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51"/>
  </p:notesMasterIdLst>
  <p:sldIdLst>
    <p:sldId id="1658" r:id="rId2"/>
    <p:sldId id="1659" r:id="rId3"/>
    <p:sldId id="1660" r:id="rId4"/>
    <p:sldId id="1661" r:id="rId5"/>
    <p:sldId id="1662" r:id="rId6"/>
    <p:sldId id="1664" r:id="rId7"/>
    <p:sldId id="1666" r:id="rId8"/>
    <p:sldId id="1667" r:id="rId9"/>
    <p:sldId id="1749" r:id="rId10"/>
    <p:sldId id="1750" r:id="rId11"/>
    <p:sldId id="1668" r:id="rId12"/>
    <p:sldId id="1670" r:id="rId13"/>
    <p:sldId id="1671" r:id="rId14"/>
    <p:sldId id="1672" r:id="rId15"/>
    <p:sldId id="1673" r:id="rId16"/>
    <p:sldId id="1674" r:id="rId17"/>
    <p:sldId id="1794" r:id="rId18"/>
    <p:sldId id="1746" r:id="rId19"/>
    <p:sldId id="1675" r:id="rId20"/>
    <p:sldId id="1676" r:id="rId21"/>
    <p:sldId id="1784" r:id="rId22"/>
    <p:sldId id="1767" r:id="rId23"/>
    <p:sldId id="1795" r:id="rId24"/>
    <p:sldId id="1758" r:id="rId25"/>
    <p:sldId id="1798" r:id="rId26"/>
    <p:sldId id="1797" r:id="rId27"/>
    <p:sldId id="1796" r:id="rId28"/>
    <p:sldId id="1761" r:id="rId29"/>
    <p:sldId id="1799" r:id="rId30"/>
    <p:sldId id="1770" r:id="rId31"/>
    <p:sldId id="1771" r:id="rId32"/>
    <p:sldId id="1813" r:id="rId33"/>
    <p:sldId id="1772" r:id="rId34"/>
    <p:sldId id="1773" r:id="rId35"/>
    <p:sldId id="1774" r:id="rId36"/>
    <p:sldId id="1775" r:id="rId37"/>
    <p:sldId id="1776" r:id="rId38"/>
    <p:sldId id="1777" r:id="rId39"/>
    <p:sldId id="1778" r:id="rId40"/>
    <p:sldId id="1779" r:id="rId41"/>
    <p:sldId id="1780" r:id="rId42"/>
    <p:sldId id="1781" r:id="rId43"/>
    <p:sldId id="1811" r:id="rId44"/>
    <p:sldId id="1812" r:id="rId45"/>
    <p:sldId id="1782" r:id="rId46"/>
    <p:sldId id="1783" r:id="rId47"/>
    <p:sldId id="1769" r:id="rId48"/>
    <p:sldId id="1800" r:id="rId49"/>
    <p:sldId id="1801" r:id="rId50"/>
    <p:sldId id="1802" r:id="rId51"/>
    <p:sldId id="1803" r:id="rId52"/>
    <p:sldId id="1680" r:id="rId53"/>
    <p:sldId id="1805" r:id="rId54"/>
    <p:sldId id="1738" r:id="rId55"/>
    <p:sldId id="1739" r:id="rId56"/>
    <p:sldId id="1737" r:id="rId57"/>
    <p:sldId id="1681" r:id="rId58"/>
    <p:sldId id="1751" r:id="rId59"/>
    <p:sldId id="1807" r:id="rId60"/>
    <p:sldId id="1806" r:id="rId61"/>
    <p:sldId id="1752" r:id="rId62"/>
    <p:sldId id="1682" r:id="rId63"/>
    <p:sldId id="1786" r:id="rId64"/>
    <p:sldId id="1808" r:id="rId65"/>
    <p:sldId id="1754" r:id="rId66"/>
    <p:sldId id="1757" r:id="rId67"/>
    <p:sldId id="1809" r:id="rId68"/>
    <p:sldId id="1810" r:id="rId69"/>
    <p:sldId id="1756" r:id="rId70"/>
    <p:sldId id="1743" r:id="rId71"/>
    <p:sldId id="1755" r:id="rId72"/>
    <p:sldId id="1841" r:id="rId73"/>
    <p:sldId id="1842" r:id="rId74"/>
    <p:sldId id="1843" r:id="rId75"/>
    <p:sldId id="1844" r:id="rId76"/>
    <p:sldId id="1845" r:id="rId77"/>
    <p:sldId id="1846" r:id="rId78"/>
    <p:sldId id="1762" r:id="rId79"/>
    <p:sldId id="1764" r:id="rId80"/>
    <p:sldId id="1700" r:id="rId81"/>
    <p:sldId id="1785" r:id="rId82"/>
    <p:sldId id="1701" r:id="rId83"/>
    <p:sldId id="1702" r:id="rId84"/>
    <p:sldId id="1703" r:id="rId85"/>
    <p:sldId id="1704" r:id="rId86"/>
    <p:sldId id="1705" r:id="rId87"/>
    <p:sldId id="1819" r:id="rId88"/>
    <p:sldId id="1706" r:id="rId89"/>
    <p:sldId id="1820" r:id="rId90"/>
    <p:sldId id="1821" r:id="rId91"/>
    <p:sldId id="1822" r:id="rId92"/>
    <p:sldId id="1823" r:id="rId93"/>
    <p:sldId id="1824" r:id="rId94"/>
    <p:sldId id="1825" r:id="rId95"/>
    <p:sldId id="1826" r:id="rId96"/>
    <p:sldId id="1835" r:id="rId97"/>
    <p:sldId id="1827" r:id="rId98"/>
    <p:sldId id="1828" r:id="rId99"/>
    <p:sldId id="1829" r:id="rId100"/>
    <p:sldId id="1753" r:id="rId101"/>
    <p:sldId id="1765" r:id="rId102"/>
    <p:sldId id="1766" r:id="rId103"/>
    <p:sldId id="1708" r:id="rId104"/>
    <p:sldId id="1791" r:id="rId105"/>
    <p:sldId id="1787" r:id="rId106"/>
    <p:sldId id="1709" r:id="rId107"/>
    <p:sldId id="1710" r:id="rId108"/>
    <p:sldId id="1711" r:id="rId109"/>
    <p:sldId id="1836" r:id="rId110"/>
    <p:sldId id="1837" r:id="rId111"/>
    <p:sldId id="1839" r:id="rId112"/>
    <p:sldId id="1840" r:id="rId113"/>
    <p:sldId id="1712" r:id="rId114"/>
    <p:sldId id="1713" r:id="rId115"/>
    <p:sldId id="1714" r:id="rId116"/>
    <p:sldId id="1715" r:id="rId117"/>
    <p:sldId id="1716" r:id="rId118"/>
    <p:sldId id="1830" r:id="rId119"/>
    <p:sldId id="1831" r:id="rId120"/>
    <p:sldId id="1717" r:id="rId121"/>
    <p:sldId id="1718" r:id="rId122"/>
    <p:sldId id="1719" r:id="rId123"/>
    <p:sldId id="1720" r:id="rId124"/>
    <p:sldId id="1832" r:id="rId125"/>
    <p:sldId id="1833" r:id="rId126"/>
    <p:sldId id="1721" r:id="rId127"/>
    <p:sldId id="1847" r:id="rId128"/>
    <p:sldId id="1848" r:id="rId129"/>
    <p:sldId id="1849" r:id="rId130"/>
    <p:sldId id="1850" r:id="rId131"/>
    <p:sldId id="1851" r:id="rId132"/>
    <p:sldId id="1788" r:id="rId133"/>
    <p:sldId id="1790" r:id="rId134"/>
    <p:sldId id="1792" r:id="rId135"/>
    <p:sldId id="1789" r:id="rId136"/>
    <p:sldId id="1724" r:id="rId137"/>
    <p:sldId id="1852" r:id="rId138"/>
    <p:sldId id="1853" r:id="rId139"/>
    <p:sldId id="1726" r:id="rId140"/>
    <p:sldId id="1727" r:id="rId141"/>
    <p:sldId id="1728" r:id="rId142"/>
    <p:sldId id="1730" r:id="rId143"/>
    <p:sldId id="1731" r:id="rId144"/>
    <p:sldId id="1733" r:id="rId145"/>
    <p:sldId id="1734" r:id="rId146"/>
    <p:sldId id="1834" r:id="rId147"/>
    <p:sldId id="1854" r:id="rId148"/>
    <p:sldId id="1856" r:id="rId149"/>
    <p:sldId id="1857" r:id="rId1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3F"/>
    <a:srgbClr val="FB4765"/>
    <a:srgbClr val="FF5050"/>
    <a:srgbClr val="0000FF"/>
    <a:srgbClr val="080808"/>
    <a:srgbClr val="FFFF00"/>
    <a:srgbClr val="FFFFFF"/>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4" autoAdjust="0"/>
    <p:restoredTop sz="94428" autoAdjust="0"/>
  </p:normalViewPr>
  <p:slideViewPr>
    <p:cSldViewPr>
      <p:cViewPr varScale="1">
        <p:scale>
          <a:sx n="42" d="100"/>
          <a:sy n="42" d="100"/>
        </p:scale>
        <p:origin x="-606"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375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44.xml"/><Relationship Id="rId2" Type="http://schemas.openxmlformats.org/officeDocument/2006/relationships/slide" Target="slides/slide97.xml"/><Relationship Id="rId1" Type="http://schemas.openxmlformats.org/officeDocument/2006/relationships/slide" Target="slides/slide32.xml"/><Relationship Id="rId4" Type="http://schemas.openxmlformats.org/officeDocument/2006/relationships/slide" Target="slides/slide14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689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556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89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89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689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47F43419-9FBD-476F-B238-D02F441D93C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D482E6AC-117A-4030-A3BD-8600238B292A}" type="slidenum">
              <a:rPr lang="en-US" altLang="zh-CN" smtClean="0"/>
              <a:pPr/>
              <a:t>9</a:t>
            </a:fld>
            <a:endParaRPr lang="en-US" altLang="zh-CN" smtClean="0"/>
          </a:p>
        </p:txBody>
      </p:sp>
      <p:sp>
        <p:nvSpPr>
          <p:cNvPr id="156675" name="Rectangle 2"/>
          <p:cNvSpPr>
            <a:spLocks noRot="1" noChangeArrowheads="1" noTextEdit="1"/>
          </p:cNvSpPr>
          <p:nvPr>
            <p:ph type="sldImg"/>
          </p:nvPr>
        </p:nvSpPr>
        <p:spPr>
          <a:ln/>
        </p:spPr>
      </p:sp>
      <p:sp>
        <p:nvSpPr>
          <p:cNvPr id="156676" name="Rectangle 3"/>
          <p:cNvSpPr>
            <a:spLocks noGrp="1" noChangeArrowheads="1"/>
          </p:cNvSpPr>
          <p:nvPr>
            <p:ph type="body" idx="1"/>
          </p:nvPr>
        </p:nvSpPr>
        <p:spPr>
          <a:xfrm>
            <a:off x="914400" y="4343400"/>
            <a:ext cx="5029200" cy="4114800"/>
          </a:xfrm>
          <a:noFill/>
          <a:ln/>
        </p:spPr>
        <p:txBody>
          <a:bodyPr/>
          <a:lstStyle/>
          <a:p>
            <a:pPr eaLnBrk="1" hangingPunct="1"/>
            <a:r>
              <a:rPr lang="en-US" altLang="zh-CN"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B3E4830B-4D03-4B28-B618-49920F690DFA}" type="slidenum">
              <a:rPr lang="en-US" altLang="zh-CN" smtClean="0"/>
              <a:pPr/>
              <a:t>148</a:t>
            </a:fld>
            <a:endParaRPr lang="en-US" altLang="zh-CN" smtClean="0"/>
          </a:p>
        </p:txBody>
      </p:sp>
      <p:sp>
        <p:nvSpPr>
          <p:cNvPr id="165891" name="Rectangle 2"/>
          <p:cNvSpPr>
            <a:spLocks noRot="1" noChangeArrowheads="1" noTextEdit="1"/>
          </p:cNvSpPr>
          <p:nvPr>
            <p:ph type="sldImg"/>
          </p:nvPr>
        </p:nvSpPr>
        <p:spPr>
          <a:ln/>
        </p:spPr>
      </p:sp>
      <p:sp>
        <p:nvSpPr>
          <p:cNvPr id="16589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9F9D0F99-CC6B-4334-9021-ABA043467BAC}" type="slidenum">
              <a:rPr lang="en-US" altLang="zh-CN" smtClean="0"/>
              <a:pPr/>
              <a:t>149</a:t>
            </a:fld>
            <a:endParaRPr lang="en-US" altLang="zh-CN" smtClean="0"/>
          </a:p>
        </p:txBody>
      </p:sp>
      <p:sp>
        <p:nvSpPr>
          <p:cNvPr id="166915" name="Rectangle 2"/>
          <p:cNvSpPr>
            <a:spLocks noRot="1" noChangeArrowheads="1" noTextEdit="1"/>
          </p:cNvSpPr>
          <p:nvPr>
            <p:ph type="sldImg"/>
          </p:nvPr>
        </p:nvSpPr>
        <p:spPr>
          <a:ln/>
        </p:spPr>
      </p:sp>
      <p:sp>
        <p:nvSpPr>
          <p:cNvPr id="16691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7D64BEF8-58E9-4110-BD80-A8A7FA5DFE65}" type="slidenum">
              <a:rPr lang="en-US" altLang="zh-CN" smtClean="0"/>
              <a:pPr/>
              <a:t>10</a:t>
            </a:fld>
            <a:endParaRPr lang="en-US" altLang="zh-CN" smtClean="0"/>
          </a:p>
        </p:txBody>
      </p:sp>
      <p:sp>
        <p:nvSpPr>
          <p:cNvPr id="157699" name="Rectangle 2"/>
          <p:cNvSpPr>
            <a:spLocks noRot="1" noChangeArrowheads="1" noTextEdit="1"/>
          </p:cNvSpPr>
          <p:nvPr>
            <p:ph type="sldImg"/>
          </p:nvPr>
        </p:nvSpPr>
        <p:spPr>
          <a:ln/>
        </p:spPr>
      </p:sp>
      <p:sp>
        <p:nvSpPr>
          <p:cNvPr id="157700" name="Rectangle 3"/>
          <p:cNvSpPr>
            <a:spLocks noGrp="1" noChangeArrowheads="1"/>
          </p:cNvSpPr>
          <p:nvPr>
            <p:ph type="body" idx="1"/>
          </p:nvPr>
        </p:nvSpPr>
        <p:spPr>
          <a:xfrm>
            <a:off x="914400" y="4343400"/>
            <a:ext cx="5029200" cy="4114800"/>
          </a:xfrm>
          <a:noFill/>
          <a:ln/>
        </p:spPr>
        <p:txBody>
          <a:bodyPr/>
          <a:lstStyle/>
          <a:p>
            <a:pPr eaLnBrk="1" hangingPunct="1"/>
            <a:r>
              <a:rPr lang="en-US" altLang="zh-CN"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9EA50BC-7F58-4572-B734-3B3FB138F9C3}" type="slidenum">
              <a:rPr lang="en-US" altLang="zh-CN" smtClean="0"/>
              <a:pPr/>
              <a:t>127</a:t>
            </a:fld>
            <a:endParaRPr lang="en-US" altLang="zh-CN" smtClean="0"/>
          </a:p>
        </p:txBody>
      </p:sp>
      <p:sp>
        <p:nvSpPr>
          <p:cNvPr id="158723" name="Rectangle 2"/>
          <p:cNvSpPr>
            <a:spLocks noRot="1" noChangeArrowheads="1" noTextEdit="1"/>
          </p:cNvSpPr>
          <p:nvPr>
            <p:ph type="sldImg"/>
          </p:nvPr>
        </p:nvSpPr>
        <p:spPr>
          <a:ln/>
        </p:spPr>
      </p:sp>
      <p:sp>
        <p:nvSpPr>
          <p:cNvPr id="15872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42343C31-B5C7-4408-9CE7-EEA65837EC08}" type="slidenum">
              <a:rPr lang="en-US" altLang="zh-CN" smtClean="0"/>
              <a:pPr/>
              <a:t>128</a:t>
            </a:fld>
            <a:endParaRPr lang="en-US" altLang="zh-CN" smtClean="0"/>
          </a:p>
        </p:txBody>
      </p:sp>
      <p:sp>
        <p:nvSpPr>
          <p:cNvPr id="159747" name="Rectangle 2"/>
          <p:cNvSpPr>
            <a:spLocks noRot="1" noChangeArrowheads="1" noTextEdit="1"/>
          </p:cNvSpPr>
          <p:nvPr>
            <p:ph type="sldImg"/>
          </p:nvPr>
        </p:nvSpPr>
        <p:spPr>
          <a:ln/>
        </p:spPr>
      </p:sp>
      <p:sp>
        <p:nvSpPr>
          <p:cNvPr id="15974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1A962385-54A7-471B-8AF9-930A4FC2EFDA}" type="slidenum">
              <a:rPr lang="en-US" altLang="zh-CN" smtClean="0"/>
              <a:pPr/>
              <a:t>129</a:t>
            </a:fld>
            <a:endParaRPr lang="en-US" altLang="zh-CN" smtClean="0"/>
          </a:p>
        </p:txBody>
      </p:sp>
      <p:sp>
        <p:nvSpPr>
          <p:cNvPr id="160771" name="Rectangle 2"/>
          <p:cNvSpPr>
            <a:spLocks noRot="1" noChangeArrowheads="1" noTextEdit="1"/>
          </p:cNvSpPr>
          <p:nvPr>
            <p:ph type="sldImg"/>
          </p:nvPr>
        </p:nvSpPr>
        <p:spPr>
          <a:ln/>
        </p:spPr>
      </p:sp>
      <p:sp>
        <p:nvSpPr>
          <p:cNvPr id="16077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32BF6E5F-7860-44FB-947D-EADEEA5FEE47}" type="slidenum">
              <a:rPr lang="en-US" altLang="zh-CN" smtClean="0"/>
              <a:pPr/>
              <a:t>130</a:t>
            </a:fld>
            <a:endParaRPr lang="en-US" altLang="zh-CN" smtClean="0"/>
          </a:p>
        </p:txBody>
      </p:sp>
      <p:sp>
        <p:nvSpPr>
          <p:cNvPr id="161795" name="Rectangle 2"/>
          <p:cNvSpPr>
            <a:spLocks noRot="1" noChangeArrowheads="1" noTextEdit="1"/>
          </p:cNvSpPr>
          <p:nvPr>
            <p:ph type="sldImg"/>
          </p:nvPr>
        </p:nvSpPr>
        <p:spPr>
          <a:ln/>
        </p:spPr>
      </p:sp>
      <p:sp>
        <p:nvSpPr>
          <p:cNvPr id="16179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E898942C-42A0-43DC-B239-9E1E2A94AEA2}" type="slidenum">
              <a:rPr lang="en-US" altLang="zh-CN" smtClean="0"/>
              <a:pPr/>
              <a:t>131</a:t>
            </a:fld>
            <a:endParaRPr lang="en-US" altLang="zh-CN" smtClean="0"/>
          </a:p>
        </p:txBody>
      </p:sp>
      <p:sp>
        <p:nvSpPr>
          <p:cNvPr id="162819" name="Rectangle 2"/>
          <p:cNvSpPr>
            <a:spLocks noRot="1" noChangeArrowheads="1" noTextEdit="1"/>
          </p:cNvSpPr>
          <p:nvPr>
            <p:ph type="sldImg"/>
          </p:nvPr>
        </p:nvSpPr>
        <p:spPr>
          <a:ln/>
        </p:spPr>
      </p:sp>
      <p:sp>
        <p:nvSpPr>
          <p:cNvPr id="16282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529B9EC-9D42-4847-A7DA-B344F5FBDFA8}" type="slidenum">
              <a:rPr lang="en-US" altLang="zh-CN" smtClean="0"/>
              <a:pPr/>
              <a:t>137</a:t>
            </a:fld>
            <a:endParaRPr lang="en-US" altLang="zh-CN" smtClean="0"/>
          </a:p>
        </p:txBody>
      </p:sp>
      <p:sp>
        <p:nvSpPr>
          <p:cNvPr id="163843" name="Rectangle 2"/>
          <p:cNvSpPr>
            <a:spLocks noRot="1" noChangeArrowheads="1" noTextEdit="1"/>
          </p:cNvSpPr>
          <p:nvPr>
            <p:ph type="sldImg"/>
          </p:nvPr>
        </p:nvSpPr>
        <p:spPr>
          <a:ln/>
        </p:spPr>
      </p:sp>
      <p:sp>
        <p:nvSpPr>
          <p:cNvPr id="16384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3DD89A8F-7ED4-48B2-B9E9-1034EA16A89E}" type="slidenum">
              <a:rPr lang="en-US" altLang="zh-CN" smtClean="0"/>
              <a:pPr/>
              <a:t>147</a:t>
            </a:fld>
            <a:endParaRPr lang="en-US" altLang="zh-CN" smtClean="0"/>
          </a:p>
        </p:txBody>
      </p:sp>
      <p:sp>
        <p:nvSpPr>
          <p:cNvPr id="164867" name="Rectangle 2"/>
          <p:cNvSpPr>
            <a:spLocks noRot="1" noChangeArrowheads="1" noTextEdit="1"/>
          </p:cNvSpPr>
          <p:nvPr>
            <p:ph type="sldImg"/>
          </p:nvPr>
        </p:nvSpPr>
        <p:spPr>
          <a:ln/>
        </p:spPr>
      </p:sp>
      <p:sp>
        <p:nvSpPr>
          <p:cNvPr id="16486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151246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124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E71A880-0364-41E3-8251-D5AE43DCC6B4}" type="slidenum">
              <a:rPr lang="en-US" altLang="zh-CN"/>
              <a:pPr>
                <a:defRPr/>
              </a:pPr>
              <a:t>‹#›</a:t>
            </a:fld>
            <a:endParaRPr lang="en-US" altLang="zh-CN"/>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62B7FB0-7A62-48E4-B2BC-C27127496586}" type="slidenum">
              <a:rPr lang="en-US" altLang="zh-CN"/>
              <a:pPr>
                <a:defRPr/>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E7F0108-16BE-42D3-A40A-3381AE8DDA1F}" type="slidenum">
              <a:rPr lang="en-US" altLang="zh-CN"/>
              <a:pPr>
                <a:defRPr/>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E73152D-1B0A-4182-B3DA-7109B971744E}" type="slidenum">
              <a:rPr lang="en-US" altLang="zh-CN"/>
              <a:pPr>
                <a:defRPr/>
              </a:pPr>
              <a:t>‹#›</a:t>
            </a:fld>
            <a:endParaRPr lang="en-US" altLang="zh-CN"/>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145088" y="2017713"/>
            <a:ext cx="3810000" cy="4114800"/>
          </a:xfrm>
        </p:spPr>
        <p:txBody>
          <a:bodyPr/>
          <a:lstStyle/>
          <a:p>
            <a:pPr lvl="0"/>
            <a:endParaRPr lang="zh-CN" alt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1472099-2E15-49B8-A9CC-9CFA9A736241}" type="slidenum">
              <a:rPr lang="en-US" altLang="zh-CN"/>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BABD247-93AA-4F43-8B75-EDF3F00423C5}" type="slidenum">
              <a:rPr lang="en-US" altLang="zh-CN"/>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FEA9D4E-CFB7-40CE-ACF6-7818769312D2}" type="slidenum">
              <a:rPr lang="en-US" altLang="zh-CN"/>
              <a:pPr>
                <a:defRPr/>
              </a:pPr>
              <a:t>‹#›</a:t>
            </a:fld>
            <a:endParaRPr lang="en-US" altLang="zh-CN"/>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12B55D7-0119-475B-BDB5-31DA53B7999A}" type="slidenum">
              <a:rPr lang="en-US" altLang="zh-CN"/>
              <a:pPr>
                <a:defRPr/>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4A0C95CB-CDFD-4861-AA0C-D94097498DF2}" type="slidenum">
              <a:rPr lang="en-US" altLang="zh-CN"/>
              <a:pPr>
                <a:defRPr/>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50293877-923C-4BDC-8AAB-B4F6D9548129}" type="slidenum">
              <a:rPr lang="en-US" altLang="zh-CN"/>
              <a:pPr>
                <a:defRPr/>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22FFC1A2-1C38-4029-AE14-2501B3163F93}" type="slidenum">
              <a:rPr lang="en-US" altLang="zh-CN"/>
              <a:pPr>
                <a:defRPr/>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0B89100-C559-4B06-B89B-E97DE26DDC86}" type="slidenum">
              <a:rPr lang="en-US" altLang="zh-CN"/>
              <a:pPr>
                <a:defRPr/>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607F8FE-D8FA-4E39-8E5F-B3D1C1E4113C}" type="slidenum">
              <a:rPr lang="en-US" altLang="zh-CN"/>
              <a:pPr>
                <a:defRPr/>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14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p>
        </p:txBody>
      </p:sp>
      <p:sp>
        <p:nvSpPr>
          <p:cNvPr id="15114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5114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p>
        </p:txBody>
      </p:sp>
      <p:sp>
        <p:nvSpPr>
          <p:cNvPr id="15114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5114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p>
        </p:txBody>
      </p:sp>
      <p:sp>
        <p:nvSpPr>
          <p:cNvPr id="15114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p>
        </p:txBody>
      </p:sp>
      <p:sp>
        <p:nvSpPr>
          <p:cNvPr id="15114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5129"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0"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114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15114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151143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AFEFBED3-F722-4551-8C9B-12013D4CA42A}" type="slidenum">
              <a:rPr lang="en-US" altLang="zh-CN"/>
              <a:pPr>
                <a:defRPr/>
              </a:pPr>
              <a:t>‹#›</a:t>
            </a:fld>
            <a:endParaRPr lang="en-US" altLang="zh-CN"/>
          </a:p>
        </p:txBody>
      </p:sp>
      <p:sp>
        <p:nvSpPr>
          <p:cNvPr id="1511438" name="Text Box 14"/>
          <p:cNvSpPr txBox="1">
            <a:spLocks noChangeArrowheads="1"/>
          </p:cNvSpPr>
          <p:nvPr userDrawn="1"/>
        </p:nvSpPr>
        <p:spPr bwMode="auto">
          <a:xfrm>
            <a:off x="7812088" y="6165850"/>
            <a:ext cx="990600" cy="366713"/>
          </a:xfrm>
          <a:prstGeom prst="rect">
            <a:avLst/>
          </a:prstGeom>
          <a:noFill/>
          <a:ln w="9525">
            <a:noFill/>
            <a:miter lim="800000"/>
            <a:headEnd/>
            <a:tailEnd/>
          </a:ln>
          <a:effectLst/>
        </p:spPr>
        <p:txBody>
          <a:bodyPr>
            <a:spAutoFit/>
          </a:bodyPr>
          <a:lstStyle/>
          <a:p>
            <a:pPr>
              <a:spcBef>
                <a:spcPct val="50000"/>
              </a:spcBef>
              <a:defRPr/>
            </a:pPr>
            <a:r>
              <a:rPr kumimoji="1" lang="zh-CN" altLang="en-US">
                <a:latin typeface="隶书" pitchFamily="49" charset="-122"/>
                <a:ea typeface="隶书" pitchFamily="49" charset="-122"/>
              </a:rPr>
              <a:t>第</a:t>
            </a:r>
            <a:fld id="{D6E45BF5-31ED-4A07-8781-D0D42CC5C92C}" type="slidenum">
              <a:rPr kumimoji="1" lang="zh-CN" altLang="en-US" b="1">
                <a:latin typeface="隶书" pitchFamily="49" charset="-122"/>
                <a:ea typeface="隶书" pitchFamily="49" charset="-122"/>
              </a:rPr>
              <a:pPr>
                <a:spcBef>
                  <a:spcPct val="50000"/>
                </a:spcBef>
                <a:defRPr/>
              </a:pPr>
              <a:t>‹#›</a:t>
            </a:fld>
            <a:r>
              <a:rPr kumimoji="1" lang="zh-CN" altLang="en-US" b="1">
                <a:latin typeface="隶书" pitchFamily="49" charset="-122"/>
                <a:ea typeface="隶书" pitchFamily="49" charset="-122"/>
              </a:rPr>
              <a:t>页</a:t>
            </a:r>
          </a:p>
        </p:txBody>
      </p:sp>
    </p:spTree>
  </p:cSld>
  <p:clrMap bg1="lt1" tx1="dk1" bg2="lt2" tx2="dk2" accent1="accent1" accent2="accent2" accent3="accent3" accent4="accent4" accent5="accent5" accent6="accent6" hlink="hlink" folHlink="folHlink"/>
  <p:sldLayoutIdLst>
    <p:sldLayoutId id="2147483720"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0A0A0E"/>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rgbClr val="0A0A0E"/>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rgbClr val="0A0A0E"/>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rgbClr val="0A0A0E"/>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http://www.vchome.net/software/RJ_CH2/image032.gif"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http://www.vchome.net/software/RJ_CH2/image034.gif"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Text Box 2"/>
          <p:cNvSpPr txBox="1">
            <a:spLocks noChangeArrowheads="1"/>
          </p:cNvSpPr>
          <p:nvPr/>
        </p:nvSpPr>
        <p:spPr bwMode="auto">
          <a:xfrm>
            <a:off x="468313" y="1584325"/>
            <a:ext cx="8281987" cy="2759075"/>
          </a:xfrm>
          <a:prstGeom prst="rect">
            <a:avLst/>
          </a:prstGeom>
          <a:noFill/>
          <a:ln w="9525">
            <a:noFill/>
            <a:miter lim="800000"/>
            <a:headEnd/>
            <a:tailEnd/>
          </a:ln>
          <a:effectLst>
            <a:outerShdw dist="89803" dir="2700000" algn="ctr" rotWithShape="0">
              <a:schemeClr val="bg2"/>
            </a:outerShdw>
          </a:effectLst>
        </p:spPr>
        <p:txBody>
          <a:bodyPr>
            <a:spAutoFit/>
          </a:bodyPr>
          <a:lstStyle/>
          <a:p>
            <a:pPr algn="ctr">
              <a:spcBef>
                <a:spcPct val="50000"/>
              </a:spcBef>
              <a:defRPr/>
            </a:pPr>
            <a:r>
              <a:rPr kumimoji="1" lang="zh-CN" altLang="en-US" sz="7000" b="1">
                <a:solidFill>
                  <a:srgbClr val="0A0A0E"/>
                </a:solidFill>
                <a:effectLst>
                  <a:outerShdw blurRad="38100" dist="38100" dir="2700000" algn="tl">
                    <a:srgbClr val="C0C0C0"/>
                  </a:outerShdw>
                </a:effectLst>
                <a:latin typeface="隶书" pitchFamily="49" charset="-122"/>
                <a:ea typeface="隶书" pitchFamily="49" charset="-122"/>
              </a:rPr>
              <a:t>第五章</a:t>
            </a:r>
          </a:p>
          <a:p>
            <a:pPr algn="ctr">
              <a:spcBef>
                <a:spcPct val="50000"/>
              </a:spcBef>
              <a:defRPr/>
            </a:pPr>
            <a:r>
              <a:rPr kumimoji="1" lang="zh-CN" altLang="en-US" sz="7000" b="1">
                <a:solidFill>
                  <a:srgbClr val="0A0A0E"/>
                </a:solidFill>
                <a:effectLst>
                  <a:outerShdw blurRad="38100" dist="38100" dir="2700000" algn="tl">
                    <a:srgbClr val="C0C0C0"/>
                  </a:outerShdw>
                </a:effectLst>
                <a:latin typeface="隶书" pitchFamily="49" charset="-122"/>
                <a:ea typeface="隶书" pitchFamily="49" charset="-122"/>
              </a:rPr>
              <a:t>管理信息系统的设计</a:t>
            </a: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1676400" y="304800"/>
            <a:ext cx="6553200" cy="609600"/>
          </a:xfrm>
        </p:spPr>
        <p:txBody>
          <a:bodyPr/>
          <a:lstStyle/>
          <a:p>
            <a:pPr lvl="1" eaLnBrk="1" hangingPunct="1">
              <a:spcBef>
                <a:spcPct val="50000"/>
              </a:spcBef>
              <a:buClr>
                <a:srgbClr val="006600"/>
              </a:buClr>
              <a:buFontTx/>
              <a:buNone/>
            </a:pPr>
            <a:r>
              <a:rPr lang="zh-CN" altLang="en-US" sz="3200" b="1" smtClean="0">
                <a:solidFill>
                  <a:schemeClr val="tx1"/>
                </a:solidFill>
                <a:latin typeface="宋体" pitchFamily="2" charset="-122"/>
              </a:rPr>
              <a:t>信息系统总体设计框架图</a:t>
            </a:r>
          </a:p>
        </p:txBody>
      </p:sp>
      <p:pic>
        <p:nvPicPr>
          <p:cNvPr id="16387" name="Picture 5" descr="总体-GAOFC"/>
          <p:cNvPicPr>
            <a:picLocks noChangeAspect="1" noChangeArrowheads="1"/>
          </p:cNvPicPr>
          <p:nvPr/>
        </p:nvPicPr>
        <p:blipFill>
          <a:blip r:embed="rId3" cstate="print"/>
          <a:srcRect/>
          <a:stretch>
            <a:fillRect/>
          </a:stretch>
        </p:blipFill>
        <p:spPr bwMode="auto">
          <a:xfrm>
            <a:off x="1219200" y="1066800"/>
            <a:ext cx="7391400" cy="55372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6770" name="Rectangle 2"/>
          <p:cNvSpPr>
            <a:spLocks noGrp="1" noChangeArrowheads="1"/>
          </p:cNvSpPr>
          <p:nvPr>
            <p:ph type="title"/>
          </p:nvPr>
        </p:nvSpPr>
        <p:spPr/>
        <p:txBody>
          <a:bodyPr/>
          <a:lstStyle/>
          <a:p>
            <a:pPr eaLnBrk="1" hangingPunct="1"/>
            <a:r>
              <a:rPr lang="en-US" altLang="zh-CN" sz="3600" b="1" smtClean="0">
                <a:solidFill>
                  <a:srgbClr val="0A0A0E"/>
                </a:solidFill>
                <a:latin typeface="宋体" pitchFamily="2" charset="-122"/>
              </a:rPr>
              <a:t>5.3.1 </a:t>
            </a:r>
            <a:r>
              <a:rPr lang="zh-CN" altLang="en-US" sz="3600" b="1" smtClean="0">
                <a:solidFill>
                  <a:srgbClr val="0A0A0E"/>
                </a:solidFill>
                <a:latin typeface="宋体" pitchFamily="2" charset="-122"/>
              </a:rPr>
              <a:t>代码设计</a:t>
            </a:r>
          </a:p>
        </p:txBody>
      </p:sp>
      <p:sp>
        <p:nvSpPr>
          <p:cNvPr id="1696771" name="Rectangle 3"/>
          <p:cNvSpPr>
            <a:spLocks noGrp="1" noChangeArrowheads="1"/>
          </p:cNvSpPr>
          <p:nvPr>
            <p:ph type="body" idx="1"/>
          </p:nvPr>
        </p:nvSpPr>
        <p:spPr>
          <a:xfrm>
            <a:off x="1116013" y="2060575"/>
            <a:ext cx="7505700" cy="4797425"/>
          </a:xfrm>
        </p:spPr>
        <p:txBody>
          <a:bodyPr/>
          <a:lstStyle/>
          <a:p>
            <a:pPr eaLnBrk="1" hangingPunct="1">
              <a:buClr>
                <a:srgbClr val="006600"/>
              </a:buClr>
              <a:buFont typeface="Wingdings" pitchFamily="2" charset="2"/>
              <a:buNone/>
            </a:pPr>
            <a:r>
              <a:rPr lang="zh-CN" altLang="en-US" sz="2800" b="1" smtClean="0">
                <a:solidFill>
                  <a:schemeClr val="tx1"/>
                </a:solidFill>
                <a:latin typeface="宋体" pitchFamily="2" charset="-122"/>
              </a:rPr>
              <a:t>代码校验方法</a:t>
            </a:r>
          </a:p>
          <a:p>
            <a:pPr eaLnBrk="1" hangingPunct="1">
              <a:spcBef>
                <a:spcPct val="50000"/>
              </a:spcBef>
              <a:buClr>
                <a:srgbClr val="006600"/>
              </a:buClr>
              <a:buFontTx/>
              <a:buNone/>
            </a:pPr>
            <a:r>
              <a:rPr lang="en-US" altLang="zh-CN" sz="2800" b="1" smtClean="0">
                <a:solidFill>
                  <a:schemeClr val="tx1"/>
                </a:solidFill>
                <a:latin typeface="宋体" pitchFamily="2" charset="-122"/>
              </a:rPr>
              <a:t>C</a:t>
            </a:r>
            <a:r>
              <a:rPr lang="en-US" altLang="zh-CN" sz="2800" b="1" baseline="-25000" smtClean="0">
                <a:solidFill>
                  <a:schemeClr val="tx1"/>
                </a:solidFill>
                <a:latin typeface="宋体" pitchFamily="2" charset="-122"/>
              </a:rPr>
              <a:t>1</a:t>
            </a:r>
            <a:r>
              <a:rPr lang="en-US" altLang="zh-CN" sz="2800" b="1" smtClean="0">
                <a:solidFill>
                  <a:schemeClr val="tx1"/>
                </a:solidFill>
                <a:latin typeface="宋体" pitchFamily="2" charset="-122"/>
              </a:rPr>
              <a:t>C</a:t>
            </a:r>
            <a:r>
              <a:rPr lang="en-US" altLang="zh-CN" sz="2800" b="1" baseline="-25000" smtClean="0">
                <a:solidFill>
                  <a:schemeClr val="tx1"/>
                </a:solidFill>
                <a:latin typeface="宋体" pitchFamily="2" charset="-122"/>
              </a:rPr>
              <a:t>2</a:t>
            </a:r>
            <a:r>
              <a:rPr lang="en-US" altLang="zh-CN" sz="2800" b="1" smtClean="0">
                <a:solidFill>
                  <a:schemeClr val="tx1"/>
                </a:solidFill>
                <a:latin typeface="宋体" pitchFamily="2" charset="-122"/>
              </a:rPr>
              <a:t>C</a:t>
            </a:r>
            <a:r>
              <a:rPr lang="en-US" altLang="zh-CN" sz="2800" b="1" baseline="-25000" smtClean="0">
                <a:solidFill>
                  <a:schemeClr val="tx1"/>
                </a:solidFill>
                <a:latin typeface="宋体" pitchFamily="2" charset="-122"/>
              </a:rPr>
              <a:t>3</a:t>
            </a:r>
            <a:r>
              <a:rPr lang="en-US" altLang="zh-CN" sz="2800" b="1" smtClean="0">
                <a:solidFill>
                  <a:srgbClr val="FF3300"/>
                </a:solidFill>
                <a:latin typeface="宋体" pitchFamily="2" charset="-122"/>
              </a:rPr>
              <a:t>C</a:t>
            </a:r>
            <a:r>
              <a:rPr lang="en-US" altLang="zh-CN" sz="2800" b="1" baseline="-25000" smtClean="0">
                <a:solidFill>
                  <a:srgbClr val="FF3300"/>
                </a:solidFill>
                <a:latin typeface="宋体" pitchFamily="2" charset="-122"/>
              </a:rPr>
              <a:t>4</a:t>
            </a:r>
          </a:p>
          <a:p>
            <a:pPr eaLnBrk="1" hangingPunct="1">
              <a:spcBef>
                <a:spcPct val="50000"/>
              </a:spcBef>
              <a:buClr>
                <a:srgbClr val="006600"/>
              </a:buClr>
              <a:buFontTx/>
              <a:buNone/>
            </a:pPr>
            <a:r>
              <a:rPr lang="zh-CN" altLang="en-US" sz="2400" b="1" smtClean="0">
                <a:solidFill>
                  <a:schemeClr val="tx1"/>
                </a:solidFill>
                <a:latin typeface="宋体" pitchFamily="2" charset="-122"/>
              </a:rPr>
              <a:t>校验码生成过程：</a:t>
            </a:r>
          </a:p>
          <a:p>
            <a:pPr eaLnBrk="1" hangingPunct="1">
              <a:spcBef>
                <a:spcPct val="50000"/>
              </a:spcBef>
              <a:buClr>
                <a:srgbClr val="006600"/>
              </a:buClr>
              <a:buFontTx/>
              <a:buNone/>
            </a:pPr>
            <a:r>
              <a:rPr lang="en-US" altLang="zh-CN" sz="2400" b="1" smtClean="0">
                <a:solidFill>
                  <a:schemeClr val="tx1"/>
                </a:solidFill>
                <a:latin typeface="宋体" pitchFamily="2" charset="-122"/>
              </a:rPr>
              <a:t>1.</a:t>
            </a:r>
            <a:r>
              <a:rPr lang="zh-CN" altLang="en-US" sz="2400" b="1" smtClean="0">
                <a:solidFill>
                  <a:schemeClr val="tx1"/>
                </a:solidFill>
                <a:latin typeface="宋体" pitchFamily="2" charset="-122"/>
              </a:rPr>
              <a:t>对代码的每一位加权求和 </a:t>
            </a:r>
            <a:r>
              <a:rPr lang="en-US" altLang="zh-CN" sz="2400" b="1" smtClean="0">
                <a:solidFill>
                  <a:schemeClr val="tx1"/>
                </a:solidFill>
                <a:latin typeface="宋体" pitchFamily="2" charset="-122"/>
              </a:rPr>
              <a:t>S=∑CiPi</a:t>
            </a:r>
          </a:p>
          <a:p>
            <a:pPr eaLnBrk="1" hangingPunct="1">
              <a:spcBef>
                <a:spcPct val="50000"/>
              </a:spcBef>
              <a:buClr>
                <a:srgbClr val="006600"/>
              </a:buClr>
              <a:buFontTx/>
              <a:buNone/>
            </a:pPr>
            <a:r>
              <a:rPr lang="en-US" altLang="zh-CN" sz="2400" b="1" smtClean="0">
                <a:solidFill>
                  <a:schemeClr val="tx1"/>
                </a:solidFill>
                <a:latin typeface="宋体" pitchFamily="2" charset="-122"/>
              </a:rPr>
              <a:t>2.</a:t>
            </a:r>
            <a:r>
              <a:rPr lang="zh-CN" altLang="en-US" sz="2400" b="1" smtClean="0">
                <a:solidFill>
                  <a:schemeClr val="tx1"/>
                </a:solidFill>
                <a:latin typeface="宋体" pitchFamily="2" charset="-122"/>
              </a:rPr>
              <a:t>以模除和得余数：</a:t>
            </a:r>
            <a:r>
              <a:rPr lang="en-US" altLang="zh-CN" sz="2400" b="1" smtClean="0">
                <a:solidFill>
                  <a:schemeClr val="tx1"/>
                </a:solidFill>
                <a:latin typeface="宋体" pitchFamily="2" charset="-122"/>
              </a:rPr>
              <a:t>R=S mod</a:t>
            </a:r>
            <a:r>
              <a:rPr lang="zh-CN" altLang="en-US" sz="2400" b="1" smtClean="0">
                <a:solidFill>
                  <a:schemeClr val="tx1"/>
                </a:solidFill>
                <a:latin typeface="宋体" pitchFamily="2" charset="-122"/>
              </a:rPr>
              <a:t>（</a:t>
            </a:r>
            <a:r>
              <a:rPr lang="en-US" altLang="zh-CN" sz="2400" b="1" smtClean="0">
                <a:solidFill>
                  <a:schemeClr val="tx1"/>
                </a:solidFill>
                <a:latin typeface="宋体" pitchFamily="2" charset="-122"/>
              </a:rPr>
              <a:t>M</a:t>
            </a:r>
            <a:r>
              <a:rPr lang="zh-CN" altLang="en-US" sz="2400" b="1" smtClean="0">
                <a:solidFill>
                  <a:schemeClr val="tx1"/>
                </a:solidFill>
                <a:latin typeface="宋体" pitchFamily="2" charset="-122"/>
              </a:rPr>
              <a:t>）</a:t>
            </a:r>
          </a:p>
          <a:p>
            <a:pPr eaLnBrk="1" hangingPunct="1">
              <a:spcBef>
                <a:spcPct val="50000"/>
              </a:spcBef>
              <a:buClr>
                <a:srgbClr val="006600"/>
              </a:buClr>
              <a:buFontTx/>
              <a:buNone/>
            </a:pPr>
            <a:r>
              <a:rPr lang="en-US" altLang="zh-CN" sz="2400" b="1" smtClean="0">
                <a:solidFill>
                  <a:schemeClr val="tx1"/>
                </a:solidFill>
                <a:latin typeface="宋体" pitchFamily="2" charset="-122"/>
              </a:rPr>
              <a:t>3.</a:t>
            </a:r>
            <a:r>
              <a:rPr lang="zh-CN" altLang="en-US" sz="2400" b="1" smtClean="0">
                <a:solidFill>
                  <a:schemeClr val="tx1"/>
                </a:solidFill>
                <a:latin typeface="宋体" pitchFamily="2" charset="-122"/>
              </a:rPr>
              <a:t>模减去余数得校验位：</a:t>
            </a:r>
            <a:r>
              <a:rPr lang="en-US" altLang="zh-CN" sz="2800" b="1" smtClean="0">
                <a:solidFill>
                  <a:srgbClr val="FF3300"/>
                </a:solidFill>
                <a:latin typeface="宋体" pitchFamily="2" charset="-122"/>
              </a:rPr>
              <a:t>Ci</a:t>
            </a:r>
            <a:r>
              <a:rPr lang="en-US" altLang="zh-CN" sz="2400" b="1" smtClean="0">
                <a:solidFill>
                  <a:schemeClr val="tx1"/>
                </a:solidFill>
                <a:latin typeface="宋体" pitchFamily="2" charset="-122"/>
              </a:rPr>
              <a:t>=M-R</a:t>
            </a:r>
            <a:endParaRPr lang="en-US" altLang="zh-CN" sz="2800" b="1" smtClean="0">
              <a:solidFill>
                <a:schemeClr val="tx1"/>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6770"/>
                                        </p:tgtEl>
                                        <p:attrNameLst>
                                          <p:attrName>style.visibility</p:attrName>
                                        </p:attrNameLst>
                                      </p:cBhvr>
                                      <p:to>
                                        <p:strVal val="visible"/>
                                      </p:to>
                                    </p:set>
                                    <p:anim calcmode="lin" valueType="num">
                                      <p:cBhvr additive="base">
                                        <p:cTn id="7" dur="500" fill="hold"/>
                                        <p:tgtEl>
                                          <p:spTgt spid="1696770"/>
                                        </p:tgtEl>
                                        <p:attrNameLst>
                                          <p:attrName>ppt_x</p:attrName>
                                        </p:attrNameLst>
                                      </p:cBhvr>
                                      <p:tavLst>
                                        <p:tav tm="0">
                                          <p:val>
                                            <p:strVal val="0-#ppt_w/2"/>
                                          </p:val>
                                        </p:tav>
                                        <p:tav tm="100000">
                                          <p:val>
                                            <p:strVal val="#ppt_x"/>
                                          </p:val>
                                        </p:tav>
                                      </p:tavLst>
                                    </p:anim>
                                    <p:anim calcmode="lin" valueType="num">
                                      <p:cBhvr additive="base">
                                        <p:cTn id="8" dur="500" fill="hold"/>
                                        <p:tgtEl>
                                          <p:spTgt spid="16967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6771">
                                            <p:txEl>
                                              <p:pRg st="0" end="0"/>
                                            </p:txEl>
                                          </p:spTgt>
                                        </p:tgtEl>
                                        <p:attrNameLst>
                                          <p:attrName>style.visibility</p:attrName>
                                        </p:attrNameLst>
                                      </p:cBhvr>
                                      <p:to>
                                        <p:strVal val="visible"/>
                                      </p:to>
                                    </p:set>
                                    <p:anim calcmode="lin" valueType="num">
                                      <p:cBhvr additive="base">
                                        <p:cTn id="13" dur="500" fill="hold"/>
                                        <p:tgtEl>
                                          <p:spTgt spid="16967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6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6771">
                                            <p:txEl>
                                              <p:pRg st="1" end="1"/>
                                            </p:txEl>
                                          </p:spTgt>
                                        </p:tgtEl>
                                        <p:attrNameLst>
                                          <p:attrName>style.visibility</p:attrName>
                                        </p:attrNameLst>
                                      </p:cBhvr>
                                      <p:to>
                                        <p:strVal val="visible"/>
                                      </p:to>
                                    </p:set>
                                    <p:anim calcmode="lin" valueType="num">
                                      <p:cBhvr additive="base">
                                        <p:cTn id="19" dur="500" fill="hold"/>
                                        <p:tgtEl>
                                          <p:spTgt spid="169677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6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96771">
                                            <p:txEl>
                                              <p:pRg st="2" end="2"/>
                                            </p:txEl>
                                          </p:spTgt>
                                        </p:tgtEl>
                                        <p:attrNameLst>
                                          <p:attrName>style.visibility</p:attrName>
                                        </p:attrNameLst>
                                      </p:cBhvr>
                                      <p:to>
                                        <p:strVal val="visible"/>
                                      </p:to>
                                    </p:set>
                                    <p:anim calcmode="lin" valueType="num">
                                      <p:cBhvr additive="base">
                                        <p:cTn id="25" dur="500" fill="hold"/>
                                        <p:tgtEl>
                                          <p:spTgt spid="169677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96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96771">
                                            <p:txEl>
                                              <p:pRg st="3" end="3"/>
                                            </p:txEl>
                                          </p:spTgt>
                                        </p:tgtEl>
                                        <p:attrNameLst>
                                          <p:attrName>style.visibility</p:attrName>
                                        </p:attrNameLst>
                                      </p:cBhvr>
                                      <p:to>
                                        <p:strVal val="visible"/>
                                      </p:to>
                                    </p:set>
                                    <p:anim calcmode="lin" valueType="num">
                                      <p:cBhvr additive="base">
                                        <p:cTn id="31" dur="500" fill="hold"/>
                                        <p:tgtEl>
                                          <p:spTgt spid="169677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967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96771">
                                            <p:txEl>
                                              <p:pRg st="4" end="4"/>
                                            </p:txEl>
                                          </p:spTgt>
                                        </p:tgtEl>
                                        <p:attrNameLst>
                                          <p:attrName>style.visibility</p:attrName>
                                        </p:attrNameLst>
                                      </p:cBhvr>
                                      <p:to>
                                        <p:strVal val="visible"/>
                                      </p:to>
                                    </p:set>
                                    <p:anim calcmode="lin" valueType="num">
                                      <p:cBhvr additive="base">
                                        <p:cTn id="37" dur="500" fill="hold"/>
                                        <p:tgtEl>
                                          <p:spTgt spid="169677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967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96771">
                                            <p:txEl>
                                              <p:pRg st="5" end="5"/>
                                            </p:txEl>
                                          </p:spTgt>
                                        </p:tgtEl>
                                        <p:attrNameLst>
                                          <p:attrName>style.visibility</p:attrName>
                                        </p:attrNameLst>
                                      </p:cBhvr>
                                      <p:to>
                                        <p:strVal val="visible"/>
                                      </p:to>
                                    </p:set>
                                    <p:anim calcmode="lin" valueType="num">
                                      <p:cBhvr additive="base">
                                        <p:cTn id="43" dur="500" fill="hold"/>
                                        <p:tgtEl>
                                          <p:spTgt spid="169677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967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6770" grpId="0" autoUpdateAnimBg="0"/>
      <p:bldP spid="1696771" grpId="0" build="p" bldLvl="3"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082" name="Rectangle 2"/>
          <p:cNvSpPr>
            <a:spLocks noGrp="1" noChangeArrowheads="1"/>
          </p:cNvSpPr>
          <p:nvPr>
            <p:ph type="title"/>
          </p:nvPr>
        </p:nvSpPr>
        <p:spPr/>
        <p:txBody>
          <a:bodyPr/>
          <a:lstStyle/>
          <a:p>
            <a:pPr eaLnBrk="1" hangingPunct="1"/>
            <a:r>
              <a:rPr lang="en-US" altLang="zh-CN" sz="3200" b="1" smtClean="0">
                <a:solidFill>
                  <a:srgbClr val="0A0A0E"/>
                </a:solidFill>
              </a:rPr>
              <a:t>5.3.1 </a:t>
            </a:r>
            <a:r>
              <a:rPr lang="zh-CN" altLang="en-US" sz="3200" b="1" smtClean="0">
                <a:solidFill>
                  <a:srgbClr val="0A0A0E"/>
                </a:solidFill>
              </a:rPr>
              <a:t>代码设计</a:t>
            </a:r>
          </a:p>
        </p:txBody>
      </p:sp>
      <p:sp>
        <p:nvSpPr>
          <p:cNvPr id="1710083" name="Rectangle 3"/>
          <p:cNvSpPr>
            <a:spLocks noGrp="1" noChangeArrowheads="1"/>
          </p:cNvSpPr>
          <p:nvPr>
            <p:ph type="body" idx="1"/>
          </p:nvPr>
        </p:nvSpPr>
        <p:spPr>
          <a:xfrm>
            <a:off x="468313" y="2060575"/>
            <a:ext cx="8496300" cy="4797425"/>
          </a:xfrm>
        </p:spPr>
        <p:txBody>
          <a:bodyPr/>
          <a:lstStyle/>
          <a:p>
            <a:pPr eaLnBrk="1" hangingPunct="1">
              <a:buClr>
                <a:srgbClr val="006600"/>
              </a:buClr>
              <a:buFont typeface="Wingdings" pitchFamily="2" charset="2"/>
              <a:buNone/>
            </a:pPr>
            <a:r>
              <a:rPr lang="zh-CN" altLang="en-US" sz="2800" b="1" smtClean="0">
                <a:solidFill>
                  <a:schemeClr val="tx1"/>
                </a:solidFill>
                <a:latin typeface="宋体" pitchFamily="2" charset="-122"/>
              </a:rPr>
              <a:t>例：代码本体为</a:t>
            </a:r>
            <a:r>
              <a:rPr lang="en-US" altLang="zh-CN" sz="2800" b="1" smtClean="0">
                <a:solidFill>
                  <a:schemeClr val="tx1"/>
                </a:solidFill>
                <a:latin typeface="宋体" pitchFamily="2" charset="-122"/>
              </a:rPr>
              <a:t>123456</a:t>
            </a:r>
            <a:r>
              <a:rPr lang="zh-CN" altLang="en-US" sz="2800" b="1" smtClean="0">
                <a:solidFill>
                  <a:schemeClr val="tx1"/>
                </a:solidFill>
                <a:latin typeface="宋体" pitchFamily="2" charset="-122"/>
              </a:rPr>
              <a:t>，权因子为：</a:t>
            </a:r>
            <a:r>
              <a:rPr lang="en-US" altLang="zh-CN" sz="2800" b="1" smtClean="0">
                <a:solidFill>
                  <a:schemeClr val="tx1"/>
                </a:solidFill>
                <a:latin typeface="宋体" pitchFamily="2" charset="-122"/>
              </a:rPr>
              <a:t>1</a:t>
            </a:r>
            <a:r>
              <a:rPr lang="zh-CN" altLang="en-US" sz="2800" b="1" smtClean="0">
                <a:solidFill>
                  <a:schemeClr val="tx1"/>
                </a:solidFill>
                <a:latin typeface="宋体" pitchFamily="2" charset="-122"/>
              </a:rPr>
              <a:t>、</a:t>
            </a:r>
            <a:r>
              <a:rPr lang="en-US" altLang="zh-CN" sz="2800" b="1" smtClean="0">
                <a:solidFill>
                  <a:schemeClr val="tx1"/>
                </a:solidFill>
                <a:latin typeface="宋体" pitchFamily="2" charset="-122"/>
              </a:rPr>
              <a:t>7</a:t>
            </a:r>
            <a:r>
              <a:rPr lang="zh-CN" altLang="en-US" sz="2800" b="1" smtClean="0">
                <a:solidFill>
                  <a:schemeClr val="tx1"/>
                </a:solidFill>
                <a:latin typeface="宋体" pitchFamily="2" charset="-122"/>
              </a:rPr>
              <a:t>、</a:t>
            </a:r>
            <a:r>
              <a:rPr lang="en-US" altLang="zh-CN" sz="2800" b="1" smtClean="0">
                <a:solidFill>
                  <a:schemeClr val="tx1"/>
                </a:solidFill>
                <a:latin typeface="宋体" pitchFamily="2" charset="-122"/>
              </a:rPr>
              <a:t>3</a:t>
            </a:r>
            <a:r>
              <a:rPr lang="zh-CN" altLang="en-US" sz="2800" b="1" smtClean="0">
                <a:solidFill>
                  <a:schemeClr val="tx1"/>
                </a:solidFill>
                <a:latin typeface="宋体" pitchFamily="2" charset="-122"/>
              </a:rPr>
              <a:t>、</a:t>
            </a:r>
            <a:r>
              <a:rPr lang="en-US" altLang="zh-CN" sz="2800" b="1" smtClean="0">
                <a:solidFill>
                  <a:schemeClr val="tx1"/>
                </a:solidFill>
                <a:latin typeface="宋体" pitchFamily="2" charset="-122"/>
              </a:rPr>
              <a:t>1</a:t>
            </a:r>
            <a:r>
              <a:rPr lang="zh-CN" altLang="en-US" sz="2800" b="1" smtClean="0">
                <a:solidFill>
                  <a:schemeClr val="tx1"/>
                </a:solidFill>
                <a:latin typeface="宋体" pitchFamily="2" charset="-122"/>
              </a:rPr>
              <a:t>、</a:t>
            </a:r>
            <a:r>
              <a:rPr lang="en-US" altLang="zh-CN" sz="2800" b="1" smtClean="0">
                <a:solidFill>
                  <a:schemeClr val="tx1"/>
                </a:solidFill>
                <a:latin typeface="宋体" pitchFamily="2" charset="-122"/>
              </a:rPr>
              <a:t>7</a:t>
            </a:r>
            <a:r>
              <a:rPr lang="zh-CN" altLang="en-US" sz="2800" b="1" smtClean="0">
                <a:solidFill>
                  <a:schemeClr val="tx1"/>
                </a:solidFill>
                <a:latin typeface="宋体" pitchFamily="2" charset="-122"/>
              </a:rPr>
              <a:t>、</a:t>
            </a:r>
            <a:r>
              <a:rPr lang="en-US" altLang="zh-CN" sz="2800" b="1" smtClean="0">
                <a:solidFill>
                  <a:schemeClr val="tx1"/>
                </a:solidFill>
                <a:latin typeface="宋体" pitchFamily="2" charset="-122"/>
              </a:rPr>
              <a:t>3</a:t>
            </a:r>
            <a:r>
              <a:rPr lang="zh-CN" altLang="en-US" sz="2800" b="1" smtClean="0">
                <a:solidFill>
                  <a:schemeClr val="tx1"/>
                </a:solidFill>
                <a:latin typeface="宋体" pitchFamily="2" charset="-122"/>
              </a:rPr>
              <a:t>，模为</a:t>
            </a:r>
            <a:r>
              <a:rPr lang="en-US" altLang="zh-CN" sz="2800" b="1" smtClean="0">
                <a:solidFill>
                  <a:schemeClr val="tx1"/>
                </a:solidFill>
                <a:latin typeface="宋体" pitchFamily="2" charset="-122"/>
              </a:rPr>
              <a:t>10</a:t>
            </a:r>
          </a:p>
          <a:p>
            <a:pPr eaLnBrk="1" hangingPunct="1">
              <a:spcBef>
                <a:spcPct val="50000"/>
              </a:spcBef>
              <a:buClr>
                <a:srgbClr val="006600"/>
              </a:buClr>
              <a:buFontTx/>
              <a:buNone/>
            </a:pPr>
            <a:r>
              <a:rPr lang="en-US" altLang="zh-CN" sz="2400" b="1" smtClean="0">
                <a:solidFill>
                  <a:schemeClr val="tx1"/>
                </a:solidFill>
                <a:latin typeface="宋体" pitchFamily="2" charset="-122"/>
              </a:rPr>
              <a:t>S=∑CiPi=1X1+2X7+3X3+4X1+5X7+6X3=81</a:t>
            </a:r>
          </a:p>
          <a:p>
            <a:pPr eaLnBrk="1" hangingPunct="1">
              <a:spcBef>
                <a:spcPct val="50000"/>
              </a:spcBef>
              <a:buClr>
                <a:srgbClr val="006600"/>
              </a:buClr>
              <a:buFontTx/>
              <a:buNone/>
            </a:pPr>
            <a:r>
              <a:rPr lang="en-US" altLang="zh-CN" sz="2400" b="1" smtClean="0">
                <a:solidFill>
                  <a:schemeClr val="tx1"/>
                </a:solidFill>
                <a:latin typeface="宋体" pitchFamily="2" charset="-122"/>
              </a:rPr>
              <a:t>R=S mod</a:t>
            </a:r>
            <a:r>
              <a:rPr lang="zh-CN" altLang="en-US" sz="2400" b="1" smtClean="0">
                <a:solidFill>
                  <a:schemeClr val="tx1"/>
                </a:solidFill>
                <a:latin typeface="宋体" pitchFamily="2" charset="-122"/>
              </a:rPr>
              <a:t>（</a:t>
            </a:r>
            <a:r>
              <a:rPr lang="en-US" altLang="zh-CN" sz="2400" b="1" smtClean="0">
                <a:solidFill>
                  <a:schemeClr val="tx1"/>
                </a:solidFill>
                <a:latin typeface="宋体" pitchFamily="2" charset="-122"/>
              </a:rPr>
              <a:t>10</a:t>
            </a:r>
            <a:r>
              <a:rPr lang="zh-CN" altLang="en-US" sz="2400" b="1" smtClean="0">
                <a:solidFill>
                  <a:schemeClr val="tx1"/>
                </a:solidFill>
                <a:latin typeface="宋体" pitchFamily="2" charset="-122"/>
              </a:rPr>
              <a:t>）</a:t>
            </a:r>
            <a:r>
              <a:rPr lang="en-US" altLang="zh-CN" sz="2400" b="1" smtClean="0">
                <a:solidFill>
                  <a:schemeClr val="tx1"/>
                </a:solidFill>
                <a:latin typeface="宋体" pitchFamily="2" charset="-122"/>
              </a:rPr>
              <a:t>=1</a:t>
            </a:r>
          </a:p>
          <a:p>
            <a:pPr eaLnBrk="1" hangingPunct="1">
              <a:spcBef>
                <a:spcPct val="50000"/>
              </a:spcBef>
              <a:buClr>
                <a:srgbClr val="006600"/>
              </a:buClr>
              <a:buFontTx/>
              <a:buNone/>
            </a:pPr>
            <a:r>
              <a:rPr lang="zh-CN" altLang="en-US" sz="2400" b="1" smtClean="0">
                <a:solidFill>
                  <a:schemeClr val="tx1"/>
                </a:solidFill>
                <a:latin typeface="宋体" pitchFamily="2" charset="-122"/>
              </a:rPr>
              <a:t>校验位：</a:t>
            </a:r>
            <a:r>
              <a:rPr lang="en-US" altLang="zh-CN" sz="2800" b="1" smtClean="0">
                <a:solidFill>
                  <a:srgbClr val="FF3300"/>
                </a:solidFill>
                <a:latin typeface="宋体" pitchFamily="2" charset="-122"/>
              </a:rPr>
              <a:t>Ci</a:t>
            </a:r>
            <a:r>
              <a:rPr lang="en-US" altLang="zh-CN" sz="2400" b="1" smtClean="0">
                <a:solidFill>
                  <a:schemeClr val="tx1"/>
                </a:solidFill>
                <a:latin typeface="宋体" pitchFamily="2" charset="-122"/>
              </a:rPr>
              <a:t>=M-R=10-1=9</a:t>
            </a:r>
          </a:p>
          <a:p>
            <a:pPr eaLnBrk="1" hangingPunct="1">
              <a:spcBef>
                <a:spcPct val="50000"/>
              </a:spcBef>
              <a:buClr>
                <a:srgbClr val="006600"/>
              </a:buClr>
              <a:buFontTx/>
              <a:buNone/>
            </a:pPr>
            <a:r>
              <a:rPr lang="zh-CN" altLang="en-US" sz="2400" b="1" smtClean="0">
                <a:solidFill>
                  <a:schemeClr val="tx1"/>
                </a:solidFill>
                <a:latin typeface="宋体" pitchFamily="2" charset="-122"/>
              </a:rPr>
              <a:t>结果： </a:t>
            </a:r>
            <a:r>
              <a:rPr lang="en-US" altLang="zh-CN" sz="2800" b="1" smtClean="0">
                <a:solidFill>
                  <a:schemeClr val="tx1"/>
                </a:solidFill>
                <a:latin typeface="宋体" pitchFamily="2" charset="-122"/>
              </a:rPr>
              <a:t>123456</a:t>
            </a:r>
            <a:r>
              <a:rPr lang="en-US" altLang="zh-CN" sz="2800" b="1" smtClean="0">
                <a:solidFill>
                  <a:schemeClr val="hlink"/>
                </a:solidFill>
                <a:latin typeface="宋体" pitchFamily="2" charset="-122"/>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082"/>
                                        </p:tgtEl>
                                        <p:attrNameLst>
                                          <p:attrName>style.visibility</p:attrName>
                                        </p:attrNameLst>
                                      </p:cBhvr>
                                      <p:to>
                                        <p:strVal val="visible"/>
                                      </p:to>
                                    </p:set>
                                    <p:anim calcmode="lin" valueType="num">
                                      <p:cBhvr additive="base">
                                        <p:cTn id="7" dur="500" fill="hold"/>
                                        <p:tgtEl>
                                          <p:spTgt spid="1710082"/>
                                        </p:tgtEl>
                                        <p:attrNameLst>
                                          <p:attrName>ppt_x</p:attrName>
                                        </p:attrNameLst>
                                      </p:cBhvr>
                                      <p:tavLst>
                                        <p:tav tm="0">
                                          <p:val>
                                            <p:strVal val="0-#ppt_w/2"/>
                                          </p:val>
                                        </p:tav>
                                        <p:tav tm="100000">
                                          <p:val>
                                            <p:strVal val="#ppt_x"/>
                                          </p:val>
                                        </p:tav>
                                      </p:tavLst>
                                    </p:anim>
                                    <p:anim calcmode="lin" valueType="num">
                                      <p:cBhvr additive="base">
                                        <p:cTn id="8" dur="500" fill="hold"/>
                                        <p:tgtEl>
                                          <p:spTgt spid="17100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083">
                                            <p:txEl>
                                              <p:pRg st="0" end="0"/>
                                            </p:txEl>
                                          </p:spTgt>
                                        </p:tgtEl>
                                        <p:attrNameLst>
                                          <p:attrName>style.visibility</p:attrName>
                                        </p:attrNameLst>
                                      </p:cBhvr>
                                      <p:to>
                                        <p:strVal val="visible"/>
                                      </p:to>
                                    </p:set>
                                    <p:anim calcmode="lin" valueType="num">
                                      <p:cBhvr additive="base">
                                        <p:cTn id="13" dur="500" fill="hold"/>
                                        <p:tgtEl>
                                          <p:spTgt spid="171008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10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10083">
                                            <p:txEl>
                                              <p:pRg st="1" end="1"/>
                                            </p:txEl>
                                          </p:spTgt>
                                        </p:tgtEl>
                                        <p:attrNameLst>
                                          <p:attrName>style.visibility</p:attrName>
                                        </p:attrNameLst>
                                      </p:cBhvr>
                                      <p:to>
                                        <p:strVal val="visible"/>
                                      </p:to>
                                    </p:set>
                                    <p:anim calcmode="lin" valueType="num">
                                      <p:cBhvr additive="base">
                                        <p:cTn id="19" dur="500" fill="hold"/>
                                        <p:tgtEl>
                                          <p:spTgt spid="171008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10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10083">
                                            <p:txEl>
                                              <p:pRg st="2" end="2"/>
                                            </p:txEl>
                                          </p:spTgt>
                                        </p:tgtEl>
                                        <p:attrNameLst>
                                          <p:attrName>style.visibility</p:attrName>
                                        </p:attrNameLst>
                                      </p:cBhvr>
                                      <p:to>
                                        <p:strVal val="visible"/>
                                      </p:to>
                                    </p:set>
                                    <p:anim calcmode="lin" valueType="num">
                                      <p:cBhvr additive="base">
                                        <p:cTn id="25" dur="500" fill="hold"/>
                                        <p:tgtEl>
                                          <p:spTgt spid="171008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10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10083">
                                            <p:txEl>
                                              <p:pRg st="3" end="3"/>
                                            </p:txEl>
                                          </p:spTgt>
                                        </p:tgtEl>
                                        <p:attrNameLst>
                                          <p:attrName>style.visibility</p:attrName>
                                        </p:attrNameLst>
                                      </p:cBhvr>
                                      <p:to>
                                        <p:strVal val="visible"/>
                                      </p:to>
                                    </p:set>
                                    <p:anim calcmode="lin" valueType="num">
                                      <p:cBhvr additive="base">
                                        <p:cTn id="31" dur="500" fill="hold"/>
                                        <p:tgtEl>
                                          <p:spTgt spid="171008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10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10083">
                                            <p:txEl>
                                              <p:pRg st="4" end="4"/>
                                            </p:txEl>
                                          </p:spTgt>
                                        </p:tgtEl>
                                        <p:attrNameLst>
                                          <p:attrName>style.visibility</p:attrName>
                                        </p:attrNameLst>
                                      </p:cBhvr>
                                      <p:to>
                                        <p:strVal val="visible"/>
                                      </p:to>
                                    </p:set>
                                    <p:anim calcmode="lin" valueType="num">
                                      <p:cBhvr additive="base">
                                        <p:cTn id="37" dur="500" fill="hold"/>
                                        <p:tgtEl>
                                          <p:spTgt spid="171008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100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082" grpId="0" autoUpdateAnimBg="0"/>
      <p:bldP spid="1710083" grpId="0" build="p" bldLvl="3"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1106" name="Rectangle 2"/>
          <p:cNvSpPr>
            <a:spLocks noGrp="1" noChangeArrowheads="1"/>
          </p:cNvSpPr>
          <p:nvPr>
            <p:ph type="title"/>
          </p:nvPr>
        </p:nvSpPr>
        <p:spPr/>
        <p:txBody>
          <a:bodyPr/>
          <a:lstStyle/>
          <a:p>
            <a:pPr eaLnBrk="1" hangingPunct="1"/>
            <a:r>
              <a:rPr lang="en-US" altLang="zh-CN" sz="3200" b="1" smtClean="0">
                <a:solidFill>
                  <a:srgbClr val="0A0A0E"/>
                </a:solidFill>
              </a:rPr>
              <a:t>5.3.1 </a:t>
            </a:r>
            <a:r>
              <a:rPr lang="zh-CN" altLang="en-US" sz="3200" b="1" smtClean="0">
                <a:solidFill>
                  <a:srgbClr val="0A0A0E"/>
                </a:solidFill>
              </a:rPr>
              <a:t>代码设计</a:t>
            </a:r>
          </a:p>
        </p:txBody>
      </p:sp>
      <p:sp>
        <p:nvSpPr>
          <p:cNvPr id="1711107" name="Rectangle 3"/>
          <p:cNvSpPr>
            <a:spLocks noGrp="1" noChangeArrowheads="1"/>
          </p:cNvSpPr>
          <p:nvPr>
            <p:ph type="body" sz="half" idx="1"/>
          </p:nvPr>
        </p:nvSpPr>
        <p:spPr>
          <a:xfrm>
            <a:off x="1182688" y="2017713"/>
            <a:ext cx="5765800" cy="4114800"/>
          </a:xfrm>
        </p:spPr>
        <p:txBody>
          <a:bodyPr/>
          <a:lstStyle/>
          <a:p>
            <a:pPr eaLnBrk="1" hangingPunct="1">
              <a:buClr>
                <a:srgbClr val="006600"/>
              </a:buClr>
              <a:buFont typeface="Wingdings" pitchFamily="2" charset="2"/>
              <a:buNone/>
            </a:pPr>
            <a:r>
              <a:rPr lang="zh-CN" altLang="en-US" b="1" smtClean="0">
                <a:solidFill>
                  <a:schemeClr val="tx1"/>
                </a:solidFill>
                <a:latin typeface="宋体" pitchFamily="2" charset="-122"/>
              </a:rPr>
              <a:t>不同权和模的检错率</a:t>
            </a:r>
            <a:endParaRPr lang="zh-CN" altLang="en-US" b="1" smtClean="0">
              <a:solidFill>
                <a:schemeClr val="hlink"/>
              </a:solidFill>
              <a:latin typeface="宋体" pitchFamily="2" charset="-122"/>
            </a:endParaRPr>
          </a:p>
        </p:txBody>
      </p:sp>
      <p:graphicFrame>
        <p:nvGraphicFramePr>
          <p:cNvPr id="1711193" name="Group 89"/>
          <p:cNvGraphicFramePr>
            <a:graphicFrameLocks noGrp="1"/>
          </p:cNvGraphicFramePr>
          <p:nvPr>
            <p:ph sz="half" idx="2"/>
          </p:nvPr>
        </p:nvGraphicFramePr>
        <p:xfrm>
          <a:off x="250825" y="2565400"/>
          <a:ext cx="8632825" cy="3294063"/>
        </p:xfrm>
        <a:graphic>
          <a:graphicData uri="http://schemas.openxmlformats.org/drawingml/2006/table">
            <a:tbl>
              <a:tblPr/>
              <a:tblGrid>
                <a:gridCol w="792087"/>
                <a:gridCol w="2520331"/>
                <a:gridCol w="1152525"/>
                <a:gridCol w="1152525"/>
                <a:gridCol w="1727200"/>
                <a:gridCol w="1287462"/>
              </a:tblGrid>
              <a:tr h="503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A0A0E"/>
                          </a:solidFill>
                          <a:effectLst/>
                          <a:latin typeface="Tahoma" pitchFamily="34" charset="0"/>
                          <a:ea typeface="宋体" pitchFamily="2" charset="-122"/>
                        </a:rPr>
                        <a:t>模</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A0A0E"/>
                          </a:solidFill>
                          <a:effectLst/>
                          <a:latin typeface="Tahoma" pitchFamily="34" charset="0"/>
                          <a:ea typeface="宋体" pitchFamily="2" charset="-122"/>
                        </a:rPr>
                        <a:t>权</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A0A0E"/>
                          </a:solidFill>
                          <a:effectLst/>
                          <a:latin typeface="Tahoma" pitchFamily="34" charset="0"/>
                          <a:ea typeface="宋体" pitchFamily="2" charset="-122"/>
                        </a:rPr>
                        <a:t>抄写错</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A0A0E"/>
                          </a:solidFill>
                          <a:effectLst/>
                          <a:latin typeface="Tahoma" pitchFamily="34" charset="0"/>
                          <a:ea typeface="宋体" pitchFamily="2" charset="-122"/>
                        </a:rPr>
                        <a:t>易位错</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A0A0E"/>
                          </a:solidFill>
                          <a:effectLst/>
                          <a:latin typeface="Tahoma" pitchFamily="34" charset="0"/>
                          <a:ea typeface="宋体" pitchFamily="2" charset="-122"/>
                        </a:rPr>
                        <a:t>隔位易位错</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A0A0E"/>
                          </a:solidFill>
                          <a:effectLst/>
                          <a:latin typeface="Tahoma" pitchFamily="34" charset="0"/>
                          <a:ea typeface="宋体" pitchFamily="2" charset="-122"/>
                        </a:rPr>
                        <a:t>随机错</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2</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1</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98</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dirty="0" smtClean="0">
                        <a:ln>
                          <a:noFill/>
                        </a:ln>
                        <a:solidFill>
                          <a:srgbClr val="0A0A0E"/>
                        </a:solidFill>
                        <a:effectLst/>
                        <a:latin typeface="Tahoma"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3</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1</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89</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smtClean="0">
                        <a:ln>
                          <a:noFill/>
                        </a:ln>
                        <a:solidFill>
                          <a:srgbClr val="0A0A0E"/>
                        </a:solidFill>
                        <a:effectLst/>
                        <a:latin typeface="Tahoma"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dirty="0" smtClean="0">
                        <a:ln>
                          <a:noFill/>
                        </a:ln>
                        <a:solidFill>
                          <a:srgbClr val="0A0A0E"/>
                        </a:solidFill>
                        <a:effectLst/>
                        <a:latin typeface="Tahoma"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7</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6</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5</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4</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3</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87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smtClean="0">
                        <a:ln>
                          <a:noFill/>
                        </a:ln>
                        <a:solidFill>
                          <a:srgbClr val="0A0A0E"/>
                        </a:solidFill>
                        <a:effectLst/>
                        <a:latin typeface="Tahoma"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0A0A0E"/>
                          </a:solidFill>
                          <a:effectLst/>
                          <a:latin typeface="Tahoma" pitchFamily="34" charset="0"/>
                          <a:ea typeface="宋体" pitchFamily="2" charset="-122"/>
                        </a:rPr>
                        <a:t>90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9</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8</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7</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4</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95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89</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dirty="0" smtClean="0">
                        <a:ln>
                          <a:noFill/>
                        </a:ln>
                        <a:solidFill>
                          <a:srgbClr val="0A0A0E"/>
                        </a:solidFill>
                        <a:effectLst/>
                        <a:latin typeface="Tahoma"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3</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7</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1</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89</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smtClean="0">
                        <a:ln>
                          <a:noFill/>
                        </a:ln>
                        <a:solidFill>
                          <a:srgbClr val="0A0A0E"/>
                        </a:solidFill>
                        <a:effectLst/>
                        <a:latin typeface="Tahoma"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dirty="0" smtClean="0">
                        <a:ln>
                          <a:noFill/>
                        </a:ln>
                        <a:solidFill>
                          <a:srgbClr val="0A0A0E"/>
                        </a:solidFill>
                        <a:effectLst/>
                        <a:latin typeface="Tahoma"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7</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6</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5</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4</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3</a:t>
                      </a:r>
                      <a:r>
                        <a:rPr kumimoji="0" lang="zh-CN" altLang="en-US" sz="2000" b="1" i="0" u="none" strike="noStrike" cap="none" normalizeH="0" baseline="0" smtClean="0">
                          <a:ln>
                            <a:noFill/>
                          </a:ln>
                          <a:solidFill>
                            <a:srgbClr val="0A0A0E"/>
                          </a:solidFill>
                          <a:effectLst/>
                          <a:latin typeface="Tahoma" pitchFamily="34" charset="0"/>
                          <a:ea typeface="宋体" pitchFamily="2" charset="-122"/>
                        </a:rPr>
                        <a:t>、</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dirty="0" smtClean="0">
                        <a:ln>
                          <a:noFill/>
                        </a:ln>
                        <a:solidFill>
                          <a:srgbClr val="0A0A0E"/>
                        </a:solidFill>
                        <a:effectLst/>
                        <a:latin typeface="Tahoma"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1106"/>
                                        </p:tgtEl>
                                        <p:attrNameLst>
                                          <p:attrName>style.visibility</p:attrName>
                                        </p:attrNameLst>
                                      </p:cBhvr>
                                      <p:to>
                                        <p:strVal val="visible"/>
                                      </p:to>
                                    </p:set>
                                    <p:anim calcmode="lin" valueType="num">
                                      <p:cBhvr additive="base">
                                        <p:cTn id="7" dur="500" fill="hold"/>
                                        <p:tgtEl>
                                          <p:spTgt spid="1711106"/>
                                        </p:tgtEl>
                                        <p:attrNameLst>
                                          <p:attrName>ppt_x</p:attrName>
                                        </p:attrNameLst>
                                      </p:cBhvr>
                                      <p:tavLst>
                                        <p:tav tm="0">
                                          <p:val>
                                            <p:strVal val="0-#ppt_w/2"/>
                                          </p:val>
                                        </p:tav>
                                        <p:tav tm="100000">
                                          <p:val>
                                            <p:strVal val="#ppt_x"/>
                                          </p:val>
                                        </p:tav>
                                      </p:tavLst>
                                    </p:anim>
                                    <p:anim calcmode="lin" valueType="num">
                                      <p:cBhvr additive="base">
                                        <p:cTn id="8" dur="500" fill="hold"/>
                                        <p:tgtEl>
                                          <p:spTgt spid="17111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1107">
                                            <p:txEl>
                                              <p:pRg st="0" end="0"/>
                                            </p:txEl>
                                          </p:spTgt>
                                        </p:tgtEl>
                                        <p:attrNameLst>
                                          <p:attrName>style.visibility</p:attrName>
                                        </p:attrNameLst>
                                      </p:cBhvr>
                                      <p:to>
                                        <p:strVal val="visible"/>
                                      </p:to>
                                    </p:set>
                                    <p:anim calcmode="lin" valueType="num">
                                      <p:cBhvr additive="base">
                                        <p:cTn id="13" dur="500" fill="hold"/>
                                        <p:tgtEl>
                                          <p:spTgt spid="17111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1110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1106" grpId="0" autoUpdateAnimBg="0"/>
      <p:bldP spid="1711107" grpId="0" build="p" bldLvl="3"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body" idx="1"/>
          </p:nvPr>
        </p:nvSpPr>
        <p:spPr>
          <a:xfrm>
            <a:off x="0" y="1773238"/>
            <a:ext cx="9144000" cy="5400675"/>
          </a:xfrm>
        </p:spPr>
        <p:txBody>
          <a:bodyPr/>
          <a:lstStyle/>
          <a:p>
            <a:pPr marL="0" indent="0" defTabSz="284163" eaLnBrk="1" hangingPunct="1">
              <a:lnSpc>
                <a:spcPct val="105000"/>
              </a:lnSpc>
              <a:buFont typeface="Wingdings" pitchFamily="2" charset="2"/>
              <a:buNone/>
              <a:tabLst>
                <a:tab pos="0" algn="l"/>
              </a:tabLst>
            </a:pPr>
            <a:r>
              <a:rPr lang="zh-CN" altLang="en-US" sz="2800" b="1" smtClean="0">
                <a:latin typeface="Times New Roman" pitchFamily="18" charset="0"/>
              </a:rPr>
              <a:t>数据组织形式、存储与管理分析：</a:t>
            </a:r>
          </a:p>
          <a:p>
            <a:pPr marL="0" indent="0" defTabSz="284163" eaLnBrk="1" hangingPunct="1">
              <a:lnSpc>
                <a:spcPct val="105000"/>
              </a:lnSpc>
              <a:buFont typeface="Wingdings" pitchFamily="2" charset="2"/>
              <a:buNone/>
              <a:tabLst>
                <a:tab pos="0" algn="l"/>
              </a:tabLst>
            </a:pPr>
            <a:r>
              <a:rPr lang="en-US" altLang="zh-CN" sz="2400" b="1" smtClean="0">
                <a:latin typeface="Times New Roman" pitchFamily="18" charset="0"/>
              </a:rPr>
              <a:t>1</a:t>
            </a:r>
            <a:r>
              <a:rPr lang="zh-CN" altLang="en-US" sz="2400" b="1" smtClean="0">
                <a:latin typeface="Times New Roman" pitchFamily="18" charset="0"/>
              </a:rPr>
              <a:t>）数据的分类：</a:t>
            </a:r>
          </a:p>
          <a:p>
            <a:pPr marL="531813" lvl="1" indent="-338138" defTabSz="284163" eaLnBrk="1" hangingPunct="1">
              <a:lnSpc>
                <a:spcPct val="105000"/>
              </a:lnSpc>
              <a:tabLst>
                <a:tab pos="0" algn="l"/>
              </a:tabLst>
            </a:pPr>
            <a:r>
              <a:rPr lang="zh-CN" altLang="en-US" sz="2400" b="1" smtClean="0">
                <a:latin typeface="Times New Roman" pitchFamily="18" charset="0"/>
              </a:rPr>
              <a:t>基础数据：输入数据、输出数据、代码、各种工作和技术标准、共享数据等；</a:t>
            </a:r>
          </a:p>
          <a:p>
            <a:pPr marL="531813" lvl="1" indent="-338138" defTabSz="284163" eaLnBrk="1" hangingPunct="1">
              <a:lnSpc>
                <a:spcPct val="105000"/>
              </a:lnSpc>
              <a:tabLst>
                <a:tab pos="0" algn="l"/>
              </a:tabLst>
            </a:pPr>
            <a:r>
              <a:rPr lang="zh-CN" altLang="en-US" sz="2400" b="1" smtClean="0">
                <a:latin typeface="Times New Roman" pitchFamily="18" charset="0"/>
              </a:rPr>
              <a:t>中间数据：需要保存的中间结果；</a:t>
            </a:r>
          </a:p>
          <a:p>
            <a:pPr marL="531813" lvl="1" indent="-338138" defTabSz="284163" eaLnBrk="1" hangingPunct="1">
              <a:lnSpc>
                <a:spcPct val="105000"/>
              </a:lnSpc>
              <a:tabLst>
                <a:tab pos="0" algn="l"/>
              </a:tabLst>
            </a:pPr>
            <a:r>
              <a:rPr lang="zh-CN" altLang="en-US" sz="2400" b="1" smtClean="0">
                <a:latin typeface="Times New Roman" pitchFamily="18" charset="0"/>
              </a:rPr>
              <a:t>工作数据：为提高某项处理功能的效率而事先加工好的数据</a:t>
            </a:r>
          </a:p>
          <a:p>
            <a:pPr marL="531813" lvl="1" indent="-338138" defTabSz="284163" eaLnBrk="1" hangingPunct="1">
              <a:lnSpc>
                <a:spcPct val="105000"/>
              </a:lnSpc>
              <a:tabLst>
                <a:tab pos="0" algn="l"/>
              </a:tabLst>
            </a:pPr>
            <a:r>
              <a:rPr lang="zh-CN" altLang="en-US" sz="2400" b="1" smtClean="0">
                <a:latin typeface="Times New Roman" pitchFamily="18" charset="0"/>
              </a:rPr>
              <a:t>暂存数据：处理过程中需要保存，处理结束后可以消除的数据</a:t>
            </a:r>
          </a:p>
          <a:p>
            <a:pPr marL="0" indent="0" defTabSz="284163" eaLnBrk="1" hangingPunct="1">
              <a:lnSpc>
                <a:spcPct val="105000"/>
              </a:lnSpc>
              <a:buFont typeface="Wingdings" pitchFamily="2" charset="2"/>
              <a:buNone/>
              <a:tabLst>
                <a:tab pos="0" algn="l"/>
              </a:tabLst>
            </a:pPr>
            <a:r>
              <a:rPr lang="en-US" altLang="zh-CN" sz="2400" b="1" smtClean="0">
                <a:latin typeface="Times New Roman" pitchFamily="18" charset="0"/>
              </a:rPr>
              <a:t>2</a:t>
            </a:r>
            <a:r>
              <a:rPr lang="zh-CN" altLang="en-US" sz="2400" b="1" smtClean="0">
                <a:latin typeface="Times New Roman" pitchFamily="18" charset="0"/>
              </a:rPr>
              <a:t>）数据存储规模设计：</a:t>
            </a:r>
          </a:p>
          <a:p>
            <a:pPr marL="531813" lvl="1" indent="-338138" defTabSz="284163" eaLnBrk="1" hangingPunct="1">
              <a:lnSpc>
                <a:spcPct val="105000"/>
              </a:lnSpc>
              <a:tabLst>
                <a:tab pos="0" algn="l"/>
              </a:tabLst>
            </a:pPr>
            <a:r>
              <a:rPr lang="zh-CN" altLang="en-US" sz="2400" b="1" smtClean="0">
                <a:latin typeface="Times New Roman" pitchFamily="18" charset="0"/>
              </a:rPr>
              <a:t>现有数据的存储规模</a:t>
            </a:r>
          </a:p>
          <a:p>
            <a:pPr marL="531813" lvl="1" indent="-338138" defTabSz="284163" eaLnBrk="1" hangingPunct="1">
              <a:lnSpc>
                <a:spcPct val="105000"/>
              </a:lnSpc>
              <a:tabLst>
                <a:tab pos="0" algn="l"/>
              </a:tabLst>
            </a:pPr>
            <a:r>
              <a:rPr lang="zh-CN" altLang="en-US" sz="2400" b="1" smtClean="0">
                <a:latin typeface="Times New Roman" pitchFamily="18" charset="0"/>
              </a:rPr>
              <a:t>未来数据的存储趋势</a:t>
            </a:r>
          </a:p>
          <a:p>
            <a:pPr marL="531813" lvl="1" indent="-338138" defTabSz="284163" eaLnBrk="1" hangingPunct="1">
              <a:lnSpc>
                <a:spcPct val="105000"/>
              </a:lnSpc>
              <a:tabLst>
                <a:tab pos="0" algn="l"/>
              </a:tabLst>
            </a:pPr>
            <a:r>
              <a:rPr lang="zh-CN" altLang="en-US" sz="2400" b="1" smtClean="0">
                <a:latin typeface="Times New Roman" pitchFamily="18" charset="0"/>
              </a:rPr>
              <a:t>数据类型的划分</a:t>
            </a:r>
          </a:p>
        </p:txBody>
      </p:sp>
      <p:sp>
        <p:nvSpPr>
          <p:cNvPr id="109571" name="AutoShape 4">
            <a:hlinkClick r:id="" action="ppaction://noaction" highlightClick="1"/>
          </p:cNvPr>
          <p:cNvSpPr>
            <a:spLocks noChangeArrowheads="1"/>
          </p:cNvSpPr>
          <p:nvPr/>
        </p:nvSpPr>
        <p:spPr bwMode="auto">
          <a:xfrm>
            <a:off x="1763713" y="765175"/>
            <a:ext cx="4176712"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539750" y="1981200"/>
            <a:ext cx="8604250" cy="4876800"/>
          </a:xfrm>
        </p:spPr>
        <p:txBody>
          <a:bodyPr/>
          <a:lstStyle/>
          <a:p>
            <a:pPr marL="0" indent="0" defTabSz="284163">
              <a:lnSpc>
                <a:spcPct val="110000"/>
              </a:lnSpc>
              <a:buClr>
                <a:schemeClr val="accent2"/>
              </a:buClr>
              <a:buFont typeface="Wingdings" pitchFamily="2" charset="2"/>
              <a:buNone/>
              <a:tabLst>
                <a:tab pos="0" algn="l"/>
              </a:tabLst>
            </a:pPr>
            <a:r>
              <a:rPr lang="en-US" altLang="zh-CN" sz="2800" b="1" smtClean="0">
                <a:latin typeface="Times New Roman" pitchFamily="18" charset="0"/>
              </a:rPr>
              <a:t>3</a:t>
            </a:r>
            <a:r>
              <a:rPr lang="zh-CN" altLang="en-US" sz="2800" b="1" smtClean="0">
                <a:latin typeface="Times New Roman" pitchFamily="18" charset="0"/>
              </a:rPr>
              <a:t>）数据存储空间的分布设计</a:t>
            </a:r>
          </a:p>
          <a:p>
            <a:pPr marL="0" indent="0" defTabSz="284163" eaLnBrk="1" hangingPunct="1">
              <a:lnSpc>
                <a:spcPct val="105000"/>
              </a:lnSpc>
              <a:buClr>
                <a:schemeClr val="hlink"/>
              </a:buClr>
              <a:buSzPct val="55000"/>
              <a:buFont typeface="Wingdings" pitchFamily="2" charset="2"/>
              <a:buNone/>
              <a:tabLst>
                <a:tab pos="0" algn="l"/>
              </a:tabLst>
            </a:pPr>
            <a:r>
              <a:rPr lang="en-US" altLang="zh-CN" sz="2800" b="1" smtClean="0">
                <a:latin typeface="Times New Roman" pitchFamily="18" charset="0"/>
              </a:rPr>
              <a:t>4</a:t>
            </a:r>
            <a:r>
              <a:rPr lang="zh-CN" altLang="en-US" sz="2800" b="1" smtClean="0">
                <a:latin typeface="Times New Roman" pitchFamily="18" charset="0"/>
              </a:rPr>
              <a:t>） 文件设计：根据使用要求、处理方式、存储的数据量、数据的活动性、提供的设备等确定文件类别、选择文件媒体、决定文件组织方式、设计记录格式，并估计文件容量。</a:t>
            </a:r>
          </a:p>
          <a:p>
            <a:pPr marL="0" indent="0" defTabSz="284163" eaLnBrk="1" hangingPunct="1">
              <a:lnSpc>
                <a:spcPct val="105000"/>
              </a:lnSpc>
              <a:buClr>
                <a:schemeClr val="hlink"/>
              </a:buClr>
              <a:buSzPct val="55000"/>
              <a:buFont typeface="Wingdings" pitchFamily="2" charset="2"/>
              <a:buNone/>
              <a:tabLst>
                <a:tab pos="0" algn="l"/>
              </a:tabLst>
            </a:pPr>
            <a:r>
              <a:rPr lang="en-US" altLang="zh-CN" sz="2800" b="1" smtClean="0">
                <a:latin typeface="Times New Roman" pitchFamily="18" charset="0"/>
              </a:rPr>
              <a:t>5</a:t>
            </a:r>
            <a:r>
              <a:rPr lang="zh-CN" altLang="en-US" sz="2800" b="1" smtClean="0">
                <a:latin typeface="Times New Roman" pitchFamily="18" charset="0"/>
              </a:rPr>
              <a:t>）数据安全性和完整性设计</a:t>
            </a:r>
          </a:p>
          <a:p>
            <a:pPr marL="0" indent="0" defTabSz="284163" eaLnBrk="1" hangingPunct="1">
              <a:lnSpc>
                <a:spcPct val="105000"/>
              </a:lnSpc>
              <a:buClr>
                <a:schemeClr val="hlink"/>
              </a:buClr>
              <a:buSzPct val="55000"/>
              <a:buFont typeface="Wingdings" pitchFamily="2" charset="2"/>
              <a:buNone/>
              <a:tabLst>
                <a:tab pos="0" algn="l"/>
              </a:tabLst>
            </a:pPr>
            <a:r>
              <a:rPr lang="en-US" altLang="zh-CN" sz="2800" b="1" smtClean="0">
                <a:latin typeface="Times New Roman" pitchFamily="18" charset="0"/>
              </a:rPr>
              <a:t>6</a:t>
            </a:r>
            <a:r>
              <a:rPr lang="zh-CN" altLang="en-US" sz="2800" b="1" smtClean="0">
                <a:latin typeface="Times New Roman" pitchFamily="18" charset="0"/>
              </a:rPr>
              <a:t>）数据库管理系统的选择</a:t>
            </a:r>
          </a:p>
        </p:txBody>
      </p:sp>
      <p:sp>
        <p:nvSpPr>
          <p:cNvPr id="110595" name="AutoShape 3">
            <a:hlinkClick r:id="" action="ppaction://noaction" highlightClick="1"/>
          </p:cNvPr>
          <p:cNvSpPr>
            <a:spLocks noChangeArrowheads="1"/>
          </p:cNvSpPr>
          <p:nvPr/>
        </p:nvSpPr>
        <p:spPr bwMode="auto">
          <a:xfrm>
            <a:off x="1763713" y="765175"/>
            <a:ext cx="4176712"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spTree>
  </p:cSld>
  <p:clrMapOvr>
    <a:masterClrMapping/>
  </p:clrMapOvr>
  <p:transition>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755650" y="1916113"/>
            <a:ext cx="7772400" cy="4267200"/>
          </a:xfrm>
        </p:spPr>
        <p:txBody>
          <a:bodyPr/>
          <a:lstStyle/>
          <a:p>
            <a:pPr marL="0" indent="0" defTabSz="284163">
              <a:lnSpc>
                <a:spcPct val="110000"/>
              </a:lnSpc>
              <a:buClr>
                <a:schemeClr val="accent2"/>
              </a:buClr>
              <a:buFont typeface="Wingdings" pitchFamily="2" charset="2"/>
              <a:buNone/>
              <a:tabLst>
                <a:tab pos="0" algn="l"/>
              </a:tabLst>
            </a:pPr>
            <a:r>
              <a:rPr lang="en-US" altLang="zh-CN" smtClean="0"/>
              <a:t>1.</a:t>
            </a:r>
            <a:r>
              <a:rPr lang="zh-CN" altLang="en-US" b="1" smtClean="0"/>
              <a:t>概念设计</a:t>
            </a:r>
          </a:p>
          <a:p>
            <a:pPr marL="531813" lvl="1" indent="-338138" defTabSz="284163" eaLnBrk="1" hangingPunct="1">
              <a:lnSpc>
                <a:spcPct val="105000"/>
              </a:lnSpc>
              <a:tabLst>
                <a:tab pos="0" algn="l"/>
              </a:tabLst>
            </a:pPr>
            <a:r>
              <a:rPr lang="zh-CN" altLang="en-US" b="1" smtClean="0">
                <a:latin typeface="Times New Roman" pitchFamily="18" charset="0"/>
              </a:rPr>
              <a:t>实体</a:t>
            </a:r>
            <a:r>
              <a:rPr lang="en-US" altLang="zh-CN" b="1" smtClean="0">
                <a:latin typeface="Times New Roman" pitchFamily="18" charset="0"/>
              </a:rPr>
              <a:t>: </a:t>
            </a:r>
            <a:r>
              <a:rPr lang="zh-CN" altLang="en-US" b="1" smtClean="0">
                <a:latin typeface="Times New Roman" pitchFamily="18" charset="0"/>
              </a:rPr>
              <a:t>指客观存在并相互区别的事物，实体可以是具体的，也可以是抽象的</a:t>
            </a:r>
          </a:p>
          <a:p>
            <a:pPr marL="531813" lvl="1" indent="-338138" defTabSz="284163" eaLnBrk="1" hangingPunct="1">
              <a:lnSpc>
                <a:spcPct val="105000"/>
              </a:lnSpc>
              <a:tabLst>
                <a:tab pos="0" algn="l"/>
              </a:tabLst>
            </a:pPr>
            <a:r>
              <a:rPr lang="zh-CN" altLang="en-US" b="1" smtClean="0">
                <a:latin typeface="Times New Roman" pitchFamily="18" charset="0"/>
              </a:rPr>
              <a:t>联系</a:t>
            </a:r>
            <a:r>
              <a:rPr lang="en-US" altLang="zh-CN" b="1" smtClean="0">
                <a:latin typeface="Times New Roman" pitchFamily="18" charset="0"/>
              </a:rPr>
              <a:t>:</a:t>
            </a:r>
            <a:r>
              <a:rPr lang="zh-CN" altLang="en-US" b="1" smtClean="0">
                <a:latin typeface="Times New Roman" pitchFamily="18" charset="0"/>
              </a:rPr>
              <a:t>实体和实体之间的关系被抽象为联系</a:t>
            </a:r>
            <a:r>
              <a:rPr lang="zh-CN" altLang="en-US" b="1" smtClean="0"/>
              <a:t>。</a:t>
            </a:r>
            <a:r>
              <a:rPr lang="zh-CN" altLang="en-US" b="1" smtClean="0">
                <a:latin typeface="Times New Roman" pitchFamily="18" charset="0"/>
              </a:rPr>
              <a:t>联系分为一对一，一对多或多对多</a:t>
            </a:r>
            <a:r>
              <a:rPr lang="zh-CN" altLang="en-US" b="1" smtClean="0"/>
              <a:t>三种</a:t>
            </a:r>
          </a:p>
          <a:p>
            <a:pPr marL="531813" lvl="1" indent="-338138" defTabSz="284163" eaLnBrk="1" hangingPunct="1">
              <a:lnSpc>
                <a:spcPct val="105000"/>
              </a:lnSpc>
              <a:tabLst>
                <a:tab pos="0" algn="l"/>
              </a:tabLst>
            </a:pPr>
            <a:r>
              <a:rPr lang="zh-CN" altLang="en-US" b="1" smtClean="0">
                <a:latin typeface="Times New Roman" pitchFamily="18" charset="0"/>
              </a:rPr>
              <a:t>属性</a:t>
            </a:r>
            <a:r>
              <a:rPr lang="en-US" altLang="zh-CN" b="1" smtClean="0">
                <a:latin typeface="Times New Roman" pitchFamily="18" charset="0"/>
              </a:rPr>
              <a:t>:</a:t>
            </a:r>
            <a:r>
              <a:rPr lang="zh-CN" altLang="en-US" b="1" smtClean="0">
                <a:latin typeface="Times New Roman" pitchFamily="18" charset="0"/>
              </a:rPr>
              <a:t>指实体的特征</a:t>
            </a:r>
          </a:p>
          <a:p>
            <a:pPr marL="531813" lvl="1" indent="-338138" defTabSz="284163" eaLnBrk="1" hangingPunct="1">
              <a:lnSpc>
                <a:spcPct val="105000"/>
              </a:lnSpc>
              <a:tabLst>
                <a:tab pos="0" algn="l"/>
              </a:tabLst>
            </a:pPr>
            <a:r>
              <a:rPr lang="zh-CN" altLang="en-US" b="1" smtClean="0">
                <a:latin typeface="Times New Roman" pitchFamily="18" charset="0"/>
              </a:rPr>
              <a:t>主键</a:t>
            </a:r>
            <a:r>
              <a:rPr lang="en-US" altLang="zh-CN" b="1" smtClean="0">
                <a:latin typeface="Times New Roman" pitchFamily="18" charset="0"/>
              </a:rPr>
              <a:t>: </a:t>
            </a:r>
            <a:r>
              <a:rPr lang="zh-CN" altLang="en-US" b="1" smtClean="0">
                <a:latin typeface="Times New Roman" pitchFamily="18" charset="0"/>
              </a:rPr>
              <a:t>能唯一地标识该实体的属性或属性组</a:t>
            </a:r>
          </a:p>
        </p:txBody>
      </p:sp>
      <p:sp>
        <p:nvSpPr>
          <p:cNvPr id="111619" name="AutoShape 3">
            <a:hlinkClick r:id="" action="ppaction://noaction" highlightClick="1"/>
          </p:cNvPr>
          <p:cNvSpPr>
            <a:spLocks noChangeArrowheads="1"/>
          </p:cNvSpPr>
          <p:nvPr/>
        </p:nvSpPr>
        <p:spPr bwMode="auto">
          <a:xfrm>
            <a:off x="1763713" y="765175"/>
            <a:ext cx="3530600"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spTree>
  </p:cSld>
  <p:clrMapOvr>
    <a:masterClrMapping/>
  </p:clrMapOvr>
  <p:transition>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body" idx="1"/>
          </p:nvPr>
        </p:nvSpPr>
        <p:spPr>
          <a:xfrm>
            <a:off x="685800" y="1981200"/>
            <a:ext cx="7772400" cy="4267200"/>
          </a:xfrm>
        </p:spPr>
        <p:txBody>
          <a:bodyPr/>
          <a:lstStyle/>
          <a:p>
            <a:pPr marL="177800" indent="-177800" defTabSz="284163">
              <a:lnSpc>
                <a:spcPct val="110000"/>
              </a:lnSpc>
              <a:buClr>
                <a:schemeClr val="accent2"/>
              </a:buClr>
              <a:tabLst>
                <a:tab pos="355600" algn="l"/>
              </a:tabLst>
            </a:pPr>
            <a:endParaRPr lang="zh-CN" altLang="zh-CN" sz="2800" smtClean="0">
              <a:solidFill>
                <a:srgbClr val="FFFFFF"/>
              </a:solidFill>
            </a:endParaRPr>
          </a:p>
        </p:txBody>
      </p:sp>
      <p:sp>
        <p:nvSpPr>
          <p:cNvPr id="112643" name="AutoShape 4">
            <a:hlinkClick r:id="" action="ppaction://noaction" highlightClick="1"/>
          </p:cNvPr>
          <p:cNvSpPr>
            <a:spLocks noChangeArrowheads="1"/>
          </p:cNvSpPr>
          <p:nvPr/>
        </p:nvSpPr>
        <p:spPr bwMode="auto">
          <a:xfrm>
            <a:off x="1187450" y="765175"/>
            <a:ext cx="3530600"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pic>
        <p:nvPicPr>
          <p:cNvPr id="112644" name="Picture 5" descr="5"/>
          <p:cNvPicPr>
            <a:picLocks noChangeAspect="1" noChangeArrowheads="1"/>
          </p:cNvPicPr>
          <p:nvPr/>
        </p:nvPicPr>
        <p:blipFill>
          <a:blip r:embed="rId2" cstate="print"/>
          <a:srcRect/>
          <a:stretch>
            <a:fillRect/>
          </a:stretch>
        </p:blipFill>
        <p:spPr bwMode="auto">
          <a:xfrm>
            <a:off x="684213" y="1989138"/>
            <a:ext cx="6119812" cy="1800225"/>
          </a:xfrm>
          <a:prstGeom prst="rect">
            <a:avLst/>
          </a:prstGeom>
          <a:noFill/>
          <a:ln w="76200">
            <a:pattFill prst="smGrid">
              <a:fgClr>
                <a:srgbClr val="CC0000"/>
              </a:fgClr>
              <a:bgClr>
                <a:srgbClr val="FFFFFF"/>
              </a:bgClr>
            </a:pattFill>
            <a:miter lim="800000"/>
            <a:headEnd/>
            <a:tailEnd/>
          </a:ln>
        </p:spPr>
      </p:pic>
      <p:pic>
        <p:nvPicPr>
          <p:cNvPr id="112645" name="Picture 6" descr="5"/>
          <p:cNvPicPr>
            <a:picLocks noChangeAspect="1" noChangeArrowheads="1"/>
          </p:cNvPicPr>
          <p:nvPr/>
        </p:nvPicPr>
        <p:blipFill>
          <a:blip r:embed="rId3" cstate="print"/>
          <a:srcRect/>
          <a:stretch>
            <a:fillRect/>
          </a:stretch>
        </p:blipFill>
        <p:spPr bwMode="auto">
          <a:xfrm>
            <a:off x="684213" y="3860800"/>
            <a:ext cx="6048375" cy="1693863"/>
          </a:xfrm>
          <a:prstGeom prst="rect">
            <a:avLst/>
          </a:prstGeom>
          <a:noFill/>
          <a:ln w="76200">
            <a:pattFill prst="sphere">
              <a:fgClr>
                <a:srgbClr val="CC00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body" idx="1"/>
          </p:nvPr>
        </p:nvSpPr>
        <p:spPr>
          <a:xfrm>
            <a:off x="323850" y="1916113"/>
            <a:ext cx="8820150" cy="4556125"/>
          </a:xfrm>
        </p:spPr>
        <p:txBody>
          <a:bodyPr/>
          <a:lstStyle/>
          <a:p>
            <a:pPr marL="0" indent="0" defTabSz="284163">
              <a:lnSpc>
                <a:spcPct val="110000"/>
              </a:lnSpc>
              <a:buClr>
                <a:schemeClr val="accent2"/>
              </a:buClr>
              <a:buFont typeface="Wingdings" pitchFamily="2" charset="2"/>
              <a:buNone/>
              <a:tabLst>
                <a:tab pos="0" algn="l"/>
              </a:tabLst>
            </a:pPr>
            <a:r>
              <a:rPr lang="en-US" altLang="zh-CN" sz="2800" b="1" smtClean="0"/>
              <a:t>2.</a:t>
            </a:r>
            <a:r>
              <a:rPr lang="zh-CN" altLang="en-US" sz="2800" b="1" smtClean="0"/>
              <a:t>逻辑设计</a:t>
            </a:r>
          </a:p>
          <a:p>
            <a:pPr marL="517525" lvl="1" indent="-338138" defTabSz="284163" eaLnBrk="1" hangingPunct="1">
              <a:tabLst>
                <a:tab pos="0" algn="l"/>
              </a:tabLst>
            </a:pPr>
            <a:r>
              <a:rPr lang="zh-CN" altLang="en-US" sz="2400" b="1" smtClean="0">
                <a:latin typeface="Times New Roman" pitchFamily="18" charset="0"/>
              </a:rPr>
              <a:t>逻辑结构设计是在概念设计的基础上完成的</a:t>
            </a:r>
          </a:p>
          <a:p>
            <a:pPr marL="517525" lvl="1" indent="-338138" defTabSz="284163" eaLnBrk="1" hangingPunct="1">
              <a:tabLst>
                <a:tab pos="0" algn="l"/>
              </a:tabLst>
            </a:pPr>
            <a:r>
              <a:rPr lang="zh-CN" altLang="en-US" sz="2400" b="1" smtClean="0">
                <a:latin typeface="Times New Roman" pitchFamily="18" charset="0"/>
              </a:rPr>
              <a:t>设计数据表</a:t>
            </a:r>
            <a:r>
              <a:rPr lang="en-US" altLang="zh-CN" sz="2400" b="1" smtClean="0">
                <a:latin typeface="Times New Roman" pitchFamily="18" charset="0"/>
              </a:rPr>
              <a:t>: </a:t>
            </a:r>
            <a:r>
              <a:rPr lang="zh-CN" altLang="en-US" sz="2400" b="1" smtClean="0">
                <a:latin typeface="Times New Roman" pitchFamily="18" charset="0"/>
              </a:rPr>
              <a:t>按以下规则从数据关系模型中映射出数据库中的数据表</a:t>
            </a:r>
          </a:p>
          <a:p>
            <a:pPr marL="900113" lvl="2" indent="-203200" defTabSz="284163" eaLnBrk="1" hangingPunct="1">
              <a:buClr>
                <a:schemeClr val="accent2"/>
              </a:buClr>
              <a:buSzPct val="60000"/>
              <a:buFont typeface="Wingdings" pitchFamily="2" charset="2"/>
              <a:buChar char="l"/>
              <a:tabLst>
                <a:tab pos="0" algn="l"/>
              </a:tabLst>
            </a:pPr>
            <a:r>
              <a:rPr lang="zh-CN" altLang="en-US" b="1" smtClean="0">
                <a:latin typeface="Times New Roman" pitchFamily="18" charset="0"/>
              </a:rPr>
              <a:t>每一个实体应该映射为数据库逻辑结构中的一个数据表</a:t>
            </a:r>
          </a:p>
          <a:p>
            <a:pPr marL="900113" lvl="2" indent="-203200" defTabSz="284163" eaLnBrk="1" hangingPunct="1">
              <a:buClr>
                <a:schemeClr val="accent2"/>
              </a:buClr>
              <a:buSzPct val="60000"/>
              <a:buFont typeface="Wingdings" pitchFamily="2" charset="2"/>
              <a:buChar char="l"/>
              <a:tabLst>
                <a:tab pos="0" algn="l"/>
              </a:tabLst>
            </a:pPr>
            <a:r>
              <a:rPr lang="zh-CN" altLang="en-US" b="1" smtClean="0">
                <a:latin typeface="Times New Roman" pitchFamily="18" charset="0"/>
              </a:rPr>
              <a:t>每一个</a:t>
            </a:r>
            <a:r>
              <a:rPr lang="en-US" altLang="zh-CN" b="1" smtClean="0">
                <a:latin typeface="Times New Roman" pitchFamily="18" charset="0"/>
              </a:rPr>
              <a:t>n:m</a:t>
            </a:r>
            <a:r>
              <a:rPr lang="zh-CN" altLang="en-US" b="1" smtClean="0">
                <a:latin typeface="Times New Roman" pitchFamily="18" charset="0"/>
              </a:rPr>
              <a:t>关系也应映射为数据库逻辑结构中的一个数据表</a:t>
            </a:r>
          </a:p>
          <a:p>
            <a:pPr marL="900113" lvl="2" indent="-203200" defTabSz="284163" eaLnBrk="1" hangingPunct="1">
              <a:buClr>
                <a:schemeClr val="accent2"/>
              </a:buClr>
              <a:buSzPct val="60000"/>
              <a:buFont typeface="Wingdings" pitchFamily="2" charset="2"/>
              <a:buChar char="l"/>
              <a:tabLst>
                <a:tab pos="0" algn="l"/>
              </a:tabLst>
            </a:pPr>
            <a:r>
              <a:rPr lang="zh-CN" altLang="en-US" b="1" smtClean="0">
                <a:latin typeface="Times New Roman" pitchFamily="18" charset="0"/>
              </a:rPr>
              <a:t>每一个</a:t>
            </a:r>
            <a:r>
              <a:rPr lang="en-US" altLang="zh-CN" b="1" smtClean="0">
                <a:latin typeface="Times New Roman" pitchFamily="18" charset="0"/>
              </a:rPr>
              <a:t>1:n</a:t>
            </a:r>
            <a:r>
              <a:rPr lang="zh-CN" altLang="en-US" b="1" smtClean="0">
                <a:latin typeface="Times New Roman" pitchFamily="18" charset="0"/>
              </a:rPr>
              <a:t>关系也可映射为一个独立的数据表</a:t>
            </a:r>
          </a:p>
          <a:p>
            <a:pPr marL="900113" lvl="2" indent="-203200" defTabSz="284163" eaLnBrk="1" hangingPunct="1">
              <a:buClr>
                <a:schemeClr val="accent2"/>
              </a:buClr>
              <a:buSzPct val="60000"/>
              <a:buFont typeface="Wingdings" pitchFamily="2" charset="2"/>
              <a:buChar char="l"/>
              <a:tabLst>
                <a:tab pos="0" algn="l"/>
              </a:tabLst>
            </a:pPr>
            <a:r>
              <a:rPr lang="zh-CN" altLang="en-US" b="1" smtClean="0">
                <a:latin typeface="Times New Roman" pitchFamily="18" charset="0"/>
              </a:rPr>
              <a:t>每一个</a:t>
            </a:r>
            <a:r>
              <a:rPr lang="en-US" altLang="zh-CN" b="1" smtClean="0">
                <a:latin typeface="Times New Roman" pitchFamily="18" charset="0"/>
              </a:rPr>
              <a:t>1:1</a:t>
            </a:r>
            <a:r>
              <a:rPr lang="zh-CN" altLang="en-US" b="1" smtClean="0">
                <a:latin typeface="Times New Roman" pitchFamily="18" charset="0"/>
              </a:rPr>
              <a:t>关系可映射为一个独立的数据表，也可以与跟它相连的任意一端或两端的实体合并组成数据表</a:t>
            </a:r>
          </a:p>
        </p:txBody>
      </p:sp>
      <p:sp>
        <p:nvSpPr>
          <p:cNvPr id="113667" name="AutoShape 4">
            <a:hlinkClick r:id="" action="ppaction://noaction" highlightClick="1"/>
          </p:cNvPr>
          <p:cNvSpPr>
            <a:spLocks noChangeArrowheads="1"/>
          </p:cNvSpPr>
          <p:nvPr/>
        </p:nvSpPr>
        <p:spPr bwMode="auto">
          <a:xfrm>
            <a:off x="1403350" y="908050"/>
            <a:ext cx="3602038" cy="903288"/>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spTree>
  </p:cSld>
  <p:clrMapOvr>
    <a:masterClrMapping/>
  </p:clrMapOvr>
  <p:transition>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body" idx="1"/>
          </p:nvPr>
        </p:nvSpPr>
        <p:spPr>
          <a:xfrm>
            <a:off x="468313" y="1981200"/>
            <a:ext cx="7989887" cy="4267200"/>
          </a:xfrm>
        </p:spPr>
        <p:txBody>
          <a:bodyPr/>
          <a:lstStyle/>
          <a:p>
            <a:pPr marL="0" indent="0" defTabSz="284163" eaLnBrk="1" hangingPunct="1">
              <a:buClr>
                <a:srgbClr val="FFFFFF"/>
              </a:buClr>
              <a:buFont typeface="Wingdings" pitchFamily="2" charset="2"/>
              <a:buChar char="F"/>
              <a:tabLst>
                <a:tab pos="0" algn="l"/>
              </a:tabLst>
            </a:pPr>
            <a:r>
              <a:rPr lang="zh-CN" altLang="en-US" b="1" smtClean="0"/>
              <a:t>规范数据表</a:t>
            </a:r>
          </a:p>
          <a:p>
            <a:pPr marL="355600" lvl="1" indent="-176213" defTabSz="284163" eaLnBrk="1" hangingPunct="1">
              <a:buClr>
                <a:schemeClr val="accent2"/>
              </a:buClr>
              <a:buSzPct val="60000"/>
              <a:buFont typeface="Wingdings" pitchFamily="2" charset="2"/>
              <a:buChar char="l"/>
              <a:tabLst>
                <a:tab pos="0" algn="l"/>
              </a:tabLst>
            </a:pPr>
            <a:r>
              <a:rPr lang="zh-CN" altLang="en-US" sz="2400" b="1" smtClean="0">
                <a:latin typeface="Times New Roman" pitchFamily="18" charset="0"/>
              </a:rPr>
              <a:t>第一范式：每个属性值都必须是原子值，即仅仅是一个简单值而不含内部结构</a:t>
            </a:r>
            <a:endParaRPr lang="zh-CN" altLang="en-US" sz="2000" b="1" smtClean="0">
              <a:latin typeface="Times New Roman" pitchFamily="18" charset="0"/>
            </a:endParaRPr>
          </a:p>
          <a:p>
            <a:pPr marL="355600" lvl="1" indent="-176213" defTabSz="284163" eaLnBrk="1" hangingPunct="1">
              <a:buClr>
                <a:schemeClr val="accent2"/>
              </a:buClr>
              <a:buSzPct val="60000"/>
              <a:buFont typeface="Wingdings" pitchFamily="2" charset="2"/>
              <a:buChar char="l"/>
              <a:tabLst>
                <a:tab pos="0" algn="l"/>
              </a:tabLst>
            </a:pPr>
            <a:r>
              <a:rPr lang="zh-CN" altLang="en-US" sz="2400" b="1" smtClean="0">
                <a:latin typeface="Times New Roman" pitchFamily="18" charset="0"/>
              </a:rPr>
              <a:t>第二范式：满足第一范式条件，而且每个非主键属性都由整个主键决定</a:t>
            </a:r>
          </a:p>
          <a:p>
            <a:pPr marL="355600" lvl="1" indent="-176213" defTabSz="284163" eaLnBrk="1" hangingPunct="1">
              <a:buClr>
                <a:schemeClr val="accent2"/>
              </a:buClr>
              <a:buSzPct val="60000"/>
              <a:buFont typeface="Wingdings" pitchFamily="2" charset="2"/>
              <a:buChar char="l"/>
              <a:tabLst>
                <a:tab pos="0" algn="l"/>
              </a:tabLst>
            </a:pPr>
            <a:r>
              <a:rPr lang="zh-CN" altLang="en-US" sz="2400" b="1" smtClean="0">
                <a:latin typeface="Times New Roman" pitchFamily="18" charset="0"/>
              </a:rPr>
              <a:t>第三范式：符合第二范式的条件，每个非主键属性的进一步描述，即一个非主键属性值不依赖于另一个非主键属性值</a:t>
            </a:r>
            <a:endParaRPr lang="zh-CN" altLang="en-US" sz="2400" b="1" smtClean="0"/>
          </a:p>
        </p:txBody>
      </p:sp>
      <p:sp>
        <p:nvSpPr>
          <p:cNvPr id="114691" name="AutoShape 4">
            <a:hlinkClick r:id="" action="ppaction://noaction" highlightClick="1"/>
          </p:cNvPr>
          <p:cNvSpPr>
            <a:spLocks noChangeArrowheads="1"/>
          </p:cNvSpPr>
          <p:nvPr/>
        </p:nvSpPr>
        <p:spPr bwMode="auto">
          <a:xfrm>
            <a:off x="1403350" y="836613"/>
            <a:ext cx="3530600"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xfrm>
            <a:off x="0" y="1773238"/>
            <a:ext cx="9144000" cy="4267200"/>
          </a:xfrm>
        </p:spPr>
        <p:txBody>
          <a:bodyPr/>
          <a:lstStyle/>
          <a:p>
            <a:pPr marL="0" indent="0" defTabSz="284163" eaLnBrk="1" hangingPunct="1">
              <a:buFont typeface="Wingdings" pitchFamily="2" charset="2"/>
              <a:buNone/>
              <a:tabLst>
                <a:tab pos="0" algn="l"/>
              </a:tabLst>
            </a:pPr>
            <a:r>
              <a:rPr lang="en-US" altLang="zh-CN" sz="2800" b="1" smtClean="0"/>
              <a:t>  </a:t>
            </a:r>
            <a:r>
              <a:rPr lang="zh-CN" altLang="en-US" sz="2800" b="1" smtClean="0"/>
              <a:t>例</a:t>
            </a:r>
            <a:r>
              <a:rPr lang="en-US" altLang="zh-CN" sz="2800" b="1" smtClean="0"/>
              <a:t>:</a:t>
            </a:r>
            <a:r>
              <a:rPr lang="zh-CN" altLang="en-US" sz="2800" b="1" smtClean="0"/>
              <a:t>教学管理系统中，学生与教师管理模型</a:t>
            </a:r>
            <a:r>
              <a:rPr lang="zh-CN" altLang="en-US" smtClean="0"/>
              <a:t>：</a:t>
            </a:r>
          </a:p>
          <a:p>
            <a:pPr marL="1077913" lvl="2" indent="-203200" defTabSz="284163" eaLnBrk="1" hangingPunct="1">
              <a:tabLst>
                <a:tab pos="0" algn="l"/>
              </a:tabLst>
            </a:pPr>
            <a:r>
              <a:rPr lang="zh-CN" altLang="en-US" b="1" smtClean="0"/>
              <a:t>学校有若干学生，属性包括：学号、姓名、性别、年龄；</a:t>
            </a:r>
          </a:p>
          <a:p>
            <a:pPr marL="1077913" lvl="2" indent="-203200" defTabSz="284163" eaLnBrk="1" hangingPunct="1">
              <a:tabLst>
                <a:tab pos="0" algn="l"/>
              </a:tabLst>
            </a:pPr>
            <a:r>
              <a:rPr lang="zh-CN" altLang="en-US" b="1" smtClean="0"/>
              <a:t>学校有若干教师，属性包括：编号、姓名、性别、年龄、职称；</a:t>
            </a:r>
          </a:p>
          <a:p>
            <a:pPr marL="1077913" lvl="2" indent="-203200" defTabSz="284163" eaLnBrk="1" hangingPunct="1">
              <a:tabLst>
                <a:tab pos="0" algn="l"/>
              </a:tabLst>
            </a:pPr>
            <a:r>
              <a:rPr lang="zh-CN" altLang="en-US" b="1" smtClean="0"/>
              <a:t>学校开设若干课程，课程属性包括：课程号、课程名、课时、学分；</a:t>
            </a:r>
          </a:p>
          <a:p>
            <a:pPr marL="1077913" lvl="2" indent="-203200" defTabSz="284163" eaLnBrk="1" hangingPunct="1">
              <a:tabLst>
                <a:tab pos="0" algn="l"/>
              </a:tabLst>
            </a:pPr>
            <a:r>
              <a:rPr lang="zh-CN" altLang="en-US" b="1" smtClean="0"/>
              <a:t>在教学中，一门课程只安排一名教师任教，一名教师可任多门课程。</a:t>
            </a:r>
          </a:p>
          <a:p>
            <a:pPr marL="1077913" lvl="2" indent="-203200" defTabSz="284163" eaLnBrk="1" hangingPunct="1">
              <a:tabLst>
                <a:tab pos="0" algn="l"/>
              </a:tabLst>
            </a:pPr>
            <a:r>
              <a:rPr lang="zh-CN" altLang="en-US" b="1" smtClean="0"/>
              <a:t>教师任课包括：任课时间和使用教材；</a:t>
            </a:r>
          </a:p>
          <a:p>
            <a:pPr marL="1077913" lvl="2" indent="-203200" defTabSz="284163" eaLnBrk="1" hangingPunct="1">
              <a:tabLst>
                <a:tab pos="0" algn="l"/>
              </a:tabLst>
            </a:pPr>
            <a:r>
              <a:rPr lang="zh-CN" altLang="en-US" b="1" smtClean="0"/>
              <a:t>一门课程有多名学生选修，每名学生可选多门课。学生选课包括所选课程和考核成绩。</a:t>
            </a:r>
          </a:p>
        </p:txBody>
      </p:sp>
      <p:sp>
        <p:nvSpPr>
          <p:cNvPr id="115715" name="AutoShape 3">
            <a:hlinkClick r:id="" action="ppaction://noaction" highlightClick="1"/>
          </p:cNvPr>
          <p:cNvSpPr>
            <a:spLocks noChangeArrowheads="1"/>
          </p:cNvSpPr>
          <p:nvPr/>
        </p:nvSpPr>
        <p:spPr bwMode="auto">
          <a:xfrm>
            <a:off x="1403350" y="836613"/>
            <a:ext cx="3530600"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11188" y="1989138"/>
            <a:ext cx="8135937" cy="4114800"/>
          </a:xfrm>
        </p:spPr>
        <p:txBody>
          <a:bodyPr/>
          <a:lstStyle/>
          <a:p>
            <a:pPr marL="0" indent="0" eaLnBrk="1" hangingPunct="1">
              <a:lnSpc>
                <a:spcPct val="105000"/>
              </a:lnSpc>
              <a:buFontTx/>
              <a:buNone/>
            </a:pPr>
            <a:r>
              <a:rPr lang="en-US" altLang="zh-CN" sz="2800" smtClean="0"/>
              <a:t>3.</a:t>
            </a:r>
            <a:r>
              <a:rPr lang="zh-CN" altLang="en-US" sz="2800" b="1" smtClean="0"/>
              <a:t>软件系统设计</a:t>
            </a:r>
          </a:p>
          <a:p>
            <a:pPr marL="179388" lvl="1" indent="0" eaLnBrk="1" hangingPunct="1">
              <a:lnSpc>
                <a:spcPct val="105000"/>
              </a:lnSpc>
              <a:buClr>
                <a:srgbClr val="0000FF"/>
              </a:buClr>
              <a:buSzPct val="80000"/>
            </a:pPr>
            <a:r>
              <a:rPr lang="zh-CN" altLang="en-US" b="1" smtClean="0">
                <a:latin typeface="Times New Roman" pitchFamily="18" charset="0"/>
              </a:rPr>
              <a:t>总体设计</a:t>
            </a:r>
          </a:p>
          <a:p>
            <a:pPr marL="1212850" lvl="2" eaLnBrk="1" hangingPunct="1">
              <a:lnSpc>
                <a:spcPct val="105000"/>
              </a:lnSpc>
              <a:buClr>
                <a:schemeClr val="hlink"/>
              </a:buClr>
              <a:buSzPct val="80000"/>
            </a:pPr>
            <a:r>
              <a:rPr lang="zh-CN" altLang="en-US" b="1" smtClean="0">
                <a:latin typeface="Times New Roman" pitchFamily="18" charset="0"/>
              </a:rPr>
              <a:t>将系统划分成模块</a:t>
            </a:r>
          </a:p>
          <a:p>
            <a:pPr marL="1212850" lvl="2" eaLnBrk="1" hangingPunct="1">
              <a:lnSpc>
                <a:spcPct val="105000"/>
              </a:lnSpc>
              <a:buClr>
                <a:schemeClr val="hlink"/>
              </a:buClr>
              <a:buSzPct val="80000"/>
            </a:pPr>
            <a:r>
              <a:rPr lang="zh-CN" altLang="en-US" b="1" smtClean="0">
                <a:latin typeface="Times New Roman" pitchFamily="18" charset="0"/>
              </a:rPr>
              <a:t>决定每个模块的功能</a:t>
            </a:r>
          </a:p>
          <a:p>
            <a:pPr marL="1212850" lvl="2" eaLnBrk="1" hangingPunct="1">
              <a:lnSpc>
                <a:spcPct val="105000"/>
              </a:lnSpc>
              <a:buClr>
                <a:schemeClr val="hlink"/>
              </a:buClr>
              <a:buSzPct val="80000"/>
            </a:pPr>
            <a:r>
              <a:rPr lang="zh-CN" altLang="en-US" b="1" smtClean="0">
                <a:latin typeface="Times New Roman" pitchFamily="18" charset="0"/>
              </a:rPr>
              <a:t>决定模块的调用关系</a:t>
            </a:r>
          </a:p>
          <a:p>
            <a:pPr marL="1212850" lvl="2" eaLnBrk="1" hangingPunct="1">
              <a:lnSpc>
                <a:spcPct val="105000"/>
              </a:lnSpc>
              <a:buClr>
                <a:schemeClr val="hlink"/>
              </a:buClr>
              <a:buSzPct val="80000"/>
            </a:pPr>
            <a:r>
              <a:rPr lang="zh-CN" altLang="en-US" b="1" smtClean="0">
                <a:latin typeface="Times New Roman" pitchFamily="18" charset="0"/>
              </a:rPr>
              <a:t>决定模块间信息的传递</a:t>
            </a:r>
          </a:p>
          <a:p>
            <a:pPr marL="1212850" lvl="2" eaLnBrk="1" hangingPunct="1">
              <a:lnSpc>
                <a:spcPct val="105000"/>
              </a:lnSpc>
              <a:buClr>
                <a:schemeClr val="hlink"/>
              </a:buClr>
              <a:buSzPct val="80000"/>
            </a:pPr>
            <a:r>
              <a:rPr lang="zh-CN" altLang="en-US" b="1" smtClean="0">
                <a:latin typeface="Times New Roman" pitchFamily="18" charset="0"/>
              </a:rPr>
              <a:t>处理流程设计</a:t>
            </a:r>
          </a:p>
          <a:p>
            <a:pPr marL="179388" lvl="1" indent="0" eaLnBrk="1" hangingPunct="1">
              <a:lnSpc>
                <a:spcPct val="105000"/>
              </a:lnSpc>
              <a:buClr>
                <a:schemeClr val="bg1"/>
              </a:buClr>
              <a:buFontTx/>
              <a:buNone/>
            </a:pPr>
            <a:endParaRPr lang="en-US" altLang="zh-CN" sz="2400" b="1" smtClean="0">
              <a:latin typeface="Times New Roman" pitchFamily="18" charset="0"/>
            </a:endParaRPr>
          </a:p>
        </p:txBody>
      </p:sp>
      <p:sp>
        <p:nvSpPr>
          <p:cNvPr id="17411" name="AutoShape 3">
            <a:hlinkClick r:id="" action="ppaction://noaction" highlightClick="1"/>
          </p:cNvPr>
          <p:cNvSpPr>
            <a:spLocks noChangeArrowheads="1"/>
          </p:cNvSpPr>
          <p:nvPr/>
        </p:nvSpPr>
        <p:spPr bwMode="auto">
          <a:xfrm>
            <a:off x="1258888" y="836613"/>
            <a:ext cx="6481762" cy="914400"/>
          </a:xfrm>
          <a:prstGeom prst="actionButtonBlank">
            <a:avLst/>
          </a:prstGeom>
          <a:noFill/>
          <a:ln w="9525">
            <a:noFill/>
            <a:miter lim="800000"/>
            <a:headEnd/>
            <a:tailEnd/>
          </a:ln>
        </p:spPr>
        <p:txBody>
          <a:bodyPr anchor="ctr"/>
          <a:lstStyle/>
          <a:p>
            <a:r>
              <a:rPr lang="en-US" altLang="zh-CN" sz="3200" b="1">
                <a:solidFill>
                  <a:srgbClr val="0A0A0E"/>
                </a:solidFill>
              </a:rPr>
              <a:t> </a:t>
            </a:r>
            <a:r>
              <a:rPr lang="en-US" altLang="zh-CN" sz="3600" b="1">
                <a:solidFill>
                  <a:srgbClr val="0A0A0E"/>
                </a:solidFill>
                <a:latin typeface="宋体" pitchFamily="2" charset="-122"/>
              </a:rPr>
              <a:t>5.1.3  </a:t>
            </a:r>
            <a:r>
              <a:rPr lang="zh-CN" altLang="en-US" sz="3600" b="1">
                <a:solidFill>
                  <a:srgbClr val="0A0A0E"/>
                </a:solidFill>
                <a:latin typeface="宋体" pitchFamily="2" charset="-122"/>
              </a:rPr>
              <a:t>系统设计的内容</a:t>
            </a:r>
          </a:p>
        </p:txBody>
      </p:sp>
      <p:sp>
        <p:nvSpPr>
          <p:cNvPr id="17412" name="Text Box 4"/>
          <p:cNvSpPr txBox="1">
            <a:spLocks noChangeArrowheads="1"/>
          </p:cNvSpPr>
          <p:nvPr/>
        </p:nvSpPr>
        <p:spPr bwMode="auto">
          <a:xfrm>
            <a:off x="5148263" y="2565400"/>
            <a:ext cx="3654425" cy="2892425"/>
          </a:xfrm>
          <a:prstGeom prst="rect">
            <a:avLst/>
          </a:prstGeom>
          <a:noFill/>
          <a:ln w="9525">
            <a:noFill/>
            <a:miter lim="800000"/>
            <a:headEnd/>
            <a:tailEnd/>
          </a:ln>
        </p:spPr>
        <p:txBody>
          <a:bodyPr lIns="90000" tIns="46800" rIns="90000" bIns="46800">
            <a:spAutoFit/>
          </a:bodyPr>
          <a:lstStyle/>
          <a:p>
            <a:pPr lvl="1">
              <a:spcBef>
                <a:spcPct val="30000"/>
              </a:spcBef>
              <a:buClr>
                <a:schemeClr val="folHlink"/>
              </a:buClr>
              <a:buSzPct val="80000"/>
              <a:buFont typeface="Wingdings" pitchFamily="2" charset="2"/>
              <a:buChar char="n"/>
            </a:pPr>
            <a:r>
              <a:rPr lang="en-US" altLang="zh-CN" sz="2400" b="1">
                <a:solidFill>
                  <a:srgbClr val="0A0A0E"/>
                </a:solidFill>
              </a:rPr>
              <a:t> </a:t>
            </a:r>
            <a:r>
              <a:rPr lang="zh-CN" altLang="en-US" sz="2800" b="1">
                <a:solidFill>
                  <a:srgbClr val="0A0A0E"/>
                </a:solidFill>
              </a:rPr>
              <a:t>详细设计</a:t>
            </a:r>
          </a:p>
          <a:p>
            <a:pPr lvl="1">
              <a:spcBef>
                <a:spcPct val="30000"/>
              </a:spcBef>
              <a:buClr>
                <a:schemeClr val="hlink"/>
              </a:buClr>
              <a:buSzPct val="70000"/>
              <a:buFont typeface="Wingdings" pitchFamily="2" charset="2"/>
              <a:buChar char="n"/>
            </a:pPr>
            <a:r>
              <a:rPr lang="zh-CN" altLang="en-US" sz="2400" b="1">
                <a:solidFill>
                  <a:srgbClr val="0A0A0E"/>
                </a:solidFill>
              </a:rPr>
              <a:t> 代码设计</a:t>
            </a:r>
          </a:p>
          <a:p>
            <a:pPr lvl="1">
              <a:spcBef>
                <a:spcPct val="30000"/>
              </a:spcBef>
              <a:buClr>
                <a:schemeClr val="hlink"/>
              </a:buClr>
              <a:buSzPct val="70000"/>
              <a:buFont typeface="Wingdings" pitchFamily="2" charset="2"/>
              <a:buChar char="n"/>
            </a:pPr>
            <a:r>
              <a:rPr lang="zh-CN" altLang="en-US" sz="2400" b="1">
                <a:solidFill>
                  <a:srgbClr val="0A0A0E"/>
                </a:solidFill>
              </a:rPr>
              <a:t> 数据库设计</a:t>
            </a:r>
          </a:p>
          <a:p>
            <a:pPr lvl="1">
              <a:spcBef>
                <a:spcPct val="30000"/>
              </a:spcBef>
              <a:buClr>
                <a:schemeClr val="hlink"/>
              </a:buClr>
              <a:buSzPct val="70000"/>
              <a:buFont typeface="Wingdings" pitchFamily="2" charset="2"/>
              <a:buChar char="n"/>
            </a:pPr>
            <a:r>
              <a:rPr lang="zh-CN" altLang="en-US" sz="2400" b="1">
                <a:solidFill>
                  <a:srgbClr val="0A0A0E"/>
                </a:solidFill>
              </a:rPr>
              <a:t> 输入输出设计</a:t>
            </a:r>
          </a:p>
          <a:p>
            <a:pPr lvl="1">
              <a:spcBef>
                <a:spcPct val="30000"/>
              </a:spcBef>
              <a:buClr>
                <a:schemeClr val="hlink"/>
              </a:buClr>
              <a:buSzPct val="70000"/>
              <a:buFont typeface="Wingdings" pitchFamily="2" charset="2"/>
              <a:buChar char="n"/>
            </a:pPr>
            <a:r>
              <a:rPr lang="zh-CN" altLang="en-US" sz="2400" b="1">
                <a:solidFill>
                  <a:srgbClr val="0A0A0E"/>
                </a:solidFill>
              </a:rPr>
              <a:t> 人机界面设计</a:t>
            </a:r>
          </a:p>
          <a:p>
            <a:pPr>
              <a:spcBef>
                <a:spcPct val="30000"/>
              </a:spcBef>
            </a:pPr>
            <a:endParaRPr lang="en-US" altLang="zh-CN" sz="2400"/>
          </a:p>
        </p:txBody>
      </p:sp>
    </p:spTree>
  </p:cSld>
  <p:clrMapOvr>
    <a:masterClrMapping/>
  </p:clrMapOvr>
  <p:transition>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179388" y="1981200"/>
            <a:ext cx="8964612" cy="4267200"/>
          </a:xfrm>
        </p:spPr>
        <p:txBody>
          <a:bodyPr/>
          <a:lstStyle/>
          <a:p>
            <a:pPr marL="609600" indent="-609600" defTabSz="284163" eaLnBrk="1" hangingPunct="1">
              <a:buFont typeface="Wingdings" pitchFamily="2" charset="2"/>
              <a:buNone/>
              <a:tabLst>
                <a:tab pos="0" algn="l"/>
              </a:tabLst>
            </a:pPr>
            <a:r>
              <a:rPr lang="zh-CN" altLang="en-US" b="1" smtClean="0"/>
              <a:t>根据上述描述，进行数据库概念设计、逻辑设计：</a:t>
            </a:r>
          </a:p>
          <a:p>
            <a:pPr marL="609600" indent="-609600" defTabSz="284163" eaLnBrk="1" hangingPunct="1">
              <a:buFont typeface="Wingdings" pitchFamily="2" charset="2"/>
              <a:buAutoNum type="arabicParenBoth"/>
              <a:tabLst>
                <a:tab pos="0" algn="l"/>
              </a:tabLst>
            </a:pPr>
            <a:r>
              <a:rPr lang="zh-CN" altLang="en-US" sz="2800" b="1" smtClean="0"/>
              <a:t>识别实体： 学生、教师、课程</a:t>
            </a:r>
          </a:p>
          <a:p>
            <a:pPr marL="609600" indent="-609600" defTabSz="284163" eaLnBrk="1" hangingPunct="1">
              <a:buFont typeface="Wingdings" pitchFamily="2" charset="2"/>
              <a:buAutoNum type="arabicParenBoth" startAt="2"/>
              <a:tabLst>
                <a:tab pos="0" algn="l"/>
              </a:tabLst>
            </a:pPr>
            <a:r>
              <a:rPr lang="zh-CN" altLang="en-US" sz="2800" b="1" smtClean="0"/>
              <a:t>系统中实体之间的关系有哪些？</a:t>
            </a:r>
          </a:p>
          <a:p>
            <a:pPr marL="609600" indent="-609600" defTabSz="284163" eaLnBrk="1" hangingPunct="1">
              <a:tabLst>
                <a:tab pos="0" algn="l"/>
              </a:tabLst>
            </a:pPr>
            <a:r>
              <a:rPr lang="zh-CN" altLang="en-US" sz="2800" b="1" smtClean="0"/>
              <a:t>教师任课关系</a:t>
            </a:r>
          </a:p>
          <a:p>
            <a:pPr marL="609600" indent="-609600" defTabSz="284163" eaLnBrk="1" hangingPunct="1">
              <a:tabLst>
                <a:tab pos="0" algn="l"/>
              </a:tabLst>
            </a:pPr>
            <a:r>
              <a:rPr lang="zh-CN" altLang="en-US" sz="2800" b="1" smtClean="0"/>
              <a:t>学生选课关系</a:t>
            </a:r>
          </a:p>
        </p:txBody>
      </p:sp>
      <p:sp>
        <p:nvSpPr>
          <p:cNvPr id="116739" name="AutoShape 3">
            <a:hlinkClick r:id="" action="ppaction://noaction" highlightClick="1"/>
          </p:cNvPr>
          <p:cNvSpPr>
            <a:spLocks noChangeArrowheads="1"/>
          </p:cNvSpPr>
          <p:nvPr/>
        </p:nvSpPr>
        <p:spPr bwMode="auto">
          <a:xfrm>
            <a:off x="1403350" y="836613"/>
            <a:ext cx="3530600"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spTree>
  </p:cSld>
  <p:clrMapOvr>
    <a:masterClrMapping/>
  </p:clrMapOvr>
  <p:transition>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468313" y="1844675"/>
            <a:ext cx="8424862" cy="4267200"/>
          </a:xfrm>
        </p:spPr>
        <p:txBody>
          <a:bodyPr/>
          <a:lstStyle/>
          <a:p>
            <a:pPr marL="0" indent="0" defTabSz="284163" eaLnBrk="1" hangingPunct="1">
              <a:buFont typeface="Wingdings" pitchFamily="2" charset="2"/>
              <a:buNone/>
              <a:tabLst>
                <a:tab pos="0" algn="l"/>
              </a:tabLst>
            </a:pPr>
            <a:r>
              <a:rPr lang="en-US" altLang="zh-CN" sz="2800" b="1" smtClean="0"/>
              <a:t>(3) </a:t>
            </a:r>
            <a:r>
              <a:rPr lang="zh-CN" altLang="en-US" sz="2800" b="1" smtClean="0"/>
              <a:t>画出系统的总</a:t>
            </a:r>
            <a:r>
              <a:rPr lang="en-US" altLang="zh-CN" sz="2800" b="1" smtClean="0"/>
              <a:t>E-R</a:t>
            </a:r>
            <a:r>
              <a:rPr lang="zh-CN" altLang="en-US" sz="2800" b="1" smtClean="0"/>
              <a:t>图：</a:t>
            </a:r>
          </a:p>
        </p:txBody>
      </p:sp>
      <p:sp>
        <p:nvSpPr>
          <p:cNvPr id="117763" name="AutoShape 3">
            <a:hlinkClick r:id="" action="ppaction://noaction" highlightClick="1"/>
          </p:cNvPr>
          <p:cNvSpPr>
            <a:spLocks noChangeArrowheads="1"/>
          </p:cNvSpPr>
          <p:nvPr/>
        </p:nvSpPr>
        <p:spPr bwMode="auto">
          <a:xfrm>
            <a:off x="1403350" y="836613"/>
            <a:ext cx="3530600"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pic>
        <p:nvPicPr>
          <p:cNvPr id="117764" name="Picture 4" descr="捕捉1"/>
          <p:cNvPicPr>
            <a:picLocks noChangeAspect="1" noChangeArrowheads="1"/>
          </p:cNvPicPr>
          <p:nvPr/>
        </p:nvPicPr>
        <p:blipFill>
          <a:blip r:embed="rId2" cstate="print"/>
          <a:srcRect/>
          <a:stretch>
            <a:fillRect/>
          </a:stretch>
        </p:blipFill>
        <p:spPr bwMode="auto">
          <a:xfrm>
            <a:off x="179388" y="2420938"/>
            <a:ext cx="8640762" cy="43624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468313" y="1981200"/>
            <a:ext cx="8424862" cy="4267200"/>
          </a:xfrm>
        </p:spPr>
        <p:txBody>
          <a:bodyPr/>
          <a:lstStyle/>
          <a:p>
            <a:pPr marL="0" indent="0" defTabSz="284163" eaLnBrk="1" hangingPunct="1">
              <a:buFont typeface="Wingdings" pitchFamily="2" charset="2"/>
              <a:buNone/>
              <a:tabLst>
                <a:tab pos="0" algn="l"/>
              </a:tabLst>
            </a:pPr>
            <a:r>
              <a:rPr lang="en-US" altLang="zh-CN" sz="2800" b="1" smtClean="0"/>
              <a:t>(4) </a:t>
            </a:r>
            <a:r>
              <a:rPr lang="zh-CN" altLang="en-US" sz="2800" b="1" smtClean="0"/>
              <a:t>将</a:t>
            </a:r>
            <a:r>
              <a:rPr lang="en-US" altLang="zh-CN" sz="2800" b="1" smtClean="0"/>
              <a:t>E-R</a:t>
            </a:r>
            <a:r>
              <a:rPr lang="zh-CN" altLang="en-US" sz="2800" b="1" smtClean="0"/>
              <a:t>图转换为关系模型，主码用下划线标记 </a:t>
            </a:r>
          </a:p>
          <a:p>
            <a:pPr marL="0" indent="0" defTabSz="284163" eaLnBrk="1" hangingPunct="1">
              <a:tabLst>
                <a:tab pos="0" algn="l"/>
              </a:tabLst>
            </a:pPr>
            <a:r>
              <a:rPr lang="zh-CN" altLang="en-US" sz="2800" b="1" smtClean="0"/>
              <a:t>学生</a:t>
            </a:r>
            <a:r>
              <a:rPr lang="en-US" altLang="zh-CN" sz="2800" b="1" smtClean="0"/>
              <a:t>(</a:t>
            </a:r>
            <a:r>
              <a:rPr lang="zh-CN" altLang="en-US" sz="2800" b="1" u="sng" smtClean="0"/>
              <a:t>学号</a:t>
            </a:r>
            <a:r>
              <a:rPr lang="zh-CN" altLang="en-US" sz="2800" b="1" smtClean="0"/>
              <a:t>   姓名    性别   年龄</a:t>
            </a:r>
            <a:r>
              <a:rPr lang="en-US" altLang="zh-CN" sz="2800" b="1" smtClean="0"/>
              <a:t>)    </a:t>
            </a:r>
          </a:p>
          <a:p>
            <a:pPr marL="0" indent="0" defTabSz="284163" eaLnBrk="1" hangingPunct="1">
              <a:tabLst>
                <a:tab pos="0" algn="l"/>
              </a:tabLst>
            </a:pPr>
            <a:r>
              <a:rPr lang="zh-CN" altLang="en-US" sz="2800" b="1" smtClean="0"/>
              <a:t>教师</a:t>
            </a:r>
            <a:r>
              <a:rPr lang="en-US" altLang="zh-CN" sz="2800" b="1" smtClean="0"/>
              <a:t>(</a:t>
            </a:r>
            <a:r>
              <a:rPr lang="zh-CN" altLang="en-US" sz="2800" b="1" u="sng" smtClean="0"/>
              <a:t>编号</a:t>
            </a:r>
            <a:r>
              <a:rPr lang="zh-CN" altLang="en-US" sz="2800" b="1" smtClean="0"/>
              <a:t>   姓名    性别    年龄   职称</a:t>
            </a:r>
            <a:r>
              <a:rPr lang="en-US" altLang="zh-CN" sz="2800" b="1" smtClean="0"/>
              <a:t>)   </a:t>
            </a:r>
          </a:p>
          <a:p>
            <a:pPr marL="0" indent="0" defTabSz="284163" eaLnBrk="1" hangingPunct="1">
              <a:tabLst>
                <a:tab pos="0" algn="l"/>
              </a:tabLst>
            </a:pPr>
            <a:r>
              <a:rPr lang="zh-CN" altLang="en-US" sz="2800" b="1" smtClean="0"/>
              <a:t>课程</a:t>
            </a:r>
            <a:r>
              <a:rPr lang="en-US" altLang="zh-CN" sz="2800" b="1" smtClean="0"/>
              <a:t>(</a:t>
            </a:r>
            <a:r>
              <a:rPr lang="zh-CN" altLang="en-US" sz="2800" b="1" u="sng" smtClean="0"/>
              <a:t>课程号 </a:t>
            </a:r>
            <a:r>
              <a:rPr lang="zh-CN" altLang="en-US" sz="2800" b="1" smtClean="0"/>
              <a:t> 课程名   课时    学分  编号  任课时间  使用教材</a:t>
            </a:r>
            <a:r>
              <a:rPr lang="en-US" altLang="zh-CN" sz="2800" b="1" smtClean="0"/>
              <a:t>)  </a:t>
            </a:r>
          </a:p>
          <a:p>
            <a:pPr marL="0" indent="0" defTabSz="284163" eaLnBrk="1" hangingPunct="1">
              <a:tabLst>
                <a:tab pos="0" algn="l"/>
              </a:tabLst>
            </a:pPr>
            <a:r>
              <a:rPr lang="zh-CN" altLang="en-US" sz="2800" b="1" smtClean="0"/>
              <a:t>选修</a:t>
            </a:r>
            <a:r>
              <a:rPr lang="en-US" altLang="zh-CN" sz="2800" b="1" smtClean="0"/>
              <a:t>(</a:t>
            </a:r>
            <a:r>
              <a:rPr lang="zh-CN" altLang="en-US" sz="2800" b="1" u="sng" smtClean="0"/>
              <a:t>学号     课程号</a:t>
            </a:r>
            <a:r>
              <a:rPr lang="zh-CN" altLang="en-US" sz="2800" b="1" smtClean="0"/>
              <a:t>    所选课程   考核成绩</a:t>
            </a:r>
            <a:r>
              <a:rPr lang="en-US" altLang="zh-CN" sz="2800" b="1" smtClean="0"/>
              <a:t>)</a:t>
            </a:r>
            <a:r>
              <a:rPr lang="en-US" altLang="zh-CN" sz="2800" smtClean="0"/>
              <a:t> </a:t>
            </a:r>
            <a:r>
              <a:rPr lang="en-US" altLang="zh-CN" sz="2800" b="1" smtClean="0"/>
              <a:t> </a:t>
            </a:r>
          </a:p>
        </p:txBody>
      </p:sp>
      <p:sp>
        <p:nvSpPr>
          <p:cNvPr id="118787" name="AutoShape 3">
            <a:hlinkClick r:id="" action="ppaction://noaction" highlightClick="1"/>
          </p:cNvPr>
          <p:cNvSpPr>
            <a:spLocks noChangeArrowheads="1"/>
          </p:cNvSpPr>
          <p:nvPr/>
        </p:nvSpPr>
        <p:spPr bwMode="auto">
          <a:xfrm>
            <a:off x="1403350" y="836613"/>
            <a:ext cx="3530600"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spTree>
  </p:cSld>
  <p:clrMapOvr>
    <a:masterClrMapping/>
  </p:clrMapOvr>
  <p:transition>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body" idx="1"/>
          </p:nvPr>
        </p:nvSpPr>
        <p:spPr>
          <a:xfrm>
            <a:off x="395288" y="1981200"/>
            <a:ext cx="4752975" cy="4267200"/>
          </a:xfrm>
        </p:spPr>
        <p:txBody>
          <a:bodyPr/>
          <a:lstStyle/>
          <a:p>
            <a:pPr marL="0" indent="0" defTabSz="284163" eaLnBrk="1" hangingPunct="1">
              <a:buClr>
                <a:srgbClr val="FFFFFF"/>
              </a:buClr>
              <a:buFont typeface="Wingdings" pitchFamily="2" charset="2"/>
              <a:buChar char="F"/>
              <a:tabLst>
                <a:tab pos="0" algn="l"/>
              </a:tabLst>
            </a:pPr>
            <a:r>
              <a:rPr lang="zh-CN" altLang="en-US" b="1" smtClean="0"/>
              <a:t>关联数据表</a:t>
            </a:r>
          </a:p>
          <a:p>
            <a:pPr marL="355600" lvl="1" indent="-176213" defTabSz="284163" eaLnBrk="1" hangingPunct="1">
              <a:lnSpc>
                <a:spcPct val="110000"/>
              </a:lnSpc>
              <a:buClr>
                <a:schemeClr val="accent2"/>
              </a:buClr>
              <a:buFontTx/>
              <a:buChar char="•"/>
              <a:tabLst>
                <a:tab pos="0" algn="l"/>
              </a:tabLst>
            </a:pPr>
            <a:r>
              <a:rPr lang="zh-CN" altLang="en-US" b="1" smtClean="0">
                <a:latin typeface="Times New Roman" pitchFamily="18" charset="0"/>
              </a:rPr>
              <a:t>将数据关系模型中数据实体之间的关系，在数据库逻辑结构中明确体现出来，它们将作为建立数据表之间参照完整性规则的依据</a:t>
            </a:r>
            <a:endParaRPr lang="zh-CN" altLang="en-US" b="1" smtClean="0"/>
          </a:p>
        </p:txBody>
      </p:sp>
      <p:sp>
        <p:nvSpPr>
          <p:cNvPr id="119811" name="AutoShape 4">
            <a:hlinkClick r:id="" action="ppaction://noaction" highlightClick="1"/>
          </p:cNvPr>
          <p:cNvSpPr>
            <a:spLocks noChangeArrowheads="1"/>
          </p:cNvSpPr>
          <p:nvPr/>
        </p:nvSpPr>
        <p:spPr bwMode="auto">
          <a:xfrm>
            <a:off x="1187450" y="836613"/>
            <a:ext cx="3530600"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pic>
        <p:nvPicPr>
          <p:cNvPr id="1649669" name="Picture 5" descr="5"/>
          <p:cNvPicPr>
            <a:picLocks noChangeAspect="1" noChangeArrowheads="1"/>
          </p:cNvPicPr>
          <p:nvPr/>
        </p:nvPicPr>
        <p:blipFill>
          <a:blip r:embed="rId2" cstate="print"/>
          <a:srcRect/>
          <a:stretch>
            <a:fillRect/>
          </a:stretch>
        </p:blipFill>
        <p:spPr bwMode="auto">
          <a:xfrm>
            <a:off x="5292725" y="2276475"/>
            <a:ext cx="3025775" cy="3352800"/>
          </a:xfrm>
          <a:prstGeom prst="rect">
            <a:avLst/>
          </a:prstGeom>
          <a:noFill/>
          <a:ln w="76200">
            <a:pattFill prst="plaid">
              <a:fgClr>
                <a:srgbClr val="CC0000"/>
              </a:fgClr>
              <a:bgClr>
                <a:srgbClr val="FFFFFF"/>
              </a:bgClr>
            </a:patt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49669"/>
                                        </p:tgtEl>
                                        <p:attrNameLst>
                                          <p:attrName>style.visibility</p:attrName>
                                        </p:attrNameLst>
                                      </p:cBhvr>
                                      <p:to>
                                        <p:strVal val="visible"/>
                                      </p:to>
                                    </p:set>
                                    <p:animEffect transition="in" filter="wipe(up)">
                                      <p:cBhvr>
                                        <p:cTn id="7" dur="500"/>
                                        <p:tgtEl>
                                          <p:spTgt spid="164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idx="1"/>
          </p:nvPr>
        </p:nvSpPr>
        <p:spPr>
          <a:xfrm>
            <a:off x="685800" y="1981200"/>
            <a:ext cx="7772400" cy="4267200"/>
          </a:xfrm>
        </p:spPr>
        <p:txBody>
          <a:bodyPr/>
          <a:lstStyle/>
          <a:p>
            <a:pPr marL="0" indent="0" defTabSz="284163" eaLnBrk="1" hangingPunct="1">
              <a:buClr>
                <a:srgbClr val="FFFFFF"/>
              </a:buClr>
              <a:buFont typeface="Wingdings" pitchFamily="2" charset="2"/>
              <a:buChar char="F"/>
              <a:tabLst>
                <a:tab pos="0" algn="l"/>
              </a:tabLst>
            </a:pPr>
            <a:r>
              <a:rPr lang="zh-CN" altLang="en-US" b="1" smtClean="0"/>
              <a:t>设计数据视图</a:t>
            </a:r>
          </a:p>
          <a:p>
            <a:pPr marL="355600" lvl="1" indent="-176213" defTabSz="284163" eaLnBrk="1" hangingPunct="1">
              <a:lnSpc>
                <a:spcPct val="110000"/>
              </a:lnSpc>
              <a:buClr>
                <a:schemeClr val="accent2"/>
              </a:buClr>
              <a:buSzPct val="60000"/>
              <a:buFont typeface="Wingdings" pitchFamily="2" charset="2"/>
              <a:buChar char="l"/>
              <a:tabLst>
                <a:tab pos="0" algn="l"/>
              </a:tabLst>
            </a:pPr>
            <a:r>
              <a:rPr lang="zh-CN" altLang="en-US" b="1" smtClean="0">
                <a:latin typeface="Times New Roman" pitchFamily="18" charset="0"/>
              </a:rPr>
              <a:t>数据视图也称为虚表，与数据表一样，都可以将数据以记录集合的形式表现出来</a:t>
            </a:r>
          </a:p>
          <a:p>
            <a:pPr marL="355600" lvl="1" indent="-176213" defTabSz="284163" eaLnBrk="1" hangingPunct="1">
              <a:lnSpc>
                <a:spcPct val="110000"/>
              </a:lnSpc>
              <a:buClr>
                <a:schemeClr val="accent2"/>
              </a:buClr>
              <a:buSzPct val="60000"/>
              <a:buFont typeface="Wingdings" pitchFamily="2" charset="2"/>
              <a:buChar char="l"/>
              <a:tabLst>
                <a:tab pos="0" algn="l"/>
              </a:tabLst>
            </a:pPr>
            <a:r>
              <a:rPr lang="zh-CN" altLang="en-US" b="1" smtClean="0">
                <a:latin typeface="Times New Roman" pitchFamily="18" charset="0"/>
              </a:rPr>
              <a:t>数据视图的作用是能够使数据表现与数据存储之间进行有效的逻辑隔离，可以使数据库中的数据具有更高的安全性，可以简化前端程序员对数据库的复杂编程等</a:t>
            </a:r>
            <a:endParaRPr lang="zh-CN" altLang="en-US" b="1" smtClean="0"/>
          </a:p>
        </p:txBody>
      </p:sp>
      <p:sp>
        <p:nvSpPr>
          <p:cNvPr id="120835" name="AutoShape 4">
            <a:hlinkClick r:id="" action="ppaction://noaction" highlightClick="1"/>
          </p:cNvPr>
          <p:cNvSpPr>
            <a:spLocks noChangeArrowheads="1"/>
          </p:cNvSpPr>
          <p:nvPr/>
        </p:nvSpPr>
        <p:spPr bwMode="auto">
          <a:xfrm>
            <a:off x="1331913" y="908050"/>
            <a:ext cx="3530600"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spTree>
  </p:cSld>
  <p:clrMapOvr>
    <a:masterClrMapping/>
  </p:clrMapOvr>
  <p:transition>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body" idx="1"/>
          </p:nvPr>
        </p:nvSpPr>
        <p:spPr>
          <a:xfrm>
            <a:off x="685800" y="1981200"/>
            <a:ext cx="7772400" cy="4267200"/>
          </a:xfrm>
        </p:spPr>
        <p:txBody>
          <a:bodyPr/>
          <a:lstStyle/>
          <a:p>
            <a:pPr marL="0" indent="0" defTabSz="284163">
              <a:lnSpc>
                <a:spcPct val="110000"/>
              </a:lnSpc>
              <a:buClr>
                <a:schemeClr val="accent2"/>
              </a:buClr>
              <a:buFont typeface="Wingdings" pitchFamily="2" charset="2"/>
              <a:buNone/>
              <a:tabLst>
                <a:tab pos="0" algn="l"/>
              </a:tabLst>
            </a:pPr>
            <a:r>
              <a:rPr lang="en-US" altLang="zh-CN" smtClean="0"/>
              <a:t>3.</a:t>
            </a:r>
            <a:r>
              <a:rPr lang="zh-CN" altLang="en-US" b="1" smtClean="0"/>
              <a:t>物理设计</a:t>
            </a:r>
          </a:p>
          <a:p>
            <a:pPr marL="531813" lvl="1" indent="-338138" defTabSz="284163" eaLnBrk="1" hangingPunct="1">
              <a:lnSpc>
                <a:spcPct val="105000"/>
              </a:lnSpc>
              <a:tabLst>
                <a:tab pos="0" algn="l"/>
              </a:tabLst>
            </a:pPr>
            <a:r>
              <a:rPr lang="zh-CN" altLang="en-US" b="1" smtClean="0">
                <a:latin typeface="Times New Roman" pitchFamily="18" charset="0"/>
              </a:rPr>
              <a:t>数据存储结构</a:t>
            </a:r>
          </a:p>
          <a:p>
            <a:pPr marL="531813" lvl="1" indent="-338138" defTabSz="284163" eaLnBrk="1" hangingPunct="1">
              <a:lnSpc>
                <a:spcPct val="105000"/>
              </a:lnSpc>
              <a:tabLst>
                <a:tab pos="0" algn="l"/>
              </a:tabLst>
            </a:pPr>
            <a:r>
              <a:rPr lang="zh-CN" altLang="en-US" b="1" smtClean="0">
                <a:latin typeface="Times New Roman" pitchFamily="18" charset="0"/>
              </a:rPr>
              <a:t>数据索引与聚集</a:t>
            </a:r>
            <a:endParaRPr lang="zh-CN" altLang="en-US" b="1" smtClean="0"/>
          </a:p>
          <a:p>
            <a:pPr marL="531813" lvl="1" indent="-338138" defTabSz="284163" eaLnBrk="1" hangingPunct="1">
              <a:lnSpc>
                <a:spcPct val="105000"/>
              </a:lnSpc>
              <a:tabLst>
                <a:tab pos="0" algn="l"/>
              </a:tabLst>
            </a:pPr>
            <a:r>
              <a:rPr lang="zh-CN" altLang="en-US" b="1" smtClean="0">
                <a:latin typeface="Times New Roman" pitchFamily="18" charset="0"/>
              </a:rPr>
              <a:t>数据完整性</a:t>
            </a:r>
          </a:p>
          <a:p>
            <a:pPr marL="1550988" lvl="2" indent="-457200" defTabSz="284163" eaLnBrk="1" hangingPunct="1">
              <a:lnSpc>
                <a:spcPct val="105000"/>
              </a:lnSpc>
              <a:tabLst>
                <a:tab pos="0" algn="l"/>
              </a:tabLst>
            </a:pPr>
            <a:r>
              <a:rPr lang="zh-CN" altLang="en-US" b="1" smtClean="0"/>
              <a:t>实体完整性是指数据库对数据表中记录的惟一性约束 </a:t>
            </a:r>
          </a:p>
          <a:p>
            <a:pPr marL="1550988" lvl="2" indent="-457200" defTabSz="284163" eaLnBrk="1" hangingPunct="1">
              <a:lnSpc>
                <a:spcPct val="105000"/>
              </a:lnSpc>
              <a:tabLst>
                <a:tab pos="0" algn="l"/>
              </a:tabLst>
            </a:pPr>
            <a:r>
              <a:rPr lang="zh-CN" altLang="en-US" b="1" smtClean="0"/>
              <a:t>参照完整性则是指建有关联的数据表之间存在的</a:t>
            </a:r>
            <a:r>
              <a:rPr lang="zh-CN" altLang="en-US" b="1" smtClean="0">
                <a:latin typeface="Arial" charset="0"/>
              </a:rPr>
              <a:t>“</a:t>
            </a:r>
            <a:r>
              <a:rPr lang="zh-CN" altLang="en-US" b="1" smtClean="0"/>
              <a:t>主表</a:t>
            </a:r>
            <a:r>
              <a:rPr lang="zh-CN" altLang="en-US" b="1" smtClean="0">
                <a:latin typeface="Arial" charset="0"/>
              </a:rPr>
              <a:t>”</a:t>
            </a:r>
            <a:r>
              <a:rPr lang="zh-CN" altLang="en-US" b="1" smtClean="0"/>
              <a:t>对</a:t>
            </a:r>
            <a:r>
              <a:rPr lang="zh-CN" altLang="en-US" b="1" smtClean="0">
                <a:latin typeface="Arial" charset="0"/>
              </a:rPr>
              <a:t>“</a:t>
            </a:r>
            <a:r>
              <a:rPr lang="zh-CN" altLang="en-US" b="1" smtClean="0"/>
              <a:t>从表</a:t>
            </a:r>
            <a:r>
              <a:rPr lang="zh-CN" altLang="en-US" b="1" smtClean="0">
                <a:latin typeface="Arial" charset="0"/>
              </a:rPr>
              <a:t>”</a:t>
            </a:r>
            <a:r>
              <a:rPr lang="zh-CN" altLang="en-US" b="1" smtClean="0"/>
              <a:t>的一致性约束</a:t>
            </a:r>
            <a:r>
              <a:rPr lang="zh-CN" altLang="en-US" smtClean="0"/>
              <a:t> </a:t>
            </a:r>
          </a:p>
        </p:txBody>
      </p:sp>
      <p:sp>
        <p:nvSpPr>
          <p:cNvPr id="121859" name="AutoShape 4">
            <a:hlinkClick r:id="" action="ppaction://noaction" highlightClick="1"/>
          </p:cNvPr>
          <p:cNvSpPr>
            <a:spLocks noChangeArrowheads="1"/>
          </p:cNvSpPr>
          <p:nvPr/>
        </p:nvSpPr>
        <p:spPr bwMode="auto">
          <a:xfrm>
            <a:off x="1258888" y="836613"/>
            <a:ext cx="3530600" cy="914400"/>
          </a:xfrm>
          <a:prstGeom prst="actionButtonBlank">
            <a:avLst/>
          </a:prstGeom>
          <a:noFill/>
          <a:ln w="9525">
            <a:noFill/>
            <a:miter lim="800000"/>
            <a:headEnd/>
            <a:tailEnd/>
          </a:ln>
        </p:spPr>
        <p:txBody>
          <a:bodyPr anchor="ctr"/>
          <a:lstStyle/>
          <a:p>
            <a:r>
              <a:rPr lang="en-US" altLang="zh-CN" sz="3200" b="1">
                <a:solidFill>
                  <a:srgbClr val="0A0A0E"/>
                </a:solidFill>
              </a:rPr>
              <a:t>5.3.2 </a:t>
            </a:r>
            <a:r>
              <a:rPr lang="zh-CN" altLang="en-US" sz="3200" b="1">
                <a:solidFill>
                  <a:srgbClr val="0A0A0E"/>
                </a:solidFill>
              </a:rPr>
              <a:t>数据库设计</a:t>
            </a:r>
          </a:p>
        </p:txBody>
      </p:sp>
    </p:spTree>
  </p:cSld>
  <p:clrMapOvr>
    <a:masterClrMapping/>
  </p:clrMapOvr>
  <p:transition>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body" idx="1"/>
          </p:nvPr>
        </p:nvSpPr>
        <p:spPr>
          <a:xfrm>
            <a:off x="685800" y="1981200"/>
            <a:ext cx="7772400" cy="4267200"/>
          </a:xfrm>
        </p:spPr>
        <p:txBody>
          <a:bodyPr/>
          <a:lstStyle/>
          <a:p>
            <a:pPr marL="0" indent="0" defTabSz="284163">
              <a:lnSpc>
                <a:spcPct val="110000"/>
              </a:lnSpc>
              <a:buClr>
                <a:schemeClr val="accent2"/>
              </a:buClr>
              <a:buFont typeface="Wingdings" pitchFamily="2" charset="2"/>
              <a:buNone/>
              <a:tabLst>
                <a:tab pos="355600" algn="l"/>
              </a:tabLst>
            </a:pPr>
            <a:r>
              <a:rPr lang="en-US" altLang="zh-CN" smtClean="0"/>
              <a:t>1.</a:t>
            </a:r>
            <a:r>
              <a:rPr lang="zh-CN" altLang="en-US" b="1" smtClean="0"/>
              <a:t>输出设计</a:t>
            </a:r>
          </a:p>
          <a:p>
            <a:pPr marL="179388" lvl="1" indent="14288" defTabSz="284163" eaLnBrk="1" hangingPunct="1">
              <a:lnSpc>
                <a:spcPct val="105000"/>
              </a:lnSpc>
              <a:tabLst>
                <a:tab pos="355600" algn="l"/>
              </a:tabLst>
            </a:pPr>
            <a:r>
              <a:rPr lang="zh-CN" altLang="en-US" b="1" smtClean="0">
                <a:latin typeface="Times New Roman" pitchFamily="18" charset="0"/>
              </a:rPr>
              <a:t>   输出类型设计</a:t>
            </a:r>
          </a:p>
          <a:p>
            <a:pPr marL="627063" lvl="2" indent="-254000"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外部输出</a:t>
            </a:r>
          </a:p>
          <a:p>
            <a:pPr marL="627063" lvl="2" indent="-254000"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内部输出</a:t>
            </a:r>
          </a:p>
          <a:p>
            <a:pPr marL="627063" lvl="2" indent="-254000"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中间输出</a:t>
            </a:r>
          </a:p>
          <a:p>
            <a:pPr marL="627063" lvl="2" indent="-254000"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交互输出</a:t>
            </a:r>
          </a:p>
          <a:p>
            <a:pPr marL="627063" lvl="2" indent="-254000"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操作输出</a:t>
            </a:r>
          </a:p>
        </p:txBody>
      </p:sp>
      <p:sp>
        <p:nvSpPr>
          <p:cNvPr id="122883" name="AutoShape 4">
            <a:hlinkClick r:id="" action="ppaction://noaction" highlightClick="1"/>
          </p:cNvPr>
          <p:cNvSpPr>
            <a:spLocks noChangeArrowheads="1"/>
          </p:cNvSpPr>
          <p:nvPr/>
        </p:nvSpPr>
        <p:spPr bwMode="auto">
          <a:xfrm>
            <a:off x="827088" y="836613"/>
            <a:ext cx="5475287" cy="914400"/>
          </a:xfrm>
          <a:prstGeom prst="actionButtonBlank">
            <a:avLst/>
          </a:prstGeom>
          <a:noFill/>
          <a:ln w="9525">
            <a:noFill/>
            <a:miter lim="800000"/>
            <a:headEnd/>
            <a:tailEnd/>
          </a:ln>
        </p:spPr>
        <p:txBody>
          <a:bodyPr anchor="ctr"/>
          <a:lstStyle/>
          <a:p>
            <a:r>
              <a:rPr lang="en-US" altLang="zh-CN" sz="3200" b="1">
                <a:solidFill>
                  <a:srgbClr val="0A0A0E"/>
                </a:solidFill>
              </a:rPr>
              <a:t>5.3.3 </a:t>
            </a:r>
            <a:r>
              <a:rPr lang="zh-CN" altLang="en-US" sz="3200" b="1">
                <a:solidFill>
                  <a:srgbClr val="0A0A0E"/>
                </a:solidFill>
              </a:rPr>
              <a:t>输入</a:t>
            </a:r>
            <a:r>
              <a:rPr lang="en-US" altLang="zh-CN" sz="3200" b="1">
                <a:solidFill>
                  <a:srgbClr val="0A0A0E"/>
                </a:solidFill>
              </a:rPr>
              <a:t>/</a:t>
            </a:r>
            <a:r>
              <a:rPr lang="zh-CN" altLang="en-US" sz="3200" b="1">
                <a:solidFill>
                  <a:srgbClr val="0A0A0E"/>
                </a:solidFill>
              </a:rPr>
              <a:t>输出设计 </a:t>
            </a:r>
          </a:p>
        </p:txBody>
      </p:sp>
    </p:spTree>
  </p:cSld>
  <p:clrMapOvr>
    <a:masterClrMapping/>
  </p:clrMapOvr>
  <p:transition>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body" idx="1"/>
          </p:nvPr>
        </p:nvSpPr>
        <p:spPr>
          <a:xfrm>
            <a:off x="685800" y="1981200"/>
            <a:ext cx="7772400" cy="4267200"/>
          </a:xfrm>
        </p:spPr>
        <p:txBody>
          <a:bodyPr/>
          <a:lstStyle/>
          <a:p>
            <a:pPr marL="177800" indent="-177800" defTabSz="284163" eaLnBrk="1" hangingPunct="1">
              <a:lnSpc>
                <a:spcPct val="105000"/>
              </a:lnSpc>
              <a:buClr>
                <a:srgbClr val="FFFFFF"/>
              </a:buClr>
              <a:buFont typeface="Wingdings" pitchFamily="2" charset="2"/>
              <a:buChar char="F"/>
              <a:tabLst>
                <a:tab pos="355600" algn="l"/>
              </a:tabLst>
            </a:pPr>
            <a:r>
              <a:rPr lang="zh-CN" altLang="en-US" b="1" smtClean="0"/>
              <a:t>输出形式设计</a:t>
            </a:r>
          </a:p>
          <a:p>
            <a:pPr marL="627063" lvl="1" indent="-255588"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表格输出</a:t>
            </a:r>
          </a:p>
          <a:p>
            <a:pPr marL="627063" lvl="1" indent="-255588"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显示输出</a:t>
            </a:r>
          </a:p>
          <a:p>
            <a:pPr marL="627063" lvl="1" indent="-255588"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磁介质输出</a:t>
            </a:r>
            <a:endParaRPr lang="zh-CN" altLang="en-US" b="1" smtClean="0"/>
          </a:p>
        </p:txBody>
      </p:sp>
      <p:sp>
        <p:nvSpPr>
          <p:cNvPr id="123907" name="AutoShape 4">
            <a:hlinkClick r:id="" action="ppaction://noaction" highlightClick="1"/>
          </p:cNvPr>
          <p:cNvSpPr>
            <a:spLocks noChangeArrowheads="1"/>
          </p:cNvSpPr>
          <p:nvPr/>
        </p:nvSpPr>
        <p:spPr bwMode="auto">
          <a:xfrm>
            <a:off x="1403350" y="981075"/>
            <a:ext cx="3817938" cy="914400"/>
          </a:xfrm>
          <a:prstGeom prst="actionButtonBlank">
            <a:avLst/>
          </a:prstGeom>
          <a:noFill/>
          <a:ln w="9525">
            <a:noFill/>
            <a:miter lim="800000"/>
            <a:headEnd/>
            <a:tailEnd/>
          </a:ln>
        </p:spPr>
        <p:txBody>
          <a:bodyPr anchor="ctr"/>
          <a:lstStyle/>
          <a:p>
            <a:r>
              <a:rPr lang="en-US" altLang="zh-CN" sz="3200" b="1">
                <a:solidFill>
                  <a:srgbClr val="0A0A0E"/>
                </a:solidFill>
              </a:rPr>
              <a:t> 1. </a:t>
            </a:r>
            <a:r>
              <a:rPr lang="zh-CN" altLang="en-US" sz="3200" b="1">
                <a:solidFill>
                  <a:srgbClr val="0A0A0E"/>
                </a:solidFill>
              </a:rPr>
              <a:t>输出设计 </a:t>
            </a:r>
          </a:p>
        </p:txBody>
      </p:sp>
    </p:spTree>
  </p:cSld>
  <p:clrMapOvr>
    <a:masterClrMapping/>
  </p:clrMapOvr>
  <p:transition>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smtClean="0"/>
              <a:t>表格信息</a:t>
            </a:r>
          </a:p>
        </p:txBody>
      </p:sp>
      <p:sp>
        <p:nvSpPr>
          <p:cNvPr id="124931" name="Rectangle 3"/>
          <p:cNvSpPr>
            <a:spLocks noGrp="1" noChangeArrowheads="1"/>
          </p:cNvSpPr>
          <p:nvPr>
            <p:ph type="body" idx="1"/>
          </p:nvPr>
        </p:nvSpPr>
        <p:spPr/>
        <p:txBody>
          <a:bodyPr/>
          <a:lstStyle/>
          <a:p>
            <a:pPr eaLnBrk="1" hangingPunct="1"/>
            <a:endParaRPr lang="zh-CN" altLang="zh-CN" smtClean="0"/>
          </a:p>
        </p:txBody>
      </p:sp>
      <p:pic>
        <p:nvPicPr>
          <p:cNvPr id="124932" name="Picture 4" descr="试题删除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smtClean="0"/>
              <a:t>图表形式</a:t>
            </a:r>
          </a:p>
        </p:txBody>
      </p:sp>
      <p:sp>
        <p:nvSpPr>
          <p:cNvPr id="125955" name="Rectangle 3"/>
          <p:cNvSpPr>
            <a:spLocks noGrp="1" noChangeArrowheads="1"/>
          </p:cNvSpPr>
          <p:nvPr>
            <p:ph type="body" idx="1"/>
          </p:nvPr>
        </p:nvSpPr>
        <p:spPr/>
        <p:txBody>
          <a:bodyPr/>
          <a:lstStyle/>
          <a:p>
            <a:pPr eaLnBrk="1" hangingPunct="1"/>
            <a:endParaRPr lang="zh-CN" altLang="zh-CN" smtClean="0"/>
          </a:p>
        </p:txBody>
      </p:sp>
      <p:pic>
        <p:nvPicPr>
          <p:cNvPr id="125956" name="Picture 4" descr="教师比较"/>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85800" y="1981200"/>
            <a:ext cx="7918450" cy="4114800"/>
          </a:xfrm>
        </p:spPr>
        <p:txBody>
          <a:bodyPr/>
          <a:lstStyle/>
          <a:p>
            <a:pPr marL="273050" indent="-273050" eaLnBrk="1" hangingPunct="1">
              <a:lnSpc>
                <a:spcPct val="105000"/>
              </a:lnSpc>
              <a:buFontTx/>
              <a:buNone/>
            </a:pPr>
            <a:r>
              <a:rPr lang="en-US" altLang="zh-CN" b="1" smtClean="0"/>
              <a:t>4.</a:t>
            </a:r>
            <a:r>
              <a:rPr lang="zh-CN" altLang="en-US" b="1" smtClean="0"/>
              <a:t>安全性设计</a:t>
            </a:r>
          </a:p>
          <a:p>
            <a:pPr marL="273050" indent="-273050" eaLnBrk="1" hangingPunct="1">
              <a:lnSpc>
                <a:spcPct val="105000"/>
              </a:lnSpc>
              <a:buFont typeface="Wingdings" pitchFamily="2" charset="2"/>
              <a:buNone/>
            </a:pPr>
            <a:r>
              <a:rPr lang="zh-CN" altLang="en-US" b="1" smtClean="0">
                <a:solidFill>
                  <a:srgbClr val="FFFFFF"/>
                </a:solidFill>
              </a:rPr>
              <a:t>   </a:t>
            </a:r>
            <a:r>
              <a:rPr lang="zh-CN" altLang="en-US" sz="2800" b="1" smtClean="0"/>
              <a:t>系统安全性设计包括：操作权限管理设计、操作日志管理设计、文件与数据加密设计以及特定功能的操作校验设计等。系统总体设计需要对这些方面的问题做出专门的说明，并制定出相应的处理规则</a:t>
            </a:r>
          </a:p>
        </p:txBody>
      </p:sp>
      <p:sp>
        <p:nvSpPr>
          <p:cNvPr id="18435" name="AutoShape 3">
            <a:hlinkClick r:id="" action="ppaction://noaction" highlightClick="1"/>
          </p:cNvPr>
          <p:cNvSpPr>
            <a:spLocks noChangeArrowheads="1"/>
          </p:cNvSpPr>
          <p:nvPr/>
        </p:nvSpPr>
        <p:spPr bwMode="auto">
          <a:xfrm>
            <a:off x="827088" y="908050"/>
            <a:ext cx="6121400" cy="914400"/>
          </a:xfrm>
          <a:prstGeom prst="actionButtonBlank">
            <a:avLst/>
          </a:prstGeom>
          <a:noFill/>
          <a:ln w="9525">
            <a:noFill/>
            <a:miter lim="800000"/>
            <a:headEnd/>
            <a:tailEnd/>
          </a:ln>
        </p:spPr>
        <p:txBody>
          <a:bodyPr anchor="ctr"/>
          <a:lstStyle/>
          <a:p>
            <a:r>
              <a:rPr lang="en-US" altLang="zh-CN" sz="3200" b="1">
                <a:solidFill>
                  <a:srgbClr val="0A0A0E"/>
                </a:solidFill>
              </a:rPr>
              <a:t> </a:t>
            </a:r>
            <a:r>
              <a:rPr lang="en-US" altLang="zh-CN" sz="3600" b="1">
                <a:solidFill>
                  <a:srgbClr val="0A0A0E"/>
                </a:solidFill>
                <a:latin typeface="宋体" pitchFamily="2" charset="-122"/>
              </a:rPr>
              <a:t>5.1.3  </a:t>
            </a:r>
            <a:r>
              <a:rPr lang="zh-CN" altLang="en-US" sz="3600" b="1">
                <a:solidFill>
                  <a:srgbClr val="0A0A0E"/>
                </a:solidFill>
                <a:latin typeface="宋体" pitchFamily="2" charset="-122"/>
              </a:rPr>
              <a:t>系统设计的内容</a:t>
            </a:r>
          </a:p>
        </p:txBody>
      </p:sp>
    </p:spTree>
  </p:cSld>
  <p:clrMapOvr>
    <a:masterClrMapping/>
  </p:clrMapOvr>
  <p:transition>
    <p:wipe dir="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1"/>
          </p:nvPr>
        </p:nvSpPr>
        <p:spPr>
          <a:xfrm>
            <a:off x="539750" y="1981200"/>
            <a:ext cx="7918450" cy="4267200"/>
          </a:xfrm>
        </p:spPr>
        <p:txBody>
          <a:bodyPr/>
          <a:lstStyle/>
          <a:p>
            <a:pPr marL="177800" indent="-177800" defTabSz="284163" eaLnBrk="1" hangingPunct="1">
              <a:lnSpc>
                <a:spcPct val="105000"/>
              </a:lnSpc>
              <a:buClr>
                <a:srgbClr val="FFFFFF"/>
              </a:buClr>
              <a:buFont typeface="Wingdings" pitchFamily="2" charset="2"/>
              <a:buChar char="F"/>
              <a:tabLst>
                <a:tab pos="355600" algn="l"/>
              </a:tabLst>
            </a:pPr>
            <a:r>
              <a:rPr lang="zh-CN" altLang="en-US" b="1" smtClean="0"/>
              <a:t>输出内容设计</a:t>
            </a:r>
          </a:p>
          <a:p>
            <a:pPr marL="627063" lvl="1" indent="-255588"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输出频率、速度、有效期、份数、机密安全性等</a:t>
            </a:r>
          </a:p>
          <a:p>
            <a:pPr marL="627063" lvl="1" indent="-255588"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输出信息的具体形式</a:t>
            </a:r>
          </a:p>
          <a:p>
            <a:pPr marL="627063" lvl="1" indent="-255588"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输出项目及数据的结构，数据类型、精度、取值范围等</a:t>
            </a:r>
          </a:p>
          <a:p>
            <a:pPr marL="627063" lvl="1" indent="-255588"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输出设输出设备的选择</a:t>
            </a:r>
          </a:p>
        </p:txBody>
      </p:sp>
      <p:sp>
        <p:nvSpPr>
          <p:cNvPr id="126979" name="AutoShape 4">
            <a:hlinkClick r:id="" action="ppaction://noaction" highlightClick="1"/>
          </p:cNvPr>
          <p:cNvSpPr>
            <a:spLocks noChangeArrowheads="1"/>
          </p:cNvSpPr>
          <p:nvPr/>
        </p:nvSpPr>
        <p:spPr bwMode="auto">
          <a:xfrm>
            <a:off x="1258888" y="908050"/>
            <a:ext cx="3817937" cy="914400"/>
          </a:xfrm>
          <a:prstGeom prst="actionButtonBlank">
            <a:avLst/>
          </a:prstGeom>
          <a:noFill/>
          <a:ln w="9525">
            <a:noFill/>
            <a:miter lim="800000"/>
            <a:headEnd/>
            <a:tailEnd/>
          </a:ln>
        </p:spPr>
        <p:txBody>
          <a:bodyPr anchor="ctr"/>
          <a:lstStyle/>
          <a:p>
            <a:r>
              <a:rPr lang="en-US" altLang="zh-CN" sz="3200" b="1">
                <a:solidFill>
                  <a:srgbClr val="0A0A0E"/>
                </a:solidFill>
              </a:rPr>
              <a:t> 1. </a:t>
            </a:r>
            <a:r>
              <a:rPr lang="zh-CN" altLang="en-US" sz="3200" b="1">
                <a:solidFill>
                  <a:srgbClr val="0A0A0E"/>
                </a:solidFill>
              </a:rPr>
              <a:t>输出设计 </a:t>
            </a:r>
          </a:p>
        </p:txBody>
      </p:sp>
    </p:spTree>
  </p:cSld>
  <p:clrMapOvr>
    <a:masterClrMapping/>
  </p:clrMapOvr>
  <p:transition>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1"/>
          </p:nvPr>
        </p:nvSpPr>
        <p:spPr>
          <a:xfrm>
            <a:off x="685800" y="1981200"/>
            <a:ext cx="7772400" cy="4267200"/>
          </a:xfrm>
        </p:spPr>
        <p:txBody>
          <a:bodyPr/>
          <a:lstStyle/>
          <a:p>
            <a:pPr marL="177800" indent="-177800" defTabSz="284163">
              <a:lnSpc>
                <a:spcPct val="110000"/>
              </a:lnSpc>
              <a:buClr>
                <a:schemeClr val="accent2"/>
              </a:buClr>
              <a:tabLst>
                <a:tab pos="355600" algn="l"/>
              </a:tabLst>
            </a:pPr>
            <a:endParaRPr lang="zh-CN" altLang="zh-CN" smtClean="0">
              <a:solidFill>
                <a:srgbClr val="FFFFFF"/>
              </a:solidFill>
            </a:endParaRPr>
          </a:p>
        </p:txBody>
      </p:sp>
      <p:pic>
        <p:nvPicPr>
          <p:cNvPr id="128003" name="Picture 4" descr="表5"/>
          <p:cNvPicPr>
            <a:picLocks noChangeAspect="1" noChangeArrowheads="1"/>
          </p:cNvPicPr>
          <p:nvPr/>
        </p:nvPicPr>
        <p:blipFill>
          <a:blip r:embed="rId2" cstate="print"/>
          <a:srcRect/>
          <a:stretch>
            <a:fillRect/>
          </a:stretch>
        </p:blipFill>
        <p:spPr bwMode="auto">
          <a:xfrm>
            <a:off x="1187450" y="2060575"/>
            <a:ext cx="6985000" cy="3455988"/>
          </a:xfrm>
          <a:prstGeom prst="rect">
            <a:avLst/>
          </a:prstGeom>
          <a:noFill/>
          <a:ln w="76200">
            <a:pattFill prst="pct60">
              <a:fgClr>
                <a:srgbClr val="CC0000"/>
              </a:fgClr>
              <a:bgClr>
                <a:srgbClr val="FFFFFF"/>
              </a:bgClr>
            </a:pattFill>
            <a:miter lim="800000"/>
            <a:headEnd/>
            <a:tailEnd/>
          </a:ln>
        </p:spPr>
      </p:pic>
      <p:sp>
        <p:nvSpPr>
          <p:cNvPr id="128004" name="AutoShape 5">
            <a:hlinkClick r:id="" action="ppaction://noaction" highlightClick="1"/>
          </p:cNvPr>
          <p:cNvSpPr>
            <a:spLocks noChangeArrowheads="1"/>
          </p:cNvSpPr>
          <p:nvPr/>
        </p:nvSpPr>
        <p:spPr bwMode="auto">
          <a:xfrm>
            <a:off x="1403350" y="981075"/>
            <a:ext cx="3817938" cy="914400"/>
          </a:xfrm>
          <a:prstGeom prst="actionButtonBlank">
            <a:avLst/>
          </a:prstGeom>
          <a:noFill/>
          <a:ln w="9525">
            <a:noFill/>
            <a:miter lim="800000"/>
            <a:headEnd/>
            <a:tailEnd/>
          </a:ln>
        </p:spPr>
        <p:txBody>
          <a:bodyPr anchor="ctr"/>
          <a:lstStyle/>
          <a:p>
            <a:r>
              <a:rPr lang="en-US" altLang="zh-CN" sz="3200" b="1">
                <a:solidFill>
                  <a:srgbClr val="0A0A0E"/>
                </a:solidFill>
              </a:rPr>
              <a:t> 1. </a:t>
            </a:r>
            <a:r>
              <a:rPr lang="zh-CN" altLang="en-US" sz="3200" b="1">
                <a:solidFill>
                  <a:srgbClr val="0A0A0E"/>
                </a:solidFill>
              </a:rPr>
              <a:t>输出设计 </a:t>
            </a:r>
          </a:p>
        </p:txBody>
      </p:sp>
    </p:spTree>
  </p:cSld>
  <p:clrMapOvr>
    <a:masterClrMapping/>
  </p:clrMapOvr>
  <p:transition>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idx="1"/>
          </p:nvPr>
        </p:nvSpPr>
        <p:spPr>
          <a:xfrm>
            <a:off x="684213" y="1981200"/>
            <a:ext cx="7773987" cy="4543425"/>
          </a:xfrm>
        </p:spPr>
        <p:txBody>
          <a:bodyPr/>
          <a:lstStyle/>
          <a:p>
            <a:pPr marL="0" indent="0" defTabSz="284163" eaLnBrk="1" hangingPunct="1">
              <a:lnSpc>
                <a:spcPct val="105000"/>
              </a:lnSpc>
              <a:buClr>
                <a:srgbClr val="FFFFFF"/>
              </a:buClr>
              <a:buFont typeface="Wingdings" pitchFamily="2" charset="2"/>
              <a:buNone/>
              <a:tabLst>
                <a:tab pos="355600" algn="l"/>
              </a:tabLst>
            </a:pPr>
            <a:r>
              <a:rPr lang="zh-CN" altLang="en-US" sz="2800" b="1" smtClean="0"/>
              <a:t>设计输出报告应注意的问题：</a:t>
            </a:r>
          </a:p>
          <a:p>
            <a:pPr marL="531813" lvl="1" indent="-352425" algn="just" defTabSz="284163" eaLnBrk="1" hangingPunct="1">
              <a:tabLst>
                <a:tab pos="355600" algn="l"/>
              </a:tabLst>
            </a:pPr>
            <a:r>
              <a:rPr lang="zh-CN" altLang="en-US" sz="2400" b="1" smtClean="0">
                <a:latin typeface="Times New Roman" pitchFamily="18" charset="0"/>
              </a:rPr>
              <a:t>方便使用者</a:t>
            </a:r>
            <a:endParaRPr lang="zh-CN" altLang="en-US" sz="2400" b="1" smtClean="0"/>
          </a:p>
          <a:p>
            <a:pPr marL="531813" lvl="1" indent="-352425" algn="just" defTabSz="284163" eaLnBrk="1" hangingPunct="1">
              <a:tabLst>
                <a:tab pos="355600" algn="l"/>
              </a:tabLst>
            </a:pPr>
            <a:r>
              <a:rPr lang="zh-CN" altLang="en-US" sz="2400" b="1" smtClean="0">
                <a:latin typeface="Times New Roman" pitchFamily="18" charset="0"/>
              </a:rPr>
              <a:t>要考虑系统的硬件性能</a:t>
            </a:r>
            <a:endParaRPr lang="zh-CN" altLang="en-US" sz="2400" b="1" smtClean="0"/>
          </a:p>
          <a:p>
            <a:pPr marL="531813" lvl="1" indent="-352425" algn="just" defTabSz="284163" eaLnBrk="1" hangingPunct="1">
              <a:tabLst>
                <a:tab pos="355600" algn="l"/>
              </a:tabLst>
            </a:pPr>
            <a:r>
              <a:rPr lang="zh-CN" altLang="en-US" sz="2400" b="1" smtClean="0">
                <a:latin typeface="Times New Roman" pitchFamily="18" charset="0"/>
              </a:rPr>
              <a:t>尽量利用原系统的输出格式，确实需要修改的，应与有关部门协商，征得用户同意</a:t>
            </a:r>
            <a:endParaRPr lang="zh-CN" altLang="en-US" sz="2400" b="1" smtClean="0"/>
          </a:p>
          <a:p>
            <a:pPr marL="531813" lvl="1" indent="-352425" algn="just" defTabSz="284163" eaLnBrk="1" hangingPunct="1">
              <a:tabLst>
                <a:tab pos="355600" algn="l"/>
              </a:tabLst>
            </a:pPr>
            <a:r>
              <a:rPr lang="zh-CN" altLang="en-US" sz="2400" b="1" smtClean="0">
                <a:latin typeface="Times New Roman" pitchFamily="18" charset="0"/>
              </a:rPr>
              <a:t>输出表格要考虑发展的需要。例如，是否有必要在输出表中留出备用项目，以满足将来新增项目的需要</a:t>
            </a:r>
          </a:p>
          <a:p>
            <a:pPr marL="531813" lvl="1" indent="-352425" algn="just" defTabSz="284163" eaLnBrk="1" hangingPunct="1">
              <a:tabLst>
                <a:tab pos="355600" algn="l"/>
              </a:tabLst>
            </a:pPr>
            <a:r>
              <a:rPr lang="zh-CN" altLang="en-US" sz="2400" b="1" smtClean="0">
                <a:latin typeface="Times New Roman" pitchFamily="18" charset="0"/>
              </a:rPr>
              <a:t>输出格式和大小要根据硬件能力，认真设计，并试制输出样品，经用户同意后才可正式使用</a:t>
            </a:r>
            <a:endParaRPr lang="zh-CN" altLang="en-US" sz="2400" b="1" smtClean="0"/>
          </a:p>
        </p:txBody>
      </p:sp>
      <p:sp>
        <p:nvSpPr>
          <p:cNvPr id="129027" name="AutoShape 4">
            <a:hlinkClick r:id="" action="ppaction://noaction" highlightClick="1"/>
          </p:cNvPr>
          <p:cNvSpPr>
            <a:spLocks noChangeArrowheads="1"/>
          </p:cNvSpPr>
          <p:nvPr/>
        </p:nvSpPr>
        <p:spPr bwMode="auto">
          <a:xfrm>
            <a:off x="1116013" y="981075"/>
            <a:ext cx="3817937" cy="914400"/>
          </a:xfrm>
          <a:prstGeom prst="actionButtonBlank">
            <a:avLst/>
          </a:prstGeom>
          <a:noFill/>
          <a:ln w="9525">
            <a:noFill/>
            <a:miter lim="800000"/>
            <a:headEnd/>
            <a:tailEnd/>
          </a:ln>
        </p:spPr>
        <p:txBody>
          <a:bodyPr anchor="ctr"/>
          <a:lstStyle/>
          <a:p>
            <a:r>
              <a:rPr lang="en-US" altLang="zh-CN" sz="3200" b="1">
                <a:solidFill>
                  <a:srgbClr val="0A0A0E"/>
                </a:solidFill>
              </a:rPr>
              <a:t> 1. </a:t>
            </a:r>
            <a:r>
              <a:rPr lang="zh-CN" altLang="en-US" sz="3200" b="1">
                <a:solidFill>
                  <a:srgbClr val="0A0A0E"/>
                </a:solidFill>
              </a:rPr>
              <a:t>输出设计 </a:t>
            </a:r>
          </a:p>
        </p:txBody>
      </p:sp>
    </p:spTree>
  </p:cSld>
  <p:clrMapOvr>
    <a:masterClrMapping/>
  </p:clrMapOvr>
  <p:transition>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body" idx="1"/>
          </p:nvPr>
        </p:nvSpPr>
        <p:spPr>
          <a:xfrm>
            <a:off x="685800" y="1981200"/>
            <a:ext cx="7772400" cy="4267200"/>
          </a:xfrm>
        </p:spPr>
        <p:txBody>
          <a:bodyPr/>
          <a:lstStyle/>
          <a:p>
            <a:pPr marL="0" indent="0" defTabSz="284163">
              <a:lnSpc>
                <a:spcPct val="110000"/>
              </a:lnSpc>
              <a:buClr>
                <a:schemeClr val="accent2"/>
              </a:buClr>
              <a:buFont typeface="Wingdings" pitchFamily="2" charset="2"/>
              <a:buNone/>
              <a:tabLst>
                <a:tab pos="355600" algn="l"/>
              </a:tabLst>
            </a:pPr>
            <a:r>
              <a:rPr lang="en-US" altLang="zh-CN" smtClean="0"/>
              <a:t>2.</a:t>
            </a:r>
            <a:r>
              <a:rPr lang="zh-CN" altLang="en-US" b="1" smtClean="0"/>
              <a:t>输入设计</a:t>
            </a:r>
          </a:p>
          <a:p>
            <a:pPr marL="179388" lvl="1" indent="14288" algn="just" defTabSz="284163" eaLnBrk="1" hangingPunct="1">
              <a:tabLst>
                <a:tab pos="355600" algn="l"/>
              </a:tabLst>
            </a:pPr>
            <a:r>
              <a:rPr lang="zh-CN" altLang="en-US" b="1" smtClean="0">
                <a:latin typeface="Times New Roman" pitchFamily="18" charset="0"/>
              </a:rPr>
              <a:t>输入设计的原则</a:t>
            </a:r>
          </a:p>
          <a:p>
            <a:pPr marL="627063" lvl="2" indent="-254000"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输入量要少</a:t>
            </a:r>
          </a:p>
          <a:p>
            <a:pPr marL="627063" lvl="2" indent="-254000"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输入过程应便捷，有容错能力，以减少错误的发生</a:t>
            </a:r>
          </a:p>
          <a:p>
            <a:pPr marL="627063" lvl="2" indent="-254000"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尽早校验数据。对输入数据的校验应尽量接近原数据发生点，以便错误及时得到纠正</a:t>
            </a:r>
          </a:p>
          <a:p>
            <a:pPr marL="627063" lvl="2" indent="-254000"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尽量直接输入编码，减少汉字的输入量</a:t>
            </a:r>
          </a:p>
        </p:txBody>
      </p:sp>
      <p:sp>
        <p:nvSpPr>
          <p:cNvPr id="130051" name="AutoShape 4">
            <a:hlinkClick r:id="" action="ppaction://noaction" highlightClick="1"/>
          </p:cNvPr>
          <p:cNvSpPr>
            <a:spLocks noChangeArrowheads="1"/>
          </p:cNvSpPr>
          <p:nvPr/>
        </p:nvSpPr>
        <p:spPr bwMode="auto">
          <a:xfrm>
            <a:off x="900113" y="908050"/>
            <a:ext cx="5186362" cy="914400"/>
          </a:xfrm>
          <a:prstGeom prst="actionButtonBlank">
            <a:avLst/>
          </a:prstGeom>
          <a:noFill/>
          <a:ln w="9525">
            <a:noFill/>
            <a:miter lim="800000"/>
            <a:headEnd/>
            <a:tailEnd/>
          </a:ln>
        </p:spPr>
        <p:txBody>
          <a:bodyPr anchor="ctr"/>
          <a:lstStyle/>
          <a:p>
            <a:r>
              <a:rPr lang="en-US" altLang="zh-CN" sz="3200" b="1">
                <a:solidFill>
                  <a:srgbClr val="0A0A0E"/>
                </a:solidFill>
              </a:rPr>
              <a:t>5.3.3 </a:t>
            </a:r>
            <a:r>
              <a:rPr lang="zh-CN" altLang="en-US" sz="3200" b="1">
                <a:solidFill>
                  <a:srgbClr val="0A0A0E"/>
                </a:solidFill>
              </a:rPr>
              <a:t>输入</a:t>
            </a:r>
            <a:r>
              <a:rPr lang="en-US" altLang="zh-CN" sz="3200" b="1">
                <a:solidFill>
                  <a:srgbClr val="0A0A0E"/>
                </a:solidFill>
              </a:rPr>
              <a:t>/</a:t>
            </a:r>
            <a:r>
              <a:rPr lang="zh-CN" altLang="en-US" sz="3200" b="1">
                <a:solidFill>
                  <a:srgbClr val="0A0A0E"/>
                </a:solidFill>
              </a:rPr>
              <a:t>输出设计 </a:t>
            </a:r>
          </a:p>
        </p:txBody>
      </p:sp>
    </p:spTree>
  </p:cSld>
  <p:clrMapOvr>
    <a:masterClrMapping/>
  </p:clrMapOvr>
  <p:transition>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mtClean="0"/>
              <a:t>选择框</a:t>
            </a:r>
          </a:p>
        </p:txBody>
      </p:sp>
      <p:sp>
        <p:nvSpPr>
          <p:cNvPr id="3076" name="Rectangle 3"/>
          <p:cNvSpPr>
            <a:spLocks noGrp="1" noChangeArrowheads="1"/>
          </p:cNvSpPr>
          <p:nvPr>
            <p:ph type="body" idx="1"/>
          </p:nvPr>
        </p:nvSpPr>
        <p:spPr/>
        <p:txBody>
          <a:bodyPr/>
          <a:lstStyle/>
          <a:p>
            <a:pPr eaLnBrk="1" hangingPunct="1"/>
            <a:endParaRPr lang="zh-CN" altLang="zh-CN" smtClean="0"/>
          </a:p>
        </p:txBody>
      </p:sp>
      <p:graphicFrame>
        <p:nvGraphicFramePr>
          <p:cNvPr id="3074" name="Object 4"/>
          <p:cNvGraphicFramePr>
            <a:graphicFrameLocks noChangeAspect="1"/>
          </p:cNvGraphicFramePr>
          <p:nvPr/>
        </p:nvGraphicFramePr>
        <p:xfrm>
          <a:off x="0" y="0"/>
          <a:ext cx="9144000" cy="6858000"/>
        </p:xfrm>
        <a:graphic>
          <a:graphicData uri="http://schemas.openxmlformats.org/presentationml/2006/ole">
            <p:oleObj spid="_x0000_s3074" name="BMP 图象" r:id="rId3" imgW="5428571" imgH="4057143" progId="Paint.Picture">
              <p:embed/>
            </p:oleObj>
          </a:graphicData>
        </a:graphic>
      </p:graphicFrame>
      <p:sp>
        <p:nvSpPr>
          <p:cNvPr id="3077" name="Oval 5"/>
          <p:cNvSpPr>
            <a:spLocks noChangeArrowheads="1"/>
          </p:cNvSpPr>
          <p:nvPr/>
        </p:nvSpPr>
        <p:spPr bwMode="auto">
          <a:xfrm>
            <a:off x="304800" y="3429000"/>
            <a:ext cx="8001000" cy="2667000"/>
          </a:xfrm>
          <a:prstGeom prst="ellipse">
            <a:avLst/>
          </a:prstGeom>
          <a:noFill/>
          <a:ln w="38100">
            <a:solidFill>
              <a:srgbClr val="FF0000"/>
            </a:solidFill>
            <a:round/>
            <a:headEnd/>
            <a:tailEnd/>
          </a:ln>
        </p:spPr>
        <p:txBody>
          <a:bodyPr wrap="none" anchor="ctr"/>
          <a:lstStyle/>
          <a:p>
            <a:endParaRPr lang="zh-CN" altLang="en-US"/>
          </a:p>
        </p:txBody>
      </p:sp>
      <p:sp>
        <p:nvSpPr>
          <p:cNvPr id="3078" name="Text Box 6"/>
          <p:cNvSpPr txBox="1">
            <a:spLocks noChangeArrowheads="1"/>
          </p:cNvSpPr>
          <p:nvPr/>
        </p:nvSpPr>
        <p:spPr bwMode="auto">
          <a:xfrm>
            <a:off x="5029200" y="5334000"/>
            <a:ext cx="1752600" cy="579438"/>
          </a:xfrm>
          <a:prstGeom prst="rect">
            <a:avLst/>
          </a:prstGeom>
          <a:noFill/>
          <a:ln w="9525">
            <a:noFill/>
            <a:miter lim="800000"/>
            <a:headEnd/>
            <a:tailEnd/>
          </a:ln>
        </p:spPr>
        <p:txBody>
          <a:bodyPr>
            <a:spAutoFit/>
          </a:bodyPr>
          <a:lstStyle/>
          <a:p>
            <a:pPr>
              <a:spcBef>
                <a:spcPct val="50000"/>
              </a:spcBef>
            </a:pPr>
            <a:r>
              <a:rPr kumimoji="1" lang="zh-CN" altLang="en-US" sz="3200" b="1">
                <a:solidFill>
                  <a:srgbClr val="FF0000"/>
                </a:solidFill>
                <a:latin typeface="Times New Roman" pitchFamily="18" charset="0"/>
              </a:rPr>
              <a:t>选择框</a:t>
            </a:r>
          </a:p>
        </p:txBody>
      </p:sp>
    </p:spTree>
  </p:cSld>
  <p:clrMapOvr>
    <a:masterClrMapping/>
  </p:clrMapOvr>
  <p:transition>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块方式</a:t>
            </a:r>
          </a:p>
        </p:txBody>
      </p:sp>
      <p:sp>
        <p:nvSpPr>
          <p:cNvPr id="4100" name="Rectangle 3"/>
          <p:cNvSpPr>
            <a:spLocks noGrp="1" noChangeArrowheads="1"/>
          </p:cNvSpPr>
          <p:nvPr>
            <p:ph type="body" idx="1"/>
          </p:nvPr>
        </p:nvSpPr>
        <p:spPr/>
        <p:txBody>
          <a:bodyPr/>
          <a:lstStyle/>
          <a:p>
            <a:pPr eaLnBrk="1" hangingPunct="1"/>
            <a:endParaRPr lang="zh-CN" altLang="zh-CN" smtClean="0"/>
          </a:p>
        </p:txBody>
      </p:sp>
      <p:graphicFrame>
        <p:nvGraphicFramePr>
          <p:cNvPr id="4098" name="Object 4"/>
          <p:cNvGraphicFramePr>
            <a:graphicFrameLocks noChangeAspect="1"/>
          </p:cNvGraphicFramePr>
          <p:nvPr/>
        </p:nvGraphicFramePr>
        <p:xfrm>
          <a:off x="0" y="0"/>
          <a:ext cx="9144000" cy="6858000"/>
        </p:xfrm>
        <a:graphic>
          <a:graphicData uri="http://schemas.openxmlformats.org/presentationml/2006/ole">
            <p:oleObj spid="_x0000_s4098" name="位图图像" r:id="rId3" imgW="7392432" imgH="4382112" progId="Paint.Picture">
              <p:embed/>
            </p:oleObj>
          </a:graphicData>
        </a:graphic>
      </p:graphicFrame>
    </p:spTree>
  </p:cSld>
  <p:clrMapOvr>
    <a:masterClrMapping/>
  </p:clrMapOvr>
  <p:transition>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body" idx="1"/>
          </p:nvPr>
        </p:nvSpPr>
        <p:spPr>
          <a:xfrm>
            <a:off x="685800" y="1981200"/>
            <a:ext cx="7772400" cy="4267200"/>
          </a:xfrm>
        </p:spPr>
        <p:txBody>
          <a:bodyPr/>
          <a:lstStyle/>
          <a:p>
            <a:pPr marL="177800" indent="-177800" defTabSz="284163" eaLnBrk="1" hangingPunct="1">
              <a:lnSpc>
                <a:spcPct val="105000"/>
              </a:lnSpc>
              <a:buClr>
                <a:srgbClr val="FFFFFF"/>
              </a:buClr>
              <a:buFont typeface="Wingdings" pitchFamily="2" charset="2"/>
              <a:buChar char="F"/>
              <a:tabLst>
                <a:tab pos="355600" algn="l"/>
              </a:tabLst>
            </a:pPr>
            <a:r>
              <a:rPr lang="zh-CN" altLang="en-US" b="1" smtClean="0"/>
              <a:t>输入方式设计</a:t>
            </a:r>
          </a:p>
          <a:p>
            <a:pPr marL="627063" lvl="1" indent="-255588"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键盘输入</a:t>
            </a:r>
          </a:p>
          <a:p>
            <a:pPr marL="627063" lvl="1" indent="-255588"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键盘</a:t>
            </a:r>
            <a:r>
              <a:rPr lang="en-US" altLang="zh-CN" b="1" smtClean="0">
                <a:latin typeface="Arial" charset="0"/>
              </a:rPr>
              <a:t>—</a:t>
            </a:r>
            <a:r>
              <a:rPr lang="zh-CN" altLang="en-US" b="1" smtClean="0">
                <a:latin typeface="Times New Roman" pitchFamily="18" charset="0"/>
              </a:rPr>
              <a:t>磁盘输入</a:t>
            </a:r>
          </a:p>
          <a:p>
            <a:pPr marL="627063" lvl="1" indent="-255588"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数模</a:t>
            </a:r>
            <a:r>
              <a:rPr lang="en-US" altLang="zh-CN" b="1" smtClean="0"/>
              <a:t>/</a:t>
            </a:r>
            <a:r>
              <a:rPr lang="zh-CN" altLang="en-US" b="1" smtClean="0">
                <a:latin typeface="Times New Roman" pitchFamily="18" charset="0"/>
              </a:rPr>
              <a:t>模数转换方式</a:t>
            </a:r>
          </a:p>
          <a:p>
            <a:pPr marL="627063" lvl="1" indent="-255588" defTabSz="284163" eaLnBrk="1" hangingPunct="1">
              <a:lnSpc>
                <a:spcPct val="105000"/>
              </a:lnSpc>
              <a:buClr>
                <a:schemeClr val="accent2"/>
              </a:buClr>
              <a:buSzPct val="60000"/>
              <a:buFont typeface="Wingdings" pitchFamily="2" charset="2"/>
              <a:buChar char="l"/>
              <a:tabLst>
                <a:tab pos="355600" algn="l"/>
              </a:tabLst>
            </a:pPr>
            <a:r>
              <a:rPr lang="zh-CN" altLang="en-US" b="1" smtClean="0">
                <a:latin typeface="Times New Roman" pitchFamily="18" charset="0"/>
              </a:rPr>
              <a:t>网络或通信传输</a:t>
            </a:r>
          </a:p>
        </p:txBody>
      </p:sp>
      <p:sp>
        <p:nvSpPr>
          <p:cNvPr id="131075" name="AutoShape 4">
            <a:hlinkClick r:id="" action="ppaction://noaction" highlightClick="1"/>
          </p:cNvPr>
          <p:cNvSpPr>
            <a:spLocks noChangeArrowheads="1"/>
          </p:cNvSpPr>
          <p:nvPr/>
        </p:nvSpPr>
        <p:spPr bwMode="auto">
          <a:xfrm>
            <a:off x="1331913" y="836613"/>
            <a:ext cx="3817937" cy="914400"/>
          </a:xfrm>
          <a:prstGeom prst="actionButtonBlank">
            <a:avLst/>
          </a:prstGeom>
          <a:noFill/>
          <a:ln w="9525">
            <a:noFill/>
            <a:miter lim="800000"/>
            <a:headEnd/>
            <a:tailEnd/>
          </a:ln>
        </p:spPr>
        <p:txBody>
          <a:bodyPr anchor="ctr"/>
          <a:lstStyle/>
          <a:p>
            <a:r>
              <a:rPr lang="en-US" altLang="zh-CN" sz="3200" b="1">
                <a:solidFill>
                  <a:srgbClr val="0A0A0E"/>
                </a:solidFill>
              </a:rPr>
              <a:t> 2. </a:t>
            </a:r>
            <a:r>
              <a:rPr lang="zh-CN" altLang="en-US" sz="3200" b="1">
                <a:solidFill>
                  <a:srgbClr val="0A0A0E"/>
                </a:solidFill>
              </a:rPr>
              <a:t>输入设计 </a:t>
            </a:r>
          </a:p>
        </p:txBody>
      </p:sp>
    </p:spTree>
  </p:cSld>
  <p:clrMapOvr>
    <a:masterClrMapping/>
  </p:clrMapOvr>
  <p:transition>
    <p:wipe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116013" y="908050"/>
            <a:ext cx="6750050" cy="914400"/>
          </a:xfrm>
          <a:noFill/>
        </p:spPr>
        <p:txBody>
          <a:bodyPr anchor="ctr"/>
          <a:lstStyle/>
          <a:p>
            <a:pPr eaLnBrk="1" hangingPunct="1"/>
            <a:r>
              <a:rPr lang="zh-CN" altLang="en-US" sz="4000" b="1" smtClean="0">
                <a:solidFill>
                  <a:schemeClr val="tx1"/>
                </a:solidFill>
              </a:rPr>
              <a:t>数据记录格式设计</a:t>
            </a:r>
          </a:p>
        </p:txBody>
      </p:sp>
      <p:sp>
        <p:nvSpPr>
          <p:cNvPr id="1806339" name="Rectangle 3"/>
          <p:cNvSpPr>
            <a:spLocks noChangeArrowheads="1"/>
          </p:cNvSpPr>
          <p:nvPr>
            <p:ph type="body" sz="half" idx="1"/>
          </p:nvPr>
        </p:nvSpPr>
        <p:spPr>
          <a:xfrm>
            <a:off x="611188" y="1989138"/>
            <a:ext cx="8281987" cy="4564062"/>
          </a:xfrm>
        </p:spPr>
        <p:txBody>
          <a:bodyPr/>
          <a:lstStyle/>
          <a:p>
            <a:pPr marL="0" indent="0" algn="just" eaLnBrk="1" hangingPunct="1">
              <a:lnSpc>
                <a:spcPct val="90000"/>
              </a:lnSpc>
              <a:buFont typeface="Wingdings" pitchFamily="2" charset="2"/>
              <a:buNone/>
            </a:pPr>
            <a:r>
              <a:rPr lang="zh-CN" altLang="en-US" sz="2400" b="1" smtClean="0">
                <a:solidFill>
                  <a:schemeClr val="tx1"/>
                </a:solidFill>
                <a:latin typeface="楷体_GB2312" pitchFamily="49" charset="-122"/>
              </a:rPr>
              <a:t>设计记录格式时可以采用如下基本技术：</a:t>
            </a:r>
          </a:p>
          <a:p>
            <a:pPr marL="0" indent="0" algn="just" eaLnBrk="1" hangingPunct="1">
              <a:lnSpc>
                <a:spcPct val="90000"/>
              </a:lnSpc>
              <a:buFont typeface="Wingdings" pitchFamily="2" charset="2"/>
              <a:buNone/>
            </a:pPr>
            <a:r>
              <a:rPr lang="en-US" altLang="zh-CN" sz="2400" b="1" smtClean="0">
                <a:latin typeface="楷体_GB2312" pitchFamily="49" charset="-122"/>
              </a:rPr>
              <a:t>(1)</a:t>
            </a:r>
            <a:r>
              <a:rPr lang="zh-CN" altLang="en-US" sz="2400" b="1" smtClean="0">
                <a:solidFill>
                  <a:srgbClr val="FF0000"/>
                </a:solidFill>
                <a:latin typeface="楷体_GB2312" pitchFamily="49" charset="-122"/>
              </a:rPr>
              <a:t>块风格</a:t>
            </a:r>
            <a:r>
              <a:rPr lang="zh-CN" altLang="en-US" sz="2400" b="1" smtClean="0">
                <a:latin typeface="楷体_GB2312" pitchFamily="49" charset="-122"/>
              </a:rPr>
              <a:t>  把一部分框起来，引人注目，每个空格填人的数据仅为其所要求的数据。</a:t>
            </a:r>
          </a:p>
          <a:p>
            <a:pPr marL="0" indent="0" algn="just" eaLnBrk="1" hangingPunct="1">
              <a:lnSpc>
                <a:spcPct val="90000"/>
              </a:lnSpc>
              <a:buFont typeface="Wingdings" pitchFamily="2" charset="2"/>
              <a:buNone/>
            </a:pPr>
            <a:r>
              <a:rPr lang="en-US" altLang="zh-CN" sz="2400" b="1" smtClean="0">
                <a:latin typeface="楷体_GB2312" pitchFamily="49" charset="-122"/>
              </a:rPr>
              <a:t>(2)</a:t>
            </a:r>
            <a:r>
              <a:rPr lang="zh-CN" altLang="en-US" sz="2400" b="1" smtClean="0">
                <a:solidFill>
                  <a:srgbClr val="FF0000"/>
                </a:solidFill>
                <a:latin typeface="楷体_GB2312" pitchFamily="49" charset="-122"/>
              </a:rPr>
              <a:t>阴影 </a:t>
            </a:r>
            <a:r>
              <a:rPr lang="zh-CN" altLang="en-US" sz="2400" b="1" smtClean="0">
                <a:latin typeface="楷体_GB2312" pitchFamily="49" charset="-122"/>
              </a:rPr>
              <a:t> 不用编码员完成的那部分格式使用阴影，并注上说明。</a:t>
            </a:r>
          </a:p>
          <a:p>
            <a:pPr marL="0" indent="0" algn="just" eaLnBrk="1" hangingPunct="1">
              <a:lnSpc>
                <a:spcPct val="90000"/>
              </a:lnSpc>
              <a:buFont typeface="Wingdings" pitchFamily="2" charset="2"/>
              <a:buNone/>
            </a:pPr>
            <a:r>
              <a:rPr lang="en-US" altLang="zh-CN" sz="2400" b="1" smtClean="0">
                <a:latin typeface="楷体_GB2312" pitchFamily="49" charset="-122"/>
              </a:rPr>
              <a:t>(3)</a:t>
            </a:r>
            <a:r>
              <a:rPr lang="zh-CN" altLang="en-US" sz="2400" b="1" smtClean="0">
                <a:solidFill>
                  <a:srgbClr val="FF0000"/>
                </a:solidFill>
                <a:latin typeface="楷体_GB2312" pitchFamily="49" charset="-122"/>
              </a:rPr>
              <a:t>选择框</a:t>
            </a:r>
            <a:r>
              <a:rPr lang="zh-CN" altLang="en-US" sz="2400" b="1" smtClean="0">
                <a:latin typeface="楷体_GB2312" pitchFamily="49" charset="-122"/>
              </a:rPr>
              <a:t>  简单输入的方式，填表者只要打勾即完成输入。</a:t>
            </a:r>
          </a:p>
          <a:p>
            <a:pPr marL="0" indent="0" algn="just" eaLnBrk="1" hangingPunct="1">
              <a:lnSpc>
                <a:spcPct val="90000"/>
              </a:lnSpc>
              <a:buFont typeface="Wingdings" pitchFamily="2" charset="2"/>
              <a:buNone/>
            </a:pPr>
            <a:r>
              <a:rPr lang="en-US" altLang="zh-CN" sz="2400" b="1" smtClean="0">
                <a:latin typeface="楷体_GB2312" pitchFamily="49" charset="-122"/>
              </a:rPr>
              <a:t>(4)</a:t>
            </a:r>
            <a:r>
              <a:rPr lang="zh-CN" altLang="en-US" sz="2400" b="1" smtClean="0">
                <a:solidFill>
                  <a:srgbClr val="FF0000"/>
                </a:solidFill>
                <a:latin typeface="楷体_GB2312" pitchFamily="49" charset="-122"/>
              </a:rPr>
              <a:t>颜色 </a:t>
            </a:r>
            <a:r>
              <a:rPr lang="zh-CN" altLang="en-US" sz="2400" b="1" smtClean="0">
                <a:latin typeface="楷体_GB2312" pitchFamily="49" charset="-122"/>
              </a:rPr>
              <a:t> 不同部分用不同的颜色，以明显标示不同字域。</a:t>
            </a:r>
          </a:p>
          <a:p>
            <a:pPr marL="0" indent="0" algn="just" eaLnBrk="1" hangingPunct="1">
              <a:lnSpc>
                <a:spcPct val="90000"/>
              </a:lnSpc>
              <a:buFont typeface="Wingdings" pitchFamily="2" charset="2"/>
              <a:buNone/>
            </a:pPr>
            <a:r>
              <a:rPr lang="en-US" altLang="zh-CN" sz="2400" b="1" smtClean="0">
                <a:latin typeface="楷体_GB2312" pitchFamily="49" charset="-122"/>
              </a:rPr>
              <a:t>(5)</a:t>
            </a:r>
            <a:r>
              <a:rPr lang="zh-CN" altLang="en-US" sz="2400" b="1" smtClean="0">
                <a:solidFill>
                  <a:srgbClr val="FF0000"/>
                </a:solidFill>
                <a:latin typeface="楷体_GB2312" pitchFamily="49" charset="-122"/>
              </a:rPr>
              <a:t>设立数字域</a:t>
            </a:r>
            <a:r>
              <a:rPr lang="zh-CN" altLang="en-US" sz="2400" b="1" smtClean="0">
                <a:latin typeface="楷体_GB2312" pitchFamily="49" charset="-122"/>
              </a:rPr>
              <a:t>  数字栏应能容纳可能最大的数，标出小数点位置。</a:t>
            </a:r>
          </a:p>
          <a:p>
            <a:pPr marL="0" indent="0" algn="just" eaLnBrk="1" hangingPunct="1">
              <a:lnSpc>
                <a:spcPct val="90000"/>
              </a:lnSpc>
              <a:buFont typeface="Wingdings" pitchFamily="2" charset="2"/>
              <a:buNone/>
            </a:pPr>
            <a:r>
              <a:rPr lang="en-US" altLang="zh-CN" sz="2400" b="1" smtClean="0">
                <a:latin typeface="楷体_GB2312" pitchFamily="49" charset="-122"/>
              </a:rPr>
              <a:t>(6)</a:t>
            </a:r>
            <a:r>
              <a:rPr lang="zh-CN" altLang="en-US" sz="2400" b="1" smtClean="0">
                <a:solidFill>
                  <a:srgbClr val="FF0000"/>
                </a:solidFill>
                <a:latin typeface="楷体_GB2312" pitchFamily="49" charset="-122"/>
              </a:rPr>
              <a:t>划分 </a:t>
            </a:r>
            <a:r>
              <a:rPr lang="zh-CN" altLang="en-US" sz="2400" b="1" smtClean="0">
                <a:latin typeface="楷体_GB2312" pitchFamily="49" charset="-122"/>
              </a:rPr>
              <a:t> 划分区域，注明装订线。</a:t>
            </a:r>
          </a:p>
          <a:p>
            <a:pPr marL="0" indent="0" algn="just" eaLnBrk="1" hangingPunct="1">
              <a:lnSpc>
                <a:spcPct val="90000"/>
              </a:lnSpc>
              <a:buFont typeface="Wingdings" pitchFamily="2" charset="2"/>
              <a:buNone/>
            </a:pPr>
            <a:r>
              <a:rPr lang="en-US" altLang="zh-CN" sz="2400" b="1" smtClean="0">
                <a:latin typeface="楷体_GB2312" pitchFamily="49" charset="-122"/>
              </a:rPr>
              <a:t>(7)</a:t>
            </a:r>
            <a:r>
              <a:rPr lang="zh-CN" altLang="en-US" sz="2400" b="1" smtClean="0">
                <a:solidFill>
                  <a:srgbClr val="FF0000"/>
                </a:solidFill>
                <a:latin typeface="楷体_GB2312" pitchFamily="49" charset="-122"/>
              </a:rPr>
              <a:t>说明  </a:t>
            </a:r>
            <a:r>
              <a:rPr lang="zh-CN" altLang="en-US" sz="2400" b="1" smtClean="0">
                <a:latin typeface="楷体_GB2312" pitchFamily="49" charset="-122"/>
              </a:rPr>
              <a:t>说明关键部分。</a:t>
            </a:r>
            <a:r>
              <a:rPr lang="zh-CN" altLang="en-US" sz="2400" b="1" smtClean="0">
                <a:solidFill>
                  <a:schemeClr val="hlink"/>
                </a:solidFill>
                <a:latin typeface="楷体_GB2312" pitchFamily="49" charset="-122"/>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06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6339"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150938" y="506413"/>
            <a:ext cx="7716837" cy="1169987"/>
          </a:xfrm>
          <a:noFill/>
        </p:spPr>
        <p:txBody>
          <a:bodyPr anchor="ctr"/>
          <a:lstStyle/>
          <a:p>
            <a:pPr eaLnBrk="1" hangingPunct="1"/>
            <a:r>
              <a:rPr lang="zh-CN" altLang="en-US" sz="4000" b="1" smtClean="0">
                <a:solidFill>
                  <a:schemeClr val="tx1"/>
                </a:solidFill>
              </a:rPr>
              <a:t>输入数据的校验方法</a:t>
            </a:r>
          </a:p>
        </p:txBody>
      </p:sp>
      <p:sp>
        <p:nvSpPr>
          <p:cNvPr id="1808387" name="Rectangle 3"/>
          <p:cNvSpPr>
            <a:spLocks noChangeArrowheads="1"/>
          </p:cNvSpPr>
          <p:nvPr>
            <p:ph type="body" sz="half" idx="1"/>
          </p:nvPr>
        </p:nvSpPr>
        <p:spPr>
          <a:xfrm>
            <a:off x="468313" y="1844675"/>
            <a:ext cx="8424862" cy="5013325"/>
          </a:xfrm>
        </p:spPr>
        <p:txBody>
          <a:bodyPr/>
          <a:lstStyle/>
          <a:p>
            <a:pPr marL="0" indent="0" algn="just" eaLnBrk="1" hangingPunct="1">
              <a:lnSpc>
                <a:spcPct val="90000"/>
              </a:lnSpc>
              <a:buClr>
                <a:srgbClr val="A50021"/>
              </a:buClr>
              <a:buSzPct val="75000"/>
              <a:buFont typeface="Wingdings" pitchFamily="2" charset="2"/>
              <a:buNone/>
            </a:pPr>
            <a:r>
              <a:rPr lang="en-US" altLang="zh-CN" sz="2400" b="1" smtClean="0">
                <a:solidFill>
                  <a:schemeClr val="tx1"/>
                </a:solidFill>
                <a:latin typeface="楷体_GB2312" pitchFamily="49" charset="-122"/>
              </a:rPr>
              <a:t>(1)</a:t>
            </a:r>
            <a:r>
              <a:rPr lang="zh-CN" altLang="en-US" sz="2400" b="1" smtClean="0">
                <a:solidFill>
                  <a:schemeClr val="tx1"/>
                </a:solidFill>
                <a:latin typeface="楷体_GB2312" pitchFamily="49" charset="-122"/>
              </a:rPr>
              <a:t>重复校验</a:t>
            </a:r>
          </a:p>
          <a:p>
            <a:pPr marL="0" indent="0" algn="just" eaLnBrk="1" hangingPunct="1">
              <a:lnSpc>
                <a:spcPct val="90000"/>
              </a:lnSpc>
              <a:buClr>
                <a:srgbClr val="A50021"/>
              </a:buClr>
              <a:buSzPct val="75000"/>
              <a:buFont typeface="Wingdings" pitchFamily="2" charset="2"/>
              <a:buNone/>
            </a:pPr>
            <a:r>
              <a:rPr lang="zh-CN" altLang="en-US" sz="2400" b="1" smtClean="0">
                <a:solidFill>
                  <a:schemeClr val="tx1"/>
                </a:solidFill>
                <a:latin typeface="楷体_GB2312" pitchFamily="49" charset="-122"/>
              </a:rPr>
              <a:t>  这是将相同的内容重复执行多次，比较其结果。例如，由两个或更多操作员录入相同的数据文件，比较后找出不同之处予以纠正。 </a:t>
            </a:r>
          </a:p>
          <a:p>
            <a:pPr marL="0" indent="0" algn="just" eaLnBrk="1" hangingPunct="1">
              <a:lnSpc>
                <a:spcPct val="90000"/>
              </a:lnSpc>
              <a:buClr>
                <a:srgbClr val="A50021"/>
              </a:buClr>
              <a:buSzPct val="75000"/>
              <a:buFont typeface="Wingdings" pitchFamily="2" charset="2"/>
              <a:buNone/>
            </a:pPr>
            <a:r>
              <a:rPr lang="en-US" altLang="zh-CN" sz="2400" b="1" smtClean="0">
                <a:solidFill>
                  <a:schemeClr val="tx1"/>
                </a:solidFill>
                <a:latin typeface="楷体_GB2312" pitchFamily="49" charset="-122"/>
              </a:rPr>
              <a:t>(2)</a:t>
            </a:r>
            <a:r>
              <a:rPr lang="zh-CN" altLang="en-US" sz="2400" b="1" smtClean="0">
                <a:solidFill>
                  <a:schemeClr val="tx1"/>
                </a:solidFill>
                <a:latin typeface="楷体_GB2312" pitchFamily="49" charset="-122"/>
              </a:rPr>
              <a:t>视觉校验</a:t>
            </a:r>
            <a:r>
              <a:rPr lang="en-US" altLang="zh-CN" sz="2400" b="1" smtClean="0">
                <a:solidFill>
                  <a:schemeClr val="tx1"/>
                </a:solidFill>
                <a:latin typeface="楷体_GB2312" pitchFamily="49" charset="-122"/>
              </a:rPr>
              <a:t>.</a:t>
            </a:r>
          </a:p>
          <a:p>
            <a:pPr marL="0" indent="0" algn="just" eaLnBrk="1" hangingPunct="1">
              <a:lnSpc>
                <a:spcPct val="90000"/>
              </a:lnSpc>
              <a:buClr>
                <a:srgbClr val="A50021"/>
              </a:buClr>
              <a:buSzPct val="75000"/>
              <a:buFont typeface="Wingdings" pitchFamily="2" charset="2"/>
              <a:buNone/>
            </a:pPr>
            <a:r>
              <a:rPr lang="zh-CN" altLang="en-US" sz="2400" b="1" smtClean="0">
                <a:solidFill>
                  <a:schemeClr val="tx1"/>
                </a:solidFill>
                <a:latin typeface="楷体_GB2312" pitchFamily="49" charset="-122"/>
              </a:rPr>
              <a:t>一般在原始数据转换到介质以后执行。例如，从终端上键人数据，在屏幕上校验之后再送到计算机处理。视觉校验一般查错率可达到</a:t>
            </a:r>
            <a:r>
              <a:rPr lang="en-US" altLang="zh-CN" sz="2400" b="1" smtClean="0">
                <a:solidFill>
                  <a:schemeClr val="tx1"/>
                </a:solidFill>
                <a:latin typeface="楷体_GB2312" pitchFamily="49" charset="-122"/>
              </a:rPr>
              <a:t>75</a:t>
            </a:r>
            <a:r>
              <a:rPr lang="zh-CN" altLang="en-US" sz="2400" b="1" smtClean="0">
                <a:solidFill>
                  <a:schemeClr val="tx1"/>
                </a:solidFill>
                <a:latin typeface="楷体_GB2312" pitchFamily="49" charset="-122"/>
              </a:rPr>
              <a:t>％</a:t>
            </a:r>
            <a:r>
              <a:rPr lang="en-US" altLang="zh-CN" sz="2400" b="1" smtClean="0">
                <a:solidFill>
                  <a:schemeClr val="tx1"/>
                </a:solidFill>
                <a:latin typeface="楷体_GB2312" pitchFamily="49" charset="-122"/>
              </a:rPr>
              <a:t>~85</a:t>
            </a:r>
            <a:r>
              <a:rPr lang="zh-CN" altLang="en-US" sz="2400" b="1" smtClean="0">
                <a:solidFill>
                  <a:schemeClr val="tx1"/>
                </a:solidFill>
                <a:latin typeface="楷体_GB2312" pitchFamily="49" charset="-122"/>
              </a:rPr>
              <a:t>％。</a:t>
            </a:r>
          </a:p>
          <a:p>
            <a:pPr marL="0" indent="0" algn="just" eaLnBrk="1" hangingPunct="1">
              <a:lnSpc>
                <a:spcPct val="90000"/>
              </a:lnSpc>
              <a:buClr>
                <a:srgbClr val="A50021"/>
              </a:buClr>
              <a:buSzPct val="75000"/>
              <a:buFont typeface="Wingdings" pitchFamily="2" charset="2"/>
              <a:buNone/>
            </a:pPr>
            <a:r>
              <a:rPr lang="en-US" altLang="zh-CN" sz="2400" b="1" smtClean="0">
                <a:solidFill>
                  <a:schemeClr val="tx1"/>
                </a:solidFill>
                <a:latin typeface="楷体_GB2312" pitchFamily="49" charset="-122"/>
              </a:rPr>
              <a:t>(3)</a:t>
            </a:r>
            <a:r>
              <a:rPr lang="zh-CN" altLang="en-US" sz="2400" b="1" smtClean="0">
                <a:solidFill>
                  <a:schemeClr val="tx1"/>
                </a:solidFill>
                <a:latin typeface="楷体_GB2312" pitchFamily="49" charset="-122"/>
              </a:rPr>
              <a:t>分批汇总校验</a:t>
            </a:r>
          </a:p>
          <a:p>
            <a:pPr marL="0" indent="0" algn="just" eaLnBrk="1" hangingPunct="1">
              <a:lnSpc>
                <a:spcPct val="90000"/>
              </a:lnSpc>
              <a:buClr>
                <a:srgbClr val="A50021"/>
              </a:buClr>
              <a:buSzPct val="75000"/>
              <a:buFont typeface="Wingdings" pitchFamily="2" charset="2"/>
              <a:buNone/>
            </a:pPr>
            <a:r>
              <a:rPr lang="zh-CN" altLang="en-US" sz="2400" b="1" smtClean="0">
                <a:solidFill>
                  <a:schemeClr val="tx1"/>
                </a:solidFill>
                <a:latin typeface="楷体_GB2312" pitchFamily="49" charset="-122"/>
              </a:rPr>
              <a:t>对重要数据，如传票上的金额，其数量可以进行分批汇总校验。将原始传票按类别、日期等分成若干批，先手工计算每批总值，输入计算机后，计算机再计算总值，二者对照进行校验。</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08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8387"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150938" y="506413"/>
            <a:ext cx="7716837" cy="1169987"/>
          </a:xfrm>
          <a:noFill/>
        </p:spPr>
        <p:txBody>
          <a:bodyPr anchor="ctr"/>
          <a:lstStyle/>
          <a:p>
            <a:pPr eaLnBrk="1" hangingPunct="1"/>
            <a:r>
              <a:rPr lang="zh-CN" altLang="en-US" sz="4000" b="1" smtClean="0">
                <a:solidFill>
                  <a:schemeClr val="tx1"/>
                </a:solidFill>
              </a:rPr>
              <a:t>输入数据的校验方法</a:t>
            </a:r>
          </a:p>
        </p:txBody>
      </p:sp>
      <p:sp>
        <p:nvSpPr>
          <p:cNvPr id="1810435" name="Rectangle 3"/>
          <p:cNvSpPr>
            <a:spLocks noChangeArrowheads="1"/>
          </p:cNvSpPr>
          <p:nvPr>
            <p:ph type="body" sz="half" idx="1"/>
          </p:nvPr>
        </p:nvSpPr>
        <p:spPr>
          <a:xfrm>
            <a:off x="539750" y="1916113"/>
            <a:ext cx="7842250" cy="4608512"/>
          </a:xfrm>
        </p:spPr>
        <p:txBody>
          <a:bodyPr/>
          <a:lstStyle/>
          <a:p>
            <a:pPr marL="0" indent="0" algn="just" eaLnBrk="1" hangingPunct="1">
              <a:buClr>
                <a:srgbClr val="A50021"/>
              </a:buClr>
              <a:buSzPct val="75000"/>
              <a:buFont typeface="Wingdings" pitchFamily="2" charset="2"/>
              <a:buNone/>
            </a:pPr>
            <a:r>
              <a:rPr lang="en-US" altLang="zh-CN" sz="2400" b="1" smtClean="0">
                <a:solidFill>
                  <a:schemeClr val="tx1"/>
                </a:solidFill>
                <a:latin typeface="楷体_GB2312" pitchFamily="49" charset="-122"/>
              </a:rPr>
              <a:t>(4)</a:t>
            </a:r>
            <a:r>
              <a:rPr lang="zh-CN" altLang="en-US" sz="2400" b="1" smtClean="0">
                <a:solidFill>
                  <a:schemeClr val="tx1"/>
                </a:solidFill>
                <a:latin typeface="楷体_GB2312" pitchFamily="49" charset="-122"/>
              </a:rPr>
              <a:t>控制总数校验</a:t>
            </a:r>
          </a:p>
          <a:p>
            <a:pPr marL="0" indent="0" algn="just" eaLnBrk="1" hangingPunct="1">
              <a:buClr>
                <a:srgbClr val="A50021"/>
              </a:buClr>
              <a:buSzPct val="75000"/>
              <a:buFont typeface="Wingdings" pitchFamily="2" charset="2"/>
              <a:buNone/>
            </a:pPr>
            <a:r>
              <a:rPr lang="zh-CN" altLang="en-US" sz="2400" b="1" smtClean="0">
                <a:solidFill>
                  <a:schemeClr val="tx1"/>
                </a:solidFill>
                <a:latin typeface="楷体_GB2312" pitchFamily="49" charset="-122"/>
              </a:rPr>
              <a:t>分批汇总校验是对部分重要数据进行的，控制总数校验则是对所有数据项的值求和进行校验，其出错位置的确定比分批汇总校验精确。</a:t>
            </a:r>
          </a:p>
          <a:p>
            <a:pPr marL="0" indent="0" algn="just" eaLnBrk="1" hangingPunct="1">
              <a:buClr>
                <a:srgbClr val="A50021"/>
              </a:buClr>
              <a:buSzPct val="75000"/>
              <a:buFont typeface="Wingdings" pitchFamily="2" charset="2"/>
              <a:buNone/>
            </a:pPr>
            <a:r>
              <a:rPr lang="en-US" altLang="zh-CN" sz="2400" b="1" smtClean="0">
                <a:solidFill>
                  <a:schemeClr val="tx1"/>
                </a:solidFill>
                <a:latin typeface="楷体_GB2312" pitchFamily="49" charset="-122"/>
              </a:rPr>
              <a:t>(5)</a:t>
            </a:r>
            <a:r>
              <a:rPr lang="zh-CN" altLang="en-US" sz="2400" b="1" smtClean="0">
                <a:solidFill>
                  <a:schemeClr val="tx1"/>
                </a:solidFill>
                <a:latin typeface="楷体_GB2312" pitchFamily="49" charset="-122"/>
              </a:rPr>
              <a:t>数据类型校验</a:t>
            </a:r>
          </a:p>
          <a:p>
            <a:pPr marL="0" indent="0" algn="just" eaLnBrk="1" hangingPunct="1">
              <a:buClr>
                <a:srgbClr val="A50021"/>
              </a:buClr>
              <a:buSzPct val="75000"/>
              <a:buFont typeface="Wingdings" pitchFamily="2" charset="2"/>
              <a:buNone/>
            </a:pPr>
            <a:r>
              <a:rPr lang="zh-CN" altLang="en-US" sz="2400" b="1" smtClean="0">
                <a:solidFill>
                  <a:schemeClr val="tx1"/>
                </a:solidFill>
                <a:latin typeface="楷体_GB2312" pitchFamily="49" charset="-122"/>
              </a:rPr>
              <a:t>  这是指校验数据是数字型还是字符型，还可组合运用界限检查、逻辑检查等方法进行合理性校验。 </a:t>
            </a:r>
          </a:p>
          <a:p>
            <a:pPr marL="0" indent="0" algn="just" eaLnBrk="1" hangingPunct="1">
              <a:buClr>
                <a:srgbClr val="A50021"/>
              </a:buClr>
              <a:buSzPct val="75000"/>
              <a:buFont typeface="Wingdings" pitchFamily="2" charset="2"/>
              <a:buNone/>
            </a:pPr>
            <a:r>
              <a:rPr lang="en-US" altLang="zh-CN" sz="2400" b="1" smtClean="0">
                <a:solidFill>
                  <a:schemeClr val="tx1"/>
                </a:solidFill>
                <a:latin typeface="楷体_GB2312" pitchFamily="49" charset="-122"/>
              </a:rPr>
              <a:t>(6)</a:t>
            </a:r>
            <a:r>
              <a:rPr lang="zh-CN" altLang="en-US" sz="2400" b="1" smtClean="0">
                <a:solidFill>
                  <a:schemeClr val="tx1"/>
                </a:solidFill>
                <a:latin typeface="楷体_GB2312" pitchFamily="49" charset="-122"/>
              </a:rPr>
              <a:t>格式校验</a:t>
            </a:r>
          </a:p>
          <a:p>
            <a:pPr marL="0" indent="0" algn="just" eaLnBrk="1" hangingPunct="1">
              <a:buClr>
                <a:srgbClr val="A50021"/>
              </a:buClr>
              <a:buSzPct val="75000"/>
              <a:buFont typeface="Wingdings" pitchFamily="2" charset="2"/>
              <a:buNone/>
            </a:pPr>
            <a:r>
              <a:rPr lang="zh-CN" altLang="en-US" sz="2400" b="1" smtClean="0">
                <a:solidFill>
                  <a:schemeClr val="tx1"/>
                </a:solidFill>
                <a:latin typeface="楷体_GB2312" pitchFamily="49" charset="-122"/>
              </a:rPr>
              <a:t>格式校验也称错位校验。这是校验各数据项位数和位置是否合乎事先的定义。例如，若规定姓名最大位数是</a:t>
            </a:r>
            <a:r>
              <a:rPr lang="en-US" altLang="zh-CN" sz="2400" b="1" smtClean="0">
                <a:solidFill>
                  <a:schemeClr val="tx1"/>
                </a:solidFill>
                <a:latin typeface="楷体_GB2312" pitchFamily="49" charset="-122"/>
              </a:rPr>
              <a:t>30</a:t>
            </a:r>
            <a:r>
              <a:rPr lang="zh-CN" altLang="en-US" sz="2400" b="1" smtClean="0">
                <a:solidFill>
                  <a:schemeClr val="tx1"/>
                </a:solidFill>
                <a:latin typeface="楷体_GB2312" pitchFamily="49" charset="-122"/>
              </a:rPr>
              <a:t>位，那末第</a:t>
            </a:r>
            <a:r>
              <a:rPr lang="en-US" altLang="zh-CN" sz="2400" b="1" smtClean="0">
                <a:solidFill>
                  <a:schemeClr val="tx1"/>
                </a:solidFill>
                <a:latin typeface="楷体_GB2312" pitchFamily="49" charset="-122"/>
              </a:rPr>
              <a:t>31</a:t>
            </a:r>
            <a:r>
              <a:rPr lang="zh-CN" altLang="en-US" sz="2400" b="1" smtClean="0">
                <a:solidFill>
                  <a:schemeClr val="tx1"/>
                </a:solidFill>
                <a:latin typeface="楷体_GB2312" pitchFamily="49" charset="-122"/>
              </a:rPr>
              <a:t>位应为空格，否则认为数据错位。</a:t>
            </a:r>
          </a:p>
          <a:p>
            <a:pPr marL="0" indent="0" algn="just" eaLnBrk="1" hangingPunct="1">
              <a:buClr>
                <a:srgbClr val="A50021"/>
              </a:buClr>
              <a:buSzPct val="75000"/>
              <a:buFont typeface="Wingdings" pitchFamily="2" charset="2"/>
              <a:buNone/>
            </a:pPr>
            <a:endParaRPr lang="en-US" altLang="zh-CN" sz="2400" b="1" smtClean="0">
              <a:solidFill>
                <a:schemeClr val="tx1"/>
              </a:solidFill>
              <a:latin typeface="楷体_GB2312" pitchFamily="49"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10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043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685800" y="1981200"/>
            <a:ext cx="7918450" cy="4114800"/>
          </a:xfrm>
        </p:spPr>
        <p:txBody>
          <a:bodyPr/>
          <a:lstStyle/>
          <a:p>
            <a:pPr marL="273050" indent="-273050" eaLnBrk="1" hangingPunct="1">
              <a:lnSpc>
                <a:spcPct val="105000"/>
              </a:lnSpc>
              <a:buFontTx/>
              <a:buNone/>
            </a:pPr>
            <a:r>
              <a:rPr lang="en-US" altLang="zh-CN" b="1" smtClean="0">
                <a:solidFill>
                  <a:schemeClr val="tx1"/>
                </a:solidFill>
              </a:rPr>
              <a:t>5.</a:t>
            </a:r>
            <a:r>
              <a:rPr lang="zh-CN" altLang="en-US" b="1" smtClean="0">
                <a:solidFill>
                  <a:schemeClr val="tx1"/>
                </a:solidFill>
              </a:rPr>
              <a:t>故障处理设计</a:t>
            </a:r>
          </a:p>
          <a:p>
            <a:pPr marL="273050" indent="-273050" eaLnBrk="1" hangingPunct="1">
              <a:lnSpc>
                <a:spcPct val="105000"/>
              </a:lnSpc>
              <a:buFont typeface="Wingdings" pitchFamily="2" charset="2"/>
              <a:buNone/>
            </a:pPr>
            <a:r>
              <a:rPr lang="zh-CN" altLang="en-US" b="1" smtClean="0">
                <a:solidFill>
                  <a:schemeClr val="tx1"/>
                </a:solidFill>
              </a:rPr>
              <a:t>   </a:t>
            </a:r>
            <a:r>
              <a:rPr lang="zh-CN" altLang="en-US" sz="2800" b="1" smtClean="0">
                <a:solidFill>
                  <a:schemeClr val="tx1"/>
                </a:solidFill>
              </a:rPr>
              <a:t>在系统总体设计时，需要对各种可能出现的、来自于软件、硬件以及网络通信方面的故障做出专门考虑。例如，提供备用设备、设置出错处理模块、设置数据备份模块等</a:t>
            </a:r>
          </a:p>
        </p:txBody>
      </p:sp>
      <p:sp>
        <p:nvSpPr>
          <p:cNvPr id="19459" name="AutoShape 3">
            <a:hlinkClick r:id="" action="ppaction://noaction" highlightClick="1"/>
          </p:cNvPr>
          <p:cNvSpPr>
            <a:spLocks noChangeArrowheads="1"/>
          </p:cNvSpPr>
          <p:nvPr/>
        </p:nvSpPr>
        <p:spPr bwMode="auto">
          <a:xfrm>
            <a:off x="1258888" y="908050"/>
            <a:ext cx="6049962" cy="914400"/>
          </a:xfrm>
          <a:prstGeom prst="actionButtonBlank">
            <a:avLst/>
          </a:prstGeom>
          <a:noFill/>
          <a:ln w="9525">
            <a:noFill/>
            <a:miter lim="800000"/>
            <a:headEnd/>
            <a:tailEnd/>
          </a:ln>
        </p:spPr>
        <p:txBody>
          <a:bodyPr anchor="ctr"/>
          <a:lstStyle/>
          <a:p>
            <a:r>
              <a:rPr lang="en-US" altLang="zh-CN" sz="3200" b="1">
                <a:solidFill>
                  <a:srgbClr val="0A0A0E"/>
                </a:solidFill>
              </a:rPr>
              <a:t> </a:t>
            </a:r>
            <a:r>
              <a:rPr lang="en-US" altLang="zh-CN" sz="3600" b="1">
                <a:solidFill>
                  <a:srgbClr val="0A0A0E"/>
                </a:solidFill>
                <a:latin typeface="宋体" pitchFamily="2" charset="-122"/>
              </a:rPr>
              <a:t>5.1.3  </a:t>
            </a:r>
            <a:r>
              <a:rPr lang="zh-CN" altLang="en-US" sz="3600" b="1">
                <a:solidFill>
                  <a:srgbClr val="0A0A0E"/>
                </a:solidFill>
                <a:latin typeface="宋体" pitchFamily="2" charset="-122"/>
              </a:rPr>
              <a:t>系统设计的内容</a:t>
            </a:r>
          </a:p>
        </p:txBody>
      </p:sp>
    </p:spTree>
  </p:cSld>
  <p:clrMapOvr>
    <a:masterClrMapping/>
  </p:clrMapOvr>
  <p:transition>
    <p:wipe dir="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150938" y="506413"/>
            <a:ext cx="7716837" cy="1169987"/>
          </a:xfrm>
          <a:noFill/>
        </p:spPr>
        <p:txBody>
          <a:bodyPr anchor="ctr"/>
          <a:lstStyle/>
          <a:p>
            <a:pPr eaLnBrk="1" hangingPunct="1"/>
            <a:r>
              <a:rPr lang="zh-CN" altLang="en-US" sz="4000" b="1" smtClean="0">
                <a:solidFill>
                  <a:schemeClr val="tx1"/>
                </a:solidFill>
              </a:rPr>
              <a:t>输入数据的校验方法</a:t>
            </a:r>
          </a:p>
        </p:txBody>
      </p:sp>
      <p:sp>
        <p:nvSpPr>
          <p:cNvPr id="1812483" name="Rectangle 3"/>
          <p:cNvSpPr>
            <a:spLocks noChangeArrowheads="1"/>
          </p:cNvSpPr>
          <p:nvPr>
            <p:ph type="body" sz="half" idx="1"/>
          </p:nvPr>
        </p:nvSpPr>
        <p:spPr>
          <a:xfrm>
            <a:off x="755650" y="2133600"/>
            <a:ext cx="7970838" cy="3841750"/>
          </a:xfrm>
        </p:spPr>
        <p:txBody>
          <a:bodyPr/>
          <a:lstStyle/>
          <a:p>
            <a:pPr marL="0" indent="0" algn="just" eaLnBrk="1" hangingPunct="1">
              <a:buClr>
                <a:srgbClr val="A50021"/>
              </a:buClr>
              <a:buSzPct val="75000"/>
              <a:buFont typeface="Wingdings" pitchFamily="2" charset="2"/>
              <a:buNone/>
            </a:pPr>
            <a:r>
              <a:rPr lang="en-US" altLang="zh-CN" sz="2400" b="1" smtClean="0">
                <a:solidFill>
                  <a:schemeClr val="tx1"/>
                </a:solidFill>
                <a:latin typeface="楷体_GB2312" pitchFamily="49" charset="-122"/>
              </a:rPr>
              <a:t>(7)</a:t>
            </a:r>
            <a:r>
              <a:rPr lang="zh-CN" altLang="en-US" sz="2400" b="1" smtClean="0">
                <a:solidFill>
                  <a:schemeClr val="tx1"/>
                </a:solidFill>
                <a:latin typeface="楷体_GB2312" pitchFamily="49" charset="-122"/>
              </a:rPr>
              <a:t>逻辑校验</a:t>
            </a:r>
          </a:p>
          <a:p>
            <a:pPr marL="0" indent="0" algn="just" eaLnBrk="1" hangingPunct="1">
              <a:buClr>
                <a:srgbClr val="A50021"/>
              </a:buClr>
              <a:buSzPct val="75000"/>
              <a:buFont typeface="Wingdings" pitchFamily="2" charset="2"/>
              <a:buNone/>
            </a:pPr>
            <a:r>
              <a:rPr lang="zh-CN" altLang="en-US" sz="2400" b="1" smtClean="0">
                <a:solidFill>
                  <a:schemeClr val="tx1"/>
                </a:solidFill>
                <a:latin typeface="楷体_GB2312" pitchFamily="49" charset="-122"/>
              </a:rPr>
              <a:t>检查数据项的值是否合乎逻辑。例如月份应是</a:t>
            </a:r>
            <a:r>
              <a:rPr lang="en-US" altLang="zh-CN" sz="2400" b="1" smtClean="0">
                <a:solidFill>
                  <a:schemeClr val="tx1"/>
                </a:solidFill>
                <a:latin typeface="楷体_GB2312" pitchFamily="49" charset="-122"/>
              </a:rPr>
              <a:t>1</a:t>
            </a:r>
            <a:r>
              <a:rPr lang="en-US" altLang="zh-CN" sz="2400" b="1" smtClean="0">
                <a:solidFill>
                  <a:schemeClr val="tx1"/>
                </a:solidFill>
              </a:rPr>
              <a:t>~</a:t>
            </a:r>
            <a:r>
              <a:rPr lang="en-US" altLang="zh-CN" sz="2400" b="1" smtClean="0">
                <a:solidFill>
                  <a:schemeClr val="tx1"/>
                </a:solidFill>
                <a:latin typeface="楷体_GB2312" pitchFamily="49" charset="-122"/>
              </a:rPr>
              <a:t>12</a:t>
            </a:r>
            <a:r>
              <a:rPr lang="zh-CN" altLang="en-US" sz="2400" b="1" smtClean="0">
                <a:solidFill>
                  <a:schemeClr val="tx1"/>
                </a:solidFill>
                <a:latin typeface="楷体_GB2312" pitchFamily="49" charset="-122"/>
              </a:rPr>
              <a:t>，日期应是</a:t>
            </a:r>
            <a:r>
              <a:rPr lang="en-US" altLang="zh-CN" sz="2400" b="1" smtClean="0">
                <a:solidFill>
                  <a:schemeClr val="tx1"/>
                </a:solidFill>
                <a:latin typeface="楷体_GB2312" pitchFamily="49" charset="-122"/>
              </a:rPr>
              <a:t>1</a:t>
            </a:r>
            <a:r>
              <a:rPr lang="en-US" altLang="zh-CN" sz="2400" b="1" smtClean="0">
                <a:solidFill>
                  <a:schemeClr val="tx1"/>
                </a:solidFill>
              </a:rPr>
              <a:t>~</a:t>
            </a:r>
            <a:r>
              <a:rPr lang="en-US" altLang="zh-CN" sz="2400" b="1" smtClean="0">
                <a:solidFill>
                  <a:schemeClr val="tx1"/>
                </a:solidFill>
                <a:latin typeface="楷体_GB2312" pitchFamily="49" charset="-122"/>
              </a:rPr>
              <a:t>31</a:t>
            </a:r>
            <a:r>
              <a:rPr lang="zh-CN" altLang="en-US" sz="2400" b="1" smtClean="0">
                <a:solidFill>
                  <a:schemeClr val="tx1"/>
                </a:solidFill>
                <a:latin typeface="楷体_GB2312" pitchFamily="49" charset="-122"/>
              </a:rPr>
              <a:t>。逻辑校验检查数值是否合乎业务上的要求，也称合理性校验。</a:t>
            </a:r>
          </a:p>
          <a:p>
            <a:pPr marL="0" indent="0" algn="just" eaLnBrk="1" hangingPunct="1">
              <a:buClr>
                <a:srgbClr val="A50021"/>
              </a:buClr>
              <a:buSzPct val="75000"/>
              <a:buFont typeface="Wingdings" pitchFamily="2" charset="2"/>
              <a:buNone/>
            </a:pPr>
            <a:r>
              <a:rPr lang="en-US" altLang="zh-CN" sz="2400" b="1" smtClean="0">
                <a:solidFill>
                  <a:schemeClr val="tx1"/>
                </a:solidFill>
                <a:latin typeface="楷体_GB2312" pitchFamily="49" charset="-122"/>
              </a:rPr>
              <a:t>(8)</a:t>
            </a:r>
            <a:r>
              <a:rPr lang="zh-CN" altLang="en-US" sz="2400" b="1" smtClean="0">
                <a:solidFill>
                  <a:schemeClr val="tx1"/>
                </a:solidFill>
                <a:latin typeface="楷体_GB2312" pitchFamily="49" charset="-122"/>
              </a:rPr>
              <a:t>界限校验</a:t>
            </a:r>
          </a:p>
          <a:p>
            <a:pPr marL="0" indent="0" algn="just" eaLnBrk="1" hangingPunct="1">
              <a:buClr>
                <a:srgbClr val="A50021"/>
              </a:buClr>
              <a:buSzPct val="75000"/>
              <a:buFont typeface="Wingdings" pitchFamily="2" charset="2"/>
              <a:buNone/>
            </a:pPr>
            <a:r>
              <a:rPr lang="zh-CN" altLang="en-US" sz="2400" b="1" smtClean="0">
                <a:solidFill>
                  <a:schemeClr val="tx1"/>
                </a:solidFill>
                <a:latin typeface="楷体_GB2312" pitchFamily="49" charset="-122"/>
              </a:rPr>
              <a:t>指检查某项数据是否在预先指定的范围之内。分范围校验、上限校验、下限校验三种。例如，某商品单价在</a:t>
            </a:r>
            <a:r>
              <a:rPr lang="en-US" altLang="zh-CN" sz="2400" b="1" smtClean="0">
                <a:solidFill>
                  <a:schemeClr val="tx1"/>
                </a:solidFill>
                <a:latin typeface="楷体_GB2312" pitchFamily="49" charset="-122"/>
              </a:rPr>
              <a:t>50</a:t>
            </a:r>
            <a:r>
              <a:rPr lang="zh-CN" altLang="en-US" sz="2400" b="1" smtClean="0">
                <a:solidFill>
                  <a:schemeClr val="tx1"/>
                </a:solidFill>
                <a:latin typeface="楷体_GB2312" pitchFamily="49" charset="-122"/>
              </a:rPr>
              <a:t>元以上，</a:t>
            </a:r>
            <a:r>
              <a:rPr lang="en-US" altLang="zh-CN" sz="2400" b="1" smtClean="0">
                <a:solidFill>
                  <a:schemeClr val="tx1"/>
                </a:solidFill>
                <a:latin typeface="楷体_GB2312" pitchFamily="49" charset="-122"/>
              </a:rPr>
              <a:t>1000</a:t>
            </a:r>
            <a:r>
              <a:rPr lang="zh-CN" altLang="en-US" sz="2400" b="1" smtClean="0">
                <a:solidFill>
                  <a:schemeClr val="tx1"/>
                </a:solidFill>
                <a:latin typeface="楷体_GB2312" pitchFamily="49" charset="-122"/>
              </a:rPr>
              <a:t>元以下，在此范围之外属错误。</a:t>
            </a:r>
          </a:p>
          <a:p>
            <a:pPr marL="0" indent="0" algn="just" eaLnBrk="1" hangingPunct="1">
              <a:buClr>
                <a:srgbClr val="A50021"/>
              </a:buClr>
              <a:buSzPct val="75000"/>
              <a:buFont typeface="Wingdings" pitchFamily="2" charset="2"/>
              <a:buNone/>
            </a:pPr>
            <a:r>
              <a:rPr lang="en-US" altLang="zh-CN" sz="2400" b="1" smtClean="0">
                <a:solidFill>
                  <a:schemeClr val="tx1"/>
                </a:solidFill>
                <a:latin typeface="楷体_GB2312" pitchFamily="49" charset="-122"/>
              </a:rPr>
              <a:t>(9)</a:t>
            </a:r>
            <a:r>
              <a:rPr lang="zh-CN" altLang="en-US" sz="2400" b="1" smtClean="0">
                <a:solidFill>
                  <a:schemeClr val="tx1"/>
                </a:solidFill>
                <a:latin typeface="楷体_GB2312" pitchFamily="49" charset="-122"/>
              </a:rPr>
              <a:t>记录计数校验</a:t>
            </a:r>
          </a:p>
          <a:p>
            <a:pPr marL="0" indent="0" algn="just" eaLnBrk="1" hangingPunct="1">
              <a:buClr>
                <a:srgbClr val="A50021"/>
              </a:buClr>
              <a:buSzPct val="75000"/>
              <a:buFont typeface="Wingdings" pitchFamily="2" charset="2"/>
              <a:buNone/>
            </a:pPr>
            <a:r>
              <a:rPr lang="zh-CN" altLang="en-US" sz="2400" b="1" smtClean="0">
                <a:solidFill>
                  <a:schemeClr val="tx1"/>
                </a:solidFill>
                <a:latin typeface="楷体_GB2312" pitchFamily="49" charset="-122"/>
              </a:rPr>
              <a:t>通过记录的个数来检查数据的记录有无遗漏和重复。</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12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483"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150938" y="506413"/>
            <a:ext cx="7716837" cy="1169987"/>
          </a:xfrm>
          <a:noFill/>
        </p:spPr>
        <p:txBody>
          <a:bodyPr anchor="ctr"/>
          <a:lstStyle/>
          <a:p>
            <a:pPr eaLnBrk="1" hangingPunct="1"/>
            <a:r>
              <a:rPr lang="zh-CN" altLang="en-US" sz="4000" b="1" smtClean="0">
                <a:solidFill>
                  <a:schemeClr val="tx1"/>
                </a:solidFill>
              </a:rPr>
              <a:t>输入数据的校验方法</a:t>
            </a:r>
          </a:p>
        </p:txBody>
      </p:sp>
      <p:sp>
        <p:nvSpPr>
          <p:cNvPr id="1814531" name="Rectangle 3"/>
          <p:cNvSpPr>
            <a:spLocks noChangeArrowheads="1"/>
          </p:cNvSpPr>
          <p:nvPr>
            <p:ph type="body" sz="half" idx="1"/>
          </p:nvPr>
        </p:nvSpPr>
        <p:spPr>
          <a:xfrm>
            <a:off x="611188" y="1989138"/>
            <a:ext cx="7620000" cy="3840162"/>
          </a:xfrm>
        </p:spPr>
        <p:txBody>
          <a:bodyPr/>
          <a:lstStyle/>
          <a:p>
            <a:pPr marL="0" indent="0" algn="just" eaLnBrk="1" hangingPunct="1">
              <a:buClr>
                <a:srgbClr val="A50021"/>
              </a:buClr>
              <a:buSzPct val="75000"/>
              <a:buFont typeface="Wingdings" pitchFamily="2" charset="2"/>
              <a:buNone/>
            </a:pPr>
            <a:r>
              <a:rPr lang="en-US" altLang="zh-CN" sz="2400" b="1" smtClean="0">
                <a:solidFill>
                  <a:schemeClr val="tx1"/>
                </a:solidFill>
                <a:latin typeface="楷体_GB2312" pitchFamily="49" charset="-122"/>
              </a:rPr>
              <a:t>(10)</a:t>
            </a:r>
            <a:r>
              <a:rPr lang="zh-CN" altLang="en-US" sz="2400" b="1" smtClean="0">
                <a:solidFill>
                  <a:schemeClr val="tx1"/>
                </a:solidFill>
                <a:latin typeface="楷体_GB2312" pitchFamily="49" charset="-122"/>
              </a:rPr>
              <a:t>平衡校验</a:t>
            </a:r>
          </a:p>
          <a:p>
            <a:pPr marL="0" indent="0" algn="just" eaLnBrk="1" hangingPunct="1">
              <a:buClr>
                <a:srgbClr val="A50021"/>
              </a:buClr>
              <a:buSzPct val="75000"/>
              <a:buFont typeface="Wingdings" pitchFamily="2" charset="2"/>
              <a:buNone/>
            </a:pPr>
            <a:r>
              <a:rPr lang="zh-CN" altLang="en-US" sz="2400" b="1" smtClean="0">
                <a:solidFill>
                  <a:schemeClr val="tx1"/>
                </a:solidFill>
                <a:latin typeface="楷体_GB2312" pitchFamily="49" charset="-122"/>
              </a:rPr>
              <a:t>校验相关数据项之间是否平衡。例如，检查会计的借方与贷方、报表的小计与总计是否相符。</a:t>
            </a:r>
          </a:p>
          <a:p>
            <a:pPr marL="0" indent="0" algn="just" eaLnBrk="1" hangingPunct="1">
              <a:buClr>
                <a:srgbClr val="A50021"/>
              </a:buClr>
              <a:buSzPct val="75000"/>
              <a:buFont typeface="Wingdings" pitchFamily="2" charset="2"/>
              <a:buNone/>
            </a:pPr>
            <a:r>
              <a:rPr lang="en-US" altLang="zh-CN" sz="2400" b="1" smtClean="0">
                <a:solidFill>
                  <a:schemeClr val="tx1"/>
                </a:solidFill>
                <a:latin typeface="楷体_GB2312" pitchFamily="49" charset="-122"/>
              </a:rPr>
              <a:t>(11)</a:t>
            </a:r>
            <a:r>
              <a:rPr lang="zh-CN" altLang="en-US" sz="2400" b="1" smtClean="0">
                <a:solidFill>
                  <a:schemeClr val="tx1"/>
                </a:solidFill>
                <a:latin typeface="楷体_GB2312" pitchFamily="49" charset="-122"/>
              </a:rPr>
              <a:t>匹配校验</a:t>
            </a:r>
          </a:p>
          <a:p>
            <a:pPr marL="0" indent="0" algn="just" eaLnBrk="1" hangingPunct="1">
              <a:buClr>
                <a:srgbClr val="A50021"/>
              </a:buClr>
              <a:buSzPct val="75000"/>
              <a:buFont typeface="Wingdings" pitchFamily="2" charset="2"/>
              <a:buNone/>
            </a:pPr>
            <a:r>
              <a:rPr lang="zh-CN" altLang="en-US" sz="2400" b="1" smtClean="0">
                <a:solidFill>
                  <a:schemeClr val="tx1"/>
                </a:solidFill>
                <a:latin typeface="楷体_GB2312" pitchFamily="49" charset="-122"/>
              </a:rPr>
              <a:t>指核对业务文件的重要代码与主文件的代码。例如，销售业务文件中的顾客账号若在顾客主文件中找不到，这就是问题。</a:t>
            </a:r>
          </a:p>
          <a:p>
            <a:pPr marL="0" indent="0" algn="just" eaLnBrk="1" hangingPunct="1">
              <a:buClr>
                <a:srgbClr val="A50021"/>
              </a:buClr>
              <a:buSzPct val="75000"/>
              <a:buFont typeface="Wingdings" pitchFamily="2" charset="2"/>
              <a:buNone/>
            </a:pPr>
            <a:r>
              <a:rPr lang="en-US" altLang="zh-CN" sz="2400" b="1" smtClean="0">
                <a:solidFill>
                  <a:schemeClr val="tx1"/>
                </a:solidFill>
                <a:latin typeface="楷体_GB2312" pitchFamily="49" charset="-122"/>
              </a:rPr>
              <a:t>(12)</a:t>
            </a:r>
            <a:r>
              <a:rPr lang="zh-CN" altLang="en-US" sz="2400" b="1" smtClean="0">
                <a:solidFill>
                  <a:schemeClr val="tx1"/>
                </a:solidFill>
                <a:latin typeface="楷体_GB2312" pitchFamily="49" charset="-122"/>
              </a:rPr>
              <a:t>代码自身校验</a:t>
            </a:r>
          </a:p>
          <a:p>
            <a:pPr marL="0" indent="0" algn="just" eaLnBrk="1" hangingPunct="1">
              <a:buClr>
                <a:srgbClr val="A50021"/>
              </a:buClr>
              <a:buSzPct val="75000"/>
              <a:buFont typeface="Wingdings" pitchFamily="2" charset="2"/>
              <a:buNone/>
            </a:pPr>
            <a:r>
              <a:rPr lang="zh-CN" altLang="en-US" sz="2400" b="1" smtClean="0">
                <a:solidFill>
                  <a:schemeClr val="tx1"/>
                </a:solidFill>
                <a:latin typeface="楷体_GB2312" pitchFamily="49" charset="-122"/>
              </a:rPr>
              <a:t>这是最常用的一种校验，已在代码设计一节介绍。</a:t>
            </a:r>
            <a:r>
              <a:rPr lang="zh-CN" altLang="en-US" sz="2400" smtClean="0">
                <a:solidFill>
                  <a:srgbClr val="0000FF"/>
                </a:solidFill>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14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4531"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395288" y="1844675"/>
            <a:ext cx="8559800" cy="4840288"/>
          </a:xfrm>
        </p:spPr>
        <p:txBody>
          <a:bodyPr/>
          <a:lstStyle/>
          <a:p>
            <a:pPr marL="609600" indent="-609600" algn="just" eaLnBrk="1" hangingPunct="1">
              <a:lnSpc>
                <a:spcPct val="105000"/>
              </a:lnSpc>
              <a:buFont typeface="Wingdings" pitchFamily="2" charset="2"/>
              <a:buNone/>
              <a:tabLst>
                <a:tab pos="531813" algn="l"/>
              </a:tabLst>
            </a:pPr>
            <a:r>
              <a:rPr lang="zh-CN" altLang="en-US" b="1" smtClean="0"/>
              <a:t>用户使用需求分析</a:t>
            </a:r>
            <a:r>
              <a:rPr lang="zh-CN" altLang="en-US" sz="3600" smtClean="0"/>
              <a:t> </a:t>
            </a:r>
          </a:p>
          <a:p>
            <a:pPr marL="609600" indent="-609600" algn="just" eaLnBrk="1" hangingPunct="1">
              <a:lnSpc>
                <a:spcPct val="105000"/>
              </a:lnSpc>
              <a:buFont typeface="Wingdings" pitchFamily="2" charset="2"/>
              <a:buNone/>
              <a:tabLst>
                <a:tab pos="531813" algn="l"/>
              </a:tabLst>
            </a:pPr>
            <a:r>
              <a:rPr lang="en-US" altLang="zh-CN" sz="2400" b="1" smtClean="0"/>
              <a:t>1 .</a:t>
            </a:r>
            <a:r>
              <a:rPr lang="zh-CN" altLang="en-US" sz="2400" b="1" smtClean="0"/>
              <a:t>用户对计算机系统的要求：</a:t>
            </a:r>
          </a:p>
          <a:p>
            <a:pPr marL="609600" indent="-609600" algn="just" eaLnBrk="1" hangingPunct="1">
              <a:lnSpc>
                <a:spcPct val="105000"/>
              </a:lnSpc>
              <a:tabLst>
                <a:tab pos="531813" algn="l"/>
              </a:tabLst>
            </a:pPr>
            <a:r>
              <a:rPr lang="zh-CN" altLang="en-US" sz="2400" b="1" smtClean="0"/>
              <a:t>灵活地使用，不必以严格受限的方式使用系统</a:t>
            </a:r>
          </a:p>
          <a:p>
            <a:pPr marL="609600" indent="-609600" algn="just" eaLnBrk="1" hangingPunct="1">
              <a:lnSpc>
                <a:spcPct val="105000"/>
              </a:lnSpc>
              <a:tabLst>
                <a:tab pos="531813" algn="l"/>
              </a:tabLst>
            </a:pPr>
            <a:r>
              <a:rPr lang="zh-CN" altLang="en-US" sz="2400" b="1" smtClean="0"/>
              <a:t>系统能区分不同类型的用户，并适应他们</a:t>
            </a:r>
          </a:p>
          <a:p>
            <a:pPr marL="609600" indent="-609600" algn="just" eaLnBrk="1" hangingPunct="1">
              <a:lnSpc>
                <a:spcPct val="105000"/>
              </a:lnSpc>
              <a:tabLst>
                <a:tab pos="531813" algn="l"/>
              </a:tabLst>
            </a:pPr>
            <a:r>
              <a:rPr lang="zh-CN" altLang="en-US" sz="2400" b="1" smtClean="0"/>
              <a:t>系统的行为及效果对用户是透明的</a:t>
            </a:r>
          </a:p>
          <a:p>
            <a:pPr marL="609600" indent="-609600" algn="just" eaLnBrk="1" hangingPunct="1">
              <a:lnSpc>
                <a:spcPct val="105000"/>
              </a:lnSpc>
              <a:tabLst>
                <a:tab pos="531813" algn="l"/>
              </a:tabLst>
            </a:pPr>
            <a:r>
              <a:rPr lang="zh-CN" altLang="en-US" sz="2400" b="1" smtClean="0"/>
              <a:t>用户可以通过界面预测系统的行为</a:t>
            </a:r>
          </a:p>
          <a:p>
            <a:pPr marL="609600" indent="-609600" algn="just" eaLnBrk="1" hangingPunct="1">
              <a:lnSpc>
                <a:spcPct val="105000"/>
              </a:lnSpc>
              <a:tabLst>
                <a:tab pos="531813" algn="l"/>
              </a:tabLst>
            </a:pPr>
            <a:r>
              <a:rPr lang="zh-CN" altLang="en-US" sz="2400" b="1" smtClean="0"/>
              <a:t>系统提供联机帮助功能</a:t>
            </a:r>
          </a:p>
          <a:p>
            <a:pPr marL="609600" indent="-609600" algn="just" eaLnBrk="1" hangingPunct="1">
              <a:lnSpc>
                <a:spcPct val="105000"/>
              </a:lnSpc>
              <a:tabLst>
                <a:tab pos="531813" algn="l"/>
              </a:tabLst>
            </a:pPr>
            <a:r>
              <a:rPr lang="zh-CN" altLang="en-US" sz="2400" b="1" smtClean="0"/>
              <a:t>系统设计必须考虑人使用计算机时的身体、心理要求。</a:t>
            </a:r>
          </a:p>
        </p:txBody>
      </p:sp>
      <p:sp>
        <p:nvSpPr>
          <p:cNvPr id="137219" name="AutoShape 3">
            <a:hlinkClick r:id="" action="ppaction://noaction" highlightClick="1"/>
          </p:cNvPr>
          <p:cNvSpPr>
            <a:spLocks noChangeArrowheads="1"/>
          </p:cNvSpPr>
          <p:nvPr/>
        </p:nvSpPr>
        <p:spPr bwMode="auto">
          <a:xfrm>
            <a:off x="609600" y="609600"/>
            <a:ext cx="5618163" cy="914400"/>
          </a:xfrm>
          <a:prstGeom prst="actionButtonBlank">
            <a:avLst/>
          </a:prstGeom>
          <a:noFill/>
          <a:ln w="9525">
            <a:noFill/>
            <a:miter lim="800000"/>
            <a:headEnd/>
            <a:tailEnd/>
          </a:ln>
        </p:spPr>
        <p:txBody>
          <a:bodyPr anchor="ctr"/>
          <a:lstStyle/>
          <a:p>
            <a:r>
              <a:rPr lang="en-US" altLang="zh-CN" sz="3200" b="1">
                <a:solidFill>
                  <a:srgbClr val="0A0A0E"/>
                </a:solidFill>
              </a:rPr>
              <a:t>5.3.4 </a:t>
            </a:r>
            <a:r>
              <a:rPr lang="zh-CN" altLang="en-US" sz="3200" b="1">
                <a:solidFill>
                  <a:srgbClr val="0A0A0E"/>
                </a:solidFill>
              </a:rPr>
              <a:t>人机界面设计 </a:t>
            </a:r>
          </a:p>
        </p:txBody>
      </p:sp>
    </p:spTree>
  </p:cSld>
  <p:clrMapOvr>
    <a:masterClrMapping/>
  </p:clrMapOvr>
  <p:transition>
    <p:wipe dir="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323850" y="1844675"/>
            <a:ext cx="8559800" cy="4867275"/>
          </a:xfrm>
        </p:spPr>
        <p:txBody>
          <a:bodyPr/>
          <a:lstStyle/>
          <a:p>
            <a:pPr marL="609600" indent="-609600" algn="just" eaLnBrk="1" hangingPunct="1">
              <a:lnSpc>
                <a:spcPct val="105000"/>
              </a:lnSpc>
              <a:buFont typeface="Wingdings" pitchFamily="2" charset="2"/>
              <a:buNone/>
              <a:tabLst>
                <a:tab pos="531813" algn="l"/>
              </a:tabLst>
            </a:pPr>
            <a:r>
              <a:rPr lang="en-US" altLang="zh-CN" sz="2400" b="1" smtClean="0"/>
              <a:t>2.</a:t>
            </a:r>
            <a:r>
              <a:rPr lang="zh-CN" altLang="en-US" sz="2400" b="1" smtClean="0"/>
              <a:t>用户技能方面的使用需求</a:t>
            </a:r>
          </a:p>
          <a:p>
            <a:pPr marL="609600" indent="-609600" algn="just" eaLnBrk="1" hangingPunct="1">
              <a:lnSpc>
                <a:spcPct val="105000"/>
              </a:lnSpc>
              <a:tabLst>
                <a:tab pos="531813" algn="l"/>
              </a:tabLst>
            </a:pPr>
            <a:r>
              <a:rPr lang="zh-CN" altLang="en-US" sz="2400" b="1" smtClean="0"/>
              <a:t>易于理解和掌握的自然语言</a:t>
            </a:r>
          </a:p>
          <a:p>
            <a:pPr marL="609600" indent="-609600" algn="just" eaLnBrk="1" hangingPunct="1">
              <a:lnSpc>
                <a:spcPct val="105000"/>
              </a:lnSpc>
              <a:tabLst>
                <a:tab pos="531813" algn="l"/>
              </a:tabLst>
            </a:pPr>
            <a:r>
              <a:rPr lang="zh-CN" altLang="en-US" sz="2400" b="1" smtClean="0"/>
              <a:t>统一、一致的系统设计风格</a:t>
            </a:r>
          </a:p>
          <a:p>
            <a:pPr marL="609600" indent="-609600" algn="just" eaLnBrk="1" hangingPunct="1">
              <a:lnSpc>
                <a:spcPct val="105000"/>
              </a:lnSpc>
              <a:tabLst>
                <a:tab pos="531813" algn="l"/>
              </a:tabLst>
            </a:pPr>
            <a:r>
              <a:rPr lang="zh-CN" altLang="en-US" sz="2400" b="1" smtClean="0"/>
              <a:t>系统提供演示、示例程序，为用户使用系统提供范例</a:t>
            </a:r>
          </a:p>
          <a:p>
            <a:pPr marL="609600" indent="-609600" algn="just" eaLnBrk="1" hangingPunct="1">
              <a:lnSpc>
                <a:spcPct val="105000"/>
              </a:lnSpc>
              <a:buFont typeface="Wingdings" pitchFamily="2" charset="2"/>
              <a:buNone/>
              <a:tabLst>
                <a:tab pos="531813" algn="l"/>
              </a:tabLst>
            </a:pPr>
            <a:r>
              <a:rPr lang="en-US" altLang="zh-CN" sz="2400" b="1" smtClean="0"/>
              <a:t>3 .</a:t>
            </a:r>
            <a:r>
              <a:rPr lang="zh-CN" altLang="en-US" sz="2400" b="1" smtClean="0"/>
              <a:t>用户习性方面的实用需求</a:t>
            </a:r>
          </a:p>
          <a:p>
            <a:pPr marL="609600" indent="-609600" algn="just" eaLnBrk="1" hangingPunct="1">
              <a:lnSpc>
                <a:spcPct val="105000"/>
              </a:lnSpc>
              <a:tabLst>
                <a:tab pos="531813" algn="l"/>
              </a:tabLst>
            </a:pPr>
            <a:r>
              <a:rPr lang="zh-CN" altLang="en-US" sz="2400" b="1" smtClean="0"/>
              <a:t>对用户操作响应的良好设计将有助于提高用户的耐心和使用系统的信心</a:t>
            </a:r>
          </a:p>
          <a:p>
            <a:pPr marL="609600" indent="-609600" algn="just" eaLnBrk="1" hangingPunct="1">
              <a:lnSpc>
                <a:spcPct val="105000"/>
              </a:lnSpc>
              <a:tabLst>
                <a:tab pos="531813" algn="l"/>
              </a:tabLst>
            </a:pPr>
            <a:r>
              <a:rPr lang="zh-CN" altLang="en-US" sz="2400" b="1" smtClean="0"/>
              <a:t>系统应该很好地对付易犯错误、健忘以及注意力不集中等习性</a:t>
            </a:r>
          </a:p>
          <a:p>
            <a:pPr marL="609600" indent="-609600" algn="just" eaLnBrk="1" hangingPunct="1">
              <a:lnSpc>
                <a:spcPct val="105000"/>
              </a:lnSpc>
              <a:tabLst>
                <a:tab pos="531813" algn="l"/>
              </a:tabLst>
            </a:pPr>
            <a:r>
              <a:rPr lang="zh-CN" altLang="en-US" sz="2400" b="1" smtClean="0"/>
              <a:t>减轻用户使用系统的压力，例如：引导的交互方式、菜单型操作</a:t>
            </a:r>
          </a:p>
        </p:txBody>
      </p:sp>
      <p:sp>
        <p:nvSpPr>
          <p:cNvPr id="138243" name="AutoShape 3">
            <a:hlinkClick r:id="" action="ppaction://noaction" highlightClick="1"/>
          </p:cNvPr>
          <p:cNvSpPr>
            <a:spLocks noChangeArrowheads="1"/>
          </p:cNvSpPr>
          <p:nvPr/>
        </p:nvSpPr>
        <p:spPr bwMode="auto">
          <a:xfrm>
            <a:off x="609600" y="609600"/>
            <a:ext cx="5618163" cy="914400"/>
          </a:xfrm>
          <a:prstGeom prst="actionButtonBlank">
            <a:avLst/>
          </a:prstGeom>
          <a:noFill/>
          <a:ln w="9525">
            <a:noFill/>
            <a:miter lim="800000"/>
            <a:headEnd/>
            <a:tailEnd/>
          </a:ln>
        </p:spPr>
        <p:txBody>
          <a:bodyPr anchor="ctr"/>
          <a:lstStyle/>
          <a:p>
            <a:r>
              <a:rPr lang="en-US" altLang="zh-CN" sz="3200" b="1">
                <a:solidFill>
                  <a:srgbClr val="0A0A0E"/>
                </a:solidFill>
              </a:rPr>
              <a:t>5.3.4 </a:t>
            </a:r>
            <a:r>
              <a:rPr lang="zh-CN" altLang="en-US" sz="3200" b="1">
                <a:solidFill>
                  <a:srgbClr val="0A0A0E"/>
                </a:solidFill>
              </a:rPr>
              <a:t>人机界面设计 </a:t>
            </a:r>
          </a:p>
        </p:txBody>
      </p:sp>
    </p:spTree>
  </p:cSld>
  <p:clrMapOvr>
    <a:masterClrMapping/>
  </p:clrMapOvr>
  <p:transition>
    <p:wipe dir="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539750" y="2133600"/>
            <a:ext cx="7920038" cy="4578350"/>
          </a:xfrm>
        </p:spPr>
        <p:txBody>
          <a:bodyPr/>
          <a:lstStyle/>
          <a:p>
            <a:pPr marL="609600" indent="-609600" algn="just" eaLnBrk="1" hangingPunct="1">
              <a:lnSpc>
                <a:spcPct val="105000"/>
              </a:lnSpc>
              <a:buFont typeface="Wingdings" pitchFamily="2" charset="2"/>
              <a:buNone/>
              <a:tabLst>
                <a:tab pos="531813" algn="l"/>
              </a:tabLst>
            </a:pPr>
            <a:r>
              <a:rPr lang="en-US" altLang="zh-CN" sz="2800" b="1" smtClean="0"/>
              <a:t>4.</a:t>
            </a:r>
            <a:r>
              <a:rPr lang="zh-CN" altLang="en-US" sz="2800" b="1" smtClean="0"/>
              <a:t>用户经验、知识方面的使用需求</a:t>
            </a:r>
          </a:p>
          <a:p>
            <a:pPr marL="609600" indent="-609600" algn="just" eaLnBrk="1" hangingPunct="1">
              <a:lnSpc>
                <a:spcPct val="105000"/>
              </a:lnSpc>
              <a:tabLst>
                <a:tab pos="531813" algn="l"/>
              </a:tabLst>
            </a:pPr>
            <a:r>
              <a:rPr lang="zh-CN" altLang="en-US" sz="2400" b="1" smtClean="0"/>
              <a:t>能对不同经验知识水平的用户做出不同的反应</a:t>
            </a:r>
          </a:p>
          <a:p>
            <a:pPr marL="609600" indent="-609600" algn="just" eaLnBrk="1" hangingPunct="1">
              <a:lnSpc>
                <a:spcPct val="105000"/>
              </a:lnSpc>
              <a:tabLst>
                <a:tab pos="531813" algn="l"/>
              </a:tabLst>
            </a:pPr>
            <a:r>
              <a:rPr lang="zh-CN" altLang="en-US" sz="2400" b="1" smtClean="0"/>
              <a:t>容易学习和掌握</a:t>
            </a:r>
          </a:p>
          <a:p>
            <a:pPr marL="609600" indent="-609600" algn="just" eaLnBrk="1" hangingPunct="1">
              <a:lnSpc>
                <a:spcPct val="105000"/>
              </a:lnSpc>
              <a:buFont typeface="Wingdings" pitchFamily="2" charset="2"/>
              <a:buNone/>
              <a:tabLst>
                <a:tab pos="531813" algn="l"/>
              </a:tabLst>
            </a:pPr>
            <a:r>
              <a:rPr lang="en-US" altLang="zh-CN" sz="2800" b="1" smtClean="0"/>
              <a:t>5.</a:t>
            </a:r>
            <a:r>
              <a:rPr lang="zh-CN" altLang="en-US" sz="2800" b="1" smtClean="0"/>
              <a:t>用户对系统的期望方面的需求</a:t>
            </a:r>
          </a:p>
          <a:p>
            <a:pPr marL="609600" indent="-609600" algn="just" eaLnBrk="1" hangingPunct="1">
              <a:lnSpc>
                <a:spcPct val="105000"/>
              </a:lnSpc>
              <a:tabLst>
                <a:tab pos="531813" algn="l"/>
              </a:tabLst>
            </a:pPr>
            <a:r>
              <a:rPr lang="zh-CN" altLang="en-US" sz="2400" b="1" smtClean="0"/>
              <a:t>用户界面形象、生动、美观，具有吸引力</a:t>
            </a:r>
          </a:p>
          <a:p>
            <a:pPr marL="609600" indent="-609600" algn="just" eaLnBrk="1" hangingPunct="1">
              <a:lnSpc>
                <a:spcPct val="105000"/>
              </a:lnSpc>
              <a:tabLst>
                <a:tab pos="531813" algn="l"/>
              </a:tabLst>
            </a:pPr>
            <a:r>
              <a:rPr lang="zh-CN" altLang="en-US" sz="2400" b="1" smtClean="0"/>
              <a:t>系统处理问题应尽量简单，减少用户操作运行计算机系统的盲目性</a:t>
            </a:r>
            <a:endParaRPr lang="zh-CN" altLang="en-US" sz="2400" b="1" smtClean="0">
              <a:latin typeface="宋体" pitchFamily="2" charset="-122"/>
            </a:endParaRPr>
          </a:p>
        </p:txBody>
      </p:sp>
      <p:sp>
        <p:nvSpPr>
          <p:cNvPr id="139267" name="AutoShape 3">
            <a:hlinkClick r:id="" action="ppaction://noaction" highlightClick="1"/>
          </p:cNvPr>
          <p:cNvSpPr>
            <a:spLocks noChangeArrowheads="1"/>
          </p:cNvSpPr>
          <p:nvPr/>
        </p:nvSpPr>
        <p:spPr bwMode="auto">
          <a:xfrm>
            <a:off x="609600" y="609600"/>
            <a:ext cx="5618163" cy="914400"/>
          </a:xfrm>
          <a:prstGeom prst="actionButtonBlank">
            <a:avLst/>
          </a:prstGeom>
          <a:noFill/>
          <a:ln w="9525">
            <a:noFill/>
            <a:miter lim="800000"/>
            <a:headEnd/>
            <a:tailEnd/>
          </a:ln>
        </p:spPr>
        <p:txBody>
          <a:bodyPr anchor="ctr"/>
          <a:lstStyle/>
          <a:p>
            <a:r>
              <a:rPr lang="en-US" altLang="zh-CN" sz="3200" b="1">
                <a:solidFill>
                  <a:srgbClr val="0A0A0E"/>
                </a:solidFill>
              </a:rPr>
              <a:t>5.3.4 </a:t>
            </a:r>
            <a:r>
              <a:rPr lang="zh-CN" altLang="en-US" sz="3200" b="1">
                <a:solidFill>
                  <a:srgbClr val="0A0A0E"/>
                </a:solidFill>
              </a:rPr>
              <a:t>人机界面设计 </a:t>
            </a:r>
          </a:p>
        </p:txBody>
      </p:sp>
    </p:spTree>
  </p:cSld>
  <p:clrMapOvr>
    <a:masterClrMapping/>
  </p:clrMapOvr>
  <p:transition>
    <p:wipe dir="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323850" y="2017713"/>
            <a:ext cx="8631238" cy="4114800"/>
          </a:xfrm>
        </p:spPr>
        <p:txBody>
          <a:bodyPr/>
          <a:lstStyle/>
          <a:p>
            <a:pPr marL="0" indent="0" algn="just" eaLnBrk="1" hangingPunct="1">
              <a:lnSpc>
                <a:spcPct val="105000"/>
              </a:lnSpc>
              <a:buFont typeface="Wingdings" pitchFamily="2" charset="2"/>
              <a:buNone/>
              <a:tabLst>
                <a:tab pos="531813" algn="l"/>
              </a:tabLst>
            </a:pPr>
            <a:r>
              <a:rPr lang="en-US" altLang="zh-CN" smtClean="0"/>
              <a:t>1. </a:t>
            </a:r>
            <a:r>
              <a:rPr lang="zh-CN" altLang="en-US" b="1" smtClean="0"/>
              <a:t>界面设计应考虑的因素 </a:t>
            </a:r>
            <a:endParaRPr lang="zh-CN" altLang="en-US" b="1" smtClean="0">
              <a:latin typeface="宋体" pitchFamily="2" charset="-122"/>
            </a:endParaRPr>
          </a:p>
          <a:p>
            <a:pPr marL="531813" lvl="1" indent="-341313" algn="just" eaLnBrk="1" hangingPunct="1">
              <a:tabLst>
                <a:tab pos="531813" algn="l"/>
              </a:tabLst>
            </a:pPr>
            <a:r>
              <a:rPr lang="zh-CN" altLang="en-US" sz="2400" b="1" smtClean="0">
                <a:latin typeface="宋体" pitchFamily="2" charset="-122"/>
              </a:rPr>
              <a:t>用户工作环境与工作习惯</a:t>
            </a:r>
          </a:p>
          <a:p>
            <a:pPr marL="531813" lvl="1" indent="-341313" algn="just" eaLnBrk="1" hangingPunct="1">
              <a:tabLst>
                <a:tab pos="531813" algn="l"/>
              </a:tabLst>
            </a:pPr>
            <a:r>
              <a:rPr lang="zh-CN" altLang="en-US" sz="2400" b="1" smtClean="0">
                <a:latin typeface="宋体" pitchFamily="2" charset="-122"/>
              </a:rPr>
              <a:t>界面风格的一致性</a:t>
            </a:r>
          </a:p>
          <a:p>
            <a:pPr marL="531813" lvl="1" indent="-341313" algn="just" eaLnBrk="1" hangingPunct="1">
              <a:tabLst>
                <a:tab pos="531813" algn="l"/>
              </a:tabLst>
            </a:pPr>
            <a:r>
              <a:rPr lang="zh-CN" altLang="en-US" sz="2400" b="1" smtClean="0">
                <a:latin typeface="宋体" pitchFamily="2" charset="-122"/>
              </a:rPr>
              <a:t>界面信息反馈</a:t>
            </a:r>
          </a:p>
          <a:p>
            <a:pPr marL="531813" lvl="1" indent="-341313" algn="just" eaLnBrk="1" hangingPunct="1">
              <a:tabLst>
                <a:tab pos="531813" algn="l"/>
              </a:tabLst>
            </a:pPr>
            <a:r>
              <a:rPr lang="zh-CN" altLang="en-US" sz="2400" b="1" smtClean="0">
                <a:latin typeface="宋体" pitchFamily="2" charset="-122"/>
              </a:rPr>
              <a:t>界面的合适性</a:t>
            </a:r>
          </a:p>
          <a:p>
            <a:pPr marL="531813" lvl="1" indent="-341313" algn="just" eaLnBrk="1" hangingPunct="1">
              <a:tabLst>
                <a:tab pos="531813" algn="l"/>
              </a:tabLst>
            </a:pPr>
            <a:r>
              <a:rPr lang="zh-CN" altLang="en-US" sz="2400" b="1" smtClean="0">
                <a:latin typeface="宋体" pitchFamily="2" charset="-122"/>
              </a:rPr>
              <a:t>容错性</a:t>
            </a:r>
          </a:p>
          <a:p>
            <a:pPr marL="531813" lvl="1" indent="-341313" algn="just" eaLnBrk="1" hangingPunct="1">
              <a:tabLst>
                <a:tab pos="531813" algn="l"/>
              </a:tabLst>
            </a:pPr>
            <a:r>
              <a:rPr lang="zh-CN" altLang="en-US" sz="2400" b="1" smtClean="0">
                <a:latin typeface="宋体" pitchFamily="2" charset="-122"/>
              </a:rPr>
              <a:t>审美性和可用性</a:t>
            </a:r>
          </a:p>
        </p:txBody>
      </p:sp>
      <p:sp>
        <p:nvSpPr>
          <p:cNvPr id="140291" name="AutoShape 3">
            <a:hlinkClick r:id="" action="ppaction://noaction" highlightClick="1"/>
          </p:cNvPr>
          <p:cNvSpPr>
            <a:spLocks noChangeArrowheads="1"/>
          </p:cNvSpPr>
          <p:nvPr/>
        </p:nvSpPr>
        <p:spPr bwMode="auto">
          <a:xfrm>
            <a:off x="971550" y="836613"/>
            <a:ext cx="5618163"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5.3.4 </a:t>
            </a:r>
            <a:r>
              <a:rPr lang="zh-CN" altLang="en-US" sz="3600" b="1">
                <a:solidFill>
                  <a:srgbClr val="0A0A0E"/>
                </a:solidFill>
                <a:latin typeface="宋体" pitchFamily="2" charset="-122"/>
              </a:rPr>
              <a:t>人机界面设计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p:txBody>
          <a:bodyPr/>
          <a:lstStyle/>
          <a:p>
            <a:pPr marL="0" indent="0" algn="just" eaLnBrk="1" hangingPunct="1">
              <a:lnSpc>
                <a:spcPct val="105000"/>
              </a:lnSpc>
              <a:buFont typeface="Wingdings" pitchFamily="2" charset="2"/>
              <a:buNone/>
              <a:tabLst>
                <a:tab pos="531813" algn="l"/>
              </a:tabLst>
            </a:pPr>
            <a:r>
              <a:rPr lang="en-US" altLang="zh-CN" smtClean="0"/>
              <a:t>2. </a:t>
            </a:r>
            <a:r>
              <a:rPr lang="zh-CN" altLang="en-US" b="1" smtClean="0"/>
              <a:t>界面功能设计</a:t>
            </a:r>
            <a:r>
              <a:rPr lang="zh-CN" altLang="en-US" sz="3600" b="1" smtClean="0"/>
              <a:t> </a:t>
            </a:r>
            <a:endParaRPr lang="zh-CN" altLang="en-US" sz="3600" b="1" smtClean="0">
              <a:latin typeface="宋体" pitchFamily="2" charset="-122"/>
            </a:endParaRPr>
          </a:p>
          <a:p>
            <a:pPr marL="520700" lvl="1" indent="-341313" algn="just" eaLnBrk="1" hangingPunct="1">
              <a:tabLst>
                <a:tab pos="531813" algn="l"/>
              </a:tabLst>
            </a:pPr>
            <a:r>
              <a:rPr lang="zh-CN" altLang="en-US" b="1" smtClean="0">
                <a:latin typeface="Times New Roman" pitchFamily="18" charset="0"/>
              </a:rPr>
              <a:t>用户与界面之间的交互</a:t>
            </a:r>
            <a:endParaRPr lang="zh-CN" altLang="en-US" b="1" smtClean="0">
              <a:latin typeface="宋体" pitchFamily="2" charset="-122"/>
            </a:endParaRPr>
          </a:p>
          <a:p>
            <a:pPr marL="520700" lvl="1" indent="-341313" algn="just" eaLnBrk="1" hangingPunct="1">
              <a:tabLst>
                <a:tab pos="531813" algn="l"/>
              </a:tabLst>
            </a:pPr>
            <a:r>
              <a:rPr lang="zh-CN" altLang="en-US" b="1" smtClean="0">
                <a:latin typeface="Times New Roman" pitchFamily="18" charset="0"/>
              </a:rPr>
              <a:t>系统信息在界面上的表示</a:t>
            </a:r>
          </a:p>
          <a:p>
            <a:pPr marL="520700" lvl="1" indent="-341313" algn="just" eaLnBrk="1" hangingPunct="1">
              <a:tabLst>
                <a:tab pos="531813" algn="l"/>
              </a:tabLst>
            </a:pPr>
            <a:r>
              <a:rPr lang="zh-CN" altLang="en-US" b="1" smtClean="0">
                <a:latin typeface="Times New Roman" pitchFamily="18" charset="0"/>
              </a:rPr>
              <a:t>系统对新用户的学习指导</a:t>
            </a:r>
            <a:endParaRPr lang="zh-CN" altLang="en-US" b="1" smtClean="0">
              <a:latin typeface="宋体" pitchFamily="2" charset="-122"/>
            </a:endParaRPr>
          </a:p>
          <a:p>
            <a:pPr marL="996950" lvl="2" indent="-296863" eaLnBrk="1" hangingPunct="1">
              <a:buClr>
                <a:schemeClr val="accent2"/>
              </a:buClr>
              <a:buSzPct val="60000"/>
              <a:buFont typeface="Wingdings" pitchFamily="2" charset="2"/>
              <a:buChar char="l"/>
              <a:tabLst>
                <a:tab pos="531813" algn="l"/>
              </a:tabLst>
            </a:pPr>
            <a:r>
              <a:rPr lang="zh-CN" altLang="en-US" b="1" smtClean="0">
                <a:latin typeface="Times New Roman" pitchFamily="18" charset="0"/>
              </a:rPr>
              <a:t>错误消息</a:t>
            </a:r>
          </a:p>
          <a:p>
            <a:pPr marL="996950" lvl="2" indent="-296863" eaLnBrk="1" hangingPunct="1">
              <a:buClr>
                <a:schemeClr val="accent2"/>
              </a:buClr>
              <a:buSzPct val="60000"/>
              <a:buFont typeface="Wingdings" pitchFamily="2" charset="2"/>
              <a:buChar char="l"/>
              <a:tabLst>
                <a:tab pos="531813" algn="l"/>
              </a:tabLst>
            </a:pPr>
            <a:r>
              <a:rPr lang="zh-CN" altLang="en-US" b="1" smtClean="0">
                <a:latin typeface="Times New Roman" pitchFamily="18" charset="0"/>
              </a:rPr>
              <a:t>联机帮助</a:t>
            </a:r>
            <a:endParaRPr lang="zh-CN" altLang="en-US" b="1" smtClean="0"/>
          </a:p>
        </p:txBody>
      </p:sp>
      <p:sp>
        <p:nvSpPr>
          <p:cNvPr id="141315" name="AutoShape 3">
            <a:hlinkClick r:id="" action="ppaction://noaction" highlightClick="1"/>
          </p:cNvPr>
          <p:cNvSpPr>
            <a:spLocks noChangeArrowheads="1"/>
          </p:cNvSpPr>
          <p:nvPr/>
        </p:nvSpPr>
        <p:spPr bwMode="auto">
          <a:xfrm>
            <a:off x="971550" y="1052513"/>
            <a:ext cx="5691188"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5.3.4 </a:t>
            </a:r>
            <a:r>
              <a:rPr lang="zh-CN" altLang="en-US" sz="3600" b="1">
                <a:solidFill>
                  <a:srgbClr val="0A0A0E"/>
                </a:solidFill>
                <a:latin typeface="宋体" pitchFamily="2" charset="-122"/>
              </a:rPr>
              <a:t>人机界面设计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85800" y="914400"/>
            <a:ext cx="7696200" cy="914400"/>
          </a:xfrm>
          <a:noFill/>
        </p:spPr>
        <p:txBody>
          <a:bodyPr anchor="ctr"/>
          <a:lstStyle/>
          <a:p>
            <a:pPr eaLnBrk="1" hangingPunct="1"/>
            <a:r>
              <a:rPr lang="en-US" altLang="zh-CN" sz="3600" b="1" smtClean="0">
                <a:solidFill>
                  <a:srgbClr val="0A0A0E"/>
                </a:solidFill>
                <a:latin typeface="宋体" pitchFamily="2" charset="-122"/>
              </a:rPr>
              <a:t>5.3.5 </a:t>
            </a:r>
            <a:r>
              <a:rPr lang="zh-CN" altLang="en-US" sz="3600" b="1" smtClean="0">
                <a:solidFill>
                  <a:srgbClr val="0A0A0E"/>
                </a:solidFill>
                <a:latin typeface="宋体" pitchFamily="2" charset="-122"/>
              </a:rPr>
              <a:t>计算机处理过程设计</a:t>
            </a:r>
          </a:p>
        </p:txBody>
      </p:sp>
      <p:sp>
        <p:nvSpPr>
          <p:cNvPr id="142339" name="Rectangle 3"/>
          <p:cNvSpPr>
            <a:spLocks noChangeArrowheads="1"/>
          </p:cNvSpPr>
          <p:nvPr>
            <p:ph type="body" sz="half" idx="1"/>
          </p:nvPr>
        </p:nvSpPr>
        <p:spPr>
          <a:xfrm>
            <a:off x="838200" y="1828800"/>
            <a:ext cx="7543800" cy="4648200"/>
          </a:xfrm>
        </p:spPr>
        <p:txBody>
          <a:bodyPr/>
          <a:lstStyle/>
          <a:p>
            <a:pPr marL="0" indent="376238" algn="just" eaLnBrk="1" hangingPunct="1">
              <a:buFont typeface="Wingdings" pitchFamily="2" charset="2"/>
              <a:buNone/>
            </a:pPr>
            <a:r>
              <a:rPr lang="zh-CN" altLang="en-US" sz="2400" b="1" smtClean="0"/>
              <a:t>总体设计将系统分解成许多模块，并决定了每个模块的外部特征：功能和界面；</a:t>
            </a:r>
          </a:p>
          <a:p>
            <a:pPr marL="0" indent="376238" algn="just" eaLnBrk="1" hangingPunct="1">
              <a:buFont typeface="Wingdings" pitchFamily="2" charset="2"/>
              <a:buNone/>
            </a:pPr>
            <a:r>
              <a:rPr lang="zh-CN" altLang="en-US" sz="2400" b="1" smtClean="0">
                <a:solidFill>
                  <a:schemeClr val="tx1"/>
                </a:solidFill>
              </a:rPr>
              <a:t>计算机处理过程的设计则要确定每个模块的内部特征，即内部的执行过程，包括局部的数据组织、控制流、每一步的具体加工要求及种种实施细节。通过这样的设计，为编写程序制定一个周密的计划</a:t>
            </a:r>
            <a:r>
              <a:rPr lang="zh-CN" altLang="en-US" sz="2400" b="1" smtClean="0">
                <a:solidFill>
                  <a:srgbClr val="0000FF"/>
                </a:solidFill>
              </a:rPr>
              <a:t>。</a:t>
            </a:r>
          </a:p>
          <a:p>
            <a:pPr marL="0" indent="376238" algn="just" eaLnBrk="1" hangingPunct="1">
              <a:buFont typeface="Wingdings" pitchFamily="2" charset="2"/>
              <a:buNone/>
            </a:pPr>
            <a:r>
              <a:rPr lang="zh-CN" altLang="en-US" sz="2400" b="1" smtClean="0">
                <a:solidFill>
                  <a:srgbClr val="000000"/>
                </a:solidFill>
              </a:rPr>
              <a:t>处理过程设计的关键是</a:t>
            </a:r>
            <a:r>
              <a:rPr lang="zh-CN" altLang="en-US" sz="2400" b="1" smtClean="0">
                <a:solidFill>
                  <a:srgbClr val="FF0000"/>
                </a:solidFill>
              </a:rPr>
              <a:t>用一种合适的表达方法来描述每个模块的执行过程。这种表示方法应该简明、精确，并由此能直接导出用编程语言表示的程序。</a:t>
            </a:r>
            <a:r>
              <a:rPr lang="zh-CN" altLang="en-US" sz="2400" b="1" smtClean="0">
                <a:solidFill>
                  <a:srgbClr val="000000"/>
                </a:solidFill>
              </a:rPr>
              <a:t>常用的描述方式有图形、语言和表格三类，如传统的框图、</a:t>
            </a:r>
            <a:r>
              <a:rPr lang="en-US" altLang="zh-CN" sz="2400" b="1" smtClean="0">
                <a:solidFill>
                  <a:srgbClr val="000000"/>
                </a:solidFill>
              </a:rPr>
              <a:t>NS</a:t>
            </a:r>
            <a:r>
              <a:rPr lang="zh-CN" altLang="en-US" sz="2400" b="1" smtClean="0">
                <a:solidFill>
                  <a:srgbClr val="000000"/>
                </a:solidFill>
              </a:rPr>
              <a:t>图等等。</a:t>
            </a:r>
          </a:p>
        </p:txBody>
      </p:sp>
    </p:spTree>
  </p:cSld>
  <p:clrMapOvr>
    <a:masterClrMapping/>
  </p:clrMapOvr>
  <p:transition>
    <p:fade thruBlk="1"/>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p:txBody>
          <a:bodyPr/>
          <a:lstStyle/>
          <a:p>
            <a:pPr marL="0" indent="0" algn="just" eaLnBrk="1" hangingPunct="1">
              <a:lnSpc>
                <a:spcPct val="105000"/>
              </a:lnSpc>
              <a:buFont typeface="Wingdings" pitchFamily="2" charset="2"/>
              <a:buNone/>
              <a:tabLst>
                <a:tab pos="531813" algn="l"/>
              </a:tabLst>
            </a:pPr>
            <a:r>
              <a:rPr lang="en-US" altLang="zh-CN" smtClean="0"/>
              <a:t>2</a:t>
            </a:r>
            <a:r>
              <a:rPr lang="en-US" altLang="zh-CN" b="1" smtClean="0"/>
              <a:t>. </a:t>
            </a:r>
            <a:r>
              <a:rPr lang="zh-CN" altLang="en-US" b="1" smtClean="0"/>
              <a:t>处理过程设计</a:t>
            </a:r>
            <a:r>
              <a:rPr lang="zh-CN" altLang="en-US" sz="3600" b="1" smtClean="0"/>
              <a:t> </a:t>
            </a:r>
            <a:endParaRPr lang="zh-CN" altLang="en-US" sz="3600" b="1" smtClean="0">
              <a:latin typeface="宋体" pitchFamily="2" charset="-122"/>
            </a:endParaRPr>
          </a:p>
          <a:p>
            <a:pPr marL="520700" lvl="1" indent="-341313" algn="just" eaLnBrk="1" hangingPunct="1">
              <a:tabLst>
                <a:tab pos="531813" algn="l"/>
              </a:tabLst>
            </a:pPr>
            <a:r>
              <a:rPr lang="zh-CN" altLang="en-US" b="1" smtClean="0">
                <a:latin typeface="Times New Roman" pitchFamily="18" charset="0"/>
              </a:rPr>
              <a:t>程序流程图</a:t>
            </a:r>
          </a:p>
          <a:p>
            <a:pPr marL="520700" lvl="1" indent="-341313" algn="just" eaLnBrk="1" hangingPunct="1">
              <a:tabLst>
                <a:tab pos="531813" algn="l"/>
              </a:tabLst>
            </a:pPr>
            <a:r>
              <a:rPr lang="en-US" altLang="zh-CN" b="1" smtClean="0">
                <a:latin typeface="Times New Roman" pitchFamily="18" charset="0"/>
                <a:cs typeface="Times New Roman" pitchFamily="18" charset="0"/>
              </a:rPr>
              <a:t>PAD</a:t>
            </a:r>
            <a:r>
              <a:rPr lang="zh-CN" altLang="en-US" b="1" smtClean="0">
                <a:latin typeface="Times New Roman" pitchFamily="18" charset="0"/>
              </a:rPr>
              <a:t>图</a:t>
            </a:r>
          </a:p>
          <a:p>
            <a:pPr marL="520700" lvl="1" indent="-341313" algn="just" eaLnBrk="1" hangingPunct="1">
              <a:tabLst>
                <a:tab pos="531813" algn="l"/>
              </a:tabLst>
            </a:pPr>
            <a:r>
              <a:rPr lang="zh-CN" altLang="en-US" b="1" smtClean="0">
                <a:latin typeface="Times New Roman" pitchFamily="18" charset="0"/>
                <a:cs typeface="Times New Roman" pitchFamily="18" charset="0"/>
              </a:rPr>
              <a:t>盒图</a:t>
            </a:r>
          </a:p>
        </p:txBody>
      </p:sp>
      <p:sp>
        <p:nvSpPr>
          <p:cNvPr id="143363" name="AutoShape 3">
            <a:hlinkClick r:id="" action="ppaction://noaction" highlightClick="1"/>
          </p:cNvPr>
          <p:cNvSpPr>
            <a:spLocks noChangeArrowheads="1"/>
          </p:cNvSpPr>
          <p:nvPr/>
        </p:nvSpPr>
        <p:spPr bwMode="auto">
          <a:xfrm>
            <a:off x="1258888" y="836613"/>
            <a:ext cx="640873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5.3.5 </a:t>
            </a:r>
            <a:r>
              <a:rPr lang="zh-CN" altLang="en-US" sz="3600" b="1">
                <a:solidFill>
                  <a:srgbClr val="0A0A0E"/>
                </a:solidFill>
                <a:latin typeface="宋体" pitchFamily="2" charset="-122"/>
              </a:rPr>
              <a:t>计算机处理过程设计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p:txBody>
          <a:bodyPr/>
          <a:lstStyle/>
          <a:p>
            <a:pPr marL="92075" indent="-92075" eaLnBrk="1" hangingPunct="1">
              <a:lnSpc>
                <a:spcPct val="105000"/>
              </a:lnSpc>
              <a:buFont typeface="Wingdings" pitchFamily="2" charset="2"/>
              <a:buNone/>
            </a:pPr>
            <a:r>
              <a:rPr lang="en-US" altLang="zh-CN" smtClean="0"/>
              <a:t>1</a:t>
            </a:r>
            <a:r>
              <a:rPr lang="en-US" altLang="zh-CN" b="1" smtClean="0"/>
              <a:t>.</a:t>
            </a:r>
            <a:r>
              <a:rPr lang="zh-CN" altLang="en-US" b="1" smtClean="0"/>
              <a:t>系统设计的成果</a:t>
            </a:r>
          </a:p>
          <a:p>
            <a:pPr marL="625475" lvl="1" indent="-354013" eaLnBrk="1" hangingPunct="1">
              <a:lnSpc>
                <a:spcPct val="105000"/>
              </a:lnSpc>
            </a:pPr>
            <a:r>
              <a:rPr lang="zh-CN" altLang="en-US" b="1" smtClean="0">
                <a:latin typeface="Times New Roman" pitchFamily="18" charset="0"/>
              </a:rPr>
              <a:t>系统总体结构图</a:t>
            </a:r>
            <a:endParaRPr lang="zh-CN" altLang="en-US" b="1" smtClean="0"/>
          </a:p>
          <a:p>
            <a:pPr marL="625475" lvl="1" indent="-354013" algn="just" eaLnBrk="1" hangingPunct="1"/>
            <a:r>
              <a:rPr lang="zh-CN" altLang="en-US" b="1" smtClean="0">
                <a:latin typeface="Times New Roman" pitchFamily="18" charset="0"/>
              </a:rPr>
              <a:t>系统设备配置图</a:t>
            </a:r>
          </a:p>
          <a:p>
            <a:pPr marL="625475" lvl="1" indent="-354013" algn="just" eaLnBrk="1" hangingPunct="1"/>
            <a:r>
              <a:rPr lang="zh-CN" altLang="en-US" b="1" smtClean="0">
                <a:latin typeface="Times New Roman" pitchFamily="18" charset="0"/>
              </a:rPr>
              <a:t>系统分布编码方案</a:t>
            </a:r>
          </a:p>
          <a:p>
            <a:pPr marL="625475" lvl="1" indent="-354013" algn="just" eaLnBrk="1" hangingPunct="1"/>
            <a:r>
              <a:rPr lang="zh-CN" altLang="en-US" b="1" smtClean="0">
                <a:latin typeface="Times New Roman" pitchFamily="18" charset="0"/>
              </a:rPr>
              <a:t>数据库结构图</a:t>
            </a:r>
          </a:p>
          <a:p>
            <a:pPr marL="625475" lvl="1" indent="-354013" algn="just" eaLnBrk="1" hangingPunct="1"/>
            <a:r>
              <a:rPr lang="zh-CN" altLang="en-US" b="1" smtClean="0">
                <a:latin typeface="Times New Roman" pitchFamily="18" charset="0"/>
              </a:rPr>
              <a:t>系统详细设计方案说明书</a:t>
            </a:r>
            <a:endParaRPr lang="zh-CN" altLang="en-US" b="1" smtClean="0"/>
          </a:p>
        </p:txBody>
      </p:sp>
      <p:sp>
        <p:nvSpPr>
          <p:cNvPr id="144387" name="AutoShape 4">
            <a:hlinkClick r:id="" action="ppaction://noaction" highlightClick="1"/>
          </p:cNvPr>
          <p:cNvSpPr>
            <a:spLocks noChangeArrowheads="1"/>
          </p:cNvSpPr>
          <p:nvPr/>
        </p:nvSpPr>
        <p:spPr bwMode="auto">
          <a:xfrm>
            <a:off x="1116013" y="836613"/>
            <a:ext cx="5330825" cy="914400"/>
          </a:xfrm>
          <a:prstGeom prst="actionButtonBlank">
            <a:avLst/>
          </a:prstGeom>
          <a:noFill/>
          <a:ln w="9525">
            <a:noFill/>
            <a:miter lim="800000"/>
            <a:headEnd/>
            <a:tailEnd/>
          </a:ln>
        </p:spPr>
        <p:txBody>
          <a:bodyPr anchor="ctr"/>
          <a:lstStyle/>
          <a:p>
            <a:r>
              <a:rPr lang="en-US" altLang="zh-CN" sz="3200" b="1">
                <a:solidFill>
                  <a:srgbClr val="0A0A0E"/>
                </a:solidFill>
              </a:rPr>
              <a:t> 5.3.6 </a:t>
            </a:r>
            <a:r>
              <a:rPr lang="zh-CN" altLang="en-US" sz="3200" b="1">
                <a:solidFill>
                  <a:srgbClr val="0A0A0E"/>
                </a:solidFill>
              </a:rPr>
              <a:t>编写系统设计说明书</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685800" y="1981200"/>
            <a:ext cx="7918450" cy="4114800"/>
          </a:xfrm>
        </p:spPr>
        <p:txBody>
          <a:bodyPr/>
          <a:lstStyle/>
          <a:p>
            <a:pPr marL="273050" indent="-273050" eaLnBrk="1" hangingPunct="1">
              <a:lnSpc>
                <a:spcPct val="105000"/>
              </a:lnSpc>
              <a:buFontTx/>
              <a:buNone/>
            </a:pPr>
            <a:r>
              <a:rPr lang="en-US" altLang="zh-CN" b="1" smtClean="0"/>
              <a:t>6.</a:t>
            </a:r>
            <a:r>
              <a:rPr lang="zh-CN" altLang="en-US" b="1" smtClean="0"/>
              <a:t>编写文档</a:t>
            </a:r>
          </a:p>
          <a:p>
            <a:pPr marL="273050" indent="-273050" eaLnBrk="1" hangingPunct="1">
              <a:lnSpc>
                <a:spcPct val="105000"/>
              </a:lnSpc>
              <a:buFont typeface="Wingdings" pitchFamily="2" charset="2"/>
              <a:buNone/>
            </a:pPr>
            <a:r>
              <a:rPr lang="zh-CN" altLang="en-US" b="1" smtClean="0"/>
              <a:t>   </a:t>
            </a:r>
            <a:r>
              <a:rPr lang="zh-CN" altLang="en-US" sz="2800" b="1" smtClean="0"/>
              <a:t>应该用正式文档记录系统总体设计的结果，在这个阶段应该完成的文档通常包括：系统总体设计说明书、详细设计说明书、用户手册、测试计划、详细的实现计划等</a:t>
            </a:r>
            <a:r>
              <a:rPr lang="zh-CN" altLang="en-US" sz="2800" smtClean="0"/>
              <a:t>。</a:t>
            </a:r>
          </a:p>
        </p:txBody>
      </p:sp>
      <p:sp>
        <p:nvSpPr>
          <p:cNvPr id="20483" name="AutoShape 3">
            <a:hlinkClick r:id="" action="ppaction://noaction" highlightClick="1"/>
          </p:cNvPr>
          <p:cNvSpPr>
            <a:spLocks noChangeArrowheads="1"/>
          </p:cNvSpPr>
          <p:nvPr/>
        </p:nvSpPr>
        <p:spPr bwMode="auto">
          <a:xfrm>
            <a:off x="1116013" y="908050"/>
            <a:ext cx="6264275" cy="914400"/>
          </a:xfrm>
          <a:prstGeom prst="actionButtonBlank">
            <a:avLst/>
          </a:prstGeom>
          <a:noFill/>
          <a:ln w="9525">
            <a:noFill/>
            <a:miter lim="800000"/>
            <a:headEnd/>
            <a:tailEnd/>
          </a:ln>
        </p:spPr>
        <p:txBody>
          <a:bodyPr anchor="ctr"/>
          <a:lstStyle/>
          <a:p>
            <a:r>
              <a:rPr lang="en-US" altLang="zh-CN" sz="3200" b="1">
                <a:solidFill>
                  <a:srgbClr val="0A0A0E"/>
                </a:solidFill>
              </a:rPr>
              <a:t> </a:t>
            </a:r>
            <a:r>
              <a:rPr lang="en-US" altLang="zh-CN" sz="3600" b="1">
                <a:solidFill>
                  <a:srgbClr val="0A0A0E"/>
                </a:solidFill>
                <a:latin typeface="宋体" pitchFamily="2" charset="-122"/>
              </a:rPr>
              <a:t>5.1.3  </a:t>
            </a:r>
            <a:r>
              <a:rPr lang="zh-CN" altLang="en-US" sz="3600" b="1">
                <a:solidFill>
                  <a:srgbClr val="0A0A0E"/>
                </a:solidFill>
                <a:latin typeface="宋体" pitchFamily="2" charset="-122"/>
              </a:rPr>
              <a:t>系统设计的内容</a:t>
            </a:r>
          </a:p>
        </p:txBody>
      </p:sp>
    </p:spTree>
  </p:cSld>
  <p:clrMapOvr>
    <a:masterClrMapping/>
  </p:clrMapOvr>
  <p:transition>
    <p:wipe dir="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xfrm>
            <a:off x="755650" y="1989138"/>
            <a:ext cx="7772400" cy="4114800"/>
          </a:xfrm>
        </p:spPr>
        <p:txBody>
          <a:bodyPr/>
          <a:lstStyle/>
          <a:p>
            <a:pPr marL="177800" indent="-177800" eaLnBrk="1" hangingPunct="1">
              <a:lnSpc>
                <a:spcPct val="105000"/>
              </a:lnSpc>
              <a:buFont typeface="Wingdings" pitchFamily="2" charset="2"/>
              <a:buNone/>
            </a:pPr>
            <a:r>
              <a:rPr lang="en-US" altLang="zh-CN" smtClean="0"/>
              <a:t>2.</a:t>
            </a:r>
            <a:r>
              <a:rPr lang="zh-CN" altLang="en-US" b="1" smtClean="0"/>
              <a:t>系统设计说明书的组成</a:t>
            </a:r>
          </a:p>
          <a:p>
            <a:pPr marL="357188" lvl="1" indent="0" algn="just" eaLnBrk="1" hangingPunct="1"/>
            <a:r>
              <a:rPr lang="zh-CN" altLang="en-US" sz="2400" b="1" smtClean="0"/>
              <a:t>引言</a:t>
            </a:r>
          </a:p>
          <a:p>
            <a:pPr marL="814388" lvl="2" indent="-277813" algn="just" eaLnBrk="1" hangingPunct="1">
              <a:buClr>
                <a:schemeClr val="accent2"/>
              </a:buClr>
              <a:buSzPct val="60000"/>
              <a:buFont typeface="Wingdings" pitchFamily="2" charset="2"/>
              <a:buChar char="l"/>
            </a:pPr>
            <a:r>
              <a:rPr lang="zh-CN" altLang="en-US" b="1" smtClean="0">
                <a:latin typeface="Times New Roman" pitchFamily="18" charset="0"/>
              </a:rPr>
              <a:t>摘要：系统的目标名称和功能等的说明。</a:t>
            </a:r>
            <a:endParaRPr lang="zh-CN" altLang="en-US" b="1" smtClean="0"/>
          </a:p>
          <a:p>
            <a:pPr marL="814388" lvl="2" indent="-277813" algn="just" eaLnBrk="1" hangingPunct="1">
              <a:buClr>
                <a:schemeClr val="accent2"/>
              </a:buClr>
              <a:buSzPct val="60000"/>
              <a:buFont typeface="Wingdings" pitchFamily="2" charset="2"/>
              <a:buChar char="l"/>
            </a:pPr>
            <a:r>
              <a:rPr lang="zh-CN" altLang="en-US" b="1" smtClean="0">
                <a:latin typeface="Times New Roman" pitchFamily="18" charset="0"/>
              </a:rPr>
              <a:t>背景：项目开发者、用户、本项目和其它系统或机构的关系和联系。</a:t>
            </a:r>
            <a:endParaRPr lang="zh-CN" altLang="en-US" b="1" smtClean="0"/>
          </a:p>
          <a:p>
            <a:pPr marL="814388" lvl="2" indent="-277813" algn="just" eaLnBrk="1" hangingPunct="1">
              <a:buClr>
                <a:schemeClr val="accent2"/>
              </a:buClr>
              <a:buSzPct val="60000"/>
              <a:buFont typeface="Wingdings" pitchFamily="2" charset="2"/>
              <a:buChar char="l"/>
            </a:pPr>
            <a:r>
              <a:rPr lang="zh-CN" altLang="en-US" b="1" smtClean="0">
                <a:latin typeface="Times New Roman" pitchFamily="18" charset="0"/>
              </a:rPr>
              <a:t>系统环境与限制：硬件、软件和运行环境方面的限制；保密和安全的限制；有关系统软件文本；有关网络协议标准文本。</a:t>
            </a:r>
            <a:endParaRPr lang="zh-CN" altLang="en-US" b="1" smtClean="0"/>
          </a:p>
          <a:p>
            <a:pPr marL="814388" lvl="2" indent="-277813" algn="just" eaLnBrk="1" hangingPunct="1">
              <a:buClr>
                <a:schemeClr val="accent2"/>
              </a:buClr>
              <a:buSzPct val="60000"/>
              <a:buFont typeface="Wingdings" pitchFamily="2" charset="2"/>
              <a:buChar char="l"/>
            </a:pPr>
            <a:r>
              <a:rPr lang="zh-CN" altLang="en-US" b="1" smtClean="0">
                <a:latin typeface="Times New Roman" pitchFamily="18" charset="0"/>
              </a:rPr>
              <a:t>参考资料和专门术语说明</a:t>
            </a:r>
            <a:endParaRPr lang="zh-CN" altLang="en-US" b="1" smtClean="0"/>
          </a:p>
        </p:txBody>
      </p:sp>
      <p:sp>
        <p:nvSpPr>
          <p:cNvPr id="145411" name="AutoShape 4">
            <a:hlinkClick r:id="" action="ppaction://noaction" highlightClick="1"/>
          </p:cNvPr>
          <p:cNvSpPr>
            <a:spLocks noChangeArrowheads="1"/>
          </p:cNvSpPr>
          <p:nvPr/>
        </p:nvSpPr>
        <p:spPr bwMode="auto">
          <a:xfrm>
            <a:off x="1258888" y="981075"/>
            <a:ext cx="5330825" cy="914400"/>
          </a:xfrm>
          <a:prstGeom prst="actionButtonBlank">
            <a:avLst/>
          </a:prstGeom>
          <a:noFill/>
          <a:ln w="9525">
            <a:noFill/>
            <a:miter lim="800000"/>
            <a:headEnd/>
            <a:tailEnd/>
          </a:ln>
        </p:spPr>
        <p:txBody>
          <a:bodyPr anchor="ctr"/>
          <a:lstStyle/>
          <a:p>
            <a:r>
              <a:rPr lang="en-US" altLang="zh-CN" sz="3200" b="1">
                <a:solidFill>
                  <a:srgbClr val="0A0A0E"/>
                </a:solidFill>
              </a:rPr>
              <a:t> 5.3.6 </a:t>
            </a:r>
            <a:r>
              <a:rPr lang="zh-CN" altLang="en-US" sz="3200" b="1">
                <a:solidFill>
                  <a:srgbClr val="0A0A0E"/>
                </a:solidFill>
              </a:rPr>
              <a:t>编写系统设计说明书</a:t>
            </a:r>
          </a:p>
        </p:txBody>
      </p:sp>
    </p:spTree>
  </p:cSld>
  <p:clrMapOvr>
    <a:masterClrMapping/>
  </p:clrMapOvr>
  <p:transition>
    <p:wipe dir="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xfrm>
            <a:off x="179388" y="2060575"/>
            <a:ext cx="8348662" cy="4797425"/>
          </a:xfrm>
        </p:spPr>
        <p:txBody>
          <a:bodyPr/>
          <a:lstStyle/>
          <a:p>
            <a:pPr marL="0" indent="0" algn="just" eaLnBrk="1" hangingPunct="1">
              <a:lnSpc>
                <a:spcPct val="90000"/>
              </a:lnSpc>
              <a:buFont typeface="Wingdings" pitchFamily="2" charset="2"/>
              <a:buChar char="F"/>
            </a:pPr>
            <a:r>
              <a:rPr lang="zh-CN" altLang="en-US" b="1" smtClean="0"/>
              <a:t>系统设计方案</a:t>
            </a:r>
          </a:p>
          <a:p>
            <a:pPr marL="450850" lvl="1" indent="-271463" eaLnBrk="1" hangingPunct="1">
              <a:lnSpc>
                <a:spcPct val="105000"/>
              </a:lnSpc>
              <a:buClr>
                <a:schemeClr val="accent2"/>
              </a:buClr>
              <a:buSzPct val="60000"/>
              <a:buFont typeface="Wingdings" pitchFamily="2" charset="2"/>
              <a:buChar char="l"/>
            </a:pPr>
            <a:r>
              <a:rPr lang="zh-CN" altLang="en-US" sz="2400" b="1" smtClean="0">
                <a:latin typeface="Times New Roman" pitchFamily="18" charset="0"/>
              </a:rPr>
              <a:t>模块设计：系统的模块结构图、各模块的名称、功能、调用关系、局部数据项和详细的算法说明等</a:t>
            </a:r>
          </a:p>
          <a:p>
            <a:pPr marL="450850" lvl="1" indent="-271463" eaLnBrk="1" hangingPunct="1">
              <a:lnSpc>
                <a:spcPct val="105000"/>
              </a:lnSpc>
              <a:buClr>
                <a:schemeClr val="accent2"/>
              </a:buClr>
              <a:buSzPct val="60000"/>
              <a:buFont typeface="Wingdings" pitchFamily="2" charset="2"/>
              <a:buChar char="l"/>
            </a:pPr>
            <a:r>
              <a:rPr lang="zh-CN" altLang="en-US" sz="2400" b="1" smtClean="0">
                <a:latin typeface="Times New Roman" pitchFamily="18" charset="0"/>
              </a:rPr>
              <a:t>代码设计：各类代码的类型、名称、功能、使用范围和使用要求等的设计说明书</a:t>
            </a:r>
          </a:p>
          <a:p>
            <a:pPr marL="450850" lvl="1" indent="-271463" eaLnBrk="1" hangingPunct="1">
              <a:lnSpc>
                <a:spcPct val="105000"/>
              </a:lnSpc>
              <a:buClr>
                <a:schemeClr val="accent2"/>
              </a:buClr>
              <a:buSzPct val="60000"/>
              <a:buFont typeface="Wingdings" pitchFamily="2" charset="2"/>
              <a:buChar char="l"/>
            </a:pPr>
            <a:r>
              <a:rPr lang="zh-CN" altLang="en-US" sz="2400" b="1" smtClean="0">
                <a:latin typeface="Times New Roman" pitchFamily="18" charset="0"/>
              </a:rPr>
              <a:t>文件</a:t>
            </a:r>
            <a:r>
              <a:rPr lang="en-US" altLang="zh-CN" sz="2400" b="1" smtClean="0"/>
              <a:t>(</a:t>
            </a:r>
            <a:r>
              <a:rPr lang="zh-CN" altLang="en-US" sz="2400" b="1" smtClean="0">
                <a:latin typeface="Times New Roman" pitchFamily="18" charset="0"/>
              </a:rPr>
              <a:t>数据库</a:t>
            </a:r>
            <a:r>
              <a:rPr lang="en-US" altLang="zh-CN" sz="2400" b="1" smtClean="0"/>
              <a:t>)</a:t>
            </a:r>
            <a:r>
              <a:rPr lang="zh-CN" altLang="en-US" sz="2400" b="1" smtClean="0">
                <a:latin typeface="Times New Roman" pitchFamily="18" charset="0"/>
              </a:rPr>
              <a:t>设计说明：概述</a:t>
            </a:r>
            <a:r>
              <a:rPr lang="en-US" altLang="zh-CN" sz="2400" b="1" smtClean="0"/>
              <a:t>(</a:t>
            </a:r>
            <a:r>
              <a:rPr lang="zh-CN" altLang="en-US" sz="2400" b="1" smtClean="0">
                <a:latin typeface="Times New Roman" pitchFamily="18" charset="0"/>
              </a:rPr>
              <a:t>目标、主要功能</a:t>
            </a:r>
            <a:r>
              <a:rPr lang="en-US" altLang="zh-CN" sz="2400" b="1" smtClean="0"/>
              <a:t>)</a:t>
            </a:r>
            <a:r>
              <a:rPr lang="zh-CN" altLang="en-US" sz="2400" b="1" smtClean="0">
                <a:latin typeface="Times New Roman" pitchFamily="18" charset="0"/>
              </a:rPr>
              <a:t>；需求规定</a:t>
            </a:r>
            <a:r>
              <a:rPr lang="en-US" altLang="zh-CN" sz="2400" b="1" smtClean="0"/>
              <a:t>(</a:t>
            </a:r>
            <a:r>
              <a:rPr lang="zh-CN" altLang="en-US" sz="2400" b="1" smtClean="0">
                <a:latin typeface="Times New Roman" pitchFamily="18" charset="0"/>
              </a:rPr>
              <a:t>精度、有效性、时间要求及其它专门要求</a:t>
            </a:r>
            <a:r>
              <a:rPr lang="en-US" altLang="zh-CN" sz="2400" b="1" smtClean="0"/>
              <a:t>)</a:t>
            </a:r>
            <a:r>
              <a:rPr lang="zh-CN" altLang="en-US" sz="2400" b="1" smtClean="0">
                <a:latin typeface="Times New Roman" pitchFamily="18" charset="0"/>
              </a:rPr>
              <a:t>；运行环境要求</a:t>
            </a:r>
            <a:r>
              <a:rPr lang="en-US" altLang="zh-CN" sz="2400" b="1" smtClean="0"/>
              <a:t>(</a:t>
            </a:r>
            <a:r>
              <a:rPr lang="zh-CN" altLang="en-US" sz="2400" b="1" smtClean="0">
                <a:latin typeface="Times New Roman" pitchFamily="18" charset="0"/>
              </a:rPr>
              <a:t>设备支撑软件，安全保密等要求</a:t>
            </a:r>
            <a:r>
              <a:rPr lang="en-US" altLang="zh-CN" sz="2400" b="1" smtClean="0"/>
              <a:t>)</a:t>
            </a:r>
            <a:r>
              <a:rPr lang="zh-CN" altLang="en-US" sz="2400" b="1" smtClean="0">
                <a:latin typeface="Times New Roman" pitchFamily="18" charset="0"/>
              </a:rPr>
              <a:t>；逻辑结构设计</a:t>
            </a:r>
            <a:r>
              <a:rPr lang="en-US" altLang="zh-CN" sz="2400" b="1" smtClean="0"/>
              <a:t>(</a:t>
            </a:r>
            <a:r>
              <a:rPr lang="zh-CN" altLang="en-US" sz="2400" b="1" smtClean="0">
                <a:latin typeface="Times New Roman" pitchFamily="18" charset="0"/>
              </a:rPr>
              <a:t>有关文件及其记录、数据项的标识、定义、长度和它们之间的关系</a:t>
            </a:r>
            <a:r>
              <a:rPr lang="en-US" altLang="zh-CN" sz="2400" b="1" smtClean="0"/>
              <a:t>)</a:t>
            </a:r>
            <a:r>
              <a:rPr lang="zh-CN" altLang="en-US" sz="2400" b="1" smtClean="0">
                <a:latin typeface="Times New Roman" pitchFamily="18" charset="0"/>
              </a:rPr>
              <a:t>；物理结构设计</a:t>
            </a:r>
            <a:r>
              <a:rPr lang="en-US" altLang="zh-CN" sz="2400" b="1" smtClean="0"/>
              <a:t>(</a:t>
            </a:r>
            <a:r>
              <a:rPr lang="zh-CN" altLang="en-US" sz="2400" b="1" smtClean="0">
                <a:latin typeface="Times New Roman" pitchFamily="18" charset="0"/>
              </a:rPr>
              <a:t>有关文件的存贮要求、访问方法、存贮单位、设计考虑和保密处理等</a:t>
            </a:r>
            <a:r>
              <a:rPr lang="en-US" altLang="zh-CN" sz="2400" b="1" smtClean="0"/>
              <a:t>)</a:t>
            </a:r>
            <a:endParaRPr lang="en-US" altLang="zh-CN" sz="2400" b="1" smtClean="0">
              <a:latin typeface="Times New Roman" pitchFamily="18" charset="0"/>
            </a:endParaRPr>
          </a:p>
        </p:txBody>
      </p:sp>
      <p:sp>
        <p:nvSpPr>
          <p:cNvPr id="146435" name="AutoShape 4">
            <a:hlinkClick r:id="" action="ppaction://noaction" highlightClick="1"/>
          </p:cNvPr>
          <p:cNvSpPr>
            <a:spLocks noChangeArrowheads="1"/>
          </p:cNvSpPr>
          <p:nvPr/>
        </p:nvSpPr>
        <p:spPr bwMode="auto">
          <a:xfrm>
            <a:off x="1331913" y="836613"/>
            <a:ext cx="5330825" cy="914400"/>
          </a:xfrm>
          <a:prstGeom prst="actionButtonBlank">
            <a:avLst/>
          </a:prstGeom>
          <a:noFill/>
          <a:ln w="9525">
            <a:noFill/>
            <a:miter lim="800000"/>
            <a:headEnd/>
            <a:tailEnd/>
          </a:ln>
        </p:spPr>
        <p:txBody>
          <a:bodyPr anchor="ctr"/>
          <a:lstStyle/>
          <a:p>
            <a:r>
              <a:rPr lang="en-US" altLang="zh-CN" sz="3200" b="1">
                <a:solidFill>
                  <a:srgbClr val="0A0A0E"/>
                </a:solidFill>
              </a:rPr>
              <a:t> 2.</a:t>
            </a:r>
            <a:r>
              <a:rPr lang="zh-CN" altLang="en-US" sz="3200" b="1">
                <a:solidFill>
                  <a:srgbClr val="0A0A0E"/>
                </a:solidFill>
              </a:rPr>
              <a:t>系统设计说明书的组成</a:t>
            </a:r>
          </a:p>
        </p:txBody>
      </p:sp>
    </p:spTree>
  </p:cSld>
  <p:clrMapOvr>
    <a:masterClrMapping/>
  </p:clrMapOvr>
  <p:transition>
    <p:wipe dir="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539750" y="1989138"/>
            <a:ext cx="7772400" cy="4114800"/>
          </a:xfrm>
        </p:spPr>
        <p:txBody>
          <a:bodyPr/>
          <a:lstStyle/>
          <a:p>
            <a:pPr marL="450850" lvl="1" indent="-271463" eaLnBrk="1" hangingPunct="1">
              <a:lnSpc>
                <a:spcPct val="105000"/>
              </a:lnSpc>
              <a:buClr>
                <a:schemeClr val="accent2"/>
              </a:buClr>
              <a:buSzPct val="60000"/>
              <a:buFont typeface="Wingdings" pitchFamily="2" charset="2"/>
              <a:buChar char="l"/>
            </a:pPr>
            <a:r>
              <a:rPr lang="zh-CN" altLang="en-US" b="1" smtClean="0">
                <a:latin typeface="Times New Roman" pitchFamily="18" charset="0"/>
              </a:rPr>
              <a:t>输入设计：输入项目、输入人员</a:t>
            </a:r>
            <a:r>
              <a:rPr lang="en-US" altLang="zh-CN" b="1" smtClean="0"/>
              <a:t>(</a:t>
            </a:r>
            <a:r>
              <a:rPr lang="zh-CN" altLang="en-US" b="1" smtClean="0">
                <a:latin typeface="Times New Roman" pitchFamily="18" charset="0"/>
              </a:rPr>
              <a:t>指出所要求的输入操作人员的水平与技术专长，说明与输入数据有关的接口软件及其来源</a:t>
            </a:r>
            <a:r>
              <a:rPr lang="en-US" altLang="zh-CN" b="1" smtClean="0"/>
              <a:t>)</a:t>
            </a:r>
            <a:r>
              <a:rPr lang="zh-CN" altLang="en-US" b="1" smtClean="0">
                <a:latin typeface="Times New Roman" pitchFamily="18" charset="0"/>
              </a:rPr>
              <a:t>、主要功能要求</a:t>
            </a:r>
            <a:r>
              <a:rPr lang="en-US" altLang="zh-CN" b="1" smtClean="0"/>
              <a:t>(</a:t>
            </a:r>
            <a:r>
              <a:rPr lang="zh-CN" altLang="en-US" b="1" smtClean="0">
                <a:latin typeface="Times New Roman" pitchFamily="18" charset="0"/>
              </a:rPr>
              <a:t>从满足正确、迅速、简单、经济、方便使用者等方面达到要求的说明</a:t>
            </a:r>
            <a:r>
              <a:rPr lang="en-US" altLang="zh-CN" b="1" smtClean="0"/>
              <a:t>)</a:t>
            </a:r>
            <a:r>
              <a:rPr lang="zh-CN" altLang="en-US" b="1" smtClean="0">
                <a:latin typeface="Times New Roman" pitchFamily="18" charset="0"/>
              </a:rPr>
              <a:t>、输入校验</a:t>
            </a:r>
            <a:r>
              <a:rPr lang="en-US" altLang="zh-CN" b="1" smtClean="0"/>
              <a:t>(</a:t>
            </a:r>
            <a:r>
              <a:rPr lang="zh-CN" altLang="en-US" b="1" smtClean="0">
                <a:latin typeface="Times New Roman" pitchFamily="18" charset="0"/>
              </a:rPr>
              <a:t>关于各类输入数据的校验方法的说明</a:t>
            </a:r>
            <a:r>
              <a:rPr lang="en-US" altLang="zh-CN" b="1" smtClean="0"/>
              <a:t>)</a:t>
            </a:r>
          </a:p>
          <a:p>
            <a:pPr marL="450850" lvl="1" indent="-271463" eaLnBrk="1" hangingPunct="1">
              <a:lnSpc>
                <a:spcPct val="90000"/>
              </a:lnSpc>
              <a:buClr>
                <a:schemeClr val="accent2"/>
              </a:buClr>
              <a:buSzPct val="60000"/>
              <a:buFont typeface="Wingdings" pitchFamily="2" charset="2"/>
              <a:buChar char="l"/>
            </a:pPr>
            <a:r>
              <a:rPr lang="zh-CN" altLang="en-US" b="1" smtClean="0">
                <a:latin typeface="Times New Roman" pitchFamily="18" charset="0"/>
              </a:rPr>
              <a:t>输出设计：输出项目、输出接受者、输出要求</a:t>
            </a:r>
            <a:r>
              <a:rPr lang="en-US" altLang="zh-CN" b="1" smtClean="0"/>
              <a:t>(</a:t>
            </a:r>
            <a:r>
              <a:rPr lang="zh-CN" altLang="en-US" b="1" smtClean="0">
                <a:latin typeface="Times New Roman" pitchFamily="18" charset="0"/>
              </a:rPr>
              <a:t>所用设备介质、输出格式、数值范围和精度要求等</a:t>
            </a:r>
            <a:r>
              <a:rPr lang="en-US" altLang="zh-CN" b="1" smtClean="0"/>
              <a:t>)</a:t>
            </a:r>
          </a:p>
          <a:p>
            <a:pPr marL="450850" lvl="1" indent="-271463" eaLnBrk="1" hangingPunct="1">
              <a:lnSpc>
                <a:spcPct val="105000"/>
              </a:lnSpc>
              <a:buClr>
                <a:schemeClr val="accent2"/>
              </a:buClr>
              <a:buSzPct val="60000"/>
              <a:buFont typeface="Wingdings" pitchFamily="2" charset="2"/>
              <a:buChar char="l"/>
            </a:pPr>
            <a:endParaRPr lang="en-US" altLang="zh-CN" b="1" smtClean="0"/>
          </a:p>
        </p:txBody>
      </p:sp>
      <p:sp>
        <p:nvSpPr>
          <p:cNvPr id="147459" name="AutoShape 4">
            <a:hlinkClick r:id="" action="ppaction://noaction" highlightClick="1"/>
          </p:cNvPr>
          <p:cNvSpPr>
            <a:spLocks noChangeArrowheads="1"/>
          </p:cNvSpPr>
          <p:nvPr/>
        </p:nvSpPr>
        <p:spPr bwMode="auto">
          <a:xfrm>
            <a:off x="1403350" y="981075"/>
            <a:ext cx="5330825" cy="914400"/>
          </a:xfrm>
          <a:prstGeom prst="actionButtonBlank">
            <a:avLst/>
          </a:prstGeom>
          <a:noFill/>
          <a:ln w="9525">
            <a:noFill/>
            <a:miter lim="800000"/>
            <a:headEnd/>
            <a:tailEnd/>
          </a:ln>
        </p:spPr>
        <p:txBody>
          <a:bodyPr anchor="ctr"/>
          <a:lstStyle/>
          <a:p>
            <a:r>
              <a:rPr lang="en-US" altLang="zh-CN" sz="3200" b="1">
                <a:solidFill>
                  <a:srgbClr val="0A0A0E"/>
                </a:solidFill>
              </a:rPr>
              <a:t> 2.</a:t>
            </a:r>
            <a:r>
              <a:rPr lang="zh-CN" altLang="en-US" sz="3200" b="1">
                <a:solidFill>
                  <a:srgbClr val="0A0A0E"/>
                </a:solidFill>
              </a:rPr>
              <a:t>系统设计说明书的组成</a:t>
            </a:r>
          </a:p>
        </p:txBody>
      </p:sp>
    </p:spTree>
  </p:cSld>
  <p:clrMapOvr>
    <a:masterClrMapping/>
  </p:clrMapOvr>
  <p:transition>
    <p:wipe dir="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xfrm>
            <a:off x="684213" y="1916113"/>
            <a:ext cx="8135937" cy="4259262"/>
          </a:xfrm>
        </p:spPr>
        <p:txBody>
          <a:bodyPr/>
          <a:lstStyle/>
          <a:p>
            <a:pPr marL="450850" lvl="1" indent="-271463" eaLnBrk="1" hangingPunct="1">
              <a:lnSpc>
                <a:spcPct val="90000"/>
              </a:lnSpc>
              <a:buClr>
                <a:schemeClr val="accent2"/>
              </a:buClr>
              <a:buSzPct val="60000"/>
              <a:buFont typeface="Wingdings" pitchFamily="2" charset="2"/>
              <a:buChar char="l"/>
            </a:pPr>
            <a:r>
              <a:rPr lang="zh-CN" altLang="en-US" b="1" smtClean="0">
                <a:latin typeface="Times New Roman" pitchFamily="18" charset="0"/>
              </a:rPr>
              <a:t>人机界面设计</a:t>
            </a:r>
          </a:p>
          <a:p>
            <a:pPr marL="450850" lvl="1" indent="-271463" eaLnBrk="1" hangingPunct="1">
              <a:lnSpc>
                <a:spcPct val="90000"/>
              </a:lnSpc>
              <a:buClr>
                <a:schemeClr val="accent2"/>
              </a:buClr>
              <a:buSzPct val="60000"/>
              <a:buFont typeface="Wingdings" pitchFamily="2" charset="2"/>
              <a:buChar char="l"/>
            </a:pPr>
            <a:r>
              <a:rPr lang="zh-CN" altLang="en-US" b="1" smtClean="0">
                <a:latin typeface="Times New Roman" pitchFamily="18" charset="0"/>
              </a:rPr>
              <a:t>处理过程设计</a:t>
            </a:r>
          </a:p>
          <a:p>
            <a:pPr marL="450850" lvl="1" indent="-271463" eaLnBrk="1" hangingPunct="1">
              <a:lnSpc>
                <a:spcPct val="90000"/>
              </a:lnSpc>
              <a:buClr>
                <a:schemeClr val="accent2"/>
              </a:buClr>
              <a:buSzPct val="60000"/>
              <a:buFont typeface="Wingdings" pitchFamily="2" charset="2"/>
              <a:buChar char="l"/>
            </a:pPr>
            <a:r>
              <a:rPr lang="zh-CN" altLang="en-US" b="1" smtClean="0">
                <a:latin typeface="Times New Roman" pitchFamily="18" charset="0"/>
              </a:rPr>
              <a:t>模型库和方法库设计：本系统所选用的数学模型和方法以及简要说明</a:t>
            </a:r>
          </a:p>
          <a:p>
            <a:pPr marL="450850" lvl="1" indent="-271463" eaLnBrk="1" hangingPunct="1">
              <a:lnSpc>
                <a:spcPct val="105000"/>
              </a:lnSpc>
              <a:buClr>
                <a:schemeClr val="accent2"/>
              </a:buClr>
              <a:buSzPct val="60000"/>
              <a:buFont typeface="Wingdings" pitchFamily="2" charset="2"/>
              <a:buChar char="l"/>
            </a:pPr>
            <a:r>
              <a:rPr lang="zh-CN" altLang="en-US" b="1" smtClean="0">
                <a:latin typeface="Times New Roman" pitchFamily="18" charset="0"/>
              </a:rPr>
              <a:t>安全保密设计</a:t>
            </a:r>
            <a:endParaRPr lang="zh-CN" altLang="en-US" b="1" smtClean="0"/>
          </a:p>
          <a:p>
            <a:pPr marL="450850" lvl="1" indent="-271463" eaLnBrk="1" hangingPunct="1">
              <a:lnSpc>
                <a:spcPct val="105000"/>
              </a:lnSpc>
              <a:buClr>
                <a:schemeClr val="accent2"/>
              </a:buClr>
              <a:buSzPct val="60000"/>
              <a:buFont typeface="Wingdings" pitchFamily="2" charset="2"/>
              <a:buChar char="l"/>
            </a:pPr>
            <a:r>
              <a:rPr lang="zh-CN" altLang="en-US" b="1" smtClean="0">
                <a:latin typeface="Times New Roman" pitchFamily="18" charset="0"/>
              </a:rPr>
              <a:t>物理系统配置方案报告：硬件配置设计、通信与网络配置设计、软件配置设计、机房配置设计</a:t>
            </a:r>
          </a:p>
          <a:p>
            <a:pPr marL="450850" lvl="1" indent="-271463" eaLnBrk="1" hangingPunct="1">
              <a:lnSpc>
                <a:spcPct val="105000"/>
              </a:lnSpc>
              <a:buClr>
                <a:schemeClr val="accent2"/>
              </a:buClr>
              <a:buSzPct val="60000"/>
              <a:buFont typeface="Wingdings" pitchFamily="2" charset="2"/>
              <a:buChar char="l"/>
            </a:pPr>
            <a:r>
              <a:rPr lang="zh-CN" altLang="en-US" b="1" smtClean="0">
                <a:latin typeface="Times New Roman" pitchFamily="18" charset="0"/>
              </a:rPr>
              <a:t>系统实施方案及说明：实施方案；实施计划</a:t>
            </a:r>
          </a:p>
        </p:txBody>
      </p:sp>
      <p:sp>
        <p:nvSpPr>
          <p:cNvPr id="148483" name="AutoShape 4">
            <a:hlinkClick r:id="" action="ppaction://noaction" highlightClick="1"/>
          </p:cNvPr>
          <p:cNvSpPr>
            <a:spLocks noChangeArrowheads="1"/>
          </p:cNvSpPr>
          <p:nvPr/>
        </p:nvSpPr>
        <p:spPr bwMode="auto">
          <a:xfrm>
            <a:off x="1403350" y="981075"/>
            <a:ext cx="5330825" cy="914400"/>
          </a:xfrm>
          <a:prstGeom prst="actionButtonBlank">
            <a:avLst/>
          </a:prstGeom>
          <a:noFill/>
          <a:ln w="9525">
            <a:noFill/>
            <a:miter lim="800000"/>
            <a:headEnd/>
            <a:tailEnd/>
          </a:ln>
        </p:spPr>
        <p:txBody>
          <a:bodyPr anchor="ctr"/>
          <a:lstStyle/>
          <a:p>
            <a:r>
              <a:rPr lang="en-US" altLang="zh-CN" sz="3200" b="1">
                <a:solidFill>
                  <a:srgbClr val="0A0A0E"/>
                </a:solidFill>
              </a:rPr>
              <a:t> 2.</a:t>
            </a:r>
            <a:r>
              <a:rPr lang="zh-CN" altLang="en-US" sz="3200" b="1">
                <a:solidFill>
                  <a:srgbClr val="0A0A0E"/>
                </a:solidFill>
              </a:rPr>
              <a:t>系统设计说明书的组成</a:t>
            </a:r>
          </a:p>
        </p:txBody>
      </p:sp>
    </p:spTree>
  </p:cSld>
  <p:clrMapOvr>
    <a:masterClrMapping/>
  </p:clrMapOvr>
  <p:transition>
    <p:wipe dir="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noFill/>
        </p:spPr>
        <p:txBody>
          <a:bodyPr/>
          <a:lstStyle/>
          <a:p>
            <a:pPr eaLnBrk="1" hangingPunct="1"/>
            <a:r>
              <a:rPr lang="zh-CN" altLang="en-US" sz="100" smtClean="0">
                <a:solidFill>
                  <a:schemeClr val="bg1"/>
                </a:solidFill>
              </a:rPr>
              <a:t>第一章思考题</a:t>
            </a:r>
          </a:p>
        </p:txBody>
      </p:sp>
      <p:sp>
        <p:nvSpPr>
          <p:cNvPr id="149507" name="AutoShape 3">
            <a:hlinkClick r:id="" action="ppaction://noaction" highlightClick="1"/>
          </p:cNvPr>
          <p:cNvSpPr>
            <a:spLocks noChangeArrowheads="1"/>
          </p:cNvSpPr>
          <p:nvPr/>
        </p:nvSpPr>
        <p:spPr bwMode="auto">
          <a:xfrm>
            <a:off x="1331913" y="765175"/>
            <a:ext cx="1905000" cy="914400"/>
          </a:xfrm>
          <a:prstGeom prst="actionButtonBlank">
            <a:avLst/>
          </a:prstGeom>
          <a:noFill/>
          <a:ln w="9525">
            <a:noFill/>
            <a:miter lim="800000"/>
            <a:headEnd/>
            <a:tailEnd/>
          </a:ln>
        </p:spPr>
        <p:txBody>
          <a:bodyPr anchor="ctr"/>
          <a:lstStyle/>
          <a:p>
            <a:r>
              <a:rPr lang="zh-CN" altLang="en-US" sz="3200" b="1">
                <a:solidFill>
                  <a:srgbClr val="0A0A0E"/>
                </a:solidFill>
              </a:rPr>
              <a:t>思考题</a:t>
            </a:r>
          </a:p>
        </p:txBody>
      </p:sp>
      <p:sp>
        <p:nvSpPr>
          <p:cNvPr id="149508" name="Rectangle 4"/>
          <p:cNvSpPr>
            <a:spLocks noGrp="1" noChangeArrowheads="1"/>
          </p:cNvSpPr>
          <p:nvPr>
            <p:ph type="body" idx="1"/>
          </p:nvPr>
        </p:nvSpPr>
        <p:spPr>
          <a:xfrm>
            <a:off x="685800" y="1981200"/>
            <a:ext cx="7918450" cy="4114800"/>
          </a:xfrm>
        </p:spPr>
        <p:txBody>
          <a:bodyPr/>
          <a:lstStyle/>
          <a:p>
            <a:pPr algn="just" eaLnBrk="1" hangingPunct="1">
              <a:buFont typeface="Wingdings" pitchFamily="2" charset="2"/>
              <a:buNone/>
            </a:pPr>
            <a:r>
              <a:rPr lang="en-US" altLang="zh-CN" sz="2800" b="1" smtClean="0"/>
              <a:t>1.</a:t>
            </a:r>
            <a:r>
              <a:rPr lang="zh-CN" altLang="en-US" sz="2800" b="1" smtClean="0"/>
              <a:t>系统设计的主要任务是什么？系统设计的内容及一般步骤是什么？</a:t>
            </a:r>
          </a:p>
          <a:p>
            <a:pPr algn="just" eaLnBrk="1" hangingPunct="1">
              <a:buFont typeface="Wingdings" pitchFamily="2" charset="2"/>
              <a:buNone/>
            </a:pPr>
            <a:r>
              <a:rPr lang="en-US" altLang="zh-CN" sz="2800" b="1" smtClean="0"/>
              <a:t>2.</a:t>
            </a:r>
            <a:r>
              <a:rPr lang="zh-CN" altLang="en-US" sz="2800" b="1" smtClean="0"/>
              <a:t>模块分解的基本原则是什么？</a:t>
            </a:r>
          </a:p>
          <a:p>
            <a:pPr algn="just" eaLnBrk="1" hangingPunct="1">
              <a:buFont typeface="Wingdings" pitchFamily="2" charset="2"/>
              <a:buNone/>
            </a:pPr>
            <a:r>
              <a:rPr lang="en-US" altLang="zh-CN" sz="2800" b="1" smtClean="0"/>
              <a:t>3.</a:t>
            </a:r>
            <a:r>
              <a:rPr lang="zh-CN" altLang="en-US" sz="2800" b="1" smtClean="0"/>
              <a:t>阐述内聚性和耦合度的几个等级。</a:t>
            </a:r>
          </a:p>
          <a:p>
            <a:pPr algn="just" eaLnBrk="1" hangingPunct="1">
              <a:buFont typeface="Wingdings" pitchFamily="2" charset="2"/>
              <a:buNone/>
            </a:pPr>
            <a:r>
              <a:rPr lang="en-US" altLang="zh-CN" sz="2800" b="1" smtClean="0"/>
              <a:t>4.</a:t>
            </a:r>
            <a:r>
              <a:rPr lang="zh-CN" altLang="en-US" sz="2800" b="1" smtClean="0"/>
              <a:t>代码设计应遵循哪些原则？</a:t>
            </a:r>
            <a:endParaRPr lang="zh-CN" altLang="en-US" sz="2800" b="1" smtClean="0">
              <a:latin typeface="宋体" pitchFamily="2" charset="-122"/>
            </a:endParaRPr>
          </a:p>
          <a:p>
            <a:pPr algn="just" eaLnBrk="1" hangingPunct="1">
              <a:buFont typeface="Wingdings" pitchFamily="2" charset="2"/>
              <a:buNone/>
            </a:pPr>
            <a:endParaRPr lang="zh-CN" altLang="en-US" sz="2800" b="1" smtClean="0"/>
          </a:p>
          <a:p>
            <a:pPr algn="just" eaLnBrk="1" hangingPunct="1">
              <a:buFont typeface="Wingdings" pitchFamily="2" charset="2"/>
              <a:buNone/>
            </a:pPr>
            <a:endParaRPr lang="en-US" altLang="zh-CN" smtClean="0"/>
          </a:p>
        </p:txBody>
      </p:sp>
    </p:spTree>
  </p:cSld>
  <p:clrMapOvr>
    <a:masterClrMapping/>
  </p:clrMapOvr>
  <p:transition>
    <p:wipe dir="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noFill/>
        </p:spPr>
        <p:txBody>
          <a:bodyPr/>
          <a:lstStyle/>
          <a:p>
            <a:pPr eaLnBrk="1" hangingPunct="1"/>
            <a:r>
              <a:rPr lang="zh-CN" altLang="en-US" sz="100" smtClean="0">
                <a:solidFill>
                  <a:schemeClr val="bg1"/>
                </a:solidFill>
              </a:rPr>
              <a:t>第一章思考题</a:t>
            </a:r>
            <a:endParaRPr lang="zh-CN" altLang="en-US" smtClean="0"/>
          </a:p>
        </p:txBody>
      </p:sp>
      <p:sp>
        <p:nvSpPr>
          <p:cNvPr id="150531" name="AutoShape 4">
            <a:hlinkClick r:id="" action="ppaction://noaction" highlightClick="1"/>
          </p:cNvPr>
          <p:cNvSpPr>
            <a:spLocks noChangeArrowheads="1"/>
          </p:cNvSpPr>
          <p:nvPr/>
        </p:nvSpPr>
        <p:spPr bwMode="auto">
          <a:xfrm>
            <a:off x="1403350" y="981075"/>
            <a:ext cx="1905000" cy="914400"/>
          </a:xfrm>
          <a:prstGeom prst="actionButtonBlank">
            <a:avLst/>
          </a:prstGeom>
          <a:noFill/>
          <a:ln w="9525">
            <a:noFill/>
            <a:miter lim="800000"/>
            <a:headEnd/>
            <a:tailEnd/>
          </a:ln>
        </p:spPr>
        <p:txBody>
          <a:bodyPr anchor="ctr"/>
          <a:lstStyle/>
          <a:p>
            <a:r>
              <a:rPr lang="zh-CN" altLang="en-US" sz="3200" b="1">
                <a:solidFill>
                  <a:srgbClr val="0A0A0E"/>
                </a:solidFill>
              </a:rPr>
              <a:t>思考题</a:t>
            </a:r>
          </a:p>
        </p:txBody>
      </p:sp>
      <p:sp>
        <p:nvSpPr>
          <p:cNvPr id="150532" name="Rectangle 5"/>
          <p:cNvSpPr>
            <a:spLocks noGrp="1" noChangeArrowheads="1"/>
          </p:cNvSpPr>
          <p:nvPr>
            <p:ph type="body" idx="1"/>
          </p:nvPr>
        </p:nvSpPr>
        <p:spPr>
          <a:xfrm>
            <a:off x="755650" y="1989138"/>
            <a:ext cx="7485063" cy="4114800"/>
          </a:xfrm>
        </p:spPr>
        <p:txBody>
          <a:bodyPr/>
          <a:lstStyle/>
          <a:p>
            <a:pPr marL="273050" indent="-273050" eaLnBrk="1" hangingPunct="1">
              <a:lnSpc>
                <a:spcPct val="105000"/>
              </a:lnSpc>
              <a:spcBef>
                <a:spcPct val="0"/>
              </a:spcBef>
              <a:buFontTx/>
              <a:buNone/>
            </a:pPr>
            <a:r>
              <a:rPr lang="en-US" altLang="zh-CN" sz="2800" b="1" smtClean="0"/>
              <a:t>5.</a:t>
            </a:r>
            <a:r>
              <a:rPr lang="zh-CN" altLang="en-US" sz="2800" b="1" smtClean="0"/>
              <a:t>输入输出设计中如何考虑提高人的效率，方便使用者？</a:t>
            </a:r>
          </a:p>
          <a:p>
            <a:pPr marL="273050" indent="-273050" eaLnBrk="1" hangingPunct="1">
              <a:lnSpc>
                <a:spcPct val="105000"/>
              </a:lnSpc>
              <a:spcBef>
                <a:spcPct val="0"/>
              </a:spcBef>
              <a:buFontTx/>
              <a:buNone/>
            </a:pPr>
            <a:r>
              <a:rPr lang="en-US" altLang="zh-CN" sz="2800" b="1" smtClean="0"/>
              <a:t>6.</a:t>
            </a:r>
            <a:r>
              <a:rPr lang="zh-CN" altLang="en-US" sz="2800" b="1" smtClean="0"/>
              <a:t>可能用哪些方法校验输入数据中的错误、效率如何？</a:t>
            </a:r>
          </a:p>
          <a:p>
            <a:pPr marL="273050" indent="-273050" eaLnBrk="1" hangingPunct="1">
              <a:lnSpc>
                <a:spcPct val="105000"/>
              </a:lnSpc>
              <a:spcBef>
                <a:spcPct val="0"/>
              </a:spcBef>
              <a:buFontTx/>
              <a:buNone/>
            </a:pPr>
            <a:r>
              <a:rPr lang="en-US" altLang="zh-CN" sz="2800" b="1" smtClean="0"/>
              <a:t>7.</a:t>
            </a:r>
            <a:r>
              <a:rPr lang="zh-CN" altLang="en-US" sz="2800" b="1" smtClean="0"/>
              <a:t>系统设计结束时，应提交哪些文档资料？</a:t>
            </a:r>
          </a:p>
          <a:p>
            <a:pPr marL="273050" indent="-273050" eaLnBrk="1" hangingPunct="1">
              <a:lnSpc>
                <a:spcPct val="105000"/>
              </a:lnSpc>
              <a:spcBef>
                <a:spcPct val="0"/>
              </a:spcBef>
              <a:buFontTx/>
              <a:buNone/>
            </a:pPr>
            <a:r>
              <a:rPr lang="en-US" altLang="zh-CN" sz="2800" b="1" smtClean="0"/>
              <a:t>8.</a:t>
            </a:r>
            <a:r>
              <a:rPr lang="zh-CN" altLang="en-US" sz="2800" b="1" smtClean="0"/>
              <a:t>系统设计时，为什么要先进行输出设计，然后进行输入设计？</a:t>
            </a:r>
          </a:p>
        </p:txBody>
      </p:sp>
    </p:spTree>
  </p:cSld>
  <p:clrMapOvr>
    <a:masterClrMapping/>
  </p:clrMapOvr>
  <p:transition>
    <p:wipe dir="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xfrm>
            <a:off x="646113" y="1773238"/>
            <a:ext cx="8497887" cy="4751387"/>
          </a:xfrm>
        </p:spPr>
        <p:txBody>
          <a:bodyPr/>
          <a:lstStyle/>
          <a:p>
            <a:pPr eaLnBrk="1" hangingPunct="1">
              <a:buFont typeface="Wingdings" pitchFamily="2" charset="2"/>
              <a:buNone/>
            </a:pPr>
            <a:r>
              <a:rPr lang="en-US" altLang="zh-CN" smtClean="0"/>
              <a:t>          </a:t>
            </a:r>
            <a:r>
              <a:rPr lang="zh-CN" altLang="en-US" sz="2800" b="1" smtClean="0"/>
              <a:t>某书商从各家出版社采购图书，批发给下属的连锁书店。设出版社与书商的关系为自由选择关系，连锁店与书商是唯一供货关系。</a:t>
            </a:r>
            <a:endParaRPr lang="zh-CN" altLang="en-US" sz="2000" b="1" smtClean="0"/>
          </a:p>
          <a:p>
            <a:pPr eaLnBrk="1" hangingPunct="1"/>
            <a:r>
              <a:rPr lang="zh-CN" altLang="en-US" sz="2400" b="1" smtClean="0"/>
              <a:t>书商：书商编号，名称，联系人 </a:t>
            </a:r>
          </a:p>
          <a:p>
            <a:pPr eaLnBrk="1" hangingPunct="1"/>
            <a:r>
              <a:rPr lang="zh-CN" altLang="en-US" sz="2400" b="1" smtClean="0"/>
              <a:t>连锁店：商店号，店名，电话 </a:t>
            </a:r>
          </a:p>
          <a:p>
            <a:pPr eaLnBrk="1" hangingPunct="1"/>
            <a:r>
              <a:rPr lang="zh-CN" altLang="en-US" sz="2400" b="1" smtClean="0"/>
              <a:t>出版社：编号，社名，地址 </a:t>
            </a:r>
          </a:p>
          <a:p>
            <a:pPr eaLnBrk="1" hangingPunct="1">
              <a:buFont typeface="Wingdings" pitchFamily="2" charset="2"/>
              <a:buNone/>
            </a:pPr>
            <a:r>
              <a:rPr lang="zh-CN" altLang="en-US" sz="2400" b="1" smtClean="0"/>
              <a:t>       要求反映批发数量和采购数量 。试设计</a:t>
            </a:r>
            <a:r>
              <a:rPr lang="en-US" altLang="zh-CN" sz="2400" b="1" smtClean="0"/>
              <a:t>E-R</a:t>
            </a:r>
            <a:r>
              <a:rPr lang="zh-CN" altLang="en-US" sz="2400" b="1" smtClean="0"/>
              <a:t>图，并写出最终的关系数据库逻辑模型。</a:t>
            </a:r>
          </a:p>
        </p:txBody>
      </p:sp>
      <p:sp>
        <p:nvSpPr>
          <p:cNvPr id="151555" name="AutoShape 3">
            <a:hlinkClick r:id="" action="ppaction://noaction" highlightClick="1"/>
          </p:cNvPr>
          <p:cNvSpPr>
            <a:spLocks noChangeArrowheads="1"/>
          </p:cNvSpPr>
          <p:nvPr/>
        </p:nvSpPr>
        <p:spPr bwMode="auto">
          <a:xfrm>
            <a:off x="1403350" y="981075"/>
            <a:ext cx="1905000" cy="914400"/>
          </a:xfrm>
          <a:prstGeom prst="actionButtonBlank">
            <a:avLst/>
          </a:prstGeom>
          <a:noFill/>
          <a:ln w="9525">
            <a:noFill/>
            <a:miter lim="800000"/>
            <a:headEnd/>
            <a:tailEnd/>
          </a:ln>
        </p:spPr>
        <p:txBody>
          <a:bodyPr anchor="ctr"/>
          <a:lstStyle/>
          <a:p>
            <a:r>
              <a:rPr lang="zh-CN" altLang="en-US" sz="3200" b="1">
                <a:solidFill>
                  <a:srgbClr val="0A0A0E"/>
                </a:solidFill>
              </a:rPr>
              <a:t>练习题</a:t>
            </a:r>
          </a:p>
        </p:txBody>
      </p:sp>
    </p:spTree>
  </p:cSld>
  <p:clrMapOvr>
    <a:masterClrMapping/>
  </p:clrMapOvr>
  <p:transition>
    <p:wipe dir="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85800" y="914400"/>
            <a:ext cx="7696200" cy="914400"/>
          </a:xfrm>
          <a:noFill/>
        </p:spPr>
        <p:txBody>
          <a:bodyPr anchor="ctr"/>
          <a:lstStyle/>
          <a:p>
            <a:pPr eaLnBrk="1" hangingPunct="1"/>
            <a:r>
              <a:rPr lang="zh-CN" altLang="en-US" smtClean="0">
                <a:solidFill>
                  <a:schemeClr val="tx1"/>
                </a:solidFill>
              </a:rPr>
              <a:t>习  题</a:t>
            </a:r>
          </a:p>
        </p:txBody>
      </p:sp>
      <p:sp>
        <p:nvSpPr>
          <p:cNvPr id="152579" name="Rectangle 3"/>
          <p:cNvSpPr>
            <a:spLocks noChangeArrowheads="1"/>
          </p:cNvSpPr>
          <p:nvPr>
            <p:ph type="body" sz="half" idx="1"/>
          </p:nvPr>
        </p:nvSpPr>
        <p:spPr>
          <a:xfrm>
            <a:off x="609600" y="1905000"/>
            <a:ext cx="7924800" cy="3810000"/>
          </a:xfrm>
        </p:spPr>
        <p:txBody>
          <a:bodyPr/>
          <a:lstStyle/>
          <a:p>
            <a:pPr marL="284163" indent="-284163">
              <a:spcBef>
                <a:spcPct val="0"/>
              </a:spcBef>
              <a:buFont typeface="Wingdings" pitchFamily="2" charset="2"/>
              <a:buNone/>
            </a:pPr>
            <a:r>
              <a:rPr lang="en-US" altLang="zh-CN" sz="2400" b="1" smtClean="0">
                <a:solidFill>
                  <a:schemeClr val="tx1"/>
                </a:solidFill>
              </a:rPr>
              <a:t>1 </a:t>
            </a:r>
            <a:r>
              <a:rPr lang="zh-CN" altLang="en-US" sz="2400" b="1" smtClean="0">
                <a:solidFill>
                  <a:schemeClr val="tx1"/>
                </a:solidFill>
              </a:rPr>
              <a:t>评价信息系统的标准有哪些</a:t>
            </a:r>
            <a:r>
              <a:rPr lang="en-US" altLang="zh-CN" sz="2400" b="1" smtClean="0">
                <a:solidFill>
                  <a:schemeClr val="tx1"/>
                </a:solidFill>
              </a:rPr>
              <a:t>?</a:t>
            </a:r>
            <a:r>
              <a:rPr lang="zh-CN" altLang="en-US" sz="2400" b="1" smtClean="0">
                <a:solidFill>
                  <a:schemeClr val="tx1"/>
                </a:solidFill>
              </a:rPr>
              <a:t>为什么说从系统研制的角度讲，系统的可变更性是最重要的标准</a:t>
            </a:r>
            <a:r>
              <a:rPr lang="en-US" altLang="zh-CN" sz="2400" b="1" smtClean="0">
                <a:solidFill>
                  <a:schemeClr val="tx1"/>
                </a:solidFill>
              </a:rPr>
              <a:t>?</a:t>
            </a:r>
          </a:p>
          <a:p>
            <a:pPr marL="284163" indent="-284163">
              <a:spcBef>
                <a:spcPct val="0"/>
              </a:spcBef>
              <a:buFont typeface="Wingdings" pitchFamily="2" charset="2"/>
              <a:buNone/>
            </a:pPr>
            <a:r>
              <a:rPr lang="en-US" altLang="zh-CN" sz="2400" b="1" smtClean="0">
                <a:solidFill>
                  <a:schemeClr val="tx1"/>
                </a:solidFill>
              </a:rPr>
              <a:t>2 </a:t>
            </a:r>
            <a:r>
              <a:rPr lang="zh-CN" altLang="en-US" sz="2400" b="1" smtClean="0">
                <a:solidFill>
                  <a:schemeClr val="tx1"/>
                </a:solidFill>
              </a:rPr>
              <a:t>系统设计的目标是什么</a:t>
            </a:r>
            <a:r>
              <a:rPr lang="en-US" altLang="zh-CN" sz="2400" b="1" smtClean="0">
                <a:solidFill>
                  <a:schemeClr val="tx1"/>
                </a:solidFill>
              </a:rPr>
              <a:t>?</a:t>
            </a:r>
          </a:p>
          <a:p>
            <a:pPr marL="284163" indent="-284163">
              <a:spcBef>
                <a:spcPct val="0"/>
              </a:spcBef>
              <a:buFont typeface="Wingdings" pitchFamily="2" charset="2"/>
              <a:buNone/>
            </a:pPr>
            <a:r>
              <a:rPr lang="en-US" altLang="zh-CN" sz="2400" b="1" smtClean="0">
                <a:solidFill>
                  <a:schemeClr val="tx1"/>
                </a:solidFill>
              </a:rPr>
              <a:t>3 </a:t>
            </a:r>
            <a:r>
              <a:rPr lang="zh-CN" altLang="en-US" sz="2400" b="1" smtClean="0">
                <a:solidFill>
                  <a:schemeClr val="tx1"/>
                </a:solidFill>
              </a:rPr>
              <a:t>系统设计阶段包括哪些工作内容</a:t>
            </a:r>
            <a:r>
              <a:rPr lang="en-US" altLang="zh-CN" sz="2400" b="1" smtClean="0">
                <a:solidFill>
                  <a:schemeClr val="tx1"/>
                </a:solidFill>
              </a:rPr>
              <a:t>?</a:t>
            </a:r>
          </a:p>
          <a:p>
            <a:pPr marL="284163" indent="-284163">
              <a:spcBef>
                <a:spcPct val="0"/>
              </a:spcBef>
              <a:buFont typeface="Wingdings" pitchFamily="2" charset="2"/>
              <a:buNone/>
            </a:pPr>
            <a:r>
              <a:rPr lang="en-US" altLang="zh-CN" sz="2400" b="1" smtClean="0">
                <a:solidFill>
                  <a:schemeClr val="tx1"/>
                </a:solidFill>
              </a:rPr>
              <a:t>4 </a:t>
            </a:r>
            <a:r>
              <a:rPr lang="zh-CN" altLang="en-US" sz="2400" b="1" smtClean="0">
                <a:solidFill>
                  <a:schemeClr val="tx1"/>
                </a:solidFill>
              </a:rPr>
              <a:t>结构图与数据流程图有什么区别与联系</a:t>
            </a:r>
            <a:r>
              <a:rPr lang="en-US" altLang="zh-CN" sz="2400" b="1" smtClean="0">
                <a:solidFill>
                  <a:schemeClr val="tx1"/>
                </a:solidFill>
              </a:rPr>
              <a:t>?</a:t>
            </a:r>
          </a:p>
          <a:p>
            <a:pPr marL="284163" indent="-284163">
              <a:spcBef>
                <a:spcPct val="0"/>
              </a:spcBef>
              <a:buFont typeface="Wingdings" pitchFamily="2" charset="2"/>
              <a:buNone/>
            </a:pPr>
            <a:r>
              <a:rPr lang="en-US" altLang="zh-CN" sz="2400" b="1" smtClean="0">
                <a:solidFill>
                  <a:schemeClr val="tx1"/>
                </a:solidFill>
              </a:rPr>
              <a:t>5 </a:t>
            </a:r>
            <a:r>
              <a:rPr lang="zh-CN" altLang="en-US" sz="2400" b="1" smtClean="0">
                <a:solidFill>
                  <a:schemeClr val="tx1"/>
                </a:solidFill>
              </a:rPr>
              <a:t>什么是模块间的耦合</a:t>
            </a:r>
            <a:r>
              <a:rPr lang="en-US" altLang="zh-CN" sz="2400" b="1" smtClean="0">
                <a:solidFill>
                  <a:schemeClr val="tx1"/>
                </a:solidFill>
              </a:rPr>
              <a:t>?</a:t>
            </a:r>
            <a:r>
              <a:rPr lang="zh-CN" altLang="en-US" sz="2400" b="1" smtClean="0">
                <a:solidFill>
                  <a:schemeClr val="tx1"/>
                </a:solidFill>
              </a:rPr>
              <a:t>怎样度量耦合的高与低</a:t>
            </a:r>
            <a:r>
              <a:rPr lang="en-US" altLang="zh-CN" sz="2400" b="1" smtClean="0">
                <a:solidFill>
                  <a:schemeClr val="tx1"/>
                </a:solidFill>
              </a:rPr>
              <a:t>?</a:t>
            </a:r>
          </a:p>
          <a:p>
            <a:pPr marL="284163" indent="-284163">
              <a:spcBef>
                <a:spcPct val="0"/>
              </a:spcBef>
              <a:buFont typeface="Wingdings" pitchFamily="2" charset="2"/>
              <a:buNone/>
            </a:pPr>
            <a:r>
              <a:rPr lang="en-US" altLang="zh-CN" sz="2400" b="1" smtClean="0">
                <a:solidFill>
                  <a:schemeClr val="tx1"/>
                </a:solidFill>
              </a:rPr>
              <a:t>6 </a:t>
            </a:r>
            <a:r>
              <a:rPr lang="zh-CN" altLang="en-US" sz="2400" b="1" smtClean="0">
                <a:solidFill>
                  <a:schemeClr val="tx1"/>
                </a:solidFill>
              </a:rPr>
              <a:t>什么是模块的内聚</a:t>
            </a:r>
            <a:r>
              <a:rPr lang="en-US" altLang="zh-CN" sz="2400" b="1" smtClean="0">
                <a:solidFill>
                  <a:schemeClr val="tx1"/>
                </a:solidFill>
              </a:rPr>
              <a:t>?</a:t>
            </a:r>
            <a:r>
              <a:rPr lang="zh-CN" altLang="en-US" sz="2400" b="1" smtClean="0">
                <a:solidFill>
                  <a:schemeClr val="tx1"/>
                </a:solidFill>
              </a:rPr>
              <a:t>模块的内聚有哪些情况</a:t>
            </a:r>
            <a:r>
              <a:rPr lang="en-US" altLang="zh-CN" sz="2400" b="1" smtClean="0">
                <a:solidFill>
                  <a:schemeClr val="tx1"/>
                </a:solidFill>
              </a:rPr>
              <a:t>?</a:t>
            </a:r>
          </a:p>
          <a:p>
            <a:pPr marL="284163" indent="-284163">
              <a:spcBef>
                <a:spcPct val="0"/>
              </a:spcBef>
              <a:buFont typeface="Wingdings" pitchFamily="2" charset="2"/>
              <a:buNone/>
            </a:pPr>
            <a:r>
              <a:rPr lang="en-US" altLang="zh-CN" sz="2400" b="1" smtClean="0">
                <a:solidFill>
                  <a:schemeClr val="tx1"/>
                </a:solidFill>
              </a:rPr>
              <a:t>7 </a:t>
            </a:r>
            <a:r>
              <a:rPr lang="zh-CN" altLang="en-US" sz="2400" b="1" smtClean="0">
                <a:solidFill>
                  <a:schemeClr val="tx1"/>
                </a:solidFill>
              </a:rPr>
              <a:t>什么是模块的控制范围</a:t>
            </a:r>
            <a:r>
              <a:rPr lang="en-US" altLang="zh-CN" sz="2400" b="1" smtClean="0">
                <a:solidFill>
                  <a:schemeClr val="tx1"/>
                </a:solidFill>
              </a:rPr>
              <a:t>?</a:t>
            </a:r>
            <a:r>
              <a:rPr lang="zh-CN" altLang="en-US" sz="2400" b="1" smtClean="0">
                <a:solidFill>
                  <a:schemeClr val="tx1"/>
                </a:solidFill>
              </a:rPr>
              <a:t>什么是判断的作用范围</a:t>
            </a:r>
            <a:r>
              <a:rPr lang="en-US" altLang="zh-CN" sz="2400" b="1" smtClean="0">
                <a:solidFill>
                  <a:schemeClr val="tx1"/>
                </a:solidFill>
              </a:rPr>
              <a:t>?</a:t>
            </a:r>
          </a:p>
          <a:p>
            <a:pPr marL="284163" indent="-284163">
              <a:spcBef>
                <a:spcPct val="0"/>
              </a:spcBef>
              <a:buFont typeface="Wingdings" pitchFamily="2" charset="2"/>
              <a:buNone/>
            </a:pPr>
            <a:r>
              <a:rPr lang="en-US" altLang="zh-CN" sz="2400" b="1" smtClean="0">
                <a:solidFill>
                  <a:schemeClr val="tx1"/>
                </a:solidFill>
              </a:rPr>
              <a:t>8   </a:t>
            </a:r>
            <a:r>
              <a:rPr lang="zh-CN" altLang="en-US" sz="2400" b="1" smtClean="0">
                <a:solidFill>
                  <a:schemeClr val="tx1"/>
                </a:solidFill>
              </a:rPr>
              <a:t>画出图书馆出纳台计算机管理系统的结构图，并给以 优化。</a:t>
            </a:r>
          </a:p>
          <a:p>
            <a:pPr marL="284163" indent="-284163">
              <a:spcBef>
                <a:spcPct val="0"/>
              </a:spcBef>
              <a:buFont typeface="Wingdings" pitchFamily="2" charset="2"/>
              <a:buNone/>
            </a:pPr>
            <a:endParaRPr lang="en-US" altLang="zh-CN" sz="2400" b="1" smtClean="0">
              <a:solidFill>
                <a:schemeClr val="tx1"/>
              </a:solidFill>
            </a:endParaRPr>
          </a:p>
        </p:txBody>
      </p:sp>
    </p:spTree>
  </p:cSld>
  <p:clrMapOvr>
    <a:masterClrMapping/>
  </p:clrMapOvr>
  <p:transition>
    <p:fade thruBlk="1"/>
  </p:transition>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85800" y="914400"/>
            <a:ext cx="7696200" cy="914400"/>
          </a:xfrm>
          <a:noFill/>
        </p:spPr>
        <p:txBody>
          <a:bodyPr anchor="ctr"/>
          <a:lstStyle/>
          <a:p>
            <a:pPr eaLnBrk="1" hangingPunct="1"/>
            <a:r>
              <a:rPr lang="zh-CN" altLang="en-US" smtClean="0">
                <a:solidFill>
                  <a:schemeClr val="tx1"/>
                </a:solidFill>
              </a:rPr>
              <a:t>习  题</a:t>
            </a:r>
          </a:p>
        </p:txBody>
      </p:sp>
      <p:sp>
        <p:nvSpPr>
          <p:cNvPr id="153603" name="Rectangle 3"/>
          <p:cNvSpPr>
            <a:spLocks noChangeArrowheads="1"/>
          </p:cNvSpPr>
          <p:nvPr>
            <p:ph type="body" sz="half" idx="1"/>
          </p:nvPr>
        </p:nvSpPr>
        <p:spPr>
          <a:xfrm>
            <a:off x="827088" y="1844675"/>
            <a:ext cx="7908925" cy="1235075"/>
          </a:xfrm>
        </p:spPr>
        <p:txBody>
          <a:bodyPr/>
          <a:lstStyle/>
          <a:p>
            <a:pPr marL="384175" indent="-384175">
              <a:spcBef>
                <a:spcPct val="0"/>
              </a:spcBef>
              <a:buFont typeface="Wingdings" pitchFamily="2" charset="2"/>
              <a:buNone/>
            </a:pPr>
            <a:r>
              <a:rPr lang="en-US" altLang="zh-CN" sz="2400" b="1" smtClean="0">
                <a:solidFill>
                  <a:schemeClr val="tx1"/>
                </a:solidFill>
              </a:rPr>
              <a:t>9   </a:t>
            </a:r>
            <a:r>
              <a:rPr lang="zh-CN" altLang="en-US" sz="2400" b="1" smtClean="0">
                <a:solidFill>
                  <a:schemeClr val="tx1"/>
                </a:solidFill>
              </a:rPr>
              <a:t>画出学籍管理系统的结构图，并设计出相应数据库。</a:t>
            </a:r>
          </a:p>
          <a:p>
            <a:pPr marL="384175" indent="-384175" algn="ctr">
              <a:spcBef>
                <a:spcPct val="0"/>
              </a:spcBef>
              <a:buFont typeface="Wingdings" pitchFamily="2" charset="2"/>
              <a:buNone/>
            </a:pPr>
            <a:r>
              <a:rPr lang="zh-CN" altLang="en-US" sz="2000" smtClean="0"/>
              <a:t>学号，姓名，性别，课程号，课程名，成绩，任课教师</a:t>
            </a:r>
          </a:p>
          <a:p>
            <a:pPr marL="384175" indent="-384175" algn="ctr">
              <a:spcBef>
                <a:spcPct val="0"/>
              </a:spcBef>
              <a:buFont typeface="Wingdings" pitchFamily="2" charset="2"/>
              <a:buNone/>
            </a:pPr>
            <a:endParaRPr lang="en-US" altLang="zh-CN" sz="2000" smtClean="0"/>
          </a:p>
        </p:txBody>
      </p:sp>
      <p:graphicFrame>
        <p:nvGraphicFramePr>
          <p:cNvPr id="1823748" name="Group 4"/>
          <p:cNvGraphicFramePr>
            <a:graphicFrameLocks noGrp="1"/>
          </p:cNvGraphicFramePr>
          <p:nvPr/>
        </p:nvGraphicFramePr>
        <p:xfrm>
          <a:off x="2438400" y="3200400"/>
          <a:ext cx="4343400" cy="457200"/>
        </p:xfrm>
        <a:graphic>
          <a:graphicData uri="http://schemas.openxmlformats.org/drawingml/2006/table">
            <a:tbl>
              <a:tblPr/>
              <a:tblGrid>
                <a:gridCol w="1617663"/>
                <a:gridCol w="1430337"/>
                <a:gridCol w="12954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200" b="0" i="0" u="none" strike="noStrike" cap="none" normalizeH="0" baseline="0" smtClean="0">
                          <a:ln>
                            <a:noFill/>
                          </a:ln>
                          <a:solidFill>
                            <a:schemeClr val="hlink"/>
                          </a:solidFill>
                          <a:effectLst/>
                          <a:latin typeface="楷体_GB2312" pitchFamily="49" charset="-122"/>
                          <a:ea typeface="宋体" pitchFamily="2"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200" b="0" i="0" u="none" strike="noStrike" cap="none" normalizeH="0" baseline="0" smtClean="0">
                          <a:ln>
                            <a:noFill/>
                          </a:ln>
                          <a:solidFill>
                            <a:srgbClr val="0000CC"/>
                          </a:solidFill>
                          <a:effectLst/>
                          <a:latin typeface="楷体_GB2312" pitchFamily="49" charset="-122"/>
                          <a:ea typeface="宋体" pitchFamily="2"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200" b="0" i="0" u="none" strike="noStrike" cap="none" normalizeH="0" baseline="0" smtClean="0">
                          <a:ln>
                            <a:noFill/>
                          </a:ln>
                          <a:solidFill>
                            <a:srgbClr val="0000CC"/>
                          </a:solidFill>
                          <a:effectLst/>
                          <a:latin typeface="楷体_GB2312" pitchFamily="49" charset="-122"/>
                          <a:ea typeface="宋体" pitchFamily="2" charset="-122"/>
                        </a:rPr>
                        <a:t>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23758" name="Group 14"/>
          <p:cNvGraphicFramePr>
            <a:graphicFrameLocks noGrp="1"/>
          </p:cNvGraphicFramePr>
          <p:nvPr/>
        </p:nvGraphicFramePr>
        <p:xfrm>
          <a:off x="2438400" y="3771900"/>
          <a:ext cx="4343400" cy="457200"/>
        </p:xfrm>
        <a:graphic>
          <a:graphicData uri="http://schemas.openxmlformats.org/drawingml/2006/table">
            <a:tbl>
              <a:tblPr/>
              <a:tblGrid>
                <a:gridCol w="1600200"/>
                <a:gridCol w="1447800"/>
                <a:gridCol w="12954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200" b="0" i="0" u="none" strike="noStrike" cap="none" normalizeH="0" baseline="0" smtClean="0">
                          <a:ln>
                            <a:noFill/>
                          </a:ln>
                          <a:solidFill>
                            <a:schemeClr val="hlink"/>
                          </a:solidFill>
                          <a:effectLst/>
                          <a:latin typeface="楷体_GB2312" pitchFamily="49" charset="-122"/>
                          <a:ea typeface="宋体" pitchFamily="2"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hlink"/>
                          </a:solidFill>
                          <a:effectLst/>
                          <a:latin typeface="楷体_GB2312" pitchFamily="49" charset="-122"/>
                          <a:ea typeface="宋体" pitchFamily="2" charset="-122"/>
                        </a:rPr>
                        <a:t>课程号*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200" b="0" i="0" u="none" strike="noStrike" cap="none" normalizeH="0" baseline="0" smtClean="0">
                          <a:ln>
                            <a:noFill/>
                          </a:ln>
                          <a:solidFill>
                            <a:schemeClr val="accent2"/>
                          </a:solidFill>
                          <a:effectLst/>
                          <a:latin typeface="楷体_GB2312" pitchFamily="49" charset="-122"/>
                          <a:ea typeface="宋体" pitchFamily="2" charset="-122"/>
                        </a:rPr>
                        <a:t>成绩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23768" name="Group 24"/>
          <p:cNvGraphicFramePr>
            <a:graphicFrameLocks noGrp="1"/>
          </p:cNvGraphicFramePr>
          <p:nvPr/>
        </p:nvGraphicFramePr>
        <p:xfrm>
          <a:off x="2438400" y="4343400"/>
          <a:ext cx="5257800" cy="457200"/>
        </p:xfrm>
        <a:graphic>
          <a:graphicData uri="http://schemas.openxmlformats.org/drawingml/2006/table">
            <a:tbl>
              <a:tblPr/>
              <a:tblGrid>
                <a:gridCol w="1600200"/>
                <a:gridCol w="1447800"/>
                <a:gridCol w="22098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hlink"/>
                          </a:solidFill>
                          <a:effectLst/>
                          <a:latin typeface="楷体_GB2312" pitchFamily="49" charset="-122"/>
                          <a:ea typeface="宋体" pitchFamily="2" charset="-122"/>
                        </a:rPr>
                        <a:t>课程号*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hlink"/>
                          </a:solidFill>
                          <a:effectLst/>
                          <a:latin typeface="楷体_GB2312" pitchFamily="49" charset="-122"/>
                          <a:ea typeface="宋体" pitchFamily="2" charset="-122"/>
                        </a:rPr>
                        <a:t>课程名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accent2"/>
                          </a:solidFill>
                          <a:effectLst/>
                          <a:latin typeface="楷体_GB2312" pitchFamily="49" charset="-122"/>
                          <a:ea typeface="宋体" pitchFamily="2" charset="-122"/>
                        </a:rPr>
                        <a:t>任课教师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23778" name="Text Box 34"/>
          <p:cNvSpPr txBox="1">
            <a:spLocks noChangeArrowheads="1"/>
          </p:cNvSpPr>
          <p:nvPr/>
        </p:nvSpPr>
        <p:spPr bwMode="auto">
          <a:xfrm>
            <a:off x="685800" y="3200400"/>
            <a:ext cx="1828800" cy="1616075"/>
          </a:xfrm>
          <a:prstGeom prst="rect">
            <a:avLst/>
          </a:prstGeom>
          <a:noFill/>
          <a:ln w="9525">
            <a:noFill/>
            <a:miter lim="800000"/>
            <a:headEnd/>
            <a:tailEnd/>
          </a:ln>
        </p:spPr>
        <p:txBody>
          <a:bodyPr>
            <a:spAutoFit/>
          </a:bodyPr>
          <a:lstStyle/>
          <a:p>
            <a:pPr eaLnBrk="0" hangingPunct="0"/>
            <a:r>
              <a:rPr kumimoji="1" lang="zh-CN" altLang="en-US" sz="2000">
                <a:latin typeface="Times New Roman" pitchFamily="18" charset="0"/>
                <a:ea typeface="楷体_GB2312" pitchFamily="49" charset="-122"/>
              </a:rPr>
              <a:t>学生文件</a:t>
            </a:r>
          </a:p>
          <a:p>
            <a:pPr eaLnBrk="0" hangingPunct="0"/>
            <a:endParaRPr kumimoji="1" lang="zh-CN" altLang="en-US" sz="2000">
              <a:latin typeface="Times New Roman" pitchFamily="18" charset="0"/>
              <a:ea typeface="楷体_GB2312" pitchFamily="49" charset="-122"/>
            </a:endParaRPr>
          </a:p>
          <a:p>
            <a:pPr eaLnBrk="0" hangingPunct="0"/>
            <a:r>
              <a:rPr kumimoji="1" lang="zh-CN" altLang="en-US" sz="2000">
                <a:latin typeface="Times New Roman" pitchFamily="18" charset="0"/>
                <a:ea typeface="楷体_GB2312" pitchFamily="49" charset="-122"/>
              </a:rPr>
              <a:t>选课文件</a:t>
            </a:r>
          </a:p>
          <a:p>
            <a:pPr eaLnBrk="0" hangingPunct="0"/>
            <a:endParaRPr kumimoji="1" lang="zh-CN" altLang="en-US" sz="2000">
              <a:latin typeface="Times New Roman" pitchFamily="18" charset="0"/>
              <a:ea typeface="楷体_GB2312" pitchFamily="49" charset="-122"/>
            </a:endParaRPr>
          </a:p>
          <a:p>
            <a:pPr eaLnBrk="0" hangingPunct="0"/>
            <a:r>
              <a:rPr kumimoji="1" lang="zh-CN" altLang="en-US" sz="2000">
                <a:latin typeface="Times New Roman" pitchFamily="18" charset="0"/>
                <a:ea typeface="楷体_GB2312" pitchFamily="49" charset="-122"/>
              </a:rPr>
              <a:t>课程文件</a:t>
            </a:r>
            <a:endParaRPr kumimoji="1" lang="zh-CN" altLang="en-US" sz="2400">
              <a:solidFill>
                <a:srgbClr val="FF0000"/>
              </a:solidFill>
              <a:latin typeface="Times New Roman" pitchFamily="18" charset="0"/>
              <a:ea typeface="楷体_GB2312" pitchFamily="49"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2377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82374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82375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823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778"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85800" y="914400"/>
            <a:ext cx="7696200" cy="914400"/>
          </a:xfrm>
          <a:noFill/>
        </p:spPr>
        <p:txBody>
          <a:bodyPr anchor="ctr"/>
          <a:lstStyle/>
          <a:p>
            <a:pPr eaLnBrk="1" hangingPunct="1"/>
            <a:r>
              <a:rPr lang="zh-CN" altLang="en-US" b="1" smtClean="0">
                <a:solidFill>
                  <a:schemeClr val="tx1"/>
                </a:solidFill>
              </a:rPr>
              <a:t>习  题</a:t>
            </a:r>
          </a:p>
        </p:txBody>
      </p:sp>
      <p:sp>
        <p:nvSpPr>
          <p:cNvPr id="154627" name="Rectangle 3"/>
          <p:cNvSpPr>
            <a:spLocks noChangeArrowheads="1"/>
          </p:cNvSpPr>
          <p:nvPr>
            <p:ph type="body" sz="half" idx="1"/>
          </p:nvPr>
        </p:nvSpPr>
        <p:spPr>
          <a:xfrm>
            <a:off x="755650" y="2154238"/>
            <a:ext cx="8199438" cy="1166812"/>
          </a:xfrm>
        </p:spPr>
        <p:txBody>
          <a:bodyPr/>
          <a:lstStyle/>
          <a:p>
            <a:pPr marL="384175" indent="-384175">
              <a:spcBef>
                <a:spcPct val="0"/>
              </a:spcBef>
              <a:buFont typeface="Wingdings" pitchFamily="2" charset="2"/>
              <a:buNone/>
            </a:pPr>
            <a:r>
              <a:rPr lang="en-US" altLang="zh-CN" sz="2400" b="1" smtClean="0">
                <a:solidFill>
                  <a:schemeClr val="tx1"/>
                </a:solidFill>
              </a:rPr>
              <a:t>10 </a:t>
            </a:r>
            <a:r>
              <a:rPr lang="zh-CN" altLang="en-US" sz="2400" b="1" smtClean="0">
                <a:solidFill>
                  <a:schemeClr val="tx1"/>
                </a:solidFill>
              </a:rPr>
              <a:t>试根据下面的数据流程图，画出</a:t>
            </a:r>
            <a:r>
              <a:rPr lang="zh-CN" altLang="en-US" sz="2400" b="1" smtClean="0">
                <a:solidFill>
                  <a:schemeClr val="tx1"/>
                </a:solidFill>
                <a:latin typeface="Arial" charset="0"/>
              </a:rPr>
              <a:t>“</a:t>
            </a:r>
            <a:r>
              <a:rPr lang="zh-CN" altLang="en-US" sz="2400" b="1" smtClean="0">
                <a:solidFill>
                  <a:schemeClr val="tx1"/>
                </a:solidFill>
              </a:rPr>
              <a:t>工资处理</a:t>
            </a:r>
            <a:r>
              <a:rPr lang="zh-CN" altLang="en-US" sz="2400" b="1" smtClean="0">
                <a:solidFill>
                  <a:schemeClr val="tx1"/>
                </a:solidFill>
                <a:latin typeface="Arial" charset="0"/>
              </a:rPr>
              <a:t>”</a:t>
            </a:r>
            <a:r>
              <a:rPr lang="zh-CN" altLang="en-US" sz="2400" b="1" smtClean="0">
                <a:solidFill>
                  <a:schemeClr val="tx1"/>
                </a:solidFill>
              </a:rPr>
              <a:t>子系统的 软件模块结构图。</a:t>
            </a:r>
          </a:p>
        </p:txBody>
      </p:sp>
      <p:grpSp>
        <p:nvGrpSpPr>
          <p:cNvPr id="154628" name="Group 6"/>
          <p:cNvGrpSpPr>
            <a:grpSpLocks/>
          </p:cNvGrpSpPr>
          <p:nvPr/>
        </p:nvGrpSpPr>
        <p:grpSpPr bwMode="auto">
          <a:xfrm>
            <a:off x="3808413" y="2924175"/>
            <a:ext cx="4419600" cy="2514600"/>
            <a:chOff x="2736" y="2496"/>
            <a:chExt cx="2784" cy="1584"/>
          </a:xfrm>
        </p:grpSpPr>
        <p:sp>
          <p:nvSpPr>
            <p:cNvPr id="154651" name="Rectangle 7"/>
            <p:cNvSpPr>
              <a:spLocks noChangeArrowheads="1"/>
            </p:cNvSpPr>
            <p:nvPr/>
          </p:nvSpPr>
          <p:spPr bwMode="auto">
            <a:xfrm>
              <a:off x="3360" y="3312"/>
              <a:ext cx="624" cy="432"/>
            </a:xfrm>
            <a:prstGeom prst="rect">
              <a:avLst/>
            </a:prstGeom>
            <a:noFill/>
            <a:ln w="9525">
              <a:solidFill>
                <a:srgbClr val="000000"/>
              </a:solidFill>
              <a:miter lim="800000"/>
              <a:headEnd/>
              <a:tailEnd/>
            </a:ln>
          </p:spPr>
          <p:txBody>
            <a:bodyPr wrap="none" anchor="ctr"/>
            <a:lstStyle/>
            <a:p>
              <a:pPr algn="ctr"/>
              <a:r>
                <a:rPr kumimoji="1" lang="zh-CN" altLang="en-US">
                  <a:solidFill>
                    <a:srgbClr val="000000"/>
                  </a:solidFill>
                  <a:latin typeface="Times New Roman" pitchFamily="18" charset="0"/>
                  <a:ea typeface="楷体_GB2312" pitchFamily="49" charset="-122"/>
                </a:rPr>
                <a:t>输入</a:t>
              </a:r>
            </a:p>
            <a:p>
              <a:pPr algn="ctr"/>
              <a:r>
                <a:rPr kumimoji="1" lang="zh-CN" altLang="en-US">
                  <a:solidFill>
                    <a:srgbClr val="000000"/>
                  </a:solidFill>
                  <a:latin typeface="Times New Roman" pitchFamily="18" charset="0"/>
                  <a:ea typeface="楷体_GB2312" pitchFamily="49" charset="-122"/>
                </a:rPr>
                <a:t>工时数据</a:t>
              </a:r>
            </a:p>
          </p:txBody>
        </p:sp>
        <p:sp>
          <p:nvSpPr>
            <p:cNvPr id="154652" name="Rectangle 8"/>
            <p:cNvSpPr>
              <a:spLocks noChangeArrowheads="1"/>
            </p:cNvSpPr>
            <p:nvPr/>
          </p:nvSpPr>
          <p:spPr bwMode="auto">
            <a:xfrm>
              <a:off x="4224" y="3504"/>
              <a:ext cx="624" cy="432"/>
            </a:xfrm>
            <a:prstGeom prst="rect">
              <a:avLst/>
            </a:prstGeom>
            <a:noFill/>
            <a:ln w="9525">
              <a:solidFill>
                <a:srgbClr val="000000"/>
              </a:solidFill>
              <a:miter lim="800000"/>
              <a:headEnd/>
              <a:tailEnd/>
            </a:ln>
          </p:spPr>
          <p:txBody>
            <a:bodyPr wrap="none" anchor="ctr"/>
            <a:lstStyle/>
            <a:p>
              <a:pPr algn="ctr"/>
              <a:r>
                <a:rPr kumimoji="1" lang="zh-CN" altLang="en-US">
                  <a:solidFill>
                    <a:srgbClr val="000000"/>
                  </a:solidFill>
                  <a:latin typeface="Times New Roman" pitchFamily="18" charset="0"/>
                  <a:ea typeface="楷体_GB2312" pitchFamily="49" charset="-122"/>
                </a:rPr>
                <a:t>计算工资</a:t>
              </a:r>
            </a:p>
          </p:txBody>
        </p:sp>
        <p:grpSp>
          <p:nvGrpSpPr>
            <p:cNvPr id="154653" name="Group 9"/>
            <p:cNvGrpSpPr>
              <a:grpSpLocks/>
            </p:cNvGrpSpPr>
            <p:nvPr/>
          </p:nvGrpSpPr>
          <p:grpSpPr bwMode="auto">
            <a:xfrm>
              <a:off x="3264" y="2496"/>
              <a:ext cx="749" cy="288"/>
              <a:chOff x="4368" y="3552"/>
              <a:chExt cx="749" cy="288"/>
            </a:xfrm>
          </p:grpSpPr>
          <p:grpSp>
            <p:nvGrpSpPr>
              <p:cNvPr id="154664" name="Group 10"/>
              <p:cNvGrpSpPr>
                <a:grpSpLocks/>
              </p:cNvGrpSpPr>
              <p:nvPr/>
            </p:nvGrpSpPr>
            <p:grpSpPr bwMode="auto">
              <a:xfrm>
                <a:off x="4368" y="3552"/>
                <a:ext cx="720" cy="288"/>
                <a:chOff x="2400" y="2688"/>
                <a:chExt cx="624" cy="288"/>
              </a:xfrm>
            </p:grpSpPr>
            <p:sp>
              <p:nvSpPr>
                <p:cNvPr id="154666" name="Line 11"/>
                <p:cNvSpPr>
                  <a:spLocks noChangeShapeType="1"/>
                </p:cNvSpPr>
                <p:nvPr/>
              </p:nvSpPr>
              <p:spPr bwMode="auto">
                <a:xfrm>
                  <a:off x="2400" y="2688"/>
                  <a:ext cx="624" cy="0"/>
                </a:xfrm>
                <a:prstGeom prst="line">
                  <a:avLst/>
                </a:prstGeom>
                <a:noFill/>
                <a:ln w="9525">
                  <a:solidFill>
                    <a:srgbClr val="FF0000"/>
                  </a:solidFill>
                  <a:round/>
                  <a:headEnd/>
                  <a:tailEnd/>
                </a:ln>
              </p:spPr>
              <p:txBody>
                <a:bodyPr wrap="none"/>
                <a:lstStyle/>
                <a:p>
                  <a:endParaRPr lang="zh-CN" altLang="en-US"/>
                </a:p>
              </p:txBody>
            </p:sp>
            <p:sp>
              <p:nvSpPr>
                <p:cNvPr id="154667" name="Line 12"/>
                <p:cNvSpPr>
                  <a:spLocks noChangeShapeType="1"/>
                </p:cNvSpPr>
                <p:nvPr/>
              </p:nvSpPr>
              <p:spPr bwMode="auto">
                <a:xfrm>
                  <a:off x="2400" y="2688"/>
                  <a:ext cx="0" cy="288"/>
                </a:xfrm>
                <a:prstGeom prst="line">
                  <a:avLst/>
                </a:prstGeom>
                <a:noFill/>
                <a:ln w="9525">
                  <a:solidFill>
                    <a:srgbClr val="FF0000"/>
                  </a:solidFill>
                  <a:round/>
                  <a:headEnd/>
                  <a:tailEnd/>
                </a:ln>
              </p:spPr>
              <p:txBody>
                <a:bodyPr wrap="none"/>
                <a:lstStyle/>
                <a:p>
                  <a:endParaRPr lang="zh-CN" altLang="en-US"/>
                </a:p>
              </p:txBody>
            </p:sp>
            <p:sp>
              <p:nvSpPr>
                <p:cNvPr id="154668" name="Line 13"/>
                <p:cNvSpPr>
                  <a:spLocks noChangeShapeType="1"/>
                </p:cNvSpPr>
                <p:nvPr/>
              </p:nvSpPr>
              <p:spPr bwMode="auto">
                <a:xfrm>
                  <a:off x="2400" y="2976"/>
                  <a:ext cx="624" cy="0"/>
                </a:xfrm>
                <a:prstGeom prst="line">
                  <a:avLst/>
                </a:prstGeom>
                <a:noFill/>
                <a:ln w="9525">
                  <a:solidFill>
                    <a:srgbClr val="FF0000"/>
                  </a:solidFill>
                  <a:round/>
                  <a:headEnd/>
                  <a:tailEnd/>
                </a:ln>
              </p:spPr>
              <p:txBody>
                <a:bodyPr wrap="none"/>
                <a:lstStyle/>
                <a:p>
                  <a:endParaRPr lang="zh-CN" altLang="en-US"/>
                </a:p>
              </p:txBody>
            </p:sp>
            <p:sp>
              <p:nvSpPr>
                <p:cNvPr id="154669" name="Line 14"/>
                <p:cNvSpPr>
                  <a:spLocks noChangeShapeType="1"/>
                </p:cNvSpPr>
                <p:nvPr/>
              </p:nvSpPr>
              <p:spPr bwMode="auto">
                <a:xfrm>
                  <a:off x="2496" y="2688"/>
                  <a:ext cx="0" cy="288"/>
                </a:xfrm>
                <a:prstGeom prst="line">
                  <a:avLst/>
                </a:prstGeom>
                <a:noFill/>
                <a:ln w="9525">
                  <a:solidFill>
                    <a:srgbClr val="FF0000"/>
                  </a:solidFill>
                  <a:round/>
                  <a:headEnd/>
                  <a:tailEnd/>
                </a:ln>
              </p:spPr>
              <p:txBody>
                <a:bodyPr wrap="none"/>
                <a:lstStyle/>
                <a:p>
                  <a:endParaRPr lang="zh-CN" altLang="en-US"/>
                </a:p>
              </p:txBody>
            </p:sp>
          </p:grpSp>
          <p:sp>
            <p:nvSpPr>
              <p:cNvPr id="154665" name="Text Box 15"/>
              <p:cNvSpPr txBox="1">
                <a:spLocks noChangeArrowheads="1"/>
              </p:cNvSpPr>
              <p:nvPr/>
            </p:nvSpPr>
            <p:spPr bwMode="auto">
              <a:xfrm>
                <a:off x="4541" y="3600"/>
                <a:ext cx="576" cy="154"/>
              </a:xfrm>
              <a:prstGeom prst="rect">
                <a:avLst/>
              </a:prstGeom>
              <a:noFill/>
              <a:ln w="9525">
                <a:noFill/>
                <a:miter lim="800000"/>
                <a:headEnd/>
                <a:tailEnd/>
              </a:ln>
            </p:spPr>
            <p:txBody>
              <a:bodyPr lIns="0" tIns="0" rIns="0" bIns="0">
                <a:spAutoFit/>
              </a:bodyPr>
              <a:lstStyle/>
              <a:p>
                <a:pPr>
                  <a:spcBef>
                    <a:spcPct val="50000"/>
                  </a:spcBef>
                </a:pPr>
                <a:r>
                  <a:rPr kumimoji="1" lang="zh-CN" altLang="en-US" sz="1600">
                    <a:solidFill>
                      <a:srgbClr val="000000"/>
                    </a:solidFill>
                    <a:latin typeface="Times New Roman" pitchFamily="18" charset="0"/>
                    <a:ea typeface="楷体_GB2312" pitchFamily="49" charset="-122"/>
                  </a:rPr>
                  <a:t>工资文件</a:t>
                </a:r>
              </a:p>
            </p:txBody>
          </p:sp>
        </p:grpSp>
        <p:sp>
          <p:nvSpPr>
            <p:cNvPr id="154654" name="Rectangle 16"/>
            <p:cNvSpPr>
              <a:spLocks noChangeArrowheads="1"/>
            </p:cNvSpPr>
            <p:nvPr/>
          </p:nvSpPr>
          <p:spPr bwMode="auto">
            <a:xfrm>
              <a:off x="4224" y="2880"/>
              <a:ext cx="624" cy="432"/>
            </a:xfrm>
            <a:prstGeom prst="rect">
              <a:avLst/>
            </a:prstGeom>
            <a:noFill/>
            <a:ln w="9525">
              <a:solidFill>
                <a:srgbClr val="000000"/>
              </a:solidFill>
              <a:miter lim="800000"/>
              <a:headEnd/>
              <a:tailEnd/>
            </a:ln>
          </p:spPr>
          <p:txBody>
            <a:bodyPr wrap="none" anchor="ctr"/>
            <a:lstStyle/>
            <a:p>
              <a:pPr algn="ctr"/>
              <a:r>
                <a:rPr kumimoji="1" lang="zh-CN" altLang="en-US" sz="1600">
                  <a:solidFill>
                    <a:srgbClr val="000000"/>
                  </a:solidFill>
                  <a:latin typeface="Times New Roman" pitchFamily="18" charset="0"/>
                  <a:ea typeface="楷体_GB2312" pitchFamily="49" charset="-122"/>
                </a:rPr>
                <a:t>打印</a:t>
              </a:r>
            </a:p>
            <a:p>
              <a:pPr algn="ctr"/>
              <a:r>
                <a:rPr kumimoji="1" lang="zh-CN" altLang="en-US" sz="1600">
                  <a:solidFill>
                    <a:srgbClr val="000000"/>
                  </a:solidFill>
                  <a:latin typeface="Times New Roman" pitchFamily="18" charset="0"/>
                  <a:ea typeface="楷体_GB2312" pitchFamily="49" charset="-122"/>
                </a:rPr>
                <a:t>工资表</a:t>
              </a:r>
            </a:p>
          </p:txBody>
        </p:sp>
        <p:sp>
          <p:nvSpPr>
            <p:cNvPr id="154655" name="Line 17"/>
            <p:cNvSpPr>
              <a:spLocks noChangeShapeType="1"/>
            </p:cNvSpPr>
            <p:nvPr/>
          </p:nvSpPr>
          <p:spPr bwMode="auto">
            <a:xfrm>
              <a:off x="2736" y="3552"/>
              <a:ext cx="624" cy="0"/>
            </a:xfrm>
            <a:prstGeom prst="line">
              <a:avLst/>
            </a:prstGeom>
            <a:noFill/>
            <a:ln w="9525">
              <a:solidFill>
                <a:srgbClr val="000000"/>
              </a:solidFill>
              <a:round/>
              <a:headEnd/>
              <a:tailEnd type="triangle" w="med" len="med"/>
            </a:ln>
          </p:spPr>
          <p:txBody>
            <a:bodyPr/>
            <a:lstStyle/>
            <a:p>
              <a:endParaRPr lang="zh-CN" altLang="en-US"/>
            </a:p>
          </p:txBody>
        </p:sp>
        <p:sp>
          <p:nvSpPr>
            <p:cNvPr id="154656" name="Line 18"/>
            <p:cNvSpPr>
              <a:spLocks noChangeShapeType="1"/>
            </p:cNvSpPr>
            <p:nvPr/>
          </p:nvSpPr>
          <p:spPr bwMode="auto">
            <a:xfrm>
              <a:off x="3984" y="3648"/>
              <a:ext cx="240" cy="0"/>
            </a:xfrm>
            <a:prstGeom prst="line">
              <a:avLst/>
            </a:prstGeom>
            <a:noFill/>
            <a:ln w="9525">
              <a:solidFill>
                <a:srgbClr val="000000"/>
              </a:solidFill>
              <a:round/>
              <a:headEnd/>
              <a:tailEnd type="triangle" w="med" len="med"/>
            </a:ln>
          </p:spPr>
          <p:txBody>
            <a:bodyPr/>
            <a:lstStyle/>
            <a:p>
              <a:endParaRPr lang="zh-CN" altLang="en-US"/>
            </a:p>
          </p:txBody>
        </p:sp>
        <p:sp>
          <p:nvSpPr>
            <p:cNvPr id="154657" name="Line 19"/>
            <p:cNvSpPr>
              <a:spLocks noChangeShapeType="1"/>
            </p:cNvSpPr>
            <p:nvPr/>
          </p:nvSpPr>
          <p:spPr bwMode="auto">
            <a:xfrm flipV="1">
              <a:off x="4512" y="3312"/>
              <a:ext cx="0" cy="192"/>
            </a:xfrm>
            <a:prstGeom prst="line">
              <a:avLst/>
            </a:prstGeom>
            <a:noFill/>
            <a:ln w="9525">
              <a:solidFill>
                <a:srgbClr val="000000"/>
              </a:solidFill>
              <a:round/>
              <a:headEnd/>
              <a:tailEnd type="triangle" w="med" len="med"/>
            </a:ln>
          </p:spPr>
          <p:txBody>
            <a:bodyPr/>
            <a:lstStyle/>
            <a:p>
              <a:endParaRPr lang="zh-CN" altLang="en-US"/>
            </a:p>
          </p:txBody>
        </p:sp>
        <p:sp>
          <p:nvSpPr>
            <p:cNvPr id="154658" name="Line 20"/>
            <p:cNvSpPr>
              <a:spLocks noChangeShapeType="1"/>
            </p:cNvSpPr>
            <p:nvPr/>
          </p:nvSpPr>
          <p:spPr bwMode="auto">
            <a:xfrm>
              <a:off x="4848" y="3120"/>
              <a:ext cx="480" cy="0"/>
            </a:xfrm>
            <a:prstGeom prst="line">
              <a:avLst/>
            </a:prstGeom>
            <a:noFill/>
            <a:ln w="9525">
              <a:solidFill>
                <a:srgbClr val="000000"/>
              </a:solidFill>
              <a:round/>
              <a:headEnd/>
              <a:tailEnd type="triangle" w="med" len="med"/>
            </a:ln>
          </p:spPr>
          <p:txBody>
            <a:bodyPr/>
            <a:lstStyle/>
            <a:p>
              <a:endParaRPr lang="zh-CN" altLang="en-US"/>
            </a:p>
          </p:txBody>
        </p:sp>
        <p:sp>
          <p:nvSpPr>
            <p:cNvPr id="154659" name="Line 21"/>
            <p:cNvSpPr>
              <a:spLocks noChangeShapeType="1"/>
            </p:cNvSpPr>
            <p:nvPr/>
          </p:nvSpPr>
          <p:spPr bwMode="auto">
            <a:xfrm>
              <a:off x="3648" y="2784"/>
              <a:ext cx="0" cy="528"/>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54660" name="Text Box 22"/>
            <p:cNvSpPr txBox="1">
              <a:spLocks noChangeArrowheads="1"/>
            </p:cNvSpPr>
            <p:nvPr/>
          </p:nvSpPr>
          <p:spPr bwMode="auto">
            <a:xfrm>
              <a:off x="3648" y="3072"/>
              <a:ext cx="576" cy="154"/>
            </a:xfrm>
            <a:prstGeom prst="rect">
              <a:avLst/>
            </a:prstGeom>
            <a:noFill/>
            <a:ln w="9525">
              <a:noFill/>
              <a:miter lim="800000"/>
              <a:headEnd/>
              <a:tailEnd/>
            </a:ln>
          </p:spPr>
          <p:txBody>
            <a:bodyPr lIns="0" tIns="0" rIns="0" bIns="0">
              <a:spAutoFit/>
            </a:bodyPr>
            <a:lstStyle/>
            <a:p>
              <a:pPr>
                <a:spcBef>
                  <a:spcPct val="50000"/>
                </a:spcBef>
              </a:pPr>
              <a:r>
                <a:rPr kumimoji="1" lang="zh-CN" altLang="en-US" sz="1600">
                  <a:solidFill>
                    <a:srgbClr val="000000"/>
                  </a:solidFill>
                  <a:latin typeface="Times New Roman" pitchFamily="18" charset="0"/>
                  <a:ea typeface="楷体_GB2312" pitchFamily="49" charset="-122"/>
                </a:rPr>
                <a:t>固定工资</a:t>
              </a:r>
            </a:p>
          </p:txBody>
        </p:sp>
        <p:sp>
          <p:nvSpPr>
            <p:cNvPr id="154661" name="Text Box 23"/>
            <p:cNvSpPr txBox="1">
              <a:spLocks noChangeArrowheads="1"/>
            </p:cNvSpPr>
            <p:nvPr/>
          </p:nvSpPr>
          <p:spPr bwMode="auto">
            <a:xfrm>
              <a:off x="5040" y="2928"/>
              <a:ext cx="480" cy="154"/>
            </a:xfrm>
            <a:prstGeom prst="rect">
              <a:avLst/>
            </a:prstGeom>
            <a:noFill/>
            <a:ln w="9525">
              <a:noFill/>
              <a:miter lim="800000"/>
              <a:headEnd/>
              <a:tailEnd/>
            </a:ln>
          </p:spPr>
          <p:txBody>
            <a:bodyPr lIns="0" tIns="0" rIns="0" bIns="0">
              <a:spAutoFit/>
            </a:bodyPr>
            <a:lstStyle/>
            <a:p>
              <a:pPr>
                <a:spcBef>
                  <a:spcPct val="50000"/>
                </a:spcBef>
              </a:pPr>
              <a:r>
                <a:rPr kumimoji="1" lang="zh-CN" altLang="en-US" sz="1600">
                  <a:solidFill>
                    <a:srgbClr val="000000"/>
                  </a:solidFill>
                  <a:latin typeface="Times New Roman" pitchFamily="18" charset="0"/>
                  <a:ea typeface="楷体_GB2312" pitchFamily="49" charset="-122"/>
                </a:rPr>
                <a:t>工资表</a:t>
              </a:r>
            </a:p>
          </p:txBody>
        </p:sp>
        <p:sp>
          <p:nvSpPr>
            <p:cNvPr id="154662" name="Rectangle 24" descr="纸莎草纸"/>
            <p:cNvSpPr>
              <a:spLocks noChangeArrowheads="1"/>
            </p:cNvSpPr>
            <p:nvPr/>
          </p:nvSpPr>
          <p:spPr bwMode="auto">
            <a:xfrm>
              <a:off x="2784" y="2832"/>
              <a:ext cx="2160" cy="1248"/>
            </a:xfrm>
            <a:prstGeom prst="rect">
              <a:avLst/>
            </a:prstGeom>
            <a:noFill/>
            <a:ln w="9525" cap="rnd">
              <a:solidFill>
                <a:srgbClr val="000000"/>
              </a:solidFill>
              <a:prstDash val="sysDot"/>
              <a:miter lim="800000"/>
              <a:headEnd/>
              <a:tailEnd/>
            </a:ln>
          </p:spPr>
          <p:txBody>
            <a:bodyPr wrap="none" anchor="ctr"/>
            <a:lstStyle/>
            <a:p>
              <a:endParaRPr lang="zh-CN" altLang="en-US"/>
            </a:p>
          </p:txBody>
        </p:sp>
        <p:sp>
          <p:nvSpPr>
            <p:cNvPr id="154663" name="Text Box 25"/>
            <p:cNvSpPr txBox="1">
              <a:spLocks noChangeArrowheads="1"/>
            </p:cNvSpPr>
            <p:nvPr/>
          </p:nvSpPr>
          <p:spPr bwMode="auto">
            <a:xfrm>
              <a:off x="2928" y="3264"/>
              <a:ext cx="288" cy="278"/>
            </a:xfrm>
            <a:prstGeom prst="rect">
              <a:avLst/>
            </a:prstGeom>
            <a:noFill/>
            <a:ln w="9525">
              <a:noFill/>
              <a:miter lim="800000"/>
              <a:headEnd/>
              <a:tailEnd/>
            </a:ln>
          </p:spPr>
          <p:txBody>
            <a:bodyPr lIns="0" tIns="0" rIns="0" bIns="0">
              <a:spAutoFit/>
            </a:bodyPr>
            <a:lstStyle/>
            <a:p>
              <a:pPr>
                <a:lnSpc>
                  <a:spcPct val="90000"/>
                </a:lnSpc>
              </a:pPr>
              <a:r>
                <a:rPr kumimoji="1" lang="zh-CN" altLang="en-US" sz="1600">
                  <a:solidFill>
                    <a:srgbClr val="000000"/>
                  </a:solidFill>
                  <a:latin typeface="Times New Roman" pitchFamily="18" charset="0"/>
                  <a:ea typeface="楷体_GB2312" pitchFamily="49" charset="-122"/>
                </a:rPr>
                <a:t>考勤</a:t>
              </a:r>
            </a:p>
            <a:p>
              <a:pPr>
                <a:lnSpc>
                  <a:spcPct val="90000"/>
                </a:lnSpc>
              </a:pPr>
              <a:r>
                <a:rPr kumimoji="1" lang="zh-CN" altLang="en-US" sz="1600">
                  <a:solidFill>
                    <a:srgbClr val="000000"/>
                  </a:solidFill>
                  <a:latin typeface="Times New Roman" pitchFamily="18" charset="0"/>
                  <a:ea typeface="楷体_GB2312" pitchFamily="49" charset="-122"/>
                </a:rPr>
                <a:t>记录</a:t>
              </a:r>
            </a:p>
          </p:txBody>
        </p:sp>
      </p:grpSp>
      <p:grpSp>
        <p:nvGrpSpPr>
          <p:cNvPr id="154629" name="Group 26"/>
          <p:cNvGrpSpPr>
            <a:grpSpLocks/>
          </p:cNvGrpSpPr>
          <p:nvPr/>
        </p:nvGrpSpPr>
        <p:grpSpPr bwMode="auto">
          <a:xfrm>
            <a:off x="684213" y="3076575"/>
            <a:ext cx="3200400" cy="2362200"/>
            <a:chOff x="768" y="2592"/>
            <a:chExt cx="2016" cy="1488"/>
          </a:xfrm>
        </p:grpSpPr>
        <p:grpSp>
          <p:nvGrpSpPr>
            <p:cNvPr id="154630" name="Group 27"/>
            <p:cNvGrpSpPr>
              <a:grpSpLocks/>
            </p:cNvGrpSpPr>
            <p:nvPr/>
          </p:nvGrpSpPr>
          <p:grpSpPr bwMode="auto">
            <a:xfrm>
              <a:off x="768" y="2592"/>
              <a:ext cx="1632" cy="1439"/>
              <a:chOff x="432" y="2688"/>
              <a:chExt cx="1632" cy="1439"/>
            </a:xfrm>
          </p:grpSpPr>
          <p:sp>
            <p:nvSpPr>
              <p:cNvPr id="154633" name="Text Box 28"/>
              <p:cNvSpPr txBox="1">
                <a:spLocks noChangeArrowheads="1"/>
              </p:cNvSpPr>
              <p:nvPr/>
            </p:nvSpPr>
            <p:spPr bwMode="auto">
              <a:xfrm>
                <a:off x="816" y="3936"/>
                <a:ext cx="480" cy="154"/>
              </a:xfrm>
              <a:prstGeom prst="rect">
                <a:avLst/>
              </a:prstGeom>
              <a:noFill/>
              <a:ln w="9525">
                <a:noFill/>
                <a:miter lim="800000"/>
                <a:headEnd/>
                <a:tailEnd/>
              </a:ln>
            </p:spPr>
            <p:txBody>
              <a:bodyPr lIns="0" tIns="0" rIns="0" bIns="0">
                <a:spAutoFit/>
              </a:bodyPr>
              <a:lstStyle/>
              <a:p>
                <a:pPr>
                  <a:spcBef>
                    <a:spcPct val="50000"/>
                  </a:spcBef>
                </a:pPr>
                <a:r>
                  <a:rPr kumimoji="1" lang="zh-CN" altLang="en-US" sz="1600">
                    <a:solidFill>
                      <a:srgbClr val="000000"/>
                    </a:solidFill>
                    <a:latin typeface="Times New Roman" pitchFamily="18" charset="0"/>
                    <a:ea typeface="楷体_GB2312" pitchFamily="49" charset="-122"/>
                  </a:rPr>
                  <a:t>工资表</a:t>
                </a:r>
              </a:p>
            </p:txBody>
          </p:sp>
          <p:sp>
            <p:nvSpPr>
              <p:cNvPr id="154634" name="Text Box 29"/>
              <p:cNvSpPr txBox="1">
                <a:spLocks noChangeArrowheads="1"/>
              </p:cNvSpPr>
              <p:nvPr/>
            </p:nvSpPr>
            <p:spPr bwMode="auto">
              <a:xfrm>
                <a:off x="1488" y="3072"/>
                <a:ext cx="576" cy="154"/>
              </a:xfrm>
              <a:prstGeom prst="rect">
                <a:avLst/>
              </a:prstGeom>
              <a:noFill/>
              <a:ln w="9525">
                <a:noFill/>
                <a:miter lim="800000"/>
                <a:headEnd/>
                <a:tailEnd/>
              </a:ln>
            </p:spPr>
            <p:txBody>
              <a:bodyPr lIns="0" tIns="0" rIns="0" bIns="0">
                <a:spAutoFit/>
              </a:bodyPr>
              <a:lstStyle/>
              <a:p>
                <a:pPr>
                  <a:spcBef>
                    <a:spcPct val="50000"/>
                  </a:spcBef>
                </a:pPr>
                <a:r>
                  <a:rPr kumimoji="1" lang="zh-CN" altLang="en-US" sz="1600">
                    <a:solidFill>
                      <a:srgbClr val="000000"/>
                    </a:solidFill>
                    <a:latin typeface="Times New Roman" pitchFamily="18" charset="0"/>
                    <a:ea typeface="楷体_GB2312" pitchFamily="49" charset="-122"/>
                  </a:rPr>
                  <a:t>固定工资</a:t>
                </a:r>
              </a:p>
            </p:txBody>
          </p:sp>
          <p:sp>
            <p:nvSpPr>
              <p:cNvPr id="154635" name="Rectangle 30"/>
              <p:cNvSpPr>
                <a:spLocks noChangeArrowheads="1"/>
              </p:cNvSpPr>
              <p:nvPr/>
            </p:nvSpPr>
            <p:spPr bwMode="auto">
              <a:xfrm>
                <a:off x="1248" y="3360"/>
                <a:ext cx="624" cy="432"/>
              </a:xfrm>
              <a:prstGeom prst="rect">
                <a:avLst/>
              </a:prstGeom>
              <a:noFill/>
              <a:ln w="9525">
                <a:solidFill>
                  <a:srgbClr val="000000"/>
                </a:solidFill>
                <a:miter lim="800000"/>
                <a:headEnd/>
                <a:tailEnd/>
              </a:ln>
            </p:spPr>
            <p:txBody>
              <a:bodyPr wrap="none" anchor="ctr"/>
              <a:lstStyle/>
              <a:p>
                <a:pPr algn="ctr"/>
                <a:r>
                  <a:rPr kumimoji="1" lang="zh-CN" altLang="en-US">
                    <a:solidFill>
                      <a:srgbClr val="000000"/>
                    </a:solidFill>
                    <a:latin typeface="Times New Roman" pitchFamily="18" charset="0"/>
                    <a:ea typeface="楷体_GB2312" pitchFamily="49" charset="-122"/>
                  </a:rPr>
                  <a:t>工资管理</a:t>
                </a:r>
              </a:p>
            </p:txBody>
          </p:sp>
          <p:grpSp>
            <p:nvGrpSpPr>
              <p:cNvPr id="154636" name="Group 31"/>
              <p:cNvGrpSpPr>
                <a:grpSpLocks/>
              </p:cNvGrpSpPr>
              <p:nvPr/>
            </p:nvGrpSpPr>
            <p:grpSpPr bwMode="auto">
              <a:xfrm>
                <a:off x="432" y="3360"/>
                <a:ext cx="432" cy="432"/>
                <a:chOff x="1296" y="1632"/>
                <a:chExt cx="432" cy="432"/>
              </a:xfrm>
            </p:grpSpPr>
            <p:sp>
              <p:nvSpPr>
                <p:cNvPr id="154648" name="Rectangle 32"/>
                <p:cNvSpPr>
                  <a:spLocks noChangeArrowheads="1"/>
                </p:cNvSpPr>
                <p:nvPr/>
              </p:nvSpPr>
              <p:spPr bwMode="auto">
                <a:xfrm>
                  <a:off x="1344" y="1680"/>
                  <a:ext cx="384" cy="384"/>
                </a:xfrm>
                <a:prstGeom prst="rect">
                  <a:avLst/>
                </a:prstGeom>
                <a:noFill/>
                <a:ln w="9525">
                  <a:solidFill>
                    <a:srgbClr val="000000"/>
                  </a:solidFill>
                  <a:miter lim="800000"/>
                  <a:headEnd/>
                  <a:tailEnd/>
                </a:ln>
              </p:spPr>
              <p:txBody>
                <a:bodyPr wrap="none" anchor="ctr"/>
                <a:lstStyle/>
                <a:p>
                  <a:pPr algn="ctr"/>
                  <a:r>
                    <a:rPr kumimoji="1" lang="zh-CN" altLang="en-US">
                      <a:solidFill>
                        <a:srgbClr val="000000"/>
                      </a:solidFill>
                      <a:latin typeface="Times New Roman" pitchFamily="18" charset="0"/>
                      <a:ea typeface="楷体_GB2312" pitchFamily="49" charset="-122"/>
                    </a:rPr>
                    <a:t>部门</a:t>
                  </a:r>
                </a:p>
              </p:txBody>
            </p:sp>
            <p:sp>
              <p:nvSpPr>
                <p:cNvPr id="154649" name="Line 33"/>
                <p:cNvSpPr>
                  <a:spLocks noChangeShapeType="1"/>
                </p:cNvSpPr>
                <p:nvPr/>
              </p:nvSpPr>
              <p:spPr bwMode="auto">
                <a:xfrm flipV="1">
                  <a:off x="1296" y="1632"/>
                  <a:ext cx="0" cy="288"/>
                </a:xfrm>
                <a:prstGeom prst="line">
                  <a:avLst/>
                </a:prstGeom>
                <a:noFill/>
                <a:ln w="9525">
                  <a:solidFill>
                    <a:srgbClr val="000000"/>
                  </a:solidFill>
                  <a:round/>
                  <a:headEnd/>
                  <a:tailEnd/>
                </a:ln>
              </p:spPr>
              <p:txBody>
                <a:bodyPr wrap="none"/>
                <a:lstStyle/>
                <a:p>
                  <a:endParaRPr lang="zh-CN" altLang="en-US"/>
                </a:p>
              </p:txBody>
            </p:sp>
            <p:sp>
              <p:nvSpPr>
                <p:cNvPr id="154650" name="Line 34"/>
                <p:cNvSpPr>
                  <a:spLocks noChangeShapeType="1"/>
                </p:cNvSpPr>
                <p:nvPr/>
              </p:nvSpPr>
              <p:spPr bwMode="auto">
                <a:xfrm>
                  <a:off x="1296" y="1632"/>
                  <a:ext cx="288" cy="0"/>
                </a:xfrm>
                <a:prstGeom prst="line">
                  <a:avLst/>
                </a:prstGeom>
                <a:noFill/>
                <a:ln w="9525">
                  <a:solidFill>
                    <a:srgbClr val="000000"/>
                  </a:solidFill>
                  <a:round/>
                  <a:headEnd/>
                  <a:tailEnd/>
                </a:ln>
              </p:spPr>
              <p:txBody>
                <a:bodyPr wrap="none"/>
                <a:lstStyle/>
                <a:p>
                  <a:endParaRPr lang="zh-CN" altLang="en-US"/>
                </a:p>
              </p:txBody>
            </p:sp>
          </p:grpSp>
          <p:sp>
            <p:nvSpPr>
              <p:cNvPr id="154637" name="Line 35"/>
              <p:cNvSpPr>
                <a:spLocks noChangeShapeType="1"/>
              </p:cNvSpPr>
              <p:nvPr/>
            </p:nvSpPr>
            <p:spPr bwMode="auto">
              <a:xfrm flipH="1">
                <a:off x="864" y="3600"/>
                <a:ext cx="384" cy="0"/>
              </a:xfrm>
              <a:prstGeom prst="line">
                <a:avLst/>
              </a:prstGeom>
              <a:noFill/>
              <a:ln w="9525">
                <a:solidFill>
                  <a:srgbClr val="000000"/>
                </a:solidFill>
                <a:round/>
                <a:headEnd type="triangle" w="med" len="med"/>
                <a:tailEnd/>
              </a:ln>
            </p:spPr>
            <p:txBody>
              <a:bodyPr wrap="none"/>
              <a:lstStyle/>
              <a:p>
                <a:endParaRPr lang="zh-CN" altLang="en-US"/>
              </a:p>
            </p:txBody>
          </p:sp>
          <p:grpSp>
            <p:nvGrpSpPr>
              <p:cNvPr id="154638" name="Group 36"/>
              <p:cNvGrpSpPr>
                <a:grpSpLocks/>
              </p:cNvGrpSpPr>
              <p:nvPr/>
            </p:nvGrpSpPr>
            <p:grpSpPr bwMode="auto">
              <a:xfrm>
                <a:off x="1104" y="2688"/>
                <a:ext cx="749" cy="288"/>
                <a:chOff x="4368" y="3552"/>
                <a:chExt cx="749" cy="288"/>
              </a:xfrm>
            </p:grpSpPr>
            <p:grpSp>
              <p:nvGrpSpPr>
                <p:cNvPr id="154642" name="Group 37"/>
                <p:cNvGrpSpPr>
                  <a:grpSpLocks/>
                </p:cNvGrpSpPr>
                <p:nvPr/>
              </p:nvGrpSpPr>
              <p:grpSpPr bwMode="auto">
                <a:xfrm>
                  <a:off x="4368" y="3552"/>
                  <a:ext cx="720" cy="288"/>
                  <a:chOff x="2400" y="2688"/>
                  <a:chExt cx="624" cy="288"/>
                </a:xfrm>
              </p:grpSpPr>
              <p:sp>
                <p:nvSpPr>
                  <p:cNvPr id="154644" name="Line 38"/>
                  <p:cNvSpPr>
                    <a:spLocks noChangeShapeType="1"/>
                  </p:cNvSpPr>
                  <p:nvPr/>
                </p:nvSpPr>
                <p:spPr bwMode="auto">
                  <a:xfrm>
                    <a:off x="2400" y="2688"/>
                    <a:ext cx="624" cy="0"/>
                  </a:xfrm>
                  <a:prstGeom prst="line">
                    <a:avLst/>
                  </a:prstGeom>
                  <a:noFill/>
                  <a:ln w="9525">
                    <a:solidFill>
                      <a:srgbClr val="FF0000"/>
                    </a:solidFill>
                    <a:round/>
                    <a:headEnd/>
                    <a:tailEnd/>
                  </a:ln>
                </p:spPr>
                <p:txBody>
                  <a:bodyPr wrap="none"/>
                  <a:lstStyle/>
                  <a:p>
                    <a:endParaRPr lang="zh-CN" altLang="en-US"/>
                  </a:p>
                </p:txBody>
              </p:sp>
              <p:sp>
                <p:nvSpPr>
                  <p:cNvPr id="154645" name="Line 39"/>
                  <p:cNvSpPr>
                    <a:spLocks noChangeShapeType="1"/>
                  </p:cNvSpPr>
                  <p:nvPr/>
                </p:nvSpPr>
                <p:spPr bwMode="auto">
                  <a:xfrm>
                    <a:off x="2400" y="2688"/>
                    <a:ext cx="0" cy="288"/>
                  </a:xfrm>
                  <a:prstGeom prst="line">
                    <a:avLst/>
                  </a:prstGeom>
                  <a:noFill/>
                  <a:ln w="9525">
                    <a:solidFill>
                      <a:srgbClr val="FF0000"/>
                    </a:solidFill>
                    <a:round/>
                    <a:headEnd/>
                    <a:tailEnd/>
                  </a:ln>
                </p:spPr>
                <p:txBody>
                  <a:bodyPr wrap="none"/>
                  <a:lstStyle/>
                  <a:p>
                    <a:endParaRPr lang="zh-CN" altLang="en-US"/>
                  </a:p>
                </p:txBody>
              </p:sp>
              <p:sp>
                <p:nvSpPr>
                  <p:cNvPr id="154646" name="Line 40"/>
                  <p:cNvSpPr>
                    <a:spLocks noChangeShapeType="1"/>
                  </p:cNvSpPr>
                  <p:nvPr/>
                </p:nvSpPr>
                <p:spPr bwMode="auto">
                  <a:xfrm>
                    <a:off x="2400" y="2976"/>
                    <a:ext cx="624" cy="0"/>
                  </a:xfrm>
                  <a:prstGeom prst="line">
                    <a:avLst/>
                  </a:prstGeom>
                  <a:noFill/>
                  <a:ln w="9525">
                    <a:solidFill>
                      <a:srgbClr val="FF0000"/>
                    </a:solidFill>
                    <a:round/>
                    <a:headEnd/>
                    <a:tailEnd/>
                  </a:ln>
                </p:spPr>
                <p:txBody>
                  <a:bodyPr wrap="none"/>
                  <a:lstStyle/>
                  <a:p>
                    <a:endParaRPr lang="zh-CN" altLang="en-US"/>
                  </a:p>
                </p:txBody>
              </p:sp>
              <p:sp>
                <p:nvSpPr>
                  <p:cNvPr id="154647" name="Line 41"/>
                  <p:cNvSpPr>
                    <a:spLocks noChangeShapeType="1"/>
                  </p:cNvSpPr>
                  <p:nvPr/>
                </p:nvSpPr>
                <p:spPr bwMode="auto">
                  <a:xfrm>
                    <a:off x="2496" y="2688"/>
                    <a:ext cx="0" cy="288"/>
                  </a:xfrm>
                  <a:prstGeom prst="line">
                    <a:avLst/>
                  </a:prstGeom>
                  <a:noFill/>
                  <a:ln w="9525">
                    <a:solidFill>
                      <a:srgbClr val="FF0000"/>
                    </a:solidFill>
                    <a:round/>
                    <a:headEnd/>
                    <a:tailEnd/>
                  </a:ln>
                </p:spPr>
                <p:txBody>
                  <a:bodyPr wrap="none"/>
                  <a:lstStyle/>
                  <a:p>
                    <a:endParaRPr lang="zh-CN" altLang="en-US"/>
                  </a:p>
                </p:txBody>
              </p:sp>
            </p:grpSp>
            <p:sp>
              <p:nvSpPr>
                <p:cNvPr id="154643" name="Text Box 42"/>
                <p:cNvSpPr txBox="1">
                  <a:spLocks noChangeArrowheads="1"/>
                </p:cNvSpPr>
                <p:nvPr/>
              </p:nvSpPr>
              <p:spPr bwMode="auto">
                <a:xfrm>
                  <a:off x="4541" y="3600"/>
                  <a:ext cx="576" cy="154"/>
                </a:xfrm>
                <a:prstGeom prst="rect">
                  <a:avLst/>
                </a:prstGeom>
                <a:noFill/>
                <a:ln w="9525">
                  <a:noFill/>
                  <a:miter lim="800000"/>
                  <a:headEnd/>
                  <a:tailEnd/>
                </a:ln>
              </p:spPr>
              <p:txBody>
                <a:bodyPr lIns="0" tIns="0" rIns="0" bIns="0">
                  <a:spAutoFit/>
                </a:bodyPr>
                <a:lstStyle/>
                <a:p>
                  <a:pPr>
                    <a:spcBef>
                      <a:spcPct val="50000"/>
                    </a:spcBef>
                  </a:pPr>
                  <a:r>
                    <a:rPr kumimoji="1" lang="zh-CN" altLang="en-US" sz="1600">
                      <a:solidFill>
                        <a:srgbClr val="000000"/>
                      </a:solidFill>
                      <a:latin typeface="Times New Roman" pitchFamily="18" charset="0"/>
                      <a:ea typeface="楷体_GB2312" pitchFamily="49" charset="-122"/>
                    </a:rPr>
                    <a:t>工资文件</a:t>
                  </a:r>
                </a:p>
              </p:txBody>
            </p:sp>
          </p:grpSp>
          <p:sp>
            <p:nvSpPr>
              <p:cNvPr id="154639" name="Text Box 43"/>
              <p:cNvSpPr txBox="1">
                <a:spLocks noChangeArrowheads="1"/>
              </p:cNvSpPr>
              <p:nvPr/>
            </p:nvSpPr>
            <p:spPr bwMode="auto">
              <a:xfrm>
                <a:off x="912" y="3264"/>
                <a:ext cx="288" cy="278"/>
              </a:xfrm>
              <a:prstGeom prst="rect">
                <a:avLst/>
              </a:prstGeom>
              <a:noFill/>
              <a:ln w="9525">
                <a:noFill/>
                <a:miter lim="800000"/>
                <a:headEnd/>
                <a:tailEnd/>
              </a:ln>
            </p:spPr>
            <p:txBody>
              <a:bodyPr lIns="0" tIns="0" rIns="0" bIns="0">
                <a:spAutoFit/>
              </a:bodyPr>
              <a:lstStyle/>
              <a:p>
                <a:pPr>
                  <a:lnSpc>
                    <a:spcPct val="90000"/>
                  </a:lnSpc>
                </a:pPr>
                <a:r>
                  <a:rPr kumimoji="1" lang="zh-CN" altLang="en-US" sz="1600">
                    <a:solidFill>
                      <a:srgbClr val="000000"/>
                    </a:solidFill>
                    <a:latin typeface="Times New Roman" pitchFamily="18" charset="0"/>
                    <a:ea typeface="楷体_GB2312" pitchFamily="49" charset="-122"/>
                  </a:rPr>
                  <a:t>考勤</a:t>
                </a:r>
              </a:p>
              <a:p>
                <a:pPr>
                  <a:lnSpc>
                    <a:spcPct val="90000"/>
                  </a:lnSpc>
                </a:pPr>
                <a:r>
                  <a:rPr kumimoji="1" lang="zh-CN" altLang="en-US" sz="1600">
                    <a:solidFill>
                      <a:srgbClr val="000000"/>
                    </a:solidFill>
                    <a:latin typeface="Times New Roman" pitchFamily="18" charset="0"/>
                    <a:ea typeface="楷体_GB2312" pitchFamily="49" charset="-122"/>
                  </a:rPr>
                  <a:t>记录</a:t>
                </a:r>
              </a:p>
            </p:txBody>
          </p:sp>
          <p:sp>
            <p:nvSpPr>
              <p:cNvPr id="154640" name="Line 44"/>
              <p:cNvSpPr>
                <a:spLocks noChangeShapeType="1"/>
              </p:cNvSpPr>
              <p:nvPr/>
            </p:nvSpPr>
            <p:spPr bwMode="auto">
              <a:xfrm>
                <a:off x="1488" y="2976"/>
                <a:ext cx="0" cy="384"/>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54641" name="Freeform 45"/>
              <p:cNvSpPr>
                <a:spLocks/>
              </p:cNvSpPr>
              <p:nvPr/>
            </p:nvSpPr>
            <p:spPr bwMode="auto">
              <a:xfrm>
                <a:off x="681" y="3791"/>
                <a:ext cx="808" cy="336"/>
              </a:xfrm>
              <a:custGeom>
                <a:avLst/>
                <a:gdLst>
                  <a:gd name="T0" fmla="*/ 808 w 808"/>
                  <a:gd name="T1" fmla="*/ 22 h 336"/>
                  <a:gd name="T2" fmla="*/ 808 w 808"/>
                  <a:gd name="T3" fmla="*/ 326 h 336"/>
                  <a:gd name="T4" fmla="*/ 12 w 808"/>
                  <a:gd name="T5" fmla="*/ 326 h 336"/>
                  <a:gd name="T6" fmla="*/ 1 w 808"/>
                  <a:gd name="T7" fmla="*/ 336 h 336"/>
                  <a:gd name="T8" fmla="*/ 0 w 808"/>
                  <a:gd name="T9" fmla="*/ 0 h 336"/>
                  <a:gd name="T10" fmla="*/ 0 60000 65536"/>
                  <a:gd name="T11" fmla="*/ 0 60000 65536"/>
                  <a:gd name="T12" fmla="*/ 0 60000 65536"/>
                  <a:gd name="T13" fmla="*/ 0 60000 65536"/>
                  <a:gd name="T14" fmla="*/ 0 60000 65536"/>
                  <a:gd name="T15" fmla="*/ 0 w 808"/>
                  <a:gd name="T16" fmla="*/ 0 h 336"/>
                  <a:gd name="T17" fmla="*/ 808 w 808"/>
                  <a:gd name="T18" fmla="*/ 336 h 336"/>
                </a:gdLst>
                <a:ahLst/>
                <a:cxnLst>
                  <a:cxn ang="T10">
                    <a:pos x="T0" y="T1"/>
                  </a:cxn>
                  <a:cxn ang="T11">
                    <a:pos x="T2" y="T3"/>
                  </a:cxn>
                  <a:cxn ang="T12">
                    <a:pos x="T4" y="T5"/>
                  </a:cxn>
                  <a:cxn ang="T13">
                    <a:pos x="T6" y="T7"/>
                  </a:cxn>
                  <a:cxn ang="T14">
                    <a:pos x="T8" y="T9"/>
                  </a:cxn>
                </a:cxnLst>
                <a:rect l="T15" t="T16" r="T17" b="T18"/>
                <a:pathLst>
                  <a:path w="808" h="336">
                    <a:moveTo>
                      <a:pt x="808" y="22"/>
                    </a:moveTo>
                    <a:lnTo>
                      <a:pt x="808" y="326"/>
                    </a:lnTo>
                    <a:lnTo>
                      <a:pt x="12" y="326"/>
                    </a:lnTo>
                    <a:lnTo>
                      <a:pt x="1" y="336"/>
                    </a:lnTo>
                    <a:lnTo>
                      <a:pt x="0" y="0"/>
                    </a:ln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grpSp>
        <p:sp>
          <p:nvSpPr>
            <p:cNvPr id="154631" name="Line 46"/>
            <p:cNvSpPr>
              <a:spLocks noChangeShapeType="1"/>
            </p:cNvSpPr>
            <p:nvPr/>
          </p:nvSpPr>
          <p:spPr bwMode="auto">
            <a:xfrm flipV="1">
              <a:off x="2208" y="2832"/>
              <a:ext cx="576" cy="432"/>
            </a:xfrm>
            <a:prstGeom prst="line">
              <a:avLst/>
            </a:prstGeom>
            <a:noFill/>
            <a:ln w="9525" cap="rnd">
              <a:solidFill>
                <a:srgbClr val="000000"/>
              </a:solidFill>
              <a:prstDash val="sysDot"/>
              <a:round/>
              <a:headEnd/>
              <a:tailEnd/>
            </a:ln>
          </p:spPr>
          <p:txBody>
            <a:bodyPr/>
            <a:lstStyle/>
            <a:p>
              <a:endParaRPr lang="zh-CN" altLang="en-US"/>
            </a:p>
          </p:txBody>
        </p:sp>
        <p:sp>
          <p:nvSpPr>
            <p:cNvPr id="154632" name="Line 47"/>
            <p:cNvSpPr>
              <a:spLocks noChangeShapeType="1"/>
            </p:cNvSpPr>
            <p:nvPr/>
          </p:nvSpPr>
          <p:spPr bwMode="auto">
            <a:xfrm>
              <a:off x="2208" y="3696"/>
              <a:ext cx="576" cy="384"/>
            </a:xfrm>
            <a:prstGeom prst="line">
              <a:avLst/>
            </a:prstGeom>
            <a:noFill/>
            <a:ln w="9525" cap="rnd">
              <a:solidFill>
                <a:srgbClr val="000000"/>
              </a:solidFill>
              <a:prstDash val="sysDot"/>
              <a:round/>
              <a:headEnd/>
              <a:tailEnd/>
            </a:ln>
          </p:spPr>
          <p:txBody>
            <a:bodyPr/>
            <a:lstStyle/>
            <a:p>
              <a:endParaRPr lang="zh-CN" altLang="en-US"/>
            </a:p>
          </p:txBody>
        </p:sp>
      </p:gr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sz="half" idx="1"/>
          </p:nvPr>
        </p:nvSpPr>
        <p:spPr>
          <a:xfrm>
            <a:off x="395288" y="2017713"/>
            <a:ext cx="8561387" cy="4840287"/>
          </a:xfrm>
        </p:spPr>
        <p:txBody>
          <a:bodyPr/>
          <a:lstStyle/>
          <a:p>
            <a:pPr marL="0" indent="0" eaLnBrk="1" hangingPunct="1">
              <a:lnSpc>
                <a:spcPct val="80000"/>
              </a:lnSpc>
              <a:buFontTx/>
              <a:buNone/>
            </a:pPr>
            <a:r>
              <a:rPr lang="en-US" altLang="zh-CN" b="1" smtClean="0"/>
              <a:t>7.</a:t>
            </a:r>
            <a:r>
              <a:rPr lang="zh-CN" altLang="en-US" b="1" smtClean="0"/>
              <a:t>系统设计评审</a:t>
            </a:r>
          </a:p>
          <a:p>
            <a:pPr marL="531813" lvl="1" indent="-352425" algn="just" eaLnBrk="1" hangingPunct="1">
              <a:lnSpc>
                <a:spcPct val="80000"/>
              </a:lnSpc>
              <a:spcBef>
                <a:spcPct val="30000"/>
              </a:spcBef>
            </a:pPr>
            <a:r>
              <a:rPr lang="zh-CN" altLang="en-US" sz="2400" b="1" smtClean="0">
                <a:latin typeface="Times New Roman" pitchFamily="18" charset="0"/>
              </a:rPr>
              <a:t>需求确认：确认所设计的软件是否覆盖了所有已确定是软件需求</a:t>
            </a:r>
          </a:p>
          <a:p>
            <a:pPr marL="531813" lvl="1" indent="-352425" algn="just" eaLnBrk="1" hangingPunct="1">
              <a:lnSpc>
                <a:spcPct val="80000"/>
              </a:lnSpc>
              <a:spcBef>
                <a:spcPct val="30000"/>
              </a:spcBef>
            </a:pPr>
            <a:r>
              <a:rPr lang="zh-CN" altLang="en-US" sz="2400" b="1" smtClean="0">
                <a:latin typeface="Times New Roman" pitchFamily="18" charset="0"/>
              </a:rPr>
              <a:t>接口确认：确认该软件的内部接口与外部接口是否已经明确定义</a:t>
            </a:r>
          </a:p>
          <a:p>
            <a:pPr marL="531813" lvl="1" indent="-352425" algn="just" eaLnBrk="1" hangingPunct="1">
              <a:lnSpc>
                <a:spcPct val="80000"/>
              </a:lnSpc>
              <a:spcBef>
                <a:spcPct val="30000"/>
              </a:spcBef>
            </a:pPr>
            <a:r>
              <a:rPr lang="zh-CN" altLang="en-US" sz="2400" b="1" smtClean="0">
                <a:latin typeface="Times New Roman" pitchFamily="18" charset="0"/>
              </a:rPr>
              <a:t>模块确认：确认所设计的模块是否满足高内聚性、低耦合度的要求，模块的作用范围是否在其控制范围之内</a:t>
            </a:r>
          </a:p>
          <a:p>
            <a:pPr marL="531813" lvl="1" indent="-352425" algn="just" eaLnBrk="1" hangingPunct="1">
              <a:lnSpc>
                <a:spcPct val="80000"/>
              </a:lnSpc>
              <a:spcBef>
                <a:spcPct val="30000"/>
              </a:spcBef>
            </a:pPr>
            <a:r>
              <a:rPr lang="zh-CN" altLang="en-US" sz="2400" b="1" smtClean="0">
                <a:latin typeface="Times New Roman" pitchFamily="18" charset="0"/>
              </a:rPr>
              <a:t>风险性：该设计在现有技术条件下和预算范围内是否能按时实现</a:t>
            </a:r>
          </a:p>
          <a:p>
            <a:pPr marL="531813" lvl="1" indent="-352425" algn="just" eaLnBrk="1" hangingPunct="1">
              <a:lnSpc>
                <a:spcPct val="80000"/>
              </a:lnSpc>
              <a:spcBef>
                <a:spcPct val="30000"/>
              </a:spcBef>
            </a:pPr>
            <a:r>
              <a:rPr lang="zh-CN" altLang="en-US" sz="2400" b="1" smtClean="0">
                <a:latin typeface="Times New Roman" pitchFamily="18" charset="0"/>
              </a:rPr>
              <a:t>实用性：该设计对于需求的解决是否实用</a:t>
            </a:r>
          </a:p>
          <a:p>
            <a:pPr marL="531813" lvl="1" indent="-352425" algn="just" eaLnBrk="1" hangingPunct="1">
              <a:lnSpc>
                <a:spcPct val="80000"/>
              </a:lnSpc>
              <a:spcBef>
                <a:spcPct val="30000"/>
              </a:spcBef>
            </a:pPr>
            <a:r>
              <a:rPr lang="zh-CN" altLang="en-US" sz="2400" b="1" smtClean="0">
                <a:latin typeface="Times New Roman" pitchFamily="18" charset="0"/>
              </a:rPr>
              <a:t>可维护性：该设计是否考虑了今后的可维护性</a:t>
            </a:r>
          </a:p>
          <a:p>
            <a:pPr marL="531813" lvl="1" indent="-352425" algn="just" eaLnBrk="1" hangingPunct="1">
              <a:lnSpc>
                <a:spcPct val="80000"/>
              </a:lnSpc>
              <a:spcBef>
                <a:spcPct val="30000"/>
              </a:spcBef>
            </a:pPr>
            <a:r>
              <a:rPr lang="zh-CN" altLang="en-US" sz="2400" b="1" smtClean="0">
                <a:latin typeface="Times New Roman" pitchFamily="18" charset="0"/>
              </a:rPr>
              <a:t>质量：该设计是否表现出了良好的质量特征</a:t>
            </a:r>
          </a:p>
        </p:txBody>
      </p:sp>
      <p:sp>
        <p:nvSpPr>
          <p:cNvPr id="21507" name="AutoShape 4">
            <a:hlinkClick r:id="" action="ppaction://noaction" highlightClick="1"/>
          </p:cNvPr>
          <p:cNvSpPr>
            <a:spLocks noChangeArrowheads="1"/>
          </p:cNvSpPr>
          <p:nvPr/>
        </p:nvSpPr>
        <p:spPr bwMode="auto">
          <a:xfrm>
            <a:off x="1258888" y="765175"/>
            <a:ext cx="6051550" cy="914400"/>
          </a:xfrm>
          <a:prstGeom prst="actionButtonBlank">
            <a:avLst/>
          </a:prstGeom>
          <a:noFill/>
          <a:ln w="9525">
            <a:noFill/>
            <a:miter lim="800000"/>
            <a:headEnd/>
            <a:tailEnd/>
          </a:ln>
        </p:spPr>
        <p:txBody>
          <a:bodyPr anchor="ctr"/>
          <a:lstStyle/>
          <a:p>
            <a:r>
              <a:rPr lang="en-US" altLang="zh-CN" sz="3200" b="1">
                <a:solidFill>
                  <a:srgbClr val="0A0A0E"/>
                </a:solidFill>
              </a:rPr>
              <a:t> </a:t>
            </a:r>
            <a:r>
              <a:rPr lang="en-US" altLang="zh-CN" sz="3600" b="1">
                <a:solidFill>
                  <a:srgbClr val="0A0A0E"/>
                </a:solidFill>
                <a:latin typeface="宋体" pitchFamily="2" charset="-122"/>
              </a:rPr>
              <a:t>5.1.3  </a:t>
            </a:r>
            <a:r>
              <a:rPr lang="zh-CN" altLang="en-US" sz="3600" b="1">
                <a:solidFill>
                  <a:srgbClr val="0A0A0E"/>
                </a:solidFill>
                <a:latin typeface="宋体" pitchFamily="2" charset="-122"/>
              </a:rPr>
              <a:t>系统设计的内容</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539750" y="1773238"/>
            <a:ext cx="7772400" cy="4040187"/>
          </a:xfrm>
        </p:spPr>
        <p:txBody>
          <a:bodyPr/>
          <a:lstStyle/>
          <a:p>
            <a:pPr marL="609600" indent="-609600" eaLnBrk="1" hangingPunct="1">
              <a:buFont typeface="Wingdings" pitchFamily="2" charset="2"/>
              <a:buNone/>
            </a:pPr>
            <a:r>
              <a:rPr lang="zh-CN" altLang="en-US" b="1" smtClean="0"/>
              <a:t>基本思想</a:t>
            </a:r>
            <a:r>
              <a:rPr lang="en-US" altLang="zh-CN" b="1" smtClean="0"/>
              <a:t>:</a:t>
            </a:r>
          </a:p>
          <a:p>
            <a:pPr marL="609600" indent="-609600" eaLnBrk="1" hangingPunct="1">
              <a:buClr>
                <a:srgbClr val="003366"/>
              </a:buClr>
              <a:buFont typeface="Wingdings" pitchFamily="2" charset="2"/>
              <a:buNone/>
            </a:pPr>
            <a:r>
              <a:rPr lang="en-US" altLang="zh-CN" sz="2800" b="1" smtClean="0"/>
              <a:t>            </a:t>
            </a:r>
            <a:r>
              <a:rPr lang="zh-CN" altLang="en-US" sz="2800" b="1" smtClean="0"/>
              <a:t>在对子系统划分的基础上，再进一步地划分，将它逐层分解成多个大小适当、功能单一、具有一定独立性的模块，以便程序设计工作的进行。</a:t>
            </a:r>
            <a:r>
              <a:rPr lang="zh-CN" altLang="en-US" sz="2800" b="1" smtClean="0">
                <a:latin typeface="宋体" pitchFamily="2" charset="-122"/>
              </a:rPr>
              <a:t>每个模块可以单独被理解、编写、调试、查错与修改。</a:t>
            </a:r>
            <a:endParaRPr lang="zh-CN" altLang="en-US" sz="2800" b="1" smtClean="0">
              <a:latin typeface="Times New Roman" pitchFamily="18" charset="0"/>
            </a:endParaRPr>
          </a:p>
        </p:txBody>
      </p:sp>
      <p:sp>
        <p:nvSpPr>
          <p:cNvPr id="22531" name="AutoShape 4">
            <a:hlinkClick r:id="" action="ppaction://noaction" highlightClick="1"/>
          </p:cNvPr>
          <p:cNvSpPr>
            <a:spLocks noChangeArrowheads="1"/>
          </p:cNvSpPr>
          <p:nvPr/>
        </p:nvSpPr>
        <p:spPr bwMode="auto">
          <a:xfrm>
            <a:off x="1547813" y="908050"/>
            <a:ext cx="3675062"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 </a:t>
            </a:r>
            <a:r>
              <a:rPr lang="zh-CN" altLang="en-US" sz="3600" b="1">
                <a:solidFill>
                  <a:srgbClr val="0A0A0E"/>
                </a:solidFill>
                <a:latin typeface="宋体" pitchFamily="2" charset="-122"/>
              </a:rPr>
              <a:t>总体设计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684213" y="2017713"/>
            <a:ext cx="8270875" cy="4040187"/>
          </a:xfrm>
        </p:spPr>
        <p:txBody>
          <a:bodyPr/>
          <a:lstStyle/>
          <a:p>
            <a:pPr marL="0" indent="0" eaLnBrk="1" hangingPunct="1">
              <a:spcBef>
                <a:spcPct val="0"/>
              </a:spcBef>
              <a:buFontTx/>
              <a:buNone/>
            </a:pPr>
            <a:r>
              <a:rPr lang="en-US" altLang="zh-CN" b="1" smtClean="0"/>
              <a:t>5.2.1</a:t>
            </a:r>
            <a:r>
              <a:rPr lang="en-US" altLang="zh-CN" b="1" smtClean="0">
                <a:latin typeface="宋体" pitchFamily="2" charset="-122"/>
              </a:rPr>
              <a:t> </a:t>
            </a:r>
            <a:r>
              <a:rPr lang="zh-CN" altLang="en-US" b="1" smtClean="0">
                <a:latin typeface="宋体" pitchFamily="2" charset="-122"/>
              </a:rPr>
              <a:t>系统架构设计</a:t>
            </a:r>
          </a:p>
          <a:p>
            <a:pPr marL="269875" lvl="1" indent="-90488" eaLnBrk="1" hangingPunct="1"/>
            <a:r>
              <a:rPr lang="zh-CN" altLang="en-US" sz="2400" b="1" smtClean="0">
                <a:latin typeface="Times New Roman" pitchFamily="18" charset="0"/>
              </a:rPr>
              <a:t>定义子系统</a:t>
            </a:r>
          </a:p>
          <a:p>
            <a:pPr marL="677863" lvl="2" algn="just" eaLnBrk="1" hangingPunct="1">
              <a:buClr>
                <a:schemeClr val="accent2"/>
              </a:buClr>
              <a:buSzPct val="60000"/>
              <a:buFont typeface="Wingdings" pitchFamily="2" charset="2"/>
              <a:buChar char="l"/>
            </a:pPr>
            <a:r>
              <a:rPr lang="zh-CN" altLang="en-US" b="1" smtClean="0">
                <a:latin typeface="Times New Roman" pitchFamily="18" charset="0"/>
              </a:rPr>
              <a:t>子系统要具有相对独立性</a:t>
            </a:r>
          </a:p>
          <a:p>
            <a:pPr marL="677863" lvl="2" algn="just" eaLnBrk="1" hangingPunct="1">
              <a:buClr>
                <a:schemeClr val="accent2"/>
              </a:buClr>
              <a:buSzPct val="60000"/>
              <a:buFont typeface="Wingdings" pitchFamily="2" charset="2"/>
              <a:buChar char="l"/>
            </a:pPr>
            <a:r>
              <a:rPr lang="zh-CN" altLang="en-US" b="1" smtClean="0">
                <a:latin typeface="Times New Roman" pitchFamily="18" charset="0"/>
              </a:rPr>
              <a:t>要使子系统之间数据的依赖性尽量小</a:t>
            </a:r>
            <a:r>
              <a:rPr lang="zh-CN" altLang="en-US" b="1" smtClean="0">
                <a:latin typeface="宋体" pitchFamily="2" charset="-122"/>
              </a:rPr>
              <a:t> </a:t>
            </a:r>
          </a:p>
          <a:p>
            <a:pPr marL="677863" lvl="2" algn="just" eaLnBrk="1" hangingPunct="1">
              <a:buClr>
                <a:schemeClr val="accent2"/>
              </a:buClr>
              <a:buSzPct val="60000"/>
              <a:buFont typeface="Wingdings" pitchFamily="2" charset="2"/>
              <a:buChar char="l"/>
            </a:pPr>
            <a:r>
              <a:rPr lang="zh-CN" altLang="en-US" b="1" smtClean="0">
                <a:latin typeface="Times New Roman" pitchFamily="18" charset="0"/>
              </a:rPr>
              <a:t>子系统划分的结果应使数据冗余最小</a:t>
            </a:r>
          </a:p>
          <a:p>
            <a:pPr marL="677863" lvl="2" algn="just" eaLnBrk="1" hangingPunct="1">
              <a:buClr>
                <a:schemeClr val="accent2"/>
              </a:buClr>
              <a:buSzPct val="60000"/>
              <a:buFont typeface="Wingdings" pitchFamily="2" charset="2"/>
              <a:buChar char="l"/>
            </a:pPr>
            <a:r>
              <a:rPr lang="zh-CN" altLang="en-US" b="1" smtClean="0">
                <a:latin typeface="Times New Roman" pitchFamily="18" charset="0"/>
              </a:rPr>
              <a:t>子系统的设置应考虑今后管理发展的需要</a:t>
            </a:r>
          </a:p>
          <a:p>
            <a:pPr marL="677863" lvl="2" algn="just" eaLnBrk="1" hangingPunct="1">
              <a:buClr>
                <a:schemeClr val="accent2"/>
              </a:buClr>
              <a:buSzPct val="60000"/>
              <a:buFont typeface="Wingdings" pitchFamily="2" charset="2"/>
              <a:buChar char="l"/>
            </a:pPr>
            <a:r>
              <a:rPr lang="zh-CN" altLang="en-US" b="1" smtClean="0">
                <a:latin typeface="Times New Roman" pitchFamily="18" charset="0"/>
              </a:rPr>
              <a:t>子系统的划分应便于系统分阶段实现</a:t>
            </a:r>
          </a:p>
        </p:txBody>
      </p:sp>
      <p:sp>
        <p:nvSpPr>
          <p:cNvPr id="23555" name="AutoShape 3">
            <a:hlinkClick r:id="" action="ppaction://noaction" highlightClick="1"/>
          </p:cNvPr>
          <p:cNvSpPr>
            <a:spLocks noChangeArrowheads="1"/>
          </p:cNvSpPr>
          <p:nvPr/>
        </p:nvSpPr>
        <p:spPr bwMode="auto">
          <a:xfrm>
            <a:off x="1547813" y="908050"/>
            <a:ext cx="3675062"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 </a:t>
            </a:r>
            <a:r>
              <a:rPr lang="zh-CN" altLang="en-US" sz="3600" b="1">
                <a:solidFill>
                  <a:srgbClr val="0A0A0E"/>
                </a:solidFill>
                <a:latin typeface="宋体" pitchFamily="2" charset="-122"/>
              </a:rPr>
              <a:t>总体设计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AutoShape 4">
            <a:hlinkClick r:id="" action="ppaction://noaction" highlightClick="1"/>
          </p:cNvPr>
          <p:cNvSpPr>
            <a:spLocks noChangeArrowheads="1"/>
          </p:cNvSpPr>
          <p:nvPr/>
        </p:nvSpPr>
        <p:spPr bwMode="auto">
          <a:xfrm>
            <a:off x="1619250" y="981075"/>
            <a:ext cx="3675063"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 </a:t>
            </a:r>
            <a:r>
              <a:rPr lang="zh-CN" altLang="en-US" sz="3600" b="1">
                <a:solidFill>
                  <a:srgbClr val="0A0A0E"/>
                </a:solidFill>
                <a:latin typeface="宋体" pitchFamily="2" charset="-122"/>
              </a:rPr>
              <a:t>总体设计</a:t>
            </a:r>
            <a:r>
              <a:rPr lang="zh-CN" altLang="en-US" sz="3200" b="1">
                <a:solidFill>
                  <a:srgbClr val="0A0A0E"/>
                </a:solidFill>
              </a:rPr>
              <a:t> </a:t>
            </a:r>
          </a:p>
        </p:txBody>
      </p:sp>
      <p:graphicFrame>
        <p:nvGraphicFramePr>
          <p:cNvPr id="1685691" name="Group 187"/>
          <p:cNvGraphicFramePr>
            <a:graphicFrameLocks noGrp="1"/>
          </p:cNvGraphicFramePr>
          <p:nvPr>
            <p:ph sz="half" idx="2"/>
          </p:nvPr>
        </p:nvGraphicFramePr>
        <p:xfrm>
          <a:off x="250825" y="2276475"/>
          <a:ext cx="8532813" cy="3160464"/>
        </p:xfrm>
        <a:graphic>
          <a:graphicData uri="http://schemas.openxmlformats.org/drawingml/2006/table">
            <a:tbl>
              <a:tblPr/>
              <a:tblGrid>
                <a:gridCol w="2665413"/>
                <a:gridCol w="1439862"/>
                <a:gridCol w="1617663"/>
                <a:gridCol w="1404937"/>
                <a:gridCol w="1404938"/>
              </a:tblGrid>
              <a:tr h="620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子系统划分方法分类</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连接形式</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可修改形式</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可读性</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紧凑性</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按数据拟合</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较好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较好</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按功能划分</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按时间关系划分</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较差</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较差</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较差</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一般</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按顺序划分</a:t>
                      </a:r>
                      <a:endParaRPr kumimoji="0" lang="zh-CN" altLang="en-US" sz="1800" b="1" i="0" u="none" strike="noStrike" cap="none" normalizeH="0" baseline="0" smtClean="0">
                        <a:ln>
                          <a:noFill/>
                        </a:ln>
                        <a:solidFill>
                          <a:srgbClr val="0A0A0E"/>
                        </a:solidFill>
                        <a:effectLst/>
                        <a:latin typeface="Tahoma" pitchFamily="34"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457200" marR="0" lvl="1" indent="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按过程划分</a:t>
                      </a:r>
                      <a:endParaRPr kumimoji="0" lang="zh-CN" altLang="en-US" sz="1800" b="1" i="0" u="none" strike="noStrike" cap="none" normalizeH="0" baseline="0" smtClean="0">
                        <a:ln>
                          <a:noFill/>
                        </a:ln>
                        <a:solidFill>
                          <a:srgbClr val="0A0A0E"/>
                        </a:solidFill>
                        <a:effectLst/>
                        <a:latin typeface="Tahoma" pitchFamily="34"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中</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中</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较差</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一般</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按环境划分</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较差</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较差</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较差</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较差</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684213" y="2133600"/>
            <a:ext cx="7772400" cy="4040188"/>
          </a:xfrm>
        </p:spPr>
        <p:txBody>
          <a:bodyPr/>
          <a:lstStyle/>
          <a:p>
            <a:pPr marL="0" indent="0" eaLnBrk="1" hangingPunct="1">
              <a:lnSpc>
                <a:spcPct val="110000"/>
              </a:lnSpc>
              <a:spcBef>
                <a:spcPct val="0"/>
              </a:spcBef>
              <a:buClr>
                <a:schemeClr val="hlink"/>
              </a:buClr>
            </a:pPr>
            <a:r>
              <a:rPr lang="zh-CN" altLang="en-US" sz="2800" b="1" smtClean="0"/>
              <a:t>定义子系统外部接口</a:t>
            </a:r>
          </a:p>
          <a:p>
            <a:pPr marL="531813" lvl="1" indent="-349250" eaLnBrk="1" hangingPunct="1">
              <a:lnSpc>
                <a:spcPct val="110000"/>
              </a:lnSpc>
              <a:spcBef>
                <a:spcPct val="0"/>
              </a:spcBef>
              <a:buClr>
                <a:schemeClr val="accent2"/>
              </a:buClr>
              <a:buSzPct val="60000"/>
              <a:buFont typeface="Wingdings" pitchFamily="2" charset="2"/>
              <a:buChar char="l"/>
            </a:pPr>
            <a:r>
              <a:rPr lang="zh-CN" altLang="en-US" sz="2400" b="1" smtClean="0">
                <a:latin typeface="Times New Roman" pitchFamily="18" charset="0"/>
              </a:rPr>
              <a:t>分析子系统之间的通信与协作，以获得对子系统外部接口的定义。</a:t>
            </a:r>
          </a:p>
          <a:p>
            <a:pPr marL="0" indent="0" eaLnBrk="1" hangingPunct="1">
              <a:lnSpc>
                <a:spcPct val="110000"/>
              </a:lnSpc>
              <a:spcBef>
                <a:spcPct val="0"/>
              </a:spcBef>
              <a:buClr>
                <a:schemeClr val="hlink"/>
              </a:buClr>
            </a:pPr>
            <a:r>
              <a:rPr lang="zh-CN" altLang="en-US" sz="2800" b="1" smtClean="0"/>
              <a:t>定义系统物理架构</a:t>
            </a:r>
          </a:p>
          <a:p>
            <a:pPr marL="531813" lvl="1" indent="-349250" eaLnBrk="1" hangingPunct="1">
              <a:lnSpc>
                <a:spcPct val="110000"/>
              </a:lnSpc>
              <a:spcBef>
                <a:spcPct val="0"/>
              </a:spcBef>
              <a:buClr>
                <a:schemeClr val="accent2"/>
              </a:buClr>
              <a:buSzPct val="60000"/>
              <a:buFont typeface="Wingdings" pitchFamily="2" charset="2"/>
              <a:buChar char="l"/>
            </a:pPr>
            <a:r>
              <a:rPr lang="zh-CN" altLang="en-US" sz="2400" b="1" smtClean="0">
                <a:latin typeface="Times New Roman" pitchFamily="18" charset="0"/>
              </a:rPr>
              <a:t>根据系统的整体逻辑结构、技术特点、应用特点以及系统开发的资金投入等情况，选择合适的系统物理架构。包括硬件设备、软件环境、网络结构、数据库结构等，并将子系统按照子系统所选的物理架构进行合理部署与优化。</a:t>
            </a:r>
            <a:endParaRPr lang="zh-CN" altLang="en-US" sz="2400" b="1" smtClean="0"/>
          </a:p>
        </p:txBody>
      </p:sp>
      <p:sp>
        <p:nvSpPr>
          <p:cNvPr id="25603" name="AutoShape 4">
            <a:hlinkClick r:id="" action="ppaction://noaction" highlightClick="1"/>
          </p:cNvPr>
          <p:cNvSpPr>
            <a:spLocks noChangeArrowheads="1"/>
          </p:cNvSpPr>
          <p:nvPr/>
        </p:nvSpPr>
        <p:spPr bwMode="auto">
          <a:xfrm>
            <a:off x="1258888" y="836613"/>
            <a:ext cx="5257800" cy="914400"/>
          </a:xfrm>
          <a:prstGeom prst="actionButtonBlank">
            <a:avLst/>
          </a:prstGeom>
          <a:noFill/>
          <a:ln w="9525">
            <a:noFill/>
            <a:miter lim="800000"/>
            <a:headEnd/>
            <a:tailEnd/>
          </a:ln>
        </p:spPr>
        <p:txBody>
          <a:bodyPr anchor="ctr"/>
          <a:lstStyle/>
          <a:p>
            <a:r>
              <a:rPr lang="en-US" altLang="zh-CN" sz="3200" b="1">
                <a:solidFill>
                  <a:srgbClr val="0A0A0E"/>
                </a:solidFill>
              </a:rPr>
              <a:t>5.2.1 </a:t>
            </a:r>
            <a:r>
              <a:rPr lang="zh-CN" altLang="en-US" sz="3200" b="1">
                <a:solidFill>
                  <a:srgbClr val="0A0A0E"/>
                </a:solidFill>
              </a:rPr>
              <a:t>系统架构设计 </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611188" y="1955800"/>
            <a:ext cx="7859712" cy="3994150"/>
          </a:xfrm>
          <a:noFill/>
        </p:spPr>
        <p:txBody>
          <a:bodyPr/>
          <a:lstStyle/>
          <a:p>
            <a:pPr marL="355600" indent="-355600" algn="just" eaLnBrk="1" hangingPunct="1">
              <a:spcBef>
                <a:spcPct val="15000"/>
              </a:spcBef>
              <a:buClr>
                <a:schemeClr val="accent2"/>
              </a:buClr>
              <a:buSzPct val="70000"/>
              <a:buFont typeface="Wingdings" pitchFamily="2" charset="2"/>
              <a:buChar char="q"/>
              <a:tabLst>
                <a:tab pos="355600" algn="l"/>
              </a:tabLst>
            </a:pPr>
            <a:r>
              <a:rPr lang="zh-CN" altLang="en-US" b="1" smtClean="0"/>
              <a:t>掌握系统设计的任务与原则</a:t>
            </a:r>
          </a:p>
          <a:p>
            <a:pPr marL="355600" indent="-355600" algn="just" eaLnBrk="1" hangingPunct="1">
              <a:buClr>
                <a:schemeClr val="accent2"/>
              </a:buClr>
              <a:buSzPct val="70000"/>
              <a:buFont typeface="Wingdings" pitchFamily="2" charset="2"/>
              <a:buChar char="q"/>
              <a:tabLst>
                <a:tab pos="355600" algn="l"/>
              </a:tabLst>
            </a:pPr>
            <a:r>
              <a:rPr lang="zh-CN" altLang="en-US" b="1" smtClean="0"/>
              <a:t>了解系统架构设计的概念</a:t>
            </a:r>
          </a:p>
          <a:p>
            <a:pPr marL="355600" indent="-355600" algn="just" eaLnBrk="1" hangingPunct="1">
              <a:buClr>
                <a:schemeClr val="accent2"/>
              </a:buClr>
              <a:buSzPct val="70000"/>
              <a:buFont typeface="Wingdings" pitchFamily="2" charset="2"/>
              <a:buChar char="q"/>
              <a:tabLst>
                <a:tab pos="355600" algn="l"/>
              </a:tabLst>
            </a:pPr>
            <a:r>
              <a:rPr lang="zh-CN" altLang="en-US" b="1" smtClean="0"/>
              <a:t>熟悉软件结构设计的内容</a:t>
            </a:r>
          </a:p>
          <a:p>
            <a:pPr marL="355600" indent="-355600" algn="just" eaLnBrk="1" hangingPunct="1">
              <a:buClr>
                <a:schemeClr val="accent2"/>
              </a:buClr>
              <a:buSzPct val="70000"/>
              <a:buFont typeface="Wingdings" pitchFamily="2" charset="2"/>
              <a:buChar char="q"/>
              <a:tabLst>
                <a:tab pos="355600" algn="l"/>
              </a:tabLst>
            </a:pPr>
            <a:r>
              <a:rPr lang="zh-CN" altLang="en-US" b="1" smtClean="0"/>
              <a:t>理解并掌握详细设计的内容</a:t>
            </a:r>
          </a:p>
        </p:txBody>
      </p:sp>
      <p:sp>
        <p:nvSpPr>
          <p:cNvPr id="8195" name="Rectangle 3"/>
          <p:cNvSpPr>
            <a:spLocks noGrp="1" noChangeArrowheads="1"/>
          </p:cNvSpPr>
          <p:nvPr>
            <p:ph type="title"/>
          </p:nvPr>
        </p:nvSpPr>
        <p:spPr>
          <a:xfrm>
            <a:off x="1331913" y="692150"/>
            <a:ext cx="7126287" cy="1143000"/>
          </a:xfrm>
          <a:noFill/>
        </p:spPr>
        <p:txBody>
          <a:bodyPr/>
          <a:lstStyle/>
          <a:p>
            <a:pPr eaLnBrk="1" hangingPunct="1"/>
            <a:r>
              <a:rPr lang="zh-CN" altLang="en-US" b="1" smtClean="0">
                <a:solidFill>
                  <a:srgbClr val="0A0A0E"/>
                </a:solidFill>
              </a:rPr>
              <a:t>本章学习目标</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611188" y="2017713"/>
            <a:ext cx="7777162" cy="4579937"/>
          </a:xfrm>
        </p:spPr>
        <p:txBody>
          <a:bodyPr/>
          <a:lstStyle/>
          <a:p>
            <a:pPr marL="0" indent="0" eaLnBrk="1" hangingPunct="1">
              <a:lnSpc>
                <a:spcPct val="110000"/>
              </a:lnSpc>
              <a:spcBef>
                <a:spcPct val="0"/>
              </a:spcBef>
              <a:buFont typeface="Wingdings" pitchFamily="2" charset="2"/>
              <a:buNone/>
            </a:pPr>
            <a:r>
              <a:rPr lang="en-US" altLang="zh-CN" smtClean="0"/>
              <a:t>1. </a:t>
            </a:r>
            <a:r>
              <a:rPr lang="zh-CN" altLang="en-US" sz="2800" b="1" smtClean="0"/>
              <a:t>模块化</a:t>
            </a:r>
          </a:p>
          <a:p>
            <a:pPr marL="531813" lvl="1" indent="-352425" eaLnBrk="1" hangingPunct="1">
              <a:lnSpc>
                <a:spcPct val="110000"/>
              </a:lnSpc>
              <a:spcBef>
                <a:spcPct val="0"/>
              </a:spcBef>
            </a:pPr>
            <a:r>
              <a:rPr lang="zh-CN" altLang="en-US" sz="2400" b="1" smtClean="0">
                <a:latin typeface="Times New Roman" pitchFamily="18" charset="0"/>
              </a:rPr>
              <a:t>模块化是软件设计和开发的基本原则和方法，是总体设计的主要工作之一。</a:t>
            </a:r>
          </a:p>
          <a:p>
            <a:pPr marL="531813" lvl="1" indent="-352425" eaLnBrk="1" hangingPunct="1">
              <a:spcBef>
                <a:spcPct val="5000"/>
              </a:spcBef>
            </a:pPr>
            <a:r>
              <a:rPr lang="zh-CN" altLang="en-US" sz="2400" b="1" smtClean="0">
                <a:solidFill>
                  <a:srgbClr val="FF0000"/>
                </a:solidFill>
                <a:latin typeface="宋体" pitchFamily="2" charset="-122"/>
              </a:rPr>
              <a:t>模块：</a:t>
            </a:r>
            <a:r>
              <a:rPr lang="zh-CN" altLang="en-US" sz="2400" b="1" smtClean="0">
                <a:latin typeface="宋体" pitchFamily="2" charset="-122"/>
              </a:rPr>
              <a:t>具有特定结构和功能的一段程序，并具有</a:t>
            </a:r>
            <a:r>
              <a:rPr lang="zh-CN" altLang="en-US" sz="2400" b="1" smtClean="0">
                <a:latin typeface="Arial" charset="0"/>
                <a:cs typeface="Times New Roman" pitchFamily="18" charset="0"/>
              </a:rPr>
              <a:t>“</a:t>
            </a:r>
            <a:r>
              <a:rPr lang="zh-CN" altLang="en-US" sz="2400" b="1" smtClean="0">
                <a:latin typeface="宋体" pitchFamily="2" charset="-122"/>
              </a:rPr>
              <a:t>输入输出、处理功能、内部数据和程序代码四种属性</a:t>
            </a:r>
            <a:endParaRPr lang="zh-CN" altLang="en-US" sz="2400" b="1" smtClean="0">
              <a:latin typeface="Times New Roman" pitchFamily="18" charset="0"/>
            </a:endParaRPr>
          </a:p>
          <a:p>
            <a:pPr marL="531813" lvl="1" indent="-352425" eaLnBrk="1" hangingPunct="1">
              <a:lnSpc>
                <a:spcPct val="110000"/>
              </a:lnSpc>
              <a:spcBef>
                <a:spcPct val="0"/>
              </a:spcBef>
            </a:pPr>
            <a:r>
              <a:rPr lang="zh-CN" altLang="en-US" sz="2400" b="1" smtClean="0">
                <a:latin typeface="Times New Roman" pitchFamily="18" charset="0"/>
              </a:rPr>
              <a:t>模块是指一个独立命名的，拥有明确定义的输入、输出和特性的程序实体。</a:t>
            </a:r>
          </a:p>
          <a:p>
            <a:pPr marL="531813" lvl="1" indent="-352425" eaLnBrk="1" hangingPunct="1">
              <a:lnSpc>
                <a:spcPct val="110000"/>
              </a:lnSpc>
              <a:spcBef>
                <a:spcPct val="0"/>
              </a:spcBef>
            </a:pPr>
            <a:r>
              <a:rPr lang="zh-CN" altLang="en-US" sz="2400" b="1" smtClean="0">
                <a:latin typeface="Times New Roman" pitchFamily="18" charset="0"/>
              </a:rPr>
              <a:t>把一个管理信息系统设计成若干模块的方法称为模块化。</a:t>
            </a:r>
          </a:p>
        </p:txBody>
      </p:sp>
      <p:sp>
        <p:nvSpPr>
          <p:cNvPr id="26627" name="AutoShape 4">
            <a:hlinkClick r:id="" action="ppaction://noaction" highlightClick="1"/>
          </p:cNvPr>
          <p:cNvSpPr>
            <a:spLocks noChangeArrowheads="1"/>
          </p:cNvSpPr>
          <p:nvPr/>
        </p:nvSpPr>
        <p:spPr bwMode="auto">
          <a:xfrm>
            <a:off x="1331913" y="836613"/>
            <a:ext cx="4826000" cy="914400"/>
          </a:xfrm>
          <a:prstGeom prst="actionButtonBlank">
            <a:avLst/>
          </a:prstGeom>
          <a:noFill/>
          <a:ln w="9525">
            <a:noFill/>
            <a:miter lim="800000"/>
            <a:headEnd/>
            <a:tailEnd/>
          </a:ln>
        </p:spPr>
        <p:txBody>
          <a:bodyPr anchor="ctr"/>
          <a:lstStyle/>
          <a:p>
            <a:r>
              <a:rPr lang="en-US" altLang="zh-CN" sz="3200" b="1">
                <a:solidFill>
                  <a:srgbClr val="0A0A0E"/>
                </a:solidFill>
              </a:rPr>
              <a:t>5.2.2 </a:t>
            </a:r>
            <a:r>
              <a:rPr lang="zh-CN" altLang="en-US" sz="3200" b="1">
                <a:solidFill>
                  <a:srgbClr val="0A0A0E"/>
                </a:solidFill>
              </a:rPr>
              <a:t>软件结构设计 </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39750" y="2060575"/>
            <a:ext cx="7772400" cy="4040188"/>
          </a:xfrm>
          <a:noFill/>
        </p:spPr>
        <p:txBody>
          <a:bodyPr/>
          <a:lstStyle/>
          <a:p>
            <a:pPr marL="273050" indent="-273050" eaLnBrk="1" hangingPunct="1">
              <a:lnSpc>
                <a:spcPct val="90000"/>
              </a:lnSpc>
              <a:spcBef>
                <a:spcPct val="0"/>
              </a:spcBef>
              <a:buFontTx/>
              <a:buNone/>
            </a:pPr>
            <a:r>
              <a:rPr lang="zh-CN" altLang="en-US" sz="2800" b="1" smtClean="0"/>
              <a:t>模块化的基本思想</a:t>
            </a:r>
            <a:r>
              <a:rPr lang="en-US" altLang="zh-CN" sz="2800" b="1" smtClean="0"/>
              <a:t>:</a:t>
            </a:r>
          </a:p>
          <a:p>
            <a:pPr marL="273050" indent="-273050" eaLnBrk="1" hangingPunct="1">
              <a:lnSpc>
                <a:spcPct val="110000"/>
              </a:lnSpc>
              <a:buFontTx/>
              <a:buNone/>
            </a:pPr>
            <a:r>
              <a:rPr lang="en-US" altLang="zh-CN" sz="2600" b="1" smtClean="0"/>
              <a:t>      </a:t>
            </a:r>
            <a:r>
              <a:rPr lang="zh-CN" altLang="en-US" sz="2600" b="1" smtClean="0"/>
              <a:t>将系统设计成由相对独立、单一功能的模块组成的结构，从而简化研制工作，防止错误蔓延，提高系统的可靠性。</a:t>
            </a:r>
            <a:r>
              <a:rPr lang="zh-CN" altLang="en-US" sz="2600" b="1" smtClean="0">
                <a:latin typeface="宋体" pitchFamily="2" charset="-122"/>
              </a:rPr>
              <a:t>在这种模块结构图中，模块之间的调用关系非常明确、简单。每个模块可以单独被理解、编写、调试、查错与修改。模块结构整体上具有较高的正确性、可理解性和可维护性。</a:t>
            </a:r>
          </a:p>
        </p:txBody>
      </p:sp>
      <p:sp>
        <p:nvSpPr>
          <p:cNvPr id="27651" name="AutoShape 3">
            <a:hlinkClick r:id="" action="ppaction://noaction" highlightClick="1"/>
          </p:cNvPr>
          <p:cNvSpPr>
            <a:spLocks noChangeArrowheads="1"/>
          </p:cNvSpPr>
          <p:nvPr/>
        </p:nvSpPr>
        <p:spPr bwMode="auto">
          <a:xfrm>
            <a:off x="1187450" y="836613"/>
            <a:ext cx="5762625"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684213" y="1844675"/>
            <a:ext cx="7772400" cy="4040188"/>
          </a:xfrm>
        </p:spPr>
        <p:txBody>
          <a:bodyPr/>
          <a:lstStyle/>
          <a:p>
            <a:pPr marL="0" indent="0" eaLnBrk="1" hangingPunct="1">
              <a:lnSpc>
                <a:spcPct val="110000"/>
              </a:lnSpc>
              <a:spcBef>
                <a:spcPct val="0"/>
              </a:spcBef>
              <a:buFont typeface="Wingdings" pitchFamily="2" charset="2"/>
              <a:buNone/>
            </a:pPr>
            <a:r>
              <a:rPr lang="zh-CN" altLang="en-US" b="1" smtClean="0"/>
              <a:t>模块的属性</a:t>
            </a:r>
          </a:p>
          <a:p>
            <a:pPr marL="531813" lvl="1" indent="-352425" eaLnBrk="1" hangingPunct="1"/>
            <a:r>
              <a:rPr lang="zh-CN" altLang="en-US" b="1" smtClean="0">
                <a:latin typeface="宋体" pitchFamily="2" charset="-122"/>
              </a:rPr>
              <a:t>输入和输出：模块的输入来源和输出去向都是同一个调用者。一个模块从调用者取得输入，加工后再把输出返回调用者。</a:t>
            </a:r>
          </a:p>
          <a:p>
            <a:pPr marL="531813" lvl="1" indent="-352425" eaLnBrk="1" hangingPunct="1"/>
            <a:r>
              <a:rPr lang="zh-CN" altLang="en-US" b="1" smtClean="0">
                <a:latin typeface="宋体" pitchFamily="2" charset="-122"/>
              </a:rPr>
              <a:t>逻辑功能</a:t>
            </a:r>
            <a:r>
              <a:rPr lang="zh-CN" altLang="en-US" b="1" smtClean="0"/>
              <a:t>：模块把输入转换成输出所做的。</a:t>
            </a:r>
          </a:p>
          <a:p>
            <a:pPr marL="531813" lvl="1" indent="-352425" eaLnBrk="1" hangingPunct="1">
              <a:buClr>
                <a:srgbClr val="FF0000"/>
              </a:buClr>
            </a:pPr>
            <a:r>
              <a:rPr lang="zh-CN" altLang="en-US" b="1" smtClean="0"/>
              <a:t>内部信息：仅供该模块本身引用的数据 </a:t>
            </a:r>
          </a:p>
          <a:p>
            <a:pPr marL="531813" lvl="1" indent="-352425" eaLnBrk="1" hangingPunct="1">
              <a:buClr>
                <a:srgbClr val="FF0000"/>
              </a:buClr>
            </a:pPr>
            <a:r>
              <a:rPr lang="zh-CN" altLang="en-US" b="1" smtClean="0"/>
              <a:t>程序代码：实现模块功能的程序</a:t>
            </a:r>
          </a:p>
          <a:p>
            <a:pPr marL="531813" lvl="1" indent="-352425" eaLnBrk="1" hangingPunct="1"/>
            <a:endParaRPr lang="en-US" altLang="zh-CN" sz="2400" smtClean="0">
              <a:latin typeface="Times New Roman" pitchFamily="18" charset="0"/>
            </a:endParaRPr>
          </a:p>
        </p:txBody>
      </p:sp>
      <p:sp>
        <p:nvSpPr>
          <p:cNvPr id="28675" name="AutoShape 3">
            <a:hlinkClick r:id="" action="ppaction://noaction" highlightClick="1"/>
          </p:cNvPr>
          <p:cNvSpPr>
            <a:spLocks noChangeArrowheads="1"/>
          </p:cNvSpPr>
          <p:nvPr/>
        </p:nvSpPr>
        <p:spPr bwMode="auto">
          <a:xfrm>
            <a:off x="1042988" y="981075"/>
            <a:ext cx="5114925"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600" b="1" smtClean="0">
                <a:solidFill>
                  <a:schemeClr val="tx1"/>
                </a:solidFill>
                <a:latin typeface="宋体" pitchFamily="2" charset="-122"/>
              </a:rPr>
              <a:t>模块化设计</a:t>
            </a:r>
            <a:r>
              <a:rPr lang="zh-CN" altLang="en-US" sz="3600" b="1" smtClean="0">
                <a:solidFill>
                  <a:schemeClr val="tx1"/>
                </a:solidFill>
              </a:rPr>
              <a:t>具体要做的是</a:t>
            </a:r>
            <a:r>
              <a:rPr lang="en-US" altLang="zh-CN" sz="3600" b="1" smtClean="0">
                <a:solidFill>
                  <a:schemeClr val="tx1"/>
                </a:solidFill>
              </a:rPr>
              <a:t>:</a:t>
            </a:r>
          </a:p>
        </p:txBody>
      </p:sp>
      <p:sp>
        <p:nvSpPr>
          <p:cNvPr id="29699" name="Rectangle 3"/>
          <p:cNvSpPr>
            <a:spLocks noGrp="1" noChangeArrowheads="1"/>
          </p:cNvSpPr>
          <p:nvPr>
            <p:ph type="body" idx="1"/>
          </p:nvPr>
        </p:nvSpPr>
        <p:spPr/>
        <p:txBody>
          <a:bodyPr/>
          <a:lstStyle/>
          <a:p>
            <a:pPr eaLnBrk="1" hangingPunct="1">
              <a:buClr>
                <a:schemeClr val="hlink"/>
              </a:buClr>
            </a:pPr>
            <a:r>
              <a:rPr lang="zh-CN" altLang="en-US" b="1" smtClean="0">
                <a:latin typeface="Verdana" pitchFamily="34" charset="0"/>
              </a:rPr>
              <a:t>将系统划分成模块</a:t>
            </a:r>
          </a:p>
          <a:p>
            <a:pPr eaLnBrk="1" hangingPunct="1">
              <a:buClr>
                <a:schemeClr val="hlink"/>
              </a:buClr>
            </a:pPr>
            <a:r>
              <a:rPr lang="zh-CN" altLang="en-US" b="1" smtClean="0">
                <a:latin typeface="宋体" pitchFamily="2" charset="-122"/>
              </a:rPr>
              <a:t>决定各模块的功能</a:t>
            </a:r>
            <a:r>
              <a:rPr lang="zh-CN" altLang="en-US" b="1" smtClean="0">
                <a:latin typeface="Verdana" pitchFamily="34" charset="0"/>
              </a:rPr>
              <a:t> </a:t>
            </a:r>
          </a:p>
          <a:p>
            <a:pPr eaLnBrk="1" hangingPunct="1">
              <a:buClr>
                <a:schemeClr val="hlink"/>
              </a:buClr>
            </a:pPr>
            <a:r>
              <a:rPr lang="zh-CN" altLang="en-US" b="1" smtClean="0">
                <a:latin typeface="Wingdings" pitchFamily="2" charset="2"/>
              </a:rPr>
              <a:t>决定模块的调用关系</a:t>
            </a:r>
          </a:p>
          <a:p>
            <a:pPr eaLnBrk="1" hangingPunct="1">
              <a:buClr>
                <a:schemeClr val="hlink"/>
              </a:buClr>
            </a:pPr>
            <a:r>
              <a:rPr lang="zh-CN" altLang="en-US" b="1" smtClean="0">
                <a:latin typeface="宋体" pitchFamily="2" charset="-122"/>
              </a:rPr>
              <a:t>决定模块间的信息传递</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a:hlinkClick r:id="" action="ppaction://noaction" highlightClick="1"/>
          </p:cNvPr>
          <p:cNvSpPr>
            <a:spLocks noChangeArrowheads="1"/>
          </p:cNvSpPr>
          <p:nvPr/>
        </p:nvSpPr>
        <p:spPr bwMode="auto">
          <a:xfrm>
            <a:off x="1258888" y="981075"/>
            <a:ext cx="655478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
        <p:nvSpPr>
          <p:cNvPr id="30723" name="Rectangle 3"/>
          <p:cNvSpPr>
            <a:spLocks noGrp="1" noChangeArrowheads="1"/>
          </p:cNvSpPr>
          <p:nvPr>
            <p:ph type="body" idx="1"/>
          </p:nvPr>
        </p:nvSpPr>
        <p:spPr>
          <a:xfrm>
            <a:off x="395288" y="1916113"/>
            <a:ext cx="5832475" cy="4941887"/>
          </a:xfrm>
          <a:noFill/>
        </p:spPr>
        <p:txBody>
          <a:bodyPr/>
          <a:lstStyle/>
          <a:p>
            <a:pPr marL="0" indent="0" eaLnBrk="1" hangingPunct="1">
              <a:buFont typeface="Wingdings" pitchFamily="2" charset="2"/>
              <a:buNone/>
            </a:pPr>
            <a:r>
              <a:rPr lang="zh-CN" altLang="en-US" sz="2400" b="1" smtClean="0"/>
              <a:t>模块图（控制结构图）：</a:t>
            </a:r>
          </a:p>
          <a:p>
            <a:pPr marL="0" indent="0" eaLnBrk="1" hangingPunct="1"/>
            <a:r>
              <a:rPr lang="zh-CN" altLang="en-US" sz="2400" b="1" smtClean="0">
                <a:latin typeface="宋体" pitchFamily="2" charset="-122"/>
              </a:rPr>
              <a:t> 由数据流程图转换而来，能表达已经被分解成若干模块组成的系统结构的层次和通讯关系。</a:t>
            </a:r>
          </a:p>
          <a:p>
            <a:pPr marL="0" indent="0" eaLnBrk="1" hangingPunct="1"/>
            <a:r>
              <a:rPr lang="zh-CN" altLang="en-US" sz="2400" b="1" smtClean="0">
                <a:latin typeface="宋体" pitchFamily="2" charset="-122"/>
              </a:rPr>
              <a:t> 模块图可以描述系统的分层结构、能清楚地表示功能和客观反映块内块间联系。</a:t>
            </a:r>
          </a:p>
          <a:p>
            <a:pPr marL="0" indent="0" eaLnBrk="1" hangingPunct="1"/>
            <a:r>
              <a:rPr lang="zh-CN" altLang="en-US" sz="2400" b="1" smtClean="0">
                <a:latin typeface="Times New Roman" pitchFamily="18" charset="0"/>
              </a:rPr>
              <a:t> 模块：使用矩形来表示软件系统中的一个模块，框中写模块名。</a:t>
            </a:r>
          </a:p>
          <a:p>
            <a:pPr marL="0" indent="0" eaLnBrk="1" hangingPunct="1"/>
            <a:r>
              <a:rPr lang="zh-CN" altLang="en-US" sz="2400" b="1" smtClean="0">
                <a:latin typeface="Times New Roman" pitchFamily="18" charset="0"/>
              </a:rPr>
              <a:t> 调用：用带箭头的线段表示模块间的调用关系。</a:t>
            </a:r>
          </a:p>
          <a:p>
            <a:pPr marL="0" indent="0" eaLnBrk="1" hangingPunct="1"/>
            <a:r>
              <a:rPr lang="zh-CN" altLang="en-US" sz="2400" b="1" smtClean="0">
                <a:latin typeface="Times New Roman" pitchFamily="18" charset="0"/>
              </a:rPr>
              <a:t> 模块间的通讯：用小箭头表示模块间在调用过程中相互传递的信息</a:t>
            </a:r>
          </a:p>
        </p:txBody>
      </p:sp>
      <p:pic>
        <p:nvPicPr>
          <p:cNvPr id="1701892" name="Picture 4" descr="5"/>
          <p:cNvPicPr>
            <a:picLocks noChangeAspect="1" noChangeArrowheads="1"/>
          </p:cNvPicPr>
          <p:nvPr/>
        </p:nvPicPr>
        <p:blipFill>
          <a:blip r:embed="rId2" cstate="print"/>
          <a:srcRect/>
          <a:stretch>
            <a:fillRect/>
          </a:stretch>
        </p:blipFill>
        <p:spPr bwMode="auto">
          <a:xfrm>
            <a:off x="6159500" y="1844675"/>
            <a:ext cx="2984500" cy="3024188"/>
          </a:xfrm>
          <a:prstGeom prst="rect">
            <a:avLst/>
          </a:prstGeom>
          <a:noFill/>
          <a:ln w="76200">
            <a:pattFill prst="sphere">
              <a:fgClr>
                <a:schemeClr val="bg1"/>
              </a:fgClr>
              <a:bgClr>
                <a:srgbClr val="FFFFFF"/>
              </a:bgClr>
            </a:patt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01892"/>
                                        </p:tgtEl>
                                        <p:attrNameLst>
                                          <p:attrName>style.visibility</p:attrName>
                                        </p:attrNameLst>
                                      </p:cBhvr>
                                      <p:to>
                                        <p:strVal val="visible"/>
                                      </p:to>
                                    </p:set>
                                    <p:animEffect transition="in" filter="wipe(left)">
                                      <p:cBhvr>
                                        <p:cTn id="7" dur="500"/>
                                        <p:tgtEl>
                                          <p:spTgt spid="170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371600" y="333375"/>
            <a:ext cx="7772400" cy="990600"/>
          </a:xfrm>
        </p:spPr>
        <p:txBody>
          <a:bodyPr/>
          <a:lstStyle/>
          <a:p>
            <a:pPr eaLnBrk="1" hangingPunct="1"/>
            <a:r>
              <a:rPr lang="zh-CN" altLang="en-US" sz="3600" b="1" smtClean="0">
                <a:solidFill>
                  <a:schemeClr val="tx1"/>
                </a:solidFill>
                <a:latin typeface="宋体" pitchFamily="2" charset="-122"/>
              </a:rPr>
              <a:t>结构图的符号</a:t>
            </a:r>
          </a:p>
        </p:txBody>
      </p:sp>
      <p:sp>
        <p:nvSpPr>
          <p:cNvPr id="1030" name="Rectangle 3"/>
          <p:cNvSpPr>
            <a:spLocks noGrp="1" noChangeArrowheads="1"/>
          </p:cNvSpPr>
          <p:nvPr>
            <p:ph type="body" idx="1"/>
          </p:nvPr>
        </p:nvSpPr>
        <p:spPr/>
        <p:txBody>
          <a:bodyPr/>
          <a:lstStyle/>
          <a:p>
            <a:pPr eaLnBrk="1" hangingPunct="1"/>
            <a:endParaRPr lang="zh-CN" altLang="zh-CN" smtClean="0"/>
          </a:p>
        </p:txBody>
      </p:sp>
      <p:grpSp>
        <p:nvGrpSpPr>
          <p:cNvPr id="1031" name="Group 4"/>
          <p:cNvGrpSpPr>
            <a:grpSpLocks/>
          </p:cNvGrpSpPr>
          <p:nvPr/>
        </p:nvGrpSpPr>
        <p:grpSpPr bwMode="auto">
          <a:xfrm>
            <a:off x="1066800" y="2057400"/>
            <a:ext cx="2743200" cy="609600"/>
            <a:chOff x="912" y="1440"/>
            <a:chExt cx="1728" cy="384"/>
          </a:xfrm>
        </p:grpSpPr>
        <p:sp>
          <p:nvSpPr>
            <p:cNvPr id="1085" name="Rectangle 5"/>
            <p:cNvSpPr>
              <a:spLocks noChangeArrowheads="1"/>
            </p:cNvSpPr>
            <p:nvPr/>
          </p:nvSpPr>
          <p:spPr bwMode="auto">
            <a:xfrm>
              <a:off x="912" y="1440"/>
              <a:ext cx="912" cy="384"/>
            </a:xfrm>
            <a:prstGeom prst="rect">
              <a:avLst/>
            </a:prstGeom>
            <a:noFill/>
            <a:ln w="9525">
              <a:solidFill>
                <a:schemeClr val="tx1"/>
              </a:solidFill>
              <a:miter lim="800000"/>
              <a:headEnd/>
              <a:tailEnd/>
            </a:ln>
          </p:spPr>
          <p:txBody>
            <a:bodyPr wrap="none" anchor="ctr"/>
            <a:lstStyle/>
            <a:p>
              <a:pPr algn="ctr"/>
              <a:r>
                <a:rPr kumimoji="1" lang="zh-CN" altLang="en-US" sz="2400" b="1"/>
                <a:t>模块名</a:t>
              </a:r>
            </a:p>
          </p:txBody>
        </p:sp>
        <p:sp>
          <p:nvSpPr>
            <p:cNvPr id="1086" name="Text Box 6"/>
            <p:cNvSpPr txBox="1">
              <a:spLocks noChangeArrowheads="1"/>
            </p:cNvSpPr>
            <p:nvPr/>
          </p:nvSpPr>
          <p:spPr bwMode="auto">
            <a:xfrm>
              <a:off x="1824" y="1488"/>
              <a:ext cx="816" cy="288"/>
            </a:xfrm>
            <a:prstGeom prst="rect">
              <a:avLst/>
            </a:prstGeom>
            <a:noFill/>
            <a:ln w="9525">
              <a:noFill/>
              <a:miter lim="800000"/>
              <a:headEnd/>
              <a:tailEnd/>
            </a:ln>
          </p:spPr>
          <p:txBody>
            <a:bodyPr>
              <a:spAutoFit/>
            </a:bodyPr>
            <a:lstStyle/>
            <a:p>
              <a:pPr algn="ctr">
                <a:spcBef>
                  <a:spcPct val="50000"/>
                </a:spcBef>
              </a:pPr>
              <a:r>
                <a:rPr kumimoji="1" lang="zh-CN" altLang="en-US" sz="2400" b="1"/>
                <a:t>模块</a:t>
              </a:r>
            </a:p>
          </p:txBody>
        </p:sp>
      </p:grpSp>
      <p:grpSp>
        <p:nvGrpSpPr>
          <p:cNvPr id="1032" name="Group 7"/>
          <p:cNvGrpSpPr>
            <a:grpSpLocks/>
          </p:cNvGrpSpPr>
          <p:nvPr/>
        </p:nvGrpSpPr>
        <p:grpSpPr bwMode="auto">
          <a:xfrm>
            <a:off x="1371600" y="2819400"/>
            <a:ext cx="1447800" cy="609600"/>
            <a:chOff x="3552" y="1296"/>
            <a:chExt cx="912" cy="576"/>
          </a:xfrm>
        </p:grpSpPr>
        <p:sp>
          <p:nvSpPr>
            <p:cNvPr id="1083" name="Line 8"/>
            <p:cNvSpPr>
              <a:spLocks noChangeShapeType="1"/>
            </p:cNvSpPr>
            <p:nvPr/>
          </p:nvSpPr>
          <p:spPr bwMode="auto">
            <a:xfrm>
              <a:off x="3552" y="1296"/>
              <a:ext cx="0" cy="576"/>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84" name="Text Box 9"/>
            <p:cNvSpPr txBox="1">
              <a:spLocks noChangeArrowheads="1"/>
            </p:cNvSpPr>
            <p:nvPr/>
          </p:nvSpPr>
          <p:spPr bwMode="auto">
            <a:xfrm>
              <a:off x="3648" y="1440"/>
              <a:ext cx="816" cy="432"/>
            </a:xfrm>
            <a:prstGeom prst="rect">
              <a:avLst/>
            </a:prstGeom>
            <a:noFill/>
            <a:ln w="9525">
              <a:noFill/>
              <a:miter lim="800000"/>
              <a:headEnd/>
              <a:tailEnd/>
            </a:ln>
          </p:spPr>
          <p:txBody>
            <a:bodyPr>
              <a:spAutoFit/>
            </a:bodyPr>
            <a:lstStyle/>
            <a:p>
              <a:pPr algn="ctr">
                <a:spcBef>
                  <a:spcPct val="50000"/>
                </a:spcBef>
              </a:pPr>
              <a:r>
                <a:rPr kumimoji="1" lang="zh-CN" altLang="en-US" sz="2400" b="1"/>
                <a:t>调用</a:t>
              </a:r>
            </a:p>
          </p:txBody>
        </p:sp>
      </p:grpSp>
      <p:grpSp>
        <p:nvGrpSpPr>
          <p:cNvPr id="1033" name="Group 10"/>
          <p:cNvGrpSpPr>
            <a:grpSpLocks/>
          </p:cNvGrpSpPr>
          <p:nvPr/>
        </p:nvGrpSpPr>
        <p:grpSpPr bwMode="auto">
          <a:xfrm>
            <a:off x="1447800" y="3581400"/>
            <a:ext cx="2133600" cy="457200"/>
            <a:chOff x="960" y="2304"/>
            <a:chExt cx="1344" cy="288"/>
          </a:xfrm>
        </p:grpSpPr>
        <p:sp>
          <p:nvSpPr>
            <p:cNvPr id="1080" name="Line 11"/>
            <p:cNvSpPr>
              <a:spLocks noChangeShapeType="1"/>
            </p:cNvSpPr>
            <p:nvPr/>
          </p:nvSpPr>
          <p:spPr bwMode="auto">
            <a:xfrm>
              <a:off x="960" y="2448"/>
              <a:ext cx="57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81" name="Oval 12"/>
            <p:cNvSpPr>
              <a:spLocks noChangeArrowheads="1"/>
            </p:cNvSpPr>
            <p:nvPr/>
          </p:nvSpPr>
          <p:spPr bwMode="auto">
            <a:xfrm>
              <a:off x="960" y="2400"/>
              <a:ext cx="48"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82" name="Text Box 13"/>
            <p:cNvSpPr txBox="1">
              <a:spLocks noChangeArrowheads="1"/>
            </p:cNvSpPr>
            <p:nvPr/>
          </p:nvSpPr>
          <p:spPr bwMode="auto">
            <a:xfrm>
              <a:off x="1488" y="2304"/>
              <a:ext cx="816" cy="288"/>
            </a:xfrm>
            <a:prstGeom prst="rect">
              <a:avLst/>
            </a:prstGeom>
            <a:noFill/>
            <a:ln w="9525">
              <a:noFill/>
              <a:miter lim="800000"/>
              <a:headEnd/>
              <a:tailEnd/>
            </a:ln>
          </p:spPr>
          <p:txBody>
            <a:bodyPr>
              <a:spAutoFit/>
            </a:bodyPr>
            <a:lstStyle/>
            <a:p>
              <a:pPr algn="ctr">
                <a:spcBef>
                  <a:spcPct val="50000"/>
                </a:spcBef>
              </a:pPr>
              <a:r>
                <a:rPr kumimoji="1" lang="zh-CN" altLang="en-US" sz="2400" b="1"/>
                <a:t>控制流</a:t>
              </a:r>
            </a:p>
          </p:txBody>
        </p:sp>
      </p:grpSp>
      <p:grpSp>
        <p:nvGrpSpPr>
          <p:cNvPr id="1034" name="Group 14"/>
          <p:cNvGrpSpPr>
            <a:grpSpLocks/>
          </p:cNvGrpSpPr>
          <p:nvPr/>
        </p:nvGrpSpPr>
        <p:grpSpPr bwMode="auto">
          <a:xfrm>
            <a:off x="1371600" y="4191000"/>
            <a:ext cx="2362200" cy="457200"/>
            <a:chOff x="2976" y="2304"/>
            <a:chExt cx="1488" cy="288"/>
          </a:xfrm>
        </p:grpSpPr>
        <p:sp>
          <p:nvSpPr>
            <p:cNvPr id="1077" name="Line 15"/>
            <p:cNvSpPr>
              <a:spLocks noChangeShapeType="1"/>
            </p:cNvSpPr>
            <p:nvPr/>
          </p:nvSpPr>
          <p:spPr bwMode="auto">
            <a:xfrm>
              <a:off x="3024" y="2448"/>
              <a:ext cx="57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78" name="Oval 16"/>
            <p:cNvSpPr>
              <a:spLocks noChangeArrowheads="1"/>
            </p:cNvSpPr>
            <p:nvPr/>
          </p:nvSpPr>
          <p:spPr bwMode="auto">
            <a:xfrm>
              <a:off x="2976" y="2400"/>
              <a:ext cx="48" cy="96"/>
            </a:xfrm>
            <a:prstGeom prst="ellipse">
              <a:avLst/>
            </a:prstGeom>
            <a:noFill/>
            <a:ln w="9525">
              <a:solidFill>
                <a:schemeClr val="tx1"/>
              </a:solidFill>
              <a:round/>
              <a:headEnd/>
              <a:tailEnd/>
            </a:ln>
          </p:spPr>
          <p:txBody>
            <a:bodyPr wrap="none" anchor="ctr"/>
            <a:lstStyle/>
            <a:p>
              <a:endParaRPr lang="zh-CN" altLang="en-US"/>
            </a:p>
          </p:txBody>
        </p:sp>
        <p:sp>
          <p:nvSpPr>
            <p:cNvPr id="1079" name="Text Box 17"/>
            <p:cNvSpPr txBox="1">
              <a:spLocks noChangeArrowheads="1"/>
            </p:cNvSpPr>
            <p:nvPr/>
          </p:nvSpPr>
          <p:spPr bwMode="auto">
            <a:xfrm>
              <a:off x="3648" y="2304"/>
              <a:ext cx="816" cy="288"/>
            </a:xfrm>
            <a:prstGeom prst="rect">
              <a:avLst/>
            </a:prstGeom>
            <a:noFill/>
            <a:ln w="9525">
              <a:noFill/>
              <a:miter lim="800000"/>
              <a:headEnd/>
              <a:tailEnd/>
            </a:ln>
          </p:spPr>
          <p:txBody>
            <a:bodyPr>
              <a:spAutoFit/>
            </a:bodyPr>
            <a:lstStyle/>
            <a:p>
              <a:pPr algn="ctr">
                <a:spcBef>
                  <a:spcPct val="50000"/>
                </a:spcBef>
              </a:pPr>
              <a:r>
                <a:rPr kumimoji="1" lang="zh-CN" altLang="en-US" sz="2400" b="1"/>
                <a:t>数据流</a:t>
              </a:r>
            </a:p>
          </p:txBody>
        </p:sp>
      </p:grpSp>
      <p:grpSp>
        <p:nvGrpSpPr>
          <p:cNvPr id="1035" name="Group 18"/>
          <p:cNvGrpSpPr>
            <a:grpSpLocks/>
          </p:cNvGrpSpPr>
          <p:nvPr/>
        </p:nvGrpSpPr>
        <p:grpSpPr bwMode="auto">
          <a:xfrm>
            <a:off x="1143000" y="4800600"/>
            <a:ext cx="2655888" cy="685800"/>
            <a:chOff x="919" y="2976"/>
            <a:chExt cx="1673" cy="864"/>
          </a:xfrm>
        </p:grpSpPr>
        <p:sp>
          <p:nvSpPr>
            <p:cNvPr id="1072" name="Line 19"/>
            <p:cNvSpPr>
              <a:spLocks noChangeShapeType="1"/>
            </p:cNvSpPr>
            <p:nvPr/>
          </p:nvSpPr>
          <p:spPr bwMode="auto">
            <a:xfrm>
              <a:off x="1248" y="2976"/>
              <a:ext cx="0" cy="76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73" name="Freeform 20"/>
            <p:cNvSpPr>
              <a:spLocks/>
            </p:cNvSpPr>
            <p:nvPr/>
          </p:nvSpPr>
          <p:spPr bwMode="auto">
            <a:xfrm>
              <a:off x="919" y="3260"/>
              <a:ext cx="733" cy="294"/>
            </a:xfrm>
            <a:custGeom>
              <a:avLst/>
              <a:gdLst>
                <a:gd name="T0" fmla="*/ 110 w 733"/>
                <a:gd name="T1" fmla="*/ 0 h 294"/>
                <a:gd name="T2" fmla="*/ 0 w 733"/>
                <a:gd name="T3" fmla="*/ 122 h 294"/>
                <a:gd name="T4" fmla="*/ 12 w 733"/>
                <a:gd name="T5" fmla="*/ 196 h 294"/>
                <a:gd name="T6" fmla="*/ 233 w 733"/>
                <a:gd name="T7" fmla="*/ 270 h 294"/>
                <a:gd name="T8" fmla="*/ 405 w 733"/>
                <a:gd name="T9" fmla="*/ 294 h 294"/>
                <a:gd name="T10" fmla="*/ 674 w 733"/>
                <a:gd name="T11" fmla="*/ 257 h 294"/>
                <a:gd name="T12" fmla="*/ 711 w 733"/>
                <a:gd name="T13" fmla="*/ 221 h 294"/>
                <a:gd name="T14" fmla="*/ 515 w 733"/>
                <a:gd name="T15" fmla="*/ 0 h 294"/>
                <a:gd name="T16" fmla="*/ 0 60000 65536"/>
                <a:gd name="T17" fmla="*/ 0 60000 65536"/>
                <a:gd name="T18" fmla="*/ 0 60000 65536"/>
                <a:gd name="T19" fmla="*/ 0 60000 65536"/>
                <a:gd name="T20" fmla="*/ 0 60000 65536"/>
                <a:gd name="T21" fmla="*/ 0 60000 65536"/>
                <a:gd name="T22" fmla="*/ 0 60000 65536"/>
                <a:gd name="T23" fmla="*/ 0 60000 65536"/>
                <a:gd name="T24" fmla="*/ 0 w 733"/>
                <a:gd name="T25" fmla="*/ 0 h 294"/>
                <a:gd name="T26" fmla="*/ 733 w 733"/>
                <a:gd name="T27" fmla="*/ 294 h 2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3" h="294">
                  <a:moveTo>
                    <a:pt x="110" y="0"/>
                  </a:moveTo>
                  <a:cubicBezTo>
                    <a:pt x="19" y="22"/>
                    <a:pt x="21" y="36"/>
                    <a:pt x="0" y="122"/>
                  </a:cubicBezTo>
                  <a:cubicBezTo>
                    <a:pt x="4" y="147"/>
                    <a:pt x="0" y="174"/>
                    <a:pt x="12" y="196"/>
                  </a:cubicBezTo>
                  <a:cubicBezTo>
                    <a:pt x="36" y="240"/>
                    <a:pt x="192" y="263"/>
                    <a:pt x="233" y="270"/>
                  </a:cubicBezTo>
                  <a:cubicBezTo>
                    <a:pt x="290" y="280"/>
                    <a:pt x="405" y="294"/>
                    <a:pt x="405" y="294"/>
                  </a:cubicBezTo>
                  <a:cubicBezTo>
                    <a:pt x="493" y="285"/>
                    <a:pt x="590" y="286"/>
                    <a:pt x="674" y="257"/>
                  </a:cubicBezTo>
                  <a:cubicBezTo>
                    <a:pt x="686" y="245"/>
                    <a:pt x="707" y="238"/>
                    <a:pt x="711" y="221"/>
                  </a:cubicBezTo>
                  <a:cubicBezTo>
                    <a:pt x="733" y="123"/>
                    <a:pt x="609" y="0"/>
                    <a:pt x="515" y="0"/>
                  </a:cubicBezTo>
                </a:path>
              </a:pathLst>
            </a:custGeom>
            <a:noFill/>
            <a:ln w="9525" cap="flat" cmpd="sng">
              <a:solidFill>
                <a:schemeClr val="tx1"/>
              </a:solidFill>
              <a:prstDash val="solid"/>
              <a:round/>
              <a:headEnd/>
              <a:tailEnd/>
            </a:ln>
          </p:spPr>
          <p:txBody>
            <a:bodyPr wrap="none" anchor="ctr"/>
            <a:lstStyle/>
            <a:p>
              <a:endParaRPr lang="zh-CN" altLang="en-US"/>
            </a:p>
          </p:txBody>
        </p:sp>
        <p:sp>
          <p:nvSpPr>
            <p:cNvPr id="1074" name="Line 21"/>
            <p:cNvSpPr>
              <a:spLocks noChangeShapeType="1"/>
            </p:cNvSpPr>
            <p:nvPr/>
          </p:nvSpPr>
          <p:spPr bwMode="auto">
            <a:xfrm flipH="1">
              <a:off x="1440" y="3264"/>
              <a:ext cx="0" cy="96"/>
            </a:xfrm>
            <a:prstGeom prst="line">
              <a:avLst/>
            </a:prstGeom>
            <a:noFill/>
            <a:ln w="9525">
              <a:solidFill>
                <a:schemeClr val="tx1"/>
              </a:solidFill>
              <a:round/>
              <a:headEnd/>
              <a:tailEnd/>
            </a:ln>
          </p:spPr>
          <p:txBody>
            <a:bodyPr wrap="none" anchor="ctr"/>
            <a:lstStyle/>
            <a:p>
              <a:endParaRPr lang="zh-CN" altLang="en-US"/>
            </a:p>
          </p:txBody>
        </p:sp>
        <p:sp>
          <p:nvSpPr>
            <p:cNvPr id="1075" name="Line 22"/>
            <p:cNvSpPr>
              <a:spLocks noChangeShapeType="1"/>
            </p:cNvSpPr>
            <p:nvPr/>
          </p:nvSpPr>
          <p:spPr bwMode="auto">
            <a:xfrm rot="-1466638">
              <a:off x="1442" y="3225"/>
              <a:ext cx="96" cy="48"/>
            </a:xfrm>
            <a:prstGeom prst="line">
              <a:avLst/>
            </a:prstGeom>
            <a:noFill/>
            <a:ln w="9525">
              <a:solidFill>
                <a:schemeClr val="tx1"/>
              </a:solidFill>
              <a:round/>
              <a:headEnd/>
              <a:tailEnd/>
            </a:ln>
          </p:spPr>
          <p:txBody>
            <a:bodyPr wrap="none" anchor="ctr"/>
            <a:lstStyle/>
            <a:p>
              <a:endParaRPr lang="zh-CN" altLang="en-US"/>
            </a:p>
          </p:txBody>
        </p:sp>
        <p:sp>
          <p:nvSpPr>
            <p:cNvPr id="1076" name="Text Box 23"/>
            <p:cNvSpPr txBox="1">
              <a:spLocks noChangeArrowheads="1"/>
            </p:cNvSpPr>
            <p:nvPr/>
          </p:nvSpPr>
          <p:spPr bwMode="auto">
            <a:xfrm>
              <a:off x="1680" y="3264"/>
              <a:ext cx="912" cy="576"/>
            </a:xfrm>
            <a:prstGeom prst="rect">
              <a:avLst/>
            </a:prstGeom>
            <a:noFill/>
            <a:ln w="9525">
              <a:noFill/>
              <a:miter lim="800000"/>
              <a:headEnd/>
              <a:tailEnd/>
            </a:ln>
          </p:spPr>
          <p:txBody>
            <a:bodyPr>
              <a:spAutoFit/>
            </a:bodyPr>
            <a:lstStyle/>
            <a:p>
              <a:pPr algn="ctr">
                <a:spcBef>
                  <a:spcPct val="50000"/>
                </a:spcBef>
              </a:pPr>
              <a:r>
                <a:rPr kumimoji="1" lang="zh-CN" altLang="en-US" sz="2400" b="1"/>
                <a:t>循环调用</a:t>
              </a:r>
            </a:p>
          </p:txBody>
        </p:sp>
      </p:grpSp>
      <p:grpSp>
        <p:nvGrpSpPr>
          <p:cNvPr id="1036" name="Group 24"/>
          <p:cNvGrpSpPr>
            <a:grpSpLocks/>
          </p:cNvGrpSpPr>
          <p:nvPr/>
        </p:nvGrpSpPr>
        <p:grpSpPr bwMode="auto">
          <a:xfrm>
            <a:off x="1371600" y="5715000"/>
            <a:ext cx="1828800" cy="457200"/>
            <a:chOff x="3168" y="3216"/>
            <a:chExt cx="1344" cy="346"/>
          </a:xfrm>
        </p:grpSpPr>
        <p:sp>
          <p:nvSpPr>
            <p:cNvPr id="1070" name="AutoShape 25"/>
            <p:cNvSpPr>
              <a:spLocks noChangeArrowheads="1"/>
            </p:cNvSpPr>
            <p:nvPr/>
          </p:nvSpPr>
          <p:spPr bwMode="auto">
            <a:xfrm>
              <a:off x="3168" y="3216"/>
              <a:ext cx="576" cy="288"/>
            </a:xfrm>
            <a:prstGeom prst="flowChartDecision">
              <a:avLst/>
            </a:prstGeom>
            <a:noFill/>
            <a:ln w="9525">
              <a:solidFill>
                <a:schemeClr val="tx1"/>
              </a:solidFill>
              <a:miter lim="800000"/>
              <a:headEnd/>
              <a:tailEnd/>
            </a:ln>
          </p:spPr>
          <p:txBody>
            <a:bodyPr wrap="none" anchor="ctr"/>
            <a:lstStyle/>
            <a:p>
              <a:endParaRPr lang="zh-CN" altLang="en-US"/>
            </a:p>
          </p:txBody>
        </p:sp>
        <p:sp>
          <p:nvSpPr>
            <p:cNvPr id="1071" name="Text Box 26"/>
            <p:cNvSpPr txBox="1">
              <a:spLocks noChangeArrowheads="1"/>
            </p:cNvSpPr>
            <p:nvPr/>
          </p:nvSpPr>
          <p:spPr bwMode="auto">
            <a:xfrm>
              <a:off x="3696" y="3216"/>
              <a:ext cx="816" cy="346"/>
            </a:xfrm>
            <a:prstGeom prst="rect">
              <a:avLst/>
            </a:prstGeom>
            <a:noFill/>
            <a:ln w="9525">
              <a:noFill/>
              <a:miter lim="800000"/>
              <a:headEnd/>
              <a:tailEnd/>
            </a:ln>
          </p:spPr>
          <p:txBody>
            <a:bodyPr>
              <a:spAutoFit/>
            </a:bodyPr>
            <a:lstStyle/>
            <a:p>
              <a:pPr algn="ctr">
                <a:spcBef>
                  <a:spcPct val="50000"/>
                </a:spcBef>
              </a:pPr>
              <a:r>
                <a:rPr kumimoji="1" lang="zh-CN" altLang="en-US" sz="2400" b="1"/>
                <a:t>判断</a:t>
              </a:r>
            </a:p>
          </p:txBody>
        </p:sp>
      </p:grpSp>
      <p:grpSp>
        <p:nvGrpSpPr>
          <p:cNvPr id="8" name="Group 27"/>
          <p:cNvGrpSpPr>
            <a:grpSpLocks/>
          </p:cNvGrpSpPr>
          <p:nvPr/>
        </p:nvGrpSpPr>
        <p:grpSpPr bwMode="auto">
          <a:xfrm>
            <a:off x="685800" y="2286000"/>
            <a:ext cx="5257800" cy="1905000"/>
            <a:chOff x="432" y="1440"/>
            <a:chExt cx="3312" cy="1200"/>
          </a:xfrm>
        </p:grpSpPr>
        <p:grpSp>
          <p:nvGrpSpPr>
            <p:cNvPr id="1065" name="Group 28"/>
            <p:cNvGrpSpPr>
              <a:grpSpLocks/>
            </p:cNvGrpSpPr>
            <p:nvPr/>
          </p:nvGrpSpPr>
          <p:grpSpPr bwMode="auto">
            <a:xfrm>
              <a:off x="2928" y="1440"/>
              <a:ext cx="816" cy="1200"/>
              <a:chOff x="1728" y="1968"/>
              <a:chExt cx="816" cy="1200"/>
            </a:xfrm>
          </p:grpSpPr>
          <p:sp>
            <p:nvSpPr>
              <p:cNvPr id="1067" name="Rectangle 29"/>
              <p:cNvSpPr>
                <a:spLocks noChangeArrowheads="1"/>
              </p:cNvSpPr>
              <p:nvPr/>
            </p:nvSpPr>
            <p:spPr bwMode="auto">
              <a:xfrm>
                <a:off x="1728" y="1968"/>
                <a:ext cx="816" cy="336"/>
              </a:xfrm>
              <a:prstGeom prst="rect">
                <a:avLst/>
              </a:prstGeom>
              <a:noFill/>
              <a:ln w="9525">
                <a:solidFill>
                  <a:srgbClr val="FF0000"/>
                </a:solidFill>
                <a:miter lim="800000"/>
                <a:headEnd/>
                <a:tailEnd/>
              </a:ln>
            </p:spPr>
            <p:txBody>
              <a:bodyPr wrap="none" anchor="ctr"/>
              <a:lstStyle/>
              <a:p>
                <a:pPr algn="ctr"/>
                <a:r>
                  <a:rPr kumimoji="1" lang="en-US" altLang="zh-CN" sz="2800"/>
                  <a:t>A</a:t>
                </a:r>
              </a:p>
            </p:txBody>
          </p:sp>
          <p:sp>
            <p:nvSpPr>
              <p:cNvPr id="1068" name="Rectangle 30"/>
              <p:cNvSpPr>
                <a:spLocks noChangeArrowheads="1"/>
              </p:cNvSpPr>
              <p:nvPr/>
            </p:nvSpPr>
            <p:spPr bwMode="auto">
              <a:xfrm>
                <a:off x="1728" y="2832"/>
                <a:ext cx="816" cy="336"/>
              </a:xfrm>
              <a:prstGeom prst="rect">
                <a:avLst/>
              </a:prstGeom>
              <a:noFill/>
              <a:ln w="9525">
                <a:solidFill>
                  <a:srgbClr val="FF0000"/>
                </a:solidFill>
                <a:miter lim="800000"/>
                <a:headEnd/>
                <a:tailEnd/>
              </a:ln>
            </p:spPr>
            <p:txBody>
              <a:bodyPr wrap="none" anchor="ctr"/>
              <a:lstStyle/>
              <a:p>
                <a:pPr algn="ctr"/>
                <a:r>
                  <a:rPr kumimoji="1" lang="en-US" altLang="zh-CN" sz="2800"/>
                  <a:t>B</a:t>
                </a:r>
              </a:p>
            </p:txBody>
          </p:sp>
          <p:sp>
            <p:nvSpPr>
              <p:cNvPr id="1069" name="Line 31"/>
              <p:cNvSpPr>
                <a:spLocks noChangeShapeType="1"/>
              </p:cNvSpPr>
              <p:nvPr/>
            </p:nvSpPr>
            <p:spPr bwMode="auto">
              <a:xfrm>
                <a:off x="2112" y="2304"/>
                <a:ext cx="0" cy="528"/>
              </a:xfrm>
              <a:prstGeom prst="line">
                <a:avLst/>
              </a:prstGeom>
              <a:noFill/>
              <a:ln w="9525">
                <a:solidFill>
                  <a:srgbClr val="FF0000"/>
                </a:solidFill>
                <a:round/>
                <a:headEnd/>
                <a:tailEnd type="triangle" w="med" len="med"/>
              </a:ln>
            </p:spPr>
            <p:txBody>
              <a:bodyPr wrap="none" anchor="ctr"/>
              <a:lstStyle/>
              <a:p>
                <a:endParaRPr lang="zh-CN" altLang="en-US"/>
              </a:p>
            </p:txBody>
          </p:sp>
        </p:grpSp>
        <p:sp>
          <p:nvSpPr>
            <p:cNvPr id="1066" name="Oval 32"/>
            <p:cNvSpPr>
              <a:spLocks noChangeArrowheads="1"/>
            </p:cNvSpPr>
            <p:nvPr/>
          </p:nvSpPr>
          <p:spPr bwMode="auto">
            <a:xfrm>
              <a:off x="432" y="1776"/>
              <a:ext cx="1872" cy="576"/>
            </a:xfrm>
            <a:prstGeom prst="ellipse">
              <a:avLst/>
            </a:prstGeom>
            <a:noFill/>
            <a:ln w="38100" cap="rnd">
              <a:solidFill>
                <a:srgbClr val="FF0000"/>
              </a:solidFill>
              <a:prstDash val="sysDot"/>
              <a:round/>
              <a:headEnd/>
              <a:tailEnd/>
            </a:ln>
          </p:spPr>
          <p:txBody>
            <a:bodyPr wrap="none" anchor="ctr"/>
            <a:lstStyle/>
            <a:p>
              <a:endParaRPr lang="zh-CN" altLang="en-US"/>
            </a:p>
          </p:txBody>
        </p:sp>
      </p:grpSp>
      <p:grpSp>
        <p:nvGrpSpPr>
          <p:cNvPr id="10" name="Group 33"/>
          <p:cNvGrpSpPr>
            <a:grpSpLocks/>
          </p:cNvGrpSpPr>
          <p:nvPr/>
        </p:nvGrpSpPr>
        <p:grpSpPr bwMode="auto">
          <a:xfrm>
            <a:off x="838200" y="2286000"/>
            <a:ext cx="6018213" cy="3429000"/>
            <a:chOff x="528" y="1488"/>
            <a:chExt cx="3791" cy="2160"/>
          </a:xfrm>
        </p:grpSpPr>
        <p:graphicFrame>
          <p:nvGraphicFramePr>
            <p:cNvPr id="1028" name="Object 34"/>
            <p:cNvGraphicFramePr>
              <a:graphicFrameLocks noChangeAspect="1"/>
            </p:cNvGraphicFramePr>
            <p:nvPr/>
          </p:nvGraphicFramePr>
          <p:xfrm>
            <a:off x="3312" y="1488"/>
            <a:ext cx="1007" cy="1872"/>
          </p:xfrm>
          <a:graphic>
            <a:graphicData uri="http://schemas.openxmlformats.org/presentationml/2006/ole">
              <p:oleObj spid="_x0000_s1028" name="BMP 图象" r:id="rId3" imgW="1085714" imgH="2019048" progId="Paint.Picture">
                <p:embed/>
              </p:oleObj>
            </a:graphicData>
          </a:graphic>
        </p:graphicFrame>
        <p:sp>
          <p:nvSpPr>
            <p:cNvPr id="1064" name="Oval 35"/>
            <p:cNvSpPr>
              <a:spLocks noChangeArrowheads="1"/>
            </p:cNvSpPr>
            <p:nvPr/>
          </p:nvSpPr>
          <p:spPr bwMode="auto">
            <a:xfrm>
              <a:off x="528" y="3024"/>
              <a:ext cx="1920" cy="624"/>
            </a:xfrm>
            <a:prstGeom prst="ellipse">
              <a:avLst/>
            </a:prstGeom>
            <a:noFill/>
            <a:ln w="38100" cap="rnd">
              <a:solidFill>
                <a:srgbClr val="660033"/>
              </a:solidFill>
              <a:prstDash val="sysDot"/>
              <a:round/>
              <a:headEnd/>
              <a:tailEnd/>
            </a:ln>
          </p:spPr>
          <p:txBody>
            <a:bodyPr wrap="none" anchor="ctr"/>
            <a:lstStyle/>
            <a:p>
              <a:endParaRPr lang="zh-CN" altLang="en-US"/>
            </a:p>
          </p:txBody>
        </p:sp>
      </p:grpSp>
      <p:grpSp>
        <p:nvGrpSpPr>
          <p:cNvPr id="11" name="Group 36"/>
          <p:cNvGrpSpPr>
            <a:grpSpLocks/>
          </p:cNvGrpSpPr>
          <p:nvPr/>
        </p:nvGrpSpPr>
        <p:grpSpPr bwMode="auto">
          <a:xfrm>
            <a:off x="1143000" y="2819400"/>
            <a:ext cx="7543800" cy="3429000"/>
            <a:chOff x="720" y="1824"/>
            <a:chExt cx="4752" cy="2304"/>
          </a:xfrm>
        </p:grpSpPr>
        <p:graphicFrame>
          <p:nvGraphicFramePr>
            <p:cNvPr id="1027" name="Object 37"/>
            <p:cNvGraphicFramePr>
              <a:graphicFrameLocks noChangeAspect="1"/>
            </p:cNvGraphicFramePr>
            <p:nvPr/>
          </p:nvGraphicFramePr>
          <p:xfrm>
            <a:off x="2592" y="1824"/>
            <a:ext cx="2880" cy="1430"/>
          </p:xfrm>
          <a:graphic>
            <a:graphicData uri="http://schemas.openxmlformats.org/presentationml/2006/ole">
              <p:oleObj spid="_x0000_s1027" name="BMP 图象" r:id="rId4" imgW="4067743" imgH="2019048" progId="Paint.Picture">
                <p:embed/>
              </p:oleObj>
            </a:graphicData>
          </a:graphic>
        </p:graphicFrame>
        <p:sp>
          <p:nvSpPr>
            <p:cNvPr id="1063" name="Oval 38"/>
            <p:cNvSpPr>
              <a:spLocks noChangeArrowheads="1"/>
            </p:cNvSpPr>
            <p:nvPr/>
          </p:nvSpPr>
          <p:spPr bwMode="auto">
            <a:xfrm>
              <a:off x="720" y="3600"/>
              <a:ext cx="1296" cy="528"/>
            </a:xfrm>
            <a:prstGeom prst="ellipse">
              <a:avLst/>
            </a:prstGeom>
            <a:noFill/>
            <a:ln w="38100" cap="rnd">
              <a:solidFill>
                <a:srgbClr val="FF0000"/>
              </a:solidFill>
              <a:prstDash val="sysDot"/>
              <a:round/>
              <a:headEnd/>
              <a:tailEnd/>
            </a:ln>
          </p:spPr>
          <p:txBody>
            <a:bodyPr wrap="none" anchor="ctr"/>
            <a:lstStyle/>
            <a:p>
              <a:endParaRPr lang="zh-CN" altLang="en-US"/>
            </a:p>
          </p:txBody>
        </p:sp>
      </p:grpSp>
      <p:grpSp>
        <p:nvGrpSpPr>
          <p:cNvPr id="12" name="Group 39"/>
          <p:cNvGrpSpPr>
            <a:grpSpLocks/>
          </p:cNvGrpSpPr>
          <p:nvPr/>
        </p:nvGrpSpPr>
        <p:grpSpPr bwMode="auto">
          <a:xfrm>
            <a:off x="823913" y="2286000"/>
            <a:ext cx="7496175" cy="3209925"/>
            <a:chOff x="519" y="1482"/>
            <a:chExt cx="4722" cy="2022"/>
          </a:xfrm>
        </p:grpSpPr>
        <p:graphicFrame>
          <p:nvGraphicFramePr>
            <p:cNvPr id="1026" name="Object 40"/>
            <p:cNvGraphicFramePr>
              <a:graphicFrameLocks noChangeAspect="1"/>
            </p:cNvGraphicFramePr>
            <p:nvPr/>
          </p:nvGraphicFramePr>
          <p:xfrm>
            <a:off x="2487" y="1482"/>
            <a:ext cx="2754" cy="2022"/>
          </p:xfrm>
          <a:graphic>
            <a:graphicData uri="http://schemas.openxmlformats.org/presentationml/2006/ole">
              <p:oleObj spid="_x0000_s1026" name="位图图像" r:id="rId5" imgW="4371429" imgH="3209524" progId="Paint.Picture">
                <p:embed/>
              </p:oleObj>
            </a:graphicData>
          </a:graphic>
        </p:graphicFrame>
        <p:sp>
          <p:nvSpPr>
            <p:cNvPr id="1057" name="Oval 41"/>
            <p:cNvSpPr>
              <a:spLocks noChangeArrowheads="1"/>
            </p:cNvSpPr>
            <p:nvPr/>
          </p:nvSpPr>
          <p:spPr bwMode="auto">
            <a:xfrm>
              <a:off x="519" y="2208"/>
              <a:ext cx="1680" cy="480"/>
            </a:xfrm>
            <a:prstGeom prst="ellipse">
              <a:avLst/>
            </a:prstGeom>
            <a:noFill/>
            <a:ln w="38100" cap="rnd">
              <a:solidFill>
                <a:srgbClr val="008000"/>
              </a:solidFill>
              <a:prstDash val="sysDot"/>
              <a:round/>
              <a:headEnd/>
              <a:tailEnd/>
            </a:ln>
          </p:spPr>
          <p:txBody>
            <a:bodyPr wrap="none" anchor="ctr"/>
            <a:lstStyle/>
            <a:p>
              <a:endParaRPr lang="zh-CN" altLang="en-US"/>
            </a:p>
          </p:txBody>
        </p:sp>
        <p:sp>
          <p:nvSpPr>
            <p:cNvPr id="1058" name="Oval 42"/>
            <p:cNvSpPr>
              <a:spLocks noChangeArrowheads="1"/>
            </p:cNvSpPr>
            <p:nvPr/>
          </p:nvSpPr>
          <p:spPr bwMode="auto">
            <a:xfrm>
              <a:off x="2666" y="2954"/>
              <a:ext cx="70" cy="7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59" name="Oval 43"/>
            <p:cNvSpPr>
              <a:spLocks noChangeArrowheads="1"/>
            </p:cNvSpPr>
            <p:nvPr/>
          </p:nvSpPr>
          <p:spPr bwMode="auto">
            <a:xfrm>
              <a:off x="3216" y="2640"/>
              <a:ext cx="70" cy="7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60" name="Oval 44"/>
            <p:cNvSpPr>
              <a:spLocks noChangeArrowheads="1"/>
            </p:cNvSpPr>
            <p:nvPr/>
          </p:nvSpPr>
          <p:spPr bwMode="auto">
            <a:xfrm>
              <a:off x="3530" y="2928"/>
              <a:ext cx="70" cy="7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61" name="Oval 45"/>
            <p:cNvSpPr>
              <a:spLocks noChangeArrowheads="1"/>
            </p:cNvSpPr>
            <p:nvPr/>
          </p:nvSpPr>
          <p:spPr bwMode="auto">
            <a:xfrm>
              <a:off x="3552" y="2112"/>
              <a:ext cx="70" cy="7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62" name="Oval 46"/>
            <p:cNvSpPr>
              <a:spLocks noChangeArrowheads="1"/>
            </p:cNvSpPr>
            <p:nvPr/>
          </p:nvSpPr>
          <p:spPr bwMode="auto">
            <a:xfrm>
              <a:off x="3984" y="1824"/>
              <a:ext cx="70" cy="70"/>
            </a:xfrm>
            <a:prstGeom prst="ellipse">
              <a:avLst/>
            </a:prstGeom>
            <a:solidFill>
              <a:schemeClr val="tx2"/>
            </a:solidFill>
            <a:ln w="9525">
              <a:solidFill>
                <a:schemeClr val="tx1"/>
              </a:solidFill>
              <a:round/>
              <a:headEnd/>
              <a:tailEnd/>
            </a:ln>
          </p:spPr>
          <p:txBody>
            <a:bodyPr wrap="none" anchor="ctr"/>
            <a:lstStyle/>
            <a:p>
              <a:endParaRPr lang="zh-CN" altLang="en-US"/>
            </a:p>
          </p:txBody>
        </p:sp>
      </p:grpSp>
      <p:grpSp>
        <p:nvGrpSpPr>
          <p:cNvPr id="13" name="Group 47"/>
          <p:cNvGrpSpPr>
            <a:grpSpLocks/>
          </p:cNvGrpSpPr>
          <p:nvPr/>
        </p:nvGrpSpPr>
        <p:grpSpPr bwMode="auto">
          <a:xfrm>
            <a:off x="762000" y="3048000"/>
            <a:ext cx="6934200" cy="2133600"/>
            <a:chOff x="480" y="816"/>
            <a:chExt cx="4368" cy="1344"/>
          </a:xfrm>
        </p:grpSpPr>
        <p:sp>
          <p:nvSpPr>
            <p:cNvPr id="1042" name="Rectangle 48"/>
            <p:cNvSpPr>
              <a:spLocks noChangeArrowheads="1"/>
            </p:cNvSpPr>
            <p:nvPr/>
          </p:nvSpPr>
          <p:spPr bwMode="auto">
            <a:xfrm>
              <a:off x="2976" y="816"/>
              <a:ext cx="1296" cy="336"/>
            </a:xfrm>
            <a:prstGeom prst="rect">
              <a:avLst/>
            </a:prstGeom>
            <a:noFill/>
            <a:ln w="28575">
              <a:solidFill>
                <a:srgbClr val="0000CC"/>
              </a:solidFill>
              <a:miter lim="800000"/>
              <a:headEnd/>
              <a:tailEnd/>
            </a:ln>
          </p:spPr>
          <p:txBody>
            <a:bodyPr wrap="none" anchor="ctr"/>
            <a:lstStyle/>
            <a:p>
              <a:pPr algn="ctr"/>
              <a:r>
                <a:rPr kumimoji="1" lang="zh-CN" altLang="en-US" sz="2800"/>
                <a:t>计算总成绩</a:t>
              </a:r>
            </a:p>
          </p:txBody>
        </p:sp>
        <p:sp>
          <p:nvSpPr>
            <p:cNvPr id="1043" name="Rectangle 49"/>
            <p:cNvSpPr>
              <a:spLocks noChangeArrowheads="1"/>
            </p:cNvSpPr>
            <p:nvPr/>
          </p:nvSpPr>
          <p:spPr bwMode="auto">
            <a:xfrm>
              <a:off x="2544" y="1824"/>
              <a:ext cx="1056" cy="336"/>
            </a:xfrm>
            <a:prstGeom prst="rect">
              <a:avLst/>
            </a:prstGeom>
            <a:noFill/>
            <a:ln w="28575">
              <a:solidFill>
                <a:srgbClr val="0000CC"/>
              </a:solidFill>
              <a:miter lim="800000"/>
              <a:headEnd/>
              <a:tailEnd/>
            </a:ln>
          </p:spPr>
          <p:txBody>
            <a:bodyPr wrap="none" anchor="ctr"/>
            <a:lstStyle/>
            <a:p>
              <a:pPr algn="ctr"/>
              <a:r>
                <a:rPr kumimoji="1" lang="zh-CN" altLang="en-US" sz="2800"/>
                <a:t>输入数据</a:t>
              </a:r>
            </a:p>
          </p:txBody>
        </p:sp>
        <p:sp>
          <p:nvSpPr>
            <p:cNvPr id="1044" name="Line 50"/>
            <p:cNvSpPr>
              <a:spLocks noChangeShapeType="1"/>
            </p:cNvSpPr>
            <p:nvPr/>
          </p:nvSpPr>
          <p:spPr bwMode="auto">
            <a:xfrm flipH="1">
              <a:off x="3120" y="1152"/>
              <a:ext cx="432" cy="672"/>
            </a:xfrm>
            <a:prstGeom prst="line">
              <a:avLst/>
            </a:prstGeom>
            <a:noFill/>
            <a:ln w="28575">
              <a:solidFill>
                <a:srgbClr val="0000CC"/>
              </a:solidFill>
              <a:round/>
              <a:headEnd/>
              <a:tailEnd type="triangle" w="med" len="med"/>
            </a:ln>
          </p:spPr>
          <p:txBody>
            <a:bodyPr wrap="none" anchor="ctr"/>
            <a:lstStyle/>
            <a:p>
              <a:endParaRPr lang="zh-CN" altLang="en-US"/>
            </a:p>
          </p:txBody>
        </p:sp>
        <p:sp>
          <p:nvSpPr>
            <p:cNvPr id="1045" name="Rectangle 51"/>
            <p:cNvSpPr>
              <a:spLocks noChangeArrowheads="1"/>
            </p:cNvSpPr>
            <p:nvPr/>
          </p:nvSpPr>
          <p:spPr bwMode="auto">
            <a:xfrm>
              <a:off x="3984" y="1824"/>
              <a:ext cx="864" cy="336"/>
            </a:xfrm>
            <a:prstGeom prst="rect">
              <a:avLst/>
            </a:prstGeom>
            <a:noFill/>
            <a:ln w="28575">
              <a:solidFill>
                <a:srgbClr val="0000CC"/>
              </a:solidFill>
              <a:miter lim="800000"/>
              <a:headEnd/>
              <a:tailEnd/>
            </a:ln>
          </p:spPr>
          <p:txBody>
            <a:bodyPr wrap="none" anchor="ctr"/>
            <a:lstStyle/>
            <a:p>
              <a:pPr algn="ctr"/>
              <a:r>
                <a:rPr kumimoji="1" lang="zh-CN" altLang="en-US" sz="2800"/>
                <a:t>计算</a:t>
              </a:r>
            </a:p>
          </p:txBody>
        </p:sp>
        <p:sp>
          <p:nvSpPr>
            <p:cNvPr id="1046" name="Line 52"/>
            <p:cNvSpPr>
              <a:spLocks noChangeShapeType="1"/>
            </p:cNvSpPr>
            <p:nvPr/>
          </p:nvSpPr>
          <p:spPr bwMode="auto">
            <a:xfrm>
              <a:off x="3792" y="1152"/>
              <a:ext cx="432" cy="672"/>
            </a:xfrm>
            <a:prstGeom prst="line">
              <a:avLst/>
            </a:prstGeom>
            <a:noFill/>
            <a:ln w="28575">
              <a:solidFill>
                <a:srgbClr val="0000CC"/>
              </a:solidFill>
              <a:round/>
              <a:headEnd/>
              <a:tailEnd type="triangle" w="med" len="med"/>
            </a:ln>
          </p:spPr>
          <p:txBody>
            <a:bodyPr wrap="none" anchor="ctr"/>
            <a:lstStyle/>
            <a:p>
              <a:endParaRPr lang="zh-CN" altLang="en-US"/>
            </a:p>
          </p:txBody>
        </p:sp>
        <p:sp>
          <p:nvSpPr>
            <p:cNvPr id="1047" name="Line 53"/>
            <p:cNvSpPr>
              <a:spLocks noChangeShapeType="1"/>
            </p:cNvSpPr>
            <p:nvPr/>
          </p:nvSpPr>
          <p:spPr bwMode="auto">
            <a:xfrm flipV="1">
              <a:off x="3370" y="1248"/>
              <a:ext cx="230" cy="336"/>
            </a:xfrm>
            <a:prstGeom prst="line">
              <a:avLst/>
            </a:prstGeom>
            <a:noFill/>
            <a:ln w="28575">
              <a:solidFill>
                <a:srgbClr val="0000CC"/>
              </a:solidFill>
              <a:round/>
              <a:headEnd/>
              <a:tailEnd type="triangle" w="med" len="med"/>
            </a:ln>
          </p:spPr>
          <p:txBody>
            <a:bodyPr wrap="none" anchor="ctr"/>
            <a:lstStyle/>
            <a:p>
              <a:endParaRPr lang="zh-CN" altLang="en-US"/>
            </a:p>
          </p:txBody>
        </p:sp>
        <p:sp>
          <p:nvSpPr>
            <p:cNvPr id="1048" name="AutoShape 54"/>
            <p:cNvSpPr>
              <a:spLocks noChangeArrowheads="1"/>
            </p:cNvSpPr>
            <p:nvPr/>
          </p:nvSpPr>
          <p:spPr bwMode="auto">
            <a:xfrm>
              <a:off x="3312" y="1584"/>
              <a:ext cx="58" cy="48"/>
            </a:xfrm>
            <a:prstGeom prst="flowChartConnector">
              <a:avLst/>
            </a:prstGeom>
            <a:noFill/>
            <a:ln w="28575">
              <a:solidFill>
                <a:srgbClr val="0000CC"/>
              </a:solidFill>
              <a:round/>
              <a:headEnd/>
              <a:tailEnd/>
            </a:ln>
          </p:spPr>
          <p:txBody>
            <a:bodyPr wrap="none" anchor="ctr"/>
            <a:lstStyle/>
            <a:p>
              <a:endParaRPr lang="zh-CN" altLang="en-US"/>
            </a:p>
          </p:txBody>
        </p:sp>
        <p:sp>
          <p:nvSpPr>
            <p:cNvPr id="1049" name="Text Box 55"/>
            <p:cNvSpPr txBox="1">
              <a:spLocks noChangeArrowheads="1"/>
            </p:cNvSpPr>
            <p:nvPr/>
          </p:nvSpPr>
          <p:spPr bwMode="auto">
            <a:xfrm>
              <a:off x="3264" y="1536"/>
              <a:ext cx="336" cy="250"/>
            </a:xfrm>
            <a:prstGeom prst="rect">
              <a:avLst/>
            </a:prstGeom>
            <a:noFill/>
            <a:ln w="9525">
              <a:noFill/>
              <a:miter lim="800000"/>
              <a:headEnd/>
              <a:tailEnd/>
            </a:ln>
          </p:spPr>
          <p:txBody>
            <a:bodyPr>
              <a:spAutoFit/>
            </a:bodyPr>
            <a:lstStyle/>
            <a:p>
              <a:pPr algn="ctr">
                <a:spcBef>
                  <a:spcPct val="50000"/>
                </a:spcBef>
              </a:pPr>
              <a:r>
                <a:rPr kumimoji="1" lang="en-US" altLang="zh-CN" sz="2000"/>
                <a:t>A</a:t>
              </a:r>
            </a:p>
          </p:txBody>
        </p:sp>
        <p:sp>
          <p:nvSpPr>
            <p:cNvPr id="1050" name="Line 56"/>
            <p:cNvSpPr>
              <a:spLocks noChangeShapeType="1"/>
            </p:cNvSpPr>
            <p:nvPr/>
          </p:nvSpPr>
          <p:spPr bwMode="auto">
            <a:xfrm rot="6499386" flipV="1">
              <a:off x="3834" y="1355"/>
              <a:ext cx="230" cy="336"/>
            </a:xfrm>
            <a:prstGeom prst="line">
              <a:avLst/>
            </a:prstGeom>
            <a:noFill/>
            <a:ln w="28575">
              <a:solidFill>
                <a:srgbClr val="0000CC"/>
              </a:solidFill>
              <a:round/>
              <a:headEnd/>
              <a:tailEnd type="triangle" w="med" len="med"/>
            </a:ln>
          </p:spPr>
          <p:txBody>
            <a:bodyPr wrap="none" anchor="ctr"/>
            <a:lstStyle/>
            <a:p>
              <a:endParaRPr lang="zh-CN" altLang="en-US"/>
            </a:p>
          </p:txBody>
        </p:sp>
        <p:sp>
          <p:nvSpPr>
            <p:cNvPr id="1051" name="AutoShape 57"/>
            <p:cNvSpPr>
              <a:spLocks noChangeArrowheads="1"/>
            </p:cNvSpPr>
            <p:nvPr/>
          </p:nvSpPr>
          <p:spPr bwMode="auto">
            <a:xfrm rot="6499386">
              <a:off x="3783" y="1302"/>
              <a:ext cx="58" cy="48"/>
            </a:xfrm>
            <a:prstGeom prst="flowChartConnector">
              <a:avLst/>
            </a:prstGeom>
            <a:noFill/>
            <a:ln w="28575">
              <a:solidFill>
                <a:srgbClr val="0000CC"/>
              </a:solidFill>
              <a:round/>
              <a:headEnd/>
              <a:tailEnd/>
            </a:ln>
          </p:spPr>
          <p:txBody>
            <a:bodyPr wrap="none" anchor="ctr"/>
            <a:lstStyle/>
            <a:p>
              <a:endParaRPr lang="zh-CN" altLang="en-US"/>
            </a:p>
          </p:txBody>
        </p:sp>
        <p:sp>
          <p:nvSpPr>
            <p:cNvPr id="1052" name="Text Box 58"/>
            <p:cNvSpPr txBox="1">
              <a:spLocks noChangeArrowheads="1"/>
            </p:cNvSpPr>
            <p:nvPr/>
          </p:nvSpPr>
          <p:spPr bwMode="auto">
            <a:xfrm>
              <a:off x="3600" y="1104"/>
              <a:ext cx="336" cy="250"/>
            </a:xfrm>
            <a:prstGeom prst="rect">
              <a:avLst/>
            </a:prstGeom>
            <a:noFill/>
            <a:ln w="9525">
              <a:noFill/>
              <a:miter lim="800000"/>
              <a:headEnd/>
              <a:tailEnd/>
            </a:ln>
          </p:spPr>
          <p:txBody>
            <a:bodyPr>
              <a:spAutoFit/>
            </a:bodyPr>
            <a:lstStyle/>
            <a:p>
              <a:pPr algn="ctr">
                <a:spcBef>
                  <a:spcPct val="50000"/>
                </a:spcBef>
              </a:pPr>
              <a:r>
                <a:rPr kumimoji="1" lang="en-US" altLang="zh-CN" sz="2000"/>
                <a:t>A</a:t>
              </a:r>
            </a:p>
          </p:txBody>
        </p:sp>
        <p:sp>
          <p:nvSpPr>
            <p:cNvPr id="1053" name="Line 59"/>
            <p:cNvSpPr>
              <a:spLocks noChangeShapeType="1"/>
            </p:cNvSpPr>
            <p:nvPr/>
          </p:nvSpPr>
          <p:spPr bwMode="auto">
            <a:xfrm rot="17381347" flipV="1">
              <a:off x="3952" y="1236"/>
              <a:ext cx="230" cy="336"/>
            </a:xfrm>
            <a:prstGeom prst="line">
              <a:avLst/>
            </a:prstGeom>
            <a:noFill/>
            <a:ln w="28575">
              <a:solidFill>
                <a:srgbClr val="0000CC"/>
              </a:solidFill>
              <a:round/>
              <a:headEnd/>
              <a:tailEnd type="triangle" w="med" len="med"/>
            </a:ln>
          </p:spPr>
          <p:txBody>
            <a:bodyPr wrap="none" anchor="ctr"/>
            <a:lstStyle/>
            <a:p>
              <a:endParaRPr lang="zh-CN" altLang="en-US"/>
            </a:p>
          </p:txBody>
        </p:sp>
        <p:sp>
          <p:nvSpPr>
            <p:cNvPr id="1054" name="AutoShape 60"/>
            <p:cNvSpPr>
              <a:spLocks noChangeArrowheads="1"/>
            </p:cNvSpPr>
            <p:nvPr/>
          </p:nvSpPr>
          <p:spPr bwMode="auto">
            <a:xfrm rot="-4218653">
              <a:off x="4170" y="1580"/>
              <a:ext cx="58" cy="48"/>
            </a:xfrm>
            <a:prstGeom prst="flowChartConnector">
              <a:avLst/>
            </a:prstGeom>
            <a:noFill/>
            <a:ln w="28575">
              <a:solidFill>
                <a:srgbClr val="0000CC"/>
              </a:solidFill>
              <a:round/>
              <a:headEnd/>
              <a:tailEnd/>
            </a:ln>
          </p:spPr>
          <p:txBody>
            <a:bodyPr wrap="none" anchor="ctr"/>
            <a:lstStyle/>
            <a:p>
              <a:endParaRPr lang="zh-CN" altLang="en-US"/>
            </a:p>
          </p:txBody>
        </p:sp>
        <p:sp>
          <p:nvSpPr>
            <p:cNvPr id="1055" name="Text Box 61"/>
            <p:cNvSpPr txBox="1">
              <a:spLocks noChangeArrowheads="1"/>
            </p:cNvSpPr>
            <p:nvPr/>
          </p:nvSpPr>
          <p:spPr bwMode="auto">
            <a:xfrm>
              <a:off x="4128" y="1488"/>
              <a:ext cx="336" cy="250"/>
            </a:xfrm>
            <a:prstGeom prst="rect">
              <a:avLst/>
            </a:prstGeom>
            <a:noFill/>
            <a:ln w="9525">
              <a:noFill/>
              <a:miter lim="800000"/>
              <a:headEnd/>
              <a:tailEnd/>
            </a:ln>
          </p:spPr>
          <p:txBody>
            <a:bodyPr>
              <a:spAutoFit/>
            </a:bodyPr>
            <a:lstStyle/>
            <a:p>
              <a:pPr algn="ctr">
                <a:spcBef>
                  <a:spcPct val="50000"/>
                </a:spcBef>
              </a:pPr>
              <a:r>
                <a:rPr kumimoji="1" lang="en-US" altLang="zh-CN" sz="2000"/>
                <a:t>B</a:t>
              </a:r>
            </a:p>
          </p:txBody>
        </p:sp>
        <p:sp>
          <p:nvSpPr>
            <p:cNvPr id="1056" name="Oval 62"/>
            <p:cNvSpPr>
              <a:spLocks noChangeArrowheads="1"/>
            </p:cNvSpPr>
            <p:nvPr/>
          </p:nvSpPr>
          <p:spPr bwMode="auto">
            <a:xfrm>
              <a:off x="480" y="1392"/>
              <a:ext cx="1824" cy="528"/>
            </a:xfrm>
            <a:prstGeom prst="ellipse">
              <a:avLst/>
            </a:prstGeom>
            <a:noFill/>
            <a:ln w="38100" cap="rnd">
              <a:solidFill>
                <a:srgbClr val="0000CC"/>
              </a:solidFill>
              <a:prstDash val="sysDot"/>
              <a:round/>
              <a:headEnd/>
              <a:tailEnd/>
            </a:ln>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out)">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outVertical)">
                                      <p:cBhvr>
                                        <p:cTn id="1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outVertical)">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539750" y="1989138"/>
            <a:ext cx="7772400" cy="4114800"/>
          </a:xfrm>
        </p:spPr>
        <p:txBody>
          <a:bodyPr/>
          <a:lstStyle/>
          <a:p>
            <a:pPr marL="0" indent="0" algn="just" eaLnBrk="1" hangingPunct="1">
              <a:buFont typeface="Wingdings" pitchFamily="2" charset="2"/>
              <a:buNone/>
            </a:pPr>
            <a:r>
              <a:rPr lang="zh-CN" altLang="en-US" b="1" smtClean="0"/>
              <a:t>模块间传递的信息可分为两类：作数据用的信息和作控制用的信息</a:t>
            </a:r>
            <a:r>
              <a:rPr lang="zh-CN" altLang="zh-CN" b="1" smtClean="0"/>
              <a:t>。</a:t>
            </a:r>
            <a:r>
              <a:rPr lang="zh-CN" altLang="en-US" b="1" smtClean="0"/>
              <a:t>具体可分为以下两种箭头</a:t>
            </a:r>
            <a:r>
              <a:rPr lang="en-US" altLang="zh-CN" sz="3500" b="1" smtClean="0"/>
              <a:t>:</a:t>
            </a:r>
          </a:p>
          <a:p>
            <a:pPr marL="531813" lvl="1" indent="-352425" algn="just" eaLnBrk="1" hangingPunct="1"/>
            <a:r>
              <a:rPr lang="zh-CN" altLang="en-US" sz="2400" b="1" smtClean="0">
                <a:latin typeface="Times New Roman" pitchFamily="18" charset="0"/>
              </a:rPr>
              <a:t>尾部有小空心圆圈标记，表示作数据用信息</a:t>
            </a:r>
          </a:p>
          <a:p>
            <a:pPr marL="531813" lvl="1" indent="-352425" algn="just" eaLnBrk="1" hangingPunct="1"/>
            <a:r>
              <a:rPr lang="zh-CN" altLang="en-US" sz="2400" b="1" smtClean="0">
                <a:latin typeface="Times New Roman" pitchFamily="18" charset="0"/>
              </a:rPr>
              <a:t>尾部有小实心圆圈标记，表示作控制用信息</a:t>
            </a:r>
          </a:p>
        </p:txBody>
      </p:sp>
      <p:sp>
        <p:nvSpPr>
          <p:cNvPr id="31747" name="AutoShape 3">
            <a:hlinkClick r:id="" action="ppaction://noaction" highlightClick="1"/>
          </p:cNvPr>
          <p:cNvSpPr>
            <a:spLocks noChangeArrowheads="1"/>
          </p:cNvSpPr>
          <p:nvPr/>
        </p:nvSpPr>
        <p:spPr bwMode="auto">
          <a:xfrm>
            <a:off x="1331913" y="908050"/>
            <a:ext cx="5978525"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3600" b="1" smtClean="0">
                <a:solidFill>
                  <a:schemeClr val="tx1"/>
                </a:solidFill>
                <a:latin typeface="宋体" pitchFamily="2" charset="-122"/>
              </a:rPr>
              <a:t>模块间调用规则</a:t>
            </a:r>
            <a:endParaRPr lang="zh-CN" altLang="en-US" sz="3600" b="1" smtClean="0">
              <a:solidFill>
                <a:schemeClr val="tx1"/>
              </a:solidFill>
            </a:endParaRPr>
          </a:p>
        </p:txBody>
      </p:sp>
      <p:sp>
        <p:nvSpPr>
          <p:cNvPr id="32771" name="Rectangle 3"/>
          <p:cNvSpPr>
            <a:spLocks noGrp="1" noChangeArrowheads="1"/>
          </p:cNvSpPr>
          <p:nvPr>
            <p:ph type="body" idx="1"/>
          </p:nvPr>
        </p:nvSpPr>
        <p:spPr>
          <a:xfrm>
            <a:off x="395288" y="2060575"/>
            <a:ext cx="7772400" cy="4114800"/>
          </a:xfrm>
        </p:spPr>
        <p:txBody>
          <a:bodyPr/>
          <a:lstStyle/>
          <a:p>
            <a:pPr eaLnBrk="1" hangingPunct="1">
              <a:lnSpc>
                <a:spcPct val="110000"/>
              </a:lnSpc>
            </a:pPr>
            <a:r>
              <a:rPr lang="zh-CN" altLang="en-US" sz="2400" b="1" smtClean="0">
                <a:latin typeface="Verdana" pitchFamily="34" charset="0"/>
              </a:rPr>
              <a:t>每个</a:t>
            </a:r>
            <a:r>
              <a:rPr lang="zh-CN" altLang="en-US" sz="2400" b="1" smtClean="0">
                <a:latin typeface="宋体" pitchFamily="2" charset="-122"/>
              </a:rPr>
              <a:t>模块有自身任务</a:t>
            </a:r>
            <a:r>
              <a:rPr lang="en-US" altLang="zh-CN" sz="2400" b="1" smtClean="0">
                <a:latin typeface="宋体" pitchFamily="2" charset="-122"/>
              </a:rPr>
              <a:t>,</a:t>
            </a:r>
            <a:r>
              <a:rPr lang="zh-CN" altLang="en-US" sz="2400" b="1" smtClean="0">
                <a:latin typeface="宋体" pitchFamily="2" charset="-122"/>
              </a:rPr>
              <a:t>只有接收到上级模块调用命令才能执行。</a:t>
            </a:r>
            <a:endParaRPr lang="zh-CN" altLang="en-US" sz="2400" b="1" smtClean="0">
              <a:latin typeface="Verdana" pitchFamily="34" charset="0"/>
            </a:endParaRPr>
          </a:p>
          <a:p>
            <a:pPr eaLnBrk="1" hangingPunct="1">
              <a:lnSpc>
                <a:spcPct val="110000"/>
              </a:lnSpc>
            </a:pPr>
            <a:r>
              <a:rPr lang="zh-CN" altLang="en-US" sz="2400" b="1" smtClean="0">
                <a:latin typeface="宋体" pitchFamily="2" charset="-122"/>
              </a:rPr>
              <a:t>模块间通信只限于其直接上下级</a:t>
            </a:r>
            <a:r>
              <a:rPr lang="en-US" altLang="zh-CN" sz="2400" b="1" smtClean="0">
                <a:latin typeface="宋体" pitchFamily="2" charset="-122"/>
              </a:rPr>
              <a:t>,</a:t>
            </a:r>
            <a:r>
              <a:rPr lang="zh-CN" altLang="en-US" sz="2400" b="1" smtClean="0">
                <a:latin typeface="宋体" pitchFamily="2" charset="-122"/>
              </a:rPr>
              <a:t>若要与非直接上下级通信</a:t>
            </a:r>
            <a:r>
              <a:rPr lang="en-US" altLang="zh-CN" sz="2400" b="1" smtClean="0">
                <a:latin typeface="宋体" pitchFamily="2" charset="-122"/>
              </a:rPr>
              <a:t>,</a:t>
            </a:r>
            <a:r>
              <a:rPr lang="zh-CN" altLang="en-US" sz="2400" b="1" smtClean="0">
                <a:latin typeface="宋体" pitchFamily="2" charset="-122"/>
              </a:rPr>
              <a:t>需通过其上级模块传递。</a:t>
            </a:r>
            <a:endParaRPr lang="zh-CN" altLang="en-US" sz="2400" b="1" smtClean="0">
              <a:latin typeface="Verdana" pitchFamily="34" charset="0"/>
            </a:endParaRPr>
          </a:p>
          <a:p>
            <a:pPr eaLnBrk="1" hangingPunct="1">
              <a:lnSpc>
                <a:spcPct val="110000"/>
              </a:lnSpc>
            </a:pPr>
            <a:r>
              <a:rPr lang="zh-CN" altLang="en-US" sz="2400" b="1" smtClean="0">
                <a:latin typeface="Wingdings" pitchFamily="2" charset="2"/>
              </a:rPr>
              <a:t>上级调用下级</a:t>
            </a:r>
            <a:r>
              <a:rPr lang="zh-CN" altLang="en-US" sz="2400" b="1" smtClean="0">
                <a:latin typeface="宋体" pitchFamily="2" charset="-122"/>
              </a:rPr>
              <a:t>模块</a:t>
            </a:r>
            <a:r>
              <a:rPr lang="en-US" altLang="zh-CN" sz="2400" b="1" smtClean="0">
                <a:latin typeface="宋体" pitchFamily="2" charset="-122"/>
              </a:rPr>
              <a:t>,</a:t>
            </a:r>
            <a:r>
              <a:rPr lang="zh-CN" altLang="en-US" sz="2400" b="1" smtClean="0">
                <a:latin typeface="宋体" pitchFamily="2" charset="-122"/>
              </a:rPr>
              <a:t>具体操作由下层模块去完成</a:t>
            </a:r>
            <a:r>
              <a:rPr lang="en-US" altLang="zh-CN" sz="2400" b="1" smtClean="0">
                <a:latin typeface="宋体" pitchFamily="2" charset="-122"/>
              </a:rPr>
              <a:t>,</a:t>
            </a:r>
            <a:r>
              <a:rPr lang="zh-CN" altLang="en-US" sz="2400" b="1" smtClean="0">
                <a:latin typeface="宋体" pitchFamily="2" charset="-122"/>
              </a:rPr>
              <a:t>上层模块主要起判断、控制和传递信息的功能。</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5"/>
          <p:cNvPicPr>
            <a:picLocks noChangeAspect="1" noChangeArrowheads="1"/>
          </p:cNvPicPr>
          <p:nvPr/>
        </p:nvPicPr>
        <p:blipFill>
          <a:blip r:embed="rId2" cstate="print"/>
          <a:srcRect/>
          <a:stretch>
            <a:fillRect/>
          </a:stretch>
        </p:blipFill>
        <p:spPr bwMode="auto">
          <a:xfrm>
            <a:off x="684213" y="2276475"/>
            <a:ext cx="7559675" cy="2822575"/>
          </a:xfrm>
          <a:prstGeom prst="rect">
            <a:avLst/>
          </a:prstGeom>
          <a:noFill/>
          <a:ln w="76200">
            <a:pattFill prst="dkDnDiag">
              <a:fgClr>
                <a:schemeClr val="bg1"/>
              </a:fgClr>
              <a:bgClr>
                <a:srgbClr val="FFFFFF"/>
              </a:bgClr>
            </a:pattFill>
            <a:miter lim="800000"/>
            <a:headEnd/>
            <a:tailEnd/>
          </a:ln>
        </p:spPr>
      </p:pic>
      <p:sp>
        <p:nvSpPr>
          <p:cNvPr id="33795" name="AutoShape 3">
            <a:hlinkClick r:id="" action="ppaction://noaction" highlightClick="1"/>
          </p:cNvPr>
          <p:cNvSpPr>
            <a:spLocks noChangeArrowheads="1"/>
          </p:cNvSpPr>
          <p:nvPr/>
        </p:nvSpPr>
        <p:spPr bwMode="auto">
          <a:xfrm>
            <a:off x="1403350" y="981075"/>
            <a:ext cx="6338888"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38188" y="1597025"/>
            <a:ext cx="7772400" cy="990600"/>
          </a:xfrm>
          <a:prstGeom prst="rect">
            <a:avLst/>
          </a:prstGeom>
          <a:noFill/>
          <a:ln w="9525">
            <a:noFill/>
            <a:miter lim="800000"/>
            <a:headEnd/>
            <a:tailEnd/>
          </a:ln>
        </p:spPr>
        <p:txBody>
          <a:bodyPr anchor="ctr"/>
          <a:lstStyle/>
          <a:p>
            <a:r>
              <a:rPr kumimoji="1" lang="zh-CN" altLang="en-US" sz="100" b="1">
                <a:solidFill>
                  <a:schemeClr val="bg1"/>
                </a:solidFill>
                <a:latin typeface="Times New Roman" pitchFamily="18" charset="0"/>
              </a:rPr>
              <a:t>控制结构图示例</a:t>
            </a:r>
          </a:p>
        </p:txBody>
      </p:sp>
      <p:sp>
        <p:nvSpPr>
          <p:cNvPr id="34819" name="Rectangle 3"/>
          <p:cNvSpPr>
            <a:spLocks noChangeArrowheads="1"/>
          </p:cNvSpPr>
          <p:nvPr/>
        </p:nvSpPr>
        <p:spPr bwMode="auto">
          <a:xfrm>
            <a:off x="1957388" y="4797425"/>
            <a:ext cx="1219200" cy="1447800"/>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计算</a:t>
            </a:r>
          </a:p>
          <a:p>
            <a:pPr algn="ctr"/>
            <a:r>
              <a:rPr kumimoji="1" lang="zh-CN" altLang="en-US" sz="2800" b="1">
                <a:latin typeface="Times New Roman" pitchFamily="18" charset="0"/>
              </a:rPr>
              <a:t>医生</a:t>
            </a:r>
          </a:p>
          <a:p>
            <a:pPr algn="ctr"/>
            <a:r>
              <a:rPr kumimoji="1" lang="zh-CN" altLang="en-US" sz="2800" b="1">
                <a:latin typeface="Times New Roman" pitchFamily="18" charset="0"/>
              </a:rPr>
              <a:t>奖金</a:t>
            </a:r>
          </a:p>
        </p:txBody>
      </p:sp>
      <p:sp>
        <p:nvSpPr>
          <p:cNvPr id="34820" name="Rectangle 4"/>
          <p:cNvSpPr>
            <a:spLocks noChangeArrowheads="1"/>
          </p:cNvSpPr>
          <p:nvPr/>
        </p:nvSpPr>
        <p:spPr bwMode="auto">
          <a:xfrm>
            <a:off x="6300788" y="4797425"/>
            <a:ext cx="1143000" cy="1447800"/>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计算</a:t>
            </a:r>
          </a:p>
          <a:p>
            <a:pPr algn="ctr"/>
            <a:r>
              <a:rPr kumimoji="1" lang="zh-CN" altLang="en-US" sz="2800" b="1">
                <a:latin typeface="Times New Roman" pitchFamily="18" charset="0"/>
              </a:rPr>
              <a:t>护士</a:t>
            </a:r>
          </a:p>
          <a:p>
            <a:pPr algn="ctr"/>
            <a:r>
              <a:rPr kumimoji="1" lang="zh-CN" altLang="en-US" sz="2800" b="1">
                <a:latin typeface="Times New Roman" pitchFamily="18" charset="0"/>
              </a:rPr>
              <a:t>奖金</a:t>
            </a:r>
          </a:p>
        </p:txBody>
      </p:sp>
      <p:sp>
        <p:nvSpPr>
          <p:cNvPr id="34821" name="Rectangle 5"/>
          <p:cNvSpPr>
            <a:spLocks noChangeArrowheads="1"/>
          </p:cNvSpPr>
          <p:nvPr/>
        </p:nvSpPr>
        <p:spPr bwMode="auto">
          <a:xfrm>
            <a:off x="7596188" y="4797425"/>
            <a:ext cx="1143000" cy="1430338"/>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计算护</a:t>
            </a:r>
          </a:p>
          <a:p>
            <a:pPr algn="ctr"/>
            <a:r>
              <a:rPr kumimoji="1" lang="zh-CN" altLang="en-US" sz="2800" b="1">
                <a:latin typeface="Times New Roman" pitchFamily="18" charset="0"/>
              </a:rPr>
              <a:t>士月奖</a:t>
            </a:r>
          </a:p>
          <a:p>
            <a:pPr algn="ctr"/>
            <a:r>
              <a:rPr kumimoji="1" lang="zh-CN" altLang="en-US" sz="2800" b="1">
                <a:latin typeface="Times New Roman" pitchFamily="18" charset="0"/>
              </a:rPr>
              <a:t>金总额</a:t>
            </a:r>
          </a:p>
        </p:txBody>
      </p:sp>
      <p:sp>
        <p:nvSpPr>
          <p:cNvPr id="34822" name="Text Box 6"/>
          <p:cNvSpPr txBox="1">
            <a:spLocks noChangeArrowheads="1"/>
          </p:cNvSpPr>
          <p:nvPr/>
        </p:nvSpPr>
        <p:spPr bwMode="auto">
          <a:xfrm>
            <a:off x="3328988" y="1597025"/>
            <a:ext cx="5334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990000"/>
                </a:solidFill>
                <a:latin typeface="Times New Roman" pitchFamily="18" charset="0"/>
              </a:rPr>
              <a:t>P0</a:t>
            </a:r>
          </a:p>
        </p:txBody>
      </p:sp>
      <p:sp>
        <p:nvSpPr>
          <p:cNvPr id="34823" name="Rectangle 7"/>
          <p:cNvSpPr>
            <a:spLocks noChangeArrowheads="1"/>
          </p:cNvSpPr>
          <p:nvPr/>
        </p:nvSpPr>
        <p:spPr bwMode="auto">
          <a:xfrm>
            <a:off x="3405188" y="1978025"/>
            <a:ext cx="1905000" cy="533400"/>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计算处理</a:t>
            </a:r>
          </a:p>
        </p:txBody>
      </p:sp>
      <p:sp>
        <p:nvSpPr>
          <p:cNvPr id="34824" name="Line 8"/>
          <p:cNvSpPr>
            <a:spLocks noChangeShapeType="1"/>
          </p:cNvSpPr>
          <p:nvPr/>
        </p:nvSpPr>
        <p:spPr bwMode="auto">
          <a:xfrm flipH="1">
            <a:off x="3024188" y="2587625"/>
            <a:ext cx="1371600" cy="457200"/>
          </a:xfrm>
          <a:prstGeom prst="line">
            <a:avLst/>
          </a:prstGeom>
          <a:noFill/>
          <a:ln w="28575">
            <a:solidFill>
              <a:schemeClr val="tx1"/>
            </a:solidFill>
            <a:round/>
            <a:headEnd/>
            <a:tailEnd type="triangle" w="med" len="med"/>
          </a:ln>
        </p:spPr>
        <p:txBody>
          <a:bodyPr/>
          <a:lstStyle/>
          <a:p>
            <a:endParaRPr lang="zh-CN" altLang="en-US"/>
          </a:p>
        </p:txBody>
      </p:sp>
      <p:sp>
        <p:nvSpPr>
          <p:cNvPr id="34825" name="Text Box 9"/>
          <p:cNvSpPr txBox="1">
            <a:spLocks noChangeArrowheads="1"/>
          </p:cNvSpPr>
          <p:nvPr/>
        </p:nvSpPr>
        <p:spPr bwMode="auto">
          <a:xfrm>
            <a:off x="1652588" y="3044825"/>
            <a:ext cx="1981200" cy="962025"/>
          </a:xfrm>
          <a:prstGeom prst="rect">
            <a:avLst/>
          </a:prstGeom>
          <a:noFill/>
          <a:ln w="28575">
            <a:solidFill>
              <a:schemeClr val="tx1"/>
            </a:solidFill>
            <a:miter lim="800000"/>
            <a:headEnd/>
            <a:tailEnd/>
          </a:ln>
        </p:spPr>
        <p:txBody>
          <a:bodyPr lIns="0" rIns="0" bIns="118800">
            <a:spAutoFit/>
          </a:bodyPr>
          <a:lstStyle/>
          <a:p>
            <a:pPr algn="ctr">
              <a:lnSpc>
                <a:spcPct val="90000"/>
              </a:lnSpc>
            </a:pPr>
            <a:r>
              <a:rPr kumimoji="1" lang="zh-CN" altLang="en-US" sz="2800" b="1">
                <a:latin typeface="Times New Roman" pitchFamily="18" charset="0"/>
              </a:rPr>
              <a:t>计算医生工作量及奖金</a:t>
            </a:r>
          </a:p>
        </p:txBody>
      </p:sp>
      <p:sp>
        <p:nvSpPr>
          <p:cNvPr id="34826" name="AutoShape 10"/>
          <p:cNvSpPr>
            <a:spLocks noChangeArrowheads="1"/>
          </p:cNvSpPr>
          <p:nvPr/>
        </p:nvSpPr>
        <p:spPr bwMode="auto">
          <a:xfrm>
            <a:off x="4243388" y="2435225"/>
            <a:ext cx="381000" cy="165100"/>
          </a:xfrm>
          <a:prstGeom prst="diamond">
            <a:avLst/>
          </a:prstGeom>
          <a:solidFill>
            <a:schemeClr val="tx1"/>
          </a:solidFill>
          <a:ln w="9525">
            <a:solidFill>
              <a:schemeClr val="tx1"/>
            </a:solidFill>
            <a:miter lim="800000"/>
            <a:headEnd/>
            <a:tailEnd/>
          </a:ln>
        </p:spPr>
        <p:txBody>
          <a:bodyPr wrap="none" anchor="ctr"/>
          <a:lstStyle/>
          <a:p>
            <a:endParaRPr lang="zh-CN" altLang="en-US"/>
          </a:p>
        </p:txBody>
      </p:sp>
      <p:sp>
        <p:nvSpPr>
          <p:cNvPr id="34827" name="Rectangle 11"/>
          <p:cNvSpPr>
            <a:spLocks noChangeArrowheads="1"/>
          </p:cNvSpPr>
          <p:nvPr/>
        </p:nvSpPr>
        <p:spPr bwMode="auto">
          <a:xfrm>
            <a:off x="585788" y="4797425"/>
            <a:ext cx="1219200" cy="1447800"/>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计算</a:t>
            </a:r>
          </a:p>
          <a:p>
            <a:pPr algn="ctr"/>
            <a:r>
              <a:rPr kumimoji="1" lang="zh-CN" altLang="en-US" sz="2800" b="1">
                <a:latin typeface="Times New Roman" pitchFamily="18" charset="0"/>
              </a:rPr>
              <a:t>医生</a:t>
            </a:r>
          </a:p>
          <a:p>
            <a:pPr algn="ctr"/>
            <a:r>
              <a:rPr kumimoji="1" lang="zh-CN" altLang="en-US" sz="2800" b="1">
                <a:latin typeface="Times New Roman" pitchFamily="18" charset="0"/>
              </a:rPr>
              <a:t>工作量</a:t>
            </a:r>
          </a:p>
        </p:txBody>
      </p:sp>
      <p:sp>
        <p:nvSpPr>
          <p:cNvPr id="34828" name="Rectangle 12"/>
          <p:cNvSpPr>
            <a:spLocks noChangeArrowheads="1"/>
          </p:cNvSpPr>
          <p:nvPr/>
        </p:nvSpPr>
        <p:spPr bwMode="auto">
          <a:xfrm>
            <a:off x="4929188" y="4797425"/>
            <a:ext cx="1219200" cy="1447800"/>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计算</a:t>
            </a:r>
          </a:p>
          <a:p>
            <a:pPr algn="ctr"/>
            <a:r>
              <a:rPr kumimoji="1" lang="zh-CN" altLang="en-US" sz="2800" b="1">
                <a:latin typeface="Times New Roman" pitchFamily="18" charset="0"/>
              </a:rPr>
              <a:t>护士</a:t>
            </a:r>
          </a:p>
          <a:p>
            <a:pPr algn="ctr"/>
            <a:r>
              <a:rPr kumimoji="1" lang="zh-CN" altLang="en-US" sz="2800" b="1">
                <a:latin typeface="Times New Roman" pitchFamily="18" charset="0"/>
              </a:rPr>
              <a:t>工作量</a:t>
            </a:r>
          </a:p>
        </p:txBody>
      </p:sp>
      <p:sp>
        <p:nvSpPr>
          <p:cNvPr id="34829" name="Text Box 13"/>
          <p:cNvSpPr txBox="1">
            <a:spLocks noChangeArrowheads="1"/>
          </p:cNvSpPr>
          <p:nvPr/>
        </p:nvSpPr>
        <p:spPr bwMode="auto">
          <a:xfrm>
            <a:off x="1652588" y="2740025"/>
            <a:ext cx="5334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990000"/>
                </a:solidFill>
                <a:latin typeface="Times New Roman" pitchFamily="18" charset="0"/>
              </a:rPr>
              <a:t>P1</a:t>
            </a:r>
          </a:p>
        </p:txBody>
      </p:sp>
      <p:sp>
        <p:nvSpPr>
          <p:cNvPr id="34830" name="Text Box 14"/>
          <p:cNvSpPr txBox="1">
            <a:spLocks noChangeArrowheads="1"/>
          </p:cNvSpPr>
          <p:nvPr/>
        </p:nvSpPr>
        <p:spPr bwMode="auto">
          <a:xfrm>
            <a:off x="6757988" y="2663825"/>
            <a:ext cx="5334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990000"/>
                </a:solidFill>
                <a:latin typeface="Times New Roman" pitchFamily="18" charset="0"/>
              </a:rPr>
              <a:t>P2</a:t>
            </a:r>
          </a:p>
        </p:txBody>
      </p:sp>
      <p:sp>
        <p:nvSpPr>
          <p:cNvPr id="34831" name="Line 15"/>
          <p:cNvSpPr>
            <a:spLocks noChangeShapeType="1"/>
          </p:cNvSpPr>
          <p:nvPr/>
        </p:nvSpPr>
        <p:spPr bwMode="auto">
          <a:xfrm>
            <a:off x="4395788" y="2511425"/>
            <a:ext cx="1828800" cy="533400"/>
          </a:xfrm>
          <a:prstGeom prst="line">
            <a:avLst/>
          </a:prstGeom>
          <a:noFill/>
          <a:ln w="28575">
            <a:solidFill>
              <a:schemeClr val="tx1"/>
            </a:solidFill>
            <a:round/>
            <a:headEnd/>
            <a:tailEnd type="triangle" w="med" len="med"/>
          </a:ln>
        </p:spPr>
        <p:txBody>
          <a:bodyPr/>
          <a:lstStyle/>
          <a:p>
            <a:endParaRPr lang="zh-CN" altLang="en-US"/>
          </a:p>
        </p:txBody>
      </p:sp>
      <p:sp>
        <p:nvSpPr>
          <p:cNvPr id="34832" name="Text Box 16"/>
          <p:cNvSpPr txBox="1">
            <a:spLocks noChangeArrowheads="1"/>
          </p:cNvSpPr>
          <p:nvPr/>
        </p:nvSpPr>
        <p:spPr bwMode="auto">
          <a:xfrm>
            <a:off x="509588" y="4416425"/>
            <a:ext cx="7620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990000"/>
                </a:solidFill>
                <a:latin typeface="Times New Roman" pitchFamily="18" charset="0"/>
              </a:rPr>
              <a:t>P11</a:t>
            </a:r>
          </a:p>
        </p:txBody>
      </p:sp>
      <p:sp>
        <p:nvSpPr>
          <p:cNvPr id="34833" name="Text Box 17"/>
          <p:cNvSpPr txBox="1">
            <a:spLocks noChangeArrowheads="1"/>
          </p:cNvSpPr>
          <p:nvPr/>
        </p:nvSpPr>
        <p:spPr bwMode="auto">
          <a:xfrm>
            <a:off x="1881188" y="4416425"/>
            <a:ext cx="7620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990000"/>
                </a:solidFill>
                <a:latin typeface="Times New Roman" pitchFamily="18" charset="0"/>
              </a:rPr>
              <a:t>P12</a:t>
            </a:r>
          </a:p>
        </p:txBody>
      </p:sp>
      <p:sp>
        <p:nvSpPr>
          <p:cNvPr id="34834" name="Text Box 18"/>
          <p:cNvSpPr txBox="1">
            <a:spLocks noChangeArrowheads="1"/>
          </p:cNvSpPr>
          <p:nvPr/>
        </p:nvSpPr>
        <p:spPr bwMode="auto">
          <a:xfrm>
            <a:off x="4776788" y="4416425"/>
            <a:ext cx="7620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990000"/>
                </a:solidFill>
                <a:latin typeface="Times New Roman" pitchFamily="18" charset="0"/>
              </a:rPr>
              <a:t>P21</a:t>
            </a:r>
          </a:p>
        </p:txBody>
      </p:sp>
      <p:sp>
        <p:nvSpPr>
          <p:cNvPr id="34835" name="Text Box 19"/>
          <p:cNvSpPr txBox="1">
            <a:spLocks noChangeArrowheads="1"/>
          </p:cNvSpPr>
          <p:nvPr/>
        </p:nvSpPr>
        <p:spPr bwMode="auto">
          <a:xfrm>
            <a:off x="6148388" y="4416425"/>
            <a:ext cx="7620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990000"/>
                </a:solidFill>
                <a:latin typeface="Times New Roman" pitchFamily="18" charset="0"/>
              </a:rPr>
              <a:t>P22</a:t>
            </a:r>
          </a:p>
        </p:txBody>
      </p:sp>
      <p:sp>
        <p:nvSpPr>
          <p:cNvPr id="34836" name="Text Box 20"/>
          <p:cNvSpPr txBox="1">
            <a:spLocks noChangeArrowheads="1"/>
          </p:cNvSpPr>
          <p:nvPr/>
        </p:nvSpPr>
        <p:spPr bwMode="auto">
          <a:xfrm>
            <a:off x="8053388" y="4416425"/>
            <a:ext cx="7620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990000"/>
                </a:solidFill>
                <a:latin typeface="Times New Roman" pitchFamily="18" charset="0"/>
              </a:rPr>
              <a:t>P23</a:t>
            </a:r>
          </a:p>
        </p:txBody>
      </p:sp>
      <p:sp>
        <p:nvSpPr>
          <p:cNvPr id="34837" name="Text Box 21"/>
          <p:cNvSpPr txBox="1">
            <a:spLocks noChangeArrowheads="1"/>
          </p:cNvSpPr>
          <p:nvPr/>
        </p:nvSpPr>
        <p:spPr bwMode="auto">
          <a:xfrm>
            <a:off x="5233988" y="3044825"/>
            <a:ext cx="1981200" cy="962025"/>
          </a:xfrm>
          <a:prstGeom prst="rect">
            <a:avLst/>
          </a:prstGeom>
          <a:noFill/>
          <a:ln w="28575">
            <a:solidFill>
              <a:schemeClr val="tx1"/>
            </a:solidFill>
            <a:miter lim="800000"/>
            <a:headEnd/>
            <a:tailEnd/>
          </a:ln>
        </p:spPr>
        <p:txBody>
          <a:bodyPr lIns="0" rIns="0" bIns="118800">
            <a:spAutoFit/>
          </a:bodyPr>
          <a:lstStyle/>
          <a:p>
            <a:pPr algn="ctr">
              <a:lnSpc>
                <a:spcPct val="90000"/>
              </a:lnSpc>
            </a:pPr>
            <a:r>
              <a:rPr kumimoji="1" lang="zh-CN" altLang="en-US" sz="2800" b="1">
                <a:latin typeface="Times New Roman" pitchFamily="18" charset="0"/>
              </a:rPr>
              <a:t>计算护士工作量及奖金</a:t>
            </a:r>
          </a:p>
        </p:txBody>
      </p:sp>
      <p:sp>
        <p:nvSpPr>
          <p:cNvPr id="34838" name="Rectangle 22"/>
          <p:cNvSpPr>
            <a:spLocks noChangeArrowheads="1"/>
          </p:cNvSpPr>
          <p:nvPr/>
        </p:nvSpPr>
        <p:spPr bwMode="auto">
          <a:xfrm>
            <a:off x="3328988" y="4797425"/>
            <a:ext cx="1143000" cy="1447800"/>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计算医</a:t>
            </a:r>
          </a:p>
          <a:p>
            <a:pPr algn="ctr"/>
            <a:r>
              <a:rPr kumimoji="1" lang="zh-CN" altLang="en-US" sz="2800" b="1">
                <a:latin typeface="Times New Roman" pitchFamily="18" charset="0"/>
              </a:rPr>
              <a:t>生月奖</a:t>
            </a:r>
          </a:p>
          <a:p>
            <a:pPr algn="ctr"/>
            <a:r>
              <a:rPr kumimoji="1" lang="zh-CN" altLang="en-US" sz="2800" b="1">
                <a:latin typeface="Times New Roman" pitchFamily="18" charset="0"/>
              </a:rPr>
              <a:t>金总额</a:t>
            </a:r>
          </a:p>
        </p:txBody>
      </p:sp>
      <p:sp>
        <p:nvSpPr>
          <p:cNvPr id="34839" name="Text Box 23"/>
          <p:cNvSpPr txBox="1">
            <a:spLocks noChangeArrowheads="1"/>
          </p:cNvSpPr>
          <p:nvPr/>
        </p:nvSpPr>
        <p:spPr bwMode="auto">
          <a:xfrm>
            <a:off x="3252788" y="4416425"/>
            <a:ext cx="7620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990000"/>
                </a:solidFill>
                <a:latin typeface="Times New Roman" pitchFamily="18" charset="0"/>
              </a:rPr>
              <a:t>P13</a:t>
            </a:r>
          </a:p>
        </p:txBody>
      </p:sp>
      <p:sp>
        <p:nvSpPr>
          <p:cNvPr id="34840" name="Line 24"/>
          <p:cNvSpPr>
            <a:spLocks noChangeShapeType="1"/>
          </p:cNvSpPr>
          <p:nvPr/>
        </p:nvSpPr>
        <p:spPr bwMode="auto">
          <a:xfrm flipH="1">
            <a:off x="1195388" y="4035425"/>
            <a:ext cx="914400" cy="762000"/>
          </a:xfrm>
          <a:prstGeom prst="line">
            <a:avLst/>
          </a:prstGeom>
          <a:noFill/>
          <a:ln w="28575">
            <a:solidFill>
              <a:schemeClr val="tx1"/>
            </a:solidFill>
            <a:round/>
            <a:headEnd/>
            <a:tailEnd type="triangle" w="med" len="med"/>
          </a:ln>
        </p:spPr>
        <p:txBody>
          <a:bodyPr/>
          <a:lstStyle/>
          <a:p>
            <a:endParaRPr lang="zh-CN" altLang="en-US"/>
          </a:p>
        </p:txBody>
      </p:sp>
      <p:sp>
        <p:nvSpPr>
          <p:cNvPr id="34841" name="Line 25"/>
          <p:cNvSpPr>
            <a:spLocks noChangeShapeType="1"/>
          </p:cNvSpPr>
          <p:nvPr/>
        </p:nvSpPr>
        <p:spPr bwMode="auto">
          <a:xfrm>
            <a:off x="2643188" y="4035425"/>
            <a:ext cx="0" cy="762000"/>
          </a:xfrm>
          <a:prstGeom prst="line">
            <a:avLst/>
          </a:prstGeom>
          <a:noFill/>
          <a:ln w="28575">
            <a:solidFill>
              <a:schemeClr val="tx1"/>
            </a:solidFill>
            <a:round/>
            <a:headEnd/>
            <a:tailEnd type="triangle" w="med" len="med"/>
          </a:ln>
        </p:spPr>
        <p:txBody>
          <a:bodyPr/>
          <a:lstStyle/>
          <a:p>
            <a:endParaRPr lang="zh-CN" altLang="en-US"/>
          </a:p>
        </p:txBody>
      </p:sp>
      <p:sp>
        <p:nvSpPr>
          <p:cNvPr id="34842" name="Line 26"/>
          <p:cNvSpPr>
            <a:spLocks noChangeShapeType="1"/>
          </p:cNvSpPr>
          <p:nvPr/>
        </p:nvSpPr>
        <p:spPr bwMode="auto">
          <a:xfrm>
            <a:off x="3176588" y="4035425"/>
            <a:ext cx="914400" cy="762000"/>
          </a:xfrm>
          <a:prstGeom prst="line">
            <a:avLst/>
          </a:prstGeom>
          <a:noFill/>
          <a:ln w="28575">
            <a:solidFill>
              <a:schemeClr val="tx1"/>
            </a:solidFill>
            <a:round/>
            <a:headEnd/>
            <a:tailEnd type="triangle" w="med" len="med"/>
          </a:ln>
        </p:spPr>
        <p:txBody>
          <a:bodyPr/>
          <a:lstStyle/>
          <a:p>
            <a:endParaRPr lang="zh-CN" altLang="en-US"/>
          </a:p>
        </p:txBody>
      </p:sp>
      <p:sp>
        <p:nvSpPr>
          <p:cNvPr id="34843" name="Line 27"/>
          <p:cNvSpPr>
            <a:spLocks noChangeShapeType="1"/>
          </p:cNvSpPr>
          <p:nvPr/>
        </p:nvSpPr>
        <p:spPr bwMode="auto">
          <a:xfrm flipH="1">
            <a:off x="5386388" y="3959225"/>
            <a:ext cx="457200" cy="838200"/>
          </a:xfrm>
          <a:prstGeom prst="line">
            <a:avLst/>
          </a:prstGeom>
          <a:noFill/>
          <a:ln w="28575">
            <a:solidFill>
              <a:schemeClr val="tx1"/>
            </a:solidFill>
            <a:round/>
            <a:headEnd/>
            <a:tailEnd type="triangle" w="med" len="med"/>
          </a:ln>
        </p:spPr>
        <p:txBody>
          <a:bodyPr/>
          <a:lstStyle/>
          <a:p>
            <a:endParaRPr lang="zh-CN" altLang="en-US"/>
          </a:p>
        </p:txBody>
      </p:sp>
      <p:sp>
        <p:nvSpPr>
          <p:cNvPr id="34844" name="Line 28"/>
          <p:cNvSpPr>
            <a:spLocks noChangeShapeType="1"/>
          </p:cNvSpPr>
          <p:nvPr/>
        </p:nvSpPr>
        <p:spPr bwMode="auto">
          <a:xfrm>
            <a:off x="6453188" y="3959225"/>
            <a:ext cx="533400" cy="838200"/>
          </a:xfrm>
          <a:prstGeom prst="line">
            <a:avLst/>
          </a:prstGeom>
          <a:noFill/>
          <a:ln w="28575">
            <a:solidFill>
              <a:schemeClr val="tx1"/>
            </a:solidFill>
            <a:round/>
            <a:headEnd/>
            <a:tailEnd type="triangle" w="med" len="med"/>
          </a:ln>
        </p:spPr>
        <p:txBody>
          <a:bodyPr/>
          <a:lstStyle/>
          <a:p>
            <a:endParaRPr lang="zh-CN" altLang="en-US"/>
          </a:p>
        </p:txBody>
      </p:sp>
      <p:sp>
        <p:nvSpPr>
          <p:cNvPr id="34845" name="Line 29"/>
          <p:cNvSpPr>
            <a:spLocks noChangeShapeType="1"/>
          </p:cNvSpPr>
          <p:nvPr/>
        </p:nvSpPr>
        <p:spPr bwMode="auto">
          <a:xfrm>
            <a:off x="6986588" y="4035425"/>
            <a:ext cx="1143000" cy="762000"/>
          </a:xfrm>
          <a:prstGeom prst="line">
            <a:avLst/>
          </a:prstGeom>
          <a:noFill/>
          <a:ln w="28575">
            <a:solidFill>
              <a:schemeClr val="tx1"/>
            </a:solidFill>
            <a:round/>
            <a:headEnd/>
            <a:tailEnd type="triangle" w="med" len="med"/>
          </a:ln>
        </p:spPr>
        <p:txBody>
          <a:bodyPr/>
          <a:lstStyle/>
          <a:p>
            <a:endParaRPr lang="zh-CN" altLang="en-US"/>
          </a:p>
        </p:txBody>
      </p:sp>
      <p:sp>
        <p:nvSpPr>
          <p:cNvPr id="34846" name="Rectangle 30"/>
          <p:cNvSpPr>
            <a:spLocks noGrp="1" noChangeArrowheads="1"/>
          </p:cNvSpPr>
          <p:nvPr>
            <p:ph type="title" idx="4294967295"/>
          </p:nvPr>
        </p:nvSpPr>
        <p:spPr>
          <a:xfrm>
            <a:off x="611188" y="2060575"/>
            <a:ext cx="1725612" cy="990600"/>
          </a:xfrm>
        </p:spPr>
        <p:txBody>
          <a:bodyPr/>
          <a:lstStyle/>
          <a:p>
            <a:pPr eaLnBrk="1" hangingPunct="1"/>
            <a:r>
              <a:rPr lang="zh-CN" altLang="en-US" smtClean="0">
                <a:solidFill>
                  <a:schemeClr val="tx1"/>
                </a:solidFill>
              </a:rPr>
              <a:t>例</a:t>
            </a:r>
          </a:p>
        </p:txBody>
      </p:sp>
      <p:sp>
        <p:nvSpPr>
          <p:cNvPr id="34847" name="AutoShape 31">
            <a:hlinkClick r:id="" action="ppaction://noaction" highlightClick="1"/>
          </p:cNvPr>
          <p:cNvSpPr>
            <a:spLocks noChangeArrowheads="1"/>
          </p:cNvSpPr>
          <p:nvPr/>
        </p:nvSpPr>
        <p:spPr bwMode="auto">
          <a:xfrm>
            <a:off x="1763713" y="765175"/>
            <a:ext cx="633888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1116013" y="549275"/>
            <a:ext cx="7188200" cy="1143000"/>
          </a:xfrm>
          <a:noFill/>
        </p:spPr>
        <p:txBody>
          <a:bodyPr/>
          <a:lstStyle/>
          <a:p>
            <a:pPr eaLnBrk="1" hangingPunct="1"/>
            <a:r>
              <a:rPr lang="zh-CN" altLang="en-US" b="1" smtClean="0">
                <a:solidFill>
                  <a:srgbClr val="0A0A0E"/>
                </a:solidFill>
              </a:rPr>
              <a:t>第五章 管理信息系统的设计</a:t>
            </a:r>
          </a:p>
        </p:txBody>
      </p:sp>
      <p:sp>
        <p:nvSpPr>
          <p:cNvPr id="1596420" name="AutoShape 4">
            <a:hlinkClick r:id="rId2" action="ppaction://hlinksldjump" highlightClick="1"/>
          </p:cNvPr>
          <p:cNvSpPr>
            <a:spLocks noChangeArrowheads="1"/>
          </p:cNvSpPr>
          <p:nvPr/>
        </p:nvSpPr>
        <p:spPr bwMode="auto">
          <a:xfrm>
            <a:off x="1828800" y="2060575"/>
            <a:ext cx="5486400" cy="690563"/>
          </a:xfrm>
          <a:prstGeom prst="actionButtonBlank">
            <a:avLst/>
          </a:prstGeom>
          <a:noFill/>
          <a:ln w="9525">
            <a:noFill/>
            <a:miter lim="800000"/>
            <a:headEnd/>
            <a:tailEnd/>
          </a:ln>
          <a:effectLst/>
        </p:spPr>
        <p:txBody>
          <a:bodyPr wrap="none" anchor="ctr"/>
          <a:lstStyle/>
          <a:p>
            <a:pPr>
              <a:defRPr/>
            </a:pPr>
            <a:r>
              <a:rPr kumimoji="1" lang="en-US" altLang="zh-CN" sz="3200" b="1">
                <a:effectLst>
                  <a:outerShdw blurRad="38100" dist="38100" dir="2700000" algn="tl">
                    <a:srgbClr val="C0C0C0"/>
                  </a:outerShdw>
                </a:effectLst>
                <a:latin typeface="Times New Roman" pitchFamily="18" charset="0"/>
              </a:rPr>
              <a:t> </a:t>
            </a:r>
            <a:r>
              <a:rPr kumimoji="1" lang="en-US" altLang="zh-CN" sz="3200" b="1">
                <a:latin typeface="Times New Roman" pitchFamily="18" charset="0"/>
              </a:rPr>
              <a:t>5.1 </a:t>
            </a:r>
            <a:r>
              <a:rPr kumimoji="1" lang="zh-CN" altLang="en-US" sz="3200" b="1">
                <a:latin typeface="Times New Roman" pitchFamily="18" charset="0"/>
              </a:rPr>
              <a:t>系统设计概述</a:t>
            </a:r>
          </a:p>
        </p:txBody>
      </p:sp>
      <p:sp>
        <p:nvSpPr>
          <p:cNvPr id="9220" name="AutoShape 5">
            <a:hlinkClick r:id="rId3" action="ppaction://hlinksldjump" highlightClick="1"/>
          </p:cNvPr>
          <p:cNvSpPr>
            <a:spLocks noChangeArrowheads="1"/>
          </p:cNvSpPr>
          <p:nvPr/>
        </p:nvSpPr>
        <p:spPr bwMode="auto">
          <a:xfrm>
            <a:off x="1828800" y="3025775"/>
            <a:ext cx="5486400" cy="690563"/>
          </a:xfrm>
          <a:prstGeom prst="actionButtonBlank">
            <a:avLst/>
          </a:prstGeom>
          <a:noFill/>
          <a:ln w="9525">
            <a:noFill/>
            <a:miter lim="800000"/>
            <a:headEnd/>
            <a:tailEnd/>
          </a:ln>
        </p:spPr>
        <p:txBody>
          <a:bodyPr wrap="none" anchor="ctr"/>
          <a:lstStyle/>
          <a:p>
            <a:r>
              <a:rPr kumimoji="1" lang="en-US" altLang="zh-CN" sz="3200" b="1">
                <a:latin typeface="Times New Roman" pitchFamily="18" charset="0"/>
              </a:rPr>
              <a:t> 5.2 </a:t>
            </a:r>
            <a:r>
              <a:rPr kumimoji="1" lang="zh-CN" altLang="en-US" sz="3200" b="1">
                <a:latin typeface="Times New Roman" pitchFamily="18" charset="0"/>
              </a:rPr>
              <a:t>系统总体设计</a:t>
            </a:r>
          </a:p>
        </p:txBody>
      </p:sp>
      <p:sp>
        <p:nvSpPr>
          <p:cNvPr id="9221" name="AutoShape 6">
            <a:hlinkClick r:id="rId4" action="ppaction://hlinksldjump" highlightClick="1"/>
          </p:cNvPr>
          <p:cNvSpPr>
            <a:spLocks noChangeArrowheads="1"/>
          </p:cNvSpPr>
          <p:nvPr/>
        </p:nvSpPr>
        <p:spPr bwMode="auto">
          <a:xfrm>
            <a:off x="1835150" y="4033838"/>
            <a:ext cx="5486400" cy="690562"/>
          </a:xfrm>
          <a:prstGeom prst="actionButtonBlank">
            <a:avLst/>
          </a:prstGeom>
          <a:noFill/>
          <a:ln w="9525">
            <a:noFill/>
            <a:miter lim="800000"/>
            <a:headEnd/>
            <a:tailEnd/>
          </a:ln>
        </p:spPr>
        <p:txBody>
          <a:bodyPr wrap="none" anchor="ctr"/>
          <a:lstStyle/>
          <a:p>
            <a:r>
              <a:rPr kumimoji="1" lang="en-US" altLang="zh-CN" sz="3200" b="1">
                <a:latin typeface="Times New Roman" pitchFamily="18" charset="0"/>
              </a:rPr>
              <a:t> 5.3 </a:t>
            </a:r>
            <a:r>
              <a:rPr kumimoji="1" lang="zh-CN" altLang="en-US" sz="3200" b="1">
                <a:latin typeface="Times New Roman" pitchFamily="18" charset="0"/>
              </a:rPr>
              <a:t>系统详细设计</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6226" name="Rectangle 2"/>
          <p:cNvSpPr>
            <a:spLocks noGrp="1" noChangeArrowheads="1"/>
          </p:cNvSpPr>
          <p:nvPr>
            <p:ph type="body" idx="1"/>
          </p:nvPr>
        </p:nvSpPr>
        <p:spPr>
          <a:xfrm>
            <a:off x="468313" y="404813"/>
            <a:ext cx="8407400" cy="4965700"/>
          </a:xfrm>
        </p:spPr>
        <p:txBody>
          <a:bodyPr/>
          <a:lstStyle/>
          <a:p>
            <a:pPr eaLnBrk="1" hangingPunct="1">
              <a:buClr>
                <a:srgbClr val="006600"/>
              </a:buClr>
              <a:buFont typeface="Wingdings" pitchFamily="2" charset="2"/>
              <a:buNone/>
            </a:pPr>
            <a:r>
              <a:rPr lang="zh-CN" altLang="en-US" b="1" smtClean="0"/>
              <a:t>控制结构图绘制过程：</a:t>
            </a:r>
          </a:p>
        </p:txBody>
      </p:sp>
      <p:pic>
        <p:nvPicPr>
          <p:cNvPr id="1716227" name="Picture 3" descr="分析到设计工具的映射"/>
          <p:cNvPicPr>
            <a:picLocks noChangeAspect="1" noChangeArrowheads="1"/>
          </p:cNvPicPr>
          <p:nvPr/>
        </p:nvPicPr>
        <p:blipFill>
          <a:blip r:embed="rId2" cstate="print"/>
          <a:srcRect/>
          <a:stretch>
            <a:fillRect/>
          </a:stretch>
        </p:blipFill>
        <p:spPr bwMode="auto">
          <a:xfrm>
            <a:off x="827088" y="1628775"/>
            <a:ext cx="7307262" cy="495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6226">
                                            <p:txEl>
                                              <p:pRg st="0" end="0"/>
                                            </p:txEl>
                                          </p:spTgt>
                                        </p:tgtEl>
                                        <p:attrNameLst>
                                          <p:attrName>style.visibility</p:attrName>
                                        </p:attrNameLst>
                                      </p:cBhvr>
                                      <p:to>
                                        <p:strVal val="visible"/>
                                      </p:to>
                                    </p:set>
                                    <p:anim calcmode="lin" valueType="num">
                                      <p:cBhvr additive="base">
                                        <p:cTn id="7" dur="500" fill="hold"/>
                                        <p:tgtEl>
                                          <p:spTgt spid="17162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62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16227"/>
                                        </p:tgtEl>
                                        <p:attrNameLst>
                                          <p:attrName>style.visibility</p:attrName>
                                        </p:attrNameLst>
                                      </p:cBhvr>
                                      <p:to>
                                        <p:strVal val="visible"/>
                                      </p:to>
                                    </p:set>
                                    <p:anim calcmode="lin" valueType="num">
                                      <p:cBhvr additive="base">
                                        <p:cTn id="13" dur="500" fill="hold"/>
                                        <p:tgtEl>
                                          <p:spTgt spid="1716227"/>
                                        </p:tgtEl>
                                        <p:attrNameLst>
                                          <p:attrName>ppt_x</p:attrName>
                                        </p:attrNameLst>
                                      </p:cBhvr>
                                      <p:tavLst>
                                        <p:tav tm="0">
                                          <p:val>
                                            <p:strVal val="0-#ppt_w/2"/>
                                          </p:val>
                                        </p:tav>
                                        <p:tav tm="100000">
                                          <p:val>
                                            <p:strVal val="#ppt_x"/>
                                          </p:val>
                                        </p:tav>
                                      </p:tavLst>
                                    </p:anim>
                                    <p:anim calcmode="lin" valueType="num">
                                      <p:cBhvr additive="base">
                                        <p:cTn id="14" dur="500" fill="hold"/>
                                        <p:tgtEl>
                                          <p:spTgt spid="17162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6226"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684213" y="1773238"/>
            <a:ext cx="7772400" cy="4256087"/>
          </a:xfrm>
        </p:spPr>
        <p:txBody>
          <a:bodyPr/>
          <a:lstStyle/>
          <a:p>
            <a:pPr marL="273050" indent="-273050" algn="just" eaLnBrk="1" hangingPunct="1">
              <a:spcBef>
                <a:spcPct val="15000"/>
              </a:spcBef>
              <a:buFont typeface="Wingdings" pitchFamily="2" charset="2"/>
              <a:buNone/>
              <a:tabLst>
                <a:tab pos="273050" algn="l"/>
              </a:tabLst>
            </a:pPr>
            <a:r>
              <a:rPr lang="zh-CN" altLang="en-US" b="1" smtClean="0"/>
              <a:t>从数据流图导出初始结构图的方法</a:t>
            </a:r>
          </a:p>
          <a:p>
            <a:pPr marL="273050" indent="-273050" algn="just" eaLnBrk="1" hangingPunct="1">
              <a:spcBef>
                <a:spcPct val="15000"/>
              </a:spcBef>
              <a:buClr>
                <a:schemeClr val="accent2"/>
              </a:buClr>
              <a:buFont typeface="Wingdings" pitchFamily="2" charset="2"/>
              <a:buChar char="l"/>
              <a:tabLst>
                <a:tab pos="273050" algn="l"/>
              </a:tabLst>
            </a:pPr>
            <a:r>
              <a:rPr lang="zh-CN" altLang="en-US" b="1" smtClean="0"/>
              <a:t>变换流分析</a:t>
            </a:r>
          </a:p>
          <a:p>
            <a:pPr marL="738188" lvl="1" algn="just" eaLnBrk="1" hangingPunct="1">
              <a:spcBef>
                <a:spcPct val="15000"/>
              </a:spcBef>
              <a:tabLst>
                <a:tab pos="273050" algn="l"/>
              </a:tabLst>
            </a:pPr>
            <a:r>
              <a:rPr lang="zh-CN" altLang="en-US" b="1" smtClean="0">
                <a:latin typeface="Times New Roman" pitchFamily="18" charset="0"/>
              </a:rPr>
              <a:t>确定变换流、输入流和输出流部分</a:t>
            </a:r>
          </a:p>
          <a:p>
            <a:pPr marL="738188" lvl="1" algn="just" eaLnBrk="1" hangingPunct="1">
              <a:spcBef>
                <a:spcPct val="15000"/>
              </a:spcBef>
              <a:tabLst>
                <a:tab pos="273050" algn="l"/>
              </a:tabLst>
            </a:pPr>
            <a:r>
              <a:rPr lang="zh-CN" altLang="en-US" b="1" smtClean="0">
                <a:latin typeface="Times New Roman" pitchFamily="18" charset="0"/>
              </a:rPr>
              <a:t>设计模块结构的顶层和第一层</a:t>
            </a:r>
          </a:p>
          <a:p>
            <a:pPr marL="738188" lvl="1" algn="just" eaLnBrk="1" hangingPunct="1">
              <a:spcBef>
                <a:spcPct val="15000"/>
              </a:spcBef>
              <a:tabLst>
                <a:tab pos="273050" algn="l"/>
              </a:tabLst>
            </a:pPr>
            <a:r>
              <a:rPr lang="zh-CN" altLang="en-US" b="1" smtClean="0">
                <a:latin typeface="Times New Roman" pitchFamily="18" charset="0"/>
              </a:rPr>
              <a:t>设计中下各层</a:t>
            </a:r>
            <a:endParaRPr lang="zh-CN" altLang="en-US" b="1" smtClean="0"/>
          </a:p>
          <a:p>
            <a:pPr marL="273050" indent="-273050" algn="just" eaLnBrk="1" hangingPunct="1">
              <a:spcBef>
                <a:spcPct val="15000"/>
              </a:spcBef>
              <a:buFont typeface="Wingdings" pitchFamily="2" charset="2"/>
              <a:buNone/>
              <a:tabLst>
                <a:tab pos="273050" algn="l"/>
              </a:tabLst>
            </a:pPr>
            <a:endParaRPr lang="en-US" altLang="zh-CN" b="1" smtClean="0">
              <a:latin typeface="宋体" pitchFamily="2" charset="-122"/>
            </a:endParaRPr>
          </a:p>
        </p:txBody>
      </p:sp>
      <p:sp>
        <p:nvSpPr>
          <p:cNvPr id="36867" name="AutoShape 3">
            <a:hlinkClick r:id="" action="ppaction://noaction" highlightClick="1"/>
          </p:cNvPr>
          <p:cNvSpPr>
            <a:spLocks noChangeArrowheads="1"/>
          </p:cNvSpPr>
          <p:nvPr/>
        </p:nvSpPr>
        <p:spPr bwMode="auto">
          <a:xfrm>
            <a:off x="1187450" y="908050"/>
            <a:ext cx="6483350"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grpSp>
        <p:nvGrpSpPr>
          <p:cNvPr id="36868" name="Group 4"/>
          <p:cNvGrpSpPr>
            <a:grpSpLocks/>
          </p:cNvGrpSpPr>
          <p:nvPr/>
        </p:nvGrpSpPr>
        <p:grpSpPr bwMode="auto">
          <a:xfrm>
            <a:off x="1403350" y="4419600"/>
            <a:ext cx="6248400" cy="2438400"/>
            <a:chOff x="864" y="1104"/>
            <a:chExt cx="3936" cy="1536"/>
          </a:xfrm>
        </p:grpSpPr>
        <p:sp>
          <p:nvSpPr>
            <p:cNvPr id="36869" name="Rectangle 5"/>
            <p:cNvSpPr>
              <a:spLocks noChangeArrowheads="1"/>
            </p:cNvSpPr>
            <p:nvPr/>
          </p:nvSpPr>
          <p:spPr bwMode="auto">
            <a:xfrm>
              <a:off x="2304" y="1104"/>
              <a:ext cx="1056" cy="336"/>
            </a:xfrm>
            <a:prstGeom prst="rect">
              <a:avLst/>
            </a:prstGeom>
            <a:solidFill>
              <a:schemeClr val="bg1"/>
            </a:solidFill>
            <a:ln w="9525">
              <a:solidFill>
                <a:srgbClr val="003366"/>
              </a:solidFill>
              <a:miter lim="800000"/>
              <a:headEnd/>
              <a:tailEnd/>
            </a:ln>
            <a:effectLst>
              <a:prstShdw prst="shdw17" dist="17961" dir="2700000">
                <a:srgbClr val="001F3D"/>
              </a:prstShdw>
            </a:effectLst>
          </p:spPr>
          <p:txBody>
            <a:bodyPr wrap="none" anchor="ctr"/>
            <a:lstStyle/>
            <a:p>
              <a:pPr algn="ctr"/>
              <a:r>
                <a:rPr kumimoji="1" lang="zh-CN" altLang="en-US" sz="2800" b="1">
                  <a:latin typeface="Times New Roman" pitchFamily="18" charset="0"/>
                </a:rPr>
                <a:t>总任务</a:t>
              </a:r>
            </a:p>
          </p:txBody>
        </p:sp>
        <p:sp>
          <p:nvSpPr>
            <p:cNvPr id="36870" name="Rectangle 6"/>
            <p:cNvSpPr>
              <a:spLocks noChangeArrowheads="1"/>
            </p:cNvSpPr>
            <p:nvPr/>
          </p:nvSpPr>
          <p:spPr bwMode="auto">
            <a:xfrm>
              <a:off x="864" y="2304"/>
              <a:ext cx="1056" cy="336"/>
            </a:xfrm>
            <a:prstGeom prst="rect">
              <a:avLst/>
            </a:prstGeom>
            <a:solidFill>
              <a:schemeClr val="bg1"/>
            </a:solidFill>
            <a:ln w="9525">
              <a:solidFill>
                <a:srgbClr val="003366"/>
              </a:solidFill>
              <a:miter lim="800000"/>
              <a:headEnd/>
              <a:tailEnd/>
            </a:ln>
            <a:effectLst>
              <a:prstShdw prst="shdw17" dist="17961" dir="2700000">
                <a:srgbClr val="001F3D"/>
              </a:prstShdw>
            </a:effectLst>
          </p:spPr>
          <p:txBody>
            <a:bodyPr wrap="none" anchor="ctr"/>
            <a:lstStyle/>
            <a:p>
              <a:pPr algn="ctr"/>
              <a:r>
                <a:rPr kumimoji="1" lang="zh-CN" altLang="en-US" sz="2800" b="1">
                  <a:latin typeface="Times New Roman" pitchFamily="18" charset="0"/>
                </a:rPr>
                <a:t>输入处理</a:t>
              </a:r>
            </a:p>
          </p:txBody>
        </p:sp>
        <p:sp>
          <p:nvSpPr>
            <p:cNvPr id="36871" name="Rectangle 7"/>
            <p:cNvSpPr>
              <a:spLocks noChangeArrowheads="1"/>
            </p:cNvSpPr>
            <p:nvPr/>
          </p:nvSpPr>
          <p:spPr bwMode="auto">
            <a:xfrm>
              <a:off x="2304" y="2304"/>
              <a:ext cx="1056" cy="336"/>
            </a:xfrm>
            <a:prstGeom prst="rect">
              <a:avLst/>
            </a:prstGeom>
            <a:solidFill>
              <a:schemeClr val="bg1"/>
            </a:solidFill>
            <a:ln w="9525">
              <a:solidFill>
                <a:srgbClr val="003366"/>
              </a:solidFill>
              <a:miter lim="800000"/>
              <a:headEnd/>
              <a:tailEnd/>
            </a:ln>
            <a:effectLst>
              <a:prstShdw prst="shdw17" dist="17961" dir="2700000">
                <a:srgbClr val="001F3D"/>
              </a:prstShdw>
            </a:effectLst>
          </p:spPr>
          <p:txBody>
            <a:bodyPr wrap="none" anchor="ctr"/>
            <a:lstStyle/>
            <a:p>
              <a:pPr algn="ctr"/>
              <a:r>
                <a:rPr kumimoji="1" lang="zh-CN" altLang="en-US" sz="2800" b="1">
                  <a:latin typeface="Times New Roman" pitchFamily="18" charset="0"/>
                </a:rPr>
                <a:t>变换处理</a:t>
              </a:r>
            </a:p>
          </p:txBody>
        </p:sp>
        <p:sp>
          <p:nvSpPr>
            <p:cNvPr id="36872" name="Rectangle 8"/>
            <p:cNvSpPr>
              <a:spLocks noChangeArrowheads="1"/>
            </p:cNvSpPr>
            <p:nvPr/>
          </p:nvSpPr>
          <p:spPr bwMode="auto">
            <a:xfrm>
              <a:off x="3744" y="2304"/>
              <a:ext cx="1056" cy="336"/>
            </a:xfrm>
            <a:prstGeom prst="rect">
              <a:avLst/>
            </a:prstGeom>
            <a:solidFill>
              <a:schemeClr val="bg1"/>
            </a:solidFill>
            <a:ln w="9525">
              <a:solidFill>
                <a:srgbClr val="003366"/>
              </a:solidFill>
              <a:miter lim="800000"/>
              <a:headEnd/>
              <a:tailEnd/>
            </a:ln>
            <a:effectLst>
              <a:prstShdw prst="shdw17" dist="17961" dir="2700000">
                <a:srgbClr val="001F3D"/>
              </a:prstShdw>
            </a:effectLst>
          </p:spPr>
          <p:txBody>
            <a:bodyPr wrap="none" anchor="ctr"/>
            <a:lstStyle/>
            <a:p>
              <a:pPr algn="ctr"/>
              <a:r>
                <a:rPr kumimoji="1" lang="zh-CN" altLang="en-US" sz="2800" b="1">
                  <a:latin typeface="Times New Roman" pitchFamily="18" charset="0"/>
                </a:rPr>
                <a:t>输出处理</a:t>
              </a:r>
            </a:p>
          </p:txBody>
        </p:sp>
        <p:sp>
          <p:nvSpPr>
            <p:cNvPr id="36873" name="Line 9"/>
            <p:cNvSpPr>
              <a:spLocks noChangeShapeType="1"/>
            </p:cNvSpPr>
            <p:nvPr/>
          </p:nvSpPr>
          <p:spPr bwMode="auto">
            <a:xfrm flipH="1">
              <a:off x="1392" y="1440"/>
              <a:ext cx="1344" cy="864"/>
            </a:xfrm>
            <a:prstGeom prst="line">
              <a:avLst/>
            </a:prstGeom>
            <a:noFill/>
            <a:ln w="28575">
              <a:solidFill>
                <a:srgbClr val="003366"/>
              </a:solidFill>
              <a:round/>
              <a:headEnd/>
              <a:tailEnd type="triangle" w="med" len="med"/>
            </a:ln>
          </p:spPr>
          <p:txBody>
            <a:bodyPr/>
            <a:lstStyle/>
            <a:p>
              <a:endParaRPr lang="zh-CN" altLang="en-US"/>
            </a:p>
          </p:txBody>
        </p:sp>
        <p:sp>
          <p:nvSpPr>
            <p:cNvPr id="36874" name="Line 10"/>
            <p:cNvSpPr>
              <a:spLocks noChangeShapeType="1"/>
            </p:cNvSpPr>
            <p:nvPr/>
          </p:nvSpPr>
          <p:spPr bwMode="auto">
            <a:xfrm>
              <a:off x="2880" y="1440"/>
              <a:ext cx="0" cy="864"/>
            </a:xfrm>
            <a:prstGeom prst="line">
              <a:avLst/>
            </a:prstGeom>
            <a:noFill/>
            <a:ln w="28575">
              <a:solidFill>
                <a:srgbClr val="003366"/>
              </a:solidFill>
              <a:round/>
              <a:headEnd/>
              <a:tailEnd type="triangle" w="med" len="med"/>
            </a:ln>
          </p:spPr>
          <p:txBody>
            <a:bodyPr/>
            <a:lstStyle/>
            <a:p>
              <a:endParaRPr lang="zh-CN" altLang="en-US"/>
            </a:p>
          </p:txBody>
        </p:sp>
        <p:sp>
          <p:nvSpPr>
            <p:cNvPr id="36875" name="Line 11"/>
            <p:cNvSpPr>
              <a:spLocks noChangeShapeType="1"/>
            </p:cNvSpPr>
            <p:nvPr/>
          </p:nvSpPr>
          <p:spPr bwMode="auto">
            <a:xfrm>
              <a:off x="3120" y="1440"/>
              <a:ext cx="1248" cy="864"/>
            </a:xfrm>
            <a:prstGeom prst="line">
              <a:avLst/>
            </a:prstGeom>
            <a:noFill/>
            <a:ln w="28575">
              <a:solidFill>
                <a:srgbClr val="003366"/>
              </a:solidFill>
              <a:round/>
              <a:headEnd/>
              <a:tailEnd type="triangle" w="med" len="med"/>
            </a:ln>
          </p:spPr>
          <p:txBody>
            <a:bodyPr/>
            <a:lstStyle/>
            <a:p>
              <a:endParaRPr lang="zh-CN" altLang="en-US"/>
            </a:p>
          </p:txBody>
        </p:sp>
        <p:grpSp>
          <p:nvGrpSpPr>
            <p:cNvPr id="36876" name="Group 12"/>
            <p:cNvGrpSpPr>
              <a:grpSpLocks/>
            </p:cNvGrpSpPr>
            <p:nvPr/>
          </p:nvGrpSpPr>
          <p:grpSpPr bwMode="auto">
            <a:xfrm rot="-748905">
              <a:off x="1728" y="1728"/>
              <a:ext cx="432" cy="151"/>
              <a:chOff x="1680" y="3113"/>
              <a:chExt cx="432" cy="151"/>
            </a:xfrm>
          </p:grpSpPr>
          <p:sp>
            <p:nvSpPr>
              <p:cNvPr id="36884" name="Line 13"/>
              <p:cNvSpPr>
                <a:spLocks noChangeShapeType="1"/>
              </p:cNvSpPr>
              <p:nvPr/>
            </p:nvSpPr>
            <p:spPr bwMode="auto">
              <a:xfrm flipV="1">
                <a:off x="1728" y="3113"/>
                <a:ext cx="384" cy="103"/>
              </a:xfrm>
              <a:prstGeom prst="line">
                <a:avLst/>
              </a:prstGeom>
              <a:noFill/>
              <a:ln w="28575">
                <a:solidFill>
                  <a:srgbClr val="003366"/>
                </a:solidFill>
                <a:round/>
                <a:headEnd/>
                <a:tailEnd type="triangle" w="med" len="med"/>
              </a:ln>
            </p:spPr>
            <p:txBody>
              <a:bodyPr/>
              <a:lstStyle/>
              <a:p>
                <a:endParaRPr lang="zh-CN" altLang="en-US"/>
              </a:p>
            </p:txBody>
          </p:sp>
          <p:sp>
            <p:nvSpPr>
              <p:cNvPr id="36885" name="Oval 14"/>
              <p:cNvSpPr>
                <a:spLocks noChangeArrowheads="1"/>
              </p:cNvSpPr>
              <p:nvPr/>
            </p:nvSpPr>
            <p:spPr bwMode="auto">
              <a:xfrm>
                <a:off x="1680" y="3216"/>
                <a:ext cx="48" cy="48"/>
              </a:xfrm>
              <a:prstGeom prst="ellipse">
                <a:avLst/>
              </a:prstGeom>
              <a:solidFill>
                <a:schemeClr val="bg1"/>
              </a:solidFill>
              <a:ln w="28575">
                <a:solidFill>
                  <a:srgbClr val="003366"/>
                </a:solidFill>
                <a:round/>
                <a:headEnd/>
                <a:tailEnd/>
              </a:ln>
            </p:spPr>
            <p:txBody>
              <a:bodyPr wrap="none" anchor="ctr"/>
              <a:lstStyle/>
              <a:p>
                <a:endParaRPr lang="zh-CN" altLang="en-US"/>
              </a:p>
            </p:txBody>
          </p:sp>
        </p:grpSp>
        <p:sp>
          <p:nvSpPr>
            <p:cNvPr id="36877" name="Oval 15"/>
            <p:cNvSpPr>
              <a:spLocks noChangeArrowheads="1"/>
            </p:cNvSpPr>
            <p:nvPr/>
          </p:nvSpPr>
          <p:spPr bwMode="auto">
            <a:xfrm>
              <a:off x="2736" y="1680"/>
              <a:ext cx="48" cy="48"/>
            </a:xfrm>
            <a:prstGeom prst="ellipse">
              <a:avLst/>
            </a:prstGeom>
            <a:solidFill>
              <a:schemeClr val="bg1"/>
            </a:solidFill>
            <a:ln w="28575">
              <a:solidFill>
                <a:srgbClr val="003366"/>
              </a:solidFill>
              <a:round/>
              <a:headEnd/>
              <a:tailEnd/>
            </a:ln>
          </p:spPr>
          <p:txBody>
            <a:bodyPr wrap="none" anchor="ctr"/>
            <a:lstStyle/>
            <a:p>
              <a:endParaRPr lang="zh-CN" altLang="en-US"/>
            </a:p>
          </p:txBody>
        </p:sp>
        <p:sp>
          <p:nvSpPr>
            <p:cNvPr id="36878" name="Line 16"/>
            <p:cNvSpPr>
              <a:spLocks noChangeShapeType="1"/>
            </p:cNvSpPr>
            <p:nvPr/>
          </p:nvSpPr>
          <p:spPr bwMode="auto">
            <a:xfrm>
              <a:off x="2784" y="1728"/>
              <a:ext cx="0" cy="336"/>
            </a:xfrm>
            <a:prstGeom prst="line">
              <a:avLst/>
            </a:prstGeom>
            <a:noFill/>
            <a:ln w="28575">
              <a:solidFill>
                <a:srgbClr val="003366"/>
              </a:solidFill>
              <a:round/>
              <a:headEnd/>
              <a:tailEnd type="triangle" w="med" len="med"/>
            </a:ln>
          </p:spPr>
          <p:txBody>
            <a:bodyPr/>
            <a:lstStyle/>
            <a:p>
              <a:endParaRPr lang="zh-CN" altLang="en-US"/>
            </a:p>
          </p:txBody>
        </p:sp>
        <p:sp>
          <p:nvSpPr>
            <p:cNvPr id="36879" name="Line 17"/>
            <p:cNvSpPr>
              <a:spLocks noChangeShapeType="1"/>
            </p:cNvSpPr>
            <p:nvPr/>
          </p:nvSpPr>
          <p:spPr bwMode="auto">
            <a:xfrm flipV="1">
              <a:off x="2976" y="1680"/>
              <a:ext cx="0" cy="336"/>
            </a:xfrm>
            <a:prstGeom prst="line">
              <a:avLst/>
            </a:prstGeom>
            <a:noFill/>
            <a:ln w="28575">
              <a:solidFill>
                <a:srgbClr val="003366"/>
              </a:solidFill>
              <a:round/>
              <a:headEnd/>
              <a:tailEnd type="triangle" w="med" len="med"/>
            </a:ln>
          </p:spPr>
          <p:txBody>
            <a:bodyPr/>
            <a:lstStyle/>
            <a:p>
              <a:endParaRPr lang="zh-CN" altLang="en-US"/>
            </a:p>
          </p:txBody>
        </p:sp>
        <p:sp>
          <p:nvSpPr>
            <p:cNvPr id="36880" name="Oval 18"/>
            <p:cNvSpPr>
              <a:spLocks noChangeArrowheads="1"/>
            </p:cNvSpPr>
            <p:nvPr/>
          </p:nvSpPr>
          <p:spPr bwMode="auto">
            <a:xfrm>
              <a:off x="2928" y="2016"/>
              <a:ext cx="48" cy="48"/>
            </a:xfrm>
            <a:prstGeom prst="ellipse">
              <a:avLst/>
            </a:prstGeom>
            <a:solidFill>
              <a:schemeClr val="bg1"/>
            </a:solidFill>
            <a:ln w="28575">
              <a:solidFill>
                <a:srgbClr val="003366"/>
              </a:solidFill>
              <a:round/>
              <a:headEnd/>
              <a:tailEnd/>
            </a:ln>
          </p:spPr>
          <p:txBody>
            <a:bodyPr wrap="none" anchor="ctr"/>
            <a:lstStyle/>
            <a:p>
              <a:endParaRPr lang="zh-CN" altLang="en-US"/>
            </a:p>
          </p:txBody>
        </p:sp>
        <p:grpSp>
          <p:nvGrpSpPr>
            <p:cNvPr id="36881" name="Group 19"/>
            <p:cNvGrpSpPr>
              <a:grpSpLocks/>
            </p:cNvGrpSpPr>
            <p:nvPr/>
          </p:nvGrpSpPr>
          <p:grpSpPr bwMode="auto">
            <a:xfrm rot="2993479">
              <a:off x="3648" y="1728"/>
              <a:ext cx="432" cy="151"/>
              <a:chOff x="1680" y="3113"/>
              <a:chExt cx="432" cy="151"/>
            </a:xfrm>
          </p:grpSpPr>
          <p:sp>
            <p:nvSpPr>
              <p:cNvPr id="36882" name="Line 20"/>
              <p:cNvSpPr>
                <a:spLocks noChangeShapeType="1"/>
              </p:cNvSpPr>
              <p:nvPr/>
            </p:nvSpPr>
            <p:spPr bwMode="auto">
              <a:xfrm flipV="1">
                <a:off x="1728" y="3113"/>
                <a:ext cx="384" cy="103"/>
              </a:xfrm>
              <a:prstGeom prst="line">
                <a:avLst/>
              </a:prstGeom>
              <a:noFill/>
              <a:ln w="28575">
                <a:solidFill>
                  <a:srgbClr val="003366"/>
                </a:solidFill>
                <a:round/>
                <a:headEnd/>
                <a:tailEnd type="triangle" w="med" len="med"/>
              </a:ln>
            </p:spPr>
            <p:txBody>
              <a:bodyPr/>
              <a:lstStyle/>
              <a:p>
                <a:endParaRPr lang="zh-CN" altLang="en-US"/>
              </a:p>
            </p:txBody>
          </p:sp>
          <p:sp>
            <p:nvSpPr>
              <p:cNvPr id="36883" name="Oval 21"/>
              <p:cNvSpPr>
                <a:spLocks noChangeArrowheads="1"/>
              </p:cNvSpPr>
              <p:nvPr/>
            </p:nvSpPr>
            <p:spPr bwMode="auto">
              <a:xfrm>
                <a:off x="1680" y="3216"/>
                <a:ext cx="48" cy="48"/>
              </a:xfrm>
              <a:prstGeom prst="ellipse">
                <a:avLst/>
              </a:prstGeom>
              <a:solidFill>
                <a:schemeClr val="bg1"/>
              </a:solidFill>
              <a:ln w="28575">
                <a:solidFill>
                  <a:srgbClr val="003366"/>
                </a:solidFill>
                <a:round/>
                <a:headEnd/>
                <a:tailEnd/>
              </a:ln>
            </p:spPr>
            <p:txBody>
              <a:bodyPr wrap="none" anchor="ctr"/>
              <a:lstStyle/>
              <a:p>
                <a:endParaRPr lang="zh-CN" altLang="en-US"/>
              </a:p>
            </p:txBody>
          </p:sp>
        </p:grpSp>
      </p:gr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371600" y="549275"/>
            <a:ext cx="7772400" cy="990600"/>
          </a:xfrm>
        </p:spPr>
        <p:txBody>
          <a:bodyPr/>
          <a:lstStyle/>
          <a:p>
            <a:pPr eaLnBrk="1" hangingPunct="1"/>
            <a:r>
              <a:rPr lang="zh-CN" altLang="en-US" sz="3600" b="1" smtClean="0">
                <a:solidFill>
                  <a:schemeClr val="tx1"/>
                </a:solidFill>
              </a:rPr>
              <a:t>变换分析例</a:t>
            </a:r>
          </a:p>
        </p:txBody>
      </p:sp>
      <p:pic>
        <p:nvPicPr>
          <p:cNvPr id="37891" name="Picture 3"/>
          <p:cNvPicPr>
            <a:picLocks noChangeAspect="1" noChangeArrowheads="1"/>
          </p:cNvPicPr>
          <p:nvPr/>
        </p:nvPicPr>
        <p:blipFill>
          <a:blip r:embed="rId2" cstate="print"/>
          <a:srcRect/>
          <a:stretch>
            <a:fillRect/>
          </a:stretch>
        </p:blipFill>
        <p:spPr bwMode="auto">
          <a:xfrm>
            <a:off x="827088" y="1700213"/>
            <a:ext cx="7467600" cy="48704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539750" y="2133600"/>
            <a:ext cx="7772400" cy="4114800"/>
          </a:xfrm>
        </p:spPr>
        <p:txBody>
          <a:bodyPr/>
          <a:lstStyle/>
          <a:p>
            <a:pPr marL="0" indent="0" eaLnBrk="1" hangingPunct="1">
              <a:lnSpc>
                <a:spcPct val="105000"/>
              </a:lnSpc>
              <a:buFont typeface="Wingdings" pitchFamily="2" charset="2"/>
              <a:buNone/>
            </a:pPr>
            <a:r>
              <a:rPr lang="zh-CN" altLang="en-US" sz="3000" b="1" smtClean="0"/>
              <a:t>实例</a:t>
            </a:r>
            <a:r>
              <a:rPr lang="en-US" altLang="zh-CN" sz="3000" b="1" smtClean="0"/>
              <a:t>: </a:t>
            </a:r>
            <a:r>
              <a:rPr lang="zh-CN" altLang="en-US" sz="3000" b="1" smtClean="0"/>
              <a:t>某学校的学生</a:t>
            </a:r>
            <a:r>
              <a:rPr lang="zh-CN" altLang="en-US" sz="3000" b="1" smtClean="0">
                <a:latin typeface="Arial" charset="0"/>
              </a:rPr>
              <a:t>“</a:t>
            </a:r>
            <a:r>
              <a:rPr lang="zh-CN" altLang="en-US" sz="3000" b="1" smtClean="0"/>
              <a:t>选课</a:t>
            </a:r>
            <a:r>
              <a:rPr lang="zh-CN" altLang="en-US" sz="3000" b="1" smtClean="0">
                <a:latin typeface="Arial" charset="0"/>
              </a:rPr>
              <a:t>”</a:t>
            </a:r>
            <a:r>
              <a:rPr lang="zh-CN" altLang="en-US" sz="3000" b="1" smtClean="0"/>
              <a:t>系统的数据流程图下图所示。这是一个简单、具有明显变换流特征的数据流程图。首先登录到系统，输入密码，经过验证合格后，即可进行选课处理。先查询相关课程信息，再进行选课登记，选课完成后，显示所选课程表，并打印输出课表</a:t>
            </a:r>
          </a:p>
        </p:txBody>
      </p:sp>
      <p:sp>
        <p:nvSpPr>
          <p:cNvPr id="38915" name="AutoShape 3">
            <a:hlinkClick r:id="" action="ppaction://noaction" highlightClick="1"/>
          </p:cNvPr>
          <p:cNvSpPr>
            <a:spLocks noChangeArrowheads="1"/>
          </p:cNvSpPr>
          <p:nvPr/>
        </p:nvSpPr>
        <p:spPr bwMode="auto">
          <a:xfrm>
            <a:off x="1365250" y="908050"/>
            <a:ext cx="7778750"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a:hlinkClick r:id="" action="ppaction://noaction" highlightClick="1"/>
          </p:cNvPr>
          <p:cNvSpPr>
            <a:spLocks noChangeArrowheads="1"/>
          </p:cNvSpPr>
          <p:nvPr/>
        </p:nvSpPr>
        <p:spPr bwMode="auto">
          <a:xfrm>
            <a:off x="1258888" y="908050"/>
            <a:ext cx="612298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
        <p:nvSpPr>
          <p:cNvPr id="39939" name="Rectangle 3"/>
          <p:cNvSpPr>
            <a:spLocks noGrp="1" noChangeArrowheads="1"/>
          </p:cNvSpPr>
          <p:nvPr>
            <p:ph type="body" idx="1"/>
          </p:nvPr>
        </p:nvSpPr>
        <p:spPr/>
        <p:txBody>
          <a:bodyPr/>
          <a:lstStyle/>
          <a:p>
            <a:pPr eaLnBrk="1" hangingPunct="1"/>
            <a:endParaRPr lang="zh-CN" altLang="zh-CN" smtClean="0"/>
          </a:p>
        </p:txBody>
      </p:sp>
      <p:pic>
        <p:nvPicPr>
          <p:cNvPr id="39940" name="Picture 4" descr="5"/>
          <p:cNvPicPr>
            <a:picLocks noChangeAspect="1" noChangeArrowheads="1"/>
          </p:cNvPicPr>
          <p:nvPr/>
        </p:nvPicPr>
        <p:blipFill>
          <a:blip r:embed="rId2" cstate="print"/>
          <a:srcRect/>
          <a:stretch>
            <a:fillRect/>
          </a:stretch>
        </p:blipFill>
        <p:spPr bwMode="auto">
          <a:xfrm>
            <a:off x="757238" y="2133600"/>
            <a:ext cx="7127875" cy="3384550"/>
          </a:xfrm>
          <a:prstGeom prst="rect">
            <a:avLst/>
          </a:prstGeom>
          <a:noFill/>
          <a:ln w="57150">
            <a:pattFill prst="dkDnDiag">
              <a:fgClr>
                <a:schemeClr val="hlink"/>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539750" y="2060575"/>
            <a:ext cx="8135938" cy="4114800"/>
          </a:xfrm>
        </p:spPr>
        <p:txBody>
          <a:bodyPr/>
          <a:lstStyle/>
          <a:p>
            <a:pPr marL="450850" indent="-450850" eaLnBrk="1" hangingPunct="1">
              <a:buClr>
                <a:schemeClr val="hlink"/>
              </a:buClr>
              <a:buSzPct val="90000"/>
            </a:pPr>
            <a:r>
              <a:rPr lang="zh-CN" altLang="en-US" sz="2800" b="1" smtClean="0"/>
              <a:t>确定变换流、输入流和输出流部分。从左向右分析数据流程图，确定</a:t>
            </a:r>
            <a:r>
              <a:rPr lang="zh-CN" altLang="en-US" sz="2800" b="1" smtClean="0">
                <a:latin typeface="Arial" charset="0"/>
              </a:rPr>
              <a:t>“</a:t>
            </a:r>
            <a:r>
              <a:rPr lang="zh-CN" altLang="en-US" sz="2800" b="1" smtClean="0"/>
              <a:t>登录系统</a:t>
            </a:r>
            <a:r>
              <a:rPr lang="zh-CN" altLang="en-US" sz="2800" b="1" smtClean="0">
                <a:latin typeface="Arial" charset="0"/>
              </a:rPr>
              <a:t>”</a:t>
            </a:r>
            <a:r>
              <a:rPr lang="zh-CN" altLang="en-US" sz="2800" b="1" smtClean="0"/>
              <a:t>为输入部分；从右向左分析数据流程图，确定</a:t>
            </a:r>
            <a:r>
              <a:rPr lang="zh-CN" altLang="en-US" sz="2800" b="1" smtClean="0">
                <a:latin typeface="Arial" charset="0"/>
              </a:rPr>
              <a:t>“</a:t>
            </a:r>
            <a:r>
              <a:rPr lang="zh-CN" altLang="en-US" sz="2800" b="1" smtClean="0"/>
              <a:t>打印课表</a:t>
            </a:r>
            <a:r>
              <a:rPr lang="zh-CN" altLang="en-US" sz="2800" b="1" smtClean="0">
                <a:latin typeface="Arial" charset="0"/>
              </a:rPr>
              <a:t>”</a:t>
            </a:r>
            <a:r>
              <a:rPr lang="zh-CN" altLang="en-US" sz="2800" b="1" smtClean="0"/>
              <a:t>、</a:t>
            </a:r>
            <a:r>
              <a:rPr lang="zh-CN" altLang="en-US" sz="2800" b="1" smtClean="0">
                <a:latin typeface="Arial" charset="0"/>
              </a:rPr>
              <a:t>“</a:t>
            </a:r>
            <a:r>
              <a:rPr lang="zh-CN" altLang="en-US" sz="2800" b="1" smtClean="0"/>
              <a:t>显示课表</a:t>
            </a:r>
            <a:r>
              <a:rPr lang="zh-CN" altLang="en-US" sz="2800" b="1" smtClean="0">
                <a:latin typeface="Arial" charset="0"/>
              </a:rPr>
              <a:t>”</a:t>
            </a:r>
            <a:r>
              <a:rPr lang="zh-CN" altLang="en-US" sz="2800" b="1" smtClean="0"/>
              <a:t>为输出部分；分别用虚线加以标示，则得到虚线内部分为变换流，包括</a:t>
            </a:r>
            <a:r>
              <a:rPr lang="zh-CN" altLang="en-US" sz="2800" b="1" smtClean="0">
                <a:latin typeface="Arial" charset="0"/>
              </a:rPr>
              <a:t>“</a:t>
            </a:r>
            <a:r>
              <a:rPr lang="zh-CN" altLang="en-US" sz="2800" b="1" smtClean="0"/>
              <a:t>课程查询</a:t>
            </a:r>
            <a:r>
              <a:rPr lang="zh-CN" altLang="en-US" sz="2800" b="1" smtClean="0">
                <a:latin typeface="Arial" charset="0"/>
              </a:rPr>
              <a:t>”</a:t>
            </a:r>
            <a:r>
              <a:rPr lang="zh-CN" altLang="en-US" sz="2800" b="1" smtClean="0"/>
              <a:t>和</a:t>
            </a:r>
            <a:r>
              <a:rPr lang="zh-CN" altLang="en-US" sz="2800" b="1" smtClean="0">
                <a:latin typeface="Arial" charset="0"/>
              </a:rPr>
              <a:t>“</a:t>
            </a:r>
            <a:r>
              <a:rPr lang="zh-CN" altLang="en-US" sz="2800" b="1" smtClean="0"/>
              <a:t>选课登记</a:t>
            </a:r>
            <a:r>
              <a:rPr lang="zh-CN" altLang="en-US" sz="2800" b="1" smtClean="0">
                <a:latin typeface="Arial" charset="0"/>
              </a:rPr>
              <a:t>”</a:t>
            </a:r>
            <a:r>
              <a:rPr lang="zh-CN" altLang="en-US" sz="2800" b="1" smtClean="0"/>
              <a:t>两个加工。虚线外的两部分为输入流和输出流。</a:t>
            </a:r>
          </a:p>
          <a:p>
            <a:pPr marL="450850" indent="-450850" eaLnBrk="1" hangingPunct="1">
              <a:buClr>
                <a:schemeClr val="hlink"/>
              </a:buClr>
              <a:buSzPct val="90000"/>
            </a:pPr>
            <a:r>
              <a:rPr lang="zh-CN" altLang="en-US" sz="2800" b="1" smtClean="0"/>
              <a:t>将数据流程图映射为模块结构图</a:t>
            </a:r>
          </a:p>
        </p:txBody>
      </p:sp>
      <p:sp>
        <p:nvSpPr>
          <p:cNvPr id="40963" name="AutoShape 3">
            <a:hlinkClick r:id="" action="ppaction://noaction" highlightClick="1"/>
          </p:cNvPr>
          <p:cNvSpPr>
            <a:spLocks noChangeArrowheads="1"/>
          </p:cNvSpPr>
          <p:nvPr/>
        </p:nvSpPr>
        <p:spPr bwMode="auto">
          <a:xfrm>
            <a:off x="1116013" y="908050"/>
            <a:ext cx="5762625"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5"/>
          <p:cNvPicPr>
            <a:picLocks noChangeAspect="1" noChangeArrowheads="1"/>
          </p:cNvPicPr>
          <p:nvPr>
            <p:ph type="body" idx="1"/>
          </p:nvPr>
        </p:nvPicPr>
        <p:blipFill>
          <a:blip r:embed="rId2" cstate="print"/>
          <a:srcRect/>
          <a:stretch>
            <a:fillRect/>
          </a:stretch>
        </p:blipFill>
        <p:spPr>
          <a:xfrm>
            <a:off x="1179513" y="2241550"/>
            <a:ext cx="7705725" cy="3529013"/>
          </a:xfrm>
          <a:noFill/>
          <a:ln w="76200">
            <a:pattFill prst="pct60">
              <a:fgClr>
                <a:srgbClr val="CC0000"/>
              </a:fgClr>
              <a:bgClr>
                <a:srgbClr val="FFFFFF"/>
              </a:bgClr>
            </a:pattFill>
          </a:ln>
        </p:spPr>
      </p:pic>
      <p:sp>
        <p:nvSpPr>
          <p:cNvPr id="41987" name="AutoShape 3">
            <a:hlinkClick r:id="" action="ppaction://noaction" highlightClick="1"/>
          </p:cNvPr>
          <p:cNvSpPr>
            <a:spLocks noChangeArrowheads="1"/>
          </p:cNvSpPr>
          <p:nvPr/>
        </p:nvSpPr>
        <p:spPr bwMode="auto">
          <a:xfrm>
            <a:off x="1547813" y="981075"/>
            <a:ext cx="6049962"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685800" y="1981200"/>
            <a:ext cx="7772400" cy="4256088"/>
          </a:xfrm>
        </p:spPr>
        <p:txBody>
          <a:bodyPr/>
          <a:lstStyle/>
          <a:p>
            <a:pPr marL="273050" indent="-273050" algn="just" eaLnBrk="1" hangingPunct="1">
              <a:spcBef>
                <a:spcPct val="15000"/>
              </a:spcBef>
              <a:buClr>
                <a:schemeClr val="accent2"/>
              </a:buClr>
              <a:buFont typeface="Wingdings" pitchFamily="2" charset="2"/>
              <a:buChar char="l"/>
              <a:tabLst>
                <a:tab pos="273050" algn="l"/>
              </a:tabLst>
            </a:pPr>
            <a:r>
              <a:rPr lang="zh-CN" altLang="en-US" smtClean="0"/>
              <a:t>事务流分析</a:t>
            </a:r>
          </a:p>
        </p:txBody>
      </p:sp>
      <p:sp>
        <p:nvSpPr>
          <p:cNvPr id="43011" name="AutoShape 3">
            <a:hlinkClick r:id="" action="ppaction://noaction" highlightClick="1"/>
          </p:cNvPr>
          <p:cNvSpPr>
            <a:spLocks noChangeArrowheads="1"/>
          </p:cNvSpPr>
          <p:nvPr/>
        </p:nvSpPr>
        <p:spPr bwMode="auto">
          <a:xfrm>
            <a:off x="971550" y="981075"/>
            <a:ext cx="6842125"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pic>
        <p:nvPicPr>
          <p:cNvPr id="43012" name="Picture 4" descr="5"/>
          <p:cNvPicPr>
            <a:picLocks noChangeAspect="1" noChangeArrowheads="1"/>
          </p:cNvPicPr>
          <p:nvPr/>
        </p:nvPicPr>
        <p:blipFill>
          <a:blip r:embed="rId2" cstate="print"/>
          <a:srcRect/>
          <a:stretch>
            <a:fillRect/>
          </a:stretch>
        </p:blipFill>
        <p:spPr bwMode="auto">
          <a:xfrm>
            <a:off x="827088" y="2781300"/>
            <a:ext cx="5715000" cy="3124200"/>
          </a:xfrm>
          <a:prstGeom prst="rect">
            <a:avLst/>
          </a:prstGeom>
          <a:noFill/>
          <a:ln w="76200">
            <a:pattFill prst="lgCheck">
              <a:fgClr>
                <a:srgbClr val="0000FF"/>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611188" y="1989138"/>
            <a:ext cx="7772400" cy="4114800"/>
          </a:xfrm>
        </p:spPr>
        <p:txBody>
          <a:bodyPr/>
          <a:lstStyle/>
          <a:p>
            <a:pPr marL="0" indent="0" eaLnBrk="1" hangingPunct="1">
              <a:spcBef>
                <a:spcPct val="0"/>
              </a:spcBef>
              <a:buFontTx/>
              <a:buNone/>
            </a:pPr>
            <a:r>
              <a:rPr lang="zh-CN" altLang="en-US" sz="3000" b="1" smtClean="0"/>
              <a:t>对于事务型数据流程图，通过事务分析，可以导出它所对应的标准形式的模块结构图</a:t>
            </a:r>
          </a:p>
        </p:txBody>
      </p:sp>
      <p:pic>
        <p:nvPicPr>
          <p:cNvPr id="1723395" name="Picture 3" descr="5"/>
          <p:cNvPicPr>
            <a:picLocks noChangeAspect="1" noChangeArrowheads="1"/>
          </p:cNvPicPr>
          <p:nvPr/>
        </p:nvPicPr>
        <p:blipFill>
          <a:blip r:embed="rId2" cstate="print"/>
          <a:srcRect/>
          <a:stretch>
            <a:fillRect/>
          </a:stretch>
        </p:blipFill>
        <p:spPr bwMode="auto">
          <a:xfrm>
            <a:off x="827088" y="3068638"/>
            <a:ext cx="5545137" cy="2881312"/>
          </a:xfrm>
          <a:prstGeom prst="rect">
            <a:avLst/>
          </a:prstGeom>
          <a:noFill/>
          <a:ln w="76200">
            <a:pattFill prst="pct60">
              <a:fgClr>
                <a:srgbClr val="CC0000"/>
              </a:fgClr>
              <a:bgClr>
                <a:srgbClr val="FFFFFF"/>
              </a:bgClr>
            </a:pattFill>
            <a:miter lim="800000"/>
            <a:headEnd/>
            <a:tailEnd/>
          </a:ln>
        </p:spPr>
      </p:pic>
      <p:sp>
        <p:nvSpPr>
          <p:cNvPr id="44036" name="AutoShape 4">
            <a:hlinkClick r:id="" action="ppaction://noaction" highlightClick="1"/>
          </p:cNvPr>
          <p:cNvSpPr>
            <a:spLocks noChangeArrowheads="1"/>
          </p:cNvSpPr>
          <p:nvPr/>
        </p:nvSpPr>
        <p:spPr bwMode="auto">
          <a:xfrm>
            <a:off x="1116013" y="981075"/>
            <a:ext cx="633888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grpSp>
        <p:nvGrpSpPr>
          <p:cNvPr id="2" name="Group 5"/>
          <p:cNvGrpSpPr>
            <a:grpSpLocks/>
          </p:cNvGrpSpPr>
          <p:nvPr/>
        </p:nvGrpSpPr>
        <p:grpSpPr bwMode="auto">
          <a:xfrm>
            <a:off x="914400" y="3213100"/>
            <a:ext cx="7620000" cy="3140075"/>
            <a:chOff x="576" y="912"/>
            <a:chExt cx="4800" cy="2640"/>
          </a:xfrm>
        </p:grpSpPr>
        <p:sp>
          <p:nvSpPr>
            <p:cNvPr id="44038" name="Rectangle 6"/>
            <p:cNvSpPr>
              <a:spLocks noChangeArrowheads="1"/>
            </p:cNvSpPr>
            <p:nvPr/>
          </p:nvSpPr>
          <p:spPr bwMode="auto">
            <a:xfrm>
              <a:off x="960" y="1872"/>
              <a:ext cx="1104" cy="576"/>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确定业务</a:t>
              </a:r>
            </a:p>
            <a:p>
              <a:pPr algn="ctr"/>
              <a:r>
                <a:rPr kumimoji="1" lang="zh-CN" altLang="en-US" sz="2400" b="1">
                  <a:latin typeface="Times New Roman" pitchFamily="18" charset="0"/>
                </a:rPr>
                <a:t>类型</a:t>
              </a:r>
            </a:p>
          </p:txBody>
        </p:sp>
        <p:sp>
          <p:nvSpPr>
            <p:cNvPr id="44039" name="Rectangle 7"/>
            <p:cNvSpPr>
              <a:spLocks noChangeArrowheads="1"/>
            </p:cNvSpPr>
            <p:nvPr/>
          </p:nvSpPr>
          <p:spPr bwMode="auto">
            <a:xfrm>
              <a:off x="576" y="2880"/>
              <a:ext cx="1008" cy="672"/>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输入业务</a:t>
              </a:r>
            </a:p>
            <a:p>
              <a:pPr algn="ctr"/>
              <a:r>
                <a:rPr kumimoji="1" lang="zh-CN" altLang="en-US" sz="2400" b="1">
                  <a:latin typeface="Times New Roman" pitchFamily="18" charset="0"/>
                </a:rPr>
                <a:t>数据</a:t>
              </a:r>
            </a:p>
          </p:txBody>
        </p:sp>
        <p:sp>
          <p:nvSpPr>
            <p:cNvPr id="44040" name="Line 8"/>
            <p:cNvSpPr>
              <a:spLocks noChangeShapeType="1"/>
            </p:cNvSpPr>
            <p:nvPr/>
          </p:nvSpPr>
          <p:spPr bwMode="auto">
            <a:xfrm flipH="1">
              <a:off x="1536" y="1296"/>
              <a:ext cx="1056" cy="576"/>
            </a:xfrm>
            <a:prstGeom prst="line">
              <a:avLst/>
            </a:prstGeom>
            <a:noFill/>
            <a:ln w="28575">
              <a:solidFill>
                <a:schemeClr val="tx1"/>
              </a:solidFill>
              <a:round/>
              <a:headEnd/>
              <a:tailEnd type="triangle" w="med" len="med"/>
            </a:ln>
          </p:spPr>
          <p:txBody>
            <a:bodyPr/>
            <a:lstStyle/>
            <a:p>
              <a:endParaRPr lang="zh-CN" altLang="en-US"/>
            </a:p>
          </p:txBody>
        </p:sp>
        <p:sp>
          <p:nvSpPr>
            <p:cNvPr id="44041" name="Line 9"/>
            <p:cNvSpPr>
              <a:spLocks noChangeShapeType="1"/>
            </p:cNvSpPr>
            <p:nvPr/>
          </p:nvSpPr>
          <p:spPr bwMode="auto">
            <a:xfrm flipH="1">
              <a:off x="3216" y="2256"/>
              <a:ext cx="960" cy="624"/>
            </a:xfrm>
            <a:prstGeom prst="line">
              <a:avLst/>
            </a:prstGeom>
            <a:noFill/>
            <a:ln w="28575">
              <a:solidFill>
                <a:schemeClr val="tx1"/>
              </a:solidFill>
              <a:round/>
              <a:headEnd/>
              <a:tailEnd type="triangle" w="med" len="med"/>
            </a:ln>
          </p:spPr>
          <p:txBody>
            <a:bodyPr/>
            <a:lstStyle/>
            <a:p>
              <a:endParaRPr lang="zh-CN" altLang="en-US"/>
            </a:p>
          </p:txBody>
        </p:sp>
        <p:sp>
          <p:nvSpPr>
            <p:cNvPr id="44042" name="Line 10"/>
            <p:cNvSpPr>
              <a:spLocks noChangeShapeType="1"/>
            </p:cNvSpPr>
            <p:nvPr/>
          </p:nvSpPr>
          <p:spPr bwMode="auto">
            <a:xfrm flipH="1">
              <a:off x="1008" y="2448"/>
              <a:ext cx="432" cy="432"/>
            </a:xfrm>
            <a:prstGeom prst="line">
              <a:avLst/>
            </a:prstGeom>
            <a:noFill/>
            <a:ln w="28575">
              <a:solidFill>
                <a:schemeClr val="tx1"/>
              </a:solidFill>
              <a:round/>
              <a:headEnd/>
              <a:tailEnd type="triangle" w="med" len="med"/>
            </a:ln>
          </p:spPr>
          <p:txBody>
            <a:bodyPr/>
            <a:lstStyle/>
            <a:p>
              <a:endParaRPr lang="zh-CN" altLang="en-US"/>
            </a:p>
          </p:txBody>
        </p:sp>
        <p:sp>
          <p:nvSpPr>
            <p:cNvPr id="44043" name="Line 11"/>
            <p:cNvSpPr>
              <a:spLocks noChangeShapeType="1"/>
            </p:cNvSpPr>
            <p:nvPr/>
          </p:nvSpPr>
          <p:spPr bwMode="auto">
            <a:xfrm>
              <a:off x="1872" y="2448"/>
              <a:ext cx="346" cy="432"/>
            </a:xfrm>
            <a:prstGeom prst="line">
              <a:avLst/>
            </a:prstGeom>
            <a:noFill/>
            <a:ln w="28575">
              <a:solidFill>
                <a:schemeClr val="tx1"/>
              </a:solidFill>
              <a:round/>
              <a:headEnd/>
              <a:tailEnd type="triangle" w="med" len="med"/>
            </a:ln>
          </p:spPr>
          <p:txBody>
            <a:bodyPr/>
            <a:lstStyle/>
            <a:p>
              <a:endParaRPr lang="zh-CN" altLang="en-US"/>
            </a:p>
          </p:txBody>
        </p:sp>
        <p:sp>
          <p:nvSpPr>
            <p:cNvPr id="44044" name="Line 12"/>
            <p:cNvSpPr>
              <a:spLocks noChangeShapeType="1"/>
            </p:cNvSpPr>
            <p:nvPr/>
          </p:nvSpPr>
          <p:spPr bwMode="auto">
            <a:xfrm flipH="1">
              <a:off x="4080" y="2256"/>
              <a:ext cx="192" cy="624"/>
            </a:xfrm>
            <a:prstGeom prst="line">
              <a:avLst/>
            </a:prstGeom>
            <a:noFill/>
            <a:ln w="28575">
              <a:solidFill>
                <a:schemeClr val="tx1"/>
              </a:solidFill>
              <a:round/>
              <a:headEnd/>
              <a:tailEnd type="triangle" w="med" len="med"/>
            </a:ln>
          </p:spPr>
          <p:txBody>
            <a:bodyPr/>
            <a:lstStyle/>
            <a:p>
              <a:endParaRPr lang="zh-CN" altLang="en-US"/>
            </a:p>
          </p:txBody>
        </p:sp>
        <p:grpSp>
          <p:nvGrpSpPr>
            <p:cNvPr id="44045" name="Group 13"/>
            <p:cNvGrpSpPr>
              <a:grpSpLocks/>
            </p:cNvGrpSpPr>
            <p:nvPr/>
          </p:nvGrpSpPr>
          <p:grpSpPr bwMode="auto">
            <a:xfrm rot="1314655">
              <a:off x="2112" y="1440"/>
              <a:ext cx="240" cy="336"/>
              <a:chOff x="1584" y="1536"/>
              <a:chExt cx="672" cy="384"/>
            </a:xfrm>
          </p:grpSpPr>
          <p:sp>
            <p:nvSpPr>
              <p:cNvPr id="44077" name="Line 14"/>
              <p:cNvSpPr>
                <a:spLocks noChangeShapeType="1"/>
              </p:cNvSpPr>
              <p:nvPr/>
            </p:nvSpPr>
            <p:spPr bwMode="auto">
              <a:xfrm flipV="1">
                <a:off x="1632" y="1536"/>
                <a:ext cx="624" cy="336"/>
              </a:xfrm>
              <a:prstGeom prst="line">
                <a:avLst/>
              </a:prstGeom>
              <a:noFill/>
              <a:ln w="28575">
                <a:solidFill>
                  <a:schemeClr val="tx1"/>
                </a:solidFill>
                <a:round/>
                <a:headEnd/>
                <a:tailEnd type="triangle" w="med" len="med"/>
              </a:ln>
            </p:spPr>
            <p:txBody>
              <a:bodyPr/>
              <a:lstStyle/>
              <a:p>
                <a:endParaRPr lang="zh-CN" altLang="en-US"/>
              </a:p>
            </p:txBody>
          </p:sp>
          <p:sp>
            <p:nvSpPr>
              <p:cNvPr id="44078" name="Oval 15"/>
              <p:cNvSpPr>
                <a:spLocks noChangeArrowheads="1"/>
              </p:cNvSpPr>
              <p:nvPr/>
            </p:nvSpPr>
            <p:spPr bwMode="auto">
              <a:xfrm>
                <a:off x="1584" y="1872"/>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grpSp>
        <p:grpSp>
          <p:nvGrpSpPr>
            <p:cNvPr id="44046" name="Group 16"/>
            <p:cNvGrpSpPr>
              <a:grpSpLocks/>
            </p:cNvGrpSpPr>
            <p:nvPr/>
          </p:nvGrpSpPr>
          <p:grpSpPr bwMode="auto">
            <a:xfrm rot="-2140285">
              <a:off x="1872" y="2496"/>
              <a:ext cx="48" cy="336"/>
              <a:chOff x="1392" y="3600"/>
              <a:chExt cx="96" cy="336"/>
            </a:xfrm>
          </p:grpSpPr>
          <p:sp>
            <p:nvSpPr>
              <p:cNvPr id="44075" name="Line 17"/>
              <p:cNvSpPr>
                <a:spLocks noChangeShapeType="1"/>
              </p:cNvSpPr>
              <p:nvPr/>
            </p:nvSpPr>
            <p:spPr bwMode="auto">
              <a:xfrm>
                <a:off x="1440" y="3648"/>
                <a:ext cx="0" cy="288"/>
              </a:xfrm>
              <a:prstGeom prst="line">
                <a:avLst/>
              </a:prstGeom>
              <a:noFill/>
              <a:ln w="28575">
                <a:solidFill>
                  <a:schemeClr val="tx1"/>
                </a:solidFill>
                <a:round/>
                <a:headEnd/>
                <a:tailEnd type="triangle" w="med" len="med"/>
              </a:ln>
            </p:spPr>
            <p:txBody>
              <a:bodyPr/>
              <a:lstStyle/>
              <a:p>
                <a:endParaRPr lang="zh-CN" altLang="en-US"/>
              </a:p>
            </p:txBody>
          </p:sp>
          <p:sp>
            <p:nvSpPr>
              <p:cNvPr id="44076" name="Oval 18"/>
              <p:cNvSpPr>
                <a:spLocks noChangeArrowheads="1"/>
              </p:cNvSpPr>
              <p:nvPr/>
            </p:nvSpPr>
            <p:spPr bwMode="auto">
              <a:xfrm flipV="1">
                <a:off x="1392" y="3600"/>
                <a:ext cx="96" cy="48"/>
              </a:xfrm>
              <a:prstGeom prst="ellipse">
                <a:avLst/>
              </a:prstGeom>
              <a:noFill/>
              <a:ln w="28575">
                <a:solidFill>
                  <a:schemeClr val="tx1"/>
                </a:solidFill>
                <a:round/>
                <a:headEnd/>
                <a:tailEnd/>
              </a:ln>
            </p:spPr>
            <p:txBody>
              <a:bodyPr wrap="none" anchor="ctr"/>
              <a:lstStyle/>
              <a:p>
                <a:endParaRPr lang="zh-CN" altLang="en-US"/>
              </a:p>
            </p:txBody>
          </p:sp>
        </p:grpSp>
        <p:grpSp>
          <p:nvGrpSpPr>
            <p:cNvPr id="44047" name="Group 19"/>
            <p:cNvGrpSpPr>
              <a:grpSpLocks/>
            </p:cNvGrpSpPr>
            <p:nvPr/>
          </p:nvGrpSpPr>
          <p:grpSpPr bwMode="auto">
            <a:xfrm rot="-8326690">
              <a:off x="1104" y="2448"/>
              <a:ext cx="48" cy="336"/>
              <a:chOff x="1392" y="3600"/>
              <a:chExt cx="96" cy="336"/>
            </a:xfrm>
          </p:grpSpPr>
          <p:sp>
            <p:nvSpPr>
              <p:cNvPr id="44073" name="Line 20"/>
              <p:cNvSpPr>
                <a:spLocks noChangeShapeType="1"/>
              </p:cNvSpPr>
              <p:nvPr/>
            </p:nvSpPr>
            <p:spPr bwMode="auto">
              <a:xfrm>
                <a:off x="1440" y="3648"/>
                <a:ext cx="0" cy="288"/>
              </a:xfrm>
              <a:prstGeom prst="line">
                <a:avLst/>
              </a:prstGeom>
              <a:noFill/>
              <a:ln w="28575">
                <a:solidFill>
                  <a:schemeClr val="tx1"/>
                </a:solidFill>
                <a:round/>
                <a:headEnd/>
                <a:tailEnd type="triangle" w="med" len="med"/>
              </a:ln>
            </p:spPr>
            <p:txBody>
              <a:bodyPr/>
              <a:lstStyle/>
              <a:p>
                <a:endParaRPr lang="zh-CN" altLang="en-US"/>
              </a:p>
            </p:txBody>
          </p:sp>
          <p:sp>
            <p:nvSpPr>
              <p:cNvPr id="44074" name="Oval 21"/>
              <p:cNvSpPr>
                <a:spLocks noChangeArrowheads="1"/>
              </p:cNvSpPr>
              <p:nvPr/>
            </p:nvSpPr>
            <p:spPr bwMode="auto">
              <a:xfrm flipV="1">
                <a:off x="1392" y="3600"/>
                <a:ext cx="96" cy="48"/>
              </a:xfrm>
              <a:prstGeom prst="ellipse">
                <a:avLst/>
              </a:prstGeom>
              <a:noFill/>
              <a:ln w="28575">
                <a:solidFill>
                  <a:schemeClr val="tx1"/>
                </a:solidFill>
                <a:round/>
                <a:headEnd/>
                <a:tailEnd/>
              </a:ln>
            </p:spPr>
            <p:txBody>
              <a:bodyPr wrap="none" anchor="ctr"/>
              <a:lstStyle/>
              <a:p>
                <a:endParaRPr lang="zh-CN" altLang="en-US"/>
              </a:p>
            </p:txBody>
          </p:sp>
        </p:grpSp>
        <p:sp>
          <p:nvSpPr>
            <p:cNvPr id="44048" name="Line 22"/>
            <p:cNvSpPr>
              <a:spLocks noChangeShapeType="1"/>
            </p:cNvSpPr>
            <p:nvPr/>
          </p:nvSpPr>
          <p:spPr bwMode="auto">
            <a:xfrm>
              <a:off x="3264" y="1824"/>
              <a:ext cx="0" cy="384"/>
            </a:xfrm>
            <a:prstGeom prst="line">
              <a:avLst/>
            </a:prstGeom>
            <a:noFill/>
            <a:ln w="28575">
              <a:solidFill>
                <a:schemeClr val="tx1"/>
              </a:solidFill>
              <a:round/>
              <a:headEnd/>
              <a:tailEnd/>
            </a:ln>
          </p:spPr>
          <p:txBody>
            <a:bodyPr/>
            <a:lstStyle/>
            <a:p>
              <a:endParaRPr lang="zh-CN" altLang="en-US"/>
            </a:p>
          </p:txBody>
        </p:sp>
        <p:sp>
          <p:nvSpPr>
            <p:cNvPr id="44049" name="Line 23"/>
            <p:cNvSpPr>
              <a:spLocks noChangeShapeType="1"/>
            </p:cNvSpPr>
            <p:nvPr/>
          </p:nvSpPr>
          <p:spPr bwMode="auto">
            <a:xfrm>
              <a:off x="4662" y="1824"/>
              <a:ext cx="0" cy="384"/>
            </a:xfrm>
            <a:prstGeom prst="line">
              <a:avLst/>
            </a:prstGeom>
            <a:noFill/>
            <a:ln w="28575">
              <a:solidFill>
                <a:schemeClr val="tx1"/>
              </a:solidFill>
              <a:round/>
              <a:headEnd/>
              <a:tailEnd/>
            </a:ln>
          </p:spPr>
          <p:txBody>
            <a:bodyPr/>
            <a:lstStyle/>
            <a:p>
              <a:endParaRPr lang="zh-CN" altLang="en-US"/>
            </a:p>
          </p:txBody>
        </p:sp>
        <p:sp>
          <p:nvSpPr>
            <p:cNvPr id="44050" name="Line 24"/>
            <p:cNvSpPr>
              <a:spLocks noChangeShapeType="1"/>
            </p:cNvSpPr>
            <p:nvPr/>
          </p:nvSpPr>
          <p:spPr bwMode="auto">
            <a:xfrm>
              <a:off x="3264" y="1824"/>
              <a:ext cx="1398" cy="0"/>
            </a:xfrm>
            <a:prstGeom prst="line">
              <a:avLst/>
            </a:prstGeom>
            <a:noFill/>
            <a:ln w="28575">
              <a:solidFill>
                <a:schemeClr val="tx1"/>
              </a:solidFill>
              <a:round/>
              <a:headEnd/>
              <a:tailEnd/>
            </a:ln>
          </p:spPr>
          <p:txBody>
            <a:bodyPr/>
            <a:lstStyle/>
            <a:p>
              <a:endParaRPr lang="zh-CN" altLang="en-US"/>
            </a:p>
          </p:txBody>
        </p:sp>
        <p:sp>
          <p:nvSpPr>
            <p:cNvPr id="44051" name="Line 25"/>
            <p:cNvSpPr>
              <a:spLocks noChangeShapeType="1"/>
            </p:cNvSpPr>
            <p:nvPr/>
          </p:nvSpPr>
          <p:spPr bwMode="auto">
            <a:xfrm>
              <a:off x="3264" y="2208"/>
              <a:ext cx="857" cy="0"/>
            </a:xfrm>
            <a:prstGeom prst="line">
              <a:avLst/>
            </a:prstGeom>
            <a:noFill/>
            <a:ln w="28575">
              <a:solidFill>
                <a:schemeClr val="tx1"/>
              </a:solidFill>
              <a:round/>
              <a:headEnd/>
              <a:tailEnd/>
            </a:ln>
          </p:spPr>
          <p:txBody>
            <a:bodyPr/>
            <a:lstStyle/>
            <a:p>
              <a:endParaRPr lang="zh-CN" altLang="en-US"/>
            </a:p>
          </p:txBody>
        </p:sp>
        <p:sp>
          <p:nvSpPr>
            <p:cNvPr id="44052" name="Line 26"/>
            <p:cNvSpPr>
              <a:spLocks noChangeShapeType="1"/>
            </p:cNvSpPr>
            <p:nvPr/>
          </p:nvSpPr>
          <p:spPr bwMode="auto">
            <a:xfrm>
              <a:off x="4481" y="2208"/>
              <a:ext cx="181" cy="0"/>
            </a:xfrm>
            <a:prstGeom prst="line">
              <a:avLst/>
            </a:prstGeom>
            <a:noFill/>
            <a:ln w="28575">
              <a:solidFill>
                <a:schemeClr val="tx1"/>
              </a:solidFill>
              <a:round/>
              <a:headEnd/>
              <a:tailEnd/>
            </a:ln>
          </p:spPr>
          <p:txBody>
            <a:bodyPr/>
            <a:lstStyle/>
            <a:p>
              <a:endParaRPr lang="zh-CN" altLang="en-US"/>
            </a:p>
          </p:txBody>
        </p:sp>
        <p:sp>
          <p:nvSpPr>
            <p:cNvPr id="44053" name="AutoShape 27"/>
            <p:cNvSpPr>
              <a:spLocks noChangeArrowheads="1"/>
            </p:cNvSpPr>
            <p:nvPr/>
          </p:nvSpPr>
          <p:spPr bwMode="auto">
            <a:xfrm>
              <a:off x="4076" y="2160"/>
              <a:ext cx="400" cy="96"/>
            </a:xfrm>
            <a:prstGeom prst="diamond">
              <a:avLst/>
            </a:prstGeom>
            <a:noFill/>
            <a:ln w="28575">
              <a:solidFill>
                <a:schemeClr val="tx1"/>
              </a:solidFill>
              <a:miter lim="800000"/>
              <a:headEnd/>
              <a:tailEnd/>
            </a:ln>
          </p:spPr>
          <p:txBody>
            <a:bodyPr wrap="none" anchor="ctr"/>
            <a:lstStyle/>
            <a:p>
              <a:endParaRPr lang="zh-CN" altLang="en-US"/>
            </a:p>
          </p:txBody>
        </p:sp>
        <p:sp>
          <p:nvSpPr>
            <p:cNvPr id="44054" name="Text Box 28"/>
            <p:cNvSpPr txBox="1">
              <a:spLocks noChangeArrowheads="1"/>
            </p:cNvSpPr>
            <p:nvPr/>
          </p:nvSpPr>
          <p:spPr bwMode="auto">
            <a:xfrm>
              <a:off x="3309" y="1825"/>
              <a:ext cx="1443" cy="436"/>
            </a:xfrm>
            <a:prstGeom prst="rect">
              <a:avLst/>
            </a:prstGeom>
            <a:noFill/>
            <a:ln w="28575">
              <a:noFill/>
              <a:miter lim="800000"/>
              <a:headEnd/>
              <a:tailEnd/>
            </a:ln>
          </p:spPr>
          <p:txBody>
            <a:bodyPr>
              <a:spAutoFit/>
            </a:bodyPr>
            <a:lstStyle/>
            <a:p>
              <a:pPr>
                <a:spcBef>
                  <a:spcPct val="50000"/>
                </a:spcBef>
              </a:pPr>
              <a:r>
                <a:rPr kumimoji="1" lang="zh-CN" altLang="en-US" sz="2800" b="1">
                  <a:latin typeface="Times New Roman" pitchFamily="18" charset="0"/>
                </a:rPr>
                <a:t>业务调度</a:t>
              </a:r>
            </a:p>
          </p:txBody>
        </p:sp>
        <p:sp>
          <p:nvSpPr>
            <p:cNvPr id="44055" name="Rectangle 29"/>
            <p:cNvSpPr>
              <a:spLocks noChangeArrowheads="1"/>
            </p:cNvSpPr>
            <p:nvPr/>
          </p:nvSpPr>
          <p:spPr bwMode="auto">
            <a:xfrm>
              <a:off x="1632" y="2880"/>
              <a:ext cx="1056" cy="672"/>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判断业务</a:t>
              </a:r>
            </a:p>
            <a:p>
              <a:pPr algn="ctr"/>
              <a:r>
                <a:rPr kumimoji="1" lang="zh-CN" altLang="en-US" sz="2400" b="1">
                  <a:latin typeface="Times New Roman" pitchFamily="18" charset="0"/>
                </a:rPr>
                <a:t>类型</a:t>
              </a:r>
            </a:p>
          </p:txBody>
        </p:sp>
        <p:sp>
          <p:nvSpPr>
            <p:cNvPr id="44056" name="Rectangle 30"/>
            <p:cNvSpPr>
              <a:spLocks noChangeArrowheads="1"/>
            </p:cNvSpPr>
            <p:nvPr/>
          </p:nvSpPr>
          <p:spPr bwMode="auto">
            <a:xfrm>
              <a:off x="3024" y="2880"/>
              <a:ext cx="624" cy="672"/>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处理</a:t>
              </a:r>
              <a:r>
                <a:rPr kumimoji="1" lang="en-US" altLang="zh-CN" sz="2800" b="1">
                  <a:latin typeface="Times New Roman" pitchFamily="18" charset="0"/>
                </a:rPr>
                <a:t>1</a:t>
              </a:r>
            </a:p>
          </p:txBody>
        </p:sp>
        <p:grpSp>
          <p:nvGrpSpPr>
            <p:cNvPr id="44057" name="Group 31"/>
            <p:cNvGrpSpPr>
              <a:grpSpLocks/>
            </p:cNvGrpSpPr>
            <p:nvPr/>
          </p:nvGrpSpPr>
          <p:grpSpPr bwMode="auto">
            <a:xfrm rot="-4792184">
              <a:off x="2064" y="2496"/>
              <a:ext cx="240" cy="336"/>
              <a:chOff x="1584" y="1536"/>
              <a:chExt cx="672" cy="384"/>
            </a:xfrm>
          </p:grpSpPr>
          <p:sp>
            <p:nvSpPr>
              <p:cNvPr id="44071" name="Line 32"/>
              <p:cNvSpPr>
                <a:spLocks noChangeShapeType="1"/>
              </p:cNvSpPr>
              <p:nvPr/>
            </p:nvSpPr>
            <p:spPr bwMode="auto">
              <a:xfrm flipV="1">
                <a:off x="1632" y="1536"/>
                <a:ext cx="624" cy="336"/>
              </a:xfrm>
              <a:prstGeom prst="line">
                <a:avLst/>
              </a:prstGeom>
              <a:noFill/>
              <a:ln w="28575">
                <a:solidFill>
                  <a:schemeClr val="tx1"/>
                </a:solidFill>
                <a:round/>
                <a:headEnd/>
                <a:tailEnd type="triangle" w="med" len="med"/>
              </a:ln>
            </p:spPr>
            <p:txBody>
              <a:bodyPr/>
              <a:lstStyle/>
              <a:p>
                <a:endParaRPr lang="zh-CN" altLang="en-US"/>
              </a:p>
            </p:txBody>
          </p:sp>
          <p:sp>
            <p:nvSpPr>
              <p:cNvPr id="44072" name="Oval 33"/>
              <p:cNvSpPr>
                <a:spLocks noChangeArrowheads="1"/>
              </p:cNvSpPr>
              <p:nvPr/>
            </p:nvSpPr>
            <p:spPr bwMode="auto">
              <a:xfrm>
                <a:off x="1584" y="1872"/>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grpSp>
        <p:sp>
          <p:nvSpPr>
            <p:cNvPr id="44058" name="Text Box 34"/>
            <p:cNvSpPr txBox="1">
              <a:spLocks noChangeArrowheads="1"/>
            </p:cNvSpPr>
            <p:nvPr/>
          </p:nvSpPr>
          <p:spPr bwMode="auto">
            <a:xfrm rot="-36113">
              <a:off x="624" y="2448"/>
              <a:ext cx="509" cy="59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业务数据</a:t>
              </a:r>
            </a:p>
          </p:txBody>
        </p:sp>
        <p:sp>
          <p:nvSpPr>
            <p:cNvPr id="44059" name="Text Box 35"/>
            <p:cNvSpPr txBox="1">
              <a:spLocks noChangeArrowheads="1"/>
            </p:cNvSpPr>
            <p:nvPr/>
          </p:nvSpPr>
          <p:spPr bwMode="auto">
            <a:xfrm rot="-36113">
              <a:off x="2208" y="2400"/>
              <a:ext cx="509" cy="59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业务类型</a:t>
              </a:r>
            </a:p>
          </p:txBody>
        </p:sp>
        <p:sp>
          <p:nvSpPr>
            <p:cNvPr id="44060" name="Text Box 36"/>
            <p:cNvSpPr txBox="1">
              <a:spLocks noChangeArrowheads="1"/>
            </p:cNvSpPr>
            <p:nvPr/>
          </p:nvSpPr>
          <p:spPr bwMode="auto">
            <a:xfrm rot="-36113">
              <a:off x="2160" y="1583"/>
              <a:ext cx="509" cy="59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业务类型</a:t>
              </a:r>
            </a:p>
          </p:txBody>
        </p:sp>
        <p:sp>
          <p:nvSpPr>
            <p:cNvPr id="44061" name="Rectangle 37"/>
            <p:cNvSpPr>
              <a:spLocks noChangeArrowheads="1"/>
            </p:cNvSpPr>
            <p:nvPr/>
          </p:nvSpPr>
          <p:spPr bwMode="auto">
            <a:xfrm>
              <a:off x="3744" y="2880"/>
              <a:ext cx="624" cy="672"/>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处理</a:t>
              </a:r>
              <a:r>
                <a:rPr kumimoji="1" lang="en-US" altLang="zh-CN" sz="2800" b="1">
                  <a:latin typeface="Times New Roman" pitchFamily="18" charset="0"/>
                </a:rPr>
                <a:t>2</a:t>
              </a:r>
            </a:p>
          </p:txBody>
        </p:sp>
        <p:sp>
          <p:nvSpPr>
            <p:cNvPr id="44062" name="Rectangle 38"/>
            <p:cNvSpPr>
              <a:spLocks noChangeArrowheads="1"/>
            </p:cNvSpPr>
            <p:nvPr/>
          </p:nvSpPr>
          <p:spPr bwMode="auto">
            <a:xfrm>
              <a:off x="4752" y="2880"/>
              <a:ext cx="624" cy="672"/>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处理</a:t>
              </a:r>
              <a:r>
                <a:rPr kumimoji="1" lang="en-US" altLang="zh-CN" sz="2800" b="1">
                  <a:latin typeface="Times New Roman" pitchFamily="18" charset="0"/>
                </a:rPr>
                <a:t>n</a:t>
              </a:r>
            </a:p>
          </p:txBody>
        </p:sp>
        <p:sp>
          <p:nvSpPr>
            <p:cNvPr id="44063" name="Text Box 39"/>
            <p:cNvSpPr txBox="1">
              <a:spLocks noChangeArrowheads="1"/>
            </p:cNvSpPr>
            <p:nvPr/>
          </p:nvSpPr>
          <p:spPr bwMode="auto">
            <a:xfrm>
              <a:off x="4416" y="3071"/>
              <a:ext cx="336" cy="437"/>
            </a:xfrm>
            <a:prstGeom prst="rect">
              <a:avLst/>
            </a:prstGeom>
            <a:noFill/>
            <a:ln w="28575">
              <a:noFill/>
              <a:miter lim="800000"/>
              <a:headEnd/>
              <a:tailEnd/>
            </a:ln>
          </p:spPr>
          <p:txBody>
            <a:bodyPr>
              <a:spAutoFit/>
            </a:bodyPr>
            <a:lstStyle/>
            <a:p>
              <a:pPr>
                <a:spcBef>
                  <a:spcPct val="50000"/>
                </a:spcBef>
              </a:pPr>
              <a:r>
                <a:rPr kumimoji="1" lang="en-US" altLang="zh-CN" sz="2800" b="1">
                  <a:latin typeface="Times New Roman" pitchFamily="18" charset="0"/>
                </a:rPr>
                <a:t>…</a:t>
              </a:r>
            </a:p>
          </p:txBody>
        </p:sp>
        <p:sp>
          <p:nvSpPr>
            <p:cNvPr id="44064" name="Line 40"/>
            <p:cNvSpPr>
              <a:spLocks noChangeShapeType="1"/>
            </p:cNvSpPr>
            <p:nvPr/>
          </p:nvSpPr>
          <p:spPr bwMode="auto">
            <a:xfrm>
              <a:off x="4368" y="2256"/>
              <a:ext cx="672" cy="624"/>
            </a:xfrm>
            <a:prstGeom prst="line">
              <a:avLst/>
            </a:prstGeom>
            <a:noFill/>
            <a:ln w="28575">
              <a:solidFill>
                <a:schemeClr val="tx1"/>
              </a:solidFill>
              <a:round/>
              <a:headEnd/>
              <a:tailEnd type="triangle" w="med" len="med"/>
            </a:ln>
          </p:spPr>
          <p:txBody>
            <a:bodyPr/>
            <a:lstStyle/>
            <a:p>
              <a:endParaRPr lang="zh-CN" altLang="en-US"/>
            </a:p>
          </p:txBody>
        </p:sp>
        <p:sp>
          <p:nvSpPr>
            <p:cNvPr id="44065" name="Rectangle 41"/>
            <p:cNvSpPr>
              <a:spLocks noChangeArrowheads="1"/>
            </p:cNvSpPr>
            <p:nvPr/>
          </p:nvSpPr>
          <p:spPr bwMode="auto">
            <a:xfrm>
              <a:off x="2256" y="912"/>
              <a:ext cx="1104" cy="384"/>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事务处理</a:t>
              </a:r>
            </a:p>
          </p:txBody>
        </p:sp>
        <p:sp>
          <p:nvSpPr>
            <p:cNvPr id="44066" name="Line 42"/>
            <p:cNvSpPr>
              <a:spLocks noChangeShapeType="1"/>
            </p:cNvSpPr>
            <p:nvPr/>
          </p:nvSpPr>
          <p:spPr bwMode="auto">
            <a:xfrm>
              <a:off x="2976" y="1296"/>
              <a:ext cx="960" cy="528"/>
            </a:xfrm>
            <a:prstGeom prst="line">
              <a:avLst/>
            </a:prstGeom>
            <a:noFill/>
            <a:ln w="28575">
              <a:solidFill>
                <a:schemeClr val="tx1"/>
              </a:solidFill>
              <a:round/>
              <a:headEnd/>
              <a:tailEnd type="triangle" w="med" len="med"/>
            </a:ln>
          </p:spPr>
          <p:txBody>
            <a:bodyPr/>
            <a:lstStyle/>
            <a:p>
              <a:endParaRPr lang="zh-CN" altLang="en-US"/>
            </a:p>
          </p:txBody>
        </p:sp>
        <p:sp>
          <p:nvSpPr>
            <p:cNvPr id="44067" name="Text Box 43"/>
            <p:cNvSpPr txBox="1">
              <a:spLocks noChangeArrowheads="1"/>
            </p:cNvSpPr>
            <p:nvPr/>
          </p:nvSpPr>
          <p:spPr bwMode="auto">
            <a:xfrm rot="-36113">
              <a:off x="3456" y="1055"/>
              <a:ext cx="509" cy="59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业务类型</a:t>
              </a:r>
            </a:p>
          </p:txBody>
        </p:sp>
        <p:grpSp>
          <p:nvGrpSpPr>
            <p:cNvPr id="44068" name="Group 44"/>
            <p:cNvGrpSpPr>
              <a:grpSpLocks/>
            </p:cNvGrpSpPr>
            <p:nvPr/>
          </p:nvGrpSpPr>
          <p:grpSpPr bwMode="auto">
            <a:xfrm rot="5254442">
              <a:off x="3504" y="1392"/>
              <a:ext cx="240" cy="336"/>
              <a:chOff x="1584" y="1536"/>
              <a:chExt cx="672" cy="384"/>
            </a:xfrm>
          </p:grpSpPr>
          <p:sp>
            <p:nvSpPr>
              <p:cNvPr id="44069" name="Line 45"/>
              <p:cNvSpPr>
                <a:spLocks noChangeShapeType="1"/>
              </p:cNvSpPr>
              <p:nvPr/>
            </p:nvSpPr>
            <p:spPr bwMode="auto">
              <a:xfrm flipV="1">
                <a:off x="1632" y="1536"/>
                <a:ext cx="624" cy="336"/>
              </a:xfrm>
              <a:prstGeom prst="line">
                <a:avLst/>
              </a:prstGeom>
              <a:noFill/>
              <a:ln w="28575">
                <a:solidFill>
                  <a:schemeClr val="tx1"/>
                </a:solidFill>
                <a:round/>
                <a:headEnd/>
                <a:tailEnd type="triangle" w="med" len="med"/>
              </a:ln>
            </p:spPr>
            <p:txBody>
              <a:bodyPr/>
              <a:lstStyle/>
              <a:p>
                <a:endParaRPr lang="zh-CN" altLang="en-US"/>
              </a:p>
            </p:txBody>
          </p:sp>
          <p:sp>
            <p:nvSpPr>
              <p:cNvPr id="44070" name="Oval 46"/>
              <p:cNvSpPr>
                <a:spLocks noChangeArrowheads="1"/>
              </p:cNvSpPr>
              <p:nvPr/>
            </p:nvSpPr>
            <p:spPr bwMode="auto">
              <a:xfrm>
                <a:off x="1584" y="1872"/>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23395"/>
                                        </p:tgtEl>
                                        <p:attrNameLst>
                                          <p:attrName>style.visibility</p:attrName>
                                        </p:attrNameLst>
                                      </p:cBhvr>
                                      <p:to>
                                        <p:strVal val="visible"/>
                                      </p:to>
                                    </p:set>
                                    <p:anim calcmode="lin" valueType="num">
                                      <p:cBhvr additive="base">
                                        <p:cTn id="12" dur="500" fill="hold"/>
                                        <p:tgtEl>
                                          <p:spTgt spid="1723395"/>
                                        </p:tgtEl>
                                        <p:attrNameLst>
                                          <p:attrName>ppt_x</p:attrName>
                                        </p:attrNameLst>
                                      </p:cBhvr>
                                      <p:tavLst>
                                        <p:tav tm="0">
                                          <p:val>
                                            <p:strVal val="#ppt_x"/>
                                          </p:val>
                                        </p:tav>
                                        <p:tav tm="100000">
                                          <p:val>
                                            <p:strVal val="#ppt_x"/>
                                          </p:val>
                                        </p:tav>
                                      </p:tavLst>
                                    </p:anim>
                                    <p:anim calcmode="lin" valueType="num">
                                      <p:cBhvr additive="base">
                                        <p:cTn id="13" dur="500" fill="hold"/>
                                        <p:tgtEl>
                                          <p:spTgt spid="17233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p:txBody>
          <a:bodyPr/>
          <a:lstStyle/>
          <a:p>
            <a:pPr marL="0" indent="0" eaLnBrk="1" hangingPunct="1">
              <a:lnSpc>
                <a:spcPct val="105000"/>
              </a:lnSpc>
              <a:buFont typeface="Wingdings" pitchFamily="2" charset="2"/>
              <a:buNone/>
            </a:pPr>
            <a:r>
              <a:rPr lang="zh-CN" altLang="en-US" sz="2400" b="1" smtClean="0"/>
              <a:t>实例</a:t>
            </a:r>
            <a:r>
              <a:rPr lang="en-US" altLang="zh-CN" sz="2400" b="1" smtClean="0"/>
              <a:t>:</a:t>
            </a:r>
            <a:r>
              <a:rPr lang="zh-CN" altLang="en-US" sz="2400" b="1" smtClean="0"/>
              <a:t>某火车售票系统的数据流程图如下所示</a:t>
            </a:r>
          </a:p>
        </p:txBody>
      </p:sp>
      <p:sp>
        <p:nvSpPr>
          <p:cNvPr id="45059" name="AutoShape 3">
            <a:hlinkClick r:id="" action="ppaction://noaction" highlightClick="1"/>
          </p:cNvPr>
          <p:cNvSpPr>
            <a:spLocks noChangeArrowheads="1"/>
          </p:cNvSpPr>
          <p:nvPr/>
        </p:nvSpPr>
        <p:spPr bwMode="auto">
          <a:xfrm>
            <a:off x="1187450" y="908050"/>
            <a:ext cx="6194425"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pic>
        <p:nvPicPr>
          <p:cNvPr id="45060" name="Picture 4" descr="5"/>
          <p:cNvPicPr>
            <a:picLocks noChangeAspect="1" noChangeArrowheads="1"/>
          </p:cNvPicPr>
          <p:nvPr/>
        </p:nvPicPr>
        <p:blipFill>
          <a:blip r:embed="rId2" cstate="print"/>
          <a:srcRect/>
          <a:stretch>
            <a:fillRect/>
          </a:stretch>
        </p:blipFill>
        <p:spPr bwMode="auto">
          <a:xfrm>
            <a:off x="827088" y="2636838"/>
            <a:ext cx="7273925" cy="3240087"/>
          </a:xfrm>
          <a:prstGeom prst="rect">
            <a:avLst/>
          </a:prstGeom>
          <a:noFill/>
          <a:ln w="76200">
            <a:pattFill prst="solidDmnd">
              <a:fgClr>
                <a:srgbClr val="CC00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68313" y="1773238"/>
            <a:ext cx="8388350" cy="4114800"/>
          </a:xfrm>
        </p:spPr>
        <p:txBody>
          <a:bodyPr/>
          <a:lstStyle/>
          <a:p>
            <a:pPr marL="95250" indent="-95250" eaLnBrk="1" hangingPunct="1">
              <a:lnSpc>
                <a:spcPct val="110000"/>
              </a:lnSpc>
              <a:buFont typeface="Wingdings" pitchFamily="2" charset="2"/>
              <a:buNone/>
            </a:pPr>
            <a:r>
              <a:rPr lang="en-US" altLang="zh-CN" sz="2800" b="1" smtClean="0"/>
              <a:t>5.1.1</a:t>
            </a:r>
            <a:r>
              <a:rPr lang="en-US" altLang="zh-CN" sz="2800" b="1" smtClean="0">
                <a:latin typeface="宋体" pitchFamily="2" charset="-122"/>
              </a:rPr>
              <a:t> </a:t>
            </a:r>
            <a:r>
              <a:rPr lang="zh-CN" altLang="en-US" sz="2800" b="1" smtClean="0"/>
              <a:t>系统设计的依据</a:t>
            </a:r>
          </a:p>
          <a:p>
            <a:pPr marL="95250" indent="-95250" eaLnBrk="1" hangingPunct="1">
              <a:lnSpc>
                <a:spcPct val="110000"/>
              </a:lnSpc>
              <a:buFont typeface="Wingdings" pitchFamily="2" charset="2"/>
              <a:buNone/>
            </a:pPr>
            <a:r>
              <a:rPr lang="zh-CN" altLang="en-US" sz="2400" smtClean="0"/>
              <a:t>  </a:t>
            </a:r>
            <a:r>
              <a:rPr lang="zh-CN" altLang="en-US" sz="2400" b="1" smtClean="0"/>
              <a:t>系统设计是在系统分析的基础上由抽象到具体的过程，要考虑到系统实现的内外环境和主客观条件。通常系统设计阶段工作可依据以下几个方面来考虑：</a:t>
            </a:r>
          </a:p>
          <a:p>
            <a:pPr marL="527050" lvl="1" indent="-169863" eaLnBrk="1" hangingPunct="1">
              <a:lnSpc>
                <a:spcPct val="110000"/>
              </a:lnSpc>
            </a:pPr>
            <a:r>
              <a:rPr lang="zh-CN" altLang="en-US" sz="2400" b="1" smtClean="0">
                <a:latin typeface="Times New Roman" pitchFamily="18" charset="0"/>
              </a:rPr>
              <a:t>系统分析的成果</a:t>
            </a:r>
          </a:p>
          <a:p>
            <a:pPr marL="527050" lvl="1" indent="-169863" eaLnBrk="1" hangingPunct="1">
              <a:lnSpc>
                <a:spcPct val="110000"/>
              </a:lnSpc>
            </a:pPr>
            <a:r>
              <a:rPr lang="zh-CN" altLang="en-US" sz="2400" b="1" smtClean="0">
                <a:latin typeface="Times New Roman" pitchFamily="18" charset="0"/>
              </a:rPr>
              <a:t>系统设计目标：有效、可靠、可维护等</a:t>
            </a:r>
          </a:p>
          <a:p>
            <a:pPr marL="527050" lvl="1" indent="-169863" eaLnBrk="1" hangingPunct="1">
              <a:lnSpc>
                <a:spcPct val="110000"/>
              </a:lnSpc>
            </a:pPr>
            <a:r>
              <a:rPr lang="zh-CN" altLang="en-US" sz="2400" b="1" smtClean="0">
                <a:latin typeface="Times New Roman" pitchFamily="18" charset="0"/>
              </a:rPr>
              <a:t>系统规模</a:t>
            </a:r>
          </a:p>
          <a:p>
            <a:pPr marL="527050" lvl="1" indent="-169863" eaLnBrk="1" hangingPunct="1">
              <a:lnSpc>
                <a:spcPct val="110000"/>
              </a:lnSpc>
            </a:pPr>
            <a:r>
              <a:rPr lang="zh-CN" altLang="en-US" sz="2400" b="1" smtClean="0">
                <a:latin typeface="Times New Roman" pitchFamily="18" charset="0"/>
              </a:rPr>
              <a:t>现行技术</a:t>
            </a:r>
          </a:p>
          <a:p>
            <a:pPr marL="527050" lvl="1" indent="-169863" eaLnBrk="1" hangingPunct="1">
              <a:lnSpc>
                <a:spcPct val="110000"/>
              </a:lnSpc>
            </a:pPr>
            <a:r>
              <a:rPr lang="zh-CN" altLang="en-US" sz="2400" b="1" smtClean="0">
                <a:latin typeface="Times New Roman" pitchFamily="18" charset="0"/>
              </a:rPr>
              <a:t>现行的信息管理和信息技术标准、规范和有关法律制度</a:t>
            </a:r>
          </a:p>
          <a:p>
            <a:pPr marL="527050" lvl="1" indent="-169863" eaLnBrk="1" hangingPunct="1">
              <a:lnSpc>
                <a:spcPct val="110000"/>
              </a:lnSpc>
            </a:pPr>
            <a:r>
              <a:rPr lang="zh-CN" altLang="en-US" sz="2400" b="1" smtClean="0">
                <a:latin typeface="Times New Roman" pitchFamily="18" charset="0"/>
              </a:rPr>
              <a:t>用户需求</a:t>
            </a:r>
          </a:p>
          <a:p>
            <a:pPr marL="527050" lvl="1" indent="-169863" eaLnBrk="1" hangingPunct="1">
              <a:lnSpc>
                <a:spcPct val="110000"/>
              </a:lnSpc>
            </a:pPr>
            <a:r>
              <a:rPr lang="zh-CN" altLang="en-US" sz="2400" b="1" smtClean="0">
                <a:latin typeface="Times New Roman" pitchFamily="18" charset="0"/>
              </a:rPr>
              <a:t>系统运行环境</a:t>
            </a:r>
          </a:p>
        </p:txBody>
      </p:sp>
      <p:sp>
        <p:nvSpPr>
          <p:cNvPr id="1597443" name="AutoShape 3">
            <a:hlinkClick r:id="" action="ppaction://noaction" highlightClick="1"/>
          </p:cNvPr>
          <p:cNvSpPr>
            <a:spLocks noChangeArrowheads="1"/>
          </p:cNvSpPr>
          <p:nvPr/>
        </p:nvSpPr>
        <p:spPr bwMode="auto">
          <a:xfrm>
            <a:off x="1042988" y="765175"/>
            <a:ext cx="5834062" cy="914400"/>
          </a:xfrm>
          <a:prstGeom prst="actionButtonBlank">
            <a:avLst/>
          </a:prstGeom>
          <a:noFill/>
          <a:ln w="9525">
            <a:noFill/>
            <a:miter lim="800000"/>
            <a:headEnd/>
            <a:tailEnd/>
          </a:ln>
          <a:effectLst/>
        </p:spPr>
        <p:txBody>
          <a:bodyPr anchor="ctr"/>
          <a:lstStyle/>
          <a:p>
            <a:pPr>
              <a:defRPr/>
            </a:pPr>
            <a:r>
              <a:rPr lang="en-US" altLang="zh-CN" sz="3200">
                <a:solidFill>
                  <a:srgbClr val="FFFF66"/>
                </a:solidFill>
                <a:effectLst>
                  <a:outerShdw blurRad="38100" dist="38100" dir="2700000" algn="tl">
                    <a:srgbClr val="C0C0C0"/>
                  </a:outerShdw>
                </a:effectLst>
              </a:rPr>
              <a:t> </a:t>
            </a:r>
            <a:r>
              <a:rPr lang="en-US" altLang="zh-CN" sz="3600" b="1">
                <a:solidFill>
                  <a:srgbClr val="0A0A0E"/>
                </a:solidFill>
                <a:latin typeface="宋体" pitchFamily="2" charset="-122"/>
              </a:rPr>
              <a:t>5.1  </a:t>
            </a:r>
            <a:r>
              <a:rPr lang="zh-CN" altLang="en-US" sz="3600" b="1">
                <a:solidFill>
                  <a:srgbClr val="0A0A0E"/>
                </a:solidFill>
                <a:latin typeface="宋体" pitchFamily="2" charset="-122"/>
              </a:rPr>
              <a:t>系统设计概述</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p:txBody>
          <a:bodyPr/>
          <a:lstStyle/>
          <a:p>
            <a:pPr eaLnBrk="1" hangingPunct="1"/>
            <a:endParaRPr lang="zh-CN" altLang="zh-CN" smtClean="0"/>
          </a:p>
        </p:txBody>
      </p:sp>
      <p:sp>
        <p:nvSpPr>
          <p:cNvPr id="46083" name="AutoShape 3">
            <a:hlinkClick r:id="" action="ppaction://noaction" highlightClick="1"/>
          </p:cNvPr>
          <p:cNvSpPr>
            <a:spLocks noChangeArrowheads="1"/>
          </p:cNvSpPr>
          <p:nvPr/>
        </p:nvSpPr>
        <p:spPr bwMode="auto">
          <a:xfrm>
            <a:off x="1116013" y="981075"/>
            <a:ext cx="547528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pic>
        <p:nvPicPr>
          <p:cNvPr id="46084" name="Picture 4" descr="5"/>
          <p:cNvPicPr>
            <a:picLocks noChangeAspect="1" noChangeArrowheads="1"/>
          </p:cNvPicPr>
          <p:nvPr/>
        </p:nvPicPr>
        <p:blipFill>
          <a:blip r:embed="rId2" cstate="print"/>
          <a:srcRect/>
          <a:stretch>
            <a:fillRect/>
          </a:stretch>
        </p:blipFill>
        <p:spPr bwMode="auto">
          <a:xfrm>
            <a:off x="827088" y="2060575"/>
            <a:ext cx="6019800" cy="3048000"/>
          </a:xfrm>
          <a:prstGeom prst="rect">
            <a:avLst/>
          </a:prstGeom>
          <a:noFill/>
          <a:ln w="76200">
            <a:pattFill prst="pct75">
              <a:fgClr>
                <a:schemeClr val="bg1"/>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685800" y="1981200"/>
            <a:ext cx="7772400" cy="4256088"/>
          </a:xfrm>
        </p:spPr>
        <p:txBody>
          <a:bodyPr/>
          <a:lstStyle/>
          <a:p>
            <a:pPr marL="273050" indent="-273050" algn="just" eaLnBrk="1" hangingPunct="1">
              <a:spcBef>
                <a:spcPct val="15000"/>
              </a:spcBef>
              <a:buFont typeface="Wingdings" pitchFamily="2" charset="2"/>
              <a:buNone/>
              <a:tabLst>
                <a:tab pos="273050" algn="l"/>
              </a:tabLst>
            </a:pPr>
            <a:r>
              <a:rPr lang="zh-CN" altLang="en-US" smtClean="0"/>
              <a:t>混合流分析与设计</a:t>
            </a:r>
          </a:p>
          <a:p>
            <a:pPr marL="273050" indent="-273050" algn="just" eaLnBrk="1" hangingPunct="1">
              <a:spcBef>
                <a:spcPct val="15000"/>
              </a:spcBef>
              <a:buClr>
                <a:schemeClr val="accent2"/>
              </a:buClr>
              <a:buFont typeface="Wingdings" pitchFamily="2" charset="2"/>
              <a:buNone/>
              <a:tabLst>
                <a:tab pos="273050" algn="l"/>
              </a:tabLst>
            </a:pPr>
            <a:r>
              <a:rPr lang="zh-CN" altLang="en-US" smtClean="0"/>
              <a:t>混合数据流程图</a:t>
            </a:r>
          </a:p>
        </p:txBody>
      </p:sp>
      <p:sp>
        <p:nvSpPr>
          <p:cNvPr id="47107" name="AutoShape 3">
            <a:hlinkClick r:id="" action="ppaction://noaction" highlightClick="1"/>
          </p:cNvPr>
          <p:cNvSpPr>
            <a:spLocks noChangeArrowheads="1"/>
          </p:cNvSpPr>
          <p:nvPr/>
        </p:nvSpPr>
        <p:spPr bwMode="auto">
          <a:xfrm>
            <a:off x="1116013" y="908050"/>
            <a:ext cx="6842125"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pic>
        <p:nvPicPr>
          <p:cNvPr id="47108" name="Picture 4" descr="5"/>
          <p:cNvPicPr>
            <a:picLocks noChangeAspect="1" noChangeArrowheads="1"/>
          </p:cNvPicPr>
          <p:nvPr/>
        </p:nvPicPr>
        <p:blipFill>
          <a:blip r:embed="rId2" cstate="print"/>
          <a:srcRect/>
          <a:stretch>
            <a:fillRect/>
          </a:stretch>
        </p:blipFill>
        <p:spPr bwMode="auto">
          <a:xfrm>
            <a:off x="755650" y="3213100"/>
            <a:ext cx="5903913" cy="2817813"/>
          </a:xfrm>
          <a:prstGeom prst="rect">
            <a:avLst/>
          </a:prstGeom>
          <a:noFill/>
          <a:ln w="76200" cmpd="tri">
            <a:pattFill prst="trellis">
              <a:fgClr>
                <a:srgbClr val="6633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685800" y="1981200"/>
            <a:ext cx="7772400" cy="4256088"/>
          </a:xfrm>
        </p:spPr>
        <p:txBody>
          <a:bodyPr/>
          <a:lstStyle/>
          <a:p>
            <a:pPr marL="273050" indent="-273050" algn="just" eaLnBrk="1" hangingPunct="1">
              <a:spcBef>
                <a:spcPct val="15000"/>
              </a:spcBef>
              <a:buClr>
                <a:schemeClr val="accent2"/>
              </a:buClr>
              <a:buFont typeface="Wingdings" pitchFamily="2" charset="2"/>
              <a:buNone/>
              <a:tabLst>
                <a:tab pos="273050" algn="l"/>
              </a:tabLst>
            </a:pPr>
            <a:r>
              <a:rPr lang="zh-CN" altLang="en-US" smtClean="0"/>
              <a:t>由混合数据流程图导出的控制结构图</a:t>
            </a:r>
          </a:p>
        </p:txBody>
      </p:sp>
      <p:sp>
        <p:nvSpPr>
          <p:cNvPr id="48131" name="AutoShape 3">
            <a:hlinkClick r:id="" action="ppaction://noaction" highlightClick="1"/>
          </p:cNvPr>
          <p:cNvSpPr>
            <a:spLocks noChangeArrowheads="1"/>
          </p:cNvSpPr>
          <p:nvPr/>
        </p:nvSpPr>
        <p:spPr bwMode="auto">
          <a:xfrm>
            <a:off x="1187450" y="836613"/>
            <a:ext cx="6554788"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pic>
        <p:nvPicPr>
          <p:cNvPr id="48132" name="Picture 4" descr="5"/>
          <p:cNvPicPr>
            <a:picLocks noChangeAspect="1" noChangeArrowheads="1"/>
          </p:cNvPicPr>
          <p:nvPr/>
        </p:nvPicPr>
        <p:blipFill>
          <a:blip r:embed="rId2" cstate="print"/>
          <a:srcRect/>
          <a:stretch>
            <a:fillRect/>
          </a:stretch>
        </p:blipFill>
        <p:spPr bwMode="auto">
          <a:xfrm>
            <a:off x="827088" y="2708275"/>
            <a:ext cx="6705600" cy="3025775"/>
          </a:xfrm>
          <a:prstGeom prst="rect">
            <a:avLst/>
          </a:prstGeom>
          <a:noFill/>
          <a:ln w="76200">
            <a:pattFill prst="pct75">
              <a:fgClr>
                <a:srgbClr val="FFBF3F"/>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z="3600" b="1" smtClean="0">
                <a:solidFill>
                  <a:schemeClr val="tx1"/>
                </a:solidFill>
              </a:rPr>
              <a:t>画结构图的步骤</a:t>
            </a:r>
          </a:p>
        </p:txBody>
      </p:sp>
      <p:sp>
        <p:nvSpPr>
          <p:cNvPr id="1762307" name="Rectangle 3"/>
          <p:cNvSpPr>
            <a:spLocks noGrp="1" noChangeArrowheads="1"/>
          </p:cNvSpPr>
          <p:nvPr>
            <p:ph type="body" idx="1"/>
          </p:nvPr>
        </p:nvSpPr>
        <p:spPr>
          <a:xfrm>
            <a:off x="611188" y="2047875"/>
            <a:ext cx="4914900" cy="1209675"/>
          </a:xfrm>
        </p:spPr>
        <p:txBody>
          <a:bodyPr/>
          <a:lstStyle/>
          <a:p>
            <a:pPr eaLnBrk="1" hangingPunct="1">
              <a:lnSpc>
                <a:spcPct val="110000"/>
              </a:lnSpc>
              <a:buClr>
                <a:schemeClr val="tx1"/>
              </a:buClr>
              <a:buFont typeface="Wingdings" pitchFamily="2" charset="2"/>
              <a:buChar char="l"/>
            </a:pPr>
            <a:r>
              <a:rPr lang="zh-CN" altLang="en-US" sz="2800" b="1" smtClean="0">
                <a:solidFill>
                  <a:schemeClr val="tx1"/>
                </a:solidFill>
              </a:rPr>
              <a:t>确定顶层模块（对应数据流程图</a:t>
            </a:r>
            <a:r>
              <a:rPr lang="zh-CN" altLang="en-US" sz="2800" smtClean="0"/>
              <a:t>顶图）</a:t>
            </a:r>
          </a:p>
        </p:txBody>
      </p:sp>
      <p:sp>
        <p:nvSpPr>
          <p:cNvPr id="1762308" name="Rectangle 4"/>
          <p:cNvSpPr>
            <a:spLocks noChangeArrowheads="1"/>
          </p:cNvSpPr>
          <p:nvPr/>
        </p:nvSpPr>
        <p:spPr bwMode="auto">
          <a:xfrm>
            <a:off x="827088" y="4437063"/>
            <a:ext cx="7772400" cy="1295400"/>
          </a:xfrm>
          <a:prstGeom prst="rect">
            <a:avLst/>
          </a:prstGeom>
          <a:noFill/>
          <a:ln w="9525">
            <a:noFill/>
            <a:miter lim="800000"/>
            <a:headEnd/>
            <a:tailEnd/>
          </a:ln>
        </p:spPr>
        <p:txBody>
          <a:bodyPr/>
          <a:lstStyle/>
          <a:p>
            <a:pPr marL="342900" indent="-342900">
              <a:lnSpc>
                <a:spcPct val="120000"/>
              </a:lnSpc>
              <a:spcBef>
                <a:spcPct val="20000"/>
              </a:spcBef>
              <a:buFontTx/>
              <a:buChar char="•"/>
            </a:pPr>
            <a:r>
              <a:rPr kumimoji="1" lang="zh-CN" altLang="en-US" sz="3200" b="1">
                <a:latin typeface="Times New Roman" pitchFamily="18" charset="0"/>
              </a:rPr>
              <a:t>分解模块（对应数据流程图</a:t>
            </a:r>
            <a:r>
              <a:rPr kumimoji="1" lang="zh-CN" altLang="en-US" sz="3200" b="1">
                <a:solidFill>
                  <a:srgbClr val="003366"/>
                </a:solidFill>
                <a:latin typeface="Times New Roman" pitchFamily="18" charset="0"/>
              </a:rPr>
              <a:t>底图）</a:t>
            </a:r>
          </a:p>
        </p:txBody>
      </p:sp>
      <p:sp>
        <p:nvSpPr>
          <p:cNvPr id="1762309" name="Rectangle 5"/>
          <p:cNvSpPr>
            <a:spLocks noChangeArrowheads="1"/>
          </p:cNvSpPr>
          <p:nvPr/>
        </p:nvSpPr>
        <p:spPr bwMode="auto">
          <a:xfrm>
            <a:off x="6629400" y="2438400"/>
            <a:ext cx="1600200" cy="457200"/>
          </a:xfrm>
          <a:prstGeom prst="rect">
            <a:avLst/>
          </a:prstGeom>
          <a:solidFill>
            <a:srgbClr val="993366"/>
          </a:solidFill>
          <a:ln w="9525">
            <a:noFill/>
            <a:miter lim="800000"/>
            <a:headEnd/>
            <a:tailEnd/>
          </a:ln>
        </p:spPr>
        <p:txBody>
          <a:bodyPr wrap="none" anchor="ctr"/>
          <a:lstStyle/>
          <a:p>
            <a:pPr algn="ctr"/>
            <a:r>
              <a:rPr kumimoji="1" lang="zh-CN" altLang="en-US" sz="2400" b="1">
                <a:solidFill>
                  <a:srgbClr val="FFFFFF"/>
                </a:solidFill>
                <a:latin typeface="Times New Roman" pitchFamily="18" charset="0"/>
              </a:rPr>
              <a:t>库存管理</a:t>
            </a:r>
          </a:p>
        </p:txBody>
      </p:sp>
      <p:sp>
        <p:nvSpPr>
          <p:cNvPr id="1762310" name="Rectangle 6"/>
          <p:cNvSpPr>
            <a:spLocks noChangeArrowheads="1"/>
          </p:cNvSpPr>
          <p:nvPr/>
        </p:nvSpPr>
        <p:spPr bwMode="auto">
          <a:xfrm>
            <a:off x="762000" y="3276600"/>
            <a:ext cx="4818063" cy="1323975"/>
          </a:xfrm>
          <a:prstGeom prst="rect">
            <a:avLst/>
          </a:prstGeom>
          <a:noFill/>
          <a:ln w="9525">
            <a:noFill/>
            <a:miter lim="800000"/>
            <a:headEnd/>
            <a:tailEnd/>
          </a:ln>
        </p:spPr>
        <p:txBody>
          <a:bodyPr/>
          <a:lstStyle/>
          <a:p>
            <a:pPr marL="342900" indent="-342900">
              <a:lnSpc>
                <a:spcPct val="120000"/>
              </a:lnSpc>
              <a:spcBef>
                <a:spcPct val="20000"/>
              </a:spcBef>
              <a:buFontTx/>
              <a:buChar char="•"/>
            </a:pPr>
            <a:r>
              <a:rPr kumimoji="1" lang="zh-CN" altLang="en-US" sz="3200" b="1">
                <a:latin typeface="Times New Roman" pitchFamily="18" charset="0"/>
              </a:rPr>
              <a:t>确定顶层调用模块（对应数据流程图</a:t>
            </a:r>
            <a:r>
              <a:rPr kumimoji="1" lang="zh-CN" altLang="en-US" sz="3200" b="1">
                <a:solidFill>
                  <a:srgbClr val="003366"/>
                </a:solidFill>
                <a:latin typeface="Times New Roman" pitchFamily="18" charset="0"/>
              </a:rPr>
              <a:t>中图）</a:t>
            </a:r>
          </a:p>
        </p:txBody>
      </p:sp>
      <p:grpSp>
        <p:nvGrpSpPr>
          <p:cNvPr id="2" name="Group 7"/>
          <p:cNvGrpSpPr>
            <a:grpSpLocks/>
          </p:cNvGrpSpPr>
          <p:nvPr/>
        </p:nvGrpSpPr>
        <p:grpSpPr bwMode="auto">
          <a:xfrm>
            <a:off x="5867400" y="2819400"/>
            <a:ext cx="3048000" cy="1219200"/>
            <a:chOff x="3696" y="1776"/>
            <a:chExt cx="1920" cy="768"/>
          </a:xfrm>
        </p:grpSpPr>
        <p:sp>
          <p:nvSpPr>
            <p:cNvPr id="49160" name="Line 8"/>
            <p:cNvSpPr>
              <a:spLocks noChangeShapeType="1"/>
            </p:cNvSpPr>
            <p:nvPr/>
          </p:nvSpPr>
          <p:spPr bwMode="auto">
            <a:xfrm flipH="1">
              <a:off x="3936" y="1824"/>
              <a:ext cx="960" cy="192"/>
            </a:xfrm>
            <a:prstGeom prst="line">
              <a:avLst/>
            </a:prstGeom>
            <a:noFill/>
            <a:ln w="9525">
              <a:solidFill>
                <a:srgbClr val="003366"/>
              </a:solidFill>
              <a:round/>
              <a:headEnd/>
              <a:tailEnd type="triangle" w="med" len="med"/>
            </a:ln>
          </p:spPr>
          <p:txBody>
            <a:bodyPr/>
            <a:lstStyle/>
            <a:p>
              <a:endParaRPr lang="zh-CN" altLang="en-US"/>
            </a:p>
          </p:txBody>
        </p:sp>
        <p:sp>
          <p:nvSpPr>
            <p:cNvPr id="49161" name="Line 9"/>
            <p:cNvSpPr>
              <a:spLocks noChangeShapeType="1"/>
            </p:cNvSpPr>
            <p:nvPr/>
          </p:nvSpPr>
          <p:spPr bwMode="auto">
            <a:xfrm flipH="1">
              <a:off x="4704" y="1824"/>
              <a:ext cx="240" cy="192"/>
            </a:xfrm>
            <a:prstGeom prst="line">
              <a:avLst/>
            </a:prstGeom>
            <a:noFill/>
            <a:ln w="9525">
              <a:solidFill>
                <a:srgbClr val="003366"/>
              </a:solidFill>
              <a:round/>
              <a:headEnd/>
              <a:tailEnd type="triangle" w="med" len="med"/>
            </a:ln>
          </p:spPr>
          <p:txBody>
            <a:bodyPr/>
            <a:lstStyle/>
            <a:p>
              <a:endParaRPr lang="zh-CN" altLang="en-US"/>
            </a:p>
          </p:txBody>
        </p:sp>
        <p:sp>
          <p:nvSpPr>
            <p:cNvPr id="49162" name="Rectangle 10"/>
            <p:cNvSpPr>
              <a:spLocks noChangeArrowheads="1"/>
            </p:cNvSpPr>
            <p:nvPr/>
          </p:nvSpPr>
          <p:spPr bwMode="auto">
            <a:xfrm>
              <a:off x="3696" y="2016"/>
              <a:ext cx="576" cy="528"/>
            </a:xfrm>
            <a:prstGeom prst="rect">
              <a:avLst/>
            </a:prstGeom>
            <a:solidFill>
              <a:srgbClr val="003366"/>
            </a:solidFill>
            <a:ln w="9525">
              <a:noFill/>
              <a:miter lim="800000"/>
              <a:headEnd/>
              <a:tailEnd/>
            </a:ln>
          </p:spPr>
          <p:txBody>
            <a:bodyPr anchor="ctr"/>
            <a:lstStyle/>
            <a:p>
              <a:pPr algn="ctr"/>
              <a:r>
                <a:rPr kumimoji="1" lang="zh-CN" altLang="en-US" sz="2400" b="1">
                  <a:solidFill>
                    <a:srgbClr val="FFFFFF"/>
                  </a:solidFill>
                  <a:latin typeface="Times New Roman" pitchFamily="18" charset="0"/>
                </a:rPr>
                <a:t>进货处理</a:t>
              </a:r>
            </a:p>
          </p:txBody>
        </p:sp>
        <p:sp>
          <p:nvSpPr>
            <p:cNvPr id="49163" name="Rectangle 11"/>
            <p:cNvSpPr>
              <a:spLocks noChangeArrowheads="1"/>
            </p:cNvSpPr>
            <p:nvPr/>
          </p:nvSpPr>
          <p:spPr bwMode="auto">
            <a:xfrm>
              <a:off x="4368" y="2016"/>
              <a:ext cx="576" cy="528"/>
            </a:xfrm>
            <a:prstGeom prst="rect">
              <a:avLst/>
            </a:prstGeom>
            <a:solidFill>
              <a:srgbClr val="003366"/>
            </a:solidFill>
            <a:ln w="9525">
              <a:noFill/>
              <a:miter lim="800000"/>
              <a:headEnd/>
              <a:tailEnd/>
            </a:ln>
          </p:spPr>
          <p:txBody>
            <a:bodyPr anchor="ctr"/>
            <a:lstStyle/>
            <a:p>
              <a:pPr algn="ctr"/>
              <a:r>
                <a:rPr kumimoji="1" lang="zh-CN" altLang="en-US" sz="2400" b="1">
                  <a:solidFill>
                    <a:srgbClr val="FFFFFF"/>
                  </a:solidFill>
                  <a:latin typeface="Times New Roman" pitchFamily="18" charset="0"/>
                </a:rPr>
                <a:t>出货处理</a:t>
              </a:r>
            </a:p>
          </p:txBody>
        </p:sp>
        <p:sp>
          <p:nvSpPr>
            <p:cNvPr id="49164" name="AutoShape 12"/>
            <p:cNvSpPr>
              <a:spLocks noChangeArrowheads="1"/>
            </p:cNvSpPr>
            <p:nvPr/>
          </p:nvSpPr>
          <p:spPr bwMode="auto">
            <a:xfrm>
              <a:off x="4800" y="1776"/>
              <a:ext cx="192" cy="96"/>
            </a:xfrm>
            <a:prstGeom prst="diamond">
              <a:avLst/>
            </a:prstGeom>
            <a:solidFill>
              <a:srgbClr val="993366"/>
            </a:solidFill>
            <a:ln w="9525">
              <a:solidFill>
                <a:schemeClr val="tx1"/>
              </a:solidFill>
              <a:miter lim="800000"/>
              <a:headEnd/>
              <a:tailEnd/>
            </a:ln>
          </p:spPr>
          <p:txBody>
            <a:bodyPr wrap="none" anchor="ctr"/>
            <a:lstStyle/>
            <a:p>
              <a:endParaRPr lang="zh-CN" altLang="en-US"/>
            </a:p>
          </p:txBody>
        </p:sp>
        <p:sp>
          <p:nvSpPr>
            <p:cNvPr id="49165" name="Rectangle 13"/>
            <p:cNvSpPr>
              <a:spLocks noChangeArrowheads="1"/>
            </p:cNvSpPr>
            <p:nvPr/>
          </p:nvSpPr>
          <p:spPr bwMode="auto">
            <a:xfrm>
              <a:off x="5040" y="2016"/>
              <a:ext cx="576" cy="528"/>
            </a:xfrm>
            <a:prstGeom prst="rect">
              <a:avLst/>
            </a:prstGeom>
            <a:solidFill>
              <a:srgbClr val="003366"/>
            </a:solidFill>
            <a:ln w="9525">
              <a:noFill/>
              <a:miter lim="800000"/>
              <a:headEnd/>
              <a:tailEnd/>
            </a:ln>
          </p:spPr>
          <p:txBody>
            <a:bodyPr anchor="ctr"/>
            <a:lstStyle/>
            <a:p>
              <a:pPr algn="ctr"/>
              <a:r>
                <a:rPr kumimoji="1" lang="zh-CN" altLang="en-US" sz="2400" b="1">
                  <a:solidFill>
                    <a:srgbClr val="FFFFFF"/>
                  </a:solidFill>
                  <a:latin typeface="Times New Roman" pitchFamily="18" charset="0"/>
                </a:rPr>
                <a:t>库存控制</a:t>
              </a:r>
            </a:p>
          </p:txBody>
        </p:sp>
        <p:sp>
          <p:nvSpPr>
            <p:cNvPr id="49166" name="Line 14"/>
            <p:cNvSpPr>
              <a:spLocks noChangeShapeType="1"/>
            </p:cNvSpPr>
            <p:nvPr/>
          </p:nvSpPr>
          <p:spPr bwMode="auto">
            <a:xfrm>
              <a:off x="4896" y="1872"/>
              <a:ext cx="384" cy="144"/>
            </a:xfrm>
            <a:prstGeom prst="line">
              <a:avLst/>
            </a:prstGeom>
            <a:noFill/>
            <a:ln w="9525">
              <a:solidFill>
                <a:srgbClr val="003366"/>
              </a:solidFill>
              <a:round/>
              <a:headEnd/>
              <a:tailEnd type="triangle" w="med" len="med"/>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2307">
                                            <p:txEl>
                                              <p:pRg st="0" end="0"/>
                                            </p:txEl>
                                          </p:spTgt>
                                        </p:tgtEl>
                                        <p:attrNameLst>
                                          <p:attrName>style.visibility</p:attrName>
                                        </p:attrNameLst>
                                      </p:cBhvr>
                                      <p:to>
                                        <p:strVal val="visible"/>
                                      </p:to>
                                    </p:set>
                                    <p:animEffect transition="in" filter="wipe(left)">
                                      <p:cBhvr>
                                        <p:cTn id="7" dur="500"/>
                                        <p:tgtEl>
                                          <p:spTgt spid="1762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762309"/>
                                        </p:tgtEl>
                                        <p:attrNameLst>
                                          <p:attrName>style.visibility</p:attrName>
                                        </p:attrNameLst>
                                      </p:cBhvr>
                                      <p:to>
                                        <p:strVal val="visible"/>
                                      </p:to>
                                    </p:set>
                                    <p:anim calcmode="lin" valueType="num">
                                      <p:cBhvr>
                                        <p:cTn id="12" dur="500" fill="hold"/>
                                        <p:tgtEl>
                                          <p:spTgt spid="1762309"/>
                                        </p:tgtEl>
                                        <p:attrNameLst>
                                          <p:attrName>ppt_w</p:attrName>
                                        </p:attrNameLst>
                                      </p:cBhvr>
                                      <p:tavLst>
                                        <p:tav tm="0">
                                          <p:val>
                                            <p:fltVal val="0"/>
                                          </p:val>
                                        </p:tav>
                                        <p:tav tm="100000">
                                          <p:val>
                                            <p:strVal val="#ppt_w"/>
                                          </p:val>
                                        </p:tav>
                                      </p:tavLst>
                                    </p:anim>
                                    <p:anim calcmode="lin" valueType="num">
                                      <p:cBhvr>
                                        <p:cTn id="13" dur="500" fill="hold"/>
                                        <p:tgtEl>
                                          <p:spTgt spid="1762309"/>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62310"/>
                                        </p:tgtEl>
                                        <p:attrNameLst>
                                          <p:attrName>style.visibility</p:attrName>
                                        </p:attrNameLst>
                                      </p:cBhvr>
                                      <p:to>
                                        <p:strVal val="visible"/>
                                      </p:to>
                                    </p:set>
                                    <p:animEffect transition="in" filter="wipe(left)">
                                      <p:cBhvr>
                                        <p:cTn id="18" dur="500"/>
                                        <p:tgtEl>
                                          <p:spTgt spid="17623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62308"/>
                                        </p:tgtEl>
                                        <p:attrNameLst>
                                          <p:attrName>style.visibility</p:attrName>
                                        </p:attrNameLst>
                                      </p:cBhvr>
                                      <p:to>
                                        <p:strVal val="visible"/>
                                      </p:to>
                                    </p:set>
                                    <p:animEffect transition="in" filter="wipe(left)">
                                      <p:cBhvr>
                                        <p:cTn id="28" dur="500"/>
                                        <p:tgtEl>
                                          <p:spTgt spid="176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2307" grpId="0" build="p" autoUpdateAnimBg="0"/>
      <p:bldP spid="1762308" grpId="0" autoUpdateAnimBg="0"/>
      <p:bldP spid="1762309" grpId="0" animBg="1" autoUpdateAnimBg="0"/>
      <p:bldP spid="176231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pPr eaLnBrk="1" hangingPunct="1"/>
            <a:r>
              <a:rPr lang="zh-CN" altLang="en-US" sz="100" b="1" smtClean="0">
                <a:solidFill>
                  <a:schemeClr val="bg1"/>
                </a:solidFill>
              </a:rPr>
              <a:t>库存管理控制结构图</a:t>
            </a:r>
          </a:p>
        </p:txBody>
      </p:sp>
      <p:sp>
        <p:nvSpPr>
          <p:cNvPr id="50179" name="Line 3"/>
          <p:cNvSpPr>
            <a:spLocks noChangeShapeType="1"/>
          </p:cNvSpPr>
          <p:nvPr/>
        </p:nvSpPr>
        <p:spPr bwMode="auto">
          <a:xfrm flipH="1">
            <a:off x="2436813" y="2609850"/>
            <a:ext cx="2136775" cy="684213"/>
          </a:xfrm>
          <a:prstGeom prst="line">
            <a:avLst/>
          </a:prstGeom>
          <a:noFill/>
          <a:ln w="28575">
            <a:solidFill>
              <a:schemeClr val="tx1"/>
            </a:solidFill>
            <a:round/>
            <a:headEnd/>
            <a:tailEnd type="triangle" w="med" len="med"/>
          </a:ln>
        </p:spPr>
        <p:txBody>
          <a:bodyPr/>
          <a:lstStyle/>
          <a:p>
            <a:endParaRPr lang="zh-CN" altLang="en-US"/>
          </a:p>
        </p:txBody>
      </p:sp>
      <p:sp>
        <p:nvSpPr>
          <p:cNvPr id="50180" name="Line 4"/>
          <p:cNvSpPr>
            <a:spLocks noChangeShapeType="1"/>
          </p:cNvSpPr>
          <p:nvPr/>
        </p:nvSpPr>
        <p:spPr bwMode="auto">
          <a:xfrm>
            <a:off x="4725988" y="2609850"/>
            <a:ext cx="76200" cy="685800"/>
          </a:xfrm>
          <a:prstGeom prst="line">
            <a:avLst/>
          </a:prstGeom>
          <a:noFill/>
          <a:ln w="28575">
            <a:solidFill>
              <a:schemeClr val="tx1"/>
            </a:solidFill>
            <a:round/>
            <a:headEnd/>
            <a:tailEnd type="triangle" w="med" len="med"/>
          </a:ln>
        </p:spPr>
        <p:txBody>
          <a:bodyPr/>
          <a:lstStyle/>
          <a:p>
            <a:endParaRPr lang="zh-CN" altLang="en-US"/>
          </a:p>
        </p:txBody>
      </p:sp>
      <p:sp>
        <p:nvSpPr>
          <p:cNvPr id="50181" name="Line 5"/>
          <p:cNvSpPr>
            <a:spLocks noChangeShapeType="1"/>
          </p:cNvSpPr>
          <p:nvPr/>
        </p:nvSpPr>
        <p:spPr bwMode="auto">
          <a:xfrm>
            <a:off x="3336925" y="1981200"/>
            <a:ext cx="0" cy="558800"/>
          </a:xfrm>
          <a:prstGeom prst="line">
            <a:avLst/>
          </a:prstGeom>
          <a:noFill/>
          <a:ln w="28575">
            <a:solidFill>
              <a:schemeClr val="tx1"/>
            </a:solidFill>
            <a:round/>
            <a:headEnd/>
            <a:tailEnd/>
          </a:ln>
        </p:spPr>
        <p:txBody>
          <a:bodyPr/>
          <a:lstStyle/>
          <a:p>
            <a:endParaRPr lang="zh-CN" altLang="en-US"/>
          </a:p>
        </p:txBody>
      </p:sp>
      <p:sp>
        <p:nvSpPr>
          <p:cNvPr id="50182" name="Line 6"/>
          <p:cNvSpPr>
            <a:spLocks noChangeShapeType="1"/>
          </p:cNvSpPr>
          <p:nvPr/>
        </p:nvSpPr>
        <p:spPr bwMode="auto">
          <a:xfrm>
            <a:off x="5214938" y="1981200"/>
            <a:ext cx="0" cy="558800"/>
          </a:xfrm>
          <a:prstGeom prst="line">
            <a:avLst/>
          </a:prstGeom>
          <a:noFill/>
          <a:ln w="28575">
            <a:solidFill>
              <a:schemeClr val="tx1"/>
            </a:solidFill>
            <a:round/>
            <a:headEnd/>
            <a:tailEnd/>
          </a:ln>
        </p:spPr>
        <p:txBody>
          <a:bodyPr/>
          <a:lstStyle/>
          <a:p>
            <a:endParaRPr lang="zh-CN" altLang="en-US"/>
          </a:p>
        </p:txBody>
      </p:sp>
      <p:sp>
        <p:nvSpPr>
          <p:cNvPr id="50183" name="Line 7"/>
          <p:cNvSpPr>
            <a:spLocks noChangeShapeType="1"/>
          </p:cNvSpPr>
          <p:nvPr/>
        </p:nvSpPr>
        <p:spPr bwMode="auto">
          <a:xfrm>
            <a:off x="3336925" y="1981200"/>
            <a:ext cx="1878013" cy="0"/>
          </a:xfrm>
          <a:prstGeom prst="line">
            <a:avLst/>
          </a:prstGeom>
          <a:noFill/>
          <a:ln w="28575">
            <a:solidFill>
              <a:schemeClr val="tx1"/>
            </a:solidFill>
            <a:round/>
            <a:headEnd/>
            <a:tailEnd/>
          </a:ln>
        </p:spPr>
        <p:txBody>
          <a:bodyPr/>
          <a:lstStyle/>
          <a:p>
            <a:endParaRPr lang="zh-CN" altLang="en-US"/>
          </a:p>
        </p:txBody>
      </p:sp>
      <p:sp>
        <p:nvSpPr>
          <p:cNvPr id="50184" name="Line 8"/>
          <p:cNvSpPr>
            <a:spLocks noChangeShapeType="1"/>
          </p:cNvSpPr>
          <p:nvPr/>
        </p:nvSpPr>
        <p:spPr bwMode="auto">
          <a:xfrm>
            <a:off x="3336925" y="2540000"/>
            <a:ext cx="1150938" cy="0"/>
          </a:xfrm>
          <a:prstGeom prst="line">
            <a:avLst/>
          </a:prstGeom>
          <a:noFill/>
          <a:ln w="28575">
            <a:solidFill>
              <a:schemeClr val="tx1"/>
            </a:solidFill>
            <a:round/>
            <a:headEnd/>
            <a:tailEnd/>
          </a:ln>
        </p:spPr>
        <p:txBody>
          <a:bodyPr/>
          <a:lstStyle/>
          <a:p>
            <a:endParaRPr lang="zh-CN" altLang="en-US"/>
          </a:p>
        </p:txBody>
      </p:sp>
      <p:sp>
        <p:nvSpPr>
          <p:cNvPr id="50185" name="Line 9"/>
          <p:cNvSpPr>
            <a:spLocks noChangeShapeType="1"/>
          </p:cNvSpPr>
          <p:nvPr/>
        </p:nvSpPr>
        <p:spPr bwMode="auto">
          <a:xfrm>
            <a:off x="4972050" y="2540000"/>
            <a:ext cx="242888" cy="0"/>
          </a:xfrm>
          <a:prstGeom prst="line">
            <a:avLst/>
          </a:prstGeom>
          <a:noFill/>
          <a:ln w="28575">
            <a:solidFill>
              <a:schemeClr val="tx1"/>
            </a:solidFill>
            <a:round/>
            <a:headEnd/>
            <a:tailEnd/>
          </a:ln>
        </p:spPr>
        <p:txBody>
          <a:bodyPr/>
          <a:lstStyle/>
          <a:p>
            <a:endParaRPr lang="zh-CN" altLang="en-US"/>
          </a:p>
        </p:txBody>
      </p:sp>
      <p:sp>
        <p:nvSpPr>
          <p:cNvPr id="50186" name="AutoShape 10"/>
          <p:cNvSpPr>
            <a:spLocks noChangeArrowheads="1"/>
          </p:cNvSpPr>
          <p:nvPr/>
        </p:nvSpPr>
        <p:spPr bwMode="auto">
          <a:xfrm>
            <a:off x="4421188" y="2457450"/>
            <a:ext cx="536575" cy="139700"/>
          </a:xfrm>
          <a:prstGeom prst="diamond">
            <a:avLst/>
          </a:prstGeom>
          <a:noFill/>
          <a:ln w="28575">
            <a:solidFill>
              <a:schemeClr val="tx1"/>
            </a:solidFill>
            <a:miter lim="800000"/>
            <a:headEnd/>
            <a:tailEnd/>
          </a:ln>
        </p:spPr>
        <p:txBody>
          <a:bodyPr wrap="none" anchor="ctr"/>
          <a:lstStyle/>
          <a:p>
            <a:endParaRPr lang="zh-CN" altLang="en-US"/>
          </a:p>
        </p:txBody>
      </p:sp>
      <p:sp>
        <p:nvSpPr>
          <p:cNvPr id="50187" name="Text Box 11"/>
          <p:cNvSpPr txBox="1">
            <a:spLocks noChangeArrowheads="1"/>
          </p:cNvSpPr>
          <p:nvPr/>
        </p:nvSpPr>
        <p:spPr bwMode="auto">
          <a:xfrm>
            <a:off x="3398838" y="1981200"/>
            <a:ext cx="1936750" cy="457200"/>
          </a:xfrm>
          <a:prstGeom prst="rect">
            <a:avLst/>
          </a:prstGeom>
          <a:noFill/>
          <a:ln w="28575">
            <a:noFill/>
            <a:miter lim="800000"/>
            <a:headEnd/>
            <a:tailEnd/>
          </a:ln>
        </p:spPr>
        <p:txBody>
          <a:bodyPr>
            <a:spAutoFit/>
          </a:bodyPr>
          <a:lstStyle/>
          <a:p>
            <a:pPr>
              <a:spcBef>
                <a:spcPct val="50000"/>
              </a:spcBef>
            </a:pPr>
            <a:r>
              <a:rPr kumimoji="1" lang="zh-CN" altLang="en-US" sz="2400" b="1">
                <a:latin typeface="Times New Roman" pitchFamily="18" charset="0"/>
              </a:rPr>
              <a:t>库存管理</a:t>
            </a:r>
          </a:p>
        </p:txBody>
      </p:sp>
      <p:sp>
        <p:nvSpPr>
          <p:cNvPr id="50188" name="Rectangle 12"/>
          <p:cNvSpPr>
            <a:spLocks noChangeArrowheads="1"/>
          </p:cNvSpPr>
          <p:nvPr/>
        </p:nvSpPr>
        <p:spPr bwMode="auto">
          <a:xfrm>
            <a:off x="1797050" y="3294063"/>
            <a:ext cx="960438" cy="877887"/>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备货</a:t>
            </a:r>
          </a:p>
          <a:p>
            <a:pPr algn="ctr"/>
            <a:r>
              <a:rPr kumimoji="1" lang="zh-CN" altLang="en-US" sz="2400" b="1">
                <a:latin typeface="Times New Roman" pitchFamily="18" charset="0"/>
              </a:rPr>
              <a:t>处理</a:t>
            </a:r>
          </a:p>
        </p:txBody>
      </p:sp>
      <p:sp>
        <p:nvSpPr>
          <p:cNvPr id="50189" name="Rectangle 13"/>
          <p:cNvSpPr>
            <a:spLocks noChangeArrowheads="1"/>
          </p:cNvSpPr>
          <p:nvPr/>
        </p:nvSpPr>
        <p:spPr bwMode="auto">
          <a:xfrm>
            <a:off x="4497388" y="3295650"/>
            <a:ext cx="960437" cy="876300"/>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进货</a:t>
            </a:r>
          </a:p>
          <a:p>
            <a:pPr algn="ctr"/>
            <a:r>
              <a:rPr kumimoji="1" lang="zh-CN" altLang="en-US" sz="2400" b="1">
                <a:latin typeface="Times New Roman" pitchFamily="18" charset="0"/>
              </a:rPr>
              <a:t>处理</a:t>
            </a:r>
          </a:p>
        </p:txBody>
      </p:sp>
      <p:sp>
        <p:nvSpPr>
          <p:cNvPr id="50190" name="Line 14"/>
          <p:cNvSpPr>
            <a:spLocks noChangeShapeType="1"/>
          </p:cNvSpPr>
          <p:nvPr/>
        </p:nvSpPr>
        <p:spPr bwMode="auto">
          <a:xfrm>
            <a:off x="4802188" y="2609850"/>
            <a:ext cx="2819400" cy="685800"/>
          </a:xfrm>
          <a:prstGeom prst="line">
            <a:avLst/>
          </a:prstGeom>
          <a:noFill/>
          <a:ln w="28575">
            <a:solidFill>
              <a:schemeClr val="tx1"/>
            </a:solidFill>
            <a:round/>
            <a:headEnd/>
            <a:tailEnd type="triangle" w="med" len="med"/>
          </a:ln>
        </p:spPr>
        <p:txBody>
          <a:bodyPr/>
          <a:lstStyle/>
          <a:p>
            <a:endParaRPr lang="zh-CN" altLang="en-US"/>
          </a:p>
        </p:txBody>
      </p:sp>
      <p:sp>
        <p:nvSpPr>
          <p:cNvPr id="50191" name="Rectangle 15"/>
          <p:cNvSpPr>
            <a:spLocks noChangeArrowheads="1"/>
          </p:cNvSpPr>
          <p:nvPr/>
        </p:nvSpPr>
        <p:spPr bwMode="auto">
          <a:xfrm>
            <a:off x="7011988" y="3219450"/>
            <a:ext cx="1066800" cy="877888"/>
          </a:xfrm>
          <a:prstGeom prst="rect">
            <a:avLst/>
          </a:prstGeom>
          <a:noFill/>
          <a:ln w="28575">
            <a:noFill/>
            <a:miter lim="800000"/>
            <a:headEnd/>
            <a:tailEnd/>
          </a:ln>
        </p:spPr>
        <p:txBody>
          <a:bodyPr wrap="none" anchor="ctr"/>
          <a:lstStyle/>
          <a:p>
            <a:pPr algn="ctr"/>
            <a:r>
              <a:rPr kumimoji="1" lang="zh-CN" altLang="en-US" sz="2400" b="1">
                <a:latin typeface="Times New Roman" pitchFamily="18" charset="0"/>
              </a:rPr>
              <a:t>库存</a:t>
            </a:r>
          </a:p>
          <a:p>
            <a:pPr algn="ctr"/>
            <a:r>
              <a:rPr kumimoji="1" lang="zh-CN" altLang="en-US" sz="2400" b="1">
                <a:latin typeface="Times New Roman" pitchFamily="18" charset="0"/>
              </a:rPr>
              <a:t>控制</a:t>
            </a:r>
          </a:p>
        </p:txBody>
      </p:sp>
      <p:sp>
        <p:nvSpPr>
          <p:cNvPr id="50192" name="Line 16"/>
          <p:cNvSpPr>
            <a:spLocks noChangeShapeType="1"/>
          </p:cNvSpPr>
          <p:nvPr/>
        </p:nvSpPr>
        <p:spPr bwMode="auto">
          <a:xfrm flipH="1">
            <a:off x="763588" y="4210050"/>
            <a:ext cx="1143000" cy="533400"/>
          </a:xfrm>
          <a:prstGeom prst="line">
            <a:avLst/>
          </a:prstGeom>
          <a:noFill/>
          <a:ln w="28575">
            <a:solidFill>
              <a:schemeClr val="tx1"/>
            </a:solidFill>
            <a:round/>
            <a:headEnd/>
            <a:tailEnd type="triangle" w="med" len="med"/>
          </a:ln>
        </p:spPr>
        <p:txBody>
          <a:bodyPr/>
          <a:lstStyle/>
          <a:p>
            <a:endParaRPr lang="zh-CN" altLang="en-US"/>
          </a:p>
        </p:txBody>
      </p:sp>
      <p:sp>
        <p:nvSpPr>
          <p:cNvPr id="50193" name="Rectangle 17"/>
          <p:cNvSpPr>
            <a:spLocks noChangeArrowheads="1"/>
          </p:cNvSpPr>
          <p:nvPr/>
        </p:nvSpPr>
        <p:spPr bwMode="auto">
          <a:xfrm>
            <a:off x="152400" y="4057650"/>
            <a:ext cx="914400" cy="990600"/>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接受</a:t>
            </a:r>
          </a:p>
          <a:p>
            <a:pPr algn="ctr"/>
            <a:r>
              <a:rPr kumimoji="1" lang="zh-CN" altLang="en-US" sz="2400" b="1">
                <a:latin typeface="Times New Roman" pitchFamily="18" charset="0"/>
              </a:rPr>
              <a:t>出货单</a:t>
            </a:r>
          </a:p>
        </p:txBody>
      </p:sp>
      <p:sp>
        <p:nvSpPr>
          <p:cNvPr id="50194" name="Rectangle 18"/>
          <p:cNvSpPr>
            <a:spLocks noChangeArrowheads="1"/>
          </p:cNvSpPr>
          <p:nvPr/>
        </p:nvSpPr>
        <p:spPr bwMode="auto">
          <a:xfrm>
            <a:off x="1144588" y="4743450"/>
            <a:ext cx="914400" cy="990600"/>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登记</a:t>
            </a:r>
          </a:p>
          <a:p>
            <a:pPr algn="ctr"/>
            <a:r>
              <a:rPr kumimoji="1" lang="zh-CN" altLang="en-US" sz="2400" b="1">
                <a:latin typeface="Times New Roman" pitchFamily="18" charset="0"/>
              </a:rPr>
              <a:t>出库帐</a:t>
            </a:r>
          </a:p>
        </p:txBody>
      </p:sp>
      <p:sp>
        <p:nvSpPr>
          <p:cNvPr id="50195" name="Rectangle 19"/>
          <p:cNvSpPr>
            <a:spLocks noChangeArrowheads="1"/>
          </p:cNvSpPr>
          <p:nvPr/>
        </p:nvSpPr>
        <p:spPr bwMode="auto">
          <a:xfrm>
            <a:off x="2135188" y="4743450"/>
            <a:ext cx="914400" cy="990600"/>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修改</a:t>
            </a:r>
          </a:p>
          <a:p>
            <a:pPr algn="ctr"/>
            <a:r>
              <a:rPr kumimoji="1" lang="zh-CN" altLang="en-US" sz="2400" b="1">
                <a:latin typeface="Times New Roman" pitchFamily="18" charset="0"/>
              </a:rPr>
              <a:t>库存帐</a:t>
            </a:r>
          </a:p>
        </p:txBody>
      </p:sp>
      <p:sp>
        <p:nvSpPr>
          <p:cNvPr id="50196" name="Rectangle 20"/>
          <p:cNvSpPr>
            <a:spLocks noChangeArrowheads="1"/>
          </p:cNvSpPr>
          <p:nvPr/>
        </p:nvSpPr>
        <p:spPr bwMode="auto">
          <a:xfrm>
            <a:off x="3125788" y="4743450"/>
            <a:ext cx="914400" cy="990600"/>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打印</a:t>
            </a:r>
          </a:p>
          <a:p>
            <a:pPr algn="ctr"/>
            <a:r>
              <a:rPr kumimoji="1" lang="zh-CN" altLang="en-US" sz="2400" b="1">
                <a:latin typeface="Times New Roman" pitchFamily="18" charset="0"/>
              </a:rPr>
              <a:t>发货单</a:t>
            </a:r>
          </a:p>
        </p:txBody>
      </p:sp>
      <p:sp>
        <p:nvSpPr>
          <p:cNvPr id="50197" name="Line 21"/>
          <p:cNvSpPr>
            <a:spLocks noChangeShapeType="1"/>
          </p:cNvSpPr>
          <p:nvPr/>
        </p:nvSpPr>
        <p:spPr bwMode="auto">
          <a:xfrm flipH="1">
            <a:off x="1677988" y="4210050"/>
            <a:ext cx="457200" cy="533400"/>
          </a:xfrm>
          <a:prstGeom prst="line">
            <a:avLst/>
          </a:prstGeom>
          <a:noFill/>
          <a:ln w="28575">
            <a:solidFill>
              <a:schemeClr val="tx1"/>
            </a:solidFill>
            <a:round/>
            <a:headEnd/>
            <a:tailEnd type="triangle" w="med" len="med"/>
          </a:ln>
        </p:spPr>
        <p:txBody>
          <a:bodyPr/>
          <a:lstStyle/>
          <a:p>
            <a:endParaRPr lang="zh-CN" altLang="en-US"/>
          </a:p>
        </p:txBody>
      </p:sp>
      <p:sp>
        <p:nvSpPr>
          <p:cNvPr id="50198" name="Line 22"/>
          <p:cNvSpPr>
            <a:spLocks noChangeShapeType="1"/>
          </p:cNvSpPr>
          <p:nvPr/>
        </p:nvSpPr>
        <p:spPr bwMode="auto">
          <a:xfrm>
            <a:off x="2287588" y="4210050"/>
            <a:ext cx="457200" cy="533400"/>
          </a:xfrm>
          <a:prstGeom prst="line">
            <a:avLst/>
          </a:prstGeom>
          <a:noFill/>
          <a:ln w="28575">
            <a:solidFill>
              <a:schemeClr val="tx1"/>
            </a:solidFill>
            <a:round/>
            <a:headEnd/>
            <a:tailEnd type="triangle" w="med" len="med"/>
          </a:ln>
        </p:spPr>
        <p:txBody>
          <a:bodyPr/>
          <a:lstStyle/>
          <a:p>
            <a:endParaRPr lang="zh-CN" altLang="en-US"/>
          </a:p>
        </p:txBody>
      </p:sp>
      <p:sp>
        <p:nvSpPr>
          <p:cNvPr id="50199" name="Line 23"/>
          <p:cNvSpPr>
            <a:spLocks noChangeShapeType="1"/>
          </p:cNvSpPr>
          <p:nvPr/>
        </p:nvSpPr>
        <p:spPr bwMode="auto">
          <a:xfrm>
            <a:off x="2439988" y="4210050"/>
            <a:ext cx="1295400" cy="533400"/>
          </a:xfrm>
          <a:prstGeom prst="line">
            <a:avLst/>
          </a:prstGeom>
          <a:noFill/>
          <a:ln w="28575">
            <a:solidFill>
              <a:schemeClr val="tx1"/>
            </a:solidFill>
            <a:round/>
            <a:headEnd/>
            <a:tailEnd type="triangle" w="med" len="med"/>
          </a:ln>
        </p:spPr>
        <p:txBody>
          <a:bodyPr/>
          <a:lstStyle/>
          <a:p>
            <a:endParaRPr lang="zh-CN" altLang="en-US"/>
          </a:p>
        </p:txBody>
      </p:sp>
      <p:sp>
        <p:nvSpPr>
          <p:cNvPr id="50200" name="Rectangle 24"/>
          <p:cNvSpPr>
            <a:spLocks noChangeArrowheads="1"/>
          </p:cNvSpPr>
          <p:nvPr/>
        </p:nvSpPr>
        <p:spPr bwMode="auto">
          <a:xfrm>
            <a:off x="4116388" y="4743450"/>
            <a:ext cx="914400" cy="990600"/>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接受</a:t>
            </a:r>
          </a:p>
          <a:p>
            <a:pPr algn="ctr"/>
            <a:r>
              <a:rPr kumimoji="1" lang="zh-CN" altLang="en-US" sz="2400" b="1">
                <a:latin typeface="Times New Roman" pitchFamily="18" charset="0"/>
              </a:rPr>
              <a:t>进货单</a:t>
            </a:r>
          </a:p>
        </p:txBody>
      </p:sp>
      <p:sp>
        <p:nvSpPr>
          <p:cNvPr id="50201" name="Rectangle 25"/>
          <p:cNvSpPr>
            <a:spLocks noChangeArrowheads="1"/>
          </p:cNvSpPr>
          <p:nvPr/>
        </p:nvSpPr>
        <p:spPr bwMode="auto">
          <a:xfrm>
            <a:off x="5106988" y="4743450"/>
            <a:ext cx="914400" cy="990600"/>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登记</a:t>
            </a:r>
          </a:p>
          <a:p>
            <a:pPr algn="ctr"/>
            <a:r>
              <a:rPr kumimoji="1" lang="zh-CN" altLang="en-US" sz="2400" b="1">
                <a:latin typeface="Times New Roman" pitchFamily="18" charset="0"/>
              </a:rPr>
              <a:t>入库帐</a:t>
            </a:r>
          </a:p>
        </p:txBody>
      </p:sp>
      <p:sp>
        <p:nvSpPr>
          <p:cNvPr id="50202" name="Rectangle 26"/>
          <p:cNvSpPr>
            <a:spLocks noChangeArrowheads="1"/>
          </p:cNvSpPr>
          <p:nvPr/>
        </p:nvSpPr>
        <p:spPr bwMode="auto">
          <a:xfrm>
            <a:off x="6097588" y="4743450"/>
            <a:ext cx="914400" cy="990600"/>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修改</a:t>
            </a:r>
          </a:p>
          <a:p>
            <a:pPr algn="ctr"/>
            <a:r>
              <a:rPr kumimoji="1" lang="zh-CN" altLang="en-US" sz="2400" b="1">
                <a:latin typeface="Times New Roman" pitchFamily="18" charset="0"/>
              </a:rPr>
              <a:t>库存帐</a:t>
            </a:r>
          </a:p>
        </p:txBody>
      </p:sp>
      <p:sp>
        <p:nvSpPr>
          <p:cNvPr id="50203" name="Line 27"/>
          <p:cNvSpPr>
            <a:spLocks noChangeShapeType="1"/>
          </p:cNvSpPr>
          <p:nvPr/>
        </p:nvSpPr>
        <p:spPr bwMode="auto">
          <a:xfrm flipH="1">
            <a:off x="4497388" y="4210050"/>
            <a:ext cx="304800" cy="533400"/>
          </a:xfrm>
          <a:prstGeom prst="line">
            <a:avLst/>
          </a:prstGeom>
          <a:noFill/>
          <a:ln w="28575">
            <a:solidFill>
              <a:schemeClr val="tx1"/>
            </a:solidFill>
            <a:round/>
            <a:headEnd/>
            <a:tailEnd type="triangle" w="med" len="med"/>
          </a:ln>
        </p:spPr>
        <p:txBody>
          <a:bodyPr/>
          <a:lstStyle/>
          <a:p>
            <a:endParaRPr lang="zh-CN" altLang="en-US"/>
          </a:p>
        </p:txBody>
      </p:sp>
      <p:sp>
        <p:nvSpPr>
          <p:cNvPr id="50204" name="Line 28"/>
          <p:cNvSpPr>
            <a:spLocks noChangeShapeType="1"/>
          </p:cNvSpPr>
          <p:nvPr/>
        </p:nvSpPr>
        <p:spPr bwMode="auto">
          <a:xfrm>
            <a:off x="4954588" y="4210050"/>
            <a:ext cx="457200" cy="533400"/>
          </a:xfrm>
          <a:prstGeom prst="line">
            <a:avLst/>
          </a:prstGeom>
          <a:noFill/>
          <a:ln w="28575">
            <a:solidFill>
              <a:schemeClr val="tx1"/>
            </a:solidFill>
            <a:round/>
            <a:headEnd/>
            <a:tailEnd type="triangle" w="med" len="med"/>
          </a:ln>
        </p:spPr>
        <p:txBody>
          <a:bodyPr/>
          <a:lstStyle/>
          <a:p>
            <a:endParaRPr lang="zh-CN" altLang="en-US"/>
          </a:p>
        </p:txBody>
      </p:sp>
      <p:sp>
        <p:nvSpPr>
          <p:cNvPr id="50205" name="Line 29"/>
          <p:cNvSpPr>
            <a:spLocks noChangeShapeType="1"/>
          </p:cNvSpPr>
          <p:nvPr/>
        </p:nvSpPr>
        <p:spPr bwMode="auto">
          <a:xfrm>
            <a:off x="5259388" y="4210050"/>
            <a:ext cx="1295400" cy="533400"/>
          </a:xfrm>
          <a:prstGeom prst="line">
            <a:avLst/>
          </a:prstGeom>
          <a:noFill/>
          <a:ln w="28575">
            <a:solidFill>
              <a:schemeClr val="tx1"/>
            </a:solidFill>
            <a:round/>
            <a:headEnd/>
            <a:tailEnd type="triangle" w="med" len="med"/>
          </a:ln>
        </p:spPr>
        <p:txBody>
          <a:bodyPr/>
          <a:lstStyle/>
          <a:p>
            <a:endParaRPr lang="zh-CN" altLang="en-US"/>
          </a:p>
        </p:txBody>
      </p:sp>
      <p:sp>
        <p:nvSpPr>
          <p:cNvPr id="50206" name="Rectangle 30"/>
          <p:cNvSpPr>
            <a:spLocks noChangeArrowheads="1"/>
          </p:cNvSpPr>
          <p:nvPr/>
        </p:nvSpPr>
        <p:spPr bwMode="auto">
          <a:xfrm>
            <a:off x="7088188" y="4743450"/>
            <a:ext cx="685800" cy="990600"/>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查库</a:t>
            </a:r>
          </a:p>
          <a:p>
            <a:pPr algn="ctr"/>
            <a:r>
              <a:rPr kumimoji="1" lang="zh-CN" altLang="en-US" sz="2400" b="1">
                <a:latin typeface="Times New Roman" pitchFamily="18" charset="0"/>
              </a:rPr>
              <a:t>存帐</a:t>
            </a:r>
          </a:p>
        </p:txBody>
      </p:sp>
      <p:sp>
        <p:nvSpPr>
          <p:cNvPr id="50207" name="Line 31"/>
          <p:cNvSpPr>
            <a:spLocks noChangeShapeType="1"/>
          </p:cNvSpPr>
          <p:nvPr/>
        </p:nvSpPr>
        <p:spPr bwMode="auto">
          <a:xfrm flipH="1">
            <a:off x="7240588" y="4057650"/>
            <a:ext cx="76200" cy="685800"/>
          </a:xfrm>
          <a:prstGeom prst="line">
            <a:avLst/>
          </a:prstGeom>
          <a:noFill/>
          <a:ln w="28575">
            <a:solidFill>
              <a:schemeClr val="tx1"/>
            </a:solidFill>
            <a:round/>
            <a:headEnd/>
            <a:tailEnd type="triangle" w="med" len="med"/>
          </a:ln>
        </p:spPr>
        <p:txBody>
          <a:bodyPr/>
          <a:lstStyle/>
          <a:p>
            <a:endParaRPr lang="zh-CN" altLang="en-US"/>
          </a:p>
        </p:txBody>
      </p:sp>
      <p:sp>
        <p:nvSpPr>
          <p:cNvPr id="50208" name="Rectangle 32"/>
          <p:cNvSpPr>
            <a:spLocks noChangeArrowheads="1"/>
          </p:cNvSpPr>
          <p:nvPr/>
        </p:nvSpPr>
        <p:spPr bwMode="auto">
          <a:xfrm>
            <a:off x="7926388" y="4743450"/>
            <a:ext cx="457200" cy="1809750"/>
          </a:xfrm>
          <a:prstGeom prst="rect">
            <a:avLst/>
          </a:prstGeom>
          <a:noFill/>
          <a:ln w="28575">
            <a:solidFill>
              <a:schemeClr val="tx1"/>
            </a:solidFill>
            <a:miter lim="800000"/>
            <a:headEnd/>
            <a:tailEnd/>
          </a:ln>
        </p:spPr>
        <p:txBody>
          <a:bodyPr wrap="none" anchor="ctr"/>
          <a:lstStyle/>
          <a:p>
            <a:pPr algn="ctr" eaLnBrk="0" hangingPunct="0"/>
            <a:r>
              <a:rPr kumimoji="1" lang="zh-CN" altLang="en-US" sz="2400" b="1">
                <a:latin typeface="Times New Roman" pitchFamily="18" charset="0"/>
              </a:rPr>
              <a:t>生</a:t>
            </a:r>
          </a:p>
          <a:p>
            <a:pPr algn="ctr" eaLnBrk="0" hangingPunct="0"/>
            <a:r>
              <a:rPr kumimoji="1" lang="zh-CN" altLang="en-US" sz="2400" b="1">
                <a:latin typeface="Times New Roman" pitchFamily="18" charset="0"/>
              </a:rPr>
              <a:t>成</a:t>
            </a:r>
          </a:p>
          <a:p>
            <a:pPr algn="ctr" eaLnBrk="0" hangingPunct="0"/>
            <a:r>
              <a:rPr kumimoji="1" lang="zh-CN" altLang="en-US" sz="2400" b="1">
                <a:latin typeface="Times New Roman" pitchFamily="18" charset="0"/>
              </a:rPr>
              <a:t>缺</a:t>
            </a:r>
          </a:p>
          <a:p>
            <a:pPr algn="ctr" eaLnBrk="0" hangingPunct="0"/>
            <a:r>
              <a:rPr kumimoji="1" lang="zh-CN" altLang="en-US" sz="2400" b="1">
                <a:latin typeface="Times New Roman" pitchFamily="18" charset="0"/>
              </a:rPr>
              <a:t>货</a:t>
            </a:r>
          </a:p>
          <a:p>
            <a:pPr algn="ctr" eaLnBrk="0" hangingPunct="0"/>
            <a:r>
              <a:rPr kumimoji="1" lang="zh-CN" altLang="en-US" sz="2400" b="1">
                <a:latin typeface="Times New Roman" pitchFamily="18" charset="0"/>
              </a:rPr>
              <a:t>单</a:t>
            </a:r>
          </a:p>
        </p:txBody>
      </p:sp>
      <p:sp>
        <p:nvSpPr>
          <p:cNvPr id="50209" name="Line 33"/>
          <p:cNvSpPr>
            <a:spLocks noChangeShapeType="1"/>
          </p:cNvSpPr>
          <p:nvPr/>
        </p:nvSpPr>
        <p:spPr bwMode="auto">
          <a:xfrm>
            <a:off x="7850188" y="4133850"/>
            <a:ext cx="457200" cy="609600"/>
          </a:xfrm>
          <a:prstGeom prst="line">
            <a:avLst/>
          </a:prstGeom>
          <a:noFill/>
          <a:ln w="28575">
            <a:solidFill>
              <a:schemeClr val="tx1"/>
            </a:solidFill>
            <a:round/>
            <a:headEnd/>
            <a:tailEnd type="triangle" w="med" len="med"/>
          </a:ln>
        </p:spPr>
        <p:txBody>
          <a:bodyPr/>
          <a:lstStyle/>
          <a:p>
            <a:endParaRPr lang="zh-CN" altLang="en-US"/>
          </a:p>
        </p:txBody>
      </p:sp>
      <p:sp>
        <p:nvSpPr>
          <p:cNvPr id="50210" name="Rectangle 34"/>
          <p:cNvSpPr>
            <a:spLocks noChangeArrowheads="1"/>
          </p:cNvSpPr>
          <p:nvPr/>
        </p:nvSpPr>
        <p:spPr bwMode="auto">
          <a:xfrm>
            <a:off x="1042988" y="692150"/>
            <a:ext cx="7415212" cy="990600"/>
          </a:xfrm>
          <a:prstGeom prst="rect">
            <a:avLst/>
          </a:prstGeom>
          <a:noFill/>
          <a:ln w="9525">
            <a:noFill/>
            <a:miter lim="800000"/>
            <a:headEnd/>
            <a:tailEnd/>
          </a:ln>
        </p:spPr>
        <p:txBody>
          <a:bodyPr anchor="ctr"/>
          <a:lstStyle/>
          <a:p>
            <a:r>
              <a:rPr kumimoji="1" lang="zh-CN" altLang="en-US" sz="3600" b="1">
                <a:latin typeface="Times New Roman" pitchFamily="18" charset="0"/>
              </a:rPr>
              <a:t>控制结构图</a:t>
            </a:r>
          </a:p>
        </p:txBody>
      </p:sp>
      <p:grpSp>
        <p:nvGrpSpPr>
          <p:cNvPr id="50211" name="Group 35"/>
          <p:cNvGrpSpPr>
            <a:grpSpLocks/>
          </p:cNvGrpSpPr>
          <p:nvPr/>
        </p:nvGrpSpPr>
        <p:grpSpPr bwMode="auto">
          <a:xfrm>
            <a:off x="7088188" y="3295650"/>
            <a:ext cx="990600" cy="838200"/>
            <a:chOff x="4368" y="1872"/>
            <a:chExt cx="624" cy="528"/>
          </a:xfrm>
        </p:grpSpPr>
        <p:sp>
          <p:nvSpPr>
            <p:cNvPr id="50214" name="Line 36"/>
            <p:cNvSpPr>
              <a:spLocks noChangeShapeType="1"/>
            </p:cNvSpPr>
            <p:nvPr/>
          </p:nvSpPr>
          <p:spPr bwMode="auto">
            <a:xfrm>
              <a:off x="4368" y="1872"/>
              <a:ext cx="0" cy="480"/>
            </a:xfrm>
            <a:prstGeom prst="line">
              <a:avLst/>
            </a:prstGeom>
            <a:noFill/>
            <a:ln w="28575">
              <a:solidFill>
                <a:schemeClr val="tx1"/>
              </a:solidFill>
              <a:round/>
              <a:headEnd/>
              <a:tailEnd/>
            </a:ln>
          </p:spPr>
          <p:txBody>
            <a:bodyPr/>
            <a:lstStyle/>
            <a:p>
              <a:endParaRPr lang="zh-CN" altLang="en-US"/>
            </a:p>
          </p:txBody>
        </p:sp>
        <p:sp>
          <p:nvSpPr>
            <p:cNvPr id="50215" name="Line 37"/>
            <p:cNvSpPr>
              <a:spLocks noChangeShapeType="1"/>
            </p:cNvSpPr>
            <p:nvPr/>
          </p:nvSpPr>
          <p:spPr bwMode="auto">
            <a:xfrm>
              <a:off x="4992" y="1872"/>
              <a:ext cx="0" cy="480"/>
            </a:xfrm>
            <a:prstGeom prst="line">
              <a:avLst/>
            </a:prstGeom>
            <a:noFill/>
            <a:ln w="28575">
              <a:solidFill>
                <a:schemeClr val="tx1"/>
              </a:solidFill>
              <a:round/>
              <a:headEnd/>
              <a:tailEnd/>
            </a:ln>
          </p:spPr>
          <p:txBody>
            <a:bodyPr/>
            <a:lstStyle/>
            <a:p>
              <a:endParaRPr lang="zh-CN" altLang="en-US"/>
            </a:p>
          </p:txBody>
        </p:sp>
        <p:sp>
          <p:nvSpPr>
            <p:cNvPr id="50216" name="Line 38"/>
            <p:cNvSpPr>
              <a:spLocks noChangeShapeType="1"/>
            </p:cNvSpPr>
            <p:nvPr/>
          </p:nvSpPr>
          <p:spPr bwMode="auto">
            <a:xfrm>
              <a:off x="4368" y="1872"/>
              <a:ext cx="624" cy="0"/>
            </a:xfrm>
            <a:prstGeom prst="line">
              <a:avLst/>
            </a:prstGeom>
            <a:noFill/>
            <a:ln w="28575">
              <a:solidFill>
                <a:schemeClr val="tx1"/>
              </a:solidFill>
              <a:round/>
              <a:headEnd/>
              <a:tailEnd/>
            </a:ln>
          </p:spPr>
          <p:txBody>
            <a:bodyPr/>
            <a:lstStyle/>
            <a:p>
              <a:endParaRPr lang="zh-CN" altLang="en-US"/>
            </a:p>
          </p:txBody>
        </p:sp>
        <p:sp>
          <p:nvSpPr>
            <p:cNvPr id="50217" name="Line 39"/>
            <p:cNvSpPr>
              <a:spLocks noChangeShapeType="1"/>
            </p:cNvSpPr>
            <p:nvPr/>
          </p:nvSpPr>
          <p:spPr bwMode="auto">
            <a:xfrm>
              <a:off x="4368" y="2364"/>
              <a:ext cx="240" cy="0"/>
            </a:xfrm>
            <a:prstGeom prst="line">
              <a:avLst/>
            </a:prstGeom>
            <a:noFill/>
            <a:ln w="28575">
              <a:solidFill>
                <a:schemeClr val="tx1"/>
              </a:solidFill>
              <a:round/>
              <a:headEnd/>
              <a:tailEnd/>
            </a:ln>
          </p:spPr>
          <p:txBody>
            <a:bodyPr/>
            <a:lstStyle/>
            <a:p>
              <a:endParaRPr lang="zh-CN" altLang="en-US"/>
            </a:p>
          </p:txBody>
        </p:sp>
        <p:sp>
          <p:nvSpPr>
            <p:cNvPr id="50218" name="Line 40"/>
            <p:cNvSpPr>
              <a:spLocks noChangeShapeType="1"/>
            </p:cNvSpPr>
            <p:nvPr/>
          </p:nvSpPr>
          <p:spPr bwMode="auto">
            <a:xfrm>
              <a:off x="4944" y="2352"/>
              <a:ext cx="48" cy="0"/>
            </a:xfrm>
            <a:prstGeom prst="line">
              <a:avLst/>
            </a:prstGeom>
            <a:noFill/>
            <a:ln w="28575">
              <a:solidFill>
                <a:schemeClr val="tx1"/>
              </a:solidFill>
              <a:round/>
              <a:headEnd/>
              <a:tailEnd/>
            </a:ln>
          </p:spPr>
          <p:txBody>
            <a:bodyPr/>
            <a:lstStyle/>
            <a:p>
              <a:endParaRPr lang="zh-CN" altLang="en-US"/>
            </a:p>
          </p:txBody>
        </p:sp>
        <p:sp>
          <p:nvSpPr>
            <p:cNvPr id="50219" name="AutoShape 41"/>
            <p:cNvSpPr>
              <a:spLocks noChangeArrowheads="1"/>
            </p:cNvSpPr>
            <p:nvPr/>
          </p:nvSpPr>
          <p:spPr bwMode="auto">
            <a:xfrm>
              <a:off x="4608" y="2312"/>
              <a:ext cx="338" cy="88"/>
            </a:xfrm>
            <a:prstGeom prst="diamond">
              <a:avLst/>
            </a:prstGeom>
            <a:noFill/>
            <a:ln w="28575">
              <a:solidFill>
                <a:schemeClr val="tx1"/>
              </a:solidFill>
              <a:miter lim="800000"/>
              <a:headEnd/>
              <a:tailEnd/>
            </a:ln>
          </p:spPr>
          <p:txBody>
            <a:bodyPr wrap="none" anchor="ctr"/>
            <a:lstStyle/>
            <a:p>
              <a:endParaRPr lang="zh-CN" altLang="en-US"/>
            </a:p>
          </p:txBody>
        </p:sp>
      </p:grpSp>
      <p:sp>
        <p:nvSpPr>
          <p:cNvPr id="50212" name="Rectangle 42"/>
          <p:cNvSpPr>
            <a:spLocks noChangeArrowheads="1"/>
          </p:cNvSpPr>
          <p:nvPr/>
        </p:nvSpPr>
        <p:spPr bwMode="auto">
          <a:xfrm>
            <a:off x="8459788" y="4724400"/>
            <a:ext cx="457200" cy="1809750"/>
          </a:xfrm>
          <a:prstGeom prst="rect">
            <a:avLst/>
          </a:prstGeom>
          <a:noFill/>
          <a:ln w="28575">
            <a:solidFill>
              <a:schemeClr val="tx1"/>
            </a:solidFill>
            <a:miter lim="800000"/>
            <a:headEnd/>
            <a:tailEnd/>
          </a:ln>
        </p:spPr>
        <p:txBody>
          <a:bodyPr wrap="none" anchor="ctr"/>
          <a:lstStyle/>
          <a:p>
            <a:pPr algn="ctr" eaLnBrk="0" hangingPunct="0"/>
            <a:r>
              <a:rPr kumimoji="1" lang="zh-CN" altLang="en-US" sz="2400" b="1">
                <a:latin typeface="Times New Roman" pitchFamily="18" charset="0"/>
              </a:rPr>
              <a:t>生</a:t>
            </a:r>
          </a:p>
          <a:p>
            <a:pPr algn="ctr" eaLnBrk="0" hangingPunct="0"/>
            <a:r>
              <a:rPr kumimoji="1" lang="zh-CN" altLang="en-US" sz="2400" b="1">
                <a:latin typeface="Times New Roman" pitchFamily="18" charset="0"/>
              </a:rPr>
              <a:t>成</a:t>
            </a:r>
          </a:p>
          <a:p>
            <a:pPr algn="ctr" eaLnBrk="0" hangingPunct="0"/>
            <a:r>
              <a:rPr kumimoji="1" lang="zh-CN" altLang="en-US" sz="2400" b="1">
                <a:latin typeface="Times New Roman" pitchFamily="18" charset="0"/>
              </a:rPr>
              <a:t>报</a:t>
            </a:r>
            <a:br>
              <a:rPr kumimoji="1" lang="zh-CN" altLang="en-US" sz="2400" b="1">
                <a:latin typeface="Times New Roman" pitchFamily="18" charset="0"/>
              </a:rPr>
            </a:br>
            <a:r>
              <a:rPr kumimoji="1" lang="zh-CN" altLang="en-US" sz="2400" b="1">
                <a:latin typeface="Times New Roman" pitchFamily="18" charset="0"/>
              </a:rPr>
              <a:t>警</a:t>
            </a:r>
          </a:p>
          <a:p>
            <a:pPr algn="ctr" eaLnBrk="0" hangingPunct="0"/>
            <a:r>
              <a:rPr kumimoji="1" lang="zh-CN" altLang="en-US" sz="2400" b="1">
                <a:latin typeface="Times New Roman" pitchFamily="18" charset="0"/>
              </a:rPr>
              <a:t>单</a:t>
            </a:r>
          </a:p>
        </p:txBody>
      </p:sp>
      <p:sp>
        <p:nvSpPr>
          <p:cNvPr id="50213" name="Line 43"/>
          <p:cNvSpPr>
            <a:spLocks noChangeShapeType="1"/>
          </p:cNvSpPr>
          <p:nvPr/>
        </p:nvSpPr>
        <p:spPr bwMode="auto">
          <a:xfrm>
            <a:off x="7850188" y="4114800"/>
            <a:ext cx="914400" cy="609600"/>
          </a:xfrm>
          <a:prstGeom prst="line">
            <a:avLst/>
          </a:prstGeom>
          <a:noFill/>
          <a:ln w="28575">
            <a:solidFill>
              <a:schemeClr val="tx1"/>
            </a:solidFill>
            <a:round/>
            <a:headEnd/>
            <a:tailEnd type="triangle" w="med" len="med"/>
          </a:ln>
        </p:spPr>
        <p:txBody>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611188" y="2060575"/>
            <a:ext cx="7772400" cy="720725"/>
          </a:xfrm>
        </p:spPr>
        <p:txBody>
          <a:bodyPr/>
          <a:lstStyle/>
          <a:p>
            <a:pPr marL="0" indent="0" eaLnBrk="1" hangingPunct="1">
              <a:spcBef>
                <a:spcPct val="0"/>
              </a:spcBef>
              <a:buFontTx/>
              <a:buNone/>
            </a:pPr>
            <a:r>
              <a:rPr lang="zh-CN" altLang="en-US" sz="2800" b="1" smtClean="0"/>
              <a:t>根据</a:t>
            </a:r>
            <a:r>
              <a:rPr lang="zh-CN" altLang="en-US" sz="2800" b="1" smtClean="0">
                <a:latin typeface="Arial" charset="0"/>
              </a:rPr>
              <a:t>“</a:t>
            </a:r>
            <a:r>
              <a:rPr lang="zh-CN" altLang="en-US" sz="2800" b="1" smtClean="0"/>
              <a:t>借书</a:t>
            </a:r>
            <a:r>
              <a:rPr lang="zh-CN" altLang="en-US" sz="2800" b="1" smtClean="0">
                <a:latin typeface="Arial" charset="0"/>
              </a:rPr>
              <a:t>”</a:t>
            </a:r>
            <a:r>
              <a:rPr lang="zh-CN" altLang="en-US" sz="2800" b="1" smtClean="0"/>
              <a:t>数据流程图绘制控制结构图</a:t>
            </a:r>
          </a:p>
        </p:txBody>
      </p:sp>
      <p:sp>
        <p:nvSpPr>
          <p:cNvPr id="51203" name="AutoShape 3">
            <a:hlinkClick r:id="" action="ppaction://noaction" highlightClick="1"/>
          </p:cNvPr>
          <p:cNvSpPr>
            <a:spLocks noChangeArrowheads="1"/>
          </p:cNvSpPr>
          <p:nvPr/>
        </p:nvSpPr>
        <p:spPr bwMode="auto">
          <a:xfrm>
            <a:off x="1042988" y="981075"/>
            <a:ext cx="7273925" cy="914400"/>
          </a:xfrm>
          <a:prstGeom prst="actionButtonBlank">
            <a:avLst/>
          </a:prstGeom>
          <a:noFill/>
          <a:ln w="9525">
            <a:noFill/>
            <a:miter lim="800000"/>
            <a:headEnd/>
            <a:tailEnd/>
          </a:ln>
        </p:spPr>
        <p:txBody>
          <a:bodyPr anchor="ctr"/>
          <a:lstStyle/>
          <a:p>
            <a:r>
              <a:rPr lang="zh-CN" altLang="en-US" sz="3200" b="1">
                <a:solidFill>
                  <a:srgbClr val="0A0A0E"/>
                </a:solidFill>
              </a:rPr>
              <a:t>练习 </a:t>
            </a:r>
          </a:p>
        </p:txBody>
      </p:sp>
      <p:pic>
        <p:nvPicPr>
          <p:cNvPr id="51204" name="Picture 4" descr="9"/>
          <p:cNvPicPr>
            <a:picLocks noChangeAspect="1" noChangeArrowheads="1"/>
          </p:cNvPicPr>
          <p:nvPr/>
        </p:nvPicPr>
        <p:blipFill>
          <a:blip r:embed="rId2" cstate="print"/>
          <a:srcRect/>
          <a:stretch>
            <a:fillRect/>
          </a:stretch>
        </p:blipFill>
        <p:spPr bwMode="auto">
          <a:xfrm>
            <a:off x="323850" y="2781300"/>
            <a:ext cx="8280400" cy="32242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611188" y="2060575"/>
            <a:ext cx="7772400" cy="720725"/>
          </a:xfrm>
        </p:spPr>
        <p:txBody>
          <a:bodyPr/>
          <a:lstStyle/>
          <a:p>
            <a:pPr marL="0" indent="0" eaLnBrk="1" hangingPunct="1">
              <a:spcBef>
                <a:spcPct val="0"/>
              </a:spcBef>
              <a:buFontTx/>
              <a:buNone/>
            </a:pPr>
            <a:r>
              <a:rPr lang="zh-CN" altLang="en-US" sz="2400" b="1" smtClean="0"/>
              <a:t>根据</a:t>
            </a:r>
            <a:r>
              <a:rPr lang="zh-CN" altLang="en-US" sz="2400" b="1" smtClean="0">
                <a:latin typeface="Arial" charset="0"/>
              </a:rPr>
              <a:t>“</a:t>
            </a:r>
            <a:r>
              <a:rPr lang="zh-CN" altLang="en-US" sz="2400" b="1" smtClean="0"/>
              <a:t>续借</a:t>
            </a:r>
            <a:r>
              <a:rPr lang="zh-CN" altLang="en-US" sz="2400" b="1" smtClean="0">
                <a:latin typeface="Arial" charset="0"/>
              </a:rPr>
              <a:t>”</a:t>
            </a:r>
            <a:r>
              <a:rPr lang="zh-CN" altLang="en-US" sz="2400" b="1" smtClean="0"/>
              <a:t>数据流程图绘制控制结构图</a:t>
            </a:r>
          </a:p>
        </p:txBody>
      </p:sp>
      <p:sp>
        <p:nvSpPr>
          <p:cNvPr id="52227" name="AutoShape 3">
            <a:hlinkClick r:id="" action="ppaction://noaction" highlightClick="1"/>
          </p:cNvPr>
          <p:cNvSpPr>
            <a:spLocks noChangeArrowheads="1"/>
          </p:cNvSpPr>
          <p:nvPr/>
        </p:nvSpPr>
        <p:spPr bwMode="auto">
          <a:xfrm>
            <a:off x="1042988" y="981075"/>
            <a:ext cx="7273925" cy="914400"/>
          </a:xfrm>
          <a:prstGeom prst="actionButtonBlank">
            <a:avLst/>
          </a:prstGeom>
          <a:noFill/>
          <a:ln w="9525">
            <a:noFill/>
            <a:miter lim="800000"/>
            <a:headEnd/>
            <a:tailEnd/>
          </a:ln>
        </p:spPr>
        <p:txBody>
          <a:bodyPr anchor="ctr"/>
          <a:lstStyle/>
          <a:p>
            <a:r>
              <a:rPr lang="zh-CN" altLang="en-US" sz="3200" b="1">
                <a:solidFill>
                  <a:srgbClr val="0A0A0E"/>
                </a:solidFill>
              </a:rPr>
              <a:t>练习 </a:t>
            </a:r>
          </a:p>
        </p:txBody>
      </p:sp>
      <p:pic>
        <p:nvPicPr>
          <p:cNvPr id="52228" name="Picture 4" descr="8"/>
          <p:cNvPicPr>
            <a:picLocks noChangeAspect="1" noChangeArrowheads="1"/>
          </p:cNvPicPr>
          <p:nvPr/>
        </p:nvPicPr>
        <p:blipFill>
          <a:blip r:embed="rId2" cstate="print"/>
          <a:srcRect/>
          <a:stretch>
            <a:fillRect/>
          </a:stretch>
        </p:blipFill>
        <p:spPr bwMode="auto">
          <a:xfrm>
            <a:off x="900113" y="2924175"/>
            <a:ext cx="6264275" cy="35464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5202" name="Rectangle 2"/>
          <p:cNvSpPr>
            <a:spLocks noGrp="1" noChangeArrowheads="1"/>
          </p:cNvSpPr>
          <p:nvPr>
            <p:ph type="title"/>
          </p:nvPr>
        </p:nvSpPr>
        <p:spPr/>
        <p:txBody>
          <a:bodyPr/>
          <a:lstStyle/>
          <a:p>
            <a:pPr eaLnBrk="1" hangingPunct="1"/>
            <a:r>
              <a:rPr lang="en-US" altLang="zh-CN" sz="3600" b="1" smtClean="0">
                <a:solidFill>
                  <a:srgbClr val="0A0A0E"/>
                </a:solidFill>
                <a:latin typeface="宋体" pitchFamily="2" charset="-122"/>
              </a:rPr>
              <a:t>5.2.2 </a:t>
            </a:r>
            <a:r>
              <a:rPr lang="zh-CN" altLang="en-US" sz="3600" b="1" smtClean="0">
                <a:solidFill>
                  <a:srgbClr val="0A0A0E"/>
                </a:solidFill>
                <a:latin typeface="宋体" pitchFamily="2" charset="-122"/>
              </a:rPr>
              <a:t>软件结构设计</a:t>
            </a:r>
          </a:p>
        </p:txBody>
      </p:sp>
      <p:sp>
        <p:nvSpPr>
          <p:cNvPr id="1715203" name="Rectangle 3"/>
          <p:cNvSpPr>
            <a:spLocks noGrp="1" noChangeArrowheads="1"/>
          </p:cNvSpPr>
          <p:nvPr>
            <p:ph type="body" idx="1"/>
          </p:nvPr>
        </p:nvSpPr>
        <p:spPr>
          <a:xfrm>
            <a:off x="393700" y="1892300"/>
            <a:ext cx="8407400" cy="4965700"/>
          </a:xfrm>
        </p:spPr>
        <p:txBody>
          <a:bodyPr/>
          <a:lstStyle/>
          <a:p>
            <a:pPr marL="609600" indent="-609600" eaLnBrk="1" hangingPunct="1">
              <a:lnSpc>
                <a:spcPct val="90000"/>
              </a:lnSpc>
              <a:spcBef>
                <a:spcPct val="50000"/>
              </a:spcBef>
              <a:buClr>
                <a:srgbClr val="3399FF"/>
              </a:buClr>
              <a:buSzTx/>
              <a:buFontTx/>
              <a:buNone/>
            </a:pPr>
            <a:r>
              <a:rPr lang="zh-CN" altLang="en-US" sz="2800" b="1" smtClean="0">
                <a:latin typeface="宋体" pitchFamily="2" charset="-122"/>
              </a:rPr>
              <a:t>结构化设计原则</a:t>
            </a:r>
          </a:p>
          <a:p>
            <a:pPr marL="990600" lvl="1" indent="-533400" eaLnBrk="1" hangingPunct="1">
              <a:lnSpc>
                <a:spcPct val="90000"/>
              </a:lnSpc>
            </a:pPr>
            <a:r>
              <a:rPr lang="zh-CN" altLang="en-US" b="1" smtClean="0">
                <a:latin typeface="宋体" pitchFamily="2" charset="-122"/>
              </a:rPr>
              <a:t>分解</a:t>
            </a:r>
            <a:r>
              <a:rPr lang="en-US" altLang="zh-CN" b="1" smtClean="0">
                <a:latin typeface="宋体" pitchFamily="2" charset="-122"/>
              </a:rPr>
              <a:t>-</a:t>
            </a:r>
            <a:r>
              <a:rPr lang="zh-CN" altLang="en-US" b="1" smtClean="0">
                <a:latin typeface="宋体" pitchFamily="2" charset="-122"/>
              </a:rPr>
              <a:t>协调原则</a:t>
            </a:r>
          </a:p>
          <a:p>
            <a:pPr marL="990600" lvl="1" indent="-533400" eaLnBrk="1" hangingPunct="1">
              <a:lnSpc>
                <a:spcPct val="90000"/>
              </a:lnSpc>
            </a:pPr>
            <a:r>
              <a:rPr lang="zh-CN" altLang="en-US" b="1" smtClean="0">
                <a:latin typeface="宋体" pitchFamily="2" charset="-122"/>
              </a:rPr>
              <a:t>自顶向下原则</a:t>
            </a:r>
          </a:p>
          <a:p>
            <a:pPr marL="990600" lvl="1" indent="-533400" eaLnBrk="1" hangingPunct="1">
              <a:lnSpc>
                <a:spcPct val="90000"/>
              </a:lnSpc>
            </a:pPr>
            <a:r>
              <a:rPr lang="zh-CN" altLang="en-US" b="1" smtClean="0">
                <a:latin typeface="宋体" pitchFamily="2" charset="-122"/>
              </a:rPr>
              <a:t>信息隐蔽、抽象原则</a:t>
            </a:r>
          </a:p>
          <a:p>
            <a:pPr marL="990600" lvl="1" indent="-533400" eaLnBrk="1" hangingPunct="1">
              <a:lnSpc>
                <a:spcPct val="90000"/>
              </a:lnSpc>
            </a:pPr>
            <a:r>
              <a:rPr lang="zh-CN" altLang="en-US" b="1" smtClean="0">
                <a:latin typeface="宋体" pitchFamily="2" charset="-122"/>
              </a:rPr>
              <a:t>一致性原则</a:t>
            </a:r>
          </a:p>
          <a:p>
            <a:pPr marL="990600" lvl="1" indent="-533400" eaLnBrk="1" hangingPunct="1">
              <a:lnSpc>
                <a:spcPct val="90000"/>
              </a:lnSpc>
            </a:pPr>
            <a:r>
              <a:rPr lang="zh-CN" altLang="en-US" b="1" smtClean="0">
                <a:latin typeface="宋体" pitchFamily="2" charset="-122"/>
              </a:rPr>
              <a:t>明确性原则</a:t>
            </a:r>
          </a:p>
          <a:p>
            <a:pPr marL="990600" lvl="1" indent="-533400" eaLnBrk="1" hangingPunct="1">
              <a:lnSpc>
                <a:spcPct val="90000"/>
              </a:lnSpc>
            </a:pPr>
            <a:r>
              <a:rPr lang="zh-CN" altLang="en-US" b="1" smtClean="0">
                <a:latin typeface="宋体" pitchFamily="2" charset="-122"/>
              </a:rPr>
              <a:t>模块之间的耦合度要低，内聚性要高</a:t>
            </a:r>
          </a:p>
          <a:p>
            <a:pPr marL="990600" lvl="1" indent="-533400" eaLnBrk="1" hangingPunct="1">
              <a:lnSpc>
                <a:spcPct val="90000"/>
              </a:lnSpc>
            </a:pPr>
            <a:r>
              <a:rPr lang="zh-CN" altLang="en-US" b="1" smtClean="0">
                <a:latin typeface="宋体" pitchFamily="2" charset="-122"/>
              </a:rPr>
              <a:t>影响范围在控制范围之内</a:t>
            </a:r>
          </a:p>
          <a:p>
            <a:pPr marL="990600" lvl="1" indent="-533400" eaLnBrk="1" hangingPunct="1">
              <a:lnSpc>
                <a:spcPct val="90000"/>
              </a:lnSpc>
            </a:pPr>
            <a:r>
              <a:rPr lang="zh-CN" altLang="en-US" b="1" smtClean="0">
                <a:latin typeface="宋体" pitchFamily="2" charset="-122"/>
              </a:rPr>
              <a:t>扇入</a:t>
            </a:r>
            <a:r>
              <a:rPr lang="en-US" altLang="zh-CN" b="1" smtClean="0">
                <a:latin typeface="宋体" pitchFamily="2" charset="-122"/>
              </a:rPr>
              <a:t>/</a:t>
            </a:r>
            <a:r>
              <a:rPr lang="zh-CN" altLang="en-US" b="1" smtClean="0">
                <a:latin typeface="宋体" pitchFamily="2" charset="-122"/>
              </a:rPr>
              <a:t>扇出系数合理</a:t>
            </a:r>
          </a:p>
          <a:p>
            <a:pPr marL="990600" lvl="1" indent="-533400" eaLnBrk="1" hangingPunct="1">
              <a:lnSpc>
                <a:spcPct val="90000"/>
              </a:lnSpc>
            </a:pPr>
            <a:r>
              <a:rPr lang="zh-CN" altLang="en-US" b="1" smtClean="0">
                <a:latin typeface="宋体" pitchFamily="2" charset="-122"/>
              </a:rPr>
              <a:t>模块规模适当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5202"/>
                                        </p:tgtEl>
                                        <p:attrNameLst>
                                          <p:attrName>style.visibility</p:attrName>
                                        </p:attrNameLst>
                                      </p:cBhvr>
                                      <p:to>
                                        <p:strVal val="visible"/>
                                      </p:to>
                                    </p:set>
                                    <p:anim calcmode="lin" valueType="num">
                                      <p:cBhvr additive="base">
                                        <p:cTn id="7" dur="500" fill="hold"/>
                                        <p:tgtEl>
                                          <p:spTgt spid="1715202"/>
                                        </p:tgtEl>
                                        <p:attrNameLst>
                                          <p:attrName>ppt_x</p:attrName>
                                        </p:attrNameLst>
                                      </p:cBhvr>
                                      <p:tavLst>
                                        <p:tav tm="0">
                                          <p:val>
                                            <p:strVal val="0-#ppt_w/2"/>
                                          </p:val>
                                        </p:tav>
                                        <p:tav tm="100000">
                                          <p:val>
                                            <p:strVal val="#ppt_x"/>
                                          </p:val>
                                        </p:tav>
                                      </p:tavLst>
                                    </p:anim>
                                    <p:anim calcmode="lin" valueType="num">
                                      <p:cBhvr additive="base">
                                        <p:cTn id="8" dur="500" fill="hold"/>
                                        <p:tgtEl>
                                          <p:spTgt spid="17152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5203">
                                            <p:txEl>
                                              <p:pRg st="0" end="0"/>
                                            </p:txEl>
                                          </p:spTgt>
                                        </p:tgtEl>
                                        <p:attrNameLst>
                                          <p:attrName>style.visibility</p:attrName>
                                        </p:attrNameLst>
                                      </p:cBhvr>
                                      <p:to>
                                        <p:strVal val="visible"/>
                                      </p:to>
                                    </p:set>
                                    <p:anim calcmode="lin" valueType="num">
                                      <p:cBhvr additive="base">
                                        <p:cTn id="13" dur="500" fill="hold"/>
                                        <p:tgtEl>
                                          <p:spTgt spid="17152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15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15203">
                                            <p:txEl>
                                              <p:pRg st="1" end="1"/>
                                            </p:txEl>
                                          </p:spTgt>
                                        </p:tgtEl>
                                        <p:attrNameLst>
                                          <p:attrName>style.visibility</p:attrName>
                                        </p:attrNameLst>
                                      </p:cBhvr>
                                      <p:to>
                                        <p:strVal val="visible"/>
                                      </p:to>
                                    </p:set>
                                    <p:anim calcmode="lin" valueType="num">
                                      <p:cBhvr additive="base">
                                        <p:cTn id="19" dur="500" fill="hold"/>
                                        <p:tgtEl>
                                          <p:spTgt spid="17152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15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15203">
                                            <p:txEl>
                                              <p:pRg st="2" end="2"/>
                                            </p:txEl>
                                          </p:spTgt>
                                        </p:tgtEl>
                                        <p:attrNameLst>
                                          <p:attrName>style.visibility</p:attrName>
                                        </p:attrNameLst>
                                      </p:cBhvr>
                                      <p:to>
                                        <p:strVal val="visible"/>
                                      </p:to>
                                    </p:set>
                                    <p:anim calcmode="lin" valueType="num">
                                      <p:cBhvr additive="base">
                                        <p:cTn id="25" dur="500" fill="hold"/>
                                        <p:tgtEl>
                                          <p:spTgt spid="171520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15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15203">
                                            <p:txEl>
                                              <p:pRg st="3" end="3"/>
                                            </p:txEl>
                                          </p:spTgt>
                                        </p:tgtEl>
                                        <p:attrNameLst>
                                          <p:attrName>style.visibility</p:attrName>
                                        </p:attrNameLst>
                                      </p:cBhvr>
                                      <p:to>
                                        <p:strVal val="visible"/>
                                      </p:to>
                                    </p:set>
                                    <p:anim calcmode="lin" valueType="num">
                                      <p:cBhvr additive="base">
                                        <p:cTn id="31" dur="500" fill="hold"/>
                                        <p:tgtEl>
                                          <p:spTgt spid="171520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15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15203">
                                            <p:txEl>
                                              <p:pRg st="4" end="4"/>
                                            </p:txEl>
                                          </p:spTgt>
                                        </p:tgtEl>
                                        <p:attrNameLst>
                                          <p:attrName>style.visibility</p:attrName>
                                        </p:attrNameLst>
                                      </p:cBhvr>
                                      <p:to>
                                        <p:strVal val="visible"/>
                                      </p:to>
                                    </p:set>
                                    <p:anim calcmode="lin" valueType="num">
                                      <p:cBhvr additive="base">
                                        <p:cTn id="37" dur="500" fill="hold"/>
                                        <p:tgtEl>
                                          <p:spTgt spid="171520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152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15203">
                                            <p:txEl>
                                              <p:pRg st="5" end="5"/>
                                            </p:txEl>
                                          </p:spTgt>
                                        </p:tgtEl>
                                        <p:attrNameLst>
                                          <p:attrName>style.visibility</p:attrName>
                                        </p:attrNameLst>
                                      </p:cBhvr>
                                      <p:to>
                                        <p:strVal val="visible"/>
                                      </p:to>
                                    </p:set>
                                    <p:anim calcmode="lin" valueType="num">
                                      <p:cBhvr additive="base">
                                        <p:cTn id="43" dur="500" fill="hold"/>
                                        <p:tgtEl>
                                          <p:spTgt spid="171520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152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15203">
                                            <p:txEl>
                                              <p:pRg st="6" end="6"/>
                                            </p:txEl>
                                          </p:spTgt>
                                        </p:tgtEl>
                                        <p:attrNameLst>
                                          <p:attrName>style.visibility</p:attrName>
                                        </p:attrNameLst>
                                      </p:cBhvr>
                                      <p:to>
                                        <p:strVal val="visible"/>
                                      </p:to>
                                    </p:set>
                                    <p:anim calcmode="lin" valueType="num">
                                      <p:cBhvr additive="base">
                                        <p:cTn id="49" dur="500" fill="hold"/>
                                        <p:tgtEl>
                                          <p:spTgt spid="171520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152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15203">
                                            <p:txEl>
                                              <p:pRg st="7" end="7"/>
                                            </p:txEl>
                                          </p:spTgt>
                                        </p:tgtEl>
                                        <p:attrNameLst>
                                          <p:attrName>style.visibility</p:attrName>
                                        </p:attrNameLst>
                                      </p:cBhvr>
                                      <p:to>
                                        <p:strVal val="visible"/>
                                      </p:to>
                                    </p:set>
                                    <p:anim calcmode="lin" valueType="num">
                                      <p:cBhvr additive="base">
                                        <p:cTn id="55" dur="500" fill="hold"/>
                                        <p:tgtEl>
                                          <p:spTgt spid="171520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152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715203">
                                            <p:txEl>
                                              <p:pRg st="8" end="8"/>
                                            </p:txEl>
                                          </p:spTgt>
                                        </p:tgtEl>
                                        <p:attrNameLst>
                                          <p:attrName>style.visibility</p:attrName>
                                        </p:attrNameLst>
                                      </p:cBhvr>
                                      <p:to>
                                        <p:strVal val="visible"/>
                                      </p:to>
                                    </p:set>
                                    <p:anim calcmode="lin" valueType="num">
                                      <p:cBhvr additive="base">
                                        <p:cTn id="61" dur="500" fill="hold"/>
                                        <p:tgtEl>
                                          <p:spTgt spid="171520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7152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715203">
                                            <p:txEl>
                                              <p:pRg st="9" end="9"/>
                                            </p:txEl>
                                          </p:spTgt>
                                        </p:tgtEl>
                                        <p:attrNameLst>
                                          <p:attrName>style.visibility</p:attrName>
                                        </p:attrNameLst>
                                      </p:cBhvr>
                                      <p:to>
                                        <p:strVal val="visible"/>
                                      </p:to>
                                    </p:set>
                                    <p:anim calcmode="lin" valueType="num">
                                      <p:cBhvr additive="base">
                                        <p:cTn id="67" dur="500" fill="hold"/>
                                        <p:tgtEl>
                                          <p:spTgt spid="1715203">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71520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202" grpId="0" autoUpdateAnimBg="0"/>
      <p:bldP spid="1715203" grpId="0" build="p" bldLvl="3"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z="3600" smtClean="0">
                <a:solidFill>
                  <a:schemeClr val="tx1"/>
                </a:solidFill>
              </a:rPr>
              <a:t>2. </a:t>
            </a:r>
            <a:r>
              <a:rPr lang="zh-CN" altLang="en-US" sz="3600" smtClean="0">
                <a:solidFill>
                  <a:schemeClr val="tx1"/>
                </a:solidFill>
              </a:rPr>
              <a:t>模块的独立性</a:t>
            </a:r>
          </a:p>
        </p:txBody>
      </p:sp>
      <p:sp>
        <p:nvSpPr>
          <p:cNvPr id="54275" name="Rectangle 3"/>
          <p:cNvSpPr>
            <a:spLocks noGrp="1" noChangeArrowheads="1"/>
          </p:cNvSpPr>
          <p:nvPr>
            <p:ph type="body" idx="1"/>
          </p:nvPr>
        </p:nvSpPr>
        <p:spPr>
          <a:xfrm>
            <a:off x="323850" y="2133600"/>
            <a:ext cx="8820150" cy="3886200"/>
          </a:xfrm>
        </p:spPr>
        <p:txBody>
          <a:bodyPr/>
          <a:lstStyle/>
          <a:p>
            <a:pPr eaLnBrk="1" hangingPunct="1">
              <a:spcBef>
                <a:spcPct val="40000"/>
              </a:spcBef>
              <a:buClr>
                <a:srgbClr val="003366"/>
              </a:buClr>
            </a:pPr>
            <a:r>
              <a:rPr lang="en-US" altLang="zh-CN" sz="2800" smtClean="0"/>
              <a:t> </a:t>
            </a:r>
            <a:r>
              <a:rPr lang="en-US" altLang="en-US" sz="2800" b="1" smtClean="0"/>
              <a:t>模块间信息联系的方式称为</a:t>
            </a:r>
            <a:r>
              <a:rPr lang="en-US" altLang="en-US" sz="2800" b="1" smtClean="0">
                <a:solidFill>
                  <a:schemeClr val="hlink"/>
                </a:solidFill>
              </a:rPr>
              <a:t>耦合</a:t>
            </a:r>
          </a:p>
          <a:p>
            <a:pPr eaLnBrk="1" hangingPunct="1">
              <a:spcBef>
                <a:spcPct val="40000"/>
              </a:spcBef>
              <a:buClr>
                <a:srgbClr val="003366"/>
              </a:buClr>
            </a:pPr>
            <a:r>
              <a:rPr lang="zh-CN" altLang="en-US" sz="2800" b="1" smtClean="0"/>
              <a:t> </a:t>
            </a:r>
            <a:r>
              <a:rPr lang="en-US" altLang="en-US" sz="2800" b="1" smtClean="0"/>
              <a:t>耦合度</a:t>
            </a:r>
            <a:r>
              <a:rPr lang="en-US" altLang="zh-CN" sz="2800" b="1" smtClean="0"/>
              <a:t>:  </a:t>
            </a:r>
            <a:r>
              <a:rPr lang="en-US" altLang="en-US" sz="2800" b="1" smtClean="0"/>
              <a:t>是指结构图中各模块间相互依赖的程度</a:t>
            </a:r>
          </a:p>
          <a:p>
            <a:pPr eaLnBrk="1" hangingPunct="1">
              <a:spcBef>
                <a:spcPct val="40000"/>
              </a:spcBef>
              <a:buClr>
                <a:srgbClr val="003366"/>
              </a:buClr>
            </a:pPr>
            <a:r>
              <a:rPr lang="zh-CN" altLang="en-US" sz="2800" b="1" smtClean="0"/>
              <a:t> </a:t>
            </a:r>
            <a:r>
              <a:rPr lang="en-US" altLang="en-US" sz="2800" b="1" smtClean="0"/>
              <a:t>两个模块之间彼此独立</a:t>
            </a:r>
            <a:r>
              <a:rPr lang="en-US" altLang="zh-CN" sz="2800" b="1" smtClean="0"/>
              <a:t>,  </a:t>
            </a:r>
            <a:r>
              <a:rPr lang="en-US" altLang="en-US" sz="2800" b="1" smtClean="0"/>
              <a:t>是指其中任一模块在运行时，与另一个模块存在与否根本无关</a:t>
            </a:r>
            <a:r>
              <a:rPr lang="zh-CN" altLang="en-US" sz="2800" b="1" smtClean="0"/>
              <a:t>。</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val 2"/>
          <p:cNvSpPr>
            <a:spLocks noChangeArrowheads="1"/>
          </p:cNvSpPr>
          <p:nvPr/>
        </p:nvSpPr>
        <p:spPr bwMode="auto">
          <a:xfrm>
            <a:off x="958850" y="3370263"/>
            <a:ext cx="2528888" cy="2333625"/>
          </a:xfrm>
          <a:prstGeom prst="ellipse">
            <a:avLst/>
          </a:prstGeom>
          <a:solidFill>
            <a:schemeClr val="accent1"/>
          </a:solidFill>
          <a:ln w="50800">
            <a:solidFill>
              <a:srgbClr val="F6BF69"/>
            </a:solidFill>
            <a:round/>
            <a:headEnd/>
            <a:tailEnd/>
          </a:ln>
        </p:spPr>
        <p:txBody>
          <a:bodyPr wrap="none" anchor="ctr"/>
          <a:lstStyle/>
          <a:p>
            <a:endParaRPr lang="zh-CN" altLang="en-US"/>
          </a:p>
        </p:txBody>
      </p:sp>
      <p:sp useBgFill="1">
        <p:nvSpPr>
          <p:cNvPr id="55299" name="Rectangle 3"/>
          <p:cNvSpPr>
            <a:spLocks noChangeArrowheads="1"/>
          </p:cNvSpPr>
          <p:nvPr/>
        </p:nvSpPr>
        <p:spPr bwMode="auto">
          <a:xfrm>
            <a:off x="1992313" y="3289300"/>
            <a:ext cx="461962" cy="2433638"/>
          </a:xfrm>
          <a:prstGeom prst="rect">
            <a:avLst/>
          </a:prstGeom>
          <a:ln w="50800">
            <a:noFill/>
            <a:miter lim="800000"/>
            <a:headEnd/>
            <a:tailEnd/>
          </a:ln>
        </p:spPr>
        <p:txBody>
          <a:bodyPr wrap="none" anchor="ctr"/>
          <a:lstStyle/>
          <a:p>
            <a:endParaRPr lang="zh-CN" altLang="en-US"/>
          </a:p>
        </p:txBody>
      </p:sp>
      <p:sp useBgFill="1">
        <p:nvSpPr>
          <p:cNvPr id="55300" name="Rectangle 4"/>
          <p:cNvSpPr>
            <a:spLocks noChangeArrowheads="1"/>
          </p:cNvSpPr>
          <p:nvPr/>
        </p:nvSpPr>
        <p:spPr bwMode="auto">
          <a:xfrm>
            <a:off x="936625" y="4322763"/>
            <a:ext cx="2638425" cy="427037"/>
          </a:xfrm>
          <a:prstGeom prst="rect">
            <a:avLst/>
          </a:prstGeom>
          <a:ln w="50800">
            <a:noFill/>
            <a:miter lim="800000"/>
            <a:headEnd/>
            <a:tailEnd/>
          </a:ln>
        </p:spPr>
        <p:txBody>
          <a:bodyPr wrap="none" anchor="ctr"/>
          <a:lstStyle/>
          <a:p>
            <a:endParaRPr lang="zh-CN" altLang="en-US"/>
          </a:p>
        </p:txBody>
      </p:sp>
      <p:sp>
        <p:nvSpPr>
          <p:cNvPr id="55301" name="Line 5"/>
          <p:cNvSpPr>
            <a:spLocks noChangeShapeType="1"/>
          </p:cNvSpPr>
          <p:nvPr/>
        </p:nvSpPr>
        <p:spPr bwMode="auto">
          <a:xfrm>
            <a:off x="1992313" y="3430588"/>
            <a:ext cx="0" cy="873125"/>
          </a:xfrm>
          <a:prstGeom prst="line">
            <a:avLst/>
          </a:prstGeom>
          <a:noFill/>
          <a:ln w="50800">
            <a:solidFill>
              <a:srgbClr val="F6BF69"/>
            </a:solidFill>
            <a:round/>
            <a:headEnd/>
            <a:tailEnd/>
          </a:ln>
        </p:spPr>
        <p:txBody>
          <a:bodyPr wrap="none" anchor="ctr"/>
          <a:lstStyle/>
          <a:p>
            <a:endParaRPr lang="zh-CN" altLang="en-US"/>
          </a:p>
        </p:txBody>
      </p:sp>
      <p:sp>
        <p:nvSpPr>
          <p:cNvPr id="55302" name="Line 6"/>
          <p:cNvSpPr>
            <a:spLocks noChangeShapeType="1"/>
          </p:cNvSpPr>
          <p:nvPr/>
        </p:nvSpPr>
        <p:spPr bwMode="auto">
          <a:xfrm>
            <a:off x="1992313" y="4770438"/>
            <a:ext cx="0" cy="871537"/>
          </a:xfrm>
          <a:prstGeom prst="line">
            <a:avLst/>
          </a:prstGeom>
          <a:noFill/>
          <a:ln w="50800">
            <a:solidFill>
              <a:srgbClr val="F6BF69"/>
            </a:solidFill>
            <a:round/>
            <a:headEnd/>
            <a:tailEnd/>
          </a:ln>
        </p:spPr>
        <p:txBody>
          <a:bodyPr wrap="none" anchor="ctr"/>
          <a:lstStyle/>
          <a:p>
            <a:endParaRPr lang="zh-CN" altLang="en-US"/>
          </a:p>
        </p:txBody>
      </p:sp>
      <p:sp>
        <p:nvSpPr>
          <p:cNvPr id="55303" name="Line 7"/>
          <p:cNvSpPr>
            <a:spLocks noChangeShapeType="1"/>
          </p:cNvSpPr>
          <p:nvPr/>
        </p:nvSpPr>
        <p:spPr bwMode="auto">
          <a:xfrm>
            <a:off x="2454275" y="4770438"/>
            <a:ext cx="0" cy="871537"/>
          </a:xfrm>
          <a:prstGeom prst="line">
            <a:avLst/>
          </a:prstGeom>
          <a:noFill/>
          <a:ln w="50800">
            <a:solidFill>
              <a:srgbClr val="F6BF69"/>
            </a:solidFill>
            <a:round/>
            <a:headEnd/>
            <a:tailEnd/>
          </a:ln>
        </p:spPr>
        <p:txBody>
          <a:bodyPr wrap="none" anchor="ctr"/>
          <a:lstStyle/>
          <a:p>
            <a:endParaRPr lang="zh-CN" altLang="en-US"/>
          </a:p>
        </p:txBody>
      </p:sp>
      <p:sp>
        <p:nvSpPr>
          <p:cNvPr id="55304" name="Line 8"/>
          <p:cNvSpPr>
            <a:spLocks noChangeShapeType="1"/>
          </p:cNvSpPr>
          <p:nvPr/>
        </p:nvSpPr>
        <p:spPr bwMode="auto">
          <a:xfrm>
            <a:off x="2454275" y="3370263"/>
            <a:ext cx="0" cy="933450"/>
          </a:xfrm>
          <a:prstGeom prst="line">
            <a:avLst/>
          </a:prstGeom>
          <a:noFill/>
          <a:ln w="50800">
            <a:solidFill>
              <a:srgbClr val="F6BF69"/>
            </a:solidFill>
            <a:round/>
            <a:headEnd/>
            <a:tailEnd/>
          </a:ln>
        </p:spPr>
        <p:txBody>
          <a:bodyPr wrap="none" anchor="ctr"/>
          <a:lstStyle/>
          <a:p>
            <a:endParaRPr lang="zh-CN" altLang="en-US"/>
          </a:p>
        </p:txBody>
      </p:sp>
      <p:sp>
        <p:nvSpPr>
          <p:cNvPr id="55305" name="Line 9"/>
          <p:cNvSpPr>
            <a:spLocks noChangeShapeType="1"/>
          </p:cNvSpPr>
          <p:nvPr/>
        </p:nvSpPr>
        <p:spPr bwMode="auto">
          <a:xfrm flipH="1">
            <a:off x="2432050" y="4322763"/>
            <a:ext cx="1033463" cy="0"/>
          </a:xfrm>
          <a:prstGeom prst="line">
            <a:avLst/>
          </a:prstGeom>
          <a:noFill/>
          <a:ln w="50800">
            <a:solidFill>
              <a:srgbClr val="F6BF69"/>
            </a:solidFill>
            <a:round/>
            <a:headEnd/>
            <a:tailEnd/>
          </a:ln>
        </p:spPr>
        <p:txBody>
          <a:bodyPr wrap="none" anchor="ctr"/>
          <a:lstStyle/>
          <a:p>
            <a:endParaRPr lang="zh-CN" altLang="en-US"/>
          </a:p>
        </p:txBody>
      </p:sp>
      <p:sp>
        <p:nvSpPr>
          <p:cNvPr id="55306" name="Line 10"/>
          <p:cNvSpPr>
            <a:spLocks noChangeShapeType="1"/>
          </p:cNvSpPr>
          <p:nvPr/>
        </p:nvSpPr>
        <p:spPr bwMode="auto">
          <a:xfrm flipH="1">
            <a:off x="914400" y="4322763"/>
            <a:ext cx="1100138" cy="0"/>
          </a:xfrm>
          <a:prstGeom prst="line">
            <a:avLst/>
          </a:prstGeom>
          <a:noFill/>
          <a:ln w="50800">
            <a:solidFill>
              <a:srgbClr val="F6BF69"/>
            </a:solidFill>
            <a:round/>
            <a:headEnd/>
            <a:tailEnd/>
          </a:ln>
        </p:spPr>
        <p:txBody>
          <a:bodyPr wrap="none" anchor="ctr"/>
          <a:lstStyle/>
          <a:p>
            <a:endParaRPr lang="zh-CN" altLang="en-US"/>
          </a:p>
        </p:txBody>
      </p:sp>
      <p:sp>
        <p:nvSpPr>
          <p:cNvPr id="55307" name="Line 11"/>
          <p:cNvSpPr>
            <a:spLocks noChangeShapeType="1"/>
          </p:cNvSpPr>
          <p:nvPr/>
        </p:nvSpPr>
        <p:spPr bwMode="auto">
          <a:xfrm flipH="1">
            <a:off x="981075" y="4749800"/>
            <a:ext cx="1033463" cy="0"/>
          </a:xfrm>
          <a:prstGeom prst="line">
            <a:avLst/>
          </a:prstGeom>
          <a:noFill/>
          <a:ln w="50800">
            <a:solidFill>
              <a:srgbClr val="F6BF69"/>
            </a:solidFill>
            <a:round/>
            <a:headEnd/>
            <a:tailEnd/>
          </a:ln>
        </p:spPr>
        <p:txBody>
          <a:bodyPr wrap="none" anchor="ctr"/>
          <a:lstStyle/>
          <a:p>
            <a:endParaRPr lang="zh-CN" altLang="en-US"/>
          </a:p>
        </p:txBody>
      </p:sp>
      <p:sp>
        <p:nvSpPr>
          <p:cNvPr id="55308" name="Line 12"/>
          <p:cNvSpPr>
            <a:spLocks noChangeShapeType="1"/>
          </p:cNvSpPr>
          <p:nvPr/>
        </p:nvSpPr>
        <p:spPr bwMode="auto">
          <a:xfrm flipH="1">
            <a:off x="2432050" y="4749800"/>
            <a:ext cx="1033463" cy="0"/>
          </a:xfrm>
          <a:prstGeom prst="line">
            <a:avLst/>
          </a:prstGeom>
          <a:noFill/>
          <a:ln w="50800">
            <a:solidFill>
              <a:srgbClr val="F6BF69"/>
            </a:solidFill>
            <a:round/>
            <a:headEnd/>
            <a:tailEnd/>
          </a:ln>
        </p:spPr>
        <p:txBody>
          <a:bodyPr wrap="none" anchor="ctr"/>
          <a:lstStyle/>
          <a:p>
            <a:endParaRPr lang="zh-CN" altLang="en-US"/>
          </a:p>
        </p:txBody>
      </p:sp>
      <p:sp>
        <p:nvSpPr>
          <p:cNvPr id="55309" name="Oval 13"/>
          <p:cNvSpPr>
            <a:spLocks noChangeArrowheads="1"/>
          </p:cNvSpPr>
          <p:nvPr/>
        </p:nvSpPr>
        <p:spPr bwMode="auto">
          <a:xfrm>
            <a:off x="6170613" y="995363"/>
            <a:ext cx="2530475" cy="2333625"/>
          </a:xfrm>
          <a:prstGeom prst="ellipse">
            <a:avLst/>
          </a:prstGeom>
          <a:solidFill>
            <a:schemeClr val="accent1"/>
          </a:solidFill>
          <a:ln w="50800">
            <a:solidFill>
              <a:srgbClr val="F6BF69"/>
            </a:solidFill>
            <a:round/>
            <a:headEnd/>
            <a:tailEnd/>
          </a:ln>
        </p:spPr>
        <p:txBody>
          <a:bodyPr wrap="none" anchor="ctr"/>
          <a:lstStyle/>
          <a:p>
            <a:endParaRPr lang="zh-CN" altLang="en-US"/>
          </a:p>
        </p:txBody>
      </p:sp>
      <p:sp useBgFill="1">
        <p:nvSpPr>
          <p:cNvPr id="55310" name="Rectangle 14"/>
          <p:cNvSpPr>
            <a:spLocks noChangeArrowheads="1"/>
          </p:cNvSpPr>
          <p:nvPr/>
        </p:nvSpPr>
        <p:spPr bwMode="auto">
          <a:xfrm>
            <a:off x="7204075" y="914400"/>
            <a:ext cx="461963" cy="2435225"/>
          </a:xfrm>
          <a:prstGeom prst="rect">
            <a:avLst/>
          </a:prstGeom>
          <a:ln w="50800">
            <a:noFill/>
            <a:miter lim="800000"/>
            <a:headEnd/>
            <a:tailEnd/>
          </a:ln>
        </p:spPr>
        <p:txBody>
          <a:bodyPr wrap="none" anchor="ctr"/>
          <a:lstStyle/>
          <a:p>
            <a:endParaRPr lang="zh-CN" altLang="en-US"/>
          </a:p>
        </p:txBody>
      </p:sp>
      <p:sp useBgFill="1">
        <p:nvSpPr>
          <p:cNvPr id="55311" name="Rectangle 15"/>
          <p:cNvSpPr>
            <a:spLocks noChangeArrowheads="1"/>
          </p:cNvSpPr>
          <p:nvPr/>
        </p:nvSpPr>
        <p:spPr bwMode="auto">
          <a:xfrm>
            <a:off x="6148388" y="1949450"/>
            <a:ext cx="2640012" cy="425450"/>
          </a:xfrm>
          <a:prstGeom prst="rect">
            <a:avLst/>
          </a:prstGeom>
          <a:ln w="50800">
            <a:noFill/>
            <a:miter lim="800000"/>
            <a:headEnd/>
            <a:tailEnd/>
          </a:ln>
        </p:spPr>
        <p:txBody>
          <a:bodyPr wrap="none" anchor="ctr"/>
          <a:lstStyle/>
          <a:p>
            <a:endParaRPr lang="zh-CN" altLang="en-US"/>
          </a:p>
        </p:txBody>
      </p:sp>
      <p:sp>
        <p:nvSpPr>
          <p:cNvPr id="55312" name="Line 16"/>
          <p:cNvSpPr>
            <a:spLocks noChangeShapeType="1"/>
          </p:cNvSpPr>
          <p:nvPr/>
        </p:nvSpPr>
        <p:spPr bwMode="auto">
          <a:xfrm>
            <a:off x="7204075" y="1055688"/>
            <a:ext cx="0" cy="873125"/>
          </a:xfrm>
          <a:prstGeom prst="line">
            <a:avLst/>
          </a:prstGeom>
          <a:noFill/>
          <a:ln w="50800">
            <a:solidFill>
              <a:srgbClr val="F6BF69"/>
            </a:solidFill>
            <a:round/>
            <a:headEnd/>
            <a:tailEnd/>
          </a:ln>
        </p:spPr>
        <p:txBody>
          <a:bodyPr wrap="none" anchor="ctr"/>
          <a:lstStyle/>
          <a:p>
            <a:endParaRPr lang="zh-CN" altLang="en-US"/>
          </a:p>
        </p:txBody>
      </p:sp>
      <p:sp>
        <p:nvSpPr>
          <p:cNvPr id="55313" name="Line 17"/>
          <p:cNvSpPr>
            <a:spLocks noChangeShapeType="1"/>
          </p:cNvSpPr>
          <p:nvPr/>
        </p:nvSpPr>
        <p:spPr bwMode="auto">
          <a:xfrm>
            <a:off x="7204075" y="2395538"/>
            <a:ext cx="0" cy="873125"/>
          </a:xfrm>
          <a:prstGeom prst="line">
            <a:avLst/>
          </a:prstGeom>
          <a:noFill/>
          <a:ln w="50800">
            <a:solidFill>
              <a:srgbClr val="F6BF69"/>
            </a:solidFill>
            <a:round/>
            <a:headEnd/>
            <a:tailEnd/>
          </a:ln>
        </p:spPr>
        <p:txBody>
          <a:bodyPr wrap="none" anchor="ctr"/>
          <a:lstStyle/>
          <a:p>
            <a:endParaRPr lang="zh-CN" altLang="en-US"/>
          </a:p>
        </p:txBody>
      </p:sp>
      <p:sp>
        <p:nvSpPr>
          <p:cNvPr id="55314" name="Line 18"/>
          <p:cNvSpPr>
            <a:spLocks noChangeShapeType="1"/>
          </p:cNvSpPr>
          <p:nvPr/>
        </p:nvSpPr>
        <p:spPr bwMode="auto">
          <a:xfrm>
            <a:off x="7666038" y="2395538"/>
            <a:ext cx="0" cy="873125"/>
          </a:xfrm>
          <a:prstGeom prst="line">
            <a:avLst/>
          </a:prstGeom>
          <a:noFill/>
          <a:ln w="50800">
            <a:solidFill>
              <a:srgbClr val="F6BF69"/>
            </a:solidFill>
            <a:round/>
            <a:headEnd/>
            <a:tailEnd/>
          </a:ln>
        </p:spPr>
        <p:txBody>
          <a:bodyPr wrap="none" anchor="ctr"/>
          <a:lstStyle/>
          <a:p>
            <a:endParaRPr lang="zh-CN" altLang="en-US"/>
          </a:p>
        </p:txBody>
      </p:sp>
      <p:sp>
        <p:nvSpPr>
          <p:cNvPr id="55315" name="Line 19"/>
          <p:cNvSpPr>
            <a:spLocks noChangeShapeType="1"/>
          </p:cNvSpPr>
          <p:nvPr/>
        </p:nvSpPr>
        <p:spPr bwMode="auto">
          <a:xfrm>
            <a:off x="7666038" y="995363"/>
            <a:ext cx="0" cy="933450"/>
          </a:xfrm>
          <a:prstGeom prst="line">
            <a:avLst/>
          </a:prstGeom>
          <a:noFill/>
          <a:ln w="50800">
            <a:solidFill>
              <a:srgbClr val="F6BF69"/>
            </a:solidFill>
            <a:round/>
            <a:headEnd/>
            <a:tailEnd/>
          </a:ln>
        </p:spPr>
        <p:txBody>
          <a:bodyPr wrap="none" anchor="ctr"/>
          <a:lstStyle/>
          <a:p>
            <a:endParaRPr lang="zh-CN" altLang="en-US"/>
          </a:p>
        </p:txBody>
      </p:sp>
      <p:sp>
        <p:nvSpPr>
          <p:cNvPr id="55316" name="Line 20"/>
          <p:cNvSpPr>
            <a:spLocks noChangeShapeType="1"/>
          </p:cNvSpPr>
          <p:nvPr/>
        </p:nvSpPr>
        <p:spPr bwMode="auto">
          <a:xfrm flipH="1">
            <a:off x="7645400" y="1949450"/>
            <a:ext cx="1033463" cy="0"/>
          </a:xfrm>
          <a:prstGeom prst="line">
            <a:avLst/>
          </a:prstGeom>
          <a:noFill/>
          <a:ln w="50800">
            <a:solidFill>
              <a:srgbClr val="F6BF69"/>
            </a:solidFill>
            <a:round/>
            <a:headEnd/>
            <a:tailEnd/>
          </a:ln>
        </p:spPr>
        <p:txBody>
          <a:bodyPr wrap="none" anchor="ctr"/>
          <a:lstStyle/>
          <a:p>
            <a:endParaRPr lang="zh-CN" altLang="en-US"/>
          </a:p>
        </p:txBody>
      </p:sp>
      <p:sp>
        <p:nvSpPr>
          <p:cNvPr id="55317" name="Line 21"/>
          <p:cNvSpPr>
            <a:spLocks noChangeShapeType="1"/>
          </p:cNvSpPr>
          <p:nvPr/>
        </p:nvSpPr>
        <p:spPr bwMode="auto">
          <a:xfrm flipH="1">
            <a:off x="6127750" y="1949450"/>
            <a:ext cx="1098550" cy="0"/>
          </a:xfrm>
          <a:prstGeom prst="line">
            <a:avLst/>
          </a:prstGeom>
          <a:noFill/>
          <a:ln w="50800">
            <a:solidFill>
              <a:srgbClr val="F6BF69"/>
            </a:solidFill>
            <a:round/>
            <a:headEnd/>
            <a:tailEnd/>
          </a:ln>
        </p:spPr>
        <p:txBody>
          <a:bodyPr wrap="none" anchor="ctr"/>
          <a:lstStyle/>
          <a:p>
            <a:endParaRPr lang="zh-CN" altLang="en-US"/>
          </a:p>
        </p:txBody>
      </p:sp>
      <p:sp>
        <p:nvSpPr>
          <p:cNvPr id="55318" name="Line 22"/>
          <p:cNvSpPr>
            <a:spLocks noChangeShapeType="1"/>
          </p:cNvSpPr>
          <p:nvPr/>
        </p:nvSpPr>
        <p:spPr bwMode="auto">
          <a:xfrm flipH="1">
            <a:off x="6192838" y="2374900"/>
            <a:ext cx="1033462" cy="0"/>
          </a:xfrm>
          <a:prstGeom prst="line">
            <a:avLst/>
          </a:prstGeom>
          <a:noFill/>
          <a:ln w="50800">
            <a:solidFill>
              <a:srgbClr val="F6BF69"/>
            </a:solidFill>
            <a:round/>
            <a:headEnd/>
            <a:tailEnd/>
          </a:ln>
        </p:spPr>
        <p:txBody>
          <a:bodyPr wrap="none" anchor="ctr"/>
          <a:lstStyle/>
          <a:p>
            <a:endParaRPr lang="zh-CN" altLang="en-US"/>
          </a:p>
        </p:txBody>
      </p:sp>
      <p:sp>
        <p:nvSpPr>
          <p:cNvPr id="55319" name="Line 23"/>
          <p:cNvSpPr>
            <a:spLocks noChangeShapeType="1"/>
          </p:cNvSpPr>
          <p:nvPr/>
        </p:nvSpPr>
        <p:spPr bwMode="auto">
          <a:xfrm flipH="1">
            <a:off x="7645400" y="2374900"/>
            <a:ext cx="1033463" cy="0"/>
          </a:xfrm>
          <a:prstGeom prst="line">
            <a:avLst/>
          </a:prstGeom>
          <a:noFill/>
          <a:ln w="50800">
            <a:solidFill>
              <a:srgbClr val="F6BF69"/>
            </a:solidFill>
            <a:round/>
            <a:headEnd/>
            <a:tailEnd/>
          </a:ln>
        </p:spPr>
        <p:txBody>
          <a:bodyPr wrap="none" anchor="ctr"/>
          <a:lstStyle/>
          <a:p>
            <a:endParaRPr lang="zh-CN" altLang="en-US"/>
          </a:p>
        </p:txBody>
      </p:sp>
      <p:sp>
        <p:nvSpPr>
          <p:cNvPr id="55320" name="Oval 24"/>
          <p:cNvSpPr>
            <a:spLocks noChangeArrowheads="1"/>
          </p:cNvSpPr>
          <p:nvPr/>
        </p:nvSpPr>
        <p:spPr bwMode="auto">
          <a:xfrm>
            <a:off x="3465513" y="1908175"/>
            <a:ext cx="2528887" cy="2333625"/>
          </a:xfrm>
          <a:prstGeom prst="ellipse">
            <a:avLst/>
          </a:prstGeom>
          <a:solidFill>
            <a:schemeClr val="accent1"/>
          </a:solidFill>
          <a:ln w="50800">
            <a:solidFill>
              <a:srgbClr val="F6BF69"/>
            </a:solidFill>
            <a:round/>
            <a:headEnd/>
            <a:tailEnd/>
          </a:ln>
        </p:spPr>
        <p:txBody>
          <a:bodyPr wrap="none" anchor="ctr"/>
          <a:lstStyle/>
          <a:p>
            <a:endParaRPr lang="zh-CN" altLang="en-US"/>
          </a:p>
        </p:txBody>
      </p:sp>
      <p:sp useBgFill="1">
        <p:nvSpPr>
          <p:cNvPr id="55321" name="Rectangle 25"/>
          <p:cNvSpPr>
            <a:spLocks noChangeArrowheads="1"/>
          </p:cNvSpPr>
          <p:nvPr/>
        </p:nvSpPr>
        <p:spPr bwMode="auto">
          <a:xfrm>
            <a:off x="4498975" y="1827213"/>
            <a:ext cx="461963" cy="2435225"/>
          </a:xfrm>
          <a:prstGeom prst="rect">
            <a:avLst/>
          </a:prstGeom>
          <a:ln w="50800">
            <a:noFill/>
            <a:miter lim="800000"/>
            <a:headEnd/>
            <a:tailEnd/>
          </a:ln>
        </p:spPr>
        <p:txBody>
          <a:bodyPr wrap="none" anchor="ctr"/>
          <a:lstStyle/>
          <a:p>
            <a:endParaRPr lang="zh-CN" altLang="en-US"/>
          </a:p>
        </p:txBody>
      </p:sp>
      <p:sp useBgFill="1">
        <p:nvSpPr>
          <p:cNvPr id="55322" name="Rectangle 26"/>
          <p:cNvSpPr>
            <a:spLocks noChangeArrowheads="1"/>
          </p:cNvSpPr>
          <p:nvPr/>
        </p:nvSpPr>
        <p:spPr bwMode="auto">
          <a:xfrm>
            <a:off x="3443288" y="2862263"/>
            <a:ext cx="2640012" cy="427037"/>
          </a:xfrm>
          <a:prstGeom prst="rect">
            <a:avLst/>
          </a:prstGeom>
          <a:ln w="50800">
            <a:noFill/>
            <a:miter lim="800000"/>
            <a:headEnd/>
            <a:tailEnd/>
          </a:ln>
        </p:spPr>
        <p:txBody>
          <a:bodyPr wrap="none" anchor="ctr"/>
          <a:lstStyle/>
          <a:p>
            <a:endParaRPr lang="zh-CN" altLang="en-US"/>
          </a:p>
        </p:txBody>
      </p:sp>
      <p:sp>
        <p:nvSpPr>
          <p:cNvPr id="55323" name="Line 27"/>
          <p:cNvSpPr>
            <a:spLocks noChangeShapeType="1"/>
          </p:cNvSpPr>
          <p:nvPr/>
        </p:nvSpPr>
        <p:spPr bwMode="auto">
          <a:xfrm>
            <a:off x="4498975" y="1970088"/>
            <a:ext cx="0" cy="871537"/>
          </a:xfrm>
          <a:prstGeom prst="line">
            <a:avLst/>
          </a:prstGeom>
          <a:noFill/>
          <a:ln w="50800">
            <a:solidFill>
              <a:srgbClr val="F6BF69"/>
            </a:solidFill>
            <a:round/>
            <a:headEnd/>
            <a:tailEnd/>
          </a:ln>
        </p:spPr>
        <p:txBody>
          <a:bodyPr wrap="none" anchor="ctr"/>
          <a:lstStyle/>
          <a:p>
            <a:endParaRPr lang="zh-CN" altLang="en-US"/>
          </a:p>
        </p:txBody>
      </p:sp>
      <p:sp>
        <p:nvSpPr>
          <p:cNvPr id="55324" name="Line 28"/>
          <p:cNvSpPr>
            <a:spLocks noChangeShapeType="1"/>
          </p:cNvSpPr>
          <p:nvPr/>
        </p:nvSpPr>
        <p:spPr bwMode="auto">
          <a:xfrm>
            <a:off x="4498975" y="3308350"/>
            <a:ext cx="0" cy="873125"/>
          </a:xfrm>
          <a:prstGeom prst="line">
            <a:avLst/>
          </a:prstGeom>
          <a:noFill/>
          <a:ln w="50800">
            <a:solidFill>
              <a:srgbClr val="F6BF69"/>
            </a:solidFill>
            <a:round/>
            <a:headEnd/>
            <a:tailEnd/>
          </a:ln>
        </p:spPr>
        <p:txBody>
          <a:bodyPr wrap="none" anchor="ctr"/>
          <a:lstStyle/>
          <a:p>
            <a:endParaRPr lang="zh-CN" altLang="en-US"/>
          </a:p>
        </p:txBody>
      </p:sp>
      <p:sp>
        <p:nvSpPr>
          <p:cNvPr id="55325" name="Line 29"/>
          <p:cNvSpPr>
            <a:spLocks noChangeShapeType="1"/>
          </p:cNvSpPr>
          <p:nvPr/>
        </p:nvSpPr>
        <p:spPr bwMode="auto">
          <a:xfrm>
            <a:off x="4960938" y="3308350"/>
            <a:ext cx="0" cy="873125"/>
          </a:xfrm>
          <a:prstGeom prst="line">
            <a:avLst/>
          </a:prstGeom>
          <a:noFill/>
          <a:ln w="50800">
            <a:solidFill>
              <a:srgbClr val="F6BF69"/>
            </a:solidFill>
            <a:round/>
            <a:headEnd/>
            <a:tailEnd/>
          </a:ln>
        </p:spPr>
        <p:txBody>
          <a:bodyPr wrap="none" anchor="ctr"/>
          <a:lstStyle/>
          <a:p>
            <a:endParaRPr lang="zh-CN" altLang="en-US"/>
          </a:p>
        </p:txBody>
      </p:sp>
      <p:sp>
        <p:nvSpPr>
          <p:cNvPr id="55326" name="Line 30"/>
          <p:cNvSpPr>
            <a:spLocks noChangeShapeType="1"/>
          </p:cNvSpPr>
          <p:nvPr/>
        </p:nvSpPr>
        <p:spPr bwMode="auto">
          <a:xfrm>
            <a:off x="4960938" y="1908175"/>
            <a:ext cx="0" cy="933450"/>
          </a:xfrm>
          <a:prstGeom prst="line">
            <a:avLst/>
          </a:prstGeom>
          <a:noFill/>
          <a:ln w="50800">
            <a:solidFill>
              <a:srgbClr val="F6BF69"/>
            </a:solidFill>
            <a:round/>
            <a:headEnd/>
            <a:tailEnd/>
          </a:ln>
        </p:spPr>
        <p:txBody>
          <a:bodyPr wrap="none" anchor="ctr"/>
          <a:lstStyle/>
          <a:p>
            <a:endParaRPr lang="zh-CN" altLang="en-US"/>
          </a:p>
        </p:txBody>
      </p:sp>
      <p:sp>
        <p:nvSpPr>
          <p:cNvPr id="55327" name="Line 31"/>
          <p:cNvSpPr>
            <a:spLocks noChangeShapeType="1"/>
          </p:cNvSpPr>
          <p:nvPr/>
        </p:nvSpPr>
        <p:spPr bwMode="auto">
          <a:xfrm flipH="1">
            <a:off x="4938713" y="2862263"/>
            <a:ext cx="1035050" cy="0"/>
          </a:xfrm>
          <a:prstGeom prst="line">
            <a:avLst/>
          </a:prstGeom>
          <a:noFill/>
          <a:ln w="50800">
            <a:solidFill>
              <a:srgbClr val="F6BF69"/>
            </a:solidFill>
            <a:round/>
            <a:headEnd/>
            <a:tailEnd/>
          </a:ln>
        </p:spPr>
        <p:txBody>
          <a:bodyPr wrap="none" anchor="ctr"/>
          <a:lstStyle/>
          <a:p>
            <a:endParaRPr lang="zh-CN" altLang="en-US"/>
          </a:p>
        </p:txBody>
      </p:sp>
      <p:sp>
        <p:nvSpPr>
          <p:cNvPr id="55328" name="Line 32"/>
          <p:cNvSpPr>
            <a:spLocks noChangeShapeType="1"/>
          </p:cNvSpPr>
          <p:nvPr/>
        </p:nvSpPr>
        <p:spPr bwMode="auto">
          <a:xfrm flipH="1">
            <a:off x="3421063" y="2862263"/>
            <a:ext cx="1100137" cy="0"/>
          </a:xfrm>
          <a:prstGeom prst="line">
            <a:avLst/>
          </a:prstGeom>
          <a:noFill/>
          <a:ln w="50800">
            <a:solidFill>
              <a:srgbClr val="F6BF69"/>
            </a:solidFill>
            <a:round/>
            <a:headEnd/>
            <a:tailEnd/>
          </a:ln>
        </p:spPr>
        <p:txBody>
          <a:bodyPr wrap="none" anchor="ctr"/>
          <a:lstStyle/>
          <a:p>
            <a:endParaRPr lang="zh-CN" altLang="en-US"/>
          </a:p>
        </p:txBody>
      </p:sp>
      <p:sp>
        <p:nvSpPr>
          <p:cNvPr id="55329" name="Line 33"/>
          <p:cNvSpPr>
            <a:spLocks noChangeShapeType="1"/>
          </p:cNvSpPr>
          <p:nvPr/>
        </p:nvSpPr>
        <p:spPr bwMode="auto">
          <a:xfrm flipH="1">
            <a:off x="3487738" y="3289300"/>
            <a:ext cx="1033462" cy="0"/>
          </a:xfrm>
          <a:prstGeom prst="line">
            <a:avLst/>
          </a:prstGeom>
          <a:noFill/>
          <a:ln w="50800">
            <a:solidFill>
              <a:srgbClr val="F6BF69"/>
            </a:solidFill>
            <a:round/>
            <a:headEnd/>
            <a:tailEnd/>
          </a:ln>
        </p:spPr>
        <p:txBody>
          <a:bodyPr wrap="none" anchor="ctr"/>
          <a:lstStyle/>
          <a:p>
            <a:endParaRPr lang="zh-CN" altLang="en-US"/>
          </a:p>
        </p:txBody>
      </p:sp>
      <p:sp>
        <p:nvSpPr>
          <p:cNvPr id="55330" name="Line 34"/>
          <p:cNvSpPr>
            <a:spLocks noChangeShapeType="1"/>
          </p:cNvSpPr>
          <p:nvPr/>
        </p:nvSpPr>
        <p:spPr bwMode="auto">
          <a:xfrm flipH="1">
            <a:off x="4938713" y="3289300"/>
            <a:ext cx="1035050" cy="0"/>
          </a:xfrm>
          <a:prstGeom prst="line">
            <a:avLst/>
          </a:prstGeom>
          <a:noFill/>
          <a:ln w="50800">
            <a:solidFill>
              <a:srgbClr val="F6BF69"/>
            </a:solidFill>
            <a:round/>
            <a:headEnd/>
            <a:tailEnd/>
          </a:ln>
        </p:spPr>
        <p:txBody>
          <a:bodyPr wrap="none" anchor="ctr"/>
          <a:lstStyle/>
          <a:p>
            <a:endParaRPr lang="zh-CN" altLang="en-US"/>
          </a:p>
        </p:txBody>
      </p:sp>
      <p:sp>
        <p:nvSpPr>
          <p:cNvPr id="55331" name="Line 35"/>
          <p:cNvSpPr>
            <a:spLocks noChangeShapeType="1"/>
          </p:cNvSpPr>
          <p:nvPr/>
        </p:nvSpPr>
        <p:spPr bwMode="auto">
          <a:xfrm>
            <a:off x="4576763" y="2436813"/>
            <a:ext cx="307975" cy="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32" name="Line 36"/>
          <p:cNvSpPr>
            <a:spLocks noChangeShapeType="1"/>
          </p:cNvSpPr>
          <p:nvPr/>
        </p:nvSpPr>
        <p:spPr bwMode="auto">
          <a:xfrm flipH="1">
            <a:off x="4487863" y="3714750"/>
            <a:ext cx="419100" cy="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33" name="Line 37"/>
          <p:cNvSpPr>
            <a:spLocks noChangeShapeType="1"/>
          </p:cNvSpPr>
          <p:nvPr/>
        </p:nvSpPr>
        <p:spPr bwMode="auto">
          <a:xfrm>
            <a:off x="5257800" y="2963863"/>
            <a:ext cx="0" cy="284162"/>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34" name="Line 38"/>
          <p:cNvSpPr>
            <a:spLocks noChangeShapeType="1"/>
          </p:cNvSpPr>
          <p:nvPr/>
        </p:nvSpPr>
        <p:spPr bwMode="auto">
          <a:xfrm>
            <a:off x="6380163" y="2051050"/>
            <a:ext cx="0" cy="284163"/>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35" name="Line 39"/>
          <p:cNvSpPr>
            <a:spLocks noChangeShapeType="1"/>
          </p:cNvSpPr>
          <p:nvPr/>
        </p:nvSpPr>
        <p:spPr bwMode="auto">
          <a:xfrm flipV="1">
            <a:off x="6578600" y="1970088"/>
            <a:ext cx="0" cy="32385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36" name="Line 40"/>
          <p:cNvSpPr>
            <a:spLocks noChangeShapeType="1"/>
          </p:cNvSpPr>
          <p:nvPr/>
        </p:nvSpPr>
        <p:spPr bwMode="auto">
          <a:xfrm flipV="1">
            <a:off x="6775450" y="1970088"/>
            <a:ext cx="0" cy="32385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37" name="Line 41"/>
          <p:cNvSpPr>
            <a:spLocks noChangeShapeType="1"/>
          </p:cNvSpPr>
          <p:nvPr/>
        </p:nvSpPr>
        <p:spPr bwMode="auto">
          <a:xfrm flipV="1">
            <a:off x="6973888" y="1970088"/>
            <a:ext cx="0" cy="32385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38" name="Line 42"/>
          <p:cNvSpPr>
            <a:spLocks noChangeShapeType="1"/>
          </p:cNvSpPr>
          <p:nvPr/>
        </p:nvSpPr>
        <p:spPr bwMode="auto">
          <a:xfrm>
            <a:off x="7897813" y="2051050"/>
            <a:ext cx="0" cy="284163"/>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39" name="Line 43"/>
          <p:cNvSpPr>
            <a:spLocks noChangeShapeType="1"/>
          </p:cNvSpPr>
          <p:nvPr/>
        </p:nvSpPr>
        <p:spPr bwMode="auto">
          <a:xfrm>
            <a:off x="8096250" y="2051050"/>
            <a:ext cx="0" cy="284163"/>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40" name="Line 44"/>
          <p:cNvSpPr>
            <a:spLocks noChangeShapeType="1"/>
          </p:cNvSpPr>
          <p:nvPr/>
        </p:nvSpPr>
        <p:spPr bwMode="auto">
          <a:xfrm flipV="1">
            <a:off x="8293100" y="1970088"/>
            <a:ext cx="0" cy="32385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41" name="Line 45"/>
          <p:cNvSpPr>
            <a:spLocks noChangeShapeType="1"/>
          </p:cNvSpPr>
          <p:nvPr/>
        </p:nvSpPr>
        <p:spPr bwMode="auto">
          <a:xfrm flipV="1">
            <a:off x="8491538" y="1970088"/>
            <a:ext cx="0" cy="32385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42" name="Line 46"/>
          <p:cNvSpPr>
            <a:spLocks noChangeShapeType="1"/>
          </p:cNvSpPr>
          <p:nvPr/>
        </p:nvSpPr>
        <p:spPr bwMode="auto">
          <a:xfrm>
            <a:off x="7348538" y="1401763"/>
            <a:ext cx="306387" cy="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43" name="Line 47"/>
          <p:cNvSpPr>
            <a:spLocks noChangeShapeType="1"/>
          </p:cNvSpPr>
          <p:nvPr/>
        </p:nvSpPr>
        <p:spPr bwMode="auto">
          <a:xfrm flipH="1">
            <a:off x="7259638" y="1644650"/>
            <a:ext cx="352425" cy="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44" name="Line 48"/>
          <p:cNvSpPr>
            <a:spLocks noChangeShapeType="1"/>
          </p:cNvSpPr>
          <p:nvPr/>
        </p:nvSpPr>
        <p:spPr bwMode="auto">
          <a:xfrm flipH="1">
            <a:off x="7259638" y="1219200"/>
            <a:ext cx="352425" cy="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45" name="Line 49"/>
          <p:cNvSpPr>
            <a:spLocks noChangeShapeType="1"/>
          </p:cNvSpPr>
          <p:nvPr/>
        </p:nvSpPr>
        <p:spPr bwMode="auto">
          <a:xfrm>
            <a:off x="7348538" y="2862263"/>
            <a:ext cx="306387" cy="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46" name="Line 50"/>
          <p:cNvSpPr>
            <a:spLocks noChangeShapeType="1"/>
          </p:cNvSpPr>
          <p:nvPr/>
        </p:nvSpPr>
        <p:spPr bwMode="auto">
          <a:xfrm flipH="1">
            <a:off x="7259638" y="3105150"/>
            <a:ext cx="352425" cy="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47" name="Line 51"/>
          <p:cNvSpPr>
            <a:spLocks noChangeShapeType="1"/>
          </p:cNvSpPr>
          <p:nvPr/>
        </p:nvSpPr>
        <p:spPr bwMode="auto">
          <a:xfrm flipH="1">
            <a:off x="7259638" y="2679700"/>
            <a:ext cx="352425" cy="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48" name="Line 52"/>
          <p:cNvSpPr>
            <a:spLocks noChangeShapeType="1"/>
          </p:cNvSpPr>
          <p:nvPr/>
        </p:nvSpPr>
        <p:spPr bwMode="auto">
          <a:xfrm flipH="1">
            <a:off x="7199313" y="1893888"/>
            <a:ext cx="406400" cy="293687"/>
          </a:xfrm>
          <a:prstGeom prst="line">
            <a:avLst/>
          </a:prstGeom>
          <a:noFill/>
          <a:ln w="12700">
            <a:solidFill>
              <a:srgbClr val="FC0128"/>
            </a:solidFill>
            <a:round/>
            <a:headEnd type="triangle" w="med" len="med"/>
            <a:tailEnd/>
          </a:ln>
        </p:spPr>
        <p:txBody>
          <a:bodyPr wrap="none" anchor="ctr"/>
          <a:lstStyle/>
          <a:p>
            <a:endParaRPr lang="zh-CN" altLang="en-US"/>
          </a:p>
        </p:txBody>
      </p:sp>
      <p:sp>
        <p:nvSpPr>
          <p:cNvPr id="55349" name="Line 53"/>
          <p:cNvSpPr>
            <a:spLocks noChangeShapeType="1"/>
          </p:cNvSpPr>
          <p:nvPr/>
        </p:nvSpPr>
        <p:spPr bwMode="auto">
          <a:xfrm flipH="1">
            <a:off x="7265988" y="1954213"/>
            <a:ext cx="471487" cy="355600"/>
          </a:xfrm>
          <a:prstGeom prst="line">
            <a:avLst/>
          </a:prstGeom>
          <a:noFill/>
          <a:ln w="12700">
            <a:solidFill>
              <a:srgbClr val="FC0128"/>
            </a:solidFill>
            <a:round/>
            <a:headEnd type="triangle" w="med" len="med"/>
            <a:tailEnd/>
          </a:ln>
        </p:spPr>
        <p:txBody>
          <a:bodyPr wrap="none" anchor="ctr"/>
          <a:lstStyle/>
          <a:p>
            <a:endParaRPr lang="zh-CN" altLang="en-US"/>
          </a:p>
        </p:txBody>
      </p:sp>
      <p:sp>
        <p:nvSpPr>
          <p:cNvPr id="55350" name="Line 54"/>
          <p:cNvSpPr>
            <a:spLocks noChangeShapeType="1"/>
          </p:cNvSpPr>
          <p:nvPr/>
        </p:nvSpPr>
        <p:spPr bwMode="auto">
          <a:xfrm flipV="1">
            <a:off x="7275513" y="2005013"/>
            <a:ext cx="517525" cy="436562"/>
          </a:xfrm>
          <a:prstGeom prst="line">
            <a:avLst/>
          </a:prstGeom>
          <a:noFill/>
          <a:ln w="12700">
            <a:solidFill>
              <a:srgbClr val="FC0128"/>
            </a:solidFill>
            <a:round/>
            <a:headEnd type="triangle" w="med" len="med"/>
            <a:tailEnd/>
          </a:ln>
        </p:spPr>
        <p:txBody>
          <a:bodyPr wrap="none" anchor="ctr"/>
          <a:lstStyle/>
          <a:p>
            <a:endParaRPr lang="zh-CN" altLang="en-US"/>
          </a:p>
        </p:txBody>
      </p:sp>
      <p:sp>
        <p:nvSpPr>
          <p:cNvPr id="55351" name="Rectangle 55"/>
          <p:cNvSpPr>
            <a:spLocks noChangeArrowheads="1"/>
          </p:cNvSpPr>
          <p:nvPr/>
        </p:nvSpPr>
        <p:spPr bwMode="auto">
          <a:xfrm>
            <a:off x="938213" y="5722938"/>
            <a:ext cx="4154487" cy="425450"/>
          </a:xfrm>
          <a:prstGeom prst="rect">
            <a:avLst/>
          </a:prstGeom>
          <a:noFill/>
          <a:ln w="12700">
            <a:noFill/>
            <a:miter lim="800000"/>
            <a:headEnd/>
            <a:tailEnd/>
          </a:ln>
        </p:spPr>
        <p:txBody>
          <a:bodyPr lIns="90488" tIns="44450" rIns="90488" bIns="44450">
            <a:spAutoFit/>
          </a:bodyPr>
          <a:lstStyle/>
          <a:p>
            <a:pPr eaLnBrk="0" hangingPunct="0"/>
            <a:r>
              <a:rPr kumimoji="1" lang="zh-CN" altLang="en-US" sz="2200" b="1">
                <a:latin typeface="宋体" pitchFamily="2" charset="-122"/>
              </a:rPr>
              <a:t>无耦合－没有依赖关系</a:t>
            </a:r>
          </a:p>
        </p:txBody>
      </p:sp>
      <p:sp>
        <p:nvSpPr>
          <p:cNvPr id="55352" name="Rectangle 56"/>
          <p:cNvSpPr>
            <a:spLocks noChangeArrowheads="1"/>
          </p:cNvSpPr>
          <p:nvPr/>
        </p:nvSpPr>
        <p:spPr bwMode="auto">
          <a:xfrm>
            <a:off x="3775075" y="4262438"/>
            <a:ext cx="2636838" cy="758825"/>
          </a:xfrm>
          <a:prstGeom prst="rect">
            <a:avLst/>
          </a:prstGeom>
          <a:noFill/>
          <a:ln w="12700">
            <a:noFill/>
            <a:miter lim="800000"/>
            <a:headEnd/>
            <a:tailEnd/>
          </a:ln>
        </p:spPr>
        <p:txBody>
          <a:bodyPr lIns="90488" tIns="44450" rIns="90488" bIns="44450">
            <a:spAutoFit/>
          </a:bodyPr>
          <a:lstStyle/>
          <a:p>
            <a:pPr eaLnBrk="0" hangingPunct="0"/>
            <a:r>
              <a:rPr kumimoji="1" lang="zh-CN" altLang="en-US" sz="2200" b="1">
                <a:latin typeface="宋体" pitchFamily="2" charset="-122"/>
              </a:rPr>
              <a:t>松散耦合－有</a:t>
            </a:r>
          </a:p>
          <a:p>
            <a:pPr eaLnBrk="0" hangingPunct="0"/>
            <a:r>
              <a:rPr kumimoji="1" lang="zh-CN" altLang="en-US" sz="2200" b="1">
                <a:latin typeface="宋体" pitchFamily="2" charset="-122"/>
              </a:rPr>
              <a:t>少量依赖关系</a:t>
            </a:r>
          </a:p>
        </p:txBody>
      </p:sp>
      <p:sp>
        <p:nvSpPr>
          <p:cNvPr id="55353" name="Rectangle 57"/>
          <p:cNvSpPr>
            <a:spLocks noChangeArrowheads="1"/>
          </p:cNvSpPr>
          <p:nvPr/>
        </p:nvSpPr>
        <p:spPr bwMode="auto">
          <a:xfrm>
            <a:off x="6216650" y="3289300"/>
            <a:ext cx="2570163" cy="758825"/>
          </a:xfrm>
          <a:prstGeom prst="rect">
            <a:avLst/>
          </a:prstGeom>
          <a:noFill/>
          <a:ln w="12700">
            <a:noFill/>
            <a:miter lim="800000"/>
            <a:headEnd/>
            <a:tailEnd/>
          </a:ln>
        </p:spPr>
        <p:txBody>
          <a:bodyPr lIns="90488" tIns="44450" rIns="90488" bIns="44450">
            <a:spAutoFit/>
          </a:bodyPr>
          <a:lstStyle/>
          <a:p>
            <a:pPr eaLnBrk="0" hangingPunct="0"/>
            <a:r>
              <a:rPr kumimoji="1" lang="zh-CN" altLang="en-US" sz="2200" b="1">
                <a:latin typeface="宋体" pitchFamily="2" charset="-122"/>
              </a:rPr>
              <a:t>紧密耦合－有</a:t>
            </a:r>
          </a:p>
          <a:p>
            <a:pPr eaLnBrk="0" hangingPunct="0"/>
            <a:r>
              <a:rPr kumimoji="1" lang="zh-CN" altLang="en-US" sz="2200" b="1">
                <a:latin typeface="宋体" pitchFamily="2" charset="-122"/>
              </a:rPr>
              <a:t>很多依赖关系</a:t>
            </a:r>
          </a:p>
        </p:txBody>
      </p:sp>
      <p:sp>
        <p:nvSpPr>
          <p:cNvPr id="55354" name="Line 58"/>
          <p:cNvSpPr>
            <a:spLocks noChangeShapeType="1"/>
          </p:cNvSpPr>
          <p:nvPr/>
        </p:nvSpPr>
        <p:spPr bwMode="auto">
          <a:xfrm>
            <a:off x="3806825" y="2963863"/>
            <a:ext cx="0" cy="284162"/>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55" name="Line 59"/>
          <p:cNvSpPr>
            <a:spLocks noChangeShapeType="1"/>
          </p:cNvSpPr>
          <p:nvPr/>
        </p:nvSpPr>
        <p:spPr bwMode="auto">
          <a:xfrm flipV="1">
            <a:off x="4202113" y="2882900"/>
            <a:ext cx="0" cy="323850"/>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56" name="Line 60"/>
          <p:cNvSpPr>
            <a:spLocks noChangeShapeType="1"/>
          </p:cNvSpPr>
          <p:nvPr/>
        </p:nvSpPr>
        <p:spPr bwMode="auto">
          <a:xfrm flipV="1">
            <a:off x="5654675" y="2943225"/>
            <a:ext cx="0" cy="325438"/>
          </a:xfrm>
          <a:prstGeom prst="line">
            <a:avLst/>
          </a:prstGeom>
          <a:noFill/>
          <a:ln w="25400">
            <a:solidFill>
              <a:srgbClr val="FC0128"/>
            </a:solidFill>
            <a:round/>
            <a:headEnd/>
            <a:tailEnd type="triangle" w="med" len="med"/>
          </a:ln>
        </p:spPr>
        <p:txBody>
          <a:bodyPr wrap="none" anchor="ctr"/>
          <a:lstStyle/>
          <a:p>
            <a:endParaRPr lang="zh-CN" altLang="en-US"/>
          </a:p>
        </p:txBody>
      </p:sp>
      <p:sp>
        <p:nvSpPr>
          <p:cNvPr id="55357" name="Rectangle 61"/>
          <p:cNvSpPr>
            <a:spLocks noGrp="1" noChangeArrowheads="1"/>
          </p:cNvSpPr>
          <p:nvPr>
            <p:ph type="title"/>
          </p:nvPr>
        </p:nvSpPr>
        <p:spPr>
          <a:xfrm>
            <a:off x="1116013" y="620713"/>
            <a:ext cx="7772400" cy="990600"/>
          </a:xfrm>
        </p:spPr>
        <p:txBody>
          <a:bodyPr/>
          <a:lstStyle/>
          <a:p>
            <a:pPr eaLnBrk="1" hangingPunct="1"/>
            <a:r>
              <a:rPr lang="zh-CN" altLang="en-US" sz="3600" b="1" smtClean="0">
                <a:solidFill>
                  <a:schemeClr val="tx1"/>
                </a:solidFill>
                <a:latin typeface="宋体" pitchFamily="2" charset="-122"/>
              </a:rPr>
              <a:t>图形表示耦合关系</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468313" y="1981200"/>
            <a:ext cx="8424862" cy="4114800"/>
          </a:xfrm>
        </p:spPr>
        <p:txBody>
          <a:bodyPr/>
          <a:lstStyle/>
          <a:p>
            <a:pPr marL="0" indent="0" eaLnBrk="1" hangingPunct="1">
              <a:lnSpc>
                <a:spcPct val="110000"/>
              </a:lnSpc>
              <a:buFontTx/>
              <a:buNone/>
            </a:pPr>
            <a:r>
              <a:rPr lang="en-US" altLang="zh-CN" sz="2400" b="1" smtClean="0"/>
              <a:t>1.</a:t>
            </a:r>
            <a:r>
              <a:rPr lang="zh-CN" altLang="en-US" sz="2400" b="1" smtClean="0"/>
              <a:t>系统性</a:t>
            </a:r>
          </a:p>
          <a:p>
            <a:pPr marL="355600" lvl="1" indent="-176213" eaLnBrk="1" hangingPunct="1">
              <a:lnSpc>
                <a:spcPct val="110000"/>
              </a:lnSpc>
              <a:buFontTx/>
              <a:buNone/>
            </a:pPr>
            <a:r>
              <a:rPr lang="zh-CN" altLang="en-US" sz="2400" b="1" smtClean="0"/>
              <a:t>  系统设计中，要从整个系统的角度进行考虑，系统的代码要统一，设计规范要标准，传递语言要尽可能一致，对系统的数据采集要做到数出一处、全局共享，使一次输入得到多次利用。</a:t>
            </a:r>
          </a:p>
          <a:p>
            <a:pPr marL="0" indent="0" eaLnBrk="1" hangingPunct="1">
              <a:lnSpc>
                <a:spcPct val="110000"/>
              </a:lnSpc>
              <a:buFontTx/>
              <a:buNone/>
            </a:pPr>
            <a:r>
              <a:rPr lang="en-US" altLang="zh-CN" sz="2400" b="1" smtClean="0"/>
              <a:t>2.</a:t>
            </a:r>
            <a:r>
              <a:rPr lang="zh-CN" altLang="en-US" sz="2400" b="1" smtClean="0"/>
              <a:t>系统的可变更性</a:t>
            </a:r>
          </a:p>
          <a:p>
            <a:pPr marL="355600" lvl="1" indent="-176213" eaLnBrk="1" hangingPunct="1">
              <a:lnSpc>
                <a:spcPct val="110000"/>
              </a:lnSpc>
              <a:buFontTx/>
              <a:buNone/>
            </a:pPr>
            <a:r>
              <a:rPr lang="zh-CN" altLang="en-US" sz="2400" b="1" smtClean="0">
                <a:solidFill>
                  <a:srgbClr val="FFFFFF"/>
                </a:solidFill>
              </a:rPr>
              <a:t> </a:t>
            </a:r>
            <a:r>
              <a:rPr lang="zh-CN" altLang="en-US" sz="2400" b="1" smtClean="0"/>
              <a:t>为保持系统的长久生命力，要求系统具有一定的适应性。为此，系统应具有较好的开放性和结构的可变性。</a:t>
            </a:r>
          </a:p>
          <a:p>
            <a:pPr marL="355600" lvl="1" indent="-176213" eaLnBrk="1" hangingPunct="1">
              <a:lnSpc>
                <a:spcPct val="110000"/>
              </a:lnSpc>
              <a:buFontTx/>
              <a:buNone/>
            </a:pPr>
            <a:r>
              <a:rPr lang="en-US" altLang="zh-CN" sz="2400" b="1" smtClean="0"/>
              <a:t>3.</a:t>
            </a:r>
            <a:r>
              <a:rPr lang="zh-CN" altLang="en-US" sz="2400" b="1" smtClean="0"/>
              <a:t>系统的功能与效率</a:t>
            </a:r>
          </a:p>
        </p:txBody>
      </p:sp>
      <p:sp>
        <p:nvSpPr>
          <p:cNvPr id="11267" name="AutoShape 3">
            <a:hlinkClick r:id="" action="ppaction://noaction" highlightClick="1"/>
          </p:cNvPr>
          <p:cNvSpPr>
            <a:spLocks noChangeArrowheads="1"/>
          </p:cNvSpPr>
          <p:nvPr/>
        </p:nvSpPr>
        <p:spPr bwMode="auto">
          <a:xfrm>
            <a:off x="1187450" y="836613"/>
            <a:ext cx="6624638" cy="914400"/>
          </a:xfrm>
          <a:prstGeom prst="actionButtonBlank">
            <a:avLst/>
          </a:prstGeom>
          <a:noFill/>
          <a:ln w="9525">
            <a:noFill/>
            <a:miter lim="800000"/>
            <a:headEnd/>
            <a:tailEnd/>
          </a:ln>
        </p:spPr>
        <p:txBody>
          <a:bodyPr anchor="ctr"/>
          <a:lstStyle/>
          <a:p>
            <a:r>
              <a:rPr lang="en-US" altLang="zh-CN" sz="3200" b="1">
                <a:solidFill>
                  <a:srgbClr val="0A0A0E"/>
                </a:solidFill>
              </a:rPr>
              <a:t> </a:t>
            </a:r>
            <a:r>
              <a:rPr lang="en-US" altLang="zh-CN" sz="3600" b="1">
                <a:solidFill>
                  <a:srgbClr val="0A0A0E"/>
                </a:solidFill>
                <a:latin typeface="宋体" pitchFamily="2" charset="-122"/>
              </a:rPr>
              <a:t>5.1.2  </a:t>
            </a:r>
            <a:r>
              <a:rPr lang="zh-CN" altLang="en-US" sz="3600" b="1">
                <a:solidFill>
                  <a:srgbClr val="0A0A0E"/>
                </a:solidFill>
                <a:latin typeface="宋体" pitchFamily="2" charset="-122"/>
              </a:rPr>
              <a:t>系统设计的原则</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0425" y="3500438"/>
            <a:ext cx="2166938" cy="938212"/>
            <a:chOff x="672" y="1720"/>
            <a:chExt cx="1365" cy="591"/>
          </a:xfrm>
        </p:grpSpPr>
        <p:sp>
          <p:nvSpPr>
            <p:cNvPr id="56398" name="Rectangle 3"/>
            <p:cNvSpPr>
              <a:spLocks noChangeArrowheads="1"/>
            </p:cNvSpPr>
            <p:nvPr/>
          </p:nvSpPr>
          <p:spPr bwMode="auto">
            <a:xfrm>
              <a:off x="672" y="1720"/>
              <a:ext cx="560" cy="432"/>
            </a:xfrm>
            <a:prstGeom prst="rect">
              <a:avLst/>
            </a:prstGeom>
            <a:noFill/>
            <a:ln w="12700">
              <a:solidFill>
                <a:schemeClr val="tx1"/>
              </a:solidFill>
              <a:miter lim="800000"/>
              <a:headEnd/>
              <a:tailEnd/>
            </a:ln>
          </p:spPr>
          <p:txBody>
            <a:bodyPr wrap="none" anchor="ctr"/>
            <a:lstStyle/>
            <a:p>
              <a:endParaRPr lang="zh-CN" altLang="en-US"/>
            </a:p>
          </p:txBody>
        </p:sp>
        <p:sp>
          <p:nvSpPr>
            <p:cNvPr id="56399" name="Rectangle 4"/>
            <p:cNvSpPr>
              <a:spLocks noChangeArrowheads="1"/>
            </p:cNvSpPr>
            <p:nvPr/>
          </p:nvSpPr>
          <p:spPr bwMode="auto">
            <a:xfrm>
              <a:off x="1477" y="1720"/>
              <a:ext cx="560" cy="432"/>
            </a:xfrm>
            <a:prstGeom prst="rect">
              <a:avLst/>
            </a:prstGeom>
            <a:noFill/>
            <a:ln w="12700">
              <a:solidFill>
                <a:schemeClr val="tx1"/>
              </a:solidFill>
              <a:miter lim="800000"/>
              <a:headEnd/>
              <a:tailEnd/>
            </a:ln>
          </p:spPr>
          <p:txBody>
            <a:bodyPr wrap="none" anchor="ctr"/>
            <a:lstStyle/>
            <a:p>
              <a:endParaRPr lang="zh-CN" altLang="en-US"/>
            </a:p>
          </p:txBody>
        </p:sp>
        <p:sp>
          <p:nvSpPr>
            <p:cNvPr id="56400" name="Text Box 5"/>
            <p:cNvSpPr txBox="1">
              <a:spLocks noChangeArrowheads="1"/>
            </p:cNvSpPr>
            <p:nvPr/>
          </p:nvSpPr>
          <p:spPr bwMode="auto">
            <a:xfrm>
              <a:off x="672" y="1843"/>
              <a:ext cx="278" cy="327"/>
            </a:xfrm>
            <a:prstGeom prst="rect">
              <a:avLst/>
            </a:prstGeom>
            <a:noFill/>
            <a:ln w="12700">
              <a:noFill/>
              <a:miter lim="800000"/>
              <a:headEnd/>
              <a:tailEnd/>
            </a:ln>
          </p:spPr>
          <p:txBody>
            <a:bodyPr wrap="none">
              <a:spAutoFit/>
            </a:bodyPr>
            <a:lstStyle/>
            <a:p>
              <a:pPr eaLnBrk="0" hangingPunct="0"/>
              <a:r>
                <a:rPr kumimoji="1" lang="en-US" altLang="zh-CN" sz="2800">
                  <a:latin typeface="Times New Roman" pitchFamily="18" charset="0"/>
                  <a:ea typeface="黑体" pitchFamily="2" charset="-122"/>
                </a:rPr>
                <a:t>A</a:t>
              </a:r>
            </a:p>
          </p:txBody>
        </p:sp>
        <p:sp>
          <p:nvSpPr>
            <p:cNvPr id="56401" name="Text Box 6"/>
            <p:cNvSpPr txBox="1">
              <a:spLocks noChangeArrowheads="1"/>
            </p:cNvSpPr>
            <p:nvPr/>
          </p:nvSpPr>
          <p:spPr bwMode="auto">
            <a:xfrm>
              <a:off x="1477" y="1843"/>
              <a:ext cx="265" cy="327"/>
            </a:xfrm>
            <a:prstGeom prst="rect">
              <a:avLst/>
            </a:prstGeom>
            <a:noFill/>
            <a:ln w="12700">
              <a:noFill/>
              <a:miter lim="800000"/>
              <a:headEnd/>
              <a:tailEnd/>
            </a:ln>
          </p:spPr>
          <p:txBody>
            <a:bodyPr wrap="none">
              <a:spAutoFit/>
            </a:bodyPr>
            <a:lstStyle/>
            <a:p>
              <a:pPr eaLnBrk="0" hangingPunct="0"/>
              <a:r>
                <a:rPr kumimoji="1" lang="en-US" altLang="zh-CN" sz="2800">
                  <a:latin typeface="Times New Roman" pitchFamily="18" charset="0"/>
                  <a:ea typeface="黑体" pitchFamily="2" charset="-122"/>
                </a:rPr>
                <a:t>B</a:t>
              </a:r>
            </a:p>
          </p:txBody>
        </p:sp>
        <p:sp>
          <p:nvSpPr>
            <p:cNvPr id="56402" name="Line 7"/>
            <p:cNvSpPr>
              <a:spLocks noChangeShapeType="1"/>
            </p:cNvSpPr>
            <p:nvPr/>
          </p:nvSpPr>
          <p:spPr bwMode="auto">
            <a:xfrm flipV="1">
              <a:off x="1022" y="2034"/>
              <a:ext cx="1" cy="276"/>
            </a:xfrm>
            <a:prstGeom prst="line">
              <a:avLst/>
            </a:prstGeom>
            <a:noFill/>
            <a:ln w="19050">
              <a:solidFill>
                <a:schemeClr val="tx1"/>
              </a:solidFill>
              <a:round/>
              <a:headEnd/>
              <a:tailEnd type="triangle" w="med" len="med"/>
            </a:ln>
          </p:spPr>
          <p:txBody>
            <a:bodyPr/>
            <a:lstStyle/>
            <a:p>
              <a:endParaRPr lang="zh-CN" altLang="en-US"/>
            </a:p>
          </p:txBody>
        </p:sp>
        <p:sp>
          <p:nvSpPr>
            <p:cNvPr id="56403" name="Line 8"/>
            <p:cNvSpPr>
              <a:spLocks noChangeShapeType="1"/>
            </p:cNvSpPr>
            <p:nvPr/>
          </p:nvSpPr>
          <p:spPr bwMode="auto">
            <a:xfrm flipV="1">
              <a:off x="1827" y="2034"/>
              <a:ext cx="1" cy="276"/>
            </a:xfrm>
            <a:prstGeom prst="line">
              <a:avLst/>
            </a:prstGeom>
            <a:noFill/>
            <a:ln w="19050">
              <a:solidFill>
                <a:schemeClr val="tx1"/>
              </a:solidFill>
              <a:round/>
              <a:headEnd/>
              <a:tailEnd type="triangle" w="med" len="med"/>
            </a:ln>
          </p:spPr>
          <p:txBody>
            <a:bodyPr/>
            <a:lstStyle/>
            <a:p>
              <a:endParaRPr lang="zh-CN" altLang="en-US"/>
            </a:p>
          </p:txBody>
        </p:sp>
        <p:sp>
          <p:nvSpPr>
            <p:cNvPr id="56404" name="Line 9"/>
            <p:cNvSpPr>
              <a:spLocks noChangeShapeType="1"/>
            </p:cNvSpPr>
            <p:nvPr/>
          </p:nvSpPr>
          <p:spPr bwMode="auto">
            <a:xfrm>
              <a:off x="1022" y="2310"/>
              <a:ext cx="805" cy="1"/>
            </a:xfrm>
            <a:prstGeom prst="line">
              <a:avLst/>
            </a:prstGeom>
            <a:noFill/>
            <a:ln w="19050">
              <a:solidFill>
                <a:schemeClr val="tx1"/>
              </a:solidFill>
              <a:round/>
              <a:headEnd/>
              <a:tailEnd/>
            </a:ln>
          </p:spPr>
          <p:txBody>
            <a:bodyPr/>
            <a:lstStyle/>
            <a:p>
              <a:endParaRPr lang="zh-CN" altLang="en-US"/>
            </a:p>
          </p:txBody>
        </p:sp>
      </p:grpSp>
      <p:sp>
        <p:nvSpPr>
          <p:cNvPr id="56323" name="Rectangle 10"/>
          <p:cNvSpPr>
            <a:spLocks noGrp="1" noChangeArrowheads="1"/>
          </p:cNvSpPr>
          <p:nvPr>
            <p:ph type="title"/>
          </p:nvPr>
        </p:nvSpPr>
        <p:spPr/>
        <p:txBody>
          <a:bodyPr/>
          <a:lstStyle/>
          <a:p>
            <a:pPr eaLnBrk="1" hangingPunct="1"/>
            <a:r>
              <a:rPr lang="en-US" altLang="en-US" sz="4000" b="1" smtClean="0">
                <a:solidFill>
                  <a:schemeClr val="tx1"/>
                </a:solidFill>
              </a:rPr>
              <a:t>耦合</a:t>
            </a:r>
            <a:r>
              <a:rPr lang="zh-CN" altLang="en-US" sz="4000" b="1" smtClean="0">
                <a:solidFill>
                  <a:schemeClr val="tx1"/>
                </a:solidFill>
              </a:rPr>
              <a:t>性划分</a:t>
            </a:r>
          </a:p>
        </p:txBody>
      </p:sp>
      <p:sp>
        <p:nvSpPr>
          <p:cNvPr id="1753099" name="Rectangle 11"/>
          <p:cNvSpPr>
            <a:spLocks noGrp="1" noChangeArrowheads="1"/>
          </p:cNvSpPr>
          <p:nvPr>
            <p:ph type="body" idx="1"/>
          </p:nvPr>
        </p:nvSpPr>
        <p:spPr>
          <a:xfrm>
            <a:off x="755650" y="2017713"/>
            <a:ext cx="8199438" cy="1401762"/>
          </a:xfrm>
        </p:spPr>
        <p:txBody>
          <a:bodyPr/>
          <a:lstStyle/>
          <a:p>
            <a:pPr eaLnBrk="1" hangingPunct="1">
              <a:buClr>
                <a:srgbClr val="003366"/>
              </a:buClr>
              <a:buFontTx/>
              <a:buChar char="–"/>
            </a:pPr>
            <a:r>
              <a:rPr lang="zh-CN" altLang="en-US" sz="2800" b="1" smtClean="0">
                <a:solidFill>
                  <a:schemeClr val="tx1"/>
                </a:solidFill>
                <a:latin typeface="宋体" pitchFamily="2" charset="-122"/>
              </a:rPr>
              <a:t>内容耦合：一个模块直接存取另一模块的信息</a:t>
            </a:r>
          </a:p>
        </p:txBody>
      </p:sp>
      <p:sp>
        <p:nvSpPr>
          <p:cNvPr id="1753100" name="Rectangle 12"/>
          <p:cNvSpPr>
            <a:spLocks noChangeArrowheads="1"/>
          </p:cNvSpPr>
          <p:nvPr/>
        </p:nvSpPr>
        <p:spPr bwMode="auto">
          <a:xfrm>
            <a:off x="685800" y="3200400"/>
            <a:ext cx="7772400" cy="1323975"/>
          </a:xfrm>
          <a:prstGeom prst="rect">
            <a:avLst/>
          </a:prstGeom>
          <a:noFill/>
          <a:ln w="9525">
            <a:noFill/>
            <a:miter lim="800000"/>
            <a:headEnd/>
            <a:tailEnd/>
          </a:ln>
        </p:spPr>
        <p:txBody>
          <a:bodyPr/>
          <a:lstStyle/>
          <a:p>
            <a:pPr marL="342900" indent="-342900">
              <a:spcBef>
                <a:spcPct val="20000"/>
              </a:spcBef>
              <a:buClr>
                <a:srgbClr val="003366"/>
              </a:buClr>
              <a:buFontTx/>
              <a:buChar char="–"/>
            </a:pPr>
            <a:r>
              <a:rPr kumimoji="1" lang="zh-CN" altLang="en-US" sz="3200" b="1">
                <a:latin typeface="宋体" pitchFamily="2" charset="-122"/>
              </a:rPr>
              <a:t>控制耦合：模块间传递控制信息</a:t>
            </a:r>
          </a:p>
        </p:txBody>
      </p:sp>
      <p:sp>
        <p:nvSpPr>
          <p:cNvPr id="1753101" name="Rectangle 13"/>
          <p:cNvSpPr>
            <a:spLocks noChangeArrowheads="1"/>
          </p:cNvSpPr>
          <p:nvPr/>
        </p:nvSpPr>
        <p:spPr bwMode="auto">
          <a:xfrm>
            <a:off x="685800" y="3789363"/>
            <a:ext cx="7772400" cy="685800"/>
          </a:xfrm>
          <a:prstGeom prst="rect">
            <a:avLst/>
          </a:prstGeom>
          <a:noFill/>
          <a:ln w="9525">
            <a:noFill/>
            <a:miter lim="800000"/>
            <a:headEnd/>
            <a:tailEnd/>
          </a:ln>
        </p:spPr>
        <p:txBody>
          <a:bodyPr/>
          <a:lstStyle/>
          <a:p>
            <a:pPr marL="342900" indent="-342900">
              <a:spcBef>
                <a:spcPct val="20000"/>
              </a:spcBef>
              <a:buClr>
                <a:srgbClr val="003366"/>
              </a:buClr>
              <a:buFontTx/>
              <a:buChar char="–"/>
            </a:pPr>
            <a:r>
              <a:rPr kumimoji="1" lang="zh-CN" altLang="en-US" sz="3200" b="1">
                <a:latin typeface="宋体" pitchFamily="2" charset="-122"/>
              </a:rPr>
              <a:t>数据耦合：模块间传递数据信息</a:t>
            </a:r>
          </a:p>
        </p:txBody>
      </p:sp>
      <p:sp>
        <p:nvSpPr>
          <p:cNvPr id="1753102" name="Rectangle 14"/>
          <p:cNvSpPr>
            <a:spLocks noChangeArrowheads="1"/>
          </p:cNvSpPr>
          <p:nvPr/>
        </p:nvSpPr>
        <p:spPr bwMode="auto">
          <a:xfrm>
            <a:off x="684213" y="4365625"/>
            <a:ext cx="7772400" cy="866775"/>
          </a:xfrm>
          <a:prstGeom prst="rect">
            <a:avLst/>
          </a:prstGeom>
          <a:noFill/>
          <a:ln w="9525">
            <a:noFill/>
            <a:miter lim="800000"/>
            <a:headEnd/>
            <a:tailEnd/>
          </a:ln>
        </p:spPr>
        <p:txBody>
          <a:bodyPr/>
          <a:lstStyle/>
          <a:p>
            <a:pPr marL="342900" indent="-342900">
              <a:spcBef>
                <a:spcPct val="20000"/>
              </a:spcBef>
              <a:buClr>
                <a:srgbClr val="003366"/>
              </a:buClr>
              <a:buFontTx/>
              <a:buChar char="–"/>
            </a:pPr>
            <a:r>
              <a:rPr kumimoji="1" lang="zh-CN" altLang="en-US" sz="3200" b="1">
                <a:latin typeface="宋体" pitchFamily="2" charset="-122"/>
              </a:rPr>
              <a:t>非直接耦合：模块间不传递任何信息</a:t>
            </a:r>
          </a:p>
        </p:txBody>
      </p:sp>
      <p:grpSp>
        <p:nvGrpSpPr>
          <p:cNvPr id="3" name="Group 15"/>
          <p:cNvGrpSpPr>
            <a:grpSpLocks/>
          </p:cNvGrpSpPr>
          <p:nvPr/>
        </p:nvGrpSpPr>
        <p:grpSpPr bwMode="auto">
          <a:xfrm>
            <a:off x="3779838" y="1052513"/>
            <a:ext cx="4800600" cy="2971800"/>
            <a:chOff x="1008" y="1440"/>
            <a:chExt cx="3024" cy="1872"/>
          </a:xfrm>
        </p:grpSpPr>
        <p:sp>
          <p:nvSpPr>
            <p:cNvPr id="56375" name="Rectangle 16"/>
            <p:cNvSpPr>
              <a:spLocks noChangeArrowheads="1"/>
            </p:cNvSpPr>
            <p:nvPr/>
          </p:nvSpPr>
          <p:spPr bwMode="auto">
            <a:xfrm>
              <a:off x="1008" y="1440"/>
              <a:ext cx="3024" cy="18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6376" name="Rectangle 17"/>
            <p:cNvSpPr>
              <a:spLocks noChangeArrowheads="1"/>
            </p:cNvSpPr>
            <p:nvPr/>
          </p:nvSpPr>
          <p:spPr bwMode="auto">
            <a:xfrm>
              <a:off x="2112" y="2016"/>
              <a:ext cx="1248" cy="384"/>
            </a:xfrm>
            <a:prstGeom prst="rect">
              <a:avLst/>
            </a:prstGeom>
            <a:noFill/>
            <a:ln w="28575">
              <a:solidFill>
                <a:schemeClr val="bg1"/>
              </a:solidFill>
              <a:miter lim="800000"/>
              <a:headEnd/>
              <a:tailEnd/>
            </a:ln>
          </p:spPr>
          <p:txBody>
            <a:bodyPr wrap="none" anchor="ctr"/>
            <a:lstStyle/>
            <a:p>
              <a:pPr algn="ctr"/>
              <a:r>
                <a:rPr kumimoji="1" lang="zh-CN" altLang="en-US" sz="2800" b="1">
                  <a:latin typeface="Times New Roman" pitchFamily="18" charset="0"/>
                </a:rPr>
                <a:t>计算总成绩</a:t>
              </a:r>
            </a:p>
          </p:txBody>
        </p:sp>
        <p:sp>
          <p:nvSpPr>
            <p:cNvPr id="56377" name="Line 18"/>
            <p:cNvSpPr>
              <a:spLocks noChangeShapeType="1"/>
            </p:cNvSpPr>
            <p:nvPr/>
          </p:nvSpPr>
          <p:spPr bwMode="auto">
            <a:xfrm flipH="1">
              <a:off x="1968" y="2400"/>
              <a:ext cx="624" cy="480"/>
            </a:xfrm>
            <a:prstGeom prst="line">
              <a:avLst/>
            </a:prstGeom>
            <a:noFill/>
            <a:ln w="28575">
              <a:solidFill>
                <a:schemeClr val="bg1"/>
              </a:solidFill>
              <a:round/>
              <a:headEnd/>
              <a:tailEnd type="triangle" w="med" len="med"/>
            </a:ln>
          </p:spPr>
          <p:txBody>
            <a:bodyPr/>
            <a:lstStyle/>
            <a:p>
              <a:endParaRPr lang="zh-CN" altLang="en-US"/>
            </a:p>
          </p:txBody>
        </p:sp>
        <p:sp>
          <p:nvSpPr>
            <p:cNvPr id="56378" name="Rectangle 19"/>
            <p:cNvSpPr>
              <a:spLocks noChangeArrowheads="1"/>
            </p:cNvSpPr>
            <p:nvPr/>
          </p:nvSpPr>
          <p:spPr bwMode="auto">
            <a:xfrm>
              <a:off x="1392" y="2880"/>
              <a:ext cx="1056" cy="336"/>
            </a:xfrm>
            <a:prstGeom prst="rect">
              <a:avLst/>
            </a:prstGeom>
            <a:noFill/>
            <a:ln w="28575">
              <a:solidFill>
                <a:schemeClr val="bg1"/>
              </a:solidFill>
              <a:miter lim="800000"/>
              <a:headEnd/>
              <a:tailEnd/>
            </a:ln>
          </p:spPr>
          <p:txBody>
            <a:bodyPr wrap="none" anchor="ctr"/>
            <a:lstStyle/>
            <a:p>
              <a:pPr algn="ctr"/>
              <a:r>
                <a:rPr kumimoji="1" lang="zh-CN" altLang="en-US" sz="2800" b="1">
                  <a:latin typeface="Times New Roman" pitchFamily="18" charset="0"/>
                </a:rPr>
                <a:t>输入成绩</a:t>
              </a:r>
            </a:p>
          </p:txBody>
        </p:sp>
        <p:sp>
          <p:nvSpPr>
            <p:cNvPr id="56379" name="Rectangle 20"/>
            <p:cNvSpPr>
              <a:spLocks noChangeArrowheads="1"/>
            </p:cNvSpPr>
            <p:nvPr/>
          </p:nvSpPr>
          <p:spPr bwMode="auto">
            <a:xfrm>
              <a:off x="2880" y="2880"/>
              <a:ext cx="672" cy="336"/>
            </a:xfrm>
            <a:prstGeom prst="rect">
              <a:avLst/>
            </a:prstGeom>
            <a:noFill/>
            <a:ln w="28575">
              <a:solidFill>
                <a:schemeClr val="bg1"/>
              </a:solidFill>
              <a:miter lim="800000"/>
              <a:headEnd/>
              <a:tailEnd/>
            </a:ln>
          </p:spPr>
          <p:txBody>
            <a:bodyPr wrap="none" anchor="ctr"/>
            <a:lstStyle/>
            <a:p>
              <a:pPr algn="ctr"/>
              <a:r>
                <a:rPr kumimoji="1" lang="zh-CN" altLang="en-US" sz="2800" b="1">
                  <a:latin typeface="Times New Roman" pitchFamily="18" charset="0"/>
                </a:rPr>
                <a:t>计算</a:t>
              </a:r>
            </a:p>
          </p:txBody>
        </p:sp>
        <p:sp>
          <p:nvSpPr>
            <p:cNvPr id="56380" name="Line 21"/>
            <p:cNvSpPr>
              <a:spLocks noChangeShapeType="1"/>
            </p:cNvSpPr>
            <p:nvPr/>
          </p:nvSpPr>
          <p:spPr bwMode="auto">
            <a:xfrm>
              <a:off x="2832" y="2400"/>
              <a:ext cx="480" cy="480"/>
            </a:xfrm>
            <a:prstGeom prst="line">
              <a:avLst/>
            </a:prstGeom>
            <a:noFill/>
            <a:ln w="28575">
              <a:solidFill>
                <a:schemeClr val="bg1"/>
              </a:solidFill>
              <a:round/>
              <a:headEnd/>
              <a:tailEnd type="triangle" w="med" len="med"/>
            </a:ln>
          </p:spPr>
          <p:txBody>
            <a:bodyPr/>
            <a:lstStyle/>
            <a:p>
              <a:endParaRPr lang="zh-CN" altLang="en-US"/>
            </a:p>
          </p:txBody>
        </p:sp>
        <p:sp>
          <p:nvSpPr>
            <p:cNvPr id="56381" name="Line 22"/>
            <p:cNvSpPr>
              <a:spLocks noChangeShapeType="1"/>
            </p:cNvSpPr>
            <p:nvPr/>
          </p:nvSpPr>
          <p:spPr bwMode="auto">
            <a:xfrm flipH="1">
              <a:off x="2736" y="1488"/>
              <a:ext cx="240" cy="528"/>
            </a:xfrm>
            <a:prstGeom prst="line">
              <a:avLst/>
            </a:prstGeom>
            <a:noFill/>
            <a:ln w="28575">
              <a:solidFill>
                <a:schemeClr val="bg1"/>
              </a:solidFill>
              <a:round/>
              <a:headEnd/>
              <a:tailEnd type="triangle" w="med" len="med"/>
            </a:ln>
          </p:spPr>
          <p:txBody>
            <a:bodyPr/>
            <a:lstStyle/>
            <a:p>
              <a:endParaRPr lang="zh-CN" altLang="en-US"/>
            </a:p>
          </p:txBody>
        </p:sp>
        <p:grpSp>
          <p:nvGrpSpPr>
            <p:cNvPr id="56382" name="Group 23"/>
            <p:cNvGrpSpPr>
              <a:grpSpLocks/>
            </p:cNvGrpSpPr>
            <p:nvPr/>
          </p:nvGrpSpPr>
          <p:grpSpPr bwMode="auto">
            <a:xfrm rot="-2301994">
              <a:off x="2208" y="2640"/>
              <a:ext cx="480" cy="48"/>
              <a:chOff x="960" y="1920"/>
              <a:chExt cx="816" cy="107"/>
            </a:xfrm>
          </p:grpSpPr>
          <p:sp>
            <p:nvSpPr>
              <p:cNvPr id="56396" name="Line 24"/>
              <p:cNvSpPr>
                <a:spLocks noChangeShapeType="1"/>
              </p:cNvSpPr>
              <p:nvPr/>
            </p:nvSpPr>
            <p:spPr bwMode="auto">
              <a:xfrm>
                <a:off x="1056" y="1968"/>
                <a:ext cx="720" cy="0"/>
              </a:xfrm>
              <a:prstGeom prst="line">
                <a:avLst/>
              </a:prstGeom>
              <a:noFill/>
              <a:ln w="28575">
                <a:solidFill>
                  <a:schemeClr val="bg1"/>
                </a:solidFill>
                <a:round/>
                <a:headEnd/>
                <a:tailEnd type="triangle" w="med" len="med"/>
              </a:ln>
            </p:spPr>
            <p:txBody>
              <a:bodyPr/>
              <a:lstStyle/>
              <a:p>
                <a:endParaRPr lang="zh-CN" altLang="en-US"/>
              </a:p>
            </p:txBody>
          </p:sp>
          <p:sp>
            <p:nvSpPr>
              <p:cNvPr id="56397" name="Oval 25"/>
              <p:cNvSpPr>
                <a:spLocks noChangeAspect="1" noChangeArrowheads="1"/>
              </p:cNvSpPr>
              <p:nvPr/>
            </p:nvSpPr>
            <p:spPr bwMode="auto">
              <a:xfrm>
                <a:off x="960" y="1920"/>
                <a:ext cx="107" cy="107"/>
              </a:xfrm>
              <a:prstGeom prst="ellipse">
                <a:avLst/>
              </a:prstGeom>
              <a:noFill/>
              <a:ln w="28575">
                <a:solidFill>
                  <a:schemeClr val="bg1"/>
                </a:solidFill>
                <a:round/>
                <a:headEnd/>
                <a:tailEnd/>
              </a:ln>
            </p:spPr>
            <p:txBody>
              <a:bodyPr wrap="none" anchor="ctr"/>
              <a:lstStyle/>
              <a:p>
                <a:endParaRPr lang="zh-CN" altLang="en-US"/>
              </a:p>
            </p:txBody>
          </p:sp>
        </p:grpSp>
        <p:sp>
          <p:nvSpPr>
            <p:cNvPr id="56383" name="Text Box 26"/>
            <p:cNvSpPr txBox="1">
              <a:spLocks noChangeArrowheads="1"/>
            </p:cNvSpPr>
            <p:nvPr/>
          </p:nvSpPr>
          <p:spPr bwMode="auto">
            <a:xfrm>
              <a:off x="2352" y="2688"/>
              <a:ext cx="144" cy="192"/>
            </a:xfrm>
            <a:prstGeom prst="rect">
              <a:avLst/>
            </a:prstGeom>
            <a:noFill/>
            <a:ln w="9525">
              <a:noFill/>
              <a:miter lim="800000"/>
              <a:headEnd/>
              <a:tailEnd/>
            </a:ln>
          </p:spPr>
          <p:txBody>
            <a:bodyPr lIns="0" tIns="0" rIns="0" bIns="0">
              <a:spAutoFit/>
            </a:bodyPr>
            <a:lstStyle/>
            <a:p>
              <a:pPr>
                <a:spcBef>
                  <a:spcPct val="50000"/>
                </a:spcBef>
              </a:pPr>
              <a:r>
                <a:rPr kumimoji="1" lang="en-US" altLang="zh-CN" sz="2000" b="1">
                  <a:latin typeface="Times New Roman" pitchFamily="18" charset="0"/>
                </a:rPr>
                <a:t>A</a:t>
              </a:r>
            </a:p>
          </p:txBody>
        </p:sp>
        <p:grpSp>
          <p:nvGrpSpPr>
            <p:cNvPr id="56384" name="Group 27"/>
            <p:cNvGrpSpPr>
              <a:grpSpLocks/>
            </p:cNvGrpSpPr>
            <p:nvPr/>
          </p:nvGrpSpPr>
          <p:grpSpPr bwMode="auto">
            <a:xfrm rot="2955679">
              <a:off x="2712" y="2616"/>
              <a:ext cx="480" cy="48"/>
              <a:chOff x="960" y="1920"/>
              <a:chExt cx="816" cy="107"/>
            </a:xfrm>
          </p:grpSpPr>
          <p:sp>
            <p:nvSpPr>
              <p:cNvPr id="56394" name="Line 28"/>
              <p:cNvSpPr>
                <a:spLocks noChangeShapeType="1"/>
              </p:cNvSpPr>
              <p:nvPr/>
            </p:nvSpPr>
            <p:spPr bwMode="auto">
              <a:xfrm>
                <a:off x="1056" y="1968"/>
                <a:ext cx="720" cy="0"/>
              </a:xfrm>
              <a:prstGeom prst="line">
                <a:avLst/>
              </a:prstGeom>
              <a:noFill/>
              <a:ln w="28575">
                <a:solidFill>
                  <a:schemeClr val="bg1"/>
                </a:solidFill>
                <a:round/>
                <a:headEnd/>
                <a:tailEnd type="triangle" w="med" len="med"/>
              </a:ln>
            </p:spPr>
            <p:txBody>
              <a:bodyPr/>
              <a:lstStyle/>
              <a:p>
                <a:endParaRPr lang="zh-CN" altLang="en-US"/>
              </a:p>
            </p:txBody>
          </p:sp>
          <p:sp>
            <p:nvSpPr>
              <p:cNvPr id="56395" name="Oval 29"/>
              <p:cNvSpPr>
                <a:spLocks noChangeAspect="1" noChangeArrowheads="1"/>
              </p:cNvSpPr>
              <p:nvPr/>
            </p:nvSpPr>
            <p:spPr bwMode="auto">
              <a:xfrm>
                <a:off x="960" y="1920"/>
                <a:ext cx="107" cy="107"/>
              </a:xfrm>
              <a:prstGeom prst="ellipse">
                <a:avLst/>
              </a:prstGeom>
              <a:noFill/>
              <a:ln w="28575">
                <a:solidFill>
                  <a:schemeClr val="bg1"/>
                </a:solidFill>
                <a:round/>
                <a:headEnd/>
                <a:tailEnd/>
              </a:ln>
            </p:spPr>
            <p:txBody>
              <a:bodyPr wrap="none" anchor="ctr"/>
              <a:lstStyle/>
              <a:p>
                <a:endParaRPr lang="zh-CN" altLang="en-US"/>
              </a:p>
            </p:txBody>
          </p:sp>
        </p:grpSp>
        <p:sp>
          <p:nvSpPr>
            <p:cNvPr id="56385" name="Text Box 30"/>
            <p:cNvSpPr txBox="1">
              <a:spLocks noChangeArrowheads="1"/>
            </p:cNvSpPr>
            <p:nvPr/>
          </p:nvSpPr>
          <p:spPr bwMode="auto">
            <a:xfrm>
              <a:off x="2688" y="2496"/>
              <a:ext cx="144" cy="192"/>
            </a:xfrm>
            <a:prstGeom prst="rect">
              <a:avLst/>
            </a:prstGeom>
            <a:noFill/>
            <a:ln w="9525">
              <a:noFill/>
              <a:miter lim="800000"/>
              <a:headEnd/>
              <a:tailEnd/>
            </a:ln>
          </p:spPr>
          <p:txBody>
            <a:bodyPr lIns="0" tIns="0" rIns="0" bIns="0">
              <a:spAutoFit/>
            </a:bodyPr>
            <a:lstStyle/>
            <a:p>
              <a:pPr>
                <a:spcBef>
                  <a:spcPct val="50000"/>
                </a:spcBef>
              </a:pPr>
              <a:r>
                <a:rPr kumimoji="1" lang="en-US" altLang="zh-CN" sz="2000" b="1">
                  <a:latin typeface="Times New Roman" pitchFamily="18" charset="0"/>
                </a:rPr>
                <a:t>A</a:t>
              </a:r>
            </a:p>
          </p:txBody>
        </p:sp>
        <p:grpSp>
          <p:nvGrpSpPr>
            <p:cNvPr id="56386" name="Group 31"/>
            <p:cNvGrpSpPr>
              <a:grpSpLocks/>
            </p:cNvGrpSpPr>
            <p:nvPr/>
          </p:nvGrpSpPr>
          <p:grpSpPr bwMode="auto">
            <a:xfrm rot="-8355593">
              <a:off x="2952" y="2616"/>
              <a:ext cx="480" cy="48"/>
              <a:chOff x="960" y="1920"/>
              <a:chExt cx="816" cy="107"/>
            </a:xfrm>
          </p:grpSpPr>
          <p:sp>
            <p:nvSpPr>
              <p:cNvPr id="56392" name="Line 32"/>
              <p:cNvSpPr>
                <a:spLocks noChangeShapeType="1"/>
              </p:cNvSpPr>
              <p:nvPr/>
            </p:nvSpPr>
            <p:spPr bwMode="auto">
              <a:xfrm>
                <a:off x="1056" y="1968"/>
                <a:ext cx="720" cy="0"/>
              </a:xfrm>
              <a:prstGeom prst="line">
                <a:avLst/>
              </a:prstGeom>
              <a:noFill/>
              <a:ln w="28575">
                <a:solidFill>
                  <a:schemeClr val="bg1"/>
                </a:solidFill>
                <a:round/>
                <a:headEnd/>
                <a:tailEnd type="triangle" w="med" len="med"/>
              </a:ln>
            </p:spPr>
            <p:txBody>
              <a:bodyPr/>
              <a:lstStyle/>
              <a:p>
                <a:endParaRPr lang="zh-CN" altLang="en-US"/>
              </a:p>
            </p:txBody>
          </p:sp>
          <p:sp>
            <p:nvSpPr>
              <p:cNvPr id="56393" name="Oval 33"/>
              <p:cNvSpPr>
                <a:spLocks noChangeAspect="1" noChangeArrowheads="1"/>
              </p:cNvSpPr>
              <p:nvPr/>
            </p:nvSpPr>
            <p:spPr bwMode="auto">
              <a:xfrm>
                <a:off x="960" y="1920"/>
                <a:ext cx="107" cy="107"/>
              </a:xfrm>
              <a:prstGeom prst="ellipse">
                <a:avLst/>
              </a:prstGeom>
              <a:noFill/>
              <a:ln w="28575">
                <a:solidFill>
                  <a:schemeClr val="bg1"/>
                </a:solidFill>
                <a:round/>
                <a:headEnd/>
                <a:tailEnd/>
              </a:ln>
            </p:spPr>
            <p:txBody>
              <a:bodyPr wrap="none" anchor="ctr"/>
              <a:lstStyle/>
              <a:p>
                <a:endParaRPr lang="zh-CN" altLang="en-US"/>
              </a:p>
            </p:txBody>
          </p:sp>
        </p:grpSp>
        <p:sp>
          <p:nvSpPr>
            <p:cNvPr id="56387" name="Text Box 34"/>
            <p:cNvSpPr txBox="1">
              <a:spLocks noChangeArrowheads="1"/>
            </p:cNvSpPr>
            <p:nvPr/>
          </p:nvSpPr>
          <p:spPr bwMode="auto">
            <a:xfrm>
              <a:off x="3408" y="2640"/>
              <a:ext cx="144" cy="192"/>
            </a:xfrm>
            <a:prstGeom prst="rect">
              <a:avLst/>
            </a:prstGeom>
            <a:noFill/>
            <a:ln w="9525">
              <a:noFill/>
              <a:miter lim="800000"/>
              <a:headEnd/>
              <a:tailEnd/>
            </a:ln>
          </p:spPr>
          <p:txBody>
            <a:bodyPr lIns="0" tIns="0" rIns="0" bIns="0">
              <a:spAutoFit/>
            </a:bodyPr>
            <a:lstStyle/>
            <a:p>
              <a:pPr>
                <a:spcBef>
                  <a:spcPct val="50000"/>
                </a:spcBef>
              </a:pPr>
              <a:r>
                <a:rPr kumimoji="1" lang="en-US" altLang="zh-CN" sz="2000" b="1">
                  <a:latin typeface="Times New Roman" pitchFamily="18" charset="0"/>
                </a:rPr>
                <a:t>B</a:t>
              </a:r>
            </a:p>
          </p:txBody>
        </p:sp>
        <p:grpSp>
          <p:nvGrpSpPr>
            <p:cNvPr id="56388" name="Group 35"/>
            <p:cNvGrpSpPr>
              <a:grpSpLocks/>
            </p:cNvGrpSpPr>
            <p:nvPr/>
          </p:nvGrpSpPr>
          <p:grpSpPr bwMode="auto">
            <a:xfrm rot="17778743" flipH="1">
              <a:off x="2784" y="1739"/>
              <a:ext cx="384" cy="96"/>
              <a:chOff x="960" y="1920"/>
              <a:chExt cx="816" cy="107"/>
            </a:xfrm>
          </p:grpSpPr>
          <p:sp>
            <p:nvSpPr>
              <p:cNvPr id="56390" name="Line 36"/>
              <p:cNvSpPr>
                <a:spLocks noChangeShapeType="1"/>
              </p:cNvSpPr>
              <p:nvPr/>
            </p:nvSpPr>
            <p:spPr bwMode="auto">
              <a:xfrm>
                <a:off x="1056" y="1968"/>
                <a:ext cx="720" cy="0"/>
              </a:xfrm>
              <a:prstGeom prst="line">
                <a:avLst/>
              </a:prstGeom>
              <a:noFill/>
              <a:ln w="28575">
                <a:solidFill>
                  <a:schemeClr val="bg1"/>
                </a:solidFill>
                <a:round/>
                <a:headEnd/>
                <a:tailEnd type="triangle" w="med" len="med"/>
              </a:ln>
            </p:spPr>
            <p:txBody>
              <a:bodyPr/>
              <a:lstStyle/>
              <a:p>
                <a:endParaRPr lang="zh-CN" altLang="en-US"/>
              </a:p>
            </p:txBody>
          </p:sp>
          <p:sp>
            <p:nvSpPr>
              <p:cNvPr id="56391" name="Oval 37"/>
              <p:cNvSpPr>
                <a:spLocks noChangeAspect="1" noChangeArrowheads="1"/>
              </p:cNvSpPr>
              <p:nvPr/>
            </p:nvSpPr>
            <p:spPr bwMode="auto">
              <a:xfrm>
                <a:off x="960" y="1920"/>
                <a:ext cx="107" cy="107"/>
              </a:xfrm>
              <a:prstGeom prst="ellipse">
                <a:avLst/>
              </a:prstGeom>
              <a:noFill/>
              <a:ln w="28575">
                <a:solidFill>
                  <a:schemeClr val="bg1"/>
                </a:solidFill>
                <a:round/>
                <a:headEnd/>
                <a:tailEnd/>
              </a:ln>
            </p:spPr>
            <p:txBody>
              <a:bodyPr wrap="none" anchor="ctr"/>
              <a:lstStyle/>
              <a:p>
                <a:endParaRPr lang="zh-CN" altLang="en-US"/>
              </a:p>
            </p:txBody>
          </p:sp>
        </p:grpSp>
        <p:sp>
          <p:nvSpPr>
            <p:cNvPr id="56389" name="Text Box 38"/>
            <p:cNvSpPr txBox="1">
              <a:spLocks noChangeArrowheads="1"/>
            </p:cNvSpPr>
            <p:nvPr/>
          </p:nvSpPr>
          <p:spPr bwMode="auto">
            <a:xfrm>
              <a:off x="2976" y="1824"/>
              <a:ext cx="144" cy="192"/>
            </a:xfrm>
            <a:prstGeom prst="rect">
              <a:avLst/>
            </a:prstGeom>
            <a:noFill/>
            <a:ln w="9525">
              <a:noFill/>
              <a:miter lim="800000"/>
              <a:headEnd/>
              <a:tailEnd/>
            </a:ln>
          </p:spPr>
          <p:txBody>
            <a:bodyPr lIns="0" tIns="0" rIns="0" bIns="0">
              <a:spAutoFit/>
            </a:bodyPr>
            <a:lstStyle/>
            <a:p>
              <a:pPr>
                <a:spcBef>
                  <a:spcPct val="50000"/>
                </a:spcBef>
              </a:pPr>
              <a:r>
                <a:rPr kumimoji="1" lang="en-US" altLang="zh-CN" sz="2000" b="1">
                  <a:latin typeface="Times New Roman" pitchFamily="18" charset="0"/>
                </a:rPr>
                <a:t>C</a:t>
              </a:r>
            </a:p>
          </p:txBody>
        </p:sp>
      </p:grpSp>
      <p:grpSp>
        <p:nvGrpSpPr>
          <p:cNvPr id="8" name="Group 39"/>
          <p:cNvGrpSpPr>
            <a:grpSpLocks/>
          </p:cNvGrpSpPr>
          <p:nvPr/>
        </p:nvGrpSpPr>
        <p:grpSpPr bwMode="auto">
          <a:xfrm>
            <a:off x="4267200" y="1371600"/>
            <a:ext cx="3962400" cy="1828800"/>
            <a:chOff x="1776" y="1824"/>
            <a:chExt cx="2496" cy="1152"/>
          </a:xfrm>
        </p:grpSpPr>
        <p:sp>
          <p:nvSpPr>
            <p:cNvPr id="56368" name="Rectangle 40"/>
            <p:cNvSpPr>
              <a:spLocks noChangeArrowheads="1"/>
            </p:cNvSpPr>
            <p:nvPr/>
          </p:nvSpPr>
          <p:spPr bwMode="auto">
            <a:xfrm>
              <a:off x="1776" y="1824"/>
              <a:ext cx="2496" cy="115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56369" name="Group 41"/>
            <p:cNvGrpSpPr>
              <a:grpSpLocks/>
            </p:cNvGrpSpPr>
            <p:nvPr/>
          </p:nvGrpSpPr>
          <p:grpSpPr bwMode="auto">
            <a:xfrm>
              <a:off x="2208" y="2016"/>
              <a:ext cx="1680" cy="768"/>
              <a:chOff x="3696" y="384"/>
              <a:chExt cx="1680" cy="768"/>
            </a:xfrm>
          </p:grpSpPr>
          <p:sp>
            <p:nvSpPr>
              <p:cNvPr id="56370" name="Rectangle 42"/>
              <p:cNvSpPr>
                <a:spLocks noChangeArrowheads="1"/>
              </p:cNvSpPr>
              <p:nvPr/>
            </p:nvSpPr>
            <p:spPr bwMode="auto">
              <a:xfrm>
                <a:off x="4032" y="384"/>
                <a:ext cx="720" cy="240"/>
              </a:xfrm>
              <a:prstGeom prst="rect">
                <a:avLst/>
              </a:prstGeom>
              <a:noFill/>
              <a:ln w="28575">
                <a:solidFill>
                  <a:schemeClr val="bg1"/>
                </a:solidFill>
                <a:miter lim="800000"/>
                <a:headEnd/>
                <a:tailEnd/>
              </a:ln>
            </p:spPr>
            <p:txBody>
              <a:bodyPr wrap="none" anchor="ctr"/>
              <a:lstStyle/>
              <a:p>
                <a:pPr algn="ctr"/>
                <a:r>
                  <a:rPr kumimoji="1" lang="zh-CN" altLang="en-US" sz="2800" b="1">
                    <a:latin typeface="Times New Roman" pitchFamily="18" charset="0"/>
                  </a:rPr>
                  <a:t>Ａ</a:t>
                </a:r>
              </a:p>
            </p:txBody>
          </p:sp>
          <p:sp>
            <p:nvSpPr>
              <p:cNvPr id="56371" name="Rectangle 43"/>
              <p:cNvSpPr>
                <a:spLocks noChangeArrowheads="1"/>
              </p:cNvSpPr>
              <p:nvPr/>
            </p:nvSpPr>
            <p:spPr bwMode="auto">
              <a:xfrm>
                <a:off x="3696" y="912"/>
                <a:ext cx="720" cy="240"/>
              </a:xfrm>
              <a:prstGeom prst="rect">
                <a:avLst/>
              </a:prstGeom>
              <a:noFill/>
              <a:ln w="28575">
                <a:solidFill>
                  <a:schemeClr val="bg1"/>
                </a:solidFill>
                <a:miter lim="800000"/>
                <a:headEnd/>
                <a:tailEnd/>
              </a:ln>
            </p:spPr>
            <p:txBody>
              <a:bodyPr wrap="none" anchor="ctr"/>
              <a:lstStyle/>
              <a:p>
                <a:pPr algn="ctr"/>
                <a:r>
                  <a:rPr kumimoji="1" lang="zh-CN" altLang="en-US" sz="2800" b="1">
                    <a:latin typeface="Times New Roman" pitchFamily="18" charset="0"/>
                  </a:rPr>
                  <a:t>Ｂ</a:t>
                </a:r>
              </a:p>
            </p:txBody>
          </p:sp>
          <p:sp>
            <p:nvSpPr>
              <p:cNvPr id="56372" name="Rectangle 44"/>
              <p:cNvSpPr>
                <a:spLocks noChangeArrowheads="1"/>
              </p:cNvSpPr>
              <p:nvPr/>
            </p:nvSpPr>
            <p:spPr bwMode="auto">
              <a:xfrm>
                <a:off x="4656" y="912"/>
                <a:ext cx="720" cy="240"/>
              </a:xfrm>
              <a:prstGeom prst="rect">
                <a:avLst/>
              </a:prstGeom>
              <a:noFill/>
              <a:ln w="28575">
                <a:solidFill>
                  <a:schemeClr val="bg1"/>
                </a:solidFill>
                <a:miter lim="800000"/>
                <a:headEnd/>
                <a:tailEnd/>
              </a:ln>
            </p:spPr>
            <p:txBody>
              <a:bodyPr wrap="none" anchor="ctr"/>
              <a:lstStyle/>
              <a:p>
                <a:pPr algn="ctr"/>
                <a:r>
                  <a:rPr kumimoji="1" lang="zh-CN" altLang="en-US" sz="2800" b="1">
                    <a:latin typeface="Times New Roman" pitchFamily="18" charset="0"/>
                  </a:rPr>
                  <a:t>Ｃ</a:t>
                </a:r>
              </a:p>
            </p:txBody>
          </p:sp>
          <p:sp>
            <p:nvSpPr>
              <p:cNvPr id="56373" name="Line 45"/>
              <p:cNvSpPr>
                <a:spLocks noChangeShapeType="1"/>
              </p:cNvSpPr>
              <p:nvPr/>
            </p:nvSpPr>
            <p:spPr bwMode="auto">
              <a:xfrm flipH="1">
                <a:off x="4032" y="624"/>
                <a:ext cx="288" cy="288"/>
              </a:xfrm>
              <a:prstGeom prst="line">
                <a:avLst/>
              </a:prstGeom>
              <a:noFill/>
              <a:ln w="28575">
                <a:solidFill>
                  <a:schemeClr val="bg1"/>
                </a:solidFill>
                <a:round/>
                <a:headEnd/>
                <a:tailEnd type="triangle" w="med" len="med"/>
              </a:ln>
            </p:spPr>
            <p:txBody>
              <a:bodyPr/>
              <a:lstStyle/>
              <a:p>
                <a:endParaRPr lang="zh-CN" altLang="en-US"/>
              </a:p>
            </p:txBody>
          </p:sp>
          <p:sp>
            <p:nvSpPr>
              <p:cNvPr id="56374" name="Line 46"/>
              <p:cNvSpPr>
                <a:spLocks noChangeShapeType="1"/>
              </p:cNvSpPr>
              <p:nvPr/>
            </p:nvSpPr>
            <p:spPr bwMode="auto">
              <a:xfrm>
                <a:off x="4512" y="624"/>
                <a:ext cx="432" cy="288"/>
              </a:xfrm>
              <a:prstGeom prst="line">
                <a:avLst/>
              </a:prstGeom>
              <a:noFill/>
              <a:ln w="28575">
                <a:solidFill>
                  <a:schemeClr val="bg1"/>
                </a:solidFill>
                <a:round/>
                <a:headEnd/>
                <a:tailEnd type="triangle" w="med" len="med"/>
              </a:ln>
            </p:spPr>
            <p:txBody>
              <a:bodyPr/>
              <a:lstStyle/>
              <a:p>
                <a:endParaRPr lang="zh-CN" altLang="en-US"/>
              </a:p>
            </p:txBody>
          </p:sp>
        </p:grpSp>
      </p:grpSp>
      <p:grpSp>
        <p:nvGrpSpPr>
          <p:cNvPr id="10" name="Group 47"/>
          <p:cNvGrpSpPr>
            <a:grpSpLocks/>
          </p:cNvGrpSpPr>
          <p:nvPr/>
        </p:nvGrpSpPr>
        <p:grpSpPr bwMode="auto">
          <a:xfrm>
            <a:off x="501650" y="1700213"/>
            <a:ext cx="8642350" cy="4895850"/>
            <a:chOff x="192" y="576"/>
            <a:chExt cx="5424" cy="3120"/>
          </a:xfrm>
        </p:grpSpPr>
        <p:sp>
          <p:nvSpPr>
            <p:cNvPr id="56331" name="Rectangle 48"/>
            <p:cNvSpPr>
              <a:spLocks noChangeArrowheads="1"/>
            </p:cNvSpPr>
            <p:nvPr/>
          </p:nvSpPr>
          <p:spPr bwMode="auto">
            <a:xfrm>
              <a:off x="192" y="576"/>
              <a:ext cx="5424" cy="3120"/>
            </a:xfrm>
            <a:prstGeom prst="rect">
              <a:avLst/>
            </a:prstGeom>
            <a:solidFill>
              <a:schemeClr val="accent1"/>
            </a:solidFill>
            <a:ln w="9525">
              <a:solidFill>
                <a:schemeClr val="tx1"/>
              </a:solidFill>
              <a:miter lim="800000"/>
              <a:headEnd/>
              <a:tailEnd/>
            </a:ln>
          </p:spPr>
          <p:txBody>
            <a:bodyPr wrap="none" anchor="ctr"/>
            <a:lstStyle/>
            <a:p>
              <a:pPr algn="ctr"/>
              <a:endParaRPr kumimoji="1" lang="zh-CN" altLang="zh-CN" sz="3200" b="1">
                <a:latin typeface="Times New Roman" pitchFamily="18" charset="0"/>
              </a:endParaRPr>
            </a:p>
          </p:txBody>
        </p:sp>
        <p:sp>
          <p:nvSpPr>
            <p:cNvPr id="56332" name="Rectangle 49"/>
            <p:cNvSpPr>
              <a:spLocks noChangeArrowheads="1"/>
            </p:cNvSpPr>
            <p:nvPr/>
          </p:nvSpPr>
          <p:spPr bwMode="auto">
            <a:xfrm>
              <a:off x="2688" y="2784"/>
              <a:ext cx="823" cy="613"/>
            </a:xfrm>
            <a:prstGeom prst="rect">
              <a:avLst/>
            </a:prstGeom>
            <a:noFill/>
            <a:ln w="28575">
              <a:solidFill>
                <a:schemeClr val="bg1"/>
              </a:solidFill>
              <a:miter lim="800000"/>
              <a:headEnd/>
              <a:tailEnd/>
            </a:ln>
          </p:spPr>
          <p:txBody>
            <a:bodyPr wrap="none" anchor="ctr"/>
            <a:lstStyle/>
            <a:p>
              <a:pPr algn="ctr"/>
              <a:r>
                <a:rPr kumimoji="1" lang="zh-CN" altLang="en-US" sz="2400" b="1">
                  <a:latin typeface="Times New Roman" pitchFamily="18" charset="0"/>
                </a:rPr>
                <a:t>计算医生</a:t>
              </a:r>
            </a:p>
            <a:p>
              <a:pPr algn="ctr"/>
              <a:r>
                <a:rPr kumimoji="1" lang="zh-CN" altLang="en-US" sz="2400" b="1">
                  <a:latin typeface="Times New Roman" pitchFamily="18" charset="0"/>
                </a:rPr>
                <a:t>奖金</a:t>
              </a:r>
            </a:p>
          </p:txBody>
        </p:sp>
        <p:sp>
          <p:nvSpPr>
            <p:cNvPr id="56333" name="Line 50"/>
            <p:cNvSpPr>
              <a:spLocks noChangeShapeType="1"/>
            </p:cNvSpPr>
            <p:nvPr/>
          </p:nvSpPr>
          <p:spPr bwMode="auto">
            <a:xfrm flipH="1">
              <a:off x="3024" y="2064"/>
              <a:ext cx="672" cy="748"/>
            </a:xfrm>
            <a:prstGeom prst="line">
              <a:avLst/>
            </a:prstGeom>
            <a:noFill/>
            <a:ln w="28575">
              <a:solidFill>
                <a:schemeClr val="bg1"/>
              </a:solidFill>
              <a:round/>
              <a:headEnd/>
              <a:tailEnd type="triangle" w="med" len="med"/>
            </a:ln>
          </p:spPr>
          <p:txBody>
            <a:bodyPr/>
            <a:lstStyle/>
            <a:p>
              <a:endParaRPr lang="zh-CN" altLang="en-US"/>
            </a:p>
          </p:txBody>
        </p:sp>
        <p:sp>
          <p:nvSpPr>
            <p:cNvPr id="56334" name="Line 51"/>
            <p:cNvSpPr>
              <a:spLocks noChangeShapeType="1"/>
            </p:cNvSpPr>
            <p:nvPr/>
          </p:nvSpPr>
          <p:spPr bwMode="auto">
            <a:xfrm>
              <a:off x="3984" y="2016"/>
              <a:ext cx="912" cy="768"/>
            </a:xfrm>
            <a:prstGeom prst="line">
              <a:avLst/>
            </a:prstGeom>
            <a:noFill/>
            <a:ln w="28575">
              <a:solidFill>
                <a:schemeClr val="bg1"/>
              </a:solidFill>
              <a:round/>
              <a:headEnd/>
              <a:tailEnd type="triangle" w="med" len="med"/>
            </a:ln>
          </p:spPr>
          <p:txBody>
            <a:bodyPr/>
            <a:lstStyle/>
            <a:p>
              <a:endParaRPr lang="zh-CN" altLang="en-US"/>
            </a:p>
          </p:txBody>
        </p:sp>
        <p:sp>
          <p:nvSpPr>
            <p:cNvPr id="56335" name="Rectangle 52"/>
            <p:cNvSpPr>
              <a:spLocks noChangeArrowheads="1"/>
            </p:cNvSpPr>
            <p:nvPr/>
          </p:nvSpPr>
          <p:spPr bwMode="auto">
            <a:xfrm>
              <a:off x="3600" y="2784"/>
              <a:ext cx="862" cy="613"/>
            </a:xfrm>
            <a:prstGeom prst="rect">
              <a:avLst/>
            </a:prstGeom>
            <a:noFill/>
            <a:ln w="28575">
              <a:solidFill>
                <a:schemeClr val="bg1"/>
              </a:solidFill>
              <a:miter lim="800000"/>
              <a:headEnd/>
              <a:tailEnd/>
            </a:ln>
          </p:spPr>
          <p:txBody>
            <a:bodyPr wrap="none" anchor="ctr"/>
            <a:lstStyle/>
            <a:p>
              <a:pPr algn="ctr"/>
              <a:r>
                <a:rPr kumimoji="1" lang="zh-CN" altLang="en-US" sz="2400" b="1">
                  <a:latin typeface="Times New Roman" pitchFamily="18" charset="0"/>
                </a:rPr>
                <a:t>计算护士</a:t>
              </a:r>
            </a:p>
            <a:p>
              <a:pPr algn="ctr"/>
              <a:r>
                <a:rPr kumimoji="1" lang="zh-CN" altLang="en-US" sz="2400" b="1">
                  <a:latin typeface="Times New Roman" pitchFamily="18" charset="0"/>
                </a:rPr>
                <a:t>奖金</a:t>
              </a:r>
            </a:p>
          </p:txBody>
        </p:sp>
        <p:sp>
          <p:nvSpPr>
            <p:cNvPr id="56336" name="Rectangle 53"/>
            <p:cNvSpPr>
              <a:spLocks noChangeArrowheads="1"/>
            </p:cNvSpPr>
            <p:nvPr/>
          </p:nvSpPr>
          <p:spPr bwMode="auto">
            <a:xfrm>
              <a:off x="4562" y="2795"/>
              <a:ext cx="862" cy="613"/>
            </a:xfrm>
            <a:prstGeom prst="rect">
              <a:avLst/>
            </a:prstGeom>
            <a:noFill/>
            <a:ln w="28575">
              <a:solidFill>
                <a:schemeClr val="bg1"/>
              </a:solidFill>
              <a:miter lim="800000"/>
              <a:headEnd/>
              <a:tailEnd/>
            </a:ln>
          </p:spPr>
          <p:txBody>
            <a:bodyPr wrap="none" anchor="ctr"/>
            <a:lstStyle/>
            <a:p>
              <a:pPr algn="ctr"/>
              <a:r>
                <a:rPr kumimoji="1" lang="zh-CN" altLang="en-US" sz="2400" b="1">
                  <a:latin typeface="Times New Roman" pitchFamily="18" charset="0"/>
                </a:rPr>
                <a:t>计算月</a:t>
              </a:r>
            </a:p>
            <a:p>
              <a:pPr algn="ctr"/>
              <a:r>
                <a:rPr kumimoji="1" lang="zh-CN" altLang="en-US" sz="2400" b="1">
                  <a:latin typeface="Times New Roman" pitchFamily="18" charset="0"/>
                </a:rPr>
                <a:t>奖金总额</a:t>
              </a:r>
            </a:p>
          </p:txBody>
        </p:sp>
        <p:sp>
          <p:nvSpPr>
            <p:cNvPr id="56337" name="Line 54"/>
            <p:cNvSpPr>
              <a:spLocks noChangeShapeType="1"/>
            </p:cNvSpPr>
            <p:nvPr/>
          </p:nvSpPr>
          <p:spPr bwMode="auto">
            <a:xfrm>
              <a:off x="3792" y="2064"/>
              <a:ext cx="206" cy="720"/>
            </a:xfrm>
            <a:prstGeom prst="line">
              <a:avLst/>
            </a:prstGeom>
            <a:noFill/>
            <a:ln w="28575">
              <a:solidFill>
                <a:schemeClr val="bg1"/>
              </a:solidFill>
              <a:round/>
              <a:headEnd/>
              <a:tailEnd type="triangle" w="med" len="med"/>
            </a:ln>
          </p:spPr>
          <p:txBody>
            <a:bodyPr/>
            <a:lstStyle/>
            <a:p>
              <a:endParaRPr lang="zh-CN" altLang="en-US"/>
            </a:p>
          </p:txBody>
        </p:sp>
        <p:sp>
          <p:nvSpPr>
            <p:cNvPr id="56338" name="Text Box 55"/>
            <p:cNvSpPr txBox="1">
              <a:spLocks noChangeArrowheads="1"/>
            </p:cNvSpPr>
            <p:nvPr/>
          </p:nvSpPr>
          <p:spPr bwMode="auto">
            <a:xfrm>
              <a:off x="2160" y="624"/>
              <a:ext cx="336" cy="291"/>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P0</a:t>
              </a:r>
            </a:p>
          </p:txBody>
        </p:sp>
        <p:sp>
          <p:nvSpPr>
            <p:cNvPr id="56339" name="Rectangle 56"/>
            <p:cNvSpPr>
              <a:spLocks noChangeArrowheads="1"/>
            </p:cNvSpPr>
            <p:nvPr/>
          </p:nvSpPr>
          <p:spPr bwMode="auto">
            <a:xfrm>
              <a:off x="2208" y="864"/>
              <a:ext cx="1200" cy="336"/>
            </a:xfrm>
            <a:prstGeom prst="rect">
              <a:avLst/>
            </a:prstGeom>
            <a:noFill/>
            <a:ln w="28575">
              <a:solidFill>
                <a:schemeClr val="bg1"/>
              </a:solidFill>
              <a:miter lim="800000"/>
              <a:headEnd/>
              <a:tailEnd/>
            </a:ln>
          </p:spPr>
          <p:txBody>
            <a:bodyPr wrap="none" anchor="ctr"/>
            <a:lstStyle/>
            <a:p>
              <a:pPr algn="ctr"/>
              <a:r>
                <a:rPr kumimoji="1" lang="zh-CN" altLang="en-US" sz="2800" b="1">
                  <a:latin typeface="Times New Roman" pitchFamily="18" charset="0"/>
                </a:rPr>
                <a:t>计算处理</a:t>
              </a:r>
            </a:p>
          </p:txBody>
        </p:sp>
        <p:sp>
          <p:nvSpPr>
            <p:cNvPr id="56340" name="Line 57"/>
            <p:cNvSpPr>
              <a:spLocks noChangeShapeType="1"/>
            </p:cNvSpPr>
            <p:nvPr/>
          </p:nvSpPr>
          <p:spPr bwMode="auto">
            <a:xfrm flipH="1">
              <a:off x="1872" y="1200"/>
              <a:ext cx="672" cy="480"/>
            </a:xfrm>
            <a:prstGeom prst="line">
              <a:avLst/>
            </a:prstGeom>
            <a:noFill/>
            <a:ln w="28575">
              <a:solidFill>
                <a:schemeClr val="bg1"/>
              </a:solidFill>
              <a:round/>
              <a:headEnd/>
              <a:tailEnd type="triangle" w="med" len="med"/>
            </a:ln>
          </p:spPr>
          <p:txBody>
            <a:bodyPr/>
            <a:lstStyle/>
            <a:p>
              <a:endParaRPr lang="zh-CN" altLang="en-US"/>
            </a:p>
          </p:txBody>
        </p:sp>
        <p:sp>
          <p:nvSpPr>
            <p:cNvPr id="56341" name="Line 58"/>
            <p:cNvSpPr>
              <a:spLocks noChangeShapeType="1"/>
            </p:cNvSpPr>
            <p:nvPr/>
          </p:nvSpPr>
          <p:spPr bwMode="auto">
            <a:xfrm>
              <a:off x="3216" y="1680"/>
              <a:ext cx="1104" cy="0"/>
            </a:xfrm>
            <a:prstGeom prst="line">
              <a:avLst/>
            </a:prstGeom>
            <a:noFill/>
            <a:ln w="28575">
              <a:solidFill>
                <a:schemeClr val="tx1"/>
              </a:solidFill>
              <a:round/>
              <a:headEnd/>
              <a:tailEnd/>
            </a:ln>
          </p:spPr>
          <p:txBody>
            <a:bodyPr/>
            <a:lstStyle/>
            <a:p>
              <a:endParaRPr lang="zh-CN" altLang="en-US"/>
            </a:p>
          </p:txBody>
        </p:sp>
        <p:sp>
          <p:nvSpPr>
            <p:cNvPr id="56342" name="Line 59"/>
            <p:cNvSpPr>
              <a:spLocks noChangeShapeType="1"/>
            </p:cNvSpPr>
            <p:nvPr/>
          </p:nvSpPr>
          <p:spPr bwMode="auto">
            <a:xfrm>
              <a:off x="3216" y="2016"/>
              <a:ext cx="433" cy="0"/>
            </a:xfrm>
            <a:prstGeom prst="line">
              <a:avLst/>
            </a:prstGeom>
            <a:noFill/>
            <a:ln w="28575">
              <a:solidFill>
                <a:schemeClr val="tx1"/>
              </a:solidFill>
              <a:round/>
              <a:headEnd/>
              <a:tailEnd/>
            </a:ln>
          </p:spPr>
          <p:txBody>
            <a:bodyPr/>
            <a:lstStyle/>
            <a:p>
              <a:endParaRPr lang="zh-CN" altLang="en-US"/>
            </a:p>
          </p:txBody>
        </p:sp>
        <p:sp>
          <p:nvSpPr>
            <p:cNvPr id="56343" name="Line 60"/>
            <p:cNvSpPr>
              <a:spLocks noChangeShapeType="1"/>
            </p:cNvSpPr>
            <p:nvPr/>
          </p:nvSpPr>
          <p:spPr bwMode="auto">
            <a:xfrm>
              <a:off x="3888" y="2016"/>
              <a:ext cx="432" cy="0"/>
            </a:xfrm>
            <a:prstGeom prst="line">
              <a:avLst/>
            </a:prstGeom>
            <a:noFill/>
            <a:ln w="28575">
              <a:solidFill>
                <a:schemeClr val="tx1"/>
              </a:solidFill>
              <a:round/>
              <a:headEnd/>
              <a:tailEnd/>
            </a:ln>
          </p:spPr>
          <p:txBody>
            <a:bodyPr/>
            <a:lstStyle/>
            <a:p>
              <a:endParaRPr lang="zh-CN" altLang="en-US"/>
            </a:p>
          </p:txBody>
        </p:sp>
        <p:sp>
          <p:nvSpPr>
            <p:cNvPr id="56344" name="AutoShape 61"/>
            <p:cNvSpPr>
              <a:spLocks noChangeArrowheads="1"/>
            </p:cNvSpPr>
            <p:nvPr/>
          </p:nvSpPr>
          <p:spPr bwMode="auto">
            <a:xfrm>
              <a:off x="3600" y="1968"/>
              <a:ext cx="310" cy="87"/>
            </a:xfrm>
            <a:prstGeom prst="diamond">
              <a:avLst/>
            </a:prstGeom>
            <a:solidFill>
              <a:schemeClr val="bg1"/>
            </a:solidFill>
            <a:ln w="28575">
              <a:solidFill>
                <a:schemeClr val="bg1"/>
              </a:solidFill>
              <a:miter lim="800000"/>
              <a:headEnd/>
              <a:tailEnd/>
            </a:ln>
          </p:spPr>
          <p:txBody>
            <a:bodyPr wrap="none" anchor="ctr"/>
            <a:lstStyle/>
            <a:p>
              <a:endParaRPr lang="zh-CN" altLang="en-US"/>
            </a:p>
          </p:txBody>
        </p:sp>
        <p:sp>
          <p:nvSpPr>
            <p:cNvPr id="56345" name="Text Box 62"/>
            <p:cNvSpPr txBox="1">
              <a:spLocks noChangeArrowheads="1"/>
            </p:cNvSpPr>
            <p:nvPr/>
          </p:nvSpPr>
          <p:spPr bwMode="auto">
            <a:xfrm>
              <a:off x="3216" y="1680"/>
              <a:ext cx="1116" cy="349"/>
            </a:xfrm>
            <a:prstGeom prst="rect">
              <a:avLst/>
            </a:prstGeom>
            <a:noFill/>
            <a:ln w="28575">
              <a:solidFill>
                <a:schemeClr val="bg1"/>
              </a:solidFill>
              <a:miter lim="800000"/>
              <a:headEnd/>
              <a:tailEnd/>
            </a:ln>
          </p:spPr>
          <p:txBody>
            <a:bodyPr>
              <a:spAutoFit/>
            </a:bodyPr>
            <a:lstStyle/>
            <a:p>
              <a:pPr>
                <a:spcBef>
                  <a:spcPct val="50000"/>
                </a:spcBef>
              </a:pPr>
              <a:r>
                <a:rPr kumimoji="1" lang="zh-CN" altLang="en-US" sz="2800" b="1">
                  <a:latin typeface="Times New Roman" pitchFamily="18" charset="0"/>
                </a:rPr>
                <a:t>计算奖金</a:t>
              </a:r>
            </a:p>
          </p:txBody>
        </p:sp>
        <p:sp>
          <p:nvSpPr>
            <p:cNvPr id="56346" name="Text Box 63"/>
            <p:cNvSpPr txBox="1">
              <a:spLocks noChangeArrowheads="1"/>
            </p:cNvSpPr>
            <p:nvPr/>
          </p:nvSpPr>
          <p:spPr bwMode="auto">
            <a:xfrm>
              <a:off x="1104" y="1680"/>
              <a:ext cx="1248" cy="368"/>
            </a:xfrm>
            <a:prstGeom prst="rect">
              <a:avLst/>
            </a:prstGeom>
            <a:noFill/>
            <a:ln w="28575">
              <a:solidFill>
                <a:schemeClr val="bg1"/>
              </a:solidFill>
              <a:miter lim="800000"/>
              <a:headEnd/>
              <a:tailEnd/>
            </a:ln>
          </p:spPr>
          <p:txBody>
            <a:bodyPr lIns="0" rIns="0" bIns="118800">
              <a:spAutoFit/>
            </a:bodyPr>
            <a:lstStyle/>
            <a:p>
              <a:pPr algn="ctr">
                <a:lnSpc>
                  <a:spcPct val="90000"/>
                </a:lnSpc>
              </a:pPr>
              <a:r>
                <a:rPr kumimoji="1" lang="zh-CN" altLang="en-US" sz="2800" b="1">
                  <a:latin typeface="Times New Roman" pitchFamily="18" charset="0"/>
                </a:rPr>
                <a:t>计算工作量</a:t>
              </a:r>
            </a:p>
          </p:txBody>
        </p:sp>
        <p:sp>
          <p:nvSpPr>
            <p:cNvPr id="56347" name="Rectangle 64"/>
            <p:cNvSpPr>
              <a:spLocks noChangeArrowheads="1"/>
            </p:cNvSpPr>
            <p:nvPr/>
          </p:nvSpPr>
          <p:spPr bwMode="auto">
            <a:xfrm>
              <a:off x="432" y="2784"/>
              <a:ext cx="823" cy="613"/>
            </a:xfrm>
            <a:prstGeom prst="rect">
              <a:avLst/>
            </a:prstGeom>
            <a:noFill/>
            <a:ln w="28575">
              <a:solidFill>
                <a:schemeClr val="bg1"/>
              </a:solidFill>
              <a:miter lim="800000"/>
              <a:headEnd/>
              <a:tailEnd/>
            </a:ln>
          </p:spPr>
          <p:txBody>
            <a:bodyPr wrap="none" anchor="ctr"/>
            <a:lstStyle/>
            <a:p>
              <a:pPr algn="ctr"/>
              <a:r>
                <a:rPr kumimoji="1" lang="zh-CN" altLang="en-US" sz="2400" b="1">
                  <a:latin typeface="Times New Roman" pitchFamily="18" charset="0"/>
                </a:rPr>
                <a:t>计算医生</a:t>
              </a:r>
            </a:p>
            <a:p>
              <a:pPr algn="ctr"/>
              <a:r>
                <a:rPr kumimoji="1" lang="zh-CN" altLang="en-US" sz="2400" b="1">
                  <a:latin typeface="Times New Roman" pitchFamily="18" charset="0"/>
                </a:rPr>
                <a:t>工作量</a:t>
              </a:r>
            </a:p>
          </p:txBody>
        </p:sp>
        <p:sp>
          <p:nvSpPr>
            <p:cNvPr id="56348" name="Rectangle 65"/>
            <p:cNvSpPr>
              <a:spLocks noChangeArrowheads="1"/>
            </p:cNvSpPr>
            <p:nvPr/>
          </p:nvSpPr>
          <p:spPr bwMode="auto">
            <a:xfrm>
              <a:off x="1584" y="2784"/>
              <a:ext cx="862" cy="613"/>
            </a:xfrm>
            <a:prstGeom prst="rect">
              <a:avLst/>
            </a:prstGeom>
            <a:noFill/>
            <a:ln w="28575">
              <a:solidFill>
                <a:schemeClr val="bg1"/>
              </a:solidFill>
              <a:miter lim="800000"/>
              <a:headEnd/>
              <a:tailEnd/>
            </a:ln>
          </p:spPr>
          <p:txBody>
            <a:bodyPr wrap="none" anchor="ctr"/>
            <a:lstStyle/>
            <a:p>
              <a:pPr algn="ctr"/>
              <a:r>
                <a:rPr kumimoji="1" lang="zh-CN" altLang="en-US" sz="2400" b="1">
                  <a:latin typeface="Times New Roman" pitchFamily="18" charset="0"/>
                </a:rPr>
                <a:t>计算护士</a:t>
              </a:r>
            </a:p>
            <a:p>
              <a:pPr algn="ctr"/>
              <a:r>
                <a:rPr kumimoji="1" lang="zh-CN" altLang="en-US" sz="2400" b="1">
                  <a:latin typeface="Times New Roman" pitchFamily="18" charset="0"/>
                </a:rPr>
                <a:t>工作量</a:t>
              </a:r>
            </a:p>
          </p:txBody>
        </p:sp>
        <p:sp>
          <p:nvSpPr>
            <p:cNvPr id="56349" name="Line 66"/>
            <p:cNvSpPr>
              <a:spLocks noChangeShapeType="1"/>
            </p:cNvSpPr>
            <p:nvPr/>
          </p:nvSpPr>
          <p:spPr bwMode="auto">
            <a:xfrm flipH="1">
              <a:off x="912" y="2064"/>
              <a:ext cx="768" cy="720"/>
            </a:xfrm>
            <a:prstGeom prst="line">
              <a:avLst/>
            </a:prstGeom>
            <a:noFill/>
            <a:ln w="28575">
              <a:solidFill>
                <a:schemeClr val="bg1"/>
              </a:solidFill>
              <a:round/>
              <a:headEnd/>
              <a:tailEnd type="triangle" w="med" len="med"/>
            </a:ln>
          </p:spPr>
          <p:txBody>
            <a:bodyPr/>
            <a:lstStyle/>
            <a:p>
              <a:endParaRPr lang="zh-CN" altLang="en-US"/>
            </a:p>
          </p:txBody>
        </p:sp>
        <p:sp>
          <p:nvSpPr>
            <p:cNvPr id="56350" name="Line 67"/>
            <p:cNvSpPr>
              <a:spLocks noChangeShapeType="1"/>
            </p:cNvSpPr>
            <p:nvPr/>
          </p:nvSpPr>
          <p:spPr bwMode="auto">
            <a:xfrm>
              <a:off x="1824" y="2064"/>
              <a:ext cx="336" cy="720"/>
            </a:xfrm>
            <a:prstGeom prst="line">
              <a:avLst/>
            </a:prstGeom>
            <a:noFill/>
            <a:ln w="28575">
              <a:solidFill>
                <a:schemeClr val="bg1"/>
              </a:solidFill>
              <a:round/>
              <a:headEnd/>
              <a:tailEnd type="triangle" w="med" len="med"/>
            </a:ln>
          </p:spPr>
          <p:txBody>
            <a:bodyPr/>
            <a:lstStyle/>
            <a:p>
              <a:endParaRPr lang="zh-CN" altLang="en-US"/>
            </a:p>
          </p:txBody>
        </p:sp>
        <p:sp>
          <p:nvSpPr>
            <p:cNvPr id="56351" name="Text Box 68"/>
            <p:cNvSpPr txBox="1">
              <a:spLocks noChangeArrowheads="1"/>
            </p:cNvSpPr>
            <p:nvPr/>
          </p:nvSpPr>
          <p:spPr bwMode="auto">
            <a:xfrm>
              <a:off x="1104" y="1344"/>
              <a:ext cx="336" cy="291"/>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P1</a:t>
              </a:r>
            </a:p>
          </p:txBody>
        </p:sp>
        <p:sp>
          <p:nvSpPr>
            <p:cNvPr id="56352" name="Text Box 69"/>
            <p:cNvSpPr txBox="1">
              <a:spLocks noChangeArrowheads="1"/>
            </p:cNvSpPr>
            <p:nvPr/>
          </p:nvSpPr>
          <p:spPr bwMode="auto">
            <a:xfrm>
              <a:off x="3168" y="1440"/>
              <a:ext cx="336" cy="291"/>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P2</a:t>
              </a:r>
            </a:p>
          </p:txBody>
        </p:sp>
        <p:sp>
          <p:nvSpPr>
            <p:cNvPr id="56353" name="Line 70"/>
            <p:cNvSpPr>
              <a:spLocks noChangeShapeType="1"/>
            </p:cNvSpPr>
            <p:nvPr/>
          </p:nvSpPr>
          <p:spPr bwMode="auto">
            <a:xfrm>
              <a:off x="3072" y="1200"/>
              <a:ext cx="720" cy="480"/>
            </a:xfrm>
            <a:prstGeom prst="line">
              <a:avLst/>
            </a:prstGeom>
            <a:noFill/>
            <a:ln w="28575">
              <a:solidFill>
                <a:schemeClr val="bg1"/>
              </a:solidFill>
              <a:round/>
              <a:headEnd/>
              <a:tailEnd type="triangle" w="med" len="med"/>
            </a:ln>
          </p:spPr>
          <p:txBody>
            <a:bodyPr/>
            <a:lstStyle/>
            <a:p>
              <a:endParaRPr lang="zh-CN" altLang="en-US"/>
            </a:p>
          </p:txBody>
        </p:sp>
        <p:sp>
          <p:nvSpPr>
            <p:cNvPr id="56354" name="Text Box 71"/>
            <p:cNvSpPr txBox="1">
              <a:spLocks noChangeArrowheads="1"/>
            </p:cNvSpPr>
            <p:nvPr/>
          </p:nvSpPr>
          <p:spPr bwMode="auto">
            <a:xfrm>
              <a:off x="384" y="2544"/>
              <a:ext cx="480" cy="291"/>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P11</a:t>
              </a:r>
            </a:p>
          </p:txBody>
        </p:sp>
        <p:sp>
          <p:nvSpPr>
            <p:cNvPr id="56355" name="Text Box 72"/>
            <p:cNvSpPr txBox="1">
              <a:spLocks noChangeArrowheads="1"/>
            </p:cNvSpPr>
            <p:nvPr/>
          </p:nvSpPr>
          <p:spPr bwMode="auto">
            <a:xfrm>
              <a:off x="1584" y="2544"/>
              <a:ext cx="480" cy="291"/>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P12</a:t>
              </a:r>
            </a:p>
          </p:txBody>
        </p:sp>
        <p:sp>
          <p:nvSpPr>
            <p:cNvPr id="56356" name="Text Box 73"/>
            <p:cNvSpPr txBox="1">
              <a:spLocks noChangeArrowheads="1"/>
            </p:cNvSpPr>
            <p:nvPr/>
          </p:nvSpPr>
          <p:spPr bwMode="auto">
            <a:xfrm>
              <a:off x="2640" y="2544"/>
              <a:ext cx="480" cy="291"/>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P21</a:t>
              </a:r>
            </a:p>
          </p:txBody>
        </p:sp>
        <p:sp>
          <p:nvSpPr>
            <p:cNvPr id="56357" name="Text Box 74"/>
            <p:cNvSpPr txBox="1">
              <a:spLocks noChangeArrowheads="1"/>
            </p:cNvSpPr>
            <p:nvPr/>
          </p:nvSpPr>
          <p:spPr bwMode="auto">
            <a:xfrm>
              <a:off x="3552" y="2544"/>
              <a:ext cx="480" cy="291"/>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P22</a:t>
              </a:r>
            </a:p>
          </p:txBody>
        </p:sp>
        <p:sp>
          <p:nvSpPr>
            <p:cNvPr id="56358" name="Text Box 75"/>
            <p:cNvSpPr txBox="1">
              <a:spLocks noChangeArrowheads="1"/>
            </p:cNvSpPr>
            <p:nvPr/>
          </p:nvSpPr>
          <p:spPr bwMode="auto">
            <a:xfrm>
              <a:off x="4992" y="2544"/>
              <a:ext cx="480" cy="291"/>
            </a:xfrm>
            <a:prstGeom prst="rect">
              <a:avLst/>
            </a:prstGeom>
            <a:noFill/>
            <a:ln w="9525">
              <a:noFill/>
              <a:miter lim="800000"/>
              <a:headEnd/>
              <a:tailEnd/>
            </a:ln>
          </p:spPr>
          <p:txBody>
            <a:bodyPr>
              <a:spAutoFit/>
            </a:bodyPr>
            <a:lstStyle/>
            <a:p>
              <a:pPr>
                <a:spcBef>
                  <a:spcPct val="50000"/>
                </a:spcBef>
              </a:pPr>
              <a:r>
                <a:rPr kumimoji="1" lang="en-US" altLang="zh-CN" sz="2400" b="1">
                  <a:latin typeface="Times New Roman" pitchFamily="18" charset="0"/>
                </a:rPr>
                <a:t>P23</a:t>
              </a:r>
            </a:p>
          </p:txBody>
        </p:sp>
        <p:grpSp>
          <p:nvGrpSpPr>
            <p:cNvPr id="56359" name="Group 76"/>
            <p:cNvGrpSpPr>
              <a:grpSpLocks/>
            </p:cNvGrpSpPr>
            <p:nvPr/>
          </p:nvGrpSpPr>
          <p:grpSpPr bwMode="auto">
            <a:xfrm>
              <a:off x="2256" y="1296"/>
              <a:ext cx="336" cy="240"/>
              <a:chOff x="2304" y="1536"/>
              <a:chExt cx="384" cy="288"/>
            </a:xfrm>
          </p:grpSpPr>
          <p:sp>
            <p:nvSpPr>
              <p:cNvPr id="56366" name="Line 77"/>
              <p:cNvSpPr>
                <a:spLocks noChangeShapeType="1"/>
              </p:cNvSpPr>
              <p:nvPr/>
            </p:nvSpPr>
            <p:spPr bwMode="auto">
              <a:xfrm flipV="1">
                <a:off x="2352" y="1536"/>
                <a:ext cx="336" cy="240"/>
              </a:xfrm>
              <a:prstGeom prst="line">
                <a:avLst/>
              </a:prstGeom>
              <a:noFill/>
              <a:ln w="28575">
                <a:solidFill>
                  <a:schemeClr val="bg1"/>
                </a:solidFill>
                <a:round/>
                <a:headEnd/>
                <a:tailEnd type="triangle" w="med" len="med"/>
              </a:ln>
            </p:spPr>
            <p:txBody>
              <a:bodyPr/>
              <a:lstStyle/>
              <a:p>
                <a:endParaRPr lang="zh-CN" altLang="en-US"/>
              </a:p>
            </p:txBody>
          </p:sp>
          <p:sp>
            <p:nvSpPr>
              <p:cNvPr id="56367" name="Oval 78"/>
              <p:cNvSpPr>
                <a:spLocks noChangeArrowheads="1"/>
              </p:cNvSpPr>
              <p:nvPr/>
            </p:nvSpPr>
            <p:spPr bwMode="auto">
              <a:xfrm>
                <a:off x="2304" y="1776"/>
                <a:ext cx="48" cy="48"/>
              </a:xfrm>
              <a:prstGeom prst="ellipse">
                <a:avLst/>
              </a:prstGeom>
              <a:solidFill>
                <a:schemeClr val="bg1"/>
              </a:solidFill>
              <a:ln w="28575">
                <a:solidFill>
                  <a:schemeClr val="bg1"/>
                </a:solidFill>
                <a:round/>
                <a:headEnd/>
                <a:tailEnd/>
              </a:ln>
            </p:spPr>
            <p:txBody>
              <a:bodyPr wrap="none" anchor="ctr"/>
              <a:lstStyle/>
              <a:p>
                <a:endParaRPr lang="zh-CN" altLang="en-US"/>
              </a:p>
            </p:txBody>
          </p:sp>
        </p:grpSp>
        <p:grpSp>
          <p:nvGrpSpPr>
            <p:cNvPr id="56360" name="Group 79"/>
            <p:cNvGrpSpPr>
              <a:grpSpLocks/>
            </p:cNvGrpSpPr>
            <p:nvPr/>
          </p:nvGrpSpPr>
          <p:grpSpPr bwMode="auto">
            <a:xfrm rot="4361159">
              <a:off x="3040" y="1273"/>
              <a:ext cx="288" cy="240"/>
              <a:chOff x="2304" y="1536"/>
              <a:chExt cx="384" cy="288"/>
            </a:xfrm>
          </p:grpSpPr>
          <p:sp>
            <p:nvSpPr>
              <p:cNvPr id="56364" name="Line 80"/>
              <p:cNvSpPr>
                <a:spLocks noChangeShapeType="1"/>
              </p:cNvSpPr>
              <p:nvPr/>
            </p:nvSpPr>
            <p:spPr bwMode="auto">
              <a:xfrm flipV="1">
                <a:off x="2352" y="1536"/>
                <a:ext cx="336" cy="240"/>
              </a:xfrm>
              <a:prstGeom prst="line">
                <a:avLst/>
              </a:prstGeom>
              <a:noFill/>
              <a:ln w="28575">
                <a:solidFill>
                  <a:schemeClr val="bg1"/>
                </a:solidFill>
                <a:round/>
                <a:headEnd/>
                <a:tailEnd type="triangle" w="med" len="med"/>
              </a:ln>
            </p:spPr>
            <p:txBody>
              <a:bodyPr/>
              <a:lstStyle/>
              <a:p>
                <a:endParaRPr lang="zh-CN" altLang="en-US"/>
              </a:p>
            </p:txBody>
          </p:sp>
          <p:sp>
            <p:nvSpPr>
              <p:cNvPr id="56365" name="Oval 81"/>
              <p:cNvSpPr>
                <a:spLocks noChangeArrowheads="1"/>
              </p:cNvSpPr>
              <p:nvPr/>
            </p:nvSpPr>
            <p:spPr bwMode="auto">
              <a:xfrm>
                <a:off x="2304" y="1776"/>
                <a:ext cx="48" cy="48"/>
              </a:xfrm>
              <a:prstGeom prst="ellipse">
                <a:avLst/>
              </a:prstGeom>
              <a:solidFill>
                <a:schemeClr val="bg1"/>
              </a:solidFill>
              <a:ln w="28575">
                <a:solidFill>
                  <a:schemeClr val="bg1"/>
                </a:solidFill>
                <a:round/>
                <a:headEnd/>
                <a:tailEnd/>
              </a:ln>
            </p:spPr>
            <p:txBody>
              <a:bodyPr wrap="none" anchor="ctr"/>
              <a:lstStyle/>
              <a:p>
                <a:endParaRPr lang="zh-CN" altLang="en-US"/>
              </a:p>
            </p:txBody>
          </p:sp>
        </p:grpSp>
        <p:sp>
          <p:nvSpPr>
            <p:cNvPr id="56361" name="Line 82"/>
            <p:cNvSpPr>
              <a:spLocks noChangeShapeType="1"/>
            </p:cNvSpPr>
            <p:nvPr/>
          </p:nvSpPr>
          <p:spPr bwMode="auto">
            <a:xfrm>
              <a:off x="3216" y="1680"/>
              <a:ext cx="0" cy="336"/>
            </a:xfrm>
            <a:prstGeom prst="line">
              <a:avLst/>
            </a:prstGeom>
            <a:noFill/>
            <a:ln w="28575">
              <a:solidFill>
                <a:schemeClr val="bg1"/>
              </a:solidFill>
              <a:round/>
              <a:headEnd/>
              <a:tailEnd/>
            </a:ln>
          </p:spPr>
          <p:txBody>
            <a:bodyPr/>
            <a:lstStyle/>
            <a:p>
              <a:endParaRPr lang="zh-CN" altLang="en-US"/>
            </a:p>
          </p:txBody>
        </p:sp>
        <p:sp>
          <p:nvSpPr>
            <p:cNvPr id="56362" name="Line 83"/>
            <p:cNvSpPr>
              <a:spLocks noChangeShapeType="1"/>
            </p:cNvSpPr>
            <p:nvPr/>
          </p:nvSpPr>
          <p:spPr bwMode="auto">
            <a:xfrm>
              <a:off x="4320" y="1680"/>
              <a:ext cx="0" cy="336"/>
            </a:xfrm>
            <a:prstGeom prst="line">
              <a:avLst/>
            </a:prstGeom>
            <a:noFill/>
            <a:ln w="28575">
              <a:solidFill>
                <a:schemeClr val="bg1"/>
              </a:solidFill>
              <a:round/>
              <a:headEnd/>
              <a:tailEnd/>
            </a:ln>
          </p:spPr>
          <p:txBody>
            <a:bodyPr/>
            <a:lstStyle/>
            <a:p>
              <a:endParaRPr lang="zh-CN" altLang="en-US"/>
            </a:p>
          </p:txBody>
        </p:sp>
        <p:sp>
          <p:nvSpPr>
            <p:cNvPr id="56363" name="AutoShape 84"/>
            <p:cNvSpPr>
              <a:spLocks noChangeArrowheads="1"/>
            </p:cNvSpPr>
            <p:nvPr/>
          </p:nvSpPr>
          <p:spPr bwMode="auto">
            <a:xfrm>
              <a:off x="1584" y="1990"/>
              <a:ext cx="310" cy="87"/>
            </a:xfrm>
            <a:prstGeom prst="diamond">
              <a:avLst/>
            </a:prstGeom>
            <a:solidFill>
              <a:schemeClr val="bg1"/>
            </a:solidFill>
            <a:ln w="28575">
              <a:solidFill>
                <a:schemeClr val="bg1"/>
              </a:solidFill>
              <a:miter lim="800000"/>
              <a:headEnd/>
              <a:tailEnd/>
            </a:ln>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3099">
                                            <p:txEl>
                                              <p:pRg st="0" end="0"/>
                                            </p:txEl>
                                          </p:spTgt>
                                        </p:tgtEl>
                                        <p:attrNameLst>
                                          <p:attrName>style.visibility</p:attrName>
                                        </p:attrNameLst>
                                      </p:cBhvr>
                                      <p:to>
                                        <p:strVal val="visible"/>
                                      </p:to>
                                    </p:set>
                                    <p:animEffect transition="in" filter="wipe(left)">
                                      <p:cBhvr>
                                        <p:cTn id="7" dur="500"/>
                                        <p:tgtEl>
                                          <p:spTgt spid="1753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3100">
                                            <p:txEl>
                                              <p:pRg st="0" end="0"/>
                                            </p:txEl>
                                          </p:spTgt>
                                        </p:tgtEl>
                                        <p:attrNameLst>
                                          <p:attrName>style.visibility</p:attrName>
                                        </p:attrNameLst>
                                      </p:cBhvr>
                                      <p:to>
                                        <p:strVal val="visible"/>
                                      </p:to>
                                    </p:set>
                                    <p:animEffect transition="in" filter="wipe(left)">
                                      <p:cBhvr>
                                        <p:cTn id="17" dur="500"/>
                                        <p:tgtEl>
                                          <p:spTgt spid="175310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outVertical)">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53101">
                                            <p:txEl>
                                              <p:pRg st="0" end="0"/>
                                            </p:txEl>
                                          </p:spTgt>
                                        </p:tgtEl>
                                        <p:attrNameLst>
                                          <p:attrName>style.visibility</p:attrName>
                                        </p:attrNameLst>
                                      </p:cBhvr>
                                      <p:to>
                                        <p:strVal val="visible"/>
                                      </p:to>
                                    </p:set>
                                    <p:animEffect transition="in" filter="wipe(left)">
                                      <p:cBhvr>
                                        <p:cTn id="27" dur="500"/>
                                        <p:tgtEl>
                                          <p:spTgt spid="175310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53102">
                                            <p:txEl>
                                              <p:pRg st="0" end="0"/>
                                            </p:txEl>
                                          </p:spTgt>
                                        </p:tgtEl>
                                        <p:attrNameLst>
                                          <p:attrName>style.visibility</p:attrName>
                                        </p:attrNameLst>
                                      </p:cBhvr>
                                      <p:to>
                                        <p:strVal val="visible"/>
                                      </p:to>
                                    </p:set>
                                    <p:animEffect transition="in" filter="wipe(left)">
                                      <p:cBhvr>
                                        <p:cTn id="37" dur="500"/>
                                        <p:tgtEl>
                                          <p:spTgt spid="175310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9" grpId="0" build="p" autoUpdateAnimBg="0"/>
      <p:bldP spid="1753100" grpId="0" build="p" autoUpdateAnimBg="0"/>
      <p:bldP spid="1753101" grpId="0" build="p" autoUpdateAnimBg="0"/>
      <p:bldP spid="1753102"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3600" b="1" smtClean="0">
                <a:solidFill>
                  <a:schemeClr val="tx1"/>
                </a:solidFill>
              </a:rPr>
              <a:t>耦合度级别</a:t>
            </a:r>
          </a:p>
        </p:txBody>
      </p:sp>
      <p:sp>
        <p:nvSpPr>
          <p:cNvPr id="57347" name="Rectangle 3"/>
          <p:cNvSpPr>
            <a:spLocks noGrp="1" noChangeArrowheads="1"/>
          </p:cNvSpPr>
          <p:nvPr>
            <p:ph type="body" idx="1"/>
          </p:nvPr>
        </p:nvSpPr>
        <p:spPr>
          <a:xfrm>
            <a:off x="684213" y="2492375"/>
            <a:ext cx="7772400" cy="4619625"/>
          </a:xfrm>
        </p:spPr>
        <p:txBody>
          <a:bodyPr/>
          <a:lstStyle/>
          <a:p>
            <a:pPr lvl="1" eaLnBrk="1" hangingPunct="1">
              <a:buFont typeface="Wingdings" pitchFamily="2" charset="2"/>
              <a:buNone/>
            </a:pPr>
            <a:r>
              <a:rPr lang="zh-CN" altLang="en-US" sz="3200" smtClean="0">
                <a:latin typeface="宋体" pitchFamily="2" charset="-122"/>
              </a:rPr>
              <a:t>内容耦合</a:t>
            </a:r>
          </a:p>
          <a:p>
            <a:pPr lvl="1" eaLnBrk="1" hangingPunct="1">
              <a:buFont typeface="Wingdings" pitchFamily="2" charset="2"/>
              <a:buNone/>
            </a:pPr>
            <a:r>
              <a:rPr lang="zh-CN" altLang="en-US" sz="3200" smtClean="0">
                <a:latin typeface="宋体" pitchFamily="2" charset="-122"/>
              </a:rPr>
              <a:t>公共耦合</a:t>
            </a:r>
          </a:p>
          <a:p>
            <a:pPr lvl="1" eaLnBrk="1" hangingPunct="1">
              <a:buFont typeface="Wingdings" pitchFamily="2" charset="2"/>
              <a:buNone/>
            </a:pPr>
            <a:r>
              <a:rPr lang="zh-CN" altLang="en-US" sz="3200" smtClean="0">
                <a:latin typeface="宋体" pitchFamily="2" charset="-122"/>
              </a:rPr>
              <a:t>控制耦合</a:t>
            </a:r>
          </a:p>
          <a:p>
            <a:pPr lvl="1" eaLnBrk="1" hangingPunct="1">
              <a:buFont typeface="Wingdings" pitchFamily="2" charset="2"/>
              <a:buNone/>
            </a:pPr>
            <a:r>
              <a:rPr lang="zh-CN" altLang="en-US" sz="3200" smtClean="0">
                <a:latin typeface="宋体" pitchFamily="2" charset="-122"/>
              </a:rPr>
              <a:t>数据耦合</a:t>
            </a:r>
          </a:p>
          <a:p>
            <a:pPr lvl="1" eaLnBrk="1" hangingPunct="1">
              <a:buFont typeface="Wingdings" pitchFamily="2" charset="2"/>
              <a:buNone/>
            </a:pPr>
            <a:r>
              <a:rPr lang="zh-CN" altLang="en-US" sz="3200" smtClean="0">
                <a:latin typeface="宋体" pitchFamily="2" charset="-122"/>
              </a:rPr>
              <a:t>非直接耦合</a:t>
            </a:r>
          </a:p>
        </p:txBody>
      </p:sp>
      <p:sp>
        <p:nvSpPr>
          <p:cNvPr id="1754116" name="Line 4"/>
          <p:cNvSpPr>
            <a:spLocks noChangeShapeType="1"/>
          </p:cNvSpPr>
          <p:nvPr/>
        </p:nvSpPr>
        <p:spPr bwMode="auto">
          <a:xfrm flipH="1">
            <a:off x="4787900" y="2997200"/>
            <a:ext cx="11113" cy="2308225"/>
          </a:xfrm>
          <a:prstGeom prst="line">
            <a:avLst/>
          </a:prstGeom>
          <a:noFill/>
          <a:ln w="76200">
            <a:solidFill>
              <a:srgbClr val="003366"/>
            </a:solidFill>
            <a:round/>
            <a:headEnd/>
            <a:tailEnd type="triangle" w="med" len="med"/>
          </a:ln>
        </p:spPr>
        <p:txBody>
          <a:bodyPr/>
          <a:lstStyle/>
          <a:p>
            <a:endParaRPr lang="zh-CN" altLang="en-US"/>
          </a:p>
        </p:txBody>
      </p:sp>
      <p:sp>
        <p:nvSpPr>
          <p:cNvPr id="1754117" name="Text Box 5"/>
          <p:cNvSpPr txBox="1">
            <a:spLocks noChangeArrowheads="1"/>
          </p:cNvSpPr>
          <p:nvPr/>
        </p:nvSpPr>
        <p:spPr bwMode="auto">
          <a:xfrm>
            <a:off x="4494213" y="2311400"/>
            <a:ext cx="533400" cy="641350"/>
          </a:xfrm>
          <a:prstGeom prst="rect">
            <a:avLst/>
          </a:prstGeom>
          <a:noFill/>
          <a:ln w="9525">
            <a:noFill/>
            <a:miter lim="800000"/>
            <a:headEnd/>
            <a:tailEnd/>
          </a:ln>
        </p:spPr>
        <p:txBody>
          <a:bodyPr>
            <a:spAutoFit/>
          </a:bodyPr>
          <a:lstStyle/>
          <a:p>
            <a:pPr>
              <a:spcBef>
                <a:spcPct val="50000"/>
              </a:spcBef>
            </a:pPr>
            <a:r>
              <a:rPr kumimoji="1" lang="zh-CN" altLang="en-US" sz="3600" b="1">
                <a:solidFill>
                  <a:srgbClr val="003366"/>
                </a:solidFill>
                <a:latin typeface="Times New Roman" pitchFamily="18" charset="0"/>
                <a:ea typeface="华文新魏" pitchFamily="2" charset="-122"/>
              </a:rPr>
              <a:t>高</a:t>
            </a:r>
          </a:p>
        </p:txBody>
      </p:sp>
      <p:sp>
        <p:nvSpPr>
          <p:cNvPr id="1754118" name="Text Box 6"/>
          <p:cNvSpPr txBox="1">
            <a:spLocks noChangeArrowheads="1"/>
          </p:cNvSpPr>
          <p:nvPr/>
        </p:nvSpPr>
        <p:spPr bwMode="auto">
          <a:xfrm>
            <a:off x="4425950" y="5448300"/>
            <a:ext cx="533400" cy="641350"/>
          </a:xfrm>
          <a:prstGeom prst="rect">
            <a:avLst/>
          </a:prstGeom>
          <a:noFill/>
          <a:ln w="9525">
            <a:noFill/>
            <a:miter lim="800000"/>
            <a:headEnd/>
            <a:tailEnd/>
          </a:ln>
        </p:spPr>
        <p:txBody>
          <a:bodyPr>
            <a:spAutoFit/>
          </a:bodyPr>
          <a:lstStyle/>
          <a:p>
            <a:pPr>
              <a:spcBef>
                <a:spcPct val="50000"/>
              </a:spcBef>
            </a:pPr>
            <a:r>
              <a:rPr kumimoji="1" lang="zh-CN" altLang="en-US" sz="3600" b="1">
                <a:solidFill>
                  <a:srgbClr val="003366"/>
                </a:solidFill>
                <a:latin typeface="Times New Roman" pitchFamily="18" charset="0"/>
                <a:ea typeface="华文新魏" pitchFamily="2" charset="-122"/>
              </a:rPr>
              <a:t>低</a:t>
            </a:r>
          </a:p>
        </p:txBody>
      </p:sp>
      <p:sp>
        <p:nvSpPr>
          <p:cNvPr id="1754119" name="Text Box 7"/>
          <p:cNvSpPr txBox="1">
            <a:spLocks noChangeArrowheads="1"/>
          </p:cNvSpPr>
          <p:nvPr/>
        </p:nvSpPr>
        <p:spPr bwMode="auto">
          <a:xfrm>
            <a:off x="5724525" y="3429000"/>
            <a:ext cx="2133600" cy="823913"/>
          </a:xfrm>
          <a:prstGeom prst="rect">
            <a:avLst/>
          </a:prstGeom>
          <a:noFill/>
          <a:ln w="9525">
            <a:noFill/>
            <a:miter lim="800000"/>
            <a:headEnd/>
            <a:tailEnd/>
          </a:ln>
          <a:effectLst/>
        </p:spPr>
        <p:txBody>
          <a:bodyPr>
            <a:spAutoFit/>
          </a:bodyPr>
          <a:lstStyle/>
          <a:p>
            <a:pPr>
              <a:spcBef>
                <a:spcPct val="50000"/>
              </a:spcBef>
              <a:defRPr/>
            </a:pPr>
            <a:r>
              <a:rPr kumimoji="1" lang="zh-CN" altLang="en-US" sz="4800" u="sng">
                <a:solidFill>
                  <a:srgbClr val="FF0000"/>
                </a:solidFill>
                <a:effectLst>
                  <a:outerShdw blurRad="38100" dist="38100" dir="2700000" algn="tl">
                    <a:srgbClr val="C0C0C0"/>
                  </a:outerShdw>
                </a:effectLst>
                <a:latin typeface="Times New Roman" pitchFamily="18" charset="0"/>
                <a:ea typeface="华文行楷" pitchFamily="2" charset="-122"/>
              </a:rPr>
              <a:t>低耦合</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4117"/>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1754116"/>
                                        </p:tgtEl>
                                        <p:attrNameLst>
                                          <p:attrName>style.visibility</p:attrName>
                                        </p:attrNameLst>
                                      </p:cBhvr>
                                      <p:to>
                                        <p:strVal val="visible"/>
                                      </p:to>
                                    </p:set>
                                    <p:animEffect transition="in" filter="wipe(up)">
                                      <p:cBhvr>
                                        <p:cTn id="10" dur="500"/>
                                        <p:tgtEl>
                                          <p:spTgt spid="1754116"/>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75411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1754119"/>
                                        </p:tgtEl>
                                        <p:attrNameLst>
                                          <p:attrName>style.visibility</p:attrName>
                                        </p:attrNameLst>
                                      </p:cBhvr>
                                      <p:to>
                                        <p:strVal val="visible"/>
                                      </p:to>
                                    </p:set>
                                    <p:anim calcmode="lin" valueType="num">
                                      <p:cBhvr>
                                        <p:cTn id="18" dur="1000" fill="hold"/>
                                        <p:tgtEl>
                                          <p:spTgt spid="1754119"/>
                                        </p:tgtEl>
                                        <p:attrNameLst>
                                          <p:attrName>ppt_w</p:attrName>
                                        </p:attrNameLst>
                                      </p:cBhvr>
                                      <p:tavLst>
                                        <p:tav tm="0">
                                          <p:val>
                                            <p:fltVal val="0"/>
                                          </p:val>
                                        </p:tav>
                                        <p:tav tm="100000">
                                          <p:val>
                                            <p:strVal val="#ppt_w"/>
                                          </p:val>
                                        </p:tav>
                                      </p:tavLst>
                                    </p:anim>
                                    <p:anim calcmode="lin" valueType="num">
                                      <p:cBhvr>
                                        <p:cTn id="19" dur="1000" fill="hold"/>
                                        <p:tgtEl>
                                          <p:spTgt spid="1754119"/>
                                        </p:tgtEl>
                                        <p:attrNameLst>
                                          <p:attrName>ppt_h</p:attrName>
                                        </p:attrNameLst>
                                      </p:cBhvr>
                                      <p:tavLst>
                                        <p:tav tm="0">
                                          <p:val>
                                            <p:fltVal val="0"/>
                                          </p:val>
                                        </p:tav>
                                        <p:tav tm="100000">
                                          <p:val>
                                            <p:strVal val="#ppt_h"/>
                                          </p:val>
                                        </p:tav>
                                      </p:tavLst>
                                    </p:anim>
                                    <p:anim calcmode="lin" valueType="num">
                                      <p:cBhvr>
                                        <p:cTn id="20" dur="1000" fill="hold"/>
                                        <p:tgtEl>
                                          <p:spTgt spid="1754119"/>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7541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116" grpId="0" animBg="1"/>
      <p:bldP spid="1754117" grpId="0" autoUpdateAnimBg="0"/>
      <p:bldP spid="1754118" grpId="0" autoUpdateAnimBg="0"/>
      <p:bldP spid="175411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323850" y="1844675"/>
            <a:ext cx="8415338" cy="4824413"/>
          </a:xfrm>
        </p:spPr>
        <p:txBody>
          <a:bodyPr/>
          <a:lstStyle/>
          <a:p>
            <a:pPr marL="0" indent="0" eaLnBrk="1" hangingPunct="1">
              <a:lnSpc>
                <a:spcPct val="110000"/>
              </a:lnSpc>
              <a:spcBef>
                <a:spcPct val="0"/>
              </a:spcBef>
              <a:buFont typeface="Wingdings" pitchFamily="2" charset="2"/>
              <a:buNone/>
            </a:pPr>
            <a:r>
              <a:rPr lang="zh-CN" altLang="en-US" smtClean="0">
                <a:latin typeface="Times New Roman" pitchFamily="18" charset="0"/>
              </a:rPr>
              <a:t>影响模块耦合度有三个方面的因素：联系方式、往来信息的作用、数量。</a:t>
            </a:r>
          </a:p>
          <a:p>
            <a:pPr marL="0" indent="0" eaLnBrk="1" hangingPunct="1">
              <a:lnSpc>
                <a:spcPct val="110000"/>
              </a:lnSpc>
              <a:spcBef>
                <a:spcPct val="0"/>
              </a:spcBef>
              <a:buFont typeface="Wingdings" pitchFamily="2" charset="2"/>
              <a:buNone/>
            </a:pPr>
            <a:endParaRPr lang="en-US" altLang="zh-CN" sz="2400" b="1" smtClean="0">
              <a:latin typeface="Times New Roman" pitchFamily="18" charset="0"/>
            </a:endParaRPr>
          </a:p>
        </p:txBody>
      </p:sp>
      <p:sp>
        <p:nvSpPr>
          <p:cNvPr id="58371" name="AutoShape 4">
            <a:hlinkClick r:id="" action="ppaction://noaction" highlightClick="1"/>
          </p:cNvPr>
          <p:cNvSpPr>
            <a:spLocks noChangeArrowheads="1"/>
          </p:cNvSpPr>
          <p:nvPr/>
        </p:nvSpPr>
        <p:spPr bwMode="auto">
          <a:xfrm>
            <a:off x="1042988" y="908050"/>
            <a:ext cx="720248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
        <p:nvSpPr>
          <p:cNvPr id="58372" name="Line 6"/>
          <p:cNvSpPr>
            <a:spLocks noChangeShapeType="1"/>
          </p:cNvSpPr>
          <p:nvPr/>
        </p:nvSpPr>
        <p:spPr bwMode="auto">
          <a:xfrm>
            <a:off x="3778250" y="4797425"/>
            <a:ext cx="2520950"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58373" name="Line 7"/>
          <p:cNvSpPr>
            <a:spLocks noChangeShapeType="1"/>
          </p:cNvSpPr>
          <p:nvPr/>
        </p:nvSpPr>
        <p:spPr bwMode="auto">
          <a:xfrm flipV="1">
            <a:off x="3778250" y="3213100"/>
            <a:ext cx="0" cy="15843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58374" name="Line 8"/>
          <p:cNvSpPr>
            <a:spLocks noChangeShapeType="1"/>
          </p:cNvSpPr>
          <p:nvPr/>
        </p:nvSpPr>
        <p:spPr bwMode="auto">
          <a:xfrm flipH="1">
            <a:off x="2554288" y="4797425"/>
            <a:ext cx="1223962" cy="7064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58375" name="Text Box 9"/>
          <p:cNvSpPr txBox="1">
            <a:spLocks noChangeArrowheads="1"/>
          </p:cNvSpPr>
          <p:nvPr/>
        </p:nvSpPr>
        <p:spPr bwMode="auto">
          <a:xfrm>
            <a:off x="6370638" y="4581525"/>
            <a:ext cx="863600" cy="366713"/>
          </a:xfrm>
          <a:prstGeom prst="rect">
            <a:avLst/>
          </a:prstGeom>
          <a:noFill/>
          <a:ln w="9525">
            <a:noFill/>
            <a:miter lim="800000"/>
            <a:headEnd/>
            <a:tailEnd/>
          </a:ln>
        </p:spPr>
        <p:txBody>
          <a:bodyPr lIns="90000" tIns="46800" rIns="90000" bIns="46800">
            <a:spAutoFit/>
          </a:bodyPr>
          <a:lstStyle/>
          <a:p>
            <a:pPr>
              <a:spcBef>
                <a:spcPct val="50000"/>
              </a:spcBef>
            </a:pPr>
            <a:r>
              <a:rPr lang="zh-CN" altLang="en-US" b="1"/>
              <a:t>方式</a:t>
            </a:r>
          </a:p>
        </p:txBody>
      </p:sp>
      <p:sp>
        <p:nvSpPr>
          <p:cNvPr id="58376" name="Text Box 10"/>
          <p:cNvSpPr txBox="1">
            <a:spLocks noChangeArrowheads="1"/>
          </p:cNvSpPr>
          <p:nvPr/>
        </p:nvSpPr>
        <p:spPr bwMode="auto">
          <a:xfrm>
            <a:off x="3201988" y="3068638"/>
            <a:ext cx="863600" cy="366712"/>
          </a:xfrm>
          <a:prstGeom prst="rect">
            <a:avLst/>
          </a:prstGeom>
          <a:noFill/>
          <a:ln w="9525">
            <a:noFill/>
            <a:miter lim="800000"/>
            <a:headEnd/>
            <a:tailEnd/>
          </a:ln>
        </p:spPr>
        <p:txBody>
          <a:bodyPr lIns="90000" tIns="46800" rIns="90000" bIns="46800">
            <a:spAutoFit/>
          </a:bodyPr>
          <a:lstStyle/>
          <a:p>
            <a:pPr>
              <a:spcBef>
                <a:spcPct val="50000"/>
              </a:spcBef>
            </a:pPr>
            <a:r>
              <a:rPr lang="zh-CN" altLang="en-US" b="1"/>
              <a:t>作用</a:t>
            </a:r>
          </a:p>
        </p:txBody>
      </p:sp>
      <p:sp>
        <p:nvSpPr>
          <p:cNvPr id="58377" name="Text Box 11"/>
          <p:cNvSpPr txBox="1">
            <a:spLocks noChangeArrowheads="1"/>
          </p:cNvSpPr>
          <p:nvPr/>
        </p:nvSpPr>
        <p:spPr bwMode="auto">
          <a:xfrm>
            <a:off x="1690688" y="5267325"/>
            <a:ext cx="1152525" cy="366713"/>
          </a:xfrm>
          <a:prstGeom prst="rect">
            <a:avLst/>
          </a:prstGeom>
          <a:noFill/>
          <a:ln w="9525">
            <a:noFill/>
            <a:miter lim="800000"/>
            <a:headEnd/>
            <a:tailEnd/>
          </a:ln>
        </p:spPr>
        <p:txBody>
          <a:bodyPr lIns="90000" tIns="46800" rIns="90000" bIns="46800">
            <a:spAutoFit/>
          </a:bodyPr>
          <a:lstStyle/>
          <a:p>
            <a:pPr>
              <a:spcBef>
                <a:spcPct val="50000"/>
              </a:spcBef>
            </a:pPr>
            <a:r>
              <a:rPr lang="zh-CN" altLang="en-US" b="1"/>
              <a:t>数量</a:t>
            </a:r>
          </a:p>
        </p:txBody>
      </p:sp>
      <p:sp>
        <p:nvSpPr>
          <p:cNvPr id="58378" name="Text Box 12"/>
          <p:cNvSpPr txBox="1">
            <a:spLocks noChangeArrowheads="1"/>
          </p:cNvSpPr>
          <p:nvPr/>
        </p:nvSpPr>
        <p:spPr bwMode="auto">
          <a:xfrm rot="3142889">
            <a:off x="2824163" y="4397375"/>
            <a:ext cx="300037" cy="1192213"/>
          </a:xfrm>
          <a:prstGeom prst="rect">
            <a:avLst/>
          </a:prstGeom>
          <a:noFill/>
          <a:ln w="9525">
            <a:noFill/>
            <a:miter lim="800000"/>
            <a:headEnd/>
            <a:tailEnd/>
          </a:ln>
        </p:spPr>
        <p:txBody>
          <a:bodyPr lIns="90000" tIns="46800" rIns="90000" bIns="46800">
            <a:spAutoFit/>
          </a:bodyPr>
          <a:lstStyle/>
          <a:p>
            <a:pPr>
              <a:spcBef>
                <a:spcPct val="50000"/>
              </a:spcBef>
            </a:pPr>
            <a:r>
              <a:rPr lang="en-US" altLang="zh-CN" b="1"/>
              <a:t>0</a:t>
            </a:r>
          </a:p>
          <a:p>
            <a:pPr>
              <a:spcBef>
                <a:spcPct val="50000"/>
              </a:spcBef>
            </a:pPr>
            <a:r>
              <a:rPr lang="zh-CN" altLang="en-US" b="1"/>
              <a:t>少</a:t>
            </a:r>
          </a:p>
          <a:p>
            <a:pPr>
              <a:spcBef>
                <a:spcPct val="50000"/>
              </a:spcBef>
            </a:pPr>
            <a:r>
              <a:rPr lang="zh-CN" altLang="en-US" b="1"/>
              <a:t>多</a:t>
            </a:r>
          </a:p>
        </p:txBody>
      </p:sp>
      <p:sp>
        <p:nvSpPr>
          <p:cNvPr id="58379" name="Text Box 13"/>
          <p:cNvSpPr txBox="1">
            <a:spLocks noChangeArrowheads="1"/>
          </p:cNvSpPr>
          <p:nvPr/>
        </p:nvSpPr>
        <p:spPr bwMode="auto">
          <a:xfrm>
            <a:off x="3994150" y="4797425"/>
            <a:ext cx="2592388" cy="703263"/>
          </a:xfrm>
          <a:prstGeom prst="rect">
            <a:avLst/>
          </a:prstGeom>
          <a:noFill/>
          <a:ln w="9525">
            <a:noFill/>
            <a:miter lim="800000"/>
            <a:headEnd/>
            <a:tailEnd/>
          </a:ln>
        </p:spPr>
        <p:txBody>
          <a:bodyPr lIns="90000" tIns="46800" rIns="90000" bIns="46800">
            <a:spAutoFit/>
          </a:bodyPr>
          <a:lstStyle/>
          <a:p>
            <a:pPr>
              <a:spcBef>
                <a:spcPct val="50000"/>
              </a:spcBef>
            </a:pPr>
            <a:r>
              <a:rPr lang="zh-CN" altLang="en-US" sz="1600" b="1"/>
              <a:t>用过程          直接引用</a:t>
            </a:r>
          </a:p>
          <a:p>
            <a:pPr>
              <a:spcBef>
                <a:spcPct val="50000"/>
              </a:spcBef>
            </a:pPr>
            <a:r>
              <a:rPr lang="zh-CN" altLang="en-US" sz="1600" b="1"/>
              <a:t>语句调用</a:t>
            </a:r>
          </a:p>
        </p:txBody>
      </p:sp>
      <p:sp>
        <p:nvSpPr>
          <p:cNvPr id="58380" name="Text Box 14"/>
          <p:cNvSpPr txBox="1">
            <a:spLocks noChangeArrowheads="1"/>
          </p:cNvSpPr>
          <p:nvPr/>
        </p:nvSpPr>
        <p:spPr bwMode="auto">
          <a:xfrm>
            <a:off x="3851275" y="3357563"/>
            <a:ext cx="863600" cy="1192212"/>
          </a:xfrm>
          <a:prstGeom prst="rect">
            <a:avLst/>
          </a:prstGeom>
          <a:noFill/>
          <a:ln w="9525">
            <a:noFill/>
            <a:miter lim="800000"/>
            <a:headEnd/>
            <a:tailEnd/>
          </a:ln>
        </p:spPr>
        <p:txBody>
          <a:bodyPr lIns="90000" tIns="46800" rIns="90000" bIns="46800">
            <a:spAutoFit/>
          </a:bodyPr>
          <a:lstStyle/>
          <a:p>
            <a:pPr>
              <a:spcBef>
                <a:spcPct val="50000"/>
              </a:spcBef>
            </a:pPr>
            <a:r>
              <a:rPr lang="zh-CN" altLang="en-US" b="1"/>
              <a:t>混合</a:t>
            </a:r>
          </a:p>
          <a:p>
            <a:pPr>
              <a:spcBef>
                <a:spcPct val="50000"/>
              </a:spcBef>
            </a:pPr>
            <a:r>
              <a:rPr lang="zh-CN" altLang="en-US" b="1"/>
              <a:t>控制</a:t>
            </a:r>
          </a:p>
          <a:p>
            <a:pPr>
              <a:spcBef>
                <a:spcPct val="50000"/>
              </a:spcBef>
            </a:pPr>
            <a:r>
              <a:rPr lang="zh-CN" altLang="en-US" b="1"/>
              <a:t>数据</a:t>
            </a:r>
          </a:p>
        </p:txBody>
      </p:sp>
      <p:sp>
        <p:nvSpPr>
          <p:cNvPr id="58381" name="Line 15"/>
          <p:cNvSpPr>
            <a:spLocks noChangeShapeType="1"/>
          </p:cNvSpPr>
          <p:nvPr/>
        </p:nvSpPr>
        <p:spPr bwMode="auto">
          <a:xfrm flipH="1" flipV="1">
            <a:off x="3417888" y="4941888"/>
            <a:ext cx="0" cy="0"/>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58382" name="Line 16"/>
          <p:cNvSpPr>
            <a:spLocks noChangeShapeType="1"/>
          </p:cNvSpPr>
          <p:nvPr/>
        </p:nvSpPr>
        <p:spPr bwMode="auto">
          <a:xfrm flipH="1" flipV="1">
            <a:off x="3059113" y="5084763"/>
            <a:ext cx="71437" cy="73025"/>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58383" name="Line 17"/>
          <p:cNvSpPr>
            <a:spLocks noChangeShapeType="1"/>
          </p:cNvSpPr>
          <p:nvPr/>
        </p:nvSpPr>
        <p:spPr bwMode="auto">
          <a:xfrm flipH="1" flipV="1">
            <a:off x="3346450" y="4868863"/>
            <a:ext cx="144463" cy="73025"/>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58384" name="Line 18"/>
          <p:cNvSpPr>
            <a:spLocks noChangeShapeType="1"/>
          </p:cNvSpPr>
          <p:nvPr/>
        </p:nvSpPr>
        <p:spPr bwMode="auto">
          <a:xfrm>
            <a:off x="3778250" y="3500438"/>
            <a:ext cx="144463" cy="0"/>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58385" name="Line 19"/>
          <p:cNvSpPr>
            <a:spLocks noChangeShapeType="1"/>
          </p:cNvSpPr>
          <p:nvPr/>
        </p:nvSpPr>
        <p:spPr bwMode="auto">
          <a:xfrm>
            <a:off x="3778250" y="4005263"/>
            <a:ext cx="144463" cy="0"/>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58386" name="Line 20"/>
          <p:cNvSpPr>
            <a:spLocks noChangeShapeType="1"/>
          </p:cNvSpPr>
          <p:nvPr/>
        </p:nvSpPr>
        <p:spPr bwMode="auto">
          <a:xfrm>
            <a:off x="3778250" y="4437063"/>
            <a:ext cx="144463" cy="0"/>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58387" name="Line 21"/>
          <p:cNvSpPr>
            <a:spLocks noChangeShapeType="1"/>
          </p:cNvSpPr>
          <p:nvPr/>
        </p:nvSpPr>
        <p:spPr bwMode="auto">
          <a:xfrm flipV="1">
            <a:off x="4354513" y="4725988"/>
            <a:ext cx="0" cy="71437"/>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58388" name="Line 22"/>
          <p:cNvSpPr>
            <a:spLocks noChangeShapeType="1"/>
          </p:cNvSpPr>
          <p:nvPr/>
        </p:nvSpPr>
        <p:spPr bwMode="auto">
          <a:xfrm flipV="1">
            <a:off x="5507038" y="4652963"/>
            <a:ext cx="0" cy="144462"/>
          </a:xfrm>
          <a:prstGeom prst="line">
            <a:avLst/>
          </a:prstGeom>
          <a:noFill/>
          <a:ln w="9525">
            <a:solidFill>
              <a:schemeClr val="tx1"/>
            </a:solidFill>
            <a:round/>
            <a:headEnd/>
            <a:tailEnd/>
          </a:ln>
        </p:spPr>
        <p:txBody>
          <a:bodyPr wrap="none" lIns="90000" tIns="46800" rIns="90000" bIns="46800"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755650" y="1844675"/>
            <a:ext cx="7983538" cy="4824413"/>
          </a:xfrm>
        </p:spPr>
        <p:txBody>
          <a:bodyPr/>
          <a:lstStyle/>
          <a:p>
            <a:pPr marL="0" indent="0" eaLnBrk="1" hangingPunct="1">
              <a:lnSpc>
                <a:spcPct val="110000"/>
              </a:lnSpc>
              <a:spcBef>
                <a:spcPct val="0"/>
              </a:spcBef>
              <a:buFont typeface="Wingdings" pitchFamily="2" charset="2"/>
              <a:buNone/>
            </a:pPr>
            <a:r>
              <a:rPr lang="zh-CN" altLang="en-US" b="1" smtClean="0">
                <a:latin typeface="Times New Roman" pitchFamily="18" charset="0"/>
              </a:rPr>
              <a:t>联系方式</a:t>
            </a:r>
            <a:r>
              <a:rPr lang="zh-CN" altLang="en-US" smtClean="0">
                <a:latin typeface="Times New Roman" pitchFamily="18" charset="0"/>
              </a:rPr>
              <a:t>：</a:t>
            </a:r>
          </a:p>
          <a:p>
            <a:pPr marL="0" indent="0" eaLnBrk="1" hangingPunct="1">
              <a:lnSpc>
                <a:spcPct val="110000"/>
              </a:lnSpc>
              <a:spcBef>
                <a:spcPct val="0"/>
              </a:spcBef>
              <a:buFont typeface="Wingdings" pitchFamily="2" charset="2"/>
              <a:buNone/>
            </a:pPr>
            <a:r>
              <a:rPr lang="en-US" altLang="zh-CN" sz="2800" b="1" smtClean="0">
                <a:latin typeface="Times New Roman" pitchFamily="18" charset="0"/>
              </a:rPr>
              <a:t>1. </a:t>
            </a:r>
            <a:r>
              <a:rPr lang="zh-CN" altLang="en-US" sz="2800" b="1" smtClean="0">
                <a:latin typeface="Times New Roman" pitchFamily="18" charset="0"/>
              </a:rPr>
              <a:t>直接引用：全程变量、共享的通信区</a:t>
            </a:r>
          </a:p>
          <a:p>
            <a:pPr marL="0" indent="0" eaLnBrk="1" hangingPunct="1">
              <a:lnSpc>
                <a:spcPct val="110000"/>
              </a:lnSpc>
              <a:spcBef>
                <a:spcPct val="0"/>
              </a:spcBef>
              <a:buFont typeface="Wingdings" pitchFamily="2" charset="2"/>
              <a:buNone/>
            </a:pPr>
            <a:r>
              <a:rPr lang="zh-CN" altLang="en-US" sz="2800" b="1" smtClean="0">
                <a:latin typeface="Times New Roman" pitchFamily="18" charset="0"/>
              </a:rPr>
              <a:t>这种耦合的复杂性随耦合的模块个数多而显著上升。</a:t>
            </a:r>
          </a:p>
          <a:p>
            <a:pPr marL="0" indent="0" eaLnBrk="1" hangingPunct="1">
              <a:lnSpc>
                <a:spcPct val="110000"/>
              </a:lnSpc>
              <a:spcBef>
                <a:spcPct val="0"/>
              </a:spcBef>
              <a:buFont typeface="Wingdings" pitchFamily="2" charset="2"/>
              <a:buNone/>
            </a:pPr>
            <a:r>
              <a:rPr lang="en-US" altLang="zh-CN" sz="2800" b="1" smtClean="0">
                <a:latin typeface="Times New Roman" pitchFamily="18" charset="0"/>
              </a:rPr>
              <a:t>2. </a:t>
            </a:r>
            <a:r>
              <a:rPr lang="zh-CN" altLang="en-US" sz="2800" b="1" smtClean="0">
                <a:latin typeface="Times New Roman" pitchFamily="18" charset="0"/>
              </a:rPr>
              <a:t>过程语句调用：是通过模块名字调用整个模块，一个模块只有一个入口，所有数据来往都以参数显式出现。这种</a:t>
            </a:r>
          </a:p>
          <a:p>
            <a:pPr marL="0" indent="0" eaLnBrk="1" hangingPunct="1">
              <a:lnSpc>
                <a:spcPct val="110000"/>
              </a:lnSpc>
              <a:spcBef>
                <a:spcPct val="0"/>
              </a:spcBef>
              <a:buFont typeface="Wingdings" pitchFamily="2" charset="2"/>
              <a:buNone/>
            </a:pPr>
            <a:r>
              <a:rPr lang="zh-CN" altLang="en-US" sz="2800" b="1" smtClean="0">
                <a:latin typeface="Times New Roman" pitchFamily="18" charset="0"/>
              </a:rPr>
              <a:t>方式的耦合度比较低。</a:t>
            </a:r>
          </a:p>
        </p:txBody>
      </p:sp>
      <p:sp>
        <p:nvSpPr>
          <p:cNvPr id="59395" name="AutoShape 3">
            <a:hlinkClick r:id="" action="ppaction://noaction" highlightClick="1"/>
          </p:cNvPr>
          <p:cNvSpPr>
            <a:spLocks noChangeArrowheads="1"/>
          </p:cNvSpPr>
          <p:nvPr/>
        </p:nvSpPr>
        <p:spPr bwMode="auto">
          <a:xfrm>
            <a:off x="1042988" y="908050"/>
            <a:ext cx="720248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539750" y="1844675"/>
            <a:ext cx="8280400" cy="4679950"/>
          </a:xfrm>
        </p:spPr>
        <p:txBody>
          <a:bodyPr/>
          <a:lstStyle/>
          <a:p>
            <a:pPr marL="0" indent="0" eaLnBrk="1" hangingPunct="1">
              <a:lnSpc>
                <a:spcPct val="110000"/>
              </a:lnSpc>
              <a:spcBef>
                <a:spcPct val="0"/>
              </a:spcBef>
              <a:buFont typeface="Wingdings" pitchFamily="2" charset="2"/>
              <a:buNone/>
            </a:pPr>
            <a:r>
              <a:rPr lang="zh-CN" altLang="en-US" b="1" smtClean="0"/>
              <a:t>往来信息的作用：</a:t>
            </a:r>
          </a:p>
          <a:p>
            <a:pPr marL="0" indent="0" eaLnBrk="1" hangingPunct="1">
              <a:lnSpc>
                <a:spcPct val="110000"/>
              </a:lnSpc>
              <a:spcBef>
                <a:spcPct val="0"/>
              </a:spcBef>
            </a:pPr>
            <a:r>
              <a:rPr lang="zh-CN" altLang="en-US" sz="2800" b="1" smtClean="0"/>
              <a:t>数据耦合</a:t>
            </a:r>
          </a:p>
          <a:p>
            <a:pPr marL="0" indent="0" eaLnBrk="1" hangingPunct="1">
              <a:lnSpc>
                <a:spcPct val="110000"/>
              </a:lnSpc>
              <a:spcBef>
                <a:spcPct val="0"/>
              </a:spcBef>
            </a:pPr>
            <a:r>
              <a:rPr lang="zh-CN" altLang="en-US" sz="2800" b="1" smtClean="0"/>
              <a:t>控制耦合</a:t>
            </a:r>
          </a:p>
          <a:p>
            <a:pPr marL="0" indent="0" eaLnBrk="1" hangingPunct="1">
              <a:lnSpc>
                <a:spcPct val="110000"/>
              </a:lnSpc>
              <a:spcBef>
                <a:spcPct val="0"/>
              </a:spcBef>
              <a:buFont typeface="Wingdings" pitchFamily="2" charset="2"/>
              <a:buNone/>
            </a:pPr>
            <a:r>
              <a:rPr lang="zh-CN" altLang="en-US" sz="2800" b="1" smtClean="0">
                <a:latin typeface="Times New Roman" pitchFamily="18" charset="0"/>
              </a:rPr>
              <a:t>如果两个模块间传递的信息作控制用，会给理解和修改带来不便：</a:t>
            </a:r>
          </a:p>
          <a:p>
            <a:pPr marL="531813" lvl="1" indent="-352425" eaLnBrk="1" hangingPunct="1">
              <a:lnSpc>
                <a:spcPct val="110000"/>
              </a:lnSpc>
              <a:spcBef>
                <a:spcPct val="0"/>
              </a:spcBef>
            </a:pPr>
            <a:r>
              <a:rPr lang="zh-CN" altLang="en-US" b="1" smtClean="0">
                <a:latin typeface="Times New Roman" pitchFamily="18" charset="0"/>
              </a:rPr>
              <a:t>需要理解开关量</a:t>
            </a:r>
          </a:p>
          <a:p>
            <a:pPr marL="531813" lvl="1" indent="-352425" eaLnBrk="1" hangingPunct="1">
              <a:lnSpc>
                <a:spcPct val="110000"/>
              </a:lnSpc>
              <a:spcBef>
                <a:spcPct val="0"/>
              </a:spcBef>
            </a:pPr>
            <a:r>
              <a:rPr lang="zh-CN" altLang="en-US" b="1" smtClean="0">
                <a:latin typeface="Times New Roman" pitchFamily="18" charset="0"/>
              </a:rPr>
              <a:t>模块</a:t>
            </a:r>
            <a:r>
              <a:rPr lang="en-US" altLang="zh-CN" b="1" smtClean="0">
                <a:latin typeface="Times New Roman" pitchFamily="18" charset="0"/>
              </a:rPr>
              <a:t>A</a:t>
            </a:r>
            <a:r>
              <a:rPr lang="zh-CN" altLang="en-US" b="1" smtClean="0">
                <a:latin typeface="Times New Roman" pitchFamily="18" charset="0"/>
              </a:rPr>
              <a:t>设开关量，还要记住是</a:t>
            </a:r>
            <a:r>
              <a:rPr lang="zh-CN" altLang="en-US" b="1" smtClean="0">
                <a:latin typeface="Arial" charset="0"/>
              </a:rPr>
              <a:t>“</a:t>
            </a:r>
            <a:r>
              <a:rPr lang="zh-CN" altLang="en-US" b="1" smtClean="0">
                <a:latin typeface="Times New Roman" pitchFamily="18" charset="0"/>
              </a:rPr>
              <a:t>平均</a:t>
            </a:r>
            <a:r>
              <a:rPr lang="zh-CN" altLang="en-US" b="1" smtClean="0">
                <a:latin typeface="Arial" charset="0"/>
              </a:rPr>
              <a:t>”</a:t>
            </a:r>
            <a:r>
              <a:rPr lang="zh-CN" altLang="en-US" b="1" smtClean="0">
                <a:latin typeface="Times New Roman" pitchFamily="18" charset="0"/>
              </a:rPr>
              <a:t>还是</a:t>
            </a:r>
            <a:r>
              <a:rPr lang="zh-CN" altLang="en-US" b="1" smtClean="0">
                <a:latin typeface="Arial" charset="0"/>
              </a:rPr>
              <a:t>“</a:t>
            </a:r>
            <a:r>
              <a:rPr lang="zh-CN" altLang="en-US" b="1" smtClean="0">
                <a:latin typeface="Times New Roman" pitchFamily="18" charset="0"/>
              </a:rPr>
              <a:t>最高</a:t>
            </a:r>
            <a:r>
              <a:rPr lang="zh-CN" altLang="en-US" b="1" smtClean="0">
                <a:latin typeface="Arial" charset="0"/>
              </a:rPr>
              <a:t>”</a:t>
            </a:r>
            <a:r>
              <a:rPr lang="zh-CN" altLang="en-US" b="1" smtClean="0">
                <a:latin typeface="Times New Roman" pitchFamily="18" charset="0"/>
              </a:rPr>
              <a:t>，以便从模块</a:t>
            </a:r>
            <a:r>
              <a:rPr lang="en-US" altLang="zh-CN" b="1" smtClean="0">
                <a:latin typeface="Times New Roman" pitchFamily="18" charset="0"/>
              </a:rPr>
              <a:t>B</a:t>
            </a:r>
            <a:r>
              <a:rPr lang="zh-CN" altLang="en-US" b="1" smtClean="0">
                <a:latin typeface="Times New Roman" pitchFamily="18" charset="0"/>
              </a:rPr>
              <a:t>返回后进行相应处理。</a:t>
            </a:r>
          </a:p>
        </p:txBody>
      </p:sp>
      <p:sp>
        <p:nvSpPr>
          <p:cNvPr id="60419" name="AutoShape 3">
            <a:hlinkClick r:id="" action="ppaction://noaction" highlightClick="1"/>
          </p:cNvPr>
          <p:cNvSpPr>
            <a:spLocks noChangeArrowheads="1"/>
          </p:cNvSpPr>
          <p:nvPr/>
        </p:nvSpPr>
        <p:spPr bwMode="auto">
          <a:xfrm>
            <a:off x="1042988" y="908050"/>
            <a:ext cx="720248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395288" y="1844675"/>
            <a:ext cx="8496300" cy="4679950"/>
          </a:xfrm>
        </p:spPr>
        <p:txBody>
          <a:bodyPr/>
          <a:lstStyle/>
          <a:p>
            <a:pPr marL="0" indent="0" eaLnBrk="1" hangingPunct="1">
              <a:lnSpc>
                <a:spcPct val="110000"/>
              </a:lnSpc>
              <a:spcBef>
                <a:spcPct val="0"/>
              </a:spcBef>
              <a:buFont typeface="Wingdings" pitchFamily="2" charset="2"/>
              <a:buNone/>
            </a:pPr>
            <a:r>
              <a:rPr lang="zh-CN" altLang="en-US" smtClean="0">
                <a:latin typeface="Times New Roman" pitchFamily="18" charset="0"/>
              </a:rPr>
              <a:t>如果两个模块间传递的信息作控制用，会给理解和修改带来不便：</a:t>
            </a:r>
          </a:p>
          <a:p>
            <a:pPr marL="531813" lvl="1" indent="-352425" eaLnBrk="1" hangingPunct="1">
              <a:lnSpc>
                <a:spcPct val="110000"/>
              </a:lnSpc>
              <a:spcBef>
                <a:spcPct val="0"/>
              </a:spcBef>
            </a:pPr>
            <a:r>
              <a:rPr lang="zh-CN" altLang="en-US" smtClean="0">
                <a:latin typeface="Times New Roman" pitchFamily="18" charset="0"/>
              </a:rPr>
              <a:t>需要理解开关量</a:t>
            </a:r>
          </a:p>
          <a:p>
            <a:pPr marL="531813" lvl="1" indent="-352425" eaLnBrk="1" hangingPunct="1">
              <a:lnSpc>
                <a:spcPct val="110000"/>
              </a:lnSpc>
              <a:spcBef>
                <a:spcPct val="0"/>
              </a:spcBef>
            </a:pPr>
            <a:r>
              <a:rPr lang="zh-CN" altLang="en-US" smtClean="0">
                <a:latin typeface="Times New Roman" pitchFamily="18" charset="0"/>
              </a:rPr>
              <a:t>模块</a:t>
            </a:r>
            <a:r>
              <a:rPr lang="en-US" altLang="zh-CN" smtClean="0">
                <a:latin typeface="Times New Roman" pitchFamily="18" charset="0"/>
              </a:rPr>
              <a:t>A</a:t>
            </a:r>
            <a:r>
              <a:rPr lang="zh-CN" altLang="en-US" smtClean="0">
                <a:latin typeface="Times New Roman" pitchFamily="18" charset="0"/>
              </a:rPr>
              <a:t>设开关量，还要记住是</a:t>
            </a:r>
            <a:r>
              <a:rPr lang="zh-CN" altLang="en-US" smtClean="0">
                <a:latin typeface="Arial" charset="0"/>
              </a:rPr>
              <a:t>“</a:t>
            </a:r>
            <a:r>
              <a:rPr lang="zh-CN" altLang="en-US" smtClean="0">
                <a:latin typeface="Times New Roman" pitchFamily="18" charset="0"/>
              </a:rPr>
              <a:t>平均</a:t>
            </a:r>
            <a:r>
              <a:rPr lang="zh-CN" altLang="en-US" smtClean="0">
                <a:latin typeface="Arial" charset="0"/>
              </a:rPr>
              <a:t>”</a:t>
            </a:r>
            <a:r>
              <a:rPr lang="zh-CN" altLang="en-US" smtClean="0">
                <a:latin typeface="Times New Roman" pitchFamily="18" charset="0"/>
              </a:rPr>
              <a:t>还是</a:t>
            </a:r>
            <a:r>
              <a:rPr lang="zh-CN" altLang="en-US" smtClean="0">
                <a:latin typeface="Arial" charset="0"/>
              </a:rPr>
              <a:t>“</a:t>
            </a:r>
            <a:r>
              <a:rPr lang="zh-CN" altLang="en-US" smtClean="0">
                <a:latin typeface="Times New Roman" pitchFamily="18" charset="0"/>
              </a:rPr>
              <a:t>最高</a:t>
            </a:r>
            <a:r>
              <a:rPr lang="zh-CN" altLang="en-US" smtClean="0">
                <a:latin typeface="Arial" charset="0"/>
              </a:rPr>
              <a:t>”</a:t>
            </a:r>
            <a:r>
              <a:rPr lang="zh-CN" altLang="en-US" smtClean="0">
                <a:latin typeface="Times New Roman" pitchFamily="18" charset="0"/>
              </a:rPr>
              <a:t>，以便从模块</a:t>
            </a:r>
            <a:r>
              <a:rPr lang="en-US" altLang="zh-CN" smtClean="0">
                <a:latin typeface="Times New Roman" pitchFamily="18" charset="0"/>
              </a:rPr>
              <a:t>B</a:t>
            </a:r>
            <a:r>
              <a:rPr lang="zh-CN" altLang="en-US" smtClean="0">
                <a:latin typeface="Times New Roman" pitchFamily="18" charset="0"/>
              </a:rPr>
              <a:t>返回后进行相应处理。</a:t>
            </a:r>
          </a:p>
        </p:txBody>
      </p:sp>
      <p:sp>
        <p:nvSpPr>
          <p:cNvPr id="61443" name="AutoShape 3">
            <a:hlinkClick r:id="" action="ppaction://noaction" highlightClick="1"/>
          </p:cNvPr>
          <p:cNvSpPr>
            <a:spLocks noChangeArrowheads="1"/>
          </p:cNvSpPr>
          <p:nvPr/>
        </p:nvSpPr>
        <p:spPr bwMode="auto">
          <a:xfrm>
            <a:off x="1114425" y="908050"/>
            <a:ext cx="7202488"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
        <p:nvSpPr>
          <p:cNvPr id="61444" name="Rectangle 4"/>
          <p:cNvSpPr>
            <a:spLocks noChangeArrowheads="1"/>
          </p:cNvSpPr>
          <p:nvPr/>
        </p:nvSpPr>
        <p:spPr bwMode="auto">
          <a:xfrm>
            <a:off x="900113" y="4581525"/>
            <a:ext cx="1368425" cy="576263"/>
          </a:xfrm>
          <a:prstGeom prst="rect">
            <a:avLst/>
          </a:prstGeom>
          <a:noFill/>
          <a:ln w="9525">
            <a:solidFill>
              <a:schemeClr val="tx1"/>
            </a:solidFill>
            <a:miter lim="800000"/>
            <a:headEnd/>
            <a:tailEnd/>
          </a:ln>
        </p:spPr>
        <p:txBody>
          <a:bodyPr wrap="none" lIns="90000" tIns="46800" rIns="90000" bIns="46800" anchor="ctr"/>
          <a:lstStyle/>
          <a:p>
            <a:pPr algn="ctr"/>
            <a:r>
              <a:rPr lang="en-US" altLang="zh-CN"/>
              <a:t>A</a:t>
            </a:r>
          </a:p>
        </p:txBody>
      </p:sp>
      <p:sp>
        <p:nvSpPr>
          <p:cNvPr id="61445" name="Rectangle 5"/>
          <p:cNvSpPr>
            <a:spLocks noChangeArrowheads="1"/>
          </p:cNvSpPr>
          <p:nvPr/>
        </p:nvSpPr>
        <p:spPr bwMode="auto">
          <a:xfrm>
            <a:off x="900113" y="6092825"/>
            <a:ext cx="1368425" cy="576263"/>
          </a:xfrm>
          <a:prstGeom prst="rect">
            <a:avLst/>
          </a:prstGeom>
          <a:noFill/>
          <a:ln w="9525">
            <a:solidFill>
              <a:schemeClr val="tx1"/>
            </a:solidFill>
            <a:miter lim="800000"/>
            <a:headEnd/>
            <a:tailEnd/>
          </a:ln>
        </p:spPr>
        <p:txBody>
          <a:bodyPr wrap="none" lIns="90000" tIns="46800" rIns="90000" bIns="46800" anchor="ctr"/>
          <a:lstStyle/>
          <a:p>
            <a:pPr algn="ctr"/>
            <a:r>
              <a:rPr lang="zh-CN" altLang="en-US"/>
              <a:t>取平均成绩</a:t>
            </a:r>
          </a:p>
          <a:p>
            <a:pPr algn="ctr"/>
            <a:r>
              <a:rPr lang="zh-CN" altLang="en-US"/>
              <a:t>或最高成绩</a:t>
            </a:r>
          </a:p>
        </p:txBody>
      </p:sp>
      <p:sp>
        <p:nvSpPr>
          <p:cNvPr id="61446" name="Line 6"/>
          <p:cNvSpPr>
            <a:spLocks noChangeShapeType="1"/>
          </p:cNvSpPr>
          <p:nvPr/>
        </p:nvSpPr>
        <p:spPr bwMode="auto">
          <a:xfrm>
            <a:off x="1547813" y="5157788"/>
            <a:ext cx="0" cy="935037"/>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61447" name="Oval 7"/>
          <p:cNvSpPr>
            <a:spLocks noChangeArrowheads="1"/>
          </p:cNvSpPr>
          <p:nvPr/>
        </p:nvSpPr>
        <p:spPr bwMode="auto">
          <a:xfrm>
            <a:off x="1258888" y="5229225"/>
            <a:ext cx="115887" cy="144463"/>
          </a:xfrm>
          <a:prstGeom prst="ellipse">
            <a:avLst/>
          </a:prstGeom>
          <a:solidFill>
            <a:schemeClr val="tx1"/>
          </a:solidFill>
          <a:ln w="9525">
            <a:solidFill>
              <a:schemeClr val="tx1"/>
            </a:solidFill>
            <a:round/>
            <a:headEnd/>
            <a:tailEnd/>
          </a:ln>
        </p:spPr>
        <p:txBody>
          <a:bodyPr wrap="none" lIns="90000" tIns="46800" rIns="90000" bIns="46800" anchor="ctr"/>
          <a:lstStyle/>
          <a:p>
            <a:endParaRPr lang="zh-CN" altLang="en-US"/>
          </a:p>
        </p:txBody>
      </p:sp>
      <p:sp>
        <p:nvSpPr>
          <p:cNvPr id="61448" name="Oval 8"/>
          <p:cNvSpPr>
            <a:spLocks noChangeArrowheads="1"/>
          </p:cNvSpPr>
          <p:nvPr/>
        </p:nvSpPr>
        <p:spPr bwMode="auto">
          <a:xfrm>
            <a:off x="1681163" y="5862638"/>
            <a:ext cx="127000" cy="15875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61449" name="Line 9"/>
          <p:cNvSpPr>
            <a:spLocks noChangeShapeType="1"/>
          </p:cNvSpPr>
          <p:nvPr/>
        </p:nvSpPr>
        <p:spPr bwMode="auto">
          <a:xfrm flipV="1">
            <a:off x="1763713" y="5300663"/>
            <a:ext cx="0" cy="576262"/>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1450" name="Line 10"/>
          <p:cNvSpPr>
            <a:spLocks noChangeShapeType="1"/>
          </p:cNvSpPr>
          <p:nvPr/>
        </p:nvSpPr>
        <p:spPr bwMode="auto">
          <a:xfrm>
            <a:off x="1331913" y="5373688"/>
            <a:ext cx="0" cy="503237"/>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1451" name="Text Box 11"/>
          <p:cNvSpPr txBox="1">
            <a:spLocks noChangeArrowheads="1"/>
          </p:cNvSpPr>
          <p:nvPr/>
        </p:nvSpPr>
        <p:spPr bwMode="auto">
          <a:xfrm>
            <a:off x="323850" y="5373688"/>
            <a:ext cx="1295400" cy="336550"/>
          </a:xfrm>
          <a:prstGeom prst="rect">
            <a:avLst/>
          </a:prstGeom>
          <a:noFill/>
          <a:ln w="9525">
            <a:noFill/>
            <a:miter lim="800000"/>
            <a:headEnd/>
            <a:tailEnd/>
          </a:ln>
        </p:spPr>
        <p:txBody>
          <a:bodyPr lIns="90000" tIns="46800" rIns="90000" bIns="46800">
            <a:spAutoFit/>
          </a:bodyPr>
          <a:lstStyle/>
          <a:p>
            <a:pPr>
              <a:spcBef>
                <a:spcPct val="50000"/>
              </a:spcBef>
            </a:pPr>
            <a:r>
              <a:rPr lang="zh-CN" altLang="en-US" sz="1600"/>
              <a:t>平均</a:t>
            </a:r>
            <a:r>
              <a:rPr lang="en-US" altLang="zh-CN" sz="1600"/>
              <a:t>/</a:t>
            </a:r>
            <a:r>
              <a:rPr lang="zh-CN" altLang="en-US" sz="1600"/>
              <a:t>最高</a:t>
            </a:r>
          </a:p>
        </p:txBody>
      </p:sp>
      <p:sp>
        <p:nvSpPr>
          <p:cNvPr id="61452" name="Text Box 12"/>
          <p:cNvSpPr txBox="1">
            <a:spLocks noChangeArrowheads="1"/>
          </p:cNvSpPr>
          <p:nvPr/>
        </p:nvSpPr>
        <p:spPr bwMode="auto">
          <a:xfrm>
            <a:off x="1692275" y="5411788"/>
            <a:ext cx="792163" cy="336550"/>
          </a:xfrm>
          <a:prstGeom prst="rect">
            <a:avLst/>
          </a:prstGeom>
          <a:noFill/>
          <a:ln w="9525">
            <a:noFill/>
            <a:miter lim="800000"/>
            <a:headEnd/>
            <a:tailEnd/>
          </a:ln>
        </p:spPr>
        <p:txBody>
          <a:bodyPr lIns="90000" tIns="46800" rIns="90000" bIns="46800">
            <a:spAutoFit/>
          </a:bodyPr>
          <a:lstStyle/>
          <a:p>
            <a:pPr>
              <a:spcBef>
                <a:spcPct val="50000"/>
              </a:spcBef>
            </a:pPr>
            <a:r>
              <a:rPr lang="zh-CN" altLang="en-US" sz="1600"/>
              <a:t>成绩</a:t>
            </a:r>
          </a:p>
        </p:txBody>
      </p:sp>
      <p:sp>
        <p:nvSpPr>
          <p:cNvPr id="61453" name="Rectangle 19"/>
          <p:cNvSpPr>
            <a:spLocks noChangeArrowheads="1"/>
          </p:cNvSpPr>
          <p:nvPr/>
        </p:nvSpPr>
        <p:spPr bwMode="auto">
          <a:xfrm>
            <a:off x="4787900" y="4437063"/>
            <a:ext cx="1368425" cy="576262"/>
          </a:xfrm>
          <a:prstGeom prst="rect">
            <a:avLst/>
          </a:prstGeom>
          <a:noFill/>
          <a:ln w="9525">
            <a:solidFill>
              <a:schemeClr val="tx1"/>
            </a:solidFill>
            <a:miter lim="800000"/>
            <a:headEnd/>
            <a:tailEnd/>
          </a:ln>
        </p:spPr>
        <p:txBody>
          <a:bodyPr wrap="none" lIns="90000" tIns="46800" rIns="90000" bIns="46800" anchor="ctr"/>
          <a:lstStyle/>
          <a:p>
            <a:pPr algn="ctr"/>
            <a:r>
              <a:rPr lang="en-US" altLang="zh-CN"/>
              <a:t>A</a:t>
            </a:r>
          </a:p>
        </p:txBody>
      </p:sp>
      <p:sp>
        <p:nvSpPr>
          <p:cNvPr id="61454" name="Rectangle 20"/>
          <p:cNvSpPr>
            <a:spLocks noChangeArrowheads="1"/>
          </p:cNvSpPr>
          <p:nvPr/>
        </p:nvSpPr>
        <p:spPr bwMode="auto">
          <a:xfrm>
            <a:off x="4067175" y="5949950"/>
            <a:ext cx="1368425" cy="576263"/>
          </a:xfrm>
          <a:prstGeom prst="rect">
            <a:avLst/>
          </a:prstGeom>
          <a:noFill/>
          <a:ln w="9525">
            <a:solidFill>
              <a:schemeClr val="tx1"/>
            </a:solidFill>
            <a:miter lim="800000"/>
            <a:headEnd/>
            <a:tailEnd/>
          </a:ln>
        </p:spPr>
        <p:txBody>
          <a:bodyPr wrap="none" lIns="90000" tIns="46800" rIns="90000" bIns="46800" anchor="ctr"/>
          <a:lstStyle/>
          <a:p>
            <a:pPr algn="ctr"/>
            <a:r>
              <a:rPr lang="zh-CN" altLang="en-US"/>
              <a:t>取平均成绩</a:t>
            </a:r>
          </a:p>
          <a:p>
            <a:pPr algn="ctr"/>
            <a:endParaRPr lang="en-US" altLang="zh-CN"/>
          </a:p>
        </p:txBody>
      </p:sp>
      <p:sp>
        <p:nvSpPr>
          <p:cNvPr id="61455" name="Oval 21"/>
          <p:cNvSpPr>
            <a:spLocks noChangeArrowheads="1"/>
          </p:cNvSpPr>
          <p:nvPr/>
        </p:nvSpPr>
        <p:spPr bwMode="auto">
          <a:xfrm>
            <a:off x="6300788" y="5661025"/>
            <a:ext cx="115887" cy="144463"/>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61456" name="Text Box 22"/>
          <p:cNvSpPr txBox="1">
            <a:spLocks noChangeArrowheads="1"/>
          </p:cNvSpPr>
          <p:nvPr/>
        </p:nvSpPr>
        <p:spPr bwMode="auto">
          <a:xfrm>
            <a:off x="3924300" y="5229225"/>
            <a:ext cx="1295400" cy="336550"/>
          </a:xfrm>
          <a:prstGeom prst="rect">
            <a:avLst/>
          </a:prstGeom>
          <a:noFill/>
          <a:ln w="9525">
            <a:noFill/>
            <a:miter lim="800000"/>
            <a:headEnd/>
            <a:tailEnd/>
          </a:ln>
        </p:spPr>
        <p:txBody>
          <a:bodyPr lIns="90000" tIns="46800" rIns="90000" bIns="46800">
            <a:spAutoFit/>
          </a:bodyPr>
          <a:lstStyle/>
          <a:p>
            <a:pPr>
              <a:spcBef>
                <a:spcPct val="50000"/>
              </a:spcBef>
            </a:pPr>
            <a:r>
              <a:rPr lang="zh-CN" altLang="en-US" sz="1600"/>
              <a:t>平均成绩</a:t>
            </a:r>
          </a:p>
        </p:txBody>
      </p:sp>
      <p:sp>
        <p:nvSpPr>
          <p:cNvPr id="61457" name="Text Box 23"/>
          <p:cNvSpPr txBox="1">
            <a:spLocks noChangeArrowheads="1"/>
          </p:cNvSpPr>
          <p:nvPr/>
        </p:nvSpPr>
        <p:spPr bwMode="auto">
          <a:xfrm>
            <a:off x="6300788" y="5229225"/>
            <a:ext cx="1152525" cy="336550"/>
          </a:xfrm>
          <a:prstGeom prst="rect">
            <a:avLst/>
          </a:prstGeom>
          <a:noFill/>
          <a:ln w="9525">
            <a:noFill/>
            <a:miter lim="800000"/>
            <a:headEnd/>
            <a:tailEnd/>
          </a:ln>
        </p:spPr>
        <p:txBody>
          <a:bodyPr lIns="90000" tIns="46800" rIns="90000" bIns="46800">
            <a:spAutoFit/>
          </a:bodyPr>
          <a:lstStyle/>
          <a:p>
            <a:pPr>
              <a:spcBef>
                <a:spcPct val="50000"/>
              </a:spcBef>
            </a:pPr>
            <a:r>
              <a:rPr lang="zh-CN" altLang="en-US" sz="1600"/>
              <a:t>最高成绩</a:t>
            </a:r>
          </a:p>
        </p:txBody>
      </p:sp>
      <p:sp>
        <p:nvSpPr>
          <p:cNvPr id="61458" name="Rectangle 24"/>
          <p:cNvSpPr>
            <a:spLocks noChangeArrowheads="1"/>
          </p:cNvSpPr>
          <p:nvPr/>
        </p:nvSpPr>
        <p:spPr bwMode="auto">
          <a:xfrm>
            <a:off x="6443663" y="5876925"/>
            <a:ext cx="1368425" cy="576263"/>
          </a:xfrm>
          <a:prstGeom prst="rect">
            <a:avLst/>
          </a:prstGeom>
          <a:noFill/>
          <a:ln w="9525">
            <a:solidFill>
              <a:schemeClr val="tx1"/>
            </a:solidFill>
            <a:miter lim="800000"/>
            <a:headEnd/>
            <a:tailEnd/>
          </a:ln>
        </p:spPr>
        <p:txBody>
          <a:bodyPr wrap="none" lIns="90000" tIns="46800" rIns="90000" bIns="46800" anchor="ctr"/>
          <a:lstStyle/>
          <a:p>
            <a:pPr algn="ctr"/>
            <a:r>
              <a:rPr lang="zh-CN" altLang="en-US"/>
              <a:t>取最高成绩</a:t>
            </a:r>
          </a:p>
        </p:txBody>
      </p:sp>
      <p:sp>
        <p:nvSpPr>
          <p:cNvPr id="61459" name="AutoShape 25"/>
          <p:cNvSpPr>
            <a:spLocks noChangeArrowheads="1"/>
          </p:cNvSpPr>
          <p:nvPr/>
        </p:nvSpPr>
        <p:spPr bwMode="auto">
          <a:xfrm>
            <a:off x="5364163" y="4941888"/>
            <a:ext cx="287337" cy="144462"/>
          </a:xfrm>
          <a:prstGeom prst="diamond">
            <a:avLst/>
          </a:prstGeom>
          <a:noFill/>
          <a:ln w="9525">
            <a:solidFill>
              <a:schemeClr val="tx1"/>
            </a:solidFill>
            <a:miter lim="800000"/>
            <a:headEnd/>
            <a:tailEnd/>
          </a:ln>
        </p:spPr>
        <p:txBody>
          <a:bodyPr wrap="none" lIns="90000" tIns="46800" rIns="90000" bIns="46800" anchor="ctr"/>
          <a:lstStyle/>
          <a:p>
            <a:endParaRPr lang="zh-CN" altLang="en-US"/>
          </a:p>
        </p:txBody>
      </p:sp>
      <p:sp>
        <p:nvSpPr>
          <p:cNvPr id="61460" name="Line 26"/>
          <p:cNvSpPr>
            <a:spLocks noChangeShapeType="1"/>
          </p:cNvSpPr>
          <p:nvPr/>
        </p:nvSpPr>
        <p:spPr bwMode="auto">
          <a:xfrm flipH="1">
            <a:off x="4500563" y="5013325"/>
            <a:ext cx="935037" cy="9366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1461" name="Line 27"/>
          <p:cNvSpPr>
            <a:spLocks noChangeShapeType="1"/>
          </p:cNvSpPr>
          <p:nvPr/>
        </p:nvSpPr>
        <p:spPr bwMode="auto">
          <a:xfrm>
            <a:off x="5580063" y="5084763"/>
            <a:ext cx="1223962" cy="792162"/>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1462" name="Oval 28"/>
          <p:cNvSpPr>
            <a:spLocks noChangeArrowheads="1"/>
          </p:cNvSpPr>
          <p:nvPr/>
        </p:nvSpPr>
        <p:spPr bwMode="auto">
          <a:xfrm>
            <a:off x="4716463" y="5734050"/>
            <a:ext cx="115887" cy="144463"/>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61463" name="Line 29"/>
          <p:cNvSpPr>
            <a:spLocks noChangeShapeType="1"/>
          </p:cNvSpPr>
          <p:nvPr/>
        </p:nvSpPr>
        <p:spPr bwMode="auto">
          <a:xfrm flipV="1">
            <a:off x="4787900" y="5445125"/>
            <a:ext cx="288925"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1464" name="Line 30"/>
          <p:cNvSpPr>
            <a:spLocks noChangeShapeType="1"/>
          </p:cNvSpPr>
          <p:nvPr/>
        </p:nvSpPr>
        <p:spPr bwMode="auto">
          <a:xfrm flipH="1" flipV="1">
            <a:off x="5940425" y="5445125"/>
            <a:ext cx="360363" cy="21590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611188" y="2133600"/>
            <a:ext cx="8343900" cy="3924300"/>
          </a:xfrm>
        </p:spPr>
        <p:txBody>
          <a:bodyPr/>
          <a:lstStyle/>
          <a:p>
            <a:pPr marL="0" indent="0" eaLnBrk="1" hangingPunct="1">
              <a:lnSpc>
                <a:spcPct val="110000"/>
              </a:lnSpc>
              <a:spcBef>
                <a:spcPct val="0"/>
              </a:spcBef>
              <a:buFont typeface="Wingdings" pitchFamily="2" charset="2"/>
              <a:buNone/>
            </a:pPr>
            <a:r>
              <a:rPr lang="en-US" altLang="zh-CN" smtClean="0"/>
              <a:t> </a:t>
            </a:r>
            <a:r>
              <a:rPr lang="zh-CN" altLang="en-US" b="1" smtClean="0"/>
              <a:t>结构化设计要求模块间的耦合程度尽可能小，应该：</a:t>
            </a:r>
          </a:p>
          <a:p>
            <a:pPr marL="0" indent="0" eaLnBrk="1" hangingPunct="1">
              <a:lnSpc>
                <a:spcPct val="110000"/>
              </a:lnSpc>
              <a:spcBef>
                <a:spcPct val="0"/>
              </a:spcBef>
            </a:pPr>
            <a:r>
              <a:rPr lang="zh-CN" altLang="en-US" b="1" smtClean="0">
                <a:latin typeface="Times New Roman" pitchFamily="18" charset="0"/>
              </a:rPr>
              <a:t>用过程语句调用其他模块；</a:t>
            </a:r>
          </a:p>
          <a:p>
            <a:pPr marL="0" indent="0" eaLnBrk="1" hangingPunct="1">
              <a:lnSpc>
                <a:spcPct val="110000"/>
              </a:lnSpc>
              <a:spcBef>
                <a:spcPct val="0"/>
              </a:spcBef>
            </a:pPr>
            <a:r>
              <a:rPr lang="zh-CN" altLang="en-US" b="1" smtClean="0">
                <a:latin typeface="Times New Roman" pitchFamily="18" charset="0"/>
              </a:rPr>
              <a:t>模块间的参数作数据用；</a:t>
            </a:r>
          </a:p>
          <a:p>
            <a:pPr marL="0" indent="0" eaLnBrk="1" hangingPunct="1">
              <a:lnSpc>
                <a:spcPct val="110000"/>
              </a:lnSpc>
              <a:spcBef>
                <a:spcPct val="0"/>
              </a:spcBef>
            </a:pPr>
            <a:r>
              <a:rPr lang="zh-CN" altLang="en-US" b="1" smtClean="0">
                <a:latin typeface="Times New Roman" pitchFamily="18" charset="0"/>
              </a:rPr>
              <a:t>模块间的参数尽量少。</a:t>
            </a:r>
          </a:p>
          <a:p>
            <a:pPr marL="0" indent="0" eaLnBrk="1" hangingPunct="1">
              <a:lnSpc>
                <a:spcPct val="110000"/>
              </a:lnSpc>
              <a:spcBef>
                <a:spcPct val="0"/>
              </a:spcBef>
              <a:buFont typeface="Wingdings" pitchFamily="2" charset="2"/>
              <a:buNone/>
            </a:pPr>
            <a:endParaRPr lang="en-US" altLang="zh-CN" smtClean="0">
              <a:latin typeface="Times New Roman" pitchFamily="18" charset="0"/>
            </a:endParaRPr>
          </a:p>
        </p:txBody>
      </p:sp>
      <p:sp>
        <p:nvSpPr>
          <p:cNvPr id="62467" name="AutoShape 3">
            <a:hlinkClick r:id="" action="ppaction://noaction" highlightClick="1"/>
          </p:cNvPr>
          <p:cNvSpPr>
            <a:spLocks noChangeArrowheads="1"/>
          </p:cNvSpPr>
          <p:nvPr/>
        </p:nvSpPr>
        <p:spPr bwMode="auto">
          <a:xfrm>
            <a:off x="1042988" y="908050"/>
            <a:ext cx="7202487" cy="914400"/>
          </a:xfrm>
          <a:prstGeom prst="actionButtonBlank">
            <a:avLst/>
          </a:prstGeom>
          <a:noFill/>
          <a:ln w="9525">
            <a:noFill/>
            <a:miter lim="800000"/>
            <a:headEnd/>
            <a:tailEnd/>
          </a:ln>
        </p:spPr>
        <p:txBody>
          <a:bodyPr anchor="ctr"/>
          <a:lstStyle/>
          <a:p>
            <a:r>
              <a:rPr lang="en-US" altLang="zh-CN" sz="3200" b="1">
                <a:solidFill>
                  <a:srgbClr val="0A0A0E"/>
                </a:solidFill>
              </a:rPr>
              <a:t>5.2.2 </a:t>
            </a:r>
            <a:r>
              <a:rPr lang="zh-CN" altLang="en-US" sz="3200" b="1">
                <a:solidFill>
                  <a:srgbClr val="0A0A0E"/>
                </a:solidFill>
              </a:rPr>
              <a:t>软件结构设计 </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1182688" y="2017713"/>
            <a:ext cx="7772400" cy="4040187"/>
          </a:xfrm>
        </p:spPr>
        <p:txBody>
          <a:bodyPr/>
          <a:lstStyle/>
          <a:p>
            <a:pPr marL="0" indent="0" eaLnBrk="1" hangingPunct="1">
              <a:lnSpc>
                <a:spcPct val="110000"/>
              </a:lnSpc>
              <a:spcBef>
                <a:spcPct val="0"/>
              </a:spcBef>
              <a:buFont typeface="Wingdings" pitchFamily="2" charset="2"/>
              <a:buNone/>
            </a:pPr>
            <a:r>
              <a:rPr lang="zh-CN" altLang="en-US" smtClean="0"/>
              <a:t>耦合度</a:t>
            </a:r>
          </a:p>
          <a:p>
            <a:pPr marL="531813" lvl="1" indent="-352425" eaLnBrk="1" hangingPunct="1">
              <a:buClr>
                <a:srgbClr val="FFFFFF"/>
              </a:buClr>
            </a:pPr>
            <a:r>
              <a:rPr lang="zh-CN" altLang="en-US" smtClean="0">
                <a:solidFill>
                  <a:srgbClr val="FFFFFF"/>
                </a:solidFill>
                <a:latin typeface="Times New Roman" pitchFamily="18" charset="0"/>
              </a:rPr>
              <a:t>内容耦合</a:t>
            </a:r>
          </a:p>
          <a:p>
            <a:pPr marL="531813" lvl="1" indent="-352425" eaLnBrk="1" hangingPunct="1">
              <a:buClr>
                <a:srgbClr val="FFFFFF"/>
              </a:buClr>
            </a:pPr>
            <a:r>
              <a:rPr lang="zh-CN" altLang="en-US" smtClean="0">
                <a:solidFill>
                  <a:srgbClr val="FFFFFF"/>
                </a:solidFill>
                <a:latin typeface="Times New Roman" pitchFamily="18" charset="0"/>
              </a:rPr>
              <a:t>公共耦合</a:t>
            </a:r>
          </a:p>
          <a:p>
            <a:pPr marL="531813" lvl="1" indent="-352425" eaLnBrk="1" hangingPunct="1">
              <a:buClr>
                <a:srgbClr val="FFFFFF"/>
              </a:buClr>
            </a:pPr>
            <a:r>
              <a:rPr lang="zh-CN" altLang="en-US" smtClean="0">
                <a:solidFill>
                  <a:srgbClr val="FFFFFF"/>
                </a:solidFill>
                <a:latin typeface="Times New Roman" pitchFamily="18" charset="0"/>
              </a:rPr>
              <a:t>控制耦合</a:t>
            </a:r>
          </a:p>
          <a:p>
            <a:pPr marL="531813" lvl="1" indent="-352425" eaLnBrk="1" hangingPunct="1">
              <a:buClr>
                <a:srgbClr val="FFFFFF"/>
              </a:buClr>
            </a:pPr>
            <a:r>
              <a:rPr lang="zh-CN" altLang="en-US" smtClean="0">
                <a:solidFill>
                  <a:srgbClr val="FFFFFF"/>
                </a:solidFill>
                <a:latin typeface="Times New Roman" pitchFamily="18" charset="0"/>
              </a:rPr>
              <a:t>数据耦合</a:t>
            </a:r>
          </a:p>
          <a:p>
            <a:pPr marL="531813" lvl="1" indent="-352425" eaLnBrk="1" hangingPunct="1">
              <a:buClr>
                <a:srgbClr val="FFFFFF"/>
              </a:buClr>
            </a:pPr>
            <a:r>
              <a:rPr lang="zh-CN" altLang="en-US" smtClean="0">
                <a:solidFill>
                  <a:srgbClr val="FFFFFF"/>
                </a:solidFill>
                <a:latin typeface="Times New Roman" pitchFamily="18" charset="0"/>
              </a:rPr>
              <a:t>独立耦合</a:t>
            </a:r>
            <a:endParaRPr lang="zh-CN" altLang="en-US" smtClean="0">
              <a:solidFill>
                <a:srgbClr val="FFFFFF"/>
              </a:solidFill>
            </a:endParaRPr>
          </a:p>
        </p:txBody>
      </p:sp>
      <p:sp>
        <p:nvSpPr>
          <p:cNvPr id="63491" name="AutoShape 4">
            <a:hlinkClick r:id="" action="ppaction://noaction" highlightClick="1"/>
          </p:cNvPr>
          <p:cNvSpPr>
            <a:spLocks noChangeArrowheads="1"/>
          </p:cNvSpPr>
          <p:nvPr/>
        </p:nvSpPr>
        <p:spPr bwMode="auto">
          <a:xfrm>
            <a:off x="1187450" y="908050"/>
            <a:ext cx="5475288" cy="914400"/>
          </a:xfrm>
          <a:prstGeom prst="actionButtonBlank">
            <a:avLst/>
          </a:prstGeom>
          <a:noFill/>
          <a:ln w="9525">
            <a:noFill/>
            <a:miter lim="800000"/>
            <a:headEnd/>
            <a:tailEnd/>
          </a:ln>
        </p:spPr>
        <p:txBody>
          <a:bodyPr anchor="ctr"/>
          <a:lstStyle/>
          <a:p>
            <a:r>
              <a:rPr lang="en-US" altLang="zh-CN" sz="3200" b="1">
                <a:solidFill>
                  <a:srgbClr val="0A0A0E"/>
                </a:solidFill>
              </a:rPr>
              <a:t>5.2.2 </a:t>
            </a:r>
            <a:r>
              <a:rPr lang="zh-CN" altLang="en-US" sz="3200" b="1">
                <a:solidFill>
                  <a:srgbClr val="0A0A0E"/>
                </a:solidFill>
              </a:rPr>
              <a:t>软件结构设计 </a:t>
            </a:r>
          </a:p>
        </p:txBody>
      </p:sp>
      <p:pic>
        <p:nvPicPr>
          <p:cNvPr id="1617925" name="Picture 5" descr="表5"/>
          <p:cNvPicPr>
            <a:picLocks noChangeAspect="1" noChangeArrowheads="1"/>
          </p:cNvPicPr>
          <p:nvPr/>
        </p:nvPicPr>
        <p:blipFill>
          <a:blip r:embed="rId2" cstate="print"/>
          <a:srcRect/>
          <a:stretch>
            <a:fillRect/>
          </a:stretch>
        </p:blipFill>
        <p:spPr bwMode="auto">
          <a:xfrm>
            <a:off x="900113" y="2708275"/>
            <a:ext cx="7200900" cy="3590925"/>
          </a:xfrm>
          <a:prstGeom prst="rect">
            <a:avLst/>
          </a:prstGeom>
          <a:noFill/>
          <a:ln w="57150">
            <a:pattFill prst="pct60">
              <a:fgClr>
                <a:schemeClr val="accent1"/>
              </a:fgClr>
              <a:bgClr>
                <a:srgbClr val="FFFFFF"/>
              </a:bgClr>
            </a:patt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17925"/>
                                        </p:tgtEl>
                                        <p:attrNameLst>
                                          <p:attrName>style.visibility</p:attrName>
                                        </p:attrNameLst>
                                      </p:cBhvr>
                                      <p:to>
                                        <p:strVal val="visible"/>
                                      </p:to>
                                    </p:set>
                                    <p:animEffect transition="in" filter="wipe(left)">
                                      <p:cBhvr>
                                        <p:cTn id="7" dur="500"/>
                                        <p:tgtEl>
                                          <p:spTgt spid="1617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z="3200" b="1" smtClean="0">
                <a:solidFill>
                  <a:srgbClr val="0A0A0E"/>
                </a:solidFill>
              </a:rPr>
              <a:t>5.2.2 </a:t>
            </a:r>
            <a:r>
              <a:rPr lang="zh-CN" altLang="en-US" sz="3200" b="1" smtClean="0">
                <a:solidFill>
                  <a:srgbClr val="0A0A0E"/>
                </a:solidFill>
              </a:rPr>
              <a:t>软件结构设计</a:t>
            </a:r>
          </a:p>
        </p:txBody>
      </p:sp>
      <p:sp>
        <p:nvSpPr>
          <p:cNvPr id="64515" name="Rectangle 3"/>
          <p:cNvSpPr>
            <a:spLocks noGrp="1" noChangeArrowheads="1"/>
          </p:cNvSpPr>
          <p:nvPr>
            <p:ph type="body" idx="1"/>
          </p:nvPr>
        </p:nvSpPr>
        <p:spPr>
          <a:xfrm>
            <a:off x="539750" y="1844675"/>
            <a:ext cx="8280400" cy="3816350"/>
          </a:xfrm>
        </p:spPr>
        <p:txBody>
          <a:bodyPr/>
          <a:lstStyle/>
          <a:p>
            <a:pPr eaLnBrk="1" hangingPunct="1">
              <a:lnSpc>
                <a:spcPct val="110000"/>
              </a:lnSpc>
              <a:spcBef>
                <a:spcPct val="0"/>
              </a:spcBef>
              <a:buFont typeface="Wingdings" pitchFamily="2" charset="2"/>
              <a:buNone/>
            </a:pPr>
            <a:r>
              <a:rPr lang="en-US" altLang="zh-CN" b="1" smtClean="0">
                <a:latin typeface="宋体" pitchFamily="2" charset="-122"/>
              </a:rPr>
              <a:t>2. </a:t>
            </a:r>
            <a:r>
              <a:rPr lang="zh-CN" altLang="en-US" b="1" smtClean="0">
                <a:latin typeface="宋体" pitchFamily="2" charset="-122"/>
              </a:rPr>
              <a:t>模块的独立性</a:t>
            </a:r>
          </a:p>
          <a:p>
            <a:pPr eaLnBrk="1" hangingPunct="1">
              <a:lnSpc>
                <a:spcPct val="110000"/>
              </a:lnSpc>
              <a:spcBef>
                <a:spcPct val="0"/>
              </a:spcBef>
              <a:buClr>
                <a:schemeClr val="hlink"/>
              </a:buClr>
            </a:pPr>
            <a:r>
              <a:rPr lang="zh-CN" altLang="en-US" sz="3600" b="1" smtClean="0">
                <a:latin typeface="Times New Roman" pitchFamily="18" charset="0"/>
              </a:rPr>
              <a:t> </a:t>
            </a:r>
            <a:r>
              <a:rPr lang="zh-CN" altLang="en-US" sz="2800" b="1" smtClean="0">
                <a:latin typeface="Times New Roman" pitchFamily="18" charset="0"/>
              </a:rPr>
              <a:t>一个模块内部各成份的联系称为块模块的内聚性。</a:t>
            </a:r>
          </a:p>
          <a:p>
            <a:pPr eaLnBrk="1" hangingPunct="1">
              <a:buClr>
                <a:schemeClr val="hlink"/>
              </a:buClr>
            </a:pPr>
            <a:r>
              <a:rPr lang="zh-CN" altLang="en-US" sz="2800" b="1" smtClean="0">
                <a:latin typeface="Times New Roman" pitchFamily="18" charset="0"/>
              </a:rPr>
              <a:t>各成份</a:t>
            </a:r>
            <a:r>
              <a:rPr kumimoji="1" lang="en-US" altLang="en-US" sz="2800" b="1" smtClean="0">
                <a:solidFill>
                  <a:schemeClr val="tx1"/>
                </a:solidFill>
              </a:rPr>
              <a:t>是指该模块运行程序中的指令或调用其它模块的语句</a:t>
            </a:r>
            <a:r>
              <a:rPr kumimoji="1" lang="zh-CN" altLang="en-US" sz="2800" b="1" smtClean="0">
                <a:solidFill>
                  <a:schemeClr val="tx1"/>
                </a:solidFill>
              </a:rPr>
              <a:t>。</a:t>
            </a:r>
            <a:endParaRPr kumimoji="1" lang="en-US" altLang="en-US" sz="2800" b="1" smtClean="0">
              <a:solidFill>
                <a:schemeClr val="tx1"/>
              </a:solidFill>
            </a:endParaRPr>
          </a:p>
          <a:p>
            <a:pPr eaLnBrk="1" hangingPunct="1">
              <a:lnSpc>
                <a:spcPct val="110000"/>
              </a:lnSpc>
              <a:spcBef>
                <a:spcPct val="0"/>
              </a:spcBef>
              <a:buFont typeface="Wingdings" pitchFamily="2" charset="2"/>
              <a:buNone/>
            </a:pPr>
            <a:endParaRPr lang="en-US" altLang="zh-CN" sz="2800" b="1" smtClean="0">
              <a:solidFill>
                <a:schemeClr val="tx1"/>
              </a:solidFill>
            </a:endParaRPr>
          </a:p>
        </p:txBody>
      </p:sp>
      <p:sp>
        <p:nvSpPr>
          <p:cNvPr id="64516" name="Line 4"/>
          <p:cNvSpPr>
            <a:spLocks noChangeShapeType="1"/>
          </p:cNvSpPr>
          <p:nvPr/>
        </p:nvSpPr>
        <p:spPr bwMode="auto">
          <a:xfrm>
            <a:off x="6807200" y="3594100"/>
            <a:ext cx="0" cy="0"/>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Grp="1" noChangeArrowheads="1"/>
          </p:cNvSpPr>
          <p:nvPr>
            <p:ph type="title" idx="4294967295"/>
          </p:nvPr>
        </p:nvSpPr>
        <p:spPr/>
        <p:txBody>
          <a:bodyPr/>
          <a:lstStyle/>
          <a:p>
            <a:pPr eaLnBrk="1" hangingPunct="1">
              <a:defRPr/>
            </a:pPr>
            <a:r>
              <a:rPr lang="zh-CN" altLang="en-US" sz="100" smtClean="0">
                <a:solidFill>
                  <a:schemeClr val="bg1"/>
                </a:solidFill>
              </a:rPr>
              <a:t>模块内</a:t>
            </a:r>
            <a:r>
              <a:rPr lang="zh-CN" altLang="en-US" sz="100" b="1" smtClean="0">
                <a:solidFill>
                  <a:schemeClr val="bg1"/>
                </a:solidFill>
                <a:effectLst>
                  <a:outerShdw blurRad="38100" dist="38100" dir="2700000" algn="tl">
                    <a:srgbClr val="C0C0C0"/>
                  </a:outerShdw>
                </a:effectLst>
              </a:rPr>
              <a:t>聚</a:t>
            </a:r>
            <a:r>
              <a:rPr lang="zh-CN" altLang="en-US" sz="100" smtClean="0">
                <a:solidFill>
                  <a:schemeClr val="bg1"/>
                </a:solidFill>
              </a:rPr>
              <a:t>性</a:t>
            </a:r>
          </a:p>
        </p:txBody>
      </p:sp>
      <p:sp>
        <p:nvSpPr>
          <p:cNvPr id="1758211" name="Rectangle 3"/>
          <p:cNvSpPr>
            <a:spLocks noChangeArrowheads="1"/>
          </p:cNvSpPr>
          <p:nvPr/>
        </p:nvSpPr>
        <p:spPr bwMode="auto">
          <a:xfrm>
            <a:off x="446088" y="1954213"/>
            <a:ext cx="7391400" cy="838200"/>
          </a:xfrm>
          <a:prstGeom prst="rect">
            <a:avLst/>
          </a:prstGeom>
          <a:noFill/>
          <a:ln w="9525">
            <a:noFill/>
            <a:miter lim="800000"/>
            <a:headEnd/>
            <a:tailEnd/>
          </a:ln>
        </p:spPr>
        <p:txBody>
          <a:bodyPr/>
          <a:lstStyle/>
          <a:p>
            <a:pPr marL="287338" indent="-287338">
              <a:spcBef>
                <a:spcPct val="20000"/>
              </a:spcBef>
              <a:buClr>
                <a:srgbClr val="003366"/>
              </a:buClr>
              <a:buFontTx/>
              <a:buChar char="•"/>
            </a:pPr>
            <a:r>
              <a:rPr kumimoji="1" lang="zh-CN" altLang="en-US" sz="3600" b="1">
                <a:latin typeface="Times New Roman" pitchFamily="18" charset="0"/>
              </a:rPr>
              <a:t>偶</a:t>
            </a:r>
            <a:r>
              <a:rPr kumimoji="1" lang="en-US" altLang="en-US" sz="3600" b="1">
                <a:latin typeface="Times New Roman" pitchFamily="18" charset="0"/>
              </a:rPr>
              <a:t>然内</a:t>
            </a:r>
            <a:r>
              <a:rPr kumimoji="1" lang="zh-CN" altLang="en-US" sz="3600" b="1">
                <a:latin typeface="Times New Roman" pitchFamily="18" charset="0"/>
              </a:rPr>
              <a:t>聚</a:t>
            </a:r>
            <a:endParaRPr kumimoji="1" lang="en-US" altLang="en-US" sz="3600" b="1">
              <a:latin typeface="Times New Roman" pitchFamily="18" charset="0"/>
            </a:endParaRPr>
          </a:p>
        </p:txBody>
      </p:sp>
      <p:sp>
        <p:nvSpPr>
          <p:cNvPr id="1758212" name="Rectangle 4"/>
          <p:cNvSpPr>
            <a:spLocks noChangeArrowheads="1"/>
          </p:cNvSpPr>
          <p:nvPr/>
        </p:nvSpPr>
        <p:spPr bwMode="auto">
          <a:xfrm>
            <a:off x="827088" y="2565400"/>
            <a:ext cx="7467600" cy="1219200"/>
          </a:xfrm>
          <a:prstGeom prst="rect">
            <a:avLst/>
          </a:prstGeom>
          <a:noFill/>
          <a:ln w="9525">
            <a:noFill/>
            <a:miter lim="800000"/>
            <a:headEnd/>
            <a:tailEnd/>
          </a:ln>
        </p:spPr>
        <p:txBody>
          <a:bodyPr/>
          <a:lstStyle/>
          <a:p>
            <a:pPr marL="287338" indent="-287338">
              <a:spcBef>
                <a:spcPct val="20000"/>
              </a:spcBef>
              <a:buClr>
                <a:srgbClr val="003366"/>
              </a:buClr>
              <a:buFontTx/>
              <a:buChar char="–"/>
            </a:pPr>
            <a:r>
              <a:rPr kumimoji="1" lang="en-US" altLang="en-US" sz="2800" b="1">
                <a:latin typeface="Times New Roman" pitchFamily="18" charset="0"/>
              </a:rPr>
              <a:t>模块内部各组成部分之间没有任何关系</a:t>
            </a:r>
          </a:p>
          <a:p>
            <a:pPr marL="287338" indent="-287338">
              <a:spcBef>
                <a:spcPct val="20000"/>
              </a:spcBef>
              <a:buClr>
                <a:srgbClr val="003366"/>
              </a:buClr>
              <a:buFontTx/>
              <a:buChar char="–"/>
            </a:pPr>
            <a:r>
              <a:rPr kumimoji="1" lang="en-US" altLang="en-US" sz="2800" b="1">
                <a:latin typeface="Times New Roman" pitchFamily="18" charset="0"/>
              </a:rPr>
              <a:t>例如：计算学生总成绩、统计学生出</a:t>
            </a:r>
            <a:r>
              <a:rPr kumimoji="1" lang="zh-CN" altLang="en-US" sz="2800" b="1">
                <a:latin typeface="Times New Roman" pitchFamily="18" charset="0"/>
              </a:rPr>
              <a:t>勤人数</a:t>
            </a:r>
            <a:endParaRPr kumimoji="1" lang="en-US" altLang="en-US" sz="2800" b="1">
              <a:latin typeface="Times New Roman" pitchFamily="18" charset="0"/>
            </a:endParaRPr>
          </a:p>
        </p:txBody>
      </p:sp>
      <p:sp>
        <p:nvSpPr>
          <p:cNvPr id="1758213" name="Rectangle 5"/>
          <p:cNvSpPr>
            <a:spLocks noChangeArrowheads="1"/>
          </p:cNvSpPr>
          <p:nvPr/>
        </p:nvSpPr>
        <p:spPr bwMode="auto">
          <a:xfrm>
            <a:off x="520700" y="3735388"/>
            <a:ext cx="7391400" cy="838200"/>
          </a:xfrm>
          <a:prstGeom prst="rect">
            <a:avLst/>
          </a:prstGeom>
          <a:noFill/>
          <a:ln w="9525">
            <a:noFill/>
            <a:miter lim="800000"/>
            <a:headEnd/>
            <a:tailEnd/>
          </a:ln>
        </p:spPr>
        <p:txBody>
          <a:bodyPr/>
          <a:lstStyle/>
          <a:p>
            <a:pPr marL="287338" indent="-287338">
              <a:spcBef>
                <a:spcPct val="20000"/>
              </a:spcBef>
              <a:buClr>
                <a:srgbClr val="003366"/>
              </a:buClr>
              <a:buFontTx/>
              <a:buChar char="•"/>
            </a:pPr>
            <a:r>
              <a:rPr kumimoji="1" lang="en-US" altLang="en-US" sz="3600" b="1">
                <a:latin typeface="Times New Roman" pitchFamily="18" charset="0"/>
              </a:rPr>
              <a:t>逻辑内</a:t>
            </a:r>
            <a:r>
              <a:rPr kumimoji="1" lang="zh-CN" altLang="en-US" sz="3600" b="1">
                <a:latin typeface="Times New Roman" pitchFamily="18" charset="0"/>
              </a:rPr>
              <a:t>聚</a:t>
            </a:r>
            <a:endParaRPr kumimoji="1" lang="en-US" altLang="en-US" sz="3600" b="1">
              <a:latin typeface="Times New Roman" pitchFamily="18" charset="0"/>
            </a:endParaRPr>
          </a:p>
        </p:txBody>
      </p:sp>
      <p:sp>
        <p:nvSpPr>
          <p:cNvPr id="1758214" name="Rectangle 6"/>
          <p:cNvSpPr>
            <a:spLocks noChangeArrowheads="1"/>
          </p:cNvSpPr>
          <p:nvPr/>
        </p:nvSpPr>
        <p:spPr bwMode="auto">
          <a:xfrm>
            <a:off x="819150" y="4349750"/>
            <a:ext cx="7754938" cy="1800225"/>
          </a:xfrm>
          <a:prstGeom prst="rect">
            <a:avLst/>
          </a:prstGeom>
          <a:noFill/>
          <a:ln w="9525">
            <a:noFill/>
            <a:miter lim="800000"/>
            <a:headEnd/>
            <a:tailEnd/>
          </a:ln>
        </p:spPr>
        <p:txBody>
          <a:bodyPr/>
          <a:lstStyle/>
          <a:p>
            <a:pPr marL="287338" indent="-287338">
              <a:spcBef>
                <a:spcPct val="20000"/>
              </a:spcBef>
              <a:buClr>
                <a:srgbClr val="003366"/>
              </a:buClr>
              <a:buFontTx/>
              <a:buChar char="–"/>
            </a:pPr>
            <a:r>
              <a:rPr kumimoji="1" lang="en-US" altLang="en-US" sz="2800" b="1">
                <a:latin typeface="Times New Roman" pitchFamily="18" charset="0"/>
              </a:rPr>
              <a:t>模块内部各组成部分的处理动作逻辑上相似，但彼此不同或无关</a:t>
            </a:r>
          </a:p>
          <a:p>
            <a:pPr marL="287338" indent="-287338">
              <a:spcBef>
                <a:spcPct val="20000"/>
              </a:spcBef>
              <a:buClr>
                <a:srgbClr val="003366"/>
              </a:buClr>
              <a:buFontTx/>
              <a:buChar char="–"/>
            </a:pPr>
            <a:r>
              <a:rPr kumimoji="1" lang="en-US" altLang="en-US" sz="2800" b="1">
                <a:latin typeface="Times New Roman" pitchFamily="18" charset="0"/>
              </a:rPr>
              <a:t>例如：</a:t>
            </a:r>
            <a:r>
              <a:rPr kumimoji="1" lang="zh-CN" altLang="en-US" sz="2800" b="1">
                <a:latin typeface="Times New Roman" pitchFamily="18" charset="0"/>
              </a:rPr>
              <a:t>打印</a:t>
            </a:r>
            <a:r>
              <a:rPr kumimoji="1" lang="en-US" altLang="en-US" sz="2800" b="1">
                <a:latin typeface="Times New Roman" pitchFamily="18" charset="0"/>
              </a:rPr>
              <a:t>会计报表</a:t>
            </a:r>
            <a:r>
              <a:rPr kumimoji="1" lang="zh-CN" altLang="en-US" sz="2800" b="1">
                <a:latin typeface="Times New Roman" pitchFamily="18" charset="0"/>
              </a:rPr>
              <a:t>；打印学生成绩</a:t>
            </a:r>
            <a:endParaRPr kumimoji="1" lang="en-US" altLang="en-US" sz="2800" b="1">
              <a:latin typeface="Times New Roman" pitchFamily="18" charset="0"/>
            </a:endParaRPr>
          </a:p>
        </p:txBody>
      </p:sp>
      <p:sp>
        <p:nvSpPr>
          <p:cNvPr id="1758215" name="Rectangle 7"/>
          <p:cNvSpPr>
            <a:spLocks noChangeArrowheads="1"/>
          </p:cNvSpPr>
          <p:nvPr/>
        </p:nvSpPr>
        <p:spPr bwMode="auto">
          <a:xfrm>
            <a:off x="1366838" y="430213"/>
            <a:ext cx="7793037" cy="1462087"/>
          </a:xfrm>
          <a:prstGeom prst="rect">
            <a:avLst/>
          </a:prstGeom>
          <a:noFill/>
          <a:ln w="9525">
            <a:noFill/>
            <a:miter lim="800000"/>
            <a:headEnd/>
            <a:tailEnd/>
          </a:ln>
        </p:spPr>
        <p:txBody>
          <a:bodyPr anchor="b"/>
          <a:lstStyle/>
          <a:p>
            <a:r>
              <a:rPr lang="en-US" altLang="zh-CN" sz="3200" b="1">
                <a:solidFill>
                  <a:srgbClr val="0A0A0E"/>
                </a:solidFill>
              </a:rPr>
              <a:t>5.2.2 </a:t>
            </a:r>
            <a:r>
              <a:rPr lang="zh-CN" altLang="en-US" sz="3200" b="1">
                <a:solidFill>
                  <a:srgbClr val="0A0A0E"/>
                </a:solidFill>
              </a:rPr>
              <a:t>软件结构设计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58211"/>
                                        </p:tgtEl>
                                        <p:attrNameLst>
                                          <p:attrName>style.visibility</p:attrName>
                                        </p:attrNameLst>
                                      </p:cBhvr>
                                      <p:to>
                                        <p:strVal val="visible"/>
                                      </p:to>
                                    </p:set>
                                    <p:animEffect transition="in" filter="barn(outVertical)">
                                      <p:cBhvr>
                                        <p:cTn id="7" dur="500"/>
                                        <p:tgtEl>
                                          <p:spTgt spid="17582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758212"/>
                                        </p:tgtEl>
                                        <p:attrNameLst>
                                          <p:attrName>style.visibility</p:attrName>
                                        </p:attrNameLst>
                                      </p:cBhvr>
                                      <p:to>
                                        <p:strVal val="visible"/>
                                      </p:to>
                                    </p:set>
                                    <p:animEffect transition="in" filter="barn(outVertical)">
                                      <p:cBhvr>
                                        <p:cTn id="12" dur="500"/>
                                        <p:tgtEl>
                                          <p:spTgt spid="17582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758213"/>
                                        </p:tgtEl>
                                        <p:attrNameLst>
                                          <p:attrName>style.visibility</p:attrName>
                                        </p:attrNameLst>
                                      </p:cBhvr>
                                      <p:to>
                                        <p:strVal val="visible"/>
                                      </p:to>
                                    </p:set>
                                    <p:animEffect transition="in" filter="barn(outVertical)">
                                      <p:cBhvr>
                                        <p:cTn id="17" dur="500"/>
                                        <p:tgtEl>
                                          <p:spTgt spid="17582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758214"/>
                                        </p:tgtEl>
                                        <p:attrNameLst>
                                          <p:attrName>style.visibility</p:attrName>
                                        </p:attrNameLst>
                                      </p:cBhvr>
                                      <p:to>
                                        <p:strVal val="visible"/>
                                      </p:to>
                                    </p:set>
                                    <p:animEffect transition="in" filter="barn(outVertical)">
                                      <p:cBhvr>
                                        <p:cTn id="22" dur="500"/>
                                        <p:tgtEl>
                                          <p:spTgt spid="175821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58215"/>
                                        </p:tgtEl>
                                        <p:attrNameLst>
                                          <p:attrName>style.visibility</p:attrName>
                                        </p:attrNameLst>
                                      </p:cBhvr>
                                      <p:to>
                                        <p:strVal val="visible"/>
                                      </p:to>
                                    </p:set>
                                    <p:anim calcmode="lin" valueType="num">
                                      <p:cBhvr additive="base">
                                        <p:cTn id="27" dur="500" fill="hold"/>
                                        <p:tgtEl>
                                          <p:spTgt spid="1758215"/>
                                        </p:tgtEl>
                                        <p:attrNameLst>
                                          <p:attrName>ppt_x</p:attrName>
                                        </p:attrNameLst>
                                      </p:cBhvr>
                                      <p:tavLst>
                                        <p:tav tm="0">
                                          <p:val>
                                            <p:strVal val="0-#ppt_w/2"/>
                                          </p:val>
                                        </p:tav>
                                        <p:tav tm="100000">
                                          <p:val>
                                            <p:strVal val="#ppt_x"/>
                                          </p:val>
                                        </p:tav>
                                      </p:tavLst>
                                    </p:anim>
                                    <p:anim calcmode="lin" valueType="num">
                                      <p:cBhvr additive="base">
                                        <p:cTn id="28" dur="500" fill="hold"/>
                                        <p:tgtEl>
                                          <p:spTgt spid="1758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211" grpId="0" autoUpdateAnimBg="0"/>
      <p:bldP spid="1758212" grpId="0" autoUpdateAnimBg="0"/>
      <p:bldP spid="1758213" grpId="0" autoUpdateAnimBg="0"/>
      <p:bldP spid="1758214" grpId="0" autoUpdateAnimBg="0"/>
      <p:bldP spid="175821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468313" y="1773238"/>
            <a:ext cx="8277225" cy="4114800"/>
          </a:xfrm>
        </p:spPr>
        <p:txBody>
          <a:bodyPr/>
          <a:lstStyle/>
          <a:p>
            <a:pPr marL="0" indent="0" eaLnBrk="1" hangingPunct="1">
              <a:lnSpc>
                <a:spcPct val="110000"/>
              </a:lnSpc>
              <a:buFontTx/>
              <a:buNone/>
            </a:pPr>
            <a:r>
              <a:rPr lang="en-US" altLang="zh-CN" sz="2400" b="1" smtClean="0"/>
              <a:t>4.</a:t>
            </a:r>
            <a:r>
              <a:rPr lang="zh-CN" altLang="en-US" sz="2400" b="1" smtClean="0"/>
              <a:t>可靠性</a:t>
            </a:r>
          </a:p>
          <a:p>
            <a:pPr marL="627063" lvl="1" indent="-447675" eaLnBrk="1" hangingPunct="1">
              <a:lnSpc>
                <a:spcPct val="110000"/>
              </a:lnSpc>
              <a:buSzPct val="90000"/>
            </a:pPr>
            <a:r>
              <a:rPr lang="zh-CN" altLang="en-US" sz="2400" b="1" smtClean="0">
                <a:latin typeface="Times New Roman" pitchFamily="18" charset="0"/>
              </a:rPr>
              <a:t>可靠性是指系统抵御外界干扰的能力及受外界干扰时的恢复能力</a:t>
            </a:r>
          </a:p>
          <a:p>
            <a:pPr marL="627063" lvl="1" indent="-447675" eaLnBrk="1" hangingPunct="1">
              <a:lnSpc>
                <a:spcPct val="110000"/>
              </a:lnSpc>
              <a:buSzPct val="90000"/>
            </a:pPr>
            <a:r>
              <a:rPr lang="zh-CN" altLang="en-US" sz="2400" b="1" smtClean="0">
                <a:latin typeface="Times New Roman" pitchFamily="18" charset="0"/>
              </a:rPr>
              <a:t>衡量系统可靠性的指标是平均故障间隔时间和平均维护时间</a:t>
            </a:r>
          </a:p>
          <a:p>
            <a:pPr marL="0" indent="0" eaLnBrk="1" hangingPunct="1">
              <a:lnSpc>
                <a:spcPct val="110000"/>
              </a:lnSpc>
              <a:buSzPct val="90000"/>
              <a:buFont typeface="Wingdings" pitchFamily="2" charset="2"/>
              <a:buNone/>
            </a:pPr>
            <a:r>
              <a:rPr lang="en-US" altLang="zh-CN" sz="2400" b="1" smtClean="0"/>
              <a:t>5.</a:t>
            </a:r>
            <a:r>
              <a:rPr lang="zh-CN" altLang="en-US" sz="2400" b="1" smtClean="0"/>
              <a:t>系统的工作质量</a:t>
            </a:r>
          </a:p>
          <a:p>
            <a:pPr marL="627063" lvl="1" indent="-447675" eaLnBrk="1" hangingPunct="1">
              <a:lnSpc>
                <a:spcPct val="110000"/>
              </a:lnSpc>
              <a:buSzPct val="90000"/>
            </a:pPr>
            <a:r>
              <a:rPr lang="zh-CN" altLang="en-US" sz="2400" b="1" smtClean="0">
                <a:latin typeface="Times New Roman" pitchFamily="18" charset="0"/>
              </a:rPr>
              <a:t>指系统提供信息的准确程度、使用方便性、实用性等。</a:t>
            </a:r>
          </a:p>
          <a:p>
            <a:pPr marL="0" indent="0" eaLnBrk="1" hangingPunct="1">
              <a:lnSpc>
                <a:spcPct val="110000"/>
              </a:lnSpc>
              <a:buFontTx/>
              <a:buNone/>
            </a:pPr>
            <a:r>
              <a:rPr lang="en-US" altLang="zh-CN" sz="2400" b="1" smtClean="0"/>
              <a:t>6.</a:t>
            </a:r>
            <a:r>
              <a:rPr lang="zh-CN" altLang="en-US" sz="2400" b="1" smtClean="0"/>
              <a:t>经济性</a:t>
            </a:r>
          </a:p>
          <a:p>
            <a:pPr marL="627063" lvl="1" indent="-447675" eaLnBrk="1" hangingPunct="1">
              <a:lnSpc>
                <a:spcPct val="110000"/>
              </a:lnSpc>
              <a:buFontTx/>
              <a:buNone/>
            </a:pPr>
            <a:r>
              <a:rPr lang="zh-CN" altLang="en-US" sz="2400" b="1" smtClean="0">
                <a:latin typeface="Times New Roman" pitchFamily="18" charset="0"/>
              </a:rPr>
              <a:t>  经济性是指在满足系统需求的前提下，尽可能减少系统的开销。</a:t>
            </a:r>
          </a:p>
          <a:p>
            <a:pPr marL="627063" lvl="1" indent="-447675" eaLnBrk="1" hangingPunct="1">
              <a:lnSpc>
                <a:spcPct val="110000"/>
              </a:lnSpc>
              <a:buSzPct val="90000"/>
            </a:pPr>
            <a:endParaRPr lang="en-US" altLang="zh-CN" sz="2400" b="1" smtClean="0">
              <a:latin typeface="Times New Roman" pitchFamily="18" charset="0"/>
            </a:endParaRPr>
          </a:p>
        </p:txBody>
      </p:sp>
      <p:sp>
        <p:nvSpPr>
          <p:cNvPr id="12291" name="AutoShape 3">
            <a:hlinkClick r:id="" action="ppaction://noaction" highlightClick="1"/>
          </p:cNvPr>
          <p:cNvSpPr>
            <a:spLocks noChangeArrowheads="1"/>
          </p:cNvSpPr>
          <p:nvPr/>
        </p:nvSpPr>
        <p:spPr bwMode="auto">
          <a:xfrm>
            <a:off x="1403350" y="765175"/>
            <a:ext cx="5832475" cy="914400"/>
          </a:xfrm>
          <a:prstGeom prst="actionButtonBlank">
            <a:avLst/>
          </a:prstGeom>
          <a:noFill/>
          <a:ln w="9525">
            <a:noFill/>
            <a:miter lim="800000"/>
            <a:headEnd/>
            <a:tailEnd/>
          </a:ln>
        </p:spPr>
        <p:txBody>
          <a:bodyPr anchor="ctr"/>
          <a:lstStyle/>
          <a:p>
            <a:r>
              <a:rPr lang="en-US" altLang="zh-CN" sz="3200" b="1">
                <a:solidFill>
                  <a:srgbClr val="0A0A0E"/>
                </a:solidFill>
              </a:rPr>
              <a:t> </a:t>
            </a:r>
            <a:r>
              <a:rPr lang="en-US" altLang="zh-CN" sz="3600" b="1">
                <a:solidFill>
                  <a:srgbClr val="0A0A0E"/>
                </a:solidFill>
                <a:latin typeface="宋体" pitchFamily="2" charset="-122"/>
              </a:rPr>
              <a:t>5.1.2  </a:t>
            </a:r>
            <a:r>
              <a:rPr lang="zh-CN" altLang="en-US" sz="3600" b="1">
                <a:solidFill>
                  <a:srgbClr val="0A0A0E"/>
                </a:solidFill>
                <a:latin typeface="宋体" pitchFamily="2" charset="-122"/>
              </a:rPr>
              <a:t>系统设计的原则</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p:txBody>
          <a:bodyPr/>
          <a:lstStyle/>
          <a:p>
            <a:pPr eaLnBrk="1" hangingPunct="1"/>
            <a:r>
              <a:rPr lang="en-US" altLang="zh-CN" sz="3200" b="1" smtClean="0">
                <a:solidFill>
                  <a:srgbClr val="0A0A0E"/>
                </a:solidFill>
              </a:rPr>
              <a:t>5.2.2 </a:t>
            </a:r>
            <a:r>
              <a:rPr lang="zh-CN" altLang="en-US" sz="3200" b="1" smtClean="0">
                <a:solidFill>
                  <a:srgbClr val="0A0A0E"/>
                </a:solidFill>
              </a:rPr>
              <a:t>软件结构设计</a:t>
            </a:r>
          </a:p>
        </p:txBody>
      </p:sp>
      <p:sp>
        <p:nvSpPr>
          <p:cNvPr id="66563" name="Rectangle 3"/>
          <p:cNvSpPr>
            <a:spLocks noGrp="1" noChangeArrowheads="1"/>
          </p:cNvSpPr>
          <p:nvPr>
            <p:ph type="body" idx="1"/>
          </p:nvPr>
        </p:nvSpPr>
        <p:spPr>
          <a:xfrm>
            <a:off x="684213" y="1844675"/>
            <a:ext cx="7926387" cy="3816350"/>
          </a:xfrm>
        </p:spPr>
        <p:txBody>
          <a:bodyPr/>
          <a:lstStyle/>
          <a:p>
            <a:pPr eaLnBrk="1" hangingPunct="1">
              <a:lnSpc>
                <a:spcPct val="110000"/>
              </a:lnSpc>
              <a:spcBef>
                <a:spcPct val="0"/>
              </a:spcBef>
              <a:buFont typeface="Wingdings" pitchFamily="2" charset="2"/>
              <a:buNone/>
            </a:pPr>
            <a:r>
              <a:rPr lang="en-US" altLang="zh-CN" sz="2800" b="1" smtClean="0">
                <a:latin typeface="宋体" pitchFamily="2" charset="-122"/>
              </a:rPr>
              <a:t>2. </a:t>
            </a:r>
            <a:r>
              <a:rPr lang="zh-CN" altLang="en-US" sz="2800" b="1" smtClean="0">
                <a:latin typeface="宋体" pitchFamily="2" charset="-122"/>
              </a:rPr>
              <a:t>模块的独立性</a:t>
            </a:r>
          </a:p>
          <a:p>
            <a:pPr eaLnBrk="1" hangingPunct="1">
              <a:buFontTx/>
              <a:buChar char="•"/>
            </a:pPr>
            <a:r>
              <a:rPr lang="zh-CN" altLang="en-US" b="1" smtClean="0"/>
              <a:t>时间内聚</a:t>
            </a:r>
          </a:p>
          <a:p>
            <a:pPr eaLnBrk="1" hangingPunct="1">
              <a:buFontTx/>
              <a:buChar char="•"/>
            </a:pPr>
            <a:r>
              <a:rPr lang="zh-CN" altLang="en-US" b="1" smtClean="0"/>
              <a:t>过程内聚：在同一控制流支配下汇集在一个模块中</a:t>
            </a:r>
          </a:p>
          <a:p>
            <a:pPr eaLnBrk="1" hangingPunct="1">
              <a:buFontTx/>
              <a:buChar char="•"/>
            </a:pPr>
            <a:r>
              <a:rPr lang="zh-CN" altLang="en-US" b="1" smtClean="0"/>
              <a:t>通信内聚：模块内的成分引用共同的数据</a:t>
            </a:r>
          </a:p>
          <a:p>
            <a:pPr eaLnBrk="1" hangingPunct="1">
              <a:buFontTx/>
              <a:buNone/>
            </a:pPr>
            <a:r>
              <a:rPr lang="zh-CN" altLang="en-US" b="1" smtClean="0"/>
              <a:t>例：</a:t>
            </a:r>
          </a:p>
        </p:txBody>
      </p:sp>
      <p:sp>
        <p:nvSpPr>
          <p:cNvPr id="66564" name="Line 4"/>
          <p:cNvSpPr>
            <a:spLocks noChangeShapeType="1"/>
          </p:cNvSpPr>
          <p:nvPr/>
        </p:nvSpPr>
        <p:spPr bwMode="auto">
          <a:xfrm>
            <a:off x="6807200" y="3594100"/>
            <a:ext cx="0" cy="0"/>
          </a:xfrm>
          <a:prstGeom prst="line">
            <a:avLst/>
          </a:prstGeom>
          <a:noFill/>
          <a:ln w="9525">
            <a:solidFill>
              <a:schemeClr val="tx1"/>
            </a:solidFill>
            <a:round/>
            <a:headEnd/>
            <a:tailEnd/>
          </a:ln>
        </p:spPr>
        <p:txBody>
          <a:bodyPr wrap="none" anchor="ctr"/>
          <a:lstStyle/>
          <a:p>
            <a:endParaRPr lang="zh-CN" altLang="en-US"/>
          </a:p>
        </p:txBody>
      </p:sp>
      <p:sp>
        <p:nvSpPr>
          <p:cNvPr id="66565" name="Line 5"/>
          <p:cNvSpPr>
            <a:spLocks noChangeShapeType="1"/>
          </p:cNvSpPr>
          <p:nvPr/>
        </p:nvSpPr>
        <p:spPr bwMode="auto">
          <a:xfrm>
            <a:off x="2195513" y="5516563"/>
            <a:ext cx="1296987"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6566" name="Rectangle 6"/>
          <p:cNvSpPr>
            <a:spLocks noChangeArrowheads="1"/>
          </p:cNvSpPr>
          <p:nvPr/>
        </p:nvSpPr>
        <p:spPr bwMode="auto">
          <a:xfrm>
            <a:off x="3492500" y="5876925"/>
            <a:ext cx="1439863" cy="360363"/>
          </a:xfrm>
          <a:prstGeom prst="rect">
            <a:avLst/>
          </a:prstGeom>
          <a:noFill/>
          <a:ln w="9525">
            <a:solidFill>
              <a:schemeClr val="tx1"/>
            </a:solidFill>
            <a:miter lim="800000"/>
            <a:headEnd/>
            <a:tailEnd/>
          </a:ln>
        </p:spPr>
        <p:txBody>
          <a:bodyPr wrap="none" lIns="90000" tIns="46800" rIns="90000" bIns="46800" anchor="ctr"/>
          <a:lstStyle/>
          <a:p>
            <a:pPr algn="ctr"/>
            <a:r>
              <a:rPr lang="zh-CN" altLang="en-US"/>
              <a:t>开入库单</a:t>
            </a:r>
          </a:p>
        </p:txBody>
      </p:sp>
      <p:sp>
        <p:nvSpPr>
          <p:cNvPr id="66567" name="Rectangle 7"/>
          <p:cNvSpPr>
            <a:spLocks noChangeArrowheads="1"/>
          </p:cNvSpPr>
          <p:nvPr/>
        </p:nvSpPr>
        <p:spPr bwMode="auto">
          <a:xfrm>
            <a:off x="3492500" y="5300663"/>
            <a:ext cx="1439863" cy="360362"/>
          </a:xfrm>
          <a:prstGeom prst="rect">
            <a:avLst/>
          </a:prstGeom>
          <a:noFill/>
          <a:ln w="9525">
            <a:solidFill>
              <a:schemeClr val="tx1"/>
            </a:solidFill>
            <a:miter lim="800000"/>
            <a:headEnd/>
            <a:tailEnd/>
          </a:ln>
        </p:spPr>
        <p:txBody>
          <a:bodyPr wrap="none" lIns="90000" tIns="46800" rIns="90000" bIns="46800" anchor="ctr"/>
          <a:lstStyle/>
          <a:p>
            <a:pPr algn="ctr"/>
            <a:r>
              <a:rPr lang="zh-CN" altLang="en-US"/>
              <a:t>修改库存</a:t>
            </a:r>
          </a:p>
        </p:txBody>
      </p:sp>
      <p:sp>
        <p:nvSpPr>
          <p:cNvPr id="66568" name="Line 8"/>
          <p:cNvSpPr>
            <a:spLocks noChangeShapeType="1"/>
          </p:cNvSpPr>
          <p:nvPr/>
        </p:nvSpPr>
        <p:spPr bwMode="auto">
          <a:xfrm>
            <a:off x="2916238" y="6092825"/>
            <a:ext cx="576262"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6569" name="Line 9"/>
          <p:cNvSpPr>
            <a:spLocks noChangeShapeType="1"/>
          </p:cNvSpPr>
          <p:nvPr/>
        </p:nvSpPr>
        <p:spPr bwMode="auto">
          <a:xfrm flipV="1">
            <a:off x="2916238" y="5516563"/>
            <a:ext cx="0" cy="576262"/>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66570" name="Text Box 10"/>
          <p:cNvSpPr txBox="1">
            <a:spLocks noChangeArrowheads="1"/>
          </p:cNvSpPr>
          <p:nvPr/>
        </p:nvSpPr>
        <p:spPr bwMode="auto">
          <a:xfrm>
            <a:off x="1692275" y="5157788"/>
            <a:ext cx="1439863" cy="366712"/>
          </a:xfrm>
          <a:prstGeom prst="rect">
            <a:avLst/>
          </a:prstGeom>
          <a:noFill/>
          <a:ln w="9525">
            <a:noFill/>
            <a:miter lim="800000"/>
            <a:headEnd/>
            <a:tailEnd/>
          </a:ln>
        </p:spPr>
        <p:txBody>
          <a:bodyPr lIns="90000" tIns="46800" rIns="90000" bIns="46800">
            <a:spAutoFit/>
          </a:bodyPr>
          <a:lstStyle/>
          <a:p>
            <a:pPr>
              <a:spcBef>
                <a:spcPct val="50000"/>
              </a:spcBef>
            </a:pPr>
            <a:r>
              <a:rPr lang="zh-CN" altLang="en-US"/>
              <a:t>购货发票</a:t>
            </a:r>
          </a:p>
        </p:txBody>
      </p:sp>
      <p:sp>
        <p:nvSpPr>
          <p:cNvPr id="66571" name="Line 11"/>
          <p:cNvSpPr>
            <a:spLocks noChangeShapeType="1"/>
          </p:cNvSpPr>
          <p:nvPr/>
        </p:nvSpPr>
        <p:spPr bwMode="auto">
          <a:xfrm>
            <a:off x="5003800" y="5445125"/>
            <a:ext cx="1008063"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6572" name="Line 12"/>
          <p:cNvSpPr>
            <a:spLocks noChangeShapeType="1"/>
          </p:cNvSpPr>
          <p:nvPr/>
        </p:nvSpPr>
        <p:spPr bwMode="auto">
          <a:xfrm>
            <a:off x="4932363" y="6092825"/>
            <a:ext cx="935037"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6573" name="Line 13"/>
          <p:cNvSpPr>
            <a:spLocks noChangeShapeType="1"/>
          </p:cNvSpPr>
          <p:nvPr/>
        </p:nvSpPr>
        <p:spPr bwMode="auto">
          <a:xfrm>
            <a:off x="6011863" y="5300663"/>
            <a:ext cx="0" cy="360362"/>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66574" name="Line 14"/>
          <p:cNvSpPr>
            <a:spLocks noChangeShapeType="1"/>
          </p:cNvSpPr>
          <p:nvPr/>
        </p:nvSpPr>
        <p:spPr bwMode="auto">
          <a:xfrm>
            <a:off x="6011863" y="5300663"/>
            <a:ext cx="1439862" cy="0"/>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66575" name="Line 15"/>
          <p:cNvSpPr>
            <a:spLocks noChangeShapeType="1"/>
          </p:cNvSpPr>
          <p:nvPr/>
        </p:nvSpPr>
        <p:spPr bwMode="auto">
          <a:xfrm>
            <a:off x="6011863" y="5661025"/>
            <a:ext cx="1439862" cy="0"/>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66576" name="Line 16"/>
          <p:cNvSpPr>
            <a:spLocks noChangeShapeType="1"/>
          </p:cNvSpPr>
          <p:nvPr/>
        </p:nvSpPr>
        <p:spPr bwMode="auto">
          <a:xfrm>
            <a:off x="6227763" y="5300663"/>
            <a:ext cx="0" cy="360362"/>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66577" name="Text Box 17"/>
          <p:cNvSpPr txBox="1">
            <a:spLocks noChangeArrowheads="1"/>
          </p:cNvSpPr>
          <p:nvPr/>
        </p:nvSpPr>
        <p:spPr bwMode="auto">
          <a:xfrm>
            <a:off x="6300788" y="5300663"/>
            <a:ext cx="1223962" cy="366712"/>
          </a:xfrm>
          <a:prstGeom prst="rect">
            <a:avLst/>
          </a:prstGeom>
          <a:noFill/>
          <a:ln w="9525">
            <a:noFill/>
            <a:miter lim="800000"/>
            <a:headEnd/>
            <a:tailEnd/>
          </a:ln>
        </p:spPr>
        <p:txBody>
          <a:bodyPr lIns="90000" tIns="46800" rIns="90000" bIns="46800">
            <a:spAutoFit/>
          </a:bodyPr>
          <a:lstStyle/>
          <a:p>
            <a:pPr>
              <a:spcBef>
                <a:spcPct val="50000"/>
              </a:spcBef>
            </a:pPr>
            <a:r>
              <a:rPr lang="zh-CN" altLang="en-US"/>
              <a:t>库存文件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7186"/>
                                        </p:tgtEl>
                                        <p:attrNameLst>
                                          <p:attrName>style.visibility</p:attrName>
                                        </p:attrNameLst>
                                      </p:cBhvr>
                                      <p:to>
                                        <p:strVal val="visible"/>
                                      </p:to>
                                    </p:set>
                                    <p:anim calcmode="lin" valueType="num">
                                      <p:cBhvr additive="base">
                                        <p:cTn id="7" dur="500" fill="hold"/>
                                        <p:tgtEl>
                                          <p:spTgt spid="1757186"/>
                                        </p:tgtEl>
                                        <p:attrNameLst>
                                          <p:attrName>ppt_x</p:attrName>
                                        </p:attrNameLst>
                                      </p:cBhvr>
                                      <p:tavLst>
                                        <p:tav tm="0">
                                          <p:val>
                                            <p:strVal val="0-#ppt_w/2"/>
                                          </p:val>
                                        </p:tav>
                                        <p:tav tm="100000">
                                          <p:val>
                                            <p:strVal val="#ppt_x"/>
                                          </p:val>
                                        </p:tav>
                                      </p:tavLst>
                                    </p:anim>
                                    <p:anim calcmode="lin" valueType="num">
                                      <p:cBhvr additive="base">
                                        <p:cTn id="8" dur="500" fill="hold"/>
                                        <p:tgtEl>
                                          <p:spTgt spid="1757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7186"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5746" name="Rectangle 2"/>
          <p:cNvSpPr>
            <a:spLocks noGrp="1" noChangeArrowheads="1"/>
          </p:cNvSpPr>
          <p:nvPr>
            <p:ph type="title"/>
          </p:nvPr>
        </p:nvSpPr>
        <p:spPr>
          <a:xfrm>
            <a:off x="1150938" y="836613"/>
            <a:ext cx="7793037" cy="839787"/>
          </a:xfrm>
        </p:spPr>
        <p:txBody>
          <a:bodyPr/>
          <a:lstStyle/>
          <a:p>
            <a:pPr eaLnBrk="1" hangingPunct="1"/>
            <a:r>
              <a:rPr lang="en-US" altLang="zh-CN" sz="3200" b="1" smtClean="0">
                <a:solidFill>
                  <a:srgbClr val="0A0A0E"/>
                </a:solidFill>
              </a:rPr>
              <a:t>5.2.2 </a:t>
            </a:r>
            <a:r>
              <a:rPr lang="zh-CN" altLang="en-US" sz="3200" b="1" smtClean="0">
                <a:solidFill>
                  <a:srgbClr val="0A0A0E"/>
                </a:solidFill>
              </a:rPr>
              <a:t>软件结构设计</a:t>
            </a:r>
          </a:p>
        </p:txBody>
      </p:sp>
      <p:sp>
        <p:nvSpPr>
          <p:cNvPr id="67587" name="Rectangle 3"/>
          <p:cNvSpPr>
            <a:spLocks noGrp="1" noChangeArrowheads="1"/>
          </p:cNvSpPr>
          <p:nvPr>
            <p:ph type="body" idx="1"/>
          </p:nvPr>
        </p:nvSpPr>
        <p:spPr>
          <a:xfrm>
            <a:off x="684213" y="1844675"/>
            <a:ext cx="7926387" cy="3240088"/>
          </a:xfrm>
        </p:spPr>
        <p:txBody>
          <a:bodyPr/>
          <a:lstStyle/>
          <a:p>
            <a:pPr eaLnBrk="1" hangingPunct="1">
              <a:buFontTx/>
              <a:buChar char="•"/>
            </a:pPr>
            <a:r>
              <a:rPr lang="zh-CN" altLang="en-US" sz="2800" b="1" smtClean="0"/>
              <a:t>顺序内聚：一个模块的输出是另一模块的输入</a:t>
            </a:r>
          </a:p>
          <a:p>
            <a:pPr eaLnBrk="1" hangingPunct="1">
              <a:buFontTx/>
              <a:buChar char="•"/>
            </a:pPr>
            <a:endParaRPr lang="zh-CN" altLang="en-US" sz="2800" b="1" smtClean="0"/>
          </a:p>
          <a:p>
            <a:pPr eaLnBrk="1" hangingPunct="1">
              <a:buFontTx/>
              <a:buChar char="•"/>
            </a:pPr>
            <a:endParaRPr lang="zh-CN" altLang="en-US" sz="2800" smtClean="0"/>
          </a:p>
          <a:p>
            <a:pPr eaLnBrk="1" hangingPunct="1">
              <a:buFontTx/>
              <a:buChar char="•"/>
            </a:pPr>
            <a:endParaRPr lang="zh-CN" altLang="en-US" sz="2800" smtClean="0"/>
          </a:p>
          <a:p>
            <a:pPr eaLnBrk="1" hangingPunct="1">
              <a:buFontTx/>
              <a:buChar char="•"/>
            </a:pPr>
            <a:r>
              <a:rPr lang="zh-CN" altLang="en-US" sz="2800" b="1" smtClean="0"/>
              <a:t>功能内聚</a:t>
            </a:r>
          </a:p>
        </p:txBody>
      </p:sp>
      <p:sp>
        <p:nvSpPr>
          <p:cNvPr id="67588" name="Line 4"/>
          <p:cNvSpPr>
            <a:spLocks noChangeShapeType="1"/>
          </p:cNvSpPr>
          <p:nvPr/>
        </p:nvSpPr>
        <p:spPr bwMode="auto">
          <a:xfrm>
            <a:off x="6807200" y="3594100"/>
            <a:ext cx="0" cy="0"/>
          </a:xfrm>
          <a:prstGeom prst="line">
            <a:avLst/>
          </a:prstGeom>
          <a:noFill/>
          <a:ln w="9525">
            <a:solidFill>
              <a:schemeClr val="tx1"/>
            </a:solidFill>
            <a:round/>
            <a:headEnd/>
            <a:tailEnd/>
          </a:ln>
        </p:spPr>
        <p:txBody>
          <a:bodyPr wrap="none" anchor="ctr"/>
          <a:lstStyle/>
          <a:p>
            <a:endParaRPr lang="zh-CN" altLang="en-US"/>
          </a:p>
        </p:txBody>
      </p:sp>
      <p:sp>
        <p:nvSpPr>
          <p:cNvPr id="67589" name="Line 5"/>
          <p:cNvSpPr>
            <a:spLocks noChangeShapeType="1"/>
          </p:cNvSpPr>
          <p:nvPr/>
        </p:nvSpPr>
        <p:spPr bwMode="auto">
          <a:xfrm>
            <a:off x="684213" y="2997200"/>
            <a:ext cx="792162"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7590" name="Rectangle 7"/>
          <p:cNvSpPr>
            <a:spLocks noChangeArrowheads="1"/>
          </p:cNvSpPr>
          <p:nvPr/>
        </p:nvSpPr>
        <p:spPr bwMode="auto">
          <a:xfrm>
            <a:off x="1476375" y="2636838"/>
            <a:ext cx="504825" cy="792162"/>
          </a:xfrm>
          <a:prstGeom prst="rect">
            <a:avLst/>
          </a:prstGeom>
          <a:noFill/>
          <a:ln w="9525">
            <a:solidFill>
              <a:schemeClr val="tx1"/>
            </a:solidFill>
            <a:miter lim="800000"/>
            <a:headEnd/>
            <a:tailEnd/>
          </a:ln>
        </p:spPr>
        <p:txBody>
          <a:bodyPr wrap="none" lIns="90000" tIns="46800" rIns="90000" bIns="46800" anchor="ctr"/>
          <a:lstStyle/>
          <a:p>
            <a:pPr algn="ctr"/>
            <a:r>
              <a:rPr lang="zh-CN" altLang="en-US"/>
              <a:t>输入</a:t>
            </a:r>
          </a:p>
          <a:p>
            <a:pPr algn="ctr"/>
            <a:r>
              <a:rPr lang="zh-CN" altLang="en-US"/>
              <a:t>学号</a:t>
            </a:r>
          </a:p>
        </p:txBody>
      </p:sp>
      <p:sp>
        <p:nvSpPr>
          <p:cNvPr id="67591" name="Rectangle 8"/>
          <p:cNvSpPr>
            <a:spLocks noChangeArrowheads="1"/>
          </p:cNvSpPr>
          <p:nvPr/>
        </p:nvSpPr>
        <p:spPr bwMode="auto">
          <a:xfrm>
            <a:off x="2627313" y="2636838"/>
            <a:ext cx="504825" cy="792162"/>
          </a:xfrm>
          <a:prstGeom prst="rect">
            <a:avLst/>
          </a:prstGeom>
          <a:noFill/>
          <a:ln w="9525">
            <a:solidFill>
              <a:schemeClr val="tx1"/>
            </a:solidFill>
            <a:miter lim="800000"/>
            <a:headEnd/>
            <a:tailEnd/>
          </a:ln>
        </p:spPr>
        <p:txBody>
          <a:bodyPr wrap="none" lIns="90000" tIns="46800" rIns="90000" bIns="46800" anchor="ctr"/>
          <a:lstStyle/>
          <a:p>
            <a:pPr algn="ctr"/>
            <a:r>
              <a:rPr lang="zh-CN" altLang="en-US"/>
              <a:t>读取</a:t>
            </a:r>
          </a:p>
          <a:p>
            <a:pPr algn="ctr"/>
            <a:r>
              <a:rPr lang="zh-CN" altLang="en-US"/>
              <a:t>成绩</a:t>
            </a:r>
          </a:p>
        </p:txBody>
      </p:sp>
      <p:sp>
        <p:nvSpPr>
          <p:cNvPr id="67592" name="Rectangle 9"/>
          <p:cNvSpPr>
            <a:spLocks noChangeArrowheads="1"/>
          </p:cNvSpPr>
          <p:nvPr/>
        </p:nvSpPr>
        <p:spPr bwMode="auto">
          <a:xfrm>
            <a:off x="3708400" y="2636838"/>
            <a:ext cx="504825" cy="792162"/>
          </a:xfrm>
          <a:prstGeom prst="rect">
            <a:avLst/>
          </a:prstGeom>
          <a:noFill/>
          <a:ln w="9525">
            <a:solidFill>
              <a:schemeClr val="tx1"/>
            </a:solidFill>
            <a:miter lim="800000"/>
            <a:headEnd/>
            <a:tailEnd/>
          </a:ln>
        </p:spPr>
        <p:txBody>
          <a:bodyPr wrap="none" lIns="90000" tIns="46800" rIns="90000" bIns="46800" anchor="ctr"/>
          <a:lstStyle/>
          <a:p>
            <a:pPr algn="ctr"/>
            <a:r>
              <a:rPr lang="zh-CN" altLang="en-US"/>
              <a:t>判断</a:t>
            </a:r>
          </a:p>
          <a:p>
            <a:pPr algn="ctr"/>
            <a:r>
              <a:rPr lang="zh-CN" altLang="en-US"/>
              <a:t>是否</a:t>
            </a:r>
          </a:p>
          <a:p>
            <a:pPr algn="ctr"/>
            <a:r>
              <a:rPr lang="zh-CN" altLang="en-US"/>
              <a:t>及格</a:t>
            </a:r>
          </a:p>
        </p:txBody>
      </p:sp>
      <p:sp>
        <p:nvSpPr>
          <p:cNvPr id="67593" name="Rectangle 10"/>
          <p:cNvSpPr>
            <a:spLocks noChangeArrowheads="1"/>
          </p:cNvSpPr>
          <p:nvPr/>
        </p:nvSpPr>
        <p:spPr bwMode="auto">
          <a:xfrm>
            <a:off x="4932363" y="2636838"/>
            <a:ext cx="504825" cy="792162"/>
          </a:xfrm>
          <a:prstGeom prst="rect">
            <a:avLst/>
          </a:prstGeom>
          <a:noFill/>
          <a:ln w="9525">
            <a:solidFill>
              <a:schemeClr val="tx1"/>
            </a:solidFill>
            <a:miter lim="800000"/>
            <a:headEnd/>
            <a:tailEnd/>
          </a:ln>
        </p:spPr>
        <p:txBody>
          <a:bodyPr wrap="none" lIns="90000" tIns="46800" rIns="90000" bIns="46800" anchor="ctr"/>
          <a:lstStyle/>
          <a:p>
            <a:pPr algn="ctr"/>
            <a:r>
              <a:rPr lang="zh-CN" altLang="en-US"/>
              <a:t>显示</a:t>
            </a:r>
          </a:p>
          <a:p>
            <a:pPr algn="ctr"/>
            <a:r>
              <a:rPr lang="zh-CN" altLang="en-US"/>
              <a:t>补考</a:t>
            </a:r>
          </a:p>
          <a:p>
            <a:pPr algn="ctr"/>
            <a:r>
              <a:rPr lang="zh-CN" altLang="en-US"/>
              <a:t>科目</a:t>
            </a:r>
          </a:p>
        </p:txBody>
      </p:sp>
      <p:sp>
        <p:nvSpPr>
          <p:cNvPr id="67594" name="Line 11"/>
          <p:cNvSpPr>
            <a:spLocks noChangeShapeType="1"/>
          </p:cNvSpPr>
          <p:nvPr/>
        </p:nvSpPr>
        <p:spPr bwMode="auto">
          <a:xfrm>
            <a:off x="1979613" y="2997200"/>
            <a:ext cx="647700"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7595" name="Line 12"/>
          <p:cNvSpPr>
            <a:spLocks noChangeShapeType="1"/>
          </p:cNvSpPr>
          <p:nvPr/>
        </p:nvSpPr>
        <p:spPr bwMode="auto">
          <a:xfrm>
            <a:off x="3059113" y="2997200"/>
            <a:ext cx="647700"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7596" name="Line 13"/>
          <p:cNvSpPr>
            <a:spLocks noChangeShapeType="1"/>
          </p:cNvSpPr>
          <p:nvPr/>
        </p:nvSpPr>
        <p:spPr bwMode="auto">
          <a:xfrm>
            <a:off x="4284663" y="2997200"/>
            <a:ext cx="647700"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7597" name="Line 14"/>
          <p:cNvSpPr>
            <a:spLocks noChangeShapeType="1"/>
          </p:cNvSpPr>
          <p:nvPr/>
        </p:nvSpPr>
        <p:spPr bwMode="auto">
          <a:xfrm>
            <a:off x="5508625" y="2997200"/>
            <a:ext cx="647700"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grpSp>
        <p:nvGrpSpPr>
          <p:cNvPr id="67598" name="Group 34"/>
          <p:cNvGrpSpPr>
            <a:grpSpLocks/>
          </p:cNvGrpSpPr>
          <p:nvPr/>
        </p:nvGrpSpPr>
        <p:grpSpPr bwMode="auto">
          <a:xfrm>
            <a:off x="684213" y="5302250"/>
            <a:ext cx="5472112" cy="792163"/>
            <a:chOff x="431" y="1661"/>
            <a:chExt cx="3447" cy="499"/>
          </a:xfrm>
        </p:grpSpPr>
        <p:sp>
          <p:nvSpPr>
            <p:cNvPr id="67605" name="Line 35"/>
            <p:cNvSpPr>
              <a:spLocks noChangeShapeType="1"/>
            </p:cNvSpPr>
            <p:nvPr/>
          </p:nvSpPr>
          <p:spPr bwMode="auto">
            <a:xfrm>
              <a:off x="431" y="1888"/>
              <a:ext cx="499"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7606" name="Rectangle 36"/>
            <p:cNvSpPr>
              <a:spLocks noChangeArrowheads="1"/>
            </p:cNvSpPr>
            <p:nvPr/>
          </p:nvSpPr>
          <p:spPr bwMode="auto">
            <a:xfrm>
              <a:off x="930" y="1661"/>
              <a:ext cx="318" cy="499"/>
            </a:xfrm>
            <a:prstGeom prst="rect">
              <a:avLst/>
            </a:prstGeom>
            <a:noFill/>
            <a:ln w="9525">
              <a:solidFill>
                <a:schemeClr val="tx1"/>
              </a:solidFill>
              <a:miter lim="800000"/>
              <a:headEnd/>
              <a:tailEnd/>
            </a:ln>
          </p:spPr>
          <p:txBody>
            <a:bodyPr wrap="none" lIns="90000" tIns="46800" rIns="90000" bIns="46800" anchor="ctr"/>
            <a:lstStyle/>
            <a:p>
              <a:pPr algn="ctr"/>
              <a:r>
                <a:rPr lang="zh-CN" altLang="en-US"/>
                <a:t>输入</a:t>
              </a:r>
            </a:p>
            <a:p>
              <a:pPr algn="ctr"/>
              <a:r>
                <a:rPr lang="zh-CN" altLang="en-US"/>
                <a:t>学号</a:t>
              </a:r>
            </a:p>
          </p:txBody>
        </p:sp>
        <p:sp>
          <p:nvSpPr>
            <p:cNvPr id="67607" name="Rectangle 37"/>
            <p:cNvSpPr>
              <a:spLocks noChangeArrowheads="1"/>
            </p:cNvSpPr>
            <p:nvPr/>
          </p:nvSpPr>
          <p:spPr bwMode="auto">
            <a:xfrm>
              <a:off x="1655" y="1661"/>
              <a:ext cx="318" cy="499"/>
            </a:xfrm>
            <a:prstGeom prst="rect">
              <a:avLst/>
            </a:prstGeom>
            <a:noFill/>
            <a:ln w="9525">
              <a:solidFill>
                <a:schemeClr val="tx1"/>
              </a:solidFill>
              <a:miter lim="800000"/>
              <a:headEnd/>
              <a:tailEnd/>
            </a:ln>
          </p:spPr>
          <p:txBody>
            <a:bodyPr wrap="none" lIns="90000" tIns="46800" rIns="90000" bIns="46800" anchor="ctr"/>
            <a:lstStyle/>
            <a:p>
              <a:pPr algn="ctr"/>
              <a:r>
                <a:rPr lang="zh-CN" altLang="en-US"/>
                <a:t>读取</a:t>
              </a:r>
            </a:p>
            <a:p>
              <a:pPr algn="ctr"/>
              <a:r>
                <a:rPr lang="zh-CN" altLang="en-US"/>
                <a:t>成绩</a:t>
              </a:r>
            </a:p>
          </p:txBody>
        </p:sp>
        <p:sp>
          <p:nvSpPr>
            <p:cNvPr id="67608" name="Rectangle 38"/>
            <p:cNvSpPr>
              <a:spLocks noChangeArrowheads="1"/>
            </p:cNvSpPr>
            <p:nvPr/>
          </p:nvSpPr>
          <p:spPr bwMode="auto">
            <a:xfrm>
              <a:off x="2336" y="1661"/>
              <a:ext cx="318" cy="499"/>
            </a:xfrm>
            <a:prstGeom prst="rect">
              <a:avLst/>
            </a:prstGeom>
            <a:noFill/>
            <a:ln w="9525">
              <a:solidFill>
                <a:schemeClr val="tx1"/>
              </a:solidFill>
              <a:miter lim="800000"/>
              <a:headEnd/>
              <a:tailEnd/>
            </a:ln>
          </p:spPr>
          <p:txBody>
            <a:bodyPr wrap="none" lIns="90000" tIns="46800" rIns="90000" bIns="46800" anchor="ctr"/>
            <a:lstStyle/>
            <a:p>
              <a:pPr algn="ctr"/>
              <a:r>
                <a:rPr lang="zh-CN" altLang="en-US"/>
                <a:t>显示</a:t>
              </a:r>
            </a:p>
            <a:p>
              <a:pPr algn="ctr"/>
              <a:r>
                <a:rPr lang="zh-CN" altLang="en-US"/>
                <a:t>成绩</a:t>
              </a:r>
            </a:p>
          </p:txBody>
        </p:sp>
        <p:sp>
          <p:nvSpPr>
            <p:cNvPr id="67609" name="Rectangle 39"/>
            <p:cNvSpPr>
              <a:spLocks noChangeArrowheads="1"/>
            </p:cNvSpPr>
            <p:nvPr/>
          </p:nvSpPr>
          <p:spPr bwMode="auto">
            <a:xfrm>
              <a:off x="3107" y="1661"/>
              <a:ext cx="318" cy="499"/>
            </a:xfrm>
            <a:prstGeom prst="rect">
              <a:avLst/>
            </a:prstGeom>
            <a:noFill/>
            <a:ln w="9525">
              <a:solidFill>
                <a:schemeClr val="tx1"/>
              </a:solidFill>
              <a:miter lim="800000"/>
              <a:headEnd/>
              <a:tailEnd/>
            </a:ln>
          </p:spPr>
          <p:txBody>
            <a:bodyPr wrap="none" lIns="90000" tIns="46800" rIns="90000" bIns="46800" anchor="ctr"/>
            <a:lstStyle/>
            <a:p>
              <a:pPr algn="ctr"/>
              <a:r>
                <a:rPr lang="zh-CN" altLang="en-US"/>
                <a:t>判断</a:t>
              </a:r>
            </a:p>
            <a:p>
              <a:pPr algn="ctr"/>
              <a:r>
                <a:rPr lang="zh-CN" altLang="en-US"/>
                <a:t>是否</a:t>
              </a:r>
            </a:p>
            <a:p>
              <a:pPr algn="ctr"/>
              <a:r>
                <a:rPr lang="zh-CN" altLang="en-US"/>
                <a:t>留级</a:t>
              </a:r>
            </a:p>
          </p:txBody>
        </p:sp>
        <p:sp>
          <p:nvSpPr>
            <p:cNvPr id="67610" name="Line 40"/>
            <p:cNvSpPr>
              <a:spLocks noChangeShapeType="1"/>
            </p:cNvSpPr>
            <p:nvPr/>
          </p:nvSpPr>
          <p:spPr bwMode="auto">
            <a:xfrm>
              <a:off x="1247" y="1888"/>
              <a:ext cx="408"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7611" name="Line 41"/>
            <p:cNvSpPr>
              <a:spLocks noChangeShapeType="1"/>
            </p:cNvSpPr>
            <p:nvPr/>
          </p:nvSpPr>
          <p:spPr bwMode="auto">
            <a:xfrm>
              <a:off x="1927" y="1888"/>
              <a:ext cx="408"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7612" name="Line 42"/>
            <p:cNvSpPr>
              <a:spLocks noChangeShapeType="1"/>
            </p:cNvSpPr>
            <p:nvPr/>
          </p:nvSpPr>
          <p:spPr bwMode="auto">
            <a:xfrm>
              <a:off x="2699" y="1888"/>
              <a:ext cx="408"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7613" name="Line 43"/>
            <p:cNvSpPr>
              <a:spLocks noChangeShapeType="1"/>
            </p:cNvSpPr>
            <p:nvPr/>
          </p:nvSpPr>
          <p:spPr bwMode="auto">
            <a:xfrm>
              <a:off x="3470" y="1888"/>
              <a:ext cx="408"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grpSp>
      <p:sp>
        <p:nvSpPr>
          <p:cNvPr id="67599" name="Rectangle 45"/>
          <p:cNvSpPr>
            <a:spLocks noChangeArrowheads="1"/>
          </p:cNvSpPr>
          <p:nvPr/>
        </p:nvSpPr>
        <p:spPr bwMode="auto">
          <a:xfrm>
            <a:off x="6156325" y="5230813"/>
            <a:ext cx="504825" cy="792162"/>
          </a:xfrm>
          <a:prstGeom prst="rect">
            <a:avLst/>
          </a:prstGeom>
          <a:noFill/>
          <a:ln w="9525">
            <a:solidFill>
              <a:schemeClr val="tx1"/>
            </a:solidFill>
            <a:miter lim="800000"/>
            <a:headEnd/>
            <a:tailEnd/>
          </a:ln>
        </p:spPr>
        <p:txBody>
          <a:bodyPr wrap="none" lIns="90000" tIns="46800" rIns="90000" bIns="46800" anchor="ctr"/>
          <a:lstStyle/>
          <a:p>
            <a:pPr algn="ctr"/>
            <a:r>
              <a:rPr lang="zh-CN" altLang="en-US"/>
              <a:t>显示</a:t>
            </a:r>
          </a:p>
          <a:p>
            <a:pPr algn="ctr"/>
            <a:r>
              <a:rPr lang="zh-CN" altLang="en-US"/>
              <a:t>补考</a:t>
            </a:r>
          </a:p>
          <a:p>
            <a:pPr algn="ctr"/>
            <a:r>
              <a:rPr lang="zh-CN" altLang="en-US"/>
              <a:t>科目</a:t>
            </a:r>
          </a:p>
        </p:txBody>
      </p:sp>
      <p:sp>
        <p:nvSpPr>
          <p:cNvPr id="67600" name="Rectangle 46"/>
          <p:cNvSpPr>
            <a:spLocks noChangeArrowheads="1"/>
          </p:cNvSpPr>
          <p:nvPr/>
        </p:nvSpPr>
        <p:spPr bwMode="auto">
          <a:xfrm>
            <a:off x="7380288" y="5230813"/>
            <a:ext cx="504825" cy="792162"/>
          </a:xfrm>
          <a:prstGeom prst="rect">
            <a:avLst/>
          </a:prstGeom>
          <a:noFill/>
          <a:ln w="9525">
            <a:solidFill>
              <a:schemeClr val="tx1"/>
            </a:solidFill>
            <a:miter lim="800000"/>
            <a:headEnd/>
            <a:tailEnd/>
          </a:ln>
        </p:spPr>
        <p:txBody>
          <a:bodyPr wrap="none" lIns="90000" tIns="46800" rIns="90000" bIns="46800" anchor="ctr"/>
          <a:lstStyle/>
          <a:p>
            <a:pPr algn="ctr"/>
            <a:r>
              <a:rPr lang="zh-CN" altLang="en-US"/>
              <a:t>显示</a:t>
            </a:r>
          </a:p>
          <a:p>
            <a:pPr algn="ctr"/>
            <a:r>
              <a:rPr lang="zh-CN" altLang="en-US"/>
              <a:t>补考</a:t>
            </a:r>
          </a:p>
          <a:p>
            <a:pPr algn="ctr"/>
            <a:r>
              <a:rPr lang="zh-CN" altLang="en-US"/>
              <a:t>安排</a:t>
            </a:r>
          </a:p>
        </p:txBody>
      </p:sp>
      <p:sp>
        <p:nvSpPr>
          <p:cNvPr id="67601" name="Line 47"/>
          <p:cNvSpPr>
            <a:spLocks noChangeShapeType="1"/>
          </p:cNvSpPr>
          <p:nvPr/>
        </p:nvSpPr>
        <p:spPr bwMode="auto">
          <a:xfrm>
            <a:off x="6732588" y="5591175"/>
            <a:ext cx="647700"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7602" name="Line 48"/>
          <p:cNvSpPr>
            <a:spLocks noChangeShapeType="1"/>
          </p:cNvSpPr>
          <p:nvPr/>
        </p:nvSpPr>
        <p:spPr bwMode="auto">
          <a:xfrm>
            <a:off x="7956550" y="5591175"/>
            <a:ext cx="647700" cy="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7603" name="Rectangle 49"/>
          <p:cNvSpPr>
            <a:spLocks noChangeArrowheads="1"/>
          </p:cNvSpPr>
          <p:nvPr/>
        </p:nvSpPr>
        <p:spPr bwMode="auto">
          <a:xfrm>
            <a:off x="1116013" y="4652963"/>
            <a:ext cx="3384550" cy="1585912"/>
          </a:xfrm>
          <a:prstGeom prst="rect">
            <a:avLst/>
          </a:prstGeom>
          <a:noFill/>
          <a:ln w="9525">
            <a:solidFill>
              <a:schemeClr val="tx1"/>
            </a:solidFill>
            <a:prstDash val="lgDash"/>
            <a:miter lim="800000"/>
            <a:headEnd/>
            <a:tailEnd/>
          </a:ln>
        </p:spPr>
        <p:txBody>
          <a:bodyPr wrap="none" lIns="90000" tIns="46800" rIns="90000" bIns="46800" anchor="ctr"/>
          <a:lstStyle/>
          <a:p>
            <a:pPr algn="ctr"/>
            <a:endParaRPr lang="en-US" altLang="zh-CN"/>
          </a:p>
          <a:p>
            <a:pPr algn="ctr"/>
            <a:endParaRPr lang="en-US" altLang="zh-CN"/>
          </a:p>
          <a:p>
            <a:pPr algn="ctr"/>
            <a:r>
              <a:rPr lang="zh-CN" altLang="en-US"/>
              <a:t>显示成绩模块                         </a:t>
            </a:r>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en-US" altLang="zh-CN"/>
          </a:p>
        </p:txBody>
      </p:sp>
      <p:sp>
        <p:nvSpPr>
          <p:cNvPr id="67604" name="Rectangle 50"/>
          <p:cNvSpPr>
            <a:spLocks noChangeArrowheads="1"/>
          </p:cNvSpPr>
          <p:nvPr/>
        </p:nvSpPr>
        <p:spPr bwMode="auto">
          <a:xfrm>
            <a:off x="4787900" y="4652963"/>
            <a:ext cx="3384550" cy="1585912"/>
          </a:xfrm>
          <a:prstGeom prst="rect">
            <a:avLst/>
          </a:prstGeom>
          <a:noFill/>
          <a:ln w="9525">
            <a:solidFill>
              <a:schemeClr val="tx1"/>
            </a:solidFill>
            <a:prstDash val="lgDash"/>
            <a:miter lim="800000"/>
            <a:headEnd/>
            <a:tailEnd/>
          </a:ln>
        </p:spPr>
        <p:txBody>
          <a:bodyPr wrap="none" lIns="90000" tIns="46800" rIns="90000" bIns="46800" anchor="ctr"/>
          <a:lstStyle/>
          <a:p>
            <a:pPr algn="ctr"/>
            <a:r>
              <a:rPr lang="zh-CN" altLang="en-US"/>
              <a:t>不及格处理模块                        </a:t>
            </a:r>
          </a:p>
          <a:p>
            <a:pPr algn="ctr"/>
            <a:endParaRPr lang="zh-CN" altLang="en-US"/>
          </a:p>
          <a:p>
            <a:pPr algn="ctr"/>
            <a:endParaRPr lang="zh-CN" altLang="en-US"/>
          </a:p>
          <a:p>
            <a:pPr algn="ctr"/>
            <a:endParaRPr lang="zh-CN" altLang="en-US"/>
          </a:p>
          <a:p>
            <a:pPr algn="ct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5746"/>
                                        </p:tgtEl>
                                        <p:attrNameLst>
                                          <p:attrName>style.visibility</p:attrName>
                                        </p:attrNameLst>
                                      </p:cBhvr>
                                      <p:to>
                                        <p:strVal val="visible"/>
                                      </p:to>
                                    </p:set>
                                    <p:anim calcmode="lin" valueType="num">
                                      <p:cBhvr additive="base">
                                        <p:cTn id="7" dur="500" fill="hold"/>
                                        <p:tgtEl>
                                          <p:spTgt spid="1695746"/>
                                        </p:tgtEl>
                                        <p:attrNameLst>
                                          <p:attrName>ppt_x</p:attrName>
                                        </p:attrNameLst>
                                      </p:cBhvr>
                                      <p:tavLst>
                                        <p:tav tm="0">
                                          <p:val>
                                            <p:strVal val="0-#ppt_w/2"/>
                                          </p:val>
                                        </p:tav>
                                        <p:tav tm="100000">
                                          <p:val>
                                            <p:strVal val="#ppt_x"/>
                                          </p:val>
                                        </p:tav>
                                      </p:tavLst>
                                    </p:anim>
                                    <p:anim calcmode="lin" valueType="num">
                                      <p:cBhvr additive="base">
                                        <p:cTn id="8" dur="500" fill="hold"/>
                                        <p:tgtEl>
                                          <p:spTgt spid="1695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0" y="2276475"/>
            <a:ext cx="7772400" cy="4040188"/>
          </a:xfrm>
        </p:spPr>
        <p:txBody>
          <a:bodyPr/>
          <a:lstStyle/>
          <a:p>
            <a:pPr marL="0" indent="0" eaLnBrk="1" hangingPunct="1">
              <a:lnSpc>
                <a:spcPct val="110000"/>
              </a:lnSpc>
              <a:spcBef>
                <a:spcPct val="0"/>
              </a:spcBef>
              <a:buFont typeface="Wingdings" pitchFamily="2" charset="2"/>
              <a:buNone/>
            </a:pPr>
            <a:r>
              <a:rPr lang="zh-CN" altLang="en-US" smtClean="0"/>
              <a:t>内聚性：</a:t>
            </a:r>
          </a:p>
          <a:p>
            <a:pPr marL="531813" lvl="1" indent="-352425" eaLnBrk="1" hangingPunct="1">
              <a:lnSpc>
                <a:spcPct val="90000"/>
              </a:lnSpc>
              <a:buClr>
                <a:srgbClr val="FFFFFF"/>
              </a:buClr>
            </a:pPr>
            <a:r>
              <a:rPr lang="zh-CN" altLang="en-US" sz="2400" smtClean="0">
                <a:solidFill>
                  <a:schemeClr val="tx1"/>
                </a:solidFill>
                <a:latin typeface="Times New Roman" pitchFamily="18" charset="0"/>
              </a:rPr>
              <a:t>偶然内聚 </a:t>
            </a:r>
          </a:p>
          <a:p>
            <a:pPr marL="531813" lvl="1" indent="-352425" eaLnBrk="1" hangingPunct="1">
              <a:lnSpc>
                <a:spcPct val="90000"/>
              </a:lnSpc>
              <a:buClr>
                <a:srgbClr val="FFFFFF"/>
              </a:buClr>
            </a:pPr>
            <a:r>
              <a:rPr lang="zh-CN" altLang="en-US" sz="2400" smtClean="0">
                <a:solidFill>
                  <a:schemeClr val="tx1"/>
                </a:solidFill>
                <a:latin typeface="Times New Roman" pitchFamily="18" charset="0"/>
              </a:rPr>
              <a:t>逻辑内聚</a:t>
            </a:r>
          </a:p>
          <a:p>
            <a:pPr marL="531813" lvl="1" indent="-352425" eaLnBrk="1" hangingPunct="1">
              <a:lnSpc>
                <a:spcPct val="90000"/>
              </a:lnSpc>
              <a:buClr>
                <a:srgbClr val="FFFFFF"/>
              </a:buClr>
            </a:pPr>
            <a:r>
              <a:rPr lang="zh-CN" altLang="en-US" sz="2400" smtClean="0">
                <a:solidFill>
                  <a:schemeClr val="tx1"/>
                </a:solidFill>
                <a:latin typeface="Times New Roman" pitchFamily="18" charset="0"/>
              </a:rPr>
              <a:t>时间内聚</a:t>
            </a:r>
          </a:p>
          <a:p>
            <a:pPr marL="531813" lvl="1" indent="-352425" eaLnBrk="1" hangingPunct="1">
              <a:lnSpc>
                <a:spcPct val="90000"/>
              </a:lnSpc>
              <a:buClr>
                <a:srgbClr val="FFFFFF"/>
              </a:buClr>
            </a:pPr>
            <a:r>
              <a:rPr lang="zh-CN" altLang="en-US" sz="2400" smtClean="0">
                <a:solidFill>
                  <a:schemeClr val="tx1"/>
                </a:solidFill>
                <a:latin typeface="Times New Roman" pitchFamily="18" charset="0"/>
              </a:rPr>
              <a:t>过程内聚</a:t>
            </a:r>
          </a:p>
          <a:p>
            <a:pPr marL="531813" lvl="1" indent="-352425" eaLnBrk="1" hangingPunct="1">
              <a:lnSpc>
                <a:spcPct val="90000"/>
              </a:lnSpc>
              <a:buClr>
                <a:srgbClr val="FFFFFF"/>
              </a:buClr>
            </a:pPr>
            <a:r>
              <a:rPr lang="zh-CN" altLang="en-US" sz="2400" smtClean="0">
                <a:solidFill>
                  <a:schemeClr val="tx1"/>
                </a:solidFill>
                <a:latin typeface="Times New Roman" pitchFamily="18" charset="0"/>
              </a:rPr>
              <a:t>通信内聚</a:t>
            </a:r>
          </a:p>
          <a:p>
            <a:pPr marL="531813" lvl="1" indent="-352425" eaLnBrk="1" hangingPunct="1">
              <a:lnSpc>
                <a:spcPct val="90000"/>
              </a:lnSpc>
              <a:buClr>
                <a:srgbClr val="FFFFFF"/>
              </a:buClr>
            </a:pPr>
            <a:r>
              <a:rPr lang="zh-CN" altLang="en-US" sz="2400" smtClean="0">
                <a:solidFill>
                  <a:schemeClr val="tx1"/>
                </a:solidFill>
                <a:latin typeface="Times New Roman" pitchFamily="18" charset="0"/>
              </a:rPr>
              <a:t>顺序内聚</a:t>
            </a:r>
          </a:p>
          <a:p>
            <a:pPr marL="531813" lvl="1" indent="-352425" eaLnBrk="1" hangingPunct="1">
              <a:lnSpc>
                <a:spcPct val="90000"/>
              </a:lnSpc>
              <a:buClr>
                <a:srgbClr val="FFFFFF"/>
              </a:buClr>
            </a:pPr>
            <a:r>
              <a:rPr lang="zh-CN" altLang="en-US" sz="2400" smtClean="0">
                <a:solidFill>
                  <a:schemeClr val="tx1"/>
                </a:solidFill>
                <a:latin typeface="Times New Roman" pitchFamily="18" charset="0"/>
              </a:rPr>
              <a:t>功能内聚</a:t>
            </a:r>
          </a:p>
        </p:txBody>
      </p:sp>
      <p:sp>
        <p:nvSpPr>
          <p:cNvPr id="68611" name="AutoShape 4">
            <a:hlinkClick r:id="" action="ppaction://noaction" highlightClick="1"/>
          </p:cNvPr>
          <p:cNvSpPr>
            <a:spLocks noChangeArrowheads="1"/>
          </p:cNvSpPr>
          <p:nvPr/>
        </p:nvSpPr>
        <p:spPr bwMode="auto">
          <a:xfrm>
            <a:off x="1042988" y="692150"/>
            <a:ext cx="569118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sp>
        <p:nvSpPr>
          <p:cNvPr id="68612" name="Rectangle 8"/>
          <p:cNvSpPr>
            <a:spLocks noChangeArrowheads="1"/>
          </p:cNvSpPr>
          <p:nvPr/>
        </p:nvSpPr>
        <p:spPr bwMode="auto">
          <a:xfrm>
            <a:off x="2160588" y="2852738"/>
            <a:ext cx="358775" cy="1368425"/>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r>
              <a:rPr lang="zh-CN" altLang="en-US"/>
              <a:t>功</a:t>
            </a:r>
          </a:p>
          <a:p>
            <a:pPr algn="ctr"/>
            <a:r>
              <a:rPr lang="zh-CN" altLang="en-US"/>
              <a:t>能</a:t>
            </a:r>
          </a:p>
          <a:p>
            <a:pPr algn="ctr"/>
            <a:r>
              <a:rPr lang="zh-CN" altLang="en-US"/>
              <a:t>内</a:t>
            </a:r>
          </a:p>
          <a:p>
            <a:pPr algn="ctr"/>
            <a:r>
              <a:rPr lang="zh-CN" altLang="en-US"/>
              <a:t>聚</a:t>
            </a:r>
          </a:p>
        </p:txBody>
      </p:sp>
      <p:sp>
        <p:nvSpPr>
          <p:cNvPr id="68613" name="AutoShape 9"/>
          <p:cNvSpPr>
            <a:spLocks noChangeArrowheads="1"/>
          </p:cNvSpPr>
          <p:nvPr/>
        </p:nvSpPr>
        <p:spPr bwMode="auto">
          <a:xfrm>
            <a:off x="2736850" y="3860800"/>
            <a:ext cx="1871663" cy="576263"/>
          </a:xfrm>
          <a:prstGeom prst="diamond">
            <a:avLst/>
          </a:prstGeom>
          <a:solidFill>
            <a:schemeClr val="bg1"/>
          </a:solidFill>
          <a:ln w="9525">
            <a:solidFill>
              <a:schemeClr val="tx1"/>
            </a:solidFill>
            <a:miter lim="800000"/>
            <a:headEnd/>
            <a:tailEnd/>
          </a:ln>
        </p:spPr>
        <p:txBody>
          <a:bodyPr wrap="none" lIns="90000" tIns="46800" rIns="90000" bIns="46800" anchor="ctr"/>
          <a:lstStyle/>
          <a:p>
            <a:pPr algn="ctr"/>
            <a:r>
              <a:rPr lang="en-US" altLang="zh-CN"/>
              <a:t> </a:t>
            </a:r>
            <a:r>
              <a:rPr lang="zh-CN" altLang="en-US"/>
              <a:t>次序主要吗？</a:t>
            </a:r>
          </a:p>
        </p:txBody>
      </p:sp>
      <p:sp>
        <p:nvSpPr>
          <p:cNvPr id="68614" name="Line 10"/>
          <p:cNvSpPr>
            <a:spLocks noChangeShapeType="1"/>
          </p:cNvSpPr>
          <p:nvPr/>
        </p:nvSpPr>
        <p:spPr bwMode="auto">
          <a:xfrm>
            <a:off x="2303463" y="2276475"/>
            <a:ext cx="0" cy="576263"/>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8615" name="AutoShape 11"/>
          <p:cNvSpPr>
            <a:spLocks noChangeArrowheads="1"/>
          </p:cNvSpPr>
          <p:nvPr/>
        </p:nvSpPr>
        <p:spPr bwMode="auto">
          <a:xfrm>
            <a:off x="4537075" y="2852738"/>
            <a:ext cx="3455988" cy="576262"/>
          </a:xfrm>
          <a:prstGeom prst="diamond">
            <a:avLst/>
          </a:prstGeom>
          <a:solidFill>
            <a:schemeClr val="bg1"/>
          </a:solidFill>
          <a:ln w="9525">
            <a:solidFill>
              <a:schemeClr val="tx1"/>
            </a:solidFill>
            <a:miter lim="800000"/>
            <a:headEnd/>
            <a:tailEnd/>
          </a:ln>
        </p:spPr>
        <p:txBody>
          <a:bodyPr wrap="none" lIns="90000" tIns="46800" rIns="90000" bIns="46800" anchor="ctr"/>
          <a:lstStyle/>
          <a:p>
            <a:pPr algn="ctr"/>
            <a:r>
              <a:rPr lang="zh-CN" altLang="en-US"/>
              <a:t>模块内各组成部分的关系如何？</a:t>
            </a:r>
          </a:p>
        </p:txBody>
      </p:sp>
      <p:sp>
        <p:nvSpPr>
          <p:cNvPr id="68616" name="Line 12"/>
          <p:cNvSpPr>
            <a:spLocks noChangeShapeType="1"/>
          </p:cNvSpPr>
          <p:nvPr/>
        </p:nvSpPr>
        <p:spPr bwMode="auto">
          <a:xfrm flipH="1">
            <a:off x="3671888" y="3357563"/>
            <a:ext cx="1946275" cy="503237"/>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8617" name="AutoShape 13"/>
          <p:cNvSpPr>
            <a:spLocks noChangeArrowheads="1"/>
          </p:cNvSpPr>
          <p:nvPr/>
        </p:nvSpPr>
        <p:spPr bwMode="auto">
          <a:xfrm>
            <a:off x="4537075" y="1989138"/>
            <a:ext cx="3455988" cy="576262"/>
          </a:xfrm>
          <a:prstGeom prst="diamond">
            <a:avLst/>
          </a:prstGeom>
          <a:solidFill>
            <a:schemeClr val="bg1"/>
          </a:solidFill>
          <a:ln w="9525">
            <a:solidFill>
              <a:schemeClr val="tx1"/>
            </a:solidFill>
            <a:miter lim="800000"/>
            <a:headEnd/>
            <a:tailEnd/>
          </a:ln>
        </p:spPr>
        <p:txBody>
          <a:bodyPr wrap="none" lIns="90000" tIns="46800" rIns="90000" bIns="46800" anchor="ctr"/>
          <a:lstStyle/>
          <a:p>
            <a:pPr algn="ctr"/>
            <a:r>
              <a:rPr lang="zh-CN" altLang="en-US"/>
              <a:t>模块只能执行一个功能吗？</a:t>
            </a:r>
          </a:p>
        </p:txBody>
      </p:sp>
      <p:sp>
        <p:nvSpPr>
          <p:cNvPr id="68618" name="Line 14"/>
          <p:cNvSpPr>
            <a:spLocks noChangeShapeType="1"/>
          </p:cNvSpPr>
          <p:nvPr/>
        </p:nvSpPr>
        <p:spPr bwMode="auto">
          <a:xfrm>
            <a:off x="6265863" y="2565400"/>
            <a:ext cx="0"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8619" name="Line 15"/>
          <p:cNvSpPr>
            <a:spLocks noChangeShapeType="1"/>
          </p:cNvSpPr>
          <p:nvPr/>
        </p:nvSpPr>
        <p:spPr bwMode="auto">
          <a:xfrm flipH="1">
            <a:off x="2303463" y="2276475"/>
            <a:ext cx="2233612" cy="0"/>
          </a:xfrm>
          <a:prstGeom prst="line">
            <a:avLst/>
          </a:prstGeom>
          <a:noFill/>
          <a:ln w="9525">
            <a:solidFill>
              <a:schemeClr val="tx1"/>
            </a:solidFill>
            <a:round/>
            <a:headEnd/>
            <a:tailEnd/>
          </a:ln>
        </p:spPr>
        <p:txBody>
          <a:bodyPr wrap="none" lIns="90000" tIns="46800" rIns="90000" bIns="46800" anchor="ctr"/>
          <a:lstStyle/>
          <a:p>
            <a:endParaRPr lang="zh-CN" altLang="en-US"/>
          </a:p>
        </p:txBody>
      </p:sp>
      <p:sp>
        <p:nvSpPr>
          <p:cNvPr id="68620" name="Text Box 16"/>
          <p:cNvSpPr txBox="1">
            <a:spLocks noChangeArrowheads="1"/>
          </p:cNvSpPr>
          <p:nvPr/>
        </p:nvSpPr>
        <p:spPr bwMode="auto">
          <a:xfrm>
            <a:off x="4032250" y="2276475"/>
            <a:ext cx="504825" cy="366713"/>
          </a:xfrm>
          <a:prstGeom prst="rect">
            <a:avLst/>
          </a:prstGeom>
          <a:noFill/>
          <a:ln w="9525">
            <a:noFill/>
            <a:miter lim="800000"/>
            <a:headEnd/>
            <a:tailEnd/>
          </a:ln>
        </p:spPr>
        <p:txBody>
          <a:bodyPr lIns="90000" tIns="46800" rIns="90000" bIns="46800">
            <a:spAutoFit/>
          </a:bodyPr>
          <a:lstStyle/>
          <a:p>
            <a:pPr>
              <a:spcBef>
                <a:spcPct val="50000"/>
              </a:spcBef>
            </a:pPr>
            <a:r>
              <a:rPr lang="zh-CN" altLang="en-US"/>
              <a:t>是</a:t>
            </a:r>
          </a:p>
        </p:txBody>
      </p:sp>
      <p:sp>
        <p:nvSpPr>
          <p:cNvPr id="68621" name="Text Box 17"/>
          <p:cNvSpPr txBox="1">
            <a:spLocks noChangeArrowheads="1"/>
          </p:cNvSpPr>
          <p:nvPr/>
        </p:nvSpPr>
        <p:spPr bwMode="auto">
          <a:xfrm>
            <a:off x="5688013" y="2492375"/>
            <a:ext cx="647700" cy="366713"/>
          </a:xfrm>
          <a:prstGeom prst="rect">
            <a:avLst/>
          </a:prstGeom>
          <a:noFill/>
          <a:ln w="9525">
            <a:noFill/>
            <a:miter lim="800000"/>
            <a:headEnd/>
            <a:tailEnd/>
          </a:ln>
        </p:spPr>
        <p:txBody>
          <a:bodyPr lIns="90000" tIns="46800" rIns="90000" bIns="46800">
            <a:spAutoFit/>
          </a:bodyPr>
          <a:lstStyle/>
          <a:p>
            <a:pPr>
              <a:spcBef>
                <a:spcPct val="50000"/>
              </a:spcBef>
            </a:pPr>
            <a:r>
              <a:rPr lang="zh-CN" altLang="en-US"/>
              <a:t>否</a:t>
            </a:r>
          </a:p>
        </p:txBody>
      </p:sp>
      <p:sp>
        <p:nvSpPr>
          <p:cNvPr id="68622" name="AutoShape 18"/>
          <p:cNvSpPr>
            <a:spLocks noChangeArrowheads="1"/>
          </p:cNvSpPr>
          <p:nvPr/>
        </p:nvSpPr>
        <p:spPr bwMode="auto">
          <a:xfrm>
            <a:off x="5040313" y="3860800"/>
            <a:ext cx="1871662" cy="576263"/>
          </a:xfrm>
          <a:prstGeom prst="diamond">
            <a:avLst/>
          </a:prstGeom>
          <a:solidFill>
            <a:schemeClr val="bg1"/>
          </a:solidFill>
          <a:ln w="9525">
            <a:solidFill>
              <a:schemeClr val="tx1"/>
            </a:solidFill>
            <a:miter lim="800000"/>
            <a:headEnd/>
            <a:tailEnd/>
          </a:ln>
        </p:spPr>
        <p:txBody>
          <a:bodyPr wrap="none" lIns="90000" tIns="46800" rIns="90000" bIns="46800" anchor="ctr"/>
          <a:lstStyle/>
          <a:p>
            <a:pPr algn="ctr"/>
            <a:r>
              <a:rPr lang="en-US" altLang="zh-CN"/>
              <a:t> </a:t>
            </a:r>
            <a:r>
              <a:rPr lang="zh-CN" altLang="en-US"/>
              <a:t>次序主要吗？</a:t>
            </a:r>
          </a:p>
        </p:txBody>
      </p:sp>
      <p:sp>
        <p:nvSpPr>
          <p:cNvPr id="68623" name="AutoShape 19"/>
          <p:cNvSpPr>
            <a:spLocks noChangeArrowheads="1"/>
          </p:cNvSpPr>
          <p:nvPr/>
        </p:nvSpPr>
        <p:spPr bwMode="auto">
          <a:xfrm>
            <a:off x="7272338" y="3860800"/>
            <a:ext cx="1871662" cy="576263"/>
          </a:xfrm>
          <a:prstGeom prst="diamond">
            <a:avLst/>
          </a:prstGeom>
          <a:solidFill>
            <a:schemeClr val="bg1"/>
          </a:solidFill>
          <a:ln w="9525">
            <a:solidFill>
              <a:schemeClr val="tx1"/>
            </a:solidFill>
            <a:miter lim="800000"/>
            <a:headEnd/>
            <a:tailEnd/>
          </a:ln>
        </p:spPr>
        <p:txBody>
          <a:bodyPr wrap="none" lIns="90000" tIns="46800" rIns="90000" bIns="46800" anchor="ctr"/>
          <a:lstStyle/>
          <a:p>
            <a:pPr algn="ctr"/>
            <a:r>
              <a:rPr lang="zh-CN" altLang="en-US"/>
              <a:t>逻辑相似吗？</a:t>
            </a:r>
          </a:p>
        </p:txBody>
      </p:sp>
      <p:sp>
        <p:nvSpPr>
          <p:cNvPr id="68624" name="Line 20"/>
          <p:cNvSpPr>
            <a:spLocks noChangeShapeType="1"/>
          </p:cNvSpPr>
          <p:nvPr/>
        </p:nvSpPr>
        <p:spPr bwMode="auto">
          <a:xfrm flipH="1">
            <a:off x="5976938" y="3429000"/>
            <a:ext cx="287337" cy="43180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8625" name="Line 21"/>
          <p:cNvSpPr>
            <a:spLocks noChangeShapeType="1"/>
          </p:cNvSpPr>
          <p:nvPr/>
        </p:nvSpPr>
        <p:spPr bwMode="auto">
          <a:xfrm>
            <a:off x="6769100" y="3357563"/>
            <a:ext cx="1439863" cy="503237"/>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8626" name="Text Box 22"/>
          <p:cNvSpPr txBox="1">
            <a:spLocks noChangeArrowheads="1"/>
          </p:cNvSpPr>
          <p:nvPr/>
        </p:nvSpPr>
        <p:spPr bwMode="auto">
          <a:xfrm>
            <a:off x="2736850" y="4365625"/>
            <a:ext cx="504825" cy="366713"/>
          </a:xfrm>
          <a:prstGeom prst="rect">
            <a:avLst/>
          </a:prstGeom>
          <a:noFill/>
          <a:ln w="9525">
            <a:noFill/>
            <a:miter lim="800000"/>
            <a:headEnd/>
            <a:tailEnd/>
          </a:ln>
        </p:spPr>
        <p:txBody>
          <a:bodyPr lIns="90000" tIns="46800" rIns="90000" bIns="46800">
            <a:spAutoFit/>
          </a:bodyPr>
          <a:lstStyle/>
          <a:p>
            <a:pPr>
              <a:spcBef>
                <a:spcPct val="50000"/>
              </a:spcBef>
            </a:pPr>
            <a:r>
              <a:rPr lang="zh-CN" altLang="en-US"/>
              <a:t>是</a:t>
            </a:r>
          </a:p>
        </p:txBody>
      </p:sp>
      <p:sp>
        <p:nvSpPr>
          <p:cNvPr id="68627" name="Text Box 23"/>
          <p:cNvSpPr txBox="1">
            <a:spLocks noChangeArrowheads="1"/>
          </p:cNvSpPr>
          <p:nvPr/>
        </p:nvSpPr>
        <p:spPr bwMode="auto">
          <a:xfrm>
            <a:off x="5111750" y="4437063"/>
            <a:ext cx="504825" cy="366712"/>
          </a:xfrm>
          <a:prstGeom prst="rect">
            <a:avLst/>
          </a:prstGeom>
          <a:noFill/>
          <a:ln w="9525">
            <a:noFill/>
            <a:miter lim="800000"/>
            <a:headEnd/>
            <a:tailEnd/>
          </a:ln>
        </p:spPr>
        <p:txBody>
          <a:bodyPr lIns="90000" tIns="46800" rIns="90000" bIns="46800">
            <a:spAutoFit/>
          </a:bodyPr>
          <a:lstStyle/>
          <a:p>
            <a:pPr>
              <a:spcBef>
                <a:spcPct val="50000"/>
              </a:spcBef>
            </a:pPr>
            <a:r>
              <a:rPr lang="zh-CN" altLang="en-US"/>
              <a:t>是</a:t>
            </a:r>
          </a:p>
        </p:txBody>
      </p:sp>
      <p:sp>
        <p:nvSpPr>
          <p:cNvPr id="68628" name="Text Box 24"/>
          <p:cNvSpPr txBox="1">
            <a:spLocks noChangeArrowheads="1"/>
          </p:cNvSpPr>
          <p:nvPr/>
        </p:nvSpPr>
        <p:spPr bwMode="auto">
          <a:xfrm>
            <a:off x="7488238" y="4437063"/>
            <a:ext cx="504825" cy="366712"/>
          </a:xfrm>
          <a:prstGeom prst="rect">
            <a:avLst/>
          </a:prstGeom>
          <a:noFill/>
          <a:ln w="9525">
            <a:noFill/>
            <a:miter lim="800000"/>
            <a:headEnd/>
            <a:tailEnd/>
          </a:ln>
        </p:spPr>
        <p:txBody>
          <a:bodyPr lIns="90000" tIns="46800" rIns="90000" bIns="46800">
            <a:spAutoFit/>
          </a:bodyPr>
          <a:lstStyle/>
          <a:p>
            <a:pPr>
              <a:spcBef>
                <a:spcPct val="50000"/>
              </a:spcBef>
            </a:pPr>
            <a:r>
              <a:rPr lang="zh-CN" altLang="en-US"/>
              <a:t>是</a:t>
            </a:r>
          </a:p>
        </p:txBody>
      </p:sp>
      <p:sp>
        <p:nvSpPr>
          <p:cNvPr id="68629" name="Text Box 25"/>
          <p:cNvSpPr txBox="1">
            <a:spLocks noChangeArrowheads="1"/>
          </p:cNvSpPr>
          <p:nvPr/>
        </p:nvSpPr>
        <p:spPr bwMode="auto">
          <a:xfrm>
            <a:off x="3816350" y="4508500"/>
            <a:ext cx="647700" cy="366713"/>
          </a:xfrm>
          <a:prstGeom prst="rect">
            <a:avLst/>
          </a:prstGeom>
          <a:noFill/>
          <a:ln w="9525">
            <a:noFill/>
            <a:miter lim="800000"/>
            <a:headEnd/>
            <a:tailEnd/>
          </a:ln>
        </p:spPr>
        <p:txBody>
          <a:bodyPr lIns="90000" tIns="46800" rIns="90000" bIns="46800">
            <a:spAutoFit/>
          </a:bodyPr>
          <a:lstStyle/>
          <a:p>
            <a:pPr>
              <a:spcBef>
                <a:spcPct val="50000"/>
              </a:spcBef>
            </a:pPr>
            <a:r>
              <a:rPr lang="zh-CN" altLang="en-US"/>
              <a:t>否</a:t>
            </a:r>
          </a:p>
        </p:txBody>
      </p:sp>
      <p:sp>
        <p:nvSpPr>
          <p:cNvPr id="68630" name="Text Box 26"/>
          <p:cNvSpPr txBox="1">
            <a:spLocks noChangeArrowheads="1"/>
          </p:cNvSpPr>
          <p:nvPr/>
        </p:nvSpPr>
        <p:spPr bwMode="auto">
          <a:xfrm>
            <a:off x="6119813" y="4437063"/>
            <a:ext cx="647700" cy="366712"/>
          </a:xfrm>
          <a:prstGeom prst="rect">
            <a:avLst/>
          </a:prstGeom>
          <a:noFill/>
          <a:ln w="9525">
            <a:noFill/>
            <a:miter lim="800000"/>
            <a:headEnd/>
            <a:tailEnd/>
          </a:ln>
        </p:spPr>
        <p:txBody>
          <a:bodyPr lIns="90000" tIns="46800" rIns="90000" bIns="46800">
            <a:spAutoFit/>
          </a:bodyPr>
          <a:lstStyle/>
          <a:p>
            <a:pPr>
              <a:spcBef>
                <a:spcPct val="50000"/>
              </a:spcBef>
            </a:pPr>
            <a:r>
              <a:rPr lang="zh-CN" altLang="en-US"/>
              <a:t>否</a:t>
            </a:r>
          </a:p>
        </p:txBody>
      </p:sp>
      <p:sp>
        <p:nvSpPr>
          <p:cNvPr id="68631" name="Text Box 27"/>
          <p:cNvSpPr txBox="1">
            <a:spLocks noChangeArrowheads="1"/>
          </p:cNvSpPr>
          <p:nvPr/>
        </p:nvSpPr>
        <p:spPr bwMode="auto">
          <a:xfrm>
            <a:off x="8243888" y="4437063"/>
            <a:ext cx="647700" cy="366712"/>
          </a:xfrm>
          <a:prstGeom prst="rect">
            <a:avLst/>
          </a:prstGeom>
          <a:noFill/>
          <a:ln w="9525">
            <a:noFill/>
            <a:miter lim="800000"/>
            <a:headEnd/>
            <a:tailEnd/>
          </a:ln>
        </p:spPr>
        <p:txBody>
          <a:bodyPr lIns="90000" tIns="46800" rIns="90000" bIns="46800">
            <a:spAutoFit/>
          </a:bodyPr>
          <a:lstStyle/>
          <a:p>
            <a:pPr>
              <a:spcBef>
                <a:spcPct val="50000"/>
              </a:spcBef>
            </a:pPr>
            <a:r>
              <a:rPr lang="zh-CN" altLang="en-US"/>
              <a:t>否</a:t>
            </a:r>
          </a:p>
        </p:txBody>
      </p:sp>
      <p:sp>
        <p:nvSpPr>
          <p:cNvPr id="68632" name="Text Box 28"/>
          <p:cNvSpPr txBox="1">
            <a:spLocks noChangeArrowheads="1"/>
          </p:cNvSpPr>
          <p:nvPr/>
        </p:nvSpPr>
        <p:spPr bwMode="auto">
          <a:xfrm>
            <a:off x="3744913" y="3284538"/>
            <a:ext cx="1008062" cy="366712"/>
          </a:xfrm>
          <a:prstGeom prst="rect">
            <a:avLst/>
          </a:prstGeom>
          <a:noFill/>
          <a:ln w="9525">
            <a:noFill/>
            <a:miter lim="800000"/>
            <a:headEnd/>
            <a:tailEnd/>
          </a:ln>
        </p:spPr>
        <p:txBody>
          <a:bodyPr lIns="90000" tIns="46800" rIns="90000" bIns="46800">
            <a:spAutoFit/>
          </a:bodyPr>
          <a:lstStyle/>
          <a:p>
            <a:pPr>
              <a:spcBef>
                <a:spcPct val="50000"/>
              </a:spcBef>
            </a:pPr>
            <a:r>
              <a:rPr lang="zh-CN" altLang="en-US"/>
              <a:t>数据流</a:t>
            </a:r>
          </a:p>
        </p:txBody>
      </p:sp>
      <p:sp>
        <p:nvSpPr>
          <p:cNvPr id="68633" name="Text Box 29"/>
          <p:cNvSpPr txBox="1">
            <a:spLocks noChangeArrowheads="1"/>
          </p:cNvSpPr>
          <p:nvPr/>
        </p:nvSpPr>
        <p:spPr bwMode="auto">
          <a:xfrm>
            <a:off x="5329238" y="3429000"/>
            <a:ext cx="1008062" cy="366713"/>
          </a:xfrm>
          <a:prstGeom prst="rect">
            <a:avLst/>
          </a:prstGeom>
          <a:noFill/>
          <a:ln w="9525">
            <a:noFill/>
            <a:miter lim="800000"/>
            <a:headEnd/>
            <a:tailEnd/>
          </a:ln>
        </p:spPr>
        <p:txBody>
          <a:bodyPr lIns="90000" tIns="46800" rIns="90000" bIns="46800">
            <a:spAutoFit/>
          </a:bodyPr>
          <a:lstStyle/>
          <a:p>
            <a:pPr>
              <a:spcBef>
                <a:spcPct val="50000"/>
              </a:spcBef>
            </a:pPr>
            <a:r>
              <a:rPr lang="zh-CN" altLang="en-US"/>
              <a:t>控制流</a:t>
            </a:r>
          </a:p>
        </p:txBody>
      </p:sp>
      <p:sp>
        <p:nvSpPr>
          <p:cNvPr id="68634" name="Text Box 30"/>
          <p:cNvSpPr txBox="1">
            <a:spLocks noChangeArrowheads="1"/>
          </p:cNvSpPr>
          <p:nvPr/>
        </p:nvSpPr>
        <p:spPr bwMode="auto">
          <a:xfrm>
            <a:off x="7488238" y="3357563"/>
            <a:ext cx="1008062" cy="366712"/>
          </a:xfrm>
          <a:prstGeom prst="rect">
            <a:avLst/>
          </a:prstGeom>
          <a:noFill/>
          <a:ln w="9525">
            <a:noFill/>
            <a:miter lim="800000"/>
            <a:headEnd/>
            <a:tailEnd/>
          </a:ln>
        </p:spPr>
        <p:txBody>
          <a:bodyPr lIns="90000" tIns="46800" rIns="90000" bIns="46800">
            <a:spAutoFit/>
          </a:bodyPr>
          <a:lstStyle/>
          <a:p>
            <a:pPr>
              <a:spcBef>
                <a:spcPct val="50000"/>
              </a:spcBef>
            </a:pPr>
            <a:r>
              <a:rPr lang="zh-CN" altLang="en-US"/>
              <a:t>都不是</a:t>
            </a:r>
          </a:p>
        </p:txBody>
      </p:sp>
      <p:sp>
        <p:nvSpPr>
          <p:cNvPr id="68635" name="Line 31"/>
          <p:cNvSpPr>
            <a:spLocks noChangeShapeType="1"/>
          </p:cNvSpPr>
          <p:nvPr/>
        </p:nvSpPr>
        <p:spPr bwMode="auto">
          <a:xfrm>
            <a:off x="2736850" y="4149725"/>
            <a:ext cx="0" cy="7191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8636" name="Rectangle 32"/>
          <p:cNvSpPr>
            <a:spLocks noChangeArrowheads="1"/>
          </p:cNvSpPr>
          <p:nvPr/>
        </p:nvSpPr>
        <p:spPr bwMode="auto">
          <a:xfrm>
            <a:off x="2520950" y="4868863"/>
            <a:ext cx="358775" cy="1368425"/>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r>
              <a:rPr lang="zh-CN" altLang="en-US"/>
              <a:t>顺</a:t>
            </a:r>
          </a:p>
          <a:p>
            <a:pPr algn="ctr"/>
            <a:r>
              <a:rPr lang="zh-CN" altLang="en-US"/>
              <a:t>序</a:t>
            </a:r>
          </a:p>
          <a:p>
            <a:pPr algn="ctr"/>
            <a:r>
              <a:rPr lang="zh-CN" altLang="en-US"/>
              <a:t>内</a:t>
            </a:r>
          </a:p>
          <a:p>
            <a:pPr algn="ctr"/>
            <a:r>
              <a:rPr lang="zh-CN" altLang="en-US"/>
              <a:t>聚</a:t>
            </a:r>
          </a:p>
        </p:txBody>
      </p:sp>
      <p:sp>
        <p:nvSpPr>
          <p:cNvPr id="68637" name="Line 33"/>
          <p:cNvSpPr>
            <a:spLocks noChangeShapeType="1"/>
          </p:cNvSpPr>
          <p:nvPr/>
        </p:nvSpPr>
        <p:spPr bwMode="auto">
          <a:xfrm>
            <a:off x="3671888" y="4438650"/>
            <a:ext cx="0" cy="430213"/>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8638" name="Rectangle 34"/>
          <p:cNvSpPr>
            <a:spLocks noChangeArrowheads="1"/>
          </p:cNvSpPr>
          <p:nvPr/>
        </p:nvSpPr>
        <p:spPr bwMode="auto">
          <a:xfrm>
            <a:off x="3455988" y="4868863"/>
            <a:ext cx="358775" cy="1368425"/>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r>
              <a:rPr lang="zh-CN" altLang="en-US"/>
              <a:t>通</a:t>
            </a:r>
          </a:p>
          <a:p>
            <a:pPr algn="ctr"/>
            <a:r>
              <a:rPr lang="zh-CN" altLang="en-US"/>
              <a:t>信</a:t>
            </a:r>
          </a:p>
          <a:p>
            <a:pPr algn="ctr"/>
            <a:r>
              <a:rPr lang="zh-CN" altLang="en-US"/>
              <a:t>内</a:t>
            </a:r>
          </a:p>
          <a:p>
            <a:pPr algn="ctr"/>
            <a:r>
              <a:rPr lang="zh-CN" altLang="en-US"/>
              <a:t>聚</a:t>
            </a:r>
          </a:p>
        </p:txBody>
      </p:sp>
      <p:sp>
        <p:nvSpPr>
          <p:cNvPr id="68639" name="Line 35"/>
          <p:cNvSpPr>
            <a:spLocks noChangeShapeType="1"/>
          </p:cNvSpPr>
          <p:nvPr/>
        </p:nvSpPr>
        <p:spPr bwMode="auto">
          <a:xfrm>
            <a:off x="5040313" y="4149725"/>
            <a:ext cx="0" cy="7191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8640" name="Rectangle 36"/>
          <p:cNvSpPr>
            <a:spLocks noChangeArrowheads="1"/>
          </p:cNvSpPr>
          <p:nvPr/>
        </p:nvSpPr>
        <p:spPr bwMode="auto">
          <a:xfrm>
            <a:off x="4824413" y="4868863"/>
            <a:ext cx="358775" cy="1368425"/>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r>
              <a:rPr lang="zh-CN" altLang="en-US"/>
              <a:t>过</a:t>
            </a:r>
          </a:p>
          <a:p>
            <a:pPr algn="ctr"/>
            <a:r>
              <a:rPr lang="zh-CN" altLang="en-US"/>
              <a:t>程</a:t>
            </a:r>
          </a:p>
          <a:p>
            <a:pPr algn="ctr"/>
            <a:r>
              <a:rPr lang="zh-CN" altLang="en-US"/>
              <a:t>内</a:t>
            </a:r>
          </a:p>
          <a:p>
            <a:pPr algn="ctr"/>
            <a:r>
              <a:rPr lang="zh-CN" altLang="en-US"/>
              <a:t>聚</a:t>
            </a:r>
          </a:p>
        </p:txBody>
      </p:sp>
      <p:sp>
        <p:nvSpPr>
          <p:cNvPr id="68641" name="Line 37"/>
          <p:cNvSpPr>
            <a:spLocks noChangeShapeType="1"/>
          </p:cNvSpPr>
          <p:nvPr/>
        </p:nvSpPr>
        <p:spPr bwMode="auto">
          <a:xfrm>
            <a:off x="7272338" y="4149725"/>
            <a:ext cx="0" cy="7191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8642" name="Rectangle 38"/>
          <p:cNvSpPr>
            <a:spLocks noChangeArrowheads="1"/>
          </p:cNvSpPr>
          <p:nvPr/>
        </p:nvSpPr>
        <p:spPr bwMode="auto">
          <a:xfrm>
            <a:off x="7056438" y="4868863"/>
            <a:ext cx="358775" cy="1368425"/>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r>
              <a:rPr lang="zh-CN" altLang="en-US"/>
              <a:t>逻</a:t>
            </a:r>
          </a:p>
          <a:p>
            <a:pPr algn="ctr"/>
            <a:r>
              <a:rPr lang="zh-CN" altLang="en-US"/>
              <a:t>辑</a:t>
            </a:r>
          </a:p>
          <a:p>
            <a:pPr algn="ctr"/>
            <a:r>
              <a:rPr lang="zh-CN" altLang="en-US"/>
              <a:t>内</a:t>
            </a:r>
          </a:p>
          <a:p>
            <a:pPr algn="ctr"/>
            <a:r>
              <a:rPr lang="zh-CN" altLang="en-US"/>
              <a:t>聚</a:t>
            </a:r>
          </a:p>
        </p:txBody>
      </p:sp>
      <p:sp>
        <p:nvSpPr>
          <p:cNvPr id="68643" name="Line 39"/>
          <p:cNvSpPr>
            <a:spLocks noChangeShapeType="1"/>
          </p:cNvSpPr>
          <p:nvPr/>
        </p:nvSpPr>
        <p:spPr bwMode="auto">
          <a:xfrm>
            <a:off x="5976938" y="4438650"/>
            <a:ext cx="0" cy="430213"/>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8644" name="Rectangle 40"/>
          <p:cNvSpPr>
            <a:spLocks noChangeArrowheads="1"/>
          </p:cNvSpPr>
          <p:nvPr/>
        </p:nvSpPr>
        <p:spPr bwMode="auto">
          <a:xfrm>
            <a:off x="5761038" y="4868863"/>
            <a:ext cx="358775" cy="1368425"/>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r>
              <a:rPr lang="zh-CN" altLang="en-US"/>
              <a:t>时</a:t>
            </a:r>
          </a:p>
          <a:p>
            <a:pPr algn="ctr"/>
            <a:r>
              <a:rPr lang="zh-CN" altLang="en-US"/>
              <a:t>间</a:t>
            </a:r>
          </a:p>
          <a:p>
            <a:pPr algn="ctr"/>
            <a:r>
              <a:rPr lang="zh-CN" altLang="en-US"/>
              <a:t>内</a:t>
            </a:r>
          </a:p>
          <a:p>
            <a:pPr algn="ctr"/>
            <a:r>
              <a:rPr lang="zh-CN" altLang="en-US"/>
              <a:t>聚</a:t>
            </a:r>
          </a:p>
        </p:txBody>
      </p:sp>
      <p:sp>
        <p:nvSpPr>
          <p:cNvPr id="68645" name="Line 41"/>
          <p:cNvSpPr>
            <a:spLocks noChangeShapeType="1"/>
          </p:cNvSpPr>
          <p:nvPr/>
        </p:nvSpPr>
        <p:spPr bwMode="auto">
          <a:xfrm>
            <a:off x="8208963" y="4438650"/>
            <a:ext cx="0" cy="430213"/>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68646" name="Rectangle 42"/>
          <p:cNvSpPr>
            <a:spLocks noChangeArrowheads="1"/>
          </p:cNvSpPr>
          <p:nvPr/>
        </p:nvSpPr>
        <p:spPr bwMode="auto">
          <a:xfrm>
            <a:off x="7993063" y="4868863"/>
            <a:ext cx="358775" cy="1368425"/>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r>
              <a:rPr lang="zh-CN" altLang="en-US"/>
              <a:t>偶</a:t>
            </a:r>
          </a:p>
          <a:p>
            <a:pPr algn="ctr"/>
            <a:r>
              <a:rPr lang="zh-CN" altLang="en-US"/>
              <a:t>然</a:t>
            </a:r>
          </a:p>
          <a:p>
            <a:pPr algn="ctr"/>
            <a:r>
              <a:rPr lang="zh-CN" altLang="en-US"/>
              <a:t>内</a:t>
            </a:r>
          </a:p>
          <a:p>
            <a:pPr algn="ctr"/>
            <a:r>
              <a:rPr lang="zh-CN" altLang="en-US"/>
              <a:t>聚</a:t>
            </a: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3">
            <a:hlinkClick r:id="" action="ppaction://noaction" highlightClick="1"/>
          </p:cNvPr>
          <p:cNvSpPr>
            <a:spLocks noChangeArrowheads="1"/>
          </p:cNvSpPr>
          <p:nvPr/>
        </p:nvSpPr>
        <p:spPr bwMode="auto">
          <a:xfrm>
            <a:off x="1547813" y="981075"/>
            <a:ext cx="569118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5.2.2 </a:t>
            </a:r>
            <a:r>
              <a:rPr lang="zh-CN" altLang="en-US" sz="3600" b="1">
                <a:solidFill>
                  <a:srgbClr val="0A0A0E"/>
                </a:solidFill>
                <a:latin typeface="宋体" pitchFamily="2" charset="-122"/>
              </a:rPr>
              <a:t>软件结构设计</a:t>
            </a:r>
            <a:r>
              <a:rPr lang="zh-CN" altLang="en-US" sz="3200" b="1">
                <a:solidFill>
                  <a:srgbClr val="0A0A0E"/>
                </a:solidFill>
              </a:rPr>
              <a:t> </a:t>
            </a:r>
          </a:p>
        </p:txBody>
      </p:sp>
      <p:pic>
        <p:nvPicPr>
          <p:cNvPr id="1736708" name="Picture 4" descr="表5"/>
          <p:cNvPicPr>
            <a:picLocks noChangeAspect="1" noChangeArrowheads="1"/>
          </p:cNvPicPr>
          <p:nvPr/>
        </p:nvPicPr>
        <p:blipFill>
          <a:blip r:embed="rId2" cstate="print"/>
          <a:srcRect/>
          <a:stretch>
            <a:fillRect/>
          </a:stretch>
        </p:blipFill>
        <p:spPr bwMode="auto">
          <a:xfrm>
            <a:off x="684213" y="1989138"/>
            <a:ext cx="8208962" cy="4287837"/>
          </a:xfrm>
          <a:prstGeom prst="rect">
            <a:avLst/>
          </a:prstGeom>
          <a:noFill/>
          <a:ln w="76200">
            <a:pattFill prst="smCheck">
              <a:fgClr>
                <a:srgbClr val="CC0000"/>
              </a:fgClr>
              <a:bgClr>
                <a:srgbClr val="FFFFFF"/>
              </a:bgClr>
            </a:patt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6708"/>
                                        </p:tgtEl>
                                        <p:attrNameLst>
                                          <p:attrName>style.visibility</p:attrName>
                                        </p:attrNameLst>
                                      </p:cBhvr>
                                      <p:to>
                                        <p:strVal val="visible"/>
                                      </p:to>
                                    </p:set>
                                    <p:animEffect transition="in" filter="wipe(left)">
                                      <p:cBhvr>
                                        <p:cTn id="7" dur="500"/>
                                        <p:tgtEl>
                                          <p:spTgt spid="1736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sz="4000" smtClean="0">
                <a:solidFill>
                  <a:schemeClr val="tx1"/>
                </a:solidFill>
              </a:rPr>
              <a:t>模块作用范围和控制范围的关系</a:t>
            </a:r>
            <a:endParaRPr lang="zh-CN" altLang="en-US" sz="4000" smtClean="0">
              <a:solidFill>
                <a:schemeClr val="tx1"/>
              </a:solidFill>
            </a:endParaRPr>
          </a:p>
        </p:txBody>
      </p:sp>
      <p:sp>
        <p:nvSpPr>
          <p:cNvPr id="1759236" name="Rectangle 4"/>
          <p:cNvSpPr>
            <a:spLocks noChangeArrowheads="1"/>
          </p:cNvSpPr>
          <p:nvPr/>
        </p:nvSpPr>
        <p:spPr bwMode="auto">
          <a:xfrm>
            <a:off x="755650" y="2133600"/>
            <a:ext cx="7473950" cy="1219200"/>
          </a:xfrm>
          <a:prstGeom prst="rect">
            <a:avLst/>
          </a:prstGeom>
          <a:noFill/>
          <a:ln w="9525">
            <a:noFill/>
            <a:miter lim="800000"/>
            <a:headEnd/>
            <a:tailEnd/>
          </a:ln>
        </p:spPr>
        <p:txBody>
          <a:bodyPr/>
          <a:lstStyle/>
          <a:p>
            <a:pPr marL="277813" indent="-277813">
              <a:spcBef>
                <a:spcPct val="20000"/>
              </a:spcBef>
              <a:buClr>
                <a:srgbClr val="003366"/>
              </a:buClr>
              <a:buFontTx/>
              <a:buChar char="•"/>
            </a:pPr>
            <a:r>
              <a:rPr kumimoji="1" lang="en-US" altLang="en-US" sz="3200" b="1">
                <a:solidFill>
                  <a:srgbClr val="FF0000"/>
                </a:solidFill>
                <a:latin typeface="Times New Roman" pitchFamily="18" charset="0"/>
              </a:rPr>
              <a:t>作用范围</a:t>
            </a:r>
            <a:r>
              <a:rPr kumimoji="1" lang="en-US" altLang="en-US" sz="3200" b="1">
                <a:latin typeface="Times New Roman" pitchFamily="18" charset="0"/>
              </a:rPr>
              <a:t>是指由该模块中包含的判断处理所影响到的其它模块和其本身所组成的集合</a:t>
            </a:r>
          </a:p>
        </p:txBody>
      </p:sp>
      <p:sp>
        <p:nvSpPr>
          <p:cNvPr id="1759237" name="Rectangle 5"/>
          <p:cNvSpPr>
            <a:spLocks noChangeArrowheads="1"/>
          </p:cNvSpPr>
          <p:nvPr/>
        </p:nvSpPr>
        <p:spPr bwMode="auto">
          <a:xfrm>
            <a:off x="539750" y="3716338"/>
            <a:ext cx="3352800" cy="2209800"/>
          </a:xfrm>
          <a:prstGeom prst="rect">
            <a:avLst/>
          </a:prstGeom>
          <a:noFill/>
          <a:ln w="9525">
            <a:noFill/>
            <a:miter lim="800000"/>
            <a:headEnd/>
            <a:tailEnd/>
          </a:ln>
          <a:effectLst/>
        </p:spPr>
        <p:txBody>
          <a:bodyPr/>
          <a:lstStyle/>
          <a:p>
            <a:pPr marL="277813" indent="-277813">
              <a:spcBef>
                <a:spcPct val="20000"/>
              </a:spcBef>
              <a:buClr>
                <a:srgbClr val="003366"/>
              </a:buClr>
              <a:buFontTx/>
              <a:buChar char="•"/>
              <a:defRPr/>
            </a:pPr>
            <a:r>
              <a:rPr kumimoji="1" lang="zh-CN" altLang="en-US" sz="3200" b="1">
                <a:solidFill>
                  <a:srgbClr val="FF0000"/>
                </a:solidFill>
                <a:effectLst>
                  <a:outerShdw blurRad="38100" dist="38100" dir="2700000" algn="tl">
                    <a:srgbClr val="C0C0C0"/>
                  </a:outerShdw>
                </a:effectLst>
                <a:latin typeface="Times New Roman" pitchFamily="18" charset="0"/>
              </a:rPr>
              <a:t>控制</a:t>
            </a:r>
            <a:r>
              <a:rPr kumimoji="1" lang="en-US" altLang="en-US" sz="3200" b="1">
                <a:solidFill>
                  <a:srgbClr val="FF0000"/>
                </a:solidFill>
                <a:effectLst>
                  <a:outerShdw blurRad="38100" dist="38100" dir="2700000" algn="tl">
                    <a:srgbClr val="C0C0C0"/>
                  </a:outerShdw>
                </a:effectLst>
                <a:latin typeface="Times New Roman" pitchFamily="18" charset="0"/>
              </a:rPr>
              <a:t>范围</a:t>
            </a:r>
            <a:r>
              <a:rPr kumimoji="1" lang="en-US" altLang="en-US" sz="3200" b="1">
                <a:effectLst>
                  <a:outerShdw blurRad="38100" dist="38100" dir="2700000" algn="tl">
                    <a:srgbClr val="C0C0C0"/>
                  </a:outerShdw>
                </a:effectLst>
                <a:latin typeface="Times New Roman" pitchFamily="18" charset="0"/>
              </a:rPr>
              <a:t>是指它可以调用的所有下属模块和其本身所组成的集合</a:t>
            </a:r>
          </a:p>
        </p:txBody>
      </p:sp>
      <p:grpSp>
        <p:nvGrpSpPr>
          <p:cNvPr id="2" name="Group 6"/>
          <p:cNvGrpSpPr>
            <a:grpSpLocks/>
          </p:cNvGrpSpPr>
          <p:nvPr/>
        </p:nvGrpSpPr>
        <p:grpSpPr bwMode="auto">
          <a:xfrm>
            <a:off x="4114800" y="3200400"/>
            <a:ext cx="4495800" cy="2971800"/>
            <a:chOff x="1464" y="912"/>
            <a:chExt cx="2832" cy="2016"/>
          </a:xfrm>
        </p:grpSpPr>
        <p:sp>
          <p:nvSpPr>
            <p:cNvPr id="70668" name="Rectangle 7"/>
            <p:cNvSpPr>
              <a:spLocks noChangeArrowheads="1"/>
            </p:cNvSpPr>
            <p:nvPr/>
          </p:nvSpPr>
          <p:spPr bwMode="auto">
            <a:xfrm>
              <a:off x="1512" y="2304"/>
              <a:ext cx="823" cy="613"/>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计算医生</a:t>
              </a:r>
            </a:p>
            <a:p>
              <a:pPr algn="ctr"/>
              <a:r>
                <a:rPr kumimoji="1" lang="zh-CN" altLang="en-US" sz="2400" b="1">
                  <a:latin typeface="Times New Roman" pitchFamily="18" charset="0"/>
                </a:rPr>
                <a:t>奖金</a:t>
              </a:r>
            </a:p>
          </p:txBody>
        </p:sp>
        <p:sp>
          <p:nvSpPr>
            <p:cNvPr id="70669" name="Line 8"/>
            <p:cNvSpPr>
              <a:spLocks noChangeShapeType="1"/>
            </p:cNvSpPr>
            <p:nvPr/>
          </p:nvSpPr>
          <p:spPr bwMode="auto">
            <a:xfrm flipH="1">
              <a:off x="1884" y="1584"/>
              <a:ext cx="636" cy="720"/>
            </a:xfrm>
            <a:prstGeom prst="line">
              <a:avLst/>
            </a:prstGeom>
            <a:noFill/>
            <a:ln w="28575">
              <a:solidFill>
                <a:schemeClr val="tx1"/>
              </a:solidFill>
              <a:round/>
              <a:headEnd/>
              <a:tailEnd type="triangle" w="med" len="med"/>
            </a:ln>
          </p:spPr>
          <p:txBody>
            <a:bodyPr/>
            <a:lstStyle/>
            <a:p>
              <a:endParaRPr lang="zh-CN" altLang="en-US"/>
            </a:p>
          </p:txBody>
        </p:sp>
        <p:sp>
          <p:nvSpPr>
            <p:cNvPr id="70670" name="Line 9"/>
            <p:cNvSpPr>
              <a:spLocks noChangeShapeType="1"/>
            </p:cNvSpPr>
            <p:nvPr/>
          </p:nvSpPr>
          <p:spPr bwMode="auto">
            <a:xfrm>
              <a:off x="2880" y="1536"/>
              <a:ext cx="840" cy="768"/>
            </a:xfrm>
            <a:prstGeom prst="line">
              <a:avLst/>
            </a:prstGeom>
            <a:noFill/>
            <a:ln w="28575">
              <a:solidFill>
                <a:schemeClr val="tx1"/>
              </a:solidFill>
              <a:round/>
              <a:headEnd/>
              <a:tailEnd type="triangle" w="med" len="med"/>
            </a:ln>
          </p:spPr>
          <p:txBody>
            <a:bodyPr/>
            <a:lstStyle/>
            <a:p>
              <a:endParaRPr lang="zh-CN" altLang="en-US"/>
            </a:p>
          </p:txBody>
        </p:sp>
        <p:sp>
          <p:nvSpPr>
            <p:cNvPr id="70671" name="Rectangle 10"/>
            <p:cNvSpPr>
              <a:spLocks noChangeArrowheads="1"/>
            </p:cNvSpPr>
            <p:nvPr/>
          </p:nvSpPr>
          <p:spPr bwMode="auto">
            <a:xfrm>
              <a:off x="2424" y="2304"/>
              <a:ext cx="862" cy="613"/>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计算护士</a:t>
              </a:r>
            </a:p>
            <a:p>
              <a:pPr algn="ctr"/>
              <a:r>
                <a:rPr kumimoji="1" lang="zh-CN" altLang="en-US" sz="2400" b="1">
                  <a:latin typeface="Times New Roman" pitchFamily="18" charset="0"/>
                </a:rPr>
                <a:t>奖金</a:t>
              </a:r>
            </a:p>
          </p:txBody>
        </p:sp>
        <p:sp>
          <p:nvSpPr>
            <p:cNvPr id="70672" name="Rectangle 11"/>
            <p:cNvSpPr>
              <a:spLocks noChangeArrowheads="1"/>
            </p:cNvSpPr>
            <p:nvPr/>
          </p:nvSpPr>
          <p:spPr bwMode="auto">
            <a:xfrm>
              <a:off x="3386" y="2315"/>
              <a:ext cx="862" cy="613"/>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计算月</a:t>
              </a:r>
            </a:p>
            <a:p>
              <a:pPr algn="ctr"/>
              <a:r>
                <a:rPr kumimoji="1" lang="zh-CN" altLang="en-US" sz="2400" b="1">
                  <a:latin typeface="Times New Roman" pitchFamily="18" charset="0"/>
                </a:rPr>
                <a:t>奖金总额</a:t>
              </a:r>
            </a:p>
          </p:txBody>
        </p:sp>
        <p:sp>
          <p:nvSpPr>
            <p:cNvPr id="70673" name="Line 12"/>
            <p:cNvSpPr>
              <a:spLocks noChangeShapeType="1"/>
            </p:cNvSpPr>
            <p:nvPr/>
          </p:nvSpPr>
          <p:spPr bwMode="auto">
            <a:xfrm>
              <a:off x="2616" y="1584"/>
              <a:ext cx="206" cy="720"/>
            </a:xfrm>
            <a:prstGeom prst="line">
              <a:avLst/>
            </a:prstGeom>
            <a:noFill/>
            <a:ln w="28575">
              <a:solidFill>
                <a:schemeClr val="tx1"/>
              </a:solidFill>
              <a:round/>
              <a:headEnd/>
              <a:tailEnd type="triangle" w="med" len="med"/>
            </a:ln>
          </p:spPr>
          <p:txBody>
            <a:bodyPr/>
            <a:lstStyle/>
            <a:p>
              <a:endParaRPr lang="zh-CN" altLang="en-US"/>
            </a:p>
          </p:txBody>
        </p:sp>
        <p:sp>
          <p:nvSpPr>
            <p:cNvPr id="70674" name="Line 13"/>
            <p:cNvSpPr>
              <a:spLocks noChangeShapeType="1"/>
            </p:cNvSpPr>
            <p:nvPr/>
          </p:nvSpPr>
          <p:spPr bwMode="auto">
            <a:xfrm>
              <a:off x="2040" y="1200"/>
              <a:ext cx="0" cy="350"/>
            </a:xfrm>
            <a:prstGeom prst="line">
              <a:avLst/>
            </a:prstGeom>
            <a:noFill/>
            <a:ln w="28575">
              <a:solidFill>
                <a:schemeClr val="tx1"/>
              </a:solidFill>
              <a:round/>
              <a:headEnd/>
              <a:tailEnd/>
            </a:ln>
          </p:spPr>
          <p:txBody>
            <a:bodyPr/>
            <a:lstStyle/>
            <a:p>
              <a:endParaRPr lang="zh-CN" altLang="en-US"/>
            </a:p>
          </p:txBody>
        </p:sp>
        <p:sp>
          <p:nvSpPr>
            <p:cNvPr id="70675" name="Line 14"/>
            <p:cNvSpPr>
              <a:spLocks noChangeShapeType="1"/>
            </p:cNvSpPr>
            <p:nvPr/>
          </p:nvSpPr>
          <p:spPr bwMode="auto">
            <a:xfrm>
              <a:off x="3120" y="1200"/>
              <a:ext cx="0" cy="350"/>
            </a:xfrm>
            <a:prstGeom prst="line">
              <a:avLst/>
            </a:prstGeom>
            <a:noFill/>
            <a:ln w="28575">
              <a:solidFill>
                <a:schemeClr val="tx1"/>
              </a:solidFill>
              <a:round/>
              <a:headEnd/>
              <a:tailEnd/>
            </a:ln>
          </p:spPr>
          <p:txBody>
            <a:bodyPr/>
            <a:lstStyle/>
            <a:p>
              <a:endParaRPr lang="zh-CN" altLang="en-US"/>
            </a:p>
          </p:txBody>
        </p:sp>
        <p:sp>
          <p:nvSpPr>
            <p:cNvPr id="70676" name="Line 15"/>
            <p:cNvSpPr>
              <a:spLocks noChangeShapeType="1"/>
            </p:cNvSpPr>
            <p:nvPr/>
          </p:nvSpPr>
          <p:spPr bwMode="auto">
            <a:xfrm>
              <a:off x="2040" y="1200"/>
              <a:ext cx="1082" cy="0"/>
            </a:xfrm>
            <a:prstGeom prst="line">
              <a:avLst/>
            </a:prstGeom>
            <a:noFill/>
            <a:ln w="28575">
              <a:solidFill>
                <a:schemeClr val="tx1"/>
              </a:solidFill>
              <a:round/>
              <a:headEnd/>
              <a:tailEnd/>
            </a:ln>
          </p:spPr>
          <p:txBody>
            <a:bodyPr/>
            <a:lstStyle/>
            <a:p>
              <a:endParaRPr lang="zh-CN" altLang="en-US"/>
            </a:p>
          </p:txBody>
        </p:sp>
        <p:sp>
          <p:nvSpPr>
            <p:cNvPr id="70677" name="Line 16"/>
            <p:cNvSpPr>
              <a:spLocks noChangeShapeType="1"/>
            </p:cNvSpPr>
            <p:nvPr/>
          </p:nvSpPr>
          <p:spPr bwMode="auto">
            <a:xfrm>
              <a:off x="2040" y="1550"/>
              <a:ext cx="433" cy="0"/>
            </a:xfrm>
            <a:prstGeom prst="line">
              <a:avLst/>
            </a:prstGeom>
            <a:noFill/>
            <a:ln w="28575">
              <a:solidFill>
                <a:schemeClr val="tx1"/>
              </a:solidFill>
              <a:round/>
              <a:headEnd/>
              <a:tailEnd/>
            </a:ln>
          </p:spPr>
          <p:txBody>
            <a:bodyPr/>
            <a:lstStyle/>
            <a:p>
              <a:endParaRPr lang="zh-CN" altLang="en-US"/>
            </a:p>
          </p:txBody>
        </p:sp>
        <p:sp>
          <p:nvSpPr>
            <p:cNvPr id="70678" name="Line 17"/>
            <p:cNvSpPr>
              <a:spLocks noChangeShapeType="1"/>
            </p:cNvSpPr>
            <p:nvPr/>
          </p:nvSpPr>
          <p:spPr bwMode="auto">
            <a:xfrm>
              <a:off x="2711" y="1561"/>
              <a:ext cx="409" cy="0"/>
            </a:xfrm>
            <a:prstGeom prst="line">
              <a:avLst/>
            </a:prstGeom>
            <a:noFill/>
            <a:ln w="28575">
              <a:solidFill>
                <a:schemeClr val="tx1"/>
              </a:solidFill>
              <a:round/>
              <a:headEnd/>
              <a:tailEnd/>
            </a:ln>
          </p:spPr>
          <p:txBody>
            <a:bodyPr/>
            <a:lstStyle/>
            <a:p>
              <a:endParaRPr lang="zh-CN" altLang="en-US"/>
            </a:p>
          </p:txBody>
        </p:sp>
        <p:sp>
          <p:nvSpPr>
            <p:cNvPr id="70679" name="AutoShape 18"/>
            <p:cNvSpPr>
              <a:spLocks noChangeArrowheads="1"/>
            </p:cNvSpPr>
            <p:nvPr/>
          </p:nvSpPr>
          <p:spPr bwMode="auto">
            <a:xfrm>
              <a:off x="2425" y="1506"/>
              <a:ext cx="310" cy="87"/>
            </a:xfrm>
            <a:prstGeom prst="diamond">
              <a:avLst/>
            </a:prstGeom>
            <a:noFill/>
            <a:ln w="28575">
              <a:solidFill>
                <a:schemeClr val="tx1"/>
              </a:solidFill>
              <a:miter lim="800000"/>
              <a:headEnd/>
              <a:tailEnd/>
            </a:ln>
          </p:spPr>
          <p:txBody>
            <a:bodyPr wrap="none" anchor="ctr"/>
            <a:lstStyle/>
            <a:p>
              <a:endParaRPr lang="zh-CN" altLang="en-US"/>
            </a:p>
          </p:txBody>
        </p:sp>
        <p:sp>
          <p:nvSpPr>
            <p:cNvPr id="70680" name="Text Box 19"/>
            <p:cNvSpPr txBox="1">
              <a:spLocks noChangeArrowheads="1"/>
            </p:cNvSpPr>
            <p:nvPr/>
          </p:nvSpPr>
          <p:spPr bwMode="auto">
            <a:xfrm>
              <a:off x="2076" y="1200"/>
              <a:ext cx="1116" cy="352"/>
            </a:xfrm>
            <a:prstGeom prst="rect">
              <a:avLst/>
            </a:prstGeom>
            <a:noFill/>
            <a:ln w="28575">
              <a:noFill/>
              <a:miter lim="800000"/>
              <a:headEnd/>
              <a:tailEnd/>
            </a:ln>
          </p:spPr>
          <p:txBody>
            <a:bodyPr>
              <a:spAutoFit/>
            </a:bodyPr>
            <a:lstStyle/>
            <a:p>
              <a:pPr>
                <a:spcBef>
                  <a:spcPct val="50000"/>
                </a:spcBef>
              </a:pPr>
              <a:r>
                <a:rPr kumimoji="1" lang="zh-CN" altLang="en-US" sz="2800" b="1">
                  <a:latin typeface="Times New Roman" pitchFamily="18" charset="0"/>
                </a:rPr>
                <a:t>计算奖金</a:t>
              </a:r>
            </a:p>
          </p:txBody>
        </p:sp>
        <p:sp>
          <p:nvSpPr>
            <p:cNvPr id="70681" name="Text Box 20"/>
            <p:cNvSpPr txBox="1">
              <a:spLocks noChangeArrowheads="1"/>
            </p:cNvSpPr>
            <p:nvPr/>
          </p:nvSpPr>
          <p:spPr bwMode="auto">
            <a:xfrm>
              <a:off x="1464" y="2064"/>
              <a:ext cx="480" cy="310"/>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P21</a:t>
              </a:r>
            </a:p>
          </p:txBody>
        </p:sp>
        <p:sp>
          <p:nvSpPr>
            <p:cNvPr id="70682" name="Text Box 21"/>
            <p:cNvSpPr txBox="1">
              <a:spLocks noChangeArrowheads="1"/>
            </p:cNvSpPr>
            <p:nvPr/>
          </p:nvSpPr>
          <p:spPr bwMode="auto">
            <a:xfrm>
              <a:off x="2376" y="2064"/>
              <a:ext cx="480" cy="310"/>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P22</a:t>
              </a:r>
            </a:p>
          </p:txBody>
        </p:sp>
        <p:sp>
          <p:nvSpPr>
            <p:cNvPr id="70683" name="Text Box 22"/>
            <p:cNvSpPr txBox="1">
              <a:spLocks noChangeArrowheads="1"/>
            </p:cNvSpPr>
            <p:nvPr/>
          </p:nvSpPr>
          <p:spPr bwMode="auto">
            <a:xfrm>
              <a:off x="3816" y="2064"/>
              <a:ext cx="480" cy="310"/>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P23</a:t>
              </a:r>
            </a:p>
          </p:txBody>
        </p:sp>
        <p:sp>
          <p:nvSpPr>
            <p:cNvPr id="70684" name="Text Box 23"/>
            <p:cNvSpPr txBox="1">
              <a:spLocks noChangeArrowheads="1"/>
            </p:cNvSpPr>
            <p:nvPr/>
          </p:nvSpPr>
          <p:spPr bwMode="auto">
            <a:xfrm>
              <a:off x="1992" y="912"/>
              <a:ext cx="336" cy="310"/>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a:t>
              </a:r>
            </a:p>
          </p:txBody>
        </p:sp>
      </p:grpSp>
      <p:grpSp>
        <p:nvGrpSpPr>
          <p:cNvPr id="3" name="Group 24"/>
          <p:cNvGrpSpPr>
            <a:grpSpLocks/>
          </p:cNvGrpSpPr>
          <p:nvPr/>
        </p:nvGrpSpPr>
        <p:grpSpPr bwMode="auto">
          <a:xfrm>
            <a:off x="4044950" y="3263900"/>
            <a:ext cx="4718050" cy="3365500"/>
            <a:chOff x="2692" y="1719"/>
            <a:chExt cx="2972" cy="2120"/>
          </a:xfrm>
        </p:grpSpPr>
        <p:sp>
          <p:nvSpPr>
            <p:cNvPr id="70666" name="Freeform 25"/>
            <p:cNvSpPr>
              <a:spLocks/>
            </p:cNvSpPr>
            <p:nvPr/>
          </p:nvSpPr>
          <p:spPr bwMode="auto">
            <a:xfrm>
              <a:off x="2692" y="1719"/>
              <a:ext cx="2135" cy="2120"/>
            </a:xfrm>
            <a:custGeom>
              <a:avLst/>
              <a:gdLst>
                <a:gd name="T0" fmla="*/ 343 w 2135"/>
                <a:gd name="T1" fmla="*/ 112 h 2120"/>
                <a:gd name="T2" fmla="*/ 437 w 2135"/>
                <a:gd name="T3" fmla="*/ 26 h 2120"/>
                <a:gd name="T4" fmla="*/ 532 w 2135"/>
                <a:gd name="T5" fmla="*/ 0 h 2120"/>
                <a:gd name="T6" fmla="*/ 798 w 2135"/>
                <a:gd name="T7" fmla="*/ 9 h 2120"/>
                <a:gd name="T8" fmla="*/ 1082 w 2135"/>
                <a:gd name="T9" fmla="*/ 69 h 2120"/>
                <a:gd name="T10" fmla="*/ 1220 w 2135"/>
                <a:gd name="T11" fmla="*/ 95 h 2120"/>
                <a:gd name="T12" fmla="*/ 1460 w 2135"/>
                <a:gd name="T13" fmla="*/ 147 h 2120"/>
                <a:gd name="T14" fmla="*/ 1581 w 2135"/>
                <a:gd name="T15" fmla="*/ 172 h 2120"/>
                <a:gd name="T16" fmla="*/ 1710 w 2135"/>
                <a:gd name="T17" fmla="*/ 198 h 2120"/>
                <a:gd name="T18" fmla="*/ 1856 w 2135"/>
                <a:gd name="T19" fmla="*/ 241 h 2120"/>
                <a:gd name="T20" fmla="*/ 1942 w 2135"/>
                <a:gd name="T21" fmla="*/ 267 h 2120"/>
                <a:gd name="T22" fmla="*/ 1993 w 2135"/>
                <a:gd name="T23" fmla="*/ 284 h 2120"/>
                <a:gd name="T24" fmla="*/ 2071 w 2135"/>
                <a:gd name="T25" fmla="*/ 387 h 2120"/>
                <a:gd name="T26" fmla="*/ 2131 w 2135"/>
                <a:gd name="T27" fmla="*/ 611 h 2120"/>
                <a:gd name="T28" fmla="*/ 2071 w 2135"/>
                <a:gd name="T29" fmla="*/ 937 h 2120"/>
                <a:gd name="T30" fmla="*/ 2045 w 2135"/>
                <a:gd name="T31" fmla="*/ 1058 h 2120"/>
                <a:gd name="T32" fmla="*/ 2028 w 2135"/>
                <a:gd name="T33" fmla="*/ 1144 h 2120"/>
                <a:gd name="T34" fmla="*/ 1976 w 2135"/>
                <a:gd name="T35" fmla="*/ 1221 h 2120"/>
                <a:gd name="T36" fmla="*/ 1942 w 2135"/>
                <a:gd name="T37" fmla="*/ 1299 h 2120"/>
                <a:gd name="T38" fmla="*/ 1916 w 2135"/>
                <a:gd name="T39" fmla="*/ 1462 h 2120"/>
                <a:gd name="T40" fmla="*/ 1890 w 2135"/>
                <a:gd name="T41" fmla="*/ 1797 h 2120"/>
                <a:gd name="T42" fmla="*/ 1864 w 2135"/>
                <a:gd name="T43" fmla="*/ 1875 h 2120"/>
                <a:gd name="T44" fmla="*/ 1813 w 2135"/>
                <a:gd name="T45" fmla="*/ 1900 h 2120"/>
                <a:gd name="T46" fmla="*/ 1735 w 2135"/>
                <a:gd name="T47" fmla="*/ 1978 h 2120"/>
                <a:gd name="T48" fmla="*/ 1718 w 2135"/>
                <a:gd name="T49" fmla="*/ 2004 h 2120"/>
                <a:gd name="T50" fmla="*/ 1469 w 2135"/>
                <a:gd name="T51" fmla="*/ 2046 h 2120"/>
                <a:gd name="T52" fmla="*/ 1228 w 2135"/>
                <a:gd name="T53" fmla="*/ 2089 h 2120"/>
                <a:gd name="T54" fmla="*/ 704 w 2135"/>
                <a:gd name="T55" fmla="*/ 2089 h 2120"/>
                <a:gd name="T56" fmla="*/ 463 w 2135"/>
                <a:gd name="T57" fmla="*/ 2038 h 2120"/>
                <a:gd name="T58" fmla="*/ 360 w 2135"/>
                <a:gd name="T59" fmla="*/ 2004 h 2120"/>
                <a:gd name="T60" fmla="*/ 248 w 2135"/>
                <a:gd name="T61" fmla="*/ 1961 h 2120"/>
                <a:gd name="T62" fmla="*/ 154 w 2135"/>
                <a:gd name="T63" fmla="*/ 1909 h 2120"/>
                <a:gd name="T64" fmla="*/ 102 w 2135"/>
                <a:gd name="T65" fmla="*/ 1875 h 2120"/>
                <a:gd name="T66" fmla="*/ 33 w 2135"/>
                <a:gd name="T67" fmla="*/ 1746 h 2120"/>
                <a:gd name="T68" fmla="*/ 7 w 2135"/>
                <a:gd name="T69" fmla="*/ 1617 h 2120"/>
                <a:gd name="T70" fmla="*/ 16 w 2135"/>
                <a:gd name="T71" fmla="*/ 1324 h 2120"/>
                <a:gd name="T72" fmla="*/ 33 w 2135"/>
                <a:gd name="T73" fmla="*/ 1127 h 2120"/>
                <a:gd name="T74" fmla="*/ 59 w 2135"/>
                <a:gd name="T75" fmla="*/ 989 h 2120"/>
                <a:gd name="T76" fmla="*/ 85 w 2135"/>
                <a:gd name="T77" fmla="*/ 860 h 2120"/>
                <a:gd name="T78" fmla="*/ 93 w 2135"/>
                <a:gd name="T79" fmla="*/ 826 h 2120"/>
                <a:gd name="T80" fmla="*/ 111 w 2135"/>
                <a:gd name="T81" fmla="*/ 774 h 2120"/>
                <a:gd name="T82" fmla="*/ 171 w 2135"/>
                <a:gd name="T83" fmla="*/ 430 h 2120"/>
                <a:gd name="T84" fmla="*/ 248 w 2135"/>
                <a:gd name="T85" fmla="*/ 301 h 2120"/>
                <a:gd name="T86" fmla="*/ 360 w 2135"/>
                <a:gd name="T87" fmla="*/ 95 h 2120"/>
                <a:gd name="T88" fmla="*/ 343 w 2135"/>
                <a:gd name="T89" fmla="*/ 112 h 21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35"/>
                <a:gd name="T136" fmla="*/ 0 h 2120"/>
                <a:gd name="T137" fmla="*/ 2135 w 2135"/>
                <a:gd name="T138" fmla="*/ 2120 h 21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35" h="2120">
                  <a:moveTo>
                    <a:pt x="343" y="112"/>
                  </a:moveTo>
                  <a:cubicBezTo>
                    <a:pt x="379" y="88"/>
                    <a:pt x="396" y="43"/>
                    <a:pt x="437" y="26"/>
                  </a:cubicBezTo>
                  <a:cubicBezTo>
                    <a:pt x="466" y="14"/>
                    <a:pt x="502" y="11"/>
                    <a:pt x="532" y="0"/>
                  </a:cubicBezTo>
                  <a:cubicBezTo>
                    <a:pt x="621" y="3"/>
                    <a:pt x="709" y="4"/>
                    <a:pt x="798" y="9"/>
                  </a:cubicBezTo>
                  <a:cubicBezTo>
                    <a:pt x="894" y="15"/>
                    <a:pt x="985" y="60"/>
                    <a:pt x="1082" y="69"/>
                  </a:cubicBezTo>
                  <a:cubicBezTo>
                    <a:pt x="1131" y="82"/>
                    <a:pt x="1166" y="89"/>
                    <a:pt x="1220" y="95"/>
                  </a:cubicBezTo>
                  <a:cubicBezTo>
                    <a:pt x="1296" y="120"/>
                    <a:pt x="1380" y="136"/>
                    <a:pt x="1460" y="147"/>
                  </a:cubicBezTo>
                  <a:cubicBezTo>
                    <a:pt x="1500" y="159"/>
                    <a:pt x="1540" y="166"/>
                    <a:pt x="1581" y="172"/>
                  </a:cubicBezTo>
                  <a:cubicBezTo>
                    <a:pt x="1704" y="215"/>
                    <a:pt x="1546" y="164"/>
                    <a:pt x="1710" y="198"/>
                  </a:cubicBezTo>
                  <a:cubicBezTo>
                    <a:pt x="1758" y="208"/>
                    <a:pt x="1809" y="227"/>
                    <a:pt x="1856" y="241"/>
                  </a:cubicBezTo>
                  <a:cubicBezTo>
                    <a:pt x="1885" y="249"/>
                    <a:pt x="1913" y="258"/>
                    <a:pt x="1942" y="267"/>
                  </a:cubicBezTo>
                  <a:cubicBezTo>
                    <a:pt x="1959" y="272"/>
                    <a:pt x="1993" y="284"/>
                    <a:pt x="1993" y="284"/>
                  </a:cubicBezTo>
                  <a:cubicBezTo>
                    <a:pt x="2018" y="320"/>
                    <a:pt x="2047" y="350"/>
                    <a:pt x="2071" y="387"/>
                  </a:cubicBezTo>
                  <a:cubicBezTo>
                    <a:pt x="2085" y="462"/>
                    <a:pt x="2106" y="538"/>
                    <a:pt x="2131" y="611"/>
                  </a:cubicBezTo>
                  <a:cubicBezTo>
                    <a:pt x="2126" y="717"/>
                    <a:pt x="2135" y="843"/>
                    <a:pt x="2071" y="937"/>
                  </a:cubicBezTo>
                  <a:cubicBezTo>
                    <a:pt x="2062" y="978"/>
                    <a:pt x="2052" y="1017"/>
                    <a:pt x="2045" y="1058"/>
                  </a:cubicBezTo>
                  <a:cubicBezTo>
                    <a:pt x="2044" y="1065"/>
                    <a:pt x="2038" y="1126"/>
                    <a:pt x="2028" y="1144"/>
                  </a:cubicBezTo>
                  <a:cubicBezTo>
                    <a:pt x="2013" y="1171"/>
                    <a:pt x="1993" y="1195"/>
                    <a:pt x="1976" y="1221"/>
                  </a:cubicBezTo>
                  <a:cubicBezTo>
                    <a:pt x="1967" y="1251"/>
                    <a:pt x="1959" y="1273"/>
                    <a:pt x="1942" y="1299"/>
                  </a:cubicBezTo>
                  <a:cubicBezTo>
                    <a:pt x="1931" y="1353"/>
                    <a:pt x="1930" y="1408"/>
                    <a:pt x="1916" y="1462"/>
                  </a:cubicBezTo>
                  <a:cubicBezTo>
                    <a:pt x="1906" y="1764"/>
                    <a:pt x="1937" y="1656"/>
                    <a:pt x="1890" y="1797"/>
                  </a:cubicBezTo>
                  <a:cubicBezTo>
                    <a:pt x="1885" y="1812"/>
                    <a:pt x="1868" y="1872"/>
                    <a:pt x="1864" y="1875"/>
                  </a:cubicBezTo>
                  <a:cubicBezTo>
                    <a:pt x="1832" y="1897"/>
                    <a:pt x="1849" y="1889"/>
                    <a:pt x="1813" y="1900"/>
                  </a:cubicBezTo>
                  <a:cubicBezTo>
                    <a:pt x="1787" y="1926"/>
                    <a:pt x="1755" y="1947"/>
                    <a:pt x="1735" y="1978"/>
                  </a:cubicBezTo>
                  <a:cubicBezTo>
                    <a:pt x="1729" y="1987"/>
                    <a:pt x="1726" y="1998"/>
                    <a:pt x="1718" y="2004"/>
                  </a:cubicBezTo>
                  <a:cubicBezTo>
                    <a:pt x="1669" y="2043"/>
                    <a:pt x="1528" y="2041"/>
                    <a:pt x="1469" y="2046"/>
                  </a:cubicBezTo>
                  <a:cubicBezTo>
                    <a:pt x="1387" y="2068"/>
                    <a:pt x="1314" y="2082"/>
                    <a:pt x="1228" y="2089"/>
                  </a:cubicBezTo>
                  <a:cubicBezTo>
                    <a:pt x="1054" y="2120"/>
                    <a:pt x="879" y="2101"/>
                    <a:pt x="704" y="2089"/>
                  </a:cubicBezTo>
                  <a:cubicBezTo>
                    <a:pt x="620" y="2076"/>
                    <a:pt x="544" y="2063"/>
                    <a:pt x="463" y="2038"/>
                  </a:cubicBezTo>
                  <a:cubicBezTo>
                    <a:pt x="429" y="2016"/>
                    <a:pt x="400" y="2011"/>
                    <a:pt x="360" y="2004"/>
                  </a:cubicBezTo>
                  <a:cubicBezTo>
                    <a:pt x="325" y="1980"/>
                    <a:pt x="289" y="1970"/>
                    <a:pt x="248" y="1961"/>
                  </a:cubicBezTo>
                  <a:cubicBezTo>
                    <a:pt x="223" y="1934"/>
                    <a:pt x="186" y="1927"/>
                    <a:pt x="154" y="1909"/>
                  </a:cubicBezTo>
                  <a:cubicBezTo>
                    <a:pt x="136" y="1899"/>
                    <a:pt x="102" y="1875"/>
                    <a:pt x="102" y="1875"/>
                  </a:cubicBezTo>
                  <a:cubicBezTo>
                    <a:pt x="89" y="1838"/>
                    <a:pt x="56" y="1780"/>
                    <a:pt x="33" y="1746"/>
                  </a:cubicBezTo>
                  <a:cubicBezTo>
                    <a:pt x="25" y="1702"/>
                    <a:pt x="14" y="1662"/>
                    <a:pt x="7" y="1617"/>
                  </a:cubicBezTo>
                  <a:cubicBezTo>
                    <a:pt x="0" y="1506"/>
                    <a:pt x="9" y="1433"/>
                    <a:pt x="16" y="1324"/>
                  </a:cubicBezTo>
                  <a:cubicBezTo>
                    <a:pt x="28" y="1135"/>
                    <a:pt x="7" y="1208"/>
                    <a:pt x="33" y="1127"/>
                  </a:cubicBezTo>
                  <a:cubicBezTo>
                    <a:pt x="39" y="1069"/>
                    <a:pt x="42" y="1039"/>
                    <a:pt x="59" y="989"/>
                  </a:cubicBezTo>
                  <a:cubicBezTo>
                    <a:pt x="66" y="944"/>
                    <a:pt x="73" y="903"/>
                    <a:pt x="85" y="860"/>
                  </a:cubicBezTo>
                  <a:cubicBezTo>
                    <a:pt x="88" y="849"/>
                    <a:pt x="90" y="837"/>
                    <a:pt x="93" y="826"/>
                  </a:cubicBezTo>
                  <a:cubicBezTo>
                    <a:pt x="98" y="808"/>
                    <a:pt x="111" y="774"/>
                    <a:pt x="111" y="774"/>
                  </a:cubicBezTo>
                  <a:cubicBezTo>
                    <a:pt x="120" y="696"/>
                    <a:pt x="129" y="505"/>
                    <a:pt x="171" y="430"/>
                  </a:cubicBezTo>
                  <a:cubicBezTo>
                    <a:pt x="190" y="397"/>
                    <a:pt x="236" y="335"/>
                    <a:pt x="248" y="301"/>
                  </a:cubicBezTo>
                  <a:cubicBezTo>
                    <a:pt x="274" y="228"/>
                    <a:pt x="305" y="150"/>
                    <a:pt x="360" y="95"/>
                  </a:cubicBezTo>
                  <a:cubicBezTo>
                    <a:pt x="366" y="89"/>
                    <a:pt x="349" y="106"/>
                    <a:pt x="343" y="112"/>
                  </a:cubicBezTo>
                  <a:close/>
                </a:path>
              </a:pathLst>
            </a:custGeom>
            <a:noFill/>
            <a:ln w="38100" cap="rnd" cmpd="sng">
              <a:solidFill>
                <a:srgbClr val="660033"/>
              </a:solidFill>
              <a:prstDash val="sysDot"/>
              <a:round/>
              <a:headEnd/>
              <a:tailEnd/>
            </a:ln>
          </p:spPr>
          <p:txBody>
            <a:bodyPr/>
            <a:lstStyle/>
            <a:p>
              <a:endParaRPr lang="zh-CN" altLang="en-US"/>
            </a:p>
          </p:txBody>
        </p:sp>
        <p:sp>
          <p:nvSpPr>
            <p:cNvPr id="1759258" name="AutoShape 26"/>
            <p:cNvSpPr>
              <a:spLocks noChangeArrowheads="1"/>
            </p:cNvSpPr>
            <p:nvPr/>
          </p:nvSpPr>
          <p:spPr bwMode="auto">
            <a:xfrm>
              <a:off x="4944" y="1896"/>
              <a:ext cx="720" cy="552"/>
            </a:xfrm>
            <a:prstGeom prst="wedgeRoundRectCallout">
              <a:avLst>
                <a:gd name="adj1" fmla="val -87639"/>
                <a:gd name="adj2" fmla="val 20653"/>
                <a:gd name="adj3" fmla="val 16667"/>
              </a:avLst>
            </a:prstGeom>
            <a:solidFill>
              <a:schemeClr val="accent1"/>
            </a:solidFill>
            <a:ln w="9525">
              <a:solidFill>
                <a:schemeClr val="tx1"/>
              </a:solidFill>
              <a:miter lim="800000"/>
              <a:headEnd/>
              <a:tailEnd/>
            </a:ln>
            <a:effectLst/>
          </p:spPr>
          <p:txBody>
            <a:bodyPr/>
            <a:lstStyle/>
            <a:p>
              <a:pPr algn="ctr">
                <a:defRPr/>
              </a:pPr>
              <a:r>
                <a:rPr kumimoji="1" lang="zh-CN" altLang="en-US" sz="2400" b="1">
                  <a:solidFill>
                    <a:schemeClr val="bg1"/>
                  </a:solidFill>
                  <a:effectLst>
                    <a:outerShdw blurRad="38100" dist="38100" dir="2700000" algn="tl">
                      <a:srgbClr val="000000"/>
                    </a:outerShdw>
                  </a:effectLst>
                  <a:latin typeface="Times New Roman" pitchFamily="18" charset="0"/>
                </a:rPr>
                <a:t>作用范围</a:t>
              </a:r>
            </a:p>
          </p:txBody>
        </p:sp>
      </p:grpSp>
      <p:grpSp>
        <p:nvGrpSpPr>
          <p:cNvPr id="4" name="Group 27"/>
          <p:cNvGrpSpPr>
            <a:grpSpLocks/>
          </p:cNvGrpSpPr>
          <p:nvPr/>
        </p:nvGrpSpPr>
        <p:grpSpPr bwMode="auto">
          <a:xfrm>
            <a:off x="2514600" y="3352800"/>
            <a:ext cx="6248400" cy="3276600"/>
            <a:chOff x="1776" y="1659"/>
            <a:chExt cx="3915" cy="2373"/>
          </a:xfrm>
        </p:grpSpPr>
        <p:sp>
          <p:nvSpPr>
            <p:cNvPr id="70664" name="Freeform 28"/>
            <p:cNvSpPr>
              <a:spLocks/>
            </p:cNvSpPr>
            <p:nvPr/>
          </p:nvSpPr>
          <p:spPr bwMode="auto">
            <a:xfrm>
              <a:off x="2690" y="1659"/>
              <a:ext cx="3001" cy="2124"/>
            </a:xfrm>
            <a:custGeom>
              <a:avLst/>
              <a:gdLst>
                <a:gd name="T0" fmla="*/ 396 w 3001"/>
                <a:gd name="T1" fmla="*/ 138 h 2124"/>
                <a:gd name="T2" fmla="*/ 465 w 3001"/>
                <a:gd name="T3" fmla="*/ 78 h 2124"/>
                <a:gd name="T4" fmla="*/ 904 w 3001"/>
                <a:gd name="T5" fmla="*/ 0 h 2124"/>
                <a:gd name="T6" fmla="*/ 1617 w 3001"/>
                <a:gd name="T7" fmla="*/ 60 h 2124"/>
                <a:gd name="T8" fmla="*/ 1849 w 3001"/>
                <a:gd name="T9" fmla="*/ 86 h 2124"/>
                <a:gd name="T10" fmla="*/ 1970 w 3001"/>
                <a:gd name="T11" fmla="*/ 112 h 2124"/>
                <a:gd name="T12" fmla="*/ 2210 w 3001"/>
                <a:gd name="T13" fmla="*/ 181 h 2124"/>
                <a:gd name="T14" fmla="*/ 2356 w 3001"/>
                <a:gd name="T15" fmla="*/ 232 h 2124"/>
                <a:gd name="T16" fmla="*/ 2408 w 3001"/>
                <a:gd name="T17" fmla="*/ 258 h 2124"/>
                <a:gd name="T18" fmla="*/ 2580 w 3001"/>
                <a:gd name="T19" fmla="*/ 421 h 2124"/>
                <a:gd name="T20" fmla="*/ 2657 w 3001"/>
                <a:gd name="T21" fmla="*/ 525 h 2124"/>
                <a:gd name="T22" fmla="*/ 2675 w 3001"/>
                <a:gd name="T23" fmla="*/ 559 h 2124"/>
                <a:gd name="T24" fmla="*/ 2700 w 3001"/>
                <a:gd name="T25" fmla="*/ 585 h 2124"/>
                <a:gd name="T26" fmla="*/ 2726 w 3001"/>
                <a:gd name="T27" fmla="*/ 645 h 2124"/>
                <a:gd name="T28" fmla="*/ 2769 w 3001"/>
                <a:gd name="T29" fmla="*/ 765 h 2124"/>
                <a:gd name="T30" fmla="*/ 2846 w 3001"/>
                <a:gd name="T31" fmla="*/ 937 h 2124"/>
                <a:gd name="T32" fmla="*/ 2864 w 3001"/>
                <a:gd name="T33" fmla="*/ 997 h 2124"/>
                <a:gd name="T34" fmla="*/ 2907 w 3001"/>
                <a:gd name="T35" fmla="*/ 1066 h 2124"/>
                <a:gd name="T36" fmla="*/ 2950 w 3001"/>
                <a:gd name="T37" fmla="*/ 1169 h 2124"/>
                <a:gd name="T38" fmla="*/ 3001 w 3001"/>
                <a:gd name="T39" fmla="*/ 1316 h 2124"/>
                <a:gd name="T40" fmla="*/ 2993 w 3001"/>
                <a:gd name="T41" fmla="*/ 1376 h 2124"/>
                <a:gd name="T42" fmla="*/ 2984 w 3001"/>
                <a:gd name="T43" fmla="*/ 1513 h 2124"/>
                <a:gd name="T44" fmla="*/ 2898 w 3001"/>
                <a:gd name="T45" fmla="*/ 1720 h 2124"/>
                <a:gd name="T46" fmla="*/ 2872 w 3001"/>
                <a:gd name="T47" fmla="*/ 1797 h 2124"/>
                <a:gd name="T48" fmla="*/ 2795 w 3001"/>
                <a:gd name="T49" fmla="*/ 1892 h 2124"/>
                <a:gd name="T50" fmla="*/ 2614 w 3001"/>
                <a:gd name="T51" fmla="*/ 2072 h 2124"/>
                <a:gd name="T52" fmla="*/ 2528 w 3001"/>
                <a:gd name="T53" fmla="*/ 2124 h 2124"/>
                <a:gd name="T54" fmla="*/ 1970 w 3001"/>
                <a:gd name="T55" fmla="*/ 2115 h 2124"/>
                <a:gd name="T56" fmla="*/ 1815 w 3001"/>
                <a:gd name="T57" fmla="*/ 2081 h 2124"/>
                <a:gd name="T58" fmla="*/ 1531 w 3001"/>
                <a:gd name="T59" fmla="*/ 2038 h 2124"/>
                <a:gd name="T60" fmla="*/ 267 w 3001"/>
                <a:gd name="T61" fmla="*/ 1952 h 2124"/>
                <a:gd name="T62" fmla="*/ 156 w 3001"/>
                <a:gd name="T63" fmla="*/ 1892 h 2124"/>
                <a:gd name="T64" fmla="*/ 87 w 3001"/>
                <a:gd name="T65" fmla="*/ 1831 h 2124"/>
                <a:gd name="T66" fmla="*/ 61 w 3001"/>
                <a:gd name="T67" fmla="*/ 1780 h 2124"/>
                <a:gd name="T68" fmla="*/ 18 w 3001"/>
                <a:gd name="T69" fmla="*/ 1625 h 2124"/>
                <a:gd name="T70" fmla="*/ 18 w 3001"/>
                <a:gd name="T71" fmla="*/ 1384 h 2124"/>
                <a:gd name="T72" fmla="*/ 70 w 3001"/>
                <a:gd name="T73" fmla="*/ 1247 h 2124"/>
                <a:gd name="T74" fmla="*/ 113 w 3001"/>
                <a:gd name="T75" fmla="*/ 1109 h 2124"/>
                <a:gd name="T76" fmla="*/ 121 w 3001"/>
                <a:gd name="T77" fmla="*/ 1058 h 2124"/>
                <a:gd name="T78" fmla="*/ 138 w 3001"/>
                <a:gd name="T79" fmla="*/ 1040 h 2124"/>
                <a:gd name="T80" fmla="*/ 173 w 3001"/>
                <a:gd name="T81" fmla="*/ 920 h 2124"/>
                <a:gd name="T82" fmla="*/ 267 w 3001"/>
                <a:gd name="T83" fmla="*/ 740 h 2124"/>
                <a:gd name="T84" fmla="*/ 319 w 3001"/>
                <a:gd name="T85" fmla="*/ 619 h 2124"/>
                <a:gd name="T86" fmla="*/ 388 w 3001"/>
                <a:gd name="T87" fmla="*/ 404 h 2124"/>
                <a:gd name="T88" fmla="*/ 431 w 3001"/>
                <a:gd name="T89" fmla="*/ 241 h 2124"/>
                <a:gd name="T90" fmla="*/ 457 w 3001"/>
                <a:gd name="T91" fmla="*/ 129 h 2124"/>
                <a:gd name="T92" fmla="*/ 491 w 3001"/>
                <a:gd name="T93" fmla="*/ 103 h 2124"/>
                <a:gd name="T94" fmla="*/ 574 w 3001"/>
                <a:gd name="T95" fmla="*/ 69 h 21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001"/>
                <a:gd name="T145" fmla="*/ 0 h 2124"/>
                <a:gd name="T146" fmla="*/ 3001 w 3001"/>
                <a:gd name="T147" fmla="*/ 2124 h 212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001" h="2124">
                  <a:moveTo>
                    <a:pt x="396" y="138"/>
                  </a:moveTo>
                  <a:cubicBezTo>
                    <a:pt x="418" y="117"/>
                    <a:pt x="438" y="92"/>
                    <a:pt x="465" y="78"/>
                  </a:cubicBezTo>
                  <a:cubicBezTo>
                    <a:pt x="597" y="12"/>
                    <a:pt x="761" y="15"/>
                    <a:pt x="904" y="0"/>
                  </a:cubicBezTo>
                  <a:cubicBezTo>
                    <a:pt x="1140" y="42"/>
                    <a:pt x="1378" y="52"/>
                    <a:pt x="1617" y="60"/>
                  </a:cubicBezTo>
                  <a:cubicBezTo>
                    <a:pt x="1696" y="76"/>
                    <a:pt x="1768" y="81"/>
                    <a:pt x="1849" y="86"/>
                  </a:cubicBezTo>
                  <a:cubicBezTo>
                    <a:pt x="1931" y="118"/>
                    <a:pt x="1852" y="91"/>
                    <a:pt x="1970" y="112"/>
                  </a:cubicBezTo>
                  <a:cubicBezTo>
                    <a:pt x="2052" y="126"/>
                    <a:pt x="2128" y="167"/>
                    <a:pt x="2210" y="181"/>
                  </a:cubicBezTo>
                  <a:cubicBezTo>
                    <a:pt x="2255" y="210"/>
                    <a:pt x="2305" y="216"/>
                    <a:pt x="2356" y="232"/>
                  </a:cubicBezTo>
                  <a:cubicBezTo>
                    <a:pt x="2437" y="313"/>
                    <a:pt x="2291" y="173"/>
                    <a:pt x="2408" y="258"/>
                  </a:cubicBezTo>
                  <a:cubicBezTo>
                    <a:pt x="2473" y="305"/>
                    <a:pt x="2516" y="374"/>
                    <a:pt x="2580" y="421"/>
                  </a:cubicBezTo>
                  <a:cubicBezTo>
                    <a:pt x="2608" y="464"/>
                    <a:pt x="2617" y="495"/>
                    <a:pt x="2657" y="525"/>
                  </a:cubicBezTo>
                  <a:cubicBezTo>
                    <a:pt x="2663" y="536"/>
                    <a:pt x="2668" y="549"/>
                    <a:pt x="2675" y="559"/>
                  </a:cubicBezTo>
                  <a:cubicBezTo>
                    <a:pt x="2682" y="569"/>
                    <a:pt x="2693" y="575"/>
                    <a:pt x="2700" y="585"/>
                  </a:cubicBezTo>
                  <a:cubicBezTo>
                    <a:pt x="2712" y="603"/>
                    <a:pt x="2716" y="626"/>
                    <a:pt x="2726" y="645"/>
                  </a:cubicBezTo>
                  <a:cubicBezTo>
                    <a:pt x="2735" y="689"/>
                    <a:pt x="2743" y="727"/>
                    <a:pt x="2769" y="765"/>
                  </a:cubicBezTo>
                  <a:cubicBezTo>
                    <a:pt x="2785" y="840"/>
                    <a:pt x="2790" y="881"/>
                    <a:pt x="2846" y="937"/>
                  </a:cubicBezTo>
                  <a:cubicBezTo>
                    <a:pt x="2849" y="948"/>
                    <a:pt x="2857" y="985"/>
                    <a:pt x="2864" y="997"/>
                  </a:cubicBezTo>
                  <a:cubicBezTo>
                    <a:pt x="2887" y="1038"/>
                    <a:pt x="2891" y="1024"/>
                    <a:pt x="2907" y="1066"/>
                  </a:cubicBezTo>
                  <a:cubicBezTo>
                    <a:pt x="2947" y="1170"/>
                    <a:pt x="2912" y="1116"/>
                    <a:pt x="2950" y="1169"/>
                  </a:cubicBezTo>
                  <a:cubicBezTo>
                    <a:pt x="2966" y="1219"/>
                    <a:pt x="2986" y="1266"/>
                    <a:pt x="3001" y="1316"/>
                  </a:cubicBezTo>
                  <a:cubicBezTo>
                    <a:pt x="2998" y="1336"/>
                    <a:pt x="2995" y="1356"/>
                    <a:pt x="2993" y="1376"/>
                  </a:cubicBezTo>
                  <a:cubicBezTo>
                    <a:pt x="2989" y="1422"/>
                    <a:pt x="2989" y="1468"/>
                    <a:pt x="2984" y="1513"/>
                  </a:cubicBezTo>
                  <a:cubicBezTo>
                    <a:pt x="2976" y="1587"/>
                    <a:pt x="2930" y="1655"/>
                    <a:pt x="2898" y="1720"/>
                  </a:cubicBezTo>
                  <a:cubicBezTo>
                    <a:pt x="2886" y="1744"/>
                    <a:pt x="2886" y="1774"/>
                    <a:pt x="2872" y="1797"/>
                  </a:cubicBezTo>
                  <a:cubicBezTo>
                    <a:pt x="2857" y="1823"/>
                    <a:pt x="2815" y="1869"/>
                    <a:pt x="2795" y="1892"/>
                  </a:cubicBezTo>
                  <a:cubicBezTo>
                    <a:pt x="2738" y="1958"/>
                    <a:pt x="2694" y="2033"/>
                    <a:pt x="2614" y="2072"/>
                  </a:cubicBezTo>
                  <a:cubicBezTo>
                    <a:pt x="2586" y="2101"/>
                    <a:pt x="2564" y="2105"/>
                    <a:pt x="2528" y="2124"/>
                  </a:cubicBezTo>
                  <a:cubicBezTo>
                    <a:pt x="2342" y="2121"/>
                    <a:pt x="2156" y="2121"/>
                    <a:pt x="1970" y="2115"/>
                  </a:cubicBezTo>
                  <a:cubicBezTo>
                    <a:pt x="1921" y="2114"/>
                    <a:pt x="1862" y="2091"/>
                    <a:pt x="1815" y="2081"/>
                  </a:cubicBezTo>
                  <a:cubicBezTo>
                    <a:pt x="1721" y="2061"/>
                    <a:pt x="1627" y="2046"/>
                    <a:pt x="1531" y="2038"/>
                  </a:cubicBezTo>
                  <a:cubicBezTo>
                    <a:pt x="1118" y="1963"/>
                    <a:pt x="684" y="1959"/>
                    <a:pt x="267" y="1952"/>
                  </a:cubicBezTo>
                  <a:cubicBezTo>
                    <a:pt x="237" y="1932"/>
                    <a:pt x="189" y="1903"/>
                    <a:pt x="156" y="1892"/>
                  </a:cubicBezTo>
                  <a:cubicBezTo>
                    <a:pt x="106" y="1842"/>
                    <a:pt x="130" y="1861"/>
                    <a:pt x="87" y="1831"/>
                  </a:cubicBezTo>
                  <a:cubicBezTo>
                    <a:pt x="81" y="1813"/>
                    <a:pt x="67" y="1798"/>
                    <a:pt x="61" y="1780"/>
                  </a:cubicBezTo>
                  <a:cubicBezTo>
                    <a:pt x="44" y="1724"/>
                    <a:pt x="45" y="1678"/>
                    <a:pt x="18" y="1625"/>
                  </a:cubicBezTo>
                  <a:cubicBezTo>
                    <a:pt x="6" y="1512"/>
                    <a:pt x="0" y="1503"/>
                    <a:pt x="18" y="1384"/>
                  </a:cubicBezTo>
                  <a:cubicBezTo>
                    <a:pt x="26" y="1331"/>
                    <a:pt x="29" y="1286"/>
                    <a:pt x="70" y="1247"/>
                  </a:cubicBezTo>
                  <a:cubicBezTo>
                    <a:pt x="79" y="1199"/>
                    <a:pt x="90" y="1153"/>
                    <a:pt x="113" y="1109"/>
                  </a:cubicBezTo>
                  <a:cubicBezTo>
                    <a:pt x="116" y="1092"/>
                    <a:pt x="115" y="1074"/>
                    <a:pt x="121" y="1058"/>
                  </a:cubicBezTo>
                  <a:cubicBezTo>
                    <a:pt x="124" y="1050"/>
                    <a:pt x="135" y="1048"/>
                    <a:pt x="138" y="1040"/>
                  </a:cubicBezTo>
                  <a:cubicBezTo>
                    <a:pt x="154" y="1003"/>
                    <a:pt x="154" y="957"/>
                    <a:pt x="173" y="920"/>
                  </a:cubicBezTo>
                  <a:cubicBezTo>
                    <a:pt x="203" y="860"/>
                    <a:pt x="233" y="798"/>
                    <a:pt x="267" y="740"/>
                  </a:cubicBezTo>
                  <a:cubicBezTo>
                    <a:pt x="290" y="700"/>
                    <a:pt x="294" y="657"/>
                    <a:pt x="319" y="619"/>
                  </a:cubicBezTo>
                  <a:cubicBezTo>
                    <a:pt x="338" y="546"/>
                    <a:pt x="370" y="477"/>
                    <a:pt x="388" y="404"/>
                  </a:cubicBezTo>
                  <a:cubicBezTo>
                    <a:pt x="402" y="349"/>
                    <a:pt x="412" y="295"/>
                    <a:pt x="431" y="241"/>
                  </a:cubicBezTo>
                  <a:cubicBezTo>
                    <a:pt x="441" y="163"/>
                    <a:pt x="432" y="200"/>
                    <a:pt x="457" y="129"/>
                  </a:cubicBezTo>
                  <a:cubicBezTo>
                    <a:pt x="462" y="116"/>
                    <a:pt x="481" y="113"/>
                    <a:pt x="491" y="103"/>
                  </a:cubicBezTo>
                  <a:lnTo>
                    <a:pt x="574" y="69"/>
                  </a:lnTo>
                </a:path>
              </a:pathLst>
            </a:custGeom>
            <a:noFill/>
            <a:ln w="38100" cap="flat" cmpd="sng">
              <a:solidFill>
                <a:schemeClr val="accent2"/>
              </a:solidFill>
              <a:prstDash val="dashDot"/>
              <a:round/>
              <a:headEnd/>
              <a:tailEnd/>
            </a:ln>
          </p:spPr>
          <p:txBody>
            <a:bodyPr/>
            <a:lstStyle/>
            <a:p>
              <a:endParaRPr lang="zh-CN" altLang="en-US"/>
            </a:p>
          </p:txBody>
        </p:sp>
        <p:sp>
          <p:nvSpPr>
            <p:cNvPr id="70665" name="AutoShape 29"/>
            <p:cNvSpPr>
              <a:spLocks noChangeArrowheads="1"/>
            </p:cNvSpPr>
            <p:nvPr/>
          </p:nvSpPr>
          <p:spPr bwMode="auto">
            <a:xfrm>
              <a:off x="1776" y="3696"/>
              <a:ext cx="1104" cy="336"/>
            </a:xfrm>
            <a:prstGeom prst="wedgeRoundRectCallout">
              <a:avLst>
                <a:gd name="adj1" fmla="val 42301"/>
                <a:gd name="adj2" fmla="val -253273"/>
                <a:gd name="adj3" fmla="val 16667"/>
              </a:avLst>
            </a:prstGeom>
            <a:solidFill>
              <a:schemeClr val="accent2"/>
            </a:solidFill>
            <a:ln w="9525">
              <a:solidFill>
                <a:schemeClr val="tx1"/>
              </a:solidFill>
              <a:miter lim="800000"/>
              <a:headEnd/>
              <a:tailEnd/>
            </a:ln>
          </p:spPr>
          <p:txBody>
            <a:bodyPr/>
            <a:lstStyle/>
            <a:p>
              <a:pPr algn="ctr"/>
              <a:r>
                <a:rPr kumimoji="1" lang="zh-CN" altLang="en-US" sz="2400" b="1">
                  <a:latin typeface="Times New Roman" pitchFamily="18" charset="0"/>
                </a:rPr>
                <a:t>控制范围</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59236"/>
                                        </p:tgtEl>
                                        <p:attrNameLst>
                                          <p:attrName>style.visibility</p:attrName>
                                        </p:attrNameLst>
                                      </p:cBhvr>
                                      <p:to>
                                        <p:strVal val="visible"/>
                                      </p:to>
                                    </p:set>
                                    <p:animEffect transition="in" filter="barn(outVertical)">
                                      <p:cBhvr>
                                        <p:cTn id="7" dur="500"/>
                                        <p:tgtEl>
                                          <p:spTgt spid="17592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759237"/>
                                        </p:tgtEl>
                                        <p:attrNameLst>
                                          <p:attrName>style.visibility</p:attrName>
                                        </p:attrNameLst>
                                      </p:cBhvr>
                                      <p:to>
                                        <p:strVal val="visible"/>
                                      </p:to>
                                    </p:set>
                                    <p:animEffect transition="in" filter="barn(outVertical)">
                                      <p:cBhvr>
                                        <p:cTn id="22" dur="500"/>
                                        <p:tgtEl>
                                          <p:spTgt spid="17592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9236" grpId="0" autoUpdateAnimBg="0"/>
      <p:bldP spid="175923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7794" name="Rectangle 2"/>
          <p:cNvSpPr>
            <a:spLocks noGrp="1" noChangeArrowheads="1"/>
          </p:cNvSpPr>
          <p:nvPr>
            <p:ph type="title"/>
          </p:nvPr>
        </p:nvSpPr>
        <p:spPr>
          <a:xfrm>
            <a:off x="1116013" y="188913"/>
            <a:ext cx="7793037" cy="1462087"/>
          </a:xfrm>
        </p:spPr>
        <p:txBody>
          <a:bodyPr/>
          <a:lstStyle/>
          <a:p>
            <a:pPr eaLnBrk="1" hangingPunct="1"/>
            <a:r>
              <a:rPr lang="en-US" altLang="zh-CN" sz="3200" b="1" smtClean="0">
                <a:solidFill>
                  <a:srgbClr val="0A0A0E"/>
                </a:solidFill>
              </a:rPr>
              <a:t>5.2.2 </a:t>
            </a:r>
            <a:r>
              <a:rPr lang="zh-CN" altLang="en-US" sz="3200" b="1" smtClean="0">
                <a:solidFill>
                  <a:srgbClr val="0A0A0E"/>
                </a:solidFill>
              </a:rPr>
              <a:t>软件结构设计</a:t>
            </a:r>
          </a:p>
        </p:txBody>
      </p:sp>
      <p:sp>
        <p:nvSpPr>
          <p:cNvPr id="1697795" name="Rectangle 3"/>
          <p:cNvSpPr>
            <a:spLocks noGrp="1" noChangeArrowheads="1"/>
          </p:cNvSpPr>
          <p:nvPr>
            <p:ph type="body" idx="1"/>
          </p:nvPr>
        </p:nvSpPr>
        <p:spPr>
          <a:xfrm>
            <a:off x="323850" y="1844675"/>
            <a:ext cx="7704138" cy="936625"/>
          </a:xfrm>
        </p:spPr>
        <p:txBody>
          <a:bodyPr/>
          <a:lstStyle/>
          <a:p>
            <a:pPr lvl="1" eaLnBrk="1" hangingPunct="1">
              <a:spcBef>
                <a:spcPct val="50000"/>
              </a:spcBef>
              <a:buClr>
                <a:srgbClr val="006600"/>
              </a:buClr>
              <a:buFontTx/>
              <a:buNone/>
            </a:pPr>
            <a:r>
              <a:rPr lang="zh-CN" altLang="en-US" b="1" smtClean="0">
                <a:solidFill>
                  <a:schemeClr val="tx1"/>
                </a:solidFill>
                <a:latin typeface="宋体" pitchFamily="2" charset="-122"/>
              </a:rPr>
              <a:t>提高判断点</a:t>
            </a:r>
            <a:endParaRPr lang="zh-CN" altLang="en-US" sz="3200" b="1" u="sng" smtClean="0">
              <a:latin typeface="宋体" pitchFamily="2" charset="-122"/>
            </a:endParaRPr>
          </a:p>
          <a:p>
            <a:pPr lvl="1" eaLnBrk="1" hangingPunct="1">
              <a:spcBef>
                <a:spcPct val="50000"/>
              </a:spcBef>
              <a:buClr>
                <a:srgbClr val="006600"/>
              </a:buClr>
              <a:buFontTx/>
              <a:buNone/>
            </a:pPr>
            <a:endParaRPr lang="en-US" altLang="zh-CN" b="1" smtClean="0">
              <a:solidFill>
                <a:schemeClr val="tx1"/>
              </a:solidFill>
              <a:latin typeface="宋体" pitchFamily="2" charset="-122"/>
            </a:endParaRPr>
          </a:p>
        </p:txBody>
      </p:sp>
      <p:grpSp>
        <p:nvGrpSpPr>
          <p:cNvPr id="71684" name="Group 21"/>
          <p:cNvGrpSpPr>
            <a:grpSpLocks/>
          </p:cNvGrpSpPr>
          <p:nvPr/>
        </p:nvGrpSpPr>
        <p:grpSpPr bwMode="auto">
          <a:xfrm>
            <a:off x="179388" y="2492375"/>
            <a:ext cx="3563937" cy="2808288"/>
            <a:chOff x="3515" y="1298"/>
            <a:chExt cx="2245" cy="1769"/>
          </a:xfrm>
        </p:grpSpPr>
        <p:sp>
          <p:nvSpPr>
            <p:cNvPr id="71699" name="Rectangle 4"/>
            <p:cNvSpPr>
              <a:spLocks noChangeArrowheads="1"/>
            </p:cNvSpPr>
            <p:nvPr/>
          </p:nvSpPr>
          <p:spPr bwMode="auto">
            <a:xfrm>
              <a:off x="3742" y="1298"/>
              <a:ext cx="635" cy="272"/>
            </a:xfrm>
            <a:prstGeom prst="rect">
              <a:avLst/>
            </a:prstGeom>
            <a:noFill/>
            <a:ln w="9525">
              <a:solidFill>
                <a:schemeClr val="tx1"/>
              </a:solidFill>
              <a:miter lim="800000"/>
              <a:headEnd/>
              <a:tailEnd/>
            </a:ln>
          </p:spPr>
          <p:txBody>
            <a:bodyPr wrap="none" lIns="90000" tIns="46800" rIns="90000" bIns="46800" anchor="ctr"/>
            <a:lstStyle/>
            <a:p>
              <a:pPr algn="ctr"/>
              <a:r>
                <a:rPr lang="en-US" altLang="zh-CN"/>
                <a:t>TOP</a:t>
              </a:r>
            </a:p>
          </p:txBody>
        </p:sp>
        <p:sp>
          <p:nvSpPr>
            <p:cNvPr id="71700" name="Rectangle 6"/>
            <p:cNvSpPr>
              <a:spLocks noChangeArrowheads="1"/>
            </p:cNvSpPr>
            <p:nvPr/>
          </p:nvSpPr>
          <p:spPr bwMode="auto">
            <a:xfrm>
              <a:off x="3515" y="1752"/>
              <a:ext cx="453" cy="272"/>
            </a:xfrm>
            <a:prstGeom prst="rect">
              <a:avLst/>
            </a:prstGeom>
            <a:noFill/>
            <a:ln w="9525">
              <a:solidFill>
                <a:schemeClr val="tx1"/>
              </a:solidFill>
              <a:miter lim="800000"/>
              <a:headEnd/>
              <a:tailEnd/>
            </a:ln>
          </p:spPr>
          <p:txBody>
            <a:bodyPr wrap="none" lIns="90000" tIns="46800" rIns="90000" bIns="46800" anchor="ctr"/>
            <a:lstStyle/>
            <a:p>
              <a:pPr algn="ctr"/>
              <a:r>
                <a:rPr lang="en-US" altLang="zh-CN"/>
                <a:t>X</a:t>
              </a:r>
            </a:p>
          </p:txBody>
        </p:sp>
        <p:sp>
          <p:nvSpPr>
            <p:cNvPr id="71701" name="Rectangle 7"/>
            <p:cNvSpPr>
              <a:spLocks noChangeArrowheads="1"/>
            </p:cNvSpPr>
            <p:nvPr/>
          </p:nvSpPr>
          <p:spPr bwMode="auto">
            <a:xfrm>
              <a:off x="4105" y="1752"/>
              <a:ext cx="453" cy="272"/>
            </a:xfrm>
            <a:prstGeom prst="rect">
              <a:avLst/>
            </a:prstGeom>
            <a:noFill/>
            <a:ln w="9525">
              <a:solidFill>
                <a:schemeClr val="tx1"/>
              </a:solidFill>
              <a:miter lim="800000"/>
              <a:headEnd/>
              <a:tailEnd/>
            </a:ln>
          </p:spPr>
          <p:txBody>
            <a:bodyPr wrap="none" lIns="90000" tIns="46800" rIns="90000" bIns="46800" anchor="ctr"/>
            <a:lstStyle/>
            <a:p>
              <a:pPr algn="ctr"/>
              <a:r>
                <a:rPr lang="en-US" altLang="zh-CN"/>
                <a:t>Y</a:t>
              </a:r>
            </a:p>
          </p:txBody>
        </p:sp>
        <p:sp>
          <p:nvSpPr>
            <p:cNvPr id="71702" name="Rectangle 8"/>
            <p:cNvSpPr>
              <a:spLocks noChangeArrowheads="1"/>
            </p:cNvSpPr>
            <p:nvPr/>
          </p:nvSpPr>
          <p:spPr bwMode="auto">
            <a:xfrm>
              <a:off x="3696" y="2205"/>
              <a:ext cx="453" cy="272"/>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A</a:t>
              </a:r>
            </a:p>
          </p:txBody>
        </p:sp>
        <p:sp>
          <p:nvSpPr>
            <p:cNvPr id="71703" name="Rectangle 9"/>
            <p:cNvSpPr>
              <a:spLocks noChangeArrowheads="1"/>
            </p:cNvSpPr>
            <p:nvPr/>
          </p:nvSpPr>
          <p:spPr bwMode="auto">
            <a:xfrm>
              <a:off x="4241" y="2205"/>
              <a:ext cx="453" cy="272"/>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B</a:t>
              </a:r>
            </a:p>
          </p:txBody>
        </p:sp>
        <p:sp>
          <p:nvSpPr>
            <p:cNvPr id="71704" name="Oval 10"/>
            <p:cNvSpPr>
              <a:spLocks noChangeArrowheads="1"/>
            </p:cNvSpPr>
            <p:nvPr/>
          </p:nvSpPr>
          <p:spPr bwMode="auto">
            <a:xfrm>
              <a:off x="4558" y="2205"/>
              <a:ext cx="91" cy="91"/>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1705" name="Rectangle 11"/>
            <p:cNvSpPr>
              <a:spLocks noChangeArrowheads="1"/>
            </p:cNvSpPr>
            <p:nvPr/>
          </p:nvSpPr>
          <p:spPr bwMode="auto">
            <a:xfrm>
              <a:off x="3968" y="2659"/>
              <a:ext cx="453" cy="272"/>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B1</a:t>
              </a:r>
            </a:p>
          </p:txBody>
        </p:sp>
        <p:sp>
          <p:nvSpPr>
            <p:cNvPr id="71706" name="Rectangle 12"/>
            <p:cNvSpPr>
              <a:spLocks noChangeArrowheads="1"/>
            </p:cNvSpPr>
            <p:nvPr/>
          </p:nvSpPr>
          <p:spPr bwMode="auto">
            <a:xfrm>
              <a:off x="4513" y="2659"/>
              <a:ext cx="453" cy="272"/>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B2</a:t>
              </a:r>
            </a:p>
          </p:txBody>
        </p:sp>
        <p:sp>
          <p:nvSpPr>
            <p:cNvPr id="71707" name="Line 13"/>
            <p:cNvSpPr>
              <a:spLocks noChangeShapeType="1"/>
            </p:cNvSpPr>
            <p:nvPr/>
          </p:nvSpPr>
          <p:spPr bwMode="auto">
            <a:xfrm flipH="1">
              <a:off x="3742" y="1570"/>
              <a:ext cx="181" cy="182"/>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1708" name="Line 14"/>
            <p:cNvSpPr>
              <a:spLocks noChangeShapeType="1"/>
            </p:cNvSpPr>
            <p:nvPr/>
          </p:nvSpPr>
          <p:spPr bwMode="auto">
            <a:xfrm>
              <a:off x="4150" y="1570"/>
              <a:ext cx="136" cy="182"/>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1709" name="Line 15"/>
            <p:cNvSpPr>
              <a:spLocks noChangeShapeType="1"/>
            </p:cNvSpPr>
            <p:nvPr/>
          </p:nvSpPr>
          <p:spPr bwMode="auto">
            <a:xfrm flipH="1">
              <a:off x="4014" y="2024"/>
              <a:ext cx="181" cy="181"/>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1710" name="Line 16"/>
            <p:cNvSpPr>
              <a:spLocks noChangeShapeType="1"/>
            </p:cNvSpPr>
            <p:nvPr/>
          </p:nvSpPr>
          <p:spPr bwMode="auto">
            <a:xfrm>
              <a:off x="4377" y="2024"/>
              <a:ext cx="91" cy="181"/>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1711" name="Line 17"/>
            <p:cNvSpPr>
              <a:spLocks noChangeShapeType="1"/>
            </p:cNvSpPr>
            <p:nvPr/>
          </p:nvSpPr>
          <p:spPr bwMode="auto">
            <a:xfrm flipH="1">
              <a:off x="4241" y="2478"/>
              <a:ext cx="136" cy="181"/>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1712" name="Line 18"/>
            <p:cNvSpPr>
              <a:spLocks noChangeShapeType="1"/>
            </p:cNvSpPr>
            <p:nvPr/>
          </p:nvSpPr>
          <p:spPr bwMode="auto">
            <a:xfrm>
              <a:off x="4513" y="2478"/>
              <a:ext cx="136" cy="181"/>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1713" name="Rectangle 19"/>
            <p:cNvSpPr>
              <a:spLocks noChangeArrowheads="1"/>
            </p:cNvSpPr>
            <p:nvPr/>
          </p:nvSpPr>
          <p:spPr bwMode="auto">
            <a:xfrm>
              <a:off x="3606" y="2115"/>
              <a:ext cx="2154" cy="952"/>
            </a:xfrm>
            <a:prstGeom prst="rect">
              <a:avLst/>
            </a:prstGeom>
            <a:noFill/>
            <a:ln w="9525">
              <a:solidFill>
                <a:schemeClr val="hlink"/>
              </a:solidFill>
              <a:prstDash val="lgDash"/>
              <a:miter lim="800000"/>
              <a:headEnd/>
              <a:tailEnd/>
            </a:ln>
          </p:spPr>
          <p:txBody>
            <a:bodyPr wrap="none" lIns="90000" tIns="46800" rIns="90000" bIns="46800" anchor="ctr"/>
            <a:lstStyle/>
            <a:p>
              <a:pPr algn="ctr"/>
              <a:r>
                <a:rPr lang="en-US" altLang="zh-CN"/>
                <a:t>                             </a:t>
              </a:r>
              <a:r>
                <a:rPr lang="zh-CN" altLang="en-US"/>
                <a:t>作用范围</a:t>
              </a:r>
            </a:p>
            <a:p>
              <a:pPr algn="ctr"/>
              <a:r>
                <a:rPr lang="zh-CN" altLang="en-US"/>
                <a:t>                   </a:t>
              </a:r>
            </a:p>
            <a:p>
              <a:pPr algn="ctr"/>
              <a:r>
                <a:rPr lang="zh-CN" altLang="en-US"/>
                <a:t>                               判断模块</a:t>
              </a:r>
            </a:p>
            <a:p>
              <a:pPr algn="ctr"/>
              <a:endParaRPr lang="zh-CN" altLang="en-US"/>
            </a:p>
            <a:p>
              <a:pPr algn="ctr"/>
              <a:endParaRPr lang="en-US" altLang="zh-CN"/>
            </a:p>
          </p:txBody>
        </p:sp>
        <p:sp>
          <p:nvSpPr>
            <p:cNvPr id="71714" name="Line 20"/>
            <p:cNvSpPr>
              <a:spLocks noChangeShapeType="1"/>
            </p:cNvSpPr>
            <p:nvPr/>
          </p:nvSpPr>
          <p:spPr bwMode="auto">
            <a:xfrm flipH="1" flipV="1">
              <a:off x="4694" y="2341"/>
              <a:ext cx="409" cy="273"/>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grpSp>
      <p:sp>
        <p:nvSpPr>
          <p:cNvPr id="71685" name="Rectangle 24"/>
          <p:cNvSpPr>
            <a:spLocks noChangeArrowheads="1"/>
          </p:cNvSpPr>
          <p:nvPr/>
        </p:nvSpPr>
        <p:spPr bwMode="auto">
          <a:xfrm>
            <a:off x="5219700" y="2492375"/>
            <a:ext cx="1008063"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TOP</a:t>
            </a:r>
          </a:p>
        </p:txBody>
      </p:sp>
      <p:sp>
        <p:nvSpPr>
          <p:cNvPr id="71686" name="Rectangle 25"/>
          <p:cNvSpPr>
            <a:spLocks noChangeArrowheads="1"/>
          </p:cNvSpPr>
          <p:nvPr/>
        </p:nvSpPr>
        <p:spPr bwMode="auto">
          <a:xfrm>
            <a:off x="4859338" y="3213100"/>
            <a:ext cx="719137" cy="431800"/>
          </a:xfrm>
          <a:prstGeom prst="rect">
            <a:avLst/>
          </a:prstGeom>
          <a:noFill/>
          <a:ln w="9525">
            <a:solidFill>
              <a:schemeClr val="tx1"/>
            </a:solidFill>
            <a:miter lim="800000"/>
            <a:headEnd/>
            <a:tailEnd/>
          </a:ln>
        </p:spPr>
        <p:txBody>
          <a:bodyPr wrap="none" lIns="90000" tIns="46800" rIns="90000" bIns="46800" anchor="ctr"/>
          <a:lstStyle/>
          <a:p>
            <a:pPr algn="ctr"/>
            <a:r>
              <a:rPr lang="en-US" altLang="zh-CN"/>
              <a:t>X</a:t>
            </a:r>
          </a:p>
        </p:txBody>
      </p:sp>
      <p:sp>
        <p:nvSpPr>
          <p:cNvPr id="71687" name="Rectangle 26"/>
          <p:cNvSpPr>
            <a:spLocks noChangeArrowheads="1"/>
          </p:cNvSpPr>
          <p:nvPr/>
        </p:nvSpPr>
        <p:spPr bwMode="auto">
          <a:xfrm>
            <a:off x="5795963" y="3213100"/>
            <a:ext cx="719137" cy="431800"/>
          </a:xfrm>
          <a:prstGeom prst="rect">
            <a:avLst/>
          </a:prstGeom>
          <a:noFill/>
          <a:ln w="9525">
            <a:solidFill>
              <a:schemeClr val="tx1"/>
            </a:solidFill>
            <a:miter lim="800000"/>
            <a:headEnd/>
            <a:tailEnd/>
          </a:ln>
        </p:spPr>
        <p:txBody>
          <a:bodyPr wrap="none" lIns="90000" tIns="46800" rIns="90000" bIns="46800" anchor="ctr"/>
          <a:lstStyle/>
          <a:p>
            <a:pPr algn="ctr"/>
            <a:r>
              <a:rPr lang="en-US" altLang="zh-CN"/>
              <a:t>Y</a:t>
            </a:r>
          </a:p>
        </p:txBody>
      </p:sp>
      <p:sp>
        <p:nvSpPr>
          <p:cNvPr id="71688" name="Rectangle 27"/>
          <p:cNvSpPr>
            <a:spLocks noChangeArrowheads="1"/>
          </p:cNvSpPr>
          <p:nvPr/>
        </p:nvSpPr>
        <p:spPr bwMode="auto">
          <a:xfrm>
            <a:off x="5146675" y="3932238"/>
            <a:ext cx="719138"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A</a:t>
            </a:r>
          </a:p>
        </p:txBody>
      </p:sp>
      <p:sp>
        <p:nvSpPr>
          <p:cNvPr id="71689" name="Rectangle 28"/>
          <p:cNvSpPr>
            <a:spLocks noChangeArrowheads="1"/>
          </p:cNvSpPr>
          <p:nvPr/>
        </p:nvSpPr>
        <p:spPr bwMode="auto">
          <a:xfrm>
            <a:off x="6011863" y="3932238"/>
            <a:ext cx="719137" cy="431800"/>
          </a:xfrm>
          <a:prstGeom prst="rect">
            <a:avLst/>
          </a:prstGeom>
          <a:noFill/>
          <a:ln w="9525">
            <a:solidFill>
              <a:schemeClr val="tx1"/>
            </a:solidFill>
            <a:miter lim="800000"/>
            <a:headEnd/>
            <a:tailEnd/>
          </a:ln>
        </p:spPr>
        <p:txBody>
          <a:bodyPr wrap="none" lIns="90000" tIns="46800" rIns="90000" bIns="46800" anchor="ctr"/>
          <a:lstStyle/>
          <a:p>
            <a:pPr algn="ctr"/>
            <a:r>
              <a:rPr lang="en-US" altLang="zh-CN"/>
              <a:t>B</a:t>
            </a:r>
          </a:p>
        </p:txBody>
      </p:sp>
      <p:sp>
        <p:nvSpPr>
          <p:cNvPr id="71690" name="Oval 29"/>
          <p:cNvSpPr>
            <a:spLocks noChangeArrowheads="1"/>
          </p:cNvSpPr>
          <p:nvPr/>
        </p:nvSpPr>
        <p:spPr bwMode="auto">
          <a:xfrm>
            <a:off x="6011863" y="2565400"/>
            <a:ext cx="144462" cy="144463"/>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1691" name="Rectangle 30"/>
          <p:cNvSpPr>
            <a:spLocks noChangeArrowheads="1"/>
          </p:cNvSpPr>
          <p:nvPr/>
        </p:nvSpPr>
        <p:spPr bwMode="auto">
          <a:xfrm>
            <a:off x="5578475" y="4652963"/>
            <a:ext cx="719138"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B1</a:t>
            </a:r>
          </a:p>
        </p:txBody>
      </p:sp>
      <p:sp>
        <p:nvSpPr>
          <p:cNvPr id="71692" name="Rectangle 31"/>
          <p:cNvSpPr>
            <a:spLocks noChangeArrowheads="1"/>
          </p:cNvSpPr>
          <p:nvPr/>
        </p:nvSpPr>
        <p:spPr bwMode="auto">
          <a:xfrm>
            <a:off x="6443663" y="4652963"/>
            <a:ext cx="719137"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B2</a:t>
            </a:r>
          </a:p>
        </p:txBody>
      </p:sp>
      <p:sp>
        <p:nvSpPr>
          <p:cNvPr id="71693" name="Line 32"/>
          <p:cNvSpPr>
            <a:spLocks noChangeShapeType="1"/>
          </p:cNvSpPr>
          <p:nvPr/>
        </p:nvSpPr>
        <p:spPr bwMode="auto">
          <a:xfrm flipH="1">
            <a:off x="5219700" y="2924175"/>
            <a:ext cx="287338"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1694" name="Line 33"/>
          <p:cNvSpPr>
            <a:spLocks noChangeShapeType="1"/>
          </p:cNvSpPr>
          <p:nvPr/>
        </p:nvSpPr>
        <p:spPr bwMode="auto">
          <a:xfrm>
            <a:off x="5867400" y="2924175"/>
            <a:ext cx="215900"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1695" name="Line 34"/>
          <p:cNvSpPr>
            <a:spLocks noChangeShapeType="1"/>
          </p:cNvSpPr>
          <p:nvPr/>
        </p:nvSpPr>
        <p:spPr bwMode="auto">
          <a:xfrm flipH="1">
            <a:off x="5651500" y="3644900"/>
            <a:ext cx="287338"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1696" name="Line 35"/>
          <p:cNvSpPr>
            <a:spLocks noChangeShapeType="1"/>
          </p:cNvSpPr>
          <p:nvPr/>
        </p:nvSpPr>
        <p:spPr bwMode="auto">
          <a:xfrm>
            <a:off x="6227763" y="3644900"/>
            <a:ext cx="144462"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1697" name="Line 36"/>
          <p:cNvSpPr>
            <a:spLocks noChangeShapeType="1"/>
          </p:cNvSpPr>
          <p:nvPr/>
        </p:nvSpPr>
        <p:spPr bwMode="auto">
          <a:xfrm flipH="1">
            <a:off x="6011863" y="4365625"/>
            <a:ext cx="215900"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1698" name="Line 37"/>
          <p:cNvSpPr>
            <a:spLocks noChangeShapeType="1"/>
          </p:cNvSpPr>
          <p:nvPr/>
        </p:nvSpPr>
        <p:spPr bwMode="auto">
          <a:xfrm>
            <a:off x="6443663" y="4365625"/>
            <a:ext cx="215900"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7794"/>
                                        </p:tgtEl>
                                        <p:attrNameLst>
                                          <p:attrName>style.visibility</p:attrName>
                                        </p:attrNameLst>
                                      </p:cBhvr>
                                      <p:to>
                                        <p:strVal val="visible"/>
                                      </p:to>
                                    </p:set>
                                    <p:anim calcmode="lin" valueType="num">
                                      <p:cBhvr additive="base">
                                        <p:cTn id="7" dur="500" fill="hold"/>
                                        <p:tgtEl>
                                          <p:spTgt spid="1697794"/>
                                        </p:tgtEl>
                                        <p:attrNameLst>
                                          <p:attrName>ppt_x</p:attrName>
                                        </p:attrNameLst>
                                      </p:cBhvr>
                                      <p:tavLst>
                                        <p:tav tm="0">
                                          <p:val>
                                            <p:strVal val="0-#ppt_w/2"/>
                                          </p:val>
                                        </p:tav>
                                        <p:tav tm="100000">
                                          <p:val>
                                            <p:strVal val="#ppt_x"/>
                                          </p:val>
                                        </p:tav>
                                      </p:tavLst>
                                    </p:anim>
                                    <p:anim calcmode="lin" valueType="num">
                                      <p:cBhvr additive="base">
                                        <p:cTn id="8" dur="500" fill="hold"/>
                                        <p:tgtEl>
                                          <p:spTgt spid="16977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7795">
                                            <p:txEl>
                                              <p:pRg st="0" end="0"/>
                                            </p:txEl>
                                          </p:spTgt>
                                        </p:tgtEl>
                                        <p:attrNameLst>
                                          <p:attrName>style.visibility</p:attrName>
                                        </p:attrNameLst>
                                      </p:cBhvr>
                                      <p:to>
                                        <p:strVal val="visible"/>
                                      </p:to>
                                    </p:set>
                                    <p:anim calcmode="lin" valueType="num">
                                      <p:cBhvr additive="base">
                                        <p:cTn id="13" dur="500" fill="hold"/>
                                        <p:tgtEl>
                                          <p:spTgt spid="16977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779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794" grpId="0" autoUpdateAnimBg="0"/>
      <p:bldP spid="1697795" grpId="0" build="p" bldLvl="3"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00866" name="Rectangle 2"/>
          <p:cNvSpPr>
            <a:spLocks noGrp="1" noChangeArrowheads="1"/>
          </p:cNvSpPr>
          <p:nvPr>
            <p:ph type="title"/>
          </p:nvPr>
        </p:nvSpPr>
        <p:spPr>
          <a:xfrm>
            <a:off x="1116013" y="188913"/>
            <a:ext cx="7793037" cy="1462087"/>
          </a:xfrm>
        </p:spPr>
        <p:txBody>
          <a:bodyPr/>
          <a:lstStyle/>
          <a:p>
            <a:pPr eaLnBrk="1" hangingPunct="1"/>
            <a:r>
              <a:rPr lang="en-US" altLang="zh-CN" sz="3200" b="1" smtClean="0">
                <a:solidFill>
                  <a:srgbClr val="0A0A0E"/>
                </a:solidFill>
              </a:rPr>
              <a:t>5.2.2 </a:t>
            </a:r>
            <a:r>
              <a:rPr lang="zh-CN" altLang="en-US" sz="3200" b="1" smtClean="0">
                <a:solidFill>
                  <a:srgbClr val="0A0A0E"/>
                </a:solidFill>
              </a:rPr>
              <a:t>软件结构设计</a:t>
            </a:r>
          </a:p>
        </p:txBody>
      </p:sp>
      <p:sp>
        <p:nvSpPr>
          <p:cNvPr id="1700867" name="Rectangle 3"/>
          <p:cNvSpPr>
            <a:spLocks noGrp="1" noChangeArrowheads="1"/>
          </p:cNvSpPr>
          <p:nvPr>
            <p:ph type="body" idx="1"/>
          </p:nvPr>
        </p:nvSpPr>
        <p:spPr>
          <a:xfrm>
            <a:off x="0" y="1844675"/>
            <a:ext cx="8027988" cy="936625"/>
          </a:xfrm>
        </p:spPr>
        <p:txBody>
          <a:bodyPr/>
          <a:lstStyle/>
          <a:p>
            <a:pPr lvl="1" eaLnBrk="1" hangingPunct="1">
              <a:spcBef>
                <a:spcPct val="50000"/>
              </a:spcBef>
              <a:buClr>
                <a:srgbClr val="006600"/>
              </a:buClr>
              <a:buFontTx/>
              <a:buNone/>
            </a:pPr>
            <a:r>
              <a:rPr lang="zh-CN" altLang="en-US" b="1" smtClean="0">
                <a:solidFill>
                  <a:schemeClr val="tx1"/>
                </a:solidFill>
                <a:latin typeface="宋体" pitchFamily="2" charset="-122"/>
              </a:rPr>
              <a:t>在不影响系统功能的前提下移动模块</a:t>
            </a:r>
          </a:p>
          <a:p>
            <a:pPr lvl="1" eaLnBrk="1" hangingPunct="1">
              <a:spcBef>
                <a:spcPct val="50000"/>
              </a:spcBef>
              <a:buClr>
                <a:srgbClr val="006600"/>
              </a:buClr>
              <a:buFontTx/>
              <a:buNone/>
            </a:pPr>
            <a:endParaRPr lang="zh-CN" altLang="en-US" sz="3200" b="1" u="sng" smtClean="0">
              <a:latin typeface="宋体" pitchFamily="2" charset="-122"/>
            </a:endParaRPr>
          </a:p>
          <a:p>
            <a:pPr lvl="1" eaLnBrk="1" hangingPunct="1">
              <a:spcBef>
                <a:spcPct val="50000"/>
              </a:spcBef>
              <a:buClr>
                <a:srgbClr val="006600"/>
              </a:buClr>
              <a:buFontTx/>
              <a:buNone/>
            </a:pPr>
            <a:endParaRPr lang="en-US" altLang="zh-CN" b="1" smtClean="0">
              <a:solidFill>
                <a:schemeClr val="tx1"/>
              </a:solidFill>
              <a:latin typeface="宋体" pitchFamily="2" charset="-122"/>
            </a:endParaRPr>
          </a:p>
        </p:txBody>
      </p:sp>
      <p:sp>
        <p:nvSpPr>
          <p:cNvPr id="72708" name="Rectangle 5"/>
          <p:cNvSpPr>
            <a:spLocks noChangeArrowheads="1"/>
          </p:cNvSpPr>
          <p:nvPr/>
        </p:nvSpPr>
        <p:spPr bwMode="auto">
          <a:xfrm>
            <a:off x="539750" y="2492375"/>
            <a:ext cx="1008063" cy="431800"/>
          </a:xfrm>
          <a:prstGeom prst="rect">
            <a:avLst/>
          </a:prstGeom>
          <a:noFill/>
          <a:ln w="9525">
            <a:solidFill>
              <a:schemeClr val="tx1"/>
            </a:solidFill>
            <a:miter lim="800000"/>
            <a:headEnd/>
            <a:tailEnd/>
          </a:ln>
        </p:spPr>
        <p:txBody>
          <a:bodyPr wrap="none" lIns="90000" tIns="46800" rIns="90000" bIns="46800" anchor="ctr"/>
          <a:lstStyle/>
          <a:p>
            <a:pPr algn="ctr"/>
            <a:r>
              <a:rPr lang="en-US" altLang="zh-CN"/>
              <a:t>TOP</a:t>
            </a:r>
          </a:p>
        </p:txBody>
      </p:sp>
      <p:sp>
        <p:nvSpPr>
          <p:cNvPr id="72709" name="Rectangle 6"/>
          <p:cNvSpPr>
            <a:spLocks noChangeArrowheads="1"/>
          </p:cNvSpPr>
          <p:nvPr/>
        </p:nvSpPr>
        <p:spPr bwMode="auto">
          <a:xfrm>
            <a:off x="179388" y="3213100"/>
            <a:ext cx="719137" cy="431800"/>
          </a:xfrm>
          <a:prstGeom prst="rect">
            <a:avLst/>
          </a:prstGeom>
          <a:noFill/>
          <a:ln w="9525">
            <a:solidFill>
              <a:schemeClr val="tx1"/>
            </a:solidFill>
            <a:miter lim="800000"/>
            <a:headEnd/>
            <a:tailEnd/>
          </a:ln>
        </p:spPr>
        <p:txBody>
          <a:bodyPr wrap="none" lIns="90000" tIns="46800" rIns="90000" bIns="46800" anchor="ctr"/>
          <a:lstStyle/>
          <a:p>
            <a:pPr algn="ctr"/>
            <a:r>
              <a:rPr lang="en-US" altLang="zh-CN"/>
              <a:t>X</a:t>
            </a:r>
          </a:p>
        </p:txBody>
      </p:sp>
      <p:sp>
        <p:nvSpPr>
          <p:cNvPr id="72710" name="Rectangle 7"/>
          <p:cNvSpPr>
            <a:spLocks noChangeArrowheads="1"/>
          </p:cNvSpPr>
          <p:nvPr/>
        </p:nvSpPr>
        <p:spPr bwMode="auto">
          <a:xfrm>
            <a:off x="1116013" y="3213100"/>
            <a:ext cx="719137"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Y</a:t>
            </a:r>
          </a:p>
        </p:txBody>
      </p:sp>
      <p:sp>
        <p:nvSpPr>
          <p:cNvPr id="72711" name="Rectangle 8"/>
          <p:cNvSpPr>
            <a:spLocks noChangeArrowheads="1"/>
          </p:cNvSpPr>
          <p:nvPr/>
        </p:nvSpPr>
        <p:spPr bwMode="auto">
          <a:xfrm>
            <a:off x="466725" y="3932238"/>
            <a:ext cx="719138"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A</a:t>
            </a:r>
          </a:p>
        </p:txBody>
      </p:sp>
      <p:sp>
        <p:nvSpPr>
          <p:cNvPr id="72712" name="Rectangle 9"/>
          <p:cNvSpPr>
            <a:spLocks noChangeArrowheads="1"/>
          </p:cNvSpPr>
          <p:nvPr/>
        </p:nvSpPr>
        <p:spPr bwMode="auto">
          <a:xfrm>
            <a:off x="1331913" y="3932238"/>
            <a:ext cx="719137" cy="431800"/>
          </a:xfrm>
          <a:prstGeom prst="rect">
            <a:avLst/>
          </a:prstGeom>
          <a:noFill/>
          <a:ln w="9525">
            <a:solidFill>
              <a:schemeClr val="tx1"/>
            </a:solidFill>
            <a:miter lim="800000"/>
            <a:headEnd/>
            <a:tailEnd/>
          </a:ln>
        </p:spPr>
        <p:txBody>
          <a:bodyPr wrap="none" lIns="90000" tIns="46800" rIns="90000" bIns="46800" anchor="ctr"/>
          <a:lstStyle/>
          <a:p>
            <a:pPr algn="ctr"/>
            <a:r>
              <a:rPr lang="en-US" altLang="zh-CN"/>
              <a:t>B</a:t>
            </a:r>
          </a:p>
        </p:txBody>
      </p:sp>
      <p:sp>
        <p:nvSpPr>
          <p:cNvPr id="72713" name="Oval 10"/>
          <p:cNvSpPr>
            <a:spLocks noChangeArrowheads="1"/>
          </p:cNvSpPr>
          <p:nvPr/>
        </p:nvSpPr>
        <p:spPr bwMode="auto">
          <a:xfrm>
            <a:off x="1619250" y="3213100"/>
            <a:ext cx="144463" cy="144463"/>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2714" name="Rectangle 11"/>
          <p:cNvSpPr>
            <a:spLocks noChangeArrowheads="1"/>
          </p:cNvSpPr>
          <p:nvPr/>
        </p:nvSpPr>
        <p:spPr bwMode="auto">
          <a:xfrm>
            <a:off x="898525" y="4652963"/>
            <a:ext cx="719138"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B1</a:t>
            </a:r>
          </a:p>
        </p:txBody>
      </p:sp>
      <p:sp>
        <p:nvSpPr>
          <p:cNvPr id="72715" name="Rectangle 12"/>
          <p:cNvSpPr>
            <a:spLocks noChangeArrowheads="1"/>
          </p:cNvSpPr>
          <p:nvPr/>
        </p:nvSpPr>
        <p:spPr bwMode="auto">
          <a:xfrm>
            <a:off x="1763713" y="4652963"/>
            <a:ext cx="719137"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B2</a:t>
            </a:r>
          </a:p>
        </p:txBody>
      </p:sp>
      <p:sp>
        <p:nvSpPr>
          <p:cNvPr id="72716" name="Line 13"/>
          <p:cNvSpPr>
            <a:spLocks noChangeShapeType="1"/>
          </p:cNvSpPr>
          <p:nvPr/>
        </p:nvSpPr>
        <p:spPr bwMode="auto">
          <a:xfrm flipH="1">
            <a:off x="539750" y="2924175"/>
            <a:ext cx="287338"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2717" name="Line 14"/>
          <p:cNvSpPr>
            <a:spLocks noChangeShapeType="1"/>
          </p:cNvSpPr>
          <p:nvPr/>
        </p:nvSpPr>
        <p:spPr bwMode="auto">
          <a:xfrm>
            <a:off x="1187450" y="2924175"/>
            <a:ext cx="215900"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2718" name="Line 15"/>
          <p:cNvSpPr>
            <a:spLocks noChangeShapeType="1"/>
          </p:cNvSpPr>
          <p:nvPr/>
        </p:nvSpPr>
        <p:spPr bwMode="auto">
          <a:xfrm flipH="1">
            <a:off x="971550" y="3644900"/>
            <a:ext cx="287338"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2719" name="Line 16"/>
          <p:cNvSpPr>
            <a:spLocks noChangeShapeType="1"/>
          </p:cNvSpPr>
          <p:nvPr/>
        </p:nvSpPr>
        <p:spPr bwMode="auto">
          <a:xfrm>
            <a:off x="1547813" y="3644900"/>
            <a:ext cx="144462"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2720" name="Line 17"/>
          <p:cNvSpPr>
            <a:spLocks noChangeShapeType="1"/>
          </p:cNvSpPr>
          <p:nvPr/>
        </p:nvSpPr>
        <p:spPr bwMode="auto">
          <a:xfrm flipH="1">
            <a:off x="1331913" y="4365625"/>
            <a:ext cx="215900"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2721" name="Line 18"/>
          <p:cNvSpPr>
            <a:spLocks noChangeShapeType="1"/>
          </p:cNvSpPr>
          <p:nvPr/>
        </p:nvSpPr>
        <p:spPr bwMode="auto">
          <a:xfrm>
            <a:off x="1763713" y="4365625"/>
            <a:ext cx="215900"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2722" name="Rectangle 21"/>
          <p:cNvSpPr>
            <a:spLocks noChangeArrowheads="1"/>
          </p:cNvSpPr>
          <p:nvPr/>
        </p:nvSpPr>
        <p:spPr bwMode="auto">
          <a:xfrm>
            <a:off x="5219700" y="2492375"/>
            <a:ext cx="1008063" cy="431800"/>
          </a:xfrm>
          <a:prstGeom prst="rect">
            <a:avLst/>
          </a:prstGeom>
          <a:noFill/>
          <a:ln w="9525">
            <a:solidFill>
              <a:schemeClr val="tx1"/>
            </a:solidFill>
            <a:miter lim="800000"/>
            <a:headEnd/>
            <a:tailEnd/>
          </a:ln>
        </p:spPr>
        <p:txBody>
          <a:bodyPr wrap="none" lIns="90000" tIns="46800" rIns="90000" bIns="46800" anchor="ctr"/>
          <a:lstStyle/>
          <a:p>
            <a:pPr algn="ctr"/>
            <a:r>
              <a:rPr lang="en-US" altLang="zh-CN"/>
              <a:t>TOP</a:t>
            </a:r>
          </a:p>
        </p:txBody>
      </p:sp>
      <p:sp>
        <p:nvSpPr>
          <p:cNvPr id="72723" name="Rectangle 22"/>
          <p:cNvSpPr>
            <a:spLocks noChangeArrowheads="1"/>
          </p:cNvSpPr>
          <p:nvPr/>
        </p:nvSpPr>
        <p:spPr bwMode="auto">
          <a:xfrm>
            <a:off x="4859338" y="3213100"/>
            <a:ext cx="719137" cy="431800"/>
          </a:xfrm>
          <a:prstGeom prst="rect">
            <a:avLst/>
          </a:prstGeom>
          <a:noFill/>
          <a:ln w="9525">
            <a:solidFill>
              <a:schemeClr val="tx1"/>
            </a:solidFill>
            <a:miter lim="800000"/>
            <a:headEnd/>
            <a:tailEnd/>
          </a:ln>
        </p:spPr>
        <p:txBody>
          <a:bodyPr wrap="none" lIns="90000" tIns="46800" rIns="90000" bIns="46800" anchor="ctr"/>
          <a:lstStyle/>
          <a:p>
            <a:pPr algn="ctr"/>
            <a:r>
              <a:rPr lang="en-US" altLang="zh-CN"/>
              <a:t>X</a:t>
            </a:r>
          </a:p>
        </p:txBody>
      </p:sp>
      <p:sp>
        <p:nvSpPr>
          <p:cNvPr id="72724" name="Rectangle 23"/>
          <p:cNvSpPr>
            <a:spLocks noChangeArrowheads="1"/>
          </p:cNvSpPr>
          <p:nvPr/>
        </p:nvSpPr>
        <p:spPr bwMode="auto">
          <a:xfrm>
            <a:off x="5795963" y="3213100"/>
            <a:ext cx="719137" cy="431800"/>
          </a:xfrm>
          <a:prstGeom prst="rect">
            <a:avLst/>
          </a:prstGeom>
          <a:noFill/>
          <a:ln w="9525">
            <a:solidFill>
              <a:schemeClr val="tx1"/>
            </a:solidFill>
            <a:miter lim="800000"/>
            <a:headEnd/>
            <a:tailEnd/>
          </a:ln>
        </p:spPr>
        <p:txBody>
          <a:bodyPr wrap="none" lIns="90000" tIns="46800" rIns="90000" bIns="46800" anchor="ctr"/>
          <a:lstStyle/>
          <a:p>
            <a:pPr algn="ctr"/>
            <a:r>
              <a:rPr lang="en-US" altLang="zh-CN"/>
              <a:t>Y</a:t>
            </a:r>
          </a:p>
        </p:txBody>
      </p:sp>
      <p:sp>
        <p:nvSpPr>
          <p:cNvPr id="72725" name="Rectangle 24"/>
          <p:cNvSpPr>
            <a:spLocks noChangeArrowheads="1"/>
          </p:cNvSpPr>
          <p:nvPr/>
        </p:nvSpPr>
        <p:spPr bwMode="auto">
          <a:xfrm>
            <a:off x="4427538" y="4652963"/>
            <a:ext cx="719137"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A</a:t>
            </a:r>
          </a:p>
        </p:txBody>
      </p:sp>
      <p:sp>
        <p:nvSpPr>
          <p:cNvPr id="72726" name="Rectangle 25"/>
          <p:cNvSpPr>
            <a:spLocks noChangeArrowheads="1"/>
          </p:cNvSpPr>
          <p:nvPr/>
        </p:nvSpPr>
        <p:spPr bwMode="auto">
          <a:xfrm>
            <a:off x="6011863" y="3932238"/>
            <a:ext cx="719137"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B</a:t>
            </a:r>
          </a:p>
        </p:txBody>
      </p:sp>
      <p:sp>
        <p:nvSpPr>
          <p:cNvPr id="72727" name="Oval 26"/>
          <p:cNvSpPr>
            <a:spLocks noChangeArrowheads="1"/>
          </p:cNvSpPr>
          <p:nvPr/>
        </p:nvSpPr>
        <p:spPr bwMode="auto">
          <a:xfrm>
            <a:off x="6516688" y="3933825"/>
            <a:ext cx="144462" cy="144463"/>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2728" name="Rectangle 27"/>
          <p:cNvSpPr>
            <a:spLocks noChangeArrowheads="1"/>
          </p:cNvSpPr>
          <p:nvPr/>
        </p:nvSpPr>
        <p:spPr bwMode="auto">
          <a:xfrm>
            <a:off x="5578475" y="4652963"/>
            <a:ext cx="719138"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B1</a:t>
            </a:r>
          </a:p>
        </p:txBody>
      </p:sp>
      <p:sp>
        <p:nvSpPr>
          <p:cNvPr id="72729" name="Rectangle 28"/>
          <p:cNvSpPr>
            <a:spLocks noChangeArrowheads="1"/>
          </p:cNvSpPr>
          <p:nvPr/>
        </p:nvSpPr>
        <p:spPr bwMode="auto">
          <a:xfrm>
            <a:off x="6443663" y="4652963"/>
            <a:ext cx="719137"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en-US" altLang="zh-CN"/>
              <a:t>B2</a:t>
            </a:r>
          </a:p>
        </p:txBody>
      </p:sp>
      <p:sp>
        <p:nvSpPr>
          <p:cNvPr id="72730" name="Line 29"/>
          <p:cNvSpPr>
            <a:spLocks noChangeShapeType="1"/>
          </p:cNvSpPr>
          <p:nvPr/>
        </p:nvSpPr>
        <p:spPr bwMode="auto">
          <a:xfrm flipH="1">
            <a:off x="5219700" y="2924175"/>
            <a:ext cx="287338"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2731" name="Line 30"/>
          <p:cNvSpPr>
            <a:spLocks noChangeShapeType="1"/>
          </p:cNvSpPr>
          <p:nvPr/>
        </p:nvSpPr>
        <p:spPr bwMode="auto">
          <a:xfrm>
            <a:off x="5867400" y="2924175"/>
            <a:ext cx="215900"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2732" name="Line 31"/>
          <p:cNvSpPr>
            <a:spLocks noChangeShapeType="1"/>
          </p:cNvSpPr>
          <p:nvPr/>
        </p:nvSpPr>
        <p:spPr bwMode="auto">
          <a:xfrm flipH="1">
            <a:off x="4932363" y="4221163"/>
            <a:ext cx="1079500" cy="43180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2733" name="Line 32"/>
          <p:cNvSpPr>
            <a:spLocks noChangeShapeType="1"/>
          </p:cNvSpPr>
          <p:nvPr/>
        </p:nvSpPr>
        <p:spPr bwMode="auto">
          <a:xfrm>
            <a:off x="6227763" y="3644900"/>
            <a:ext cx="144462"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2734" name="Line 33"/>
          <p:cNvSpPr>
            <a:spLocks noChangeShapeType="1"/>
          </p:cNvSpPr>
          <p:nvPr/>
        </p:nvSpPr>
        <p:spPr bwMode="auto">
          <a:xfrm flipH="1">
            <a:off x="6011863" y="4365625"/>
            <a:ext cx="215900"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2735" name="Line 34"/>
          <p:cNvSpPr>
            <a:spLocks noChangeShapeType="1"/>
          </p:cNvSpPr>
          <p:nvPr/>
        </p:nvSpPr>
        <p:spPr bwMode="auto">
          <a:xfrm>
            <a:off x="6443663" y="4365625"/>
            <a:ext cx="215900"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00866"/>
                                        </p:tgtEl>
                                        <p:attrNameLst>
                                          <p:attrName>style.visibility</p:attrName>
                                        </p:attrNameLst>
                                      </p:cBhvr>
                                      <p:to>
                                        <p:strVal val="visible"/>
                                      </p:to>
                                    </p:set>
                                    <p:anim calcmode="lin" valueType="num">
                                      <p:cBhvr additive="base">
                                        <p:cTn id="7" dur="500" fill="hold"/>
                                        <p:tgtEl>
                                          <p:spTgt spid="1700866"/>
                                        </p:tgtEl>
                                        <p:attrNameLst>
                                          <p:attrName>ppt_x</p:attrName>
                                        </p:attrNameLst>
                                      </p:cBhvr>
                                      <p:tavLst>
                                        <p:tav tm="0">
                                          <p:val>
                                            <p:strVal val="0-#ppt_w/2"/>
                                          </p:val>
                                        </p:tav>
                                        <p:tav tm="100000">
                                          <p:val>
                                            <p:strVal val="#ppt_x"/>
                                          </p:val>
                                        </p:tav>
                                      </p:tavLst>
                                    </p:anim>
                                    <p:anim calcmode="lin" valueType="num">
                                      <p:cBhvr additive="base">
                                        <p:cTn id="8" dur="500" fill="hold"/>
                                        <p:tgtEl>
                                          <p:spTgt spid="17008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00867">
                                            <p:txEl>
                                              <p:pRg st="0" end="0"/>
                                            </p:txEl>
                                          </p:spTgt>
                                        </p:tgtEl>
                                        <p:attrNameLst>
                                          <p:attrName>style.visibility</p:attrName>
                                        </p:attrNameLst>
                                      </p:cBhvr>
                                      <p:to>
                                        <p:strVal val="visible"/>
                                      </p:to>
                                    </p:set>
                                    <p:anim calcmode="lin" valueType="num">
                                      <p:cBhvr additive="base">
                                        <p:cTn id="13" dur="500" fill="hold"/>
                                        <p:tgtEl>
                                          <p:spTgt spid="170086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0086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66" grpId="0" autoUpdateAnimBg="0"/>
      <p:bldP spid="1700867" grpId="0" build="p" bldLvl="3"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8" name="Rectangle 2"/>
          <p:cNvSpPr>
            <a:spLocks noChangeArrowheads="1"/>
          </p:cNvSpPr>
          <p:nvPr/>
        </p:nvSpPr>
        <p:spPr bwMode="auto">
          <a:xfrm>
            <a:off x="685800" y="1066800"/>
            <a:ext cx="7772400" cy="990600"/>
          </a:xfrm>
          <a:prstGeom prst="rect">
            <a:avLst/>
          </a:prstGeom>
          <a:noFill/>
          <a:ln w="9525">
            <a:noFill/>
            <a:miter lim="800000"/>
            <a:headEnd/>
            <a:tailEnd/>
          </a:ln>
          <a:effectLst/>
        </p:spPr>
        <p:txBody>
          <a:bodyPr anchor="ctr"/>
          <a:lstStyle/>
          <a:p>
            <a:pPr>
              <a:defRPr/>
            </a:pPr>
            <a:r>
              <a:rPr kumimoji="1" lang="zh-CN" altLang="en-US" sz="100">
                <a:solidFill>
                  <a:schemeClr val="bg1"/>
                </a:solidFill>
                <a:effectLst>
                  <a:outerShdw blurRad="38100" dist="38100" dir="2700000" algn="tl">
                    <a:srgbClr val="C0C0C0"/>
                  </a:outerShdw>
                </a:effectLst>
                <a:latin typeface="Times New Roman" pitchFamily="18" charset="0"/>
              </a:rPr>
              <a:t>实例</a:t>
            </a:r>
            <a:endParaRPr kumimoji="1" lang="zh-CN" altLang="en-US" sz="4000" b="1">
              <a:solidFill>
                <a:srgbClr val="003366"/>
              </a:solidFill>
              <a:latin typeface="Times New Roman" pitchFamily="18" charset="0"/>
            </a:endParaRPr>
          </a:p>
        </p:txBody>
      </p:sp>
      <p:sp>
        <p:nvSpPr>
          <p:cNvPr id="1760259" name="Rectangle 3"/>
          <p:cNvSpPr>
            <a:spLocks noChangeArrowheads="1"/>
          </p:cNvSpPr>
          <p:nvPr/>
        </p:nvSpPr>
        <p:spPr bwMode="auto">
          <a:xfrm>
            <a:off x="1042988" y="981075"/>
            <a:ext cx="2881312" cy="641350"/>
          </a:xfrm>
          <a:prstGeom prst="rect">
            <a:avLst/>
          </a:prstGeom>
          <a:noFill/>
          <a:ln w="9525">
            <a:noFill/>
            <a:miter lim="800000"/>
            <a:headEnd/>
            <a:tailEnd/>
          </a:ln>
          <a:effectLst>
            <a:prstShdw prst="shdw18" dist="17961" dir="13500000">
              <a:schemeClr val="tx1">
                <a:gamma/>
                <a:shade val="60000"/>
                <a:invGamma/>
              </a:schemeClr>
            </a:prstShdw>
          </a:effectLst>
        </p:spPr>
        <p:txBody>
          <a:bodyPr>
            <a:spAutoFit/>
          </a:bodyPr>
          <a:lstStyle/>
          <a:p>
            <a:pPr>
              <a:defRPr/>
            </a:pPr>
            <a:r>
              <a:rPr kumimoji="1" lang="zh-CN" altLang="en-US" sz="3600" b="1">
                <a:latin typeface="Times New Roman" pitchFamily="18" charset="0"/>
              </a:rPr>
              <a:t>例</a:t>
            </a:r>
          </a:p>
        </p:txBody>
      </p:sp>
      <p:sp>
        <p:nvSpPr>
          <p:cNvPr id="73732" name="Rectangle 4"/>
          <p:cNvSpPr>
            <a:spLocks noChangeArrowheads="1"/>
          </p:cNvSpPr>
          <p:nvPr/>
        </p:nvSpPr>
        <p:spPr bwMode="auto">
          <a:xfrm>
            <a:off x="4038600" y="4724400"/>
            <a:ext cx="1306513" cy="973138"/>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计算医生</a:t>
            </a:r>
          </a:p>
          <a:p>
            <a:pPr algn="ctr"/>
            <a:r>
              <a:rPr kumimoji="1" lang="zh-CN" altLang="en-US" sz="2400" b="1">
                <a:latin typeface="Times New Roman" pitchFamily="18" charset="0"/>
              </a:rPr>
              <a:t>奖金</a:t>
            </a:r>
          </a:p>
        </p:txBody>
      </p:sp>
      <p:sp>
        <p:nvSpPr>
          <p:cNvPr id="73733" name="Line 5"/>
          <p:cNvSpPr>
            <a:spLocks noChangeShapeType="1"/>
          </p:cNvSpPr>
          <p:nvPr/>
        </p:nvSpPr>
        <p:spPr bwMode="auto">
          <a:xfrm flipH="1">
            <a:off x="4572000" y="3581400"/>
            <a:ext cx="1066800" cy="1187450"/>
          </a:xfrm>
          <a:prstGeom prst="line">
            <a:avLst/>
          </a:prstGeom>
          <a:noFill/>
          <a:ln w="28575">
            <a:solidFill>
              <a:schemeClr val="tx1"/>
            </a:solidFill>
            <a:round/>
            <a:headEnd/>
            <a:tailEnd type="triangle" w="med" len="med"/>
          </a:ln>
        </p:spPr>
        <p:txBody>
          <a:bodyPr/>
          <a:lstStyle/>
          <a:p>
            <a:endParaRPr lang="zh-CN" altLang="en-US"/>
          </a:p>
        </p:txBody>
      </p:sp>
      <p:sp>
        <p:nvSpPr>
          <p:cNvPr id="73734" name="Line 6"/>
          <p:cNvSpPr>
            <a:spLocks noChangeShapeType="1"/>
          </p:cNvSpPr>
          <p:nvPr/>
        </p:nvSpPr>
        <p:spPr bwMode="auto">
          <a:xfrm>
            <a:off x="6096000" y="3505200"/>
            <a:ext cx="1447800" cy="1219200"/>
          </a:xfrm>
          <a:prstGeom prst="line">
            <a:avLst/>
          </a:prstGeom>
          <a:noFill/>
          <a:ln w="28575">
            <a:solidFill>
              <a:schemeClr val="tx1"/>
            </a:solidFill>
            <a:round/>
            <a:headEnd/>
            <a:tailEnd type="triangle" w="med" len="med"/>
          </a:ln>
        </p:spPr>
        <p:txBody>
          <a:bodyPr/>
          <a:lstStyle/>
          <a:p>
            <a:endParaRPr lang="zh-CN" altLang="en-US"/>
          </a:p>
        </p:txBody>
      </p:sp>
      <p:sp>
        <p:nvSpPr>
          <p:cNvPr id="73735" name="Rectangle 7"/>
          <p:cNvSpPr>
            <a:spLocks noChangeArrowheads="1"/>
          </p:cNvSpPr>
          <p:nvPr/>
        </p:nvSpPr>
        <p:spPr bwMode="auto">
          <a:xfrm>
            <a:off x="5486400" y="4724400"/>
            <a:ext cx="1368425" cy="973138"/>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计算护士</a:t>
            </a:r>
          </a:p>
          <a:p>
            <a:pPr algn="ctr"/>
            <a:r>
              <a:rPr kumimoji="1" lang="zh-CN" altLang="en-US" sz="2400" b="1">
                <a:latin typeface="Times New Roman" pitchFamily="18" charset="0"/>
              </a:rPr>
              <a:t>奖金</a:t>
            </a:r>
          </a:p>
        </p:txBody>
      </p:sp>
      <p:sp>
        <p:nvSpPr>
          <p:cNvPr id="73736" name="Rectangle 8"/>
          <p:cNvSpPr>
            <a:spLocks noChangeArrowheads="1"/>
          </p:cNvSpPr>
          <p:nvPr/>
        </p:nvSpPr>
        <p:spPr bwMode="auto">
          <a:xfrm>
            <a:off x="7013575" y="4741863"/>
            <a:ext cx="1368425" cy="973137"/>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计算月</a:t>
            </a:r>
          </a:p>
          <a:p>
            <a:pPr algn="ctr"/>
            <a:r>
              <a:rPr kumimoji="1" lang="zh-CN" altLang="en-US" sz="2400" b="1">
                <a:latin typeface="Times New Roman" pitchFamily="18" charset="0"/>
              </a:rPr>
              <a:t>奖金总额</a:t>
            </a:r>
          </a:p>
        </p:txBody>
      </p:sp>
      <p:sp>
        <p:nvSpPr>
          <p:cNvPr id="73737" name="Line 9"/>
          <p:cNvSpPr>
            <a:spLocks noChangeShapeType="1"/>
          </p:cNvSpPr>
          <p:nvPr/>
        </p:nvSpPr>
        <p:spPr bwMode="auto">
          <a:xfrm>
            <a:off x="5791200" y="3581400"/>
            <a:ext cx="327025" cy="1143000"/>
          </a:xfrm>
          <a:prstGeom prst="line">
            <a:avLst/>
          </a:prstGeom>
          <a:noFill/>
          <a:ln w="28575">
            <a:solidFill>
              <a:schemeClr val="tx1"/>
            </a:solidFill>
            <a:round/>
            <a:headEnd/>
            <a:tailEnd type="triangle" w="med" len="med"/>
          </a:ln>
        </p:spPr>
        <p:txBody>
          <a:bodyPr/>
          <a:lstStyle/>
          <a:p>
            <a:endParaRPr lang="zh-CN" altLang="en-US"/>
          </a:p>
        </p:txBody>
      </p:sp>
      <p:sp>
        <p:nvSpPr>
          <p:cNvPr id="73738" name="Text Box 10"/>
          <p:cNvSpPr txBox="1">
            <a:spLocks noChangeArrowheads="1"/>
          </p:cNvSpPr>
          <p:nvPr/>
        </p:nvSpPr>
        <p:spPr bwMode="auto">
          <a:xfrm>
            <a:off x="3200400" y="1295400"/>
            <a:ext cx="5334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P0</a:t>
            </a:r>
          </a:p>
        </p:txBody>
      </p:sp>
      <p:sp>
        <p:nvSpPr>
          <p:cNvPr id="73739" name="Rectangle 11"/>
          <p:cNvSpPr>
            <a:spLocks noChangeArrowheads="1"/>
          </p:cNvSpPr>
          <p:nvPr/>
        </p:nvSpPr>
        <p:spPr bwMode="auto">
          <a:xfrm>
            <a:off x="3276600" y="1676400"/>
            <a:ext cx="1905000" cy="533400"/>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计算处理</a:t>
            </a:r>
          </a:p>
        </p:txBody>
      </p:sp>
      <p:sp>
        <p:nvSpPr>
          <p:cNvPr id="73740" name="Line 12"/>
          <p:cNvSpPr>
            <a:spLocks noChangeShapeType="1"/>
          </p:cNvSpPr>
          <p:nvPr/>
        </p:nvSpPr>
        <p:spPr bwMode="auto">
          <a:xfrm flipH="1">
            <a:off x="2743200" y="2209800"/>
            <a:ext cx="1066800" cy="762000"/>
          </a:xfrm>
          <a:prstGeom prst="line">
            <a:avLst/>
          </a:prstGeom>
          <a:noFill/>
          <a:ln w="28575">
            <a:solidFill>
              <a:schemeClr val="tx1"/>
            </a:solidFill>
            <a:round/>
            <a:headEnd/>
            <a:tailEnd type="triangle" w="med" len="med"/>
          </a:ln>
        </p:spPr>
        <p:txBody>
          <a:bodyPr/>
          <a:lstStyle/>
          <a:p>
            <a:endParaRPr lang="zh-CN" altLang="en-US"/>
          </a:p>
        </p:txBody>
      </p:sp>
      <p:sp>
        <p:nvSpPr>
          <p:cNvPr id="73741" name="Line 13"/>
          <p:cNvSpPr>
            <a:spLocks noChangeShapeType="1"/>
          </p:cNvSpPr>
          <p:nvPr/>
        </p:nvSpPr>
        <p:spPr bwMode="auto">
          <a:xfrm>
            <a:off x="4876800" y="2971800"/>
            <a:ext cx="1752600" cy="0"/>
          </a:xfrm>
          <a:prstGeom prst="line">
            <a:avLst/>
          </a:prstGeom>
          <a:noFill/>
          <a:ln w="28575">
            <a:solidFill>
              <a:schemeClr val="tx1"/>
            </a:solidFill>
            <a:round/>
            <a:headEnd/>
            <a:tailEnd/>
          </a:ln>
        </p:spPr>
        <p:txBody>
          <a:bodyPr/>
          <a:lstStyle/>
          <a:p>
            <a:endParaRPr lang="zh-CN" altLang="en-US"/>
          </a:p>
        </p:txBody>
      </p:sp>
      <p:sp>
        <p:nvSpPr>
          <p:cNvPr id="73742" name="Line 14"/>
          <p:cNvSpPr>
            <a:spLocks noChangeShapeType="1"/>
          </p:cNvSpPr>
          <p:nvPr/>
        </p:nvSpPr>
        <p:spPr bwMode="auto">
          <a:xfrm>
            <a:off x="4876800" y="3505200"/>
            <a:ext cx="687388" cy="0"/>
          </a:xfrm>
          <a:prstGeom prst="line">
            <a:avLst/>
          </a:prstGeom>
          <a:noFill/>
          <a:ln w="28575">
            <a:solidFill>
              <a:schemeClr val="tx1"/>
            </a:solidFill>
            <a:round/>
            <a:headEnd/>
            <a:tailEnd/>
          </a:ln>
        </p:spPr>
        <p:txBody>
          <a:bodyPr/>
          <a:lstStyle/>
          <a:p>
            <a:endParaRPr lang="zh-CN" altLang="en-US"/>
          </a:p>
        </p:txBody>
      </p:sp>
      <p:sp>
        <p:nvSpPr>
          <p:cNvPr id="73743" name="Line 15"/>
          <p:cNvSpPr>
            <a:spLocks noChangeShapeType="1"/>
          </p:cNvSpPr>
          <p:nvPr/>
        </p:nvSpPr>
        <p:spPr bwMode="auto">
          <a:xfrm>
            <a:off x="5943600" y="3505200"/>
            <a:ext cx="685800" cy="0"/>
          </a:xfrm>
          <a:prstGeom prst="line">
            <a:avLst/>
          </a:prstGeom>
          <a:noFill/>
          <a:ln w="28575">
            <a:solidFill>
              <a:schemeClr val="tx1"/>
            </a:solidFill>
            <a:round/>
            <a:headEnd/>
            <a:tailEnd/>
          </a:ln>
        </p:spPr>
        <p:txBody>
          <a:bodyPr/>
          <a:lstStyle/>
          <a:p>
            <a:endParaRPr lang="zh-CN" altLang="en-US"/>
          </a:p>
        </p:txBody>
      </p:sp>
      <p:sp>
        <p:nvSpPr>
          <p:cNvPr id="73744" name="AutoShape 16"/>
          <p:cNvSpPr>
            <a:spLocks noChangeArrowheads="1"/>
          </p:cNvSpPr>
          <p:nvPr/>
        </p:nvSpPr>
        <p:spPr bwMode="auto">
          <a:xfrm>
            <a:off x="5486400" y="3429000"/>
            <a:ext cx="492125" cy="138113"/>
          </a:xfrm>
          <a:prstGeom prst="diamond">
            <a:avLst/>
          </a:prstGeom>
          <a:noFill/>
          <a:ln w="28575">
            <a:solidFill>
              <a:schemeClr val="tx1"/>
            </a:solidFill>
            <a:miter lim="800000"/>
            <a:headEnd/>
            <a:tailEnd/>
          </a:ln>
        </p:spPr>
        <p:txBody>
          <a:bodyPr wrap="none" anchor="ctr"/>
          <a:lstStyle/>
          <a:p>
            <a:endParaRPr lang="zh-CN" altLang="en-US"/>
          </a:p>
        </p:txBody>
      </p:sp>
      <p:sp>
        <p:nvSpPr>
          <p:cNvPr id="73745" name="Text Box 17"/>
          <p:cNvSpPr txBox="1">
            <a:spLocks noChangeArrowheads="1"/>
          </p:cNvSpPr>
          <p:nvPr/>
        </p:nvSpPr>
        <p:spPr bwMode="auto">
          <a:xfrm>
            <a:off x="4876800" y="2971800"/>
            <a:ext cx="1771650" cy="519113"/>
          </a:xfrm>
          <a:prstGeom prst="rect">
            <a:avLst/>
          </a:prstGeom>
          <a:noFill/>
          <a:ln w="28575">
            <a:noFill/>
            <a:miter lim="800000"/>
            <a:headEnd/>
            <a:tailEnd/>
          </a:ln>
        </p:spPr>
        <p:txBody>
          <a:bodyPr>
            <a:spAutoFit/>
          </a:bodyPr>
          <a:lstStyle/>
          <a:p>
            <a:pPr>
              <a:spcBef>
                <a:spcPct val="50000"/>
              </a:spcBef>
            </a:pPr>
            <a:r>
              <a:rPr kumimoji="1" lang="zh-CN" altLang="en-US" sz="2800" b="1">
                <a:latin typeface="Times New Roman" pitchFamily="18" charset="0"/>
              </a:rPr>
              <a:t>计算奖金</a:t>
            </a:r>
          </a:p>
        </p:txBody>
      </p:sp>
      <p:sp>
        <p:nvSpPr>
          <p:cNvPr id="73746" name="Text Box 18"/>
          <p:cNvSpPr txBox="1">
            <a:spLocks noChangeArrowheads="1"/>
          </p:cNvSpPr>
          <p:nvPr/>
        </p:nvSpPr>
        <p:spPr bwMode="auto">
          <a:xfrm>
            <a:off x="1524000" y="2971800"/>
            <a:ext cx="1981200" cy="549275"/>
          </a:xfrm>
          <a:prstGeom prst="rect">
            <a:avLst/>
          </a:prstGeom>
          <a:noFill/>
          <a:ln w="28575">
            <a:noFill/>
            <a:miter lim="800000"/>
            <a:headEnd/>
            <a:tailEnd/>
          </a:ln>
        </p:spPr>
        <p:txBody>
          <a:bodyPr lIns="0" rIns="0" bIns="118800">
            <a:spAutoFit/>
          </a:bodyPr>
          <a:lstStyle/>
          <a:p>
            <a:pPr algn="ctr">
              <a:lnSpc>
                <a:spcPct val="90000"/>
              </a:lnSpc>
            </a:pPr>
            <a:r>
              <a:rPr kumimoji="1" lang="zh-CN" altLang="en-US" sz="2800" b="1">
                <a:latin typeface="Times New Roman" pitchFamily="18" charset="0"/>
              </a:rPr>
              <a:t>计算工作量</a:t>
            </a:r>
          </a:p>
        </p:txBody>
      </p:sp>
      <p:sp>
        <p:nvSpPr>
          <p:cNvPr id="73747" name="Rectangle 19"/>
          <p:cNvSpPr>
            <a:spLocks noChangeArrowheads="1"/>
          </p:cNvSpPr>
          <p:nvPr/>
        </p:nvSpPr>
        <p:spPr bwMode="auto">
          <a:xfrm>
            <a:off x="457200" y="4724400"/>
            <a:ext cx="1306513" cy="973138"/>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计算医生</a:t>
            </a:r>
          </a:p>
          <a:p>
            <a:pPr algn="ctr"/>
            <a:r>
              <a:rPr kumimoji="1" lang="zh-CN" altLang="en-US" sz="2400" b="1">
                <a:latin typeface="Times New Roman" pitchFamily="18" charset="0"/>
              </a:rPr>
              <a:t>工作量</a:t>
            </a:r>
          </a:p>
        </p:txBody>
      </p:sp>
      <p:sp>
        <p:nvSpPr>
          <p:cNvPr id="73748" name="Rectangle 20"/>
          <p:cNvSpPr>
            <a:spLocks noChangeArrowheads="1"/>
          </p:cNvSpPr>
          <p:nvPr/>
        </p:nvSpPr>
        <p:spPr bwMode="auto">
          <a:xfrm>
            <a:off x="2286000" y="4724400"/>
            <a:ext cx="1368425" cy="973138"/>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计算护士</a:t>
            </a:r>
          </a:p>
          <a:p>
            <a:pPr algn="ctr"/>
            <a:r>
              <a:rPr kumimoji="1" lang="zh-CN" altLang="en-US" sz="2400" b="1">
                <a:latin typeface="Times New Roman" pitchFamily="18" charset="0"/>
              </a:rPr>
              <a:t>工作量</a:t>
            </a:r>
          </a:p>
        </p:txBody>
      </p:sp>
      <p:sp>
        <p:nvSpPr>
          <p:cNvPr id="73749" name="Line 21"/>
          <p:cNvSpPr>
            <a:spLocks noChangeShapeType="1"/>
          </p:cNvSpPr>
          <p:nvPr/>
        </p:nvSpPr>
        <p:spPr bwMode="auto">
          <a:xfrm flipH="1">
            <a:off x="1219200" y="3581400"/>
            <a:ext cx="1219200" cy="1143000"/>
          </a:xfrm>
          <a:prstGeom prst="line">
            <a:avLst/>
          </a:prstGeom>
          <a:noFill/>
          <a:ln w="28575">
            <a:solidFill>
              <a:schemeClr val="tx1"/>
            </a:solidFill>
            <a:round/>
            <a:headEnd/>
            <a:tailEnd type="triangle" w="med" len="med"/>
          </a:ln>
        </p:spPr>
        <p:txBody>
          <a:bodyPr/>
          <a:lstStyle/>
          <a:p>
            <a:endParaRPr lang="zh-CN" altLang="en-US"/>
          </a:p>
        </p:txBody>
      </p:sp>
      <p:sp>
        <p:nvSpPr>
          <p:cNvPr id="73750" name="Line 22"/>
          <p:cNvSpPr>
            <a:spLocks noChangeShapeType="1"/>
          </p:cNvSpPr>
          <p:nvPr/>
        </p:nvSpPr>
        <p:spPr bwMode="auto">
          <a:xfrm>
            <a:off x="2667000" y="3581400"/>
            <a:ext cx="533400" cy="1143000"/>
          </a:xfrm>
          <a:prstGeom prst="line">
            <a:avLst/>
          </a:prstGeom>
          <a:noFill/>
          <a:ln w="28575">
            <a:solidFill>
              <a:schemeClr val="tx1"/>
            </a:solidFill>
            <a:round/>
            <a:headEnd/>
            <a:tailEnd type="triangle" w="med" len="med"/>
          </a:ln>
        </p:spPr>
        <p:txBody>
          <a:bodyPr/>
          <a:lstStyle/>
          <a:p>
            <a:endParaRPr lang="zh-CN" altLang="en-US"/>
          </a:p>
        </p:txBody>
      </p:sp>
      <p:sp>
        <p:nvSpPr>
          <p:cNvPr id="73751" name="Text Box 23"/>
          <p:cNvSpPr txBox="1">
            <a:spLocks noChangeArrowheads="1"/>
          </p:cNvSpPr>
          <p:nvPr/>
        </p:nvSpPr>
        <p:spPr bwMode="auto">
          <a:xfrm>
            <a:off x="1524000" y="2438400"/>
            <a:ext cx="5334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P1</a:t>
            </a:r>
          </a:p>
        </p:txBody>
      </p:sp>
      <p:sp>
        <p:nvSpPr>
          <p:cNvPr id="73752" name="Text Box 24"/>
          <p:cNvSpPr txBox="1">
            <a:spLocks noChangeArrowheads="1"/>
          </p:cNvSpPr>
          <p:nvPr/>
        </p:nvSpPr>
        <p:spPr bwMode="auto">
          <a:xfrm>
            <a:off x="4800600" y="2590800"/>
            <a:ext cx="5334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a:t>
            </a:r>
          </a:p>
        </p:txBody>
      </p:sp>
      <p:sp>
        <p:nvSpPr>
          <p:cNvPr id="73753" name="Line 25"/>
          <p:cNvSpPr>
            <a:spLocks noChangeShapeType="1"/>
          </p:cNvSpPr>
          <p:nvPr/>
        </p:nvSpPr>
        <p:spPr bwMode="auto">
          <a:xfrm>
            <a:off x="4648200" y="2209800"/>
            <a:ext cx="1143000" cy="762000"/>
          </a:xfrm>
          <a:prstGeom prst="line">
            <a:avLst/>
          </a:prstGeom>
          <a:noFill/>
          <a:ln w="28575">
            <a:solidFill>
              <a:schemeClr val="tx1"/>
            </a:solidFill>
            <a:round/>
            <a:headEnd/>
            <a:tailEnd type="triangle" w="med" len="med"/>
          </a:ln>
        </p:spPr>
        <p:txBody>
          <a:bodyPr/>
          <a:lstStyle/>
          <a:p>
            <a:endParaRPr lang="zh-CN" altLang="en-US"/>
          </a:p>
        </p:txBody>
      </p:sp>
      <p:sp>
        <p:nvSpPr>
          <p:cNvPr id="73754" name="Text Box 26"/>
          <p:cNvSpPr txBox="1">
            <a:spLocks noChangeArrowheads="1"/>
          </p:cNvSpPr>
          <p:nvPr/>
        </p:nvSpPr>
        <p:spPr bwMode="auto">
          <a:xfrm>
            <a:off x="381000" y="4343400"/>
            <a:ext cx="7620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P11</a:t>
            </a:r>
          </a:p>
        </p:txBody>
      </p:sp>
      <p:sp>
        <p:nvSpPr>
          <p:cNvPr id="73755" name="Text Box 27"/>
          <p:cNvSpPr txBox="1">
            <a:spLocks noChangeArrowheads="1"/>
          </p:cNvSpPr>
          <p:nvPr/>
        </p:nvSpPr>
        <p:spPr bwMode="auto">
          <a:xfrm>
            <a:off x="2286000" y="4343400"/>
            <a:ext cx="7620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P12</a:t>
            </a:r>
          </a:p>
        </p:txBody>
      </p:sp>
      <p:sp>
        <p:nvSpPr>
          <p:cNvPr id="73756" name="Text Box 28"/>
          <p:cNvSpPr txBox="1">
            <a:spLocks noChangeArrowheads="1"/>
          </p:cNvSpPr>
          <p:nvPr/>
        </p:nvSpPr>
        <p:spPr bwMode="auto">
          <a:xfrm>
            <a:off x="3962400" y="4343400"/>
            <a:ext cx="7620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P21</a:t>
            </a:r>
          </a:p>
        </p:txBody>
      </p:sp>
      <p:sp>
        <p:nvSpPr>
          <p:cNvPr id="73757" name="Text Box 29"/>
          <p:cNvSpPr txBox="1">
            <a:spLocks noChangeArrowheads="1"/>
          </p:cNvSpPr>
          <p:nvPr/>
        </p:nvSpPr>
        <p:spPr bwMode="auto">
          <a:xfrm>
            <a:off x="5410200" y="4343400"/>
            <a:ext cx="7620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P22</a:t>
            </a:r>
          </a:p>
        </p:txBody>
      </p:sp>
      <p:sp>
        <p:nvSpPr>
          <p:cNvPr id="73758" name="Text Box 30"/>
          <p:cNvSpPr txBox="1">
            <a:spLocks noChangeArrowheads="1"/>
          </p:cNvSpPr>
          <p:nvPr/>
        </p:nvSpPr>
        <p:spPr bwMode="auto">
          <a:xfrm>
            <a:off x="7696200" y="4343400"/>
            <a:ext cx="762000"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P23</a:t>
            </a:r>
          </a:p>
        </p:txBody>
      </p:sp>
      <p:grpSp>
        <p:nvGrpSpPr>
          <p:cNvPr id="73759" name="Group 31"/>
          <p:cNvGrpSpPr>
            <a:grpSpLocks/>
          </p:cNvGrpSpPr>
          <p:nvPr/>
        </p:nvGrpSpPr>
        <p:grpSpPr bwMode="auto">
          <a:xfrm>
            <a:off x="3352800" y="2362200"/>
            <a:ext cx="533400" cy="381000"/>
            <a:chOff x="2304" y="1536"/>
            <a:chExt cx="384" cy="288"/>
          </a:xfrm>
        </p:grpSpPr>
        <p:sp>
          <p:nvSpPr>
            <p:cNvPr id="73774" name="Line 32"/>
            <p:cNvSpPr>
              <a:spLocks noChangeShapeType="1"/>
            </p:cNvSpPr>
            <p:nvPr/>
          </p:nvSpPr>
          <p:spPr bwMode="auto">
            <a:xfrm flipV="1">
              <a:off x="2352" y="1536"/>
              <a:ext cx="336" cy="240"/>
            </a:xfrm>
            <a:prstGeom prst="line">
              <a:avLst/>
            </a:prstGeom>
            <a:noFill/>
            <a:ln w="28575">
              <a:solidFill>
                <a:schemeClr val="tx1"/>
              </a:solidFill>
              <a:round/>
              <a:headEnd/>
              <a:tailEnd type="triangle" w="med" len="med"/>
            </a:ln>
          </p:spPr>
          <p:txBody>
            <a:bodyPr/>
            <a:lstStyle/>
            <a:p>
              <a:endParaRPr lang="zh-CN" altLang="en-US"/>
            </a:p>
          </p:txBody>
        </p:sp>
        <p:sp>
          <p:nvSpPr>
            <p:cNvPr id="73775" name="Oval 33"/>
            <p:cNvSpPr>
              <a:spLocks noChangeArrowheads="1"/>
            </p:cNvSpPr>
            <p:nvPr/>
          </p:nvSpPr>
          <p:spPr bwMode="auto">
            <a:xfrm>
              <a:off x="2304" y="1776"/>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grpSp>
      <p:grpSp>
        <p:nvGrpSpPr>
          <p:cNvPr id="73760" name="Group 34"/>
          <p:cNvGrpSpPr>
            <a:grpSpLocks/>
          </p:cNvGrpSpPr>
          <p:nvPr/>
        </p:nvGrpSpPr>
        <p:grpSpPr bwMode="auto">
          <a:xfrm rot="4361159">
            <a:off x="4597400" y="2325688"/>
            <a:ext cx="457200" cy="381000"/>
            <a:chOff x="2304" y="1536"/>
            <a:chExt cx="384" cy="288"/>
          </a:xfrm>
        </p:grpSpPr>
        <p:sp>
          <p:nvSpPr>
            <p:cNvPr id="73772" name="Line 35"/>
            <p:cNvSpPr>
              <a:spLocks noChangeShapeType="1"/>
            </p:cNvSpPr>
            <p:nvPr/>
          </p:nvSpPr>
          <p:spPr bwMode="auto">
            <a:xfrm flipV="1">
              <a:off x="2352" y="1536"/>
              <a:ext cx="336" cy="240"/>
            </a:xfrm>
            <a:prstGeom prst="line">
              <a:avLst/>
            </a:prstGeom>
            <a:noFill/>
            <a:ln w="28575">
              <a:solidFill>
                <a:schemeClr val="tx1"/>
              </a:solidFill>
              <a:round/>
              <a:headEnd/>
              <a:tailEnd type="triangle" w="med" len="med"/>
            </a:ln>
          </p:spPr>
          <p:txBody>
            <a:bodyPr/>
            <a:lstStyle/>
            <a:p>
              <a:endParaRPr lang="zh-CN" altLang="en-US"/>
            </a:p>
          </p:txBody>
        </p:sp>
        <p:sp>
          <p:nvSpPr>
            <p:cNvPr id="73773" name="Oval 36"/>
            <p:cNvSpPr>
              <a:spLocks noChangeArrowheads="1"/>
            </p:cNvSpPr>
            <p:nvPr/>
          </p:nvSpPr>
          <p:spPr bwMode="auto">
            <a:xfrm>
              <a:off x="2304" y="1776"/>
              <a:ext cx="48" cy="48"/>
            </a:xfrm>
            <a:prstGeom prst="ellipse">
              <a:avLst/>
            </a:prstGeom>
            <a:solidFill>
              <a:schemeClr val="tx1"/>
            </a:solidFill>
            <a:ln w="28575">
              <a:solidFill>
                <a:schemeClr val="tx1"/>
              </a:solidFill>
              <a:round/>
              <a:headEnd/>
              <a:tailEnd/>
            </a:ln>
          </p:spPr>
          <p:txBody>
            <a:bodyPr wrap="none" anchor="ctr"/>
            <a:lstStyle/>
            <a:p>
              <a:endParaRPr lang="zh-CN" altLang="en-US"/>
            </a:p>
          </p:txBody>
        </p:sp>
      </p:grpSp>
      <p:sp>
        <p:nvSpPr>
          <p:cNvPr id="73761" name="Rectangle 37"/>
          <p:cNvSpPr>
            <a:spLocks noChangeArrowheads="1"/>
          </p:cNvSpPr>
          <p:nvPr/>
        </p:nvSpPr>
        <p:spPr bwMode="auto">
          <a:xfrm>
            <a:off x="685800" y="1447800"/>
            <a:ext cx="7772400" cy="990600"/>
          </a:xfrm>
          <a:prstGeom prst="rect">
            <a:avLst/>
          </a:prstGeom>
          <a:noFill/>
          <a:ln w="9525">
            <a:noFill/>
            <a:miter lim="800000"/>
            <a:headEnd/>
            <a:tailEnd/>
          </a:ln>
        </p:spPr>
        <p:txBody>
          <a:bodyPr anchor="ctr"/>
          <a:lstStyle/>
          <a:p>
            <a:r>
              <a:rPr kumimoji="1" lang="zh-CN" altLang="en-US" sz="100" b="1">
                <a:solidFill>
                  <a:schemeClr val="bg1"/>
                </a:solidFill>
                <a:latin typeface="Times New Roman" pitchFamily="18" charset="0"/>
              </a:rPr>
              <a:t>控制耦合</a:t>
            </a:r>
            <a:r>
              <a:rPr kumimoji="1" lang="en-US" altLang="zh-CN" sz="100" b="1">
                <a:solidFill>
                  <a:schemeClr val="bg1"/>
                </a:solidFill>
                <a:latin typeface="Times New Roman" pitchFamily="18" charset="0"/>
              </a:rPr>
              <a:t>2</a:t>
            </a:r>
          </a:p>
        </p:txBody>
      </p:sp>
      <p:sp>
        <p:nvSpPr>
          <p:cNvPr id="73762" name="Line 38"/>
          <p:cNvSpPr>
            <a:spLocks noChangeShapeType="1"/>
          </p:cNvSpPr>
          <p:nvPr/>
        </p:nvSpPr>
        <p:spPr bwMode="auto">
          <a:xfrm>
            <a:off x="4876800" y="2971800"/>
            <a:ext cx="0" cy="533400"/>
          </a:xfrm>
          <a:prstGeom prst="line">
            <a:avLst/>
          </a:prstGeom>
          <a:noFill/>
          <a:ln w="28575">
            <a:solidFill>
              <a:schemeClr val="tx1"/>
            </a:solidFill>
            <a:round/>
            <a:headEnd/>
            <a:tailEnd/>
          </a:ln>
        </p:spPr>
        <p:txBody>
          <a:bodyPr/>
          <a:lstStyle/>
          <a:p>
            <a:endParaRPr lang="zh-CN" altLang="en-US"/>
          </a:p>
        </p:txBody>
      </p:sp>
      <p:sp>
        <p:nvSpPr>
          <p:cNvPr id="73763" name="Line 39"/>
          <p:cNvSpPr>
            <a:spLocks noChangeShapeType="1"/>
          </p:cNvSpPr>
          <p:nvPr/>
        </p:nvSpPr>
        <p:spPr bwMode="auto">
          <a:xfrm>
            <a:off x="6629400" y="2971800"/>
            <a:ext cx="0" cy="533400"/>
          </a:xfrm>
          <a:prstGeom prst="line">
            <a:avLst/>
          </a:prstGeom>
          <a:noFill/>
          <a:ln w="28575">
            <a:solidFill>
              <a:schemeClr val="tx1"/>
            </a:solidFill>
            <a:round/>
            <a:headEnd/>
            <a:tailEnd/>
          </a:ln>
        </p:spPr>
        <p:txBody>
          <a:bodyPr/>
          <a:lstStyle/>
          <a:p>
            <a:endParaRPr lang="zh-CN" altLang="en-US"/>
          </a:p>
        </p:txBody>
      </p:sp>
      <p:sp>
        <p:nvSpPr>
          <p:cNvPr id="73764" name="Line 40"/>
          <p:cNvSpPr>
            <a:spLocks noChangeShapeType="1"/>
          </p:cNvSpPr>
          <p:nvPr/>
        </p:nvSpPr>
        <p:spPr bwMode="auto">
          <a:xfrm>
            <a:off x="1600200" y="2986088"/>
            <a:ext cx="1828800" cy="0"/>
          </a:xfrm>
          <a:prstGeom prst="line">
            <a:avLst/>
          </a:prstGeom>
          <a:noFill/>
          <a:ln w="28575">
            <a:solidFill>
              <a:schemeClr val="tx1"/>
            </a:solidFill>
            <a:round/>
            <a:headEnd/>
            <a:tailEnd/>
          </a:ln>
        </p:spPr>
        <p:txBody>
          <a:bodyPr/>
          <a:lstStyle/>
          <a:p>
            <a:endParaRPr lang="zh-CN" altLang="en-US"/>
          </a:p>
        </p:txBody>
      </p:sp>
      <p:sp>
        <p:nvSpPr>
          <p:cNvPr id="73765" name="Line 41"/>
          <p:cNvSpPr>
            <a:spLocks noChangeShapeType="1"/>
          </p:cNvSpPr>
          <p:nvPr/>
        </p:nvSpPr>
        <p:spPr bwMode="auto">
          <a:xfrm>
            <a:off x="1600200" y="3519488"/>
            <a:ext cx="687388" cy="0"/>
          </a:xfrm>
          <a:prstGeom prst="line">
            <a:avLst/>
          </a:prstGeom>
          <a:noFill/>
          <a:ln w="28575">
            <a:solidFill>
              <a:schemeClr val="tx1"/>
            </a:solidFill>
            <a:round/>
            <a:headEnd/>
            <a:tailEnd/>
          </a:ln>
        </p:spPr>
        <p:txBody>
          <a:bodyPr/>
          <a:lstStyle/>
          <a:p>
            <a:endParaRPr lang="zh-CN" altLang="en-US"/>
          </a:p>
        </p:txBody>
      </p:sp>
      <p:sp>
        <p:nvSpPr>
          <p:cNvPr id="73766" name="Line 42"/>
          <p:cNvSpPr>
            <a:spLocks noChangeShapeType="1"/>
          </p:cNvSpPr>
          <p:nvPr/>
        </p:nvSpPr>
        <p:spPr bwMode="auto">
          <a:xfrm>
            <a:off x="2667000" y="3519488"/>
            <a:ext cx="762000" cy="0"/>
          </a:xfrm>
          <a:prstGeom prst="line">
            <a:avLst/>
          </a:prstGeom>
          <a:noFill/>
          <a:ln w="28575">
            <a:solidFill>
              <a:schemeClr val="tx1"/>
            </a:solidFill>
            <a:round/>
            <a:headEnd/>
            <a:tailEnd/>
          </a:ln>
        </p:spPr>
        <p:txBody>
          <a:bodyPr/>
          <a:lstStyle/>
          <a:p>
            <a:endParaRPr lang="zh-CN" altLang="en-US"/>
          </a:p>
        </p:txBody>
      </p:sp>
      <p:sp>
        <p:nvSpPr>
          <p:cNvPr id="73767" name="AutoShape 43"/>
          <p:cNvSpPr>
            <a:spLocks noChangeArrowheads="1"/>
          </p:cNvSpPr>
          <p:nvPr/>
        </p:nvSpPr>
        <p:spPr bwMode="auto">
          <a:xfrm>
            <a:off x="2209800" y="3443288"/>
            <a:ext cx="492125" cy="138112"/>
          </a:xfrm>
          <a:prstGeom prst="diamond">
            <a:avLst/>
          </a:prstGeom>
          <a:noFill/>
          <a:ln w="28575">
            <a:solidFill>
              <a:schemeClr val="tx1"/>
            </a:solidFill>
            <a:miter lim="800000"/>
            <a:headEnd/>
            <a:tailEnd/>
          </a:ln>
        </p:spPr>
        <p:txBody>
          <a:bodyPr wrap="none" anchor="ctr"/>
          <a:lstStyle/>
          <a:p>
            <a:endParaRPr lang="zh-CN" altLang="en-US"/>
          </a:p>
        </p:txBody>
      </p:sp>
      <p:sp>
        <p:nvSpPr>
          <p:cNvPr id="73768" name="Line 44"/>
          <p:cNvSpPr>
            <a:spLocks noChangeShapeType="1"/>
          </p:cNvSpPr>
          <p:nvPr/>
        </p:nvSpPr>
        <p:spPr bwMode="auto">
          <a:xfrm>
            <a:off x="1600200" y="2986088"/>
            <a:ext cx="0" cy="533400"/>
          </a:xfrm>
          <a:prstGeom prst="line">
            <a:avLst/>
          </a:prstGeom>
          <a:noFill/>
          <a:ln w="28575">
            <a:solidFill>
              <a:schemeClr val="tx1"/>
            </a:solidFill>
            <a:round/>
            <a:headEnd/>
            <a:tailEnd/>
          </a:ln>
        </p:spPr>
        <p:txBody>
          <a:bodyPr/>
          <a:lstStyle/>
          <a:p>
            <a:endParaRPr lang="zh-CN" altLang="en-US"/>
          </a:p>
        </p:txBody>
      </p:sp>
      <p:sp>
        <p:nvSpPr>
          <p:cNvPr id="73769" name="Line 45"/>
          <p:cNvSpPr>
            <a:spLocks noChangeShapeType="1"/>
          </p:cNvSpPr>
          <p:nvPr/>
        </p:nvSpPr>
        <p:spPr bwMode="auto">
          <a:xfrm>
            <a:off x="3429000" y="2986088"/>
            <a:ext cx="0" cy="533400"/>
          </a:xfrm>
          <a:prstGeom prst="line">
            <a:avLst/>
          </a:prstGeom>
          <a:noFill/>
          <a:ln w="28575">
            <a:solidFill>
              <a:schemeClr val="tx1"/>
            </a:solidFill>
            <a:round/>
            <a:headEnd/>
            <a:tailEnd/>
          </a:ln>
        </p:spPr>
        <p:txBody>
          <a:bodyPr/>
          <a:lstStyle/>
          <a:p>
            <a:endParaRPr lang="zh-CN" altLang="en-US"/>
          </a:p>
        </p:txBody>
      </p:sp>
      <p:sp>
        <p:nvSpPr>
          <p:cNvPr id="73770" name="Rectangle 46"/>
          <p:cNvSpPr>
            <a:spLocks noGrp="1" noChangeArrowheads="1"/>
          </p:cNvSpPr>
          <p:nvPr>
            <p:ph type="title" idx="4294967295"/>
          </p:nvPr>
        </p:nvSpPr>
        <p:spPr/>
        <p:txBody>
          <a:bodyPr/>
          <a:lstStyle/>
          <a:p>
            <a:pPr eaLnBrk="1" hangingPunct="1"/>
            <a:r>
              <a:rPr lang="zh-CN" altLang="en-US" sz="100" smtClean="0">
                <a:solidFill>
                  <a:schemeClr val="bg1"/>
                </a:solidFill>
              </a:rPr>
              <a:t>实例</a:t>
            </a:r>
          </a:p>
        </p:txBody>
      </p:sp>
      <p:sp>
        <p:nvSpPr>
          <p:cNvPr id="1760303" name="Rectangle 47"/>
          <p:cNvSpPr>
            <a:spLocks noChangeArrowheads="1"/>
          </p:cNvSpPr>
          <p:nvPr/>
        </p:nvSpPr>
        <p:spPr bwMode="auto">
          <a:xfrm>
            <a:off x="6400800" y="533400"/>
            <a:ext cx="2667000" cy="2362200"/>
          </a:xfrm>
          <a:prstGeom prst="rect">
            <a:avLst/>
          </a:prstGeom>
          <a:solidFill>
            <a:srgbClr val="990000"/>
          </a:solidFill>
          <a:ln w="9525">
            <a:noFill/>
            <a:miter lim="800000"/>
            <a:headEnd/>
            <a:tailEnd/>
          </a:ln>
          <a:effectLst/>
        </p:spPr>
        <p:txBody>
          <a:bodyPr anchor="ctr"/>
          <a:lstStyle/>
          <a:p>
            <a:pPr marL="287338" indent="-287338">
              <a:defRPr/>
            </a:pPr>
            <a:r>
              <a:rPr kumimoji="1" lang="zh-CN" altLang="en-US" sz="2400" b="1" u="sng">
                <a:solidFill>
                  <a:schemeClr val="bg1"/>
                </a:solidFill>
                <a:effectLst>
                  <a:outerShdw blurRad="38100" dist="38100" dir="2700000" algn="tl">
                    <a:srgbClr val="000000"/>
                  </a:outerShdw>
                </a:effectLst>
                <a:latin typeface="Times New Roman" pitchFamily="18" charset="0"/>
              </a:rPr>
              <a:t>问题：</a:t>
            </a:r>
          </a:p>
          <a:p>
            <a:pPr marL="287338" indent="-287338">
              <a:defRPr/>
            </a:pPr>
            <a:r>
              <a:rPr kumimoji="1" lang="en-US" altLang="zh-CN" sz="2400" b="1">
                <a:solidFill>
                  <a:schemeClr val="bg1"/>
                </a:solidFill>
                <a:effectLst>
                  <a:outerShdw blurRad="38100" dist="38100" dir="2700000" algn="tl">
                    <a:srgbClr val="000000"/>
                  </a:outerShdw>
                </a:effectLst>
                <a:latin typeface="Times New Roman" pitchFamily="18" charset="0"/>
              </a:rPr>
              <a:t>1. </a:t>
            </a:r>
            <a:r>
              <a:rPr kumimoji="1" lang="zh-CN" altLang="en-US" sz="2400" b="1">
                <a:solidFill>
                  <a:schemeClr val="bg1"/>
                </a:solidFill>
                <a:effectLst>
                  <a:outerShdw blurRad="38100" dist="38100" dir="2700000" algn="tl">
                    <a:srgbClr val="000000"/>
                  </a:outerShdw>
                </a:effectLst>
                <a:latin typeface="Times New Roman" pitchFamily="18" charset="0"/>
              </a:rPr>
              <a:t>逻辑内聚</a:t>
            </a:r>
          </a:p>
          <a:p>
            <a:pPr marL="287338" indent="-287338">
              <a:defRPr/>
            </a:pPr>
            <a:r>
              <a:rPr kumimoji="1" lang="en-US" altLang="zh-CN" sz="2400" b="1">
                <a:solidFill>
                  <a:schemeClr val="bg1"/>
                </a:solidFill>
                <a:effectLst>
                  <a:outerShdw blurRad="38100" dist="38100" dir="2700000" algn="tl">
                    <a:srgbClr val="000000"/>
                  </a:outerShdw>
                </a:effectLst>
                <a:latin typeface="Times New Roman" pitchFamily="18" charset="0"/>
              </a:rPr>
              <a:t>2. </a:t>
            </a:r>
            <a:r>
              <a:rPr kumimoji="1" lang="zh-CN" altLang="en-US" sz="2400" b="1">
                <a:solidFill>
                  <a:schemeClr val="bg1"/>
                </a:solidFill>
                <a:effectLst>
                  <a:outerShdw blurRad="38100" dist="38100" dir="2700000" algn="tl">
                    <a:srgbClr val="000000"/>
                  </a:outerShdw>
                </a:effectLst>
                <a:latin typeface="Times New Roman" pitchFamily="18" charset="0"/>
              </a:rPr>
              <a:t>控制耦合</a:t>
            </a:r>
          </a:p>
          <a:p>
            <a:pPr marL="287338" indent="-287338">
              <a:defRPr/>
            </a:pPr>
            <a:r>
              <a:rPr kumimoji="1" lang="en-US" altLang="zh-CN" sz="2400" b="1">
                <a:solidFill>
                  <a:schemeClr val="bg1"/>
                </a:solidFill>
                <a:effectLst>
                  <a:outerShdw blurRad="38100" dist="38100" dir="2700000" algn="tl">
                    <a:srgbClr val="000000"/>
                  </a:outerShdw>
                </a:effectLst>
                <a:latin typeface="Times New Roman" pitchFamily="18" charset="0"/>
              </a:rPr>
              <a:t>3. </a:t>
            </a:r>
            <a:r>
              <a:rPr kumimoji="1" lang="zh-CN" altLang="en-US" sz="2400" b="1">
                <a:solidFill>
                  <a:schemeClr val="bg1"/>
                </a:solidFill>
                <a:effectLst>
                  <a:outerShdw blurRad="38100" dist="38100" dir="2700000" algn="tl">
                    <a:srgbClr val="000000"/>
                  </a:outerShdw>
                </a:effectLst>
                <a:latin typeface="Times New Roman" pitchFamily="18" charset="0"/>
              </a:rPr>
              <a:t>重复判断</a:t>
            </a:r>
          </a:p>
          <a:p>
            <a:pPr marL="287338" indent="-287338">
              <a:defRPr/>
            </a:pPr>
            <a:r>
              <a:rPr kumimoji="1" lang="en-US" altLang="zh-CN" sz="2400" b="1">
                <a:solidFill>
                  <a:schemeClr val="bg1"/>
                </a:solidFill>
                <a:effectLst>
                  <a:outerShdw blurRad="38100" dist="38100" dir="2700000" algn="tl">
                    <a:srgbClr val="000000"/>
                  </a:outerShdw>
                </a:effectLst>
                <a:latin typeface="Times New Roman" pitchFamily="18" charset="0"/>
              </a:rPr>
              <a:t>4. </a:t>
            </a:r>
            <a:r>
              <a:rPr kumimoji="1" lang="zh-CN" altLang="en-US" sz="2400" b="1">
                <a:solidFill>
                  <a:schemeClr val="bg1"/>
                </a:solidFill>
                <a:effectLst>
                  <a:outerShdw blurRad="38100" dist="38100" dir="2700000" algn="tl">
                    <a:srgbClr val="000000"/>
                  </a:outerShdw>
                </a:effectLst>
                <a:latin typeface="Times New Roman" pitchFamily="18" charset="0"/>
              </a:rPr>
              <a:t>作用范围在控制范围之外</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0303">
                                            <p:bg/>
                                          </p:spTgt>
                                        </p:tgtEl>
                                        <p:attrNameLst>
                                          <p:attrName>style.visibility</p:attrName>
                                        </p:attrNameLst>
                                      </p:cBhvr>
                                      <p:to>
                                        <p:strVal val="visible"/>
                                      </p:to>
                                    </p:set>
                                    <p:animEffect transition="in" filter="wipe(left)">
                                      <p:cBhvr>
                                        <p:cTn id="7" dur="500"/>
                                        <p:tgtEl>
                                          <p:spTgt spid="176030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0303">
                                            <p:txEl>
                                              <p:pRg st="0" end="0"/>
                                            </p:txEl>
                                          </p:spTgt>
                                        </p:tgtEl>
                                        <p:attrNameLst>
                                          <p:attrName>style.visibility</p:attrName>
                                        </p:attrNameLst>
                                      </p:cBhvr>
                                      <p:to>
                                        <p:strVal val="visible"/>
                                      </p:to>
                                    </p:set>
                                    <p:animEffect transition="in" filter="wipe(left)">
                                      <p:cBhvr>
                                        <p:cTn id="12" dur="500"/>
                                        <p:tgtEl>
                                          <p:spTgt spid="17603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60303">
                                            <p:txEl>
                                              <p:pRg st="1" end="1"/>
                                            </p:txEl>
                                          </p:spTgt>
                                        </p:tgtEl>
                                        <p:attrNameLst>
                                          <p:attrName>style.visibility</p:attrName>
                                        </p:attrNameLst>
                                      </p:cBhvr>
                                      <p:to>
                                        <p:strVal val="visible"/>
                                      </p:to>
                                    </p:set>
                                    <p:animEffect transition="in" filter="wipe(left)">
                                      <p:cBhvr>
                                        <p:cTn id="17" dur="500"/>
                                        <p:tgtEl>
                                          <p:spTgt spid="17603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60303">
                                            <p:txEl>
                                              <p:pRg st="2" end="2"/>
                                            </p:txEl>
                                          </p:spTgt>
                                        </p:tgtEl>
                                        <p:attrNameLst>
                                          <p:attrName>style.visibility</p:attrName>
                                        </p:attrNameLst>
                                      </p:cBhvr>
                                      <p:to>
                                        <p:strVal val="visible"/>
                                      </p:to>
                                    </p:set>
                                    <p:animEffect transition="in" filter="wipe(left)">
                                      <p:cBhvr>
                                        <p:cTn id="22" dur="500"/>
                                        <p:tgtEl>
                                          <p:spTgt spid="17603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60303">
                                            <p:txEl>
                                              <p:pRg st="3" end="3"/>
                                            </p:txEl>
                                          </p:spTgt>
                                        </p:tgtEl>
                                        <p:attrNameLst>
                                          <p:attrName>style.visibility</p:attrName>
                                        </p:attrNameLst>
                                      </p:cBhvr>
                                      <p:to>
                                        <p:strVal val="visible"/>
                                      </p:to>
                                    </p:set>
                                    <p:animEffect transition="in" filter="wipe(left)">
                                      <p:cBhvr>
                                        <p:cTn id="27" dur="500"/>
                                        <p:tgtEl>
                                          <p:spTgt spid="176030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0303">
                                            <p:txEl>
                                              <p:pRg st="4" end="4"/>
                                            </p:txEl>
                                          </p:spTgt>
                                        </p:tgtEl>
                                        <p:attrNameLst>
                                          <p:attrName>style.visibility</p:attrName>
                                        </p:attrNameLst>
                                      </p:cBhvr>
                                      <p:to>
                                        <p:strVal val="visible"/>
                                      </p:to>
                                    </p:set>
                                    <p:animEffect transition="in" filter="wipe(left)">
                                      <p:cBhvr>
                                        <p:cTn id="32" dur="500"/>
                                        <p:tgtEl>
                                          <p:spTgt spid="17603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0303" grpId="0" build="p"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82" name="Rectangle 2"/>
          <p:cNvSpPr>
            <a:spLocks noGrp="1" noChangeArrowheads="1"/>
          </p:cNvSpPr>
          <p:nvPr>
            <p:ph type="title" idx="4294967295"/>
          </p:nvPr>
        </p:nvSpPr>
        <p:spPr/>
        <p:txBody>
          <a:bodyPr/>
          <a:lstStyle/>
          <a:p>
            <a:pPr eaLnBrk="1" hangingPunct="1">
              <a:defRPr/>
            </a:pPr>
            <a:r>
              <a:rPr lang="zh-CN" altLang="en-US" sz="100" b="1" smtClean="0">
                <a:solidFill>
                  <a:schemeClr val="bg1"/>
                </a:solidFill>
                <a:effectLst>
                  <a:outerShdw blurRad="38100" dist="38100" dir="2700000" algn="tl">
                    <a:srgbClr val="C0C0C0"/>
                  </a:outerShdw>
                </a:effectLst>
              </a:rPr>
              <a:t>改进后的模块分解情况</a:t>
            </a:r>
            <a:endParaRPr lang="zh-CN" altLang="en-US" sz="100" smtClean="0">
              <a:solidFill>
                <a:schemeClr val="bg1"/>
              </a:solidFill>
            </a:endParaRPr>
          </a:p>
        </p:txBody>
      </p:sp>
      <p:sp>
        <p:nvSpPr>
          <p:cNvPr id="74755" name="Rectangle 3"/>
          <p:cNvSpPr>
            <a:spLocks noChangeArrowheads="1"/>
          </p:cNvSpPr>
          <p:nvPr/>
        </p:nvSpPr>
        <p:spPr bwMode="auto">
          <a:xfrm>
            <a:off x="1371600" y="620713"/>
            <a:ext cx="7772400" cy="869950"/>
          </a:xfrm>
          <a:prstGeom prst="rect">
            <a:avLst/>
          </a:prstGeom>
          <a:noFill/>
          <a:ln w="9525">
            <a:noFill/>
            <a:miter lim="800000"/>
            <a:headEnd/>
            <a:tailEnd/>
          </a:ln>
        </p:spPr>
        <p:txBody>
          <a:bodyPr/>
          <a:lstStyle/>
          <a:p>
            <a:pPr marL="342900" indent="-342900">
              <a:spcBef>
                <a:spcPct val="20000"/>
              </a:spcBef>
              <a:buClr>
                <a:schemeClr val="accent2"/>
              </a:buClr>
            </a:pPr>
            <a:r>
              <a:rPr kumimoji="1" lang="zh-CN" altLang="en-US" sz="3600" b="1">
                <a:latin typeface="Times New Roman" pitchFamily="18" charset="0"/>
              </a:rPr>
              <a:t>改进后的模块分解情况</a:t>
            </a:r>
            <a:endParaRPr kumimoji="1" lang="zh-CN" altLang="en-US" sz="3600" b="1">
              <a:latin typeface="宋体" pitchFamily="2" charset="-122"/>
            </a:endParaRPr>
          </a:p>
        </p:txBody>
      </p:sp>
      <p:grpSp>
        <p:nvGrpSpPr>
          <p:cNvPr id="74756" name="Group 4"/>
          <p:cNvGrpSpPr>
            <a:grpSpLocks/>
          </p:cNvGrpSpPr>
          <p:nvPr/>
        </p:nvGrpSpPr>
        <p:grpSpPr bwMode="auto">
          <a:xfrm>
            <a:off x="457200" y="1752600"/>
            <a:ext cx="8305800" cy="4038600"/>
            <a:chOff x="264" y="960"/>
            <a:chExt cx="5232" cy="2544"/>
          </a:xfrm>
        </p:grpSpPr>
        <p:sp>
          <p:nvSpPr>
            <p:cNvPr id="74761" name="Rectangle 5"/>
            <p:cNvSpPr>
              <a:spLocks noChangeArrowheads="1"/>
            </p:cNvSpPr>
            <p:nvPr/>
          </p:nvSpPr>
          <p:spPr bwMode="auto">
            <a:xfrm>
              <a:off x="1176" y="2832"/>
              <a:ext cx="624" cy="672"/>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a:t>
              </a:r>
            </a:p>
            <a:p>
              <a:pPr algn="ctr"/>
              <a:r>
                <a:rPr kumimoji="1" lang="zh-CN" altLang="en-US" sz="2400" b="1">
                  <a:latin typeface="Times New Roman" pitchFamily="18" charset="0"/>
                </a:rPr>
                <a:t>医生</a:t>
              </a:r>
            </a:p>
            <a:p>
              <a:pPr algn="ctr"/>
              <a:r>
                <a:rPr kumimoji="1" lang="zh-CN" altLang="en-US" sz="2400" b="1">
                  <a:latin typeface="Times New Roman" pitchFamily="18" charset="0"/>
                </a:rPr>
                <a:t>奖金</a:t>
              </a:r>
            </a:p>
          </p:txBody>
        </p:sp>
        <p:sp>
          <p:nvSpPr>
            <p:cNvPr id="74762" name="Rectangle 6"/>
            <p:cNvSpPr>
              <a:spLocks noChangeArrowheads="1"/>
            </p:cNvSpPr>
            <p:nvPr/>
          </p:nvSpPr>
          <p:spPr bwMode="auto">
            <a:xfrm>
              <a:off x="3912" y="2832"/>
              <a:ext cx="624" cy="672"/>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a:t>
              </a:r>
            </a:p>
            <a:p>
              <a:pPr algn="ctr"/>
              <a:r>
                <a:rPr kumimoji="1" lang="zh-CN" altLang="en-US" sz="2400" b="1">
                  <a:latin typeface="Times New Roman" pitchFamily="18" charset="0"/>
                </a:rPr>
                <a:t>护士</a:t>
              </a:r>
            </a:p>
            <a:p>
              <a:pPr algn="ctr"/>
              <a:r>
                <a:rPr kumimoji="1" lang="zh-CN" altLang="en-US" sz="2400" b="1">
                  <a:latin typeface="Times New Roman" pitchFamily="18" charset="0"/>
                </a:rPr>
                <a:t>奖金</a:t>
              </a:r>
            </a:p>
          </p:txBody>
        </p:sp>
        <p:sp>
          <p:nvSpPr>
            <p:cNvPr id="74763" name="Rectangle 7"/>
            <p:cNvSpPr>
              <a:spLocks noChangeArrowheads="1"/>
            </p:cNvSpPr>
            <p:nvPr/>
          </p:nvSpPr>
          <p:spPr bwMode="auto">
            <a:xfrm>
              <a:off x="4728" y="2832"/>
              <a:ext cx="672" cy="664"/>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计算护</a:t>
              </a:r>
            </a:p>
            <a:p>
              <a:pPr algn="ctr"/>
              <a:r>
                <a:rPr kumimoji="1" lang="zh-CN" altLang="en-US" sz="2400" b="1">
                  <a:latin typeface="Times New Roman" pitchFamily="18" charset="0"/>
                </a:rPr>
                <a:t>士月奖</a:t>
              </a:r>
            </a:p>
            <a:p>
              <a:pPr algn="ctr"/>
              <a:r>
                <a:rPr kumimoji="1" lang="zh-CN" altLang="en-US" sz="2400" b="1">
                  <a:latin typeface="Times New Roman" pitchFamily="18" charset="0"/>
                </a:rPr>
                <a:t>金总额</a:t>
              </a:r>
            </a:p>
          </p:txBody>
        </p:sp>
        <p:sp>
          <p:nvSpPr>
            <p:cNvPr id="74764" name="Text Box 8"/>
            <p:cNvSpPr txBox="1">
              <a:spLocks noChangeArrowheads="1"/>
            </p:cNvSpPr>
            <p:nvPr/>
          </p:nvSpPr>
          <p:spPr bwMode="auto">
            <a:xfrm>
              <a:off x="2040" y="960"/>
              <a:ext cx="336" cy="288"/>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P0</a:t>
              </a:r>
            </a:p>
          </p:txBody>
        </p:sp>
        <p:sp>
          <p:nvSpPr>
            <p:cNvPr id="74765" name="Rectangle 9"/>
            <p:cNvSpPr>
              <a:spLocks noChangeArrowheads="1"/>
            </p:cNvSpPr>
            <p:nvPr/>
          </p:nvSpPr>
          <p:spPr bwMode="auto">
            <a:xfrm>
              <a:off x="2088" y="1200"/>
              <a:ext cx="1200" cy="336"/>
            </a:xfrm>
            <a:prstGeom prst="rect">
              <a:avLst/>
            </a:prstGeom>
            <a:noFill/>
            <a:ln w="28575">
              <a:solidFill>
                <a:schemeClr val="tx1"/>
              </a:solidFill>
              <a:miter lim="800000"/>
              <a:headEnd/>
              <a:tailEnd/>
            </a:ln>
          </p:spPr>
          <p:txBody>
            <a:bodyPr wrap="none" anchor="ctr"/>
            <a:lstStyle/>
            <a:p>
              <a:pPr algn="ctr"/>
              <a:r>
                <a:rPr kumimoji="1" lang="zh-CN" altLang="en-US" sz="2800" b="1">
                  <a:latin typeface="Times New Roman" pitchFamily="18" charset="0"/>
                </a:rPr>
                <a:t>计算处理</a:t>
              </a:r>
            </a:p>
          </p:txBody>
        </p:sp>
        <p:sp>
          <p:nvSpPr>
            <p:cNvPr id="74766" name="Line 10"/>
            <p:cNvSpPr>
              <a:spLocks noChangeShapeType="1"/>
            </p:cNvSpPr>
            <p:nvPr/>
          </p:nvSpPr>
          <p:spPr bwMode="auto">
            <a:xfrm flipH="1">
              <a:off x="1848" y="1584"/>
              <a:ext cx="864" cy="288"/>
            </a:xfrm>
            <a:prstGeom prst="line">
              <a:avLst/>
            </a:prstGeom>
            <a:noFill/>
            <a:ln w="28575">
              <a:solidFill>
                <a:schemeClr val="tx1"/>
              </a:solidFill>
              <a:round/>
              <a:headEnd/>
              <a:tailEnd type="triangle" w="med" len="med"/>
            </a:ln>
          </p:spPr>
          <p:txBody>
            <a:bodyPr/>
            <a:lstStyle/>
            <a:p>
              <a:endParaRPr lang="zh-CN" altLang="en-US"/>
            </a:p>
          </p:txBody>
        </p:sp>
        <p:sp>
          <p:nvSpPr>
            <p:cNvPr id="74767" name="Text Box 11"/>
            <p:cNvSpPr txBox="1">
              <a:spLocks noChangeArrowheads="1"/>
            </p:cNvSpPr>
            <p:nvPr/>
          </p:nvSpPr>
          <p:spPr bwMode="auto">
            <a:xfrm>
              <a:off x="984" y="1872"/>
              <a:ext cx="1248" cy="502"/>
            </a:xfrm>
            <a:prstGeom prst="rect">
              <a:avLst/>
            </a:prstGeom>
            <a:noFill/>
            <a:ln w="28575">
              <a:solidFill>
                <a:schemeClr val="tx1"/>
              </a:solidFill>
              <a:miter lim="800000"/>
              <a:headEnd/>
              <a:tailEnd/>
            </a:ln>
          </p:spPr>
          <p:txBody>
            <a:bodyPr lIns="0" tIns="0" rIns="0" bIns="0">
              <a:spAutoFit/>
            </a:bodyPr>
            <a:lstStyle/>
            <a:p>
              <a:pPr algn="ctr">
                <a:lnSpc>
                  <a:spcPct val="90000"/>
                </a:lnSpc>
              </a:pPr>
              <a:r>
                <a:rPr kumimoji="1" lang="zh-CN" altLang="en-US" sz="2800" b="1">
                  <a:latin typeface="Times New Roman" pitchFamily="18" charset="0"/>
                </a:rPr>
                <a:t>计算医生工作量及奖金</a:t>
              </a:r>
            </a:p>
          </p:txBody>
        </p:sp>
        <p:sp>
          <p:nvSpPr>
            <p:cNvPr id="74768" name="AutoShape 12"/>
            <p:cNvSpPr>
              <a:spLocks noChangeArrowheads="1"/>
            </p:cNvSpPr>
            <p:nvPr/>
          </p:nvSpPr>
          <p:spPr bwMode="auto">
            <a:xfrm>
              <a:off x="2616" y="1488"/>
              <a:ext cx="240" cy="104"/>
            </a:xfrm>
            <a:prstGeom prst="diamond">
              <a:avLst/>
            </a:prstGeom>
            <a:solidFill>
              <a:schemeClr val="tx2"/>
            </a:solidFill>
            <a:ln w="28575">
              <a:solidFill>
                <a:schemeClr val="tx1"/>
              </a:solidFill>
              <a:miter lim="800000"/>
              <a:headEnd/>
              <a:tailEnd/>
            </a:ln>
          </p:spPr>
          <p:txBody>
            <a:bodyPr wrap="none" anchor="ctr"/>
            <a:lstStyle/>
            <a:p>
              <a:endParaRPr lang="zh-CN" altLang="en-US"/>
            </a:p>
          </p:txBody>
        </p:sp>
        <p:sp>
          <p:nvSpPr>
            <p:cNvPr id="74769" name="Rectangle 13"/>
            <p:cNvSpPr>
              <a:spLocks noChangeArrowheads="1"/>
            </p:cNvSpPr>
            <p:nvPr/>
          </p:nvSpPr>
          <p:spPr bwMode="auto">
            <a:xfrm>
              <a:off x="312" y="2832"/>
              <a:ext cx="624" cy="672"/>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a:t>
              </a:r>
            </a:p>
            <a:p>
              <a:pPr algn="ctr"/>
              <a:r>
                <a:rPr kumimoji="1" lang="zh-CN" altLang="en-US" sz="2400" b="1">
                  <a:latin typeface="Times New Roman" pitchFamily="18" charset="0"/>
                </a:rPr>
                <a:t>医生</a:t>
              </a:r>
            </a:p>
            <a:p>
              <a:pPr algn="ctr"/>
              <a:r>
                <a:rPr kumimoji="1" lang="zh-CN" altLang="en-US" sz="2400" b="1">
                  <a:latin typeface="Times New Roman" pitchFamily="18" charset="0"/>
                </a:rPr>
                <a:t>工作量</a:t>
              </a:r>
            </a:p>
          </p:txBody>
        </p:sp>
        <p:sp>
          <p:nvSpPr>
            <p:cNvPr id="74770" name="Rectangle 14"/>
            <p:cNvSpPr>
              <a:spLocks noChangeArrowheads="1"/>
            </p:cNvSpPr>
            <p:nvPr/>
          </p:nvSpPr>
          <p:spPr bwMode="auto">
            <a:xfrm>
              <a:off x="3048" y="2832"/>
              <a:ext cx="672" cy="672"/>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a:t>
              </a:r>
            </a:p>
            <a:p>
              <a:pPr algn="ctr"/>
              <a:r>
                <a:rPr kumimoji="1" lang="zh-CN" altLang="en-US" sz="2400" b="1">
                  <a:latin typeface="Times New Roman" pitchFamily="18" charset="0"/>
                </a:rPr>
                <a:t>护士</a:t>
              </a:r>
            </a:p>
            <a:p>
              <a:pPr algn="ctr"/>
              <a:r>
                <a:rPr kumimoji="1" lang="zh-CN" altLang="en-US" sz="2400" b="1">
                  <a:latin typeface="Times New Roman" pitchFamily="18" charset="0"/>
                </a:rPr>
                <a:t>工作量</a:t>
              </a:r>
            </a:p>
          </p:txBody>
        </p:sp>
        <p:sp>
          <p:nvSpPr>
            <p:cNvPr id="74771" name="Text Box 15"/>
            <p:cNvSpPr txBox="1">
              <a:spLocks noChangeArrowheads="1"/>
            </p:cNvSpPr>
            <p:nvPr/>
          </p:nvSpPr>
          <p:spPr bwMode="auto">
            <a:xfrm>
              <a:off x="984" y="1632"/>
              <a:ext cx="336" cy="288"/>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P1</a:t>
              </a:r>
            </a:p>
          </p:txBody>
        </p:sp>
        <p:sp>
          <p:nvSpPr>
            <p:cNvPr id="74772" name="Text Box 16"/>
            <p:cNvSpPr txBox="1">
              <a:spLocks noChangeArrowheads="1"/>
            </p:cNvSpPr>
            <p:nvPr/>
          </p:nvSpPr>
          <p:spPr bwMode="auto">
            <a:xfrm>
              <a:off x="4176" y="1584"/>
              <a:ext cx="336" cy="288"/>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a:t>
              </a:r>
            </a:p>
          </p:txBody>
        </p:sp>
        <p:sp>
          <p:nvSpPr>
            <p:cNvPr id="74773" name="Line 17"/>
            <p:cNvSpPr>
              <a:spLocks noChangeShapeType="1"/>
            </p:cNvSpPr>
            <p:nvPr/>
          </p:nvSpPr>
          <p:spPr bwMode="auto">
            <a:xfrm>
              <a:off x="2808" y="1584"/>
              <a:ext cx="1056" cy="288"/>
            </a:xfrm>
            <a:prstGeom prst="line">
              <a:avLst/>
            </a:prstGeom>
            <a:noFill/>
            <a:ln w="28575">
              <a:solidFill>
                <a:schemeClr val="tx1"/>
              </a:solidFill>
              <a:round/>
              <a:headEnd/>
              <a:tailEnd type="triangle" w="med" len="med"/>
            </a:ln>
          </p:spPr>
          <p:txBody>
            <a:bodyPr/>
            <a:lstStyle/>
            <a:p>
              <a:endParaRPr lang="zh-CN" altLang="en-US"/>
            </a:p>
          </p:txBody>
        </p:sp>
        <p:sp>
          <p:nvSpPr>
            <p:cNvPr id="74774" name="Text Box 18"/>
            <p:cNvSpPr txBox="1">
              <a:spLocks noChangeArrowheads="1"/>
            </p:cNvSpPr>
            <p:nvPr/>
          </p:nvSpPr>
          <p:spPr bwMode="auto">
            <a:xfrm>
              <a:off x="264" y="2592"/>
              <a:ext cx="480" cy="288"/>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P11</a:t>
              </a:r>
            </a:p>
          </p:txBody>
        </p:sp>
        <p:sp>
          <p:nvSpPr>
            <p:cNvPr id="74775" name="Text Box 19"/>
            <p:cNvSpPr txBox="1">
              <a:spLocks noChangeArrowheads="1"/>
            </p:cNvSpPr>
            <p:nvPr/>
          </p:nvSpPr>
          <p:spPr bwMode="auto">
            <a:xfrm>
              <a:off x="1128" y="2592"/>
              <a:ext cx="480" cy="288"/>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P12</a:t>
              </a:r>
            </a:p>
          </p:txBody>
        </p:sp>
        <p:sp>
          <p:nvSpPr>
            <p:cNvPr id="74776" name="Text Box 20"/>
            <p:cNvSpPr txBox="1">
              <a:spLocks noChangeArrowheads="1"/>
            </p:cNvSpPr>
            <p:nvPr/>
          </p:nvSpPr>
          <p:spPr bwMode="auto">
            <a:xfrm>
              <a:off x="2952" y="2592"/>
              <a:ext cx="480" cy="288"/>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P21</a:t>
              </a:r>
            </a:p>
          </p:txBody>
        </p:sp>
        <p:sp>
          <p:nvSpPr>
            <p:cNvPr id="74777" name="Text Box 21"/>
            <p:cNvSpPr txBox="1">
              <a:spLocks noChangeArrowheads="1"/>
            </p:cNvSpPr>
            <p:nvPr/>
          </p:nvSpPr>
          <p:spPr bwMode="auto">
            <a:xfrm>
              <a:off x="3816" y="2592"/>
              <a:ext cx="480" cy="288"/>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P22</a:t>
              </a:r>
            </a:p>
          </p:txBody>
        </p:sp>
        <p:sp>
          <p:nvSpPr>
            <p:cNvPr id="74778" name="Text Box 22"/>
            <p:cNvSpPr txBox="1">
              <a:spLocks noChangeArrowheads="1"/>
            </p:cNvSpPr>
            <p:nvPr/>
          </p:nvSpPr>
          <p:spPr bwMode="auto">
            <a:xfrm>
              <a:off x="5016" y="2592"/>
              <a:ext cx="480" cy="288"/>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P23</a:t>
              </a:r>
            </a:p>
          </p:txBody>
        </p:sp>
        <p:sp>
          <p:nvSpPr>
            <p:cNvPr id="74779" name="Text Box 23"/>
            <p:cNvSpPr txBox="1">
              <a:spLocks noChangeArrowheads="1"/>
            </p:cNvSpPr>
            <p:nvPr/>
          </p:nvSpPr>
          <p:spPr bwMode="auto">
            <a:xfrm>
              <a:off x="3240" y="1872"/>
              <a:ext cx="1248" cy="502"/>
            </a:xfrm>
            <a:prstGeom prst="rect">
              <a:avLst/>
            </a:prstGeom>
            <a:noFill/>
            <a:ln w="28575">
              <a:solidFill>
                <a:schemeClr val="tx1"/>
              </a:solidFill>
              <a:miter lim="800000"/>
              <a:headEnd/>
              <a:tailEnd/>
            </a:ln>
          </p:spPr>
          <p:txBody>
            <a:bodyPr lIns="0" tIns="0" rIns="0" bIns="0">
              <a:spAutoFit/>
            </a:bodyPr>
            <a:lstStyle/>
            <a:p>
              <a:pPr algn="ctr">
                <a:lnSpc>
                  <a:spcPct val="90000"/>
                </a:lnSpc>
              </a:pPr>
              <a:r>
                <a:rPr kumimoji="1" lang="zh-CN" altLang="en-US" sz="2800" b="1">
                  <a:latin typeface="Times New Roman" pitchFamily="18" charset="0"/>
                </a:rPr>
                <a:t>计算护士工作量及奖金</a:t>
              </a:r>
            </a:p>
          </p:txBody>
        </p:sp>
        <p:sp>
          <p:nvSpPr>
            <p:cNvPr id="74780" name="Rectangle 24"/>
            <p:cNvSpPr>
              <a:spLocks noChangeArrowheads="1"/>
            </p:cNvSpPr>
            <p:nvPr/>
          </p:nvSpPr>
          <p:spPr bwMode="auto">
            <a:xfrm>
              <a:off x="2040" y="2832"/>
              <a:ext cx="720" cy="672"/>
            </a:xfrm>
            <a:prstGeom prst="rect">
              <a:avLst/>
            </a:prstGeom>
            <a:noFill/>
            <a:ln w="28575">
              <a:solidFill>
                <a:schemeClr val="tx1"/>
              </a:solidFill>
              <a:miter lim="800000"/>
              <a:headEnd/>
              <a:tailEnd/>
            </a:ln>
          </p:spPr>
          <p:txBody>
            <a:bodyPr wrap="none" anchor="ctr"/>
            <a:lstStyle/>
            <a:p>
              <a:pPr algn="ctr"/>
              <a:r>
                <a:rPr kumimoji="1" lang="zh-CN" altLang="en-US" sz="2400" b="1">
                  <a:latin typeface="Times New Roman" pitchFamily="18" charset="0"/>
                </a:rPr>
                <a:t>计算医</a:t>
              </a:r>
            </a:p>
            <a:p>
              <a:pPr algn="ctr"/>
              <a:r>
                <a:rPr kumimoji="1" lang="zh-CN" altLang="en-US" sz="2400" b="1">
                  <a:latin typeface="Times New Roman" pitchFamily="18" charset="0"/>
                </a:rPr>
                <a:t>生月奖</a:t>
              </a:r>
            </a:p>
            <a:p>
              <a:pPr algn="ctr"/>
              <a:r>
                <a:rPr kumimoji="1" lang="zh-CN" altLang="en-US" sz="2400" b="1">
                  <a:latin typeface="Times New Roman" pitchFamily="18" charset="0"/>
                </a:rPr>
                <a:t>金总额</a:t>
              </a:r>
            </a:p>
          </p:txBody>
        </p:sp>
        <p:sp>
          <p:nvSpPr>
            <p:cNvPr id="74781" name="Text Box 25"/>
            <p:cNvSpPr txBox="1">
              <a:spLocks noChangeArrowheads="1"/>
            </p:cNvSpPr>
            <p:nvPr/>
          </p:nvSpPr>
          <p:spPr bwMode="auto">
            <a:xfrm>
              <a:off x="1968" y="2592"/>
              <a:ext cx="480" cy="288"/>
            </a:xfrm>
            <a:prstGeom prst="rect">
              <a:avLst/>
            </a:prstGeom>
            <a:noFill/>
            <a:ln w="28575">
              <a:noFill/>
              <a:miter lim="800000"/>
              <a:headEnd/>
              <a:tailEnd/>
            </a:ln>
          </p:spPr>
          <p:txBody>
            <a:bodyPr>
              <a:spAutoFit/>
            </a:bodyPr>
            <a:lstStyle/>
            <a:p>
              <a:pPr>
                <a:spcBef>
                  <a:spcPct val="50000"/>
                </a:spcBef>
              </a:pPr>
              <a:r>
                <a:rPr kumimoji="1" lang="en-US" altLang="zh-CN" sz="2400" b="1">
                  <a:solidFill>
                    <a:srgbClr val="FF0000"/>
                  </a:solidFill>
                  <a:latin typeface="Times New Roman" pitchFamily="18" charset="0"/>
                </a:rPr>
                <a:t>P13</a:t>
              </a:r>
            </a:p>
          </p:txBody>
        </p:sp>
        <p:sp>
          <p:nvSpPr>
            <p:cNvPr id="74782" name="Line 26"/>
            <p:cNvSpPr>
              <a:spLocks noChangeShapeType="1"/>
            </p:cNvSpPr>
            <p:nvPr/>
          </p:nvSpPr>
          <p:spPr bwMode="auto">
            <a:xfrm flipH="1">
              <a:off x="696" y="2352"/>
              <a:ext cx="576" cy="480"/>
            </a:xfrm>
            <a:prstGeom prst="line">
              <a:avLst/>
            </a:prstGeom>
            <a:noFill/>
            <a:ln w="28575">
              <a:solidFill>
                <a:schemeClr val="tx1"/>
              </a:solidFill>
              <a:round/>
              <a:headEnd/>
              <a:tailEnd type="triangle" w="med" len="med"/>
            </a:ln>
          </p:spPr>
          <p:txBody>
            <a:bodyPr/>
            <a:lstStyle/>
            <a:p>
              <a:endParaRPr lang="zh-CN" altLang="en-US"/>
            </a:p>
          </p:txBody>
        </p:sp>
        <p:sp>
          <p:nvSpPr>
            <p:cNvPr id="74783" name="Line 27"/>
            <p:cNvSpPr>
              <a:spLocks noChangeShapeType="1"/>
            </p:cNvSpPr>
            <p:nvPr/>
          </p:nvSpPr>
          <p:spPr bwMode="auto">
            <a:xfrm>
              <a:off x="1608" y="2352"/>
              <a:ext cx="0" cy="480"/>
            </a:xfrm>
            <a:prstGeom prst="line">
              <a:avLst/>
            </a:prstGeom>
            <a:noFill/>
            <a:ln w="28575">
              <a:solidFill>
                <a:schemeClr val="tx1"/>
              </a:solidFill>
              <a:round/>
              <a:headEnd/>
              <a:tailEnd type="triangle" w="med" len="med"/>
            </a:ln>
          </p:spPr>
          <p:txBody>
            <a:bodyPr/>
            <a:lstStyle/>
            <a:p>
              <a:endParaRPr lang="zh-CN" altLang="en-US"/>
            </a:p>
          </p:txBody>
        </p:sp>
        <p:sp>
          <p:nvSpPr>
            <p:cNvPr id="74784" name="Line 28"/>
            <p:cNvSpPr>
              <a:spLocks noChangeShapeType="1"/>
            </p:cNvSpPr>
            <p:nvPr/>
          </p:nvSpPr>
          <p:spPr bwMode="auto">
            <a:xfrm>
              <a:off x="1944" y="2352"/>
              <a:ext cx="576" cy="480"/>
            </a:xfrm>
            <a:prstGeom prst="line">
              <a:avLst/>
            </a:prstGeom>
            <a:noFill/>
            <a:ln w="28575">
              <a:solidFill>
                <a:schemeClr val="tx1"/>
              </a:solidFill>
              <a:round/>
              <a:headEnd/>
              <a:tailEnd type="triangle" w="med" len="med"/>
            </a:ln>
          </p:spPr>
          <p:txBody>
            <a:bodyPr/>
            <a:lstStyle/>
            <a:p>
              <a:endParaRPr lang="zh-CN" altLang="en-US"/>
            </a:p>
          </p:txBody>
        </p:sp>
        <p:sp>
          <p:nvSpPr>
            <p:cNvPr id="74785" name="Line 29"/>
            <p:cNvSpPr>
              <a:spLocks noChangeShapeType="1"/>
            </p:cNvSpPr>
            <p:nvPr/>
          </p:nvSpPr>
          <p:spPr bwMode="auto">
            <a:xfrm flipH="1">
              <a:off x="3336" y="2352"/>
              <a:ext cx="288" cy="480"/>
            </a:xfrm>
            <a:prstGeom prst="line">
              <a:avLst/>
            </a:prstGeom>
            <a:noFill/>
            <a:ln w="28575">
              <a:solidFill>
                <a:schemeClr val="tx1"/>
              </a:solidFill>
              <a:round/>
              <a:headEnd/>
              <a:tailEnd type="triangle" w="med" len="med"/>
            </a:ln>
          </p:spPr>
          <p:txBody>
            <a:bodyPr/>
            <a:lstStyle/>
            <a:p>
              <a:endParaRPr lang="zh-CN" altLang="en-US"/>
            </a:p>
          </p:txBody>
        </p:sp>
        <p:sp>
          <p:nvSpPr>
            <p:cNvPr id="74786" name="Line 30"/>
            <p:cNvSpPr>
              <a:spLocks noChangeShapeType="1"/>
            </p:cNvSpPr>
            <p:nvPr/>
          </p:nvSpPr>
          <p:spPr bwMode="auto">
            <a:xfrm>
              <a:off x="4008" y="2352"/>
              <a:ext cx="336" cy="480"/>
            </a:xfrm>
            <a:prstGeom prst="line">
              <a:avLst/>
            </a:prstGeom>
            <a:noFill/>
            <a:ln w="28575">
              <a:solidFill>
                <a:schemeClr val="tx1"/>
              </a:solidFill>
              <a:round/>
              <a:headEnd/>
              <a:tailEnd type="triangle" w="med" len="med"/>
            </a:ln>
          </p:spPr>
          <p:txBody>
            <a:bodyPr/>
            <a:lstStyle/>
            <a:p>
              <a:endParaRPr lang="zh-CN" altLang="en-US"/>
            </a:p>
          </p:txBody>
        </p:sp>
        <p:sp>
          <p:nvSpPr>
            <p:cNvPr id="74787" name="Line 31"/>
            <p:cNvSpPr>
              <a:spLocks noChangeShapeType="1"/>
            </p:cNvSpPr>
            <p:nvPr/>
          </p:nvSpPr>
          <p:spPr bwMode="auto">
            <a:xfrm>
              <a:off x="4344" y="2352"/>
              <a:ext cx="720" cy="480"/>
            </a:xfrm>
            <a:prstGeom prst="line">
              <a:avLst/>
            </a:prstGeom>
            <a:noFill/>
            <a:ln w="28575">
              <a:solidFill>
                <a:schemeClr val="tx1"/>
              </a:solidFill>
              <a:round/>
              <a:headEnd/>
              <a:tailEnd type="triangle" w="med" len="med"/>
            </a:ln>
          </p:spPr>
          <p:txBody>
            <a:bodyPr/>
            <a:lstStyle/>
            <a:p>
              <a:endParaRPr lang="zh-CN" altLang="en-US"/>
            </a:p>
          </p:txBody>
        </p:sp>
      </p:grpSp>
      <p:grpSp>
        <p:nvGrpSpPr>
          <p:cNvPr id="3" name="Group 32"/>
          <p:cNvGrpSpPr>
            <a:grpSpLocks/>
          </p:cNvGrpSpPr>
          <p:nvPr/>
        </p:nvGrpSpPr>
        <p:grpSpPr bwMode="auto">
          <a:xfrm>
            <a:off x="228600" y="990600"/>
            <a:ext cx="8229600" cy="3505200"/>
            <a:chOff x="144" y="528"/>
            <a:chExt cx="5184" cy="2208"/>
          </a:xfrm>
        </p:grpSpPr>
        <p:sp>
          <p:nvSpPr>
            <p:cNvPr id="74759" name="Oval 33"/>
            <p:cNvSpPr>
              <a:spLocks noChangeArrowheads="1"/>
            </p:cNvSpPr>
            <p:nvPr/>
          </p:nvSpPr>
          <p:spPr bwMode="auto">
            <a:xfrm>
              <a:off x="493" y="1632"/>
              <a:ext cx="4835" cy="1104"/>
            </a:xfrm>
            <a:prstGeom prst="ellipse">
              <a:avLst/>
            </a:prstGeom>
            <a:noFill/>
            <a:ln w="38100">
              <a:solidFill>
                <a:srgbClr val="003300"/>
              </a:solidFill>
              <a:prstDash val="sysDot"/>
              <a:round/>
              <a:headEnd/>
              <a:tailEnd/>
            </a:ln>
          </p:spPr>
          <p:txBody>
            <a:bodyPr wrap="none" anchor="ctr"/>
            <a:lstStyle/>
            <a:p>
              <a:pPr algn="ctr"/>
              <a:endParaRPr kumimoji="1" lang="zh-CN" altLang="zh-CN" sz="2400" b="1">
                <a:solidFill>
                  <a:srgbClr val="003300"/>
                </a:solidFill>
                <a:latin typeface="Times New Roman" pitchFamily="18" charset="0"/>
              </a:endParaRPr>
            </a:p>
          </p:txBody>
        </p:sp>
        <p:sp>
          <p:nvSpPr>
            <p:cNvPr id="1761314" name="AutoShape 34"/>
            <p:cNvSpPr>
              <a:spLocks noChangeArrowheads="1"/>
            </p:cNvSpPr>
            <p:nvPr/>
          </p:nvSpPr>
          <p:spPr bwMode="auto">
            <a:xfrm>
              <a:off x="144" y="528"/>
              <a:ext cx="1794" cy="816"/>
            </a:xfrm>
            <a:prstGeom prst="wedgeEllipseCallout">
              <a:avLst>
                <a:gd name="adj1" fmla="val 35245"/>
                <a:gd name="adj2" fmla="val 117403"/>
              </a:avLst>
            </a:prstGeom>
            <a:solidFill>
              <a:srgbClr val="336600"/>
            </a:solidFill>
            <a:ln w="12700">
              <a:solidFill>
                <a:schemeClr val="tx1"/>
              </a:solidFill>
              <a:miter lim="800000"/>
              <a:headEnd/>
              <a:tailEnd/>
            </a:ln>
            <a:effectLst/>
          </p:spPr>
          <p:txBody>
            <a:bodyPr lIns="54000" rIns="54000"/>
            <a:lstStyle/>
            <a:p>
              <a:pPr eaLnBrk="0" hangingPunct="0">
                <a:defRPr/>
              </a:pPr>
              <a:r>
                <a:rPr lang="zh-CN" altLang="en-US" sz="2400" b="1">
                  <a:solidFill>
                    <a:schemeClr val="bg1"/>
                  </a:solidFill>
                  <a:effectLst>
                    <a:outerShdw blurRad="38100" dist="38100" dir="2700000" algn="tl">
                      <a:srgbClr val="000000"/>
                    </a:outerShdw>
                  </a:effectLst>
                  <a:latin typeface="Times New Roman" pitchFamily="18" charset="0"/>
                </a:rPr>
                <a:t>从逻辑内聚变为顺序内聚</a:t>
              </a:r>
            </a:p>
          </p:txBody>
        </p:sp>
      </p:grpSp>
      <p:sp>
        <p:nvSpPr>
          <p:cNvPr id="1761315" name="AutoShape 35"/>
          <p:cNvSpPr>
            <a:spLocks noChangeArrowheads="1"/>
          </p:cNvSpPr>
          <p:nvPr/>
        </p:nvSpPr>
        <p:spPr bwMode="auto">
          <a:xfrm>
            <a:off x="5638800" y="1600200"/>
            <a:ext cx="2743200" cy="762000"/>
          </a:xfrm>
          <a:prstGeom prst="wedgeEllipseCallout">
            <a:avLst>
              <a:gd name="adj1" fmla="val -77028"/>
              <a:gd name="adj2" fmla="val 48125"/>
            </a:avLst>
          </a:prstGeom>
          <a:solidFill>
            <a:schemeClr val="accent1"/>
          </a:solidFill>
          <a:ln w="9525">
            <a:solidFill>
              <a:schemeClr val="tx1"/>
            </a:solidFill>
            <a:miter lim="800000"/>
            <a:headEnd/>
            <a:tailEnd/>
          </a:ln>
          <a:effectLst/>
        </p:spPr>
        <p:txBody>
          <a:bodyPr lIns="54000" rIns="54000"/>
          <a:lstStyle/>
          <a:p>
            <a:pPr marL="198438" indent="-198438">
              <a:defRPr/>
            </a:pPr>
            <a:r>
              <a:rPr kumimoji="1" lang="zh-CN" altLang="en-US" sz="2400" b="1">
                <a:solidFill>
                  <a:schemeClr val="bg1"/>
                </a:solidFill>
                <a:effectLst>
                  <a:outerShdw blurRad="38100" dist="38100" dir="2700000" algn="tl">
                    <a:srgbClr val="000000"/>
                  </a:outerShdw>
                </a:effectLst>
                <a:latin typeface="Times New Roman" pitchFamily="18" charset="0"/>
              </a:rPr>
              <a:t>判断点升高</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61315"/>
                                        </p:tgtEl>
                                        <p:attrNameLst>
                                          <p:attrName>style.visibility</p:attrName>
                                        </p:attrNameLst>
                                      </p:cBhvr>
                                      <p:to>
                                        <p:strVal val="visible"/>
                                      </p:to>
                                    </p:set>
                                    <p:animEffect transition="in" filter="box(in)">
                                      <p:cBhvr>
                                        <p:cTn id="7" dur="500"/>
                                        <p:tgtEl>
                                          <p:spTgt spid="1761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5"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1258888" y="836613"/>
            <a:ext cx="6461125" cy="695325"/>
          </a:xfrm>
        </p:spPr>
        <p:txBody>
          <a:bodyPr/>
          <a:lstStyle/>
          <a:p>
            <a:pPr eaLnBrk="1" hangingPunct="1"/>
            <a:r>
              <a:rPr lang="en-US" altLang="zh-CN" sz="3200" b="1" smtClean="0">
                <a:solidFill>
                  <a:srgbClr val="0A0A0E"/>
                </a:solidFill>
              </a:rPr>
              <a:t>5.2.2 </a:t>
            </a:r>
            <a:r>
              <a:rPr lang="zh-CN" altLang="en-US" sz="3200" b="1" smtClean="0">
                <a:solidFill>
                  <a:srgbClr val="0A0A0E"/>
                </a:solidFill>
              </a:rPr>
              <a:t>软件结构设计</a:t>
            </a:r>
          </a:p>
        </p:txBody>
      </p:sp>
      <p:sp>
        <p:nvSpPr>
          <p:cNvPr id="1699843" name="Rectangle 3"/>
          <p:cNvSpPr>
            <a:spLocks noGrp="1" noChangeArrowheads="1"/>
          </p:cNvSpPr>
          <p:nvPr>
            <p:ph type="body" idx="1"/>
          </p:nvPr>
        </p:nvSpPr>
        <p:spPr>
          <a:xfrm>
            <a:off x="684213" y="1773238"/>
            <a:ext cx="8459787" cy="792162"/>
          </a:xfrm>
        </p:spPr>
        <p:txBody>
          <a:bodyPr/>
          <a:lstStyle/>
          <a:p>
            <a:pPr lvl="1" eaLnBrk="1" hangingPunct="1">
              <a:spcBef>
                <a:spcPct val="50000"/>
              </a:spcBef>
              <a:buClr>
                <a:srgbClr val="006600"/>
              </a:buClr>
              <a:buFontTx/>
              <a:buNone/>
            </a:pPr>
            <a:r>
              <a:rPr lang="zh-CN" altLang="en-US" b="1" smtClean="0">
                <a:solidFill>
                  <a:schemeClr val="tx1"/>
                </a:solidFill>
                <a:latin typeface="宋体" pitchFamily="2" charset="-122"/>
              </a:rPr>
              <a:t>课堂练习：下图作用范围超出控制范围，请修改</a:t>
            </a:r>
          </a:p>
        </p:txBody>
      </p:sp>
      <p:sp>
        <p:nvSpPr>
          <p:cNvPr id="75780" name="Rectangle 20"/>
          <p:cNvSpPr>
            <a:spLocks noChangeArrowheads="1"/>
          </p:cNvSpPr>
          <p:nvPr/>
        </p:nvSpPr>
        <p:spPr bwMode="auto">
          <a:xfrm>
            <a:off x="3635375" y="2492375"/>
            <a:ext cx="2881313" cy="431800"/>
          </a:xfrm>
          <a:prstGeom prst="rect">
            <a:avLst/>
          </a:prstGeom>
          <a:noFill/>
          <a:ln w="9525">
            <a:solidFill>
              <a:schemeClr val="tx1"/>
            </a:solidFill>
            <a:miter lim="800000"/>
            <a:headEnd/>
            <a:tailEnd/>
          </a:ln>
        </p:spPr>
        <p:txBody>
          <a:bodyPr wrap="none" lIns="90000" tIns="46800" rIns="90000" bIns="46800" anchor="ctr"/>
          <a:lstStyle/>
          <a:p>
            <a:pPr algn="ctr"/>
            <a:r>
              <a:rPr lang="zh-CN" altLang="en-US"/>
              <a:t>考试成绩处理</a:t>
            </a:r>
          </a:p>
        </p:txBody>
      </p:sp>
      <p:sp>
        <p:nvSpPr>
          <p:cNvPr id="75781" name="Rectangle 21"/>
          <p:cNvSpPr>
            <a:spLocks noChangeArrowheads="1"/>
          </p:cNvSpPr>
          <p:nvPr/>
        </p:nvSpPr>
        <p:spPr bwMode="auto">
          <a:xfrm>
            <a:off x="1476375" y="3213100"/>
            <a:ext cx="1295400" cy="431800"/>
          </a:xfrm>
          <a:prstGeom prst="rect">
            <a:avLst/>
          </a:prstGeom>
          <a:noFill/>
          <a:ln w="9525">
            <a:solidFill>
              <a:schemeClr val="tx1"/>
            </a:solidFill>
            <a:miter lim="800000"/>
            <a:headEnd/>
            <a:tailEnd/>
          </a:ln>
        </p:spPr>
        <p:txBody>
          <a:bodyPr wrap="none" lIns="90000" tIns="46800" rIns="90000" bIns="46800" anchor="ctr"/>
          <a:lstStyle/>
          <a:p>
            <a:pPr algn="ctr"/>
            <a:r>
              <a:rPr lang="zh-CN" altLang="en-US"/>
              <a:t>读入学号</a:t>
            </a:r>
          </a:p>
        </p:txBody>
      </p:sp>
      <p:sp>
        <p:nvSpPr>
          <p:cNvPr id="75782" name="Rectangle 22"/>
          <p:cNvSpPr>
            <a:spLocks noChangeArrowheads="1"/>
          </p:cNvSpPr>
          <p:nvPr/>
        </p:nvSpPr>
        <p:spPr bwMode="auto">
          <a:xfrm>
            <a:off x="3492500" y="3213100"/>
            <a:ext cx="1295400"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zh-CN" altLang="en-US"/>
              <a:t>查询</a:t>
            </a:r>
          </a:p>
        </p:txBody>
      </p:sp>
      <p:sp>
        <p:nvSpPr>
          <p:cNvPr id="75783" name="Rectangle 23"/>
          <p:cNvSpPr>
            <a:spLocks noChangeArrowheads="1"/>
          </p:cNvSpPr>
          <p:nvPr/>
        </p:nvSpPr>
        <p:spPr bwMode="auto">
          <a:xfrm>
            <a:off x="5435600" y="3213100"/>
            <a:ext cx="1368425"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zh-CN" altLang="en-US"/>
              <a:t>显示结果</a:t>
            </a:r>
          </a:p>
        </p:txBody>
      </p:sp>
      <p:sp>
        <p:nvSpPr>
          <p:cNvPr id="75784" name="Rectangle 24"/>
          <p:cNvSpPr>
            <a:spLocks noChangeArrowheads="1"/>
          </p:cNvSpPr>
          <p:nvPr/>
        </p:nvSpPr>
        <p:spPr bwMode="auto">
          <a:xfrm>
            <a:off x="2195513" y="4005263"/>
            <a:ext cx="1439862" cy="431800"/>
          </a:xfrm>
          <a:prstGeom prst="rect">
            <a:avLst/>
          </a:prstGeom>
          <a:noFill/>
          <a:ln w="9525">
            <a:solidFill>
              <a:schemeClr val="tx1"/>
            </a:solidFill>
            <a:miter lim="800000"/>
            <a:headEnd/>
            <a:tailEnd/>
          </a:ln>
        </p:spPr>
        <p:txBody>
          <a:bodyPr wrap="none" lIns="90000" tIns="46800" rIns="90000" bIns="46800" anchor="ctr"/>
          <a:lstStyle/>
          <a:p>
            <a:pPr algn="ctr"/>
            <a:r>
              <a:rPr lang="zh-CN" altLang="en-US"/>
              <a:t>期末成绩查询</a:t>
            </a:r>
          </a:p>
        </p:txBody>
      </p:sp>
      <p:sp>
        <p:nvSpPr>
          <p:cNvPr id="75785" name="Oval 25"/>
          <p:cNvSpPr>
            <a:spLocks noChangeArrowheads="1"/>
          </p:cNvSpPr>
          <p:nvPr/>
        </p:nvSpPr>
        <p:spPr bwMode="auto">
          <a:xfrm>
            <a:off x="4500563" y="3284538"/>
            <a:ext cx="144462" cy="144462"/>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5786" name="Line 28"/>
          <p:cNvSpPr>
            <a:spLocks noChangeShapeType="1"/>
          </p:cNvSpPr>
          <p:nvPr/>
        </p:nvSpPr>
        <p:spPr bwMode="auto">
          <a:xfrm flipH="1">
            <a:off x="2195513" y="2924175"/>
            <a:ext cx="1439862"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5787" name="Line 29"/>
          <p:cNvSpPr>
            <a:spLocks noChangeShapeType="1"/>
          </p:cNvSpPr>
          <p:nvPr/>
        </p:nvSpPr>
        <p:spPr bwMode="auto">
          <a:xfrm>
            <a:off x="4283075" y="2924175"/>
            <a:ext cx="1588"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5788" name="Line 30"/>
          <p:cNvSpPr>
            <a:spLocks noChangeShapeType="1"/>
          </p:cNvSpPr>
          <p:nvPr/>
        </p:nvSpPr>
        <p:spPr bwMode="auto">
          <a:xfrm flipH="1">
            <a:off x="3276600" y="3716338"/>
            <a:ext cx="287338" cy="287337"/>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5789" name="Line 31"/>
          <p:cNvSpPr>
            <a:spLocks noChangeShapeType="1"/>
          </p:cNvSpPr>
          <p:nvPr/>
        </p:nvSpPr>
        <p:spPr bwMode="auto">
          <a:xfrm>
            <a:off x="4500563" y="3716338"/>
            <a:ext cx="144462" cy="287337"/>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5790" name="Line 32"/>
          <p:cNvSpPr>
            <a:spLocks noChangeShapeType="1"/>
          </p:cNvSpPr>
          <p:nvPr/>
        </p:nvSpPr>
        <p:spPr bwMode="auto">
          <a:xfrm flipH="1">
            <a:off x="3708400" y="4437063"/>
            <a:ext cx="431800" cy="35877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5791" name="Line 33"/>
          <p:cNvSpPr>
            <a:spLocks noChangeShapeType="1"/>
          </p:cNvSpPr>
          <p:nvPr/>
        </p:nvSpPr>
        <p:spPr bwMode="auto">
          <a:xfrm>
            <a:off x="4787900" y="4508500"/>
            <a:ext cx="215900" cy="287338"/>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5792" name="Rectangle 34"/>
          <p:cNvSpPr>
            <a:spLocks noChangeArrowheads="1"/>
          </p:cNvSpPr>
          <p:nvPr/>
        </p:nvSpPr>
        <p:spPr bwMode="auto">
          <a:xfrm>
            <a:off x="3708400" y="4005263"/>
            <a:ext cx="1295400"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zh-CN" altLang="en-US"/>
              <a:t>不及格 处理</a:t>
            </a:r>
          </a:p>
        </p:txBody>
      </p:sp>
      <p:sp>
        <p:nvSpPr>
          <p:cNvPr id="75793" name="Rectangle 35"/>
          <p:cNvSpPr>
            <a:spLocks noChangeArrowheads="1"/>
          </p:cNvSpPr>
          <p:nvPr/>
        </p:nvSpPr>
        <p:spPr bwMode="auto">
          <a:xfrm>
            <a:off x="5292725" y="4005263"/>
            <a:ext cx="1439863" cy="431800"/>
          </a:xfrm>
          <a:prstGeom prst="rect">
            <a:avLst/>
          </a:prstGeom>
          <a:noFill/>
          <a:ln w="9525">
            <a:solidFill>
              <a:schemeClr val="tx1"/>
            </a:solidFill>
            <a:miter lim="800000"/>
            <a:headEnd/>
            <a:tailEnd/>
          </a:ln>
        </p:spPr>
        <p:txBody>
          <a:bodyPr wrap="none" lIns="90000" tIns="46800" rIns="90000" bIns="46800" anchor="ctr"/>
          <a:lstStyle/>
          <a:p>
            <a:pPr algn="ctr"/>
            <a:r>
              <a:rPr lang="zh-CN" altLang="en-US"/>
              <a:t>显示期末成绩</a:t>
            </a:r>
          </a:p>
        </p:txBody>
      </p:sp>
      <p:sp>
        <p:nvSpPr>
          <p:cNvPr id="75794" name="Rectangle 36"/>
          <p:cNvSpPr>
            <a:spLocks noChangeArrowheads="1"/>
          </p:cNvSpPr>
          <p:nvPr/>
        </p:nvSpPr>
        <p:spPr bwMode="auto">
          <a:xfrm>
            <a:off x="6877050" y="4005263"/>
            <a:ext cx="1655763"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zh-CN" altLang="en-US"/>
              <a:t>显示不及格处理</a:t>
            </a:r>
          </a:p>
        </p:txBody>
      </p:sp>
      <p:sp>
        <p:nvSpPr>
          <p:cNvPr id="75795" name="AutoShape 37"/>
          <p:cNvSpPr>
            <a:spLocks noChangeArrowheads="1"/>
          </p:cNvSpPr>
          <p:nvPr/>
        </p:nvSpPr>
        <p:spPr bwMode="auto">
          <a:xfrm>
            <a:off x="4356100" y="3644900"/>
            <a:ext cx="287338" cy="71438"/>
          </a:xfrm>
          <a:prstGeom prst="diamond">
            <a:avLst/>
          </a:prstGeom>
          <a:noFill/>
          <a:ln w="9525">
            <a:solidFill>
              <a:schemeClr val="tx1"/>
            </a:solidFill>
            <a:miter lim="800000"/>
            <a:headEnd/>
            <a:tailEnd/>
          </a:ln>
        </p:spPr>
        <p:txBody>
          <a:bodyPr wrap="none" lIns="90000" tIns="46800" rIns="90000" bIns="46800" anchor="ctr"/>
          <a:lstStyle/>
          <a:p>
            <a:endParaRPr lang="zh-CN" altLang="en-US"/>
          </a:p>
        </p:txBody>
      </p:sp>
      <p:sp>
        <p:nvSpPr>
          <p:cNvPr id="75796" name="Oval 38"/>
          <p:cNvSpPr>
            <a:spLocks noChangeArrowheads="1"/>
          </p:cNvSpPr>
          <p:nvPr/>
        </p:nvSpPr>
        <p:spPr bwMode="auto">
          <a:xfrm>
            <a:off x="4716463" y="4005263"/>
            <a:ext cx="144462" cy="144462"/>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5797" name="AutoShape 39"/>
          <p:cNvSpPr>
            <a:spLocks noChangeArrowheads="1"/>
          </p:cNvSpPr>
          <p:nvPr/>
        </p:nvSpPr>
        <p:spPr bwMode="auto">
          <a:xfrm>
            <a:off x="4643438" y="4437063"/>
            <a:ext cx="287337" cy="71437"/>
          </a:xfrm>
          <a:prstGeom prst="diamond">
            <a:avLst/>
          </a:prstGeom>
          <a:noFill/>
          <a:ln w="9525">
            <a:solidFill>
              <a:schemeClr val="tx1"/>
            </a:solidFill>
            <a:miter lim="800000"/>
            <a:headEnd/>
            <a:tailEnd/>
          </a:ln>
        </p:spPr>
        <p:txBody>
          <a:bodyPr wrap="none" lIns="90000" tIns="46800" rIns="90000" bIns="46800" anchor="ctr"/>
          <a:lstStyle/>
          <a:p>
            <a:endParaRPr lang="zh-CN" altLang="en-US"/>
          </a:p>
        </p:txBody>
      </p:sp>
      <p:sp>
        <p:nvSpPr>
          <p:cNvPr id="75798" name="Rectangle 40"/>
          <p:cNvSpPr>
            <a:spLocks noChangeArrowheads="1"/>
          </p:cNvSpPr>
          <p:nvPr/>
        </p:nvSpPr>
        <p:spPr bwMode="auto">
          <a:xfrm>
            <a:off x="2339975" y="4797425"/>
            <a:ext cx="1439863" cy="431800"/>
          </a:xfrm>
          <a:prstGeom prst="rect">
            <a:avLst/>
          </a:prstGeom>
          <a:noFill/>
          <a:ln w="9525">
            <a:solidFill>
              <a:schemeClr val="tx1"/>
            </a:solidFill>
            <a:miter lim="800000"/>
            <a:headEnd/>
            <a:tailEnd/>
          </a:ln>
        </p:spPr>
        <p:txBody>
          <a:bodyPr wrap="none" lIns="90000" tIns="46800" rIns="90000" bIns="46800" anchor="ctr"/>
          <a:lstStyle/>
          <a:p>
            <a:pPr algn="ctr"/>
            <a:r>
              <a:rPr lang="zh-CN" altLang="en-US"/>
              <a:t>确定留级</a:t>
            </a:r>
          </a:p>
        </p:txBody>
      </p:sp>
      <p:sp>
        <p:nvSpPr>
          <p:cNvPr id="75799" name="Rectangle 41"/>
          <p:cNvSpPr>
            <a:spLocks noChangeArrowheads="1"/>
          </p:cNvSpPr>
          <p:nvPr/>
        </p:nvSpPr>
        <p:spPr bwMode="auto">
          <a:xfrm>
            <a:off x="3924300" y="4797425"/>
            <a:ext cx="1655763" cy="431800"/>
          </a:xfrm>
          <a:prstGeom prst="rect">
            <a:avLst/>
          </a:prstGeom>
          <a:noFill/>
          <a:ln w="9525">
            <a:solidFill>
              <a:schemeClr val="tx1"/>
            </a:solidFill>
            <a:miter lim="800000"/>
            <a:headEnd/>
            <a:tailEnd/>
          </a:ln>
        </p:spPr>
        <p:txBody>
          <a:bodyPr wrap="none" lIns="90000" tIns="46800" rIns="90000" bIns="46800" anchor="ctr"/>
          <a:lstStyle/>
          <a:p>
            <a:pPr algn="ctr"/>
            <a:r>
              <a:rPr lang="zh-CN" altLang="en-US"/>
              <a:t>查询补考安排</a:t>
            </a:r>
          </a:p>
        </p:txBody>
      </p:sp>
      <p:sp>
        <p:nvSpPr>
          <p:cNvPr id="75800" name="Rectangle 42"/>
          <p:cNvSpPr>
            <a:spLocks noChangeArrowheads="1"/>
          </p:cNvSpPr>
          <p:nvPr/>
        </p:nvSpPr>
        <p:spPr bwMode="auto">
          <a:xfrm>
            <a:off x="5724525" y="4797425"/>
            <a:ext cx="1439863"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zh-CN" altLang="en-US"/>
              <a:t>留级通知</a:t>
            </a:r>
          </a:p>
        </p:txBody>
      </p:sp>
      <p:sp>
        <p:nvSpPr>
          <p:cNvPr id="75801" name="Rectangle 43"/>
          <p:cNvSpPr>
            <a:spLocks noChangeArrowheads="1"/>
          </p:cNvSpPr>
          <p:nvPr/>
        </p:nvSpPr>
        <p:spPr bwMode="auto">
          <a:xfrm>
            <a:off x="7308850" y="4797425"/>
            <a:ext cx="1655763" cy="431800"/>
          </a:xfrm>
          <a:prstGeom prst="rect">
            <a:avLst/>
          </a:prstGeom>
          <a:solidFill>
            <a:schemeClr val="accent1"/>
          </a:solidFill>
          <a:ln w="9525">
            <a:solidFill>
              <a:schemeClr val="tx1"/>
            </a:solidFill>
            <a:miter lim="800000"/>
            <a:headEnd/>
            <a:tailEnd/>
          </a:ln>
        </p:spPr>
        <p:txBody>
          <a:bodyPr wrap="none" lIns="90000" tIns="46800" rIns="90000" bIns="46800" anchor="ctr"/>
          <a:lstStyle/>
          <a:p>
            <a:pPr algn="ctr"/>
            <a:r>
              <a:rPr lang="zh-CN" altLang="en-US"/>
              <a:t>补考通知</a:t>
            </a:r>
          </a:p>
        </p:txBody>
      </p:sp>
      <p:sp>
        <p:nvSpPr>
          <p:cNvPr id="75802" name="AutoShape 44"/>
          <p:cNvSpPr>
            <a:spLocks noChangeArrowheads="1"/>
          </p:cNvSpPr>
          <p:nvPr/>
        </p:nvSpPr>
        <p:spPr bwMode="auto">
          <a:xfrm>
            <a:off x="6227763" y="3644900"/>
            <a:ext cx="287337" cy="71438"/>
          </a:xfrm>
          <a:prstGeom prst="diamond">
            <a:avLst/>
          </a:prstGeom>
          <a:noFill/>
          <a:ln w="9525">
            <a:solidFill>
              <a:schemeClr val="tx1"/>
            </a:solidFill>
            <a:miter lim="800000"/>
            <a:headEnd/>
            <a:tailEnd/>
          </a:ln>
        </p:spPr>
        <p:txBody>
          <a:bodyPr wrap="none" lIns="90000" tIns="46800" rIns="90000" bIns="46800" anchor="ctr"/>
          <a:lstStyle/>
          <a:p>
            <a:endParaRPr lang="zh-CN" altLang="en-US"/>
          </a:p>
        </p:txBody>
      </p:sp>
      <p:sp>
        <p:nvSpPr>
          <p:cNvPr id="75803" name="AutoShape 45"/>
          <p:cNvSpPr>
            <a:spLocks noChangeArrowheads="1"/>
          </p:cNvSpPr>
          <p:nvPr/>
        </p:nvSpPr>
        <p:spPr bwMode="auto">
          <a:xfrm>
            <a:off x="7524750" y="4437063"/>
            <a:ext cx="287338" cy="71437"/>
          </a:xfrm>
          <a:prstGeom prst="diamond">
            <a:avLst/>
          </a:prstGeom>
          <a:noFill/>
          <a:ln w="9525">
            <a:solidFill>
              <a:schemeClr val="tx1"/>
            </a:solidFill>
            <a:miter lim="800000"/>
            <a:headEnd/>
            <a:tailEnd/>
          </a:ln>
        </p:spPr>
        <p:txBody>
          <a:bodyPr wrap="none" lIns="90000" tIns="46800" rIns="90000" bIns="46800" anchor="ctr"/>
          <a:lstStyle/>
          <a:p>
            <a:endParaRPr lang="zh-CN" altLang="en-US"/>
          </a:p>
        </p:txBody>
      </p:sp>
      <p:sp>
        <p:nvSpPr>
          <p:cNvPr id="75804" name="Line 46"/>
          <p:cNvSpPr>
            <a:spLocks noChangeShapeType="1"/>
          </p:cNvSpPr>
          <p:nvPr/>
        </p:nvSpPr>
        <p:spPr bwMode="auto">
          <a:xfrm flipH="1">
            <a:off x="5724525" y="3644900"/>
            <a:ext cx="142875" cy="360363"/>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5805" name="Line 47"/>
          <p:cNvSpPr>
            <a:spLocks noChangeShapeType="1"/>
          </p:cNvSpPr>
          <p:nvPr/>
        </p:nvSpPr>
        <p:spPr bwMode="auto">
          <a:xfrm>
            <a:off x="5580063" y="2924175"/>
            <a:ext cx="287337"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5806" name="Line 48"/>
          <p:cNvSpPr>
            <a:spLocks noChangeShapeType="1"/>
          </p:cNvSpPr>
          <p:nvPr/>
        </p:nvSpPr>
        <p:spPr bwMode="auto">
          <a:xfrm>
            <a:off x="6372225" y="3716338"/>
            <a:ext cx="576263"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5807" name="Line 49"/>
          <p:cNvSpPr>
            <a:spLocks noChangeShapeType="1"/>
          </p:cNvSpPr>
          <p:nvPr/>
        </p:nvSpPr>
        <p:spPr bwMode="auto">
          <a:xfrm flipH="1">
            <a:off x="7092950" y="4508500"/>
            <a:ext cx="503238" cy="288925"/>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5808" name="Line 50"/>
          <p:cNvSpPr>
            <a:spLocks noChangeShapeType="1"/>
          </p:cNvSpPr>
          <p:nvPr/>
        </p:nvSpPr>
        <p:spPr bwMode="auto">
          <a:xfrm>
            <a:off x="7740650" y="4508500"/>
            <a:ext cx="431800" cy="215900"/>
          </a:xfrm>
          <a:prstGeom prst="line">
            <a:avLst/>
          </a:prstGeom>
          <a:noFill/>
          <a:ln w="9525">
            <a:solidFill>
              <a:schemeClr val="tx1"/>
            </a:solidFill>
            <a:round/>
            <a:headEnd/>
            <a:tailEnd type="triangle" w="med" len="med"/>
          </a:ln>
        </p:spPr>
        <p:txBody>
          <a:bodyPr wrap="none" lIns="90000" tIns="46800" rIns="90000" bIns="46800" anchor="ctr"/>
          <a:lstStyle/>
          <a:p>
            <a:endParaRPr lang="zh-CN" altLang="en-US"/>
          </a:p>
        </p:txBody>
      </p:sp>
      <p:sp>
        <p:nvSpPr>
          <p:cNvPr id="75809" name="Oval 51"/>
          <p:cNvSpPr>
            <a:spLocks noChangeArrowheads="1"/>
          </p:cNvSpPr>
          <p:nvPr/>
        </p:nvSpPr>
        <p:spPr bwMode="auto">
          <a:xfrm>
            <a:off x="6588125" y="3284538"/>
            <a:ext cx="144463" cy="144462"/>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5810" name="Oval 52"/>
          <p:cNvSpPr>
            <a:spLocks noChangeArrowheads="1"/>
          </p:cNvSpPr>
          <p:nvPr/>
        </p:nvSpPr>
        <p:spPr bwMode="auto">
          <a:xfrm>
            <a:off x="8316913" y="4005263"/>
            <a:ext cx="144462" cy="144462"/>
          </a:xfrm>
          <a:prstGeom prst="ellipse">
            <a:avLst/>
          </a:prstGeom>
          <a:noFill/>
          <a:ln w="9525">
            <a:solidFill>
              <a:schemeClr val="tx1"/>
            </a:solidFill>
            <a:round/>
            <a:headEnd/>
            <a:tailEnd/>
          </a:ln>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42"/>
                                        </p:tgtEl>
                                        <p:attrNameLst>
                                          <p:attrName>style.visibility</p:attrName>
                                        </p:attrNameLst>
                                      </p:cBhvr>
                                      <p:to>
                                        <p:strVal val="visible"/>
                                      </p:to>
                                    </p:set>
                                    <p:anim calcmode="lin" valueType="num">
                                      <p:cBhvr additive="base">
                                        <p:cTn id="7" dur="500" fill="hold"/>
                                        <p:tgtEl>
                                          <p:spTgt spid="1699842"/>
                                        </p:tgtEl>
                                        <p:attrNameLst>
                                          <p:attrName>ppt_x</p:attrName>
                                        </p:attrNameLst>
                                      </p:cBhvr>
                                      <p:tavLst>
                                        <p:tav tm="0">
                                          <p:val>
                                            <p:strVal val="0-#ppt_w/2"/>
                                          </p:val>
                                        </p:tav>
                                        <p:tav tm="100000">
                                          <p:val>
                                            <p:strVal val="#ppt_x"/>
                                          </p:val>
                                        </p:tav>
                                      </p:tavLst>
                                    </p:anim>
                                    <p:anim calcmode="lin" valueType="num">
                                      <p:cBhvr additive="base">
                                        <p:cTn id="8" dur="500" fill="hold"/>
                                        <p:tgtEl>
                                          <p:spTgt spid="16998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843">
                                            <p:txEl>
                                              <p:pRg st="0" end="0"/>
                                            </p:txEl>
                                          </p:spTgt>
                                        </p:tgtEl>
                                        <p:attrNameLst>
                                          <p:attrName>style.visibility</p:attrName>
                                        </p:attrNameLst>
                                      </p:cBhvr>
                                      <p:to>
                                        <p:strVal val="visible"/>
                                      </p:to>
                                    </p:set>
                                    <p:anim calcmode="lin" valueType="num">
                                      <p:cBhvr additive="base">
                                        <p:cTn id="13" dur="500" fill="hold"/>
                                        <p:tgtEl>
                                          <p:spTgt spid="16998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984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42" grpId="0" autoUpdateAnimBg="0"/>
      <p:bldP spid="1699843" grpId="0" build="p" bldLvl="3"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68313" y="1981200"/>
            <a:ext cx="8135937" cy="4114800"/>
          </a:xfrm>
        </p:spPr>
        <p:txBody>
          <a:bodyPr/>
          <a:lstStyle/>
          <a:p>
            <a:pPr marL="0" indent="0" eaLnBrk="1" hangingPunct="1">
              <a:lnSpc>
                <a:spcPct val="110000"/>
              </a:lnSpc>
              <a:buFontTx/>
              <a:buNone/>
            </a:pPr>
            <a:r>
              <a:rPr lang="en-US" altLang="zh-CN" sz="2800" smtClean="0"/>
              <a:t>1</a:t>
            </a:r>
            <a:r>
              <a:rPr lang="en-US" altLang="zh-CN" sz="2800" b="1" smtClean="0"/>
              <a:t>.</a:t>
            </a:r>
            <a:r>
              <a:rPr lang="zh-CN" altLang="en-US" sz="2800" b="1" smtClean="0"/>
              <a:t>制定规范</a:t>
            </a:r>
          </a:p>
          <a:p>
            <a:pPr marL="531813" lvl="1" indent="-352425" eaLnBrk="1" hangingPunct="1">
              <a:lnSpc>
                <a:spcPct val="110000"/>
              </a:lnSpc>
              <a:buSzPct val="60000"/>
            </a:pPr>
            <a:r>
              <a:rPr lang="zh-CN" altLang="en-US" sz="2400" b="1" smtClean="0">
                <a:latin typeface="Times New Roman" pitchFamily="18" charset="0"/>
              </a:rPr>
              <a:t>需要采用的管理规则：包括操作流程、交流方式、工作纪律等</a:t>
            </a:r>
          </a:p>
          <a:p>
            <a:pPr marL="531813" lvl="1" indent="-352425" eaLnBrk="1" hangingPunct="1">
              <a:lnSpc>
                <a:spcPct val="110000"/>
              </a:lnSpc>
              <a:buSzPct val="60000"/>
            </a:pPr>
            <a:r>
              <a:rPr lang="zh-CN" altLang="en-US" sz="2400" b="1" smtClean="0">
                <a:latin typeface="Times New Roman" pitchFamily="18" charset="0"/>
              </a:rPr>
              <a:t>设计文档的编制标准：包括文档体系、文档格式、图表样式等</a:t>
            </a:r>
          </a:p>
          <a:p>
            <a:pPr marL="531813" lvl="1" indent="-352425" eaLnBrk="1" hangingPunct="1">
              <a:lnSpc>
                <a:spcPct val="110000"/>
              </a:lnSpc>
              <a:buSzPct val="60000"/>
            </a:pPr>
            <a:r>
              <a:rPr lang="zh-CN" altLang="en-US" sz="2400" b="1" smtClean="0">
                <a:latin typeface="Times New Roman" pitchFamily="18" charset="0"/>
              </a:rPr>
              <a:t>信息编码形式，硬件、操作系统的接口规约，命名规则等</a:t>
            </a:r>
          </a:p>
          <a:p>
            <a:pPr marL="531813" lvl="1" indent="-352425" eaLnBrk="1" hangingPunct="1">
              <a:lnSpc>
                <a:spcPct val="110000"/>
              </a:lnSpc>
              <a:buSzPct val="60000"/>
            </a:pPr>
            <a:r>
              <a:rPr lang="zh-CN" altLang="en-US" sz="2400" b="1" smtClean="0">
                <a:latin typeface="Times New Roman" pitchFamily="18" charset="0"/>
              </a:rPr>
              <a:t>设计目标、设计原则</a:t>
            </a:r>
            <a:endParaRPr lang="zh-CN" altLang="en-US" sz="2400" b="1" smtClean="0"/>
          </a:p>
        </p:txBody>
      </p:sp>
      <p:sp>
        <p:nvSpPr>
          <p:cNvPr id="13315" name="AutoShape 3">
            <a:hlinkClick r:id="" action="ppaction://noaction" highlightClick="1"/>
          </p:cNvPr>
          <p:cNvSpPr>
            <a:spLocks noChangeArrowheads="1"/>
          </p:cNvSpPr>
          <p:nvPr/>
        </p:nvSpPr>
        <p:spPr bwMode="auto">
          <a:xfrm>
            <a:off x="1258888" y="908050"/>
            <a:ext cx="6337300" cy="914400"/>
          </a:xfrm>
          <a:prstGeom prst="actionButtonBlank">
            <a:avLst/>
          </a:prstGeom>
          <a:noFill/>
          <a:ln w="9525">
            <a:noFill/>
            <a:miter lim="800000"/>
            <a:headEnd/>
            <a:tailEnd/>
          </a:ln>
        </p:spPr>
        <p:txBody>
          <a:bodyPr anchor="ctr"/>
          <a:lstStyle/>
          <a:p>
            <a:r>
              <a:rPr lang="en-US" altLang="zh-CN" sz="3200" b="1">
                <a:solidFill>
                  <a:srgbClr val="0A0A0E"/>
                </a:solidFill>
              </a:rPr>
              <a:t> </a:t>
            </a:r>
            <a:r>
              <a:rPr lang="en-US" altLang="zh-CN" sz="3600" b="1">
                <a:solidFill>
                  <a:srgbClr val="0A0A0E"/>
                </a:solidFill>
                <a:latin typeface="宋体" pitchFamily="2" charset="-122"/>
              </a:rPr>
              <a:t>5.1.3  </a:t>
            </a:r>
            <a:r>
              <a:rPr lang="zh-CN" altLang="en-US" sz="3600" b="1">
                <a:solidFill>
                  <a:srgbClr val="0A0A0E"/>
                </a:solidFill>
                <a:latin typeface="宋体" pitchFamily="2" charset="-122"/>
              </a:rPr>
              <a:t>系统设计的内容</a:t>
            </a: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p:txBody>
          <a:bodyPr/>
          <a:lstStyle/>
          <a:p>
            <a:pPr eaLnBrk="1" hangingPunct="1"/>
            <a:r>
              <a:rPr lang="en-US" altLang="zh-CN" sz="3200" b="1" smtClean="0">
                <a:solidFill>
                  <a:srgbClr val="0A0A0E"/>
                </a:solidFill>
              </a:rPr>
              <a:t>5.2.2 </a:t>
            </a:r>
            <a:r>
              <a:rPr lang="zh-CN" altLang="en-US" sz="3200" b="1" smtClean="0">
                <a:solidFill>
                  <a:srgbClr val="0A0A0E"/>
                </a:solidFill>
              </a:rPr>
              <a:t>软件结构设计</a:t>
            </a:r>
          </a:p>
        </p:txBody>
      </p:sp>
      <p:sp>
        <p:nvSpPr>
          <p:cNvPr id="1682435" name="Rectangle 3"/>
          <p:cNvSpPr>
            <a:spLocks noGrp="1" noChangeArrowheads="1"/>
          </p:cNvSpPr>
          <p:nvPr>
            <p:ph type="body" idx="1"/>
          </p:nvPr>
        </p:nvSpPr>
        <p:spPr>
          <a:xfrm>
            <a:off x="250825" y="1844675"/>
            <a:ext cx="8248650" cy="5013325"/>
          </a:xfrm>
        </p:spPr>
        <p:txBody>
          <a:bodyPr/>
          <a:lstStyle/>
          <a:p>
            <a:pPr lvl="1" eaLnBrk="1" hangingPunct="1">
              <a:spcBef>
                <a:spcPct val="50000"/>
              </a:spcBef>
              <a:buClr>
                <a:srgbClr val="006600"/>
              </a:buClr>
              <a:buFontTx/>
              <a:buNone/>
            </a:pPr>
            <a:r>
              <a:rPr lang="en-US" altLang="zh-CN" sz="3200" b="1" smtClean="0">
                <a:latin typeface="宋体" pitchFamily="2" charset="-122"/>
              </a:rPr>
              <a:t> </a:t>
            </a:r>
            <a:r>
              <a:rPr lang="zh-CN" altLang="en-US" sz="3200" b="1" smtClean="0">
                <a:latin typeface="宋体" pitchFamily="2" charset="-122"/>
              </a:rPr>
              <a:t>模块的扇入和扇出</a:t>
            </a:r>
          </a:p>
          <a:p>
            <a:pPr lvl="1" eaLnBrk="1" hangingPunct="1">
              <a:spcBef>
                <a:spcPct val="0"/>
              </a:spcBef>
              <a:buClr>
                <a:srgbClr val="006600"/>
              </a:buClr>
              <a:buFontTx/>
              <a:buNone/>
            </a:pPr>
            <a:r>
              <a:rPr lang="zh-CN" altLang="en-US" b="1" smtClean="0">
                <a:solidFill>
                  <a:schemeClr val="tx1"/>
                </a:solidFill>
                <a:latin typeface="宋体" pitchFamily="2" charset="-122"/>
              </a:rPr>
              <a:t>扇入：指模块的直属上层模块的个数</a:t>
            </a:r>
          </a:p>
          <a:p>
            <a:pPr lvl="1" eaLnBrk="1" hangingPunct="1">
              <a:spcBef>
                <a:spcPct val="0"/>
              </a:spcBef>
              <a:buClr>
                <a:srgbClr val="006600"/>
              </a:buClr>
              <a:buFontTx/>
              <a:buNone/>
            </a:pPr>
            <a:r>
              <a:rPr lang="zh-CN" altLang="en-US" b="1" smtClean="0">
                <a:solidFill>
                  <a:schemeClr val="tx1"/>
                </a:solidFill>
                <a:latin typeface="宋体" pitchFamily="2" charset="-122"/>
              </a:rPr>
              <a:t>扇出：指模块的直属下层模块的个数</a:t>
            </a:r>
          </a:p>
          <a:p>
            <a:pPr lvl="1" eaLnBrk="1" hangingPunct="1">
              <a:spcBef>
                <a:spcPct val="0"/>
              </a:spcBef>
              <a:buClr>
                <a:srgbClr val="006600"/>
              </a:buClr>
              <a:buFontTx/>
              <a:buNone/>
            </a:pPr>
            <a:r>
              <a:rPr lang="zh-CN" altLang="en-US" b="1" smtClean="0">
                <a:latin typeface="宋体" pitchFamily="2" charset="-122"/>
              </a:rPr>
              <a:t>实例</a:t>
            </a:r>
            <a:r>
              <a:rPr lang="zh-CN" altLang="en-US" sz="3200" b="1" smtClean="0">
                <a:latin typeface="宋体" pitchFamily="2" charset="-122"/>
              </a:rPr>
              <a:t>：</a:t>
            </a:r>
          </a:p>
        </p:txBody>
      </p:sp>
      <p:pic>
        <p:nvPicPr>
          <p:cNvPr id="76804" name="Picture 4" descr="http://www.vchome.net/software/RJ_CH2/image032.gif"/>
          <p:cNvPicPr>
            <a:picLocks noChangeAspect="1" noChangeArrowheads="1"/>
          </p:cNvPicPr>
          <p:nvPr/>
        </p:nvPicPr>
        <p:blipFill>
          <a:blip r:embed="rId2" r:link="rId3" cstate="print"/>
          <a:srcRect/>
          <a:stretch>
            <a:fillRect/>
          </a:stretch>
        </p:blipFill>
        <p:spPr bwMode="auto">
          <a:xfrm>
            <a:off x="1692275" y="3357563"/>
            <a:ext cx="6480175" cy="33099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2434"/>
                                        </p:tgtEl>
                                        <p:attrNameLst>
                                          <p:attrName>style.visibility</p:attrName>
                                        </p:attrNameLst>
                                      </p:cBhvr>
                                      <p:to>
                                        <p:strVal val="visible"/>
                                      </p:to>
                                    </p:set>
                                    <p:anim calcmode="lin" valueType="num">
                                      <p:cBhvr additive="base">
                                        <p:cTn id="7" dur="500" fill="hold"/>
                                        <p:tgtEl>
                                          <p:spTgt spid="1682434"/>
                                        </p:tgtEl>
                                        <p:attrNameLst>
                                          <p:attrName>ppt_x</p:attrName>
                                        </p:attrNameLst>
                                      </p:cBhvr>
                                      <p:tavLst>
                                        <p:tav tm="0">
                                          <p:val>
                                            <p:strVal val="0-#ppt_w/2"/>
                                          </p:val>
                                        </p:tav>
                                        <p:tav tm="100000">
                                          <p:val>
                                            <p:strVal val="#ppt_x"/>
                                          </p:val>
                                        </p:tav>
                                      </p:tavLst>
                                    </p:anim>
                                    <p:anim calcmode="lin" valueType="num">
                                      <p:cBhvr additive="base">
                                        <p:cTn id="8" dur="500" fill="hold"/>
                                        <p:tgtEl>
                                          <p:spTgt spid="16824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2435">
                                            <p:txEl>
                                              <p:pRg st="0" end="0"/>
                                            </p:txEl>
                                          </p:spTgt>
                                        </p:tgtEl>
                                        <p:attrNameLst>
                                          <p:attrName>style.visibility</p:attrName>
                                        </p:attrNameLst>
                                      </p:cBhvr>
                                      <p:to>
                                        <p:strVal val="visible"/>
                                      </p:to>
                                    </p:set>
                                    <p:anim calcmode="lin" valueType="num">
                                      <p:cBhvr additive="base">
                                        <p:cTn id="13" dur="500" fill="hold"/>
                                        <p:tgtEl>
                                          <p:spTgt spid="168243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82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82435">
                                            <p:txEl>
                                              <p:pRg st="1" end="1"/>
                                            </p:txEl>
                                          </p:spTgt>
                                        </p:tgtEl>
                                        <p:attrNameLst>
                                          <p:attrName>style.visibility</p:attrName>
                                        </p:attrNameLst>
                                      </p:cBhvr>
                                      <p:to>
                                        <p:strVal val="visible"/>
                                      </p:to>
                                    </p:set>
                                    <p:anim calcmode="lin" valueType="num">
                                      <p:cBhvr additive="base">
                                        <p:cTn id="19" dur="500" fill="hold"/>
                                        <p:tgtEl>
                                          <p:spTgt spid="168243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2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2435">
                                            <p:txEl>
                                              <p:pRg st="2" end="2"/>
                                            </p:txEl>
                                          </p:spTgt>
                                        </p:tgtEl>
                                        <p:attrNameLst>
                                          <p:attrName>style.visibility</p:attrName>
                                        </p:attrNameLst>
                                      </p:cBhvr>
                                      <p:to>
                                        <p:strVal val="visible"/>
                                      </p:to>
                                    </p:set>
                                    <p:anim calcmode="lin" valueType="num">
                                      <p:cBhvr additive="base">
                                        <p:cTn id="25" dur="500" fill="hold"/>
                                        <p:tgtEl>
                                          <p:spTgt spid="168243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82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82435">
                                            <p:txEl>
                                              <p:pRg st="3" end="3"/>
                                            </p:txEl>
                                          </p:spTgt>
                                        </p:tgtEl>
                                        <p:attrNameLst>
                                          <p:attrName>style.visibility</p:attrName>
                                        </p:attrNameLst>
                                      </p:cBhvr>
                                      <p:to>
                                        <p:strVal val="visible"/>
                                      </p:to>
                                    </p:set>
                                    <p:anim calcmode="lin" valueType="num">
                                      <p:cBhvr additive="base">
                                        <p:cTn id="31" dur="500" fill="hold"/>
                                        <p:tgtEl>
                                          <p:spTgt spid="168243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824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2434" grpId="0" autoUpdateAnimBg="0"/>
      <p:bldP spid="1682435" grpId="0" build="p" bldLvl="3"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8818" name="Rectangle 2"/>
          <p:cNvSpPr>
            <a:spLocks noGrp="1" noChangeArrowheads="1"/>
          </p:cNvSpPr>
          <p:nvPr>
            <p:ph type="title"/>
          </p:nvPr>
        </p:nvSpPr>
        <p:spPr/>
        <p:txBody>
          <a:bodyPr/>
          <a:lstStyle/>
          <a:p>
            <a:pPr eaLnBrk="1" hangingPunct="1"/>
            <a:r>
              <a:rPr lang="en-US" altLang="zh-CN" sz="3200" b="1" smtClean="0">
                <a:solidFill>
                  <a:srgbClr val="0A0A0E"/>
                </a:solidFill>
              </a:rPr>
              <a:t>5.2.2 </a:t>
            </a:r>
            <a:r>
              <a:rPr lang="zh-CN" altLang="en-US" sz="3200" b="1" smtClean="0">
                <a:solidFill>
                  <a:srgbClr val="0A0A0E"/>
                </a:solidFill>
              </a:rPr>
              <a:t>软件结构设计</a:t>
            </a:r>
          </a:p>
        </p:txBody>
      </p:sp>
      <p:sp>
        <p:nvSpPr>
          <p:cNvPr id="1698819" name="Rectangle 3"/>
          <p:cNvSpPr>
            <a:spLocks noGrp="1" noChangeArrowheads="1"/>
          </p:cNvSpPr>
          <p:nvPr>
            <p:ph type="body" idx="1"/>
          </p:nvPr>
        </p:nvSpPr>
        <p:spPr>
          <a:xfrm>
            <a:off x="539750" y="2060575"/>
            <a:ext cx="8248650" cy="2160588"/>
          </a:xfrm>
        </p:spPr>
        <p:txBody>
          <a:bodyPr/>
          <a:lstStyle/>
          <a:p>
            <a:pPr lvl="1" eaLnBrk="1" hangingPunct="1">
              <a:spcBef>
                <a:spcPct val="50000"/>
              </a:spcBef>
              <a:buClr>
                <a:srgbClr val="006600"/>
              </a:buClr>
              <a:buFontTx/>
              <a:buNone/>
            </a:pPr>
            <a:r>
              <a:rPr lang="zh-CN" altLang="en-US" b="1" smtClean="0">
                <a:solidFill>
                  <a:schemeClr val="tx1"/>
                </a:solidFill>
                <a:latin typeface="宋体" pitchFamily="2" charset="-122"/>
              </a:rPr>
              <a:t>扇入与扇出要适当</a:t>
            </a:r>
          </a:p>
          <a:p>
            <a:pPr lvl="1" eaLnBrk="1" hangingPunct="1">
              <a:spcBef>
                <a:spcPct val="50000"/>
              </a:spcBef>
              <a:buClr>
                <a:srgbClr val="006600"/>
              </a:buClr>
              <a:buFontTx/>
              <a:buNone/>
            </a:pPr>
            <a:r>
              <a:rPr lang="zh-CN" altLang="en-US" b="1" smtClean="0">
                <a:solidFill>
                  <a:schemeClr val="tx1"/>
                </a:solidFill>
                <a:latin typeface="宋体" pitchFamily="2" charset="-122"/>
              </a:rPr>
              <a:t>系统整体结构：上层尖、中间宽、下层小</a:t>
            </a:r>
          </a:p>
          <a:p>
            <a:pPr lvl="1" eaLnBrk="1" hangingPunct="1">
              <a:spcBef>
                <a:spcPct val="50000"/>
              </a:spcBef>
              <a:buClr>
                <a:srgbClr val="006600"/>
              </a:buClr>
              <a:buFontTx/>
              <a:buNone/>
            </a:pPr>
            <a:endParaRPr lang="en-US" altLang="zh-CN" sz="3200" b="1" smtClean="0">
              <a:latin typeface="宋体" pitchFamily="2" charset="-122"/>
            </a:endParaRPr>
          </a:p>
        </p:txBody>
      </p:sp>
      <p:pic>
        <p:nvPicPr>
          <p:cNvPr id="77828" name="Picture 5" descr="http://www.vchome.net/software/RJ_CH2/image034.gif"/>
          <p:cNvPicPr>
            <a:picLocks noChangeAspect="1" noChangeArrowheads="1"/>
          </p:cNvPicPr>
          <p:nvPr/>
        </p:nvPicPr>
        <p:blipFill>
          <a:blip r:embed="rId2" r:link="rId3" cstate="print"/>
          <a:srcRect/>
          <a:stretch>
            <a:fillRect/>
          </a:stretch>
        </p:blipFill>
        <p:spPr bwMode="auto">
          <a:xfrm>
            <a:off x="2339975" y="3163888"/>
            <a:ext cx="4319588" cy="32210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8818"/>
                                        </p:tgtEl>
                                        <p:attrNameLst>
                                          <p:attrName>style.visibility</p:attrName>
                                        </p:attrNameLst>
                                      </p:cBhvr>
                                      <p:to>
                                        <p:strVal val="visible"/>
                                      </p:to>
                                    </p:set>
                                    <p:anim calcmode="lin" valueType="num">
                                      <p:cBhvr additive="base">
                                        <p:cTn id="7" dur="500" fill="hold"/>
                                        <p:tgtEl>
                                          <p:spTgt spid="1698818"/>
                                        </p:tgtEl>
                                        <p:attrNameLst>
                                          <p:attrName>ppt_x</p:attrName>
                                        </p:attrNameLst>
                                      </p:cBhvr>
                                      <p:tavLst>
                                        <p:tav tm="0">
                                          <p:val>
                                            <p:strVal val="0-#ppt_w/2"/>
                                          </p:val>
                                        </p:tav>
                                        <p:tav tm="100000">
                                          <p:val>
                                            <p:strVal val="#ppt_x"/>
                                          </p:val>
                                        </p:tav>
                                      </p:tavLst>
                                    </p:anim>
                                    <p:anim calcmode="lin" valueType="num">
                                      <p:cBhvr additive="base">
                                        <p:cTn id="8" dur="500" fill="hold"/>
                                        <p:tgtEl>
                                          <p:spTgt spid="1698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8819">
                                            <p:txEl>
                                              <p:pRg st="0" end="0"/>
                                            </p:txEl>
                                          </p:spTgt>
                                        </p:tgtEl>
                                        <p:attrNameLst>
                                          <p:attrName>style.visibility</p:attrName>
                                        </p:attrNameLst>
                                      </p:cBhvr>
                                      <p:to>
                                        <p:strVal val="visible"/>
                                      </p:to>
                                    </p:set>
                                    <p:anim calcmode="lin" valueType="num">
                                      <p:cBhvr additive="base">
                                        <p:cTn id="13" dur="500" fill="hold"/>
                                        <p:tgtEl>
                                          <p:spTgt spid="16988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8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8819">
                                            <p:txEl>
                                              <p:pRg st="1" end="1"/>
                                            </p:txEl>
                                          </p:spTgt>
                                        </p:tgtEl>
                                        <p:attrNameLst>
                                          <p:attrName>style.visibility</p:attrName>
                                        </p:attrNameLst>
                                      </p:cBhvr>
                                      <p:to>
                                        <p:strVal val="visible"/>
                                      </p:to>
                                    </p:set>
                                    <p:anim calcmode="lin" valueType="num">
                                      <p:cBhvr additive="base">
                                        <p:cTn id="19" dur="500" fill="hold"/>
                                        <p:tgtEl>
                                          <p:spTgt spid="16988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88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8818" grpId="0" autoUpdateAnimBg="0"/>
      <p:bldP spid="1698819" grpId="0" build="p" bldLvl="3"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685800" y="1981200"/>
            <a:ext cx="7918450" cy="4114800"/>
          </a:xfrm>
        </p:spPr>
        <p:txBody>
          <a:bodyPr/>
          <a:lstStyle/>
          <a:p>
            <a:pPr marL="0" indent="0" eaLnBrk="1" hangingPunct="1">
              <a:lnSpc>
                <a:spcPct val="105000"/>
              </a:lnSpc>
              <a:buFontTx/>
              <a:buNone/>
            </a:pPr>
            <a:r>
              <a:rPr lang="zh-CN" altLang="en-US" sz="2800" smtClean="0">
                <a:solidFill>
                  <a:schemeClr val="tx1"/>
                </a:solidFill>
              </a:rPr>
              <a:t>控制部署方式：集中</a:t>
            </a:r>
            <a:r>
              <a:rPr lang="en-US" altLang="zh-CN" sz="2800" smtClean="0">
                <a:solidFill>
                  <a:schemeClr val="tx1"/>
                </a:solidFill>
              </a:rPr>
              <a:t>/</a:t>
            </a:r>
            <a:r>
              <a:rPr lang="zh-CN" altLang="en-US" sz="2800" smtClean="0">
                <a:solidFill>
                  <a:schemeClr val="tx1"/>
                </a:solidFill>
              </a:rPr>
              <a:t>分布</a:t>
            </a:r>
          </a:p>
          <a:p>
            <a:pPr marL="0" indent="0" eaLnBrk="1" hangingPunct="1">
              <a:lnSpc>
                <a:spcPct val="105000"/>
              </a:lnSpc>
              <a:buFontTx/>
              <a:buNone/>
            </a:pPr>
            <a:r>
              <a:rPr lang="zh-CN" altLang="en-US" sz="2800" smtClean="0">
                <a:solidFill>
                  <a:schemeClr val="tx1"/>
                </a:solidFill>
              </a:rPr>
              <a:t>网络模型：星型、层次型、总线型等</a:t>
            </a:r>
          </a:p>
          <a:p>
            <a:pPr marL="0" indent="0" eaLnBrk="1" hangingPunct="1">
              <a:lnSpc>
                <a:spcPct val="105000"/>
              </a:lnSpc>
              <a:buFontTx/>
              <a:buNone/>
            </a:pPr>
            <a:r>
              <a:rPr lang="zh-CN" altLang="en-US" sz="2800" smtClean="0">
                <a:solidFill>
                  <a:schemeClr val="tx1"/>
                </a:solidFill>
              </a:rPr>
              <a:t>系统模式：</a:t>
            </a:r>
            <a:r>
              <a:rPr lang="en-US" altLang="zh-CN" sz="2800" smtClean="0">
                <a:solidFill>
                  <a:schemeClr val="tx1"/>
                </a:solidFill>
              </a:rPr>
              <a:t>C/S</a:t>
            </a:r>
            <a:r>
              <a:rPr lang="zh-CN" altLang="en-US" sz="2800" smtClean="0">
                <a:solidFill>
                  <a:schemeClr val="tx1"/>
                </a:solidFill>
              </a:rPr>
              <a:t>、</a:t>
            </a:r>
            <a:r>
              <a:rPr lang="en-US" altLang="zh-CN" sz="2800" smtClean="0">
                <a:solidFill>
                  <a:schemeClr val="tx1"/>
                </a:solidFill>
              </a:rPr>
              <a:t>B/S</a:t>
            </a:r>
          </a:p>
          <a:p>
            <a:pPr marL="0" indent="0" eaLnBrk="1" hangingPunct="1">
              <a:lnSpc>
                <a:spcPct val="105000"/>
              </a:lnSpc>
              <a:buFontTx/>
              <a:buNone/>
            </a:pPr>
            <a:endParaRPr lang="en-US" altLang="zh-CN" sz="2800" smtClean="0">
              <a:solidFill>
                <a:schemeClr val="tx1"/>
              </a:solidFill>
            </a:endParaRPr>
          </a:p>
          <a:p>
            <a:pPr marL="0" indent="0" eaLnBrk="1" hangingPunct="1">
              <a:lnSpc>
                <a:spcPct val="105000"/>
              </a:lnSpc>
              <a:buFontTx/>
              <a:buNone/>
            </a:pPr>
            <a:endParaRPr lang="en-US" altLang="zh-CN" smtClean="0"/>
          </a:p>
        </p:txBody>
      </p:sp>
      <p:sp>
        <p:nvSpPr>
          <p:cNvPr id="78851" name="AutoShape 3">
            <a:hlinkClick r:id="" action="ppaction://noaction" highlightClick="1"/>
          </p:cNvPr>
          <p:cNvSpPr>
            <a:spLocks noChangeArrowheads="1"/>
          </p:cNvSpPr>
          <p:nvPr/>
        </p:nvSpPr>
        <p:spPr bwMode="auto">
          <a:xfrm>
            <a:off x="971550" y="765175"/>
            <a:ext cx="7345363" cy="914400"/>
          </a:xfrm>
          <a:prstGeom prst="actionButtonBlank">
            <a:avLst/>
          </a:prstGeom>
          <a:noFill/>
          <a:ln w="9525">
            <a:noFill/>
            <a:miter lim="800000"/>
            <a:headEnd/>
            <a:tailEnd/>
          </a:ln>
        </p:spPr>
        <p:txBody>
          <a:bodyPr anchor="ctr"/>
          <a:lstStyle/>
          <a:p>
            <a:r>
              <a:rPr lang="en-US" altLang="zh-CN" sz="3200" b="1">
                <a:solidFill>
                  <a:srgbClr val="0A0A0E"/>
                </a:solidFill>
              </a:rPr>
              <a:t> </a:t>
            </a:r>
            <a:r>
              <a:rPr lang="en-US" altLang="zh-CN" sz="3600" b="1">
                <a:solidFill>
                  <a:srgbClr val="0A0A0E"/>
                </a:solidFill>
                <a:latin typeface="宋体" pitchFamily="2" charset="-122"/>
              </a:rPr>
              <a:t>5.2.3 </a:t>
            </a:r>
            <a:r>
              <a:rPr lang="zh-CN" altLang="en-US" sz="3600" b="1">
                <a:solidFill>
                  <a:srgbClr val="0A0A0E"/>
                </a:solidFill>
                <a:latin typeface="宋体" pitchFamily="2" charset="-122"/>
              </a:rPr>
              <a:t>物理系统配置方案设计</a:t>
            </a:r>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z="3600" smtClean="0">
                <a:solidFill>
                  <a:schemeClr val="tx1"/>
                </a:solidFill>
              </a:rPr>
              <a:t>C/S(Client/Server)</a:t>
            </a:r>
            <a:r>
              <a:rPr lang="zh-CN" altLang="en-US" sz="3600" smtClean="0">
                <a:solidFill>
                  <a:schemeClr val="tx1"/>
                </a:solidFill>
              </a:rPr>
              <a:t>处理数据方式</a:t>
            </a:r>
          </a:p>
        </p:txBody>
      </p:sp>
      <p:sp>
        <p:nvSpPr>
          <p:cNvPr id="79875" name="Rectangle 3"/>
          <p:cNvSpPr>
            <a:spLocks noGrp="1" noChangeArrowheads="1"/>
          </p:cNvSpPr>
          <p:nvPr>
            <p:ph type="body" idx="1"/>
          </p:nvPr>
        </p:nvSpPr>
        <p:spPr>
          <a:xfrm>
            <a:off x="838200" y="2105025"/>
            <a:ext cx="7772400" cy="3886200"/>
          </a:xfrm>
        </p:spPr>
        <p:txBody>
          <a:bodyPr/>
          <a:lstStyle/>
          <a:p>
            <a:pPr eaLnBrk="1" hangingPunct="1"/>
            <a:r>
              <a:rPr lang="zh-CN" altLang="en-US" sz="2800" b="1" smtClean="0"/>
              <a:t>处理方式：客户机为前台，服务器为后台。协同执行一个应用程序任务</a:t>
            </a:r>
          </a:p>
          <a:p>
            <a:pPr eaLnBrk="1" hangingPunct="1"/>
            <a:r>
              <a:rPr lang="zh-CN" altLang="en-US" sz="2800" b="1" smtClean="0"/>
              <a:t>前台负责数据处理的启动和部分控制以及和用户的交互</a:t>
            </a:r>
          </a:p>
          <a:p>
            <a:pPr eaLnBrk="1" hangingPunct="1"/>
            <a:r>
              <a:rPr lang="zh-CN" altLang="en-US" sz="2800" b="1" smtClean="0"/>
              <a:t>后台则运行</a:t>
            </a:r>
            <a:r>
              <a:rPr lang="en-US" altLang="zh-CN" sz="2800" b="1" smtClean="0"/>
              <a:t>DBMS </a:t>
            </a:r>
            <a:r>
              <a:rPr lang="zh-CN" altLang="en-US" sz="2800" b="1" smtClean="0"/>
              <a:t>，完成大量的数据处理和存储管理任务，如数据库的增、删、改、查等</a:t>
            </a:r>
          </a:p>
          <a:p>
            <a:pPr eaLnBrk="1" hangingPunct="1"/>
            <a:r>
              <a:rPr lang="zh-CN" altLang="en-US" sz="2800" b="1" smtClean="0"/>
              <a:t>利用服务器本身的数据处理能力，前台和后台之间只传送处理请求和结果数据</a:t>
            </a:r>
          </a:p>
        </p:txBody>
      </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endParaRPr lang="zh-CN" altLang="zh-CN" smtClean="0"/>
          </a:p>
        </p:txBody>
      </p:sp>
      <p:sp>
        <p:nvSpPr>
          <p:cNvPr id="2052" name="Rectangle 3"/>
          <p:cNvSpPr>
            <a:spLocks noGrp="1" noChangeArrowheads="1"/>
          </p:cNvSpPr>
          <p:nvPr>
            <p:ph type="body" idx="1"/>
          </p:nvPr>
        </p:nvSpPr>
        <p:spPr/>
        <p:txBody>
          <a:bodyPr/>
          <a:lstStyle/>
          <a:p>
            <a:pPr eaLnBrk="1" hangingPunct="1"/>
            <a:endParaRPr lang="zh-CN" altLang="zh-CN" smtClean="0"/>
          </a:p>
        </p:txBody>
      </p:sp>
      <p:graphicFrame>
        <p:nvGraphicFramePr>
          <p:cNvPr id="2050" name="Object 4"/>
          <p:cNvGraphicFramePr>
            <a:graphicFrameLocks noChangeAspect="1"/>
          </p:cNvGraphicFramePr>
          <p:nvPr/>
        </p:nvGraphicFramePr>
        <p:xfrm>
          <a:off x="1006475" y="1108075"/>
          <a:ext cx="7129463" cy="4641850"/>
        </p:xfrm>
        <a:graphic>
          <a:graphicData uri="http://schemas.openxmlformats.org/presentationml/2006/ole">
            <p:oleObj spid="_x0000_s2050" name="位图图像" r:id="rId3" imgW="4885714" imgH="3180952" progId="Paint.Picture">
              <p:embed/>
            </p:oleObj>
          </a:graphicData>
        </a:graphic>
      </p:graphicFrame>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z="3600" smtClean="0">
                <a:solidFill>
                  <a:schemeClr val="tx1"/>
                </a:solidFill>
              </a:rPr>
              <a:t>C/S</a:t>
            </a:r>
            <a:r>
              <a:rPr lang="zh-CN" altLang="en-US" sz="3600" smtClean="0">
                <a:solidFill>
                  <a:schemeClr val="tx1"/>
                </a:solidFill>
              </a:rPr>
              <a:t>发展阶段</a:t>
            </a:r>
          </a:p>
        </p:txBody>
      </p:sp>
      <p:sp>
        <p:nvSpPr>
          <p:cNvPr id="80899" name="Rectangle 3"/>
          <p:cNvSpPr>
            <a:spLocks noGrp="1" noChangeArrowheads="1"/>
          </p:cNvSpPr>
          <p:nvPr>
            <p:ph type="body" idx="1"/>
          </p:nvPr>
        </p:nvSpPr>
        <p:spPr>
          <a:xfrm>
            <a:off x="1182688" y="2017713"/>
            <a:ext cx="7772400" cy="1079500"/>
          </a:xfrm>
        </p:spPr>
        <p:txBody>
          <a:bodyPr/>
          <a:lstStyle/>
          <a:p>
            <a:pPr eaLnBrk="1" hangingPunct="1"/>
            <a:r>
              <a:rPr lang="zh-CN" altLang="en-US" b="1" smtClean="0"/>
              <a:t>第一阶段（两层）</a:t>
            </a:r>
          </a:p>
        </p:txBody>
      </p:sp>
      <p:grpSp>
        <p:nvGrpSpPr>
          <p:cNvPr id="2" name="Group 4"/>
          <p:cNvGrpSpPr>
            <a:grpSpLocks/>
          </p:cNvGrpSpPr>
          <p:nvPr/>
        </p:nvGrpSpPr>
        <p:grpSpPr bwMode="auto">
          <a:xfrm>
            <a:off x="800100" y="3276600"/>
            <a:ext cx="7543800" cy="1828800"/>
            <a:chOff x="504" y="2064"/>
            <a:chExt cx="4752" cy="1152"/>
          </a:xfrm>
        </p:grpSpPr>
        <p:grpSp>
          <p:nvGrpSpPr>
            <p:cNvPr id="80919" name="Group 5"/>
            <p:cNvGrpSpPr>
              <a:grpSpLocks/>
            </p:cNvGrpSpPr>
            <p:nvPr/>
          </p:nvGrpSpPr>
          <p:grpSpPr bwMode="auto">
            <a:xfrm>
              <a:off x="504" y="2064"/>
              <a:ext cx="4752" cy="768"/>
              <a:chOff x="480" y="2640"/>
              <a:chExt cx="4752" cy="768"/>
            </a:xfrm>
          </p:grpSpPr>
          <p:sp>
            <p:nvSpPr>
              <p:cNvPr id="80922" name="Rectangle 6"/>
              <p:cNvSpPr>
                <a:spLocks noChangeArrowheads="1"/>
              </p:cNvSpPr>
              <p:nvPr/>
            </p:nvSpPr>
            <p:spPr bwMode="auto">
              <a:xfrm>
                <a:off x="480" y="2688"/>
                <a:ext cx="1392" cy="720"/>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zh-CN" altLang="zh-CN" sz="2400" b="1">
                  <a:latin typeface="Times New Roman" pitchFamily="18" charset="0"/>
                </a:endParaRPr>
              </a:p>
            </p:txBody>
          </p:sp>
          <p:sp>
            <p:nvSpPr>
              <p:cNvPr id="80923" name="Oval 7"/>
              <p:cNvSpPr>
                <a:spLocks noChangeArrowheads="1"/>
              </p:cNvSpPr>
              <p:nvPr/>
            </p:nvSpPr>
            <p:spPr bwMode="auto">
              <a:xfrm>
                <a:off x="2208" y="2880"/>
                <a:ext cx="720" cy="336"/>
              </a:xfrm>
              <a:prstGeom prst="ellipse">
                <a:avLst/>
              </a:prstGeom>
              <a:solidFill>
                <a:schemeClr val="accent1"/>
              </a:solidFill>
              <a:ln w="9525">
                <a:solidFill>
                  <a:schemeClr val="tx1"/>
                </a:solidFill>
                <a:round/>
                <a:headEnd/>
                <a:tailEnd/>
              </a:ln>
            </p:spPr>
            <p:txBody>
              <a:bodyPr wrap="none" anchor="ctr"/>
              <a:lstStyle/>
              <a:p>
                <a:pPr algn="ctr" eaLnBrk="0" hangingPunct="0"/>
                <a:r>
                  <a:rPr lang="zh-CN" altLang="en-US" sz="2000" b="1">
                    <a:solidFill>
                      <a:schemeClr val="bg1"/>
                    </a:solidFill>
                    <a:latin typeface="Times New Roman" pitchFamily="18" charset="0"/>
                  </a:rPr>
                  <a:t>网络</a:t>
                </a:r>
              </a:p>
            </p:txBody>
          </p:sp>
          <p:sp>
            <p:nvSpPr>
              <p:cNvPr id="80924" name="Rectangle 8"/>
              <p:cNvSpPr>
                <a:spLocks noChangeArrowheads="1"/>
              </p:cNvSpPr>
              <p:nvPr/>
            </p:nvSpPr>
            <p:spPr bwMode="auto">
              <a:xfrm>
                <a:off x="3264" y="2736"/>
                <a:ext cx="768" cy="624"/>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zh-CN" altLang="zh-CN" sz="2400" b="1">
                  <a:latin typeface="Times New Roman" pitchFamily="18" charset="0"/>
                </a:endParaRPr>
              </a:p>
            </p:txBody>
          </p:sp>
          <p:sp>
            <p:nvSpPr>
              <p:cNvPr id="80925" name="AutoShape 9"/>
              <p:cNvSpPr>
                <a:spLocks noChangeArrowheads="1"/>
              </p:cNvSpPr>
              <p:nvPr/>
            </p:nvSpPr>
            <p:spPr bwMode="auto">
              <a:xfrm>
                <a:off x="4512" y="2640"/>
                <a:ext cx="720" cy="720"/>
              </a:xfrm>
              <a:prstGeom prst="flowChartMagneticDisk">
                <a:avLst/>
              </a:prstGeom>
              <a:solidFill>
                <a:schemeClr val="accent1"/>
              </a:solidFill>
              <a:ln w="9525">
                <a:solidFill>
                  <a:schemeClr val="tx1"/>
                </a:solidFill>
                <a:round/>
                <a:headEnd/>
                <a:tailEnd/>
              </a:ln>
            </p:spPr>
            <p:txBody>
              <a:bodyPr wrap="none" anchor="ctr"/>
              <a:lstStyle/>
              <a:p>
                <a:pPr algn="ctr" eaLnBrk="0" hangingPunct="0"/>
                <a:r>
                  <a:rPr lang="zh-CN" altLang="en-US" sz="2000" b="1">
                    <a:solidFill>
                      <a:schemeClr val="bg1"/>
                    </a:solidFill>
                    <a:latin typeface="Times New Roman" pitchFamily="18" charset="0"/>
                  </a:rPr>
                  <a:t>数据库</a:t>
                </a:r>
              </a:p>
            </p:txBody>
          </p:sp>
          <p:sp>
            <p:nvSpPr>
              <p:cNvPr id="80926" name="Line 10"/>
              <p:cNvSpPr>
                <a:spLocks noChangeShapeType="1"/>
              </p:cNvSpPr>
              <p:nvPr/>
            </p:nvSpPr>
            <p:spPr bwMode="auto">
              <a:xfrm>
                <a:off x="1104" y="2688"/>
                <a:ext cx="0" cy="720"/>
              </a:xfrm>
              <a:prstGeom prst="line">
                <a:avLst/>
              </a:prstGeom>
              <a:noFill/>
              <a:ln w="9525">
                <a:solidFill>
                  <a:schemeClr val="tx1"/>
                </a:solidFill>
                <a:round/>
                <a:headEnd/>
                <a:tailEnd/>
              </a:ln>
            </p:spPr>
            <p:txBody>
              <a:bodyPr/>
              <a:lstStyle/>
              <a:p>
                <a:endParaRPr lang="zh-CN" altLang="en-US"/>
              </a:p>
            </p:txBody>
          </p:sp>
          <p:sp>
            <p:nvSpPr>
              <p:cNvPr id="80927" name="Text Box 11"/>
              <p:cNvSpPr txBox="1">
                <a:spLocks noChangeArrowheads="1"/>
              </p:cNvSpPr>
              <p:nvPr/>
            </p:nvSpPr>
            <p:spPr bwMode="auto">
              <a:xfrm>
                <a:off x="576" y="2832"/>
                <a:ext cx="576" cy="442"/>
              </a:xfrm>
              <a:prstGeom prst="rect">
                <a:avLst/>
              </a:prstGeom>
              <a:noFill/>
              <a:ln w="9525">
                <a:noFill/>
                <a:miter lim="800000"/>
                <a:headEnd/>
                <a:tailEnd/>
              </a:ln>
            </p:spPr>
            <p:txBody>
              <a:bodyPr>
                <a:spAutoFit/>
              </a:bodyPr>
              <a:lstStyle/>
              <a:p>
                <a:pPr eaLnBrk="0" hangingPunct="0"/>
                <a:r>
                  <a:rPr lang="zh-CN" altLang="en-US" sz="2000" b="1">
                    <a:solidFill>
                      <a:schemeClr val="bg1"/>
                    </a:solidFill>
                    <a:latin typeface="Times New Roman" pitchFamily="18" charset="0"/>
                  </a:rPr>
                  <a:t>用户界面</a:t>
                </a:r>
              </a:p>
            </p:txBody>
          </p:sp>
          <p:sp>
            <p:nvSpPr>
              <p:cNvPr id="80928" name="Text Box 12"/>
              <p:cNvSpPr txBox="1">
                <a:spLocks noChangeArrowheads="1"/>
              </p:cNvSpPr>
              <p:nvPr/>
            </p:nvSpPr>
            <p:spPr bwMode="auto">
              <a:xfrm>
                <a:off x="1104" y="2832"/>
                <a:ext cx="768" cy="442"/>
              </a:xfrm>
              <a:prstGeom prst="rect">
                <a:avLst/>
              </a:prstGeom>
              <a:noFill/>
              <a:ln w="9525">
                <a:noFill/>
                <a:miter lim="800000"/>
                <a:headEnd/>
                <a:tailEnd/>
              </a:ln>
            </p:spPr>
            <p:txBody>
              <a:bodyPr>
                <a:spAutoFit/>
              </a:bodyPr>
              <a:lstStyle/>
              <a:p>
                <a:pPr eaLnBrk="0" hangingPunct="0"/>
                <a:r>
                  <a:rPr lang="zh-CN" altLang="en-US" sz="2000" b="1">
                    <a:solidFill>
                      <a:schemeClr val="bg1"/>
                    </a:solidFill>
                    <a:latin typeface="Times New Roman" pitchFamily="18" charset="0"/>
                  </a:rPr>
                  <a:t>商务和应用逻辑</a:t>
                </a:r>
              </a:p>
            </p:txBody>
          </p:sp>
          <p:sp>
            <p:nvSpPr>
              <p:cNvPr id="80929" name="Text Box 13"/>
              <p:cNvSpPr txBox="1">
                <a:spLocks noChangeArrowheads="1"/>
              </p:cNvSpPr>
              <p:nvPr/>
            </p:nvSpPr>
            <p:spPr bwMode="auto">
              <a:xfrm>
                <a:off x="3360" y="2832"/>
                <a:ext cx="720" cy="442"/>
              </a:xfrm>
              <a:prstGeom prst="rect">
                <a:avLst/>
              </a:prstGeom>
              <a:noFill/>
              <a:ln w="9525">
                <a:noFill/>
                <a:miter lim="800000"/>
                <a:headEnd/>
                <a:tailEnd/>
              </a:ln>
            </p:spPr>
            <p:txBody>
              <a:bodyPr>
                <a:spAutoFit/>
              </a:bodyPr>
              <a:lstStyle/>
              <a:p>
                <a:pPr eaLnBrk="0" hangingPunct="0"/>
                <a:r>
                  <a:rPr lang="zh-CN" altLang="en-US" sz="2000" b="1">
                    <a:solidFill>
                      <a:schemeClr val="bg1"/>
                    </a:solidFill>
                    <a:latin typeface="Times New Roman" pitchFamily="18" charset="0"/>
                  </a:rPr>
                  <a:t>数据库服务器</a:t>
                </a:r>
              </a:p>
            </p:txBody>
          </p:sp>
          <p:sp>
            <p:nvSpPr>
              <p:cNvPr id="80930" name="AutoShape 14"/>
              <p:cNvSpPr>
                <a:spLocks noChangeArrowheads="1"/>
              </p:cNvSpPr>
              <p:nvPr/>
            </p:nvSpPr>
            <p:spPr bwMode="auto">
              <a:xfrm>
                <a:off x="4032" y="3024"/>
                <a:ext cx="480" cy="48"/>
              </a:xfrm>
              <a:prstGeom prst="lef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zh-CN" altLang="en-US"/>
              </a:p>
            </p:txBody>
          </p:sp>
          <p:sp>
            <p:nvSpPr>
              <p:cNvPr id="80931" name="Line 15"/>
              <p:cNvSpPr>
                <a:spLocks noChangeShapeType="1"/>
              </p:cNvSpPr>
              <p:nvPr/>
            </p:nvSpPr>
            <p:spPr bwMode="auto">
              <a:xfrm>
                <a:off x="1872" y="3024"/>
                <a:ext cx="336" cy="0"/>
              </a:xfrm>
              <a:prstGeom prst="line">
                <a:avLst/>
              </a:prstGeom>
              <a:noFill/>
              <a:ln w="9525">
                <a:solidFill>
                  <a:schemeClr val="tx1"/>
                </a:solidFill>
                <a:round/>
                <a:headEnd/>
                <a:tailEnd/>
              </a:ln>
            </p:spPr>
            <p:txBody>
              <a:bodyPr/>
              <a:lstStyle/>
              <a:p>
                <a:endParaRPr lang="zh-CN" altLang="en-US"/>
              </a:p>
            </p:txBody>
          </p:sp>
          <p:sp>
            <p:nvSpPr>
              <p:cNvPr id="80932" name="Line 16"/>
              <p:cNvSpPr>
                <a:spLocks noChangeShapeType="1"/>
              </p:cNvSpPr>
              <p:nvPr/>
            </p:nvSpPr>
            <p:spPr bwMode="auto">
              <a:xfrm>
                <a:off x="2880" y="3024"/>
                <a:ext cx="384" cy="0"/>
              </a:xfrm>
              <a:prstGeom prst="line">
                <a:avLst/>
              </a:prstGeom>
              <a:noFill/>
              <a:ln w="9525">
                <a:solidFill>
                  <a:schemeClr val="tx1"/>
                </a:solidFill>
                <a:round/>
                <a:headEnd/>
                <a:tailEnd/>
              </a:ln>
            </p:spPr>
            <p:txBody>
              <a:bodyPr/>
              <a:lstStyle/>
              <a:p>
                <a:endParaRPr lang="zh-CN" altLang="en-US"/>
              </a:p>
            </p:txBody>
          </p:sp>
        </p:grpSp>
        <p:sp>
          <p:nvSpPr>
            <p:cNvPr id="80920" name="Text Box 17"/>
            <p:cNvSpPr txBox="1">
              <a:spLocks noChangeArrowheads="1"/>
            </p:cNvSpPr>
            <p:nvPr/>
          </p:nvSpPr>
          <p:spPr bwMode="auto">
            <a:xfrm>
              <a:off x="528" y="2928"/>
              <a:ext cx="816"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003366"/>
                  </a:solidFill>
                  <a:latin typeface="Times New Roman" pitchFamily="18" charset="0"/>
                </a:rPr>
                <a:t>Client</a:t>
              </a:r>
            </a:p>
          </p:txBody>
        </p:sp>
        <p:sp>
          <p:nvSpPr>
            <p:cNvPr id="80921" name="Text Box 18"/>
            <p:cNvSpPr txBox="1">
              <a:spLocks noChangeArrowheads="1"/>
            </p:cNvSpPr>
            <p:nvPr/>
          </p:nvSpPr>
          <p:spPr bwMode="auto">
            <a:xfrm>
              <a:off x="3408" y="2880"/>
              <a:ext cx="720" cy="288"/>
            </a:xfrm>
            <a:prstGeom prst="rect">
              <a:avLst/>
            </a:prstGeom>
            <a:noFill/>
            <a:ln w="9525">
              <a:noFill/>
              <a:miter lim="800000"/>
              <a:headEnd/>
              <a:tailEnd/>
            </a:ln>
          </p:spPr>
          <p:txBody>
            <a:bodyPr>
              <a:spAutoFit/>
            </a:bodyPr>
            <a:lstStyle/>
            <a:p>
              <a:pPr>
                <a:spcBef>
                  <a:spcPct val="50000"/>
                </a:spcBef>
              </a:pPr>
              <a:r>
                <a:rPr kumimoji="1" lang="en-US" altLang="zh-CN" sz="2400" b="1">
                  <a:solidFill>
                    <a:srgbClr val="003366"/>
                  </a:solidFill>
                  <a:latin typeface="Times New Roman" pitchFamily="18" charset="0"/>
                </a:rPr>
                <a:t>Server</a:t>
              </a:r>
            </a:p>
          </p:txBody>
        </p:sp>
      </p:grpSp>
      <p:sp>
        <p:nvSpPr>
          <p:cNvPr id="1803283" name="Rectangle 19"/>
          <p:cNvSpPr>
            <a:spLocks noChangeArrowheads="1"/>
          </p:cNvSpPr>
          <p:nvPr/>
        </p:nvSpPr>
        <p:spPr bwMode="auto">
          <a:xfrm>
            <a:off x="684213" y="2565400"/>
            <a:ext cx="7772400" cy="1019175"/>
          </a:xfrm>
          <a:prstGeom prst="rect">
            <a:avLst/>
          </a:prstGeom>
          <a:noFill/>
          <a:ln w="9525">
            <a:noFill/>
            <a:miter lim="800000"/>
            <a:headEnd/>
            <a:tailEnd/>
          </a:ln>
        </p:spPr>
        <p:txBody>
          <a:bodyPr/>
          <a:lstStyle/>
          <a:p>
            <a:pPr marL="742950" lvl="1" indent="-285750">
              <a:lnSpc>
                <a:spcPct val="120000"/>
              </a:lnSpc>
              <a:spcBef>
                <a:spcPct val="20000"/>
              </a:spcBef>
              <a:buClr>
                <a:srgbClr val="0000FF"/>
              </a:buClr>
              <a:buSzPct val="60000"/>
              <a:buFont typeface="Wingdings" pitchFamily="2" charset="2"/>
              <a:buChar char="n"/>
            </a:pPr>
            <a:r>
              <a:rPr kumimoji="1" lang="zh-CN" altLang="en-US" sz="3200" b="1">
                <a:latin typeface="Times New Roman" pitchFamily="18" charset="0"/>
              </a:rPr>
              <a:t>第二阶段（多层）</a:t>
            </a:r>
          </a:p>
        </p:txBody>
      </p:sp>
      <p:grpSp>
        <p:nvGrpSpPr>
          <p:cNvPr id="4" name="Group 20"/>
          <p:cNvGrpSpPr>
            <a:grpSpLocks/>
          </p:cNvGrpSpPr>
          <p:nvPr/>
        </p:nvGrpSpPr>
        <p:grpSpPr bwMode="auto">
          <a:xfrm>
            <a:off x="228600" y="3657600"/>
            <a:ext cx="8382000" cy="1905000"/>
            <a:chOff x="144" y="1872"/>
            <a:chExt cx="5280" cy="1200"/>
          </a:xfrm>
        </p:grpSpPr>
        <p:sp>
          <p:nvSpPr>
            <p:cNvPr id="80903" name="Rectangle 21"/>
            <p:cNvSpPr>
              <a:spLocks noChangeArrowheads="1"/>
            </p:cNvSpPr>
            <p:nvPr/>
          </p:nvSpPr>
          <p:spPr bwMode="auto">
            <a:xfrm>
              <a:off x="144" y="1872"/>
              <a:ext cx="5280" cy="1200"/>
            </a:xfrm>
            <a:prstGeom prst="rect">
              <a:avLst/>
            </a:prstGeom>
            <a:solidFill>
              <a:schemeClr val="bg1"/>
            </a:solidFill>
            <a:ln w="9525">
              <a:noFill/>
              <a:miter lim="800000"/>
              <a:headEnd/>
              <a:tailEnd/>
            </a:ln>
          </p:spPr>
          <p:txBody>
            <a:bodyPr wrap="none" anchor="ctr"/>
            <a:lstStyle/>
            <a:p>
              <a:endParaRPr lang="zh-CN" altLang="en-US"/>
            </a:p>
          </p:txBody>
        </p:sp>
        <p:grpSp>
          <p:nvGrpSpPr>
            <p:cNvPr id="80904" name="Group 22"/>
            <p:cNvGrpSpPr>
              <a:grpSpLocks/>
            </p:cNvGrpSpPr>
            <p:nvPr/>
          </p:nvGrpSpPr>
          <p:grpSpPr bwMode="auto">
            <a:xfrm>
              <a:off x="504" y="1872"/>
              <a:ext cx="4752" cy="1162"/>
              <a:chOff x="240" y="1536"/>
              <a:chExt cx="4752" cy="1162"/>
            </a:xfrm>
          </p:grpSpPr>
          <p:sp>
            <p:nvSpPr>
              <p:cNvPr id="80905" name="Rectangle 23"/>
              <p:cNvSpPr>
                <a:spLocks noChangeArrowheads="1"/>
              </p:cNvSpPr>
              <p:nvPr/>
            </p:nvSpPr>
            <p:spPr bwMode="auto">
              <a:xfrm>
                <a:off x="288" y="1776"/>
                <a:ext cx="528" cy="48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000" b="1">
                    <a:solidFill>
                      <a:schemeClr val="bg1"/>
                    </a:solidFill>
                    <a:latin typeface="Times New Roman" pitchFamily="18" charset="0"/>
                  </a:rPr>
                  <a:t>用户</a:t>
                </a:r>
              </a:p>
              <a:p>
                <a:pPr algn="ctr"/>
                <a:r>
                  <a:rPr kumimoji="1" lang="zh-CN" altLang="en-US" sz="2000" b="1">
                    <a:solidFill>
                      <a:schemeClr val="bg1"/>
                    </a:solidFill>
                    <a:latin typeface="Times New Roman" pitchFamily="18" charset="0"/>
                  </a:rPr>
                  <a:t>界面</a:t>
                </a:r>
              </a:p>
            </p:txBody>
          </p:sp>
          <p:sp>
            <p:nvSpPr>
              <p:cNvPr id="80906" name="Oval 24"/>
              <p:cNvSpPr>
                <a:spLocks noChangeArrowheads="1"/>
              </p:cNvSpPr>
              <p:nvPr/>
            </p:nvSpPr>
            <p:spPr bwMode="auto">
              <a:xfrm>
                <a:off x="1056" y="1872"/>
                <a:ext cx="528" cy="288"/>
              </a:xfrm>
              <a:prstGeom prst="ellipse">
                <a:avLst/>
              </a:prstGeom>
              <a:solidFill>
                <a:schemeClr val="accent1"/>
              </a:solidFill>
              <a:ln w="9525">
                <a:solidFill>
                  <a:schemeClr val="tx1"/>
                </a:solidFill>
                <a:round/>
                <a:headEnd/>
                <a:tailEnd/>
              </a:ln>
            </p:spPr>
            <p:txBody>
              <a:bodyPr wrap="none" anchor="ctr"/>
              <a:lstStyle/>
              <a:p>
                <a:pPr algn="ctr"/>
                <a:r>
                  <a:rPr kumimoji="1" lang="zh-CN" altLang="en-US" sz="2000" b="1">
                    <a:solidFill>
                      <a:schemeClr val="bg1"/>
                    </a:solidFill>
                    <a:latin typeface="Times New Roman" pitchFamily="18" charset="0"/>
                  </a:rPr>
                  <a:t>网络</a:t>
                </a:r>
              </a:p>
            </p:txBody>
          </p:sp>
          <p:sp>
            <p:nvSpPr>
              <p:cNvPr id="80907" name="Rectangle 25"/>
              <p:cNvSpPr>
                <a:spLocks noChangeArrowheads="1"/>
              </p:cNvSpPr>
              <p:nvPr/>
            </p:nvSpPr>
            <p:spPr bwMode="auto">
              <a:xfrm>
                <a:off x="1824" y="1680"/>
                <a:ext cx="576" cy="624"/>
              </a:xfrm>
              <a:prstGeom prst="rect">
                <a:avLst/>
              </a:prstGeom>
              <a:solidFill>
                <a:schemeClr val="accent1"/>
              </a:solidFill>
              <a:ln w="9525">
                <a:solidFill>
                  <a:schemeClr val="tx1"/>
                </a:solidFill>
                <a:miter lim="800000"/>
                <a:headEnd/>
                <a:tailEnd/>
              </a:ln>
            </p:spPr>
            <p:txBody>
              <a:bodyPr wrap="none" anchor="ctr"/>
              <a:lstStyle/>
              <a:p>
                <a:r>
                  <a:rPr kumimoji="1" lang="zh-CN" altLang="en-US" sz="2000" b="1">
                    <a:solidFill>
                      <a:schemeClr val="bg1"/>
                    </a:solidFill>
                    <a:latin typeface="Times New Roman" pitchFamily="18" charset="0"/>
                  </a:rPr>
                  <a:t>商业和</a:t>
                </a:r>
              </a:p>
              <a:p>
                <a:r>
                  <a:rPr kumimoji="1" lang="zh-CN" altLang="en-US" sz="2000" b="1">
                    <a:solidFill>
                      <a:schemeClr val="bg1"/>
                    </a:solidFill>
                    <a:latin typeface="Times New Roman" pitchFamily="18" charset="0"/>
                  </a:rPr>
                  <a:t>应用</a:t>
                </a:r>
              </a:p>
              <a:p>
                <a:r>
                  <a:rPr kumimoji="1" lang="zh-CN" altLang="en-US" sz="2000" b="1">
                    <a:solidFill>
                      <a:schemeClr val="bg1"/>
                    </a:solidFill>
                    <a:latin typeface="Times New Roman" pitchFamily="18" charset="0"/>
                  </a:rPr>
                  <a:t>逻辑</a:t>
                </a:r>
              </a:p>
            </p:txBody>
          </p:sp>
          <p:sp>
            <p:nvSpPr>
              <p:cNvPr id="80908" name="Rectangle 26"/>
              <p:cNvSpPr>
                <a:spLocks noChangeArrowheads="1"/>
              </p:cNvSpPr>
              <p:nvPr/>
            </p:nvSpPr>
            <p:spPr bwMode="auto">
              <a:xfrm>
                <a:off x="3456" y="1728"/>
                <a:ext cx="672" cy="528"/>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000" b="1">
                    <a:solidFill>
                      <a:schemeClr val="bg1"/>
                    </a:solidFill>
                    <a:latin typeface="Times New Roman" pitchFamily="18" charset="0"/>
                  </a:rPr>
                  <a:t>数据库</a:t>
                </a:r>
              </a:p>
              <a:p>
                <a:pPr algn="ctr"/>
                <a:r>
                  <a:rPr kumimoji="1" lang="zh-CN" altLang="en-US" sz="2000" b="1">
                    <a:solidFill>
                      <a:schemeClr val="bg1"/>
                    </a:solidFill>
                    <a:latin typeface="Times New Roman" pitchFamily="18" charset="0"/>
                  </a:rPr>
                  <a:t>服务器</a:t>
                </a:r>
              </a:p>
            </p:txBody>
          </p:sp>
          <p:sp>
            <p:nvSpPr>
              <p:cNvPr id="80909" name="AutoShape 27"/>
              <p:cNvSpPr>
                <a:spLocks noChangeArrowheads="1"/>
              </p:cNvSpPr>
              <p:nvPr/>
            </p:nvSpPr>
            <p:spPr bwMode="auto">
              <a:xfrm>
                <a:off x="4608" y="1680"/>
                <a:ext cx="384" cy="624"/>
              </a:xfrm>
              <a:prstGeom prst="flowChartMagneticDisk">
                <a:avLst/>
              </a:prstGeom>
              <a:solidFill>
                <a:schemeClr val="accent1"/>
              </a:solidFill>
              <a:ln w="9525">
                <a:solidFill>
                  <a:schemeClr val="tx1"/>
                </a:solidFill>
                <a:round/>
                <a:headEnd/>
                <a:tailEnd/>
              </a:ln>
            </p:spPr>
            <p:txBody>
              <a:bodyPr wrap="none" anchor="ctr"/>
              <a:lstStyle/>
              <a:p>
                <a:pPr algn="ctr"/>
                <a:r>
                  <a:rPr kumimoji="1" lang="en-US" altLang="zh-CN" sz="2400" b="1">
                    <a:solidFill>
                      <a:schemeClr val="bg1"/>
                    </a:solidFill>
                    <a:latin typeface="Times New Roman" pitchFamily="18" charset="0"/>
                  </a:rPr>
                  <a:t> DB </a:t>
                </a:r>
              </a:p>
            </p:txBody>
          </p:sp>
          <p:sp>
            <p:nvSpPr>
              <p:cNvPr id="80910" name="AutoShape 28"/>
              <p:cNvSpPr>
                <a:spLocks noChangeArrowheads="1"/>
              </p:cNvSpPr>
              <p:nvPr/>
            </p:nvSpPr>
            <p:spPr bwMode="auto">
              <a:xfrm>
                <a:off x="2400" y="1968"/>
                <a:ext cx="1056" cy="56"/>
              </a:xfrm>
              <a:prstGeom prst="leftRightArrow">
                <a:avLst>
                  <a:gd name="adj1" fmla="val 50000"/>
                  <a:gd name="adj2" fmla="val 377143"/>
                </a:avLst>
              </a:prstGeom>
              <a:solidFill>
                <a:schemeClr val="accent1"/>
              </a:solidFill>
              <a:ln w="9525">
                <a:solidFill>
                  <a:schemeClr val="tx1"/>
                </a:solidFill>
                <a:miter lim="800000"/>
                <a:headEnd/>
                <a:tailEnd/>
              </a:ln>
            </p:spPr>
            <p:txBody>
              <a:bodyPr wrap="none" anchor="ctr"/>
              <a:lstStyle/>
              <a:p>
                <a:endParaRPr lang="zh-CN" altLang="en-US"/>
              </a:p>
            </p:txBody>
          </p:sp>
          <p:sp>
            <p:nvSpPr>
              <p:cNvPr id="80911" name="Line 29"/>
              <p:cNvSpPr>
                <a:spLocks noChangeShapeType="1"/>
              </p:cNvSpPr>
              <p:nvPr/>
            </p:nvSpPr>
            <p:spPr bwMode="auto">
              <a:xfrm>
                <a:off x="4128" y="1920"/>
                <a:ext cx="480" cy="0"/>
              </a:xfrm>
              <a:prstGeom prst="line">
                <a:avLst/>
              </a:prstGeom>
              <a:noFill/>
              <a:ln w="9525">
                <a:solidFill>
                  <a:schemeClr val="tx1"/>
                </a:solidFill>
                <a:round/>
                <a:headEnd/>
                <a:tailEnd type="triangle" w="med" len="med"/>
              </a:ln>
            </p:spPr>
            <p:txBody>
              <a:bodyPr/>
              <a:lstStyle/>
              <a:p>
                <a:endParaRPr lang="zh-CN" altLang="en-US"/>
              </a:p>
            </p:txBody>
          </p:sp>
          <p:sp>
            <p:nvSpPr>
              <p:cNvPr id="80912" name="Line 30"/>
              <p:cNvSpPr>
                <a:spLocks noChangeShapeType="1"/>
              </p:cNvSpPr>
              <p:nvPr/>
            </p:nvSpPr>
            <p:spPr bwMode="auto">
              <a:xfrm flipH="1">
                <a:off x="4128" y="2064"/>
                <a:ext cx="480" cy="0"/>
              </a:xfrm>
              <a:prstGeom prst="line">
                <a:avLst/>
              </a:prstGeom>
              <a:noFill/>
              <a:ln w="9525">
                <a:solidFill>
                  <a:schemeClr val="tx1"/>
                </a:solidFill>
                <a:round/>
                <a:headEnd/>
                <a:tailEnd type="triangle" w="med" len="med"/>
              </a:ln>
            </p:spPr>
            <p:txBody>
              <a:bodyPr/>
              <a:lstStyle/>
              <a:p>
                <a:endParaRPr lang="zh-CN" altLang="en-US"/>
              </a:p>
            </p:txBody>
          </p:sp>
          <p:sp>
            <p:nvSpPr>
              <p:cNvPr id="80913" name="Line 31"/>
              <p:cNvSpPr>
                <a:spLocks noChangeShapeType="1"/>
              </p:cNvSpPr>
              <p:nvPr/>
            </p:nvSpPr>
            <p:spPr bwMode="auto">
              <a:xfrm>
                <a:off x="864" y="2016"/>
                <a:ext cx="192" cy="0"/>
              </a:xfrm>
              <a:prstGeom prst="line">
                <a:avLst/>
              </a:prstGeom>
              <a:noFill/>
              <a:ln w="9525">
                <a:solidFill>
                  <a:schemeClr val="tx1"/>
                </a:solidFill>
                <a:round/>
                <a:headEnd/>
                <a:tailEnd/>
              </a:ln>
            </p:spPr>
            <p:txBody>
              <a:bodyPr/>
              <a:lstStyle/>
              <a:p>
                <a:endParaRPr lang="zh-CN" altLang="en-US"/>
              </a:p>
            </p:txBody>
          </p:sp>
          <p:sp>
            <p:nvSpPr>
              <p:cNvPr id="80914" name="Line 32"/>
              <p:cNvSpPr>
                <a:spLocks noChangeShapeType="1"/>
              </p:cNvSpPr>
              <p:nvPr/>
            </p:nvSpPr>
            <p:spPr bwMode="auto">
              <a:xfrm>
                <a:off x="1584" y="2016"/>
                <a:ext cx="240" cy="0"/>
              </a:xfrm>
              <a:prstGeom prst="line">
                <a:avLst/>
              </a:prstGeom>
              <a:noFill/>
              <a:ln w="9525">
                <a:solidFill>
                  <a:schemeClr val="tx1"/>
                </a:solidFill>
                <a:round/>
                <a:headEnd/>
                <a:tailEnd/>
              </a:ln>
            </p:spPr>
            <p:txBody>
              <a:bodyPr/>
              <a:lstStyle/>
              <a:p>
                <a:endParaRPr lang="zh-CN" altLang="en-US"/>
              </a:p>
            </p:txBody>
          </p:sp>
          <p:sp>
            <p:nvSpPr>
              <p:cNvPr id="80915" name="Text Box 33"/>
              <p:cNvSpPr txBox="1">
                <a:spLocks noChangeArrowheads="1"/>
              </p:cNvSpPr>
              <p:nvPr/>
            </p:nvSpPr>
            <p:spPr bwMode="auto">
              <a:xfrm>
                <a:off x="2352" y="1536"/>
                <a:ext cx="1104" cy="442"/>
              </a:xfrm>
              <a:prstGeom prst="rect">
                <a:avLst/>
              </a:prstGeom>
              <a:noFill/>
              <a:ln w="9525">
                <a:noFill/>
                <a:miter lim="800000"/>
                <a:headEnd/>
                <a:tailEnd/>
              </a:ln>
            </p:spPr>
            <p:txBody>
              <a:bodyPr>
                <a:spAutoFit/>
              </a:bodyPr>
              <a:lstStyle/>
              <a:p>
                <a:pPr algn="ctr">
                  <a:spcBef>
                    <a:spcPct val="50000"/>
                  </a:spcBef>
                </a:pPr>
                <a:r>
                  <a:rPr kumimoji="1" lang="en-US" altLang="zh-CN" sz="2000" b="1">
                    <a:latin typeface="Times New Roman" pitchFamily="18" charset="0"/>
                  </a:rPr>
                  <a:t>ODBC</a:t>
                </a:r>
                <a:r>
                  <a:rPr kumimoji="1" lang="zh-CN" altLang="en-US" sz="2000" b="1">
                    <a:latin typeface="Times New Roman" pitchFamily="18" charset="0"/>
                  </a:rPr>
                  <a:t>和</a:t>
                </a:r>
                <a:r>
                  <a:rPr kumimoji="1" lang="en-US" altLang="zh-CN" sz="2000" b="1">
                    <a:latin typeface="Times New Roman" pitchFamily="18" charset="0"/>
                  </a:rPr>
                  <a:t>SQL</a:t>
                </a:r>
                <a:r>
                  <a:rPr kumimoji="1" lang="zh-CN" altLang="en-US" sz="2000" b="1">
                    <a:latin typeface="Times New Roman" pitchFamily="18" charset="0"/>
                  </a:rPr>
                  <a:t>语言</a:t>
                </a:r>
              </a:p>
            </p:txBody>
          </p:sp>
          <p:sp>
            <p:nvSpPr>
              <p:cNvPr id="80916" name="Text Box 34"/>
              <p:cNvSpPr txBox="1">
                <a:spLocks noChangeArrowheads="1"/>
              </p:cNvSpPr>
              <p:nvPr/>
            </p:nvSpPr>
            <p:spPr bwMode="auto">
              <a:xfrm>
                <a:off x="240" y="2448"/>
                <a:ext cx="768" cy="25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3366"/>
                    </a:solidFill>
                    <a:latin typeface="Times New Roman" pitchFamily="18" charset="0"/>
                  </a:rPr>
                  <a:t>客户机</a:t>
                </a:r>
              </a:p>
            </p:txBody>
          </p:sp>
          <p:sp>
            <p:nvSpPr>
              <p:cNvPr id="80917" name="Text Box 35"/>
              <p:cNvSpPr txBox="1">
                <a:spLocks noChangeArrowheads="1"/>
              </p:cNvSpPr>
              <p:nvPr/>
            </p:nvSpPr>
            <p:spPr bwMode="auto">
              <a:xfrm>
                <a:off x="1776" y="2448"/>
                <a:ext cx="1152" cy="25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3366"/>
                    </a:solidFill>
                    <a:latin typeface="Times New Roman" pitchFamily="18" charset="0"/>
                  </a:rPr>
                  <a:t>应用服务器</a:t>
                </a:r>
              </a:p>
            </p:txBody>
          </p:sp>
          <p:sp>
            <p:nvSpPr>
              <p:cNvPr id="80918" name="Text Box 36"/>
              <p:cNvSpPr txBox="1">
                <a:spLocks noChangeArrowheads="1"/>
              </p:cNvSpPr>
              <p:nvPr/>
            </p:nvSpPr>
            <p:spPr bwMode="auto">
              <a:xfrm>
                <a:off x="3456" y="2448"/>
                <a:ext cx="912" cy="250"/>
              </a:xfrm>
              <a:prstGeom prst="rect">
                <a:avLst/>
              </a:prstGeom>
              <a:noFill/>
              <a:ln w="9525">
                <a:noFill/>
                <a:miter lim="800000"/>
                <a:headEnd/>
                <a:tailEnd/>
              </a:ln>
            </p:spPr>
            <p:txBody>
              <a:bodyPr>
                <a:spAutoFit/>
              </a:bodyPr>
              <a:lstStyle/>
              <a:p>
                <a:pPr>
                  <a:spcBef>
                    <a:spcPct val="50000"/>
                  </a:spcBef>
                </a:pPr>
                <a:r>
                  <a:rPr kumimoji="1" lang="en-US" altLang="zh-CN" sz="2000" b="1">
                    <a:solidFill>
                      <a:srgbClr val="003366"/>
                    </a:solidFill>
                    <a:latin typeface="Times New Roman" pitchFamily="18" charset="0"/>
                  </a:rPr>
                  <a:t>DB</a:t>
                </a:r>
                <a:r>
                  <a:rPr kumimoji="1" lang="zh-CN" altLang="en-US" sz="2000" b="1">
                    <a:solidFill>
                      <a:srgbClr val="003366"/>
                    </a:solidFill>
                    <a:latin typeface="Times New Roman" pitchFamily="18" charset="0"/>
                  </a:rPr>
                  <a:t>服务器</a:t>
                </a: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3283"/>
                                        </p:tgtEl>
                                        <p:attrNameLst>
                                          <p:attrName>style.visibility</p:attrName>
                                        </p:attrNameLst>
                                      </p:cBhvr>
                                      <p:to>
                                        <p:strVal val="visible"/>
                                      </p:to>
                                    </p:set>
                                    <p:animEffect transition="in" filter="wipe(left)">
                                      <p:cBhvr>
                                        <p:cTn id="12" dur="500"/>
                                        <p:tgtEl>
                                          <p:spTgt spid="18032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28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z="4000" smtClean="0"/>
              <a:t> </a:t>
            </a:r>
            <a:r>
              <a:rPr lang="zh-CN" altLang="en-US" sz="4000" smtClean="0">
                <a:solidFill>
                  <a:schemeClr val="tx1"/>
                </a:solidFill>
              </a:rPr>
              <a:t>浏览器</a:t>
            </a:r>
            <a:r>
              <a:rPr lang="en-US" altLang="zh-CN" sz="4000" smtClean="0">
                <a:solidFill>
                  <a:schemeClr val="tx1"/>
                </a:solidFill>
              </a:rPr>
              <a:t>/</a:t>
            </a:r>
            <a:r>
              <a:rPr lang="zh-CN" altLang="en-US" sz="4000" smtClean="0">
                <a:solidFill>
                  <a:schemeClr val="tx1"/>
                </a:solidFill>
              </a:rPr>
              <a:t>服务器数据处理方式</a:t>
            </a:r>
            <a:r>
              <a:rPr lang="en-US" altLang="zh-CN" sz="4000" smtClean="0">
                <a:solidFill>
                  <a:schemeClr val="tx1"/>
                </a:solidFill>
              </a:rPr>
              <a:t>(B/S)</a:t>
            </a:r>
          </a:p>
        </p:txBody>
      </p:sp>
      <p:sp>
        <p:nvSpPr>
          <p:cNvPr id="81923" name="Rectangle 3"/>
          <p:cNvSpPr>
            <a:spLocks noGrp="1" noChangeArrowheads="1"/>
          </p:cNvSpPr>
          <p:nvPr>
            <p:ph type="body" idx="1"/>
          </p:nvPr>
        </p:nvSpPr>
        <p:spPr/>
        <p:txBody>
          <a:bodyPr/>
          <a:lstStyle/>
          <a:p>
            <a:pPr eaLnBrk="1" hangingPunct="1"/>
            <a:endParaRPr lang="zh-CN" altLang="zh-CN" smtClean="0"/>
          </a:p>
        </p:txBody>
      </p:sp>
      <p:grpSp>
        <p:nvGrpSpPr>
          <p:cNvPr id="81924" name="Group 4"/>
          <p:cNvGrpSpPr>
            <a:grpSpLocks/>
          </p:cNvGrpSpPr>
          <p:nvPr/>
        </p:nvGrpSpPr>
        <p:grpSpPr bwMode="auto">
          <a:xfrm>
            <a:off x="838200" y="4267200"/>
            <a:ext cx="7467600" cy="990600"/>
            <a:chOff x="336" y="2736"/>
            <a:chExt cx="4704" cy="624"/>
          </a:xfrm>
        </p:grpSpPr>
        <p:sp>
          <p:nvSpPr>
            <p:cNvPr id="81928" name="Rectangle 5"/>
            <p:cNvSpPr>
              <a:spLocks noChangeArrowheads="1"/>
            </p:cNvSpPr>
            <p:nvPr/>
          </p:nvSpPr>
          <p:spPr bwMode="auto">
            <a:xfrm>
              <a:off x="336" y="2832"/>
              <a:ext cx="576"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zh-CN" altLang="en-US" sz="2000" b="1">
                  <a:solidFill>
                    <a:schemeClr val="bg1"/>
                  </a:solidFill>
                  <a:latin typeface="Times New Roman" pitchFamily="18" charset="0"/>
                </a:rPr>
                <a:t>客户机</a:t>
              </a:r>
            </a:p>
          </p:txBody>
        </p:sp>
        <p:sp>
          <p:nvSpPr>
            <p:cNvPr id="81929" name="Oval 6"/>
            <p:cNvSpPr>
              <a:spLocks noChangeArrowheads="1"/>
            </p:cNvSpPr>
            <p:nvPr/>
          </p:nvSpPr>
          <p:spPr bwMode="auto">
            <a:xfrm>
              <a:off x="1248" y="2880"/>
              <a:ext cx="624" cy="288"/>
            </a:xfrm>
            <a:prstGeom prst="ellipse">
              <a:avLst/>
            </a:prstGeom>
            <a:solidFill>
              <a:schemeClr val="accent1"/>
            </a:solidFill>
            <a:ln w="9525">
              <a:solidFill>
                <a:schemeClr val="tx1"/>
              </a:solidFill>
              <a:round/>
              <a:headEnd/>
              <a:tailEnd/>
            </a:ln>
          </p:spPr>
          <p:txBody>
            <a:bodyPr wrap="none" anchor="ctr"/>
            <a:lstStyle/>
            <a:p>
              <a:pPr algn="ctr" eaLnBrk="0" hangingPunct="0"/>
              <a:r>
                <a:rPr lang="zh-CN" altLang="en-US" sz="2000" b="1">
                  <a:solidFill>
                    <a:schemeClr val="bg1"/>
                  </a:solidFill>
                  <a:latin typeface="Times New Roman" pitchFamily="18" charset="0"/>
                </a:rPr>
                <a:t>网络</a:t>
              </a:r>
            </a:p>
          </p:txBody>
        </p:sp>
        <p:sp>
          <p:nvSpPr>
            <p:cNvPr id="81930" name="Rectangle 7"/>
            <p:cNvSpPr>
              <a:spLocks noChangeArrowheads="1"/>
            </p:cNvSpPr>
            <p:nvPr/>
          </p:nvSpPr>
          <p:spPr bwMode="auto">
            <a:xfrm>
              <a:off x="3072" y="2736"/>
              <a:ext cx="720" cy="624"/>
            </a:xfrm>
            <a:prstGeom prst="rect">
              <a:avLst/>
            </a:prstGeom>
            <a:solidFill>
              <a:schemeClr val="accent1"/>
            </a:solidFill>
            <a:ln w="9525">
              <a:solidFill>
                <a:schemeClr val="tx1"/>
              </a:solidFill>
              <a:miter lim="800000"/>
              <a:headEnd/>
              <a:tailEnd/>
            </a:ln>
          </p:spPr>
          <p:txBody>
            <a:bodyPr wrap="none" anchor="ctr"/>
            <a:lstStyle/>
            <a:p>
              <a:pPr algn="ctr" eaLnBrk="0" hangingPunct="0"/>
              <a:r>
                <a:rPr lang="zh-CN" altLang="en-US" sz="2000" b="1">
                  <a:solidFill>
                    <a:schemeClr val="bg1"/>
                  </a:solidFill>
                  <a:latin typeface="Times New Roman" pitchFamily="18" charset="0"/>
                </a:rPr>
                <a:t>数据库</a:t>
              </a:r>
            </a:p>
            <a:p>
              <a:pPr algn="ctr" eaLnBrk="0" hangingPunct="0"/>
              <a:r>
                <a:rPr lang="zh-CN" altLang="en-US" sz="2000" b="1">
                  <a:solidFill>
                    <a:schemeClr val="bg1"/>
                  </a:solidFill>
                  <a:latin typeface="Times New Roman" pitchFamily="18" charset="0"/>
                </a:rPr>
                <a:t>服务器</a:t>
              </a:r>
            </a:p>
          </p:txBody>
        </p:sp>
        <p:sp>
          <p:nvSpPr>
            <p:cNvPr id="81931" name="AutoShape 8"/>
            <p:cNvSpPr>
              <a:spLocks noChangeArrowheads="1"/>
            </p:cNvSpPr>
            <p:nvPr/>
          </p:nvSpPr>
          <p:spPr bwMode="auto">
            <a:xfrm>
              <a:off x="4416" y="2832"/>
              <a:ext cx="624" cy="432"/>
            </a:xfrm>
            <a:prstGeom prst="flowChartMagneticDisk">
              <a:avLst/>
            </a:prstGeom>
            <a:solidFill>
              <a:schemeClr val="accent1"/>
            </a:solidFill>
            <a:ln w="9525">
              <a:solidFill>
                <a:schemeClr val="tx1"/>
              </a:solidFill>
              <a:round/>
              <a:headEnd/>
              <a:tailEnd/>
            </a:ln>
          </p:spPr>
          <p:txBody>
            <a:bodyPr wrap="none" anchor="ctr"/>
            <a:lstStyle/>
            <a:p>
              <a:pPr algn="ctr" eaLnBrk="0" hangingPunct="0"/>
              <a:r>
                <a:rPr lang="en-US" altLang="zh-CN" sz="2400" b="1">
                  <a:solidFill>
                    <a:schemeClr val="bg1"/>
                  </a:solidFill>
                  <a:latin typeface="Times New Roman" pitchFamily="18" charset="0"/>
                </a:rPr>
                <a:t>DB</a:t>
              </a:r>
            </a:p>
          </p:txBody>
        </p:sp>
        <p:sp>
          <p:nvSpPr>
            <p:cNvPr id="81932" name="AutoShape 9"/>
            <p:cNvSpPr>
              <a:spLocks noChangeArrowheads="1"/>
            </p:cNvSpPr>
            <p:nvPr/>
          </p:nvSpPr>
          <p:spPr bwMode="auto">
            <a:xfrm>
              <a:off x="2688" y="3024"/>
              <a:ext cx="384" cy="48"/>
            </a:xfrm>
            <a:prstGeom prst="leftRightArrow">
              <a:avLst>
                <a:gd name="adj1" fmla="val 50000"/>
                <a:gd name="adj2" fmla="val 160000"/>
              </a:avLst>
            </a:prstGeom>
            <a:solidFill>
              <a:schemeClr val="accent1"/>
            </a:solidFill>
            <a:ln w="9525">
              <a:solidFill>
                <a:schemeClr val="tx1"/>
              </a:solidFill>
              <a:miter lim="800000"/>
              <a:headEnd/>
              <a:tailEnd/>
            </a:ln>
          </p:spPr>
          <p:txBody>
            <a:bodyPr wrap="none" anchor="ctr"/>
            <a:lstStyle/>
            <a:p>
              <a:endParaRPr lang="zh-CN" altLang="en-US"/>
            </a:p>
          </p:txBody>
        </p:sp>
        <p:sp>
          <p:nvSpPr>
            <p:cNvPr id="81933" name="AutoShape 10"/>
            <p:cNvSpPr>
              <a:spLocks noChangeArrowheads="1"/>
            </p:cNvSpPr>
            <p:nvPr/>
          </p:nvSpPr>
          <p:spPr bwMode="auto">
            <a:xfrm>
              <a:off x="3792" y="3024"/>
              <a:ext cx="624" cy="48"/>
            </a:xfrm>
            <a:prstGeom prst="leftRightArrow">
              <a:avLst>
                <a:gd name="adj1" fmla="val 50000"/>
                <a:gd name="adj2" fmla="val 260000"/>
              </a:avLst>
            </a:prstGeom>
            <a:solidFill>
              <a:schemeClr val="accent1"/>
            </a:solidFill>
            <a:ln w="9525">
              <a:solidFill>
                <a:schemeClr val="tx1"/>
              </a:solidFill>
              <a:miter lim="800000"/>
              <a:headEnd/>
              <a:tailEnd/>
            </a:ln>
          </p:spPr>
          <p:txBody>
            <a:bodyPr wrap="none" anchor="ctr"/>
            <a:lstStyle/>
            <a:p>
              <a:endParaRPr lang="zh-CN" altLang="en-US"/>
            </a:p>
          </p:txBody>
        </p:sp>
        <p:sp>
          <p:nvSpPr>
            <p:cNvPr id="81934" name="Rectangle 11"/>
            <p:cNvSpPr>
              <a:spLocks noChangeArrowheads="1"/>
            </p:cNvSpPr>
            <p:nvPr/>
          </p:nvSpPr>
          <p:spPr bwMode="auto">
            <a:xfrm>
              <a:off x="2112" y="2736"/>
              <a:ext cx="576" cy="624"/>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CN" sz="2000" b="1">
                  <a:solidFill>
                    <a:schemeClr val="bg1"/>
                  </a:solidFill>
                  <a:latin typeface="Times New Roman" pitchFamily="18" charset="0"/>
                </a:rPr>
                <a:t>Web</a:t>
              </a:r>
            </a:p>
            <a:p>
              <a:pPr algn="ctr" eaLnBrk="0" hangingPunct="0"/>
              <a:r>
                <a:rPr lang="zh-CN" altLang="en-US" sz="2000" b="1">
                  <a:solidFill>
                    <a:schemeClr val="bg1"/>
                  </a:solidFill>
                  <a:latin typeface="Times New Roman" pitchFamily="18" charset="0"/>
                </a:rPr>
                <a:t>服务器</a:t>
              </a:r>
            </a:p>
          </p:txBody>
        </p:sp>
        <p:sp>
          <p:nvSpPr>
            <p:cNvPr id="81935" name="Line 12"/>
            <p:cNvSpPr>
              <a:spLocks noChangeShapeType="1"/>
            </p:cNvSpPr>
            <p:nvPr/>
          </p:nvSpPr>
          <p:spPr bwMode="auto">
            <a:xfrm>
              <a:off x="912" y="3024"/>
              <a:ext cx="336" cy="0"/>
            </a:xfrm>
            <a:prstGeom prst="line">
              <a:avLst/>
            </a:prstGeom>
            <a:noFill/>
            <a:ln w="9525">
              <a:solidFill>
                <a:schemeClr val="tx1"/>
              </a:solidFill>
              <a:round/>
              <a:headEnd/>
              <a:tailEnd/>
            </a:ln>
          </p:spPr>
          <p:txBody>
            <a:bodyPr/>
            <a:lstStyle/>
            <a:p>
              <a:endParaRPr lang="zh-CN" altLang="en-US"/>
            </a:p>
          </p:txBody>
        </p:sp>
        <p:sp>
          <p:nvSpPr>
            <p:cNvPr id="81936" name="Line 13"/>
            <p:cNvSpPr>
              <a:spLocks noChangeShapeType="1"/>
            </p:cNvSpPr>
            <p:nvPr/>
          </p:nvSpPr>
          <p:spPr bwMode="auto">
            <a:xfrm>
              <a:off x="1872" y="3024"/>
              <a:ext cx="240" cy="0"/>
            </a:xfrm>
            <a:prstGeom prst="line">
              <a:avLst/>
            </a:prstGeom>
            <a:noFill/>
            <a:ln w="9525">
              <a:solidFill>
                <a:schemeClr val="tx1"/>
              </a:solidFill>
              <a:round/>
              <a:headEnd/>
              <a:tailEnd/>
            </a:ln>
          </p:spPr>
          <p:txBody>
            <a:bodyPr/>
            <a:lstStyle/>
            <a:p>
              <a:endParaRPr lang="zh-CN" altLang="en-US"/>
            </a:p>
          </p:txBody>
        </p:sp>
      </p:grpSp>
      <p:sp>
        <p:nvSpPr>
          <p:cNvPr id="1804302" name="AutoShape 14"/>
          <p:cNvSpPr>
            <a:spLocks noChangeArrowheads="1"/>
          </p:cNvSpPr>
          <p:nvPr/>
        </p:nvSpPr>
        <p:spPr bwMode="auto">
          <a:xfrm>
            <a:off x="914400" y="3200400"/>
            <a:ext cx="1295400" cy="914400"/>
          </a:xfrm>
          <a:prstGeom prst="wedgeRectCallout">
            <a:avLst>
              <a:gd name="adj1" fmla="val -17278"/>
              <a:gd name="adj2" fmla="val 84028"/>
            </a:avLst>
          </a:prstGeom>
          <a:solidFill>
            <a:srgbClr val="336600"/>
          </a:solidFill>
          <a:ln w="9525">
            <a:solidFill>
              <a:schemeClr val="tx1"/>
            </a:solidFill>
            <a:miter lim="800000"/>
            <a:headEnd/>
            <a:tailEnd/>
          </a:ln>
        </p:spPr>
        <p:txBody>
          <a:bodyPr/>
          <a:lstStyle/>
          <a:p>
            <a:pPr algn="ctr"/>
            <a:r>
              <a:rPr kumimoji="1" lang="zh-CN" altLang="en-US" sz="2400" b="1">
                <a:solidFill>
                  <a:schemeClr val="bg1"/>
                </a:solidFill>
                <a:latin typeface="Times New Roman" pitchFamily="18" charset="0"/>
              </a:rPr>
              <a:t>安装浏览器</a:t>
            </a:r>
          </a:p>
        </p:txBody>
      </p:sp>
      <p:sp>
        <p:nvSpPr>
          <p:cNvPr id="1804303" name="AutoShape 15"/>
          <p:cNvSpPr>
            <a:spLocks noChangeArrowheads="1"/>
          </p:cNvSpPr>
          <p:nvPr/>
        </p:nvSpPr>
        <p:spPr bwMode="auto">
          <a:xfrm>
            <a:off x="5334000" y="4114800"/>
            <a:ext cx="3581400" cy="1066800"/>
          </a:xfrm>
          <a:prstGeom prst="cloudCallout">
            <a:avLst>
              <a:gd name="adj1" fmla="val -70079"/>
              <a:gd name="adj2" fmla="val 5653"/>
            </a:avLst>
          </a:prstGeom>
          <a:solidFill>
            <a:srgbClr val="336600"/>
          </a:solidFill>
          <a:ln w="9525">
            <a:solidFill>
              <a:schemeClr val="tx1"/>
            </a:solidFill>
            <a:round/>
            <a:headEnd/>
            <a:tailEnd/>
          </a:ln>
        </p:spPr>
        <p:txBody>
          <a:bodyPr/>
          <a:lstStyle/>
          <a:p>
            <a:pPr algn="ctr"/>
            <a:r>
              <a:rPr kumimoji="1" lang="zh-CN" altLang="en-US" sz="2400" b="1">
                <a:solidFill>
                  <a:schemeClr val="bg1"/>
                </a:solidFill>
                <a:latin typeface="Times New Roman" pitchFamily="18" charset="0"/>
              </a:rPr>
              <a:t>应用程序安装在</a:t>
            </a:r>
            <a:r>
              <a:rPr kumimoji="1" lang="en-US" altLang="zh-CN" sz="2400" b="1">
                <a:solidFill>
                  <a:schemeClr val="bg1"/>
                </a:solidFill>
                <a:latin typeface="Times New Roman" pitchFamily="18" charset="0"/>
              </a:rPr>
              <a:t>Web</a:t>
            </a:r>
            <a:r>
              <a:rPr kumimoji="1" lang="zh-CN" altLang="en-US" sz="2400" b="1">
                <a:solidFill>
                  <a:schemeClr val="bg1"/>
                </a:solidFill>
                <a:latin typeface="Times New Roman" pitchFamily="18" charset="0"/>
              </a:rPr>
              <a:t>服务器上</a:t>
            </a:r>
          </a:p>
        </p:txBody>
      </p:sp>
      <p:sp>
        <p:nvSpPr>
          <p:cNvPr id="1804304" name="AutoShape 16"/>
          <p:cNvSpPr>
            <a:spLocks noChangeArrowheads="1"/>
          </p:cNvSpPr>
          <p:nvPr/>
        </p:nvSpPr>
        <p:spPr bwMode="auto">
          <a:xfrm>
            <a:off x="3124200" y="2286000"/>
            <a:ext cx="2438400" cy="1600200"/>
          </a:xfrm>
          <a:prstGeom prst="wedgeRectCallout">
            <a:avLst>
              <a:gd name="adj1" fmla="val 1759"/>
              <a:gd name="adj2" fmla="val 69444"/>
            </a:avLst>
          </a:prstGeom>
          <a:solidFill>
            <a:srgbClr val="336600"/>
          </a:solidFill>
          <a:ln w="9525">
            <a:solidFill>
              <a:schemeClr val="tx1"/>
            </a:solidFill>
            <a:miter lim="800000"/>
            <a:headEnd/>
            <a:tailEnd/>
          </a:ln>
        </p:spPr>
        <p:txBody>
          <a:bodyPr/>
          <a:lstStyle/>
          <a:p>
            <a:r>
              <a:rPr kumimoji="1" lang="zh-CN" altLang="en-US" sz="2400" b="1">
                <a:solidFill>
                  <a:schemeClr val="bg1"/>
                </a:solidFill>
                <a:latin typeface="Times New Roman" pitchFamily="18" charset="0"/>
              </a:rPr>
              <a:t>接受客户端请求，连接数据库管理系统，处理数据，返回结果</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804302"/>
                                        </p:tgtEl>
                                        <p:attrNameLst>
                                          <p:attrName>style.visibility</p:attrName>
                                        </p:attrNameLst>
                                      </p:cBhvr>
                                      <p:to>
                                        <p:strVal val="visible"/>
                                      </p:to>
                                    </p:set>
                                    <p:anim calcmode="lin" valueType="num">
                                      <p:cBhvr>
                                        <p:cTn id="7" dur="500" fill="hold"/>
                                        <p:tgtEl>
                                          <p:spTgt spid="1804302"/>
                                        </p:tgtEl>
                                        <p:attrNameLst>
                                          <p:attrName>ppt_w</p:attrName>
                                        </p:attrNameLst>
                                      </p:cBhvr>
                                      <p:tavLst>
                                        <p:tav tm="0">
                                          <p:val>
                                            <p:fltVal val="0"/>
                                          </p:val>
                                        </p:tav>
                                        <p:tav tm="100000">
                                          <p:val>
                                            <p:strVal val="#ppt_w"/>
                                          </p:val>
                                        </p:tav>
                                      </p:tavLst>
                                    </p:anim>
                                    <p:anim calcmode="lin" valueType="num">
                                      <p:cBhvr>
                                        <p:cTn id="8" dur="500" fill="hold"/>
                                        <p:tgtEl>
                                          <p:spTgt spid="180430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804304"/>
                                        </p:tgtEl>
                                        <p:attrNameLst>
                                          <p:attrName>style.visibility</p:attrName>
                                        </p:attrNameLst>
                                      </p:cBhvr>
                                      <p:to>
                                        <p:strVal val="visible"/>
                                      </p:to>
                                    </p:set>
                                    <p:anim calcmode="lin" valueType="num">
                                      <p:cBhvr>
                                        <p:cTn id="13" dur="500" fill="hold"/>
                                        <p:tgtEl>
                                          <p:spTgt spid="1804304"/>
                                        </p:tgtEl>
                                        <p:attrNameLst>
                                          <p:attrName>ppt_w</p:attrName>
                                        </p:attrNameLst>
                                      </p:cBhvr>
                                      <p:tavLst>
                                        <p:tav tm="0">
                                          <p:val>
                                            <p:fltVal val="0"/>
                                          </p:val>
                                        </p:tav>
                                        <p:tav tm="100000">
                                          <p:val>
                                            <p:strVal val="#ppt_w"/>
                                          </p:val>
                                        </p:tav>
                                      </p:tavLst>
                                    </p:anim>
                                    <p:anim calcmode="lin" valueType="num">
                                      <p:cBhvr>
                                        <p:cTn id="14" dur="500" fill="hold"/>
                                        <p:tgtEl>
                                          <p:spTgt spid="180430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804303"/>
                                        </p:tgtEl>
                                        <p:attrNameLst>
                                          <p:attrName>style.visibility</p:attrName>
                                        </p:attrNameLst>
                                      </p:cBhvr>
                                      <p:to>
                                        <p:strVal val="visible"/>
                                      </p:to>
                                    </p:set>
                                    <p:animEffect transition="in" filter="box(in)">
                                      <p:cBhvr>
                                        <p:cTn id="19" dur="500"/>
                                        <p:tgtEl>
                                          <p:spTgt spid="1804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302" grpId="0" animBg="1" autoUpdateAnimBg="0"/>
      <p:bldP spid="1804303" grpId="0" animBg="1" autoUpdateAnimBg="0"/>
      <p:bldP spid="1804304"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z="3600" b="1" smtClean="0">
                <a:solidFill>
                  <a:schemeClr val="tx1"/>
                </a:solidFill>
                <a:latin typeface="宋体" pitchFamily="2" charset="-122"/>
              </a:rPr>
              <a:t>B/S</a:t>
            </a:r>
            <a:r>
              <a:rPr lang="zh-CN" altLang="en-US" sz="3600" b="1" smtClean="0">
                <a:solidFill>
                  <a:schemeClr val="tx1"/>
                </a:solidFill>
                <a:latin typeface="宋体" pitchFamily="2" charset="-122"/>
              </a:rPr>
              <a:t>系统的特点</a:t>
            </a:r>
          </a:p>
        </p:txBody>
      </p:sp>
      <p:sp>
        <p:nvSpPr>
          <p:cNvPr id="82947" name="Rectangle 3"/>
          <p:cNvSpPr>
            <a:spLocks noGrp="1" noChangeArrowheads="1"/>
          </p:cNvSpPr>
          <p:nvPr>
            <p:ph type="body" idx="1"/>
          </p:nvPr>
        </p:nvSpPr>
        <p:spPr>
          <a:xfrm>
            <a:off x="762000" y="2105025"/>
            <a:ext cx="7772400" cy="3886200"/>
          </a:xfrm>
        </p:spPr>
        <p:txBody>
          <a:bodyPr/>
          <a:lstStyle/>
          <a:p>
            <a:pPr eaLnBrk="1" hangingPunct="1">
              <a:buClr>
                <a:srgbClr val="003366"/>
              </a:buClr>
              <a:buFontTx/>
              <a:buChar char="–"/>
            </a:pPr>
            <a:r>
              <a:rPr lang="en-US" altLang="zh-CN" smtClean="0">
                <a:latin typeface="宋体" pitchFamily="2" charset="-122"/>
              </a:rPr>
              <a:t>B/S</a:t>
            </a:r>
            <a:r>
              <a:rPr lang="zh-CN" altLang="en-US" smtClean="0">
                <a:latin typeface="宋体" pitchFamily="2" charset="-122"/>
              </a:rPr>
              <a:t>结构提供了一种通用客户机（浏览器），克服了</a:t>
            </a:r>
            <a:r>
              <a:rPr lang="en-US" altLang="zh-CN" smtClean="0">
                <a:latin typeface="宋体" pitchFamily="2" charset="-122"/>
              </a:rPr>
              <a:t>C/S</a:t>
            </a:r>
            <a:r>
              <a:rPr lang="zh-CN" altLang="en-US" smtClean="0">
                <a:latin typeface="宋体" pitchFamily="2" charset="-122"/>
              </a:rPr>
              <a:t>中的客户端多种程序所带来的资料不一致性</a:t>
            </a:r>
          </a:p>
          <a:p>
            <a:pPr eaLnBrk="1" hangingPunct="1">
              <a:buClr>
                <a:srgbClr val="003366"/>
              </a:buClr>
              <a:buFontTx/>
              <a:buChar char="–"/>
            </a:pPr>
            <a:r>
              <a:rPr lang="en-US" altLang="zh-CN" smtClean="0">
                <a:latin typeface="宋体" pitchFamily="2" charset="-122"/>
              </a:rPr>
              <a:t>B/S</a:t>
            </a:r>
            <a:r>
              <a:rPr lang="zh-CN" altLang="en-US" smtClean="0">
                <a:latin typeface="宋体" pitchFamily="2" charset="-122"/>
              </a:rPr>
              <a:t>冲破了局域网的范围限制，可以共享</a:t>
            </a:r>
            <a:r>
              <a:rPr lang="en-US" altLang="zh-CN" smtClean="0">
                <a:latin typeface="宋体" pitchFamily="2" charset="-122"/>
              </a:rPr>
              <a:t>Internet</a:t>
            </a:r>
            <a:r>
              <a:rPr lang="zh-CN" altLang="en-US" smtClean="0">
                <a:latin typeface="宋体" pitchFamily="2" charset="-122"/>
              </a:rPr>
              <a:t>资源</a:t>
            </a:r>
            <a:endParaRPr lang="zh-CN" altLang="en-US" b="1" smtClean="0">
              <a:latin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611188" y="1916113"/>
            <a:ext cx="7772400" cy="4681537"/>
          </a:xfrm>
        </p:spPr>
        <p:txBody>
          <a:bodyPr/>
          <a:lstStyle/>
          <a:p>
            <a:pPr marL="0" indent="0" eaLnBrk="1" hangingPunct="1">
              <a:lnSpc>
                <a:spcPct val="80000"/>
              </a:lnSpc>
              <a:spcBef>
                <a:spcPct val="0"/>
              </a:spcBef>
              <a:buFontTx/>
              <a:buNone/>
            </a:pPr>
            <a:r>
              <a:rPr lang="zh-CN" altLang="en-US" sz="2800" b="1" smtClean="0">
                <a:latin typeface="宋体" pitchFamily="2" charset="-122"/>
              </a:rPr>
              <a:t>设计系统物理配置方案的方法</a:t>
            </a:r>
          </a:p>
          <a:p>
            <a:pPr marL="0" indent="0" eaLnBrk="1" hangingPunct="1">
              <a:lnSpc>
                <a:spcPct val="80000"/>
              </a:lnSpc>
              <a:buFont typeface="Wingdings" pitchFamily="2" charset="2"/>
              <a:buNone/>
            </a:pPr>
            <a:r>
              <a:rPr lang="en-US" altLang="zh-CN" sz="2400" b="1" smtClean="0"/>
              <a:t>1) </a:t>
            </a:r>
            <a:r>
              <a:rPr lang="zh-CN" altLang="en-US" sz="2400" b="1" smtClean="0"/>
              <a:t>信息调查法。先确定软件系统平台，进而确定硬件结构以及通信与网络系统结构，因而有时间短、见效快、花费少的特点。</a:t>
            </a:r>
          </a:p>
          <a:p>
            <a:pPr marL="0" indent="0" eaLnBrk="1" hangingPunct="1">
              <a:lnSpc>
                <a:spcPct val="80000"/>
              </a:lnSpc>
              <a:buFont typeface="Wingdings" pitchFamily="2" charset="2"/>
              <a:buNone/>
            </a:pPr>
            <a:r>
              <a:rPr lang="en-US" altLang="zh-CN" sz="2400" b="1" smtClean="0"/>
              <a:t>2) </a:t>
            </a:r>
            <a:r>
              <a:rPr lang="zh-CN" altLang="en-US" sz="2400" b="1" smtClean="0"/>
              <a:t>方案征集法。通常由用户向厂商提出要求，厂商根据要求提出计算机物理系统配置建议书，供用户评价和选择。</a:t>
            </a:r>
          </a:p>
          <a:p>
            <a:pPr marL="0" indent="0" eaLnBrk="1" hangingPunct="1">
              <a:lnSpc>
                <a:spcPct val="80000"/>
              </a:lnSpc>
              <a:buFont typeface="Wingdings" pitchFamily="2" charset="2"/>
              <a:buNone/>
            </a:pPr>
            <a:r>
              <a:rPr lang="en-US" altLang="zh-CN" sz="2400" b="1" smtClean="0"/>
              <a:t>3) </a:t>
            </a:r>
            <a:r>
              <a:rPr lang="zh-CN" altLang="en-US" sz="2400" b="1" smtClean="0"/>
              <a:t>招标法。招标法类同于其他工程项目的招标形式。要求</a:t>
            </a:r>
            <a:r>
              <a:rPr lang="zh-CN" altLang="en-US" sz="2400" b="1" smtClean="0">
                <a:latin typeface="Arial" charset="0"/>
              </a:rPr>
              <a:t>“</a:t>
            </a:r>
            <a:r>
              <a:rPr lang="zh-CN" altLang="en-US" sz="2400" b="1" smtClean="0"/>
              <a:t>标书</a:t>
            </a:r>
            <a:r>
              <a:rPr lang="zh-CN" altLang="en-US" sz="2400" b="1" smtClean="0">
                <a:latin typeface="Arial" charset="0"/>
              </a:rPr>
              <a:t>”</a:t>
            </a:r>
            <a:r>
              <a:rPr lang="zh-CN" altLang="en-US" sz="2400" b="1" smtClean="0"/>
              <a:t>撰写严密，工作程序严格，组成专家组等。对大型管理信息系统常采用此法。</a:t>
            </a:r>
          </a:p>
          <a:p>
            <a:pPr marL="0" indent="0" eaLnBrk="1" hangingPunct="1">
              <a:lnSpc>
                <a:spcPct val="80000"/>
              </a:lnSpc>
              <a:buFont typeface="Wingdings" pitchFamily="2" charset="2"/>
              <a:buNone/>
            </a:pPr>
            <a:r>
              <a:rPr lang="en-US" altLang="zh-CN" sz="2400" b="1" smtClean="0"/>
              <a:t>4) </a:t>
            </a:r>
            <a:r>
              <a:rPr lang="zh-CN" altLang="en-US" sz="2400" b="1" smtClean="0"/>
              <a:t>试用法。试用法要求参与竞争的厂商进行现场试验演示，使用户得到实际的、直观的感觉。通过商议的试用办法，用户在产品试用一段时间后选择最满意的计算机系统。</a:t>
            </a:r>
          </a:p>
        </p:txBody>
      </p:sp>
      <p:sp>
        <p:nvSpPr>
          <p:cNvPr id="83971" name="Text Box 5"/>
          <p:cNvSpPr txBox="1">
            <a:spLocks noChangeArrowheads="1"/>
          </p:cNvSpPr>
          <p:nvPr/>
        </p:nvSpPr>
        <p:spPr bwMode="auto">
          <a:xfrm>
            <a:off x="1116013" y="836613"/>
            <a:ext cx="6840537" cy="641350"/>
          </a:xfrm>
          <a:prstGeom prst="rect">
            <a:avLst/>
          </a:prstGeom>
          <a:noFill/>
          <a:ln w="9525">
            <a:noFill/>
            <a:miter lim="800000"/>
            <a:headEnd/>
            <a:tailEnd/>
          </a:ln>
        </p:spPr>
        <p:txBody>
          <a:bodyPr lIns="90000" tIns="46800" rIns="90000" bIns="46800">
            <a:spAutoFit/>
          </a:bodyPr>
          <a:lstStyle/>
          <a:p>
            <a:pPr>
              <a:spcBef>
                <a:spcPct val="50000"/>
              </a:spcBef>
            </a:pPr>
            <a:r>
              <a:rPr lang="en-US" altLang="zh-CN" sz="3600" b="1">
                <a:solidFill>
                  <a:srgbClr val="0A0A0E"/>
                </a:solidFill>
                <a:latin typeface="宋体" pitchFamily="2" charset="-122"/>
              </a:rPr>
              <a:t>5.2.3 </a:t>
            </a:r>
            <a:r>
              <a:rPr lang="zh-CN" altLang="en-US" sz="3600" b="1">
                <a:solidFill>
                  <a:srgbClr val="0A0A0E"/>
                </a:solidFill>
                <a:latin typeface="宋体" pitchFamily="2" charset="-122"/>
              </a:rPr>
              <a:t>物理系统配置方案设计</a:t>
            </a:r>
          </a:p>
        </p:txBody>
      </p:sp>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611188" y="2060575"/>
            <a:ext cx="7772400" cy="4537075"/>
          </a:xfrm>
        </p:spPr>
        <p:txBody>
          <a:bodyPr/>
          <a:lstStyle/>
          <a:p>
            <a:pPr marL="0" indent="0" eaLnBrk="1" hangingPunct="1">
              <a:lnSpc>
                <a:spcPct val="80000"/>
              </a:lnSpc>
              <a:buFont typeface="Wingdings" pitchFamily="2" charset="2"/>
              <a:buNone/>
            </a:pPr>
            <a:r>
              <a:rPr lang="en-US" altLang="zh-CN" sz="2400" b="1" smtClean="0">
                <a:latin typeface="宋体" pitchFamily="2" charset="-122"/>
              </a:rPr>
              <a:t>5) </a:t>
            </a:r>
            <a:r>
              <a:rPr lang="zh-CN" altLang="en-US" sz="2400" b="1" smtClean="0">
                <a:latin typeface="宋体" pitchFamily="2" charset="-122"/>
              </a:rPr>
              <a:t>基准测试法。基准测试法是采用一定的算法或处理业务，来考察计算机系统的处理能力。常用的方法有三种。</a:t>
            </a:r>
          </a:p>
          <a:p>
            <a:pPr marL="0" indent="0" eaLnBrk="1" hangingPunct="1">
              <a:lnSpc>
                <a:spcPct val="80000"/>
              </a:lnSpc>
            </a:pPr>
            <a:r>
              <a:rPr lang="zh-CN" altLang="en-US" sz="2400" b="1" smtClean="0">
                <a:latin typeface="宋体" pitchFamily="2" charset="-122"/>
              </a:rPr>
              <a:t>第一种为商用混合法，此法是通过算出加法、传送、比较、输入、输出等指令的执行时间，用以表示计算机的性能。这种方法可以评价计算机的事务处理能力。</a:t>
            </a:r>
          </a:p>
          <a:p>
            <a:pPr marL="0" indent="0" eaLnBrk="1" hangingPunct="1">
              <a:lnSpc>
                <a:spcPct val="80000"/>
              </a:lnSpc>
            </a:pPr>
            <a:r>
              <a:rPr lang="zh-CN" altLang="en-US" sz="2400" b="1" smtClean="0">
                <a:latin typeface="宋体" pitchFamily="2" charset="-122"/>
              </a:rPr>
              <a:t>第二种为吉布森混合法，此法主要用来评价计算机的科学计算能力。该方法把程序执行时常用的一些指令，如比较、计算、移位等指令分别加以执行，得出执行时间后再分别乘上加权值，求出总和。</a:t>
            </a:r>
          </a:p>
          <a:p>
            <a:pPr marL="0" indent="0" eaLnBrk="1" hangingPunct="1">
              <a:lnSpc>
                <a:spcPct val="80000"/>
              </a:lnSpc>
            </a:pPr>
            <a:r>
              <a:rPr lang="zh-CN" altLang="en-US" sz="2400" b="1" smtClean="0">
                <a:latin typeface="宋体" pitchFamily="2" charset="-122"/>
              </a:rPr>
              <a:t>第三种为业务实测法，这种方法采用预先建立的有关业务的原型系统，规定处理业务的信息量，然后在不同的计算机上运行，从而比较处理时间的长短。这种方法可以考察计算机的数据处理能力。</a:t>
            </a:r>
          </a:p>
        </p:txBody>
      </p:sp>
      <p:sp>
        <p:nvSpPr>
          <p:cNvPr id="84995" name="Text Box 4"/>
          <p:cNvSpPr txBox="1">
            <a:spLocks noChangeArrowheads="1"/>
          </p:cNvSpPr>
          <p:nvPr/>
        </p:nvSpPr>
        <p:spPr bwMode="auto">
          <a:xfrm>
            <a:off x="1116013" y="836613"/>
            <a:ext cx="6840537" cy="641350"/>
          </a:xfrm>
          <a:prstGeom prst="rect">
            <a:avLst/>
          </a:prstGeom>
          <a:noFill/>
          <a:ln w="9525">
            <a:noFill/>
            <a:miter lim="800000"/>
            <a:headEnd/>
            <a:tailEnd/>
          </a:ln>
        </p:spPr>
        <p:txBody>
          <a:bodyPr lIns="90000" tIns="46800" rIns="90000" bIns="46800">
            <a:spAutoFit/>
          </a:bodyPr>
          <a:lstStyle/>
          <a:p>
            <a:pPr>
              <a:spcBef>
                <a:spcPct val="50000"/>
              </a:spcBef>
            </a:pPr>
            <a:r>
              <a:rPr lang="en-US" altLang="zh-CN" sz="3600" b="1">
                <a:solidFill>
                  <a:srgbClr val="0A0A0E"/>
                </a:solidFill>
                <a:latin typeface="宋体" pitchFamily="2" charset="-122"/>
              </a:rPr>
              <a:t>5.2.3 </a:t>
            </a:r>
            <a:r>
              <a:rPr lang="zh-CN" altLang="en-US" sz="3600" b="1">
                <a:solidFill>
                  <a:srgbClr val="0A0A0E"/>
                </a:solidFill>
                <a:latin typeface="宋体" pitchFamily="2" charset="-122"/>
              </a:rPr>
              <a:t>物理系统配置方案设计</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85800" y="1981200"/>
            <a:ext cx="7918450" cy="4471988"/>
          </a:xfrm>
        </p:spPr>
        <p:txBody>
          <a:bodyPr/>
          <a:lstStyle/>
          <a:p>
            <a:pPr marL="0" indent="0" eaLnBrk="1" hangingPunct="1">
              <a:lnSpc>
                <a:spcPct val="105000"/>
              </a:lnSpc>
              <a:buFontTx/>
              <a:buNone/>
            </a:pPr>
            <a:r>
              <a:rPr lang="en-US" altLang="zh-CN" sz="2800" b="1" smtClean="0">
                <a:latin typeface="宋体" pitchFamily="2" charset="-122"/>
              </a:rPr>
              <a:t>2.</a:t>
            </a:r>
            <a:r>
              <a:rPr lang="zh-CN" altLang="en-US" sz="2800" b="1" smtClean="0">
                <a:latin typeface="宋体" pitchFamily="2" charset="-122"/>
              </a:rPr>
              <a:t>系统架构设计</a:t>
            </a:r>
          </a:p>
          <a:p>
            <a:pPr marL="179388" lvl="1" indent="0" eaLnBrk="1" hangingPunct="1">
              <a:lnSpc>
                <a:spcPct val="105000"/>
              </a:lnSpc>
              <a:buClr>
                <a:schemeClr val="bg1"/>
              </a:buClr>
              <a:buFontTx/>
              <a:buNone/>
            </a:pPr>
            <a:r>
              <a:rPr lang="zh-CN" altLang="en-US" sz="2400" b="1" smtClean="0">
                <a:latin typeface="Times New Roman" pitchFamily="18" charset="0"/>
              </a:rPr>
              <a:t>系统架构设计就是根据系统的需求框架，确定系统的基本结构，以获得有关系统创建的总体方案。</a:t>
            </a:r>
          </a:p>
          <a:p>
            <a:pPr marL="179388" lvl="1" indent="0" eaLnBrk="1" hangingPunct="1">
              <a:lnSpc>
                <a:spcPct val="105000"/>
              </a:lnSpc>
              <a:buSzPct val="60000"/>
            </a:pPr>
            <a:r>
              <a:rPr lang="zh-CN" altLang="en-US" sz="2400" b="1" smtClean="0"/>
              <a:t> 企业资源规划；</a:t>
            </a:r>
          </a:p>
          <a:p>
            <a:pPr marL="179388" lvl="1" indent="0" eaLnBrk="1" hangingPunct="1">
              <a:lnSpc>
                <a:spcPct val="105000"/>
              </a:lnSpc>
              <a:buSzPct val="60000"/>
            </a:pPr>
            <a:r>
              <a:rPr lang="zh-CN" altLang="en-US" sz="2400" b="1" smtClean="0"/>
              <a:t> 系统总体成本；</a:t>
            </a:r>
          </a:p>
          <a:p>
            <a:pPr marL="179388" lvl="1" indent="0" eaLnBrk="1" hangingPunct="1">
              <a:lnSpc>
                <a:spcPct val="105000"/>
              </a:lnSpc>
              <a:buSzPct val="60000"/>
            </a:pPr>
            <a:r>
              <a:rPr lang="zh-CN" altLang="en-US" sz="2400" b="1" smtClean="0"/>
              <a:t> 可扩展性；</a:t>
            </a:r>
          </a:p>
          <a:p>
            <a:pPr marL="179388" lvl="1" indent="0" eaLnBrk="1" hangingPunct="1">
              <a:lnSpc>
                <a:spcPct val="105000"/>
              </a:lnSpc>
              <a:buSzPct val="60000"/>
            </a:pPr>
            <a:r>
              <a:rPr lang="zh-CN" altLang="en-US" sz="2400" b="1" smtClean="0"/>
              <a:t> 遗留系统的接口需求；</a:t>
            </a:r>
          </a:p>
          <a:p>
            <a:pPr marL="179388" lvl="1" indent="0" eaLnBrk="1" hangingPunct="1">
              <a:lnSpc>
                <a:spcPct val="105000"/>
              </a:lnSpc>
              <a:buSzPct val="60000"/>
            </a:pPr>
            <a:r>
              <a:rPr lang="zh-CN" altLang="en-US" sz="2400" b="1" smtClean="0"/>
              <a:t> 系统的安全性；</a:t>
            </a:r>
          </a:p>
          <a:p>
            <a:pPr marL="179388" lvl="1" indent="0" eaLnBrk="1" hangingPunct="1">
              <a:lnSpc>
                <a:spcPct val="105000"/>
              </a:lnSpc>
              <a:buSzPct val="60000"/>
            </a:pPr>
            <a:r>
              <a:rPr lang="zh-CN" altLang="en-US" sz="2400" b="1" smtClean="0"/>
              <a:t> 处理过程的可选方案。</a:t>
            </a:r>
          </a:p>
        </p:txBody>
      </p:sp>
      <p:sp>
        <p:nvSpPr>
          <p:cNvPr id="14339" name="AutoShape 3">
            <a:hlinkClick r:id="" action="ppaction://noaction" highlightClick="1"/>
          </p:cNvPr>
          <p:cNvSpPr>
            <a:spLocks noChangeArrowheads="1"/>
          </p:cNvSpPr>
          <p:nvPr/>
        </p:nvSpPr>
        <p:spPr bwMode="auto">
          <a:xfrm>
            <a:off x="971550" y="765175"/>
            <a:ext cx="6121400" cy="914400"/>
          </a:xfrm>
          <a:prstGeom prst="actionButtonBlank">
            <a:avLst/>
          </a:prstGeom>
          <a:noFill/>
          <a:ln w="9525">
            <a:noFill/>
            <a:miter lim="800000"/>
            <a:headEnd/>
            <a:tailEnd/>
          </a:ln>
        </p:spPr>
        <p:txBody>
          <a:bodyPr anchor="ctr"/>
          <a:lstStyle/>
          <a:p>
            <a:r>
              <a:rPr lang="en-US" altLang="zh-CN" sz="3200" b="1">
                <a:solidFill>
                  <a:srgbClr val="0A0A0E"/>
                </a:solidFill>
              </a:rPr>
              <a:t> </a:t>
            </a:r>
            <a:r>
              <a:rPr lang="en-US" altLang="zh-CN" sz="3600" b="1">
                <a:solidFill>
                  <a:srgbClr val="0A0A0E"/>
                </a:solidFill>
                <a:latin typeface="宋体" pitchFamily="2" charset="-122"/>
              </a:rPr>
              <a:t>5.1.3  </a:t>
            </a:r>
            <a:r>
              <a:rPr lang="zh-CN" altLang="en-US" sz="3600" b="1">
                <a:solidFill>
                  <a:srgbClr val="0A0A0E"/>
                </a:solidFill>
                <a:latin typeface="宋体" pitchFamily="2" charset="-122"/>
              </a:rPr>
              <a:t>系统设计的内容</a:t>
            </a:r>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p:txBody>
          <a:bodyPr/>
          <a:lstStyle/>
          <a:p>
            <a:pPr marL="0" indent="0" algn="just" eaLnBrk="1" hangingPunct="1">
              <a:buFont typeface="Wingdings" pitchFamily="2" charset="2"/>
              <a:buNone/>
            </a:pPr>
            <a:r>
              <a:rPr lang="en-US" altLang="zh-CN" smtClean="0"/>
              <a:t>2.</a:t>
            </a:r>
            <a:r>
              <a:rPr lang="zh-CN" altLang="en-US" smtClean="0"/>
              <a:t>系统配置方案报告的具体内容</a:t>
            </a:r>
          </a:p>
          <a:p>
            <a:pPr marL="450850" lvl="1" indent="-271463" algn="just" eaLnBrk="1" hangingPunct="1"/>
            <a:r>
              <a:rPr lang="zh-CN" altLang="en-US" smtClean="0">
                <a:latin typeface="Times New Roman" pitchFamily="18" charset="0"/>
              </a:rPr>
              <a:t>计算机物理系统配置概述</a:t>
            </a:r>
          </a:p>
          <a:p>
            <a:pPr marL="450850" lvl="1" indent="-271463" algn="just" eaLnBrk="1" hangingPunct="1"/>
            <a:r>
              <a:rPr lang="zh-CN" altLang="en-US" smtClean="0">
                <a:latin typeface="Times New Roman" pitchFamily="18" charset="0"/>
              </a:rPr>
              <a:t>计算机物理系统选择的依据</a:t>
            </a:r>
          </a:p>
          <a:p>
            <a:pPr marL="450850" lvl="1" indent="-271463" algn="just" eaLnBrk="1" hangingPunct="1"/>
            <a:r>
              <a:rPr lang="zh-CN" altLang="en-US" smtClean="0">
                <a:latin typeface="Times New Roman" pitchFamily="18" charset="0"/>
              </a:rPr>
              <a:t>计算机物理系统配置</a:t>
            </a:r>
          </a:p>
          <a:p>
            <a:pPr marL="450850" lvl="1" indent="-271463" algn="just" eaLnBrk="1" hangingPunct="1"/>
            <a:r>
              <a:rPr lang="zh-CN" altLang="en-US" smtClean="0">
                <a:latin typeface="Times New Roman" pitchFamily="18" charset="0"/>
              </a:rPr>
              <a:t>费用情况</a:t>
            </a:r>
          </a:p>
          <a:p>
            <a:pPr marL="450850" lvl="1" indent="-271463" algn="just" eaLnBrk="1" hangingPunct="1"/>
            <a:r>
              <a:rPr lang="zh-CN" altLang="en-US" smtClean="0">
                <a:latin typeface="Times New Roman" pitchFamily="18" charset="0"/>
              </a:rPr>
              <a:t>具体配置方案的评价</a:t>
            </a:r>
            <a:endParaRPr lang="zh-CN" altLang="en-US" smtClean="0"/>
          </a:p>
          <a:p>
            <a:pPr marL="0" indent="0" algn="just" eaLnBrk="1" hangingPunct="1">
              <a:buFont typeface="Wingdings" pitchFamily="2" charset="2"/>
              <a:buNone/>
            </a:pPr>
            <a:endParaRPr lang="en-US" altLang="zh-CN" smtClean="0">
              <a:solidFill>
                <a:srgbClr val="FFFFFF"/>
              </a:solidFill>
            </a:endParaRPr>
          </a:p>
        </p:txBody>
      </p:sp>
      <p:sp>
        <p:nvSpPr>
          <p:cNvPr id="86019" name="Text Box 4"/>
          <p:cNvSpPr txBox="1">
            <a:spLocks noChangeArrowheads="1"/>
          </p:cNvSpPr>
          <p:nvPr/>
        </p:nvSpPr>
        <p:spPr bwMode="auto">
          <a:xfrm>
            <a:off x="1116013" y="836613"/>
            <a:ext cx="6840537" cy="641350"/>
          </a:xfrm>
          <a:prstGeom prst="rect">
            <a:avLst/>
          </a:prstGeom>
          <a:noFill/>
          <a:ln w="9525">
            <a:noFill/>
            <a:miter lim="800000"/>
            <a:headEnd/>
            <a:tailEnd/>
          </a:ln>
        </p:spPr>
        <p:txBody>
          <a:bodyPr lIns="90000" tIns="46800" rIns="90000" bIns="46800">
            <a:spAutoFit/>
          </a:bodyPr>
          <a:lstStyle/>
          <a:p>
            <a:pPr>
              <a:spcBef>
                <a:spcPct val="50000"/>
              </a:spcBef>
            </a:pPr>
            <a:r>
              <a:rPr lang="en-US" altLang="zh-CN" sz="3600" b="1">
                <a:solidFill>
                  <a:srgbClr val="0A0A0E"/>
                </a:solidFill>
                <a:latin typeface="宋体" pitchFamily="2" charset="-122"/>
              </a:rPr>
              <a:t>5.2.3 </a:t>
            </a:r>
            <a:r>
              <a:rPr lang="zh-CN" altLang="en-US" sz="3600" b="1">
                <a:solidFill>
                  <a:srgbClr val="0A0A0E"/>
                </a:solidFill>
                <a:latin typeface="宋体" pitchFamily="2" charset="-122"/>
              </a:rPr>
              <a:t>物理系统配置方案设计</a:t>
            </a:r>
          </a:p>
        </p:txBody>
      </p:sp>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684213" y="1916113"/>
            <a:ext cx="7772400" cy="4579937"/>
          </a:xfrm>
        </p:spPr>
        <p:txBody>
          <a:bodyPr/>
          <a:lstStyle/>
          <a:p>
            <a:pPr marL="0" indent="0" algn="just" eaLnBrk="1" hangingPunct="1">
              <a:buFont typeface="Wingdings" pitchFamily="2" charset="2"/>
              <a:buNone/>
            </a:pPr>
            <a:r>
              <a:rPr lang="en-US" altLang="zh-CN" smtClean="0"/>
              <a:t>3.</a:t>
            </a:r>
            <a:r>
              <a:rPr lang="zh-CN" altLang="en-US" smtClean="0"/>
              <a:t>系统软硬件选择</a:t>
            </a:r>
          </a:p>
          <a:p>
            <a:pPr marL="450850" lvl="1" indent="-271463" algn="just" eaLnBrk="1" hangingPunct="1"/>
            <a:r>
              <a:rPr lang="zh-CN" altLang="en-US" smtClean="0"/>
              <a:t>网络的配置与设计应遵循以下原则：</a:t>
            </a:r>
          </a:p>
          <a:p>
            <a:pPr marL="858838" lvl="2" algn="just" eaLnBrk="1" hangingPunct="1">
              <a:buClr>
                <a:schemeClr val="accent2"/>
              </a:buClr>
              <a:buSzPct val="60000"/>
              <a:buFont typeface="Wingdings" pitchFamily="2" charset="2"/>
              <a:buChar char="l"/>
            </a:pPr>
            <a:r>
              <a:rPr lang="zh-CN" altLang="en-US" b="1" smtClean="0">
                <a:latin typeface="Times New Roman" pitchFamily="18" charset="0"/>
              </a:rPr>
              <a:t>技术先进：网络结构、协议选择、网络管理、网络系统软件等</a:t>
            </a:r>
          </a:p>
          <a:p>
            <a:pPr marL="858838" lvl="2" algn="just" eaLnBrk="1" hangingPunct="1">
              <a:buClr>
                <a:schemeClr val="accent2"/>
              </a:buClr>
              <a:buSzPct val="60000"/>
              <a:buFont typeface="Wingdings" pitchFamily="2" charset="2"/>
              <a:buChar char="l"/>
            </a:pPr>
            <a:r>
              <a:rPr lang="zh-CN" altLang="en-US" b="1" smtClean="0">
                <a:latin typeface="Times New Roman" pitchFamily="18" charset="0"/>
              </a:rPr>
              <a:t>可扩充与灵活性</a:t>
            </a:r>
          </a:p>
          <a:p>
            <a:pPr marL="858838" lvl="2" algn="just" eaLnBrk="1" hangingPunct="1">
              <a:buClr>
                <a:schemeClr val="accent2"/>
              </a:buClr>
              <a:buSzPct val="60000"/>
              <a:buFont typeface="Wingdings" pitchFamily="2" charset="2"/>
              <a:buChar char="l"/>
            </a:pPr>
            <a:r>
              <a:rPr lang="zh-CN" altLang="en-US" b="1" smtClean="0">
                <a:latin typeface="Times New Roman" pitchFamily="18" charset="0"/>
              </a:rPr>
              <a:t>保护现有资源</a:t>
            </a:r>
          </a:p>
          <a:p>
            <a:pPr marL="858838" lvl="2" algn="just" eaLnBrk="1" hangingPunct="1">
              <a:buClr>
                <a:schemeClr val="accent2"/>
              </a:buClr>
              <a:buSzPct val="60000"/>
              <a:buFont typeface="Wingdings" pitchFamily="2" charset="2"/>
              <a:buChar char="l"/>
            </a:pPr>
            <a:r>
              <a:rPr lang="zh-CN" altLang="en-US" b="1" smtClean="0">
                <a:latin typeface="Times New Roman" pitchFamily="18" charset="0"/>
              </a:rPr>
              <a:t>可靠性和安全性</a:t>
            </a:r>
          </a:p>
          <a:p>
            <a:pPr marL="858838" lvl="2" algn="just" eaLnBrk="1" hangingPunct="1">
              <a:buClr>
                <a:schemeClr val="accent2"/>
              </a:buClr>
              <a:buSzPct val="60000"/>
              <a:buFont typeface="Wingdings" pitchFamily="2" charset="2"/>
              <a:buChar char="l"/>
            </a:pPr>
            <a:r>
              <a:rPr lang="zh-CN" altLang="en-US" b="1" smtClean="0">
                <a:latin typeface="Times New Roman" pitchFamily="18" charset="0"/>
              </a:rPr>
              <a:t>配套能力好</a:t>
            </a:r>
          </a:p>
          <a:p>
            <a:pPr marL="858838" lvl="2" algn="just" eaLnBrk="1" hangingPunct="1">
              <a:buClr>
                <a:schemeClr val="accent2"/>
              </a:buClr>
              <a:buSzPct val="60000"/>
              <a:buFont typeface="Wingdings" pitchFamily="2" charset="2"/>
              <a:buChar char="l"/>
            </a:pPr>
            <a:r>
              <a:rPr lang="zh-CN" altLang="en-US" b="1" smtClean="0">
                <a:latin typeface="Times New Roman" pitchFamily="18" charset="0"/>
              </a:rPr>
              <a:t>服务保证原则</a:t>
            </a:r>
          </a:p>
          <a:p>
            <a:pPr marL="858838" lvl="2" algn="just" eaLnBrk="1" hangingPunct="1">
              <a:buClr>
                <a:schemeClr val="accent2"/>
              </a:buClr>
              <a:buSzPct val="60000"/>
              <a:buFont typeface="Wingdings" pitchFamily="2" charset="2"/>
              <a:buChar char="l"/>
            </a:pPr>
            <a:r>
              <a:rPr lang="zh-CN" altLang="en-US" b="1" smtClean="0">
                <a:latin typeface="Times New Roman" pitchFamily="18" charset="0"/>
              </a:rPr>
              <a:t>经济合理原则</a:t>
            </a:r>
          </a:p>
        </p:txBody>
      </p:sp>
      <p:sp>
        <p:nvSpPr>
          <p:cNvPr id="87043" name="Text Box 3"/>
          <p:cNvSpPr txBox="1">
            <a:spLocks noChangeArrowheads="1"/>
          </p:cNvSpPr>
          <p:nvPr/>
        </p:nvSpPr>
        <p:spPr bwMode="auto">
          <a:xfrm>
            <a:off x="1116013" y="836613"/>
            <a:ext cx="6840537" cy="641350"/>
          </a:xfrm>
          <a:prstGeom prst="rect">
            <a:avLst/>
          </a:prstGeom>
          <a:noFill/>
          <a:ln w="9525">
            <a:noFill/>
            <a:miter lim="800000"/>
            <a:headEnd/>
            <a:tailEnd/>
          </a:ln>
        </p:spPr>
        <p:txBody>
          <a:bodyPr lIns="90000" tIns="46800" rIns="90000" bIns="46800">
            <a:spAutoFit/>
          </a:bodyPr>
          <a:lstStyle/>
          <a:p>
            <a:pPr>
              <a:spcBef>
                <a:spcPct val="50000"/>
              </a:spcBef>
            </a:pPr>
            <a:r>
              <a:rPr lang="en-US" altLang="zh-CN" sz="3600" b="1">
                <a:solidFill>
                  <a:srgbClr val="0A0A0E"/>
                </a:solidFill>
                <a:latin typeface="宋体" pitchFamily="2" charset="-122"/>
              </a:rPr>
              <a:t>5.2.3 </a:t>
            </a:r>
            <a:r>
              <a:rPr lang="zh-CN" altLang="en-US" sz="3600" b="1">
                <a:solidFill>
                  <a:srgbClr val="0A0A0E"/>
                </a:solidFill>
                <a:latin typeface="宋体" pitchFamily="2" charset="-122"/>
              </a:rPr>
              <a:t>物理系统配置方案设计</a:t>
            </a:r>
          </a:p>
        </p:txBody>
      </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p:txBody>
          <a:bodyPr/>
          <a:lstStyle/>
          <a:p>
            <a:pPr marL="0" indent="0" algn="just" eaLnBrk="1" hangingPunct="1">
              <a:lnSpc>
                <a:spcPct val="90000"/>
              </a:lnSpc>
              <a:buFont typeface="Wingdings" pitchFamily="2" charset="2"/>
              <a:buNone/>
            </a:pPr>
            <a:r>
              <a:rPr lang="en-US" altLang="zh-CN" smtClean="0"/>
              <a:t>3.</a:t>
            </a:r>
            <a:r>
              <a:rPr lang="zh-CN" altLang="en-US" smtClean="0"/>
              <a:t>系统软硬件选择</a:t>
            </a:r>
          </a:p>
          <a:p>
            <a:pPr marL="450850" lvl="1" indent="-271463" algn="just" eaLnBrk="1" hangingPunct="1">
              <a:lnSpc>
                <a:spcPct val="90000"/>
              </a:lnSpc>
            </a:pPr>
            <a:r>
              <a:rPr lang="zh-CN" altLang="en-US" b="1" smtClean="0"/>
              <a:t>计算机网络的选择</a:t>
            </a:r>
          </a:p>
          <a:p>
            <a:pPr marL="858838" lvl="2" algn="just" eaLnBrk="1" hangingPunct="1">
              <a:lnSpc>
                <a:spcPct val="90000"/>
              </a:lnSpc>
            </a:pPr>
            <a:r>
              <a:rPr lang="zh-CN" altLang="en-US" b="1" smtClean="0">
                <a:latin typeface="Times New Roman" pitchFamily="18" charset="0"/>
              </a:rPr>
              <a:t>模拟还是数字</a:t>
            </a:r>
          </a:p>
          <a:p>
            <a:pPr marL="858838" lvl="2" algn="just" eaLnBrk="1" hangingPunct="1">
              <a:lnSpc>
                <a:spcPct val="90000"/>
              </a:lnSpc>
            </a:pPr>
            <a:r>
              <a:rPr lang="zh-CN" altLang="en-US" b="1" smtClean="0">
                <a:latin typeface="Times New Roman" pitchFamily="18" charset="0"/>
              </a:rPr>
              <a:t>带宽与范围要求</a:t>
            </a:r>
          </a:p>
          <a:p>
            <a:pPr marL="858838" lvl="2" algn="just" eaLnBrk="1" hangingPunct="1">
              <a:lnSpc>
                <a:spcPct val="90000"/>
              </a:lnSpc>
            </a:pPr>
            <a:r>
              <a:rPr lang="zh-CN" altLang="en-US" b="1" smtClean="0">
                <a:latin typeface="Times New Roman" pitchFamily="18" charset="0"/>
              </a:rPr>
              <a:t>传输介质与速率要求</a:t>
            </a:r>
          </a:p>
          <a:p>
            <a:pPr marL="858838" lvl="2" algn="just" eaLnBrk="1" hangingPunct="1">
              <a:lnSpc>
                <a:spcPct val="90000"/>
              </a:lnSpc>
            </a:pPr>
            <a:r>
              <a:rPr lang="zh-CN" altLang="en-US" b="1" smtClean="0">
                <a:latin typeface="Times New Roman" pitchFamily="18" charset="0"/>
              </a:rPr>
              <a:t>拓扑结构</a:t>
            </a:r>
          </a:p>
          <a:p>
            <a:pPr marL="858838" lvl="2" algn="just" eaLnBrk="1" hangingPunct="1">
              <a:lnSpc>
                <a:spcPct val="90000"/>
              </a:lnSpc>
            </a:pPr>
            <a:r>
              <a:rPr lang="zh-CN" altLang="en-US" b="1" smtClean="0">
                <a:latin typeface="Times New Roman" pitchFamily="18" charset="0"/>
              </a:rPr>
              <a:t>网络协议</a:t>
            </a:r>
          </a:p>
          <a:p>
            <a:pPr marL="858838" lvl="2" algn="just" eaLnBrk="1" hangingPunct="1">
              <a:lnSpc>
                <a:spcPct val="90000"/>
              </a:lnSpc>
            </a:pPr>
            <a:r>
              <a:rPr lang="zh-CN" altLang="en-US" b="1" smtClean="0">
                <a:latin typeface="Times New Roman" pitchFamily="18" charset="0"/>
              </a:rPr>
              <a:t>网络管理软件</a:t>
            </a:r>
          </a:p>
          <a:p>
            <a:pPr marL="858838" lvl="2" algn="just" eaLnBrk="1" hangingPunct="1">
              <a:lnSpc>
                <a:spcPct val="90000"/>
              </a:lnSpc>
            </a:pPr>
            <a:r>
              <a:rPr lang="zh-CN" altLang="en-US" b="1" smtClean="0">
                <a:latin typeface="Times New Roman" pitchFamily="18" charset="0"/>
              </a:rPr>
              <a:t>网络访问规则</a:t>
            </a:r>
          </a:p>
          <a:p>
            <a:pPr marL="858838" lvl="2" algn="just" eaLnBrk="1" hangingPunct="1">
              <a:lnSpc>
                <a:spcPct val="90000"/>
              </a:lnSpc>
            </a:pPr>
            <a:r>
              <a:rPr lang="zh-CN" altLang="en-US" b="1" smtClean="0">
                <a:latin typeface="Times New Roman" pitchFamily="18" charset="0"/>
              </a:rPr>
              <a:t>通信方式：广播、点对点等</a:t>
            </a:r>
          </a:p>
          <a:p>
            <a:pPr marL="858838" lvl="2" algn="just" eaLnBrk="1" hangingPunct="1">
              <a:lnSpc>
                <a:spcPct val="90000"/>
              </a:lnSpc>
            </a:pPr>
            <a:r>
              <a:rPr lang="zh-CN" altLang="en-US" b="1" smtClean="0">
                <a:latin typeface="Times New Roman" pitchFamily="18" charset="0"/>
              </a:rPr>
              <a:t>网络配件指标</a:t>
            </a:r>
          </a:p>
          <a:p>
            <a:pPr marL="0" indent="0" algn="just" eaLnBrk="1" hangingPunct="1">
              <a:lnSpc>
                <a:spcPct val="90000"/>
              </a:lnSpc>
              <a:buFont typeface="Wingdings" pitchFamily="2" charset="2"/>
              <a:buNone/>
            </a:pPr>
            <a:r>
              <a:rPr lang="zh-CN" altLang="en-US" smtClean="0"/>
              <a:t>  </a:t>
            </a:r>
          </a:p>
        </p:txBody>
      </p:sp>
      <p:sp>
        <p:nvSpPr>
          <p:cNvPr id="88067" name="Text Box 4"/>
          <p:cNvSpPr txBox="1">
            <a:spLocks noChangeArrowheads="1"/>
          </p:cNvSpPr>
          <p:nvPr/>
        </p:nvSpPr>
        <p:spPr bwMode="auto">
          <a:xfrm>
            <a:off x="1116013" y="836613"/>
            <a:ext cx="6840537" cy="641350"/>
          </a:xfrm>
          <a:prstGeom prst="rect">
            <a:avLst/>
          </a:prstGeom>
          <a:noFill/>
          <a:ln w="9525">
            <a:noFill/>
            <a:miter lim="800000"/>
            <a:headEnd/>
            <a:tailEnd/>
          </a:ln>
        </p:spPr>
        <p:txBody>
          <a:bodyPr lIns="90000" tIns="46800" rIns="90000" bIns="46800">
            <a:spAutoFit/>
          </a:bodyPr>
          <a:lstStyle/>
          <a:p>
            <a:pPr>
              <a:spcBef>
                <a:spcPct val="50000"/>
              </a:spcBef>
            </a:pPr>
            <a:r>
              <a:rPr lang="en-US" altLang="zh-CN" sz="3600" b="1">
                <a:solidFill>
                  <a:srgbClr val="0A0A0E"/>
                </a:solidFill>
                <a:latin typeface="宋体" pitchFamily="2" charset="-122"/>
              </a:rPr>
              <a:t>5.2.3 </a:t>
            </a:r>
            <a:r>
              <a:rPr lang="zh-CN" altLang="en-US" sz="3600" b="1">
                <a:solidFill>
                  <a:srgbClr val="0A0A0E"/>
                </a:solidFill>
                <a:latin typeface="宋体" pitchFamily="2" charset="-122"/>
              </a:rPr>
              <a:t>物理系统配置方案设计</a:t>
            </a:r>
          </a:p>
        </p:txBody>
      </p:sp>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p:txBody>
          <a:bodyPr/>
          <a:lstStyle/>
          <a:p>
            <a:pPr marL="0" indent="0" algn="just" eaLnBrk="1" hangingPunct="1">
              <a:buFont typeface="Wingdings" pitchFamily="2" charset="2"/>
              <a:buNone/>
            </a:pPr>
            <a:r>
              <a:rPr lang="zh-CN" altLang="en-US" b="1" smtClean="0"/>
              <a:t>主机设备选型应遵循以下原则：</a:t>
            </a:r>
          </a:p>
          <a:p>
            <a:pPr marL="450850" lvl="1" indent="-271463" algn="just" eaLnBrk="1" hangingPunct="1">
              <a:buClr>
                <a:schemeClr val="accent2"/>
              </a:buClr>
              <a:buSzPct val="60000"/>
              <a:buFont typeface="Wingdings" pitchFamily="2" charset="2"/>
              <a:buChar char="l"/>
            </a:pPr>
            <a:r>
              <a:rPr lang="zh-CN" altLang="en-US" b="1" smtClean="0">
                <a:latin typeface="Times New Roman" pitchFamily="18" charset="0"/>
              </a:rPr>
              <a:t>主机结构：</a:t>
            </a:r>
            <a:r>
              <a:rPr lang="en-US" altLang="zh-CN" b="1" smtClean="0">
                <a:latin typeface="Times New Roman" pitchFamily="18" charset="0"/>
              </a:rPr>
              <a:t>RISC</a:t>
            </a:r>
            <a:r>
              <a:rPr lang="zh-CN" altLang="en-US" b="1" smtClean="0">
                <a:latin typeface="Times New Roman" pitchFamily="18" charset="0"/>
              </a:rPr>
              <a:t>（精简指令集）、一般结构</a:t>
            </a:r>
          </a:p>
          <a:p>
            <a:pPr marL="450850" lvl="1" indent="-271463" algn="just" eaLnBrk="1" hangingPunct="1">
              <a:buClr>
                <a:schemeClr val="accent2"/>
              </a:buClr>
              <a:buSzPct val="60000"/>
              <a:buFont typeface="Wingdings" pitchFamily="2" charset="2"/>
              <a:buChar char="l"/>
            </a:pPr>
            <a:r>
              <a:rPr lang="zh-CN" altLang="en-US" b="1" smtClean="0">
                <a:latin typeface="Times New Roman" pitchFamily="18" charset="0"/>
              </a:rPr>
              <a:t>主机处理速度：</a:t>
            </a:r>
            <a:r>
              <a:rPr lang="en-US" altLang="zh-CN" b="1" smtClean="0">
                <a:latin typeface="Times New Roman" pitchFamily="18" charset="0"/>
              </a:rPr>
              <a:t>MIPS</a:t>
            </a:r>
          </a:p>
          <a:p>
            <a:pPr marL="450850" lvl="1" indent="-271463" algn="just" eaLnBrk="1" hangingPunct="1">
              <a:buClr>
                <a:schemeClr val="accent2"/>
              </a:buClr>
              <a:buSzPct val="60000"/>
              <a:buFont typeface="Wingdings" pitchFamily="2" charset="2"/>
              <a:buChar char="l"/>
            </a:pPr>
            <a:r>
              <a:rPr lang="zh-CN" altLang="en-US" b="1" smtClean="0">
                <a:latin typeface="Times New Roman" pitchFamily="18" charset="0"/>
              </a:rPr>
              <a:t>主机性能指标：</a:t>
            </a:r>
            <a:r>
              <a:rPr lang="en-US" altLang="zh-CN" b="1" smtClean="0">
                <a:latin typeface="Times New Roman" pitchFamily="18" charset="0"/>
              </a:rPr>
              <a:t>TPC-C</a:t>
            </a:r>
          </a:p>
          <a:p>
            <a:pPr marL="450850" lvl="1" indent="-271463" algn="just" eaLnBrk="1" hangingPunct="1">
              <a:buClr>
                <a:schemeClr val="accent2"/>
              </a:buClr>
              <a:buSzPct val="60000"/>
              <a:buFont typeface="Wingdings" pitchFamily="2" charset="2"/>
              <a:buChar char="l"/>
            </a:pPr>
            <a:r>
              <a:rPr lang="en-US" altLang="zh-CN" b="1" smtClean="0">
                <a:latin typeface="Times New Roman" pitchFamily="18" charset="0"/>
              </a:rPr>
              <a:t>I/O</a:t>
            </a:r>
            <a:r>
              <a:rPr lang="zh-CN" altLang="en-US" b="1" smtClean="0">
                <a:latin typeface="Times New Roman" pitchFamily="18" charset="0"/>
              </a:rPr>
              <a:t>能力与通道数</a:t>
            </a:r>
          </a:p>
          <a:p>
            <a:pPr marL="450850" lvl="1" indent="-271463" algn="just" eaLnBrk="1" hangingPunct="1">
              <a:buClr>
                <a:schemeClr val="accent2"/>
              </a:buClr>
              <a:buSzPct val="60000"/>
              <a:buFont typeface="Wingdings" pitchFamily="2" charset="2"/>
              <a:buChar char="l"/>
            </a:pPr>
            <a:r>
              <a:rPr lang="zh-CN" altLang="en-US" b="1" smtClean="0">
                <a:latin typeface="Times New Roman" pitchFamily="18" charset="0"/>
              </a:rPr>
              <a:t>外设接口与速率</a:t>
            </a:r>
          </a:p>
          <a:p>
            <a:pPr marL="450850" lvl="1" indent="-271463" algn="just" eaLnBrk="1" hangingPunct="1">
              <a:buClr>
                <a:schemeClr val="accent2"/>
              </a:buClr>
              <a:buSzPct val="60000"/>
              <a:buFont typeface="Wingdings" pitchFamily="2" charset="2"/>
              <a:buChar char="l"/>
            </a:pPr>
            <a:r>
              <a:rPr lang="zh-CN" altLang="en-US" b="1" smtClean="0">
                <a:latin typeface="Times New Roman" pitchFamily="18" charset="0"/>
              </a:rPr>
              <a:t>开放性与兼容性等</a:t>
            </a:r>
          </a:p>
          <a:p>
            <a:pPr marL="450850" lvl="1" indent="-271463" algn="just" eaLnBrk="1" hangingPunct="1">
              <a:buClr>
                <a:schemeClr val="accent2"/>
              </a:buClr>
              <a:buSzPct val="60000"/>
              <a:buFont typeface="Wingdings" pitchFamily="2" charset="2"/>
              <a:buChar char="l"/>
            </a:pPr>
            <a:endParaRPr lang="en-US" altLang="zh-CN" smtClean="0">
              <a:latin typeface="Times New Roman" pitchFamily="18" charset="0"/>
            </a:endParaRPr>
          </a:p>
        </p:txBody>
      </p:sp>
      <p:sp>
        <p:nvSpPr>
          <p:cNvPr id="89091" name="Text Box 4"/>
          <p:cNvSpPr txBox="1">
            <a:spLocks noChangeArrowheads="1"/>
          </p:cNvSpPr>
          <p:nvPr/>
        </p:nvSpPr>
        <p:spPr bwMode="auto">
          <a:xfrm>
            <a:off x="1116013" y="836613"/>
            <a:ext cx="6840537" cy="641350"/>
          </a:xfrm>
          <a:prstGeom prst="rect">
            <a:avLst/>
          </a:prstGeom>
          <a:noFill/>
          <a:ln w="9525">
            <a:noFill/>
            <a:miter lim="800000"/>
            <a:headEnd/>
            <a:tailEnd/>
          </a:ln>
        </p:spPr>
        <p:txBody>
          <a:bodyPr lIns="90000" tIns="46800" rIns="90000" bIns="46800">
            <a:spAutoFit/>
          </a:bodyPr>
          <a:lstStyle/>
          <a:p>
            <a:pPr>
              <a:spcBef>
                <a:spcPct val="50000"/>
              </a:spcBef>
            </a:pPr>
            <a:r>
              <a:rPr lang="en-US" altLang="zh-CN" sz="3600" b="1">
                <a:solidFill>
                  <a:srgbClr val="0A0A0E"/>
                </a:solidFill>
                <a:latin typeface="宋体" pitchFamily="2" charset="-122"/>
              </a:rPr>
              <a:t>5.2.3 </a:t>
            </a:r>
            <a:r>
              <a:rPr lang="zh-CN" altLang="en-US" sz="3600" b="1">
                <a:solidFill>
                  <a:srgbClr val="0A0A0E"/>
                </a:solidFill>
                <a:latin typeface="宋体" pitchFamily="2" charset="-122"/>
              </a:rPr>
              <a:t>物理系统配置方案设计</a:t>
            </a:r>
          </a:p>
        </p:txBody>
      </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idx="1"/>
          </p:nvPr>
        </p:nvSpPr>
        <p:spPr/>
        <p:txBody>
          <a:bodyPr/>
          <a:lstStyle/>
          <a:p>
            <a:pPr marL="0" indent="0" algn="just" eaLnBrk="1" hangingPunct="1">
              <a:buFont typeface="Wingdings" pitchFamily="2" charset="2"/>
              <a:buNone/>
            </a:pPr>
            <a:r>
              <a:rPr lang="en-US" altLang="zh-CN" smtClean="0"/>
              <a:t>3.</a:t>
            </a:r>
            <a:r>
              <a:rPr lang="zh-CN" altLang="en-US" b="1" smtClean="0"/>
              <a:t>软件选择</a:t>
            </a:r>
          </a:p>
          <a:p>
            <a:pPr marL="627063" lvl="1" indent="-447675" algn="just" eaLnBrk="1" hangingPunct="1">
              <a:spcBef>
                <a:spcPct val="30000"/>
              </a:spcBef>
            </a:pPr>
            <a:r>
              <a:rPr lang="zh-CN" altLang="en-US" b="1" smtClean="0"/>
              <a:t>操作系统的选择</a:t>
            </a:r>
          </a:p>
          <a:p>
            <a:pPr marL="627063" lvl="1" indent="-447675" algn="just" eaLnBrk="1" hangingPunct="1">
              <a:spcBef>
                <a:spcPct val="30000"/>
              </a:spcBef>
            </a:pPr>
            <a:r>
              <a:rPr lang="zh-CN" altLang="en-US" b="1" smtClean="0"/>
              <a:t>数据库管理系统的选择</a:t>
            </a:r>
          </a:p>
          <a:p>
            <a:pPr marL="627063" lvl="1" indent="-447675" algn="just" eaLnBrk="1" hangingPunct="1">
              <a:spcBef>
                <a:spcPct val="30000"/>
              </a:spcBef>
            </a:pPr>
            <a:r>
              <a:rPr lang="zh-CN" altLang="en-US" b="1" smtClean="0"/>
              <a:t>应用软件的选择</a:t>
            </a:r>
          </a:p>
        </p:txBody>
      </p:sp>
      <p:sp>
        <p:nvSpPr>
          <p:cNvPr id="90115" name="Text Box 5"/>
          <p:cNvSpPr txBox="1">
            <a:spLocks noChangeArrowheads="1"/>
          </p:cNvSpPr>
          <p:nvPr/>
        </p:nvSpPr>
        <p:spPr bwMode="auto">
          <a:xfrm>
            <a:off x="1116013" y="836613"/>
            <a:ext cx="6840537" cy="641350"/>
          </a:xfrm>
          <a:prstGeom prst="rect">
            <a:avLst/>
          </a:prstGeom>
          <a:noFill/>
          <a:ln w="9525">
            <a:noFill/>
            <a:miter lim="800000"/>
            <a:headEnd/>
            <a:tailEnd/>
          </a:ln>
        </p:spPr>
        <p:txBody>
          <a:bodyPr lIns="90000" tIns="46800" rIns="90000" bIns="46800">
            <a:spAutoFit/>
          </a:bodyPr>
          <a:lstStyle/>
          <a:p>
            <a:pPr>
              <a:spcBef>
                <a:spcPct val="50000"/>
              </a:spcBef>
            </a:pPr>
            <a:r>
              <a:rPr lang="en-US" altLang="zh-CN" sz="3600" b="1">
                <a:solidFill>
                  <a:srgbClr val="0A0A0E"/>
                </a:solidFill>
                <a:latin typeface="宋体" pitchFamily="2" charset="-122"/>
              </a:rPr>
              <a:t>5.2.3 </a:t>
            </a:r>
            <a:r>
              <a:rPr lang="zh-CN" altLang="en-US" sz="3600" b="1">
                <a:solidFill>
                  <a:srgbClr val="0A0A0E"/>
                </a:solidFill>
                <a:latin typeface="宋体" pitchFamily="2" charset="-122"/>
              </a:rPr>
              <a:t>物理系统配置方案设计</a:t>
            </a:r>
          </a:p>
        </p:txBody>
      </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body" idx="1"/>
          </p:nvPr>
        </p:nvSpPr>
        <p:spPr>
          <a:xfrm>
            <a:off x="539750" y="1916113"/>
            <a:ext cx="8415338" cy="4216400"/>
          </a:xfrm>
        </p:spPr>
        <p:txBody>
          <a:bodyPr/>
          <a:lstStyle/>
          <a:p>
            <a:pPr marL="0" indent="0" defTabSz="284163" eaLnBrk="1" hangingPunct="1">
              <a:lnSpc>
                <a:spcPct val="110000"/>
              </a:lnSpc>
              <a:spcBef>
                <a:spcPct val="0"/>
              </a:spcBef>
              <a:buFontTx/>
              <a:buNone/>
              <a:tabLst>
                <a:tab pos="95250" algn="l"/>
              </a:tabLst>
            </a:pPr>
            <a:r>
              <a:rPr lang="en-US" altLang="zh-CN" sz="2800" smtClean="0"/>
              <a:t>5.3.1 </a:t>
            </a:r>
            <a:r>
              <a:rPr lang="zh-CN" altLang="en-US" sz="2800" b="1" smtClean="0"/>
              <a:t>代码设计</a:t>
            </a:r>
          </a:p>
          <a:p>
            <a:pPr marL="0" indent="0" defTabSz="284163" eaLnBrk="1" hangingPunct="1">
              <a:lnSpc>
                <a:spcPct val="90000"/>
              </a:lnSpc>
              <a:buFont typeface="Wingdings" pitchFamily="2" charset="2"/>
              <a:buNone/>
              <a:tabLst>
                <a:tab pos="95250" algn="l"/>
              </a:tabLst>
            </a:pPr>
            <a:r>
              <a:rPr lang="zh-CN" altLang="en-US" sz="2800" b="1" smtClean="0">
                <a:solidFill>
                  <a:srgbClr val="FF0000"/>
                </a:solidFill>
              </a:rPr>
              <a:t>代码：</a:t>
            </a:r>
            <a:r>
              <a:rPr lang="zh-CN" altLang="en-US" sz="2800" b="1" smtClean="0"/>
              <a:t>是代表事物名称、属性、状态等的符号，为了便于计算机处理，一 般用数字、字母或它们的组合来表示。</a:t>
            </a:r>
          </a:p>
          <a:p>
            <a:pPr marL="179388" lvl="1" indent="0" defTabSz="284163" eaLnBrk="1" hangingPunct="1">
              <a:lnSpc>
                <a:spcPct val="110000"/>
              </a:lnSpc>
              <a:buFontTx/>
              <a:buNone/>
              <a:tabLst>
                <a:tab pos="95250" algn="l"/>
              </a:tabLst>
            </a:pPr>
            <a:r>
              <a:rPr lang="en-US" altLang="zh-CN" sz="2400" b="1" smtClean="0"/>
              <a:t>1.</a:t>
            </a:r>
            <a:r>
              <a:rPr lang="zh-CN" altLang="en-US" sz="2400" b="1" smtClean="0"/>
              <a:t>代码的功能</a:t>
            </a:r>
          </a:p>
          <a:p>
            <a:pPr marL="450850" lvl="2" indent="-92075" defTabSz="284163" eaLnBrk="1" hangingPunct="1">
              <a:lnSpc>
                <a:spcPct val="110000"/>
              </a:lnSpc>
              <a:buClr>
                <a:srgbClr val="FFFF00"/>
              </a:buClr>
              <a:buFont typeface="Wingdings" pitchFamily="2" charset="2"/>
              <a:buChar char="F"/>
              <a:tabLst>
                <a:tab pos="95250" algn="l"/>
              </a:tabLst>
            </a:pPr>
            <a:r>
              <a:rPr lang="zh-CN" altLang="en-US" b="1" smtClean="0">
                <a:latin typeface="Times New Roman" pitchFamily="18" charset="0"/>
              </a:rPr>
              <a:t>鉴别</a:t>
            </a:r>
          </a:p>
          <a:p>
            <a:pPr marL="450850" lvl="2" indent="-92075" defTabSz="284163" eaLnBrk="1" hangingPunct="1">
              <a:lnSpc>
                <a:spcPct val="110000"/>
              </a:lnSpc>
              <a:buClr>
                <a:srgbClr val="FFFF00"/>
              </a:buClr>
              <a:buFont typeface="Wingdings" pitchFamily="2" charset="2"/>
              <a:buChar char="F"/>
              <a:tabLst>
                <a:tab pos="95250" algn="l"/>
              </a:tabLst>
            </a:pPr>
            <a:r>
              <a:rPr lang="zh-CN" altLang="en-US" b="1" smtClean="0">
                <a:latin typeface="Times New Roman" pitchFamily="18" charset="0"/>
              </a:rPr>
              <a:t>分类</a:t>
            </a:r>
          </a:p>
          <a:p>
            <a:pPr marL="450850" lvl="2" indent="-92075" defTabSz="284163" eaLnBrk="1" hangingPunct="1">
              <a:lnSpc>
                <a:spcPct val="110000"/>
              </a:lnSpc>
              <a:buClr>
                <a:srgbClr val="FFFF00"/>
              </a:buClr>
              <a:buFont typeface="Wingdings" pitchFamily="2" charset="2"/>
              <a:buChar char="F"/>
              <a:tabLst>
                <a:tab pos="95250" algn="l"/>
              </a:tabLst>
            </a:pPr>
            <a:r>
              <a:rPr lang="zh-CN" altLang="en-US" b="1" smtClean="0">
                <a:latin typeface="Times New Roman" pitchFamily="18" charset="0"/>
              </a:rPr>
              <a:t>排序</a:t>
            </a:r>
          </a:p>
          <a:p>
            <a:pPr marL="450850" lvl="2" indent="-92075" defTabSz="284163" eaLnBrk="1" hangingPunct="1">
              <a:lnSpc>
                <a:spcPct val="110000"/>
              </a:lnSpc>
              <a:buClr>
                <a:srgbClr val="FFFF00"/>
              </a:buClr>
              <a:buFont typeface="Wingdings" pitchFamily="2" charset="2"/>
              <a:buChar char="F"/>
              <a:tabLst>
                <a:tab pos="95250" algn="l"/>
              </a:tabLst>
            </a:pPr>
            <a:r>
              <a:rPr lang="zh-CN" altLang="en-US" b="1" smtClean="0">
                <a:latin typeface="Times New Roman" pitchFamily="18" charset="0"/>
              </a:rPr>
              <a:t>专用含义</a:t>
            </a:r>
          </a:p>
        </p:txBody>
      </p:sp>
      <p:sp>
        <p:nvSpPr>
          <p:cNvPr id="91139" name="Text Box 6"/>
          <p:cNvSpPr txBox="1">
            <a:spLocks noChangeArrowheads="1"/>
          </p:cNvSpPr>
          <p:nvPr/>
        </p:nvSpPr>
        <p:spPr bwMode="auto">
          <a:xfrm>
            <a:off x="1763713" y="1052513"/>
            <a:ext cx="4392612" cy="641350"/>
          </a:xfrm>
          <a:prstGeom prst="rect">
            <a:avLst/>
          </a:prstGeom>
          <a:noFill/>
          <a:ln w="9525">
            <a:noFill/>
            <a:miter lim="800000"/>
            <a:headEnd/>
            <a:tailEnd/>
          </a:ln>
        </p:spPr>
        <p:txBody>
          <a:bodyPr lIns="90000" tIns="46800" rIns="90000" bIns="46800">
            <a:spAutoFit/>
          </a:bodyPr>
          <a:lstStyle/>
          <a:p>
            <a:pPr>
              <a:spcBef>
                <a:spcPct val="50000"/>
              </a:spcBef>
            </a:pPr>
            <a:r>
              <a:rPr lang="en-US" altLang="zh-CN" sz="3600" b="1">
                <a:solidFill>
                  <a:srgbClr val="0A0A0E"/>
                </a:solidFill>
                <a:latin typeface="宋体" pitchFamily="2" charset="-122"/>
              </a:rPr>
              <a:t>5.3 </a:t>
            </a:r>
            <a:r>
              <a:rPr lang="zh-CN" altLang="en-US" sz="3600" b="1">
                <a:solidFill>
                  <a:srgbClr val="0A0A0E"/>
                </a:solidFill>
                <a:latin typeface="宋体" pitchFamily="2" charset="-122"/>
              </a:rPr>
              <a:t>详细设计</a:t>
            </a:r>
          </a:p>
        </p:txBody>
      </p:sp>
      <p:sp>
        <p:nvSpPr>
          <p:cNvPr id="91140" name="AutoShape 7"/>
          <p:cNvSpPr>
            <a:spLocks noChangeArrowheads="1"/>
          </p:cNvSpPr>
          <p:nvPr/>
        </p:nvSpPr>
        <p:spPr bwMode="auto">
          <a:xfrm>
            <a:off x="3059113" y="3500438"/>
            <a:ext cx="5457825" cy="2736850"/>
          </a:xfrm>
          <a:prstGeom prst="horizontalScroll">
            <a:avLst>
              <a:gd name="adj" fmla="val 11370"/>
            </a:avLst>
          </a:prstGeom>
          <a:solidFill>
            <a:schemeClr val="accent1"/>
          </a:solidFill>
          <a:ln w="9525">
            <a:solidFill>
              <a:schemeClr val="accent1"/>
            </a:solidFill>
            <a:round/>
            <a:headEnd/>
            <a:tailEnd/>
          </a:ln>
        </p:spPr>
        <p:txBody>
          <a:bodyPr wrap="none" anchor="ctr"/>
          <a:lstStyle/>
          <a:p>
            <a:pPr lvl="1"/>
            <a:r>
              <a:rPr kumimoji="1" lang="zh-CN" altLang="en-US" sz="2400" b="1" i="1">
                <a:latin typeface="Times New Roman" pitchFamily="18" charset="0"/>
              </a:rPr>
              <a:t>例：身份证</a:t>
            </a:r>
          </a:p>
          <a:p>
            <a:pPr lvl="1">
              <a:buFontTx/>
              <a:buChar char="•"/>
            </a:pPr>
            <a:r>
              <a:rPr kumimoji="1" lang="zh-CN" altLang="en-US" sz="2400" b="1" i="1">
                <a:latin typeface="Times New Roman" pitchFamily="18" charset="0"/>
              </a:rPr>
              <a:t>可以标识一个人的身份；</a:t>
            </a:r>
          </a:p>
          <a:p>
            <a:pPr lvl="1">
              <a:buFontTx/>
              <a:buChar char="•"/>
            </a:pPr>
            <a:r>
              <a:rPr kumimoji="1" lang="zh-CN" altLang="en-US" sz="2400" b="1" i="1">
                <a:latin typeface="Times New Roman" pitchFamily="18" charset="0"/>
              </a:rPr>
              <a:t>可以区分一个人所在的地区；</a:t>
            </a:r>
          </a:p>
          <a:p>
            <a:pPr lvl="1">
              <a:buFontTx/>
              <a:buChar char="•"/>
            </a:pPr>
            <a:r>
              <a:rPr kumimoji="1" lang="zh-CN" altLang="en-US" sz="2400" b="1" i="1">
                <a:latin typeface="Times New Roman" pitchFamily="18" charset="0"/>
              </a:rPr>
              <a:t>可以标识一个人的出生日期；</a:t>
            </a:r>
          </a:p>
          <a:p>
            <a:pPr lvl="1">
              <a:buFontTx/>
              <a:buChar char="•"/>
            </a:pPr>
            <a:r>
              <a:rPr kumimoji="1" lang="zh-CN" altLang="en-US" sz="2400" b="1" i="1">
                <a:latin typeface="Times New Roman" pitchFamily="18" charset="0"/>
              </a:rPr>
              <a:t>可以标识一个人的性别等信息</a:t>
            </a:r>
          </a:p>
        </p:txBody>
      </p:sp>
    </p:spTree>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a:xfrm>
            <a:off x="468313" y="1916113"/>
            <a:ext cx="7772400" cy="4941887"/>
          </a:xfrm>
        </p:spPr>
        <p:txBody>
          <a:bodyPr/>
          <a:lstStyle/>
          <a:p>
            <a:pPr marL="0" indent="0" defTabSz="284163" eaLnBrk="1" hangingPunct="1">
              <a:lnSpc>
                <a:spcPct val="110000"/>
              </a:lnSpc>
              <a:spcBef>
                <a:spcPct val="0"/>
              </a:spcBef>
              <a:buFontTx/>
              <a:buNone/>
              <a:tabLst>
                <a:tab pos="95250" algn="l"/>
              </a:tabLst>
            </a:pPr>
            <a:r>
              <a:rPr lang="en-US" altLang="zh-CN" smtClean="0"/>
              <a:t>2.</a:t>
            </a:r>
            <a:r>
              <a:rPr lang="zh-CN" altLang="en-US" b="1" smtClean="0"/>
              <a:t>代码的种类</a:t>
            </a:r>
          </a:p>
          <a:p>
            <a:pPr marL="179388" lvl="1" indent="0" algn="just" defTabSz="284163" eaLnBrk="1" hangingPunct="1">
              <a:tabLst>
                <a:tab pos="95250" algn="l"/>
              </a:tabLst>
            </a:pPr>
            <a:r>
              <a:rPr lang="zh-CN" altLang="en-US" b="1" smtClean="0">
                <a:latin typeface="Times New Roman" pitchFamily="18" charset="0"/>
              </a:rPr>
              <a:t>顺序码：</a:t>
            </a:r>
            <a:r>
              <a:rPr lang="zh-CN" altLang="en-US" b="1" smtClean="0">
                <a:latin typeface="Verdana" pitchFamily="34" charset="0"/>
              </a:rPr>
              <a:t>以某种顺序形式编码。</a:t>
            </a:r>
            <a:endParaRPr lang="zh-CN" altLang="en-US" b="1" smtClean="0"/>
          </a:p>
          <a:p>
            <a:pPr marL="179388" lvl="1" indent="0" algn="just" defTabSz="284163" eaLnBrk="1" hangingPunct="1">
              <a:tabLst>
                <a:tab pos="95250" algn="l"/>
              </a:tabLst>
            </a:pPr>
            <a:r>
              <a:rPr lang="zh-CN" altLang="en-US" b="1" smtClean="0">
                <a:latin typeface="Times New Roman" pitchFamily="18" charset="0"/>
              </a:rPr>
              <a:t>层次码：</a:t>
            </a:r>
            <a:r>
              <a:rPr lang="zh-CN" altLang="en-US" b="1" smtClean="0">
                <a:latin typeface="宋体" pitchFamily="2" charset="-122"/>
              </a:rPr>
              <a:t>在代码结构中，为实体的每个属性确定一位或几位编码，并排成一定的层次关系。</a:t>
            </a:r>
            <a:endParaRPr lang="zh-CN" altLang="en-US" b="1" smtClean="0">
              <a:latin typeface="Times New Roman" pitchFamily="18" charset="0"/>
            </a:endParaRPr>
          </a:p>
          <a:p>
            <a:pPr marL="179388" lvl="1" indent="0" algn="just" defTabSz="284163" eaLnBrk="1" hangingPunct="1">
              <a:tabLst>
                <a:tab pos="95250" algn="l"/>
              </a:tabLst>
            </a:pPr>
            <a:endParaRPr lang="zh-CN" altLang="en-US" b="1" smtClean="0">
              <a:latin typeface="Times New Roman" pitchFamily="18" charset="0"/>
            </a:endParaRPr>
          </a:p>
          <a:p>
            <a:pPr marL="179388" lvl="1" indent="0" algn="just" defTabSz="284163" eaLnBrk="1" hangingPunct="1">
              <a:tabLst>
                <a:tab pos="95250" algn="l"/>
              </a:tabLst>
            </a:pPr>
            <a:endParaRPr lang="en-US" altLang="zh-CN" b="1" smtClean="0">
              <a:latin typeface="Times New Roman" pitchFamily="18" charset="0"/>
            </a:endParaRPr>
          </a:p>
        </p:txBody>
      </p:sp>
      <p:sp>
        <p:nvSpPr>
          <p:cNvPr id="92163" name="AutoShape 4">
            <a:hlinkClick r:id="" action="ppaction://noaction" highlightClick="1"/>
          </p:cNvPr>
          <p:cNvSpPr>
            <a:spLocks noChangeArrowheads="1"/>
          </p:cNvSpPr>
          <p:nvPr/>
        </p:nvSpPr>
        <p:spPr bwMode="auto">
          <a:xfrm>
            <a:off x="1403350" y="549275"/>
            <a:ext cx="6480175" cy="935038"/>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5.3.1 </a:t>
            </a:r>
            <a:r>
              <a:rPr lang="zh-CN" altLang="en-US" sz="3600" b="1">
                <a:solidFill>
                  <a:srgbClr val="0A0A0E"/>
                </a:solidFill>
                <a:latin typeface="宋体" pitchFamily="2" charset="-122"/>
              </a:rPr>
              <a:t>代码设计</a:t>
            </a:r>
          </a:p>
        </p:txBody>
      </p:sp>
      <p:grpSp>
        <p:nvGrpSpPr>
          <p:cNvPr id="2" name="Group 6"/>
          <p:cNvGrpSpPr>
            <a:grpSpLocks/>
          </p:cNvGrpSpPr>
          <p:nvPr/>
        </p:nvGrpSpPr>
        <p:grpSpPr bwMode="auto">
          <a:xfrm>
            <a:off x="2627313" y="3933825"/>
            <a:ext cx="3673475" cy="1800225"/>
            <a:chOff x="1655" y="2478"/>
            <a:chExt cx="2314" cy="1134"/>
          </a:xfrm>
        </p:grpSpPr>
        <p:sp>
          <p:nvSpPr>
            <p:cNvPr id="92165" name="Text Box 7"/>
            <p:cNvSpPr txBox="1">
              <a:spLocks noChangeArrowheads="1"/>
            </p:cNvSpPr>
            <p:nvPr/>
          </p:nvSpPr>
          <p:spPr bwMode="auto">
            <a:xfrm>
              <a:off x="2608" y="2478"/>
              <a:ext cx="1361" cy="365"/>
            </a:xfrm>
            <a:prstGeom prst="rect">
              <a:avLst/>
            </a:prstGeom>
            <a:noFill/>
            <a:ln w="9525">
              <a:noFill/>
              <a:miter lim="800000"/>
              <a:headEnd/>
              <a:tailEnd/>
            </a:ln>
          </p:spPr>
          <p:txBody>
            <a:bodyPr>
              <a:spAutoFit/>
            </a:bodyPr>
            <a:lstStyle/>
            <a:p>
              <a:pPr algn="ctr">
                <a:spcBef>
                  <a:spcPct val="50000"/>
                </a:spcBef>
              </a:pPr>
              <a:r>
                <a:rPr kumimoji="1" lang="en-US" altLang="zh-CN" sz="3200" b="1">
                  <a:solidFill>
                    <a:srgbClr val="003366"/>
                  </a:solidFill>
                  <a:latin typeface="Times New Roman" pitchFamily="18" charset="0"/>
                </a:rPr>
                <a:t>× × ×</a:t>
              </a:r>
            </a:p>
          </p:txBody>
        </p:sp>
        <p:sp>
          <p:nvSpPr>
            <p:cNvPr id="92166" name="Line 8"/>
            <p:cNvSpPr>
              <a:spLocks noChangeShapeType="1"/>
            </p:cNvSpPr>
            <p:nvPr/>
          </p:nvSpPr>
          <p:spPr bwMode="auto">
            <a:xfrm>
              <a:off x="2971" y="2795"/>
              <a:ext cx="0" cy="182"/>
            </a:xfrm>
            <a:prstGeom prst="line">
              <a:avLst/>
            </a:prstGeom>
            <a:noFill/>
            <a:ln w="28575">
              <a:solidFill>
                <a:srgbClr val="003366"/>
              </a:solidFill>
              <a:round/>
              <a:headEnd/>
              <a:tailEnd/>
            </a:ln>
          </p:spPr>
          <p:txBody>
            <a:bodyPr/>
            <a:lstStyle/>
            <a:p>
              <a:endParaRPr lang="zh-CN" altLang="en-US"/>
            </a:p>
          </p:txBody>
        </p:sp>
        <p:sp>
          <p:nvSpPr>
            <p:cNvPr id="92167" name="Line 9"/>
            <p:cNvSpPr>
              <a:spLocks noChangeShapeType="1"/>
            </p:cNvSpPr>
            <p:nvPr/>
          </p:nvSpPr>
          <p:spPr bwMode="auto">
            <a:xfrm flipH="1">
              <a:off x="2336" y="2977"/>
              <a:ext cx="635" cy="0"/>
            </a:xfrm>
            <a:prstGeom prst="line">
              <a:avLst/>
            </a:prstGeom>
            <a:noFill/>
            <a:ln w="28575">
              <a:solidFill>
                <a:srgbClr val="003366"/>
              </a:solidFill>
              <a:round/>
              <a:headEnd/>
              <a:tailEnd/>
            </a:ln>
          </p:spPr>
          <p:txBody>
            <a:bodyPr/>
            <a:lstStyle/>
            <a:p>
              <a:endParaRPr lang="zh-CN" altLang="en-US"/>
            </a:p>
          </p:txBody>
        </p:sp>
        <p:sp>
          <p:nvSpPr>
            <p:cNvPr id="92168" name="Line 10"/>
            <p:cNvSpPr>
              <a:spLocks noChangeShapeType="1"/>
            </p:cNvSpPr>
            <p:nvPr/>
          </p:nvSpPr>
          <p:spPr bwMode="auto">
            <a:xfrm>
              <a:off x="3289" y="2795"/>
              <a:ext cx="0" cy="408"/>
            </a:xfrm>
            <a:prstGeom prst="line">
              <a:avLst/>
            </a:prstGeom>
            <a:noFill/>
            <a:ln w="28575">
              <a:solidFill>
                <a:srgbClr val="003366"/>
              </a:solidFill>
              <a:round/>
              <a:headEnd/>
              <a:tailEnd/>
            </a:ln>
          </p:spPr>
          <p:txBody>
            <a:bodyPr/>
            <a:lstStyle/>
            <a:p>
              <a:endParaRPr lang="zh-CN" altLang="en-US"/>
            </a:p>
          </p:txBody>
        </p:sp>
        <p:sp>
          <p:nvSpPr>
            <p:cNvPr id="92169" name="Line 11"/>
            <p:cNvSpPr>
              <a:spLocks noChangeShapeType="1"/>
            </p:cNvSpPr>
            <p:nvPr/>
          </p:nvSpPr>
          <p:spPr bwMode="auto">
            <a:xfrm flipH="1">
              <a:off x="2336" y="3203"/>
              <a:ext cx="953" cy="0"/>
            </a:xfrm>
            <a:prstGeom prst="line">
              <a:avLst/>
            </a:prstGeom>
            <a:noFill/>
            <a:ln w="28575">
              <a:solidFill>
                <a:srgbClr val="003366"/>
              </a:solidFill>
              <a:round/>
              <a:headEnd/>
              <a:tailEnd/>
            </a:ln>
          </p:spPr>
          <p:txBody>
            <a:bodyPr/>
            <a:lstStyle/>
            <a:p>
              <a:endParaRPr lang="zh-CN" altLang="en-US"/>
            </a:p>
          </p:txBody>
        </p:sp>
        <p:sp>
          <p:nvSpPr>
            <p:cNvPr id="92170" name="Line 12"/>
            <p:cNvSpPr>
              <a:spLocks noChangeShapeType="1"/>
            </p:cNvSpPr>
            <p:nvPr/>
          </p:nvSpPr>
          <p:spPr bwMode="auto">
            <a:xfrm flipH="1">
              <a:off x="2336" y="3476"/>
              <a:ext cx="1270" cy="0"/>
            </a:xfrm>
            <a:prstGeom prst="line">
              <a:avLst/>
            </a:prstGeom>
            <a:noFill/>
            <a:ln w="28575">
              <a:solidFill>
                <a:srgbClr val="003366"/>
              </a:solidFill>
              <a:round/>
              <a:headEnd/>
              <a:tailEnd/>
            </a:ln>
          </p:spPr>
          <p:txBody>
            <a:bodyPr/>
            <a:lstStyle/>
            <a:p>
              <a:endParaRPr lang="zh-CN" altLang="en-US"/>
            </a:p>
          </p:txBody>
        </p:sp>
        <p:sp>
          <p:nvSpPr>
            <p:cNvPr id="92171" name="Line 13"/>
            <p:cNvSpPr>
              <a:spLocks noChangeShapeType="1"/>
            </p:cNvSpPr>
            <p:nvPr/>
          </p:nvSpPr>
          <p:spPr bwMode="auto">
            <a:xfrm>
              <a:off x="3606" y="2750"/>
              <a:ext cx="0" cy="725"/>
            </a:xfrm>
            <a:prstGeom prst="line">
              <a:avLst/>
            </a:prstGeom>
            <a:noFill/>
            <a:ln w="28575">
              <a:solidFill>
                <a:srgbClr val="003366"/>
              </a:solidFill>
              <a:round/>
              <a:headEnd/>
              <a:tailEnd/>
            </a:ln>
          </p:spPr>
          <p:txBody>
            <a:bodyPr/>
            <a:lstStyle/>
            <a:p>
              <a:endParaRPr lang="zh-CN" altLang="en-US"/>
            </a:p>
          </p:txBody>
        </p:sp>
        <p:sp>
          <p:nvSpPr>
            <p:cNvPr id="92172" name="Text Box 14"/>
            <p:cNvSpPr txBox="1">
              <a:spLocks noChangeArrowheads="1"/>
            </p:cNvSpPr>
            <p:nvPr/>
          </p:nvSpPr>
          <p:spPr bwMode="auto">
            <a:xfrm>
              <a:off x="1655" y="2750"/>
              <a:ext cx="635"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003366"/>
                  </a:solidFill>
                  <a:latin typeface="Times New Roman" pitchFamily="18" charset="0"/>
                </a:rPr>
                <a:t>大类</a:t>
              </a:r>
            </a:p>
          </p:txBody>
        </p:sp>
        <p:sp>
          <p:nvSpPr>
            <p:cNvPr id="92173" name="Text Box 15"/>
            <p:cNvSpPr txBox="1">
              <a:spLocks noChangeArrowheads="1"/>
            </p:cNvSpPr>
            <p:nvPr/>
          </p:nvSpPr>
          <p:spPr bwMode="auto">
            <a:xfrm>
              <a:off x="1655" y="3022"/>
              <a:ext cx="635"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003366"/>
                  </a:solidFill>
                  <a:latin typeface="Times New Roman" pitchFamily="18" charset="0"/>
                </a:rPr>
                <a:t>中类</a:t>
              </a:r>
            </a:p>
          </p:txBody>
        </p:sp>
        <p:sp>
          <p:nvSpPr>
            <p:cNvPr id="92174" name="Text Box 16"/>
            <p:cNvSpPr txBox="1">
              <a:spLocks noChangeArrowheads="1"/>
            </p:cNvSpPr>
            <p:nvPr/>
          </p:nvSpPr>
          <p:spPr bwMode="auto">
            <a:xfrm>
              <a:off x="1655" y="3285"/>
              <a:ext cx="635"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003366"/>
                  </a:solidFill>
                  <a:latin typeface="Times New Roman" pitchFamily="18" charset="0"/>
                </a:rPr>
                <a:t>小类</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468313" y="1916113"/>
            <a:ext cx="7772400" cy="4941887"/>
          </a:xfrm>
        </p:spPr>
        <p:txBody>
          <a:bodyPr/>
          <a:lstStyle/>
          <a:p>
            <a:pPr marL="0" indent="0" defTabSz="284163" eaLnBrk="1" hangingPunct="1">
              <a:lnSpc>
                <a:spcPct val="110000"/>
              </a:lnSpc>
              <a:spcBef>
                <a:spcPct val="0"/>
              </a:spcBef>
              <a:buFontTx/>
              <a:buNone/>
              <a:tabLst>
                <a:tab pos="95250" algn="l"/>
              </a:tabLst>
            </a:pPr>
            <a:r>
              <a:rPr lang="en-US" altLang="zh-CN" smtClean="0"/>
              <a:t>2.</a:t>
            </a:r>
            <a:r>
              <a:rPr lang="zh-CN" altLang="en-US" b="1" smtClean="0"/>
              <a:t>代码的种类</a:t>
            </a:r>
            <a:endParaRPr lang="zh-CN" altLang="en-US" b="1" smtClean="0">
              <a:latin typeface="Times New Roman" pitchFamily="18" charset="0"/>
            </a:endParaRPr>
          </a:p>
          <a:p>
            <a:pPr marL="179388" lvl="1" indent="0" algn="just" defTabSz="284163" eaLnBrk="1" hangingPunct="1">
              <a:tabLst>
                <a:tab pos="95250" algn="l"/>
              </a:tabLst>
            </a:pPr>
            <a:r>
              <a:rPr lang="zh-CN" altLang="en-US" b="1" smtClean="0">
                <a:latin typeface="Times New Roman" pitchFamily="18" charset="0"/>
              </a:rPr>
              <a:t>助记码</a:t>
            </a:r>
            <a:r>
              <a:rPr lang="zh-CN" altLang="en-US" b="1" smtClean="0"/>
              <a:t> ：用代表编码对象名称或规格的文字与数字的组合，直接作为代码的一部分，以帮助联想记忆，达到标识对象的编码。</a:t>
            </a:r>
          </a:p>
          <a:p>
            <a:pPr marL="179388" lvl="1" indent="0" algn="just" defTabSz="284163" eaLnBrk="1" hangingPunct="1">
              <a:buFont typeface="Wingdings" pitchFamily="2" charset="2"/>
              <a:buNone/>
              <a:tabLst>
                <a:tab pos="95250" algn="l"/>
              </a:tabLst>
            </a:pPr>
            <a:r>
              <a:rPr lang="zh-CN" altLang="en-US" b="1" smtClean="0"/>
              <a:t>如：</a:t>
            </a:r>
            <a:r>
              <a:rPr lang="en-US" altLang="zh-CN" b="1" smtClean="0"/>
              <a:t>TV-C-32</a:t>
            </a:r>
          </a:p>
          <a:p>
            <a:pPr marL="179388" lvl="1" indent="0" algn="just" defTabSz="284163" eaLnBrk="1" hangingPunct="1">
              <a:tabLst>
                <a:tab pos="95250" algn="l"/>
              </a:tabLst>
            </a:pPr>
            <a:r>
              <a:rPr lang="zh-CN" altLang="en-US" b="1" smtClean="0">
                <a:latin typeface="Times New Roman" pitchFamily="18" charset="0"/>
              </a:rPr>
              <a:t>混合码</a:t>
            </a:r>
          </a:p>
        </p:txBody>
      </p:sp>
      <p:sp>
        <p:nvSpPr>
          <p:cNvPr id="93187" name="AutoShape 3">
            <a:hlinkClick r:id="" action="ppaction://noaction" highlightClick="1"/>
          </p:cNvPr>
          <p:cNvSpPr>
            <a:spLocks noChangeArrowheads="1"/>
          </p:cNvSpPr>
          <p:nvPr/>
        </p:nvSpPr>
        <p:spPr bwMode="auto">
          <a:xfrm>
            <a:off x="1403350" y="549275"/>
            <a:ext cx="6480175" cy="935038"/>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5.3.1 </a:t>
            </a:r>
            <a:r>
              <a:rPr lang="zh-CN" altLang="en-US" sz="3600" b="1">
                <a:solidFill>
                  <a:srgbClr val="0A0A0E"/>
                </a:solidFill>
                <a:latin typeface="宋体" pitchFamily="2" charset="-122"/>
              </a:rPr>
              <a:t>代码设计</a:t>
            </a:r>
          </a:p>
        </p:txBody>
      </p:sp>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1182688" y="2017713"/>
            <a:ext cx="7772400" cy="4435475"/>
          </a:xfrm>
        </p:spPr>
        <p:txBody>
          <a:bodyPr/>
          <a:lstStyle/>
          <a:p>
            <a:pPr marL="0" indent="0" defTabSz="284163" eaLnBrk="1" hangingPunct="1">
              <a:lnSpc>
                <a:spcPct val="110000"/>
              </a:lnSpc>
              <a:spcBef>
                <a:spcPct val="0"/>
              </a:spcBef>
              <a:buFontTx/>
              <a:buNone/>
              <a:tabLst>
                <a:tab pos="95250" algn="l"/>
              </a:tabLst>
            </a:pPr>
            <a:r>
              <a:rPr lang="en-US" altLang="zh-CN" sz="2800" smtClean="0"/>
              <a:t>3.</a:t>
            </a:r>
            <a:r>
              <a:rPr lang="zh-CN" altLang="en-US" sz="2800" b="1" smtClean="0"/>
              <a:t>代码设计的原则</a:t>
            </a:r>
          </a:p>
          <a:p>
            <a:pPr marL="179388" lvl="1" indent="0" defTabSz="284163" eaLnBrk="1" hangingPunct="1">
              <a:lnSpc>
                <a:spcPct val="80000"/>
              </a:lnSpc>
              <a:tabLst>
                <a:tab pos="95250" algn="l"/>
              </a:tabLst>
            </a:pPr>
            <a:r>
              <a:rPr lang="zh-CN" altLang="en-US" b="1" smtClean="0"/>
              <a:t> 惟一性</a:t>
            </a:r>
          </a:p>
          <a:p>
            <a:pPr marL="179388" lvl="1" indent="0" defTabSz="284163" eaLnBrk="1" hangingPunct="1">
              <a:lnSpc>
                <a:spcPct val="80000"/>
              </a:lnSpc>
              <a:tabLst>
                <a:tab pos="95250" algn="l"/>
              </a:tabLst>
            </a:pPr>
            <a:r>
              <a:rPr lang="zh-CN" altLang="en-US" b="1" smtClean="0"/>
              <a:t> 可扩充性</a:t>
            </a:r>
          </a:p>
          <a:p>
            <a:pPr marL="179388" lvl="1" indent="0" defTabSz="284163" eaLnBrk="1" hangingPunct="1">
              <a:lnSpc>
                <a:spcPct val="80000"/>
              </a:lnSpc>
              <a:tabLst>
                <a:tab pos="95250" algn="l"/>
              </a:tabLst>
            </a:pPr>
            <a:r>
              <a:rPr lang="zh-CN" altLang="en-US" b="1" smtClean="0"/>
              <a:t> 合理性</a:t>
            </a:r>
          </a:p>
          <a:p>
            <a:pPr marL="179388" lvl="1" indent="0" defTabSz="284163" eaLnBrk="1" hangingPunct="1">
              <a:lnSpc>
                <a:spcPct val="80000"/>
              </a:lnSpc>
              <a:tabLst>
                <a:tab pos="95250" algn="l"/>
              </a:tabLst>
            </a:pPr>
            <a:r>
              <a:rPr lang="zh-CN" altLang="en-US" b="1" smtClean="0"/>
              <a:t> 规范性</a:t>
            </a:r>
          </a:p>
          <a:p>
            <a:pPr marL="179388" lvl="1" indent="0" defTabSz="284163" eaLnBrk="1" hangingPunct="1">
              <a:lnSpc>
                <a:spcPct val="80000"/>
              </a:lnSpc>
              <a:tabLst>
                <a:tab pos="95250" algn="l"/>
              </a:tabLst>
            </a:pPr>
            <a:r>
              <a:rPr lang="zh-CN" altLang="en-US" b="1" smtClean="0"/>
              <a:t> 系统性</a:t>
            </a:r>
          </a:p>
          <a:p>
            <a:pPr marL="179388" lvl="1" indent="0" defTabSz="284163" eaLnBrk="1" hangingPunct="1">
              <a:lnSpc>
                <a:spcPct val="80000"/>
              </a:lnSpc>
              <a:tabLst>
                <a:tab pos="95250" algn="l"/>
              </a:tabLst>
            </a:pPr>
            <a:r>
              <a:rPr lang="zh-CN" altLang="en-US" b="1" smtClean="0"/>
              <a:t> 短小精悍即选择最小值代码</a:t>
            </a:r>
          </a:p>
          <a:p>
            <a:pPr marL="179388" lvl="1" indent="0" defTabSz="284163" eaLnBrk="1" hangingPunct="1">
              <a:lnSpc>
                <a:spcPct val="80000"/>
              </a:lnSpc>
              <a:tabLst>
                <a:tab pos="95250" algn="l"/>
              </a:tabLst>
            </a:pPr>
            <a:r>
              <a:rPr lang="zh-CN" altLang="en-US" b="1" smtClean="0"/>
              <a:t> 具有规律性、便于编码和识别</a:t>
            </a:r>
          </a:p>
        </p:txBody>
      </p:sp>
      <p:sp>
        <p:nvSpPr>
          <p:cNvPr id="94211" name="AutoShape 4">
            <a:hlinkClick r:id="" action="ppaction://noaction" highlightClick="1"/>
          </p:cNvPr>
          <p:cNvSpPr>
            <a:spLocks noChangeArrowheads="1"/>
          </p:cNvSpPr>
          <p:nvPr/>
        </p:nvSpPr>
        <p:spPr bwMode="auto">
          <a:xfrm>
            <a:off x="1258888" y="908050"/>
            <a:ext cx="424973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5.3.1 </a:t>
            </a:r>
            <a:r>
              <a:rPr lang="zh-CN" altLang="en-US" sz="3600" b="1">
                <a:solidFill>
                  <a:srgbClr val="0A0A0E"/>
                </a:solidFill>
                <a:latin typeface="宋体" pitchFamily="2" charset="-122"/>
              </a:rPr>
              <a:t>代码设计</a:t>
            </a:r>
          </a:p>
        </p:txBody>
      </p:sp>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sz="100" b="1" smtClean="0">
                <a:solidFill>
                  <a:schemeClr val="bg1"/>
                </a:solidFill>
              </a:rPr>
              <a:t>4.</a:t>
            </a:r>
            <a:r>
              <a:rPr lang="zh-CN" altLang="en-US" sz="100" b="1" smtClean="0">
                <a:solidFill>
                  <a:schemeClr val="bg1"/>
                </a:solidFill>
                <a:latin typeface="Verdana" pitchFamily="34" charset="0"/>
              </a:rPr>
              <a:t>代码的设计步骤</a:t>
            </a:r>
          </a:p>
        </p:txBody>
      </p:sp>
      <p:sp>
        <p:nvSpPr>
          <p:cNvPr id="95235" name="Rectangle 3"/>
          <p:cNvSpPr>
            <a:spLocks noGrp="1" noChangeArrowheads="1"/>
          </p:cNvSpPr>
          <p:nvPr>
            <p:ph type="body" idx="1"/>
          </p:nvPr>
        </p:nvSpPr>
        <p:spPr>
          <a:xfrm>
            <a:off x="468313" y="1989138"/>
            <a:ext cx="7772400" cy="3048000"/>
          </a:xfrm>
        </p:spPr>
        <p:txBody>
          <a:bodyPr/>
          <a:lstStyle/>
          <a:p>
            <a:pPr eaLnBrk="1" hangingPunct="1">
              <a:buFont typeface="Wingdings" pitchFamily="2" charset="2"/>
              <a:buNone/>
            </a:pPr>
            <a:r>
              <a:rPr lang="en-US" altLang="zh-CN" smtClean="0"/>
              <a:t>4</a:t>
            </a:r>
            <a:r>
              <a:rPr lang="en-US" altLang="en-US" smtClean="0"/>
              <a:t>.</a:t>
            </a:r>
            <a:r>
              <a:rPr lang="zh-CN" altLang="en-US" b="1" smtClean="0">
                <a:latin typeface="Verdana" pitchFamily="34" charset="0"/>
              </a:rPr>
              <a:t>代码的设计步骤</a:t>
            </a:r>
          </a:p>
        </p:txBody>
      </p:sp>
      <p:sp>
        <p:nvSpPr>
          <p:cNvPr id="1777668" name="Rectangle 4"/>
          <p:cNvSpPr>
            <a:spLocks noChangeArrowheads="1"/>
          </p:cNvSpPr>
          <p:nvPr/>
        </p:nvSpPr>
        <p:spPr bwMode="auto">
          <a:xfrm>
            <a:off x="323850" y="2420938"/>
            <a:ext cx="8229600" cy="3048000"/>
          </a:xfrm>
          <a:prstGeom prst="rect">
            <a:avLst/>
          </a:prstGeom>
          <a:noFill/>
          <a:ln w="9525">
            <a:noFill/>
            <a:miter lim="800000"/>
            <a:headEnd/>
            <a:tailEnd/>
          </a:ln>
        </p:spPr>
        <p:txBody>
          <a:bodyPr/>
          <a:lstStyle/>
          <a:p>
            <a:pPr marL="854075" lvl="1" indent="-285750">
              <a:spcBef>
                <a:spcPct val="20000"/>
              </a:spcBef>
              <a:buClr>
                <a:srgbClr val="FF0000"/>
              </a:buClr>
              <a:buSzPct val="80000"/>
              <a:buFont typeface="Wingdings" pitchFamily="2" charset="2"/>
              <a:buChar char="p"/>
            </a:pPr>
            <a:r>
              <a:rPr kumimoji="1" lang="zh-CN" altLang="en-US" sz="3200" b="1">
                <a:latin typeface="Verdana" pitchFamily="34" charset="0"/>
              </a:rPr>
              <a:t> 确定代码对象</a:t>
            </a:r>
          </a:p>
          <a:p>
            <a:pPr marL="854075" lvl="1" indent="-285750">
              <a:spcBef>
                <a:spcPct val="20000"/>
              </a:spcBef>
              <a:buClr>
                <a:srgbClr val="FF0000"/>
              </a:buClr>
              <a:buSzPct val="80000"/>
              <a:buFont typeface="Wingdings" pitchFamily="2" charset="2"/>
              <a:buChar char="p"/>
            </a:pPr>
            <a:r>
              <a:rPr kumimoji="1" lang="zh-CN" altLang="en-US" sz="3200" b="1">
                <a:latin typeface="Verdana" pitchFamily="34" charset="0"/>
              </a:rPr>
              <a:t> 考查是否已有标准代码</a:t>
            </a:r>
          </a:p>
          <a:p>
            <a:pPr marL="854075" lvl="1" indent="-285750">
              <a:spcBef>
                <a:spcPct val="20000"/>
              </a:spcBef>
              <a:buClr>
                <a:srgbClr val="FF0000"/>
              </a:buClr>
              <a:buSzPct val="80000"/>
              <a:buFont typeface="Wingdings" pitchFamily="2" charset="2"/>
              <a:buChar char="p"/>
            </a:pPr>
            <a:r>
              <a:rPr kumimoji="1" lang="zh-CN" altLang="en-US" sz="3200" b="1">
                <a:latin typeface="Verdana" pitchFamily="34" charset="0"/>
              </a:rPr>
              <a:t> 选择、确定代码种类</a:t>
            </a:r>
          </a:p>
          <a:p>
            <a:pPr marL="854075" lvl="1" indent="-285750">
              <a:spcBef>
                <a:spcPct val="20000"/>
              </a:spcBef>
              <a:buClr>
                <a:srgbClr val="FF0000"/>
              </a:buClr>
              <a:buSzPct val="80000"/>
              <a:buFont typeface="Wingdings" pitchFamily="2" charset="2"/>
              <a:buChar char="p"/>
            </a:pPr>
            <a:r>
              <a:rPr kumimoji="1" lang="zh-CN" altLang="en-US" sz="3200" b="1">
                <a:latin typeface="Verdana" pitchFamily="34" charset="0"/>
              </a:rPr>
              <a:t> 考虑检错功能</a:t>
            </a:r>
          </a:p>
          <a:p>
            <a:pPr marL="854075" lvl="1" indent="-285750">
              <a:spcBef>
                <a:spcPct val="20000"/>
              </a:spcBef>
              <a:buClr>
                <a:srgbClr val="FF0000"/>
              </a:buClr>
              <a:buSzPct val="80000"/>
              <a:buFont typeface="Wingdings" pitchFamily="2" charset="2"/>
              <a:buChar char="p"/>
            </a:pPr>
            <a:r>
              <a:rPr kumimoji="1" lang="zh-CN" altLang="en-US" sz="3200" b="1">
                <a:latin typeface="Verdana" pitchFamily="34" charset="0"/>
              </a:rPr>
              <a:t> 编写代码表</a:t>
            </a:r>
          </a:p>
        </p:txBody>
      </p:sp>
      <p:graphicFrame>
        <p:nvGraphicFramePr>
          <p:cNvPr id="1777669" name="Group 5"/>
          <p:cNvGraphicFramePr>
            <a:graphicFrameLocks noGrp="1"/>
          </p:cNvGraphicFramePr>
          <p:nvPr/>
        </p:nvGraphicFramePr>
        <p:xfrm>
          <a:off x="4800600" y="4114800"/>
          <a:ext cx="3581400" cy="866776"/>
        </p:xfrm>
        <a:graphic>
          <a:graphicData uri="http://schemas.openxmlformats.org/drawingml/2006/table">
            <a:tbl>
              <a:tblPr/>
              <a:tblGrid>
                <a:gridCol w="1790700"/>
                <a:gridCol w="1790700"/>
              </a:tblGrid>
              <a:tr h="4524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0A0A0E"/>
                          </a:solidFill>
                          <a:effectLst/>
                          <a:latin typeface="Verdana" pitchFamily="34" charset="0"/>
                          <a:ea typeface="宋体" pitchFamily="2" charset="-122"/>
                        </a:rPr>
                        <a:t>代码</a:t>
                      </a:r>
                    </a:p>
                  </a:txBody>
                  <a:tcPr marT="1905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0A0A0E"/>
                          </a:solidFill>
                          <a:effectLst/>
                          <a:latin typeface="Verdana" pitchFamily="34" charset="0"/>
                          <a:ea typeface="宋体" pitchFamily="2" charset="-122"/>
                        </a:rPr>
                        <a:t>对应名称</a:t>
                      </a:r>
                    </a:p>
                  </a:txBody>
                  <a:tcPr marT="1905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2"/>
                        </a:solidFill>
                        <a:effectLst/>
                        <a:latin typeface="Tahoma" pitchFamily="34" charset="0"/>
                        <a:ea typeface="宋体" pitchFamily="2" charset="-122"/>
                      </a:endParaRP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2"/>
                        </a:solidFill>
                        <a:effectLst/>
                        <a:latin typeface="Tahoma" pitchFamily="34" charset="0"/>
                        <a:ea typeface="宋体" pitchFamily="2" charset="-122"/>
                      </a:endParaRP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
        <p:nvSpPr>
          <p:cNvPr id="95248" name="AutoShape 16">
            <a:hlinkClick r:id="" action="ppaction://noaction" highlightClick="1"/>
          </p:cNvPr>
          <p:cNvSpPr>
            <a:spLocks noChangeArrowheads="1"/>
          </p:cNvSpPr>
          <p:nvPr/>
        </p:nvSpPr>
        <p:spPr bwMode="auto">
          <a:xfrm>
            <a:off x="1258888" y="908050"/>
            <a:ext cx="424973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5.3.1 </a:t>
            </a:r>
            <a:r>
              <a:rPr lang="zh-CN" altLang="en-US" sz="3600" b="1">
                <a:solidFill>
                  <a:srgbClr val="0A0A0E"/>
                </a:solidFill>
                <a:latin typeface="宋体" pitchFamily="2" charset="-122"/>
              </a:rPr>
              <a:t>代码设计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77668">
                                            <p:txEl>
                                              <p:pRg st="0" end="0"/>
                                            </p:txEl>
                                          </p:spTgt>
                                        </p:tgtEl>
                                        <p:attrNameLst>
                                          <p:attrName>style.visibility</p:attrName>
                                        </p:attrNameLst>
                                      </p:cBhvr>
                                      <p:to>
                                        <p:strVal val="visible"/>
                                      </p:to>
                                    </p:set>
                                    <p:animEffect transition="in" filter="barn(outVertical)">
                                      <p:cBhvr>
                                        <p:cTn id="7" dur="500"/>
                                        <p:tgtEl>
                                          <p:spTgt spid="17776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777668">
                                            <p:txEl>
                                              <p:pRg st="1" end="1"/>
                                            </p:txEl>
                                          </p:spTgt>
                                        </p:tgtEl>
                                        <p:attrNameLst>
                                          <p:attrName>style.visibility</p:attrName>
                                        </p:attrNameLst>
                                      </p:cBhvr>
                                      <p:to>
                                        <p:strVal val="visible"/>
                                      </p:to>
                                    </p:set>
                                    <p:animEffect transition="in" filter="barn(outVertical)">
                                      <p:cBhvr>
                                        <p:cTn id="12" dur="500"/>
                                        <p:tgtEl>
                                          <p:spTgt spid="17776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777668">
                                            <p:txEl>
                                              <p:pRg st="2" end="2"/>
                                            </p:txEl>
                                          </p:spTgt>
                                        </p:tgtEl>
                                        <p:attrNameLst>
                                          <p:attrName>style.visibility</p:attrName>
                                        </p:attrNameLst>
                                      </p:cBhvr>
                                      <p:to>
                                        <p:strVal val="visible"/>
                                      </p:to>
                                    </p:set>
                                    <p:animEffect transition="in" filter="barn(outVertical)">
                                      <p:cBhvr>
                                        <p:cTn id="17" dur="500"/>
                                        <p:tgtEl>
                                          <p:spTgt spid="17776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777668">
                                            <p:txEl>
                                              <p:pRg st="3" end="3"/>
                                            </p:txEl>
                                          </p:spTgt>
                                        </p:tgtEl>
                                        <p:attrNameLst>
                                          <p:attrName>style.visibility</p:attrName>
                                        </p:attrNameLst>
                                      </p:cBhvr>
                                      <p:to>
                                        <p:strVal val="visible"/>
                                      </p:to>
                                    </p:set>
                                    <p:animEffect transition="in" filter="barn(outVertical)">
                                      <p:cBhvr>
                                        <p:cTn id="22" dur="500"/>
                                        <p:tgtEl>
                                          <p:spTgt spid="17776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777668">
                                            <p:txEl>
                                              <p:pRg st="4" end="4"/>
                                            </p:txEl>
                                          </p:spTgt>
                                        </p:tgtEl>
                                        <p:attrNameLst>
                                          <p:attrName>style.visibility</p:attrName>
                                        </p:attrNameLst>
                                      </p:cBhvr>
                                      <p:to>
                                        <p:strVal val="visible"/>
                                      </p:to>
                                    </p:set>
                                    <p:animEffect transition="in" filter="barn(outVertical)">
                                      <p:cBhvr>
                                        <p:cTn id="27" dur="500"/>
                                        <p:tgtEl>
                                          <p:spTgt spid="17776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77669"/>
                                        </p:tgtEl>
                                        <p:attrNameLst>
                                          <p:attrName>style.visibility</p:attrName>
                                        </p:attrNameLst>
                                      </p:cBhvr>
                                      <p:to>
                                        <p:strVal val="visible"/>
                                      </p:to>
                                    </p:set>
                                    <p:animEffect transition="in" filter="box(in)">
                                      <p:cBhvr>
                                        <p:cTn id="32" dur="500"/>
                                        <p:tgtEl>
                                          <p:spTgt spid="1777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7668"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1676400" y="304800"/>
            <a:ext cx="6553200" cy="609600"/>
          </a:xfrm>
        </p:spPr>
        <p:txBody>
          <a:bodyPr/>
          <a:lstStyle/>
          <a:p>
            <a:pPr lvl="1" eaLnBrk="1" hangingPunct="1">
              <a:spcBef>
                <a:spcPct val="50000"/>
              </a:spcBef>
              <a:buClr>
                <a:srgbClr val="006600"/>
              </a:buClr>
              <a:buFontTx/>
              <a:buNone/>
            </a:pPr>
            <a:r>
              <a:rPr lang="zh-CN" altLang="en-US" sz="3200" b="1" smtClean="0">
                <a:solidFill>
                  <a:schemeClr val="tx1"/>
                </a:solidFill>
                <a:latin typeface="宋体" pitchFamily="2" charset="-122"/>
              </a:rPr>
              <a:t>　　信息总体建设框架图</a:t>
            </a:r>
          </a:p>
        </p:txBody>
      </p:sp>
      <p:pic>
        <p:nvPicPr>
          <p:cNvPr id="15363" name="Picture 4" descr="前台后台"/>
          <p:cNvPicPr>
            <a:picLocks noChangeAspect="1" noChangeArrowheads="1"/>
          </p:cNvPicPr>
          <p:nvPr/>
        </p:nvPicPr>
        <p:blipFill>
          <a:blip r:embed="rId3" cstate="print"/>
          <a:srcRect/>
          <a:stretch>
            <a:fillRect/>
          </a:stretch>
        </p:blipFill>
        <p:spPr bwMode="auto">
          <a:xfrm>
            <a:off x="1143000" y="914400"/>
            <a:ext cx="7315200" cy="549433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body" idx="1"/>
          </p:nvPr>
        </p:nvSpPr>
        <p:spPr>
          <a:xfrm>
            <a:off x="539750" y="1916113"/>
            <a:ext cx="7772400" cy="3886200"/>
          </a:xfrm>
        </p:spPr>
        <p:txBody>
          <a:bodyPr/>
          <a:lstStyle/>
          <a:p>
            <a:pPr eaLnBrk="1" hangingPunct="1">
              <a:lnSpc>
                <a:spcPct val="110000"/>
              </a:lnSpc>
              <a:buFont typeface="Wingdings" pitchFamily="2" charset="2"/>
              <a:buNone/>
            </a:pPr>
            <a:r>
              <a:rPr lang="en-US" altLang="zh-CN" smtClean="0"/>
              <a:t>5. </a:t>
            </a:r>
            <a:r>
              <a:rPr lang="zh-CN" altLang="en-US" b="1" smtClean="0"/>
              <a:t>代码设计方法</a:t>
            </a:r>
          </a:p>
          <a:p>
            <a:pPr eaLnBrk="1" hangingPunct="1">
              <a:lnSpc>
                <a:spcPct val="110000"/>
              </a:lnSpc>
              <a:buFont typeface="Wingdings" pitchFamily="2" charset="2"/>
              <a:buNone/>
            </a:pPr>
            <a:r>
              <a:rPr lang="en-US" altLang="zh-CN" smtClean="0"/>
              <a:t>(1) </a:t>
            </a:r>
            <a:r>
              <a:rPr lang="zh-CN" altLang="en-US" b="1" smtClean="0">
                <a:latin typeface="宋体" pitchFamily="2" charset="-122"/>
              </a:rPr>
              <a:t>线分类方法</a:t>
            </a:r>
          </a:p>
          <a:p>
            <a:pPr lvl="1" eaLnBrk="1" hangingPunct="1">
              <a:lnSpc>
                <a:spcPct val="110000"/>
              </a:lnSpc>
            </a:pPr>
            <a:r>
              <a:rPr lang="zh-CN" altLang="en-US" b="1" smtClean="0">
                <a:latin typeface="宋体" pitchFamily="2" charset="-122"/>
              </a:rPr>
              <a:t>出发点是</a:t>
            </a:r>
            <a:r>
              <a:rPr lang="en-US" altLang="zh-CN" b="1" smtClean="0">
                <a:latin typeface="宋体" pitchFamily="2" charset="-122"/>
              </a:rPr>
              <a:t>:</a:t>
            </a:r>
            <a:r>
              <a:rPr lang="zh-CN" altLang="en-US" b="1" smtClean="0">
                <a:latin typeface="宋体" pitchFamily="2" charset="-122"/>
              </a:rPr>
              <a:t>首先给定母项，母项下分若干子项，由对象的母项分大集合，由大集合确定小集合</a:t>
            </a:r>
            <a:r>
              <a:rPr lang="en-US" altLang="zh-CN" b="1" smtClean="0">
                <a:latin typeface="Arial" charset="0"/>
              </a:rPr>
              <a:t>……</a:t>
            </a:r>
            <a:r>
              <a:rPr lang="zh-CN" altLang="en-US" b="1" smtClean="0">
                <a:latin typeface="宋体" pitchFamily="2" charset="-122"/>
              </a:rPr>
              <a:t>，最后落实到具体对象。分类的结果造成了一层套一层的线性关系</a:t>
            </a:r>
          </a:p>
        </p:txBody>
      </p:sp>
      <p:sp>
        <p:nvSpPr>
          <p:cNvPr id="96259" name="AutoShape 4">
            <a:hlinkClick r:id="" action="ppaction://noaction" highlightClick="1"/>
          </p:cNvPr>
          <p:cNvSpPr>
            <a:spLocks noChangeArrowheads="1"/>
          </p:cNvSpPr>
          <p:nvPr/>
        </p:nvSpPr>
        <p:spPr bwMode="auto">
          <a:xfrm>
            <a:off x="1258888" y="908050"/>
            <a:ext cx="424973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5.3.1 </a:t>
            </a:r>
            <a:r>
              <a:rPr lang="zh-CN" altLang="en-US" sz="3600" b="1">
                <a:solidFill>
                  <a:srgbClr val="0A0A0E"/>
                </a:solidFill>
                <a:latin typeface="宋体" pitchFamily="2" charset="-122"/>
              </a:rPr>
              <a:t>代码设计</a:t>
            </a:r>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z="3600" b="1" smtClean="0">
                <a:solidFill>
                  <a:schemeClr val="tx1"/>
                </a:solidFill>
              </a:rPr>
              <a:t>举例</a:t>
            </a:r>
          </a:p>
        </p:txBody>
      </p:sp>
      <p:grpSp>
        <p:nvGrpSpPr>
          <p:cNvPr id="2" name="Group 3"/>
          <p:cNvGrpSpPr>
            <a:grpSpLocks/>
          </p:cNvGrpSpPr>
          <p:nvPr/>
        </p:nvGrpSpPr>
        <p:grpSpPr bwMode="auto">
          <a:xfrm>
            <a:off x="34925" y="1989138"/>
            <a:ext cx="8210550" cy="3822700"/>
            <a:chOff x="22" y="981"/>
            <a:chExt cx="5172" cy="2686"/>
          </a:xfrm>
        </p:grpSpPr>
        <p:sp>
          <p:nvSpPr>
            <p:cNvPr id="97284" name="Text Box 4"/>
            <p:cNvSpPr txBox="1">
              <a:spLocks noChangeArrowheads="1"/>
            </p:cNvSpPr>
            <p:nvPr/>
          </p:nvSpPr>
          <p:spPr bwMode="auto">
            <a:xfrm>
              <a:off x="2108" y="981"/>
              <a:ext cx="1634" cy="300"/>
            </a:xfrm>
            <a:prstGeom prst="rect">
              <a:avLst/>
            </a:prstGeom>
            <a:noFill/>
            <a:ln w="9525">
              <a:noFill/>
              <a:miter lim="800000"/>
              <a:headEnd/>
              <a:tailEnd/>
            </a:ln>
          </p:spPr>
          <p:txBody>
            <a:bodyPr tIns="0" bIns="0">
              <a:spAutoFit/>
            </a:bodyPr>
            <a:lstStyle/>
            <a:p>
              <a:pPr>
                <a:spcBef>
                  <a:spcPct val="50000"/>
                </a:spcBef>
              </a:pPr>
              <a:r>
                <a:rPr kumimoji="1" lang="zh-CN" altLang="en-US" sz="2800" b="1">
                  <a:solidFill>
                    <a:srgbClr val="003366"/>
                  </a:solidFill>
                  <a:latin typeface="Times New Roman" pitchFamily="18" charset="0"/>
                </a:rPr>
                <a:t>产品（实体）</a:t>
              </a:r>
            </a:p>
          </p:txBody>
        </p:sp>
        <p:sp>
          <p:nvSpPr>
            <p:cNvPr id="97285" name="Line 5"/>
            <p:cNvSpPr>
              <a:spLocks noChangeShapeType="1"/>
            </p:cNvSpPr>
            <p:nvPr/>
          </p:nvSpPr>
          <p:spPr bwMode="auto">
            <a:xfrm flipH="1">
              <a:off x="1655" y="1253"/>
              <a:ext cx="726" cy="272"/>
            </a:xfrm>
            <a:prstGeom prst="line">
              <a:avLst/>
            </a:prstGeom>
            <a:noFill/>
            <a:ln w="28575">
              <a:solidFill>
                <a:srgbClr val="003366"/>
              </a:solidFill>
              <a:round/>
              <a:headEnd/>
              <a:tailEnd/>
            </a:ln>
          </p:spPr>
          <p:txBody>
            <a:bodyPr/>
            <a:lstStyle/>
            <a:p>
              <a:endParaRPr lang="zh-CN" altLang="en-US"/>
            </a:p>
          </p:txBody>
        </p:sp>
        <p:sp>
          <p:nvSpPr>
            <p:cNvPr id="97286" name="Line 6"/>
            <p:cNvSpPr>
              <a:spLocks noChangeShapeType="1"/>
            </p:cNvSpPr>
            <p:nvPr/>
          </p:nvSpPr>
          <p:spPr bwMode="auto">
            <a:xfrm>
              <a:off x="2472" y="1253"/>
              <a:ext cx="0" cy="272"/>
            </a:xfrm>
            <a:prstGeom prst="line">
              <a:avLst/>
            </a:prstGeom>
            <a:noFill/>
            <a:ln w="28575">
              <a:solidFill>
                <a:srgbClr val="003366"/>
              </a:solidFill>
              <a:round/>
              <a:headEnd/>
              <a:tailEnd/>
            </a:ln>
          </p:spPr>
          <p:txBody>
            <a:bodyPr/>
            <a:lstStyle/>
            <a:p>
              <a:endParaRPr lang="zh-CN" altLang="en-US"/>
            </a:p>
          </p:txBody>
        </p:sp>
        <p:sp>
          <p:nvSpPr>
            <p:cNvPr id="97287" name="Line 7"/>
            <p:cNvSpPr>
              <a:spLocks noChangeShapeType="1"/>
            </p:cNvSpPr>
            <p:nvPr/>
          </p:nvSpPr>
          <p:spPr bwMode="auto">
            <a:xfrm>
              <a:off x="2562" y="1253"/>
              <a:ext cx="590" cy="227"/>
            </a:xfrm>
            <a:prstGeom prst="line">
              <a:avLst/>
            </a:prstGeom>
            <a:noFill/>
            <a:ln w="28575">
              <a:solidFill>
                <a:srgbClr val="003366"/>
              </a:solidFill>
              <a:round/>
              <a:headEnd/>
              <a:tailEnd/>
            </a:ln>
          </p:spPr>
          <p:txBody>
            <a:bodyPr/>
            <a:lstStyle/>
            <a:p>
              <a:endParaRPr lang="zh-CN" altLang="en-US"/>
            </a:p>
          </p:txBody>
        </p:sp>
        <p:sp>
          <p:nvSpPr>
            <p:cNvPr id="97288" name="Line 8"/>
            <p:cNvSpPr>
              <a:spLocks noChangeShapeType="1"/>
            </p:cNvSpPr>
            <p:nvPr/>
          </p:nvSpPr>
          <p:spPr bwMode="auto">
            <a:xfrm>
              <a:off x="2562" y="1253"/>
              <a:ext cx="2042" cy="181"/>
            </a:xfrm>
            <a:prstGeom prst="line">
              <a:avLst/>
            </a:prstGeom>
            <a:noFill/>
            <a:ln w="28575">
              <a:solidFill>
                <a:srgbClr val="003366"/>
              </a:solidFill>
              <a:round/>
              <a:headEnd/>
              <a:tailEnd/>
            </a:ln>
          </p:spPr>
          <p:txBody>
            <a:bodyPr/>
            <a:lstStyle/>
            <a:p>
              <a:endParaRPr lang="zh-CN" altLang="en-US"/>
            </a:p>
          </p:txBody>
        </p:sp>
        <p:sp>
          <p:nvSpPr>
            <p:cNvPr id="97289" name="Text Box 9"/>
            <p:cNvSpPr txBox="1">
              <a:spLocks noChangeArrowheads="1"/>
            </p:cNvSpPr>
            <p:nvPr/>
          </p:nvSpPr>
          <p:spPr bwMode="auto">
            <a:xfrm>
              <a:off x="1020" y="1525"/>
              <a:ext cx="998" cy="300"/>
            </a:xfrm>
            <a:prstGeom prst="rect">
              <a:avLst/>
            </a:prstGeom>
            <a:noFill/>
            <a:ln w="9525">
              <a:noFill/>
              <a:miter lim="800000"/>
              <a:headEnd/>
              <a:tailEnd/>
            </a:ln>
          </p:spPr>
          <p:txBody>
            <a:bodyPr tIns="0" bIns="0">
              <a:spAutoFit/>
            </a:bodyPr>
            <a:lstStyle/>
            <a:p>
              <a:pPr>
                <a:spcBef>
                  <a:spcPct val="50000"/>
                </a:spcBef>
              </a:pPr>
              <a:r>
                <a:rPr kumimoji="1" lang="zh-CN" altLang="en-US" sz="2800" b="1">
                  <a:solidFill>
                    <a:srgbClr val="003366"/>
                  </a:solidFill>
                  <a:latin typeface="Times New Roman" pitchFamily="18" charset="0"/>
                </a:rPr>
                <a:t>系列</a:t>
              </a:r>
              <a:r>
                <a:rPr kumimoji="1" lang="en-US" altLang="zh-CN" sz="2800" b="1">
                  <a:solidFill>
                    <a:srgbClr val="003366"/>
                  </a:solidFill>
                  <a:latin typeface="Times New Roman" pitchFamily="18" charset="0"/>
                </a:rPr>
                <a:t>(01)</a:t>
              </a:r>
            </a:p>
          </p:txBody>
        </p:sp>
        <p:sp>
          <p:nvSpPr>
            <p:cNvPr id="97290" name="Text Box 10"/>
            <p:cNvSpPr txBox="1">
              <a:spLocks noChangeArrowheads="1"/>
            </p:cNvSpPr>
            <p:nvPr/>
          </p:nvSpPr>
          <p:spPr bwMode="auto">
            <a:xfrm>
              <a:off x="2018" y="1525"/>
              <a:ext cx="998" cy="300"/>
            </a:xfrm>
            <a:prstGeom prst="rect">
              <a:avLst/>
            </a:prstGeom>
            <a:noFill/>
            <a:ln w="9525">
              <a:noFill/>
              <a:miter lim="800000"/>
              <a:headEnd/>
              <a:tailEnd/>
            </a:ln>
          </p:spPr>
          <p:txBody>
            <a:bodyPr tIns="0" bIns="0">
              <a:spAutoFit/>
            </a:bodyPr>
            <a:lstStyle/>
            <a:p>
              <a:pPr>
                <a:spcBef>
                  <a:spcPct val="50000"/>
                </a:spcBef>
              </a:pPr>
              <a:r>
                <a:rPr kumimoji="1" lang="zh-CN" altLang="en-US" sz="2800" b="1">
                  <a:solidFill>
                    <a:srgbClr val="003366"/>
                  </a:solidFill>
                  <a:latin typeface="Times New Roman" pitchFamily="18" charset="0"/>
                </a:rPr>
                <a:t>系列</a:t>
              </a:r>
              <a:r>
                <a:rPr kumimoji="1" lang="en-US" altLang="zh-CN" sz="2800" b="1">
                  <a:solidFill>
                    <a:srgbClr val="003366"/>
                  </a:solidFill>
                  <a:latin typeface="Times New Roman" pitchFamily="18" charset="0"/>
                </a:rPr>
                <a:t>(02)</a:t>
              </a:r>
            </a:p>
          </p:txBody>
        </p:sp>
        <p:sp>
          <p:nvSpPr>
            <p:cNvPr id="97291" name="Text Box 11"/>
            <p:cNvSpPr txBox="1">
              <a:spLocks noChangeArrowheads="1"/>
            </p:cNvSpPr>
            <p:nvPr/>
          </p:nvSpPr>
          <p:spPr bwMode="auto">
            <a:xfrm>
              <a:off x="3016" y="1525"/>
              <a:ext cx="998" cy="300"/>
            </a:xfrm>
            <a:prstGeom prst="rect">
              <a:avLst/>
            </a:prstGeom>
            <a:noFill/>
            <a:ln w="9525">
              <a:noFill/>
              <a:miter lim="800000"/>
              <a:headEnd/>
              <a:tailEnd/>
            </a:ln>
          </p:spPr>
          <p:txBody>
            <a:bodyPr tIns="0" bIns="0">
              <a:spAutoFit/>
            </a:bodyPr>
            <a:lstStyle/>
            <a:p>
              <a:pPr>
                <a:spcBef>
                  <a:spcPct val="50000"/>
                </a:spcBef>
              </a:pPr>
              <a:r>
                <a:rPr kumimoji="1" lang="en-US" altLang="zh-CN" sz="2800" b="1">
                  <a:solidFill>
                    <a:srgbClr val="003366"/>
                  </a:solidFill>
                  <a:latin typeface="Times New Roman" pitchFamily="18" charset="0"/>
                </a:rPr>
                <a:t>……</a:t>
              </a:r>
            </a:p>
          </p:txBody>
        </p:sp>
        <p:sp>
          <p:nvSpPr>
            <p:cNvPr id="97292" name="Text Box 12"/>
            <p:cNvSpPr txBox="1">
              <a:spLocks noChangeArrowheads="1"/>
            </p:cNvSpPr>
            <p:nvPr/>
          </p:nvSpPr>
          <p:spPr bwMode="auto">
            <a:xfrm>
              <a:off x="2971" y="1525"/>
              <a:ext cx="998" cy="300"/>
            </a:xfrm>
            <a:prstGeom prst="rect">
              <a:avLst/>
            </a:prstGeom>
            <a:noFill/>
            <a:ln w="9525">
              <a:noFill/>
              <a:miter lim="800000"/>
              <a:headEnd/>
              <a:tailEnd/>
            </a:ln>
          </p:spPr>
          <p:txBody>
            <a:bodyPr tIns="0" bIns="0">
              <a:spAutoFit/>
            </a:bodyPr>
            <a:lstStyle/>
            <a:p>
              <a:pPr>
                <a:spcBef>
                  <a:spcPct val="50000"/>
                </a:spcBef>
              </a:pPr>
              <a:r>
                <a:rPr kumimoji="1" lang="en-US" altLang="zh-CN" sz="2800" b="1">
                  <a:solidFill>
                    <a:srgbClr val="003366"/>
                  </a:solidFill>
                  <a:latin typeface="Times New Roman" pitchFamily="18" charset="0"/>
                </a:rPr>
                <a:t>……</a:t>
              </a:r>
            </a:p>
          </p:txBody>
        </p:sp>
        <p:sp>
          <p:nvSpPr>
            <p:cNvPr id="97293" name="Text Box 13"/>
            <p:cNvSpPr txBox="1">
              <a:spLocks noChangeArrowheads="1"/>
            </p:cNvSpPr>
            <p:nvPr/>
          </p:nvSpPr>
          <p:spPr bwMode="auto">
            <a:xfrm>
              <a:off x="4105" y="1480"/>
              <a:ext cx="998" cy="300"/>
            </a:xfrm>
            <a:prstGeom prst="rect">
              <a:avLst/>
            </a:prstGeom>
            <a:noFill/>
            <a:ln w="9525">
              <a:noFill/>
              <a:miter lim="800000"/>
              <a:headEnd/>
              <a:tailEnd/>
            </a:ln>
          </p:spPr>
          <p:txBody>
            <a:bodyPr tIns="0" bIns="0">
              <a:spAutoFit/>
            </a:bodyPr>
            <a:lstStyle/>
            <a:p>
              <a:pPr>
                <a:spcBef>
                  <a:spcPct val="50000"/>
                </a:spcBef>
              </a:pPr>
              <a:r>
                <a:rPr kumimoji="1" lang="zh-CN" altLang="en-US" sz="2800" b="1">
                  <a:solidFill>
                    <a:srgbClr val="003366"/>
                  </a:solidFill>
                  <a:latin typeface="Times New Roman" pitchFamily="18" charset="0"/>
                </a:rPr>
                <a:t>系列</a:t>
              </a:r>
              <a:r>
                <a:rPr kumimoji="1" lang="en-US" altLang="zh-CN" sz="2800" b="1">
                  <a:solidFill>
                    <a:srgbClr val="003366"/>
                  </a:solidFill>
                  <a:latin typeface="Times New Roman" pitchFamily="18" charset="0"/>
                </a:rPr>
                <a:t>(05)</a:t>
              </a:r>
            </a:p>
          </p:txBody>
        </p:sp>
        <p:sp>
          <p:nvSpPr>
            <p:cNvPr id="97294" name="Line 14"/>
            <p:cNvSpPr>
              <a:spLocks noChangeShapeType="1"/>
            </p:cNvSpPr>
            <p:nvPr/>
          </p:nvSpPr>
          <p:spPr bwMode="auto">
            <a:xfrm flipH="1">
              <a:off x="1655" y="1842"/>
              <a:ext cx="726" cy="272"/>
            </a:xfrm>
            <a:prstGeom prst="line">
              <a:avLst/>
            </a:prstGeom>
            <a:noFill/>
            <a:ln w="28575">
              <a:solidFill>
                <a:srgbClr val="003366"/>
              </a:solidFill>
              <a:round/>
              <a:headEnd/>
              <a:tailEnd/>
            </a:ln>
          </p:spPr>
          <p:txBody>
            <a:bodyPr/>
            <a:lstStyle/>
            <a:p>
              <a:endParaRPr lang="zh-CN" altLang="en-US"/>
            </a:p>
          </p:txBody>
        </p:sp>
        <p:sp>
          <p:nvSpPr>
            <p:cNvPr id="97295" name="Line 15"/>
            <p:cNvSpPr>
              <a:spLocks noChangeShapeType="1"/>
            </p:cNvSpPr>
            <p:nvPr/>
          </p:nvSpPr>
          <p:spPr bwMode="auto">
            <a:xfrm>
              <a:off x="2472" y="1842"/>
              <a:ext cx="0" cy="272"/>
            </a:xfrm>
            <a:prstGeom prst="line">
              <a:avLst/>
            </a:prstGeom>
            <a:noFill/>
            <a:ln w="28575">
              <a:solidFill>
                <a:srgbClr val="003366"/>
              </a:solidFill>
              <a:round/>
              <a:headEnd/>
              <a:tailEnd/>
            </a:ln>
          </p:spPr>
          <p:txBody>
            <a:bodyPr/>
            <a:lstStyle/>
            <a:p>
              <a:endParaRPr lang="zh-CN" altLang="en-US"/>
            </a:p>
          </p:txBody>
        </p:sp>
        <p:sp>
          <p:nvSpPr>
            <p:cNvPr id="97296" name="Line 16"/>
            <p:cNvSpPr>
              <a:spLocks noChangeShapeType="1"/>
            </p:cNvSpPr>
            <p:nvPr/>
          </p:nvSpPr>
          <p:spPr bwMode="auto">
            <a:xfrm>
              <a:off x="2562" y="1842"/>
              <a:ext cx="590" cy="227"/>
            </a:xfrm>
            <a:prstGeom prst="line">
              <a:avLst/>
            </a:prstGeom>
            <a:noFill/>
            <a:ln w="28575">
              <a:solidFill>
                <a:srgbClr val="003366"/>
              </a:solidFill>
              <a:round/>
              <a:headEnd/>
              <a:tailEnd/>
            </a:ln>
          </p:spPr>
          <p:txBody>
            <a:bodyPr/>
            <a:lstStyle/>
            <a:p>
              <a:endParaRPr lang="zh-CN" altLang="en-US"/>
            </a:p>
          </p:txBody>
        </p:sp>
        <p:sp>
          <p:nvSpPr>
            <p:cNvPr id="97297" name="Line 17"/>
            <p:cNvSpPr>
              <a:spLocks noChangeShapeType="1"/>
            </p:cNvSpPr>
            <p:nvPr/>
          </p:nvSpPr>
          <p:spPr bwMode="auto">
            <a:xfrm>
              <a:off x="2562" y="1842"/>
              <a:ext cx="2042" cy="181"/>
            </a:xfrm>
            <a:prstGeom prst="line">
              <a:avLst/>
            </a:prstGeom>
            <a:noFill/>
            <a:ln w="28575">
              <a:solidFill>
                <a:srgbClr val="003366"/>
              </a:solidFill>
              <a:round/>
              <a:headEnd/>
              <a:tailEnd/>
            </a:ln>
          </p:spPr>
          <p:txBody>
            <a:bodyPr/>
            <a:lstStyle/>
            <a:p>
              <a:endParaRPr lang="zh-CN" altLang="en-US"/>
            </a:p>
          </p:txBody>
        </p:sp>
        <p:sp>
          <p:nvSpPr>
            <p:cNvPr id="97298" name="Text Box 18"/>
            <p:cNvSpPr txBox="1">
              <a:spLocks noChangeArrowheads="1"/>
            </p:cNvSpPr>
            <p:nvPr/>
          </p:nvSpPr>
          <p:spPr bwMode="auto">
            <a:xfrm>
              <a:off x="975" y="2160"/>
              <a:ext cx="998" cy="600"/>
            </a:xfrm>
            <a:prstGeom prst="rect">
              <a:avLst/>
            </a:prstGeom>
            <a:noFill/>
            <a:ln w="9525">
              <a:noFill/>
              <a:miter lim="800000"/>
              <a:headEnd/>
              <a:tailEnd/>
            </a:ln>
          </p:spPr>
          <p:txBody>
            <a:bodyPr tIns="0" bIns="0">
              <a:spAutoFit/>
            </a:bodyPr>
            <a:lstStyle/>
            <a:p>
              <a:pPr algn="ctr"/>
              <a:r>
                <a:rPr kumimoji="1" lang="zh-CN" altLang="en-US" sz="2800" b="1">
                  <a:solidFill>
                    <a:srgbClr val="003366"/>
                  </a:solidFill>
                  <a:latin typeface="Times New Roman" pitchFamily="18" charset="0"/>
                </a:rPr>
                <a:t>型号</a:t>
              </a:r>
            </a:p>
            <a:p>
              <a:pPr algn="ctr"/>
              <a:r>
                <a:rPr kumimoji="1" lang="en-US" altLang="zh-CN" sz="2800" b="1">
                  <a:solidFill>
                    <a:srgbClr val="003366"/>
                  </a:solidFill>
                  <a:latin typeface="Times New Roman" pitchFamily="18" charset="0"/>
                </a:rPr>
                <a:t>(02030v)</a:t>
              </a:r>
            </a:p>
          </p:txBody>
        </p:sp>
        <p:sp>
          <p:nvSpPr>
            <p:cNvPr id="97299" name="Text Box 19"/>
            <p:cNvSpPr txBox="1">
              <a:spLocks noChangeArrowheads="1"/>
            </p:cNvSpPr>
            <p:nvPr/>
          </p:nvSpPr>
          <p:spPr bwMode="auto">
            <a:xfrm>
              <a:off x="2018" y="2160"/>
              <a:ext cx="998" cy="600"/>
            </a:xfrm>
            <a:prstGeom prst="rect">
              <a:avLst/>
            </a:prstGeom>
            <a:noFill/>
            <a:ln w="9525">
              <a:noFill/>
              <a:miter lim="800000"/>
              <a:headEnd/>
              <a:tailEnd/>
            </a:ln>
          </p:spPr>
          <p:txBody>
            <a:bodyPr tIns="0" bIns="0">
              <a:spAutoFit/>
            </a:bodyPr>
            <a:lstStyle/>
            <a:p>
              <a:pPr algn="ctr"/>
              <a:r>
                <a:rPr kumimoji="1" lang="zh-CN" altLang="en-US" sz="2800" b="1">
                  <a:solidFill>
                    <a:srgbClr val="003366"/>
                  </a:solidFill>
                  <a:latin typeface="Times New Roman" pitchFamily="18" charset="0"/>
                </a:rPr>
                <a:t>型号</a:t>
              </a:r>
            </a:p>
            <a:p>
              <a:pPr algn="ctr"/>
              <a:r>
                <a:rPr kumimoji="1" lang="en-US" altLang="zh-CN" sz="2800" b="1">
                  <a:solidFill>
                    <a:srgbClr val="003366"/>
                  </a:solidFill>
                  <a:latin typeface="Times New Roman" pitchFamily="18" charset="0"/>
                </a:rPr>
                <a:t>(02031v)</a:t>
              </a:r>
            </a:p>
          </p:txBody>
        </p:sp>
        <p:sp>
          <p:nvSpPr>
            <p:cNvPr id="97300" name="Text Box 20"/>
            <p:cNvSpPr txBox="1">
              <a:spLocks noChangeArrowheads="1"/>
            </p:cNvSpPr>
            <p:nvPr/>
          </p:nvSpPr>
          <p:spPr bwMode="auto">
            <a:xfrm>
              <a:off x="4105" y="2069"/>
              <a:ext cx="998" cy="600"/>
            </a:xfrm>
            <a:prstGeom prst="rect">
              <a:avLst/>
            </a:prstGeom>
            <a:noFill/>
            <a:ln w="9525">
              <a:noFill/>
              <a:miter lim="800000"/>
              <a:headEnd/>
              <a:tailEnd/>
            </a:ln>
          </p:spPr>
          <p:txBody>
            <a:bodyPr tIns="0" bIns="0">
              <a:spAutoFit/>
            </a:bodyPr>
            <a:lstStyle/>
            <a:p>
              <a:pPr algn="ctr"/>
              <a:r>
                <a:rPr kumimoji="1" lang="zh-CN" altLang="en-US" sz="2800" b="1">
                  <a:solidFill>
                    <a:srgbClr val="003366"/>
                  </a:solidFill>
                  <a:latin typeface="Times New Roman" pitchFamily="18" charset="0"/>
                </a:rPr>
                <a:t>型号</a:t>
              </a:r>
            </a:p>
            <a:p>
              <a:pPr algn="ctr"/>
              <a:r>
                <a:rPr kumimoji="1" lang="en-US" altLang="zh-CN" sz="2800" b="1">
                  <a:solidFill>
                    <a:srgbClr val="003366"/>
                  </a:solidFill>
                  <a:latin typeface="Times New Roman" pitchFamily="18" charset="0"/>
                </a:rPr>
                <a:t>(02035v)</a:t>
              </a:r>
            </a:p>
          </p:txBody>
        </p:sp>
        <p:sp>
          <p:nvSpPr>
            <p:cNvPr id="97301" name="Text Box 21"/>
            <p:cNvSpPr txBox="1">
              <a:spLocks noChangeArrowheads="1"/>
            </p:cNvSpPr>
            <p:nvPr/>
          </p:nvSpPr>
          <p:spPr bwMode="auto">
            <a:xfrm>
              <a:off x="3107" y="2160"/>
              <a:ext cx="998" cy="300"/>
            </a:xfrm>
            <a:prstGeom prst="rect">
              <a:avLst/>
            </a:prstGeom>
            <a:noFill/>
            <a:ln w="9525">
              <a:noFill/>
              <a:miter lim="800000"/>
              <a:headEnd/>
              <a:tailEnd/>
            </a:ln>
          </p:spPr>
          <p:txBody>
            <a:bodyPr tIns="0" bIns="0">
              <a:spAutoFit/>
            </a:bodyPr>
            <a:lstStyle/>
            <a:p>
              <a:pPr>
                <a:spcBef>
                  <a:spcPct val="50000"/>
                </a:spcBef>
              </a:pPr>
              <a:r>
                <a:rPr kumimoji="1" lang="en-US" altLang="zh-CN" sz="2800" b="1">
                  <a:solidFill>
                    <a:srgbClr val="003366"/>
                  </a:solidFill>
                  <a:latin typeface="Times New Roman" pitchFamily="18" charset="0"/>
                </a:rPr>
                <a:t>……</a:t>
              </a:r>
            </a:p>
          </p:txBody>
        </p:sp>
        <p:sp>
          <p:nvSpPr>
            <p:cNvPr id="97302" name="Line 22"/>
            <p:cNvSpPr>
              <a:spLocks noChangeShapeType="1"/>
            </p:cNvSpPr>
            <p:nvPr/>
          </p:nvSpPr>
          <p:spPr bwMode="auto">
            <a:xfrm flipH="1">
              <a:off x="567" y="2750"/>
              <a:ext cx="726" cy="272"/>
            </a:xfrm>
            <a:prstGeom prst="line">
              <a:avLst/>
            </a:prstGeom>
            <a:noFill/>
            <a:ln w="28575">
              <a:solidFill>
                <a:srgbClr val="003366"/>
              </a:solidFill>
              <a:round/>
              <a:headEnd/>
              <a:tailEnd/>
            </a:ln>
          </p:spPr>
          <p:txBody>
            <a:bodyPr/>
            <a:lstStyle/>
            <a:p>
              <a:endParaRPr lang="zh-CN" altLang="en-US"/>
            </a:p>
          </p:txBody>
        </p:sp>
        <p:sp>
          <p:nvSpPr>
            <p:cNvPr id="97303" name="Line 23"/>
            <p:cNvSpPr>
              <a:spLocks noChangeShapeType="1"/>
            </p:cNvSpPr>
            <p:nvPr/>
          </p:nvSpPr>
          <p:spPr bwMode="auto">
            <a:xfrm>
              <a:off x="1384" y="2750"/>
              <a:ext cx="407" cy="317"/>
            </a:xfrm>
            <a:prstGeom prst="line">
              <a:avLst/>
            </a:prstGeom>
            <a:noFill/>
            <a:ln w="28575">
              <a:solidFill>
                <a:srgbClr val="003366"/>
              </a:solidFill>
              <a:round/>
              <a:headEnd/>
              <a:tailEnd/>
            </a:ln>
          </p:spPr>
          <p:txBody>
            <a:bodyPr/>
            <a:lstStyle/>
            <a:p>
              <a:endParaRPr lang="zh-CN" altLang="en-US"/>
            </a:p>
          </p:txBody>
        </p:sp>
        <p:sp>
          <p:nvSpPr>
            <p:cNvPr id="97304" name="Line 24"/>
            <p:cNvSpPr>
              <a:spLocks noChangeShapeType="1"/>
            </p:cNvSpPr>
            <p:nvPr/>
          </p:nvSpPr>
          <p:spPr bwMode="auto">
            <a:xfrm>
              <a:off x="1474" y="2750"/>
              <a:ext cx="1905" cy="363"/>
            </a:xfrm>
            <a:prstGeom prst="line">
              <a:avLst/>
            </a:prstGeom>
            <a:noFill/>
            <a:ln w="28575">
              <a:solidFill>
                <a:srgbClr val="003366"/>
              </a:solidFill>
              <a:round/>
              <a:headEnd/>
              <a:tailEnd/>
            </a:ln>
          </p:spPr>
          <p:txBody>
            <a:bodyPr/>
            <a:lstStyle/>
            <a:p>
              <a:endParaRPr lang="zh-CN" altLang="en-US"/>
            </a:p>
          </p:txBody>
        </p:sp>
        <p:sp>
          <p:nvSpPr>
            <p:cNvPr id="97305" name="Line 25"/>
            <p:cNvSpPr>
              <a:spLocks noChangeShapeType="1"/>
            </p:cNvSpPr>
            <p:nvPr/>
          </p:nvSpPr>
          <p:spPr bwMode="auto">
            <a:xfrm>
              <a:off x="1474" y="2750"/>
              <a:ext cx="2948" cy="317"/>
            </a:xfrm>
            <a:prstGeom prst="line">
              <a:avLst/>
            </a:prstGeom>
            <a:noFill/>
            <a:ln w="28575">
              <a:solidFill>
                <a:srgbClr val="003366"/>
              </a:solidFill>
              <a:round/>
              <a:headEnd/>
              <a:tailEnd/>
            </a:ln>
          </p:spPr>
          <p:txBody>
            <a:bodyPr/>
            <a:lstStyle/>
            <a:p>
              <a:endParaRPr lang="zh-CN" altLang="en-US"/>
            </a:p>
          </p:txBody>
        </p:sp>
        <p:sp>
          <p:nvSpPr>
            <p:cNvPr id="97306" name="Text Box 26"/>
            <p:cNvSpPr txBox="1">
              <a:spLocks noChangeArrowheads="1"/>
            </p:cNvSpPr>
            <p:nvPr/>
          </p:nvSpPr>
          <p:spPr bwMode="auto">
            <a:xfrm>
              <a:off x="22" y="3022"/>
              <a:ext cx="1225" cy="600"/>
            </a:xfrm>
            <a:prstGeom prst="rect">
              <a:avLst/>
            </a:prstGeom>
            <a:noFill/>
            <a:ln w="9525">
              <a:noFill/>
              <a:miter lim="800000"/>
              <a:headEnd/>
              <a:tailEnd/>
            </a:ln>
          </p:spPr>
          <p:txBody>
            <a:bodyPr tIns="0" bIns="0">
              <a:spAutoFit/>
            </a:bodyPr>
            <a:lstStyle/>
            <a:p>
              <a:pPr algn="ctr"/>
              <a:r>
                <a:rPr kumimoji="1" lang="zh-CN" altLang="en-US" sz="2800" b="1">
                  <a:solidFill>
                    <a:srgbClr val="003366"/>
                  </a:solidFill>
                  <a:latin typeface="Times New Roman" pitchFamily="18" charset="0"/>
                </a:rPr>
                <a:t>产品</a:t>
              </a:r>
            </a:p>
            <a:p>
              <a:pPr algn="ctr"/>
              <a:r>
                <a:rPr kumimoji="1" lang="en-US" altLang="zh-CN" sz="2800" b="1">
                  <a:solidFill>
                    <a:srgbClr val="003366"/>
                  </a:solidFill>
                  <a:latin typeface="Times New Roman" pitchFamily="18" charset="0"/>
                </a:rPr>
                <a:t>(02030v108)</a:t>
              </a:r>
            </a:p>
          </p:txBody>
        </p:sp>
        <p:sp>
          <p:nvSpPr>
            <p:cNvPr id="97307" name="Text Box 27"/>
            <p:cNvSpPr txBox="1">
              <a:spLocks noChangeArrowheads="1"/>
            </p:cNvSpPr>
            <p:nvPr/>
          </p:nvSpPr>
          <p:spPr bwMode="auto">
            <a:xfrm>
              <a:off x="1247" y="3022"/>
              <a:ext cx="1225" cy="600"/>
            </a:xfrm>
            <a:prstGeom prst="rect">
              <a:avLst/>
            </a:prstGeom>
            <a:noFill/>
            <a:ln w="9525">
              <a:noFill/>
              <a:miter lim="800000"/>
              <a:headEnd/>
              <a:tailEnd/>
            </a:ln>
          </p:spPr>
          <p:txBody>
            <a:bodyPr tIns="0" bIns="0">
              <a:spAutoFit/>
            </a:bodyPr>
            <a:lstStyle/>
            <a:p>
              <a:pPr algn="ctr"/>
              <a:r>
                <a:rPr kumimoji="1" lang="zh-CN" altLang="en-US" sz="2800" b="1">
                  <a:solidFill>
                    <a:srgbClr val="003366"/>
                  </a:solidFill>
                  <a:latin typeface="Times New Roman" pitchFamily="18" charset="0"/>
                </a:rPr>
                <a:t>产品</a:t>
              </a:r>
            </a:p>
            <a:p>
              <a:pPr algn="ctr"/>
              <a:r>
                <a:rPr kumimoji="1" lang="en-US" altLang="zh-CN" sz="2800" b="1">
                  <a:solidFill>
                    <a:srgbClr val="003366"/>
                  </a:solidFill>
                  <a:latin typeface="Times New Roman" pitchFamily="18" charset="0"/>
                </a:rPr>
                <a:t>(02030v208)</a:t>
              </a:r>
            </a:p>
          </p:txBody>
        </p:sp>
        <p:sp>
          <p:nvSpPr>
            <p:cNvPr id="97308" name="Text Box 28"/>
            <p:cNvSpPr txBox="1">
              <a:spLocks noChangeArrowheads="1"/>
            </p:cNvSpPr>
            <p:nvPr/>
          </p:nvSpPr>
          <p:spPr bwMode="auto">
            <a:xfrm>
              <a:off x="3016" y="3158"/>
              <a:ext cx="998" cy="300"/>
            </a:xfrm>
            <a:prstGeom prst="rect">
              <a:avLst/>
            </a:prstGeom>
            <a:noFill/>
            <a:ln w="9525">
              <a:noFill/>
              <a:miter lim="800000"/>
              <a:headEnd/>
              <a:tailEnd/>
            </a:ln>
          </p:spPr>
          <p:txBody>
            <a:bodyPr tIns="0" bIns="0">
              <a:spAutoFit/>
            </a:bodyPr>
            <a:lstStyle/>
            <a:p>
              <a:pPr>
                <a:spcBef>
                  <a:spcPct val="50000"/>
                </a:spcBef>
              </a:pPr>
              <a:r>
                <a:rPr kumimoji="1" lang="en-US" altLang="zh-CN" sz="2800" b="1">
                  <a:solidFill>
                    <a:srgbClr val="003366"/>
                  </a:solidFill>
                  <a:latin typeface="Times New Roman" pitchFamily="18" charset="0"/>
                </a:rPr>
                <a:t>……</a:t>
              </a:r>
            </a:p>
          </p:txBody>
        </p:sp>
        <p:sp>
          <p:nvSpPr>
            <p:cNvPr id="97309" name="Text Box 29"/>
            <p:cNvSpPr txBox="1">
              <a:spLocks noChangeArrowheads="1"/>
            </p:cNvSpPr>
            <p:nvPr/>
          </p:nvSpPr>
          <p:spPr bwMode="auto">
            <a:xfrm>
              <a:off x="3969" y="3067"/>
              <a:ext cx="1225" cy="600"/>
            </a:xfrm>
            <a:prstGeom prst="rect">
              <a:avLst/>
            </a:prstGeom>
            <a:noFill/>
            <a:ln w="9525">
              <a:noFill/>
              <a:miter lim="800000"/>
              <a:headEnd/>
              <a:tailEnd/>
            </a:ln>
          </p:spPr>
          <p:txBody>
            <a:bodyPr tIns="0" bIns="0">
              <a:spAutoFit/>
            </a:bodyPr>
            <a:lstStyle/>
            <a:p>
              <a:pPr algn="ctr"/>
              <a:r>
                <a:rPr kumimoji="1" lang="zh-CN" altLang="en-US" sz="2800" b="1">
                  <a:solidFill>
                    <a:srgbClr val="003366"/>
                  </a:solidFill>
                  <a:latin typeface="Times New Roman" pitchFamily="18" charset="0"/>
                </a:rPr>
                <a:t>产品</a:t>
              </a:r>
            </a:p>
            <a:p>
              <a:pPr algn="ctr"/>
              <a:r>
                <a:rPr kumimoji="1" lang="en-US" altLang="zh-CN" sz="2800" b="1">
                  <a:solidFill>
                    <a:srgbClr val="003366"/>
                  </a:solidFill>
                  <a:latin typeface="Times New Roman" pitchFamily="18" charset="0"/>
                </a:rPr>
                <a:t>(02030v508)</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11188" y="1628775"/>
            <a:ext cx="7772400" cy="990600"/>
          </a:xfrm>
        </p:spPr>
        <p:txBody>
          <a:bodyPr/>
          <a:lstStyle/>
          <a:p>
            <a:pPr eaLnBrk="1" hangingPunct="1"/>
            <a:r>
              <a:rPr lang="en-US" altLang="zh-CN" sz="3200" b="1" smtClean="0">
                <a:solidFill>
                  <a:schemeClr val="tx1"/>
                </a:solidFill>
              </a:rPr>
              <a:t>(1)</a:t>
            </a:r>
            <a:r>
              <a:rPr lang="zh-CN" altLang="en-US" sz="3200" b="1" smtClean="0">
                <a:solidFill>
                  <a:schemeClr val="tx1"/>
                </a:solidFill>
                <a:latin typeface="宋体" pitchFamily="2" charset="-122"/>
              </a:rPr>
              <a:t>线分类方法</a:t>
            </a:r>
          </a:p>
        </p:txBody>
      </p:sp>
      <p:sp>
        <p:nvSpPr>
          <p:cNvPr id="98307" name="Rectangle 3"/>
          <p:cNvSpPr>
            <a:spLocks noGrp="1" noChangeArrowheads="1"/>
          </p:cNvSpPr>
          <p:nvPr>
            <p:ph type="body" idx="1"/>
          </p:nvPr>
        </p:nvSpPr>
        <p:spPr>
          <a:xfrm>
            <a:off x="468313" y="2565400"/>
            <a:ext cx="7775575" cy="3886200"/>
          </a:xfrm>
        </p:spPr>
        <p:txBody>
          <a:bodyPr/>
          <a:lstStyle/>
          <a:p>
            <a:pPr lvl="1" eaLnBrk="1" hangingPunct="1">
              <a:lnSpc>
                <a:spcPct val="110000"/>
              </a:lnSpc>
            </a:pPr>
            <a:r>
              <a:rPr lang="zh-CN" altLang="en-US" b="1" smtClean="0">
                <a:solidFill>
                  <a:schemeClr val="tx1"/>
                </a:solidFill>
                <a:latin typeface="宋体" pitchFamily="2" charset="-122"/>
              </a:rPr>
              <a:t>特点</a:t>
            </a:r>
            <a:r>
              <a:rPr lang="en-US" altLang="zh-CN" b="1" smtClean="0">
                <a:solidFill>
                  <a:schemeClr val="tx1"/>
                </a:solidFill>
                <a:latin typeface="宋体" pitchFamily="2" charset="-122"/>
              </a:rPr>
              <a:t>: </a:t>
            </a:r>
            <a:r>
              <a:rPr lang="zh-CN" altLang="en-US" b="1" smtClean="0">
                <a:solidFill>
                  <a:schemeClr val="tx1"/>
                </a:solidFill>
                <a:latin typeface="宋体" pitchFamily="2" charset="-122"/>
              </a:rPr>
              <a:t>结构清晰，容易识别和记忆，容易进行有规律的查找。 与传统方法相似，对手工系统有较好的适应性。 主要缺点是结构不灵活，柔性较差</a:t>
            </a:r>
          </a:p>
          <a:p>
            <a:pPr lvl="1" eaLnBrk="1" hangingPunct="1">
              <a:lnSpc>
                <a:spcPct val="110000"/>
              </a:lnSpc>
            </a:pPr>
            <a:r>
              <a:rPr lang="zh-CN" altLang="en-US" b="1" smtClean="0">
                <a:solidFill>
                  <a:schemeClr val="tx1"/>
                </a:solidFill>
                <a:latin typeface="宋体" pitchFamily="2" charset="-122"/>
              </a:rPr>
              <a:t>原则</a:t>
            </a:r>
            <a:r>
              <a:rPr lang="en-US" altLang="zh-CN" b="1" smtClean="0">
                <a:solidFill>
                  <a:schemeClr val="tx1"/>
                </a:solidFill>
                <a:latin typeface="宋体" pitchFamily="2" charset="-122"/>
              </a:rPr>
              <a:t>: </a:t>
            </a:r>
            <a:r>
              <a:rPr lang="zh-CN" altLang="en-US" b="1" smtClean="0">
                <a:solidFill>
                  <a:schemeClr val="tx1"/>
                </a:solidFill>
                <a:latin typeface="宋体" pitchFamily="2" charset="-122"/>
              </a:rPr>
              <a:t>唯一性和不交叉性。否则分类后如果出现有二义性，将会给后继工作带来诸多不便</a:t>
            </a:r>
          </a:p>
        </p:txBody>
      </p:sp>
      <p:sp>
        <p:nvSpPr>
          <p:cNvPr id="98308" name="AutoShape 4">
            <a:hlinkClick r:id="" action="ppaction://noaction" highlightClick="1"/>
          </p:cNvPr>
          <p:cNvSpPr>
            <a:spLocks noChangeArrowheads="1"/>
          </p:cNvSpPr>
          <p:nvPr/>
        </p:nvSpPr>
        <p:spPr bwMode="auto">
          <a:xfrm>
            <a:off x="1258888" y="908050"/>
            <a:ext cx="424973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5.3.1 </a:t>
            </a:r>
            <a:r>
              <a:rPr lang="zh-CN" altLang="en-US" sz="3600" b="1">
                <a:solidFill>
                  <a:srgbClr val="0A0A0E"/>
                </a:solidFill>
                <a:latin typeface="宋体" pitchFamily="2" charset="-122"/>
              </a:rPr>
              <a:t>代码设计</a:t>
            </a:r>
          </a:p>
        </p:txBody>
      </p: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11188" y="1557338"/>
            <a:ext cx="7772400" cy="990600"/>
          </a:xfrm>
        </p:spPr>
        <p:txBody>
          <a:bodyPr/>
          <a:lstStyle/>
          <a:p>
            <a:pPr eaLnBrk="1" hangingPunct="1"/>
            <a:r>
              <a:rPr lang="en-US" altLang="zh-CN" sz="3200" b="1" smtClean="0">
                <a:solidFill>
                  <a:schemeClr val="tx1"/>
                </a:solidFill>
              </a:rPr>
              <a:t>(2) </a:t>
            </a:r>
            <a:r>
              <a:rPr lang="zh-CN" altLang="en-US" sz="3200" b="1" smtClean="0">
                <a:solidFill>
                  <a:schemeClr val="tx1"/>
                </a:solidFill>
                <a:latin typeface="宋体" pitchFamily="2" charset="-122"/>
              </a:rPr>
              <a:t>面分类方法</a:t>
            </a:r>
          </a:p>
        </p:txBody>
      </p:sp>
      <p:sp>
        <p:nvSpPr>
          <p:cNvPr id="99331" name="Rectangle 3"/>
          <p:cNvSpPr>
            <a:spLocks noGrp="1" noChangeArrowheads="1"/>
          </p:cNvSpPr>
          <p:nvPr>
            <p:ph type="body" idx="1"/>
          </p:nvPr>
        </p:nvSpPr>
        <p:spPr>
          <a:xfrm>
            <a:off x="684213" y="2971800"/>
            <a:ext cx="7772400" cy="3886200"/>
          </a:xfrm>
        </p:spPr>
        <p:txBody>
          <a:bodyPr/>
          <a:lstStyle/>
          <a:p>
            <a:pPr eaLnBrk="1" hangingPunct="1"/>
            <a:endParaRPr lang="en-US" altLang="zh-CN" smtClean="0"/>
          </a:p>
          <a:p>
            <a:pPr eaLnBrk="1" hangingPunct="1"/>
            <a:endParaRPr lang="en-US" altLang="zh-CN" smtClean="0"/>
          </a:p>
          <a:p>
            <a:pPr eaLnBrk="1" hangingPunct="1"/>
            <a:endParaRPr lang="en-US" altLang="zh-CN" smtClean="0"/>
          </a:p>
          <a:p>
            <a:pPr eaLnBrk="1" hangingPunct="1">
              <a:spcBef>
                <a:spcPct val="65000"/>
              </a:spcBef>
            </a:pPr>
            <a:endParaRPr lang="en-US" altLang="zh-CN" sz="2800" b="1" smtClean="0">
              <a:latin typeface="宋体" pitchFamily="2" charset="-122"/>
            </a:endParaRPr>
          </a:p>
          <a:p>
            <a:pPr eaLnBrk="1" hangingPunct="1">
              <a:spcBef>
                <a:spcPct val="65000"/>
              </a:spcBef>
            </a:pPr>
            <a:r>
              <a:rPr lang="zh-CN" altLang="en-US" sz="2800" b="1" smtClean="0">
                <a:latin typeface="宋体" pitchFamily="2" charset="-122"/>
              </a:rPr>
              <a:t>例如：代码</a:t>
            </a:r>
            <a:r>
              <a:rPr lang="en-US" altLang="zh-CN" sz="2800" b="1" smtClean="0">
                <a:latin typeface="宋体" pitchFamily="2" charset="-122"/>
              </a:rPr>
              <a:t>3211</a:t>
            </a:r>
            <a:r>
              <a:rPr lang="zh-CN" altLang="en-US" sz="2800" b="1" smtClean="0">
                <a:latin typeface="宋体" pitchFamily="2" charset="-122"/>
              </a:rPr>
              <a:t>表示材料为钢的</a:t>
            </a:r>
            <a:r>
              <a:rPr lang="en-US" altLang="zh-CN" sz="2800" b="1" smtClean="0">
                <a:latin typeface="宋体" pitchFamily="2" charset="-122"/>
              </a:rPr>
              <a:t>Φ1.0mm</a:t>
            </a:r>
            <a:r>
              <a:rPr lang="zh-CN" altLang="en-US" sz="2800" b="1" smtClean="0">
                <a:latin typeface="宋体" pitchFamily="2" charset="-122"/>
              </a:rPr>
              <a:t>圆头的未处理螺钉</a:t>
            </a:r>
          </a:p>
        </p:txBody>
      </p:sp>
      <p:graphicFrame>
        <p:nvGraphicFramePr>
          <p:cNvPr id="1781793" name="Group 33"/>
          <p:cNvGraphicFramePr>
            <a:graphicFrameLocks noGrp="1"/>
          </p:cNvGraphicFramePr>
          <p:nvPr/>
        </p:nvGraphicFramePr>
        <p:xfrm>
          <a:off x="900113" y="2565400"/>
          <a:ext cx="7329487" cy="2303760"/>
        </p:xfrm>
        <a:graphic>
          <a:graphicData uri="http://schemas.openxmlformats.org/drawingml/2006/table">
            <a:tbl>
              <a:tblPr/>
              <a:tblGrid>
                <a:gridCol w="1843087"/>
                <a:gridCol w="1676400"/>
                <a:gridCol w="1981200"/>
                <a:gridCol w="1828800"/>
              </a:tblGrid>
              <a:tr h="6064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A0A0E"/>
                          </a:solidFill>
                          <a:effectLst/>
                          <a:latin typeface="Tahoma" pitchFamily="34" charset="0"/>
                          <a:ea typeface="宋体" pitchFamily="2" charset="-122"/>
                        </a:rPr>
                        <a:t>材料</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A0A0E"/>
                          </a:solidFill>
                          <a:effectLst/>
                          <a:latin typeface="Tahoma" pitchFamily="34" charset="0"/>
                          <a:ea typeface="宋体" pitchFamily="2" charset="-122"/>
                        </a:rPr>
                        <a:t>螺钉直径</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A0A0E"/>
                          </a:solidFill>
                          <a:effectLst/>
                          <a:latin typeface="Tahoma" pitchFamily="34" charset="0"/>
                          <a:ea typeface="宋体" pitchFamily="2" charset="-122"/>
                        </a:rPr>
                        <a:t>螺钉头形状</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表面处理</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1-</a:t>
                      </a:r>
                      <a:r>
                        <a:rPr kumimoji="0" lang="zh-CN" altLang="en-US" sz="2400" b="1" i="0" u="none" strike="noStrike" cap="none" normalizeH="0" baseline="0" smtClean="0">
                          <a:ln>
                            <a:noFill/>
                          </a:ln>
                          <a:solidFill>
                            <a:srgbClr val="0A0A0E"/>
                          </a:solidFill>
                          <a:effectLst/>
                          <a:latin typeface="Tahoma" pitchFamily="34" charset="0"/>
                          <a:ea typeface="宋体" pitchFamily="2" charset="-122"/>
                        </a:rPr>
                        <a:t>不锈钢</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1-φ0.5</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1-</a:t>
                      </a:r>
                      <a:r>
                        <a:rPr kumimoji="0" lang="zh-CN" altLang="en-US" sz="2400" b="1" i="0" u="none" strike="noStrike" cap="none" normalizeH="0" baseline="0" smtClean="0">
                          <a:ln>
                            <a:noFill/>
                          </a:ln>
                          <a:solidFill>
                            <a:srgbClr val="0A0A0E"/>
                          </a:solidFill>
                          <a:effectLst/>
                          <a:latin typeface="Tahoma" pitchFamily="34" charset="0"/>
                          <a:ea typeface="宋体" pitchFamily="2" charset="-122"/>
                        </a:rPr>
                        <a:t>圆头</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rgbClr val="0A0A0E"/>
                          </a:solidFill>
                          <a:effectLst/>
                          <a:latin typeface="Tahoma" pitchFamily="34" charset="0"/>
                          <a:ea typeface="宋体" pitchFamily="2" charset="-122"/>
                        </a:rPr>
                        <a:t>1-</a:t>
                      </a:r>
                      <a:r>
                        <a:rPr kumimoji="0" lang="zh-CN" altLang="en-US" sz="2400" b="1" i="0" u="none" strike="noStrike" cap="none" normalizeH="0" baseline="0" dirty="0" smtClean="0">
                          <a:ln>
                            <a:noFill/>
                          </a:ln>
                          <a:solidFill>
                            <a:srgbClr val="0A0A0E"/>
                          </a:solidFill>
                          <a:effectLst/>
                          <a:latin typeface="Tahoma" pitchFamily="34" charset="0"/>
                          <a:ea typeface="宋体" pitchFamily="2" charset="-122"/>
                        </a:rPr>
                        <a:t>未处理</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2-</a:t>
                      </a:r>
                      <a:r>
                        <a:rPr kumimoji="0" lang="zh-CN" altLang="en-US" sz="2400" b="1" i="0" u="none" strike="noStrike" cap="none" normalizeH="0" baseline="0" smtClean="0">
                          <a:ln>
                            <a:noFill/>
                          </a:ln>
                          <a:solidFill>
                            <a:srgbClr val="0A0A0E"/>
                          </a:solidFill>
                          <a:effectLst/>
                          <a:latin typeface="Tahoma" pitchFamily="34" charset="0"/>
                          <a:ea typeface="宋体" pitchFamily="2" charset="-122"/>
                        </a:rPr>
                        <a:t>黄钢</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2 </a:t>
                      </a:r>
                      <a:r>
                        <a:rPr kumimoji="0" lang="en-US" altLang="zh-CN" sz="2400" b="1" i="0" u="none" strike="noStrike" cap="none" normalizeH="0" baseline="0" smtClean="0">
                          <a:ln>
                            <a:noFill/>
                          </a:ln>
                          <a:solidFill>
                            <a:srgbClr val="0A0A0E"/>
                          </a:solidFill>
                          <a:effectLst/>
                          <a:latin typeface="Arial"/>
                          <a:ea typeface="宋体" pitchFamily="2" charset="-122"/>
                        </a:rPr>
                        <a:t>–</a:t>
                      </a:r>
                      <a:r>
                        <a:rPr kumimoji="0" lang="en-US" altLang="zh-CN" sz="2400" b="1" i="0" u="none" strike="noStrike" cap="none" normalizeH="0" baseline="0" smtClean="0">
                          <a:ln>
                            <a:noFill/>
                          </a:ln>
                          <a:solidFill>
                            <a:srgbClr val="0A0A0E"/>
                          </a:solidFill>
                          <a:effectLst/>
                          <a:latin typeface="Tahoma" pitchFamily="34" charset="0"/>
                          <a:ea typeface="宋体" pitchFamily="2" charset="-122"/>
                        </a:rPr>
                        <a:t>φ1.0</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2-</a:t>
                      </a:r>
                      <a:r>
                        <a:rPr kumimoji="0" lang="zh-CN" altLang="en-US" sz="2400" b="1" i="0" u="none" strike="noStrike" cap="none" normalizeH="0" baseline="0" smtClean="0">
                          <a:ln>
                            <a:noFill/>
                          </a:ln>
                          <a:solidFill>
                            <a:srgbClr val="0A0A0E"/>
                          </a:solidFill>
                          <a:effectLst/>
                          <a:latin typeface="Tahoma" pitchFamily="34" charset="0"/>
                          <a:ea typeface="宋体" pitchFamily="2" charset="-122"/>
                        </a:rPr>
                        <a:t>平头</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rgbClr val="0A0A0E"/>
                          </a:solidFill>
                          <a:effectLst/>
                          <a:latin typeface="Tahoma" pitchFamily="34" charset="0"/>
                          <a:ea typeface="宋体" pitchFamily="2" charset="-122"/>
                        </a:rPr>
                        <a:t>2-</a:t>
                      </a:r>
                      <a:r>
                        <a:rPr kumimoji="0" lang="zh-CN" altLang="en-US" sz="2400" b="1" i="0" u="none" strike="noStrike" cap="none" normalizeH="0" baseline="0" dirty="0" smtClean="0">
                          <a:ln>
                            <a:noFill/>
                          </a:ln>
                          <a:solidFill>
                            <a:srgbClr val="0A0A0E"/>
                          </a:solidFill>
                          <a:effectLst/>
                          <a:latin typeface="Tahoma" pitchFamily="34" charset="0"/>
                          <a:ea typeface="宋体" pitchFamily="2" charset="-122"/>
                        </a:rPr>
                        <a:t>镀</a:t>
                      </a:r>
                      <a:r>
                        <a:rPr kumimoji="0" lang="zh-CN" altLang="en-US" sz="2400" b="1" i="0" u="none" strike="noStrike" cap="none" normalizeH="0" baseline="0" dirty="0" smtClean="0">
                          <a:ln>
                            <a:noFill/>
                          </a:ln>
                          <a:solidFill>
                            <a:srgbClr val="0A0A0E"/>
                          </a:solidFill>
                          <a:effectLst/>
                          <a:latin typeface="宋体" pitchFamily="2" charset="-122"/>
                          <a:ea typeface="宋体" pitchFamily="2" charset="-122"/>
                        </a:rPr>
                        <a:t>铬</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81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rgbClr val="0A0A0E"/>
                          </a:solidFill>
                          <a:effectLst/>
                          <a:latin typeface="Tahoma" pitchFamily="34" charset="0"/>
                          <a:ea typeface="宋体" pitchFamily="2" charset="-122"/>
                        </a:rPr>
                        <a:t>3-</a:t>
                      </a:r>
                      <a:r>
                        <a:rPr kumimoji="0" lang="zh-CN" altLang="en-US" sz="2400" b="1" i="0" u="none" strike="noStrike" cap="none" normalizeH="0" baseline="0" dirty="0" smtClean="0">
                          <a:ln>
                            <a:noFill/>
                          </a:ln>
                          <a:solidFill>
                            <a:srgbClr val="0A0A0E"/>
                          </a:solidFill>
                          <a:effectLst/>
                          <a:latin typeface="Tahoma" pitchFamily="34" charset="0"/>
                          <a:ea typeface="宋体" pitchFamily="2" charset="-122"/>
                        </a:rPr>
                        <a:t>钢</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3 </a:t>
                      </a:r>
                      <a:r>
                        <a:rPr kumimoji="0" lang="en-US" altLang="zh-CN" sz="2400" b="1" i="0" u="none" strike="noStrike" cap="none" normalizeH="0" baseline="0" smtClean="0">
                          <a:ln>
                            <a:noFill/>
                          </a:ln>
                          <a:solidFill>
                            <a:srgbClr val="0A0A0E"/>
                          </a:solidFill>
                          <a:effectLst/>
                          <a:latin typeface="Arial"/>
                          <a:ea typeface="宋体" pitchFamily="2" charset="-122"/>
                        </a:rPr>
                        <a:t>–</a:t>
                      </a:r>
                      <a:r>
                        <a:rPr kumimoji="0" lang="en-US" altLang="zh-CN" sz="2400" b="1" i="0" u="none" strike="noStrike" cap="none" normalizeH="0" baseline="0" smtClean="0">
                          <a:ln>
                            <a:noFill/>
                          </a:ln>
                          <a:solidFill>
                            <a:srgbClr val="0A0A0E"/>
                          </a:solidFill>
                          <a:effectLst/>
                          <a:latin typeface="Tahoma" pitchFamily="34" charset="0"/>
                          <a:ea typeface="宋体" pitchFamily="2" charset="-122"/>
                        </a:rPr>
                        <a:t>φ1.5</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3-</a:t>
                      </a:r>
                      <a:r>
                        <a:rPr kumimoji="0" lang="zh-CN" altLang="en-US" sz="2400" b="1" i="0" u="none" strike="noStrike" cap="none" normalizeH="0" baseline="0" smtClean="0">
                          <a:ln>
                            <a:noFill/>
                          </a:ln>
                          <a:solidFill>
                            <a:srgbClr val="0A0A0E"/>
                          </a:solidFill>
                          <a:effectLst/>
                          <a:latin typeface="Tahoma" pitchFamily="34" charset="0"/>
                          <a:ea typeface="宋体" pitchFamily="2" charset="-122"/>
                        </a:rPr>
                        <a:t>方形头</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rgbClr val="0A0A0E"/>
                          </a:solidFill>
                          <a:effectLst/>
                          <a:latin typeface="Tahoma" pitchFamily="34" charset="0"/>
                          <a:ea typeface="宋体" pitchFamily="2" charset="-122"/>
                        </a:rPr>
                        <a:t>3-</a:t>
                      </a:r>
                      <a:r>
                        <a:rPr kumimoji="0" lang="zh-CN" altLang="en-US" sz="2400" b="1" i="0" u="none" strike="noStrike" cap="none" normalizeH="0" baseline="0" dirty="0" smtClean="0">
                          <a:ln>
                            <a:noFill/>
                          </a:ln>
                          <a:solidFill>
                            <a:srgbClr val="0A0A0E"/>
                          </a:solidFill>
                          <a:effectLst/>
                          <a:latin typeface="Tahoma" pitchFamily="34" charset="0"/>
                          <a:ea typeface="宋体" pitchFamily="2" charset="-122"/>
                        </a:rPr>
                        <a:t>镀</a:t>
                      </a:r>
                      <a:r>
                        <a:rPr kumimoji="0" lang="zh-CN" altLang="en-US" sz="2400" b="1" i="0" u="none" strike="noStrike" cap="none" normalizeH="0" baseline="0" dirty="0" smtClean="0">
                          <a:ln>
                            <a:noFill/>
                          </a:ln>
                          <a:solidFill>
                            <a:srgbClr val="0A0A0E"/>
                          </a:solidFill>
                          <a:effectLst/>
                          <a:latin typeface="宋体" pitchFamily="2" charset="-122"/>
                          <a:ea typeface="宋体" pitchFamily="2" charset="-122"/>
                        </a:rPr>
                        <a:t>锌</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9359" name="Rectangle 31"/>
          <p:cNvSpPr>
            <a:spLocks noChangeArrowheads="1"/>
          </p:cNvSpPr>
          <p:nvPr/>
        </p:nvSpPr>
        <p:spPr bwMode="auto">
          <a:xfrm>
            <a:off x="5257800" y="5715000"/>
            <a:ext cx="184150" cy="579438"/>
          </a:xfrm>
          <a:prstGeom prst="rect">
            <a:avLst/>
          </a:prstGeom>
          <a:noFill/>
          <a:ln w="9525">
            <a:noFill/>
            <a:miter lim="800000"/>
            <a:headEnd/>
            <a:tailEnd/>
          </a:ln>
        </p:spPr>
        <p:txBody>
          <a:bodyPr wrap="none">
            <a:spAutoFit/>
          </a:bodyPr>
          <a:lstStyle/>
          <a:p>
            <a:endParaRPr kumimoji="1" lang="zh-CN" altLang="zh-CN" sz="3200" b="1">
              <a:latin typeface="Times New Roman" pitchFamily="18" charset="0"/>
            </a:endParaRPr>
          </a:p>
        </p:txBody>
      </p:sp>
      <p:sp>
        <p:nvSpPr>
          <p:cNvPr id="99360" name="AutoShape 34">
            <a:hlinkClick r:id="" action="ppaction://noaction" highlightClick="1"/>
          </p:cNvPr>
          <p:cNvSpPr>
            <a:spLocks noChangeArrowheads="1"/>
          </p:cNvSpPr>
          <p:nvPr/>
        </p:nvSpPr>
        <p:spPr bwMode="auto">
          <a:xfrm>
            <a:off x="1258888" y="908050"/>
            <a:ext cx="424973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5.3.1 </a:t>
            </a:r>
            <a:r>
              <a:rPr lang="zh-CN" altLang="en-US" sz="3600" b="1">
                <a:solidFill>
                  <a:srgbClr val="0A0A0E"/>
                </a:solidFill>
                <a:latin typeface="宋体" pitchFamily="2" charset="-122"/>
              </a:rPr>
              <a:t>代码设计</a:t>
            </a:r>
          </a:p>
        </p:txBody>
      </p:sp>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71550" y="1052513"/>
            <a:ext cx="7793038" cy="1462087"/>
          </a:xfrm>
        </p:spPr>
        <p:txBody>
          <a:bodyPr/>
          <a:lstStyle/>
          <a:p>
            <a:pPr eaLnBrk="1" hangingPunct="1"/>
            <a:r>
              <a:rPr lang="en-US" altLang="zh-CN" sz="3200" b="1" smtClean="0">
                <a:solidFill>
                  <a:schemeClr val="tx1"/>
                </a:solidFill>
              </a:rPr>
              <a:t>(2) </a:t>
            </a:r>
            <a:r>
              <a:rPr lang="zh-CN" altLang="en-US" sz="3200" b="1" smtClean="0">
                <a:solidFill>
                  <a:schemeClr val="tx1"/>
                </a:solidFill>
              </a:rPr>
              <a:t>面</a:t>
            </a:r>
            <a:r>
              <a:rPr lang="zh-CN" altLang="en-US" sz="3200" b="1" smtClean="0">
                <a:solidFill>
                  <a:schemeClr val="tx1"/>
                </a:solidFill>
                <a:latin typeface="宋体" pitchFamily="2" charset="-122"/>
              </a:rPr>
              <a:t>分类方法</a:t>
            </a:r>
          </a:p>
        </p:txBody>
      </p:sp>
      <p:sp>
        <p:nvSpPr>
          <p:cNvPr id="100355" name="Rectangle 3"/>
          <p:cNvSpPr>
            <a:spLocks noGrp="1" noChangeArrowheads="1"/>
          </p:cNvSpPr>
          <p:nvPr>
            <p:ph type="body" idx="1"/>
          </p:nvPr>
        </p:nvSpPr>
        <p:spPr>
          <a:xfrm>
            <a:off x="611188" y="2636838"/>
            <a:ext cx="7772400" cy="3886200"/>
          </a:xfrm>
        </p:spPr>
        <p:txBody>
          <a:bodyPr/>
          <a:lstStyle/>
          <a:p>
            <a:pPr eaLnBrk="1" hangingPunct="1">
              <a:buClr>
                <a:srgbClr val="003366"/>
              </a:buClr>
              <a:buFontTx/>
              <a:buChar char="•"/>
            </a:pPr>
            <a:r>
              <a:rPr lang="zh-CN" altLang="en-US" b="1" smtClean="0">
                <a:latin typeface="宋体" pitchFamily="2" charset="-122"/>
              </a:rPr>
              <a:t>特点</a:t>
            </a:r>
            <a:r>
              <a:rPr lang="en-US" altLang="zh-CN" b="1" smtClean="0">
                <a:latin typeface="宋体" pitchFamily="2" charset="-122"/>
              </a:rPr>
              <a:t>: </a:t>
            </a:r>
            <a:r>
              <a:rPr lang="zh-CN" altLang="en-US" b="1" smtClean="0">
                <a:latin typeface="宋体" pitchFamily="2" charset="-122"/>
              </a:rPr>
              <a:t>柔性好，面的增加、删除、修改都很容易。可实现按任意组配面的信息检索，对机器处理有良好的适应性。</a:t>
            </a:r>
          </a:p>
          <a:p>
            <a:pPr eaLnBrk="1" hangingPunct="1">
              <a:buClr>
                <a:srgbClr val="003366"/>
              </a:buClr>
              <a:buFontTx/>
              <a:buChar char="•"/>
            </a:pPr>
            <a:r>
              <a:rPr lang="zh-CN" altLang="en-US" b="1" smtClean="0">
                <a:latin typeface="宋体" pitchFamily="2" charset="-122"/>
              </a:rPr>
              <a:t>缺点</a:t>
            </a:r>
            <a:r>
              <a:rPr lang="en-US" altLang="zh-CN" b="1" smtClean="0">
                <a:latin typeface="宋体" pitchFamily="2" charset="-122"/>
              </a:rPr>
              <a:t>:</a:t>
            </a:r>
            <a:r>
              <a:rPr lang="zh-CN" altLang="en-US" b="1" smtClean="0">
                <a:latin typeface="宋体" pitchFamily="2" charset="-122"/>
              </a:rPr>
              <a:t>是不易直观识别，不便于记忆</a:t>
            </a:r>
          </a:p>
        </p:txBody>
      </p:sp>
      <p:sp>
        <p:nvSpPr>
          <p:cNvPr id="100356" name="AutoShape 4">
            <a:hlinkClick r:id="" action="ppaction://noaction" highlightClick="1"/>
          </p:cNvPr>
          <p:cNvSpPr>
            <a:spLocks noChangeArrowheads="1"/>
          </p:cNvSpPr>
          <p:nvPr/>
        </p:nvSpPr>
        <p:spPr bwMode="auto">
          <a:xfrm>
            <a:off x="1258888" y="908050"/>
            <a:ext cx="424973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5.3.1 </a:t>
            </a:r>
            <a:r>
              <a:rPr lang="zh-CN" altLang="en-US" sz="3600" b="1">
                <a:solidFill>
                  <a:srgbClr val="0A0A0E"/>
                </a:solidFill>
                <a:latin typeface="宋体" pitchFamily="2" charset="-122"/>
              </a:rPr>
              <a:t>代码设计</a:t>
            </a:r>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en-US" sz="100" b="1" smtClean="0">
                <a:solidFill>
                  <a:schemeClr val="bg1"/>
                </a:solidFill>
              </a:rPr>
              <a:t>3.</a:t>
            </a:r>
            <a:r>
              <a:rPr lang="zh-CN" altLang="en-US" sz="100" b="1" smtClean="0">
                <a:solidFill>
                  <a:schemeClr val="bg1"/>
                </a:solidFill>
                <a:latin typeface="Verdana" pitchFamily="34" charset="0"/>
              </a:rPr>
              <a:t>校验</a:t>
            </a:r>
          </a:p>
        </p:txBody>
      </p:sp>
      <p:sp>
        <p:nvSpPr>
          <p:cNvPr id="101379" name="Rectangle 3"/>
          <p:cNvSpPr>
            <a:spLocks noGrp="1" noChangeArrowheads="1"/>
          </p:cNvSpPr>
          <p:nvPr>
            <p:ph type="body" idx="1"/>
          </p:nvPr>
        </p:nvSpPr>
        <p:spPr>
          <a:xfrm>
            <a:off x="684213" y="1700213"/>
            <a:ext cx="7772400" cy="3048000"/>
          </a:xfrm>
        </p:spPr>
        <p:txBody>
          <a:bodyPr/>
          <a:lstStyle/>
          <a:p>
            <a:pPr eaLnBrk="1" hangingPunct="1">
              <a:buFont typeface="Wingdings" pitchFamily="2" charset="2"/>
              <a:buNone/>
            </a:pPr>
            <a:r>
              <a:rPr lang="en-US" altLang="zh-CN" smtClean="0"/>
              <a:t>6</a:t>
            </a:r>
            <a:r>
              <a:rPr lang="en-US" altLang="en-US" smtClean="0"/>
              <a:t>.</a:t>
            </a:r>
            <a:r>
              <a:rPr lang="zh-CN" altLang="en-US" b="1" smtClean="0">
                <a:latin typeface="Verdana" pitchFamily="34" charset="0"/>
              </a:rPr>
              <a:t>代码校验</a:t>
            </a:r>
          </a:p>
        </p:txBody>
      </p:sp>
      <p:sp>
        <p:nvSpPr>
          <p:cNvPr id="1784836" name="Rectangle 4"/>
          <p:cNvSpPr>
            <a:spLocks noChangeArrowheads="1"/>
          </p:cNvSpPr>
          <p:nvPr/>
        </p:nvSpPr>
        <p:spPr bwMode="auto">
          <a:xfrm>
            <a:off x="457200" y="2133600"/>
            <a:ext cx="8229600" cy="3962400"/>
          </a:xfrm>
          <a:prstGeom prst="rect">
            <a:avLst/>
          </a:prstGeom>
          <a:noFill/>
          <a:ln w="9525">
            <a:noFill/>
            <a:miter lim="800000"/>
            <a:headEnd/>
            <a:tailEnd/>
          </a:ln>
        </p:spPr>
        <p:txBody>
          <a:bodyPr/>
          <a:lstStyle/>
          <a:p>
            <a:pPr marL="854075" lvl="1" indent="-285750" algn="just">
              <a:lnSpc>
                <a:spcPct val="110000"/>
              </a:lnSpc>
              <a:spcBef>
                <a:spcPct val="20000"/>
              </a:spcBef>
              <a:buClr>
                <a:srgbClr val="003366"/>
              </a:buClr>
              <a:buFontTx/>
              <a:buChar char="•"/>
            </a:pPr>
            <a:r>
              <a:rPr kumimoji="1" lang="zh-CN" altLang="en-US" sz="3200" b="1">
                <a:latin typeface="Times New Roman" pitchFamily="18" charset="0"/>
              </a:rPr>
              <a:t>经常发生的错误</a:t>
            </a:r>
          </a:p>
          <a:p>
            <a:pPr marL="1273175" lvl="2" indent="-228600" algn="just">
              <a:lnSpc>
                <a:spcPct val="110000"/>
              </a:lnSpc>
              <a:spcBef>
                <a:spcPct val="20000"/>
              </a:spcBef>
              <a:buClr>
                <a:srgbClr val="003366"/>
              </a:buClr>
              <a:buFontTx/>
              <a:buChar char="–"/>
            </a:pPr>
            <a:r>
              <a:rPr kumimoji="1" lang="zh-CN" altLang="en-US" sz="2800" b="1">
                <a:latin typeface="Verdana" pitchFamily="34" charset="0"/>
              </a:rPr>
              <a:t>抄写错误</a:t>
            </a:r>
          </a:p>
          <a:p>
            <a:pPr marL="1273175" lvl="2" indent="-228600" algn="just">
              <a:lnSpc>
                <a:spcPct val="110000"/>
              </a:lnSpc>
              <a:spcBef>
                <a:spcPct val="20000"/>
              </a:spcBef>
              <a:buClr>
                <a:srgbClr val="003366"/>
              </a:buClr>
              <a:buFontTx/>
              <a:buChar char="–"/>
            </a:pPr>
            <a:r>
              <a:rPr kumimoji="1" lang="zh-CN" altLang="en-US" sz="2800" b="1">
                <a:latin typeface="Verdana" pitchFamily="34" charset="0"/>
              </a:rPr>
              <a:t>易位错误</a:t>
            </a:r>
          </a:p>
          <a:p>
            <a:pPr marL="1273175" lvl="2" indent="-228600" algn="just">
              <a:lnSpc>
                <a:spcPct val="110000"/>
              </a:lnSpc>
              <a:spcBef>
                <a:spcPct val="20000"/>
              </a:spcBef>
              <a:buClr>
                <a:srgbClr val="003366"/>
              </a:buClr>
              <a:buFontTx/>
              <a:buChar char="–"/>
            </a:pPr>
            <a:r>
              <a:rPr kumimoji="1" lang="zh-CN" altLang="en-US" sz="2800" b="1">
                <a:latin typeface="Verdana" pitchFamily="34" charset="0"/>
              </a:rPr>
              <a:t>随机错误</a:t>
            </a:r>
          </a:p>
          <a:p>
            <a:pPr marL="854075" lvl="1" indent="-285750" algn="just">
              <a:lnSpc>
                <a:spcPct val="110000"/>
              </a:lnSpc>
              <a:spcBef>
                <a:spcPct val="20000"/>
              </a:spcBef>
              <a:buClr>
                <a:srgbClr val="003366"/>
              </a:buClr>
              <a:buFontTx/>
              <a:buChar char="•"/>
            </a:pPr>
            <a:r>
              <a:rPr kumimoji="1" lang="zh-CN" altLang="en-US" sz="3200" b="1">
                <a:latin typeface="Times New Roman" pitchFamily="18" charset="0"/>
              </a:rPr>
              <a:t>避免出现错误的方法</a:t>
            </a:r>
          </a:p>
          <a:p>
            <a:pPr marL="1273175" lvl="2" indent="-228600" algn="just">
              <a:lnSpc>
                <a:spcPct val="110000"/>
              </a:lnSpc>
              <a:spcBef>
                <a:spcPct val="20000"/>
              </a:spcBef>
              <a:buClr>
                <a:srgbClr val="003366"/>
              </a:buClr>
              <a:buFontTx/>
              <a:buChar char="–"/>
            </a:pPr>
            <a:r>
              <a:rPr kumimoji="1" lang="zh-CN" altLang="en-US" sz="2800" b="1">
                <a:latin typeface="Verdana" pitchFamily="34" charset="0"/>
              </a:rPr>
              <a:t>加校验位</a:t>
            </a:r>
          </a:p>
        </p:txBody>
      </p:sp>
      <p:sp>
        <p:nvSpPr>
          <p:cNvPr id="101381" name="AutoShape 5">
            <a:hlinkClick r:id="" action="ppaction://noaction" highlightClick="1"/>
          </p:cNvPr>
          <p:cNvSpPr>
            <a:spLocks noChangeArrowheads="1"/>
          </p:cNvSpPr>
          <p:nvPr/>
        </p:nvSpPr>
        <p:spPr bwMode="auto">
          <a:xfrm>
            <a:off x="1258888" y="908050"/>
            <a:ext cx="424973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5.3.1 </a:t>
            </a:r>
            <a:r>
              <a:rPr lang="zh-CN" altLang="en-US" sz="3600" b="1">
                <a:solidFill>
                  <a:srgbClr val="0A0A0E"/>
                </a:solidFill>
                <a:latin typeface="宋体" pitchFamily="2" charset="-122"/>
              </a:rPr>
              <a:t>代码设计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84836">
                                            <p:txEl>
                                              <p:pRg st="0" end="0"/>
                                            </p:txEl>
                                          </p:spTgt>
                                        </p:tgtEl>
                                        <p:attrNameLst>
                                          <p:attrName>style.visibility</p:attrName>
                                        </p:attrNameLst>
                                      </p:cBhvr>
                                      <p:to>
                                        <p:strVal val="visible"/>
                                      </p:to>
                                    </p:set>
                                    <p:animEffect transition="in" filter="barn(outVertical)">
                                      <p:cBhvr>
                                        <p:cTn id="7" dur="500"/>
                                        <p:tgtEl>
                                          <p:spTgt spid="1784836">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784836">
                                            <p:txEl>
                                              <p:pRg st="1" end="1"/>
                                            </p:txEl>
                                          </p:spTgt>
                                        </p:tgtEl>
                                        <p:attrNameLst>
                                          <p:attrName>style.visibility</p:attrName>
                                        </p:attrNameLst>
                                      </p:cBhvr>
                                      <p:to>
                                        <p:strVal val="visible"/>
                                      </p:to>
                                    </p:set>
                                    <p:animEffect transition="in" filter="barn(outVertical)">
                                      <p:cBhvr>
                                        <p:cTn id="10" dur="500"/>
                                        <p:tgtEl>
                                          <p:spTgt spid="1784836">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784836">
                                            <p:txEl>
                                              <p:pRg st="2" end="2"/>
                                            </p:txEl>
                                          </p:spTgt>
                                        </p:tgtEl>
                                        <p:attrNameLst>
                                          <p:attrName>style.visibility</p:attrName>
                                        </p:attrNameLst>
                                      </p:cBhvr>
                                      <p:to>
                                        <p:strVal val="visible"/>
                                      </p:to>
                                    </p:set>
                                    <p:animEffect transition="in" filter="barn(outVertical)">
                                      <p:cBhvr>
                                        <p:cTn id="13" dur="500"/>
                                        <p:tgtEl>
                                          <p:spTgt spid="1784836">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784836">
                                            <p:txEl>
                                              <p:pRg st="3" end="3"/>
                                            </p:txEl>
                                          </p:spTgt>
                                        </p:tgtEl>
                                        <p:attrNameLst>
                                          <p:attrName>style.visibility</p:attrName>
                                        </p:attrNameLst>
                                      </p:cBhvr>
                                      <p:to>
                                        <p:strVal val="visible"/>
                                      </p:to>
                                    </p:set>
                                    <p:animEffect transition="in" filter="barn(outVertical)">
                                      <p:cBhvr>
                                        <p:cTn id="16" dur="500"/>
                                        <p:tgtEl>
                                          <p:spTgt spid="178483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1784836">
                                            <p:txEl>
                                              <p:pRg st="4" end="4"/>
                                            </p:txEl>
                                          </p:spTgt>
                                        </p:tgtEl>
                                        <p:attrNameLst>
                                          <p:attrName>style.visibility</p:attrName>
                                        </p:attrNameLst>
                                      </p:cBhvr>
                                      <p:to>
                                        <p:strVal val="visible"/>
                                      </p:to>
                                    </p:set>
                                    <p:animEffect transition="in" filter="barn(outVertical)">
                                      <p:cBhvr>
                                        <p:cTn id="21" dur="500"/>
                                        <p:tgtEl>
                                          <p:spTgt spid="1784836">
                                            <p:txEl>
                                              <p:pRg st="4" end="4"/>
                                            </p:txEl>
                                          </p:spTgt>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1784836">
                                            <p:txEl>
                                              <p:pRg st="5" end="5"/>
                                            </p:txEl>
                                          </p:spTgt>
                                        </p:tgtEl>
                                        <p:attrNameLst>
                                          <p:attrName>style.visibility</p:attrName>
                                        </p:attrNameLst>
                                      </p:cBhvr>
                                      <p:to>
                                        <p:strVal val="visible"/>
                                      </p:to>
                                    </p:set>
                                    <p:animEffect transition="in" filter="barn(outVertical)">
                                      <p:cBhvr>
                                        <p:cTn id="24" dur="500"/>
                                        <p:tgtEl>
                                          <p:spTgt spid="17848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836" grpId="0" build="p" bldLvl="2"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p:spPr>
        <p:txBody>
          <a:bodyPr/>
          <a:lstStyle/>
          <a:p>
            <a:pPr eaLnBrk="1" hangingPunct="1"/>
            <a:r>
              <a:rPr lang="zh-CN" altLang="en-US" sz="3600" b="1" smtClean="0">
                <a:solidFill>
                  <a:schemeClr val="tx1"/>
                </a:solidFill>
              </a:rPr>
              <a:t>校验过程</a:t>
            </a:r>
          </a:p>
        </p:txBody>
      </p:sp>
      <p:sp>
        <p:nvSpPr>
          <p:cNvPr id="102403" name="Rectangle 3"/>
          <p:cNvSpPr>
            <a:spLocks noChangeArrowheads="1"/>
          </p:cNvSpPr>
          <p:nvPr/>
        </p:nvSpPr>
        <p:spPr bwMode="auto">
          <a:xfrm>
            <a:off x="457200" y="3048000"/>
            <a:ext cx="1878013" cy="914400"/>
          </a:xfrm>
          <a:prstGeom prst="rect">
            <a:avLst/>
          </a:prstGeom>
          <a:noFill/>
          <a:ln w="28575">
            <a:solidFill>
              <a:srgbClr val="003366"/>
            </a:solidFill>
            <a:miter lim="800000"/>
            <a:headEnd/>
            <a:tailEnd/>
          </a:ln>
        </p:spPr>
        <p:txBody>
          <a:bodyPr wrap="none" anchor="ctr"/>
          <a:lstStyle/>
          <a:p>
            <a:pPr algn="ctr"/>
            <a:r>
              <a:rPr kumimoji="1" lang="zh-CN" altLang="en-US" sz="2000" b="1">
                <a:solidFill>
                  <a:srgbClr val="003366"/>
                </a:solidFill>
              </a:rPr>
              <a:t>输入原代码</a:t>
            </a:r>
          </a:p>
          <a:p>
            <a:pPr algn="ctr"/>
            <a:r>
              <a:rPr kumimoji="1" lang="zh-CN" altLang="en-US" sz="2000" b="1">
                <a:solidFill>
                  <a:srgbClr val="003366"/>
                </a:solidFill>
              </a:rPr>
              <a:t>原代码＋校验码</a:t>
            </a:r>
          </a:p>
        </p:txBody>
      </p:sp>
      <p:sp>
        <p:nvSpPr>
          <p:cNvPr id="102404" name="Line 4"/>
          <p:cNvSpPr>
            <a:spLocks noChangeShapeType="1"/>
          </p:cNvSpPr>
          <p:nvPr/>
        </p:nvSpPr>
        <p:spPr bwMode="auto">
          <a:xfrm>
            <a:off x="2335213" y="3581400"/>
            <a:ext cx="360362"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05" name="Rectangle 5"/>
          <p:cNvSpPr>
            <a:spLocks noChangeArrowheads="1"/>
          </p:cNvSpPr>
          <p:nvPr/>
        </p:nvSpPr>
        <p:spPr bwMode="auto">
          <a:xfrm>
            <a:off x="2695575" y="3352800"/>
            <a:ext cx="795338" cy="533400"/>
          </a:xfrm>
          <a:prstGeom prst="rect">
            <a:avLst/>
          </a:prstGeom>
          <a:noFill/>
          <a:ln w="28575">
            <a:solidFill>
              <a:srgbClr val="003366"/>
            </a:solidFill>
            <a:miter lim="800000"/>
            <a:headEnd/>
            <a:tailEnd/>
          </a:ln>
        </p:spPr>
        <p:txBody>
          <a:bodyPr wrap="none" anchor="ctr"/>
          <a:lstStyle/>
          <a:p>
            <a:pPr algn="ctr"/>
            <a:r>
              <a:rPr kumimoji="1" lang="zh-CN" altLang="en-US" sz="2000" b="1">
                <a:solidFill>
                  <a:srgbClr val="003366"/>
                </a:solidFill>
              </a:rPr>
              <a:t>分解</a:t>
            </a:r>
          </a:p>
        </p:txBody>
      </p:sp>
      <p:sp>
        <p:nvSpPr>
          <p:cNvPr id="102406" name="Line 6"/>
          <p:cNvSpPr>
            <a:spLocks noChangeShapeType="1"/>
          </p:cNvSpPr>
          <p:nvPr/>
        </p:nvSpPr>
        <p:spPr bwMode="auto">
          <a:xfrm>
            <a:off x="3490913" y="3657600"/>
            <a:ext cx="360362"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07" name="Line 7"/>
          <p:cNvSpPr>
            <a:spLocks noChangeShapeType="1"/>
          </p:cNvSpPr>
          <p:nvPr/>
        </p:nvSpPr>
        <p:spPr bwMode="auto">
          <a:xfrm>
            <a:off x="3851275" y="2895600"/>
            <a:ext cx="0" cy="1447800"/>
          </a:xfrm>
          <a:prstGeom prst="line">
            <a:avLst/>
          </a:prstGeom>
          <a:noFill/>
          <a:ln w="28575">
            <a:solidFill>
              <a:srgbClr val="003366"/>
            </a:solidFill>
            <a:round/>
            <a:headEnd/>
            <a:tailEnd/>
          </a:ln>
        </p:spPr>
        <p:txBody>
          <a:bodyPr wrap="none" anchor="ctr"/>
          <a:lstStyle/>
          <a:p>
            <a:endParaRPr lang="zh-CN" altLang="en-US"/>
          </a:p>
        </p:txBody>
      </p:sp>
      <p:sp>
        <p:nvSpPr>
          <p:cNvPr id="102408" name="Line 8"/>
          <p:cNvSpPr>
            <a:spLocks noChangeShapeType="1"/>
          </p:cNvSpPr>
          <p:nvPr/>
        </p:nvSpPr>
        <p:spPr bwMode="auto">
          <a:xfrm>
            <a:off x="3851275" y="2895600"/>
            <a:ext cx="361950"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09" name="Line 9"/>
          <p:cNvSpPr>
            <a:spLocks noChangeShapeType="1"/>
          </p:cNvSpPr>
          <p:nvPr/>
        </p:nvSpPr>
        <p:spPr bwMode="auto">
          <a:xfrm>
            <a:off x="3851275" y="4343400"/>
            <a:ext cx="361950"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10" name="AutoShape 10"/>
          <p:cNvSpPr>
            <a:spLocks noChangeArrowheads="1"/>
          </p:cNvSpPr>
          <p:nvPr/>
        </p:nvSpPr>
        <p:spPr bwMode="auto">
          <a:xfrm>
            <a:off x="4068763" y="2667000"/>
            <a:ext cx="1227137" cy="533400"/>
          </a:xfrm>
          <a:prstGeom prst="flowChartInputOutput">
            <a:avLst/>
          </a:prstGeom>
          <a:noFill/>
          <a:ln w="28575">
            <a:solidFill>
              <a:srgbClr val="003366"/>
            </a:solidFill>
            <a:miter lim="800000"/>
            <a:headEnd/>
            <a:tailEnd/>
          </a:ln>
        </p:spPr>
        <p:txBody>
          <a:bodyPr wrap="none" anchor="ctr"/>
          <a:lstStyle/>
          <a:p>
            <a:pPr algn="ctr"/>
            <a:r>
              <a:rPr kumimoji="1" lang="zh-CN" altLang="en-US" sz="2000" b="1">
                <a:solidFill>
                  <a:srgbClr val="003366"/>
                </a:solidFill>
              </a:rPr>
              <a:t>原代码</a:t>
            </a:r>
          </a:p>
        </p:txBody>
      </p:sp>
      <p:sp>
        <p:nvSpPr>
          <p:cNvPr id="102411" name="AutoShape 11"/>
          <p:cNvSpPr>
            <a:spLocks noChangeArrowheads="1"/>
          </p:cNvSpPr>
          <p:nvPr/>
        </p:nvSpPr>
        <p:spPr bwMode="auto">
          <a:xfrm>
            <a:off x="4068763" y="4038600"/>
            <a:ext cx="1444625" cy="762000"/>
          </a:xfrm>
          <a:prstGeom prst="flowChartInputOutput">
            <a:avLst/>
          </a:prstGeom>
          <a:noFill/>
          <a:ln w="28575">
            <a:solidFill>
              <a:srgbClr val="003366"/>
            </a:solidFill>
            <a:miter lim="800000"/>
            <a:headEnd/>
            <a:tailEnd/>
          </a:ln>
        </p:spPr>
        <p:txBody>
          <a:bodyPr wrap="none" anchor="ctr"/>
          <a:lstStyle/>
          <a:p>
            <a:pPr algn="ctr"/>
            <a:r>
              <a:rPr kumimoji="1" lang="zh-CN" altLang="en-US" sz="2000" b="1">
                <a:solidFill>
                  <a:srgbClr val="003366"/>
                </a:solidFill>
              </a:rPr>
              <a:t>原校验</a:t>
            </a:r>
          </a:p>
          <a:p>
            <a:pPr algn="ctr"/>
            <a:r>
              <a:rPr kumimoji="1" lang="zh-CN" altLang="en-US" sz="2000" b="1">
                <a:solidFill>
                  <a:srgbClr val="003366"/>
                </a:solidFill>
              </a:rPr>
              <a:t>位值</a:t>
            </a:r>
          </a:p>
        </p:txBody>
      </p:sp>
      <p:sp>
        <p:nvSpPr>
          <p:cNvPr id="102412" name="Rectangle 12"/>
          <p:cNvSpPr>
            <a:spLocks noChangeArrowheads="1"/>
          </p:cNvSpPr>
          <p:nvPr/>
        </p:nvSpPr>
        <p:spPr bwMode="auto">
          <a:xfrm>
            <a:off x="5657850" y="2438400"/>
            <a:ext cx="1082675" cy="914400"/>
          </a:xfrm>
          <a:prstGeom prst="rect">
            <a:avLst/>
          </a:prstGeom>
          <a:noFill/>
          <a:ln w="28575">
            <a:solidFill>
              <a:srgbClr val="003366"/>
            </a:solidFill>
            <a:miter lim="800000"/>
            <a:headEnd/>
            <a:tailEnd/>
          </a:ln>
        </p:spPr>
        <p:txBody>
          <a:bodyPr wrap="none" anchor="ctr"/>
          <a:lstStyle/>
          <a:p>
            <a:pPr algn="ctr"/>
            <a:r>
              <a:rPr kumimoji="1" lang="zh-CN" altLang="en-US" sz="2000" b="1">
                <a:solidFill>
                  <a:srgbClr val="003366"/>
                </a:solidFill>
              </a:rPr>
              <a:t>计算机计</a:t>
            </a:r>
          </a:p>
          <a:p>
            <a:pPr algn="ctr"/>
            <a:r>
              <a:rPr kumimoji="1" lang="zh-CN" altLang="en-US" sz="2000" b="1">
                <a:solidFill>
                  <a:srgbClr val="003366"/>
                </a:solidFill>
              </a:rPr>
              <a:t>算校验位</a:t>
            </a:r>
          </a:p>
        </p:txBody>
      </p:sp>
      <p:sp>
        <p:nvSpPr>
          <p:cNvPr id="102413" name="Line 13"/>
          <p:cNvSpPr>
            <a:spLocks noChangeShapeType="1"/>
          </p:cNvSpPr>
          <p:nvPr/>
        </p:nvSpPr>
        <p:spPr bwMode="auto">
          <a:xfrm>
            <a:off x="5224463" y="2895600"/>
            <a:ext cx="433387"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14" name="Rectangle 14"/>
          <p:cNvSpPr>
            <a:spLocks noChangeArrowheads="1"/>
          </p:cNvSpPr>
          <p:nvPr/>
        </p:nvSpPr>
        <p:spPr bwMode="auto">
          <a:xfrm>
            <a:off x="7173913" y="2514600"/>
            <a:ext cx="1011237" cy="685800"/>
          </a:xfrm>
          <a:prstGeom prst="rect">
            <a:avLst/>
          </a:prstGeom>
          <a:noFill/>
          <a:ln w="28575">
            <a:solidFill>
              <a:srgbClr val="003366"/>
            </a:solidFill>
            <a:miter lim="800000"/>
            <a:headEnd/>
            <a:tailEnd/>
          </a:ln>
        </p:spPr>
        <p:txBody>
          <a:bodyPr wrap="none" anchor="ctr"/>
          <a:lstStyle/>
          <a:p>
            <a:pPr algn="ctr"/>
            <a:r>
              <a:rPr kumimoji="1" lang="zh-CN" altLang="en-US" sz="2000" b="1">
                <a:solidFill>
                  <a:srgbClr val="003366"/>
                </a:solidFill>
              </a:rPr>
              <a:t>校验位值</a:t>
            </a:r>
          </a:p>
        </p:txBody>
      </p:sp>
      <p:sp>
        <p:nvSpPr>
          <p:cNvPr id="102415" name="Line 15"/>
          <p:cNvSpPr>
            <a:spLocks noChangeShapeType="1"/>
          </p:cNvSpPr>
          <p:nvPr/>
        </p:nvSpPr>
        <p:spPr bwMode="auto">
          <a:xfrm>
            <a:off x="6740525" y="2895600"/>
            <a:ext cx="433388"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16" name="Line 16"/>
          <p:cNvSpPr>
            <a:spLocks noChangeShapeType="1"/>
          </p:cNvSpPr>
          <p:nvPr/>
        </p:nvSpPr>
        <p:spPr bwMode="auto">
          <a:xfrm>
            <a:off x="7680325" y="3200400"/>
            <a:ext cx="0" cy="83820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17" name="Line 17"/>
          <p:cNvSpPr>
            <a:spLocks noChangeShapeType="1"/>
          </p:cNvSpPr>
          <p:nvPr/>
        </p:nvSpPr>
        <p:spPr bwMode="auto">
          <a:xfrm>
            <a:off x="5368925" y="4343400"/>
            <a:ext cx="1589088"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18" name="AutoShape 18"/>
          <p:cNvSpPr>
            <a:spLocks noChangeArrowheads="1"/>
          </p:cNvSpPr>
          <p:nvPr/>
        </p:nvSpPr>
        <p:spPr bwMode="auto">
          <a:xfrm>
            <a:off x="6958013" y="4038600"/>
            <a:ext cx="1516062" cy="609600"/>
          </a:xfrm>
          <a:prstGeom prst="flowChartDecision">
            <a:avLst/>
          </a:prstGeom>
          <a:noFill/>
          <a:ln w="28575">
            <a:solidFill>
              <a:srgbClr val="003366"/>
            </a:solidFill>
            <a:miter lim="800000"/>
            <a:headEnd/>
            <a:tailEnd/>
          </a:ln>
        </p:spPr>
        <p:txBody>
          <a:bodyPr wrap="none" anchor="ctr"/>
          <a:lstStyle/>
          <a:p>
            <a:pPr algn="ctr"/>
            <a:r>
              <a:rPr kumimoji="1" lang="zh-CN" altLang="en-US" sz="2000" b="1">
                <a:solidFill>
                  <a:srgbClr val="003366"/>
                </a:solidFill>
              </a:rPr>
              <a:t>相等吗</a:t>
            </a:r>
          </a:p>
        </p:txBody>
      </p:sp>
      <p:sp>
        <p:nvSpPr>
          <p:cNvPr id="102419" name="Line 19"/>
          <p:cNvSpPr>
            <a:spLocks noChangeShapeType="1"/>
          </p:cNvSpPr>
          <p:nvPr/>
        </p:nvSpPr>
        <p:spPr bwMode="auto">
          <a:xfrm>
            <a:off x="7680325" y="4648200"/>
            <a:ext cx="0" cy="53340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20" name="Line 20"/>
          <p:cNvSpPr>
            <a:spLocks noChangeShapeType="1"/>
          </p:cNvSpPr>
          <p:nvPr/>
        </p:nvSpPr>
        <p:spPr bwMode="auto">
          <a:xfrm>
            <a:off x="8474075" y="4343400"/>
            <a:ext cx="288925"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21" name="Text Box 21"/>
          <p:cNvSpPr txBox="1">
            <a:spLocks noChangeArrowheads="1"/>
          </p:cNvSpPr>
          <p:nvPr/>
        </p:nvSpPr>
        <p:spPr bwMode="auto">
          <a:xfrm>
            <a:off x="8474075" y="3886200"/>
            <a:ext cx="288925" cy="457200"/>
          </a:xfrm>
          <a:prstGeom prst="rect">
            <a:avLst/>
          </a:prstGeom>
          <a:noFill/>
          <a:ln w="28575">
            <a:noFill/>
            <a:miter lim="800000"/>
            <a:headEnd/>
            <a:tailEnd/>
          </a:ln>
        </p:spPr>
        <p:txBody>
          <a:bodyPr>
            <a:spAutoFit/>
          </a:bodyPr>
          <a:lstStyle/>
          <a:p>
            <a:pPr algn="ctr">
              <a:spcBef>
                <a:spcPct val="50000"/>
              </a:spcBef>
            </a:pPr>
            <a:r>
              <a:rPr kumimoji="1" lang="en-US" altLang="zh-CN" sz="2400" b="1">
                <a:solidFill>
                  <a:srgbClr val="003366"/>
                </a:solidFill>
              </a:rPr>
              <a:t>Y</a:t>
            </a:r>
          </a:p>
        </p:txBody>
      </p:sp>
      <p:sp>
        <p:nvSpPr>
          <p:cNvPr id="102422" name="Text Box 22"/>
          <p:cNvSpPr txBox="1">
            <a:spLocks noChangeArrowheads="1"/>
          </p:cNvSpPr>
          <p:nvPr/>
        </p:nvSpPr>
        <p:spPr bwMode="auto">
          <a:xfrm>
            <a:off x="7751763" y="4724400"/>
            <a:ext cx="506412" cy="457200"/>
          </a:xfrm>
          <a:prstGeom prst="rect">
            <a:avLst/>
          </a:prstGeom>
          <a:noFill/>
          <a:ln w="28575">
            <a:noFill/>
            <a:miter lim="800000"/>
            <a:headEnd/>
            <a:tailEnd/>
          </a:ln>
        </p:spPr>
        <p:txBody>
          <a:bodyPr>
            <a:spAutoFit/>
          </a:bodyPr>
          <a:lstStyle/>
          <a:p>
            <a:pPr algn="ctr">
              <a:spcBef>
                <a:spcPct val="50000"/>
              </a:spcBef>
            </a:pPr>
            <a:r>
              <a:rPr kumimoji="1" lang="en-US" altLang="zh-CN" sz="2400" b="1">
                <a:solidFill>
                  <a:srgbClr val="003366"/>
                </a:solidFill>
              </a:rPr>
              <a:t>N</a:t>
            </a:r>
          </a:p>
        </p:txBody>
      </p:sp>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11188" y="1628775"/>
            <a:ext cx="7772400" cy="990600"/>
          </a:xfrm>
        </p:spPr>
        <p:txBody>
          <a:bodyPr/>
          <a:lstStyle/>
          <a:p>
            <a:pPr eaLnBrk="1" hangingPunct="1"/>
            <a:r>
              <a:rPr lang="zh-CN" altLang="en-US" sz="3600" b="1" smtClean="0">
                <a:solidFill>
                  <a:schemeClr val="tx1"/>
                </a:solidFill>
                <a:latin typeface="Verdana" pitchFamily="34" charset="0"/>
              </a:rPr>
              <a:t>代码校验</a:t>
            </a:r>
          </a:p>
        </p:txBody>
      </p:sp>
      <p:sp>
        <p:nvSpPr>
          <p:cNvPr id="103427" name="Rectangle 3"/>
          <p:cNvSpPr>
            <a:spLocks noGrp="1" noChangeArrowheads="1"/>
          </p:cNvSpPr>
          <p:nvPr>
            <p:ph type="body" idx="1"/>
          </p:nvPr>
        </p:nvSpPr>
        <p:spPr>
          <a:xfrm>
            <a:off x="611188" y="2708275"/>
            <a:ext cx="7772400" cy="3886200"/>
          </a:xfrm>
        </p:spPr>
        <p:txBody>
          <a:bodyPr/>
          <a:lstStyle/>
          <a:p>
            <a:pPr marL="533400" indent="-533400" algn="just" eaLnBrk="1" hangingPunct="1">
              <a:buFont typeface="Wingdings" pitchFamily="2" charset="2"/>
              <a:buNone/>
            </a:pPr>
            <a:r>
              <a:rPr lang="en-US" altLang="zh-CN" b="1" smtClean="0"/>
              <a:t>       </a:t>
            </a:r>
            <a:r>
              <a:rPr lang="zh-CN" altLang="en-US" sz="2800" b="1" smtClean="0"/>
              <a:t>确定校验位的方法有以下几种：算术级数法、几何级数法、质数法等。它们的原理基本一致，校验位的生成过程分为以下二步：</a:t>
            </a:r>
          </a:p>
          <a:p>
            <a:pPr marL="533400" indent="-533400" algn="just" eaLnBrk="1" hangingPunct="1">
              <a:buFont typeface="Wingdings" pitchFamily="2" charset="2"/>
              <a:buNone/>
            </a:pPr>
            <a:r>
              <a:rPr lang="zh-CN" altLang="en-US" b="1" smtClean="0"/>
              <a:t>       </a:t>
            </a:r>
            <a:r>
              <a:rPr lang="en-US" altLang="zh-CN" sz="2800" b="1" smtClean="0"/>
              <a:t>1.</a:t>
            </a:r>
            <a:r>
              <a:rPr lang="en-US" altLang="zh-CN" b="1" smtClean="0"/>
              <a:t> </a:t>
            </a:r>
            <a:r>
              <a:rPr lang="zh-CN" altLang="en-US" sz="2800" b="1" smtClean="0"/>
              <a:t>对代码本身的每一位加权求和</a:t>
            </a:r>
          </a:p>
          <a:p>
            <a:pPr marL="533400" indent="-533400" algn="just" eaLnBrk="1" hangingPunct="1">
              <a:buFont typeface="Wingdings" pitchFamily="2" charset="2"/>
              <a:buNone/>
            </a:pPr>
            <a:r>
              <a:rPr lang="zh-CN" altLang="en-US" sz="2800" b="1" smtClean="0"/>
              <a:t>        </a:t>
            </a:r>
            <a:r>
              <a:rPr lang="en-US" altLang="zh-CN" sz="2800" b="1" smtClean="0"/>
              <a:t>2.</a:t>
            </a:r>
            <a:r>
              <a:rPr lang="zh-CN" altLang="en-US" sz="2800" b="1" smtClean="0"/>
              <a:t>以模除乘积之和得余数</a:t>
            </a:r>
          </a:p>
        </p:txBody>
      </p:sp>
      <p:sp>
        <p:nvSpPr>
          <p:cNvPr id="103428" name="AutoShape 5">
            <a:hlinkClick r:id="" action="ppaction://noaction" highlightClick="1"/>
          </p:cNvPr>
          <p:cNvSpPr>
            <a:spLocks noChangeArrowheads="1"/>
          </p:cNvSpPr>
          <p:nvPr/>
        </p:nvSpPr>
        <p:spPr bwMode="auto">
          <a:xfrm>
            <a:off x="1258888" y="908050"/>
            <a:ext cx="4249737" cy="914400"/>
          </a:xfrm>
          <a:prstGeom prst="actionButtonBlank">
            <a:avLst/>
          </a:prstGeom>
          <a:noFill/>
          <a:ln w="9525">
            <a:noFill/>
            <a:miter lim="800000"/>
            <a:headEnd/>
            <a:tailEnd/>
          </a:ln>
        </p:spPr>
        <p:txBody>
          <a:bodyPr anchor="ctr"/>
          <a:lstStyle/>
          <a:p>
            <a:r>
              <a:rPr lang="en-US" altLang="zh-CN" sz="3600" b="1">
                <a:solidFill>
                  <a:srgbClr val="0A0A0E"/>
                </a:solidFill>
                <a:latin typeface="宋体" pitchFamily="2" charset="-122"/>
              </a:rPr>
              <a:t>5.3.1 </a:t>
            </a:r>
            <a:r>
              <a:rPr lang="zh-CN" altLang="en-US" sz="3600" b="1">
                <a:solidFill>
                  <a:srgbClr val="0A0A0E"/>
                </a:solidFill>
                <a:latin typeface="宋体" pitchFamily="2" charset="-122"/>
              </a:rPr>
              <a:t>代码设计</a:t>
            </a:r>
          </a:p>
        </p:txBody>
      </p:sp>
    </p:spTree>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p:cNvSpPr>
            <a:spLocks noChangeArrowheads="1"/>
          </p:cNvSpPr>
          <p:nvPr/>
        </p:nvSpPr>
        <p:spPr bwMode="auto">
          <a:xfrm>
            <a:off x="3727450" y="1268413"/>
            <a:ext cx="2470150" cy="682625"/>
          </a:xfrm>
          <a:prstGeom prst="flowChartInputOutput">
            <a:avLst/>
          </a:prstGeom>
          <a:solidFill>
            <a:schemeClr val="accent1"/>
          </a:solidFill>
          <a:ln w="9525">
            <a:solidFill>
              <a:schemeClr val="tx1"/>
            </a:solidFill>
            <a:miter lim="800000"/>
            <a:headEnd/>
            <a:tailEnd/>
          </a:ln>
        </p:spPr>
        <p:txBody>
          <a:bodyPr wrap="none" anchor="ctr"/>
          <a:lstStyle/>
          <a:p>
            <a:pPr algn="ctr"/>
            <a:r>
              <a:rPr lang="zh-CN" altLang="en-US" sz="2000" b="1">
                <a:latin typeface="Arial" charset="0"/>
              </a:rPr>
              <a:t>权因子</a:t>
            </a:r>
          </a:p>
          <a:p>
            <a:pPr algn="ctr"/>
            <a:r>
              <a:rPr lang="en-US" altLang="zh-CN" sz="2000" b="1">
                <a:latin typeface="Arial" charset="0"/>
              </a:rPr>
              <a:t>p1p2p3p4p5</a:t>
            </a:r>
          </a:p>
        </p:txBody>
      </p:sp>
      <p:sp>
        <p:nvSpPr>
          <p:cNvPr id="104451" name="Rectangle 3"/>
          <p:cNvSpPr>
            <a:spLocks noChangeArrowheads="1"/>
          </p:cNvSpPr>
          <p:nvPr/>
        </p:nvSpPr>
        <p:spPr bwMode="auto">
          <a:xfrm>
            <a:off x="1598613" y="2833688"/>
            <a:ext cx="1716087" cy="747712"/>
          </a:xfrm>
          <a:prstGeom prst="rect">
            <a:avLst/>
          </a:prstGeom>
          <a:solidFill>
            <a:schemeClr val="accent1"/>
          </a:solidFill>
          <a:ln w="9525">
            <a:solidFill>
              <a:schemeClr val="tx1"/>
            </a:solidFill>
            <a:miter lim="800000"/>
            <a:headEnd/>
            <a:tailEnd/>
          </a:ln>
        </p:spPr>
        <p:txBody>
          <a:bodyPr wrap="none" anchor="ctr"/>
          <a:lstStyle/>
          <a:p>
            <a:pPr algn="ctr"/>
            <a:r>
              <a:rPr lang="zh-CN" altLang="en-US" sz="2000" b="1">
                <a:latin typeface="Arial" charset="0"/>
              </a:rPr>
              <a:t>加权求和</a:t>
            </a:r>
          </a:p>
          <a:p>
            <a:pPr algn="ctr"/>
            <a:r>
              <a:rPr lang="en-US" altLang="zh-CN" sz="2000" b="1">
                <a:latin typeface="Arial" charset="0"/>
              </a:rPr>
              <a:t>S=∑cipi</a:t>
            </a:r>
          </a:p>
        </p:txBody>
      </p:sp>
      <p:sp>
        <p:nvSpPr>
          <p:cNvPr id="104452" name="Rectangle 4"/>
          <p:cNvSpPr>
            <a:spLocks noChangeArrowheads="1"/>
          </p:cNvSpPr>
          <p:nvPr/>
        </p:nvSpPr>
        <p:spPr bwMode="auto">
          <a:xfrm>
            <a:off x="1258888" y="4395788"/>
            <a:ext cx="2055812" cy="747712"/>
          </a:xfrm>
          <a:prstGeom prst="rect">
            <a:avLst/>
          </a:prstGeom>
          <a:solidFill>
            <a:schemeClr val="accent1"/>
          </a:solidFill>
          <a:ln w="9525">
            <a:solidFill>
              <a:schemeClr val="tx1"/>
            </a:solidFill>
            <a:miter lim="800000"/>
            <a:headEnd/>
            <a:tailEnd/>
          </a:ln>
        </p:spPr>
        <p:txBody>
          <a:bodyPr wrap="none" anchor="ctr"/>
          <a:lstStyle/>
          <a:p>
            <a:pPr algn="ctr"/>
            <a:r>
              <a:rPr lang="zh-CN" altLang="en-US" sz="2000" b="1">
                <a:latin typeface="Arial" charset="0"/>
              </a:rPr>
              <a:t>以模除和得余数</a:t>
            </a:r>
          </a:p>
          <a:p>
            <a:pPr algn="ctr"/>
            <a:r>
              <a:rPr lang="en-US" altLang="zh-CN" sz="2000" b="1">
                <a:latin typeface="Arial" charset="0"/>
              </a:rPr>
              <a:t>R=S mod (M)</a:t>
            </a:r>
          </a:p>
        </p:txBody>
      </p:sp>
      <p:sp>
        <p:nvSpPr>
          <p:cNvPr id="104453" name="Rectangle 5"/>
          <p:cNvSpPr>
            <a:spLocks noChangeArrowheads="1"/>
          </p:cNvSpPr>
          <p:nvPr/>
        </p:nvSpPr>
        <p:spPr bwMode="auto">
          <a:xfrm>
            <a:off x="4356100" y="4365625"/>
            <a:ext cx="2128838" cy="747713"/>
          </a:xfrm>
          <a:prstGeom prst="rect">
            <a:avLst/>
          </a:prstGeom>
          <a:solidFill>
            <a:schemeClr val="accent1"/>
          </a:solidFill>
          <a:ln w="9525">
            <a:solidFill>
              <a:schemeClr val="tx1"/>
            </a:solidFill>
            <a:miter lim="800000"/>
            <a:headEnd/>
            <a:tailEnd/>
          </a:ln>
        </p:spPr>
        <p:txBody>
          <a:bodyPr wrap="none" anchor="ctr"/>
          <a:lstStyle/>
          <a:p>
            <a:pPr algn="ctr"/>
            <a:r>
              <a:rPr lang="zh-CN" altLang="en-US" sz="2000" b="1">
                <a:latin typeface="Arial" charset="0"/>
              </a:rPr>
              <a:t>校验位</a:t>
            </a:r>
            <a:r>
              <a:rPr lang="en-US" altLang="zh-CN" sz="2000" b="1">
                <a:latin typeface="Arial" charset="0"/>
              </a:rPr>
              <a:t>R</a:t>
            </a:r>
          </a:p>
        </p:txBody>
      </p:sp>
      <p:sp>
        <p:nvSpPr>
          <p:cNvPr id="104454" name="AutoShape 6"/>
          <p:cNvSpPr>
            <a:spLocks noChangeArrowheads="1"/>
          </p:cNvSpPr>
          <p:nvPr/>
        </p:nvSpPr>
        <p:spPr bwMode="auto">
          <a:xfrm>
            <a:off x="1187450" y="1268413"/>
            <a:ext cx="2608263" cy="682625"/>
          </a:xfrm>
          <a:prstGeom prst="flowChartInputOutput">
            <a:avLst/>
          </a:prstGeom>
          <a:solidFill>
            <a:schemeClr val="accent1"/>
          </a:solidFill>
          <a:ln w="9525">
            <a:solidFill>
              <a:schemeClr val="tx1"/>
            </a:solidFill>
            <a:miter lim="800000"/>
            <a:headEnd/>
            <a:tailEnd/>
          </a:ln>
        </p:spPr>
        <p:txBody>
          <a:bodyPr wrap="none" anchor="ctr"/>
          <a:lstStyle/>
          <a:p>
            <a:pPr algn="ctr"/>
            <a:r>
              <a:rPr lang="zh-CN" altLang="en-US" sz="2000" b="1">
                <a:latin typeface="Arial" charset="0"/>
              </a:rPr>
              <a:t>代码本体</a:t>
            </a:r>
          </a:p>
          <a:p>
            <a:pPr algn="ctr"/>
            <a:r>
              <a:rPr lang="en-US" altLang="zh-CN" sz="2000" b="1">
                <a:latin typeface="Arial" charset="0"/>
              </a:rPr>
              <a:t>c</a:t>
            </a:r>
            <a:r>
              <a:rPr lang="en-US" altLang="zh-CN" sz="2000" b="1" baseline="-25000">
                <a:latin typeface="Arial" charset="0"/>
              </a:rPr>
              <a:t>1</a:t>
            </a:r>
            <a:r>
              <a:rPr lang="en-US" altLang="zh-CN" sz="2000" b="1">
                <a:latin typeface="Arial" charset="0"/>
              </a:rPr>
              <a:t>c</a:t>
            </a:r>
            <a:r>
              <a:rPr lang="en-US" altLang="zh-CN" sz="2000" b="1" baseline="-25000">
                <a:latin typeface="Arial" charset="0"/>
              </a:rPr>
              <a:t>2</a:t>
            </a:r>
            <a:r>
              <a:rPr lang="en-US" altLang="zh-CN" sz="2000" b="1">
                <a:latin typeface="Arial" charset="0"/>
              </a:rPr>
              <a:t>c</a:t>
            </a:r>
            <a:r>
              <a:rPr lang="en-US" altLang="zh-CN" sz="2000" b="1" baseline="-25000">
                <a:latin typeface="Arial" charset="0"/>
              </a:rPr>
              <a:t>3</a:t>
            </a:r>
            <a:r>
              <a:rPr lang="en-US" altLang="zh-CN" sz="2000" b="1">
                <a:latin typeface="Arial" charset="0"/>
              </a:rPr>
              <a:t>c</a:t>
            </a:r>
            <a:r>
              <a:rPr lang="en-US" altLang="zh-CN" sz="2000" b="1" baseline="-25000">
                <a:latin typeface="Arial" charset="0"/>
              </a:rPr>
              <a:t>4</a:t>
            </a:r>
            <a:r>
              <a:rPr lang="en-US" altLang="zh-CN" sz="2000" b="1">
                <a:latin typeface="Arial" charset="0"/>
              </a:rPr>
              <a:t>c</a:t>
            </a:r>
            <a:r>
              <a:rPr lang="en-US" altLang="zh-CN" sz="2000" b="1" baseline="-25000">
                <a:latin typeface="Arial" charset="0"/>
              </a:rPr>
              <a:t>5</a:t>
            </a:r>
          </a:p>
        </p:txBody>
      </p:sp>
      <p:sp>
        <p:nvSpPr>
          <p:cNvPr id="104455" name="AutoShape 7"/>
          <p:cNvSpPr>
            <a:spLocks noChangeArrowheads="1"/>
          </p:cNvSpPr>
          <p:nvPr/>
        </p:nvSpPr>
        <p:spPr bwMode="auto">
          <a:xfrm>
            <a:off x="5924550" y="5483225"/>
            <a:ext cx="2608263" cy="682625"/>
          </a:xfrm>
          <a:prstGeom prst="flowChartInputOutput">
            <a:avLst/>
          </a:prstGeom>
          <a:solidFill>
            <a:schemeClr val="accent1"/>
          </a:solidFill>
          <a:ln w="9525">
            <a:solidFill>
              <a:schemeClr val="tx1"/>
            </a:solidFill>
            <a:miter lim="800000"/>
            <a:headEnd/>
            <a:tailEnd/>
          </a:ln>
        </p:spPr>
        <p:txBody>
          <a:bodyPr wrap="none" anchor="ctr"/>
          <a:lstStyle/>
          <a:p>
            <a:pPr algn="ctr"/>
            <a:r>
              <a:rPr lang="zh-CN" altLang="en-US" sz="2000" b="1">
                <a:latin typeface="Arial" charset="0"/>
              </a:rPr>
              <a:t>最终代码</a:t>
            </a:r>
          </a:p>
          <a:p>
            <a:pPr algn="ctr"/>
            <a:r>
              <a:rPr lang="en-US" altLang="zh-CN" sz="2000" b="1">
                <a:latin typeface="Arial" charset="0"/>
              </a:rPr>
              <a:t>c1c2c3c4c5R</a:t>
            </a:r>
          </a:p>
        </p:txBody>
      </p:sp>
      <p:sp>
        <p:nvSpPr>
          <p:cNvPr id="104456" name="Text Box 8"/>
          <p:cNvSpPr txBox="1">
            <a:spLocks noChangeArrowheads="1"/>
          </p:cNvSpPr>
          <p:nvPr/>
        </p:nvSpPr>
        <p:spPr bwMode="auto">
          <a:xfrm>
            <a:off x="5100638" y="3851275"/>
            <a:ext cx="479425" cy="457200"/>
          </a:xfrm>
          <a:prstGeom prst="rect">
            <a:avLst/>
          </a:prstGeom>
          <a:noFill/>
          <a:ln w="9525">
            <a:noFill/>
            <a:miter lim="800000"/>
            <a:headEnd/>
            <a:tailEnd/>
          </a:ln>
        </p:spPr>
        <p:txBody>
          <a:bodyPr>
            <a:spAutoFit/>
          </a:bodyPr>
          <a:lstStyle/>
          <a:p>
            <a:pPr>
              <a:spcBef>
                <a:spcPct val="50000"/>
              </a:spcBef>
            </a:pPr>
            <a:r>
              <a:rPr lang="zh-CN" altLang="en-US" sz="2400" b="1">
                <a:latin typeface="Arial" charset="0"/>
              </a:rPr>
              <a:t>＋</a:t>
            </a:r>
          </a:p>
        </p:txBody>
      </p:sp>
      <p:sp>
        <p:nvSpPr>
          <p:cNvPr id="104457" name="AutoShape 9"/>
          <p:cNvSpPr>
            <a:spLocks noChangeArrowheads="1"/>
          </p:cNvSpPr>
          <p:nvPr/>
        </p:nvSpPr>
        <p:spPr bwMode="auto">
          <a:xfrm>
            <a:off x="3452813" y="4667250"/>
            <a:ext cx="758825" cy="201613"/>
          </a:xfrm>
          <a:prstGeom prst="rightArrow">
            <a:avLst>
              <a:gd name="adj1" fmla="val 50000"/>
              <a:gd name="adj2" fmla="val 94094"/>
            </a:avLst>
          </a:prstGeom>
          <a:solidFill>
            <a:schemeClr val="accent1"/>
          </a:solidFill>
          <a:ln w="9525">
            <a:solidFill>
              <a:schemeClr val="tx1"/>
            </a:solidFill>
            <a:miter lim="800000"/>
            <a:headEnd/>
            <a:tailEnd/>
          </a:ln>
        </p:spPr>
        <p:txBody>
          <a:bodyPr wrap="none" anchor="ctr"/>
          <a:lstStyle/>
          <a:p>
            <a:endParaRPr lang="zh-CN" altLang="en-US"/>
          </a:p>
        </p:txBody>
      </p:sp>
      <p:sp>
        <p:nvSpPr>
          <p:cNvPr id="104458" name="AutoShape 10"/>
          <p:cNvSpPr>
            <a:spLocks noChangeArrowheads="1"/>
          </p:cNvSpPr>
          <p:nvPr/>
        </p:nvSpPr>
        <p:spPr bwMode="auto">
          <a:xfrm>
            <a:off x="2492375" y="2016125"/>
            <a:ext cx="274638" cy="747713"/>
          </a:xfrm>
          <a:prstGeom prst="downArrow">
            <a:avLst>
              <a:gd name="adj1" fmla="val 50000"/>
              <a:gd name="adj2" fmla="val 68064"/>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104459" name="AutoShape 11"/>
          <p:cNvSpPr>
            <a:spLocks noChangeArrowheads="1"/>
          </p:cNvSpPr>
          <p:nvPr/>
        </p:nvSpPr>
        <p:spPr bwMode="auto">
          <a:xfrm rot="2592404" flipH="1">
            <a:off x="3817938" y="1922463"/>
            <a:ext cx="293687" cy="1111250"/>
          </a:xfrm>
          <a:prstGeom prst="downArrow">
            <a:avLst>
              <a:gd name="adj1" fmla="val 50000"/>
              <a:gd name="adj2" fmla="val 94595"/>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104460" name="AutoShape 12"/>
          <p:cNvSpPr>
            <a:spLocks noChangeArrowheads="1"/>
          </p:cNvSpPr>
          <p:nvPr/>
        </p:nvSpPr>
        <p:spPr bwMode="auto">
          <a:xfrm>
            <a:off x="2424113" y="3648075"/>
            <a:ext cx="274637" cy="747713"/>
          </a:xfrm>
          <a:prstGeom prst="downArrow">
            <a:avLst>
              <a:gd name="adj1" fmla="val 50000"/>
              <a:gd name="adj2" fmla="val 68064"/>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104461" name="AutoShape 13"/>
          <p:cNvSpPr>
            <a:spLocks noChangeArrowheads="1"/>
          </p:cNvSpPr>
          <p:nvPr/>
        </p:nvSpPr>
        <p:spPr bwMode="auto">
          <a:xfrm flipV="1">
            <a:off x="5443538" y="5280025"/>
            <a:ext cx="549275" cy="681038"/>
          </a:xfrm>
          <a:custGeom>
            <a:avLst/>
            <a:gdLst>
              <a:gd name="T0" fmla="*/ 2147483647 w 21600"/>
              <a:gd name="T1" fmla="*/ 0 h 21600"/>
              <a:gd name="T2" fmla="*/ 2147483647 w 21600"/>
              <a:gd name="T3" fmla="*/ 2147483647 h 21600"/>
              <a:gd name="T4" fmla="*/ 1353590099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noFill/>
        </p:spPr>
        <p:txBody>
          <a:bodyPr/>
          <a:lstStyle/>
          <a:p>
            <a:pPr eaLnBrk="1" hangingPunct="1"/>
            <a:r>
              <a:rPr lang="zh-CN" altLang="en-US" sz="3600" b="1" smtClean="0">
                <a:solidFill>
                  <a:schemeClr val="tx1"/>
                </a:solidFill>
              </a:rPr>
              <a:t>质数法校验码生成举例</a:t>
            </a:r>
          </a:p>
        </p:txBody>
      </p:sp>
      <p:sp>
        <p:nvSpPr>
          <p:cNvPr id="1787907" name="Rectangle 3"/>
          <p:cNvSpPr>
            <a:spLocks noGrp="1" noChangeArrowheads="1"/>
          </p:cNvSpPr>
          <p:nvPr>
            <p:ph type="body" idx="1"/>
          </p:nvPr>
        </p:nvSpPr>
        <p:spPr>
          <a:xfrm>
            <a:off x="685800" y="2171700"/>
            <a:ext cx="7924800" cy="3238500"/>
          </a:xfrm>
        </p:spPr>
        <p:txBody>
          <a:bodyPr/>
          <a:lstStyle/>
          <a:p>
            <a:pPr algn="just" eaLnBrk="1" hangingPunct="1">
              <a:buFont typeface="Wingdings" pitchFamily="2" charset="2"/>
              <a:buNone/>
              <a:defRPr/>
            </a:pPr>
            <a:r>
              <a:rPr lang="zh-CN" altLang="en-US" sz="2400" b="1" dirty="0" smtClean="0">
                <a:latin typeface="Verdana" pitchFamily="34" charset="0"/>
              </a:rPr>
              <a:t>设有原码：</a:t>
            </a:r>
            <a:r>
              <a:rPr lang="en-US" altLang="zh-CN" sz="2400" b="1" dirty="0" smtClean="0">
                <a:latin typeface="Verdana" pitchFamily="34" charset="0"/>
              </a:rPr>
              <a:t>12345      </a:t>
            </a:r>
          </a:p>
          <a:p>
            <a:pPr algn="just" eaLnBrk="1" hangingPunct="1">
              <a:buFont typeface="Wingdings" pitchFamily="2" charset="2"/>
              <a:buNone/>
              <a:defRPr/>
            </a:pPr>
            <a:r>
              <a:rPr lang="zh-CN" altLang="en-US" sz="2400" b="1" dirty="0" smtClean="0">
                <a:latin typeface="Verdana" pitchFamily="34" charset="0"/>
              </a:rPr>
              <a:t>取质数权值：</a:t>
            </a:r>
            <a:r>
              <a:rPr lang="en-US" altLang="zh-CN" sz="2400" b="1" dirty="0" smtClean="0">
                <a:latin typeface="Verdana" pitchFamily="34" charset="0"/>
              </a:rPr>
              <a:t>11,7,5,3,2</a:t>
            </a:r>
          </a:p>
          <a:p>
            <a:pPr algn="just" eaLnBrk="1" hangingPunct="1">
              <a:buFont typeface="Wingdings" pitchFamily="2" charset="2"/>
              <a:buNone/>
              <a:defRPr/>
            </a:pPr>
            <a:r>
              <a:rPr lang="zh-CN" altLang="en-US" sz="2400" b="1" dirty="0" smtClean="0">
                <a:latin typeface="Verdana" pitchFamily="34" charset="0"/>
              </a:rPr>
              <a:t>取模数为：</a:t>
            </a:r>
            <a:r>
              <a:rPr lang="en-US" altLang="zh-CN" sz="2400" b="1" dirty="0" smtClean="0">
                <a:latin typeface="Verdana" pitchFamily="34" charset="0"/>
              </a:rPr>
              <a:t>11</a:t>
            </a:r>
          </a:p>
          <a:p>
            <a:pPr algn="just" eaLnBrk="1" hangingPunct="1">
              <a:buFont typeface="Wingdings" pitchFamily="2" charset="2"/>
              <a:buNone/>
              <a:defRPr/>
            </a:pPr>
            <a:r>
              <a:rPr lang="zh-CN" altLang="en-US" sz="2400" b="1" dirty="0" smtClean="0">
                <a:latin typeface="Verdana" pitchFamily="34" charset="0"/>
              </a:rPr>
              <a:t>求和计算：</a:t>
            </a:r>
            <a:r>
              <a:rPr lang="en-US" altLang="zh-CN" sz="2400" b="1" dirty="0" smtClean="0">
                <a:solidFill>
                  <a:srgbClr val="660033"/>
                </a:solidFill>
                <a:effectLst>
                  <a:outerShdw blurRad="38100" dist="38100" dir="2700000" algn="tl">
                    <a:srgbClr val="C0C0C0"/>
                  </a:outerShdw>
                </a:effectLst>
              </a:rPr>
              <a:t>S=1×11+2 ×7+3 ×5+4 ×3+5 ×2=62</a:t>
            </a:r>
          </a:p>
          <a:p>
            <a:pPr algn="just" eaLnBrk="1" hangingPunct="1">
              <a:buFont typeface="Wingdings" pitchFamily="2" charset="2"/>
              <a:buNone/>
              <a:defRPr/>
            </a:pPr>
            <a:r>
              <a:rPr lang="zh-CN" altLang="en-US" sz="2400" b="1" dirty="0" smtClean="0">
                <a:latin typeface="Verdana" pitchFamily="34" charset="0"/>
              </a:rPr>
              <a:t>求校验位：</a:t>
            </a:r>
          </a:p>
          <a:p>
            <a:pPr eaLnBrk="1" hangingPunct="1">
              <a:defRPr/>
            </a:pPr>
            <a:endParaRPr lang="en-US" altLang="zh-CN" sz="2400" dirty="0" smtClean="0"/>
          </a:p>
        </p:txBody>
      </p:sp>
      <p:grpSp>
        <p:nvGrpSpPr>
          <p:cNvPr id="2" name="Group 4"/>
          <p:cNvGrpSpPr>
            <a:grpSpLocks/>
          </p:cNvGrpSpPr>
          <p:nvPr/>
        </p:nvGrpSpPr>
        <p:grpSpPr bwMode="auto">
          <a:xfrm>
            <a:off x="6650038" y="2206625"/>
            <a:ext cx="1387475" cy="485775"/>
            <a:chOff x="4118" y="2206"/>
            <a:chExt cx="874" cy="306"/>
          </a:xfrm>
        </p:grpSpPr>
        <p:sp>
          <p:nvSpPr>
            <p:cNvPr id="105486" name="Line 5"/>
            <p:cNvSpPr>
              <a:spLocks noChangeShapeType="1"/>
            </p:cNvSpPr>
            <p:nvPr/>
          </p:nvSpPr>
          <p:spPr bwMode="auto">
            <a:xfrm>
              <a:off x="4272" y="2208"/>
              <a:ext cx="720" cy="0"/>
            </a:xfrm>
            <a:prstGeom prst="line">
              <a:avLst/>
            </a:prstGeom>
            <a:noFill/>
            <a:ln w="38100">
              <a:solidFill>
                <a:srgbClr val="660033"/>
              </a:solidFill>
              <a:round/>
              <a:headEnd/>
              <a:tailEnd/>
            </a:ln>
          </p:spPr>
          <p:txBody>
            <a:bodyPr wrap="none" anchor="ctr"/>
            <a:lstStyle/>
            <a:p>
              <a:endParaRPr lang="zh-CN" altLang="en-US"/>
            </a:p>
          </p:txBody>
        </p:sp>
        <p:sp>
          <p:nvSpPr>
            <p:cNvPr id="105487" name="Freeform 6"/>
            <p:cNvSpPr>
              <a:spLocks/>
            </p:cNvSpPr>
            <p:nvPr/>
          </p:nvSpPr>
          <p:spPr bwMode="auto">
            <a:xfrm>
              <a:off x="4118" y="2206"/>
              <a:ext cx="171" cy="306"/>
            </a:xfrm>
            <a:custGeom>
              <a:avLst/>
              <a:gdLst>
                <a:gd name="T0" fmla="*/ 171 w 171"/>
                <a:gd name="T1" fmla="*/ 0 h 306"/>
                <a:gd name="T2" fmla="*/ 147 w 171"/>
                <a:gd name="T3" fmla="*/ 37 h 306"/>
                <a:gd name="T4" fmla="*/ 122 w 171"/>
                <a:gd name="T5" fmla="*/ 110 h 306"/>
                <a:gd name="T6" fmla="*/ 110 w 171"/>
                <a:gd name="T7" fmla="*/ 233 h 306"/>
                <a:gd name="T8" fmla="*/ 37 w 171"/>
                <a:gd name="T9" fmla="*/ 294 h 306"/>
                <a:gd name="T10" fmla="*/ 0 w 171"/>
                <a:gd name="T11" fmla="*/ 306 h 306"/>
                <a:gd name="T12" fmla="*/ 0 60000 65536"/>
                <a:gd name="T13" fmla="*/ 0 60000 65536"/>
                <a:gd name="T14" fmla="*/ 0 60000 65536"/>
                <a:gd name="T15" fmla="*/ 0 60000 65536"/>
                <a:gd name="T16" fmla="*/ 0 60000 65536"/>
                <a:gd name="T17" fmla="*/ 0 60000 65536"/>
                <a:gd name="T18" fmla="*/ 0 w 171"/>
                <a:gd name="T19" fmla="*/ 0 h 306"/>
                <a:gd name="T20" fmla="*/ 171 w 171"/>
                <a:gd name="T21" fmla="*/ 306 h 306"/>
              </a:gdLst>
              <a:ahLst/>
              <a:cxnLst>
                <a:cxn ang="T12">
                  <a:pos x="T0" y="T1"/>
                </a:cxn>
                <a:cxn ang="T13">
                  <a:pos x="T2" y="T3"/>
                </a:cxn>
                <a:cxn ang="T14">
                  <a:pos x="T4" y="T5"/>
                </a:cxn>
                <a:cxn ang="T15">
                  <a:pos x="T6" y="T7"/>
                </a:cxn>
                <a:cxn ang="T16">
                  <a:pos x="T8" y="T9"/>
                </a:cxn>
                <a:cxn ang="T17">
                  <a:pos x="T10" y="T11"/>
                </a:cxn>
              </a:cxnLst>
              <a:rect l="T18" t="T19" r="T20" b="T21"/>
              <a:pathLst>
                <a:path w="171" h="306">
                  <a:moveTo>
                    <a:pt x="171" y="0"/>
                  </a:moveTo>
                  <a:cubicBezTo>
                    <a:pt x="163" y="12"/>
                    <a:pt x="153" y="24"/>
                    <a:pt x="147" y="37"/>
                  </a:cubicBezTo>
                  <a:cubicBezTo>
                    <a:pt x="137" y="60"/>
                    <a:pt x="122" y="110"/>
                    <a:pt x="122" y="110"/>
                  </a:cubicBezTo>
                  <a:cubicBezTo>
                    <a:pt x="118" y="151"/>
                    <a:pt x="122" y="194"/>
                    <a:pt x="110" y="233"/>
                  </a:cubicBezTo>
                  <a:cubicBezTo>
                    <a:pt x="105" y="249"/>
                    <a:pt x="52" y="286"/>
                    <a:pt x="37" y="294"/>
                  </a:cubicBezTo>
                  <a:cubicBezTo>
                    <a:pt x="25" y="300"/>
                    <a:pt x="0" y="306"/>
                    <a:pt x="0" y="306"/>
                  </a:cubicBezTo>
                </a:path>
              </a:pathLst>
            </a:custGeom>
            <a:noFill/>
            <a:ln w="38100" cap="flat" cmpd="sng">
              <a:solidFill>
                <a:srgbClr val="660033"/>
              </a:solidFill>
              <a:prstDash val="solid"/>
              <a:round/>
              <a:headEnd/>
              <a:tailEnd/>
            </a:ln>
          </p:spPr>
          <p:txBody>
            <a:bodyPr wrap="none" anchor="ctr"/>
            <a:lstStyle/>
            <a:p>
              <a:endParaRPr lang="zh-CN" altLang="en-US"/>
            </a:p>
          </p:txBody>
        </p:sp>
      </p:grpSp>
      <p:sp>
        <p:nvSpPr>
          <p:cNvPr id="1787911" name="Text Box 7"/>
          <p:cNvSpPr txBox="1">
            <a:spLocks noChangeArrowheads="1"/>
          </p:cNvSpPr>
          <p:nvPr/>
        </p:nvSpPr>
        <p:spPr bwMode="auto">
          <a:xfrm>
            <a:off x="6172200" y="2133600"/>
            <a:ext cx="685800" cy="519113"/>
          </a:xfrm>
          <a:prstGeom prst="rect">
            <a:avLst/>
          </a:prstGeom>
          <a:noFill/>
          <a:ln w="9525">
            <a:noFill/>
            <a:miter lim="800000"/>
            <a:headEnd/>
            <a:tailEnd/>
          </a:ln>
          <a:effectLst/>
        </p:spPr>
        <p:txBody>
          <a:bodyPr>
            <a:spAutoFit/>
          </a:bodyPr>
          <a:lstStyle/>
          <a:p>
            <a:pPr algn="ctr">
              <a:spcBef>
                <a:spcPct val="50000"/>
              </a:spcBef>
              <a:defRPr/>
            </a:pPr>
            <a:r>
              <a:rPr kumimoji="1" lang="en-US" altLang="zh-CN" sz="2800" b="1">
                <a:solidFill>
                  <a:srgbClr val="660033"/>
                </a:solidFill>
                <a:effectLst>
                  <a:outerShdw blurRad="38100" dist="38100" dir="2700000" algn="tl">
                    <a:srgbClr val="C0C0C0"/>
                  </a:outerShdw>
                </a:effectLst>
              </a:rPr>
              <a:t>11</a:t>
            </a:r>
          </a:p>
        </p:txBody>
      </p:sp>
      <p:sp>
        <p:nvSpPr>
          <p:cNvPr id="1787912" name="Text Box 8"/>
          <p:cNvSpPr txBox="1">
            <a:spLocks noChangeArrowheads="1"/>
          </p:cNvSpPr>
          <p:nvPr/>
        </p:nvSpPr>
        <p:spPr bwMode="auto">
          <a:xfrm>
            <a:off x="7123113" y="2209800"/>
            <a:ext cx="685800" cy="519113"/>
          </a:xfrm>
          <a:prstGeom prst="rect">
            <a:avLst/>
          </a:prstGeom>
          <a:noFill/>
          <a:ln w="9525">
            <a:noFill/>
            <a:miter lim="800000"/>
            <a:headEnd/>
            <a:tailEnd/>
          </a:ln>
          <a:effectLst/>
        </p:spPr>
        <p:txBody>
          <a:bodyPr>
            <a:spAutoFit/>
          </a:bodyPr>
          <a:lstStyle/>
          <a:p>
            <a:pPr algn="ctr">
              <a:spcBef>
                <a:spcPct val="50000"/>
              </a:spcBef>
              <a:defRPr/>
            </a:pPr>
            <a:r>
              <a:rPr kumimoji="1" lang="en-US" altLang="zh-CN" sz="2800" b="1">
                <a:solidFill>
                  <a:srgbClr val="660033"/>
                </a:solidFill>
                <a:effectLst>
                  <a:outerShdw blurRad="38100" dist="38100" dir="2700000" algn="tl">
                    <a:srgbClr val="C0C0C0"/>
                  </a:outerShdw>
                </a:effectLst>
              </a:rPr>
              <a:t>62</a:t>
            </a:r>
          </a:p>
        </p:txBody>
      </p:sp>
      <p:sp>
        <p:nvSpPr>
          <p:cNvPr id="1787913" name="Text Box 9"/>
          <p:cNvSpPr txBox="1">
            <a:spLocks noChangeArrowheads="1"/>
          </p:cNvSpPr>
          <p:nvPr/>
        </p:nvSpPr>
        <p:spPr bwMode="auto">
          <a:xfrm>
            <a:off x="7199313" y="1752600"/>
            <a:ext cx="685800" cy="519113"/>
          </a:xfrm>
          <a:prstGeom prst="rect">
            <a:avLst/>
          </a:prstGeom>
          <a:noFill/>
          <a:ln w="9525">
            <a:noFill/>
            <a:miter lim="800000"/>
            <a:headEnd/>
            <a:tailEnd/>
          </a:ln>
          <a:effectLst/>
        </p:spPr>
        <p:txBody>
          <a:bodyPr>
            <a:spAutoFit/>
          </a:bodyPr>
          <a:lstStyle/>
          <a:p>
            <a:pPr algn="ctr">
              <a:spcBef>
                <a:spcPct val="50000"/>
              </a:spcBef>
              <a:defRPr/>
            </a:pPr>
            <a:r>
              <a:rPr kumimoji="1" lang="en-US" altLang="zh-CN" sz="2800" b="1">
                <a:solidFill>
                  <a:srgbClr val="660033"/>
                </a:solidFill>
                <a:effectLst>
                  <a:outerShdw blurRad="38100" dist="38100" dir="2700000" algn="tl">
                    <a:srgbClr val="C0C0C0"/>
                  </a:outerShdw>
                </a:effectLst>
              </a:rPr>
              <a:t>5</a:t>
            </a:r>
          </a:p>
        </p:txBody>
      </p:sp>
      <p:sp>
        <p:nvSpPr>
          <p:cNvPr id="1787914" name="Text Box 10"/>
          <p:cNvSpPr txBox="1">
            <a:spLocks noChangeArrowheads="1"/>
          </p:cNvSpPr>
          <p:nvPr/>
        </p:nvSpPr>
        <p:spPr bwMode="auto">
          <a:xfrm>
            <a:off x="7123113" y="2590800"/>
            <a:ext cx="685800" cy="519113"/>
          </a:xfrm>
          <a:prstGeom prst="rect">
            <a:avLst/>
          </a:prstGeom>
          <a:noFill/>
          <a:ln w="9525">
            <a:noFill/>
            <a:miter lim="800000"/>
            <a:headEnd/>
            <a:tailEnd/>
          </a:ln>
          <a:effectLst/>
        </p:spPr>
        <p:txBody>
          <a:bodyPr>
            <a:spAutoFit/>
          </a:bodyPr>
          <a:lstStyle/>
          <a:p>
            <a:pPr algn="ctr">
              <a:spcBef>
                <a:spcPct val="50000"/>
              </a:spcBef>
              <a:defRPr/>
            </a:pPr>
            <a:r>
              <a:rPr kumimoji="1" lang="en-US" altLang="zh-CN" sz="2800" b="1">
                <a:solidFill>
                  <a:srgbClr val="660033"/>
                </a:solidFill>
                <a:effectLst>
                  <a:outerShdw blurRad="38100" dist="38100" dir="2700000" algn="tl">
                    <a:srgbClr val="C0C0C0"/>
                  </a:outerShdw>
                </a:effectLst>
              </a:rPr>
              <a:t>55</a:t>
            </a:r>
          </a:p>
        </p:txBody>
      </p:sp>
      <p:sp>
        <p:nvSpPr>
          <p:cNvPr id="1787915" name="Line 11"/>
          <p:cNvSpPr>
            <a:spLocks noChangeShapeType="1"/>
          </p:cNvSpPr>
          <p:nvPr/>
        </p:nvSpPr>
        <p:spPr bwMode="auto">
          <a:xfrm>
            <a:off x="6894513" y="3048000"/>
            <a:ext cx="990600" cy="0"/>
          </a:xfrm>
          <a:prstGeom prst="line">
            <a:avLst/>
          </a:prstGeom>
          <a:noFill/>
          <a:ln w="38100">
            <a:solidFill>
              <a:srgbClr val="660033"/>
            </a:solidFill>
            <a:round/>
            <a:headEnd/>
            <a:tailEnd/>
          </a:ln>
        </p:spPr>
        <p:txBody>
          <a:bodyPr wrap="none" anchor="ctr"/>
          <a:lstStyle/>
          <a:p>
            <a:endParaRPr lang="zh-CN" altLang="en-US"/>
          </a:p>
        </p:txBody>
      </p:sp>
      <p:sp>
        <p:nvSpPr>
          <p:cNvPr id="1787916" name="Text Box 12"/>
          <p:cNvSpPr txBox="1">
            <a:spLocks noChangeArrowheads="1"/>
          </p:cNvSpPr>
          <p:nvPr/>
        </p:nvSpPr>
        <p:spPr bwMode="auto">
          <a:xfrm>
            <a:off x="7162800" y="3048000"/>
            <a:ext cx="685800" cy="519113"/>
          </a:xfrm>
          <a:prstGeom prst="rect">
            <a:avLst/>
          </a:prstGeom>
          <a:noFill/>
          <a:ln w="9525">
            <a:noFill/>
            <a:miter lim="800000"/>
            <a:headEnd/>
            <a:tailEnd/>
          </a:ln>
          <a:effectLst/>
        </p:spPr>
        <p:txBody>
          <a:bodyPr>
            <a:spAutoFit/>
          </a:bodyPr>
          <a:lstStyle/>
          <a:p>
            <a:pPr algn="ctr">
              <a:spcBef>
                <a:spcPct val="50000"/>
              </a:spcBef>
              <a:defRPr/>
            </a:pPr>
            <a:r>
              <a:rPr kumimoji="1" lang="en-US" altLang="zh-CN" sz="2800" b="1">
                <a:solidFill>
                  <a:srgbClr val="660033"/>
                </a:solidFill>
                <a:effectLst>
                  <a:outerShdw blurRad="38100" dist="38100" dir="2700000" algn="tl">
                    <a:srgbClr val="C0C0C0"/>
                  </a:outerShdw>
                </a:effectLst>
              </a:rPr>
              <a:t>7</a:t>
            </a:r>
          </a:p>
        </p:txBody>
      </p:sp>
      <p:sp>
        <p:nvSpPr>
          <p:cNvPr id="1787917" name="Oval 13"/>
          <p:cNvSpPr>
            <a:spLocks noChangeArrowheads="1"/>
          </p:cNvSpPr>
          <p:nvPr/>
        </p:nvSpPr>
        <p:spPr bwMode="auto">
          <a:xfrm>
            <a:off x="2438400" y="4572000"/>
            <a:ext cx="762000" cy="609600"/>
          </a:xfrm>
          <a:prstGeom prst="ellipse">
            <a:avLst/>
          </a:prstGeom>
          <a:solidFill>
            <a:schemeClr val="accent1"/>
          </a:solidFill>
          <a:ln w="9525">
            <a:solidFill>
              <a:schemeClr val="tx1"/>
            </a:solidFill>
            <a:round/>
            <a:headEnd/>
            <a:tailEnd/>
          </a:ln>
          <a:effectLst/>
        </p:spPr>
        <p:txBody>
          <a:bodyPr wrap="none" anchor="ctr"/>
          <a:lstStyle/>
          <a:p>
            <a:pPr algn="ctr">
              <a:defRPr/>
            </a:pPr>
            <a:r>
              <a:rPr kumimoji="1" lang="en-US" altLang="zh-CN" sz="2800" b="1">
                <a:solidFill>
                  <a:schemeClr val="bg1"/>
                </a:solidFill>
                <a:effectLst>
                  <a:outerShdw blurRad="38100" dist="38100" dir="2700000" algn="tl">
                    <a:srgbClr val="000000"/>
                  </a:outerShdw>
                </a:effectLst>
              </a:rPr>
              <a:t>7</a:t>
            </a:r>
          </a:p>
        </p:txBody>
      </p:sp>
      <p:sp>
        <p:nvSpPr>
          <p:cNvPr id="1787918" name="Rectangle 14"/>
          <p:cNvSpPr>
            <a:spLocks noChangeArrowheads="1"/>
          </p:cNvSpPr>
          <p:nvPr/>
        </p:nvSpPr>
        <p:spPr bwMode="auto">
          <a:xfrm>
            <a:off x="685800" y="5272088"/>
            <a:ext cx="5486400" cy="519112"/>
          </a:xfrm>
          <a:prstGeom prst="rect">
            <a:avLst/>
          </a:prstGeom>
          <a:noFill/>
          <a:ln w="9525">
            <a:noFill/>
            <a:miter lim="800000"/>
            <a:headEnd/>
            <a:tailEnd/>
          </a:ln>
        </p:spPr>
        <p:txBody>
          <a:bodyPr>
            <a:spAutoFit/>
          </a:bodyPr>
          <a:lstStyle/>
          <a:p>
            <a:r>
              <a:rPr kumimoji="1" lang="zh-CN" altLang="en-US" sz="2800" b="1">
                <a:solidFill>
                  <a:srgbClr val="003366"/>
                </a:solidFill>
                <a:latin typeface="Verdana" pitchFamily="34" charset="0"/>
              </a:rPr>
              <a:t>最终代码为：</a:t>
            </a:r>
            <a:r>
              <a:rPr kumimoji="1" lang="en-US" altLang="zh-CN" sz="2800" b="1">
                <a:solidFill>
                  <a:srgbClr val="003366"/>
                </a:solidFill>
                <a:latin typeface="Verdana" pitchFamily="34" charset="0"/>
              </a:rPr>
              <a:t>12345</a:t>
            </a:r>
            <a:r>
              <a:rPr kumimoji="1" lang="en-US" altLang="zh-CN" sz="2800" b="1">
                <a:solidFill>
                  <a:srgbClr val="FF0000"/>
                </a:solidFill>
                <a:latin typeface="Verdana" pitchFamily="34" charset="0"/>
              </a:rPr>
              <a:t>7</a:t>
            </a:r>
          </a:p>
        </p:txBody>
      </p:sp>
      <p:sp>
        <p:nvSpPr>
          <p:cNvPr id="1787919" name="Rectangle 15">
            <a:hlinkClick r:id="rId2" action="ppaction://hlinksldjump"/>
          </p:cNvPr>
          <p:cNvSpPr>
            <a:spLocks noChangeArrowheads="1"/>
          </p:cNvSpPr>
          <p:nvPr/>
        </p:nvSpPr>
        <p:spPr bwMode="auto">
          <a:xfrm>
            <a:off x="5410200" y="5029200"/>
            <a:ext cx="2971800" cy="68580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lgn="ctr">
              <a:defRPr/>
            </a:pPr>
            <a:r>
              <a:rPr kumimoji="1" lang="zh-CN" altLang="en-US" sz="2800" b="1">
                <a:effectLst>
                  <a:outerShdw blurRad="38100" dist="38100" dir="2700000" algn="tl">
                    <a:srgbClr val="FFFFFF"/>
                  </a:outerShdw>
                </a:effectLst>
                <a:latin typeface="Times New Roman" pitchFamily="18" charset="0"/>
              </a:rPr>
              <a:t>代码的校验过程</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787912"/>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787911"/>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787913"/>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1787914"/>
                                        </p:tgtEl>
                                        <p:attrNameLst>
                                          <p:attrName>style.visibility</p:attrName>
                                        </p:attrNameLst>
                                      </p:cBhvr>
                                      <p:to>
                                        <p:strVal val="visible"/>
                                      </p:to>
                                    </p:set>
                                  </p:childTnLst>
                                </p:cTn>
                              </p:par>
                            </p:childTnLst>
                          </p:cTn>
                        </p:par>
                        <p:par>
                          <p:cTn id="20" fill="hold">
                            <p:stCondLst>
                              <p:cond delay="2500"/>
                            </p:stCondLst>
                            <p:childTnLst>
                              <p:par>
                                <p:cTn id="21" presetID="12" presetClass="entr" presetSubtype="8" fill="hold" grpId="0" nodeType="afterEffect">
                                  <p:stCondLst>
                                    <p:cond delay="0"/>
                                  </p:stCondLst>
                                  <p:childTnLst>
                                    <p:set>
                                      <p:cBhvr>
                                        <p:cTn id="22" dur="1" fill="hold">
                                          <p:stCondLst>
                                            <p:cond delay="0"/>
                                          </p:stCondLst>
                                        </p:cTn>
                                        <p:tgtEl>
                                          <p:spTgt spid="1787915"/>
                                        </p:tgtEl>
                                        <p:attrNameLst>
                                          <p:attrName>style.visibility</p:attrName>
                                        </p:attrNameLst>
                                      </p:cBhvr>
                                      <p:to>
                                        <p:strVal val="visible"/>
                                      </p:to>
                                    </p:set>
                                    <p:animEffect transition="in" filter="slide(fromLeft)">
                                      <p:cBhvr>
                                        <p:cTn id="23" dur="500"/>
                                        <p:tgtEl>
                                          <p:spTgt spid="1787915"/>
                                        </p:tgtEl>
                                      </p:cBhvr>
                                    </p:animEffect>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1787916"/>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17879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87918"/>
                                        </p:tgtEl>
                                        <p:attrNameLst>
                                          <p:attrName>style.visibility</p:attrName>
                                        </p:attrNameLst>
                                      </p:cBhvr>
                                      <p:to>
                                        <p:strVal val="visible"/>
                                      </p:to>
                                    </p:set>
                                    <p:animEffect transition="in" filter="wipe(left)">
                                      <p:cBhvr>
                                        <p:cTn id="34" dur="500"/>
                                        <p:tgtEl>
                                          <p:spTgt spid="1787918"/>
                                        </p:tgtEl>
                                      </p:cBhvr>
                                    </p:animEffect>
                                  </p:childTnLst>
                                </p:cTn>
                              </p:par>
                            </p:childTnLst>
                          </p:cTn>
                        </p:par>
                        <p:par>
                          <p:cTn id="35" fill="hold">
                            <p:stCondLst>
                              <p:cond delay="500"/>
                            </p:stCondLst>
                            <p:childTnLst>
                              <p:par>
                                <p:cTn id="36" presetID="23" presetClass="entr" presetSubtype="16" fill="hold" grpId="0" nodeType="afterEffect">
                                  <p:stCondLst>
                                    <p:cond delay="0"/>
                                  </p:stCondLst>
                                  <p:childTnLst>
                                    <p:set>
                                      <p:cBhvr>
                                        <p:cTn id="37" dur="1" fill="hold">
                                          <p:stCondLst>
                                            <p:cond delay="0"/>
                                          </p:stCondLst>
                                        </p:cTn>
                                        <p:tgtEl>
                                          <p:spTgt spid="1787919"/>
                                        </p:tgtEl>
                                        <p:attrNameLst>
                                          <p:attrName>style.visibility</p:attrName>
                                        </p:attrNameLst>
                                      </p:cBhvr>
                                      <p:to>
                                        <p:strVal val="visible"/>
                                      </p:to>
                                    </p:set>
                                    <p:anim calcmode="lin" valueType="num">
                                      <p:cBhvr>
                                        <p:cTn id="38" dur="500" fill="hold"/>
                                        <p:tgtEl>
                                          <p:spTgt spid="1787919"/>
                                        </p:tgtEl>
                                        <p:attrNameLst>
                                          <p:attrName>ppt_w</p:attrName>
                                        </p:attrNameLst>
                                      </p:cBhvr>
                                      <p:tavLst>
                                        <p:tav tm="0">
                                          <p:val>
                                            <p:fltVal val="0"/>
                                          </p:val>
                                        </p:tav>
                                        <p:tav tm="100000">
                                          <p:val>
                                            <p:strVal val="#ppt_w"/>
                                          </p:val>
                                        </p:tav>
                                      </p:tavLst>
                                    </p:anim>
                                    <p:anim calcmode="lin" valueType="num">
                                      <p:cBhvr>
                                        <p:cTn id="39" dur="500" fill="hold"/>
                                        <p:tgtEl>
                                          <p:spTgt spid="17879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7911" grpId="0" autoUpdateAnimBg="0"/>
      <p:bldP spid="1787912" grpId="0" autoUpdateAnimBg="0"/>
      <p:bldP spid="1787913" grpId="0" autoUpdateAnimBg="0"/>
      <p:bldP spid="1787914" grpId="0" autoUpdateAnimBg="0"/>
      <p:bldP spid="1787915" grpId="0" animBg="1"/>
      <p:bldP spid="1787916" grpId="0" autoUpdateAnimBg="0"/>
      <p:bldP spid="1787917" grpId="0" animBg="1" autoUpdateAnimBg="0"/>
      <p:bldP spid="1787918" grpId="0" autoUpdateAnimBg="0"/>
      <p:bldP spid="1787919" grpId="0" animBg="1" autoUpdateAnimBg="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16063</TotalTime>
  <Words>7721</Words>
  <Application>Microsoft Office PowerPoint</Application>
  <PresentationFormat>全屏显示(4:3)</PresentationFormat>
  <Paragraphs>1298</Paragraphs>
  <Slides>149</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149</vt:i4>
      </vt:variant>
    </vt:vector>
  </HeadingPairs>
  <TitlesOfParts>
    <vt:vector size="163" baseType="lpstr">
      <vt:lpstr>Tahoma</vt:lpstr>
      <vt:lpstr>宋体</vt:lpstr>
      <vt:lpstr>Arial</vt:lpstr>
      <vt:lpstr>Wingdings</vt:lpstr>
      <vt:lpstr>Times New Roman</vt:lpstr>
      <vt:lpstr>隶书</vt:lpstr>
      <vt:lpstr>Verdana</vt:lpstr>
      <vt:lpstr>黑体</vt:lpstr>
      <vt:lpstr>华文新魏</vt:lpstr>
      <vt:lpstr>华文行楷</vt:lpstr>
      <vt:lpstr>楷体_GB2312</vt:lpstr>
      <vt:lpstr>Blends</vt:lpstr>
      <vt:lpstr>位图图像</vt:lpstr>
      <vt:lpstr>BMP 图象</vt:lpstr>
      <vt:lpstr>幻灯片 1</vt:lpstr>
      <vt:lpstr>本章学习目标</vt:lpstr>
      <vt:lpstr>第五章 管理信息系统的设计</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模块化设计具体要做的是:</vt:lpstr>
      <vt:lpstr>幻灯片 24</vt:lpstr>
      <vt:lpstr>结构图的符号</vt:lpstr>
      <vt:lpstr>幻灯片 26</vt:lpstr>
      <vt:lpstr>模块间调用规则</vt:lpstr>
      <vt:lpstr>幻灯片 28</vt:lpstr>
      <vt:lpstr>例</vt:lpstr>
      <vt:lpstr>幻灯片 30</vt:lpstr>
      <vt:lpstr>幻灯片 31</vt:lpstr>
      <vt:lpstr>变换分析例</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画结构图的步骤</vt:lpstr>
      <vt:lpstr>库存管理控制结构图</vt:lpstr>
      <vt:lpstr>幻灯片 45</vt:lpstr>
      <vt:lpstr>幻灯片 46</vt:lpstr>
      <vt:lpstr>5.2.2 软件结构设计</vt:lpstr>
      <vt:lpstr>2. 模块的独立性</vt:lpstr>
      <vt:lpstr>图形表示耦合关系</vt:lpstr>
      <vt:lpstr>耦合性划分</vt:lpstr>
      <vt:lpstr>耦合度级别</vt:lpstr>
      <vt:lpstr>幻灯片 52</vt:lpstr>
      <vt:lpstr>幻灯片 53</vt:lpstr>
      <vt:lpstr>幻灯片 54</vt:lpstr>
      <vt:lpstr>幻灯片 55</vt:lpstr>
      <vt:lpstr>幻灯片 56</vt:lpstr>
      <vt:lpstr>幻灯片 57</vt:lpstr>
      <vt:lpstr>5.2.2 软件结构设计</vt:lpstr>
      <vt:lpstr>模块内聚性</vt:lpstr>
      <vt:lpstr>5.2.2 软件结构设计</vt:lpstr>
      <vt:lpstr>5.2.2 软件结构设计</vt:lpstr>
      <vt:lpstr>幻灯片 62</vt:lpstr>
      <vt:lpstr>幻灯片 63</vt:lpstr>
      <vt:lpstr>模块作用范围和控制范围的关系</vt:lpstr>
      <vt:lpstr>5.2.2 软件结构设计</vt:lpstr>
      <vt:lpstr>5.2.2 软件结构设计</vt:lpstr>
      <vt:lpstr>实例</vt:lpstr>
      <vt:lpstr>改进后的模块分解情况</vt:lpstr>
      <vt:lpstr>5.2.2 软件结构设计</vt:lpstr>
      <vt:lpstr>5.2.2 软件结构设计</vt:lpstr>
      <vt:lpstr>5.2.2 软件结构设计</vt:lpstr>
      <vt:lpstr>幻灯片 72</vt:lpstr>
      <vt:lpstr>C/S(Client/Server)处理数据方式</vt:lpstr>
      <vt:lpstr>幻灯片 74</vt:lpstr>
      <vt:lpstr>C/S发展阶段</vt:lpstr>
      <vt:lpstr> 浏览器/服务器数据处理方式(B/S)</vt:lpstr>
      <vt:lpstr>B/S系统的特点</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4.代码的设计步骤</vt:lpstr>
      <vt:lpstr>幻灯片 90</vt:lpstr>
      <vt:lpstr>举例</vt:lpstr>
      <vt:lpstr>(1)线分类方法</vt:lpstr>
      <vt:lpstr>(2) 面分类方法</vt:lpstr>
      <vt:lpstr>(2) 面分类方法</vt:lpstr>
      <vt:lpstr>3.校验</vt:lpstr>
      <vt:lpstr>校验过程</vt:lpstr>
      <vt:lpstr>代码校验</vt:lpstr>
      <vt:lpstr>幻灯片 98</vt:lpstr>
      <vt:lpstr>质数法校验码生成举例</vt:lpstr>
      <vt:lpstr>5.3.1 代码设计</vt:lpstr>
      <vt:lpstr>5.3.1 代码设计</vt:lpstr>
      <vt:lpstr>5.3.1 代码设计</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表格信息</vt:lpstr>
      <vt:lpstr>图表形式</vt:lpstr>
      <vt:lpstr>幻灯片 120</vt:lpstr>
      <vt:lpstr>幻灯片 121</vt:lpstr>
      <vt:lpstr>幻灯片 122</vt:lpstr>
      <vt:lpstr>幻灯片 123</vt:lpstr>
      <vt:lpstr>选择框</vt:lpstr>
      <vt:lpstr>块方式</vt:lpstr>
      <vt:lpstr>幻灯片 126</vt:lpstr>
      <vt:lpstr>数据记录格式设计</vt:lpstr>
      <vt:lpstr>输入数据的校验方法</vt:lpstr>
      <vt:lpstr>输入数据的校验方法</vt:lpstr>
      <vt:lpstr>输入数据的校验方法</vt:lpstr>
      <vt:lpstr>输入数据的校验方法</vt:lpstr>
      <vt:lpstr>幻灯片 132</vt:lpstr>
      <vt:lpstr>幻灯片 133</vt:lpstr>
      <vt:lpstr>幻灯片 134</vt:lpstr>
      <vt:lpstr>幻灯片 135</vt:lpstr>
      <vt:lpstr>幻灯片 136</vt:lpstr>
      <vt:lpstr>5.3.5 计算机处理过程设计</vt:lpstr>
      <vt:lpstr>幻灯片 138</vt:lpstr>
      <vt:lpstr>幻灯片 139</vt:lpstr>
      <vt:lpstr>幻灯片 140</vt:lpstr>
      <vt:lpstr>幻灯片 141</vt:lpstr>
      <vt:lpstr>幻灯片 142</vt:lpstr>
      <vt:lpstr>幻灯片 143</vt:lpstr>
      <vt:lpstr>第一章思考题</vt:lpstr>
      <vt:lpstr>第一章思考题</vt:lpstr>
      <vt:lpstr>幻灯片 146</vt:lpstr>
      <vt:lpstr>习  题</vt:lpstr>
      <vt:lpstr>习  题</vt:lpstr>
      <vt:lpstr>习  题</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MIS前四章</dc:title>
  <dc:creator>郑小玲</dc:creator>
  <cp:lastModifiedBy>User</cp:lastModifiedBy>
  <cp:revision>685</cp:revision>
  <dcterms:created xsi:type="dcterms:W3CDTF">1998-04-10T03:48:56Z</dcterms:created>
  <dcterms:modified xsi:type="dcterms:W3CDTF">2014-07-30T09:28:11Z</dcterms:modified>
</cp:coreProperties>
</file>