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Default Extension="wav" ContentType="audio/wav"/>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96"/>
  </p:notesMasterIdLst>
  <p:handoutMasterIdLst>
    <p:handoutMasterId r:id="rId197"/>
  </p:handoutMasterIdLst>
  <p:sldIdLst>
    <p:sldId id="1276" r:id="rId2"/>
    <p:sldId id="978" r:id="rId3"/>
    <p:sldId id="1505" r:id="rId4"/>
    <p:sldId id="1668" r:id="rId5"/>
    <p:sldId id="1669" r:id="rId6"/>
    <p:sldId id="1670" r:id="rId7"/>
    <p:sldId id="1852" r:id="rId8"/>
    <p:sldId id="1853" r:id="rId9"/>
    <p:sldId id="1926" r:id="rId10"/>
    <p:sldId id="1834" r:id="rId11"/>
    <p:sldId id="1835" r:id="rId12"/>
    <p:sldId id="1836" r:id="rId13"/>
    <p:sldId id="1837" r:id="rId14"/>
    <p:sldId id="1692" r:id="rId15"/>
    <p:sldId id="1694" r:id="rId16"/>
    <p:sldId id="1695" r:id="rId17"/>
    <p:sldId id="1673" r:id="rId18"/>
    <p:sldId id="1749" r:id="rId19"/>
    <p:sldId id="1759" r:id="rId20"/>
    <p:sldId id="1674" r:id="rId21"/>
    <p:sldId id="1675" r:id="rId22"/>
    <p:sldId id="1865" r:id="rId23"/>
    <p:sldId id="1866" r:id="rId24"/>
    <p:sldId id="1867" r:id="rId25"/>
    <p:sldId id="1676" r:id="rId26"/>
    <p:sldId id="1927" r:id="rId27"/>
    <p:sldId id="1677" r:id="rId28"/>
    <p:sldId id="1864" r:id="rId29"/>
    <p:sldId id="1871" r:id="rId30"/>
    <p:sldId id="1678" r:id="rId31"/>
    <p:sldId id="1863" r:id="rId32"/>
    <p:sldId id="1742" r:id="rId33"/>
    <p:sldId id="1868" r:id="rId34"/>
    <p:sldId id="1861" r:id="rId35"/>
    <p:sldId id="1862" r:id="rId36"/>
    <p:sldId id="1696" r:id="rId37"/>
    <p:sldId id="1680" r:id="rId38"/>
    <p:sldId id="1681" r:id="rId39"/>
    <p:sldId id="1682" r:id="rId40"/>
    <p:sldId id="1761" r:id="rId41"/>
    <p:sldId id="1877" r:id="rId42"/>
    <p:sldId id="1683" r:id="rId43"/>
    <p:sldId id="1872" r:id="rId44"/>
    <p:sldId id="1873" r:id="rId45"/>
    <p:sldId id="1876" r:id="rId46"/>
    <p:sldId id="1874" r:id="rId47"/>
    <p:sldId id="1875" r:id="rId48"/>
    <p:sldId id="1752" r:id="rId49"/>
    <p:sldId id="1753" r:id="rId50"/>
    <p:sldId id="1754" r:id="rId51"/>
    <p:sldId id="1755" r:id="rId52"/>
    <p:sldId id="1760" r:id="rId53"/>
    <p:sldId id="1757" r:id="rId54"/>
    <p:sldId id="1756" r:id="rId55"/>
    <p:sldId id="1685" r:id="rId56"/>
    <p:sldId id="1686" r:id="rId57"/>
    <p:sldId id="1687" r:id="rId58"/>
    <p:sldId id="1641" r:id="rId59"/>
    <p:sldId id="1642" r:id="rId60"/>
    <p:sldId id="1643" r:id="rId61"/>
    <p:sldId id="1644" r:id="rId62"/>
    <p:sldId id="1645" r:id="rId63"/>
    <p:sldId id="1646" r:id="rId64"/>
    <p:sldId id="1647" r:id="rId65"/>
    <p:sldId id="1893" r:id="rId66"/>
    <p:sldId id="1648" r:id="rId67"/>
    <p:sldId id="1649" r:id="rId68"/>
    <p:sldId id="1650" r:id="rId69"/>
    <p:sldId id="1697" r:id="rId70"/>
    <p:sldId id="2059" r:id="rId71"/>
    <p:sldId id="1652" r:id="rId72"/>
    <p:sldId id="1653" r:id="rId73"/>
    <p:sldId id="1654" r:id="rId74"/>
    <p:sldId id="1655" r:id="rId75"/>
    <p:sldId id="1656" r:id="rId76"/>
    <p:sldId id="1657" r:id="rId77"/>
    <p:sldId id="1533" r:id="rId78"/>
    <p:sldId id="1699" r:id="rId79"/>
    <p:sldId id="1534" r:id="rId80"/>
    <p:sldId id="1535" r:id="rId81"/>
    <p:sldId id="1536" r:id="rId82"/>
    <p:sldId id="1537" r:id="rId83"/>
    <p:sldId id="1538" r:id="rId84"/>
    <p:sldId id="1539" r:id="rId85"/>
    <p:sldId id="1602" r:id="rId86"/>
    <p:sldId id="1944" r:id="rId87"/>
    <p:sldId id="2060" r:id="rId88"/>
    <p:sldId id="1945" r:id="rId89"/>
    <p:sldId id="1946" r:id="rId90"/>
    <p:sldId id="1948" r:id="rId91"/>
    <p:sldId id="1949" r:id="rId92"/>
    <p:sldId id="1950" r:id="rId93"/>
    <p:sldId id="1951" r:id="rId94"/>
    <p:sldId id="1952" r:id="rId95"/>
    <p:sldId id="1954" r:id="rId96"/>
    <p:sldId id="1956" r:id="rId97"/>
    <p:sldId id="1957" r:id="rId98"/>
    <p:sldId id="1958" r:id="rId99"/>
    <p:sldId id="1959" r:id="rId100"/>
    <p:sldId id="1960" r:id="rId101"/>
    <p:sldId id="1962" r:id="rId102"/>
    <p:sldId id="2061" r:id="rId103"/>
    <p:sldId id="1963" r:id="rId104"/>
    <p:sldId id="2012" r:id="rId105"/>
    <p:sldId id="2013" r:id="rId106"/>
    <p:sldId id="2014" r:id="rId107"/>
    <p:sldId id="2011" r:id="rId108"/>
    <p:sldId id="1964" r:id="rId109"/>
    <p:sldId id="1966" r:id="rId110"/>
    <p:sldId id="2007" r:id="rId111"/>
    <p:sldId id="1967" r:id="rId112"/>
    <p:sldId id="1968" r:id="rId113"/>
    <p:sldId id="1969" r:id="rId114"/>
    <p:sldId id="1970" r:id="rId115"/>
    <p:sldId id="1972" r:id="rId116"/>
    <p:sldId id="1973" r:id="rId117"/>
    <p:sldId id="1974" r:id="rId118"/>
    <p:sldId id="1975" r:id="rId119"/>
    <p:sldId id="1976" r:id="rId120"/>
    <p:sldId id="1977" r:id="rId121"/>
    <p:sldId id="1979" r:id="rId122"/>
    <p:sldId id="1980" r:id="rId123"/>
    <p:sldId id="1981" r:id="rId124"/>
    <p:sldId id="1982" r:id="rId125"/>
    <p:sldId id="1984" r:id="rId126"/>
    <p:sldId id="1985" r:id="rId127"/>
    <p:sldId id="1986" r:id="rId128"/>
    <p:sldId id="2008" r:id="rId129"/>
    <p:sldId id="2005" r:id="rId130"/>
    <p:sldId id="1719" r:id="rId131"/>
    <p:sldId id="1734" r:id="rId132"/>
    <p:sldId id="1735" r:id="rId133"/>
    <p:sldId id="1736" r:id="rId134"/>
    <p:sldId id="1737" r:id="rId135"/>
    <p:sldId id="1738" r:id="rId136"/>
    <p:sldId id="1739" r:id="rId137"/>
    <p:sldId id="1762" r:id="rId138"/>
    <p:sldId id="1763" r:id="rId139"/>
    <p:sldId id="1740" r:id="rId140"/>
    <p:sldId id="1741" r:id="rId141"/>
    <p:sldId id="1720" r:id="rId142"/>
    <p:sldId id="1698" r:id="rId143"/>
    <p:sldId id="1721" r:id="rId144"/>
    <p:sldId id="1560" r:id="rId145"/>
    <p:sldId id="1764" r:id="rId146"/>
    <p:sldId id="1561" r:id="rId147"/>
    <p:sldId id="1614" r:id="rId148"/>
    <p:sldId id="1765" r:id="rId149"/>
    <p:sldId id="1725" r:id="rId150"/>
    <p:sldId id="1615" r:id="rId151"/>
    <p:sldId id="1616" r:id="rId152"/>
    <p:sldId id="1617" r:id="rId153"/>
    <p:sldId id="2062" r:id="rId154"/>
    <p:sldId id="2063" r:id="rId155"/>
    <p:sldId id="2064" r:id="rId156"/>
    <p:sldId id="2065" r:id="rId157"/>
    <p:sldId id="2066" r:id="rId158"/>
    <p:sldId id="2067" r:id="rId159"/>
    <p:sldId id="2068" r:id="rId160"/>
    <p:sldId id="2069" r:id="rId161"/>
    <p:sldId id="1766" r:id="rId162"/>
    <p:sldId id="1563" r:id="rId163"/>
    <p:sldId id="1564" r:id="rId164"/>
    <p:sldId id="1700" r:id="rId165"/>
    <p:sldId id="1701" r:id="rId166"/>
    <p:sldId id="1702" r:id="rId167"/>
    <p:sldId id="1703" r:id="rId168"/>
    <p:sldId id="1707" r:id="rId169"/>
    <p:sldId id="1704" r:id="rId170"/>
    <p:sldId id="1705" r:id="rId171"/>
    <p:sldId id="1706" r:id="rId172"/>
    <p:sldId id="1777" r:id="rId173"/>
    <p:sldId id="1553" r:id="rId174"/>
    <p:sldId id="1717" r:id="rId175"/>
    <p:sldId id="1718" r:id="rId176"/>
    <p:sldId id="1555" r:id="rId177"/>
    <p:sldId id="1554" r:id="rId178"/>
    <p:sldId id="1556" r:id="rId179"/>
    <p:sldId id="1557" r:id="rId180"/>
    <p:sldId id="1504" r:id="rId181"/>
    <p:sldId id="1558" r:id="rId182"/>
    <p:sldId id="1716" r:id="rId183"/>
    <p:sldId id="2070" r:id="rId184"/>
    <p:sldId id="2071" r:id="rId185"/>
    <p:sldId id="2072" r:id="rId186"/>
    <p:sldId id="2073" r:id="rId187"/>
    <p:sldId id="2074" r:id="rId188"/>
    <p:sldId id="2075" r:id="rId189"/>
    <p:sldId id="2076" r:id="rId190"/>
    <p:sldId id="2077" r:id="rId191"/>
    <p:sldId id="2078" r:id="rId192"/>
    <p:sldId id="2079" r:id="rId193"/>
    <p:sldId id="1666" r:id="rId194"/>
    <p:sldId id="1566" r:id="rId195"/>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20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20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20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2000" kern="1200">
        <a:solidFill>
          <a:schemeClr val="tx1"/>
        </a:solidFill>
        <a:latin typeface="Tahoma" pitchFamily="34" charset="0"/>
        <a:ea typeface="宋体" pitchFamily="2" charset="-122"/>
        <a:cs typeface="+mn-cs"/>
      </a:defRPr>
    </a:lvl5pPr>
    <a:lvl6pPr marL="2286000" algn="l" defTabSz="914400" rtl="0" eaLnBrk="1" latinLnBrk="0" hangingPunct="1">
      <a:defRPr sz="2000" kern="1200">
        <a:solidFill>
          <a:schemeClr val="tx1"/>
        </a:solidFill>
        <a:latin typeface="Tahoma" pitchFamily="34" charset="0"/>
        <a:ea typeface="宋体" pitchFamily="2" charset="-122"/>
        <a:cs typeface="+mn-cs"/>
      </a:defRPr>
    </a:lvl6pPr>
    <a:lvl7pPr marL="2743200" algn="l" defTabSz="914400" rtl="0" eaLnBrk="1" latinLnBrk="0" hangingPunct="1">
      <a:defRPr sz="2000" kern="1200">
        <a:solidFill>
          <a:schemeClr val="tx1"/>
        </a:solidFill>
        <a:latin typeface="Tahoma" pitchFamily="34" charset="0"/>
        <a:ea typeface="宋体" pitchFamily="2" charset="-122"/>
        <a:cs typeface="+mn-cs"/>
      </a:defRPr>
    </a:lvl7pPr>
    <a:lvl8pPr marL="3200400" algn="l" defTabSz="914400" rtl="0" eaLnBrk="1" latinLnBrk="0" hangingPunct="1">
      <a:defRPr sz="2000" kern="1200">
        <a:solidFill>
          <a:schemeClr val="tx1"/>
        </a:solidFill>
        <a:latin typeface="Tahoma" pitchFamily="34" charset="0"/>
        <a:ea typeface="宋体" pitchFamily="2" charset="-122"/>
        <a:cs typeface="+mn-cs"/>
      </a:defRPr>
    </a:lvl8pPr>
    <a:lvl9pPr marL="3657600" algn="l" defTabSz="914400" rtl="0" eaLnBrk="1" latinLnBrk="0" hangingPunct="1">
      <a:defRPr sz="20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BF3F"/>
    <a:srgbClr val="FB4765"/>
    <a:srgbClr val="FF5050"/>
    <a:srgbClr val="080808"/>
    <a:srgbClr val="FFFF00"/>
    <a:srgbClr val="FFFFFF"/>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87" autoAdjust="0"/>
    <p:restoredTop sz="96033" autoAdjust="0"/>
  </p:normalViewPr>
  <p:slideViewPr>
    <p:cSldViewPr>
      <p:cViewPr varScale="1">
        <p:scale>
          <a:sx n="48" d="100"/>
          <a:sy n="48" d="100"/>
        </p:scale>
        <p:origin x="-96" y="-1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11274"/>
    </p:cViewPr>
  </p:sorterViewPr>
  <p:notesViewPr>
    <p:cSldViewPr>
      <p:cViewPr varScale="1">
        <p:scale>
          <a:sx n="57" d="100"/>
          <a:sy n="57" d="100"/>
        </p:scale>
        <p:origin x="-1836"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handoutMaster" Target="handoutMasters/handoutMaster1.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_rels/viewProps.xml.rels><?xml version="1.0" encoding="UTF-8" standalone="yes"?>
<Relationships xmlns="http://schemas.openxmlformats.org/package/2006/relationships"><Relationship Id="rId8" Type="http://schemas.openxmlformats.org/officeDocument/2006/relationships/slide" Target="slides/slide160.xml"/><Relationship Id="rId3" Type="http://schemas.openxmlformats.org/officeDocument/2006/relationships/slide" Target="slides/slide153.xml"/><Relationship Id="rId7" Type="http://schemas.openxmlformats.org/officeDocument/2006/relationships/slide" Target="slides/slide158.xml"/><Relationship Id="rId2" Type="http://schemas.openxmlformats.org/officeDocument/2006/relationships/slide" Target="slides/slide36.xml"/><Relationship Id="rId1" Type="http://schemas.openxmlformats.org/officeDocument/2006/relationships/slide" Target="slides/slide16.xml"/><Relationship Id="rId6" Type="http://schemas.openxmlformats.org/officeDocument/2006/relationships/slide" Target="slides/slide157.xml"/><Relationship Id="rId11" Type="http://schemas.openxmlformats.org/officeDocument/2006/relationships/slide" Target="slides/slide194.xml"/><Relationship Id="rId5" Type="http://schemas.openxmlformats.org/officeDocument/2006/relationships/slide" Target="slides/slide156.xml"/><Relationship Id="rId10" Type="http://schemas.openxmlformats.org/officeDocument/2006/relationships/slide" Target="slides/slide180.xml"/><Relationship Id="rId4" Type="http://schemas.openxmlformats.org/officeDocument/2006/relationships/slide" Target="slides/slide154.xml"/><Relationship Id="rId9" Type="http://schemas.openxmlformats.org/officeDocument/2006/relationships/slide" Target="slides/slide168.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0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490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1490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490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7D1F22EA-E10E-48AB-BE3A-86F8F19FDED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2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5124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2437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124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124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5124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92F050ED-60E4-48F8-AD8D-38FCA6D309C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finance.sina.com.cn/stock/hkstock/quote.html?code=hk0051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FD06F5CE-B642-4B3D-AC4B-E2EB9058BC38}" type="slidenum">
              <a:rPr lang="en-US" altLang="zh-CN" smtClean="0"/>
              <a:pPr/>
              <a:t>6</a:t>
            </a:fld>
            <a:endParaRPr lang="en-US" altLang="zh-CN"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r>
              <a:rPr lang="zh-CN" altLang="en-US" smtClean="0"/>
              <a:t>例如</a:t>
            </a:r>
            <a:r>
              <a:rPr lang="zh-CN" altLang="en-US" smtClean="0">
                <a:latin typeface="Arial" charset="0"/>
              </a:rPr>
              <a:t>“</a:t>
            </a:r>
            <a:r>
              <a:rPr lang="zh-CN" altLang="en-US" smtClean="0"/>
              <a:t>北京</a:t>
            </a:r>
            <a:r>
              <a:rPr lang="en-US" altLang="zh-CN" smtClean="0"/>
              <a:t>2010</a:t>
            </a:r>
            <a:r>
              <a:rPr lang="zh-CN" altLang="en-US" smtClean="0"/>
              <a:t>年</a:t>
            </a:r>
            <a:r>
              <a:rPr lang="en-US" altLang="zh-CN" smtClean="0"/>
              <a:t>7</a:t>
            </a:r>
            <a:r>
              <a:rPr lang="zh-CN" altLang="en-US" smtClean="0"/>
              <a:t>月</a:t>
            </a:r>
            <a:r>
              <a:rPr lang="en-US" altLang="zh-CN" smtClean="0"/>
              <a:t>28</a:t>
            </a:r>
            <a:r>
              <a:rPr lang="zh-CN" altLang="en-US" smtClean="0"/>
              <a:t>日最低气温</a:t>
            </a:r>
            <a:r>
              <a:rPr lang="en-US" altLang="zh-CN" smtClean="0"/>
              <a:t>27℃</a:t>
            </a:r>
            <a:r>
              <a:rPr lang="zh-CN" altLang="en-US" smtClean="0"/>
              <a:t>，最高气温</a:t>
            </a:r>
            <a:r>
              <a:rPr lang="en-US" altLang="zh-CN" smtClean="0"/>
              <a:t>37℃</a:t>
            </a:r>
            <a:r>
              <a:rPr lang="en-US" altLang="zh-CN" smtClean="0">
                <a:latin typeface="Arial" charset="0"/>
              </a:rPr>
              <a:t>”</a:t>
            </a:r>
            <a:r>
              <a:rPr lang="zh-CN" altLang="en-US" smtClean="0"/>
              <a:t>，这里所包含的内容到底是否是信息取决于对决策者的价值。如对北京人或到北京旅游出差的人来说，对自身的决策有价值，因此是信息。但是对外地与北京无关的人来说，没有决策价值，因此不是信息，充其量只能是数据。</a:t>
            </a:r>
          </a:p>
          <a:p>
            <a:pPr eaLnBrk="1" hangingPunct="1"/>
            <a:r>
              <a:rPr lang="zh-CN" altLang="en-US" smtClean="0"/>
              <a:t>在这个例子中，信息与数据之间没有经过加工和处理过程，只是进行了价值判断，因此</a:t>
            </a:r>
            <a:r>
              <a:rPr lang="zh-CN" altLang="en-US" b="1" smtClean="0"/>
              <a:t>如何判断是数据还是信息，需要从本质上看它是否有助于决策，即决策价值</a:t>
            </a:r>
            <a:r>
              <a:rPr lang="zh-CN" altLang="en-US"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30A5E212-D6B6-44BC-A437-0046A1F7F7D6}" type="slidenum">
              <a:rPr lang="en-US" altLang="zh-CN" smtClean="0"/>
              <a:pPr/>
              <a:t>23</a:t>
            </a:fld>
            <a:endParaRPr lang="en-US" altLang="zh-CN" smtClean="0"/>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lnSpc>
                <a:spcPct val="110000"/>
              </a:lnSpc>
              <a:spcBef>
                <a:spcPct val="0"/>
              </a:spcBef>
            </a:pPr>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DFF48B83-4BD7-478C-A999-53DE12C6FEEE}" type="slidenum">
              <a:rPr lang="en-US" altLang="zh-CN" smtClean="0"/>
              <a:pPr/>
              <a:t>24</a:t>
            </a:fld>
            <a:endParaRPr lang="en-US" altLang="zh-CN" smtClean="0"/>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9F8C0632-FA30-460F-AC44-0E45A2E29012}" type="slidenum">
              <a:rPr lang="en-US" altLang="zh-CN" smtClean="0"/>
              <a:pPr/>
              <a:t>30</a:t>
            </a:fld>
            <a:endParaRPr lang="en-US" altLang="zh-CN" smtClean="0"/>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r>
              <a:rPr lang="zh-CN" altLang="en-US" smtClean="0"/>
              <a:t>现在世界上技术每年的淘汰率是２０％，在美国，１５年来淘汰了８０００种职业，同时又诞生了６０００种新的职业，</a:t>
            </a:r>
            <a:r>
              <a:rPr lang="zh-CN" altLang="en-US" smtClean="0">
                <a:latin typeface="Arial" charset="0"/>
              </a:rPr>
              <a:t>“</a:t>
            </a:r>
            <a:r>
              <a:rPr lang="zh-CN" altLang="en-US" smtClean="0"/>
              <a:t> </a:t>
            </a:r>
          </a:p>
          <a:p>
            <a:pPr eaLnBrk="1" hangingPunct="1"/>
            <a:r>
              <a:rPr lang="zh-CN" altLang="en-US" smtClean="0"/>
              <a:t>以可持续开发和可共享的知识作为主要资源。工业经济是以稀缺的自然资源为物资基础的，而知识经济则是可以持续开发的知识智力资源。 </a:t>
            </a:r>
          </a:p>
          <a:p>
            <a:pPr eaLnBrk="1" hangingPunct="1"/>
            <a:r>
              <a:rPr lang="zh-CN" altLang="en-US" smtClean="0"/>
              <a:t>以知识和信息作为主要产品。工业经济时代的代表性产品是物质产品，大多数物质产品都具有易损、排他、不可变换等特性；而知识经济时代的主要产品是无形的、可共享、可转换的知识或信息产品。 </a:t>
            </a:r>
          </a:p>
          <a:p>
            <a:pPr eaLnBrk="1" hangingPunct="1"/>
            <a:r>
              <a:rPr lang="zh-CN" altLang="en-US" smtClean="0"/>
              <a:t>以收益和规模报酬递增为原则。在工业经济时代，按照经济</a:t>
            </a:r>
            <a:r>
              <a:rPr lang="zh-CN" altLang="en-US" smtClean="0">
                <a:latin typeface="Arial" charset="0"/>
              </a:rPr>
              <a:t>“</a:t>
            </a:r>
            <a:r>
              <a:rPr lang="zh-CN" altLang="en-US" smtClean="0"/>
              <a:t>增长函数</a:t>
            </a:r>
            <a:r>
              <a:rPr lang="zh-CN" altLang="en-US" smtClean="0">
                <a:latin typeface="Arial" charset="0"/>
              </a:rPr>
              <a:t>”</a:t>
            </a:r>
            <a:r>
              <a:rPr lang="zh-CN" altLang="en-US" smtClean="0"/>
              <a:t>，资本和劳动力两者的投入必须按比例进行，否则就会出现资投入过多，造成</a:t>
            </a:r>
            <a:r>
              <a:rPr lang="zh-CN" altLang="en-US" smtClean="0">
                <a:latin typeface="Arial" charset="0"/>
              </a:rPr>
              <a:t>“</a:t>
            </a:r>
            <a:r>
              <a:rPr lang="zh-CN" altLang="en-US" smtClean="0"/>
              <a:t>收益递减</a:t>
            </a:r>
            <a:r>
              <a:rPr lang="zh-CN" altLang="en-US" smtClean="0">
                <a:latin typeface="Arial" charset="0"/>
              </a:rPr>
              <a:t>”</a:t>
            </a:r>
            <a:r>
              <a:rPr lang="zh-CN" altLang="en-US" smtClean="0"/>
              <a:t>。而知识经济则表现为</a:t>
            </a:r>
            <a:r>
              <a:rPr lang="zh-CN" altLang="en-US" smtClean="0">
                <a:latin typeface="Arial" charset="0"/>
              </a:rPr>
              <a:t>“</a:t>
            </a:r>
            <a:r>
              <a:rPr lang="zh-CN" altLang="en-US" smtClean="0"/>
              <a:t>收益递增</a:t>
            </a:r>
            <a:r>
              <a:rPr lang="zh-CN" altLang="en-US" smtClean="0">
                <a:latin typeface="Arial" charset="0"/>
              </a:rPr>
              <a:t>”</a:t>
            </a:r>
            <a:r>
              <a:rPr lang="zh-CN" altLang="en-US" smtClean="0"/>
              <a:t>，即知识资本的投入打破了</a:t>
            </a:r>
            <a:r>
              <a:rPr lang="zh-CN" altLang="en-US" smtClean="0">
                <a:latin typeface="Arial" charset="0"/>
              </a:rPr>
              <a:t>“</a:t>
            </a:r>
            <a:r>
              <a:rPr lang="zh-CN" altLang="en-US" smtClean="0"/>
              <a:t>收益递减</a:t>
            </a:r>
            <a:r>
              <a:rPr lang="zh-CN" altLang="en-US" smtClean="0">
                <a:latin typeface="Arial" charset="0"/>
              </a:rPr>
              <a:t>”</a:t>
            </a:r>
            <a:r>
              <a:rPr lang="zh-CN" altLang="en-US" smtClean="0"/>
              <a:t>的原则，而是按照规模和收益递增的原则促进经济的发展。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60B680B0-71EF-44B7-BE83-104E6A0E8FCB}" type="slidenum">
              <a:rPr lang="en-US" altLang="zh-CN" smtClean="0"/>
              <a:pPr/>
              <a:t>31</a:t>
            </a:fld>
            <a:endParaRPr lang="en-US" altLang="zh-CN" smtClean="0"/>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7B0D10F-CA5E-4E89-B240-651500E1E24D}" type="slidenum">
              <a:rPr lang="en-US" altLang="zh-CN" smtClean="0"/>
              <a:pPr/>
              <a:t>33</a:t>
            </a:fld>
            <a:endParaRPr lang="en-US" altLang="zh-CN" smtClean="0"/>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38633254-C9E7-4F68-8043-9F84165E929A}" type="slidenum">
              <a:rPr lang="en-US" altLang="zh-CN" smtClean="0"/>
              <a:pPr/>
              <a:t>34</a:t>
            </a:fld>
            <a:endParaRPr lang="en-US" altLang="zh-CN" smtClean="0"/>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B4442E03-98FB-4190-9903-2E15AF69F8DA}" type="slidenum">
              <a:rPr lang="en-US" altLang="zh-CN" smtClean="0"/>
              <a:pPr/>
              <a:t>35</a:t>
            </a:fld>
            <a:endParaRPr lang="en-US" altLang="zh-CN" smtClean="0"/>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C4415F6-4242-498E-84FD-ABF3D87F1EDD}" type="slidenum">
              <a:rPr lang="en-US" altLang="zh-CN" smtClean="0"/>
              <a:pPr/>
              <a:t>40</a:t>
            </a:fld>
            <a:endParaRPr lang="en-US" altLang="zh-CN" smtClean="0"/>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r>
              <a:rPr lang="zh-CN" altLang="en-US" smtClean="0"/>
              <a:t>例如</a:t>
            </a:r>
            <a:r>
              <a:rPr lang="zh-CN" altLang="en-US" smtClean="0">
                <a:latin typeface="Arial" charset="0"/>
              </a:rPr>
              <a:t>“</a:t>
            </a:r>
            <a:r>
              <a:rPr lang="zh-CN" altLang="en-US" smtClean="0"/>
              <a:t>北京</a:t>
            </a:r>
            <a:r>
              <a:rPr lang="en-US" altLang="zh-CN" smtClean="0"/>
              <a:t>2010</a:t>
            </a:r>
            <a:r>
              <a:rPr lang="zh-CN" altLang="en-US" smtClean="0"/>
              <a:t>年</a:t>
            </a:r>
            <a:r>
              <a:rPr lang="en-US" altLang="zh-CN" smtClean="0"/>
              <a:t>7</a:t>
            </a:r>
            <a:r>
              <a:rPr lang="zh-CN" altLang="en-US" smtClean="0"/>
              <a:t>月</a:t>
            </a:r>
            <a:r>
              <a:rPr lang="en-US" altLang="zh-CN" smtClean="0"/>
              <a:t>28</a:t>
            </a:r>
            <a:r>
              <a:rPr lang="zh-CN" altLang="en-US" smtClean="0"/>
              <a:t>日最低气温</a:t>
            </a:r>
            <a:r>
              <a:rPr lang="en-US" altLang="zh-CN" smtClean="0"/>
              <a:t>27℃</a:t>
            </a:r>
            <a:r>
              <a:rPr lang="zh-CN" altLang="en-US" smtClean="0"/>
              <a:t>，最高气温</a:t>
            </a:r>
            <a:r>
              <a:rPr lang="en-US" altLang="zh-CN" smtClean="0"/>
              <a:t>37℃</a:t>
            </a:r>
            <a:r>
              <a:rPr lang="en-US" altLang="zh-CN" smtClean="0">
                <a:latin typeface="Arial" charset="0"/>
              </a:rPr>
              <a:t>”</a:t>
            </a:r>
            <a:r>
              <a:rPr lang="zh-CN" altLang="en-US" smtClean="0"/>
              <a:t>，这里所包含的内容到底是否是信息取决于对决策者的价值。如对北京人或到北京旅游出差的人来说，对自身的决策有价值，因此是信息。但是对外地与北京无关的人来说，没有决策价值，因此不是信息，充其量只能是数据。</a:t>
            </a:r>
          </a:p>
          <a:p>
            <a:pPr eaLnBrk="1" hangingPunct="1"/>
            <a:r>
              <a:rPr lang="zh-CN" altLang="en-US" smtClean="0"/>
              <a:t>在这个例子中，信息与数据之间没有经过加工和处理过程，只是进行了价值判断，因此</a:t>
            </a:r>
            <a:r>
              <a:rPr lang="zh-CN" altLang="en-US" b="1" smtClean="0"/>
              <a:t>如何判断是数据还是信息，需要从本质上看它是否有助于决策，即决策价值</a:t>
            </a:r>
            <a:r>
              <a:rPr lang="zh-CN" altLang="en-US"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506630C0-FD8E-48FE-BC9D-59B7421D7647}" type="slidenum">
              <a:rPr lang="en-US" altLang="zh-CN" smtClean="0"/>
              <a:pPr/>
              <a:t>43</a:t>
            </a:fld>
            <a:endParaRPr lang="en-US" altLang="zh-CN" smtClean="0"/>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xfrm>
            <a:off x="914400" y="4343400"/>
            <a:ext cx="5029200" cy="4114800"/>
          </a:xfrm>
          <a:noFill/>
          <a:ln/>
        </p:spPr>
        <p:txBody>
          <a:bodyPr/>
          <a:lstStyle/>
          <a:p>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2D2F5EB3-DA6D-4A74-B591-606406578DAD}" type="slidenum">
              <a:rPr lang="en-US" altLang="zh-CN" smtClean="0"/>
              <a:pPr/>
              <a:t>44</a:t>
            </a:fld>
            <a:endParaRPr lang="en-US" altLang="zh-CN" smtClean="0"/>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CC6D3B40-3CEA-478E-89CA-831A2C92BF68}" type="slidenum">
              <a:rPr lang="en-US" altLang="zh-CN" smtClean="0"/>
              <a:pPr/>
              <a:t>8</a:t>
            </a:fld>
            <a:endParaRPr lang="en-US" altLang="zh-CN"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r>
              <a:rPr lang="zh-CN" altLang="en-US" smtClean="0"/>
              <a:t>信息可以说是现代社会最多的，也是人人都不可缺少的一样东西，甚至可以说是一个现代的人在社会生存的基本要素。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B8DD7996-AF00-4F23-8E34-EB2CB9E82919}" type="slidenum">
              <a:rPr lang="en-US" altLang="zh-CN" smtClean="0"/>
              <a:pPr/>
              <a:t>46</a:t>
            </a:fld>
            <a:endParaRPr lang="en-US" altLang="zh-CN"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xfrm>
            <a:off x="914400" y="4343400"/>
            <a:ext cx="5029200" cy="4114800"/>
          </a:xfrm>
          <a:noFill/>
          <a:ln/>
        </p:spPr>
        <p:txBody>
          <a:bodyPr/>
          <a:lstStyle/>
          <a:p>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76474F32-19B4-478C-9A28-6EEF119D5B08}" type="slidenum">
              <a:rPr lang="en-US" altLang="zh-CN" smtClean="0"/>
              <a:pPr/>
              <a:t>47</a:t>
            </a:fld>
            <a:endParaRPr lang="en-US" altLang="zh-CN"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CB87C70F-0400-4325-9E7E-C26F8177097D}" type="slidenum">
              <a:rPr lang="en-US" altLang="zh-CN" smtClean="0"/>
              <a:pPr/>
              <a:t>65</a:t>
            </a:fld>
            <a:endParaRPr lang="en-US" altLang="zh-CN" smtClean="0"/>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A75D6E30-24FA-4B5F-BDD7-AED0CD652C0E}" type="slidenum">
              <a:rPr lang="en-US" altLang="zh-CN" smtClean="0"/>
              <a:pPr/>
              <a:t>81</a:t>
            </a:fld>
            <a:endParaRPr lang="en-US" altLang="zh-CN" smtClean="0"/>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r>
              <a:rPr lang="zh-CN" altLang="en-US" smtClean="0"/>
              <a:t>数据组织</a:t>
            </a:r>
            <a:r>
              <a:rPr lang="en-US" altLang="zh-CN" smtClean="0"/>
              <a:t>:</a:t>
            </a:r>
            <a:r>
              <a:rPr lang="zh-CN" altLang="en-US" smtClean="0"/>
              <a:t>指针</a:t>
            </a:r>
            <a:r>
              <a:rPr lang="en-US" altLang="zh-CN" smtClean="0"/>
              <a:t>\</a:t>
            </a:r>
            <a:r>
              <a:rPr lang="zh-CN" altLang="en-US" smtClean="0"/>
              <a:t>链表</a:t>
            </a:r>
            <a:r>
              <a:rPr lang="en-US" altLang="zh-CN" smtClean="0"/>
              <a:t>\B+</a:t>
            </a:r>
            <a:r>
              <a:rPr lang="zh-CN" altLang="en-US" smtClean="0"/>
              <a:t>树</a:t>
            </a:r>
          </a:p>
          <a:p>
            <a:pPr eaLnBrk="1" hangingPunct="1"/>
            <a:r>
              <a:rPr lang="zh-CN" altLang="en-US" smtClean="0"/>
              <a:t>文件组织方式</a:t>
            </a:r>
            <a:r>
              <a:rPr lang="en-US" altLang="zh-CN" smtClean="0"/>
              <a:t>:</a:t>
            </a:r>
            <a:r>
              <a:rPr lang="zh-CN" altLang="en-US" smtClean="0"/>
              <a:t>顺序</a:t>
            </a:r>
            <a:r>
              <a:rPr lang="en-US" altLang="zh-CN" smtClean="0"/>
              <a:t>\</a:t>
            </a:r>
            <a:r>
              <a:rPr lang="zh-CN" altLang="en-US" smtClean="0"/>
              <a:t>索引</a:t>
            </a:r>
            <a:r>
              <a:rPr lang="en-US" altLang="zh-CN" smtClean="0"/>
              <a:t>\</a:t>
            </a:r>
            <a:r>
              <a:rPr lang="zh-CN" altLang="en-US" smtClean="0"/>
              <a:t>随机</a:t>
            </a:r>
            <a:r>
              <a:rPr lang="en-US" altLang="zh-CN" smtClean="0"/>
              <a:t>\</a:t>
            </a:r>
            <a:r>
              <a:rPr lang="zh-CN" altLang="en-US" smtClean="0"/>
              <a:t>散列文件</a:t>
            </a:r>
            <a:r>
              <a:rPr lang="en-US" altLang="zh-CN" smtClean="0"/>
              <a:t>(</a:t>
            </a:r>
            <a:r>
              <a:rPr lang="zh-CN" altLang="en-US" smtClean="0"/>
              <a:t>直接地址法</a:t>
            </a:r>
            <a:r>
              <a:rPr lang="en-US" altLang="zh-CN" smtClean="0"/>
              <a:t>\</a:t>
            </a:r>
            <a:r>
              <a:rPr lang="zh-CN" altLang="en-US" smtClean="0"/>
              <a:t>相对键法</a:t>
            </a:r>
            <a:r>
              <a:rPr lang="en-US" altLang="zh-CN" smtClean="0"/>
              <a:t>\</a:t>
            </a:r>
            <a:r>
              <a:rPr lang="zh-CN" altLang="en-US" smtClean="0"/>
              <a:t>杂凑法</a:t>
            </a:r>
            <a:r>
              <a:rPr lang="en-US" altLang="zh-CN" smtClean="0"/>
              <a:t>)</a:t>
            </a:r>
          </a:p>
          <a:p>
            <a:pPr eaLnBrk="1" hangingPunct="1"/>
            <a:r>
              <a:rPr lang="zh-CN" altLang="en-US" smtClean="0"/>
              <a:t>数据库</a:t>
            </a:r>
            <a:r>
              <a:rPr lang="en-US" altLang="zh-CN" smtClean="0"/>
              <a:t>:</a:t>
            </a:r>
            <a:r>
              <a:rPr lang="zh-CN" altLang="en-US" smtClean="0"/>
              <a:t>关系数据库</a:t>
            </a:r>
          </a:p>
          <a:p>
            <a:pPr eaLnBrk="1" hangingPunct="1"/>
            <a:r>
              <a:rPr lang="zh-CN" altLang="en-US" smtClean="0"/>
              <a:t>存储介质</a:t>
            </a:r>
            <a:r>
              <a:rPr lang="en-US" altLang="zh-CN" smtClean="0"/>
              <a:t>:</a:t>
            </a:r>
            <a:r>
              <a:rPr lang="zh-CN" altLang="en-US" smtClean="0"/>
              <a:t>特点和适用性</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2918C74B-D460-45C4-BF51-7EE16D693CEE}" type="slidenum">
              <a:rPr lang="en-US" altLang="zh-CN" smtClean="0"/>
              <a:pPr/>
              <a:t>10</a:t>
            </a:fld>
            <a:endParaRPr lang="en-US" altLang="zh-CN"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kumimoji="1" lang="zh-CN" altLang="zh-CN" sz="2400" smtClean="0">
              <a:ea typeface="楷体_GB2312" pitchFamily="49"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AC10EAA3-4BD1-45A3-AB87-DD3ECB2CB3DA}" type="slidenum">
              <a:rPr lang="en-US" altLang="zh-CN" smtClean="0"/>
              <a:pPr/>
              <a:t>11</a:t>
            </a:fld>
            <a:endParaRPr lang="en-US" altLang="zh-CN"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AE93E51F-24B3-4CCA-867C-F3A308468FD7}" type="slidenum">
              <a:rPr lang="en-US" altLang="zh-CN" smtClean="0"/>
              <a:pPr/>
              <a:t>12</a:t>
            </a:fld>
            <a:endParaRPr lang="en-US" altLang="zh-CN" smtClean="0"/>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19A84DA-108D-4364-99BC-7CA5B5F32DA1}" type="slidenum">
              <a:rPr lang="en-US" altLang="zh-CN" smtClean="0"/>
              <a:pPr/>
              <a:t>13</a:t>
            </a:fld>
            <a:endParaRPr lang="en-US" altLang="zh-CN" smtClean="0"/>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401CE862-909E-4E77-ADE5-32E20E2F38E0}" type="slidenum">
              <a:rPr lang="en-US" altLang="zh-CN" smtClean="0"/>
              <a:pPr/>
              <a:t>142</a:t>
            </a:fld>
            <a:endParaRPr lang="en-US" altLang="zh-CN" smtClean="0"/>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p:spPr>
        <p:txBody>
          <a:bodyPr/>
          <a:lstStyle/>
          <a:p>
            <a:pPr eaLnBrk="1" hangingPunct="1"/>
            <a:r>
              <a:rPr lang="en-US" altLang="zh-CN" smtClean="0"/>
              <a:t>DRP</a:t>
            </a:r>
            <a:r>
              <a:rPr lang="zh-CN" altLang="en-US" smtClean="0"/>
              <a:t>分销资源计划</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D6C0689-A712-4B9C-9688-A0F9D2DDE107}" type="slidenum">
              <a:rPr kumimoji="1" lang="en-US" altLang="zh-CN" sz="1200">
                <a:latin typeface="Times New Roman" pitchFamily="18" charset="0"/>
              </a:rPr>
              <a:pPr algn="r"/>
              <a:t>184</a:t>
            </a:fld>
            <a:endParaRPr kumimoji="1" lang="en-US" altLang="zh-CN" sz="1200">
              <a:latin typeface="Times New Roman" pitchFamily="18"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6C2798F-4908-4EBF-9CE9-AAF5DE2E6D89}" type="slidenum">
              <a:rPr kumimoji="1" lang="en-US" altLang="zh-CN" sz="1200">
                <a:latin typeface="Times New Roman" pitchFamily="18" charset="0"/>
              </a:rPr>
              <a:pPr algn="r"/>
              <a:t>185</a:t>
            </a:fld>
            <a:endParaRPr kumimoji="1" lang="en-US" altLang="zh-CN" sz="1200">
              <a:latin typeface="Times New Roman" pitchFamily="18"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64B04512-DB58-461D-A0D7-E5869674D629}" type="slidenum">
              <a:rPr lang="en-US" altLang="zh-CN" smtClean="0"/>
              <a:pPr/>
              <a:t>14</a:t>
            </a:fld>
            <a:endParaRPr lang="en-US" altLang="zh-CN" smtClean="0"/>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r>
              <a:rPr lang="zh-CN" altLang="en-US" smtClean="0"/>
              <a:t>首先，信息可以带来很多正面的社会效果或价值。</a:t>
            </a:r>
            <a:r>
              <a:rPr lang="en-US" altLang="zh-CN" smtClean="0"/>
              <a:t>2008</a:t>
            </a:r>
            <a:r>
              <a:rPr lang="zh-CN" altLang="en-US" smtClean="0"/>
              <a:t>年</a:t>
            </a:r>
            <a:r>
              <a:rPr lang="en-US" altLang="zh-CN" smtClean="0"/>
              <a:t>5</a:t>
            </a:r>
            <a:r>
              <a:rPr lang="zh-CN" altLang="en-US" smtClean="0"/>
              <a:t>月</a:t>
            </a:r>
            <a:r>
              <a:rPr lang="en-US" altLang="zh-CN" smtClean="0"/>
              <a:t>12</a:t>
            </a:r>
            <a:r>
              <a:rPr lang="zh-CN" altLang="en-US" smtClean="0"/>
              <a:t>日发生的汶川大地震，通过传媒手段该信息不但迅速传遍全球，更是激起了空前的爱国热情。西方某过气女星发表了一段幸灾乐祸的讲话，立刻激起了国人的愤怒，遭到了企业、民众等各方面的责备，甚至采用了经济制裁手段，而这些又通过信息的传播，形成巨大的压力，逼得这位过气女星低头认错。当然也有会带来负面社会效果的信息，如散布的导致社会恐慌的谣言。 </a:t>
            </a:r>
          </a:p>
          <a:p>
            <a:pPr eaLnBrk="1" hangingPunct="1"/>
            <a:r>
              <a:rPr lang="zh-CN" altLang="en-US" smtClean="0"/>
              <a:t>　　第二，有些信息本身就是有价的。最近，我一朋友一定要请我吃饭。盛情难却就答应了，饭桌上才知道吃饭的原因：希望我给他推荐几只股票。我告诉他，我虽然是金融方面的专业人士，但我是专业理财师，而理财师一般是不推荐具体股票的。当然作为朋友我可以给他一些建议，甚至告诉他一些他不知道的证券市场的信息。他大为高兴，认为这顿饭吃得太值了，相比较来说外面各种咨询公司的会员费比这顿饭贵多了。 </a:t>
            </a:r>
          </a:p>
          <a:p>
            <a:pPr eaLnBrk="1" hangingPunct="1"/>
            <a:r>
              <a:rPr lang="zh-CN" altLang="en-US" smtClean="0"/>
              <a:t>　　第三，信息的整合本身就是一个巨大的产业。无论是报纸杂志、还是</a:t>
            </a:r>
            <a:r>
              <a:rPr lang="zh-CN" altLang="en-US" smtClean="0">
                <a:hlinkClick r:id="rId3"/>
              </a:rPr>
              <a:t>电视广播</a:t>
            </a:r>
            <a:r>
              <a:rPr lang="zh-CN" altLang="en-US" smtClean="0"/>
              <a:t>本身可以认为是一个信息的整合传播机构。互联网的发展更是给信息的传播带来了革命性的进步。例如，目前金融危机，各种媒体充斥着相关的报道：国家四万亿投资的分配，中小企业税减的订单；部分城市开始发放消费券，各大商场、厂商开始频频打折以期尽快回笼资金；证券市场震荡起伏，投资产品黯然失色</a:t>
            </a:r>
            <a:r>
              <a:rPr lang="en-US" altLang="zh-CN" smtClean="0">
                <a:latin typeface="Arial" charset="0"/>
              </a:rPr>
              <a:t>……</a:t>
            </a:r>
            <a:r>
              <a:rPr lang="zh-CN" altLang="en-US" smtClean="0"/>
              <a:t>面对如此繁杂的信息，于是就有人掌握先机，搞了个论坛性质的社区网站，供大家交流各处的打折信息，传授各自的消费省钱妙招，讲述各自的投资心得。由于采取实名制登录，信息的真实性大大加强，短短数月便热闹非常，社区网站也开始进入商业化运作了。</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1030BF6-CBB1-4254-80E5-CF0262D8E9BD}" type="slidenum">
              <a:rPr kumimoji="1" lang="en-US" altLang="zh-CN" sz="1200">
                <a:latin typeface="Times New Roman" pitchFamily="18" charset="0"/>
              </a:rPr>
              <a:pPr algn="r"/>
              <a:t>186</a:t>
            </a:fld>
            <a:endParaRPr kumimoji="1" lang="en-US" altLang="zh-CN" sz="1200">
              <a:latin typeface="Times New Roman" pitchFamily="18"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60BBE78-860D-49AE-8078-F646FE461CC4}" type="slidenum">
              <a:rPr kumimoji="1" lang="en-US" altLang="zh-CN" sz="1200">
                <a:latin typeface="Times New Roman" pitchFamily="18" charset="0"/>
              </a:rPr>
              <a:pPr algn="r"/>
              <a:t>187</a:t>
            </a:fld>
            <a:endParaRPr kumimoji="1" lang="en-US" altLang="zh-CN" sz="1200">
              <a:latin typeface="Times New Roman" pitchFamily="18" charset="0"/>
            </a:endParaRPr>
          </a:p>
        </p:txBody>
      </p:sp>
      <p:sp>
        <p:nvSpPr>
          <p:cNvPr id="357379" name="Rectangle 1026"/>
          <p:cNvSpPr>
            <a:spLocks noGrp="1" noRot="1" noChangeAspect="1" noChangeArrowheads="1" noTextEdit="1"/>
          </p:cNvSpPr>
          <p:nvPr>
            <p:ph type="sldImg"/>
          </p:nvPr>
        </p:nvSpPr>
        <p:spPr>
          <a:ln/>
        </p:spPr>
      </p:sp>
      <p:sp>
        <p:nvSpPr>
          <p:cNvPr id="357380" name="Rectangle 1027"/>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15735AB-0EF6-460A-B0EC-6E912BEAA6E6}" type="slidenum">
              <a:rPr kumimoji="1" lang="en-US" altLang="zh-CN" sz="1200">
                <a:latin typeface="Times New Roman" pitchFamily="18" charset="0"/>
              </a:rPr>
              <a:pPr algn="r"/>
              <a:t>188</a:t>
            </a:fld>
            <a:endParaRPr kumimoji="1" lang="en-US" altLang="zh-CN" sz="1200">
              <a:latin typeface="Times New Roman" pitchFamily="18"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1D8894A-72C3-4C46-97CC-55B499A2A117}" type="slidenum">
              <a:rPr kumimoji="1" lang="en-US" altLang="zh-CN" sz="1200">
                <a:latin typeface="Times New Roman" pitchFamily="18" charset="0"/>
              </a:rPr>
              <a:pPr algn="r"/>
              <a:t>189</a:t>
            </a:fld>
            <a:endParaRPr kumimoji="1" lang="en-US" altLang="zh-CN" sz="1200">
              <a:latin typeface="Times New Roman" pitchFamily="18" charset="0"/>
            </a:endParaRPr>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A8C493D-5CA6-4567-B27C-443D01AB339A}" type="slidenum">
              <a:rPr kumimoji="1" lang="en-US" altLang="zh-CN" sz="1200">
                <a:latin typeface="Times New Roman" pitchFamily="18" charset="0"/>
              </a:rPr>
              <a:pPr algn="r"/>
              <a:t>190</a:t>
            </a:fld>
            <a:endParaRPr kumimoji="1" lang="en-US" altLang="zh-CN" sz="1200">
              <a:latin typeface="Times New Roman" pitchFamily="18"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8B93430-B594-4D31-8E36-ABBCBB63F97B}" type="slidenum">
              <a:rPr kumimoji="1" lang="en-US" altLang="zh-CN" sz="1200">
                <a:latin typeface="Times New Roman" pitchFamily="18" charset="0"/>
              </a:rPr>
              <a:pPr algn="r"/>
              <a:t>191</a:t>
            </a:fld>
            <a:endParaRPr kumimoji="1" lang="en-US" altLang="zh-CN" sz="1200">
              <a:latin typeface="Times New Roman" pitchFamily="18" charset="0"/>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endParaRPr lang="zh-CN" altLang="zh-CN" smtClean="0">
              <a:solidFill>
                <a:srgbClr val="000000"/>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DA2AC9A-672B-4617-B91A-C8CA83FD052D}" type="slidenum">
              <a:rPr kumimoji="1" lang="en-US" altLang="zh-CN" sz="1200">
                <a:latin typeface="Times New Roman" pitchFamily="18" charset="0"/>
              </a:rPr>
              <a:pPr algn="r"/>
              <a:t>192</a:t>
            </a:fld>
            <a:endParaRPr kumimoji="1" lang="en-US" altLang="zh-CN" sz="1200">
              <a:latin typeface="Times New Roman" pitchFamily="18"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084ACFA1-63E2-47E6-B8BD-889BBA56A715}" type="slidenum">
              <a:rPr lang="en-US" altLang="zh-CN" smtClean="0"/>
              <a:pPr/>
              <a:t>16</a:t>
            </a:fld>
            <a:endParaRPr lang="en-US" altLang="zh-CN" smtClean="0"/>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27CD3B0D-11E3-4056-AFD2-A495D4A630DF}" type="slidenum">
              <a:rPr lang="en-US" altLang="zh-CN" smtClean="0"/>
              <a:pPr/>
              <a:t>22</a:t>
            </a:fld>
            <a:endParaRPr lang="en-US" altLang="zh-CN" smtClean="0"/>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xfrm>
            <a:off x="914400" y="4343400"/>
            <a:ext cx="5029200" cy="4114800"/>
          </a:xfrm>
          <a:noFill/>
          <a:ln/>
        </p:spPr>
        <p:txBody>
          <a:bodyPr/>
          <a:lstStyle/>
          <a:p>
            <a:pPr eaLnBrk="1" hangingPunct="1">
              <a:lnSpc>
                <a:spcPct val="200000"/>
              </a:lnSpc>
              <a:spcBef>
                <a:spcPct val="0"/>
              </a:spcBef>
            </a:pPr>
            <a:endParaRPr lang="zh-CN" altLang="zh-CN" sz="20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150119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011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6659563" y="6021388"/>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A118E97-0220-49CE-A4C4-0E7B20391D7A}" type="slidenum">
              <a:rPr lang="en-US" altLang="zh-CN"/>
              <a:pPr>
                <a:defRPr/>
              </a:pPr>
              <a:t>‹#›</a:t>
            </a:fld>
            <a:endParaRPr lang="en-US" altLang="zh-CN"/>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3E22CD5-DF2A-4288-B741-53D1C0E88CF9}" type="slidenum">
              <a:rPr lang="en-US" altLang="zh-CN"/>
              <a:pPr>
                <a:defRPr/>
              </a:pPr>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1615972-803C-4A9E-A0A1-9CE291CB0E0F}" type="slidenum">
              <a:rPr lang="en-US" altLang="zh-CN"/>
              <a:pPr>
                <a:defRPr/>
              </a:pPr>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3459CB8-371C-4E0F-A4FB-AD96BCD44184}" type="slidenum">
              <a:rPr lang="en-US" altLang="zh-CN"/>
              <a:pPr>
                <a:defRPr/>
              </a:pPr>
              <a:t>‹#›</a:t>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5872FA1-EB56-46C5-A451-28137E9FDC51}" type="slidenum">
              <a:rPr lang="en-US" altLang="zh-CN"/>
              <a:pPr>
                <a:defRPr/>
              </a:pPr>
              <a:t>‹#›</a:t>
            </a:fld>
            <a:endParaRPr lang="en-US" altLang="zh-CN"/>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525963"/>
          </a:xfrm>
        </p:spPr>
        <p:txBody>
          <a:bodyPr/>
          <a:lstStyle/>
          <a:p>
            <a:pPr lvl="0"/>
            <a:endParaRPr lang="zh-CN" altLang="en-US" noProof="0" smtClean="0"/>
          </a:p>
        </p:txBody>
      </p:sp>
      <p:sp>
        <p:nvSpPr>
          <p:cNvPr id="5" name="日期占位符 4"/>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2B2C74B0-3A8B-4FE8-98DA-62FB3A67FA9A}"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4038600" cy="471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412875"/>
            <a:ext cx="4038600" cy="4713288"/>
          </a:xfrm>
        </p:spPr>
        <p:txBody>
          <a:bodyPr/>
          <a:lstStyle/>
          <a:p>
            <a:pPr lvl="0"/>
            <a:endParaRPr lang="zh-CN" altLang="en-US" noProof="0"/>
          </a:p>
        </p:txBody>
      </p:sp>
      <p:sp>
        <p:nvSpPr>
          <p:cNvPr id="5" name="灯片编号占位符 4"/>
          <p:cNvSpPr>
            <a:spLocks noGrp="1"/>
          </p:cNvSpPr>
          <p:nvPr>
            <p:ph type="sldNum" sz="quarter" idx="10"/>
          </p:nvPr>
        </p:nvSpPr>
        <p:spPr>
          <a:xfrm>
            <a:off x="468313" y="6237288"/>
            <a:ext cx="2133600" cy="476250"/>
          </a:xfrm>
        </p:spPr>
        <p:txBody>
          <a:bodyPr/>
          <a:lstStyle>
            <a:lvl1pPr>
              <a:defRPr/>
            </a:lvl1pPr>
          </a:lstStyle>
          <a:p>
            <a:pPr>
              <a:defRPr/>
            </a:pPr>
            <a:fld id="{BDC09445-2D2C-4FD2-9211-0F73EAFFB6D0}"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reserve="1">
  <p:cSld name="1_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145088" y="2017713"/>
            <a:ext cx="3810000" cy="4114800"/>
          </a:xfrm>
        </p:spPr>
        <p:txBody>
          <a:bodyPr/>
          <a:lstStyle/>
          <a:p>
            <a:pPr lvl="0"/>
            <a:endParaRPr lang="zh-CN" altLang="en-US" noProof="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0F29096-DAAA-4797-B518-DA05FF6AC67F}" type="slidenum">
              <a:rPr lang="en-US" altLang="zh-CN"/>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F3B64C1-9860-4A58-B076-716D8C46C771}" type="slidenum">
              <a:rPr lang="en-US" altLang="zh-CN"/>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05B4711-53BD-4883-9B0B-EE7C282EFDF6}" type="slidenum">
              <a:rPr lang="en-US" altLang="zh-CN"/>
              <a:pPr>
                <a:defRPr/>
              </a:pPr>
              <a:t>‹#›</a:t>
            </a:fld>
            <a:endParaRPr lang="en-US" altLang="zh-CN"/>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401D300-7662-4878-90D9-757F96E0A70D}" type="slidenum">
              <a:rPr lang="en-US" altLang="zh-CN"/>
              <a:pPr>
                <a:defRPr/>
              </a:pPr>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61D6A22B-5FA7-41E0-BD19-22E397D9A06C}" type="slidenum">
              <a:rPr lang="en-US" altLang="zh-CN"/>
              <a:pPr>
                <a:defRPr/>
              </a:pPr>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4F721BE0-EA9B-4199-94C6-838638ED00AA}" type="slidenum">
              <a:rPr lang="en-US" altLang="zh-CN"/>
              <a:pPr>
                <a:defRPr/>
              </a:pPr>
              <a:t>‹#›</a:t>
            </a:fld>
            <a:endParaRPr lang="en-US" altLang="zh-CN"/>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3ED81903-8CCF-4275-88D9-0DC7775746F1}" type="slidenum">
              <a:rPr lang="en-US" altLang="zh-CN"/>
              <a:pPr>
                <a:defRPr/>
              </a:pPr>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C37C0DF-F9E8-461E-AAC2-C9E413383B8F}" type="slidenum">
              <a:rPr lang="en-US" altLang="zh-CN"/>
              <a:pPr>
                <a:defRPr/>
              </a:pPr>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E1CE478-D841-4E4F-92A0-51FD3904CA7C}" type="slidenum">
              <a:rPr lang="en-US" altLang="zh-CN"/>
              <a:pPr>
                <a:defRPr/>
              </a:pPr>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016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p>
        </p:txBody>
      </p:sp>
      <p:sp>
        <p:nvSpPr>
          <p:cNvPr id="15001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50016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p>
        </p:txBody>
      </p:sp>
      <p:sp>
        <p:nvSpPr>
          <p:cNvPr id="15001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5001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p>
        </p:txBody>
      </p:sp>
      <p:sp>
        <p:nvSpPr>
          <p:cNvPr id="150016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p>
        </p:txBody>
      </p:sp>
      <p:sp>
        <p:nvSpPr>
          <p:cNvPr id="15001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7177"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717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0017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150017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50017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17B55F54-9B5E-4AF9-807D-2F6537037719}" type="slidenum">
              <a:rPr lang="en-US" altLang="zh-CN"/>
              <a:pPr>
                <a:defRPr/>
              </a:pPr>
              <a:t>‹#›</a:t>
            </a:fld>
            <a:endParaRPr lang="en-US" altLang="zh-CN"/>
          </a:p>
        </p:txBody>
      </p:sp>
      <p:sp>
        <p:nvSpPr>
          <p:cNvPr id="1500175" name="Text Box 15"/>
          <p:cNvSpPr txBox="1">
            <a:spLocks noChangeArrowheads="1"/>
          </p:cNvSpPr>
          <p:nvPr userDrawn="1"/>
        </p:nvSpPr>
        <p:spPr bwMode="auto">
          <a:xfrm>
            <a:off x="7812088" y="6237288"/>
            <a:ext cx="990600" cy="366712"/>
          </a:xfrm>
          <a:prstGeom prst="rect">
            <a:avLst/>
          </a:prstGeom>
          <a:noFill/>
          <a:ln w="9525">
            <a:noFill/>
            <a:miter lim="800000"/>
            <a:headEnd/>
            <a:tailEnd/>
          </a:ln>
          <a:effectLst/>
        </p:spPr>
        <p:txBody>
          <a:bodyPr>
            <a:spAutoFit/>
          </a:bodyPr>
          <a:lstStyle/>
          <a:p>
            <a:pPr>
              <a:spcBef>
                <a:spcPct val="50000"/>
              </a:spcBef>
              <a:defRPr/>
            </a:pPr>
            <a:r>
              <a:rPr kumimoji="1" lang="zh-CN" altLang="en-US" sz="1800">
                <a:latin typeface="隶书" pitchFamily="49" charset="-122"/>
                <a:ea typeface="隶书" pitchFamily="49" charset="-122"/>
              </a:rPr>
              <a:t>第</a:t>
            </a:r>
            <a:fld id="{B1A82F4F-09D3-4959-8EB9-E1CDCE481B2B}" type="slidenum">
              <a:rPr kumimoji="1" lang="zh-CN" altLang="en-US" sz="1800" b="1">
                <a:latin typeface="隶书" pitchFamily="49" charset="-122"/>
                <a:ea typeface="隶书" pitchFamily="49" charset="-122"/>
              </a:rPr>
              <a:pPr>
                <a:spcBef>
                  <a:spcPct val="50000"/>
                </a:spcBef>
                <a:defRPr/>
              </a:pPr>
              <a:t>‹#›</a:t>
            </a:fld>
            <a:r>
              <a:rPr kumimoji="1" lang="zh-CN" altLang="en-US" sz="1800" b="1">
                <a:latin typeface="隶书" pitchFamily="49" charset="-122"/>
                <a:ea typeface="隶书" pitchFamily="49" charset="-122"/>
              </a:rPr>
              <a:t>页</a:t>
            </a:r>
          </a:p>
        </p:txBody>
      </p:sp>
    </p:spTree>
  </p:cSld>
  <p:clrMap bg1="lt1" tx1="dk1" bg2="lt2" tx2="dk2" accent1="accent1" accent2="accent2" accent3="accent3" accent4="accent4" accent5="accent5" accent6="accent6" hlink="hlink" folHlink="folHlink"/>
  <p:sldLayoutIdLst>
    <p:sldLayoutId id="2147483855" r:id="rId1"/>
    <p:sldLayoutId id="2147483854" r:id="rId2"/>
    <p:sldLayoutId id="2147483853" r:id="rId3"/>
    <p:sldLayoutId id="2147483852" r:id="rId4"/>
    <p:sldLayoutId id="2147483851" r:id="rId5"/>
    <p:sldLayoutId id="2147483850" r:id="rId6"/>
    <p:sldLayoutId id="2147483849" r:id="rId7"/>
    <p:sldLayoutId id="2147483848" r:id="rId8"/>
    <p:sldLayoutId id="2147483847" r:id="rId9"/>
    <p:sldLayoutId id="2147483846" r:id="rId10"/>
    <p:sldLayoutId id="2147483845" r:id="rId11"/>
    <p:sldLayoutId id="2147483844" r:id="rId12"/>
    <p:sldLayoutId id="2147483843" r:id="rId13"/>
    <p:sldLayoutId id="2147483856" r:id="rId14"/>
    <p:sldLayoutId id="2147483857" r:id="rId15"/>
    <p:sldLayoutId id="2147483842" r:id="rId16"/>
  </p:sldLayoutIdLst>
  <p:transition>
    <p:wipe dir="r"/>
  </p:transition>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Tahoma" pitchFamily="34" charset="0"/>
          <a:ea typeface="宋体" pitchFamily="2" charset="-122"/>
        </a:defRPr>
      </a:lvl2pPr>
      <a:lvl3pPr algn="l" rtl="0" eaLnBrk="0" fontAlgn="base" hangingPunct="0">
        <a:spcBef>
          <a:spcPct val="0"/>
        </a:spcBef>
        <a:spcAft>
          <a:spcPct val="0"/>
        </a:spcAft>
        <a:defRPr sz="4400">
          <a:solidFill>
            <a:schemeClr val="tx1"/>
          </a:solidFill>
          <a:latin typeface="Tahoma" pitchFamily="34" charset="0"/>
          <a:ea typeface="宋体" pitchFamily="2" charset="-122"/>
        </a:defRPr>
      </a:lvl3pPr>
      <a:lvl4pPr algn="l" rtl="0" eaLnBrk="0" fontAlgn="base" hangingPunct="0">
        <a:spcBef>
          <a:spcPct val="0"/>
        </a:spcBef>
        <a:spcAft>
          <a:spcPct val="0"/>
        </a:spcAft>
        <a:defRPr sz="4400">
          <a:solidFill>
            <a:schemeClr val="tx1"/>
          </a:solidFill>
          <a:latin typeface="Tahoma" pitchFamily="34" charset="0"/>
          <a:ea typeface="宋体" pitchFamily="2" charset="-122"/>
        </a:defRPr>
      </a:lvl4pPr>
      <a:lvl5pPr algn="l" rtl="0" eaLnBrk="0" fontAlgn="base" hangingPunct="0">
        <a:spcBef>
          <a:spcPct val="0"/>
        </a:spcBef>
        <a:spcAft>
          <a:spcPct val="0"/>
        </a:spcAft>
        <a:defRPr sz="4400">
          <a:solidFill>
            <a:schemeClr val="tx1"/>
          </a:solidFill>
          <a:latin typeface="Tahoma" pitchFamily="34" charset="0"/>
          <a:ea typeface="宋体" pitchFamily="2" charset="-122"/>
        </a:defRPr>
      </a:lvl5pPr>
      <a:lvl6pPr marL="457200" algn="l" rtl="0" fontAlgn="base">
        <a:spcBef>
          <a:spcPct val="0"/>
        </a:spcBef>
        <a:spcAft>
          <a:spcPct val="0"/>
        </a:spcAft>
        <a:defRPr sz="4400">
          <a:solidFill>
            <a:schemeClr val="tx1"/>
          </a:solidFill>
          <a:latin typeface="Tahoma" pitchFamily="34" charset="0"/>
          <a:ea typeface="宋体" pitchFamily="2" charset="-122"/>
        </a:defRPr>
      </a:lvl6pPr>
      <a:lvl7pPr marL="914400" algn="l" rtl="0" fontAlgn="base">
        <a:spcBef>
          <a:spcPct val="0"/>
        </a:spcBef>
        <a:spcAft>
          <a:spcPct val="0"/>
        </a:spcAft>
        <a:defRPr sz="4400">
          <a:solidFill>
            <a:schemeClr val="tx1"/>
          </a:solidFill>
          <a:latin typeface="Tahoma" pitchFamily="34" charset="0"/>
          <a:ea typeface="宋体" pitchFamily="2" charset="-122"/>
        </a:defRPr>
      </a:lvl7pPr>
      <a:lvl8pPr marL="1371600" algn="l" rtl="0" fontAlgn="base">
        <a:spcBef>
          <a:spcPct val="0"/>
        </a:spcBef>
        <a:spcAft>
          <a:spcPct val="0"/>
        </a:spcAft>
        <a:defRPr sz="4400">
          <a:solidFill>
            <a:schemeClr val="tx1"/>
          </a:solidFill>
          <a:latin typeface="Tahoma" pitchFamily="34" charset="0"/>
          <a:ea typeface="宋体" pitchFamily="2" charset="-122"/>
        </a:defRPr>
      </a:lvl8pPr>
      <a:lvl9pPr marL="1828800" algn="l" rtl="0" fontAlgn="base">
        <a:spcBef>
          <a:spcPct val="0"/>
        </a:spcBef>
        <a:spcAft>
          <a:spcPct val="0"/>
        </a:spcAft>
        <a:defRPr sz="4400">
          <a:solidFill>
            <a:schemeClr val="tx1"/>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baike.baidu.com/view/10365.htm" TargetMode="External"/><Relationship Id="rId2" Type="http://schemas.openxmlformats.org/officeDocument/2006/relationships/hyperlink" Target="http://baike.baidu.com/view/112988.htm" TargetMode="External"/><Relationship Id="rId1" Type="http://schemas.openxmlformats.org/officeDocument/2006/relationships/slideLayout" Target="../slideLayouts/slideLayout2.xml"/><Relationship Id="rId4" Type="http://schemas.openxmlformats.org/officeDocument/2006/relationships/hyperlink" Target="http://baike.baidu.com/view/3235.htm"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20975;&#39532;&#29305;&#27779;&#23572;&#29595;&#26696;&#20363;&#20998;&#26512;.ppt" TargetMode="External"/><Relationship Id="rId2" Type="http://schemas.openxmlformats.org/officeDocument/2006/relationships/hyperlink" Target="&#21326;&#20026;&#30340;&#20840;&#29699;&#21270;&#25112;&#30053;.doc"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ports.163.com/05/0414/07/1H9HUTPF00051C9I_17.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hyperlink" Target="http://co.union.sohu.com/~xxsports/sports/20050617/n225975120.shtml" TargetMode="Externa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7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baike.baidu.com/image/b13fd480c4f6beef9023d92c" TargetMode="Externa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125538" y="1187450"/>
            <a:ext cx="7010400" cy="519113"/>
          </a:xfrm>
          <a:prstGeom prst="rect">
            <a:avLst/>
          </a:prstGeom>
          <a:noFill/>
          <a:ln w="9525">
            <a:noFill/>
            <a:miter lim="800000"/>
            <a:headEnd/>
            <a:tailEnd/>
          </a:ln>
        </p:spPr>
        <p:txBody>
          <a:bodyPr>
            <a:spAutoFit/>
          </a:bodyPr>
          <a:lstStyle/>
          <a:p>
            <a:pPr algn="ctr">
              <a:spcBef>
                <a:spcPct val="50000"/>
              </a:spcBef>
            </a:pPr>
            <a:endParaRPr kumimoji="1" lang="zh-CN" altLang="zh-CN" sz="2800" b="1">
              <a:latin typeface="仿宋_GB2312" pitchFamily="49" charset="-122"/>
              <a:ea typeface="仿宋_GB2312" pitchFamily="49" charset="-122"/>
            </a:endParaRPr>
          </a:p>
        </p:txBody>
      </p:sp>
      <p:sp>
        <p:nvSpPr>
          <p:cNvPr id="1150981" name="Rectangle 5"/>
          <p:cNvSpPr>
            <a:spLocks noGrp="1" noChangeArrowheads="1"/>
          </p:cNvSpPr>
          <p:nvPr>
            <p:ph type="ctrTitle"/>
          </p:nvPr>
        </p:nvSpPr>
        <p:spPr>
          <a:xfrm>
            <a:off x="1331913" y="836613"/>
            <a:ext cx="7223125" cy="2438400"/>
          </a:xfrm>
        </p:spPr>
        <p:txBody>
          <a:bodyPr/>
          <a:lstStyle/>
          <a:p>
            <a:pPr eaLnBrk="1" hangingPunct="1">
              <a:lnSpc>
                <a:spcPct val="200000"/>
              </a:lnSpc>
              <a:spcBef>
                <a:spcPts val="100"/>
              </a:spcBef>
              <a:defRPr/>
            </a:pPr>
            <a:r>
              <a:rPr lang="en-US" altLang="zh-CN" sz="6600" b="1" smtClean="0">
                <a:solidFill>
                  <a:srgbClr val="3333FF"/>
                </a:solidFill>
                <a:effectLst>
                  <a:outerShdw blurRad="38100" dist="38100" dir="2700000" algn="tl">
                    <a:srgbClr val="C0C0C0"/>
                  </a:outerShdw>
                </a:effectLst>
                <a:latin typeface="幼圆" pitchFamily="49" charset="-122"/>
              </a:rPr>
              <a:t> </a:t>
            </a:r>
            <a:r>
              <a:rPr lang="zh-CN" altLang="en-US" sz="6600" b="1" smtClean="0">
                <a:solidFill>
                  <a:srgbClr val="3333FF"/>
                </a:solidFill>
                <a:effectLst>
                  <a:outerShdw blurRad="38100" dist="38100" dir="2700000" algn="tl">
                    <a:srgbClr val="C0C0C0"/>
                  </a:outerShdw>
                </a:effectLst>
                <a:latin typeface="幼圆" pitchFamily="49" charset="-122"/>
              </a:rPr>
              <a:t>管理信息系统</a:t>
            </a:r>
            <a:endParaRPr lang="zh-CN" altLang="en-US" sz="6600" b="1" smtClean="0">
              <a:solidFill>
                <a:srgbClr val="0033CC"/>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42988" y="742950"/>
            <a:ext cx="7991475" cy="762000"/>
          </a:xfrm>
          <a:noFill/>
        </p:spPr>
        <p:txBody>
          <a:bodyPr/>
          <a:lstStyle/>
          <a:p>
            <a:pPr eaLnBrk="1" hangingPunct="1"/>
            <a:r>
              <a:rPr lang="zh-CN" altLang="en-US" sz="4000" b="1" smtClean="0">
                <a:solidFill>
                  <a:srgbClr val="000000"/>
                </a:solidFill>
              </a:rPr>
              <a:t>案例：尿布</a:t>
            </a:r>
            <a:r>
              <a:rPr lang="en-US" altLang="zh-CN" sz="4000" b="1" smtClean="0">
                <a:solidFill>
                  <a:srgbClr val="000000"/>
                </a:solidFill>
              </a:rPr>
              <a:t>+</a:t>
            </a:r>
            <a:r>
              <a:rPr lang="zh-CN" altLang="en-US" sz="4000" b="1" smtClean="0">
                <a:solidFill>
                  <a:srgbClr val="000000"/>
                </a:solidFill>
              </a:rPr>
              <a:t>啤酒</a:t>
            </a:r>
            <a:r>
              <a:rPr lang="en-US" altLang="zh-CN" sz="4000" b="1" smtClean="0">
                <a:solidFill>
                  <a:srgbClr val="000000"/>
                </a:solidFill>
              </a:rPr>
              <a:t>=</a:t>
            </a:r>
            <a:r>
              <a:rPr lang="zh-CN" altLang="en-US" sz="4000" b="1" smtClean="0">
                <a:solidFill>
                  <a:srgbClr val="000000"/>
                </a:solidFill>
              </a:rPr>
              <a:t>更大的利益</a:t>
            </a:r>
          </a:p>
        </p:txBody>
      </p:sp>
      <p:sp>
        <p:nvSpPr>
          <p:cNvPr id="149507" name="Text Box 3"/>
          <p:cNvSpPr txBox="1">
            <a:spLocks noChangeArrowheads="1"/>
          </p:cNvSpPr>
          <p:nvPr/>
        </p:nvSpPr>
        <p:spPr bwMode="auto">
          <a:xfrm>
            <a:off x="539750" y="2133600"/>
            <a:ext cx="7848600" cy="1330325"/>
          </a:xfrm>
          <a:prstGeom prst="rect">
            <a:avLst/>
          </a:prstGeom>
          <a:noFill/>
          <a:ln w="9525">
            <a:noFill/>
            <a:miter lim="800000"/>
            <a:headEnd/>
            <a:tailEnd/>
          </a:ln>
          <a:effectLst/>
        </p:spPr>
        <p:txBody>
          <a:bodyPr>
            <a:spAutoFit/>
          </a:bodyPr>
          <a:lstStyle/>
          <a:p>
            <a:pPr>
              <a:lnSpc>
                <a:spcPct val="145000"/>
              </a:lnSpc>
              <a:defRPr/>
            </a:pPr>
            <a:r>
              <a:rPr lang="en-US" altLang="zh-CN" b="1" dirty="0">
                <a:solidFill>
                  <a:schemeClr val="accent2"/>
                </a:solidFill>
                <a:latin typeface="黑体" pitchFamily="2" charset="-122"/>
                <a:ea typeface="黑体" pitchFamily="2" charset="-122"/>
              </a:rPr>
              <a:t>    </a:t>
            </a:r>
            <a:r>
              <a:rPr lang="zh-CN" altLang="en-US" b="1" dirty="0">
                <a:solidFill>
                  <a:schemeClr val="accent2"/>
                </a:solidFill>
                <a:latin typeface="黑体" pitchFamily="2" charset="-122"/>
                <a:ea typeface="黑体" pitchFamily="2" charset="-122"/>
              </a:rPr>
              <a:t>　</a:t>
            </a:r>
            <a:r>
              <a:rPr lang="zh-CN" altLang="en-US" sz="2800" b="1" dirty="0">
                <a:latin typeface="+mn-ea"/>
                <a:ea typeface="+mn-ea"/>
              </a:rPr>
              <a:t>先请大家做个脑力游戏</a:t>
            </a:r>
            <a:r>
              <a:rPr lang="en-US" altLang="zh-CN" sz="2800" b="1" dirty="0">
                <a:latin typeface="+mn-ea"/>
                <a:ea typeface="+mn-ea"/>
              </a:rPr>
              <a:t>——</a:t>
            </a:r>
            <a:r>
              <a:rPr lang="zh-CN" altLang="en-US" sz="2800" b="1" dirty="0">
                <a:latin typeface="+mn-ea"/>
                <a:ea typeface="+mn-ea"/>
              </a:rPr>
              <a:t>说出任何尿布和啤酒的联系，即在什么情况下它们可以相提并论。</a:t>
            </a:r>
          </a:p>
        </p:txBody>
      </p:sp>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350963" y="692150"/>
            <a:ext cx="6245225" cy="982663"/>
          </a:xfrm>
        </p:spPr>
        <p:txBody>
          <a:bodyPr/>
          <a:lstStyle/>
          <a:p>
            <a:pPr>
              <a:defRPr/>
            </a:pPr>
            <a:r>
              <a:rPr kumimoji="1" lang="zh-CN" altLang="en-US" sz="3600" b="1" kern="1200" dirty="0" smtClean="0">
                <a:latin typeface="Times New Roman" pitchFamily="18" charset="0"/>
                <a:cs typeface="+mn-cs"/>
              </a:rPr>
              <a:t>管理信息系统</a:t>
            </a:r>
            <a:r>
              <a:rPr kumimoji="1" lang="en-US" altLang="zh-CN" sz="3600" b="1" kern="1200" dirty="0" smtClean="0">
                <a:latin typeface="Times New Roman" pitchFamily="18" charset="0"/>
                <a:cs typeface="+mn-cs"/>
              </a:rPr>
              <a:t>MIS</a:t>
            </a:r>
          </a:p>
        </p:txBody>
      </p:sp>
      <p:sp>
        <p:nvSpPr>
          <p:cNvPr id="146435" name="Rectangle 3"/>
          <p:cNvSpPr>
            <a:spLocks noGrp="1" noChangeArrowheads="1"/>
          </p:cNvSpPr>
          <p:nvPr>
            <p:ph type="body" idx="1"/>
          </p:nvPr>
        </p:nvSpPr>
        <p:spPr>
          <a:xfrm>
            <a:off x="0" y="1916113"/>
            <a:ext cx="8767763" cy="4679950"/>
          </a:xfrm>
        </p:spPr>
        <p:txBody>
          <a:bodyPr/>
          <a:lstStyle/>
          <a:p>
            <a:pPr lvl="1">
              <a:lnSpc>
                <a:spcPct val="90000"/>
              </a:lnSpc>
              <a:defRPr/>
            </a:pPr>
            <a:r>
              <a:rPr lang="en-US" altLang="zh-CN" sz="2400" b="1" dirty="0" smtClean="0">
                <a:latin typeface="+mn-ea"/>
              </a:rPr>
              <a:t>MIS</a:t>
            </a:r>
            <a:r>
              <a:rPr lang="zh-CN" altLang="en-US" sz="2400" b="1" dirty="0" smtClean="0">
                <a:latin typeface="+mn-ea"/>
              </a:rPr>
              <a:t>输出各类报表和报告，供给管理者使用：</a:t>
            </a:r>
          </a:p>
          <a:p>
            <a:pPr lvl="2">
              <a:lnSpc>
                <a:spcPct val="90000"/>
              </a:lnSpc>
              <a:defRPr/>
            </a:pPr>
            <a:r>
              <a:rPr lang="zh-CN" altLang="en-US" b="1" dirty="0" smtClean="0">
                <a:latin typeface="+mn-ea"/>
              </a:rPr>
              <a:t>周期报表：例如，生产部经理利用</a:t>
            </a:r>
            <a:r>
              <a:rPr lang="en-US" altLang="zh-CN" b="1" dirty="0" smtClean="0">
                <a:latin typeface="+mn-ea"/>
              </a:rPr>
              <a:t>MIS</a:t>
            </a:r>
            <a:r>
              <a:rPr lang="zh-CN" altLang="en-US" b="1" dirty="0" smtClean="0">
                <a:latin typeface="+mn-ea"/>
              </a:rPr>
              <a:t>输出的生产日报、周报或月报进行生产调度。</a:t>
            </a:r>
          </a:p>
          <a:p>
            <a:pPr lvl="2">
              <a:lnSpc>
                <a:spcPct val="90000"/>
              </a:lnSpc>
              <a:defRPr/>
            </a:pPr>
            <a:r>
              <a:rPr lang="zh-CN" altLang="en-US" b="1" dirty="0" smtClean="0">
                <a:latin typeface="+mn-ea"/>
              </a:rPr>
              <a:t>定制报表：例如某管理人员想知道某一特定材料的库存情况，</a:t>
            </a:r>
            <a:r>
              <a:rPr lang="en-US" altLang="zh-CN" b="1" dirty="0" smtClean="0">
                <a:latin typeface="+mn-ea"/>
              </a:rPr>
              <a:t>MIS</a:t>
            </a:r>
            <a:r>
              <a:rPr lang="zh-CN" altLang="en-US" b="1" dirty="0" smtClean="0">
                <a:latin typeface="+mn-ea"/>
              </a:rPr>
              <a:t>就设计专门的报表提供给他。定制报表中可以包含企业运作的关键指标。</a:t>
            </a:r>
          </a:p>
          <a:p>
            <a:pPr lvl="2">
              <a:lnSpc>
                <a:spcPct val="90000"/>
              </a:lnSpc>
              <a:defRPr/>
            </a:pPr>
            <a:r>
              <a:rPr lang="zh-CN" altLang="en-US" b="1" dirty="0" smtClean="0">
                <a:latin typeface="+mn-ea"/>
              </a:rPr>
              <a:t>异常报表：例如企业的应收款超过了规定的水平，财务部门必须采取措施，加速回款。</a:t>
            </a:r>
          </a:p>
          <a:p>
            <a:pPr lvl="2">
              <a:lnSpc>
                <a:spcPct val="90000"/>
              </a:lnSpc>
              <a:defRPr/>
            </a:pPr>
            <a:r>
              <a:rPr lang="zh-CN" altLang="en-US" b="1" dirty="0" smtClean="0">
                <a:latin typeface="+mn-ea"/>
              </a:rPr>
              <a:t>详细报表：例如从定制报表上看到企业的应收款超过了规定的水平，为了寻找原因，财务部门希望查看应收款详细列表，从而发现超过付款期的欠款大户，立即启动催款程序。一般来说这些详细信息从</a:t>
            </a:r>
            <a:r>
              <a:rPr lang="en-US" altLang="zh-CN" b="1" dirty="0" smtClean="0">
                <a:latin typeface="+mn-ea"/>
              </a:rPr>
              <a:t>TPS</a:t>
            </a:r>
            <a:r>
              <a:rPr lang="zh-CN" altLang="en-US" b="1" dirty="0" smtClean="0">
                <a:latin typeface="+mn-ea"/>
              </a:rPr>
              <a:t>中截取。</a:t>
            </a:r>
          </a:p>
        </p:txBody>
      </p:sp>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black">
          <a:xfrm>
            <a:off x="1350963" y="476250"/>
            <a:ext cx="7793037" cy="1462088"/>
          </a:xfrm>
        </p:spPr>
        <p:txBody>
          <a:bodyPr lIns="0" tIns="0" rIns="0" bIns="0" anchor="ctr"/>
          <a:lstStyle/>
          <a:p>
            <a:pPr>
              <a:defRPr/>
            </a:pPr>
            <a:r>
              <a:rPr kumimoji="1" lang="zh-CN" altLang="en-US" sz="3600" b="1" kern="1200" dirty="0" smtClean="0">
                <a:latin typeface="Times New Roman" pitchFamily="18" charset="0"/>
                <a:cs typeface="+mn-cs"/>
              </a:rPr>
              <a:t>决策支持系统</a:t>
            </a:r>
            <a:r>
              <a:rPr kumimoji="1" lang="en-US" altLang="zh-CN" sz="3600" b="1" kern="1200" dirty="0" smtClean="0">
                <a:latin typeface="Times New Roman" pitchFamily="18" charset="0"/>
                <a:cs typeface="+mn-cs"/>
              </a:rPr>
              <a:t>DSS</a:t>
            </a:r>
          </a:p>
        </p:txBody>
      </p:sp>
      <p:sp>
        <p:nvSpPr>
          <p:cNvPr id="147459" name="Rectangle 3"/>
          <p:cNvSpPr>
            <a:spLocks noGrp="1" noChangeArrowheads="1"/>
          </p:cNvSpPr>
          <p:nvPr>
            <p:ph type="body" idx="1"/>
          </p:nvPr>
        </p:nvSpPr>
        <p:spPr>
          <a:xfrm>
            <a:off x="0" y="1773238"/>
            <a:ext cx="8964613" cy="4751387"/>
          </a:xfrm>
        </p:spPr>
        <p:txBody>
          <a:bodyPr/>
          <a:lstStyle/>
          <a:p>
            <a:pPr lvl="1">
              <a:buFont typeface="Wingdings" pitchFamily="2" charset="2"/>
              <a:buNone/>
            </a:pPr>
            <a:r>
              <a:rPr lang="zh-CN" altLang="en-US" sz="2400" b="1" smtClean="0"/>
              <a:t>组织运作过程中会遇到许多决策问题：</a:t>
            </a:r>
          </a:p>
          <a:p>
            <a:pPr lvl="2"/>
            <a:r>
              <a:rPr lang="zh-CN" altLang="en-US" b="1" smtClean="0"/>
              <a:t>企业采购原材料时应该选择哪家供应商？</a:t>
            </a:r>
          </a:p>
          <a:p>
            <a:pPr lvl="2"/>
            <a:r>
              <a:rPr lang="zh-CN" altLang="en-US" b="1" smtClean="0"/>
              <a:t>如何根据客户的信用度，确定是否给予贷款。</a:t>
            </a:r>
          </a:p>
          <a:p>
            <a:pPr lvl="2"/>
            <a:r>
              <a:rPr lang="zh-CN" altLang="en-US" b="1" smtClean="0"/>
              <a:t>怎样确定合理的库存量。</a:t>
            </a:r>
          </a:p>
          <a:p>
            <a:pPr lvl="2"/>
            <a:r>
              <a:rPr lang="zh-CN" altLang="en-US" b="1" smtClean="0"/>
              <a:t>如何选择最佳运输路径。</a:t>
            </a:r>
          </a:p>
          <a:p>
            <a:pPr lvl="2"/>
            <a:r>
              <a:rPr lang="zh-CN" altLang="en-US" b="1" smtClean="0"/>
              <a:t>如何确定明年的产品需求量。</a:t>
            </a:r>
          </a:p>
          <a:p>
            <a:pPr lvl="2"/>
            <a:r>
              <a:rPr lang="zh-CN" altLang="en-US" b="1" smtClean="0"/>
              <a:t>连锁门店应该选在什么位置比较合适？</a:t>
            </a:r>
          </a:p>
          <a:p>
            <a:pPr lvl="1">
              <a:buFont typeface="Wingdings" pitchFamily="2" charset="2"/>
              <a:buNone/>
            </a:pPr>
            <a:r>
              <a:rPr lang="zh-CN" altLang="en-US" sz="2400" b="1" smtClean="0"/>
              <a:t>人们常常把解决以上问题的过程称为决策</a:t>
            </a:r>
          </a:p>
          <a:p>
            <a:pPr lvl="1"/>
            <a:r>
              <a:rPr lang="zh-CN" altLang="en-US" sz="2400" b="1" smtClean="0"/>
              <a:t>管理者虽然可以通过</a:t>
            </a:r>
            <a:r>
              <a:rPr lang="en-US" altLang="zh-CN" sz="2400" b="1" smtClean="0"/>
              <a:t>MIS</a:t>
            </a:r>
            <a:r>
              <a:rPr lang="zh-CN" altLang="en-US" sz="2400" b="1" smtClean="0"/>
              <a:t>获得分类、比较、汇总和计算后的信息，但是这些信息对于制定这类特殊问题决策的支持力度是不够的，以至于只能靠直觉、经验进行决策。为了满足完成复杂决策问题的要求，</a:t>
            </a:r>
            <a:r>
              <a:rPr lang="en-US" altLang="zh-CN" sz="2400" b="1" smtClean="0"/>
              <a:t>DSS</a:t>
            </a:r>
            <a:r>
              <a:rPr lang="zh-CN" altLang="en-US" sz="2400" b="1" smtClean="0"/>
              <a:t>应运而生。</a:t>
            </a:r>
            <a:r>
              <a:rPr lang="zh-CN" altLang="en-US" sz="2400" smtClean="0"/>
              <a:t>   </a:t>
            </a:r>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1258888" y="836613"/>
            <a:ext cx="7696200" cy="914400"/>
          </a:xfrm>
        </p:spPr>
        <p:txBody>
          <a:bodyPr anchor="ctr"/>
          <a:lstStyle/>
          <a:p>
            <a:pPr>
              <a:defRPr/>
            </a:pPr>
            <a:r>
              <a:rPr kumimoji="1" lang="zh-CN" altLang="en-US" sz="3600" b="1" kern="1200" dirty="0" smtClean="0">
                <a:latin typeface="Times New Roman" pitchFamily="18" charset="0"/>
                <a:cs typeface="+mn-cs"/>
              </a:rPr>
              <a:t>各管理层决策特点</a:t>
            </a:r>
          </a:p>
        </p:txBody>
      </p:sp>
      <p:sp>
        <p:nvSpPr>
          <p:cNvPr id="486403" name="Rectangle 3"/>
          <p:cNvSpPr>
            <a:spLocks noGrp="1" noChangeArrowheads="1"/>
          </p:cNvSpPr>
          <p:nvPr>
            <p:ph type="body" sz="half" idx="1"/>
          </p:nvPr>
        </p:nvSpPr>
        <p:spPr>
          <a:xfrm>
            <a:off x="468313" y="1989138"/>
            <a:ext cx="8386762" cy="3959225"/>
          </a:xfrm>
        </p:spPr>
        <p:txBody>
          <a:bodyPr/>
          <a:lstStyle/>
          <a:p>
            <a:pPr marL="0" indent="288925" algn="just">
              <a:buClr>
                <a:srgbClr val="FF0000"/>
              </a:buClr>
              <a:buFont typeface="Wingdings" pitchFamily="2" charset="2"/>
              <a:buNone/>
              <a:tabLst>
                <a:tab pos="198438" algn="l"/>
              </a:tabLst>
            </a:pPr>
            <a:r>
              <a:rPr lang="zh-CN" altLang="en-US" sz="2400" b="1" smtClean="0">
                <a:latin typeface="宋体" pitchFamily="2" charset="-122"/>
              </a:rPr>
              <a:t>三层管理面临的决策有着不同的特点、不同的信息要求：</a:t>
            </a:r>
          </a:p>
          <a:p>
            <a:pPr marL="0" indent="288925" algn="just">
              <a:buClr>
                <a:srgbClr val="FF0000"/>
              </a:buClr>
              <a:buFont typeface="Wingdings" pitchFamily="2" charset="2"/>
              <a:buNone/>
              <a:tabLst>
                <a:tab pos="198438" algn="l"/>
              </a:tabLst>
            </a:pPr>
            <a:r>
              <a:rPr lang="en-US" altLang="zh-CN" sz="2400" b="1" smtClean="0">
                <a:latin typeface="宋体" pitchFamily="2" charset="-122"/>
              </a:rPr>
              <a:t>(1)</a:t>
            </a:r>
            <a:r>
              <a:rPr lang="zh-CN" altLang="en-US" sz="2400" b="1" smtClean="0">
                <a:latin typeface="宋体" pitchFamily="2" charset="-122"/>
              </a:rPr>
              <a:t>战略性决策 ：指有关重大方向性问题的决策，如经营方针、长远计划、新产品试制等。</a:t>
            </a:r>
          </a:p>
          <a:p>
            <a:pPr marL="0" indent="288925" algn="just">
              <a:buClr>
                <a:srgbClr val="FF0000"/>
              </a:buClr>
              <a:buFont typeface="Wingdings" pitchFamily="2" charset="2"/>
              <a:buNone/>
              <a:tabLst>
                <a:tab pos="198438" algn="l"/>
              </a:tabLst>
            </a:pPr>
            <a:r>
              <a:rPr lang="en-US" altLang="zh-CN" sz="2400" b="1" smtClean="0">
                <a:latin typeface="宋体" pitchFamily="2" charset="-122"/>
              </a:rPr>
              <a:t>(2)</a:t>
            </a:r>
            <a:r>
              <a:rPr lang="zh-CN" altLang="en-US" sz="2400" b="1" smtClean="0">
                <a:latin typeface="宋体" pitchFamily="2" charset="-122"/>
              </a:rPr>
              <a:t>战术性决策 ：指为了保证战略性决策所需要的人、财、物的准备而进行的决策，如人事调动、资金周转、资源分配等。</a:t>
            </a:r>
          </a:p>
          <a:p>
            <a:pPr marL="0" indent="288925" algn="just">
              <a:buClr>
                <a:srgbClr val="FF0000"/>
              </a:buClr>
              <a:buFont typeface="Wingdings" pitchFamily="2" charset="2"/>
              <a:buNone/>
              <a:tabLst>
                <a:tab pos="198438" algn="l"/>
              </a:tabLst>
            </a:pPr>
            <a:r>
              <a:rPr lang="en-US" altLang="zh-CN" sz="2400" b="1" smtClean="0">
                <a:latin typeface="宋体" pitchFamily="2" charset="-122"/>
              </a:rPr>
              <a:t>(3)</a:t>
            </a:r>
            <a:r>
              <a:rPr lang="zh-CN" altLang="en-US" sz="2400" b="1" smtClean="0">
                <a:latin typeface="宋体" pitchFamily="2" charset="-122"/>
              </a:rPr>
              <a:t>日常业务活动决策 ：指为了提高日常工作效率和效益而进行的决策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6402">
                                            <p:txEl>
                                              <p:pRg st="0" end="0"/>
                                            </p:txEl>
                                          </p:spTgt>
                                        </p:tgtEl>
                                        <p:attrNameLst>
                                          <p:attrName>style.visibility</p:attrName>
                                        </p:attrNameLst>
                                      </p:cBhvr>
                                      <p:to>
                                        <p:strVal val="visible"/>
                                      </p:to>
                                    </p:set>
                                    <p:animEffect transition="in" filter="wipe(left)">
                                      <p:cBhvr>
                                        <p:cTn id="7" dur="500"/>
                                        <p:tgtEl>
                                          <p:spTgt spid="4864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86403">
                                            <p:txEl>
                                              <p:pRg st="0" end="0"/>
                                            </p:txEl>
                                          </p:spTgt>
                                        </p:tgtEl>
                                        <p:attrNameLst>
                                          <p:attrName>style.visibility</p:attrName>
                                        </p:attrNameLst>
                                      </p:cBhvr>
                                      <p:to>
                                        <p:strVal val="visible"/>
                                      </p:to>
                                    </p:set>
                                    <p:anim calcmode="lin" valueType="num">
                                      <p:cBhvr additive="base">
                                        <p:cTn id="12" dur="500" fill="hold"/>
                                        <p:tgtEl>
                                          <p:spTgt spid="4864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86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86403">
                                            <p:txEl>
                                              <p:pRg st="1" end="1"/>
                                            </p:txEl>
                                          </p:spTgt>
                                        </p:tgtEl>
                                        <p:attrNameLst>
                                          <p:attrName>style.visibility</p:attrName>
                                        </p:attrNameLst>
                                      </p:cBhvr>
                                      <p:to>
                                        <p:strVal val="visible"/>
                                      </p:to>
                                    </p:set>
                                    <p:anim calcmode="lin" valueType="num">
                                      <p:cBhvr additive="base">
                                        <p:cTn id="18" dur="500" fill="hold"/>
                                        <p:tgtEl>
                                          <p:spTgt spid="48640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864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86403">
                                            <p:txEl>
                                              <p:pRg st="2" end="2"/>
                                            </p:txEl>
                                          </p:spTgt>
                                        </p:tgtEl>
                                        <p:attrNameLst>
                                          <p:attrName>style.visibility</p:attrName>
                                        </p:attrNameLst>
                                      </p:cBhvr>
                                      <p:to>
                                        <p:strVal val="visible"/>
                                      </p:to>
                                    </p:set>
                                    <p:anim calcmode="lin" valueType="num">
                                      <p:cBhvr additive="base">
                                        <p:cTn id="24" dur="500" fill="hold"/>
                                        <p:tgtEl>
                                          <p:spTgt spid="48640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864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86403">
                                            <p:txEl>
                                              <p:pRg st="3" end="3"/>
                                            </p:txEl>
                                          </p:spTgt>
                                        </p:tgtEl>
                                        <p:attrNameLst>
                                          <p:attrName>style.visibility</p:attrName>
                                        </p:attrNameLst>
                                      </p:cBhvr>
                                      <p:to>
                                        <p:strVal val="visible"/>
                                      </p:to>
                                    </p:set>
                                    <p:anim calcmode="lin" valueType="num">
                                      <p:cBhvr additive="base">
                                        <p:cTn id="30" dur="500" fill="hold"/>
                                        <p:tgtEl>
                                          <p:spTgt spid="48640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864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build="p" autoUpdateAnimBg="0" advAuto="0"/>
      <p:bldP spid="486403"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350963" y="549275"/>
            <a:ext cx="7793037" cy="911225"/>
          </a:xfrm>
        </p:spPr>
        <p:txBody>
          <a:bodyPr/>
          <a:lstStyle/>
          <a:p>
            <a:pPr>
              <a:defRPr/>
            </a:pPr>
            <a:r>
              <a:rPr kumimoji="1" lang="zh-CN" altLang="en-US" sz="3600" b="1" kern="1200" dirty="0" smtClean="0">
                <a:latin typeface="Times New Roman" pitchFamily="18" charset="0"/>
                <a:cs typeface="+mn-cs"/>
              </a:rPr>
              <a:t>决策支持系统</a:t>
            </a:r>
            <a:r>
              <a:rPr kumimoji="1" lang="en-US" altLang="zh-CN" sz="3600" b="1" kern="1200" dirty="0" smtClean="0">
                <a:latin typeface="Times New Roman" pitchFamily="18" charset="0"/>
                <a:cs typeface="+mn-cs"/>
              </a:rPr>
              <a:t>DSS</a:t>
            </a:r>
          </a:p>
        </p:txBody>
      </p:sp>
      <p:sp>
        <p:nvSpPr>
          <p:cNvPr id="148483" name="Rectangle 3"/>
          <p:cNvSpPr>
            <a:spLocks noGrp="1" noChangeArrowheads="1"/>
          </p:cNvSpPr>
          <p:nvPr>
            <p:ph type="body" idx="1"/>
          </p:nvPr>
        </p:nvSpPr>
        <p:spPr>
          <a:xfrm>
            <a:off x="250825" y="1916113"/>
            <a:ext cx="8640763" cy="4641850"/>
          </a:xfrm>
        </p:spPr>
        <p:txBody>
          <a:bodyPr/>
          <a:lstStyle/>
          <a:p>
            <a:pPr>
              <a:lnSpc>
                <a:spcPct val="90000"/>
              </a:lnSpc>
              <a:buFont typeface="Wingdings" pitchFamily="2" charset="2"/>
              <a:buNone/>
              <a:defRPr/>
            </a:pPr>
            <a:r>
              <a:rPr lang="en-US" altLang="zh-CN" sz="2400" b="1" dirty="0" smtClean="0"/>
              <a:t>DSS</a:t>
            </a:r>
            <a:r>
              <a:rPr lang="zh-CN" altLang="en-US" sz="2400" b="1" dirty="0" smtClean="0"/>
              <a:t>的定义</a:t>
            </a:r>
          </a:p>
          <a:p>
            <a:pPr lvl="1">
              <a:lnSpc>
                <a:spcPct val="90000"/>
              </a:lnSpc>
              <a:defRPr/>
            </a:pPr>
            <a:r>
              <a:rPr lang="zh-CN" altLang="en-US" sz="2400" b="1" dirty="0" smtClean="0">
                <a:latin typeface="+mn-ea"/>
              </a:rPr>
              <a:t>刘晶珠等认为：决策支持系统是以现代信息技术为手段，针对某一类型的半结构化的决策问题，通过提供背景材料、协助明确问题、修改完善模型、列举可能方案、进行分析比较等方式，为管理者做出正确决策提供帮助的人机交互式系统。</a:t>
            </a:r>
          </a:p>
          <a:p>
            <a:pPr lvl="1">
              <a:lnSpc>
                <a:spcPct val="90000"/>
              </a:lnSpc>
              <a:defRPr/>
            </a:pPr>
            <a:r>
              <a:rPr lang="en-US" altLang="zh-CN" sz="2400" b="1" dirty="0" err="1" smtClean="0">
                <a:latin typeface="+mn-ea"/>
              </a:rPr>
              <a:t>Lenneth</a:t>
            </a:r>
            <a:r>
              <a:rPr lang="en-US" altLang="zh-CN" sz="2400" b="1" dirty="0" smtClean="0">
                <a:latin typeface="+mn-ea"/>
              </a:rPr>
              <a:t> C &amp; Jane P </a:t>
            </a:r>
            <a:r>
              <a:rPr lang="zh-CN" altLang="en-US" sz="2400" b="1" dirty="0" smtClean="0">
                <a:latin typeface="+mn-ea"/>
              </a:rPr>
              <a:t>认为：</a:t>
            </a:r>
            <a:r>
              <a:rPr lang="en-US" altLang="zh-CN" sz="2400" b="1" dirty="0" smtClean="0">
                <a:latin typeface="+mn-ea"/>
              </a:rPr>
              <a:t>DSS</a:t>
            </a:r>
            <a:r>
              <a:rPr lang="zh-CN" altLang="en-US" sz="2400" b="1" dirty="0" smtClean="0">
                <a:latin typeface="+mn-ea"/>
              </a:rPr>
              <a:t>是将数据、复杂的分析模型和用户友好的软件集成在一起的能够很好地支持半结构化和非结构化决策的系统，其目的是辅助管理决策。</a:t>
            </a:r>
          </a:p>
          <a:p>
            <a:pPr lvl="1">
              <a:lnSpc>
                <a:spcPct val="90000"/>
              </a:lnSpc>
              <a:defRPr/>
            </a:pPr>
            <a:r>
              <a:rPr lang="en-US" altLang="zh-CN" sz="2400" b="1" dirty="0" smtClean="0">
                <a:latin typeface="+mn-ea"/>
              </a:rPr>
              <a:t>George M. </a:t>
            </a:r>
            <a:r>
              <a:rPr lang="en-US" altLang="zh-CN" sz="2400" b="1" dirty="0" err="1" smtClean="0">
                <a:latin typeface="+mn-ea"/>
              </a:rPr>
              <a:t>Marakas</a:t>
            </a:r>
            <a:r>
              <a:rPr lang="zh-CN" altLang="en-US" sz="2400" b="1" dirty="0" smtClean="0">
                <a:latin typeface="+mn-ea"/>
              </a:rPr>
              <a:t>认为：</a:t>
            </a:r>
            <a:r>
              <a:rPr lang="en-US" altLang="zh-CN" sz="2400" b="1" dirty="0" smtClean="0">
                <a:latin typeface="+mn-ea"/>
              </a:rPr>
              <a:t>DSS</a:t>
            </a:r>
            <a:r>
              <a:rPr lang="zh-CN" altLang="en-US" sz="2400" b="1" dirty="0" smtClean="0">
                <a:latin typeface="+mn-ea"/>
              </a:rPr>
              <a:t>是受控于一个或多个决策者，面向决策环境的非结构化部分，以改进决策结果的最终效果为目的的辅助决策制定活动的系统。</a:t>
            </a:r>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1116013" y="765175"/>
            <a:ext cx="7696200" cy="914400"/>
          </a:xfrm>
          <a:noFill/>
        </p:spPr>
        <p:txBody>
          <a:bodyPr anchor="ctr"/>
          <a:lstStyle/>
          <a:p>
            <a:r>
              <a:rPr lang="zh-CN" altLang="en-US" sz="4000" b="1" smtClean="0">
                <a:latin typeface="宋体" pitchFamily="2" charset="-122"/>
              </a:rPr>
              <a:t>结构化决策</a:t>
            </a:r>
          </a:p>
        </p:txBody>
      </p:sp>
      <p:sp>
        <p:nvSpPr>
          <p:cNvPr id="480259" name="Rectangle 3"/>
          <p:cNvSpPr>
            <a:spLocks noGrp="1" noChangeArrowheads="1"/>
          </p:cNvSpPr>
          <p:nvPr>
            <p:ph type="body" sz="half" idx="1"/>
          </p:nvPr>
        </p:nvSpPr>
        <p:spPr>
          <a:xfrm>
            <a:off x="468313" y="2060575"/>
            <a:ext cx="8135937" cy="2974975"/>
          </a:xfrm>
        </p:spPr>
        <p:txBody>
          <a:bodyPr/>
          <a:lstStyle/>
          <a:p>
            <a:pPr marL="0" indent="376238" algn="just">
              <a:buClr>
                <a:srgbClr val="FF0000"/>
              </a:buClr>
              <a:buFont typeface="Wingdings" pitchFamily="2" charset="2"/>
              <a:buNone/>
              <a:tabLst>
                <a:tab pos="198438" algn="l"/>
              </a:tabLst>
            </a:pPr>
            <a:r>
              <a:rPr lang="zh-CN" altLang="en-US" sz="2800" b="1" smtClean="0">
                <a:ea typeface="华文楷体" pitchFamily="2" charset="-122"/>
              </a:rPr>
              <a:t>结构化决策：是指建立在清楚的逻辑基础上的决策。</a:t>
            </a:r>
            <a:endParaRPr lang="en-US" altLang="zh-CN" sz="2800" b="1" smtClean="0">
              <a:ea typeface="华文楷体" pitchFamily="2" charset="-122"/>
            </a:endParaRPr>
          </a:p>
          <a:p>
            <a:pPr marL="0" indent="376238" algn="just">
              <a:buClr>
                <a:srgbClr val="FF0000"/>
              </a:buClr>
              <a:tabLst>
                <a:tab pos="198438" algn="l"/>
              </a:tabLst>
            </a:pPr>
            <a:r>
              <a:rPr lang="zh-CN" altLang="en-US" sz="2800" b="1" smtClean="0">
                <a:ea typeface="华文楷体" pitchFamily="2" charset="-122"/>
              </a:rPr>
              <a:t>这类决策可事先规定明确的决策规则。</a:t>
            </a:r>
            <a:endParaRPr lang="en-US" altLang="zh-CN" sz="2800" b="1" smtClean="0">
              <a:ea typeface="华文楷体" pitchFamily="2" charset="-122"/>
            </a:endParaRPr>
          </a:p>
          <a:p>
            <a:pPr marL="0" indent="376238" algn="just">
              <a:buClr>
                <a:srgbClr val="FF0000"/>
              </a:buClr>
              <a:tabLst>
                <a:tab pos="198438" algn="l"/>
              </a:tabLst>
            </a:pPr>
            <a:r>
              <a:rPr lang="zh-CN" altLang="en-US" sz="2800" b="1" smtClean="0">
                <a:ea typeface="华文楷体" pitchFamily="2" charset="-122"/>
              </a:rPr>
              <a:t>这些决策规则可以用文字表述的决策步骤来表示，也可以用数学公式或决策树、决策表来表示。</a:t>
            </a:r>
            <a:endParaRPr lang="en-US" altLang="zh-CN" sz="2800" b="1" smtClean="0">
              <a:ea typeface="华文楷体" pitchFamily="2" charset="-122"/>
            </a:endParaRPr>
          </a:p>
          <a:p>
            <a:pPr marL="0" indent="376238" algn="just">
              <a:buClr>
                <a:srgbClr val="FF0000"/>
              </a:buClr>
              <a:tabLst>
                <a:tab pos="198438" algn="l"/>
              </a:tabLst>
            </a:pPr>
            <a:r>
              <a:rPr lang="zh-CN" altLang="en-US" sz="2800" b="1" smtClean="0">
                <a:ea typeface="华文楷体" pitchFamily="2" charset="-122"/>
              </a:rPr>
              <a:t>这类决策也可以由计算机自动做出，所以又称为“程序化决策”</a:t>
            </a:r>
            <a:r>
              <a:rPr lang="zh-CN" altLang="en-US" sz="2800" b="1" smtClean="0"/>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0258">
                                            <p:txEl>
                                              <p:pRg st="0" end="0"/>
                                            </p:txEl>
                                          </p:spTgt>
                                        </p:tgtEl>
                                        <p:attrNameLst>
                                          <p:attrName>style.visibility</p:attrName>
                                        </p:attrNameLst>
                                      </p:cBhvr>
                                      <p:to>
                                        <p:strVal val="visible"/>
                                      </p:to>
                                    </p:set>
                                    <p:animEffect transition="in" filter="wipe(left)">
                                      <p:cBhvr>
                                        <p:cTn id="7" dur="500"/>
                                        <p:tgtEl>
                                          <p:spTgt spid="4802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80259">
                                            <p:txEl>
                                              <p:pRg st="0" end="0"/>
                                            </p:txEl>
                                          </p:spTgt>
                                        </p:tgtEl>
                                        <p:attrNameLst>
                                          <p:attrName>style.visibility</p:attrName>
                                        </p:attrNameLst>
                                      </p:cBhvr>
                                      <p:to>
                                        <p:strVal val="visible"/>
                                      </p:to>
                                    </p:set>
                                    <p:anim calcmode="lin" valueType="num">
                                      <p:cBhvr additive="base">
                                        <p:cTn id="12" dur="500" fill="hold"/>
                                        <p:tgtEl>
                                          <p:spTgt spid="48025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80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80259">
                                            <p:txEl>
                                              <p:pRg st="1" end="1"/>
                                            </p:txEl>
                                          </p:spTgt>
                                        </p:tgtEl>
                                        <p:attrNameLst>
                                          <p:attrName>style.visibility</p:attrName>
                                        </p:attrNameLst>
                                      </p:cBhvr>
                                      <p:to>
                                        <p:strVal val="visible"/>
                                      </p:to>
                                    </p:set>
                                    <p:anim calcmode="lin" valueType="num">
                                      <p:cBhvr additive="base">
                                        <p:cTn id="18" dur="500" fill="hold"/>
                                        <p:tgtEl>
                                          <p:spTgt spid="48025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80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80259">
                                            <p:txEl>
                                              <p:pRg st="2" end="2"/>
                                            </p:txEl>
                                          </p:spTgt>
                                        </p:tgtEl>
                                        <p:attrNameLst>
                                          <p:attrName>style.visibility</p:attrName>
                                        </p:attrNameLst>
                                      </p:cBhvr>
                                      <p:to>
                                        <p:strVal val="visible"/>
                                      </p:to>
                                    </p:set>
                                    <p:anim calcmode="lin" valueType="num">
                                      <p:cBhvr additive="base">
                                        <p:cTn id="24" dur="500" fill="hold"/>
                                        <p:tgtEl>
                                          <p:spTgt spid="48025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80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80259">
                                            <p:txEl>
                                              <p:pRg st="3" end="3"/>
                                            </p:txEl>
                                          </p:spTgt>
                                        </p:tgtEl>
                                        <p:attrNameLst>
                                          <p:attrName>style.visibility</p:attrName>
                                        </p:attrNameLst>
                                      </p:cBhvr>
                                      <p:to>
                                        <p:strVal val="visible"/>
                                      </p:to>
                                    </p:set>
                                    <p:anim calcmode="lin" valueType="num">
                                      <p:cBhvr additive="base">
                                        <p:cTn id="30" dur="500" fill="hold"/>
                                        <p:tgtEl>
                                          <p:spTgt spid="48025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802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build="p" autoUpdateAnimBg="0" advAuto="0"/>
      <p:bldP spid="480259"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1403350" y="836613"/>
            <a:ext cx="6765925" cy="914400"/>
          </a:xfrm>
          <a:noFill/>
        </p:spPr>
        <p:txBody>
          <a:bodyPr anchor="ctr"/>
          <a:lstStyle/>
          <a:p>
            <a:r>
              <a:rPr lang="zh-CN" altLang="en-US" sz="4000" b="1" smtClean="0">
                <a:latin typeface="宋体" pitchFamily="2" charset="-122"/>
              </a:rPr>
              <a:t>非结构化决策</a:t>
            </a:r>
          </a:p>
        </p:txBody>
      </p:sp>
      <p:sp>
        <p:nvSpPr>
          <p:cNvPr id="482307" name="Rectangle 3"/>
          <p:cNvSpPr>
            <a:spLocks noGrp="1" noChangeArrowheads="1"/>
          </p:cNvSpPr>
          <p:nvPr>
            <p:ph type="body" sz="half" idx="1"/>
          </p:nvPr>
        </p:nvSpPr>
        <p:spPr>
          <a:xfrm>
            <a:off x="539750" y="2060575"/>
            <a:ext cx="7994650" cy="3806825"/>
          </a:xfrm>
        </p:spPr>
        <p:txBody>
          <a:bodyPr/>
          <a:lstStyle/>
          <a:p>
            <a:pPr marL="0" indent="376238" algn="just">
              <a:buClr>
                <a:srgbClr val="FF0000"/>
              </a:buClr>
              <a:buFont typeface="Wingdings" pitchFamily="2" charset="2"/>
              <a:buNone/>
              <a:tabLst>
                <a:tab pos="198438" algn="l"/>
              </a:tabLst>
            </a:pPr>
            <a:r>
              <a:rPr lang="zh-CN" altLang="en-US" sz="2800" b="1" smtClean="0">
                <a:ea typeface="华文楷体" pitchFamily="2" charset="-122"/>
              </a:rPr>
              <a:t>非结构决策：是没有明确决策规则的决策。</a:t>
            </a:r>
            <a:endParaRPr lang="en-US" altLang="zh-CN" sz="2800" b="1" smtClean="0">
              <a:ea typeface="华文楷体" pitchFamily="2" charset="-122"/>
            </a:endParaRPr>
          </a:p>
          <a:p>
            <a:pPr marL="0" indent="376238" algn="just">
              <a:buClr>
                <a:srgbClr val="FF0000"/>
              </a:buClr>
              <a:tabLst>
                <a:tab pos="198438" algn="l"/>
              </a:tabLst>
            </a:pPr>
            <a:r>
              <a:rPr lang="zh-CN" altLang="en-US" sz="2800" b="1" smtClean="0">
                <a:ea typeface="华文楷体" pitchFamily="2" charset="-122"/>
              </a:rPr>
              <a:t>可能是人们还没有认识清楚其中的逻辑，</a:t>
            </a:r>
            <a:endParaRPr lang="en-US" altLang="zh-CN" sz="2800" b="1" smtClean="0">
              <a:ea typeface="华文楷体" pitchFamily="2" charset="-122"/>
            </a:endParaRPr>
          </a:p>
          <a:p>
            <a:pPr marL="0" indent="376238" algn="just">
              <a:buClr>
                <a:srgbClr val="FF0000"/>
              </a:buClr>
              <a:tabLst>
                <a:tab pos="198438" algn="l"/>
              </a:tabLst>
            </a:pPr>
            <a:r>
              <a:rPr lang="zh-CN" altLang="en-US" sz="2800" b="1" smtClean="0">
                <a:ea typeface="华文楷体" pitchFamily="2" charset="-122"/>
              </a:rPr>
              <a:t>也可能是这类决策问题过去没有遇到过，而且今后也很难遇到，因而不值得花过多的代价去探讨其中的逻辑。</a:t>
            </a:r>
          </a:p>
          <a:p>
            <a:pPr marL="0" indent="376238" algn="just">
              <a:buClr>
                <a:srgbClr val="FF0000"/>
              </a:buClr>
              <a:buFont typeface="Wingdings" pitchFamily="2" charset="2"/>
              <a:buNone/>
              <a:tabLst>
                <a:tab pos="198438" algn="l"/>
              </a:tabLst>
            </a:pPr>
            <a:r>
              <a:rPr lang="zh-CN" altLang="en-US" sz="2800" b="1" smtClean="0">
                <a:ea typeface="华文楷体" pitchFamily="2" charset="-122"/>
              </a:rPr>
              <a:t>由于没有明确的决策规则作为依据，在做出非结构化决策时，决策者往往凭自己的经验、学识和创造力做出直觉判断，或用探索法、经验规则和反复试验的办法做出决策。</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2306">
                                            <p:txEl>
                                              <p:pRg st="0" end="0"/>
                                            </p:txEl>
                                          </p:spTgt>
                                        </p:tgtEl>
                                        <p:attrNameLst>
                                          <p:attrName>style.visibility</p:attrName>
                                        </p:attrNameLst>
                                      </p:cBhvr>
                                      <p:to>
                                        <p:strVal val="visible"/>
                                      </p:to>
                                    </p:set>
                                    <p:animEffect transition="in" filter="wipe(left)">
                                      <p:cBhvr>
                                        <p:cTn id="7" dur="500"/>
                                        <p:tgtEl>
                                          <p:spTgt spid="482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82307">
                                            <p:txEl>
                                              <p:pRg st="0" end="0"/>
                                            </p:txEl>
                                          </p:spTgt>
                                        </p:tgtEl>
                                        <p:attrNameLst>
                                          <p:attrName>style.visibility</p:attrName>
                                        </p:attrNameLst>
                                      </p:cBhvr>
                                      <p:to>
                                        <p:strVal val="visible"/>
                                      </p:to>
                                    </p:set>
                                    <p:anim calcmode="lin" valueType="num">
                                      <p:cBhvr additive="base">
                                        <p:cTn id="12" dur="500" fill="hold"/>
                                        <p:tgtEl>
                                          <p:spTgt spid="48230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82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82307">
                                            <p:txEl>
                                              <p:pRg st="1" end="1"/>
                                            </p:txEl>
                                          </p:spTgt>
                                        </p:tgtEl>
                                        <p:attrNameLst>
                                          <p:attrName>style.visibility</p:attrName>
                                        </p:attrNameLst>
                                      </p:cBhvr>
                                      <p:to>
                                        <p:strVal val="visible"/>
                                      </p:to>
                                    </p:set>
                                    <p:anim calcmode="lin" valueType="num">
                                      <p:cBhvr additive="base">
                                        <p:cTn id="18" dur="500" fill="hold"/>
                                        <p:tgtEl>
                                          <p:spTgt spid="482307">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82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82307">
                                            <p:txEl>
                                              <p:pRg st="2" end="2"/>
                                            </p:txEl>
                                          </p:spTgt>
                                        </p:tgtEl>
                                        <p:attrNameLst>
                                          <p:attrName>style.visibility</p:attrName>
                                        </p:attrNameLst>
                                      </p:cBhvr>
                                      <p:to>
                                        <p:strVal val="visible"/>
                                      </p:to>
                                    </p:set>
                                    <p:anim calcmode="lin" valueType="num">
                                      <p:cBhvr additive="base">
                                        <p:cTn id="24" dur="500" fill="hold"/>
                                        <p:tgtEl>
                                          <p:spTgt spid="482307">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82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82307">
                                            <p:txEl>
                                              <p:pRg st="3" end="3"/>
                                            </p:txEl>
                                          </p:spTgt>
                                        </p:tgtEl>
                                        <p:attrNameLst>
                                          <p:attrName>style.visibility</p:attrName>
                                        </p:attrNameLst>
                                      </p:cBhvr>
                                      <p:to>
                                        <p:strVal val="visible"/>
                                      </p:to>
                                    </p:set>
                                    <p:anim calcmode="lin" valueType="num">
                                      <p:cBhvr additive="base">
                                        <p:cTn id="30" dur="500" fill="hold"/>
                                        <p:tgtEl>
                                          <p:spTgt spid="482307">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823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build="p" autoUpdateAnimBg="0" advAuto="0"/>
      <p:bldP spid="482307"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116013" y="836613"/>
            <a:ext cx="7418387" cy="914400"/>
          </a:xfrm>
          <a:noFill/>
        </p:spPr>
        <p:txBody>
          <a:bodyPr anchor="ctr"/>
          <a:lstStyle/>
          <a:p>
            <a:r>
              <a:rPr lang="zh-CN" altLang="en-US" sz="4000" b="1" smtClean="0"/>
              <a:t>半结构化决策</a:t>
            </a:r>
          </a:p>
        </p:txBody>
      </p:sp>
      <p:sp>
        <p:nvSpPr>
          <p:cNvPr id="152579" name="Rectangle 3"/>
          <p:cNvSpPr>
            <a:spLocks noGrp="1" noChangeArrowheads="1"/>
          </p:cNvSpPr>
          <p:nvPr>
            <p:ph type="body" sz="half" idx="1"/>
          </p:nvPr>
        </p:nvSpPr>
        <p:spPr>
          <a:xfrm>
            <a:off x="468313" y="2017713"/>
            <a:ext cx="8105775" cy="3910012"/>
          </a:xfrm>
        </p:spPr>
        <p:txBody>
          <a:bodyPr/>
          <a:lstStyle/>
          <a:p>
            <a:pPr marL="0" indent="376238" algn="just">
              <a:lnSpc>
                <a:spcPct val="90000"/>
              </a:lnSpc>
              <a:buClr>
                <a:srgbClr val="FF0000"/>
              </a:buClr>
              <a:buFont typeface="Wingdings" pitchFamily="2" charset="2"/>
              <a:buNone/>
              <a:tabLst>
                <a:tab pos="198438" algn="l"/>
              </a:tabLst>
            </a:pPr>
            <a:r>
              <a:rPr lang="zh-CN" altLang="en-US" sz="2800" b="1" smtClean="0">
                <a:ea typeface="华文楷体" pitchFamily="2" charset="-122"/>
              </a:rPr>
              <a:t>半结构化决策：介于结构化与非结构化二者之间的所谓“半结构化决策”。</a:t>
            </a:r>
          </a:p>
          <a:p>
            <a:pPr marL="0" indent="376238" algn="just">
              <a:lnSpc>
                <a:spcPct val="90000"/>
              </a:lnSpc>
              <a:buClr>
                <a:srgbClr val="FF0000"/>
              </a:buClr>
              <a:buFont typeface="Wingdings" pitchFamily="2" charset="2"/>
              <a:buNone/>
              <a:tabLst>
                <a:tab pos="198438" algn="l"/>
              </a:tabLst>
            </a:pPr>
            <a:r>
              <a:rPr lang="zh-CN" altLang="en-US" sz="2800" b="1" smtClean="0">
                <a:ea typeface="华文楷体" pitchFamily="2" charset="-122"/>
              </a:rPr>
              <a:t>对于这类问题，有一些规律可循，但又不完全确定。它反映了人们对所决策问题的认识程度，随着人们对该问题认识的不断深化，非结构化问题可转化为半结构化问题，进而转化为结构化问题。</a:t>
            </a:r>
          </a:p>
        </p:txBody>
      </p:sp>
    </p:spTree>
  </p:cSld>
  <p:clrMapOvr>
    <a:masterClrMapping/>
  </p:clrMapOvr>
  <p:transition>
    <p:fade thruBlk="1"/>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755650" y="549275"/>
            <a:ext cx="8388350" cy="1143000"/>
          </a:xfrm>
        </p:spPr>
        <p:txBody>
          <a:bodyPr/>
          <a:lstStyle/>
          <a:p>
            <a:r>
              <a:rPr lang="zh-CN" altLang="en-US" sz="4000" b="1" smtClean="0">
                <a:sym typeface="Wingdings" pitchFamily="2" charset="2"/>
              </a:rPr>
              <a:t>半结构化问题决策</a:t>
            </a:r>
          </a:p>
        </p:txBody>
      </p:sp>
      <p:sp>
        <p:nvSpPr>
          <p:cNvPr id="1557507" name="Rectangle 3"/>
          <p:cNvSpPr>
            <a:spLocks noGrp="1" noChangeArrowheads="1"/>
          </p:cNvSpPr>
          <p:nvPr>
            <p:ph type="body" idx="4294967295"/>
          </p:nvPr>
        </p:nvSpPr>
        <p:spPr>
          <a:xfrm>
            <a:off x="323850" y="1989138"/>
            <a:ext cx="8351838" cy="4176712"/>
          </a:xfrm>
        </p:spPr>
        <p:txBody>
          <a:bodyPr/>
          <a:lstStyle/>
          <a:p>
            <a:pPr algn="just" eaLnBrk="1" hangingPunct="1">
              <a:lnSpc>
                <a:spcPct val="90000"/>
              </a:lnSpc>
              <a:buFont typeface="Wingdings" pitchFamily="2" charset="2"/>
              <a:buNone/>
              <a:defRPr/>
            </a:pPr>
            <a:r>
              <a:rPr lang="zh-CN" altLang="en-US" sz="2800" b="1" dirty="0" smtClean="0">
                <a:latin typeface="+mn-ea"/>
                <a:sym typeface="Wingdings" pitchFamily="2" charset="2"/>
              </a:rPr>
              <a:t>举例：某公司是金融投资单位，每年收到上百份资金贷款申请和新上项目的可行性研究报告，这些申请来自不同行业、不同环境不同背景，引用了大量数据论据和定量定性方法从各个不同角度论述项目条件及效益。对此，该公司必须逐一分析，以确定是否立项。由于项目的不同性，及自身的估计方法不同，具体做法很难统一，此即一个半结构化决策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7507">
                                            <p:txEl>
                                              <p:pRg st="0" end="0"/>
                                            </p:txEl>
                                          </p:spTgt>
                                        </p:tgtEl>
                                        <p:attrNameLst>
                                          <p:attrName>style.visibility</p:attrName>
                                        </p:attrNameLst>
                                      </p:cBhvr>
                                      <p:to>
                                        <p:strVal val="visible"/>
                                      </p:to>
                                    </p:set>
                                    <p:anim calcmode="lin" valueType="num">
                                      <p:cBhvr additive="base">
                                        <p:cTn id="7" dur="500" fill="hold"/>
                                        <p:tgtEl>
                                          <p:spTgt spid="1557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750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507" grpId="0" build="p" bldLvl="3"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决策支持系统</a:t>
            </a:r>
            <a:r>
              <a:rPr kumimoji="1" lang="en-US" altLang="zh-CN" sz="3600" b="1" kern="1200" dirty="0" smtClean="0">
                <a:latin typeface="Times New Roman" pitchFamily="18" charset="0"/>
                <a:cs typeface="+mn-cs"/>
              </a:rPr>
              <a:t>DSS</a:t>
            </a:r>
          </a:p>
        </p:txBody>
      </p:sp>
      <p:sp>
        <p:nvSpPr>
          <p:cNvPr id="154627" name="Rectangle 3"/>
          <p:cNvSpPr>
            <a:spLocks noGrp="1" noChangeArrowheads="1"/>
          </p:cNvSpPr>
          <p:nvPr>
            <p:ph type="body" idx="1"/>
          </p:nvPr>
        </p:nvSpPr>
        <p:spPr>
          <a:xfrm>
            <a:off x="0" y="1989138"/>
            <a:ext cx="8820150" cy="4535487"/>
          </a:xfrm>
        </p:spPr>
        <p:txBody>
          <a:bodyPr/>
          <a:lstStyle/>
          <a:p>
            <a:pPr>
              <a:lnSpc>
                <a:spcPct val="80000"/>
              </a:lnSpc>
              <a:buFont typeface="Wingdings" pitchFamily="2" charset="2"/>
              <a:buNone/>
              <a:defRPr/>
            </a:pPr>
            <a:r>
              <a:rPr lang="en-US" altLang="zh-CN" sz="2800" b="1" dirty="0" smtClean="0"/>
              <a:t>    DSS</a:t>
            </a:r>
            <a:r>
              <a:rPr lang="zh-CN" altLang="en-US" sz="2800" b="1" dirty="0" smtClean="0"/>
              <a:t>的特征</a:t>
            </a:r>
            <a:r>
              <a:rPr lang="en-US" altLang="zh-CN" sz="2800" b="1" dirty="0" smtClean="0"/>
              <a:t> </a:t>
            </a:r>
            <a:endParaRPr lang="zh-CN" altLang="en-US" sz="2400" b="1" dirty="0" smtClean="0"/>
          </a:p>
          <a:p>
            <a:pPr lvl="1">
              <a:lnSpc>
                <a:spcPct val="80000"/>
              </a:lnSpc>
              <a:defRPr/>
            </a:pPr>
            <a:r>
              <a:rPr lang="en-US" altLang="zh-CN" sz="2400" b="1" dirty="0" smtClean="0">
                <a:latin typeface="+mn-ea"/>
              </a:rPr>
              <a:t>DSS</a:t>
            </a:r>
            <a:r>
              <a:rPr lang="zh-CN" altLang="en-US" sz="2400" b="1" dirty="0" smtClean="0">
                <a:latin typeface="+mn-ea"/>
              </a:rPr>
              <a:t>主要用来解决半结构化和非结构化问题 </a:t>
            </a:r>
          </a:p>
          <a:p>
            <a:pPr lvl="1">
              <a:lnSpc>
                <a:spcPct val="80000"/>
              </a:lnSpc>
              <a:defRPr/>
            </a:pPr>
            <a:r>
              <a:rPr lang="en-US" altLang="zh-CN" sz="2400" b="1" dirty="0" smtClean="0">
                <a:latin typeface="+mn-ea"/>
              </a:rPr>
              <a:t>DSS</a:t>
            </a:r>
            <a:r>
              <a:rPr lang="zh-CN" altLang="en-US" sz="2400" b="1" dirty="0" smtClean="0">
                <a:latin typeface="+mn-ea"/>
              </a:rPr>
              <a:t>面向组织的所有管理层特别是高层和中层的管理人员</a:t>
            </a:r>
          </a:p>
          <a:p>
            <a:pPr lvl="1">
              <a:lnSpc>
                <a:spcPct val="80000"/>
              </a:lnSpc>
              <a:defRPr/>
            </a:pPr>
            <a:r>
              <a:rPr lang="en-US" altLang="zh-CN" sz="2400" b="1" dirty="0" smtClean="0">
                <a:latin typeface="+mn-ea"/>
              </a:rPr>
              <a:t>DSS</a:t>
            </a:r>
            <a:r>
              <a:rPr lang="zh-CN" altLang="en-US" sz="2400" b="1" dirty="0" smtClean="0">
                <a:latin typeface="+mn-ea"/>
              </a:rPr>
              <a:t>用于辅助决策，而不是代替决策者决策</a:t>
            </a:r>
          </a:p>
          <a:p>
            <a:pPr lvl="1">
              <a:lnSpc>
                <a:spcPct val="80000"/>
              </a:lnSpc>
              <a:defRPr/>
            </a:pPr>
            <a:r>
              <a:rPr lang="en-US" altLang="zh-CN" sz="2400" b="1" dirty="0" smtClean="0">
                <a:latin typeface="+mn-ea"/>
              </a:rPr>
              <a:t>DSS</a:t>
            </a:r>
            <a:r>
              <a:rPr lang="zh-CN" altLang="en-US" sz="2400" b="1" dirty="0" smtClean="0">
                <a:latin typeface="+mn-ea"/>
              </a:rPr>
              <a:t>支持决策制定的全过程（情报、设计、选择和实施</a:t>
            </a:r>
            <a:r>
              <a:rPr lang="en-US" altLang="zh-CN" sz="2400" b="1" dirty="0" smtClean="0">
                <a:latin typeface="+mn-ea"/>
              </a:rPr>
              <a:t>4</a:t>
            </a:r>
            <a:r>
              <a:rPr lang="zh-CN" altLang="en-US" sz="2400" b="1" dirty="0" smtClean="0">
                <a:latin typeface="+mn-ea"/>
              </a:rPr>
              <a:t>阶段）</a:t>
            </a:r>
          </a:p>
          <a:p>
            <a:pPr lvl="1">
              <a:lnSpc>
                <a:spcPct val="80000"/>
              </a:lnSpc>
              <a:defRPr/>
            </a:pPr>
            <a:r>
              <a:rPr lang="en-US" altLang="zh-CN" sz="2400" b="1" dirty="0" smtClean="0">
                <a:latin typeface="+mn-ea"/>
              </a:rPr>
              <a:t>DSS</a:t>
            </a:r>
            <a:r>
              <a:rPr lang="zh-CN" altLang="en-US" sz="2400" b="1" dirty="0" smtClean="0">
                <a:latin typeface="+mn-ea"/>
              </a:rPr>
              <a:t>注重提供决策的效能，而不是效率</a:t>
            </a:r>
          </a:p>
          <a:p>
            <a:pPr lvl="1">
              <a:lnSpc>
                <a:spcPct val="80000"/>
              </a:lnSpc>
              <a:defRPr/>
            </a:pPr>
            <a:r>
              <a:rPr lang="en-US" altLang="zh-CN" sz="2400" b="1" dirty="0" smtClean="0">
                <a:latin typeface="+mn-ea"/>
              </a:rPr>
              <a:t>DSS</a:t>
            </a:r>
            <a:r>
              <a:rPr lang="zh-CN" altLang="en-US" sz="2400" b="1" dirty="0" smtClean="0">
                <a:latin typeface="+mn-ea"/>
              </a:rPr>
              <a:t>强调由非计算机人员（管理者）以交互会话的方式方便地使用</a:t>
            </a:r>
            <a:r>
              <a:rPr lang="en-US" altLang="zh-CN" sz="2400" b="1" dirty="0" smtClean="0">
                <a:latin typeface="+mn-ea"/>
              </a:rPr>
              <a:t>DSS	</a:t>
            </a:r>
          </a:p>
          <a:p>
            <a:pPr lvl="1">
              <a:lnSpc>
                <a:spcPct val="80000"/>
              </a:lnSpc>
              <a:defRPr/>
            </a:pPr>
            <a:r>
              <a:rPr lang="en-US" altLang="zh-CN" sz="2400" b="1" dirty="0" smtClean="0">
                <a:latin typeface="+mn-ea"/>
              </a:rPr>
              <a:t>DSS</a:t>
            </a:r>
            <a:r>
              <a:rPr lang="zh-CN" altLang="en-US" sz="2400" b="1" dirty="0" smtClean="0">
                <a:latin typeface="+mn-ea"/>
              </a:rPr>
              <a:t>把模型、分析、人工智能与数据库、数据仓库和数据挖掘技术结合起来 </a:t>
            </a:r>
          </a:p>
          <a:p>
            <a:pPr lvl="1">
              <a:lnSpc>
                <a:spcPct val="80000"/>
              </a:lnSpc>
              <a:defRPr/>
            </a:pPr>
            <a:r>
              <a:rPr lang="en-US" altLang="zh-CN" sz="2400" b="1" dirty="0" smtClean="0">
                <a:latin typeface="+mn-ea"/>
              </a:rPr>
              <a:t>DSS</a:t>
            </a:r>
            <a:r>
              <a:rPr lang="zh-CN" altLang="en-US" sz="2400" b="1" dirty="0" smtClean="0">
                <a:latin typeface="+mn-ea"/>
              </a:rPr>
              <a:t>可以为个人、群体和团队的决策提供支持</a:t>
            </a:r>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350963" y="620713"/>
            <a:ext cx="7793037" cy="911225"/>
          </a:xfrm>
        </p:spPr>
        <p:txBody>
          <a:bodyPr/>
          <a:lstStyle/>
          <a:p>
            <a:pPr>
              <a:defRPr/>
            </a:pPr>
            <a:r>
              <a:rPr kumimoji="1" lang="en-US" altLang="zh-CN" sz="3600" b="1" kern="1200" dirty="0" smtClean="0">
                <a:latin typeface="Times New Roman" pitchFamily="18" charset="0"/>
                <a:cs typeface="+mn-cs"/>
              </a:rPr>
              <a:t>DSS</a:t>
            </a:r>
            <a:r>
              <a:rPr kumimoji="1" lang="zh-CN" altLang="en-US" sz="3600" b="1" kern="1200" dirty="0" smtClean="0">
                <a:latin typeface="Times New Roman" pitchFamily="18" charset="0"/>
                <a:cs typeface="+mn-cs"/>
              </a:rPr>
              <a:t>与</a:t>
            </a:r>
            <a:r>
              <a:rPr kumimoji="1" lang="en-US" altLang="zh-CN" sz="3600" b="1" kern="1200" dirty="0" smtClean="0">
                <a:latin typeface="Times New Roman" pitchFamily="18" charset="0"/>
                <a:cs typeface="+mn-cs"/>
              </a:rPr>
              <a:t>MIS</a:t>
            </a:r>
            <a:r>
              <a:rPr kumimoji="1" lang="zh-CN" altLang="en-US" sz="3600" b="1" kern="1200" dirty="0" smtClean="0">
                <a:latin typeface="Times New Roman" pitchFamily="18" charset="0"/>
                <a:cs typeface="+mn-cs"/>
              </a:rPr>
              <a:t>的关系</a:t>
            </a:r>
            <a:endParaRPr kumimoji="1" lang="en-US" altLang="zh-CN" sz="3600" b="1" kern="1200" dirty="0" smtClean="0">
              <a:latin typeface="Times New Roman" pitchFamily="18" charset="0"/>
              <a:cs typeface="+mn-cs"/>
            </a:endParaRPr>
          </a:p>
        </p:txBody>
      </p:sp>
      <p:sp>
        <p:nvSpPr>
          <p:cNvPr id="155651" name="Rectangle 3"/>
          <p:cNvSpPr>
            <a:spLocks noGrp="1" noChangeArrowheads="1"/>
          </p:cNvSpPr>
          <p:nvPr>
            <p:ph type="body" idx="1"/>
          </p:nvPr>
        </p:nvSpPr>
        <p:spPr>
          <a:xfrm>
            <a:off x="179388" y="2176463"/>
            <a:ext cx="8677275" cy="4681537"/>
          </a:xfrm>
        </p:spPr>
        <p:txBody>
          <a:bodyPr/>
          <a:lstStyle/>
          <a:p>
            <a:pPr lvl="1">
              <a:defRPr/>
            </a:pPr>
            <a:r>
              <a:rPr lang="en-US" altLang="zh-CN" sz="2400" b="1" dirty="0" smtClean="0">
                <a:latin typeface="+mn-ea"/>
              </a:rPr>
              <a:t>MIS</a:t>
            </a:r>
            <a:r>
              <a:rPr lang="zh-CN" altLang="en-US" sz="2400" b="1" dirty="0" smtClean="0">
                <a:latin typeface="+mn-ea"/>
              </a:rPr>
              <a:t>是面向组织的中层管理人员、处理的是结构化决策；而</a:t>
            </a:r>
            <a:r>
              <a:rPr lang="en-US" altLang="zh-CN" sz="2400" b="1" dirty="0" smtClean="0">
                <a:latin typeface="+mn-ea"/>
              </a:rPr>
              <a:t>DSS</a:t>
            </a:r>
            <a:r>
              <a:rPr lang="zh-CN" altLang="en-US" sz="2400" b="1" dirty="0" smtClean="0">
                <a:latin typeface="+mn-ea"/>
              </a:rPr>
              <a:t>主要面向组织的高层和中层管理者。</a:t>
            </a:r>
          </a:p>
          <a:p>
            <a:pPr lvl="1">
              <a:defRPr/>
            </a:pPr>
            <a:r>
              <a:rPr lang="en-US" altLang="zh-CN" sz="2400" b="1" dirty="0" smtClean="0">
                <a:latin typeface="+mn-ea"/>
              </a:rPr>
              <a:t>MIS</a:t>
            </a:r>
            <a:r>
              <a:rPr lang="zh-CN" altLang="en-US" sz="2400" b="1" dirty="0" smtClean="0">
                <a:latin typeface="+mn-ea"/>
              </a:rPr>
              <a:t>强调信息，支持组织整体，</a:t>
            </a:r>
            <a:r>
              <a:rPr lang="en-US" altLang="zh-CN" sz="2400" b="1" dirty="0" smtClean="0">
                <a:latin typeface="+mn-ea"/>
              </a:rPr>
              <a:t>MIS</a:t>
            </a:r>
            <a:r>
              <a:rPr lang="zh-CN" altLang="en-US" sz="2400" b="1" dirty="0" smtClean="0">
                <a:latin typeface="+mn-ea"/>
              </a:rPr>
              <a:t>提供的报表和信息大多用于控制组织的运行；</a:t>
            </a:r>
            <a:r>
              <a:rPr lang="en-US" altLang="zh-CN" sz="2400" b="1" dirty="0" smtClean="0">
                <a:latin typeface="+mn-ea"/>
              </a:rPr>
              <a:t>DSS</a:t>
            </a:r>
            <a:r>
              <a:rPr lang="zh-CN" altLang="en-US" sz="2400" b="1" dirty="0" smtClean="0">
                <a:latin typeface="+mn-ea"/>
              </a:rPr>
              <a:t>支持个人、群体和整个组织的问题解答。</a:t>
            </a:r>
            <a:r>
              <a:rPr lang="en-US" altLang="zh-CN" sz="2400" b="1" dirty="0" smtClean="0">
                <a:latin typeface="+mn-ea"/>
              </a:rPr>
              <a:t>DSS</a:t>
            </a:r>
            <a:r>
              <a:rPr lang="zh-CN" altLang="en-US" sz="2400" b="1" dirty="0" smtClean="0">
                <a:latin typeface="+mn-ea"/>
              </a:rPr>
              <a:t>可以支持一个特定的管理者做出一个特定的决策</a:t>
            </a:r>
            <a:r>
              <a:rPr lang="en-US" altLang="zh-CN" sz="2400" b="1" dirty="0" smtClean="0">
                <a:latin typeface="+mn-ea"/>
              </a:rPr>
              <a:t>,</a:t>
            </a:r>
            <a:r>
              <a:rPr lang="zh-CN" altLang="en-US" sz="2400" b="1" dirty="0" smtClean="0">
                <a:latin typeface="+mn-ea"/>
              </a:rPr>
              <a:t>从而解决一个特定的问题。</a:t>
            </a:r>
          </a:p>
          <a:p>
            <a:pPr lvl="1">
              <a:defRPr/>
            </a:pPr>
            <a:r>
              <a:rPr lang="en-US" altLang="zh-CN" sz="2400" b="1" dirty="0" smtClean="0">
                <a:latin typeface="+mn-ea"/>
              </a:rPr>
              <a:t>MIS</a:t>
            </a:r>
            <a:r>
              <a:rPr lang="zh-CN" altLang="en-US" sz="2400" b="1" dirty="0" smtClean="0">
                <a:latin typeface="+mn-ea"/>
              </a:rPr>
              <a:t>主要采用数据驱动的分析技术，确定信息需求、完成例行事务的信息分析，</a:t>
            </a:r>
            <a:r>
              <a:rPr lang="en-US" altLang="zh-CN" sz="2400" b="1" dirty="0" smtClean="0">
                <a:latin typeface="+mn-ea"/>
              </a:rPr>
              <a:t>DSS</a:t>
            </a:r>
            <a:r>
              <a:rPr lang="zh-CN" altLang="en-US" sz="2400" b="1" dirty="0" smtClean="0">
                <a:latin typeface="+mn-ea"/>
              </a:rPr>
              <a:t>是根据决策问题，确定并建立决策过程中将要使用的分析模型和决策信息，除了采用数据驱动方式以外主要采用模型驱动和人工智能的设计方法，偏好于图形输出。</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0"/>
          <p:cNvSpPr>
            <a:spLocks noGrp="1" noChangeArrowheads="1"/>
          </p:cNvSpPr>
          <p:nvPr>
            <p:ph type="title"/>
          </p:nvPr>
        </p:nvSpPr>
        <p:spPr>
          <a:xfrm>
            <a:off x="871538" y="742950"/>
            <a:ext cx="8162925" cy="762000"/>
          </a:xfrm>
          <a:noFill/>
        </p:spPr>
        <p:txBody>
          <a:bodyPr/>
          <a:lstStyle/>
          <a:p>
            <a:pPr eaLnBrk="1" hangingPunct="1"/>
            <a:r>
              <a:rPr lang="zh-CN" altLang="en-US" sz="4000" smtClean="0">
                <a:solidFill>
                  <a:srgbClr val="000000"/>
                </a:solidFill>
              </a:rPr>
              <a:t>尿布</a:t>
            </a:r>
            <a:r>
              <a:rPr lang="en-US" altLang="zh-CN" sz="4000" smtClean="0">
                <a:solidFill>
                  <a:srgbClr val="000000"/>
                </a:solidFill>
              </a:rPr>
              <a:t>+</a:t>
            </a:r>
            <a:r>
              <a:rPr lang="zh-CN" altLang="en-US" sz="4000" smtClean="0">
                <a:solidFill>
                  <a:srgbClr val="000000"/>
                </a:solidFill>
              </a:rPr>
              <a:t>啤酒</a:t>
            </a:r>
            <a:r>
              <a:rPr lang="en-US" altLang="zh-CN" sz="4000" smtClean="0">
                <a:solidFill>
                  <a:srgbClr val="000000"/>
                </a:solidFill>
              </a:rPr>
              <a:t>=</a:t>
            </a:r>
            <a:r>
              <a:rPr lang="zh-CN" altLang="en-US" sz="4000" smtClean="0">
                <a:solidFill>
                  <a:srgbClr val="000000"/>
                </a:solidFill>
              </a:rPr>
              <a:t>更大的利益</a:t>
            </a:r>
          </a:p>
        </p:txBody>
      </p:sp>
      <p:sp>
        <p:nvSpPr>
          <p:cNvPr id="58371" name="Text Box 2052"/>
          <p:cNvSpPr txBox="1">
            <a:spLocks noChangeArrowheads="1"/>
          </p:cNvSpPr>
          <p:nvPr/>
        </p:nvSpPr>
        <p:spPr bwMode="auto">
          <a:xfrm>
            <a:off x="684213" y="1989138"/>
            <a:ext cx="7848600" cy="579437"/>
          </a:xfrm>
          <a:prstGeom prst="rect">
            <a:avLst/>
          </a:prstGeom>
          <a:noFill/>
          <a:ln w="9525">
            <a:noFill/>
            <a:miter lim="800000"/>
            <a:headEnd/>
            <a:tailEnd/>
          </a:ln>
        </p:spPr>
        <p:txBody>
          <a:bodyPr>
            <a:spAutoFit/>
          </a:bodyPr>
          <a:lstStyle/>
          <a:p>
            <a:pPr>
              <a:spcBef>
                <a:spcPct val="50000"/>
              </a:spcBef>
            </a:pPr>
            <a:r>
              <a:rPr lang="zh-CN" altLang="en-US" sz="3200" b="1">
                <a:solidFill>
                  <a:srgbClr val="000000"/>
                </a:solidFill>
                <a:latin typeface="宋体" pitchFamily="2" charset="-122"/>
              </a:rPr>
              <a:t>结论：信息是数据物理加工的结果。</a:t>
            </a:r>
            <a:r>
              <a:rPr lang="zh-CN" altLang="en-US" sz="3200" b="1">
                <a:solidFill>
                  <a:srgbClr val="000000"/>
                </a:solidFill>
                <a:latin typeface="黑体" pitchFamily="2" charset="-122"/>
                <a:ea typeface="黑体" pitchFamily="2" charset="-122"/>
              </a:rPr>
              <a:t> </a:t>
            </a:r>
          </a:p>
        </p:txBody>
      </p:sp>
      <p:grpSp>
        <p:nvGrpSpPr>
          <p:cNvPr id="58372" name="Group 2059"/>
          <p:cNvGrpSpPr>
            <a:grpSpLocks/>
          </p:cNvGrpSpPr>
          <p:nvPr/>
        </p:nvGrpSpPr>
        <p:grpSpPr bwMode="auto">
          <a:xfrm>
            <a:off x="684213" y="2744788"/>
            <a:ext cx="7777162" cy="1554162"/>
            <a:chOff x="612" y="845"/>
            <a:chExt cx="4899" cy="979"/>
          </a:xfrm>
        </p:grpSpPr>
        <p:sp>
          <p:nvSpPr>
            <p:cNvPr id="58375" name="Rectangle 2053"/>
            <p:cNvSpPr>
              <a:spLocks noChangeArrowheads="1"/>
            </p:cNvSpPr>
            <p:nvPr/>
          </p:nvSpPr>
          <p:spPr bwMode="auto">
            <a:xfrm>
              <a:off x="612" y="1440"/>
              <a:ext cx="1260" cy="384"/>
            </a:xfrm>
            <a:prstGeom prst="rect">
              <a:avLst/>
            </a:prstGeom>
            <a:solidFill>
              <a:schemeClr val="accent2"/>
            </a:solidFill>
            <a:ln w="9525">
              <a:solidFill>
                <a:schemeClr val="tx1"/>
              </a:solidFill>
              <a:miter lim="800000"/>
              <a:headEnd/>
              <a:tailEnd/>
            </a:ln>
          </p:spPr>
          <p:txBody>
            <a:bodyPr wrap="none" anchor="ctr"/>
            <a:lstStyle/>
            <a:p>
              <a:pPr algn="ctr"/>
              <a:r>
                <a:rPr lang="zh-CN" altLang="en-US" b="1">
                  <a:latin typeface="Times New Roman" pitchFamily="18" charset="0"/>
                  <a:ea typeface="楷体_GB2312" pitchFamily="49" charset="-122"/>
                </a:rPr>
                <a:t>数据（</a:t>
              </a:r>
              <a:r>
                <a:rPr lang="en-US" altLang="zh-CN" b="1">
                  <a:latin typeface="Times New Roman" pitchFamily="18" charset="0"/>
                  <a:ea typeface="楷体_GB2312" pitchFamily="49" charset="-122"/>
                </a:rPr>
                <a:t>Data</a:t>
              </a:r>
              <a:r>
                <a:rPr lang="zh-CN" altLang="en-US" b="1">
                  <a:latin typeface="Times New Roman" pitchFamily="18" charset="0"/>
                  <a:ea typeface="楷体_GB2312" pitchFamily="49" charset="-122"/>
                </a:rPr>
                <a:t>）</a:t>
              </a:r>
            </a:p>
          </p:txBody>
        </p:sp>
        <p:sp>
          <p:nvSpPr>
            <p:cNvPr id="274438" name="Rectangle 2054"/>
            <p:cNvSpPr>
              <a:spLocks noChangeArrowheads="1"/>
            </p:cNvSpPr>
            <p:nvPr/>
          </p:nvSpPr>
          <p:spPr bwMode="auto">
            <a:xfrm>
              <a:off x="2400" y="1440"/>
              <a:ext cx="960" cy="336"/>
            </a:xfrm>
            <a:prstGeom prst="rect">
              <a:avLst/>
            </a:prstGeom>
            <a:solidFill>
              <a:schemeClr val="accent2">
                <a:alpha val="50000"/>
              </a:schemeClr>
            </a:solidFill>
            <a:ln w="9525">
              <a:solidFill>
                <a:schemeClr val="tx1"/>
              </a:solidFill>
              <a:miter lim="800000"/>
              <a:headEnd/>
              <a:tailEnd/>
            </a:ln>
            <a:effectLst/>
          </p:spPr>
          <p:txBody>
            <a:bodyPr wrap="none" anchor="ctr"/>
            <a:lstStyle/>
            <a:p>
              <a:pPr algn="ctr">
                <a:defRPr/>
              </a:pPr>
              <a:r>
                <a:rPr lang="zh-CN" altLang="en-US" b="1">
                  <a:effectLst>
                    <a:outerShdw blurRad="38100" dist="38100" dir="2700000" algn="tl">
                      <a:srgbClr val="FFFFFF"/>
                    </a:outerShdw>
                  </a:effectLst>
                  <a:latin typeface="Times New Roman" pitchFamily="18" charset="0"/>
                  <a:ea typeface="楷体_GB2312" pitchFamily="49" charset="-122"/>
                </a:rPr>
                <a:t>加工处理</a:t>
              </a:r>
            </a:p>
          </p:txBody>
        </p:sp>
        <p:sp>
          <p:nvSpPr>
            <p:cNvPr id="58377" name="Rectangle 2055"/>
            <p:cNvSpPr>
              <a:spLocks noChangeArrowheads="1"/>
            </p:cNvSpPr>
            <p:nvPr/>
          </p:nvSpPr>
          <p:spPr bwMode="auto">
            <a:xfrm>
              <a:off x="3765" y="1440"/>
              <a:ext cx="1746" cy="384"/>
            </a:xfrm>
            <a:prstGeom prst="rect">
              <a:avLst/>
            </a:prstGeom>
            <a:solidFill>
              <a:schemeClr val="accent2"/>
            </a:solidFill>
            <a:ln w="9525">
              <a:solidFill>
                <a:schemeClr val="tx1"/>
              </a:solidFill>
              <a:miter lim="800000"/>
              <a:headEnd/>
              <a:tailEnd/>
            </a:ln>
          </p:spPr>
          <p:txBody>
            <a:bodyPr wrap="none" anchor="ctr"/>
            <a:lstStyle/>
            <a:p>
              <a:pPr algn="ctr"/>
              <a:r>
                <a:rPr lang="zh-CN" altLang="en-US" b="1">
                  <a:latin typeface="Times New Roman" pitchFamily="18" charset="0"/>
                  <a:ea typeface="楷体_GB2312" pitchFamily="49" charset="-122"/>
                </a:rPr>
                <a:t>信息（</a:t>
              </a:r>
              <a:r>
                <a:rPr lang="en-US" altLang="zh-CN" b="1">
                  <a:latin typeface="Times New Roman" pitchFamily="18" charset="0"/>
                  <a:ea typeface="楷体_GB2312" pitchFamily="49" charset="-122"/>
                </a:rPr>
                <a:t>Information</a:t>
              </a:r>
              <a:r>
                <a:rPr lang="zh-CN" altLang="en-US" b="1">
                  <a:latin typeface="Times New Roman" pitchFamily="18" charset="0"/>
                  <a:ea typeface="楷体_GB2312" pitchFamily="49" charset="-122"/>
                </a:rPr>
                <a:t>）</a:t>
              </a:r>
            </a:p>
          </p:txBody>
        </p:sp>
        <p:sp>
          <p:nvSpPr>
            <p:cNvPr id="58378" name="Line 2056"/>
            <p:cNvSpPr>
              <a:spLocks noChangeShapeType="1"/>
            </p:cNvSpPr>
            <p:nvPr/>
          </p:nvSpPr>
          <p:spPr bwMode="auto">
            <a:xfrm>
              <a:off x="1872" y="1632"/>
              <a:ext cx="528" cy="0"/>
            </a:xfrm>
            <a:prstGeom prst="line">
              <a:avLst/>
            </a:prstGeom>
            <a:noFill/>
            <a:ln w="9525">
              <a:solidFill>
                <a:schemeClr val="tx1"/>
              </a:solidFill>
              <a:round/>
              <a:headEnd/>
              <a:tailEnd type="stealth" w="lg" len="lg"/>
            </a:ln>
          </p:spPr>
          <p:txBody>
            <a:bodyPr wrap="none" anchor="ctr"/>
            <a:lstStyle/>
            <a:p>
              <a:endParaRPr lang="zh-CN" altLang="en-US"/>
            </a:p>
          </p:txBody>
        </p:sp>
        <p:sp>
          <p:nvSpPr>
            <p:cNvPr id="58379" name="Line 2057"/>
            <p:cNvSpPr>
              <a:spLocks noChangeShapeType="1"/>
            </p:cNvSpPr>
            <p:nvPr/>
          </p:nvSpPr>
          <p:spPr bwMode="auto">
            <a:xfrm>
              <a:off x="3360" y="1632"/>
              <a:ext cx="432" cy="0"/>
            </a:xfrm>
            <a:prstGeom prst="line">
              <a:avLst/>
            </a:prstGeom>
            <a:noFill/>
            <a:ln w="9525">
              <a:solidFill>
                <a:schemeClr val="tx1"/>
              </a:solidFill>
              <a:round/>
              <a:headEnd/>
              <a:tailEnd type="stealth" w="lg" len="lg"/>
            </a:ln>
          </p:spPr>
          <p:txBody>
            <a:bodyPr wrap="none" anchor="ctr"/>
            <a:lstStyle/>
            <a:p>
              <a:endParaRPr lang="zh-CN" altLang="en-US"/>
            </a:p>
          </p:txBody>
        </p:sp>
        <p:sp>
          <p:nvSpPr>
            <p:cNvPr id="58380" name="AutoShape 2058"/>
            <p:cNvSpPr>
              <a:spLocks noChangeArrowheads="1"/>
            </p:cNvSpPr>
            <p:nvPr/>
          </p:nvSpPr>
          <p:spPr bwMode="auto">
            <a:xfrm>
              <a:off x="3447" y="845"/>
              <a:ext cx="1152" cy="528"/>
            </a:xfrm>
            <a:prstGeom prst="wedgeRoundRectCallout">
              <a:avLst>
                <a:gd name="adj1" fmla="val -41667"/>
                <a:gd name="adj2" fmla="val 74620"/>
                <a:gd name="adj3" fmla="val 16667"/>
              </a:avLst>
            </a:prstGeom>
            <a:noFill/>
            <a:ln w="9525">
              <a:solidFill>
                <a:schemeClr val="tx1"/>
              </a:solidFill>
              <a:miter lim="800000"/>
              <a:headEnd/>
              <a:tailEnd/>
            </a:ln>
          </p:spPr>
          <p:txBody>
            <a:bodyPr anchor="ctr"/>
            <a:lstStyle/>
            <a:p>
              <a:pPr algn="ctr"/>
              <a:r>
                <a:rPr lang="zh-CN" altLang="en-US" b="1">
                  <a:latin typeface="Times New Roman" pitchFamily="18" charset="0"/>
                  <a:ea typeface="楷体_GB2312" pitchFamily="49" charset="-122"/>
                </a:rPr>
                <a:t>消除</a:t>
              </a:r>
              <a:r>
                <a:rPr lang="zh-CN" altLang="en-US" b="1">
                  <a:solidFill>
                    <a:srgbClr val="FF0000"/>
                  </a:solidFill>
                  <a:latin typeface="Times New Roman" pitchFamily="18" charset="0"/>
                  <a:ea typeface="楷体_GB2312" pitchFamily="49" charset="-122"/>
                </a:rPr>
                <a:t>不确定性</a:t>
              </a:r>
            </a:p>
          </p:txBody>
        </p:sp>
      </p:grpSp>
      <p:sp>
        <p:nvSpPr>
          <p:cNvPr id="58373" name="Rectangle 2060"/>
          <p:cNvSpPr>
            <a:spLocks noChangeArrowheads="1"/>
          </p:cNvSpPr>
          <p:nvPr/>
        </p:nvSpPr>
        <p:spPr bwMode="auto">
          <a:xfrm>
            <a:off x="1422400" y="5692775"/>
            <a:ext cx="6353175" cy="479425"/>
          </a:xfrm>
          <a:prstGeom prst="rect">
            <a:avLst/>
          </a:prstGeom>
          <a:noFill/>
          <a:ln w="9525">
            <a:noFill/>
            <a:miter lim="800000"/>
            <a:headEnd/>
            <a:tailEnd/>
          </a:ln>
        </p:spPr>
        <p:txBody>
          <a:bodyPr anchor="ctr"/>
          <a:lstStyle/>
          <a:p>
            <a:r>
              <a:rPr lang="zh-CN" altLang="en-US" b="1">
                <a:solidFill>
                  <a:schemeClr val="hlink"/>
                </a:solidFill>
                <a:latin typeface="Arial" charset="0"/>
                <a:ea typeface="黑体" pitchFamily="2" charset="-122"/>
              </a:rPr>
              <a:t>问题：</a:t>
            </a:r>
            <a:r>
              <a:rPr lang="zh-CN" altLang="en-US" b="1">
                <a:latin typeface="Arial" charset="0"/>
                <a:ea typeface="黑体" pitchFamily="2" charset="-122"/>
              </a:rPr>
              <a:t>信息一定是数据物理加工的结果吗？</a:t>
            </a:r>
          </a:p>
        </p:txBody>
      </p:sp>
      <p:pic>
        <p:nvPicPr>
          <p:cNvPr id="58374" name="Picture 2061" descr="sikao"/>
          <p:cNvPicPr>
            <a:picLocks noChangeAspect="1" noChangeArrowheads="1"/>
          </p:cNvPicPr>
          <p:nvPr/>
        </p:nvPicPr>
        <p:blipFill>
          <a:blip r:embed="rId3" cstate="print"/>
          <a:srcRect/>
          <a:stretch>
            <a:fillRect/>
          </a:stretch>
        </p:blipFill>
        <p:spPr bwMode="auto">
          <a:xfrm>
            <a:off x="457200" y="5475288"/>
            <a:ext cx="674688" cy="69691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1350963" y="692150"/>
            <a:ext cx="7793037" cy="911225"/>
          </a:xfrm>
        </p:spPr>
        <p:txBody>
          <a:bodyPr/>
          <a:lstStyle/>
          <a:p>
            <a:pPr>
              <a:defRPr/>
            </a:pPr>
            <a:r>
              <a:rPr kumimoji="1" lang="en-US" altLang="zh-CN" sz="3600" b="1" kern="1200" dirty="0" smtClean="0">
                <a:latin typeface="Times New Roman" pitchFamily="18" charset="0"/>
                <a:cs typeface="+mn-cs"/>
              </a:rPr>
              <a:t>DSS</a:t>
            </a:r>
            <a:r>
              <a:rPr kumimoji="1" lang="zh-CN" altLang="en-US" sz="3600" b="1" kern="1200" dirty="0" smtClean="0">
                <a:latin typeface="Times New Roman" pitchFamily="18" charset="0"/>
                <a:cs typeface="+mn-cs"/>
              </a:rPr>
              <a:t>与</a:t>
            </a:r>
            <a:r>
              <a:rPr kumimoji="1" lang="en-US" altLang="zh-CN" sz="3600" b="1" kern="1200" dirty="0" smtClean="0">
                <a:latin typeface="Times New Roman" pitchFamily="18" charset="0"/>
                <a:cs typeface="+mn-cs"/>
              </a:rPr>
              <a:t>MIS</a:t>
            </a:r>
            <a:r>
              <a:rPr kumimoji="1" lang="zh-CN" altLang="en-US" sz="3600" b="1" kern="1200" dirty="0" smtClean="0">
                <a:latin typeface="Times New Roman" pitchFamily="18" charset="0"/>
                <a:cs typeface="+mn-cs"/>
              </a:rPr>
              <a:t>的关系</a:t>
            </a:r>
            <a:endParaRPr kumimoji="1" lang="en-US" altLang="zh-CN" sz="3600" b="1" kern="1200" dirty="0" smtClean="0">
              <a:latin typeface="Times New Roman" pitchFamily="18" charset="0"/>
              <a:cs typeface="+mn-cs"/>
            </a:endParaRPr>
          </a:p>
        </p:txBody>
      </p:sp>
      <p:sp>
        <p:nvSpPr>
          <p:cNvPr id="156675" name="Rectangle 3"/>
          <p:cNvSpPr>
            <a:spLocks noGrp="1" noChangeArrowheads="1"/>
          </p:cNvSpPr>
          <p:nvPr>
            <p:ph type="body" idx="1"/>
          </p:nvPr>
        </p:nvSpPr>
        <p:spPr>
          <a:xfrm>
            <a:off x="250825" y="2060575"/>
            <a:ext cx="8353425" cy="4537075"/>
          </a:xfrm>
        </p:spPr>
        <p:txBody>
          <a:bodyPr/>
          <a:lstStyle/>
          <a:p>
            <a:pPr lvl="1">
              <a:defRPr/>
            </a:pPr>
            <a:r>
              <a:rPr lang="en-US" altLang="zh-CN" sz="2400" b="1" dirty="0" smtClean="0">
                <a:latin typeface="+mn-ea"/>
              </a:rPr>
              <a:t>DSS</a:t>
            </a:r>
            <a:r>
              <a:rPr lang="zh-CN" altLang="en-US" sz="2400" b="1" dirty="0" smtClean="0">
                <a:latin typeface="+mn-ea"/>
              </a:rPr>
              <a:t>强调用户以交互方式允许终端用户控制数据、选择模型和对话。决策者针对同一个问题选取不同的模型，采用不同的数据，由此产生多个可供选择的行动方案。</a:t>
            </a:r>
            <a:r>
              <a:rPr lang="en-US" altLang="zh-CN" sz="2400" b="1" dirty="0" smtClean="0">
                <a:latin typeface="+mn-ea"/>
              </a:rPr>
              <a:t>DSS</a:t>
            </a:r>
            <a:r>
              <a:rPr lang="zh-CN" altLang="en-US" sz="2400" b="1" dirty="0" smtClean="0">
                <a:latin typeface="+mn-ea"/>
              </a:rPr>
              <a:t>系统的运行是由它的使用者控制的；而</a:t>
            </a:r>
            <a:r>
              <a:rPr lang="en-US" altLang="zh-CN" sz="2400" b="1" dirty="0" smtClean="0">
                <a:latin typeface="+mn-ea"/>
              </a:rPr>
              <a:t>MIS</a:t>
            </a:r>
            <a:r>
              <a:rPr lang="zh-CN" altLang="en-US" sz="2400" b="1" dirty="0" smtClean="0">
                <a:latin typeface="+mn-ea"/>
              </a:rPr>
              <a:t>系统主要是基于固定的信息需求，由专门人员像系统分析员、系统设计员和程序员等通过按需求设计的要求而编制的程序提供，用户最终获得的信息决定于这些模块的功能。</a:t>
            </a:r>
            <a:endParaRPr lang="en-US" altLang="zh-CN" sz="2400" b="1" dirty="0" smtClean="0">
              <a:latin typeface="+mn-ea"/>
            </a:endParaRPr>
          </a:p>
          <a:p>
            <a:pPr lvl="1">
              <a:defRPr/>
            </a:pPr>
            <a:r>
              <a:rPr lang="en-US" altLang="zh-CN" sz="2400" b="1" dirty="0" smtClean="0">
                <a:latin typeface="+mn-ea"/>
              </a:rPr>
              <a:t>MIS</a:t>
            </a:r>
            <a:r>
              <a:rPr lang="zh-CN" altLang="en-US" sz="2400" b="1" dirty="0" smtClean="0">
                <a:latin typeface="+mn-ea"/>
              </a:rPr>
              <a:t>通常遵循传统的系统分析方法，在整个系统生命周期中，先进行系统分析，再进行系统设计和编程，很适合用结构化方法开发系统。而</a:t>
            </a:r>
            <a:r>
              <a:rPr lang="en-US" altLang="zh-CN" sz="2400" b="1" dirty="0" smtClean="0">
                <a:latin typeface="+mn-ea"/>
              </a:rPr>
              <a:t>DSS</a:t>
            </a:r>
            <a:r>
              <a:rPr lang="zh-CN" altLang="en-US" sz="2400" b="1" dirty="0" smtClean="0">
                <a:latin typeface="+mn-ea"/>
              </a:rPr>
              <a:t>的系统分析和设计需要不断地反复迭代地进行，使用原型化方法比较合适。</a:t>
            </a:r>
          </a:p>
        </p:txBody>
      </p:sp>
    </p:spTree>
  </p:cSld>
  <p:clrMapOvr>
    <a:masterClrMapping/>
  </p:clrMapOvr>
  <p:transition>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150938" y="214313"/>
            <a:ext cx="7793037" cy="982662"/>
          </a:xfrm>
        </p:spPr>
        <p:txBody>
          <a:bodyPr/>
          <a:lstStyle/>
          <a:p>
            <a:pPr>
              <a:defRPr/>
            </a:pPr>
            <a:r>
              <a:rPr kumimoji="1" lang="zh-CN" altLang="en-US" sz="3600" b="1" kern="1200" dirty="0" smtClean="0">
                <a:latin typeface="Times New Roman" pitchFamily="18" charset="0"/>
                <a:cs typeface="+mn-cs"/>
              </a:rPr>
              <a:t>决策支持系统</a:t>
            </a:r>
            <a:r>
              <a:rPr kumimoji="1" lang="en-US" altLang="zh-CN" sz="3600" b="1" kern="1200" dirty="0" smtClean="0">
                <a:latin typeface="Times New Roman" pitchFamily="18" charset="0"/>
                <a:cs typeface="+mn-cs"/>
              </a:rPr>
              <a:t>DSS</a:t>
            </a:r>
          </a:p>
        </p:txBody>
      </p:sp>
      <p:sp>
        <p:nvSpPr>
          <p:cNvPr id="157699" name="Rectangle 3"/>
          <p:cNvSpPr>
            <a:spLocks noGrp="1" noChangeArrowheads="1"/>
          </p:cNvSpPr>
          <p:nvPr>
            <p:ph type="body" idx="1"/>
          </p:nvPr>
        </p:nvSpPr>
        <p:spPr>
          <a:xfrm>
            <a:off x="323850" y="2073275"/>
            <a:ext cx="8372475" cy="4784725"/>
          </a:xfrm>
        </p:spPr>
        <p:txBody>
          <a:bodyPr/>
          <a:lstStyle/>
          <a:p>
            <a:pPr>
              <a:buFont typeface="Wingdings" pitchFamily="2" charset="2"/>
              <a:buNone/>
              <a:defRPr/>
            </a:pPr>
            <a:r>
              <a:rPr lang="en-US" altLang="zh-CN" dirty="0" smtClean="0"/>
              <a:t> </a:t>
            </a:r>
            <a:r>
              <a:rPr lang="en-US" altLang="zh-CN" b="1" dirty="0" smtClean="0">
                <a:latin typeface="+mn-ea"/>
              </a:rPr>
              <a:t>DSS</a:t>
            </a:r>
            <a:r>
              <a:rPr lang="zh-CN" altLang="en-US" b="1" dirty="0" smtClean="0">
                <a:latin typeface="+mn-ea"/>
              </a:rPr>
              <a:t>的结构</a:t>
            </a:r>
          </a:p>
          <a:p>
            <a:pPr lvl="1">
              <a:defRPr/>
            </a:pPr>
            <a:r>
              <a:rPr lang="zh-CN" altLang="en-US" b="1" dirty="0" smtClean="0">
                <a:latin typeface="+mn-ea"/>
              </a:rPr>
              <a:t>数据管理部件</a:t>
            </a:r>
          </a:p>
          <a:p>
            <a:pPr lvl="1">
              <a:defRPr/>
            </a:pPr>
            <a:r>
              <a:rPr lang="zh-CN" altLang="en-US" b="1" dirty="0" smtClean="0">
                <a:latin typeface="+mn-ea"/>
              </a:rPr>
              <a:t>模型管理部件</a:t>
            </a:r>
          </a:p>
          <a:p>
            <a:pPr lvl="1">
              <a:defRPr/>
            </a:pPr>
            <a:r>
              <a:rPr lang="zh-CN" altLang="en-US" b="1" dirty="0" smtClean="0">
                <a:latin typeface="+mn-ea"/>
              </a:rPr>
              <a:t>用户接口部件</a:t>
            </a:r>
          </a:p>
        </p:txBody>
      </p:sp>
      <p:pic>
        <p:nvPicPr>
          <p:cNvPr id="157700" name="Picture 4"/>
          <p:cNvPicPr>
            <a:picLocks noChangeAspect="1" noChangeArrowheads="1"/>
          </p:cNvPicPr>
          <p:nvPr/>
        </p:nvPicPr>
        <p:blipFill>
          <a:blip r:embed="rId3" cstate="print"/>
          <a:srcRect b="54620"/>
          <a:stretch>
            <a:fillRect/>
          </a:stretch>
        </p:blipFill>
        <p:spPr bwMode="auto">
          <a:xfrm>
            <a:off x="3492500" y="1674813"/>
            <a:ext cx="5472113" cy="518318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决策支持系统</a:t>
            </a:r>
            <a:r>
              <a:rPr kumimoji="1" lang="en-US" altLang="zh-CN" sz="3600" b="1" kern="1200" dirty="0" smtClean="0">
                <a:latin typeface="Times New Roman" pitchFamily="18" charset="0"/>
                <a:cs typeface="+mn-cs"/>
              </a:rPr>
              <a:t>DSS</a:t>
            </a:r>
          </a:p>
        </p:txBody>
      </p:sp>
      <p:sp>
        <p:nvSpPr>
          <p:cNvPr id="158723" name="Rectangle 3"/>
          <p:cNvSpPr>
            <a:spLocks noGrp="1" noChangeArrowheads="1"/>
          </p:cNvSpPr>
          <p:nvPr>
            <p:ph type="body" idx="1"/>
          </p:nvPr>
        </p:nvSpPr>
        <p:spPr>
          <a:xfrm>
            <a:off x="0" y="1739900"/>
            <a:ext cx="8964613" cy="4784725"/>
          </a:xfrm>
        </p:spPr>
        <p:txBody>
          <a:bodyPr/>
          <a:lstStyle/>
          <a:p>
            <a:pPr lvl="1">
              <a:defRPr/>
            </a:pPr>
            <a:r>
              <a:rPr lang="zh-CN" altLang="en-US" b="1" dirty="0" smtClean="0"/>
              <a:t>数据管理部件</a:t>
            </a:r>
          </a:p>
          <a:p>
            <a:pPr lvl="2">
              <a:defRPr/>
            </a:pPr>
            <a:r>
              <a:rPr lang="zh-CN" altLang="en-US" b="1" dirty="0" smtClean="0">
                <a:latin typeface="+mn-ea"/>
              </a:rPr>
              <a:t>来自组织内部的信息系统，如管理信息系统、事务处理系统、或知识工作系统等产生的财务、会计、市场、销售、生产制造或人力资源等方面的有关数据；</a:t>
            </a:r>
          </a:p>
          <a:p>
            <a:pPr lvl="2">
              <a:defRPr/>
            </a:pPr>
            <a:r>
              <a:rPr lang="zh-CN" altLang="en-US" b="1" dirty="0" smtClean="0">
                <a:latin typeface="+mn-ea"/>
              </a:rPr>
              <a:t>来自组织的外部，如行业的某些特定数据、地区经济收入水平和就业状况等，可以从政府部门或行业数据库中摘取，或者从因特网上下载；</a:t>
            </a:r>
          </a:p>
          <a:p>
            <a:pPr lvl="2">
              <a:defRPr/>
            </a:pPr>
            <a:r>
              <a:rPr lang="zh-CN" altLang="en-US" b="1" dirty="0" smtClean="0">
                <a:latin typeface="+mn-ea"/>
              </a:rPr>
              <a:t>来自</a:t>
            </a:r>
            <a:r>
              <a:rPr lang="en-US" altLang="zh-CN" b="1" dirty="0" smtClean="0">
                <a:latin typeface="+mn-ea"/>
              </a:rPr>
              <a:t>DSS</a:t>
            </a:r>
            <a:r>
              <a:rPr lang="zh-CN" altLang="en-US" b="1" dirty="0" smtClean="0">
                <a:latin typeface="+mn-ea"/>
              </a:rPr>
              <a:t>决策者个人的数据。 将决策者的经验和洞察力等个人信息输入到</a:t>
            </a:r>
            <a:r>
              <a:rPr lang="en-US" altLang="zh-CN" b="1" dirty="0" smtClean="0">
                <a:latin typeface="+mn-ea"/>
              </a:rPr>
              <a:t>DSS</a:t>
            </a:r>
            <a:r>
              <a:rPr lang="zh-CN" altLang="en-US" b="1" dirty="0" smtClean="0">
                <a:latin typeface="+mn-ea"/>
              </a:rPr>
              <a:t>中，供</a:t>
            </a:r>
            <a:r>
              <a:rPr lang="en-US" altLang="zh-CN" b="1" dirty="0" smtClean="0">
                <a:latin typeface="+mn-ea"/>
              </a:rPr>
              <a:t>DSS</a:t>
            </a:r>
            <a:r>
              <a:rPr lang="zh-CN" altLang="en-US" b="1" dirty="0" smtClean="0">
                <a:latin typeface="+mn-ea"/>
              </a:rPr>
              <a:t>运行时调用，这也体现了</a:t>
            </a:r>
            <a:r>
              <a:rPr lang="en-US" altLang="zh-CN" b="1" dirty="0" smtClean="0">
                <a:latin typeface="+mn-ea"/>
              </a:rPr>
              <a:t>DSS</a:t>
            </a:r>
            <a:r>
              <a:rPr lang="zh-CN" altLang="en-US" b="1" dirty="0" smtClean="0">
                <a:latin typeface="+mn-ea"/>
              </a:rPr>
              <a:t>的个性色彩。</a:t>
            </a:r>
          </a:p>
        </p:txBody>
      </p:sp>
    </p:spTree>
  </p:cSld>
  <p:clrMapOvr>
    <a:masterClrMapping/>
  </p:clrMapOvr>
  <p:transition>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187450" y="620713"/>
            <a:ext cx="7793038" cy="1054100"/>
          </a:xfrm>
        </p:spPr>
        <p:txBody>
          <a:bodyPr/>
          <a:lstStyle/>
          <a:p>
            <a:pPr>
              <a:defRPr/>
            </a:pPr>
            <a:r>
              <a:rPr kumimoji="1" lang="zh-CN" altLang="en-US" sz="3600" b="1" kern="1200" dirty="0" smtClean="0">
                <a:latin typeface="Times New Roman" pitchFamily="18" charset="0"/>
                <a:cs typeface="+mn-cs"/>
              </a:rPr>
              <a:t>决策支持系统</a:t>
            </a:r>
            <a:r>
              <a:rPr kumimoji="1" lang="en-US" altLang="zh-CN" sz="3600" b="1" kern="1200" dirty="0" smtClean="0">
                <a:latin typeface="Times New Roman" pitchFamily="18" charset="0"/>
                <a:cs typeface="+mn-cs"/>
              </a:rPr>
              <a:t>DSS</a:t>
            </a:r>
          </a:p>
        </p:txBody>
      </p:sp>
      <p:sp>
        <p:nvSpPr>
          <p:cNvPr id="159747" name="Rectangle 3"/>
          <p:cNvSpPr>
            <a:spLocks noGrp="1" noChangeArrowheads="1"/>
          </p:cNvSpPr>
          <p:nvPr>
            <p:ph type="body" sz="half" idx="1"/>
          </p:nvPr>
        </p:nvSpPr>
        <p:spPr>
          <a:xfrm>
            <a:off x="684213" y="1700213"/>
            <a:ext cx="8459787" cy="4352925"/>
          </a:xfrm>
        </p:spPr>
        <p:txBody>
          <a:bodyPr/>
          <a:lstStyle/>
          <a:p>
            <a:pPr>
              <a:buFont typeface="Wingdings" pitchFamily="2" charset="2"/>
              <a:buNone/>
            </a:pPr>
            <a:r>
              <a:rPr lang="zh-CN" altLang="en-US" sz="2800" b="1" smtClean="0"/>
              <a:t>模型管理部件</a:t>
            </a:r>
          </a:p>
        </p:txBody>
      </p:sp>
      <p:graphicFrame>
        <p:nvGraphicFramePr>
          <p:cNvPr id="395291" name="Group 27"/>
          <p:cNvGraphicFramePr>
            <a:graphicFrameLocks noGrp="1"/>
          </p:cNvGraphicFramePr>
          <p:nvPr>
            <p:ph sz="half" idx="2"/>
          </p:nvPr>
        </p:nvGraphicFramePr>
        <p:xfrm>
          <a:off x="539750" y="2276475"/>
          <a:ext cx="7993063" cy="4286885"/>
        </p:xfrm>
        <a:graphic>
          <a:graphicData uri="http://schemas.openxmlformats.org/drawingml/2006/table">
            <a:tbl>
              <a:tblPr/>
              <a:tblGrid>
                <a:gridCol w="1439863"/>
                <a:gridCol w="6553200"/>
              </a:tblGrid>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模  型</a:t>
                      </a:r>
                      <a:endParaRPr kumimoji="1" lang="zh-CN" altLang="en-US" sz="16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说               明</a:t>
                      </a:r>
                      <a:endParaRPr kumimoji="1" lang="zh-CN" altLang="en-US" sz="16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592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财务模型</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有现金流量、内部回报率、投资分析等模型，如</a:t>
                      </a: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Excel</a:t>
                      </a: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等电子表格程序具有这些简单模型的求解功能。 </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785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统计分析模型</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包括计算均值、标准方差、和输出散点图等。并可建立因果关系，例如把产品销售同消费者的年龄、收入或其它因素联系起来。软件包如</a:t>
                      </a: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SPSS, SAS</a:t>
                      </a: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等能完成统计分析模型的功能。</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590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预测模型</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用事物过去已知信息对事物的未来状态进行科学的预计和推测。定量预测模型有指数平滑模型、季节预测模型、回归预测模型，马尔可夫链预测模型等。</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785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What-if</a:t>
                      </a: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模型</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what-if”</a:t>
                      </a: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分析对决策变量作假设性的改变以观察对目标变量影响的过程。例如敏感性分析模型提高售价</a:t>
                      </a: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5%</a:t>
                      </a: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或追加</a:t>
                      </a: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10</a:t>
                      </a: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万元的广告预算将会发生什么？如果保持售价和广告预算不变将会发生什么？</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592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优化模型</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线性规划、非线性规划、动态规划、目标规划和最优控制等模型。软件包</a:t>
                      </a: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LINDO</a:t>
                      </a: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专用于线性规划问题的求解。</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16013" y="549275"/>
            <a:ext cx="7793037" cy="1127125"/>
          </a:xfrm>
        </p:spPr>
        <p:txBody>
          <a:bodyPr/>
          <a:lstStyle/>
          <a:p>
            <a:pPr>
              <a:defRPr/>
            </a:pPr>
            <a:r>
              <a:rPr kumimoji="1" lang="zh-CN" altLang="en-US" sz="3600" b="1" kern="1200" dirty="0" smtClean="0">
                <a:latin typeface="Times New Roman" pitchFamily="18" charset="0"/>
                <a:cs typeface="+mn-cs"/>
              </a:rPr>
              <a:t>决策支持系统</a:t>
            </a:r>
            <a:r>
              <a:rPr kumimoji="1" lang="en-US" altLang="zh-CN" sz="3600" b="1" kern="1200" dirty="0" smtClean="0">
                <a:latin typeface="Times New Roman" pitchFamily="18" charset="0"/>
                <a:cs typeface="+mn-cs"/>
              </a:rPr>
              <a:t>DSS</a:t>
            </a:r>
          </a:p>
        </p:txBody>
      </p:sp>
      <p:sp>
        <p:nvSpPr>
          <p:cNvPr id="160771" name="Rectangle 3"/>
          <p:cNvSpPr>
            <a:spLocks noGrp="1" noChangeArrowheads="1"/>
          </p:cNvSpPr>
          <p:nvPr>
            <p:ph type="body" idx="1"/>
          </p:nvPr>
        </p:nvSpPr>
        <p:spPr>
          <a:xfrm>
            <a:off x="0" y="1739900"/>
            <a:ext cx="8964613" cy="4784725"/>
          </a:xfrm>
        </p:spPr>
        <p:txBody>
          <a:bodyPr/>
          <a:lstStyle/>
          <a:p>
            <a:pPr lvl="1">
              <a:defRPr/>
            </a:pPr>
            <a:r>
              <a:rPr lang="zh-CN" altLang="en-US" b="1" dirty="0" smtClean="0"/>
              <a:t>用户接口部件</a:t>
            </a:r>
          </a:p>
          <a:p>
            <a:pPr lvl="2">
              <a:defRPr/>
            </a:pPr>
            <a:r>
              <a:rPr lang="zh-CN" altLang="en-US" b="1" dirty="0" smtClean="0">
                <a:latin typeface="+mn-ea"/>
              </a:rPr>
              <a:t>具有帮助用户使用</a:t>
            </a:r>
            <a:r>
              <a:rPr lang="en-US" altLang="zh-CN" b="1" dirty="0" smtClean="0">
                <a:latin typeface="+mn-ea"/>
              </a:rPr>
              <a:t>DSS</a:t>
            </a:r>
            <a:r>
              <a:rPr lang="zh-CN" altLang="en-US" b="1" dirty="0" smtClean="0">
                <a:latin typeface="+mn-ea"/>
              </a:rPr>
              <a:t>的能力；</a:t>
            </a:r>
          </a:p>
          <a:p>
            <a:pPr lvl="2">
              <a:defRPr/>
            </a:pPr>
            <a:r>
              <a:rPr lang="zh-CN" altLang="en-US" b="1" dirty="0" smtClean="0">
                <a:latin typeface="+mn-ea"/>
              </a:rPr>
              <a:t>接受用户请求，并将请求输入</a:t>
            </a:r>
            <a:r>
              <a:rPr lang="en-US" altLang="zh-CN" b="1" dirty="0" smtClean="0">
                <a:latin typeface="+mn-ea"/>
              </a:rPr>
              <a:t>DSS</a:t>
            </a:r>
            <a:r>
              <a:rPr lang="zh-CN" altLang="en-US" b="1" dirty="0" smtClean="0">
                <a:latin typeface="+mn-ea"/>
              </a:rPr>
              <a:t>；</a:t>
            </a:r>
          </a:p>
          <a:p>
            <a:pPr lvl="2">
              <a:defRPr/>
            </a:pPr>
            <a:r>
              <a:rPr lang="zh-CN" altLang="en-US" b="1" dirty="0" smtClean="0">
                <a:latin typeface="+mn-ea"/>
              </a:rPr>
              <a:t>具有识别和处理不同类型会话方式的能力，如程序命令语言或自然命令语言；</a:t>
            </a:r>
          </a:p>
          <a:p>
            <a:pPr lvl="2">
              <a:defRPr/>
            </a:pPr>
            <a:r>
              <a:rPr lang="zh-CN" altLang="en-US" b="1" dirty="0" smtClean="0">
                <a:latin typeface="+mn-ea"/>
              </a:rPr>
              <a:t>提供多个</a:t>
            </a:r>
            <a:r>
              <a:rPr lang="en-US" altLang="zh-CN" b="1" dirty="0" smtClean="0">
                <a:latin typeface="+mn-ea"/>
              </a:rPr>
              <a:t>DSS</a:t>
            </a:r>
            <a:r>
              <a:rPr lang="zh-CN" altLang="en-US" b="1" dirty="0" smtClean="0">
                <a:latin typeface="+mn-ea"/>
              </a:rPr>
              <a:t>用户之间的通信支持；</a:t>
            </a:r>
          </a:p>
          <a:p>
            <a:pPr lvl="2">
              <a:defRPr/>
            </a:pPr>
            <a:r>
              <a:rPr lang="zh-CN" altLang="en-US" b="1" dirty="0" smtClean="0">
                <a:latin typeface="+mn-ea"/>
              </a:rPr>
              <a:t>具有对各种处理结果进行解释、描述和输出的能力；</a:t>
            </a:r>
          </a:p>
          <a:p>
            <a:pPr lvl="2">
              <a:defRPr/>
            </a:pPr>
            <a:r>
              <a:rPr lang="zh-CN" altLang="en-US" b="1" dirty="0" smtClean="0">
                <a:latin typeface="+mn-ea"/>
              </a:rPr>
              <a:t>具有与数据管理部件和模型管理部件友好交互的能力</a:t>
            </a:r>
            <a:r>
              <a:rPr lang="zh-CN" altLang="en-US" dirty="0" smtClean="0">
                <a:latin typeface="+mn-ea"/>
              </a:rPr>
              <a:t>。</a:t>
            </a:r>
          </a:p>
        </p:txBody>
      </p:sp>
    </p:spTree>
  </p:cSld>
  <p:clrMapOvr>
    <a:masterClrMapping/>
  </p:clrMapOvr>
  <p:transition>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bwMode="black">
          <a:xfrm>
            <a:off x="1350963" y="404813"/>
            <a:ext cx="7793037" cy="1462087"/>
          </a:xfrm>
        </p:spPr>
        <p:txBody>
          <a:bodyPr lIns="0" tIns="0" rIns="0" bIns="0" anchor="ctr"/>
          <a:lstStyle/>
          <a:p>
            <a:pPr>
              <a:defRPr/>
            </a:pPr>
            <a:r>
              <a:rPr kumimoji="1" lang="zh-CN" altLang="en-US" sz="3600" b="1" kern="1200" dirty="0" smtClean="0">
                <a:latin typeface="Times New Roman" pitchFamily="18" charset="0"/>
                <a:cs typeface="+mn-cs"/>
              </a:rPr>
              <a:t>经理信息系统</a:t>
            </a:r>
            <a:r>
              <a:rPr kumimoji="1" lang="en-US" altLang="zh-CN" sz="3600" b="1" kern="1200" dirty="0" smtClean="0">
                <a:latin typeface="Times New Roman" pitchFamily="18" charset="0"/>
                <a:cs typeface="+mn-cs"/>
              </a:rPr>
              <a:t>EIS</a:t>
            </a:r>
          </a:p>
        </p:txBody>
      </p:sp>
      <p:sp>
        <p:nvSpPr>
          <p:cNvPr id="161795" name="Rectangle 3"/>
          <p:cNvSpPr>
            <a:spLocks noGrp="1" noChangeArrowheads="1"/>
          </p:cNvSpPr>
          <p:nvPr>
            <p:ph type="body" idx="1"/>
          </p:nvPr>
        </p:nvSpPr>
        <p:spPr>
          <a:xfrm>
            <a:off x="0" y="1844675"/>
            <a:ext cx="9144000" cy="4464050"/>
          </a:xfrm>
        </p:spPr>
        <p:txBody>
          <a:bodyPr/>
          <a:lstStyle/>
          <a:p>
            <a:pPr>
              <a:buFont typeface="Wingdings" pitchFamily="2" charset="2"/>
              <a:buNone/>
            </a:pPr>
            <a:r>
              <a:rPr lang="zh-CN" altLang="en-US" sz="2800" b="1" smtClean="0"/>
              <a:t>经理的信息需求</a:t>
            </a:r>
          </a:p>
          <a:p>
            <a:pPr lvl="1"/>
            <a:r>
              <a:rPr lang="zh-CN" altLang="en-US" sz="2400" b="1" smtClean="0"/>
              <a:t>高层决策者的工作包括战略计划、运营控制、协商谈判、资源配置、创新计划以及对突发事件的处理等。如：</a:t>
            </a:r>
          </a:p>
          <a:p>
            <a:pPr lvl="2"/>
            <a:r>
              <a:rPr lang="zh-CN" altLang="en-US" b="1" smtClean="0"/>
              <a:t>公司长期目标和短期目标是什么？应采取什么发展战略？</a:t>
            </a:r>
          </a:p>
          <a:p>
            <a:pPr lvl="2"/>
            <a:r>
              <a:rPr lang="zh-CN" altLang="en-US" b="1" smtClean="0"/>
              <a:t>本公司已有产品的销售情况如何？开发什么新产品为好？</a:t>
            </a:r>
          </a:p>
          <a:p>
            <a:pPr lvl="2"/>
            <a:r>
              <a:rPr lang="zh-CN" altLang="en-US" b="1" smtClean="0"/>
              <a:t>公司应采取什么融资策略？</a:t>
            </a:r>
          </a:p>
          <a:p>
            <a:pPr lvl="2"/>
            <a:r>
              <a:rPr lang="zh-CN" altLang="en-US" b="1" smtClean="0"/>
              <a:t>采用什么样的员工激励机制？</a:t>
            </a:r>
          </a:p>
          <a:p>
            <a:pPr lvl="2"/>
            <a:r>
              <a:rPr lang="zh-CN" altLang="en-US" b="1" smtClean="0"/>
              <a:t>如何创建企业文化？</a:t>
            </a:r>
          </a:p>
          <a:p>
            <a:pPr lvl="2"/>
            <a:r>
              <a:rPr lang="zh-CN" altLang="en-US" b="1" smtClean="0"/>
              <a:t>本公司要不要实施</a:t>
            </a:r>
            <a:r>
              <a:rPr lang="en-US" altLang="zh-CN" b="1" smtClean="0"/>
              <a:t>ERP</a:t>
            </a:r>
            <a:r>
              <a:rPr lang="zh-CN" altLang="en-US" b="1" smtClean="0"/>
              <a:t>？要不要采用供应链运作模式？</a:t>
            </a:r>
          </a:p>
        </p:txBody>
      </p:sp>
    </p:spTree>
  </p:cSld>
  <p:clrMapOvr>
    <a:masterClrMapping/>
  </p:clrMapOvr>
  <p:transition>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经理信息系统</a:t>
            </a:r>
            <a:r>
              <a:rPr kumimoji="1" lang="en-US" altLang="zh-CN" sz="3600" b="1" kern="1200" dirty="0" smtClean="0">
                <a:latin typeface="Times New Roman" pitchFamily="18" charset="0"/>
                <a:cs typeface="+mn-cs"/>
              </a:rPr>
              <a:t>EIS</a:t>
            </a:r>
          </a:p>
        </p:txBody>
      </p:sp>
      <p:sp>
        <p:nvSpPr>
          <p:cNvPr id="162819" name="Rectangle 3"/>
          <p:cNvSpPr>
            <a:spLocks noGrp="1" noChangeArrowheads="1"/>
          </p:cNvSpPr>
          <p:nvPr>
            <p:ph type="body" idx="1"/>
          </p:nvPr>
        </p:nvSpPr>
        <p:spPr>
          <a:xfrm>
            <a:off x="0" y="2060575"/>
            <a:ext cx="8964613" cy="4464050"/>
          </a:xfrm>
        </p:spPr>
        <p:txBody>
          <a:bodyPr/>
          <a:lstStyle/>
          <a:p>
            <a:pPr lvl="1"/>
            <a:r>
              <a:rPr lang="zh-CN" altLang="en-US" b="1" smtClean="0"/>
              <a:t>经理信息需求的特点：</a:t>
            </a:r>
          </a:p>
          <a:p>
            <a:pPr lvl="2"/>
            <a:r>
              <a:rPr lang="zh-CN" altLang="en-US" b="1" smtClean="0"/>
              <a:t>经理获得信息的中心意图是用于规划和控制；</a:t>
            </a:r>
          </a:p>
          <a:p>
            <a:pPr lvl="2"/>
            <a:r>
              <a:rPr lang="zh-CN" altLang="en-US" b="1" smtClean="0"/>
              <a:t>经理需要从数据库中获得包括行业、客户、竞争者以及下属部门的有关历史、当前和将来的</a:t>
            </a:r>
            <a:r>
              <a:rPr lang="en-US" altLang="zh-CN" b="1" smtClean="0"/>
              <a:t>3</a:t>
            </a:r>
            <a:r>
              <a:rPr lang="zh-CN" altLang="en-US" b="1" smtClean="0"/>
              <a:t>个时间段信息；</a:t>
            </a:r>
          </a:p>
          <a:p>
            <a:pPr lvl="2"/>
            <a:r>
              <a:rPr lang="zh-CN" altLang="en-US" b="1" smtClean="0"/>
              <a:t>经理希望根据所获得的信息来评估当前状态和未来趋势；</a:t>
            </a:r>
          </a:p>
          <a:p>
            <a:pPr lvl="2"/>
            <a:r>
              <a:rPr lang="zh-CN" altLang="en-US" b="1" smtClean="0"/>
              <a:t>由于这些问题的非结构性，经理还会凭自己的直觉或利用已积累的经验，根据目前掌握的信息做出决策。</a:t>
            </a:r>
          </a:p>
          <a:p>
            <a:pPr lvl="1"/>
            <a:endParaRPr lang="zh-CN" altLang="en-US" smtClean="0"/>
          </a:p>
        </p:txBody>
      </p:sp>
    </p:spTree>
  </p:cSld>
  <p:clrMapOvr>
    <a:masterClrMapping/>
  </p:clrMapOvr>
  <p:transition>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经理信息系统</a:t>
            </a:r>
            <a:r>
              <a:rPr kumimoji="1" lang="en-US" altLang="zh-CN" sz="3600" b="1" kern="1200" dirty="0" smtClean="0">
                <a:latin typeface="Times New Roman" pitchFamily="18" charset="0"/>
                <a:cs typeface="+mn-cs"/>
              </a:rPr>
              <a:t>EIS</a:t>
            </a:r>
          </a:p>
        </p:txBody>
      </p:sp>
      <p:sp>
        <p:nvSpPr>
          <p:cNvPr id="163843" name="Rectangle 3"/>
          <p:cNvSpPr>
            <a:spLocks noGrp="1" noChangeArrowheads="1"/>
          </p:cNvSpPr>
          <p:nvPr>
            <p:ph type="body" idx="1"/>
          </p:nvPr>
        </p:nvSpPr>
        <p:spPr>
          <a:xfrm>
            <a:off x="592138" y="1739900"/>
            <a:ext cx="8372475" cy="4784725"/>
          </a:xfrm>
        </p:spPr>
        <p:txBody>
          <a:bodyPr/>
          <a:lstStyle/>
          <a:p>
            <a:r>
              <a:rPr lang="en-US" altLang="zh-CN" sz="2800" b="1" smtClean="0">
                <a:latin typeface="宋体" pitchFamily="2" charset="-122"/>
              </a:rPr>
              <a:t>EIS</a:t>
            </a:r>
            <a:r>
              <a:rPr lang="zh-CN" altLang="en-US" sz="2800" b="1" smtClean="0">
                <a:latin typeface="宋体" pitchFamily="2" charset="-122"/>
              </a:rPr>
              <a:t>的定义</a:t>
            </a:r>
          </a:p>
          <a:p>
            <a:pPr lvl="1"/>
            <a:r>
              <a:rPr lang="en-US" altLang="zh-CN" b="1" smtClean="0">
                <a:latin typeface="宋体" pitchFamily="2" charset="-122"/>
              </a:rPr>
              <a:t>Lenneth C Laudon &amp; Jane P Laudon</a:t>
            </a:r>
            <a:r>
              <a:rPr lang="zh-CN" altLang="en-US" b="1" smtClean="0">
                <a:latin typeface="宋体" pitchFamily="2" charset="-122"/>
              </a:rPr>
              <a:t>认为：</a:t>
            </a:r>
            <a:r>
              <a:rPr lang="en-US" altLang="zh-CN" b="1" smtClean="0">
                <a:latin typeface="宋体" pitchFamily="2" charset="-122"/>
              </a:rPr>
              <a:t>EIS</a:t>
            </a:r>
            <a:r>
              <a:rPr lang="zh-CN" altLang="en-US" b="1" smtClean="0">
                <a:latin typeface="宋体" pitchFamily="2" charset="-122"/>
              </a:rPr>
              <a:t>是一种针对高级管理人员的信息需求，辅助管理者面向非结构化问题决策的信息系统。</a:t>
            </a:r>
          </a:p>
          <a:p>
            <a:pPr lvl="1"/>
            <a:r>
              <a:rPr lang="en-US" altLang="zh-CN" b="1" smtClean="0">
                <a:latin typeface="宋体" pitchFamily="2" charset="-122"/>
              </a:rPr>
              <a:t>George M. Marakas</a:t>
            </a:r>
            <a:r>
              <a:rPr lang="zh-CN" altLang="en-US" b="1" smtClean="0">
                <a:latin typeface="宋体" pitchFamily="2" charset="-122"/>
              </a:rPr>
              <a:t>认为：</a:t>
            </a:r>
            <a:r>
              <a:rPr lang="en-US" altLang="zh-CN" b="1" smtClean="0">
                <a:latin typeface="宋体" pitchFamily="2" charset="-122"/>
              </a:rPr>
              <a:t>EIS</a:t>
            </a:r>
            <a:r>
              <a:rPr lang="zh-CN" altLang="en-US" b="1" smtClean="0">
                <a:latin typeface="宋体" pitchFamily="2" charset="-122"/>
              </a:rPr>
              <a:t>系统是一套计算机系统，它通过更便利地获取企业内部和外部与组织目标相关的信息，为高层决策者提供决策支持。</a:t>
            </a:r>
          </a:p>
        </p:txBody>
      </p:sp>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187450" y="476250"/>
            <a:ext cx="7793038" cy="1127125"/>
          </a:xfrm>
        </p:spPr>
        <p:txBody>
          <a:bodyPr/>
          <a:lstStyle/>
          <a:p>
            <a:pPr>
              <a:defRPr/>
            </a:pPr>
            <a:r>
              <a:rPr kumimoji="1" lang="zh-CN" altLang="en-US" sz="3600" b="1" kern="1200" dirty="0" smtClean="0">
                <a:latin typeface="Times New Roman" pitchFamily="18" charset="0"/>
                <a:cs typeface="+mn-cs"/>
              </a:rPr>
              <a:t>经理信息系统</a:t>
            </a:r>
            <a:r>
              <a:rPr kumimoji="1" lang="en-US" altLang="zh-CN" sz="3600" b="1" kern="1200" dirty="0" smtClean="0">
                <a:latin typeface="Times New Roman" pitchFamily="18" charset="0"/>
                <a:cs typeface="+mn-cs"/>
              </a:rPr>
              <a:t>EIS</a:t>
            </a:r>
          </a:p>
        </p:txBody>
      </p:sp>
      <p:sp>
        <p:nvSpPr>
          <p:cNvPr id="164867" name="Rectangle 3"/>
          <p:cNvSpPr>
            <a:spLocks noGrp="1" noChangeArrowheads="1"/>
          </p:cNvSpPr>
          <p:nvPr>
            <p:ph type="body" idx="1"/>
          </p:nvPr>
        </p:nvSpPr>
        <p:spPr>
          <a:xfrm>
            <a:off x="0" y="1989138"/>
            <a:ext cx="8893175" cy="4535487"/>
          </a:xfrm>
        </p:spPr>
        <p:txBody>
          <a:bodyPr/>
          <a:lstStyle/>
          <a:p>
            <a:pPr lvl="1">
              <a:lnSpc>
                <a:spcPct val="90000"/>
              </a:lnSpc>
            </a:pPr>
            <a:r>
              <a:rPr lang="en-US" altLang="zh-CN" sz="2400" b="1" smtClean="0"/>
              <a:t>EIS</a:t>
            </a:r>
            <a:r>
              <a:rPr lang="zh-CN" altLang="en-US" sz="2400" b="1" smtClean="0"/>
              <a:t>的一般特征</a:t>
            </a:r>
          </a:p>
          <a:p>
            <a:pPr lvl="2">
              <a:lnSpc>
                <a:spcPct val="90000"/>
              </a:lnSpc>
            </a:pPr>
            <a:r>
              <a:rPr lang="zh-CN" altLang="en-US" b="1" smtClean="0"/>
              <a:t>专门用于支持高层管理决策</a:t>
            </a:r>
          </a:p>
          <a:p>
            <a:pPr lvl="2">
              <a:lnSpc>
                <a:spcPct val="90000"/>
              </a:lnSpc>
            </a:pPr>
            <a:r>
              <a:rPr lang="zh-CN" altLang="en-US" b="1" smtClean="0"/>
              <a:t>直接被高层决策者使用，操作简便，使用前不需要培训</a:t>
            </a:r>
          </a:p>
          <a:p>
            <a:pPr lvl="2">
              <a:lnSpc>
                <a:spcPct val="90000"/>
              </a:lnSpc>
            </a:pPr>
            <a:r>
              <a:rPr lang="zh-CN" altLang="en-US" b="1" smtClean="0"/>
              <a:t>一般为个体决策者量身定做</a:t>
            </a:r>
          </a:p>
          <a:p>
            <a:pPr lvl="2">
              <a:lnSpc>
                <a:spcPct val="90000"/>
              </a:lnSpc>
            </a:pPr>
            <a:r>
              <a:rPr lang="zh-CN" altLang="en-US" b="1" smtClean="0"/>
              <a:t>采用图、表、文字等形式输出信息</a:t>
            </a:r>
          </a:p>
          <a:p>
            <a:pPr lvl="2">
              <a:lnSpc>
                <a:spcPct val="90000"/>
              </a:lnSpc>
            </a:pPr>
            <a:r>
              <a:rPr lang="en-US" altLang="zh-CN" b="1" smtClean="0"/>
              <a:t>EIS</a:t>
            </a:r>
            <a:r>
              <a:rPr lang="zh-CN" altLang="en-US" b="1" smtClean="0"/>
              <a:t>的数据来源于组织内部和外部的各种信息源（信息系统）</a:t>
            </a:r>
          </a:p>
          <a:p>
            <a:pPr lvl="2">
              <a:lnSpc>
                <a:spcPct val="90000"/>
              </a:lnSpc>
            </a:pPr>
            <a:r>
              <a:rPr lang="zh-CN" altLang="en-US" b="1" smtClean="0"/>
              <a:t>提供选择、析取、分离、追踪、钻取信息的功能</a:t>
            </a:r>
          </a:p>
          <a:p>
            <a:pPr lvl="2">
              <a:lnSpc>
                <a:spcPct val="90000"/>
              </a:lnSpc>
            </a:pPr>
            <a:r>
              <a:rPr lang="zh-CN" altLang="en-US" b="1" smtClean="0"/>
              <a:t>可提供决策者需要的各种报告，如状态报告、异常情况报告、趋势分析报告、数据挖掘报告等</a:t>
            </a:r>
          </a:p>
          <a:p>
            <a:pPr lvl="2">
              <a:lnSpc>
                <a:spcPct val="90000"/>
              </a:lnSpc>
            </a:pPr>
            <a:r>
              <a:rPr lang="zh-CN" altLang="en-US" b="1" smtClean="0"/>
              <a:t>为决策者提供各种方便的通信工具</a:t>
            </a:r>
          </a:p>
        </p:txBody>
      </p:sp>
    </p:spTree>
  </p:cSld>
  <p:clrMapOvr>
    <a:masterClrMapping/>
  </p:clrMapOvr>
  <p:transition>
    <p:wipe dir="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bwMode="black">
          <a:xfrm>
            <a:off x="1116013" y="620713"/>
            <a:ext cx="7793037" cy="1008062"/>
          </a:xfrm>
        </p:spPr>
        <p:txBody>
          <a:bodyPr lIns="0" tIns="0" rIns="0" bIns="0" anchor="ctr"/>
          <a:lstStyle/>
          <a:p>
            <a:pPr>
              <a:defRPr/>
            </a:pPr>
            <a:r>
              <a:rPr kumimoji="1" lang="en-US" altLang="zh-CN" sz="3600" b="1" kern="1200" dirty="0" smtClean="0">
                <a:latin typeface="Times New Roman" pitchFamily="18" charset="0"/>
                <a:cs typeface="+mn-cs"/>
              </a:rPr>
              <a:t>EIS</a:t>
            </a:r>
            <a:r>
              <a:rPr kumimoji="1" lang="zh-CN" altLang="en-US" sz="3600" b="1" kern="1200" dirty="0" smtClean="0">
                <a:latin typeface="Times New Roman" pitchFamily="18" charset="0"/>
                <a:cs typeface="+mn-cs"/>
              </a:rPr>
              <a:t>的</a:t>
            </a:r>
            <a:r>
              <a:rPr lang="zh-CN" altLang="en-US" sz="3600" b="1" dirty="0" smtClean="0"/>
              <a:t>基本功能</a:t>
            </a:r>
            <a:endParaRPr kumimoji="1" lang="zh-CN" altLang="en-US" sz="3600" b="1" kern="1200" dirty="0" smtClean="0">
              <a:latin typeface="Times New Roman" pitchFamily="18" charset="0"/>
              <a:cs typeface="+mn-cs"/>
            </a:endParaRPr>
          </a:p>
        </p:txBody>
      </p:sp>
      <p:sp>
        <p:nvSpPr>
          <p:cNvPr id="165891" name="Rectangle 3"/>
          <p:cNvSpPr>
            <a:spLocks noGrp="1" noChangeArrowheads="1"/>
          </p:cNvSpPr>
          <p:nvPr>
            <p:ph type="body" idx="1"/>
          </p:nvPr>
        </p:nvSpPr>
        <p:spPr>
          <a:xfrm>
            <a:off x="0" y="1916113"/>
            <a:ext cx="8964613" cy="4608512"/>
          </a:xfrm>
        </p:spPr>
        <p:txBody>
          <a:bodyPr/>
          <a:lstStyle/>
          <a:p>
            <a:pPr lvl="1">
              <a:lnSpc>
                <a:spcPct val="80000"/>
              </a:lnSpc>
            </a:pPr>
            <a:r>
              <a:rPr lang="zh-CN" altLang="en-US" sz="2400" b="1" smtClean="0"/>
              <a:t>办公支持：如文字处理、日程安排、地址簿、待处理事务清单、电子邮件服务等。</a:t>
            </a:r>
          </a:p>
          <a:p>
            <a:pPr lvl="1"/>
            <a:r>
              <a:rPr lang="zh-CN" altLang="en-US" sz="2400" b="1" smtClean="0"/>
              <a:t> 分析支持：提供非结构化问题的决策查询；调用</a:t>
            </a:r>
            <a:r>
              <a:rPr lang="en-US" altLang="zh-CN" sz="2400" b="1" smtClean="0"/>
              <a:t>DSS</a:t>
            </a:r>
            <a:r>
              <a:rPr lang="zh-CN" altLang="en-US" sz="2400" b="1" smtClean="0"/>
              <a:t>的功能；关于趋势、关键指标、异常报告等的图形分析输出功能；关键词查询、数据挖掘功能、帮助和解释文档的功能。</a:t>
            </a:r>
          </a:p>
          <a:p>
            <a:pPr lvl="1"/>
            <a:r>
              <a:rPr lang="zh-CN" altLang="en-US" sz="2400" b="1" smtClean="0"/>
              <a:t> 个性化：允许对报告的形式、图表的类型和菜单的内容进行方便的修改。</a:t>
            </a:r>
          </a:p>
          <a:p>
            <a:pPr lvl="1"/>
            <a:r>
              <a:rPr lang="zh-CN" altLang="en-US" sz="2400" b="1" smtClean="0"/>
              <a:t> 图示功能：能生成多种图形、选择各种类型的显示。</a:t>
            </a:r>
          </a:p>
          <a:p>
            <a:pPr lvl="1"/>
            <a:r>
              <a:rPr lang="zh-CN" altLang="en-US" sz="2400" b="1" smtClean="0"/>
              <a:t> 规划功能：项目管理、日程安排。</a:t>
            </a:r>
          </a:p>
          <a:p>
            <a:pPr lvl="1"/>
            <a:r>
              <a:rPr lang="zh-CN" altLang="en-US" sz="2400" b="1" smtClean="0"/>
              <a:t> 界面：友好的用户界面，容易学习。</a:t>
            </a:r>
          </a:p>
          <a:p>
            <a:pPr lvl="1"/>
            <a:r>
              <a:rPr lang="zh-CN" altLang="en-US" sz="2400" b="1" smtClean="0"/>
              <a:t> 集成：与组织中的计算机资源和其它类型的信息系统进行高效的集成和整合；具有远程访问功能和数据安全功能。</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98550" y="831850"/>
            <a:ext cx="7708900" cy="762000"/>
          </a:xfrm>
          <a:noFill/>
        </p:spPr>
        <p:txBody>
          <a:bodyPr/>
          <a:lstStyle/>
          <a:p>
            <a:pPr eaLnBrk="1" hangingPunct="1"/>
            <a:r>
              <a:rPr lang="zh-CN" altLang="en-US" smtClean="0">
                <a:solidFill>
                  <a:srgbClr val="000000"/>
                </a:solidFill>
              </a:rPr>
              <a:t>价值判断</a:t>
            </a:r>
          </a:p>
        </p:txBody>
      </p:sp>
      <p:grpSp>
        <p:nvGrpSpPr>
          <p:cNvPr id="2" name="Group 18"/>
          <p:cNvGrpSpPr>
            <a:grpSpLocks/>
          </p:cNvGrpSpPr>
          <p:nvPr/>
        </p:nvGrpSpPr>
        <p:grpSpPr bwMode="auto">
          <a:xfrm>
            <a:off x="827088" y="3897313"/>
            <a:ext cx="7467600" cy="2471737"/>
            <a:chOff x="576" y="2321"/>
            <a:chExt cx="4704" cy="1557"/>
          </a:xfrm>
        </p:grpSpPr>
        <p:sp>
          <p:nvSpPr>
            <p:cNvPr id="273419" name="Rectangle 11"/>
            <p:cNvSpPr>
              <a:spLocks noChangeArrowheads="1"/>
            </p:cNvSpPr>
            <p:nvPr/>
          </p:nvSpPr>
          <p:spPr bwMode="auto">
            <a:xfrm>
              <a:off x="624" y="2321"/>
              <a:ext cx="2304" cy="336"/>
            </a:xfrm>
            <a:prstGeom prst="rect">
              <a:avLst/>
            </a:prstGeom>
            <a:solidFill>
              <a:srgbClr val="66FFFF"/>
            </a:solidFill>
            <a:ln w="9525">
              <a:noFill/>
              <a:miter lim="800000"/>
              <a:headEnd/>
              <a:tailEnd/>
            </a:ln>
            <a:effectLst>
              <a:outerShdw dist="107763" dir="18900000" algn="ctr" rotWithShape="0">
                <a:schemeClr val="bg2"/>
              </a:outerShdw>
            </a:effectLst>
          </p:spPr>
          <p:txBody>
            <a:bodyPr wrap="none" anchor="ctr"/>
            <a:lstStyle/>
            <a:p>
              <a:pPr algn="ctr">
                <a:defRPr/>
              </a:pPr>
              <a:r>
                <a:rPr lang="zh-CN" altLang="en-US" b="1">
                  <a:solidFill>
                    <a:srgbClr val="FF0000"/>
                  </a:solidFill>
                  <a:latin typeface="Times New Roman" pitchFamily="18" charset="0"/>
                  <a:ea typeface="黑体" pitchFamily="2" charset="-122"/>
                </a:rPr>
                <a:t>对准备看世博的人</a:t>
              </a:r>
            </a:p>
          </p:txBody>
        </p:sp>
        <p:sp>
          <p:nvSpPr>
            <p:cNvPr id="59401" name="Rectangle 12"/>
            <p:cNvSpPr>
              <a:spLocks noChangeArrowheads="1"/>
            </p:cNvSpPr>
            <p:nvPr/>
          </p:nvSpPr>
          <p:spPr bwMode="auto">
            <a:xfrm>
              <a:off x="1333" y="2832"/>
              <a:ext cx="624" cy="240"/>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rgbClr val="FF0000"/>
                  </a:solidFill>
                  <a:latin typeface="Times New Roman" pitchFamily="18" charset="0"/>
                  <a:ea typeface="黑体" pitchFamily="2" charset="-122"/>
                </a:rPr>
                <a:t>信息</a:t>
              </a:r>
            </a:p>
          </p:txBody>
        </p:sp>
        <p:sp>
          <p:nvSpPr>
            <p:cNvPr id="273421" name="Rectangle 13"/>
            <p:cNvSpPr>
              <a:spLocks noChangeArrowheads="1"/>
            </p:cNvSpPr>
            <p:nvPr/>
          </p:nvSpPr>
          <p:spPr bwMode="auto">
            <a:xfrm>
              <a:off x="3061" y="2321"/>
              <a:ext cx="2219" cy="305"/>
            </a:xfrm>
            <a:prstGeom prst="rect">
              <a:avLst/>
            </a:prstGeom>
            <a:solidFill>
              <a:srgbClr val="66FFFF"/>
            </a:solidFill>
            <a:ln w="9525">
              <a:noFill/>
              <a:miter lim="800000"/>
              <a:headEnd/>
              <a:tailEnd/>
            </a:ln>
            <a:effectLst>
              <a:outerShdw dist="107763" dir="18900000" algn="ctr" rotWithShape="0">
                <a:schemeClr val="bg2"/>
              </a:outerShdw>
            </a:effectLst>
          </p:spPr>
          <p:txBody>
            <a:bodyPr wrap="none" anchor="ctr"/>
            <a:lstStyle/>
            <a:p>
              <a:pPr algn="ctr">
                <a:defRPr/>
              </a:pPr>
              <a:r>
                <a:rPr lang="zh-CN" altLang="en-US" b="1">
                  <a:solidFill>
                    <a:srgbClr val="FF0000"/>
                  </a:solidFill>
                  <a:latin typeface="Times New Roman" pitchFamily="18" charset="0"/>
                  <a:ea typeface="黑体" pitchFamily="2" charset="-122"/>
                </a:rPr>
                <a:t>与世博无关的人</a:t>
              </a:r>
            </a:p>
          </p:txBody>
        </p:sp>
        <p:sp>
          <p:nvSpPr>
            <p:cNvPr id="59403" name="Rectangle 14"/>
            <p:cNvSpPr>
              <a:spLocks noChangeArrowheads="1"/>
            </p:cNvSpPr>
            <p:nvPr/>
          </p:nvSpPr>
          <p:spPr bwMode="auto">
            <a:xfrm>
              <a:off x="3493" y="2832"/>
              <a:ext cx="624" cy="240"/>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rgbClr val="FF0000"/>
                  </a:solidFill>
                  <a:latin typeface="Times New Roman" pitchFamily="18" charset="0"/>
                  <a:ea typeface="黑体" pitchFamily="2" charset="-122"/>
                </a:rPr>
                <a:t>数据</a:t>
              </a:r>
            </a:p>
          </p:txBody>
        </p:sp>
        <p:sp>
          <p:nvSpPr>
            <p:cNvPr id="59404" name="Text Box 15"/>
            <p:cNvSpPr txBox="1">
              <a:spLocks noChangeArrowheads="1"/>
            </p:cNvSpPr>
            <p:nvPr/>
          </p:nvSpPr>
          <p:spPr bwMode="auto">
            <a:xfrm>
              <a:off x="576" y="3360"/>
              <a:ext cx="4464" cy="518"/>
            </a:xfrm>
            <a:prstGeom prst="rect">
              <a:avLst/>
            </a:prstGeom>
            <a:noFill/>
            <a:ln w="9525">
              <a:noFill/>
              <a:miter lim="800000"/>
              <a:headEnd/>
              <a:tailEnd/>
            </a:ln>
          </p:spPr>
          <p:txBody>
            <a:bodyPr>
              <a:spAutoFit/>
            </a:bodyPr>
            <a:lstStyle/>
            <a:p>
              <a:pPr>
                <a:spcBef>
                  <a:spcPct val="50000"/>
                </a:spcBef>
              </a:pPr>
              <a:r>
                <a:rPr lang="en-US" altLang="zh-CN" b="1">
                  <a:solidFill>
                    <a:srgbClr val="FF0000"/>
                  </a:solidFill>
                  <a:latin typeface="黑体" pitchFamily="2" charset="-122"/>
                  <a:ea typeface="黑体" pitchFamily="2" charset="-122"/>
                </a:rPr>
                <a:t>   </a:t>
              </a:r>
              <a:r>
                <a:rPr lang="zh-CN" altLang="en-US" b="1">
                  <a:latin typeface="黑体" pitchFamily="2" charset="-122"/>
                  <a:ea typeface="黑体" pitchFamily="2" charset="-122"/>
                </a:rPr>
                <a:t>信息与数据之间没有经过物理加工，只是进行了</a:t>
              </a:r>
              <a:r>
                <a:rPr lang="zh-CN" altLang="en-US" b="1">
                  <a:solidFill>
                    <a:srgbClr val="FF0000"/>
                  </a:solidFill>
                  <a:latin typeface="黑体" pitchFamily="2" charset="-122"/>
                  <a:ea typeface="黑体" pitchFamily="2" charset="-122"/>
                </a:rPr>
                <a:t>价值判断 </a:t>
              </a:r>
              <a:r>
                <a:rPr lang="zh-CN" altLang="en-US" b="1">
                  <a:latin typeface="黑体" pitchFamily="2" charset="-122"/>
                  <a:ea typeface="黑体" pitchFamily="2" charset="-122"/>
                </a:rPr>
                <a:t>（解释）。</a:t>
              </a:r>
            </a:p>
          </p:txBody>
        </p:sp>
      </p:grpSp>
      <p:sp>
        <p:nvSpPr>
          <p:cNvPr id="273418" name="Text Box 10"/>
          <p:cNvSpPr txBox="1">
            <a:spLocks noChangeArrowheads="1"/>
          </p:cNvSpPr>
          <p:nvPr/>
        </p:nvSpPr>
        <p:spPr bwMode="auto">
          <a:xfrm>
            <a:off x="914400" y="1828800"/>
            <a:ext cx="7772400" cy="830263"/>
          </a:xfrm>
          <a:prstGeom prst="rect">
            <a:avLst/>
          </a:prstGeom>
          <a:noFill/>
          <a:ln w="9525">
            <a:noFill/>
            <a:miter lim="800000"/>
            <a:headEnd/>
            <a:tailEnd/>
          </a:ln>
          <a:effectLst/>
        </p:spPr>
        <p:txBody>
          <a:bodyPr>
            <a:spAutoFit/>
          </a:bodyPr>
          <a:lstStyle/>
          <a:p>
            <a:pPr>
              <a:defRPr/>
            </a:pPr>
            <a:r>
              <a:rPr lang="zh-CN" altLang="en-US" sz="2400" b="1" dirty="0">
                <a:latin typeface="+mn-ea"/>
                <a:ea typeface="+mn-ea"/>
              </a:rPr>
              <a:t>搜狐新闻：</a:t>
            </a:r>
          </a:p>
          <a:p>
            <a:pPr>
              <a:defRPr/>
            </a:pPr>
            <a:r>
              <a:rPr lang="zh-CN" altLang="en-US" sz="2400" b="1" dirty="0">
                <a:latin typeface="+mn-ea"/>
                <a:ea typeface="+mn-ea"/>
              </a:rPr>
              <a:t>“上海世博：高温排队</a:t>
            </a:r>
            <a:r>
              <a:rPr lang="en-US" altLang="zh-CN" sz="2400" b="1" dirty="0">
                <a:latin typeface="+mn-ea"/>
                <a:ea typeface="+mn-ea"/>
              </a:rPr>
              <a:t>3</a:t>
            </a:r>
            <a:r>
              <a:rPr lang="zh-CN" altLang="en-US" sz="2400" b="1" dirty="0">
                <a:latin typeface="+mn-ea"/>
                <a:ea typeface="+mn-ea"/>
              </a:rPr>
              <a:t>小时的肉博战”。</a:t>
            </a:r>
          </a:p>
        </p:txBody>
      </p:sp>
      <p:grpSp>
        <p:nvGrpSpPr>
          <p:cNvPr id="59397" name="Group 21"/>
          <p:cNvGrpSpPr>
            <a:grpSpLocks/>
          </p:cNvGrpSpPr>
          <p:nvPr/>
        </p:nvGrpSpPr>
        <p:grpSpPr bwMode="auto">
          <a:xfrm>
            <a:off x="684213" y="2744788"/>
            <a:ext cx="6553200" cy="865187"/>
            <a:chOff x="432" y="1241"/>
            <a:chExt cx="4128" cy="545"/>
          </a:xfrm>
        </p:grpSpPr>
        <p:sp>
          <p:nvSpPr>
            <p:cNvPr id="59398" name="Text Box 16"/>
            <p:cNvSpPr txBox="1">
              <a:spLocks noChangeArrowheads="1"/>
            </p:cNvSpPr>
            <p:nvPr/>
          </p:nvSpPr>
          <p:spPr bwMode="auto">
            <a:xfrm>
              <a:off x="864" y="1248"/>
              <a:ext cx="3696" cy="538"/>
            </a:xfrm>
            <a:prstGeom prst="rect">
              <a:avLst/>
            </a:prstGeom>
            <a:noFill/>
            <a:ln w="9525">
              <a:noFill/>
              <a:miter lim="800000"/>
              <a:headEnd/>
              <a:tailEnd/>
            </a:ln>
          </p:spPr>
          <p:txBody>
            <a:bodyPr>
              <a:spAutoFit/>
            </a:bodyPr>
            <a:lstStyle/>
            <a:p>
              <a:pPr>
                <a:spcBef>
                  <a:spcPct val="50000"/>
                </a:spcBef>
              </a:pPr>
              <a:r>
                <a:rPr lang="zh-CN" altLang="en-US" b="1">
                  <a:solidFill>
                    <a:srgbClr val="800000"/>
                  </a:solidFill>
                  <a:latin typeface="黑体" pitchFamily="2" charset="-122"/>
                  <a:ea typeface="黑体" pitchFamily="2" charset="-122"/>
                </a:rPr>
                <a:t>问题</a:t>
              </a:r>
              <a:r>
                <a:rPr lang="en-US" altLang="zh-CN" b="1">
                  <a:solidFill>
                    <a:srgbClr val="800000"/>
                  </a:solidFill>
                  <a:latin typeface="黑体" pitchFamily="2" charset="-122"/>
                  <a:ea typeface="黑体" pitchFamily="2" charset="-122"/>
                </a:rPr>
                <a:t>1</a:t>
              </a:r>
              <a:r>
                <a:rPr lang="zh-CN" altLang="en-US" b="1">
                  <a:solidFill>
                    <a:srgbClr val="800000"/>
                  </a:solidFill>
                  <a:latin typeface="黑体" pitchFamily="2" charset="-122"/>
                  <a:ea typeface="黑体" pitchFamily="2" charset="-122"/>
                </a:rPr>
                <a:t>：是数据？是信息？</a:t>
              </a:r>
            </a:p>
            <a:p>
              <a:pPr>
                <a:spcBef>
                  <a:spcPct val="50000"/>
                </a:spcBef>
              </a:pPr>
              <a:r>
                <a:rPr lang="zh-CN" altLang="en-US" b="1">
                  <a:solidFill>
                    <a:srgbClr val="800000"/>
                  </a:solidFill>
                  <a:latin typeface="黑体" pitchFamily="2" charset="-122"/>
                  <a:ea typeface="黑体" pitchFamily="2" charset="-122"/>
                </a:rPr>
                <a:t>问题</a:t>
              </a:r>
              <a:r>
                <a:rPr lang="en-US" altLang="zh-CN" b="1">
                  <a:solidFill>
                    <a:srgbClr val="800000"/>
                  </a:solidFill>
                  <a:latin typeface="黑体" pitchFamily="2" charset="-122"/>
                  <a:ea typeface="黑体" pitchFamily="2" charset="-122"/>
                </a:rPr>
                <a:t>2</a:t>
              </a:r>
              <a:r>
                <a:rPr lang="zh-CN" altLang="en-US" b="1">
                  <a:solidFill>
                    <a:srgbClr val="800000"/>
                  </a:solidFill>
                  <a:latin typeface="黑体" pitchFamily="2" charset="-122"/>
                  <a:ea typeface="黑体" pitchFamily="2" charset="-122"/>
                </a:rPr>
                <a:t>：需要物理加工？</a:t>
              </a:r>
            </a:p>
          </p:txBody>
        </p:sp>
        <p:pic>
          <p:nvPicPr>
            <p:cNvPr id="59399" name="Picture 20" descr="sikao"/>
            <p:cNvPicPr>
              <a:picLocks noChangeAspect="1" noChangeArrowheads="1"/>
            </p:cNvPicPr>
            <p:nvPr/>
          </p:nvPicPr>
          <p:blipFill>
            <a:blip r:embed="rId3" cstate="print"/>
            <a:srcRect/>
            <a:stretch>
              <a:fillRect/>
            </a:stretch>
          </p:blipFill>
          <p:spPr bwMode="auto">
            <a:xfrm>
              <a:off x="432" y="1241"/>
              <a:ext cx="425" cy="439"/>
            </a:xfrm>
            <a:prstGeom prst="rect">
              <a:avLst/>
            </a:prstGeom>
            <a:noFill/>
            <a:ln w="9525">
              <a:noFill/>
              <a:miter lim="800000"/>
              <a:headEnd/>
              <a:tailEnd/>
            </a:ln>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4" descr="Picture2"/>
          <p:cNvPicPr>
            <a:picLocks noChangeAspect="1" noChangeArrowheads="1"/>
          </p:cNvPicPr>
          <p:nvPr/>
        </p:nvPicPr>
        <p:blipFill>
          <a:blip r:embed="rId3" cstate="print"/>
          <a:srcRect/>
          <a:stretch>
            <a:fillRect/>
          </a:stretch>
        </p:blipFill>
        <p:spPr bwMode="auto">
          <a:xfrm>
            <a:off x="2124075" y="1773238"/>
            <a:ext cx="5111750" cy="4267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bwMode="black">
          <a:xfrm>
            <a:off x="1331913" y="620713"/>
            <a:ext cx="6461125" cy="1152525"/>
          </a:xfrm>
        </p:spPr>
        <p:txBody>
          <a:bodyPr lIns="0" tIns="0" rIns="0" bIns="0" anchor="ctr"/>
          <a:lstStyle/>
          <a:p>
            <a:pPr>
              <a:defRPr/>
            </a:pPr>
            <a:r>
              <a:rPr kumimoji="1" lang="zh-CN" altLang="en-US" sz="3600" b="1" kern="1200" dirty="0" smtClean="0">
                <a:latin typeface="Times New Roman" pitchFamily="18" charset="0"/>
                <a:cs typeface="+mn-cs"/>
              </a:rPr>
              <a:t>办公自动化系统</a:t>
            </a:r>
            <a:r>
              <a:rPr kumimoji="1" lang="en-US" altLang="zh-CN" sz="3600" b="1" kern="1200" dirty="0" smtClean="0">
                <a:latin typeface="Times New Roman" pitchFamily="18" charset="0"/>
                <a:cs typeface="+mn-cs"/>
              </a:rPr>
              <a:t>OAS</a:t>
            </a:r>
          </a:p>
        </p:txBody>
      </p:sp>
      <p:sp>
        <p:nvSpPr>
          <p:cNvPr id="167939" name="Rectangle 3"/>
          <p:cNvSpPr>
            <a:spLocks noGrp="1" noChangeArrowheads="1"/>
          </p:cNvSpPr>
          <p:nvPr>
            <p:ph type="body" idx="1"/>
          </p:nvPr>
        </p:nvSpPr>
        <p:spPr>
          <a:xfrm>
            <a:off x="539750" y="1916113"/>
            <a:ext cx="8353425" cy="4608512"/>
          </a:xfrm>
        </p:spPr>
        <p:txBody>
          <a:bodyPr/>
          <a:lstStyle/>
          <a:p>
            <a:pPr>
              <a:lnSpc>
                <a:spcPct val="80000"/>
              </a:lnSpc>
            </a:pPr>
            <a:r>
              <a:rPr lang="zh-CN" altLang="en-US" sz="2800" b="1" smtClean="0"/>
              <a:t>办公室与办公的概念</a:t>
            </a:r>
          </a:p>
          <a:p>
            <a:pPr lvl="1">
              <a:lnSpc>
                <a:spcPct val="80000"/>
              </a:lnSpc>
            </a:pPr>
            <a:r>
              <a:rPr lang="zh-CN" altLang="en-US" sz="2400" b="1" smtClean="0"/>
              <a:t> 事务型办公：进行有规律的重复性工作，如收集资料、起草报告、接待来访者；整理纪录和手稿、收发文件、归档、复制、检索；还有做统计报表、接电话、发传真等。事务型办公室的工作被称为信息处理工作。</a:t>
            </a:r>
          </a:p>
          <a:p>
            <a:pPr lvl="1">
              <a:lnSpc>
                <a:spcPct val="80000"/>
              </a:lnSpc>
            </a:pPr>
            <a:r>
              <a:rPr lang="zh-CN" altLang="en-US" sz="2400" b="1" smtClean="0"/>
              <a:t> 决策型办公：从事与人的创造力密切相关的决策工作。主要工作是根据上级的指令和掌握的信息，进行思考、研究和决策，制订出合理的决策方案，根据反馈的动态信息及时地进行调整。决策型办公室所做的工作也被称为知识创新工作。</a:t>
            </a:r>
          </a:p>
          <a:p>
            <a:pPr lvl="1">
              <a:lnSpc>
                <a:spcPct val="80000"/>
              </a:lnSpc>
            </a:pPr>
            <a:r>
              <a:rPr lang="zh-CN" altLang="en-US" sz="2400" b="1" smtClean="0"/>
              <a:t> 混合型办公：担负确定型事务处理和非确定型决策处理（知识创新）的双重任务。</a:t>
            </a:r>
          </a:p>
        </p:txBody>
      </p:sp>
    </p:spTree>
  </p:cSld>
  <p:clrMapOvr>
    <a:masterClrMapping/>
  </p:clrMapOvr>
  <p:transition>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办公自动化系统</a:t>
            </a:r>
            <a:r>
              <a:rPr kumimoji="1" lang="en-US" altLang="zh-CN" sz="3600" b="1" kern="1200" dirty="0" smtClean="0">
                <a:latin typeface="Times New Roman" pitchFamily="18" charset="0"/>
                <a:cs typeface="+mn-cs"/>
              </a:rPr>
              <a:t>OAS</a:t>
            </a:r>
          </a:p>
        </p:txBody>
      </p:sp>
      <p:sp>
        <p:nvSpPr>
          <p:cNvPr id="168963" name="Rectangle 3"/>
          <p:cNvSpPr>
            <a:spLocks noGrp="1" noChangeArrowheads="1"/>
          </p:cNvSpPr>
          <p:nvPr>
            <p:ph type="body" idx="1"/>
          </p:nvPr>
        </p:nvSpPr>
        <p:spPr>
          <a:xfrm>
            <a:off x="539750" y="2133600"/>
            <a:ext cx="8424863" cy="4391025"/>
          </a:xfrm>
        </p:spPr>
        <p:txBody>
          <a:bodyPr/>
          <a:lstStyle/>
          <a:p>
            <a:pPr>
              <a:buFont typeface="Wingdings" pitchFamily="2" charset="2"/>
              <a:buNone/>
            </a:pPr>
            <a:r>
              <a:rPr lang="en-US" altLang="zh-CN" b="1" smtClean="0"/>
              <a:t>OAS</a:t>
            </a:r>
            <a:r>
              <a:rPr lang="zh-CN" altLang="en-US" b="1" smtClean="0"/>
              <a:t>的定义</a:t>
            </a:r>
          </a:p>
          <a:p>
            <a:pPr lvl="1"/>
            <a:r>
              <a:rPr lang="zh-CN" altLang="en-US" b="1" smtClean="0"/>
              <a:t>办公自动化系统是信息技术在办公室活动中的应用，目的是实现办公活动的科学化、自动化，提高办公室信息工人的工作效率。</a:t>
            </a:r>
          </a:p>
          <a:p>
            <a:pPr lvl="1"/>
            <a:r>
              <a:rPr lang="zh-CN" altLang="en-US" b="1" smtClean="0"/>
              <a:t>与其他的信息系统有所不同，办公自动化系统面向组织中的各个管理层，包括高层、中层和基层人员。</a:t>
            </a:r>
          </a:p>
        </p:txBody>
      </p:sp>
    </p:spTree>
  </p:cSld>
  <p:clrMapOvr>
    <a:masterClrMapping/>
  </p:clrMapOvr>
  <p:transition>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116013" y="549275"/>
            <a:ext cx="7793037" cy="1127125"/>
          </a:xfrm>
        </p:spPr>
        <p:txBody>
          <a:bodyPr/>
          <a:lstStyle/>
          <a:p>
            <a:pPr>
              <a:defRPr/>
            </a:pPr>
            <a:r>
              <a:rPr kumimoji="1" lang="zh-CN" altLang="en-US" sz="3600" b="1" kern="1200" dirty="0" smtClean="0">
                <a:latin typeface="Times New Roman" pitchFamily="18" charset="0"/>
                <a:cs typeface="+mn-cs"/>
              </a:rPr>
              <a:t>办公自动化系统</a:t>
            </a:r>
            <a:r>
              <a:rPr kumimoji="1" lang="en-US" altLang="zh-CN" sz="3600" b="1" kern="1200" dirty="0" smtClean="0">
                <a:latin typeface="Times New Roman" pitchFamily="18" charset="0"/>
                <a:cs typeface="+mn-cs"/>
              </a:rPr>
              <a:t>OAS</a:t>
            </a:r>
          </a:p>
        </p:txBody>
      </p:sp>
      <p:sp>
        <p:nvSpPr>
          <p:cNvPr id="169987" name="Rectangle 4"/>
          <p:cNvSpPr>
            <a:spLocks noChangeArrowheads="1"/>
          </p:cNvSpPr>
          <p:nvPr/>
        </p:nvSpPr>
        <p:spPr bwMode="auto">
          <a:xfrm>
            <a:off x="611188" y="2000250"/>
            <a:ext cx="6540500" cy="508000"/>
          </a:xfrm>
          <a:prstGeom prst="rect">
            <a:avLst/>
          </a:prstGeom>
          <a:noFill/>
          <a:ln w="6350">
            <a:noFill/>
            <a:miter lim="800000"/>
            <a:headEnd/>
            <a:tailEnd/>
          </a:ln>
        </p:spPr>
        <p:txBody>
          <a:bodyPr lIns="45720" tIns="72009" rIns="45720" bIns="72009" anchor="ctr">
            <a:spAutoFit/>
          </a:bodyPr>
          <a:lstStyle/>
          <a:p>
            <a:pPr algn="ctr"/>
            <a:r>
              <a:rPr kumimoji="1" lang="en-US" altLang="zh-CN" sz="1600" b="1">
                <a:latin typeface="Times New Roman" pitchFamily="18" charset="0"/>
                <a:cs typeface="Times New Roman" pitchFamily="18" charset="0"/>
              </a:rPr>
              <a:t> </a:t>
            </a:r>
            <a:r>
              <a:rPr kumimoji="1" lang="zh-CN" altLang="en-US" sz="2400" b="1">
                <a:latin typeface="Times New Roman" pitchFamily="18" charset="0"/>
                <a:cs typeface="Times New Roman" pitchFamily="18" charset="0"/>
              </a:rPr>
              <a:t>办公自动化设备举例</a:t>
            </a:r>
            <a:endParaRPr kumimoji="1" lang="zh-CN" altLang="en-US" sz="2400" b="1">
              <a:latin typeface="Times New Roman" pitchFamily="18" charset="0"/>
            </a:endParaRPr>
          </a:p>
        </p:txBody>
      </p:sp>
      <p:graphicFrame>
        <p:nvGraphicFramePr>
          <p:cNvPr id="419845" name="Group 5"/>
          <p:cNvGraphicFramePr>
            <a:graphicFrameLocks noGrp="1"/>
          </p:cNvGraphicFramePr>
          <p:nvPr/>
        </p:nvGraphicFramePr>
        <p:xfrm>
          <a:off x="1042988" y="2781300"/>
          <a:ext cx="7416800" cy="3095627"/>
        </p:xfrm>
        <a:graphic>
          <a:graphicData uri="http://schemas.openxmlformats.org/drawingml/2006/table">
            <a:tbl>
              <a:tblPr/>
              <a:tblGrid>
                <a:gridCol w="1562100"/>
                <a:gridCol w="5854700"/>
              </a:tblGrid>
              <a:tr h="442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类型</a:t>
                      </a:r>
                      <a:endParaRPr kumimoji="1" lang="zh-CN" altLang="en-US" sz="18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举     例</a:t>
                      </a:r>
                      <a:endParaRPr kumimoji="1" lang="zh-CN" altLang="en-US" sz="18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输入设备</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扫描仪、光学字符阅读机（</a:t>
                      </a:r>
                      <a:r>
                        <a:rPr kumimoji="1" lang="en-US" altLang="zh-CN"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OCR</a:t>
                      </a: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）、光笔、数字化仪</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  处理设备</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台式微机、便携机</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  存储设备</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磁带、光盘、缩微胶卷（片）</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输出设备</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各类打印机、复印机、绘图机</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通讯设备</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传真机、电传机、多功能电话、网络通信设备（网卡等）</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其他设备</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635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幻灯机、投影仪、碎纸机、多功能一体机等</a:t>
                      </a:r>
                      <a:endParaRPr kumimoji="1" lang="zh-CN" altLang="en-US" sz="18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635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150938" y="214313"/>
            <a:ext cx="7793037" cy="1198562"/>
          </a:xfrm>
        </p:spPr>
        <p:txBody>
          <a:bodyPr/>
          <a:lstStyle/>
          <a:p>
            <a:pPr>
              <a:defRPr/>
            </a:pPr>
            <a:r>
              <a:rPr kumimoji="1" lang="zh-CN" altLang="en-US" sz="3600" b="1" kern="1200" dirty="0" smtClean="0">
                <a:latin typeface="Times New Roman" pitchFamily="18" charset="0"/>
                <a:cs typeface="+mn-cs"/>
              </a:rPr>
              <a:t>办公自动化系统</a:t>
            </a:r>
            <a:r>
              <a:rPr kumimoji="1" lang="en-US" altLang="zh-CN" sz="3600" b="1" kern="1200" dirty="0" smtClean="0">
                <a:latin typeface="Times New Roman" pitchFamily="18" charset="0"/>
                <a:cs typeface="+mn-cs"/>
              </a:rPr>
              <a:t>OAS</a:t>
            </a:r>
          </a:p>
        </p:txBody>
      </p:sp>
      <p:sp>
        <p:nvSpPr>
          <p:cNvPr id="171011" name="Rectangle 3"/>
          <p:cNvSpPr>
            <a:spLocks noGrp="1" noChangeArrowheads="1"/>
          </p:cNvSpPr>
          <p:nvPr>
            <p:ph type="body" idx="1"/>
          </p:nvPr>
        </p:nvSpPr>
        <p:spPr>
          <a:xfrm>
            <a:off x="395288" y="1989138"/>
            <a:ext cx="8569325" cy="4535487"/>
          </a:xfrm>
        </p:spPr>
        <p:txBody>
          <a:bodyPr/>
          <a:lstStyle/>
          <a:p>
            <a:pPr>
              <a:buFont typeface="Wingdings" pitchFamily="2" charset="2"/>
              <a:buNone/>
            </a:pPr>
            <a:r>
              <a:rPr lang="en-US" altLang="zh-CN" sz="2800" b="1" smtClean="0"/>
              <a:t>OAS</a:t>
            </a:r>
            <a:r>
              <a:rPr lang="zh-CN" altLang="en-US" sz="2800" b="1" smtClean="0"/>
              <a:t>的功能</a:t>
            </a:r>
          </a:p>
          <a:p>
            <a:pPr lvl="1"/>
            <a:r>
              <a:rPr lang="zh-CN" altLang="en-US" sz="2400" b="1" smtClean="0"/>
              <a:t>文字处理和桌面排版</a:t>
            </a:r>
          </a:p>
          <a:p>
            <a:pPr lvl="1"/>
            <a:r>
              <a:rPr lang="zh-CN" altLang="en-US" sz="2400" b="1" smtClean="0"/>
              <a:t>文档图像管理</a:t>
            </a:r>
          </a:p>
          <a:p>
            <a:pPr lvl="1"/>
            <a:r>
              <a:rPr lang="zh-CN" altLang="en-US" sz="2400" b="1" smtClean="0"/>
              <a:t>工作流管理（收发文、公文审批流程等）</a:t>
            </a:r>
          </a:p>
          <a:p>
            <a:pPr lvl="1"/>
            <a:r>
              <a:rPr lang="zh-CN" altLang="en-US" sz="2400" b="1" smtClean="0"/>
              <a:t>电子邮件</a:t>
            </a:r>
          </a:p>
          <a:p>
            <a:pPr lvl="1"/>
            <a:r>
              <a:rPr lang="zh-CN" altLang="en-US" sz="2400" b="1" smtClean="0"/>
              <a:t>电子公告板 、讨论区</a:t>
            </a:r>
          </a:p>
          <a:p>
            <a:pPr lvl="1"/>
            <a:r>
              <a:rPr lang="zh-CN" altLang="en-US" sz="2400" b="1" smtClean="0"/>
              <a:t>电子会议（如音频会议、视频会议等）</a:t>
            </a:r>
          </a:p>
          <a:p>
            <a:pPr lvl="1"/>
            <a:r>
              <a:rPr lang="zh-CN" altLang="en-US" sz="2400" b="1" smtClean="0"/>
              <a:t>日程安排、代办事宜、工作日志</a:t>
            </a:r>
          </a:p>
          <a:p>
            <a:pPr lvl="1"/>
            <a:r>
              <a:rPr lang="zh-CN" altLang="en-US" sz="2400" b="1" smtClean="0"/>
              <a:t>电子公文管理（包括档案管理、业务资料管理等）</a:t>
            </a:r>
          </a:p>
        </p:txBody>
      </p:sp>
    </p:spTree>
  </p:cSld>
  <p:clrMapOvr>
    <a:masterClrMapping/>
  </p:clrMapOvr>
  <p:transition>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bwMode="black">
          <a:xfrm>
            <a:off x="1116013" y="765175"/>
            <a:ext cx="7793037" cy="1081088"/>
          </a:xfrm>
        </p:spPr>
        <p:txBody>
          <a:bodyPr lIns="0" tIns="0" rIns="0" bIns="0" anchor="ctr"/>
          <a:lstStyle/>
          <a:p>
            <a:pPr>
              <a:defRPr/>
            </a:pPr>
            <a:r>
              <a:rPr kumimoji="1" lang="zh-CN" altLang="en-US" sz="3600" b="1" kern="1200" dirty="0" smtClean="0">
                <a:latin typeface="Times New Roman" pitchFamily="18" charset="0"/>
                <a:cs typeface="+mn-cs"/>
              </a:rPr>
              <a:t>知识工作系统</a:t>
            </a:r>
            <a:r>
              <a:rPr kumimoji="1" lang="en-US" altLang="zh-CN" sz="3600" b="1" kern="1200" dirty="0" smtClean="0">
                <a:latin typeface="Times New Roman" pitchFamily="18" charset="0"/>
                <a:cs typeface="+mn-cs"/>
              </a:rPr>
              <a:t>KWS</a:t>
            </a:r>
          </a:p>
        </p:txBody>
      </p:sp>
      <p:sp>
        <p:nvSpPr>
          <p:cNvPr id="172035" name="Rectangle 3"/>
          <p:cNvSpPr>
            <a:spLocks noGrp="1" noChangeArrowheads="1"/>
          </p:cNvSpPr>
          <p:nvPr>
            <p:ph type="body" idx="1"/>
          </p:nvPr>
        </p:nvSpPr>
        <p:spPr>
          <a:xfrm>
            <a:off x="0" y="2073275"/>
            <a:ext cx="8713788" cy="4784725"/>
          </a:xfrm>
        </p:spPr>
        <p:txBody>
          <a:bodyPr/>
          <a:lstStyle/>
          <a:p>
            <a:pPr>
              <a:lnSpc>
                <a:spcPct val="90000"/>
              </a:lnSpc>
              <a:buFont typeface="Wingdings" pitchFamily="2" charset="2"/>
              <a:buNone/>
            </a:pPr>
            <a:r>
              <a:rPr lang="en-US" altLang="zh-CN" sz="2400" b="1" smtClean="0"/>
              <a:t>KWS</a:t>
            </a:r>
            <a:r>
              <a:rPr lang="zh-CN" altLang="en-US" sz="2400" b="1" smtClean="0"/>
              <a:t>的定义</a:t>
            </a:r>
            <a:r>
              <a:rPr lang="zh-CN" altLang="en-US" sz="2000" b="1" smtClean="0"/>
              <a:t>  </a:t>
            </a:r>
            <a:endParaRPr lang="zh-CN" altLang="en-US" sz="1800" b="1" smtClean="0"/>
          </a:p>
          <a:p>
            <a:pPr lvl="1">
              <a:lnSpc>
                <a:spcPct val="90000"/>
              </a:lnSpc>
            </a:pPr>
            <a:r>
              <a:rPr lang="zh-CN" altLang="en-US" sz="2400" b="1" smtClean="0"/>
              <a:t>知识工人也不同于数据工人或信息工人：知识工人是那些掌握组织中不断变化的、与组织有关的知识，不断发现或创造新知识并存入知识库的人。他们是组织变革和发展的主要力量。提高知识工人的工作效率是知识时代管理的最重要的任务。知识工作与其他的办公工作相比，复杂程度高、专业化程度高，很多知识工作都离不开信息技术的支持。知识工人迫切需要特殊的信息系统来支持知识工作，以提高知识工人的工作效率。</a:t>
            </a:r>
          </a:p>
          <a:p>
            <a:pPr lvl="1">
              <a:lnSpc>
                <a:spcPct val="90000"/>
              </a:lnSpc>
            </a:pPr>
            <a:r>
              <a:rPr lang="zh-CN" altLang="en-US" sz="2400" b="1" smtClean="0"/>
              <a:t>知识工作系统：是专门针对组织中的知识工人对信息系统的特殊需求，建立和集成新知识的信息系统。它促进新知识的创造，确保新的知识和技术技能同企业经营恰当地结合，是组织知识管理的重要组成部分。</a:t>
            </a:r>
          </a:p>
        </p:txBody>
      </p:sp>
    </p:spTree>
  </p:cSld>
  <p:clrMapOvr>
    <a:masterClrMapping/>
  </p:clrMapOvr>
  <p:transition>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知识工作系统</a:t>
            </a:r>
            <a:r>
              <a:rPr kumimoji="1" lang="en-US" altLang="zh-CN" sz="3600" b="1" kern="1200" dirty="0" smtClean="0">
                <a:latin typeface="Times New Roman" pitchFamily="18" charset="0"/>
                <a:cs typeface="+mn-cs"/>
              </a:rPr>
              <a:t>KWS</a:t>
            </a:r>
          </a:p>
        </p:txBody>
      </p:sp>
      <p:sp>
        <p:nvSpPr>
          <p:cNvPr id="173059" name="Rectangle 3"/>
          <p:cNvSpPr>
            <a:spLocks noGrp="1" noChangeArrowheads="1"/>
          </p:cNvSpPr>
          <p:nvPr>
            <p:ph type="body" idx="1"/>
          </p:nvPr>
        </p:nvSpPr>
        <p:spPr>
          <a:xfrm>
            <a:off x="592138" y="1739900"/>
            <a:ext cx="8372475" cy="4784725"/>
          </a:xfrm>
        </p:spPr>
        <p:txBody>
          <a:bodyPr/>
          <a:lstStyle/>
          <a:p>
            <a:pPr>
              <a:buFont typeface="Wingdings" pitchFamily="2" charset="2"/>
              <a:buNone/>
            </a:pPr>
            <a:r>
              <a:rPr lang="en-US" altLang="zh-CN" b="1" smtClean="0"/>
              <a:t>KWS</a:t>
            </a:r>
            <a:r>
              <a:rPr lang="zh-CN" altLang="en-US" b="1" smtClean="0"/>
              <a:t>的结构</a:t>
            </a:r>
          </a:p>
          <a:p>
            <a:pPr lvl="1"/>
            <a:endParaRPr lang="zh-CN" altLang="en-US" smtClean="0"/>
          </a:p>
        </p:txBody>
      </p:sp>
      <p:grpSp>
        <p:nvGrpSpPr>
          <p:cNvPr id="173060" name="Group 4"/>
          <p:cNvGrpSpPr>
            <a:grpSpLocks/>
          </p:cNvGrpSpPr>
          <p:nvPr/>
        </p:nvGrpSpPr>
        <p:grpSpPr bwMode="auto">
          <a:xfrm>
            <a:off x="2195513" y="2276475"/>
            <a:ext cx="5329237" cy="3600450"/>
            <a:chOff x="3240" y="8304"/>
            <a:chExt cx="5220" cy="4056"/>
          </a:xfrm>
        </p:grpSpPr>
        <p:sp>
          <p:nvSpPr>
            <p:cNvPr id="173061" name="Rectangle 5"/>
            <p:cNvSpPr>
              <a:spLocks noChangeArrowheads="1"/>
            </p:cNvSpPr>
            <p:nvPr/>
          </p:nvSpPr>
          <p:spPr bwMode="auto">
            <a:xfrm>
              <a:off x="3240" y="8928"/>
              <a:ext cx="1080" cy="780"/>
            </a:xfrm>
            <a:prstGeom prst="rect">
              <a:avLst/>
            </a:prstGeom>
            <a:solidFill>
              <a:srgbClr val="FFFFFF"/>
            </a:solidFill>
            <a:ln w="28575">
              <a:solidFill>
                <a:srgbClr val="000000"/>
              </a:solidFill>
              <a:miter lim="800000"/>
              <a:headEnd/>
              <a:tailEnd/>
            </a:ln>
          </p:spPr>
          <p:txBody>
            <a:bodyPr lIns="162000" tIns="154800"/>
            <a:lstStyle/>
            <a:p>
              <a:pPr algn="ctr" eaLnBrk="0" hangingPunct="0">
                <a:spcBef>
                  <a:spcPct val="50000"/>
                </a:spcBef>
              </a:pPr>
              <a:r>
                <a:rPr lang="zh-CN" altLang="en-US" sz="1600" b="1">
                  <a:latin typeface="Times New Roman" pitchFamily="18" charset="0"/>
                </a:rPr>
                <a:t>知识库</a:t>
              </a:r>
              <a:endParaRPr lang="zh-CN" altLang="en-US" sz="1600" b="1">
                <a:latin typeface="华文楷体" pitchFamily="2" charset="-122"/>
                <a:ea typeface="华文楷体" pitchFamily="2" charset="-122"/>
              </a:endParaRPr>
            </a:p>
          </p:txBody>
        </p:sp>
        <p:sp>
          <p:nvSpPr>
            <p:cNvPr id="173062" name="Rectangle 6"/>
            <p:cNvSpPr>
              <a:spLocks noChangeArrowheads="1"/>
            </p:cNvSpPr>
            <p:nvPr/>
          </p:nvSpPr>
          <p:spPr bwMode="auto">
            <a:xfrm>
              <a:off x="5040" y="8304"/>
              <a:ext cx="3240" cy="3276"/>
            </a:xfrm>
            <a:prstGeom prst="rect">
              <a:avLst/>
            </a:prstGeom>
            <a:solidFill>
              <a:srgbClr val="FFFFFF"/>
            </a:solidFill>
            <a:ln w="28575">
              <a:solidFill>
                <a:srgbClr val="000000"/>
              </a:solidFill>
              <a:miter lim="800000"/>
              <a:headEnd/>
              <a:tailEnd/>
            </a:ln>
          </p:spPr>
          <p:txBody>
            <a:bodyPr/>
            <a:lstStyle/>
            <a:p>
              <a:pPr algn="ctr" eaLnBrk="0" hangingPunct="0">
                <a:spcBef>
                  <a:spcPct val="50000"/>
                </a:spcBef>
              </a:pPr>
              <a:r>
                <a:rPr lang="en-US" altLang="zh-CN" sz="1600" b="1">
                  <a:latin typeface="Times New Roman" pitchFamily="18" charset="0"/>
                </a:rPr>
                <a:t>KWS</a:t>
              </a:r>
              <a:r>
                <a:rPr lang="zh-CN" altLang="en-US" sz="1600" b="1">
                  <a:latin typeface="Times New Roman" pitchFamily="18" charset="0"/>
                </a:rPr>
                <a:t>软件</a:t>
              </a:r>
              <a:endParaRPr lang="zh-CN" altLang="en-US" sz="1600" b="1">
                <a:latin typeface="华文楷体" pitchFamily="2" charset="-122"/>
                <a:ea typeface="华文楷体" pitchFamily="2" charset="-122"/>
              </a:endParaRPr>
            </a:p>
          </p:txBody>
        </p:sp>
        <p:sp>
          <p:nvSpPr>
            <p:cNvPr id="173063" name="Rectangle 7"/>
            <p:cNvSpPr>
              <a:spLocks noChangeArrowheads="1"/>
            </p:cNvSpPr>
            <p:nvPr/>
          </p:nvSpPr>
          <p:spPr bwMode="auto">
            <a:xfrm>
              <a:off x="5400" y="8928"/>
              <a:ext cx="2520" cy="1404"/>
            </a:xfrm>
            <a:prstGeom prst="rect">
              <a:avLst/>
            </a:prstGeom>
            <a:solidFill>
              <a:srgbClr val="FFFFFF"/>
            </a:solidFill>
            <a:ln w="28575">
              <a:solidFill>
                <a:srgbClr val="000000"/>
              </a:solidFill>
              <a:miter lim="800000"/>
              <a:headEnd/>
              <a:tailEnd/>
            </a:ln>
          </p:spPr>
          <p:txBody>
            <a:bodyPr lIns="288000"/>
            <a:lstStyle/>
            <a:p>
              <a:pPr algn="just" eaLnBrk="0" hangingPunct="0">
                <a:spcBef>
                  <a:spcPct val="50000"/>
                </a:spcBef>
              </a:pPr>
              <a:r>
                <a:rPr lang="zh-CN" altLang="en-US" sz="1400" b="1">
                  <a:latin typeface="Times New Roman" pitchFamily="18" charset="0"/>
                </a:rPr>
                <a:t>可视化图形</a:t>
              </a:r>
            </a:p>
            <a:p>
              <a:pPr algn="just" eaLnBrk="0" hangingPunct="0">
                <a:spcBef>
                  <a:spcPct val="50000"/>
                </a:spcBef>
              </a:pPr>
              <a:r>
                <a:rPr lang="zh-CN" altLang="en-US" sz="1400" b="1">
                  <a:latin typeface="Times New Roman" pitchFamily="18" charset="0"/>
                </a:rPr>
                <a:t>模型、模拟计算</a:t>
              </a:r>
            </a:p>
            <a:p>
              <a:pPr algn="just" eaLnBrk="0" hangingPunct="0">
                <a:spcBef>
                  <a:spcPct val="50000"/>
                </a:spcBef>
              </a:pPr>
              <a:r>
                <a:rPr lang="zh-CN" altLang="en-US" sz="1400" b="1">
                  <a:latin typeface="Times New Roman" pitchFamily="18" charset="0"/>
                </a:rPr>
                <a:t>文档管理</a:t>
              </a:r>
            </a:p>
            <a:p>
              <a:pPr algn="just" eaLnBrk="0" hangingPunct="0">
                <a:spcBef>
                  <a:spcPct val="50000"/>
                </a:spcBef>
              </a:pPr>
              <a:r>
                <a:rPr lang="zh-CN" altLang="en-US" sz="1400" b="1">
                  <a:latin typeface="Times New Roman" pitchFamily="18" charset="0"/>
                </a:rPr>
                <a:t>通讯</a:t>
              </a:r>
              <a:endParaRPr lang="zh-CN" altLang="en-US" sz="1400" b="1">
                <a:latin typeface="华文楷体" pitchFamily="2" charset="-122"/>
                <a:ea typeface="华文楷体" pitchFamily="2" charset="-122"/>
              </a:endParaRPr>
            </a:p>
          </p:txBody>
        </p:sp>
        <p:sp>
          <p:nvSpPr>
            <p:cNvPr id="173064" name="Rectangle 8"/>
            <p:cNvSpPr>
              <a:spLocks noChangeArrowheads="1"/>
            </p:cNvSpPr>
            <p:nvPr/>
          </p:nvSpPr>
          <p:spPr bwMode="auto">
            <a:xfrm>
              <a:off x="5580" y="10800"/>
              <a:ext cx="2160" cy="468"/>
            </a:xfrm>
            <a:prstGeom prst="rect">
              <a:avLst/>
            </a:prstGeom>
            <a:solidFill>
              <a:srgbClr val="FFFFFF"/>
            </a:solidFill>
            <a:ln w="28575">
              <a:solidFill>
                <a:srgbClr val="000000"/>
              </a:solidFill>
              <a:miter lim="800000"/>
              <a:headEnd/>
              <a:tailEnd/>
            </a:ln>
          </p:spPr>
          <p:txBody>
            <a:bodyPr/>
            <a:lstStyle/>
            <a:p>
              <a:pPr algn="ctr" eaLnBrk="0" hangingPunct="0">
                <a:spcBef>
                  <a:spcPct val="50000"/>
                </a:spcBef>
              </a:pPr>
              <a:r>
                <a:rPr lang="zh-CN" altLang="en-US" sz="1600" b="1">
                  <a:latin typeface="Times New Roman" pitchFamily="18" charset="0"/>
                </a:rPr>
                <a:t>用户接口</a:t>
              </a:r>
              <a:endParaRPr lang="zh-CN" altLang="en-US" sz="1600" b="1">
                <a:latin typeface="华文楷体" pitchFamily="2" charset="-122"/>
                <a:ea typeface="华文楷体" pitchFamily="2" charset="-122"/>
              </a:endParaRPr>
            </a:p>
          </p:txBody>
        </p:sp>
        <p:sp>
          <p:nvSpPr>
            <p:cNvPr id="173065" name="Line 9"/>
            <p:cNvSpPr>
              <a:spLocks noChangeShapeType="1"/>
            </p:cNvSpPr>
            <p:nvPr/>
          </p:nvSpPr>
          <p:spPr bwMode="auto">
            <a:xfrm>
              <a:off x="4320" y="9240"/>
              <a:ext cx="1080" cy="0"/>
            </a:xfrm>
            <a:prstGeom prst="line">
              <a:avLst/>
            </a:prstGeom>
            <a:noFill/>
            <a:ln w="28575">
              <a:solidFill>
                <a:srgbClr val="000000"/>
              </a:solidFill>
              <a:round/>
              <a:headEnd/>
              <a:tailEnd type="triangle" w="med" len="med"/>
            </a:ln>
          </p:spPr>
          <p:txBody>
            <a:bodyPr/>
            <a:lstStyle/>
            <a:p>
              <a:endParaRPr lang="zh-CN" altLang="en-US"/>
            </a:p>
          </p:txBody>
        </p:sp>
        <p:sp>
          <p:nvSpPr>
            <p:cNvPr id="173066" name="Rectangle 10"/>
            <p:cNvSpPr>
              <a:spLocks noChangeArrowheads="1"/>
            </p:cNvSpPr>
            <p:nvPr/>
          </p:nvSpPr>
          <p:spPr bwMode="auto">
            <a:xfrm>
              <a:off x="3240" y="11892"/>
              <a:ext cx="5220" cy="468"/>
            </a:xfrm>
            <a:prstGeom prst="rect">
              <a:avLst/>
            </a:prstGeom>
            <a:solidFill>
              <a:srgbClr val="FFFFFF"/>
            </a:solidFill>
            <a:ln w="28575">
              <a:solidFill>
                <a:srgbClr val="000000"/>
              </a:solidFill>
              <a:miter lim="800000"/>
              <a:headEnd/>
              <a:tailEnd/>
            </a:ln>
          </p:spPr>
          <p:txBody>
            <a:bodyPr/>
            <a:lstStyle/>
            <a:p>
              <a:pPr algn="ctr" eaLnBrk="0" hangingPunct="0">
                <a:spcBef>
                  <a:spcPct val="50000"/>
                </a:spcBef>
              </a:pPr>
              <a:r>
                <a:rPr lang="zh-CN" altLang="en-US" sz="1600" b="1">
                  <a:latin typeface="Times New Roman" pitchFamily="18" charset="0"/>
                </a:rPr>
                <a:t>硬件平台，知识工作站</a:t>
              </a:r>
              <a:endParaRPr lang="zh-CN" altLang="en-US" sz="1600" b="1">
                <a:latin typeface="华文楷体" pitchFamily="2" charset="-122"/>
                <a:ea typeface="华文楷体" pitchFamily="2" charset="-122"/>
              </a:endParaRPr>
            </a:p>
          </p:txBody>
        </p:sp>
        <p:sp>
          <p:nvSpPr>
            <p:cNvPr id="173067" name="Line 11"/>
            <p:cNvSpPr>
              <a:spLocks noChangeShapeType="1"/>
            </p:cNvSpPr>
            <p:nvPr/>
          </p:nvSpPr>
          <p:spPr bwMode="auto">
            <a:xfrm>
              <a:off x="6660" y="10332"/>
              <a:ext cx="0" cy="468"/>
            </a:xfrm>
            <a:prstGeom prst="line">
              <a:avLst/>
            </a:prstGeom>
            <a:noFill/>
            <a:ln w="28575">
              <a:solidFill>
                <a:srgbClr val="000000"/>
              </a:solidFill>
              <a:round/>
              <a:headEnd type="triangle" w="med" len="med"/>
              <a:tailEnd type="triangle" w="med" len="med"/>
            </a:ln>
          </p:spPr>
          <p:txBody>
            <a:bodyPr/>
            <a:lstStyle/>
            <a:p>
              <a:endParaRPr lang="zh-CN" altLang="en-US"/>
            </a:p>
          </p:txBody>
        </p:sp>
        <p:sp>
          <p:nvSpPr>
            <p:cNvPr id="173068" name="Line 12"/>
            <p:cNvSpPr>
              <a:spLocks noChangeShapeType="1"/>
            </p:cNvSpPr>
            <p:nvPr/>
          </p:nvSpPr>
          <p:spPr bwMode="auto">
            <a:xfrm flipV="1">
              <a:off x="6660" y="11580"/>
              <a:ext cx="0" cy="312"/>
            </a:xfrm>
            <a:prstGeom prst="line">
              <a:avLst/>
            </a:prstGeom>
            <a:noFill/>
            <a:ln w="28575">
              <a:solidFill>
                <a:srgbClr val="000000"/>
              </a:solidFill>
              <a:round/>
              <a:headEnd/>
              <a:tailEnd type="triangle" w="med" len="med"/>
            </a:ln>
          </p:spPr>
          <p:txBody>
            <a:bodyP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150938" y="214313"/>
            <a:ext cx="7793037" cy="1127125"/>
          </a:xfrm>
        </p:spPr>
        <p:txBody>
          <a:bodyPr/>
          <a:lstStyle/>
          <a:p>
            <a:pPr>
              <a:defRPr/>
            </a:pPr>
            <a:r>
              <a:rPr kumimoji="1" lang="zh-CN" altLang="en-US" sz="3600" b="1" kern="1200" dirty="0" smtClean="0">
                <a:latin typeface="Times New Roman" pitchFamily="18" charset="0"/>
                <a:cs typeface="+mn-cs"/>
              </a:rPr>
              <a:t>知识工作系统</a:t>
            </a:r>
            <a:r>
              <a:rPr kumimoji="1" lang="en-US" altLang="zh-CN" sz="3600" b="1" kern="1200" dirty="0" smtClean="0">
                <a:latin typeface="Times New Roman" pitchFamily="18" charset="0"/>
                <a:cs typeface="+mn-cs"/>
              </a:rPr>
              <a:t>KWS</a:t>
            </a:r>
          </a:p>
        </p:txBody>
      </p:sp>
      <p:sp>
        <p:nvSpPr>
          <p:cNvPr id="174083" name="Rectangle 3"/>
          <p:cNvSpPr>
            <a:spLocks noGrp="1" noChangeArrowheads="1"/>
          </p:cNvSpPr>
          <p:nvPr>
            <p:ph type="body" idx="1"/>
          </p:nvPr>
        </p:nvSpPr>
        <p:spPr>
          <a:xfrm>
            <a:off x="0" y="2060575"/>
            <a:ext cx="8675688" cy="4570413"/>
          </a:xfrm>
        </p:spPr>
        <p:txBody>
          <a:bodyPr/>
          <a:lstStyle/>
          <a:p>
            <a:pPr lvl="1">
              <a:lnSpc>
                <a:spcPct val="80000"/>
              </a:lnSpc>
              <a:defRPr/>
            </a:pPr>
            <a:r>
              <a:rPr lang="zh-CN" altLang="en-US" b="1" dirty="0" smtClean="0">
                <a:latin typeface="+mn-ea"/>
              </a:rPr>
              <a:t>知识库：知识取自组织的内部和外部，存储在知识库中。</a:t>
            </a:r>
            <a:r>
              <a:rPr lang="en-US" altLang="zh-CN" b="1" dirty="0" smtClean="0">
                <a:latin typeface="+mn-ea"/>
              </a:rPr>
              <a:t>KWS</a:t>
            </a:r>
            <a:r>
              <a:rPr lang="zh-CN" altLang="en-US" b="1" dirty="0" smtClean="0">
                <a:latin typeface="+mn-ea"/>
              </a:rPr>
              <a:t>应能够支持知识工人方便地从知识库获取其所需的知识。</a:t>
            </a:r>
          </a:p>
          <a:p>
            <a:pPr lvl="1">
              <a:lnSpc>
                <a:spcPct val="80000"/>
              </a:lnSpc>
              <a:defRPr/>
            </a:pPr>
            <a:r>
              <a:rPr lang="zh-CN" altLang="en-US" b="1" dirty="0" smtClean="0">
                <a:latin typeface="+mn-ea"/>
              </a:rPr>
              <a:t> 通讯：知识工人经常要和组织内部或外部的同行、合作者交流沟通，他们有时处在不同的地区和国家，使得</a:t>
            </a:r>
            <a:r>
              <a:rPr lang="en-US" altLang="zh-CN" b="1" dirty="0" smtClean="0">
                <a:latin typeface="+mn-ea"/>
              </a:rPr>
              <a:t>KWS</a:t>
            </a:r>
            <a:r>
              <a:rPr lang="zh-CN" altLang="en-US" b="1" dirty="0" smtClean="0">
                <a:latin typeface="+mn-ea"/>
              </a:rPr>
              <a:t>相对其他支持合作工作的信息系统需要读取更多的外部数据和信息。因而</a:t>
            </a:r>
            <a:r>
              <a:rPr lang="en-US" altLang="zh-CN" b="1" dirty="0" smtClean="0">
                <a:latin typeface="+mn-ea"/>
              </a:rPr>
              <a:t>KWS</a:t>
            </a:r>
            <a:r>
              <a:rPr lang="zh-CN" altLang="en-US" b="1" dirty="0" smtClean="0">
                <a:latin typeface="+mn-ea"/>
              </a:rPr>
              <a:t>应该为知识工人提供方便、快捷的沟通方式。</a:t>
            </a:r>
          </a:p>
          <a:p>
            <a:pPr lvl="1">
              <a:lnSpc>
                <a:spcPct val="80000"/>
              </a:lnSpc>
              <a:defRPr/>
            </a:pPr>
            <a:r>
              <a:rPr lang="zh-CN" altLang="en-US" b="1" dirty="0" smtClean="0">
                <a:latin typeface="+mn-ea"/>
              </a:rPr>
              <a:t> 可视化图形：与其他信息系统相比，</a:t>
            </a:r>
            <a:r>
              <a:rPr lang="en-US" altLang="zh-CN" b="1" dirty="0" smtClean="0">
                <a:latin typeface="+mn-ea"/>
              </a:rPr>
              <a:t>KWS</a:t>
            </a:r>
            <a:r>
              <a:rPr lang="zh-CN" altLang="en-US" b="1" dirty="0" smtClean="0">
                <a:latin typeface="+mn-ea"/>
              </a:rPr>
              <a:t>还必须提供更加有利的能对图形、分析模型等进行处理的软件。</a:t>
            </a:r>
          </a:p>
        </p:txBody>
      </p:sp>
    </p:spTree>
  </p:cSld>
  <p:clrMapOvr>
    <a:masterClrMapping/>
  </p:clrMapOvr>
  <p:transition>
    <p:wipe dir="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116013" y="692150"/>
            <a:ext cx="7793037" cy="911225"/>
          </a:xfrm>
        </p:spPr>
        <p:txBody>
          <a:bodyPr/>
          <a:lstStyle/>
          <a:p>
            <a:pPr>
              <a:defRPr/>
            </a:pPr>
            <a:r>
              <a:rPr kumimoji="1" lang="zh-CN" altLang="en-US" sz="3600" b="1" kern="1200" dirty="0" smtClean="0">
                <a:latin typeface="Times New Roman" pitchFamily="18" charset="0"/>
                <a:cs typeface="+mn-cs"/>
              </a:rPr>
              <a:t>知识工作系统</a:t>
            </a:r>
            <a:r>
              <a:rPr kumimoji="1" lang="en-US" altLang="zh-CN" sz="3600" b="1" kern="1200" dirty="0" smtClean="0">
                <a:latin typeface="Times New Roman" pitchFamily="18" charset="0"/>
                <a:cs typeface="+mn-cs"/>
              </a:rPr>
              <a:t>KWS</a:t>
            </a:r>
          </a:p>
        </p:txBody>
      </p:sp>
      <p:sp>
        <p:nvSpPr>
          <p:cNvPr id="175107" name="Rectangle 3"/>
          <p:cNvSpPr>
            <a:spLocks noGrp="1" noChangeArrowheads="1"/>
          </p:cNvSpPr>
          <p:nvPr>
            <p:ph type="body" idx="1"/>
          </p:nvPr>
        </p:nvSpPr>
        <p:spPr>
          <a:xfrm>
            <a:off x="0" y="1916113"/>
            <a:ext cx="8964613" cy="4498975"/>
          </a:xfrm>
        </p:spPr>
        <p:txBody>
          <a:bodyPr/>
          <a:lstStyle/>
          <a:p>
            <a:pPr lvl="1"/>
            <a:r>
              <a:rPr lang="zh-CN" altLang="en-US" sz="2400" b="1" smtClean="0"/>
              <a:t>模拟计算：因为工程设计人员有时要进行大量的复杂的运算，以确定其所设计的产品零部件的安全性和强度。此外，处理图形也需要特别强的运算能力，所以需要像</a:t>
            </a:r>
            <a:r>
              <a:rPr lang="en-US" altLang="zh-CN" sz="2400" b="1" smtClean="0"/>
              <a:t>CAD</a:t>
            </a:r>
            <a:r>
              <a:rPr lang="zh-CN" altLang="en-US" sz="2400" b="1" smtClean="0"/>
              <a:t>、虚拟现实这样的处理图形的系统，有时甚至需要存储能力和运算能力较强的超大型计算机。</a:t>
            </a:r>
          </a:p>
          <a:p>
            <a:pPr lvl="1"/>
            <a:r>
              <a:rPr lang="zh-CN" altLang="en-US" sz="2400" b="1" smtClean="0"/>
              <a:t> 用户接口：友好的用户接口不仅可以使得使用者不需花很多时间就能学会软件的使用，而且能够使知识工人与系统之间进行方便的交互。</a:t>
            </a:r>
          </a:p>
          <a:p>
            <a:pPr lvl="1"/>
            <a:r>
              <a:rPr lang="zh-CN" altLang="en-US" sz="2400" b="1" smtClean="0"/>
              <a:t> 知识工作站：工作站有较强的图形处理、分析计算、文件管理和通讯处理能力。此外，工作站还允许多任务并行处理。一般知识工作站需要根据不同任务专门设计，因而工程师的工作站和设计师用的工作站是不同的。 </a:t>
            </a:r>
          </a:p>
        </p:txBody>
      </p:sp>
    </p:spTree>
  </p:cSld>
  <p:clrMapOvr>
    <a:masterClrMapping/>
  </p:clrMapOvr>
  <p:transition>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bwMode="black">
          <a:xfrm>
            <a:off x="1350963" y="404813"/>
            <a:ext cx="5957887" cy="1462087"/>
          </a:xfrm>
        </p:spPr>
        <p:txBody>
          <a:bodyPr lIns="0" tIns="0" rIns="0" bIns="0" anchor="ctr"/>
          <a:lstStyle/>
          <a:p>
            <a:pPr>
              <a:defRPr/>
            </a:pPr>
            <a:r>
              <a:rPr kumimoji="1" lang="zh-CN" altLang="en-US" sz="3600" b="1" kern="1200" dirty="0" smtClean="0">
                <a:latin typeface="Times New Roman" pitchFamily="18" charset="0"/>
                <a:cs typeface="+mn-cs"/>
              </a:rPr>
              <a:t>信息系统集成</a:t>
            </a:r>
          </a:p>
        </p:txBody>
      </p:sp>
      <p:sp>
        <p:nvSpPr>
          <p:cNvPr id="6148" name="Rectangle 4"/>
          <p:cNvSpPr>
            <a:spLocks noChangeArrowheads="1"/>
          </p:cNvSpPr>
          <p:nvPr/>
        </p:nvSpPr>
        <p:spPr bwMode="auto">
          <a:xfrm>
            <a:off x="0" y="2338388"/>
            <a:ext cx="9144000" cy="0"/>
          </a:xfrm>
          <a:prstGeom prst="rect">
            <a:avLst/>
          </a:prstGeom>
          <a:noFill/>
          <a:ln w="6350">
            <a:noFill/>
            <a:miter lim="800000"/>
            <a:headEnd/>
            <a:tailEnd/>
          </a:ln>
        </p:spPr>
        <p:txBody>
          <a:bodyPr wrap="none" lIns="45720" tIns="72009" rIns="45720" bIns="72009" anchor="ctr">
            <a:spAutoFit/>
          </a:bodyPr>
          <a:lstStyle/>
          <a:p>
            <a:endParaRPr lang="zh-CN" altLang="en-US"/>
          </a:p>
        </p:txBody>
      </p:sp>
      <p:graphicFrame>
        <p:nvGraphicFramePr>
          <p:cNvPr id="6146" name="Object 5"/>
          <p:cNvGraphicFramePr>
            <a:graphicFrameLocks noChangeAspect="1"/>
          </p:cNvGraphicFramePr>
          <p:nvPr/>
        </p:nvGraphicFramePr>
        <p:xfrm>
          <a:off x="1258888" y="2205038"/>
          <a:ext cx="6337300" cy="3894137"/>
        </p:xfrm>
        <a:graphic>
          <a:graphicData uri="http://schemas.openxmlformats.org/presentationml/2006/ole">
            <p:oleObj spid="_x0000_s6146" name="Visio" r:id="rId4" imgW="3130560" imgH="2830680" progId="Visio.Drawing.11">
              <p:embed/>
            </p:oleObj>
          </a:graphicData>
        </a:graphic>
      </p:graphicFrame>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142875" y="1889125"/>
            <a:ext cx="8820150" cy="3556000"/>
          </a:xfrm>
          <a:prstGeom prst="rect">
            <a:avLst/>
          </a:prstGeom>
          <a:noFill/>
          <a:ln w="12700">
            <a:noFill/>
            <a:miter lim="800000"/>
            <a:headEnd type="none" w="sm" len="sm"/>
            <a:tailEnd type="none" w="sm" len="sm"/>
          </a:ln>
          <a:effectLst/>
        </p:spPr>
        <p:txBody>
          <a:bodyPr anchor="ctr"/>
          <a:lstStyle/>
          <a:p>
            <a:pPr>
              <a:lnSpc>
                <a:spcPct val="150000"/>
              </a:lnSpc>
              <a:buClr>
                <a:srgbClr val="FF0000"/>
              </a:buClr>
              <a:buFont typeface="Wingdings" pitchFamily="2" charset="2"/>
              <a:buChar char="p"/>
              <a:defRPr/>
            </a:pPr>
            <a:r>
              <a:rPr lang="zh-CN" altLang="en-US" sz="2800" b="1" dirty="0">
                <a:latin typeface="+mn-ea"/>
                <a:ea typeface="+mn-ea"/>
              </a:rPr>
              <a:t> 数据是原料，信息是结果，信息的表现形式是数据。</a:t>
            </a:r>
          </a:p>
          <a:p>
            <a:pPr>
              <a:lnSpc>
                <a:spcPct val="150000"/>
              </a:lnSpc>
              <a:buClr>
                <a:srgbClr val="FF0000"/>
              </a:buClr>
              <a:buFont typeface="Wingdings" pitchFamily="2" charset="2"/>
              <a:buChar char="p"/>
              <a:defRPr/>
            </a:pPr>
            <a:r>
              <a:rPr lang="zh-CN" altLang="en-US" sz="2800" b="1" dirty="0">
                <a:latin typeface="+mn-ea"/>
                <a:ea typeface="+mn-ea"/>
              </a:rPr>
              <a:t> 信息对决策有价值。（区分数据和信息）</a:t>
            </a:r>
          </a:p>
          <a:p>
            <a:pPr>
              <a:lnSpc>
                <a:spcPct val="150000"/>
              </a:lnSpc>
              <a:buClr>
                <a:srgbClr val="FF0000"/>
              </a:buClr>
              <a:buFont typeface="Wingdings" pitchFamily="2" charset="2"/>
              <a:buChar char="p"/>
              <a:defRPr/>
            </a:pPr>
            <a:r>
              <a:rPr lang="zh-CN" altLang="en-US" sz="2800" b="1" dirty="0">
                <a:latin typeface="+mn-ea"/>
                <a:ea typeface="+mn-ea"/>
              </a:rPr>
              <a:t> 信息可以用来消除对事物理解的不确定性，即提高了对事物的了解程度。 </a:t>
            </a:r>
          </a:p>
        </p:txBody>
      </p:sp>
      <p:sp>
        <p:nvSpPr>
          <p:cNvPr id="60419" name="Rectangle 3"/>
          <p:cNvSpPr>
            <a:spLocks noGrp="1" noChangeArrowheads="1"/>
          </p:cNvSpPr>
          <p:nvPr>
            <p:ph type="title"/>
          </p:nvPr>
        </p:nvSpPr>
        <p:spPr/>
        <p:txBody>
          <a:bodyPr/>
          <a:lstStyle/>
          <a:p>
            <a:pPr eaLnBrk="1" hangingPunct="1"/>
            <a:r>
              <a:rPr lang="zh-CN" altLang="en-US" smtClean="0">
                <a:solidFill>
                  <a:srgbClr val="000000"/>
                </a:solidFill>
              </a:rPr>
              <a:t>信息与数据的关系</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additive="base">
                                        <p:cTn id="7" dur="500" fill="hold"/>
                                        <p:tgtEl>
                                          <p:spTgt spid="151554"/>
                                        </p:tgtEl>
                                        <p:attrNameLst>
                                          <p:attrName>ppt_x</p:attrName>
                                        </p:attrNameLst>
                                      </p:cBhvr>
                                      <p:tavLst>
                                        <p:tav tm="0">
                                          <p:val>
                                            <p:strVal val="0-#ppt_w/2"/>
                                          </p:val>
                                        </p:tav>
                                        <p:tav tm="100000">
                                          <p:val>
                                            <p:strVal val="#ppt_x"/>
                                          </p:val>
                                        </p:tav>
                                      </p:tavLst>
                                    </p:anim>
                                    <p:anim calcmode="lin" valueType="num">
                                      <p:cBhvr additive="base">
                                        <p:cTn id="8" dur="500" fill="hold"/>
                                        <p:tgtEl>
                                          <p:spTgt spid="1515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kumimoji="1" lang="en-US" altLang="zh-CN" sz="3600" b="1" kern="1200" dirty="0" smtClean="0">
                <a:latin typeface="Times New Roman" pitchFamily="18" charset="0"/>
                <a:cs typeface="+mn-cs"/>
              </a:rPr>
              <a:t>1.3.3  </a:t>
            </a:r>
            <a:r>
              <a:rPr kumimoji="1" lang="zh-CN" altLang="en-US" sz="3600" b="1" kern="1200" dirty="0" smtClean="0">
                <a:latin typeface="Times New Roman" pitchFamily="18" charset="0"/>
                <a:cs typeface="+mn-cs"/>
              </a:rPr>
              <a:t>信息系统的分支及发展</a:t>
            </a:r>
          </a:p>
        </p:txBody>
      </p:sp>
      <p:sp>
        <p:nvSpPr>
          <p:cNvPr id="176131" name="Rectangle 3"/>
          <p:cNvSpPr>
            <a:spLocks noGrp="1" noChangeArrowheads="1"/>
          </p:cNvSpPr>
          <p:nvPr>
            <p:ph type="body" idx="1"/>
          </p:nvPr>
        </p:nvSpPr>
        <p:spPr/>
        <p:txBody>
          <a:bodyPr/>
          <a:lstStyle/>
          <a:p>
            <a:pPr marL="685800" indent="-685800" eaLnBrk="1" hangingPunct="1">
              <a:buFont typeface="Wingdings" pitchFamily="2" charset="2"/>
              <a:buNone/>
            </a:pPr>
            <a:r>
              <a:rPr lang="zh-CN" altLang="en-US" sz="2800" b="1" smtClean="0"/>
              <a:t>基于纵向管理职能划分</a:t>
            </a:r>
          </a:p>
          <a:p>
            <a:pPr marL="1081088" lvl="1" indent="-609600" eaLnBrk="1" hangingPunct="1"/>
            <a:r>
              <a:rPr lang="zh-CN" altLang="en-US" sz="2400" b="1" smtClean="0"/>
              <a:t>库存管理子系统</a:t>
            </a:r>
          </a:p>
          <a:p>
            <a:pPr marL="1081088" lvl="1" indent="-609600" eaLnBrk="1" hangingPunct="1"/>
            <a:r>
              <a:rPr lang="zh-CN" altLang="en-US" sz="2400" b="1" smtClean="0"/>
              <a:t>生产管理子系统</a:t>
            </a:r>
          </a:p>
          <a:p>
            <a:pPr marL="1081088" lvl="1" indent="-609600" eaLnBrk="1" hangingPunct="1"/>
            <a:r>
              <a:rPr lang="zh-CN" altLang="en-US" sz="2400" b="1" smtClean="0"/>
              <a:t>人力资源管理子系统</a:t>
            </a:r>
          </a:p>
          <a:p>
            <a:pPr marL="1081088" lvl="1" indent="-609600" eaLnBrk="1" hangingPunct="1"/>
            <a:r>
              <a:rPr lang="zh-CN" altLang="en-US" sz="2400" b="1" smtClean="0"/>
              <a:t>财务管理子系统</a:t>
            </a:r>
          </a:p>
          <a:p>
            <a:pPr marL="1081088" lvl="1" indent="-609600" eaLnBrk="1" hangingPunct="1"/>
            <a:r>
              <a:rPr lang="zh-CN" altLang="en-US" sz="2400" b="1" smtClean="0"/>
              <a:t>销售管理子系统 </a:t>
            </a:r>
          </a:p>
          <a:p>
            <a:pPr marL="1081088" lvl="1" indent="-609600" eaLnBrk="1" hangingPunct="1"/>
            <a:r>
              <a:rPr lang="zh-CN" altLang="en-US" sz="2400" b="1" smtClean="0"/>
              <a:t>成本管理子系统 </a:t>
            </a:r>
          </a:p>
          <a:p>
            <a:pPr marL="1081088" lvl="1" indent="-609600" eaLnBrk="1" hangingPunct="1"/>
            <a:r>
              <a:rPr lang="zh-CN" altLang="en-US" sz="2400" b="1" smtClean="0"/>
              <a:t>质量管理子系统 </a:t>
            </a:r>
          </a:p>
        </p:txBody>
      </p:sp>
    </p:spTree>
  </p:cSld>
  <p:clrMapOvr>
    <a:masterClrMapping/>
  </p:clrMapOvr>
  <p:transition>
    <p:wipe dir="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sz="4000" b="1" smtClean="0"/>
              <a:t>市场信息系统</a:t>
            </a:r>
          </a:p>
        </p:txBody>
      </p:sp>
      <p:sp>
        <p:nvSpPr>
          <p:cNvPr id="177155" name="Rectangle 3"/>
          <p:cNvSpPr>
            <a:spLocks noGrp="1" noChangeArrowheads="1"/>
          </p:cNvSpPr>
          <p:nvPr>
            <p:ph type="body" idx="1"/>
          </p:nvPr>
        </p:nvSpPr>
        <p:spPr>
          <a:xfrm>
            <a:off x="395288" y="1844675"/>
            <a:ext cx="7772400" cy="4114800"/>
          </a:xfrm>
        </p:spPr>
        <p:txBody>
          <a:bodyPr/>
          <a:lstStyle/>
          <a:p>
            <a:pPr eaLnBrk="1" hangingPunct="1"/>
            <a:r>
              <a:rPr lang="zh-CN" altLang="en-US" smtClean="0">
                <a:latin typeface="黑体" pitchFamily="2" charset="-122"/>
              </a:rPr>
              <a:t>市场信息系统</a:t>
            </a:r>
          </a:p>
        </p:txBody>
      </p:sp>
      <p:grpSp>
        <p:nvGrpSpPr>
          <p:cNvPr id="177156" name="Group 4"/>
          <p:cNvGrpSpPr>
            <a:grpSpLocks/>
          </p:cNvGrpSpPr>
          <p:nvPr/>
        </p:nvGrpSpPr>
        <p:grpSpPr bwMode="auto">
          <a:xfrm>
            <a:off x="1219200" y="2209800"/>
            <a:ext cx="7597775" cy="3903663"/>
            <a:chOff x="768" y="1392"/>
            <a:chExt cx="4829" cy="2274"/>
          </a:xfrm>
        </p:grpSpPr>
        <p:sp>
          <p:nvSpPr>
            <p:cNvPr id="1704965" name="Rectangle 5"/>
            <p:cNvSpPr>
              <a:spLocks noChangeArrowheads="1"/>
            </p:cNvSpPr>
            <p:nvPr/>
          </p:nvSpPr>
          <p:spPr bwMode="ltGray">
            <a:xfrm>
              <a:off x="768" y="1632"/>
              <a:ext cx="864" cy="432"/>
            </a:xfrm>
            <a:prstGeom prst="rect">
              <a:avLst/>
            </a:prstGeom>
            <a:solidFill>
              <a:schemeClr val="folHlink">
                <a:alpha val="50000"/>
              </a:scheme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b="1">
                  <a:solidFill>
                    <a:schemeClr val="bg1"/>
                  </a:solidFill>
                  <a:latin typeface="楷体_GB2312" pitchFamily="49" charset="-122"/>
                  <a:ea typeface="楷体_GB2312" pitchFamily="49" charset="-122"/>
                </a:rPr>
                <a:t>市场情报</a:t>
              </a:r>
            </a:p>
            <a:p>
              <a:pPr algn="ctr">
                <a:defRPr/>
              </a:pPr>
              <a:r>
                <a:rPr kumimoji="1" lang="zh-CN" altLang="en-US" b="1">
                  <a:solidFill>
                    <a:schemeClr val="bg1"/>
                  </a:solidFill>
                  <a:latin typeface="楷体_GB2312" pitchFamily="49" charset="-122"/>
                  <a:ea typeface="楷体_GB2312" pitchFamily="49" charset="-122"/>
                </a:rPr>
                <a:t>子系统</a:t>
              </a:r>
            </a:p>
          </p:txBody>
        </p:sp>
        <p:sp>
          <p:nvSpPr>
            <p:cNvPr id="1704966" name="Rectangle 6"/>
            <p:cNvSpPr>
              <a:spLocks noChangeArrowheads="1"/>
            </p:cNvSpPr>
            <p:nvPr/>
          </p:nvSpPr>
          <p:spPr bwMode="ltGray">
            <a:xfrm>
              <a:off x="768" y="2256"/>
              <a:ext cx="864" cy="432"/>
            </a:xfrm>
            <a:prstGeom prst="rect">
              <a:avLst/>
            </a:prstGeom>
            <a:solidFill>
              <a:schemeClr val="folHlink">
                <a:alpha val="50000"/>
              </a:scheme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b="1">
                  <a:solidFill>
                    <a:schemeClr val="bg1"/>
                  </a:solidFill>
                  <a:latin typeface="楷体_GB2312" pitchFamily="49" charset="-122"/>
                  <a:ea typeface="楷体_GB2312" pitchFamily="49" charset="-122"/>
                </a:rPr>
                <a:t>市场预测</a:t>
              </a:r>
            </a:p>
            <a:p>
              <a:pPr algn="ctr">
                <a:defRPr/>
              </a:pPr>
              <a:r>
                <a:rPr kumimoji="1" lang="zh-CN" altLang="en-US" b="1">
                  <a:solidFill>
                    <a:schemeClr val="bg1"/>
                  </a:solidFill>
                  <a:latin typeface="楷体_GB2312" pitchFamily="49" charset="-122"/>
                  <a:ea typeface="楷体_GB2312" pitchFamily="49" charset="-122"/>
                </a:rPr>
                <a:t>子系统</a:t>
              </a:r>
            </a:p>
          </p:txBody>
        </p:sp>
        <p:sp>
          <p:nvSpPr>
            <p:cNvPr id="1704967" name="Rectangle 7"/>
            <p:cNvSpPr>
              <a:spLocks noChangeArrowheads="1"/>
            </p:cNvSpPr>
            <p:nvPr/>
          </p:nvSpPr>
          <p:spPr bwMode="ltGray">
            <a:xfrm>
              <a:off x="768" y="2880"/>
              <a:ext cx="864" cy="432"/>
            </a:xfrm>
            <a:prstGeom prst="rect">
              <a:avLst/>
            </a:prstGeom>
            <a:solidFill>
              <a:schemeClr val="folHlink">
                <a:alpha val="50000"/>
              </a:scheme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b="1">
                  <a:solidFill>
                    <a:schemeClr val="bg1"/>
                  </a:solidFill>
                  <a:latin typeface="楷体_GB2312" pitchFamily="49" charset="-122"/>
                  <a:ea typeface="楷体_GB2312" pitchFamily="49" charset="-122"/>
                </a:rPr>
                <a:t>市场研究</a:t>
              </a:r>
            </a:p>
            <a:p>
              <a:pPr algn="ctr">
                <a:defRPr/>
              </a:pPr>
              <a:r>
                <a:rPr kumimoji="1" lang="zh-CN" altLang="en-US" b="1">
                  <a:solidFill>
                    <a:schemeClr val="bg1"/>
                  </a:solidFill>
                  <a:latin typeface="楷体_GB2312" pitchFamily="49" charset="-122"/>
                  <a:ea typeface="楷体_GB2312" pitchFamily="49" charset="-122"/>
                </a:rPr>
                <a:t>子系统</a:t>
              </a:r>
            </a:p>
          </p:txBody>
        </p:sp>
        <p:sp>
          <p:nvSpPr>
            <p:cNvPr id="1704968" name="AutoShape 8"/>
            <p:cNvSpPr>
              <a:spLocks noChangeArrowheads="1"/>
            </p:cNvSpPr>
            <p:nvPr/>
          </p:nvSpPr>
          <p:spPr bwMode="ltGray">
            <a:xfrm>
              <a:off x="1968" y="2112"/>
              <a:ext cx="634" cy="621"/>
            </a:xfrm>
            <a:prstGeom prst="flowChartMagneticDisk">
              <a:avLst/>
            </a:prstGeom>
            <a:solidFill>
              <a:srgbClr val="33CCCC">
                <a:alpha val="50000"/>
              </a:srgbClr>
            </a:solidFill>
            <a:ln w="9525">
              <a:solidFill>
                <a:schemeClr val="tx2"/>
              </a:solidFill>
              <a:round/>
              <a:headEnd/>
              <a:tailEnd/>
            </a:ln>
            <a:effectLst>
              <a:outerShdw dist="107763" dir="2700000" algn="ctr" rotWithShape="0">
                <a:schemeClr val="bg2"/>
              </a:outerShdw>
            </a:effectLst>
          </p:spPr>
          <p:txBody>
            <a:bodyPr wrap="none" anchor="ctr"/>
            <a:lstStyle/>
            <a:p>
              <a:pPr algn="ctr">
                <a:defRPr/>
              </a:pPr>
              <a:r>
                <a:rPr kumimoji="1" lang="zh-CN" altLang="en-US" b="1">
                  <a:solidFill>
                    <a:schemeClr val="bg1"/>
                  </a:solidFill>
                  <a:latin typeface="楷体_GB2312" pitchFamily="49" charset="-122"/>
                  <a:ea typeface="楷体_GB2312" pitchFamily="49" charset="-122"/>
                </a:rPr>
                <a:t>数据库</a:t>
              </a:r>
            </a:p>
          </p:txBody>
        </p:sp>
        <p:sp>
          <p:nvSpPr>
            <p:cNvPr id="1704969" name="Rectangle 9"/>
            <p:cNvSpPr>
              <a:spLocks noChangeArrowheads="1"/>
            </p:cNvSpPr>
            <p:nvPr/>
          </p:nvSpPr>
          <p:spPr bwMode="ltGray">
            <a:xfrm>
              <a:off x="2976" y="1872"/>
              <a:ext cx="1210" cy="288"/>
            </a:xfrm>
            <a:prstGeom prst="rect">
              <a:avLst/>
            </a:prstGeom>
            <a:solidFill>
              <a:srgbClr val="FFCC99">
                <a:alpha val="50000"/>
              </a:srgb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b="1">
                  <a:solidFill>
                    <a:schemeClr val="bg1"/>
                  </a:solidFill>
                  <a:latin typeface="楷体_GB2312" pitchFamily="49" charset="-122"/>
                  <a:ea typeface="楷体_GB2312" pitchFamily="49" charset="-122"/>
                </a:rPr>
                <a:t>广告促销子系统</a:t>
              </a:r>
            </a:p>
          </p:txBody>
        </p:sp>
        <p:sp>
          <p:nvSpPr>
            <p:cNvPr id="1704970" name="Rectangle 10"/>
            <p:cNvSpPr>
              <a:spLocks noChangeArrowheads="1"/>
            </p:cNvSpPr>
            <p:nvPr/>
          </p:nvSpPr>
          <p:spPr bwMode="ltGray">
            <a:xfrm>
              <a:off x="2976" y="1392"/>
              <a:ext cx="1210" cy="288"/>
            </a:xfrm>
            <a:prstGeom prst="rect">
              <a:avLst/>
            </a:prstGeom>
            <a:solidFill>
              <a:srgbClr val="FFCC99">
                <a:alpha val="50000"/>
              </a:srgb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b="1">
                  <a:solidFill>
                    <a:schemeClr val="bg1"/>
                  </a:solidFill>
                  <a:latin typeface="楷体_GB2312" pitchFamily="49" charset="-122"/>
                  <a:ea typeface="楷体_GB2312" pitchFamily="49" charset="-122"/>
                </a:rPr>
                <a:t>产品子系统</a:t>
              </a:r>
            </a:p>
          </p:txBody>
        </p:sp>
        <p:sp>
          <p:nvSpPr>
            <p:cNvPr id="1704971" name="Rectangle 11"/>
            <p:cNvSpPr>
              <a:spLocks noChangeArrowheads="1"/>
            </p:cNvSpPr>
            <p:nvPr/>
          </p:nvSpPr>
          <p:spPr bwMode="ltGray">
            <a:xfrm>
              <a:off x="2976" y="2352"/>
              <a:ext cx="1210" cy="289"/>
            </a:xfrm>
            <a:prstGeom prst="rect">
              <a:avLst/>
            </a:prstGeom>
            <a:solidFill>
              <a:srgbClr val="FFCC99">
                <a:alpha val="50000"/>
              </a:srgb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b="1">
                  <a:solidFill>
                    <a:schemeClr val="bg1"/>
                  </a:solidFill>
                  <a:latin typeface="楷体_GB2312" pitchFamily="49" charset="-122"/>
                  <a:ea typeface="楷体_GB2312" pitchFamily="49" charset="-122"/>
                </a:rPr>
                <a:t>分销渠道子系统</a:t>
              </a:r>
            </a:p>
          </p:txBody>
        </p:sp>
        <p:sp>
          <p:nvSpPr>
            <p:cNvPr id="1704972" name="Rectangle 12"/>
            <p:cNvSpPr>
              <a:spLocks noChangeArrowheads="1"/>
            </p:cNvSpPr>
            <p:nvPr/>
          </p:nvSpPr>
          <p:spPr bwMode="ltGray">
            <a:xfrm>
              <a:off x="2976" y="2832"/>
              <a:ext cx="1210" cy="289"/>
            </a:xfrm>
            <a:prstGeom prst="rect">
              <a:avLst/>
            </a:prstGeom>
            <a:solidFill>
              <a:srgbClr val="FFCC99">
                <a:alpha val="50000"/>
              </a:srgb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b="1">
                  <a:solidFill>
                    <a:schemeClr val="bg1"/>
                  </a:solidFill>
                  <a:latin typeface="楷体_GB2312" pitchFamily="49" charset="-122"/>
                  <a:ea typeface="楷体_GB2312" pitchFamily="49" charset="-122"/>
                </a:rPr>
                <a:t>价格子系统</a:t>
              </a:r>
            </a:p>
          </p:txBody>
        </p:sp>
        <p:sp>
          <p:nvSpPr>
            <p:cNvPr id="1704973" name="Rectangle 13"/>
            <p:cNvSpPr>
              <a:spLocks noChangeArrowheads="1"/>
            </p:cNvSpPr>
            <p:nvPr/>
          </p:nvSpPr>
          <p:spPr bwMode="ltGray">
            <a:xfrm>
              <a:off x="2976" y="3312"/>
              <a:ext cx="1210" cy="289"/>
            </a:xfrm>
            <a:prstGeom prst="rect">
              <a:avLst/>
            </a:prstGeom>
            <a:solidFill>
              <a:srgbClr val="33CCCC">
                <a:alpha val="50000"/>
              </a:srgb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b="1">
                  <a:solidFill>
                    <a:schemeClr val="bg1"/>
                  </a:solidFill>
                  <a:latin typeface="楷体_GB2312" pitchFamily="49" charset="-122"/>
                  <a:ea typeface="楷体_GB2312" pitchFamily="49" charset="-122"/>
                </a:rPr>
                <a:t>市场决策子系统</a:t>
              </a:r>
            </a:p>
          </p:txBody>
        </p:sp>
        <p:sp>
          <p:nvSpPr>
            <p:cNvPr id="177166" name="Line 14"/>
            <p:cNvSpPr>
              <a:spLocks noChangeShapeType="1"/>
            </p:cNvSpPr>
            <p:nvPr/>
          </p:nvSpPr>
          <p:spPr bwMode="ltGray">
            <a:xfrm>
              <a:off x="4176" y="1536"/>
              <a:ext cx="624" cy="528"/>
            </a:xfrm>
            <a:prstGeom prst="line">
              <a:avLst/>
            </a:prstGeom>
            <a:noFill/>
            <a:ln w="28575">
              <a:solidFill>
                <a:schemeClr val="tx2"/>
              </a:solidFill>
              <a:round/>
              <a:headEnd/>
              <a:tailEnd type="triangle" w="sm" len="sm"/>
            </a:ln>
          </p:spPr>
          <p:txBody>
            <a:bodyPr/>
            <a:lstStyle/>
            <a:p>
              <a:endParaRPr lang="zh-CN" altLang="en-US"/>
            </a:p>
          </p:txBody>
        </p:sp>
        <p:sp>
          <p:nvSpPr>
            <p:cNvPr id="177167" name="Line 15"/>
            <p:cNvSpPr>
              <a:spLocks noChangeShapeType="1"/>
            </p:cNvSpPr>
            <p:nvPr/>
          </p:nvSpPr>
          <p:spPr bwMode="ltGray">
            <a:xfrm>
              <a:off x="4176" y="2016"/>
              <a:ext cx="624" cy="144"/>
            </a:xfrm>
            <a:prstGeom prst="line">
              <a:avLst/>
            </a:prstGeom>
            <a:noFill/>
            <a:ln w="28575">
              <a:solidFill>
                <a:schemeClr val="tx2"/>
              </a:solidFill>
              <a:round/>
              <a:headEnd/>
              <a:tailEnd type="triangle" w="sm" len="sm"/>
            </a:ln>
          </p:spPr>
          <p:txBody>
            <a:bodyPr/>
            <a:lstStyle/>
            <a:p>
              <a:endParaRPr lang="zh-CN" altLang="en-US"/>
            </a:p>
          </p:txBody>
        </p:sp>
        <p:sp>
          <p:nvSpPr>
            <p:cNvPr id="177168" name="Line 16"/>
            <p:cNvSpPr>
              <a:spLocks noChangeShapeType="1"/>
            </p:cNvSpPr>
            <p:nvPr/>
          </p:nvSpPr>
          <p:spPr bwMode="ltGray">
            <a:xfrm flipV="1">
              <a:off x="4176" y="2256"/>
              <a:ext cx="624" cy="240"/>
            </a:xfrm>
            <a:prstGeom prst="line">
              <a:avLst/>
            </a:prstGeom>
            <a:noFill/>
            <a:ln w="28575">
              <a:solidFill>
                <a:schemeClr val="tx2"/>
              </a:solidFill>
              <a:round/>
              <a:headEnd/>
              <a:tailEnd type="triangle" w="sm" len="sm"/>
            </a:ln>
          </p:spPr>
          <p:txBody>
            <a:bodyPr/>
            <a:lstStyle/>
            <a:p>
              <a:endParaRPr lang="zh-CN" altLang="en-US"/>
            </a:p>
          </p:txBody>
        </p:sp>
        <p:sp>
          <p:nvSpPr>
            <p:cNvPr id="177169" name="Line 17"/>
            <p:cNvSpPr>
              <a:spLocks noChangeShapeType="1"/>
            </p:cNvSpPr>
            <p:nvPr/>
          </p:nvSpPr>
          <p:spPr bwMode="ltGray">
            <a:xfrm flipV="1">
              <a:off x="4176" y="2352"/>
              <a:ext cx="624" cy="624"/>
            </a:xfrm>
            <a:prstGeom prst="line">
              <a:avLst/>
            </a:prstGeom>
            <a:noFill/>
            <a:ln w="28575">
              <a:solidFill>
                <a:schemeClr val="tx2"/>
              </a:solidFill>
              <a:round/>
              <a:headEnd/>
              <a:tailEnd type="triangle" w="sm" len="sm"/>
            </a:ln>
          </p:spPr>
          <p:txBody>
            <a:bodyPr/>
            <a:lstStyle/>
            <a:p>
              <a:endParaRPr lang="zh-CN" altLang="en-US"/>
            </a:p>
          </p:txBody>
        </p:sp>
        <p:sp>
          <p:nvSpPr>
            <p:cNvPr id="177170" name="Line 18"/>
            <p:cNvSpPr>
              <a:spLocks noChangeShapeType="1"/>
            </p:cNvSpPr>
            <p:nvPr/>
          </p:nvSpPr>
          <p:spPr bwMode="ltGray">
            <a:xfrm>
              <a:off x="4224" y="3456"/>
              <a:ext cx="576" cy="0"/>
            </a:xfrm>
            <a:prstGeom prst="line">
              <a:avLst/>
            </a:prstGeom>
            <a:noFill/>
            <a:ln w="28575">
              <a:solidFill>
                <a:schemeClr val="tx2"/>
              </a:solidFill>
              <a:round/>
              <a:headEnd type="triangle" w="med" len="med"/>
              <a:tailEnd type="triangle" w="sm" len="sm"/>
            </a:ln>
          </p:spPr>
          <p:txBody>
            <a:bodyPr/>
            <a:lstStyle/>
            <a:p>
              <a:endParaRPr lang="zh-CN" altLang="en-US"/>
            </a:p>
          </p:txBody>
        </p:sp>
        <p:sp>
          <p:nvSpPr>
            <p:cNvPr id="1704979" name="Text Box 19"/>
            <p:cNvSpPr txBox="1">
              <a:spLocks noChangeArrowheads="1"/>
            </p:cNvSpPr>
            <p:nvPr/>
          </p:nvSpPr>
          <p:spPr bwMode="ltGray">
            <a:xfrm>
              <a:off x="4828" y="2064"/>
              <a:ext cx="769" cy="237"/>
            </a:xfrm>
            <a:prstGeom prst="rect">
              <a:avLst/>
            </a:prstGeom>
            <a:solidFill>
              <a:srgbClr val="CCCC00">
                <a:alpha val="50000"/>
              </a:srgbClr>
            </a:solidFill>
            <a:ln w="9525">
              <a:solidFill>
                <a:schemeClr val="tx2"/>
              </a:solidFill>
              <a:miter lim="800000"/>
              <a:headEnd/>
              <a:tailEnd/>
            </a:ln>
            <a:effectLst>
              <a:outerShdw dist="107763" dir="2700000" algn="ctr" rotWithShape="0">
                <a:schemeClr val="bg2"/>
              </a:outerShdw>
            </a:effectLst>
          </p:spPr>
          <p:txBody>
            <a:bodyPr wrap="none">
              <a:spAutoFit/>
            </a:bodyPr>
            <a:lstStyle/>
            <a:p>
              <a:pPr>
                <a:defRPr/>
              </a:pPr>
              <a:r>
                <a:rPr kumimoji="1" lang="zh-CN" altLang="en-US" b="1">
                  <a:solidFill>
                    <a:schemeClr val="bg1"/>
                  </a:solidFill>
                  <a:latin typeface="楷体_GB2312" pitchFamily="49" charset="-122"/>
                  <a:ea typeface="楷体_GB2312" pitchFamily="49" charset="-122"/>
                </a:rPr>
                <a:t>用户</a:t>
              </a:r>
              <a:r>
                <a:rPr kumimoji="1" lang="en-US" altLang="zh-CN" b="1">
                  <a:solidFill>
                    <a:schemeClr val="bg1"/>
                  </a:solidFill>
                  <a:latin typeface="楷体_GB2312" pitchFamily="49" charset="-122"/>
                  <a:ea typeface="楷体_GB2312" pitchFamily="49" charset="-122"/>
                </a:rPr>
                <a:t>(4P)</a:t>
              </a:r>
            </a:p>
          </p:txBody>
        </p:sp>
        <p:sp>
          <p:nvSpPr>
            <p:cNvPr id="1704980" name="Text Box 20"/>
            <p:cNvSpPr txBox="1">
              <a:spLocks noChangeArrowheads="1"/>
            </p:cNvSpPr>
            <p:nvPr/>
          </p:nvSpPr>
          <p:spPr bwMode="ltGray">
            <a:xfrm>
              <a:off x="4853" y="3252"/>
              <a:ext cx="446" cy="414"/>
            </a:xfrm>
            <a:prstGeom prst="rect">
              <a:avLst/>
            </a:prstGeom>
            <a:solidFill>
              <a:srgbClr val="CCCC00">
                <a:alpha val="50000"/>
              </a:srgbClr>
            </a:solidFill>
            <a:ln w="9525">
              <a:solidFill>
                <a:schemeClr val="tx2"/>
              </a:solidFill>
              <a:miter lim="800000"/>
              <a:headEnd/>
              <a:tailEnd/>
            </a:ln>
            <a:effectLst>
              <a:outerShdw dist="107763" dir="2700000" algn="ctr" rotWithShape="0">
                <a:schemeClr val="bg2"/>
              </a:outerShdw>
            </a:effectLst>
          </p:spPr>
          <p:txBody>
            <a:bodyPr wrap="none">
              <a:spAutoFit/>
            </a:bodyPr>
            <a:lstStyle/>
            <a:p>
              <a:pPr>
                <a:defRPr/>
              </a:pPr>
              <a:r>
                <a:rPr kumimoji="1" lang="zh-CN" altLang="en-US" b="1">
                  <a:solidFill>
                    <a:schemeClr val="bg1"/>
                  </a:solidFill>
                  <a:latin typeface="楷体_GB2312" pitchFamily="49" charset="-122"/>
                  <a:ea typeface="楷体_GB2312" pitchFamily="49" charset="-122"/>
                </a:rPr>
                <a:t>市场</a:t>
              </a:r>
            </a:p>
            <a:p>
              <a:pPr>
                <a:defRPr/>
              </a:pPr>
              <a:r>
                <a:rPr kumimoji="1" lang="zh-CN" altLang="en-US" b="1">
                  <a:solidFill>
                    <a:schemeClr val="bg1"/>
                  </a:solidFill>
                  <a:latin typeface="楷体_GB2312" pitchFamily="49" charset="-122"/>
                  <a:ea typeface="楷体_GB2312" pitchFamily="49" charset="-122"/>
                </a:rPr>
                <a:t>经理</a:t>
              </a:r>
            </a:p>
          </p:txBody>
        </p:sp>
        <p:sp>
          <p:nvSpPr>
            <p:cNvPr id="177173" name="Line 21"/>
            <p:cNvSpPr>
              <a:spLocks noChangeShapeType="1"/>
            </p:cNvSpPr>
            <p:nvPr/>
          </p:nvSpPr>
          <p:spPr bwMode="ltGray">
            <a:xfrm>
              <a:off x="1632" y="1824"/>
              <a:ext cx="336" cy="480"/>
            </a:xfrm>
            <a:prstGeom prst="line">
              <a:avLst/>
            </a:prstGeom>
            <a:noFill/>
            <a:ln w="28575">
              <a:solidFill>
                <a:schemeClr val="tx2"/>
              </a:solidFill>
              <a:round/>
              <a:headEnd/>
              <a:tailEnd type="triangle" w="sm" len="sm"/>
            </a:ln>
          </p:spPr>
          <p:txBody>
            <a:bodyPr/>
            <a:lstStyle/>
            <a:p>
              <a:endParaRPr lang="zh-CN" altLang="en-US"/>
            </a:p>
          </p:txBody>
        </p:sp>
        <p:sp>
          <p:nvSpPr>
            <p:cNvPr id="177174" name="Line 22"/>
            <p:cNvSpPr>
              <a:spLocks noChangeShapeType="1"/>
            </p:cNvSpPr>
            <p:nvPr/>
          </p:nvSpPr>
          <p:spPr bwMode="ltGray">
            <a:xfrm>
              <a:off x="1632" y="2448"/>
              <a:ext cx="336" cy="0"/>
            </a:xfrm>
            <a:prstGeom prst="line">
              <a:avLst/>
            </a:prstGeom>
            <a:noFill/>
            <a:ln w="28575">
              <a:solidFill>
                <a:schemeClr val="tx2"/>
              </a:solidFill>
              <a:round/>
              <a:headEnd/>
              <a:tailEnd type="triangle" w="sm" len="sm"/>
            </a:ln>
          </p:spPr>
          <p:txBody>
            <a:bodyPr/>
            <a:lstStyle/>
            <a:p>
              <a:endParaRPr lang="zh-CN" altLang="en-US"/>
            </a:p>
          </p:txBody>
        </p:sp>
        <p:sp>
          <p:nvSpPr>
            <p:cNvPr id="177175" name="Line 23"/>
            <p:cNvSpPr>
              <a:spLocks noChangeShapeType="1"/>
            </p:cNvSpPr>
            <p:nvPr/>
          </p:nvSpPr>
          <p:spPr bwMode="ltGray">
            <a:xfrm flipV="1">
              <a:off x="1632" y="2592"/>
              <a:ext cx="336" cy="528"/>
            </a:xfrm>
            <a:prstGeom prst="line">
              <a:avLst/>
            </a:prstGeom>
            <a:noFill/>
            <a:ln w="28575">
              <a:solidFill>
                <a:schemeClr val="tx2"/>
              </a:solidFill>
              <a:round/>
              <a:headEnd/>
              <a:tailEnd type="triangle" w="sm" len="sm"/>
            </a:ln>
          </p:spPr>
          <p:txBody>
            <a:bodyPr/>
            <a:lstStyle/>
            <a:p>
              <a:endParaRPr lang="zh-CN" altLang="en-US"/>
            </a:p>
          </p:txBody>
        </p:sp>
        <p:sp>
          <p:nvSpPr>
            <p:cNvPr id="177176" name="Line 24"/>
            <p:cNvSpPr>
              <a:spLocks noChangeShapeType="1"/>
            </p:cNvSpPr>
            <p:nvPr/>
          </p:nvSpPr>
          <p:spPr bwMode="ltGray">
            <a:xfrm flipV="1">
              <a:off x="2592" y="1488"/>
              <a:ext cx="384" cy="912"/>
            </a:xfrm>
            <a:prstGeom prst="line">
              <a:avLst/>
            </a:prstGeom>
            <a:noFill/>
            <a:ln w="28575">
              <a:solidFill>
                <a:schemeClr val="tx2"/>
              </a:solidFill>
              <a:round/>
              <a:headEnd/>
              <a:tailEnd type="triangle" w="sm" len="sm"/>
            </a:ln>
          </p:spPr>
          <p:txBody>
            <a:bodyPr/>
            <a:lstStyle/>
            <a:p>
              <a:endParaRPr lang="zh-CN" altLang="en-US"/>
            </a:p>
          </p:txBody>
        </p:sp>
        <p:sp>
          <p:nvSpPr>
            <p:cNvPr id="177177" name="Line 25"/>
            <p:cNvSpPr>
              <a:spLocks noChangeShapeType="1"/>
            </p:cNvSpPr>
            <p:nvPr/>
          </p:nvSpPr>
          <p:spPr bwMode="ltGray">
            <a:xfrm flipV="1">
              <a:off x="2592" y="2016"/>
              <a:ext cx="384" cy="384"/>
            </a:xfrm>
            <a:prstGeom prst="line">
              <a:avLst/>
            </a:prstGeom>
            <a:noFill/>
            <a:ln w="28575">
              <a:solidFill>
                <a:schemeClr val="tx2"/>
              </a:solidFill>
              <a:round/>
              <a:headEnd/>
              <a:tailEnd type="triangle" w="sm" len="sm"/>
            </a:ln>
          </p:spPr>
          <p:txBody>
            <a:bodyPr/>
            <a:lstStyle/>
            <a:p>
              <a:endParaRPr lang="zh-CN" altLang="en-US"/>
            </a:p>
          </p:txBody>
        </p:sp>
        <p:sp>
          <p:nvSpPr>
            <p:cNvPr id="177178" name="Line 26"/>
            <p:cNvSpPr>
              <a:spLocks noChangeShapeType="1"/>
            </p:cNvSpPr>
            <p:nvPr/>
          </p:nvSpPr>
          <p:spPr bwMode="ltGray">
            <a:xfrm>
              <a:off x="2592" y="2400"/>
              <a:ext cx="384" cy="96"/>
            </a:xfrm>
            <a:prstGeom prst="line">
              <a:avLst/>
            </a:prstGeom>
            <a:noFill/>
            <a:ln w="28575">
              <a:solidFill>
                <a:schemeClr val="tx2"/>
              </a:solidFill>
              <a:round/>
              <a:headEnd/>
              <a:tailEnd type="triangle" w="sm" len="sm"/>
            </a:ln>
          </p:spPr>
          <p:txBody>
            <a:bodyPr/>
            <a:lstStyle/>
            <a:p>
              <a:endParaRPr lang="zh-CN" altLang="en-US"/>
            </a:p>
          </p:txBody>
        </p:sp>
        <p:sp>
          <p:nvSpPr>
            <p:cNvPr id="177179" name="Line 27"/>
            <p:cNvSpPr>
              <a:spLocks noChangeShapeType="1"/>
            </p:cNvSpPr>
            <p:nvPr/>
          </p:nvSpPr>
          <p:spPr bwMode="ltGray">
            <a:xfrm>
              <a:off x="2592" y="2400"/>
              <a:ext cx="384" cy="576"/>
            </a:xfrm>
            <a:prstGeom prst="line">
              <a:avLst/>
            </a:prstGeom>
            <a:noFill/>
            <a:ln w="28575">
              <a:solidFill>
                <a:schemeClr val="tx2"/>
              </a:solidFill>
              <a:round/>
              <a:headEnd/>
              <a:tailEnd type="triangle" w="sm" len="sm"/>
            </a:ln>
          </p:spPr>
          <p:txBody>
            <a:bodyPr/>
            <a:lstStyle/>
            <a:p>
              <a:endParaRPr lang="zh-CN" altLang="en-US"/>
            </a:p>
          </p:txBody>
        </p:sp>
        <p:sp>
          <p:nvSpPr>
            <p:cNvPr id="177180" name="Line 28"/>
            <p:cNvSpPr>
              <a:spLocks noChangeShapeType="1"/>
            </p:cNvSpPr>
            <p:nvPr/>
          </p:nvSpPr>
          <p:spPr bwMode="ltGray">
            <a:xfrm>
              <a:off x="2592" y="2400"/>
              <a:ext cx="384" cy="1056"/>
            </a:xfrm>
            <a:prstGeom prst="line">
              <a:avLst/>
            </a:prstGeom>
            <a:noFill/>
            <a:ln w="28575">
              <a:solidFill>
                <a:schemeClr val="tx2"/>
              </a:solidFill>
              <a:round/>
              <a:headEnd/>
              <a:tailEnd type="triangle" w="sm" len="sm"/>
            </a:ln>
          </p:spPr>
          <p:txBody>
            <a:bodyPr/>
            <a:lstStyle/>
            <a:p>
              <a:endParaRPr lang="zh-CN" altLang="en-US"/>
            </a:p>
          </p:txBody>
        </p:sp>
      </p:grpSp>
    </p:spTree>
  </p:cSld>
  <p:clrMapOvr>
    <a:masterClrMapping/>
  </p:clrMapOvr>
  <p:transition>
    <p:random/>
  </p:transition>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p:txBody>
          <a:bodyPr/>
          <a:lstStyle/>
          <a:p>
            <a:pPr eaLnBrk="1" hangingPunct="1"/>
            <a:r>
              <a:rPr lang="zh-CN" altLang="en-US" sz="4000" b="1" smtClean="0"/>
              <a:t>财务信息系统</a:t>
            </a:r>
          </a:p>
        </p:txBody>
      </p:sp>
      <p:sp>
        <p:nvSpPr>
          <p:cNvPr id="1705987" name="Rectangle 3"/>
          <p:cNvSpPr>
            <a:spLocks noGrp="1" noChangeArrowheads="1"/>
          </p:cNvSpPr>
          <p:nvPr>
            <p:ph type="body" idx="1"/>
          </p:nvPr>
        </p:nvSpPr>
        <p:spPr/>
        <p:txBody>
          <a:bodyPr/>
          <a:lstStyle/>
          <a:p>
            <a:pPr eaLnBrk="1" hangingPunct="1"/>
            <a:r>
              <a:rPr lang="zh-CN" altLang="en-US" smtClean="0"/>
              <a:t>财务信息系统</a:t>
            </a:r>
          </a:p>
        </p:txBody>
      </p:sp>
      <p:grpSp>
        <p:nvGrpSpPr>
          <p:cNvPr id="2" name="Group 4"/>
          <p:cNvGrpSpPr>
            <a:grpSpLocks/>
          </p:cNvGrpSpPr>
          <p:nvPr/>
        </p:nvGrpSpPr>
        <p:grpSpPr bwMode="auto">
          <a:xfrm>
            <a:off x="250825" y="2636838"/>
            <a:ext cx="8535988" cy="3452812"/>
            <a:chOff x="540" y="1536"/>
            <a:chExt cx="4754" cy="2130"/>
          </a:xfrm>
        </p:grpSpPr>
        <p:sp>
          <p:nvSpPr>
            <p:cNvPr id="1705989" name="AutoShape 5"/>
            <p:cNvSpPr>
              <a:spLocks noChangeArrowheads="1"/>
            </p:cNvSpPr>
            <p:nvPr/>
          </p:nvSpPr>
          <p:spPr bwMode="auto">
            <a:xfrm>
              <a:off x="2514" y="1998"/>
              <a:ext cx="622" cy="624"/>
            </a:xfrm>
            <a:prstGeom prst="flowChartMagneticDisk">
              <a:avLst/>
            </a:prstGeom>
            <a:solidFill>
              <a:srgbClr val="CCCC00">
                <a:alpha val="50000"/>
              </a:srgbClr>
            </a:solidFill>
            <a:ln w="9525">
              <a:solidFill>
                <a:schemeClr val="tx2"/>
              </a:solidFill>
              <a:round/>
              <a:headEnd/>
              <a:tailEnd/>
            </a:ln>
            <a:effectLst>
              <a:outerShdw dist="107763" dir="2700000" algn="ctr" rotWithShape="0">
                <a:schemeClr val="bg2"/>
              </a:outerShdw>
            </a:effectLst>
          </p:spPr>
          <p:txBody>
            <a:bodyPr wrap="none" anchor="ctr"/>
            <a:lstStyle/>
            <a:p>
              <a:pPr algn="ctr">
                <a:defRPr/>
              </a:pPr>
              <a:r>
                <a:rPr kumimoji="1" lang="zh-CN" altLang="en-US">
                  <a:solidFill>
                    <a:schemeClr val="bg1"/>
                  </a:solidFill>
                  <a:effectLst>
                    <a:outerShdw blurRad="38100" dist="38100" dir="2700000" algn="tl">
                      <a:srgbClr val="000000"/>
                    </a:outerShdw>
                  </a:effectLst>
                  <a:latin typeface="Times New Roman" pitchFamily="18" charset="0"/>
                  <a:ea typeface="楷体_GB2312" pitchFamily="49" charset="-122"/>
                </a:rPr>
                <a:t>数据库</a:t>
              </a:r>
            </a:p>
          </p:txBody>
        </p:sp>
        <p:sp>
          <p:nvSpPr>
            <p:cNvPr id="1705990" name="Rectangle 6"/>
            <p:cNvSpPr>
              <a:spLocks noChangeArrowheads="1"/>
            </p:cNvSpPr>
            <p:nvPr/>
          </p:nvSpPr>
          <p:spPr bwMode="auto">
            <a:xfrm>
              <a:off x="3522" y="1758"/>
              <a:ext cx="1049" cy="288"/>
            </a:xfrm>
            <a:prstGeom prst="rect">
              <a:avLst/>
            </a:prstGeom>
            <a:solidFill>
              <a:srgbClr val="CCCC00">
                <a:alpha val="50000"/>
              </a:srgb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a:solidFill>
                    <a:schemeClr val="bg1"/>
                  </a:solidFill>
                  <a:effectLst>
                    <a:outerShdw blurRad="38100" dist="38100" dir="2700000" algn="tl">
                      <a:srgbClr val="000000"/>
                    </a:outerShdw>
                  </a:effectLst>
                  <a:latin typeface="Times New Roman" pitchFamily="18" charset="0"/>
                  <a:ea typeface="楷体_GB2312" pitchFamily="49" charset="-122"/>
                </a:rPr>
                <a:t>预测子系统</a:t>
              </a:r>
            </a:p>
          </p:txBody>
        </p:sp>
        <p:sp>
          <p:nvSpPr>
            <p:cNvPr id="1705991" name="Rectangle 7"/>
            <p:cNvSpPr>
              <a:spLocks noChangeArrowheads="1"/>
            </p:cNvSpPr>
            <p:nvPr/>
          </p:nvSpPr>
          <p:spPr bwMode="auto">
            <a:xfrm>
              <a:off x="3522" y="2238"/>
              <a:ext cx="1049" cy="288"/>
            </a:xfrm>
            <a:prstGeom prst="rect">
              <a:avLst/>
            </a:prstGeom>
            <a:solidFill>
              <a:schemeClr val="folHlink">
                <a:alpha val="50000"/>
              </a:scheme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a:solidFill>
                    <a:schemeClr val="bg1"/>
                  </a:solidFill>
                  <a:effectLst>
                    <a:outerShdw blurRad="38100" dist="38100" dir="2700000" algn="tl">
                      <a:srgbClr val="000000"/>
                    </a:outerShdw>
                  </a:effectLst>
                  <a:latin typeface="Times New Roman" pitchFamily="18" charset="0"/>
                  <a:ea typeface="楷体_GB2312" pitchFamily="49" charset="-122"/>
                </a:rPr>
                <a:t>资金管理子系统</a:t>
              </a:r>
            </a:p>
          </p:txBody>
        </p:sp>
        <p:sp>
          <p:nvSpPr>
            <p:cNvPr id="1705992" name="Rectangle 8"/>
            <p:cNvSpPr>
              <a:spLocks noChangeArrowheads="1"/>
            </p:cNvSpPr>
            <p:nvPr/>
          </p:nvSpPr>
          <p:spPr bwMode="auto">
            <a:xfrm>
              <a:off x="3522" y="2718"/>
              <a:ext cx="1049" cy="288"/>
            </a:xfrm>
            <a:prstGeom prst="rect">
              <a:avLst/>
            </a:prstGeom>
            <a:solidFill>
              <a:srgbClr val="CCCC00">
                <a:alpha val="50000"/>
              </a:srgbClr>
            </a:solidFill>
            <a:ln w="9525">
              <a:solidFill>
                <a:schemeClr val="tx2"/>
              </a:solidFill>
              <a:miter lim="800000"/>
              <a:headEnd/>
              <a:tailEnd/>
            </a:ln>
            <a:effectLst>
              <a:outerShdw dist="107763" dir="2700000" algn="ctr" rotWithShape="0">
                <a:schemeClr val="bg2"/>
              </a:outerShdw>
            </a:effectLst>
          </p:spPr>
          <p:txBody>
            <a:bodyPr wrap="none" anchor="ctr"/>
            <a:lstStyle/>
            <a:p>
              <a:pPr algn="ctr">
                <a:defRPr/>
              </a:pPr>
              <a:r>
                <a:rPr kumimoji="1" lang="zh-CN" altLang="en-US">
                  <a:solidFill>
                    <a:schemeClr val="bg1"/>
                  </a:solidFill>
                  <a:effectLst>
                    <a:outerShdw blurRad="38100" dist="38100" dir="2700000" algn="tl">
                      <a:srgbClr val="000000"/>
                    </a:outerShdw>
                  </a:effectLst>
                  <a:latin typeface="Times New Roman" pitchFamily="18" charset="0"/>
                  <a:ea typeface="楷体_GB2312" pitchFamily="49" charset="-122"/>
                </a:rPr>
                <a:t>财务控制子系统</a:t>
              </a:r>
            </a:p>
          </p:txBody>
        </p:sp>
        <p:sp>
          <p:nvSpPr>
            <p:cNvPr id="178185" name="Text Box 9"/>
            <p:cNvSpPr txBox="1">
              <a:spLocks noChangeArrowheads="1"/>
            </p:cNvSpPr>
            <p:nvPr/>
          </p:nvSpPr>
          <p:spPr bwMode="auto">
            <a:xfrm>
              <a:off x="4908" y="2253"/>
              <a:ext cx="386" cy="245"/>
            </a:xfrm>
            <a:prstGeom prst="rect">
              <a:avLst/>
            </a:prstGeom>
            <a:noFill/>
            <a:ln w="9525">
              <a:noFill/>
              <a:miter lim="800000"/>
              <a:headEnd/>
              <a:tailEnd/>
            </a:ln>
          </p:spPr>
          <p:txBody>
            <a:bodyPr wrap="none">
              <a:spAutoFit/>
            </a:bodyPr>
            <a:lstStyle/>
            <a:p>
              <a:r>
                <a:rPr kumimoji="1" lang="zh-CN" altLang="en-US" b="1">
                  <a:latin typeface="Times New Roman" pitchFamily="18" charset="0"/>
                  <a:ea typeface="楷体_GB2312" pitchFamily="49" charset="-122"/>
                </a:rPr>
                <a:t>用户</a:t>
              </a:r>
            </a:p>
          </p:txBody>
        </p:sp>
        <p:sp>
          <p:nvSpPr>
            <p:cNvPr id="178186" name="Line 10"/>
            <p:cNvSpPr>
              <a:spLocks noChangeShapeType="1"/>
            </p:cNvSpPr>
            <p:nvPr/>
          </p:nvSpPr>
          <p:spPr bwMode="auto">
            <a:xfrm>
              <a:off x="2178" y="1710"/>
              <a:ext cx="336" cy="480"/>
            </a:xfrm>
            <a:prstGeom prst="line">
              <a:avLst/>
            </a:prstGeom>
            <a:noFill/>
            <a:ln w="9525">
              <a:solidFill>
                <a:schemeClr val="tx1"/>
              </a:solidFill>
              <a:round/>
              <a:headEnd/>
              <a:tailEnd type="triangle" w="med" len="med"/>
            </a:ln>
          </p:spPr>
          <p:txBody>
            <a:bodyPr/>
            <a:lstStyle/>
            <a:p>
              <a:endParaRPr lang="zh-CN" altLang="en-US"/>
            </a:p>
          </p:txBody>
        </p:sp>
        <p:sp>
          <p:nvSpPr>
            <p:cNvPr id="178187" name="Line 11"/>
            <p:cNvSpPr>
              <a:spLocks noChangeShapeType="1"/>
            </p:cNvSpPr>
            <p:nvPr/>
          </p:nvSpPr>
          <p:spPr bwMode="auto">
            <a:xfrm>
              <a:off x="2178" y="2334"/>
              <a:ext cx="336" cy="0"/>
            </a:xfrm>
            <a:prstGeom prst="line">
              <a:avLst/>
            </a:prstGeom>
            <a:noFill/>
            <a:ln w="9525">
              <a:solidFill>
                <a:schemeClr val="tx1"/>
              </a:solidFill>
              <a:round/>
              <a:headEnd/>
              <a:tailEnd type="triangle" w="med" len="med"/>
            </a:ln>
          </p:spPr>
          <p:txBody>
            <a:bodyPr/>
            <a:lstStyle/>
            <a:p>
              <a:endParaRPr lang="zh-CN" altLang="en-US"/>
            </a:p>
          </p:txBody>
        </p:sp>
        <p:sp>
          <p:nvSpPr>
            <p:cNvPr id="178188" name="Line 12"/>
            <p:cNvSpPr>
              <a:spLocks noChangeShapeType="1"/>
            </p:cNvSpPr>
            <p:nvPr/>
          </p:nvSpPr>
          <p:spPr bwMode="auto">
            <a:xfrm flipV="1">
              <a:off x="2178" y="2478"/>
              <a:ext cx="336" cy="528"/>
            </a:xfrm>
            <a:prstGeom prst="line">
              <a:avLst/>
            </a:prstGeom>
            <a:noFill/>
            <a:ln w="9525">
              <a:solidFill>
                <a:schemeClr val="tx1"/>
              </a:solidFill>
              <a:round/>
              <a:headEnd/>
              <a:tailEnd type="triangle" w="med" len="med"/>
            </a:ln>
          </p:spPr>
          <p:txBody>
            <a:bodyPr/>
            <a:lstStyle/>
            <a:p>
              <a:endParaRPr lang="zh-CN" altLang="en-US"/>
            </a:p>
          </p:txBody>
        </p:sp>
        <p:sp>
          <p:nvSpPr>
            <p:cNvPr id="178189" name="Line 13"/>
            <p:cNvSpPr>
              <a:spLocks noChangeShapeType="1"/>
            </p:cNvSpPr>
            <p:nvPr/>
          </p:nvSpPr>
          <p:spPr bwMode="auto">
            <a:xfrm flipV="1">
              <a:off x="3138" y="1902"/>
              <a:ext cx="384" cy="384"/>
            </a:xfrm>
            <a:prstGeom prst="line">
              <a:avLst/>
            </a:prstGeom>
            <a:noFill/>
            <a:ln w="9525">
              <a:solidFill>
                <a:schemeClr val="tx1"/>
              </a:solidFill>
              <a:round/>
              <a:headEnd/>
              <a:tailEnd type="triangle" w="med" len="med"/>
            </a:ln>
          </p:spPr>
          <p:txBody>
            <a:bodyPr/>
            <a:lstStyle/>
            <a:p>
              <a:endParaRPr lang="zh-CN" altLang="en-US"/>
            </a:p>
          </p:txBody>
        </p:sp>
        <p:sp>
          <p:nvSpPr>
            <p:cNvPr id="178190" name="Line 14"/>
            <p:cNvSpPr>
              <a:spLocks noChangeShapeType="1"/>
            </p:cNvSpPr>
            <p:nvPr/>
          </p:nvSpPr>
          <p:spPr bwMode="auto">
            <a:xfrm>
              <a:off x="3138" y="2286"/>
              <a:ext cx="384" cy="96"/>
            </a:xfrm>
            <a:prstGeom prst="line">
              <a:avLst/>
            </a:prstGeom>
            <a:noFill/>
            <a:ln w="9525">
              <a:solidFill>
                <a:schemeClr val="tx1"/>
              </a:solidFill>
              <a:round/>
              <a:headEnd/>
              <a:tailEnd type="triangle" w="med" len="med"/>
            </a:ln>
          </p:spPr>
          <p:txBody>
            <a:bodyPr/>
            <a:lstStyle/>
            <a:p>
              <a:endParaRPr lang="zh-CN" altLang="en-US"/>
            </a:p>
          </p:txBody>
        </p:sp>
        <p:sp>
          <p:nvSpPr>
            <p:cNvPr id="178191" name="Line 15"/>
            <p:cNvSpPr>
              <a:spLocks noChangeShapeType="1"/>
            </p:cNvSpPr>
            <p:nvPr/>
          </p:nvSpPr>
          <p:spPr bwMode="auto">
            <a:xfrm>
              <a:off x="3138" y="2286"/>
              <a:ext cx="384" cy="576"/>
            </a:xfrm>
            <a:prstGeom prst="line">
              <a:avLst/>
            </a:prstGeom>
            <a:noFill/>
            <a:ln w="9525">
              <a:solidFill>
                <a:schemeClr val="tx1"/>
              </a:solidFill>
              <a:round/>
              <a:headEnd/>
              <a:tailEnd type="triangle" w="med" len="med"/>
            </a:ln>
          </p:spPr>
          <p:txBody>
            <a:bodyPr/>
            <a:lstStyle/>
            <a:p>
              <a:endParaRPr lang="zh-CN" altLang="en-US"/>
            </a:p>
          </p:txBody>
        </p:sp>
        <p:sp>
          <p:nvSpPr>
            <p:cNvPr id="178192" name="Line 16"/>
            <p:cNvSpPr>
              <a:spLocks noChangeShapeType="1"/>
            </p:cNvSpPr>
            <p:nvPr/>
          </p:nvSpPr>
          <p:spPr bwMode="auto">
            <a:xfrm flipH="1">
              <a:off x="828" y="1710"/>
              <a:ext cx="336" cy="0"/>
            </a:xfrm>
            <a:prstGeom prst="line">
              <a:avLst/>
            </a:prstGeom>
            <a:noFill/>
            <a:ln w="9525">
              <a:solidFill>
                <a:schemeClr val="tx1"/>
              </a:solidFill>
              <a:round/>
              <a:headEnd type="stealth" w="med" len="med"/>
              <a:tailEnd/>
            </a:ln>
          </p:spPr>
          <p:txBody>
            <a:bodyPr/>
            <a:lstStyle/>
            <a:p>
              <a:endParaRPr lang="zh-CN" altLang="en-US"/>
            </a:p>
          </p:txBody>
        </p:sp>
        <p:sp>
          <p:nvSpPr>
            <p:cNvPr id="178193" name="Line 17"/>
            <p:cNvSpPr>
              <a:spLocks noChangeShapeType="1"/>
            </p:cNvSpPr>
            <p:nvPr/>
          </p:nvSpPr>
          <p:spPr bwMode="auto">
            <a:xfrm>
              <a:off x="828" y="1710"/>
              <a:ext cx="0" cy="1344"/>
            </a:xfrm>
            <a:prstGeom prst="line">
              <a:avLst/>
            </a:prstGeom>
            <a:noFill/>
            <a:ln w="9525">
              <a:solidFill>
                <a:schemeClr val="tx1"/>
              </a:solidFill>
              <a:round/>
              <a:headEnd/>
              <a:tailEnd/>
            </a:ln>
          </p:spPr>
          <p:txBody>
            <a:bodyPr/>
            <a:lstStyle/>
            <a:p>
              <a:endParaRPr lang="zh-CN" altLang="en-US"/>
            </a:p>
          </p:txBody>
        </p:sp>
        <p:sp>
          <p:nvSpPr>
            <p:cNvPr id="1706002" name="Line 18"/>
            <p:cNvSpPr>
              <a:spLocks noChangeShapeType="1"/>
            </p:cNvSpPr>
            <p:nvPr/>
          </p:nvSpPr>
          <p:spPr bwMode="auto">
            <a:xfrm>
              <a:off x="828" y="3054"/>
              <a:ext cx="384" cy="0"/>
            </a:xfrm>
            <a:prstGeom prst="line">
              <a:avLst/>
            </a:prstGeom>
            <a:noFill/>
            <a:ln w="9525">
              <a:solidFill>
                <a:schemeClr val="tx1"/>
              </a:solidFill>
              <a:round/>
              <a:headEnd/>
              <a:tailEnd type="stealth" w="med" len="med"/>
            </a:ln>
            <a:effectLst>
              <a:outerShdw dist="107763" dir="18900000" algn="ctr" rotWithShape="0">
                <a:schemeClr val="bg2"/>
              </a:outerShdw>
            </a:effectLst>
          </p:spPr>
          <p:txBody>
            <a:bodyPr/>
            <a:lstStyle/>
            <a:p>
              <a:pPr>
                <a:defRPr/>
              </a:pPr>
              <a:endParaRPr lang="zh-CN" altLang="en-US"/>
            </a:p>
          </p:txBody>
        </p:sp>
        <p:sp>
          <p:nvSpPr>
            <p:cNvPr id="178195" name="Line 19"/>
            <p:cNvSpPr>
              <a:spLocks noChangeShapeType="1"/>
            </p:cNvSpPr>
            <p:nvPr/>
          </p:nvSpPr>
          <p:spPr bwMode="auto">
            <a:xfrm>
              <a:off x="816" y="2400"/>
              <a:ext cx="384" cy="0"/>
            </a:xfrm>
            <a:prstGeom prst="line">
              <a:avLst/>
            </a:prstGeom>
            <a:noFill/>
            <a:ln w="9525">
              <a:solidFill>
                <a:schemeClr val="tx1"/>
              </a:solidFill>
              <a:round/>
              <a:headEnd/>
              <a:tailEnd type="stealth" w="med" len="med"/>
            </a:ln>
          </p:spPr>
          <p:txBody>
            <a:bodyPr/>
            <a:lstStyle/>
            <a:p>
              <a:endParaRPr lang="zh-CN" altLang="en-US"/>
            </a:p>
          </p:txBody>
        </p:sp>
        <p:sp>
          <p:nvSpPr>
            <p:cNvPr id="1706004" name="Line 20"/>
            <p:cNvSpPr>
              <a:spLocks noChangeShapeType="1"/>
            </p:cNvSpPr>
            <p:nvPr/>
          </p:nvSpPr>
          <p:spPr bwMode="auto">
            <a:xfrm flipH="1">
              <a:off x="732" y="2430"/>
              <a:ext cx="96" cy="0"/>
            </a:xfrm>
            <a:prstGeom prst="line">
              <a:avLst/>
            </a:prstGeom>
            <a:noFill/>
            <a:ln w="9525">
              <a:solidFill>
                <a:schemeClr val="tx1"/>
              </a:solidFill>
              <a:round/>
              <a:headEnd/>
              <a:tailEnd/>
            </a:ln>
            <a:effectLst>
              <a:outerShdw dist="107763" dir="18900000" algn="ctr" rotWithShape="0">
                <a:schemeClr val="bg2"/>
              </a:outerShdw>
            </a:effectLst>
          </p:spPr>
          <p:txBody>
            <a:bodyPr/>
            <a:lstStyle/>
            <a:p>
              <a:pPr>
                <a:defRPr/>
              </a:pPr>
              <a:endParaRPr lang="zh-CN" altLang="en-US"/>
            </a:p>
          </p:txBody>
        </p:sp>
        <p:sp>
          <p:nvSpPr>
            <p:cNvPr id="178197" name="Line 21"/>
            <p:cNvSpPr>
              <a:spLocks noChangeShapeType="1"/>
            </p:cNvSpPr>
            <p:nvPr/>
          </p:nvSpPr>
          <p:spPr bwMode="auto">
            <a:xfrm flipH="1">
              <a:off x="1068" y="1902"/>
              <a:ext cx="96" cy="0"/>
            </a:xfrm>
            <a:prstGeom prst="line">
              <a:avLst/>
            </a:prstGeom>
            <a:noFill/>
            <a:ln w="9525">
              <a:solidFill>
                <a:schemeClr val="tx1"/>
              </a:solidFill>
              <a:round/>
              <a:headEnd type="triangle" w="med" len="med"/>
              <a:tailEnd/>
            </a:ln>
          </p:spPr>
          <p:txBody>
            <a:bodyPr/>
            <a:lstStyle/>
            <a:p>
              <a:endParaRPr lang="zh-CN" altLang="en-US"/>
            </a:p>
          </p:txBody>
        </p:sp>
        <p:sp>
          <p:nvSpPr>
            <p:cNvPr id="178198" name="Line 22"/>
            <p:cNvSpPr>
              <a:spLocks noChangeShapeType="1"/>
            </p:cNvSpPr>
            <p:nvPr/>
          </p:nvSpPr>
          <p:spPr bwMode="auto">
            <a:xfrm>
              <a:off x="1068" y="1902"/>
              <a:ext cx="0" cy="336"/>
            </a:xfrm>
            <a:prstGeom prst="line">
              <a:avLst/>
            </a:prstGeom>
            <a:noFill/>
            <a:ln w="9525">
              <a:solidFill>
                <a:schemeClr val="tx1"/>
              </a:solidFill>
              <a:round/>
              <a:headEnd/>
              <a:tailEnd/>
            </a:ln>
          </p:spPr>
          <p:txBody>
            <a:bodyPr/>
            <a:lstStyle/>
            <a:p>
              <a:endParaRPr lang="zh-CN" altLang="en-US"/>
            </a:p>
          </p:txBody>
        </p:sp>
        <p:sp>
          <p:nvSpPr>
            <p:cNvPr id="178199" name="Line 23"/>
            <p:cNvSpPr>
              <a:spLocks noChangeShapeType="1"/>
            </p:cNvSpPr>
            <p:nvPr/>
          </p:nvSpPr>
          <p:spPr bwMode="auto">
            <a:xfrm>
              <a:off x="1068" y="2238"/>
              <a:ext cx="144" cy="0"/>
            </a:xfrm>
            <a:prstGeom prst="line">
              <a:avLst/>
            </a:prstGeom>
            <a:noFill/>
            <a:ln w="9525">
              <a:solidFill>
                <a:schemeClr val="tx1"/>
              </a:solidFill>
              <a:round/>
              <a:headEnd/>
              <a:tailEnd type="triangle" w="med" len="med"/>
            </a:ln>
          </p:spPr>
          <p:txBody>
            <a:bodyPr/>
            <a:lstStyle/>
            <a:p>
              <a:endParaRPr lang="zh-CN" altLang="en-US"/>
            </a:p>
          </p:txBody>
        </p:sp>
        <p:sp>
          <p:nvSpPr>
            <p:cNvPr id="178200" name="Text Box 24"/>
            <p:cNvSpPr txBox="1">
              <a:spLocks noChangeArrowheads="1"/>
            </p:cNvSpPr>
            <p:nvPr/>
          </p:nvSpPr>
          <p:spPr bwMode="auto">
            <a:xfrm>
              <a:off x="540" y="2223"/>
              <a:ext cx="276" cy="433"/>
            </a:xfrm>
            <a:prstGeom prst="rect">
              <a:avLst/>
            </a:prstGeom>
            <a:noFill/>
            <a:ln w="9525">
              <a:noFill/>
              <a:miter lim="800000"/>
              <a:headEnd/>
              <a:tailEnd/>
            </a:ln>
          </p:spPr>
          <p:txBody>
            <a:bodyPr>
              <a:spAutoFit/>
            </a:bodyPr>
            <a:lstStyle/>
            <a:p>
              <a:r>
                <a:rPr kumimoji="1" lang="zh-CN" altLang="en-US" b="1">
                  <a:latin typeface="Times New Roman" pitchFamily="18" charset="0"/>
                  <a:ea typeface="楷体_GB2312" pitchFamily="49" charset="-122"/>
                </a:rPr>
                <a:t>外</a:t>
              </a:r>
            </a:p>
            <a:p>
              <a:r>
                <a:rPr kumimoji="1" lang="zh-CN" altLang="en-US" b="1">
                  <a:latin typeface="Times New Roman" pitchFamily="18" charset="0"/>
                  <a:ea typeface="楷体_GB2312" pitchFamily="49" charset="-122"/>
                </a:rPr>
                <a:t>源</a:t>
              </a:r>
            </a:p>
          </p:txBody>
        </p:sp>
        <p:sp>
          <p:nvSpPr>
            <p:cNvPr id="1706009" name="Text Box 25"/>
            <p:cNvSpPr txBox="1">
              <a:spLocks noChangeArrowheads="1"/>
            </p:cNvSpPr>
            <p:nvPr/>
          </p:nvSpPr>
          <p:spPr bwMode="auto">
            <a:xfrm>
              <a:off x="872" y="1869"/>
              <a:ext cx="240" cy="433"/>
            </a:xfrm>
            <a:prstGeom prst="rect">
              <a:avLst/>
            </a:prstGeom>
            <a:noFill/>
            <a:ln w="9525">
              <a:noFill/>
              <a:miter lim="800000"/>
              <a:headEnd/>
              <a:tailEnd/>
            </a:ln>
            <a:effectLst/>
          </p:spPr>
          <p:txBody>
            <a:bodyPr wrap="none">
              <a:spAutoFit/>
            </a:bodyPr>
            <a:lstStyle/>
            <a:p>
              <a:pPr>
                <a:defRPr/>
              </a:pPr>
              <a:r>
                <a:rPr kumimoji="1" lang="zh-CN" altLang="en-US">
                  <a:effectLst>
                    <a:outerShdw blurRad="38100" dist="38100" dir="2700000" algn="tl">
                      <a:srgbClr val="C0C0C0"/>
                    </a:outerShdw>
                  </a:effectLst>
                  <a:latin typeface="Times New Roman" pitchFamily="18" charset="0"/>
                  <a:ea typeface="楷体_GB2312" pitchFamily="49" charset="-122"/>
                </a:rPr>
                <a:t>内</a:t>
              </a:r>
            </a:p>
            <a:p>
              <a:pPr>
                <a:defRPr/>
              </a:pPr>
              <a:r>
                <a:rPr kumimoji="1" lang="zh-CN" altLang="en-US">
                  <a:effectLst>
                    <a:outerShdw blurRad="38100" dist="38100" dir="2700000" algn="tl">
                      <a:srgbClr val="C0C0C0"/>
                    </a:outerShdw>
                  </a:effectLst>
                  <a:latin typeface="Times New Roman" pitchFamily="18" charset="0"/>
                  <a:ea typeface="楷体_GB2312" pitchFamily="49" charset="-122"/>
                </a:rPr>
                <a:t>源</a:t>
              </a:r>
            </a:p>
          </p:txBody>
        </p:sp>
        <p:sp>
          <p:nvSpPr>
            <p:cNvPr id="1706010" name="AutoShape 26"/>
            <p:cNvSpPr>
              <a:spLocks noChangeArrowheads="1"/>
            </p:cNvSpPr>
            <p:nvPr/>
          </p:nvSpPr>
          <p:spPr bwMode="auto">
            <a:xfrm>
              <a:off x="4639" y="2526"/>
              <a:ext cx="538" cy="462"/>
            </a:xfrm>
            <a:custGeom>
              <a:avLst/>
              <a:gdLst>
                <a:gd name="G0" fmla="+- 11906 0 0"/>
                <a:gd name="G1" fmla="+- 18514 0 0"/>
                <a:gd name="G2" fmla="+- 7200 0 0"/>
                <a:gd name="G3" fmla="*/ 11906 1 2"/>
                <a:gd name="G4" fmla="+- G3 10800 0"/>
                <a:gd name="G5" fmla="+- 21600 11906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6753 w 21600"/>
                <a:gd name="T1" fmla="*/ 0 h 21600"/>
                <a:gd name="T2" fmla="*/ 11906 w 21600"/>
                <a:gd name="T3" fmla="*/ 7200 h 21600"/>
                <a:gd name="T4" fmla="*/ 0 w 21600"/>
                <a:gd name="T5" fmla="*/ 19545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53" y="0"/>
                  </a:moveTo>
                  <a:lnTo>
                    <a:pt x="11906" y="7200"/>
                  </a:lnTo>
                  <a:lnTo>
                    <a:pt x="14992" y="7200"/>
                  </a:lnTo>
                  <a:lnTo>
                    <a:pt x="14992" y="17491"/>
                  </a:lnTo>
                  <a:lnTo>
                    <a:pt x="0" y="17491"/>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defRPr/>
              </a:pPr>
              <a:endParaRPr lang="zh-CN" altLang="en-US"/>
            </a:p>
          </p:txBody>
        </p:sp>
        <p:sp>
          <p:nvSpPr>
            <p:cNvPr id="1706011" name="AutoShape 27"/>
            <p:cNvSpPr>
              <a:spLocks noChangeArrowheads="1"/>
            </p:cNvSpPr>
            <p:nvPr/>
          </p:nvSpPr>
          <p:spPr bwMode="auto">
            <a:xfrm flipV="1">
              <a:off x="4659" y="1806"/>
              <a:ext cx="489" cy="450"/>
            </a:xfrm>
            <a:custGeom>
              <a:avLst/>
              <a:gdLst>
                <a:gd name="G0" fmla="+- 12348 0 0"/>
                <a:gd name="G1" fmla="+- 18514 0 0"/>
                <a:gd name="G2" fmla="+- 7200 0 0"/>
                <a:gd name="G3" fmla="*/ 12348 1 2"/>
                <a:gd name="G4" fmla="+- G3 10800 0"/>
                <a:gd name="G5" fmla="+- 21600 12348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6974 w 21600"/>
                <a:gd name="T1" fmla="*/ 0 h 21600"/>
                <a:gd name="T2" fmla="*/ 12348 w 21600"/>
                <a:gd name="T3" fmla="*/ 7200 h 21600"/>
                <a:gd name="T4" fmla="*/ 0 w 21600"/>
                <a:gd name="T5" fmla="*/ 19803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974" y="0"/>
                  </a:moveTo>
                  <a:lnTo>
                    <a:pt x="12348" y="7200"/>
                  </a:lnTo>
                  <a:lnTo>
                    <a:pt x="15434" y="7200"/>
                  </a:lnTo>
                  <a:lnTo>
                    <a:pt x="15434" y="18007"/>
                  </a:lnTo>
                  <a:lnTo>
                    <a:pt x="0" y="18007"/>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defRPr/>
              </a:pPr>
              <a:endParaRPr lang="zh-CN" altLang="en-US"/>
            </a:p>
          </p:txBody>
        </p:sp>
        <p:sp>
          <p:nvSpPr>
            <p:cNvPr id="1706012" name="AutoShape 28"/>
            <p:cNvSpPr>
              <a:spLocks noChangeArrowheads="1"/>
            </p:cNvSpPr>
            <p:nvPr/>
          </p:nvSpPr>
          <p:spPr bwMode="auto">
            <a:xfrm>
              <a:off x="4600" y="2238"/>
              <a:ext cx="308" cy="306"/>
            </a:xfrm>
            <a:prstGeom prst="rightArrow">
              <a:avLst>
                <a:gd name="adj1" fmla="val 40519"/>
                <a:gd name="adj2" fmla="val 25163"/>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defRPr/>
              </a:pPr>
              <a:endParaRPr lang="zh-CN" altLang="en-US"/>
            </a:p>
          </p:txBody>
        </p:sp>
        <p:sp>
          <p:nvSpPr>
            <p:cNvPr id="178205" name="Line 29"/>
            <p:cNvSpPr>
              <a:spLocks noChangeShapeType="1"/>
            </p:cNvSpPr>
            <p:nvPr/>
          </p:nvSpPr>
          <p:spPr bwMode="auto">
            <a:xfrm>
              <a:off x="1478" y="3552"/>
              <a:ext cx="864" cy="0"/>
            </a:xfrm>
            <a:prstGeom prst="line">
              <a:avLst/>
            </a:prstGeom>
            <a:noFill/>
            <a:ln w="25400">
              <a:solidFill>
                <a:schemeClr val="tx1"/>
              </a:solidFill>
              <a:round/>
              <a:headEnd/>
              <a:tailEnd type="triangle" w="med" len="med"/>
            </a:ln>
          </p:spPr>
          <p:txBody>
            <a:bodyPr/>
            <a:lstStyle/>
            <a:p>
              <a:endParaRPr lang="zh-CN" altLang="en-US"/>
            </a:p>
          </p:txBody>
        </p:sp>
        <p:sp>
          <p:nvSpPr>
            <p:cNvPr id="178206" name="Text Box 30"/>
            <p:cNvSpPr txBox="1">
              <a:spLocks noChangeArrowheads="1"/>
            </p:cNvSpPr>
            <p:nvPr/>
          </p:nvSpPr>
          <p:spPr bwMode="auto">
            <a:xfrm>
              <a:off x="2380" y="3406"/>
              <a:ext cx="527" cy="245"/>
            </a:xfrm>
            <a:prstGeom prst="rect">
              <a:avLst/>
            </a:prstGeom>
            <a:noFill/>
            <a:ln w="9525">
              <a:noFill/>
              <a:miter lim="800000"/>
              <a:headEnd/>
              <a:tailEnd/>
            </a:ln>
          </p:spPr>
          <p:txBody>
            <a:bodyPr wrap="none">
              <a:spAutoFit/>
            </a:bodyPr>
            <a:lstStyle/>
            <a:p>
              <a:r>
                <a:rPr kumimoji="1" lang="zh-CN" altLang="en-US" b="1">
                  <a:latin typeface="Times New Roman" pitchFamily="18" charset="0"/>
                  <a:ea typeface="楷体_GB2312" pitchFamily="49" charset="-122"/>
                </a:rPr>
                <a:t>数据流</a:t>
              </a:r>
            </a:p>
          </p:txBody>
        </p:sp>
        <p:sp>
          <p:nvSpPr>
            <p:cNvPr id="1706015" name="AutoShape 31"/>
            <p:cNvSpPr>
              <a:spLocks noChangeArrowheads="1"/>
            </p:cNvSpPr>
            <p:nvPr/>
          </p:nvSpPr>
          <p:spPr bwMode="auto">
            <a:xfrm>
              <a:off x="3302" y="3360"/>
              <a:ext cx="615" cy="306"/>
            </a:xfrm>
            <a:prstGeom prst="rightArrow">
              <a:avLst>
                <a:gd name="adj1" fmla="val 32676"/>
                <a:gd name="adj2" fmla="val 50329"/>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p>
              <a:pPr>
                <a:defRPr/>
              </a:pPr>
              <a:endParaRPr lang="zh-CN" altLang="en-US"/>
            </a:p>
          </p:txBody>
        </p:sp>
        <p:sp>
          <p:nvSpPr>
            <p:cNvPr id="1706016" name="Text Box 32"/>
            <p:cNvSpPr txBox="1">
              <a:spLocks noChangeArrowheads="1"/>
            </p:cNvSpPr>
            <p:nvPr/>
          </p:nvSpPr>
          <p:spPr bwMode="auto">
            <a:xfrm>
              <a:off x="3964" y="3393"/>
              <a:ext cx="527" cy="245"/>
            </a:xfrm>
            <a:prstGeom prst="rect">
              <a:avLst/>
            </a:prstGeom>
            <a:noFill/>
            <a:ln w="9525">
              <a:noFill/>
              <a:miter lim="800000"/>
              <a:headEnd/>
              <a:tailEnd/>
            </a:ln>
            <a:effectLst/>
          </p:spPr>
          <p:txBody>
            <a:bodyPr wrap="none">
              <a:spAutoFit/>
            </a:bodyPr>
            <a:lstStyle/>
            <a:p>
              <a:pPr>
                <a:defRPr/>
              </a:pPr>
              <a:r>
                <a:rPr kumimoji="1" lang="zh-CN" altLang="en-US" b="1">
                  <a:effectLst>
                    <a:outerShdw blurRad="38100" dist="38100" dir="2700000" algn="tl">
                      <a:srgbClr val="C0C0C0"/>
                    </a:outerShdw>
                  </a:effectLst>
                  <a:latin typeface="Times New Roman" pitchFamily="18" charset="0"/>
                  <a:ea typeface="楷体_GB2312" pitchFamily="49" charset="-122"/>
                </a:rPr>
                <a:t>信息流</a:t>
              </a:r>
            </a:p>
          </p:txBody>
        </p:sp>
        <p:grpSp>
          <p:nvGrpSpPr>
            <p:cNvPr id="178209" name="Group 33"/>
            <p:cNvGrpSpPr>
              <a:grpSpLocks/>
            </p:cNvGrpSpPr>
            <p:nvPr/>
          </p:nvGrpSpPr>
          <p:grpSpPr bwMode="auto">
            <a:xfrm>
              <a:off x="1200" y="2814"/>
              <a:ext cx="960" cy="411"/>
              <a:chOff x="1734" y="1976"/>
              <a:chExt cx="666" cy="411"/>
            </a:xfrm>
          </p:grpSpPr>
          <p:sp>
            <p:nvSpPr>
              <p:cNvPr id="178218" name="Rectangle 34"/>
              <p:cNvSpPr>
                <a:spLocks noChangeArrowheads="1"/>
              </p:cNvSpPr>
              <p:nvPr/>
            </p:nvSpPr>
            <p:spPr bwMode="auto">
              <a:xfrm>
                <a:off x="1734" y="1976"/>
                <a:ext cx="665" cy="406"/>
              </a:xfrm>
              <a:prstGeom prst="rect">
                <a:avLst/>
              </a:prstGeom>
              <a:solidFill>
                <a:srgbClr val="DADADA"/>
              </a:solidFill>
              <a:ln w="9525">
                <a:noFill/>
                <a:miter lim="800000"/>
                <a:headEnd/>
                <a:tailEnd/>
              </a:ln>
            </p:spPr>
            <p:txBody>
              <a:bodyPr wrap="none" lIns="96838" tIns="47625" rIns="96838" bIns="47625" anchor="ctr"/>
              <a:lstStyle/>
              <a:p>
                <a:pPr algn="ctr" defTabSz="1008063" eaLnBrk="0" hangingPunct="0"/>
                <a:r>
                  <a:rPr kumimoji="1" lang="zh-CN" altLang="en-US" b="1">
                    <a:latin typeface="Arial" charset="0"/>
                    <a:ea typeface="楷体_GB2312" pitchFamily="49" charset="-122"/>
                  </a:rPr>
                  <a:t>财务情报子系统</a:t>
                </a:r>
              </a:p>
            </p:txBody>
          </p:sp>
          <p:sp>
            <p:nvSpPr>
              <p:cNvPr id="178219" name="Freeform 35"/>
              <p:cNvSpPr>
                <a:spLocks/>
              </p:cNvSpPr>
              <p:nvPr/>
            </p:nvSpPr>
            <p:spPr bwMode="auto">
              <a:xfrm>
                <a:off x="1734" y="1976"/>
                <a:ext cx="666" cy="407"/>
              </a:xfrm>
              <a:custGeom>
                <a:avLst/>
                <a:gdLst>
                  <a:gd name="T0" fmla="*/ 665 w 666"/>
                  <a:gd name="T1" fmla="*/ 0 h 407"/>
                  <a:gd name="T2" fmla="*/ 0 w 666"/>
                  <a:gd name="T3" fmla="*/ 0 h 407"/>
                  <a:gd name="T4" fmla="*/ 0 w 666"/>
                  <a:gd name="T5" fmla="*/ 406 h 407"/>
                  <a:gd name="T6" fmla="*/ 0 60000 65536"/>
                  <a:gd name="T7" fmla="*/ 0 60000 65536"/>
                  <a:gd name="T8" fmla="*/ 0 60000 65536"/>
                  <a:gd name="T9" fmla="*/ 0 w 666"/>
                  <a:gd name="T10" fmla="*/ 0 h 407"/>
                  <a:gd name="T11" fmla="*/ 666 w 666"/>
                  <a:gd name="T12" fmla="*/ 407 h 407"/>
                </a:gdLst>
                <a:ahLst/>
                <a:cxnLst>
                  <a:cxn ang="T6">
                    <a:pos x="T0" y="T1"/>
                  </a:cxn>
                  <a:cxn ang="T7">
                    <a:pos x="T2" y="T3"/>
                  </a:cxn>
                  <a:cxn ang="T8">
                    <a:pos x="T4" y="T5"/>
                  </a:cxn>
                </a:cxnLst>
                <a:rect l="T9" t="T10" r="T11" b="T12"/>
                <a:pathLst>
                  <a:path w="666" h="407">
                    <a:moveTo>
                      <a:pt x="665" y="0"/>
                    </a:moveTo>
                    <a:lnTo>
                      <a:pt x="0" y="0"/>
                    </a:lnTo>
                    <a:lnTo>
                      <a:pt x="0" y="406"/>
                    </a:lnTo>
                  </a:path>
                </a:pathLst>
              </a:custGeom>
              <a:noFill/>
              <a:ln w="25400" cap="rnd" cmpd="sng">
                <a:solidFill>
                  <a:srgbClr val="FFFFFF"/>
                </a:solidFill>
                <a:prstDash val="solid"/>
                <a:round/>
                <a:headEnd type="none" w="sm" len="sm"/>
                <a:tailEnd type="none" w="sm" len="sm"/>
              </a:ln>
            </p:spPr>
            <p:txBody>
              <a:bodyPr/>
              <a:lstStyle/>
              <a:p>
                <a:endParaRPr lang="zh-CN" altLang="en-US"/>
              </a:p>
            </p:txBody>
          </p:sp>
          <p:sp>
            <p:nvSpPr>
              <p:cNvPr id="178220" name="Freeform 36"/>
              <p:cNvSpPr>
                <a:spLocks/>
              </p:cNvSpPr>
              <p:nvPr/>
            </p:nvSpPr>
            <p:spPr bwMode="auto">
              <a:xfrm>
                <a:off x="1734" y="1979"/>
                <a:ext cx="666" cy="408"/>
              </a:xfrm>
              <a:custGeom>
                <a:avLst/>
                <a:gdLst>
                  <a:gd name="T0" fmla="*/ 0 w 666"/>
                  <a:gd name="T1" fmla="*/ 407 h 408"/>
                  <a:gd name="T2" fmla="*/ 665 w 666"/>
                  <a:gd name="T3" fmla="*/ 407 h 408"/>
                  <a:gd name="T4" fmla="*/ 665 w 666"/>
                  <a:gd name="T5" fmla="*/ 0 h 408"/>
                  <a:gd name="T6" fmla="*/ 0 60000 65536"/>
                  <a:gd name="T7" fmla="*/ 0 60000 65536"/>
                  <a:gd name="T8" fmla="*/ 0 60000 65536"/>
                  <a:gd name="T9" fmla="*/ 0 w 666"/>
                  <a:gd name="T10" fmla="*/ 0 h 408"/>
                  <a:gd name="T11" fmla="*/ 666 w 666"/>
                  <a:gd name="T12" fmla="*/ 408 h 408"/>
                </a:gdLst>
                <a:ahLst/>
                <a:cxnLst>
                  <a:cxn ang="T6">
                    <a:pos x="T0" y="T1"/>
                  </a:cxn>
                  <a:cxn ang="T7">
                    <a:pos x="T2" y="T3"/>
                  </a:cxn>
                  <a:cxn ang="T8">
                    <a:pos x="T4" y="T5"/>
                  </a:cxn>
                </a:cxnLst>
                <a:rect l="T9" t="T10" r="T11" b="T12"/>
                <a:pathLst>
                  <a:path w="666" h="408">
                    <a:moveTo>
                      <a:pt x="0" y="407"/>
                    </a:moveTo>
                    <a:lnTo>
                      <a:pt x="665" y="407"/>
                    </a:lnTo>
                    <a:lnTo>
                      <a:pt x="665" y="0"/>
                    </a:lnTo>
                  </a:path>
                </a:pathLst>
              </a:custGeom>
              <a:noFill/>
              <a:ln w="25400" cap="rnd" cmpd="sng">
                <a:solidFill>
                  <a:srgbClr val="919191"/>
                </a:solidFill>
                <a:prstDash val="solid"/>
                <a:round/>
                <a:headEnd type="none" w="sm" len="sm"/>
                <a:tailEnd type="none" w="sm" len="sm"/>
              </a:ln>
            </p:spPr>
            <p:txBody>
              <a:bodyPr/>
              <a:lstStyle/>
              <a:p>
                <a:endParaRPr lang="zh-CN" altLang="en-US"/>
              </a:p>
            </p:txBody>
          </p:sp>
        </p:grpSp>
        <p:grpSp>
          <p:nvGrpSpPr>
            <p:cNvPr id="178210" name="Group 37"/>
            <p:cNvGrpSpPr>
              <a:grpSpLocks/>
            </p:cNvGrpSpPr>
            <p:nvPr/>
          </p:nvGrpSpPr>
          <p:grpSpPr bwMode="auto">
            <a:xfrm>
              <a:off x="1200" y="2142"/>
              <a:ext cx="960" cy="411"/>
              <a:chOff x="1734" y="1976"/>
              <a:chExt cx="666" cy="411"/>
            </a:xfrm>
          </p:grpSpPr>
          <p:sp>
            <p:nvSpPr>
              <p:cNvPr id="1706022" name="Rectangle 38"/>
              <p:cNvSpPr>
                <a:spLocks noChangeArrowheads="1"/>
              </p:cNvSpPr>
              <p:nvPr/>
            </p:nvSpPr>
            <p:spPr bwMode="auto">
              <a:xfrm>
                <a:off x="1734" y="1976"/>
                <a:ext cx="665" cy="402"/>
              </a:xfrm>
              <a:prstGeom prst="rect">
                <a:avLst/>
              </a:prstGeom>
              <a:solidFill>
                <a:srgbClr val="DADADA"/>
              </a:solidFill>
              <a:ln w="9525">
                <a:noFill/>
                <a:miter lim="800000"/>
                <a:headEnd/>
                <a:tailEnd/>
              </a:ln>
              <a:effectLst/>
            </p:spPr>
            <p:txBody>
              <a:bodyPr wrap="none" lIns="96838" tIns="47625" rIns="96838" bIns="47625" anchor="ctr"/>
              <a:lstStyle/>
              <a:p>
                <a:pPr algn="ctr" defTabSz="1008063" eaLnBrk="0" hangingPunct="0">
                  <a:defRPr/>
                </a:pPr>
                <a:r>
                  <a:rPr kumimoji="1" lang="zh-CN" altLang="en-US" b="1">
                    <a:effectLst>
                      <a:outerShdw blurRad="38100" dist="38100" dir="2700000" algn="tl">
                        <a:srgbClr val="FFFFFF"/>
                      </a:outerShdw>
                    </a:effectLst>
                    <a:latin typeface="Arial" charset="0"/>
                    <a:ea typeface="楷体_GB2312" pitchFamily="49" charset="-122"/>
                  </a:rPr>
                  <a:t>内部审计子系统</a:t>
                </a:r>
              </a:p>
            </p:txBody>
          </p:sp>
          <p:sp>
            <p:nvSpPr>
              <p:cNvPr id="178216" name="Freeform 39"/>
              <p:cNvSpPr>
                <a:spLocks/>
              </p:cNvSpPr>
              <p:nvPr/>
            </p:nvSpPr>
            <p:spPr bwMode="auto">
              <a:xfrm>
                <a:off x="1734" y="1976"/>
                <a:ext cx="666" cy="407"/>
              </a:xfrm>
              <a:custGeom>
                <a:avLst/>
                <a:gdLst>
                  <a:gd name="T0" fmla="*/ 665 w 666"/>
                  <a:gd name="T1" fmla="*/ 0 h 407"/>
                  <a:gd name="T2" fmla="*/ 0 w 666"/>
                  <a:gd name="T3" fmla="*/ 0 h 407"/>
                  <a:gd name="T4" fmla="*/ 0 w 666"/>
                  <a:gd name="T5" fmla="*/ 406 h 407"/>
                  <a:gd name="T6" fmla="*/ 0 60000 65536"/>
                  <a:gd name="T7" fmla="*/ 0 60000 65536"/>
                  <a:gd name="T8" fmla="*/ 0 60000 65536"/>
                  <a:gd name="T9" fmla="*/ 0 w 666"/>
                  <a:gd name="T10" fmla="*/ 0 h 407"/>
                  <a:gd name="T11" fmla="*/ 666 w 666"/>
                  <a:gd name="T12" fmla="*/ 407 h 407"/>
                </a:gdLst>
                <a:ahLst/>
                <a:cxnLst>
                  <a:cxn ang="T6">
                    <a:pos x="T0" y="T1"/>
                  </a:cxn>
                  <a:cxn ang="T7">
                    <a:pos x="T2" y="T3"/>
                  </a:cxn>
                  <a:cxn ang="T8">
                    <a:pos x="T4" y="T5"/>
                  </a:cxn>
                </a:cxnLst>
                <a:rect l="T9" t="T10" r="T11" b="T12"/>
                <a:pathLst>
                  <a:path w="666" h="407">
                    <a:moveTo>
                      <a:pt x="665" y="0"/>
                    </a:moveTo>
                    <a:lnTo>
                      <a:pt x="0" y="0"/>
                    </a:lnTo>
                    <a:lnTo>
                      <a:pt x="0" y="406"/>
                    </a:lnTo>
                  </a:path>
                </a:pathLst>
              </a:custGeom>
              <a:noFill/>
              <a:ln w="25400" cap="rnd" cmpd="sng">
                <a:solidFill>
                  <a:srgbClr val="FFFFFF"/>
                </a:solidFill>
                <a:prstDash val="solid"/>
                <a:round/>
                <a:headEnd type="none" w="sm" len="sm"/>
                <a:tailEnd type="none" w="sm" len="sm"/>
              </a:ln>
            </p:spPr>
            <p:txBody>
              <a:bodyPr/>
              <a:lstStyle/>
              <a:p>
                <a:endParaRPr lang="zh-CN" altLang="en-US"/>
              </a:p>
            </p:txBody>
          </p:sp>
          <p:sp>
            <p:nvSpPr>
              <p:cNvPr id="178217" name="Freeform 40"/>
              <p:cNvSpPr>
                <a:spLocks/>
              </p:cNvSpPr>
              <p:nvPr/>
            </p:nvSpPr>
            <p:spPr bwMode="auto">
              <a:xfrm>
                <a:off x="1734" y="1979"/>
                <a:ext cx="666" cy="408"/>
              </a:xfrm>
              <a:custGeom>
                <a:avLst/>
                <a:gdLst>
                  <a:gd name="T0" fmla="*/ 0 w 666"/>
                  <a:gd name="T1" fmla="*/ 407 h 408"/>
                  <a:gd name="T2" fmla="*/ 665 w 666"/>
                  <a:gd name="T3" fmla="*/ 407 h 408"/>
                  <a:gd name="T4" fmla="*/ 665 w 666"/>
                  <a:gd name="T5" fmla="*/ 0 h 408"/>
                  <a:gd name="T6" fmla="*/ 0 60000 65536"/>
                  <a:gd name="T7" fmla="*/ 0 60000 65536"/>
                  <a:gd name="T8" fmla="*/ 0 60000 65536"/>
                  <a:gd name="T9" fmla="*/ 0 w 666"/>
                  <a:gd name="T10" fmla="*/ 0 h 408"/>
                  <a:gd name="T11" fmla="*/ 666 w 666"/>
                  <a:gd name="T12" fmla="*/ 408 h 408"/>
                </a:gdLst>
                <a:ahLst/>
                <a:cxnLst>
                  <a:cxn ang="T6">
                    <a:pos x="T0" y="T1"/>
                  </a:cxn>
                  <a:cxn ang="T7">
                    <a:pos x="T2" y="T3"/>
                  </a:cxn>
                  <a:cxn ang="T8">
                    <a:pos x="T4" y="T5"/>
                  </a:cxn>
                </a:cxnLst>
                <a:rect l="T9" t="T10" r="T11" b="T12"/>
                <a:pathLst>
                  <a:path w="666" h="408">
                    <a:moveTo>
                      <a:pt x="0" y="407"/>
                    </a:moveTo>
                    <a:lnTo>
                      <a:pt x="665" y="407"/>
                    </a:lnTo>
                    <a:lnTo>
                      <a:pt x="665" y="0"/>
                    </a:lnTo>
                  </a:path>
                </a:pathLst>
              </a:custGeom>
              <a:noFill/>
              <a:ln w="25400" cap="rnd" cmpd="sng">
                <a:solidFill>
                  <a:srgbClr val="919191"/>
                </a:solidFill>
                <a:prstDash val="solid"/>
                <a:round/>
                <a:headEnd type="none" w="sm" len="sm"/>
                <a:tailEnd type="none" w="sm" len="sm"/>
              </a:ln>
            </p:spPr>
            <p:txBody>
              <a:bodyPr/>
              <a:lstStyle/>
              <a:p>
                <a:endParaRPr lang="zh-CN" altLang="en-US"/>
              </a:p>
            </p:txBody>
          </p:sp>
        </p:grpSp>
        <p:grpSp>
          <p:nvGrpSpPr>
            <p:cNvPr id="178211" name="Group 41"/>
            <p:cNvGrpSpPr>
              <a:grpSpLocks/>
            </p:cNvGrpSpPr>
            <p:nvPr/>
          </p:nvGrpSpPr>
          <p:grpSpPr bwMode="auto">
            <a:xfrm>
              <a:off x="1200" y="1536"/>
              <a:ext cx="960" cy="411"/>
              <a:chOff x="1734" y="1976"/>
              <a:chExt cx="666" cy="411"/>
            </a:xfrm>
          </p:grpSpPr>
          <p:sp>
            <p:nvSpPr>
              <p:cNvPr id="178212" name="Rectangle 42"/>
              <p:cNvSpPr>
                <a:spLocks noChangeArrowheads="1"/>
              </p:cNvSpPr>
              <p:nvPr/>
            </p:nvSpPr>
            <p:spPr bwMode="auto">
              <a:xfrm>
                <a:off x="1734" y="1976"/>
                <a:ext cx="665" cy="406"/>
              </a:xfrm>
              <a:prstGeom prst="rect">
                <a:avLst/>
              </a:prstGeom>
              <a:solidFill>
                <a:srgbClr val="DADADA"/>
              </a:solidFill>
              <a:ln w="9525">
                <a:noFill/>
                <a:miter lim="800000"/>
                <a:headEnd/>
                <a:tailEnd/>
              </a:ln>
            </p:spPr>
            <p:txBody>
              <a:bodyPr wrap="none" lIns="96838" tIns="47625" rIns="96838" bIns="47625" anchor="ctr"/>
              <a:lstStyle/>
              <a:p>
                <a:pPr algn="ctr" defTabSz="1008063" eaLnBrk="0" hangingPunct="0"/>
                <a:r>
                  <a:rPr kumimoji="1" lang="zh-CN" altLang="en-US" b="1">
                    <a:latin typeface="Arial" charset="0"/>
                    <a:ea typeface="楷体_GB2312" pitchFamily="49" charset="-122"/>
                  </a:rPr>
                  <a:t>会计信息子系统</a:t>
                </a:r>
              </a:p>
            </p:txBody>
          </p:sp>
          <p:sp>
            <p:nvSpPr>
              <p:cNvPr id="178213" name="Freeform 43"/>
              <p:cNvSpPr>
                <a:spLocks/>
              </p:cNvSpPr>
              <p:nvPr/>
            </p:nvSpPr>
            <p:spPr bwMode="auto">
              <a:xfrm>
                <a:off x="1734" y="1976"/>
                <a:ext cx="666" cy="407"/>
              </a:xfrm>
              <a:custGeom>
                <a:avLst/>
                <a:gdLst>
                  <a:gd name="T0" fmla="*/ 665 w 666"/>
                  <a:gd name="T1" fmla="*/ 0 h 407"/>
                  <a:gd name="T2" fmla="*/ 0 w 666"/>
                  <a:gd name="T3" fmla="*/ 0 h 407"/>
                  <a:gd name="T4" fmla="*/ 0 w 666"/>
                  <a:gd name="T5" fmla="*/ 406 h 407"/>
                  <a:gd name="T6" fmla="*/ 0 60000 65536"/>
                  <a:gd name="T7" fmla="*/ 0 60000 65536"/>
                  <a:gd name="T8" fmla="*/ 0 60000 65536"/>
                  <a:gd name="T9" fmla="*/ 0 w 666"/>
                  <a:gd name="T10" fmla="*/ 0 h 407"/>
                  <a:gd name="T11" fmla="*/ 666 w 666"/>
                  <a:gd name="T12" fmla="*/ 407 h 407"/>
                </a:gdLst>
                <a:ahLst/>
                <a:cxnLst>
                  <a:cxn ang="T6">
                    <a:pos x="T0" y="T1"/>
                  </a:cxn>
                  <a:cxn ang="T7">
                    <a:pos x="T2" y="T3"/>
                  </a:cxn>
                  <a:cxn ang="T8">
                    <a:pos x="T4" y="T5"/>
                  </a:cxn>
                </a:cxnLst>
                <a:rect l="T9" t="T10" r="T11" b="T12"/>
                <a:pathLst>
                  <a:path w="666" h="407">
                    <a:moveTo>
                      <a:pt x="665" y="0"/>
                    </a:moveTo>
                    <a:lnTo>
                      <a:pt x="0" y="0"/>
                    </a:lnTo>
                    <a:lnTo>
                      <a:pt x="0" y="406"/>
                    </a:lnTo>
                  </a:path>
                </a:pathLst>
              </a:custGeom>
              <a:noFill/>
              <a:ln w="25400" cap="rnd" cmpd="sng">
                <a:solidFill>
                  <a:srgbClr val="FFFFFF"/>
                </a:solidFill>
                <a:prstDash val="solid"/>
                <a:round/>
                <a:headEnd type="none" w="sm" len="sm"/>
                <a:tailEnd type="none" w="sm" len="sm"/>
              </a:ln>
            </p:spPr>
            <p:txBody>
              <a:bodyPr/>
              <a:lstStyle/>
              <a:p>
                <a:endParaRPr lang="zh-CN" altLang="en-US"/>
              </a:p>
            </p:txBody>
          </p:sp>
          <p:sp>
            <p:nvSpPr>
              <p:cNvPr id="178214" name="Freeform 44"/>
              <p:cNvSpPr>
                <a:spLocks/>
              </p:cNvSpPr>
              <p:nvPr/>
            </p:nvSpPr>
            <p:spPr bwMode="auto">
              <a:xfrm>
                <a:off x="1734" y="1979"/>
                <a:ext cx="666" cy="408"/>
              </a:xfrm>
              <a:custGeom>
                <a:avLst/>
                <a:gdLst>
                  <a:gd name="T0" fmla="*/ 0 w 666"/>
                  <a:gd name="T1" fmla="*/ 407 h 408"/>
                  <a:gd name="T2" fmla="*/ 665 w 666"/>
                  <a:gd name="T3" fmla="*/ 407 h 408"/>
                  <a:gd name="T4" fmla="*/ 665 w 666"/>
                  <a:gd name="T5" fmla="*/ 0 h 408"/>
                  <a:gd name="T6" fmla="*/ 0 60000 65536"/>
                  <a:gd name="T7" fmla="*/ 0 60000 65536"/>
                  <a:gd name="T8" fmla="*/ 0 60000 65536"/>
                  <a:gd name="T9" fmla="*/ 0 w 666"/>
                  <a:gd name="T10" fmla="*/ 0 h 408"/>
                  <a:gd name="T11" fmla="*/ 666 w 666"/>
                  <a:gd name="T12" fmla="*/ 408 h 408"/>
                </a:gdLst>
                <a:ahLst/>
                <a:cxnLst>
                  <a:cxn ang="T6">
                    <a:pos x="T0" y="T1"/>
                  </a:cxn>
                  <a:cxn ang="T7">
                    <a:pos x="T2" y="T3"/>
                  </a:cxn>
                  <a:cxn ang="T8">
                    <a:pos x="T4" y="T5"/>
                  </a:cxn>
                </a:cxnLst>
                <a:rect l="T9" t="T10" r="T11" b="T12"/>
                <a:pathLst>
                  <a:path w="666" h="408">
                    <a:moveTo>
                      <a:pt x="0" y="407"/>
                    </a:moveTo>
                    <a:lnTo>
                      <a:pt x="665" y="407"/>
                    </a:lnTo>
                    <a:lnTo>
                      <a:pt x="665" y="0"/>
                    </a:lnTo>
                  </a:path>
                </a:pathLst>
              </a:custGeom>
              <a:noFill/>
              <a:ln w="25400" cap="rnd" cmpd="sng">
                <a:solidFill>
                  <a:srgbClr val="919191"/>
                </a:solidFill>
                <a:prstDash val="solid"/>
                <a:round/>
                <a:headEnd type="none" w="sm" len="sm"/>
                <a:tailEnd type="none" w="sm" len="sm"/>
              </a:ln>
            </p:spPr>
            <p:txBody>
              <a:bodyP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05986"/>
                                        </p:tgtEl>
                                        <p:attrNameLst>
                                          <p:attrName>style.visibility</p:attrName>
                                        </p:attrNameLst>
                                      </p:cBhvr>
                                      <p:to>
                                        <p:strVal val="visible"/>
                                      </p:to>
                                    </p:set>
                                    <p:anim calcmode="lin" valueType="num">
                                      <p:cBhvr additive="base">
                                        <p:cTn id="7" dur="500" fill="hold"/>
                                        <p:tgtEl>
                                          <p:spTgt spid="1705986"/>
                                        </p:tgtEl>
                                        <p:attrNameLst>
                                          <p:attrName>ppt_x</p:attrName>
                                        </p:attrNameLst>
                                      </p:cBhvr>
                                      <p:tavLst>
                                        <p:tav tm="0">
                                          <p:val>
                                            <p:strVal val="0-#ppt_w/2"/>
                                          </p:val>
                                        </p:tav>
                                        <p:tav tm="100000">
                                          <p:val>
                                            <p:strVal val="#ppt_x"/>
                                          </p:val>
                                        </p:tav>
                                      </p:tavLst>
                                    </p:anim>
                                    <p:anim calcmode="lin" valueType="num">
                                      <p:cBhvr additive="base">
                                        <p:cTn id="8" dur="500" fill="hold"/>
                                        <p:tgtEl>
                                          <p:spTgt spid="17059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05987">
                                            <p:txEl>
                                              <p:pRg st="0" end="0"/>
                                            </p:txEl>
                                          </p:spTgt>
                                        </p:tgtEl>
                                        <p:attrNameLst>
                                          <p:attrName>style.visibility</p:attrName>
                                        </p:attrNameLst>
                                      </p:cBhvr>
                                      <p:to>
                                        <p:strVal val="visible"/>
                                      </p:to>
                                    </p:set>
                                    <p:anim calcmode="lin" valueType="num">
                                      <p:cBhvr additive="base">
                                        <p:cTn id="13" dur="500" fill="hold"/>
                                        <p:tgtEl>
                                          <p:spTgt spid="17059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05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6" grpId="0" autoUpdateAnimBg="0"/>
      <p:bldP spid="1705987"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zh-CN" altLang="en-US" sz="4000" b="1" smtClean="0"/>
              <a:t>生产信息系统</a:t>
            </a:r>
          </a:p>
        </p:txBody>
      </p:sp>
      <p:sp>
        <p:nvSpPr>
          <p:cNvPr id="179203" name="Rectangle 3"/>
          <p:cNvSpPr>
            <a:spLocks noGrp="1" noChangeArrowheads="1"/>
          </p:cNvSpPr>
          <p:nvPr>
            <p:ph type="body" idx="1"/>
          </p:nvPr>
        </p:nvSpPr>
        <p:spPr>
          <a:xfrm>
            <a:off x="468313" y="2017713"/>
            <a:ext cx="8486775" cy="4114800"/>
          </a:xfrm>
        </p:spPr>
        <p:txBody>
          <a:bodyPr/>
          <a:lstStyle/>
          <a:p>
            <a:pPr eaLnBrk="1" hangingPunct="1"/>
            <a:r>
              <a:rPr lang="zh-CN" altLang="en-US" sz="2800" b="1" smtClean="0"/>
              <a:t>现代化大生产给制造业带来了许多困难，表现在：</a:t>
            </a:r>
          </a:p>
          <a:p>
            <a:pPr lvl="1" eaLnBrk="1" hangingPunct="1"/>
            <a:r>
              <a:rPr lang="zh-CN" altLang="en-US" b="1" smtClean="0"/>
              <a:t>原材料不能准时供应</a:t>
            </a:r>
          </a:p>
          <a:p>
            <a:pPr lvl="1" eaLnBrk="1" hangingPunct="1"/>
            <a:r>
              <a:rPr lang="zh-CN" altLang="en-US" b="1" smtClean="0"/>
              <a:t>零部件生产不配套</a:t>
            </a:r>
          </a:p>
          <a:p>
            <a:pPr lvl="1" eaLnBrk="1" hangingPunct="1"/>
            <a:r>
              <a:rPr lang="zh-CN" altLang="en-US" b="1" smtClean="0"/>
              <a:t>产品生产周期过长，劳动率下降</a:t>
            </a:r>
          </a:p>
          <a:p>
            <a:pPr lvl="1" eaLnBrk="1" hangingPunct="1"/>
            <a:r>
              <a:rPr lang="zh-CN" altLang="en-US" b="1" smtClean="0"/>
              <a:t>资金积压严重，周转期长</a:t>
            </a:r>
          </a:p>
          <a:p>
            <a:pPr lvl="1" eaLnBrk="1" hangingPunct="1"/>
            <a:r>
              <a:rPr lang="zh-CN" altLang="en-US" b="1" smtClean="0"/>
              <a:t>市场和客户的要求多变，使企业经营计划系统难以适应</a:t>
            </a:r>
          </a:p>
          <a:p>
            <a:pPr eaLnBrk="1" hangingPunct="1"/>
            <a:endParaRPr lang="en-US" altLang="zh-CN" b="1" smtClean="0"/>
          </a:p>
        </p:txBody>
      </p:sp>
    </p:spTree>
  </p:cSld>
  <p:clrMapOvr>
    <a:masterClrMapping/>
  </p:clrMapOvr>
  <p:transition>
    <p:random/>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a:defRPr/>
            </a:pPr>
            <a:r>
              <a:rPr kumimoji="1" lang="en-US" altLang="zh-CN" sz="3600" b="1" kern="1200" dirty="0" smtClean="0">
                <a:latin typeface="Times New Roman" pitchFamily="18" charset="0"/>
                <a:cs typeface="+mn-cs"/>
              </a:rPr>
              <a:t>MRP</a:t>
            </a:r>
            <a:r>
              <a:rPr kumimoji="1" lang="zh-CN" altLang="en-US" sz="3600" b="1" kern="1200" dirty="0" smtClean="0">
                <a:latin typeface="Times New Roman" pitchFamily="18" charset="0"/>
                <a:cs typeface="+mn-cs"/>
              </a:rPr>
              <a:t>的发展经历了三个阶段</a:t>
            </a:r>
          </a:p>
        </p:txBody>
      </p:sp>
      <p:sp>
        <p:nvSpPr>
          <p:cNvPr id="180227" name="Rectangle 3"/>
          <p:cNvSpPr>
            <a:spLocks noGrp="1" noChangeArrowheads="1"/>
          </p:cNvSpPr>
          <p:nvPr>
            <p:ph type="body" idx="1"/>
          </p:nvPr>
        </p:nvSpPr>
        <p:spPr>
          <a:xfrm>
            <a:off x="0" y="2017713"/>
            <a:ext cx="8955088" cy="4114800"/>
          </a:xfrm>
        </p:spPr>
        <p:txBody>
          <a:bodyPr/>
          <a:lstStyle/>
          <a:p>
            <a:pPr eaLnBrk="1" hangingPunct="1">
              <a:lnSpc>
                <a:spcPct val="90000"/>
              </a:lnSpc>
              <a:buFont typeface="Wingdings" pitchFamily="2" charset="2"/>
              <a:buNone/>
              <a:defRPr/>
            </a:pPr>
            <a:r>
              <a:rPr lang="en-US" altLang="zh-CN" sz="2800" b="1" dirty="0" smtClean="0"/>
              <a:t>MRP</a:t>
            </a:r>
            <a:r>
              <a:rPr lang="zh-CN" altLang="en-US" sz="2800" b="1" dirty="0" smtClean="0"/>
              <a:t>的发展经历了几个阶段：</a:t>
            </a:r>
          </a:p>
          <a:p>
            <a:pPr lvl="1" eaLnBrk="1" hangingPunct="1">
              <a:lnSpc>
                <a:spcPct val="90000"/>
              </a:lnSpc>
              <a:defRPr/>
            </a:pPr>
            <a:r>
              <a:rPr lang="en-US" altLang="zh-CN" sz="2400" b="1" dirty="0" smtClean="0">
                <a:latin typeface="+mn-ea"/>
              </a:rPr>
              <a:t>60</a:t>
            </a:r>
            <a:r>
              <a:rPr lang="zh-CN" altLang="en-US" sz="2400" b="1" dirty="0" smtClean="0">
                <a:latin typeface="+mn-ea"/>
              </a:rPr>
              <a:t>年代解决：“订货点管理”不足，发展了控制物料的物料需求计划</a:t>
            </a:r>
          </a:p>
          <a:p>
            <a:pPr lvl="1" eaLnBrk="1" hangingPunct="1">
              <a:lnSpc>
                <a:spcPct val="90000"/>
              </a:lnSpc>
              <a:defRPr/>
            </a:pPr>
            <a:r>
              <a:rPr lang="en-US" altLang="zh-CN" sz="2400" b="1" dirty="0" smtClean="0">
                <a:latin typeface="+mn-ea"/>
              </a:rPr>
              <a:t>70</a:t>
            </a:r>
            <a:r>
              <a:rPr lang="zh-CN" altLang="en-US" sz="2400" b="1" dirty="0" smtClean="0">
                <a:latin typeface="+mn-ea"/>
              </a:rPr>
              <a:t>年代：闭环式的</a:t>
            </a:r>
            <a:r>
              <a:rPr lang="en-US" altLang="zh-CN" sz="2400" b="1" dirty="0" smtClean="0">
                <a:latin typeface="+mn-ea"/>
              </a:rPr>
              <a:t>MRP</a:t>
            </a:r>
            <a:r>
              <a:rPr lang="zh-CN" altLang="en-US" sz="2400" b="1" dirty="0" smtClean="0">
                <a:latin typeface="+mn-ea"/>
              </a:rPr>
              <a:t>能适应主生产计划的改变，也能适应现场情况的变化</a:t>
            </a:r>
          </a:p>
          <a:p>
            <a:pPr lvl="1" eaLnBrk="1" hangingPunct="1">
              <a:lnSpc>
                <a:spcPct val="90000"/>
              </a:lnSpc>
              <a:defRPr/>
            </a:pPr>
            <a:r>
              <a:rPr lang="en-US" altLang="zh-CN" sz="2400" b="1" dirty="0" smtClean="0">
                <a:latin typeface="+mn-ea"/>
              </a:rPr>
              <a:t>80</a:t>
            </a:r>
            <a:r>
              <a:rPr lang="zh-CN" altLang="en-US" sz="2400" b="1" dirty="0" smtClean="0">
                <a:latin typeface="+mn-ea"/>
              </a:rPr>
              <a:t>年代：发展了</a:t>
            </a:r>
            <a:r>
              <a:rPr lang="en-US" altLang="zh-CN" sz="2400" b="1" dirty="0" smtClean="0">
                <a:latin typeface="+mn-ea"/>
              </a:rPr>
              <a:t>MRPII</a:t>
            </a:r>
            <a:r>
              <a:rPr lang="zh-CN" altLang="en-US" sz="2400" b="1" dirty="0" smtClean="0">
                <a:latin typeface="+mn-ea"/>
              </a:rPr>
              <a:t>，这时企业资源不仅是材料，人力、资金、设备和时间也被看成企业资源，并加以控制。</a:t>
            </a:r>
            <a:r>
              <a:rPr lang="en-US" altLang="zh-CN" sz="2400" b="1" dirty="0" smtClean="0">
                <a:latin typeface="+mn-ea"/>
              </a:rPr>
              <a:t>MRPII</a:t>
            </a:r>
            <a:r>
              <a:rPr lang="zh-CN" altLang="en-US" sz="2400" b="1" dirty="0" smtClean="0">
                <a:latin typeface="+mn-ea"/>
              </a:rPr>
              <a:t>的功能已能满足制造业的所有经营生产活动。</a:t>
            </a:r>
            <a:r>
              <a:rPr lang="en-US" altLang="zh-CN" sz="2400" b="1" dirty="0" smtClean="0">
                <a:latin typeface="+mn-ea"/>
              </a:rPr>
              <a:t>MRPII</a:t>
            </a:r>
            <a:r>
              <a:rPr lang="zh-CN" altLang="en-US" sz="2400" b="1" dirty="0" smtClean="0">
                <a:latin typeface="+mn-ea"/>
              </a:rPr>
              <a:t>是对内管理的系统，在战略规划、市场和决策方面功能较弱。</a:t>
            </a:r>
          </a:p>
          <a:p>
            <a:pPr lvl="1" eaLnBrk="1" hangingPunct="1">
              <a:lnSpc>
                <a:spcPct val="90000"/>
              </a:lnSpc>
              <a:defRPr/>
            </a:pPr>
            <a:r>
              <a:rPr lang="en-US" altLang="zh-CN" sz="2400" b="1" dirty="0" smtClean="0">
                <a:latin typeface="+mn-ea"/>
              </a:rPr>
              <a:t>90</a:t>
            </a:r>
            <a:r>
              <a:rPr lang="zh-CN" altLang="en-US" sz="2400" b="1" dirty="0" smtClean="0">
                <a:latin typeface="+mn-ea"/>
              </a:rPr>
              <a:t>年代：出现了</a:t>
            </a:r>
            <a:r>
              <a:rPr lang="en-US" altLang="zh-CN" sz="2400" b="1" dirty="0" smtClean="0">
                <a:latin typeface="+mn-ea"/>
              </a:rPr>
              <a:t>ERP</a:t>
            </a:r>
            <a:r>
              <a:rPr lang="zh-CN" altLang="en-US" sz="2400" b="1" dirty="0" smtClean="0">
                <a:latin typeface="+mn-ea"/>
              </a:rPr>
              <a:t>（企业资源计划），它是</a:t>
            </a:r>
            <a:r>
              <a:rPr lang="en-US" altLang="zh-CN" sz="2400" b="1" dirty="0" smtClean="0">
                <a:latin typeface="+mn-ea"/>
              </a:rPr>
              <a:t>MRPII</a:t>
            </a:r>
            <a:r>
              <a:rPr lang="zh-CN" altLang="en-US" sz="2400" b="1" dirty="0" smtClean="0">
                <a:latin typeface="+mn-ea"/>
              </a:rPr>
              <a:t>基础上的扩充市场、财务等功能的系统。</a:t>
            </a:r>
          </a:p>
          <a:p>
            <a:pPr eaLnBrk="1" hangingPunct="1">
              <a:lnSpc>
                <a:spcPct val="90000"/>
              </a:lnSpc>
              <a:defRPr/>
            </a:pPr>
            <a:endParaRPr lang="en-US" altLang="zh-CN" sz="2800" dirty="0" smtClean="0"/>
          </a:p>
        </p:txBody>
      </p:sp>
    </p:spTree>
  </p:cSld>
  <p:clrMapOvr>
    <a:masterClrMapping/>
  </p:clrMapOvr>
  <p:transition>
    <p:random/>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body" idx="1"/>
          </p:nvPr>
        </p:nvSpPr>
        <p:spPr/>
        <p:txBody>
          <a:bodyPr/>
          <a:lstStyle/>
          <a:p>
            <a:pPr eaLnBrk="1" hangingPunct="1"/>
            <a:endParaRPr lang="zh-CN" altLang="zh-CN" smtClean="0">
              <a:solidFill>
                <a:srgbClr val="CCCCFF"/>
              </a:solidFill>
            </a:endParaRPr>
          </a:p>
        </p:txBody>
      </p:sp>
      <p:sp>
        <p:nvSpPr>
          <p:cNvPr id="1709059" name="Rectangle 3"/>
          <p:cNvSpPr>
            <a:spLocks noChangeArrowheads="1"/>
          </p:cNvSpPr>
          <p:nvPr/>
        </p:nvSpPr>
        <p:spPr bwMode="auto">
          <a:xfrm>
            <a:off x="1219200" y="1828800"/>
            <a:ext cx="1752600" cy="457200"/>
          </a:xfrm>
          <a:prstGeom prst="rect">
            <a:avLst/>
          </a:prstGeom>
          <a:solidFill>
            <a:schemeClr val="folHlink">
              <a:alpha val="50000"/>
            </a:scheme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zh-CN" altLang="en-US" sz="2400" b="1">
                <a:solidFill>
                  <a:schemeClr val="bg1"/>
                </a:solidFill>
                <a:latin typeface="Arial" charset="0"/>
                <a:ea typeface="楷体_GB2312" pitchFamily="49" charset="-122"/>
              </a:rPr>
              <a:t>初期</a:t>
            </a:r>
            <a:r>
              <a:rPr kumimoji="1" lang="en-US" altLang="zh-CN" sz="2400" b="1">
                <a:solidFill>
                  <a:schemeClr val="bg1"/>
                </a:solidFill>
                <a:latin typeface="Arial" charset="0"/>
                <a:ea typeface="楷体_GB2312" pitchFamily="49" charset="-122"/>
              </a:rPr>
              <a:t>MRP</a:t>
            </a:r>
          </a:p>
        </p:txBody>
      </p:sp>
      <p:sp>
        <p:nvSpPr>
          <p:cNvPr id="1709060" name="Rectangle 4"/>
          <p:cNvSpPr>
            <a:spLocks noChangeArrowheads="1"/>
          </p:cNvSpPr>
          <p:nvPr/>
        </p:nvSpPr>
        <p:spPr bwMode="auto">
          <a:xfrm>
            <a:off x="1219200" y="2895600"/>
            <a:ext cx="1752600" cy="457200"/>
          </a:xfrm>
          <a:prstGeom prst="rect">
            <a:avLst/>
          </a:prstGeom>
          <a:solidFill>
            <a:schemeClr val="folHlink">
              <a:alpha val="50000"/>
            </a:scheme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en-US" altLang="zh-CN" sz="2400" b="1">
                <a:solidFill>
                  <a:schemeClr val="bg1"/>
                </a:solidFill>
                <a:latin typeface="Arial" charset="0"/>
                <a:ea typeface="楷体_GB2312" pitchFamily="49" charset="-122"/>
              </a:rPr>
              <a:t>MRP</a:t>
            </a:r>
          </a:p>
        </p:txBody>
      </p:sp>
      <p:sp>
        <p:nvSpPr>
          <p:cNvPr id="1709061" name="Rectangle 5"/>
          <p:cNvSpPr>
            <a:spLocks noChangeArrowheads="1"/>
          </p:cNvSpPr>
          <p:nvPr/>
        </p:nvSpPr>
        <p:spPr bwMode="auto">
          <a:xfrm>
            <a:off x="1219200" y="3962400"/>
            <a:ext cx="1752600" cy="457200"/>
          </a:xfrm>
          <a:prstGeom prst="rect">
            <a:avLst/>
          </a:prstGeom>
          <a:solidFill>
            <a:schemeClr val="folHlink">
              <a:alpha val="50000"/>
            </a:scheme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en-US" altLang="zh-CN" sz="2400" b="1">
                <a:solidFill>
                  <a:schemeClr val="bg1"/>
                </a:solidFill>
                <a:latin typeface="Arial" charset="0"/>
                <a:ea typeface="楷体_GB2312" pitchFamily="49" charset="-122"/>
              </a:rPr>
              <a:t>MRPII</a:t>
            </a:r>
          </a:p>
        </p:txBody>
      </p:sp>
      <p:sp>
        <p:nvSpPr>
          <p:cNvPr id="1709062" name="Rectangle 6"/>
          <p:cNvSpPr>
            <a:spLocks noChangeArrowheads="1"/>
          </p:cNvSpPr>
          <p:nvPr/>
        </p:nvSpPr>
        <p:spPr bwMode="auto">
          <a:xfrm>
            <a:off x="1219200" y="5029200"/>
            <a:ext cx="1752600" cy="457200"/>
          </a:xfrm>
          <a:prstGeom prst="rect">
            <a:avLst/>
          </a:prstGeom>
          <a:solidFill>
            <a:schemeClr val="folHlink">
              <a:alpha val="50000"/>
            </a:scheme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en-US" altLang="zh-CN" sz="2400" b="1">
                <a:solidFill>
                  <a:schemeClr val="bg1"/>
                </a:solidFill>
                <a:latin typeface="Arial" charset="0"/>
                <a:ea typeface="楷体_GB2312" pitchFamily="49" charset="-122"/>
              </a:rPr>
              <a:t>ERP</a:t>
            </a:r>
          </a:p>
        </p:txBody>
      </p:sp>
      <p:sp>
        <p:nvSpPr>
          <p:cNvPr id="181255" name="Line 7"/>
          <p:cNvSpPr>
            <a:spLocks noChangeShapeType="1"/>
          </p:cNvSpPr>
          <p:nvPr/>
        </p:nvSpPr>
        <p:spPr bwMode="auto">
          <a:xfrm>
            <a:off x="2057400" y="2286000"/>
            <a:ext cx="0" cy="609600"/>
          </a:xfrm>
          <a:prstGeom prst="line">
            <a:avLst/>
          </a:prstGeom>
          <a:noFill/>
          <a:ln w="9525">
            <a:solidFill>
              <a:schemeClr val="tx1"/>
            </a:solidFill>
            <a:round/>
            <a:headEnd/>
            <a:tailEnd type="triangle" w="med" len="med"/>
          </a:ln>
        </p:spPr>
        <p:txBody>
          <a:bodyPr/>
          <a:lstStyle/>
          <a:p>
            <a:endParaRPr lang="zh-CN" altLang="en-US"/>
          </a:p>
        </p:txBody>
      </p:sp>
      <p:sp>
        <p:nvSpPr>
          <p:cNvPr id="181256" name="Line 8"/>
          <p:cNvSpPr>
            <a:spLocks noChangeShapeType="1"/>
          </p:cNvSpPr>
          <p:nvPr/>
        </p:nvSpPr>
        <p:spPr bwMode="auto">
          <a:xfrm>
            <a:off x="2057400" y="3352800"/>
            <a:ext cx="0" cy="609600"/>
          </a:xfrm>
          <a:prstGeom prst="line">
            <a:avLst/>
          </a:prstGeom>
          <a:noFill/>
          <a:ln w="9525">
            <a:solidFill>
              <a:schemeClr val="tx1"/>
            </a:solidFill>
            <a:round/>
            <a:headEnd/>
            <a:tailEnd type="triangle" w="med" len="med"/>
          </a:ln>
        </p:spPr>
        <p:txBody>
          <a:bodyPr/>
          <a:lstStyle/>
          <a:p>
            <a:endParaRPr lang="zh-CN" altLang="en-US"/>
          </a:p>
        </p:txBody>
      </p:sp>
      <p:sp>
        <p:nvSpPr>
          <p:cNvPr id="181257" name="Line 9"/>
          <p:cNvSpPr>
            <a:spLocks noChangeShapeType="1"/>
          </p:cNvSpPr>
          <p:nvPr/>
        </p:nvSpPr>
        <p:spPr bwMode="auto">
          <a:xfrm>
            <a:off x="2057400" y="4419600"/>
            <a:ext cx="0" cy="609600"/>
          </a:xfrm>
          <a:prstGeom prst="line">
            <a:avLst/>
          </a:prstGeom>
          <a:noFill/>
          <a:ln w="9525">
            <a:solidFill>
              <a:schemeClr val="tx1"/>
            </a:solidFill>
            <a:round/>
            <a:headEnd/>
            <a:tailEnd type="triangle" w="med" len="med"/>
          </a:ln>
        </p:spPr>
        <p:txBody>
          <a:bodyPr/>
          <a:lstStyle/>
          <a:p>
            <a:endParaRPr lang="zh-CN" altLang="en-US"/>
          </a:p>
        </p:txBody>
      </p:sp>
      <p:sp>
        <p:nvSpPr>
          <p:cNvPr id="1709066" name="AutoShape 10"/>
          <p:cNvSpPr>
            <a:spLocks noChangeArrowheads="1"/>
          </p:cNvSpPr>
          <p:nvPr/>
        </p:nvSpPr>
        <p:spPr bwMode="auto">
          <a:xfrm>
            <a:off x="3429000" y="1447800"/>
            <a:ext cx="4876800" cy="914400"/>
          </a:xfrm>
          <a:prstGeom prst="wedgeRectCallout">
            <a:avLst>
              <a:gd name="adj1" fmla="val -57421"/>
              <a:gd name="adj2" fmla="val 32120"/>
            </a:avLst>
          </a:prstGeom>
          <a:solidFill>
            <a:srgbClr val="CCCCFF"/>
          </a:solidFill>
          <a:ln w="9525">
            <a:solidFill>
              <a:schemeClr val="tx1"/>
            </a:solidFill>
            <a:miter lim="800000"/>
            <a:headEnd/>
            <a:tailEnd/>
          </a:ln>
        </p:spPr>
        <p:txBody>
          <a:bodyPr/>
          <a:lstStyle/>
          <a:p>
            <a:r>
              <a:rPr kumimoji="1" lang="en-US" altLang="zh-CN" sz="1600" b="1">
                <a:solidFill>
                  <a:schemeClr val="tx2"/>
                </a:solidFill>
                <a:latin typeface="Arial" charset="0"/>
                <a:ea typeface="楷体_GB2312" pitchFamily="49" charset="-122"/>
              </a:rPr>
              <a:t> </a:t>
            </a:r>
            <a:r>
              <a:rPr kumimoji="1" lang="zh-CN" altLang="en-US" sz="1600" b="1">
                <a:solidFill>
                  <a:schemeClr val="tx2"/>
                </a:solidFill>
                <a:latin typeface="Arial" charset="0"/>
                <a:ea typeface="楷体_GB2312" pitchFamily="49" charset="-122"/>
              </a:rPr>
              <a:t>利用主生产调度（</a:t>
            </a:r>
            <a:r>
              <a:rPr kumimoji="1" lang="en-US" altLang="zh-CN" sz="1600" b="1">
                <a:solidFill>
                  <a:schemeClr val="tx2"/>
                </a:solidFill>
                <a:latin typeface="Arial" charset="0"/>
                <a:ea typeface="楷体_GB2312" pitchFamily="49" charset="-122"/>
              </a:rPr>
              <a:t>MPS</a:t>
            </a:r>
            <a:r>
              <a:rPr kumimoji="1" lang="zh-CN" altLang="en-US" sz="1600" b="1">
                <a:solidFill>
                  <a:schemeClr val="tx2"/>
                </a:solidFill>
                <a:latin typeface="Arial" charset="0"/>
                <a:ea typeface="楷体_GB2312" pitchFamily="49" charset="-122"/>
              </a:rPr>
              <a:t>），物料用量清单、库存和未交货单等，经计算得到未来的物料需求，并进行订单的补充和修改。</a:t>
            </a:r>
            <a:endParaRPr kumimoji="1" lang="zh-CN" altLang="en-US" sz="2400" b="1">
              <a:solidFill>
                <a:schemeClr val="tx2"/>
              </a:solidFill>
              <a:latin typeface="Arial" charset="0"/>
              <a:ea typeface="楷体_GB2312" pitchFamily="49" charset="-122"/>
            </a:endParaRPr>
          </a:p>
        </p:txBody>
      </p:sp>
      <p:sp>
        <p:nvSpPr>
          <p:cNvPr id="1709067" name="AutoShape 11"/>
          <p:cNvSpPr>
            <a:spLocks noChangeArrowheads="1"/>
          </p:cNvSpPr>
          <p:nvPr/>
        </p:nvSpPr>
        <p:spPr bwMode="auto">
          <a:xfrm>
            <a:off x="3429000" y="2743200"/>
            <a:ext cx="4876800" cy="609600"/>
          </a:xfrm>
          <a:prstGeom prst="wedgeRectCallout">
            <a:avLst>
              <a:gd name="adj1" fmla="val -57815"/>
              <a:gd name="adj2" fmla="val 16926"/>
            </a:avLst>
          </a:prstGeom>
          <a:solidFill>
            <a:srgbClr val="CCCCFF"/>
          </a:solidFill>
          <a:ln w="9525">
            <a:solidFill>
              <a:schemeClr val="tx1"/>
            </a:solidFill>
            <a:miter lim="800000"/>
            <a:headEnd/>
            <a:tailEnd/>
          </a:ln>
        </p:spPr>
        <p:txBody>
          <a:bodyPr/>
          <a:lstStyle/>
          <a:p>
            <a:r>
              <a:rPr kumimoji="1" lang="en-US" altLang="zh-CN" sz="1600">
                <a:solidFill>
                  <a:schemeClr val="tx2"/>
                </a:solidFill>
                <a:latin typeface="Arial" charset="0"/>
                <a:ea typeface="楷体_GB2312" pitchFamily="49" charset="-122"/>
              </a:rPr>
              <a:t> </a:t>
            </a:r>
            <a:r>
              <a:rPr kumimoji="1" lang="zh-CN" altLang="en-US" sz="1600" b="1">
                <a:solidFill>
                  <a:schemeClr val="tx2"/>
                </a:solidFill>
                <a:latin typeface="Arial" charset="0"/>
                <a:ea typeface="楷体_GB2312" pitchFamily="49" charset="-122"/>
              </a:rPr>
              <a:t>闭环式的</a:t>
            </a:r>
            <a:r>
              <a:rPr kumimoji="1" lang="en-US" altLang="zh-CN" sz="1600" b="1">
                <a:solidFill>
                  <a:schemeClr val="tx2"/>
                </a:solidFill>
                <a:latin typeface="Arial" charset="0"/>
                <a:ea typeface="楷体_GB2312" pitchFamily="49" charset="-122"/>
              </a:rPr>
              <a:t>MRP</a:t>
            </a:r>
            <a:r>
              <a:rPr kumimoji="1" lang="zh-CN" altLang="en-US" sz="1600" b="1">
                <a:solidFill>
                  <a:schemeClr val="tx2"/>
                </a:solidFill>
                <a:latin typeface="Arial" charset="0"/>
                <a:ea typeface="楷体_GB2312" pitchFamily="49" charset="-122"/>
              </a:rPr>
              <a:t>，能适应主生产计划的改变，又能适应现场情况的变化。</a:t>
            </a:r>
            <a:endParaRPr kumimoji="1" lang="zh-CN" altLang="en-US" sz="2400" b="1">
              <a:solidFill>
                <a:schemeClr val="tx2"/>
              </a:solidFill>
              <a:latin typeface="Arial" charset="0"/>
              <a:ea typeface="楷体_GB2312" pitchFamily="49" charset="-122"/>
            </a:endParaRPr>
          </a:p>
        </p:txBody>
      </p:sp>
      <p:sp>
        <p:nvSpPr>
          <p:cNvPr id="1709068" name="AutoShape 12"/>
          <p:cNvSpPr>
            <a:spLocks noChangeArrowheads="1"/>
          </p:cNvSpPr>
          <p:nvPr/>
        </p:nvSpPr>
        <p:spPr bwMode="auto">
          <a:xfrm>
            <a:off x="3429000" y="3657600"/>
            <a:ext cx="4876800" cy="914400"/>
          </a:xfrm>
          <a:prstGeom prst="wedgeRectCallout">
            <a:avLst>
              <a:gd name="adj1" fmla="val -58204"/>
              <a:gd name="adj2" fmla="val 7120"/>
            </a:avLst>
          </a:prstGeom>
          <a:solidFill>
            <a:srgbClr val="CCCCFF"/>
          </a:solidFill>
          <a:ln w="9525">
            <a:solidFill>
              <a:schemeClr val="tx1"/>
            </a:solidFill>
            <a:miter lim="800000"/>
            <a:headEnd/>
            <a:tailEnd/>
          </a:ln>
        </p:spPr>
        <p:txBody>
          <a:bodyPr/>
          <a:lstStyle/>
          <a:p>
            <a:r>
              <a:rPr kumimoji="1" lang="en-US" altLang="zh-CN" sz="1600">
                <a:solidFill>
                  <a:schemeClr val="tx2"/>
                </a:solidFill>
                <a:latin typeface="Arial" charset="0"/>
                <a:ea typeface="楷体_GB2312" pitchFamily="49" charset="-122"/>
              </a:rPr>
              <a:t> </a:t>
            </a:r>
            <a:r>
              <a:rPr kumimoji="1" lang="en-US" altLang="zh-CN" sz="1600" b="1">
                <a:solidFill>
                  <a:schemeClr val="tx2"/>
                </a:solidFill>
                <a:latin typeface="Arial" charset="0"/>
                <a:ea typeface="楷体_GB2312" pitchFamily="49" charset="-122"/>
              </a:rPr>
              <a:t>MRPII</a:t>
            </a:r>
            <a:r>
              <a:rPr kumimoji="1" lang="zh-CN" altLang="en-US" sz="1600" b="1">
                <a:solidFill>
                  <a:schemeClr val="tx2"/>
                </a:solidFill>
                <a:latin typeface="Arial" charset="0"/>
                <a:ea typeface="楷体_GB2312" pitchFamily="49" charset="-122"/>
              </a:rPr>
              <a:t>将企业的生产制造、财务会计、市场营销、工程管理、采购供应以及信息管理等各个部门纳入整体管理之中。</a:t>
            </a:r>
            <a:endParaRPr kumimoji="1" lang="zh-CN" altLang="en-US" sz="2400" b="1">
              <a:solidFill>
                <a:schemeClr val="tx2"/>
              </a:solidFill>
              <a:latin typeface="Arial" charset="0"/>
              <a:ea typeface="楷体_GB2312" pitchFamily="49" charset="-122"/>
            </a:endParaRPr>
          </a:p>
        </p:txBody>
      </p:sp>
      <p:sp>
        <p:nvSpPr>
          <p:cNvPr id="1709069" name="AutoShape 13"/>
          <p:cNvSpPr>
            <a:spLocks noChangeArrowheads="1"/>
          </p:cNvSpPr>
          <p:nvPr/>
        </p:nvSpPr>
        <p:spPr bwMode="auto">
          <a:xfrm>
            <a:off x="3429000" y="4953000"/>
            <a:ext cx="4876800" cy="1219200"/>
          </a:xfrm>
          <a:prstGeom prst="wedgeRectCallout">
            <a:avLst>
              <a:gd name="adj1" fmla="val -58593"/>
              <a:gd name="adj2" fmla="val -18097"/>
            </a:avLst>
          </a:prstGeom>
          <a:solidFill>
            <a:srgbClr val="CCCCFF"/>
          </a:solidFill>
          <a:ln w="9525">
            <a:solidFill>
              <a:schemeClr val="tx1"/>
            </a:solidFill>
            <a:miter lim="800000"/>
            <a:headEnd/>
            <a:tailEnd/>
          </a:ln>
        </p:spPr>
        <p:txBody>
          <a:bodyPr/>
          <a:lstStyle/>
          <a:p>
            <a:r>
              <a:rPr kumimoji="1" lang="en-US" altLang="zh-CN" sz="1600">
                <a:solidFill>
                  <a:schemeClr val="tx2"/>
                </a:solidFill>
                <a:latin typeface="Arial" charset="0"/>
                <a:ea typeface="楷体_GB2312" pitchFamily="49" charset="-122"/>
              </a:rPr>
              <a:t> </a:t>
            </a:r>
            <a:r>
              <a:rPr kumimoji="1" lang="zh-CN" altLang="en-US" sz="1600" b="1">
                <a:solidFill>
                  <a:schemeClr val="tx2"/>
                </a:solidFill>
                <a:latin typeface="Arial" charset="0"/>
                <a:ea typeface="楷体_GB2312" pitchFamily="49" charset="-122"/>
              </a:rPr>
              <a:t>在</a:t>
            </a:r>
            <a:r>
              <a:rPr kumimoji="1" lang="en-US" altLang="zh-CN" sz="1600" b="1">
                <a:solidFill>
                  <a:schemeClr val="tx2"/>
                </a:solidFill>
                <a:latin typeface="Arial" charset="0"/>
                <a:ea typeface="楷体_GB2312" pitchFamily="49" charset="-122"/>
              </a:rPr>
              <a:t>MRPII</a:t>
            </a:r>
            <a:r>
              <a:rPr kumimoji="1" lang="zh-CN" altLang="en-US" sz="1600" b="1">
                <a:solidFill>
                  <a:schemeClr val="tx2"/>
                </a:solidFill>
                <a:latin typeface="Arial" charset="0"/>
                <a:ea typeface="楷体_GB2312" pitchFamily="49" charset="-122"/>
              </a:rPr>
              <a:t>基础上，集成了质量管理、设备、仓库、运输、项目、市场信息、金融投资、法规与标准以及电子商务、过程控制接口、数据采集接口等管理，成为覆盖整个企业的管理信息系统。</a:t>
            </a:r>
            <a:endParaRPr kumimoji="1" lang="zh-CN" altLang="en-US" sz="2400" b="1">
              <a:solidFill>
                <a:schemeClr val="tx2"/>
              </a:solidFill>
              <a:latin typeface="Arial" charset="0"/>
              <a:ea typeface="楷体_GB2312" pitchFamily="49" charset="-122"/>
            </a:endParaRPr>
          </a:p>
        </p:txBody>
      </p:sp>
      <p:grpSp>
        <p:nvGrpSpPr>
          <p:cNvPr id="2" name="Group 14"/>
          <p:cNvGrpSpPr>
            <a:grpSpLocks/>
          </p:cNvGrpSpPr>
          <p:nvPr/>
        </p:nvGrpSpPr>
        <p:grpSpPr bwMode="auto">
          <a:xfrm>
            <a:off x="3505200" y="838200"/>
            <a:ext cx="5334000" cy="4903788"/>
            <a:chOff x="240" y="480"/>
            <a:chExt cx="3888" cy="3344"/>
          </a:xfrm>
        </p:grpSpPr>
        <p:sp>
          <p:nvSpPr>
            <p:cNvPr id="181293" name="Rectangle 15"/>
            <p:cNvSpPr>
              <a:spLocks noChangeArrowheads="1"/>
            </p:cNvSpPr>
            <p:nvPr/>
          </p:nvSpPr>
          <p:spPr bwMode="auto">
            <a:xfrm>
              <a:off x="1680" y="480"/>
              <a:ext cx="1056" cy="480"/>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主生产高度</a:t>
              </a:r>
            </a:p>
            <a:p>
              <a:pPr algn="ctr"/>
              <a:r>
                <a:rPr kumimoji="1" lang="zh-CN" altLang="en-US">
                  <a:solidFill>
                    <a:schemeClr val="tx2"/>
                  </a:solidFill>
                  <a:latin typeface="Arial" charset="0"/>
                  <a:ea typeface="楷体_GB2312" pitchFamily="49" charset="-122"/>
                </a:rPr>
                <a:t>计划</a:t>
              </a:r>
              <a:r>
                <a:rPr kumimoji="1" lang="en-US" altLang="zh-CN">
                  <a:solidFill>
                    <a:schemeClr val="tx2"/>
                  </a:solidFill>
                  <a:latin typeface="Arial" charset="0"/>
                  <a:ea typeface="楷体_GB2312" pitchFamily="49" charset="-122"/>
                </a:rPr>
                <a:t>MPS</a:t>
              </a:r>
            </a:p>
          </p:txBody>
        </p:sp>
        <p:sp>
          <p:nvSpPr>
            <p:cNvPr id="181294" name="Rectangle 16"/>
            <p:cNvSpPr>
              <a:spLocks noChangeArrowheads="1"/>
            </p:cNvSpPr>
            <p:nvPr/>
          </p:nvSpPr>
          <p:spPr bwMode="auto">
            <a:xfrm>
              <a:off x="240" y="768"/>
              <a:ext cx="1200" cy="384"/>
            </a:xfrm>
            <a:prstGeom prst="rect">
              <a:avLst/>
            </a:prstGeom>
            <a:noFill/>
            <a:ln w="9525">
              <a:solidFill>
                <a:schemeClr val="tx1"/>
              </a:solidFill>
              <a:miter lim="800000"/>
              <a:headEnd/>
              <a:tailEnd/>
            </a:ln>
          </p:spPr>
          <p:txBody>
            <a:bodyPr wrap="none" anchor="ctr"/>
            <a:lstStyle/>
            <a:p>
              <a:pPr algn="ctr"/>
              <a:r>
                <a:rPr kumimoji="1" lang="zh-CN" altLang="en-US" b="1">
                  <a:solidFill>
                    <a:schemeClr val="tx2"/>
                  </a:solidFill>
                  <a:latin typeface="Arial" charset="0"/>
                  <a:ea typeface="楷体_GB2312" pitchFamily="49" charset="-122"/>
                </a:rPr>
                <a:t>物料基本数据</a:t>
              </a:r>
            </a:p>
          </p:txBody>
        </p:sp>
        <p:sp>
          <p:nvSpPr>
            <p:cNvPr id="181295" name="Rectangle 17"/>
            <p:cNvSpPr>
              <a:spLocks noChangeArrowheads="1"/>
            </p:cNvSpPr>
            <p:nvPr/>
          </p:nvSpPr>
          <p:spPr bwMode="auto">
            <a:xfrm>
              <a:off x="3024" y="768"/>
              <a:ext cx="1104" cy="336"/>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物料结构表</a:t>
              </a:r>
            </a:p>
          </p:txBody>
        </p:sp>
        <p:sp>
          <p:nvSpPr>
            <p:cNvPr id="181296" name="Rectangle 18"/>
            <p:cNvSpPr>
              <a:spLocks noChangeArrowheads="1"/>
            </p:cNvSpPr>
            <p:nvPr/>
          </p:nvSpPr>
          <p:spPr bwMode="auto">
            <a:xfrm>
              <a:off x="240" y="1392"/>
              <a:ext cx="1200" cy="384"/>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库存管理数据</a:t>
              </a:r>
            </a:p>
          </p:txBody>
        </p:sp>
        <p:sp>
          <p:nvSpPr>
            <p:cNvPr id="181297" name="Rectangle 19"/>
            <p:cNvSpPr>
              <a:spLocks noChangeArrowheads="1"/>
            </p:cNvSpPr>
            <p:nvPr/>
          </p:nvSpPr>
          <p:spPr bwMode="auto">
            <a:xfrm>
              <a:off x="1776" y="1392"/>
              <a:ext cx="912" cy="384"/>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毛需求</a:t>
              </a:r>
            </a:p>
          </p:txBody>
        </p:sp>
        <p:sp>
          <p:nvSpPr>
            <p:cNvPr id="181298" name="Rectangle 20"/>
            <p:cNvSpPr>
              <a:spLocks noChangeArrowheads="1"/>
            </p:cNvSpPr>
            <p:nvPr/>
          </p:nvSpPr>
          <p:spPr bwMode="auto">
            <a:xfrm>
              <a:off x="3072" y="1392"/>
              <a:ext cx="1056" cy="528"/>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采购单及</a:t>
              </a:r>
            </a:p>
            <a:p>
              <a:pPr algn="ctr"/>
              <a:r>
                <a:rPr kumimoji="1" lang="zh-CN" altLang="en-US">
                  <a:solidFill>
                    <a:schemeClr val="tx2"/>
                  </a:solidFill>
                  <a:latin typeface="Arial" charset="0"/>
                  <a:ea typeface="楷体_GB2312" pitchFamily="49" charset="-122"/>
                </a:rPr>
                <a:t>未付客户表</a:t>
              </a:r>
            </a:p>
          </p:txBody>
        </p:sp>
        <p:sp>
          <p:nvSpPr>
            <p:cNvPr id="181299" name="Rectangle 21"/>
            <p:cNvSpPr>
              <a:spLocks noChangeArrowheads="1"/>
            </p:cNvSpPr>
            <p:nvPr/>
          </p:nvSpPr>
          <p:spPr bwMode="auto">
            <a:xfrm>
              <a:off x="1584" y="2160"/>
              <a:ext cx="1248" cy="432"/>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物料需求计划</a:t>
              </a:r>
            </a:p>
          </p:txBody>
        </p:sp>
        <p:sp>
          <p:nvSpPr>
            <p:cNvPr id="181300" name="AutoShape 22"/>
            <p:cNvSpPr>
              <a:spLocks noChangeArrowheads="1"/>
            </p:cNvSpPr>
            <p:nvPr/>
          </p:nvSpPr>
          <p:spPr bwMode="auto">
            <a:xfrm>
              <a:off x="1584" y="2880"/>
              <a:ext cx="1248" cy="624"/>
            </a:xfrm>
            <a:prstGeom prst="flowChartDocumen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物料需求单</a:t>
              </a:r>
            </a:p>
          </p:txBody>
        </p:sp>
        <p:sp>
          <p:nvSpPr>
            <p:cNvPr id="181301" name="Line 23"/>
            <p:cNvSpPr>
              <a:spLocks noChangeShapeType="1"/>
            </p:cNvSpPr>
            <p:nvPr/>
          </p:nvSpPr>
          <p:spPr bwMode="auto">
            <a:xfrm>
              <a:off x="1440" y="960"/>
              <a:ext cx="336" cy="432"/>
            </a:xfrm>
            <a:prstGeom prst="line">
              <a:avLst/>
            </a:prstGeom>
            <a:noFill/>
            <a:ln w="9525">
              <a:solidFill>
                <a:schemeClr val="tx1"/>
              </a:solidFill>
              <a:round/>
              <a:headEnd/>
              <a:tailEnd type="triangle" w="med" len="med"/>
            </a:ln>
          </p:spPr>
          <p:txBody>
            <a:bodyPr wrap="none"/>
            <a:lstStyle/>
            <a:p>
              <a:endParaRPr lang="zh-CN" altLang="en-US"/>
            </a:p>
          </p:txBody>
        </p:sp>
        <p:sp>
          <p:nvSpPr>
            <p:cNvPr id="181302" name="Line 24"/>
            <p:cNvSpPr>
              <a:spLocks noChangeShapeType="1"/>
            </p:cNvSpPr>
            <p:nvPr/>
          </p:nvSpPr>
          <p:spPr bwMode="auto">
            <a:xfrm flipH="1">
              <a:off x="2688" y="912"/>
              <a:ext cx="336" cy="480"/>
            </a:xfrm>
            <a:prstGeom prst="line">
              <a:avLst/>
            </a:prstGeom>
            <a:noFill/>
            <a:ln w="9525">
              <a:solidFill>
                <a:schemeClr val="tx1"/>
              </a:solidFill>
              <a:round/>
              <a:headEnd/>
              <a:tailEnd type="triangle" w="med" len="med"/>
            </a:ln>
          </p:spPr>
          <p:txBody>
            <a:bodyPr wrap="none"/>
            <a:lstStyle/>
            <a:p>
              <a:endParaRPr lang="zh-CN" altLang="en-US"/>
            </a:p>
          </p:txBody>
        </p:sp>
        <p:sp>
          <p:nvSpPr>
            <p:cNvPr id="181303" name="Line 25"/>
            <p:cNvSpPr>
              <a:spLocks noChangeShapeType="1"/>
            </p:cNvSpPr>
            <p:nvPr/>
          </p:nvSpPr>
          <p:spPr bwMode="auto">
            <a:xfrm>
              <a:off x="2160" y="960"/>
              <a:ext cx="0" cy="432"/>
            </a:xfrm>
            <a:prstGeom prst="line">
              <a:avLst/>
            </a:prstGeom>
            <a:noFill/>
            <a:ln w="9525">
              <a:solidFill>
                <a:schemeClr val="tx1"/>
              </a:solidFill>
              <a:round/>
              <a:headEnd/>
              <a:tailEnd type="triangle" w="med" len="med"/>
            </a:ln>
          </p:spPr>
          <p:txBody>
            <a:bodyPr wrap="none"/>
            <a:lstStyle/>
            <a:p>
              <a:endParaRPr lang="zh-CN" altLang="en-US"/>
            </a:p>
          </p:txBody>
        </p:sp>
        <p:sp>
          <p:nvSpPr>
            <p:cNvPr id="181304" name="Line 26"/>
            <p:cNvSpPr>
              <a:spLocks noChangeShapeType="1"/>
            </p:cNvSpPr>
            <p:nvPr/>
          </p:nvSpPr>
          <p:spPr bwMode="auto">
            <a:xfrm>
              <a:off x="1440" y="1584"/>
              <a:ext cx="144" cy="576"/>
            </a:xfrm>
            <a:prstGeom prst="line">
              <a:avLst/>
            </a:prstGeom>
            <a:noFill/>
            <a:ln w="9525">
              <a:solidFill>
                <a:schemeClr val="tx1"/>
              </a:solidFill>
              <a:round/>
              <a:headEnd/>
              <a:tailEnd type="triangle" w="med" len="med"/>
            </a:ln>
          </p:spPr>
          <p:txBody>
            <a:bodyPr wrap="none"/>
            <a:lstStyle/>
            <a:p>
              <a:endParaRPr lang="zh-CN" altLang="en-US"/>
            </a:p>
          </p:txBody>
        </p:sp>
        <p:sp>
          <p:nvSpPr>
            <p:cNvPr id="181305" name="Line 27"/>
            <p:cNvSpPr>
              <a:spLocks noChangeShapeType="1"/>
            </p:cNvSpPr>
            <p:nvPr/>
          </p:nvSpPr>
          <p:spPr bwMode="auto">
            <a:xfrm flipH="1">
              <a:off x="2832" y="1632"/>
              <a:ext cx="240" cy="528"/>
            </a:xfrm>
            <a:prstGeom prst="line">
              <a:avLst/>
            </a:prstGeom>
            <a:noFill/>
            <a:ln w="9525">
              <a:solidFill>
                <a:schemeClr val="tx1"/>
              </a:solidFill>
              <a:round/>
              <a:headEnd/>
              <a:tailEnd type="triangle" w="med" len="med"/>
            </a:ln>
          </p:spPr>
          <p:txBody>
            <a:bodyPr wrap="none"/>
            <a:lstStyle/>
            <a:p>
              <a:endParaRPr lang="zh-CN" altLang="en-US"/>
            </a:p>
          </p:txBody>
        </p:sp>
        <p:sp>
          <p:nvSpPr>
            <p:cNvPr id="181306" name="Line 28"/>
            <p:cNvSpPr>
              <a:spLocks noChangeShapeType="1"/>
            </p:cNvSpPr>
            <p:nvPr/>
          </p:nvSpPr>
          <p:spPr bwMode="auto">
            <a:xfrm>
              <a:off x="2160" y="1776"/>
              <a:ext cx="0" cy="384"/>
            </a:xfrm>
            <a:prstGeom prst="line">
              <a:avLst/>
            </a:prstGeom>
            <a:noFill/>
            <a:ln w="9525">
              <a:solidFill>
                <a:schemeClr val="tx1"/>
              </a:solidFill>
              <a:round/>
              <a:headEnd/>
              <a:tailEnd type="triangle" w="med" len="med"/>
            </a:ln>
          </p:spPr>
          <p:txBody>
            <a:bodyPr wrap="none"/>
            <a:lstStyle/>
            <a:p>
              <a:endParaRPr lang="zh-CN" altLang="en-US"/>
            </a:p>
          </p:txBody>
        </p:sp>
        <p:sp>
          <p:nvSpPr>
            <p:cNvPr id="181307" name="Line 29"/>
            <p:cNvSpPr>
              <a:spLocks noChangeShapeType="1"/>
            </p:cNvSpPr>
            <p:nvPr/>
          </p:nvSpPr>
          <p:spPr bwMode="auto">
            <a:xfrm>
              <a:off x="2160" y="2592"/>
              <a:ext cx="0" cy="288"/>
            </a:xfrm>
            <a:prstGeom prst="line">
              <a:avLst/>
            </a:prstGeom>
            <a:noFill/>
            <a:ln w="9525">
              <a:solidFill>
                <a:schemeClr val="tx1"/>
              </a:solidFill>
              <a:round/>
              <a:headEnd/>
              <a:tailEnd type="triangle" w="med" len="med"/>
            </a:ln>
          </p:spPr>
          <p:txBody>
            <a:bodyPr wrap="none"/>
            <a:lstStyle/>
            <a:p>
              <a:endParaRPr lang="zh-CN" altLang="en-US"/>
            </a:p>
          </p:txBody>
        </p:sp>
        <p:sp>
          <p:nvSpPr>
            <p:cNvPr id="181308" name="Text Box 30"/>
            <p:cNvSpPr txBox="1">
              <a:spLocks noChangeArrowheads="1"/>
            </p:cNvSpPr>
            <p:nvPr/>
          </p:nvSpPr>
          <p:spPr bwMode="auto">
            <a:xfrm>
              <a:off x="1469" y="3553"/>
              <a:ext cx="1800" cy="271"/>
            </a:xfrm>
            <a:prstGeom prst="rect">
              <a:avLst/>
            </a:prstGeom>
            <a:noFill/>
            <a:ln w="9525">
              <a:noFill/>
              <a:miter lim="800000"/>
              <a:headEnd/>
              <a:tailEnd/>
            </a:ln>
          </p:spPr>
          <p:txBody>
            <a:bodyPr wrap="none">
              <a:spAutoFit/>
            </a:bodyPr>
            <a:lstStyle/>
            <a:p>
              <a:r>
                <a:rPr kumimoji="1" lang="zh-CN" altLang="en-US">
                  <a:solidFill>
                    <a:schemeClr val="tx2"/>
                  </a:solidFill>
                  <a:latin typeface="Arial" charset="0"/>
                  <a:ea typeface="楷体_GB2312" pitchFamily="49" charset="-122"/>
                </a:rPr>
                <a:t>传统的物料需求计划</a:t>
              </a:r>
            </a:p>
          </p:txBody>
        </p:sp>
      </p:grpSp>
      <p:grpSp>
        <p:nvGrpSpPr>
          <p:cNvPr id="3" name="Group 31"/>
          <p:cNvGrpSpPr>
            <a:grpSpLocks/>
          </p:cNvGrpSpPr>
          <p:nvPr/>
        </p:nvGrpSpPr>
        <p:grpSpPr bwMode="auto">
          <a:xfrm>
            <a:off x="4038600" y="1143000"/>
            <a:ext cx="3276600" cy="4343400"/>
            <a:chOff x="1824" y="672"/>
            <a:chExt cx="2064" cy="2736"/>
          </a:xfrm>
        </p:grpSpPr>
        <p:sp>
          <p:nvSpPr>
            <p:cNvPr id="181264" name="Rectangle 32"/>
            <p:cNvSpPr>
              <a:spLocks noChangeArrowheads="1"/>
            </p:cNvSpPr>
            <p:nvPr/>
          </p:nvSpPr>
          <p:spPr bwMode="auto">
            <a:xfrm>
              <a:off x="2112" y="672"/>
              <a:ext cx="1440" cy="240"/>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生产计划</a:t>
              </a:r>
            </a:p>
          </p:txBody>
        </p:sp>
        <p:sp>
          <p:nvSpPr>
            <p:cNvPr id="181265" name="Rectangle 33"/>
            <p:cNvSpPr>
              <a:spLocks noChangeArrowheads="1"/>
            </p:cNvSpPr>
            <p:nvPr/>
          </p:nvSpPr>
          <p:spPr bwMode="auto">
            <a:xfrm>
              <a:off x="2112" y="1008"/>
              <a:ext cx="1440" cy="240"/>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主生产计划</a:t>
              </a:r>
            </a:p>
          </p:txBody>
        </p:sp>
        <p:sp>
          <p:nvSpPr>
            <p:cNvPr id="181266" name="Rectangle 34"/>
            <p:cNvSpPr>
              <a:spLocks noChangeArrowheads="1"/>
            </p:cNvSpPr>
            <p:nvPr/>
          </p:nvSpPr>
          <p:spPr bwMode="auto">
            <a:xfrm>
              <a:off x="2112" y="1440"/>
              <a:ext cx="1440" cy="240"/>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产能负荷分析</a:t>
              </a:r>
            </a:p>
          </p:txBody>
        </p:sp>
        <p:sp>
          <p:nvSpPr>
            <p:cNvPr id="181267" name="Rectangle 35"/>
            <p:cNvSpPr>
              <a:spLocks noChangeArrowheads="1"/>
            </p:cNvSpPr>
            <p:nvPr/>
          </p:nvSpPr>
          <p:spPr bwMode="auto">
            <a:xfrm>
              <a:off x="2112" y="2400"/>
              <a:ext cx="1440" cy="240"/>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物料需求计划</a:t>
              </a:r>
            </a:p>
          </p:txBody>
        </p:sp>
        <p:sp>
          <p:nvSpPr>
            <p:cNvPr id="181268" name="Rectangle 36"/>
            <p:cNvSpPr>
              <a:spLocks noChangeArrowheads="1"/>
            </p:cNvSpPr>
            <p:nvPr/>
          </p:nvSpPr>
          <p:spPr bwMode="auto">
            <a:xfrm>
              <a:off x="2112" y="2784"/>
              <a:ext cx="1440" cy="240"/>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执行物料需求计划</a:t>
              </a:r>
            </a:p>
          </p:txBody>
        </p:sp>
        <p:sp>
          <p:nvSpPr>
            <p:cNvPr id="181269" name="Rectangle 37"/>
            <p:cNvSpPr>
              <a:spLocks noChangeArrowheads="1"/>
            </p:cNvSpPr>
            <p:nvPr/>
          </p:nvSpPr>
          <p:spPr bwMode="auto">
            <a:xfrm>
              <a:off x="2112" y="3168"/>
              <a:ext cx="1440" cy="240"/>
            </a:xfrm>
            <a:prstGeom prst="rect">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执行车间作业计划</a:t>
              </a:r>
            </a:p>
          </p:txBody>
        </p:sp>
        <p:sp>
          <p:nvSpPr>
            <p:cNvPr id="181270" name="AutoShape 38"/>
            <p:cNvSpPr>
              <a:spLocks noChangeArrowheads="1"/>
            </p:cNvSpPr>
            <p:nvPr/>
          </p:nvSpPr>
          <p:spPr bwMode="auto">
            <a:xfrm>
              <a:off x="2304" y="1872"/>
              <a:ext cx="1104" cy="384"/>
            </a:xfrm>
            <a:prstGeom prst="flowChartDecision">
              <a:avLst/>
            </a:prstGeom>
            <a:noFill/>
            <a:ln w="9525">
              <a:solidFill>
                <a:schemeClr val="tx1"/>
              </a:solidFill>
              <a:miter lim="800000"/>
              <a:headEnd/>
              <a:tailEnd/>
            </a:ln>
          </p:spPr>
          <p:txBody>
            <a:bodyPr wrap="none" anchor="ctr"/>
            <a:lstStyle/>
            <a:p>
              <a:pPr algn="ctr"/>
              <a:r>
                <a:rPr kumimoji="1" lang="zh-CN" altLang="en-US">
                  <a:solidFill>
                    <a:schemeClr val="tx2"/>
                  </a:solidFill>
                  <a:latin typeface="Arial" charset="0"/>
                  <a:ea typeface="楷体_GB2312" pitchFamily="49" charset="-122"/>
                </a:rPr>
                <a:t>可行？</a:t>
              </a:r>
            </a:p>
          </p:txBody>
        </p:sp>
        <p:sp>
          <p:nvSpPr>
            <p:cNvPr id="181271" name="Line 39"/>
            <p:cNvSpPr>
              <a:spLocks noChangeShapeType="1"/>
            </p:cNvSpPr>
            <p:nvPr/>
          </p:nvSpPr>
          <p:spPr bwMode="auto">
            <a:xfrm>
              <a:off x="3552" y="3264"/>
              <a:ext cx="336" cy="0"/>
            </a:xfrm>
            <a:prstGeom prst="line">
              <a:avLst/>
            </a:prstGeom>
            <a:noFill/>
            <a:ln w="9525">
              <a:solidFill>
                <a:schemeClr val="tx1"/>
              </a:solidFill>
              <a:round/>
              <a:headEnd/>
              <a:tailEnd/>
            </a:ln>
          </p:spPr>
          <p:txBody>
            <a:bodyPr wrap="none"/>
            <a:lstStyle/>
            <a:p>
              <a:endParaRPr lang="zh-CN" altLang="en-US"/>
            </a:p>
          </p:txBody>
        </p:sp>
        <p:sp>
          <p:nvSpPr>
            <p:cNvPr id="181272" name="Line 40"/>
            <p:cNvSpPr>
              <a:spLocks noChangeShapeType="1"/>
            </p:cNvSpPr>
            <p:nvPr/>
          </p:nvSpPr>
          <p:spPr bwMode="auto">
            <a:xfrm flipV="1">
              <a:off x="3888" y="1152"/>
              <a:ext cx="0" cy="2112"/>
            </a:xfrm>
            <a:prstGeom prst="line">
              <a:avLst/>
            </a:prstGeom>
            <a:noFill/>
            <a:ln w="9525">
              <a:solidFill>
                <a:schemeClr val="tx1"/>
              </a:solidFill>
              <a:round/>
              <a:headEnd/>
              <a:tailEnd/>
            </a:ln>
          </p:spPr>
          <p:txBody>
            <a:bodyPr wrap="none"/>
            <a:lstStyle/>
            <a:p>
              <a:endParaRPr lang="zh-CN" altLang="en-US"/>
            </a:p>
          </p:txBody>
        </p:sp>
        <p:sp>
          <p:nvSpPr>
            <p:cNvPr id="181273" name="Line 41"/>
            <p:cNvSpPr>
              <a:spLocks noChangeShapeType="1"/>
            </p:cNvSpPr>
            <p:nvPr/>
          </p:nvSpPr>
          <p:spPr bwMode="auto">
            <a:xfrm flipH="1">
              <a:off x="3552" y="1152"/>
              <a:ext cx="336" cy="0"/>
            </a:xfrm>
            <a:prstGeom prst="line">
              <a:avLst/>
            </a:prstGeom>
            <a:noFill/>
            <a:ln w="9525">
              <a:solidFill>
                <a:schemeClr val="tx1"/>
              </a:solidFill>
              <a:round/>
              <a:headEnd/>
              <a:tailEnd type="triangle" w="med" len="med"/>
            </a:ln>
          </p:spPr>
          <p:txBody>
            <a:bodyPr wrap="none"/>
            <a:lstStyle/>
            <a:p>
              <a:endParaRPr lang="zh-CN" altLang="en-US"/>
            </a:p>
          </p:txBody>
        </p:sp>
        <p:sp>
          <p:nvSpPr>
            <p:cNvPr id="181274" name="Line 42"/>
            <p:cNvSpPr>
              <a:spLocks noChangeShapeType="1"/>
            </p:cNvSpPr>
            <p:nvPr/>
          </p:nvSpPr>
          <p:spPr bwMode="auto">
            <a:xfrm>
              <a:off x="3552" y="2928"/>
              <a:ext cx="240" cy="0"/>
            </a:xfrm>
            <a:prstGeom prst="line">
              <a:avLst/>
            </a:prstGeom>
            <a:noFill/>
            <a:ln w="9525">
              <a:solidFill>
                <a:schemeClr val="tx1"/>
              </a:solidFill>
              <a:round/>
              <a:headEnd/>
              <a:tailEnd/>
            </a:ln>
          </p:spPr>
          <p:txBody>
            <a:bodyPr wrap="none"/>
            <a:lstStyle/>
            <a:p>
              <a:endParaRPr lang="zh-CN" altLang="en-US"/>
            </a:p>
          </p:txBody>
        </p:sp>
        <p:sp>
          <p:nvSpPr>
            <p:cNvPr id="181275" name="Line 43"/>
            <p:cNvSpPr>
              <a:spLocks noChangeShapeType="1"/>
            </p:cNvSpPr>
            <p:nvPr/>
          </p:nvSpPr>
          <p:spPr bwMode="auto">
            <a:xfrm flipV="1">
              <a:off x="3792" y="1200"/>
              <a:ext cx="0" cy="1728"/>
            </a:xfrm>
            <a:prstGeom prst="line">
              <a:avLst/>
            </a:prstGeom>
            <a:noFill/>
            <a:ln w="9525">
              <a:solidFill>
                <a:schemeClr val="tx1"/>
              </a:solidFill>
              <a:round/>
              <a:headEnd/>
              <a:tailEnd/>
            </a:ln>
          </p:spPr>
          <p:txBody>
            <a:bodyPr wrap="none"/>
            <a:lstStyle/>
            <a:p>
              <a:endParaRPr lang="zh-CN" altLang="en-US"/>
            </a:p>
          </p:txBody>
        </p:sp>
        <p:sp>
          <p:nvSpPr>
            <p:cNvPr id="181276" name="Line 44"/>
            <p:cNvSpPr>
              <a:spLocks noChangeShapeType="1"/>
            </p:cNvSpPr>
            <p:nvPr/>
          </p:nvSpPr>
          <p:spPr bwMode="auto">
            <a:xfrm flipH="1">
              <a:off x="3552" y="1200"/>
              <a:ext cx="240" cy="0"/>
            </a:xfrm>
            <a:prstGeom prst="line">
              <a:avLst/>
            </a:prstGeom>
            <a:noFill/>
            <a:ln w="9525">
              <a:solidFill>
                <a:schemeClr val="tx1"/>
              </a:solidFill>
              <a:round/>
              <a:headEnd/>
              <a:tailEnd type="triangle" w="med" len="med"/>
            </a:ln>
          </p:spPr>
          <p:txBody>
            <a:bodyPr wrap="none"/>
            <a:lstStyle/>
            <a:p>
              <a:endParaRPr lang="zh-CN" altLang="en-US"/>
            </a:p>
          </p:txBody>
        </p:sp>
        <p:sp>
          <p:nvSpPr>
            <p:cNvPr id="181277" name="Line 45"/>
            <p:cNvSpPr>
              <a:spLocks noChangeShapeType="1"/>
            </p:cNvSpPr>
            <p:nvPr/>
          </p:nvSpPr>
          <p:spPr bwMode="auto">
            <a:xfrm flipH="1">
              <a:off x="3552" y="2544"/>
              <a:ext cx="336" cy="0"/>
            </a:xfrm>
            <a:prstGeom prst="line">
              <a:avLst/>
            </a:prstGeom>
            <a:noFill/>
            <a:ln w="9525">
              <a:solidFill>
                <a:schemeClr val="tx1"/>
              </a:solidFill>
              <a:round/>
              <a:headEnd/>
              <a:tailEnd type="triangle" w="med" len="med"/>
            </a:ln>
          </p:spPr>
          <p:txBody>
            <a:bodyPr wrap="none"/>
            <a:lstStyle/>
            <a:p>
              <a:endParaRPr lang="zh-CN" altLang="en-US"/>
            </a:p>
          </p:txBody>
        </p:sp>
        <p:sp>
          <p:nvSpPr>
            <p:cNvPr id="181278" name="Line 46"/>
            <p:cNvSpPr>
              <a:spLocks noChangeShapeType="1"/>
            </p:cNvSpPr>
            <p:nvPr/>
          </p:nvSpPr>
          <p:spPr bwMode="auto">
            <a:xfrm flipH="1">
              <a:off x="1824" y="2064"/>
              <a:ext cx="480" cy="0"/>
            </a:xfrm>
            <a:prstGeom prst="line">
              <a:avLst/>
            </a:prstGeom>
            <a:noFill/>
            <a:ln w="9525">
              <a:solidFill>
                <a:schemeClr val="tx1"/>
              </a:solidFill>
              <a:round/>
              <a:headEnd/>
              <a:tailEnd/>
            </a:ln>
          </p:spPr>
          <p:txBody>
            <a:bodyPr wrap="none"/>
            <a:lstStyle/>
            <a:p>
              <a:endParaRPr lang="zh-CN" altLang="en-US"/>
            </a:p>
          </p:txBody>
        </p:sp>
        <p:sp>
          <p:nvSpPr>
            <p:cNvPr id="181279" name="Line 47"/>
            <p:cNvSpPr>
              <a:spLocks noChangeShapeType="1"/>
            </p:cNvSpPr>
            <p:nvPr/>
          </p:nvSpPr>
          <p:spPr bwMode="auto">
            <a:xfrm flipV="1">
              <a:off x="1824" y="816"/>
              <a:ext cx="0" cy="1248"/>
            </a:xfrm>
            <a:prstGeom prst="line">
              <a:avLst/>
            </a:prstGeom>
            <a:noFill/>
            <a:ln w="9525">
              <a:solidFill>
                <a:schemeClr val="tx1"/>
              </a:solidFill>
              <a:round/>
              <a:headEnd/>
              <a:tailEnd/>
            </a:ln>
          </p:spPr>
          <p:txBody>
            <a:bodyPr wrap="none"/>
            <a:lstStyle/>
            <a:p>
              <a:endParaRPr lang="zh-CN" altLang="en-US"/>
            </a:p>
          </p:txBody>
        </p:sp>
        <p:sp>
          <p:nvSpPr>
            <p:cNvPr id="181280" name="Line 48"/>
            <p:cNvSpPr>
              <a:spLocks noChangeShapeType="1"/>
            </p:cNvSpPr>
            <p:nvPr/>
          </p:nvSpPr>
          <p:spPr bwMode="auto">
            <a:xfrm>
              <a:off x="1824" y="816"/>
              <a:ext cx="288" cy="0"/>
            </a:xfrm>
            <a:prstGeom prst="line">
              <a:avLst/>
            </a:prstGeom>
            <a:noFill/>
            <a:ln w="9525">
              <a:solidFill>
                <a:schemeClr val="tx1"/>
              </a:solidFill>
              <a:round/>
              <a:headEnd/>
              <a:tailEnd type="triangle" w="med" len="med"/>
            </a:ln>
          </p:spPr>
          <p:txBody>
            <a:bodyPr wrap="none"/>
            <a:lstStyle/>
            <a:p>
              <a:endParaRPr lang="zh-CN" altLang="en-US"/>
            </a:p>
          </p:txBody>
        </p:sp>
        <p:sp>
          <p:nvSpPr>
            <p:cNvPr id="181281" name="Line 49"/>
            <p:cNvSpPr>
              <a:spLocks noChangeShapeType="1"/>
            </p:cNvSpPr>
            <p:nvPr/>
          </p:nvSpPr>
          <p:spPr bwMode="auto">
            <a:xfrm>
              <a:off x="1824" y="1104"/>
              <a:ext cx="288" cy="0"/>
            </a:xfrm>
            <a:prstGeom prst="line">
              <a:avLst/>
            </a:prstGeom>
            <a:noFill/>
            <a:ln w="9525">
              <a:solidFill>
                <a:schemeClr val="tx1"/>
              </a:solidFill>
              <a:round/>
              <a:headEnd/>
              <a:tailEnd type="triangle" w="med" len="med"/>
            </a:ln>
          </p:spPr>
          <p:txBody>
            <a:bodyPr wrap="none"/>
            <a:lstStyle/>
            <a:p>
              <a:endParaRPr lang="zh-CN" altLang="en-US"/>
            </a:p>
          </p:txBody>
        </p:sp>
        <p:sp>
          <p:nvSpPr>
            <p:cNvPr id="181282" name="Line 50"/>
            <p:cNvSpPr>
              <a:spLocks noChangeShapeType="1"/>
            </p:cNvSpPr>
            <p:nvPr/>
          </p:nvSpPr>
          <p:spPr bwMode="auto">
            <a:xfrm>
              <a:off x="1968" y="864"/>
              <a:ext cx="144" cy="0"/>
            </a:xfrm>
            <a:prstGeom prst="line">
              <a:avLst/>
            </a:prstGeom>
            <a:noFill/>
            <a:ln w="9525">
              <a:solidFill>
                <a:schemeClr val="tx1"/>
              </a:solidFill>
              <a:round/>
              <a:headEnd/>
              <a:tailEnd type="triangle" w="med" len="med"/>
            </a:ln>
          </p:spPr>
          <p:txBody>
            <a:bodyPr wrap="none"/>
            <a:lstStyle/>
            <a:p>
              <a:endParaRPr lang="zh-CN" altLang="en-US"/>
            </a:p>
          </p:txBody>
        </p:sp>
        <p:sp>
          <p:nvSpPr>
            <p:cNvPr id="181283" name="Line 51"/>
            <p:cNvSpPr>
              <a:spLocks noChangeShapeType="1"/>
            </p:cNvSpPr>
            <p:nvPr/>
          </p:nvSpPr>
          <p:spPr bwMode="auto">
            <a:xfrm>
              <a:off x="1968" y="864"/>
              <a:ext cx="0" cy="144"/>
            </a:xfrm>
            <a:prstGeom prst="line">
              <a:avLst/>
            </a:prstGeom>
            <a:noFill/>
            <a:ln w="9525">
              <a:solidFill>
                <a:schemeClr val="tx1"/>
              </a:solidFill>
              <a:round/>
              <a:headEnd/>
              <a:tailEnd/>
            </a:ln>
          </p:spPr>
          <p:txBody>
            <a:bodyPr wrap="none"/>
            <a:lstStyle/>
            <a:p>
              <a:endParaRPr lang="zh-CN" altLang="en-US"/>
            </a:p>
          </p:txBody>
        </p:sp>
        <p:sp>
          <p:nvSpPr>
            <p:cNvPr id="181284" name="Line 52"/>
            <p:cNvSpPr>
              <a:spLocks noChangeShapeType="1"/>
            </p:cNvSpPr>
            <p:nvPr/>
          </p:nvSpPr>
          <p:spPr bwMode="auto">
            <a:xfrm>
              <a:off x="1968" y="1008"/>
              <a:ext cx="144" cy="0"/>
            </a:xfrm>
            <a:prstGeom prst="line">
              <a:avLst/>
            </a:prstGeom>
            <a:noFill/>
            <a:ln w="9525">
              <a:solidFill>
                <a:schemeClr val="tx1"/>
              </a:solidFill>
              <a:round/>
              <a:headEnd/>
              <a:tailEnd type="triangle" w="med" len="med"/>
            </a:ln>
          </p:spPr>
          <p:txBody>
            <a:bodyPr wrap="none"/>
            <a:lstStyle/>
            <a:p>
              <a:endParaRPr lang="zh-CN" altLang="en-US"/>
            </a:p>
          </p:txBody>
        </p:sp>
        <p:sp>
          <p:nvSpPr>
            <p:cNvPr id="181285" name="Text Box 53"/>
            <p:cNvSpPr txBox="1">
              <a:spLocks noChangeArrowheads="1"/>
            </p:cNvSpPr>
            <p:nvPr/>
          </p:nvSpPr>
          <p:spPr bwMode="auto">
            <a:xfrm>
              <a:off x="2006" y="1831"/>
              <a:ext cx="232" cy="250"/>
            </a:xfrm>
            <a:prstGeom prst="rect">
              <a:avLst/>
            </a:prstGeom>
            <a:noFill/>
            <a:ln w="9525">
              <a:noFill/>
              <a:miter lim="800000"/>
              <a:headEnd/>
              <a:tailEnd/>
            </a:ln>
          </p:spPr>
          <p:txBody>
            <a:bodyPr wrap="none">
              <a:spAutoFit/>
            </a:bodyPr>
            <a:lstStyle/>
            <a:p>
              <a:r>
                <a:rPr kumimoji="1" lang="en-US" altLang="zh-CN">
                  <a:solidFill>
                    <a:schemeClr val="tx2"/>
                  </a:solidFill>
                  <a:latin typeface="Arial" charset="0"/>
                  <a:ea typeface="楷体_GB2312" pitchFamily="49" charset="-122"/>
                </a:rPr>
                <a:t>N</a:t>
              </a:r>
            </a:p>
          </p:txBody>
        </p:sp>
        <p:sp>
          <p:nvSpPr>
            <p:cNvPr id="181286" name="Text Box 54"/>
            <p:cNvSpPr txBox="1">
              <a:spLocks noChangeArrowheads="1"/>
            </p:cNvSpPr>
            <p:nvPr/>
          </p:nvSpPr>
          <p:spPr bwMode="auto">
            <a:xfrm>
              <a:off x="2534" y="2167"/>
              <a:ext cx="223" cy="250"/>
            </a:xfrm>
            <a:prstGeom prst="rect">
              <a:avLst/>
            </a:prstGeom>
            <a:noFill/>
            <a:ln w="9525">
              <a:noFill/>
              <a:miter lim="800000"/>
              <a:headEnd/>
              <a:tailEnd/>
            </a:ln>
          </p:spPr>
          <p:txBody>
            <a:bodyPr wrap="none">
              <a:spAutoFit/>
            </a:bodyPr>
            <a:lstStyle/>
            <a:p>
              <a:r>
                <a:rPr kumimoji="1" lang="en-US" altLang="zh-CN">
                  <a:solidFill>
                    <a:schemeClr val="tx2"/>
                  </a:solidFill>
                  <a:latin typeface="Arial" charset="0"/>
                  <a:ea typeface="楷体_GB2312" pitchFamily="49" charset="-122"/>
                </a:rPr>
                <a:t>Y</a:t>
              </a:r>
            </a:p>
          </p:txBody>
        </p:sp>
        <p:sp>
          <p:nvSpPr>
            <p:cNvPr id="181287" name="Line 55"/>
            <p:cNvSpPr>
              <a:spLocks noChangeShapeType="1"/>
            </p:cNvSpPr>
            <p:nvPr/>
          </p:nvSpPr>
          <p:spPr bwMode="auto">
            <a:xfrm>
              <a:off x="2784" y="912"/>
              <a:ext cx="0" cy="96"/>
            </a:xfrm>
            <a:prstGeom prst="line">
              <a:avLst/>
            </a:prstGeom>
            <a:noFill/>
            <a:ln w="9525">
              <a:solidFill>
                <a:schemeClr val="tx1"/>
              </a:solidFill>
              <a:round/>
              <a:headEnd/>
              <a:tailEnd type="triangle" w="med" len="med"/>
            </a:ln>
          </p:spPr>
          <p:txBody>
            <a:bodyPr wrap="none"/>
            <a:lstStyle/>
            <a:p>
              <a:endParaRPr lang="zh-CN" altLang="en-US"/>
            </a:p>
          </p:txBody>
        </p:sp>
        <p:sp>
          <p:nvSpPr>
            <p:cNvPr id="181288" name="Line 56"/>
            <p:cNvSpPr>
              <a:spLocks noChangeShapeType="1"/>
            </p:cNvSpPr>
            <p:nvPr/>
          </p:nvSpPr>
          <p:spPr bwMode="auto">
            <a:xfrm>
              <a:off x="2784" y="1248"/>
              <a:ext cx="0" cy="192"/>
            </a:xfrm>
            <a:prstGeom prst="line">
              <a:avLst/>
            </a:prstGeom>
            <a:noFill/>
            <a:ln w="9525">
              <a:solidFill>
                <a:schemeClr val="tx1"/>
              </a:solidFill>
              <a:round/>
              <a:headEnd/>
              <a:tailEnd type="triangle" w="med" len="med"/>
            </a:ln>
          </p:spPr>
          <p:txBody>
            <a:bodyPr wrap="none"/>
            <a:lstStyle/>
            <a:p>
              <a:endParaRPr lang="zh-CN" altLang="en-US"/>
            </a:p>
          </p:txBody>
        </p:sp>
        <p:sp>
          <p:nvSpPr>
            <p:cNvPr id="181289" name="Line 57"/>
            <p:cNvSpPr>
              <a:spLocks noChangeShapeType="1"/>
            </p:cNvSpPr>
            <p:nvPr/>
          </p:nvSpPr>
          <p:spPr bwMode="auto">
            <a:xfrm>
              <a:off x="2832" y="1680"/>
              <a:ext cx="0" cy="192"/>
            </a:xfrm>
            <a:prstGeom prst="line">
              <a:avLst/>
            </a:prstGeom>
            <a:noFill/>
            <a:ln w="9525">
              <a:solidFill>
                <a:schemeClr val="tx1"/>
              </a:solidFill>
              <a:round/>
              <a:headEnd/>
              <a:tailEnd type="triangle" w="med" len="med"/>
            </a:ln>
          </p:spPr>
          <p:txBody>
            <a:bodyPr wrap="none"/>
            <a:lstStyle/>
            <a:p>
              <a:endParaRPr lang="zh-CN" altLang="en-US"/>
            </a:p>
          </p:txBody>
        </p:sp>
        <p:sp>
          <p:nvSpPr>
            <p:cNvPr id="181290" name="Line 58"/>
            <p:cNvSpPr>
              <a:spLocks noChangeShapeType="1"/>
            </p:cNvSpPr>
            <p:nvPr/>
          </p:nvSpPr>
          <p:spPr bwMode="auto">
            <a:xfrm>
              <a:off x="2832" y="2256"/>
              <a:ext cx="0" cy="144"/>
            </a:xfrm>
            <a:prstGeom prst="line">
              <a:avLst/>
            </a:prstGeom>
            <a:noFill/>
            <a:ln w="9525">
              <a:solidFill>
                <a:schemeClr val="tx1"/>
              </a:solidFill>
              <a:round/>
              <a:headEnd/>
              <a:tailEnd type="triangle" w="med" len="med"/>
            </a:ln>
          </p:spPr>
          <p:txBody>
            <a:bodyPr wrap="none"/>
            <a:lstStyle/>
            <a:p>
              <a:endParaRPr lang="zh-CN" altLang="en-US"/>
            </a:p>
          </p:txBody>
        </p:sp>
        <p:sp>
          <p:nvSpPr>
            <p:cNvPr id="181291" name="Line 59"/>
            <p:cNvSpPr>
              <a:spLocks noChangeShapeType="1"/>
            </p:cNvSpPr>
            <p:nvPr/>
          </p:nvSpPr>
          <p:spPr bwMode="auto">
            <a:xfrm>
              <a:off x="2832" y="2640"/>
              <a:ext cx="0" cy="144"/>
            </a:xfrm>
            <a:prstGeom prst="line">
              <a:avLst/>
            </a:prstGeom>
            <a:noFill/>
            <a:ln w="9525">
              <a:solidFill>
                <a:schemeClr val="tx1"/>
              </a:solidFill>
              <a:round/>
              <a:headEnd/>
              <a:tailEnd type="triangle" w="med" len="med"/>
            </a:ln>
          </p:spPr>
          <p:txBody>
            <a:bodyPr wrap="none"/>
            <a:lstStyle/>
            <a:p>
              <a:endParaRPr lang="zh-CN" altLang="en-US"/>
            </a:p>
          </p:txBody>
        </p:sp>
        <p:sp>
          <p:nvSpPr>
            <p:cNvPr id="181292" name="Line 60"/>
            <p:cNvSpPr>
              <a:spLocks noChangeShapeType="1"/>
            </p:cNvSpPr>
            <p:nvPr/>
          </p:nvSpPr>
          <p:spPr bwMode="auto">
            <a:xfrm>
              <a:off x="2832" y="3024"/>
              <a:ext cx="0" cy="144"/>
            </a:xfrm>
            <a:prstGeom prst="line">
              <a:avLst/>
            </a:prstGeom>
            <a:noFill/>
            <a:ln w="9525">
              <a:solidFill>
                <a:schemeClr val="tx1"/>
              </a:solidFill>
              <a:round/>
              <a:headEnd/>
              <a:tailEnd type="triangle" w="med" len="med"/>
            </a:ln>
          </p:spPr>
          <p:txBody>
            <a:bodyPr wrap="none"/>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09066"/>
                                        </p:tgtEl>
                                        <p:attrNameLst>
                                          <p:attrName>style.visibility</p:attrName>
                                        </p:attrNameLst>
                                      </p:cBhvr>
                                      <p:to>
                                        <p:strVal val="visible"/>
                                      </p:to>
                                    </p:set>
                                    <p:animEffect transition="in" filter="wipe(left)">
                                      <p:cBhvr>
                                        <p:cTn id="7" dur="500"/>
                                        <p:tgtEl>
                                          <p:spTgt spid="1709066"/>
                                        </p:tgtEl>
                                      </p:cBhvr>
                                    </p:animEffect>
                                  </p:childTnLst>
                                  <p:subTnLst>
                                    <p:set>
                                      <p:cBhvr override="childStyle">
                                        <p:cTn dur="1" fill="hold" display="0" masterRel="nextClick" afterEffect="1"/>
                                        <p:tgtEl>
                                          <p:spTgt spid="170906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09067"/>
                                        </p:tgtEl>
                                        <p:attrNameLst>
                                          <p:attrName>style.visibility</p:attrName>
                                        </p:attrNameLst>
                                      </p:cBhvr>
                                      <p:to>
                                        <p:strVal val="visible"/>
                                      </p:to>
                                    </p:set>
                                    <p:animEffect transition="in" filter="wipe(left)">
                                      <p:cBhvr>
                                        <p:cTn id="18" dur="500"/>
                                        <p:tgtEl>
                                          <p:spTgt spid="1709067"/>
                                        </p:tgtEl>
                                      </p:cBhvr>
                                    </p:animEffect>
                                  </p:childTnLst>
                                  <p:subTnLst>
                                    <p:set>
                                      <p:cBhvr override="childStyle">
                                        <p:cTn dur="1" fill="hold" display="0" masterRel="nextClick" afterEffect="1"/>
                                        <p:tgtEl>
                                          <p:spTgt spid="170906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09068"/>
                                        </p:tgtEl>
                                        <p:attrNameLst>
                                          <p:attrName>style.visibility</p:attrName>
                                        </p:attrNameLst>
                                      </p:cBhvr>
                                      <p:to>
                                        <p:strVal val="visible"/>
                                      </p:to>
                                    </p:set>
                                    <p:animEffect transition="in" filter="wipe(left)">
                                      <p:cBhvr>
                                        <p:cTn id="29" dur="500"/>
                                        <p:tgtEl>
                                          <p:spTgt spid="1709068"/>
                                        </p:tgtEl>
                                      </p:cBhvr>
                                    </p:animEffect>
                                  </p:childTnLst>
                                  <p:subTnLst>
                                    <p:set>
                                      <p:cBhvr override="childStyle">
                                        <p:cTn dur="1" fill="hold" display="0" masterRel="nextClick" afterEffect="1"/>
                                        <p:tgtEl>
                                          <p:spTgt spid="1709068"/>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09069"/>
                                        </p:tgtEl>
                                        <p:attrNameLst>
                                          <p:attrName>style.visibility</p:attrName>
                                        </p:attrNameLst>
                                      </p:cBhvr>
                                      <p:to>
                                        <p:strVal val="visible"/>
                                      </p:to>
                                    </p:set>
                                    <p:animEffect transition="in" filter="wipe(left)">
                                      <p:cBhvr>
                                        <p:cTn id="34" dur="500"/>
                                        <p:tgtEl>
                                          <p:spTgt spid="1709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9066" grpId="0" animBg="1" autoUpdateAnimBg="0"/>
      <p:bldP spid="1709067" grpId="0" animBg="1" autoUpdateAnimBg="0"/>
      <p:bldP spid="1709068" grpId="0" animBg="1" autoUpdateAnimBg="0"/>
      <p:bldP spid="1709069" grpId="0" animBg="1"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xfrm>
            <a:off x="0" y="1989138"/>
            <a:ext cx="3429000" cy="4114800"/>
          </a:xfrm>
        </p:spPr>
        <p:txBody>
          <a:bodyPr/>
          <a:lstStyle/>
          <a:p>
            <a:pPr eaLnBrk="1" hangingPunct="1"/>
            <a:r>
              <a:rPr lang="en-US" altLang="zh-CN" smtClean="0"/>
              <a:t>MRP II </a:t>
            </a:r>
            <a:r>
              <a:rPr lang="zh-CN" altLang="en-US" smtClean="0"/>
              <a:t>原理图</a:t>
            </a:r>
          </a:p>
          <a:p>
            <a:pPr eaLnBrk="1" hangingPunct="1"/>
            <a:r>
              <a:rPr lang="en-US" altLang="zh-CN" smtClean="0"/>
              <a:t>MRPII</a:t>
            </a:r>
            <a:r>
              <a:rPr lang="zh-CN" altLang="en-US" smtClean="0"/>
              <a:t>系统结构</a:t>
            </a:r>
            <a:br>
              <a:rPr lang="zh-CN" altLang="en-US" smtClean="0"/>
            </a:br>
            <a:r>
              <a:rPr lang="en-US" altLang="zh-CN" smtClean="0"/>
              <a:t>MRPII</a:t>
            </a:r>
            <a:r>
              <a:rPr lang="zh-CN" altLang="en-US" smtClean="0"/>
              <a:t>系统流程</a:t>
            </a:r>
            <a:br>
              <a:rPr lang="zh-CN" altLang="en-US" smtClean="0"/>
            </a:br>
            <a:endParaRPr lang="zh-CN" altLang="en-US" sz="2800" smtClean="0">
              <a:solidFill>
                <a:schemeClr val="accent1"/>
              </a:solidFill>
            </a:endParaRPr>
          </a:p>
          <a:p>
            <a:pPr eaLnBrk="1" hangingPunct="1"/>
            <a:endParaRPr lang="zh-CN" altLang="en-US" sz="2800" smtClean="0">
              <a:solidFill>
                <a:schemeClr val="accent1"/>
              </a:solidFill>
            </a:endParaRPr>
          </a:p>
          <a:p>
            <a:pPr eaLnBrk="1" hangingPunct="1"/>
            <a:endParaRPr lang="en-US" altLang="zh-CN" smtClean="0"/>
          </a:p>
        </p:txBody>
      </p:sp>
      <p:grpSp>
        <p:nvGrpSpPr>
          <p:cNvPr id="2" name="Group 3"/>
          <p:cNvGrpSpPr>
            <a:grpSpLocks/>
          </p:cNvGrpSpPr>
          <p:nvPr/>
        </p:nvGrpSpPr>
        <p:grpSpPr bwMode="auto">
          <a:xfrm>
            <a:off x="3884613" y="1219200"/>
            <a:ext cx="4725987" cy="5441950"/>
            <a:chOff x="2447" y="768"/>
            <a:chExt cx="2977" cy="3428"/>
          </a:xfrm>
        </p:grpSpPr>
        <p:sp>
          <p:nvSpPr>
            <p:cNvPr id="1710084" name="Rectangle 4"/>
            <p:cNvSpPr>
              <a:spLocks noChangeArrowheads="1"/>
            </p:cNvSpPr>
            <p:nvPr/>
          </p:nvSpPr>
          <p:spPr bwMode="grayWhite">
            <a:xfrm>
              <a:off x="3167" y="1426"/>
              <a:ext cx="864" cy="206"/>
            </a:xfrm>
            <a:prstGeom prst="rect">
              <a:avLst/>
            </a:prstGeom>
            <a:solidFill>
              <a:srgbClr val="CCCC00">
                <a:alpha val="50000"/>
              </a:srgbClr>
            </a:solidFill>
            <a:ln w="12700">
              <a:solidFill>
                <a:schemeClr val="tx2"/>
              </a:solidFill>
              <a:miter lim="800000"/>
              <a:headEnd type="none" w="sm" len="sm"/>
              <a:tailEnd type="none" w="sm" len="sm"/>
            </a:ln>
            <a:effectLst>
              <a:outerShdw dist="45791" dir="3378596" algn="ctr" rotWithShape="0">
                <a:schemeClr val="bg2"/>
              </a:outerShdw>
            </a:effectLst>
          </p:spPr>
          <p:txBody>
            <a:bodyPr wrap="none" anchor="ctr"/>
            <a:lstStyle/>
            <a:p>
              <a:pPr algn="ctr">
                <a:defRPr/>
              </a:pPr>
              <a:r>
                <a:rPr kumimoji="1" lang="zh-CN" altLang="en-US" sz="1600" b="1">
                  <a:solidFill>
                    <a:schemeClr val="bg1"/>
                  </a:solidFill>
                  <a:latin typeface="楷体_GB2312" pitchFamily="49" charset="-122"/>
                  <a:ea typeface="楷体_GB2312" pitchFamily="49" charset="-122"/>
                </a:rPr>
                <a:t>主生产计划</a:t>
              </a:r>
            </a:p>
          </p:txBody>
        </p:sp>
        <p:sp>
          <p:nvSpPr>
            <p:cNvPr id="1710085" name="AutoShape 5"/>
            <p:cNvSpPr>
              <a:spLocks noChangeArrowheads="1"/>
            </p:cNvSpPr>
            <p:nvPr/>
          </p:nvSpPr>
          <p:spPr bwMode="grayWhite">
            <a:xfrm>
              <a:off x="3551" y="1303"/>
              <a:ext cx="48" cy="123"/>
            </a:xfrm>
            <a:prstGeom prst="downArrow">
              <a:avLst>
                <a:gd name="adj1" fmla="val 50000"/>
                <a:gd name="adj2" fmla="val 64063"/>
              </a:avLst>
            </a:prstGeom>
            <a:solidFill>
              <a:srgbClr val="CCCC00"/>
            </a:solidFill>
            <a:ln w="12700">
              <a:solidFill>
                <a:schemeClr val="tx2"/>
              </a:solidFill>
              <a:miter lim="800000"/>
              <a:headEnd type="none" w="sm" len="sm"/>
              <a:tailEnd type="none" w="sm" len="sm"/>
            </a:ln>
            <a:effectLst>
              <a:outerShdw dist="28398" dir="12393903" algn="ctr" rotWithShape="0">
                <a:schemeClr val="bg2"/>
              </a:outerShdw>
            </a:effectLst>
          </p:spPr>
          <p:txBody>
            <a:bodyPr vert="eaVert" wrap="none" anchor="ctr"/>
            <a:lstStyle/>
            <a:p>
              <a:pPr>
                <a:defRPr/>
              </a:pPr>
              <a:endParaRPr lang="zh-CN" altLang="en-US"/>
            </a:p>
          </p:txBody>
        </p:sp>
        <p:sp>
          <p:nvSpPr>
            <p:cNvPr id="1710086" name="Rectangle 6"/>
            <p:cNvSpPr>
              <a:spLocks noChangeArrowheads="1"/>
            </p:cNvSpPr>
            <p:nvPr/>
          </p:nvSpPr>
          <p:spPr bwMode="grayWhite">
            <a:xfrm>
              <a:off x="3119" y="1097"/>
              <a:ext cx="960" cy="206"/>
            </a:xfrm>
            <a:prstGeom prst="rect">
              <a:avLst/>
            </a:prstGeom>
            <a:solidFill>
              <a:srgbClr val="CCCC00">
                <a:alpha val="50000"/>
              </a:srgbClr>
            </a:solidFill>
            <a:ln w="12700">
              <a:solidFill>
                <a:schemeClr val="tx2"/>
              </a:solidFill>
              <a:miter lim="800000"/>
              <a:headEnd type="none" w="sm" len="sm"/>
              <a:tailEnd type="none" w="sm" len="sm"/>
            </a:ln>
            <a:effectLst>
              <a:outerShdw dist="45791" dir="3378596" algn="ctr" rotWithShape="0">
                <a:schemeClr val="bg2"/>
              </a:outerShdw>
            </a:effectLst>
          </p:spPr>
          <p:txBody>
            <a:bodyPr wrap="none" anchor="ctr"/>
            <a:lstStyle/>
            <a:p>
              <a:pPr algn="ctr">
                <a:defRPr/>
              </a:pPr>
              <a:r>
                <a:rPr kumimoji="1" lang="zh-CN" altLang="en-US" sz="1600" b="1">
                  <a:solidFill>
                    <a:schemeClr val="bg1"/>
                  </a:solidFill>
                  <a:latin typeface="楷体_GB2312" pitchFamily="49" charset="-122"/>
                  <a:ea typeface="楷体_GB2312" pitchFamily="49" charset="-122"/>
                </a:rPr>
                <a:t>生产计划大纲</a:t>
              </a:r>
            </a:p>
          </p:txBody>
        </p:sp>
        <p:sp>
          <p:nvSpPr>
            <p:cNvPr id="1710087" name="Rectangle 7"/>
            <p:cNvSpPr>
              <a:spLocks noChangeArrowheads="1"/>
            </p:cNvSpPr>
            <p:nvPr/>
          </p:nvSpPr>
          <p:spPr bwMode="grayWhite">
            <a:xfrm>
              <a:off x="3167" y="1755"/>
              <a:ext cx="864" cy="206"/>
            </a:xfrm>
            <a:prstGeom prst="rect">
              <a:avLst/>
            </a:prstGeom>
            <a:solidFill>
              <a:srgbClr val="CCCC00">
                <a:alpha val="50000"/>
              </a:srgbClr>
            </a:solidFill>
            <a:ln w="12700">
              <a:solidFill>
                <a:schemeClr val="tx2"/>
              </a:solidFill>
              <a:miter lim="800000"/>
              <a:headEnd type="none" w="sm" len="sm"/>
              <a:tailEnd type="none" w="sm" len="sm"/>
            </a:ln>
            <a:effectLst>
              <a:outerShdw dist="45791" dir="3378596" algn="ctr" rotWithShape="0">
                <a:schemeClr val="bg2"/>
              </a:outerShdw>
            </a:effectLst>
          </p:spPr>
          <p:txBody>
            <a:bodyPr wrap="none" anchor="ctr"/>
            <a:lstStyle/>
            <a:p>
              <a:pPr algn="ctr">
                <a:defRPr/>
              </a:pPr>
              <a:r>
                <a:rPr kumimoji="1" lang="zh-CN" altLang="en-US" sz="1600" b="1">
                  <a:solidFill>
                    <a:schemeClr val="bg1"/>
                  </a:solidFill>
                  <a:latin typeface="楷体_GB2312" pitchFamily="49" charset="-122"/>
                  <a:ea typeface="楷体_GB2312" pitchFamily="49" charset="-122"/>
                </a:rPr>
                <a:t>粗能力计划</a:t>
              </a:r>
            </a:p>
          </p:txBody>
        </p:sp>
        <p:sp>
          <p:nvSpPr>
            <p:cNvPr id="1710088" name="AutoShape 8"/>
            <p:cNvSpPr>
              <a:spLocks noChangeArrowheads="1"/>
            </p:cNvSpPr>
            <p:nvPr/>
          </p:nvSpPr>
          <p:spPr bwMode="grayWhite">
            <a:xfrm>
              <a:off x="3551" y="1632"/>
              <a:ext cx="48" cy="123"/>
            </a:xfrm>
            <a:prstGeom prst="downArrow">
              <a:avLst>
                <a:gd name="adj1" fmla="val 50000"/>
                <a:gd name="adj2" fmla="val 64063"/>
              </a:avLst>
            </a:prstGeom>
            <a:solidFill>
              <a:srgbClr val="CCCC00"/>
            </a:solidFill>
            <a:ln w="12700">
              <a:solidFill>
                <a:schemeClr val="tx2"/>
              </a:solidFill>
              <a:miter lim="800000"/>
              <a:headEnd type="none" w="sm" len="sm"/>
              <a:tailEnd type="none" w="sm" len="sm"/>
            </a:ln>
            <a:effectLst>
              <a:outerShdw dist="28398" dir="12393903" algn="ctr" rotWithShape="0">
                <a:schemeClr val="bg2"/>
              </a:outerShdw>
            </a:effectLst>
          </p:spPr>
          <p:txBody>
            <a:bodyPr vert="eaVert" wrap="none" anchor="ctr"/>
            <a:lstStyle/>
            <a:p>
              <a:pPr>
                <a:defRPr/>
              </a:pPr>
              <a:endParaRPr lang="zh-CN" altLang="en-US"/>
            </a:p>
          </p:txBody>
        </p:sp>
        <p:sp>
          <p:nvSpPr>
            <p:cNvPr id="1710089" name="AutoShape 9"/>
            <p:cNvSpPr>
              <a:spLocks noChangeArrowheads="1"/>
            </p:cNvSpPr>
            <p:nvPr/>
          </p:nvSpPr>
          <p:spPr bwMode="grayWhite">
            <a:xfrm>
              <a:off x="3071" y="2085"/>
              <a:ext cx="1008" cy="329"/>
            </a:xfrm>
            <a:prstGeom prst="flowChartDecision">
              <a:avLst/>
            </a:prstGeom>
            <a:solidFill>
              <a:srgbClr val="CCCC00">
                <a:alpha val="50000"/>
              </a:srgbClr>
            </a:solidFill>
            <a:ln w="12700">
              <a:solidFill>
                <a:schemeClr val="tx2"/>
              </a:solidFill>
              <a:miter lim="800000"/>
              <a:headEnd type="none" w="sm" len="sm"/>
              <a:tailEnd type="none" w="sm" len="sm"/>
            </a:ln>
            <a:effectLst>
              <a:outerShdw dist="45791" dir="3378596" algn="ctr" rotWithShape="0">
                <a:schemeClr val="bg2"/>
              </a:outerShdw>
            </a:effectLst>
          </p:spPr>
          <p:txBody>
            <a:bodyPr wrap="none" anchor="ctr"/>
            <a:lstStyle/>
            <a:p>
              <a:pPr algn="ctr">
                <a:defRPr/>
              </a:pPr>
              <a:r>
                <a:rPr kumimoji="1" lang="zh-CN" altLang="en-US" sz="1600" b="1">
                  <a:solidFill>
                    <a:schemeClr val="bg1"/>
                  </a:solidFill>
                  <a:latin typeface="楷体_GB2312" pitchFamily="49" charset="-122"/>
                  <a:ea typeface="楷体_GB2312" pitchFamily="49" charset="-122"/>
                </a:rPr>
                <a:t>是否可行</a:t>
              </a:r>
            </a:p>
          </p:txBody>
        </p:sp>
        <p:sp>
          <p:nvSpPr>
            <p:cNvPr id="1710090" name="AutoShape 10"/>
            <p:cNvSpPr>
              <a:spLocks noChangeArrowheads="1"/>
            </p:cNvSpPr>
            <p:nvPr/>
          </p:nvSpPr>
          <p:spPr bwMode="grayWhite">
            <a:xfrm>
              <a:off x="3551" y="1961"/>
              <a:ext cx="48" cy="124"/>
            </a:xfrm>
            <a:prstGeom prst="downArrow">
              <a:avLst>
                <a:gd name="adj1" fmla="val 50000"/>
                <a:gd name="adj2" fmla="val 64583"/>
              </a:avLst>
            </a:prstGeom>
            <a:solidFill>
              <a:srgbClr val="CCCC00"/>
            </a:solidFill>
            <a:ln w="12700">
              <a:solidFill>
                <a:schemeClr val="tx2"/>
              </a:solidFill>
              <a:miter lim="800000"/>
              <a:headEnd type="none" w="sm" len="sm"/>
              <a:tailEnd type="none" w="sm" len="sm"/>
            </a:ln>
            <a:effectLst>
              <a:outerShdw dist="28398" dir="12393903" algn="ctr" rotWithShape="0">
                <a:schemeClr val="bg2"/>
              </a:outerShdw>
            </a:effectLst>
          </p:spPr>
          <p:txBody>
            <a:bodyPr vert="eaVert" wrap="none" anchor="ctr"/>
            <a:lstStyle/>
            <a:p>
              <a:pPr>
                <a:defRPr/>
              </a:pPr>
              <a:endParaRPr lang="zh-CN" altLang="en-US"/>
            </a:p>
          </p:txBody>
        </p:sp>
        <p:sp>
          <p:nvSpPr>
            <p:cNvPr id="1710091" name="Rectangle 11"/>
            <p:cNvSpPr>
              <a:spLocks noChangeArrowheads="1"/>
            </p:cNvSpPr>
            <p:nvPr/>
          </p:nvSpPr>
          <p:spPr bwMode="grayWhite">
            <a:xfrm>
              <a:off x="3119" y="2496"/>
              <a:ext cx="960" cy="329"/>
            </a:xfrm>
            <a:prstGeom prst="rect">
              <a:avLst/>
            </a:prstGeom>
            <a:solidFill>
              <a:srgbClr val="CCCC00">
                <a:alpha val="50000"/>
              </a:srgbClr>
            </a:solidFill>
            <a:ln w="12700">
              <a:solidFill>
                <a:schemeClr val="tx2"/>
              </a:solidFill>
              <a:miter lim="800000"/>
              <a:headEnd type="none" w="sm" len="sm"/>
              <a:tailEnd type="none" w="sm" len="sm"/>
            </a:ln>
            <a:effectLst>
              <a:outerShdw dist="45791" dir="3378596" algn="ctr" rotWithShape="0">
                <a:schemeClr val="bg2"/>
              </a:outerShdw>
            </a:effectLst>
          </p:spPr>
          <p:txBody>
            <a:bodyPr wrap="none" anchor="ctr"/>
            <a:lstStyle/>
            <a:p>
              <a:pPr algn="ctr">
                <a:defRPr/>
              </a:pPr>
              <a:r>
                <a:rPr kumimoji="1" lang="zh-CN" altLang="en-US" sz="1600" b="1">
                  <a:solidFill>
                    <a:schemeClr val="bg1"/>
                  </a:solidFill>
                  <a:latin typeface="楷体_GB2312" pitchFamily="49" charset="-122"/>
                  <a:ea typeface="楷体_GB2312" pitchFamily="49" charset="-122"/>
                </a:rPr>
                <a:t>物料需求计划</a:t>
              </a:r>
            </a:p>
            <a:p>
              <a:pPr algn="ctr">
                <a:defRPr/>
              </a:pPr>
              <a:r>
                <a:rPr kumimoji="1" lang="zh-CN" altLang="en-US" sz="1600" b="1">
                  <a:solidFill>
                    <a:schemeClr val="bg1"/>
                  </a:solidFill>
                  <a:latin typeface="楷体_GB2312" pitchFamily="49" charset="-122"/>
                  <a:ea typeface="楷体_GB2312" pitchFamily="49" charset="-122"/>
                </a:rPr>
                <a:t>能力需求计划</a:t>
              </a:r>
            </a:p>
          </p:txBody>
        </p:sp>
        <p:sp>
          <p:nvSpPr>
            <p:cNvPr id="1710092" name="AutoShape 12"/>
            <p:cNvSpPr>
              <a:spLocks noChangeArrowheads="1"/>
            </p:cNvSpPr>
            <p:nvPr/>
          </p:nvSpPr>
          <p:spPr bwMode="grayWhite">
            <a:xfrm>
              <a:off x="3071" y="2949"/>
              <a:ext cx="1008" cy="329"/>
            </a:xfrm>
            <a:prstGeom prst="flowChartDecision">
              <a:avLst/>
            </a:prstGeom>
            <a:solidFill>
              <a:srgbClr val="CCCC00">
                <a:alpha val="50000"/>
              </a:srgbClr>
            </a:solidFill>
            <a:ln w="12700">
              <a:solidFill>
                <a:schemeClr val="tx2"/>
              </a:solidFill>
              <a:miter lim="800000"/>
              <a:headEnd type="none" w="sm" len="sm"/>
              <a:tailEnd type="none" w="sm" len="sm"/>
            </a:ln>
            <a:effectLst>
              <a:outerShdw dist="45791" dir="3378596" algn="ctr" rotWithShape="0">
                <a:schemeClr val="bg2"/>
              </a:outerShdw>
            </a:effectLst>
          </p:spPr>
          <p:txBody>
            <a:bodyPr wrap="none" anchor="ctr"/>
            <a:lstStyle/>
            <a:p>
              <a:pPr algn="ctr">
                <a:defRPr/>
              </a:pPr>
              <a:r>
                <a:rPr kumimoji="1" lang="zh-CN" altLang="en-US" sz="1600" b="1">
                  <a:solidFill>
                    <a:schemeClr val="bg1"/>
                  </a:solidFill>
                  <a:latin typeface="楷体_GB2312" pitchFamily="49" charset="-122"/>
                  <a:ea typeface="楷体_GB2312" pitchFamily="49" charset="-122"/>
                </a:rPr>
                <a:t>是否可行</a:t>
              </a:r>
            </a:p>
          </p:txBody>
        </p:sp>
        <p:sp>
          <p:nvSpPr>
            <p:cNvPr id="1710093" name="AutoShape 13"/>
            <p:cNvSpPr>
              <a:spLocks noChangeArrowheads="1"/>
            </p:cNvSpPr>
            <p:nvPr/>
          </p:nvSpPr>
          <p:spPr bwMode="grayWhite">
            <a:xfrm>
              <a:off x="3551" y="2414"/>
              <a:ext cx="48" cy="82"/>
            </a:xfrm>
            <a:prstGeom prst="downArrow">
              <a:avLst>
                <a:gd name="adj1" fmla="val 50000"/>
                <a:gd name="adj2" fmla="val 42708"/>
              </a:avLst>
            </a:prstGeom>
            <a:solidFill>
              <a:srgbClr val="CCCC00"/>
            </a:solidFill>
            <a:ln w="12700">
              <a:solidFill>
                <a:schemeClr val="tx2"/>
              </a:solidFill>
              <a:miter lim="800000"/>
              <a:headEnd type="none" w="sm" len="sm"/>
              <a:tailEnd type="none" w="sm" len="sm"/>
            </a:ln>
            <a:effectLst>
              <a:outerShdw dist="28398" dir="12393903" algn="ctr" rotWithShape="0">
                <a:schemeClr val="bg2"/>
              </a:outerShdw>
            </a:effectLst>
          </p:spPr>
          <p:txBody>
            <a:bodyPr vert="eaVert" wrap="none" anchor="ctr"/>
            <a:lstStyle/>
            <a:p>
              <a:pPr>
                <a:defRPr/>
              </a:pPr>
              <a:endParaRPr lang="zh-CN" altLang="en-US"/>
            </a:p>
          </p:txBody>
        </p:sp>
        <p:sp>
          <p:nvSpPr>
            <p:cNvPr id="1710094" name="AutoShape 14"/>
            <p:cNvSpPr>
              <a:spLocks noChangeArrowheads="1"/>
            </p:cNvSpPr>
            <p:nvPr/>
          </p:nvSpPr>
          <p:spPr bwMode="grayWhite">
            <a:xfrm>
              <a:off x="3551" y="2825"/>
              <a:ext cx="48" cy="124"/>
            </a:xfrm>
            <a:prstGeom prst="downArrow">
              <a:avLst>
                <a:gd name="adj1" fmla="val 50000"/>
                <a:gd name="adj2" fmla="val 64583"/>
              </a:avLst>
            </a:prstGeom>
            <a:solidFill>
              <a:srgbClr val="CCCC00"/>
            </a:solidFill>
            <a:ln w="12700">
              <a:solidFill>
                <a:schemeClr val="tx2"/>
              </a:solidFill>
              <a:miter lim="800000"/>
              <a:headEnd type="none" w="sm" len="sm"/>
              <a:tailEnd type="none" w="sm" len="sm"/>
            </a:ln>
            <a:effectLst>
              <a:outerShdw dist="28398" dir="12393903" algn="ctr" rotWithShape="0">
                <a:schemeClr val="bg2"/>
              </a:outerShdw>
            </a:effectLst>
          </p:spPr>
          <p:txBody>
            <a:bodyPr vert="eaVert" wrap="none" anchor="ctr"/>
            <a:lstStyle/>
            <a:p>
              <a:pPr>
                <a:defRPr/>
              </a:pPr>
              <a:endParaRPr lang="zh-CN" altLang="en-US"/>
            </a:p>
          </p:txBody>
        </p:sp>
        <p:sp>
          <p:nvSpPr>
            <p:cNvPr id="1710095" name="Rectangle 15"/>
            <p:cNvSpPr>
              <a:spLocks noChangeArrowheads="1"/>
            </p:cNvSpPr>
            <p:nvPr/>
          </p:nvSpPr>
          <p:spPr bwMode="grayWhite">
            <a:xfrm>
              <a:off x="2687" y="3525"/>
              <a:ext cx="432" cy="205"/>
            </a:xfrm>
            <a:prstGeom prst="rect">
              <a:avLst/>
            </a:prstGeom>
            <a:solidFill>
              <a:srgbClr val="CCCC00">
                <a:alpha val="50000"/>
              </a:srgbClr>
            </a:solidFill>
            <a:ln w="12700">
              <a:solidFill>
                <a:schemeClr val="tx2"/>
              </a:solidFill>
              <a:miter lim="800000"/>
              <a:headEnd type="none" w="sm" len="sm"/>
              <a:tailEnd type="none" w="sm" len="sm"/>
            </a:ln>
            <a:effectLst>
              <a:outerShdw dist="45791" dir="3378596" algn="ctr" rotWithShape="0">
                <a:schemeClr val="bg2"/>
              </a:outerShdw>
            </a:effectLst>
          </p:spPr>
          <p:txBody>
            <a:bodyPr wrap="none" anchor="ctr"/>
            <a:lstStyle/>
            <a:p>
              <a:pPr algn="ctr">
                <a:defRPr/>
              </a:pPr>
              <a:r>
                <a:rPr kumimoji="1" lang="zh-CN" altLang="en-US" sz="1600" b="1">
                  <a:solidFill>
                    <a:schemeClr val="bg1"/>
                  </a:solidFill>
                  <a:latin typeface="楷体_GB2312" pitchFamily="49" charset="-122"/>
                  <a:ea typeface="楷体_GB2312" pitchFamily="49" charset="-122"/>
                </a:rPr>
                <a:t>采购</a:t>
              </a:r>
            </a:p>
          </p:txBody>
        </p:sp>
        <p:sp>
          <p:nvSpPr>
            <p:cNvPr id="1710096" name="Rectangle 16"/>
            <p:cNvSpPr>
              <a:spLocks noChangeArrowheads="1"/>
            </p:cNvSpPr>
            <p:nvPr/>
          </p:nvSpPr>
          <p:spPr bwMode="grayWhite">
            <a:xfrm>
              <a:off x="3551" y="3525"/>
              <a:ext cx="1296" cy="246"/>
            </a:xfrm>
            <a:prstGeom prst="rect">
              <a:avLst/>
            </a:prstGeom>
            <a:solidFill>
              <a:srgbClr val="CCCC00">
                <a:alpha val="50000"/>
              </a:srgbClr>
            </a:solidFill>
            <a:ln w="12700">
              <a:solidFill>
                <a:schemeClr val="tx2"/>
              </a:solidFill>
              <a:miter lim="800000"/>
              <a:headEnd type="none" w="sm" len="sm"/>
              <a:tailEnd type="none" w="sm" len="sm"/>
            </a:ln>
            <a:effectLst>
              <a:outerShdw dist="45791" dir="3378596" algn="ctr" rotWithShape="0">
                <a:schemeClr val="bg2"/>
              </a:outerShdw>
            </a:effectLst>
          </p:spPr>
          <p:txBody>
            <a:bodyPr wrap="none" anchor="ctr"/>
            <a:lstStyle/>
            <a:p>
              <a:pPr algn="ctr">
                <a:defRPr/>
              </a:pPr>
              <a:r>
                <a:rPr kumimoji="1" lang="zh-CN" altLang="en-US" sz="1600" b="1">
                  <a:solidFill>
                    <a:schemeClr val="bg1"/>
                  </a:solidFill>
                  <a:latin typeface="楷体_GB2312" pitchFamily="49" charset="-122"/>
                  <a:ea typeface="楷体_GB2312" pitchFamily="49" charset="-122"/>
                </a:rPr>
                <a:t>生产活动控制</a:t>
              </a:r>
            </a:p>
            <a:p>
              <a:pPr algn="ctr">
                <a:defRPr/>
              </a:pPr>
              <a:r>
                <a:rPr kumimoji="1" lang="zh-CN" altLang="en-US" sz="1600" b="1">
                  <a:solidFill>
                    <a:schemeClr val="bg1"/>
                  </a:solidFill>
                  <a:latin typeface="楷体_GB2312" pitchFamily="49" charset="-122"/>
                  <a:ea typeface="楷体_GB2312" pitchFamily="49" charset="-122"/>
                </a:rPr>
                <a:t>派工 输入／输出控制  </a:t>
              </a:r>
            </a:p>
          </p:txBody>
        </p:sp>
        <p:sp>
          <p:nvSpPr>
            <p:cNvPr id="1710097" name="Line 17"/>
            <p:cNvSpPr>
              <a:spLocks noChangeShapeType="1"/>
            </p:cNvSpPr>
            <p:nvPr/>
          </p:nvSpPr>
          <p:spPr bwMode="grayWhite">
            <a:xfrm>
              <a:off x="2927" y="3360"/>
              <a:ext cx="1248" cy="0"/>
            </a:xfrm>
            <a:prstGeom prst="line">
              <a:avLst/>
            </a:prstGeom>
            <a:noFill/>
            <a:ln w="28575">
              <a:solidFill>
                <a:schemeClr val="tx2"/>
              </a:solidFill>
              <a:round/>
              <a:headEnd type="none" w="sm" len="sm"/>
              <a:tailEnd type="none" w="sm" len="sm"/>
            </a:ln>
            <a:effectLst>
              <a:outerShdw dist="28398" dir="12393903" algn="ctr" rotWithShape="0">
                <a:schemeClr val="bg2"/>
              </a:outerShdw>
            </a:effectLst>
          </p:spPr>
          <p:txBody>
            <a:bodyPr wrap="none" anchor="ctr"/>
            <a:lstStyle/>
            <a:p>
              <a:pPr>
                <a:defRPr/>
              </a:pPr>
              <a:endParaRPr lang="zh-CN" altLang="en-US"/>
            </a:p>
          </p:txBody>
        </p:sp>
        <p:sp>
          <p:nvSpPr>
            <p:cNvPr id="1710098" name="Line 18"/>
            <p:cNvSpPr>
              <a:spLocks noChangeShapeType="1"/>
            </p:cNvSpPr>
            <p:nvPr/>
          </p:nvSpPr>
          <p:spPr bwMode="grayWhite">
            <a:xfrm>
              <a:off x="2927" y="3360"/>
              <a:ext cx="0" cy="165"/>
            </a:xfrm>
            <a:prstGeom prst="line">
              <a:avLst/>
            </a:prstGeom>
            <a:noFill/>
            <a:ln w="28575">
              <a:solidFill>
                <a:schemeClr val="tx2"/>
              </a:solidFill>
              <a:round/>
              <a:headEnd type="none" w="sm" len="sm"/>
              <a:tailEnd type="none" w="sm" len="sm"/>
            </a:ln>
            <a:effectLst>
              <a:outerShdw dist="28398" dir="12393903" algn="ctr" rotWithShape="0">
                <a:schemeClr val="bg2"/>
              </a:outerShdw>
            </a:effectLst>
          </p:spPr>
          <p:txBody>
            <a:bodyPr wrap="none" anchor="ctr"/>
            <a:lstStyle/>
            <a:p>
              <a:pPr>
                <a:defRPr/>
              </a:pPr>
              <a:endParaRPr lang="zh-CN" altLang="en-US"/>
            </a:p>
          </p:txBody>
        </p:sp>
        <p:sp>
          <p:nvSpPr>
            <p:cNvPr id="1710099" name="Line 19"/>
            <p:cNvSpPr>
              <a:spLocks noChangeShapeType="1"/>
            </p:cNvSpPr>
            <p:nvPr/>
          </p:nvSpPr>
          <p:spPr bwMode="grayWhite">
            <a:xfrm>
              <a:off x="4175" y="3360"/>
              <a:ext cx="0" cy="165"/>
            </a:xfrm>
            <a:prstGeom prst="line">
              <a:avLst/>
            </a:prstGeom>
            <a:noFill/>
            <a:ln w="28575">
              <a:solidFill>
                <a:schemeClr val="tx2"/>
              </a:solidFill>
              <a:round/>
              <a:headEnd type="none" w="sm" len="sm"/>
              <a:tailEnd type="none" w="sm" len="sm"/>
            </a:ln>
            <a:effectLst>
              <a:outerShdw dist="28398" dir="12393903" algn="ctr" rotWithShape="0">
                <a:schemeClr val="bg2"/>
              </a:outerShdw>
            </a:effectLst>
          </p:spPr>
          <p:txBody>
            <a:bodyPr wrap="none" anchor="ctr"/>
            <a:lstStyle/>
            <a:p>
              <a:pPr>
                <a:defRPr/>
              </a:pPr>
              <a:endParaRPr lang="zh-CN" altLang="en-US"/>
            </a:p>
          </p:txBody>
        </p:sp>
        <p:sp>
          <p:nvSpPr>
            <p:cNvPr id="1710100" name="Line 20"/>
            <p:cNvSpPr>
              <a:spLocks noChangeShapeType="1"/>
            </p:cNvSpPr>
            <p:nvPr/>
          </p:nvSpPr>
          <p:spPr bwMode="grayWhite">
            <a:xfrm flipH="1" flipV="1">
              <a:off x="2447" y="3936"/>
              <a:ext cx="2640" cy="0"/>
            </a:xfrm>
            <a:prstGeom prst="line">
              <a:avLst/>
            </a:prstGeom>
            <a:noFill/>
            <a:ln w="28575">
              <a:solidFill>
                <a:schemeClr val="tx2"/>
              </a:solidFill>
              <a:round/>
              <a:headEnd type="none" w="sm" len="sm"/>
              <a:tailEnd type="none" w="sm" len="sm"/>
            </a:ln>
            <a:effectLst>
              <a:outerShdw dist="28398" dir="12393903" algn="ctr" rotWithShape="0">
                <a:schemeClr val="bg2"/>
              </a:outerShdw>
            </a:effectLst>
          </p:spPr>
          <p:txBody>
            <a:bodyPr wrap="none" anchor="ctr"/>
            <a:lstStyle/>
            <a:p>
              <a:pPr>
                <a:defRPr/>
              </a:pPr>
              <a:endParaRPr lang="zh-CN" altLang="en-US"/>
            </a:p>
          </p:txBody>
        </p:sp>
        <p:sp>
          <p:nvSpPr>
            <p:cNvPr id="1710101" name="Line 21"/>
            <p:cNvSpPr>
              <a:spLocks noChangeShapeType="1"/>
            </p:cNvSpPr>
            <p:nvPr/>
          </p:nvSpPr>
          <p:spPr bwMode="grayWhite">
            <a:xfrm flipV="1">
              <a:off x="2447" y="850"/>
              <a:ext cx="0" cy="3086"/>
            </a:xfrm>
            <a:prstGeom prst="line">
              <a:avLst/>
            </a:prstGeom>
            <a:noFill/>
            <a:ln w="28575">
              <a:solidFill>
                <a:schemeClr val="tx2"/>
              </a:solidFill>
              <a:round/>
              <a:headEnd type="none" w="sm" len="sm"/>
              <a:tailEnd type="none" w="sm" len="sm"/>
            </a:ln>
            <a:effectLst>
              <a:outerShdw dist="28398" dir="12393903" algn="ctr" rotWithShape="0">
                <a:schemeClr val="bg2"/>
              </a:outerShdw>
            </a:effectLst>
          </p:spPr>
          <p:txBody>
            <a:bodyPr wrap="none" anchor="ctr"/>
            <a:lstStyle/>
            <a:p>
              <a:pPr>
                <a:defRPr/>
              </a:pPr>
              <a:endParaRPr lang="zh-CN" altLang="en-US"/>
            </a:p>
          </p:txBody>
        </p:sp>
        <p:sp>
          <p:nvSpPr>
            <p:cNvPr id="1710102" name="Line 22"/>
            <p:cNvSpPr>
              <a:spLocks noChangeShapeType="1"/>
            </p:cNvSpPr>
            <p:nvPr/>
          </p:nvSpPr>
          <p:spPr bwMode="grayWhite">
            <a:xfrm>
              <a:off x="2447" y="1179"/>
              <a:ext cx="672" cy="0"/>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03" name="Line 23"/>
            <p:cNvSpPr>
              <a:spLocks noChangeShapeType="1"/>
            </p:cNvSpPr>
            <p:nvPr/>
          </p:nvSpPr>
          <p:spPr bwMode="grayWhite">
            <a:xfrm flipH="1">
              <a:off x="2447" y="2249"/>
              <a:ext cx="624" cy="0"/>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04" name="Line 24"/>
            <p:cNvSpPr>
              <a:spLocks noChangeShapeType="1"/>
            </p:cNvSpPr>
            <p:nvPr/>
          </p:nvSpPr>
          <p:spPr bwMode="grayWhite">
            <a:xfrm flipH="1">
              <a:off x="2447" y="3113"/>
              <a:ext cx="624" cy="0"/>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05" name="Line 25"/>
            <p:cNvSpPr>
              <a:spLocks noChangeShapeType="1"/>
            </p:cNvSpPr>
            <p:nvPr/>
          </p:nvSpPr>
          <p:spPr bwMode="grayWhite">
            <a:xfrm flipH="1">
              <a:off x="2735" y="1550"/>
              <a:ext cx="432" cy="0"/>
            </a:xfrm>
            <a:prstGeom prst="line">
              <a:avLst/>
            </a:prstGeom>
            <a:noFill/>
            <a:ln w="28575">
              <a:solidFill>
                <a:schemeClr val="tx2"/>
              </a:solidFill>
              <a:round/>
              <a:headEnd type="none" w="sm" len="sm"/>
              <a:tailEnd type="none" w="sm" len="sm"/>
            </a:ln>
            <a:effectLst>
              <a:outerShdw dist="28398" dir="12393903" algn="ctr" rotWithShape="0">
                <a:schemeClr val="bg2"/>
              </a:outerShdw>
            </a:effectLst>
          </p:spPr>
          <p:txBody>
            <a:bodyPr wrap="none" anchor="ctr"/>
            <a:lstStyle/>
            <a:p>
              <a:pPr>
                <a:defRPr/>
              </a:pPr>
              <a:endParaRPr lang="zh-CN" altLang="en-US"/>
            </a:p>
          </p:txBody>
        </p:sp>
        <p:sp>
          <p:nvSpPr>
            <p:cNvPr id="1710106" name="Line 26"/>
            <p:cNvSpPr>
              <a:spLocks noChangeShapeType="1"/>
            </p:cNvSpPr>
            <p:nvPr/>
          </p:nvSpPr>
          <p:spPr bwMode="grayWhite">
            <a:xfrm flipV="1">
              <a:off x="2735" y="1221"/>
              <a:ext cx="0" cy="329"/>
            </a:xfrm>
            <a:prstGeom prst="line">
              <a:avLst/>
            </a:prstGeom>
            <a:noFill/>
            <a:ln w="28575">
              <a:solidFill>
                <a:schemeClr val="tx2"/>
              </a:solidFill>
              <a:round/>
              <a:headEnd type="none" w="sm" len="sm"/>
              <a:tailEnd type="none" w="sm" len="sm"/>
            </a:ln>
            <a:effectLst>
              <a:outerShdw dist="28398" dir="12393903" algn="ctr" rotWithShape="0">
                <a:schemeClr val="bg2"/>
              </a:outerShdw>
            </a:effectLst>
          </p:spPr>
          <p:txBody>
            <a:bodyPr wrap="none" anchor="ctr"/>
            <a:lstStyle/>
            <a:p>
              <a:pPr>
                <a:defRPr/>
              </a:pPr>
              <a:endParaRPr lang="zh-CN" altLang="en-US"/>
            </a:p>
          </p:txBody>
        </p:sp>
        <p:sp>
          <p:nvSpPr>
            <p:cNvPr id="1710107" name="Line 27"/>
            <p:cNvSpPr>
              <a:spLocks noChangeShapeType="1"/>
            </p:cNvSpPr>
            <p:nvPr/>
          </p:nvSpPr>
          <p:spPr bwMode="grayWhite">
            <a:xfrm>
              <a:off x="2735" y="1221"/>
              <a:ext cx="384" cy="0"/>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08" name="AutoShape 28"/>
            <p:cNvSpPr>
              <a:spLocks noChangeArrowheads="1"/>
            </p:cNvSpPr>
            <p:nvPr/>
          </p:nvSpPr>
          <p:spPr bwMode="grayWhite">
            <a:xfrm>
              <a:off x="4175" y="3771"/>
              <a:ext cx="48" cy="165"/>
            </a:xfrm>
            <a:prstGeom prst="downArrow">
              <a:avLst>
                <a:gd name="adj1" fmla="val 50000"/>
                <a:gd name="adj2" fmla="val 85938"/>
              </a:avLst>
            </a:prstGeom>
            <a:solidFill>
              <a:srgbClr val="CCCC00"/>
            </a:solidFill>
            <a:ln w="12700">
              <a:solidFill>
                <a:schemeClr val="tx2"/>
              </a:solidFill>
              <a:miter lim="800000"/>
              <a:headEnd type="none" w="sm" len="sm"/>
              <a:tailEnd type="none" w="sm" len="sm"/>
            </a:ln>
            <a:effectLst>
              <a:outerShdw dist="28398" dir="12393903" algn="ctr" rotWithShape="0">
                <a:schemeClr val="bg2"/>
              </a:outerShdw>
            </a:effectLst>
          </p:spPr>
          <p:txBody>
            <a:bodyPr vert="eaVert" wrap="none" anchor="ctr"/>
            <a:lstStyle/>
            <a:p>
              <a:pPr>
                <a:defRPr/>
              </a:pPr>
              <a:endParaRPr lang="zh-CN" altLang="en-US"/>
            </a:p>
          </p:txBody>
        </p:sp>
        <p:sp>
          <p:nvSpPr>
            <p:cNvPr id="1710109" name="AutoShape 29"/>
            <p:cNvSpPr>
              <a:spLocks noChangeArrowheads="1"/>
            </p:cNvSpPr>
            <p:nvPr/>
          </p:nvSpPr>
          <p:spPr bwMode="grayWhite">
            <a:xfrm flipH="1">
              <a:off x="2879" y="3730"/>
              <a:ext cx="48" cy="206"/>
            </a:xfrm>
            <a:prstGeom prst="downArrow">
              <a:avLst>
                <a:gd name="adj1" fmla="val 50000"/>
                <a:gd name="adj2" fmla="val 107292"/>
              </a:avLst>
            </a:prstGeom>
            <a:solidFill>
              <a:srgbClr val="CCCC00"/>
            </a:solidFill>
            <a:ln w="12700">
              <a:solidFill>
                <a:schemeClr val="tx2"/>
              </a:solidFill>
              <a:miter lim="800000"/>
              <a:headEnd type="none" w="sm" len="sm"/>
              <a:tailEnd type="none" w="sm" len="sm"/>
            </a:ln>
            <a:effectLst>
              <a:outerShdw dist="28398" dir="12393903" algn="ctr" rotWithShape="0">
                <a:schemeClr val="bg2"/>
              </a:outerShdw>
            </a:effectLst>
          </p:spPr>
          <p:txBody>
            <a:bodyPr vert="eaVert" wrap="none" anchor="ctr"/>
            <a:lstStyle/>
            <a:p>
              <a:pPr>
                <a:defRPr/>
              </a:pPr>
              <a:endParaRPr lang="zh-CN" altLang="en-US"/>
            </a:p>
          </p:txBody>
        </p:sp>
        <p:sp>
          <p:nvSpPr>
            <p:cNvPr id="1710110" name="AutoShape 30"/>
            <p:cNvSpPr>
              <a:spLocks noChangeArrowheads="1"/>
            </p:cNvSpPr>
            <p:nvPr/>
          </p:nvSpPr>
          <p:spPr bwMode="grayWhite">
            <a:xfrm>
              <a:off x="3551" y="3278"/>
              <a:ext cx="48" cy="82"/>
            </a:xfrm>
            <a:prstGeom prst="downArrow">
              <a:avLst>
                <a:gd name="adj1" fmla="val 50000"/>
                <a:gd name="adj2" fmla="val 42708"/>
              </a:avLst>
            </a:prstGeom>
            <a:solidFill>
              <a:srgbClr val="CCCC00"/>
            </a:solidFill>
            <a:ln w="12700">
              <a:solidFill>
                <a:schemeClr val="tx2"/>
              </a:solidFill>
              <a:miter lim="800000"/>
              <a:headEnd type="none" w="sm" len="sm"/>
              <a:tailEnd type="none" w="sm" len="sm"/>
            </a:ln>
            <a:effectLst>
              <a:outerShdw dist="28398" dir="12393903" algn="ctr" rotWithShape="0">
                <a:schemeClr val="bg2"/>
              </a:outerShdw>
            </a:effectLst>
          </p:spPr>
          <p:txBody>
            <a:bodyPr vert="eaVert" wrap="none" anchor="ctr"/>
            <a:lstStyle/>
            <a:p>
              <a:pPr>
                <a:defRPr/>
              </a:pPr>
              <a:endParaRPr lang="zh-CN" altLang="en-US"/>
            </a:p>
          </p:txBody>
        </p:sp>
        <p:sp>
          <p:nvSpPr>
            <p:cNvPr id="1710111" name="Text Box 31"/>
            <p:cNvSpPr txBox="1">
              <a:spLocks noChangeArrowheads="1"/>
            </p:cNvSpPr>
            <p:nvPr/>
          </p:nvSpPr>
          <p:spPr bwMode="grayWhite">
            <a:xfrm>
              <a:off x="2495" y="2043"/>
              <a:ext cx="234" cy="212"/>
            </a:xfrm>
            <a:prstGeom prst="rect">
              <a:avLst/>
            </a:prstGeom>
            <a:noFill/>
            <a:ln w="12700">
              <a:noFill/>
              <a:miter lim="800000"/>
              <a:headEnd type="none" w="sm" len="sm"/>
              <a:tailEnd type="none" w="sm" len="sm"/>
            </a:ln>
            <a:effectLst>
              <a:outerShdw dist="28398" dir="12393903" algn="ctr" rotWithShape="0">
                <a:schemeClr val="bg2"/>
              </a:outerShdw>
            </a:effectLst>
          </p:spPr>
          <p:txBody>
            <a:bodyPr>
              <a:spAutoFit/>
            </a:bodyPr>
            <a:lstStyle/>
            <a:p>
              <a:pPr algn="ctr">
                <a:defRPr/>
              </a:pPr>
              <a:r>
                <a:rPr kumimoji="1" lang="en-US" altLang="zh-CN" sz="1600" b="1">
                  <a:solidFill>
                    <a:schemeClr val="bg1"/>
                  </a:solidFill>
                  <a:latin typeface="楷体_GB2312" pitchFamily="49" charset="-122"/>
                  <a:ea typeface="楷体_GB2312" pitchFamily="49" charset="-122"/>
                </a:rPr>
                <a:t>N</a:t>
              </a:r>
            </a:p>
          </p:txBody>
        </p:sp>
        <p:sp>
          <p:nvSpPr>
            <p:cNvPr id="1710112" name="Text Box 32"/>
            <p:cNvSpPr txBox="1">
              <a:spLocks noChangeArrowheads="1"/>
            </p:cNvSpPr>
            <p:nvPr/>
          </p:nvSpPr>
          <p:spPr bwMode="grayWhite">
            <a:xfrm>
              <a:off x="2562" y="2915"/>
              <a:ext cx="180" cy="212"/>
            </a:xfrm>
            <a:prstGeom prst="rect">
              <a:avLst/>
            </a:prstGeom>
            <a:noFill/>
            <a:ln w="12700">
              <a:noFill/>
              <a:miter lim="800000"/>
              <a:headEnd type="none" w="sm" len="sm"/>
              <a:tailEnd type="none" w="sm" len="sm"/>
            </a:ln>
            <a:effectLst>
              <a:outerShdw dist="28398" dir="12393903" algn="ctr" rotWithShape="0">
                <a:schemeClr val="bg2"/>
              </a:outerShdw>
            </a:effectLst>
          </p:spPr>
          <p:txBody>
            <a:bodyPr wrap="none">
              <a:spAutoFit/>
            </a:bodyPr>
            <a:lstStyle/>
            <a:p>
              <a:pPr algn="ctr">
                <a:defRPr/>
              </a:pPr>
              <a:r>
                <a:rPr kumimoji="1" lang="en-US" altLang="zh-CN" sz="1600" b="1">
                  <a:solidFill>
                    <a:schemeClr val="bg1"/>
                  </a:solidFill>
                  <a:latin typeface="楷体_GB2312" pitchFamily="49" charset="-122"/>
                  <a:ea typeface="楷体_GB2312" pitchFamily="49" charset="-122"/>
                </a:rPr>
                <a:t>N</a:t>
              </a:r>
            </a:p>
          </p:txBody>
        </p:sp>
        <p:sp>
          <p:nvSpPr>
            <p:cNvPr id="1710113" name="Text Box 33"/>
            <p:cNvSpPr txBox="1">
              <a:spLocks noChangeArrowheads="1"/>
            </p:cNvSpPr>
            <p:nvPr/>
          </p:nvSpPr>
          <p:spPr bwMode="grayWhite">
            <a:xfrm>
              <a:off x="3714" y="2347"/>
              <a:ext cx="180" cy="212"/>
            </a:xfrm>
            <a:prstGeom prst="rect">
              <a:avLst/>
            </a:prstGeom>
            <a:noFill/>
            <a:ln w="12700">
              <a:noFill/>
              <a:miter lim="800000"/>
              <a:headEnd type="none" w="sm" len="sm"/>
              <a:tailEnd type="none" w="sm" len="sm"/>
            </a:ln>
            <a:effectLst>
              <a:outerShdw dist="28398" dir="12393903" algn="ctr" rotWithShape="0">
                <a:schemeClr val="bg2"/>
              </a:outerShdw>
            </a:effectLst>
          </p:spPr>
          <p:txBody>
            <a:bodyPr wrap="none">
              <a:spAutoFit/>
            </a:bodyPr>
            <a:lstStyle/>
            <a:p>
              <a:pPr algn="ctr">
                <a:defRPr/>
              </a:pPr>
              <a:r>
                <a:rPr kumimoji="1" lang="en-US" altLang="zh-CN" sz="1600" b="1">
                  <a:solidFill>
                    <a:schemeClr val="bg1"/>
                  </a:solidFill>
                  <a:latin typeface="楷体_GB2312" pitchFamily="49" charset="-122"/>
                  <a:ea typeface="楷体_GB2312" pitchFamily="49" charset="-122"/>
                </a:rPr>
                <a:t>Y</a:t>
              </a:r>
            </a:p>
          </p:txBody>
        </p:sp>
        <p:sp>
          <p:nvSpPr>
            <p:cNvPr id="1710114" name="Text Box 34"/>
            <p:cNvSpPr txBox="1">
              <a:spLocks noChangeArrowheads="1"/>
            </p:cNvSpPr>
            <p:nvPr/>
          </p:nvSpPr>
          <p:spPr bwMode="grayWhite">
            <a:xfrm>
              <a:off x="3758" y="3210"/>
              <a:ext cx="180" cy="212"/>
            </a:xfrm>
            <a:prstGeom prst="rect">
              <a:avLst/>
            </a:prstGeom>
            <a:noFill/>
            <a:ln w="12700">
              <a:noFill/>
              <a:miter lim="800000"/>
              <a:headEnd type="none" w="sm" len="sm"/>
              <a:tailEnd type="none" w="sm" len="sm"/>
            </a:ln>
            <a:effectLst>
              <a:outerShdw dist="28398" dir="12393903" algn="ctr" rotWithShape="0">
                <a:schemeClr val="bg2"/>
              </a:outerShdw>
            </a:effectLst>
          </p:spPr>
          <p:txBody>
            <a:bodyPr wrap="none">
              <a:spAutoFit/>
            </a:bodyPr>
            <a:lstStyle/>
            <a:p>
              <a:pPr algn="ctr">
                <a:defRPr/>
              </a:pPr>
              <a:r>
                <a:rPr kumimoji="1" lang="en-US" altLang="zh-CN" sz="1600" b="1">
                  <a:solidFill>
                    <a:schemeClr val="bg1"/>
                  </a:solidFill>
                  <a:latin typeface="楷体_GB2312" pitchFamily="49" charset="-122"/>
                  <a:ea typeface="楷体_GB2312" pitchFamily="49" charset="-122"/>
                </a:rPr>
                <a:t>Y</a:t>
              </a:r>
            </a:p>
          </p:txBody>
        </p:sp>
        <p:sp>
          <p:nvSpPr>
            <p:cNvPr id="1710115" name="Rectangle 35"/>
            <p:cNvSpPr>
              <a:spLocks noChangeArrowheads="1"/>
            </p:cNvSpPr>
            <p:nvPr/>
          </p:nvSpPr>
          <p:spPr bwMode="grayWhite">
            <a:xfrm>
              <a:off x="3167" y="768"/>
              <a:ext cx="864" cy="206"/>
            </a:xfrm>
            <a:prstGeom prst="rect">
              <a:avLst/>
            </a:prstGeom>
            <a:solidFill>
              <a:srgbClr val="99CC00">
                <a:alpha val="50000"/>
              </a:srgbClr>
            </a:solidFill>
            <a:ln w="12700">
              <a:solidFill>
                <a:schemeClr val="tx2"/>
              </a:solidFill>
              <a:miter lim="800000"/>
              <a:headEnd type="none" w="sm" len="sm"/>
              <a:tailEnd type="none" w="sm" len="sm"/>
            </a:ln>
            <a:effectLst>
              <a:outerShdw dist="45791" dir="3378596" algn="ctr" rotWithShape="0">
                <a:schemeClr val="bg2"/>
              </a:outerShdw>
            </a:effectLst>
          </p:spPr>
          <p:txBody>
            <a:bodyPr wrap="none" anchor="ctr"/>
            <a:lstStyle/>
            <a:p>
              <a:pPr algn="ctr">
                <a:defRPr/>
              </a:pPr>
              <a:r>
                <a:rPr kumimoji="1" lang="zh-CN" altLang="en-US" sz="1600" b="1">
                  <a:solidFill>
                    <a:schemeClr val="bg1"/>
                  </a:solidFill>
                  <a:latin typeface="楷体_GB2312" pitchFamily="49" charset="-122"/>
                  <a:ea typeface="楷体_GB2312" pitchFamily="49" charset="-122"/>
                </a:rPr>
                <a:t>经营计划</a:t>
              </a:r>
            </a:p>
          </p:txBody>
        </p:sp>
        <p:sp>
          <p:nvSpPr>
            <p:cNvPr id="1710116" name="Line 36"/>
            <p:cNvSpPr>
              <a:spLocks noChangeShapeType="1"/>
            </p:cNvSpPr>
            <p:nvPr/>
          </p:nvSpPr>
          <p:spPr bwMode="grayWhite">
            <a:xfrm flipV="1">
              <a:off x="2447" y="850"/>
              <a:ext cx="720" cy="0"/>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17" name="Line 37"/>
            <p:cNvSpPr>
              <a:spLocks noChangeShapeType="1"/>
            </p:cNvSpPr>
            <p:nvPr/>
          </p:nvSpPr>
          <p:spPr bwMode="grayWhite">
            <a:xfrm>
              <a:off x="2447" y="2661"/>
              <a:ext cx="672" cy="0"/>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18" name="Line 38"/>
            <p:cNvSpPr>
              <a:spLocks noChangeShapeType="1"/>
            </p:cNvSpPr>
            <p:nvPr/>
          </p:nvSpPr>
          <p:spPr bwMode="grayWhite">
            <a:xfrm>
              <a:off x="4079" y="2661"/>
              <a:ext cx="864" cy="0"/>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19" name="Line 39"/>
            <p:cNvSpPr>
              <a:spLocks noChangeShapeType="1"/>
            </p:cNvSpPr>
            <p:nvPr/>
          </p:nvSpPr>
          <p:spPr bwMode="grayWhite">
            <a:xfrm>
              <a:off x="4079" y="1179"/>
              <a:ext cx="864" cy="0"/>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20" name="Line 40"/>
            <p:cNvSpPr>
              <a:spLocks noChangeShapeType="1"/>
            </p:cNvSpPr>
            <p:nvPr/>
          </p:nvSpPr>
          <p:spPr bwMode="grayWhite">
            <a:xfrm>
              <a:off x="4031" y="850"/>
              <a:ext cx="1056" cy="0"/>
            </a:xfrm>
            <a:prstGeom prst="line">
              <a:avLst/>
            </a:prstGeom>
            <a:noFill/>
            <a:ln w="28575">
              <a:solidFill>
                <a:schemeClr val="tx2"/>
              </a:solidFill>
              <a:round/>
              <a:headEnd type="none" w="sm" len="sm"/>
              <a:tailEnd type="none" w="sm" len="sm"/>
            </a:ln>
            <a:effectLst>
              <a:outerShdw dist="28398" dir="12393903" algn="ctr" rotWithShape="0">
                <a:schemeClr val="bg2"/>
              </a:outerShdw>
            </a:effectLst>
          </p:spPr>
          <p:txBody>
            <a:bodyPr wrap="none" anchor="ctr"/>
            <a:lstStyle/>
            <a:p>
              <a:pPr>
                <a:defRPr/>
              </a:pPr>
              <a:endParaRPr lang="zh-CN" altLang="en-US"/>
            </a:p>
          </p:txBody>
        </p:sp>
        <p:sp>
          <p:nvSpPr>
            <p:cNvPr id="1710121" name="Line 41"/>
            <p:cNvSpPr>
              <a:spLocks noChangeShapeType="1"/>
            </p:cNvSpPr>
            <p:nvPr/>
          </p:nvSpPr>
          <p:spPr bwMode="grayWhite">
            <a:xfrm>
              <a:off x="5087" y="850"/>
              <a:ext cx="0" cy="288"/>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22" name="Line 42"/>
            <p:cNvSpPr>
              <a:spLocks noChangeShapeType="1"/>
            </p:cNvSpPr>
            <p:nvPr/>
          </p:nvSpPr>
          <p:spPr bwMode="grayWhite">
            <a:xfrm flipV="1">
              <a:off x="5087" y="2743"/>
              <a:ext cx="0" cy="1193"/>
            </a:xfrm>
            <a:prstGeom prst="line">
              <a:avLst/>
            </a:prstGeom>
            <a:noFill/>
            <a:ln w="28575">
              <a:solidFill>
                <a:schemeClr val="tx2"/>
              </a:solidFill>
              <a:round/>
              <a:headEnd type="none" w="sm" len="sm"/>
              <a:tailEnd type="triangle" w="sm" len="sm"/>
            </a:ln>
            <a:effectLst>
              <a:outerShdw dist="28398" dir="12393903" algn="ctr" rotWithShape="0">
                <a:schemeClr val="bg2"/>
              </a:outerShdw>
            </a:effectLst>
          </p:spPr>
          <p:txBody>
            <a:bodyPr wrap="none" anchor="ctr"/>
            <a:lstStyle/>
            <a:p>
              <a:pPr>
                <a:defRPr/>
              </a:pPr>
              <a:endParaRPr lang="zh-CN" altLang="en-US"/>
            </a:p>
          </p:txBody>
        </p:sp>
        <p:sp>
          <p:nvSpPr>
            <p:cNvPr id="1710123" name="Text Box 43"/>
            <p:cNvSpPr txBox="1">
              <a:spLocks noChangeArrowheads="1"/>
            </p:cNvSpPr>
            <p:nvPr/>
          </p:nvSpPr>
          <p:spPr bwMode="ltGray">
            <a:xfrm>
              <a:off x="4992" y="1152"/>
              <a:ext cx="432" cy="1584"/>
            </a:xfrm>
            <a:prstGeom prst="rect">
              <a:avLst/>
            </a:prstGeom>
            <a:solidFill>
              <a:schemeClr val="folHlink">
                <a:alpha val="50000"/>
              </a:schemeClr>
            </a:solidFill>
            <a:ln w="12700">
              <a:solidFill>
                <a:schemeClr val="tx2"/>
              </a:solidFill>
              <a:miter lim="800000"/>
              <a:headEnd type="none" w="sm" len="sm"/>
              <a:tailEnd type="none" w="sm" len="sm"/>
            </a:ln>
            <a:effectLst>
              <a:outerShdw dist="45791" dir="3378596" algn="ctr" rotWithShape="0">
                <a:schemeClr val="bg2"/>
              </a:outerShdw>
            </a:effectLst>
          </p:spPr>
          <p:txBody>
            <a:bodyPr vert="eaVert">
              <a:spAutoFit/>
            </a:bodyPr>
            <a:lstStyle/>
            <a:p>
              <a:pPr algn="ctr">
                <a:defRPr/>
              </a:pPr>
              <a:r>
                <a:rPr kumimoji="1" lang="zh-CN" altLang="en-US" sz="1600" b="1">
                  <a:solidFill>
                    <a:schemeClr val="bg1"/>
                  </a:solidFill>
                  <a:latin typeface="楷体_GB2312" pitchFamily="49" charset="-122"/>
                  <a:ea typeface="楷体_GB2312" pitchFamily="49" charset="-122"/>
                </a:rPr>
                <a:t>财  务  及  成  本  管  理</a:t>
              </a:r>
            </a:p>
          </p:txBody>
        </p:sp>
        <p:sp>
          <p:nvSpPr>
            <p:cNvPr id="182316" name="Text Box 44"/>
            <p:cNvSpPr txBox="1">
              <a:spLocks noChangeArrowheads="1"/>
            </p:cNvSpPr>
            <p:nvPr/>
          </p:nvSpPr>
          <p:spPr bwMode="auto">
            <a:xfrm>
              <a:off x="3292" y="3984"/>
              <a:ext cx="884" cy="212"/>
            </a:xfrm>
            <a:prstGeom prst="rect">
              <a:avLst/>
            </a:prstGeom>
            <a:noFill/>
            <a:ln w="12700">
              <a:noFill/>
              <a:miter lim="800000"/>
              <a:headEnd type="none" w="sm" len="sm"/>
              <a:tailEnd type="none" w="sm" len="sm"/>
            </a:ln>
          </p:spPr>
          <p:txBody>
            <a:bodyPr wrap="none">
              <a:spAutoFit/>
            </a:bodyPr>
            <a:lstStyle/>
            <a:p>
              <a:pPr algn="ctr"/>
              <a:r>
                <a:rPr kumimoji="1" lang="zh-CN" altLang="en-US" sz="1600" b="1">
                  <a:solidFill>
                    <a:schemeClr val="bg1"/>
                  </a:solidFill>
                  <a:latin typeface="楷体_GB2312" pitchFamily="49" charset="-122"/>
                  <a:ea typeface="楷体_GB2312" pitchFamily="49" charset="-122"/>
                </a:rPr>
                <a:t>执行结果反馈</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84213" y="214313"/>
            <a:ext cx="8259762" cy="1462087"/>
          </a:xfrm>
        </p:spPr>
        <p:txBody>
          <a:bodyPr/>
          <a:lstStyle/>
          <a:p>
            <a:pPr>
              <a:defRPr/>
            </a:pPr>
            <a:r>
              <a:rPr kumimoji="1" lang="zh-CN" altLang="en-US" sz="3600" b="1" kern="1200" dirty="0" smtClean="0">
                <a:latin typeface="Times New Roman" pitchFamily="18" charset="0"/>
                <a:cs typeface="+mn-cs"/>
              </a:rPr>
              <a:t>企业资源计划 </a:t>
            </a:r>
            <a:r>
              <a:rPr kumimoji="1" lang="en-US" altLang="zh-CN" sz="3600" b="1" kern="1200" dirty="0" smtClean="0">
                <a:latin typeface="Times New Roman" pitchFamily="18" charset="0"/>
                <a:cs typeface="+mn-cs"/>
              </a:rPr>
              <a:t>ERP (Enterprise Resource Planning)</a:t>
            </a:r>
          </a:p>
        </p:txBody>
      </p:sp>
      <p:sp>
        <p:nvSpPr>
          <p:cNvPr id="183299" name="Rectangle 3"/>
          <p:cNvSpPr>
            <a:spLocks noGrp="1" noChangeArrowheads="1"/>
          </p:cNvSpPr>
          <p:nvPr>
            <p:ph type="body" idx="1"/>
          </p:nvPr>
        </p:nvSpPr>
        <p:spPr>
          <a:xfrm>
            <a:off x="250825" y="1989138"/>
            <a:ext cx="8704263" cy="4143375"/>
          </a:xfrm>
        </p:spPr>
        <p:txBody>
          <a:bodyPr/>
          <a:lstStyle/>
          <a:p>
            <a:pPr eaLnBrk="1" hangingPunct="1">
              <a:buFont typeface="Wingdings" pitchFamily="2" charset="2"/>
              <a:buNone/>
              <a:defRPr/>
            </a:pPr>
            <a:r>
              <a:rPr lang="en-US" altLang="zh-CN" sz="2400" dirty="0" smtClean="0"/>
              <a:t>          </a:t>
            </a:r>
            <a:r>
              <a:rPr lang="en-US" altLang="zh-CN" sz="2400" b="1" dirty="0" smtClean="0">
                <a:latin typeface="+mn-ea"/>
              </a:rPr>
              <a:t>ERP</a:t>
            </a:r>
            <a:r>
              <a:rPr lang="zh-CN" altLang="en-US" sz="2400" b="1" dirty="0" smtClean="0">
                <a:latin typeface="+mn-ea"/>
              </a:rPr>
              <a:t>系统是指建立在信息技术基础上，以系统化的管理思想，为企业决策层及员工提供决策运行手段的管理平台。它是从</a:t>
            </a:r>
            <a:r>
              <a:rPr lang="en-US" altLang="zh-CN" sz="2400" b="1" u="sng" dirty="0" smtClean="0">
                <a:latin typeface="+mn-ea"/>
                <a:hlinkClick r:id="rId2"/>
              </a:rPr>
              <a:t>MRP</a:t>
            </a:r>
            <a:r>
              <a:rPr lang="en-US" altLang="zh-CN" sz="2400" b="1" dirty="0" smtClean="0">
                <a:latin typeface="+mn-ea"/>
              </a:rPr>
              <a:t>(</a:t>
            </a:r>
            <a:r>
              <a:rPr lang="zh-CN" altLang="en-US" sz="2400" b="1" dirty="0" smtClean="0">
                <a:latin typeface="+mn-ea"/>
              </a:rPr>
              <a:t>物料需求计划</a:t>
            </a:r>
            <a:r>
              <a:rPr lang="en-US" altLang="zh-CN" sz="2400" b="1" dirty="0" smtClean="0">
                <a:latin typeface="+mn-ea"/>
              </a:rPr>
              <a:t>)</a:t>
            </a:r>
            <a:r>
              <a:rPr lang="zh-CN" altLang="en-US" sz="2400" b="1" dirty="0" smtClean="0">
                <a:latin typeface="+mn-ea"/>
              </a:rPr>
              <a:t>发展而来的新一代集成化管理信息系统，它扩展了</a:t>
            </a:r>
            <a:r>
              <a:rPr lang="en-US" altLang="zh-CN" sz="2400" b="1" dirty="0" smtClean="0">
                <a:latin typeface="+mn-ea"/>
              </a:rPr>
              <a:t>MRP</a:t>
            </a:r>
            <a:r>
              <a:rPr lang="zh-CN" altLang="en-US" sz="2400" b="1" dirty="0" smtClean="0">
                <a:latin typeface="+mn-ea"/>
              </a:rPr>
              <a:t>的功能，其核心思想是</a:t>
            </a:r>
            <a:r>
              <a:rPr lang="zh-CN" altLang="en-US" sz="2400" b="1" u="sng" dirty="0" smtClean="0">
                <a:latin typeface="+mn-ea"/>
                <a:hlinkClick r:id="rId3"/>
              </a:rPr>
              <a:t>供应链管理</a:t>
            </a:r>
            <a:r>
              <a:rPr lang="zh-CN" altLang="en-US" sz="2400" b="1" dirty="0" smtClean="0">
                <a:latin typeface="+mn-ea"/>
              </a:rPr>
              <a:t>。它跳出了传统企业边界，从</a:t>
            </a:r>
            <a:r>
              <a:rPr lang="zh-CN" altLang="en-US" sz="2400" b="1" u="sng" dirty="0" smtClean="0">
                <a:latin typeface="+mn-ea"/>
                <a:hlinkClick r:id="rId4"/>
              </a:rPr>
              <a:t>供应链</a:t>
            </a:r>
            <a:r>
              <a:rPr lang="zh-CN" altLang="en-US" sz="2400" b="1" dirty="0" smtClean="0">
                <a:latin typeface="+mn-ea"/>
              </a:rPr>
              <a:t>范围去优化企业的资源。 </a:t>
            </a:r>
          </a:p>
          <a:p>
            <a:pPr eaLnBrk="1" hangingPunct="1">
              <a:buFont typeface="Wingdings" pitchFamily="2" charset="2"/>
              <a:buNone/>
              <a:defRPr/>
            </a:pPr>
            <a:r>
              <a:rPr lang="zh-CN" altLang="en-US" sz="2400" b="1" dirty="0" smtClean="0">
                <a:latin typeface="+mn-ea"/>
              </a:rPr>
              <a:t>       </a:t>
            </a:r>
            <a:r>
              <a:rPr lang="en-US" altLang="zh-CN" sz="2400" b="1" dirty="0" smtClean="0">
                <a:latin typeface="+mn-ea"/>
              </a:rPr>
              <a:t>ERP</a:t>
            </a:r>
            <a:r>
              <a:rPr lang="zh-CN" altLang="en-US" sz="2400" b="1" dirty="0" smtClean="0">
                <a:latin typeface="+mn-ea"/>
              </a:rPr>
              <a:t>系统集信息技术与先进管理思想于一身，成为现代企业的运行模式，反映时代对企业合理调配资源，最大化地创造社会财富的要求，成为企业在信息时代生存、发展的基石。它对于改善企业业务流程、提高企业核心竞争力具有显著作用。</a:t>
            </a:r>
            <a:r>
              <a:rPr lang="zh-CN" altLang="en-US" sz="2400" dirty="0" smtClean="0">
                <a:latin typeface="+mn-ea"/>
              </a:rPr>
              <a:t> </a:t>
            </a:r>
          </a:p>
        </p:txBody>
      </p:sp>
    </p:spTree>
  </p:cSld>
  <p:clrMapOvr>
    <a:masterClrMapping/>
  </p:clrMapOvr>
  <p:transition>
    <p:random/>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884238" y="692150"/>
            <a:ext cx="6711950" cy="958850"/>
          </a:xfrm>
        </p:spPr>
        <p:txBody>
          <a:bodyPr/>
          <a:lstStyle/>
          <a:p>
            <a:pPr>
              <a:defRPr/>
            </a:pPr>
            <a:r>
              <a:rPr kumimoji="1" lang="en-US" altLang="zh-CN" sz="3600" b="1" kern="1200" dirty="0" smtClean="0">
                <a:latin typeface="Times New Roman" pitchFamily="18" charset="0"/>
                <a:cs typeface="+mn-cs"/>
              </a:rPr>
              <a:t>ERP</a:t>
            </a:r>
            <a:r>
              <a:rPr lang="zh-CN" altLang="en-US" sz="3600" b="1" dirty="0" smtClean="0"/>
              <a:t>的核心目的</a:t>
            </a:r>
            <a:endParaRPr kumimoji="1" lang="zh-CN" altLang="en-US" sz="3600" b="1" kern="1200" dirty="0" smtClean="0">
              <a:latin typeface="Times New Roman" pitchFamily="18" charset="0"/>
              <a:cs typeface="+mn-cs"/>
            </a:endParaRPr>
          </a:p>
        </p:txBody>
      </p:sp>
      <p:sp>
        <p:nvSpPr>
          <p:cNvPr id="184323" name="Rectangle 3"/>
          <p:cNvSpPr>
            <a:spLocks noGrp="1" noChangeArrowheads="1"/>
          </p:cNvSpPr>
          <p:nvPr>
            <p:ph type="body" idx="1"/>
          </p:nvPr>
        </p:nvSpPr>
        <p:spPr>
          <a:xfrm>
            <a:off x="0" y="1916113"/>
            <a:ext cx="8955088" cy="4681537"/>
          </a:xfrm>
        </p:spPr>
        <p:txBody>
          <a:bodyPr/>
          <a:lstStyle/>
          <a:p>
            <a:pPr eaLnBrk="1" hangingPunct="1">
              <a:buFont typeface="Wingdings" pitchFamily="2" charset="2"/>
              <a:buNone/>
              <a:defRPr/>
            </a:pPr>
            <a:r>
              <a:rPr lang="en-US" altLang="zh-CN" sz="2000" b="1" dirty="0" smtClean="0"/>
              <a:t>1</a:t>
            </a:r>
            <a:r>
              <a:rPr lang="zh-CN" altLang="en-US" sz="2000" b="1" dirty="0" smtClean="0"/>
              <a:t>、</a:t>
            </a:r>
            <a:r>
              <a:rPr lang="zh-CN" altLang="en-US" sz="2400" b="1" dirty="0" smtClean="0">
                <a:latin typeface="+mn-ea"/>
              </a:rPr>
              <a:t>体现对整个供应链资源进行管理的思想</a:t>
            </a:r>
          </a:p>
          <a:p>
            <a:pPr eaLnBrk="1" hangingPunct="1">
              <a:buFont typeface="Wingdings" pitchFamily="2" charset="2"/>
              <a:buNone/>
              <a:defRPr/>
            </a:pPr>
            <a:r>
              <a:rPr lang="en-US" altLang="zh-CN" sz="2400" b="1" dirty="0" smtClean="0">
                <a:latin typeface="+mn-ea"/>
              </a:rPr>
              <a:t>2</a:t>
            </a:r>
            <a:r>
              <a:rPr lang="zh-CN" altLang="en-US" sz="2400" b="1" dirty="0" smtClean="0">
                <a:latin typeface="+mn-ea"/>
              </a:rPr>
              <a:t>、体现精益生产同步工程和敏捷制造</a:t>
            </a:r>
            <a:r>
              <a:rPr lang="en-US" altLang="zh-CN" sz="2400" b="1" dirty="0" smtClean="0">
                <a:latin typeface="+mn-ea"/>
              </a:rPr>
              <a:t>LP(Lean Production)</a:t>
            </a:r>
            <a:r>
              <a:rPr lang="zh-CN" altLang="en-US" sz="2400" b="1" dirty="0" smtClean="0">
                <a:latin typeface="+mn-ea"/>
              </a:rPr>
              <a:t>的思想：是企业按大批量生产方式组织生产时，把客户、销售代理商、供应商、协作单位纳入生产体系，这种合作伙伴关系组成了一个企业的供应链，这即是精益生产的核心思想</a:t>
            </a:r>
            <a:endParaRPr lang="en-US" altLang="zh-CN" sz="2400" b="1" dirty="0" smtClean="0">
              <a:latin typeface="+mn-ea"/>
            </a:endParaRPr>
          </a:p>
          <a:p>
            <a:pPr eaLnBrk="1" hangingPunct="1">
              <a:buFont typeface="Wingdings" pitchFamily="2" charset="2"/>
              <a:buNone/>
              <a:defRPr/>
            </a:pPr>
            <a:r>
              <a:rPr lang="en-US" altLang="zh-CN" sz="2400" b="1" dirty="0" smtClean="0">
                <a:latin typeface="+mn-ea"/>
              </a:rPr>
              <a:t>3</a:t>
            </a:r>
            <a:r>
              <a:rPr lang="zh-CN" altLang="en-US" sz="2400" b="1" dirty="0" smtClean="0">
                <a:latin typeface="+mn-ea"/>
              </a:rPr>
              <a:t>、“敏捷制造</a:t>
            </a:r>
            <a:r>
              <a:rPr lang="en-US" altLang="zh-CN" sz="2400" b="1" dirty="0" smtClean="0">
                <a:latin typeface="+mn-ea"/>
              </a:rPr>
              <a:t>(Agile Manufacturing)”</a:t>
            </a:r>
            <a:r>
              <a:rPr lang="zh-CN" altLang="en-US" sz="2400" b="1" dirty="0" smtClean="0">
                <a:latin typeface="+mn-ea"/>
              </a:rPr>
              <a:t>的思想</a:t>
            </a:r>
            <a:r>
              <a:rPr lang="en-US" altLang="zh-CN" sz="2400" b="1" dirty="0" smtClean="0">
                <a:latin typeface="+mn-ea"/>
              </a:rPr>
              <a:t>: </a:t>
            </a:r>
            <a:r>
              <a:rPr lang="zh-CN" altLang="en-US" sz="2400" b="1" dirty="0" smtClean="0">
                <a:latin typeface="+mn-ea"/>
              </a:rPr>
              <a:t>当市场发生变化，企业会组织特定的供应商和销售渠道组成的短期或一次性供应链，形成“虚拟工厂”，把供应和协作单位看成是企业的一个组成部分，运用“同步工程”，组织生产，用最短的时间将新产品打入市场，时刻保持产品的高质量、多样化和灵活性，这即是“敏捷制造”的核心思想。 </a:t>
            </a:r>
          </a:p>
          <a:p>
            <a:pPr eaLnBrk="1" hangingPunct="1">
              <a:buFont typeface="Wingdings" pitchFamily="2" charset="2"/>
              <a:buNone/>
              <a:defRPr/>
            </a:pPr>
            <a:r>
              <a:rPr lang="en-US" altLang="zh-CN" sz="2400" b="1" dirty="0" smtClean="0">
                <a:latin typeface="+mn-ea"/>
              </a:rPr>
              <a:t>4</a:t>
            </a:r>
            <a:r>
              <a:rPr lang="zh-CN" altLang="en-US" sz="2400" b="1" dirty="0" smtClean="0">
                <a:latin typeface="+mn-ea"/>
              </a:rPr>
              <a:t>、体现事先计划与事中控制的思想</a:t>
            </a:r>
          </a:p>
        </p:txBody>
      </p:sp>
    </p:spTree>
  </p:cSld>
  <p:clrMapOvr>
    <a:masterClrMapping/>
  </p:clrMapOvr>
  <p:transition>
    <p:random/>
  </p:transition>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zh-CN" altLang="en-US" sz="4000" b="1" smtClean="0"/>
              <a:t>人事信息系统</a:t>
            </a:r>
          </a:p>
        </p:txBody>
      </p:sp>
      <p:sp>
        <p:nvSpPr>
          <p:cNvPr id="1711107" name="Rectangle 3"/>
          <p:cNvSpPr>
            <a:spLocks noGrp="1" noChangeArrowheads="1"/>
          </p:cNvSpPr>
          <p:nvPr>
            <p:ph type="body" idx="1"/>
          </p:nvPr>
        </p:nvSpPr>
        <p:spPr>
          <a:xfrm>
            <a:off x="611188" y="1557338"/>
            <a:ext cx="7772400" cy="4114800"/>
          </a:xfrm>
        </p:spPr>
        <p:txBody>
          <a:bodyPr/>
          <a:lstStyle/>
          <a:p>
            <a:pPr eaLnBrk="1" hangingPunct="1"/>
            <a:r>
              <a:rPr lang="zh-CN" altLang="en-US" b="1" smtClean="0"/>
              <a:t>是支持人力资源管理的系统。</a:t>
            </a:r>
          </a:p>
        </p:txBody>
      </p:sp>
      <p:grpSp>
        <p:nvGrpSpPr>
          <p:cNvPr id="2" name="Group 4"/>
          <p:cNvGrpSpPr>
            <a:grpSpLocks/>
          </p:cNvGrpSpPr>
          <p:nvPr/>
        </p:nvGrpSpPr>
        <p:grpSpPr bwMode="auto">
          <a:xfrm>
            <a:off x="827088" y="2349500"/>
            <a:ext cx="7527925" cy="4343400"/>
            <a:chOff x="540" y="1296"/>
            <a:chExt cx="4742" cy="2736"/>
          </a:xfrm>
        </p:grpSpPr>
        <p:sp>
          <p:nvSpPr>
            <p:cNvPr id="1711109" name="Rectangle 5"/>
            <p:cNvSpPr>
              <a:spLocks noChangeArrowheads="1"/>
            </p:cNvSpPr>
            <p:nvPr/>
          </p:nvSpPr>
          <p:spPr bwMode="auto">
            <a:xfrm>
              <a:off x="3408" y="1296"/>
              <a:ext cx="1296" cy="2736"/>
            </a:xfrm>
            <a:prstGeom prst="rect">
              <a:avLst/>
            </a:prstGeom>
            <a:solidFill>
              <a:srgbClr val="FF99CC">
                <a:alpha val="50000"/>
              </a:srgbClr>
            </a:solidFill>
            <a:ln w="9525">
              <a:solidFill>
                <a:schemeClr val="bg1"/>
              </a:solidFill>
              <a:miter lim="800000"/>
              <a:headEnd/>
              <a:tailEnd/>
            </a:ln>
            <a:effectLst>
              <a:outerShdw dist="17961" dir="18900000" algn="ctr" rotWithShape="0">
                <a:schemeClr val="bg2"/>
              </a:outerShdw>
            </a:effectLst>
          </p:spPr>
          <p:txBody>
            <a:bodyPr wrap="none" anchor="ctr"/>
            <a:lstStyle/>
            <a:p>
              <a:pPr>
                <a:defRPr/>
              </a:pPr>
              <a:endParaRPr lang="zh-CN" altLang="en-US"/>
            </a:p>
          </p:txBody>
        </p:sp>
        <p:grpSp>
          <p:nvGrpSpPr>
            <p:cNvPr id="185350" name="Group 6"/>
            <p:cNvGrpSpPr>
              <a:grpSpLocks/>
            </p:cNvGrpSpPr>
            <p:nvPr/>
          </p:nvGrpSpPr>
          <p:grpSpPr bwMode="auto">
            <a:xfrm>
              <a:off x="540" y="1296"/>
              <a:ext cx="4742" cy="2736"/>
              <a:chOff x="540" y="1296"/>
              <a:chExt cx="4742" cy="2736"/>
            </a:xfrm>
          </p:grpSpPr>
          <p:sp>
            <p:nvSpPr>
              <p:cNvPr id="1711111" name="Rectangle 7"/>
              <p:cNvSpPr>
                <a:spLocks noChangeArrowheads="1"/>
              </p:cNvSpPr>
              <p:nvPr/>
            </p:nvSpPr>
            <p:spPr bwMode="auto">
              <a:xfrm>
                <a:off x="1056" y="1296"/>
                <a:ext cx="1296" cy="2736"/>
              </a:xfrm>
              <a:prstGeom prst="rect">
                <a:avLst/>
              </a:prstGeom>
              <a:solidFill>
                <a:srgbClr val="FFFF66">
                  <a:alpha val="50000"/>
                </a:srgbClr>
              </a:solidFill>
              <a:ln w="9525">
                <a:solidFill>
                  <a:schemeClr val="bg1"/>
                </a:solidFill>
                <a:miter lim="800000"/>
                <a:headEnd/>
                <a:tailEnd/>
              </a:ln>
              <a:effectLst>
                <a:outerShdw dist="17961" dir="18900000" algn="ctr" rotWithShape="0">
                  <a:schemeClr val="bg2"/>
                </a:outerShdw>
              </a:effectLst>
            </p:spPr>
            <p:txBody>
              <a:bodyPr wrap="none" anchor="ctr"/>
              <a:lstStyle/>
              <a:p>
                <a:pPr>
                  <a:defRPr/>
                </a:pPr>
                <a:endParaRPr lang="zh-CN" altLang="en-US"/>
              </a:p>
            </p:txBody>
          </p:sp>
          <p:grpSp>
            <p:nvGrpSpPr>
              <p:cNvPr id="185352" name="Group 8"/>
              <p:cNvGrpSpPr>
                <a:grpSpLocks/>
              </p:cNvGrpSpPr>
              <p:nvPr/>
            </p:nvGrpSpPr>
            <p:grpSpPr bwMode="auto">
              <a:xfrm>
                <a:off x="540" y="1296"/>
                <a:ext cx="4742" cy="2592"/>
                <a:chOff x="540" y="1296"/>
                <a:chExt cx="4742" cy="2592"/>
              </a:xfrm>
            </p:grpSpPr>
            <p:sp>
              <p:nvSpPr>
                <p:cNvPr id="1711113" name="AutoShape 9"/>
                <p:cNvSpPr>
                  <a:spLocks noChangeArrowheads="1"/>
                </p:cNvSpPr>
                <p:nvPr/>
              </p:nvSpPr>
              <p:spPr bwMode="auto">
                <a:xfrm>
                  <a:off x="2514" y="2304"/>
                  <a:ext cx="624" cy="816"/>
                </a:xfrm>
                <a:prstGeom prst="flowChartMagneticDisk">
                  <a:avLst/>
                </a:prstGeom>
                <a:solidFill>
                  <a:srgbClr val="CCCC00">
                    <a:alpha val="50000"/>
                  </a:srgbClr>
                </a:solidFill>
                <a:ln w="9525">
                  <a:solidFill>
                    <a:schemeClr val="tx2"/>
                  </a:solidFill>
                  <a:round/>
                  <a:headEnd/>
                  <a:tailEnd/>
                </a:ln>
                <a:effectLst>
                  <a:outerShdw dist="74053" dir="1857825" algn="ctr" rotWithShape="0">
                    <a:schemeClr val="bg2"/>
                  </a:outerShdw>
                </a:effectLst>
              </p:spPr>
              <p:txBody>
                <a:bodyPr wrap="none" anchor="ctr"/>
                <a:lstStyle/>
                <a:p>
                  <a:pPr algn="ctr">
                    <a:defRPr/>
                  </a:pPr>
                  <a:r>
                    <a:rPr kumimoji="1" lang="en-US" altLang="zh-CN" sz="1600" b="1">
                      <a:solidFill>
                        <a:schemeClr val="bg1"/>
                      </a:solidFill>
                      <a:latin typeface="Arial" charset="0"/>
                      <a:ea typeface="楷体_GB2312" pitchFamily="49" charset="-122"/>
                    </a:rPr>
                    <a:t>HRIS</a:t>
                  </a:r>
                </a:p>
                <a:p>
                  <a:pPr algn="ctr">
                    <a:defRPr/>
                  </a:pPr>
                  <a:r>
                    <a:rPr kumimoji="1" lang="zh-CN" altLang="en-US" sz="1600" b="1">
                      <a:solidFill>
                        <a:schemeClr val="bg1"/>
                      </a:solidFill>
                      <a:latin typeface="Arial" charset="0"/>
                      <a:ea typeface="楷体_GB2312" pitchFamily="49" charset="-122"/>
                    </a:rPr>
                    <a:t>数据库</a:t>
                  </a:r>
                </a:p>
              </p:txBody>
            </p:sp>
            <p:sp>
              <p:nvSpPr>
                <p:cNvPr id="1711114" name="Rectangle 10"/>
                <p:cNvSpPr>
                  <a:spLocks noChangeArrowheads="1"/>
                </p:cNvSpPr>
                <p:nvPr/>
              </p:nvSpPr>
              <p:spPr bwMode="auto">
                <a:xfrm>
                  <a:off x="3522" y="2160"/>
                  <a:ext cx="1050" cy="288"/>
                </a:xfrm>
                <a:prstGeom prst="rect">
                  <a:avLst/>
                </a:prstGeom>
                <a:solidFill>
                  <a:srgbClr val="CCCC00">
                    <a:alpha val="50000"/>
                  </a:srgbClr>
                </a:solidFill>
                <a:ln w="9525">
                  <a:solidFill>
                    <a:schemeClr val="tx2"/>
                  </a:solidFill>
                  <a:miter lim="800000"/>
                  <a:headEnd/>
                  <a:tailEnd/>
                </a:ln>
                <a:effectLst>
                  <a:outerShdw dist="74053" dir="1857825" algn="ctr" rotWithShape="0">
                    <a:schemeClr val="bg2"/>
                  </a:outerShdw>
                </a:effectLst>
              </p:spPr>
              <p:txBody>
                <a:bodyPr wrap="none" anchor="ctr"/>
                <a:lstStyle/>
                <a:p>
                  <a:pPr algn="ctr">
                    <a:defRPr/>
                  </a:pPr>
                  <a:r>
                    <a:rPr kumimoji="1" lang="zh-CN" altLang="en-US" sz="1600" b="1">
                      <a:solidFill>
                        <a:schemeClr val="bg1"/>
                      </a:solidFill>
                      <a:latin typeface="Arial" charset="0"/>
                      <a:ea typeface="楷体_GB2312" pitchFamily="49" charset="-122"/>
                    </a:rPr>
                    <a:t>招聘子系统</a:t>
                  </a:r>
                </a:p>
              </p:txBody>
            </p:sp>
            <p:sp>
              <p:nvSpPr>
                <p:cNvPr id="1711115" name="Rectangle 11"/>
                <p:cNvSpPr>
                  <a:spLocks noChangeArrowheads="1"/>
                </p:cNvSpPr>
                <p:nvPr/>
              </p:nvSpPr>
              <p:spPr bwMode="auto">
                <a:xfrm>
                  <a:off x="3522" y="2640"/>
                  <a:ext cx="1050" cy="288"/>
                </a:xfrm>
                <a:prstGeom prst="rect">
                  <a:avLst/>
                </a:prstGeom>
                <a:solidFill>
                  <a:srgbClr val="CCCC00">
                    <a:alpha val="50000"/>
                  </a:srgbClr>
                </a:solidFill>
                <a:ln w="9525">
                  <a:solidFill>
                    <a:schemeClr val="tx2"/>
                  </a:solidFill>
                  <a:miter lim="800000"/>
                  <a:headEnd/>
                  <a:tailEnd/>
                </a:ln>
                <a:effectLst>
                  <a:outerShdw dist="74053" dir="1857825" algn="ctr" rotWithShape="0">
                    <a:schemeClr val="bg2"/>
                  </a:outerShdw>
                </a:effectLst>
              </p:spPr>
              <p:txBody>
                <a:bodyPr wrap="none" anchor="ctr"/>
                <a:lstStyle/>
                <a:p>
                  <a:pPr algn="ctr">
                    <a:defRPr/>
                  </a:pPr>
                  <a:r>
                    <a:rPr kumimoji="1" lang="zh-CN" altLang="en-US" sz="1600" b="1">
                      <a:solidFill>
                        <a:schemeClr val="bg1"/>
                      </a:solidFill>
                      <a:latin typeface="Arial" charset="0"/>
                      <a:ea typeface="楷体_GB2312" pitchFamily="49" charset="-122"/>
                    </a:rPr>
                    <a:t>人力管理子系统</a:t>
                  </a:r>
                </a:p>
              </p:txBody>
            </p:sp>
            <p:sp>
              <p:nvSpPr>
                <p:cNvPr id="1711116" name="Rectangle 12"/>
                <p:cNvSpPr>
                  <a:spLocks noChangeArrowheads="1"/>
                </p:cNvSpPr>
                <p:nvPr/>
              </p:nvSpPr>
              <p:spPr bwMode="auto">
                <a:xfrm>
                  <a:off x="3522" y="3120"/>
                  <a:ext cx="1050" cy="288"/>
                </a:xfrm>
                <a:prstGeom prst="rect">
                  <a:avLst/>
                </a:prstGeom>
                <a:solidFill>
                  <a:srgbClr val="CCCC00">
                    <a:alpha val="50000"/>
                  </a:srgbClr>
                </a:solidFill>
                <a:ln w="9525">
                  <a:solidFill>
                    <a:schemeClr val="tx2"/>
                  </a:solidFill>
                  <a:miter lim="800000"/>
                  <a:headEnd/>
                  <a:tailEnd/>
                </a:ln>
                <a:effectLst>
                  <a:outerShdw dist="74053" dir="1857825" algn="ctr" rotWithShape="0">
                    <a:schemeClr val="bg2"/>
                  </a:outerShdw>
                </a:effectLst>
              </p:spPr>
              <p:txBody>
                <a:bodyPr wrap="none" anchor="ctr"/>
                <a:lstStyle/>
                <a:p>
                  <a:pPr algn="ctr">
                    <a:defRPr/>
                  </a:pPr>
                  <a:r>
                    <a:rPr kumimoji="1" lang="zh-CN" altLang="en-US" sz="1600" b="1">
                      <a:solidFill>
                        <a:schemeClr val="bg1"/>
                      </a:solidFill>
                      <a:latin typeface="Arial" charset="0"/>
                      <a:ea typeface="楷体_GB2312" pitchFamily="49" charset="-122"/>
                    </a:rPr>
                    <a:t>酬劳子系统</a:t>
                  </a:r>
                </a:p>
              </p:txBody>
            </p:sp>
            <p:sp>
              <p:nvSpPr>
                <p:cNvPr id="1711117" name="Text Box 13"/>
                <p:cNvSpPr txBox="1">
                  <a:spLocks noChangeArrowheads="1"/>
                </p:cNvSpPr>
                <p:nvPr/>
              </p:nvSpPr>
              <p:spPr bwMode="auto">
                <a:xfrm>
                  <a:off x="4908" y="2688"/>
                  <a:ext cx="374" cy="212"/>
                </a:xfrm>
                <a:prstGeom prst="rect">
                  <a:avLst/>
                </a:prstGeom>
                <a:noFill/>
                <a:ln w="9525">
                  <a:noFill/>
                  <a:miter lim="800000"/>
                  <a:headEnd/>
                  <a:tailEnd/>
                </a:ln>
                <a:effectLst>
                  <a:outerShdw dist="17961" dir="18900000" algn="ctr" rotWithShape="0">
                    <a:schemeClr val="bg2"/>
                  </a:outerShdw>
                </a:effectLst>
              </p:spPr>
              <p:txBody>
                <a:bodyPr wrap="none">
                  <a:spAutoFit/>
                </a:bodyPr>
                <a:lstStyle/>
                <a:p>
                  <a:pPr>
                    <a:defRPr/>
                  </a:pPr>
                  <a:r>
                    <a:rPr kumimoji="1" lang="zh-CN" altLang="en-US" sz="1600" b="1">
                      <a:solidFill>
                        <a:schemeClr val="bg1"/>
                      </a:solidFill>
                      <a:latin typeface="Arial" charset="0"/>
                      <a:ea typeface="楷体_GB2312" pitchFamily="49" charset="-122"/>
                    </a:rPr>
                    <a:t>用户</a:t>
                  </a:r>
                </a:p>
              </p:txBody>
            </p:sp>
            <p:sp>
              <p:nvSpPr>
                <p:cNvPr id="1711118" name="Line 14"/>
                <p:cNvSpPr>
                  <a:spLocks noChangeShapeType="1"/>
                </p:cNvSpPr>
                <p:nvPr/>
              </p:nvSpPr>
              <p:spPr bwMode="auto">
                <a:xfrm>
                  <a:off x="2178" y="2112"/>
                  <a:ext cx="336" cy="480"/>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19" name="Line 15"/>
                <p:cNvSpPr>
                  <a:spLocks noChangeShapeType="1"/>
                </p:cNvSpPr>
                <p:nvPr/>
              </p:nvSpPr>
              <p:spPr bwMode="auto">
                <a:xfrm>
                  <a:off x="2178" y="2736"/>
                  <a:ext cx="336" cy="0"/>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20" name="Line 16"/>
                <p:cNvSpPr>
                  <a:spLocks noChangeShapeType="1"/>
                </p:cNvSpPr>
                <p:nvPr/>
              </p:nvSpPr>
              <p:spPr bwMode="auto">
                <a:xfrm flipV="1">
                  <a:off x="2178" y="2880"/>
                  <a:ext cx="336" cy="528"/>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21" name="Line 17"/>
                <p:cNvSpPr>
                  <a:spLocks noChangeShapeType="1"/>
                </p:cNvSpPr>
                <p:nvPr/>
              </p:nvSpPr>
              <p:spPr bwMode="auto">
                <a:xfrm flipV="1">
                  <a:off x="3138" y="2304"/>
                  <a:ext cx="384" cy="384"/>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22" name="Line 18"/>
                <p:cNvSpPr>
                  <a:spLocks noChangeShapeType="1"/>
                </p:cNvSpPr>
                <p:nvPr/>
              </p:nvSpPr>
              <p:spPr bwMode="auto">
                <a:xfrm>
                  <a:off x="3138" y="2688"/>
                  <a:ext cx="384" cy="96"/>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23" name="Line 19"/>
                <p:cNvSpPr>
                  <a:spLocks noChangeShapeType="1"/>
                </p:cNvSpPr>
                <p:nvPr/>
              </p:nvSpPr>
              <p:spPr bwMode="auto">
                <a:xfrm>
                  <a:off x="3138" y="2688"/>
                  <a:ext cx="384" cy="576"/>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24" name="Line 20"/>
                <p:cNvSpPr>
                  <a:spLocks noChangeShapeType="1"/>
                </p:cNvSpPr>
                <p:nvPr/>
              </p:nvSpPr>
              <p:spPr bwMode="auto">
                <a:xfrm flipH="1">
                  <a:off x="828" y="2112"/>
                  <a:ext cx="336" cy="0"/>
                </a:xfrm>
                <a:prstGeom prst="line">
                  <a:avLst/>
                </a:prstGeom>
                <a:noFill/>
                <a:ln w="9525">
                  <a:solidFill>
                    <a:schemeClr val="tx1"/>
                  </a:solidFill>
                  <a:round/>
                  <a:headEnd type="stealth" w="med" len="med"/>
                  <a:tailEnd/>
                </a:ln>
                <a:effectLst>
                  <a:outerShdw dist="17961" dir="18900000" algn="ctr" rotWithShape="0">
                    <a:schemeClr val="bg2"/>
                  </a:outerShdw>
                </a:effectLst>
              </p:spPr>
              <p:txBody>
                <a:bodyPr/>
                <a:lstStyle/>
                <a:p>
                  <a:pPr>
                    <a:defRPr/>
                  </a:pPr>
                  <a:endParaRPr lang="zh-CN" altLang="en-US"/>
                </a:p>
              </p:txBody>
            </p:sp>
            <p:sp>
              <p:nvSpPr>
                <p:cNvPr id="1711125" name="Line 21"/>
                <p:cNvSpPr>
                  <a:spLocks noChangeShapeType="1"/>
                </p:cNvSpPr>
                <p:nvPr/>
              </p:nvSpPr>
              <p:spPr bwMode="auto">
                <a:xfrm>
                  <a:off x="828" y="2112"/>
                  <a:ext cx="0" cy="1344"/>
                </a:xfrm>
                <a:prstGeom prst="line">
                  <a:avLst/>
                </a:prstGeom>
                <a:noFill/>
                <a:ln w="9525">
                  <a:solidFill>
                    <a:schemeClr val="tx1"/>
                  </a:solidFill>
                  <a:round/>
                  <a:headEnd/>
                  <a:tailEnd/>
                </a:ln>
                <a:effectLst>
                  <a:outerShdw dist="17961" dir="18900000" algn="ctr" rotWithShape="0">
                    <a:schemeClr val="bg2"/>
                  </a:outerShdw>
                </a:effectLst>
              </p:spPr>
              <p:txBody>
                <a:bodyPr/>
                <a:lstStyle/>
                <a:p>
                  <a:pPr>
                    <a:defRPr/>
                  </a:pPr>
                  <a:endParaRPr lang="zh-CN" altLang="en-US"/>
                </a:p>
              </p:txBody>
            </p:sp>
            <p:sp>
              <p:nvSpPr>
                <p:cNvPr id="1711126" name="Line 22"/>
                <p:cNvSpPr>
                  <a:spLocks noChangeShapeType="1"/>
                </p:cNvSpPr>
                <p:nvPr/>
              </p:nvSpPr>
              <p:spPr bwMode="auto">
                <a:xfrm>
                  <a:off x="828" y="3456"/>
                  <a:ext cx="384" cy="0"/>
                </a:xfrm>
                <a:prstGeom prst="line">
                  <a:avLst/>
                </a:prstGeom>
                <a:noFill/>
                <a:ln w="9525">
                  <a:solidFill>
                    <a:schemeClr val="tx1"/>
                  </a:solidFill>
                  <a:round/>
                  <a:headEnd/>
                  <a:tailEnd type="stealth" w="med" len="med"/>
                </a:ln>
                <a:effectLst>
                  <a:outerShdw dist="17961" dir="18900000" algn="ctr" rotWithShape="0">
                    <a:schemeClr val="bg2"/>
                  </a:outerShdw>
                </a:effectLst>
              </p:spPr>
              <p:txBody>
                <a:bodyPr/>
                <a:lstStyle/>
                <a:p>
                  <a:pPr>
                    <a:defRPr/>
                  </a:pPr>
                  <a:endParaRPr lang="zh-CN" altLang="en-US"/>
                </a:p>
              </p:txBody>
            </p:sp>
            <p:sp>
              <p:nvSpPr>
                <p:cNvPr id="1711127" name="Line 23"/>
                <p:cNvSpPr>
                  <a:spLocks noChangeShapeType="1"/>
                </p:cNvSpPr>
                <p:nvPr/>
              </p:nvSpPr>
              <p:spPr bwMode="auto">
                <a:xfrm>
                  <a:off x="828" y="2832"/>
                  <a:ext cx="384" cy="0"/>
                </a:xfrm>
                <a:prstGeom prst="line">
                  <a:avLst/>
                </a:prstGeom>
                <a:noFill/>
                <a:ln w="9525">
                  <a:solidFill>
                    <a:schemeClr val="tx1"/>
                  </a:solidFill>
                  <a:round/>
                  <a:headEnd/>
                  <a:tailEnd type="stealth" w="med" len="med"/>
                </a:ln>
                <a:effectLst>
                  <a:outerShdw dist="17961" dir="18900000" algn="ctr" rotWithShape="0">
                    <a:schemeClr val="bg2"/>
                  </a:outerShdw>
                </a:effectLst>
              </p:spPr>
              <p:txBody>
                <a:bodyPr/>
                <a:lstStyle/>
                <a:p>
                  <a:pPr>
                    <a:defRPr/>
                  </a:pPr>
                  <a:endParaRPr lang="zh-CN" altLang="en-US"/>
                </a:p>
              </p:txBody>
            </p:sp>
            <p:sp>
              <p:nvSpPr>
                <p:cNvPr id="1711128" name="Line 24"/>
                <p:cNvSpPr>
                  <a:spLocks noChangeShapeType="1"/>
                </p:cNvSpPr>
                <p:nvPr/>
              </p:nvSpPr>
              <p:spPr bwMode="auto">
                <a:xfrm flipH="1">
                  <a:off x="732" y="2832"/>
                  <a:ext cx="96" cy="0"/>
                </a:xfrm>
                <a:prstGeom prst="line">
                  <a:avLst/>
                </a:prstGeom>
                <a:noFill/>
                <a:ln w="9525">
                  <a:solidFill>
                    <a:schemeClr val="tx1"/>
                  </a:solidFill>
                  <a:round/>
                  <a:headEnd/>
                  <a:tailEnd/>
                </a:ln>
                <a:effectLst>
                  <a:outerShdw dist="17961" dir="18900000" algn="ctr" rotWithShape="0">
                    <a:schemeClr val="bg2"/>
                  </a:outerShdw>
                </a:effectLst>
              </p:spPr>
              <p:txBody>
                <a:bodyPr/>
                <a:lstStyle/>
                <a:p>
                  <a:pPr>
                    <a:defRPr/>
                  </a:pPr>
                  <a:endParaRPr lang="zh-CN" altLang="en-US"/>
                </a:p>
              </p:txBody>
            </p:sp>
            <p:sp>
              <p:nvSpPr>
                <p:cNvPr id="1711129" name="Line 25"/>
                <p:cNvSpPr>
                  <a:spLocks noChangeShapeType="1"/>
                </p:cNvSpPr>
                <p:nvPr/>
              </p:nvSpPr>
              <p:spPr bwMode="auto">
                <a:xfrm flipH="1">
                  <a:off x="1068" y="2304"/>
                  <a:ext cx="96" cy="0"/>
                </a:xfrm>
                <a:prstGeom prst="line">
                  <a:avLst/>
                </a:prstGeom>
                <a:noFill/>
                <a:ln w="9525">
                  <a:solidFill>
                    <a:schemeClr val="tx1"/>
                  </a:solidFill>
                  <a:round/>
                  <a:headEnd/>
                  <a:tailEnd type="stealth" w="med" len="med"/>
                </a:ln>
                <a:effectLst>
                  <a:outerShdw dist="17961" dir="18900000" algn="ctr" rotWithShape="0">
                    <a:schemeClr val="bg2"/>
                  </a:outerShdw>
                </a:effectLst>
              </p:spPr>
              <p:txBody>
                <a:bodyPr/>
                <a:lstStyle/>
                <a:p>
                  <a:pPr>
                    <a:defRPr/>
                  </a:pPr>
                  <a:endParaRPr lang="zh-CN" altLang="en-US"/>
                </a:p>
              </p:txBody>
            </p:sp>
            <p:sp>
              <p:nvSpPr>
                <p:cNvPr id="1711130" name="Line 26"/>
                <p:cNvSpPr>
                  <a:spLocks noChangeShapeType="1"/>
                </p:cNvSpPr>
                <p:nvPr/>
              </p:nvSpPr>
              <p:spPr bwMode="auto">
                <a:xfrm>
                  <a:off x="1068" y="2304"/>
                  <a:ext cx="0" cy="336"/>
                </a:xfrm>
                <a:prstGeom prst="line">
                  <a:avLst/>
                </a:prstGeom>
                <a:noFill/>
                <a:ln w="9525">
                  <a:solidFill>
                    <a:schemeClr val="tx1"/>
                  </a:solidFill>
                  <a:round/>
                  <a:headEnd/>
                  <a:tailEnd/>
                </a:ln>
                <a:effectLst>
                  <a:outerShdw dist="17961" dir="18900000" algn="ctr" rotWithShape="0">
                    <a:schemeClr val="bg2"/>
                  </a:outerShdw>
                </a:effectLst>
              </p:spPr>
              <p:txBody>
                <a:bodyPr/>
                <a:lstStyle/>
                <a:p>
                  <a:pPr>
                    <a:defRPr/>
                  </a:pPr>
                  <a:endParaRPr lang="zh-CN" altLang="en-US"/>
                </a:p>
              </p:txBody>
            </p:sp>
            <p:sp>
              <p:nvSpPr>
                <p:cNvPr id="1711131" name="Line 27"/>
                <p:cNvSpPr>
                  <a:spLocks noChangeShapeType="1"/>
                </p:cNvSpPr>
                <p:nvPr/>
              </p:nvSpPr>
              <p:spPr bwMode="auto">
                <a:xfrm>
                  <a:off x="1068" y="2640"/>
                  <a:ext cx="144" cy="0"/>
                </a:xfrm>
                <a:prstGeom prst="line">
                  <a:avLst/>
                </a:prstGeom>
                <a:noFill/>
                <a:ln w="9525">
                  <a:solidFill>
                    <a:schemeClr val="tx1"/>
                  </a:solidFill>
                  <a:round/>
                  <a:headEnd/>
                  <a:tailEnd type="stealth" w="med" len="med"/>
                </a:ln>
                <a:effectLst>
                  <a:outerShdw dist="17961" dir="18900000" algn="ctr" rotWithShape="0">
                    <a:schemeClr val="bg2"/>
                  </a:outerShdw>
                </a:effectLst>
              </p:spPr>
              <p:txBody>
                <a:bodyPr/>
                <a:lstStyle/>
                <a:p>
                  <a:pPr>
                    <a:defRPr/>
                  </a:pPr>
                  <a:endParaRPr lang="zh-CN" altLang="en-US"/>
                </a:p>
              </p:txBody>
            </p:sp>
            <p:sp>
              <p:nvSpPr>
                <p:cNvPr id="1711132" name="Text Box 28"/>
                <p:cNvSpPr txBox="1">
                  <a:spLocks noChangeArrowheads="1"/>
                </p:cNvSpPr>
                <p:nvPr/>
              </p:nvSpPr>
              <p:spPr bwMode="auto">
                <a:xfrm>
                  <a:off x="540" y="2658"/>
                  <a:ext cx="244" cy="366"/>
                </a:xfrm>
                <a:prstGeom prst="rect">
                  <a:avLst/>
                </a:prstGeom>
                <a:noFill/>
                <a:ln w="9525">
                  <a:noFill/>
                  <a:miter lim="800000"/>
                  <a:headEnd/>
                  <a:tailEnd/>
                </a:ln>
                <a:effectLst>
                  <a:outerShdw dist="17961" dir="18900000" algn="ctr" rotWithShape="0">
                    <a:schemeClr val="bg2"/>
                  </a:outerShdw>
                </a:effectLst>
              </p:spPr>
              <p:txBody>
                <a:bodyPr wrap="none">
                  <a:spAutoFit/>
                </a:bodyPr>
                <a:lstStyle/>
                <a:p>
                  <a:pPr>
                    <a:defRPr/>
                  </a:pPr>
                  <a:r>
                    <a:rPr kumimoji="1" lang="zh-CN" altLang="en-US" sz="1600" b="1">
                      <a:latin typeface="Arial" charset="0"/>
                      <a:ea typeface="楷体_GB2312" pitchFamily="49" charset="-122"/>
                    </a:rPr>
                    <a:t>环</a:t>
                  </a:r>
                </a:p>
                <a:p>
                  <a:pPr>
                    <a:defRPr/>
                  </a:pPr>
                  <a:r>
                    <a:rPr kumimoji="1" lang="zh-CN" altLang="en-US" sz="1600" b="1">
                      <a:latin typeface="Arial" charset="0"/>
                      <a:ea typeface="楷体_GB2312" pitchFamily="49" charset="-122"/>
                    </a:rPr>
                    <a:t>境</a:t>
                  </a:r>
                </a:p>
              </p:txBody>
            </p:sp>
            <p:sp>
              <p:nvSpPr>
                <p:cNvPr id="1711133" name="Text Box 29"/>
                <p:cNvSpPr txBox="1">
                  <a:spLocks noChangeArrowheads="1"/>
                </p:cNvSpPr>
                <p:nvPr/>
              </p:nvSpPr>
              <p:spPr bwMode="auto">
                <a:xfrm>
                  <a:off x="872" y="2304"/>
                  <a:ext cx="244" cy="366"/>
                </a:xfrm>
                <a:prstGeom prst="rect">
                  <a:avLst/>
                </a:prstGeom>
                <a:noFill/>
                <a:ln w="9525">
                  <a:noFill/>
                  <a:miter lim="800000"/>
                  <a:headEnd/>
                  <a:tailEnd/>
                </a:ln>
                <a:effectLst>
                  <a:outerShdw dist="17961" dir="18900000" algn="ctr" rotWithShape="0">
                    <a:schemeClr val="bg2"/>
                  </a:outerShdw>
                </a:effectLst>
              </p:spPr>
              <p:txBody>
                <a:bodyPr wrap="none">
                  <a:spAutoFit/>
                </a:bodyPr>
                <a:lstStyle/>
                <a:p>
                  <a:pPr>
                    <a:defRPr/>
                  </a:pPr>
                  <a:r>
                    <a:rPr kumimoji="1" lang="zh-CN" altLang="en-US" sz="1600" b="1">
                      <a:latin typeface="Arial" charset="0"/>
                      <a:ea typeface="楷体_GB2312" pitchFamily="49" charset="-122"/>
                    </a:rPr>
                    <a:t>内</a:t>
                  </a:r>
                </a:p>
                <a:p>
                  <a:pPr>
                    <a:defRPr/>
                  </a:pPr>
                  <a:r>
                    <a:rPr kumimoji="1" lang="zh-CN" altLang="en-US" sz="1600" b="1">
                      <a:latin typeface="Arial" charset="0"/>
                      <a:ea typeface="楷体_GB2312" pitchFamily="49" charset="-122"/>
                    </a:rPr>
                    <a:t>源</a:t>
                  </a:r>
                </a:p>
              </p:txBody>
            </p:sp>
            <p:grpSp>
              <p:nvGrpSpPr>
                <p:cNvPr id="185374" name="Group 30"/>
                <p:cNvGrpSpPr>
                  <a:grpSpLocks/>
                </p:cNvGrpSpPr>
                <p:nvPr/>
              </p:nvGrpSpPr>
              <p:grpSpPr bwMode="auto">
                <a:xfrm>
                  <a:off x="1200" y="3216"/>
                  <a:ext cx="960" cy="411"/>
                  <a:chOff x="1734" y="1976"/>
                  <a:chExt cx="666" cy="411"/>
                </a:xfrm>
              </p:grpSpPr>
              <p:sp>
                <p:nvSpPr>
                  <p:cNvPr id="1711135" name="Rectangle 31"/>
                  <p:cNvSpPr>
                    <a:spLocks noChangeArrowheads="1"/>
                  </p:cNvSpPr>
                  <p:nvPr/>
                </p:nvSpPr>
                <p:spPr bwMode="auto">
                  <a:xfrm>
                    <a:off x="1734" y="1976"/>
                    <a:ext cx="665" cy="406"/>
                  </a:xfrm>
                  <a:prstGeom prst="rect">
                    <a:avLst/>
                  </a:prstGeom>
                  <a:solidFill>
                    <a:srgbClr val="DADADA"/>
                  </a:solidFill>
                  <a:ln w="9525">
                    <a:noFill/>
                    <a:miter lim="800000"/>
                    <a:headEnd/>
                    <a:tailEnd/>
                  </a:ln>
                  <a:effectLst>
                    <a:outerShdw dist="17961" dir="18900000" algn="ctr" rotWithShape="0">
                      <a:schemeClr val="bg2"/>
                    </a:outerShdw>
                  </a:effectLst>
                </p:spPr>
                <p:txBody>
                  <a:bodyPr wrap="none" lIns="96838" tIns="47625" rIns="96838" bIns="47625" anchor="ctr"/>
                  <a:lstStyle/>
                  <a:p>
                    <a:pPr algn="ctr" defTabSz="1008063" eaLnBrk="0" hangingPunct="0">
                      <a:defRPr/>
                    </a:pPr>
                    <a:r>
                      <a:rPr kumimoji="1" lang="zh-CN" altLang="en-US" sz="1600" b="1">
                        <a:latin typeface="Arial" charset="0"/>
                        <a:ea typeface="楷体_GB2312" pitchFamily="49" charset="-122"/>
                      </a:rPr>
                      <a:t>人力资源情报</a:t>
                    </a:r>
                  </a:p>
                  <a:p>
                    <a:pPr algn="ctr" defTabSz="1008063" eaLnBrk="0" hangingPunct="0">
                      <a:defRPr/>
                    </a:pPr>
                    <a:r>
                      <a:rPr kumimoji="1" lang="zh-CN" altLang="en-US" sz="1600" b="1">
                        <a:latin typeface="Arial" charset="0"/>
                        <a:ea typeface="楷体_GB2312" pitchFamily="49" charset="-122"/>
                      </a:rPr>
                      <a:t>子系统</a:t>
                    </a:r>
                  </a:p>
                </p:txBody>
              </p:sp>
              <p:sp>
                <p:nvSpPr>
                  <p:cNvPr id="1711136" name="Freeform 32"/>
                  <p:cNvSpPr>
                    <a:spLocks/>
                  </p:cNvSpPr>
                  <p:nvPr/>
                </p:nvSpPr>
                <p:spPr bwMode="auto">
                  <a:xfrm>
                    <a:off x="1734" y="1976"/>
                    <a:ext cx="666" cy="407"/>
                  </a:xfrm>
                  <a:custGeom>
                    <a:avLst/>
                    <a:gdLst/>
                    <a:ahLst/>
                    <a:cxnLst>
                      <a:cxn ang="0">
                        <a:pos x="665" y="0"/>
                      </a:cxn>
                      <a:cxn ang="0">
                        <a:pos x="0" y="0"/>
                      </a:cxn>
                      <a:cxn ang="0">
                        <a:pos x="0" y="406"/>
                      </a:cxn>
                    </a:cxnLst>
                    <a:rect l="0" t="0" r="r" b="b"/>
                    <a:pathLst>
                      <a:path w="666" h="407">
                        <a:moveTo>
                          <a:pt x="665" y="0"/>
                        </a:moveTo>
                        <a:lnTo>
                          <a:pt x="0" y="0"/>
                        </a:lnTo>
                        <a:lnTo>
                          <a:pt x="0" y="406"/>
                        </a:lnTo>
                      </a:path>
                    </a:pathLst>
                  </a:custGeom>
                  <a:noFill/>
                  <a:ln w="25400" cap="rnd" cmpd="sng">
                    <a:solidFill>
                      <a:srgbClr val="FFFFFF"/>
                    </a:solidFill>
                    <a:prstDash val="solid"/>
                    <a:round/>
                    <a:headEnd type="none" w="sm" len="sm"/>
                    <a:tailEnd type="none" w="sm" len="sm"/>
                  </a:ln>
                  <a:effectLst>
                    <a:outerShdw dist="17961" dir="18900000" algn="ctr" rotWithShape="0">
                      <a:schemeClr val="bg2"/>
                    </a:outerShdw>
                  </a:effectLst>
                </p:spPr>
                <p:txBody>
                  <a:bodyPr/>
                  <a:lstStyle/>
                  <a:p>
                    <a:pPr>
                      <a:defRPr/>
                    </a:pPr>
                    <a:endParaRPr lang="zh-CN" altLang="en-US"/>
                  </a:p>
                </p:txBody>
              </p:sp>
              <p:sp>
                <p:nvSpPr>
                  <p:cNvPr id="1711137" name="Freeform 33"/>
                  <p:cNvSpPr>
                    <a:spLocks/>
                  </p:cNvSpPr>
                  <p:nvPr/>
                </p:nvSpPr>
                <p:spPr bwMode="auto">
                  <a:xfrm>
                    <a:off x="1734" y="1979"/>
                    <a:ext cx="666" cy="408"/>
                  </a:xfrm>
                  <a:custGeom>
                    <a:avLst/>
                    <a:gdLst/>
                    <a:ahLst/>
                    <a:cxnLst>
                      <a:cxn ang="0">
                        <a:pos x="0" y="407"/>
                      </a:cxn>
                      <a:cxn ang="0">
                        <a:pos x="665" y="407"/>
                      </a:cxn>
                      <a:cxn ang="0">
                        <a:pos x="665" y="0"/>
                      </a:cxn>
                    </a:cxnLst>
                    <a:rect l="0" t="0" r="r" b="b"/>
                    <a:pathLst>
                      <a:path w="666" h="408">
                        <a:moveTo>
                          <a:pt x="0" y="407"/>
                        </a:moveTo>
                        <a:lnTo>
                          <a:pt x="665" y="407"/>
                        </a:lnTo>
                        <a:lnTo>
                          <a:pt x="665" y="0"/>
                        </a:lnTo>
                      </a:path>
                    </a:pathLst>
                  </a:custGeom>
                  <a:noFill/>
                  <a:ln w="25400" cap="rnd" cmpd="sng">
                    <a:solidFill>
                      <a:srgbClr val="919191"/>
                    </a:solidFill>
                    <a:prstDash val="solid"/>
                    <a:round/>
                    <a:headEnd type="none" w="sm" len="sm"/>
                    <a:tailEnd type="none" w="sm" len="sm"/>
                  </a:ln>
                  <a:effectLst>
                    <a:outerShdw dist="17961" dir="18900000" algn="ctr" rotWithShape="0">
                      <a:schemeClr val="bg2"/>
                    </a:outerShdw>
                  </a:effectLst>
                </p:spPr>
                <p:txBody>
                  <a:bodyPr/>
                  <a:lstStyle/>
                  <a:p>
                    <a:pPr>
                      <a:defRPr/>
                    </a:pPr>
                    <a:endParaRPr lang="zh-CN" altLang="en-US"/>
                  </a:p>
                </p:txBody>
              </p:sp>
            </p:grpSp>
            <p:grpSp>
              <p:nvGrpSpPr>
                <p:cNvPr id="185375" name="Group 34"/>
                <p:cNvGrpSpPr>
                  <a:grpSpLocks/>
                </p:cNvGrpSpPr>
                <p:nvPr/>
              </p:nvGrpSpPr>
              <p:grpSpPr bwMode="auto">
                <a:xfrm>
                  <a:off x="1200" y="2544"/>
                  <a:ext cx="960" cy="411"/>
                  <a:chOff x="1734" y="1976"/>
                  <a:chExt cx="666" cy="411"/>
                </a:xfrm>
              </p:grpSpPr>
              <p:sp>
                <p:nvSpPr>
                  <p:cNvPr id="1711139" name="Rectangle 35"/>
                  <p:cNvSpPr>
                    <a:spLocks noChangeArrowheads="1"/>
                  </p:cNvSpPr>
                  <p:nvPr/>
                </p:nvSpPr>
                <p:spPr bwMode="auto">
                  <a:xfrm>
                    <a:off x="1734" y="1976"/>
                    <a:ext cx="665" cy="406"/>
                  </a:xfrm>
                  <a:prstGeom prst="rect">
                    <a:avLst/>
                  </a:prstGeom>
                  <a:solidFill>
                    <a:srgbClr val="DADADA"/>
                  </a:solidFill>
                  <a:ln w="9525">
                    <a:noFill/>
                    <a:miter lim="800000"/>
                    <a:headEnd/>
                    <a:tailEnd/>
                  </a:ln>
                  <a:effectLst>
                    <a:outerShdw dist="17961" dir="18900000" algn="ctr" rotWithShape="0">
                      <a:schemeClr val="bg2"/>
                    </a:outerShdw>
                  </a:effectLst>
                </p:spPr>
                <p:txBody>
                  <a:bodyPr wrap="none" lIns="96838" tIns="47625" rIns="96838" bIns="47625" anchor="ctr"/>
                  <a:lstStyle/>
                  <a:p>
                    <a:pPr algn="ctr" defTabSz="1008063" eaLnBrk="0" hangingPunct="0">
                      <a:defRPr/>
                    </a:pPr>
                    <a:r>
                      <a:rPr kumimoji="1" lang="zh-CN" altLang="en-US" sz="1600" b="1">
                        <a:latin typeface="Arial" charset="0"/>
                        <a:ea typeface="楷体_GB2312" pitchFamily="49" charset="-122"/>
                      </a:rPr>
                      <a:t>人力资源研究</a:t>
                    </a:r>
                  </a:p>
                  <a:p>
                    <a:pPr algn="ctr" defTabSz="1008063" eaLnBrk="0" hangingPunct="0">
                      <a:defRPr/>
                    </a:pPr>
                    <a:r>
                      <a:rPr kumimoji="1" lang="zh-CN" altLang="en-US" sz="1600" b="1">
                        <a:latin typeface="Arial" charset="0"/>
                        <a:ea typeface="楷体_GB2312" pitchFamily="49" charset="-122"/>
                      </a:rPr>
                      <a:t>子系统</a:t>
                    </a:r>
                  </a:p>
                </p:txBody>
              </p:sp>
              <p:sp>
                <p:nvSpPr>
                  <p:cNvPr id="1711140" name="Freeform 36"/>
                  <p:cNvSpPr>
                    <a:spLocks/>
                  </p:cNvSpPr>
                  <p:nvPr/>
                </p:nvSpPr>
                <p:spPr bwMode="auto">
                  <a:xfrm>
                    <a:off x="1734" y="1976"/>
                    <a:ext cx="666" cy="407"/>
                  </a:xfrm>
                  <a:custGeom>
                    <a:avLst/>
                    <a:gdLst/>
                    <a:ahLst/>
                    <a:cxnLst>
                      <a:cxn ang="0">
                        <a:pos x="665" y="0"/>
                      </a:cxn>
                      <a:cxn ang="0">
                        <a:pos x="0" y="0"/>
                      </a:cxn>
                      <a:cxn ang="0">
                        <a:pos x="0" y="406"/>
                      </a:cxn>
                    </a:cxnLst>
                    <a:rect l="0" t="0" r="r" b="b"/>
                    <a:pathLst>
                      <a:path w="666" h="407">
                        <a:moveTo>
                          <a:pt x="665" y="0"/>
                        </a:moveTo>
                        <a:lnTo>
                          <a:pt x="0" y="0"/>
                        </a:lnTo>
                        <a:lnTo>
                          <a:pt x="0" y="406"/>
                        </a:lnTo>
                      </a:path>
                    </a:pathLst>
                  </a:custGeom>
                  <a:noFill/>
                  <a:ln w="25400" cap="rnd" cmpd="sng">
                    <a:solidFill>
                      <a:srgbClr val="FFFFFF"/>
                    </a:solidFill>
                    <a:prstDash val="solid"/>
                    <a:round/>
                    <a:headEnd type="none" w="sm" len="sm"/>
                    <a:tailEnd type="none" w="sm" len="sm"/>
                  </a:ln>
                  <a:effectLst>
                    <a:outerShdw dist="17961" dir="18900000" algn="ctr" rotWithShape="0">
                      <a:schemeClr val="bg2"/>
                    </a:outerShdw>
                  </a:effectLst>
                </p:spPr>
                <p:txBody>
                  <a:bodyPr/>
                  <a:lstStyle/>
                  <a:p>
                    <a:pPr>
                      <a:defRPr/>
                    </a:pPr>
                    <a:endParaRPr lang="zh-CN" altLang="en-US"/>
                  </a:p>
                </p:txBody>
              </p:sp>
              <p:sp>
                <p:nvSpPr>
                  <p:cNvPr id="1711141" name="Freeform 37"/>
                  <p:cNvSpPr>
                    <a:spLocks/>
                  </p:cNvSpPr>
                  <p:nvPr/>
                </p:nvSpPr>
                <p:spPr bwMode="auto">
                  <a:xfrm>
                    <a:off x="1734" y="1979"/>
                    <a:ext cx="666" cy="408"/>
                  </a:xfrm>
                  <a:custGeom>
                    <a:avLst/>
                    <a:gdLst/>
                    <a:ahLst/>
                    <a:cxnLst>
                      <a:cxn ang="0">
                        <a:pos x="0" y="407"/>
                      </a:cxn>
                      <a:cxn ang="0">
                        <a:pos x="665" y="407"/>
                      </a:cxn>
                      <a:cxn ang="0">
                        <a:pos x="665" y="0"/>
                      </a:cxn>
                    </a:cxnLst>
                    <a:rect l="0" t="0" r="r" b="b"/>
                    <a:pathLst>
                      <a:path w="666" h="408">
                        <a:moveTo>
                          <a:pt x="0" y="407"/>
                        </a:moveTo>
                        <a:lnTo>
                          <a:pt x="665" y="407"/>
                        </a:lnTo>
                        <a:lnTo>
                          <a:pt x="665" y="0"/>
                        </a:lnTo>
                      </a:path>
                    </a:pathLst>
                  </a:custGeom>
                  <a:noFill/>
                  <a:ln w="25400" cap="rnd" cmpd="sng">
                    <a:solidFill>
                      <a:srgbClr val="919191"/>
                    </a:solidFill>
                    <a:prstDash val="solid"/>
                    <a:round/>
                    <a:headEnd type="none" w="sm" len="sm"/>
                    <a:tailEnd type="none" w="sm" len="sm"/>
                  </a:ln>
                  <a:effectLst>
                    <a:outerShdw dist="17961" dir="18900000" algn="ctr" rotWithShape="0">
                      <a:schemeClr val="bg2"/>
                    </a:outerShdw>
                  </a:effectLst>
                </p:spPr>
                <p:txBody>
                  <a:bodyPr/>
                  <a:lstStyle/>
                  <a:p>
                    <a:pPr>
                      <a:defRPr/>
                    </a:pPr>
                    <a:endParaRPr lang="zh-CN" altLang="en-US"/>
                  </a:p>
                </p:txBody>
              </p:sp>
            </p:grpSp>
            <p:grpSp>
              <p:nvGrpSpPr>
                <p:cNvPr id="185376" name="Group 38"/>
                <p:cNvGrpSpPr>
                  <a:grpSpLocks/>
                </p:cNvGrpSpPr>
                <p:nvPr/>
              </p:nvGrpSpPr>
              <p:grpSpPr bwMode="auto">
                <a:xfrm>
                  <a:off x="1200" y="1920"/>
                  <a:ext cx="960" cy="411"/>
                  <a:chOff x="1734" y="1976"/>
                  <a:chExt cx="666" cy="411"/>
                </a:xfrm>
              </p:grpSpPr>
              <p:sp>
                <p:nvSpPr>
                  <p:cNvPr id="1711143" name="Rectangle 39"/>
                  <p:cNvSpPr>
                    <a:spLocks noChangeArrowheads="1"/>
                  </p:cNvSpPr>
                  <p:nvPr/>
                </p:nvSpPr>
                <p:spPr bwMode="auto">
                  <a:xfrm>
                    <a:off x="1734" y="1976"/>
                    <a:ext cx="665" cy="406"/>
                  </a:xfrm>
                  <a:prstGeom prst="rect">
                    <a:avLst/>
                  </a:prstGeom>
                  <a:solidFill>
                    <a:srgbClr val="DADADA"/>
                  </a:solidFill>
                  <a:ln w="9525">
                    <a:noFill/>
                    <a:miter lim="800000"/>
                    <a:headEnd/>
                    <a:tailEnd/>
                  </a:ln>
                  <a:effectLst>
                    <a:outerShdw dist="17961" dir="18900000" algn="ctr" rotWithShape="0">
                      <a:schemeClr val="bg2"/>
                    </a:outerShdw>
                  </a:effectLst>
                </p:spPr>
                <p:txBody>
                  <a:bodyPr wrap="none" lIns="96838" tIns="47625" rIns="96838" bIns="47625" anchor="ctr"/>
                  <a:lstStyle/>
                  <a:p>
                    <a:pPr algn="ctr" defTabSz="1008063" eaLnBrk="0" hangingPunct="0">
                      <a:defRPr/>
                    </a:pPr>
                    <a:r>
                      <a:rPr kumimoji="1" lang="zh-CN" altLang="en-US" sz="1600" b="1">
                        <a:latin typeface="Arial" charset="0"/>
                        <a:ea typeface="楷体_GB2312" pitchFamily="49" charset="-122"/>
                      </a:rPr>
                      <a:t>档案子系统</a:t>
                    </a:r>
                  </a:p>
                </p:txBody>
              </p:sp>
              <p:sp>
                <p:nvSpPr>
                  <p:cNvPr id="1711144" name="Freeform 40"/>
                  <p:cNvSpPr>
                    <a:spLocks/>
                  </p:cNvSpPr>
                  <p:nvPr/>
                </p:nvSpPr>
                <p:spPr bwMode="auto">
                  <a:xfrm>
                    <a:off x="1734" y="1976"/>
                    <a:ext cx="666" cy="407"/>
                  </a:xfrm>
                  <a:custGeom>
                    <a:avLst/>
                    <a:gdLst/>
                    <a:ahLst/>
                    <a:cxnLst>
                      <a:cxn ang="0">
                        <a:pos x="665" y="0"/>
                      </a:cxn>
                      <a:cxn ang="0">
                        <a:pos x="0" y="0"/>
                      </a:cxn>
                      <a:cxn ang="0">
                        <a:pos x="0" y="406"/>
                      </a:cxn>
                    </a:cxnLst>
                    <a:rect l="0" t="0" r="r" b="b"/>
                    <a:pathLst>
                      <a:path w="666" h="407">
                        <a:moveTo>
                          <a:pt x="665" y="0"/>
                        </a:moveTo>
                        <a:lnTo>
                          <a:pt x="0" y="0"/>
                        </a:lnTo>
                        <a:lnTo>
                          <a:pt x="0" y="406"/>
                        </a:lnTo>
                      </a:path>
                    </a:pathLst>
                  </a:custGeom>
                  <a:noFill/>
                  <a:ln w="25400" cap="rnd" cmpd="sng">
                    <a:solidFill>
                      <a:srgbClr val="FFFFFF"/>
                    </a:solidFill>
                    <a:prstDash val="solid"/>
                    <a:round/>
                    <a:headEnd type="none" w="sm" len="sm"/>
                    <a:tailEnd type="none" w="sm" len="sm"/>
                  </a:ln>
                  <a:effectLst>
                    <a:outerShdw dist="17961" dir="18900000" algn="ctr" rotWithShape="0">
                      <a:schemeClr val="bg2"/>
                    </a:outerShdw>
                  </a:effectLst>
                </p:spPr>
                <p:txBody>
                  <a:bodyPr/>
                  <a:lstStyle/>
                  <a:p>
                    <a:pPr>
                      <a:defRPr/>
                    </a:pPr>
                    <a:endParaRPr lang="zh-CN" altLang="en-US"/>
                  </a:p>
                </p:txBody>
              </p:sp>
              <p:sp>
                <p:nvSpPr>
                  <p:cNvPr id="1711145" name="Freeform 41"/>
                  <p:cNvSpPr>
                    <a:spLocks/>
                  </p:cNvSpPr>
                  <p:nvPr/>
                </p:nvSpPr>
                <p:spPr bwMode="auto">
                  <a:xfrm>
                    <a:off x="1734" y="1979"/>
                    <a:ext cx="666" cy="408"/>
                  </a:xfrm>
                  <a:custGeom>
                    <a:avLst/>
                    <a:gdLst/>
                    <a:ahLst/>
                    <a:cxnLst>
                      <a:cxn ang="0">
                        <a:pos x="0" y="407"/>
                      </a:cxn>
                      <a:cxn ang="0">
                        <a:pos x="665" y="407"/>
                      </a:cxn>
                      <a:cxn ang="0">
                        <a:pos x="665" y="0"/>
                      </a:cxn>
                    </a:cxnLst>
                    <a:rect l="0" t="0" r="r" b="b"/>
                    <a:pathLst>
                      <a:path w="666" h="408">
                        <a:moveTo>
                          <a:pt x="0" y="407"/>
                        </a:moveTo>
                        <a:lnTo>
                          <a:pt x="665" y="407"/>
                        </a:lnTo>
                        <a:lnTo>
                          <a:pt x="665" y="0"/>
                        </a:lnTo>
                      </a:path>
                    </a:pathLst>
                  </a:custGeom>
                  <a:noFill/>
                  <a:ln w="25400" cap="rnd" cmpd="sng">
                    <a:solidFill>
                      <a:srgbClr val="919191"/>
                    </a:solidFill>
                    <a:prstDash val="solid"/>
                    <a:round/>
                    <a:headEnd type="none" w="sm" len="sm"/>
                    <a:tailEnd type="none" w="sm" len="sm"/>
                  </a:ln>
                  <a:effectLst>
                    <a:outerShdw dist="17961" dir="18900000" algn="ctr" rotWithShape="0">
                      <a:schemeClr val="bg2"/>
                    </a:outerShdw>
                  </a:effectLst>
                </p:spPr>
                <p:txBody>
                  <a:bodyPr/>
                  <a:lstStyle/>
                  <a:p>
                    <a:pPr>
                      <a:defRPr/>
                    </a:pPr>
                    <a:endParaRPr lang="zh-CN" altLang="en-US"/>
                  </a:p>
                </p:txBody>
              </p:sp>
            </p:grpSp>
            <p:sp>
              <p:nvSpPr>
                <p:cNvPr id="1711146" name="Rectangle 42"/>
                <p:cNvSpPr>
                  <a:spLocks noChangeArrowheads="1"/>
                </p:cNvSpPr>
                <p:nvPr/>
              </p:nvSpPr>
              <p:spPr bwMode="auto">
                <a:xfrm>
                  <a:off x="3504" y="1680"/>
                  <a:ext cx="1050" cy="288"/>
                </a:xfrm>
                <a:prstGeom prst="rect">
                  <a:avLst/>
                </a:prstGeom>
                <a:solidFill>
                  <a:srgbClr val="CCCC00">
                    <a:alpha val="50000"/>
                  </a:srgbClr>
                </a:solidFill>
                <a:ln w="9525">
                  <a:solidFill>
                    <a:schemeClr val="tx2"/>
                  </a:solidFill>
                  <a:miter lim="800000"/>
                  <a:headEnd/>
                  <a:tailEnd/>
                </a:ln>
                <a:effectLst>
                  <a:outerShdw dist="74053" dir="1857825" algn="ctr" rotWithShape="0">
                    <a:schemeClr val="bg2"/>
                  </a:outerShdw>
                </a:effectLst>
              </p:spPr>
              <p:txBody>
                <a:bodyPr wrap="none" anchor="ctr"/>
                <a:lstStyle/>
                <a:p>
                  <a:pPr algn="ctr">
                    <a:defRPr/>
                  </a:pPr>
                  <a:r>
                    <a:rPr kumimoji="1" lang="zh-CN" altLang="en-US" sz="1600" b="1">
                      <a:solidFill>
                        <a:schemeClr val="bg1"/>
                      </a:solidFill>
                      <a:latin typeface="Arial" charset="0"/>
                      <a:ea typeface="楷体_GB2312" pitchFamily="49" charset="-122"/>
                    </a:rPr>
                    <a:t>人力计划子系统</a:t>
                  </a:r>
                </a:p>
              </p:txBody>
            </p:sp>
            <p:sp>
              <p:nvSpPr>
                <p:cNvPr id="1711147" name="Rectangle 43"/>
                <p:cNvSpPr>
                  <a:spLocks noChangeArrowheads="1"/>
                </p:cNvSpPr>
                <p:nvPr/>
              </p:nvSpPr>
              <p:spPr bwMode="auto">
                <a:xfrm>
                  <a:off x="3504" y="3600"/>
                  <a:ext cx="1050" cy="288"/>
                </a:xfrm>
                <a:prstGeom prst="rect">
                  <a:avLst/>
                </a:prstGeom>
                <a:solidFill>
                  <a:srgbClr val="CCCC00">
                    <a:alpha val="50000"/>
                  </a:srgbClr>
                </a:solidFill>
                <a:ln w="9525">
                  <a:solidFill>
                    <a:schemeClr val="tx2"/>
                  </a:solidFill>
                  <a:miter lim="800000"/>
                  <a:headEnd/>
                  <a:tailEnd/>
                </a:ln>
                <a:effectLst>
                  <a:outerShdw dist="74053" dir="1857825" algn="ctr" rotWithShape="0">
                    <a:schemeClr val="bg2"/>
                  </a:outerShdw>
                </a:effectLst>
              </p:spPr>
              <p:txBody>
                <a:bodyPr wrap="none" anchor="ctr"/>
                <a:lstStyle/>
                <a:p>
                  <a:pPr algn="ctr">
                    <a:defRPr/>
                  </a:pPr>
                  <a:r>
                    <a:rPr kumimoji="1" lang="zh-CN" altLang="en-US" sz="1600" b="1">
                      <a:solidFill>
                        <a:schemeClr val="bg1"/>
                      </a:solidFill>
                      <a:latin typeface="Arial" charset="0"/>
                      <a:ea typeface="楷体_GB2312" pitchFamily="49" charset="-122"/>
                    </a:rPr>
                    <a:t>环境报告子系统</a:t>
                  </a:r>
                </a:p>
              </p:txBody>
            </p:sp>
            <p:sp>
              <p:nvSpPr>
                <p:cNvPr id="1711148" name="Line 44"/>
                <p:cNvSpPr>
                  <a:spLocks noChangeShapeType="1"/>
                </p:cNvSpPr>
                <p:nvPr/>
              </p:nvSpPr>
              <p:spPr bwMode="auto">
                <a:xfrm flipV="1">
                  <a:off x="3120" y="1776"/>
                  <a:ext cx="384" cy="912"/>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49" name="Line 45"/>
                <p:cNvSpPr>
                  <a:spLocks noChangeShapeType="1"/>
                </p:cNvSpPr>
                <p:nvPr/>
              </p:nvSpPr>
              <p:spPr bwMode="auto">
                <a:xfrm>
                  <a:off x="3120" y="2688"/>
                  <a:ext cx="384" cy="1056"/>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50" name="Line 46"/>
                <p:cNvSpPr>
                  <a:spLocks noChangeShapeType="1"/>
                </p:cNvSpPr>
                <p:nvPr/>
              </p:nvSpPr>
              <p:spPr bwMode="auto">
                <a:xfrm flipV="1">
                  <a:off x="4560" y="2976"/>
                  <a:ext cx="432" cy="768"/>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51" name="Line 47"/>
                <p:cNvSpPr>
                  <a:spLocks noChangeShapeType="1"/>
                </p:cNvSpPr>
                <p:nvPr/>
              </p:nvSpPr>
              <p:spPr bwMode="auto">
                <a:xfrm flipV="1">
                  <a:off x="4560" y="2928"/>
                  <a:ext cx="384" cy="336"/>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52" name="Line 48"/>
                <p:cNvSpPr>
                  <a:spLocks noChangeShapeType="1"/>
                </p:cNvSpPr>
                <p:nvPr/>
              </p:nvSpPr>
              <p:spPr bwMode="auto">
                <a:xfrm>
                  <a:off x="4560" y="2784"/>
                  <a:ext cx="384" cy="0"/>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53" name="Line 49"/>
                <p:cNvSpPr>
                  <a:spLocks noChangeShapeType="1"/>
                </p:cNvSpPr>
                <p:nvPr/>
              </p:nvSpPr>
              <p:spPr bwMode="auto">
                <a:xfrm>
                  <a:off x="4560" y="2304"/>
                  <a:ext cx="384" cy="336"/>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54" name="Line 50"/>
                <p:cNvSpPr>
                  <a:spLocks noChangeShapeType="1"/>
                </p:cNvSpPr>
                <p:nvPr/>
              </p:nvSpPr>
              <p:spPr bwMode="auto">
                <a:xfrm>
                  <a:off x="4560" y="1824"/>
                  <a:ext cx="432" cy="816"/>
                </a:xfrm>
                <a:prstGeom prst="line">
                  <a:avLst/>
                </a:prstGeom>
                <a:noFill/>
                <a:ln w="9525">
                  <a:solidFill>
                    <a:schemeClr val="tx1"/>
                  </a:solidFill>
                  <a:round/>
                  <a:headEnd/>
                  <a:tailEnd type="triangle" w="med" len="med"/>
                </a:ln>
                <a:effectLst>
                  <a:outerShdw dist="17961" dir="18900000" algn="ctr" rotWithShape="0">
                    <a:schemeClr val="bg2"/>
                  </a:outerShdw>
                </a:effectLst>
              </p:spPr>
              <p:txBody>
                <a:bodyPr/>
                <a:lstStyle/>
                <a:p>
                  <a:pPr>
                    <a:defRPr/>
                  </a:pPr>
                  <a:endParaRPr lang="zh-CN" altLang="en-US"/>
                </a:p>
              </p:txBody>
            </p:sp>
            <p:sp>
              <p:nvSpPr>
                <p:cNvPr id="1711155" name="Text Box 51"/>
                <p:cNvSpPr txBox="1">
                  <a:spLocks noChangeArrowheads="1"/>
                </p:cNvSpPr>
                <p:nvPr/>
              </p:nvSpPr>
              <p:spPr bwMode="auto">
                <a:xfrm>
                  <a:off x="1056" y="1307"/>
                  <a:ext cx="1296" cy="237"/>
                </a:xfrm>
                <a:prstGeom prst="rect">
                  <a:avLst/>
                </a:prstGeom>
                <a:solidFill>
                  <a:srgbClr val="CCCCFF"/>
                </a:solidFill>
                <a:ln w="9525">
                  <a:solidFill>
                    <a:schemeClr val="bg1"/>
                  </a:solidFill>
                  <a:miter lim="800000"/>
                  <a:headEnd/>
                  <a:tailEnd/>
                </a:ln>
                <a:effectLst>
                  <a:outerShdw dist="17961" dir="18900000" algn="ctr" rotWithShape="0">
                    <a:schemeClr val="bg2"/>
                  </a:outerShdw>
                </a:effectLst>
              </p:spPr>
              <p:txBody>
                <a:bodyPr>
                  <a:spAutoFit/>
                </a:bodyPr>
                <a:lstStyle/>
                <a:p>
                  <a:pPr algn="ctr">
                    <a:defRPr/>
                  </a:pPr>
                  <a:r>
                    <a:rPr kumimoji="1" lang="zh-CN" altLang="en-US" sz="1800" b="1">
                      <a:latin typeface="Arial" charset="0"/>
                      <a:ea typeface="楷体_GB2312" pitchFamily="49" charset="-122"/>
                    </a:rPr>
                    <a:t>输入子系统</a:t>
                  </a:r>
                </a:p>
              </p:txBody>
            </p:sp>
            <p:sp>
              <p:nvSpPr>
                <p:cNvPr id="1711156" name="Text Box 52"/>
                <p:cNvSpPr txBox="1">
                  <a:spLocks noChangeArrowheads="1"/>
                </p:cNvSpPr>
                <p:nvPr/>
              </p:nvSpPr>
              <p:spPr bwMode="auto">
                <a:xfrm>
                  <a:off x="3408" y="1296"/>
                  <a:ext cx="1296" cy="237"/>
                </a:xfrm>
                <a:prstGeom prst="rect">
                  <a:avLst/>
                </a:prstGeom>
                <a:solidFill>
                  <a:srgbClr val="CCCCFF"/>
                </a:solidFill>
                <a:ln w="9525">
                  <a:solidFill>
                    <a:schemeClr val="bg1"/>
                  </a:solidFill>
                  <a:miter lim="800000"/>
                  <a:headEnd/>
                  <a:tailEnd/>
                </a:ln>
                <a:effectLst>
                  <a:outerShdw dist="17961" dir="18900000" algn="ctr" rotWithShape="0">
                    <a:schemeClr val="bg2"/>
                  </a:outerShdw>
                </a:effectLst>
              </p:spPr>
              <p:txBody>
                <a:bodyPr>
                  <a:spAutoFit/>
                </a:bodyPr>
                <a:lstStyle/>
                <a:p>
                  <a:pPr algn="ctr">
                    <a:defRPr/>
                  </a:pPr>
                  <a:r>
                    <a:rPr kumimoji="1" lang="zh-CN" altLang="en-US" sz="1800" b="1">
                      <a:latin typeface="Arial" charset="0"/>
                      <a:ea typeface="楷体_GB2312" pitchFamily="49" charset="-122"/>
                    </a:rPr>
                    <a:t>输出子系统</a:t>
                  </a:r>
                </a:p>
              </p:txBody>
            </p:sp>
          </p:gr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1107">
                                            <p:txEl>
                                              <p:pRg st="0" end="0"/>
                                            </p:txEl>
                                          </p:spTgt>
                                        </p:tgtEl>
                                        <p:attrNameLst>
                                          <p:attrName>style.visibility</p:attrName>
                                        </p:attrNameLst>
                                      </p:cBhvr>
                                      <p:to>
                                        <p:strVal val="visible"/>
                                      </p:to>
                                    </p:set>
                                    <p:anim calcmode="lin" valueType="num">
                                      <p:cBhvr additive="base">
                                        <p:cTn id="7" dur="500" fill="hold"/>
                                        <p:tgtEl>
                                          <p:spTgt spid="1711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1107">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11107">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11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250825" y="2060575"/>
            <a:ext cx="8139113" cy="4537075"/>
          </a:xfrm>
        </p:spPr>
        <p:txBody>
          <a:bodyPr/>
          <a:lstStyle/>
          <a:p>
            <a:pPr marL="419100" lvl="1" indent="-61913" eaLnBrk="1" hangingPunct="1">
              <a:buFont typeface="Wingdings" pitchFamily="2" charset="2"/>
              <a:buNone/>
            </a:pPr>
            <a:r>
              <a:rPr lang="zh-CN" altLang="en-US" sz="2400" b="1" smtClean="0">
                <a:solidFill>
                  <a:srgbClr val="FF0000"/>
                </a:solidFill>
              </a:rPr>
              <a:t>用辩证唯物主义观点来分析：</a:t>
            </a:r>
            <a:endParaRPr lang="zh-CN" altLang="en-US" smtClean="0">
              <a:latin typeface="Times New Roman" pitchFamily="18" charset="0"/>
            </a:endParaRPr>
          </a:p>
          <a:p>
            <a:pPr marL="827088" lvl="2" eaLnBrk="1" hangingPunct="1">
              <a:buClr>
                <a:schemeClr val="hlink"/>
              </a:buClr>
              <a:buFont typeface="Wingdings" pitchFamily="2" charset="2"/>
              <a:buChar char="Ø"/>
            </a:pPr>
            <a:r>
              <a:rPr lang="zh-CN" altLang="en-US" b="1" smtClean="0"/>
              <a:t>信息具有普遍性和客观性。它与物质、能量一起是构成客观世界的三要素。</a:t>
            </a:r>
          </a:p>
          <a:p>
            <a:pPr marL="827088" lvl="2" eaLnBrk="1" hangingPunct="1">
              <a:buClr>
                <a:schemeClr val="hlink"/>
              </a:buClr>
              <a:buFont typeface="Wingdings" pitchFamily="2" charset="2"/>
              <a:buChar char="Ø"/>
            </a:pPr>
            <a:r>
              <a:rPr lang="zh-CN" altLang="en-US" b="1" smtClean="0"/>
              <a:t>信息与物质既有联系又有区别。物质是信息的载体，物质的运动是信息的源泉，信息只是物质运动的表征而不是物质本身。</a:t>
            </a:r>
          </a:p>
          <a:p>
            <a:pPr marL="827088" lvl="2" eaLnBrk="1" hangingPunct="1">
              <a:buClr>
                <a:schemeClr val="hlink"/>
              </a:buClr>
              <a:buFont typeface="Wingdings" pitchFamily="2" charset="2"/>
              <a:buChar char="Ø"/>
            </a:pPr>
            <a:r>
              <a:rPr lang="zh-CN" altLang="en-US" b="1" smtClean="0"/>
              <a:t>信息与能量既有联系又有区别。能量是物质运动的度量（可以以动能、势能、化学能等形式存在，它是一种存在形式，能量离不开物质</a:t>
            </a:r>
            <a:r>
              <a:rPr lang="zh-CN" altLang="en-US" smtClean="0"/>
              <a:t> </a:t>
            </a:r>
            <a:r>
              <a:rPr lang="zh-CN" altLang="en-US" b="1" smtClean="0"/>
              <a:t>）。信息只是运动的表征。二者有质的不同。但传递信息需要能量，驾驭能量则需要信息。</a:t>
            </a:r>
            <a:endParaRPr lang="zh-CN" altLang="zh-CN" b="1" smtClean="0"/>
          </a:p>
        </p:txBody>
      </p:sp>
      <p:sp>
        <p:nvSpPr>
          <p:cNvPr id="1653763" name="AutoShape 3">
            <a:hlinkClick r:id="" action="ppaction://noaction" highlightClick="1"/>
          </p:cNvPr>
          <p:cNvSpPr>
            <a:spLocks noChangeArrowheads="1"/>
          </p:cNvSpPr>
          <p:nvPr/>
        </p:nvSpPr>
        <p:spPr bwMode="auto">
          <a:xfrm>
            <a:off x="1258888" y="908050"/>
            <a:ext cx="7345362"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1.1.1  </a:t>
            </a:r>
            <a:r>
              <a:rPr kumimoji="1" lang="zh-CN" altLang="en-US" sz="3600" b="1">
                <a:effectLst>
                  <a:outerShdw blurRad="38100" dist="38100" dir="2700000" algn="tl">
                    <a:srgbClr val="C0C0C0"/>
                  </a:outerShdw>
                </a:effectLst>
                <a:latin typeface="Times New Roman" pitchFamily="18" charset="0"/>
              </a:rPr>
              <a:t>信息的概念</a:t>
            </a:r>
          </a:p>
        </p:txBody>
      </p:sp>
    </p:spTree>
  </p:cSld>
  <p:clrMapOvr>
    <a:masterClrMapping/>
  </p:clrMapOvr>
  <p:transition>
    <p:wipe dir="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组织信息系统</a:t>
            </a:r>
          </a:p>
        </p:txBody>
      </p:sp>
      <p:sp>
        <p:nvSpPr>
          <p:cNvPr id="186371" name="Rectangle 3"/>
          <p:cNvSpPr>
            <a:spLocks noGrp="1" noChangeArrowheads="1"/>
          </p:cNvSpPr>
          <p:nvPr>
            <p:ph type="body" idx="1"/>
          </p:nvPr>
        </p:nvSpPr>
        <p:spPr>
          <a:xfrm>
            <a:off x="539750" y="1989138"/>
            <a:ext cx="7772400" cy="4114800"/>
          </a:xfrm>
        </p:spPr>
        <p:txBody>
          <a:bodyPr/>
          <a:lstStyle/>
          <a:p>
            <a:pPr eaLnBrk="1" hangingPunct="1"/>
            <a:r>
              <a:rPr lang="zh-CN" altLang="en-US" b="1" smtClean="0"/>
              <a:t>主要内容</a:t>
            </a:r>
          </a:p>
          <a:p>
            <a:pPr lvl="1" eaLnBrk="1" hangingPunct="1"/>
            <a:r>
              <a:rPr lang="zh-CN" altLang="en-US" b="1" smtClean="0"/>
              <a:t>政府机关信息系统</a:t>
            </a:r>
          </a:p>
          <a:p>
            <a:pPr lvl="1" eaLnBrk="1" hangingPunct="1"/>
            <a:r>
              <a:rPr lang="zh-CN" altLang="en-US" b="1" smtClean="0"/>
              <a:t>制造业企业信息系统</a:t>
            </a:r>
          </a:p>
          <a:p>
            <a:pPr lvl="1" eaLnBrk="1" hangingPunct="1"/>
            <a:r>
              <a:rPr lang="zh-CN" altLang="en-US" b="1" smtClean="0"/>
              <a:t>某外贸进出口公司的信息系统</a:t>
            </a:r>
          </a:p>
        </p:txBody>
      </p:sp>
    </p:spTree>
  </p:cSld>
  <p:clrMapOvr>
    <a:masterClrMapping/>
  </p:clrMapOvr>
  <p:transition>
    <p:random/>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a:defRPr/>
            </a:pPr>
            <a:r>
              <a:rPr kumimoji="1" lang="en-US" altLang="zh-CN" sz="3600" b="1" kern="1200" dirty="0" smtClean="0">
                <a:latin typeface="Times New Roman" pitchFamily="18" charset="0"/>
                <a:cs typeface="+mn-cs"/>
              </a:rPr>
              <a:t>1.3.3  </a:t>
            </a:r>
            <a:r>
              <a:rPr kumimoji="1" lang="zh-CN" altLang="en-US" sz="3600" b="1" kern="1200" dirty="0" smtClean="0">
                <a:latin typeface="Times New Roman" pitchFamily="18" charset="0"/>
                <a:cs typeface="+mn-cs"/>
              </a:rPr>
              <a:t>信息系统的分支及发展</a:t>
            </a:r>
          </a:p>
        </p:txBody>
      </p:sp>
      <p:sp>
        <p:nvSpPr>
          <p:cNvPr id="187395" name="Rectangle 3"/>
          <p:cNvSpPr>
            <a:spLocks noGrp="1" noChangeArrowheads="1"/>
          </p:cNvSpPr>
          <p:nvPr>
            <p:ph type="body" idx="1"/>
          </p:nvPr>
        </p:nvSpPr>
        <p:spPr>
          <a:xfrm>
            <a:off x="0" y="1989138"/>
            <a:ext cx="8893175" cy="3311525"/>
          </a:xfrm>
        </p:spPr>
        <p:txBody>
          <a:bodyPr/>
          <a:lstStyle/>
          <a:p>
            <a:pPr marL="685800" indent="-685800" eaLnBrk="1" hangingPunct="1">
              <a:buFont typeface="Wingdings" pitchFamily="2" charset="2"/>
              <a:buNone/>
            </a:pPr>
            <a:r>
              <a:rPr lang="en-US" altLang="zh-CN" sz="3600" b="1" smtClean="0"/>
              <a:t>     </a:t>
            </a:r>
            <a:r>
              <a:rPr lang="zh-CN" altLang="en-US" sz="2800" b="1" smtClean="0"/>
              <a:t>基于技术架构进行划分 </a:t>
            </a:r>
          </a:p>
          <a:p>
            <a:pPr marL="685800" indent="-685800" eaLnBrk="1" hangingPunct="1">
              <a:buFont typeface="Wingdings" pitchFamily="2" charset="2"/>
              <a:buNone/>
            </a:pPr>
            <a:r>
              <a:rPr lang="zh-CN" altLang="en-US" sz="2800" b="1" smtClean="0"/>
              <a:t>       按技术架构可分为单机系统、主机</a:t>
            </a:r>
            <a:r>
              <a:rPr lang="en-US" altLang="zh-CN" sz="2800" b="1" smtClean="0"/>
              <a:t>/</a:t>
            </a:r>
            <a:r>
              <a:rPr lang="zh-CN" altLang="en-US" sz="2800" b="1" smtClean="0"/>
              <a:t>终端系统、 </a:t>
            </a:r>
            <a:r>
              <a:rPr lang="en-US" altLang="zh-CN" sz="2800" b="1" smtClean="0">
                <a:latin typeface="宋体" pitchFamily="2" charset="-122"/>
              </a:rPr>
              <a:t>C/S</a:t>
            </a:r>
            <a:r>
              <a:rPr lang="zh-CN" altLang="en-US" sz="2800" b="1" smtClean="0">
                <a:latin typeface="宋体" pitchFamily="2" charset="-122"/>
              </a:rPr>
              <a:t>（</a:t>
            </a:r>
            <a:r>
              <a:rPr lang="en-US" altLang="zh-CN" sz="2800" b="1" smtClean="0">
                <a:latin typeface="宋体" pitchFamily="2" charset="-122"/>
              </a:rPr>
              <a:t>Client/Server</a:t>
            </a:r>
            <a:r>
              <a:rPr lang="zh-CN" altLang="en-US" sz="2800" b="1" smtClean="0">
                <a:latin typeface="宋体" pitchFamily="2" charset="-122"/>
              </a:rPr>
              <a:t>，客户机</a:t>
            </a:r>
            <a:r>
              <a:rPr lang="en-US" altLang="zh-CN" sz="2800" b="1" smtClean="0">
                <a:latin typeface="宋体" pitchFamily="2" charset="-122"/>
              </a:rPr>
              <a:t>/</a:t>
            </a:r>
            <a:r>
              <a:rPr lang="zh-CN" altLang="en-US" sz="2800" b="1" smtClean="0">
                <a:latin typeface="宋体" pitchFamily="2" charset="-122"/>
              </a:rPr>
              <a:t>服务器）架构信息系统、</a:t>
            </a:r>
            <a:r>
              <a:rPr lang="en-US" altLang="zh-CN" sz="2800" b="1" smtClean="0">
                <a:latin typeface="宋体" pitchFamily="2" charset="-122"/>
              </a:rPr>
              <a:t>B/S </a:t>
            </a:r>
            <a:r>
              <a:rPr lang="zh-CN" altLang="en-US" sz="2800" b="1" smtClean="0">
                <a:latin typeface="宋体" pitchFamily="2" charset="-122"/>
              </a:rPr>
              <a:t>（</a:t>
            </a:r>
            <a:r>
              <a:rPr lang="en-US" altLang="zh-CN" sz="2800" b="1" smtClean="0">
                <a:latin typeface="宋体" pitchFamily="2" charset="-122"/>
              </a:rPr>
              <a:t>Browser/Server</a:t>
            </a:r>
            <a:r>
              <a:rPr lang="zh-CN" altLang="en-US" sz="2800" b="1" smtClean="0">
                <a:latin typeface="宋体" pitchFamily="2" charset="-122"/>
              </a:rPr>
              <a:t>，</a:t>
            </a:r>
            <a:r>
              <a:rPr lang="zh-CN" altLang="en-US" sz="2800" b="1" smtClean="0"/>
              <a:t>浏览器</a:t>
            </a:r>
            <a:r>
              <a:rPr lang="en-US" altLang="zh-CN" sz="2800" b="1" smtClean="0"/>
              <a:t>/</a:t>
            </a:r>
            <a:r>
              <a:rPr lang="zh-CN" altLang="en-US" sz="2800" b="1" smtClean="0"/>
              <a:t>服务器）架构信息系统等。</a:t>
            </a:r>
            <a:r>
              <a:rPr lang="zh-CN" altLang="en-US" sz="2800" smtClean="0"/>
              <a:t>   </a:t>
            </a:r>
            <a:endParaRPr lang="zh-CN" altLang="en-US" sz="2800" b="1" smtClean="0"/>
          </a:p>
          <a:p>
            <a:pPr marL="685800" indent="-685800" eaLnBrk="1" hangingPunct="1">
              <a:buFont typeface="Wingdings" pitchFamily="2" charset="2"/>
              <a:buNone/>
            </a:pPr>
            <a:r>
              <a:rPr lang="zh-CN" altLang="en-US" sz="2800" b="1" smtClean="0"/>
              <a:t>   </a:t>
            </a:r>
            <a:endParaRPr lang="zh-CN" altLang="en-US" sz="2800" smtClean="0"/>
          </a:p>
        </p:txBody>
      </p:sp>
    </p:spTree>
  </p:cSld>
  <p:clrMapOvr>
    <a:masterClrMapping/>
  </p:clrMapOvr>
  <p:transition>
    <p:wipe dir="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5581650"/>
            <a:ext cx="7848600" cy="366713"/>
            <a:chOff x="0" y="3648"/>
            <a:chExt cx="4944" cy="231"/>
          </a:xfrm>
        </p:grpSpPr>
        <p:sp>
          <p:nvSpPr>
            <p:cNvPr id="188621" name="Line 3"/>
            <p:cNvSpPr>
              <a:spLocks noChangeShapeType="1"/>
            </p:cNvSpPr>
            <p:nvPr/>
          </p:nvSpPr>
          <p:spPr bwMode="auto">
            <a:xfrm>
              <a:off x="1140" y="3780"/>
              <a:ext cx="3804" cy="0"/>
            </a:xfrm>
            <a:prstGeom prst="line">
              <a:avLst/>
            </a:prstGeom>
            <a:noFill/>
            <a:ln w="9525">
              <a:solidFill>
                <a:srgbClr val="FF0000"/>
              </a:solidFill>
              <a:round/>
              <a:headEnd/>
              <a:tailEnd type="triangle" w="lg" len="lg"/>
            </a:ln>
          </p:spPr>
          <p:txBody>
            <a:bodyPr wrap="none" anchor="ctr"/>
            <a:lstStyle/>
            <a:p>
              <a:endParaRPr lang="zh-CN" altLang="en-US"/>
            </a:p>
          </p:txBody>
        </p:sp>
        <p:sp>
          <p:nvSpPr>
            <p:cNvPr id="188622" name="Line 4"/>
            <p:cNvSpPr>
              <a:spLocks noChangeShapeType="1"/>
            </p:cNvSpPr>
            <p:nvPr/>
          </p:nvSpPr>
          <p:spPr bwMode="auto">
            <a:xfrm flipH="1">
              <a:off x="0" y="3780"/>
              <a:ext cx="720" cy="0"/>
            </a:xfrm>
            <a:prstGeom prst="line">
              <a:avLst/>
            </a:prstGeom>
            <a:noFill/>
            <a:ln w="9525">
              <a:solidFill>
                <a:srgbClr val="FF0000"/>
              </a:solidFill>
              <a:round/>
              <a:headEnd/>
              <a:tailEnd type="triangle" w="lg" len="lg"/>
            </a:ln>
          </p:spPr>
          <p:txBody>
            <a:bodyPr wrap="none" anchor="ctr"/>
            <a:lstStyle/>
            <a:p>
              <a:endParaRPr lang="zh-CN" altLang="en-US"/>
            </a:p>
          </p:txBody>
        </p:sp>
        <p:sp>
          <p:nvSpPr>
            <p:cNvPr id="188623" name="Text Box 5"/>
            <p:cNvSpPr txBox="1">
              <a:spLocks noChangeArrowheads="1"/>
            </p:cNvSpPr>
            <p:nvPr/>
          </p:nvSpPr>
          <p:spPr bwMode="auto">
            <a:xfrm>
              <a:off x="698" y="3648"/>
              <a:ext cx="420" cy="231"/>
            </a:xfrm>
            <a:prstGeom prst="rect">
              <a:avLst/>
            </a:prstGeom>
            <a:noFill/>
            <a:ln w="9525">
              <a:noFill/>
              <a:miter lim="800000"/>
              <a:headEnd/>
              <a:tailEnd/>
            </a:ln>
          </p:spPr>
          <p:txBody>
            <a:bodyPr wrap="none">
              <a:spAutoFit/>
            </a:bodyPr>
            <a:lstStyle/>
            <a:p>
              <a:pPr eaLnBrk="0" hangingPunct="0"/>
              <a:r>
                <a:rPr kumimoji="1" lang="en-US" altLang="zh-CN" sz="1800">
                  <a:solidFill>
                    <a:srgbClr val="FF0000"/>
                  </a:solidFill>
                  <a:latin typeface="Times New Roman" pitchFamily="18" charset="0"/>
                  <a:ea typeface="楷体_GB2312" pitchFamily="49" charset="-122"/>
                </a:rPr>
                <a:t>SCM</a:t>
              </a:r>
              <a:endParaRPr kumimoji="1" lang="en-US" altLang="zh-CN" sz="2400">
                <a:latin typeface="Times New Roman" pitchFamily="18" charset="0"/>
                <a:ea typeface="楷体_GB2312" pitchFamily="49" charset="-122"/>
              </a:endParaRPr>
            </a:p>
          </p:txBody>
        </p:sp>
      </p:grpSp>
      <p:grpSp>
        <p:nvGrpSpPr>
          <p:cNvPr id="3" name="Group 6"/>
          <p:cNvGrpSpPr>
            <a:grpSpLocks/>
          </p:cNvGrpSpPr>
          <p:nvPr/>
        </p:nvGrpSpPr>
        <p:grpSpPr bwMode="auto">
          <a:xfrm>
            <a:off x="2351088" y="2535238"/>
            <a:ext cx="3206750" cy="419100"/>
            <a:chOff x="1481" y="1597"/>
            <a:chExt cx="2020" cy="264"/>
          </a:xfrm>
        </p:grpSpPr>
        <p:sp>
          <p:nvSpPr>
            <p:cNvPr id="188611" name="Rectangle 7"/>
            <p:cNvSpPr>
              <a:spLocks noChangeArrowheads="1"/>
            </p:cNvSpPr>
            <p:nvPr/>
          </p:nvSpPr>
          <p:spPr bwMode="auto">
            <a:xfrm>
              <a:off x="1487" y="1597"/>
              <a:ext cx="1992" cy="264"/>
            </a:xfrm>
            <a:prstGeom prst="rect">
              <a:avLst/>
            </a:prstGeom>
            <a:solidFill>
              <a:srgbClr val="FFCCFF">
                <a:alpha val="50195"/>
              </a:srgbClr>
            </a:solidFill>
            <a:ln w="12700">
              <a:solidFill>
                <a:schemeClr val="tx1"/>
              </a:solidFill>
              <a:miter lim="800000"/>
              <a:headEnd/>
              <a:tailEnd/>
            </a:ln>
          </p:spPr>
          <p:txBody>
            <a:bodyPr wrap="none" anchor="ctr"/>
            <a:lstStyle/>
            <a:p>
              <a:endParaRPr lang="zh-CN" altLang="en-US"/>
            </a:p>
          </p:txBody>
        </p:sp>
        <p:grpSp>
          <p:nvGrpSpPr>
            <p:cNvPr id="188612" name="Group 8"/>
            <p:cNvGrpSpPr>
              <a:grpSpLocks/>
            </p:cNvGrpSpPr>
            <p:nvPr/>
          </p:nvGrpSpPr>
          <p:grpSpPr bwMode="auto">
            <a:xfrm>
              <a:off x="2873" y="1635"/>
              <a:ext cx="628" cy="212"/>
              <a:chOff x="2734" y="1826"/>
              <a:chExt cx="628" cy="212"/>
            </a:xfrm>
          </p:grpSpPr>
          <p:sp>
            <p:nvSpPr>
              <p:cNvPr id="188619" name="Rectangle 9"/>
              <p:cNvSpPr>
                <a:spLocks noChangeArrowheads="1"/>
              </p:cNvSpPr>
              <p:nvPr/>
            </p:nvSpPr>
            <p:spPr bwMode="auto">
              <a:xfrm>
                <a:off x="2775" y="1837"/>
                <a:ext cx="541" cy="180"/>
              </a:xfrm>
              <a:prstGeom prst="rect">
                <a:avLst/>
              </a:prstGeom>
              <a:solidFill>
                <a:schemeClr val="bg1"/>
              </a:solidFill>
              <a:ln w="12699">
                <a:solidFill>
                  <a:schemeClr val="tx1"/>
                </a:solidFill>
                <a:miter lim="800000"/>
                <a:headEnd/>
                <a:tailEnd/>
              </a:ln>
            </p:spPr>
            <p:txBody>
              <a:bodyPr wrap="none" anchor="ctr"/>
              <a:lstStyle/>
              <a:p>
                <a:endParaRPr lang="zh-CN" altLang="en-US"/>
              </a:p>
            </p:txBody>
          </p:sp>
          <p:sp>
            <p:nvSpPr>
              <p:cNvPr id="188620" name="Rectangle 10"/>
              <p:cNvSpPr>
                <a:spLocks noChangeArrowheads="1"/>
              </p:cNvSpPr>
              <p:nvPr/>
            </p:nvSpPr>
            <p:spPr bwMode="auto">
              <a:xfrm>
                <a:off x="2734" y="1826"/>
                <a:ext cx="628"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销售公司</a:t>
                </a:r>
              </a:p>
            </p:txBody>
          </p:sp>
        </p:grpSp>
        <p:grpSp>
          <p:nvGrpSpPr>
            <p:cNvPr id="188613" name="Group 11"/>
            <p:cNvGrpSpPr>
              <a:grpSpLocks/>
            </p:cNvGrpSpPr>
            <p:nvPr/>
          </p:nvGrpSpPr>
          <p:grpSpPr bwMode="auto">
            <a:xfrm>
              <a:off x="2329" y="1626"/>
              <a:ext cx="500" cy="212"/>
              <a:chOff x="2190" y="1602"/>
              <a:chExt cx="500" cy="212"/>
            </a:xfrm>
          </p:grpSpPr>
          <p:sp>
            <p:nvSpPr>
              <p:cNvPr id="188617" name="Rectangle 12"/>
              <p:cNvSpPr>
                <a:spLocks noChangeArrowheads="1"/>
              </p:cNvSpPr>
              <p:nvPr/>
            </p:nvSpPr>
            <p:spPr bwMode="auto">
              <a:xfrm>
                <a:off x="2208" y="1618"/>
                <a:ext cx="466" cy="180"/>
              </a:xfrm>
              <a:prstGeom prst="rect">
                <a:avLst/>
              </a:prstGeom>
              <a:solidFill>
                <a:schemeClr val="bg1"/>
              </a:solidFill>
              <a:ln w="12699">
                <a:solidFill>
                  <a:schemeClr val="tx1"/>
                </a:solidFill>
                <a:miter lim="800000"/>
                <a:headEnd/>
                <a:tailEnd/>
              </a:ln>
            </p:spPr>
            <p:txBody>
              <a:bodyPr wrap="none" anchor="ctr"/>
              <a:lstStyle/>
              <a:p>
                <a:endParaRPr lang="zh-CN" altLang="en-US"/>
              </a:p>
            </p:txBody>
          </p:sp>
          <p:sp>
            <p:nvSpPr>
              <p:cNvPr id="188618" name="Rectangle 13"/>
              <p:cNvSpPr>
                <a:spLocks noChangeArrowheads="1"/>
              </p:cNvSpPr>
              <p:nvPr/>
            </p:nvSpPr>
            <p:spPr bwMode="auto">
              <a:xfrm>
                <a:off x="2190" y="1602"/>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制造部</a:t>
                </a:r>
                <a:endParaRPr kumimoji="1" lang="zh-CN" altLang="en-US" sz="1800">
                  <a:latin typeface="楷体_GB2312" pitchFamily="49" charset="-122"/>
                  <a:ea typeface="楷体_GB2312" pitchFamily="49" charset="-122"/>
                </a:endParaRPr>
              </a:p>
            </p:txBody>
          </p:sp>
        </p:grpSp>
        <p:grpSp>
          <p:nvGrpSpPr>
            <p:cNvPr id="188614" name="Group 14"/>
            <p:cNvGrpSpPr>
              <a:grpSpLocks/>
            </p:cNvGrpSpPr>
            <p:nvPr/>
          </p:nvGrpSpPr>
          <p:grpSpPr bwMode="auto">
            <a:xfrm>
              <a:off x="1481" y="1635"/>
              <a:ext cx="884" cy="212"/>
              <a:chOff x="1342" y="1826"/>
              <a:chExt cx="884" cy="212"/>
            </a:xfrm>
          </p:grpSpPr>
          <p:sp>
            <p:nvSpPr>
              <p:cNvPr id="188615" name="Rectangle 15"/>
              <p:cNvSpPr>
                <a:spLocks noChangeArrowheads="1"/>
              </p:cNvSpPr>
              <p:nvPr/>
            </p:nvSpPr>
            <p:spPr bwMode="auto">
              <a:xfrm>
                <a:off x="1383" y="1837"/>
                <a:ext cx="773" cy="180"/>
              </a:xfrm>
              <a:prstGeom prst="rect">
                <a:avLst/>
              </a:prstGeom>
              <a:solidFill>
                <a:schemeClr val="bg1"/>
              </a:solidFill>
              <a:ln w="12699">
                <a:solidFill>
                  <a:schemeClr val="tx1"/>
                </a:solidFill>
                <a:miter lim="800000"/>
                <a:headEnd/>
                <a:tailEnd/>
              </a:ln>
            </p:spPr>
            <p:txBody>
              <a:bodyPr wrap="none" anchor="ctr"/>
              <a:lstStyle/>
              <a:p>
                <a:endParaRPr lang="zh-CN" altLang="en-US"/>
              </a:p>
            </p:txBody>
          </p:sp>
          <p:sp>
            <p:nvSpPr>
              <p:cNvPr id="188616" name="Rectangle 16"/>
              <p:cNvSpPr>
                <a:spLocks noChangeArrowheads="1"/>
              </p:cNvSpPr>
              <p:nvPr/>
            </p:nvSpPr>
            <p:spPr bwMode="auto">
              <a:xfrm>
                <a:off x="1342" y="1826"/>
                <a:ext cx="884"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物资供应公司</a:t>
                </a:r>
              </a:p>
            </p:txBody>
          </p:sp>
        </p:grpSp>
      </p:grpSp>
      <p:grpSp>
        <p:nvGrpSpPr>
          <p:cNvPr id="7" name="Group 17"/>
          <p:cNvGrpSpPr>
            <a:grpSpLocks/>
          </p:cNvGrpSpPr>
          <p:nvPr/>
        </p:nvGrpSpPr>
        <p:grpSpPr bwMode="auto">
          <a:xfrm>
            <a:off x="0" y="6038850"/>
            <a:ext cx="9144000" cy="457200"/>
            <a:chOff x="0" y="3744"/>
            <a:chExt cx="5760" cy="288"/>
          </a:xfrm>
        </p:grpSpPr>
        <p:sp>
          <p:nvSpPr>
            <p:cNvPr id="188608" name="Rectangle 18"/>
            <p:cNvSpPr>
              <a:spLocks noChangeArrowheads="1"/>
            </p:cNvSpPr>
            <p:nvPr/>
          </p:nvSpPr>
          <p:spPr bwMode="auto">
            <a:xfrm>
              <a:off x="1347" y="3744"/>
              <a:ext cx="2425" cy="288"/>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2400" b="1">
                  <a:solidFill>
                    <a:srgbClr val="FF0000"/>
                  </a:solidFill>
                  <a:latin typeface="Times New Roman" pitchFamily="18" charset="0"/>
                </a:rPr>
                <a:t>ERP</a:t>
              </a:r>
              <a:r>
                <a:rPr kumimoji="1" lang="zh-CN" altLang="en-US" sz="2400">
                  <a:solidFill>
                    <a:srgbClr val="FF0000"/>
                  </a:solidFill>
                  <a:latin typeface="Times New Roman" pitchFamily="18" charset="0"/>
                </a:rPr>
                <a:t>（</a:t>
              </a:r>
              <a:r>
                <a:rPr kumimoji="1" lang="zh-CN" altLang="en-US" sz="1800">
                  <a:solidFill>
                    <a:srgbClr val="FF0000"/>
                  </a:solidFill>
                  <a:latin typeface="Times New Roman" pitchFamily="18" charset="0"/>
                  <a:ea typeface="楷体_GB2312" pitchFamily="49" charset="-122"/>
                </a:rPr>
                <a:t>供需链管理</a:t>
              </a:r>
              <a:r>
                <a:rPr kumimoji="1" lang="zh-CN" altLang="en-US" sz="2400">
                  <a:solidFill>
                    <a:srgbClr val="FF0000"/>
                  </a:solidFill>
                  <a:latin typeface="Times New Roman" pitchFamily="18" charset="0"/>
                </a:rPr>
                <a:t> </a:t>
              </a:r>
              <a:r>
                <a:rPr kumimoji="1" lang="en-US" altLang="zh-CN" sz="2400">
                  <a:solidFill>
                    <a:srgbClr val="FF0000"/>
                  </a:solidFill>
                  <a:latin typeface="Times New Roman" pitchFamily="18" charset="0"/>
                </a:rPr>
                <a:t>/ </a:t>
              </a:r>
              <a:r>
                <a:rPr kumimoji="1" lang="en-US" altLang="zh-CN" sz="2400" b="1">
                  <a:solidFill>
                    <a:srgbClr val="FF0000"/>
                  </a:solidFill>
                  <a:latin typeface="Times New Roman" pitchFamily="18" charset="0"/>
                </a:rPr>
                <a:t>Internet</a:t>
              </a:r>
              <a:r>
                <a:rPr kumimoji="1" lang="zh-CN" altLang="en-US" sz="2400">
                  <a:solidFill>
                    <a:srgbClr val="FF0000"/>
                  </a:solidFill>
                  <a:latin typeface="Times New Roman" pitchFamily="18" charset="0"/>
                </a:rPr>
                <a:t>）</a:t>
              </a:r>
              <a:endParaRPr kumimoji="1" lang="zh-CN" altLang="en-US" sz="2400">
                <a:latin typeface="Times New Roman" pitchFamily="18" charset="0"/>
              </a:endParaRPr>
            </a:p>
          </p:txBody>
        </p:sp>
        <p:sp>
          <p:nvSpPr>
            <p:cNvPr id="188609" name="Line 19"/>
            <p:cNvSpPr>
              <a:spLocks noChangeShapeType="1"/>
            </p:cNvSpPr>
            <p:nvPr/>
          </p:nvSpPr>
          <p:spPr bwMode="auto">
            <a:xfrm>
              <a:off x="0" y="3898"/>
              <a:ext cx="1351" cy="0"/>
            </a:xfrm>
            <a:prstGeom prst="line">
              <a:avLst/>
            </a:prstGeom>
            <a:noFill/>
            <a:ln w="12700">
              <a:solidFill>
                <a:srgbClr val="FF0000"/>
              </a:solidFill>
              <a:round/>
              <a:headEnd type="triangle" w="lg" len="lg"/>
              <a:tailEnd type="none" w="sm" len="sm"/>
            </a:ln>
          </p:spPr>
          <p:txBody>
            <a:bodyPr wrap="none" anchor="ctr"/>
            <a:lstStyle/>
            <a:p>
              <a:endParaRPr lang="zh-CN" altLang="en-US"/>
            </a:p>
          </p:txBody>
        </p:sp>
        <p:sp>
          <p:nvSpPr>
            <p:cNvPr id="188610" name="Line 20"/>
            <p:cNvSpPr>
              <a:spLocks noChangeShapeType="1"/>
            </p:cNvSpPr>
            <p:nvPr/>
          </p:nvSpPr>
          <p:spPr bwMode="auto">
            <a:xfrm>
              <a:off x="3960" y="3906"/>
              <a:ext cx="1800" cy="0"/>
            </a:xfrm>
            <a:prstGeom prst="line">
              <a:avLst/>
            </a:prstGeom>
            <a:noFill/>
            <a:ln w="12700">
              <a:solidFill>
                <a:srgbClr val="FF0000"/>
              </a:solidFill>
              <a:round/>
              <a:headEnd type="none" w="sm" len="sm"/>
              <a:tailEnd type="triangle" w="lg" len="lg"/>
            </a:ln>
          </p:spPr>
          <p:txBody>
            <a:bodyPr wrap="none" anchor="ctr"/>
            <a:lstStyle/>
            <a:p>
              <a:endParaRPr lang="zh-CN" altLang="en-US"/>
            </a:p>
          </p:txBody>
        </p:sp>
      </p:grpSp>
      <p:grpSp>
        <p:nvGrpSpPr>
          <p:cNvPr id="8" name="Group 21"/>
          <p:cNvGrpSpPr>
            <a:grpSpLocks/>
          </p:cNvGrpSpPr>
          <p:nvPr/>
        </p:nvGrpSpPr>
        <p:grpSpPr bwMode="auto">
          <a:xfrm>
            <a:off x="2278063" y="1296988"/>
            <a:ext cx="3359150" cy="2724150"/>
            <a:chOff x="1435" y="817"/>
            <a:chExt cx="2116" cy="1716"/>
          </a:xfrm>
        </p:grpSpPr>
        <p:sp>
          <p:nvSpPr>
            <p:cNvPr id="188594" name="Rectangle 22"/>
            <p:cNvSpPr>
              <a:spLocks noChangeArrowheads="1"/>
            </p:cNvSpPr>
            <p:nvPr/>
          </p:nvSpPr>
          <p:spPr bwMode="auto">
            <a:xfrm>
              <a:off x="1963" y="1368"/>
              <a:ext cx="1204"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主体企业 （盟主）</a:t>
              </a:r>
            </a:p>
          </p:txBody>
        </p:sp>
        <p:grpSp>
          <p:nvGrpSpPr>
            <p:cNvPr id="188595" name="Group 23"/>
            <p:cNvGrpSpPr>
              <a:grpSpLocks/>
            </p:cNvGrpSpPr>
            <p:nvPr/>
          </p:nvGrpSpPr>
          <p:grpSpPr bwMode="auto">
            <a:xfrm>
              <a:off x="1435" y="817"/>
              <a:ext cx="2116" cy="1716"/>
              <a:chOff x="1435" y="817"/>
              <a:chExt cx="2116" cy="1716"/>
            </a:xfrm>
          </p:grpSpPr>
          <p:grpSp>
            <p:nvGrpSpPr>
              <p:cNvPr id="188596" name="Group 24"/>
              <p:cNvGrpSpPr>
                <a:grpSpLocks/>
              </p:cNvGrpSpPr>
              <p:nvPr/>
            </p:nvGrpSpPr>
            <p:grpSpPr bwMode="auto">
              <a:xfrm>
                <a:off x="1435" y="817"/>
                <a:ext cx="1012" cy="192"/>
                <a:chOff x="1435" y="817"/>
                <a:chExt cx="1012" cy="192"/>
              </a:xfrm>
            </p:grpSpPr>
            <p:sp>
              <p:nvSpPr>
                <p:cNvPr id="188606" name="Rectangle 25"/>
                <p:cNvSpPr>
                  <a:spLocks noChangeArrowheads="1"/>
                </p:cNvSpPr>
                <p:nvPr/>
              </p:nvSpPr>
              <p:spPr bwMode="auto">
                <a:xfrm>
                  <a:off x="1435" y="817"/>
                  <a:ext cx="995" cy="192"/>
                </a:xfrm>
                <a:prstGeom prst="rect">
                  <a:avLst/>
                </a:prstGeom>
                <a:solidFill>
                  <a:srgbClr val="FFCCCC">
                    <a:alpha val="50195"/>
                  </a:srgbClr>
                </a:solidFill>
                <a:ln w="9525">
                  <a:solidFill>
                    <a:schemeClr val="tx1"/>
                  </a:solidFill>
                  <a:miter lim="800000"/>
                  <a:headEnd/>
                  <a:tailEnd/>
                </a:ln>
              </p:spPr>
              <p:txBody>
                <a:bodyPr wrap="none" anchor="ctr"/>
                <a:lstStyle/>
                <a:p>
                  <a:endParaRPr lang="zh-CN" altLang="en-US"/>
                </a:p>
              </p:txBody>
            </p:sp>
            <p:sp>
              <p:nvSpPr>
                <p:cNvPr id="188607" name="Text Box 26"/>
                <p:cNvSpPr txBox="1">
                  <a:spLocks noChangeArrowheads="1"/>
                </p:cNvSpPr>
                <p:nvPr/>
              </p:nvSpPr>
              <p:spPr bwMode="auto">
                <a:xfrm>
                  <a:off x="1435" y="817"/>
                  <a:ext cx="1012" cy="192"/>
                </a:xfrm>
                <a:prstGeom prst="rect">
                  <a:avLst/>
                </a:prstGeom>
                <a:noFill/>
                <a:ln w="9525">
                  <a:noFill/>
                  <a:miter lim="800000"/>
                  <a:headEnd/>
                  <a:tailEnd/>
                </a:ln>
              </p:spPr>
              <p:txBody>
                <a:bodyPr wrap="none">
                  <a:spAutoFit/>
                </a:bodyPr>
                <a:lstStyle/>
                <a:p>
                  <a:r>
                    <a:rPr kumimoji="1" lang="zh-CN" altLang="en-US" sz="1400">
                      <a:latin typeface="Times New Roman" pitchFamily="18" charset="0"/>
                      <a:ea typeface="楷体_GB2312" pitchFamily="49" charset="-122"/>
                    </a:rPr>
                    <a:t>联盟（虚拟）企业</a:t>
                  </a:r>
                  <a:endParaRPr kumimoji="1" lang="zh-CN" altLang="en-US" sz="1600">
                    <a:latin typeface="Times New Roman" pitchFamily="18" charset="0"/>
                  </a:endParaRPr>
                </a:p>
              </p:txBody>
            </p:sp>
          </p:grpSp>
          <p:grpSp>
            <p:nvGrpSpPr>
              <p:cNvPr id="188597" name="Group 27"/>
              <p:cNvGrpSpPr>
                <a:grpSpLocks/>
              </p:cNvGrpSpPr>
              <p:nvPr/>
            </p:nvGrpSpPr>
            <p:grpSpPr bwMode="auto">
              <a:xfrm>
                <a:off x="2539" y="2340"/>
                <a:ext cx="1012" cy="192"/>
                <a:chOff x="2539" y="2340"/>
                <a:chExt cx="1012" cy="192"/>
              </a:xfrm>
            </p:grpSpPr>
            <p:sp>
              <p:nvSpPr>
                <p:cNvPr id="188604" name="Rectangle 28"/>
                <p:cNvSpPr>
                  <a:spLocks noChangeArrowheads="1"/>
                </p:cNvSpPr>
                <p:nvPr/>
              </p:nvSpPr>
              <p:spPr bwMode="auto">
                <a:xfrm>
                  <a:off x="2539" y="2340"/>
                  <a:ext cx="995" cy="192"/>
                </a:xfrm>
                <a:prstGeom prst="rect">
                  <a:avLst/>
                </a:prstGeom>
                <a:solidFill>
                  <a:srgbClr val="FFCCCC">
                    <a:alpha val="50195"/>
                  </a:srgbClr>
                </a:solidFill>
                <a:ln w="9525">
                  <a:solidFill>
                    <a:schemeClr val="tx1"/>
                  </a:solidFill>
                  <a:miter lim="800000"/>
                  <a:headEnd/>
                  <a:tailEnd/>
                </a:ln>
              </p:spPr>
              <p:txBody>
                <a:bodyPr wrap="none" anchor="ctr"/>
                <a:lstStyle/>
                <a:p>
                  <a:endParaRPr lang="zh-CN" altLang="en-US"/>
                </a:p>
              </p:txBody>
            </p:sp>
            <p:sp>
              <p:nvSpPr>
                <p:cNvPr id="188605" name="Text Box 29"/>
                <p:cNvSpPr txBox="1">
                  <a:spLocks noChangeArrowheads="1"/>
                </p:cNvSpPr>
                <p:nvPr/>
              </p:nvSpPr>
              <p:spPr bwMode="auto">
                <a:xfrm>
                  <a:off x="2539" y="2340"/>
                  <a:ext cx="1012" cy="192"/>
                </a:xfrm>
                <a:prstGeom prst="rect">
                  <a:avLst/>
                </a:prstGeom>
                <a:noFill/>
                <a:ln w="9525">
                  <a:noFill/>
                  <a:miter lim="800000"/>
                  <a:headEnd/>
                  <a:tailEnd/>
                </a:ln>
              </p:spPr>
              <p:txBody>
                <a:bodyPr wrap="none">
                  <a:spAutoFit/>
                </a:bodyPr>
                <a:lstStyle/>
                <a:p>
                  <a:r>
                    <a:rPr kumimoji="1" lang="zh-CN" altLang="en-US" sz="1400">
                      <a:latin typeface="Times New Roman" pitchFamily="18" charset="0"/>
                      <a:ea typeface="楷体_GB2312" pitchFamily="49" charset="-122"/>
                    </a:rPr>
                    <a:t>联盟（虚拟）企业</a:t>
                  </a:r>
                  <a:endParaRPr kumimoji="1" lang="zh-CN" altLang="en-US" sz="1600">
                    <a:latin typeface="Times New Roman" pitchFamily="18" charset="0"/>
                  </a:endParaRPr>
                </a:p>
              </p:txBody>
            </p:sp>
          </p:grpSp>
          <p:grpSp>
            <p:nvGrpSpPr>
              <p:cNvPr id="188598" name="Group 30"/>
              <p:cNvGrpSpPr>
                <a:grpSpLocks/>
              </p:cNvGrpSpPr>
              <p:nvPr/>
            </p:nvGrpSpPr>
            <p:grpSpPr bwMode="auto">
              <a:xfrm>
                <a:off x="1483" y="2341"/>
                <a:ext cx="1012" cy="192"/>
                <a:chOff x="1483" y="2341"/>
                <a:chExt cx="1012" cy="192"/>
              </a:xfrm>
            </p:grpSpPr>
            <p:sp>
              <p:nvSpPr>
                <p:cNvPr id="188602" name="Rectangle 31"/>
                <p:cNvSpPr>
                  <a:spLocks noChangeArrowheads="1"/>
                </p:cNvSpPr>
                <p:nvPr/>
              </p:nvSpPr>
              <p:spPr bwMode="auto">
                <a:xfrm>
                  <a:off x="1483" y="2341"/>
                  <a:ext cx="995" cy="192"/>
                </a:xfrm>
                <a:prstGeom prst="rect">
                  <a:avLst/>
                </a:prstGeom>
                <a:solidFill>
                  <a:srgbClr val="FFCCCC">
                    <a:alpha val="50195"/>
                  </a:srgbClr>
                </a:solidFill>
                <a:ln w="9525">
                  <a:solidFill>
                    <a:schemeClr val="tx1"/>
                  </a:solidFill>
                  <a:miter lim="800000"/>
                  <a:headEnd/>
                  <a:tailEnd/>
                </a:ln>
              </p:spPr>
              <p:txBody>
                <a:bodyPr wrap="none" anchor="ctr"/>
                <a:lstStyle/>
                <a:p>
                  <a:endParaRPr lang="zh-CN" altLang="en-US"/>
                </a:p>
              </p:txBody>
            </p:sp>
            <p:sp>
              <p:nvSpPr>
                <p:cNvPr id="188603" name="Text Box 32"/>
                <p:cNvSpPr txBox="1">
                  <a:spLocks noChangeArrowheads="1"/>
                </p:cNvSpPr>
                <p:nvPr/>
              </p:nvSpPr>
              <p:spPr bwMode="auto">
                <a:xfrm>
                  <a:off x="1483" y="2341"/>
                  <a:ext cx="1012" cy="192"/>
                </a:xfrm>
                <a:prstGeom prst="rect">
                  <a:avLst/>
                </a:prstGeom>
                <a:noFill/>
                <a:ln w="9525">
                  <a:noFill/>
                  <a:miter lim="800000"/>
                  <a:headEnd/>
                  <a:tailEnd/>
                </a:ln>
              </p:spPr>
              <p:txBody>
                <a:bodyPr wrap="none">
                  <a:spAutoFit/>
                </a:bodyPr>
                <a:lstStyle/>
                <a:p>
                  <a:r>
                    <a:rPr kumimoji="1" lang="zh-CN" altLang="en-US" sz="1400">
                      <a:latin typeface="Times New Roman" pitchFamily="18" charset="0"/>
                      <a:ea typeface="楷体_GB2312" pitchFamily="49" charset="-122"/>
                    </a:rPr>
                    <a:t>联盟（虚拟）企业</a:t>
                  </a:r>
                  <a:endParaRPr kumimoji="1" lang="zh-CN" altLang="en-US" sz="1600">
                    <a:latin typeface="Times New Roman" pitchFamily="18" charset="0"/>
                  </a:endParaRPr>
                </a:p>
              </p:txBody>
            </p:sp>
          </p:grpSp>
          <p:sp>
            <p:nvSpPr>
              <p:cNvPr id="188599" name="Line 33"/>
              <p:cNvSpPr>
                <a:spLocks noChangeShapeType="1"/>
              </p:cNvSpPr>
              <p:nvPr/>
            </p:nvSpPr>
            <p:spPr bwMode="auto">
              <a:xfrm>
                <a:off x="1867" y="1848"/>
                <a:ext cx="0" cy="48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600" name="Line 34"/>
              <p:cNvSpPr>
                <a:spLocks noChangeShapeType="1"/>
              </p:cNvSpPr>
              <p:nvPr/>
            </p:nvSpPr>
            <p:spPr bwMode="auto">
              <a:xfrm>
                <a:off x="1867" y="1032"/>
                <a:ext cx="0" cy="57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601" name="Line 35"/>
              <p:cNvSpPr>
                <a:spLocks noChangeShapeType="1"/>
              </p:cNvSpPr>
              <p:nvPr/>
            </p:nvSpPr>
            <p:spPr bwMode="auto">
              <a:xfrm>
                <a:off x="3115" y="1848"/>
                <a:ext cx="0" cy="48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grpSp>
      <p:sp>
        <p:nvSpPr>
          <p:cNvPr id="188422" name="Text Box 36"/>
          <p:cNvSpPr txBox="1">
            <a:spLocks noChangeArrowheads="1"/>
          </p:cNvSpPr>
          <p:nvPr/>
        </p:nvSpPr>
        <p:spPr bwMode="auto">
          <a:xfrm>
            <a:off x="1979613" y="260350"/>
            <a:ext cx="3395662" cy="641350"/>
          </a:xfrm>
          <a:prstGeom prst="rect">
            <a:avLst/>
          </a:prstGeom>
          <a:noFill/>
          <a:ln w="9525">
            <a:noFill/>
            <a:miter lim="800000"/>
            <a:headEnd/>
            <a:tailEnd/>
          </a:ln>
        </p:spPr>
        <p:txBody>
          <a:bodyPr wrap="none">
            <a:spAutoFit/>
          </a:bodyPr>
          <a:lstStyle/>
          <a:p>
            <a:r>
              <a:rPr kumimoji="1" lang="zh-CN" altLang="en-US" sz="3600" b="1">
                <a:solidFill>
                  <a:srgbClr val="333399"/>
                </a:solidFill>
                <a:latin typeface="楷体_GB2312" pitchFamily="49" charset="-122"/>
                <a:ea typeface="楷体_GB2312" pitchFamily="49" charset="-122"/>
              </a:rPr>
              <a:t>信息技术的应用</a:t>
            </a:r>
            <a:endParaRPr kumimoji="1" lang="zh-CN" altLang="en-US" sz="3600">
              <a:solidFill>
                <a:schemeClr val="folHlink"/>
              </a:solidFill>
              <a:ea typeface="楷体_GB2312" pitchFamily="49" charset="-122"/>
            </a:endParaRPr>
          </a:p>
        </p:txBody>
      </p:sp>
      <p:grpSp>
        <p:nvGrpSpPr>
          <p:cNvPr id="13" name="Group 37"/>
          <p:cNvGrpSpPr>
            <a:grpSpLocks/>
          </p:cNvGrpSpPr>
          <p:nvPr/>
        </p:nvGrpSpPr>
        <p:grpSpPr bwMode="auto">
          <a:xfrm>
            <a:off x="5503863" y="1317625"/>
            <a:ext cx="1524000" cy="3749675"/>
            <a:chOff x="3467" y="830"/>
            <a:chExt cx="960" cy="2362"/>
          </a:xfrm>
        </p:grpSpPr>
        <p:grpSp>
          <p:nvGrpSpPr>
            <p:cNvPr id="188574" name="Group 38"/>
            <p:cNvGrpSpPr>
              <a:grpSpLocks/>
            </p:cNvGrpSpPr>
            <p:nvPr/>
          </p:nvGrpSpPr>
          <p:grpSpPr bwMode="auto">
            <a:xfrm>
              <a:off x="4075" y="1032"/>
              <a:ext cx="0" cy="1968"/>
              <a:chOff x="4075" y="1032"/>
              <a:chExt cx="0" cy="1968"/>
            </a:xfrm>
          </p:grpSpPr>
          <p:sp>
            <p:nvSpPr>
              <p:cNvPr id="188591" name="Line 39"/>
              <p:cNvSpPr>
                <a:spLocks noChangeShapeType="1"/>
              </p:cNvSpPr>
              <p:nvPr/>
            </p:nvSpPr>
            <p:spPr bwMode="auto">
              <a:xfrm>
                <a:off x="4075" y="1032"/>
                <a:ext cx="0" cy="38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592" name="Line 40"/>
              <p:cNvSpPr>
                <a:spLocks noChangeShapeType="1"/>
              </p:cNvSpPr>
              <p:nvPr/>
            </p:nvSpPr>
            <p:spPr bwMode="auto">
              <a:xfrm>
                <a:off x="4075" y="1608"/>
                <a:ext cx="0" cy="57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593" name="Line 41"/>
              <p:cNvSpPr>
                <a:spLocks noChangeShapeType="1"/>
              </p:cNvSpPr>
              <p:nvPr/>
            </p:nvSpPr>
            <p:spPr bwMode="auto">
              <a:xfrm>
                <a:off x="4075" y="2376"/>
                <a:ext cx="0" cy="62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sp>
          <p:nvSpPr>
            <p:cNvPr id="188575" name="Rectangle 42"/>
            <p:cNvSpPr>
              <a:spLocks noChangeArrowheads="1"/>
            </p:cNvSpPr>
            <p:nvPr/>
          </p:nvSpPr>
          <p:spPr bwMode="auto">
            <a:xfrm>
              <a:off x="3876" y="2195"/>
              <a:ext cx="421" cy="180"/>
            </a:xfrm>
            <a:prstGeom prst="rect">
              <a:avLst/>
            </a:prstGeom>
            <a:solidFill>
              <a:srgbClr val="CCFFCC">
                <a:alpha val="50195"/>
              </a:srgbClr>
            </a:solidFill>
            <a:ln w="12700">
              <a:solidFill>
                <a:schemeClr val="tx1"/>
              </a:solidFill>
              <a:miter lim="800000"/>
              <a:headEnd/>
              <a:tailEnd/>
            </a:ln>
          </p:spPr>
          <p:txBody>
            <a:bodyPr wrap="none" anchor="ctr"/>
            <a:lstStyle/>
            <a:p>
              <a:pPr algn="ctr" eaLnBrk="0" hangingPunct="0"/>
              <a:r>
                <a:rPr kumimoji="1" lang="zh-CN" altLang="en-US" sz="1600">
                  <a:latin typeface="楷体_GB2312" pitchFamily="49" charset="-122"/>
                  <a:ea typeface="楷体_GB2312" pitchFamily="49" charset="-122"/>
                </a:rPr>
                <a:t>批发商</a:t>
              </a:r>
            </a:p>
          </p:txBody>
        </p:sp>
        <p:grpSp>
          <p:nvGrpSpPr>
            <p:cNvPr id="188576" name="Group 43"/>
            <p:cNvGrpSpPr>
              <a:grpSpLocks/>
            </p:cNvGrpSpPr>
            <p:nvPr/>
          </p:nvGrpSpPr>
          <p:grpSpPr bwMode="auto">
            <a:xfrm>
              <a:off x="3853" y="1408"/>
              <a:ext cx="500" cy="212"/>
              <a:chOff x="3853" y="1408"/>
              <a:chExt cx="500" cy="212"/>
            </a:xfrm>
          </p:grpSpPr>
          <p:sp>
            <p:nvSpPr>
              <p:cNvPr id="188589" name="Rectangle 44"/>
              <p:cNvSpPr>
                <a:spLocks noChangeArrowheads="1"/>
              </p:cNvSpPr>
              <p:nvPr/>
            </p:nvSpPr>
            <p:spPr bwMode="auto">
              <a:xfrm>
                <a:off x="3876" y="1427"/>
                <a:ext cx="421" cy="180"/>
              </a:xfrm>
              <a:prstGeom prst="rect">
                <a:avLst/>
              </a:prstGeom>
              <a:solidFill>
                <a:srgbClr val="CCFFCC">
                  <a:alpha val="50195"/>
                </a:srgbClr>
              </a:solidFill>
              <a:ln w="12699">
                <a:solidFill>
                  <a:schemeClr val="tx1"/>
                </a:solidFill>
                <a:miter lim="800000"/>
                <a:headEnd/>
                <a:tailEnd/>
              </a:ln>
            </p:spPr>
            <p:txBody>
              <a:bodyPr wrap="none" anchor="ctr"/>
              <a:lstStyle/>
              <a:p>
                <a:endParaRPr lang="zh-CN" altLang="en-US"/>
              </a:p>
            </p:txBody>
          </p:sp>
          <p:sp>
            <p:nvSpPr>
              <p:cNvPr id="188590" name="Rectangle 45"/>
              <p:cNvSpPr>
                <a:spLocks noChangeArrowheads="1"/>
              </p:cNvSpPr>
              <p:nvPr/>
            </p:nvSpPr>
            <p:spPr bwMode="auto">
              <a:xfrm>
                <a:off x="3853" y="1408"/>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代理商</a:t>
                </a:r>
              </a:p>
            </p:txBody>
          </p:sp>
        </p:grpSp>
        <p:grpSp>
          <p:nvGrpSpPr>
            <p:cNvPr id="188577" name="Group 46"/>
            <p:cNvGrpSpPr>
              <a:grpSpLocks/>
            </p:cNvGrpSpPr>
            <p:nvPr/>
          </p:nvGrpSpPr>
          <p:grpSpPr bwMode="auto">
            <a:xfrm>
              <a:off x="3863" y="3000"/>
              <a:ext cx="564" cy="192"/>
              <a:chOff x="3863" y="3000"/>
              <a:chExt cx="564" cy="192"/>
            </a:xfrm>
          </p:grpSpPr>
          <p:sp>
            <p:nvSpPr>
              <p:cNvPr id="188587" name="Rectangle 47"/>
              <p:cNvSpPr>
                <a:spLocks noChangeArrowheads="1"/>
              </p:cNvSpPr>
              <p:nvPr/>
            </p:nvSpPr>
            <p:spPr bwMode="auto">
              <a:xfrm>
                <a:off x="3875" y="3006"/>
                <a:ext cx="488" cy="180"/>
              </a:xfrm>
              <a:prstGeom prst="rect">
                <a:avLst/>
              </a:prstGeom>
              <a:solidFill>
                <a:srgbClr val="CCFFCC">
                  <a:alpha val="50195"/>
                </a:srgbClr>
              </a:solidFill>
              <a:ln w="12699">
                <a:solidFill>
                  <a:schemeClr val="tx1"/>
                </a:solidFill>
                <a:miter lim="800000"/>
                <a:headEnd/>
                <a:tailEnd/>
              </a:ln>
            </p:spPr>
            <p:txBody>
              <a:bodyPr wrap="none" anchor="ctr"/>
              <a:lstStyle/>
              <a:p>
                <a:endParaRPr lang="zh-CN" altLang="en-US"/>
              </a:p>
            </p:txBody>
          </p:sp>
          <p:sp>
            <p:nvSpPr>
              <p:cNvPr id="188588" name="Rectangle 48"/>
              <p:cNvSpPr>
                <a:spLocks noChangeArrowheads="1"/>
              </p:cNvSpPr>
              <p:nvPr/>
            </p:nvSpPr>
            <p:spPr bwMode="auto">
              <a:xfrm>
                <a:off x="3863" y="3000"/>
                <a:ext cx="564" cy="19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400">
                    <a:latin typeface="楷体_GB2312" pitchFamily="49" charset="-122"/>
                    <a:ea typeface="楷体_GB2312" pitchFamily="49" charset="-122"/>
                  </a:rPr>
                  <a:t>维修服务</a:t>
                </a:r>
                <a:endParaRPr kumimoji="1" lang="zh-CN" altLang="en-US" sz="1600">
                  <a:latin typeface="楷体_GB2312" pitchFamily="49" charset="-122"/>
                  <a:ea typeface="楷体_GB2312" pitchFamily="49" charset="-122"/>
                </a:endParaRPr>
              </a:p>
            </p:txBody>
          </p:sp>
        </p:grpSp>
        <p:sp>
          <p:nvSpPr>
            <p:cNvPr id="188578" name="Line 49"/>
            <p:cNvSpPr>
              <a:spLocks noChangeShapeType="1"/>
            </p:cNvSpPr>
            <p:nvPr/>
          </p:nvSpPr>
          <p:spPr bwMode="auto">
            <a:xfrm flipH="1">
              <a:off x="3467" y="953"/>
              <a:ext cx="392" cy="672"/>
            </a:xfrm>
            <a:prstGeom prst="line">
              <a:avLst/>
            </a:prstGeom>
            <a:noFill/>
            <a:ln w="12699">
              <a:solidFill>
                <a:schemeClr val="tx1"/>
              </a:solidFill>
              <a:round/>
              <a:headEnd type="triangle" w="med" len="med"/>
              <a:tailEnd/>
            </a:ln>
          </p:spPr>
          <p:txBody>
            <a:bodyPr wrap="none" anchor="ctr"/>
            <a:lstStyle/>
            <a:p>
              <a:endParaRPr lang="zh-CN" altLang="en-US"/>
            </a:p>
          </p:txBody>
        </p:sp>
        <p:grpSp>
          <p:nvGrpSpPr>
            <p:cNvPr id="188579" name="Group 50"/>
            <p:cNvGrpSpPr>
              <a:grpSpLocks/>
            </p:cNvGrpSpPr>
            <p:nvPr/>
          </p:nvGrpSpPr>
          <p:grpSpPr bwMode="auto">
            <a:xfrm>
              <a:off x="3843" y="830"/>
              <a:ext cx="500" cy="212"/>
              <a:chOff x="3843" y="830"/>
              <a:chExt cx="500" cy="212"/>
            </a:xfrm>
          </p:grpSpPr>
          <p:sp>
            <p:nvSpPr>
              <p:cNvPr id="188585" name="Rectangle 51"/>
              <p:cNvSpPr>
                <a:spLocks noChangeArrowheads="1"/>
              </p:cNvSpPr>
              <p:nvPr/>
            </p:nvSpPr>
            <p:spPr bwMode="auto">
              <a:xfrm>
                <a:off x="3876" y="851"/>
                <a:ext cx="421" cy="180"/>
              </a:xfrm>
              <a:prstGeom prst="rect">
                <a:avLst/>
              </a:prstGeom>
              <a:solidFill>
                <a:srgbClr val="CCFFCC">
                  <a:alpha val="50195"/>
                </a:srgbClr>
              </a:solidFill>
              <a:ln w="12699">
                <a:solidFill>
                  <a:schemeClr val="tx1"/>
                </a:solidFill>
                <a:miter lim="800000"/>
                <a:headEnd/>
                <a:tailEnd/>
              </a:ln>
            </p:spPr>
            <p:txBody>
              <a:bodyPr wrap="none" anchor="ctr"/>
              <a:lstStyle/>
              <a:p>
                <a:endParaRPr lang="zh-CN" altLang="en-US"/>
              </a:p>
            </p:txBody>
          </p:sp>
          <p:sp>
            <p:nvSpPr>
              <p:cNvPr id="188586" name="Rectangle 52"/>
              <p:cNvSpPr>
                <a:spLocks noChangeArrowheads="1"/>
              </p:cNvSpPr>
              <p:nvPr/>
            </p:nvSpPr>
            <p:spPr bwMode="auto">
              <a:xfrm>
                <a:off x="3843" y="830"/>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办事处</a:t>
                </a:r>
              </a:p>
            </p:txBody>
          </p:sp>
        </p:grpSp>
        <p:sp>
          <p:nvSpPr>
            <p:cNvPr id="188580" name="Line 53"/>
            <p:cNvSpPr>
              <a:spLocks noChangeShapeType="1"/>
            </p:cNvSpPr>
            <p:nvPr/>
          </p:nvSpPr>
          <p:spPr bwMode="auto">
            <a:xfrm flipV="1">
              <a:off x="3499" y="1512"/>
              <a:ext cx="384" cy="192"/>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581" name="Line 54"/>
            <p:cNvSpPr>
              <a:spLocks noChangeShapeType="1"/>
            </p:cNvSpPr>
            <p:nvPr/>
          </p:nvSpPr>
          <p:spPr bwMode="auto">
            <a:xfrm>
              <a:off x="3499" y="1704"/>
              <a:ext cx="384" cy="57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582" name="Line 55"/>
            <p:cNvSpPr>
              <a:spLocks noChangeShapeType="1"/>
            </p:cNvSpPr>
            <p:nvPr/>
          </p:nvSpPr>
          <p:spPr bwMode="auto">
            <a:xfrm>
              <a:off x="3499" y="1800"/>
              <a:ext cx="384" cy="134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583" name="Text Box 56"/>
            <p:cNvSpPr txBox="1">
              <a:spLocks noChangeArrowheads="1"/>
            </p:cNvSpPr>
            <p:nvPr/>
          </p:nvSpPr>
          <p:spPr bwMode="auto">
            <a:xfrm>
              <a:off x="3729" y="1224"/>
              <a:ext cx="340" cy="192"/>
            </a:xfrm>
            <a:prstGeom prst="rect">
              <a:avLst/>
            </a:prstGeom>
            <a:noFill/>
            <a:ln w="9525">
              <a:noFill/>
              <a:miter lim="800000"/>
              <a:headEnd/>
              <a:tailEnd/>
            </a:ln>
          </p:spPr>
          <p:txBody>
            <a:bodyPr wrap="none">
              <a:spAutoFit/>
            </a:bodyPr>
            <a:lstStyle/>
            <a:p>
              <a:r>
                <a:rPr kumimoji="1" lang="zh-CN" altLang="en-US" sz="1400">
                  <a:latin typeface="Times New Roman" pitchFamily="18" charset="0"/>
                  <a:ea typeface="楷体_GB2312" pitchFamily="49" charset="-122"/>
                </a:rPr>
                <a:t>内销</a:t>
              </a:r>
              <a:endParaRPr kumimoji="1" lang="zh-CN" altLang="en-US" sz="1600">
                <a:latin typeface="Times New Roman" pitchFamily="18" charset="0"/>
                <a:ea typeface="楷体_GB2312" pitchFamily="49" charset="-122"/>
              </a:endParaRPr>
            </a:p>
          </p:txBody>
        </p:sp>
        <p:sp>
          <p:nvSpPr>
            <p:cNvPr id="188584" name="Text Box 57"/>
            <p:cNvSpPr txBox="1">
              <a:spLocks noChangeArrowheads="1"/>
            </p:cNvSpPr>
            <p:nvPr/>
          </p:nvSpPr>
          <p:spPr bwMode="auto">
            <a:xfrm>
              <a:off x="3729" y="1656"/>
              <a:ext cx="340" cy="192"/>
            </a:xfrm>
            <a:prstGeom prst="rect">
              <a:avLst/>
            </a:prstGeom>
            <a:noFill/>
            <a:ln w="9525">
              <a:noFill/>
              <a:miter lim="800000"/>
              <a:headEnd/>
              <a:tailEnd/>
            </a:ln>
          </p:spPr>
          <p:txBody>
            <a:bodyPr wrap="none">
              <a:spAutoFit/>
            </a:bodyPr>
            <a:lstStyle/>
            <a:p>
              <a:r>
                <a:rPr kumimoji="1" lang="zh-CN" altLang="en-US" sz="1400">
                  <a:latin typeface="Times New Roman" pitchFamily="18" charset="0"/>
                  <a:ea typeface="楷体_GB2312" pitchFamily="49" charset="-122"/>
                </a:rPr>
                <a:t>外销</a:t>
              </a:r>
              <a:endParaRPr kumimoji="1" lang="zh-CN" altLang="en-US" sz="1600">
                <a:latin typeface="Times New Roman" pitchFamily="18" charset="0"/>
              </a:endParaRPr>
            </a:p>
          </p:txBody>
        </p:sp>
      </p:grpSp>
      <p:grpSp>
        <p:nvGrpSpPr>
          <p:cNvPr id="18" name="Group 58"/>
          <p:cNvGrpSpPr>
            <a:grpSpLocks/>
          </p:cNvGrpSpPr>
          <p:nvPr/>
        </p:nvGrpSpPr>
        <p:grpSpPr bwMode="auto">
          <a:xfrm>
            <a:off x="1943100" y="4954588"/>
            <a:ext cx="4248150" cy="366712"/>
            <a:chOff x="1224" y="3229"/>
            <a:chExt cx="2676" cy="231"/>
          </a:xfrm>
        </p:grpSpPr>
        <p:sp>
          <p:nvSpPr>
            <p:cNvPr id="188571" name="Rectangle 59"/>
            <p:cNvSpPr>
              <a:spLocks noChangeArrowheads="1"/>
            </p:cNvSpPr>
            <p:nvPr/>
          </p:nvSpPr>
          <p:spPr bwMode="auto">
            <a:xfrm>
              <a:off x="2153" y="3229"/>
              <a:ext cx="896" cy="231"/>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1800">
                  <a:solidFill>
                    <a:srgbClr val="FF0000"/>
                  </a:solidFill>
                  <a:latin typeface="Times New Roman" pitchFamily="18" charset="0"/>
                </a:rPr>
                <a:t>MRP/MRP II</a:t>
              </a:r>
              <a:endParaRPr kumimoji="1" lang="en-US" altLang="zh-CN" sz="1800">
                <a:latin typeface="Times New Roman" pitchFamily="18" charset="0"/>
              </a:endParaRPr>
            </a:p>
          </p:txBody>
        </p:sp>
        <p:sp>
          <p:nvSpPr>
            <p:cNvPr id="188572" name="Line 60"/>
            <p:cNvSpPr>
              <a:spLocks noChangeShapeType="1"/>
            </p:cNvSpPr>
            <p:nvPr/>
          </p:nvSpPr>
          <p:spPr bwMode="auto">
            <a:xfrm>
              <a:off x="1224" y="3363"/>
              <a:ext cx="924" cy="0"/>
            </a:xfrm>
            <a:prstGeom prst="line">
              <a:avLst/>
            </a:prstGeom>
            <a:noFill/>
            <a:ln w="9525">
              <a:solidFill>
                <a:srgbClr val="FF0000"/>
              </a:solidFill>
              <a:round/>
              <a:headEnd type="triangle" w="lg" len="lg"/>
              <a:tailEnd/>
            </a:ln>
          </p:spPr>
          <p:txBody>
            <a:bodyPr wrap="none" anchor="ctr"/>
            <a:lstStyle/>
            <a:p>
              <a:endParaRPr lang="zh-CN" altLang="en-US"/>
            </a:p>
          </p:txBody>
        </p:sp>
        <p:sp>
          <p:nvSpPr>
            <p:cNvPr id="188573" name="Line 61"/>
            <p:cNvSpPr>
              <a:spLocks noChangeShapeType="1"/>
            </p:cNvSpPr>
            <p:nvPr/>
          </p:nvSpPr>
          <p:spPr bwMode="auto">
            <a:xfrm>
              <a:off x="3012" y="3351"/>
              <a:ext cx="888" cy="0"/>
            </a:xfrm>
            <a:prstGeom prst="line">
              <a:avLst/>
            </a:prstGeom>
            <a:noFill/>
            <a:ln w="9525">
              <a:solidFill>
                <a:srgbClr val="FF0000"/>
              </a:solidFill>
              <a:round/>
              <a:headEnd/>
              <a:tailEnd type="triangle" w="lg" len="lg"/>
            </a:ln>
          </p:spPr>
          <p:txBody>
            <a:bodyPr wrap="none" anchor="ctr"/>
            <a:lstStyle/>
            <a:p>
              <a:endParaRPr lang="zh-CN" altLang="en-US"/>
            </a:p>
          </p:txBody>
        </p:sp>
      </p:grpSp>
      <p:grpSp>
        <p:nvGrpSpPr>
          <p:cNvPr id="19" name="Group 62"/>
          <p:cNvGrpSpPr>
            <a:grpSpLocks/>
          </p:cNvGrpSpPr>
          <p:nvPr/>
        </p:nvGrpSpPr>
        <p:grpSpPr bwMode="auto">
          <a:xfrm>
            <a:off x="4076700" y="5219700"/>
            <a:ext cx="3848100" cy="366713"/>
            <a:chOff x="2628" y="3516"/>
            <a:chExt cx="2424" cy="231"/>
          </a:xfrm>
        </p:grpSpPr>
        <p:sp>
          <p:nvSpPr>
            <p:cNvPr id="188568" name="Rectangle 63"/>
            <p:cNvSpPr>
              <a:spLocks noChangeArrowheads="1"/>
            </p:cNvSpPr>
            <p:nvPr/>
          </p:nvSpPr>
          <p:spPr bwMode="auto">
            <a:xfrm>
              <a:off x="3775" y="3516"/>
              <a:ext cx="396" cy="231"/>
            </a:xfrm>
            <a:prstGeom prst="rect">
              <a:avLst/>
            </a:prstGeom>
            <a:noFill/>
            <a:ln w="9525">
              <a:noFill/>
              <a:miter lim="800000"/>
              <a:headEnd/>
              <a:tailEnd/>
            </a:ln>
          </p:spPr>
          <p:txBody>
            <a:bodyPr wrap="none" lIns="92075" tIns="46038" rIns="92075" bIns="46038">
              <a:spAutoFit/>
            </a:bodyPr>
            <a:lstStyle/>
            <a:p>
              <a:pPr defTabSz="762000" eaLnBrk="0" hangingPunct="0"/>
              <a:r>
                <a:rPr kumimoji="1" lang="en-US" altLang="zh-CN" sz="1800">
                  <a:solidFill>
                    <a:srgbClr val="FF0000"/>
                  </a:solidFill>
                  <a:latin typeface="Times New Roman" pitchFamily="18" charset="0"/>
                </a:rPr>
                <a:t>DRP</a:t>
              </a:r>
            </a:p>
          </p:txBody>
        </p:sp>
        <p:sp>
          <p:nvSpPr>
            <p:cNvPr id="188569" name="Line 64"/>
            <p:cNvSpPr>
              <a:spLocks noChangeShapeType="1"/>
            </p:cNvSpPr>
            <p:nvPr/>
          </p:nvSpPr>
          <p:spPr bwMode="auto">
            <a:xfrm>
              <a:off x="2628" y="3612"/>
              <a:ext cx="1128" cy="0"/>
            </a:xfrm>
            <a:prstGeom prst="line">
              <a:avLst/>
            </a:prstGeom>
            <a:noFill/>
            <a:ln w="9525">
              <a:solidFill>
                <a:srgbClr val="FF0000"/>
              </a:solidFill>
              <a:round/>
              <a:headEnd type="triangle" w="lg" len="lg"/>
              <a:tailEnd/>
            </a:ln>
          </p:spPr>
          <p:txBody>
            <a:bodyPr wrap="none" anchor="ctr"/>
            <a:lstStyle/>
            <a:p>
              <a:endParaRPr lang="zh-CN" altLang="en-US"/>
            </a:p>
          </p:txBody>
        </p:sp>
        <p:sp>
          <p:nvSpPr>
            <p:cNvPr id="188570" name="Line 65"/>
            <p:cNvSpPr>
              <a:spLocks noChangeShapeType="1"/>
            </p:cNvSpPr>
            <p:nvPr/>
          </p:nvSpPr>
          <p:spPr bwMode="auto">
            <a:xfrm>
              <a:off x="4224" y="3612"/>
              <a:ext cx="828" cy="0"/>
            </a:xfrm>
            <a:prstGeom prst="line">
              <a:avLst/>
            </a:prstGeom>
            <a:noFill/>
            <a:ln w="9525">
              <a:solidFill>
                <a:srgbClr val="FF0000"/>
              </a:solidFill>
              <a:round/>
              <a:headEnd/>
              <a:tailEnd type="triangle" w="lg" len="lg"/>
            </a:ln>
          </p:spPr>
          <p:txBody>
            <a:bodyPr wrap="none" anchor="ctr"/>
            <a:lstStyle/>
            <a:p>
              <a:endParaRPr lang="zh-CN" altLang="en-US"/>
            </a:p>
          </p:txBody>
        </p:sp>
      </p:grpSp>
      <p:grpSp>
        <p:nvGrpSpPr>
          <p:cNvPr id="20" name="Group 66"/>
          <p:cNvGrpSpPr>
            <a:grpSpLocks/>
          </p:cNvGrpSpPr>
          <p:nvPr/>
        </p:nvGrpSpPr>
        <p:grpSpPr bwMode="auto">
          <a:xfrm>
            <a:off x="2743200" y="5427663"/>
            <a:ext cx="6400800" cy="366712"/>
            <a:chOff x="1728" y="3648"/>
            <a:chExt cx="4032" cy="231"/>
          </a:xfrm>
        </p:grpSpPr>
        <p:sp>
          <p:nvSpPr>
            <p:cNvPr id="188565" name="Text Box 67"/>
            <p:cNvSpPr txBox="1">
              <a:spLocks noChangeArrowheads="1"/>
            </p:cNvSpPr>
            <p:nvPr/>
          </p:nvSpPr>
          <p:spPr bwMode="auto">
            <a:xfrm>
              <a:off x="4334" y="3648"/>
              <a:ext cx="436" cy="231"/>
            </a:xfrm>
            <a:prstGeom prst="rect">
              <a:avLst/>
            </a:prstGeom>
            <a:noFill/>
            <a:ln w="9525">
              <a:noFill/>
              <a:miter lim="800000"/>
              <a:headEnd/>
              <a:tailEnd/>
            </a:ln>
          </p:spPr>
          <p:txBody>
            <a:bodyPr wrap="none">
              <a:spAutoFit/>
            </a:bodyPr>
            <a:lstStyle/>
            <a:p>
              <a:pPr eaLnBrk="0" hangingPunct="0"/>
              <a:r>
                <a:rPr kumimoji="1" lang="en-US" altLang="zh-CN" sz="1800">
                  <a:solidFill>
                    <a:srgbClr val="FF0000"/>
                  </a:solidFill>
                  <a:latin typeface="Times New Roman" pitchFamily="18" charset="0"/>
                </a:rPr>
                <a:t>CRM</a:t>
              </a:r>
              <a:endParaRPr kumimoji="1" lang="en-US" altLang="zh-CN" sz="2800">
                <a:latin typeface="Times New Roman" pitchFamily="18" charset="0"/>
                <a:ea typeface="楷体_GB2312" pitchFamily="49" charset="-122"/>
              </a:endParaRPr>
            </a:p>
          </p:txBody>
        </p:sp>
        <p:sp>
          <p:nvSpPr>
            <p:cNvPr id="188566" name="Line 68"/>
            <p:cNvSpPr>
              <a:spLocks noChangeShapeType="1"/>
            </p:cNvSpPr>
            <p:nvPr/>
          </p:nvSpPr>
          <p:spPr bwMode="auto">
            <a:xfrm flipH="1">
              <a:off x="1728" y="3756"/>
              <a:ext cx="2580" cy="0"/>
            </a:xfrm>
            <a:prstGeom prst="line">
              <a:avLst/>
            </a:prstGeom>
            <a:noFill/>
            <a:ln w="9525">
              <a:solidFill>
                <a:srgbClr val="FF0000"/>
              </a:solidFill>
              <a:round/>
              <a:headEnd/>
              <a:tailEnd type="triangle" w="lg" len="lg"/>
            </a:ln>
          </p:spPr>
          <p:txBody>
            <a:bodyPr wrap="none" anchor="ctr"/>
            <a:lstStyle/>
            <a:p>
              <a:endParaRPr lang="zh-CN" altLang="en-US"/>
            </a:p>
          </p:txBody>
        </p:sp>
        <p:sp>
          <p:nvSpPr>
            <p:cNvPr id="188567" name="Line 69"/>
            <p:cNvSpPr>
              <a:spLocks noChangeShapeType="1"/>
            </p:cNvSpPr>
            <p:nvPr/>
          </p:nvSpPr>
          <p:spPr bwMode="auto">
            <a:xfrm>
              <a:off x="4764" y="3744"/>
              <a:ext cx="996" cy="0"/>
            </a:xfrm>
            <a:prstGeom prst="line">
              <a:avLst/>
            </a:prstGeom>
            <a:noFill/>
            <a:ln w="9525">
              <a:solidFill>
                <a:srgbClr val="FF0000"/>
              </a:solidFill>
              <a:round/>
              <a:headEnd/>
              <a:tailEnd type="triangle" w="lg" len="lg"/>
            </a:ln>
          </p:spPr>
          <p:txBody>
            <a:bodyPr wrap="none" anchor="ctr"/>
            <a:lstStyle/>
            <a:p>
              <a:endParaRPr lang="zh-CN" altLang="en-US"/>
            </a:p>
          </p:txBody>
        </p:sp>
      </p:grpSp>
      <p:grpSp>
        <p:nvGrpSpPr>
          <p:cNvPr id="21" name="Group 70"/>
          <p:cNvGrpSpPr>
            <a:grpSpLocks/>
          </p:cNvGrpSpPr>
          <p:nvPr/>
        </p:nvGrpSpPr>
        <p:grpSpPr bwMode="auto">
          <a:xfrm>
            <a:off x="0" y="6343650"/>
            <a:ext cx="9144000" cy="514350"/>
            <a:chOff x="0" y="3996"/>
            <a:chExt cx="5760" cy="324"/>
          </a:xfrm>
        </p:grpSpPr>
        <p:sp>
          <p:nvSpPr>
            <p:cNvPr id="188561" name="Text Box 71"/>
            <p:cNvSpPr txBox="1">
              <a:spLocks noChangeArrowheads="1"/>
            </p:cNvSpPr>
            <p:nvPr/>
          </p:nvSpPr>
          <p:spPr bwMode="auto">
            <a:xfrm>
              <a:off x="2220" y="4032"/>
              <a:ext cx="932" cy="288"/>
            </a:xfrm>
            <a:prstGeom prst="rect">
              <a:avLst/>
            </a:prstGeom>
            <a:noFill/>
            <a:ln w="9525">
              <a:noFill/>
              <a:miter lim="800000"/>
              <a:headEnd/>
              <a:tailEnd/>
            </a:ln>
          </p:spPr>
          <p:txBody>
            <a:bodyPr wrap="none">
              <a:spAutoFit/>
            </a:bodyPr>
            <a:lstStyle/>
            <a:p>
              <a:r>
                <a:rPr kumimoji="1" lang="en-US" altLang="zh-CN" sz="2400">
                  <a:solidFill>
                    <a:srgbClr val="FF0000"/>
                  </a:solidFill>
                  <a:latin typeface="Times New Roman" pitchFamily="18" charset="0"/>
                  <a:ea typeface="楷体_GB2312" pitchFamily="49" charset="-122"/>
                </a:rPr>
                <a:t> </a:t>
              </a:r>
              <a:r>
                <a:rPr kumimoji="1" lang="zh-CN" altLang="en-US" sz="2400">
                  <a:solidFill>
                    <a:srgbClr val="FF0000"/>
                  </a:solidFill>
                  <a:latin typeface="Times New Roman" pitchFamily="18" charset="0"/>
                  <a:ea typeface="楷体_GB2312" pitchFamily="49" charset="-122"/>
                </a:rPr>
                <a:t>电子商务</a:t>
              </a:r>
              <a:endParaRPr kumimoji="1" lang="zh-CN" altLang="en-US" sz="2400">
                <a:latin typeface="Times New Roman" pitchFamily="18" charset="0"/>
                <a:ea typeface="楷体_GB2312" pitchFamily="49" charset="-122"/>
              </a:endParaRPr>
            </a:p>
          </p:txBody>
        </p:sp>
        <p:sp>
          <p:nvSpPr>
            <p:cNvPr id="188562" name="Line 72"/>
            <p:cNvSpPr>
              <a:spLocks noChangeShapeType="1"/>
            </p:cNvSpPr>
            <p:nvPr/>
          </p:nvSpPr>
          <p:spPr bwMode="auto">
            <a:xfrm>
              <a:off x="0" y="4176"/>
              <a:ext cx="2112" cy="0"/>
            </a:xfrm>
            <a:prstGeom prst="line">
              <a:avLst/>
            </a:prstGeom>
            <a:noFill/>
            <a:ln w="12700">
              <a:solidFill>
                <a:srgbClr val="FF0000"/>
              </a:solidFill>
              <a:round/>
              <a:headEnd type="triangle" w="lg" len="lg"/>
              <a:tailEnd type="none" w="sm" len="sm"/>
            </a:ln>
          </p:spPr>
          <p:txBody>
            <a:bodyPr wrap="none" anchor="ctr"/>
            <a:lstStyle/>
            <a:p>
              <a:endParaRPr lang="zh-CN" altLang="en-US"/>
            </a:p>
          </p:txBody>
        </p:sp>
        <p:sp>
          <p:nvSpPr>
            <p:cNvPr id="188563" name="Line 73"/>
            <p:cNvSpPr>
              <a:spLocks noChangeShapeType="1"/>
            </p:cNvSpPr>
            <p:nvPr/>
          </p:nvSpPr>
          <p:spPr bwMode="auto">
            <a:xfrm>
              <a:off x="3300" y="4176"/>
              <a:ext cx="2460" cy="0"/>
            </a:xfrm>
            <a:prstGeom prst="line">
              <a:avLst/>
            </a:prstGeom>
            <a:noFill/>
            <a:ln w="12700">
              <a:solidFill>
                <a:srgbClr val="FF0000"/>
              </a:solidFill>
              <a:round/>
              <a:headEnd type="none" w="sm" len="sm"/>
              <a:tailEnd type="triangle" w="lg" len="lg"/>
            </a:ln>
          </p:spPr>
          <p:txBody>
            <a:bodyPr wrap="none" anchor="ctr"/>
            <a:lstStyle/>
            <a:p>
              <a:endParaRPr lang="zh-CN" altLang="en-US"/>
            </a:p>
          </p:txBody>
        </p:sp>
        <p:sp>
          <p:nvSpPr>
            <p:cNvPr id="188564" name="Text Box 74"/>
            <p:cNvSpPr txBox="1">
              <a:spLocks noChangeArrowheads="1"/>
            </p:cNvSpPr>
            <p:nvPr/>
          </p:nvSpPr>
          <p:spPr bwMode="auto">
            <a:xfrm>
              <a:off x="1106" y="3996"/>
              <a:ext cx="3788" cy="231"/>
            </a:xfrm>
            <a:prstGeom prst="rect">
              <a:avLst/>
            </a:prstGeom>
            <a:noFill/>
            <a:ln w="9525">
              <a:noFill/>
              <a:miter lim="800000"/>
              <a:headEnd/>
              <a:tailEnd/>
            </a:ln>
          </p:spPr>
          <p:txBody>
            <a:bodyPr wrap="none">
              <a:spAutoFit/>
            </a:bodyPr>
            <a:lstStyle/>
            <a:p>
              <a:r>
                <a:rPr kumimoji="1" lang="zh-CN" altLang="en-US" sz="1800">
                  <a:solidFill>
                    <a:srgbClr val="FF0000"/>
                  </a:solidFill>
                  <a:latin typeface="Times New Roman" pitchFamily="18" charset="0"/>
                </a:rPr>
                <a:t>（</a:t>
              </a:r>
              <a:r>
                <a:rPr kumimoji="1" lang="en-US" altLang="zh-CN" sz="1800">
                  <a:solidFill>
                    <a:srgbClr val="FF0000"/>
                  </a:solidFill>
                  <a:latin typeface="Times New Roman" pitchFamily="18" charset="0"/>
                </a:rPr>
                <a:t>B2B</a:t>
              </a:r>
              <a:r>
                <a:rPr kumimoji="1" lang="zh-CN" altLang="en-US" sz="1800">
                  <a:solidFill>
                    <a:srgbClr val="FF0000"/>
                  </a:solidFill>
                  <a:latin typeface="Times New Roman" pitchFamily="18" charset="0"/>
                </a:rPr>
                <a:t>）                                                            （</a:t>
              </a:r>
              <a:r>
                <a:rPr kumimoji="1" lang="en-US" altLang="zh-CN" sz="1800">
                  <a:solidFill>
                    <a:srgbClr val="FF0000"/>
                  </a:solidFill>
                  <a:latin typeface="Times New Roman" pitchFamily="18" charset="0"/>
                </a:rPr>
                <a:t>B2B</a:t>
              </a:r>
              <a:r>
                <a:rPr kumimoji="1" lang="zh-CN" altLang="en-US" sz="1800">
                  <a:solidFill>
                    <a:srgbClr val="FF0000"/>
                  </a:solidFill>
                  <a:latin typeface="Times New Roman" pitchFamily="18" charset="0"/>
                </a:rPr>
                <a:t>、</a:t>
              </a:r>
              <a:r>
                <a:rPr kumimoji="1" lang="en-US" altLang="zh-CN" sz="1800">
                  <a:solidFill>
                    <a:srgbClr val="FF0000"/>
                  </a:solidFill>
                  <a:latin typeface="Times New Roman" pitchFamily="18" charset="0"/>
                </a:rPr>
                <a:t>B2C</a:t>
              </a:r>
              <a:r>
                <a:rPr kumimoji="1" lang="zh-CN" altLang="en-US" sz="1800">
                  <a:solidFill>
                    <a:srgbClr val="FF0000"/>
                  </a:solidFill>
                  <a:latin typeface="Times New Roman" pitchFamily="18" charset="0"/>
                </a:rPr>
                <a:t>）</a:t>
              </a:r>
            </a:p>
          </p:txBody>
        </p:sp>
      </p:grpSp>
      <p:grpSp>
        <p:nvGrpSpPr>
          <p:cNvPr id="22" name="Group 75"/>
          <p:cNvGrpSpPr>
            <a:grpSpLocks/>
          </p:cNvGrpSpPr>
          <p:nvPr/>
        </p:nvGrpSpPr>
        <p:grpSpPr bwMode="auto">
          <a:xfrm>
            <a:off x="1247775" y="1289050"/>
            <a:ext cx="1169988" cy="3714750"/>
            <a:chOff x="786" y="812"/>
            <a:chExt cx="737" cy="2340"/>
          </a:xfrm>
        </p:grpSpPr>
        <p:grpSp>
          <p:nvGrpSpPr>
            <p:cNvPr id="188541" name="Group 76"/>
            <p:cNvGrpSpPr>
              <a:grpSpLocks/>
            </p:cNvGrpSpPr>
            <p:nvPr/>
          </p:nvGrpSpPr>
          <p:grpSpPr bwMode="auto">
            <a:xfrm>
              <a:off x="794" y="2311"/>
              <a:ext cx="500" cy="212"/>
              <a:chOff x="794" y="2311"/>
              <a:chExt cx="500" cy="212"/>
            </a:xfrm>
          </p:grpSpPr>
          <p:sp>
            <p:nvSpPr>
              <p:cNvPr id="188559" name="Rectangle 77"/>
              <p:cNvSpPr>
                <a:spLocks noChangeArrowheads="1"/>
              </p:cNvSpPr>
              <p:nvPr/>
            </p:nvSpPr>
            <p:spPr bwMode="auto">
              <a:xfrm>
                <a:off x="808" y="2327"/>
                <a:ext cx="466" cy="180"/>
              </a:xfrm>
              <a:prstGeom prst="rect">
                <a:avLst/>
              </a:prstGeom>
              <a:solidFill>
                <a:srgbClr val="FFCC99">
                  <a:alpha val="50195"/>
                </a:srgbClr>
              </a:solidFill>
              <a:ln w="12699">
                <a:solidFill>
                  <a:schemeClr val="tx1"/>
                </a:solidFill>
                <a:miter lim="800000"/>
                <a:headEnd/>
                <a:tailEnd/>
              </a:ln>
            </p:spPr>
            <p:txBody>
              <a:bodyPr wrap="none" anchor="ctr"/>
              <a:lstStyle/>
              <a:p>
                <a:endParaRPr lang="zh-CN" altLang="en-US"/>
              </a:p>
            </p:txBody>
          </p:sp>
          <p:sp>
            <p:nvSpPr>
              <p:cNvPr id="188560" name="Rectangle 78"/>
              <p:cNvSpPr>
                <a:spLocks noChangeArrowheads="1"/>
              </p:cNvSpPr>
              <p:nvPr/>
            </p:nvSpPr>
            <p:spPr bwMode="auto">
              <a:xfrm>
                <a:off x="794" y="2311"/>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sp>
          <p:nvSpPr>
            <p:cNvPr id="188542" name="Line 79"/>
            <p:cNvSpPr>
              <a:spLocks noChangeShapeType="1"/>
            </p:cNvSpPr>
            <p:nvPr/>
          </p:nvSpPr>
          <p:spPr bwMode="auto">
            <a:xfrm>
              <a:off x="1243" y="961"/>
              <a:ext cx="248" cy="680"/>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43" name="Line 80"/>
            <p:cNvSpPr>
              <a:spLocks noChangeShapeType="1"/>
            </p:cNvSpPr>
            <p:nvPr/>
          </p:nvSpPr>
          <p:spPr bwMode="auto">
            <a:xfrm flipV="1">
              <a:off x="1291" y="1753"/>
              <a:ext cx="216" cy="240"/>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44" name="Line 81"/>
            <p:cNvSpPr>
              <a:spLocks noChangeShapeType="1"/>
            </p:cNvSpPr>
            <p:nvPr/>
          </p:nvSpPr>
          <p:spPr bwMode="auto">
            <a:xfrm flipV="1">
              <a:off x="1283" y="1825"/>
              <a:ext cx="224" cy="568"/>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45" name="Line 82"/>
            <p:cNvSpPr>
              <a:spLocks noChangeShapeType="1"/>
            </p:cNvSpPr>
            <p:nvPr/>
          </p:nvSpPr>
          <p:spPr bwMode="auto">
            <a:xfrm flipV="1">
              <a:off x="1299" y="1865"/>
              <a:ext cx="224" cy="1208"/>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46" name="Line 83"/>
            <p:cNvSpPr>
              <a:spLocks noChangeShapeType="1"/>
            </p:cNvSpPr>
            <p:nvPr/>
          </p:nvSpPr>
          <p:spPr bwMode="auto">
            <a:xfrm>
              <a:off x="1256" y="1535"/>
              <a:ext cx="227" cy="14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nvGrpSpPr>
            <p:cNvPr id="188547" name="Group 84"/>
            <p:cNvGrpSpPr>
              <a:grpSpLocks/>
            </p:cNvGrpSpPr>
            <p:nvPr/>
          </p:nvGrpSpPr>
          <p:grpSpPr bwMode="auto">
            <a:xfrm>
              <a:off x="805" y="812"/>
              <a:ext cx="500" cy="212"/>
              <a:chOff x="794" y="2311"/>
              <a:chExt cx="500" cy="212"/>
            </a:xfrm>
          </p:grpSpPr>
          <p:sp>
            <p:nvSpPr>
              <p:cNvPr id="188557" name="Rectangle 85"/>
              <p:cNvSpPr>
                <a:spLocks noChangeArrowheads="1"/>
              </p:cNvSpPr>
              <p:nvPr/>
            </p:nvSpPr>
            <p:spPr bwMode="auto">
              <a:xfrm>
                <a:off x="808" y="2327"/>
                <a:ext cx="466" cy="180"/>
              </a:xfrm>
              <a:prstGeom prst="rect">
                <a:avLst/>
              </a:prstGeom>
              <a:solidFill>
                <a:srgbClr val="FFCC99">
                  <a:alpha val="50195"/>
                </a:srgbClr>
              </a:solidFill>
              <a:ln w="12699">
                <a:solidFill>
                  <a:schemeClr val="tx1"/>
                </a:solidFill>
                <a:miter lim="800000"/>
                <a:headEnd/>
                <a:tailEnd/>
              </a:ln>
            </p:spPr>
            <p:txBody>
              <a:bodyPr wrap="none" anchor="ctr"/>
              <a:lstStyle/>
              <a:p>
                <a:endParaRPr lang="zh-CN" altLang="en-US"/>
              </a:p>
            </p:txBody>
          </p:sp>
          <p:sp>
            <p:nvSpPr>
              <p:cNvPr id="188558" name="Rectangle 86"/>
              <p:cNvSpPr>
                <a:spLocks noChangeArrowheads="1"/>
              </p:cNvSpPr>
              <p:nvPr/>
            </p:nvSpPr>
            <p:spPr bwMode="auto">
              <a:xfrm>
                <a:off x="794" y="2311"/>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nvGrpSpPr>
            <p:cNvPr id="188548" name="Group 87"/>
            <p:cNvGrpSpPr>
              <a:grpSpLocks/>
            </p:cNvGrpSpPr>
            <p:nvPr/>
          </p:nvGrpSpPr>
          <p:grpSpPr bwMode="auto">
            <a:xfrm>
              <a:off x="804" y="1321"/>
              <a:ext cx="500" cy="212"/>
              <a:chOff x="794" y="2311"/>
              <a:chExt cx="500" cy="212"/>
            </a:xfrm>
          </p:grpSpPr>
          <p:sp>
            <p:nvSpPr>
              <p:cNvPr id="188555" name="Rectangle 88"/>
              <p:cNvSpPr>
                <a:spLocks noChangeArrowheads="1"/>
              </p:cNvSpPr>
              <p:nvPr/>
            </p:nvSpPr>
            <p:spPr bwMode="auto">
              <a:xfrm>
                <a:off x="808" y="2327"/>
                <a:ext cx="466" cy="180"/>
              </a:xfrm>
              <a:prstGeom prst="rect">
                <a:avLst/>
              </a:prstGeom>
              <a:solidFill>
                <a:srgbClr val="FFCC99">
                  <a:alpha val="50195"/>
                </a:srgbClr>
              </a:solidFill>
              <a:ln w="12699">
                <a:solidFill>
                  <a:schemeClr val="tx1"/>
                </a:solidFill>
                <a:miter lim="800000"/>
                <a:headEnd/>
                <a:tailEnd/>
              </a:ln>
            </p:spPr>
            <p:txBody>
              <a:bodyPr wrap="none" anchor="ctr"/>
              <a:lstStyle/>
              <a:p>
                <a:endParaRPr lang="zh-CN" altLang="en-US"/>
              </a:p>
            </p:txBody>
          </p:sp>
          <p:sp>
            <p:nvSpPr>
              <p:cNvPr id="188556" name="Rectangle 89"/>
              <p:cNvSpPr>
                <a:spLocks noChangeArrowheads="1"/>
              </p:cNvSpPr>
              <p:nvPr/>
            </p:nvSpPr>
            <p:spPr bwMode="auto">
              <a:xfrm>
                <a:off x="794" y="2311"/>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nvGrpSpPr>
            <p:cNvPr id="188549" name="Group 90"/>
            <p:cNvGrpSpPr>
              <a:grpSpLocks/>
            </p:cNvGrpSpPr>
            <p:nvPr/>
          </p:nvGrpSpPr>
          <p:grpSpPr bwMode="auto">
            <a:xfrm>
              <a:off x="808" y="1853"/>
              <a:ext cx="500" cy="212"/>
              <a:chOff x="794" y="2311"/>
              <a:chExt cx="500" cy="212"/>
            </a:xfrm>
          </p:grpSpPr>
          <p:sp>
            <p:nvSpPr>
              <p:cNvPr id="188553" name="Rectangle 91"/>
              <p:cNvSpPr>
                <a:spLocks noChangeArrowheads="1"/>
              </p:cNvSpPr>
              <p:nvPr/>
            </p:nvSpPr>
            <p:spPr bwMode="auto">
              <a:xfrm>
                <a:off x="808" y="2327"/>
                <a:ext cx="466" cy="180"/>
              </a:xfrm>
              <a:prstGeom prst="rect">
                <a:avLst/>
              </a:prstGeom>
              <a:solidFill>
                <a:srgbClr val="FFCC99">
                  <a:alpha val="50195"/>
                </a:srgbClr>
              </a:solidFill>
              <a:ln w="12699">
                <a:solidFill>
                  <a:schemeClr val="tx1"/>
                </a:solidFill>
                <a:miter lim="800000"/>
                <a:headEnd/>
                <a:tailEnd/>
              </a:ln>
            </p:spPr>
            <p:txBody>
              <a:bodyPr wrap="none" anchor="ctr"/>
              <a:lstStyle/>
              <a:p>
                <a:endParaRPr lang="zh-CN" altLang="en-US"/>
              </a:p>
            </p:txBody>
          </p:sp>
          <p:sp>
            <p:nvSpPr>
              <p:cNvPr id="188554" name="Rectangle 92"/>
              <p:cNvSpPr>
                <a:spLocks noChangeArrowheads="1"/>
              </p:cNvSpPr>
              <p:nvPr/>
            </p:nvSpPr>
            <p:spPr bwMode="auto">
              <a:xfrm>
                <a:off x="794" y="2311"/>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nvGrpSpPr>
            <p:cNvPr id="188550" name="Group 93"/>
            <p:cNvGrpSpPr>
              <a:grpSpLocks/>
            </p:cNvGrpSpPr>
            <p:nvPr/>
          </p:nvGrpSpPr>
          <p:grpSpPr bwMode="auto">
            <a:xfrm>
              <a:off x="786" y="2940"/>
              <a:ext cx="500" cy="212"/>
              <a:chOff x="794" y="2311"/>
              <a:chExt cx="500" cy="212"/>
            </a:xfrm>
          </p:grpSpPr>
          <p:sp>
            <p:nvSpPr>
              <p:cNvPr id="188551" name="Rectangle 94"/>
              <p:cNvSpPr>
                <a:spLocks noChangeArrowheads="1"/>
              </p:cNvSpPr>
              <p:nvPr/>
            </p:nvSpPr>
            <p:spPr bwMode="auto">
              <a:xfrm>
                <a:off x="808" y="2327"/>
                <a:ext cx="466" cy="180"/>
              </a:xfrm>
              <a:prstGeom prst="rect">
                <a:avLst/>
              </a:prstGeom>
              <a:solidFill>
                <a:srgbClr val="FFCC99">
                  <a:alpha val="50195"/>
                </a:srgbClr>
              </a:solidFill>
              <a:ln w="12699">
                <a:solidFill>
                  <a:schemeClr val="tx1"/>
                </a:solidFill>
                <a:miter lim="800000"/>
                <a:headEnd/>
                <a:tailEnd/>
              </a:ln>
            </p:spPr>
            <p:txBody>
              <a:bodyPr wrap="none" anchor="ctr"/>
              <a:lstStyle/>
              <a:p>
                <a:endParaRPr lang="zh-CN" altLang="en-US"/>
              </a:p>
            </p:txBody>
          </p:sp>
          <p:sp>
            <p:nvSpPr>
              <p:cNvPr id="188552" name="Rectangle 95"/>
              <p:cNvSpPr>
                <a:spLocks noChangeArrowheads="1"/>
              </p:cNvSpPr>
              <p:nvPr/>
            </p:nvSpPr>
            <p:spPr bwMode="auto">
              <a:xfrm>
                <a:off x="794" y="2311"/>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grpSp>
        <p:nvGrpSpPr>
          <p:cNvPr id="28" name="Group 96"/>
          <p:cNvGrpSpPr>
            <a:grpSpLocks/>
          </p:cNvGrpSpPr>
          <p:nvPr/>
        </p:nvGrpSpPr>
        <p:grpSpPr bwMode="auto">
          <a:xfrm>
            <a:off x="217488" y="1131888"/>
            <a:ext cx="1082675" cy="4306887"/>
            <a:chOff x="137" y="713"/>
            <a:chExt cx="682" cy="2713"/>
          </a:xfrm>
        </p:grpSpPr>
        <p:sp>
          <p:nvSpPr>
            <p:cNvPr id="188508" name="Line 97"/>
            <p:cNvSpPr>
              <a:spLocks noChangeShapeType="1"/>
            </p:cNvSpPr>
            <p:nvPr/>
          </p:nvSpPr>
          <p:spPr bwMode="auto">
            <a:xfrm flipV="1">
              <a:off x="683" y="969"/>
              <a:ext cx="136" cy="168"/>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09" name="Line 98"/>
            <p:cNvSpPr>
              <a:spLocks noChangeShapeType="1"/>
            </p:cNvSpPr>
            <p:nvPr/>
          </p:nvSpPr>
          <p:spPr bwMode="auto">
            <a:xfrm>
              <a:off x="635" y="833"/>
              <a:ext cx="176" cy="72"/>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10" name="Line 99"/>
            <p:cNvSpPr>
              <a:spLocks noChangeShapeType="1"/>
            </p:cNvSpPr>
            <p:nvPr/>
          </p:nvSpPr>
          <p:spPr bwMode="auto">
            <a:xfrm flipH="1" flipV="1">
              <a:off x="675" y="3001"/>
              <a:ext cx="112" cy="112"/>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grpSp>
          <p:nvGrpSpPr>
            <p:cNvPr id="188511" name="Group 100"/>
            <p:cNvGrpSpPr>
              <a:grpSpLocks/>
            </p:cNvGrpSpPr>
            <p:nvPr/>
          </p:nvGrpSpPr>
          <p:grpSpPr bwMode="auto">
            <a:xfrm>
              <a:off x="137" y="3214"/>
              <a:ext cx="500" cy="212"/>
              <a:chOff x="148" y="3214"/>
              <a:chExt cx="500" cy="212"/>
            </a:xfrm>
          </p:grpSpPr>
          <p:sp>
            <p:nvSpPr>
              <p:cNvPr id="188539" name="Rectangle 101"/>
              <p:cNvSpPr>
                <a:spLocks noChangeArrowheads="1"/>
              </p:cNvSpPr>
              <p:nvPr/>
            </p:nvSpPr>
            <p:spPr bwMode="auto">
              <a:xfrm>
                <a:off x="162" y="3239"/>
                <a:ext cx="466" cy="180"/>
              </a:xfrm>
              <a:prstGeom prst="rect">
                <a:avLst/>
              </a:prstGeom>
              <a:solidFill>
                <a:srgbClr val="FFFFCC">
                  <a:alpha val="50195"/>
                </a:srgbClr>
              </a:solidFill>
              <a:ln w="12699">
                <a:solidFill>
                  <a:schemeClr val="tx1"/>
                </a:solidFill>
                <a:miter lim="800000"/>
                <a:headEnd/>
                <a:tailEnd/>
              </a:ln>
            </p:spPr>
            <p:txBody>
              <a:bodyPr wrap="none" anchor="ctr"/>
              <a:lstStyle/>
              <a:p>
                <a:endParaRPr lang="zh-CN" altLang="en-US"/>
              </a:p>
            </p:txBody>
          </p:sp>
          <p:sp>
            <p:nvSpPr>
              <p:cNvPr id="188540" name="Rectangle 102"/>
              <p:cNvSpPr>
                <a:spLocks noChangeArrowheads="1"/>
              </p:cNvSpPr>
              <p:nvPr/>
            </p:nvSpPr>
            <p:spPr bwMode="auto">
              <a:xfrm>
                <a:off x="148" y="3214"/>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sp>
          <p:nvSpPr>
            <p:cNvPr id="188512" name="Line 103"/>
            <p:cNvSpPr>
              <a:spLocks noChangeShapeType="1"/>
            </p:cNvSpPr>
            <p:nvPr/>
          </p:nvSpPr>
          <p:spPr bwMode="auto">
            <a:xfrm flipV="1">
              <a:off x="659" y="3185"/>
              <a:ext cx="136" cy="128"/>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13" name="Line 104"/>
            <p:cNvSpPr>
              <a:spLocks noChangeShapeType="1"/>
            </p:cNvSpPr>
            <p:nvPr/>
          </p:nvSpPr>
          <p:spPr bwMode="auto">
            <a:xfrm flipV="1">
              <a:off x="643" y="2433"/>
              <a:ext cx="160" cy="136"/>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14" name="Line 105"/>
            <p:cNvSpPr>
              <a:spLocks noChangeShapeType="1"/>
            </p:cNvSpPr>
            <p:nvPr/>
          </p:nvSpPr>
          <p:spPr bwMode="auto">
            <a:xfrm>
              <a:off x="651" y="2209"/>
              <a:ext cx="144" cy="152"/>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15" name="Line 106"/>
            <p:cNvSpPr>
              <a:spLocks noChangeShapeType="1"/>
            </p:cNvSpPr>
            <p:nvPr/>
          </p:nvSpPr>
          <p:spPr bwMode="auto">
            <a:xfrm>
              <a:off x="627" y="1921"/>
              <a:ext cx="176" cy="64"/>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16" name="Line 107"/>
            <p:cNvSpPr>
              <a:spLocks noChangeShapeType="1"/>
            </p:cNvSpPr>
            <p:nvPr/>
          </p:nvSpPr>
          <p:spPr bwMode="auto">
            <a:xfrm flipH="1">
              <a:off x="651" y="2001"/>
              <a:ext cx="136" cy="168"/>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517" name="Line 108"/>
            <p:cNvSpPr>
              <a:spLocks noChangeShapeType="1"/>
            </p:cNvSpPr>
            <p:nvPr/>
          </p:nvSpPr>
          <p:spPr bwMode="auto">
            <a:xfrm>
              <a:off x="627" y="1657"/>
              <a:ext cx="168" cy="248"/>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grpSp>
          <p:nvGrpSpPr>
            <p:cNvPr id="188518" name="Group 109"/>
            <p:cNvGrpSpPr>
              <a:grpSpLocks/>
            </p:cNvGrpSpPr>
            <p:nvPr/>
          </p:nvGrpSpPr>
          <p:grpSpPr bwMode="auto">
            <a:xfrm>
              <a:off x="137" y="2929"/>
              <a:ext cx="500" cy="212"/>
              <a:chOff x="148" y="3214"/>
              <a:chExt cx="500" cy="212"/>
            </a:xfrm>
          </p:grpSpPr>
          <p:sp>
            <p:nvSpPr>
              <p:cNvPr id="188537" name="Rectangle 110"/>
              <p:cNvSpPr>
                <a:spLocks noChangeArrowheads="1"/>
              </p:cNvSpPr>
              <p:nvPr/>
            </p:nvSpPr>
            <p:spPr bwMode="auto">
              <a:xfrm>
                <a:off x="162" y="3239"/>
                <a:ext cx="466" cy="180"/>
              </a:xfrm>
              <a:prstGeom prst="rect">
                <a:avLst/>
              </a:prstGeom>
              <a:solidFill>
                <a:srgbClr val="FFFFCC">
                  <a:alpha val="50195"/>
                </a:srgbClr>
              </a:solidFill>
              <a:ln w="12699">
                <a:solidFill>
                  <a:schemeClr val="tx1"/>
                </a:solidFill>
                <a:miter lim="800000"/>
                <a:headEnd/>
                <a:tailEnd/>
              </a:ln>
            </p:spPr>
            <p:txBody>
              <a:bodyPr wrap="none" anchor="ctr"/>
              <a:lstStyle/>
              <a:p>
                <a:endParaRPr lang="zh-CN" altLang="en-US"/>
              </a:p>
            </p:txBody>
          </p:sp>
          <p:sp>
            <p:nvSpPr>
              <p:cNvPr id="188538" name="Rectangle 111"/>
              <p:cNvSpPr>
                <a:spLocks noChangeArrowheads="1"/>
              </p:cNvSpPr>
              <p:nvPr/>
            </p:nvSpPr>
            <p:spPr bwMode="auto">
              <a:xfrm>
                <a:off x="148" y="3214"/>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nvGrpSpPr>
            <p:cNvPr id="188519" name="Group 112"/>
            <p:cNvGrpSpPr>
              <a:grpSpLocks/>
            </p:cNvGrpSpPr>
            <p:nvPr/>
          </p:nvGrpSpPr>
          <p:grpSpPr bwMode="auto">
            <a:xfrm>
              <a:off x="137" y="2479"/>
              <a:ext cx="500" cy="212"/>
              <a:chOff x="148" y="3214"/>
              <a:chExt cx="500" cy="212"/>
            </a:xfrm>
          </p:grpSpPr>
          <p:sp>
            <p:nvSpPr>
              <p:cNvPr id="188535" name="Rectangle 113"/>
              <p:cNvSpPr>
                <a:spLocks noChangeArrowheads="1"/>
              </p:cNvSpPr>
              <p:nvPr/>
            </p:nvSpPr>
            <p:spPr bwMode="auto">
              <a:xfrm>
                <a:off x="162" y="3239"/>
                <a:ext cx="466" cy="180"/>
              </a:xfrm>
              <a:prstGeom prst="rect">
                <a:avLst/>
              </a:prstGeom>
              <a:solidFill>
                <a:srgbClr val="FFFFCC">
                  <a:alpha val="50195"/>
                </a:srgbClr>
              </a:solidFill>
              <a:ln w="12699">
                <a:solidFill>
                  <a:schemeClr val="tx1"/>
                </a:solidFill>
                <a:miter lim="800000"/>
                <a:headEnd/>
                <a:tailEnd/>
              </a:ln>
            </p:spPr>
            <p:txBody>
              <a:bodyPr wrap="none" anchor="ctr"/>
              <a:lstStyle/>
              <a:p>
                <a:endParaRPr lang="zh-CN" altLang="en-US"/>
              </a:p>
            </p:txBody>
          </p:sp>
          <p:sp>
            <p:nvSpPr>
              <p:cNvPr id="188536" name="Rectangle 114"/>
              <p:cNvSpPr>
                <a:spLocks noChangeArrowheads="1"/>
              </p:cNvSpPr>
              <p:nvPr/>
            </p:nvSpPr>
            <p:spPr bwMode="auto">
              <a:xfrm>
                <a:off x="148" y="3214"/>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nvGrpSpPr>
            <p:cNvPr id="188520" name="Group 115"/>
            <p:cNvGrpSpPr>
              <a:grpSpLocks/>
            </p:cNvGrpSpPr>
            <p:nvPr/>
          </p:nvGrpSpPr>
          <p:grpSpPr bwMode="auto">
            <a:xfrm>
              <a:off x="137" y="1793"/>
              <a:ext cx="500" cy="212"/>
              <a:chOff x="148" y="3214"/>
              <a:chExt cx="500" cy="212"/>
            </a:xfrm>
          </p:grpSpPr>
          <p:sp>
            <p:nvSpPr>
              <p:cNvPr id="188533" name="Rectangle 116"/>
              <p:cNvSpPr>
                <a:spLocks noChangeArrowheads="1"/>
              </p:cNvSpPr>
              <p:nvPr/>
            </p:nvSpPr>
            <p:spPr bwMode="auto">
              <a:xfrm>
                <a:off x="162" y="3239"/>
                <a:ext cx="466" cy="180"/>
              </a:xfrm>
              <a:prstGeom prst="rect">
                <a:avLst/>
              </a:prstGeom>
              <a:solidFill>
                <a:srgbClr val="FFFFCC">
                  <a:alpha val="50195"/>
                </a:srgbClr>
              </a:solidFill>
              <a:ln w="12699">
                <a:solidFill>
                  <a:schemeClr val="tx1"/>
                </a:solidFill>
                <a:miter lim="800000"/>
                <a:headEnd/>
                <a:tailEnd/>
              </a:ln>
            </p:spPr>
            <p:txBody>
              <a:bodyPr wrap="none" anchor="ctr"/>
              <a:lstStyle/>
              <a:p>
                <a:endParaRPr lang="zh-CN" altLang="en-US"/>
              </a:p>
            </p:txBody>
          </p:sp>
          <p:sp>
            <p:nvSpPr>
              <p:cNvPr id="188534" name="Rectangle 117"/>
              <p:cNvSpPr>
                <a:spLocks noChangeArrowheads="1"/>
              </p:cNvSpPr>
              <p:nvPr/>
            </p:nvSpPr>
            <p:spPr bwMode="auto">
              <a:xfrm>
                <a:off x="148" y="3214"/>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nvGrpSpPr>
            <p:cNvPr id="188521" name="Group 118"/>
            <p:cNvGrpSpPr>
              <a:grpSpLocks/>
            </p:cNvGrpSpPr>
            <p:nvPr/>
          </p:nvGrpSpPr>
          <p:grpSpPr bwMode="auto">
            <a:xfrm>
              <a:off x="137" y="2080"/>
              <a:ext cx="500" cy="212"/>
              <a:chOff x="148" y="3214"/>
              <a:chExt cx="500" cy="212"/>
            </a:xfrm>
          </p:grpSpPr>
          <p:sp>
            <p:nvSpPr>
              <p:cNvPr id="188531" name="Rectangle 119"/>
              <p:cNvSpPr>
                <a:spLocks noChangeArrowheads="1"/>
              </p:cNvSpPr>
              <p:nvPr/>
            </p:nvSpPr>
            <p:spPr bwMode="auto">
              <a:xfrm>
                <a:off x="162" y="3239"/>
                <a:ext cx="466" cy="180"/>
              </a:xfrm>
              <a:prstGeom prst="rect">
                <a:avLst/>
              </a:prstGeom>
              <a:solidFill>
                <a:srgbClr val="FFFFCC">
                  <a:alpha val="50195"/>
                </a:srgbClr>
              </a:solidFill>
              <a:ln w="12699">
                <a:solidFill>
                  <a:schemeClr val="tx1"/>
                </a:solidFill>
                <a:miter lim="800000"/>
                <a:headEnd/>
                <a:tailEnd/>
              </a:ln>
            </p:spPr>
            <p:txBody>
              <a:bodyPr wrap="none" anchor="ctr"/>
              <a:lstStyle/>
              <a:p>
                <a:endParaRPr lang="zh-CN" altLang="en-US"/>
              </a:p>
            </p:txBody>
          </p:sp>
          <p:sp>
            <p:nvSpPr>
              <p:cNvPr id="188532" name="Rectangle 120"/>
              <p:cNvSpPr>
                <a:spLocks noChangeArrowheads="1"/>
              </p:cNvSpPr>
              <p:nvPr/>
            </p:nvSpPr>
            <p:spPr bwMode="auto">
              <a:xfrm>
                <a:off x="148" y="3214"/>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nvGrpSpPr>
            <p:cNvPr id="188522" name="Group 121"/>
            <p:cNvGrpSpPr>
              <a:grpSpLocks/>
            </p:cNvGrpSpPr>
            <p:nvPr/>
          </p:nvGrpSpPr>
          <p:grpSpPr bwMode="auto">
            <a:xfrm>
              <a:off x="137" y="1034"/>
              <a:ext cx="500" cy="212"/>
              <a:chOff x="148" y="3214"/>
              <a:chExt cx="500" cy="212"/>
            </a:xfrm>
          </p:grpSpPr>
          <p:sp>
            <p:nvSpPr>
              <p:cNvPr id="188529" name="Rectangle 122"/>
              <p:cNvSpPr>
                <a:spLocks noChangeArrowheads="1"/>
              </p:cNvSpPr>
              <p:nvPr/>
            </p:nvSpPr>
            <p:spPr bwMode="auto">
              <a:xfrm>
                <a:off x="162" y="3239"/>
                <a:ext cx="466" cy="180"/>
              </a:xfrm>
              <a:prstGeom prst="rect">
                <a:avLst/>
              </a:prstGeom>
              <a:solidFill>
                <a:srgbClr val="FFFFCC">
                  <a:alpha val="50195"/>
                </a:srgbClr>
              </a:solidFill>
              <a:ln w="12699">
                <a:solidFill>
                  <a:schemeClr val="tx1"/>
                </a:solidFill>
                <a:miter lim="800000"/>
                <a:headEnd/>
                <a:tailEnd/>
              </a:ln>
            </p:spPr>
            <p:txBody>
              <a:bodyPr wrap="none" anchor="ctr"/>
              <a:lstStyle/>
              <a:p>
                <a:endParaRPr lang="zh-CN" altLang="en-US"/>
              </a:p>
            </p:txBody>
          </p:sp>
          <p:sp>
            <p:nvSpPr>
              <p:cNvPr id="188530" name="Rectangle 123"/>
              <p:cNvSpPr>
                <a:spLocks noChangeArrowheads="1"/>
              </p:cNvSpPr>
              <p:nvPr/>
            </p:nvSpPr>
            <p:spPr bwMode="auto">
              <a:xfrm>
                <a:off x="148" y="3214"/>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nvGrpSpPr>
            <p:cNvPr id="188523" name="Group 124"/>
            <p:cNvGrpSpPr>
              <a:grpSpLocks/>
            </p:cNvGrpSpPr>
            <p:nvPr/>
          </p:nvGrpSpPr>
          <p:grpSpPr bwMode="auto">
            <a:xfrm>
              <a:off x="137" y="713"/>
              <a:ext cx="500" cy="212"/>
              <a:chOff x="148" y="3214"/>
              <a:chExt cx="500" cy="212"/>
            </a:xfrm>
          </p:grpSpPr>
          <p:sp>
            <p:nvSpPr>
              <p:cNvPr id="188527" name="Rectangle 125"/>
              <p:cNvSpPr>
                <a:spLocks noChangeArrowheads="1"/>
              </p:cNvSpPr>
              <p:nvPr/>
            </p:nvSpPr>
            <p:spPr bwMode="auto">
              <a:xfrm>
                <a:off x="162" y="3239"/>
                <a:ext cx="466" cy="180"/>
              </a:xfrm>
              <a:prstGeom prst="rect">
                <a:avLst/>
              </a:prstGeom>
              <a:solidFill>
                <a:srgbClr val="FFFFCC">
                  <a:alpha val="50195"/>
                </a:srgbClr>
              </a:solidFill>
              <a:ln w="12699">
                <a:solidFill>
                  <a:schemeClr val="tx1"/>
                </a:solidFill>
                <a:miter lim="800000"/>
                <a:headEnd/>
                <a:tailEnd/>
              </a:ln>
            </p:spPr>
            <p:txBody>
              <a:bodyPr wrap="none" anchor="ctr"/>
              <a:lstStyle/>
              <a:p>
                <a:endParaRPr lang="zh-CN" altLang="en-US"/>
              </a:p>
            </p:txBody>
          </p:sp>
          <p:sp>
            <p:nvSpPr>
              <p:cNvPr id="188528" name="Rectangle 126"/>
              <p:cNvSpPr>
                <a:spLocks noChangeArrowheads="1"/>
              </p:cNvSpPr>
              <p:nvPr/>
            </p:nvSpPr>
            <p:spPr bwMode="auto">
              <a:xfrm>
                <a:off x="148" y="3214"/>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nvGrpSpPr>
            <p:cNvPr id="188524" name="Group 127"/>
            <p:cNvGrpSpPr>
              <a:grpSpLocks/>
            </p:cNvGrpSpPr>
            <p:nvPr/>
          </p:nvGrpSpPr>
          <p:grpSpPr bwMode="auto">
            <a:xfrm>
              <a:off x="137" y="1503"/>
              <a:ext cx="500" cy="212"/>
              <a:chOff x="148" y="3214"/>
              <a:chExt cx="500" cy="212"/>
            </a:xfrm>
          </p:grpSpPr>
          <p:sp>
            <p:nvSpPr>
              <p:cNvPr id="188525" name="Rectangle 128"/>
              <p:cNvSpPr>
                <a:spLocks noChangeArrowheads="1"/>
              </p:cNvSpPr>
              <p:nvPr/>
            </p:nvSpPr>
            <p:spPr bwMode="auto">
              <a:xfrm>
                <a:off x="162" y="3239"/>
                <a:ext cx="466" cy="180"/>
              </a:xfrm>
              <a:prstGeom prst="rect">
                <a:avLst/>
              </a:prstGeom>
              <a:solidFill>
                <a:srgbClr val="FFFFCC">
                  <a:alpha val="50195"/>
                </a:srgbClr>
              </a:solidFill>
              <a:ln w="12699">
                <a:solidFill>
                  <a:schemeClr val="tx1"/>
                </a:solidFill>
                <a:miter lim="800000"/>
                <a:headEnd/>
                <a:tailEnd/>
              </a:ln>
            </p:spPr>
            <p:txBody>
              <a:bodyPr wrap="none" anchor="ctr"/>
              <a:lstStyle/>
              <a:p>
                <a:endParaRPr lang="zh-CN" altLang="en-US"/>
              </a:p>
            </p:txBody>
          </p:sp>
          <p:sp>
            <p:nvSpPr>
              <p:cNvPr id="188526" name="Rectangle 129"/>
              <p:cNvSpPr>
                <a:spLocks noChangeArrowheads="1"/>
              </p:cNvSpPr>
              <p:nvPr/>
            </p:nvSpPr>
            <p:spPr bwMode="auto">
              <a:xfrm>
                <a:off x="148" y="3214"/>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供应商</a:t>
                </a:r>
              </a:p>
            </p:txBody>
          </p:sp>
        </p:grpSp>
      </p:grpSp>
      <p:grpSp>
        <p:nvGrpSpPr>
          <p:cNvPr id="188626" name="Group 130"/>
          <p:cNvGrpSpPr>
            <a:grpSpLocks/>
          </p:cNvGrpSpPr>
          <p:nvPr/>
        </p:nvGrpSpPr>
        <p:grpSpPr bwMode="auto">
          <a:xfrm>
            <a:off x="7916863" y="2095500"/>
            <a:ext cx="1227137" cy="3397250"/>
            <a:chOff x="4987" y="1320"/>
            <a:chExt cx="773" cy="2140"/>
          </a:xfrm>
        </p:grpSpPr>
        <p:sp>
          <p:nvSpPr>
            <p:cNvPr id="188477" name="Line 131"/>
            <p:cNvSpPr>
              <a:spLocks noChangeShapeType="1"/>
            </p:cNvSpPr>
            <p:nvPr/>
          </p:nvSpPr>
          <p:spPr bwMode="auto">
            <a:xfrm>
              <a:off x="4987" y="2424"/>
              <a:ext cx="408" cy="49"/>
            </a:xfrm>
            <a:prstGeom prst="line">
              <a:avLst/>
            </a:prstGeom>
            <a:noFill/>
            <a:ln w="12699">
              <a:solidFill>
                <a:schemeClr val="tx1"/>
              </a:solidFill>
              <a:round/>
              <a:headEnd type="stealth" w="med" len="med"/>
              <a:tailEnd type="stealth" w="med" len="med"/>
            </a:ln>
          </p:spPr>
          <p:txBody>
            <a:bodyPr wrap="none" anchor="ctr"/>
            <a:lstStyle/>
            <a:p>
              <a:endParaRPr lang="zh-CN" altLang="en-US"/>
            </a:p>
          </p:txBody>
        </p:sp>
        <p:sp>
          <p:nvSpPr>
            <p:cNvPr id="188478" name="Line 132"/>
            <p:cNvSpPr>
              <a:spLocks noChangeShapeType="1"/>
            </p:cNvSpPr>
            <p:nvPr/>
          </p:nvSpPr>
          <p:spPr bwMode="auto">
            <a:xfrm flipV="1">
              <a:off x="4987" y="2929"/>
              <a:ext cx="416" cy="71"/>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grpSp>
          <p:nvGrpSpPr>
            <p:cNvPr id="188479" name="Group 133"/>
            <p:cNvGrpSpPr>
              <a:grpSpLocks/>
            </p:cNvGrpSpPr>
            <p:nvPr/>
          </p:nvGrpSpPr>
          <p:grpSpPr bwMode="auto">
            <a:xfrm>
              <a:off x="5388" y="3248"/>
              <a:ext cx="372" cy="212"/>
              <a:chOff x="5388" y="3248"/>
              <a:chExt cx="372" cy="212"/>
            </a:xfrm>
          </p:grpSpPr>
          <p:sp>
            <p:nvSpPr>
              <p:cNvPr id="188506" name="Rectangle 134"/>
              <p:cNvSpPr>
                <a:spLocks noChangeArrowheads="1"/>
              </p:cNvSpPr>
              <p:nvPr/>
            </p:nvSpPr>
            <p:spPr bwMode="auto">
              <a:xfrm>
                <a:off x="5410" y="3254"/>
                <a:ext cx="328" cy="184"/>
              </a:xfrm>
              <a:prstGeom prst="rect">
                <a:avLst/>
              </a:prstGeom>
              <a:solidFill>
                <a:srgbClr val="CCFFFF">
                  <a:alpha val="50195"/>
                </a:srgbClr>
              </a:solidFill>
              <a:ln w="12699">
                <a:solidFill>
                  <a:schemeClr val="tx1"/>
                </a:solidFill>
                <a:miter lim="800000"/>
                <a:headEnd/>
                <a:tailEnd/>
              </a:ln>
            </p:spPr>
            <p:txBody>
              <a:bodyPr wrap="none" anchor="ctr"/>
              <a:lstStyle/>
              <a:p>
                <a:endParaRPr lang="zh-CN" altLang="en-US"/>
              </a:p>
            </p:txBody>
          </p:sp>
          <p:sp>
            <p:nvSpPr>
              <p:cNvPr id="188507" name="Rectangle 135"/>
              <p:cNvSpPr>
                <a:spLocks noChangeArrowheads="1"/>
              </p:cNvSpPr>
              <p:nvPr/>
            </p:nvSpPr>
            <p:spPr bwMode="auto">
              <a:xfrm>
                <a:off x="5388" y="3248"/>
                <a:ext cx="372"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客户</a:t>
                </a:r>
              </a:p>
            </p:txBody>
          </p:sp>
        </p:grpSp>
        <p:sp>
          <p:nvSpPr>
            <p:cNvPr id="188480" name="Line 136"/>
            <p:cNvSpPr>
              <a:spLocks noChangeShapeType="1"/>
            </p:cNvSpPr>
            <p:nvPr/>
          </p:nvSpPr>
          <p:spPr bwMode="auto">
            <a:xfrm flipV="1">
              <a:off x="4987" y="1849"/>
              <a:ext cx="408" cy="191"/>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481" name="Line 137"/>
            <p:cNvSpPr>
              <a:spLocks noChangeShapeType="1"/>
            </p:cNvSpPr>
            <p:nvPr/>
          </p:nvSpPr>
          <p:spPr bwMode="auto">
            <a:xfrm>
              <a:off x="4987" y="2088"/>
              <a:ext cx="408" cy="41"/>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482" name="Line 138"/>
            <p:cNvSpPr>
              <a:spLocks noChangeShapeType="1"/>
            </p:cNvSpPr>
            <p:nvPr/>
          </p:nvSpPr>
          <p:spPr bwMode="auto">
            <a:xfrm flipV="1">
              <a:off x="4987" y="2088"/>
              <a:ext cx="432" cy="360"/>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483" name="Line 139"/>
            <p:cNvSpPr>
              <a:spLocks noChangeShapeType="1"/>
            </p:cNvSpPr>
            <p:nvPr/>
          </p:nvSpPr>
          <p:spPr bwMode="auto">
            <a:xfrm flipV="1">
              <a:off x="4987" y="3353"/>
              <a:ext cx="400" cy="31"/>
            </a:xfrm>
            <a:prstGeom prst="line">
              <a:avLst/>
            </a:prstGeom>
            <a:noFill/>
            <a:ln w="12699">
              <a:solidFill>
                <a:schemeClr val="tx1"/>
              </a:solidFill>
              <a:round/>
              <a:headEnd type="triangle" w="med" len="med"/>
              <a:tailEnd type="triangle" w="med" len="med"/>
            </a:ln>
          </p:spPr>
          <p:txBody>
            <a:bodyPr wrap="none" anchor="ctr"/>
            <a:lstStyle/>
            <a:p>
              <a:endParaRPr lang="zh-CN" altLang="en-US"/>
            </a:p>
          </p:txBody>
        </p:sp>
        <p:sp>
          <p:nvSpPr>
            <p:cNvPr id="188484" name="Line 140"/>
            <p:cNvSpPr>
              <a:spLocks noChangeShapeType="1"/>
            </p:cNvSpPr>
            <p:nvPr/>
          </p:nvSpPr>
          <p:spPr bwMode="auto">
            <a:xfrm>
              <a:off x="5035" y="2545"/>
              <a:ext cx="384" cy="38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85" name="Line 141"/>
            <p:cNvSpPr>
              <a:spLocks noChangeShapeType="1"/>
            </p:cNvSpPr>
            <p:nvPr/>
          </p:nvSpPr>
          <p:spPr bwMode="auto">
            <a:xfrm>
              <a:off x="4987" y="1320"/>
              <a:ext cx="432" cy="192"/>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86" name="Line 142"/>
            <p:cNvSpPr>
              <a:spLocks noChangeShapeType="1"/>
            </p:cNvSpPr>
            <p:nvPr/>
          </p:nvSpPr>
          <p:spPr bwMode="auto">
            <a:xfrm>
              <a:off x="4987" y="1704"/>
              <a:ext cx="432" cy="14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87" name="Line 143"/>
            <p:cNvSpPr>
              <a:spLocks noChangeShapeType="1"/>
            </p:cNvSpPr>
            <p:nvPr/>
          </p:nvSpPr>
          <p:spPr bwMode="auto">
            <a:xfrm flipV="1">
              <a:off x="4987" y="1512"/>
              <a:ext cx="432" cy="192"/>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88" name="Line 144"/>
            <p:cNvSpPr>
              <a:spLocks noChangeShapeType="1"/>
            </p:cNvSpPr>
            <p:nvPr/>
          </p:nvSpPr>
          <p:spPr bwMode="auto">
            <a:xfrm flipH="1">
              <a:off x="4987" y="2520"/>
              <a:ext cx="432" cy="48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89" name="Line 145"/>
            <p:cNvSpPr>
              <a:spLocks noChangeShapeType="1"/>
            </p:cNvSpPr>
            <p:nvPr/>
          </p:nvSpPr>
          <p:spPr bwMode="auto">
            <a:xfrm flipV="1">
              <a:off x="4987" y="2136"/>
              <a:ext cx="432" cy="768"/>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90" name="Line 146"/>
            <p:cNvSpPr>
              <a:spLocks noChangeShapeType="1"/>
            </p:cNvSpPr>
            <p:nvPr/>
          </p:nvSpPr>
          <p:spPr bwMode="auto">
            <a:xfrm flipV="1">
              <a:off x="4987" y="2952"/>
              <a:ext cx="432" cy="38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nvGrpSpPr>
            <p:cNvPr id="188491" name="Group 147"/>
            <p:cNvGrpSpPr>
              <a:grpSpLocks/>
            </p:cNvGrpSpPr>
            <p:nvPr/>
          </p:nvGrpSpPr>
          <p:grpSpPr bwMode="auto">
            <a:xfrm>
              <a:off x="5388" y="2825"/>
              <a:ext cx="372" cy="212"/>
              <a:chOff x="5388" y="3248"/>
              <a:chExt cx="372" cy="212"/>
            </a:xfrm>
          </p:grpSpPr>
          <p:sp>
            <p:nvSpPr>
              <p:cNvPr id="188504" name="Rectangle 148"/>
              <p:cNvSpPr>
                <a:spLocks noChangeArrowheads="1"/>
              </p:cNvSpPr>
              <p:nvPr/>
            </p:nvSpPr>
            <p:spPr bwMode="auto">
              <a:xfrm>
                <a:off x="5410" y="3254"/>
                <a:ext cx="328" cy="184"/>
              </a:xfrm>
              <a:prstGeom prst="rect">
                <a:avLst/>
              </a:prstGeom>
              <a:solidFill>
                <a:srgbClr val="CCFFFF">
                  <a:alpha val="50195"/>
                </a:srgbClr>
              </a:solidFill>
              <a:ln w="12699">
                <a:solidFill>
                  <a:schemeClr val="tx1"/>
                </a:solidFill>
                <a:miter lim="800000"/>
                <a:headEnd/>
                <a:tailEnd/>
              </a:ln>
            </p:spPr>
            <p:txBody>
              <a:bodyPr wrap="none" anchor="ctr"/>
              <a:lstStyle/>
              <a:p>
                <a:endParaRPr lang="zh-CN" altLang="en-US"/>
              </a:p>
            </p:txBody>
          </p:sp>
          <p:sp>
            <p:nvSpPr>
              <p:cNvPr id="188505" name="Rectangle 149"/>
              <p:cNvSpPr>
                <a:spLocks noChangeArrowheads="1"/>
              </p:cNvSpPr>
              <p:nvPr/>
            </p:nvSpPr>
            <p:spPr bwMode="auto">
              <a:xfrm>
                <a:off x="5388" y="3248"/>
                <a:ext cx="372"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客户</a:t>
                </a:r>
              </a:p>
            </p:txBody>
          </p:sp>
        </p:grpSp>
        <p:grpSp>
          <p:nvGrpSpPr>
            <p:cNvPr id="188492" name="Group 150"/>
            <p:cNvGrpSpPr>
              <a:grpSpLocks/>
            </p:cNvGrpSpPr>
            <p:nvPr/>
          </p:nvGrpSpPr>
          <p:grpSpPr bwMode="auto">
            <a:xfrm>
              <a:off x="5388" y="2421"/>
              <a:ext cx="372" cy="212"/>
              <a:chOff x="5388" y="3248"/>
              <a:chExt cx="372" cy="212"/>
            </a:xfrm>
          </p:grpSpPr>
          <p:sp>
            <p:nvSpPr>
              <p:cNvPr id="188502" name="Rectangle 151"/>
              <p:cNvSpPr>
                <a:spLocks noChangeArrowheads="1"/>
              </p:cNvSpPr>
              <p:nvPr/>
            </p:nvSpPr>
            <p:spPr bwMode="auto">
              <a:xfrm>
                <a:off x="5410" y="3254"/>
                <a:ext cx="328" cy="184"/>
              </a:xfrm>
              <a:prstGeom prst="rect">
                <a:avLst/>
              </a:prstGeom>
              <a:solidFill>
                <a:srgbClr val="CCFFFF">
                  <a:alpha val="50195"/>
                </a:srgbClr>
              </a:solidFill>
              <a:ln w="12699">
                <a:solidFill>
                  <a:schemeClr val="tx1"/>
                </a:solidFill>
                <a:miter lim="800000"/>
                <a:headEnd/>
                <a:tailEnd/>
              </a:ln>
            </p:spPr>
            <p:txBody>
              <a:bodyPr wrap="none" anchor="ctr"/>
              <a:lstStyle/>
              <a:p>
                <a:endParaRPr lang="zh-CN" altLang="en-US"/>
              </a:p>
            </p:txBody>
          </p:sp>
          <p:sp>
            <p:nvSpPr>
              <p:cNvPr id="188503" name="Rectangle 152"/>
              <p:cNvSpPr>
                <a:spLocks noChangeArrowheads="1"/>
              </p:cNvSpPr>
              <p:nvPr/>
            </p:nvSpPr>
            <p:spPr bwMode="auto">
              <a:xfrm>
                <a:off x="5388" y="3248"/>
                <a:ext cx="372"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客户</a:t>
                </a:r>
              </a:p>
            </p:txBody>
          </p:sp>
        </p:grpSp>
        <p:grpSp>
          <p:nvGrpSpPr>
            <p:cNvPr id="188493" name="Group 153"/>
            <p:cNvGrpSpPr>
              <a:grpSpLocks/>
            </p:cNvGrpSpPr>
            <p:nvPr/>
          </p:nvGrpSpPr>
          <p:grpSpPr bwMode="auto">
            <a:xfrm>
              <a:off x="5388" y="2054"/>
              <a:ext cx="372" cy="212"/>
              <a:chOff x="5388" y="3248"/>
              <a:chExt cx="372" cy="212"/>
            </a:xfrm>
          </p:grpSpPr>
          <p:sp>
            <p:nvSpPr>
              <p:cNvPr id="188500" name="Rectangle 154"/>
              <p:cNvSpPr>
                <a:spLocks noChangeArrowheads="1"/>
              </p:cNvSpPr>
              <p:nvPr/>
            </p:nvSpPr>
            <p:spPr bwMode="auto">
              <a:xfrm>
                <a:off x="5410" y="3254"/>
                <a:ext cx="328" cy="184"/>
              </a:xfrm>
              <a:prstGeom prst="rect">
                <a:avLst/>
              </a:prstGeom>
              <a:solidFill>
                <a:srgbClr val="CCFFFF">
                  <a:alpha val="50195"/>
                </a:srgbClr>
              </a:solidFill>
              <a:ln w="12699">
                <a:solidFill>
                  <a:schemeClr val="tx1"/>
                </a:solidFill>
                <a:miter lim="800000"/>
                <a:headEnd/>
                <a:tailEnd/>
              </a:ln>
            </p:spPr>
            <p:txBody>
              <a:bodyPr wrap="none" anchor="ctr"/>
              <a:lstStyle/>
              <a:p>
                <a:endParaRPr lang="zh-CN" altLang="en-US"/>
              </a:p>
            </p:txBody>
          </p:sp>
          <p:sp>
            <p:nvSpPr>
              <p:cNvPr id="188501" name="Rectangle 155"/>
              <p:cNvSpPr>
                <a:spLocks noChangeArrowheads="1"/>
              </p:cNvSpPr>
              <p:nvPr/>
            </p:nvSpPr>
            <p:spPr bwMode="auto">
              <a:xfrm>
                <a:off x="5388" y="3248"/>
                <a:ext cx="372"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客户</a:t>
                </a:r>
              </a:p>
            </p:txBody>
          </p:sp>
        </p:grpSp>
        <p:grpSp>
          <p:nvGrpSpPr>
            <p:cNvPr id="188494" name="Group 156"/>
            <p:cNvGrpSpPr>
              <a:grpSpLocks/>
            </p:cNvGrpSpPr>
            <p:nvPr/>
          </p:nvGrpSpPr>
          <p:grpSpPr bwMode="auto">
            <a:xfrm>
              <a:off x="5388" y="1750"/>
              <a:ext cx="372" cy="212"/>
              <a:chOff x="5388" y="3248"/>
              <a:chExt cx="372" cy="212"/>
            </a:xfrm>
          </p:grpSpPr>
          <p:sp>
            <p:nvSpPr>
              <p:cNvPr id="188498" name="Rectangle 157"/>
              <p:cNvSpPr>
                <a:spLocks noChangeArrowheads="1"/>
              </p:cNvSpPr>
              <p:nvPr/>
            </p:nvSpPr>
            <p:spPr bwMode="auto">
              <a:xfrm>
                <a:off x="5410" y="3254"/>
                <a:ext cx="328" cy="184"/>
              </a:xfrm>
              <a:prstGeom prst="rect">
                <a:avLst/>
              </a:prstGeom>
              <a:solidFill>
                <a:srgbClr val="CCFFFF">
                  <a:alpha val="50195"/>
                </a:srgbClr>
              </a:solidFill>
              <a:ln w="12699">
                <a:solidFill>
                  <a:schemeClr val="tx1"/>
                </a:solidFill>
                <a:miter lim="800000"/>
                <a:headEnd/>
                <a:tailEnd/>
              </a:ln>
            </p:spPr>
            <p:txBody>
              <a:bodyPr wrap="none" anchor="ctr"/>
              <a:lstStyle/>
              <a:p>
                <a:endParaRPr lang="zh-CN" altLang="en-US"/>
              </a:p>
            </p:txBody>
          </p:sp>
          <p:sp>
            <p:nvSpPr>
              <p:cNvPr id="188499" name="Rectangle 158"/>
              <p:cNvSpPr>
                <a:spLocks noChangeArrowheads="1"/>
              </p:cNvSpPr>
              <p:nvPr/>
            </p:nvSpPr>
            <p:spPr bwMode="auto">
              <a:xfrm>
                <a:off x="5388" y="3248"/>
                <a:ext cx="372"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客户</a:t>
                </a:r>
              </a:p>
            </p:txBody>
          </p:sp>
        </p:grpSp>
        <p:grpSp>
          <p:nvGrpSpPr>
            <p:cNvPr id="188495" name="Group 159"/>
            <p:cNvGrpSpPr>
              <a:grpSpLocks/>
            </p:cNvGrpSpPr>
            <p:nvPr/>
          </p:nvGrpSpPr>
          <p:grpSpPr bwMode="auto">
            <a:xfrm>
              <a:off x="5388" y="1410"/>
              <a:ext cx="372" cy="212"/>
              <a:chOff x="5388" y="3248"/>
              <a:chExt cx="372" cy="212"/>
            </a:xfrm>
          </p:grpSpPr>
          <p:sp>
            <p:nvSpPr>
              <p:cNvPr id="188496" name="Rectangle 160"/>
              <p:cNvSpPr>
                <a:spLocks noChangeArrowheads="1"/>
              </p:cNvSpPr>
              <p:nvPr/>
            </p:nvSpPr>
            <p:spPr bwMode="auto">
              <a:xfrm>
                <a:off x="5410" y="3254"/>
                <a:ext cx="328" cy="184"/>
              </a:xfrm>
              <a:prstGeom prst="rect">
                <a:avLst/>
              </a:prstGeom>
              <a:solidFill>
                <a:srgbClr val="CCFFFF">
                  <a:alpha val="50195"/>
                </a:srgbClr>
              </a:solidFill>
              <a:ln w="12699">
                <a:solidFill>
                  <a:schemeClr val="tx1"/>
                </a:solidFill>
                <a:miter lim="800000"/>
                <a:headEnd/>
                <a:tailEnd/>
              </a:ln>
            </p:spPr>
            <p:txBody>
              <a:bodyPr wrap="none" anchor="ctr"/>
              <a:lstStyle/>
              <a:p>
                <a:endParaRPr lang="zh-CN" altLang="en-US"/>
              </a:p>
            </p:txBody>
          </p:sp>
          <p:sp>
            <p:nvSpPr>
              <p:cNvPr id="188497" name="Rectangle 161"/>
              <p:cNvSpPr>
                <a:spLocks noChangeArrowheads="1"/>
              </p:cNvSpPr>
              <p:nvPr/>
            </p:nvSpPr>
            <p:spPr bwMode="auto">
              <a:xfrm>
                <a:off x="5388" y="3248"/>
                <a:ext cx="372"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客户</a:t>
                </a:r>
              </a:p>
            </p:txBody>
          </p:sp>
        </p:grpSp>
      </p:grpSp>
      <p:grpSp>
        <p:nvGrpSpPr>
          <p:cNvPr id="188633" name="Group 162"/>
          <p:cNvGrpSpPr>
            <a:grpSpLocks/>
          </p:cNvGrpSpPr>
          <p:nvPr/>
        </p:nvGrpSpPr>
        <p:grpSpPr bwMode="auto">
          <a:xfrm>
            <a:off x="6850063" y="1104900"/>
            <a:ext cx="2293937" cy="4421188"/>
            <a:chOff x="4315" y="696"/>
            <a:chExt cx="1445" cy="2785"/>
          </a:xfrm>
        </p:grpSpPr>
        <p:grpSp>
          <p:nvGrpSpPr>
            <p:cNvPr id="188442" name="Group 163"/>
            <p:cNvGrpSpPr>
              <a:grpSpLocks/>
            </p:cNvGrpSpPr>
            <p:nvPr/>
          </p:nvGrpSpPr>
          <p:grpSpPr bwMode="auto">
            <a:xfrm>
              <a:off x="4315" y="1193"/>
              <a:ext cx="758" cy="2288"/>
              <a:chOff x="4315" y="1193"/>
              <a:chExt cx="758" cy="2288"/>
            </a:xfrm>
          </p:grpSpPr>
          <p:grpSp>
            <p:nvGrpSpPr>
              <p:cNvPr id="188452" name="Group 164"/>
              <p:cNvGrpSpPr>
                <a:grpSpLocks/>
              </p:cNvGrpSpPr>
              <p:nvPr/>
            </p:nvGrpSpPr>
            <p:grpSpPr bwMode="auto">
              <a:xfrm>
                <a:off x="4565" y="1935"/>
                <a:ext cx="500" cy="212"/>
                <a:chOff x="4565" y="1935"/>
                <a:chExt cx="500" cy="212"/>
              </a:xfrm>
            </p:grpSpPr>
            <p:sp>
              <p:nvSpPr>
                <p:cNvPr id="188475" name="Rectangle 165"/>
                <p:cNvSpPr>
                  <a:spLocks noChangeArrowheads="1"/>
                </p:cNvSpPr>
                <p:nvPr/>
              </p:nvSpPr>
              <p:spPr bwMode="auto">
                <a:xfrm>
                  <a:off x="4596" y="1947"/>
                  <a:ext cx="405" cy="180"/>
                </a:xfrm>
                <a:prstGeom prst="rect">
                  <a:avLst/>
                </a:prstGeom>
                <a:solidFill>
                  <a:srgbClr val="CCFF99">
                    <a:alpha val="50195"/>
                  </a:srgbClr>
                </a:solidFill>
                <a:ln w="12699">
                  <a:solidFill>
                    <a:schemeClr val="tx1"/>
                  </a:solidFill>
                  <a:miter lim="800000"/>
                  <a:headEnd/>
                  <a:tailEnd/>
                </a:ln>
              </p:spPr>
              <p:txBody>
                <a:bodyPr wrap="none" anchor="ctr"/>
                <a:lstStyle/>
                <a:p>
                  <a:endParaRPr lang="zh-CN" altLang="en-US"/>
                </a:p>
              </p:txBody>
            </p:sp>
            <p:sp>
              <p:nvSpPr>
                <p:cNvPr id="188476" name="Rectangle 166"/>
                <p:cNvSpPr>
                  <a:spLocks noChangeArrowheads="1"/>
                </p:cNvSpPr>
                <p:nvPr/>
              </p:nvSpPr>
              <p:spPr bwMode="auto">
                <a:xfrm>
                  <a:off x="4565" y="1935"/>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零售商</a:t>
                  </a:r>
                </a:p>
              </p:txBody>
            </p:sp>
          </p:grpSp>
          <p:grpSp>
            <p:nvGrpSpPr>
              <p:cNvPr id="188453" name="Group 167"/>
              <p:cNvGrpSpPr>
                <a:grpSpLocks/>
              </p:cNvGrpSpPr>
              <p:nvPr/>
            </p:nvGrpSpPr>
            <p:grpSpPr bwMode="auto">
              <a:xfrm>
                <a:off x="4564" y="2310"/>
                <a:ext cx="500" cy="212"/>
                <a:chOff x="4564" y="2310"/>
                <a:chExt cx="500" cy="212"/>
              </a:xfrm>
            </p:grpSpPr>
            <p:sp>
              <p:nvSpPr>
                <p:cNvPr id="188473" name="Rectangle 168"/>
                <p:cNvSpPr>
                  <a:spLocks noChangeArrowheads="1"/>
                </p:cNvSpPr>
                <p:nvPr/>
              </p:nvSpPr>
              <p:spPr bwMode="auto">
                <a:xfrm>
                  <a:off x="4596" y="2331"/>
                  <a:ext cx="405" cy="180"/>
                </a:xfrm>
                <a:prstGeom prst="rect">
                  <a:avLst/>
                </a:prstGeom>
                <a:solidFill>
                  <a:srgbClr val="CCFF99">
                    <a:alpha val="50195"/>
                  </a:srgbClr>
                </a:solidFill>
                <a:ln w="12699">
                  <a:solidFill>
                    <a:schemeClr val="tx1"/>
                  </a:solidFill>
                  <a:miter lim="800000"/>
                  <a:headEnd/>
                  <a:tailEnd/>
                </a:ln>
              </p:spPr>
              <p:txBody>
                <a:bodyPr wrap="none" anchor="ctr"/>
                <a:lstStyle/>
                <a:p>
                  <a:endParaRPr lang="zh-CN" altLang="en-US"/>
                </a:p>
              </p:txBody>
            </p:sp>
            <p:sp>
              <p:nvSpPr>
                <p:cNvPr id="188474" name="Rectangle 169"/>
                <p:cNvSpPr>
                  <a:spLocks noChangeArrowheads="1"/>
                </p:cNvSpPr>
                <p:nvPr/>
              </p:nvSpPr>
              <p:spPr bwMode="auto">
                <a:xfrm>
                  <a:off x="4564" y="2310"/>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零售商</a:t>
                  </a:r>
                </a:p>
              </p:txBody>
            </p:sp>
          </p:grpSp>
          <p:grpSp>
            <p:nvGrpSpPr>
              <p:cNvPr id="188454" name="Group 170"/>
              <p:cNvGrpSpPr>
                <a:grpSpLocks/>
              </p:cNvGrpSpPr>
              <p:nvPr/>
            </p:nvGrpSpPr>
            <p:grpSpPr bwMode="auto">
              <a:xfrm>
                <a:off x="4573" y="2895"/>
                <a:ext cx="500" cy="212"/>
                <a:chOff x="4573" y="2895"/>
                <a:chExt cx="500" cy="212"/>
              </a:xfrm>
            </p:grpSpPr>
            <p:sp>
              <p:nvSpPr>
                <p:cNvPr id="188471" name="Rectangle 171"/>
                <p:cNvSpPr>
                  <a:spLocks noChangeArrowheads="1"/>
                </p:cNvSpPr>
                <p:nvPr/>
              </p:nvSpPr>
              <p:spPr bwMode="auto">
                <a:xfrm>
                  <a:off x="4596" y="2907"/>
                  <a:ext cx="405" cy="180"/>
                </a:xfrm>
                <a:prstGeom prst="rect">
                  <a:avLst/>
                </a:prstGeom>
                <a:solidFill>
                  <a:srgbClr val="CCFF99">
                    <a:alpha val="50195"/>
                  </a:srgbClr>
                </a:solidFill>
                <a:ln w="12699">
                  <a:solidFill>
                    <a:schemeClr val="tx1"/>
                  </a:solidFill>
                  <a:miter lim="800000"/>
                  <a:headEnd/>
                  <a:tailEnd/>
                </a:ln>
              </p:spPr>
              <p:txBody>
                <a:bodyPr wrap="none" anchor="ctr"/>
                <a:lstStyle/>
                <a:p>
                  <a:endParaRPr lang="zh-CN" altLang="en-US"/>
                </a:p>
              </p:txBody>
            </p:sp>
            <p:sp>
              <p:nvSpPr>
                <p:cNvPr id="188472" name="Rectangle 172"/>
                <p:cNvSpPr>
                  <a:spLocks noChangeArrowheads="1"/>
                </p:cNvSpPr>
                <p:nvPr/>
              </p:nvSpPr>
              <p:spPr bwMode="auto">
                <a:xfrm>
                  <a:off x="4573" y="2895"/>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维修点</a:t>
                  </a:r>
                </a:p>
              </p:txBody>
            </p:sp>
          </p:grpSp>
          <p:sp>
            <p:nvSpPr>
              <p:cNvPr id="188455" name="Line 173"/>
              <p:cNvSpPr>
                <a:spLocks noChangeShapeType="1"/>
              </p:cNvSpPr>
              <p:nvPr/>
            </p:nvSpPr>
            <p:spPr bwMode="auto">
              <a:xfrm>
                <a:off x="4795" y="2520"/>
                <a:ext cx="0" cy="38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nvGrpSpPr>
              <p:cNvPr id="188456" name="Group 174"/>
              <p:cNvGrpSpPr>
                <a:grpSpLocks/>
              </p:cNvGrpSpPr>
              <p:nvPr/>
            </p:nvGrpSpPr>
            <p:grpSpPr bwMode="auto">
              <a:xfrm>
                <a:off x="4544" y="1579"/>
                <a:ext cx="500" cy="212"/>
                <a:chOff x="4544" y="1579"/>
                <a:chExt cx="500" cy="212"/>
              </a:xfrm>
            </p:grpSpPr>
            <p:sp>
              <p:nvSpPr>
                <p:cNvPr id="188469" name="Rectangle 175"/>
                <p:cNvSpPr>
                  <a:spLocks noChangeArrowheads="1"/>
                </p:cNvSpPr>
                <p:nvPr/>
              </p:nvSpPr>
              <p:spPr bwMode="auto">
                <a:xfrm>
                  <a:off x="4586" y="1602"/>
                  <a:ext cx="405" cy="180"/>
                </a:xfrm>
                <a:prstGeom prst="rect">
                  <a:avLst/>
                </a:prstGeom>
                <a:solidFill>
                  <a:srgbClr val="CCFF99">
                    <a:alpha val="50195"/>
                  </a:srgbClr>
                </a:solidFill>
                <a:ln w="12699">
                  <a:solidFill>
                    <a:schemeClr val="tx1"/>
                  </a:solidFill>
                  <a:miter lim="800000"/>
                  <a:headEnd/>
                  <a:tailEnd/>
                </a:ln>
              </p:spPr>
              <p:txBody>
                <a:bodyPr wrap="none" anchor="ctr"/>
                <a:lstStyle/>
                <a:p>
                  <a:endParaRPr lang="zh-CN" altLang="en-US"/>
                </a:p>
              </p:txBody>
            </p:sp>
            <p:sp>
              <p:nvSpPr>
                <p:cNvPr id="188470" name="Rectangle 176"/>
                <p:cNvSpPr>
                  <a:spLocks noChangeArrowheads="1"/>
                </p:cNvSpPr>
                <p:nvPr/>
              </p:nvSpPr>
              <p:spPr bwMode="auto">
                <a:xfrm>
                  <a:off x="4544" y="1579"/>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代销点</a:t>
                  </a:r>
                </a:p>
              </p:txBody>
            </p:sp>
          </p:grpSp>
          <p:sp>
            <p:nvSpPr>
              <p:cNvPr id="188457" name="Line 177"/>
              <p:cNvSpPr>
                <a:spLocks noChangeShapeType="1"/>
              </p:cNvSpPr>
              <p:nvPr/>
            </p:nvSpPr>
            <p:spPr bwMode="auto">
              <a:xfrm flipV="1">
                <a:off x="4315" y="1272"/>
                <a:ext cx="288" cy="24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58" name="Line 178"/>
              <p:cNvSpPr>
                <a:spLocks noChangeShapeType="1"/>
              </p:cNvSpPr>
              <p:nvPr/>
            </p:nvSpPr>
            <p:spPr bwMode="auto">
              <a:xfrm>
                <a:off x="4315" y="1512"/>
                <a:ext cx="288" cy="192"/>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59" name="Line 179"/>
              <p:cNvSpPr>
                <a:spLocks noChangeShapeType="1"/>
              </p:cNvSpPr>
              <p:nvPr/>
            </p:nvSpPr>
            <p:spPr bwMode="auto">
              <a:xfrm flipH="1">
                <a:off x="4315" y="2040"/>
                <a:ext cx="288" cy="24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60" name="Line 180"/>
              <p:cNvSpPr>
                <a:spLocks noChangeShapeType="1"/>
              </p:cNvSpPr>
              <p:nvPr/>
            </p:nvSpPr>
            <p:spPr bwMode="auto">
              <a:xfrm>
                <a:off x="4315" y="2280"/>
                <a:ext cx="288" cy="14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nvGrpSpPr>
              <p:cNvPr id="188461" name="Group 181"/>
              <p:cNvGrpSpPr>
                <a:grpSpLocks/>
              </p:cNvGrpSpPr>
              <p:nvPr/>
            </p:nvGrpSpPr>
            <p:grpSpPr bwMode="auto">
              <a:xfrm>
                <a:off x="4564" y="3269"/>
                <a:ext cx="500" cy="212"/>
                <a:chOff x="4564" y="3269"/>
                <a:chExt cx="500" cy="212"/>
              </a:xfrm>
            </p:grpSpPr>
            <p:sp>
              <p:nvSpPr>
                <p:cNvPr id="188467" name="Rectangle 182"/>
                <p:cNvSpPr>
                  <a:spLocks noChangeArrowheads="1"/>
                </p:cNvSpPr>
                <p:nvPr/>
              </p:nvSpPr>
              <p:spPr bwMode="auto">
                <a:xfrm>
                  <a:off x="4596" y="3291"/>
                  <a:ext cx="405" cy="180"/>
                </a:xfrm>
                <a:prstGeom prst="rect">
                  <a:avLst/>
                </a:prstGeom>
                <a:solidFill>
                  <a:srgbClr val="CCFF99">
                    <a:alpha val="50195"/>
                  </a:srgbClr>
                </a:solidFill>
                <a:ln w="12699">
                  <a:solidFill>
                    <a:schemeClr val="tx1"/>
                  </a:solidFill>
                  <a:miter lim="800000"/>
                  <a:headEnd/>
                  <a:tailEnd/>
                </a:ln>
              </p:spPr>
              <p:txBody>
                <a:bodyPr wrap="none" anchor="ctr"/>
                <a:lstStyle/>
                <a:p>
                  <a:endParaRPr lang="zh-CN" altLang="en-US"/>
                </a:p>
              </p:txBody>
            </p:sp>
            <p:sp>
              <p:nvSpPr>
                <p:cNvPr id="188468" name="Rectangle 183"/>
                <p:cNvSpPr>
                  <a:spLocks noChangeArrowheads="1"/>
                </p:cNvSpPr>
                <p:nvPr/>
              </p:nvSpPr>
              <p:spPr bwMode="auto">
                <a:xfrm>
                  <a:off x="4564" y="3269"/>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服务点</a:t>
                  </a:r>
                </a:p>
              </p:txBody>
            </p:sp>
          </p:grpSp>
          <p:sp>
            <p:nvSpPr>
              <p:cNvPr id="188462" name="Line 184"/>
              <p:cNvSpPr>
                <a:spLocks noChangeShapeType="1"/>
              </p:cNvSpPr>
              <p:nvPr/>
            </p:nvSpPr>
            <p:spPr bwMode="auto">
              <a:xfrm flipV="1">
                <a:off x="4363" y="3000"/>
                <a:ext cx="240" cy="48"/>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63" name="Line 185"/>
              <p:cNvSpPr>
                <a:spLocks noChangeShapeType="1"/>
              </p:cNvSpPr>
              <p:nvPr/>
            </p:nvSpPr>
            <p:spPr bwMode="auto">
              <a:xfrm>
                <a:off x="4363" y="3096"/>
                <a:ext cx="240" cy="288"/>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nvGrpSpPr>
              <p:cNvPr id="188464" name="Group 186"/>
              <p:cNvGrpSpPr>
                <a:grpSpLocks/>
              </p:cNvGrpSpPr>
              <p:nvPr/>
            </p:nvGrpSpPr>
            <p:grpSpPr bwMode="auto">
              <a:xfrm>
                <a:off x="4559" y="1193"/>
                <a:ext cx="500" cy="212"/>
                <a:chOff x="4544" y="1579"/>
                <a:chExt cx="500" cy="212"/>
              </a:xfrm>
            </p:grpSpPr>
            <p:sp>
              <p:nvSpPr>
                <p:cNvPr id="188465" name="Rectangle 187"/>
                <p:cNvSpPr>
                  <a:spLocks noChangeArrowheads="1"/>
                </p:cNvSpPr>
                <p:nvPr/>
              </p:nvSpPr>
              <p:spPr bwMode="auto">
                <a:xfrm>
                  <a:off x="4586" y="1602"/>
                  <a:ext cx="405" cy="180"/>
                </a:xfrm>
                <a:prstGeom prst="rect">
                  <a:avLst/>
                </a:prstGeom>
                <a:solidFill>
                  <a:srgbClr val="CCFF99">
                    <a:alpha val="50195"/>
                  </a:srgbClr>
                </a:solidFill>
                <a:ln w="12699">
                  <a:solidFill>
                    <a:schemeClr val="tx1"/>
                  </a:solidFill>
                  <a:miter lim="800000"/>
                  <a:headEnd/>
                  <a:tailEnd/>
                </a:ln>
              </p:spPr>
              <p:txBody>
                <a:bodyPr wrap="none" anchor="ctr"/>
                <a:lstStyle/>
                <a:p>
                  <a:endParaRPr lang="zh-CN" altLang="en-US"/>
                </a:p>
              </p:txBody>
            </p:sp>
            <p:sp>
              <p:nvSpPr>
                <p:cNvPr id="188466" name="Rectangle 188"/>
                <p:cNvSpPr>
                  <a:spLocks noChangeArrowheads="1"/>
                </p:cNvSpPr>
                <p:nvPr/>
              </p:nvSpPr>
              <p:spPr bwMode="auto">
                <a:xfrm>
                  <a:off x="4544" y="1579"/>
                  <a:ext cx="500"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代销点</a:t>
                  </a:r>
                </a:p>
              </p:txBody>
            </p:sp>
          </p:grpSp>
        </p:grpSp>
        <p:sp>
          <p:nvSpPr>
            <p:cNvPr id="188443" name="Text Box 189"/>
            <p:cNvSpPr txBox="1">
              <a:spLocks noChangeArrowheads="1"/>
            </p:cNvSpPr>
            <p:nvPr/>
          </p:nvSpPr>
          <p:spPr bwMode="auto">
            <a:xfrm>
              <a:off x="4555" y="696"/>
              <a:ext cx="340" cy="192"/>
            </a:xfrm>
            <a:prstGeom prst="rect">
              <a:avLst/>
            </a:prstGeom>
            <a:noFill/>
            <a:ln w="9525">
              <a:noFill/>
              <a:miter lim="800000"/>
              <a:headEnd/>
              <a:tailEnd/>
            </a:ln>
          </p:spPr>
          <p:txBody>
            <a:bodyPr wrap="none">
              <a:spAutoFit/>
            </a:bodyPr>
            <a:lstStyle/>
            <a:p>
              <a:r>
                <a:rPr kumimoji="1" lang="zh-CN" altLang="en-US" sz="1400">
                  <a:latin typeface="Times New Roman" pitchFamily="18" charset="0"/>
                  <a:ea typeface="楷体_GB2312" pitchFamily="49" charset="-122"/>
                </a:rPr>
                <a:t>直销</a:t>
              </a:r>
              <a:endParaRPr kumimoji="1" lang="zh-CN" altLang="en-US" sz="1400">
                <a:latin typeface="Times New Roman" pitchFamily="18" charset="0"/>
              </a:endParaRPr>
            </a:p>
          </p:txBody>
        </p:sp>
        <p:sp>
          <p:nvSpPr>
            <p:cNvPr id="188444" name="Line 190"/>
            <p:cNvSpPr>
              <a:spLocks noChangeShapeType="1"/>
            </p:cNvSpPr>
            <p:nvPr/>
          </p:nvSpPr>
          <p:spPr bwMode="auto">
            <a:xfrm flipV="1">
              <a:off x="4315" y="840"/>
              <a:ext cx="1104" cy="9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88445" name="Line 191"/>
            <p:cNvSpPr>
              <a:spLocks noChangeShapeType="1"/>
            </p:cNvSpPr>
            <p:nvPr/>
          </p:nvSpPr>
          <p:spPr bwMode="auto">
            <a:xfrm>
              <a:off x="4315" y="936"/>
              <a:ext cx="1104" cy="192"/>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grpSp>
          <p:nvGrpSpPr>
            <p:cNvPr id="188446" name="Group 192"/>
            <p:cNvGrpSpPr>
              <a:grpSpLocks/>
            </p:cNvGrpSpPr>
            <p:nvPr/>
          </p:nvGrpSpPr>
          <p:grpSpPr bwMode="auto">
            <a:xfrm>
              <a:off x="5388" y="1006"/>
              <a:ext cx="372" cy="212"/>
              <a:chOff x="5388" y="3248"/>
              <a:chExt cx="372" cy="212"/>
            </a:xfrm>
          </p:grpSpPr>
          <p:sp>
            <p:nvSpPr>
              <p:cNvPr id="188450" name="Rectangle 193"/>
              <p:cNvSpPr>
                <a:spLocks noChangeArrowheads="1"/>
              </p:cNvSpPr>
              <p:nvPr/>
            </p:nvSpPr>
            <p:spPr bwMode="auto">
              <a:xfrm>
                <a:off x="5410" y="3254"/>
                <a:ext cx="328" cy="184"/>
              </a:xfrm>
              <a:prstGeom prst="rect">
                <a:avLst/>
              </a:prstGeom>
              <a:solidFill>
                <a:srgbClr val="CCFFFF">
                  <a:alpha val="50195"/>
                </a:srgbClr>
              </a:solidFill>
              <a:ln w="12699">
                <a:solidFill>
                  <a:schemeClr val="tx1"/>
                </a:solidFill>
                <a:miter lim="800000"/>
                <a:headEnd/>
                <a:tailEnd/>
              </a:ln>
            </p:spPr>
            <p:txBody>
              <a:bodyPr wrap="none" anchor="ctr"/>
              <a:lstStyle/>
              <a:p>
                <a:endParaRPr lang="zh-CN" altLang="en-US"/>
              </a:p>
            </p:txBody>
          </p:sp>
          <p:sp>
            <p:nvSpPr>
              <p:cNvPr id="188451" name="Rectangle 194"/>
              <p:cNvSpPr>
                <a:spLocks noChangeArrowheads="1"/>
              </p:cNvSpPr>
              <p:nvPr/>
            </p:nvSpPr>
            <p:spPr bwMode="auto">
              <a:xfrm>
                <a:off x="5388" y="3248"/>
                <a:ext cx="372"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客户</a:t>
                </a:r>
              </a:p>
            </p:txBody>
          </p:sp>
        </p:grpSp>
        <p:grpSp>
          <p:nvGrpSpPr>
            <p:cNvPr id="188447" name="Group 195"/>
            <p:cNvGrpSpPr>
              <a:grpSpLocks/>
            </p:cNvGrpSpPr>
            <p:nvPr/>
          </p:nvGrpSpPr>
          <p:grpSpPr bwMode="auto">
            <a:xfrm>
              <a:off x="5388" y="738"/>
              <a:ext cx="372" cy="212"/>
              <a:chOff x="5388" y="3248"/>
              <a:chExt cx="372" cy="212"/>
            </a:xfrm>
          </p:grpSpPr>
          <p:sp>
            <p:nvSpPr>
              <p:cNvPr id="188448" name="Rectangle 196"/>
              <p:cNvSpPr>
                <a:spLocks noChangeArrowheads="1"/>
              </p:cNvSpPr>
              <p:nvPr/>
            </p:nvSpPr>
            <p:spPr bwMode="auto">
              <a:xfrm>
                <a:off x="5410" y="3254"/>
                <a:ext cx="328" cy="184"/>
              </a:xfrm>
              <a:prstGeom prst="rect">
                <a:avLst/>
              </a:prstGeom>
              <a:solidFill>
                <a:srgbClr val="CCFFFF">
                  <a:alpha val="50195"/>
                </a:srgbClr>
              </a:solidFill>
              <a:ln w="12699">
                <a:solidFill>
                  <a:schemeClr val="tx1"/>
                </a:solidFill>
                <a:miter lim="800000"/>
                <a:headEnd/>
                <a:tailEnd/>
              </a:ln>
            </p:spPr>
            <p:txBody>
              <a:bodyPr wrap="none" anchor="ctr"/>
              <a:lstStyle/>
              <a:p>
                <a:endParaRPr lang="zh-CN" altLang="en-US"/>
              </a:p>
            </p:txBody>
          </p:sp>
          <p:sp>
            <p:nvSpPr>
              <p:cNvPr id="188449" name="Rectangle 197"/>
              <p:cNvSpPr>
                <a:spLocks noChangeArrowheads="1"/>
              </p:cNvSpPr>
              <p:nvPr/>
            </p:nvSpPr>
            <p:spPr bwMode="auto">
              <a:xfrm>
                <a:off x="5388" y="3248"/>
                <a:ext cx="372" cy="212"/>
              </a:xfrm>
              <a:prstGeom prst="rect">
                <a:avLst/>
              </a:prstGeom>
              <a:noFill/>
              <a:ln w="9525">
                <a:noFill/>
                <a:miter lim="800000"/>
                <a:headEnd/>
                <a:tailEnd/>
              </a:ln>
            </p:spPr>
            <p:txBody>
              <a:bodyPr wrap="none" lIns="92075" tIns="46038" rIns="92075" bIns="46038">
                <a:spAutoFit/>
              </a:bodyPr>
              <a:lstStyle/>
              <a:p>
                <a:pPr defTabSz="762000" eaLnBrk="0" hangingPunct="0"/>
                <a:r>
                  <a:rPr kumimoji="1" lang="zh-CN" altLang="en-US" sz="1600">
                    <a:latin typeface="楷体_GB2312" pitchFamily="49" charset="-122"/>
                    <a:ea typeface="楷体_GB2312" pitchFamily="49" charset="-122"/>
                  </a:rPr>
                  <a:t>客户</a:t>
                </a:r>
              </a:p>
            </p:txBody>
          </p:sp>
        </p:grpSp>
      </p:grpSp>
      <p:sp>
        <p:nvSpPr>
          <p:cNvPr id="1661126" name="Text Box 198"/>
          <p:cNvSpPr txBox="1">
            <a:spLocks noChangeArrowheads="1"/>
          </p:cNvSpPr>
          <p:nvPr/>
        </p:nvSpPr>
        <p:spPr bwMode="auto">
          <a:xfrm>
            <a:off x="3622675" y="2990850"/>
            <a:ext cx="590550" cy="366713"/>
          </a:xfrm>
          <a:prstGeom prst="rect">
            <a:avLst/>
          </a:prstGeom>
          <a:noFill/>
          <a:ln w="9525">
            <a:noFill/>
            <a:miter lim="800000"/>
            <a:headEnd/>
            <a:tailEnd/>
          </a:ln>
        </p:spPr>
        <p:txBody>
          <a:bodyPr wrap="none">
            <a:spAutoFit/>
          </a:bodyPr>
          <a:lstStyle/>
          <a:p>
            <a:pPr eaLnBrk="0" hangingPunct="0"/>
            <a:r>
              <a:rPr kumimoji="1" lang="en-US" altLang="zh-CN" sz="1800">
                <a:solidFill>
                  <a:srgbClr val="FF0000"/>
                </a:solidFill>
                <a:latin typeface="Times New Roman" pitchFamily="18" charset="0"/>
                <a:ea typeface="楷体_GB2312" pitchFamily="49" charset="-122"/>
              </a:rPr>
              <a:t>MIS</a:t>
            </a:r>
            <a:endParaRPr kumimoji="1" lang="en-US" altLang="zh-CN" sz="1800">
              <a:latin typeface="Times New Roman" pitchFamily="18" charset="0"/>
              <a:ea typeface="楷体_GB2312" pitchFamily="49" charset="-122"/>
            </a:endParaRPr>
          </a:p>
        </p:txBody>
      </p:sp>
      <p:grpSp>
        <p:nvGrpSpPr>
          <p:cNvPr id="188419" name="Group 199"/>
          <p:cNvGrpSpPr>
            <a:grpSpLocks/>
          </p:cNvGrpSpPr>
          <p:nvPr/>
        </p:nvGrpSpPr>
        <p:grpSpPr bwMode="auto">
          <a:xfrm>
            <a:off x="2238375" y="5792788"/>
            <a:ext cx="3013075" cy="376237"/>
            <a:chOff x="1410" y="3649"/>
            <a:chExt cx="1898" cy="237"/>
          </a:xfrm>
        </p:grpSpPr>
        <p:sp>
          <p:nvSpPr>
            <p:cNvPr id="188439" name="Text Box 200"/>
            <p:cNvSpPr txBox="1">
              <a:spLocks noChangeArrowheads="1"/>
            </p:cNvSpPr>
            <p:nvPr/>
          </p:nvSpPr>
          <p:spPr bwMode="auto">
            <a:xfrm>
              <a:off x="1410" y="3649"/>
              <a:ext cx="412" cy="237"/>
            </a:xfrm>
            <a:prstGeom prst="rect">
              <a:avLst/>
            </a:prstGeom>
            <a:solidFill>
              <a:srgbClr val="0066FF"/>
            </a:solidFill>
            <a:ln w="9525">
              <a:solidFill>
                <a:schemeClr val="bg1"/>
              </a:solidFill>
              <a:miter lim="800000"/>
              <a:headEnd/>
              <a:tailEnd/>
            </a:ln>
          </p:spPr>
          <p:txBody>
            <a:bodyPr wrap="none">
              <a:spAutoFit/>
            </a:bodyPr>
            <a:lstStyle/>
            <a:p>
              <a:pPr eaLnBrk="0" hangingPunct="0"/>
              <a:r>
                <a:rPr kumimoji="1" lang="zh-CN" altLang="en-US" sz="1800" b="1">
                  <a:solidFill>
                    <a:schemeClr val="bg1"/>
                  </a:solidFill>
                  <a:latin typeface="Times New Roman" pitchFamily="18" charset="0"/>
                  <a:ea typeface="楷体_GB2312" pitchFamily="49" charset="-122"/>
                </a:rPr>
                <a:t>系统</a:t>
              </a:r>
              <a:endParaRPr kumimoji="1" lang="zh-CN" altLang="en-US" sz="1800">
                <a:latin typeface="Times New Roman" pitchFamily="18" charset="0"/>
                <a:ea typeface="楷体_GB2312" pitchFamily="49" charset="-122"/>
              </a:endParaRPr>
            </a:p>
          </p:txBody>
        </p:sp>
        <p:sp>
          <p:nvSpPr>
            <p:cNvPr id="188440" name="Text Box 201"/>
            <p:cNvSpPr txBox="1">
              <a:spLocks noChangeArrowheads="1"/>
            </p:cNvSpPr>
            <p:nvPr/>
          </p:nvSpPr>
          <p:spPr bwMode="auto">
            <a:xfrm>
              <a:off x="2047" y="3655"/>
              <a:ext cx="406" cy="231"/>
            </a:xfrm>
            <a:prstGeom prst="rect">
              <a:avLst/>
            </a:prstGeom>
            <a:solidFill>
              <a:srgbClr val="0066FF"/>
            </a:solidFill>
            <a:ln w="9525">
              <a:noFill/>
              <a:miter lim="800000"/>
              <a:headEnd/>
              <a:tailEnd/>
            </a:ln>
          </p:spPr>
          <p:txBody>
            <a:bodyPr wrap="none">
              <a:spAutoFit/>
            </a:bodyPr>
            <a:lstStyle/>
            <a:p>
              <a:pPr eaLnBrk="0" hangingPunct="0"/>
              <a:r>
                <a:rPr kumimoji="1" lang="zh-CN" altLang="en-US" sz="1800" b="1">
                  <a:solidFill>
                    <a:schemeClr val="bg1"/>
                  </a:solidFill>
                  <a:latin typeface="Times New Roman" pitchFamily="18" charset="0"/>
                  <a:ea typeface="楷体_GB2312" pitchFamily="49" charset="-122"/>
                </a:rPr>
                <a:t>理念</a:t>
              </a:r>
              <a:endParaRPr kumimoji="1" lang="zh-CN" altLang="en-US" sz="1800">
                <a:latin typeface="Times New Roman" pitchFamily="18" charset="0"/>
                <a:ea typeface="楷体_GB2312" pitchFamily="49" charset="-122"/>
              </a:endParaRPr>
            </a:p>
          </p:txBody>
        </p:sp>
        <p:sp>
          <p:nvSpPr>
            <p:cNvPr id="188441" name="Text Box 202"/>
            <p:cNvSpPr txBox="1">
              <a:spLocks noChangeArrowheads="1"/>
            </p:cNvSpPr>
            <p:nvPr/>
          </p:nvSpPr>
          <p:spPr bwMode="auto">
            <a:xfrm>
              <a:off x="2902" y="3655"/>
              <a:ext cx="406" cy="231"/>
            </a:xfrm>
            <a:prstGeom prst="rect">
              <a:avLst/>
            </a:prstGeom>
            <a:solidFill>
              <a:srgbClr val="0066FF"/>
            </a:solidFill>
            <a:ln w="9525">
              <a:noFill/>
              <a:miter lim="800000"/>
              <a:headEnd/>
              <a:tailEnd/>
            </a:ln>
          </p:spPr>
          <p:txBody>
            <a:bodyPr wrap="none">
              <a:spAutoFit/>
            </a:bodyPr>
            <a:lstStyle/>
            <a:p>
              <a:pPr eaLnBrk="0" hangingPunct="0"/>
              <a:r>
                <a:rPr kumimoji="1" lang="zh-CN" altLang="en-US" sz="1800" b="1">
                  <a:solidFill>
                    <a:schemeClr val="bg1"/>
                  </a:solidFill>
                  <a:latin typeface="Times New Roman" pitchFamily="18" charset="0"/>
                  <a:ea typeface="楷体_GB2312" pitchFamily="49" charset="-122"/>
                </a:rPr>
                <a:t>技术</a:t>
              </a:r>
              <a:endParaRPr kumimoji="1" lang="zh-CN" altLang="en-US" sz="1800">
                <a:latin typeface="Times New Roman" pitchFamily="18" charset="0"/>
                <a:ea typeface="楷体_GB2312" pitchFamily="49" charset="-122"/>
              </a:endParaRPr>
            </a:p>
          </p:txBody>
        </p:sp>
      </p:grpSp>
      <p:sp>
        <p:nvSpPr>
          <p:cNvPr id="1661131" name="Text Box 203"/>
          <p:cNvSpPr txBox="1">
            <a:spLocks noChangeArrowheads="1"/>
          </p:cNvSpPr>
          <p:nvPr/>
        </p:nvSpPr>
        <p:spPr bwMode="auto">
          <a:xfrm>
            <a:off x="5081588" y="6491288"/>
            <a:ext cx="641350" cy="366712"/>
          </a:xfrm>
          <a:prstGeom prst="rect">
            <a:avLst/>
          </a:prstGeom>
          <a:solidFill>
            <a:srgbClr val="996633"/>
          </a:solidFill>
          <a:ln w="9525">
            <a:noFill/>
            <a:miter lim="800000"/>
            <a:headEnd/>
            <a:tailEnd/>
          </a:ln>
        </p:spPr>
        <p:txBody>
          <a:bodyPr wrap="none">
            <a:spAutoFit/>
          </a:bodyPr>
          <a:lstStyle/>
          <a:p>
            <a:pPr eaLnBrk="0" hangingPunct="0"/>
            <a:r>
              <a:rPr kumimoji="1" lang="zh-CN" altLang="en-US" sz="1800" b="1">
                <a:solidFill>
                  <a:schemeClr val="bg1"/>
                </a:solidFill>
                <a:latin typeface="Times New Roman" pitchFamily="18" charset="0"/>
                <a:ea typeface="楷体_GB2312" pitchFamily="49" charset="-122"/>
              </a:rPr>
              <a:t>模式</a:t>
            </a:r>
            <a:endParaRPr kumimoji="1" lang="zh-CN" altLang="en-US" sz="1800">
              <a:latin typeface="Times New Roman" pitchFamily="18" charset="0"/>
              <a:ea typeface="楷体_GB2312" pitchFamily="49" charset="-122"/>
            </a:endParaRPr>
          </a:p>
        </p:txBody>
      </p:sp>
      <p:grpSp>
        <p:nvGrpSpPr>
          <p:cNvPr id="188420" name="Group 204"/>
          <p:cNvGrpSpPr>
            <a:grpSpLocks/>
          </p:cNvGrpSpPr>
          <p:nvPr/>
        </p:nvGrpSpPr>
        <p:grpSpPr bwMode="auto">
          <a:xfrm>
            <a:off x="1069975" y="4168775"/>
            <a:ext cx="6477000" cy="396875"/>
            <a:chOff x="674" y="2626"/>
            <a:chExt cx="4080" cy="250"/>
          </a:xfrm>
        </p:grpSpPr>
        <p:sp>
          <p:nvSpPr>
            <p:cNvPr id="188437" name="Text Box 205"/>
            <p:cNvSpPr txBox="1">
              <a:spLocks noChangeArrowheads="1"/>
            </p:cNvSpPr>
            <p:nvPr/>
          </p:nvSpPr>
          <p:spPr bwMode="auto">
            <a:xfrm>
              <a:off x="674" y="2626"/>
              <a:ext cx="916" cy="250"/>
            </a:xfrm>
            <a:prstGeom prst="rect">
              <a:avLst/>
            </a:prstGeom>
            <a:solidFill>
              <a:srgbClr val="CC0099"/>
            </a:solidFill>
            <a:ln w="9525">
              <a:noFill/>
              <a:miter lim="800000"/>
              <a:headEnd/>
              <a:tailEnd/>
            </a:ln>
          </p:spPr>
          <p:txBody>
            <a:bodyPr wrap="none">
              <a:spAutoFit/>
            </a:bodyPr>
            <a:lstStyle/>
            <a:p>
              <a:pPr eaLnBrk="0" hangingPunct="0"/>
              <a:r>
                <a:rPr kumimoji="1" lang="zh-CN" altLang="en-US" b="1">
                  <a:solidFill>
                    <a:schemeClr val="bg1"/>
                  </a:solidFill>
                  <a:latin typeface="楷体_GB2312" pitchFamily="49" charset="-122"/>
                  <a:ea typeface="楷体_GB2312" pitchFamily="49" charset="-122"/>
                </a:rPr>
                <a:t>运输、仓储</a:t>
              </a:r>
              <a:endParaRPr kumimoji="1" lang="zh-CN" altLang="en-US" sz="1600">
                <a:latin typeface="楷体_GB2312" pitchFamily="49" charset="-122"/>
                <a:ea typeface="楷体_GB2312" pitchFamily="49" charset="-122"/>
              </a:endParaRPr>
            </a:p>
          </p:txBody>
        </p:sp>
        <p:sp>
          <p:nvSpPr>
            <p:cNvPr id="188438" name="Text Box 206"/>
            <p:cNvSpPr txBox="1">
              <a:spLocks noChangeArrowheads="1"/>
            </p:cNvSpPr>
            <p:nvPr/>
          </p:nvSpPr>
          <p:spPr bwMode="auto">
            <a:xfrm>
              <a:off x="3350" y="2626"/>
              <a:ext cx="1404" cy="250"/>
            </a:xfrm>
            <a:prstGeom prst="rect">
              <a:avLst/>
            </a:prstGeom>
            <a:solidFill>
              <a:srgbClr val="CC0099"/>
            </a:solidFill>
            <a:ln w="9525">
              <a:noFill/>
              <a:miter lim="800000"/>
              <a:headEnd/>
              <a:tailEnd/>
            </a:ln>
          </p:spPr>
          <p:txBody>
            <a:bodyPr wrap="none">
              <a:spAutoFit/>
            </a:bodyPr>
            <a:lstStyle/>
            <a:p>
              <a:pPr eaLnBrk="0" hangingPunct="0"/>
              <a:r>
                <a:rPr kumimoji="1" lang="zh-CN" altLang="en-US" b="1">
                  <a:solidFill>
                    <a:schemeClr val="bg1"/>
                  </a:solidFill>
                  <a:latin typeface="楷体_GB2312" pitchFamily="49" charset="-122"/>
                  <a:ea typeface="楷体_GB2312" pitchFamily="49" charset="-122"/>
                </a:rPr>
                <a:t>运输、仓储、配送</a:t>
              </a:r>
              <a:endParaRPr kumimoji="1" lang="zh-CN" altLang="en-US" sz="1600">
                <a:latin typeface="楷体_GB2312" pitchFamily="49" charset="-122"/>
                <a:ea typeface="楷体_GB2312" pitchFamily="49" charset="-122"/>
              </a:endParaRPr>
            </a:p>
          </p:txBody>
        </p:sp>
      </p:grpSp>
      <p:sp>
        <p:nvSpPr>
          <p:cNvPr id="1661135" name="Oval 207"/>
          <p:cNvSpPr>
            <a:spLocks noChangeArrowheads="1"/>
          </p:cNvSpPr>
          <p:nvPr/>
        </p:nvSpPr>
        <p:spPr bwMode="auto">
          <a:xfrm>
            <a:off x="2019300" y="1104900"/>
            <a:ext cx="3524250" cy="3219450"/>
          </a:xfrm>
          <a:prstGeom prst="ellipse">
            <a:avLst/>
          </a:prstGeom>
          <a:solidFill>
            <a:srgbClr val="CCFFFF">
              <a:alpha val="50195"/>
            </a:srgbClr>
          </a:solidFill>
          <a:ln w="9525">
            <a:solidFill>
              <a:srgbClr val="FFFFCC"/>
            </a:solidFill>
            <a:round/>
            <a:headEnd/>
            <a:tailEnd/>
          </a:ln>
        </p:spPr>
        <p:txBody>
          <a:bodyPr wrap="none" anchor="ctr"/>
          <a:lstStyle/>
          <a:p>
            <a:pPr algn="ctr" eaLnBrk="0" hangingPunct="0"/>
            <a:r>
              <a:rPr kumimoji="1" lang="zh-CN" altLang="en-US" sz="4800">
                <a:latin typeface="Times New Roman" pitchFamily="18" charset="0"/>
                <a:ea typeface="楷体_GB2312" pitchFamily="49" charset="-122"/>
              </a:rPr>
              <a:t>虚拟企业</a:t>
            </a:r>
          </a:p>
          <a:p>
            <a:pPr algn="ctr" eaLnBrk="0" hangingPunct="0"/>
            <a:r>
              <a:rPr kumimoji="1" lang="en-US" altLang="zh-CN" sz="4800">
                <a:latin typeface="Times New Roman" pitchFamily="18" charset="0"/>
                <a:ea typeface="楷体_GB2312" pitchFamily="49" charset="-122"/>
              </a:rPr>
              <a:t>(</a:t>
            </a:r>
            <a:r>
              <a:rPr kumimoji="1" lang="zh-CN" altLang="en-US" sz="4800">
                <a:latin typeface="Times New Roman" pitchFamily="18" charset="0"/>
                <a:ea typeface="楷体_GB2312" pitchFamily="49" charset="-122"/>
              </a:rPr>
              <a:t>动态联盟</a:t>
            </a:r>
            <a:r>
              <a:rPr kumimoji="1" lang="en-US" altLang="zh-CN" sz="4800">
                <a:latin typeface="Times New Roman" pitchFamily="18" charset="0"/>
                <a:ea typeface="楷体_GB2312" pitchFamily="49" charset="-122"/>
              </a:rPr>
              <a:t>)</a:t>
            </a:r>
            <a:endParaRPr kumimoji="1" lang="en-US" altLang="zh-CN" sz="2400">
              <a:latin typeface="Times New Roman" pitchFamily="18" charset="0"/>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7" fill="hold">
                      <p:stCondLst>
                        <p:cond delay="indefinite"/>
                      </p:stCondLst>
                      <p:childTnLst>
                        <p:par>
                          <p:cTn id="8" fill="hold">
                            <p:stCondLst>
                              <p:cond delay="0"/>
                            </p:stCondLst>
                            <p:childTnLst>
                              <p:par>
                                <p:cTn id="9" presetID="16" presetClass="entr" presetSubtype="42" fill="hold" grpId="0" nodeType="clickEffect">
                                  <p:stCondLst>
                                    <p:cond delay="0"/>
                                  </p:stCondLst>
                                  <p:childTnLst>
                                    <p:set>
                                      <p:cBhvr>
                                        <p:cTn id="10" dur="1" fill="hold">
                                          <p:stCondLst>
                                            <p:cond delay="0"/>
                                          </p:stCondLst>
                                        </p:cTn>
                                        <p:tgtEl>
                                          <p:spTgt spid="1661126"/>
                                        </p:tgtEl>
                                        <p:attrNameLst>
                                          <p:attrName>style.visibility</p:attrName>
                                        </p:attrNameLst>
                                      </p:cBhvr>
                                      <p:to>
                                        <p:strVal val="visible"/>
                                      </p:to>
                                    </p:set>
                                    <p:animEffect transition="in" filter="barn(outHorizontal)">
                                      <p:cBhvr>
                                        <p:cTn id="11" dur="500"/>
                                        <p:tgtEl>
                                          <p:spTgt spid="16611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4"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88633"/>
                                        </p:tgtEl>
                                        <p:attrNameLst>
                                          <p:attrName>style.visibility</p:attrName>
                                        </p:attrNameLst>
                                      </p:cBhvr>
                                      <p:to>
                                        <p:strVal val="visible"/>
                                      </p:to>
                                    </p:set>
                                    <p:anim calcmode="lin" valueType="num">
                                      <p:cBhvr additive="base">
                                        <p:cTn id="32" dur="500" fill="hold"/>
                                        <p:tgtEl>
                                          <p:spTgt spid="188633"/>
                                        </p:tgtEl>
                                        <p:attrNameLst>
                                          <p:attrName>ppt_x</p:attrName>
                                        </p:attrNameLst>
                                      </p:cBhvr>
                                      <p:tavLst>
                                        <p:tav tm="0">
                                          <p:val>
                                            <p:strVal val="1+#ppt_w/2"/>
                                          </p:val>
                                        </p:tav>
                                        <p:tav tm="100000">
                                          <p:val>
                                            <p:strVal val="#ppt_x"/>
                                          </p:val>
                                        </p:tav>
                                      </p:tavLst>
                                    </p:anim>
                                    <p:anim calcmode="lin" valueType="num">
                                      <p:cBhvr additive="base">
                                        <p:cTn id="33" dur="500" fill="hold"/>
                                        <p:tgtEl>
                                          <p:spTgt spid="1886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4" name="WHOOSH.WAV"/>
                                        </p:tgtEl>
                                      </p:cMediaNode>
                                    </p:audio>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88626"/>
                                        </p:tgtEl>
                                        <p:attrNameLst>
                                          <p:attrName>style.visibility</p:attrName>
                                        </p:attrNameLst>
                                      </p:cBhvr>
                                      <p:to>
                                        <p:strVal val="visible"/>
                                      </p:to>
                                    </p:set>
                                    <p:anim calcmode="lin" valueType="num">
                                      <p:cBhvr additive="base">
                                        <p:cTn id="42" dur="500" fill="hold"/>
                                        <p:tgtEl>
                                          <p:spTgt spid="188626"/>
                                        </p:tgtEl>
                                        <p:attrNameLst>
                                          <p:attrName>ppt_x</p:attrName>
                                        </p:attrNameLst>
                                      </p:cBhvr>
                                      <p:tavLst>
                                        <p:tav tm="0">
                                          <p:val>
                                            <p:strVal val="1+#ppt_w/2"/>
                                          </p:val>
                                        </p:tav>
                                        <p:tav tm="100000">
                                          <p:val>
                                            <p:strVal val="#ppt_x"/>
                                          </p:val>
                                        </p:tav>
                                      </p:tavLst>
                                    </p:anim>
                                    <p:anim calcmode="lin" valueType="num">
                                      <p:cBhvr additive="base">
                                        <p:cTn id="43" dur="500" fill="hold"/>
                                        <p:tgtEl>
                                          <p:spTgt spid="1886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WHOOSH.WAV"/>
                                        </p:tgtEl>
                                      </p:cMediaNode>
                                    </p:audio>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0-#ppt_w/2"/>
                                          </p:val>
                                        </p:tav>
                                        <p:tav tm="100000">
                                          <p:val>
                                            <p:strVal val="#ppt_x"/>
                                          </p:val>
                                        </p:tav>
                                      </p:tavLst>
                                    </p:anim>
                                    <p:anim calcmode="lin" valueType="num">
                                      <p:cBhvr additive="base">
                                        <p:cTn id="53" dur="500" fill="hold"/>
                                        <p:tgtEl>
                                          <p:spTgt spid="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4" name="WHOOSH.WAV"/>
                                        </p:tgtEl>
                                      </p:cMediaNode>
                                    </p:audio>
                                  </p:subTnLst>
                                </p:cTn>
                              </p:par>
                            </p:childTnLst>
                          </p:cTn>
                        </p:par>
                      </p:childTnLst>
                    </p:cTn>
                  </p:par>
                  <p:par>
                    <p:cTn id="54" fill="hold">
                      <p:stCondLst>
                        <p:cond delay="indefinite"/>
                      </p:stCondLst>
                      <p:childTnLst>
                        <p:par>
                          <p:cTn id="55" fill="hold">
                            <p:stCondLst>
                              <p:cond delay="0"/>
                            </p:stCondLst>
                            <p:childTnLst>
                              <p:par>
                                <p:cTn id="56" presetID="16" presetClass="entr" presetSubtype="26"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barn(inHorizontal)">
                                      <p:cBhvr>
                                        <p:cTn id="58" dur="500"/>
                                        <p:tgtEl>
                                          <p:spTgt spid="8"/>
                                        </p:tgtEl>
                                      </p:cBhvr>
                                    </p:animEffect>
                                  </p:childTnLst>
                                  <p:subTnLst>
                                    <p:audio>
                                      <p:cMediaNode>
                                        <p:cTn display="0" masterRel="sameClick">
                                          <p:stCondLst>
                                            <p:cond evt="begin" delay="0">
                                              <p:tn val="56"/>
                                            </p:cond>
                                          </p:stCondLst>
                                          <p:endCondLst>
                                            <p:cond evt="onStopAudio" delay="0">
                                              <p:tgtEl>
                                                <p:sldTgt/>
                                              </p:tgtEl>
                                            </p:cond>
                                          </p:endCondLst>
                                        </p:cTn>
                                        <p:tgtEl>
                                          <p:sndTgt r:embed="rId4" name="WHOOSH.WAV"/>
                                        </p:tgtEl>
                                      </p:cMediaNode>
                                    </p:audio>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884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p:cTn id="67" dur="500" fill="hold"/>
                                        <p:tgtEl>
                                          <p:spTgt spid="2"/>
                                        </p:tgtEl>
                                        <p:attrNameLst>
                                          <p:attrName>ppt_x</p:attrName>
                                        </p:attrNameLst>
                                      </p:cBhvr>
                                      <p:tavLst>
                                        <p:tav tm="0">
                                          <p:val>
                                            <p:strVal val="#ppt_x-#ppt_w/2"/>
                                          </p:val>
                                        </p:tav>
                                        <p:tav tm="100000">
                                          <p:val>
                                            <p:strVal val="#ppt_x"/>
                                          </p:val>
                                        </p:tav>
                                      </p:tavLst>
                                    </p:anim>
                                    <p:anim calcmode="lin" valueType="num">
                                      <p:cBhvr>
                                        <p:cTn id="68" dur="500" fill="hold"/>
                                        <p:tgtEl>
                                          <p:spTgt spid="2"/>
                                        </p:tgtEl>
                                        <p:attrNameLst>
                                          <p:attrName>ppt_y</p:attrName>
                                        </p:attrNameLst>
                                      </p:cBhvr>
                                      <p:tavLst>
                                        <p:tav tm="0">
                                          <p:val>
                                            <p:strVal val="#ppt_y"/>
                                          </p:val>
                                        </p:tav>
                                        <p:tav tm="100000">
                                          <p:val>
                                            <p:strVal val="#ppt_y"/>
                                          </p:val>
                                        </p:tav>
                                      </p:tavLst>
                                    </p:anim>
                                    <p:anim calcmode="lin" valueType="num">
                                      <p:cBhvr>
                                        <p:cTn id="69" dur="500" fill="hold"/>
                                        <p:tgtEl>
                                          <p:spTgt spid="2"/>
                                        </p:tgtEl>
                                        <p:attrNameLst>
                                          <p:attrName>ppt_w</p:attrName>
                                        </p:attrNameLst>
                                      </p:cBhvr>
                                      <p:tavLst>
                                        <p:tav tm="0">
                                          <p:val>
                                            <p:fltVal val="0"/>
                                          </p:val>
                                        </p:tav>
                                        <p:tav tm="100000">
                                          <p:val>
                                            <p:strVal val="#ppt_w"/>
                                          </p:val>
                                        </p:tav>
                                      </p:tavLst>
                                    </p:anim>
                                    <p:anim calcmode="lin" valueType="num">
                                      <p:cBhvr>
                                        <p:cTn id="7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528" fill="hold" grpId="0" nodeType="clickEffect">
                                  <p:stCondLst>
                                    <p:cond delay="0"/>
                                  </p:stCondLst>
                                  <p:childTnLst>
                                    <p:set>
                                      <p:cBhvr>
                                        <p:cTn id="74" dur="1" fill="hold">
                                          <p:stCondLst>
                                            <p:cond delay="0"/>
                                          </p:stCondLst>
                                        </p:cTn>
                                        <p:tgtEl>
                                          <p:spTgt spid="1661135"/>
                                        </p:tgtEl>
                                        <p:attrNameLst>
                                          <p:attrName>style.visibility</p:attrName>
                                        </p:attrNameLst>
                                      </p:cBhvr>
                                      <p:to>
                                        <p:strVal val="visible"/>
                                      </p:to>
                                    </p:set>
                                    <p:anim calcmode="lin" valueType="num">
                                      <p:cBhvr>
                                        <p:cTn id="75" dur="500" fill="hold"/>
                                        <p:tgtEl>
                                          <p:spTgt spid="1661135"/>
                                        </p:tgtEl>
                                        <p:attrNameLst>
                                          <p:attrName>ppt_w</p:attrName>
                                        </p:attrNameLst>
                                      </p:cBhvr>
                                      <p:tavLst>
                                        <p:tav tm="0">
                                          <p:val>
                                            <p:fltVal val="0"/>
                                          </p:val>
                                        </p:tav>
                                        <p:tav tm="100000">
                                          <p:val>
                                            <p:strVal val="#ppt_w"/>
                                          </p:val>
                                        </p:tav>
                                      </p:tavLst>
                                    </p:anim>
                                    <p:anim calcmode="lin" valueType="num">
                                      <p:cBhvr>
                                        <p:cTn id="76" dur="500" fill="hold"/>
                                        <p:tgtEl>
                                          <p:spTgt spid="1661135"/>
                                        </p:tgtEl>
                                        <p:attrNameLst>
                                          <p:attrName>ppt_h</p:attrName>
                                        </p:attrNameLst>
                                      </p:cBhvr>
                                      <p:tavLst>
                                        <p:tav tm="0">
                                          <p:val>
                                            <p:fltVal val="0"/>
                                          </p:val>
                                        </p:tav>
                                        <p:tav tm="100000">
                                          <p:val>
                                            <p:strVal val="#ppt_h"/>
                                          </p:val>
                                        </p:tav>
                                      </p:tavLst>
                                    </p:anim>
                                    <p:anim calcmode="lin" valueType="num">
                                      <p:cBhvr>
                                        <p:cTn id="77" dur="500" fill="hold"/>
                                        <p:tgtEl>
                                          <p:spTgt spid="1661135"/>
                                        </p:tgtEl>
                                        <p:attrNameLst>
                                          <p:attrName>ppt_x</p:attrName>
                                        </p:attrNameLst>
                                      </p:cBhvr>
                                      <p:tavLst>
                                        <p:tav tm="0">
                                          <p:val>
                                            <p:fltVal val="0.5"/>
                                          </p:val>
                                        </p:tav>
                                        <p:tav tm="100000">
                                          <p:val>
                                            <p:strVal val="#ppt_x"/>
                                          </p:val>
                                        </p:tav>
                                      </p:tavLst>
                                    </p:anim>
                                    <p:anim calcmode="lin" valueType="num">
                                      <p:cBhvr>
                                        <p:cTn id="78" dur="500" fill="hold"/>
                                        <p:tgtEl>
                                          <p:spTgt spid="1661135"/>
                                        </p:tgtEl>
                                        <p:attrNameLst>
                                          <p:attrName>ppt_y</p:attrName>
                                        </p:attrNameLst>
                                      </p:cBhvr>
                                      <p:tavLst>
                                        <p:tav tm="0">
                                          <p:val>
                                            <p:fltVal val="0.5"/>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21"/>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3" name="CHIMES.WAV"/>
                                        </p:tgtEl>
                                      </p:cMediaNode>
                                    </p:audio>
                                  </p:sub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1884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661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126" grpId="0" autoUpdateAnimBg="0"/>
      <p:bldP spid="1661131" grpId="0" animBg="1" autoUpdateAnimBg="0"/>
      <p:bldP spid="1661135" grpId="0" animBg="1"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zh-CN" altLang="en-US" sz="3600" b="1" smtClean="0"/>
              <a:t>现代信息系统的发展趋势</a:t>
            </a:r>
          </a:p>
        </p:txBody>
      </p:sp>
      <p:sp>
        <p:nvSpPr>
          <p:cNvPr id="189443" name="Rectangle 3"/>
          <p:cNvSpPr>
            <a:spLocks noGrp="1" noChangeArrowheads="1"/>
          </p:cNvSpPr>
          <p:nvPr>
            <p:ph type="body" idx="1"/>
          </p:nvPr>
        </p:nvSpPr>
        <p:spPr>
          <a:xfrm>
            <a:off x="755650" y="1700213"/>
            <a:ext cx="7772400" cy="4681537"/>
          </a:xfrm>
        </p:spPr>
        <p:txBody>
          <a:bodyPr/>
          <a:lstStyle/>
          <a:p>
            <a:pPr marL="685800" indent="-685800" eaLnBrk="1" hangingPunct="1">
              <a:lnSpc>
                <a:spcPct val="90000"/>
              </a:lnSpc>
              <a:buFont typeface="Wingdings" pitchFamily="2" charset="2"/>
              <a:buNone/>
            </a:pPr>
            <a:endParaRPr lang="en-US" altLang="zh-CN" sz="2400" smtClean="0"/>
          </a:p>
          <a:p>
            <a:pPr marL="1081088" lvl="1" indent="-609600" eaLnBrk="1" hangingPunct="1">
              <a:lnSpc>
                <a:spcPct val="90000"/>
              </a:lnSpc>
            </a:pPr>
            <a:r>
              <a:rPr lang="zh-CN" altLang="en-US" b="1" smtClean="0"/>
              <a:t>网络化  </a:t>
            </a:r>
          </a:p>
          <a:p>
            <a:pPr marL="1081088" lvl="1" indent="-609600" eaLnBrk="1" hangingPunct="1">
              <a:lnSpc>
                <a:spcPct val="90000"/>
              </a:lnSpc>
            </a:pPr>
            <a:r>
              <a:rPr lang="zh-CN" altLang="en-US" b="1" smtClean="0"/>
              <a:t>柔性化  </a:t>
            </a:r>
          </a:p>
          <a:p>
            <a:pPr marL="1081088" lvl="1" indent="-609600" eaLnBrk="1" hangingPunct="1">
              <a:lnSpc>
                <a:spcPct val="90000"/>
              </a:lnSpc>
            </a:pPr>
            <a:r>
              <a:rPr lang="zh-CN" altLang="en-US" b="1" smtClean="0"/>
              <a:t>敏捷化  </a:t>
            </a:r>
          </a:p>
          <a:p>
            <a:pPr marL="1081088" lvl="1" indent="-609600" eaLnBrk="1" hangingPunct="1">
              <a:lnSpc>
                <a:spcPct val="90000"/>
              </a:lnSpc>
            </a:pPr>
            <a:r>
              <a:rPr lang="zh-CN" altLang="en-US" b="1" smtClean="0"/>
              <a:t>个性化</a:t>
            </a:r>
          </a:p>
          <a:p>
            <a:pPr marL="1081088" lvl="1" indent="-609600" eaLnBrk="1" hangingPunct="1">
              <a:lnSpc>
                <a:spcPct val="90000"/>
              </a:lnSpc>
            </a:pPr>
            <a:r>
              <a:rPr lang="zh-CN" altLang="en-US" b="1" smtClean="0"/>
              <a:t>发展性</a:t>
            </a:r>
          </a:p>
          <a:p>
            <a:pPr marL="1081088" lvl="1" indent="-609600" eaLnBrk="1" hangingPunct="1">
              <a:lnSpc>
                <a:spcPct val="90000"/>
              </a:lnSpc>
            </a:pPr>
            <a:r>
              <a:rPr lang="zh-CN" altLang="en-US" b="1" smtClean="0"/>
              <a:t>先进性</a:t>
            </a:r>
          </a:p>
          <a:p>
            <a:pPr marL="1081088" lvl="1" indent="-609600" eaLnBrk="1" hangingPunct="1">
              <a:lnSpc>
                <a:spcPct val="90000"/>
              </a:lnSpc>
            </a:pPr>
            <a:r>
              <a:rPr lang="zh-CN" altLang="en-US" b="1" smtClean="0"/>
              <a:t>集成性</a:t>
            </a:r>
          </a:p>
          <a:p>
            <a:pPr marL="1081088" lvl="1" indent="-609600" eaLnBrk="1" hangingPunct="1">
              <a:lnSpc>
                <a:spcPct val="90000"/>
              </a:lnSpc>
            </a:pPr>
            <a:r>
              <a:rPr lang="zh-CN" altLang="en-US" b="1" smtClean="0"/>
              <a:t>学习性</a:t>
            </a:r>
          </a:p>
          <a:p>
            <a:pPr marL="1081088" lvl="1" indent="-609600" eaLnBrk="1" hangingPunct="1">
              <a:lnSpc>
                <a:spcPct val="90000"/>
              </a:lnSpc>
            </a:pPr>
            <a:r>
              <a:rPr lang="zh-CN" altLang="en-US" b="1" smtClean="0"/>
              <a:t>智能化</a:t>
            </a:r>
          </a:p>
        </p:txBody>
      </p:sp>
    </p:spTree>
  </p:cSld>
  <p:clrMapOvr>
    <a:masterClrMapping/>
  </p:clrMapOvr>
  <p:transition>
    <p:wipe dir="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539750" y="2133600"/>
            <a:ext cx="7772400" cy="4114800"/>
          </a:xfrm>
        </p:spPr>
        <p:txBody>
          <a:bodyPr/>
          <a:lstStyle/>
          <a:p>
            <a:pPr marL="609600" indent="-609600" eaLnBrk="1" hangingPunct="1">
              <a:buFont typeface="Wingdings" pitchFamily="2" charset="2"/>
              <a:buNone/>
            </a:pPr>
            <a:r>
              <a:rPr lang="en-US" altLang="zh-CN" sz="2800" b="1" smtClean="0"/>
              <a:t> </a:t>
            </a:r>
            <a:r>
              <a:rPr lang="en-US" altLang="zh-CN" b="1" smtClean="0">
                <a:latin typeface="宋体" pitchFamily="2" charset="-122"/>
              </a:rPr>
              <a:t>1.</a:t>
            </a:r>
            <a:r>
              <a:rPr lang="zh-CN" altLang="en-US" b="1" smtClean="0">
                <a:latin typeface="宋体" pitchFamily="2" charset="-122"/>
              </a:rPr>
              <a:t>企业环境与信息系统</a:t>
            </a:r>
          </a:p>
          <a:p>
            <a:pPr marL="609600" indent="-609600" eaLnBrk="1" hangingPunct="1"/>
            <a:r>
              <a:rPr lang="zh-CN" altLang="en-US" b="1" smtClean="0">
                <a:latin typeface="Times New Roman" pitchFamily="18" charset="0"/>
              </a:rPr>
              <a:t>企业外部环境的变化</a:t>
            </a:r>
          </a:p>
          <a:p>
            <a:pPr marL="908050" lvl="1" indent="-533400" eaLnBrk="1" hangingPunct="1">
              <a:buSzPct val="60000"/>
            </a:pPr>
            <a:r>
              <a:rPr lang="zh-CN" altLang="en-US" b="1" smtClean="0">
                <a:latin typeface="Times New Roman" pitchFamily="18" charset="0"/>
              </a:rPr>
              <a:t>全球经济的一体化</a:t>
            </a:r>
          </a:p>
          <a:p>
            <a:pPr marL="609600" indent="-609600" eaLnBrk="1" hangingPunct="1">
              <a:buFont typeface="Wingdings" pitchFamily="2" charset="2"/>
              <a:buNone/>
            </a:pPr>
            <a:r>
              <a:rPr lang="zh-CN" altLang="en-US" b="1" smtClean="0"/>
              <a:t>案例</a:t>
            </a:r>
            <a:r>
              <a:rPr lang="en-US" altLang="zh-CN" b="1" smtClean="0"/>
              <a:t>1: </a:t>
            </a:r>
            <a:r>
              <a:rPr lang="zh-CN" altLang="en-US" b="1" smtClean="0">
                <a:hlinkClick r:id="rId2" action="ppaction://hlinkfile"/>
              </a:rPr>
              <a:t>华为的全球化竞争战略</a:t>
            </a:r>
            <a:endParaRPr lang="en-US" altLang="zh-CN" b="1" smtClean="0"/>
          </a:p>
          <a:p>
            <a:pPr marL="609600" indent="-609600" eaLnBrk="1" hangingPunct="1">
              <a:buFont typeface="Wingdings" pitchFamily="2" charset="2"/>
              <a:buNone/>
            </a:pPr>
            <a:r>
              <a:rPr lang="zh-CN" altLang="en-US" b="1" smtClean="0"/>
              <a:t>案例</a:t>
            </a:r>
            <a:r>
              <a:rPr lang="en-US" altLang="zh-CN" b="1" smtClean="0"/>
              <a:t>2:</a:t>
            </a:r>
            <a:r>
              <a:rPr lang="zh-CN" altLang="en-US" b="1" smtClean="0">
                <a:hlinkClick r:id="rId3" action="ppaction://hlinkpres?slideindex=1&amp;slidetitle="/>
              </a:rPr>
              <a:t>凯马特沃尔玛案例分析</a:t>
            </a:r>
            <a:endParaRPr lang="zh-CN" altLang="en-US" b="1" smtClean="0"/>
          </a:p>
        </p:txBody>
      </p:sp>
      <p:sp>
        <p:nvSpPr>
          <p:cNvPr id="190467" name="AutoShape 4">
            <a:hlinkClick r:id="" action="ppaction://noaction" highlightClick="1"/>
          </p:cNvPr>
          <p:cNvSpPr>
            <a:spLocks noChangeArrowheads="1"/>
          </p:cNvSpPr>
          <p:nvPr/>
        </p:nvSpPr>
        <p:spPr bwMode="auto">
          <a:xfrm>
            <a:off x="1187450" y="836613"/>
            <a:ext cx="7272338"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1.3.4  </a:t>
            </a:r>
            <a:r>
              <a:rPr kumimoji="1" lang="zh-CN" altLang="en-US" sz="3600" b="1">
                <a:latin typeface="Times New Roman" pitchFamily="18" charset="0"/>
              </a:rPr>
              <a:t>信息系统的战略作用</a:t>
            </a:r>
          </a:p>
        </p:txBody>
      </p:sp>
    </p:spTree>
  </p:cSld>
  <p:clrMapOvr>
    <a:masterClrMapping/>
  </p:clrMapOvr>
  <p:transition>
    <p:wipe dir="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539750" y="2133600"/>
            <a:ext cx="7772400" cy="4114800"/>
          </a:xfrm>
        </p:spPr>
        <p:txBody>
          <a:bodyPr/>
          <a:lstStyle/>
          <a:p>
            <a:pPr marL="609600" indent="-609600" eaLnBrk="1" hangingPunct="1">
              <a:buFont typeface="Wingdings" pitchFamily="2" charset="2"/>
              <a:buNone/>
              <a:defRPr/>
            </a:pPr>
            <a:r>
              <a:rPr lang="en-US" altLang="zh-CN" sz="2800" b="1" dirty="0" smtClean="0"/>
              <a:t> </a:t>
            </a:r>
            <a:r>
              <a:rPr lang="en-US" altLang="zh-CN" b="1" dirty="0" smtClean="0">
                <a:latin typeface="宋体" pitchFamily="2" charset="-122"/>
              </a:rPr>
              <a:t>1.</a:t>
            </a:r>
            <a:r>
              <a:rPr lang="zh-CN" altLang="en-US" b="1" dirty="0" smtClean="0">
                <a:latin typeface="宋体" pitchFamily="2" charset="-122"/>
              </a:rPr>
              <a:t>企业环境与信息系统</a:t>
            </a:r>
          </a:p>
          <a:p>
            <a:pPr marL="609600" indent="-609600" eaLnBrk="1" hangingPunct="1">
              <a:defRPr/>
            </a:pPr>
            <a:r>
              <a:rPr lang="zh-CN" altLang="en-US" b="1" dirty="0" smtClean="0">
                <a:latin typeface="Times New Roman" pitchFamily="18" charset="0"/>
              </a:rPr>
              <a:t>企业外部环境的变化</a:t>
            </a:r>
          </a:p>
          <a:p>
            <a:pPr marL="1009650" lvl="1" indent="-609600" eaLnBrk="1" hangingPunct="1">
              <a:defRPr/>
            </a:pPr>
            <a:r>
              <a:rPr lang="zh-CN" altLang="en-US" b="1" dirty="0" smtClean="0">
                <a:latin typeface="Times New Roman" pitchFamily="18" charset="0"/>
              </a:rPr>
              <a:t>知识经济的到来</a:t>
            </a:r>
          </a:p>
          <a:p>
            <a:pPr marL="908050" lvl="1" indent="-533400" eaLnBrk="1" hangingPunct="1">
              <a:buSzPct val="60000"/>
              <a:defRPr/>
            </a:pPr>
            <a:r>
              <a:rPr lang="zh-CN" altLang="en-US" b="1" dirty="0" smtClean="0">
                <a:latin typeface="Times New Roman" pitchFamily="18" charset="0"/>
              </a:rPr>
              <a:t>科学技术的高速发展</a:t>
            </a:r>
          </a:p>
          <a:p>
            <a:pPr marL="908050" lvl="1" indent="-533400" eaLnBrk="1" hangingPunct="1">
              <a:buSzPct val="60000"/>
              <a:defRPr/>
            </a:pPr>
            <a:r>
              <a:rPr lang="zh-CN" altLang="en-US" b="1" dirty="0" smtClean="0">
                <a:latin typeface="Times New Roman" pitchFamily="18" charset="0"/>
              </a:rPr>
              <a:t>企业间竞争的加剧</a:t>
            </a:r>
          </a:p>
        </p:txBody>
      </p:sp>
      <p:sp>
        <p:nvSpPr>
          <p:cNvPr id="191491" name="AutoShape 3">
            <a:hlinkClick r:id="" action="ppaction://noaction" highlightClick="1"/>
          </p:cNvPr>
          <p:cNvSpPr>
            <a:spLocks noChangeArrowheads="1"/>
          </p:cNvSpPr>
          <p:nvPr/>
        </p:nvSpPr>
        <p:spPr bwMode="auto">
          <a:xfrm>
            <a:off x="1187450" y="836613"/>
            <a:ext cx="56388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1.3.4  </a:t>
            </a:r>
            <a:r>
              <a:rPr kumimoji="1" lang="zh-CN" altLang="en-US" sz="3600" b="1">
                <a:latin typeface="Times New Roman" pitchFamily="18" charset="0"/>
              </a:rPr>
              <a:t>信息系统的战略作用</a:t>
            </a:r>
          </a:p>
        </p:txBody>
      </p:sp>
    </p:spTree>
  </p:cSld>
  <p:clrMapOvr>
    <a:masterClrMapping/>
  </p:clrMapOvr>
  <p:transition>
    <p:wipe dir="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611188" y="1844675"/>
            <a:ext cx="7772400" cy="4330700"/>
          </a:xfrm>
        </p:spPr>
        <p:txBody>
          <a:bodyPr/>
          <a:lstStyle/>
          <a:p>
            <a:pPr marL="184150" indent="-184150" eaLnBrk="1" hangingPunct="1">
              <a:buFont typeface="Wingdings" pitchFamily="2" charset="2"/>
              <a:buNone/>
            </a:pPr>
            <a:r>
              <a:rPr lang="en-US" altLang="zh-CN" sz="2800" smtClean="0"/>
              <a:t> </a:t>
            </a:r>
            <a:r>
              <a:rPr lang="en-US" altLang="zh-CN" b="1" smtClean="0">
                <a:latin typeface="宋体" pitchFamily="2" charset="-122"/>
              </a:rPr>
              <a:t>1.</a:t>
            </a:r>
            <a:r>
              <a:rPr lang="zh-CN" altLang="en-US" b="1" smtClean="0">
                <a:latin typeface="宋体" pitchFamily="2" charset="-122"/>
              </a:rPr>
              <a:t>企业环境与信息系统</a:t>
            </a:r>
          </a:p>
        </p:txBody>
      </p:sp>
      <p:sp>
        <p:nvSpPr>
          <p:cNvPr id="192515" name="AutoShape 3">
            <a:hlinkClick r:id="" action="ppaction://noaction" highlightClick="1"/>
          </p:cNvPr>
          <p:cNvSpPr>
            <a:spLocks noChangeArrowheads="1"/>
          </p:cNvSpPr>
          <p:nvPr/>
        </p:nvSpPr>
        <p:spPr bwMode="auto">
          <a:xfrm>
            <a:off x="1116013" y="765175"/>
            <a:ext cx="56388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1.3.4  </a:t>
            </a:r>
            <a:r>
              <a:rPr kumimoji="1" lang="zh-CN" altLang="en-US" sz="3600" b="1">
                <a:latin typeface="Times New Roman" pitchFamily="18" charset="0"/>
              </a:rPr>
              <a:t>信息系统的战略作用</a:t>
            </a:r>
          </a:p>
        </p:txBody>
      </p:sp>
      <p:pic>
        <p:nvPicPr>
          <p:cNvPr id="192516" name="Picture 4" descr="1"/>
          <p:cNvPicPr>
            <a:picLocks noChangeAspect="1" noChangeArrowheads="1"/>
          </p:cNvPicPr>
          <p:nvPr/>
        </p:nvPicPr>
        <p:blipFill>
          <a:blip r:embed="rId2" cstate="print"/>
          <a:srcRect/>
          <a:stretch>
            <a:fillRect/>
          </a:stretch>
        </p:blipFill>
        <p:spPr bwMode="auto">
          <a:xfrm>
            <a:off x="971550" y="2690813"/>
            <a:ext cx="6840538" cy="3978275"/>
          </a:xfrm>
          <a:prstGeom prst="rect">
            <a:avLst/>
          </a:prstGeom>
          <a:noFill/>
          <a:ln w="57150">
            <a:pattFill prst="sphere">
              <a:fgClr>
                <a:srgbClr val="FF505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kumimoji="1" lang="en-US" altLang="zh-CN" sz="3600" b="1" kern="1200" dirty="0" smtClean="0">
                <a:latin typeface="Times New Roman" pitchFamily="18" charset="0"/>
                <a:cs typeface="+mn-cs"/>
              </a:rPr>
              <a:t>1.3.4  </a:t>
            </a:r>
            <a:r>
              <a:rPr kumimoji="1" lang="zh-CN" altLang="en-US" sz="3600" b="1" kern="1200" dirty="0" smtClean="0">
                <a:latin typeface="Times New Roman" pitchFamily="18" charset="0"/>
                <a:cs typeface="+mn-cs"/>
              </a:rPr>
              <a:t>信息系统的战略作用</a:t>
            </a:r>
          </a:p>
        </p:txBody>
      </p:sp>
      <p:sp>
        <p:nvSpPr>
          <p:cNvPr id="1564675" name="Rectangle 3"/>
          <p:cNvSpPr>
            <a:spLocks noGrp="1" noChangeArrowheads="1"/>
          </p:cNvSpPr>
          <p:nvPr>
            <p:ph type="body" idx="1"/>
          </p:nvPr>
        </p:nvSpPr>
        <p:spPr>
          <a:xfrm>
            <a:off x="395288" y="1844675"/>
            <a:ext cx="8497887" cy="3898900"/>
          </a:xfrm>
        </p:spPr>
        <p:txBody>
          <a:bodyPr/>
          <a:lstStyle/>
          <a:p>
            <a:pPr eaLnBrk="1" hangingPunct="1">
              <a:lnSpc>
                <a:spcPct val="90000"/>
              </a:lnSpc>
              <a:buFont typeface="Wingdings" pitchFamily="2" charset="2"/>
              <a:buNone/>
            </a:pPr>
            <a:r>
              <a:rPr lang="zh-CN" altLang="en-US" sz="2400" b="1" smtClean="0">
                <a:latin typeface="宋体" pitchFamily="2" charset="-122"/>
              </a:rPr>
              <a:t>外部竞争威胁模型</a:t>
            </a:r>
          </a:p>
          <a:p>
            <a:pPr eaLnBrk="1" hangingPunct="1">
              <a:lnSpc>
                <a:spcPct val="90000"/>
              </a:lnSpc>
            </a:pPr>
            <a:r>
              <a:rPr lang="zh-CN" altLang="en-US" sz="2400" b="1" smtClean="0">
                <a:latin typeface="宋体" pitchFamily="2" charset="-122"/>
              </a:rPr>
              <a:t>新入市者的威胁（</a:t>
            </a:r>
            <a:r>
              <a:rPr lang="en-US" altLang="zh-CN" sz="2400" b="1" smtClean="0">
                <a:latin typeface="宋体" pitchFamily="2" charset="-122"/>
              </a:rPr>
              <a:t>6</a:t>
            </a:r>
            <a:r>
              <a:rPr lang="zh-CN" altLang="en-US" sz="2400" b="1" smtClean="0">
                <a:latin typeface="宋体" pitchFamily="2" charset="-122"/>
              </a:rPr>
              <a:t>种障碍：规模经济、产品差异化、资金需求、转变成本、掌握销售渠道和政府政策 ）</a:t>
            </a:r>
          </a:p>
          <a:p>
            <a:pPr eaLnBrk="1" hangingPunct="1">
              <a:lnSpc>
                <a:spcPct val="90000"/>
              </a:lnSpc>
            </a:pPr>
            <a:r>
              <a:rPr lang="zh-CN" altLang="en-US" sz="2400" b="1" smtClean="0">
                <a:latin typeface="宋体" pitchFamily="2" charset="-122"/>
              </a:rPr>
              <a:t>替代性产品和服务的压力</a:t>
            </a:r>
          </a:p>
          <a:p>
            <a:pPr eaLnBrk="1" hangingPunct="1">
              <a:lnSpc>
                <a:spcPct val="90000"/>
              </a:lnSpc>
            </a:pPr>
            <a:r>
              <a:rPr lang="zh-CN" altLang="en-US" sz="2400" b="1" smtClean="0">
                <a:latin typeface="宋体" pitchFamily="2" charset="-122"/>
              </a:rPr>
              <a:t>客户讨价还价</a:t>
            </a:r>
          </a:p>
          <a:p>
            <a:pPr eaLnBrk="1" hangingPunct="1">
              <a:lnSpc>
                <a:spcPct val="90000"/>
              </a:lnSpc>
            </a:pPr>
            <a:r>
              <a:rPr lang="zh-CN" altLang="en-US" sz="2400" b="1" smtClean="0">
                <a:latin typeface="宋体" pitchFamily="2" charset="-122"/>
              </a:rPr>
              <a:t>供应商讨价还价</a:t>
            </a:r>
          </a:p>
          <a:p>
            <a:pPr eaLnBrk="1" hangingPunct="1">
              <a:lnSpc>
                <a:spcPct val="90000"/>
              </a:lnSpc>
            </a:pPr>
            <a:r>
              <a:rPr lang="zh-CN" altLang="en-US" sz="2400" b="1" smtClean="0">
                <a:latin typeface="宋体" pitchFamily="2" charset="-122"/>
              </a:rPr>
              <a:t>竞争者的市场定位</a:t>
            </a:r>
          </a:p>
          <a:p>
            <a:pPr eaLnBrk="1" hangingPunct="1">
              <a:lnSpc>
                <a:spcPct val="90000"/>
              </a:lnSpc>
              <a:buFont typeface="Wingdings" pitchFamily="2" charset="2"/>
              <a:buNone/>
            </a:pPr>
            <a:r>
              <a:rPr lang="zh-CN" altLang="en-US" sz="2400" b="1" smtClean="0">
                <a:latin typeface="宋体" pitchFamily="2" charset="-122"/>
              </a:rPr>
              <a:t>基本竞争战略：</a:t>
            </a:r>
          </a:p>
          <a:p>
            <a:pPr eaLnBrk="1" hangingPunct="1">
              <a:lnSpc>
                <a:spcPct val="90000"/>
              </a:lnSpc>
            </a:pPr>
            <a:r>
              <a:rPr lang="zh-CN" altLang="en-US" sz="2400" b="1" smtClean="0">
                <a:latin typeface="宋体" pitchFamily="2" charset="-122"/>
              </a:rPr>
              <a:t>产品差异化</a:t>
            </a:r>
          </a:p>
          <a:p>
            <a:pPr eaLnBrk="1" hangingPunct="1">
              <a:lnSpc>
                <a:spcPct val="90000"/>
              </a:lnSpc>
            </a:pPr>
            <a:r>
              <a:rPr lang="zh-CN" altLang="en-US" sz="2400" b="1" smtClean="0">
                <a:latin typeface="宋体" pitchFamily="2" charset="-122"/>
              </a:rPr>
              <a:t>市场定位差别化</a:t>
            </a:r>
          </a:p>
          <a:p>
            <a:pPr eaLnBrk="1" hangingPunct="1">
              <a:lnSpc>
                <a:spcPct val="90000"/>
              </a:lnSpc>
            </a:pPr>
            <a:r>
              <a:rPr lang="zh-CN" altLang="en-US" sz="2400" b="1" smtClean="0">
                <a:latin typeface="宋体" pitchFamily="2" charset="-122"/>
              </a:rPr>
              <a:t>与客户和供应商关系紧密</a:t>
            </a:r>
          </a:p>
          <a:p>
            <a:pPr eaLnBrk="1" hangingPunct="1">
              <a:lnSpc>
                <a:spcPct val="90000"/>
              </a:lnSpc>
            </a:pPr>
            <a:r>
              <a:rPr lang="zh-CN" altLang="en-US" sz="2400" b="1" smtClean="0">
                <a:latin typeface="宋体" pitchFamily="2" charset="-122"/>
              </a:rPr>
              <a:t>低成本战略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4675">
                                            <p:txEl>
                                              <p:pRg st="0" end="0"/>
                                            </p:txEl>
                                          </p:spTgt>
                                        </p:tgtEl>
                                        <p:attrNameLst>
                                          <p:attrName>style.visibility</p:attrName>
                                        </p:attrNameLst>
                                      </p:cBhvr>
                                      <p:to>
                                        <p:strVal val="visible"/>
                                      </p:to>
                                    </p:set>
                                    <p:anim calcmode="lin" valueType="num">
                                      <p:cBhvr additive="base">
                                        <p:cTn id="7" dur="500" fill="hold"/>
                                        <p:tgtEl>
                                          <p:spTgt spid="1564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64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4675">
                                            <p:txEl>
                                              <p:pRg st="1" end="1"/>
                                            </p:txEl>
                                          </p:spTgt>
                                        </p:tgtEl>
                                        <p:attrNameLst>
                                          <p:attrName>style.visibility</p:attrName>
                                        </p:attrNameLst>
                                      </p:cBhvr>
                                      <p:to>
                                        <p:strVal val="visible"/>
                                      </p:to>
                                    </p:set>
                                    <p:anim calcmode="lin" valueType="num">
                                      <p:cBhvr additive="base">
                                        <p:cTn id="13" dur="500" fill="hold"/>
                                        <p:tgtEl>
                                          <p:spTgt spid="1564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64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4675">
                                            <p:txEl>
                                              <p:pRg st="2" end="2"/>
                                            </p:txEl>
                                          </p:spTgt>
                                        </p:tgtEl>
                                        <p:attrNameLst>
                                          <p:attrName>style.visibility</p:attrName>
                                        </p:attrNameLst>
                                      </p:cBhvr>
                                      <p:to>
                                        <p:strVal val="visible"/>
                                      </p:to>
                                    </p:set>
                                    <p:anim calcmode="lin" valueType="num">
                                      <p:cBhvr additive="base">
                                        <p:cTn id="19" dur="500" fill="hold"/>
                                        <p:tgtEl>
                                          <p:spTgt spid="15646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64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64675">
                                            <p:txEl>
                                              <p:pRg st="3" end="3"/>
                                            </p:txEl>
                                          </p:spTgt>
                                        </p:tgtEl>
                                        <p:attrNameLst>
                                          <p:attrName>style.visibility</p:attrName>
                                        </p:attrNameLst>
                                      </p:cBhvr>
                                      <p:to>
                                        <p:strVal val="visible"/>
                                      </p:to>
                                    </p:set>
                                    <p:anim calcmode="lin" valueType="num">
                                      <p:cBhvr additive="base">
                                        <p:cTn id="25" dur="500" fill="hold"/>
                                        <p:tgtEl>
                                          <p:spTgt spid="15646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64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64675">
                                            <p:txEl>
                                              <p:pRg st="4" end="4"/>
                                            </p:txEl>
                                          </p:spTgt>
                                        </p:tgtEl>
                                        <p:attrNameLst>
                                          <p:attrName>style.visibility</p:attrName>
                                        </p:attrNameLst>
                                      </p:cBhvr>
                                      <p:to>
                                        <p:strVal val="visible"/>
                                      </p:to>
                                    </p:set>
                                    <p:anim calcmode="lin" valueType="num">
                                      <p:cBhvr additive="base">
                                        <p:cTn id="31" dur="500" fill="hold"/>
                                        <p:tgtEl>
                                          <p:spTgt spid="15646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64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64675">
                                            <p:txEl>
                                              <p:pRg st="5" end="5"/>
                                            </p:txEl>
                                          </p:spTgt>
                                        </p:tgtEl>
                                        <p:attrNameLst>
                                          <p:attrName>style.visibility</p:attrName>
                                        </p:attrNameLst>
                                      </p:cBhvr>
                                      <p:to>
                                        <p:strVal val="visible"/>
                                      </p:to>
                                    </p:set>
                                    <p:anim calcmode="lin" valueType="num">
                                      <p:cBhvr additive="base">
                                        <p:cTn id="37" dur="500" fill="hold"/>
                                        <p:tgtEl>
                                          <p:spTgt spid="15646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646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64675">
                                            <p:txEl>
                                              <p:pRg st="6" end="6"/>
                                            </p:txEl>
                                          </p:spTgt>
                                        </p:tgtEl>
                                        <p:attrNameLst>
                                          <p:attrName>style.visibility</p:attrName>
                                        </p:attrNameLst>
                                      </p:cBhvr>
                                      <p:to>
                                        <p:strVal val="visible"/>
                                      </p:to>
                                    </p:set>
                                    <p:anim calcmode="lin" valueType="num">
                                      <p:cBhvr additive="base">
                                        <p:cTn id="43" dur="500" fill="hold"/>
                                        <p:tgtEl>
                                          <p:spTgt spid="15646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646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64675">
                                            <p:txEl>
                                              <p:pRg st="7" end="7"/>
                                            </p:txEl>
                                          </p:spTgt>
                                        </p:tgtEl>
                                        <p:attrNameLst>
                                          <p:attrName>style.visibility</p:attrName>
                                        </p:attrNameLst>
                                      </p:cBhvr>
                                      <p:to>
                                        <p:strVal val="visible"/>
                                      </p:to>
                                    </p:set>
                                    <p:anim calcmode="lin" valueType="num">
                                      <p:cBhvr additive="base">
                                        <p:cTn id="49" dur="500" fill="hold"/>
                                        <p:tgtEl>
                                          <p:spTgt spid="156467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646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564675">
                                            <p:txEl>
                                              <p:pRg st="8" end="8"/>
                                            </p:txEl>
                                          </p:spTgt>
                                        </p:tgtEl>
                                        <p:attrNameLst>
                                          <p:attrName>style.visibility</p:attrName>
                                        </p:attrNameLst>
                                      </p:cBhvr>
                                      <p:to>
                                        <p:strVal val="visible"/>
                                      </p:to>
                                    </p:set>
                                    <p:anim calcmode="lin" valueType="num">
                                      <p:cBhvr additive="base">
                                        <p:cTn id="55" dur="500" fill="hold"/>
                                        <p:tgtEl>
                                          <p:spTgt spid="156467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5646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564675">
                                            <p:txEl>
                                              <p:pRg st="9" end="9"/>
                                            </p:txEl>
                                          </p:spTgt>
                                        </p:tgtEl>
                                        <p:attrNameLst>
                                          <p:attrName>style.visibility</p:attrName>
                                        </p:attrNameLst>
                                      </p:cBhvr>
                                      <p:to>
                                        <p:strVal val="visible"/>
                                      </p:to>
                                    </p:set>
                                    <p:anim calcmode="lin" valueType="num">
                                      <p:cBhvr additive="base">
                                        <p:cTn id="61" dur="500" fill="hold"/>
                                        <p:tgtEl>
                                          <p:spTgt spid="156467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5646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564675">
                                            <p:txEl>
                                              <p:pRg st="10" end="10"/>
                                            </p:txEl>
                                          </p:spTgt>
                                        </p:tgtEl>
                                        <p:attrNameLst>
                                          <p:attrName>style.visibility</p:attrName>
                                        </p:attrNameLst>
                                      </p:cBhvr>
                                      <p:to>
                                        <p:strVal val="visible"/>
                                      </p:to>
                                    </p:set>
                                    <p:anim calcmode="lin" valueType="num">
                                      <p:cBhvr additive="base">
                                        <p:cTn id="67" dur="500" fill="hold"/>
                                        <p:tgtEl>
                                          <p:spTgt spid="156467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56467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4675" grpId="0" build="p" bldLvl="3"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defRPr/>
            </a:pPr>
            <a:r>
              <a:rPr kumimoji="1" lang="en-US" altLang="zh-CN" sz="3600" b="1" kern="1200" dirty="0" smtClean="0">
                <a:latin typeface="Times New Roman" pitchFamily="18" charset="0"/>
                <a:cs typeface="+mn-cs"/>
              </a:rPr>
              <a:t>1.3.4  </a:t>
            </a:r>
            <a:r>
              <a:rPr kumimoji="1" lang="zh-CN" altLang="en-US" sz="3600" b="1" kern="1200" dirty="0" smtClean="0">
                <a:latin typeface="Times New Roman" pitchFamily="18" charset="0"/>
                <a:cs typeface="+mn-cs"/>
              </a:rPr>
              <a:t>信息系统的战略作用</a:t>
            </a:r>
          </a:p>
        </p:txBody>
      </p:sp>
      <p:sp>
        <p:nvSpPr>
          <p:cNvPr id="1747971" name="Rectangle 3"/>
          <p:cNvSpPr>
            <a:spLocks noGrp="1" noChangeArrowheads="1"/>
          </p:cNvSpPr>
          <p:nvPr>
            <p:ph type="body" idx="1"/>
          </p:nvPr>
        </p:nvSpPr>
        <p:spPr>
          <a:xfrm>
            <a:off x="827088" y="2276475"/>
            <a:ext cx="8066087" cy="3467100"/>
          </a:xfrm>
        </p:spPr>
        <p:txBody>
          <a:bodyPr/>
          <a:lstStyle/>
          <a:p>
            <a:pPr eaLnBrk="1" hangingPunct="1">
              <a:lnSpc>
                <a:spcPct val="90000"/>
              </a:lnSpc>
              <a:buFont typeface="Wingdings" pitchFamily="2" charset="2"/>
              <a:buNone/>
            </a:pPr>
            <a:r>
              <a:rPr lang="zh-CN" altLang="en-US" sz="2800" b="1" smtClean="0"/>
              <a:t>产品竞争已不再是现代企业唯一的竞争方式：</a:t>
            </a:r>
          </a:p>
          <a:p>
            <a:pPr eaLnBrk="1" hangingPunct="1">
              <a:lnSpc>
                <a:spcPct val="90000"/>
              </a:lnSpc>
            </a:pPr>
            <a:r>
              <a:rPr lang="zh-CN" altLang="en-US" sz="2800" b="1" smtClean="0"/>
              <a:t>形象竞争</a:t>
            </a:r>
          </a:p>
          <a:p>
            <a:pPr eaLnBrk="1" hangingPunct="1">
              <a:lnSpc>
                <a:spcPct val="90000"/>
              </a:lnSpc>
            </a:pPr>
            <a:r>
              <a:rPr lang="zh-CN" altLang="en-US" sz="2800" b="1" smtClean="0"/>
              <a:t>时间竞争</a:t>
            </a:r>
          </a:p>
          <a:p>
            <a:pPr eaLnBrk="1" hangingPunct="1">
              <a:lnSpc>
                <a:spcPct val="90000"/>
              </a:lnSpc>
            </a:pPr>
            <a:r>
              <a:rPr lang="zh-CN" altLang="en-US" sz="2800" b="1" smtClean="0"/>
              <a:t>组织竞争</a:t>
            </a:r>
          </a:p>
          <a:p>
            <a:pPr eaLnBrk="1" hangingPunct="1">
              <a:lnSpc>
                <a:spcPct val="90000"/>
              </a:lnSpc>
            </a:pPr>
            <a:r>
              <a:rPr lang="zh-CN" altLang="en-US" sz="2800" b="1" smtClean="0"/>
              <a:t>未来竞争等</a:t>
            </a:r>
            <a:r>
              <a:rPr lang="zh-CN" altLang="en-US" sz="28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7971">
                                            <p:txEl>
                                              <p:pRg st="0" end="0"/>
                                            </p:txEl>
                                          </p:spTgt>
                                        </p:tgtEl>
                                        <p:attrNameLst>
                                          <p:attrName>style.visibility</p:attrName>
                                        </p:attrNameLst>
                                      </p:cBhvr>
                                      <p:to>
                                        <p:strVal val="visible"/>
                                      </p:to>
                                    </p:set>
                                    <p:anim calcmode="lin" valueType="num">
                                      <p:cBhvr additive="base">
                                        <p:cTn id="7" dur="500" fill="hold"/>
                                        <p:tgtEl>
                                          <p:spTgt spid="1747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7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7971">
                                            <p:txEl>
                                              <p:pRg st="1" end="1"/>
                                            </p:txEl>
                                          </p:spTgt>
                                        </p:tgtEl>
                                        <p:attrNameLst>
                                          <p:attrName>style.visibility</p:attrName>
                                        </p:attrNameLst>
                                      </p:cBhvr>
                                      <p:to>
                                        <p:strVal val="visible"/>
                                      </p:to>
                                    </p:set>
                                    <p:anim calcmode="lin" valueType="num">
                                      <p:cBhvr additive="base">
                                        <p:cTn id="13" dur="500" fill="hold"/>
                                        <p:tgtEl>
                                          <p:spTgt spid="1747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7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7971">
                                            <p:txEl>
                                              <p:pRg st="2" end="2"/>
                                            </p:txEl>
                                          </p:spTgt>
                                        </p:tgtEl>
                                        <p:attrNameLst>
                                          <p:attrName>style.visibility</p:attrName>
                                        </p:attrNameLst>
                                      </p:cBhvr>
                                      <p:to>
                                        <p:strVal val="visible"/>
                                      </p:to>
                                    </p:set>
                                    <p:anim calcmode="lin" valueType="num">
                                      <p:cBhvr additive="base">
                                        <p:cTn id="19" dur="500" fill="hold"/>
                                        <p:tgtEl>
                                          <p:spTgt spid="1747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7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7971">
                                            <p:txEl>
                                              <p:pRg st="3" end="3"/>
                                            </p:txEl>
                                          </p:spTgt>
                                        </p:tgtEl>
                                        <p:attrNameLst>
                                          <p:attrName>style.visibility</p:attrName>
                                        </p:attrNameLst>
                                      </p:cBhvr>
                                      <p:to>
                                        <p:strVal val="visible"/>
                                      </p:to>
                                    </p:set>
                                    <p:anim calcmode="lin" valueType="num">
                                      <p:cBhvr additive="base">
                                        <p:cTn id="25" dur="500" fill="hold"/>
                                        <p:tgtEl>
                                          <p:spTgt spid="1747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79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7971">
                                            <p:txEl>
                                              <p:pRg st="4" end="4"/>
                                            </p:txEl>
                                          </p:spTgt>
                                        </p:tgtEl>
                                        <p:attrNameLst>
                                          <p:attrName>style.visibility</p:attrName>
                                        </p:attrNameLst>
                                      </p:cBhvr>
                                      <p:to>
                                        <p:strVal val="visible"/>
                                      </p:to>
                                    </p:set>
                                    <p:anim calcmode="lin" valueType="num">
                                      <p:cBhvr additive="base">
                                        <p:cTn id="31" dur="500" fill="hold"/>
                                        <p:tgtEl>
                                          <p:spTgt spid="17479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79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971" grpId="0" build="p" bldLvl="3"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468313" y="2060575"/>
            <a:ext cx="7772400" cy="4797425"/>
          </a:xfrm>
        </p:spPr>
        <p:txBody>
          <a:bodyPr/>
          <a:lstStyle/>
          <a:p>
            <a:pPr marL="609600" indent="-609600" eaLnBrk="1" hangingPunct="1">
              <a:buFont typeface="Wingdings" pitchFamily="2" charset="2"/>
              <a:buNone/>
            </a:pPr>
            <a:r>
              <a:rPr lang="en-US" altLang="zh-CN" sz="2800" b="1" smtClean="0"/>
              <a:t> </a:t>
            </a:r>
            <a:r>
              <a:rPr lang="en-US" altLang="zh-CN" b="1" smtClean="0">
                <a:latin typeface="宋体" pitchFamily="2" charset="-122"/>
              </a:rPr>
              <a:t>1.</a:t>
            </a:r>
            <a:r>
              <a:rPr lang="zh-CN" altLang="en-US" b="1" smtClean="0">
                <a:latin typeface="宋体" pitchFamily="2" charset="-122"/>
              </a:rPr>
              <a:t>企业环境与信息系统</a:t>
            </a:r>
            <a:endParaRPr lang="zh-CN" altLang="en-US" b="1" smtClean="0">
              <a:latin typeface="Times New Roman" pitchFamily="18" charset="0"/>
            </a:endParaRPr>
          </a:p>
          <a:p>
            <a:pPr marL="908050" lvl="1" indent="-533400" eaLnBrk="1" hangingPunct="1"/>
            <a:r>
              <a:rPr lang="zh-CN" altLang="en-US" b="1" smtClean="0">
                <a:latin typeface="Times New Roman" pitchFamily="18" charset="0"/>
              </a:rPr>
              <a:t>企业内部环境的变化</a:t>
            </a:r>
          </a:p>
          <a:p>
            <a:pPr marL="1422400" lvl="2" indent="-457200" eaLnBrk="1" hangingPunct="1">
              <a:buClr>
                <a:schemeClr val="accent2"/>
              </a:buClr>
              <a:buSzPct val="60000"/>
              <a:buFont typeface="Wingdings" pitchFamily="2" charset="2"/>
              <a:buChar char="l"/>
            </a:pPr>
            <a:r>
              <a:rPr lang="zh-CN" altLang="en-US" b="1" smtClean="0">
                <a:latin typeface="Times New Roman" pitchFamily="18" charset="0"/>
              </a:rPr>
              <a:t>工作方式的变化</a:t>
            </a:r>
          </a:p>
          <a:p>
            <a:pPr marL="1765300" lvl="3" indent="-381000" eaLnBrk="1" hangingPunct="1"/>
            <a:r>
              <a:rPr lang="zh-CN" altLang="en-US" b="1" smtClean="0"/>
              <a:t>组织业务分散化</a:t>
            </a:r>
          </a:p>
          <a:p>
            <a:pPr marL="2209800" lvl="4" indent="-381000" eaLnBrk="1" hangingPunct="1"/>
            <a:r>
              <a:rPr lang="zh-CN" altLang="en-US" b="1" smtClean="0"/>
              <a:t>小巧玲珑的组织架构已成为当今世界一切组织的普遍追求。</a:t>
            </a:r>
          </a:p>
          <a:p>
            <a:pPr marL="2209800" lvl="4" indent="-381000" eaLnBrk="1" hangingPunct="1"/>
            <a:r>
              <a:rPr lang="zh-CN" altLang="en-US" b="1" smtClean="0"/>
              <a:t>资产运营、委托生产、业务外包等已经成为企业组织小型化提供了实现的条件。</a:t>
            </a:r>
            <a:endParaRPr lang="zh-CN" altLang="en-US" b="1" smtClean="0">
              <a:latin typeface="Times New Roman" pitchFamily="18" charset="0"/>
            </a:endParaRPr>
          </a:p>
          <a:p>
            <a:pPr marL="1422400" lvl="2" indent="-457200" eaLnBrk="1" hangingPunct="1">
              <a:buClr>
                <a:schemeClr val="accent2"/>
              </a:buClr>
              <a:buSzPct val="60000"/>
              <a:buFont typeface="Wingdings" pitchFamily="2" charset="2"/>
              <a:buChar char="l"/>
            </a:pPr>
            <a:r>
              <a:rPr lang="zh-CN" altLang="en-US" b="1" smtClean="0">
                <a:latin typeface="Times New Roman" pitchFamily="18" charset="0"/>
              </a:rPr>
              <a:t>员工需求的变化</a:t>
            </a:r>
          </a:p>
          <a:p>
            <a:pPr marL="1422400" lvl="2" indent="-457200" eaLnBrk="1" hangingPunct="1">
              <a:buClr>
                <a:schemeClr val="accent2"/>
              </a:buClr>
              <a:buSzPct val="60000"/>
              <a:buFont typeface="Wingdings" pitchFamily="2" charset="2"/>
              <a:buChar char="l"/>
            </a:pPr>
            <a:r>
              <a:rPr lang="zh-CN" altLang="en-US" b="1" smtClean="0">
                <a:latin typeface="Times New Roman" pitchFamily="18" charset="0"/>
              </a:rPr>
              <a:t>工作手段的变化</a:t>
            </a:r>
          </a:p>
        </p:txBody>
      </p:sp>
      <p:sp>
        <p:nvSpPr>
          <p:cNvPr id="195587" name="AutoShape 3">
            <a:hlinkClick r:id="" action="ppaction://noaction" highlightClick="1"/>
          </p:cNvPr>
          <p:cNvSpPr>
            <a:spLocks noChangeArrowheads="1"/>
          </p:cNvSpPr>
          <p:nvPr/>
        </p:nvSpPr>
        <p:spPr bwMode="auto">
          <a:xfrm>
            <a:off x="900113" y="908050"/>
            <a:ext cx="56388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1.3.4  </a:t>
            </a:r>
            <a:r>
              <a:rPr kumimoji="1" lang="zh-CN" altLang="en-US" sz="3600" b="1">
                <a:latin typeface="Times New Roman" pitchFamily="18" charset="0"/>
              </a:rPr>
              <a:t>信息系统的战略作用</a:t>
            </a:r>
          </a:p>
        </p:txBody>
      </p:sp>
      <p:sp>
        <p:nvSpPr>
          <p:cNvPr id="1694724" name="AutoShape 4"/>
          <p:cNvSpPr>
            <a:spLocks noChangeArrowheads="1"/>
          </p:cNvSpPr>
          <p:nvPr/>
        </p:nvSpPr>
        <p:spPr bwMode="auto">
          <a:xfrm>
            <a:off x="539750" y="3284538"/>
            <a:ext cx="7632700" cy="2665412"/>
          </a:xfrm>
          <a:prstGeom prst="horizontalScroll">
            <a:avLst>
              <a:gd name="adj" fmla="val 12500"/>
            </a:avLst>
          </a:prstGeom>
          <a:solidFill>
            <a:schemeClr val="accent1"/>
          </a:solidFill>
          <a:ln w="9525">
            <a:solidFill>
              <a:schemeClr val="tx1"/>
            </a:solidFill>
            <a:round/>
            <a:headEnd/>
            <a:tailEnd/>
          </a:ln>
        </p:spPr>
        <p:txBody>
          <a:bodyPr wrap="none" lIns="90000" tIns="46800" rIns="90000" bIns="46800" anchor="ctr"/>
          <a:lstStyle/>
          <a:p>
            <a:r>
              <a:rPr lang="en-US" altLang="zh-CN" sz="2800" b="1"/>
              <a:t>    </a:t>
            </a:r>
            <a:r>
              <a:rPr lang="zh-CN" altLang="en-US" sz="3200" b="1"/>
              <a:t>信息系统是企业组织应对环境的挑战，</a:t>
            </a:r>
          </a:p>
          <a:p>
            <a:r>
              <a:rPr lang="zh-CN" altLang="en-US" sz="3200" b="1"/>
              <a:t>以信息技术为基础所提出的一个组织和</a:t>
            </a:r>
          </a:p>
          <a:p>
            <a:r>
              <a:rPr lang="zh-CN" altLang="en-US" sz="3200" b="1"/>
              <a:t>管理上的解决方案。</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4724"/>
                                        </p:tgtEl>
                                        <p:attrNameLst>
                                          <p:attrName>style.visibility</p:attrName>
                                        </p:attrNameLst>
                                      </p:cBhvr>
                                      <p:to>
                                        <p:strVal val="visible"/>
                                      </p:to>
                                    </p:set>
                                    <p:anim calcmode="lin" valueType="num">
                                      <p:cBhvr additive="base">
                                        <p:cTn id="7" dur="500" fill="hold"/>
                                        <p:tgtEl>
                                          <p:spTgt spid="1694724"/>
                                        </p:tgtEl>
                                        <p:attrNameLst>
                                          <p:attrName>ppt_x</p:attrName>
                                        </p:attrNameLst>
                                      </p:cBhvr>
                                      <p:tavLst>
                                        <p:tav tm="0">
                                          <p:val>
                                            <p:strVal val="#ppt_x"/>
                                          </p:val>
                                        </p:tav>
                                        <p:tav tm="100000">
                                          <p:val>
                                            <p:strVal val="#ppt_x"/>
                                          </p:val>
                                        </p:tav>
                                      </p:tavLst>
                                    </p:anim>
                                    <p:anim calcmode="lin" valueType="num">
                                      <p:cBhvr additive="base">
                                        <p:cTn id="8" dur="500" fill="hold"/>
                                        <p:tgtEl>
                                          <p:spTgt spid="1694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47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611188" y="1916113"/>
            <a:ext cx="7921625" cy="4537075"/>
          </a:xfrm>
        </p:spPr>
        <p:txBody>
          <a:bodyPr/>
          <a:lstStyle/>
          <a:p>
            <a:pPr marL="419100" lvl="1" indent="-61913" eaLnBrk="1" hangingPunct="1">
              <a:lnSpc>
                <a:spcPct val="90000"/>
              </a:lnSpc>
              <a:buFont typeface="Wingdings" pitchFamily="2" charset="2"/>
              <a:buNone/>
            </a:pPr>
            <a:r>
              <a:rPr lang="zh-CN" altLang="en-US" sz="2400" b="1" smtClean="0">
                <a:solidFill>
                  <a:srgbClr val="FF0000"/>
                </a:solidFill>
              </a:rPr>
              <a:t>用认识论层次观点来分析：</a:t>
            </a:r>
            <a:endParaRPr lang="zh-CN" altLang="en-US" smtClean="0">
              <a:latin typeface="Times New Roman" pitchFamily="18" charset="0"/>
            </a:endParaRPr>
          </a:p>
          <a:p>
            <a:pPr marL="177800" indent="-177800" eaLnBrk="1" hangingPunct="1">
              <a:lnSpc>
                <a:spcPct val="90000"/>
              </a:lnSpc>
              <a:buFont typeface="Wingdings" pitchFamily="2" charset="2"/>
              <a:buNone/>
            </a:pPr>
            <a:r>
              <a:rPr lang="zh-CN" altLang="en-US" sz="2400" smtClean="0"/>
              <a:t>       </a:t>
            </a:r>
            <a:r>
              <a:rPr lang="zh-CN" altLang="en-US" sz="2400" b="1" smtClean="0"/>
              <a:t>某</a:t>
            </a:r>
            <a:r>
              <a:rPr lang="zh-CN" altLang="en-US" sz="2400" b="1" u="sng" smtClean="0"/>
              <a:t>主体</a:t>
            </a:r>
            <a:r>
              <a:rPr lang="zh-CN" altLang="en-US" sz="2400" b="1" smtClean="0"/>
              <a:t>所感知或表达的某</a:t>
            </a:r>
            <a:r>
              <a:rPr lang="zh-CN" altLang="en-US" sz="2400" b="1" u="sng" smtClean="0"/>
              <a:t>客体</a:t>
            </a:r>
            <a:r>
              <a:rPr lang="zh-CN" altLang="en-US" sz="2400" b="1" smtClean="0"/>
              <a:t>（事物）运动的表征，包括其形式、含义和效用。</a:t>
            </a:r>
            <a:r>
              <a:rPr lang="zh-CN" altLang="en-US" sz="2400" b="1" smtClean="0">
                <a:latin typeface="Arial" charset="0"/>
              </a:rPr>
              <a:t>“</a:t>
            </a:r>
            <a:r>
              <a:rPr lang="zh-CN" altLang="en-US" sz="2400" b="1" smtClean="0">
                <a:solidFill>
                  <a:schemeClr val="hlink"/>
                </a:solidFill>
              </a:rPr>
              <a:t>感知</a:t>
            </a:r>
            <a:r>
              <a:rPr lang="zh-CN" altLang="en-US" sz="2400" b="1" smtClean="0">
                <a:latin typeface="Arial" charset="0"/>
              </a:rPr>
              <a:t>”</a:t>
            </a:r>
            <a:r>
              <a:rPr lang="zh-CN" altLang="en-US" sz="2400" b="1" smtClean="0"/>
              <a:t>是指主体接受外界的信息，</a:t>
            </a:r>
            <a:r>
              <a:rPr lang="zh-CN" altLang="en-US" sz="2400" b="1" smtClean="0">
                <a:latin typeface="Arial" charset="0"/>
              </a:rPr>
              <a:t>“</a:t>
            </a:r>
            <a:r>
              <a:rPr lang="zh-CN" altLang="en-US" sz="2400" b="1" smtClean="0">
                <a:solidFill>
                  <a:schemeClr val="hlink"/>
                </a:solidFill>
              </a:rPr>
              <a:t>表达</a:t>
            </a:r>
            <a:r>
              <a:rPr lang="zh-CN" altLang="en-US" sz="2400" b="1" smtClean="0">
                <a:latin typeface="Arial" charset="0"/>
              </a:rPr>
              <a:t>”</a:t>
            </a:r>
            <a:r>
              <a:rPr lang="zh-CN" altLang="en-US" sz="2400" b="1" smtClean="0"/>
              <a:t>是指主体向外界输出信息。</a:t>
            </a:r>
          </a:p>
          <a:p>
            <a:pPr marL="177800" indent="-177800" eaLnBrk="1" hangingPunct="1">
              <a:lnSpc>
                <a:spcPct val="90000"/>
              </a:lnSpc>
              <a:buFont typeface="Wingdings" pitchFamily="2" charset="2"/>
              <a:buNone/>
            </a:pPr>
            <a:r>
              <a:rPr lang="zh-CN" altLang="en-US" sz="2400" b="1" smtClean="0"/>
              <a:t>       主体必须有自己的目的和一定的智能水平，能表达自己的意图。对一个正常的主体，客体信息的形式、含义和效用三者相互依存，不可分割。因此认识论的信息必须包括这三方面的因素</a:t>
            </a:r>
            <a:r>
              <a:rPr lang="en-US" altLang="zh-CN" sz="2400" b="1" smtClean="0"/>
              <a:t>:</a:t>
            </a:r>
          </a:p>
          <a:p>
            <a:pPr marL="177800" indent="-177800" eaLnBrk="1" hangingPunct="1">
              <a:lnSpc>
                <a:spcPct val="90000"/>
              </a:lnSpc>
              <a:buClr>
                <a:schemeClr val="hlink"/>
              </a:buClr>
              <a:buSzTx/>
              <a:buFont typeface="Wingdings" pitchFamily="2" charset="2"/>
              <a:buChar char="Ø"/>
            </a:pPr>
            <a:r>
              <a:rPr lang="zh-CN" altLang="en-US" sz="2400" b="1" smtClean="0"/>
              <a:t>把仅涉及</a:t>
            </a:r>
            <a:r>
              <a:rPr lang="zh-CN" altLang="en-US" sz="2400" b="1" u="sng" smtClean="0"/>
              <a:t>形式</a:t>
            </a:r>
            <a:r>
              <a:rPr lang="zh-CN" altLang="en-US" sz="2400" b="1" smtClean="0"/>
              <a:t>因素的信息部分称为</a:t>
            </a:r>
            <a:r>
              <a:rPr lang="zh-CN" altLang="en-US" sz="2400" b="1" smtClean="0">
                <a:latin typeface="Arial" charset="0"/>
              </a:rPr>
              <a:t>“</a:t>
            </a:r>
            <a:r>
              <a:rPr lang="zh-CN" altLang="en-US" sz="2400" b="1" smtClean="0"/>
              <a:t>语法信息</a:t>
            </a:r>
            <a:r>
              <a:rPr lang="zh-CN" altLang="en-US" sz="2400" b="1" smtClean="0">
                <a:latin typeface="Arial" charset="0"/>
              </a:rPr>
              <a:t>”</a:t>
            </a:r>
            <a:r>
              <a:rPr lang="en-US" altLang="zh-CN" sz="2400" b="1" smtClean="0"/>
              <a:t>;</a:t>
            </a:r>
          </a:p>
          <a:p>
            <a:pPr marL="177800" indent="-177800" eaLnBrk="1" hangingPunct="1">
              <a:lnSpc>
                <a:spcPct val="90000"/>
              </a:lnSpc>
              <a:buClr>
                <a:schemeClr val="hlink"/>
              </a:buClr>
              <a:buSzTx/>
              <a:buFont typeface="Wingdings" pitchFamily="2" charset="2"/>
              <a:buChar char="Ø"/>
            </a:pPr>
            <a:r>
              <a:rPr lang="zh-CN" altLang="en-US" sz="2400" b="1" smtClean="0"/>
              <a:t>把仅涉及</a:t>
            </a:r>
            <a:r>
              <a:rPr lang="zh-CN" altLang="en-US" sz="2400" b="1" u="sng" smtClean="0"/>
              <a:t>含义</a:t>
            </a:r>
            <a:r>
              <a:rPr lang="zh-CN" altLang="en-US" sz="2400" b="1" smtClean="0"/>
              <a:t>因素的信息部分称为</a:t>
            </a:r>
            <a:r>
              <a:rPr lang="zh-CN" altLang="en-US" sz="2400" b="1" smtClean="0">
                <a:latin typeface="Arial" charset="0"/>
              </a:rPr>
              <a:t>“</a:t>
            </a:r>
            <a:r>
              <a:rPr lang="zh-CN" altLang="en-US" sz="2400" b="1" smtClean="0"/>
              <a:t>语义信息</a:t>
            </a:r>
            <a:r>
              <a:rPr lang="zh-CN" altLang="en-US" sz="2400" b="1" smtClean="0">
                <a:latin typeface="Arial" charset="0"/>
              </a:rPr>
              <a:t>”</a:t>
            </a:r>
            <a:r>
              <a:rPr lang="en-US" altLang="zh-CN" sz="2400" b="1" smtClean="0"/>
              <a:t>;</a:t>
            </a:r>
          </a:p>
          <a:p>
            <a:pPr marL="177800" indent="-177800" eaLnBrk="1" hangingPunct="1">
              <a:lnSpc>
                <a:spcPct val="90000"/>
              </a:lnSpc>
              <a:buClr>
                <a:schemeClr val="hlink"/>
              </a:buClr>
              <a:buSzTx/>
              <a:buFont typeface="Wingdings" pitchFamily="2" charset="2"/>
              <a:buChar char="Ø"/>
            </a:pPr>
            <a:r>
              <a:rPr lang="zh-CN" altLang="en-US" sz="2400" b="1" smtClean="0"/>
              <a:t>把仅涉及</a:t>
            </a:r>
            <a:r>
              <a:rPr lang="zh-CN" altLang="en-US" sz="2400" b="1" u="sng" smtClean="0"/>
              <a:t>效用</a:t>
            </a:r>
            <a:r>
              <a:rPr lang="zh-CN" altLang="en-US" sz="2400" b="1" smtClean="0"/>
              <a:t>因素的信息部分称为</a:t>
            </a:r>
            <a:r>
              <a:rPr lang="zh-CN" altLang="en-US" sz="2400" b="1" smtClean="0">
                <a:latin typeface="Arial" charset="0"/>
              </a:rPr>
              <a:t>“</a:t>
            </a:r>
            <a:r>
              <a:rPr lang="zh-CN" altLang="en-US" sz="2400" b="1" smtClean="0"/>
              <a:t>语用信息</a:t>
            </a:r>
            <a:r>
              <a:rPr lang="zh-CN" altLang="en-US" sz="2400" b="1" smtClean="0">
                <a:latin typeface="Arial" charset="0"/>
              </a:rPr>
              <a:t>”</a:t>
            </a:r>
            <a:r>
              <a:rPr lang="en-US" altLang="zh-CN" sz="2400" b="1" smtClean="0"/>
              <a:t>;</a:t>
            </a:r>
          </a:p>
          <a:p>
            <a:pPr marL="177800" indent="-177800" eaLnBrk="1" hangingPunct="1">
              <a:lnSpc>
                <a:spcPct val="90000"/>
              </a:lnSpc>
              <a:buFont typeface="Wingdings" pitchFamily="2" charset="2"/>
              <a:buNone/>
            </a:pPr>
            <a:r>
              <a:rPr lang="zh-CN" altLang="en-US" sz="2400" b="1" smtClean="0"/>
              <a:t>三者同时涉及的称为</a:t>
            </a:r>
            <a:r>
              <a:rPr lang="zh-CN" altLang="en-US" sz="2400" b="1" smtClean="0">
                <a:latin typeface="Arial" charset="0"/>
              </a:rPr>
              <a:t>“</a:t>
            </a:r>
            <a:r>
              <a:rPr lang="zh-CN" altLang="en-US" sz="2400" b="1" smtClean="0"/>
              <a:t>全信息</a:t>
            </a:r>
            <a:r>
              <a:rPr lang="zh-CN" altLang="en-US" sz="2400" b="1" smtClean="0">
                <a:latin typeface="Arial" charset="0"/>
              </a:rPr>
              <a:t>”</a:t>
            </a:r>
            <a:r>
              <a:rPr lang="zh-CN" altLang="en-US" sz="2400" b="1" smtClean="0"/>
              <a:t>。这就是认识论层次的信息</a:t>
            </a:r>
            <a:r>
              <a:rPr lang="zh-CN" altLang="en-US" sz="2400" smtClean="0"/>
              <a:t> </a:t>
            </a:r>
            <a:endParaRPr lang="zh-CN" altLang="zh-CN" smtClean="0"/>
          </a:p>
        </p:txBody>
      </p:sp>
      <p:sp>
        <p:nvSpPr>
          <p:cNvPr id="1655811" name="AutoShape 3">
            <a:hlinkClick r:id="" action="ppaction://noaction" highlightClick="1"/>
          </p:cNvPr>
          <p:cNvSpPr>
            <a:spLocks noChangeArrowheads="1"/>
          </p:cNvSpPr>
          <p:nvPr/>
        </p:nvSpPr>
        <p:spPr bwMode="auto">
          <a:xfrm>
            <a:off x="1258888" y="908050"/>
            <a:ext cx="6985000"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1.1.1  </a:t>
            </a:r>
            <a:r>
              <a:rPr kumimoji="1" lang="zh-CN" altLang="en-US" sz="3600" b="1">
                <a:effectLst>
                  <a:outerShdw blurRad="38100" dist="38100" dir="2700000" algn="tl">
                    <a:srgbClr val="C0C0C0"/>
                  </a:outerShdw>
                </a:effectLst>
                <a:latin typeface="Times New Roman" pitchFamily="18" charset="0"/>
              </a:rPr>
              <a:t>信息的概念</a:t>
            </a:r>
          </a:p>
        </p:txBody>
      </p:sp>
    </p:spTree>
  </p:cSld>
  <p:clrMapOvr>
    <a:masterClrMapping/>
  </p:clrMapOvr>
  <p:transition>
    <p:wipe dir="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900113" y="765175"/>
            <a:ext cx="7793037" cy="768350"/>
          </a:xfrm>
        </p:spPr>
        <p:txBody>
          <a:bodyPr/>
          <a:lstStyle/>
          <a:p>
            <a:pPr>
              <a:defRPr/>
            </a:pPr>
            <a:r>
              <a:rPr kumimoji="1" lang="en-US" altLang="zh-CN" sz="3600" b="1" kern="1200" dirty="0" smtClean="0">
                <a:latin typeface="Times New Roman" pitchFamily="18" charset="0"/>
                <a:cs typeface="+mn-cs"/>
              </a:rPr>
              <a:t>1.3.4  </a:t>
            </a:r>
            <a:r>
              <a:rPr kumimoji="1" lang="zh-CN" altLang="en-US" sz="3600" b="1" kern="1200" dirty="0" smtClean="0">
                <a:latin typeface="Times New Roman" pitchFamily="18" charset="0"/>
                <a:cs typeface="+mn-cs"/>
              </a:rPr>
              <a:t>信息系统的战略作用</a:t>
            </a:r>
          </a:p>
        </p:txBody>
      </p:sp>
      <p:sp>
        <p:nvSpPr>
          <p:cNvPr id="196611" name="Rectangle 3"/>
          <p:cNvSpPr>
            <a:spLocks noGrp="1" noChangeArrowheads="1"/>
          </p:cNvSpPr>
          <p:nvPr>
            <p:ph type="body" idx="1"/>
          </p:nvPr>
        </p:nvSpPr>
        <p:spPr>
          <a:xfrm>
            <a:off x="179388" y="1341438"/>
            <a:ext cx="9144000" cy="5732462"/>
          </a:xfrm>
        </p:spPr>
        <p:txBody>
          <a:bodyPr/>
          <a:lstStyle/>
          <a:p>
            <a:pPr lvl="1" eaLnBrk="1" hangingPunct="1">
              <a:lnSpc>
                <a:spcPct val="90000"/>
              </a:lnSpc>
              <a:buFont typeface="Wingdings" pitchFamily="2" charset="2"/>
              <a:buNone/>
            </a:pPr>
            <a:r>
              <a:rPr lang="en-US" altLang="zh-CN" sz="3200" b="1" smtClean="0"/>
              <a:t> </a:t>
            </a:r>
            <a:endParaRPr lang="en-US" altLang="zh-CN" sz="3200" smtClean="0"/>
          </a:p>
          <a:p>
            <a:pPr lvl="1" eaLnBrk="1" hangingPunct="1">
              <a:lnSpc>
                <a:spcPct val="90000"/>
              </a:lnSpc>
              <a:buFont typeface="Wingdings" pitchFamily="2" charset="2"/>
              <a:buNone/>
            </a:pPr>
            <a:r>
              <a:rPr lang="en-US" altLang="zh-CN" b="1" smtClean="0">
                <a:latin typeface="宋体" pitchFamily="2" charset="-122"/>
              </a:rPr>
              <a:t>IT</a:t>
            </a:r>
            <a:r>
              <a:rPr lang="zh-CN" altLang="en-US" b="1" smtClean="0">
                <a:latin typeface="宋体" pitchFamily="2" charset="-122"/>
              </a:rPr>
              <a:t>通过多种途径使企业获得竞争优势：</a:t>
            </a:r>
            <a:r>
              <a:rPr lang="zh-CN" altLang="en-US" smtClean="0">
                <a:latin typeface="宋体" pitchFamily="2" charset="-122"/>
              </a:rPr>
              <a:t> </a:t>
            </a:r>
          </a:p>
          <a:p>
            <a:pPr eaLnBrk="1" hangingPunct="1">
              <a:lnSpc>
                <a:spcPct val="90000"/>
              </a:lnSpc>
            </a:pPr>
            <a:r>
              <a:rPr lang="zh-CN" altLang="en-US" sz="2800" b="1" smtClean="0">
                <a:solidFill>
                  <a:srgbClr val="800000"/>
                </a:solidFill>
                <a:latin typeface="宋体" pitchFamily="2" charset="-122"/>
              </a:rPr>
              <a:t>形成差异产品或服务</a:t>
            </a:r>
            <a:r>
              <a:rPr lang="zh-CN" altLang="en-US" sz="2800" b="1" smtClean="0">
                <a:latin typeface="宋体" pitchFamily="2" charset="-122"/>
              </a:rPr>
              <a:t>：使企业能够及时改变和调整经营战略，向市场提供差异产品，提供高质量、多品种的产品和服务，形成不易于被其他竞争对手的产品或服务替代的、“独特”的产品或服务优势。（沃尔玛在全国有成千家连锁传统商店，消费者可以尽情在网上选货、定货，然后到附近的沃尔玛分店取货甚至退货） </a:t>
            </a:r>
          </a:p>
          <a:p>
            <a:pPr eaLnBrk="1" hangingPunct="1">
              <a:lnSpc>
                <a:spcPct val="90000"/>
              </a:lnSpc>
            </a:pPr>
            <a:r>
              <a:rPr lang="zh-CN" altLang="en-US" sz="2800" b="1" smtClean="0">
                <a:solidFill>
                  <a:srgbClr val="800000"/>
                </a:solidFill>
                <a:latin typeface="宋体" pitchFamily="2" charset="-122"/>
              </a:rPr>
              <a:t>改变竞争方式</a:t>
            </a:r>
            <a:r>
              <a:rPr lang="zh-CN" altLang="en-US" sz="2800" b="1" smtClean="0">
                <a:latin typeface="宋体" pitchFamily="2" charset="-122"/>
              </a:rPr>
              <a:t>：企业间竞争变为直接面向消费者的竞争；企业从以往的以产品或服务设计与管理为中心的竞争，转变为以产品或服务营销为中心的竞争；最后，由以往的产品和服务成本与质量的有形竞争转变为争取消费者信心的虚拟竞争（家电企业产品与服务）</a:t>
            </a:r>
          </a:p>
        </p:txBody>
      </p:sp>
    </p:spTree>
  </p:cSld>
  <p:clrMapOvr>
    <a:masterClrMapping/>
  </p:clrMapOvr>
  <p:transition>
    <p:wipe dir="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900113" y="981075"/>
            <a:ext cx="7793037" cy="550863"/>
          </a:xfrm>
        </p:spPr>
        <p:txBody>
          <a:bodyPr/>
          <a:lstStyle/>
          <a:p>
            <a:pPr>
              <a:defRPr/>
            </a:pPr>
            <a:r>
              <a:rPr kumimoji="1" lang="en-US" altLang="zh-CN" sz="3600" b="1" kern="1200" dirty="0" smtClean="0">
                <a:latin typeface="Times New Roman" pitchFamily="18" charset="0"/>
                <a:cs typeface="+mn-cs"/>
              </a:rPr>
              <a:t>1.3.4  </a:t>
            </a:r>
            <a:r>
              <a:rPr kumimoji="1" lang="zh-CN" altLang="en-US" sz="3600" b="1" kern="1200" dirty="0" smtClean="0">
                <a:latin typeface="Times New Roman" pitchFamily="18" charset="0"/>
                <a:cs typeface="+mn-cs"/>
              </a:rPr>
              <a:t>信息系统的战略作用</a:t>
            </a:r>
          </a:p>
        </p:txBody>
      </p:sp>
      <p:sp>
        <p:nvSpPr>
          <p:cNvPr id="197635" name="Rectangle 3"/>
          <p:cNvSpPr>
            <a:spLocks noGrp="1" noChangeArrowheads="1"/>
          </p:cNvSpPr>
          <p:nvPr>
            <p:ph type="body" idx="1"/>
          </p:nvPr>
        </p:nvSpPr>
        <p:spPr>
          <a:xfrm>
            <a:off x="0" y="1844675"/>
            <a:ext cx="8820150" cy="5013325"/>
          </a:xfrm>
        </p:spPr>
        <p:txBody>
          <a:bodyPr/>
          <a:lstStyle/>
          <a:p>
            <a:pPr eaLnBrk="1" hangingPunct="1">
              <a:lnSpc>
                <a:spcPct val="80000"/>
              </a:lnSpc>
            </a:pPr>
            <a:r>
              <a:rPr lang="zh-CN" altLang="en-US" sz="2800" b="1" smtClean="0">
                <a:solidFill>
                  <a:srgbClr val="800000"/>
                </a:solidFill>
                <a:latin typeface="宋体" pitchFamily="2" charset="-122"/>
              </a:rPr>
              <a:t>扩大竞争领域</a:t>
            </a:r>
            <a:r>
              <a:rPr lang="zh-CN" altLang="en-US" sz="2400" b="1" smtClean="0">
                <a:latin typeface="宋体" pitchFamily="2" charset="-122"/>
              </a:rPr>
              <a:t>：</a:t>
            </a:r>
            <a:r>
              <a:rPr lang="zh-CN" altLang="en-US" sz="2800" b="1" smtClean="0">
                <a:latin typeface="宋体" pitchFamily="2" charset="-122"/>
              </a:rPr>
              <a:t>网络的“时空压缩”效应，使企业信息交流变得直接和简单，网上竞争日趋激烈。电子商务正在推动着企业竞争由有形向无形转化，竞争模式变得日趋隐蔽和变化多端；“时空放大”效应，将使企业之间的联合和竞争，可通过数字信息来实施。这既为企业提供了新的竞争方式，又为企业提供了新的竞争空间（市场国际化）。</a:t>
            </a:r>
          </a:p>
          <a:p>
            <a:pPr eaLnBrk="1" hangingPunct="1">
              <a:lnSpc>
                <a:spcPct val="80000"/>
              </a:lnSpc>
            </a:pPr>
            <a:r>
              <a:rPr lang="zh-CN" altLang="en-US" sz="2800" b="1" smtClean="0">
                <a:solidFill>
                  <a:srgbClr val="800000"/>
                </a:solidFill>
                <a:latin typeface="宋体" pitchFamily="2" charset="-122"/>
              </a:rPr>
              <a:t>二元交易成本</a:t>
            </a:r>
            <a:r>
              <a:rPr lang="zh-CN" altLang="en-US" sz="2800" b="1" smtClean="0">
                <a:latin typeface="宋体" pitchFamily="2" charset="-122"/>
              </a:rPr>
              <a:t>：</a:t>
            </a:r>
            <a:r>
              <a:rPr lang="en-US" altLang="zh-CN" sz="2800" b="1" smtClean="0">
                <a:latin typeface="宋体" pitchFamily="2" charset="-122"/>
              </a:rPr>
              <a:t>IT</a:t>
            </a:r>
            <a:r>
              <a:rPr lang="zh-CN" altLang="en-US" sz="2800" b="1" smtClean="0">
                <a:latin typeface="宋体" pitchFamily="2" charset="-122"/>
              </a:rPr>
              <a:t>使企业交易成本向着两个相反的方向发展，这两个相反的方向都具有提高企业竞争力的效果。一方面，减少企业与消费者之间的环节，缩短路径距离，降低企业交易成本，提高成本优势。另一方面，增加了企业和分销商改变供货方的交易成本，分销商改变供货方可能面临更换信息系统的成本。</a:t>
            </a:r>
            <a:r>
              <a:rPr lang="en-US" altLang="zh-CN" sz="2800" b="1" smtClean="0">
                <a:latin typeface="宋体" pitchFamily="2" charset="-122"/>
              </a:rPr>
              <a:t>IT</a:t>
            </a:r>
            <a:r>
              <a:rPr lang="zh-CN" altLang="en-US" sz="2800" b="1" smtClean="0">
                <a:latin typeface="宋体" pitchFamily="2" charset="-122"/>
              </a:rPr>
              <a:t>成为企业的壁垒，构成对新竞争者进入的壁垒。</a:t>
            </a:r>
            <a:r>
              <a:rPr lang="zh-CN" altLang="en-US" sz="2400" b="1" smtClean="0">
                <a:latin typeface="宋体" pitchFamily="2" charset="-122"/>
              </a:rPr>
              <a:t> </a:t>
            </a:r>
          </a:p>
        </p:txBody>
      </p:sp>
    </p:spTree>
  </p:cSld>
  <p:clrMapOvr>
    <a:masterClrMapping/>
  </p:clrMapOvr>
  <p:transition>
    <p:wipe dir="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042988" y="836613"/>
            <a:ext cx="6867525" cy="757237"/>
          </a:xfrm>
        </p:spPr>
        <p:txBody>
          <a:bodyPr/>
          <a:lstStyle/>
          <a:p>
            <a:pPr eaLnBrk="1" hangingPunct="1">
              <a:defRPr/>
            </a:pPr>
            <a:r>
              <a:rPr kumimoji="1" lang="en-US" altLang="zh-CN" sz="3600" b="1" kern="1200" dirty="0" smtClean="0">
                <a:latin typeface="Times New Roman" pitchFamily="18" charset="0"/>
                <a:cs typeface="+mn-cs"/>
              </a:rPr>
              <a:t>1.3.4</a:t>
            </a:r>
            <a:r>
              <a:rPr lang="en-US" altLang="zh-CN" sz="3600" b="1" dirty="0" smtClean="0"/>
              <a:t>  </a:t>
            </a:r>
            <a:r>
              <a:rPr lang="zh-CN" altLang="en-US" sz="3600" b="1" dirty="0" smtClean="0"/>
              <a:t>信息系统的战略作用</a:t>
            </a:r>
          </a:p>
        </p:txBody>
      </p:sp>
      <p:sp>
        <p:nvSpPr>
          <p:cNvPr id="1567747" name="Rectangle 3"/>
          <p:cNvSpPr>
            <a:spLocks noGrp="1" noChangeArrowheads="1"/>
          </p:cNvSpPr>
          <p:nvPr>
            <p:ph type="body" idx="1"/>
          </p:nvPr>
        </p:nvSpPr>
        <p:spPr>
          <a:xfrm>
            <a:off x="0" y="1916113"/>
            <a:ext cx="8893175" cy="4572000"/>
          </a:xfrm>
        </p:spPr>
        <p:txBody>
          <a:bodyPr/>
          <a:lstStyle/>
          <a:p>
            <a:pPr eaLnBrk="1" hangingPunct="1"/>
            <a:r>
              <a:rPr lang="zh-CN" altLang="en-US" sz="2800" b="1" smtClean="0">
                <a:solidFill>
                  <a:srgbClr val="800000"/>
                </a:solidFill>
                <a:latin typeface="宋体" pitchFamily="2" charset="-122"/>
              </a:rPr>
              <a:t>虚拟竞争与企业敏感性</a:t>
            </a:r>
            <a:r>
              <a:rPr lang="zh-CN" altLang="en-US" sz="2800" b="1" smtClean="0">
                <a:latin typeface="宋体" pitchFamily="2" charset="-122"/>
              </a:rPr>
              <a:t>：在网络技术环境下，企业可以有效地打破以往政府设置的各种行政的、地理隔离，与国际市场保持直接密切联系，甚至可以进行跨国交易活动。直接面对数字信息世界的国际市场，使企业长期保持对国际价格波动的敏感性，为企业获取竞争优势提供了更多的商业机会。 </a:t>
            </a:r>
          </a:p>
          <a:p>
            <a:pPr eaLnBrk="1" hangingPunct="1"/>
            <a:r>
              <a:rPr lang="zh-CN" altLang="en-US" sz="2800" b="1" smtClean="0">
                <a:solidFill>
                  <a:srgbClr val="800000"/>
                </a:solidFill>
                <a:latin typeface="宋体" pitchFamily="2" charset="-122"/>
              </a:rPr>
              <a:t>提高人力资源与企业素质</a:t>
            </a:r>
            <a:r>
              <a:rPr lang="zh-CN" altLang="en-US" sz="2800" b="1" smtClean="0">
                <a:latin typeface="宋体" pitchFamily="2" charset="-122"/>
              </a:rPr>
              <a:t>：</a:t>
            </a:r>
            <a:r>
              <a:rPr lang="en-US" altLang="zh-CN" sz="2800" b="1" smtClean="0">
                <a:latin typeface="宋体" pitchFamily="2" charset="-122"/>
              </a:rPr>
              <a:t>IT</a:t>
            </a:r>
            <a:r>
              <a:rPr lang="zh-CN" altLang="en-US" sz="2800" b="1" smtClean="0">
                <a:latin typeface="宋体" pitchFamily="2" charset="-122"/>
              </a:rPr>
              <a:t>不仅使企业员工培训成为成本低廉的教育活动，而且使企业监督与管理职员的成本急剧下降，从而客观上提高了企业整体素质水平，应用信息技术的技能成为企业招聘员工的考核标准之一。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7747">
                                            <p:txEl>
                                              <p:pRg st="0" end="0"/>
                                            </p:txEl>
                                          </p:spTgt>
                                        </p:tgtEl>
                                        <p:attrNameLst>
                                          <p:attrName>style.visibility</p:attrName>
                                        </p:attrNameLst>
                                      </p:cBhvr>
                                      <p:to>
                                        <p:strVal val="visible"/>
                                      </p:to>
                                    </p:set>
                                    <p:anim calcmode="lin" valueType="num">
                                      <p:cBhvr additive="base">
                                        <p:cTn id="7" dur="500" fill="hold"/>
                                        <p:tgtEl>
                                          <p:spTgt spid="1567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67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7747">
                                            <p:txEl>
                                              <p:pRg st="1" end="1"/>
                                            </p:txEl>
                                          </p:spTgt>
                                        </p:tgtEl>
                                        <p:attrNameLst>
                                          <p:attrName>style.visibility</p:attrName>
                                        </p:attrNameLst>
                                      </p:cBhvr>
                                      <p:to>
                                        <p:strVal val="visible"/>
                                      </p:to>
                                    </p:set>
                                    <p:anim calcmode="lin" valueType="num">
                                      <p:cBhvr additive="base">
                                        <p:cTn id="13" dur="500" fill="hold"/>
                                        <p:tgtEl>
                                          <p:spTgt spid="1567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677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47" grpId="0" build="p" bldLvl="3"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idx="4294967295"/>
          </p:nvPr>
        </p:nvSpPr>
        <p:spPr/>
        <p:txBody>
          <a:bodyPr/>
          <a:lstStyle/>
          <a:p>
            <a:pPr>
              <a:defRPr/>
            </a:pPr>
            <a:r>
              <a:rPr kumimoji="1" lang="en-US" altLang="zh-CN" sz="3600" b="1" kern="1200" dirty="0" smtClean="0">
                <a:latin typeface="Times New Roman" pitchFamily="18" charset="0"/>
                <a:cs typeface="+mn-cs"/>
              </a:rPr>
              <a:t>1.4.2 </a:t>
            </a:r>
            <a:r>
              <a:rPr kumimoji="1" lang="zh-CN" altLang="en-US" sz="3600" b="1" kern="1200" dirty="0" smtClean="0">
                <a:latin typeface="Times New Roman" pitchFamily="18" charset="0"/>
                <a:cs typeface="+mn-cs"/>
              </a:rPr>
              <a:t>信息系统发展的阶段论</a:t>
            </a:r>
          </a:p>
        </p:txBody>
      </p:sp>
      <p:sp>
        <p:nvSpPr>
          <p:cNvPr id="340995" name="Rectangle 3"/>
          <p:cNvSpPr>
            <a:spLocks noGrp="1" noChangeArrowheads="1"/>
          </p:cNvSpPr>
          <p:nvPr>
            <p:ph type="body" idx="4294967295"/>
          </p:nvPr>
        </p:nvSpPr>
        <p:spPr>
          <a:xfrm>
            <a:off x="684213" y="1341438"/>
            <a:ext cx="7772400" cy="4114800"/>
          </a:xfrm>
        </p:spPr>
        <p:txBody>
          <a:bodyPr/>
          <a:lstStyle/>
          <a:p>
            <a:pPr marL="685800" indent="-685800" eaLnBrk="1" hangingPunct="1">
              <a:buFont typeface="Wingdings" pitchFamily="2" charset="2"/>
              <a:buNone/>
            </a:pPr>
            <a:r>
              <a:rPr lang="en-US" altLang="zh-CN" b="1" smtClean="0"/>
              <a:t> </a:t>
            </a:r>
          </a:p>
          <a:p>
            <a:pPr marL="1081088" lvl="1" indent="-609600" eaLnBrk="1" hangingPunct="1">
              <a:buFont typeface="Wingdings" pitchFamily="2" charset="2"/>
              <a:buNone/>
            </a:pPr>
            <a:r>
              <a:rPr lang="zh-CN" altLang="en-US" sz="3200" b="1" smtClean="0"/>
              <a:t>诺兰的阶段模型</a:t>
            </a:r>
          </a:p>
        </p:txBody>
      </p:sp>
      <p:pic>
        <p:nvPicPr>
          <p:cNvPr id="1750020" name="Picture 4"/>
          <p:cNvPicPr>
            <a:picLocks noChangeAspect="1" noChangeArrowheads="1"/>
          </p:cNvPicPr>
          <p:nvPr/>
        </p:nvPicPr>
        <p:blipFill>
          <a:blip r:embed="rId2" cstate="print"/>
          <a:srcRect/>
          <a:stretch>
            <a:fillRect/>
          </a:stretch>
        </p:blipFill>
        <p:spPr bwMode="auto">
          <a:xfrm>
            <a:off x="468313" y="2565400"/>
            <a:ext cx="8351837" cy="4032250"/>
          </a:xfrm>
          <a:prstGeom prst="rect">
            <a:avLst/>
          </a:prstGeom>
          <a:solidFill>
            <a:schemeClr val="bg1"/>
          </a:solid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0020"/>
                                        </p:tgtEl>
                                        <p:attrNameLst>
                                          <p:attrName>style.visibility</p:attrName>
                                        </p:attrNameLst>
                                      </p:cBhvr>
                                      <p:to>
                                        <p:strVal val="visible"/>
                                      </p:to>
                                    </p:set>
                                    <p:anim calcmode="lin" valueType="num">
                                      <p:cBhvr additive="base">
                                        <p:cTn id="7" dur="500" fill="hold"/>
                                        <p:tgtEl>
                                          <p:spTgt spid="1750020"/>
                                        </p:tgtEl>
                                        <p:attrNameLst>
                                          <p:attrName>ppt_x</p:attrName>
                                        </p:attrNameLst>
                                      </p:cBhvr>
                                      <p:tavLst>
                                        <p:tav tm="0">
                                          <p:val>
                                            <p:strVal val="#ppt_x"/>
                                          </p:val>
                                        </p:tav>
                                        <p:tav tm="100000">
                                          <p:val>
                                            <p:strVal val="#ppt_x"/>
                                          </p:val>
                                        </p:tav>
                                      </p:tavLst>
                                    </p:anim>
                                    <p:anim calcmode="lin" valueType="num">
                                      <p:cBhvr additive="base">
                                        <p:cTn id="8" dur="500" fill="hold"/>
                                        <p:tgtEl>
                                          <p:spTgt spid="1750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idx="4294967295"/>
          </p:nvPr>
        </p:nvSpPr>
        <p:spPr/>
        <p:txBody>
          <a:bodyPr/>
          <a:lstStyle/>
          <a:p>
            <a:pPr eaLnBrk="1" hangingPunct="1"/>
            <a:r>
              <a:rPr kumimoji="1" lang="en-US" altLang="zh-CN" sz="3600" b="1" smtClean="0">
                <a:latin typeface="Times New Roman" pitchFamily="18" charset="0"/>
              </a:rPr>
              <a:t>1.4.2 </a:t>
            </a:r>
            <a:r>
              <a:rPr kumimoji="1" lang="zh-CN" altLang="en-US" sz="3600" b="1" smtClean="0">
                <a:latin typeface="Times New Roman" pitchFamily="18" charset="0"/>
              </a:rPr>
              <a:t>信息系统发展的阶段论</a:t>
            </a:r>
          </a:p>
        </p:txBody>
      </p:sp>
      <p:sp>
        <p:nvSpPr>
          <p:cNvPr id="342019" name="Rectangle 3"/>
          <p:cNvSpPr>
            <a:spLocks noGrp="1" noChangeArrowheads="1"/>
          </p:cNvSpPr>
          <p:nvPr>
            <p:ph type="body" idx="4294967295"/>
          </p:nvPr>
        </p:nvSpPr>
        <p:spPr>
          <a:xfrm>
            <a:off x="250825" y="1752600"/>
            <a:ext cx="8642350" cy="5105400"/>
          </a:xfrm>
        </p:spPr>
        <p:txBody>
          <a:bodyPr/>
          <a:lstStyle/>
          <a:p>
            <a:pPr marL="685800" indent="-685800" eaLnBrk="1" hangingPunct="1">
              <a:lnSpc>
                <a:spcPct val="90000"/>
              </a:lnSpc>
              <a:buFont typeface="Wingdings" pitchFamily="2" charset="2"/>
              <a:buNone/>
            </a:pPr>
            <a:r>
              <a:rPr lang="en-US" altLang="en-US" b="1" smtClean="0"/>
              <a:t>诺兰的阶段模型</a:t>
            </a:r>
            <a:endParaRPr lang="zh-CN" altLang="en-US" b="1" smtClean="0"/>
          </a:p>
          <a:p>
            <a:pPr marL="1081088" lvl="1" indent="-609600" eaLnBrk="1" hangingPunct="1">
              <a:lnSpc>
                <a:spcPct val="90000"/>
              </a:lnSpc>
            </a:pPr>
            <a:r>
              <a:rPr lang="zh-CN" altLang="en-US" b="1" smtClean="0"/>
              <a:t>诺兰模型诺兰</a:t>
            </a:r>
            <a:r>
              <a:rPr lang="en-US" altLang="zh-CN" b="1" smtClean="0"/>
              <a:t>(Nolan,R.L.)</a:t>
            </a:r>
            <a:r>
              <a:rPr lang="zh-CN" altLang="en-US" b="1" smtClean="0"/>
              <a:t>总结了发达国家信息系统发展的经验和规律，于</a:t>
            </a:r>
            <a:r>
              <a:rPr lang="en-US" altLang="zh-CN" b="1" smtClean="0"/>
              <a:t>1973</a:t>
            </a:r>
            <a:r>
              <a:rPr lang="zh-CN" altLang="en-US" b="1" smtClean="0"/>
              <a:t>年首次提出了信息系统发展的阶段理论被称为诺兰阶段模型，</a:t>
            </a:r>
            <a:r>
              <a:rPr lang="en-US" altLang="zh-CN" b="1" smtClean="0"/>
              <a:t>1980</a:t>
            </a:r>
            <a:r>
              <a:rPr lang="zh-CN" altLang="en-US" b="1" smtClean="0"/>
              <a:t>年诺兰进一步完善了该模型。</a:t>
            </a:r>
          </a:p>
          <a:p>
            <a:pPr marL="1081088" lvl="1" indent="-609600" eaLnBrk="1" hangingPunct="1">
              <a:lnSpc>
                <a:spcPct val="90000"/>
              </a:lnSpc>
            </a:pPr>
            <a:r>
              <a:rPr lang="zh-CN" altLang="en-US" b="1" smtClean="0"/>
              <a:t>诺兰模型反映了信息系统的发展阶段，并使信息系统的各种特性与系统生长的不同阶段对应起来，从而成为信息系统战略规划工作的框架。</a:t>
            </a:r>
          </a:p>
          <a:p>
            <a:pPr marL="1081088" lvl="1" indent="-609600" eaLnBrk="1" hangingPunct="1">
              <a:lnSpc>
                <a:spcPct val="90000"/>
              </a:lnSpc>
            </a:pPr>
            <a:r>
              <a:rPr lang="zh-CN" altLang="en-US" b="1" smtClean="0"/>
              <a:t>根据这个模型，只要一个信息系统存在某些特性，便可以知到其处在哪一阶段。一般认为模型中的各阶段都是不能跳越的。</a:t>
            </a:r>
          </a:p>
        </p:txBody>
      </p:sp>
    </p:spTree>
  </p:cSld>
  <p:clrMapOvr>
    <a:masterClrMapping/>
  </p:clrMapOvr>
  <p:transition>
    <p:wipe dir="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042" name="Picture 2"/>
          <p:cNvPicPr>
            <a:picLocks noChangeAspect="1" noChangeArrowheads="1"/>
          </p:cNvPicPr>
          <p:nvPr/>
        </p:nvPicPr>
        <p:blipFill>
          <a:blip r:embed="rId2" cstate="print"/>
          <a:srcRect/>
          <a:stretch>
            <a:fillRect/>
          </a:stretch>
        </p:blipFill>
        <p:spPr bwMode="auto">
          <a:xfrm>
            <a:off x="395288" y="1700213"/>
            <a:ext cx="8064500" cy="4591050"/>
          </a:xfrm>
          <a:prstGeom prst="rect">
            <a:avLst/>
          </a:prstGeom>
          <a:noFill/>
          <a:ln w="9525">
            <a:noFill/>
            <a:miter lim="800000"/>
            <a:headEnd/>
            <a:tailEnd/>
          </a:ln>
        </p:spPr>
      </p:pic>
      <p:sp>
        <p:nvSpPr>
          <p:cNvPr id="343043" name="Rectangle 3"/>
          <p:cNvSpPr>
            <a:spLocks noChangeArrowheads="1"/>
          </p:cNvSpPr>
          <p:nvPr/>
        </p:nvSpPr>
        <p:spPr bwMode="auto">
          <a:xfrm>
            <a:off x="3059113" y="6237288"/>
            <a:ext cx="3168650" cy="366712"/>
          </a:xfrm>
          <a:prstGeom prst="rect">
            <a:avLst/>
          </a:prstGeom>
          <a:noFill/>
          <a:ln w="9525">
            <a:noFill/>
            <a:miter lim="800000"/>
            <a:headEnd/>
            <a:tailEnd/>
          </a:ln>
        </p:spPr>
        <p:txBody>
          <a:bodyPr>
            <a:spAutoFit/>
          </a:bodyPr>
          <a:lstStyle/>
          <a:p>
            <a:r>
              <a:rPr lang="en-US" altLang="zh-CN" sz="1800" b="1">
                <a:latin typeface="Verdana" pitchFamily="34" charset="0"/>
              </a:rPr>
              <a:t>   </a:t>
            </a:r>
            <a:r>
              <a:rPr lang="zh-CN" altLang="en-US" sz="1800" b="1">
                <a:latin typeface="Verdana" pitchFamily="34" charset="0"/>
              </a:rPr>
              <a:t>诺兰的</a:t>
            </a:r>
            <a:r>
              <a:rPr lang="en-US" altLang="zh-CN" sz="1800" b="1">
                <a:latin typeface="Verdana" pitchFamily="34" charset="0"/>
              </a:rPr>
              <a:t>6</a:t>
            </a:r>
            <a:r>
              <a:rPr lang="zh-CN" altLang="en-US" sz="1800" b="1">
                <a:latin typeface="Verdana" pitchFamily="34" charset="0"/>
              </a:rPr>
              <a:t>阶段模型</a:t>
            </a:r>
          </a:p>
        </p:txBody>
      </p:sp>
      <p:sp>
        <p:nvSpPr>
          <p:cNvPr id="343044" name="Rectangle 4"/>
          <p:cNvSpPr>
            <a:spLocks noGrp="1" noChangeArrowheads="1"/>
          </p:cNvSpPr>
          <p:nvPr>
            <p:ph type="title" idx="4294967295"/>
          </p:nvPr>
        </p:nvSpPr>
        <p:spPr/>
        <p:txBody>
          <a:bodyPr/>
          <a:lstStyle/>
          <a:p>
            <a:pPr eaLnBrk="1" hangingPunct="1"/>
            <a:r>
              <a:rPr kumimoji="1" lang="en-US" altLang="zh-CN" sz="3600" b="1" smtClean="0">
                <a:latin typeface="Times New Roman" pitchFamily="18" charset="0"/>
              </a:rPr>
              <a:t>1.4.2 </a:t>
            </a:r>
            <a:r>
              <a:rPr kumimoji="1" lang="zh-CN" altLang="en-US" sz="3600" b="1" smtClean="0">
                <a:latin typeface="Times New Roman" pitchFamily="18" charset="0"/>
              </a:rPr>
              <a:t>信息系统发展的阶段论</a:t>
            </a:r>
          </a:p>
        </p:txBody>
      </p:sp>
    </p:spTree>
  </p:cSld>
  <p:clrMapOvr>
    <a:masterClrMapping/>
  </p:clrMapOvr>
  <p:transition>
    <p:wipe dir="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idx="4294967295"/>
          </p:nvPr>
        </p:nvSpPr>
        <p:spPr/>
        <p:txBody>
          <a:bodyPr/>
          <a:lstStyle/>
          <a:p>
            <a:pPr eaLnBrk="1" hangingPunct="1"/>
            <a:r>
              <a:rPr kumimoji="1" lang="en-US" altLang="zh-CN" sz="3600" b="1" smtClean="0">
                <a:latin typeface="Times New Roman" pitchFamily="18" charset="0"/>
              </a:rPr>
              <a:t>1.4.2 </a:t>
            </a:r>
            <a:r>
              <a:rPr kumimoji="1" lang="zh-CN" altLang="en-US" sz="3600" b="1" smtClean="0">
                <a:latin typeface="Times New Roman" pitchFamily="18" charset="0"/>
              </a:rPr>
              <a:t>信息系统发展的阶段论</a:t>
            </a:r>
          </a:p>
        </p:txBody>
      </p:sp>
      <p:sp>
        <p:nvSpPr>
          <p:cNvPr id="344067" name="Rectangle 3"/>
          <p:cNvSpPr>
            <a:spLocks noGrp="1" noChangeArrowheads="1"/>
          </p:cNvSpPr>
          <p:nvPr>
            <p:ph type="body" idx="4294967295"/>
          </p:nvPr>
        </p:nvSpPr>
        <p:spPr>
          <a:xfrm>
            <a:off x="684213" y="1989138"/>
            <a:ext cx="8208962" cy="4868862"/>
          </a:xfrm>
        </p:spPr>
        <p:txBody>
          <a:bodyPr/>
          <a:lstStyle/>
          <a:p>
            <a:pPr marL="685800" indent="-685800" eaLnBrk="1" hangingPunct="1">
              <a:buFont typeface="Wingdings" pitchFamily="2" charset="2"/>
              <a:buNone/>
            </a:pPr>
            <a:r>
              <a:rPr lang="en-US" altLang="zh-CN" sz="2800" b="1" smtClean="0">
                <a:solidFill>
                  <a:schemeClr val="accent2"/>
                </a:solidFill>
              </a:rPr>
              <a:t>① </a:t>
            </a:r>
            <a:r>
              <a:rPr lang="zh-CN" altLang="en-US" sz="2800" b="1" smtClean="0"/>
              <a:t>初装阶段</a:t>
            </a:r>
          </a:p>
          <a:p>
            <a:pPr marL="685800" indent="-685800" eaLnBrk="1" hangingPunct="1">
              <a:buFont typeface="Wingdings" pitchFamily="2" charset="2"/>
              <a:buNone/>
            </a:pPr>
            <a:r>
              <a:rPr lang="zh-CN" altLang="en-US" sz="2800" b="1" smtClean="0"/>
              <a:t>	组织中只有少数人使用计算机，计算机是分散控制的，没有统一的计划。</a:t>
            </a:r>
          </a:p>
          <a:p>
            <a:pPr marL="685800" indent="-685800" eaLnBrk="1" hangingPunct="1">
              <a:buFont typeface="Wingdings" pitchFamily="2" charset="2"/>
              <a:buNone/>
            </a:pPr>
            <a:r>
              <a:rPr lang="zh-CN" altLang="en-US" sz="2800" b="1" smtClean="0">
                <a:solidFill>
                  <a:schemeClr val="accent2"/>
                </a:solidFill>
              </a:rPr>
              <a:t>② </a:t>
            </a:r>
            <a:r>
              <a:rPr lang="zh-CN" altLang="en-US" sz="2800" b="1" smtClean="0"/>
              <a:t>蔓延阶段</a:t>
            </a:r>
          </a:p>
          <a:p>
            <a:pPr marL="685800" indent="-685800" eaLnBrk="1" hangingPunct="1">
              <a:buFont typeface="Wingdings" pitchFamily="2" charset="2"/>
              <a:buNone/>
            </a:pPr>
            <a:r>
              <a:rPr lang="zh-CN" altLang="en-US" sz="2800" b="1" smtClean="0"/>
              <a:t>	计算机的应用从企业中的少数部门扩展到各个部门，以至在信息系统的管理和费用方面都产生危机。在此阶段，计算机处理能力得到飞速发展，但在组织内部又出现大量数据冗余、数据不一致以及数据无法共享等许多问题。</a:t>
            </a:r>
          </a:p>
        </p:txBody>
      </p:sp>
    </p:spTree>
  </p:cSld>
  <p:clrMapOvr>
    <a:masterClrMapping/>
  </p:clrMapOvr>
  <p:transition>
    <p:wipe dir="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idx="4294967295"/>
          </p:nvPr>
        </p:nvSpPr>
        <p:spPr/>
        <p:txBody>
          <a:bodyPr/>
          <a:lstStyle/>
          <a:p>
            <a:pPr eaLnBrk="1" hangingPunct="1"/>
            <a:r>
              <a:rPr kumimoji="1" lang="en-US" altLang="zh-CN" sz="3600" b="1" smtClean="0">
                <a:latin typeface="Times New Roman" pitchFamily="18" charset="0"/>
              </a:rPr>
              <a:t>1.4.2 </a:t>
            </a:r>
            <a:r>
              <a:rPr kumimoji="1" lang="zh-CN" altLang="en-US" sz="3600" b="1" smtClean="0">
                <a:latin typeface="Times New Roman" pitchFamily="18" charset="0"/>
              </a:rPr>
              <a:t>信息系统发展的阶段论</a:t>
            </a:r>
          </a:p>
        </p:txBody>
      </p:sp>
      <p:sp>
        <p:nvSpPr>
          <p:cNvPr id="345091" name="Rectangle 3"/>
          <p:cNvSpPr>
            <a:spLocks noGrp="1" noChangeArrowheads="1"/>
          </p:cNvSpPr>
          <p:nvPr>
            <p:ph type="body" idx="4294967295"/>
          </p:nvPr>
        </p:nvSpPr>
        <p:spPr>
          <a:xfrm>
            <a:off x="684213" y="1989138"/>
            <a:ext cx="8208962" cy="4868862"/>
          </a:xfrm>
        </p:spPr>
        <p:txBody>
          <a:bodyPr/>
          <a:lstStyle/>
          <a:p>
            <a:pPr marL="685800" indent="-685800" eaLnBrk="1" hangingPunct="1">
              <a:buFont typeface="Wingdings" pitchFamily="2" charset="2"/>
              <a:buNone/>
            </a:pPr>
            <a:r>
              <a:rPr lang="en-US" altLang="zh-CN" sz="2800" b="1" smtClean="0">
                <a:solidFill>
                  <a:schemeClr val="accent2"/>
                </a:solidFill>
              </a:rPr>
              <a:t>③</a:t>
            </a:r>
            <a:r>
              <a:rPr lang="en-US" altLang="zh-CN" sz="2800" b="1" smtClean="0"/>
              <a:t> </a:t>
            </a:r>
            <a:r>
              <a:rPr lang="zh-CN" altLang="en-US" sz="2800" b="1" smtClean="0"/>
              <a:t>控制阶段</a:t>
            </a:r>
          </a:p>
          <a:p>
            <a:pPr marL="685800" indent="-685800" eaLnBrk="1" hangingPunct="1">
              <a:buFont typeface="Wingdings" pitchFamily="2" charset="2"/>
              <a:buNone/>
            </a:pPr>
            <a:r>
              <a:rPr lang="zh-CN" altLang="en-US" sz="2800" b="1" smtClean="0"/>
              <a:t>	组织开始制定管理方法使得计算机的应用正规化、制度化，并推行成本</a:t>
            </a:r>
            <a:r>
              <a:rPr lang="en-US" altLang="zh-CN" sz="2800" b="1" smtClean="0"/>
              <a:t>-</a:t>
            </a:r>
            <a:r>
              <a:rPr lang="zh-CN" altLang="en-US" sz="2800" b="1" smtClean="0"/>
              <a:t>效益分析方法。同时针对已开发的应用系统的不协调和数据冗余等问题建立统一的计划。</a:t>
            </a:r>
          </a:p>
          <a:p>
            <a:pPr marL="685800" indent="-685800" eaLnBrk="1" hangingPunct="1">
              <a:buFont typeface="Wingdings" pitchFamily="2" charset="2"/>
              <a:buNone/>
            </a:pPr>
            <a:r>
              <a:rPr lang="zh-CN" altLang="en-US" sz="2800" b="1" smtClean="0">
                <a:solidFill>
                  <a:schemeClr val="accent2"/>
                </a:solidFill>
              </a:rPr>
              <a:t>④ </a:t>
            </a:r>
            <a:r>
              <a:rPr lang="zh-CN" altLang="en-US" sz="2800" b="1" smtClean="0"/>
              <a:t>集成阶段</a:t>
            </a:r>
          </a:p>
          <a:p>
            <a:pPr marL="685800" indent="-685800" eaLnBrk="1" hangingPunct="1">
              <a:buFont typeface="Wingdings" pitchFamily="2" charset="2"/>
              <a:buNone/>
            </a:pPr>
            <a:r>
              <a:rPr lang="zh-CN" altLang="en-US" sz="2800" b="1" smtClean="0"/>
              <a:t>	数据处理系统进入一个高速发展阶段，建立集中式的数据库和能够充分利用及管理组织各种信息资源的系统。</a:t>
            </a:r>
          </a:p>
        </p:txBody>
      </p:sp>
    </p:spTree>
  </p:cSld>
  <p:clrMapOvr>
    <a:masterClrMapping/>
  </p:clrMapOvr>
  <p:transition>
    <p:wipe dir="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idx="4294967295"/>
          </p:nvPr>
        </p:nvSpPr>
        <p:spPr/>
        <p:txBody>
          <a:bodyPr/>
          <a:lstStyle/>
          <a:p>
            <a:pPr eaLnBrk="1" hangingPunct="1"/>
            <a:r>
              <a:rPr kumimoji="1" lang="en-US" altLang="zh-CN" sz="3600" b="1" smtClean="0">
                <a:latin typeface="Times New Roman" pitchFamily="18" charset="0"/>
              </a:rPr>
              <a:t>1.4.2 </a:t>
            </a:r>
            <a:r>
              <a:rPr kumimoji="1" lang="zh-CN" altLang="en-US" sz="3600" b="1" smtClean="0">
                <a:latin typeface="Times New Roman" pitchFamily="18" charset="0"/>
              </a:rPr>
              <a:t>信息系统发展的阶段论</a:t>
            </a:r>
          </a:p>
        </p:txBody>
      </p:sp>
      <p:sp>
        <p:nvSpPr>
          <p:cNvPr id="346115" name="Rectangle 3"/>
          <p:cNvSpPr>
            <a:spLocks noGrp="1" noChangeArrowheads="1"/>
          </p:cNvSpPr>
          <p:nvPr>
            <p:ph type="body" idx="4294967295"/>
          </p:nvPr>
        </p:nvSpPr>
        <p:spPr>
          <a:xfrm>
            <a:off x="755650" y="2276475"/>
            <a:ext cx="8137525" cy="4581525"/>
          </a:xfrm>
        </p:spPr>
        <p:txBody>
          <a:bodyPr/>
          <a:lstStyle/>
          <a:p>
            <a:pPr marL="685800" indent="-685800" eaLnBrk="1" hangingPunct="1">
              <a:buFont typeface="Wingdings" pitchFamily="2" charset="2"/>
              <a:buNone/>
            </a:pPr>
            <a:r>
              <a:rPr lang="en-US" altLang="zh-CN" sz="2800" b="1" smtClean="0">
                <a:solidFill>
                  <a:schemeClr val="accent2"/>
                </a:solidFill>
              </a:rPr>
              <a:t>⑤ </a:t>
            </a:r>
            <a:r>
              <a:rPr lang="zh-CN" altLang="en-US" sz="2800" b="1" smtClean="0"/>
              <a:t>数据管理阶段</a:t>
            </a:r>
          </a:p>
          <a:p>
            <a:pPr marL="685800" indent="-685800" eaLnBrk="1" hangingPunct="1">
              <a:buFont typeface="Wingdings" pitchFamily="2" charset="2"/>
              <a:buNone/>
            </a:pPr>
            <a:r>
              <a:rPr lang="zh-CN" altLang="en-US" sz="2800" b="1" smtClean="0"/>
              <a:t>	数据真正成为企业的重要资源。</a:t>
            </a:r>
          </a:p>
          <a:p>
            <a:pPr marL="685800" indent="-685800" eaLnBrk="1" hangingPunct="1">
              <a:buFont typeface="Wingdings" pitchFamily="2" charset="2"/>
              <a:buNone/>
            </a:pPr>
            <a:r>
              <a:rPr lang="zh-CN" altLang="en-US" sz="2800" b="1" smtClean="0">
                <a:solidFill>
                  <a:schemeClr val="accent2"/>
                </a:solidFill>
              </a:rPr>
              <a:t>⑥</a:t>
            </a:r>
            <a:r>
              <a:rPr lang="zh-CN" altLang="en-US" sz="2800" b="1" smtClean="0"/>
              <a:t> 成熟阶段</a:t>
            </a:r>
          </a:p>
          <a:p>
            <a:pPr marL="685800" indent="-685800" eaLnBrk="1" hangingPunct="1">
              <a:buFont typeface="Wingdings" pitchFamily="2" charset="2"/>
              <a:buNone/>
            </a:pPr>
            <a:r>
              <a:rPr lang="zh-CN" altLang="en-US" sz="2800" b="1" smtClean="0"/>
              <a:t>	信息系统与组织的目标完全一致，可以满足组织中各管理层次的要求，能够适应任何管理和技术的新的变化，从而真正实现信息资源的管理。</a:t>
            </a:r>
          </a:p>
        </p:txBody>
      </p:sp>
    </p:spTree>
  </p:cSld>
  <p:clrMapOvr>
    <a:masterClrMapping/>
  </p:clrMapOvr>
  <p:transition>
    <p:wipe dir="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body" idx="4294967295"/>
          </p:nvPr>
        </p:nvSpPr>
        <p:spPr>
          <a:xfrm>
            <a:off x="0" y="1844675"/>
            <a:ext cx="8820150" cy="4616450"/>
          </a:xfrm>
        </p:spPr>
        <p:txBody>
          <a:bodyPr/>
          <a:lstStyle/>
          <a:p>
            <a:pPr marL="0" indent="0" eaLnBrk="1" hangingPunct="1">
              <a:lnSpc>
                <a:spcPct val="110000"/>
              </a:lnSpc>
              <a:buFont typeface="Wingdings" pitchFamily="2" charset="2"/>
              <a:buNone/>
            </a:pPr>
            <a:r>
              <a:rPr lang="zh-CN" altLang="en-US" sz="2800" b="1" smtClean="0"/>
              <a:t>诺兰阶段模型指出了系统发展过程中</a:t>
            </a:r>
            <a:r>
              <a:rPr lang="en-US" altLang="zh-CN" sz="2800" b="1" smtClean="0"/>
              <a:t>6</a:t>
            </a:r>
            <a:r>
              <a:rPr lang="zh-CN" altLang="en-US" sz="2800" b="1" smtClean="0"/>
              <a:t>种增长要素：</a:t>
            </a:r>
          </a:p>
          <a:p>
            <a:pPr marL="1309688" lvl="2" eaLnBrk="1" hangingPunct="1"/>
            <a:r>
              <a:rPr lang="zh-CN" altLang="en-US" b="1" smtClean="0"/>
              <a:t>计算机硬件资源：从早期的磁带向最新的分布式计算发展。</a:t>
            </a:r>
          </a:p>
          <a:p>
            <a:pPr marL="1309688" lvl="2" eaLnBrk="1" hangingPunct="1"/>
            <a:r>
              <a:rPr lang="zh-CN" altLang="en-US" b="1" smtClean="0"/>
              <a:t>应用方式：从批处理方式到连机方式。</a:t>
            </a:r>
          </a:p>
          <a:p>
            <a:pPr marL="1309688" lvl="2" eaLnBrk="1" hangingPunct="1"/>
            <a:r>
              <a:rPr lang="zh-CN" altLang="en-US" b="1" smtClean="0"/>
              <a:t>计划控制：从短期的、随机的计划到长期的、战略计划。</a:t>
            </a:r>
          </a:p>
          <a:p>
            <a:pPr marL="1309688" lvl="2" eaLnBrk="1" hangingPunct="1"/>
            <a:r>
              <a:rPr lang="zh-CN" altLang="en-US" b="1" smtClean="0"/>
              <a:t>信息系统在组织中的地位：从附属于某个部门发展到独立的部门。</a:t>
            </a:r>
          </a:p>
          <a:p>
            <a:pPr marL="1309688" lvl="2" eaLnBrk="1" hangingPunct="1"/>
            <a:r>
              <a:rPr lang="zh-CN" altLang="en-US" b="1" smtClean="0"/>
              <a:t>领导模式：一开始技术领导是主要的，随着用户和上层管理人员越来越了解系统，上层管理部门开始与信息技术部门一起决定发展规划与战略。</a:t>
            </a:r>
          </a:p>
          <a:p>
            <a:pPr marL="1309688" lvl="2" eaLnBrk="1" hangingPunct="1"/>
            <a:r>
              <a:rPr lang="zh-CN" altLang="en-US" b="1" smtClean="0"/>
              <a:t>用户意识：从不认识，到模糊认识，到主动参与。</a:t>
            </a:r>
          </a:p>
        </p:txBody>
      </p:sp>
      <p:sp>
        <p:nvSpPr>
          <p:cNvPr id="347139" name="AutoShape 3">
            <a:hlinkClick r:id="" action="ppaction://noaction" highlightClick="1"/>
          </p:cNvPr>
          <p:cNvSpPr>
            <a:spLocks noChangeArrowheads="1"/>
          </p:cNvSpPr>
          <p:nvPr/>
        </p:nvSpPr>
        <p:spPr bwMode="auto">
          <a:xfrm>
            <a:off x="1476375" y="981075"/>
            <a:ext cx="6911975" cy="841375"/>
          </a:xfrm>
          <a:prstGeom prst="actionButtonBlank">
            <a:avLst/>
          </a:prstGeom>
          <a:noFill/>
          <a:ln w="9525">
            <a:noFill/>
            <a:miter lim="800000"/>
            <a:headEnd/>
            <a:tailEnd/>
          </a:ln>
        </p:spPr>
        <p:txBody>
          <a:bodyPr wrap="none" anchor="ctr"/>
          <a:lstStyle/>
          <a:p>
            <a:r>
              <a:rPr kumimoji="1" lang="en-US" altLang="zh-CN" sz="3600" b="1">
                <a:latin typeface="Times New Roman" pitchFamily="18" charset="0"/>
              </a:rPr>
              <a:t>1.4.2 </a:t>
            </a:r>
            <a:r>
              <a:rPr kumimoji="1" lang="zh-CN" altLang="en-US" sz="3600" b="1">
                <a:latin typeface="Times New Roman" pitchFamily="18" charset="0"/>
              </a:rPr>
              <a:t>信息系统发展的阶段论</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258888" y="692150"/>
            <a:ext cx="7478712" cy="739775"/>
          </a:xfrm>
        </p:spPr>
        <p:txBody>
          <a:bodyPr/>
          <a:lstStyle/>
          <a:p>
            <a:pPr eaLnBrk="1" hangingPunct="1"/>
            <a:r>
              <a:rPr lang="zh-CN" altLang="en-US" sz="3600" b="1" smtClean="0">
                <a:solidFill>
                  <a:schemeClr val="hlink"/>
                </a:solidFill>
              </a:rPr>
              <a:t>信息运动的概念模型</a:t>
            </a:r>
          </a:p>
        </p:txBody>
      </p:sp>
      <p:sp>
        <p:nvSpPr>
          <p:cNvPr id="63491" name="Rectangle 3"/>
          <p:cNvSpPr>
            <a:spLocks noGrp="1" noChangeArrowheads="1"/>
          </p:cNvSpPr>
          <p:nvPr>
            <p:ph type="body" idx="1"/>
          </p:nvPr>
        </p:nvSpPr>
        <p:spPr>
          <a:xfrm>
            <a:off x="179388" y="4508500"/>
            <a:ext cx="8785225" cy="2349500"/>
          </a:xfrm>
        </p:spPr>
        <p:txBody>
          <a:bodyPr/>
          <a:lstStyle/>
          <a:p>
            <a:pPr marL="0" indent="0" eaLnBrk="1" hangingPunct="1">
              <a:lnSpc>
                <a:spcPct val="90000"/>
              </a:lnSpc>
              <a:buFont typeface="Wingdings" pitchFamily="2" charset="2"/>
              <a:buNone/>
            </a:pPr>
            <a:r>
              <a:rPr lang="en-US" altLang="zh-CN" sz="2800" smtClean="0"/>
              <a:t>       </a:t>
            </a:r>
            <a:r>
              <a:rPr lang="zh-CN" altLang="en-US" sz="2400" b="1" smtClean="0"/>
              <a:t>这一过程实际上是一种动态的自组织、自学习、自适应的过程，永无止境。在每一次循环中，主体利用某事物的实在信息，强化或修正原有对某事物的先验信息。经过多次循环，使自己对某事物的先验信息逐渐逼近事物的</a:t>
            </a:r>
            <a:r>
              <a:rPr lang="zh-CN" altLang="en-US" sz="2400" b="1" u="sng" smtClean="0"/>
              <a:t>实得信息</a:t>
            </a:r>
            <a:r>
              <a:rPr lang="zh-CN" altLang="en-US" sz="2400" b="1" smtClean="0"/>
              <a:t>（消除不确定性）。如果主体是人类，这个不断循环的过程就是人类认识事物、认识客观世界的过程。</a:t>
            </a:r>
          </a:p>
        </p:txBody>
      </p:sp>
      <p:sp>
        <p:nvSpPr>
          <p:cNvPr id="63492" name="Rectangle 5"/>
          <p:cNvSpPr>
            <a:spLocks noChangeArrowheads="1"/>
          </p:cNvSpPr>
          <p:nvPr/>
        </p:nvSpPr>
        <p:spPr bwMode="auto">
          <a:xfrm>
            <a:off x="323850" y="2820988"/>
            <a:ext cx="1436688" cy="488950"/>
          </a:xfrm>
          <a:prstGeom prst="rect">
            <a:avLst/>
          </a:prstGeom>
          <a:solidFill>
            <a:srgbClr val="CCFFCC"/>
          </a:solidFill>
          <a:ln w="9525">
            <a:solidFill>
              <a:srgbClr val="000000"/>
            </a:solidFill>
            <a:miter lim="800000"/>
            <a:headEnd/>
            <a:tailEnd/>
          </a:ln>
        </p:spPr>
        <p:txBody>
          <a:bodyPr anchor="ctr" anchorCtr="1"/>
          <a:lstStyle/>
          <a:p>
            <a:pPr algn="just" eaLnBrk="0" hangingPunct="0">
              <a:lnSpc>
                <a:spcPct val="80000"/>
              </a:lnSpc>
            </a:pPr>
            <a:r>
              <a:rPr lang="zh-CN" altLang="en-US" sz="1800" b="1">
                <a:solidFill>
                  <a:srgbClr val="4B41D3"/>
                </a:solidFill>
                <a:latin typeface="Times New Roman" pitchFamily="18" charset="0"/>
              </a:rPr>
              <a:t>感知环境</a:t>
            </a:r>
          </a:p>
        </p:txBody>
      </p:sp>
      <p:sp>
        <p:nvSpPr>
          <p:cNvPr id="63493" name="Text Box 7"/>
          <p:cNvSpPr txBox="1">
            <a:spLocks noChangeArrowheads="1"/>
          </p:cNvSpPr>
          <p:nvPr/>
        </p:nvSpPr>
        <p:spPr bwMode="auto">
          <a:xfrm>
            <a:off x="1747838" y="1674813"/>
            <a:ext cx="1260475" cy="433387"/>
          </a:xfrm>
          <a:prstGeom prst="rect">
            <a:avLst/>
          </a:prstGeom>
          <a:noFill/>
          <a:ln w="9525">
            <a:noFill/>
            <a:miter lim="800000"/>
            <a:headEnd/>
            <a:tailEnd/>
          </a:ln>
        </p:spPr>
        <p:txBody>
          <a:bodyPr lIns="0" tIns="0" rIns="0" bIns="0" anchor="ctr" anchorCtr="1"/>
          <a:lstStyle/>
          <a:p>
            <a:pPr algn="just" eaLnBrk="0" hangingPunct="0"/>
            <a:r>
              <a:rPr lang="zh-CN" altLang="en-US" sz="1800" b="1">
                <a:latin typeface="Times New Roman" pitchFamily="18" charset="0"/>
              </a:rPr>
              <a:t>信息的获取</a:t>
            </a:r>
          </a:p>
        </p:txBody>
      </p:sp>
      <p:sp>
        <p:nvSpPr>
          <p:cNvPr id="63494" name="Text Box 8"/>
          <p:cNvSpPr txBox="1">
            <a:spLocks noChangeArrowheads="1"/>
          </p:cNvSpPr>
          <p:nvPr/>
        </p:nvSpPr>
        <p:spPr bwMode="auto">
          <a:xfrm>
            <a:off x="1738313" y="2003425"/>
            <a:ext cx="1028700" cy="433388"/>
          </a:xfrm>
          <a:prstGeom prst="rect">
            <a:avLst/>
          </a:prstGeom>
          <a:noFill/>
          <a:ln w="9525">
            <a:solidFill>
              <a:srgbClr val="FF0066"/>
            </a:solidFill>
            <a:miter lim="800000"/>
            <a:headEnd/>
            <a:tailEnd/>
          </a:ln>
        </p:spPr>
        <p:txBody>
          <a:bodyPr lIns="0" tIns="0" rIns="0" bIns="0" anchor="ctr" anchorCtr="1"/>
          <a:lstStyle/>
          <a:p>
            <a:pPr algn="just" eaLnBrk="0" hangingPunct="0"/>
            <a:r>
              <a:rPr lang="zh-CN" altLang="en-US" sz="1800" b="1">
                <a:latin typeface="Times New Roman" pitchFamily="18" charset="0"/>
              </a:rPr>
              <a:t>一次信息</a:t>
            </a:r>
          </a:p>
        </p:txBody>
      </p:sp>
      <p:sp>
        <p:nvSpPr>
          <p:cNvPr id="63495" name="Text Box 9"/>
          <p:cNvSpPr txBox="1">
            <a:spLocks noChangeArrowheads="1"/>
          </p:cNvSpPr>
          <p:nvPr/>
        </p:nvSpPr>
        <p:spPr bwMode="auto">
          <a:xfrm>
            <a:off x="3946525" y="2420938"/>
            <a:ext cx="1079500" cy="433387"/>
          </a:xfrm>
          <a:prstGeom prst="rect">
            <a:avLst/>
          </a:prstGeom>
          <a:noFill/>
          <a:ln w="9525">
            <a:noFill/>
            <a:miter lim="800000"/>
            <a:headEnd/>
            <a:tailEnd/>
          </a:ln>
        </p:spPr>
        <p:txBody>
          <a:bodyPr lIns="0" tIns="0" rIns="0" bIns="0" anchor="ctr" anchorCtr="1"/>
          <a:lstStyle/>
          <a:p>
            <a:pPr algn="just" eaLnBrk="0" hangingPunct="0"/>
            <a:r>
              <a:rPr lang="zh-CN" altLang="en-US" b="1">
                <a:latin typeface="Times New Roman" pitchFamily="18" charset="0"/>
              </a:rPr>
              <a:t>先验信息</a:t>
            </a:r>
          </a:p>
        </p:txBody>
      </p:sp>
      <p:sp>
        <p:nvSpPr>
          <p:cNvPr id="63496" name="Text Box 10"/>
          <p:cNvSpPr txBox="1">
            <a:spLocks noChangeArrowheads="1"/>
          </p:cNvSpPr>
          <p:nvPr/>
        </p:nvSpPr>
        <p:spPr bwMode="auto">
          <a:xfrm>
            <a:off x="6145213" y="1628775"/>
            <a:ext cx="1260475" cy="433388"/>
          </a:xfrm>
          <a:prstGeom prst="rect">
            <a:avLst/>
          </a:prstGeom>
          <a:noFill/>
          <a:ln w="9525">
            <a:noFill/>
            <a:miter lim="800000"/>
            <a:headEnd/>
            <a:tailEnd/>
          </a:ln>
        </p:spPr>
        <p:txBody>
          <a:bodyPr lIns="0" tIns="0" rIns="0" bIns="0" anchor="ctr" anchorCtr="1"/>
          <a:lstStyle/>
          <a:p>
            <a:pPr algn="just" eaLnBrk="0" hangingPunct="0"/>
            <a:r>
              <a:rPr lang="zh-CN" altLang="en-US" sz="1800" b="1">
                <a:latin typeface="Times New Roman" pitchFamily="18" charset="0"/>
              </a:rPr>
              <a:t>信息的再生</a:t>
            </a:r>
          </a:p>
        </p:txBody>
      </p:sp>
      <p:sp>
        <p:nvSpPr>
          <p:cNvPr id="63497" name="Text Box 11"/>
          <p:cNvSpPr txBox="1">
            <a:spLocks noChangeArrowheads="1"/>
          </p:cNvSpPr>
          <p:nvPr/>
        </p:nvSpPr>
        <p:spPr bwMode="auto">
          <a:xfrm>
            <a:off x="6169025" y="2012950"/>
            <a:ext cx="1012825" cy="431800"/>
          </a:xfrm>
          <a:prstGeom prst="rect">
            <a:avLst/>
          </a:prstGeom>
          <a:noFill/>
          <a:ln w="9525">
            <a:solidFill>
              <a:srgbClr val="FF0066"/>
            </a:solidFill>
            <a:miter lim="800000"/>
            <a:headEnd/>
            <a:tailEnd/>
          </a:ln>
        </p:spPr>
        <p:txBody>
          <a:bodyPr lIns="0" tIns="0" rIns="0" bIns="0" anchor="ctr" anchorCtr="1"/>
          <a:lstStyle/>
          <a:p>
            <a:pPr algn="just" eaLnBrk="0" hangingPunct="0"/>
            <a:r>
              <a:rPr lang="zh-CN" altLang="en-US" sz="1800" b="1">
                <a:latin typeface="Times New Roman" pitchFamily="18" charset="0"/>
              </a:rPr>
              <a:t>二次信息</a:t>
            </a:r>
          </a:p>
        </p:txBody>
      </p:sp>
      <p:sp>
        <p:nvSpPr>
          <p:cNvPr id="63498" name="Text Box 12"/>
          <p:cNvSpPr txBox="1">
            <a:spLocks noChangeArrowheads="1"/>
          </p:cNvSpPr>
          <p:nvPr/>
        </p:nvSpPr>
        <p:spPr bwMode="auto">
          <a:xfrm>
            <a:off x="1827213" y="4030663"/>
            <a:ext cx="1027112" cy="433387"/>
          </a:xfrm>
          <a:prstGeom prst="rect">
            <a:avLst/>
          </a:prstGeom>
          <a:noFill/>
          <a:ln w="9525">
            <a:solidFill>
              <a:srgbClr val="FF0066"/>
            </a:solidFill>
            <a:miter lim="800000"/>
            <a:headEnd/>
            <a:tailEnd/>
          </a:ln>
        </p:spPr>
        <p:txBody>
          <a:bodyPr lIns="0" tIns="0" rIns="0" bIns="0" anchor="ctr" anchorCtr="1"/>
          <a:lstStyle/>
          <a:p>
            <a:pPr algn="just" eaLnBrk="0" hangingPunct="0"/>
            <a:r>
              <a:rPr lang="zh-CN" altLang="en-US" sz="1800" b="1">
                <a:latin typeface="Times New Roman" pitchFamily="18" charset="0"/>
              </a:rPr>
              <a:t>实在信息</a:t>
            </a:r>
          </a:p>
        </p:txBody>
      </p:sp>
      <p:sp>
        <p:nvSpPr>
          <p:cNvPr id="63499" name="Text Box 13"/>
          <p:cNvSpPr txBox="1">
            <a:spLocks noChangeArrowheads="1"/>
          </p:cNvSpPr>
          <p:nvPr/>
        </p:nvSpPr>
        <p:spPr bwMode="auto">
          <a:xfrm>
            <a:off x="1760538" y="3700463"/>
            <a:ext cx="1255712" cy="434975"/>
          </a:xfrm>
          <a:prstGeom prst="rect">
            <a:avLst/>
          </a:prstGeom>
          <a:noFill/>
          <a:ln w="9525">
            <a:noFill/>
            <a:miter lim="800000"/>
            <a:headEnd/>
            <a:tailEnd/>
          </a:ln>
        </p:spPr>
        <p:txBody>
          <a:bodyPr lIns="0" tIns="0" rIns="0" bIns="0" anchor="ctr" anchorCtr="1"/>
          <a:lstStyle/>
          <a:p>
            <a:pPr algn="just" eaLnBrk="0" hangingPunct="0"/>
            <a:r>
              <a:rPr lang="zh-CN" altLang="en-US" sz="1800" b="1">
                <a:latin typeface="Times New Roman" pitchFamily="18" charset="0"/>
              </a:rPr>
              <a:t>信息的产生</a:t>
            </a:r>
          </a:p>
        </p:txBody>
      </p:sp>
      <p:sp>
        <p:nvSpPr>
          <p:cNvPr id="63500" name="Text Box 14"/>
          <p:cNvSpPr txBox="1">
            <a:spLocks noChangeArrowheads="1"/>
          </p:cNvSpPr>
          <p:nvPr/>
        </p:nvSpPr>
        <p:spPr bwMode="auto">
          <a:xfrm>
            <a:off x="5975350" y="3667125"/>
            <a:ext cx="1290638" cy="433388"/>
          </a:xfrm>
          <a:prstGeom prst="rect">
            <a:avLst/>
          </a:prstGeom>
          <a:noFill/>
          <a:ln w="9525">
            <a:noFill/>
            <a:miter lim="800000"/>
            <a:headEnd/>
            <a:tailEnd/>
          </a:ln>
        </p:spPr>
        <p:txBody>
          <a:bodyPr lIns="0" tIns="0" rIns="0" bIns="0" anchor="ctr" anchorCtr="1"/>
          <a:lstStyle/>
          <a:p>
            <a:pPr algn="just" eaLnBrk="0" hangingPunct="0"/>
            <a:r>
              <a:rPr lang="zh-CN" altLang="en-US" sz="1800" b="1">
                <a:latin typeface="Times New Roman" pitchFamily="18" charset="0"/>
              </a:rPr>
              <a:t>信息的施效</a:t>
            </a:r>
          </a:p>
        </p:txBody>
      </p:sp>
      <p:sp>
        <p:nvSpPr>
          <p:cNvPr id="63501" name="Text Box 15"/>
          <p:cNvSpPr txBox="1">
            <a:spLocks noChangeArrowheads="1"/>
          </p:cNvSpPr>
          <p:nvPr/>
        </p:nvSpPr>
        <p:spPr bwMode="auto">
          <a:xfrm>
            <a:off x="6167438" y="3987800"/>
            <a:ext cx="990600" cy="434975"/>
          </a:xfrm>
          <a:prstGeom prst="rect">
            <a:avLst/>
          </a:prstGeom>
          <a:noFill/>
          <a:ln w="9525">
            <a:solidFill>
              <a:srgbClr val="FF0066"/>
            </a:solidFill>
            <a:miter lim="800000"/>
            <a:headEnd/>
            <a:tailEnd/>
          </a:ln>
        </p:spPr>
        <p:txBody>
          <a:bodyPr lIns="0" tIns="0" rIns="0" bIns="0" anchor="ctr" anchorCtr="1"/>
          <a:lstStyle/>
          <a:p>
            <a:pPr algn="just" eaLnBrk="0" hangingPunct="0"/>
            <a:r>
              <a:rPr lang="zh-CN" altLang="en-US" sz="1800" b="1">
                <a:latin typeface="Times New Roman" pitchFamily="18" charset="0"/>
              </a:rPr>
              <a:t>施效信息</a:t>
            </a:r>
          </a:p>
        </p:txBody>
      </p:sp>
      <p:sp>
        <p:nvSpPr>
          <p:cNvPr id="63502" name="Rectangle 16"/>
          <p:cNvSpPr>
            <a:spLocks noChangeArrowheads="1"/>
          </p:cNvSpPr>
          <p:nvPr/>
        </p:nvSpPr>
        <p:spPr bwMode="auto">
          <a:xfrm>
            <a:off x="3937000" y="1966913"/>
            <a:ext cx="963613" cy="487362"/>
          </a:xfrm>
          <a:prstGeom prst="rect">
            <a:avLst/>
          </a:prstGeom>
          <a:solidFill>
            <a:srgbClr val="CCFFCC"/>
          </a:solidFill>
          <a:ln w="9525">
            <a:solidFill>
              <a:srgbClr val="000000"/>
            </a:solidFill>
            <a:miter lim="800000"/>
            <a:headEnd/>
            <a:tailEnd/>
          </a:ln>
        </p:spPr>
        <p:txBody>
          <a:bodyPr anchor="ctr" anchorCtr="1"/>
          <a:lstStyle/>
          <a:p>
            <a:pPr algn="just" eaLnBrk="0" hangingPunct="0">
              <a:lnSpc>
                <a:spcPct val="80000"/>
              </a:lnSpc>
            </a:pPr>
            <a:r>
              <a:rPr lang="zh-CN" altLang="en-US" sz="1800" b="1">
                <a:solidFill>
                  <a:srgbClr val="4B41D3"/>
                </a:solidFill>
                <a:latin typeface="Times New Roman" pitchFamily="18" charset="0"/>
              </a:rPr>
              <a:t>主体</a:t>
            </a:r>
          </a:p>
        </p:txBody>
      </p:sp>
      <p:sp>
        <p:nvSpPr>
          <p:cNvPr id="63503" name="Rectangle 17"/>
          <p:cNvSpPr>
            <a:spLocks noChangeArrowheads="1"/>
          </p:cNvSpPr>
          <p:nvPr/>
        </p:nvSpPr>
        <p:spPr bwMode="auto">
          <a:xfrm>
            <a:off x="3921125" y="3967163"/>
            <a:ext cx="962025" cy="488950"/>
          </a:xfrm>
          <a:prstGeom prst="rect">
            <a:avLst/>
          </a:prstGeom>
          <a:solidFill>
            <a:srgbClr val="CCFFCC"/>
          </a:solidFill>
          <a:ln w="9525">
            <a:solidFill>
              <a:srgbClr val="000000"/>
            </a:solidFill>
            <a:miter lim="800000"/>
            <a:headEnd/>
            <a:tailEnd/>
          </a:ln>
        </p:spPr>
        <p:txBody>
          <a:bodyPr anchor="ctr" anchorCtr="1"/>
          <a:lstStyle/>
          <a:p>
            <a:pPr algn="just" eaLnBrk="0" hangingPunct="0">
              <a:lnSpc>
                <a:spcPct val="80000"/>
              </a:lnSpc>
            </a:pPr>
            <a:r>
              <a:rPr lang="zh-CN" altLang="en-US" sz="1800" b="1">
                <a:solidFill>
                  <a:srgbClr val="4B41D3"/>
                </a:solidFill>
                <a:latin typeface="Times New Roman" pitchFamily="18" charset="0"/>
              </a:rPr>
              <a:t>事物</a:t>
            </a:r>
          </a:p>
        </p:txBody>
      </p:sp>
      <p:sp>
        <p:nvSpPr>
          <p:cNvPr id="63504" name="Rectangle 18"/>
          <p:cNvSpPr>
            <a:spLocks noChangeArrowheads="1"/>
          </p:cNvSpPr>
          <p:nvPr/>
        </p:nvSpPr>
        <p:spPr bwMode="auto">
          <a:xfrm>
            <a:off x="7304088" y="2811463"/>
            <a:ext cx="1436687" cy="490537"/>
          </a:xfrm>
          <a:prstGeom prst="rect">
            <a:avLst/>
          </a:prstGeom>
          <a:solidFill>
            <a:srgbClr val="CCFFCC"/>
          </a:solidFill>
          <a:ln w="9525">
            <a:solidFill>
              <a:srgbClr val="000000"/>
            </a:solidFill>
            <a:miter lim="800000"/>
            <a:headEnd/>
            <a:tailEnd/>
          </a:ln>
        </p:spPr>
        <p:txBody>
          <a:bodyPr anchor="ctr" anchorCtr="1"/>
          <a:lstStyle/>
          <a:p>
            <a:pPr algn="just" eaLnBrk="0" hangingPunct="0">
              <a:lnSpc>
                <a:spcPct val="80000"/>
              </a:lnSpc>
            </a:pPr>
            <a:r>
              <a:rPr lang="zh-CN" altLang="en-US" sz="1800" b="1">
                <a:solidFill>
                  <a:srgbClr val="4B41D3"/>
                </a:solidFill>
                <a:latin typeface="Times New Roman" pitchFamily="18" charset="0"/>
              </a:rPr>
              <a:t>施效环境</a:t>
            </a:r>
          </a:p>
        </p:txBody>
      </p:sp>
      <p:sp>
        <p:nvSpPr>
          <p:cNvPr id="1656851" name="Line 19"/>
          <p:cNvSpPr>
            <a:spLocks noChangeShapeType="1"/>
          </p:cNvSpPr>
          <p:nvPr/>
        </p:nvSpPr>
        <p:spPr bwMode="auto">
          <a:xfrm flipH="1">
            <a:off x="2933700" y="4184650"/>
            <a:ext cx="977900" cy="0"/>
          </a:xfrm>
          <a:prstGeom prst="line">
            <a:avLst/>
          </a:prstGeom>
          <a:noFill/>
          <a:ln w="38100">
            <a:solidFill>
              <a:schemeClr val="hlink"/>
            </a:solidFill>
            <a:round/>
            <a:headEnd/>
            <a:tailEnd type="triangle" w="med" len="med"/>
          </a:ln>
        </p:spPr>
        <p:txBody>
          <a:bodyPr anchor="ctr" anchorCtr="1"/>
          <a:lstStyle/>
          <a:p>
            <a:endParaRPr lang="zh-CN" altLang="en-US"/>
          </a:p>
        </p:txBody>
      </p:sp>
      <p:grpSp>
        <p:nvGrpSpPr>
          <p:cNvPr id="2" name="Group 30"/>
          <p:cNvGrpSpPr>
            <a:grpSpLocks/>
          </p:cNvGrpSpPr>
          <p:nvPr/>
        </p:nvGrpSpPr>
        <p:grpSpPr bwMode="auto">
          <a:xfrm>
            <a:off x="1103313" y="3321050"/>
            <a:ext cx="585787" cy="917575"/>
            <a:chOff x="695" y="2092"/>
            <a:chExt cx="369" cy="578"/>
          </a:xfrm>
        </p:grpSpPr>
        <p:sp>
          <p:nvSpPr>
            <p:cNvPr id="63522" name="Line 20"/>
            <p:cNvSpPr>
              <a:spLocks noChangeShapeType="1"/>
            </p:cNvSpPr>
            <p:nvPr/>
          </p:nvSpPr>
          <p:spPr bwMode="auto">
            <a:xfrm flipH="1">
              <a:off x="695" y="2670"/>
              <a:ext cx="369" cy="0"/>
            </a:xfrm>
            <a:prstGeom prst="line">
              <a:avLst/>
            </a:prstGeom>
            <a:noFill/>
            <a:ln w="38100">
              <a:solidFill>
                <a:schemeClr val="hlink"/>
              </a:solidFill>
              <a:round/>
              <a:headEnd/>
              <a:tailEnd/>
            </a:ln>
          </p:spPr>
          <p:txBody>
            <a:bodyPr anchor="ctr" anchorCtr="1"/>
            <a:lstStyle/>
            <a:p>
              <a:endParaRPr lang="zh-CN" altLang="en-US"/>
            </a:p>
          </p:txBody>
        </p:sp>
        <p:sp>
          <p:nvSpPr>
            <p:cNvPr id="63523" name="Line 21"/>
            <p:cNvSpPr>
              <a:spLocks noChangeShapeType="1"/>
            </p:cNvSpPr>
            <p:nvPr/>
          </p:nvSpPr>
          <p:spPr bwMode="auto">
            <a:xfrm flipV="1">
              <a:off x="695" y="2092"/>
              <a:ext cx="0" cy="568"/>
            </a:xfrm>
            <a:prstGeom prst="line">
              <a:avLst/>
            </a:prstGeom>
            <a:noFill/>
            <a:ln w="38100">
              <a:solidFill>
                <a:schemeClr val="hlink"/>
              </a:solidFill>
              <a:round/>
              <a:headEnd/>
              <a:tailEnd type="triangle" w="med" len="med"/>
            </a:ln>
          </p:spPr>
          <p:txBody>
            <a:bodyPr anchor="ctr" anchorCtr="1"/>
            <a:lstStyle/>
            <a:p>
              <a:endParaRPr lang="zh-CN" altLang="en-US"/>
            </a:p>
          </p:txBody>
        </p:sp>
      </p:grpSp>
      <p:grpSp>
        <p:nvGrpSpPr>
          <p:cNvPr id="3" name="Group 32"/>
          <p:cNvGrpSpPr>
            <a:grpSpLocks/>
          </p:cNvGrpSpPr>
          <p:nvPr/>
        </p:nvGrpSpPr>
        <p:grpSpPr bwMode="auto">
          <a:xfrm>
            <a:off x="1084263" y="2182813"/>
            <a:ext cx="568325" cy="635000"/>
            <a:chOff x="683" y="1375"/>
            <a:chExt cx="358" cy="400"/>
          </a:xfrm>
        </p:grpSpPr>
        <p:sp>
          <p:nvSpPr>
            <p:cNvPr id="63520" name="Line 22"/>
            <p:cNvSpPr>
              <a:spLocks noChangeShapeType="1"/>
            </p:cNvSpPr>
            <p:nvPr/>
          </p:nvSpPr>
          <p:spPr bwMode="auto">
            <a:xfrm flipV="1">
              <a:off x="683" y="1375"/>
              <a:ext cx="0" cy="400"/>
            </a:xfrm>
            <a:prstGeom prst="line">
              <a:avLst/>
            </a:prstGeom>
            <a:noFill/>
            <a:ln w="28575">
              <a:solidFill>
                <a:schemeClr val="hlink"/>
              </a:solidFill>
              <a:round/>
              <a:headEnd/>
              <a:tailEnd/>
            </a:ln>
          </p:spPr>
          <p:txBody>
            <a:bodyPr anchor="ctr" anchorCtr="1"/>
            <a:lstStyle/>
            <a:p>
              <a:endParaRPr lang="zh-CN" altLang="en-US"/>
            </a:p>
          </p:txBody>
        </p:sp>
        <p:sp>
          <p:nvSpPr>
            <p:cNvPr id="63521" name="Line 23"/>
            <p:cNvSpPr>
              <a:spLocks noChangeShapeType="1"/>
            </p:cNvSpPr>
            <p:nvPr/>
          </p:nvSpPr>
          <p:spPr bwMode="auto">
            <a:xfrm>
              <a:off x="695" y="1375"/>
              <a:ext cx="346" cy="0"/>
            </a:xfrm>
            <a:prstGeom prst="line">
              <a:avLst/>
            </a:prstGeom>
            <a:noFill/>
            <a:ln w="28575">
              <a:solidFill>
                <a:schemeClr val="hlink"/>
              </a:solidFill>
              <a:round/>
              <a:headEnd/>
              <a:tailEnd type="triangle" w="med" len="med"/>
            </a:ln>
          </p:spPr>
          <p:txBody>
            <a:bodyPr anchor="ctr" anchorCtr="1"/>
            <a:lstStyle/>
            <a:p>
              <a:endParaRPr lang="zh-CN" altLang="en-US"/>
            </a:p>
          </p:txBody>
        </p:sp>
      </p:grpSp>
      <p:sp>
        <p:nvSpPr>
          <p:cNvPr id="1656856" name="Line 24"/>
          <p:cNvSpPr>
            <a:spLocks noChangeShapeType="1"/>
          </p:cNvSpPr>
          <p:nvPr/>
        </p:nvSpPr>
        <p:spPr bwMode="auto">
          <a:xfrm>
            <a:off x="2878138" y="2220913"/>
            <a:ext cx="1069975" cy="0"/>
          </a:xfrm>
          <a:prstGeom prst="line">
            <a:avLst/>
          </a:prstGeom>
          <a:noFill/>
          <a:ln w="28575">
            <a:solidFill>
              <a:schemeClr val="hlink"/>
            </a:solidFill>
            <a:round/>
            <a:headEnd/>
            <a:tailEnd type="triangle" w="med" len="med"/>
          </a:ln>
        </p:spPr>
        <p:txBody>
          <a:bodyPr anchor="ctr" anchorCtr="1"/>
          <a:lstStyle/>
          <a:p>
            <a:endParaRPr lang="zh-CN" altLang="en-US"/>
          </a:p>
        </p:txBody>
      </p:sp>
      <p:sp>
        <p:nvSpPr>
          <p:cNvPr id="1656857" name="Line 25"/>
          <p:cNvSpPr>
            <a:spLocks noChangeShapeType="1"/>
          </p:cNvSpPr>
          <p:nvPr/>
        </p:nvSpPr>
        <p:spPr bwMode="auto">
          <a:xfrm>
            <a:off x="4924425" y="2203450"/>
            <a:ext cx="1122363" cy="0"/>
          </a:xfrm>
          <a:prstGeom prst="line">
            <a:avLst/>
          </a:prstGeom>
          <a:noFill/>
          <a:ln w="28575">
            <a:solidFill>
              <a:schemeClr val="hlink"/>
            </a:solidFill>
            <a:round/>
            <a:headEnd/>
            <a:tailEnd type="triangle" w="med" len="med"/>
          </a:ln>
        </p:spPr>
        <p:txBody>
          <a:bodyPr anchor="ctr" anchorCtr="1"/>
          <a:lstStyle/>
          <a:p>
            <a:endParaRPr lang="zh-CN" altLang="en-US"/>
          </a:p>
        </p:txBody>
      </p:sp>
      <p:grpSp>
        <p:nvGrpSpPr>
          <p:cNvPr id="4" name="Group 33"/>
          <p:cNvGrpSpPr>
            <a:grpSpLocks/>
          </p:cNvGrpSpPr>
          <p:nvPr/>
        </p:nvGrpSpPr>
        <p:grpSpPr bwMode="auto">
          <a:xfrm>
            <a:off x="7183438" y="2220913"/>
            <a:ext cx="781050" cy="576262"/>
            <a:chOff x="4525" y="1399"/>
            <a:chExt cx="492" cy="363"/>
          </a:xfrm>
        </p:grpSpPr>
        <p:sp>
          <p:nvSpPr>
            <p:cNvPr id="63518" name="Line 6"/>
            <p:cNvSpPr>
              <a:spLocks noChangeShapeType="1"/>
            </p:cNvSpPr>
            <p:nvPr/>
          </p:nvSpPr>
          <p:spPr bwMode="auto">
            <a:xfrm>
              <a:off x="4525" y="1409"/>
              <a:ext cx="482" cy="0"/>
            </a:xfrm>
            <a:prstGeom prst="line">
              <a:avLst/>
            </a:prstGeom>
            <a:noFill/>
            <a:ln w="28575">
              <a:solidFill>
                <a:schemeClr val="hlink"/>
              </a:solidFill>
              <a:round/>
              <a:headEnd/>
              <a:tailEnd/>
            </a:ln>
          </p:spPr>
          <p:txBody>
            <a:bodyPr anchor="ctr" anchorCtr="1"/>
            <a:lstStyle/>
            <a:p>
              <a:endParaRPr lang="zh-CN" altLang="en-US"/>
            </a:p>
          </p:txBody>
        </p:sp>
        <p:sp>
          <p:nvSpPr>
            <p:cNvPr id="63519" name="Line 26"/>
            <p:cNvSpPr>
              <a:spLocks noChangeShapeType="1"/>
            </p:cNvSpPr>
            <p:nvPr/>
          </p:nvSpPr>
          <p:spPr bwMode="auto">
            <a:xfrm>
              <a:off x="5017" y="1399"/>
              <a:ext cx="0" cy="363"/>
            </a:xfrm>
            <a:prstGeom prst="line">
              <a:avLst/>
            </a:prstGeom>
            <a:noFill/>
            <a:ln w="28575">
              <a:solidFill>
                <a:schemeClr val="hlink"/>
              </a:solidFill>
              <a:round/>
              <a:headEnd/>
              <a:tailEnd type="triangle" w="med" len="med"/>
            </a:ln>
          </p:spPr>
          <p:txBody>
            <a:bodyPr anchor="ctr" anchorCtr="1"/>
            <a:lstStyle/>
            <a:p>
              <a:endParaRPr lang="zh-CN" altLang="en-US"/>
            </a:p>
          </p:txBody>
        </p:sp>
      </p:grpSp>
      <p:grpSp>
        <p:nvGrpSpPr>
          <p:cNvPr id="5" name="Group 34"/>
          <p:cNvGrpSpPr>
            <a:grpSpLocks/>
          </p:cNvGrpSpPr>
          <p:nvPr/>
        </p:nvGrpSpPr>
        <p:grpSpPr bwMode="auto">
          <a:xfrm>
            <a:off x="7219950" y="3302000"/>
            <a:ext cx="800100" cy="920750"/>
            <a:chOff x="4548" y="2080"/>
            <a:chExt cx="504" cy="580"/>
          </a:xfrm>
        </p:grpSpPr>
        <p:sp>
          <p:nvSpPr>
            <p:cNvPr id="63516" name="Line 27"/>
            <p:cNvSpPr>
              <a:spLocks noChangeShapeType="1"/>
            </p:cNvSpPr>
            <p:nvPr/>
          </p:nvSpPr>
          <p:spPr bwMode="auto">
            <a:xfrm>
              <a:off x="5052" y="2080"/>
              <a:ext cx="0" cy="580"/>
            </a:xfrm>
            <a:prstGeom prst="line">
              <a:avLst/>
            </a:prstGeom>
            <a:noFill/>
            <a:ln w="28575">
              <a:solidFill>
                <a:schemeClr val="hlink"/>
              </a:solidFill>
              <a:round/>
              <a:headEnd/>
              <a:tailEnd/>
            </a:ln>
          </p:spPr>
          <p:txBody>
            <a:bodyPr anchor="ctr" anchorCtr="1"/>
            <a:lstStyle/>
            <a:p>
              <a:endParaRPr lang="zh-CN" altLang="en-US"/>
            </a:p>
          </p:txBody>
        </p:sp>
        <p:sp>
          <p:nvSpPr>
            <p:cNvPr id="63517" name="Line 28"/>
            <p:cNvSpPr>
              <a:spLocks noChangeShapeType="1"/>
            </p:cNvSpPr>
            <p:nvPr/>
          </p:nvSpPr>
          <p:spPr bwMode="auto">
            <a:xfrm flipH="1" flipV="1">
              <a:off x="4548" y="2649"/>
              <a:ext cx="504" cy="0"/>
            </a:xfrm>
            <a:prstGeom prst="line">
              <a:avLst/>
            </a:prstGeom>
            <a:noFill/>
            <a:ln w="28575">
              <a:solidFill>
                <a:schemeClr val="hlink"/>
              </a:solidFill>
              <a:round/>
              <a:headEnd/>
              <a:tailEnd type="triangle" w="med" len="med"/>
            </a:ln>
          </p:spPr>
          <p:txBody>
            <a:bodyPr anchor="ctr" anchorCtr="1"/>
            <a:lstStyle/>
            <a:p>
              <a:endParaRPr lang="zh-CN" altLang="en-US"/>
            </a:p>
          </p:txBody>
        </p:sp>
      </p:grpSp>
      <p:sp>
        <p:nvSpPr>
          <p:cNvPr id="1656861" name="Line 29"/>
          <p:cNvSpPr>
            <a:spLocks noChangeShapeType="1"/>
          </p:cNvSpPr>
          <p:nvPr/>
        </p:nvSpPr>
        <p:spPr bwMode="auto">
          <a:xfrm flipH="1">
            <a:off x="4924425" y="4205288"/>
            <a:ext cx="1157288" cy="0"/>
          </a:xfrm>
          <a:prstGeom prst="line">
            <a:avLst/>
          </a:prstGeom>
          <a:noFill/>
          <a:ln w="38100">
            <a:solidFill>
              <a:schemeClr val="hlink"/>
            </a:solidFill>
            <a:round/>
            <a:headEnd/>
            <a:tailEnd type="triangle" w="med" len="med"/>
          </a:ln>
        </p:spPr>
        <p:txBody>
          <a:bodyPr anchor="ctr" anchorCtr="1"/>
          <a:lstStyle/>
          <a:p>
            <a:endParaRPr lang="zh-CN" altLang="en-US"/>
          </a:p>
        </p:txBody>
      </p:sp>
      <p:sp>
        <p:nvSpPr>
          <p:cNvPr id="1656867" name="AutoShape 35"/>
          <p:cNvSpPr>
            <a:spLocks noChangeArrowheads="1"/>
          </p:cNvSpPr>
          <p:nvPr/>
        </p:nvSpPr>
        <p:spPr bwMode="auto">
          <a:xfrm>
            <a:off x="0" y="4868863"/>
            <a:ext cx="3419475" cy="1584325"/>
          </a:xfrm>
          <a:prstGeom prst="wedgeRoundRectCallout">
            <a:avLst>
              <a:gd name="adj1" fmla="val 13000"/>
              <a:gd name="adj2" fmla="val -80060"/>
              <a:gd name="adj3" fmla="val 16667"/>
            </a:avLst>
          </a:prstGeom>
          <a:solidFill>
            <a:schemeClr val="accent1"/>
          </a:solidFill>
          <a:ln w="9525">
            <a:solidFill>
              <a:schemeClr val="tx1"/>
            </a:solidFill>
            <a:miter lim="800000"/>
            <a:headEnd/>
            <a:tailEnd/>
          </a:ln>
        </p:spPr>
        <p:txBody>
          <a:bodyPr lIns="90000" tIns="46800" rIns="90000" bIns="46800" anchor="ctr"/>
          <a:lstStyle/>
          <a:p>
            <a:r>
              <a:rPr lang="zh-CN" altLang="en-US" b="1"/>
              <a:t>指这个事物运动而实际所具有的信息。是事物运动本身固有的特征量，它只取决于事物本身而与主体因素无关</a:t>
            </a:r>
            <a:r>
              <a:rPr lang="zh-CN" altLang="en-US"/>
              <a:t>。</a:t>
            </a:r>
          </a:p>
        </p:txBody>
      </p:sp>
      <p:sp>
        <p:nvSpPr>
          <p:cNvPr id="1656868" name="AutoShape 36"/>
          <p:cNvSpPr>
            <a:spLocks noChangeArrowheads="1"/>
          </p:cNvSpPr>
          <p:nvPr/>
        </p:nvSpPr>
        <p:spPr bwMode="auto">
          <a:xfrm>
            <a:off x="4932363" y="0"/>
            <a:ext cx="3922712" cy="1584325"/>
          </a:xfrm>
          <a:prstGeom prst="wedgeRoundRectCallout">
            <a:avLst>
              <a:gd name="adj1" fmla="val -56111"/>
              <a:gd name="adj2" fmla="val 109319"/>
              <a:gd name="adj3" fmla="val 16667"/>
            </a:avLst>
          </a:prstGeom>
          <a:solidFill>
            <a:schemeClr val="accent1"/>
          </a:solidFill>
          <a:ln w="9525">
            <a:solidFill>
              <a:schemeClr val="tx1"/>
            </a:solidFill>
            <a:miter lim="800000"/>
            <a:headEnd/>
            <a:tailEnd/>
          </a:ln>
        </p:spPr>
        <p:txBody>
          <a:bodyPr lIns="90000" tIns="46800" rIns="90000" bIns="46800" anchor="ctr"/>
          <a:lstStyle/>
          <a:p>
            <a:r>
              <a:rPr lang="zh-CN" altLang="en-US" b="1"/>
              <a:t>指该主体在再一次感知该事物之前已经具有的关于该事物的信息（对该事物的认识）。它既与事物本身有关，也与主体的主观因素有关。</a:t>
            </a:r>
          </a:p>
        </p:txBody>
      </p:sp>
      <p:sp>
        <p:nvSpPr>
          <p:cNvPr id="1656869" name="AutoShape 37"/>
          <p:cNvSpPr>
            <a:spLocks noChangeArrowheads="1"/>
          </p:cNvSpPr>
          <p:nvPr/>
        </p:nvSpPr>
        <p:spPr bwMode="auto">
          <a:xfrm>
            <a:off x="2555875" y="2492375"/>
            <a:ext cx="5291138" cy="2592388"/>
          </a:xfrm>
          <a:prstGeom prst="wedgeRoundRectCallout">
            <a:avLst>
              <a:gd name="adj1" fmla="val 11356"/>
              <a:gd name="adj2" fmla="val 68921"/>
              <a:gd name="adj3" fmla="val 16667"/>
            </a:avLst>
          </a:prstGeom>
          <a:solidFill>
            <a:schemeClr val="accent1"/>
          </a:solidFill>
          <a:ln w="9525">
            <a:solidFill>
              <a:schemeClr val="tx1"/>
            </a:solidFill>
            <a:miter lim="800000"/>
            <a:headEnd/>
            <a:tailEnd/>
          </a:ln>
        </p:spPr>
        <p:txBody>
          <a:bodyPr lIns="90000" tIns="46800" rIns="90000" bIns="46800" anchor="ctr"/>
          <a:lstStyle/>
          <a:p>
            <a:pPr>
              <a:spcBef>
                <a:spcPct val="30000"/>
              </a:spcBef>
              <a:buFont typeface="Wingdings" pitchFamily="2" charset="2"/>
              <a:buNone/>
            </a:pPr>
            <a:r>
              <a:rPr lang="zh-CN" altLang="en-US" b="1"/>
              <a:t>实得信息是指该主体在本次感知该事物的过程中实际获得的关于该事物的信息。它不仅与事物本身有关，也与主体的感知能力、理解能力、判断能力有关，而且与实际的感知环境条件有关。在理想的感知条件下，某主体关于某事物的实得信息量，是该事物的实在信息量与该主体关于该事物的先验信息量之差。</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56851"/>
                                        </p:tgtEl>
                                        <p:attrNameLst>
                                          <p:attrName>style.visibility</p:attrName>
                                        </p:attrNameLst>
                                      </p:cBhvr>
                                      <p:to>
                                        <p:strVal val="visible"/>
                                      </p:to>
                                    </p:set>
                                    <p:anim calcmode="lin" valueType="num">
                                      <p:cBhvr additive="base">
                                        <p:cTn id="7" dur="500" fill="hold"/>
                                        <p:tgtEl>
                                          <p:spTgt spid="1656851"/>
                                        </p:tgtEl>
                                        <p:attrNameLst>
                                          <p:attrName>ppt_x</p:attrName>
                                        </p:attrNameLst>
                                      </p:cBhvr>
                                      <p:tavLst>
                                        <p:tav tm="0">
                                          <p:val>
                                            <p:strVal val="1+#ppt_w/2"/>
                                          </p:val>
                                        </p:tav>
                                        <p:tav tm="100000">
                                          <p:val>
                                            <p:strVal val="#ppt_x"/>
                                          </p:val>
                                        </p:tav>
                                      </p:tavLst>
                                    </p:anim>
                                    <p:anim calcmode="lin" valueType="num">
                                      <p:cBhvr additive="base">
                                        <p:cTn id="8" dur="500" fill="hold"/>
                                        <p:tgtEl>
                                          <p:spTgt spid="16568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6856"/>
                                        </p:tgtEl>
                                        <p:attrNameLst>
                                          <p:attrName>style.visibility</p:attrName>
                                        </p:attrNameLst>
                                      </p:cBhvr>
                                      <p:to>
                                        <p:strVal val="visible"/>
                                      </p:to>
                                    </p:set>
                                    <p:anim calcmode="lin" valueType="num">
                                      <p:cBhvr additive="base">
                                        <p:cTn id="25" dur="500" fill="hold"/>
                                        <p:tgtEl>
                                          <p:spTgt spid="1656856"/>
                                        </p:tgtEl>
                                        <p:attrNameLst>
                                          <p:attrName>ppt_x</p:attrName>
                                        </p:attrNameLst>
                                      </p:cBhvr>
                                      <p:tavLst>
                                        <p:tav tm="0">
                                          <p:val>
                                            <p:strVal val="0-#ppt_w/2"/>
                                          </p:val>
                                        </p:tav>
                                        <p:tav tm="100000">
                                          <p:val>
                                            <p:strVal val="#ppt_x"/>
                                          </p:val>
                                        </p:tav>
                                      </p:tavLst>
                                    </p:anim>
                                    <p:anim calcmode="lin" valueType="num">
                                      <p:cBhvr additive="base">
                                        <p:cTn id="26" dur="500" fill="hold"/>
                                        <p:tgtEl>
                                          <p:spTgt spid="165685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56857"/>
                                        </p:tgtEl>
                                        <p:attrNameLst>
                                          <p:attrName>style.visibility</p:attrName>
                                        </p:attrNameLst>
                                      </p:cBhvr>
                                      <p:to>
                                        <p:strVal val="visible"/>
                                      </p:to>
                                    </p:set>
                                    <p:anim calcmode="lin" valueType="num">
                                      <p:cBhvr additive="base">
                                        <p:cTn id="31" dur="500" fill="hold"/>
                                        <p:tgtEl>
                                          <p:spTgt spid="1656857"/>
                                        </p:tgtEl>
                                        <p:attrNameLst>
                                          <p:attrName>ppt_x</p:attrName>
                                        </p:attrNameLst>
                                      </p:cBhvr>
                                      <p:tavLst>
                                        <p:tav tm="0">
                                          <p:val>
                                            <p:strVal val="0-#ppt_w/2"/>
                                          </p:val>
                                        </p:tav>
                                        <p:tav tm="100000">
                                          <p:val>
                                            <p:strVal val="#ppt_x"/>
                                          </p:val>
                                        </p:tav>
                                      </p:tavLst>
                                    </p:anim>
                                    <p:anim calcmode="lin" valueType="num">
                                      <p:cBhvr additive="base">
                                        <p:cTn id="32" dur="500" fill="hold"/>
                                        <p:tgtEl>
                                          <p:spTgt spid="165685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656861"/>
                                        </p:tgtEl>
                                        <p:attrNameLst>
                                          <p:attrName>style.visibility</p:attrName>
                                        </p:attrNameLst>
                                      </p:cBhvr>
                                      <p:to>
                                        <p:strVal val="visible"/>
                                      </p:to>
                                    </p:set>
                                    <p:anim calcmode="lin" valueType="num">
                                      <p:cBhvr additive="base">
                                        <p:cTn id="49" dur="500" fill="hold"/>
                                        <p:tgtEl>
                                          <p:spTgt spid="1656861"/>
                                        </p:tgtEl>
                                        <p:attrNameLst>
                                          <p:attrName>ppt_x</p:attrName>
                                        </p:attrNameLst>
                                      </p:cBhvr>
                                      <p:tavLst>
                                        <p:tav tm="0">
                                          <p:val>
                                            <p:strVal val="1+#ppt_w/2"/>
                                          </p:val>
                                        </p:tav>
                                        <p:tav tm="100000">
                                          <p:val>
                                            <p:strVal val="#ppt_x"/>
                                          </p:val>
                                        </p:tav>
                                      </p:tavLst>
                                    </p:anim>
                                    <p:anim calcmode="lin" valueType="num">
                                      <p:cBhvr additive="base">
                                        <p:cTn id="50" dur="500" fill="hold"/>
                                        <p:tgtEl>
                                          <p:spTgt spid="165686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656867"/>
                                        </p:tgtEl>
                                        <p:attrNameLst>
                                          <p:attrName>style.visibility</p:attrName>
                                        </p:attrNameLst>
                                      </p:cBhvr>
                                      <p:to>
                                        <p:strVal val="visible"/>
                                      </p:to>
                                    </p:set>
                                    <p:animEffect transition="in" filter="blinds(horizontal)">
                                      <p:cBhvr>
                                        <p:cTn id="55" dur="500"/>
                                        <p:tgtEl>
                                          <p:spTgt spid="1656867"/>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656868"/>
                                        </p:tgtEl>
                                        <p:attrNameLst>
                                          <p:attrName>style.visibility</p:attrName>
                                        </p:attrNameLst>
                                      </p:cBhvr>
                                      <p:to>
                                        <p:strVal val="visible"/>
                                      </p:to>
                                    </p:set>
                                    <p:animEffect transition="in" filter="blinds(horizontal)">
                                      <p:cBhvr>
                                        <p:cTn id="60" dur="500"/>
                                        <p:tgtEl>
                                          <p:spTgt spid="165686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656869"/>
                                        </p:tgtEl>
                                        <p:attrNameLst>
                                          <p:attrName>style.visibility</p:attrName>
                                        </p:attrNameLst>
                                      </p:cBhvr>
                                      <p:to>
                                        <p:strVal val="visible"/>
                                      </p:to>
                                    </p:set>
                                    <p:animEffect transition="in" filter="blinds(horizontal)">
                                      <p:cBhvr>
                                        <p:cTn id="65" dur="500"/>
                                        <p:tgtEl>
                                          <p:spTgt spid="165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51" grpId="0" animBg="1"/>
      <p:bldP spid="1656856" grpId="0" animBg="1"/>
      <p:bldP spid="1656857" grpId="0" animBg="1"/>
      <p:bldP spid="1656861" grpId="0" animBg="1"/>
      <p:bldP spid="1656867" grpId="0" animBg="1"/>
      <p:bldP spid="1656868" grpId="0" animBg="1"/>
      <p:bldP spid="1656869"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idx="4294967295"/>
          </p:nvPr>
        </p:nvSpPr>
        <p:spPr/>
        <p:txBody>
          <a:bodyPr/>
          <a:lstStyle/>
          <a:p>
            <a:pPr eaLnBrk="1" hangingPunct="1"/>
            <a:r>
              <a:rPr kumimoji="1" lang="en-US" altLang="zh-CN" sz="3600" b="1" smtClean="0">
                <a:latin typeface="Times New Roman" pitchFamily="18" charset="0"/>
              </a:rPr>
              <a:t>1.4.2 </a:t>
            </a:r>
            <a:r>
              <a:rPr kumimoji="1" lang="zh-CN" altLang="en-US" sz="3600" b="1" smtClean="0">
                <a:latin typeface="Times New Roman" pitchFamily="18" charset="0"/>
              </a:rPr>
              <a:t>信息系统发展的阶段论</a:t>
            </a:r>
          </a:p>
        </p:txBody>
      </p:sp>
      <p:sp>
        <p:nvSpPr>
          <p:cNvPr id="348163" name="Rectangle 3"/>
          <p:cNvSpPr>
            <a:spLocks noGrp="1" noChangeArrowheads="1"/>
          </p:cNvSpPr>
          <p:nvPr>
            <p:ph type="body" idx="4294967295"/>
          </p:nvPr>
        </p:nvSpPr>
        <p:spPr>
          <a:xfrm>
            <a:off x="0" y="1752600"/>
            <a:ext cx="8532813" cy="5105400"/>
          </a:xfrm>
        </p:spPr>
        <p:txBody>
          <a:bodyPr/>
          <a:lstStyle/>
          <a:p>
            <a:pPr marL="685800" indent="-685800" eaLnBrk="1" hangingPunct="1">
              <a:spcAft>
                <a:spcPct val="50000"/>
              </a:spcAft>
              <a:buFont typeface="Wingdings" pitchFamily="2" charset="2"/>
              <a:buNone/>
            </a:pPr>
            <a:r>
              <a:rPr lang="en-US" altLang="zh-CN" sz="2800" b="1" smtClean="0"/>
              <a:t>            </a:t>
            </a:r>
            <a:r>
              <a:rPr lang="zh-CN" altLang="en-US" sz="2800" b="1" smtClean="0"/>
              <a:t>诺兰模型对信息系统开发的指导意义</a:t>
            </a:r>
          </a:p>
          <a:p>
            <a:pPr marL="1081088" lvl="1" indent="-609600" eaLnBrk="1" hangingPunct="1"/>
            <a:r>
              <a:rPr lang="zh-CN" altLang="en-US" b="1" smtClean="0"/>
              <a:t>诺兰模型总结了发达国家信息系统发展的经验和规律，一般认为诺兰模型中的各个阶段是不可以跳跃的。</a:t>
            </a:r>
          </a:p>
          <a:p>
            <a:pPr marL="1081088" lvl="1" indent="-609600" eaLnBrk="1" hangingPunct="1"/>
            <a:r>
              <a:rPr lang="zh-CN" altLang="en-US" b="1" smtClean="0"/>
              <a:t>无论在确定开发管理信息系统的策略，或者在制定管理信息系统规划的时候，都应该首先明确本单位处于哪一个生长阶段，根据这个阶段的特征指导</a:t>
            </a:r>
            <a:r>
              <a:rPr lang="en-US" altLang="zh-CN" b="1" smtClean="0"/>
              <a:t>MIS</a:t>
            </a:r>
            <a:r>
              <a:rPr lang="zh-CN" altLang="en-US" b="1" smtClean="0"/>
              <a:t>的建设。</a:t>
            </a:r>
          </a:p>
          <a:p>
            <a:pPr marL="1081088" lvl="1" indent="-609600" eaLnBrk="1" hangingPunct="1"/>
            <a:endParaRPr lang="en-US" altLang="zh-CN" b="1" smtClean="0"/>
          </a:p>
        </p:txBody>
      </p:sp>
    </p:spTree>
  </p:cSld>
  <p:clrMapOvr>
    <a:masterClrMapping/>
  </p:clrMapOvr>
  <p:transition>
    <p:wipe dir="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body" idx="1"/>
          </p:nvPr>
        </p:nvSpPr>
        <p:spPr>
          <a:xfrm>
            <a:off x="468313" y="2060575"/>
            <a:ext cx="8280400" cy="4608513"/>
          </a:xfrm>
        </p:spPr>
        <p:txBody>
          <a:bodyPr/>
          <a:lstStyle/>
          <a:p>
            <a:pPr marL="609600" indent="-609600" eaLnBrk="1" hangingPunct="1">
              <a:buFont typeface="Wingdings" pitchFamily="2" charset="2"/>
              <a:buNone/>
            </a:pPr>
            <a:r>
              <a:rPr lang="en-US" altLang="zh-CN" sz="2800" b="1" smtClean="0"/>
              <a:t> </a:t>
            </a:r>
            <a:r>
              <a:rPr lang="en-US" altLang="zh-CN" sz="2800" smtClean="0"/>
              <a:t>2</a:t>
            </a:r>
            <a:r>
              <a:rPr lang="en-US" altLang="zh-CN" smtClean="0">
                <a:latin typeface="宋体" pitchFamily="2" charset="-122"/>
              </a:rPr>
              <a:t>.</a:t>
            </a:r>
            <a:r>
              <a:rPr lang="zh-CN" altLang="en-US" b="1" smtClean="0">
                <a:latin typeface="宋体" pitchFamily="2" charset="-122"/>
              </a:rPr>
              <a:t>组织与信息系统</a:t>
            </a:r>
            <a:endParaRPr lang="zh-CN" altLang="en-US" b="1" smtClean="0">
              <a:latin typeface="Times New Roman" pitchFamily="18" charset="0"/>
            </a:endParaRPr>
          </a:p>
          <a:p>
            <a:pPr marL="609600" indent="-609600" eaLnBrk="1" hangingPunct="1">
              <a:buClr>
                <a:schemeClr val="hlink"/>
              </a:buClr>
            </a:pPr>
            <a:r>
              <a:rPr lang="zh-CN" altLang="en-US" sz="2800" b="1" smtClean="0">
                <a:latin typeface="Times New Roman" pitchFamily="18" charset="0"/>
              </a:rPr>
              <a:t>组织环境的变革</a:t>
            </a:r>
          </a:p>
          <a:p>
            <a:pPr marL="1422400" lvl="2" indent="-457200" eaLnBrk="1" hangingPunct="1"/>
            <a:r>
              <a:rPr lang="zh-CN" altLang="en-US" b="1" smtClean="0"/>
              <a:t>组织结构扁平化</a:t>
            </a:r>
          </a:p>
          <a:p>
            <a:pPr marL="1765300" lvl="3" indent="-381000" eaLnBrk="1" hangingPunct="1"/>
            <a:r>
              <a:rPr lang="zh-CN" altLang="en-US" sz="2400" b="1" smtClean="0"/>
              <a:t>扁平化组织是一种通过减少管理层次，压缩职能机构，裁减人员而建立起来的一种紧凑而富有弹性的新型团体组织。</a:t>
            </a:r>
          </a:p>
          <a:p>
            <a:pPr marL="1765300" lvl="3" indent="-381000" eaLnBrk="1" hangingPunct="1"/>
            <a:r>
              <a:rPr lang="zh-CN" altLang="en-US" sz="2400" b="1" smtClean="0"/>
              <a:t>具有敏捷、灵活、快速、高效的优点。</a:t>
            </a:r>
          </a:p>
          <a:p>
            <a:pPr marL="1765300" lvl="3" indent="-381000" eaLnBrk="1" hangingPunct="1"/>
            <a:r>
              <a:rPr lang="zh-CN" altLang="en-US" sz="2400" b="1" smtClean="0"/>
              <a:t>扁平化的组织结构是一种静态构架下的动态组织结构。 </a:t>
            </a:r>
          </a:p>
        </p:txBody>
      </p:sp>
      <p:sp>
        <p:nvSpPr>
          <p:cNvPr id="199683" name="AutoShape 3">
            <a:hlinkClick r:id="" action="ppaction://noaction" highlightClick="1"/>
          </p:cNvPr>
          <p:cNvSpPr>
            <a:spLocks noChangeArrowheads="1"/>
          </p:cNvSpPr>
          <p:nvPr/>
        </p:nvSpPr>
        <p:spPr bwMode="auto">
          <a:xfrm>
            <a:off x="900113" y="908050"/>
            <a:ext cx="56388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1.3.4  </a:t>
            </a:r>
            <a:r>
              <a:rPr kumimoji="1" lang="zh-CN" altLang="en-US" sz="3600" b="1">
                <a:latin typeface="Times New Roman" pitchFamily="18" charset="0"/>
              </a:rPr>
              <a:t>信息系统的战略作用</a:t>
            </a:r>
          </a:p>
        </p:txBody>
      </p:sp>
    </p:spTree>
  </p:cSld>
  <p:clrMapOvr>
    <a:masterClrMapping/>
  </p:clrMapOvr>
  <p:transition>
    <p:wipe dir="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xfrm>
            <a:off x="1182688" y="2017713"/>
            <a:ext cx="7772400" cy="1981200"/>
          </a:xfrm>
        </p:spPr>
        <p:txBody>
          <a:bodyPr/>
          <a:lstStyle/>
          <a:p>
            <a:pPr marL="184150" indent="-184150" eaLnBrk="1" hangingPunct="1">
              <a:buFont typeface="Wingdings" pitchFamily="2" charset="2"/>
              <a:buNone/>
            </a:pPr>
            <a:r>
              <a:rPr lang="en-US" altLang="zh-CN" sz="2800" smtClean="0"/>
              <a:t>2</a:t>
            </a:r>
            <a:r>
              <a:rPr lang="en-US" altLang="zh-CN" smtClean="0">
                <a:latin typeface="宋体" pitchFamily="2" charset="-122"/>
              </a:rPr>
              <a:t>.</a:t>
            </a:r>
            <a:r>
              <a:rPr lang="zh-CN" altLang="en-US" smtClean="0">
                <a:latin typeface="宋体" pitchFamily="2" charset="-122"/>
              </a:rPr>
              <a:t>组织与信息系统</a:t>
            </a:r>
            <a:r>
              <a:rPr lang="zh-CN" altLang="en-US" smtClean="0"/>
              <a:t> </a:t>
            </a:r>
            <a:endParaRPr lang="zh-CN" altLang="en-US" smtClean="0">
              <a:latin typeface="宋体" pitchFamily="2" charset="-122"/>
            </a:endParaRPr>
          </a:p>
          <a:p>
            <a:pPr marL="660400" lvl="1" eaLnBrk="1" hangingPunct="1"/>
            <a:r>
              <a:rPr lang="zh-CN" altLang="en-US" smtClean="0">
                <a:latin typeface="Times New Roman" pitchFamily="18" charset="0"/>
              </a:rPr>
              <a:t>企业组织的变革</a:t>
            </a:r>
            <a:r>
              <a:rPr lang="zh-CN" altLang="en-US" smtClean="0"/>
              <a:t> </a:t>
            </a:r>
            <a:endParaRPr lang="zh-CN" altLang="en-US" smtClean="0">
              <a:latin typeface="Times New Roman" pitchFamily="18" charset="0"/>
            </a:endParaRPr>
          </a:p>
          <a:p>
            <a:pPr marL="660400" lvl="1" eaLnBrk="1" hangingPunct="1">
              <a:buClr>
                <a:schemeClr val="accent2"/>
              </a:buClr>
              <a:buSzPct val="60000"/>
              <a:buFont typeface="Wingdings" pitchFamily="2" charset="2"/>
              <a:buChar char="l"/>
            </a:pPr>
            <a:r>
              <a:rPr lang="zh-CN" altLang="en-US" smtClean="0">
                <a:latin typeface="Times New Roman" pitchFamily="18" charset="0"/>
              </a:rPr>
              <a:t>信息系统导致组织的变革</a:t>
            </a:r>
          </a:p>
        </p:txBody>
      </p:sp>
      <p:sp>
        <p:nvSpPr>
          <p:cNvPr id="200707" name="AutoShape 3">
            <a:hlinkClick r:id="" action="ppaction://noaction" highlightClick="1"/>
          </p:cNvPr>
          <p:cNvSpPr>
            <a:spLocks noChangeArrowheads="1"/>
          </p:cNvSpPr>
          <p:nvPr/>
        </p:nvSpPr>
        <p:spPr bwMode="auto">
          <a:xfrm>
            <a:off x="1331913" y="981075"/>
            <a:ext cx="56388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1.3.4  </a:t>
            </a:r>
            <a:r>
              <a:rPr kumimoji="1" lang="zh-CN" altLang="en-US" sz="3600" b="1">
                <a:latin typeface="Times New Roman" pitchFamily="18" charset="0"/>
              </a:rPr>
              <a:t>信息系统的战略作用</a:t>
            </a:r>
          </a:p>
        </p:txBody>
      </p:sp>
      <p:pic>
        <p:nvPicPr>
          <p:cNvPr id="1488900" name="Picture 4" descr="1"/>
          <p:cNvPicPr>
            <a:picLocks noChangeAspect="1" noChangeArrowheads="1"/>
          </p:cNvPicPr>
          <p:nvPr/>
        </p:nvPicPr>
        <p:blipFill>
          <a:blip r:embed="rId2" cstate="print"/>
          <a:srcRect/>
          <a:stretch>
            <a:fillRect/>
          </a:stretch>
        </p:blipFill>
        <p:spPr bwMode="auto">
          <a:xfrm>
            <a:off x="1676400" y="3810000"/>
            <a:ext cx="3429000" cy="2168525"/>
          </a:xfrm>
          <a:prstGeom prst="rect">
            <a:avLst/>
          </a:prstGeom>
          <a:noFill/>
          <a:ln w="9525">
            <a:noFill/>
            <a:miter lim="800000"/>
            <a:headEnd/>
            <a:tailEnd/>
          </a:ln>
        </p:spPr>
      </p:pic>
      <p:pic>
        <p:nvPicPr>
          <p:cNvPr id="1488901" name="Picture 5" descr="表1"/>
          <p:cNvPicPr>
            <a:picLocks noChangeAspect="1" noChangeArrowheads="1"/>
          </p:cNvPicPr>
          <p:nvPr/>
        </p:nvPicPr>
        <p:blipFill>
          <a:blip r:embed="rId3" cstate="print"/>
          <a:srcRect/>
          <a:stretch>
            <a:fillRect/>
          </a:stretch>
        </p:blipFill>
        <p:spPr bwMode="auto">
          <a:xfrm>
            <a:off x="1258888" y="2133600"/>
            <a:ext cx="6629400" cy="4114800"/>
          </a:xfrm>
          <a:prstGeom prst="rect">
            <a:avLst/>
          </a:prstGeom>
          <a:noFill/>
          <a:ln w="9525">
            <a:noFill/>
            <a:miter lim="800000"/>
            <a:headEnd/>
            <a:tailEnd/>
          </a:ln>
        </p:spPr>
      </p:pic>
      <p:sp>
        <p:nvSpPr>
          <p:cNvPr id="1488902" name="Rectangle 6"/>
          <p:cNvSpPr>
            <a:spLocks noChangeArrowheads="1"/>
          </p:cNvSpPr>
          <p:nvPr/>
        </p:nvSpPr>
        <p:spPr bwMode="auto">
          <a:xfrm>
            <a:off x="1619250" y="3716338"/>
            <a:ext cx="3579813" cy="476250"/>
          </a:xfrm>
          <a:prstGeom prst="rect">
            <a:avLst/>
          </a:prstGeom>
          <a:noFill/>
          <a:ln w="9525">
            <a:noFill/>
            <a:miter lim="800000"/>
            <a:headEnd/>
            <a:tailEnd/>
          </a:ln>
        </p:spPr>
        <p:txBody>
          <a:bodyPr wrap="none" lIns="90000" tIns="46800" rIns="90000" bIns="46800">
            <a:spAutoFit/>
          </a:bodyPr>
          <a:lstStyle/>
          <a:p>
            <a:pPr marL="184150" indent="-184150">
              <a:lnSpc>
                <a:spcPct val="90000"/>
              </a:lnSpc>
              <a:spcBef>
                <a:spcPct val="20000"/>
              </a:spcBef>
              <a:buClr>
                <a:schemeClr val="accent2"/>
              </a:buClr>
              <a:buSzPct val="60000"/>
              <a:buFont typeface="Wingdings" pitchFamily="2" charset="2"/>
              <a:buChar char="l"/>
            </a:pPr>
            <a:r>
              <a:rPr kumimoji="1" lang="zh-CN" altLang="en-US" sz="2800" b="1">
                <a:latin typeface="Times New Roman" pitchFamily="18" charset="0"/>
              </a:rPr>
              <a:t>组织的业务流程重组</a:t>
            </a:r>
          </a:p>
        </p:txBody>
      </p:sp>
      <p:pic>
        <p:nvPicPr>
          <p:cNvPr id="1488903" name="Picture 7" descr="表1"/>
          <p:cNvPicPr>
            <a:picLocks noChangeAspect="1" noChangeArrowheads="1"/>
          </p:cNvPicPr>
          <p:nvPr/>
        </p:nvPicPr>
        <p:blipFill>
          <a:blip r:embed="rId4" cstate="print"/>
          <a:srcRect/>
          <a:stretch>
            <a:fillRect/>
          </a:stretch>
        </p:blipFill>
        <p:spPr bwMode="auto">
          <a:xfrm>
            <a:off x="1187450" y="1989138"/>
            <a:ext cx="6858000" cy="39624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488900"/>
                                        </p:tgtEl>
                                        <p:attrNameLst>
                                          <p:attrName>style.visibility</p:attrName>
                                        </p:attrNameLst>
                                      </p:cBhvr>
                                      <p:to>
                                        <p:strVal val="visible"/>
                                      </p:to>
                                    </p:set>
                                    <p:animEffect transition="in" filter="barn(outVertical)">
                                      <p:cBhvr>
                                        <p:cTn id="7" dur="500"/>
                                        <p:tgtEl>
                                          <p:spTgt spid="1488900"/>
                                        </p:tgtEl>
                                      </p:cBhvr>
                                    </p:animEffect>
                                  </p:childTnLst>
                                  <p:subTnLst>
                                    <p:set>
                                      <p:cBhvr override="childStyle">
                                        <p:cTn dur="1" fill="hold" display="0" masterRel="nextClick" afterEffect="1"/>
                                        <p:tgtEl>
                                          <p:spTgt spid="148890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88901"/>
                                        </p:tgtEl>
                                        <p:attrNameLst>
                                          <p:attrName>style.visibility</p:attrName>
                                        </p:attrNameLst>
                                      </p:cBhvr>
                                      <p:to>
                                        <p:strVal val="visible"/>
                                      </p:to>
                                    </p:set>
                                    <p:animEffect transition="in" filter="wipe(left)">
                                      <p:cBhvr>
                                        <p:cTn id="12" dur="500"/>
                                        <p:tgtEl>
                                          <p:spTgt spid="1488901"/>
                                        </p:tgtEl>
                                      </p:cBhvr>
                                    </p:animEffect>
                                  </p:childTnLst>
                                  <p:subTnLst>
                                    <p:set>
                                      <p:cBhvr override="childStyle">
                                        <p:cTn dur="1" fill="hold" display="0" masterRel="nextClick" afterEffect="1"/>
                                        <p:tgtEl>
                                          <p:spTgt spid="148890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8902"/>
                                        </p:tgtEl>
                                        <p:attrNameLst>
                                          <p:attrName>style.visibility</p:attrName>
                                        </p:attrNameLst>
                                      </p:cBhvr>
                                      <p:to>
                                        <p:strVal val="visible"/>
                                      </p:to>
                                    </p:set>
                                    <p:animEffect transition="in" filter="wipe(left)">
                                      <p:cBhvr>
                                        <p:cTn id="17" dur="500"/>
                                        <p:tgtEl>
                                          <p:spTgt spid="14889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88903"/>
                                        </p:tgtEl>
                                        <p:attrNameLst>
                                          <p:attrName>style.visibility</p:attrName>
                                        </p:attrNameLst>
                                      </p:cBhvr>
                                      <p:to>
                                        <p:strVal val="visible"/>
                                      </p:to>
                                    </p:set>
                                    <p:animEffect transition="in" filter="wipe(left)">
                                      <p:cBhvr>
                                        <p:cTn id="22" dur="500"/>
                                        <p:tgtEl>
                                          <p:spTgt spid="1488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902" grpId="0"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1182688" y="2017713"/>
            <a:ext cx="7772400" cy="3962400"/>
          </a:xfrm>
        </p:spPr>
        <p:txBody>
          <a:bodyPr/>
          <a:lstStyle/>
          <a:p>
            <a:pPr marL="184150" indent="-184150" eaLnBrk="1" hangingPunct="1">
              <a:buFont typeface="Wingdings" pitchFamily="2" charset="2"/>
              <a:buNone/>
            </a:pPr>
            <a:r>
              <a:rPr lang="en-US" altLang="zh-CN" sz="2800" smtClean="0"/>
              <a:t>2</a:t>
            </a:r>
            <a:r>
              <a:rPr lang="en-US" altLang="zh-CN" smtClean="0">
                <a:latin typeface="宋体" pitchFamily="2" charset="-122"/>
              </a:rPr>
              <a:t>.</a:t>
            </a:r>
            <a:r>
              <a:rPr lang="zh-CN" altLang="en-US" smtClean="0">
                <a:latin typeface="宋体" pitchFamily="2" charset="-122"/>
              </a:rPr>
              <a:t>信息系统的战略作用 </a:t>
            </a:r>
          </a:p>
          <a:p>
            <a:pPr marL="660400" lvl="1" eaLnBrk="1" hangingPunct="1"/>
            <a:r>
              <a:rPr lang="zh-CN" altLang="en-US" smtClean="0">
                <a:latin typeface="Times New Roman" pitchFamily="18" charset="0"/>
              </a:rPr>
              <a:t>信息系统对组织战略的支持</a:t>
            </a:r>
          </a:p>
          <a:p>
            <a:pPr marL="660400" lvl="1" eaLnBrk="1" hangingPunct="1"/>
            <a:r>
              <a:rPr lang="zh-CN" altLang="en-US" smtClean="0">
                <a:latin typeface="Times New Roman" pitchFamily="18" charset="0"/>
              </a:rPr>
              <a:t>信息系统对不同行业的影响力</a:t>
            </a:r>
          </a:p>
        </p:txBody>
      </p:sp>
      <p:sp>
        <p:nvSpPr>
          <p:cNvPr id="201731" name="AutoShape 3">
            <a:hlinkClick r:id="" action="ppaction://noaction" highlightClick="1"/>
          </p:cNvPr>
          <p:cNvSpPr>
            <a:spLocks noChangeArrowheads="1"/>
          </p:cNvSpPr>
          <p:nvPr/>
        </p:nvSpPr>
        <p:spPr bwMode="auto">
          <a:xfrm>
            <a:off x="1187450" y="836613"/>
            <a:ext cx="56388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1.3.4  </a:t>
            </a:r>
            <a:r>
              <a:rPr kumimoji="1" lang="zh-CN" altLang="en-US" sz="3600" b="1">
                <a:latin typeface="Times New Roman" pitchFamily="18" charset="0"/>
              </a:rPr>
              <a:t>信息系统的战略作用</a:t>
            </a:r>
          </a:p>
        </p:txBody>
      </p:sp>
      <p:pic>
        <p:nvPicPr>
          <p:cNvPr id="1489928" name="Picture 8" descr="1"/>
          <p:cNvPicPr>
            <a:picLocks noChangeAspect="1" noChangeArrowheads="1"/>
          </p:cNvPicPr>
          <p:nvPr/>
        </p:nvPicPr>
        <p:blipFill>
          <a:blip r:embed="rId2" cstate="print"/>
          <a:srcRect/>
          <a:stretch>
            <a:fillRect/>
          </a:stretch>
        </p:blipFill>
        <p:spPr bwMode="auto">
          <a:xfrm>
            <a:off x="1042988" y="2060575"/>
            <a:ext cx="5943600" cy="3352800"/>
          </a:xfrm>
          <a:prstGeom prst="rect">
            <a:avLst/>
          </a:prstGeom>
          <a:noFill/>
          <a:ln w="9525">
            <a:noFill/>
            <a:miter lim="800000"/>
            <a:headEnd/>
            <a:tailEnd/>
          </a:ln>
        </p:spPr>
      </p:pic>
      <p:sp>
        <p:nvSpPr>
          <p:cNvPr id="1489929" name="Rectangle 9"/>
          <p:cNvSpPr>
            <a:spLocks noChangeArrowheads="1"/>
          </p:cNvSpPr>
          <p:nvPr/>
        </p:nvSpPr>
        <p:spPr bwMode="auto">
          <a:xfrm>
            <a:off x="1055688" y="3789363"/>
            <a:ext cx="5029200" cy="530225"/>
          </a:xfrm>
          <a:prstGeom prst="rect">
            <a:avLst/>
          </a:prstGeom>
          <a:noFill/>
          <a:ln w="9525">
            <a:noFill/>
            <a:miter lim="800000"/>
            <a:headEnd/>
            <a:tailEnd/>
          </a:ln>
        </p:spPr>
        <p:txBody>
          <a:bodyPr lIns="90000" tIns="46800" rIns="90000" bIns="46800">
            <a:spAutoFit/>
          </a:bodyPr>
          <a:lstStyle/>
          <a:p>
            <a:pPr marL="184150" indent="-184150">
              <a:lnSpc>
                <a:spcPct val="90000"/>
              </a:lnSpc>
              <a:spcBef>
                <a:spcPct val="20000"/>
              </a:spcBef>
              <a:buClr>
                <a:srgbClr val="FFFFFF"/>
              </a:buClr>
              <a:buFont typeface="Wingdings" pitchFamily="2" charset="2"/>
              <a:buChar char="F"/>
            </a:pPr>
            <a:r>
              <a:rPr kumimoji="1" lang="zh-CN" altLang="en-US" sz="3200" b="1">
                <a:solidFill>
                  <a:srgbClr val="FFFFFF"/>
                </a:solidFill>
                <a:latin typeface="Times New Roman" pitchFamily="18" charset="0"/>
                <a:ea typeface="幼圆" pitchFamily="49" charset="-122"/>
              </a:rPr>
              <a:t>组织的业务流程重组</a:t>
            </a:r>
          </a:p>
        </p:txBody>
      </p:sp>
      <p:pic>
        <p:nvPicPr>
          <p:cNvPr id="1489930" name="Picture 10" descr="1"/>
          <p:cNvPicPr>
            <a:picLocks noChangeAspect="1" noChangeArrowheads="1"/>
          </p:cNvPicPr>
          <p:nvPr/>
        </p:nvPicPr>
        <p:blipFill>
          <a:blip r:embed="rId3" cstate="print"/>
          <a:srcRect/>
          <a:stretch>
            <a:fillRect/>
          </a:stretch>
        </p:blipFill>
        <p:spPr bwMode="auto">
          <a:xfrm>
            <a:off x="971550" y="2060575"/>
            <a:ext cx="6264275" cy="381793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489928"/>
                                        </p:tgtEl>
                                        <p:attrNameLst>
                                          <p:attrName>style.visibility</p:attrName>
                                        </p:attrNameLst>
                                      </p:cBhvr>
                                      <p:to>
                                        <p:strVal val="visible"/>
                                      </p:to>
                                    </p:set>
                                    <p:animEffect transition="in" filter="barn(outVertical)">
                                      <p:cBhvr>
                                        <p:cTn id="7" dur="500"/>
                                        <p:tgtEl>
                                          <p:spTgt spid="1489928"/>
                                        </p:tgtEl>
                                      </p:cBhvr>
                                    </p:animEffect>
                                  </p:childTnLst>
                                  <p:subTnLst>
                                    <p:set>
                                      <p:cBhvr override="childStyle">
                                        <p:cTn dur="1" fill="hold" display="0" masterRel="nextClick" afterEffect="1"/>
                                        <p:tgtEl>
                                          <p:spTgt spid="148992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9929"/>
                                        </p:tgtEl>
                                        <p:attrNameLst>
                                          <p:attrName>style.visibility</p:attrName>
                                        </p:attrNameLst>
                                      </p:cBhvr>
                                      <p:to>
                                        <p:strVal val="visible"/>
                                      </p:to>
                                    </p:set>
                                    <p:animEffect transition="in" filter="wipe(left)">
                                      <p:cBhvr>
                                        <p:cTn id="12" dur="500"/>
                                        <p:tgtEl>
                                          <p:spTgt spid="14899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89930"/>
                                        </p:tgtEl>
                                        <p:attrNameLst>
                                          <p:attrName>style.visibility</p:attrName>
                                        </p:attrNameLst>
                                      </p:cBhvr>
                                      <p:to>
                                        <p:strVal val="visible"/>
                                      </p:to>
                                    </p:set>
                                    <p:animEffect transition="in" filter="wipe(left)">
                                      <p:cBhvr>
                                        <p:cTn id="17" dur="500"/>
                                        <p:tgtEl>
                                          <p:spTgt spid="1489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9"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468313" y="1989138"/>
            <a:ext cx="7772400" cy="4114800"/>
          </a:xfrm>
        </p:spPr>
        <p:txBody>
          <a:bodyPr/>
          <a:lstStyle/>
          <a:p>
            <a:pPr marL="184150" indent="-184150" defTabSz="284163" eaLnBrk="1" hangingPunct="1">
              <a:lnSpc>
                <a:spcPct val="105000"/>
              </a:lnSpc>
              <a:buClr>
                <a:schemeClr val="accent2"/>
              </a:buClr>
              <a:buFontTx/>
              <a:buNone/>
              <a:tabLst>
                <a:tab pos="568325" algn="l"/>
              </a:tabLst>
            </a:pPr>
            <a:r>
              <a:rPr lang="en-US" altLang="zh-CN" smtClean="0"/>
              <a:t>1</a:t>
            </a:r>
            <a:r>
              <a:rPr lang="en-US" altLang="zh-CN" b="1" smtClean="0"/>
              <a:t>.</a:t>
            </a:r>
            <a:r>
              <a:rPr lang="zh-CN" altLang="en-US" b="1" smtClean="0"/>
              <a:t>定义</a:t>
            </a:r>
          </a:p>
          <a:p>
            <a:pPr marL="184150" indent="-184150" defTabSz="284163" eaLnBrk="1" hangingPunct="1">
              <a:lnSpc>
                <a:spcPct val="105000"/>
              </a:lnSpc>
              <a:buClr>
                <a:schemeClr val="accent2"/>
              </a:buClr>
              <a:buFontTx/>
              <a:buNone/>
              <a:tabLst>
                <a:tab pos="568325" algn="l"/>
              </a:tabLst>
            </a:pPr>
            <a:r>
              <a:rPr lang="zh-CN" altLang="en-US" b="1" smtClean="0"/>
              <a:t>   瓦尔特</a:t>
            </a:r>
            <a:r>
              <a:rPr lang="en-US" altLang="zh-CN" b="1" smtClean="0"/>
              <a:t>.</a:t>
            </a:r>
            <a:r>
              <a:rPr lang="zh-CN" altLang="en-US" b="1" smtClean="0"/>
              <a:t>肯尼万的定义（ </a:t>
            </a:r>
            <a:r>
              <a:rPr lang="en-US" altLang="zh-CN" b="1" smtClean="0"/>
              <a:t>1970 </a:t>
            </a:r>
            <a:r>
              <a:rPr lang="zh-CN" altLang="en-US" b="1" smtClean="0"/>
              <a:t>）</a:t>
            </a:r>
          </a:p>
          <a:p>
            <a:pPr marL="762000" lvl="1" indent="-387350" defTabSz="284163" eaLnBrk="1" hangingPunct="1">
              <a:lnSpc>
                <a:spcPct val="105000"/>
              </a:lnSpc>
              <a:tabLst>
                <a:tab pos="568325" algn="l"/>
              </a:tabLst>
            </a:pPr>
            <a:r>
              <a:rPr lang="zh-CN" altLang="en-US" sz="2400" b="1" smtClean="0">
                <a:latin typeface="Times New Roman" pitchFamily="18" charset="0"/>
              </a:rPr>
              <a:t>以书面或口头的形式，在合适的时间向经理、职员以及外界人员提供过去的、现在的、预测未来的有关企业内部及其环境的信息，以帮助他们进行决策</a:t>
            </a:r>
          </a:p>
          <a:p>
            <a:pPr marL="762000" lvl="1" indent="-387350" defTabSz="284163" eaLnBrk="1" hangingPunct="1">
              <a:lnSpc>
                <a:spcPct val="105000"/>
              </a:lnSpc>
              <a:tabLst>
                <a:tab pos="568325" algn="l"/>
              </a:tabLst>
            </a:pPr>
            <a:r>
              <a:rPr lang="zh-CN" altLang="en-US" sz="2400" b="1" smtClean="0">
                <a:latin typeface="Times New Roman" pitchFamily="18" charset="0"/>
              </a:rPr>
              <a:t>强调：信息为决策服务；没有强调计算机（计算机应用水平限制）</a:t>
            </a:r>
          </a:p>
        </p:txBody>
      </p:sp>
      <p:sp>
        <p:nvSpPr>
          <p:cNvPr id="214019" name="AutoShape 3">
            <a:hlinkClick r:id="" action="ppaction://noaction" highlightClick="1"/>
          </p:cNvPr>
          <p:cNvSpPr>
            <a:spLocks noChangeArrowheads="1"/>
          </p:cNvSpPr>
          <p:nvPr/>
        </p:nvSpPr>
        <p:spPr bwMode="auto">
          <a:xfrm>
            <a:off x="1547813" y="620713"/>
            <a:ext cx="5183187"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1.4  </a:t>
            </a:r>
            <a:r>
              <a:rPr kumimoji="1" lang="zh-CN" altLang="en-US" sz="3600" b="1">
                <a:latin typeface="Times New Roman" pitchFamily="18" charset="0"/>
              </a:rPr>
              <a:t>管理信息系统</a:t>
            </a:r>
          </a:p>
        </p:txBody>
      </p:sp>
    </p:spTree>
  </p:cSld>
  <p:clrMapOvr>
    <a:masterClrMapping/>
  </p:clrMapOvr>
  <p:transition>
    <p:wipe dir="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body" idx="1"/>
          </p:nvPr>
        </p:nvSpPr>
        <p:spPr>
          <a:xfrm>
            <a:off x="395288" y="1989138"/>
            <a:ext cx="7772400" cy="4114800"/>
          </a:xfrm>
        </p:spPr>
        <p:txBody>
          <a:bodyPr/>
          <a:lstStyle/>
          <a:p>
            <a:pPr marL="184150" indent="-184150" defTabSz="284163">
              <a:spcBef>
                <a:spcPct val="0"/>
              </a:spcBef>
              <a:buFont typeface="Wingdings" pitchFamily="2" charset="2"/>
              <a:buNone/>
              <a:tabLst>
                <a:tab pos="568325" algn="l"/>
              </a:tabLst>
            </a:pPr>
            <a:r>
              <a:rPr lang="zh-CN" altLang="en-US" b="1" smtClean="0"/>
              <a:t>高登</a:t>
            </a:r>
            <a:r>
              <a:rPr lang="en-US" altLang="zh-CN" b="1" smtClean="0"/>
              <a:t>.</a:t>
            </a:r>
            <a:r>
              <a:rPr lang="zh-CN" altLang="en-US" b="1" smtClean="0"/>
              <a:t>戴维斯的定义（ </a:t>
            </a:r>
            <a:r>
              <a:rPr lang="en-US" altLang="zh-CN" b="1" smtClean="0"/>
              <a:t>1985 </a:t>
            </a:r>
            <a:r>
              <a:rPr lang="zh-CN" altLang="en-US" b="1" smtClean="0"/>
              <a:t>）</a:t>
            </a:r>
          </a:p>
          <a:p>
            <a:pPr marL="762000" lvl="1" indent="-387350" defTabSz="284163" eaLnBrk="1" hangingPunct="1">
              <a:lnSpc>
                <a:spcPct val="110000"/>
              </a:lnSpc>
              <a:tabLst>
                <a:tab pos="568325" algn="l"/>
              </a:tabLst>
            </a:pPr>
            <a:r>
              <a:rPr lang="zh-CN" altLang="en-US" sz="2400" b="1" smtClean="0">
                <a:latin typeface="Times New Roman" pitchFamily="18" charset="0"/>
              </a:rPr>
              <a:t>它是一个利用计算机硬件和软件，手工作业，分析、计划、控制和决策模型，以及数据库的用户</a:t>
            </a:r>
            <a:r>
              <a:rPr lang="zh-CN" altLang="en-US" sz="2400" b="1" smtClean="0">
                <a:latin typeface="Arial" charset="0"/>
              </a:rPr>
              <a:t> </a:t>
            </a:r>
            <a:r>
              <a:rPr lang="zh-CN" altLang="en-US" sz="2400" b="1" smtClean="0">
                <a:latin typeface="Times New Roman" pitchFamily="18" charset="0"/>
              </a:rPr>
              <a:t> 计算机系统。它能提供信息，支持企业或组织的运行、管理和决策功能</a:t>
            </a:r>
          </a:p>
          <a:p>
            <a:pPr marL="762000" lvl="1" indent="-387350" defTabSz="284163" eaLnBrk="1" hangingPunct="1">
              <a:lnSpc>
                <a:spcPct val="110000"/>
              </a:lnSpc>
              <a:tabLst>
                <a:tab pos="568325" algn="l"/>
              </a:tabLst>
            </a:pPr>
            <a:r>
              <a:rPr lang="zh-CN" altLang="en-US" sz="2400" b="1" smtClean="0">
                <a:latin typeface="Times New Roman" pitchFamily="18" charset="0"/>
              </a:rPr>
              <a:t>强调：信息为各层管理服务；人</a:t>
            </a:r>
            <a:r>
              <a:rPr lang="en-US" altLang="zh-CN" sz="2400" b="1" smtClean="0">
                <a:latin typeface="Times New Roman" pitchFamily="18" charset="0"/>
              </a:rPr>
              <a:t>- </a:t>
            </a:r>
            <a:r>
              <a:rPr lang="zh-CN" altLang="en-US" sz="2400" b="1" smtClean="0">
                <a:latin typeface="Times New Roman" pitchFamily="18" charset="0"/>
              </a:rPr>
              <a:t>机系统</a:t>
            </a:r>
          </a:p>
        </p:txBody>
      </p:sp>
      <p:sp>
        <p:nvSpPr>
          <p:cNvPr id="215043" name="AutoShape 3">
            <a:hlinkClick r:id="" action="ppaction://noaction" highlightClick="1"/>
          </p:cNvPr>
          <p:cNvSpPr>
            <a:spLocks noChangeArrowheads="1"/>
          </p:cNvSpPr>
          <p:nvPr/>
        </p:nvSpPr>
        <p:spPr bwMode="auto">
          <a:xfrm>
            <a:off x="1547813" y="765175"/>
            <a:ext cx="5616575"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1.4  </a:t>
            </a:r>
            <a:r>
              <a:rPr kumimoji="1" lang="zh-CN" altLang="en-US" sz="3600" b="1">
                <a:latin typeface="Times New Roman" pitchFamily="18" charset="0"/>
              </a:rPr>
              <a:t>管理信息系统</a:t>
            </a:r>
          </a:p>
        </p:txBody>
      </p:sp>
    </p:spTree>
  </p:cSld>
  <p:clrMapOvr>
    <a:masterClrMapping/>
  </p:clrMapOvr>
  <p:transition>
    <p:wipe dir="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468313" y="2060575"/>
            <a:ext cx="7772400" cy="4267200"/>
          </a:xfrm>
        </p:spPr>
        <p:txBody>
          <a:bodyPr/>
          <a:lstStyle/>
          <a:p>
            <a:pPr marL="184150" indent="-184150" defTabSz="284163">
              <a:buFont typeface="Wingdings" pitchFamily="2" charset="2"/>
              <a:buNone/>
              <a:tabLst>
                <a:tab pos="568325" algn="l"/>
              </a:tabLst>
            </a:pPr>
            <a:r>
              <a:rPr lang="zh-CN" altLang="en-US" b="1" smtClean="0"/>
              <a:t>我国的定义（ </a:t>
            </a:r>
            <a:r>
              <a:rPr lang="en-US" altLang="zh-CN" b="1" smtClean="0"/>
              <a:t>1985 </a:t>
            </a:r>
            <a:r>
              <a:rPr lang="zh-CN" altLang="en-US" b="1" smtClean="0"/>
              <a:t>）</a:t>
            </a:r>
          </a:p>
          <a:p>
            <a:pPr marL="762000" lvl="1" indent="-387350" defTabSz="284163" eaLnBrk="1" hangingPunct="1">
              <a:tabLst>
                <a:tab pos="568325" algn="l"/>
              </a:tabLst>
            </a:pPr>
            <a:r>
              <a:rPr lang="zh-CN" altLang="en-US" sz="2400" b="1" smtClean="0">
                <a:latin typeface="Times New Roman" pitchFamily="18" charset="0"/>
              </a:rPr>
              <a:t>是一个以人为主导，利用计算机硬件、软件、网络通讯设备以及其它办公设备，进行信息的收集、传输、加工、储存、更新和维护，以企业战略竟优、提高效益和效率为目的的，支持企业高层决策、中层控制、基层运作的集成化的人机系统</a:t>
            </a:r>
          </a:p>
          <a:p>
            <a:pPr marL="762000" lvl="1" indent="-387350" defTabSz="284163" eaLnBrk="1" hangingPunct="1">
              <a:tabLst>
                <a:tab pos="568325" algn="l"/>
              </a:tabLst>
            </a:pPr>
            <a:r>
              <a:rPr lang="zh-CN" altLang="en-US" sz="2400" b="1" smtClean="0">
                <a:latin typeface="Times New Roman" pitchFamily="18" charset="0"/>
              </a:rPr>
              <a:t>强调：人的主导作用</a:t>
            </a:r>
            <a:r>
              <a:rPr lang="en-US" altLang="zh-CN" sz="2400" b="1" smtClean="0">
                <a:latin typeface="Times New Roman" pitchFamily="18" charset="0"/>
              </a:rPr>
              <a:t>; </a:t>
            </a:r>
            <a:r>
              <a:rPr lang="zh-CN" altLang="en-US" sz="2400" b="1" smtClean="0">
                <a:latin typeface="Times New Roman" pitchFamily="18" charset="0"/>
              </a:rPr>
              <a:t>现代化工具</a:t>
            </a:r>
            <a:r>
              <a:rPr lang="en-US" altLang="zh-CN" sz="2400" b="1" smtClean="0">
                <a:latin typeface="Times New Roman" pitchFamily="18" charset="0"/>
              </a:rPr>
              <a:t>; </a:t>
            </a:r>
            <a:r>
              <a:rPr lang="zh-CN" altLang="en-US" sz="2400" b="1" smtClean="0">
                <a:latin typeface="Times New Roman" pitchFamily="18" charset="0"/>
              </a:rPr>
              <a:t>目的明确 </a:t>
            </a:r>
            <a:r>
              <a:rPr lang="en-US" altLang="zh-CN" sz="2400" b="1" smtClean="0">
                <a:latin typeface="Times New Roman" pitchFamily="18" charset="0"/>
              </a:rPr>
              <a:t>;</a:t>
            </a:r>
            <a:r>
              <a:rPr lang="zh-CN" altLang="en-US" sz="2400" b="1" smtClean="0">
                <a:latin typeface="Times New Roman" pitchFamily="18" charset="0"/>
              </a:rPr>
              <a:t>支持不同管理层</a:t>
            </a:r>
            <a:r>
              <a:rPr lang="en-US" altLang="zh-CN" sz="2400" b="1" smtClean="0">
                <a:latin typeface="Times New Roman" pitchFamily="18" charset="0"/>
              </a:rPr>
              <a:t>; </a:t>
            </a:r>
            <a:r>
              <a:rPr lang="zh-CN" altLang="en-US" sz="2400" b="1" smtClean="0">
                <a:latin typeface="Times New Roman" pitchFamily="18" charset="0"/>
              </a:rPr>
              <a:t>集成化人机系统</a:t>
            </a:r>
          </a:p>
        </p:txBody>
      </p:sp>
      <p:sp>
        <p:nvSpPr>
          <p:cNvPr id="216067" name="AutoShape 3">
            <a:hlinkClick r:id="" action="ppaction://noaction" highlightClick="1"/>
          </p:cNvPr>
          <p:cNvSpPr>
            <a:spLocks noChangeArrowheads="1"/>
          </p:cNvSpPr>
          <p:nvPr/>
        </p:nvSpPr>
        <p:spPr bwMode="auto">
          <a:xfrm>
            <a:off x="1258888" y="981075"/>
            <a:ext cx="63373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1.4  </a:t>
            </a:r>
            <a:r>
              <a:rPr kumimoji="1" lang="zh-CN" altLang="en-US" sz="3600" b="1">
                <a:latin typeface="Times New Roman" pitchFamily="18" charset="0"/>
              </a:rPr>
              <a:t>管理信息系统</a:t>
            </a:r>
          </a:p>
        </p:txBody>
      </p:sp>
    </p:spTree>
  </p:cSld>
  <p:clrMapOvr>
    <a:masterClrMapping/>
  </p:clrMapOvr>
  <p:transition>
    <p:wipe dir="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idx="4294967295"/>
          </p:nvPr>
        </p:nvSpPr>
        <p:spPr>
          <a:xfrm>
            <a:off x="152400" y="762000"/>
            <a:ext cx="7772400" cy="1143000"/>
          </a:xfrm>
          <a:noFill/>
        </p:spPr>
        <p:txBody>
          <a:bodyPr/>
          <a:lstStyle/>
          <a:p>
            <a:pPr eaLnBrk="1" hangingPunct="1"/>
            <a:r>
              <a:rPr lang="en-US" altLang="zh-CN" sz="800" smtClean="0">
                <a:solidFill>
                  <a:schemeClr val="bg1"/>
                </a:solidFill>
              </a:rPr>
              <a:t>MIS</a:t>
            </a:r>
            <a:r>
              <a:rPr lang="zh-CN" altLang="en-US" sz="800" smtClean="0">
                <a:solidFill>
                  <a:schemeClr val="bg1"/>
                </a:solidFill>
              </a:rPr>
              <a:t>概念图</a:t>
            </a:r>
          </a:p>
        </p:txBody>
      </p:sp>
      <p:pic>
        <p:nvPicPr>
          <p:cNvPr id="217091" name="Picture 3" descr="1"/>
          <p:cNvPicPr>
            <a:picLocks noChangeAspect="1" noChangeArrowheads="1"/>
          </p:cNvPicPr>
          <p:nvPr/>
        </p:nvPicPr>
        <p:blipFill>
          <a:blip r:embed="rId2" cstate="print"/>
          <a:srcRect/>
          <a:stretch>
            <a:fillRect/>
          </a:stretch>
        </p:blipFill>
        <p:spPr bwMode="auto">
          <a:xfrm>
            <a:off x="609600" y="1828800"/>
            <a:ext cx="7010400" cy="3962400"/>
          </a:xfrm>
          <a:prstGeom prst="rect">
            <a:avLst/>
          </a:prstGeom>
          <a:noFill/>
          <a:ln w="57150">
            <a:pattFill prst="sphere">
              <a:fgClr>
                <a:srgbClr val="0000FF"/>
              </a:fgClr>
              <a:bgClr>
                <a:srgbClr val="FFFFFF"/>
              </a:bgClr>
            </a:pattFill>
            <a:miter lim="800000"/>
            <a:headEnd/>
            <a:tailEnd/>
          </a:ln>
        </p:spPr>
      </p:pic>
      <p:sp>
        <p:nvSpPr>
          <p:cNvPr id="217092" name="AutoShape 4">
            <a:hlinkClick r:id="" action="ppaction://noaction" highlightClick="1"/>
          </p:cNvPr>
          <p:cNvSpPr>
            <a:spLocks noChangeArrowheads="1"/>
          </p:cNvSpPr>
          <p:nvPr/>
        </p:nvSpPr>
        <p:spPr bwMode="auto">
          <a:xfrm>
            <a:off x="1331913" y="908050"/>
            <a:ext cx="5903912" cy="914400"/>
          </a:xfrm>
          <a:prstGeom prst="actionButtonBlank">
            <a:avLst/>
          </a:prstGeom>
          <a:noFill/>
          <a:ln w="9525">
            <a:noFill/>
            <a:miter lim="800000"/>
            <a:headEnd/>
            <a:tailEnd/>
          </a:ln>
        </p:spPr>
        <p:txBody>
          <a:bodyPr anchor="ctr"/>
          <a:lstStyle/>
          <a:p>
            <a:r>
              <a:rPr lang="zh-CN" altLang="en-US" sz="3600" b="1"/>
              <a:t>管理信息系统的概念</a:t>
            </a: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4213" y="1700213"/>
            <a:ext cx="7459662" cy="863600"/>
          </a:xfrm>
        </p:spPr>
        <p:txBody>
          <a:bodyPr/>
          <a:lstStyle/>
          <a:p>
            <a:pPr eaLnBrk="1" hangingPunct="1">
              <a:buClr>
                <a:srgbClr val="FF0066"/>
              </a:buClr>
              <a:buFont typeface="Wingdings" pitchFamily="2" charset="2"/>
              <a:buNone/>
            </a:pPr>
            <a:r>
              <a:rPr lang="en-US" altLang="zh-CN" sz="3200" b="1" smtClean="0">
                <a:latin typeface="宋体" pitchFamily="2" charset="-122"/>
              </a:rPr>
              <a:t>MIS</a:t>
            </a:r>
            <a:r>
              <a:rPr lang="zh-CN" altLang="en-US" sz="3200" b="1" smtClean="0">
                <a:latin typeface="宋体" pitchFamily="2" charset="-122"/>
              </a:rPr>
              <a:t>的目标</a:t>
            </a:r>
          </a:p>
        </p:txBody>
      </p:sp>
      <p:sp>
        <p:nvSpPr>
          <p:cNvPr id="218115" name="Rectangle 3"/>
          <p:cNvSpPr>
            <a:spLocks noGrp="1" noChangeArrowheads="1"/>
          </p:cNvSpPr>
          <p:nvPr>
            <p:ph type="body" idx="1"/>
          </p:nvPr>
        </p:nvSpPr>
        <p:spPr>
          <a:xfrm>
            <a:off x="684213" y="2276475"/>
            <a:ext cx="7772400" cy="3382963"/>
          </a:xfrm>
        </p:spPr>
        <p:txBody>
          <a:bodyPr/>
          <a:lstStyle/>
          <a:p>
            <a:pPr eaLnBrk="1" hangingPunct="1">
              <a:buFont typeface="Wingdings" pitchFamily="2" charset="2"/>
              <a:buNone/>
            </a:pPr>
            <a:endParaRPr lang="en-US" altLang="zh-CN" sz="2800" b="1" smtClean="0">
              <a:latin typeface="宋体" pitchFamily="2" charset="-122"/>
            </a:endParaRPr>
          </a:p>
          <a:p>
            <a:pPr eaLnBrk="1" hangingPunct="1"/>
            <a:r>
              <a:rPr lang="zh-CN" altLang="en-US" sz="2800" b="1" smtClean="0"/>
              <a:t>协调管理全局</a:t>
            </a:r>
          </a:p>
          <a:p>
            <a:pPr eaLnBrk="1" hangingPunct="1"/>
            <a:r>
              <a:rPr lang="zh-CN" altLang="en-US" sz="2800" b="1" smtClean="0"/>
              <a:t>提高管理效率</a:t>
            </a:r>
          </a:p>
          <a:p>
            <a:pPr eaLnBrk="1" hangingPunct="1"/>
            <a:r>
              <a:rPr lang="zh-CN" altLang="en-US" sz="2800" b="1" smtClean="0"/>
              <a:t>实现管理科学化</a:t>
            </a:r>
          </a:p>
          <a:p>
            <a:pPr eaLnBrk="1" hangingPunct="1"/>
            <a:r>
              <a:rPr lang="zh-CN" altLang="en-US" sz="2800" b="1" smtClean="0"/>
              <a:t>创造组织效益</a:t>
            </a:r>
          </a:p>
        </p:txBody>
      </p:sp>
      <p:sp>
        <p:nvSpPr>
          <p:cNvPr id="218116" name="AutoShape 4">
            <a:hlinkClick r:id="" action="ppaction://noaction" highlightClick="1"/>
          </p:cNvPr>
          <p:cNvSpPr>
            <a:spLocks noChangeArrowheads="1"/>
          </p:cNvSpPr>
          <p:nvPr/>
        </p:nvSpPr>
        <p:spPr bwMode="auto">
          <a:xfrm>
            <a:off x="1331913" y="908050"/>
            <a:ext cx="5903912" cy="914400"/>
          </a:xfrm>
          <a:prstGeom prst="actionButtonBlank">
            <a:avLst/>
          </a:prstGeom>
          <a:noFill/>
          <a:ln w="9525">
            <a:noFill/>
            <a:miter lim="800000"/>
            <a:headEnd/>
            <a:tailEnd/>
          </a:ln>
        </p:spPr>
        <p:txBody>
          <a:bodyPr anchor="ctr"/>
          <a:lstStyle/>
          <a:p>
            <a:r>
              <a:rPr lang="zh-CN" altLang="en-US" sz="3600" b="1"/>
              <a:t>管理信息系统的概念</a:t>
            </a:r>
          </a:p>
        </p:txBody>
      </p:sp>
    </p:spTree>
  </p:cSld>
  <p:clrMapOvr>
    <a:masterClrMapping/>
  </p:clrMapOvr>
  <p:transition>
    <p:wipe dir="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body" idx="1"/>
          </p:nvPr>
        </p:nvSpPr>
        <p:spPr>
          <a:xfrm>
            <a:off x="611188" y="1989138"/>
            <a:ext cx="7772400" cy="4114800"/>
          </a:xfrm>
        </p:spPr>
        <p:txBody>
          <a:bodyPr/>
          <a:lstStyle/>
          <a:p>
            <a:pPr marL="100013" indent="-100013" algn="just" eaLnBrk="1" hangingPunct="1">
              <a:buFont typeface="Wingdings" pitchFamily="2" charset="2"/>
              <a:buNone/>
            </a:pPr>
            <a:r>
              <a:rPr lang="en-US" altLang="zh-CN" b="1" smtClean="0">
                <a:latin typeface="宋体" pitchFamily="2" charset="-122"/>
              </a:rPr>
              <a:t>1.</a:t>
            </a:r>
            <a:r>
              <a:rPr lang="zh-CN" altLang="en-US" b="1" smtClean="0">
                <a:latin typeface="宋体" pitchFamily="2" charset="-122"/>
              </a:rPr>
              <a:t>主题性</a:t>
            </a:r>
          </a:p>
          <a:p>
            <a:pPr marL="762000" lvl="1" indent="-471488" eaLnBrk="1" hangingPunct="1"/>
            <a:r>
              <a:rPr lang="zh-CN" altLang="en-US" b="1" smtClean="0">
                <a:latin typeface="Times New Roman" pitchFamily="18" charset="0"/>
              </a:rPr>
              <a:t>管理信息系统的主题性可以理解为管理信息系统是面向管理决策的，是为解决某一领域的问题而存在的，是面向具体管理决策的人工系统</a:t>
            </a:r>
            <a:endParaRPr lang="zh-CN" altLang="en-US" b="1" smtClean="0"/>
          </a:p>
        </p:txBody>
      </p:sp>
      <p:sp>
        <p:nvSpPr>
          <p:cNvPr id="219139" name="AutoShape 3">
            <a:hlinkClick r:id="" action="ppaction://noaction" highlightClick="1"/>
          </p:cNvPr>
          <p:cNvSpPr>
            <a:spLocks noChangeArrowheads="1"/>
          </p:cNvSpPr>
          <p:nvPr/>
        </p:nvSpPr>
        <p:spPr bwMode="auto">
          <a:xfrm>
            <a:off x="1042988" y="765175"/>
            <a:ext cx="67691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1.4.1 </a:t>
            </a:r>
            <a:r>
              <a:rPr kumimoji="1" lang="zh-CN" altLang="en-US" sz="3600" b="1">
                <a:latin typeface="Times New Roman" pitchFamily="18" charset="0"/>
              </a:rPr>
              <a:t>管理信息系统的特征 </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395288" y="2060575"/>
            <a:ext cx="8424862" cy="4537075"/>
          </a:xfrm>
        </p:spPr>
        <p:txBody>
          <a:bodyPr/>
          <a:lstStyle/>
          <a:p>
            <a:pPr marL="177800" indent="-177800" eaLnBrk="1" hangingPunct="1">
              <a:buFont typeface="Wingdings" pitchFamily="2" charset="2"/>
              <a:buNone/>
            </a:pPr>
            <a:r>
              <a:rPr lang="en-US" altLang="zh-CN" b="1" smtClean="0"/>
              <a:t>       </a:t>
            </a:r>
            <a:r>
              <a:rPr lang="zh-CN" altLang="en-US" sz="2800" b="1" smtClean="0"/>
              <a:t>信息可分为两大类：</a:t>
            </a:r>
            <a:r>
              <a:rPr lang="zh-CN" altLang="en-US" sz="2800" b="1" u="sng" smtClean="0"/>
              <a:t>本体层次</a:t>
            </a:r>
            <a:r>
              <a:rPr lang="zh-CN" altLang="en-US" sz="2800" b="1" smtClean="0"/>
              <a:t>的属性信息与</a:t>
            </a:r>
            <a:r>
              <a:rPr lang="zh-CN" altLang="en-US" sz="2800" b="1" u="sng" smtClean="0"/>
              <a:t>认识层次</a:t>
            </a:r>
            <a:r>
              <a:rPr lang="zh-CN" altLang="en-US" sz="2800" b="1" smtClean="0"/>
              <a:t>的知识信息。知识信息是通过人脑智能的特殊信息处理后产生的对客观事物属性的反映，它具有能动性、主观性、抽象性以及编码形式表述等特性。</a:t>
            </a:r>
            <a:r>
              <a:rPr lang="zh-CN" altLang="en-US" sz="2800" smtClean="0"/>
              <a:t>  </a:t>
            </a:r>
          </a:p>
          <a:p>
            <a:pPr marL="177800" indent="-177800" eaLnBrk="1" hangingPunct="1">
              <a:buFont typeface="Wingdings" pitchFamily="2" charset="2"/>
              <a:buNone/>
            </a:pPr>
            <a:r>
              <a:rPr lang="zh-CN" altLang="en-US" sz="2800" b="1" smtClean="0">
                <a:latin typeface="宋体" pitchFamily="2" charset="-122"/>
              </a:rPr>
              <a:t>例：</a:t>
            </a:r>
            <a:r>
              <a:rPr lang="zh-CN" altLang="en-US" sz="2800" b="1" smtClean="0"/>
              <a:t>嫦娥探测器从月球表面采集的信息是月球本体层次的属性信息，这些月球本体的属性信息传递到地面经过人的智能和人工智能的分析处理所产生的月球三维图像或其他有关月球地壤中各种元素特性的信息就是认识层次的知识信息。</a:t>
            </a:r>
            <a:r>
              <a:rPr lang="zh-CN" altLang="en-US" sz="2800" smtClean="0"/>
              <a:t> </a:t>
            </a:r>
            <a:endParaRPr lang="zh-CN" altLang="en-US" sz="2800" b="1" smtClean="0">
              <a:latin typeface="宋体" pitchFamily="2" charset="-122"/>
            </a:endParaRPr>
          </a:p>
        </p:txBody>
      </p:sp>
      <p:sp>
        <p:nvSpPr>
          <p:cNvPr id="1632259" name="AutoShape 3">
            <a:hlinkClick r:id="" action="ppaction://noaction" highlightClick="1"/>
          </p:cNvPr>
          <p:cNvSpPr>
            <a:spLocks noChangeArrowheads="1"/>
          </p:cNvSpPr>
          <p:nvPr/>
        </p:nvSpPr>
        <p:spPr bwMode="auto">
          <a:xfrm>
            <a:off x="1476375" y="908050"/>
            <a:ext cx="5327650"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1.1.1  </a:t>
            </a:r>
            <a:r>
              <a:rPr kumimoji="1" lang="zh-CN" altLang="en-US" sz="3600" b="1">
                <a:effectLst>
                  <a:outerShdw blurRad="38100" dist="38100" dir="2700000" algn="tl">
                    <a:srgbClr val="C0C0C0"/>
                  </a:outerShdw>
                </a:effectLst>
                <a:latin typeface="Times New Roman" pitchFamily="18" charset="0"/>
              </a:rPr>
              <a:t>信息的概念</a:t>
            </a:r>
          </a:p>
        </p:txBody>
      </p:sp>
    </p:spTree>
  </p:cSld>
  <p:clrMapOvr>
    <a:masterClrMapping/>
  </p:clrMapOvr>
  <p:transition>
    <p:wipe dir="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body" idx="1"/>
          </p:nvPr>
        </p:nvSpPr>
        <p:spPr>
          <a:xfrm>
            <a:off x="395288" y="2017713"/>
            <a:ext cx="8064500" cy="4840287"/>
          </a:xfrm>
        </p:spPr>
        <p:txBody>
          <a:bodyPr/>
          <a:lstStyle/>
          <a:p>
            <a:pPr marL="100013" indent="-100013" algn="just" eaLnBrk="1" hangingPunct="1">
              <a:lnSpc>
                <a:spcPct val="105000"/>
              </a:lnSpc>
              <a:spcBef>
                <a:spcPct val="25000"/>
              </a:spcBef>
              <a:buFont typeface="Wingdings" pitchFamily="2" charset="2"/>
              <a:buNone/>
            </a:pPr>
            <a:r>
              <a:rPr lang="en-US" altLang="zh-CN" b="1" smtClean="0">
                <a:latin typeface="宋体" pitchFamily="2" charset="-122"/>
              </a:rPr>
              <a:t>2.</a:t>
            </a:r>
            <a:r>
              <a:rPr lang="zh-CN" altLang="en-US" b="1" smtClean="0">
                <a:latin typeface="宋体" pitchFamily="2" charset="-122"/>
              </a:rPr>
              <a:t>系统性</a:t>
            </a:r>
            <a:endParaRPr lang="zh-CN" altLang="en-US" b="1" smtClean="0">
              <a:latin typeface="Times New Roman" pitchFamily="18" charset="0"/>
            </a:endParaRPr>
          </a:p>
          <a:p>
            <a:pPr marL="762000" lvl="1" indent="-471488" eaLnBrk="1" hangingPunct="1">
              <a:lnSpc>
                <a:spcPct val="105000"/>
              </a:lnSpc>
              <a:spcBef>
                <a:spcPct val="25000"/>
              </a:spcBef>
            </a:pPr>
            <a:r>
              <a:rPr lang="zh-CN" altLang="en-US" sz="2400" b="1" smtClean="0">
                <a:latin typeface="Times New Roman" pitchFamily="18" charset="0"/>
              </a:rPr>
              <a:t>信息系统开发涉及人、财、物等多方面的资源，需要进行各个方面的协调；</a:t>
            </a:r>
          </a:p>
          <a:p>
            <a:pPr marL="762000" lvl="1" indent="-471488" eaLnBrk="1" hangingPunct="1">
              <a:lnSpc>
                <a:spcPct val="105000"/>
              </a:lnSpc>
              <a:spcBef>
                <a:spcPct val="25000"/>
              </a:spcBef>
            </a:pPr>
            <a:r>
              <a:rPr lang="zh-CN" altLang="en-US" sz="2400" b="1" smtClean="0">
                <a:latin typeface="Times New Roman" pitchFamily="18" charset="0"/>
              </a:rPr>
              <a:t>系统开发要综合考虑各个方面的因素；</a:t>
            </a:r>
          </a:p>
          <a:p>
            <a:pPr marL="762000" lvl="1" indent="-471488" eaLnBrk="1" hangingPunct="1">
              <a:lnSpc>
                <a:spcPct val="105000"/>
              </a:lnSpc>
              <a:spcBef>
                <a:spcPct val="25000"/>
              </a:spcBef>
            </a:pPr>
            <a:r>
              <a:rPr lang="zh-CN" altLang="en-US" sz="2400" b="1" smtClean="0">
                <a:latin typeface="Times New Roman" pitchFamily="18" charset="0"/>
              </a:rPr>
              <a:t>信息系统的开发需要软硬件的协作以完成特定的系统功能，相互配合、相互补充；</a:t>
            </a:r>
          </a:p>
          <a:p>
            <a:pPr marL="762000" lvl="1" indent="-471488" eaLnBrk="1" hangingPunct="1">
              <a:lnSpc>
                <a:spcPct val="105000"/>
              </a:lnSpc>
              <a:spcBef>
                <a:spcPct val="25000"/>
              </a:spcBef>
            </a:pPr>
            <a:r>
              <a:rPr lang="zh-CN" altLang="en-US" sz="2400" b="1" smtClean="0">
                <a:latin typeface="Times New Roman" pitchFamily="18" charset="0"/>
              </a:rPr>
              <a:t>信息系统是人机的系统，需要管理和技术的双重支持。</a:t>
            </a:r>
          </a:p>
          <a:p>
            <a:pPr marL="100013" indent="-100013" eaLnBrk="1" hangingPunct="1">
              <a:lnSpc>
                <a:spcPct val="105000"/>
              </a:lnSpc>
              <a:spcBef>
                <a:spcPct val="25000"/>
              </a:spcBef>
              <a:buFont typeface="Wingdings" pitchFamily="2" charset="2"/>
              <a:buNone/>
            </a:pPr>
            <a:r>
              <a:rPr lang="en-US" altLang="zh-CN" b="1" smtClean="0">
                <a:latin typeface="宋体" pitchFamily="2" charset="-122"/>
              </a:rPr>
              <a:t>3.</a:t>
            </a:r>
            <a:r>
              <a:rPr lang="zh-CN" altLang="en-US" b="1" smtClean="0">
                <a:latin typeface="宋体" pitchFamily="2" charset="-122"/>
              </a:rPr>
              <a:t>人机系统</a:t>
            </a:r>
          </a:p>
        </p:txBody>
      </p:sp>
      <p:sp>
        <p:nvSpPr>
          <p:cNvPr id="220163" name="AutoShape 3">
            <a:hlinkClick r:id="" action="ppaction://noaction" highlightClick="1"/>
          </p:cNvPr>
          <p:cNvSpPr>
            <a:spLocks noChangeArrowheads="1"/>
          </p:cNvSpPr>
          <p:nvPr/>
        </p:nvSpPr>
        <p:spPr bwMode="auto">
          <a:xfrm>
            <a:off x="1116013" y="908050"/>
            <a:ext cx="6624637"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1.4.1 </a:t>
            </a:r>
            <a:r>
              <a:rPr kumimoji="1" lang="zh-CN" altLang="en-US" sz="3600" b="1">
                <a:latin typeface="Times New Roman" pitchFamily="18" charset="0"/>
              </a:rPr>
              <a:t>管理信息系统的特征 </a:t>
            </a:r>
          </a:p>
        </p:txBody>
      </p:sp>
    </p:spTree>
  </p:cSld>
  <p:clrMapOvr>
    <a:masterClrMapping/>
  </p:clrMapOvr>
  <p:transition>
    <p:wipe dir="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body" idx="1"/>
          </p:nvPr>
        </p:nvSpPr>
        <p:spPr>
          <a:xfrm>
            <a:off x="900113" y="2205038"/>
            <a:ext cx="7205662" cy="4114800"/>
          </a:xfrm>
        </p:spPr>
        <p:txBody>
          <a:bodyPr/>
          <a:lstStyle/>
          <a:p>
            <a:pPr marL="100013" indent="-100013" algn="just" eaLnBrk="1" hangingPunct="1">
              <a:buFont typeface="Wingdings" pitchFamily="2" charset="2"/>
              <a:buNone/>
            </a:pPr>
            <a:r>
              <a:rPr lang="en-US" altLang="zh-CN" b="1" smtClean="0">
                <a:latin typeface="宋体" pitchFamily="2" charset="-122"/>
              </a:rPr>
              <a:t>4.</a:t>
            </a:r>
            <a:r>
              <a:rPr lang="zh-CN" altLang="en-US" b="1" smtClean="0">
                <a:latin typeface="宋体" pitchFamily="2" charset="-122"/>
              </a:rPr>
              <a:t>现代管理方法与手段相结合的系统</a:t>
            </a:r>
          </a:p>
          <a:p>
            <a:pPr marL="762000" lvl="1" indent="-471488" eaLnBrk="1" hangingPunct="1">
              <a:lnSpc>
                <a:spcPct val="110000"/>
              </a:lnSpc>
            </a:pPr>
            <a:r>
              <a:rPr lang="zh-CN" altLang="en-US" sz="2400" b="1" smtClean="0">
                <a:latin typeface="Times New Roman" pitchFamily="18" charset="0"/>
              </a:rPr>
              <a:t>现代信息系统是与现代管理方法与手段结合的系统</a:t>
            </a:r>
          </a:p>
          <a:p>
            <a:pPr marL="100013" indent="-100013" eaLnBrk="1" hangingPunct="1">
              <a:lnSpc>
                <a:spcPct val="110000"/>
              </a:lnSpc>
              <a:buFont typeface="Wingdings" pitchFamily="2" charset="2"/>
              <a:buNone/>
            </a:pPr>
            <a:r>
              <a:rPr lang="en-US" altLang="zh-CN" b="1" smtClean="0">
                <a:latin typeface="宋体" pitchFamily="2" charset="-122"/>
              </a:rPr>
              <a:t>5.</a:t>
            </a:r>
            <a:r>
              <a:rPr lang="zh-CN" altLang="en-US" b="1" smtClean="0">
                <a:latin typeface="宋体" pitchFamily="2" charset="-122"/>
              </a:rPr>
              <a:t>多学科交叉的边缘学科</a:t>
            </a:r>
          </a:p>
          <a:p>
            <a:pPr marL="762000" lvl="1" indent="-471488" eaLnBrk="1" hangingPunct="1">
              <a:lnSpc>
                <a:spcPct val="110000"/>
              </a:lnSpc>
            </a:pPr>
            <a:r>
              <a:rPr lang="zh-CN" altLang="en-US" sz="2400" b="1" smtClean="0">
                <a:latin typeface="Times New Roman" pitchFamily="18" charset="0"/>
              </a:rPr>
              <a:t>管理信息系统是综合了计算机科学、应用数学、决策理论、运筹学、管理学等多学科的一门学科，其边缘学科的特点非常明显</a:t>
            </a:r>
          </a:p>
        </p:txBody>
      </p:sp>
      <p:sp>
        <p:nvSpPr>
          <p:cNvPr id="221187" name="AutoShape 3">
            <a:hlinkClick r:id="" action="ppaction://noaction" highlightClick="1"/>
          </p:cNvPr>
          <p:cNvSpPr>
            <a:spLocks noChangeArrowheads="1"/>
          </p:cNvSpPr>
          <p:nvPr/>
        </p:nvSpPr>
        <p:spPr bwMode="auto">
          <a:xfrm>
            <a:off x="1042988" y="836613"/>
            <a:ext cx="6624637"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1.4.1 </a:t>
            </a:r>
            <a:r>
              <a:rPr kumimoji="1" lang="zh-CN" altLang="en-US" sz="3600" b="1">
                <a:latin typeface="Times New Roman" pitchFamily="18" charset="0"/>
              </a:rPr>
              <a:t>管理信息系统的特征 </a:t>
            </a:r>
          </a:p>
        </p:txBody>
      </p:sp>
    </p:spTree>
  </p:cSld>
  <p:clrMapOvr>
    <a:masterClrMapping/>
  </p:clrMapOvr>
  <p:transition>
    <p:wipe dir="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body" idx="1"/>
          </p:nvPr>
        </p:nvSpPr>
        <p:spPr>
          <a:xfrm>
            <a:off x="971550" y="908050"/>
            <a:ext cx="7412038" cy="4114800"/>
          </a:xfrm>
        </p:spPr>
        <p:txBody>
          <a:bodyPr/>
          <a:lstStyle/>
          <a:p>
            <a:pPr eaLnBrk="1" hangingPunct="1">
              <a:buFont typeface="Wingdings" pitchFamily="2" charset="2"/>
              <a:buNone/>
            </a:pPr>
            <a:r>
              <a:rPr lang="zh-CN" altLang="en-US" b="1" smtClean="0"/>
              <a:t>管理信息系统概念空间有五维</a:t>
            </a:r>
          </a:p>
        </p:txBody>
      </p:sp>
      <p:grpSp>
        <p:nvGrpSpPr>
          <p:cNvPr id="222211" name="Group 3"/>
          <p:cNvGrpSpPr>
            <a:grpSpLocks/>
          </p:cNvGrpSpPr>
          <p:nvPr/>
        </p:nvGrpSpPr>
        <p:grpSpPr bwMode="auto">
          <a:xfrm>
            <a:off x="457200" y="1905000"/>
            <a:ext cx="3962400" cy="4038600"/>
            <a:chOff x="432" y="1536"/>
            <a:chExt cx="2496" cy="2544"/>
          </a:xfrm>
        </p:grpSpPr>
        <p:sp>
          <p:nvSpPr>
            <p:cNvPr id="1760260" name="Rectangle 4"/>
            <p:cNvSpPr>
              <a:spLocks noChangeArrowheads="1"/>
            </p:cNvSpPr>
            <p:nvPr/>
          </p:nvSpPr>
          <p:spPr bwMode="ltGray">
            <a:xfrm>
              <a:off x="432" y="2304"/>
              <a:ext cx="576" cy="912"/>
            </a:xfrm>
            <a:prstGeom prst="rect">
              <a:avLst/>
            </a:prstGeom>
            <a:solidFill>
              <a:srgbClr val="CCCC00">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zh-CN" altLang="en-US" sz="2400">
                  <a:solidFill>
                    <a:schemeClr val="bg1"/>
                  </a:solidFill>
                  <a:latin typeface="Times New Roman" pitchFamily="18" charset="0"/>
                  <a:ea typeface="楷体_GB2312" pitchFamily="49" charset="-122"/>
                </a:rPr>
                <a:t>多维</a:t>
              </a:r>
            </a:p>
            <a:p>
              <a:pPr algn="ctr">
                <a:defRPr/>
              </a:pPr>
              <a:r>
                <a:rPr kumimoji="1" lang="zh-CN" altLang="en-US" sz="2400">
                  <a:solidFill>
                    <a:schemeClr val="bg1"/>
                  </a:solidFill>
                  <a:latin typeface="Times New Roman" pitchFamily="18" charset="0"/>
                  <a:ea typeface="楷体_GB2312" pitchFamily="49" charset="-122"/>
                </a:rPr>
                <a:t>模型</a:t>
              </a:r>
            </a:p>
          </p:txBody>
        </p:sp>
        <p:sp>
          <p:nvSpPr>
            <p:cNvPr id="1760261" name="Rectangle 5"/>
            <p:cNvSpPr>
              <a:spLocks noChangeArrowheads="1"/>
            </p:cNvSpPr>
            <p:nvPr/>
          </p:nvSpPr>
          <p:spPr bwMode="ltGray">
            <a:xfrm>
              <a:off x="1632" y="1536"/>
              <a:ext cx="1296" cy="336"/>
            </a:xfrm>
            <a:prstGeom prst="rect">
              <a:avLst/>
            </a:prstGeom>
            <a:solidFill>
              <a:srgbClr val="CCCC00">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zh-CN" altLang="en-US" sz="2400">
                  <a:solidFill>
                    <a:schemeClr val="bg1"/>
                  </a:solidFill>
                  <a:effectLst>
                    <a:outerShdw blurRad="38100" dist="38100" dir="2700000" algn="tl">
                      <a:srgbClr val="000000"/>
                    </a:outerShdw>
                  </a:effectLst>
                  <a:latin typeface="Times New Roman" pitchFamily="18" charset="0"/>
                  <a:ea typeface="楷体_GB2312" pitchFamily="49" charset="-122"/>
                </a:rPr>
                <a:t>技术维</a:t>
              </a:r>
            </a:p>
          </p:txBody>
        </p:sp>
        <p:sp>
          <p:nvSpPr>
            <p:cNvPr id="1760262" name="Rectangle 6"/>
            <p:cNvSpPr>
              <a:spLocks noChangeArrowheads="1"/>
            </p:cNvSpPr>
            <p:nvPr/>
          </p:nvSpPr>
          <p:spPr bwMode="ltGray">
            <a:xfrm>
              <a:off x="1632" y="2064"/>
              <a:ext cx="1296" cy="336"/>
            </a:xfrm>
            <a:prstGeom prst="rect">
              <a:avLst/>
            </a:prstGeom>
            <a:solidFill>
              <a:srgbClr val="CCCC00">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zh-CN" altLang="en-US" sz="2400">
                  <a:solidFill>
                    <a:schemeClr val="bg1"/>
                  </a:solidFill>
                  <a:latin typeface="Times New Roman" pitchFamily="18" charset="0"/>
                  <a:ea typeface="楷体_GB2312" pitchFamily="49" charset="-122"/>
                </a:rPr>
                <a:t>信息支持维</a:t>
              </a:r>
            </a:p>
          </p:txBody>
        </p:sp>
        <p:sp>
          <p:nvSpPr>
            <p:cNvPr id="1760263" name="Rectangle 7"/>
            <p:cNvSpPr>
              <a:spLocks noChangeArrowheads="1"/>
            </p:cNvSpPr>
            <p:nvPr/>
          </p:nvSpPr>
          <p:spPr bwMode="ltGray">
            <a:xfrm>
              <a:off x="1632" y="2592"/>
              <a:ext cx="1296" cy="336"/>
            </a:xfrm>
            <a:prstGeom prst="rect">
              <a:avLst/>
            </a:prstGeom>
            <a:solidFill>
              <a:srgbClr val="CCCC00">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zh-CN" altLang="en-US" sz="2400">
                  <a:solidFill>
                    <a:schemeClr val="bg1"/>
                  </a:solidFill>
                  <a:latin typeface="Times New Roman" pitchFamily="18" charset="0"/>
                  <a:ea typeface="楷体_GB2312" pitchFamily="49" charset="-122"/>
                </a:rPr>
                <a:t>层次维</a:t>
              </a:r>
            </a:p>
          </p:txBody>
        </p:sp>
        <p:sp>
          <p:nvSpPr>
            <p:cNvPr id="1760264" name="Rectangle 8"/>
            <p:cNvSpPr>
              <a:spLocks noChangeArrowheads="1"/>
            </p:cNvSpPr>
            <p:nvPr/>
          </p:nvSpPr>
          <p:spPr bwMode="ltGray">
            <a:xfrm>
              <a:off x="1632" y="3168"/>
              <a:ext cx="1296" cy="336"/>
            </a:xfrm>
            <a:prstGeom prst="rect">
              <a:avLst/>
            </a:prstGeom>
            <a:solidFill>
              <a:srgbClr val="CCCC00">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zh-CN" altLang="en-US" sz="2400">
                  <a:solidFill>
                    <a:schemeClr val="bg1"/>
                  </a:solidFill>
                  <a:latin typeface="Times New Roman" pitchFamily="18" charset="0"/>
                  <a:ea typeface="楷体_GB2312" pitchFamily="49" charset="-122"/>
                </a:rPr>
                <a:t>职能维</a:t>
              </a:r>
            </a:p>
          </p:txBody>
        </p:sp>
        <p:sp>
          <p:nvSpPr>
            <p:cNvPr id="1760265" name="Rectangle 9"/>
            <p:cNvSpPr>
              <a:spLocks noChangeArrowheads="1"/>
            </p:cNvSpPr>
            <p:nvPr/>
          </p:nvSpPr>
          <p:spPr bwMode="ltGray">
            <a:xfrm>
              <a:off x="1632" y="3744"/>
              <a:ext cx="1296" cy="336"/>
            </a:xfrm>
            <a:prstGeom prst="rect">
              <a:avLst/>
            </a:prstGeom>
            <a:solidFill>
              <a:srgbClr val="CCCC00">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kumimoji="1" lang="zh-CN" altLang="en-US" sz="2400">
                  <a:solidFill>
                    <a:schemeClr val="bg1"/>
                  </a:solidFill>
                  <a:latin typeface="Times New Roman" pitchFamily="18" charset="0"/>
                  <a:ea typeface="楷体_GB2312" pitchFamily="49" charset="-122"/>
                </a:rPr>
                <a:t>组织维</a:t>
              </a:r>
            </a:p>
          </p:txBody>
        </p:sp>
        <p:sp>
          <p:nvSpPr>
            <p:cNvPr id="222223" name="Line 10"/>
            <p:cNvSpPr>
              <a:spLocks noChangeShapeType="1"/>
            </p:cNvSpPr>
            <p:nvPr/>
          </p:nvSpPr>
          <p:spPr bwMode="black">
            <a:xfrm flipV="1">
              <a:off x="1056" y="1680"/>
              <a:ext cx="576" cy="1056"/>
            </a:xfrm>
            <a:prstGeom prst="line">
              <a:avLst/>
            </a:prstGeom>
            <a:noFill/>
            <a:ln w="9525">
              <a:solidFill>
                <a:schemeClr val="tx1"/>
              </a:solidFill>
              <a:round/>
              <a:headEnd/>
              <a:tailEnd/>
            </a:ln>
          </p:spPr>
          <p:txBody>
            <a:bodyPr/>
            <a:lstStyle/>
            <a:p>
              <a:endParaRPr lang="zh-CN" altLang="en-US"/>
            </a:p>
          </p:txBody>
        </p:sp>
        <p:sp>
          <p:nvSpPr>
            <p:cNvPr id="222224" name="Line 11"/>
            <p:cNvSpPr>
              <a:spLocks noChangeShapeType="1"/>
            </p:cNvSpPr>
            <p:nvPr/>
          </p:nvSpPr>
          <p:spPr bwMode="black">
            <a:xfrm flipV="1">
              <a:off x="1056" y="2256"/>
              <a:ext cx="576" cy="480"/>
            </a:xfrm>
            <a:prstGeom prst="line">
              <a:avLst/>
            </a:prstGeom>
            <a:noFill/>
            <a:ln w="9525">
              <a:solidFill>
                <a:schemeClr val="tx1"/>
              </a:solidFill>
              <a:round/>
              <a:headEnd/>
              <a:tailEnd/>
            </a:ln>
          </p:spPr>
          <p:txBody>
            <a:bodyPr/>
            <a:lstStyle/>
            <a:p>
              <a:endParaRPr lang="zh-CN" altLang="en-US"/>
            </a:p>
          </p:txBody>
        </p:sp>
        <p:sp>
          <p:nvSpPr>
            <p:cNvPr id="222225" name="Line 12"/>
            <p:cNvSpPr>
              <a:spLocks noChangeShapeType="1"/>
            </p:cNvSpPr>
            <p:nvPr/>
          </p:nvSpPr>
          <p:spPr bwMode="black">
            <a:xfrm>
              <a:off x="1056" y="2736"/>
              <a:ext cx="576" cy="0"/>
            </a:xfrm>
            <a:prstGeom prst="line">
              <a:avLst/>
            </a:prstGeom>
            <a:noFill/>
            <a:ln w="9525">
              <a:solidFill>
                <a:schemeClr val="tx1"/>
              </a:solidFill>
              <a:round/>
              <a:headEnd/>
              <a:tailEnd/>
            </a:ln>
          </p:spPr>
          <p:txBody>
            <a:bodyPr/>
            <a:lstStyle/>
            <a:p>
              <a:endParaRPr lang="zh-CN" altLang="en-US"/>
            </a:p>
          </p:txBody>
        </p:sp>
        <p:sp>
          <p:nvSpPr>
            <p:cNvPr id="222226" name="Line 13"/>
            <p:cNvSpPr>
              <a:spLocks noChangeShapeType="1"/>
            </p:cNvSpPr>
            <p:nvPr/>
          </p:nvSpPr>
          <p:spPr bwMode="black">
            <a:xfrm>
              <a:off x="1056" y="2736"/>
              <a:ext cx="576" cy="624"/>
            </a:xfrm>
            <a:prstGeom prst="line">
              <a:avLst/>
            </a:prstGeom>
            <a:noFill/>
            <a:ln w="9525">
              <a:solidFill>
                <a:schemeClr val="tx1"/>
              </a:solidFill>
              <a:round/>
              <a:headEnd/>
              <a:tailEnd/>
            </a:ln>
          </p:spPr>
          <p:txBody>
            <a:bodyPr/>
            <a:lstStyle/>
            <a:p>
              <a:endParaRPr lang="zh-CN" altLang="en-US"/>
            </a:p>
          </p:txBody>
        </p:sp>
        <p:sp>
          <p:nvSpPr>
            <p:cNvPr id="222227" name="Line 14"/>
            <p:cNvSpPr>
              <a:spLocks noChangeShapeType="1"/>
            </p:cNvSpPr>
            <p:nvPr/>
          </p:nvSpPr>
          <p:spPr bwMode="black">
            <a:xfrm>
              <a:off x="1056" y="2736"/>
              <a:ext cx="576" cy="1200"/>
            </a:xfrm>
            <a:prstGeom prst="line">
              <a:avLst/>
            </a:prstGeom>
            <a:noFill/>
            <a:ln w="9525">
              <a:solidFill>
                <a:schemeClr val="tx1"/>
              </a:solidFill>
              <a:round/>
              <a:headEnd/>
              <a:tailEnd/>
            </a:ln>
          </p:spPr>
          <p:txBody>
            <a:bodyPr/>
            <a:lstStyle/>
            <a:p>
              <a:endParaRPr lang="zh-CN" altLang="en-US"/>
            </a:p>
          </p:txBody>
        </p:sp>
      </p:grpSp>
      <p:sp>
        <p:nvSpPr>
          <p:cNvPr id="1760271" name="Text Box 15"/>
          <p:cNvSpPr txBox="1">
            <a:spLocks noChangeArrowheads="1"/>
          </p:cNvSpPr>
          <p:nvPr/>
        </p:nvSpPr>
        <p:spPr bwMode="auto">
          <a:xfrm>
            <a:off x="4794250" y="1965325"/>
            <a:ext cx="2216150" cy="396875"/>
          </a:xfrm>
          <a:prstGeom prst="rect">
            <a:avLst/>
          </a:prstGeom>
          <a:noFill/>
          <a:ln w="9525">
            <a:noFill/>
            <a:miter lim="800000"/>
            <a:headEnd/>
            <a:tailEnd/>
          </a:ln>
          <a:effectLst/>
        </p:spPr>
        <p:txBody>
          <a:bodyPr wrap="none">
            <a:spAutoFit/>
          </a:bodyPr>
          <a:lstStyle/>
          <a:p>
            <a:pPr>
              <a:defRPr/>
            </a:pPr>
            <a:r>
              <a:rPr kumimoji="1" lang="zh-CN" altLang="en-US">
                <a:effectLst>
                  <a:outerShdw blurRad="38100" dist="38100" dir="2700000" algn="tl">
                    <a:srgbClr val="C0C0C0"/>
                  </a:outerShdw>
                </a:effectLst>
                <a:latin typeface="Times New Roman" pitchFamily="18" charset="0"/>
                <a:ea typeface="楷体_GB2312" pitchFamily="49" charset="-122"/>
              </a:rPr>
              <a:t>技术上的深化程度</a:t>
            </a:r>
          </a:p>
        </p:txBody>
      </p:sp>
      <p:sp>
        <p:nvSpPr>
          <p:cNvPr id="1760272" name="Text Box 16"/>
          <p:cNvSpPr txBox="1">
            <a:spLocks noChangeArrowheads="1"/>
          </p:cNvSpPr>
          <p:nvPr/>
        </p:nvSpPr>
        <p:spPr bwMode="auto">
          <a:xfrm>
            <a:off x="4794250" y="2803525"/>
            <a:ext cx="1962150" cy="396875"/>
          </a:xfrm>
          <a:prstGeom prst="rect">
            <a:avLst/>
          </a:prstGeom>
          <a:noFill/>
          <a:ln w="9525">
            <a:noFill/>
            <a:miter lim="800000"/>
            <a:headEnd/>
            <a:tailEnd/>
          </a:ln>
          <a:effectLst/>
        </p:spPr>
        <p:txBody>
          <a:bodyPr wrap="none">
            <a:spAutoFit/>
          </a:bodyPr>
          <a:lstStyle/>
          <a:p>
            <a:pPr>
              <a:defRPr/>
            </a:pPr>
            <a:r>
              <a:rPr kumimoji="1" lang="zh-CN" altLang="en-US">
                <a:effectLst>
                  <a:outerShdw blurRad="38100" dist="38100" dir="2700000" algn="tl">
                    <a:srgbClr val="C0C0C0"/>
                  </a:outerShdw>
                </a:effectLst>
                <a:latin typeface="Times New Roman" pitchFamily="18" charset="0"/>
                <a:ea typeface="楷体_GB2312" pitchFamily="49" charset="-122"/>
              </a:rPr>
              <a:t>信息使用的深度</a:t>
            </a:r>
          </a:p>
        </p:txBody>
      </p:sp>
      <p:sp>
        <p:nvSpPr>
          <p:cNvPr id="1760273" name="Text Box 17"/>
          <p:cNvSpPr txBox="1">
            <a:spLocks noChangeArrowheads="1"/>
          </p:cNvSpPr>
          <p:nvPr/>
        </p:nvSpPr>
        <p:spPr bwMode="auto">
          <a:xfrm>
            <a:off x="4794250" y="3641725"/>
            <a:ext cx="2470150" cy="396875"/>
          </a:xfrm>
          <a:prstGeom prst="rect">
            <a:avLst/>
          </a:prstGeom>
          <a:noFill/>
          <a:ln w="9525">
            <a:noFill/>
            <a:miter lim="800000"/>
            <a:headEnd/>
            <a:tailEnd/>
          </a:ln>
          <a:effectLst/>
        </p:spPr>
        <p:txBody>
          <a:bodyPr wrap="none">
            <a:spAutoFit/>
          </a:bodyPr>
          <a:lstStyle/>
          <a:p>
            <a:pPr>
              <a:defRPr/>
            </a:pPr>
            <a:r>
              <a:rPr kumimoji="1" lang="zh-CN" altLang="en-US">
                <a:effectLst>
                  <a:outerShdw blurRad="38100" dist="38100" dir="2700000" algn="tl">
                    <a:srgbClr val="C0C0C0"/>
                  </a:outerShdw>
                </a:effectLst>
                <a:latin typeface="Times New Roman" pitchFamily="18" charset="0"/>
                <a:ea typeface="楷体_GB2312" pitchFamily="49" charset="-122"/>
              </a:rPr>
              <a:t>支持不同层次的管理</a:t>
            </a:r>
          </a:p>
        </p:txBody>
      </p:sp>
      <p:sp>
        <p:nvSpPr>
          <p:cNvPr id="1760274" name="Text Box 18"/>
          <p:cNvSpPr txBox="1">
            <a:spLocks noChangeArrowheads="1"/>
          </p:cNvSpPr>
          <p:nvPr/>
        </p:nvSpPr>
        <p:spPr bwMode="auto">
          <a:xfrm>
            <a:off x="4810125" y="4535488"/>
            <a:ext cx="3232150" cy="396875"/>
          </a:xfrm>
          <a:prstGeom prst="rect">
            <a:avLst/>
          </a:prstGeom>
          <a:noFill/>
          <a:ln w="9525">
            <a:noFill/>
            <a:miter lim="800000"/>
            <a:headEnd/>
            <a:tailEnd/>
          </a:ln>
          <a:effectLst/>
        </p:spPr>
        <p:txBody>
          <a:bodyPr wrap="none">
            <a:spAutoFit/>
          </a:bodyPr>
          <a:lstStyle/>
          <a:p>
            <a:pPr>
              <a:defRPr/>
            </a:pPr>
            <a:r>
              <a:rPr kumimoji="1" lang="zh-CN" altLang="en-US">
                <a:effectLst>
                  <a:outerShdw blurRad="38100" dist="38100" dir="2700000" algn="tl">
                    <a:srgbClr val="C0C0C0"/>
                  </a:outerShdw>
                </a:effectLst>
                <a:latin typeface="Times New Roman" pitchFamily="18" charset="0"/>
                <a:ea typeface="楷体_GB2312" pitchFamily="49" charset="-122"/>
              </a:rPr>
              <a:t>不同的职能作用不同的系统</a:t>
            </a:r>
          </a:p>
        </p:txBody>
      </p:sp>
      <p:sp>
        <p:nvSpPr>
          <p:cNvPr id="1760275" name="Text Box 19"/>
          <p:cNvSpPr txBox="1">
            <a:spLocks noChangeArrowheads="1"/>
          </p:cNvSpPr>
          <p:nvPr/>
        </p:nvSpPr>
        <p:spPr bwMode="auto">
          <a:xfrm>
            <a:off x="4794250" y="5470525"/>
            <a:ext cx="3740150" cy="396875"/>
          </a:xfrm>
          <a:prstGeom prst="rect">
            <a:avLst/>
          </a:prstGeom>
          <a:noFill/>
          <a:ln w="9525">
            <a:noFill/>
            <a:miter lim="800000"/>
            <a:headEnd/>
            <a:tailEnd/>
          </a:ln>
          <a:effectLst/>
        </p:spPr>
        <p:txBody>
          <a:bodyPr wrap="none">
            <a:spAutoFit/>
          </a:bodyPr>
          <a:lstStyle/>
          <a:p>
            <a:pPr>
              <a:defRPr/>
            </a:pPr>
            <a:r>
              <a:rPr kumimoji="1" lang="zh-CN" altLang="en-US">
                <a:effectLst>
                  <a:outerShdw blurRad="38100" dist="38100" dir="2700000" algn="tl">
                    <a:srgbClr val="C0C0C0"/>
                  </a:outerShdw>
                </a:effectLst>
                <a:latin typeface="Times New Roman" pitchFamily="18" charset="0"/>
                <a:ea typeface="楷体_GB2312" pitchFamily="49" charset="-122"/>
              </a:rPr>
              <a:t>不同的企业或组织应用不同系统</a:t>
            </a:r>
          </a:p>
        </p:txBody>
      </p:sp>
    </p:spTree>
  </p:cSld>
  <p:clrMapOvr>
    <a:masterClrMapping/>
  </p:clrMapOvr>
  <p:transition>
    <p:random/>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body" idx="1"/>
          </p:nvPr>
        </p:nvSpPr>
        <p:spPr/>
        <p:txBody>
          <a:bodyPr/>
          <a:lstStyle/>
          <a:p>
            <a:pPr eaLnBrk="1" hangingPunct="1">
              <a:buFont typeface="Wingdings" pitchFamily="2" charset="2"/>
              <a:buNone/>
            </a:pPr>
            <a:r>
              <a:rPr lang="en-US" altLang="zh-CN" smtClean="0">
                <a:latin typeface="宋体" pitchFamily="2" charset="-122"/>
              </a:rPr>
              <a:t>1.</a:t>
            </a:r>
            <a:r>
              <a:rPr lang="zh-CN" altLang="en-US" smtClean="0">
                <a:latin typeface="宋体" pitchFamily="2" charset="-122"/>
              </a:rPr>
              <a:t>管理信息系统的功能结构</a:t>
            </a:r>
          </a:p>
        </p:txBody>
      </p:sp>
      <p:sp>
        <p:nvSpPr>
          <p:cNvPr id="231427" name="AutoShape 4">
            <a:hlinkClick r:id="" action="ppaction://noaction" highlightClick="1"/>
          </p:cNvPr>
          <p:cNvSpPr>
            <a:spLocks noChangeArrowheads="1"/>
          </p:cNvSpPr>
          <p:nvPr/>
        </p:nvSpPr>
        <p:spPr bwMode="auto">
          <a:xfrm>
            <a:off x="1042988" y="836613"/>
            <a:ext cx="67691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1.4.3 </a:t>
            </a:r>
            <a:r>
              <a:rPr kumimoji="1" lang="zh-CN" altLang="en-US" sz="3600" b="1">
                <a:latin typeface="Times New Roman" pitchFamily="18" charset="0"/>
              </a:rPr>
              <a:t>管理信息系统的结构 </a:t>
            </a:r>
          </a:p>
        </p:txBody>
      </p:sp>
      <p:pic>
        <p:nvPicPr>
          <p:cNvPr id="231428" name="Picture 5" descr="1"/>
          <p:cNvPicPr>
            <a:picLocks noChangeAspect="1" noChangeArrowheads="1"/>
          </p:cNvPicPr>
          <p:nvPr/>
        </p:nvPicPr>
        <p:blipFill>
          <a:blip r:embed="rId2" cstate="print"/>
          <a:srcRect/>
          <a:stretch>
            <a:fillRect/>
          </a:stretch>
        </p:blipFill>
        <p:spPr bwMode="auto">
          <a:xfrm>
            <a:off x="1066800" y="2743200"/>
            <a:ext cx="5715000" cy="3048000"/>
          </a:xfrm>
          <a:prstGeom prst="rect">
            <a:avLst/>
          </a:prstGeom>
          <a:noFill/>
          <a:ln w="57150">
            <a:pattFill prst="sphere">
              <a:fgClr>
                <a:srgbClr val="FF9900"/>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a:defRPr/>
            </a:pPr>
            <a:r>
              <a:rPr kumimoji="1" lang="en-US" altLang="zh-CN" sz="3600" b="1" kern="1200" dirty="0" smtClean="0">
                <a:latin typeface="Times New Roman" pitchFamily="18" charset="0"/>
                <a:cs typeface="+mn-cs"/>
              </a:rPr>
              <a:t>1.4.3 </a:t>
            </a:r>
            <a:r>
              <a:rPr kumimoji="1" lang="zh-CN" altLang="en-US" sz="3600" b="1" kern="1200" dirty="0" smtClean="0">
                <a:latin typeface="Times New Roman" pitchFamily="18" charset="0"/>
                <a:cs typeface="+mn-cs"/>
              </a:rPr>
              <a:t>管理信息系统的结构</a:t>
            </a:r>
          </a:p>
        </p:txBody>
      </p:sp>
      <p:sp>
        <p:nvSpPr>
          <p:cNvPr id="232451" name="Rectangle 3"/>
          <p:cNvSpPr>
            <a:spLocks noGrp="1" noChangeArrowheads="1"/>
          </p:cNvSpPr>
          <p:nvPr>
            <p:ph type="body" idx="1"/>
          </p:nvPr>
        </p:nvSpPr>
        <p:spPr/>
        <p:txBody>
          <a:bodyPr/>
          <a:lstStyle/>
          <a:p>
            <a:pPr marL="1081088" lvl="1" indent="-609600" eaLnBrk="1" hangingPunct="1">
              <a:buFont typeface="Wingdings" pitchFamily="2" charset="2"/>
              <a:buNone/>
            </a:pPr>
            <a:r>
              <a:rPr lang="zh-CN" altLang="en-US" b="1" smtClean="0"/>
              <a:t>管理信息系统层次结构</a:t>
            </a:r>
            <a:r>
              <a:rPr lang="zh-CN" altLang="en-US" smtClean="0"/>
              <a:t> </a:t>
            </a:r>
          </a:p>
        </p:txBody>
      </p:sp>
      <p:pic>
        <p:nvPicPr>
          <p:cNvPr id="232452" name="Picture 4"/>
          <p:cNvPicPr>
            <a:picLocks noChangeAspect="1" noChangeArrowheads="1"/>
          </p:cNvPicPr>
          <p:nvPr/>
        </p:nvPicPr>
        <p:blipFill>
          <a:blip r:embed="rId2" cstate="print"/>
          <a:srcRect/>
          <a:stretch>
            <a:fillRect/>
          </a:stretch>
        </p:blipFill>
        <p:spPr bwMode="auto">
          <a:xfrm>
            <a:off x="1331913" y="2492375"/>
            <a:ext cx="7127875" cy="35718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a:defRPr/>
            </a:pPr>
            <a:r>
              <a:rPr kumimoji="1" lang="en-US" altLang="zh-CN" sz="3600" b="1" kern="1200" dirty="0" smtClean="0">
                <a:latin typeface="Times New Roman" pitchFamily="18" charset="0"/>
                <a:cs typeface="+mn-cs"/>
              </a:rPr>
              <a:t>1.4.3 </a:t>
            </a:r>
            <a:r>
              <a:rPr kumimoji="1" lang="zh-CN" altLang="en-US" sz="3600" b="1" kern="1200" dirty="0" smtClean="0">
                <a:latin typeface="Times New Roman" pitchFamily="18" charset="0"/>
                <a:cs typeface="+mn-cs"/>
              </a:rPr>
              <a:t>管理信息系统的结构</a:t>
            </a:r>
          </a:p>
        </p:txBody>
      </p:sp>
      <p:pic>
        <p:nvPicPr>
          <p:cNvPr id="233475" name="Picture 3"/>
          <p:cNvPicPr>
            <a:picLocks noChangeAspect="1" noChangeArrowheads="1"/>
          </p:cNvPicPr>
          <p:nvPr/>
        </p:nvPicPr>
        <p:blipFill>
          <a:blip r:embed="rId2" cstate="print"/>
          <a:srcRect/>
          <a:stretch>
            <a:fillRect/>
          </a:stretch>
        </p:blipFill>
        <p:spPr bwMode="auto">
          <a:xfrm>
            <a:off x="684213" y="1916113"/>
            <a:ext cx="7991475" cy="417671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p:txBody>
          <a:bodyPr/>
          <a:lstStyle/>
          <a:p>
            <a:pPr eaLnBrk="1" hangingPunct="1">
              <a:buFont typeface="Wingdings" pitchFamily="2" charset="2"/>
              <a:buNone/>
            </a:pPr>
            <a:r>
              <a:rPr lang="en-US" altLang="zh-CN" smtClean="0">
                <a:latin typeface="宋体" pitchFamily="2" charset="-122"/>
              </a:rPr>
              <a:t>2.</a:t>
            </a:r>
            <a:r>
              <a:rPr lang="zh-CN" altLang="en-US" smtClean="0">
                <a:latin typeface="宋体" pitchFamily="2" charset="-122"/>
              </a:rPr>
              <a:t>管理信息系统的软件结构</a:t>
            </a:r>
          </a:p>
        </p:txBody>
      </p:sp>
      <p:sp>
        <p:nvSpPr>
          <p:cNvPr id="234499" name="AutoShape 3">
            <a:hlinkClick r:id="" action="ppaction://noaction" highlightClick="1"/>
          </p:cNvPr>
          <p:cNvSpPr>
            <a:spLocks noChangeArrowheads="1"/>
          </p:cNvSpPr>
          <p:nvPr/>
        </p:nvSpPr>
        <p:spPr bwMode="auto">
          <a:xfrm>
            <a:off x="1042988" y="908050"/>
            <a:ext cx="6624637"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1.4.3 </a:t>
            </a:r>
            <a:r>
              <a:rPr kumimoji="1" lang="zh-CN" altLang="en-US" sz="3600" b="1">
                <a:latin typeface="Times New Roman" pitchFamily="18" charset="0"/>
              </a:rPr>
              <a:t>管理信息系统的结构 </a:t>
            </a:r>
          </a:p>
        </p:txBody>
      </p:sp>
      <p:pic>
        <p:nvPicPr>
          <p:cNvPr id="234500" name="Picture 4" descr="1"/>
          <p:cNvPicPr>
            <a:picLocks noChangeAspect="1" noChangeArrowheads="1"/>
          </p:cNvPicPr>
          <p:nvPr/>
        </p:nvPicPr>
        <p:blipFill>
          <a:blip r:embed="rId2" cstate="print"/>
          <a:srcRect/>
          <a:stretch>
            <a:fillRect/>
          </a:stretch>
        </p:blipFill>
        <p:spPr bwMode="auto">
          <a:xfrm>
            <a:off x="971550" y="2565400"/>
            <a:ext cx="7010400" cy="3505200"/>
          </a:xfrm>
          <a:prstGeom prst="rect">
            <a:avLst/>
          </a:prstGeom>
          <a:noFill/>
          <a:ln w="57150">
            <a:pattFill prst="sphere">
              <a:fgClr>
                <a:schemeClr val="hlink"/>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a:xfrm>
            <a:off x="611188" y="2060575"/>
            <a:ext cx="7772400" cy="4114800"/>
          </a:xfrm>
        </p:spPr>
        <p:txBody>
          <a:bodyPr/>
          <a:lstStyle/>
          <a:p>
            <a:pPr eaLnBrk="1" hangingPunct="1">
              <a:buClr>
                <a:schemeClr val="accent2"/>
              </a:buClr>
            </a:pPr>
            <a:r>
              <a:rPr lang="zh-CN" altLang="en-US" sz="2800" b="1" smtClean="0"/>
              <a:t>事务处理部分：主要完成数据的收集、输入，数据库的管理、查询、基本运算、日常报表的输出等</a:t>
            </a:r>
          </a:p>
          <a:p>
            <a:pPr eaLnBrk="1" hangingPunct="1">
              <a:buClr>
                <a:schemeClr val="accent2"/>
              </a:buClr>
            </a:pPr>
            <a:r>
              <a:rPr lang="zh-CN" altLang="en-US" sz="2800" b="1" smtClean="0"/>
              <a:t>管理控制部分：主要在</a:t>
            </a:r>
            <a:r>
              <a:rPr lang="en-US" altLang="zh-CN" sz="2800" b="1" smtClean="0"/>
              <a:t>TPS</a:t>
            </a:r>
            <a:r>
              <a:rPr lang="zh-CN" altLang="en-US" sz="2800" b="1" smtClean="0"/>
              <a:t>基础之上，对数据进行深加工，如运用各种管理模型、定量化分析手段、程序化方法、运筹学方法等对组织的生产经营情况进行分析</a:t>
            </a:r>
          </a:p>
        </p:txBody>
      </p:sp>
      <p:sp>
        <p:nvSpPr>
          <p:cNvPr id="235523" name="AutoShape 3">
            <a:hlinkClick r:id="" action="ppaction://noaction" highlightClick="1"/>
          </p:cNvPr>
          <p:cNvSpPr>
            <a:spLocks noChangeArrowheads="1"/>
          </p:cNvSpPr>
          <p:nvPr/>
        </p:nvSpPr>
        <p:spPr bwMode="auto">
          <a:xfrm>
            <a:off x="1116013" y="981075"/>
            <a:ext cx="67691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2. </a:t>
            </a:r>
            <a:r>
              <a:rPr kumimoji="1" lang="zh-CN" altLang="en-US" sz="3600" b="1">
                <a:latin typeface="Times New Roman" pitchFamily="18" charset="0"/>
              </a:rPr>
              <a:t>管理信息系统的软件结构</a:t>
            </a:r>
          </a:p>
        </p:txBody>
      </p:sp>
    </p:spTree>
  </p:cSld>
  <p:clrMapOvr>
    <a:masterClrMapping/>
  </p:clrMapOvr>
  <p:transition>
    <p:wipe dir="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body" idx="1"/>
          </p:nvPr>
        </p:nvSpPr>
        <p:spPr>
          <a:xfrm>
            <a:off x="323850" y="2133600"/>
            <a:ext cx="8343900" cy="3998913"/>
          </a:xfrm>
        </p:spPr>
        <p:txBody>
          <a:bodyPr/>
          <a:lstStyle/>
          <a:p>
            <a:pPr eaLnBrk="1" hangingPunct="1">
              <a:buClr>
                <a:schemeClr val="accent2"/>
              </a:buClr>
            </a:pPr>
            <a:r>
              <a:rPr lang="zh-CN" altLang="en-US" sz="2600" b="1" smtClean="0"/>
              <a:t>战略决策部分：</a:t>
            </a:r>
            <a:r>
              <a:rPr lang="en-US" altLang="zh-CN" sz="2600" b="1" smtClean="0"/>
              <a:t>MIS</a:t>
            </a:r>
            <a:r>
              <a:rPr lang="zh-CN" altLang="en-US" sz="2600" b="1" smtClean="0"/>
              <a:t>的决策模型多限于以解决结构化的管理决策问题为主，其决策结果要为高层管理者提供一个最佳的决策方案</a:t>
            </a:r>
            <a:endParaRPr lang="zh-CN" altLang="en-US" sz="2800" b="1" smtClean="0"/>
          </a:p>
          <a:p>
            <a:pPr eaLnBrk="1" hangingPunct="1">
              <a:buClr>
                <a:schemeClr val="accent2"/>
              </a:buClr>
            </a:pPr>
            <a:r>
              <a:rPr lang="zh-CN" altLang="en-US" sz="2600" b="1" smtClean="0"/>
              <a:t>数据库部分：主要完成数据文件的存储、组织、备份等功能，数据库是管理信息系统的核心部分</a:t>
            </a:r>
          </a:p>
          <a:p>
            <a:pPr eaLnBrk="1" hangingPunct="1">
              <a:buClr>
                <a:schemeClr val="accent2"/>
              </a:buClr>
            </a:pPr>
            <a:r>
              <a:rPr lang="zh-CN" altLang="en-US" sz="2600" b="1" smtClean="0"/>
              <a:t>接口部分：接口部分在</a:t>
            </a:r>
            <a:r>
              <a:rPr lang="en-US" altLang="zh-CN" sz="2600" b="1" smtClean="0"/>
              <a:t>MIS</a:t>
            </a:r>
            <a:r>
              <a:rPr lang="zh-CN" altLang="en-US" sz="2600" b="1" smtClean="0"/>
              <a:t>中有举足轻重的地位，因为系统不是孤立的，总要和系统之外的数据和系统进行数据交换，因此数据的导入和导出成为系统必备的功能</a:t>
            </a:r>
          </a:p>
        </p:txBody>
      </p:sp>
      <p:sp>
        <p:nvSpPr>
          <p:cNvPr id="236547" name="AutoShape 3">
            <a:hlinkClick r:id="" action="ppaction://noaction" highlightClick="1"/>
          </p:cNvPr>
          <p:cNvSpPr>
            <a:spLocks noChangeArrowheads="1"/>
          </p:cNvSpPr>
          <p:nvPr/>
        </p:nvSpPr>
        <p:spPr bwMode="auto">
          <a:xfrm>
            <a:off x="1187450" y="908050"/>
            <a:ext cx="6913563"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2. </a:t>
            </a:r>
            <a:r>
              <a:rPr kumimoji="1" lang="zh-CN" altLang="en-US" sz="3600" b="1">
                <a:latin typeface="Times New Roman" pitchFamily="18" charset="0"/>
              </a:rPr>
              <a:t>管理信息系统的软件结构</a:t>
            </a:r>
          </a:p>
        </p:txBody>
      </p:sp>
    </p:spTree>
  </p:cSld>
  <p:clrMapOvr>
    <a:masterClrMapping/>
  </p:clrMapOvr>
  <p:transition>
    <p:wipe dir="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body" idx="1"/>
          </p:nvPr>
        </p:nvSpPr>
        <p:spPr>
          <a:xfrm>
            <a:off x="755650" y="2205038"/>
            <a:ext cx="7772400" cy="4114800"/>
          </a:xfrm>
        </p:spPr>
        <p:txBody>
          <a:bodyPr/>
          <a:lstStyle/>
          <a:p>
            <a:pPr eaLnBrk="1" hangingPunct="1">
              <a:buClr>
                <a:schemeClr val="accent2"/>
              </a:buClr>
            </a:pPr>
            <a:r>
              <a:rPr lang="zh-CN" altLang="en-US" b="1" smtClean="0"/>
              <a:t>集中式</a:t>
            </a:r>
            <a:r>
              <a:rPr lang="en-US" altLang="zh-CN" b="1" smtClean="0"/>
              <a:t>: </a:t>
            </a:r>
            <a:r>
              <a:rPr lang="zh-CN" altLang="en-US" b="1" smtClean="0"/>
              <a:t>集中式系统是资源在空间上集中配置的系统。集中式系统由于资源集中，便于管理，资源利用率高。但系统可靠性低，一旦主机出现故障会导致全系统的瘫痪</a:t>
            </a:r>
            <a:endParaRPr lang="zh-CN" altLang="en-US" b="1" smtClean="0">
              <a:solidFill>
                <a:srgbClr val="FFFFFF"/>
              </a:solidFill>
            </a:endParaRPr>
          </a:p>
        </p:txBody>
      </p:sp>
      <p:sp>
        <p:nvSpPr>
          <p:cNvPr id="237571" name="AutoShape 3">
            <a:hlinkClick r:id="" action="ppaction://noaction" highlightClick="1"/>
          </p:cNvPr>
          <p:cNvSpPr>
            <a:spLocks noChangeArrowheads="1"/>
          </p:cNvSpPr>
          <p:nvPr/>
        </p:nvSpPr>
        <p:spPr bwMode="auto">
          <a:xfrm>
            <a:off x="1331913" y="908050"/>
            <a:ext cx="6696075"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3. </a:t>
            </a:r>
            <a:r>
              <a:rPr kumimoji="1" lang="zh-CN" altLang="en-US" sz="3600" b="1">
                <a:latin typeface="Times New Roman" pitchFamily="18" charset="0"/>
              </a:rPr>
              <a:t>管理信息系统的物理结构</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0" y="1989138"/>
            <a:ext cx="8675688" cy="3836987"/>
          </a:xfrm>
        </p:spPr>
        <p:txBody>
          <a:bodyPr/>
          <a:lstStyle/>
          <a:p>
            <a:pPr marL="177800" indent="-177800" eaLnBrk="1" hangingPunct="1">
              <a:lnSpc>
                <a:spcPct val="90000"/>
              </a:lnSpc>
              <a:buFont typeface="Wingdings" pitchFamily="2" charset="2"/>
              <a:buNone/>
            </a:pPr>
            <a:r>
              <a:rPr lang="en-US" altLang="zh-CN" sz="2800" b="1" smtClean="0">
                <a:latin typeface="宋体" pitchFamily="2" charset="-122"/>
              </a:rPr>
              <a:t>3.</a:t>
            </a:r>
            <a:r>
              <a:rPr lang="zh-CN" altLang="en-US" sz="2800" b="1" smtClean="0">
                <a:latin typeface="宋体" pitchFamily="2" charset="-122"/>
              </a:rPr>
              <a:t>知识</a:t>
            </a:r>
          </a:p>
          <a:p>
            <a:pPr marL="723900" lvl="1" indent="-366713" eaLnBrk="1" hangingPunct="1">
              <a:lnSpc>
                <a:spcPct val="150000"/>
              </a:lnSpc>
            </a:pPr>
            <a:r>
              <a:rPr lang="zh-CN" altLang="en-US" sz="2400" b="1" smtClean="0">
                <a:latin typeface="Times New Roman" pitchFamily="18" charset="0"/>
              </a:rPr>
              <a:t>知识是以某种方式把一个或多个信息关联在一起的信息结构，是客观世界规律性的总结。</a:t>
            </a:r>
          </a:p>
          <a:p>
            <a:pPr marL="723900" lvl="1" indent="-366713" eaLnBrk="1" hangingPunct="1">
              <a:lnSpc>
                <a:spcPct val="150000"/>
              </a:lnSpc>
            </a:pPr>
            <a:r>
              <a:rPr lang="zh-CN" altLang="en-US" sz="2400" b="1" smtClean="0"/>
              <a:t>个体的知识以从具体到抽象的层次网络结构（认知结构）的形式存储于大脑之中。</a:t>
            </a:r>
            <a:r>
              <a:rPr lang="zh-CN" altLang="en-US" sz="2400" smtClean="0"/>
              <a:t> </a:t>
            </a:r>
            <a:endParaRPr lang="zh-CN" altLang="en-US" sz="2400" b="1" smtClean="0">
              <a:latin typeface="Times New Roman" pitchFamily="18" charset="0"/>
            </a:endParaRPr>
          </a:p>
          <a:p>
            <a:pPr marL="723900" lvl="1" indent="-366713" eaLnBrk="1" hangingPunct="1">
              <a:lnSpc>
                <a:spcPct val="150000"/>
              </a:lnSpc>
            </a:pPr>
            <a:r>
              <a:rPr lang="zh-CN" altLang="en-US" sz="2400" b="1" smtClean="0"/>
              <a:t>知识是被认为能够指导思考、行为和交流的正确和真实的洞察、经验和过程的总集合。</a:t>
            </a:r>
            <a:r>
              <a:rPr lang="zh-CN" altLang="en-US" sz="2400" smtClean="0"/>
              <a:t> </a:t>
            </a:r>
            <a:endParaRPr lang="zh-CN" altLang="en-US" sz="2400" b="1" smtClean="0"/>
          </a:p>
          <a:p>
            <a:pPr marL="723900" lvl="1" indent="-366713" eaLnBrk="1" hangingPunct="1">
              <a:lnSpc>
                <a:spcPct val="150000"/>
              </a:lnSpc>
            </a:pPr>
            <a:r>
              <a:rPr lang="zh-CN" altLang="en-US" sz="2400" b="1" smtClean="0">
                <a:latin typeface="Times New Roman" pitchFamily="18" charset="0"/>
              </a:rPr>
              <a:t>知识分为隐性知识和显性知识两种</a:t>
            </a:r>
          </a:p>
          <a:p>
            <a:pPr marL="177800" indent="-177800" eaLnBrk="1" hangingPunct="1">
              <a:lnSpc>
                <a:spcPct val="90000"/>
              </a:lnSpc>
              <a:buFont typeface="Wingdings" pitchFamily="2" charset="2"/>
              <a:buNone/>
            </a:pPr>
            <a:r>
              <a:rPr lang="zh-CN" altLang="en-US" sz="2800" b="1" smtClean="0">
                <a:latin typeface="宋体" pitchFamily="2" charset="-122"/>
                <a:cs typeface="Times New Roman" pitchFamily="18" charset="0"/>
              </a:rPr>
              <a:t> </a:t>
            </a:r>
            <a:r>
              <a:rPr lang="zh-CN" altLang="en-US" sz="2800" smtClean="0"/>
              <a:t> </a:t>
            </a:r>
          </a:p>
        </p:txBody>
      </p:sp>
      <p:sp>
        <p:nvSpPr>
          <p:cNvPr id="1724419" name="AutoShape 3">
            <a:hlinkClick r:id="" action="ppaction://noaction" highlightClick="1"/>
          </p:cNvPr>
          <p:cNvSpPr>
            <a:spLocks noChangeArrowheads="1"/>
          </p:cNvSpPr>
          <p:nvPr/>
        </p:nvSpPr>
        <p:spPr bwMode="auto">
          <a:xfrm>
            <a:off x="1476375" y="908050"/>
            <a:ext cx="5327650"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1.1.1  </a:t>
            </a:r>
            <a:r>
              <a:rPr kumimoji="1" lang="zh-CN" altLang="en-US" sz="3600" b="1">
                <a:effectLst>
                  <a:outerShdw blurRad="38100" dist="38100" dir="2700000" algn="tl">
                    <a:srgbClr val="C0C0C0"/>
                  </a:outerShdw>
                </a:effectLst>
                <a:latin typeface="Times New Roman" pitchFamily="18" charset="0"/>
              </a:rPr>
              <a:t>信息的概念</a:t>
            </a:r>
          </a:p>
        </p:txBody>
      </p:sp>
    </p:spTree>
  </p:cSld>
  <p:clrMapOvr>
    <a:masterClrMapping/>
  </p:clrMapOvr>
  <p:transition>
    <p:wipe dir="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12"/>
          <p:cNvSpPr>
            <a:spLocks noGrp="1" noChangeArrowheads="1"/>
          </p:cNvSpPr>
          <p:nvPr>
            <p:ph type="title"/>
          </p:nvPr>
        </p:nvSpPr>
        <p:spPr>
          <a:noFill/>
        </p:spPr>
        <p:txBody>
          <a:bodyPr/>
          <a:lstStyle/>
          <a:p>
            <a:pPr eaLnBrk="1" hangingPunct="1"/>
            <a:r>
              <a:rPr lang="en-US" altLang="zh-CN" sz="800" smtClean="0">
                <a:solidFill>
                  <a:schemeClr val="bg1"/>
                </a:solidFill>
              </a:rPr>
              <a:t>1.5.4MIS</a:t>
            </a:r>
            <a:r>
              <a:rPr lang="zh-CN" altLang="en-US" sz="800" smtClean="0">
                <a:solidFill>
                  <a:schemeClr val="bg1"/>
                </a:solidFill>
              </a:rPr>
              <a:t>的结构</a:t>
            </a:r>
          </a:p>
        </p:txBody>
      </p:sp>
      <p:pic>
        <p:nvPicPr>
          <p:cNvPr id="238595" name="Picture 19" descr="1"/>
          <p:cNvPicPr>
            <a:picLocks noChangeAspect="1" noChangeArrowheads="1"/>
          </p:cNvPicPr>
          <p:nvPr/>
        </p:nvPicPr>
        <p:blipFill>
          <a:blip r:embed="rId2" cstate="print"/>
          <a:srcRect/>
          <a:stretch>
            <a:fillRect/>
          </a:stretch>
        </p:blipFill>
        <p:spPr bwMode="auto">
          <a:xfrm>
            <a:off x="609600" y="1905000"/>
            <a:ext cx="5867400" cy="4038600"/>
          </a:xfrm>
          <a:prstGeom prst="rect">
            <a:avLst/>
          </a:prstGeom>
          <a:noFill/>
          <a:ln w="38100">
            <a:pattFill prst="dkDnDiag">
              <a:fgClr>
                <a:srgbClr val="0000FF"/>
              </a:fgClr>
              <a:bgClr>
                <a:srgbClr val="FFFFFF"/>
              </a:bgClr>
            </a:pattFill>
            <a:miter lim="800000"/>
            <a:headEnd/>
            <a:tailEnd/>
          </a:ln>
        </p:spPr>
      </p:pic>
      <p:sp>
        <p:nvSpPr>
          <p:cNvPr id="238596" name="AutoShape 20">
            <a:hlinkClick r:id="" action="ppaction://noaction" highlightClick="1"/>
          </p:cNvPr>
          <p:cNvSpPr>
            <a:spLocks noChangeArrowheads="1"/>
          </p:cNvSpPr>
          <p:nvPr/>
        </p:nvSpPr>
        <p:spPr bwMode="auto">
          <a:xfrm>
            <a:off x="900113" y="981075"/>
            <a:ext cx="6624637"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3. </a:t>
            </a:r>
            <a:r>
              <a:rPr kumimoji="1" lang="zh-CN" altLang="en-US" sz="3600" b="1">
                <a:latin typeface="Times New Roman" pitchFamily="18" charset="0"/>
              </a:rPr>
              <a:t>管理信息系统的物理结构</a:t>
            </a:r>
          </a:p>
        </p:txBody>
      </p:sp>
    </p:spTree>
  </p:cSld>
  <p:clrMapOvr>
    <a:masterClrMapping/>
  </p:clrMapOvr>
  <p:transition spd="slow"/>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xfrm>
            <a:off x="395288" y="1989138"/>
            <a:ext cx="7772400" cy="4114800"/>
          </a:xfrm>
        </p:spPr>
        <p:txBody>
          <a:bodyPr/>
          <a:lstStyle/>
          <a:p>
            <a:pPr eaLnBrk="1" hangingPunct="1">
              <a:buClr>
                <a:schemeClr val="accent2"/>
              </a:buClr>
            </a:pPr>
            <a:r>
              <a:rPr lang="zh-CN" altLang="en-US" b="1" smtClean="0"/>
              <a:t>分布式</a:t>
            </a:r>
            <a:r>
              <a:rPr lang="en-US" altLang="zh-CN" b="1" smtClean="0"/>
              <a:t>: </a:t>
            </a:r>
            <a:r>
              <a:rPr lang="zh-CN" altLang="en-US" b="1" smtClean="0"/>
              <a:t>分布式系统通过计算机网络将不同地点的计算机硬件、软件、数据等资源联系在一起，服务于一个共同的目标</a:t>
            </a:r>
          </a:p>
        </p:txBody>
      </p:sp>
      <p:sp>
        <p:nvSpPr>
          <p:cNvPr id="239619" name="AutoShape 3">
            <a:hlinkClick r:id="" action="ppaction://noaction" highlightClick="1"/>
          </p:cNvPr>
          <p:cNvSpPr>
            <a:spLocks noChangeArrowheads="1"/>
          </p:cNvSpPr>
          <p:nvPr/>
        </p:nvSpPr>
        <p:spPr bwMode="auto">
          <a:xfrm>
            <a:off x="827088" y="908050"/>
            <a:ext cx="65532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3. </a:t>
            </a:r>
            <a:r>
              <a:rPr kumimoji="1" lang="zh-CN" altLang="en-US" sz="3600" b="1">
                <a:latin typeface="Times New Roman" pitchFamily="18" charset="0"/>
              </a:rPr>
              <a:t>管理信息系统的物理结构</a:t>
            </a:r>
          </a:p>
        </p:txBody>
      </p:sp>
    </p:spTree>
  </p:cSld>
  <p:clrMapOvr>
    <a:masterClrMapping/>
  </p:clrMapOvr>
  <p:transition>
    <p:wipe dir="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r>
              <a:rPr lang="zh-CN" altLang="en-US" smtClean="0"/>
              <a:t>第</a:t>
            </a:r>
            <a:r>
              <a:rPr lang="en-US" altLang="zh-CN" smtClean="0"/>
              <a:t>1</a:t>
            </a:r>
            <a:r>
              <a:rPr lang="zh-CN" altLang="en-US" smtClean="0"/>
              <a:t>章 管理信息系统概论</a:t>
            </a:r>
          </a:p>
        </p:txBody>
      </p:sp>
      <p:sp>
        <p:nvSpPr>
          <p:cNvPr id="240643" name="Rectangle 3"/>
          <p:cNvSpPr>
            <a:spLocks noGrp="1" noChangeArrowheads="1"/>
          </p:cNvSpPr>
          <p:nvPr>
            <p:ph type="body" idx="1"/>
          </p:nvPr>
        </p:nvSpPr>
        <p:spPr/>
        <p:txBody>
          <a:bodyPr/>
          <a:lstStyle/>
          <a:p>
            <a:pPr marL="1081088" lvl="1" indent="-609600" eaLnBrk="1" hangingPunct="1">
              <a:buFont typeface="Wingdings" pitchFamily="2" charset="2"/>
              <a:buAutoNum type="arabicPeriod" startAt="5"/>
            </a:pPr>
            <a:r>
              <a:rPr lang="zh-CN" altLang="en-US" smtClean="0"/>
              <a:t>管理信息系统的物理结构</a:t>
            </a:r>
          </a:p>
        </p:txBody>
      </p:sp>
      <p:pic>
        <p:nvPicPr>
          <p:cNvPr id="240644" name="Picture 4"/>
          <p:cNvPicPr>
            <a:picLocks noChangeAspect="1" noChangeArrowheads="1"/>
          </p:cNvPicPr>
          <p:nvPr/>
        </p:nvPicPr>
        <p:blipFill>
          <a:blip r:embed="rId2" cstate="print"/>
          <a:srcRect/>
          <a:stretch>
            <a:fillRect/>
          </a:stretch>
        </p:blipFill>
        <p:spPr bwMode="auto">
          <a:xfrm>
            <a:off x="0" y="0"/>
            <a:ext cx="9144000" cy="67976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body" idx="4294967295"/>
          </p:nvPr>
        </p:nvSpPr>
        <p:spPr>
          <a:xfrm>
            <a:off x="395288" y="1916113"/>
            <a:ext cx="8424862" cy="4187825"/>
          </a:xfrm>
        </p:spPr>
        <p:txBody>
          <a:bodyPr/>
          <a:lstStyle/>
          <a:p>
            <a:pPr marL="609600" indent="-609600" eaLnBrk="1" hangingPunct="1">
              <a:buClr>
                <a:schemeClr val="tx1"/>
              </a:buClr>
              <a:buSzTx/>
              <a:buFont typeface="Wingdings" pitchFamily="2" charset="2"/>
              <a:buNone/>
            </a:pPr>
            <a:r>
              <a:rPr lang="zh-CN" altLang="en-US" b="1" smtClean="0">
                <a:latin typeface="华文行楷" pitchFamily="2" charset="-122"/>
                <a:ea typeface="华文行楷" pitchFamily="2" charset="-122"/>
              </a:rPr>
              <a:t>讨论题：</a:t>
            </a:r>
          </a:p>
          <a:p>
            <a:pPr marL="609600" indent="-609600" eaLnBrk="1" hangingPunct="1">
              <a:buClr>
                <a:schemeClr val="tx1"/>
              </a:buClr>
              <a:buSzTx/>
              <a:buFont typeface="Wingdings" pitchFamily="2" charset="2"/>
              <a:buNone/>
            </a:pPr>
            <a:r>
              <a:rPr lang="en-US" altLang="zh-CN" sz="2800" b="1" smtClean="0">
                <a:latin typeface="华文行楷" pitchFamily="2" charset="-122"/>
                <a:ea typeface="华文行楷" pitchFamily="2" charset="-122"/>
              </a:rPr>
              <a:t>1.</a:t>
            </a:r>
            <a:r>
              <a:rPr lang="zh-CN" altLang="en-US" sz="2800" b="1" smtClean="0">
                <a:latin typeface="华文行楷" pitchFamily="2" charset="-122"/>
                <a:ea typeface="华文行楷" pitchFamily="2" charset="-122"/>
              </a:rPr>
              <a:t>思科公司是怎样通过电子商务系统获得竞争优势的</a:t>
            </a:r>
            <a:r>
              <a:rPr lang="en-US" altLang="zh-CN" sz="2800" b="1" smtClean="0">
                <a:latin typeface="华文行楷" pitchFamily="2" charset="-122"/>
                <a:ea typeface="华文行楷" pitchFamily="2" charset="-122"/>
              </a:rPr>
              <a:t>?</a:t>
            </a:r>
          </a:p>
          <a:p>
            <a:pPr marL="609600" indent="-609600" eaLnBrk="1" hangingPunct="1">
              <a:buClr>
                <a:schemeClr val="tx1"/>
              </a:buClr>
              <a:buSzTx/>
              <a:buFont typeface="Wingdings" pitchFamily="2" charset="2"/>
              <a:buNone/>
            </a:pPr>
            <a:r>
              <a:rPr lang="en-US" altLang="zh-CN" sz="2800" b="1" smtClean="0">
                <a:latin typeface="华文行楷" pitchFamily="2" charset="-122"/>
                <a:ea typeface="华文行楷" pitchFamily="2" charset="-122"/>
              </a:rPr>
              <a:t>2.</a:t>
            </a:r>
            <a:r>
              <a:rPr lang="zh-CN" altLang="en-US" sz="2800" b="1" smtClean="0">
                <a:latin typeface="华文行楷" pitchFamily="2" charset="-122"/>
                <a:ea typeface="华文行楷" pitchFamily="2" charset="-122"/>
              </a:rPr>
              <a:t>电子商务系统在思科公司的发展进程中发挥了哪些战略性作用</a:t>
            </a:r>
            <a:r>
              <a:rPr lang="en-US" altLang="zh-CN" sz="2800" b="1" smtClean="0">
                <a:latin typeface="华文行楷" pitchFamily="2" charset="-122"/>
                <a:ea typeface="华文行楷" pitchFamily="2" charset="-122"/>
              </a:rPr>
              <a:t>?</a:t>
            </a:r>
          </a:p>
          <a:p>
            <a:pPr marL="609600" indent="-609600" eaLnBrk="1" hangingPunct="1">
              <a:buClr>
                <a:schemeClr val="tx1"/>
              </a:buClr>
              <a:buSzTx/>
              <a:buFont typeface="Wingdings" pitchFamily="2" charset="2"/>
              <a:buNone/>
            </a:pPr>
            <a:r>
              <a:rPr lang="en-US" altLang="zh-CN" sz="2800" b="1" smtClean="0">
                <a:latin typeface="华文行楷" pitchFamily="2" charset="-122"/>
                <a:ea typeface="华文行楷" pitchFamily="2" charset="-122"/>
              </a:rPr>
              <a:t>3.</a:t>
            </a:r>
            <a:r>
              <a:rPr lang="zh-CN" altLang="en-US" sz="2800" b="1" smtClean="0">
                <a:latin typeface="华文行楷" pitchFamily="2" charset="-122"/>
                <a:ea typeface="华文行楷" pitchFamily="2" charset="-122"/>
              </a:rPr>
              <a:t>开发一个能够带来竞争优势的信息系统需要哪些条件</a:t>
            </a:r>
            <a:r>
              <a:rPr lang="en-US" altLang="zh-CN" sz="2800" b="1" smtClean="0">
                <a:latin typeface="华文行楷" pitchFamily="2" charset="-122"/>
                <a:ea typeface="华文行楷" pitchFamily="2" charset="-122"/>
              </a:rPr>
              <a:t>?</a:t>
            </a:r>
          </a:p>
          <a:p>
            <a:pPr marL="609600" indent="-609600" eaLnBrk="1" hangingPunct="1">
              <a:buClr>
                <a:schemeClr val="tx1"/>
              </a:buClr>
              <a:buSzTx/>
              <a:buFont typeface="Wingdings" pitchFamily="2" charset="2"/>
              <a:buNone/>
            </a:pPr>
            <a:r>
              <a:rPr lang="en-US" altLang="zh-CN" sz="2800" b="1" smtClean="0">
                <a:latin typeface="华文行楷" pitchFamily="2" charset="-122"/>
                <a:ea typeface="华文行楷" pitchFamily="2" charset="-122"/>
              </a:rPr>
              <a:t>4.</a:t>
            </a:r>
            <a:r>
              <a:rPr lang="zh-CN" altLang="en-US" sz="2800" b="1" smtClean="0">
                <a:latin typeface="华文行楷" pitchFamily="2" charset="-122"/>
                <a:ea typeface="华文行楷" pitchFamily="2" charset="-122"/>
              </a:rPr>
              <a:t>请你以组织信息技术应用顾问的角度谈谈怎样使我们的大学获得竞争优势</a:t>
            </a:r>
            <a:r>
              <a:rPr lang="en-US" altLang="zh-CN" sz="2800" b="1" smtClean="0">
                <a:latin typeface="华文行楷" pitchFamily="2" charset="-122"/>
                <a:ea typeface="华文行楷" pitchFamily="2" charset="-122"/>
              </a:rPr>
              <a:t>?</a:t>
            </a:r>
          </a:p>
        </p:txBody>
      </p:sp>
      <p:sp>
        <p:nvSpPr>
          <p:cNvPr id="1761283" name="AutoShape 3">
            <a:hlinkClick r:id="" action="ppaction://noaction" highlightClick="1"/>
          </p:cNvPr>
          <p:cNvSpPr>
            <a:spLocks noChangeArrowheads="1"/>
          </p:cNvSpPr>
          <p:nvPr/>
        </p:nvSpPr>
        <p:spPr bwMode="auto">
          <a:xfrm>
            <a:off x="971550" y="692150"/>
            <a:ext cx="7056438" cy="914400"/>
          </a:xfrm>
          <a:prstGeom prst="actionButtonBlank">
            <a:avLst/>
          </a:prstGeom>
          <a:noFill/>
          <a:ln w="9525">
            <a:noFill/>
            <a:miter lim="800000"/>
            <a:headEnd/>
            <a:tailEnd/>
          </a:ln>
          <a:effectLst/>
        </p:spPr>
        <p:txBody>
          <a:bodyPr anchor="ctr"/>
          <a:lstStyle/>
          <a:p>
            <a:pPr>
              <a:defRPr/>
            </a:pPr>
            <a:r>
              <a:rPr lang="zh-CN" altLang="en-US" sz="3200" b="1" dirty="0">
                <a:effectLst>
                  <a:outerShdw blurRad="38100" dist="38100" dir="2700000" algn="tl">
                    <a:srgbClr val="C0C0C0"/>
                  </a:outerShdw>
                </a:effectLst>
              </a:rPr>
              <a:t>案例讨论</a:t>
            </a:r>
            <a:r>
              <a:rPr lang="en-US" altLang="zh-CN" sz="3200" b="1" dirty="0">
                <a:effectLst>
                  <a:outerShdw blurRad="38100" dist="38100" dir="2700000" algn="tl">
                    <a:srgbClr val="C0C0C0"/>
                  </a:outerShdw>
                </a:effectLst>
              </a:rPr>
              <a:t>:</a:t>
            </a:r>
            <a:r>
              <a:rPr lang="zh-CN" altLang="en-US" sz="3200" b="1" dirty="0">
                <a:effectLst>
                  <a:outerShdw blurRad="38100" dist="38100" dir="2700000" algn="tl">
                    <a:srgbClr val="C0C0C0"/>
                  </a:outerShdw>
                </a:effectLst>
              </a:rPr>
              <a:t>应用信息技术创造竞争优势</a:t>
            </a:r>
          </a:p>
        </p:txBody>
      </p:sp>
    </p:spTree>
  </p:cSld>
  <p:clrMapOvr>
    <a:masterClrMapping/>
  </p:clrMapOvr>
  <p:transition>
    <p:wipe dir="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idx="4294967295"/>
          </p:nvPr>
        </p:nvSpPr>
        <p:spPr>
          <a:xfrm>
            <a:off x="871538" y="854075"/>
            <a:ext cx="8162925" cy="641350"/>
          </a:xfrm>
          <a:noFill/>
        </p:spPr>
        <p:txBody>
          <a:bodyPr/>
          <a:lstStyle/>
          <a:p>
            <a:r>
              <a:rPr lang="zh-CN" altLang="en-US" b="1" smtClean="0">
                <a:ea typeface="华文新魏" pitchFamily="2" charset="-122"/>
              </a:rPr>
              <a:t>案例：中新旅公司的信息系统</a:t>
            </a:r>
            <a:endParaRPr lang="zh-CN" altLang="en-US" sz="4000" b="1" smtClean="0"/>
          </a:p>
        </p:txBody>
      </p:sp>
      <p:sp>
        <p:nvSpPr>
          <p:cNvPr id="350211" name="Text Box 3"/>
          <p:cNvSpPr txBox="1">
            <a:spLocks noChangeArrowheads="1"/>
          </p:cNvSpPr>
          <p:nvPr/>
        </p:nvSpPr>
        <p:spPr bwMode="auto">
          <a:xfrm>
            <a:off x="611188" y="2124075"/>
            <a:ext cx="7831137" cy="3816350"/>
          </a:xfrm>
          <a:prstGeom prst="rect">
            <a:avLst/>
          </a:prstGeom>
          <a:noFill/>
          <a:ln w="9525">
            <a:noFill/>
            <a:miter lim="800000"/>
            <a:headEnd/>
            <a:tailEnd/>
          </a:ln>
        </p:spPr>
        <p:txBody>
          <a:bodyPr>
            <a:spAutoFit/>
          </a:bodyPr>
          <a:lstStyle/>
          <a:p>
            <a:pPr>
              <a:lnSpc>
                <a:spcPct val="170000"/>
              </a:lnSpc>
            </a:pPr>
            <a:r>
              <a:rPr lang="zh-CN" altLang="en-US" sz="2400" b="1"/>
              <a:t>一、中国新时代旅游公司概况</a:t>
            </a:r>
            <a:endParaRPr lang="en-US" altLang="zh-CN" sz="2400">
              <a:solidFill>
                <a:schemeClr val="accent2"/>
              </a:solidFill>
              <a:latin typeface="Times New Roman" pitchFamily="18" charset="0"/>
              <a:ea typeface="楷体_GB2312" pitchFamily="49" charset="-122"/>
            </a:endParaRPr>
          </a:p>
          <a:p>
            <a:pPr>
              <a:lnSpc>
                <a:spcPct val="170000"/>
              </a:lnSpc>
            </a:pPr>
            <a:r>
              <a:rPr lang="zh-CN" altLang="en-US" sz="2400" b="1">
                <a:latin typeface="Times New Roman" pitchFamily="18" charset="0"/>
                <a:ea typeface="楷体_GB2312" pitchFamily="49" charset="-122"/>
              </a:rPr>
              <a:t>中新旅成立于</a:t>
            </a:r>
            <a:r>
              <a:rPr lang="en-US" altLang="zh-CN" sz="2400" b="1">
                <a:latin typeface="Times New Roman" pitchFamily="18" charset="0"/>
                <a:ea typeface="楷体_GB2312" pitchFamily="49" charset="-122"/>
              </a:rPr>
              <a:t>1987</a:t>
            </a:r>
            <a:r>
              <a:rPr lang="zh-CN" altLang="en-US" sz="2400" b="1">
                <a:latin typeface="Times New Roman" pitchFamily="18" charset="0"/>
                <a:ea typeface="楷体_GB2312" pitchFamily="49" charset="-122"/>
              </a:rPr>
              <a:t>年，是国家批准的一类社，在全国有</a:t>
            </a:r>
            <a:r>
              <a:rPr lang="en-US" altLang="zh-CN" sz="2400" b="1">
                <a:latin typeface="Times New Roman" pitchFamily="18" charset="0"/>
                <a:ea typeface="楷体_GB2312" pitchFamily="49" charset="-122"/>
              </a:rPr>
              <a:t>20</a:t>
            </a:r>
            <a:r>
              <a:rPr lang="zh-CN" altLang="en-US" sz="2400" b="1">
                <a:latin typeface="Times New Roman" pitchFamily="18" charset="0"/>
                <a:ea typeface="楷体_GB2312" pitchFamily="49" charset="-122"/>
              </a:rPr>
              <a:t>余家分公司，</a:t>
            </a:r>
            <a:r>
              <a:rPr lang="en-US" altLang="zh-CN" sz="2400" b="1">
                <a:latin typeface="Times New Roman" pitchFamily="18" charset="0"/>
                <a:ea typeface="楷体_GB2312" pitchFamily="49" charset="-122"/>
              </a:rPr>
              <a:t>1995</a:t>
            </a:r>
            <a:r>
              <a:rPr lang="zh-CN" altLang="en-US" sz="2400" b="1">
                <a:latin typeface="Times New Roman" pitchFamily="18" charset="0"/>
                <a:ea typeface="楷体_GB2312" pitchFamily="49" charset="-122"/>
              </a:rPr>
              <a:t>年人均创利润</a:t>
            </a:r>
            <a:r>
              <a:rPr lang="en-US" altLang="zh-CN" sz="2400" b="1">
                <a:latin typeface="Times New Roman" pitchFamily="18" charset="0"/>
                <a:ea typeface="楷体_GB2312" pitchFamily="49" charset="-122"/>
              </a:rPr>
              <a:t>4</a:t>
            </a:r>
            <a:r>
              <a:rPr lang="zh-CN" altLang="en-US" sz="2400" b="1">
                <a:latin typeface="Times New Roman" pitchFamily="18" charset="0"/>
                <a:ea typeface="楷体_GB2312" pitchFamily="49" charset="-122"/>
              </a:rPr>
              <a:t>万余元。</a:t>
            </a:r>
          </a:p>
          <a:p>
            <a:pPr>
              <a:lnSpc>
                <a:spcPct val="170000"/>
              </a:lnSpc>
            </a:pPr>
            <a:r>
              <a:rPr lang="zh-CN" altLang="en-US" sz="2400" b="1">
                <a:latin typeface="Times New Roman" pitchFamily="18" charset="0"/>
                <a:ea typeface="楷体_GB2312" pitchFamily="49" charset="-122"/>
              </a:rPr>
              <a:t>       中新旅实行总经理负责制。二级部门实行“大包干”方式，除人事权、财务权、市场营销在公司领导掌握之外，其余权利都在业务部门。</a:t>
            </a:r>
          </a:p>
        </p:txBody>
      </p:sp>
    </p:spTree>
  </p:cSld>
  <p:clrMapOvr>
    <a:masterClrMapping/>
  </p:clrMapOvr>
  <p:transition>
    <p:wipe dir="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258" name="Group 2"/>
          <p:cNvGrpSpPr>
            <a:grpSpLocks/>
          </p:cNvGrpSpPr>
          <p:nvPr/>
        </p:nvGrpSpPr>
        <p:grpSpPr bwMode="auto">
          <a:xfrm>
            <a:off x="563563" y="1560513"/>
            <a:ext cx="8234362" cy="4230687"/>
            <a:chOff x="153" y="2186"/>
            <a:chExt cx="5187" cy="1730"/>
          </a:xfrm>
        </p:grpSpPr>
        <p:sp>
          <p:nvSpPr>
            <p:cNvPr id="352259" name="Rectangle 3"/>
            <p:cNvSpPr>
              <a:spLocks noChangeArrowheads="1"/>
            </p:cNvSpPr>
            <p:nvPr/>
          </p:nvSpPr>
          <p:spPr bwMode="auto">
            <a:xfrm>
              <a:off x="2109" y="2186"/>
              <a:ext cx="907"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总经理</a:t>
              </a:r>
            </a:p>
          </p:txBody>
        </p:sp>
        <p:sp>
          <p:nvSpPr>
            <p:cNvPr id="352260" name="Rectangle 4"/>
            <p:cNvSpPr>
              <a:spLocks noChangeArrowheads="1"/>
            </p:cNvSpPr>
            <p:nvPr/>
          </p:nvSpPr>
          <p:spPr bwMode="auto">
            <a:xfrm>
              <a:off x="153" y="2825"/>
              <a:ext cx="907"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办公室</a:t>
              </a:r>
            </a:p>
          </p:txBody>
        </p:sp>
        <p:sp>
          <p:nvSpPr>
            <p:cNvPr id="352261" name="Rectangle 5"/>
            <p:cNvSpPr>
              <a:spLocks noChangeArrowheads="1"/>
            </p:cNvSpPr>
            <p:nvPr/>
          </p:nvSpPr>
          <p:spPr bwMode="auto">
            <a:xfrm>
              <a:off x="1151" y="2825"/>
              <a:ext cx="907"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人事处</a:t>
              </a:r>
            </a:p>
          </p:txBody>
        </p:sp>
        <p:sp>
          <p:nvSpPr>
            <p:cNvPr id="352262" name="Rectangle 6"/>
            <p:cNvSpPr>
              <a:spLocks noChangeArrowheads="1"/>
            </p:cNvSpPr>
            <p:nvPr/>
          </p:nvSpPr>
          <p:spPr bwMode="auto">
            <a:xfrm>
              <a:off x="2194" y="2825"/>
              <a:ext cx="907"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财务部</a:t>
              </a:r>
            </a:p>
          </p:txBody>
        </p:sp>
        <p:sp>
          <p:nvSpPr>
            <p:cNvPr id="352263" name="Rectangle 7"/>
            <p:cNvSpPr>
              <a:spLocks noChangeArrowheads="1"/>
            </p:cNvSpPr>
            <p:nvPr/>
          </p:nvSpPr>
          <p:spPr bwMode="auto">
            <a:xfrm>
              <a:off x="3283" y="2825"/>
              <a:ext cx="1043"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机票代理部</a:t>
              </a:r>
            </a:p>
          </p:txBody>
        </p:sp>
        <p:sp>
          <p:nvSpPr>
            <p:cNvPr id="352264" name="Rectangle 8"/>
            <p:cNvSpPr>
              <a:spLocks noChangeArrowheads="1"/>
            </p:cNvSpPr>
            <p:nvPr/>
          </p:nvSpPr>
          <p:spPr bwMode="auto">
            <a:xfrm>
              <a:off x="4433" y="2825"/>
              <a:ext cx="907"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外联部</a:t>
              </a:r>
            </a:p>
          </p:txBody>
        </p:sp>
        <p:sp>
          <p:nvSpPr>
            <p:cNvPr id="352265" name="Rectangle 9"/>
            <p:cNvSpPr>
              <a:spLocks noChangeArrowheads="1"/>
            </p:cNvSpPr>
            <p:nvPr/>
          </p:nvSpPr>
          <p:spPr bwMode="auto">
            <a:xfrm>
              <a:off x="777" y="3607"/>
              <a:ext cx="907"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欧美部</a:t>
              </a:r>
            </a:p>
          </p:txBody>
        </p:sp>
        <p:sp>
          <p:nvSpPr>
            <p:cNvPr id="352266" name="Rectangle 10"/>
            <p:cNvSpPr>
              <a:spLocks noChangeArrowheads="1"/>
            </p:cNvSpPr>
            <p:nvPr/>
          </p:nvSpPr>
          <p:spPr bwMode="auto">
            <a:xfrm>
              <a:off x="1962" y="3607"/>
              <a:ext cx="907"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亚太</a:t>
              </a:r>
              <a:r>
                <a:rPr lang="en-US" altLang="zh-CN" b="1">
                  <a:solidFill>
                    <a:schemeClr val="tx2"/>
                  </a:solidFill>
                  <a:latin typeface="Times New Roman" pitchFamily="18" charset="0"/>
                  <a:ea typeface="楷体_GB2312" pitchFamily="49" charset="-122"/>
                </a:rPr>
                <a:t>1</a:t>
              </a:r>
              <a:r>
                <a:rPr lang="zh-CN" altLang="en-US" b="1">
                  <a:solidFill>
                    <a:schemeClr val="tx2"/>
                  </a:solidFill>
                  <a:latin typeface="Times New Roman" pitchFamily="18" charset="0"/>
                  <a:ea typeface="楷体_GB2312" pitchFamily="49" charset="-122"/>
                </a:rPr>
                <a:t>部</a:t>
              </a:r>
            </a:p>
          </p:txBody>
        </p:sp>
        <p:sp>
          <p:nvSpPr>
            <p:cNvPr id="352267" name="Rectangle 11"/>
            <p:cNvSpPr>
              <a:spLocks noChangeArrowheads="1"/>
            </p:cNvSpPr>
            <p:nvPr/>
          </p:nvSpPr>
          <p:spPr bwMode="auto">
            <a:xfrm>
              <a:off x="3000" y="3607"/>
              <a:ext cx="907"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亚太</a:t>
              </a:r>
              <a:r>
                <a:rPr lang="en-US" altLang="zh-CN" b="1">
                  <a:solidFill>
                    <a:schemeClr val="tx2"/>
                  </a:solidFill>
                  <a:latin typeface="Times New Roman" pitchFamily="18" charset="0"/>
                  <a:ea typeface="楷体_GB2312" pitchFamily="49" charset="-122"/>
                </a:rPr>
                <a:t>2</a:t>
              </a:r>
              <a:r>
                <a:rPr lang="zh-CN" altLang="en-US" b="1">
                  <a:solidFill>
                    <a:schemeClr val="tx2"/>
                  </a:solidFill>
                  <a:latin typeface="Times New Roman" pitchFamily="18" charset="0"/>
                  <a:ea typeface="楷体_GB2312" pitchFamily="49" charset="-122"/>
                </a:rPr>
                <a:t>部</a:t>
              </a:r>
            </a:p>
          </p:txBody>
        </p:sp>
        <p:sp>
          <p:nvSpPr>
            <p:cNvPr id="352268" name="Rectangle 12"/>
            <p:cNvSpPr>
              <a:spLocks noChangeArrowheads="1"/>
            </p:cNvSpPr>
            <p:nvPr/>
          </p:nvSpPr>
          <p:spPr bwMode="auto">
            <a:xfrm>
              <a:off x="4150" y="3607"/>
              <a:ext cx="907" cy="309"/>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日本部</a:t>
              </a:r>
            </a:p>
          </p:txBody>
        </p:sp>
        <p:sp>
          <p:nvSpPr>
            <p:cNvPr id="352269" name="Line 13"/>
            <p:cNvSpPr>
              <a:spLocks noChangeShapeType="1"/>
            </p:cNvSpPr>
            <p:nvPr/>
          </p:nvSpPr>
          <p:spPr bwMode="auto">
            <a:xfrm>
              <a:off x="531" y="2645"/>
              <a:ext cx="4490" cy="0"/>
            </a:xfrm>
            <a:prstGeom prst="line">
              <a:avLst/>
            </a:prstGeom>
            <a:noFill/>
            <a:ln w="9525">
              <a:solidFill>
                <a:schemeClr val="tx1"/>
              </a:solidFill>
              <a:round/>
              <a:headEnd/>
              <a:tailEnd/>
            </a:ln>
          </p:spPr>
          <p:txBody>
            <a:bodyPr wrap="none" anchor="ctr"/>
            <a:lstStyle/>
            <a:p>
              <a:endParaRPr lang="zh-CN" altLang="en-US"/>
            </a:p>
          </p:txBody>
        </p:sp>
        <p:sp>
          <p:nvSpPr>
            <p:cNvPr id="352270" name="Line 14"/>
            <p:cNvSpPr>
              <a:spLocks noChangeShapeType="1"/>
            </p:cNvSpPr>
            <p:nvPr/>
          </p:nvSpPr>
          <p:spPr bwMode="auto">
            <a:xfrm>
              <a:off x="531" y="2645"/>
              <a:ext cx="0" cy="180"/>
            </a:xfrm>
            <a:prstGeom prst="line">
              <a:avLst/>
            </a:prstGeom>
            <a:noFill/>
            <a:ln w="9525">
              <a:solidFill>
                <a:schemeClr val="tx1"/>
              </a:solidFill>
              <a:round/>
              <a:headEnd/>
              <a:tailEnd/>
            </a:ln>
          </p:spPr>
          <p:txBody>
            <a:bodyPr wrap="none" anchor="ctr"/>
            <a:lstStyle/>
            <a:p>
              <a:endParaRPr lang="zh-CN" altLang="en-US"/>
            </a:p>
          </p:txBody>
        </p:sp>
        <p:sp>
          <p:nvSpPr>
            <p:cNvPr id="352271" name="Line 15"/>
            <p:cNvSpPr>
              <a:spLocks noChangeShapeType="1"/>
            </p:cNvSpPr>
            <p:nvPr/>
          </p:nvSpPr>
          <p:spPr bwMode="auto">
            <a:xfrm>
              <a:off x="1610" y="2638"/>
              <a:ext cx="0" cy="180"/>
            </a:xfrm>
            <a:prstGeom prst="line">
              <a:avLst/>
            </a:prstGeom>
            <a:noFill/>
            <a:ln w="9525">
              <a:solidFill>
                <a:schemeClr val="tx1"/>
              </a:solidFill>
              <a:round/>
              <a:headEnd/>
              <a:tailEnd/>
            </a:ln>
          </p:spPr>
          <p:txBody>
            <a:bodyPr wrap="none" anchor="ctr"/>
            <a:lstStyle/>
            <a:p>
              <a:endParaRPr lang="zh-CN" altLang="en-US"/>
            </a:p>
          </p:txBody>
        </p:sp>
        <p:sp>
          <p:nvSpPr>
            <p:cNvPr id="352272" name="Line 16"/>
            <p:cNvSpPr>
              <a:spLocks noChangeShapeType="1"/>
            </p:cNvSpPr>
            <p:nvPr/>
          </p:nvSpPr>
          <p:spPr bwMode="auto">
            <a:xfrm>
              <a:off x="2699" y="2635"/>
              <a:ext cx="0" cy="180"/>
            </a:xfrm>
            <a:prstGeom prst="line">
              <a:avLst/>
            </a:prstGeom>
            <a:noFill/>
            <a:ln w="9525">
              <a:solidFill>
                <a:schemeClr val="tx1"/>
              </a:solidFill>
              <a:round/>
              <a:headEnd/>
              <a:tailEnd/>
            </a:ln>
          </p:spPr>
          <p:txBody>
            <a:bodyPr wrap="none" anchor="ctr"/>
            <a:lstStyle/>
            <a:p>
              <a:endParaRPr lang="zh-CN" altLang="en-US"/>
            </a:p>
          </p:txBody>
        </p:sp>
        <p:sp>
          <p:nvSpPr>
            <p:cNvPr id="352273" name="Line 17"/>
            <p:cNvSpPr>
              <a:spLocks noChangeShapeType="1"/>
            </p:cNvSpPr>
            <p:nvPr/>
          </p:nvSpPr>
          <p:spPr bwMode="auto">
            <a:xfrm>
              <a:off x="3902" y="2646"/>
              <a:ext cx="0" cy="180"/>
            </a:xfrm>
            <a:prstGeom prst="line">
              <a:avLst/>
            </a:prstGeom>
            <a:noFill/>
            <a:ln w="9525">
              <a:solidFill>
                <a:schemeClr val="tx1"/>
              </a:solidFill>
              <a:round/>
              <a:headEnd/>
              <a:tailEnd/>
            </a:ln>
          </p:spPr>
          <p:txBody>
            <a:bodyPr wrap="none" anchor="ctr"/>
            <a:lstStyle/>
            <a:p>
              <a:endParaRPr lang="zh-CN" altLang="en-US"/>
            </a:p>
          </p:txBody>
        </p:sp>
        <p:sp>
          <p:nvSpPr>
            <p:cNvPr id="352274" name="Line 18"/>
            <p:cNvSpPr>
              <a:spLocks noChangeShapeType="1"/>
            </p:cNvSpPr>
            <p:nvPr/>
          </p:nvSpPr>
          <p:spPr bwMode="auto">
            <a:xfrm>
              <a:off x="5016" y="2658"/>
              <a:ext cx="0" cy="180"/>
            </a:xfrm>
            <a:prstGeom prst="line">
              <a:avLst/>
            </a:prstGeom>
            <a:noFill/>
            <a:ln w="9525">
              <a:solidFill>
                <a:schemeClr val="tx1"/>
              </a:solidFill>
              <a:round/>
              <a:headEnd/>
              <a:tailEnd/>
            </a:ln>
          </p:spPr>
          <p:txBody>
            <a:bodyPr wrap="none" anchor="ctr"/>
            <a:lstStyle/>
            <a:p>
              <a:endParaRPr lang="zh-CN" altLang="en-US"/>
            </a:p>
          </p:txBody>
        </p:sp>
        <p:sp>
          <p:nvSpPr>
            <p:cNvPr id="352275" name="Line 19"/>
            <p:cNvSpPr>
              <a:spLocks noChangeShapeType="1"/>
            </p:cNvSpPr>
            <p:nvPr/>
          </p:nvSpPr>
          <p:spPr bwMode="auto">
            <a:xfrm>
              <a:off x="2517" y="2495"/>
              <a:ext cx="0" cy="143"/>
            </a:xfrm>
            <a:prstGeom prst="line">
              <a:avLst/>
            </a:prstGeom>
            <a:noFill/>
            <a:ln w="9525">
              <a:solidFill>
                <a:schemeClr val="tx1"/>
              </a:solidFill>
              <a:round/>
              <a:headEnd/>
              <a:tailEnd/>
            </a:ln>
          </p:spPr>
          <p:txBody>
            <a:bodyPr wrap="none" anchor="ctr"/>
            <a:lstStyle/>
            <a:p>
              <a:endParaRPr lang="zh-CN" altLang="en-US"/>
            </a:p>
          </p:txBody>
        </p:sp>
        <p:sp>
          <p:nvSpPr>
            <p:cNvPr id="352276" name="Line 20"/>
            <p:cNvSpPr>
              <a:spLocks noChangeShapeType="1"/>
            </p:cNvSpPr>
            <p:nvPr/>
          </p:nvSpPr>
          <p:spPr bwMode="auto">
            <a:xfrm>
              <a:off x="1151" y="3471"/>
              <a:ext cx="3498" cy="0"/>
            </a:xfrm>
            <a:prstGeom prst="line">
              <a:avLst/>
            </a:prstGeom>
            <a:noFill/>
            <a:ln w="9525">
              <a:solidFill>
                <a:schemeClr val="tx1"/>
              </a:solidFill>
              <a:round/>
              <a:headEnd/>
              <a:tailEnd/>
            </a:ln>
          </p:spPr>
          <p:txBody>
            <a:bodyPr wrap="none" anchor="ctr"/>
            <a:lstStyle/>
            <a:p>
              <a:endParaRPr lang="zh-CN" altLang="en-US"/>
            </a:p>
          </p:txBody>
        </p:sp>
        <p:sp>
          <p:nvSpPr>
            <p:cNvPr id="352277" name="Line 21"/>
            <p:cNvSpPr>
              <a:spLocks noChangeShapeType="1"/>
            </p:cNvSpPr>
            <p:nvPr/>
          </p:nvSpPr>
          <p:spPr bwMode="auto">
            <a:xfrm>
              <a:off x="1151" y="3471"/>
              <a:ext cx="0" cy="136"/>
            </a:xfrm>
            <a:prstGeom prst="line">
              <a:avLst/>
            </a:prstGeom>
            <a:noFill/>
            <a:ln w="9525">
              <a:solidFill>
                <a:schemeClr val="tx1"/>
              </a:solidFill>
              <a:round/>
              <a:headEnd/>
              <a:tailEnd/>
            </a:ln>
          </p:spPr>
          <p:txBody>
            <a:bodyPr wrap="none" anchor="ctr"/>
            <a:lstStyle/>
            <a:p>
              <a:endParaRPr lang="zh-CN" altLang="en-US"/>
            </a:p>
          </p:txBody>
        </p:sp>
        <p:sp>
          <p:nvSpPr>
            <p:cNvPr id="352278" name="Line 22"/>
            <p:cNvSpPr>
              <a:spLocks noChangeShapeType="1"/>
            </p:cNvSpPr>
            <p:nvPr/>
          </p:nvSpPr>
          <p:spPr bwMode="auto">
            <a:xfrm>
              <a:off x="2472" y="3471"/>
              <a:ext cx="0" cy="136"/>
            </a:xfrm>
            <a:prstGeom prst="line">
              <a:avLst/>
            </a:prstGeom>
            <a:noFill/>
            <a:ln w="9525">
              <a:solidFill>
                <a:schemeClr val="tx1"/>
              </a:solidFill>
              <a:round/>
              <a:headEnd/>
              <a:tailEnd/>
            </a:ln>
          </p:spPr>
          <p:txBody>
            <a:bodyPr wrap="none" anchor="ctr"/>
            <a:lstStyle/>
            <a:p>
              <a:endParaRPr lang="zh-CN" altLang="en-US"/>
            </a:p>
          </p:txBody>
        </p:sp>
        <p:sp>
          <p:nvSpPr>
            <p:cNvPr id="352279" name="Line 23"/>
            <p:cNvSpPr>
              <a:spLocks noChangeShapeType="1"/>
            </p:cNvSpPr>
            <p:nvPr/>
          </p:nvSpPr>
          <p:spPr bwMode="auto">
            <a:xfrm>
              <a:off x="3424" y="3471"/>
              <a:ext cx="0" cy="136"/>
            </a:xfrm>
            <a:prstGeom prst="line">
              <a:avLst/>
            </a:prstGeom>
            <a:noFill/>
            <a:ln w="9525">
              <a:solidFill>
                <a:schemeClr val="tx1"/>
              </a:solidFill>
              <a:round/>
              <a:headEnd/>
              <a:tailEnd/>
            </a:ln>
          </p:spPr>
          <p:txBody>
            <a:bodyPr wrap="none" anchor="ctr"/>
            <a:lstStyle/>
            <a:p>
              <a:endParaRPr lang="zh-CN" altLang="en-US"/>
            </a:p>
          </p:txBody>
        </p:sp>
        <p:sp>
          <p:nvSpPr>
            <p:cNvPr id="352280" name="Line 24"/>
            <p:cNvSpPr>
              <a:spLocks noChangeShapeType="1"/>
            </p:cNvSpPr>
            <p:nvPr/>
          </p:nvSpPr>
          <p:spPr bwMode="auto">
            <a:xfrm>
              <a:off x="4649" y="3471"/>
              <a:ext cx="0" cy="136"/>
            </a:xfrm>
            <a:prstGeom prst="line">
              <a:avLst/>
            </a:prstGeom>
            <a:noFill/>
            <a:ln w="9525">
              <a:solidFill>
                <a:schemeClr val="tx1"/>
              </a:solidFill>
              <a:round/>
              <a:headEnd/>
              <a:tailEnd/>
            </a:ln>
          </p:spPr>
          <p:txBody>
            <a:bodyPr wrap="none" anchor="ctr"/>
            <a:lstStyle/>
            <a:p>
              <a:endParaRPr lang="zh-CN" altLang="en-US"/>
            </a:p>
          </p:txBody>
        </p:sp>
        <p:sp>
          <p:nvSpPr>
            <p:cNvPr id="352281" name="Line 25"/>
            <p:cNvSpPr>
              <a:spLocks noChangeShapeType="1"/>
            </p:cNvSpPr>
            <p:nvPr/>
          </p:nvSpPr>
          <p:spPr bwMode="auto">
            <a:xfrm>
              <a:off x="2869" y="3266"/>
              <a:ext cx="0" cy="205"/>
            </a:xfrm>
            <a:prstGeom prst="line">
              <a:avLst/>
            </a:prstGeom>
            <a:noFill/>
            <a:ln w="9525">
              <a:solidFill>
                <a:schemeClr val="tx1"/>
              </a:solidFill>
              <a:round/>
              <a:headEnd/>
              <a:tailEnd/>
            </a:ln>
          </p:spPr>
          <p:txBody>
            <a:bodyPr wrap="none" anchor="ctr"/>
            <a:lstStyle/>
            <a:p>
              <a:endParaRPr lang="zh-CN" altLang="en-US"/>
            </a:p>
          </p:txBody>
        </p:sp>
        <p:sp>
          <p:nvSpPr>
            <p:cNvPr id="352282" name="Line 26"/>
            <p:cNvSpPr>
              <a:spLocks noChangeShapeType="1"/>
            </p:cNvSpPr>
            <p:nvPr/>
          </p:nvSpPr>
          <p:spPr bwMode="auto">
            <a:xfrm>
              <a:off x="2869" y="3266"/>
              <a:ext cx="2147" cy="0"/>
            </a:xfrm>
            <a:prstGeom prst="line">
              <a:avLst/>
            </a:prstGeom>
            <a:noFill/>
            <a:ln w="9525">
              <a:solidFill>
                <a:schemeClr val="tx1"/>
              </a:solidFill>
              <a:round/>
              <a:headEnd/>
              <a:tailEnd/>
            </a:ln>
          </p:spPr>
          <p:txBody>
            <a:bodyPr wrap="none" anchor="ctr"/>
            <a:lstStyle/>
            <a:p>
              <a:endParaRPr lang="zh-CN" altLang="en-US"/>
            </a:p>
          </p:txBody>
        </p:sp>
        <p:sp>
          <p:nvSpPr>
            <p:cNvPr id="352283" name="Line 27"/>
            <p:cNvSpPr>
              <a:spLocks noChangeShapeType="1"/>
            </p:cNvSpPr>
            <p:nvPr/>
          </p:nvSpPr>
          <p:spPr bwMode="auto">
            <a:xfrm flipV="1">
              <a:off x="5016" y="3134"/>
              <a:ext cx="0" cy="132"/>
            </a:xfrm>
            <a:prstGeom prst="line">
              <a:avLst/>
            </a:prstGeom>
            <a:noFill/>
            <a:ln w="9525">
              <a:solidFill>
                <a:schemeClr val="tx1"/>
              </a:solidFill>
              <a:round/>
              <a:headEnd/>
              <a:tailEnd/>
            </a:ln>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idx="4294967295"/>
          </p:nvPr>
        </p:nvSpPr>
        <p:spPr>
          <a:xfrm>
            <a:off x="871538" y="854075"/>
            <a:ext cx="8162925" cy="641350"/>
          </a:xfrm>
          <a:noFill/>
        </p:spPr>
        <p:txBody>
          <a:bodyPr/>
          <a:lstStyle/>
          <a:p>
            <a:r>
              <a:rPr lang="zh-CN" altLang="en-US" sz="3600" b="1" smtClean="0"/>
              <a:t>二、信息化目标</a:t>
            </a:r>
          </a:p>
        </p:txBody>
      </p:sp>
      <p:sp>
        <p:nvSpPr>
          <p:cNvPr id="354307" name="Text Box 3"/>
          <p:cNvSpPr txBox="1">
            <a:spLocks noChangeArrowheads="1"/>
          </p:cNvSpPr>
          <p:nvPr/>
        </p:nvSpPr>
        <p:spPr bwMode="auto">
          <a:xfrm>
            <a:off x="468313" y="2205038"/>
            <a:ext cx="8245475" cy="4108450"/>
          </a:xfrm>
          <a:prstGeom prst="rect">
            <a:avLst/>
          </a:prstGeom>
          <a:noFill/>
          <a:ln w="9525">
            <a:noFill/>
            <a:miter lim="800000"/>
            <a:headEnd/>
            <a:tailEnd/>
          </a:ln>
        </p:spPr>
        <p:txBody>
          <a:bodyPr>
            <a:spAutoFit/>
          </a:bodyPr>
          <a:lstStyle/>
          <a:p>
            <a:pPr>
              <a:lnSpc>
                <a:spcPct val="120000"/>
              </a:lnSpc>
            </a:pPr>
            <a:r>
              <a:rPr lang="en-US" altLang="zh-CN">
                <a:solidFill>
                  <a:schemeClr val="accent2"/>
                </a:solidFill>
                <a:latin typeface="Times New Roman" pitchFamily="18" charset="0"/>
                <a:ea typeface="楷体_GB2312" pitchFamily="49" charset="-122"/>
              </a:rPr>
              <a:t>         </a:t>
            </a:r>
            <a:r>
              <a:rPr lang="zh-CN" altLang="en-US" b="1">
                <a:latin typeface="Times New Roman" pitchFamily="18" charset="0"/>
                <a:ea typeface="楷体_GB2312" pitchFamily="49" charset="-122"/>
              </a:rPr>
              <a:t>期望利用信息技术，加强企业内部管理和外部市场需求管理，变粗放经营为集约经营，开发客源，节约开销，扩大税后利润。</a:t>
            </a:r>
          </a:p>
          <a:p>
            <a:pPr>
              <a:lnSpc>
                <a:spcPct val="120000"/>
              </a:lnSpc>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1996</a:t>
            </a:r>
            <a:r>
              <a:rPr lang="zh-CN" altLang="en-US" b="1">
                <a:latin typeface="Times New Roman" pitchFamily="18" charset="0"/>
                <a:ea typeface="楷体_GB2312" pitchFamily="49" charset="-122"/>
              </a:rPr>
              <a:t>年初，由企业高层集体投票决定由副总经理王江负责信息化建设工作。目标</a:t>
            </a:r>
            <a:endParaRPr lang="en-US" altLang="zh-CN" b="1">
              <a:latin typeface="Times New Roman" pitchFamily="18" charset="0"/>
              <a:ea typeface="楷体_GB2312" pitchFamily="49" charset="-122"/>
            </a:endParaRPr>
          </a:p>
          <a:p>
            <a:pPr>
              <a:lnSpc>
                <a:spcPct val="120000"/>
              </a:lnSpc>
            </a:pPr>
            <a:r>
              <a:rPr lang="zh-CN" altLang="en-US" b="1">
                <a:latin typeface="Times New Roman" pitchFamily="18" charset="0"/>
                <a:ea typeface="楷体_GB2312" pitchFamily="49" charset="-122"/>
                <a:sym typeface="Wingdings" pitchFamily="2" charset="2"/>
              </a:rPr>
              <a:t>（</a:t>
            </a:r>
            <a:r>
              <a:rPr lang="en-US" altLang="zh-CN" b="1">
                <a:latin typeface="Times New Roman" pitchFamily="18" charset="0"/>
                <a:ea typeface="楷体_GB2312" pitchFamily="49" charset="-122"/>
                <a:sym typeface="Wingdings" pitchFamily="2" charset="2"/>
              </a:rPr>
              <a:t>1</a:t>
            </a:r>
            <a:r>
              <a:rPr lang="zh-CN" altLang="en-US" b="1">
                <a:latin typeface="Times New Roman" pitchFamily="18" charset="0"/>
                <a:ea typeface="楷体_GB2312" pitchFamily="49" charset="-122"/>
                <a:sym typeface="Wingdings" pitchFamily="2" charset="2"/>
              </a:rPr>
              <a:t>）加强经营管理、改善经营；</a:t>
            </a:r>
            <a:endParaRPr lang="en-US" altLang="zh-CN" b="1">
              <a:latin typeface="Times New Roman" pitchFamily="18" charset="0"/>
              <a:ea typeface="楷体_GB2312" pitchFamily="49" charset="-122"/>
              <a:sym typeface="Wingdings" pitchFamily="2" charset="2"/>
            </a:endParaRPr>
          </a:p>
          <a:p>
            <a:pPr>
              <a:lnSpc>
                <a:spcPct val="120000"/>
              </a:lnSpc>
            </a:pPr>
            <a:r>
              <a:rPr lang="zh-CN" altLang="en-US" b="1">
                <a:latin typeface="Times New Roman" pitchFamily="18" charset="0"/>
                <a:ea typeface="楷体_GB2312" pitchFamily="49" charset="-122"/>
                <a:sym typeface="Wingdings" pitchFamily="2" charset="2"/>
              </a:rPr>
              <a:t>（</a:t>
            </a:r>
            <a:r>
              <a:rPr lang="en-US" altLang="zh-CN" b="1">
                <a:latin typeface="Times New Roman" pitchFamily="18" charset="0"/>
                <a:ea typeface="楷体_GB2312" pitchFamily="49" charset="-122"/>
                <a:sym typeface="Wingdings" pitchFamily="2" charset="2"/>
              </a:rPr>
              <a:t>2</a:t>
            </a:r>
            <a:r>
              <a:rPr lang="zh-CN" altLang="en-US" b="1">
                <a:latin typeface="Times New Roman" pitchFamily="18" charset="0"/>
                <a:ea typeface="楷体_GB2312" pitchFamily="49" charset="-122"/>
                <a:sym typeface="Wingdings" pitchFamily="2" charset="2"/>
              </a:rPr>
              <a:t>）改变“大包干”模式</a:t>
            </a:r>
            <a:r>
              <a:rPr lang="en-US" altLang="zh-CN" b="1">
                <a:latin typeface="Times New Roman" pitchFamily="18" charset="0"/>
                <a:ea typeface="楷体_GB2312" pitchFamily="49" charset="-122"/>
                <a:sym typeface="Wingdings" pitchFamily="2" charset="2"/>
              </a:rPr>
              <a:t>,</a:t>
            </a:r>
            <a:r>
              <a:rPr lang="zh-CN" altLang="en-US" b="1">
                <a:latin typeface="Times New Roman" pitchFamily="18" charset="0"/>
                <a:ea typeface="楷体_GB2312" pitchFamily="49" charset="-122"/>
                <a:sym typeface="Wingdings" pitchFamily="2" charset="2"/>
              </a:rPr>
              <a:t>消除“灰色收入”。</a:t>
            </a:r>
          </a:p>
          <a:p>
            <a:pPr>
              <a:lnSpc>
                <a:spcPct val="120000"/>
              </a:lnSpc>
            </a:pPr>
            <a:r>
              <a:rPr lang="zh-CN" altLang="en-US" b="1">
                <a:latin typeface="Times New Roman" pitchFamily="18" charset="0"/>
                <a:ea typeface="楷体_GB2312" pitchFamily="49" charset="-122"/>
                <a:sym typeface="Wingdings" pitchFamily="2" charset="2"/>
              </a:rPr>
              <a:t>      具体有</a:t>
            </a:r>
            <a:r>
              <a:rPr lang="en-US" altLang="zh-CN" b="1">
                <a:latin typeface="Times New Roman" pitchFamily="18" charset="0"/>
                <a:ea typeface="楷体_GB2312" pitchFamily="49" charset="-122"/>
                <a:sym typeface="Wingdings" pitchFamily="2" charset="2"/>
              </a:rPr>
              <a:t>4</a:t>
            </a:r>
            <a:r>
              <a:rPr lang="zh-CN" altLang="en-US" b="1">
                <a:latin typeface="Times New Roman" pitchFamily="18" charset="0"/>
                <a:ea typeface="楷体_GB2312" pitchFamily="49" charset="-122"/>
                <a:sym typeface="Wingdings" pitchFamily="2" charset="2"/>
              </a:rPr>
              <a:t>个方面：</a:t>
            </a:r>
          </a:p>
          <a:p>
            <a:pPr marL="742950" lvl="1" indent="-285750">
              <a:lnSpc>
                <a:spcPct val="120000"/>
              </a:lnSpc>
              <a:buClr>
                <a:schemeClr val="tx2"/>
              </a:buClr>
              <a:buFont typeface="Wingdings" pitchFamily="2" charset="2"/>
              <a:buChar char="Ø"/>
            </a:pPr>
            <a:r>
              <a:rPr lang="zh-CN" altLang="en-US" b="1">
                <a:latin typeface="Times New Roman" pitchFamily="18" charset="0"/>
                <a:ea typeface="楷体_GB2312" pitchFamily="49" charset="-122"/>
                <a:sym typeface="Wingdings" pitchFamily="2" charset="2"/>
              </a:rPr>
              <a:t>建设公司局域网；</a:t>
            </a:r>
          </a:p>
          <a:p>
            <a:pPr marL="742950" lvl="1" indent="-285750">
              <a:lnSpc>
                <a:spcPct val="120000"/>
              </a:lnSpc>
              <a:buClr>
                <a:schemeClr val="tx2"/>
              </a:buClr>
              <a:buFont typeface="Wingdings" pitchFamily="2" charset="2"/>
              <a:buChar char="Ø"/>
            </a:pPr>
            <a:r>
              <a:rPr lang="zh-CN" altLang="en-US" b="1">
                <a:latin typeface="Times New Roman" pitchFamily="18" charset="0"/>
                <a:ea typeface="楷体_GB2312" pitchFamily="49" charset="-122"/>
                <a:sym typeface="Wingdings" pitchFamily="2" charset="2"/>
              </a:rPr>
              <a:t>开发中新旅</a:t>
            </a:r>
            <a:r>
              <a:rPr lang="en-US" altLang="zh-CN" b="1">
                <a:latin typeface="Times New Roman" pitchFamily="18" charset="0"/>
                <a:ea typeface="楷体_GB2312" pitchFamily="49" charset="-122"/>
                <a:sym typeface="Wingdings" pitchFamily="2" charset="2"/>
              </a:rPr>
              <a:t>MIS </a:t>
            </a:r>
            <a:r>
              <a:rPr lang="zh-CN" altLang="en-US" b="1">
                <a:latin typeface="Times New Roman" pitchFamily="18" charset="0"/>
                <a:ea typeface="楷体_GB2312" pitchFamily="49" charset="-122"/>
                <a:sym typeface="Wingdings" pitchFamily="2" charset="2"/>
              </a:rPr>
              <a:t>；</a:t>
            </a:r>
          </a:p>
          <a:p>
            <a:pPr marL="742950" lvl="1" indent="-285750">
              <a:lnSpc>
                <a:spcPct val="120000"/>
              </a:lnSpc>
              <a:buClr>
                <a:schemeClr val="tx2"/>
              </a:buClr>
              <a:buFont typeface="Wingdings" pitchFamily="2" charset="2"/>
              <a:buChar char="Ø"/>
            </a:pPr>
            <a:r>
              <a:rPr lang="zh-CN" altLang="en-US" b="1">
                <a:latin typeface="Times New Roman" pitchFamily="18" charset="0"/>
                <a:ea typeface="楷体_GB2312" pitchFamily="49" charset="-122"/>
                <a:sym typeface="Wingdings" pitchFamily="2" charset="2"/>
              </a:rPr>
              <a:t>购置安装会计软件；</a:t>
            </a:r>
          </a:p>
          <a:p>
            <a:pPr marL="742950" lvl="1" indent="-285750">
              <a:lnSpc>
                <a:spcPct val="120000"/>
              </a:lnSpc>
              <a:buClr>
                <a:schemeClr val="tx2"/>
              </a:buClr>
              <a:buFont typeface="Wingdings" pitchFamily="2" charset="2"/>
              <a:buChar char="Ø"/>
            </a:pPr>
            <a:r>
              <a:rPr lang="zh-CN" altLang="en-US" b="1">
                <a:latin typeface="Times New Roman" pitchFamily="18" charset="0"/>
                <a:ea typeface="楷体_GB2312" pitchFamily="49" charset="-122"/>
                <a:sym typeface="Wingdings" pitchFamily="2" charset="2"/>
              </a:rPr>
              <a:t>组建自己的信息中心。</a:t>
            </a:r>
          </a:p>
        </p:txBody>
      </p:sp>
    </p:spTree>
  </p:cSld>
  <p:clrMapOvr>
    <a:masterClrMapping/>
  </p:clrMapOvr>
  <p:transition>
    <p:wipe dir="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idx="4294967295"/>
          </p:nvPr>
        </p:nvSpPr>
        <p:spPr>
          <a:xfrm>
            <a:off x="871538" y="854075"/>
            <a:ext cx="8162925" cy="641350"/>
          </a:xfrm>
          <a:noFill/>
        </p:spPr>
        <p:txBody>
          <a:bodyPr/>
          <a:lstStyle/>
          <a:p>
            <a:r>
              <a:rPr lang="zh-CN" altLang="en-US" sz="3600" b="1" smtClean="0"/>
              <a:t>三、信息系统的组成</a:t>
            </a:r>
          </a:p>
        </p:txBody>
      </p:sp>
      <p:sp>
        <p:nvSpPr>
          <p:cNvPr id="356355" name="Text Box 3"/>
          <p:cNvSpPr txBox="1">
            <a:spLocks noChangeArrowheads="1"/>
          </p:cNvSpPr>
          <p:nvPr/>
        </p:nvSpPr>
        <p:spPr bwMode="auto">
          <a:xfrm>
            <a:off x="611188" y="2133600"/>
            <a:ext cx="7931150" cy="1187450"/>
          </a:xfrm>
          <a:prstGeom prst="rect">
            <a:avLst/>
          </a:prstGeom>
          <a:noFill/>
          <a:ln w="9525">
            <a:noFill/>
            <a:miter lim="800000"/>
            <a:headEnd/>
            <a:tailEnd/>
          </a:ln>
        </p:spPr>
        <p:txBody>
          <a:bodyPr>
            <a:spAutoFit/>
          </a:bodyPr>
          <a:lstStyle/>
          <a:p>
            <a:r>
              <a:rPr lang="en-US" altLang="zh-CN">
                <a:solidFill>
                  <a:schemeClr val="accent2"/>
                </a:solidFill>
                <a:latin typeface="Times New Roman" pitchFamily="18" charset="0"/>
                <a:ea typeface="楷体_GB2312" pitchFamily="49" charset="-122"/>
              </a:rPr>
              <a:t>      </a:t>
            </a:r>
            <a:r>
              <a:rPr lang="zh-CN" altLang="en-US" sz="2400" b="1">
                <a:latin typeface="Times New Roman" pitchFamily="18" charset="0"/>
                <a:ea typeface="楷体_GB2312" pitchFamily="49" charset="-122"/>
              </a:rPr>
              <a:t>公司总经理与王江不和，对信息化工作持保留态度，否决了成立信息中心的意见。信息化过程中，行政、业务部门参与度不高</a:t>
            </a:r>
            <a:r>
              <a:rPr lang="zh-CN" altLang="en-US" b="1">
                <a:latin typeface="Times New Roman" pitchFamily="18" charset="0"/>
                <a:ea typeface="楷体_GB2312" pitchFamily="49" charset="-122"/>
              </a:rPr>
              <a:t>。</a:t>
            </a:r>
          </a:p>
        </p:txBody>
      </p:sp>
      <p:grpSp>
        <p:nvGrpSpPr>
          <p:cNvPr id="356356" name="Group 4"/>
          <p:cNvGrpSpPr>
            <a:grpSpLocks/>
          </p:cNvGrpSpPr>
          <p:nvPr/>
        </p:nvGrpSpPr>
        <p:grpSpPr bwMode="auto">
          <a:xfrm>
            <a:off x="190500" y="3378200"/>
            <a:ext cx="8747125" cy="2565400"/>
            <a:chOff x="233" y="1888"/>
            <a:chExt cx="5527" cy="1112"/>
          </a:xfrm>
        </p:grpSpPr>
        <p:sp>
          <p:nvSpPr>
            <p:cNvPr id="356357" name="Rectangle 5"/>
            <p:cNvSpPr>
              <a:spLocks noChangeArrowheads="1"/>
            </p:cNvSpPr>
            <p:nvPr/>
          </p:nvSpPr>
          <p:spPr bwMode="auto">
            <a:xfrm>
              <a:off x="233" y="2637"/>
              <a:ext cx="1241" cy="362"/>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外联管理系统</a:t>
              </a:r>
            </a:p>
          </p:txBody>
        </p:sp>
        <p:grpSp>
          <p:nvGrpSpPr>
            <p:cNvPr id="356358" name="Group 6"/>
            <p:cNvGrpSpPr>
              <a:grpSpLocks/>
            </p:cNvGrpSpPr>
            <p:nvPr/>
          </p:nvGrpSpPr>
          <p:grpSpPr bwMode="auto">
            <a:xfrm>
              <a:off x="611" y="1888"/>
              <a:ext cx="5149" cy="1112"/>
              <a:chOff x="611" y="1888"/>
              <a:chExt cx="5149" cy="1112"/>
            </a:xfrm>
          </p:grpSpPr>
          <p:sp>
            <p:nvSpPr>
              <p:cNvPr id="356359" name="Rectangle 7"/>
              <p:cNvSpPr>
                <a:spLocks noChangeArrowheads="1"/>
              </p:cNvSpPr>
              <p:nvPr/>
            </p:nvSpPr>
            <p:spPr bwMode="auto">
              <a:xfrm>
                <a:off x="2189" y="1888"/>
                <a:ext cx="907" cy="362"/>
              </a:xfrm>
              <a:prstGeom prst="rect">
                <a:avLst/>
              </a:prstGeom>
              <a:solidFill>
                <a:srgbClr val="66FFFF">
                  <a:alpha val="50195"/>
                </a:srgbClr>
              </a:solidFill>
              <a:ln w="9525">
                <a:solidFill>
                  <a:schemeClr val="tx1"/>
                </a:solidFill>
                <a:miter lim="800000"/>
                <a:headEnd/>
                <a:tailEnd/>
              </a:ln>
            </p:spPr>
            <p:txBody>
              <a:bodyPr wrap="none" anchor="ctr"/>
              <a:lstStyle/>
              <a:p>
                <a:pPr algn="ctr"/>
                <a:r>
                  <a:rPr lang="en-US" altLang="zh-CN" b="1">
                    <a:solidFill>
                      <a:schemeClr val="tx2"/>
                    </a:solidFill>
                    <a:latin typeface="Times New Roman" pitchFamily="18" charset="0"/>
                    <a:ea typeface="楷体_GB2312" pitchFamily="49" charset="-122"/>
                  </a:rPr>
                  <a:t>MIS</a:t>
                </a:r>
              </a:p>
            </p:txBody>
          </p:sp>
          <p:sp>
            <p:nvSpPr>
              <p:cNvPr id="356360" name="Rectangle 8"/>
              <p:cNvSpPr>
                <a:spLocks noChangeArrowheads="1"/>
              </p:cNvSpPr>
              <p:nvPr/>
            </p:nvSpPr>
            <p:spPr bwMode="auto">
              <a:xfrm>
                <a:off x="1558" y="2638"/>
                <a:ext cx="1406" cy="362"/>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内联管理系统</a:t>
                </a:r>
              </a:p>
            </p:txBody>
          </p:sp>
          <p:sp>
            <p:nvSpPr>
              <p:cNvPr id="356361" name="Rectangle 9"/>
              <p:cNvSpPr>
                <a:spLocks noChangeArrowheads="1"/>
              </p:cNvSpPr>
              <p:nvPr/>
            </p:nvSpPr>
            <p:spPr bwMode="auto">
              <a:xfrm>
                <a:off x="3060" y="2637"/>
                <a:ext cx="1322" cy="362"/>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总经理查询系统</a:t>
                </a:r>
              </a:p>
            </p:txBody>
          </p:sp>
          <p:sp>
            <p:nvSpPr>
              <p:cNvPr id="356362" name="Rectangle 10"/>
              <p:cNvSpPr>
                <a:spLocks noChangeArrowheads="1"/>
              </p:cNvSpPr>
              <p:nvPr/>
            </p:nvSpPr>
            <p:spPr bwMode="auto">
              <a:xfrm>
                <a:off x="4513" y="2637"/>
                <a:ext cx="1247" cy="362"/>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solidFill>
                      <a:schemeClr val="tx2"/>
                    </a:solidFill>
                    <a:latin typeface="Times New Roman" pitchFamily="18" charset="0"/>
                    <a:ea typeface="楷体_GB2312" pitchFamily="49" charset="-122"/>
                  </a:rPr>
                  <a:t>数据维护系统</a:t>
                </a:r>
              </a:p>
            </p:txBody>
          </p:sp>
          <p:sp>
            <p:nvSpPr>
              <p:cNvPr id="356363" name="Line 11"/>
              <p:cNvSpPr>
                <a:spLocks noChangeShapeType="1"/>
              </p:cNvSpPr>
              <p:nvPr/>
            </p:nvSpPr>
            <p:spPr bwMode="auto">
              <a:xfrm>
                <a:off x="611" y="2426"/>
                <a:ext cx="4490" cy="0"/>
              </a:xfrm>
              <a:prstGeom prst="line">
                <a:avLst/>
              </a:prstGeom>
              <a:noFill/>
              <a:ln w="9525">
                <a:solidFill>
                  <a:schemeClr val="tx1"/>
                </a:solidFill>
                <a:round/>
                <a:headEnd/>
                <a:tailEnd/>
              </a:ln>
            </p:spPr>
            <p:txBody>
              <a:bodyPr wrap="none" anchor="ctr"/>
              <a:lstStyle/>
              <a:p>
                <a:endParaRPr lang="zh-CN" altLang="en-US"/>
              </a:p>
            </p:txBody>
          </p:sp>
          <p:sp>
            <p:nvSpPr>
              <p:cNvPr id="356364" name="Line 12"/>
              <p:cNvSpPr>
                <a:spLocks noChangeShapeType="1"/>
              </p:cNvSpPr>
              <p:nvPr/>
            </p:nvSpPr>
            <p:spPr bwMode="auto">
              <a:xfrm>
                <a:off x="611" y="2426"/>
                <a:ext cx="0" cy="211"/>
              </a:xfrm>
              <a:prstGeom prst="line">
                <a:avLst/>
              </a:prstGeom>
              <a:noFill/>
              <a:ln w="9525">
                <a:solidFill>
                  <a:schemeClr val="tx1"/>
                </a:solidFill>
                <a:round/>
                <a:headEnd/>
                <a:tailEnd/>
              </a:ln>
            </p:spPr>
            <p:txBody>
              <a:bodyPr wrap="none" anchor="ctr"/>
              <a:lstStyle/>
              <a:p>
                <a:endParaRPr lang="zh-CN" altLang="en-US"/>
              </a:p>
            </p:txBody>
          </p:sp>
          <p:sp>
            <p:nvSpPr>
              <p:cNvPr id="356365" name="Line 13"/>
              <p:cNvSpPr>
                <a:spLocks noChangeShapeType="1"/>
              </p:cNvSpPr>
              <p:nvPr/>
            </p:nvSpPr>
            <p:spPr bwMode="auto">
              <a:xfrm>
                <a:off x="2184" y="2426"/>
                <a:ext cx="0" cy="211"/>
              </a:xfrm>
              <a:prstGeom prst="line">
                <a:avLst/>
              </a:prstGeom>
              <a:noFill/>
              <a:ln w="9525">
                <a:solidFill>
                  <a:schemeClr val="tx1"/>
                </a:solidFill>
                <a:round/>
                <a:headEnd/>
                <a:tailEnd/>
              </a:ln>
            </p:spPr>
            <p:txBody>
              <a:bodyPr wrap="none" anchor="ctr"/>
              <a:lstStyle/>
              <a:p>
                <a:endParaRPr lang="zh-CN" altLang="en-US"/>
              </a:p>
            </p:txBody>
          </p:sp>
          <p:sp>
            <p:nvSpPr>
              <p:cNvPr id="356366" name="Line 14"/>
              <p:cNvSpPr>
                <a:spLocks noChangeShapeType="1"/>
              </p:cNvSpPr>
              <p:nvPr/>
            </p:nvSpPr>
            <p:spPr bwMode="auto">
              <a:xfrm>
                <a:off x="3651" y="2427"/>
                <a:ext cx="0" cy="211"/>
              </a:xfrm>
              <a:prstGeom prst="line">
                <a:avLst/>
              </a:prstGeom>
              <a:noFill/>
              <a:ln w="9525">
                <a:solidFill>
                  <a:schemeClr val="tx1"/>
                </a:solidFill>
                <a:round/>
                <a:headEnd/>
                <a:tailEnd/>
              </a:ln>
            </p:spPr>
            <p:txBody>
              <a:bodyPr wrap="none" anchor="ctr"/>
              <a:lstStyle/>
              <a:p>
                <a:endParaRPr lang="zh-CN" altLang="en-US"/>
              </a:p>
            </p:txBody>
          </p:sp>
          <p:sp>
            <p:nvSpPr>
              <p:cNvPr id="356367" name="Line 15"/>
              <p:cNvSpPr>
                <a:spLocks noChangeShapeType="1"/>
              </p:cNvSpPr>
              <p:nvPr/>
            </p:nvSpPr>
            <p:spPr bwMode="auto">
              <a:xfrm>
                <a:off x="5096" y="2441"/>
                <a:ext cx="0" cy="211"/>
              </a:xfrm>
              <a:prstGeom prst="line">
                <a:avLst/>
              </a:prstGeom>
              <a:noFill/>
              <a:ln w="9525">
                <a:solidFill>
                  <a:schemeClr val="tx1"/>
                </a:solidFill>
                <a:round/>
                <a:headEnd/>
                <a:tailEnd/>
              </a:ln>
            </p:spPr>
            <p:txBody>
              <a:bodyPr wrap="none" anchor="ctr"/>
              <a:lstStyle/>
              <a:p>
                <a:endParaRPr lang="zh-CN" altLang="en-US"/>
              </a:p>
            </p:txBody>
          </p:sp>
          <p:sp>
            <p:nvSpPr>
              <p:cNvPr id="356368" name="Line 16"/>
              <p:cNvSpPr>
                <a:spLocks noChangeShapeType="1"/>
              </p:cNvSpPr>
              <p:nvPr/>
            </p:nvSpPr>
            <p:spPr bwMode="auto">
              <a:xfrm>
                <a:off x="2597" y="2250"/>
                <a:ext cx="0" cy="168"/>
              </a:xfrm>
              <a:prstGeom prst="line">
                <a:avLst/>
              </a:prstGeom>
              <a:noFill/>
              <a:ln w="9525">
                <a:solidFill>
                  <a:schemeClr val="tx1"/>
                </a:solidFill>
                <a:round/>
                <a:headEnd/>
                <a:tailEnd/>
              </a:ln>
            </p:spPr>
            <p:txBody>
              <a:bodyPr wrap="none" anchor="ctr"/>
              <a:lstStyle/>
              <a:p>
                <a:endParaRPr lang="zh-CN" altLang="en-US"/>
              </a:p>
            </p:txBody>
          </p:sp>
        </p:grpSp>
      </p:grpSp>
    </p:spTree>
  </p:cSld>
  <p:clrMapOvr>
    <a:masterClrMapping/>
  </p:clrMapOvr>
  <p:transition>
    <p:wipe dir="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idx="4294967295"/>
          </p:nvPr>
        </p:nvSpPr>
        <p:spPr>
          <a:xfrm>
            <a:off x="871538" y="854075"/>
            <a:ext cx="8162925" cy="641350"/>
          </a:xfrm>
          <a:noFill/>
        </p:spPr>
        <p:txBody>
          <a:bodyPr/>
          <a:lstStyle/>
          <a:p>
            <a:r>
              <a:rPr lang="zh-CN" altLang="en-US" sz="3600" b="1" smtClean="0"/>
              <a:t>四、信息化过程中面临的困难</a:t>
            </a:r>
          </a:p>
        </p:txBody>
      </p:sp>
      <p:sp>
        <p:nvSpPr>
          <p:cNvPr id="358403" name="Text Box 3"/>
          <p:cNvSpPr txBox="1">
            <a:spLocks noChangeArrowheads="1"/>
          </p:cNvSpPr>
          <p:nvPr/>
        </p:nvSpPr>
        <p:spPr bwMode="auto">
          <a:xfrm>
            <a:off x="457200" y="1909763"/>
            <a:ext cx="7931150" cy="946150"/>
          </a:xfrm>
          <a:prstGeom prst="rect">
            <a:avLst/>
          </a:prstGeom>
          <a:noFill/>
          <a:ln w="9525">
            <a:noFill/>
            <a:miter lim="800000"/>
            <a:headEnd/>
            <a:tailEnd/>
          </a:ln>
        </p:spPr>
        <p:txBody>
          <a:bodyPr>
            <a:spAutoFit/>
          </a:bodyPr>
          <a:lstStyle/>
          <a:p>
            <a:pPr marL="742950" lvl="1" indent="-285750">
              <a:buFont typeface="Wingdings" pitchFamily="2" charset="2"/>
              <a:buChar char="Ø"/>
            </a:pPr>
            <a:r>
              <a:rPr lang="zh-CN" altLang="en-US" sz="2800" b="1">
                <a:latin typeface="Times New Roman" pitchFamily="18" charset="0"/>
                <a:ea typeface="楷体_GB2312" pitchFamily="49" charset="-122"/>
                <a:sym typeface="Wingdings" pitchFamily="2" charset="2"/>
              </a:rPr>
              <a:t>由于总经理的态度，导致公司中</a:t>
            </a:r>
            <a:r>
              <a:rPr lang="en-US" altLang="zh-CN" sz="2800" b="1">
                <a:latin typeface="Times New Roman" pitchFamily="18" charset="0"/>
                <a:ea typeface="楷体_GB2312" pitchFamily="49" charset="-122"/>
                <a:sym typeface="Wingdings" pitchFamily="2" charset="2"/>
              </a:rPr>
              <a:t>MIS</a:t>
            </a:r>
            <a:r>
              <a:rPr lang="zh-CN" altLang="en-US" sz="2800" b="1">
                <a:latin typeface="Times New Roman" pitchFamily="18" charset="0"/>
                <a:ea typeface="楷体_GB2312" pitchFamily="49" charset="-122"/>
                <a:sym typeface="Wingdings" pitchFamily="2" charset="2"/>
              </a:rPr>
              <a:t>使用情况不理想；</a:t>
            </a:r>
            <a:endParaRPr lang="zh-CN" altLang="en-US" sz="2800" b="1">
              <a:latin typeface="Times New Roman" pitchFamily="18" charset="0"/>
              <a:ea typeface="楷体_GB2312" pitchFamily="49" charset="-122"/>
            </a:endParaRPr>
          </a:p>
        </p:txBody>
      </p:sp>
      <p:sp>
        <p:nvSpPr>
          <p:cNvPr id="358404" name="Text Box 4"/>
          <p:cNvSpPr txBox="1">
            <a:spLocks noChangeArrowheads="1"/>
          </p:cNvSpPr>
          <p:nvPr/>
        </p:nvSpPr>
        <p:spPr bwMode="auto">
          <a:xfrm>
            <a:off x="457200" y="2917825"/>
            <a:ext cx="7931150" cy="519113"/>
          </a:xfrm>
          <a:prstGeom prst="rect">
            <a:avLst/>
          </a:prstGeom>
          <a:noFill/>
          <a:ln w="9525">
            <a:noFill/>
            <a:miter lim="800000"/>
            <a:headEnd/>
            <a:tailEnd/>
          </a:ln>
        </p:spPr>
        <p:txBody>
          <a:bodyPr>
            <a:spAutoFit/>
          </a:bodyPr>
          <a:lstStyle/>
          <a:p>
            <a:pPr marL="742950" lvl="1" indent="-285750">
              <a:buFont typeface="Wingdings" pitchFamily="2" charset="2"/>
              <a:buChar char="Ø"/>
            </a:pPr>
            <a:r>
              <a:rPr lang="en-US" altLang="zh-CN" sz="2800" b="1">
                <a:latin typeface="Times New Roman" pitchFamily="18" charset="0"/>
                <a:ea typeface="楷体_GB2312" pitchFamily="49" charset="-122"/>
              </a:rPr>
              <a:t> </a:t>
            </a:r>
            <a:r>
              <a:rPr lang="en-US" altLang="zh-CN" sz="2800" b="1">
                <a:latin typeface="Times New Roman" pitchFamily="18" charset="0"/>
                <a:ea typeface="楷体_GB2312" pitchFamily="49" charset="-122"/>
                <a:sym typeface="Wingdings" pitchFamily="2" charset="2"/>
              </a:rPr>
              <a:t>“</a:t>
            </a:r>
            <a:r>
              <a:rPr lang="zh-CN" altLang="en-US" sz="2800" b="1">
                <a:latin typeface="Times New Roman" pitchFamily="18" charset="0"/>
                <a:ea typeface="楷体_GB2312" pitchFamily="49" charset="-122"/>
                <a:sym typeface="Wingdings" pitchFamily="2" charset="2"/>
              </a:rPr>
              <a:t>灰色收入”挥之不去，预定目标未达到；</a:t>
            </a:r>
            <a:endParaRPr lang="zh-CN" altLang="en-US" sz="2800" b="1">
              <a:latin typeface="Times New Roman" pitchFamily="18" charset="0"/>
              <a:ea typeface="楷体_GB2312" pitchFamily="49" charset="-122"/>
            </a:endParaRPr>
          </a:p>
        </p:txBody>
      </p:sp>
      <p:sp>
        <p:nvSpPr>
          <p:cNvPr id="358405" name="Text Box 5"/>
          <p:cNvSpPr txBox="1">
            <a:spLocks noChangeArrowheads="1"/>
          </p:cNvSpPr>
          <p:nvPr/>
        </p:nvSpPr>
        <p:spPr bwMode="auto">
          <a:xfrm>
            <a:off x="457200" y="3962400"/>
            <a:ext cx="7931150" cy="519113"/>
          </a:xfrm>
          <a:prstGeom prst="rect">
            <a:avLst/>
          </a:prstGeom>
          <a:noFill/>
          <a:ln w="9525">
            <a:noFill/>
            <a:miter lim="800000"/>
            <a:headEnd/>
            <a:tailEnd/>
          </a:ln>
        </p:spPr>
        <p:txBody>
          <a:bodyPr>
            <a:spAutoFit/>
          </a:bodyPr>
          <a:lstStyle/>
          <a:p>
            <a:pPr marL="742950" lvl="1" indent="-285750">
              <a:buFont typeface="Wingdings" pitchFamily="2" charset="2"/>
              <a:buChar char="Ø"/>
            </a:pPr>
            <a:r>
              <a:rPr lang="en-US" altLang="zh-CN" sz="2800" b="1">
                <a:latin typeface="Times New Roman" pitchFamily="18" charset="0"/>
                <a:ea typeface="楷体_GB2312" pitchFamily="49" charset="-122"/>
              </a:rPr>
              <a:t> </a:t>
            </a:r>
            <a:r>
              <a:rPr lang="zh-CN" altLang="en-US" sz="2800" b="1">
                <a:latin typeface="Times New Roman" pitchFamily="18" charset="0"/>
                <a:ea typeface="楷体_GB2312" pitchFamily="49" charset="-122"/>
                <a:sym typeface="Wingdings" pitchFamily="2" charset="2"/>
              </a:rPr>
              <a:t>未能组建信息中心，系统维护更新成问题；</a:t>
            </a:r>
            <a:endParaRPr lang="zh-CN" altLang="en-US" sz="2800" b="1">
              <a:latin typeface="Times New Roman" pitchFamily="18" charset="0"/>
              <a:ea typeface="楷体_GB2312" pitchFamily="49" charset="-122"/>
            </a:endParaRPr>
          </a:p>
        </p:txBody>
      </p:sp>
    </p:spTree>
  </p:cSld>
  <p:clrMapOvr>
    <a:masterClrMapping/>
  </p:clrMapOvr>
  <p:transition>
    <p:wipe dir="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idx="4294967295"/>
          </p:nvPr>
        </p:nvSpPr>
        <p:spPr>
          <a:xfrm>
            <a:off x="871538" y="854075"/>
            <a:ext cx="8162925" cy="641350"/>
          </a:xfrm>
          <a:noFill/>
        </p:spPr>
        <p:txBody>
          <a:bodyPr/>
          <a:lstStyle/>
          <a:p>
            <a:r>
              <a:rPr lang="zh-CN" altLang="en-US" sz="3600" b="1" smtClean="0"/>
              <a:t>五、讨论：</a:t>
            </a:r>
          </a:p>
        </p:txBody>
      </p:sp>
      <p:sp>
        <p:nvSpPr>
          <p:cNvPr id="360451" name="Text Box 3"/>
          <p:cNvSpPr txBox="1">
            <a:spLocks noChangeArrowheads="1"/>
          </p:cNvSpPr>
          <p:nvPr/>
        </p:nvSpPr>
        <p:spPr bwMode="auto">
          <a:xfrm>
            <a:off x="395288" y="1989138"/>
            <a:ext cx="7931150" cy="946150"/>
          </a:xfrm>
          <a:prstGeom prst="rect">
            <a:avLst/>
          </a:prstGeom>
          <a:noFill/>
          <a:ln w="9525">
            <a:noFill/>
            <a:miter lim="800000"/>
            <a:headEnd/>
            <a:tailEnd/>
          </a:ln>
        </p:spPr>
        <p:txBody>
          <a:bodyPr>
            <a:spAutoFit/>
          </a:bodyPr>
          <a:lstStyle/>
          <a:p>
            <a:r>
              <a:rPr lang="en-US" altLang="zh-CN" b="1">
                <a:latin typeface="Times New Roman" pitchFamily="18" charset="0"/>
                <a:ea typeface="楷体_GB2312" pitchFamily="49" charset="-122"/>
              </a:rPr>
              <a:t>      </a:t>
            </a:r>
            <a:r>
              <a:rPr lang="en-US" altLang="zh-CN" sz="2800" b="1">
                <a:latin typeface="Times New Roman" pitchFamily="18" charset="0"/>
                <a:ea typeface="楷体_GB2312" pitchFamily="49" charset="-122"/>
              </a:rPr>
              <a:t>1</a:t>
            </a:r>
            <a:r>
              <a:rPr lang="zh-CN" altLang="en-US" sz="2800" b="1">
                <a:latin typeface="Times New Roman" pitchFamily="18" charset="0"/>
                <a:ea typeface="楷体_GB2312" pitchFamily="49" charset="-122"/>
              </a:rPr>
              <a:t>、有人认为</a:t>
            </a:r>
            <a:r>
              <a:rPr lang="en-US" altLang="zh-CN" sz="2800" b="1">
                <a:latin typeface="Times New Roman" pitchFamily="18" charset="0"/>
                <a:ea typeface="楷体_GB2312" pitchFamily="49" charset="-122"/>
              </a:rPr>
              <a:t>MIS</a:t>
            </a:r>
            <a:r>
              <a:rPr lang="zh-CN" altLang="en-US" sz="2800" b="1">
                <a:latin typeface="Times New Roman" pitchFamily="18" charset="0"/>
                <a:ea typeface="楷体_GB2312" pitchFamily="49" charset="-122"/>
              </a:rPr>
              <a:t>是“一把手”工程，本例中领导的不支持是失败的主要原因吗 ？</a:t>
            </a:r>
          </a:p>
        </p:txBody>
      </p:sp>
      <p:sp>
        <p:nvSpPr>
          <p:cNvPr id="360452" name="Text Box 4"/>
          <p:cNvSpPr txBox="1">
            <a:spLocks noChangeArrowheads="1"/>
          </p:cNvSpPr>
          <p:nvPr/>
        </p:nvSpPr>
        <p:spPr bwMode="auto">
          <a:xfrm>
            <a:off x="611188" y="2997200"/>
            <a:ext cx="7931150" cy="946150"/>
          </a:xfrm>
          <a:prstGeom prst="rect">
            <a:avLst/>
          </a:prstGeom>
          <a:noFill/>
          <a:ln w="9525">
            <a:noFill/>
            <a:miter lim="800000"/>
            <a:headEnd/>
            <a:tailEnd/>
          </a:ln>
        </p:spPr>
        <p:txBody>
          <a:bodyPr>
            <a:spAutoFit/>
          </a:bodyPr>
          <a:lstStyle/>
          <a:p>
            <a:r>
              <a:rPr lang="en-US" altLang="zh-CN" b="1">
                <a:latin typeface="Times New Roman" pitchFamily="18" charset="0"/>
                <a:ea typeface="楷体_GB2312" pitchFamily="49" charset="-122"/>
              </a:rPr>
              <a:t>      </a:t>
            </a:r>
            <a:r>
              <a:rPr lang="en-US" altLang="zh-CN" sz="2800" b="1">
                <a:latin typeface="Times New Roman" pitchFamily="18" charset="0"/>
                <a:ea typeface="楷体_GB2312" pitchFamily="49" charset="-122"/>
                <a:sym typeface="Wingdings" pitchFamily="2" charset="2"/>
              </a:rPr>
              <a:t>2</a:t>
            </a:r>
            <a:r>
              <a:rPr lang="zh-CN" altLang="en-US" sz="2800" b="1">
                <a:latin typeface="Times New Roman" pitchFamily="18" charset="0"/>
                <a:ea typeface="楷体_GB2312" pitchFamily="49" charset="-122"/>
                <a:sym typeface="Wingdings" pitchFamily="2" charset="2"/>
              </a:rPr>
              <a:t>、推行</a:t>
            </a:r>
            <a:r>
              <a:rPr lang="en-US" altLang="zh-CN" sz="2800" b="1">
                <a:latin typeface="Times New Roman" pitchFamily="18" charset="0"/>
                <a:ea typeface="楷体_GB2312" pitchFamily="49" charset="-122"/>
                <a:sym typeface="Wingdings" pitchFamily="2" charset="2"/>
              </a:rPr>
              <a:t>MIS</a:t>
            </a:r>
            <a:r>
              <a:rPr lang="zh-CN" altLang="en-US" sz="2800" b="1">
                <a:latin typeface="Times New Roman" pitchFamily="18" charset="0"/>
                <a:ea typeface="楷体_GB2312" pitchFamily="49" charset="-122"/>
                <a:sym typeface="Wingdings" pitchFamily="2" charset="2"/>
              </a:rPr>
              <a:t>，减少“灰色收入”的目标为什么没有能够实现？</a:t>
            </a:r>
            <a:endParaRPr lang="zh-CN" altLang="en-US" sz="2800" b="1">
              <a:latin typeface="Times New Roman" pitchFamily="18" charset="0"/>
              <a:ea typeface="楷体_GB2312" pitchFamily="49" charset="-122"/>
            </a:endParaRPr>
          </a:p>
        </p:txBody>
      </p:sp>
      <p:sp>
        <p:nvSpPr>
          <p:cNvPr id="360453" name="Text Box 5"/>
          <p:cNvSpPr txBox="1">
            <a:spLocks noChangeArrowheads="1"/>
          </p:cNvSpPr>
          <p:nvPr/>
        </p:nvSpPr>
        <p:spPr bwMode="auto">
          <a:xfrm>
            <a:off x="539750" y="4076700"/>
            <a:ext cx="7931150" cy="946150"/>
          </a:xfrm>
          <a:prstGeom prst="rect">
            <a:avLst/>
          </a:prstGeom>
          <a:noFill/>
          <a:ln w="9525">
            <a:noFill/>
            <a:miter lim="800000"/>
            <a:headEnd/>
            <a:tailEnd/>
          </a:ln>
        </p:spPr>
        <p:txBody>
          <a:bodyPr>
            <a:spAutoFit/>
          </a:bodyPr>
          <a:lstStyle/>
          <a:p>
            <a:r>
              <a:rPr lang="en-US" altLang="zh-CN" b="1">
                <a:latin typeface="Times New Roman" pitchFamily="18" charset="0"/>
                <a:ea typeface="楷体_GB2312" pitchFamily="49" charset="-122"/>
              </a:rPr>
              <a:t>      </a:t>
            </a:r>
            <a:r>
              <a:rPr lang="en-US" altLang="zh-CN" sz="2800" b="1">
                <a:latin typeface="Times New Roman" pitchFamily="18" charset="0"/>
                <a:ea typeface="楷体_GB2312" pitchFamily="49" charset="-122"/>
                <a:sym typeface="Wingdings" pitchFamily="2" charset="2"/>
              </a:rPr>
              <a:t>3</a:t>
            </a:r>
            <a:r>
              <a:rPr lang="zh-CN" altLang="en-US" sz="2800" b="1">
                <a:latin typeface="Times New Roman" pitchFamily="18" charset="0"/>
                <a:ea typeface="楷体_GB2312" pitchFamily="49" charset="-122"/>
                <a:sym typeface="Wingdings" pitchFamily="2" charset="2"/>
              </a:rPr>
              <a:t>、如果你是王江，你将如何推进下一步的信息化工作？</a:t>
            </a:r>
            <a:endParaRPr lang="zh-CN" altLang="en-US" sz="2800" b="1">
              <a:latin typeface="Times New Roman" pitchFamily="18" charset="0"/>
              <a:ea typeface="楷体_GB2312" pitchFamily="49" charset="-122"/>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539750" y="2262188"/>
            <a:ext cx="8135938" cy="3836987"/>
          </a:xfrm>
        </p:spPr>
        <p:txBody>
          <a:bodyPr/>
          <a:lstStyle/>
          <a:p>
            <a:pPr marL="177800" indent="-177800" eaLnBrk="1" hangingPunct="1">
              <a:buFont typeface="Wingdings" pitchFamily="2" charset="2"/>
              <a:buNone/>
            </a:pPr>
            <a:r>
              <a:rPr lang="en-US" altLang="zh-CN" b="1" smtClean="0">
                <a:latin typeface="宋体" pitchFamily="2" charset="-122"/>
                <a:cs typeface="Times New Roman" pitchFamily="18" charset="0"/>
              </a:rPr>
              <a:t>4.</a:t>
            </a:r>
            <a:r>
              <a:rPr lang="zh-CN" altLang="en-US" b="1" smtClean="0">
                <a:latin typeface="宋体" pitchFamily="2" charset="-122"/>
              </a:rPr>
              <a:t>智慧</a:t>
            </a:r>
          </a:p>
          <a:p>
            <a:pPr marL="723900" lvl="1" indent="-366713" eaLnBrk="1" hangingPunct="1">
              <a:lnSpc>
                <a:spcPct val="150000"/>
              </a:lnSpc>
            </a:pPr>
            <a:r>
              <a:rPr lang="zh-CN" altLang="en-US" b="1" smtClean="0">
                <a:latin typeface="Times New Roman" pitchFamily="18" charset="0"/>
              </a:rPr>
              <a:t>智慧是富有洞察力的知识，</a:t>
            </a:r>
            <a:r>
              <a:rPr lang="zh-CN" altLang="en-US" b="1" smtClean="0"/>
              <a:t>对事物能迅速、灵活、正确地理解和解决的能力。</a:t>
            </a:r>
          </a:p>
          <a:p>
            <a:pPr marL="723900" lvl="1" indent="-366713" eaLnBrk="1" hangingPunct="1">
              <a:lnSpc>
                <a:spcPct val="150000"/>
              </a:lnSpc>
            </a:pPr>
            <a:r>
              <a:rPr lang="zh-CN" altLang="en-US" b="1" smtClean="0"/>
              <a:t>智慧是利用知识采取正确行动的体现。  </a:t>
            </a:r>
          </a:p>
        </p:txBody>
      </p:sp>
      <p:sp>
        <p:nvSpPr>
          <p:cNvPr id="1738755" name="AutoShape 3">
            <a:hlinkClick r:id="" action="ppaction://noaction" highlightClick="1"/>
          </p:cNvPr>
          <p:cNvSpPr>
            <a:spLocks noChangeArrowheads="1"/>
          </p:cNvSpPr>
          <p:nvPr/>
        </p:nvSpPr>
        <p:spPr bwMode="auto">
          <a:xfrm>
            <a:off x="1476375" y="908050"/>
            <a:ext cx="5327650"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1.1.1  </a:t>
            </a:r>
            <a:r>
              <a:rPr kumimoji="1" lang="zh-CN" altLang="en-US" sz="3600" b="1">
                <a:effectLst>
                  <a:outerShdw blurRad="38100" dist="38100" dir="2700000" algn="tl">
                    <a:srgbClr val="C0C0C0"/>
                  </a:outerShdw>
                </a:effectLst>
                <a:latin typeface="Times New Roman" pitchFamily="18" charset="0"/>
              </a:rPr>
              <a:t>信息的概念</a:t>
            </a:r>
          </a:p>
        </p:txBody>
      </p:sp>
    </p:spTree>
  </p:cSld>
  <p:clrMapOvr>
    <a:masterClrMapping/>
  </p:clrMapOvr>
  <p:transition>
    <p:wipe dir="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idx="4294967295"/>
          </p:nvPr>
        </p:nvSpPr>
        <p:spPr>
          <a:xfrm>
            <a:off x="871538" y="854075"/>
            <a:ext cx="8162925" cy="641350"/>
          </a:xfrm>
          <a:noFill/>
        </p:spPr>
        <p:txBody>
          <a:bodyPr/>
          <a:lstStyle/>
          <a:p>
            <a:r>
              <a:rPr lang="zh-CN" altLang="en-US" sz="3600" b="1" smtClean="0"/>
              <a:t>五、讨论：</a:t>
            </a:r>
          </a:p>
        </p:txBody>
      </p:sp>
      <p:sp>
        <p:nvSpPr>
          <p:cNvPr id="362499" name="Text Box 3"/>
          <p:cNvSpPr txBox="1">
            <a:spLocks noChangeArrowheads="1"/>
          </p:cNvSpPr>
          <p:nvPr/>
        </p:nvSpPr>
        <p:spPr bwMode="auto">
          <a:xfrm>
            <a:off x="611188" y="2276475"/>
            <a:ext cx="7931150" cy="946150"/>
          </a:xfrm>
          <a:prstGeom prst="rect">
            <a:avLst/>
          </a:prstGeom>
          <a:noFill/>
          <a:ln w="9525">
            <a:noFill/>
            <a:miter lim="800000"/>
            <a:headEnd/>
            <a:tailEnd/>
          </a:ln>
        </p:spPr>
        <p:txBody>
          <a:bodyPr>
            <a:spAutoFit/>
          </a:bodyPr>
          <a:lstStyle/>
          <a:p>
            <a:r>
              <a:rPr lang="en-US" altLang="zh-CN" b="1">
                <a:latin typeface="Times New Roman" pitchFamily="18" charset="0"/>
                <a:ea typeface="楷体_GB2312" pitchFamily="49" charset="-122"/>
              </a:rPr>
              <a:t>      </a:t>
            </a:r>
            <a:r>
              <a:rPr lang="en-US" altLang="zh-CN" sz="2800" b="1">
                <a:latin typeface="Times New Roman" pitchFamily="18" charset="0"/>
                <a:ea typeface="楷体_GB2312" pitchFamily="49" charset="-122"/>
              </a:rPr>
              <a:t>1</a:t>
            </a:r>
            <a:r>
              <a:rPr lang="zh-CN" altLang="en-US" sz="2800" b="1">
                <a:latin typeface="Times New Roman" pitchFamily="18" charset="0"/>
                <a:ea typeface="楷体_GB2312" pitchFamily="49" charset="-122"/>
              </a:rPr>
              <a:t>、有人认为</a:t>
            </a:r>
            <a:r>
              <a:rPr lang="en-US" altLang="zh-CN" sz="2800" b="1">
                <a:latin typeface="Times New Roman" pitchFamily="18" charset="0"/>
                <a:ea typeface="楷体_GB2312" pitchFamily="49" charset="-122"/>
              </a:rPr>
              <a:t>MIS</a:t>
            </a:r>
            <a:r>
              <a:rPr lang="zh-CN" altLang="en-US" sz="2800" b="1">
                <a:latin typeface="Times New Roman" pitchFamily="18" charset="0"/>
                <a:ea typeface="楷体_GB2312" pitchFamily="49" charset="-122"/>
              </a:rPr>
              <a:t>是“一把手”工程，本例中领导的不支持是失败的主要原因？</a:t>
            </a:r>
          </a:p>
        </p:txBody>
      </p:sp>
    </p:spTree>
  </p:cSld>
  <p:clrMapOvr>
    <a:masterClrMapping/>
  </p:clrMapOvr>
  <p:transition>
    <p:wipe dir="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1026"/>
          <p:cNvSpPr>
            <a:spLocks noGrp="1" noChangeArrowheads="1"/>
          </p:cNvSpPr>
          <p:nvPr>
            <p:ph type="title" idx="4294967295"/>
          </p:nvPr>
        </p:nvSpPr>
        <p:spPr>
          <a:xfrm>
            <a:off x="611188" y="260350"/>
            <a:ext cx="8162925" cy="641350"/>
          </a:xfrm>
          <a:noFill/>
        </p:spPr>
        <p:txBody>
          <a:bodyPr/>
          <a:lstStyle/>
          <a:p>
            <a:r>
              <a:rPr lang="zh-CN" altLang="en-US" sz="3600" b="1" smtClean="0"/>
              <a:t>五、讨论</a:t>
            </a:r>
            <a:r>
              <a:rPr lang="zh-CN" altLang="en-US" sz="3600" smtClean="0"/>
              <a:t>：</a:t>
            </a:r>
          </a:p>
        </p:txBody>
      </p:sp>
      <p:sp>
        <p:nvSpPr>
          <p:cNvPr id="364547" name="Text Box 1028"/>
          <p:cNvSpPr txBox="1">
            <a:spLocks noChangeArrowheads="1"/>
          </p:cNvSpPr>
          <p:nvPr/>
        </p:nvSpPr>
        <p:spPr bwMode="auto">
          <a:xfrm>
            <a:off x="684213" y="908050"/>
            <a:ext cx="7931150" cy="946150"/>
          </a:xfrm>
          <a:prstGeom prst="rect">
            <a:avLst/>
          </a:prstGeom>
          <a:noFill/>
          <a:ln w="9525">
            <a:noFill/>
            <a:miter lim="800000"/>
            <a:headEnd/>
            <a:tailEnd/>
          </a:ln>
        </p:spPr>
        <p:txBody>
          <a:bodyPr>
            <a:spAutoFit/>
          </a:bodyPr>
          <a:lstStyle/>
          <a:p>
            <a:r>
              <a:rPr lang="en-US" altLang="zh-CN" b="1">
                <a:latin typeface="Times New Roman" pitchFamily="18" charset="0"/>
                <a:ea typeface="楷体_GB2312" pitchFamily="49" charset="-122"/>
              </a:rPr>
              <a:t>      </a:t>
            </a:r>
            <a:r>
              <a:rPr lang="en-US" altLang="zh-CN" sz="2800" b="1">
                <a:latin typeface="Times New Roman" pitchFamily="18" charset="0"/>
                <a:ea typeface="楷体_GB2312" pitchFamily="49" charset="-122"/>
                <a:sym typeface="Wingdings" pitchFamily="2" charset="2"/>
              </a:rPr>
              <a:t>2</a:t>
            </a:r>
            <a:r>
              <a:rPr lang="zh-CN" altLang="en-US" sz="2800" b="1">
                <a:latin typeface="Times New Roman" pitchFamily="18" charset="0"/>
                <a:ea typeface="楷体_GB2312" pitchFamily="49" charset="-122"/>
                <a:sym typeface="Wingdings" pitchFamily="2" charset="2"/>
              </a:rPr>
              <a:t>、推行</a:t>
            </a:r>
            <a:r>
              <a:rPr lang="en-US" altLang="zh-CN" sz="2800" b="1">
                <a:latin typeface="Times New Roman" pitchFamily="18" charset="0"/>
                <a:ea typeface="楷体_GB2312" pitchFamily="49" charset="-122"/>
                <a:sym typeface="Wingdings" pitchFamily="2" charset="2"/>
              </a:rPr>
              <a:t>MIS</a:t>
            </a:r>
            <a:r>
              <a:rPr lang="zh-CN" altLang="en-US" sz="2800" b="1">
                <a:latin typeface="Times New Roman" pitchFamily="18" charset="0"/>
                <a:ea typeface="楷体_GB2312" pitchFamily="49" charset="-122"/>
                <a:sym typeface="Wingdings" pitchFamily="2" charset="2"/>
              </a:rPr>
              <a:t>，“削藩”和减少“灰色收入”的目标为什么没有能够实现？</a:t>
            </a:r>
            <a:endParaRPr lang="zh-CN" altLang="en-US" sz="2800" b="1">
              <a:latin typeface="Times New Roman" pitchFamily="18" charset="0"/>
              <a:ea typeface="楷体_GB2312" pitchFamily="49" charset="-122"/>
            </a:endParaRPr>
          </a:p>
        </p:txBody>
      </p:sp>
      <p:sp>
        <p:nvSpPr>
          <p:cNvPr id="364548" name="Text Box 1030"/>
          <p:cNvSpPr txBox="1">
            <a:spLocks noChangeArrowheads="1"/>
          </p:cNvSpPr>
          <p:nvPr/>
        </p:nvSpPr>
        <p:spPr bwMode="auto">
          <a:xfrm>
            <a:off x="609600" y="2209800"/>
            <a:ext cx="8153400" cy="4394200"/>
          </a:xfrm>
          <a:prstGeom prst="rect">
            <a:avLst/>
          </a:prstGeom>
          <a:noFill/>
          <a:ln w="9525">
            <a:noFill/>
            <a:miter lim="800000"/>
            <a:headEnd/>
            <a:tailEnd/>
          </a:ln>
        </p:spPr>
        <p:txBody>
          <a:bodyPr>
            <a:spAutoFit/>
          </a:bodyPr>
          <a:lstStyle/>
          <a:p>
            <a:pPr>
              <a:spcBef>
                <a:spcPct val="30000"/>
              </a:spcBef>
            </a:pPr>
            <a:r>
              <a:rPr lang="en-US" altLang="zh-CN" b="1">
                <a:solidFill>
                  <a:srgbClr val="0000FF"/>
                </a:solidFill>
                <a:latin typeface="宋体" pitchFamily="2" charset="-122"/>
                <a:sym typeface="Wingdings 2" pitchFamily="18" charset="2"/>
              </a:rPr>
              <a:t>1</a:t>
            </a:r>
            <a:r>
              <a:rPr lang="zh-CN" altLang="en-US" b="1">
                <a:solidFill>
                  <a:srgbClr val="0000FF"/>
                </a:solidFill>
                <a:latin typeface="宋体" pitchFamily="2" charset="-122"/>
                <a:sym typeface="Wingdings 2" pitchFamily="18" charset="2"/>
              </a:rPr>
              <a:t>、</a:t>
            </a:r>
            <a:r>
              <a:rPr lang="zh-CN" altLang="en-US" b="1">
                <a:solidFill>
                  <a:srgbClr val="0000FF"/>
                </a:solidFill>
                <a:latin typeface="宋体" pitchFamily="2" charset="-122"/>
              </a:rPr>
              <a:t>企业管理人观念方面 </a:t>
            </a:r>
          </a:p>
          <a:p>
            <a:pPr>
              <a:spcBef>
                <a:spcPct val="30000"/>
              </a:spcBef>
            </a:pPr>
            <a:r>
              <a:rPr lang="zh-CN" altLang="en-US" b="1">
                <a:solidFill>
                  <a:srgbClr val="0000FF"/>
                </a:solidFill>
                <a:latin typeface="宋体" pitchFamily="2" charset="-122"/>
                <a:sym typeface="Wingdings 2" pitchFamily="18" charset="2"/>
              </a:rPr>
              <a:t></a:t>
            </a:r>
            <a:r>
              <a:rPr lang="zh-CN" altLang="en-US" b="1">
                <a:solidFill>
                  <a:srgbClr val="0000FF"/>
                </a:solidFill>
                <a:latin typeface="宋体" pitchFamily="2" charset="-122"/>
              </a:rPr>
              <a:t>企业一把手重视不够 在许多企业，企业一把手对信息化建设缺乏应有的关心和支持。</a:t>
            </a:r>
          </a:p>
          <a:p>
            <a:pPr>
              <a:spcBef>
                <a:spcPct val="30000"/>
              </a:spcBef>
            </a:pPr>
            <a:r>
              <a:rPr lang="zh-CN" altLang="en-US" b="1">
                <a:solidFill>
                  <a:srgbClr val="0000FF"/>
                </a:solidFill>
                <a:latin typeface="宋体" pitchFamily="2" charset="-122"/>
                <a:sym typeface="Wingdings 2" pitchFamily="18" charset="2"/>
              </a:rPr>
              <a:t></a:t>
            </a:r>
            <a:r>
              <a:rPr lang="zh-CN" altLang="en-US" b="1">
                <a:solidFill>
                  <a:srgbClr val="0000FF"/>
                </a:solidFill>
                <a:latin typeface="宋体" pitchFamily="2" charset="-122"/>
              </a:rPr>
              <a:t>中层领导的消极对待或抵制 有些企业，其经济属</a:t>
            </a:r>
            <a:r>
              <a:rPr lang="zh-CN" altLang="en-US" b="1">
                <a:solidFill>
                  <a:srgbClr val="0000FF"/>
                </a:solidFill>
                <a:latin typeface="Arial" charset="0"/>
              </a:rPr>
              <a:t>“</a:t>
            </a:r>
            <a:r>
              <a:rPr lang="zh-CN" altLang="en-US" b="1">
                <a:solidFill>
                  <a:srgbClr val="0000FF"/>
                </a:solidFill>
                <a:latin typeface="宋体" pitchFamily="2" charset="-122"/>
              </a:rPr>
              <a:t>诸侯经济</a:t>
            </a:r>
            <a:r>
              <a:rPr lang="zh-CN" altLang="en-US" b="1">
                <a:solidFill>
                  <a:srgbClr val="0000FF"/>
                </a:solidFill>
                <a:latin typeface="Arial" charset="0"/>
              </a:rPr>
              <a:t>”</a:t>
            </a:r>
            <a:r>
              <a:rPr lang="zh-CN" altLang="en-US" b="1">
                <a:solidFill>
                  <a:srgbClr val="0000FF"/>
                </a:solidFill>
                <a:latin typeface="宋体" pitchFamily="2" charset="-122"/>
              </a:rPr>
              <a:t>，部门的权力与利益很大。</a:t>
            </a:r>
          </a:p>
          <a:p>
            <a:pPr>
              <a:spcBef>
                <a:spcPct val="30000"/>
              </a:spcBef>
            </a:pPr>
            <a:r>
              <a:rPr lang="en-US" altLang="zh-CN" b="1">
                <a:solidFill>
                  <a:srgbClr val="0000FF"/>
                </a:solidFill>
                <a:latin typeface="宋体" pitchFamily="2" charset="-122"/>
                <a:cs typeface="Times New Roman" pitchFamily="18" charset="0"/>
              </a:rPr>
              <a:t>2</a:t>
            </a:r>
            <a:r>
              <a:rPr lang="zh-CN" altLang="en-US" b="1">
                <a:solidFill>
                  <a:srgbClr val="0000FF"/>
                </a:solidFill>
                <a:latin typeface="宋体" pitchFamily="2" charset="-122"/>
              </a:rPr>
              <a:t>、</a:t>
            </a:r>
            <a:r>
              <a:rPr lang="zh-CN" altLang="en-US" b="1">
                <a:solidFill>
                  <a:srgbClr val="0000FF"/>
                </a:solidFill>
                <a:latin typeface="宋体" pitchFamily="2" charset="-122"/>
                <a:cs typeface="Times New Roman" pitchFamily="18" charset="0"/>
              </a:rPr>
              <a:t>企业的常规管理方面 </a:t>
            </a:r>
          </a:p>
          <a:p>
            <a:pPr>
              <a:spcBef>
                <a:spcPct val="30000"/>
              </a:spcBef>
            </a:pPr>
            <a:r>
              <a:rPr lang="zh-CN" altLang="en-US" b="1">
                <a:solidFill>
                  <a:srgbClr val="0000FF"/>
                </a:solidFill>
                <a:latin typeface="宋体" pitchFamily="2" charset="-122"/>
                <a:sym typeface="Wingdings 2" pitchFamily="18" charset="2"/>
              </a:rPr>
              <a:t></a:t>
            </a:r>
            <a:r>
              <a:rPr lang="zh-CN" altLang="en-US" b="1">
                <a:solidFill>
                  <a:srgbClr val="0000FF"/>
                </a:solidFill>
                <a:latin typeface="宋体" pitchFamily="2" charset="-122"/>
              </a:rPr>
              <a:t>没有相应的经营模式的变动和业务流程的重组，高估了计算机应用系统的作用。</a:t>
            </a:r>
          </a:p>
          <a:p>
            <a:pPr>
              <a:spcBef>
                <a:spcPct val="30000"/>
              </a:spcBef>
            </a:pPr>
            <a:r>
              <a:rPr lang="en-US" altLang="zh-CN" b="1">
                <a:solidFill>
                  <a:srgbClr val="0000FF"/>
                </a:solidFill>
                <a:latin typeface="宋体" pitchFamily="2" charset="-122"/>
                <a:cs typeface="Times New Roman" pitchFamily="18" charset="0"/>
              </a:rPr>
              <a:t>3</a:t>
            </a:r>
            <a:r>
              <a:rPr lang="zh-CN" altLang="en-US" b="1">
                <a:solidFill>
                  <a:srgbClr val="0000FF"/>
                </a:solidFill>
                <a:latin typeface="宋体" pitchFamily="2" charset="-122"/>
              </a:rPr>
              <a:t>、</a:t>
            </a:r>
            <a:r>
              <a:rPr lang="zh-CN" altLang="en-US" b="1">
                <a:solidFill>
                  <a:srgbClr val="0000FF"/>
                </a:solidFill>
                <a:latin typeface="宋体" pitchFamily="2" charset="-122"/>
                <a:cs typeface="Times New Roman" pitchFamily="18" charset="0"/>
              </a:rPr>
              <a:t>企业的专项管理方面 </a:t>
            </a:r>
          </a:p>
          <a:p>
            <a:pPr>
              <a:spcBef>
                <a:spcPct val="30000"/>
              </a:spcBef>
            </a:pPr>
            <a:r>
              <a:rPr lang="zh-CN" altLang="en-US" b="1">
                <a:solidFill>
                  <a:srgbClr val="0000FF"/>
                </a:solidFill>
                <a:latin typeface="宋体" pitchFamily="2" charset="-122"/>
                <a:sym typeface="Wingdings 2" pitchFamily="18" charset="2"/>
              </a:rPr>
              <a:t></a:t>
            </a:r>
            <a:r>
              <a:rPr lang="zh-CN" altLang="en-US" b="1">
                <a:solidFill>
                  <a:srgbClr val="0000FF"/>
                </a:solidFill>
                <a:latin typeface="宋体" pitchFamily="2" charset="-122"/>
              </a:rPr>
              <a:t>缺乏制度上的保障　任何一种先进作业方式或生产方式的采用，都必须有政策上的扶持或制度上的保障，</a:t>
            </a:r>
          </a:p>
          <a:p>
            <a:pPr>
              <a:spcBef>
                <a:spcPct val="30000"/>
              </a:spcBef>
            </a:pPr>
            <a:r>
              <a:rPr lang="zh-CN" altLang="en-US" b="1">
                <a:solidFill>
                  <a:srgbClr val="0000FF"/>
                </a:solidFill>
                <a:latin typeface="宋体" pitchFamily="2" charset="-122"/>
                <a:sym typeface="Wingdings 2" pitchFamily="18" charset="2"/>
              </a:rPr>
              <a:t></a:t>
            </a:r>
            <a:r>
              <a:rPr lang="zh-CN" altLang="en-US" b="1">
                <a:solidFill>
                  <a:srgbClr val="0000FF"/>
                </a:solidFill>
                <a:latin typeface="宋体" pitchFamily="2" charset="-122"/>
              </a:rPr>
              <a:t>信息化工作忽略了领导和员工的参与 </a:t>
            </a:r>
          </a:p>
        </p:txBody>
      </p:sp>
    </p:spTree>
  </p:cSld>
  <p:clrMapOvr>
    <a:masterClrMapping/>
  </p:clrMapOvr>
  <p:transition>
    <p:wipe dir="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1026"/>
          <p:cNvSpPr>
            <a:spLocks noGrp="1" noChangeArrowheads="1"/>
          </p:cNvSpPr>
          <p:nvPr>
            <p:ph type="title" idx="4294967295"/>
          </p:nvPr>
        </p:nvSpPr>
        <p:spPr>
          <a:xfrm>
            <a:off x="871538" y="854075"/>
            <a:ext cx="8162925" cy="641350"/>
          </a:xfrm>
          <a:noFill/>
        </p:spPr>
        <p:txBody>
          <a:bodyPr/>
          <a:lstStyle/>
          <a:p>
            <a:r>
              <a:rPr lang="zh-CN" altLang="en-US" sz="3600" b="1" smtClean="0"/>
              <a:t>五、讨论</a:t>
            </a:r>
            <a:r>
              <a:rPr lang="zh-CN" altLang="en-US" sz="3600" smtClean="0"/>
              <a:t>：</a:t>
            </a:r>
          </a:p>
        </p:txBody>
      </p:sp>
      <p:sp>
        <p:nvSpPr>
          <p:cNvPr id="366595" name="Text Box 1027"/>
          <p:cNvSpPr txBox="1">
            <a:spLocks noChangeArrowheads="1"/>
          </p:cNvSpPr>
          <p:nvPr/>
        </p:nvSpPr>
        <p:spPr bwMode="auto">
          <a:xfrm>
            <a:off x="611188" y="2997200"/>
            <a:ext cx="7931150" cy="2759075"/>
          </a:xfrm>
          <a:prstGeom prst="rect">
            <a:avLst/>
          </a:prstGeom>
          <a:noFill/>
          <a:ln w="9525">
            <a:noFill/>
            <a:miter lim="800000"/>
            <a:headEnd/>
            <a:tailEnd/>
          </a:ln>
        </p:spPr>
        <p:txBody>
          <a:bodyPr>
            <a:spAutoFit/>
          </a:bodyPr>
          <a:lstStyle/>
          <a:p>
            <a:pPr>
              <a:lnSpc>
                <a:spcPct val="175000"/>
              </a:lnSpc>
            </a:pPr>
            <a:r>
              <a:rPr lang="zh-CN" altLang="en-US" b="1">
                <a:solidFill>
                  <a:srgbClr val="0000FF"/>
                </a:solidFill>
                <a:latin typeface="宋体" pitchFamily="2" charset="-122"/>
              </a:rPr>
              <a:t>措施：</a:t>
            </a:r>
          </a:p>
          <a:p>
            <a:pPr>
              <a:lnSpc>
                <a:spcPct val="175000"/>
              </a:lnSpc>
            </a:pPr>
            <a:r>
              <a:rPr lang="en-US" altLang="zh-CN" b="1">
                <a:solidFill>
                  <a:srgbClr val="0000FF"/>
                </a:solidFill>
                <a:latin typeface="宋体" pitchFamily="2" charset="-122"/>
              </a:rPr>
              <a:t>(1)</a:t>
            </a:r>
            <a:r>
              <a:rPr lang="zh-CN" altLang="en-US" b="1">
                <a:solidFill>
                  <a:srgbClr val="0000FF"/>
                </a:solidFill>
                <a:latin typeface="宋体" pitchFamily="2" charset="-122"/>
              </a:rPr>
              <a:t>促使一把手观念的转变和思想的解放 </a:t>
            </a:r>
          </a:p>
          <a:p>
            <a:pPr>
              <a:lnSpc>
                <a:spcPct val="175000"/>
              </a:lnSpc>
            </a:pPr>
            <a:r>
              <a:rPr lang="en-US" altLang="zh-CN" b="1">
                <a:solidFill>
                  <a:srgbClr val="0000FF"/>
                </a:solidFill>
                <a:latin typeface="宋体" pitchFamily="2" charset="-122"/>
              </a:rPr>
              <a:t>(2)</a:t>
            </a:r>
            <a:r>
              <a:rPr lang="zh-CN" altLang="en-US" b="1">
                <a:solidFill>
                  <a:srgbClr val="0000FF"/>
                </a:solidFill>
                <a:latin typeface="宋体" pitchFamily="2" charset="-122"/>
              </a:rPr>
              <a:t>改变经营模式和重组业务流程</a:t>
            </a:r>
          </a:p>
          <a:p>
            <a:pPr>
              <a:lnSpc>
                <a:spcPct val="175000"/>
              </a:lnSpc>
            </a:pPr>
            <a:r>
              <a:rPr lang="en-US" altLang="zh-CN" b="1">
                <a:solidFill>
                  <a:srgbClr val="0000FF"/>
                </a:solidFill>
                <a:latin typeface="宋体" pitchFamily="2" charset="-122"/>
                <a:cs typeface="Times New Roman" pitchFamily="18" charset="0"/>
              </a:rPr>
              <a:t>(3)</a:t>
            </a:r>
            <a:r>
              <a:rPr lang="zh-CN" altLang="en-US" b="1">
                <a:solidFill>
                  <a:srgbClr val="0000FF"/>
                </a:solidFill>
                <a:latin typeface="宋体" pitchFamily="2" charset="-122"/>
                <a:cs typeface="Times New Roman" pitchFamily="18" charset="0"/>
              </a:rPr>
              <a:t>制订有关的规章制度并贯彻执行</a:t>
            </a:r>
            <a:r>
              <a:rPr lang="zh-CN" altLang="en-US" b="1">
                <a:solidFill>
                  <a:srgbClr val="0000FF"/>
                </a:solidFill>
                <a:latin typeface="宋体" pitchFamily="2" charset="-122"/>
              </a:rPr>
              <a:t>（培训、使用、维护制度）</a:t>
            </a:r>
          </a:p>
          <a:p>
            <a:pPr>
              <a:lnSpc>
                <a:spcPct val="175000"/>
              </a:lnSpc>
            </a:pPr>
            <a:r>
              <a:rPr lang="en-US" altLang="zh-CN" b="1">
                <a:solidFill>
                  <a:srgbClr val="0000FF"/>
                </a:solidFill>
                <a:latin typeface="宋体" pitchFamily="2" charset="-122"/>
                <a:cs typeface="Times New Roman" pitchFamily="18" charset="0"/>
              </a:rPr>
              <a:t>(4)</a:t>
            </a:r>
            <a:r>
              <a:rPr lang="zh-CN" altLang="en-US" b="1">
                <a:solidFill>
                  <a:srgbClr val="0000FF"/>
                </a:solidFill>
                <a:latin typeface="宋体" pitchFamily="2" charset="-122"/>
                <a:cs typeface="Times New Roman" pitchFamily="18" charset="0"/>
              </a:rPr>
              <a:t>组建信息技术</a:t>
            </a:r>
            <a:r>
              <a:rPr lang="zh-CN" altLang="en-US" b="1">
                <a:solidFill>
                  <a:srgbClr val="0000FF"/>
                </a:solidFill>
                <a:latin typeface="宋体" pitchFamily="2" charset="-122"/>
              </a:rPr>
              <a:t>机构 （组织上和人才上的保证）</a:t>
            </a:r>
          </a:p>
        </p:txBody>
      </p:sp>
      <p:sp>
        <p:nvSpPr>
          <p:cNvPr id="366596" name="Text Box 1028"/>
          <p:cNvSpPr txBox="1">
            <a:spLocks noChangeArrowheads="1"/>
          </p:cNvSpPr>
          <p:nvPr/>
        </p:nvSpPr>
        <p:spPr bwMode="auto">
          <a:xfrm>
            <a:off x="468313" y="1989138"/>
            <a:ext cx="7931150" cy="946150"/>
          </a:xfrm>
          <a:prstGeom prst="rect">
            <a:avLst/>
          </a:prstGeom>
          <a:noFill/>
          <a:ln w="9525">
            <a:noFill/>
            <a:miter lim="800000"/>
            <a:headEnd/>
            <a:tailEnd/>
          </a:ln>
        </p:spPr>
        <p:txBody>
          <a:bodyPr>
            <a:spAutoFit/>
          </a:bodyPr>
          <a:lstStyle/>
          <a:p>
            <a:r>
              <a:rPr lang="en-US" altLang="zh-CN" b="1">
                <a:latin typeface="Times New Roman" pitchFamily="18" charset="0"/>
                <a:ea typeface="楷体_GB2312" pitchFamily="49" charset="-122"/>
              </a:rPr>
              <a:t>      </a:t>
            </a:r>
            <a:r>
              <a:rPr lang="en-US" altLang="zh-CN" sz="2800" b="1">
                <a:latin typeface="Times New Roman" pitchFamily="18" charset="0"/>
                <a:ea typeface="楷体_GB2312" pitchFamily="49" charset="-122"/>
                <a:sym typeface="Wingdings" pitchFamily="2" charset="2"/>
              </a:rPr>
              <a:t>3</a:t>
            </a:r>
            <a:r>
              <a:rPr lang="zh-CN" altLang="en-US" sz="2800" b="1">
                <a:latin typeface="Times New Roman" pitchFamily="18" charset="0"/>
                <a:ea typeface="楷体_GB2312" pitchFamily="49" charset="-122"/>
                <a:sym typeface="Wingdings" pitchFamily="2" charset="2"/>
              </a:rPr>
              <a:t>、如果你是王江，你将如何推进下一步的信息化工作？</a:t>
            </a:r>
            <a:endParaRPr lang="zh-CN" altLang="en-US" sz="2800" b="1">
              <a:latin typeface="Times New Roman" pitchFamily="18" charset="0"/>
              <a:ea typeface="楷体_GB2312" pitchFamily="49" charset="-122"/>
            </a:endParaRPr>
          </a:p>
        </p:txBody>
      </p:sp>
    </p:spTree>
  </p:cSld>
  <p:clrMapOvr>
    <a:masterClrMapping/>
  </p:clrMapOvr>
  <p:transition>
    <p:wipe dir="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body" idx="1"/>
          </p:nvPr>
        </p:nvSpPr>
        <p:spPr>
          <a:xfrm>
            <a:off x="250825" y="1989138"/>
            <a:ext cx="8569325" cy="4114800"/>
          </a:xfrm>
        </p:spPr>
        <p:txBody>
          <a:bodyPr/>
          <a:lstStyle/>
          <a:p>
            <a:pPr marL="609600" indent="-609600" eaLnBrk="1" hangingPunct="1">
              <a:buClr>
                <a:schemeClr val="tx1"/>
              </a:buClr>
              <a:buSzTx/>
              <a:buFont typeface="Wingdings" pitchFamily="2" charset="2"/>
              <a:buNone/>
            </a:pPr>
            <a:endParaRPr lang="en-US" altLang="zh-CN" b="1" smtClean="0"/>
          </a:p>
          <a:p>
            <a:pPr marL="609600" indent="-609600" eaLnBrk="1" hangingPunct="1">
              <a:buClr>
                <a:schemeClr val="tx1"/>
              </a:buClr>
              <a:buSzTx/>
              <a:buFont typeface="Wingdings" pitchFamily="2" charset="2"/>
              <a:buNone/>
            </a:pPr>
            <a:r>
              <a:rPr lang="en-US" altLang="zh-CN" b="1" smtClean="0"/>
              <a:t>         </a:t>
            </a:r>
            <a:r>
              <a:rPr lang="zh-CN" altLang="en-US" b="1" smtClean="0"/>
              <a:t>了解</a:t>
            </a:r>
            <a:r>
              <a:rPr lang="en-US" altLang="zh-CN" b="1" smtClean="0"/>
              <a:t>SCM</a:t>
            </a:r>
            <a:r>
              <a:rPr lang="zh-CN" altLang="en-US" b="1" smtClean="0"/>
              <a:t>、</a:t>
            </a:r>
            <a:r>
              <a:rPr lang="en-US" altLang="zh-CN" b="1" smtClean="0"/>
              <a:t>ERP</a:t>
            </a:r>
            <a:r>
              <a:rPr lang="zh-CN" altLang="en-US" b="1" smtClean="0"/>
              <a:t>、</a:t>
            </a:r>
            <a:r>
              <a:rPr lang="en-US" altLang="zh-CN" b="1" smtClean="0"/>
              <a:t>PDM</a:t>
            </a:r>
            <a:r>
              <a:rPr lang="zh-CN" altLang="en-US" b="1" smtClean="0"/>
              <a:t>、</a:t>
            </a:r>
            <a:r>
              <a:rPr lang="en-US" altLang="zh-CN" b="1" smtClean="0"/>
              <a:t>CRM</a:t>
            </a:r>
            <a:r>
              <a:rPr lang="zh-CN" altLang="en-US" b="1" smtClean="0"/>
              <a:t>等类型的信息系统的概念，并说明对企业的支持作用有哪些？</a:t>
            </a:r>
          </a:p>
        </p:txBody>
      </p:sp>
      <p:sp>
        <p:nvSpPr>
          <p:cNvPr id="1625091" name="AutoShape 3">
            <a:hlinkClick r:id="" action="ppaction://noaction" highlightClick="1"/>
          </p:cNvPr>
          <p:cNvSpPr>
            <a:spLocks noChangeArrowheads="1"/>
          </p:cNvSpPr>
          <p:nvPr/>
        </p:nvSpPr>
        <p:spPr bwMode="auto">
          <a:xfrm>
            <a:off x="1619250" y="1052513"/>
            <a:ext cx="5486400" cy="914400"/>
          </a:xfrm>
          <a:prstGeom prst="actionButtonBlank">
            <a:avLst/>
          </a:prstGeom>
          <a:noFill/>
          <a:ln w="9525">
            <a:noFill/>
            <a:miter lim="800000"/>
            <a:headEnd/>
            <a:tailEnd/>
          </a:ln>
          <a:effectLst/>
        </p:spPr>
        <p:txBody>
          <a:bodyPr anchor="ctr"/>
          <a:lstStyle/>
          <a:p>
            <a:pPr>
              <a:defRPr/>
            </a:pPr>
            <a:r>
              <a:rPr lang="zh-CN" altLang="en-US" sz="3200" b="1">
                <a:effectLst>
                  <a:outerShdw blurRad="38100" dist="38100" dir="2700000" algn="tl">
                    <a:srgbClr val="C0C0C0"/>
                  </a:outerShdw>
                </a:effectLst>
              </a:rPr>
              <a:t>思考题</a:t>
            </a:r>
          </a:p>
        </p:txBody>
      </p:sp>
    </p:spTree>
  </p:cSld>
  <p:clrMapOvr>
    <a:masterClrMapping/>
  </p:clrMapOvr>
  <p:transition>
    <p:wipe dir="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noFill/>
        </p:spPr>
        <p:txBody>
          <a:bodyPr/>
          <a:lstStyle/>
          <a:p>
            <a:pPr eaLnBrk="1" hangingPunct="1"/>
            <a:r>
              <a:rPr lang="zh-CN" altLang="en-US" sz="100" smtClean="0">
                <a:solidFill>
                  <a:schemeClr val="bg1"/>
                </a:solidFill>
              </a:rPr>
              <a:t>第一章思考题</a:t>
            </a:r>
            <a:endParaRPr lang="zh-CN" altLang="en-US" smtClean="0"/>
          </a:p>
        </p:txBody>
      </p:sp>
      <p:sp>
        <p:nvSpPr>
          <p:cNvPr id="242691" name="AutoShape 3">
            <a:hlinkClick r:id="" action="ppaction://noaction" highlightClick="1"/>
          </p:cNvPr>
          <p:cNvSpPr>
            <a:spLocks noChangeArrowheads="1"/>
          </p:cNvSpPr>
          <p:nvPr/>
        </p:nvSpPr>
        <p:spPr bwMode="auto">
          <a:xfrm>
            <a:off x="755650" y="260350"/>
            <a:ext cx="8388350" cy="1439863"/>
          </a:xfrm>
          <a:prstGeom prst="actionButtonBlank">
            <a:avLst/>
          </a:prstGeom>
          <a:noFill/>
          <a:ln w="9525">
            <a:noFill/>
            <a:miter lim="800000"/>
            <a:headEnd/>
            <a:tailEnd/>
          </a:ln>
        </p:spPr>
        <p:txBody>
          <a:bodyPr anchor="ctr"/>
          <a:lstStyle/>
          <a:p>
            <a:r>
              <a:rPr lang="zh-CN" altLang="en-US" sz="3200" b="1"/>
              <a:t>调查报告：</a:t>
            </a:r>
            <a:r>
              <a:rPr lang="zh-CN" altLang="en-US" sz="2800" b="1"/>
              <a:t>信息技术在该领域应用概况、行业特点、成功、失败案例原因分析、效益与作用、技术特点、关键因素等</a:t>
            </a:r>
          </a:p>
        </p:txBody>
      </p:sp>
      <p:sp>
        <p:nvSpPr>
          <p:cNvPr id="242692" name="Rectangle 4"/>
          <p:cNvSpPr>
            <a:spLocks noGrp="1" noChangeArrowheads="1"/>
          </p:cNvSpPr>
          <p:nvPr>
            <p:ph type="body" idx="1"/>
          </p:nvPr>
        </p:nvSpPr>
        <p:spPr>
          <a:xfrm>
            <a:off x="611188" y="1989138"/>
            <a:ext cx="8137525" cy="4259262"/>
          </a:xfrm>
        </p:spPr>
        <p:txBody>
          <a:bodyPr/>
          <a:lstStyle/>
          <a:p>
            <a:pPr marL="609600" indent="-609600" algn="just" eaLnBrk="1" hangingPunct="1">
              <a:lnSpc>
                <a:spcPct val="80000"/>
              </a:lnSpc>
              <a:buFont typeface="Wingdings" pitchFamily="2" charset="2"/>
              <a:buAutoNum type="arabicPeriod"/>
            </a:pPr>
            <a:r>
              <a:rPr lang="zh-CN" altLang="en-US" sz="2400" b="1" smtClean="0">
                <a:latin typeface="宋体" pitchFamily="2" charset="-122"/>
              </a:rPr>
              <a:t>各级政府信息化应用情况</a:t>
            </a:r>
          </a:p>
          <a:p>
            <a:pPr marL="609600" indent="-609600" algn="just" eaLnBrk="1" hangingPunct="1">
              <a:lnSpc>
                <a:spcPct val="80000"/>
              </a:lnSpc>
              <a:buFont typeface="Wingdings" pitchFamily="2" charset="2"/>
              <a:buAutoNum type="arabicPeriod"/>
            </a:pPr>
            <a:r>
              <a:rPr lang="zh-CN" altLang="en-US" sz="2400" b="1" smtClean="0">
                <a:latin typeface="宋体" pitchFamily="2" charset="-122"/>
              </a:rPr>
              <a:t>制造企业信息系统应用情况</a:t>
            </a:r>
          </a:p>
          <a:p>
            <a:pPr marL="609600" indent="-609600" algn="just" eaLnBrk="1" hangingPunct="1">
              <a:lnSpc>
                <a:spcPct val="80000"/>
              </a:lnSpc>
              <a:buFont typeface="Wingdings" pitchFamily="2" charset="2"/>
              <a:buAutoNum type="arabicPeriod"/>
            </a:pPr>
            <a:r>
              <a:rPr lang="zh-CN" altLang="en-US" sz="2400" b="1" smtClean="0">
                <a:latin typeface="宋体" pitchFamily="2" charset="-122"/>
              </a:rPr>
              <a:t>医疗系统信息化应用情况</a:t>
            </a:r>
          </a:p>
          <a:p>
            <a:pPr marL="609600" indent="-609600" algn="just" eaLnBrk="1" hangingPunct="1">
              <a:lnSpc>
                <a:spcPct val="80000"/>
              </a:lnSpc>
              <a:buFont typeface="Wingdings" pitchFamily="2" charset="2"/>
              <a:buAutoNum type="arabicPeriod"/>
            </a:pPr>
            <a:r>
              <a:rPr lang="zh-CN" altLang="en-US" sz="2400" b="1" smtClean="0">
                <a:latin typeface="宋体" pitchFamily="2" charset="-122"/>
              </a:rPr>
              <a:t>农业信息系统应用情况</a:t>
            </a:r>
          </a:p>
          <a:p>
            <a:pPr marL="609600" indent="-609600" algn="just" eaLnBrk="1" hangingPunct="1">
              <a:lnSpc>
                <a:spcPct val="80000"/>
              </a:lnSpc>
              <a:buFont typeface="Wingdings" pitchFamily="2" charset="2"/>
              <a:buAutoNum type="arabicPeriod"/>
            </a:pPr>
            <a:r>
              <a:rPr lang="zh-CN" altLang="en-US" sz="2400" b="1" smtClean="0">
                <a:latin typeface="宋体" pitchFamily="2" charset="-122"/>
              </a:rPr>
              <a:t>教育信息系统应用情况</a:t>
            </a:r>
          </a:p>
          <a:p>
            <a:pPr marL="609600" indent="-609600" algn="just" eaLnBrk="1" hangingPunct="1">
              <a:lnSpc>
                <a:spcPct val="80000"/>
              </a:lnSpc>
              <a:buFont typeface="Wingdings" pitchFamily="2" charset="2"/>
              <a:buAutoNum type="arabicPeriod"/>
            </a:pPr>
            <a:r>
              <a:rPr lang="zh-CN" altLang="en-US" sz="2400" b="1" smtClean="0">
                <a:latin typeface="宋体" pitchFamily="2" charset="-122"/>
              </a:rPr>
              <a:t>商贸企业信息系统应用情况</a:t>
            </a:r>
          </a:p>
          <a:p>
            <a:pPr marL="609600" indent="-609600" algn="just" eaLnBrk="1" hangingPunct="1">
              <a:lnSpc>
                <a:spcPct val="80000"/>
              </a:lnSpc>
              <a:buFont typeface="Wingdings" pitchFamily="2" charset="2"/>
              <a:buAutoNum type="arabicPeriod"/>
            </a:pPr>
            <a:r>
              <a:rPr lang="en-US" altLang="zh-CN" sz="2400" b="1" smtClean="0">
                <a:latin typeface="宋体" pitchFamily="2" charset="-122"/>
              </a:rPr>
              <a:t>IT</a:t>
            </a:r>
            <a:r>
              <a:rPr lang="zh-CN" altLang="en-US" sz="2400" b="1" smtClean="0">
                <a:latin typeface="宋体" pitchFamily="2" charset="-122"/>
              </a:rPr>
              <a:t>企业信息系统应用情况</a:t>
            </a:r>
          </a:p>
          <a:p>
            <a:pPr marL="609600" indent="-609600" algn="just" eaLnBrk="1" hangingPunct="1">
              <a:lnSpc>
                <a:spcPct val="80000"/>
              </a:lnSpc>
              <a:buFont typeface="Wingdings" pitchFamily="2" charset="2"/>
              <a:buAutoNum type="arabicPeriod"/>
            </a:pPr>
            <a:r>
              <a:rPr lang="zh-CN" altLang="en-US" sz="2400" b="1" smtClean="0">
                <a:latin typeface="宋体" pitchFamily="2" charset="-122"/>
              </a:rPr>
              <a:t>军事信息系统应用情况</a:t>
            </a:r>
          </a:p>
          <a:p>
            <a:pPr marL="609600" indent="-609600" algn="just" eaLnBrk="1" hangingPunct="1">
              <a:lnSpc>
                <a:spcPct val="80000"/>
              </a:lnSpc>
              <a:buFont typeface="Wingdings" pitchFamily="2" charset="2"/>
              <a:buAutoNum type="arabicPeriod"/>
            </a:pPr>
            <a:r>
              <a:rPr lang="zh-CN" altLang="en-US" sz="2400" b="1" smtClean="0">
                <a:latin typeface="宋体" pitchFamily="2" charset="-122"/>
              </a:rPr>
              <a:t>金融行业信息系统应用情况（银行、保险、证券等）</a:t>
            </a:r>
          </a:p>
          <a:p>
            <a:pPr marL="609600" indent="-609600" algn="just" eaLnBrk="1" hangingPunct="1">
              <a:lnSpc>
                <a:spcPct val="80000"/>
              </a:lnSpc>
              <a:buFont typeface="Wingdings" pitchFamily="2" charset="2"/>
              <a:buAutoNum type="arabicPeriod"/>
            </a:pPr>
            <a:r>
              <a:rPr lang="zh-CN" altLang="en-US" sz="2400" b="1" smtClean="0">
                <a:latin typeface="宋体" pitchFamily="2" charset="-122"/>
              </a:rPr>
              <a:t>新闻媒体单位的信息系统应用情况</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Text Box 1026"/>
          <p:cNvSpPr txBox="1">
            <a:spLocks noChangeArrowheads="1"/>
          </p:cNvSpPr>
          <p:nvPr/>
        </p:nvSpPr>
        <p:spPr bwMode="auto">
          <a:xfrm>
            <a:off x="323850" y="333375"/>
            <a:ext cx="8281988" cy="4359275"/>
          </a:xfrm>
          <a:prstGeom prst="rect">
            <a:avLst/>
          </a:prstGeom>
          <a:noFill/>
          <a:ln w="9525">
            <a:noFill/>
            <a:miter lim="800000"/>
            <a:headEnd/>
            <a:tailEnd/>
          </a:ln>
          <a:effectLst/>
        </p:spPr>
        <p:txBody>
          <a:bodyPr>
            <a:spAutoFit/>
          </a:bodyPr>
          <a:lstStyle/>
          <a:p>
            <a:pPr algn="ctr">
              <a:spcBef>
                <a:spcPct val="50000"/>
              </a:spcBef>
              <a:defRPr/>
            </a:pPr>
            <a:r>
              <a:rPr kumimoji="1" lang="zh-CN" altLang="en-US" sz="7000" b="1">
                <a:effectLst>
                  <a:outerShdw blurRad="38100" dist="38100" dir="2700000" algn="tl">
                    <a:srgbClr val="C0C0C0"/>
                  </a:outerShdw>
                </a:effectLst>
                <a:latin typeface="隶书" pitchFamily="49" charset="-122"/>
                <a:ea typeface="隶书" pitchFamily="49" charset="-122"/>
              </a:rPr>
              <a:t>第一章</a:t>
            </a:r>
          </a:p>
          <a:p>
            <a:pPr algn="ctr">
              <a:spcBef>
                <a:spcPct val="50000"/>
              </a:spcBef>
              <a:defRPr/>
            </a:pPr>
            <a:endParaRPr kumimoji="1" lang="zh-CN" altLang="en-US" sz="7000" b="1">
              <a:latin typeface="隶书" pitchFamily="49" charset="-122"/>
              <a:ea typeface="隶书" pitchFamily="49" charset="-122"/>
            </a:endParaRPr>
          </a:p>
          <a:p>
            <a:pPr algn="ctr">
              <a:spcBef>
                <a:spcPct val="50000"/>
              </a:spcBef>
              <a:defRPr/>
            </a:pPr>
            <a:r>
              <a:rPr kumimoji="1" lang="zh-CN" altLang="en-US" sz="7000" b="1">
                <a:latin typeface="隶书" pitchFamily="49" charset="-122"/>
                <a:ea typeface="隶书" pitchFamily="49" charset="-122"/>
              </a:rPr>
              <a:t>管理</a:t>
            </a:r>
            <a:r>
              <a:rPr kumimoji="1" lang="en-US" altLang="en-US" sz="7000" b="1">
                <a:latin typeface="隶书" pitchFamily="49" charset="-122"/>
                <a:ea typeface="隶书" pitchFamily="49" charset="-122"/>
              </a:rPr>
              <a:t>信息系统</a:t>
            </a:r>
            <a:r>
              <a:rPr kumimoji="1" lang="zh-CN" altLang="en-US" sz="7000" b="1">
                <a:latin typeface="隶书" pitchFamily="49" charset="-122"/>
                <a:ea typeface="隶书" pitchFamily="49" charset="-122"/>
              </a:rPr>
              <a:t>概述</a:t>
            </a:r>
          </a:p>
        </p:txBody>
      </p:sp>
    </p:spTree>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395288" y="2276475"/>
            <a:ext cx="7921625" cy="3836988"/>
          </a:xfrm>
        </p:spPr>
        <p:txBody>
          <a:bodyPr/>
          <a:lstStyle/>
          <a:p>
            <a:pPr marL="177800" indent="-177800" eaLnBrk="1" hangingPunct="1">
              <a:buFont typeface="Wingdings" pitchFamily="2" charset="2"/>
              <a:buNone/>
            </a:pPr>
            <a:r>
              <a:rPr lang="en-US" altLang="zh-CN" b="1" smtClean="0">
                <a:latin typeface="宋体" pitchFamily="2" charset="-122"/>
                <a:cs typeface="Times New Roman" pitchFamily="18" charset="0"/>
              </a:rPr>
              <a:t>5.</a:t>
            </a:r>
            <a:r>
              <a:rPr lang="zh-CN" altLang="en-US" b="1" smtClean="0">
                <a:latin typeface="宋体" pitchFamily="2" charset="-122"/>
              </a:rPr>
              <a:t>信息、数据与知识</a:t>
            </a:r>
          </a:p>
          <a:p>
            <a:pPr marL="723900" lvl="1" indent="-366713" eaLnBrk="1" hangingPunct="1"/>
            <a:r>
              <a:rPr lang="zh-CN" altLang="en-US" b="1" smtClean="0">
                <a:latin typeface="Times New Roman" pitchFamily="18" charset="0"/>
              </a:rPr>
              <a:t>信息的表现形式是数据</a:t>
            </a:r>
            <a:endParaRPr lang="zh-CN" altLang="en-US" b="1" smtClean="0"/>
          </a:p>
          <a:p>
            <a:pPr marL="723900" lvl="1" indent="-366713" eaLnBrk="1" hangingPunct="1"/>
            <a:r>
              <a:rPr lang="zh-CN" altLang="en-US" b="1" smtClean="0">
                <a:latin typeface="Times New Roman" pitchFamily="18" charset="0"/>
              </a:rPr>
              <a:t>信息是经过加工以后，并</a:t>
            </a:r>
          </a:p>
          <a:p>
            <a:pPr marL="723900" lvl="1" indent="-366713" eaLnBrk="1" hangingPunct="1">
              <a:spcBef>
                <a:spcPct val="10000"/>
              </a:spcBef>
              <a:buFont typeface="Wingdings" pitchFamily="2" charset="2"/>
              <a:buNone/>
            </a:pPr>
            <a:r>
              <a:rPr lang="zh-CN" altLang="en-US" b="1" smtClean="0">
                <a:latin typeface="Times New Roman" pitchFamily="18" charset="0"/>
              </a:rPr>
              <a:t>    对客观世界产生影响的数据</a:t>
            </a:r>
          </a:p>
          <a:p>
            <a:pPr marL="723900" lvl="1" indent="-366713" eaLnBrk="1" hangingPunct="1"/>
            <a:r>
              <a:rPr lang="zh-CN" altLang="en-US" b="1" smtClean="0">
                <a:latin typeface="Times New Roman" pitchFamily="18" charset="0"/>
              </a:rPr>
              <a:t>知识就是信息，但并非所有的信息都是知识</a:t>
            </a:r>
          </a:p>
        </p:txBody>
      </p:sp>
      <p:sp>
        <p:nvSpPr>
          <p:cNvPr id="1633283" name="AutoShape 3">
            <a:hlinkClick r:id="" action="ppaction://noaction" highlightClick="1"/>
          </p:cNvPr>
          <p:cNvSpPr>
            <a:spLocks noChangeArrowheads="1"/>
          </p:cNvSpPr>
          <p:nvPr/>
        </p:nvSpPr>
        <p:spPr bwMode="auto">
          <a:xfrm>
            <a:off x="1258888" y="836613"/>
            <a:ext cx="5761037"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1.1.1  </a:t>
            </a:r>
            <a:r>
              <a:rPr kumimoji="1" lang="zh-CN" altLang="en-US" sz="3600" b="1">
                <a:effectLst>
                  <a:outerShdw blurRad="38100" dist="38100" dir="2700000" algn="tl">
                    <a:srgbClr val="C0C0C0"/>
                  </a:outerShdw>
                </a:effectLst>
                <a:latin typeface="Times New Roman" pitchFamily="18" charset="0"/>
              </a:rPr>
              <a:t>信息的概念</a:t>
            </a:r>
          </a:p>
        </p:txBody>
      </p:sp>
      <p:pic>
        <p:nvPicPr>
          <p:cNvPr id="67588" name="Picture 4" descr="1"/>
          <p:cNvPicPr>
            <a:picLocks noChangeAspect="1" noChangeArrowheads="1"/>
          </p:cNvPicPr>
          <p:nvPr/>
        </p:nvPicPr>
        <p:blipFill>
          <a:blip r:embed="rId2" cstate="print"/>
          <a:srcRect/>
          <a:stretch>
            <a:fillRect/>
          </a:stretch>
        </p:blipFill>
        <p:spPr bwMode="auto">
          <a:xfrm>
            <a:off x="6588125" y="2349500"/>
            <a:ext cx="1752600" cy="1752600"/>
          </a:xfrm>
          <a:prstGeom prst="rect">
            <a:avLst/>
          </a:prstGeom>
          <a:noFill/>
          <a:ln w="38100">
            <a:pattFill prst="sphere">
              <a:fgClr>
                <a:srgbClr val="0000FF"/>
              </a:fgClr>
              <a:bgClr>
                <a:srgbClr val="FFFFFF"/>
              </a:bgClr>
            </a:pattFill>
            <a:miter lim="800000"/>
            <a:headEnd/>
            <a:tailEnd/>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539750" y="1989138"/>
            <a:ext cx="8064500" cy="4679950"/>
          </a:xfrm>
        </p:spPr>
        <p:txBody>
          <a:bodyPr/>
          <a:lstStyle/>
          <a:p>
            <a:pPr marL="177800" indent="-177800" eaLnBrk="1" hangingPunct="1">
              <a:lnSpc>
                <a:spcPct val="90000"/>
              </a:lnSpc>
              <a:buFont typeface="Wingdings" pitchFamily="2" charset="2"/>
              <a:buNone/>
            </a:pPr>
            <a:r>
              <a:rPr lang="en-US" altLang="zh-CN" sz="2800" b="1" smtClean="0">
                <a:latin typeface="宋体" pitchFamily="2" charset="-122"/>
              </a:rPr>
              <a:t>1.</a:t>
            </a:r>
            <a:r>
              <a:rPr lang="zh-CN" altLang="en-US" sz="2800" b="1" smtClean="0">
                <a:latin typeface="宋体" pitchFamily="2" charset="-122"/>
              </a:rPr>
              <a:t>事实性</a:t>
            </a:r>
          </a:p>
          <a:p>
            <a:pPr marL="723900" lvl="1" indent="-366713" eaLnBrk="1" hangingPunct="1"/>
            <a:r>
              <a:rPr lang="zh-CN" altLang="en-US" sz="2000" b="1" smtClean="0">
                <a:latin typeface="Times New Roman" pitchFamily="18" charset="0"/>
              </a:rPr>
              <a:t>事实性是信息的核心价值。不符合事实的信息不仅没有价值，而且可能其价值为负。</a:t>
            </a:r>
            <a:endParaRPr lang="en-US" altLang="zh-CN" sz="2000" b="1" smtClean="0">
              <a:latin typeface="Times New Roman" pitchFamily="18" charset="0"/>
            </a:endParaRPr>
          </a:p>
          <a:p>
            <a:pPr marL="723900" lvl="1" indent="-366713" eaLnBrk="1" hangingPunct="1"/>
            <a:r>
              <a:rPr lang="en-US" altLang="zh-CN" sz="2400" b="1" smtClean="0">
                <a:latin typeface="宋体" pitchFamily="2" charset="-122"/>
              </a:rPr>
              <a:t>“GIGO</a:t>
            </a:r>
            <a:r>
              <a:rPr lang="zh-CN" altLang="en-US" sz="2400" b="1" smtClean="0">
                <a:latin typeface="宋体" pitchFamily="2" charset="-122"/>
              </a:rPr>
              <a:t>原则” </a:t>
            </a:r>
            <a:r>
              <a:rPr lang="en-US" altLang="zh-CN" sz="2400" b="1" smtClean="0">
                <a:latin typeface="宋体" pitchFamily="2" charset="-122"/>
              </a:rPr>
              <a:t>(Garbage In, Garbage Out) </a:t>
            </a:r>
            <a:endParaRPr lang="zh-CN" altLang="en-US" sz="2400" b="1" smtClean="0">
              <a:latin typeface="Times New Roman" pitchFamily="18" charset="0"/>
            </a:endParaRPr>
          </a:p>
          <a:p>
            <a:pPr marL="177800" indent="-177800" eaLnBrk="1" hangingPunct="1">
              <a:buFont typeface="Wingdings" pitchFamily="2" charset="2"/>
              <a:buNone/>
            </a:pPr>
            <a:r>
              <a:rPr lang="en-US" altLang="zh-CN" sz="2800" b="1" smtClean="0">
                <a:latin typeface="宋体" pitchFamily="2" charset="-122"/>
              </a:rPr>
              <a:t>2.</a:t>
            </a:r>
            <a:r>
              <a:rPr lang="zh-CN" altLang="en-US" sz="2800" b="1" smtClean="0">
                <a:latin typeface="宋体" pitchFamily="2" charset="-122"/>
              </a:rPr>
              <a:t>传输性与扩散性</a:t>
            </a:r>
          </a:p>
          <a:p>
            <a:pPr marL="723900" lvl="1" indent="-366713" eaLnBrk="1" hangingPunct="1"/>
            <a:r>
              <a:rPr lang="zh-CN" altLang="en-US" sz="2400" b="1" smtClean="0">
                <a:latin typeface="Times New Roman" pitchFamily="18" charset="0"/>
              </a:rPr>
              <a:t>信息扩散的两面性</a:t>
            </a:r>
            <a:r>
              <a:rPr lang="en-US" altLang="zh-CN" sz="2400" b="1" smtClean="0">
                <a:latin typeface="Times New Roman" pitchFamily="18" charset="0"/>
              </a:rPr>
              <a:t>:</a:t>
            </a:r>
            <a:r>
              <a:rPr lang="zh-CN" altLang="en-US" sz="2400" b="1" smtClean="0">
                <a:latin typeface="Times New Roman" pitchFamily="18" charset="0"/>
              </a:rPr>
              <a:t>一方面它有利于知识的传播；另一方面扩散可能造成信息的贬值。</a:t>
            </a:r>
            <a:endParaRPr lang="en-US" altLang="zh-CN" sz="2400" b="1" smtClean="0">
              <a:latin typeface="Times New Roman" pitchFamily="18" charset="0"/>
            </a:endParaRPr>
          </a:p>
          <a:p>
            <a:pPr marL="723900" lvl="1" indent="-366713" eaLnBrk="1" hangingPunct="1"/>
            <a:r>
              <a:rPr lang="zh-CN" altLang="en-US" sz="2400" b="1" smtClean="0">
                <a:latin typeface="Times New Roman" pitchFamily="18" charset="0"/>
              </a:rPr>
              <a:t>信息可以在时间上或在空间中从一点传递到另一点</a:t>
            </a:r>
          </a:p>
        </p:txBody>
      </p:sp>
      <p:sp>
        <p:nvSpPr>
          <p:cNvPr id="1634307" name="AutoShape 3">
            <a:hlinkClick r:id="" action="ppaction://noaction" highlightClick="1"/>
          </p:cNvPr>
          <p:cNvSpPr>
            <a:spLocks noChangeArrowheads="1"/>
          </p:cNvSpPr>
          <p:nvPr/>
        </p:nvSpPr>
        <p:spPr bwMode="auto">
          <a:xfrm>
            <a:off x="1116013" y="908050"/>
            <a:ext cx="3746500" cy="914400"/>
          </a:xfrm>
          <a:prstGeom prst="actionButtonBlank">
            <a:avLst/>
          </a:prstGeom>
          <a:noFill/>
          <a:ln w="9525">
            <a:noFill/>
            <a:miter lim="800000"/>
            <a:headEnd/>
            <a:tailEnd/>
          </a:ln>
          <a:effectLst/>
        </p:spPr>
        <p:txBody>
          <a:bodyPr wrap="none" anchor="ctr"/>
          <a:lstStyle/>
          <a:p>
            <a:pPr>
              <a:defRPr/>
            </a:pPr>
            <a:r>
              <a:rPr kumimoji="1" lang="en-US" altLang="zh-CN" sz="3600" b="1" dirty="0">
                <a:effectLst>
                  <a:outerShdw blurRad="38100" dist="38100" dir="2700000" algn="tl">
                    <a:srgbClr val="C0C0C0"/>
                  </a:outerShdw>
                </a:effectLst>
                <a:latin typeface="Times New Roman" pitchFamily="18" charset="0"/>
              </a:rPr>
              <a:t>1.1.2  </a:t>
            </a:r>
            <a:r>
              <a:rPr kumimoji="1" lang="zh-CN" altLang="en-US" sz="3600" b="1" dirty="0">
                <a:effectLst>
                  <a:outerShdw blurRad="38100" dist="38100" dir="2700000" algn="tl">
                    <a:srgbClr val="C0C0C0"/>
                  </a:outerShdw>
                </a:effectLst>
                <a:latin typeface="Times New Roman" pitchFamily="18" charset="0"/>
              </a:rPr>
              <a:t>信息的属性</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7"/>
          <p:cNvSpPr>
            <a:spLocks noGrp="1" noChangeArrowheads="1"/>
          </p:cNvSpPr>
          <p:nvPr>
            <p:ph type="title"/>
          </p:nvPr>
        </p:nvSpPr>
        <p:spPr>
          <a:xfrm>
            <a:off x="755650" y="1268413"/>
            <a:ext cx="7793038" cy="1296987"/>
          </a:xfrm>
        </p:spPr>
        <p:txBody>
          <a:bodyPr/>
          <a:lstStyle/>
          <a:p>
            <a:pPr eaLnBrk="1" hangingPunct="1">
              <a:defRPr/>
            </a:pPr>
            <a:r>
              <a:rPr lang="en-US" altLang="zh-CN" sz="3200" b="1" dirty="0" smtClean="0">
                <a:latin typeface="+mn-ea"/>
                <a:ea typeface="+mn-ea"/>
              </a:rPr>
              <a:t>3</a:t>
            </a:r>
            <a:r>
              <a:rPr lang="zh-CN" altLang="en-US" sz="3200" b="1" dirty="0" smtClean="0">
                <a:latin typeface="+mn-ea"/>
                <a:ea typeface="+mn-ea"/>
              </a:rPr>
              <a:t>、价值性</a:t>
            </a:r>
          </a:p>
        </p:txBody>
      </p:sp>
      <p:sp>
        <p:nvSpPr>
          <p:cNvPr id="69635" name="Text Box 1028"/>
          <p:cNvSpPr txBox="1">
            <a:spLocks noChangeArrowheads="1"/>
          </p:cNvSpPr>
          <p:nvPr/>
        </p:nvSpPr>
        <p:spPr bwMode="auto">
          <a:xfrm>
            <a:off x="684213" y="2636838"/>
            <a:ext cx="7543800" cy="3511550"/>
          </a:xfrm>
          <a:prstGeom prst="rect">
            <a:avLst/>
          </a:prstGeom>
          <a:noFill/>
          <a:ln w="9525">
            <a:noFill/>
            <a:miter lim="800000"/>
            <a:headEnd/>
            <a:tailEnd/>
          </a:ln>
        </p:spPr>
        <p:txBody>
          <a:bodyPr>
            <a:spAutoFit/>
          </a:bodyPr>
          <a:lstStyle/>
          <a:p>
            <a:pPr>
              <a:spcBef>
                <a:spcPct val="50000"/>
              </a:spcBef>
            </a:pPr>
            <a:r>
              <a:rPr lang="zh-CN" altLang="en-US" sz="2800" b="1">
                <a:latin typeface="宋体" pitchFamily="2" charset="-122"/>
              </a:rPr>
              <a:t>信息是有价值的：</a:t>
            </a:r>
            <a:r>
              <a:rPr lang="en-US" altLang="zh-CN" sz="2800" b="1">
                <a:latin typeface="宋体" pitchFamily="2" charset="-122"/>
              </a:rPr>
              <a:t>V=C+P</a:t>
            </a:r>
          </a:p>
          <a:p>
            <a:pPr algn="just" fontAlgn="b">
              <a:spcBef>
                <a:spcPct val="50000"/>
              </a:spcBef>
            </a:pPr>
            <a:r>
              <a:rPr lang="en-US" altLang="zh-CN" sz="2800" b="1">
                <a:latin typeface="宋体" pitchFamily="2" charset="-122"/>
              </a:rPr>
              <a:t>      V——</a:t>
            </a:r>
            <a:r>
              <a:rPr lang="zh-CN" altLang="en-US" sz="2800" b="1">
                <a:latin typeface="宋体" pitchFamily="2" charset="-122"/>
              </a:rPr>
              <a:t>信息产品的价值</a:t>
            </a:r>
          </a:p>
          <a:p>
            <a:pPr algn="just" fontAlgn="b">
              <a:spcBef>
                <a:spcPct val="50000"/>
              </a:spcBef>
            </a:pPr>
            <a:r>
              <a:rPr lang="zh-CN" altLang="en-US" sz="2800" b="1">
                <a:latin typeface="宋体" pitchFamily="2" charset="-122"/>
              </a:rPr>
              <a:t>      </a:t>
            </a:r>
            <a:r>
              <a:rPr lang="en-US" altLang="zh-CN" sz="2800" b="1">
                <a:latin typeface="宋体" pitchFamily="2" charset="-122"/>
              </a:rPr>
              <a:t>C——</a:t>
            </a:r>
            <a:r>
              <a:rPr lang="zh-CN" altLang="en-US" sz="2800" b="1">
                <a:latin typeface="宋体" pitchFamily="2" charset="-122"/>
              </a:rPr>
              <a:t>生产该信息所花的成本</a:t>
            </a:r>
          </a:p>
          <a:p>
            <a:pPr algn="just" fontAlgn="b">
              <a:spcBef>
                <a:spcPct val="50000"/>
              </a:spcBef>
            </a:pPr>
            <a:r>
              <a:rPr lang="zh-CN" altLang="en-US" sz="2800" b="1">
                <a:latin typeface="宋体" pitchFamily="2" charset="-122"/>
              </a:rPr>
              <a:t>      </a:t>
            </a:r>
            <a:r>
              <a:rPr lang="en-US" altLang="zh-CN" sz="2800" b="1">
                <a:latin typeface="宋体" pitchFamily="2" charset="-122"/>
              </a:rPr>
              <a:t>P——</a:t>
            </a:r>
            <a:r>
              <a:rPr lang="zh-CN" altLang="en-US" sz="2800" b="1">
                <a:latin typeface="宋体" pitchFamily="2" charset="-122"/>
              </a:rPr>
              <a:t>利润</a:t>
            </a:r>
            <a:r>
              <a:rPr lang="en-US" altLang="zh-CN" sz="2800" b="1">
                <a:latin typeface="宋体" pitchFamily="2" charset="-122"/>
              </a:rPr>
              <a:t>,</a:t>
            </a:r>
            <a:r>
              <a:rPr lang="zh-CN" altLang="en-US" sz="2800" b="1">
                <a:latin typeface="宋体" pitchFamily="2" charset="-122"/>
              </a:rPr>
              <a:t>在使用过程中信息资源转化为物质财富</a:t>
            </a:r>
          </a:p>
          <a:p>
            <a:pPr algn="just" fontAlgn="b">
              <a:spcBef>
                <a:spcPct val="50000"/>
              </a:spcBef>
            </a:pPr>
            <a:r>
              <a:rPr lang="zh-CN" altLang="en-US" sz="2800" b="1">
                <a:solidFill>
                  <a:srgbClr val="CC0000"/>
                </a:solidFill>
                <a:latin typeface="宋体" pitchFamily="2" charset="-122"/>
              </a:rPr>
              <a:t>“管理的艺术在于驾御信息”</a:t>
            </a:r>
          </a:p>
        </p:txBody>
      </p:sp>
      <p:sp>
        <p:nvSpPr>
          <p:cNvPr id="4" name="Rectangle 2"/>
          <p:cNvSpPr txBox="1">
            <a:spLocks noChangeArrowheads="1"/>
          </p:cNvSpPr>
          <p:nvPr/>
        </p:nvSpPr>
        <p:spPr bwMode="auto">
          <a:xfrm>
            <a:off x="914400" y="836613"/>
            <a:ext cx="8229600" cy="762000"/>
          </a:xfrm>
          <a:prstGeom prst="rect">
            <a:avLst/>
          </a:prstGeom>
          <a:noFill/>
          <a:ln w="9525">
            <a:noFill/>
            <a:miter lim="800000"/>
            <a:headEnd/>
            <a:tailEnd/>
          </a:ln>
        </p:spPr>
        <p:txBody>
          <a:bodyPr anchor="b"/>
          <a:lstStyle/>
          <a:p>
            <a:pPr>
              <a:defRPr/>
            </a:pPr>
            <a:r>
              <a:rPr kumimoji="1" lang="en-US" altLang="zh-CN" sz="4400" b="1" dirty="0">
                <a:effectLst>
                  <a:outerShdw blurRad="38100" dist="38100" dir="2700000" algn="tl">
                    <a:srgbClr val="C0C0C0"/>
                  </a:outerShdw>
                </a:effectLst>
                <a:latin typeface="Times New Roman" pitchFamily="18" charset="0"/>
              </a:rPr>
              <a:t>1.1.2  </a:t>
            </a:r>
            <a:r>
              <a:rPr kumimoji="1" lang="zh-CN" altLang="en-US" sz="4400" b="1" dirty="0">
                <a:effectLst>
                  <a:outerShdw blurRad="38100" dist="38100" dir="2700000" algn="tl">
                    <a:srgbClr val="C0C0C0"/>
                  </a:outerShdw>
                </a:effectLst>
                <a:latin typeface="Times New Roman" pitchFamily="18" charset="0"/>
              </a:rPr>
              <a:t>信息的属性</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81075" y="620713"/>
            <a:ext cx="8162925" cy="1190625"/>
          </a:xfrm>
          <a:noFill/>
        </p:spPr>
        <p:txBody>
          <a:bodyPr/>
          <a:lstStyle/>
          <a:p>
            <a:pPr eaLnBrk="1" hangingPunct="1"/>
            <a:r>
              <a:rPr lang="zh-CN" altLang="en-US" sz="3600" b="1" smtClean="0">
                <a:latin typeface="华文新魏" pitchFamily="2" charset="-122"/>
                <a:ea typeface="华文新魏" pitchFamily="2" charset="-122"/>
              </a:rPr>
              <a:t>案例：首批气象经纪人现身上海 买卖气象信息商品 </a:t>
            </a:r>
          </a:p>
        </p:txBody>
      </p:sp>
      <p:sp>
        <p:nvSpPr>
          <p:cNvPr id="70659" name="Text Box 3"/>
          <p:cNvSpPr txBox="1">
            <a:spLocks noChangeArrowheads="1"/>
          </p:cNvSpPr>
          <p:nvPr/>
        </p:nvSpPr>
        <p:spPr bwMode="auto">
          <a:xfrm>
            <a:off x="395288" y="2133600"/>
            <a:ext cx="8208962" cy="3560763"/>
          </a:xfrm>
          <a:prstGeom prst="rect">
            <a:avLst/>
          </a:prstGeom>
          <a:noFill/>
          <a:ln w="9525" algn="ctr">
            <a:noFill/>
            <a:miter lim="800000"/>
            <a:headEnd/>
            <a:tailEnd/>
          </a:ln>
        </p:spPr>
        <p:txBody>
          <a:bodyPr>
            <a:spAutoFit/>
          </a:bodyPr>
          <a:lstStyle/>
          <a:p>
            <a:pPr>
              <a:lnSpc>
                <a:spcPct val="190000"/>
              </a:lnSpc>
            </a:pPr>
            <a:r>
              <a:rPr lang="en-US" altLang="zh-CN" sz="1800" b="1">
                <a:latin typeface="黑体" pitchFamily="2" charset="-122"/>
                <a:ea typeface="黑体" pitchFamily="2" charset="-122"/>
              </a:rPr>
              <a:t>       </a:t>
            </a:r>
            <a:r>
              <a:rPr lang="zh-CN" altLang="en-US" sz="2400" b="1">
                <a:latin typeface="楷体_GB2312" pitchFamily="49" charset="-122"/>
                <a:ea typeface="楷体_GB2312" pitchFamily="49" charset="-122"/>
              </a:rPr>
              <a:t>越来越多的商家开始</a:t>
            </a:r>
            <a:r>
              <a:rPr lang="zh-CN" altLang="en-US" sz="2400" b="1">
                <a:latin typeface="黑体" pitchFamily="2" charset="-122"/>
                <a:ea typeface="楷体_GB2312" pitchFamily="49" charset="-122"/>
              </a:rPr>
              <a:t>“</a:t>
            </a:r>
            <a:r>
              <a:rPr lang="zh-CN" altLang="en-US" sz="2400" b="1">
                <a:latin typeface="楷体_GB2312" pitchFamily="49" charset="-122"/>
                <a:ea typeface="楷体_GB2312" pitchFamily="49" charset="-122"/>
              </a:rPr>
              <a:t>看天吃饭</a:t>
            </a:r>
            <a:r>
              <a:rPr lang="zh-CN" altLang="en-US" sz="2400" b="1">
                <a:latin typeface="黑体" pitchFamily="2" charset="-122"/>
                <a:ea typeface="楷体_GB2312" pitchFamily="49" charset="-122"/>
              </a:rPr>
              <a:t>”</a:t>
            </a:r>
            <a:r>
              <a:rPr lang="zh-CN" altLang="en-US" sz="2400" b="1">
                <a:latin typeface="楷体_GB2312" pitchFamily="49" charset="-122"/>
                <a:ea typeface="楷体_GB2312" pitchFamily="49" charset="-122"/>
              </a:rPr>
              <a:t>，尤其是冷饮、空调、服装等</a:t>
            </a:r>
            <a:r>
              <a:rPr lang="zh-CN" altLang="en-US" sz="2400" b="1">
                <a:latin typeface="黑体" pitchFamily="2" charset="-122"/>
                <a:ea typeface="楷体_GB2312" pitchFamily="49" charset="-122"/>
              </a:rPr>
              <a:t>“</a:t>
            </a:r>
            <a:r>
              <a:rPr lang="zh-CN" altLang="en-US" sz="2400" b="1">
                <a:latin typeface="楷体_GB2312" pitchFamily="49" charset="-122"/>
                <a:ea typeface="楷体_GB2312" pitchFamily="49" charset="-122"/>
              </a:rPr>
              <a:t>天气敏感厂家</a:t>
            </a:r>
            <a:r>
              <a:rPr lang="zh-CN" altLang="en-US" sz="2400" b="1">
                <a:latin typeface="黑体" pitchFamily="2" charset="-122"/>
                <a:ea typeface="楷体_GB2312" pitchFamily="49" charset="-122"/>
              </a:rPr>
              <a:t>”</a:t>
            </a:r>
            <a:r>
              <a:rPr lang="zh-CN" altLang="en-US" sz="2400" b="1">
                <a:latin typeface="楷体_GB2312" pitchFamily="49" charset="-122"/>
                <a:ea typeface="楷体_GB2312" pitchFamily="49" charset="-122"/>
              </a:rPr>
              <a:t>。据上海中心气象台信息市场部主任徐继业介绍，仅</a:t>
            </a:r>
            <a:r>
              <a:rPr lang="en-US" altLang="zh-CN" sz="2400" b="1">
                <a:latin typeface="楷体_GB2312" pitchFamily="49" charset="-122"/>
                <a:ea typeface="楷体_GB2312" pitchFamily="49" charset="-122"/>
              </a:rPr>
              <a:t>1-6</a:t>
            </a:r>
            <a:r>
              <a:rPr lang="zh-CN" altLang="en-US" sz="2400" b="1">
                <a:latin typeface="楷体_GB2312" pitchFamily="49" charset="-122"/>
                <a:ea typeface="楷体_GB2312" pitchFamily="49" charset="-122"/>
              </a:rPr>
              <a:t>月，上海市已经有</a:t>
            </a:r>
            <a:r>
              <a:rPr lang="en-US" altLang="zh-CN" sz="2400" b="1">
                <a:latin typeface="楷体_GB2312" pitchFamily="49" charset="-122"/>
                <a:ea typeface="楷体_GB2312" pitchFamily="49" charset="-122"/>
              </a:rPr>
              <a:t>100</a:t>
            </a:r>
            <a:r>
              <a:rPr lang="zh-CN" altLang="en-US" sz="2400" b="1">
                <a:latin typeface="楷体_GB2312" pitchFamily="49" charset="-122"/>
                <a:ea typeface="楷体_GB2312" pitchFamily="49" charset="-122"/>
              </a:rPr>
              <a:t>多家企业与气象部门签署了相关协议，要求提供气象服务。据不完全统计，目前本市一年的气象服务产值就在上千万元左右。</a:t>
            </a: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3"/>
          <p:cNvSpPr txBox="1">
            <a:spLocks noChangeArrowheads="1"/>
          </p:cNvSpPr>
          <p:nvPr/>
        </p:nvSpPr>
        <p:spPr bwMode="auto">
          <a:xfrm>
            <a:off x="684213" y="1700213"/>
            <a:ext cx="7921625" cy="4948237"/>
          </a:xfrm>
          <a:prstGeom prst="rect">
            <a:avLst/>
          </a:prstGeom>
          <a:noFill/>
          <a:ln w="9525" algn="ctr">
            <a:noFill/>
            <a:miter lim="800000"/>
            <a:headEnd/>
            <a:tailEnd/>
          </a:ln>
        </p:spPr>
        <p:txBody>
          <a:bodyPr>
            <a:spAutoFit/>
          </a:bodyPr>
          <a:lstStyle/>
          <a:p>
            <a:pPr>
              <a:lnSpc>
                <a:spcPct val="190000"/>
              </a:lnSpc>
            </a:pPr>
            <a:r>
              <a:rPr lang="en-US" altLang="zh-CN" b="1">
                <a:latin typeface="黑体" pitchFamily="2" charset="-122"/>
                <a:ea typeface="黑体" pitchFamily="2" charset="-122"/>
              </a:rPr>
              <a:t>    </a:t>
            </a:r>
            <a:r>
              <a:rPr lang="zh-CN" altLang="en-US" sz="2400" b="1">
                <a:latin typeface="楷体_GB2312" pitchFamily="49" charset="-122"/>
                <a:ea typeface="楷体_GB2312" pitchFamily="49" charset="-122"/>
              </a:rPr>
              <a:t>上海市气象局近日透露，第一批气象服务经纪人将在上海诞生。上海市气象局局长盛家荣说，此次</a:t>
            </a:r>
            <a:r>
              <a:rPr lang="zh-CN" altLang="en-US" sz="2400" b="1">
                <a:latin typeface="黑体" pitchFamily="2" charset="-122"/>
                <a:ea typeface="楷体_GB2312" pitchFamily="49" charset="-122"/>
              </a:rPr>
              <a:t>“</a:t>
            </a:r>
            <a:r>
              <a:rPr lang="zh-CN" altLang="en-US" sz="2400" b="1">
                <a:latin typeface="楷体_GB2312" pitchFamily="49" charset="-122"/>
                <a:ea typeface="楷体_GB2312" pitchFamily="49" charset="-122"/>
              </a:rPr>
              <a:t>气象服务经纪人</a:t>
            </a:r>
            <a:r>
              <a:rPr lang="zh-CN" altLang="en-US" sz="2400" b="1">
                <a:latin typeface="黑体" pitchFamily="2" charset="-122"/>
                <a:ea typeface="楷体_GB2312" pitchFamily="49" charset="-122"/>
              </a:rPr>
              <a:t>”</a:t>
            </a:r>
            <a:r>
              <a:rPr lang="zh-CN" altLang="en-US" sz="2400" b="1">
                <a:latin typeface="楷体_GB2312" pitchFamily="49" charset="-122"/>
                <a:ea typeface="楷体_GB2312" pitchFamily="49" charset="-122"/>
              </a:rPr>
              <a:t>的推出在全国尚属首次。今后，无论是进时令货品的超市，还是制作羽绒服的厂家，都可以通过气象服务经纪人来获得自己需要的</a:t>
            </a:r>
            <a:r>
              <a:rPr lang="zh-CN" altLang="en-US" sz="2400" b="1">
                <a:solidFill>
                  <a:srgbClr val="0000FF"/>
                </a:solidFill>
                <a:latin typeface="楷体_GB2312" pitchFamily="49" charset="-122"/>
                <a:ea typeface="楷体_GB2312" pitchFamily="49" charset="-122"/>
              </a:rPr>
              <a:t>气象信息商品</a:t>
            </a:r>
            <a:r>
              <a:rPr lang="zh-CN" altLang="en-US" sz="2400" b="1">
                <a:latin typeface="楷体_GB2312" pitchFamily="49" charset="-122"/>
                <a:ea typeface="楷体_GB2312" pitchFamily="49" charset="-122"/>
              </a:rPr>
              <a:t>，而气象部门也将通过</a:t>
            </a:r>
            <a:r>
              <a:rPr lang="zh-CN" altLang="en-US" sz="2400" b="1">
                <a:latin typeface="黑体" pitchFamily="2" charset="-122"/>
                <a:ea typeface="楷体_GB2312" pitchFamily="49" charset="-122"/>
              </a:rPr>
              <a:t>“</a:t>
            </a:r>
            <a:r>
              <a:rPr lang="zh-CN" altLang="en-US" sz="2400" b="1">
                <a:latin typeface="楷体_GB2312" pitchFamily="49" charset="-122"/>
                <a:ea typeface="楷体_GB2312" pitchFamily="49" charset="-122"/>
              </a:rPr>
              <a:t>气象服务经纪人</a:t>
            </a:r>
            <a:r>
              <a:rPr lang="zh-CN" altLang="en-US" sz="2400" b="1">
                <a:latin typeface="黑体" pitchFamily="2" charset="-122"/>
                <a:ea typeface="楷体_GB2312" pitchFamily="49" charset="-122"/>
              </a:rPr>
              <a:t>”</a:t>
            </a:r>
            <a:r>
              <a:rPr lang="zh-CN" altLang="en-US" sz="2400" b="1">
                <a:latin typeface="楷体_GB2312" pitchFamily="49" charset="-122"/>
                <a:ea typeface="楷体_GB2312" pitchFamily="49" charset="-122"/>
              </a:rPr>
              <a:t>按时按需批量生产出气象信息商品。　</a:t>
            </a:r>
          </a:p>
        </p:txBody>
      </p:sp>
      <p:sp>
        <p:nvSpPr>
          <p:cNvPr id="71683" name="Rectangle 2"/>
          <p:cNvSpPr>
            <a:spLocks noGrp="1" noChangeArrowheads="1"/>
          </p:cNvSpPr>
          <p:nvPr>
            <p:ph type="title"/>
          </p:nvPr>
        </p:nvSpPr>
        <p:spPr>
          <a:xfrm>
            <a:off x="900113" y="260350"/>
            <a:ext cx="7793037" cy="1589088"/>
          </a:xfrm>
          <a:noFill/>
        </p:spPr>
        <p:txBody>
          <a:bodyPr/>
          <a:lstStyle/>
          <a:p>
            <a:pPr eaLnBrk="1" hangingPunct="1"/>
            <a:r>
              <a:rPr lang="zh-CN" altLang="en-US" sz="3600" b="1" smtClean="0">
                <a:latin typeface="华文新魏" pitchFamily="2" charset="-122"/>
                <a:ea typeface="华文新魏" pitchFamily="2" charset="-122"/>
              </a:rPr>
              <a:t>案例：首批气象经纪人现身上海 买卖气象信息商品 </a:t>
            </a: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sz="half" idx="1"/>
          </p:nvPr>
        </p:nvSpPr>
        <p:spPr>
          <a:xfrm>
            <a:off x="684213" y="1412875"/>
            <a:ext cx="7775575" cy="5445125"/>
          </a:xfrm>
        </p:spPr>
        <p:txBody>
          <a:bodyPr/>
          <a:lstStyle/>
          <a:p>
            <a:pPr marL="177800" indent="-177800" eaLnBrk="1" hangingPunct="1">
              <a:buFont typeface="Wingdings" pitchFamily="2" charset="2"/>
              <a:buNone/>
            </a:pPr>
            <a:endParaRPr lang="en-US" altLang="zh-CN" sz="2800" b="1" smtClean="0">
              <a:ea typeface="PMingLiU" pitchFamily="18" charset="-120"/>
            </a:endParaRPr>
          </a:p>
          <a:p>
            <a:pPr marL="177800" indent="-177800" eaLnBrk="1" hangingPunct="1">
              <a:buFont typeface="Wingdings" pitchFamily="2" charset="2"/>
              <a:buNone/>
            </a:pPr>
            <a:r>
              <a:rPr lang="en-US" altLang="zh-CN" sz="2800" b="1" smtClean="0">
                <a:latin typeface="楷体_GB2312" pitchFamily="49" charset="-122"/>
                <a:ea typeface="楷体_GB2312" pitchFamily="49" charset="-122"/>
              </a:rPr>
              <a:t>Google </a:t>
            </a:r>
            <a:r>
              <a:rPr lang="zh-CN" altLang="en-US" sz="2800" b="1" smtClean="0">
                <a:latin typeface="楷体_GB2312" pitchFamily="49" charset="-122"/>
                <a:ea typeface="楷体_GB2312" pitchFamily="49" charset="-122"/>
              </a:rPr>
              <a:t>联合创始人拉里</a:t>
            </a:r>
            <a:r>
              <a:rPr lang="en-US" altLang="zh-CN" sz="2800" b="1" smtClean="0">
                <a:latin typeface="Arial" charset="0"/>
                <a:ea typeface="楷体_GB2312" pitchFamily="49" charset="-122"/>
              </a:rPr>
              <a:t>·</a:t>
            </a:r>
            <a:r>
              <a:rPr lang="zh-CN" altLang="en-US" sz="2800" b="1" smtClean="0">
                <a:latin typeface="楷体_GB2312" pitchFamily="49" charset="-122"/>
                <a:ea typeface="楷体_GB2312" pitchFamily="49" charset="-122"/>
              </a:rPr>
              <a:t>佩奇说，</a:t>
            </a:r>
            <a:r>
              <a:rPr lang="zh-CN" altLang="en-US" sz="2800" b="1" smtClean="0">
                <a:latin typeface="Arial" charset="0"/>
                <a:ea typeface="楷体_GB2312" pitchFamily="49" charset="-122"/>
              </a:rPr>
              <a:t>“</a:t>
            </a:r>
            <a:r>
              <a:rPr lang="zh-CN" altLang="en-US" sz="2800" b="1" smtClean="0">
                <a:latin typeface="楷体_GB2312" pitchFamily="49" charset="-122"/>
                <a:ea typeface="楷体_GB2312" pitchFamily="49" charset="-122"/>
              </a:rPr>
              <a:t>完美的搜索引擎需要做到确解用户之意，切返用户之需</a:t>
            </a:r>
            <a:r>
              <a:rPr lang="zh-CN" altLang="en-US" sz="2800" b="1" smtClean="0">
                <a:latin typeface="Arial" charset="0"/>
                <a:ea typeface="楷体_GB2312" pitchFamily="49" charset="-122"/>
              </a:rPr>
              <a:t>”</a:t>
            </a:r>
            <a:r>
              <a:rPr lang="zh-CN" altLang="en-US" sz="2800" b="1" smtClean="0">
                <a:latin typeface="楷体_GB2312" pitchFamily="49" charset="-122"/>
                <a:ea typeface="楷体_GB2312" pitchFamily="49" charset="-122"/>
              </a:rPr>
              <a:t>。</a:t>
            </a:r>
            <a:r>
              <a:rPr lang="en-US" altLang="zh-CN" sz="2800" b="1" smtClean="0">
                <a:latin typeface="楷体_GB2312" pitchFamily="49" charset="-122"/>
                <a:ea typeface="楷体_GB2312" pitchFamily="49" charset="-122"/>
              </a:rPr>
              <a:t> Google</a:t>
            </a:r>
            <a:r>
              <a:rPr lang="zh-CN" altLang="en-US" sz="2800" b="1" smtClean="0">
                <a:latin typeface="楷体_GB2312" pitchFamily="49" charset="-122"/>
                <a:ea typeface="楷体_GB2312" pitchFamily="49" charset="-122"/>
              </a:rPr>
              <a:t>是信息传递的推手，让原本价值很低的信息增加了被传递的机会，也就是变相增加了信息的价值。抓住信息传递的附加价值，抓住了用户，就抓住了广告商。换句话说，</a:t>
            </a:r>
            <a:r>
              <a:rPr lang="en-US" altLang="zh-CN" sz="2800" b="1" smtClean="0">
                <a:latin typeface="楷体_GB2312" pitchFamily="49" charset="-122"/>
                <a:ea typeface="楷体_GB2312" pitchFamily="49" charset="-122"/>
              </a:rPr>
              <a:t>Google</a:t>
            </a:r>
            <a:r>
              <a:rPr lang="zh-CN" altLang="en-US" sz="2800" b="1" smtClean="0">
                <a:latin typeface="楷体_GB2312" pitchFamily="49" charset="-122"/>
                <a:ea typeface="楷体_GB2312" pitchFamily="49" charset="-122"/>
              </a:rPr>
              <a:t>的营业额是由用户和广告客户共同创造出来的。</a:t>
            </a:r>
            <a:r>
              <a:rPr lang="en-US" altLang="zh-CN" sz="2800" b="1" smtClean="0">
                <a:latin typeface="楷体_GB2312" pitchFamily="49" charset="-122"/>
                <a:ea typeface="楷体_GB2312" pitchFamily="49" charset="-122"/>
              </a:rPr>
              <a:t>Google</a:t>
            </a:r>
            <a:r>
              <a:rPr lang="zh-CN" altLang="en-US" sz="2800" b="1" smtClean="0">
                <a:latin typeface="楷体_GB2312" pitchFamily="49" charset="-122"/>
                <a:ea typeface="楷体_GB2312" pitchFamily="49" charset="-122"/>
              </a:rPr>
              <a:t>的理念是：</a:t>
            </a:r>
            <a:r>
              <a:rPr lang="zh-CN" altLang="en-US" sz="2800" b="1" smtClean="0">
                <a:latin typeface="Arial" charset="0"/>
                <a:ea typeface="楷体_GB2312" pitchFamily="49" charset="-122"/>
              </a:rPr>
              <a:t>“</a:t>
            </a:r>
            <a:r>
              <a:rPr lang="zh-CN" altLang="en-US" sz="2800" b="1" u="sng" smtClean="0">
                <a:solidFill>
                  <a:schemeClr val="hlink"/>
                </a:solidFill>
                <a:latin typeface="楷体_GB2312" pitchFamily="49" charset="-122"/>
                <a:ea typeface="楷体_GB2312" pitchFamily="49" charset="-122"/>
              </a:rPr>
              <a:t>首页上花费的时间越短越好</a:t>
            </a:r>
            <a:r>
              <a:rPr lang="zh-CN" altLang="en-US" sz="2800" b="1" smtClean="0">
                <a:latin typeface="Arial" charset="0"/>
                <a:ea typeface="楷体_GB2312" pitchFamily="49" charset="-122"/>
              </a:rPr>
              <a:t>”</a:t>
            </a:r>
            <a:r>
              <a:rPr lang="zh-CN" altLang="en-US" sz="2800" b="1" smtClean="0">
                <a:latin typeface="楷体_GB2312" pitchFamily="49" charset="-122"/>
                <a:ea typeface="楷体_GB2312" pitchFamily="49" charset="-122"/>
              </a:rPr>
              <a:t>，</a:t>
            </a:r>
          </a:p>
        </p:txBody>
      </p:sp>
      <p:sp>
        <p:nvSpPr>
          <p:cNvPr id="72707" name="AutoShape 3">
            <a:hlinkClick r:id="" action="ppaction://noaction" highlightClick="1"/>
          </p:cNvPr>
          <p:cNvSpPr>
            <a:spLocks noChangeArrowheads="1"/>
          </p:cNvSpPr>
          <p:nvPr/>
        </p:nvSpPr>
        <p:spPr bwMode="auto">
          <a:xfrm>
            <a:off x="1042988" y="836613"/>
            <a:ext cx="7561262" cy="914400"/>
          </a:xfrm>
          <a:prstGeom prst="actionButtonBlank">
            <a:avLst/>
          </a:prstGeom>
          <a:noFill/>
          <a:ln w="9525">
            <a:noFill/>
            <a:miter lim="800000"/>
            <a:headEnd/>
            <a:tailEnd/>
          </a:ln>
        </p:spPr>
        <p:txBody>
          <a:bodyPr anchor="ctr"/>
          <a:lstStyle/>
          <a:p>
            <a:r>
              <a:rPr kumimoji="1" lang="zh-CN" altLang="en-US" sz="3200" b="1">
                <a:latin typeface="Times New Roman" pitchFamily="18" charset="0"/>
              </a:rPr>
              <a:t>案例：</a:t>
            </a:r>
            <a:r>
              <a:rPr lang="en-US" altLang="zh-CN" sz="3200" b="1">
                <a:ea typeface="PMingLiU" pitchFamily="18" charset="-120"/>
              </a:rPr>
              <a:t>Google</a:t>
            </a:r>
            <a:r>
              <a:rPr lang="zh-CN" altLang="en-US" sz="3200" b="1">
                <a:ea typeface="PMingLiU" pitchFamily="18" charset="-120"/>
              </a:rPr>
              <a:t>的成功之道</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sz="half" idx="4294967295"/>
          </p:nvPr>
        </p:nvSpPr>
        <p:spPr>
          <a:xfrm>
            <a:off x="611188" y="1557338"/>
            <a:ext cx="8345487" cy="1511300"/>
          </a:xfrm>
        </p:spPr>
        <p:txBody>
          <a:bodyPr/>
          <a:lstStyle/>
          <a:p>
            <a:pPr marL="177800" indent="-177800" eaLnBrk="1" hangingPunct="1">
              <a:buFont typeface="Wingdings" pitchFamily="2" charset="2"/>
              <a:buNone/>
            </a:pPr>
            <a:endParaRPr lang="en-US" altLang="zh-CN" sz="2800" b="1" smtClean="0">
              <a:ea typeface="PMingLiU" pitchFamily="18" charset="-120"/>
            </a:endParaRPr>
          </a:p>
          <a:p>
            <a:pPr marL="177800" indent="-177800" eaLnBrk="1" hangingPunct="1">
              <a:buFont typeface="Wingdings" pitchFamily="2" charset="2"/>
              <a:buNone/>
            </a:pPr>
            <a:r>
              <a:rPr lang="en-US" altLang="zh-CN" b="1" smtClean="0">
                <a:latin typeface="Arial" charset="0"/>
                <a:ea typeface="楷体_GB2312" pitchFamily="49" charset="-122"/>
              </a:rPr>
              <a:t>“</a:t>
            </a:r>
            <a:r>
              <a:rPr lang="zh-CN" altLang="en-US" b="1" smtClean="0">
                <a:latin typeface="楷体_GB2312" pitchFamily="49" charset="-122"/>
                <a:ea typeface="楷体_GB2312" pitchFamily="49" charset="-122"/>
              </a:rPr>
              <a:t>让用户尽快离开网站</a:t>
            </a:r>
            <a:r>
              <a:rPr lang="zh-CN" altLang="en-US" b="1" smtClean="0">
                <a:latin typeface="Arial" charset="0"/>
                <a:ea typeface="楷体_GB2312" pitchFamily="49" charset="-122"/>
              </a:rPr>
              <a:t>”</a:t>
            </a:r>
            <a:r>
              <a:rPr lang="zh-CN" altLang="en-US" b="1" smtClean="0">
                <a:latin typeface="楷体_GB2312" pitchFamily="49" charset="-122"/>
                <a:ea typeface="楷体_GB2312" pitchFamily="49" charset="-122"/>
              </a:rPr>
              <a:t>的价值观说明了什么？</a:t>
            </a:r>
          </a:p>
        </p:txBody>
      </p:sp>
      <p:sp>
        <p:nvSpPr>
          <p:cNvPr id="73731" name="AutoShape 3">
            <a:hlinkClick r:id="" action="ppaction://noaction" highlightClick="1"/>
          </p:cNvPr>
          <p:cNvSpPr>
            <a:spLocks noChangeArrowheads="1"/>
          </p:cNvSpPr>
          <p:nvPr/>
        </p:nvSpPr>
        <p:spPr bwMode="auto">
          <a:xfrm>
            <a:off x="971550" y="260350"/>
            <a:ext cx="7561263" cy="914400"/>
          </a:xfrm>
          <a:prstGeom prst="actionButtonBlank">
            <a:avLst/>
          </a:prstGeom>
          <a:noFill/>
          <a:ln w="9525">
            <a:noFill/>
            <a:miter lim="800000"/>
            <a:headEnd/>
            <a:tailEnd/>
          </a:ln>
        </p:spPr>
        <p:txBody>
          <a:bodyPr anchor="ctr"/>
          <a:lstStyle/>
          <a:p>
            <a:r>
              <a:rPr kumimoji="1" lang="zh-CN" altLang="en-US" sz="3200" b="1">
                <a:latin typeface="Times New Roman" pitchFamily="18" charset="0"/>
              </a:rPr>
              <a:t>案例：</a:t>
            </a:r>
            <a:r>
              <a:rPr lang="en-US" altLang="zh-CN" sz="3200" b="1">
                <a:ea typeface="PMingLiU" pitchFamily="18" charset="-120"/>
              </a:rPr>
              <a:t>Google</a:t>
            </a:r>
            <a:r>
              <a:rPr lang="zh-CN" altLang="en-US" sz="3200" b="1">
                <a:ea typeface="PMingLiU" pitchFamily="18" charset="-120"/>
              </a:rPr>
              <a:t>的成功之道</a:t>
            </a:r>
          </a:p>
        </p:txBody>
      </p:sp>
      <p:sp>
        <p:nvSpPr>
          <p:cNvPr id="314372" name="Text Box 4"/>
          <p:cNvSpPr txBox="1">
            <a:spLocks noChangeArrowheads="1"/>
          </p:cNvSpPr>
          <p:nvPr/>
        </p:nvSpPr>
        <p:spPr bwMode="auto">
          <a:xfrm>
            <a:off x="684213" y="2924175"/>
            <a:ext cx="7991475" cy="3894138"/>
          </a:xfrm>
          <a:prstGeom prst="rect">
            <a:avLst/>
          </a:prstGeom>
          <a:noFill/>
          <a:ln w="9525">
            <a:noFill/>
            <a:miter lim="800000"/>
            <a:headEnd/>
            <a:tailEnd/>
          </a:ln>
        </p:spPr>
        <p:txBody>
          <a:bodyPr lIns="90000" tIns="46800" rIns="90000" bIns="46800">
            <a:spAutoFit/>
          </a:bodyPr>
          <a:lstStyle/>
          <a:p>
            <a:pPr>
              <a:spcBef>
                <a:spcPct val="20000"/>
              </a:spcBef>
              <a:buClr>
                <a:schemeClr val="folHlink"/>
              </a:buClr>
              <a:buSzPct val="60000"/>
              <a:buFont typeface="Wingdings" pitchFamily="2" charset="2"/>
              <a:buNone/>
            </a:pPr>
            <a:r>
              <a:rPr lang="en-US" altLang="zh-CN" sz="2800" b="1">
                <a:latin typeface="楷体_GB2312" pitchFamily="49" charset="-122"/>
                <a:ea typeface="楷体_GB2312" pitchFamily="49" charset="-122"/>
              </a:rPr>
              <a:t>Google</a:t>
            </a:r>
            <a:r>
              <a:rPr lang="zh-CN" altLang="en-US" sz="2800" b="1">
                <a:latin typeface="楷体_GB2312" pitchFamily="49" charset="-122"/>
                <a:ea typeface="楷体_GB2312" pitchFamily="49" charset="-122"/>
              </a:rPr>
              <a:t>并不是在做善事，而是有其商业理由的。因为用户离开网站得越快，信息传递就越迅速，单位时间内它的附加价值也就越高。</a:t>
            </a:r>
          </a:p>
          <a:p>
            <a:pPr>
              <a:spcBef>
                <a:spcPct val="20000"/>
              </a:spcBef>
              <a:buClr>
                <a:schemeClr val="folHlink"/>
              </a:buClr>
              <a:buSzPct val="60000"/>
              <a:buFont typeface="Wingdings" pitchFamily="2" charset="2"/>
              <a:buNone/>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Google</a:t>
            </a:r>
            <a:r>
              <a:rPr lang="zh-CN" altLang="en-US" sz="2800" b="1">
                <a:latin typeface="楷体_GB2312" pitchFamily="49" charset="-122"/>
                <a:ea typeface="楷体_GB2312" pitchFamily="49" charset="-122"/>
              </a:rPr>
              <a:t>降低了用户搜寻和获取信息的成本：用户学习使用工具的成本、用户搜寻和获取信息的时间成本。</a:t>
            </a:r>
          </a:p>
          <a:p>
            <a:pPr>
              <a:spcBef>
                <a:spcPct val="20000"/>
              </a:spcBef>
              <a:buClr>
                <a:schemeClr val="folHlink"/>
              </a:buClr>
              <a:buSzPct val="60000"/>
              <a:buFont typeface="Wingdings" pitchFamily="2" charset="2"/>
              <a:buNone/>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、让信息尽快重新流通。</a:t>
            </a:r>
          </a:p>
          <a:p>
            <a:pPr>
              <a:spcBef>
                <a:spcPct val="50000"/>
              </a:spcBef>
            </a:pPr>
            <a:endParaRPr lang="zh-CN" altLang="en-US" sz="2800">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 calcmode="lin" valueType="num">
                                      <p:cBhvr additive="base">
                                        <p:cTn id="7" dur="500" fill="hold"/>
                                        <p:tgtEl>
                                          <p:spTgt spid="314372"/>
                                        </p:tgtEl>
                                        <p:attrNameLst>
                                          <p:attrName>ppt_x</p:attrName>
                                        </p:attrNameLst>
                                      </p:cBhvr>
                                      <p:tavLst>
                                        <p:tav tm="0">
                                          <p:val>
                                            <p:strVal val="#ppt_x"/>
                                          </p:val>
                                        </p:tav>
                                        <p:tav tm="100000">
                                          <p:val>
                                            <p:strVal val="#ppt_x"/>
                                          </p:val>
                                        </p:tav>
                                      </p:tavLst>
                                    </p:anim>
                                    <p:anim calcmode="lin" valueType="num">
                                      <p:cBhvr additive="base">
                                        <p:cTn id="8" dur="500" fill="hold"/>
                                        <p:tgtEl>
                                          <p:spTgt spid="314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99" name="AutoShape 47">
            <a:hlinkClick r:id="" action="ppaction://noaction" highlightClick="1"/>
          </p:cNvPr>
          <p:cNvSpPr>
            <a:spLocks noChangeArrowheads="1"/>
          </p:cNvSpPr>
          <p:nvPr/>
        </p:nvSpPr>
        <p:spPr bwMode="auto">
          <a:xfrm>
            <a:off x="1692275" y="836613"/>
            <a:ext cx="3746500" cy="914400"/>
          </a:xfrm>
          <a:prstGeom prst="actionButtonBlank">
            <a:avLst/>
          </a:prstGeom>
          <a:noFill/>
          <a:ln w="9525">
            <a:noFill/>
            <a:miter lim="800000"/>
            <a:headEnd/>
            <a:tailEnd/>
          </a:ln>
          <a:effectLst/>
        </p:spPr>
        <p:txBody>
          <a:bodyPr anchor="ctr"/>
          <a:lstStyle/>
          <a:p>
            <a:pPr>
              <a:defRPr/>
            </a:pPr>
            <a:r>
              <a:rPr kumimoji="1" lang="en-US" altLang="zh-CN" sz="3600" b="1">
                <a:effectLst>
                  <a:outerShdw blurRad="38100" dist="38100" dir="2700000" algn="tl">
                    <a:srgbClr val="C0C0C0"/>
                  </a:outerShdw>
                </a:effectLst>
                <a:latin typeface="Times New Roman" pitchFamily="18" charset="0"/>
              </a:rPr>
              <a:t>1.1.2  </a:t>
            </a:r>
            <a:r>
              <a:rPr kumimoji="1" lang="zh-CN" altLang="en-US" sz="3600" b="1">
                <a:effectLst>
                  <a:outerShdw blurRad="38100" dist="38100" dir="2700000" algn="tl">
                    <a:srgbClr val="C0C0C0"/>
                  </a:outerShdw>
                </a:effectLst>
                <a:latin typeface="Times New Roman" pitchFamily="18" charset="0"/>
              </a:rPr>
              <a:t>信息的属性</a:t>
            </a:r>
          </a:p>
        </p:txBody>
      </p:sp>
      <p:sp>
        <p:nvSpPr>
          <p:cNvPr id="1028" name="Text Box 50"/>
          <p:cNvSpPr txBox="1">
            <a:spLocks noChangeArrowheads="1"/>
          </p:cNvSpPr>
          <p:nvPr/>
        </p:nvSpPr>
        <p:spPr bwMode="auto">
          <a:xfrm>
            <a:off x="827088" y="1773238"/>
            <a:ext cx="6840537" cy="1017587"/>
          </a:xfrm>
          <a:prstGeom prst="rect">
            <a:avLst/>
          </a:prstGeom>
          <a:noFill/>
          <a:ln w="9525">
            <a:noFill/>
            <a:miter lim="800000"/>
            <a:headEnd/>
            <a:tailEnd/>
          </a:ln>
        </p:spPr>
        <p:txBody>
          <a:bodyPr lIns="90000" tIns="46800" rIns="90000" bIns="46800">
            <a:spAutoFit/>
          </a:bodyPr>
          <a:lstStyle/>
          <a:p>
            <a:r>
              <a:rPr lang="en-US" altLang="zh-CN" sz="3200" b="1"/>
              <a:t>4.</a:t>
            </a:r>
            <a:r>
              <a:rPr lang="zh-CN" altLang="en-US" sz="3200" b="1"/>
              <a:t>层次性</a:t>
            </a:r>
          </a:p>
          <a:p>
            <a:pPr lvl="1"/>
            <a:r>
              <a:rPr lang="zh-CN" altLang="en-US" sz="2800" b="1"/>
              <a:t>一般分为战略级、战术级和执行级三层</a:t>
            </a:r>
            <a:endParaRPr lang="zh-CN" altLang="en-US" sz="2800"/>
          </a:p>
        </p:txBody>
      </p:sp>
      <p:grpSp>
        <p:nvGrpSpPr>
          <p:cNvPr id="1029" name="组合 5"/>
          <p:cNvGrpSpPr>
            <a:grpSpLocks/>
          </p:cNvGrpSpPr>
          <p:nvPr/>
        </p:nvGrpSpPr>
        <p:grpSpPr bwMode="auto">
          <a:xfrm>
            <a:off x="971550" y="2708275"/>
            <a:ext cx="6853238" cy="3197225"/>
            <a:chOff x="613792" y="2708920"/>
            <a:chExt cx="6853238" cy="3196952"/>
          </a:xfrm>
        </p:grpSpPr>
        <p:graphicFrame>
          <p:nvGraphicFramePr>
            <p:cNvPr id="1026" name="Rectangle 2"/>
            <p:cNvGraphicFramePr>
              <a:graphicFrameLocks/>
            </p:cNvGraphicFramePr>
            <p:nvPr/>
          </p:nvGraphicFramePr>
          <p:xfrm>
            <a:off x="1187624" y="2708920"/>
            <a:ext cx="6096000" cy="3048000"/>
          </p:xfrm>
          <a:graphic>
            <a:graphicData uri="http://schemas.openxmlformats.org/presentationml/2006/ole">
              <p:oleObj spid="_x0000_s1026" name="剪辑" r:id="rId3" imgW="0" imgH="0" progId="">
                <p:embed/>
              </p:oleObj>
            </a:graphicData>
          </a:graphic>
        </p:graphicFrame>
        <p:sp>
          <p:nvSpPr>
            <p:cNvPr id="1030" name="AutoShape 1030"/>
            <p:cNvSpPr>
              <a:spLocks noChangeArrowheads="1"/>
            </p:cNvSpPr>
            <p:nvPr/>
          </p:nvSpPr>
          <p:spPr bwMode="auto">
            <a:xfrm>
              <a:off x="613792" y="3010272"/>
              <a:ext cx="3657600" cy="2895600"/>
            </a:xfrm>
            <a:prstGeom prst="flowChartExtract">
              <a:avLst/>
            </a:prstGeom>
            <a:solidFill>
              <a:srgbClr val="99CCFF"/>
            </a:solidFill>
            <a:ln w="12700">
              <a:solidFill>
                <a:schemeClr val="bg1"/>
              </a:solidFill>
              <a:miter lim="800000"/>
              <a:headEnd type="none" w="sm" len="sm"/>
              <a:tailEnd type="none" w="sm" len="sm"/>
            </a:ln>
          </p:spPr>
          <p:txBody>
            <a:bodyPr wrap="none" anchor="ctr"/>
            <a:lstStyle/>
            <a:p>
              <a:pPr algn="ctr"/>
              <a:endParaRPr lang="zh-CN" altLang="zh-CN" sz="1600" b="1">
                <a:solidFill>
                  <a:srgbClr val="FFFF00"/>
                </a:solidFill>
                <a:latin typeface="Arial" charset="0"/>
              </a:endParaRPr>
            </a:p>
          </p:txBody>
        </p:sp>
        <p:sp>
          <p:nvSpPr>
            <p:cNvPr id="1031" name="Line 1031"/>
            <p:cNvSpPr>
              <a:spLocks noChangeShapeType="1"/>
            </p:cNvSpPr>
            <p:nvPr/>
          </p:nvSpPr>
          <p:spPr bwMode="auto">
            <a:xfrm>
              <a:off x="1680592" y="4229472"/>
              <a:ext cx="1524000" cy="0"/>
            </a:xfrm>
            <a:prstGeom prst="line">
              <a:avLst/>
            </a:prstGeom>
            <a:noFill/>
            <a:ln w="12700">
              <a:solidFill>
                <a:schemeClr val="bg1"/>
              </a:solidFill>
              <a:round/>
              <a:headEnd type="none" w="sm" len="sm"/>
              <a:tailEnd type="none" w="sm" len="sm"/>
            </a:ln>
          </p:spPr>
          <p:txBody>
            <a:bodyPr wrap="none" anchor="ctr"/>
            <a:lstStyle/>
            <a:p>
              <a:endParaRPr lang="zh-CN" altLang="en-US"/>
            </a:p>
          </p:txBody>
        </p:sp>
        <p:sp>
          <p:nvSpPr>
            <p:cNvPr id="1032" name="Line 1032"/>
            <p:cNvSpPr>
              <a:spLocks noChangeShapeType="1"/>
            </p:cNvSpPr>
            <p:nvPr/>
          </p:nvSpPr>
          <p:spPr bwMode="auto">
            <a:xfrm>
              <a:off x="1147192" y="5067672"/>
              <a:ext cx="2590800" cy="0"/>
            </a:xfrm>
            <a:prstGeom prst="line">
              <a:avLst/>
            </a:prstGeom>
            <a:noFill/>
            <a:ln w="12700">
              <a:solidFill>
                <a:schemeClr val="bg1"/>
              </a:solidFill>
              <a:round/>
              <a:headEnd type="none" w="sm" len="sm"/>
              <a:tailEnd type="none" w="sm" len="sm"/>
            </a:ln>
          </p:spPr>
          <p:txBody>
            <a:bodyPr wrap="none" anchor="ctr"/>
            <a:lstStyle/>
            <a:p>
              <a:endParaRPr lang="zh-CN" altLang="en-US"/>
            </a:p>
          </p:txBody>
        </p:sp>
        <p:sp>
          <p:nvSpPr>
            <p:cNvPr id="1033" name="Text Box 1033"/>
            <p:cNvSpPr txBox="1">
              <a:spLocks noChangeArrowheads="1"/>
            </p:cNvSpPr>
            <p:nvPr/>
          </p:nvSpPr>
          <p:spPr bwMode="auto">
            <a:xfrm>
              <a:off x="2060005" y="3467472"/>
              <a:ext cx="695325" cy="701675"/>
            </a:xfrm>
            <a:prstGeom prst="rect">
              <a:avLst/>
            </a:prstGeom>
            <a:noFill/>
            <a:ln w="12700">
              <a:noFill/>
              <a:miter lim="800000"/>
              <a:headEnd type="none" w="sm" len="sm"/>
              <a:tailEnd type="none" w="sm" len="sm"/>
            </a:ln>
          </p:spPr>
          <p:txBody>
            <a:bodyPr wrap="none">
              <a:spAutoFit/>
            </a:bodyPr>
            <a:lstStyle/>
            <a:p>
              <a:pPr algn="ctr"/>
              <a:r>
                <a:rPr lang="zh-CN" altLang="en-US" b="1">
                  <a:latin typeface="Arial" charset="0"/>
                </a:rPr>
                <a:t>战略</a:t>
              </a:r>
            </a:p>
            <a:p>
              <a:pPr algn="ctr"/>
              <a:r>
                <a:rPr lang="zh-CN" altLang="en-US" b="1">
                  <a:latin typeface="Arial" charset="0"/>
                </a:rPr>
                <a:t>级</a:t>
              </a:r>
            </a:p>
          </p:txBody>
        </p:sp>
        <p:sp>
          <p:nvSpPr>
            <p:cNvPr id="1034" name="Text Box 1034"/>
            <p:cNvSpPr txBox="1">
              <a:spLocks noChangeArrowheads="1"/>
            </p:cNvSpPr>
            <p:nvPr/>
          </p:nvSpPr>
          <p:spPr bwMode="auto">
            <a:xfrm>
              <a:off x="1986980" y="4458072"/>
              <a:ext cx="946150" cy="396875"/>
            </a:xfrm>
            <a:prstGeom prst="rect">
              <a:avLst/>
            </a:prstGeom>
            <a:solidFill>
              <a:srgbClr val="99CCFF"/>
            </a:solidFill>
            <a:ln w="12700">
              <a:noFill/>
              <a:miter lim="800000"/>
              <a:headEnd type="none" w="sm" len="sm"/>
              <a:tailEnd type="none" w="sm" len="sm"/>
            </a:ln>
          </p:spPr>
          <p:txBody>
            <a:bodyPr wrap="none">
              <a:spAutoFit/>
            </a:bodyPr>
            <a:lstStyle/>
            <a:p>
              <a:pPr algn="ctr"/>
              <a:r>
                <a:rPr lang="zh-CN" altLang="en-US" b="1">
                  <a:latin typeface="Arial" charset="0"/>
                </a:rPr>
                <a:t>战术级</a:t>
              </a:r>
            </a:p>
          </p:txBody>
        </p:sp>
        <p:sp>
          <p:nvSpPr>
            <p:cNvPr id="1035" name="Text Box 1035"/>
            <p:cNvSpPr txBox="1">
              <a:spLocks noChangeArrowheads="1"/>
            </p:cNvSpPr>
            <p:nvPr/>
          </p:nvSpPr>
          <p:spPr bwMode="auto">
            <a:xfrm>
              <a:off x="1909192" y="5296272"/>
              <a:ext cx="946150" cy="396875"/>
            </a:xfrm>
            <a:prstGeom prst="rect">
              <a:avLst/>
            </a:prstGeom>
            <a:solidFill>
              <a:srgbClr val="99CCFF"/>
            </a:solidFill>
            <a:ln w="12700">
              <a:noFill/>
              <a:miter lim="800000"/>
              <a:headEnd type="none" w="sm" len="sm"/>
              <a:tailEnd type="none" w="sm" len="sm"/>
            </a:ln>
          </p:spPr>
          <p:txBody>
            <a:bodyPr wrap="none">
              <a:spAutoFit/>
            </a:bodyPr>
            <a:lstStyle/>
            <a:p>
              <a:pPr algn="ctr"/>
              <a:r>
                <a:rPr lang="zh-CN" altLang="en-US" b="1">
                  <a:latin typeface="Arial" charset="0"/>
                </a:rPr>
                <a:t>作业级</a:t>
              </a:r>
              <a:endParaRPr lang="zh-CN" altLang="en-US" sz="2800" b="1">
                <a:latin typeface="Arial" charset="0"/>
              </a:endParaRPr>
            </a:p>
          </p:txBody>
        </p:sp>
        <p:sp>
          <p:nvSpPr>
            <p:cNvPr id="1036" name="Text Box 1036"/>
            <p:cNvSpPr txBox="1">
              <a:spLocks noChangeArrowheads="1"/>
            </p:cNvSpPr>
            <p:nvPr/>
          </p:nvSpPr>
          <p:spPr bwMode="auto">
            <a:xfrm>
              <a:off x="3815780" y="2780209"/>
              <a:ext cx="3651250" cy="1006475"/>
            </a:xfrm>
            <a:prstGeom prst="rect">
              <a:avLst/>
            </a:prstGeom>
            <a:noFill/>
            <a:ln w="12700">
              <a:noFill/>
              <a:miter lim="800000"/>
              <a:headEnd type="none" w="sm" len="sm"/>
              <a:tailEnd type="none" w="sm" len="sm"/>
            </a:ln>
          </p:spPr>
          <p:txBody>
            <a:bodyPr>
              <a:spAutoFit/>
            </a:bodyPr>
            <a:lstStyle/>
            <a:p>
              <a:pPr algn="ctr"/>
              <a:r>
                <a:rPr lang="en-US" altLang="zh-CN" b="1">
                  <a:latin typeface="Arial" charset="0"/>
                </a:rPr>
                <a:t>  </a:t>
              </a:r>
              <a:r>
                <a:rPr lang="zh-CN" altLang="en-US" b="1">
                  <a:latin typeface="Arial" charset="0"/>
                </a:rPr>
                <a:t>来源  寿命  精度  加工   保密</a:t>
              </a:r>
            </a:p>
            <a:p>
              <a:pPr algn="ctr"/>
              <a:r>
                <a:rPr lang="zh-CN" altLang="en-US" b="1">
                  <a:latin typeface="Arial" charset="0"/>
                </a:rPr>
                <a:t>                               方法    要求</a:t>
              </a:r>
            </a:p>
            <a:p>
              <a:pPr algn="ctr"/>
              <a:r>
                <a:rPr lang="zh-CN" altLang="en-US" b="1">
                  <a:latin typeface="Arial" charset="0"/>
                </a:rPr>
                <a:t>                                  </a:t>
              </a:r>
            </a:p>
          </p:txBody>
        </p:sp>
        <p:sp>
          <p:nvSpPr>
            <p:cNvPr id="1037" name="Text Box 1037"/>
            <p:cNvSpPr txBox="1">
              <a:spLocks noChangeArrowheads="1"/>
            </p:cNvSpPr>
            <p:nvPr/>
          </p:nvSpPr>
          <p:spPr bwMode="auto">
            <a:xfrm>
              <a:off x="4174555" y="3007097"/>
              <a:ext cx="3184525" cy="2835275"/>
            </a:xfrm>
            <a:prstGeom prst="rect">
              <a:avLst/>
            </a:prstGeom>
            <a:noFill/>
            <a:ln w="12700">
              <a:noFill/>
              <a:miter lim="800000"/>
              <a:headEnd type="none" w="sm" len="sm"/>
              <a:tailEnd type="none" w="sm" len="sm"/>
            </a:ln>
          </p:spPr>
          <p:txBody>
            <a:bodyPr wrap="none">
              <a:spAutoFit/>
            </a:bodyPr>
            <a:lstStyle/>
            <a:p>
              <a:pPr algn="ctr"/>
              <a:endParaRPr lang="en-US" altLang="zh-CN" b="1">
                <a:latin typeface="Arial" charset="0"/>
              </a:endParaRPr>
            </a:p>
            <a:p>
              <a:pPr algn="ctr"/>
              <a:r>
                <a:rPr lang="zh-CN" altLang="en-US" b="1">
                  <a:latin typeface="Arial" charset="0"/>
                </a:rPr>
                <a:t>外      长      低  不固定   高</a:t>
              </a:r>
            </a:p>
            <a:p>
              <a:pPr algn="ctr"/>
              <a:endParaRPr lang="zh-CN" altLang="en-US" b="1">
                <a:latin typeface="Arial" charset="0"/>
              </a:endParaRPr>
            </a:p>
            <a:p>
              <a:pPr algn="ctr"/>
              <a:endParaRPr lang="zh-CN" altLang="en-US" b="1">
                <a:latin typeface="Arial" charset="0"/>
              </a:endParaRPr>
            </a:p>
            <a:p>
              <a:pPr algn="ctr"/>
              <a:endParaRPr lang="zh-CN" altLang="en-US" b="1">
                <a:latin typeface="Arial" charset="0"/>
              </a:endParaRPr>
            </a:p>
            <a:p>
              <a:pPr algn="ctr"/>
              <a:endParaRPr lang="zh-CN" altLang="en-US" b="1">
                <a:latin typeface="Arial" charset="0"/>
              </a:endParaRPr>
            </a:p>
            <a:p>
              <a:pPr algn="ctr"/>
              <a:endParaRPr lang="zh-CN" altLang="en-US" b="1">
                <a:latin typeface="Arial" charset="0"/>
              </a:endParaRPr>
            </a:p>
            <a:p>
              <a:pPr algn="ctr"/>
              <a:endParaRPr lang="zh-CN" altLang="en-US" b="1">
                <a:latin typeface="Arial" charset="0"/>
              </a:endParaRPr>
            </a:p>
            <a:p>
              <a:pPr algn="ctr"/>
              <a:r>
                <a:rPr lang="zh-CN" altLang="en-US" b="1">
                  <a:latin typeface="Arial" charset="0"/>
                </a:rPr>
                <a:t>内      短       高    固定    低</a:t>
              </a:r>
            </a:p>
          </p:txBody>
        </p:sp>
        <p:sp>
          <p:nvSpPr>
            <p:cNvPr id="1038" name="AutoShape 1038"/>
            <p:cNvSpPr>
              <a:spLocks noChangeArrowheads="1"/>
            </p:cNvSpPr>
            <p:nvPr/>
          </p:nvSpPr>
          <p:spPr bwMode="auto">
            <a:xfrm>
              <a:off x="4347592" y="3772272"/>
              <a:ext cx="76200" cy="1600200"/>
            </a:xfrm>
            <a:prstGeom prst="upDownArrow">
              <a:avLst>
                <a:gd name="adj1" fmla="val 50000"/>
                <a:gd name="adj2" fmla="val 420000"/>
              </a:avLst>
            </a:prstGeom>
            <a:solidFill>
              <a:schemeClr val="accent1"/>
            </a:solidFill>
            <a:ln w="12700">
              <a:solidFill>
                <a:schemeClr val="tx1"/>
              </a:solidFill>
              <a:miter lim="800000"/>
              <a:headEnd type="none" w="sm" len="sm"/>
              <a:tailEnd type="none" w="sm" len="sm"/>
            </a:ln>
          </p:spPr>
          <p:txBody>
            <a:bodyPr vert="eaVert" wrap="none" anchor="ctr"/>
            <a:lstStyle/>
            <a:p>
              <a:endParaRPr lang="zh-CN" altLang="en-US"/>
            </a:p>
          </p:txBody>
        </p:sp>
        <p:sp>
          <p:nvSpPr>
            <p:cNvPr id="1039" name="AutoShape 1039"/>
            <p:cNvSpPr>
              <a:spLocks noChangeArrowheads="1"/>
            </p:cNvSpPr>
            <p:nvPr/>
          </p:nvSpPr>
          <p:spPr bwMode="auto">
            <a:xfrm>
              <a:off x="5033392" y="3772272"/>
              <a:ext cx="76200" cy="1600200"/>
            </a:xfrm>
            <a:prstGeom prst="upDownArrow">
              <a:avLst>
                <a:gd name="adj1" fmla="val 50000"/>
                <a:gd name="adj2" fmla="val 420000"/>
              </a:avLst>
            </a:prstGeom>
            <a:solidFill>
              <a:schemeClr val="accent1"/>
            </a:solidFill>
            <a:ln w="12700">
              <a:solidFill>
                <a:schemeClr val="tx1"/>
              </a:solidFill>
              <a:miter lim="800000"/>
              <a:headEnd type="none" w="sm" len="sm"/>
              <a:tailEnd type="none" w="sm" len="sm"/>
            </a:ln>
          </p:spPr>
          <p:txBody>
            <a:bodyPr vert="eaVert" wrap="none" anchor="ctr"/>
            <a:lstStyle/>
            <a:p>
              <a:endParaRPr lang="zh-CN" altLang="en-US"/>
            </a:p>
          </p:txBody>
        </p:sp>
        <p:sp>
          <p:nvSpPr>
            <p:cNvPr id="1040" name="AutoShape 1040"/>
            <p:cNvSpPr>
              <a:spLocks noChangeArrowheads="1"/>
            </p:cNvSpPr>
            <p:nvPr/>
          </p:nvSpPr>
          <p:spPr bwMode="auto">
            <a:xfrm>
              <a:off x="5719192" y="3772272"/>
              <a:ext cx="76200" cy="1600200"/>
            </a:xfrm>
            <a:prstGeom prst="upDownArrow">
              <a:avLst>
                <a:gd name="adj1" fmla="val 50000"/>
                <a:gd name="adj2" fmla="val 420000"/>
              </a:avLst>
            </a:prstGeom>
            <a:solidFill>
              <a:schemeClr val="accent1"/>
            </a:solidFill>
            <a:ln w="12700">
              <a:solidFill>
                <a:schemeClr val="tx1"/>
              </a:solidFill>
              <a:miter lim="800000"/>
              <a:headEnd type="none" w="sm" len="sm"/>
              <a:tailEnd type="none" w="sm" len="sm"/>
            </a:ln>
          </p:spPr>
          <p:txBody>
            <a:bodyPr vert="eaVert" wrap="none" anchor="ctr"/>
            <a:lstStyle/>
            <a:p>
              <a:endParaRPr lang="zh-CN" altLang="en-US"/>
            </a:p>
          </p:txBody>
        </p:sp>
        <p:sp>
          <p:nvSpPr>
            <p:cNvPr id="1041" name="AutoShape 1041"/>
            <p:cNvSpPr>
              <a:spLocks noChangeArrowheads="1"/>
            </p:cNvSpPr>
            <p:nvPr/>
          </p:nvSpPr>
          <p:spPr bwMode="auto">
            <a:xfrm>
              <a:off x="6404992" y="3772272"/>
              <a:ext cx="76200" cy="1600200"/>
            </a:xfrm>
            <a:prstGeom prst="upDownArrow">
              <a:avLst>
                <a:gd name="adj1" fmla="val 50000"/>
                <a:gd name="adj2" fmla="val 420000"/>
              </a:avLst>
            </a:prstGeom>
            <a:solidFill>
              <a:schemeClr val="accent1"/>
            </a:solidFill>
            <a:ln w="12700">
              <a:solidFill>
                <a:schemeClr val="tx1"/>
              </a:solidFill>
              <a:miter lim="800000"/>
              <a:headEnd type="none" w="sm" len="sm"/>
              <a:tailEnd type="none" w="sm" len="sm"/>
            </a:ln>
          </p:spPr>
          <p:txBody>
            <a:bodyPr vert="eaVert" wrap="none" anchor="ctr"/>
            <a:lstStyle/>
            <a:p>
              <a:endParaRPr lang="zh-CN" altLang="en-US"/>
            </a:p>
          </p:txBody>
        </p:sp>
        <p:sp>
          <p:nvSpPr>
            <p:cNvPr id="1042" name="AutoShape 1042"/>
            <p:cNvSpPr>
              <a:spLocks noChangeArrowheads="1"/>
            </p:cNvSpPr>
            <p:nvPr/>
          </p:nvSpPr>
          <p:spPr bwMode="auto">
            <a:xfrm>
              <a:off x="7090792" y="3772272"/>
              <a:ext cx="76200" cy="1600200"/>
            </a:xfrm>
            <a:prstGeom prst="upDownArrow">
              <a:avLst>
                <a:gd name="adj1" fmla="val 50000"/>
                <a:gd name="adj2" fmla="val 420000"/>
              </a:avLst>
            </a:prstGeom>
            <a:solidFill>
              <a:schemeClr val="accent1"/>
            </a:solidFill>
            <a:ln w="12700">
              <a:solidFill>
                <a:schemeClr val="tx1"/>
              </a:solidFill>
              <a:miter lim="800000"/>
              <a:headEnd type="none" w="sm" len="sm"/>
              <a:tailEnd type="none" w="sm" len="sm"/>
            </a:ln>
          </p:spPr>
          <p:txBody>
            <a:bodyPr vert="eaVert" wrap="none" anchor="ctr"/>
            <a:lstStyle/>
            <a:p>
              <a:endParaRPr lang="zh-CN" altLang="en-US"/>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6404" name="Group 52"/>
          <p:cNvGraphicFramePr>
            <a:graphicFrameLocks noGrp="1"/>
          </p:cNvGraphicFramePr>
          <p:nvPr/>
        </p:nvGraphicFramePr>
        <p:xfrm>
          <a:off x="684213" y="2852738"/>
          <a:ext cx="7702550" cy="3170874"/>
        </p:xfrm>
        <a:graphic>
          <a:graphicData uri="http://schemas.openxmlformats.org/drawingml/2006/table">
            <a:tbl>
              <a:tblPr/>
              <a:tblGrid>
                <a:gridCol w="1165225"/>
                <a:gridCol w="1427162"/>
                <a:gridCol w="1008063"/>
                <a:gridCol w="1008062"/>
                <a:gridCol w="1079500"/>
                <a:gridCol w="1008063"/>
                <a:gridCol w="1006475"/>
              </a:tblGrid>
              <a:tr h="9159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80808"/>
                          </a:solidFill>
                          <a:effectLst/>
                          <a:latin typeface="Tahoma" pitchFamily="34" charset="0"/>
                          <a:ea typeface="宋体" pitchFamily="2" charset="-122"/>
                        </a:rPr>
                        <a:t>属性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80808"/>
                          </a:solidFill>
                          <a:effectLst/>
                          <a:latin typeface="Tahoma" pitchFamily="34" charset="0"/>
                          <a:ea typeface="宋体" pitchFamily="2" charset="-122"/>
                        </a:rPr>
                        <a:t>信息</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80808"/>
                          </a:solidFill>
                          <a:effectLst/>
                          <a:latin typeface="Tahoma" pitchFamily="34" charset="0"/>
                          <a:ea typeface="宋体" pitchFamily="2" charset="-122"/>
                        </a:rPr>
                        <a:t>层次 </a:t>
                      </a:r>
                    </a:p>
                  </a:txBody>
                  <a:tcPr anchor="ctr" horzOverflow="overflow">
                    <a:lnL w="28575"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28575"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w="12700" cap="flat" cmpd="sng" algn="ctr">
                      <a:solidFill>
                        <a:srgbClr val="003300"/>
                      </a:solidFill>
                      <a:prstDash val="solid"/>
                      <a:round/>
                      <a:headEnd type="none" w="med" len="med"/>
                      <a:tailEnd type="none" w="med" len="med"/>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信息</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来源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28575"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信息</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寿命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28575"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加工</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精度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28575"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加工</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方法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28575"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使用</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频率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28575"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保密</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要求 </a:t>
                      </a:r>
                    </a:p>
                  </a:txBody>
                  <a:tcPr anchor="ctr" horzOverflow="overflow">
                    <a:lnL w="19050" cap="flat" cmpd="sng" algn="ctr">
                      <a:solidFill>
                        <a:srgbClr val="003300"/>
                      </a:solidFill>
                      <a:prstDash val="solid"/>
                      <a:miter lim="800000"/>
                      <a:headEnd type="none" w="med" len="med"/>
                      <a:tailEnd type="none" w="med" len="med"/>
                    </a:lnL>
                    <a:lnR w="28575" cap="flat" cmpd="sng" algn="ctr">
                      <a:solidFill>
                        <a:srgbClr val="003300"/>
                      </a:solidFill>
                      <a:prstDash val="solid"/>
                      <a:miter lim="800000"/>
                      <a:headEnd type="none" w="med" len="med"/>
                      <a:tailEnd type="none" w="med" len="med"/>
                    </a:lnR>
                    <a:lnT w="28575"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r>
              <a:tr h="7127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战略层 </a:t>
                      </a:r>
                    </a:p>
                  </a:txBody>
                  <a:tcPr anchor="ctr" horzOverflow="overflow">
                    <a:lnL w="28575"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大多外部</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长</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低</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灵活</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低</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80808"/>
                          </a:solidFill>
                          <a:effectLst/>
                          <a:latin typeface="Tahoma" pitchFamily="34" charset="0"/>
                          <a:ea typeface="宋体" pitchFamily="2" charset="-122"/>
                        </a:rPr>
                        <a:t>高</a:t>
                      </a:r>
                    </a:p>
                  </a:txBody>
                  <a:tcPr anchor="ctr" horzOverflow="overflow">
                    <a:lnL w="19050" cap="flat" cmpd="sng" algn="ctr">
                      <a:solidFill>
                        <a:srgbClr val="003300"/>
                      </a:solidFill>
                      <a:prstDash val="solid"/>
                      <a:miter lim="800000"/>
                      <a:headEnd type="none" w="med" len="med"/>
                      <a:tailEnd type="none" w="med" len="med"/>
                    </a:lnL>
                    <a:lnR w="28575"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r>
              <a:tr h="652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战术层 </a:t>
                      </a:r>
                    </a:p>
                  </a:txBody>
                  <a:tcPr anchor="ctr" horzOverflow="overflow">
                    <a:lnL w="28575"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内外都有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中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中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中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中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中 </a:t>
                      </a:r>
                    </a:p>
                  </a:txBody>
                  <a:tcPr anchor="ctr" horzOverflow="overflow">
                    <a:lnL w="19050" cap="flat" cmpd="sng" algn="ctr">
                      <a:solidFill>
                        <a:srgbClr val="003300"/>
                      </a:solidFill>
                      <a:prstDash val="solid"/>
                      <a:miter lim="800000"/>
                      <a:headEnd type="none" w="med" len="med"/>
                      <a:tailEnd type="none" w="med" len="med"/>
                    </a:lnL>
                    <a:lnR w="28575"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19050" cap="flat" cmpd="sng" algn="ctr">
                      <a:solidFill>
                        <a:srgbClr val="003300"/>
                      </a:solidFill>
                      <a:prstDash val="solid"/>
                      <a:miter lim="800000"/>
                      <a:headEnd type="none" w="med" len="med"/>
                      <a:tailEnd type="none" w="med" len="med"/>
                    </a:lnB>
                    <a:lnTlToBr>
                      <a:noFill/>
                    </a:lnTlToBr>
                    <a:lnBlToTr>
                      <a:noFill/>
                    </a:lnBlToTr>
                    <a:solidFill>
                      <a:srgbClr val="FFFFFF"/>
                    </a:solidFill>
                  </a:tcPr>
                </a:tc>
              </a:tr>
              <a:tr h="677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执行层 </a:t>
                      </a:r>
                    </a:p>
                  </a:txBody>
                  <a:tcPr anchor="ctr" horzOverflow="overflow">
                    <a:lnL w="28575"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28575"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大多内部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28575"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短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28575"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高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28575"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固定</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28575"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rgbClr val="080808"/>
                          </a:solidFill>
                          <a:effectLst/>
                          <a:latin typeface="Tahoma" pitchFamily="34" charset="0"/>
                          <a:ea typeface="宋体" pitchFamily="2" charset="-122"/>
                        </a:rPr>
                        <a:t>高 </a:t>
                      </a:r>
                    </a:p>
                  </a:txBody>
                  <a:tcPr anchor="ctr" horzOverflow="overflow">
                    <a:lnL w="19050" cap="flat" cmpd="sng" algn="ctr">
                      <a:solidFill>
                        <a:srgbClr val="003300"/>
                      </a:solidFill>
                      <a:prstDash val="solid"/>
                      <a:miter lim="800000"/>
                      <a:headEnd type="none" w="med" len="med"/>
                      <a:tailEnd type="none" w="med" len="med"/>
                    </a:lnL>
                    <a:lnR w="19050"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28575" cap="flat" cmpd="sng" algn="ctr">
                      <a:solidFill>
                        <a:srgbClr val="0033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rgbClr val="080808"/>
                          </a:solidFill>
                          <a:effectLst/>
                          <a:latin typeface="Tahoma" pitchFamily="34" charset="0"/>
                          <a:ea typeface="宋体" pitchFamily="2" charset="-122"/>
                        </a:rPr>
                        <a:t>低</a:t>
                      </a:r>
                    </a:p>
                  </a:txBody>
                  <a:tcPr anchor="ctr" horzOverflow="overflow">
                    <a:lnL w="19050" cap="flat" cmpd="sng" algn="ctr">
                      <a:solidFill>
                        <a:srgbClr val="003300"/>
                      </a:solidFill>
                      <a:prstDash val="solid"/>
                      <a:miter lim="800000"/>
                      <a:headEnd type="none" w="med" len="med"/>
                      <a:tailEnd type="none" w="med" len="med"/>
                    </a:lnL>
                    <a:lnR w="28575" cap="flat" cmpd="sng" algn="ctr">
                      <a:solidFill>
                        <a:srgbClr val="003300"/>
                      </a:solidFill>
                      <a:prstDash val="solid"/>
                      <a:miter lim="800000"/>
                      <a:headEnd type="none" w="med" len="med"/>
                      <a:tailEnd type="none" w="med" len="med"/>
                    </a:lnR>
                    <a:lnT w="19050" cap="flat" cmpd="sng" algn="ctr">
                      <a:solidFill>
                        <a:srgbClr val="003300"/>
                      </a:solidFill>
                      <a:prstDash val="solid"/>
                      <a:miter lim="800000"/>
                      <a:headEnd type="none" w="med" len="med"/>
                      <a:tailEnd type="none" w="med" len="med"/>
                    </a:lnT>
                    <a:lnB w="28575" cap="flat" cmpd="sng" algn="ctr">
                      <a:solidFill>
                        <a:srgbClr val="003300"/>
                      </a:solidFill>
                      <a:prstDash val="solid"/>
                      <a:miter lim="800000"/>
                      <a:headEnd type="none" w="med" len="med"/>
                      <a:tailEnd type="none" w="med" len="med"/>
                    </a:lnB>
                    <a:lnTlToBr>
                      <a:noFill/>
                    </a:lnTlToBr>
                    <a:lnBlToTr>
                      <a:noFill/>
                    </a:lnBlToTr>
                    <a:solidFill>
                      <a:srgbClr val="FFFFFF"/>
                    </a:solidFill>
                  </a:tcPr>
                </a:tc>
              </a:tr>
            </a:tbl>
          </a:graphicData>
        </a:graphic>
      </p:graphicFrame>
      <p:sp>
        <p:nvSpPr>
          <p:cNvPr id="1636399" name="AutoShape 47">
            <a:hlinkClick r:id="" action="ppaction://noaction" highlightClick="1"/>
          </p:cNvPr>
          <p:cNvSpPr>
            <a:spLocks noChangeArrowheads="1"/>
          </p:cNvSpPr>
          <p:nvPr/>
        </p:nvSpPr>
        <p:spPr bwMode="auto">
          <a:xfrm>
            <a:off x="1692275" y="836613"/>
            <a:ext cx="3746500" cy="914400"/>
          </a:xfrm>
          <a:prstGeom prst="actionButtonBlank">
            <a:avLst/>
          </a:prstGeom>
          <a:noFill/>
          <a:ln w="9525">
            <a:noFill/>
            <a:miter lim="800000"/>
            <a:headEnd/>
            <a:tailEnd/>
          </a:ln>
          <a:effectLst/>
        </p:spPr>
        <p:txBody>
          <a:bodyPr anchor="ctr"/>
          <a:lstStyle/>
          <a:p>
            <a:pPr>
              <a:defRPr/>
            </a:pPr>
            <a:r>
              <a:rPr kumimoji="1" lang="en-US" altLang="zh-CN" sz="3600" b="1" dirty="0">
                <a:effectLst>
                  <a:outerShdw blurRad="38100" dist="38100" dir="2700000" algn="tl">
                    <a:srgbClr val="C0C0C0"/>
                  </a:outerShdw>
                </a:effectLst>
                <a:latin typeface="Times New Roman" pitchFamily="18" charset="0"/>
              </a:rPr>
              <a:t>1.1.2  </a:t>
            </a:r>
            <a:r>
              <a:rPr kumimoji="1" lang="zh-CN" altLang="en-US" sz="3600" b="1" dirty="0">
                <a:effectLst>
                  <a:outerShdw blurRad="38100" dist="38100" dir="2700000" algn="tl">
                    <a:srgbClr val="C0C0C0"/>
                  </a:outerShdw>
                </a:effectLst>
                <a:latin typeface="Times New Roman" pitchFamily="18" charset="0"/>
              </a:rPr>
              <a:t>信息的属性</a:t>
            </a:r>
          </a:p>
        </p:txBody>
      </p:sp>
      <p:sp>
        <p:nvSpPr>
          <p:cNvPr id="74798" name="Text Box 50"/>
          <p:cNvSpPr txBox="1">
            <a:spLocks noChangeArrowheads="1"/>
          </p:cNvSpPr>
          <p:nvPr/>
        </p:nvSpPr>
        <p:spPr bwMode="auto">
          <a:xfrm>
            <a:off x="827088" y="1773238"/>
            <a:ext cx="6840537" cy="946150"/>
          </a:xfrm>
          <a:prstGeom prst="rect">
            <a:avLst/>
          </a:prstGeom>
          <a:noFill/>
          <a:ln w="9525">
            <a:noFill/>
            <a:miter lim="800000"/>
            <a:headEnd/>
            <a:tailEnd/>
          </a:ln>
        </p:spPr>
        <p:txBody>
          <a:bodyPr lIns="90000" tIns="46800" rIns="90000" bIns="46800">
            <a:spAutoFit/>
          </a:bodyPr>
          <a:lstStyle/>
          <a:p>
            <a:r>
              <a:rPr lang="en-US" altLang="zh-CN" sz="2800" b="1"/>
              <a:t>4.</a:t>
            </a:r>
            <a:r>
              <a:rPr lang="zh-CN" altLang="en-US" sz="2800" b="1"/>
              <a:t>层次性</a:t>
            </a:r>
          </a:p>
          <a:p>
            <a:pPr lvl="1"/>
            <a:r>
              <a:rPr lang="zh-CN" altLang="en-US" sz="2800" b="1"/>
              <a:t>一般分为战略级、战术级和执行级三层</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6404"/>
                                        </p:tgtEl>
                                        <p:attrNameLst>
                                          <p:attrName>style.visibility</p:attrName>
                                        </p:attrNameLst>
                                      </p:cBhvr>
                                      <p:to>
                                        <p:strVal val="visible"/>
                                      </p:to>
                                    </p:set>
                                    <p:animEffect transition="in" filter="blinds(horizontal)">
                                      <p:cBhvr>
                                        <p:cTn id="7" dur="500"/>
                                        <p:tgtEl>
                                          <p:spTgt spid="1636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Grafik 19" descr="Pagepeel_hochkant.png"/>
          <p:cNvPicPr>
            <a:picLocks noChangeAspect="1"/>
          </p:cNvPicPr>
          <p:nvPr/>
        </p:nvPicPr>
        <p:blipFill>
          <a:blip r:embed="rId2" cstate="print"/>
          <a:srcRect/>
          <a:stretch>
            <a:fillRect/>
          </a:stretch>
        </p:blipFill>
        <p:spPr bwMode="auto">
          <a:xfrm>
            <a:off x="6443663" y="2708275"/>
            <a:ext cx="2700337" cy="4365625"/>
          </a:xfrm>
          <a:prstGeom prst="rect">
            <a:avLst/>
          </a:prstGeom>
          <a:noFill/>
          <a:ln w="9525">
            <a:noFill/>
            <a:miter lim="800000"/>
            <a:headEnd/>
            <a:tailEnd/>
          </a:ln>
        </p:spPr>
      </p:pic>
      <p:sp>
        <p:nvSpPr>
          <p:cNvPr id="75779" name="Text Box 2"/>
          <p:cNvSpPr txBox="1">
            <a:spLocks noChangeArrowheads="1"/>
          </p:cNvSpPr>
          <p:nvPr/>
        </p:nvSpPr>
        <p:spPr bwMode="auto">
          <a:xfrm>
            <a:off x="250825" y="1844675"/>
            <a:ext cx="8207375" cy="2214563"/>
          </a:xfrm>
          <a:prstGeom prst="rect">
            <a:avLst/>
          </a:prstGeom>
          <a:noFill/>
          <a:ln w="9525">
            <a:noFill/>
            <a:miter lim="800000"/>
            <a:headEnd/>
            <a:tailEnd/>
          </a:ln>
        </p:spPr>
        <p:txBody>
          <a:bodyPr>
            <a:spAutoFit/>
          </a:bodyPr>
          <a:lstStyle/>
          <a:p>
            <a:pPr>
              <a:spcBef>
                <a:spcPct val="50000"/>
              </a:spcBef>
            </a:pPr>
            <a:r>
              <a:rPr lang="zh-CN" altLang="en-US" sz="2200" b="1">
                <a:latin typeface="宋体" pitchFamily="2" charset="-122"/>
              </a:rPr>
              <a:t>层次性</a:t>
            </a:r>
            <a:r>
              <a:rPr lang="en-US" altLang="zh-CN" sz="2200" b="1">
                <a:latin typeface="宋体" pitchFamily="2" charset="-122"/>
              </a:rPr>
              <a:t>:</a:t>
            </a:r>
          </a:p>
          <a:p>
            <a:pPr>
              <a:spcBef>
                <a:spcPct val="50000"/>
              </a:spcBef>
            </a:pPr>
            <a:r>
              <a:rPr lang="en-US" altLang="zh-CN" sz="2200" b="1">
                <a:solidFill>
                  <a:srgbClr val="FF0000"/>
                </a:solidFill>
                <a:latin typeface="宋体" pitchFamily="2" charset="-122"/>
              </a:rPr>
              <a:t>    </a:t>
            </a:r>
            <a:r>
              <a:rPr lang="zh-CN" altLang="en-US" sz="2200" b="1">
                <a:latin typeface="宋体" pitchFamily="2" charset="-122"/>
              </a:rPr>
              <a:t>从认识论的角度，信息的层次性还体现在语法、语义、语用三个方面。</a:t>
            </a:r>
          </a:p>
          <a:p>
            <a:pPr>
              <a:spcBef>
                <a:spcPct val="50000"/>
              </a:spcBef>
            </a:pPr>
            <a:endParaRPr lang="zh-CN" altLang="en-US" sz="2200" b="1">
              <a:latin typeface="宋体" pitchFamily="2" charset="-122"/>
            </a:endParaRPr>
          </a:p>
          <a:p>
            <a:pPr>
              <a:lnSpc>
                <a:spcPct val="105000"/>
              </a:lnSpc>
              <a:spcBef>
                <a:spcPct val="50000"/>
              </a:spcBef>
            </a:pPr>
            <a:endParaRPr lang="en-US" altLang="zh-CN" sz="1800" b="1">
              <a:latin typeface="宋体" pitchFamily="2" charset="-122"/>
            </a:endParaRPr>
          </a:p>
        </p:txBody>
      </p:sp>
      <p:sp>
        <p:nvSpPr>
          <p:cNvPr id="201731" name="Rectangle 3"/>
          <p:cNvSpPr>
            <a:spLocks noGrp="1" noChangeArrowheads="1"/>
          </p:cNvSpPr>
          <p:nvPr>
            <p:ph type="title"/>
          </p:nvPr>
        </p:nvSpPr>
        <p:spPr>
          <a:xfrm>
            <a:off x="1476375" y="908050"/>
            <a:ext cx="6592888" cy="711200"/>
          </a:xfrm>
        </p:spPr>
        <p:txBody>
          <a:bodyPr/>
          <a:lstStyle/>
          <a:p>
            <a:pPr>
              <a:defRPr/>
            </a:pPr>
            <a:r>
              <a:rPr kumimoji="1" lang="en-US" altLang="zh-CN" sz="3200" b="1" dirty="0" smtClean="0">
                <a:effectLst>
                  <a:outerShdw blurRad="38100" dist="38100" dir="2700000" algn="tl">
                    <a:srgbClr val="C0C0C0"/>
                  </a:outerShdw>
                </a:effectLst>
                <a:latin typeface="Times New Roman" pitchFamily="18" charset="0"/>
              </a:rPr>
              <a:t>1.1.2  </a:t>
            </a:r>
            <a:r>
              <a:rPr kumimoji="1" lang="zh-CN" altLang="en-US" sz="3200" b="1" dirty="0" smtClean="0">
                <a:effectLst>
                  <a:outerShdw blurRad="38100" dist="38100" dir="2700000" algn="tl">
                    <a:srgbClr val="C0C0C0"/>
                  </a:outerShdw>
                </a:effectLst>
                <a:latin typeface="Times New Roman" pitchFamily="18" charset="0"/>
              </a:rPr>
              <a:t>信息的属性</a:t>
            </a:r>
            <a:endParaRPr kumimoji="1" lang="zh-CN" altLang="en-US" sz="3200" b="1" dirty="0">
              <a:effectLst>
                <a:outerShdw blurRad="38100" dist="38100" dir="2700000" algn="tl">
                  <a:srgbClr val="C0C0C0"/>
                </a:outerShdw>
              </a:effectLst>
              <a:latin typeface="Times New Roman" pitchFamily="18" charset="0"/>
            </a:endParaRPr>
          </a:p>
        </p:txBody>
      </p:sp>
      <p:pic>
        <p:nvPicPr>
          <p:cNvPr id="12" name="Grafik 11" descr="Post-it.png"/>
          <p:cNvPicPr>
            <a:picLocks noChangeAspect="1"/>
          </p:cNvPicPr>
          <p:nvPr/>
        </p:nvPicPr>
        <p:blipFill>
          <a:blip r:embed="rId3" cstate="print"/>
          <a:stretch>
            <a:fillRect/>
          </a:stretch>
        </p:blipFill>
        <p:spPr>
          <a:xfrm>
            <a:off x="199079" y="3418615"/>
            <a:ext cx="3026778" cy="2941604"/>
          </a:xfrm>
          <a:prstGeom prst="rect">
            <a:avLst/>
          </a:prstGeom>
          <a:gradFill>
            <a:gsLst>
              <a:gs pos="0">
                <a:srgbClr val="FEFFE1"/>
              </a:gs>
              <a:gs pos="50000">
                <a:schemeClr val="accent1">
                  <a:tint val="44500"/>
                  <a:satMod val="160000"/>
                </a:schemeClr>
              </a:gs>
              <a:gs pos="100000">
                <a:srgbClr val="FDFF9B"/>
              </a:gs>
            </a:gsLst>
            <a:lin ang="0" scaled="0"/>
          </a:gradFill>
          <a:ln w="190500" cap="sq">
            <a:noFill/>
            <a:miter lim="800000"/>
          </a:ln>
          <a:effectLst>
            <a:outerShdw blurRad="254000" dist="50800" dir="12900000" kx="195000" ky="145000" algn="tl" rotWithShape="0">
              <a:srgbClr val="000000">
                <a:alpha val="30000"/>
              </a:srgbClr>
            </a:outerShdw>
          </a:effectLst>
          <a:scene3d>
            <a:camera prst="orthographicFront">
              <a:rot lat="0" lon="0" rev="360000"/>
            </a:camera>
            <a:lightRig rig="twoPt" dir="t">
              <a:rot lat="0" lon="0" rev="7200000"/>
            </a:lightRig>
          </a:scene3d>
          <a:sp3d>
            <a:bevelT w="0" h="57150"/>
            <a:contourClr>
              <a:srgbClr val="969696"/>
            </a:contourClr>
          </a:sp3d>
        </p:spPr>
      </p:pic>
      <p:sp>
        <p:nvSpPr>
          <p:cNvPr id="75782" name="Textfeld 20"/>
          <p:cNvSpPr txBox="1">
            <a:spLocks noChangeArrowheads="1"/>
          </p:cNvSpPr>
          <p:nvPr/>
        </p:nvSpPr>
        <p:spPr bwMode="auto">
          <a:xfrm rot="-331433">
            <a:off x="539750" y="3644900"/>
            <a:ext cx="2476500" cy="2563813"/>
          </a:xfrm>
          <a:prstGeom prst="rect">
            <a:avLst/>
          </a:prstGeom>
          <a:noFill/>
          <a:ln w="9525">
            <a:noFill/>
            <a:miter lim="800000"/>
            <a:headEnd/>
            <a:tailEnd/>
          </a:ln>
        </p:spPr>
        <p:txBody>
          <a:bodyPr>
            <a:spAutoFit/>
          </a:bodyPr>
          <a:lstStyle/>
          <a:p>
            <a:r>
              <a:rPr lang="zh-CN" altLang="en-US" sz="1800" b="1">
                <a:solidFill>
                  <a:srgbClr val="FF0000"/>
                </a:solidFill>
              </a:rPr>
              <a:t>语法信息：</a:t>
            </a:r>
            <a:r>
              <a:rPr lang="zh-CN" altLang="en-US" sz="1800" b="1"/>
              <a:t>是认识过程的第一个层次，只是事物形式上的单纯描述，只表述事  物的现象而不深入揭示事物发展的内涵和意义，涉及符号、数据、编码系统，是信息通讯中所关心的问题。</a:t>
            </a:r>
            <a:endParaRPr lang="de-DE" altLang="zh-CN" sz="1800" b="1"/>
          </a:p>
        </p:txBody>
      </p:sp>
      <p:pic>
        <p:nvPicPr>
          <p:cNvPr id="8" name="Grafik 7" descr="Post-it.png"/>
          <p:cNvPicPr>
            <a:picLocks noChangeAspect="1"/>
          </p:cNvPicPr>
          <p:nvPr/>
        </p:nvPicPr>
        <p:blipFill>
          <a:blip r:embed="rId3" cstate="print"/>
          <a:stretch>
            <a:fillRect/>
          </a:stretch>
        </p:blipFill>
        <p:spPr>
          <a:xfrm>
            <a:off x="3778475" y="3208690"/>
            <a:ext cx="2062571" cy="3442038"/>
          </a:xfrm>
          <a:prstGeom prst="rect">
            <a:avLst/>
          </a:prstGeom>
          <a:solidFill>
            <a:srgbClr val="FFFFFF">
              <a:shade val="85000"/>
            </a:srgbClr>
          </a:solidFill>
          <a:ln w="190500" cap="sq">
            <a:noFill/>
            <a:miter lim="800000"/>
          </a:ln>
          <a:effectLst>
            <a:outerShdw blurRad="254000" dist="50800" dir="12900000" kx="195000" ky="145000" algn="tl" rotWithShape="0">
              <a:srgbClr val="000000">
                <a:alpha val="30000"/>
              </a:srgbClr>
            </a:outerShdw>
          </a:effectLst>
          <a:scene3d>
            <a:camera prst="orthographicFront">
              <a:rot lat="0" lon="0" rev="360000"/>
            </a:camera>
            <a:lightRig rig="twoPt" dir="t">
              <a:rot lat="0" lon="0" rev="7200000"/>
            </a:lightRig>
          </a:scene3d>
          <a:sp3d>
            <a:bevelT w="0" h="57150"/>
            <a:contourClr>
              <a:srgbClr val="969696"/>
            </a:contourClr>
          </a:sp3d>
        </p:spPr>
      </p:pic>
      <p:sp>
        <p:nvSpPr>
          <p:cNvPr id="75784" name="Textfeld 20"/>
          <p:cNvSpPr txBox="1">
            <a:spLocks noChangeArrowheads="1"/>
          </p:cNvSpPr>
          <p:nvPr/>
        </p:nvSpPr>
        <p:spPr bwMode="auto">
          <a:xfrm rot="-331433">
            <a:off x="6946900" y="3067050"/>
            <a:ext cx="1714500" cy="3559175"/>
          </a:xfrm>
          <a:prstGeom prst="rect">
            <a:avLst/>
          </a:prstGeom>
          <a:noFill/>
          <a:ln w="9525">
            <a:noFill/>
            <a:miter lim="800000"/>
            <a:headEnd/>
            <a:tailEnd/>
          </a:ln>
        </p:spPr>
        <p:txBody>
          <a:bodyPr>
            <a:spAutoFit/>
          </a:bodyPr>
          <a:lstStyle/>
          <a:p>
            <a:pPr>
              <a:lnSpc>
                <a:spcPct val="105000"/>
              </a:lnSpc>
              <a:spcBef>
                <a:spcPct val="50000"/>
              </a:spcBef>
            </a:pPr>
            <a:r>
              <a:rPr lang="zh-CN" altLang="en-US" sz="1800" b="1">
                <a:solidFill>
                  <a:srgbClr val="FF0000"/>
                </a:solidFill>
              </a:rPr>
              <a:t>语用信息</a:t>
            </a:r>
            <a:r>
              <a:rPr lang="en-US" altLang="zh-CN" sz="1800" b="1">
                <a:solidFill>
                  <a:srgbClr val="FF0000"/>
                </a:solidFill>
              </a:rPr>
              <a:t>:</a:t>
            </a:r>
            <a:r>
              <a:rPr lang="zh-CN" altLang="en-US" sz="1800" b="1"/>
              <a:t>是认知过程中的最高层次，是认知主体所感知或所表述的事物存在方式和运动状态相对于某种目的所具有的效果和作用，是信息管理所关注的信息层次。</a:t>
            </a:r>
            <a:endParaRPr lang="de-DE" altLang="zh-CN" sz="1400" b="1"/>
          </a:p>
        </p:txBody>
      </p:sp>
      <p:sp>
        <p:nvSpPr>
          <p:cNvPr id="75785" name="Textfeld 20"/>
          <p:cNvSpPr txBox="1">
            <a:spLocks noChangeArrowheads="1"/>
          </p:cNvSpPr>
          <p:nvPr/>
        </p:nvSpPr>
        <p:spPr bwMode="auto">
          <a:xfrm rot="-331433">
            <a:off x="3851275" y="3429000"/>
            <a:ext cx="2011363" cy="3270250"/>
          </a:xfrm>
          <a:prstGeom prst="rect">
            <a:avLst/>
          </a:prstGeom>
          <a:noFill/>
          <a:ln w="9525">
            <a:noFill/>
            <a:miter lim="800000"/>
            <a:headEnd/>
            <a:tailEnd/>
          </a:ln>
        </p:spPr>
        <p:txBody>
          <a:bodyPr>
            <a:spAutoFit/>
          </a:bodyPr>
          <a:lstStyle/>
          <a:p>
            <a:pPr>
              <a:lnSpc>
                <a:spcPct val="105000"/>
              </a:lnSpc>
              <a:spcBef>
                <a:spcPct val="50000"/>
              </a:spcBef>
            </a:pPr>
            <a:r>
              <a:rPr lang="zh-CN" altLang="en-US" sz="1800" b="1">
                <a:solidFill>
                  <a:srgbClr val="FF0000"/>
                </a:solidFill>
              </a:rPr>
              <a:t>语义信息：</a:t>
            </a:r>
            <a:r>
              <a:rPr lang="zh-CN" altLang="en-US" sz="1800" b="1"/>
              <a:t>是认识过程的第二个层次，是认识主体所感知或所表述的事物存在方式和运动状态的逻辑含义，揭示了事物发展的内涵及其意义，是信息检索要考虑的问题。</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827088" y="2205038"/>
            <a:ext cx="7924800" cy="3759200"/>
          </a:xfrm>
          <a:noFill/>
        </p:spPr>
        <p:txBody>
          <a:bodyPr/>
          <a:lstStyle/>
          <a:p>
            <a:pPr marL="273050" indent="-273050" algn="just" eaLnBrk="1" hangingPunct="1">
              <a:spcBef>
                <a:spcPct val="15000"/>
              </a:spcBef>
              <a:buClr>
                <a:schemeClr val="accent2"/>
              </a:buClr>
            </a:pPr>
            <a:r>
              <a:rPr lang="zh-CN" altLang="en-US" sz="2800" b="1" smtClean="0"/>
              <a:t>掌握信息、系统、管理信息系统等基本概念；</a:t>
            </a:r>
          </a:p>
          <a:p>
            <a:pPr marL="273050" indent="-273050" algn="just" eaLnBrk="1" hangingPunct="1">
              <a:spcBef>
                <a:spcPct val="15000"/>
              </a:spcBef>
              <a:buClr>
                <a:schemeClr val="accent2"/>
              </a:buClr>
            </a:pPr>
            <a:r>
              <a:rPr lang="zh-CN" altLang="en-US" sz="2800" b="1" smtClean="0"/>
              <a:t>明确数据、信息、知识之间的关系与区别；</a:t>
            </a:r>
          </a:p>
          <a:p>
            <a:pPr marL="273050" indent="-273050" algn="just" eaLnBrk="1" hangingPunct="1">
              <a:spcBef>
                <a:spcPct val="15000"/>
              </a:spcBef>
              <a:buClr>
                <a:schemeClr val="accent2"/>
              </a:buClr>
            </a:pPr>
            <a:r>
              <a:rPr lang="zh-CN" altLang="en-US" sz="2800" b="1" smtClean="0"/>
              <a:t>掌握系统的特征与作用；</a:t>
            </a:r>
          </a:p>
          <a:p>
            <a:pPr marL="273050" indent="-273050" algn="just" eaLnBrk="1" hangingPunct="1">
              <a:spcBef>
                <a:spcPct val="15000"/>
              </a:spcBef>
              <a:buClr>
                <a:schemeClr val="accent2"/>
              </a:buClr>
            </a:pPr>
            <a:r>
              <a:rPr lang="zh-CN" altLang="en-US" sz="2800" b="1" smtClean="0"/>
              <a:t>理解系统工程的思想方法；</a:t>
            </a:r>
          </a:p>
          <a:p>
            <a:pPr marL="273050" indent="-273050" algn="just" eaLnBrk="1" hangingPunct="1">
              <a:spcBef>
                <a:spcPct val="15000"/>
              </a:spcBef>
              <a:buClr>
                <a:schemeClr val="accent2"/>
              </a:buClr>
            </a:pPr>
            <a:r>
              <a:rPr lang="zh-CN" altLang="en-US" sz="2800" b="1" smtClean="0"/>
              <a:t>理解管理信息系统的基本特征；</a:t>
            </a:r>
          </a:p>
          <a:p>
            <a:pPr marL="273050" indent="-273050" algn="just" eaLnBrk="1" hangingPunct="1">
              <a:spcBef>
                <a:spcPct val="15000"/>
              </a:spcBef>
              <a:buClr>
                <a:schemeClr val="accent2"/>
              </a:buClr>
            </a:pPr>
            <a:r>
              <a:rPr lang="zh-CN" altLang="en-US" sz="2800" b="1" smtClean="0"/>
              <a:t>了解信息系统的战略作用；</a:t>
            </a:r>
          </a:p>
          <a:p>
            <a:pPr marL="273050" indent="-273050" algn="just" eaLnBrk="1" hangingPunct="1">
              <a:spcBef>
                <a:spcPct val="15000"/>
              </a:spcBef>
              <a:buClr>
                <a:schemeClr val="accent2"/>
              </a:buClr>
            </a:pPr>
            <a:r>
              <a:rPr lang="zh-CN" altLang="en-US" sz="2800" b="1" smtClean="0"/>
              <a:t>了解管理信息系统的分类。</a:t>
            </a:r>
          </a:p>
        </p:txBody>
      </p:sp>
      <p:sp>
        <p:nvSpPr>
          <p:cNvPr id="50179" name="Rectangle 4"/>
          <p:cNvSpPr>
            <a:spLocks noGrp="1" noChangeArrowheads="1"/>
          </p:cNvSpPr>
          <p:nvPr>
            <p:ph type="title"/>
          </p:nvPr>
        </p:nvSpPr>
        <p:spPr>
          <a:xfrm>
            <a:off x="1400175" y="495300"/>
            <a:ext cx="7296150" cy="1150938"/>
          </a:xfrm>
          <a:noFill/>
        </p:spPr>
        <p:txBody>
          <a:bodyPr/>
          <a:lstStyle/>
          <a:p>
            <a:pPr eaLnBrk="1" hangingPunct="1"/>
            <a:r>
              <a:rPr lang="zh-CN" altLang="en-US" b="1" smtClean="0"/>
              <a:t>本章学习目标</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sz="half" idx="1"/>
          </p:nvPr>
        </p:nvSpPr>
        <p:spPr>
          <a:xfrm>
            <a:off x="468313" y="2017713"/>
            <a:ext cx="8207375" cy="4114800"/>
          </a:xfrm>
        </p:spPr>
        <p:txBody>
          <a:bodyPr/>
          <a:lstStyle/>
          <a:p>
            <a:pPr marL="177800" indent="-177800" eaLnBrk="1" hangingPunct="1">
              <a:buFont typeface="Wingdings" pitchFamily="2" charset="2"/>
              <a:buNone/>
            </a:pPr>
            <a:r>
              <a:rPr lang="en-US" altLang="zh-CN" b="1" smtClean="0">
                <a:latin typeface="宋体" pitchFamily="2" charset="-122"/>
              </a:rPr>
              <a:t>5.</a:t>
            </a:r>
            <a:r>
              <a:rPr lang="zh-CN" altLang="en-US" b="1" smtClean="0">
                <a:latin typeface="宋体" pitchFamily="2" charset="-122"/>
              </a:rPr>
              <a:t>增值性</a:t>
            </a:r>
          </a:p>
          <a:p>
            <a:pPr marL="723900" lvl="1" indent="-366713" eaLnBrk="1" hangingPunct="1"/>
            <a:r>
              <a:rPr lang="zh-CN" altLang="en-US" b="1" smtClean="0">
                <a:latin typeface="Times New Roman" pitchFamily="18" charset="0"/>
              </a:rPr>
              <a:t>所谓增值一方面是指信息在使用的过程中会产生价值，另一方面也是指信息在传输和扩散的过程中会不断丰富。</a:t>
            </a:r>
          </a:p>
          <a:p>
            <a:pPr marL="177800" indent="-177800" eaLnBrk="1" hangingPunct="1">
              <a:buFont typeface="Wingdings" pitchFamily="2" charset="2"/>
              <a:buNone/>
            </a:pPr>
            <a:r>
              <a:rPr lang="en-US" altLang="zh-CN" b="1" smtClean="0">
                <a:latin typeface="宋体" pitchFamily="2" charset="-122"/>
              </a:rPr>
              <a:t>6.</a:t>
            </a:r>
            <a:r>
              <a:rPr lang="zh-CN" altLang="en-US" b="1" smtClean="0">
                <a:latin typeface="宋体" pitchFamily="2" charset="-122"/>
              </a:rPr>
              <a:t>共享性</a:t>
            </a:r>
          </a:p>
          <a:p>
            <a:pPr marL="723900" lvl="1" indent="-366713" eaLnBrk="1" hangingPunct="1"/>
            <a:r>
              <a:rPr lang="zh-CN" altLang="en-US" b="1" smtClean="0"/>
              <a:t>信息可被加工，可无限复制、传播、被不同的主体共享。</a:t>
            </a:r>
            <a:endParaRPr lang="zh-CN" altLang="en-US" b="1" smtClean="0">
              <a:latin typeface="Times New Roman" pitchFamily="18" charset="0"/>
            </a:endParaRPr>
          </a:p>
        </p:txBody>
      </p:sp>
      <p:sp>
        <p:nvSpPr>
          <p:cNvPr id="1637379" name="AutoShape 3">
            <a:hlinkClick r:id="" action="ppaction://noaction" highlightClick="1"/>
          </p:cNvPr>
          <p:cNvSpPr>
            <a:spLocks noChangeArrowheads="1"/>
          </p:cNvSpPr>
          <p:nvPr/>
        </p:nvSpPr>
        <p:spPr bwMode="auto">
          <a:xfrm>
            <a:off x="1476375" y="908050"/>
            <a:ext cx="4391025" cy="914400"/>
          </a:xfrm>
          <a:prstGeom prst="actionButtonBlank">
            <a:avLst/>
          </a:prstGeom>
          <a:noFill/>
          <a:ln w="9525">
            <a:noFill/>
            <a:miter lim="800000"/>
            <a:headEnd/>
            <a:tailEnd/>
          </a:ln>
          <a:effectLst/>
        </p:spPr>
        <p:txBody>
          <a:bodyPr anchor="ctr"/>
          <a:lstStyle/>
          <a:p>
            <a:pPr>
              <a:defRPr/>
            </a:pPr>
            <a:r>
              <a:rPr kumimoji="1" lang="en-US" altLang="zh-CN" sz="3600" b="1" dirty="0">
                <a:effectLst>
                  <a:outerShdw blurRad="38100" dist="38100" dir="2700000" algn="tl">
                    <a:srgbClr val="C0C0C0"/>
                  </a:outerShdw>
                </a:effectLst>
                <a:latin typeface="Times New Roman" pitchFamily="18" charset="0"/>
              </a:rPr>
              <a:t>1.1.2  </a:t>
            </a:r>
            <a:r>
              <a:rPr kumimoji="1" lang="zh-CN" altLang="en-US" sz="3600" b="1" dirty="0">
                <a:effectLst>
                  <a:outerShdw blurRad="38100" dist="38100" dir="2700000" algn="tl">
                    <a:srgbClr val="C0C0C0"/>
                  </a:outerShdw>
                </a:effectLst>
                <a:latin typeface="Times New Roman" pitchFamily="18" charset="0"/>
              </a:rPr>
              <a:t>信息的属性</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title"/>
          </p:nvPr>
        </p:nvSpPr>
        <p:spPr>
          <a:xfrm>
            <a:off x="900113" y="1557338"/>
            <a:ext cx="7424737" cy="762000"/>
          </a:xfrm>
        </p:spPr>
        <p:txBody>
          <a:bodyPr/>
          <a:lstStyle/>
          <a:p>
            <a:pPr eaLnBrk="1" hangingPunct="1">
              <a:defRPr/>
            </a:pPr>
            <a:r>
              <a:rPr lang="en-US" altLang="zh-CN" sz="2800" b="1" dirty="0" smtClean="0">
                <a:latin typeface="+mn-ea"/>
                <a:ea typeface="+mn-ea"/>
              </a:rPr>
              <a:t>7. </a:t>
            </a:r>
            <a:r>
              <a:rPr lang="zh-CN" altLang="en-US" sz="2800" b="1" dirty="0" smtClean="0">
                <a:latin typeface="+mn-ea"/>
                <a:ea typeface="+mn-ea"/>
              </a:rPr>
              <a:t>不完全性</a:t>
            </a:r>
            <a:endParaRPr lang="zh-CN" altLang="en-US" sz="2800" b="1" dirty="0" smtClean="0">
              <a:solidFill>
                <a:srgbClr val="000000"/>
              </a:solidFill>
              <a:latin typeface="+mn-ea"/>
              <a:ea typeface="+mn-ea"/>
            </a:endParaRPr>
          </a:p>
        </p:txBody>
      </p:sp>
      <p:sp>
        <p:nvSpPr>
          <p:cNvPr id="229385" name="Text Box 1033"/>
          <p:cNvSpPr txBox="1">
            <a:spLocks noChangeArrowheads="1"/>
          </p:cNvSpPr>
          <p:nvPr/>
        </p:nvSpPr>
        <p:spPr bwMode="auto">
          <a:xfrm>
            <a:off x="611188" y="2276475"/>
            <a:ext cx="7620000" cy="2554288"/>
          </a:xfrm>
          <a:prstGeom prst="rect">
            <a:avLst/>
          </a:prstGeom>
          <a:noFill/>
          <a:ln w="9525">
            <a:noFill/>
            <a:miter lim="800000"/>
            <a:headEnd/>
            <a:tailEnd/>
          </a:ln>
          <a:effectLst/>
        </p:spPr>
        <p:txBody>
          <a:bodyPr>
            <a:spAutoFit/>
          </a:bodyPr>
          <a:lstStyle/>
          <a:p>
            <a:pPr>
              <a:lnSpc>
                <a:spcPct val="200000"/>
              </a:lnSpc>
              <a:defRPr/>
            </a:pPr>
            <a:r>
              <a:rPr lang="en-US" altLang="zh-CN" b="1" dirty="0">
                <a:latin typeface="+mn-ea"/>
                <a:ea typeface="+mn-ea"/>
              </a:rPr>
              <a:t>    </a:t>
            </a:r>
            <a:r>
              <a:rPr lang="zh-CN" altLang="en-US" b="1" dirty="0">
                <a:latin typeface="+mn-ea"/>
                <a:ea typeface="+mn-ea"/>
              </a:rPr>
              <a:t>由于各种原因的限制，在市场中交易的双方所掌握的信息是不对称的，不同企业掌握的信息的程度各有不同。</a:t>
            </a:r>
          </a:p>
          <a:p>
            <a:pPr>
              <a:lnSpc>
                <a:spcPct val="200000"/>
              </a:lnSpc>
              <a:defRPr/>
            </a:pPr>
            <a:r>
              <a:rPr lang="zh-CN" altLang="en-US" b="1" dirty="0">
                <a:latin typeface="+mn-ea"/>
                <a:ea typeface="+mn-ea"/>
              </a:rPr>
              <a:t>    ①信息的不对称性</a:t>
            </a:r>
          </a:p>
          <a:p>
            <a:pPr>
              <a:lnSpc>
                <a:spcPct val="200000"/>
              </a:lnSpc>
              <a:defRPr/>
            </a:pPr>
            <a:r>
              <a:rPr lang="zh-CN" altLang="en-US" b="1" dirty="0">
                <a:latin typeface="+mn-ea"/>
                <a:ea typeface="+mn-ea"/>
              </a:rPr>
              <a:t>    ②信息的不完全性</a:t>
            </a:r>
          </a:p>
        </p:txBody>
      </p:sp>
      <p:sp>
        <p:nvSpPr>
          <p:cNvPr id="229386" name="Text Box 1034"/>
          <p:cNvSpPr txBox="1">
            <a:spLocks noChangeArrowheads="1"/>
          </p:cNvSpPr>
          <p:nvPr/>
        </p:nvSpPr>
        <p:spPr bwMode="auto">
          <a:xfrm>
            <a:off x="1439863" y="5697538"/>
            <a:ext cx="3581400" cy="366712"/>
          </a:xfrm>
          <a:prstGeom prst="rect">
            <a:avLst/>
          </a:prstGeom>
          <a:noFill/>
          <a:ln w="9525">
            <a:noFill/>
            <a:miter lim="800000"/>
            <a:headEnd/>
            <a:tailEnd/>
          </a:ln>
          <a:effectLst/>
        </p:spPr>
        <p:txBody>
          <a:bodyPr>
            <a:spAutoFit/>
          </a:bodyPr>
          <a:lstStyle/>
          <a:p>
            <a:pPr>
              <a:spcBef>
                <a:spcPct val="50000"/>
              </a:spcBef>
              <a:defRPr/>
            </a:pPr>
            <a:r>
              <a:rPr lang="zh-CN" altLang="en-US" sz="1800" b="1" dirty="0">
                <a:solidFill>
                  <a:srgbClr val="CC0000"/>
                </a:solidFill>
                <a:latin typeface="+mn-ea"/>
                <a:ea typeface="+mn-ea"/>
              </a:rPr>
              <a:t>思考：市场经济中的诈骗行为？</a:t>
            </a:r>
          </a:p>
        </p:txBody>
      </p:sp>
      <p:pic>
        <p:nvPicPr>
          <p:cNvPr id="95237" name="Picture 1035" descr="sikao"/>
          <p:cNvPicPr>
            <a:picLocks noChangeAspect="1" noChangeArrowheads="1"/>
          </p:cNvPicPr>
          <p:nvPr/>
        </p:nvPicPr>
        <p:blipFill>
          <a:blip r:embed="rId3" cstate="print"/>
          <a:srcRect/>
          <a:stretch>
            <a:fillRect/>
          </a:stretch>
        </p:blipFill>
        <p:spPr bwMode="auto">
          <a:xfrm>
            <a:off x="838200" y="5181600"/>
            <a:ext cx="674688" cy="696913"/>
          </a:xfrm>
          <a:prstGeom prst="rect">
            <a:avLst/>
          </a:prstGeom>
          <a:noFill/>
          <a:ln w="9525">
            <a:noFill/>
            <a:miter lim="800000"/>
            <a:headEnd/>
            <a:tailEnd/>
          </a:ln>
        </p:spPr>
      </p:pic>
      <p:sp>
        <p:nvSpPr>
          <p:cNvPr id="95238" name="Text Box 1036"/>
          <p:cNvSpPr txBox="1">
            <a:spLocks noChangeArrowheads="1"/>
          </p:cNvSpPr>
          <p:nvPr/>
        </p:nvSpPr>
        <p:spPr bwMode="auto">
          <a:xfrm>
            <a:off x="4140200" y="4292600"/>
            <a:ext cx="4643438" cy="862013"/>
          </a:xfrm>
          <a:prstGeom prst="rect">
            <a:avLst/>
          </a:prstGeom>
          <a:noFill/>
          <a:ln w="9525">
            <a:noFill/>
            <a:miter lim="800000"/>
            <a:headEnd/>
            <a:tailEnd/>
          </a:ln>
        </p:spPr>
        <p:txBody>
          <a:bodyPr>
            <a:spAutoFit/>
          </a:bodyPr>
          <a:lstStyle/>
          <a:p>
            <a:pPr>
              <a:spcBef>
                <a:spcPct val="50000"/>
              </a:spcBef>
            </a:pPr>
            <a:r>
              <a:rPr lang="en-US" altLang="zh-CN" b="1">
                <a:solidFill>
                  <a:srgbClr val="CC0000"/>
                </a:solidFill>
                <a:latin typeface="黑体" pitchFamily="2" charset="-122"/>
                <a:ea typeface="黑体" pitchFamily="2" charset="-122"/>
              </a:rPr>
              <a:t>“</a:t>
            </a:r>
            <a:r>
              <a:rPr lang="zh-CN" altLang="en-US" b="1">
                <a:solidFill>
                  <a:srgbClr val="CC0000"/>
                </a:solidFill>
                <a:latin typeface="Arial" charset="0"/>
                <a:ea typeface="黑体" pitchFamily="2" charset="-122"/>
              </a:rPr>
              <a:t>买的没有卖的精</a:t>
            </a:r>
            <a:r>
              <a:rPr lang="zh-CN" altLang="en-US" b="1">
                <a:solidFill>
                  <a:srgbClr val="CC0000"/>
                </a:solidFill>
                <a:latin typeface="黑体" pitchFamily="2" charset="-122"/>
                <a:ea typeface="黑体" pitchFamily="2" charset="-122"/>
              </a:rPr>
              <a:t>”</a:t>
            </a:r>
            <a:endParaRPr lang="zh-CN" altLang="en-US" b="1">
              <a:solidFill>
                <a:srgbClr val="CC0000"/>
              </a:solidFill>
              <a:latin typeface="Arial" charset="0"/>
              <a:ea typeface="黑体" pitchFamily="2" charset="-122"/>
            </a:endParaRPr>
          </a:p>
          <a:p>
            <a:pPr>
              <a:spcBef>
                <a:spcPct val="50000"/>
              </a:spcBef>
            </a:pPr>
            <a:r>
              <a:rPr lang="zh-CN" altLang="en-US" b="1">
                <a:solidFill>
                  <a:srgbClr val="CC0000"/>
                </a:solidFill>
                <a:latin typeface="黑体" pitchFamily="2" charset="-122"/>
                <a:ea typeface="黑体" pitchFamily="2" charset="-122"/>
              </a:rPr>
              <a:t>“</a:t>
            </a:r>
            <a:r>
              <a:rPr lang="zh-CN" altLang="en-US" b="1">
                <a:solidFill>
                  <a:srgbClr val="CC0000"/>
                </a:solidFill>
                <a:latin typeface="Arial" charset="0"/>
                <a:ea typeface="黑体" pitchFamily="2" charset="-122"/>
              </a:rPr>
              <a:t>朝中无人莫做官，朝中有人好做官</a:t>
            </a:r>
            <a:r>
              <a:rPr lang="zh-CN" altLang="en-US" b="1">
                <a:solidFill>
                  <a:srgbClr val="CC0000"/>
                </a:solidFill>
                <a:latin typeface="黑体" pitchFamily="2" charset="-122"/>
                <a:ea typeface="黑体" pitchFamily="2" charset="-122"/>
              </a:rPr>
              <a:t>”</a:t>
            </a:r>
            <a:endParaRPr lang="zh-CN" altLang="en-US" b="1">
              <a:solidFill>
                <a:srgbClr val="CC0000"/>
              </a:solidFill>
              <a:latin typeface="Arial" charset="0"/>
              <a:ea typeface="黑体" pitchFamily="2" charset="-122"/>
            </a:endParaRPr>
          </a:p>
        </p:txBody>
      </p:sp>
      <p:sp>
        <p:nvSpPr>
          <p:cNvPr id="7" name="Rectangle 2"/>
          <p:cNvSpPr txBox="1">
            <a:spLocks noChangeArrowheads="1"/>
          </p:cNvSpPr>
          <p:nvPr/>
        </p:nvSpPr>
        <p:spPr bwMode="auto">
          <a:xfrm>
            <a:off x="900113" y="908050"/>
            <a:ext cx="7940675" cy="546100"/>
          </a:xfrm>
          <a:prstGeom prst="rect">
            <a:avLst/>
          </a:prstGeom>
          <a:noFill/>
          <a:ln w="9525">
            <a:noFill/>
            <a:miter lim="800000"/>
            <a:headEnd/>
            <a:tailEnd/>
          </a:ln>
        </p:spPr>
        <p:txBody>
          <a:bodyPr anchor="b"/>
          <a:lstStyle/>
          <a:p>
            <a:pPr>
              <a:defRPr/>
            </a:pPr>
            <a:r>
              <a:rPr kumimoji="1" lang="en-US" altLang="zh-CN" sz="3600" b="1" dirty="0">
                <a:effectLst>
                  <a:outerShdw blurRad="38100" dist="38100" dir="2700000" algn="tl">
                    <a:srgbClr val="C0C0C0"/>
                  </a:outerShdw>
                </a:effectLst>
                <a:latin typeface="Times New Roman" pitchFamily="18" charset="0"/>
              </a:rPr>
              <a:t>1.1.2  </a:t>
            </a:r>
            <a:r>
              <a:rPr kumimoji="1" lang="zh-CN" altLang="en-US" sz="3600" b="1" dirty="0">
                <a:effectLst>
                  <a:outerShdw blurRad="38100" dist="38100" dir="2700000" algn="tl">
                    <a:srgbClr val="C0C0C0"/>
                  </a:outerShdw>
                </a:effectLst>
                <a:latin typeface="Times New Roman" pitchFamily="18" charset="0"/>
              </a:rPr>
              <a:t>信息的属性</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 calcmode="lin" valueType="num">
                                      <p:cBhvr additive="base">
                                        <p:cTn id="7" dur="500" fill="hold"/>
                                        <p:tgtEl>
                                          <p:spTgt spid="95238"/>
                                        </p:tgtEl>
                                        <p:attrNameLst>
                                          <p:attrName>ppt_x</p:attrName>
                                        </p:attrNameLst>
                                      </p:cBhvr>
                                      <p:tavLst>
                                        <p:tav tm="0">
                                          <p:val>
                                            <p:strVal val="#ppt_x"/>
                                          </p:val>
                                        </p:tav>
                                        <p:tav tm="100000">
                                          <p:val>
                                            <p:strVal val="#ppt_x"/>
                                          </p:val>
                                        </p:tav>
                                      </p:tavLst>
                                    </p:anim>
                                    <p:anim calcmode="lin" valueType="num">
                                      <p:cBhvr additive="base">
                                        <p:cTn id="8" dur="500" fill="hold"/>
                                        <p:tgtEl>
                                          <p:spTgt spid="952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9386"/>
                                        </p:tgtEl>
                                        <p:attrNameLst>
                                          <p:attrName>style.visibility</p:attrName>
                                        </p:attrNameLst>
                                      </p:cBhvr>
                                      <p:to>
                                        <p:strVal val="visible"/>
                                      </p:to>
                                    </p:set>
                                    <p:animEffect transition="in" filter="blinds(horizontal)">
                                      <p:cBhvr>
                                        <p:cTn id="13" dur="500"/>
                                        <p:tgtEl>
                                          <p:spTgt spid="229386"/>
                                        </p:tgtEl>
                                      </p:cBhvr>
                                    </p:animEffect>
                                  </p:childTnLst>
                                </p:cTn>
                              </p:par>
                              <p:par>
                                <p:cTn id="14" presetID="3" presetClass="entr" presetSubtype="10" fill="hold" nodeType="withEffect">
                                  <p:stCondLst>
                                    <p:cond delay="0"/>
                                  </p:stCondLst>
                                  <p:childTnLst>
                                    <p:set>
                                      <p:cBhvr>
                                        <p:cTn id="15" dur="1" fill="hold">
                                          <p:stCondLst>
                                            <p:cond delay="0"/>
                                          </p:stCondLst>
                                        </p:cTn>
                                        <p:tgtEl>
                                          <p:spTgt spid="95237"/>
                                        </p:tgtEl>
                                        <p:attrNameLst>
                                          <p:attrName>style.visibility</p:attrName>
                                        </p:attrNameLst>
                                      </p:cBhvr>
                                      <p:to>
                                        <p:strVal val="visible"/>
                                      </p:to>
                                    </p:set>
                                    <p:animEffect transition="in" filter="blinds(horizontal)">
                                      <p:cBhvr>
                                        <p:cTn id="16" dur="500"/>
                                        <p:tgtEl>
                                          <p:spTgt spid="95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6" grpId="0"/>
      <p:bldP spid="952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sz="half" idx="1"/>
          </p:nvPr>
        </p:nvSpPr>
        <p:spPr>
          <a:xfrm>
            <a:off x="395288" y="1628775"/>
            <a:ext cx="8272462" cy="4114800"/>
          </a:xfrm>
        </p:spPr>
        <p:txBody>
          <a:bodyPr/>
          <a:lstStyle/>
          <a:p>
            <a:pPr marL="177800" indent="-177800" eaLnBrk="1" hangingPunct="1">
              <a:buFont typeface="Wingdings" pitchFamily="2" charset="2"/>
              <a:buNone/>
              <a:defRPr/>
            </a:pPr>
            <a:endParaRPr lang="en-US" altLang="zh-CN" dirty="0" smtClean="0">
              <a:latin typeface="宋体" pitchFamily="2" charset="-122"/>
            </a:endParaRPr>
          </a:p>
          <a:p>
            <a:pPr marL="177800" indent="-177800" eaLnBrk="1" hangingPunct="1">
              <a:buFont typeface="Wingdings" pitchFamily="2" charset="2"/>
              <a:buNone/>
              <a:defRPr/>
            </a:pPr>
            <a:r>
              <a:rPr lang="en-US" altLang="zh-CN" b="1" dirty="0" smtClean="0">
                <a:latin typeface="宋体" pitchFamily="2" charset="-122"/>
              </a:rPr>
              <a:t>8.</a:t>
            </a:r>
            <a:r>
              <a:rPr lang="zh-CN" altLang="en-US" b="1" dirty="0" smtClean="0">
                <a:latin typeface="宋体" pitchFamily="2" charset="-122"/>
              </a:rPr>
              <a:t>滞后性</a:t>
            </a:r>
          </a:p>
          <a:p>
            <a:pPr marL="723900" lvl="1" indent="-366713" eaLnBrk="1" hangingPunct="1">
              <a:defRPr/>
            </a:pPr>
            <a:r>
              <a:rPr lang="zh-CN" altLang="en-US" sz="2400" b="1" dirty="0" smtClean="0">
                <a:latin typeface="Times New Roman" pitchFamily="18" charset="0"/>
              </a:rPr>
              <a:t>信息的滞后性是说信息需要进行加工处理或传播，因此信息总是落后于事务的发生时间</a:t>
            </a:r>
            <a:endParaRPr lang="en-US" altLang="zh-CN" sz="2400" b="1" dirty="0" smtClean="0">
              <a:latin typeface="Times New Roman" pitchFamily="18" charset="0"/>
            </a:endParaRPr>
          </a:p>
          <a:p>
            <a:pPr marL="723900" lvl="1" indent="-366713" eaLnBrk="1" hangingPunct="1">
              <a:defRPr/>
            </a:pPr>
            <a:r>
              <a:rPr lang="zh-CN" altLang="en-US" sz="2400" b="1" dirty="0" smtClean="0">
                <a:latin typeface="+mn-ea"/>
              </a:rPr>
              <a:t>信息的滞后时间＝信息的间隔时间＋信息的加工时间</a:t>
            </a:r>
          </a:p>
          <a:p>
            <a:pPr marL="723900" lvl="1" indent="-366713" eaLnBrk="1" hangingPunct="1">
              <a:buFont typeface="Wingdings" pitchFamily="2" charset="2"/>
              <a:buNone/>
              <a:defRPr/>
            </a:pPr>
            <a:endParaRPr lang="zh-CN" altLang="en-US" sz="2400" b="1" dirty="0" smtClean="0">
              <a:latin typeface="Times New Roman" pitchFamily="18" charset="0"/>
            </a:endParaRPr>
          </a:p>
        </p:txBody>
      </p:sp>
      <p:sp>
        <p:nvSpPr>
          <p:cNvPr id="1714179" name="AutoShape 3">
            <a:hlinkClick r:id="" action="ppaction://noaction" highlightClick="1"/>
          </p:cNvPr>
          <p:cNvSpPr>
            <a:spLocks noChangeArrowheads="1"/>
          </p:cNvSpPr>
          <p:nvPr/>
        </p:nvSpPr>
        <p:spPr bwMode="auto">
          <a:xfrm>
            <a:off x="1258888" y="836613"/>
            <a:ext cx="3746500" cy="914400"/>
          </a:xfrm>
          <a:prstGeom prst="actionButtonBlank">
            <a:avLst/>
          </a:prstGeom>
          <a:noFill/>
          <a:ln w="9525">
            <a:noFill/>
            <a:miter lim="800000"/>
            <a:headEnd/>
            <a:tailEnd/>
          </a:ln>
          <a:effectLst/>
        </p:spPr>
        <p:txBody>
          <a:bodyPr anchor="ctr"/>
          <a:lstStyle/>
          <a:p>
            <a:pPr>
              <a:defRPr/>
            </a:pPr>
            <a:r>
              <a:rPr kumimoji="1" lang="en-US" altLang="zh-CN" sz="3600" b="1" dirty="0">
                <a:effectLst>
                  <a:outerShdw blurRad="38100" dist="38100" dir="2700000" algn="tl">
                    <a:srgbClr val="C0C0C0"/>
                  </a:outerShdw>
                </a:effectLst>
                <a:latin typeface="Times New Roman" pitchFamily="18" charset="0"/>
              </a:rPr>
              <a:t>1.1.2  </a:t>
            </a:r>
            <a:r>
              <a:rPr kumimoji="1" lang="zh-CN" altLang="en-US" sz="3600" b="1" dirty="0">
                <a:effectLst>
                  <a:outerShdw blurRad="38100" dist="38100" dir="2700000" algn="tl">
                    <a:srgbClr val="C0C0C0"/>
                  </a:outerShdw>
                </a:effectLst>
                <a:latin typeface="Times New Roman" pitchFamily="18" charset="0"/>
              </a:rPr>
              <a:t>信息的属性</a:t>
            </a:r>
          </a:p>
        </p:txBody>
      </p:sp>
      <p:sp>
        <p:nvSpPr>
          <p:cNvPr id="1714180" name="Text Box 4"/>
          <p:cNvSpPr txBox="1">
            <a:spLocks noChangeArrowheads="1"/>
          </p:cNvSpPr>
          <p:nvPr/>
        </p:nvSpPr>
        <p:spPr bwMode="auto">
          <a:xfrm>
            <a:off x="1214438" y="4292600"/>
            <a:ext cx="1219200" cy="579438"/>
          </a:xfrm>
          <a:prstGeom prst="rect">
            <a:avLst/>
          </a:prstGeom>
          <a:noFill/>
          <a:ln w="9525">
            <a:noFill/>
            <a:miter lim="800000"/>
            <a:headEnd/>
            <a:tailEnd/>
          </a:ln>
          <a:effectLst/>
        </p:spPr>
        <p:txBody>
          <a:bodyPr>
            <a:spAutoFit/>
          </a:bodyPr>
          <a:lstStyle/>
          <a:p>
            <a:pPr>
              <a:spcBef>
                <a:spcPct val="50000"/>
              </a:spcBef>
              <a:defRPr/>
            </a:pPr>
            <a:r>
              <a:rPr kumimoji="1" lang="zh-CN" altLang="en-US" sz="3200" b="1">
                <a:effectLst>
                  <a:outerShdw blurRad="38100" dist="38100" dir="2700000" algn="tl">
                    <a:srgbClr val="C0C0C0"/>
                  </a:outerShdw>
                </a:effectLst>
                <a:latin typeface="Times New Roman" pitchFamily="18" charset="0"/>
              </a:rPr>
              <a:t>数据</a:t>
            </a:r>
          </a:p>
        </p:txBody>
      </p:sp>
      <p:sp>
        <p:nvSpPr>
          <p:cNvPr id="1714181" name="Line 5"/>
          <p:cNvSpPr>
            <a:spLocks noChangeShapeType="1"/>
          </p:cNvSpPr>
          <p:nvPr/>
        </p:nvSpPr>
        <p:spPr bwMode="auto">
          <a:xfrm>
            <a:off x="2205038" y="4673600"/>
            <a:ext cx="762000" cy="0"/>
          </a:xfrm>
          <a:prstGeom prst="line">
            <a:avLst/>
          </a:prstGeom>
          <a:noFill/>
          <a:ln w="28575">
            <a:solidFill>
              <a:schemeClr val="tx1"/>
            </a:solidFill>
            <a:round/>
            <a:headEnd/>
            <a:tailEnd type="triangle" w="med" len="med"/>
          </a:ln>
        </p:spPr>
        <p:txBody>
          <a:bodyPr/>
          <a:lstStyle/>
          <a:p>
            <a:endParaRPr lang="zh-CN" altLang="en-US"/>
          </a:p>
        </p:txBody>
      </p:sp>
      <p:sp>
        <p:nvSpPr>
          <p:cNvPr id="1714182" name="Text Box 6"/>
          <p:cNvSpPr txBox="1">
            <a:spLocks noChangeArrowheads="1"/>
          </p:cNvSpPr>
          <p:nvPr/>
        </p:nvSpPr>
        <p:spPr bwMode="auto">
          <a:xfrm>
            <a:off x="2890838" y="4292600"/>
            <a:ext cx="1219200" cy="579438"/>
          </a:xfrm>
          <a:prstGeom prst="rect">
            <a:avLst/>
          </a:prstGeom>
          <a:noFill/>
          <a:ln w="9525">
            <a:noFill/>
            <a:miter lim="800000"/>
            <a:headEnd/>
            <a:tailEnd/>
          </a:ln>
          <a:effectLst/>
        </p:spPr>
        <p:txBody>
          <a:bodyPr>
            <a:spAutoFit/>
          </a:bodyPr>
          <a:lstStyle/>
          <a:p>
            <a:pPr>
              <a:spcBef>
                <a:spcPct val="50000"/>
              </a:spcBef>
              <a:defRPr/>
            </a:pPr>
            <a:r>
              <a:rPr kumimoji="1" lang="zh-CN" altLang="en-US" sz="3200" b="1">
                <a:effectLst>
                  <a:outerShdw blurRad="38100" dist="38100" dir="2700000" algn="tl">
                    <a:srgbClr val="C0C0C0"/>
                  </a:outerShdw>
                </a:effectLst>
                <a:latin typeface="Times New Roman" pitchFamily="18" charset="0"/>
              </a:rPr>
              <a:t>信息</a:t>
            </a:r>
          </a:p>
        </p:txBody>
      </p:sp>
      <p:sp>
        <p:nvSpPr>
          <p:cNvPr id="1714183" name="Line 7"/>
          <p:cNvSpPr>
            <a:spLocks noChangeShapeType="1"/>
          </p:cNvSpPr>
          <p:nvPr/>
        </p:nvSpPr>
        <p:spPr bwMode="auto">
          <a:xfrm>
            <a:off x="3881438" y="4673600"/>
            <a:ext cx="762000" cy="0"/>
          </a:xfrm>
          <a:prstGeom prst="line">
            <a:avLst/>
          </a:prstGeom>
          <a:noFill/>
          <a:ln w="28575">
            <a:solidFill>
              <a:schemeClr val="tx1"/>
            </a:solidFill>
            <a:round/>
            <a:headEnd/>
            <a:tailEnd type="triangle" w="med" len="med"/>
          </a:ln>
        </p:spPr>
        <p:txBody>
          <a:bodyPr/>
          <a:lstStyle/>
          <a:p>
            <a:endParaRPr lang="zh-CN" altLang="en-US"/>
          </a:p>
        </p:txBody>
      </p:sp>
      <p:sp>
        <p:nvSpPr>
          <p:cNvPr id="1714184" name="Text Box 8"/>
          <p:cNvSpPr txBox="1">
            <a:spLocks noChangeArrowheads="1"/>
          </p:cNvSpPr>
          <p:nvPr/>
        </p:nvSpPr>
        <p:spPr bwMode="auto">
          <a:xfrm>
            <a:off x="4643438" y="4292600"/>
            <a:ext cx="1219200" cy="579438"/>
          </a:xfrm>
          <a:prstGeom prst="rect">
            <a:avLst/>
          </a:prstGeom>
          <a:noFill/>
          <a:ln w="9525">
            <a:noFill/>
            <a:miter lim="800000"/>
            <a:headEnd/>
            <a:tailEnd/>
          </a:ln>
          <a:effectLst/>
        </p:spPr>
        <p:txBody>
          <a:bodyPr>
            <a:spAutoFit/>
          </a:bodyPr>
          <a:lstStyle/>
          <a:p>
            <a:pPr>
              <a:spcBef>
                <a:spcPct val="50000"/>
              </a:spcBef>
              <a:defRPr/>
            </a:pPr>
            <a:r>
              <a:rPr kumimoji="1" lang="zh-CN" altLang="en-US" sz="3200" b="1">
                <a:effectLst>
                  <a:outerShdw blurRad="38100" dist="38100" dir="2700000" algn="tl">
                    <a:srgbClr val="C0C0C0"/>
                  </a:outerShdw>
                </a:effectLst>
                <a:latin typeface="Times New Roman" pitchFamily="18" charset="0"/>
              </a:rPr>
              <a:t>决策</a:t>
            </a:r>
          </a:p>
        </p:txBody>
      </p:sp>
      <p:sp>
        <p:nvSpPr>
          <p:cNvPr id="1714185" name="Line 9"/>
          <p:cNvSpPr>
            <a:spLocks noChangeShapeType="1"/>
          </p:cNvSpPr>
          <p:nvPr/>
        </p:nvSpPr>
        <p:spPr bwMode="auto">
          <a:xfrm>
            <a:off x="5634038" y="4673600"/>
            <a:ext cx="762000" cy="0"/>
          </a:xfrm>
          <a:prstGeom prst="line">
            <a:avLst/>
          </a:prstGeom>
          <a:noFill/>
          <a:ln w="28575">
            <a:solidFill>
              <a:schemeClr val="tx1"/>
            </a:solidFill>
            <a:round/>
            <a:headEnd/>
            <a:tailEnd type="triangle" w="med" len="med"/>
          </a:ln>
        </p:spPr>
        <p:txBody>
          <a:bodyPr/>
          <a:lstStyle/>
          <a:p>
            <a:endParaRPr lang="zh-CN" altLang="en-US"/>
          </a:p>
        </p:txBody>
      </p:sp>
      <p:sp>
        <p:nvSpPr>
          <p:cNvPr id="1714186" name="Text Box 10"/>
          <p:cNvSpPr txBox="1">
            <a:spLocks noChangeArrowheads="1"/>
          </p:cNvSpPr>
          <p:nvPr/>
        </p:nvSpPr>
        <p:spPr bwMode="auto">
          <a:xfrm>
            <a:off x="6396038" y="4292600"/>
            <a:ext cx="1219200" cy="579438"/>
          </a:xfrm>
          <a:prstGeom prst="rect">
            <a:avLst/>
          </a:prstGeom>
          <a:noFill/>
          <a:ln w="9525">
            <a:noFill/>
            <a:miter lim="800000"/>
            <a:headEnd/>
            <a:tailEnd/>
          </a:ln>
          <a:effectLst/>
        </p:spPr>
        <p:txBody>
          <a:bodyPr>
            <a:spAutoFit/>
          </a:bodyPr>
          <a:lstStyle/>
          <a:p>
            <a:pPr>
              <a:spcBef>
                <a:spcPct val="50000"/>
              </a:spcBef>
              <a:defRPr/>
            </a:pPr>
            <a:r>
              <a:rPr kumimoji="1" lang="zh-CN" altLang="en-US" sz="3200" b="1">
                <a:effectLst>
                  <a:outerShdw blurRad="38100" dist="38100" dir="2700000" algn="tl">
                    <a:srgbClr val="C0C0C0"/>
                  </a:outerShdw>
                </a:effectLst>
                <a:latin typeface="Times New Roman" pitchFamily="18" charset="0"/>
              </a:rPr>
              <a:t>结果</a:t>
            </a:r>
          </a:p>
        </p:txBody>
      </p:sp>
      <p:sp>
        <p:nvSpPr>
          <p:cNvPr id="1714187" name="Text Box 11"/>
          <p:cNvSpPr txBox="1">
            <a:spLocks noChangeArrowheads="1"/>
          </p:cNvSpPr>
          <p:nvPr/>
        </p:nvSpPr>
        <p:spPr bwMode="auto">
          <a:xfrm>
            <a:off x="5702300" y="4133850"/>
            <a:ext cx="762000" cy="519113"/>
          </a:xfrm>
          <a:prstGeom prst="rect">
            <a:avLst/>
          </a:prstGeom>
          <a:noFill/>
          <a:ln w="9525">
            <a:noFill/>
            <a:miter lim="800000"/>
            <a:headEnd/>
            <a:tailEnd/>
          </a:ln>
          <a:effectLst/>
        </p:spPr>
        <p:txBody>
          <a:bodyPr>
            <a:spAutoFit/>
          </a:bodyPr>
          <a:lstStyle/>
          <a:p>
            <a:pPr>
              <a:spcBef>
                <a:spcPct val="50000"/>
              </a:spcBef>
              <a:defRPr/>
            </a:pPr>
            <a:r>
              <a:rPr kumimoji="1" lang="en-US" altLang="zh-CN" sz="1400" b="1">
                <a:effectLst>
                  <a:outerShdw blurRad="38100" dist="38100" dir="2700000" algn="tl">
                    <a:srgbClr val="C0C0C0"/>
                  </a:outerShdw>
                </a:effectLst>
                <a:latin typeface="Times New Roman" pitchFamily="18" charset="0"/>
                <a:sym typeface="Webdings" pitchFamily="18" charset="2"/>
              </a:rPr>
              <a:t></a:t>
            </a:r>
            <a:r>
              <a:rPr kumimoji="1" lang="en-US" altLang="zh-CN" sz="2800" b="1">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effectLst>
                  <a:outerShdw blurRad="38100" dist="38100" dir="2700000" algn="tl">
                    <a:srgbClr val="C0C0C0"/>
                  </a:outerShdw>
                </a:effectLst>
                <a:latin typeface="Times New Roman" pitchFamily="18" charset="0"/>
                <a:sym typeface="Webdings" pitchFamily="18" charset="2"/>
              </a:rPr>
              <a:t>3</a:t>
            </a:r>
            <a:endParaRPr kumimoji="1" lang="en-US" altLang="zh-CN" sz="2800" b="1" baseline="-25000">
              <a:effectLst>
                <a:outerShdw blurRad="38100" dist="38100" dir="2700000" algn="tl">
                  <a:srgbClr val="C0C0C0"/>
                </a:outerShdw>
              </a:effectLst>
              <a:latin typeface="Times New Roman" pitchFamily="18" charset="0"/>
            </a:endParaRPr>
          </a:p>
        </p:txBody>
      </p:sp>
      <p:sp>
        <p:nvSpPr>
          <p:cNvPr id="1714188" name="Text Box 12"/>
          <p:cNvSpPr txBox="1">
            <a:spLocks noChangeArrowheads="1"/>
          </p:cNvSpPr>
          <p:nvPr/>
        </p:nvSpPr>
        <p:spPr bwMode="auto">
          <a:xfrm>
            <a:off x="2287588" y="4149725"/>
            <a:ext cx="762000" cy="519113"/>
          </a:xfrm>
          <a:prstGeom prst="rect">
            <a:avLst/>
          </a:prstGeom>
          <a:noFill/>
          <a:ln w="9525">
            <a:noFill/>
            <a:miter lim="800000"/>
            <a:headEnd/>
            <a:tailEnd/>
          </a:ln>
          <a:effectLst/>
        </p:spPr>
        <p:txBody>
          <a:bodyPr>
            <a:spAutoFit/>
          </a:bodyPr>
          <a:lstStyle/>
          <a:p>
            <a:pPr>
              <a:spcBef>
                <a:spcPct val="50000"/>
              </a:spcBef>
              <a:defRPr/>
            </a:pPr>
            <a:r>
              <a:rPr kumimoji="1" lang="en-US" altLang="zh-CN" sz="1400" b="1">
                <a:effectLst>
                  <a:outerShdw blurRad="38100" dist="38100" dir="2700000" algn="tl">
                    <a:srgbClr val="C0C0C0"/>
                  </a:outerShdw>
                </a:effectLst>
                <a:latin typeface="Times New Roman" pitchFamily="18" charset="0"/>
                <a:sym typeface="Webdings" pitchFamily="18" charset="2"/>
              </a:rPr>
              <a:t></a:t>
            </a:r>
            <a:r>
              <a:rPr kumimoji="1" lang="en-US" altLang="zh-CN" sz="2800" b="1">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effectLst>
                  <a:outerShdw blurRad="38100" dist="38100" dir="2700000" algn="tl">
                    <a:srgbClr val="C0C0C0"/>
                  </a:outerShdw>
                </a:effectLst>
                <a:latin typeface="Times New Roman" pitchFamily="18" charset="0"/>
                <a:sym typeface="Webdings" pitchFamily="18" charset="2"/>
              </a:rPr>
              <a:t>1</a:t>
            </a:r>
            <a:endParaRPr kumimoji="1" lang="en-US" altLang="zh-CN" sz="2800" b="1" baseline="-25000">
              <a:effectLst>
                <a:outerShdw blurRad="38100" dist="38100" dir="2700000" algn="tl">
                  <a:srgbClr val="C0C0C0"/>
                </a:outerShdw>
              </a:effectLst>
              <a:latin typeface="Times New Roman" pitchFamily="18" charset="0"/>
            </a:endParaRPr>
          </a:p>
        </p:txBody>
      </p:sp>
      <p:sp>
        <p:nvSpPr>
          <p:cNvPr id="1714189" name="Text Box 13"/>
          <p:cNvSpPr txBox="1">
            <a:spLocks noChangeArrowheads="1"/>
          </p:cNvSpPr>
          <p:nvPr/>
        </p:nvSpPr>
        <p:spPr bwMode="auto">
          <a:xfrm>
            <a:off x="3943350" y="4149725"/>
            <a:ext cx="762000" cy="519113"/>
          </a:xfrm>
          <a:prstGeom prst="rect">
            <a:avLst/>
          </a:prstGeom>
          <a:noFill/>
          <a:ln w="9525">
            <a:noFill/>
            <a:miter lim="800000"/>
            <a:headEnd/>
            <a:tailEnd/>
          </a:ln>
          <a:effectLst/>
        </p:spPr>
        <p:txBody>
          <a:bodyPr>
            <a:spAutoFit/>
          </a:bodyPr>
          <a:lstStyle/>
          <a:p>
            <a:pPr>
              <a:spcBef>
                <a:spcPct val="50000"/>
              </a:spcBef>
              <a:defRPr/>
            </a:pPr>
            <a:r>
              <a:rPr kumimoji="1" lang="en-US" altLang="zh-CN" sz="1400" b="1">
                <a:effectLst>
                  <a:outerShdw blurRad="38100" dist="38100" dir="2700000" algn="tl">
                    <a:srgbClr val="C0C0C0"/>
                  </a:outerShdw>
                </a:effectLst>
                <a:latin typeface="Times New Roman" pitchFamily="18" charset="0"/>
                <a:sym typeface="Webdings" pitchFamily="18" charset="2"/>
              </a:rPr>
              <a:t></a:t>
            </a:r>
            <a:r>
              <a:rPr kumimoji="1" lang="en-US" altLang="zh-CN" sz="2800" b="1">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effectLst>
                  <a:outerShdw blurRad="38100" dist="38100" dir="2700000" algn="tl">
                    <a:srgbClr val="C0C0C0"/>
                  </a:outerShdw>
                </a:effectLst>
                <a:latin typeface="Times New Roman" pitchFamily="18" charset="0"/>
                <a:sym typeface="Webdings" pitchFamily="18" charset="2"/>
              </a:rPr>
              <a:t>2</a:t>
            </a:r>
            <a:endParaRPr kumimoji="1" lang="en-US" altLang="zh-CN" sz="2800" b="1" baseline="-25000">
              <a:effectLst>
                <a:outerShdw blurRad="38100" dist="38100" dir="2700000" algn="tl">
                  <a:srgbClr val="C0C0C0"/>
                </a:outerShdw>
              </a:effectLst>
              <a:latin typeface="Times New Roman" pitchFamily="18" charset="0"/>
            </a:endParaRPr>
          </a:p>
        </p:txBody>
      </p:sp>
      <p:sp>
        <p:nvSpPr>
          <p:cNvPr id="1714190" name="Text Box 14"/>
          <p:cNvSpPr txBox="1">
            <a:spLocks noChangeArrowheads="1"/>
          </p:cNvSpPr>
          <p:nvPr/>
        </p:nvSpPr>
        <p:spPr bwMode="auto">
          <a:xfrm>
            <a:off x="1549400" y="4729163"/>
            <a:ext cx="4572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solidFill>
                  <a:srgbClr val="CC3300"/>
                </a:solidFill>
                <a:effectLst>
                  <a:outerShdw blurRad="38100" dist="38100" dir="2700000" algn="tl">
                    <a:srgbClr val="C0C0C0"/>
                  </a:outerShdw>
                </a:effectLst>
                <a:latin typeface="Times New Roman" pitchFamily="18" charset="0"/>
                <a:sym typeface="Webdings" pitchFamily="18" charset="2"/>
              </a:rPr>
              <a:t>1</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714191" name="Text Box 15"/>
          <p:cNvSpPr txBox="1">
            <a:spLocks noChangeArrowheads="1"/>
          </p:cNvSpPr>
          <p:nvPr/>
        </p:nvSpPr>
        <p:spPr bwMode="auto">
          <a:xfrm>
            <a:off x="3225800" y="4729163"/>
            <a:ext cx="4572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solidFill>
                  <a:srgbClr val="CC3300"/>
                </a:solidFill>
                <a:effectLst>
                  <a:outerShdw blurRad="38100" dist="38100" dir="2700000" algn="tl">
                    <a:srgbClr val="C0C0C0"/>
                  </a:outerShdw>
                </a:effectLst>
                <a:latin typeface="Times New Roman" pitchFamily="18" charset="0"/>
                <a:sym typeface="Webdings" pitchFamily="18" charset="2"/>
              </a:rPr>
              <a:t>2</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714192" name="Text Box 16"/>
          <p:cNvSpPr txBox="1">
            <a:spLocks noChangeArrowheads="1"/>
          </p:cNvSpPr>
          <p:nvPr/>
        </p:nvSpPr>
        <p:spPr bwMode="auto">
          <a:xfrm>
            <a:off x="4978400" y="4729163"/>
            <a:ext cx="4572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solidFill>
                  <a:srgbClr val="CC3300"/>
                </a:solidFill>
                <a:effectLst>
                  <a:outerShdw blurRad="38100" dist="38100" dir="2700000" algn="tl">
                    <a:srgbClr val="C0C0C0"/>
                  </a:outerShdw>
                </a:effectLst>
                <a:latin typeface="Times New Roman" pitchFamily="18" charset="0"/>
                <a:sym typeface="Webdings" pitchFamily="18" charset="2"/>
              </a:rPr>
              <a:t>3</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714193" name="Text Box 17"/>
          <p:cNvSpPr txBox="1">
            <a:spLocks noChangeArrowheads="1"/>
          </p:cNvSpPr>
          <p:nvPr/>
        </p:nvSpPr>
        <p:spPr bwMode="auto">
          <a:xfrm>
            <a:off x="6654800" y="4652963"/>
            <a:ext cx="4572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solidFill>
                  <a:srgbClr val="CC3300"/>
                </a:solidFill>
                <a:effectLst>
                  <a:outerShdw blurRad="38100" dist="38100" dir="2700000" algn="tl">
                    <a:srgbClr val="C0C0C0"/>
                  </a:outerShdw>
                </a:effectLst>
                <a:latin typeface="Times New Roman" pitchFamily="18" charset="0"/>
                <a:sym typeface="Webdings" pitchFamily="18" charset="2"/>
              </a:rPr>
              <a:t>4</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714194" name="Text Box 18"/>
          <p:cNvSpPr txBox="1">
            <a:spLocks noChangeArrowheads="1"/>
          </p:cNvSpPr>
          <p:nvPr/>
        </p:nvSpPr>
        <p:spPr bwMode="auto">
          <a:xfrm>
            <a:off x="2387600" y="4729163"/>
            <a:ext cx="4572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&lt;</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714195" name="Text Box 19"/>
          <p:cNvSpPr txBox="1">
            <a:spLocks noChangeArrowheads="1"/>
          </p:cNvSpPr>
          <p:nvPr/>
        </p:nvSpPr>
        <p:spPr bwMode="auto">
          <a:xfrm>
            <a:off x="4140200" y="4729163"/>
            <a:ext cx="4572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&lt;</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714196" name="Text Box 20"/>
          <p:cNvSpPr txBox="1">
            <a:spLocks noChangeArrowheads="1"/>
          </p:cNvSpPr>
          <p:nvPr/>
        </p:nvSpPr>
        <p:spPr bwMode="auto">
          <a:xfrm>
            <a:off x="5892800" y="4729163"/>
            <a:ext cx="457200" cy="519112"/>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&lt;</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4180"/>
                                        </p:tgtEl>
                                        <p:attrNameLst>
                                          <p:attrName>style.visibility</p:attrName>
                                        </p:attrNameLst>
                                      </p:cBhvr>
                                      <p:to>
                                        <p:strVal val="visible"/>
                                      </p:to>
                                    </p:set>
                                    <p:anim calcmode="lin" valueType="num">
                                      <p:cBhvr additive="base">
                                        <p:cTn id="7" dur="500" fill="hold"/>
                                        <p:tgtEl>
                                          <p:spTgt spid="1714180"/>
                                        </p:tgtEl>
                                        <p:attrNameLst>
                                          <p:attrName>ppt_x</p:attrName>
                                        </p:attrNameLst>
                                      </p:cBhvr>
                                      <p:tavLst>
                                        <p:tav tm="0">
                                          <p:val>
                                            <p:strVal val="0-#ppt_w/2"/>
                                          </p:val>
                                        </p:tav>
                                        <p:tav tm="100000">
                                          <p:val>
                                            <p:strVal val="#ppt_x"/>
                                          </p:val>
                                        </p:tav>
                                      </p:tavLst>
                                    </p:anim>
                                    <p:anim calcmode="lin" valueType="num">
                                      <p:cBhvr additive="base">
                                        <p:cTn id="8" dur="500" fill="hold"/>
                                        <p:tgtEl>
                                          <p:spTgt spid="17141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14181"/>
                                        </p:tgtEl>
                                        <p:attrNameLst>
                                          <p:attrName>style.visibility</p:attrName>
                                        </p:attrNameLst>
                                      </p:cBhvr>
                                      <p:to>
                                        <p:strVal val="visible"/>
                                      </p:to>
                                    </p:set>
                                    <p:animEffect transition="in" filter="wipe(left)">
                                      <p:cBhvr>
                                        <p:cTn id="12" dur="500"/>
                                        <p:tgtEl>
                                          <p:spTgt spid="1714181"/>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1714188"/>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17141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14183"/>
                                        </p:tgtEl>
                                        <p:attrNameLst>
                                          <p:attrName>style.visibility</p:attrName>
                                        </p:attrNameLst>
                                      </p:cBhvr>
                                      <p:to>
                                        <p:strVal val="visible"/>
                                      </p:to>
                                    </p:set>
                                    <p:animEffect transition="in" filter="wipe(left)">
                                      <p:cBhvr>
                                        <p:cTn id="23" dur="500"/>
                                        <p:tgtEl>
                                          <p:spTgt spid="1714183"/>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714189"/>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171418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14185"/>
                                        </p:tgtEl>
                                        <p:attrNameLst>
                                          <p:attrName>style.visibility</p:attrName>
                                        </p:attrNameLst>
                                      </p:cBhvr>
                                      <p:to>
                                        <p:strVal val="visible"/>
                                      </p:to>
                                    </p:set>
                                    <p:animEffect transition="in" filter="wipe(left)">
                                      <p:cBhvr>
                                        <p:cTn id="34" dur="500"/>
                                        <p:tgtEl>
                                          <p:spTgt spid="171418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1714187"/>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499"/>
                                          </p:stCondLst>
                                        </p:cTn>
                                        <p:tgtEl>
                                          <p:spTgt spid="17141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714190"/>
                                        </p:tgtEl>
                                        <p:attrNameLst>
                                          <p:attrName>style.visibility</p:attrName>
                                        </p:attrNameLst>
                                      </p:cBhvr>
                                      <p:to>
                                        <p:strVal val="visible"/>
                                      </p:to>
                                    </p:set>
                                    <p:anim calcmode="lin" valueType="num">
                                      <p:cBhvr additive="base">
                                        <p:cTn id="45" dur="500" fill="hold"/>
                                        <p:tgtEl>
                                          <p:spTgt spid="1714190"/>
                                        </p:tgtEl>
                                        <p:attrNameLst>
                                          <p:attrName>ppt_x</p:attrName>
                                        </p:attrNameLst>
                                      </p:cBhvr>
                                      <p:tavLst>
                                        <p:tav tm="0">
                                          <p:val>
                                            <p:strVal val="0-#ppt_w/2"/>
                                          </p:val>
                                        </p:tav>
                                        <p:tav tm="100000">
                                          <p:val>
                                            <p:strVal val="#ppt_x"/>
                                          </p:val>
                                        </p:tav>
                                      </p:tavLst>
                                    </p:anim>
                                    <p:anim calcmode="lin" valueType="num">
                                      <p:cBhvr additive="base">
                                        <p:cTn id="46" dur="500" fill="hold"/>
                                        <p:tgtEl>
                                          <p:spTgt spid="1714190"/>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714194"/>
                                        </p:tgtEl>
                                        <p:attrNameLst>
                                          <p:attrName>style.visibility</p:attrName>
                                        </p:attrNameLst>
                                      </p:cBhvr>
                                      <p:to>
                                        <p:strVal val="visible"/>
                                      </p:to>
                                    </p:set>
                                    <p:animEffect transition="in" filter="wipe(left)">
                                      <p:cBhvr>
                                        <p:cTn id="50" dur="500"/>
                                        <p:tgtEl>
                                          <p:spTgt spid="171419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499"/>
                                          </p:stCondLst>
                                        </p:cTn>
                                        <p:tgtEl>
                                          <p:spTgt spid="1714191"/>
                                        </p:tgtEl>
                                        <p:attrNameLst>
                                          <p:attrName>style.visibility</p:attrName>
                                        </p:attrNameLst>
                                      </p:cBhvr>
                                      <p:to>
                                        <p:strVal val="visible"/>
                                      </p:to>
                                    </p:se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714195"/>
                                        </p:tgtEl>
                                        <p:attrNameLst>
                                          <p:attrName>style.visibility</p:attrName>
                                        </p:attrNameLst>
                                      </p:cBhvr>
                                      <p:to>
                                        <p:strVal val="visible"/>
                                      </p:to>
                                    </p:set>
                                    <p:animEffect transition="in" filter="wipe(left)">
                                      <p:cBhvr>
                                        <p:cTn id="57" dur="500"/>
                                        <p:tgtEl>
                                          <p:spTgt spid="1714195"/>
                                        </p:tgtEl>
                                      </p:cBhvr>
                                    </p:animEffec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499"/>
                                          </p:stCondLst>
                                        </p:cTn>
                                        <p:tgtEl>
                                          <p:spTgt spid="1714192"/>
                                        </p:tgtEl>
                                        <p:attrNameLst>
                                          <p:attrName>style.visibility</p:attrName>
                                        </p:attrNameLst>
                                      </p:cBhvr>
                                      <p:to>
                                        <p:strVal val="visible"/>
                                      </p:to>
                                    </p:set>
                                  </p:childTnLst>
                                </p:cTn>
                              </p:par>
                            </p:childTnLst>
                          </p:cTn>
                        </p:par>
                        <p:par>
                          <p:cTn id="61" fill="hold">
                            <p:stCondLst>
                              <p:cond delay="2500"/>
                            </p:stCondLst>
                            <p:childTnLst>
                              <p:par>
                                <p:cTn id="62" presetID="22" presetClass="entr" presetSubtype="8" fill="hold" grpId="0" nodeType="afterEffect">
                                  <p:stCondLst>
                                    <p:cond delay="0"/>
                                  </p:stCondLst>
                                  <p:childTnLst>
                                    <p:set>
                                      <p:cBhvr>
                                        <p:cTn id="63" dur="1" fill="hold">
                                          <p:stCondLst>
                                            <p:cond delay="0"/>
                                          </p:stCondLst>
                                        </p:cTn>
                                        <p:tgtEl>
                                          <p:spTgt spid="1714196"/>
                                        </p:tgtEl>
                                        <p:attrNameLst>
                                          <p:attrName>style.visibility</p:attrName>
                                        </p:attrNameLst>
                                      </p:cBhvr>
                                      <p:to>
                                        <p:strVal val="visible"/>
                                      </p:to>
                                    </p:set>
                                    <p:animEffect transition="in" filter="wipe(left)">
                                      <p:cBhvr>
                                        <p:cTn id="64" dur="500"/>
                                        <p:tgtEl>
                                          <p:spTgt spid="1714196"/>
                                        </p:tgtEl>
                                      </p:cBhvr>
                                    </p:animEffect>
                                  </p:childTnLst>
                                </p:cTn>
                              </p:par>
                            </p:childTnLst>
                          </p:cTn>
                        </p:par>
                        <p:par>
                          <p:cTn id="65" fill="hold">
                            <p:stCondLst>
                              <p:cond delay="3000"/>
                            </p:stCondLst>
                            <p:childTnLst>
                              <p:par>
                                <p:cTn id="66" presetID="1" presetClass="entr" presetSubtype="0" fill="hold" grpId="0" nodeType="afterEffect">
                                  <p:stCondLst>
                                    <p:cond delay="0"/>
                                  </p:stCondLst>
                                  <p:childTnLst>
                                    <p:set>
                                      <p:cBhvr>
                                        <p:cTn id="67" dur="1" fill="hold">
                                          <p:stCondLst>
                                            <p:cond delay="499"/>
                                          </p:stCondLst>
                                        </p:cTn>
                                        <p:tgtEl>
                                          <p:spTgt spid="1714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4180" grpId="0" autoUpdateAnimBg="0"/>
      <p:bldP spid="1714181" grpId="0" animBg="1"/>
      <p:bldP spid="1714182" grpId="0" autoUpdateAnimBg="0"/>
      <p:bldP spid="1714183" grpId="0" animBg="1"/>
      <p:bldP spid="1714184" grpId="0" autoUpdateAnimBg="0"/>
      <p:bldP spid="1714185" grpId="0" animBg="1"/>
      <p:bldP spid="1714186" grpId="0" autoUpdateAnimBg="0"/>
      <p:bldP spid="1714187" grpId="0" autoUpdateAnimBg="0"/>
      <p:bldP spid="1714188" grpId="0" autoUpdateAnimBg="0"/>
      <p:bldP spid="1714189" grpId="0" autoUpdateAnimBg="0"/>
      <p:bldP spid="1714190" grpId="0" autoUpdateAnimBg="0"/>
      <p:bldP spid="1714191" grpId="0" autoUpdateAnimBg="0"/>
      <p:bldP spid="1714192" grpId="0" autoUpdateAnimBg="0"/>
      <p:bldP spid="1714193" grpId="0" autoUpdateAnimBg="0"/>
      <p:bldP spid="1714194" grpId="0" autoUpdateAnimBg="0"/>
      <p:bldP spid="1714195" grpId="0" autoUpdateAnimBg="0"/>
      <p:bldP spid="171419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5"/>
          <p:cNvSpPr txBox="1">
            <a:spLocks noChangeArrowheads="1"/>
          </p:cNvSpPr>
          <p:nvPr/>
        </p:nvSpPr>
        <p:spPr bwMode="auto">
          <a:xfrm>
            <a:off x="468313" y="1989138"/>
            <a:ext cx="8351837" cy="1816100"/>
          </a:xfrm>
          <a:prstGeom prst="rect">
            <a:avLst/>
          </a:prstGeom>
          <a:noFill/>
          <a:ln w="9525">
            <a:noFill/>
            <a:miter lim="800000"/>
            <a:headEnd/>
            <a:tailEnd/>
          </a:ln>
        </p:spPr>
        <p:txBody>
          <a:bodyPr>
            <a:spAutoFit/>
          </a:bodyPr>
          <a:lstStyle/>
          <a:p>
            <a:r>
              <a:rPr lang="zh-CN" altLang="en-US" sz="2400" b="1">
                <a:latin typeface="黑体" pitchFamily="2" charset="-122"/>
              </a:rPr>
              <a:t>信息的变换性表现为同一信息可以按照使用者的要求用不同的载体来载荷、表达、相互转换。这一特征使信息的表现形式更加多样，有利于人们对信息的处理和利用。</a:t>
            </a:r>
          </a:p>
          <a:p>
            <a:pPr>
              <a:lnSpc>
                <a:spcPct val="200000"/>
              </a:lnSpc>
            </a:pPr>
            <a:endParaRPr lang="zh-CN" altLang="en-US" b="1">
              <a:latin typeface="Arial" charset="0"/>
              <a:ea typeface="黑体" pitchFamily="2" charset="-122"/>
            </a:endParaRPr>
          </a:p>
        </p:txBody>
      </p:sp>
      <p:sp>
        <p:nvSpPr>
          <p:cNvPr id="275462" name="Rectangle 6"/>
          <p:cNvSpPr>
            <a:spLocks noGrp="1" noChangeArrowheads="1"/>
          </p:cNvSpPr>
          <p:nvPr>
            <p:ph type="title"/>
          </p:nvPr>
        </p:nvSpPr>
        <p:spPr/>
        <p:txBody>
          <a:bodyPr/>
          <a:lstStyle/>
          <a:p>
            <a:pPr>
              <a:defRPr/>
            </a:pPr>
            <a:r>
              <a:rPr kumimoji="1" lang="en-US" altLang="zh-CN" sz="3600" b="1" dirty="0" smtClean="0">
                <a:effectLst>
                  <a:outerShdw blurRad="38100" dist="38100" dir="2700000" algn="tl">
                    <a:srgbClr val="C0C0C0"/>
                  </a:outerShdw>
                </a:effectLst>
                <a:latin typeface="Times New Roman" pitchFamily="18" charset="0"/>
              </a:rPr>
              <a:t>1.1.2  </a:t>
            </a:r>
            <a:r>
              <a:rPr kumimoji="1" lang="zh-CN" altLang="en-US" sz="3600" b="1" dirty="0" smtClean="0">
                <a:effectLst>
                  <a:outerShdw blurRad="38100" dist="38100" dir="2700000" algn="tl">
                    <a:srgbClr val="C0C0C0"/>
                  </a:outerShdw>
                </a:effectLst>
                <a:latin typeface="Times New Roman" pitchFamily="18" charset="0"/>
              </a:rPr>
              <a:t>信息的属性</a:t>
            </a:r>
            <a:endParaRPr kumimoji="1" lang="zh-CN" altLang="en-US" sz="3600" b="1" dirty="0">
              <a:effectLst>
                <a:outerShdw blurRad="38100" dist="38100" dir="2700000" algn="tl">
                  <a:srgbClr val="C0C0C0"/>
                </a:outerShdw>
              </a:effectLst>
              <a:latin typeface="Times New Roman" pitchFamily="18" charset="0"/>
            </a:endParaRPr>
          </a:p>
        </p:txBody>
      </p:sp>
      <p:sp>
        <p:nvSpPr>
          <p:cNvPr id="79876" name="Rectangle 10"/>
          <p:cNvSpPr>
            <a:spLocks noChangeArrowheads="1"/>
          </p:cNvSpPr>
          <p:nvPr/>
        </p:nvSpPr>
        <p:spPr bwMode="auto">
          <a:xfrm>
            <a:off x="2546350" y="6038850"/>
            <a:ext cx="4038600" cy="533400"/>
          </a:xfrm>
          <a:prstGeom prst="rect">
            <a:avLst/>
          </a:prstGeom>
          <a:solidFill>
            <a:schemeClr val="accent1"/>
          </a:solidFill>
          <a:ln w="9525">
            <a:solidFill>
              <a:schemeClr val="tx1"/>
            </a:solidFill>
            <a:miter lim="800000"/>
            <a:headEnd/>
            <a:tailEnd/>
          </a:ln>
        </p:spPr>
        <p:txBody>
          <a:bodyPr wrap="none" anchor="ctr"/>
          <a:lstStyle/>
          <a:p>
            <a:r>
              <a:rPr lang="zh-CN" altLang="en-US" sz="2400">
                <a:latin typeface="Arial" charset="0"/>
                <a:ea typeface="楷体_GB2312" pitchFamily="49" charset="-122"/>
              </a:rPr>
              <a:t>不同的庆祝胜利的方式</a:t>
            </a:r>
          </a:p>
        </p:txBody>
      </p:sp>
      <p:pic>
        <p:nvPicPr>
          <p:cNvPr id="79877" name="Picture 11" descr="51">
            <a:hlinkClick r:id="rId3"/>
          </p:cNvPr>
          <p:cNvPicPr>
            <a:picLocks noChangeAspect="1" noChangeArrowheads="1"/>
          </p:cNvPicPr>
          <p:nvPr/>
        </p:nvPicPr>
        <p:blipFill>
          <a:blip r:embed="rId4" cstate="print"/>
          <a:srcRect/>
          <a:stretch>
            <a:fillRect/>
          </a:stretch>
        </p:blipFill>
        <p:spPr bwMode="auto">
          <a:xfrm>
            <a:off x="712788" y="3429000"/>
            <a:ext cx="3810000" cy="2544763"/>
          </a:xfrm>
          <a:prstGeom prst="rect">
            <a:avLst/>
          </a:prstGeom>
          <a:noFill/>
          <a:ln w="9525">
            <a:noFill/>
            <a:miter lim="800000"/>
            <a:headEnd/>
            <a:tailEnd/>
          </a:ln>
        </p:spPr>
      </p:pic>
      <p:pic>
        <p:nvPicPr>
          <p:cNvPr id="79878" name="Picture 12" descr="Img225975123">
            <a:hlinkClick r:id="rId5"/>
          </p:cNvPr>
          <p:cNvPicPr>
            <a:picLocks noChangeAspect="1" noChangeArrowheads="1"/>
          </p:cNvPicPr>
          <p:nvPr/>
        </p:nvPicPr>
        <p:blipFill>
          <a:blip r:embed="rId6" cstate="print"/>
          <a:srcRect/>
          <a:stretch>
            <a:fillRect/>
          </a:stretch>
        </p:blipFill>
        <p:spPr bwMode="auto">
          <a:xfrm>
            <a:off x="4751388" y="3429000"/>
            <a:ext cx="3124200" cy="24860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14400" y="762000"/>
            <a:ext cx="7708900" cy="701675"/>
          </a:xfrm>
        </p:spPr>
        <p:txBody>
          <a:bodyPr/>
          <a:lstStyle/>
          <a:p>
            <a:pPr eaLnBrk="1" hangingPunct="1">
              <a:defRPr/>
            </a:pPr>
            <a:r>
              <a:rPr lang="zh-CN" altLang="en-US" sz="4000" dirty="0" smtClean="0">
                <a:ea typeface="华文新魏" pitchFamily="2" charset="-122"/>
              </a:rPr>
              <a:t> </a:t>
            </a:r>
            <a:r>
              <a:rPr lang="zh-CN" altLang="en-US" sz="3600" b="1" dirty="0" smtClean="0">
                <a:latin typeface="+mn-ea"/>
                <a:ea typeface="+mn-ea"/>
              </a:rPr>
              <a:t>信息的度量</a:t>
            </a:r>
          </a:p>
        </p:txBody>
      </p:sp>
      <p:sp>
        <p:nvSpPr>
          <p:cNvPr id="163843" name="Text Box 3"/>
          <p:cNvSpPr txBox="1">
            <a:spLocks noChangeArrowheads="1"/>
          </p:cNvSpPr>
          <p:nvPr/>
        </p:nvSpPr>
        <p:spPr bwMode="auto">
          <a:xfrm>
            <a:off x="755650" y="1916113"/>
            <a:ext cx="5086350" cy="457200"/>
          </a:xfrm>
          <a:prstGeom prst="rect">
            <a:avLst/>
          </a:prstGeom>
          <a:noFill/>
          <a:ln w="9525">
            <a:noFill/>
            <a:miter lim="800000"/>
            <a:headEnd/>
            <a:tailEnd/>
          </a:ln>
        </p:spPr>
        <p:txBody>
          <a:bodyPr>
            <a:spAutoFit/>
          </a:bodyPr>
          <a:lstStyle/>
          <a:p>
            <a:r>
              <a:rPr lang="zh-CN" altLang="en-US" sz="2400" b="1">
                <a:latin typeface="宋体" pitchFamily="2" charset="-122"/>
              </a:rPr>
              <a:t>例如：对于一位到“北京”旅客而言</a:t>
            </a:r>
          </a:p>
        </p:txBody>
      </p:sp>
      <p:sp>
        <p:nvSpPr>
          <p:cNvPr id="163844" name="Rectangle 4"/>
          <p:cNvSpPr>
            <a:spLocks noChangeArrowheads="1"/>
          </p:cNvSpPr>
          <p:nvPr/>
        </p:nvSpPr>
        <p:spPr bwMode="auto">
          <a:xfrm>
            <a:off x="654050" y="2667000"/>
            <a:ext cx="3073400" cy="762000"/>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latin typeface="Times New Roman" pitchFamily="18" charset="0"/>
                <a:ea typeface="楷体_GB2312" pitchFamily="49" charset="-122"/>
              </a:rPr>
              <a:t>青岛有飞机飞往</a:t>
            </a:r>
            <a:r>
              <a:rPr lang="zh-CN" altLang="en-US" b="1">
                <a:solidFill>
                  <a:srgbClr val="FF0000"/>
                </a:solidFill>
                <a:latin typeface="Times New Roman" pitchFamily="18" charset="0"/>
                <a:ea typeface="楷体_GB2312" pitchFamily="49" charset="-122"/>
              </a:rPr>
              <a:t>北京</a:t>
            </a:r>
          </a:p>
        </p:txBody>
      </p:sp>
      <p:sp>
        <p:nvSpPr>
          <p:cNvPr id="163845" name="Rectangle 5"/>
          <p:cNvSpPr>
            <a:spLocks noChangeArrowheads="1"/>
          </p:cNvSpPr>
          <p:nvPr/>
        </p:nvSpPr>
        <p:spPr bwMode="auto">
          <a:xfrm>
            <a:off x="654050" y="3886200"/>
            <a:ext cx="3073400" cy="762000"/>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latin typeface="Times New Roman" pitchFamily="18" charset="0"/>
                <a:ea typeface="楷体_GB2312" pitchFamily="49" charset="-122"/>
              </a:rPr>
              <a:t>青岛</a:t>
            </a:r>
            <a:r>
              <a:rPr lang="en-US" altLang="zh-CN" b="1">
                <a:solidFill>
                  <a:srgbClr val="FF0000"/>
                </a:solidFill>
                <a:latin typeface="Times New Roman" pitchFamily="18" charset="0"/>
                <a:ea typeface="楷体_GB2312" pitchFamily="49" charset="-122"/>
              </a:rPr>
              <a:t>18</a:t>
            </a:r>
            <a:r>
              <a:rPr lang="zh-CN" altLang="en-US" b="1">
                <a:solidFill>
                  <a:srgbClr val="FF0000"/>
                </a:solidFill>
                <a:latin typeface="Times New Roman" pitchFamily="18" charset="0"/>
                <a:ea typeface="楷体_GB2312" pitchFamily="49" charset="-122"/>
              </a:rPr>
              <a:t>日</a:t>
            </a:r>
            <a:r>
              <a:rPr lang="en-US" altLang="zh-CN" b="1">
                <a:solidFill>
                  <a:srgbClr val="FF0000"/>
                </a:solidFill>
                <a:latin typeface="Times New Roman" pitchFamily="18" charset="0"/>
                <a:ea typeface="楷体_GB2312" pitchFamily="49" charset="-122"/>
              </a:rPr>
              <a:t>8:15</a:t>
            </a:r>
            <a:r>
              <a:rPr lang="zh-CN" altLang="en-US" b="1">
                <a:latin typeface="Times New Roman" pitchFamily="18" charset="0"/>
                <a:ea typeface="楷体_GB2312" pitchFamily="49" charset="-122"/>
              </a:rPr>
              <a:t>有飞机</a:t>
            </a:r>
          </a:p>
          <a:p>
            <a:pPr algn="ctr"/>
            <a:r>
              <a:rPr lang="zh-CN" altLang="en-US" b="1">
                <a:latin typeface="Times New Roman" pitchFamily="18" charset="0"/>
                <a:ea typeface="楷体_GB2312" pitchFamily="49" charset="-122"/>
              </a:rPr>
              <a:t>飞往北京</a:t>
            </a:r>
          </a:p>
        </p:txBody>
      </p:sp>
      <p:sp>
        <p:nvSpPr>
          <p:cNvPr id="163846" name="Rectangle 6"/>
          <p:cNvSpPr>
            <a:spLocks noChangeArrowheads="1"/>
          </p:cNvSpPr>
          <p:nvPr/>
        </p:nvSpPr>
        <p:spPr bwMode="auto">
          <a:xfrm>
            <a:off x="654050" y="5181600"/>
            <a:ext cx="3155950" cy="803275"/>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b="1">
                <a:latin typeface="Times New Roman" pitchFamily="18" charset="0"/>
                <a:ea typeface="楷体_GB2312" pitchFamily="49" charset="-122"/>
              </a:rPr>
              <a:t>青岛</a:t>
            </a:r>
            <a:r>
              <a:rPr lang="en-US" altLang="zh-CN" b="1">
                <a:latin typeface="Times New Roman" pitchFamily="18" charset="0"/>
                <a:ea typeface="楷体_GB2312" pitchFamily="49" charset="-122"/>
              </a:rPr>
              <a:t>18</a:t>
            </a:r>
            <a:r>
              <a:rPr lang="zh-CN" altLang="en-US" b="1">
                <a:latin typeface="Times New Roman" pitchFamily="18" charset="0"/>
                <a:ea typeface="楷体_GB2312" pitchFamily="49" charset="-122"/>
              </a:rPr>
              <a:t>日</a:t>
            </a:r>
            <a:r>
              <a:rPr lang="en-US" altLang="zh-CN" b="1">
                <a:latin typeface="Times New Roman" pitchFamily="18" charset="0"/>
                <a:ea typeface="楷体_GB2312" pitchFamily="49" charset="-122"/>
              </a:rPr>
              <a:t>8:15</a:t>
            </a:r>
            <a:r>
              <a:rPr lang="zh-CN" altLang="en-US" b="1">
                <a:latin typeface="Times New Roman" pitchFamily="18" charset="0"/>
                <a:ea typeface="楷体_GB2312" pitchFamily="49" charset="-122"/>
              </a:rPr>
              <a:t>有</a:t>
            </a:r>
            <a:r>
              <a:rPr lang="zh-CN" altLang="en-US" b="1">
                <a:solidFill>
                  <a:srgbClr val="FF0000"/>
                </a:solidFill>
                <a:latin typeface="Times New Roman" pitchFamily="18" charset="0"/>
                <a:ea typeface="楷体_GB2312" pitchFamily="49" charset="-122"/>
              </a:rPr>
              <a:t>东航</a:t>
            </a:r>
          </a:p>
          <a:p>
            <a:pPr algn="ctr"/>
            <a:r>
              <a:rPr lang="zh-CN" altLang="en-US" b="1">
                <a:latin typeface="Times New Roman" pitchFamily="18" charset="0"/>
                <a:ea typeface="楷体_GB2312" pitchFamily="49" charset="-122"/>
              </a:rPr>
              <a:t>飞机飞往首都</a:t>
            </a:r>
            <a:r>
              <a:rPr lang="en-US" altLang="zh-CN" b="1">
                <a:solidFill>
                  <a:schemeClr val="hlink"/>
                </a:solidFill>
                <a:latin typeface="Times New Roman" pitchFamily="18" charset="0"/>
                <a:ea typeface="楷体_GB2312" pitchFamily="49" charset="-122"/>
              </a:rPr>
              <a:t>T3</a:t>
            </a:r>
            <a:r>
              <a:rPr lang="zh-CN" altLang="en-US" b="1">
                <a:solidFill>
                  <a:srgbClr val="FF0000"/>
                </a:solidFill>
                <a:latin typeface="Times New Roman" pitchFamily="18" charset="0"/>
                <a:ea typeface="楷体_GB2312" pitchFamily="49" charset="-122"/>
              </a:rPr>
              <a:t>机场</a:t>
            </a:r>
          </a:p>
        </p:txBody>
      </p:sp>
      <p:grpSp>
        <p:nvGrpSpPr>
          <p:cNvPr id="2" name="Group 7"/>
          <p:cNvGrpSpPr>
            <a:grpSpLocks/>
          </p:cNvGrpSpPr>
          <p:nvPr/>
        </p:nvGrpSpPr>
        <p:grpSpPr bwMode="auto">
          <a:xfrm>
            <a:off x="3779838" y="2744788"/>
            <a:ext cx="488950" cy="3352800"/>
            <a:chOff x="2880" y="1200"/>
            <a:chExt cx="308" cy="2112"/>
          </a:xfrm>
        </p:grpSpPr>
        <p:sp>
          <p:nvSpPr>
            <p:cNvPr id="80905" name="Line 8"/>
            <p:cNvSpPr>
              <a:spLocks noChangeShapeType="1"/>
            </p:cNvSpPr>
            <p:nvPr/>
          </p:nvSpPr>
          <p:spPr bwMode="auto">
            <a:xfrm>
              <a:off x="3168" y="1200"/>
              <a:ext cx="0" cy="2112"/>
            </a:xfrm>
            <a:prstGeom prst="line">
              <a:avLst/>
            </a:prstGeom>
            <a:noFill/>
            <a:ln w="9525">
              <a:solidFill>
                <a:schemeClr val="tx1"/>
              </a:solidFill>
              <a:round/>
              <a:headEnd/>
              <a:tailEnd type="stealth" w="lg" len="lg"/>
            </a:ln>
          </p:spPr>
          <p:txBody>
            <a:bodyPr wrap="none" anchor="ctr"/>
            <a:lstStyle/>
            <a:p>
              <a:endParaRPr lang="zh-CN" altLang="en-US"/>
            </a:p>
          </p:txBody>
        </p:sp>
        <p:sp>
          <p:nvSpPr>
            <p:cNvPr id="80906" name="Text Box 9"/>
            <p:cNvSpPr txBox="1">
              <a:spLocks noChangeArrowheads="1"/>
            </p:cNvSpPr>
            <p:nvPr/>
          </p:nvSpPr>
          <p:spPr bwMode="auto">
            <a:xfrm>
              <a:off x="2880" y="2020"/>
              <a:ext cx="308" cy="529"/>
            </a:xfrm>
            <a:prstGeom prst="rect">
              <a:avLst/>
            </a:prstGeom>
            <a:noFill/>
            <a:ln w="9525">
              <a:noFill/>
              <a:miter lim="800000"/>
              <a:headEnd/>
              <a:tailEnd/>
            </a:ln>
          </p:spPr>
          <p:txBody>
            <a:bodyPr vert="eaVert" wrap="none">
              <a:spAutoFit/>
            </a:bodyPr>
            <a:lstStyle/>
            <a:p>
              <a:pPr algn="ctr"/>
              <a:r>
                <a:rPr lang="zh-CN" altLang="en-US" b="1">
                  <a:latin typeface="Times New Roman" pitchFamily="18" charset="0"/>
                  <a:ea typeface="楷体_GB2312" pitchFamily="49" charset="-122"/>
                </a:rPr>
                <a:t>信息量</a:t>
              </a:r>
            </a:p>
          </p:txBody>
        </p:sp>
        <p:sp>
          <p:nvSpPr>
            <p:cNvPr id="80907" name="Text Box 10"/>
            <p:cNvSpPr txBox="1">
              <a:spLocks noChangeArrowheads="1"/>
            </p:cNvSpPr>
            <p:nvPr/>
          </p:nvSpPr>
          <p:spPr bwMode="auto">
            <a:xfrm>
              <a:off x="2880" y="1201"/>
              <a:ext cx="308" cy="215"/>
            </a:xfrm>
            <a:prstGeom prst="rect">
              <a:avLst/>
            </a:prstGeom>
            <a:noFill/>
            <a:ln w="9525">
              <a:noFill/>
              <a:miter lim="800000"/>
              <a:headEnd/>
              <a:tailEnd/>
            </a:ln>
          </p:spPr>
          <p:txBody>
            <a:bodyPr vert="eaVert" wrap="none">
              <a:spAutoFit/>
            </a:bodyPr>
            <a:lstStyle/>
            <a:p>
              <a:pPr algn="ctr"/>
              <a:r>
                <a:rPr lang="zh-CN" altLang="en-US" b="1">
                  <a:latin typeface="Times New Roman" pitchFamily="18" charset="0"/>
                  <a:ea typeface="楷体_GB2312" pitchFamily="49" charset="-122"/>
                </a:rPr>
                <a:t>小</a:t>
              </a:r>
            </a:p>
          </p:txBody>
        </p:sp>
        <p:sp>
          <p:nvSpPr>
            <p:cNvPr id="80908" name="Text Box 11"/>
            <p:cNvSpPr txBox="1">
              <a:spLocks noChangeArrowheads="1"/>
            </p:cNvSpPr>
            <p:nvPr/>
          </p:nvSpPr>
          <p:spPr bwMode="auto">
            <a:xfrm>
              <a:off x="2880" y="3025"/>
              <a:ext cx="308" cy="215"/>
            </a:xfrm>
            <a:prstGeom prst="rect">
              <a:avLst/>
            </a:prstGeom>
            <a:noFill/>
            <a:ln w="9525">
              <a:noFill/>
              <a:miter lim="800000"/>
              <a:headEnd/>
              <a:tailEnd/>
            </a:ln>
          </p:spPr>
          <p:txBody>
            <a:bodyPr vert="eaVert" wrap="none">
              <a:spAutoFit/>
            </a:bodyPr>
            <a:lstStyle/>
            <a:p>
              <a:pPr algn="ctr"/>
              <a:r>
                <a:rPr lang="zh-CN" altLang="en-US" b="1">
                  <a:latin typeface="Times New Roman" pitchFamily="18" charset="0"/>
                  <a:ea typeface="楷体_GB2312" pitchFamily="49" charset="-122"/>
                </a:rPr>
                <a:t>大</a:t>
              </a:r>
            </a:p>
          </p:txBody>
        </p:sp>
      </p:grpSp>
      <p:sp>
        <p:nvSpPr>
          <p:cNvPr id="163852" name="Rectangle 12"/>
          <p:cNvSpPr>
            <a:spLocks noChangeArrowheads="1"/>
          </p:cNvSpPr>
          <p:nvPr/>
        </p:nvSpPr>
        <p:spPr bwMode="auto">
          <a:xfrm>
            <a:off x="4608513" y="2565400"/>
            <a:ext cx="3962400" cy="1600200"/>
          </a:xfrm>
          <a:prstGeom prst="rect">
            <a:avLst/>
          </a:prstGeom>
          <a:noFill/>
          <a:ln w="9525">
            <a:noFill/>
            <a:miter lim="800000"/>
            <a:headEnd/>
            <a:tailEnd/>
          </a:ln>
        </p:spPr>
        <p:txBody>
          <a:bodyPr wrap="none" anchor="ctr"/>
          <a:lstStyle/>
          <a:p>
            <a:pPr algn="ctr"/>
            <a:r>
              <a:rPr lang="zh-CN" altLang="en-US" b="1">
                <a:latin typeface="Times New Roman" pitchFamily="18" charset="0"/>
                <a:ea typeface="黑体" pitchFamily="2" charset="-122"/>
              </a:rPr>
              <a:t>数据资料中包含信息量的</a:t>
            </a:r>
          </a:p>
          <a:p>
            <a:pPr algn="ctr"/>
            <a:r>
              <a:rPr lang="zh-CN" altLang="en-US" b="1">
                <a:latin typeface="Times New Roman" pitchFamily="18" charset="0"/>
                <a:ea typeface="黑体" pitchFamily="2" charset="-122"/>
              </a:rPr>
              <a:t>多少是由</a:t>
            </a:r>
            <a:r>
              <a:rPr lang="zh-CN" altLang="en-US" b="1">
                <a:solidFill>
                  <a:srgbClr val="CC0000"/>
                </a:solidFill>
                <a:latin typeface="Times New Roman" pitchFamily="18" charset="0"/>
                <a:ea typeface="黑体" pitchFamily="2" charset="-122"/>
              </a:rPr>
              <a:t>消除对事物认识</a:t>
            </a:r>
          </a:p>
          <a:p>
            <a:pPr algn="ctr"/>
            <a:r>
              <a:rPr lang="zh-CN" altLang="en-US" b="1">
                <a:solidFill>
                  <a:srgbClr val="CC0000"/>
                </a:solidFill>
                <a:latin typeface="Times New Roman" pitchFamily="18" charset="0"/>
                <a:ea typeface="黑体" pitchFamily="2" charset="-122"/>
              </a:rPr>
              <a:t>的</a:t>
            </a:r>
            <a:r>
              <a:rPr lang="zh-CN" altLang="en-US" b="1">
                <a:solidFill>
                  <a:srgbClr val="CC0000"/>
                </a:solidFill>
                <a:latin typeface="黑体" pitchFamily="2" charset="-122"/>
                <a:ea typeface="黑体" pitchFamily="2" charset="-122"/>
              </a:rPr>
              <a:t>“</a:t>
            </a:r>
            <a:r>
              <a:rPr lang="zh-CN" altLang="en-US" b="1">
                <a:solidFill>
                  <a:srgbClr val="CC0000"/>
                </a:solidFill>
                <a:latin typeface="Times New Roman" pitchFamily="18" charset="0"/>
                <a:ea typeface="黑体" pitchFamily="2" charset="-122"/>
              </a:rPr>
              <a:t>不确定程度</a:t>
            </a:r>
            <a:r>
              <a:rPr lang="zh-CN" altLang="en-US" b="1">
                <a:solidFill>
                  <a:srgbClr val="CC0000"/>
                </a:solidFill>
                <a:latin typeface="黑体" pitchFamily="2" charset="-122"/>
                <a:ea typeface="黑体" pitchFamily="2" charset="-122"/>
              </a:rPr>
              <a:t>”</a:t>
            </a:r>
            <a:r>
              <a:rPr lang="zh-CN" altLang="en-US" b="1">
                <a:latin typeface="Times New Roman" pitchFamily="18" charset="0"/>
                <a:ea typeface="黑体" pitchFamily="2" charset="-122"/>
              </a:rPr>
              <a:t>来决定的。</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3"/>
                                        </p:tgtEl>
                                        <p:attrNameLst>
                                          <p:attrName>style.visibility</p:attrName>
                                        </p:attrNameLst>
                                      </p:cBhvr>
                                      <p:to>
                                        <p:strVal val="visible"/>
                                      </p:to>
                                    </p:set>
                                    <p:anim calcmode="lin" valueType="num">
                                      <p:cBhvr additive="base">
                                        <p:cTn id="7" dur="500" fill="hold"/>
                                        <p:tgtEl>
                                          <p:spTgt spid="163843"/>
                                        </p:tgtEl>
                                        <p:attrNameLst>
                                          <p:attrName>ppt_x</p:attrName>
                                        </p:attrNameLst>
                                      </p:cBhvr>
                                      <p:tavLst>
                                        <p:tav tm="0">
                                          <p:val>
                                            <p:strVal val="0-#ppt_w/2"/>
                                          </p:val>
                                        </p:tav>
                                        <p:tav tm="100000">
                                          <p:val>
                                            <p:strVal val="#ppt_x"/>
                                          </p:val>
                                        </p:tav>
                                      </p:tavLst>
                                    </p:anim>
                                    <p:anim calcmode="lin" valueType="num">
                                      <p:cBhvr additive="base">
                                        <p:cTn id="8" dur="500" fill="hold"/>
                                        <p:tgtEl>
                                          <p:spTgt spid="1638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44"/>
                                        </p:tgtEl>
                                        <p:attrNameLst>
                                          <p:attrName>style.visibility</p:attrName>
                                        </p:attrNameLst>
                                      </p:cBhvr>
                                      <p:to>
                                        <p:strVal val="visible"/>
                                      </p:to>
                                    </p:set>
                                    <p:anim calcmode="lin" valueType="num">
                                      <p:cBhvr additive="base">
                                        <p:cTn id="13" dur="500" fill="hold"/>
                                        <p:tgtEl>
                                          <p:spTgt spid="163844"/>
                                        </p:tgtEl>
                                        <p:attrNameLst>
                                          <p:attrName>ppt_x</p:attrName>
                                        </p:attrNameLst>
                                      </p:cBhvr>
                                      <p:tavLst>
                                        <p:tav tm="0">
                                          <p:val>
                                            <p:strVal val="0-#ppt_w/2"/>
                                          </p:val>
                                        </p:tav>
                                        <p:tav tm="100000">
                                          <p:val>
                                            <p:strVal val="#ppt_x"/>
                                          </p:val>
                                        </p:tav>
                                      </p:tavLst>
                                    </p:anim>
                                    <p:anim calcmode="lin" valueType="num">
                                      <p:cBhvr additive="base">
                                        <p:cTn id="14" dur="500" fill="hold"/>
                                        <p:tgtEl>
                                          <p:spTgt spid="1638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45"/>
                                        </p:tgtEl>
                                        <p:attrNameLst>
                                          <p:attrName>style.visibility</p:attrName>
                                        </p:attrNameLst>
                                      </p:cBhvr>
                                      <p:to>
                                        <p:strVal val="visible"/>
                                      </p:to>
                                    </p:set>
                                    <p:anim calcmode="lin" valueType="num">
                                      <p:cBhvr additive="base">
                                        <p:cTn id="19" dur="500" fill="hold"/>
                                        <p:tgtEl>
                                          <p:spTgt spid="163845"/>
                                        </p:tgtEl>
                                        <p:attrNameLst>
                                          <p:attrName>ppt_x</p:attrName>
                                        </p:attrNameLst>
                                      </p:cBhvr>
                                      <p:tavLst>
                                        <p:tav tm="0">
                                          <p:val>
                                            <p:strVal val="0-#ppt_w/2"/>
                                          </p:val>
                                        </p:tav>
                                        <p:tav tm="100000">
                                          <p:val>
                                            <p:strVal val="#ppt_x"/>
                                          </p:val>
                                        </p:tav>
                                      </p:tavLst>
                                    </p:anim>
                                    <p:anim calcmode="lin" valueType="num">
                                      <p:cBhvr additive="base">
                                        <p:cTn id="20" dur="500" fill="hold"/>
                                        <p:tgtEl>
                                          <p:spTgt spid="1638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46"/>
                                        </p:tgtEl>
                                        <p:attrNameLst>
                                          <p:attrName>style.visibility</p:attrName>
                                        </p:attrNameLst>
                                      </p:cBhvr>
                                      <p:to>
                                        <p:strVal val="visible"/>
                                      </p:to>
                                    </p:set>
                                    <p:anim calcmode="lin" valueType="num">
                                      <p:cBhvr additive="base">
                                        <p:cTn id="25" dur="500" fill="hold"/>
                                        <p:tgtEl>
                                          <p:spTgt spid="163846"/>
                                        </p:tgtEl>
                                        <p:attrNameLst>
                                          <p:attrName>ppt_x</p:attrName>
                                        </p:attrNameLst>
                                      </p:cBhvr>
                                      <p:tavLst>
                                        <p:tav tm="0">
                                          <p:val>
                                            <p:strVal val="0-#ppt_w/2"/>
                                          </p:val>
                                        </p:tav>
                                        <p:tav tm="100000">
                                          <p:val>
                                            <p:strVal val="#ppt_x"/>
                                          </p:val>
                                        </p:tav>
                                      </p:tavLst>
                                    </p:anim>
                                    <p:anim calcmode="lin" valueType="num">
                                      <p:cBhvr additive="base">
                                        <p:cTn id="26" dur="500" fill="hold"/>
                                        <p:tgtEl>
                                          <p:spTgt spid="16384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3852"/>
                                        </p:tgtEl>
                                        <p:attrNameLst>
                                          <p:attrName>style.visibility</p:attrName>
                                        </p:attrNameLst>
                                      </p:cBhvr>
                                      <p:to>
                                        <p:strVal val="visible"/>
                                      </p:to>
                                    </p:set>
                                    <p:anim calcmode="lin" valueType="num">
                                      <p:cBhvr additive="base">
                                        <p:cTn id="37" dur="500" fill="hold"/>
                                        <p:tgtEl>
                                          <p:spTgt spid="163852"/>
                                        </p:tgtEl>
                                        <p:attrNameLst>
                                          <p:attrName>ppt_x</p:attrName>
                                        </p:attrNameLst>
                                      </p:cBhvr>
                                      <p:tavLst>
                                        <p:tav tm="0">
                                          <p:val>
                                            <p:strVal val="0-#ppt_w/2"/>
                                          </p:val>
                                        </p:tav>
                                        <p:tav tm="100000">
                                          <p:val>
                                            <p:strVal val="#ppt_x"/>
                                          </p:val>
                                        </p:tav>
                                      </p:tavLst>
                                    </p:anim>
                                    <p:anim calcmode="lin" valueType="num">
                                      <p:cBhvr additive="base">
                                        <p:cTn id="38" dur="500" fill="hold"/>
                                        <p:tgtEl>
                                          <p:spTgt spid="163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autoUpdateAnimBg="0"/>
      <p:bldP spid="163844" grpId="0" animBg="1" autoUpdateAnimBg="0"/>
      <p:bldP spid="163845" grpId="0" animBg="1" autoUpdateAnimBg="0"/>
      <p:bldP spid="163846" grpId="0" animBg="1" autoUpdateAnimBg="0"/>
      <p:bldP spid="16385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304800"/>
            <a:ext cx="8162925" cy="641350"/>
          </a:xfrm>
          <a:noFill/>
        </p:spPr>
        <p:txBody>
          <a:bodyPr/>
          <a:lstStyle/>
          <a:p>
            <a:pPr eaLnBrk="1" hangingPunct="1"/>
            <a:r>
              <a:rPr lang="zh-CN" altLang="en-US" sz="3600" smtClean="0">
                <a:ea typeface="隶书" pitchFamily="49" charset="-122"/>
              </a:rPr>
              <a:t>案例：寻人中的信息</a:t>
            </a:r>
          </a:p>
        </p:txBody>
      </p:sp>
      <p:sp>
        <p:nvSpPr>
          <p:cNvPr id="81923" name="Rectangle 3"/>
          <p:cNvSpPr>
            <a:spLocks noChangeArrowheads="1"/>
          </p:cNvSpPr>
          <p:nvPr/>
        </p:nvSpPr>
        <p:spPr bwMode="auto">
          <a:xfrm>
            <a:off x="431800" y="1125538"/>
            <a:ext cx="2459038" cy="1582737"/>
          </a:xfrm>
          <a:prstGeom prst="rect">
            <a:avLst/>
          </a:prstGeom>
          <a:solidFill>
            <a:schemeClr val="accent1">
              <a:alpha val="50195"/>
            </a:schemeClr>
          </a:solidFill>
          <a:ln w="38100">
            <a:solidFill>
              <a:srgbClr val="FF0000"/>
            </a:solidFill>
            <a:miter lim="800000"/>
            <a:headEnd/>
            <a:tailEnd/>
          </a:ln>
        </p:spPr>
        <p:txBody>
          <a:bodyPr wrap="none" anchor="ctr"/>
          <a:lstStyle/>
          <a:p>
            <a:pPr algn="ctr"/>
            <a:r>
              <a:rPr lang="zh-CN" altLang="en-US" b="1">
                <a:latin typeface="黑体" pitchFamily="2" charset="-122"/>
                <a:ea typeface="黑体" pitchFamily="2" charset="-122"/>
              </a:rPr>
              <a:t>首都经济贸易大学</a:t>
            </a:r>
          </a:p>
          <a:p>
            <a:pPr algn="ctr"/>
            <a:r>
              <a:rPr lang="en-US" altLang="zh-CN" b="1">
                <a:latin typeface="黑体" pitchFamily="2" charset="-122"/>
                <a:ea typeface="黑体" pitchFamily="2" charset="-122"/>
              </a:rPr>
              <a:t>6000</a:t>
            </a:r>
            <a:r>
              <a:rPr lang="zh-CN" altLang="en-US" b="1">
                <a:latin typeface="黑体" pitchFamily="2" charset="-122"/>
                <a:ea typeface="黑体" pitchFamily="2" charset="-122"/>
              </a:rPr>
              <a:t>人</a:t>
            </a:r>
          </a:p>
        </p:txBody>
      </p:sp>
      <p:grpSp>
        <p:nvGrpSpPr>
          <p:cNvPr id="2" name="Group 4"/>
          <p:cNvGrpSpPr>
            <a:grpSpLocks/>
          </p:cNvGrpSpPr>
          <p:nvPr/>
        </p:nvGrpSpPr>
        <p:grpSpPr bwMode="auto">
          <a:xfrm>
            <a:off x="431800" y="2924175"/>
            <a:ext cx="2459038" cy="1582738"/>
            <a:chOff x="288" y="1842"/>
            <a:chExt cx="1549" cy="997"/>
          </a:xfrm>
        </p:grpSpPr>
        <p:sp>
          <p:nvSpPr>
            <p:cNvPr id="81932" name="Rectangle 5"/>
            <p:cNvSpPr>
              <a:spLocks noChangeArrowheads="1"/>
            </p:cNvSpPr>
            <p:nvPr/>
          </p:nvSpPr>
          <p:spPr bwMode="auto">
            <a:xfrm>
              <a:off x="288" y="1842"/>
              <a:ext cx="1549" cy="997"/>
            </a:xfrm>
            <a:prstGeom prst="rect">
              <a:avLst/>
            </a:prstGeom>
            <a:solidFill>
              <a:schemeClr val="accent1">
                <a:alpha val="50195"/>
              </a:schemeClr>
            </a:solidFill>
            <a:ln w="38100">
              <a:solidFill>
                <a:srgbClr val="FF0000"/>
              </a:solidFill>
              <a:miter lim="800000"/>
              <a:headEnd/>
              <a:tailEnd/>
            </a:ln>
          </p:spPr>
          <p:txBody>
            <a:bodyPr wrap="none" anchor="ctr"/>
            <a:lstStyle/>
            <a:p>
              <a:pPr algn="ctr"/>
              <a:endParaRPr lang="zh-CN" altLang="zh-CN">
                <a:solidFill>
                  <a:schemeClr val="accent2"/>
                </a:solidFill>
                <a:latin typeface="黑体" pitchFamily="2" charset="-122"/>
                <a:ea typeface="黑体" pitchFamily="2" charset="-122"/>
              </a:endParaRPr>
            </a:p>
          </p:txBody>
        </p:sp>
        <p:sp>
          <p:nvSpPr>
            <p:cNvPr id="81933" name="Rectangle 6"/>
            <p:cNvSpPr>
              <a:spLocks noChangeArrowheads="1"/>
            </p:cNvSpPr>
            <p:nvPr/>
          </p:nvSpPr>
          <p:spPr bwMode="auto">
            <a:xfrm>
              <a:off x="324" y="1938"/>
              <a:ext cx="1089" cy="681"/>
            </a:xfrm>
            <a:prstGeom prst="rect">
              <a:avLst/>
            </a:prstGeom>
            <a:solidFill>
              <a:schemeClr val="accent2">
                <a:alpha val="50195"/>
              </a:schemeClr>
            </a:solidFill>
            <a:ln w="28575">
              <a:solidFill>
                <a:srgbClr val="000080"/>
              </a:solidFill>
              <a:miter lim="800000"/>
              <a:headEnd/>
              <a:tailEnd/>
            </a:ln>
          </p:spPr>
          <p:txBody>
            <a:bodyPr wrap="none" anchor="ctr"/>
            <a:lstStyle/>
            <a:p>
              <a:pPr algn="ctr"/>
              <a:r>
                <a:rPr lang="zh-CN" altLang="en-US" b="1">
                  <a:solidFill>
                    <a:srgbClr val="CC0000"/>
                  </a:solidFill>
                  <a:latin typeface="黑体" pitchFamily="2" charset="-122"/>
                  <a:ea typeface="黑体" pitchFamily="2" charset="-122"/>
                </a:rPr>
                <a:t>信息学院</a:t>
              </a:r>
            </a:p>
            <a:p>
              <a:pPr algn="ctr"/>
              <a:r>
                <a:rPr lang="en-US" altLang="zh-CN" b="1">
                  <a:solidFill>
                    <a:srgbClr val="CC0000"/>
                  </a:solidFill>
                  <a:latin typeface="黑体" pitchFamily="2" charset="-122"/>
                  <a:ea typeface="黑体" pitchFamily="2" charset="-122"/>
                </a:rPr>
                <a:t>600</a:t>
              </a:r>
              <a:r>
                <a:rPr lang="zh-CN" altLang="en-US" b="1">
                  <a:solidFill>
                    <a:srgbClr val="CC0000"/>
                  </a:solidFill>
                  <a:latin typeface="黑体" pitchFamily="2" charset="-122"/>
                  <a:ea typeface="黑体" pitchFamily="2" charset="-122"/>
                </a:rPr>
                <a:t>人</a:t>
              </a:r>
            </a:p>
          </p:txBody>
        </p:sp>
      </p:grpSp>
      <p:grpSp>
        <p:nvGrpSpPr>
          <p:cNvPr id="3" name="Group 7"/>
          <p:cNvGrpSpPr>
            <a:grpSpLocks/>
          </p:cNvGrpSpPr>
          <p:nvPr/>
        </p:nvGrpSpPr>
        <p:grpSpPr bwMode="auto">
          <a:xfrm>
            <a:off x="431800" y="4760913"/>
            <a:ext cx="2459038" cy="1582737"/>
            <a:chOff x="288" y="2975"/>
            <a:chExt cx="1549" cy="997"/>
          </a:xfrm>
        </p:grpSpPr>
        <p:sp>
          <p:nvSpPr>
            <p:cNvPr id="81929" name="Rectangle 8"/>
            <p:cNvSpPr>
              <a:spLocks noChangeArrowheads="1"/>
            </p:cNvSpPr>
            <p:nvPr/>
          </p:nvSpPr>
          <p:spPr bwMode="auto">
            <a:xfrm>
              <a:off x="288" y="2975"/>
              <a:ext cx="1549" cy="997"/>
            </a:xfrm>
            <a:prstGeom prst="rect">
              <a:avLst/>
            </a:prstGeom>
            <a:solidFill>
              <a:schemeClr val="accent1">
                <a:alpha val="50195"/>
              </a:schemeClr>
            </a:solidFill>
            <a:ln w="38100">
              <a:solidFill>
                <a:srgbClr val="FF0000"/>
              </a:solidFill>
              <a:miter lim="800000"/>
              <a:headEnd/>
              <a:tailEnd/>
            </a:ln>
          </p:spPr>
          <p:txBody>
            <a:bodyPr wrap="none" anchor="ctr"/>
            <a:lstStyle/>
            <a:p>
              <a:pPr algn="ctr"/>
              <a:endParaRPr lang="zh-CN" altLang="zh-CN">
                <a:solidFill>
                  <a:schemeClr val="accent2"/>
                </a:solidFill>
                <a:latin typeface="黑体" pitchFamily="2" charset="-122"/>
                <a:ea typeface="黑体" pitchFamily="2" charset="-122"/>
              </a:endParaRPr>
            </a:p>
          </p:txBody>
        </p:sp>
        <p:sp>
          <p:nvSpPr>
            <p:cNvPr id="81930" name="Rectangle 9"/>
            <p:cNvSpPr>
              <a:spLocks noChangeArrowheads="1"/>
            </p:cNvSpPr>
            <p:nvPr/>
          </p:nvSpPr>
          <p:spPr bwMode="auto">
            <a:xfrm>
              <a:off x="324" y="3071"/>
              <a:ext cx="1241" cy="767"/>
            </a:xfrm>
            <a:prstGeom prst="rect">
              <a:avLst/>
            </a:prstGeom>
            <a:solidFill>
              <a:schemeClr val="accent2">
                <a:alpha val="50195"/>
              </a:schemeClr>
            </a:solidFill>
            <a:ln w="28575">
              <a:solidFill>
                <a:srgbClr val="000080"/>
              </a:solidFill>
              <a:miter lim="800000"/>
              <a:headEnd/>
              <a:tailEnd/>
            </a:ln>
          </p:spPr>
          <p:txBody>
            <a:bodyPr wrap="none" anchor="ctr"/>
            <a:lstStyle/>
            <a:p>
              <a:pPr algn="ctr"/>
              <a:endParaRPr lang="zh-CN" altLang="zh-CN">
                <a:solidFill>
                  <a:srgbClr val="CC0000"/>
                </a:solidFill>
                <a:latin typeface="黑体" pitchFamily="2" charset="-122"/>
                <a:ea typeface="黑体" pitchFamily="2" charset="-122"/>
              </a:endParaRPr>
            </a:p>
          </p:txBody>
        </p:sp>
        <p:sp>
          <p:nvSpPr>
            <p:cNvPr id="81931" name="Rectangle 10"/>
            <p:cNvSpPr>
              <a:spLocks noChangeArrowheads="1"/>
            </p:cNvSpPr>
            <p:nvPr/>
          </p:nvSpPr>
          <p:spPr bwMode="auto">
            <a:xfrm>
              <a:off x="368" y="3119"/>
              <a:ext cx="937" cy="495"/>
            </a:xfrm>
            <a:prstGeom prst="rect">
              <a:avLst/>
            </a:prstGeom>
            <a:solidFill>
              <a:srgbClr val="FF6600">
                <a:alpha val="67842"/>
              </a:srgbClr>
            </a:solidFill>
            <a:ln w="9525">
              <a:solidFill>
                <a:schemeClr val="tx1"/>
              </a:solidFill>
              <a:miter lim="800000"/>
              <a:headEnd/>
              <a:tailEnd/>
            </a:ln>
          </p:spPr>
          <p:txBody>
            <a:bodyPr wrap="none" anchor="ctr"/>
            <a:lstStyle/>
            <a:p>
              <a:pPr algn="ctr"/>
              <a:r>
                <a:rPr lang="zh-CN" altLang="en-US" b="1">
                  <a:solidFill>
                    <a:srgbClr val="FFFFCC"/>
                  </a:solidFill>
                  <a:latin typeface="黑体" pitchFamily="2" charset="-122"/>
                  <a:ea typeface="黑体" pitchFamily="2" charset="-122"/>
                </a:rPr>
                <a:t>信管系</a:t>
              </a:r>
            </a:p>
            <a:p>
              <a:pPr algn="ctr"/>
              <a:r>
                <a:rPr lang="en-US" altLang="zh-CN" b="1">
                  <a:solidFill>
                    <a:srgbClr val="FFFFCC"/>
                  </a:solidFill>
                  <a:latin typeface="黑体" pitchFamily="2" charset="-122"/>
                  <a:ea typeface="黑体" pitchFamily="2" charset="-122"/>
                </a:rPr>
                <a:t>60</a:t>
              </a:r>
              <a:r>
                <a:rPr lang="zh-CN" altLang="en-US" b="1">
                  <a:solidFill>
                    <a:srgbClr val="FFFFCC"/>
                  </a:solidFill>
                  <a:latin typeface="黑体" pitchFamily="2" charset="-122"/>
                  <a:ea typeface="黑体" pitchFamily="2" charset="-122"/>
                </a:rPr>
                <a:t>人</a:t>
              </a:r>
            </a:p>
          </p:txBody>
        </p:sp>
      </p:grpSp>
      <p:sp>
        <p:nvSpPr>
          <p:cNvPr id="164875" name="Text Box 11"/>
          <p:cNvSpPr txBox="1">
            <a:spLocks noChangeArrowheads="1"/>
          </p:cNvSpPr>
          <p:nvPr/>
        </p:nvSpPr>
        <p:spPr bwMode="auto">
          <a:xfrm>
            <a:off x="3995738" y="1306513"/>
            <a:ext cx="4691062" cy="711200"/>
          </a:xfrm>
          <a:prstGeom prst="rect">
            <a:avLst/>
          </a:prstGeom>
          <a:noFill/>
          <a:ln w="9525">
            <a:solidFill>
              <a:schemeClr val="tx1"/>
            </a:solidFill>
            <a:miter lim="800000"/>
            <a:headEnd/>
            <a:tailEnd/>
          </a:ln>
        </p:spPr>
        <p:txBody>
          <a:bodyPr>
            <a:spAutoFit/>
          </a:bodyPr>
          <a:lstStyle/>
          <a:p>
            <a:r>
              <a:rPr lang="zh-CN" altLang="en-US" b="1">
                <a:latin typeface="黑体" pitchFamily="2" charset="-122"/>
                <a:ea typeface="黑体" pitchFamily="2" charset="-122"/>
              </a:rPr>
              <a:t>此人是该校教师</a:t>
            </a:r>
          </a:p>
          <a:p>
            <a:r>
              <a:rPr lang="zh-CN" altLang="en-US" b="1">
                <a:latin typeface="黑体" pitchFamily="2" charset="-122"/>
                <a:ea typeface="黑体" pitchFamily="2" charset="-122"/>
              </a:rPr>
              <a:t>有</a:t>
            </a:r>
            <a:r>
              <a:rPr lang="en-US" altLang="zh-CN" b="1">
                <a:latin typeface="黑体" pitchFamily="2" charset="-122"/>
                <a:ea typeface="黑体" pitchFamily="2" charset="-122"/>
              </a:rPr>
              <a:t>6000</a:t>
            </a:r>
            <a:r>
              <a:rPr lang="zh-CN" altLang="en-US" b="1">
                <a:latin typeface="黑体" pitchFamily="2" charset="-122"/>
                <a:ea typeface="黑体" pitchFamily="2" charset="-122"/>
              </a:rPr>
              <a:t>人</a:t>
            </a:r>
          </a:p>
        </p:txBody>
      </p:sp>
      <p:sp>
        <p:nvSpPr>
          <p:cNvPr id="164876" name="Text Box 12"/>
          <p:cNvSpPr txBox="1">
            <a:spLocks noChangeArrowheads="1"/>
          </p:cNvSpPr>
          <p:nvPr/>
        </p:nvSpPr>
        <p:spPr bwMode="auto">
          <a:xfrm>
            <a:off x="3995738" y="3135313"/>
            <a:ext cx="4691062" cy="1016000"/>
          </a:xfrm>
          <a:prstGeom prst="rect">
            <a:avLst/>
          </a:prstGeom>
          <a:noFill/>
          <a:ln w="9525">
            <a:solidFill>
              <a:schemeClr val="tx1"/>
            </a:solidFill>
            <a:miter lim="800000"/>
            <a:headEnd/>
            <a:tailEnd/>
          </a:ln>
        </p:spPr>
        <p:txBody>
          <a:bodyPr>
            <a:spAutoFit/>
          </a:bodyPr>
          <a:lstStyle/>
          <a:p>
            <a:r>
              <a:rPr lang="en-US" altLang="zh-CN" b="1">
                <a:latin typeface="黑体" pitchFamily="2" charset="-122"/>
                <a:ea typeface="黑体" pitchFamily="2" charset="-122"/>
              </a:rPr>
              <a:t>“</a:t>
            </a:r>
            <a:r>
              <a:rPr lang="zh-CN" altLang="en-US" b="1">
                <a:latin typeface="黑体" pitchFamily="2" charset="-122"/>
                <a:ea typeface="黑体" pitchFamily="2" charset="-122"/>
              </a:rPr>
              <a:t>此人是信息院的”</a:t>
            </a:r>
          </a:p>
          <a:p>
            <a:r>
              <a:rPr lang="en-US" altLang="zh-CN" b="1">
                <a:latin typeface="黑体" pitchFamily="2" charset="-122"/>
                <a:ea typeface="黑体" pitchFamily="2" charset="-122"/>
              </a:rPr>
              <a:t>600/6000=1/10</a:t>
            </a:r>
          </a:p>
          <a:p>
            <a:r>
              <a:rPr lang="en-US" altLang="zh-CN" b="1">
                <a:latin typeface="黑体" pitchFamily="2" charset="-122"/>
                <a:ea typeface="黑体" pitchFamily="2" charset="-122"/>
              </a:rPr>
              <a:t>(-lg1/10=1)</a:t>
            </a:r>
          </a:p>
        </p:txBody>
      </p:sp>
      <p:sp>
        <p:nvSpPr>
          <p:cNvPr id="164877" name="Text Box 13"/>
          <p:cNvSpPr txBox="1">
            <a:spLocks noChangeArrowheads="1"/>
          </p:cNvSpPr>
          <p:nvPr/>
        </p:nvSpPr>
        <p:spPr bwMode="auto">
          <a:xfrm>
            <a:off x="3995738" y="4868863"/>
            <a:ext cx="4691062" cy="1016000"/>
          </a:xfrm>
          <a:prstGeom prst="rect">
            <a:avLst/>
          </a:prstGeom>
          <a:noFill/>
          <a:ln w="9525">
            <a:solidFill>
              <a:schemeClr val="tx1"/>
            </a:solidFill>
            <a:miter lim="800000"/>
            <a:headEnd/>
            <a:tailEnd/>
          </a:ln>
        </p:spPr>
        <p:txBody>
          <a:bodyPr>
            <a:spAutoFit/>
          </a:bodyPr>
          <a:lstStyle/>
          <a:p>
            <a:r>
              <a:rPr lang="en-US" altLang="zh-CN" b="1">
                <a:latin typeface="黑体" pitchFamily="2" charset="-122"/>
                <a:ea typeface="黑体" pitchFamily="2" charset="-122"/>
              </a:rPr>
              <a:t>“</a:t>
            </a:r>
            <a:r>
              <a:rPr lang="zh-CN" altLang="en-US" b="1">
                <a:latin typeface="黑体" pitchFamily="2" charset="-122"/>
                <a:ea typeface="黑体" pitchFamily="2" charset="-122"/>
              </a:rPr>
              <a:t>此人是营销系的”</a:t>
            </a:r>
          </a:p>
          <a:p>
            <a:r>
              <a:rPr lang="en-US" altLang="zh-CN" b="1">
                <a:latin typeface="黑体" pitchFamily="2" charset="-122"/>
                <a:ea typeface="黑体" pitchFamily="2" charset="-122"/>
              </a:rPr>
              <a:t>60/6000=1/100</a:t>
            </a:r>
          </a:p>
          <a:p>
            <a:r>
              <a:rPr lang="en-US" altLang="zh-CN" b="1">
                <a:latin typeface="黑体" pitchFamily="2" charset="-122"/>
                <a:ea typeface="黑体" pitchFamily="2" charset="-122"/>
              </a:rPr>
              <a:t>(-lg1/100=2)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75"/>
                                        </p:tgtEl>
                                        <p:attrNameLst>
                                          <p:attrName>style.visibility</p:attrName>
                                        </p:attrNameLst>
                                      </p:cBhvr>
                                      <p:to>
                                        <p:strVal val="visible"/>
                                      </p:to>
                                    </p:set>
                                    <p:animEffect transition="in" filter="blinds(horizontal)">
                                      <p:cBhvr>
                                        <p:cTn id="7" dur="500"/>
                                        <p:tgtEl>
                                          <p:spTgt spid="1648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6"/>
                                        </p:tgtEl>
                                        <p:attrNameLst>
                                          <p:attrName>style.visibility</p:attrName>
                                        </p:attrNameLst>
                                      </p:cBhvr>
                                      <p:to>
                                        <p:strVal val="visible"/>
                                      </p:to>
                                    </p:set>
                                    <p:animEffect transition="in" filter="blinds(horizontal)">
                                      <p:cBhvr>
                                        <p:cTn id="17" dur="500"/>
                                        <p:tgtEl>
                                          <p:spTgt spid="16487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4877"/>
                                        </p:tgtEl>
                                        <p:attrNameLst>
                                          <p:attrName>style.visibility</p:attrName>
                                        </p:attrNameLst>
                                      </p:cBhvr>
                                      <p:to>
                                        <p:strVal val="visible"/>
                                      </p:to>
                                    </p:set>
                                    <p:animEffect transition="in" filter="blinds(horizontal)">
                                      <p:cBhvr>
                                        <p:cTn id="26" dur="500"/>
                                        <p:tgtEl>
                                          <p:spTgt spid="16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5" grpId="0" animBg="1"/>
      <p:bldP spid="164876" grpId="0" animBg="1"/>
      <p:bldP spid="16487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323850" y="1628775"/>
            <a:ext cx="8280400" cy="5473700"/>
          </a:xfrm>
        </p:spPr>
        <p:txBody>
          <a:bodyPr/>
          <a:lstStyle/>
          <a:p>
            <a:pPr marL="0" indent="0" eaLnBrk="1" hangingPunct="1">
              <a:lnSpc>
                <a:spcPct val="90000"/>
              </a:lnSpc>
              <a:buFont typeface="Wingdings" pitchFamily="2" charset="2"/>
              <a:buNone/>
            </a:pPr>
            <a:endParaRPr lang="en-US" altLang="zh-CN" b="1" smtClean="0"/>
          </a:p>
          <a:p>
            <a:pPr marL="261938" lvl="1" indent="-82550" eaLnBrk="1" hangingPunct="1">
              <a:lnSpc>
                <a:spcPct val="90000"/>
              </a:lnSpc>
              <a:buFont typeface="Wingdings" pitchFamily="2" charset="2"/>
              <a:buChar char="Ø"/>
            </a:pPr>
            <a:r>
              <a:rPr lang="zh-CN" altLang="en-US" b="1" smtClean="0"/>
              <a:t>按</a:t>
            </a:r>
            <a:r>
              <a:rPr lang="zh-CN" altLang="en-US" b="1" smtClean="0">
                <a:solidFill>
                  <a:schemeClr val="hlink"/>
                </a:solidFill>
              </a:rPr>
              <a:t>信息的性质</a:t>
            </a:r>
            <a:r>
              <a:rPr lang="zh-CN" altLang="en-US" b="1" smtClean="0"/>
              <a:t>分为语法信息，语义信息，语用信息。</a:t>
            </a:r>
          </a:p>
          <a:p>
            <a:pPr marL="261938" lvl="1" indent="-82550" eaLnBrk="1" hangingPunct="1">
              <a:lnSpc>
                <a:spcPct val="90000"/>
              </a:lnSpc>
              <a:buFont typeface="Wingdings" pitchFamily="2" charset="2"/>
              <a:buChar char="Ø"/>
            </a:pPr>
            <a:r>
              <a:rPr lang="zh-CN" altLang="en-US" b="1" smtClean="0"/>
              <a:t>按</a:t>
            </a:r>
            <a:r>
              <a:rPr lang="zh-CN" altLang="en-US" b="1" smtClean="0">
                <a:solidFill>
                  <a:schemeClr val="hlink"/>
                </a:solidFill>
              </a:rPr>
              <a:t>观察过程</a:t>
            </a:r>
            <a:r>
              <a:rPr lang="zh-CN" altLang="en-US" b="1" smtClean="0"/>
              <a:t>分为实在信息，先验信息，实得信息。</a:t>
            </a:r>
          </a:p>
          <a:p>
            <a:pPr marL="261938" lvl="1" indent="-82550" eaLnBrk="1" hangingPunct="1">
              <a:lnSpc>
                <a:spcPct val="90000"/>
              </a:lnSpc>
              <a:buFont typeface="Wingdings" pitchFamily="2" charset="2"/>
              <a:buChar char="Ø"/>
            </a:pPr>
            <a:r>
              <a:rPr lang="zh-CN" altLang="en-US" b="1" smtClean="0"/>
              <a:t>从</a:t>
            </a:r>
            <a:r>
              <a:rPr lang="zh-CN" altLang="en-US" b="1" smtClean="0">
                <a:solidFill>
                  <a:schemeClr val="hlink"/>
                </a:solidFill>
              </a:rPr>
              <a:t>信息地位</a:t>
            </a:r>
            <a:r>
              <a:rPr lang="zh-CN" altLang="en-US" b="1" smtClean="0"/>
              <a:t>分为客观信息和主观信息。</a:t>
            </a:r>
          </a:p>
          <a:p>
            <a:pPr marL="261938" lvl="1" indent="-82550" eaLnBrk="1" hangingPunct="1">
              <a:lnSpc>
                <a:spcPct val="90000"/>
              </a:lnSpc>
              <a:buFont typeface="Wingdings" pitchFamily="2" charset="2"/>
              <a:buChar char="Ø"/>
            </a:pPr>
            <a:r>
              <a:rPr lang="zh-CN" altLang="en-US" b="1" smtClean="0"/>
              <a:t>从</a:t>
            </a:r>
            <a:r>
              <a:rPr lang="zh-CN" altLang="en-US" b="1" smtClean="0">
                <a:solidFill>
                  <a:schemeClr val="hlink"/>
                </a:solidFill>
              </a:rPr>
              <a:t>信息的作用</a:t>
            </a:r>
            <a:r>
              <a:rPr lang="zh-CN" altLang="en-US" b="1" smtClean="0"/>
              <a:t>可分为有用信息，辅助信息，无用信息，有害信息。</a:t>
            </a:r>
          </a:p>
          <a:p>
            <a:pPr marL="261938" lvl="1" indent="-82550" eaLnBrk="1" hangingPunct="1">
              <a:lnSpc>
                <a:spcPct val="90000"/>
              </a:lnSpc>
              <a:buFont typeface="Wingdings" pitchFamily="2" charset="2"/>
              <a:buChar char="Ø"/>
            </a:pPr>
            <a:r>
              <a:rPr lang="zh-CN" altLang="en-US" b="1" smtClean="0"/>
              <a:t>从</a:t>
            </a:r>
            <a:r>
              <a:rPr lang="zh-CN" altLang="en-US" b="1" smtClean="0">
                <a:solidFill>
                  <a:schemeClr val="hlink"/>
                </a:solidFill>
              </a:rPr>
              <a:t>信息的逻辑意义</a:t>
            </a:r>
            <a:r>
              <a:rPr lang="zh-CN" altLang="en-US" b="1" smtClean="0"/>
              <a:t>分为真实信息，虚假信息，不定信息。</a:t>
            </a:r>
          </a:p>
          <a:p>
            <a:pPr marL="261938" lvl="1" indent="-82550" eaLnBrk="1" hangingPunct="1">
              <a:lnSpc>
                <a:spcPct val="90000"/>
              </a:lnSpc>
              <a:buFont typeface="Wingdings" pitchFamily="2" charset="2"/>
              <a:buChar char="Ø"/>
            </a:pPr>
            <a:r>
              <a:rPr lang="zh-CN" altLang="en-US" b="1" smtClean="0"/>
              <a:t>从</a:t>
            </a:r>
            <a:r>
              <a:rPr lang="zh-CN" altLang="en-US" b="1" smtClean="0">
                <a:solidFill>
                  <a:schemeClr val="hlink"/>
                </a:solidFill>
              </a:rPr>
              <a:t>信息传递方向</a:t>
            </a:r>
            <a:r>
              <a:rPr lang="zh-CN" altLang="en-US" b="1" smtClean="0"/>
              <a:t>分为前馈信息，反馈信息。</a:t>
            </a:r>
            <a:endParaRPr lang="zh-CN" altLang="en-US" sz="2400" b="1" smtClean="0"/>
          </a:p>
          <a:p>
            <a:pPr marL="0" indent="0" eaLnBrk="1" hangingPunct="1">
              <a:lnSpc>
                <a:spcPct val="90000"/>
              </a:lnSpc>
              <a:buFont typeface="Wingdings" pitchFamily="2" charset="2"/>
              <a:buNone/>
            </a:pPr>
            <a:r>
              <a:rPr lang="zh-CN" altLang="en-US" sz="2800" b="1" smtClean="0"/>
              <a:t> </a:t>
            </a:r>
          </a:p>
        </p:txBody>
      </p:sp>
      <p:sp>
        <p:nvSpPr>
          <p:cNvPr id="1658883" name="AutoShape 3">
            <a:hlinkClick r:id="" action="ppaction://noaction" highlightClick="1"/>
          </p:cNvPr>
          <p:cNvSpPr>
            <a:spLocks noChangeArrowheads="1"/>
          </p:cNvSpPr>
          <p:nvPr/>
        </p:nvSpPr>
        <p:spPr bwMode="auto">
          <a:xfrm>
            <a:off x="1476375" y="908050"/>
            <a:ext cx="5472113" cy="914400"/>
          </a:xfrm>
          <a:prstGeom prst="actionButtonBlank">
            <a:avLst/>
          </a:prstGeom>
          <a:noFill/>
          <a:ln w="9525">
            <a:noFill/>
            <a:miter lim="800000"/>
            <a:headEnd/>
            <a:tailEnd/>
          </a:ln>
          <a:effectLst/>
        </p:spPr>
        <p:txBody>
          <a:bodyPr anchor="ctr"/>
          <a:lstStyle/>
          <a:p>
            <a:pPr>
              <a:defRPr/>
            </a:pPr>
            <a:r>
              <a:rPr lang="zh-CN" altLang="en-US" sz="3600" b="1"/>
              <a:t>信息的分类</a:t>
            </a:r>
            <a:r>
              <a:rPr kumimoji="1" lang="zh-CN" altLang="en-US" sz="3200" b="1">
                <a:latin typeface="Times New Roman" pitchFamily="18" charset="0"/>
              </a:rPr>
              <a:t> </a:t>
            </a:r>
            <a:endParaRPr kumimoji="1" lang="zh-CN" altLang="en-US" sz="3200" b="1">
              <a:effectLst>
                <a:outerShdw blurRad="38100" dist="38100" dir="2700000" algn="tl">
                  <a:srgbClr val="C0C0C0"/>
                </a:outerShdw>
              </a:effectLst>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sz="half" idx="1"/>
          </p:nvPr>
        </p:nvSpPr>
        <p:spPr>
          <a:xfrm>
            <a:off x="539750" y="1989138"/>
            <a:ext cx="8134350" cy="4114800"/>
          </a:xfrm>
        </p:spPr>
        <p:txBody>
          <a:bodyPr/>
          <a:lstStyle/>
          <a:p>
            <a:pPr marL="177800" indent="-177800" eaLnBrk="1" hangingPunct="1">
              <a:buFont typeface="Wingdings" pitchFamily="2" charset="2"/>
              <a:buNone/>
            </a:pPr>
            <a:r>
              <a:rPr lang="en-US" altLang="zh-CN" b="1" smtClean="0">
                <a:latin typeface="宋体" pitchFamily="2" charset="-122"/>
                <a:cs typeface="Times New Roman" pitchFamily="18" charset="0"/>
              </a:rPr>
              <a:t>1.</a:t>
            </a:r>
            <a:r>
              <a:rPr lang="zh-CN" altLang="en-US" b="1" smtClean="0">
                <a:latin typeface="宋体" pitchFamily="2" charset="-122"/>
              </a:rPr>
              <a:t>时间维 </a:t>
            </a:r>
          </a:p>
          <a:p>
            <a:pPr marL="723900" lvl="1" indent="-366713" eaLnBrk="1" hangingPunct="1"/>
            <a:r>
              <a:rPr lang="zh-CN" altLang="en-US" b="1" smtClean="0">
                <a:latin typeface="Times New Roman" pitchFamily="18" charset="0"/>
              </a:rPr>
              <a:t>信息的时间维就是指信息的及时性，即在合适的时间提供及时的信息。</a:t>
            </a:r>
          </a:p>
          <a:p>
            <a:pPr marL="177800" indent="-177800" eaLnBrk="1" hangingPunct="1">
              <a:buFont typeface="Wingdings" pitchFamily="2" charset="2"/>
              <a:buNone/>
            </a:pPr>
            <a:r>
              <a:rPr lang="en-US" altLang="zh-CN" b="1" smtClean="0">
                <a:latin typeface="宋体" pitchFamily="2" charset="-122"/>
                <a:cs typeface="Times New Roman" pitchFamily="18" charset="0"/>
              </a:rPr>
              <a:t>2.</a:t>
            </a:r>
            <a:r>
              <a:rPr lang="zh-CN" altLang="en-US" b="1" smtClean="0">
                <a:latin typeface="宋体" pitchFamily="2" charset="-122"/>
                <a:cs typeface="Times New Roman" pitchFamily="18" charset="0"/>
              </a:rPr>
              <a:t>主体维</a:t>
            </a:r>
          </a:p>
          <a:p>
            <a:pPr marL="723900" lvl="1" indent="-366713" eaLnBrk="1" hangingPunct="1"/>
            <a:r>
              <a:rPr lang="zh-CN" altLang="en-US" b="1" smtClean="0">
                <a:latin typeface="Times New Roman" pitchFamily="18" charset="0"/>
              </a:rPr>
              <a:t>是指信息提供应该具有相关性，注重信息接受主体的研究和识别，提供与主体行为有关的信息才具有价值。</a:t>
            </a:r>
          </a:p>
        </p:txBody>
      </p:sp>
      <p:sp>
        <p:nvSpPr>
          <p:cNvPr id="1639427" name="AutoShape 3">
            <a:hlinkClick r:id="" action="ppaction://noaction" highlightClick="1"/>
          </p:cNvPr>
          <p:cNvSpPr>
            <a:spLocks noChangeArrowheads="1"/>
          </p:cNvSpPr>
          <p:nvPr/>
        </p:nvSpPr>
        <p:spPr bwMode="auto">
          <a:xfrm>
            <a:off x="1187450" y="981075"/>
            <a:ext cx="5040313" cy="914400"/>
          </a:xfrm>
          <a:prstGeom prst="actionButtonBlank">
            <a:avLst/>
          </a:prstGeom>
          <a:noFill/>
          <a:ln w="9525">
            <a:noFill/>
            <a:miter lim="800000"/>
            <a:headEnd/>
            <a:tailEnd/>
          </a:ln>
          <a:effectLst/>
        </p:spPr>
        <p:txBody>
          <a:bodyPr anchor="ctr"/>
          <a:lstStyle/>
          <a:p>
            <a:pPr>
              <a:defRPr/>
            </a:pPr>
            <a:r>
              <a:rPr kumimoji="1" lang="en-US" altLang="zh-CN" sz="3600" b="1">
                <a:effectLst>
                  <a:outerShdw blurRad="38100" dist="38100" dir="2700000" algn="tl">
                    <a:srgbClr val="C0C0C0"/>
                  </a:outerShdw>
                </a:effectLst>
                <a:latin typeface="Times New Roman" pitchFamily="18" charset="0"/>
              </a:rPr>
              <a:t>1.1.3  </a:t>
            </a:r>
            <a:r>
              <a:rPr kumimoji="1" lang="zh-CN" altLang="en-US" sz="3600" b="1">
                <a:effectLst>
                  <a:outerShdw blurRad="38100" dist="38100" dir="2700000" algn="tl">
                    <a:srgbClr val="C0C0C0"/>
                  </a:outerShdw>
                </a:effectLst>
                <a:latin typeface="Times New Roman" pitchFamily="18" charset="0"/>
              </a:rPr>
              <a:t>信息的维度</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sz="half" idx="1"/>
          </p:nvPr>
        </p:nvSpPr>
        <p:spPr>
          <a:xfrm>
            <a:off x="395288" y="2017713"/>
            <a:ext cx="8424862" cy="4114800"/>
          </a:xfrm>
        </p:spPr>
        <p:txBody>
          <a:bodyPr/>
          <a:lstStyle/>
          <a:p>
            <a:pPr marL="177800" indent="-177800" eaLnBrk="1" hangingPunct="1">
              <a:buFont typeface="Wingdings" pitchFamily="2" charset="2"/>
              <a:buNone/>
            </a:pPr>
            <a:r>
              <a:rPr lang="en-US" altLang="zh-CN" sz="2800" b="1" smtClean="0">
                <a:latin typeface="宋体" pitchFamily="2" charset="-122"/>
                <a:cs typeface="Times New Roman" pitchFamily="18" charset="0"/>
              </a:rPr>
              <a:t>3.</a:t>
            </a:r>
            <a:r>
              <a:rPr lang="zh-CN" altLang="en-US" sz="2800" b="1" smtClean="0">
                <a:latin typeface="宋体" pitchFamily="2" charset="-122"/>
              </a:rPr>
              <a:t>空间维 </a:t>
            </a:r>
          </a:p>
          <a:p>
            <a:pPr marL="723900" lvl="1" indent="-366713" eaLnBrk="1" hangingPunct="1"/>
            <a:r>
              <a:rPr lang="zh-CN" altLang="en-US" b="1" smtClean="0">
                <a:latin typeface="Times New Roman" pitchFamily="18" charset="0"/>
              </a:rPr>
              <a:t>信息的空间维是指信息提供有空间的限制和约束。</a:t>
            </a:r>
          </a:p>
          <a:p>
            <a:pPr marL="177800" indent="-177800" eaLnBrk="1" hangingPunct="1">
              <a:buFont typeface="Wingdings" pitchFamily="2" charset="2"/>
              <a:buNone/>
            </a:pPr>
            <a:r>
              <a:rPr lang="en-US" altLang="zh-CN" sz="2800" b="1" smtClean="0">
                <a:latin typeface="宋体" pitchFamily="2" charset="-122"/>
                <a:cs typeface="Times New Roman" pitchFamily="18" charset="0"/>
              </a:rPr>
              <a:t>4.</a:t>
            </a:r>
            <a:r>
              <a:rPr lang="zh-CN" altLang="en-US" sz="2800" b="1" smtClean="0">
                <a:latin typeface="宋体" pitchFamily="2" charset="-122"/>
                <a:cs typeface="Times New Roman" pitchFamily="18" charset="0"/>
              </a:rPr>
              <a:t>形式维</a:t>
            </a:r>
          </a:p>
          <a:p>
            <a:pPr marL="723900" lvl="1" indent="-366713" eaLnBrk="1" hangingPunct="1"/>
            <a:r>
              <a:rPr lang="zh-CN" altLang="en-US" b="1" smtClean="0">
                <a:latin typeface="Times New Roman" pitchFamily="18" charset="0"/>
              </a:rPr>
              <a:t>信息的形式维主要是指信息的提供应采取对信息接受主体偏好吻合的形式。</a:t>
            </a:r>
          </a:p>
          <a:p>
            <a:pPr marL="177800" indent="-177800" eaLnBrk="1" hangingPunct="1">
              <a:lnSpc>
                <a:spcPct val="105000"/>
              </a:lnSpc>
              <a:buFont typeface="Wingdings" pitchFamily="2" charset="2"/>
              <a:buNone/>
            </a:pPr>
            <a:r>
              <a:rPr lang="en-US" altLang="zh-CN" sz="2800" b="1" smtClean="0">
                <a:latin typeface="宋体" pitchFamily="2" charset="-122"/>
                <a:cs typeface="Times New Roman" pitchFamily="18" charset="0"/>
              </a:rPr>
              <a:t>5.</a:t>
            </a:r>
            <a:r>
              <a:rPr lang="zh-CN" altLang="en-US" sz="2800" b="1" smtClean="0">
                <a:latin typeface="宋体" pitchFamily="2" charset="-122"/>
              </a:rPr>
              <a:t>组织维 </a:t>
            </a:r>
          </a:p>
          <a:p>
            <a:pPr marL="723900" lvl="1" indent="-366713" eaLnBrk="1" hangingPunct="1">
              <a:lnSpc>
                <a:spcPct val="105000"/>
              </a:lnSpc>
            </a:pPr>
            <a:r>
              <a:rPr lang="zh-CN" altLang="en-US" b="1" smtClean="0">
                <a:latin typeface="Times New Roman" pitchFamily="18" charset="0"/>
              </a:rPr>
              <a:t>组织维就是指信息在组织内部进行流动有方向性，根据组织的结构可以有向上、向下、向外和横向等方向。</a:t>
            </a:r>
          </a:p>
        </p:txBody>
      </p:sp>
      <p:sp>
        <p:nvSpPr>
          <p:cNvPr id="1640451" name="AutoShape 3">
            <a:hlinkClick r:id="" action="ppaction://noaction" highlightClick="1"/>
          </p:cNvPr>
          <p:cNvSpPr>
            <a:spLocks noChangeArrowheads="1"/>
          </p:cNvSpPr>
          <p:nvPr/>
        </p:nvSpPr>
        <p:spPr bwMode="auto">
          <a:xfrm>
            <a:off x="1187450" y="836613"/>
            <a:ext cx="3746500" cy="914400"/>
          </a:xfrm>
          <a:prstGeom prst="actionButtonBlank">
            <a:avLst/>
          </a:prstGeom>
          <a:noFill/>
          <a:ln w="9525">
            <a:noFill/>
            <a:miter lim="800000"/>
            <a:headEnd/>
            <a:tailEnd/>
          </a:ln>
          <a:effectLst/>
        </p:spPr>
        <p:txBody>
          <a:bodyPr anchor="ctr"/>
          <a:lstStyle/>
          <a:p>
            <a:pPr>
              <a:defRPr/>
            </a:pPr>
            <a:r>
              <a:rPr kumimoji="1" lang="en-US" altLang="zh-CN" sz="3600" b="1">
                <a:effectLst>
                  <a:outerShdw blurRad="38100" dist="38100" dir="2700000" algn="tl">
                    <a:srgbClr val="C0C0C0"/>
                  </a:outerShdw>
                </a:effectLst>
                <a:latin typeface="Times New Roman" pitchFamily="18" charset="0"/>
              </a:rPr>
              <a:t>1.1.3  </a:t>
            </a:r>
            <a:r>
              <a:rPr kumimoji="1" lang="zh-CN" altLang="en-US" sz="3600" b="1">
                <a:effectLst>
                  <a:outerShdw blurRad="38100" dist="38100" dir="2700000" algn="tl">
                    <a:srgbClr val="C0C0C0"/>
                  </a:outerShdw>
                </a:effectLst>
                <a:latin typeface="Times New Roman" pitchFamily="18" charset="0"/>
              </a:rPr>
              <a:t>信息的维度</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sz="half" idx="1"/>
          </p:nvPr>
        </p:nvSpPr>
        <p:spPr>
          <a:xfrm>
            <a:off x="539750" y="1773238"/>
            <a:ext cx="8132763" cy="4868862"/>
          </a:xfrm>
        </p:spPr>
        <p:txBody>
          <a:bodyPr/>
          <a:lstStyle/>
          <a:p>
            <a:pPr marL="723900" lvl="1" indent="-366713" eaLnBrk="1" hangingPunct="1">
              <a:lnSpc>
                <a:spcPct val="105000"/>
              </a:lnSpc>
              <a:buFont typeface="Wingdings" pitchFamily="2" charset="2"/>
              <a:buNone/>
            </a:pPr>
            <a:r>
              <a:rPr lang="en-US" altLang="zh-CN" sz="2400" smtClean="0"/>
              <a:t>     </a:t>
            </a:r>
            <a:r>
              <a:rPr lang="zh-CN" altLang="en-US" b="1" smtClean="0"/>
              <a:t>信息系统中的信息应该具有：</a:t>
            </a:r>
          </a:p>
          <a:p>
            <a:pPr marL="723900" lvl="1" indent="-366713" eaLnBrk="1" hangingPunct="1">
              <a:lnSpc>
                <a:spcPct val="105000"/>
              </a:lnSpc>
              <a:buFont typeface="Wingdings" pitchFamily="2" charset="2"/>
              <a:buChar char="Ø"/>
            </a:pPr>
            <a:r>
              <a:rPr lang="zh-CN" altLang="en-US" b="1" smtClean="0"/>
              <a:t>可用性</a:t>
            </a:r>
          </a:p>
          <a:p>
            <a:pPr marL="723900" lvl="1" indent="-366713" eaLnBrk="1" hangingPunct="1">
              <a:lnSpc>
                <a:spcPct val="105000"/>
              </a:lnSpc>
              <a:buFont typeface="Wingdings" pitchFamily="2" charset="2"/>
              <a:buChar char="Ø"/>
            </a:pPr>
            <a:r>
              <a:rPr lang="zh-CN" altLang="en-US" b="1" smtClean="0"/>
              <a:t>可理解性</a:t>
            </a:r>
          </a:p>
          <a:p>
            <a:pPr marL="723900" lvl="1" indent="-366713" eaLnBrk="1" hangingPunct="1">
              <a:lnSpc>
                <a:spcPct val="105000"/>
              </a:lnSpc>
              <a:buFont typeface="Wingdings" pitchFamily="2" charset="2"/>
              <a:buChar char="Ø"/>
            </a:pPr>
            <a:r>
              <a:rPr lang="zh-CN" altLang="en-US" b="1" smtClean="0"/>
              <a:t>相关性</a:t>
            </a:r>
          </a:p>
          <a:p>
            <a:pPr marL="723900" lvl="1" indent="-366713" eaLnBrk="1" hangingPunct="1">
              <a:lnSpc>
                <a:spcPct val="105000"/>
              </a:lnSpc>
              <a:buFont typeface="Wingdings" pitchFamily="2" charset="2"/>
              <a:buChar char="Ø"/>
            </a:pPr>
            <a:r>
              <a:rPr lang="zh-CN" altLang="en-US" b="1" smtClean="0"/>
              <a:t>有用性</a:t>
            </a:r>
          </a:p>
          <a:p>
            <a:pPr marL="723900" lvl="1" indent="-366713" eaLnBrk="1" hangingPunct="1">
              <a:lnSpc>
                <a:spcPct val="105000"/>
              </a:lnSpc>
              <a:buFont typeface="Wingdings" pitchFamily="2" charset="2"/>
              <a:buChar char="Ø"/>
            </a:pPr>
            <a:r>
              <a:rPr lang="zh-CN" altLang="en-US" b="1" smtClean="0"/>
              <a:t>及时性</a:t>
            </a:r>
          </a:p>
          <a:p>
            <a:pPr marL="723900" lvl="1" indent="-366713" eaLnBrk="1" hangingPunct="1">
              <a:lnSpc>
                <a:spcPct val="105000"/>
              </a:lnSpc>
              <a:buFont typeface="Wingdings" pitchFamily="2" charset="2"/>
              <a:buChar char="Ø"/>
            </a:pPr>
            <a:r>
              <a:rPr lang="zh-CN" altLang="en-US" b="1" smtClean="0"/>
              <a:t>可靠性</a:t>
            </a:r>
          </a:p>
          <a:p>
            <a:pPr marL="723900" lvl="1" indent="-366713" eaLnBrk="1" hangingPunct="1">
              <a:lnSpc>
                <a:spcPct val="105000"/>
              </a:lnSpc>
              <a:buFont typeface="Wingdings" pitchFamily="2" charset="2"/>
              <a:buChar char="Ø"/>
            </a:pPr>
            <a:r>
              <a:rPr lang="zh-CN" altLang="en-US" b="1" smtClean="0"/>
              <a:t>正确性</a:t>
            </a:r>
          </a:p>
          <a:p>
            <a:pPr marL="723900" lvl="1" indent="-366713" eaLnBrk="1" hangingPunct="1">
              <a:lnSpc>
                <a:spcPct val="105000"/>
              </a:lnSpc>
              <a:buFont typeface="Wingdings" pitchFamily="2" charset="2"/>
              <a:buChar char="Ø"/>
            </a:pPr>
            <a:r>
              <a:rPr lang="zh-CN" altLang="en-US" b="1" smtClean="0"/>
              <a:t>一致性和易读性 </a:t>
            </a:r>
          </a:p>
        </p:txBody>
      </p:sp>
      <p:sp>
        <p:nvSpPr>
          <p:cNvPr id="1641475" name="AutoShape 3">
            <a:hlinkClick r:id="" action="ppaction://noaction" highlightClick="1"/>
          </p:cNvPr>
          <p:cNvSpPr>
            <a:spLocks noChangeArrowheads="1"/>
          </p:cNvSpPr>
          <p:nvPr/>
        </p:nvSpPr>
        <p:spPr bwMode="auto">
          <a:xfrm>
            <a:off x="1258888" y="908050"/>
            <a:ext cx="4752975" cy="914400"/>
          </a:xfrm>
          <a:prstGeom prst="actionButtonBlank">
            <a:avLst/>
          </a:prstGeom>
          <a:noFill/>
          <a:ln w="9525">
            <a:noFill/>
            <a:miter lim="800000"/>
            <a:headEnd/>
            <a:tailEnd/>
          </a:ln>
          <a:effectLst/>
        </p:spPr>
        <p:txBody>
          <a:bodyPr anchor="ctr"/>
          <a:lstStyle/>
          <a:p>
            <a:pPr>
              <a:defRPr/>
            </a:pPr>
            <a:r>
              <a:rPr kumimoji="1" lang="en-US" altLang="zh-CN" sz="3600" b="1">
                <a:effectLst>
                  <a:outerShdw blurRad="38100" dist="38100" dir="2700000" algn="tl">
                    <a:srgbClr val="C0C0C0"/>
                  </a:outerShdw>
                </a:effectLst>
                <a:latin typeface="Times New Roman" pitchFamily="18" charset="0"/>
              </a:rPr>
              <a:t>1.1.3  </a:t>
            </a:r>
            <a:r>
              <a:rPr kumimoji="1" lang="zh-CN" altLang="en-US" sz="3600" b="1">
                <a:effectLst>
                  <a:outerShdw blurRad="38100" dist="38100" dir="2700000" algn="tl">
                    <a:srgbClr val="C0C0C0"/>
                  </a:outerShdw>
                </a:effectLst>
                <a:latin typeface="Times New Roman" pitchFamily="18" charset="0"/>
              </a:rPr>
              <a:t>信息的维度</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138" name="AutoShape 2">
            <a:hlinkClick r:id="rId2" action="ppaction://hlinksldjump" highlightClick="1"/>
          </p:cNvPr>
          <p:cNvSpPr>
            <a:spLocks noChangeArrowheads="1"/>
          </p:cNvSpPr>
          <p:nvPr/>
        </p:nvSpPr>
        <p:spPr bwMode="auto">
          <a:xfrm>
            <a:off x="468313" y="2060575"/>
            <a:ext cx="8207375" cy="690563"/>
          </a:xfrm>
          <a:prstGeom prst="actionButtonBlank">
            <a:avLst/>
          </a:prstGeom>
          <a:noFill/>
          <a:ln w="9525">
            <a:noFill/>
            <a:miter lim="800000"/>
            <a:headEnd/>
            <a:tailEnd/>
          </a:ln>
          <a:effectLst/>
        </p:spPr>
        <p:txBody>
          <a:bodyPr wrap="none" anchor="ctr"/>
          <a:lstStyle/>
          <a:p>
            <a:pPr>
              <a:defRPr/>
            </a:pPr>
            <a:r>
              <a:rPr kumimoji="1" lang="en-US" altLang="zh-CN" sz="3200" b="1">
                <a:effectLst>
                  <a:outerShdw blurRad="38100" dist="38100" dir="2700000" algn="tl">
                    <a:srgbClr val="C0C0C0"/>
                  </a:outerShdw>
                </a:effectLst>
                <a:latin typeface="Times New Roman" pitchFamily="18" charset="0"/>
              </a:rPr>
              <a:t>         1.1 </a:t>
            </a:r>
            <a:r>
              <a:rPr kumimoji="1" lang="zh-CN" altLang="en-US" sz="3200" b="1">
                <a:effectLst>
                  <a:outerShdw blurRad="38100" dist="38100" dir="2700000" algn="tl">
                    <a:srgbClr val="C0C0C0"/>
                  </a:outerShdw>
                </a:effectLst>
                <a:latin typeface="Times New Roman" pitchFamily="18" charset="0"/>
              </a:rPr>
              <a:t>信息</a:t>
            </a:r>
          </a:p>
        </p:txBody>
      </p:sp>
      <p:sp>
        <p:nvSpPr>
          <p:cNvPr id="1627139" name="Rectangle 3"/>
          <p:cNvSpPr>
            <a:spLocks noGrp="1" noChangeArrowheads="1"/>
          </p:cNvSpPr>
          <p:nvPr>
            <p:ph type="title"/>
          </p:nvPr>
        </p:nvSpPr>
        <p:spPr>
          <a:xfrm>
            <a:off x="1187450" y="620713"/>
            <a:ext cx="7261225" cy="1143000"/>
          </a:xfrm>
        </p:spPr>
        <p:txBody>
          <a:bodyPr/>
          <a:lstStyle/>
          <a:p>
            <a:pPr eaLnBrk="1" hangingPunct="1">
              <a:defRPr/>
            </a:pPr>
            <a:r>
              <a:rPr lang="zh-CN" altLang="en-US" dirty="0" smtClean="0">
                <a:effectLst>
                  <a:outerShdw blurRad="38100" dist="38100" dir="2700000" algn="tl">
                    <a:srgbClr val="C0C0C0"/>
                  </a:outerShdw>
                </a:effectLst>
              </a:rPr>
              <a:t>第一章 管理信息系统概述</a:t>
            </a:r>
          </a:p>
        </p:txBody>
      </p:sp>
      <p:sp>
        <p:nvSpPr>
          <p:cNvPr id="1627140" name="AutoShape 4">
            <a:hlinkClick r:id="rId3" action="ppaction://hlinksldjump" highlightClick="1"/>
          </p:cNvPr>
          <p:cNvSpPr>
            <a:spLocks noChangeArrowheads="1"/>
          </p:cNvSpPr>
          <p:nvPr/>
        </p:nvSpPr>
        <p:spPr bwMode="auto">
          <a:xfrm>
            <a:off x="539750" y="2871788"/>
            <a:ext cx="8280400" cy="690562"/>
          </a:xfrm>
          <a:prstGeom prst="actionButtonBlank">
            <a:avLst/>
          </a:prstGeom>
          <a:noFill/>
          <a:ln w="9525">
            <a:noFill/>
            <a:miter lim="800000"/>
            <a:headEnd/>
            <a:tailEnd/>
          </a:ln>
          <a:effectLst/>
        </p:spPr>
        <p:txBody>
          <a:bodyPr wrap="none" anchor="ctr"/>
          <a:lstStyle/>
          <a:p>
            <a:pPr>
              <a:defRPr/>
            </a:pPr>
            <a:r>
              <a:rPr kumimoji="1" lang="en-US" altLang="zh-CN" sz="3200" b="1">
                <a:effectLst>
                  <a:outerShdw blurRad="38100" dist="38100" dir="2700000" algn="tl">
                    <a:srgbClr val="C0C0C0"/>
                  </a:outerShdw>
                </a:effectLst>
                <a:latin typeface="Times New Roman" pitchFamily="18" charset="0"/>
              </a:rPr>
              <a:t>         1.2 </a:t>
            </a:r>
            <a:r>
              <a:rPr kumimoji="1" lang="en-US" altLang="en-US" sz="3200" b="1">
                <a:effectLst>
                  <a:outerShdw blurRad="38100" dist="38100" dir="2700000" algn="tl">
                    <a:srgbClr val="C0C0C0"/>
                  </a:outerShdw>
                </a:effectLst>
                <a:latin typeface="Times New Roman" pitchFamily="18" charset="0"/>
              </a:rPr>
              <a:t>系统</a:t>
            </a:r>
            <a:endParaRPr kumimoji="1" lang="zh-CN" altLang="en-US" sz="3200" b="1">
              <a:effectLst>
                <a:outerShdw blurRad="38100" dist="38100" dir="2700000" algn="tl">
                  <a:srgbClr val="C0C0C0"/>
                </a:outerShdw>
              </a:effectLst>
              <a:latin typeface="Times New Roman" pitchFamily="18" charset="0"/>
            </a:endParaRPr>
          </a:p>
        </p:txBody>
      </p:sp>
      <p:sp>
        <p:nvSpPr>
          <p:cNvPr id="1627141" name="AutoShape 5">
            <a:hlinkClick r:id="rId4" action="ppaction://hlinksldjump" highlightClick="1"/>
          </p:cNvPr>
          <p:cNvSpPr>
            <a:spLocks noChangeArrowheads="1"/>
          </p:cNvSpPr>
          <p:nvPr/>
        </p:nvSpPr>
        <p:spPr bwMode="auto">
          <a:xfrm>
            <a:off x="539750" y="3705225"/>
            <a:ext cx="8280400" cy="690563"/>
          </a:xfrm>
          <a:prstGeom prst="actionButtonBlank">
            <a:avLst/>
          </a:prstGeom>
          <a:noFill/>
          <a:ln w="9525">
            <a:noFill/>
            <a:miter lim="800000"/>
            <a:headEnd/>
            <a:tailEnd/>
          </a:ln>
          <a:effectLst/>
        </p:spPr>
        <p:txBody>
          <a:bodyPr wrap="none" anchor="ctr"/>
          <a:lstStyle/>
          <a:p>
            <a:pPr>
              <a:defRPr/>
            </a:pPr>
            <a:r>
              <a:rPr kumimoji="1" lang="en-US" altLang="zh-CN" sz="3200" b="1">
                <a:effectLst>
                  <a:outerShdw blurRad="38100" dist="38100" dir="2700000" algn="tl">
                    <a:srgbClr val="C0C0C0"/>
                  </a:outerShdw>
                </a:effectLst>
                <a:latin typeface="Times New Roman" pitchFamily="18" charset="0"/>
              </a:rPr>
              <a:t>         1.3 </a:t>
            </a:r>
            <a:r>
              <a:rPr kumimoji="1" lang="zh-CN" altLang="en-US" sz="3200" b="1">
                <a:effectLst>
                  <a:outerShdw blurRad="38100" dist="38100" dir="2700000" algn="tl">
                    <a:srgbClr val="C0C0C0"/>
                  </a:outerShdw>
                </a:effectLst>
                <a:latin typeface="Times New Roman" pitchFamily="18" charset="0"/>
              </a:rPr>
              <a:t>信息系统</a:t>
            </a:r>
          </a:p>
        </p:txBody>
      </p:sp>
      <p:sp>
        <p:nvSpPr>
          <p:cNvPr id="1627142" name="AutoShape 6">
            <a:hlinkClick r:id="rId5" action="ppaction://hlinksldjump" highlightClick="1"/>
          </p:cNvPr>
          <p:cNvSpPr>
            <a:spLocks noChangeArrowheads="1"/>
          </p:cNvSpPr>
          <p:nvPr/>
        </p:nvSpPr>
        <p:spPr bwMode="auto">
          <a:xfrm>
            <a:off x="468313" y="4538663"/>
            <a:ext cx="8280400" cy="690562"/>
          </a:xfrm>
          <a:prstGeom prst="actionButtonBlank">
            <a:avLst/>
          </a:prstGeom>
          <a:noFill/>
          <a:ln w="9525">
            <a:noFill/>
            <a:miter lim="800000"/>
            <a:headEnd/>
            <a:tailEnd/>
          </a:ln>
          <a:effectLst/>
        </p:spPr>
        <p:txBody>
          <a:bodyPr wrap="none" anchor="ctr"/>
          <a:lstStyle/>
          <a:p>
            <a:pPr>
              <a:defRPr/>
            </a:pPr>
            <a:r>
              <a:rPr kumimoji="1" lang="en-US" altLang="zh-CN" sz="3200" b="1">
                <a:effectLst>
                  <a:outerShdw blurRad="38100" dist="38100" dir="2700000" algn="tl">
                    <a:srgbClr val="C0C0C0"/>
                  </a:outerShdw>
                </a:effectLst>
                <a:latin typeface="Times New Roman" pitchFamily="18" charset="0"/>
              </a:rPr>
              <a:t>         1.4 </a:t>
            </a:r>
            <a:r>
              <a:rPr kumimoji="1" lang="zh-CN" altLang="en-US" sz="3200" b="1">
                <a:effectLst>
                  <a:outerShdw blurRad="38100" dist="38100" dir="2700000" algn="tl">
                    <a:srgbClr val="C0C0C0"/>
                  </a:outerShdw>
                </a:effectLst>
                <a:latin typeface="Times New Roman" pitchFamily="18" charset="0"/>
              </a:rPr>
              <a:t>管理信息系统</a:t>
            </a:r>
          </a:p>
        </p:txBody>
      </p:sp>
      <p:sp>
        <p:nvSpPr>
          <p:cNvPr id="1627143" name="AutoShape 7"/>
          <p:cNvSpPr>
            <a:spLocks noChangeArrowheads="1"/>
          </p:cNvSpPr>
          <p:nvPr/>
        </p:nvSpPr>
        <p:spPr bwMode="auto">
          <a:xfrm>
            <a:off x="395288" y="2133600"/>
            <a:ext cx="8748712" cy="4176713"/>
          </a:xfrm>
          <a:prstGeom prst="irregularSeal1">
            <a:avLst/>
          </a:prstGeom>
          <a:solidFill>
            <a:schemeClr val="accent1"/>
          </a:solidFill>
          <a:ln w="9525">
            <a:solidFill>
              <a:schemeClr val="tx1"/>
            </a:solidFill>
            <a:miter lim="800000"/>
            <a:headEnd/>
            <a:tailEnd/>
          </a:ln>
        </p:spPr>
        <p:txBody>
          <a:bodyPr wrap="none" lIns="90000" tIns="46800" rIns="90000" bIns="46800" anchor="ctr"/>
          <a:lstStyle/>
          <a:p>
            <a:pPr algn="ctr"/>
            <a:r>
              <a:rPr lang="zh-CN" altLang="en-US" sz="3200" b="1">
                <a:ea typeface="楷体_GB2312" pitchFamily="49" charset="-122"/>
              </a:rPr>
              <a:t>解决问题：</a:t>
            </a:r>
          </a:p>
          <a:p>
            <a:pPr algn="ctr"/>
            <a:r>
              <a:rPr lang="zh-CN" altLang="en-US" sz="3200" b="1">
                <a:ea typeface="楷体_GB2312" pitchFamily="49" charset="-122"/>
              </a:rPr>
              <a:t>信息作为一种资源，如何发挥作用</a:t>
            </a:r>
          </a:p>
          <a:p>
            <a:pPr algn="ctr"/>
            <a:endParaRPr lang="en-US" altLang="zh-CN" sz="3200" b="1">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7143"/>
                                        </p:tgtEl>
                                        <p:attrNameLst>
                                          <p:attrName>style.visibility</p:attrName>
                                        </p:attrNameLst>
                                      </p:cBhvr>
                                      <p:to>
                                        <p:strVal val="visible"/>
                                      </p:to>
                                    </p:set>
                                    <p:anim calcmode="lin" valueType="num">
                                      <p:cBhvr additive="base">
                                        <p:cTn id="7" dur="500" fill="hold"/>
                                        <p:tgtEl>
                                          <p:spTgt spid="1627143"/>
                                        </p:tgtEl>
                                        <p:attrNameLst>
                                          <p:attrName>ppt_x</p:attrName>
                                        </p:attrNameLst>
                                      </p:cBhvr>
                                      <p:tavLst>
                                        <p:tav tm="0">
                                          <p:val>
                                            <p:strVal val="#ppt_x"/>
                                          </p:val>
                                        </p:tav>
                                        <p:tav tm="100000">
                                          <p:val>
                                            <p:strVal val="#ppt_x"/>
                                          </p:val>
                                        </p:tav>
                                      </p:tavLst>
                                    </p:anim>
                                    <p:anim calcmode="lin" valueType="num">
                                      <p:cBhvr additive="base">
                                        <p:cTn id="8" dur="500" fill="hold"/>
                                        <p:tgtEl>
                                          <p:spTgt spid="1627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714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4518025" y="4489450"/>
            <a:ext cx="184150" cy="396875"/>
          </a:xfrm>
          <a:prstGeom prst="rect">
            <a:avLst/>
          </a:prstGeom>
          <a:noFill/>
          <a:ln w="9525">
            <a:noFill/>
            <a:miter lim="800000"/>
            <a:headEnd/>
            <a:tailEnd/>
          </a:ln>
        </p:spPr>
        <p:txBody>
          <a:bodyPr wrap="none">
            <a:spAutoFit/>
          </a:bodyPr>
          <a:lstStyle/>
          <a:p>
            <a:pPr algn="ctr"/>
            <a:endParaRPr kumimoji="1" lang="zh-CN" altLang="zh-CN" b="1">
              <a:latin typeface="Times New Roman" pitchFamily="18" charset="0"/>
              <a:ea typeface="楷体_GB2312" pitchFamily="49" charset="-122"/>
            </a:endParaRPr>
          </a:p>
        </p:txBody>
      </p:sp>
      <p:sp>
        <p:nvSpPr>
          <p:cNvPr id="87043" name="Text Box 3"/>
          <p:cNvSpPr txBox="1">
            <a:spLocks noChangeArrowheads="1"/>
          </p:cNvSpPr>
          <p:nvPr/>
        </p:nvSpPr>
        <p:spPr bwMode="auto">
          <a:xfrm>
            <a:off x="403225" y="3057525"/>
            <a:ext cx="336550" cy="639763"/>
          </a:xfrm>
          <a:prstGeom prst="rect">
            <a:avLst/>
          </a:prstGeom>
          <a:noFill/>
          <a:ln w="9525">
            <a:noFill/>
            <a:miter lim="800000"/>
            <a:headEnd/>
            <a:tailEnd/>
          </a:ln>
        </p:spPr>
        <p:txBody>
          <a:bodyPr wrap="none">
            <a:spAutoFit/>
          </a:bodyPr>
          <a:lstStyle/>
          <a:p>
            <a:pPr>
              <a:lnSpc>
                <a:spcPct val="150000"/>
              </a:lnSpc>
            </a:pPr>
            <a:r>
              <a:rPr kumimoji="1" lang="en-US" altLang="zh-CN" sz="2400">
                <a:latin typeface="Times New Roman" pitchFamily="18" charset="0"/>
                <a:ea typeface="楷体_GB2312" pitchFamily="49" charset="-122"/>
              </a:rPr>
              <a:t>  </a:t>
            </a:r>
          </a:p>
        </p:txBody>
      </p:sp>
      <p:sp>
        <p:nvSpPr>
          <p:cNvPr id="87044" name="Text Box 4"/>
          <p:cNvSpPr txBox="1">
            <a:spLocks noChangeArrowheads="1"/>
          </p:cNvSpPr>
          <p:nvPr/>
        </p:nvSpPr>
        <p:spPr bwMode="auto">
          <a:xfrm>
            <a:off x="755650" y="2060575"/>
            <a:ext cx="7920038" cy="3357563"/>
          </a:xfrm>
          <a:prstGeom prst="rect">
            <a:avLst/>
          </a:prstGeom>
          <a:noFill/>
          <a:ln w="9525">
            <a:noFill/>
            <a:miter lim="800000"/>
            <a:headEnd/>
            <a:tailEnd/>
          </a:ln>
        </p:spPr>
        <p:txBody>
          <a:bodyPr>
            <a:spAutoFit/>
          </a:bodyPr>
          <a:lstStyle/>
          <a:p>
            <a:pPr>
              <a:spcBef>
                <a:spcPct val="50000"/>
              </a:spcBef>
            </a:pPr>
            <a:r>
              <a:rPr kumimoji="1" lang="zh-CN" altLang="en-US" sz="3200" b="1"/>
              <a:t>讨论题：</a:t>
            </a:r>
          </a:p>
          <a:p>
            <a:pPr>
              <a:spcBef>
                <a:spcPct val="50000"/>
              </a:spcBef>
            </a:pPr>
            <a:r>
              <a:rPr kumimoji="1" lang="en-US" altLang="zh-CN" sz="2800" b="1"/>
              <a:t>1.</a:t>
            </a:r>
            <a:r>
              <a:rPr kumimoji="1" lang="zh-CN" altLang="en-US" sz="2800" b="1"/>
              <a:t>信息是数据加工的结果吗？举例说明</a:t>
            </a:r>
          </a:p>
          <a:p>
            <a:pPr>
              <a:spcBef>
                <a:spcPct val="50000"/>
              </a:spcBef>
            </a:pPr>
            <a:r>
              <a:rPr kumimoji="1" lang="en-US" altLang="zh-CN" sz="2800" b="1"/>
              <a:t>2.</a:t>
            </a:r>
            <a:r>
              <a:rPr kumimoji="1" lang="zh-CN" altLang="en-US" sz="2800" b="1"/>
              <a:t>举例说明，作为一种新的资源，信息与以往的资源有哪些不同的性质特征？</a:t>
            </a:r>
          </a:p>
          <a:p>
            <a:pPr>
              <a:spcBef>
                <a:spcPct val="50000"/>
              </a:spcBef>
            </a:pPr>
            <a:r>
              <a:rPr kumimoji="1" lang="en-US" altLang="zh-CN" sz="2800" b="1"/>
              <a:t>3.</a:t>
            </a:r>
            <a:r>
              <a:rPr kumimoji="1" lang="zh-CN" altLang="en-US" sz="2800" b="1"/>
              <a:t>如何衡量信息的价值？举例说明企业是怎样利用其价值的？</a:t>
            </a:r>
          </a:p>
        </p:txBody>
      </p:sp>
      <p:sp>
        <p:nvSpPr>
          <p:cNvPr id="1741829" name="AutoShape 5">
            <a:hlinkClick r:id="" action="ppaction://noaction" highlightClick="1"/>
          </p:cNvPr>
          <p:cNvSpPr>
            <a:spLocks noChangeArrowheads="1"/>
          </p:cNvSpPr>
          <p:nvPr/>
        </p:nvSpPr>
        <p:spPr bwMode="auto">
          <a:xfrm>
            <a:off x="1763713" y="908050"/>
            <a:ext cx="4824412"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  </a:t>
            </a:r>
            <a:r>
              <a:rPr kumimoji="1" lang="zh-CN" altLang="en-US" sz="3600" b="1">
                <a:effectLst>
                  <a:outerShdw blurRad="38100" dist="38100" dir="2700000" algn="tl">
                    <a:srgbClr val="C0C0C0"/>
                  </a:outerShdw>
                </a:effectLst>
                <a:latin typeface="Times New Roman" pitchFamily="18" charset="0"/>
              </a:rPr>
              <a:t>信息</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331913" y="549275"/>
            <a:ext cx="6934200" cy="1143000"/>
          </a:xfrm>
        </p:spPr>
        <p:txBody>
          <a:bodyPr/>
          <a:lstStyle/>
          <a:p>
            <a:pPr>
              <a:defRPr/>
            </a:pPr>
            <a:r>
              <a:rPr kumimoji="1" lang="en-US" altLang="zh-CN" sz="3600" b="1" dirty="0" smtClean="0">
                <a:effectLst>
                  <a:outerShdw blurRad="38100" dist="38100" dir="2700000" algn="tl">
                    <a:srgbClr val="C0C0C0"/>
                  </a:outerShdw>
                </a:effectLst>
                <a:latin typeface="Times New Roman" pitchFamily="18" charset="0"/>
              </a:rPr>
              <a:t>1.1.4  </a:t>
            </a:r>
            <a:r>
              <a:rPr kumimoji="1" lang="zh-CN" altLang="en-US" sz="3600" b="1" dirty="0" smtClean="0">
                <a:effectLst>
                  <a:outerShdw blurRad="38100" dist="38100" dir="2700000" algn="tl">
                    <a:srgbClr val="C0C0C0"/>
                  </a:outerShdw>
                </a:effectLst>
                <a:latin typeface="Times New Roman" pitchFamily="18" charset="0"/>
              </a:rPr>
              <a:t>信息化</a:t>
            </a:r>
            <a:endParaRPr kumimoji="1" lang="zh-CN" altLang="en-US" sz="3600" b="1" dirty="0">
              <a:effectLst>
                <a:outerShdw blurRad="38100" dist="38100" dir="2700000" algn="tl">
                  <a:srgbClr val="C0C0C0"/>
                </a:outerShdw>
              </a:effectLst>
              <a:latin typeface="Times New Roman" pitchFamily="18" charset="0"/>
            </a:endParaRPr>
          </a:p>
        </p:txBody>
      </p:sp>
      <p:sp>
        <p:nvSpPr>
          <p:cNvPr id="2052" name="Rectangle 3"/>
          <p:cNvSpPr>
            <a:spLocks noGrp="1" noChangeArrowheads="1"/>
          </p:cNvSpPr>
          <p:nvPr>
            <p:ph type="body" sz="half" idx="1"/>
          </p:nvPr>
        </p:nvSpPr>
        <p:spPr>
          <a:xfrm>
            <a:off x="457200" y="1412875"/>
            <a:ext cx="4033838" cy="4713288"/>
          </a:xfrm>
        </p:spPr>
        <p:txBody>
          <a:bodyPr/>
          <a:lstStyle/>
          <a:p>
            <a:pPr marL="0" indent="0"/>
            <a:r>
              <a:rPr lang="en-US" altLang="zh-CN" sz="2800" smtClean="0"/>
              <a:t>          </a:t>
            </a:r>
          </a:p>
          <a:p>
            <a:pPr marL="0" indent="0"/>
            <a:r>
              <a:rPr lang="en-US" altLang="zh-CN" smtClean="0"/>
              <a:t>   </a:t>
            </a:r>
            <a:r>
              <a:rPr lang="en-US" altLang="zh-CN" sz="2800" b="1" smtClean="0"/>
              <a:t>20</a:t>
            </a:r>
            <a:r>
              <a:rPr lang="zh-CN" altLang="en-US" sz="2800" b="1" smtClean="0"/>
              <a:t>世纪</a:t>
            </a:r>
            <a:r>
              <a:rPr lang="en-US" altLang="zh-CN" sz="2800" b="1" smtClean="0"/>
              <a:t>90</a:t>
            </a:r>
            <a:r>
              <a:rPr lang="zh-CN" altLang="en-US" sz="2800" b="1" smtClean="0"/>
              <a:t>年代以来，美国从事第一产业的人数已不到</a:t>
            </a:r>
            <a:r>
              <a:rPr lang="en-US" altLang="zh-CN" sz="2800" b="1" smtClean="0"/>
              <a:t>3%</a:t>
            </a:r>
            <a:r>
              <a:rPr lang="zh-CN" altLang="en-US" sz="2800" b="1" smtClean="0"/>
              <a:t>，近</a:t>
            </a:r>
            <a:r>
              <a:rPr lang="en-US" altLang="zh-CN" sz="2800" b="1" smtClean="0"/>
              <a:t>70%</a:t>
            </a:r>
            <a:r>
              <a:rPr lang="zh-CN" altLang="en-US" sz="2800" b="1" smtClean="0"/>
              <a:t>的人的工作与信息和知识相关。</a:t>
            </a:r>
            <a:r>
              <a:rPr lang="zh-CN" altLang="en-US" sz="2800" smtClean="0"/>
              <a:t> </a:t>
            </a:r>
          </a:p>
        </p:txBody>
      </p:sp>
      <p:graphicFrame>
        <p:nvGraphicFramePr>
          <p:cNvPr id="2050" name="Object 2"/>
          <p:cNvGraphicFramePr>
            <a:graphicFrameLocks noChangeAspect="1"/>
          </p:cNvGraphicFramePr>
          <p:nvPr>
            <p:ph sz="half" idx="2"/>
          </p:nvPr>
        </p:nvGraphicFramePr>
        <p:xfrm>
          <a:off x="4441825" y="1414463"/>
          <a:ext cx="4467225" cy="4705350"/>
        </p:xfrm>
        <a:graphic>
          <a:graphicData uri="http://schemas.openxmlformats.org/presentationml/2006/ole">
            <p:oleObj spid="_x0000_s2050" name="图表" r:id="rId3" imgW="4663521" imgH="4899558" progId="MSGraph.Chart.8">
              <p:embed followColorScheme="full"/>
            </p:oleObj>
          </a:graphicData>
        </a:graphic>
      </p:graphicFrame>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sz="half" idx="1"/>
          </p:nvPr>
        </p:nvSpPr>
        <p:spPr>
          <a:xfrm>
            <a:off x="468313" y="1916113"/>
            <a:ext cx="8061325" cy="4187825"/>
          </a:xfrm>
        </p:spPr>
        <p:txBody>
          <a:bodyPr/>
          <a:lstStyle/>
          <a:p>
            <a:pPr marL="177800" indent="-177800" eaLnBrk="1" hangingPunct="1">
              <a:lnSpc>
                <a:spcPct val="105000"/>
              </a:lnSpc>
              <a:buFont typeface="Wingdings" pitchFamily="2" charset="2"/>
              <a:buNone/>
            </a:pPr>
            <a:r>
              <a:rPr lang="en-US" altLang="zh-CN" smtClean="0">
                <a:latin typeface="宋体" pitchFamily="2" charset="-122"/>
                <a:cs typeface="Times New Roman" pitchFamily="18" charset="0"/>
              </a:rPr>
              <a:t>1</a:t>
            </a:r>
            <a:r>
              <a:rPr lang="en-US" altLang="zh-CN" b="1" smtClean="0">
                <a:latin typeface="宋体" pitchFamily="2" charset="-122"/>
                <a:cs typeface="Times New Roman" pitchFamily="18" charset="0"/>
              </a:rPr>
              <a:t>.</a:t>
            </a:r>
            <a:r>
              <a:rPr lang="zh-CN" altLang="en-US" b="1" smtClean="0">
                <a:latin typeface="宋体" pitchFamily="2" charset="-122"/>
              </a:rPr>
              <a:t>信息化的概念</a:t>
            </a:r>
            <a:r>
              <a:rPr lang="zh-CN" altLang="en-US" sz="2800" b="1" smtClean="0">
                <a:latin typeface="宋体" pitchFamily="2" charset="-122"/>
              </a:rPr>
              <a:t> </a:t>
            </a:r>
            <a:endParaRPr lang="zh-CN" altLang="en-US" sz="2800" b="1" smtClean="0"/>
          </a:p>
          <a:p>
            <a:pPr marL="723900" lvl="1" indent="-366713" eaLnBrk="1" hangingPunct="1">
              <a:lnSpc>
                <a:spcPct val="105000"/>
              </a:lnSpc>
            </a:pPr>
            <a:r>
              <a:rPr lang="zh-CN" altLang="en-US" b="1" smtClean="0"/>
              <a:t>信息化（信息社会</a:t>
            </a:r>
            <a:r>
              <a:rPr lang="zh-CN" altLang="en-US" smtClean="0"/>
              <a:t> </a:t>
            </a:r>
            <a:r>
              <a:rPr lang="zh-CN" altLang="en-US" b="1" smtClean="0"/>
              <a:t>）是指加快信息高科技发展及其产业化，提高信息技术在经济和社会各领域的推广应用水平，并推动经济和社会发展前进的过程。它以信息产业在国民经济中的比重，信息技术在传统产业中的应用程度和国家信息基础设施建设水平为主要标志。</a:t>
            </a:r>
          </a:p>
          <a:p>
            <a:pPr marL="723900" lvl="1" indent="-366713" eaLnBrk="1" hangingPunct="1">
              <a:lnSpc>
                <a:spcPct val="105000"/>
              </a:lnSpc>
            </a:pPr>
            <a:r>
              <a:rPr lang="zh-CN" altLang="en-US" b="1" smtClean="0"/>
              <a:t>信息化包括信息的生产和应用两大方面</a:t>
            </a:r>
          </a:p>
        </p:txBody>
      </p:sp>
      <p:sp>
        <p:nvSpPr>
          <p:cNvPr id="1642499" name="AutoShape 3">
            <a:hlinkClick r:id="" action="ppaction://noaction" highlightClick="1"/>
          </p:cNvPr>
          <p:cNvSpPr>
            <a:spLocks noChangeArrowheads="1"/>
          </p:cNvSpPr>
          <p:nvPr/>
        </p:nvSpPr>
        <p:spPr bwMode="auto">
          <a:xfrm>
            <a:off x="1258888" y="908050"/>
            <a:ext cx="2667000" cy="914400"/>
          </a:xfrm>
          <a:prstGeom prst="actionButtonBlank">
            <a:avLst/>
          </a:prstGeom>
          <a:noFill/>
          <a:ln w="9525">
            <a:noFill/>
            <a:miter lim="800000"/>
            <a:headEnd/>
            <a:tailEnd/>
          </a:ln>
          <a:effectLst/>
        </p:spPr>
        <p:txBody>
          <a:bodyPr anchor="ctr"/>
          <a:lstStyle/>
          <a:p>
            <a:pPr>
              <a:defRPr/>
            </a:pPr>
            <a:r>
              <a:rPr kumimoji="1" lang="en-US" altLang="zh-CN" sz="3200" b="1" dirty="0">
                <a:effectLst>
                  <a:outerShdw blurRad="38100" dist="38100" dir="2700000" algn="tl">
                    <a:srgbClr val="C0C0C0"/>
                  </a:outerShdw>
                </a:effectLst>
                <a:latin typeface="Times New Roman" pitchFamily="18" charset="0"/>
              </a:rPr>
              <a:t>1.1.4  </a:t>
            </a:r>
            <a:r>
              <a:rPr kumimoji="1" lang="zh-CN" altLang="en-US" sz="3200" b="1" dirty="0">
                <a:effectLst>
                  <a:outerShdw blurRad="38100" dist="38100" dir="2700000" algn="tl">
                    <a:srgbClr val="C0C0C0"/>
                  </a:outerShdw>
                </a:effectLst>
                <a:latin typeface="Times New Roman" pitchFamily="18" charset="0"/>
              </a:rPr>
              <a:t>信息化</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947738" y="679450"/>
            <a:ext cx="7708900" cy="762000"/>
          </a:xfrm>
        </p:spPr>
        <p:txBody>
          <a:bodyPr/>
          <a:lstStyle/>
          <a:p>
            <a:pPr>
              <a:defRPr/>
            </a:pPr>
            <a:r>
              <a:rPr kumimoji="1" lang="en-US" altLang="zh-CN" sz="3600" b="1" dirty="0" smtClean="0">
                <a:effectLst>
                  <a:outerShdw blurRad="38100" dist="38100" dir="2700000" algn="tl">
                    <a:srgbClr val="C0C0C0"/>
                  </a:outerShdw>
                </a:effectLst>
                <a:latin typeface="Times New Roman" pitchFamily="18" charset="0"/>
              </a:rPr>
              <a:t>1.1.4  </a:t>
            </a:r>
            <a:r>
              <a:rPr kumimoji="1" lang="zh-CN" altLang="en-US" sz="3600" b="1" dirty="0" smtClean="0">
                <a:effectLst>
                  <a:outerShdw blurRad="38100" dist="38100" dir="2700000" algn="tl">
                    <a:srgbClr val="C0C0C0"/>
                  </a:outerShdw>
                </a:effectLst>
                <a:latin typeface="Times New Roman" pitchFamily="18" charset="0"/>
              </a:rPr>
              <a:t>信息化</a:t>
            </a:r>
            <a:endParaRPr kumimoji="1" lang="zh-CN" altLang="en-US" sz="3600" b="1" dirty="0">
              <a:effectLst>
                <a:outerShdw blurRad="38100" dist="38100" dir="2700000" algn="tl">
                  <a:srgbClr val="C0C0C0"/>
                </a:outerShdw>
              </a:effectLst>
              <a:latin typeface="Times New Roman" pitchFamily="18" charset="0"/>
            </a:endParaRPr>
          </a:p>
        </p:txBody>
      </p:sp>
      <p:sp>
        <p:nvSpPr>
          <p:cNvPr id="143363" name="Rectangle 3"/>
          <p:cNvSpPr>
            <a:spLocks noGrp="1" noChangeArrowheads="1"/>
          </p:cNvSpPr>
          <p:nvPr>
            <p:ph type="body" idx="1"/>
          </p:nvPr>
        </p:nvSpPr>
        <p:spPr>
          <a:xfrm>
            <a:off x="2124075" y="3392488"/>
            <a:ext cx="5934075" cy="2867025"/>
          </a:xfrm>
        </p:spPr>
        <p:txBody>
          <a:bodyPr/>
          <a:lstStyle/>
          <a:p>
            <a:pPr>
              <a:lnSpc>
                <a:spcPct val="90000"/>
              </a:lnSpc>
              <a:buFont typeface="Wingdings" pitchFamily="2" charset="2"/>
              <a:buNone/>
              <a:defRPr/>
            </a:pPr>
            <a:r>
              <a:rPr lang="en-US" altLang="zh-CN" sz="2800" b="1" dirty="0">
                <a:latin typeface="黑体" pitchFamily="2" charset="-122"/>
                <a:ea typeface="黑体" pitchFamily="2" charset="-122"/>
              </a:rPr>
              <a:t>      </a:t>
            </a:r>
            <a:r>
              <a:rPr lang="zh-CN" altLang="en-US" sz="2400" b="1" dirty="0">
                <a:latin typeface="+mn-ea"/>
              </a:rPr>
              <a:t>把全美国所有公用的信息库及信息网络都连结在一起，形成一个全国性的大网络，再把大网络接到作为用户的所有机构和家庭中去，让文字数据、声音、活动图像这３种基本形态的信息都能在大网络里交互传输，使人们利用、传递信息更加方便</a:t>
            </a:r>
            <a:r>
              <a:rPr lang="zh-CN" altLang="en-US" sz="2400" b="1" dirty="0" smtClean="0">
                <a:latin typeface="+mn-ea"/>
              </a:rPr>
              <a:t>。西方七国集团讨论全球信息基础设施</a:t>
            </a:r>
            <a:r>
              <a:rPr lang="en-US" altLang="zh-CN" sz="2400" b="1" dirty="0" smtClean="0">
                <a:latin typeface="+mn-ea"/>
              </a:rPr>
              <a:t>GII</a:t>
            </a:r>
            <a:r>
              <a:rPr lang="zh-CN" altLang="en-US" sz="2400" b="1" dirty="0" smtClean="0">
                <a:latin typeface="+mn-ea"/>
              </a:rPr>
              <a:t>的计划，并提出了建设全球信息社会的目标。</a:t>
            </a:r>
            <a:endParaRPr lang="zh-CN" altLang="en-US" sz="2400" b="1" dirty="0">
              <a:latin typeface="+mn-ea"/>
            </a:endParaRPr>
          </a:p>
          <a:p>
            <a:pPr>
              <a:lnSpc>
                <a:spcPct val="90000"/>
              </a:lnSpc>
              <a:buFont typeface="Wingdings" pitchFamily="2" charset="2"/>
              <a:buNone/>
              <a:defRPr/>
            </a:pPr>
            <a:r>
              <a:rPr lang="zh-CN" altLang="en-US" sz="2800" b="1" dirty="0">
                <a:latin typeface="黑体" pitchFamily="2" charset="-122"/>
                <a:ea typeface="黑体" pitchFamily="2" charset="-122"/>
              </a:rPr>
              <a:t>                       </a:t>
            </a:r>
          </a:p>
        </p:txBody>
      </p:sp>
      <p:sp>
        <p:nvSpPr>
          <p:cNvPr id="143364" name="Rectangle 4"/>
          <p:cNvSpPr>
            <a:spLocks noChangeArrowheads="1"/>
          </p:cNvSpPr>
          <p:nvPr/>
        </p:nvSpPr>
        <p:spPr bwMode="auto">
          <a:xfrm>
            <a:off x="900113" y="2097088"/>
            <a:ext cx="1524000" cy="69215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lang="en-US" altLang="zh-CN">
                <a:latin typeface="黑体" pitchFamily="2" charset="-122"/>
                <a:ea typeface="黑体" pitchFamily="2" charset="-122"/>
              </a:rPr>
              <a:t>1993</a:t>
            </a:r>
            <a:r>
              <a:rPr lang="zh-CN" altLang="en-US">
                <a:latin typeface="黑体" pitchFamily="2" charset="-122"/>
                <a:ea typeface="黑体" pitchFamily="2" charset="-122"/>
              </a:rPr>
              <a:t>年</a:t>
            </a:r>
          </a:p>
        </p:txBody>
      </p:sp>
      <p:sp>
        <p:nvSpPr>
          <p:cNvPr id="143365" name="Rectangle 5"/>
          <p:cNvSpPr>
            <a:spLocks noChangeArrowheads="1"/>
          </p:cNvSpPr>
          <p:nvPr/>
        </p:nvSpPr>
        <p:spPr bwMode="auto">
          <a:xfrm>
            <a:off x="863600" y="4400550"/>
            <a:ext cx="1524000" cy="69215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lang="en-US" altLang="zh-CN">
                <a:latin typeface="黑体" pitchFamily="2" charset="-122"/>
                <a:ea typeface="黑体" pitchFamily="2" charset="-122"/>
              </a:rPr>
              <a:t>1995</a:t>
            </a:r>
            <a:r>
              <a:rPr lang="zh-CN" altLang="en-US">
                <a:latin typeface="黑体" pitchFamily="2" charset="-122"/>
                <a:ea typeface="黑体" pitchFamily="2" charset="-122"/>
              </a:rPr>
              <a:t>年</a:t>
            </a:r>
          </a:p>
        </p:txBody>
      </p:sp>
      <p:sp>
        <p:nvSpPr>
          <p:cNvPr id="143366" name="Text Box 6"/>
          <p:cNvSpPr txBox="1">
            <a:spLocks noChangeArrowheads="1"/>
          </p:cNvSpPr>
          <p:nvPr/>
        </p:nvSpPr>
        <p:spPr bwMode="auto">
          <a:xfrm>
            <a:off x="2771775" y="2060575"/>
            <a:ext cx="5292725" cy="1200150"/>
          </a:xfrm>
          <a:prstGeom prst="rect">
            <a:avLst/>
          </a:prstGeom>
          <a:noFill/>
          <a:ln w="9525">
            <a:solidFill>
              <a:schemeClr val="tx1"/>
            </a:solidFill>
            <a:miter lim="800000"/>
            <a:headEnd/>
            <a:tailEnd/>
          </a:ln>
          <a:effectLst/>
        </p:spPr>
        <p:txBody>
          <a:bodyPr>
            <a:spAutoFit/>
          </a:bodyPr>
          <a:lstStyle/>
          <a:p>
            <a:pPr>
              <a:defRPr/>
            </a:pPr>
            <a:r>
              <a:rPr lang="zh-CN" altLang="en-US" sz="2400" b="1" dirty="0">
                <a:latin typeface="+mn-ea"/>
                <a:ea typeface="+mn-ea"/>
              </a:rPr>
              <a:t>美国率先提出国家信息基础设施</a:t>
            </a:r>
            <a:r>
              <a:rPr lang="en-US" altLang="zh-CN" sz="2400" b="1" dirty="0">
                <a:latin typeface="+mn-ea"/>
                <a:ea typeface="+mn-ea"/>
              </a:rPr>
              <a:t>NII(National Information Infrastructure)</a:t>
            </a:r>
            <a:r>
              <a:rPr lang="zh-CN" altLang="en-US" sz="2400" b="1" dirty="0">
                <a:latin typeface="+mn-ea"/>
                <a:ea typeface="+mn-ea"/>
              </a:rPr>
              <a:t>计划。</a:t>
            </a:r>
          </a:p>
        </p:txBody>
      </p:sp>
    </p:spTree>
  </p:cSld>
  <p:clrMapOvr>
    <a:masterClrMapping/>
  </p:clrMapOvr>
  <p:transition spd="med">
    <p:wipe dir="r"/>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0-#ppt_w/2"/>
                                          </p:val>
                                        </p:tav>
                                        <p:tav tm="100000">
                                          <p:val>
                                            <p:strVal val="#ppt_x"/>
                                          </p:val>
                                        </p:tav>
                                      </p:tavLst>
                                    </p:anim>
                                    <p:anim calcmode="lin" valueType="num">
                                      <p:cBhvr additive="base">
                                        <p:cTn id="8" dur="500" fill="hold"/>
                                        <p:tgtEl>
                                          <p:spTgt spid="14336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3366"/>
                                        </p:tgtEl>
                                        <p:attrNameLst>
                                          <p:attrName>style.visibility</p:attrName>
                                        </p:attrNameLst>
                                      </p:cBhvr>
                                      <p:to>
                                        <p:strVal val="visible"/>
                                      </p:to>
                                    </p:set>
                                    <p:anim calcmode="lin" valueType="num">
                                      <p:cBhvr additive="base">
                                        <p:cTn id="12" dur="500" fill="hold"/>
                                        <p:tgtEl>
                                          <p:spTgt spid="143366"/>
                                        </p:tgtEl>
                                        <p:attrNameLst>
                                          <p:attrName>ppt_x</p:attrName>
                                        </p:attrNameLst>
                                      </p:cBhvr>
                                      <p:tavLst>
                                        <p:tav tm="0">
                                          <p:val>
                                            <p:strVal val="0-#ppt_w/2"/>
                                          </p:val>
                                        </p:tav>
                                        <p:tav tm="100000">
                                          <p:val>
                                            <p:strVal val="#ppt_x"/>
                                          </p:val>
                                        </p:tav>
                                      </p:tavLst>
                                    </p:anim>
                                    <p:anim calcmode="lin" valueType="num">
                                      <p:cBhvr additive="base">
                                        <p:cTn id="13" dur="500" fill="hold"/>
                                        <p:tgtEl>
                                          <p:spTgt spid="14336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3363">
                                            <p:txEl>
                                              <p:pRg st="0" end="0"/>
                                            </p:txEl>
                                          </p:spTgt>
                                        </p:tgtEl>
                                        <p:attrNameLst>
                                          <p:attrName>style.visibility</p:attrName>
                                        </p:attrNameLst>
                                      </p:cBhvr>
                                      <p:to>
                                        <p:strVal val="visible"/>
                                      </p:to>
                                    </p:set>
                                    <p:anim calcmode="lin" valueType="num">
                                      <p:cBhvr additive="base">
                                        <p:cTn id="18"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43365"/>
                                        </p:tgtEl>
                                        <p:attrNameLst>
                                          <p:attrName>style.visibility</p:attrName>
                                        </p:attrNameLst>
                                      </p:cBhvr>
                                      <p:to>
                                        <p:strVal val="visible"/>
                                      </p:to>
                                    </p:set>
                                    <p:anim calcmode="lin" valueType="num">
                                      <p:cBhvr additive="base">
                                        <p:cTn id="24" dur="500" fill="hold"/>
                                        <p:tgtEl>
                                          <p:spTgt spid="143365"/>
                                        </p:tgtEl>
                                        <p:attrNameLst>
                                          <p:attrName>ppt_x</p:attrName>
                                        </p:attrNameLst>
                                      </p:cBhvr>
                                      <p:tavLst>
                                        <p:tav tm="0">
                                          <p:val>
                                            <p:strVal val="0-#ppt_w/2"/>
                                          </p:val>
                                        </p:tav>
                                        <p:tav tm="100000">
                                          <p:val>
                                            <p:strVal val="#ppt_x"/>
                                          </p:val>
                                        </p:tav>
                                      </p:tavLst>
                                    </p:anim>
                                    <p:anim calcmode="lin" valueType="num">
                                      <p:cBhvr additive="base">
                                        <p:cTn id="25" dur="500" fill="hold"/>
                                        <p:tgtEl>
                                          <p:spTgt spid="14336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4" presetClass="exit" presetSubtype="16" fill="hold" grpId="1" nodeType="afterEffect">
                                  <p:stCondLst>
                                    <p:cond delay="0"/>
                                  </p:stCondLst>
                                  <p:childTnLst>
                                    <p:animEffect transition="out" filter="box(in)">
                                      <p:cBhvr>
                                        <p:cTn id="28" dur="500"/>
                                        <p:tgtEl>
                                          <p:spTgt spid="143363">
                                            <p:txEl>
                                              <p:pRg st="0" end="0"/>
                                            </p:txEl>
                                          </p:spTgt>
                                        </p:tgtEl>
                                      </p:cBhvr>
                                    </p:animEffect>
                                    <p:set>
                                      <p:cBhvr>
                                        <p:cTn id="29" dur="1" fill="hold">
                                          <p:stCondLst>
                                            <p:cond delay="499"/>
                                          </p:stCondLst>
                                        </p:cTn>
                                        <p:tgtEl>
                                          <p:spTgt spid="143363">
                                            <p:txEl>
                                              <p:pRg st="0" end="0"/>
                                            </p:txEl>
                                          </p:spTgt>
                                        </p:tgtEl>
                                        <p:attrNameLst>
                                          <p:attrName>style.visibility</p:attrName>
                                        </p:attrNameLst>
                                      </p:cBhvr>
                                      <p:to>
                                        <p:strVal val="hidden"/>
                                      </p:to>
                                    </p:set>
                                  </p:childTnLst>
                                </p:cTn>
                              </p:par>
                            </p:childTnLst>
                          </p:cTn>
                        </p:par>
                        <p:par>
                          <p:cTn id="30" fill="hold">
                            <p:stCondLst>
                              <p:cond delay="1000"/>
                            </p:stCondLst>
                            <p:childTnLst>
                              <p:par>
                                <p:cTn id="31" presetID="4" presetClass="exit" presetSubtype="16" fill="hold" grpId="1" nodeType="afterEffect">
                                  <p:stCondLst>
                                    <p:cond delay="0"/>
                                  </p:stCondLst>
                                  <p:childTnLst>
                                    <p:animEffect transition="out" filter="box(in)">
                                      <p:cBhvr>
                                        <p:cTn id="32" dur="500"/>
                                        <p:tgtEl>
                                          <p:spTgt spid="143363">
                                            <p:txEl>
                                              <p:pRg st="1" end="1"/>
                                            </p:txEl>
                                          </p:spTgt>
                                        </p:tgtEl>
                                      </p:cBhvr>
                                    </p:animEffect>
                                    <p:set>
                                      <p:cBhvr>
                                        <p:cTn id="33" dur="1" fill="hold">
                                          <p:stCondLst>
                                            <p:cond delay="499"/>
                                          </p:stCondLst>
                                        </p:cTn>
                                        <p:tgtEl>
                                          <p:spTgt spid="14336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3" grpId="1" build="p"/>
      <p:bldP spid="143364" grpId="0" animBg="1"/>
      <p:bldP spid="143365" grpId="0" animBg="1"/>
      <p:bldP spid="14336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defRPr/>
            </a:pPr>
            <a:r>
              <a:rPr kumimoji="1" lang="zh-CN" altLang="en-US" sz="3600" b="1" dirty="0" smtClean="0">
                <a:effectLst>
                  <a:outerShdw blurRad="38100" dist="38100" dir="2700000" algn="tl">
                    <a:srgbClr val="C0C0C0"/>
                  </a:outerShdw>
                </a:effectLst>
                <a:latin typeface="Times New Roman" pitchFamily="18" charset="0"/>
              </a:rPr>
              <a:t>全球性信息高速公路热潮</a:t>
            </a:r>
          </a:p>
        </p:txBody>
      </p:sp>
      <p:sp>
        <p:nvSpPr>
          <p:cNvPr id="90115" name="Rectangle 3"/>
          <p:cNvSpPr>
            <a:spLocks noGrp="1" noChangeArrowheads="1"/>
          </p:cNvSpPr>
          <p:nvPr>
            <p:ph type="body" idx="1"/>
          </p:nvPr>
        </p:nvSpPr>
        <p:spPr>
          <a:xfrm>
            <a:off x="323850" y="2133600"/>
            <a:ext cx="8486775" cy="4070350"/>
          </a:xfrm>
        </p:spPr>
        <p:txBody>
          <a:bodyPr/>
          <a:lstStyle/>
          <a:p>
            <a:pPr>
              <a:lnSpc>
                <a:spcPct val="80000"/>
              </a:lnSpc>
            </a:pPr>
            <a:r>
              <a:rPr lang="zh-CN" altLang="en-US" sz="2000" b="1" smtClean="0"/>
              <a:t>世界上发达国家、新兴工业化国家和地区，纷纷制订自己的发展计划：</a:t>
            </a:r>
          </a:p>
          <a:p>
            <a:pPr>
              <a:lnSpc>
                <a:spcPct val="80000"/>
              </a:lnSpc>
            </a:pPr>
            <a:r>
              <a:rPr lang="zh-CN" altLang="en-US" sz="2000" b="1" smtClean="0"/>
              <a:t>日本预计用</a:t>
            </a:r>
            <a:r>
              <a:rPr lang="en-US" altLang="zh-CN" sz="2000" b="1" smtClean="0"/>
              <a:t>5</a:t>
            </a:r>
            <a:r>
              <a:rPr lang="zh-CN" altLang="en-US" sz="2000" b="1" smtClean="0"/>
              <a:t>年时间，耗资</a:t>
            </a:r>
            <a:r>
              <a:rPr lang="en-US" altLang="zh-CN" sz="2000" b="1" smtClean="0"/>
              <a:t>1</a:t>
            </a:r>
            <a:r>
              <a:rPr lang="zh-CN" altLang="en-US" sz="2000" b="1" smtClean="0"/>
              <a:t>万亿日元完成</a:t>
            </a:r>
            <a:r>
              <a:rPr lang="zh-CN" altLang="en-US" sz="2000" b="1" smtClean="0">
                <a:latin typeface="Times New Roman" pitchFamily="18" charset="0"/>
              </a:rPr>
              <a:t>“</a:t>
            </a:r>
            <a:r>
              <a:rPr lang="zh-CN" altLang="en-US" sz="2000" b="1" smtClean="0"/>
              <a:t>曼陀罗</a:t>
            </a:r>
            <a:r>
              <a:rPr lang="zh-CN" altLang="en-US" sz="2000" b="1" smtClean="0">
                <a:latin typeface="Times New Roman" pitchFamily="18" charset="0"/>
              </a:rPr>
              <a:t>”</a:t>
            </a:r>
            <a:r>
              <a:rPr lang="zh-CN" altLang="en-US" sz="2000" b="1" smtClean="0"/>
              <a:t>计划；</a:t>
            </a:r>
          </a:p>
          <a:p>
            <a:pPr>
              <a:lnSpc>
                <a:spcPct val="80000"/>
              </a:lnSpc>
            </a:pPr>
            <a:r>
              <a:rPr lang="zh-CN" altLang="en-US" sz="2000" b="1" smtClean="0"/>
              <a:t>欧共体的信息高速公路计划预算投资</a:t>
            </a:r>
            <a:r>
              <a:rPr lang="en-US" altLang="zh-CN" sz="2000" b="1" smtClean="0"/>
              <a:t>9000</a:t>
            </a:r>
            <a:r>
              <a:rPr lang="zh-CN" altLang="en-US" sz="2000" b="1" smtClean="0"/>
              <a:t>亿法朗，</a:t>
            </a:r>
            <a:r>
              <a:rPr lang="en-US" altLang="zh-CN" sz="2000" b="1" smtClean="0"/>
              <a:t>10</a:t>
            </a:r>
            <a:r>
              <a:rPr lang="zh-CN" altLang="en-US" sz="2000" b="1" smtClean="0"/>
              <a:t>年完成。</a:t>
            </a:r>
          </a:p>
          <a:p>
            <a:pPr>
              <a:lnSpc>
                <a:spcPct val="80000"/>
              </a:lnSpc>
            </a:pPr>
            <a:r>
              <a:rPr lang="zh-CN" altLang="en-US" sz="2000" b="1" smtClean="0"/>
              <a:t>英国预计投人</a:t>
            </a:r>
            <a:r>
              <a:rPr lang="en-US" altLang="zh-CN" sz="2000" b="1" smtClean="0"/>
              <a:t>380</a:t>
            </a:r>
            <a:r>
              <a:rPr lang="zh-CN" altLang="en-US" sz="2000" b="1" smtClean="0"/>
              <a:t>亿英磅，用</a:t>
            </a:r>
            <a:r>
              <a:rPr lang="en-US" altLang="zh-CN" sz="2000" b="1" smtClean="0"/>
              <a:t>10</a:t>
            </a:r>
            <a:r>
              <a:rPr lang="zh-CN" altLang="en-US" sz="2000" b="1" smtClean="0"/>
              <a:t>年时间建成英国的信息高速公路。</a:t>
            </a:r>
          </a:p>
          <a:p>
            <a:pPr>
              <a:lnSpc>
                <a:spcPct val="80000"/>
              </a:lnSpc>
            </a:pPr>
            <a:r>
              <a:rPr lang="zh-CN" altLang="en-US" sz="2000" b="1" smtClean="0"/>
              <a:t>加拿大打算花</a:t>
            </a:r>
            <a:r>
              <a:rPr lang="en-US" altLang="zh-CN" sz="2000" b="1" smtClean="0"/>
              <a:t>10</a:t>
            </a:r>
            <a:r>
              <a:rPr lang="zh-CN" altLang="en-US" sz="2000" b="1" smtClean="0"/>
              <a:t>年时间，耗资</a:t>
            </a:r>
            <a:r>
              <a:rPr lang="en-US" altLang="zh-CN" sz="2000" b="1" smtClean="0"/>
              <a:t>7</a:t>
            </a:r>
            <a:r>
              <a:rPr lang="zh-CN" altLang="en-US" sz="2000" b="1" smtClean="0"/>
              <a:t>．</a:t>
            </a:r>
            <a:r>
              <a:rPr lang="en-US" altLang="zh-CN" sz="2000" b="1" smtClean="0"/>
              <a:t>5</a:t>
            </a:r>
            <a:r>
              <a:rPr lang="zh-CN" altLang="en-US" sz="2000" b="1" smtClean="0"/>
              <a:t>亿加元建设信息高速公路。</a:t>
            </a:r>
          </a:p>
          <a:p>
            <a:pPr>
              <a:lnSpc>
                <a:spcPct val="80000"/>
              </a:lnSpc>
            </a:pPr>
            <a:r>
              <a:rPr lang="zh-CN" altLang="en-US" sz="2000" b="1" smtClean="0"/>
              <a:t>由巴西、阿根廷、乌拉圭、巴拉圭四国组成的南锥体共同市场国家也打算用</a:t>
            </a:r>
            <a:r>
              <a:rPr lang="en-US" altLang="zh-CN" sz="2000" b="1" smtClean="0"/>
              <a:t>3</a:t>
            </a:r>
            <a:r>
              <a:rPr lang="zh-CN" altLang="en-US" sz="2000" b="1" smtClean="0"/>
              <a:t>年时间，投资</a:t>
            </a:r>
            <a:r>
              <a:rPr lang="en-US" altLang="zh-CN" sz="2000" b="1" smtClean="0"/>
              <a:t>7500</a:t>
            </a:r>
            <a:r>
              <a:rPr lang="zh-CN" altLang="en-US" sz="2000" b="1" smtClean="0"/>
              <a:t>万美元建设该地区的光纤网络工程。</a:t>
            </a:r>
          </a:p>
          <a:p>
            <a:pPr>
              <a:lnSpc>
                <a:spcPct val="80000"/>
              </a:lnSpc>
            </a:pPr>
            <a:r>
              <a:rPr lang="zh-CN" altLang="en-US" sz="2000" b="1" smtClean="0"/>
              <a:t>新加坡推出了 </a:t>
            </a:r>
            <a:r>
              <a:rPr lang="zh-CN" altLang="en-US" sz="2000" b="1" smtClean="0">
                <a:latin typeface="Times New Roman" pitchFamily="18" charset="0"/>
              </a:rPr>
              <a:t>“</a:t>
            </a:r>
            <a:r>
              <a:rPr lang="zh-CN" altLang="en-US" sz="2000" b="1" smtClean="0"/>
              <a:t>智慧岛</a:t>
            </a:r>
            <a:r>
              <a:rPr lang="zh-CN" altLang="en-US" sz="2000" b="1" smtClean="0">
                <a:latin typeface="Times New Roman" pitchFamily="18" charset="0"/>
              </a:rPr>
              <a:t>”</a:t>
            </a:r>
            <a:r>
              <a:rPr lang="zh-CN" altLang="en-US" sz="2000" b="1" smtClean="0"/>
              <a:t>的宏伟计划，计划</a:t>
            </a:r>
            <a:r>
              <a:rPr lang="en-US" altLang="zh-CN" sz="2000" b="1" smtClean="0"/>
              <a:t>15</a:t>
            </a:r>
            <a:r>
              <a:rPr lang="zh-CN" altLang="en-US" sz="2000" b="1" smtClean="0"/>
              <a:t>年内投资</a:t>
            </a:r>
            <a:r>
              <a:rPr lang="en-US" altLang="zh-CN" sz="2000" b="1" smtClean="0"/>
              <a:t>12.5</a:t>
            </a:r>
            <a:r>
              <a:rPr lang="zh-CN" altLang="en-US" sz="2000" b="1" smtClean="0"/>
              <a:t>亿美元建成信息高速公路。</a:t>
            </a:r>
          </a:p>
          <a:p>
            <a:pPr>
              <a:lnSpc>
                <a:spcPct val="80000"/>
              </a:lnSpc>
            </a:pPr>
            <a:r>
              <a:rPr lang="zh-CN" altLang="en-US" sz="2000" b="1" smtClean="0"/>
              <a:t>韩国打算用</a:t>
            </a:r>
            <a:r>
              <a:rPr lang="en-US" altLang="zh-CN" sz="2000" b="1" smtClean="0"/>
              <a:t>20</a:t>
            </a:r>
            <a:r>
              <a:rPr lang="zh-CN" altLang="en-US" sz="2000" b="1" smtClean="0"/>
              <a:t>年时间，投资</a:t>
            </a:r>
            <a:r>
              <a:rPr lang="en-US" altLang="zh-CN" sz="2000" b="1" smtClean="0"/>
              <a:t>553</a:t>
            </a:r>
            <a:r>
              <a:rPr lang="zh-CN" altLang="en-US" sz="2000" b="1" smtClean="0"/>
              <a:t>亿美元建设信息高速公路，</a:t>
            </a:r>
          </a:p>
          <a:p>
            <a:pPr>
              <a:lnSpc>
                <a:spcPct val="80000"/>
              </a:lnSpc>
            </a:pPr>
            <a:r>
              <a:rPr lang="en-US" altLang="zh-CN" sz="2000" b="1" smtClean="0"/>
              <a:t>1995,</a:t>
            </a:r>
            <a:r>
              <a:rPr lang="zh-CN" altLang="en-US" sz="2000" b="1" smtClean="0"/>
              <a:t>以美国为首的西方七国集团首脑聚集布鲁塞尔（美国、加拿大、日本、英国、法国、德国、意大利），讨论建设全球信息基础设施</a:t>
            </a:r>
            <a:r>
              <a:rPr lang="en-US" altLang="zh-CN" sz="2000" b="1" smtClean="0"/>
              <a:t>GII</a:t>
            </a:r>
            <a:r>
              <a:rPr lang="zh-CN" altLang="en-US" sz="2000" b="1" smtClean="0"/>
              <a:t>的计划，并提出了建设全球信息社会的目标、从而信息化建设浪潮波及到全世界的各个角落。</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sz="half" idx="1"/>
          </p:nvPr>
        </p:nvSpPr>
        <p:spPr>
          <a:xfrm>
            <a:off x="395288" y="1989138"/>
            <a:ext cx="8201025" cy="4114800"/>
          </a:xfrm>
        </p:spPr>
        <p:txBody>
          <a:bodyPr/>
          <a:lstStyle/>
          <a:p>
            <a:pPr marL="177800" indent="-177800" eaLnBrk="1" hangingPunct="1">
              <a:lnSpc>
                <a:spcPct val="105000"/>
              </a:lnSpc>
              <a:buFont typeface="Wingdings" pitchFamily="2" charset="2"/>
              <a:buNone/>
            </a:pPr>
            <a:r>
              <a:rPr lang="en-US" altLang="zh-CN" b="1" smtClean="0">
                <a:latin typeface="宋体" pitchFamily="2" charset="-122"/>
                <a:cs typeface="Times New Roman" pitchFamily="18" charset="0"/>
              </a:rPr>
              <a:t>2.</a:t>
            </a:r>
            <a:r>
              <a:rPr lang="zh-CN" altLang="en-US" b="1" smtClean="0">
                <a:latin typeface="宋体" pitchFamily="2" charset="-122"/>
                <a:cs typeface="Times New Roman" pitchFamily="18" charset="0"/>
              </a:rPr>
              <a:t>我国的国家信息化体系</a:t>
            </a:r>
            <a:r>
              <a:rPr lang="zh-CN" altLang="en-US" sz="2800" b="1" smtClean="0">
                <a:latin typeface="宋体" pitchFamily="2" charset="-122"/>
              </a:rPr>
              <a:t> </a:t>
            </a:r>
          </a:p>
          <a:p>
            <a:pPr marL="177800" indent="-177800" eaLnBrk="1" hangingPunct="1">
              <a:lnSpc>
                <a:spcPct val="105000"/>
              </a:lnSpc>
              <a:buFont typeface="Wingdings" pitchFamily="2" charset="2"/>
              <a:buNone/>
            </a:pPr>
            <a:r>
              <a:rPr lang="zh-CN" altLang="en-US" sz="2400" b="1" smtClean="0"/>
              <a:t>         国家信息化就是在国家统一规划和组织下，在农业、工业、科学技术、国防及社会生活的各个方面应用现代信息技术，深入开发，广泛利用信息资源，加速实现国家现代化的进程。 </a:t>
            </a:r>
          </a:p>
          <a:p>
            <a:pPr marL="723900" lvl="1" indent="-366713" eaLnBrk="1" hangingPunct="1">
              <a:lnSpc>
                <a:spcPct val="90000"/>
              </a:lnSpc>
            </a:pPr>
            <a:r>
              <a:rPr lang="zh-CN" altLang="en-US" sz="2400" b="1" smtClean="0">
                <a:latin typeface="Times New Roman" pitchFamily="18" charset="0"/>
              </a:rPr>
              <a:t>信息资源</a:t>
            </a:r>
          </a:p>
          <a:p>
            <a:pPr marL="723900" lvl="1" indent="-366713" eaLnBrk="1" hangingPunct="1">
              <a:lnSpc>
                <a:spcPct val="90000"/>
              </a:lnSpc>
            </a:pPr>
            <a:r>
              <a:rPr lang="zh-CN" altLang="en-US" sz="2400" b="1" smtClean="0">
                <a:latin typeface="Times New Roman" pitchFamily="18" charset="0"/>
              </a:rPr>
              <a:t>信息网络</a:t>
            </a:r>
          </a:p>
          <a:p>
            <a:pPr marL="723900" lvl="1" indent="-366713" eaLnBrk="1" hangingPunct="1">
              <a:lnSpc>
                <a:spcPct val="90000"/>
              </a:lnSpc>
            </a:pPr>
            <a:r>
              <a:rPr lang="zh-CN" altLang="en-US" sz="2400" b="1" smtClean="0">
                <a:latin typeface="Times New Roman" pitchFamily="18" charset="0"/>
              </a:rPr>
              <a:t>信息技术应用</a:t>
            </a:r>
          </a:p>
          <a:p>
            <a:pPr marL="723900" lvl="1" indent="-366713" eaLnBrk="1" hangingPunct="1">
              <a:lnSpc>
                <a:spcPct val="90000"/>
              </a:lnSpc>
            </a:pPr>
            <a:r>
              <a:rPr lang="zh-CN" altLang="en-US" sz="2400" b="1" smtClean="0">
                <a:latin typeface="Times New Roman" pitchFamily="18" charset="0"/>
              </a:rPr>
              <a:t>信息技术和产业</a:t>
            </a:r>
          </a:p>
          <a:p>
            <a:pPr marL="723900" lvl="1" indent="-366713" eaLnBrk="1" hangingPunct="1">
              <a:lnSpc>
                <a:spcPct val="90000"/>
              </a:lnSpc>
            </a:pPr>
            <a:r>
              <a:rPr lang="zh-CN" altLang="en-US" sz="2400" b="1" smtClean="0">
                <a:latin typeface="Times New Roman" pitchFamily="18" charset="0"/>
              </a:rPr>
              <a:t>信息化人才队伍</a:t>
            </a:r>
          </a:p>
          <a:p>
            <a:pPr marL="723900" lvl="1" indent="-366713" eaLnBrk="1" hangingPunct="1">
              <a:lnSpc>
                <a:spcPct val="90000"/>
              </a:lnSpc>
            </a:pPr>
            <a:r>
              <a:rPr lang="zh-CN" altLang="en-US" sz="2400" b="1" smtClean="0">
                <a:latin typeface="Times New Roman" pitchFamily="18" charset="0"/>
              </a:rPr>
              <a:t>信息化政策法规和标准规范</a:t>
            </a:r>
          </a:p>
        </p:txBody>
      </p:sp>
      <p:sp>
        <p:nvSpPr>
          <p:cNvPr id="1643523" name="AutoShape 3">
            <a:hlinkClick r:id="" action="ppaction://noaction" highlightClick="1"/>
          </p:cNvPr>
          <p:cNvSpPr>
            <a:spLocks noChangeArrowheads="1"/>
          </p:cNvSpPr>
          <p:nvPr/>
        </p:nvSpPr>
        <p:spPr bwMode="auto">
          <a:xfrm>
            <a:off x="1258888" y="765175"/>
            <a:ext cx="4105275" cy="914400"/>
          </a:xfrm>
          <a:prstGeom prst="actionButtonBlank">
            <a:avLst/>
          </a:prstGeom>
          <a:noFill/>
          <a:ln w="9525">
            <a:noFill/>
            <a:miter lim="800000"/>
            <a:headEnd/>
            <a:tailEnd/>
          </a:ln>
          <a:effectLst/>
        </p:spPr>
        <p:txBody>
          <a:bodyPr anchor="ctr"/>
          <a:lstStyle/>
          <a:p>
            <a:pPr>
              <a:defRPr/>
            </a:pPr>
            <a:r>
              <a:rPr kumimoji="1" lang="en-US" altLang="zh-CN" sz="4000" b="1" dirty="0">
                <a:effectLst>
                  <a:outerShdw blurRad="38100" dist="38100" dir="2700000" algn="tl">
                    <a:srgbClr val="C0C0C0"/>
                  </a:outerShdw>
                </a:effectLst>
                <a:latin typeface="Times New Roman" pitchFamily="18" charset="0"/>
              </a:rPr>
              <a:t>1.1.4  </a:t>
            </a:r>
            <a:r>
              <a:rPr kumimoji="1" lang="zh-CN" altLang="en-US" sz="4000" b="1" dirty="0">
                <a:effectLst>
                  <a:outerShdw blurRad="38100" dist="38100" dir="2700000" algn="tl">
                    <a:srgbClr val="C0C0C0"/>
                  </a:outerShdw>
                </a:effectLst>
                <a:latin typeface="Times New Roman" pitchFamily="18" charset="0"/>
              </a:rPr>
              <a:t>信息化</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1026"/>
          <p:cNvSpPr>
            <a:spLocks noGrp="1" noChangeArrowheads="1"/>
          </p:cNvSpPr>
          <p:nvPr>
            <p:ph type="title"/>
          </p:nvPr>
        </p:nvSpPr>
        <p:spPr>
          <a:xfrm>
            <a:off x="935038" y="692150"/>
            <a:ext cx="7708900" cy="762000"/>
          </a:xfrm>
        </p:spPr>
        <p:txBody>
          <a:bodyPr/>
          <a:lstStyle/>
          <a:p>
            <a:pPr>
              <a:defRPr/>
            </a:pPr>
            <a:r>
              <a:rPr kumimoji="1" lang="en-US" altLang="zh-CN" sz="3600" b="1" dirty="0" smtClean="0">
                <a:effectLst>
                  <a:outerShdw blurRad="38100" dist="38100" dir="2700000" algn="tl">
                    <a:srgbClr val="C0C0C0"/>
                  </a:outerShdw>
                </a:effectLst>
                <a:latin typeface="Times New Roman" pitchFamily="18" charset="0"/>
              </a:rPr>
              <a:t>1.1.4  </a:t>
            </a:r>
            <a:r>
              <a:rPr kumimoji="1" lang="zh-CN" altLang="en-US" sz="3600" b="1" dirty="0" smtClean="0">
                <a:effectLst>
                  <a:outerShdw blurRad="38100" dist="38100" dir="2700000" algn="tl">
                    <a:srgbClr val="C0C0C0"/>
                  </a:outerShdw>
                </a:effectLst>
                <a:latin typeface="Times New Roman" pitchFamily="18" charset="0"/>
              </a:rPr>
              <a:t>信息化</a:t>
            </a:r>
            <a:endParaRPr lang="zh-CN" altLang="en-US" sz="3600" dirty="0">
              <a:solidFill>
                <a:srgbClr val="000000"/>
              </a:solidFill>
            </a:endParaRPr>
          </a:p>
        </p:txBody>
      </p:sp>
      <p:sp>
        <p:nvSpPr>
          <p:cNvPr id="269316" name="Rectangle 1028"/>
          <p:cNvSpPr>
            <a:spLocks noChangeArrowheads="1"/>
          </p:cNvSpPr>
          <p:nvPr/>
        </p:nvSpPr>
        <p:spPr bwMode="auto">
          <a:xfrm>
            <a:off x="638175" y="1930400"/>
            <a:ext cx="1524000" cy="69215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lang="en-US" altLang="zh-CN" b="1">
                <a:latin typeface="黑体" pitchFamily="2" charset="-122"/>
                <a:ea typeface="黑体" pitchFamily="2" charset="-122"/>
              </a:rPr>
              <a:t>1993</a:t>
            </a:r>
            <a:r>
              <a:rPr lang="zh-CN" altLang="en-US" b="1">
                <a:latin typeface="黑体" pitchFamily="2" charset="-122"/>
                <a:ea typeface="黑体" pitchFamily="2" charset="-122"/>
              </a:rPr>
              <a:t>年</a:t>
            </a:r>
          </a:p>
        </p:txBody>
      </p:sp>
      <p:sp>
        <p:nvSpPr>
          <p:cNvPr id="269317" name="Rectangle 1029"/>
          <p:cNvSpPr>
            <a:spLocks noChangeArrowheads="1"/>
          </p:cNvSpPr>
          <p:nvPr/>
        </p:nvSpPr>
        <p:spPr bwMode="auto">
          <a:xfrm>
            <a:off x="638175" y="2997200"/>
            <a:ext cx="1524000" cy="69215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lang="en-US" altLang="zh-CN" b="1">
                <a:latin typeface="黑体" pitchFamily="2" charset="-122"/>
                <a:ea typeface="黑体" pitchFamily="2" charset="-122"/>
              </a:rPr>
              <a:t>1993</a:t>
            </a:r>
            <a:r>
              <a:rPr lang="zh-CN" altLang="en-US" b="1">
                <a:latin typeface="黑体" pitchFamily="2" charset="-122"/>
                <a:ea typeface="黑体" pitchFamily="2" charset="-122"/>
              </a:rPr>
              <a:t>年底</a:t>
            </a:r>
          </a:p>
        </p:txBody>
      </p:sp>
      <p:sp>
        <p:nvSpPr>
          <p:cNvPr id="269318" name="Text Box 1030"/>
          <p:cNvSpPr txBox="1">
            <a:spLocks noChangeArrowheads="1"/>
          </p:cNvSpPr>
          <p:nvPr/>
        </p:nvSpPr>
        <p:spPr bwMode="auto">
          <a:xfrm>
            <a:off x="2771775" y="1876425"/>
            <a:ext cx="5715000" cy="822325"/>
          </a:xfrm>
          <a:prstGeom prst="rect">
            <a:avLst/>
          </a:prstGeom>
          <a:noFill/>
          <a:ln w="9525">
            <a:noFill/>
            <a:miter lim="800000"/>
            <a:headEnd/>
            <a:tailEnd/>
          </a:ln>
        </p:spPr>
        <p:txBody>
          <a:bodyPr>
            <a:spAutoFit/>
          </a:bodyPr>
          <a:lstStyle/>
          <a:p>
            <a:r>
              <a:rPr lang="en-US" altLang="zh-CN" b="1">
                <a:latin typeface="黑体" pitchFamily="2" charset="-122"/>
                <a:ea typeface="黑体" pitchFamily="2" charset="-122"/>
              </a:rPr>
              <a:t>1993</a:t>
            </a:r>
            <a:r>
              <a:rPr lang="zh-CN" altLang="en-US" b="1">
                <a:latin typeface="黑体" pitchFamily="2" charset="-122"/>
                <a:ea typeface="黑体" pitchFamily="2" charset="-122"/>
              </a:rPr>
              <a:t>年</a:t>
            </a:r>
            <a:r>
              <a:rPr lang="en-US" altLang="zh-CN" b="1">
                <a:latin typeface="黑体" pitchFamily="2" charset="-122"/>
                <a:ea typeface="黑体" pitchFamily="2" charset="-122"/>
              </a:rPr>
              <a:t>, 《</a:t>
            </a:r>
            <a:r>
              <a:rPr lang="zh-CN" altLang="en-US" b="1">
                <a:latin typeface="黑体" pitchFamily="2" charset="-122"/>
                <a:ea typeface="黑体" pitchFamily="2" charset="-122"/>
              </a:rPr>
              <a:t>国家信息化“九五”规划和</a:t>
            </a:r>
            <a:r>
              <a:rPr lang="en-US" altLang="zh-CN" b="1">
                <a:latin typeface="黑体" pitchFamily="2" charset="-122"/>
                <a:ea typeface="黑体" pitchFamily="2" charset="-122"/>
              </a:rPr>
              <a:t>2010</a:t>
            </a:r>
            <a:r>
              <a:rPr lang="zh-CN" altLang="en-US" b="1">
                <a:latin typeface="黑体" pitchFamily="2" charset="-122"/>
                <a:ea typeface="黑体" pitchFamily="2" charset="-122"/>
              </a:rPr>
              <a:t>年远景目标</a:t>
            </a:r>
            <a:r>
              <a:rPr lang="en-US" altLang="zh-CN" b="1">
                <a:latin typeface="黑体" pitchFamily="2" charset="-122"/>
                <a:ea typeface="黑体" pitchFamily="2" charset="-122"/>
              </a:rPr>
              <a:t>(</a:t>
            </a:r>
            <a:r>
              <a:rPr lang="zh-CN" altLang="en-US" b="1">
                <a:latin typeface="黑体" pitchFamily="2" charset="-122"/>
                <a:ea typeface="黑体" pitchFamily="2" charset="-122"/>
              </a:rPr>
              <a:t>纲要</a:t>
            </a:r>
            <a:r>
              <a:rPr lang="en-US" altLang="zh-CN" b="1">
                <a:latin typeface="黑体" pitchFamily="2" charset="-122"/>
                <a:ea typeface="黑体" pitchFamily="2" charset="-122"/>
              </a:rPr>
              <a:t>)》</a:t>
            </a:r>
            <a:r>
              <a:rPr lang="zh-CN" altLang="en-US" b="1">
                <a:latin typeface="黑体" pitchFamily="2" charset="-122"/>
                <a:ea typeface="黑体" pitchFamily="2" charset="-122"/>
              </a:rPr>
              <a:t>。</a:t>
            </a:r>
          </a:p>
        </p:txBody>
      </p:sp>
      <p:sp>
        <p:nvSpPr>
          <p:cNvPr id="269319" name="Text Box 1031"/>
          <p:cNvSpPr txBox="1">
            <a:spLocks noChangeArrowheads="1"/>
          </p:cNvSpPr>
          <p:nvPr/>
        </p:nvSpPr>
        <p:spPr bwMode="auto">
          <a:xfrm>
            <a:off x="2771775" y="2851150"/>
            <a:ext cx="5715000" cy="822325"/>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启动 “三金工程”</a:t>
            </a:r>
            <a:r>
              <a:rPr lang="en-US" altLang="zh-CN" b="1">
                <a:latin typeface="黑体" pitchFamily="2" charset="-122"/>
                <a:ea typeface="黑体" pitchFamily="2" charset="-122"/>
              </a:rPr>
              <a:t>,</a:t>
            </a:r>
            <a:r>
              <a:rPr lang="zh-CN" altLang="en-US" b="1">
                <a:latin typeface="黑体" pitchFamily="2" charset="-122"/>
                <a:ea typeface="黑体" pitchFamily="2" charset="-122"/>
              </a:rPr>
              <a:t>即金桥工程、金关工程和金卡工程。 </a:t>
            </a:r>
          </a:p>
        </p:txBody>
      </p:sp>
      <p:sp>
        <p:nvSpPr>
          <p:cNvPr id="269320" name="Rectangle 1032"/>
          <p:cNvSpPr>
            <a:spLocks noChangeArrowheads="1"/>
          </p:cNvSpPr>
          <p:nvPr/>
        </p:nvSpPr>
        <p:spPr bwMode="auto">
          <a:xfrm>
            <a:off x="638175" y="4064000"/>
            <a:ext cx="1524000" cy="69215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lang="en-US" altLang="zh-CN" b="1">
                <a:latin typeface="黑体" pitchFamily="2" charset="-122"/>
                <a:ea typeface="黑体" pitchFamily="2" charset="-122"/>
              </a:rPr>
              <a:t>1994</a:t>
            </a:r>
            <a:r>
              <a:rPr lang="zh-CN" altLang="en-US" b="1">
                <a:latin typeface="黑体" pitchFamily="2" charset="-122"/>
                <a:ea typeface="黑体" pitchFamily="2" charset="-122"/>
              </a:rPr>
              <a:t>年</a:t>
            </a:r>
          </a:p>
        </p:txBody>
      </p:sp>
      <p:sp>
        <p:nvSpPr>
          <p:cNvPr id="269321" name="Text Box 1033"/>
          <p:cNvSpPr txBox="1">
            <a:spLocks noChangeArrowheads="1"/>
          </p:cNvSpPr>
          <p:nvPr/>
        </p:nvSpPr>
        <p:spPr bwMode="auto">
          <a:xfrm>
            <a:off x="2771775" y="3949700"/>
            <a:ext cx="5715000" cy="1187450"/>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组成了由</a:t>
            </a:r>
            <a:r>
              <a:rPr lang="en-US" altLang="zh-CN" b="1">
                <a:latin typeface="黑体" pitchFamily="2" charset="-122"/>
                <a:ea typeface="黑体" pitchFamily="2" charset="-122"/>
              </a:rPr>
              <a:t>24</a:t>
            </a:r>
            <a:r>
              <a:rPr lang="zh-CN" altLang="en-US" b="1">
                <a:latin typeface="黑体" pitchFamily="2" charset="-122"/>
                <a:ea typeface="黑体" pitchFamily="2" charset="-122"/>
              </a:rPr>
              <a:t>部委参加的国家信息化联席会议，统一领导和组织协调全国信息化及重点工程建设。</a:t>
            </a:r>
          </a:p>
        </p:txBody>
      </p:sp>
      <p:sp>
        <p:nvSpPr>
          <p:cNvPr id="269323" name="Rectangle 1035"/>
          <p:cNvSpPr>
            <a:spLocks noChangeArrowheads="1"/>
          </p:cNvSpPr>
          <p:nvPr/>
        </p:nvSpPr>
        <p:spPr bwMode="auto">
          <a:xfrm>
            <a:off x="638175" y="5130800"/>
            <a:ext cx="1524000" cy="69215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lang="en-US" altLang="zh-CN" b="1">
                <a:latin typeface="黑体" pitchFamily="2" charset="-122"/>
                <a:ea typeface="黑体" pitchFamily="2" charset="-122"/>
              </a:rPr>
              <a:t>1999</a:t>
            </a:r>
            <a:r>
              <a:rPr lang="zh-CN" altLang="en-US" b="1">
                <a:latin typeface="黑体" pitchFamily="2" charset="-122"/>
                <a:ea typeface="黑体" pitchFamily="2" charset="-122"/>
              </a:rPr>
              <a:t>年</a:t>
            </a:r>
          </a:p>
        </p:txBody>
      </p:sp>
      <p:sp>
        <p:nvSpPr>
          <p:cNvPr id="269324" name="Text Box 1036"/>
          <p:cNvSpPr txBox="1">
            <a:spLocks noChangeArrowheads="1"/>
          </p:cNvSpPr>
          <p:nvPr/>
        </p:nvSpPr>
        <p:spPr bwMode="auto">
          <a:xfrm>
            <a:off x="2768600" y="5202238"/>
            <a:ext cx="5715000" cy="457200"/>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启动“政府上网工程”</a:t>
            </a:r>
            <a:r>
              <a:rPr lang="zh-CN" altLang="en-US" b="1">
                <a:solidFill>
                  <a:srgbClr val="000000"/>
                </a:solidFill>
                <a:latin typeface="黑体" pitchFamily="2" charset="-122"/>
                <a:ea typeface="黑体" pitchFamily="2" charset="-122"/>
              </a:rPr>
              <a:t>。</a:t>
            </a:r>
            <a:endParaRPr lang="zh-CN" altLang="en-US" b="1">
              <a:latin typeface="黑体" pitchFamily="2" charset="-122"/>
              <a:ea typeface="黑体" pitchFamily="2" charset="-122"/>
            </a:endParaRPr>
          </a:p>
        </p:txBody>
      </p:sp>
      <p:sp>
        <p:nvSpPr>
          <p:cNvPr id="269325" name="Text Box 1037"/>
          <p:cNvSpPr txBox="1">
            <a:spLocks noChangeArrowheads="1"/>
          </p:cNvSpPr>
          <p:nvPr/>
        </p:nvSpPr>
        <p:spPr bwMode="auto">
          <a:xfrm>
            <a:off x="2771775" y="5670550"/>
            <a:ext cx="5973763" cy="1187450"/>
          </a:xfrm>
          <a:prstGeom prst="rect">
            <a:avLst/>
          </a:prstGeom>
          <a:noFill/>
          <a:ln w="9525">
            <a:noFill/>
            <a:miter lim="800000"/>
            <a:headEnd/>
            <a:tailEnd/>
          </a:ln>
        </p:spPr>
        <p:txBody>
          <a:bodyPr>
            <a:spAutoFit/>
          </a:bodyPr>
          <a:lstStyle/>
          <a:p>
            <a:r>
              <a:rPr lang="en-US" altLang="zh-CN" b="1">
                <a:latin typeface="黑体" pitchFamily="2" charset="-122"/>
                <a:ea typeface="黑体" pitchFamily="2" charset="-122"/>
              </a:rPr>
              <a:t>《</a:t>
            </a:r>
            <a:r>
              <a:rPr lang="zh-CN" altLang="en-US" b="1">
                <a:latin typeface="黑体" pitchFamily="2" charset="-122"/>
                <a:ea typeface="黑体" pitchFamily="2" charset="-122"/>
              </a:rPr>
              <a:t>国家信息化领导小组关于我国电子政务建设的指导意见</a:t>
            </a:r>
            <a:r>
              <a:rPr lang="en-US" altLang="zh-CN" b="1">
                <a:latin typeface="黑体" pitchFamily="2" charset="-122"/>
                <a:ea typeface="黑体" pitchFamily="2" charset="-122"/>
              </a:rPr>
              <a:t>》</a:t>
            </a:r>
            <a:r>
              <a:rPr lang="zh-CN" altLang="en-US" b="1">
                <a:latin typeface="黑体" pitchFamily="2" charset="-122"/>
                <a:ea typeface="黑体" pitchFamily="2" charset="-122"/>
              </a:rPr>
              <a:t>，“</a:t>
            </a:r>
            <a:r>
              <a:rPr lang="en-US" altLang="zh-CN" b="1">
                <a:latin typeface="黑体" pitchFamily="2" charset="-122"/>
                <a:ea typeface="黑体" pitchFamily="2" charset="-122"/>
              </a:rPr>
              <a:t>12</a:t>
            </a:r>
            <a:r>
              <a:rPr lang="zh-CN" altLang="en-US" b="1">
                <a:latin typeface="黑体" pitchFamily="2" charset="-122"/>
                <a:ea typeface="黑体" pitchFamily="2" charset="-122"/>
              </a:rPr>
              <a:t>金工程”出台 。</a:t>
            </a:r>
            <a:r>
              <a:rPr lang="zh-CN" altLang="en-US" sz="1800" b="1">
                <a:solidFill>
                  <a:srgbClr val="FF0000"/>
                </a:solidFill>
                <a:latin typeface="黑体" pitchFamily="2" charset="-122"/>
                <a:ea typeface="黑体" pitchFamily="2" charset="-122"/>
              </a:rPr>
              <a:t>金宏</a:t>
            </a:r>
            <a:r>
              <a:rPr lang="en-US" altLang="zh-CN" sz="1800" b="1">
                <a:solidFill>
                  <a:srgbClr val="FF0000"/>
                </a:solidFill>
                <a:latin typeface="黑体" pitchFamily="2" charset="-122"/>
                <a:ea typeface="黑体" pitchFamily="2" charset="-122"/>
              </a:rPr>
              <a:t>/</a:t>
            </a:r>
            <a:r>
              <a:rPr lang="zh-CN" altLang="en-US" sz="1800" b="1">
                <a:solidFill>
                  <a:srgbClr val="FF0000"/>
                </a:solidFill>
                <a:latin typeface="黑体" pitchFamily="2" charset="-122"/>
                <a:ea typeface="黑体" pitchFamily="2" charset="-122"/>
              </a:rPr>
              <a:t>金财</a:t>
            </a:r>
            <a:r>
              <a:rPr lang="en-US" altLang="zh-CN" sz="1800" b="1">
                <a:solidFill>
                  <a:srgbClr val="FF0000"/>
                </a:solidFill>
                <a:latin typeface="黑体" pitchFamily="2" charset="-122"/>
                <a:ea typeface="黑体" pitchFamily="2" charset="-122"/>
              </a:rPr>
              <a:t>/</a:t>
            </a:r>
            <a:r>
              <a:rPr lang="zh-CN" altLang="en-US" sz="1800" b="1">
                <a:solidFill>
                  <a:srgbClr val="FF0000"/>
                </a:solidFill>
                <a:latin typeface="黑体" pitchFamily="2" charset="-122"/>
                <a:ea typeface="黑体" pitchFamily="2" charset="-122"/>
              </a:rPr>
              <a:t>金农</a:t>
            </a:r>
            <a:r>
              <a:rPr lang="en-US" altLang="zh-CN" sz="1800" b="1">
                <a:solidFill>
                  <a:srgbClr val="FF0000"/>
                </a:solidFill>
                <a:latin typeface="黑体" pitchFamily="2" charset="-122"/>
                <a:ea typeface="黑体" pitchFamily="2" charset="-122"/>
              </a:rPr>
              <a:t>/</a:t>
            </a:r>
            <a:r>
              <a:rPr lang="zh-CN" altLang="en-US" sz="1800" b="1">
                <a:solidFill>
                  <a:srgbClr val="FF0000"/>
                </a:solidFill>
                <a:latin typeface="黑体" pitchFamily="2" charset="-122"/>
                <a:ea typeface="黑体" pitchFamily="2" charset="-122"/>
              </a:rPr>
              <a:t>金盾</a:t>
            </a:r>
            <a:r>
              <a:rPr lang="en-US" altLang="zh-CN" sz="1800" b="1">
                <a:solidFill>
                  <a:srgbClr val="FF0000"/>
                </a:solidFill>
                <a:latin typeface="黑体" pitchFamily="2" charset="-122"/>
                <a:ea typeface="黑体" pitchFamily="2" charset="-122"/>
              </a:rPr>
              <a:t>/</a:t>
            </a:r>
            <a:r>
              <a:rPr lang="zh-CN" altLang="en-US" sz="1800" b="1">
                <a:solidFill>
                  <a:srgbClr val="FF0000"/>
                </a:solidFill>
                <a:latin typeface="黑体" pitchFamily="2" charset="-122"/>
                <a:ea typeface="黑体" pitchFamily="2" charset="-122"/>
              </a:rPr>
              <a:t>金保</a:t>
            </a:r>
            <a:r>
              <a:rPr lang="en-US" altLang="zh-CN" sz="1800" b="1">
                <a:solidFill>
                  <a:srgbClr val="FF0000"/>
                </a:solidFill>
                <a:latin typeface="黑体" pitchFamily="2" charset="-122"/>
                <a:ea typeface="黑体" pitchFamily="2" charset="-122"/>
              </a:rPr>
              <a:t>/</a:t>
            </a:r>
            <a:r>
              <a:rPr lang="zh-CN" altLang="en-US" sz="1800" b="1">
                <a:solidFill>
                  <a:srgbClr val="FF0000"/>
                </a:solidFill>
                <a:latin typeface="黑体" pitchFamily="2" charset="-122"/>
                <a:ea typeface="黑体" pitchFamily="2" charset="-122"/>
              </a:rPr>
              <a:t>金税</a:t>
            </a:r>
            <a:r>
              <a:rPr lang="en-US" altLang="zh-CN" sz="1800" b="1">
                <a:solidFill>
                  <a:srgbClr val="FF0000"/>
                </a:solidFill>
                <a:latin typeface="黑体" pitchFamily="2" charset="-122"/>
                <a:ea typeface="黑体" pitchFamily="2" charset="-122"/>
              </a:rPr>
              <a:t>/</a:t>
            </a:r>
            <a:r>
              <a:rPr lang="zh-CN" altLang="en-US" sz="1800" b="1">
                <a:solidFill>
                  <a:srgbClr val="FF0000"/>
                </a:solidFill>
                <a:latin typeface="黑体" pitchFamily="2" charset="-122"/>
                <a:ea typeface="黑体" pitchFamily="2" charset="-122"/>
              </a:rPr>
              <a:t>金水</a:t>
            </a:r>
            <a:r>
              <a:rPr lang="en-US" altLang="zh-CN" sz="1800" b="1">
                <a:solidFill>
                  <a:srgbClr val="FF0000"/>
                </a:solidFill>
                <a:latin typeface="黑体" pitchFamily="2" charset="-122"/>
                <a:ea typeface="黑体" pitchFamily="2" charset="-122"/>
              </a:rPr>
              <a:t>/</a:t>
            </a:r>
            <a:r>
              <a:rPr lang="zh-CN" altLang="en-US" sz="1800" b="1">
                <a:solidFill>
                  <a:srgbClr val="FF0000"/>
                </a:solidFill>
                <a:latin typeface="黑体" pitchFamily="2" charset="-122"/>
                <a:ea typeface="黑体" pitchFamily="2" charset="-122"/>
              </a:rPr>
              <a:t>金质</a:t>
            </a:r>
            <a:r>
              <a:rPr lang="en-US" altLang="zh-CN" sz="1800" b="1">
                <a:solidFill>
                  <a:srgbClr val="FF0000"/>
                </a:solidFill>
                <a:latin typeface="黑体" pitchFamily="2" charset="-122"/>
                <a:ea typeface="黑体" pitchFamily="2" charset="-122"/>
              </a:rPr>
              <a:t>/</a:t>
            </a:r>
            <a:r>
              <a:rPr lang="zh-CN" altLang="en-US" sz="1800" b="1">
                <a:solidFill>
                  <a:srgbClr val="FF0000"/>
                </a:solidFill>
                <a:latin typeface="黑体" pitchFamily="2" charset="-122"/>
                <a:ea typeface="黑体" pitchFamily="2" charset="-122"/>
              </a:rPr>
              <a:t>金审</a:t>
            </a:r>
            <a:r>
              <a:rPr lang="zh-CN" altLang="en-US" b="1">
                <a:solidFill>
                  <a:srgbClr val="FF0000"/>
                </a:solidFill>
                <a:latin typeface="黑体" pitchFamily="2" charset="-122"/>
                <a:ea typeface="黑体" pitchFamily="2" charset="-122"/>
              </a:rPr>
              <a:t> </a:t>
            </a:r>
          </a:p>
        </p:txBody>
      </p:sp>
      <p:sp>
        <p:nvSpPr>
          <p:cNvPr id="269327" name="Rectangle 1039"/>
          <p:cNvSpPr>
            <a:spLocks noChangeArrowheads="1"/>
          </p:cNvSpPr>
          <p:nvPr/>
        </p:nvSpPr>
        <p:spPr bwMode="auto">
          <a:xfrm>
            <a:off x="638175" y="6127750"/>
            <a:ext cx="1524000" cy="69215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r>
              <a:rPr lang="en-US" altLang="zh-CN" b="1">
                <a:latin typeface="黑体" pitchFamily="2" charset="-122"/>
                <a:ea typeface="黑体" pitchFamily="2" charset="-122"/>
              </a:rPr>
              <a:t>2002</a:t>
            </a:r>
            <a:r>
              <a:rPr lang="zh-CN" altLang="en-US" b="1">
                <a:latin typeface="黑体" pitchFamily="2" charset="-122"/>
                <a:ea typeface="黑体" pitchFamily="2" charset="-122"/>
              </a:rPr>
              <a:t>年</a:t>
            </a:r>
          </a:p>
        </p:txBody>
      </p:sp>
      <p:sp>
        <p:nvSpPr>
          <p:cNvPr id="92173" name="Text Box 1040"/>
          <p:cNvSpPr txBox="1">
            <a:spLocks noChangeArrowheads="1"/>
          </p:cNvSpPr>
          <p:nvPr/>
        </p:nvSpPr>
        <p:spPr bwMode="auto">
          <a:xfrm>
            <a:off x="3492500" y="838200"/>
            <a:ext cx="4191000" cy="641350"/>
          </a:xfrm>
          <a:prstGeom prst="rect">
            <a:avLst/>
          </a:prstGeom>
          <a:noFill/>
          <a:ln w="9525">
            <a:noFill/>
            <a:miter lim="800000"/>
            <a:headEnd/>
            <a:tailEnd/>
          </a:ln>
        </p:spPr>
        <p:txBody>
          <a:bodyPr>
            <a:spAutoFit/>
          </a:bodyPr>
          <a:lstStyle/>
          <a:p>
            <a:pPr>
              <a:spcBef>
                <a:spcPct val="50000"/>
              </a:spcBef>
            </a:pPr>
            <a:r>
              <a:rPr lang="en-US" altLang="zh-CN" sz="3600" b="1"/>
              <a:t>----</a:t>
            </a:r>
            <a:r>
              <a:rPr lang="zh-CN" altLang="en-US" sz="3600" b="1"/>
              <a:t>中国</a:t>
            </a:r>
          </a:p>
        </p:txBody>
      </p:sp>
    </p:spTree>
  </p:cSld>
  <p:clrMapOvr>
    <a:masterClrMapping/>
  </p:clrMapOvr>
  <p:transition spd="med">
    <p:wipe dir="r"/>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9316"/>
                                        </p:tgtEl>
                                        <p:attrNameLst>
                                          <p:attrName>style.visibility</p:attrName>
                                        </p:attrNameLst>
                                      </p:cBhvr>
                                      <p:to>
                                        <p:strVal val="visible"/>
                                      </p:to>
                                    </p:set>
                                    <p:anim calcmode="lin" valueType="num">
                                      <p:cBhvr additive="base">
                                        <p:cTn id="7" dur="500" fill="hold"/>
                                        <p:tgtEl>
                                          <p:spTgt spid="269316"/>
                                        </p:tgtEl>
                                        <p:attrNameLst>
                                          <p:attrName>ppt_x</p:attrName>
                                        </p:attrNameLst>
                                      </p:cBhvr>
                                      <p:tavLst>
                                        <p:tav tm="0">
                                          <p:val>
                                            <p:strVal val="0-#ppt_w/2"/>
                                          </p:val>
                                        </p:tav>
                                        <p:tav tm="100000">
                                          <p:val>
                                            <p:strVal val="#ppt_x"/>
                                          </p:val>
                                        </p:tav>
                                      </p:tavLst>
                                    </p:anim>
                                    <p:anim calcmode="lin" valueType="num">
                                      <p:cBhvr additive="base">
                                        <p:cTn id="8" dur="500" fill="hold"/>
                                        <p:tgtEl>
                                          <p:spTgt spid="2693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69318"/>
                                        </p:tgtEl>
                                        <p:attrNameLst>
                                          <p:attrName>style.visibility</p:attrName>
                                        </p:attrNameLst>
                                      </p:cBhvr>
                                      <p:to>
                                        <p:strVal val="visible"/>
                                      </p:to>
                                    </p:set>
                                    <p:anim calcmode="lin" valueType="num">
                                      <p:cBhvr additive="base">
                                        <p:cTn id="12" dur="500" fill="hold"/>
                                        <p:tgtEl>
                                          <p:spTgt spid="269318"/>
                                        </p:tgtEl>
                                        <p:attrNameLst>
                                          <p:attrName>ppt_x</p:attrName>
                                        </p:attrNameLst>
                                      </p:cBhvr>
                                      <p:tavLst>
                                        <p:tav tm="0">
                                          <p:val>
                                            <p:strVal val="0-#ppt_w/2"/>
                                          </p:val>
                                        </p:tav>
                                        <p:tav tm="100000">
                                          <p:val>
                                            <p:strVal val="#ppt_x"/>
                                          </p:val>
                                        </p:tav>
                                      </p:tavLst>
                                    </p:anim>
                                    <p:anim calcmode="lin" valueType="num">
                                      <p:cBhvr additive="base">
                                        <p:cTn id="13"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69317"/>
                                        </p:tgtEl>
                                        <p:attrNameLst>
                                          <p:attrName>style.visibility</p:attrName>
                                        </p:attrNameLst>
                                      </p:cBhvr>
                                      <p:to>
                                        <p:strVal val="visible"/>
                                      </p:to>
                                    </p:set>
                                    <p:anim calcmode="lin" valueType="num">
                                      <p:cBhvr additive="base">
                                        <p:cTn id="18" dur="500" fill="hold"/>
                                        <p:tgtEl>
                                          <p:spTgt spid="269317"/>
                                        </p:tgtEl>
                                        <p:attrNameLst>
                                          <p:attrName>ppt_x</p:attrName>
                                        </p:attrNameLst>
                                      </p:cBhvr>
                                      <p:tavLst>
                                        <p:tav tm="0">
                                          <p:val>
                                            <p:strVal val="0-#ppt_w/2"/>
                                          </p:val>
                                        </p:tav>
                                        <p:tav tm="100000">
                                          <p:val>
                                            <p:strVal val="#ppt_x"/>
                                          </p:val>
                                        </p:tav>
                                      </p:tavLst>
                                    </p:anim>
                                    <p:anim calcmode="lin" valueType="num">
                                      <p:cBhvr additive="base">
                                        <p:cTn id="19" dur="500" fill="hold"/>
                                        <p:tgtEl>
                                          <p:spTgt spid="269317"/>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269319"/>
                                        </p:tgtEl>
                                        <p:attrNameLst>
                                          <p:attrName>style.visibility</p:attrName>
                                        </p:attrNameLst>
                                      </p:cBhvr>
                                      <p:to>
                                        <p:strVal val="visible"/>
                                      </p:to>
                                    </p:set>
                                    <p:anim calcmode="lin" valueType="num">
                                      <p:cBhvr additive="base">
                                        <p:cTn id="23" dur="500" fill="hold"/>
                                        <p:tgtEl>
                                          <p:spTgt spid="269319"/>
                                        </p:tgtEl>
                                        <p:attrNameLst>
                                          <p:attrName>ppt_x</p:attrName>
                                        </p:attrNameLst>
                                      </p:cBhvr>
                                      <p:tavLst>
                                        <p:tav tm="0">
                                          <p:val>
                                            <p:strVal val="0-#ppt_w/2"/>
                                          </p:val>
                                        </p:tav>
                                        <p:tav tm="100000">
                                          <p:val>
                                            <p:strVal val="#ppt_x"/>
                                          </p:val>
                                        </p:tav>
                                      </p:tavLst>
                                    </p:anim>
                                    <p:anim calcmode="lin" valueType="num">
                                      <p:cBhvr additive="base">
                                        <p:cTn id="24" dur="500" fill="hold"/>
                                        <p:tgtEl>
                                          <p:spTgt spid="2693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9320"/>
                                        </p:tgtEl>
                                        <p:attrNameLst>
                                          <p:attrName>style.visibility</p:attrName>
                                        </p:attrNameLst>
                                      </p:cBhvr>
                                      <p:to>
                                        <p:strVal val="visible"/>
                                      </p:to>
                                    </p:set>
                                    <p:anim calcmode="lin" valueType="num">
                                      <p:cBhvr additive="base">
                                        <p:cTn id="29" dur="500" fill="hold"/>
                                        <p:tgtEl>
                                          <p:spTgt spid="269320"/>
                                        </p:tgtEl>
                                        <p:attrNameLst>
                                          <p:attrName>ppt_x</p:attrName>
                                        </p:attrNameLst>
                                      </p:cBhvr>
                                      <p:tavLst>
                                        <p:tav tm="0">
                                          <p:val>
                                            <p:strVal val="0-#ppt_w/2"/>
                                          </p:val>
                                        </p:tav>
                                        <p:tav tm="100000">
                                          <p:val>
                                            <p:strVal val="#ppt_x"/>
                                          </p:val>
                                        </p:tav>
                                      </p:tavLst>
                                    </p:anim>
                                    <p:anim calcmode="lin" valueType="num">
                                      <p:cBhvr additive="base">
                                        <p:cTn id="30" dur="500" fill="hold"/>
                                        <p:tgtEl>
                                          <p:spTgt spid="269320"/>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269321"/>
                                        </p:tgtEl>
                                        <p:attrNameLst>
                                          <p:attrName>style.visibility</p:attrName>
                                        </p:attrNameLst>
                                      </p:cBhvr>
                                      <p:to>
                                        <p:strVal val="visible"/>
                                      </p:to>
                                    </p:set>
                                    <p:anim calcmode="lin" valueType="num">
                                      <p:cBhvr additive="base">
                                        <p:cTn id="34" dur="500" fill="hold"/>
                                        <p:tgtEl>
                                          <p:spTgt spid="269321"/>
                                        </p:tgtEl>
                                        <p:attrNameLst>
                                          <p:attrName>ppt_x</p:attrName>
                                        </p:attrNameLst>
                                      </p:cBhvr>
                                      <p:tavLst>
                                        <p:tav tm="0">
                                          <p:val>
                                            <p:strVal val="0-#ppt_w/2"/>
                                          </p:val>
                                        </p:tav>
                                        <p:tav tm="100000">
                                          <p:val>
                                            <p:strVal val="#ppt_x"/>
                                          </p:val>
                                        </p:tav>
                                      </p:tavLst>
                                    </p:anim>
                                    <p:anim calcmode="lin" valueType="num">
                                      <p:cBhvr additive="base">
                                        <p:cTn id="35" dur="500" fill="hold"/>
                                        <p:tgtEl>
                                          <p:spTgt spid="26932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69323"/>
                                        </p:tgtEl>
                                        <p:attrNameLst>
                                          <p:attrName>style.visibility</p:attrName>
                                        </p:attrNameLst>
                                      </p:cBhvr>
                                      <p:to>
                                        <p:strVal val="visible"/>
                                      </p:to>
                                    </p:set>
                                    <p:anim calcmode="lin" valueType="num">
                                      <p:cBhvr additive="base">
                                        <p:cTn id="40" dur="500" fill="hold"/>
                                        <p:tgtEl>
                                          <p:spTgt spid="269323"/>
                                        </p:tgtEl>
                                        <p:attrNameLst>
                                          <p:attrName>ppt_x</p:attrName>
                                        </p:attrNameLst>
                                      </p:cBhvr>
                                      <p:tavLst>
                                        <p:tav tm="0">
                                          <p:val>
                                            <p:strVal val="0-#ppt_w/2"/>
                                          </p:val>
                                        </p:tav>
                                        <p:tav tm="100000">
                                          <p:val>
                                            <p:strVal val="#ppt_x"/>
                                          </p:val>
                                        </p:tav>
                                      </p:tavLst>
                                    </p:anim>
                                    <p:anim calcmode="lin" valueType="num">
                                      <p:cBhvr additive="base">
                                        <p:cTn id="41" dur="500" fill="hold"/>
                                        <p:tgtEl>
                                          <p:spTgt spid="269323"/>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269324"/>
                                        </p:tgtEl>
                                        <p:attrNameLst>
                                          <p:attrName>style.visibility</p:attrName>
                                        </p:attrNameLst>
                                      </p:cBhvr>
                                      <p:to>
                                        <p:strVal val="visible"/>
                                      </p:to>
                                    </p:set>
                                    <p:anim calcmode="lin" valueType="num">
                                      <p:cBhvr additive="base">
                                        <p:cTn id="45" dur="500" fill="hold"/>
                                        <p:tgtEl>
                                          <p:spTgt spid="269324"/>
                                        </p:tgtEl>
                                        <p:attrNameLst>
                                          <p:attrName>ppt_x</p:attrName>
                                        </p:attrNameLst>
                                      </p:cBhvr>
                                      <p:tavLst>
                                        <p:tav tm="0">
                                          <p:val>
                                            <p:strVal val="0-#ppt_w/2"/>
                                          </p:val>
                                        </p:tav>
                                        <p:tav tm="100000">
                                          <p:val>
                                            <p:strVal val="#ppt_x"/>
                                          </p:val>
                                        </p:tav>
                                      </p:tavLst>
                                    </p:anim>
                                    <p:anim calcmode="lin" valueType="num">
                                      <p:cBhvr additive="base">
                                        <p:cTn id="46" dur="500" fill="hold"/>
                                        <p:tgtEl>
                                          <p:spTgt spid="26932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69327"/>
                                        </p:tgtEl>
                                        <p:attrNameLst>
                                          <p:attrName>style.visibility</p:attrName>
                                        </p:attrNameLst>
                                      </p:cBhvr>
                                      <p:to>
                                        <p:strVal val="visible"/>
                                      </p:to>
                                    </p:set>
                                    <p:anim calcmode="lin" valueType="num">
                                      <p:cBhvr additive="base">
                                        <p:cTn id="51" dur="500" fill="hold"/>
                                        <p:tgtEl>
                                          <p:spTgt spid="269327"/>
                                        </p:tgtEl>
                                        <p:attrNameLst>
                                          <p:attrName>ppt_x</p:attrName>
                                        </p:attrNameLst>
                                      </p:cBhvr>
                                      <p:tavLst>
                                        <p:tav tm="0">
                                          <p:val>
                                            <p:strVal val="0-#ppt_w/2"/>
                                          </p:val>
                                        </p:tav>
                                        <p:tav tm="100000">
                                          <p:val>
                                            <p:strVal val="#ppt_x"/>
                                          </p:val>
                                        </p:tav>
                                      </p:tavLst>
                                    </p:anim>
                                    <p:anim calcmode="lin" valueType="num">
                                      <p:cBhvr additive="base">
                                        <p:cTn id="52" dur="500" fill="hold"/>
                                        <p:tgtEl>
                                          <p:spTgt spid="269327"/>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2" presetClass="entr" presetSubtype="8" fill="hold" grpId="0" nodeType="afterEffect">
                                  <p:stCondLst>
                                    <p:cond delay="0"/>
                                  </p:stCondLst>
                                  <p:childTnLst>
                                    <p:set>
                                      <p:cBhvr>
                                        <p:cTn id="55" dur="1" fill="hold">
                                          <p:stCondLst>
                                            <p:cond delay="0"/>
                                          </p:stCondLst>
                                        </p:cTn>
                                        <p:tgtEl>
                                          <p:spTgt spid="269325"/>
                                        </p:tgtEl>
                                        <p:attrNameLst>
                                          <p:attrName>style.visibility</p:attrName>
                                        </p:attrNameLst>
                                      </p:cBhvr>
                                      <p:to>
                                        <p:strVal val="visible"/>
                                      </p:to>
                                    </p:set>
                                    <p:anim calcmode="lin" valueType="num">
                                      <p:cBhvr additive="base">
                                        <p:cTn id="56" dur="500" fill="hold"/>
                                        <p:tgtEl>
                                          <p:spTgt spid="269325"/>
                                        </p:tgtEl>
                                        <p:attrNameLst>
                                          <p:attrName>ppt_x</p:attrName>
                                        </p:attrNameLst>
                                      </p:cBhvr>
                                      <p:tavLst>
                                        <p:tav tm="0">
                                          <p:val>
                                            <p:strVal val="0-#ppt_w/2"/>
                                          </p:val>
                                        </p:tav>
                                        <p:tav tm="100000">
                                          <p:val>
                                            <p:strVal val="#ppt_x"/>
                                          </p:val>
                                        </p:tav>
                                      </p:tavLst>
                                    </p:anim>
                                    <p:anim calcmode="lin" valueType="num">
                                      <p:cBhvr additive="base">
                                        <p:cTn id="57" dur="500" fill="hold"/>
                                        <p:tgtEl>
                                          <p:spTgt spid="269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animBg="1" autoUpdateAnimBg="0"/>
      <p:bldP spid="269317" grpId="0" animBg="1" autoUpdateAnimBg="0"/>
      <p:bldP spid="269318" grpId="0" autoUpdateAnimBg="0"/>
      <p:bldP spid="269319" grpId="0" autoUpdateAnimBg="0"/>
      <p:bldP spid="269320" grpId="0" animBg="1" autoUpdateAnimBg="0"/>
      <p:bldP spid="269321" grpId="0" autoUpdateAnimBg="0"/>
      <p:bldP spid="269323" grpId="0" animBg="1" autoUpdateAnimBg="0"/>
      <p:bldP spid="269324" grpId="0" autoUpdateAnimBg="0"/>
      <p:bldP spid="269325" grpId="0" autoUpdateAnimBg="0"/>
      <p:bldP spid="26932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Group 2"/>
          <p:cNvGraphicFramePr>
            <a:graphicFrameLocks noGrp="1"/>
          </p:cNvGraphicFramePr>
          <p:nvPr>
            <p:ph idx="1"/>
          </p:nvPr>
        </p:nvGraphicFramePr>
        <p:xfrm>
          <a:off x="971550" y="757238"/>
          <a:ext cx="7769225" cy="5776598"/>
        </p:xfrm>
        <a:graphic>
          <a:graphicData uri="http://schemas.openxmlformats.org/drawingml/2006/table">
            <a:tbl>
              <a:tblPr/>
              <a:tblGrid>
                <a:gridCol w="971550"/>
                <a:gridCol w="6797675"/>
              </a:tblGrid>
              <a:tr h="571500">
                <a:tc gridSpan="2">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3200" b="1" i="0" u="none" strike="noStrike" cap="none" normalizeH="0" baseline="0" smtClean="0">
                          <a:ln>
                            <a:noFill/>
                          </a:ln>
                          <a:solidFill>
                            <a:schemeClr val="tx1"/>
                          </a:solidFill>
                          <a:effectLst/>
                          <a:latin typeface="黑体" pitchFamily="2" charset="-122"/>
                          <a:ea typeface="宋体" pitchFamily="2" charset="-122"/>
                        </a:rPr>
                        <a:t>中国企业信息化</a:t>
                      </a:r>
                      <a:r>
                        <a:rPr kumimoji="1" lang="en-US" altLang="zh-CN" sz="3200" b="1" i="0" u="none" strike="noStrike" cap="none" normalizeH="0" baseline="0" smtClean="0">
                          <a:ln>
                            <a:noFill/>
                          </a:ln>
                          <a:solidFill>
                            <a:schemeClr val="tx1"/>
                          </a:solidFill>
                          <a:effectLst/>
                          <a:latin typeface="黑体" pitchFamily="2" charset="-122"/>
                          <a:ea typeface="宋体" pitchFamily="2" charset="-122"/>
                        </a:rPr>
                        <a:t>500</a:t>
                      </a:r>
                      <a:r>
                        <a:rPr kumimoji="1" lang="zh-CN" altLang="en-US" sz="3200" b="1" i="0" u="none" strike="noStrike" cap="none" normalizeH="0" baseline="0" smtClean="0">
                          <a:ln>
                            <a:noFill/>
                          </a:ln>
                          <a:solidFill>
                            <a:schemeClr val="tx1"/>
                          </a:solidFill>
                          <a:effectLst/>
                          <a:latin typeface="黑体" pitchFamily="2" charset="-122"/>
                          <a:ea typeface="宋体" pitchFamily="2" charset="-122"/>
                        </a:rPr>
                        <a:t>强名单</a:t>
                      </a:r>
                    </a:p>
                  </a:txBody>
                  <a:tcPr anchor="ctr" horzOverflow="overflow">
                    <a:lnL>
                      <a:noFill/>
                    </a:lnL>
                    <a:lnR>
                      <a:noFill/>
                    </a:lnR>
                    <a:lnT>
                      <a:noFill/>
                    </a:lnT>
                    <a:lnB>
                      <a:noFill/>
                    </a:lnB>
                    <a:lnTlToBr>
                      <a:noFill/>
                    </a:lnTlToBr>
                    <a:lnBlToTr>
                      <a:noFill/>
                    </a:lnBlToTr>
                    <a:noFill/>
                  </a:tcPr>
                </a:tc>
                <a:tc hMerge="1">
                  <a:txBody>
                    <a:bodyPr/>
                    <a:lstStyle/>
                    <a:p>
                      <a:endParaRPr lang="zh-CN" altLang="en-US"/>
                    </a:p>
                  </a:txBody>
                  <a:tcPr/>
                </a:tc>
              </a:tr>
              <a:tr h="5334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名次</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企业名称</a:t>
                      </a:r>
                    </a:p>
                  </a:txBody>
                  <a:tcPr anchor="ctr" horzOverflow="overflow">
                    <a:lnL>
                      <a:noFill/>
                    </a:lnL>
                    <a:lnR>
                      <a:noFill/>
                    </a:lnR>
                    <a:lnT>
                      <a:noFill/>
                    </a:lnT>
                    <a:lnB>
                      <a:noFill/>
                    </a:lnB>
                    <a:lnTlToBr>
                      <a:noFill/>
                    </a:lnTlToBr>
                    <a:lnBlToTr>
                      <a:noFill/>
                    </a:lnBlToTr>
                    <a:noFill/>
                  </a:tcPr>
                </a:tc>
              </a:tr>
              <a:tr h="471488">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1</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宝山钢铁股份有限公司</a:t>
                      </a:r>
                    </a:p>
                  </a:txBody>
                  <a:tcPr anchor="ctr" horzOverflow="overflow">
                    <a:lnL>
                      <a:noFill/>
                    </a:lnL>
                    <a:lnR>
                      <a:noFill/>
                    </a:lnR>
                    <a:lnT>
                      <a:noFill/>
                    </a:lnT>
                    <a:lnB>
                      <a:noFill/>
                    </a:lnB>
                    <a:lnTlToBr>
                      <a:noFill/>
                    </a:lnTlToBr>
                    <a:lnBlToTr>
                      <a:noFill/>
                    </a:lnBlToTr>
                    <a:noFill/>
                  </a:tcPr>
                </a:tc>
              </a:tr>
              <a:tr h="506413">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2</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上海通用汽车有限公司</a:t>
                      </a:r>
                    </a:p>
                  </a:txBody>
                  <a:tcPr anchor="ctr" horzOverflow="overflow">
                    <a:lnL>
                      <a:noFill/>
                    </a:lnL>
                    <a:lnR>
                      <a:noFill/>
                    </a:lnR>
                    <a:lnT>
                      <a:noFill/>
                    </a:lnT>
                    <a:lnB>
                      <a:noFill/>
                    </a:lnB>
                    <a:lnTlToBr>
                      <a:noFill/>
                    </a:lnTlToBr>
                    <a:lnBlToTr>
                      <a:noFill/>
                    </a:lnBlToTr>
                    <a:noFill/>
                  </a:tcPr>
                </a:tc>
              </a:tr>
              <a:tr h="401638">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3</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招商银行股份有限公司</a:t>
                      </a:r>
                    </a:p>
                  </a:txBody>
                  <a:tcPr anchor="ctr" horzOverflow="overflow">
                    <a:lnL>
                      <a:noFill/>
                    </a:lnL>
                    <a:lnR>
                      <a:noFill/>
                    </a:lnR>
                    <a:lnT>
                      <a:noFill/>
                    </a:lnT>
                    <a:lnB>
                      <a:noFill/>
                    </a:lnB>
                    <a:lnTlToBr>
                      <a:noFill/>
                    </a:lnTlToBr>
                    <a:lnBlToTr>
                      <a:noFill/>
                    </a:lnBlToTr>
                    <a:noFill/>
                  </a:tcPr>
                </a:tc>
              </a:tr>
              <a:tr h="471488">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4</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一汽</a:t>
                      </a:r>
                      <a:r>
                        <a:rPr kumimoji="1" lang="en-US" altLang="zh-CN" sz="2000" b="1" i="0" u="none" strike="noStrike" cap="none" normalizeH="0" baseline="0" smtClean="0">
                          <a:ln>
                            <a:noFill/>
                          </a:ln>
                          <a:solidFill>
                            <a:schemeClr val="tx1"/>
                          </a:solidFill>
                          <a:effectLst/>
                          <a:latin typeface="黑体" pitchFamily="2" charset="-122"/>
                          <a:ea typeface="宋体" pitchFamily="2" charset="-122"/>
                        </a:rPr>
                        <a:t>-</a:t>
                      </a:r>
                      <a:r>
                        <a:rPr kumimoji="1" lang="zh-CN" altLang="en-US" sz="2000" b="1" i="0" u="none" strike="noStrike" cap="none" normalizeH="0" baseline="0" smtClean="0">
                          <a:ln>
                            <a:noFill/>
                          </a:ln>
                          <a:solidFill>
                            <a:schemeClr val="tx1"/>
                          </a:solidFill>
                          <a:effectLst/>
                          <a:latin typeface="黑体" pitchFamily="2" charset="-122"/>
                          <a:ea typeface="宋体" pitchFamily="2" charset="-122"/>
                        </a:rPr>
                        <a:t>大众汽车有限公司</a:t>
                      </a:r>
                    </a:p>
                  </a:txBody>
                  <a:tcPr anchor="ctr" horzOverflow="overflow">
                    <a:lnL>
                      <a:noFill/>
                    </a:lnL>
                    <a:lnR>
                      <a:noFill/>
                    </a:lnR>
                    <a:lnT>
                      <a:noFill/>
                    </a:lnT>
                    <a:lnB>
                      <a:noFill/>
                    </a:lnB>
                    <a:lnTlToBr>
                      <a:noFill/>
                    </a:lnTlToBr>
                    <a:lnBlToTr>
                      <a:noFill/>
                    </a:lnBlToTr>
                    <a:noFill/>
                  </a:tcPr>
                </a:tc>
              </a:tr>
              <a:tr h="4699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5</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山东电力集团公司</a:t>
                      </a:r>
                    </a:p>
                  </a:txBody>
                  <a:tcPr anchor="ctr" horzOverflow="overflow">
                    <a:lnL>
                      <a:noFill/>
                    </a:lnL>
                    <a:lnR>
                      <a:noFill/>
                    </a:lnR>
                    <a:lnT>
                      <a:noFill/>
                    </a:lnT>
                    <a:lnB>
                      <a:noFill/>
                    </a:lnB>
                    <a:lnTlToBr>
                      <a:noFill/>
                    </a:lnTlToBr>
                    <a:lnBlToTr>
                      <a:noFill/>
                    </a:lnBlToTr>
                    <a:noFill/>
                  </a:tcPr>
                </a:tc>
              </a:tr>
              <a:tr h="471488">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6</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中国惠普有限公司</a:t>
                      </a:r>
                    </a:p>
                  </a:txBody>
                  <a:tcPr anchor="ctr" horzOverflow="overflow">
                    <a:lnL>
                      <a:noFill/>
                    </a:lnL>
                    <a:lnR>
                      <a:noFill/>
                    </a:lnR>
                    <a:lnT>
                      <a:noFill/>
                    </a:lnT>
                    <a:lnB>
                      <a:noFill/>
                    </a:lnB>
                    <a:lnTlToBr>
                      <a:noFill/>
                    </a:lnTlToBr>
                    <a:lnBlToTr>
                      <a:noFill/>
                    </a:lnBlToTr>
                    <a:noFill/>
                  </a:tcPr>
                </a:tc>
              </a:tr>
              <a:tr h="4699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7</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海尔集团公司</a:t>
                      </a:r>
                    </a:p>
                  </a:txBody>
                  <a:tcPr anchor="ctr" horzOverflow="overflow">
                    <a:lnL>
                      <a:noFill/>
                    </a:lnL>
                    <a:lnR>
                      <a:noFill/>
                    </a:lnR>
                    <a:lnT>
                      <a:noFill/>
                    </a:lnT>
                    <a:lnB>
                      <a:noFill/>
                    </a:lnB>
                    <a:lnTlToBr>
                      <a:noFill/>
                    </a:lnTlToBr>
                    <a:lnBlToTr>
                      <a:noFill/>
                    </a:lnBlToTr>
                    <a:noFill/>
                  </a:tcPr>
                </a:tc>
              </a:tr>
              <a:tr h="471488">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8</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联想集团有限公司</a:t>
                      </a:r>
                    </a:p>
                  </a:txBody>
                  <a:tcPr anchor="ctr" horzOverflow="overflow">
                    <a:lnL>
                      <a:noFill/>
                    </a:lnL>
                    <a:lnR>
                      <a:noFill/>
                    </a:lnR>
                    <a:lnT>
                      <a:noFill/>
                    </a:lnT>
                    <a:lnB>
                      <a:noFill/>
                    </a:lnB>
                    <a:lnTlToBr>
                      <a:noFill/>
                    </a:lnTlToBr>
                    <a:lnBlToTr>
                      <a:noFill/>
                    </a:lnBlToTr>
                    <a:noFill/>
                  </a:tcPr>
                </a:tc>
              </a:tr>
              <a:tr h="469900">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9</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中国南方航空股份有限公司</a:t>
                      </a:r>
                    </a:p>
                  </a:txBody>
                  <a:tcPr anchor="ctr" horzOverflow="overflow">
                    <a:lnL>
                      <a:noFill/>
                    </a:lnL>
                    <a:lnR>
                      <a:noFill/>
                    </a:lnR>
                    <a:lnT>
                      <a:noFill/>
                    </a:lnT>
                    <a:lnB>
                      <a:noFill/>
                    </a:lnB>
                    <a:lnTlToBr>
                      <a:noFill/>
                    </a:lnTlToBr>
                    <a:lnBlToTr>
                      <a:noFill/>
                    </a:lnBlToTr>
                    <a:noFill/>
                  </a:tcPr>
                </a:tc>
              </a:tr>
              <a:tr h="460375">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黑体" pitchFamily="2" charset="-122"/>
                          <a:ea typeface="宋体" pitchFamily="2" charset="-122"/>
                        </a:rPr>
                        <a:t>10</a:t>
                      </a:r>
                    </a:p>
                  </a:txBody>
                  <a:tcPr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黑体" pitchFamily="2" charset="-122"/>
                          <a:ea typeface="宋体" pitchFamily="2" charset="-122"/>
                        </a:rPr>
                        <a:t>中国工商银行</a:t>
                      </a:r>
                    </a:p>
                  </a:txBody>
                  <a:tcPr anchor="ctr"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sz="half" idx="1"/>
          </p:nvPr>
        </p:nvSpPr>
        <p:spPr>
          <a:xfrm>
            <a:off x="468313" y="1773238"/>
            <a:ext cx="8201025" cy="4751387"/>
          </a:xfrm>
        </p:spPr>
        <p:txBody>
          <a:bodyPr/>
          <a:lstStyle/>
          <a:p>
            <a:pPr marL="177800" indent="-177800" eaLnBrk="1" hangingPunct="1">
              <a:lnSpc>
                <a:spcPct val="105000"/>
              </a:lnSpc>
              <a:buFont typeface="Wingdings" pitchFamily="2" charset="2"/>
              <a:buNone/>
            </a:pPr>
            <a:r>
              <a:rPr lang="en-US" altLang="zh-CN" b="1" smtClean="0">
                <a:latin typeface="宋体" pitchFamily="2" charset="-122"/>
                <a:cs typeface="Times New Roman" pitchFamily="18" charset="0"/>
              </a:rPr>
              <a:t>3. </a:t>
            </a:r>
            <a:r>
              <a:rPr lang="zh-CN" altLang="en-US" b="1" smtClean="0">
                <a:latin typeface="宋体" pitchFamily="2" charset="-122"/>
                <a:cs typeface="Times New Roman" pitchFamily="18" charset="0"/>
              </a:rPr>
              <a:t>信息化的层次</a:t>
            </a:r>
            <a:r>
              <a:rPr lang="zh-CN" altLang="en-US" sz="2800" b="1" smtClean="0">
                <a:latin typeface="宋体" pitchFamily="2" charset="-122"/>
              </a:rPr>
              <a:t> </a:t>
            </a:r>
          </a:p>
          <a:p>
            <a:pPr marL="177800" indent="-177800" eaLnBrk="1" hangingPunct="1">
              <a:lnSpc>
                <a:spcPct val="90000"/>
              </a:lnSpc>
              <a:buFont typeface="Wingdings" pitchFamily="2" charset="2"/>
              <a:buNone/>
            </a:pPr>
            <a:r>
              <a:rPr lang="en-US" altLang="zh-CN" sz="2800" b="1" smtClean="0"/>
              <a:t>1) </a:t>
            </a:r>
            <a:r>
              <a:rPr lang="zh-CN" altLang="en-US" sz="2800" b="1" smtClean="0"/>
              <a:t>产品信息化</a:t>
            </a:r>
          </a:p>
          <a:p>
            <a:pPr marL="177800" indent="-177800" eaLnBrk="1" hangingPunct="1">
              <a:lnSpc>
                <a:spcPct val="90000"/>
              </a:lnSpc>
            </a:pPr>
            <a:r>
              <a:rPr lang="zh-CN" altLang="en-US" sz="2400" b="1" smtClean="0"/>
              <a:t>产品信息化是信息化的基础</a:t>
            </a:r>
            <a:r>
              <a:rPr lang="en-US" altLang="zh-CN" sz="2400" b="1" smtClean="0"/>
              <a:t>,</a:t>
            </a:r>
            <a:r>
              <a:rPr lang="zh-CN" altLang="en-US" sz="2400" b="1" smtClean="0"/>
              <a:t>含两层意思</a:t>
            </a:r>
            <a:r>
              <a:rPr lang="en-US" altLang="zh-CN" sz="2400" b="1" smtClean="0"/>
              <a:t>:</a:t>
            </a:r>
            <a:r>
              <a:rPr lang="zh-CN" altLang="en-US" sz="2400" b="1" smtClean="0"/>
              <a:t>一是产品所含各类信息比重日益增大，物质比重日益降低</a:t>
            </a:r>
            <a:r>
              <a:rPr lang="en-US" altLang="zh-CN" sz="2400" b="1" smtClean="0"/>
              <a:t>, </a:t>
            </a:r>
            <a:r>
              <a:rPr lang="zh-CN" altLang="en-US" sz="2400" b="1" smtClean="0"/>
              <a:t>产品日益由物质产品的特征向信息产品的特征迈进</a:t>
            </a:r>
            <a:r>
              <a:rPr lang="en-US" altLang="zh-CN" sz="2400" b="1" smtClean="0"/>
              <a:t>; </a:t>
            </a:r>
            <a:r>
              <a:rPr lang="zh-CN" altLang="en-US" sz="2400" b="1" smtClean="0"/>
              <a:t>　 </a:t>
            </a:r>
            <a:r>
              <a:rPr lang="zh-CN" altLang="en-US" sz="2400" b="1" smtClean="0">
                <a:hlinkClick r:id="rId2"/>
              </a:rPr>
              <a:t> </a:t>
            </a:r>
            <a:endParaRPr lang="zh-CN" altLang="en-US" sz="2400" b="1" smtClean="0"/>
          </a:p>
          <a:p>
            <a:pPr marL="177800" indent="-177800" eaLnBrk="1" hangingPunct="1">
              <a:lnSpc>
                <a:spcPct val="90000"/>
              </a:lnSpc>
            </a:pPr>
            <a:r>
              <a:rPr lang="zh-CN" altLang="en-US" sz="2400" b="1" smtClean="0"/>
              <a:t> 二是越来越多的产品中嵌入了智能化元器件</a:t>
            </a:r>
            <a:r>
              <a:rPr lang="en-US" altLang="zh-CN" sz="2400" b="1" smtClean="0"/>
              <a:t>, </a:t>
            </a:r>
            <a:r>
              <a:rPr lang="zh-CN" altLang="en-US" sz="2400" b="1" smtClean="0"/>
              <a:t>使产品具有越来越强的信息处理功能。</a:t>
            </a:r>
            <a:r>
              <a:rPr lang="zh-CN" altLang="en-US" sz="2800" b="1" smtClean="0"/>
              <a:t> </a:t>
            </a:r>
          </a:p>
          <a:p>
            <a:pPr marL="177800" indent="-177800" eaLnBrk="1" hangingPunct="1">
              <a:lnSpc>
                <a:spcPct val="90000"/>
              </a:lnSpc>
              <a:buFont typeface="Wingdings" pitchFamily="2" charset="2"/>
              <a:buNone/>
            </a:pPr>
            <a:r>
              <a:rPr lang="en-US" altLang="zh-CN" sz="2800" b="1" smtClean="0"/>
              <a:t>2) </a:t>
            </a:r>
            <a:r>
              <a:rPr lang="zh-CN" altLang="en-US" sz="2800" b="1" smtClean="0"/>
              <a:t>企业信息化</a:t>
            </a:r>
          </a:p>
          <a:p>
            <a:pPr marL="177800" indent="-177800" eaLnBrk="1" hangingPunct="1">
              <a:lnSpc>
                <a:spcPct val="90000"/>
              </a:lnSpc>
            </a:pPr>
            <a:r>
              <a:rPr lang="zh-CN" altLang="en-US" sz="2400" b="1" smtClean="0"/>
              <a:t>企业信息化是指企业在产品的设计、开发、生产、管理、经营等多个环节中广泛利用信息技术</a:t>
            </a:r>
            <a:r>
              <a:rPr lang="en-US" altLang="zh-CN" sz="2400" b="1" smtClean="0"/>
              <a:t>,</a:t>
            </a:r>
            <a:r>
              <a:rPr lang="zh-CN" altLang="en-US" sz="2400" b="1" smtClean="0"/>
              <a:t>并大力培养信息人才</a:t>
            </a:r>
            <a:r>
              <a:rPr lang="en-US" altLang="zh-CN" sz="2400" b="1" smtClean="0"/>
              <a:t>,</a:t>
            </a:r>
            <a:r>
              <a:rPr lang="zh-CN" altLang="en-US" sz="2400" b="1" smtClean="0"/>
              <a:t>完善信息服务</a:t>
            </a:r>
            <a:r>
              <a:rPr lang="en-US" altLang="zh-CN" sz="2400" b="1" smtClean="0"/>
              <a:t>, </a:t>
            </a:r>
            <a:r>
              <a:rPr lang="zh-CN" altLang="en-US" sz="2400" b="1" smtClean="0"/>
              <a:t>加速建设企业信息系统。 </a:t>
            </a:r>
          </a:p>
        </p:txBody>
      </p:sp>
      <p:sp>
        <p:nvSpPr>
          <p:cNvPr id="1730563" name="AutoShape 3">
            <a:hlinkClick r:id="" action="ppaction://noaction" highlightClick="1"/>
          </p:cNvPr>
          <p:cNvSpPr>
            <a:spLocks noChangeArrowheads="1"/>
          </p:cNvSpPr>
          <p:nvPr/>
        </p:nvSpPr>
        <p:spPr bwMode="auto">
          <a:xfrm>
            <a:off x="1258888" y="765175"/>
            <a:ext cx="2667000" cy="914400"/>
          </a:xfrm>
          <a:prstGeom prst="actionButtonBlank">
            <a:avLst/>
          </a:prstGeom>
          <a:noFill/>
          <a:ln w="9525">
            <a:noFill/>
            <a:miter lim="800000"/>
            <a:headEnd/>
            <a:tailEnd/>
          </a:ln>
          <a:effectLst/>
        </p:spPr>
        <p:txBody>
          <a:bodyPr anchor="ctr"/>
          <a:lstStyle/>
          <a:p>
            <a:pPr>
              <a:defRPr/>
            </a:pPr>
            <a:r>
              <a:rPr kumimoji="1" lang="en-US" altLang="zh-CN" sz="3200" b="1">
                <a:effectLst>
                  <a:outerShdw blurRad="38100" dist="38100" dir="2700000" algn="tl">
                    <a:srgbClr val="C0C0C0"/>
                  </a:outerShdw>
                </a:effectLst>
                <a:latin typeface="Times New Roman" pitchFamily="18" charset="0"/>
              </a:rPr>
              <a:t>1.1.4  </a:t>
            </a:r>
            <a:r>
              <a:rPr kumimoji="1" lang="zh-CN" altLang="en-US" sz="3200" b="1">
                <a:effectLst>
                  <a:outerShdw blurRad="38100" dist="38100" dir="2700000" algn="tl">
                    <a:srgbClr val="C0C0C0"/>
                  </a:outerShdw>
                </a:effectLst>
                <a:latin typeface="Times New Roman" pitchFamily="18" charset="0"/>
              </a:rPr>
              <a:t>信息化</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sz="half" idx="1"/>
          </p:nvPr>
        </p:nvSpPr>
        <p:spPr>
          <a:xfrm>
            <a:off x="395288" y="1773238"/>
            <a:ext cx="8351837" cy="4114800"/>
          </a:xfrm>
        </p:spPr>
        <p:txBody>
          <a:bodyPr/>
          <a:lstStyle/>
          <a:p>
            <a:pPr marL="177800" indent="-177800" eaLnBrk="1" hangingPunct="1">
              <a:lnSpc>
                <a:spcPct val="105000"/>
              </a:lnSpc>
              <a:buFont typeface="Wingdings" pitchFamily="2" charset="2"/>
              <a:buNone/>
            </a:pPr>
            <a:r>
              <a:rPr lang="en-US" altLang="zh-CN" sz="2800" b="1" smtClean="0"/>
              <a:t>3) </a:t>
            </a:r>
            <a:r>
              <a:rPr lang="zh-CN" altLang="en-US" sz="2800" b="1" smtClean="0"/>
              <a:t>产业信息化</a:t>
            </a:r>
          </a:p>
          <a:p>
            <a:pPr marL="177800" indent="-177800" eaLnBrk="1" hangingPunct="1"/>
            <a:r>
              <a:rPr lang="zh-CN" altLang="en-US" sz="2800" b="1" smtClean="0"/>
              <a:t>指农业、工业、服务业等传统产业广泛利用信息技术</a:t>
            </a:r>
            <a:r>
              <a:rPr lang="en-US" altLang="zh-CN" sz="2800" b="1" smtClean="0"/>
              <a:t>, </a:t>
            </a:r>
            <a:r>
              <a:rPr lang="zh-CN" altLang="en-US" sz="2800" b="1" smtClean="0"/>
              <a:t>大力开发和利用信息资源</a:t>
            </a:r>
            <a:r>
              <a:rPr lang="en-US" altLang="zh-CN" sz="2800" b="1" smtClean="0"/>
              <a:t>, </a:t>
            </a:r>
            <a:r>
              <a:rPr lang="zh-CN" altLang="en-US" sz="2800" b="1" smtClean="0"/>
              <a:t>建立各种类型的数据库和网络</a:t>
            </a:r>
            <a:r>
              <a:rPr lang="en-US" altLang="zh-CN" sz="2800" b="1" smtClean="0"/>
              <a:t>, </a:t>
            </a:r>
            <a:r>
              <a:rPr lang="zh-CN" altLang="en-US" sz="2800" b="1" smtClean="0"/>
              <a:t>实现产业内各种资源、要素的优化与重组</a:t>
            </a:r>
            <a:r>
              <a:rPr lang="en-US" altLang="zh-CN" sz="2800" b="1" smtClean="0"/>
              <a:t>, </a:t>
            </a:r>
            <a:r>
              <a:rPr lang="zh-CN" altLang="en-US" sz="2800" b="1" smtClean="0"/>
              <a:t>从而实现产业的升级。 </a:t>
            </a:r>
          </a:p>
          <a:p>
            <a:pPr marL="177800" indent="-177800" eaLnBrk="1" hangingPunct="1">
              <a:buFont typeface="Wingdings" pitchFamily="2" charset="2"/>
              <a:buNone/>
            </a:pPr>
            <a:r>
              <a:rPr lang="en-US" altLang="zh-CN" sz="2800" b="1" smtClean="0"/>
              <a:t>4) </a:t>
            </a:r>
            <a:r>
              <a:rPr lang="zh-CN" altLang="en-US" sz="2800" b="1" smtClean="0"/>
              <a:t>国民经济信息化</a:t>
            </a:r>
          </a:p>
          <a:p>
            <a:pPr marL="177800" indent="-177800" eaLnBrk="1" hangingPunct="1"/>
            <a:r>
              <a:rPr lang="zh-CN" altLang="en-US" sz="2800" b="1" smtClean="0"/>
              <a:t>指在经济大系统内实现统一的信息大流动</a:t>
            </a:r>
            <a:r>
              <a:rPr lang="en-US" altLang="zh-CN" sz="2800" b="1" smtClean="0"/>
              <a:t>,</a:t>
            </a:r>
            <a:r>
              <a:rPr lang="zh-CN" altLang="en-US" sz="2800" b="1" smtClean="0"/>
              <a:t>使金融、贸易、投资、计划、通关、营销等组成一个信息大系统</a:t>
            </a:r>
            <a:r>
              <a:rPr lang="en-US" altLang="zh-CN" sz="2800" b="1" smtClean="0"/>
              <a:t>, </a:t>
            </a:r>
            <a:r>
              <a:rPr lang="zh-CN" altLang="en-US" sz="2800" b="1" smtClean="0"/>
              <a:t>使生产、流通、分配、消费等环节通过信息系统进一步联成一个整体。国民经济信息化是各国急需实现的近期目标。 </a:t>
            </a:r>
          </a:p>
        </p:txBody>
      </p:sp>
      <p:sp>
        <p:nvSpPr>
          <p:cNvPr id="1731587" name="AutoShape 3">
            <a:hlinkClick r:id="" action="ppaction://noaction" highlightClick="1"/>
          </p:cNvPr>
          <p:cNvSpPr>
            <a:spLocks noChangeArrowheads="1"/>
          </p:cNvSpPr>
          <p:nvPr/>
        </p:nvSpPr>
        <p:spPr bwMode="auto">
          <a:xfrm>
            <a:off x="1258888" y="765175"/>
            <a:ext cx="2667000" cy="914400"/>
          </a:xfrm>
          <a:prstGeom prst="actionButtonBlank">
            <a:avLst/>
          </a:prstGeom>
          <a:noFill/>
          <a:ln w="9525">
            <a:noFill/>
            <a:miter lim="800000"/>
            <a:headEnd/>
            <a:tailEnd/>
          </a:ln>
          <a:effectLst/>
        </p:spPr>
        <p:txBody>
          <a:bodyPr anchor="ctr"/>
          <a:lstStyle/>
          <a:p>
            <a:pPr>
              <a:defRPr/>
            </a:pPr>
            <a:r>
              <a:rPr kumimoji="1" lang="en-US" altLang="zh-CN" sz="3200" b="1">
                <a:effectLst>
                  <a:outerShdw blurRad="38100" dist="38100" dir="2700000" algn="tl">
                    <a:srgbClr val="C0C0C0"/>
                  </a:outerShdw>
                </a:effectLst>
                <a:latin typeface="Times New Roman" pitchFamily="18" charset="0"/>
              </a:rPr>
              <a:t>1.1.4  </a:t>
            </a:r>
            <a:r>
              <a:rPr kumimoji="1" lang="zh-CN" altLang="en-US" sz="3200" b="1">
                <a:effectLst>
                  <a:outerShdw blurRad="38100" dist="38100" dir="2700000" algn="tl">
                    <a:srgbClr val="C0C0C0"/>
                  </a:outerShdw>
                </a:effectLst>
                <a:latin typeface="Times New Roman" pitchFamily="18" charset="0"/>
              </a:rPr>
              <a:t>信息化</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518025" y="4489450"/>
            <a:ext cx="184150" cy="396875"/>
          </a:xfrm>
          <a:prstGeom prst="rect">
            <a:avLst/>
          </a:prstGeom>
          <a:noFill/>
          <a:ln w="9525">
            <a:noFill/>
            <a:miter lim="800000"/>
            <a:headEnd/>
            <a:tailEnd/>
          </a:ln>
        </p:spPr>
        <p:txBody>
          <a:bodyPr wrap="none">
            <a:spAutoFit/>
          </a:bodyPr>
          <a:lstStyle/>
          <a:p>
            <a:pPr algn="ctr"/>
            <a:endParaRPr kumimoji="1" lang="zh-CN" altLang="zh-CN" b="1">
              <a:latin typeface="Times New Roman" pitchFamily="18" charset="0"/>
              <a:ea typeface="楷体_GB2312" pitchFamily="49" charset="-122"/>
            </a:endParaRPr>
          </a:p>
        </p:txBody>
      </p:sp>
      <p:sp>
        <p:nvSpPr>
          <p:cNvPr id="52227" name="Text Box 3"/>
          <p:cNvSpPr txBox="1">
            <a:spLocks noChangeArrowheads="1"/>
          </p:cNvSpPr>
          <p:nvPr/>
        </p:nvSpPr>
        <p:spPr bwMode="auto">
          <a:xfrm>
            <a:off x="403225" y="3057525"/>
            <a:ext cx="336550" cy="639763"/>
          </a:xfrm>
          <a:prstGeom prst="rect">
            <a:avLst/>
          </a:prstGeom>
          <a:noFill/>
          <a:ln w="9525">
            <a:noFill/>
            <a:miter lim="800000"/>
            <a:headEnd/>
            <a:tailEnd/>
          </a:ln>
        </p:spPr>
        <p:txBody>
          <a:bodyPr wrap="none">
            <a:spAutoFit/>
          </a:bodyPr>
          <a:lstStyle/>
          <a:p>
            <a:pPr>
              <a:lnSpc>
                <a:spcPct val="150000"/>
              </a:lnSpc>
            </a:pPr>
            <a:r>
              <a:rPr kumimoji="1" lang="en-US" altLang="zh-CN" sz="2400">
                <a:latin typeface="Times New Roman" pitchFamily="18" charset="0"/>
                <a:ea typeface="楷体_GB2312" pitchFamily="49" charset="-122"/>
              </a:rPr>
              <a:t>  </a:t>
            </a:r>
          </a:p>
        </p:txBody>
      </p:sp>
      <p:sp>
        <p:nvSpPr>
          <p:cNvPr id="52228" name="Text Box 4"/>
          <p:cNvSpPr txBox="1">
            <a:spLocks noChangeArrowheads="1"/>
          </p:cNvSpPr>
          <p:nvPr/>
        </p:nvSpPr>
        <p:spPr bwMode="auto">
          <a:xfrm>
            <a:off x="755650" y="2060575"/>
            <a:ext cx="8064500" cy="3084513"/>
          </a:xfrm>
          <a:prstGeom prst="rect">
            <a:avLst/>
          </a:prstGeom>
          <a:noFill/>
          <a:ln w="9525">
            <a:noFill/>
            <a:miter lim="800000"/>
            <a:headEnd/>
            <a:tailEnd/>
          </a:ln>
        </p:spPr>
        <p:txBody>
          <a:bodyPr>
            <a:spAutoFit/>
          </a:bodyPr>
          <a:lstStyle/>
          <a:p>
            <a:pPr>
              <a:spcBef>
                <a:spcPct val="50000"/>
              </a:spcBef>
              <a:buClr>
                <a:schemeClr val="hlink"/>
              </a:buClr>
              <a:buSzPct val="80000"/>
              <a:buFont typeface="Wingdings" pitchFamily="2" charset="2"/>
              <a:buChar char="n"/>
            </a:pPr>
            <a:r>
              <a:rPr kumimoji="1" lang="en-US" altLang="zh-CN" sz="2800" b="1"/>
              <a:t>  </a:t>
            </a:r>
            <a:r>
              <a:rPr kumimoji="1" lang="zh-CN" altLang="en-US" sz="2800" b="1"/>
              <a:t>信息的概念</a:t>
            </a:r>
          </a:p>
          <a:p>
            <a:pPr>
              <a:spcBef>
                <a:spcPct val="50000"/>
              </a:spcBef>
              <a:buClr>
                <a:schemeClr val="hlink"/>
              </a:buClr>
              <a:buSzPct val="80000"/>
              <a:buFont typeface="Wingdings" pitchFamily="2" charset="2"/>
              <a:buChar char="n"/>
            </a:pPr>
            <a:r>
              <a:rPr kumimoji="1" lang="zh-CN" altLang="en-US" sz="2800" b="1"/>
              <a:t>  信息的属性</a:t>
            </a:r>
          </a:p>
          <a:p>
            <a:pPr>
              <a:spcBef>
                <a:spcPct val="50000"/>
              </a:spcBef>
              <a:buClr>
                <a:schemeClr val="hlink"/>
              </a:buClr>
              <a:buSzPct val="80000"/>
              <a:buFont typeface="Wingdings" pitchFamily="2" charset="2"/>
              <a:buChar char="n"/>
            </a:pPr>
            <a:r>
              <a:rPr kumimoji="1" lang="zh-CN" altLang="en-US" sz="2800" b="1"/>
              <a:t>  信息的维度</a:t>
            </a:r>
          </a:p>
          <a:p>
            <a:pPr>
              <a:spcBef>
                <a:spcPct val="50000"/>
              </a:spcBef>
              <a:buClr>
                <a:schemeClr val="hlink"/>
              </a:buClr>
              <a:buSzPct val="80000"/>
              <a:buFont typeface="Wingdings" pitchFamily="2" charset="2"/>
              <a:buChar char="n"/>
            </a:pPr>
            <a:r>
              <a:rPr kumimoji="1" lang="zh-CN" altLang="en-US" sz="2800" b="1"/>
              <a:t>  信息化</a:t>
            </a:r>
          </a:p>
          <a:p>
            <a:pPr>
              <a:spcBef>
                <a:spcPct val="50000"/>
              </a:spcBef>
              <a:buClr>
                <a:schemeClr val="hlink"/>
              </a:buClr>
              <a:buSzPct val="80000"/>
              <a:buFont typeface="Wingdings" pitchFamily="2" charset="2"/>
              <a:buChar char="n"/>
            </a:pPr>
            <a:r>
              <a:rPr kumimoji="1" lang="zh-CN" altLang="en-US" sz="2800" b="1"/>
              <a:t>  信息素质与信息道德</a:t>
            </a:r>
          </a:p>
        </p:txBody>
      </p:sp>
      <p:sp>
        <p:nvSpPr>
          <p:cNvPr id="1628165" name="AutoShape 5">
            <a:hlinkClick r:id="" action="ppaction://noaction" highlightClick="1"/>
          </p:cNvPr>
          <p:cNvSpPr>
            <a:spLocks noChangeArrowheads="1"/>
          </p:cNvSpPr>
          <p:nvPr/>
        </p:nvSpPr>
        <p:spPr bwMode="auto">
          <a:xfrm>
            <a:off x="1331913" y="908050"/>
            <a:ext cx="7127875"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  </a:t>
            </a:r>
            <a:r>
              <a:rPr kumimoji="1" lang="zh-CN" altLang="en-US" sz="3600" b="1">
                <a:effectLst>
                  <a:outerShdw blurRad="38100" dist="38100" dir="2700000" algn="tl">
                    <a:srgbClr val="C0C0C0"/>
                  </a:outerShdw>
                </a:effectLst>
                <a:latin typeface="Times New Roman" pitchFamily="18" charset="0"/>
              </a:rPr>
              <a:t>信息</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sz="half" idx="1"/>
          </p:nvPr>
        </p:nvSpPr>
        <p:spPr>
          <a:xfrm>
            <a:off x="468313" y="1989138"/>
            <a:ext cx="8201025" cy="4114800"/>
          </a:xfrm>
        </p:spPr>
        <p:txBody>
          <a:bodyPr/>
          <a:lstStyle/>
          <a:p>
            <a:pPr marL="177800" indent="-177800" eaLnBrk="1" hangingPunct="1">
              <a:lnSpc>
                <a:spcPct val="105000"/>
              </a:lnSpc>
              <a:buFont typeface="Wingdings" pitchFamily="2" charset="2"/>
              <a:buNone/>
            </a:pPr>
            <a:endParaRPr lang="en-US" altLang="zh-CN" sz="2400" b="1" smtClean="0"/>
          </a:p>
          <a:p>
            <a:pPr marL="177800" indent="-177800" eaLnBrk="1" hangingPunct="1">
              <a:buFont typeface="Wingdings" pitchFamily="2" charset="2"/>
              <a:buNone/>
            </a:pPr>
            <a:r>
              <a:rPr lang="en-US" altLang="zh-CN" sz="2800" b="1" smtClean="0"/>
              <a:t>5) </a:t>
            </a:r>
            <a:r>
              <a:rPr lang="zh-CN" altLang="en-US" sz="2800" b="1" smtClean="0"/>
              <a:t>社会生活信息化</a:t>
            </a:r>
          </a:p>
          <a:p>
            <a:pPr marL="177800" indent="-177800" eaLnBrk="1" hangingPunct="1"/>
            <a:r>
              <a:rPr lang="zh-CN" altLang="en-US" sz="2800" b="1" smtClean="0"/>
              <a:t>指包括经济、科技、教育、军事、政务、日常生活等在内的整个社会体系采用先进的信息技术</a:t>
            </a:r>
            <a:r>
              <a:rPr lang="en-US" altLang="zh-CN" sz="2800" b="1" smtClean="0"/>
              <a:t>, </a:t>
            </a:r>
            <a:r>
              <a:rPr lang="zh-CN" altLang="en-US" sz="2800" b="1" smtClean="0"/>
              <a:t>建立各种信息网络</a:t>
            </a:r>
            <a:r>
              <a:rPr lang="en-US" altLang="zh-CN" sz="2800" b="1" smtClean="0"/>
              <a:t>,</a:t>
            </a:r>
            <a:r>
              <a:rPr lang="zh-CN" altLang="en-US" sz="2800" b="1" smtClean="0"/>
              <a:t>大力开发有关人们日常生活的信息内容</a:t>
            </a:r>
            <a:r>
              <a:rPr lang="en-US" altLang="zh-CN" sz="2800" b="1" smtClean="0"/>
              <a:t>, </a:t>
            </a:r>
            <a:r>
              <a:rPr lang="zh-CN" altLang="en-US" sz="2800" b="1" smtClean="0"/>
              <a:t>丰富人们的精神生活</a:t>
            </a:r>
            <a:r>
              <a:rPr lang="en-US" altLang="zh-CN" sz="2800" b="1" smtClean="0"/>
              <a:t>, </a:t>
            </a:r>
            <a:r>
              <a:rPr lang="zh-CN" altLang="en-US" sz="2800" b="1" smtClean="0"/>
              <a:t>拓展人们的活动时空。等社会生活极大程度信息化以后</a:t>
            </a:r>
            <a:r>
              <a:rPr lang="en-US" altLang="zh-CN" sz="2800" b="1" smtClean="0"/>
              <a:t>, </a:t>
            </a:r>
            <a:r>
              <a:rPr lang="zh-CN" altLang="en-US" sz="2800" b="1" smtClean="0"/>
              <a:t>我们也就进入了信息社会。</a:t>
            </a:r>
            <a:r>
              <a:rPr lang="zh-CN" altLang="en-US" sz="2800" smtClean="0"/>
              <a:t> </a:t>
            </a:r>
          </a:p>
        </p:txBody>
      </p:sp>
      <p:sp>
        <p:nvSpPr>
          <p:cNvPr id="1732611" name="AutoShape 3">
            <a:hlinkClick r:id="" action="ppaction://noaction" highlightClick="1"/>
          </p:cNvPr>
          <p:cNvSpPr>
            <a:spLocks noChangeArrowheads="1"/>
          </p:cNvSpPr>
          <p:nvPr/>
        </p:nvSpPr>
        <p:spPr bwMode="auto">
          <a:xfrm>
            <a:off x="1258888" y="765175"/>
            <a:ext cx="2667000" cy="914400"/>
          </a:xfrm>
          <a:prstGeom prst="actionButtonBlank">
            <a:avLst/>
          </a:prstGeom>
          <a:noFill/>
          <a:ln w="9525">
            <a:noFill/>
            <a:miter lim="800000"/>
            <a:headEnd/>
            <a:tailEnd/>
          </a:ln>
          <a:effectLst/>
        </p:spPr>
        <p:txBody>
          <a:bodyPr anchor="ctr"/>
          <a:lstStyle/>
          <a:p>
            <a:pPr>
              <a:defRPr/>
            </a:pPr>
            <a:r>
              <a:rPr kumimoji="1" lang="en-US" altLang="zh-CN" sz="3200" b="1">
                <a:effectLst>
                  <a:outerShdw blurRad="38100" dist="38100" dir="2700000" algn="tl">
                    <a:srgbClr val="C0C0C0"/>
                  </a:outerShdw>
                </a:effectLst>
                <a:latin typeface="Times New Roman" pitchFamily="18" charset="0"/>
              </a:rPr>
              <a:t>1.1.4  </a:t>
            </a:r>
            <a:r>
              <a:rPr kumimoji="1" lang="zh-CN" altLang="en-US" sz="3200" b="1">
                <a:effectLst>
                  <a:outerShdw blurRad="38100" dist="38100" dir="2700000" algn="tl">
                    <a:srgbClr val="C0C0C0"/>
                  </a:outerShdw>
                </a:effectLst>
                <a:latin typeface="Times New Roman" pitchFamily="18" charset="0"/>
              </a:rPr>
              <a:t>信息化</a:t>
            </a:r>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sz="half" idx="1"/>
          </p:nvPr>
        </p:nvSpPr>
        <p:spPr>
          <a:xfrm>
            <a:off x="395288" y="1916113"/>
            <a:ext cx="8064500" cy="4187825"/>
          </a:xfrm>
        </p:spPr>
        <p:txBody>
          <a:bodyPr/>
          <a:lstStyle/>
          <a:p>
            <a:pPr marL="533400" indent="-533400" eaLnBrk="1" hangingPunct="1">
              <a:buFont typeface="Wingdings" pitchFamily="2" charset="2"/>
              <a:buNone/>
            </a:pPr>
            <a:r>
              <a:rPr lang="en-US" altLang="zh-CN" sz="2800" b="1" smtClean="0"/>
              <a:t>1.</a:t>
            </a:r>
            <a:r>
              <a:rPr lang="zh-CN" altLang="en-US" sz="2800" b="1" smtClean="0"/>
              <a:t>信息产业的支柱作用 </a:t>
            </a:r>
            <a:r>
              <a:rPr lang="en-US" altLang="zh-CN" sz="2800" b="1" smtClean="0"/>
              <a:t>:</a:t>
            </a:r>
          </a:p>
          <a:p>
            <a:pPr marL="533400" indent="-533400" eaLnBrk="1" hangingPunct="1">
              <a:buFont typeface="Wingdings" pitchFamily="2" charset="2"/>
              <a:buNone/>
            </a:pPr>
            <a:r>
              <a:rPr lang="en-US" altLang="zh-CN" sz="2800" b="1" smtClean="0"/>
              <a:t> 1) </a:t>
            </a:r>
            <a:r>
              <a:rPr lang="zh-CN" altLang="en-US" sz="2800" b="1" smtClean="0"/>
              <a:t>信息产业是国民经济新的增长点。近年来信息产业以</a:t>
            </a:r>
            <a:r>
              <a:rPr lang="en-US" altLang="zh-CN" sz="2800" b="1" smtClean="0"/>
              <a:t>3</a:t>
            </a:r>
            <a:r>
              <a:rPr lang="zh-CN" altLang="en-US" sz="2800" b="1" smtClean="0"/>
              <a:t>倍于国民经济的速度发展，增加值在国内生产总值</a:t>
            </a:r>
            <a:r>
              <a:rPr lang="en-US" altLang="zh-CN" sz="2800" b="1" smtClean="0"/>
              <a:t>(GDP)</a:t>
            </a:r>
            <a:r>
              <a:rPr lang="zh-CN" altLang="en-US" sz="2800" b="1" smtClean="0"/>
              <a:t>中的比重不断攀升，对国民经济的直接贡献率不断提高，间接贡献率稳步提高。</a:t>
            </a:r>
          </a:p>
          <a:p>
            <a:pPr marL="533400" indent="-533400" eaLnBrk="1" hangingPunct="1">
              <a:buFont typeface="Wingdings" pitchFamily="2" charset="2"/>
              <a:buNone/>
            </a:pPr>
            <a:r>
              <a:rPr lang="en-US" altLang="zh-CN" sz="2800" b="1" smtClean="0"/>
              <a:t>2) </a:t>
            </a:r>
            <a:r>
              <a:rPr lang="zh-CN" altLang="en-US" sz="2800" b="1" smtClean="0"/>
              <a:t>信息产业将发展成为最大的产业。</a:t>
            </a:r>
            <a:r>
              <a:rPr lang="en-US" altLang="zh-CN" sz="2800" b="1" smtClean="0"/>
              <a:t>2009</a:t>
            </a:r>
            <a:r>
              <a:rPr lang="zh-CN" altLang="en-US" sz="2800" b="1" smtClean="0"/>
              <a:t>年，规模以上电子信息制造业收入</a:t>
            </a:r>
            <a:r>
              <a:rPr lang="en-US" altLang="zh-CN" sz="2800" b="1" smtClean="0"/>
              <a:t>51305</a:t>
            </a:r>
            <a:r>
              <a:rPr lang="zh-CN" altLang="en-US" sz="2800" b="1" smtClean="0"/>
              <a:t>亿元，其中软件业收入</a:t>
            </a:r>
            <a:r>
              <a:rPr lang="en-US" altLang="zh-CN" sz="2800" b="1" smtClean="0"/>
              <a:t>9513</a:t>
            </a:r>
            <a:r>
              <a:rPr lang="zh-CN" altLang="en-US" sz="2800" b="1" smtClean="0"/>
              <a:t>亿元，电子信息产品出口占全国外贸出口比重将超过</a:t>
            </a:r>
            <a:r>
              <a:rPr lang="en-US" altLang="zh-CN" sz="2800" b="1" smtClean="0"/>
              <a:t>30</a:t>
            </a:r>
            <a:r>
              <a:rPr lang="zh-CN" altLang="en-US" sz="2800" b="1" smtClean="0"/>
              <a:t>％ 。 </a:t>
            </a:r>
          </a:p>
        </p:txBody>
      </p:sp>
      <p:sp>
        <p:nvSpPr>
          <p:cNvPr id="1733635" name="AutoShape 3">
            <a:hlinkClick r:id="" action="ppaction://noaction" highlightClick="1"/>
          </p:cNvPr>
          <p:cNvSpPr>
            <a:spLocks noChangeArrowheads="1"/>
          </p:cNvSpPr>
          <p:nvPr/>
        </p:nvSpPr>
        <p:spPr bwMode="auto">
          <a:xfrm>
            <a:off x="1258888" y="765175"/>
            <a:ext cx="6192837" cy="914400"/>
          </a:xfrm>
          <a:prstGeom prst="actionButtonBlank">
            <a:avLst/>
          </a:prstGeom>
          <a:noFill/>
          <a:ln w="9525">
            <a:noFill/>
            <a:miter lim="800000"/>
            <a:headEnd/>
            <a:tailEnd/>
          </a:ln>
          <a:effectLst/>
        </p:spPr>
        <p:txBody>
          <a:bodyPr anchor="ctr"/>
          <a:lstStyle/>
          <a:p>
            <a:pPr>
              <a:defRPr/>
            </a:pPr>
            <a:r>
              <a:rPr lang="zh-CN" altLang="en-US" sz="3600" b="1"/>
              <a:t>信息化的重要作用</a:t>
            </a:r>
            <a:endParaRPr kumimoji="1" lang="zh-CN" altLang="en-US" sz="3600" b="1">
              <a:effectLst>
                <a:outerShdw blurRad="38100" dist="38100" dir="2700000" algn="tl">
                  <a:srgbClr val="C0C0C0"/>
                </a:outerShdw>
              </a:effectLst>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sz="half" idx="1"/>
          </p:nvPr>
        </p:nvSpPr>
        <p:spPr>
          <a:xfrm>
            <a:off x="468313" y="1916113"/>
            <a:ext cx="8064500" cy="4187825"/>
          </a:xfrm>
        </p:spPr>
        <p:txBody>
          <a:bodyPr/>
          <a:lstStyle/>
          <a:p>
            <a:pPr marL="533400" indent="-533400" eaLnBrk="1" hangingPunct="1">
              <a:buFont typeface="Wingdings" pitchFamily="2" charset="2"/>
              <a:buNone/>
            </a:pPr>
            <a:r>
              <a:rPr lang="en-US" altLang="zh-CN" sz="2400" b="1" smtClean="0"/>
              <a:t> </a:t>
            </a:r>
          </a:p>
          <a:p>
            <a:pPr marL="533400" indent="-533400" eaLnBrk="1" hangingPunct="1">
              <a:buFont typeface="Wingdings" pitchFamily="2" charset="2"/>
              <a:buNone/>
            </a:pPr>
            <a:r>
              <a:rPr lang="en-US" altLang="zh-CN" sz="2800" b="1" smtClean="0"/>
              <a:t>2. </a:t>
            </a:r>
            <a:r>
              <a:rPr lang="zh-CN" altLang="en-US" sz="2800" b="1" smtClean="0"/>
              <a:t>信息产业的基础作用</a:t>
            </a:r>
          </a:p>
          <a:p>
            <a:pPr marL="533400" indent="-533400" eaLnBrk="1" hangingPunct="1">
              <a:buFont typeface="Wingdings" pitchFamily="2" charset="2"/>
              <a:buNone/>
            </a:pPr>
            <a:r>
              <a:rPr lang="en-US" altLang="zh-CN" sz="2800" b="1" smtClean="0"/>
              <a:t>1) </a:t>
            </a:r>
            <a:r>
              <a:rPr lang="zh-CN" altLang="en-US" sz="2800" b="1" smtClean="0"/>
              <a:t>通信网络是国民经济的基础设施，网络与信息安全是国家安全的重要内容。</a:t>
            </a:r>
          </a:p>
          <a:p>
            <a:pPr marL="533400" indent="-533400" eaLnBrk="1" hangingPunct="1">
              <a:buFont typeface="Wingdings" pitchFamily="2" charset="2"/>
              <a:buNone/>
            </a:pPr>
            <a:r>
              <a:rPr lang="en-US" altLang="zh-CN" sz="2800" b="1" smtClean="0"/>
              <a:t>2) </a:t>
            </a:r>
            <a:r>
              <a:rPr lang="zh-CN" altLang="en-US" sz="2800" b="1" smtClean="0"/>
              <a:t>信息技术和装备是国防现代化建设的重要保障；信息产业成为各国争夺科技、经济、军事主导权和制高点的战略性产业。 </a:t>
            </a:r>
          </a:p>
        </p:txBody>
      </p:sp>
      <p:sp>
        <p:nvSpPr>
          <p:cNvPr id="1740803" name="AutoShape 3">
            <a:hlinkClick r:id="" action="ppaction://noaction" highlightClick="1"/>
          </p:cNvPr>
          <p:cNvSpPr>
            <a:spLocks noChangeArrowheads="1"/>
          </p:cNvSpPr>
          <p:nvPr/>
        </p:nvSpPr>
        <p:spPr bwMode="auto">
          <a:xfrm>
            <a:off x="1258888" y="765175"/>
            <a:ext cx="6192837" cy="914400"/>
          </a:xfrm>
          <a:prstGeom prst="actionButtonBlank">
            <a:avLst/>
          </a:prstGeom>
          <a:noFill/>
          <a:ln w="9525">
            <a:noFill/>
            <a:miter lim="800000"/>
            <a:headEnd/>
            <a:tailEnd/>
          </a:ln>
          <a:effectLst/>
        </p:spPr>
        <p:txBody>
          <a:bodyPr anchor="ctr"/>
          <a:lstStyle/>
          <a:p>
            <a:pPr>
              <a:defRPr/>
            </a:pPr>
            <a:r>
              <a:rPr lang="zh-CN" altLang="en-US" sz="3600" b="1"/>
              <a:t>信息化的重要作用</a:t>
            </a:r>
            <a:endParaRPr kumimoji="1" lang="zh-CN" altLang="en-US" sz="3600" b="1">
              <a:effectLst>
                <a:outerShdw blurRad="38100" dist="38100" dir="2700000" algn="tl">
                  <a:srgbClr val="C0C0C0"/>
                </a:outerShdw>
              </a:effectLst>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sz="half" idx="1"/>
          </p:nvPr>
        </p:nvSpPr>
        <p:spPr>
          <a:xfrm>
            <a:off x="611188" y="1916113"/>
            <a:ext cx="8281987" cy="4187825"/>
          </a:xfrm>
        </p:spPr>
        <p:txBody>
          <a:bodyPr/>
          <a:lstStyle/>
          <a:p>
            <a:pPr marL="533400" indent="-533400" eaLnBrk="1" hangingPunct="1">
              <a:buFont typeface="Wingdings" pitchFamily="2" charset="2"/>
              <a:buNone/>
            </a:pPr>
            <a:r>
              <a:rPr lang="en-US" altLang="zh-CN" sz="2800" b="1" smtClean="0"/>
              <a:t>3.</a:t>
            </a:r>
            <a:r>
              <a:rPr lang="zh-CN" altLang="en-US" sz="2800" b="1" smtClean="0"/>
              <a:t>信息产业的先导作用</a:t>
            </a:r>
          </a:p>
          <a:p>
            <a:pPr marL="533400" indent="-533400" eaLnBrk="1" hangingPunct="1">
              <a:buFont typeface="Wingdings" pitchFamily="2" charset="2"/>
              <a:buNone/>
            </a:pPr>
            <a:r>
              <a:rPr lang="en-US" altLang="zh-CN" sz="2800" b="1" smtClean="0"/>
              <a:t>1)</a:t>
            </a:r>
            <a:r>
              <a:rPr lang="zh-CN" altLang="en-US" sz="2800" b="1" smtClean="0"/>
              <a:t>信息产业的发展已成为世界各国经济发展的主要动力和社会再生产的基础。</a:t>
            </a:r>
          </a:p>
          <a:p>
            <a:pPr marL="533400" indent="-533400" eaLnBrk="1" hangingPunct="1">
              <a:buFont typeface="Wingdings" pitchFamily="2" charset="2"/>
              <a:buNone/>
            </a:pPr>
            <a:r>
              <a:rPr lang="en-US" altLang="zh-CN" sz="2800" b="1" smtClean="0"/>
              <a:t>2)</a:t>
            </a:r>
            <a:r>
              <a:rPr lang="zh-CN" altLang="en-US" sz="2800" b="1" smtClean="0"/>
              <a:t>信息产业作为高新技术产业群的主要组成部分，是带动其他高新技术产业腾飞的龙头产业。</a:t>
            </a:r>
          </a:p>
          <a:p>
            <a:pPr marL="533400" indent="-533400" eaLnBrk="1" hangingPunct="1">
              <a:buFont typeface="Wingdings" pitchFamily="2" charset="2"/>
              <a:buNone/>
            </a:pPr>
            <a:r>
              <a:rPr lang="en-US" altLang="zh-CN" sz="2800" b="1" smtClean="0"/>
              <a:t>3)</a:t>
            </a:r>
            <a:r>
              <a:rPr lang="zh-CN" altLang="en-US" sz="2800" b="1" smtClean="0"/>
              <a:t>信息产业的不断拓展，信息技术向国民经济各领域的不断渗透，将创造出新的产业门类。</a:t>
            </a:r>
          </a:p>
          <a:p>
            <a:pPr marL="533400" indent="-533400" eaLnBrk="1" hangingPunct="1">
              <a:buFont typeface="Wingdings" pitchFamily="2" charset="2"/>
              <a:buNone/>
            </a:pPr>
            <a:r>
              <a:rPr lang="en-US" altLang="zh-CN" sz="2800" b="1" smtClean="0"/>
              <a:t>4)</a:t>
            </a:r>
            <a:r>
              <a:rPr lang="zh-CN" altLang="en-US" sz="2800" b="1" smtClean="0"/>
              <a:t>信息技术的广泛应用，将缩短技术创新的周期，极大提高国家的知识创新能力。 </a:t>
            </a:r>
          </a:p>
        </p:txBody>
      </p:sp>
      <p:sp>
        <p:nvSpPr>
          <p:cNvPr id="1735683" name="AutoShape 3">
            <a:hlinkClick r:id="" action="ppaction://noaction" highlightClick="1"/>
          </p:cNvPr>
          <p:cNvSpPr>
            <a:spLocks noChangeArrowheads="1"/>
          </p:cNvSpPr>
          <p:nvPr/>
        </p:nvSpPr>
        <p:spPr bwMode="auto">
          <a:xfrm>
            <a:off x="1258888" y="765175"/>
            <a:ext cx="6192837" cy="914400"/>
          </a:xfrm>
          <a:prstGeom prst="actionButtonBlank">
            <a:avLst/>
          </a:prstGeom>
          <a:noFill/>
          <a:ln w="9525">
            <a:noFill/>
            <a:miter lim="800000"/>
            <a:headEnd/>
            <a:tailEnd/>
          </a:ln>
          <a:effectLst/>
        </p:spPr>
        <p:txBody>
          <a:bodyPr anchor="ctr"/>
          <a:lstStyle/>
          <a:p>
            <a:pPr>
              <a:defRPr/>
            </a:pPr>
            <a:r>
              <a:rPr lang="zh-CN" altLang="en-US" sz="3600" b="1"/>
              <a:t>信息化的重要作用</a:t>
            </a:r>
            <a:endParaRPr kumimoji="1" lang="zh-CN" altLang="en-US" sz="3600" b="1">
              <a:effectLst>
                <a:outerShdw blurRad="38100" dist="38100" dir="2700000" algn="tl">
                  <a:srgbClr val="C0C0C0"/>
                </a:outerShdw>
              </a:effectLst>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sz="half" idx="1"/>
          </p:nvPr>
        </p:nvSpPr>
        <p:spPr>
          <a:xfrm>
            <a:off x="684213" y="2060575"/>
            <a:ext cx="7985125" cy="4043363"/>
          </a:xfrm>
        </p:spPr>
        <p:txBody>
          <a:bodyPr/>
          <a:lstStyle/>
          <a:p>
            <a:pPr marL="533400" indent="-533400" eaLnBrk="1" hangingPunct="1">
              <a:lnSpc>
                <a:spcPct val="105000"/>
              </a:lnSpc>
              <a:buFont typeface="Wingdings" pitchFamily="2" charset="2"/>
              <a:buNone/>
            </a:pPr>
            <a:r>
              <a:rPr lang="en-US" altLang="zh-CN" sz="2800" b="1" smtClean="0"/>
              <a:t>4. </a:t>
            </a:r>
            <a:r>
              <a:rPr lang="zh-CN" altLang="en-US" sz="2800" b="1" smtClean="0"/>
              <a:t>信息产业的核心作用</a:t>
            </a:r>
          </a:p>
          <a:p>
            <a:pPr marL="533400" indent="-533400" eaLnBrk="1" hangingPunct="1">
              <a:buFont typeface="Wingdings" pitchFamily="2" charset="2"/>
              <a:buNone/>
            </a:pPr>
            <a:r>
              <a:rPr lang="en-US" altLang="zh-CN" sz="2800" b="1" smtClean="0"/>
              <a:t>1)</a:t>
            </a:r>
            <a:r>
              <a:rPr lang="zh-CN" altLang="en-US" sz="2800" b="1" smtClean="0"/>
              <a:t>通信网络和信息技术装备是国家信息化的物资基础和主要动力。</a:t>
            </a:r>
          </a:p>
          <a:p>
            <a:pPr marL="533400" indent="-533400" eaLnBrk="1" hangingPunct="1">
              <a:buFont typeface="Wingdings" pitchFamily="2" charset="2"/>
              <a:buNone/>
            </a:pPr>
            <a:r>
              <a:rPr lang="en-US" altLang="zh-CN" sz="2800" b="1" smtClean="0"/>
              <a:t>2)</a:t>
            </a:r>
            <a:r>
              <a:rPr lang="zh-CN" altLang="en-US" sz="2800" b="1" smtClean="0"/>
              <a:t>信息技术的普及和信息产品的广泛应用，将推动社会生产、生活方式的转型。</a:t>
            </a:r>
          </a:p>
          <a:p>
            <a:pPr marL="533400" indent="-533400" eaLnBrk="1" hangingPunct="1">
              <a:buFont typeface="Wingdings" pitchFamily="2" charset="2"/>
              <a:buNone/>
            </a:pPr>
            <a:r>
              <a:rPr lang="en-US" altLang="zh-CN" sz="2800" b="1" smtClean="0"/>
              <a:t>3)</a:t>
            </a:r>
            <a:r>
              <a:rPr lang="zh-CN" altLang="en-US" sz="2800" b="1" smtClean="0"/>
              <a:t>信息产业的发展大量降低物资消耗和交易成本，对实现我国经济增长方式向节约资源、保护环境、促进可持续发展的内涵集约型方式转变具有重要推动作用。</a:t>
            </a:r>
          </a:p>
        </p:txBody>
      </p:sp>
      <p:sp>
        <p:nvSpPr>
          <p:cNvPr id="1734659" name="AutoShape 3">
            <a:hlinkClick r:id="" action="ppaction://noaction" highlightClick="1"/>
          </p:cNvPr>
          <p:cNvSpPr>
            <a:spLocks noChangeArrowheads="1"/>
          </p:cNvSpPr>
          <p:nvPr/>
        </p:nvSpPr>
        <p:spPr bwMode="auto">
          <a:xfrm>
            <a:off x="1258888" y="765175"/>
            <a:ext cx="2667000" cy="914400"/>
          </a:xfrm>
          <a:prstGeom prst="actionButtonBlank">
            <a:avLst/>
          </a:prstGeom>
          <a:noFill/>
          <a:ln w="9525">
            <a:noFill/>
            <a:miter lim="800000"/>
            <a:headEnd/>
            <a:tailEnd/>
          </a:ln>
          <a:effectLst/>
        </p:spPr>
        <p:txBody>
          <a:bodyPr anchor="ctr"/>
          <a:lstStyle/>
          <a:p>
            <a:pPr>
              <a:defRPr/>
            </a:pPr>
            <a:r>
              <a:rPr kumimoji="1" lang="en-US" altLang="zh-CN" sz="3200" b="1">
                <a:effectLst>
                  <a:outerShdw blurRad="38100" dist="38100" dir="2700000" algn="tl">
                    <a:srgbClr val="C0C0C0"/>
                  </a:outerShdw>
                </a:effectLst>
                <a:latin typeface="Times New Roman" pitchFamily="18" charset="0"/>
              </a:rPr>
              <a:t>1.1.4  </a:t>
            </a:r>
            <a:r>
              <a:rPr kumimoji="1" lang="zh-CN" altLang="en-US" sz="3200" b="1">
                <a:effectLst>
                  <a:outerShdw blurRad="38100" dist="38100" dir="2700000" algn="tl">
                    <a:srgbClr val="C0C0C0"/>
                  </a:outerShdw>
                </a:effectLst>
                <a:latin typeface="Times New Roman" pitchFamily="18" charset="0"/>
              </a:rPr>
              <a:t>信息化</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sz="half" idx="1"/>
          </p:nvPr>
        </p:nvSpPr>
        <p:spPr>
          <a:xfrm>
            <a:off x="684213" y="1700213"/>
            <a:ext cx="7773987" cy="4868862"/>
          </a:xfrm>
        </p:spPr>
        <p:txBody>
          <a:bodyPr/>
          <a:lstStyle/>
          <a:p>
            <a:pPr marL="177800" indent="-177800" eaLnBrk="1" hangingPunct="1">
              <a:lnSpc>
                <a:spcPct val="105000"/>
              </a:lnSpc>
              <a:buFont typeface="Wingdings" pitchFamily="2" charset="2"/>
              <a:buNone/>
            </a:pPr>
            <a:r>
              <a:rPr lang="en-US" altLang="zh-CN" sz="2800" b="1" smtClean="0">
                <a:latin typeface="宋体" pitchFamily="2" charset="-122"/>
                <a:cs typeface="Times New Roman" pitchFamily="18" charset="0"/>
              </a:rPr>
              <a:t>1.</a:t>
            </a:r>
            <a:r>
              <a:rPr lang="zh-CN" altLang="en-US" sz="2800" b="1" smtClean="0">
                <a:latin typeface="宋体" pitchFamily="2" charset="-122"/>
                <a:cs typeface="Times New Roman" pitchFamily="18" charset="0"/>
              </a:rPr>
              <a:t>信息素质</a:t>
            </a:r>
            <a:endParaRPr lang="zh-CN" altLang="en-US" sz="2400" b="1" smtClean="0"/>
          </a:p>
          <a:p>
            <a:pPr marL="723900" lvl="1" indent="-366713" eaLnBrk="1" hangingPunct="1">
              <a:lnSpc>
                <a:spcPct val="90000"/>
              </a:lnSpc>
              <a:buFont typeface="Wingdings" pitchFamily="2" charset="2"/>
              <a:buNone/>
            </a:pPr>
            <a:r>
              <a:rPr lang="zh-CN" altLang="en-US" sz="2000" b="1" smtClean="0">
                <a:latin typeface="Arial" charset="0"/>
              </a:rPr>
              <a:t>“</a:t>
            </a:r>
            <a:r>
              <a:rPr lang="zh-CN" altLang="en-US" sz="2000" b="1" smtClean="0"/>
              <a:t>信息素质就是利用大量信息的信息工具和主要信息源使问题得到解答的技术和技能</a:t>
            </a:r>
            <a:r>
              <a:rPr lang="zh-CN" altLang="en-US" sz="2000" b="1" smtClean="0">
                <a:latin typeface="Arial" charset="0"/>
              </a:rPr>
              <a:t>”</a:t>
            </a:r>
            <a:r>
              <a:rPr lang="zh-CN" altLang="en-US" sz="2000" b="1" smtClean="0"/>
              <a:t> </a:t>
            </a:r>
            <a:r>
              <a:rPr lang="en-US" altLang="zh-CN" sz="2000" b="1" smtClean="0"/>
              <a:t>--</a:t>
            </a:r>
            <a:r>
              <a:rPr lang="zh-CN" altLang="en-US" sz="2000" b="1" smtClean="0"/>
              <a:t>美国信息产业协会主席</a:t>
            </a:r>
            <a:r>
              <a:rPr lang="en-US" altLang="zh-CN" sz="2000" b="1" smtClean="0"/>
              <a:t>Paul Zurkowski,1974</a:t>
            </a:r>
            <a:r>
              <a:rPr lang="zh-CN" altLang="en-US" sz="2000" b="1" smtClean="0"/>
              <a:t>年</a:t>
            </a:r>
          </a:p>
          <a:p>
            <a:pPr marL="723900" lvl="1" indent="-366713" eaLnBrk="1" hangingPunct="1">
              <a:lnSpc>
                <a:spcPct val="90000"/>
              </a:lnSpc>
              <a:buFont typeface="Wingdings" pitchFamily="2" charset="2"/>
              <a:buNone/>
            </a:pPr>
            <a:r>
              <a:rPr lang="zh-CN" altLang="en-US" sz="2000" b="1" smtClean="0"/>
              <a:t>信息素质包括能力和文化两个层次</a:t>
            </a:r>
            <a:r>
              <a:rPr lang="en-US" altLang="zh-CN" sz="2000" b="1" smtClean="0"/>
              <a:t>:</a:t>
            </a:r>
          </a:p>
          <a:p>
            <a:pPr marL="723900" lvl="1" indent="-366713" eaLnBrk="1" hangingPunct="1">
              <a:lnSpc>
                <a:spcPct val="90000"/>
              </a:lnSpc>
            </a:pPr>
            <a:r>
              <a:rPr lang="en-US" altLang="zh-CN" sz="2000" b="1" smtClean="0"/>
              <a:t> </a:t>
            </a:r>
            <a:r>
              <a:rPr lang="zh-CN" altLang="en-US" sz="2000" b="1" u="sng" smtClean="0"/>
              <a:t>能力</a:t>
            </a:r>
            <a:r>
              <a:rPr lang="zh-CN" altLang="en-US" sz="2000" b="1" smtClean="0"/>
              <a:t>就是指具有信息搜索、识别、确认、评价和应用的技能。</a:t>
            </a:r>
          </a:p>
          <a:p>
            <a:pPr marL="723900" lvl="1" indent="-366713" eaLnBrk="1" hangingPunct="1">
              <a:lnSpc>
                <a:spcPct val="90000"/>
              </a:lnSpc>
            </a:pPr>
            <a:r>
              <a:rPr lang="zh-CN" altLang="en-US" sz="2000" b="1" u="sng" smtClean="0"/>
              <a:t>文化</a:t>
            </a:r>
            <a:r>
              <a:rPr lang="zh-CN" altLang="en-US" sz="2000" b="1" smtClean="0"/>
              <a:t>就是指具有查找和运用信息的意识和策略，是一种意识层次的活动，并对信息的取向有决定性的作用。</a:t>
            </a:r>
          </a:p>
          <a:p>
            <a:pPr marL="723900" lvl="1" indent="-366713" eaLnBrk="1" hangingPunct="1">
              <a:lnSpc>
                <a:spcPct val="90000"/>
              </a:lnSpc>
              <a:buFont typeface="Wingdings" pitchFamily="2" charset="2"/>
              <a:buNone/>
            </a:pPr>
            <a:r>
              <a:rPr lang="zh-CN" altLang="en-US" sz="2400" b="1" smtClean="0"/>
              <a:t>信息素质的核心内容</a:t>
            </a:r>
          </a:p>
          <a:p>
            <a:pPr marL="723900" lvl="1" indent="-366713" eaLnBrk="1" hangingPunct="1">
              <a:lnSpc>
                <a:spcPct val="90000"/>
              </a:lnSpc>
            </a:pPr>
            <a:r>
              <a:rPr lang="zh-CN" altLang="en-US" sz="2000" b="1" smtClean="0"/>
              <a:t>在需要解决的问题中准确应用信息的能力</a:t>
            </a:r>
            <a:r>
              <a:rPr lang="en-US" altLang="zh-CN" sz="2000" b="1" smtClean="0"/>
              <a:t>:</a:t>
            </a:r>
            <a:r>
              <a:rPr lang="zh-CN" altLang="en-US" sz="2000" b="1" smtClean="0"/>
              <a:t>指具有信息搜索、识别、确认、评价和应用的技能。</a:t>
            </a:r>
          </a:p>
          <a:p>
            <a:pPr marL="723900" lvl="1" indent="-366713" eaLnBrk="1" hangingPunct="1">
              <a:lnSpc>
                <a:spcPct val="90000"/>
              </a:lnSpc>
            </a:pPr>
            <a:r>
              <a:rPr lang="zh-CN" altLang="en-US" sz="2000" b="1" smtClean="0"/>
              <a:t>具有获取各种信息源的基本知识。 </a:t>
            </a:r>
          </a:p>
          <a:p>
            <a:pPr marL="723900" lvl="1" indent="-366713" eaLnBrk="1" hangingPunct="1">
              <a:lnSpc>
                <a:spcPct val="90000"/>
              </a:lnSpc>
            </a:pPr>
            <a:r>
              <a:rPr lang="zh-CN" altLang="en-US" sz="2000" b="1" smtClean="0"/>
              <a:t>信息的存储与组织知识和能力。 </a:t>
            </a:r>
          </a:p>
          <a:p>
            <a:pPr marL="723900" lvl="1" indent="-366713" eaLnBrk="1" hangingPunct="1">
              <a:lnSpc>
                <a:spcPct val="90000"/>
              </a:lnSpc>
            </a:pPr>
            <a:r>
              <a:rPr lang="zh-CN" altLang="en-US" sz="2000" b="1" smtClean="0"/>
              <a:t>具有获取信息的策略与方法。</a:t>
            </a:r>
          </a:p>
        </p:txBody>
      </p:sp>
      <p:sp>
        <p:nvSpPr>
          <p:cNvPr id="1644547" name="AutoShape 3">
            <a:hlinkClick r:id="" action="ppaction://noaction" highlightClick="1"/>
          </p:cNvPr>
          <p:cNvSpPr>
            <a:spLocks noChangeArrowheads="1"/>
          </p:cNvSpPr>
          <p:nvPr/>
        </p:nvSpPr>
        <p:spPr bwMode="auto">
          <a:xfrm>
            <a:off x="1042988" y="908050"/>
            <a:ext cx="5041900" cy="914400"/>
          </a:xfrm>
          <a:prstGeom prst="actionButtonBlank">
            <a:avLst/>
          </a:prstGeom>
          <a:noFill/>
          <a:ln w="9525">
            <a:noFill/>
            <a:miter lim="800000"/>
            <a:headEnd/>
            <a:tailEnd/>
          </a:ln>
          <a:effectLst/>
        </p:spPr>
        <p:txBody>
          <a:bodyPr anchor="ctr"/>
          <a:lstStyle/>
          <a:p>
            <a:pPr>
              <a:defRPr/>
            </a:pPr>
            <a:r>
              <a:rPr kumimoji="1" lang="en-US" altLang="zh-CN" sz="3200" b="1">
                <a:effectLst>
                  <a:outerShdw blurRad="38100" dist="38100" dir="2700000" algn="tl">
                    <a:srgbClr val="C0C0C0"/>
                  </a:outerShdw>
                </a:effectLst>
                <a:latin typeface="Times New Roman" pitchFamily="18" charset="0"/>
              </a:rPr>
              <a:t>1.1.5  </a:t>
            </a:r>
            <a:r>
              <a:rPr kumimoji="1" lang="zh-CN" altLang="en-US" sz="3200" b="1">
                <a:effectLst>
                  <a:outerShdw blurRad="38100" dist="38100" dir="2700000" algn="tl">
                    <a:srgbClr val="C0C0C0"/>
                  </a:outerShdw>
                </a:effectLst>
                <a:latin typeface="Times New Roman" pitchFamily="18" charset="0"/>
              </a:rPr>
              <a:t>信息素质与信息道德</a:t>
            </a:r>
            <a:r>
              <a:rPr lang="zh-CN" altLang="en-US" sz="3200">
                <a:latin typeface="宋体" pitchFamily="2" charset="-122"/>
              </a:rPr>
              <a:t> </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sz="half" idx="1"/>
          </p:nvPr>
        </p:nvSpPr>
        <p:spPr>
          <a:xfrm>
            <a:off x="539750" y="1773238"/>
            <a:ext cx="7704138" cy="5084762"/>
          </a:xfrm>
        </p:spPr>
        <p:txBody>
          <a:bodyPr/>
          <a:lstStyle/>
          <a:p>
            <a:pPr marL="177800" indent="-177800" eaLnBrk="1" hangingPunct="1">
              <a:lnSpc>
                <a:spcPct val="105000"/>
              </a:lnSpc>
              <a:buFont typeface="Wingdings" pitchFamily="2" charset="2"/>
              <a:buNone/>
            </a:pPr>
            <a:r>
              <a:rPr lang="en-US" altLang="zh-CN" sz="2800" b="1" smtClean="0">
                <a:latin typeface="宋体" pitchFamily="2" charset="-122"/>
                <a:cs typeface="Times New Roman" pitchFamily="18" charset="0"/>
              </a:rPr>
              <a:t>2.</a:t>
            </a:r>
            <a:r>
              <a:rPr lang="zh-CN" altLang="en-US" sz="2800" b="1" smtClean="0">
                <a:latin typeface="宋体" pitchFamily="2" charset="-122"/>
                <a:cs typeface="Times New Roman" pitchFamily="18" charset="0"/>
              </a:rPr>
              <a:t>信息道德</a:t>
            </a:r>
            <a:endParaRPr lang="zh-CN" altLang="en-US" sz="2400" b="1" smtClean="0"/>
          </a:p>
          <a:p>
            <a:pPr marL="531813" lvl="1" indent="-174625" eaLnBrk="1" hangingPunct="1">
              <a:lnSpc>
                <a:spcPct val="90000"/>
              </a:lnSpc>
            </a:pPr>
            <a:r>
              <a:rPr lang="zh-CN" altLang="en-US" sz="2400" b="1" smtClean="0">
                <a:latin typeface="Times New Roman" pitchFamily="18" charset="0"/>
              </a:rPr>
              <a:t>信息道德的含义</a:t>
            </a:r>
          </a:p>
          <a:p>
            <a:pPr marL="1160463" lvl="2" indent="-449263" eaLnBrk="1" hangingPunct="1">
              <a:lnSpc>
                <a:spcPct val="90000"/>
              </a:lnSpc>
            </a:pPr>
            <a:r>
              <a:rPr lang="zh-CN" altLang="en-US" sz="2000" b="1" smtClean="0">
                <a:latin typeface="Times New Roman" pitchFamily="18" charset="0"/>
              </a:rPr>
              <a:t>信息道德是指在信息活动中，调节信息生产者、信息加工者、信息传递者以及信息使用者之间信息关系的行为规范的总和</a:t>
            </a:r>
            <a:r>
              <a:rPr lang="en-US" altLang="zh-CN" sz="2000" b="1" smtClean="0">
                <a:latin typeface="Times New Roman" pitchFamily="18" charset="0"/>
              </a:rPr>
              <a:t>.</a:t>
            </a:r>
          </a:p>
          <a:p>
            <a:pPr marL="531813" lvl="1" indent="-174625" eaLnBrk="1" hangingPunct="1">
              <a:lnSpc>
                <a:spcPct val="90000"/>
              </a:lnSpc>
            </a:pPr>
            <a:r>
              <a:rPr lang="zh-CN" altLang="en-US" sz="2400" b="1" smtClean="0">
                <a:latin typeface="Times New Roman" pitchFamily="18" charset="0"/>
              </a:rPr>
              <a:t>信息道德的内容</a:t>
            </a:r>
          </a:p>
          <a:p>
            <a:pPr marL="1160463" lvl="2" indent="-449263" eaLnBrk="1" hangingPunct="1">
              <a:lnSpc>
                <a:spcPct val="90000"/>
              </a:lnSpc>
            </a:pPr>
            <a:r>
              <a:rPr lang="zh-CN" altLang="en-US" sz="2000" b="1" smtClean="0">
                <a:latin typeface="Times New Roman" pitchFamily="18" charset="0"/>
              </a:rPr>
              <a:t>信息交流与社会整体目标协调一致；遵循信息法律法规，抵制违法信息行为；尊敬他人知识产权；正确处理信息开发、传播、使用三者之间的关系等。</a:t>
            </a:r>
            <a:r>
              <a:rPr lang="zh-CN" altLang="en-US" sz="1800" b="1" smtClean="0"/>
              <a:t>  </a:t>
            </a:r>
          </a:p>
          <a:p>
            <a:pPr lvl="3" eaLnBrk="1" hangingPunct="1">
              <a:lnSpc>
                <a:spcPct val="90000"/>
              </a:lnSpc>
              <a:buFont typeface="Wingdings" pitchFamily="2" charset="2"/>
              <a:buNone/>
            </a:pPr>
            <a:r>
              <a:rPr lang="en-US" altLang="zh-CN" sz="1600" b="1" smtClean="0"/>
              <a:t>(1) </a:t>
            </a:r>
            <a:r>
              <a:rPr lang="zh-CN" altLang="en-US" sz="1600" b="1" smtClean="0"/>
              <a:t>遵守信息法律、法规，尊重知识产权，保护个人隐私；</a:t>
            </a:r>
          </a:p>
          <a:p>
            <a:pPr lvl="3" eaLnBrk="1" hangingPunct="1">
              <a:lnSpc>
                <a:spcPct val="90000"/>
              </a:lnSpc>
              <a:buFont typeface="Wingdings" pitchFamily="2" charset="2"/>
              <a:buNone/>
            </a:pPr>
            <a:r>
              <a:rPr lang="en-US" altLang="zh-CN" sz="1600" b="1" smtClean="0"/>
              <a:t>(2) </a:t>
            </a:r>
            <a:r>
              <a:rPr lang="zh-CN" altLang="en-US" sz="1600" b="1" smtClean="0"/>
              <a:t>保守商业秘密，维护信息安全；</a:t>
            </a:r>
          </a:p>
          <a:p>
            <a:pPr lvl="3" eaLnBrk="1" hangingPunct="1">
              <a:lnSpc>
                <a:spcPct val="90000"/>
              </a:lnSpc>
              <a:buFont typeface="Wingdings" pitchFamily="2" charset="2"/>
              <a:buNone/>
            </a:pPr>
            <a:r>
              <a:rPr lang="en-US" altLang="zh-CN" sz="1600" b="1" smtClean="0"/>
              <a:t>(3) </a:t>
            </a:r>
            <a:r>
              <a:rPr lang="zh-CN" altLang="en-US" sz="1600" b="1" smtClean="0"/>
              <a:t>不制作、传播和消费不良信息；</a:t>
            </a:r>
          </a:p>
          <a:p>
            <a:pPr lvl="3" eaLnBrk="1" hangingPunct="1">
              <a:lnSpc>
                <a:spcPct val="90000"/>
              </a:lnSpc>
              <a:buFont typeface="Wingdings" pitchFamily="2" charset="2"/>
              <a:buNone/>
            </a:pPr>
            <a:r>
              <a:rPr lang="en-US" altLang="zh-CN" sz="1600" b="1" smtClean="0"/>
              <a:t>(4) </a:t>
            </a:r>
            <a:r>
              <a:rPr lang="zh-CN" altLang="en-US" sz="1600" b="1" smtClean="0"/>
              <a:t>不制作和传播病毒等有害的东西；</a:t>
            </a:r>
          </a:p>
          <a:p>
            <a:pPr lvl="3" eaLnBrk="1" hangingPunct="1">
              <a:lnSpc>
                <a:spcPct val="90000"/>
              </a:lnSpc>
              <a:buFont typeface="Wingdings" pitchFamily="2" charset="2"/>
              <a:buNone/>
            </a:pPr>
            <a:r>
              <a:rPr lang="en-US" altLang="zh-CN" sz="1600" b="1" smtClean="0"/>
              <a:t>(5) </a:t>
            </a:r>
            <a:r>
              <a:rPr lang="zh-CN" altLang="en-US" sz="1600" b="1" smtClean="0"/>
              <a:t>不窃取和盗用非法的信息；</a:t>
            </a:r>
          </a:p>
          <a:p>
            <a:pPr lvl="3" eaLnBrk="1" hangingPunct="1">
              <a:lnSpc>
                <a:spcPct val="90000"/>
              </a:lnSpc>
              <a:buFont typeface="Wingdings" pitchFamily="2" charset="2"/>
              <a:buNone/>
            </a:pPr>
            <a:r>
              <a:rPr lang="en-US" altLang="zh-CN" sz="1600" b="1" smtClean="0"/>
              <a:t>(6) </a:t>
            </a:r>
            <a:r>
              <a:rPr lang="zh-CN" altLang="en-US" sz="1600" b="1" smtClean="0"/>
              <a:t>不非法进入他人的系统；</a:t>
            </a:r>
          </a:p>
          <a:p>
            <a:pPr lvl="3" eaLnBrk="1" hangingPunct="1">
              <a:lnSpc>
                <a:spcPct val="90000"/>
              </a:lnSpc>
              <a:buFont typeface="Wingdings" pitchFamily="2" charset="2"/>
              <a:buNone/>
            </a:pPr>
            <a:r>
              <a:rPr lang="en-US" altLang="zh-CN" sz="1600" b="1" smtClean="0"/>
              <a:t>(7) </a:t>
            </a:r>
            <a:r>
              <a:rPr lang="zh-CN" altLang="en-US" sz="1600" b="1" smtClean="0"/>
              <a:t>不利用信息能力进行计算机犯罪等。</a:t>
            </a:r>
            <a:endParaRPr lang="zh-CN" altLang="en-US" sz="1800" b="1" smtClean="0">
              <a:latin typeface="Times New Roman" pitchFamily="18" charset="0"/>
            </a:endParaRPr>
          </a:p>
        </p:txBody>
      </p:sp>
      <p:sp>
        <p:nvSpPr>
          <p:cNvPr id="1645571" name="AutoShape 3">
            <a:hlinkClick r:id="" action="ppaction://noaction" highlightClick="1"/>
          </p:cNvPr>
          <p:cNvSpPr>
            <a:spLocks noChangeArrowheads="1"/>
          </p:cNvSpPr>
          <p:nvPr/>
        </p:nvSpPr>
        <p:spPr bwMode="auto">
          <a:xfrm>
            <a:off x="1042988" y="836613"/>
            <a:ext cx="5041900" cy="914400"/>
          </a:xfrm>
          <a:prstGeom prst="actionButtonBlank">
            <a:avLst/>
          </a:prstGeom>
          <a:noFill/>
          <a:ln w="9525">
            <a:noFill/>
            <a:miter lim="800000"/>
            <a:headEnd/>
            <a:tailEnd/>
          </a:ln>
          <a:effectLst/>
        </p:spPr>
        <p:txBody>
          <a:bodyPr anchor="ctr"/>
          <a:lstStyle/>
          <a:p>
            <a:pPr>
              <a:defRPr/>
            </a:pPr>
            <a:r>
              <a:rPr kumimoji="1" lang="en-US" altLang="zh-CN" sz="3200" b="1">
                <a:effectLst>
                  <a:outerShdw blurRad="38100" dist="38100" dir="2700000" algn="tl">
                    <a:srgbClr val="C0C0C0"/>
                  </a:outerShdw>
                </a:effectLst>
                <a:latin typeface="Times New Roman" pitchFamily="18" charset="0"/>
              </a:rPr>
              <a:t>1.1.5  </a:t>
            </a:r>
            <a:r>
              <a:rPr kumimoji="1" lang="zh-CN" altLang="en-US" sz="3200" b="1">
                <a:effectLst>
                  <a:outerShdw blurRad="38100" dist="38100" dir="2700000" algn="tl">
                    <a:srgbClr val="C0C0C0"/>
                  </a:outerShdw>
                </a:effectLst>
                <a:latin typeface="Times New Roman" pitchFamily="18" charset="0"/>
              </a:rPr>
              <a:t>信息素质与信息道德</a:t>
            </a:r>
            <a:r>
              <a:rPr lang="zh-CN" altLang="en-US" sz="3200">
                <a:latin typeface="宋体" pitchFamily="2" charset="-122"/>
              </a:rPr>
              <a:t> </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sz="half" idx="1"/>
          </p:nvPr>
        </p:nvSpPr>
        <p:spPr>
          <a:xfrm>
            <a:off x="684213" y="1773238"/>
            <a:ext cx="7559675" cy="5084762"/>
          </a:xfrm>
        </p:spPr>
        <p:txBody>
          <a:bodyPr/>
          <a:lstStyle/>
          <a:p>
            <a:pPr marL="533400" indent="-533400" eaLnBrk="1" hangingPunct="1">
              <a:lnSpc>
                <a:spcPct val="105000"/>
              </a:lnSpc>
              <a:buFont typeface="Wingdings" pitchFamily="2" charset="2"/>
              <a:buNone/>
            </a:pPr>
            <a:r>
              <a:rPr lang="en-US" altLang="zh-CN" b="1" smtClean="0">
                <a:latin typeface="宋体" pitchFamily="2" charset="-122"/>
                <a:cs typeface="Times New Roman" pitchFamily="18" charset="0"/>
              </a:rPr>
              <a:t>2.</a:t>
            </a:r>
            <a:r>
              <a:rPr lang="zh-CN" altLang="en-US" b="1" smtClean="0">
                <a:latin typeface="宋体" pitchFamily="2" charset="-122"/>
                <a:cs typeface="Times New Roman" pitchFamily="18" charset="0"/>
              </a:rPr>
              <a:t>信息道德</a:t>
            </a:r>
            <a:endParaRPr lang="zh-CN" altLang="en-US" b="1" smtClean="0">
              <a:latin typeface="Times New Roman" pitchFamily="18" charset="0"/>
            </a:endParaRPr>
          </a:p>
          <a:p>
            <a:pPr marL="814388" lvl="1" indent="-457200" eaLnBrk="1" hangingPunct="1"/>
            <a:r>
              <a:rPr lang="zh-CN" altLang="en-US" b="1" smtClean="0">
                <a:latin typeface="Times New Roman" pitchFamily="18" charset="0"/>
              </a:rPr>
              <a:t>提高信息道德的手段</a:t>
            </a:r>
          </a:p>
          <a:p>
            <a:pPr marL="1160463" lvl="2" indent="-449263" eaLnBrk="1" hangingPunct="1"/>
            <a:r>
              <a:rPr lang="zh-CN" altLang="en-US" sz="2800" b="1" smtClean="0"/>
              <a:t>加强信息道德教育，使信息活动中的各类人员都能够从思想上、行为上约束自己，不损害国家和企业的利益。应在全社会开展信息道德建设，树立信息道德风尚。同时，还应制订相应的信息道德规范，</a:t>
            </a:r>
            <a:r>
              <a:rPr lang="zh-CN" altLang="en-AU" sz="2800" b="1" smtClean="0"/>
              <a:t>包括行为标准和职责等，以此来约束他们的行为。</a:t>
            </a:r>
            <a:endParaRPr lang="zh-CN" altLang="en-US" sz="2800" b="1" smtClean="0"/>
          </a:p>
        </p:txBody>
      </p:sp>
      <p:sp>
        <p:nvSpPr>
          <p:cNvPr id="1646595" name="AutoShape 3">
            <a:hlinkClick r:id="" action="ppaction://noaction" highlightClick="1"/>
          </p:cNvPr>
          <p:cNvSpPr>
            <a:spLocks noChangeArrowheads="1"/>
          </p:cNvSpPr>
          <p:nvPr/>
        </p:nvSpPr>
        <p:spPr bwMode="auto">
          <a:xfrm>
            <a:off x="1042988" y="836613"/>
            <a:ext cx="5041900" cy="914400"/>
          </a:xfrm>
          <a:prstGeom prst="actionButtonBlank">
            <a:avLst/>
          </a:prstGeom>
          <a:noFill/>
          <a:ln w="9525">
            <a:noFill/>
            <a:miter lim="800000"/>
            <a:headEnd/>
            <a:tailEnd/>
          </a:ln>
          <a:effectLst/>
        </p:spPr>
        <p:txBody>
          <a:bodyPr anchor="ctr"/>
          <a:lstStyle/>
          <a:p>
            <a:pPr>
              <a:defRPr/>
            </a:pPr>
            <a:r>
              <a:rPr kumimoji="1" lang="en-US" altLang="zh-CN" sz="3200" b="1">
                <a:effectLst>
                  <a:outerShdw blurRad="38100" dist="38100" dir="2700000" algn="tl">
                    <a:srgbClr val="C0C0C0"/>
                  </a:outerShdw>
                </a:effectLst>
                <a:latin typeface="Times New Roman" pitchFamily="18" charset="0"/>
              </a:rPr>
              <a:t>1.1.5  </a:t>
            </a:r>
            <a:r>
              <a:rPr kumimoji="1" lang="zh-CN" altLang="en-US" sz="3200" b="1">
                <a:effectLst>
                  <a:outerShdw blurRad="38100" dist="38100" dir="2700000" algn="tl">
                    <a:srgbClr val="C0C0C0"/>
                  </a:outerShdw>
                </a:effectLst>
                <a:latin typeface="Times New Roman" pitchFamily="18" charset="0"/>
              </a:rPr>
              <a:t>信息素质与信息道德</a:t>
            </a:r>
            <a:r>
              <a:rPr lang="zh-CN" altLang="en-US" sz="3200">
                <a:latin typeface="宋体" pitchFamily="2" charset="-122"/>
              </a:rPr>
              <a:t> </a:t>
            </a: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611188" y="1989138"/>
            <a:ext cx="7772400" cy="4038600"/>
          </a:xfrm>
        </p:spPr>
        <p:txBody>
          <a:bodyPr/>
          <a:lstStyle/>
          <a:p>
            <a:pPr marL="273050" indent="-273050" eaLnBrk="1" hangingPunct="1">
              <a:spcBef>
                <a:spcPct val="15000"/>
              </a:spcBef>
              <a:buFont typeface="Wingdings" pitchFamily="2" charset="2"/>
              <a:buNone/>
              <a:defRPr/>
            </a:pPr>
            <a:r>
              <a:rPr lang="en-US" altLang="zh-CN" dirty="0" smtClean="0">
                <a:latin typeface="+mn-ea"/>
              </a:rPr>
              <a:t>1.2.1 </a:t>
            </a:r>
            <a:r>
              <a:rPr lang="zh-CN" altLang="en-US" b="1" dirty="0" smtClean="0">
                <a:latin typeface="+mn-ea"/>
              </a:rPr>
              <a:t>系统的概念</a:t>
            </a:r>
          </a:p>
          <a:p>
            <a:pPr marL="452438" lvl="1" indent="3175" eaLnBrk="1" hangingPunct="1">
              <a:spcBef>
                <a:spcPct val="15000"/>
              </a:spcBef>
              <a:buFont typeface="Wingdings" pitchFamily="2" charset="2"/>
              <a:buNone/>
              <a:defRPr/>
            </a:pPr>
            <a:r>
              <a:rPr lang="zh-CN" altLang="en-US" b="1" dirty="0" smtClean="0">
                <a:latin typeface="+mn-ea"/>
              </a:rPr>
              <a:t>    系统是由相互作用和相互制约的若干部分组合而成的、具有特定功能的有机整体。系统的判别特征：</a:t>
            </a:r>
          </a:p>
          <a:p>
            <a:pPr marL="863600" lvl="2" eaLnBrk="1" hangingPunct="1">
              <a:spcBef>
                <a:spcPct val="15000"/>
              </a:spcBef>
              <a:buClr>
                <a:schemeClr val="accent2"/>
              </a:buClr>
              <a:buSzPct val="60000"/>
              <a:buFont typeface="Wingdings" pitchFamily="2" charset="2"/>
              <a:buChar char="l"/>
              <a:defRPr/>
            </a:pPr>
            <a:r>
              <a:rPr lang="zh-CN" altLang="en-US" sz="2800" b="1" dirty="0" smtClean="0">
                <a:latin typeface="+mn-ea"/>
              </a:rPr>
              <a:t>系统由若干要素组成</a:t>
            </a:r>
          </a:p>
          <a:p>
            <a:pPr marL="863600" lvl="2" eaLnBrk="1" hangingPunct="1">
              <a:spcBef>
                <a:spcPct val="15000"/>
              </a:spcBef>
              <a:buClr>
                <a:schemeClr val="accent2"/>
              </a:buClr>
              <a:buSzPct val="60000"/>
              <a:buFont typeface="Wingdings" pitchFamily="2" charset="2"/>
              <a:buChar char="l"/>
              <a:defRPr/>
            </a:pPr>
            <a:r>
              <a:rPr lang="zh-CN" altLang="en-US" sz="2800" b="1" dirty="0" smtClean="0">
                <a:latin typeface="+mn-ea"/>
              </a:rPr>
              <a:t>系统具有一定的结构</a:t>
            </a:r>
          </a:p>
          <a:p>
            <a:pPr marL="863600" lvl="2" eaLnBrk="1" hangingPunct="1">
              <a:spcBef>
                <a:spcPct val="15000"/>
              </a:spcBef>
              <a:buClr>
                <a:schemeClr val="accent2"/>
              </a:buClr>
              <a:buSzPct val="60000"/>
              <a:buFont typeface="Wingdings" pitchFamily="2" charset="2"/>
              <a:buChar char="l"/>
              <a:defRPr/>
            </a:pPr>
            <a:r>
              <a:rPr lang="zh-CN" altLang="en-US" sz="2800" b="1" dirty="0" smtClean="0">
                <a:latin typeface="+mn-ea"/>
              </a:rPr>
              <a:t>系统具有功能和目的</a:t>
            </a:r>
          </a:p>
          <a:p>
            <a:pPr marL="863600" lvl="2" eaLnBrk="1" hangingPunct="1">
              <a:spcBef>
                <a:spcPct val="15000"/>
              </a:spcBef>
              <a:buClr>
                <a:schemeClr val="accent2"/>
              </a:buClr>
              <a:buSzPct val="60000"/>
              <a:buFont typeface="Wingdings" pitchFamily="2" charset="2"/>
              <a:buChar char="l"/>
              <a:defRPr/>
            </a:pPr>
            <a:r>
              <a:rPr lang="zh-CN" altLang="en-US" sz="2800" b="1" dirty="0" smtClean="0">
                <a:latin typeface="+mn-ea"/>
              </a:rPr>
              <a:t>系统要有环境适应性</a:t>
            </a:r>
          </a:p>
        </p:txBody>
      </p:sp>
      <p:sp>
        <p:nvSpPr>
          <p:cNvPr id="107523" name="Rectangle 3"/>
          <p:cNvSpPr>
            <a:spLocks noGrp="1" noChangeArrowheads="1"/>
          </p:cNvSpPr>
          <p:nvPr>
            <p:ph type="title"/>
          </p:nvPr>
        </p:nvSpPr>
        <p:spPr/>
        <p:txBody>
          <a:bodyPr/>
          <a:lstStyle/>
          <a:p>
            <a:pPr eaLnBrk="1" hangingPunct="1">
              <a:defRPr/>
            </a:pPr>
            <a:r>
              <a:rPr kumimoji="1" lang="en-US" altLang="zh-CN" sz="3600" b="1" kern="1200" dirty="0" smtClean="0">
                <a:latin typeface="Times New Roman" pitchFamily="18" charset="0"/>
                <a:cs typeface="+mn-cs"/>
              </a:rPr>
              <a:t>1.2 </a:t>
            </a:r>
            <a:r>
              <a:rPr kumimoji="1" lang="zh-CN" altLang="en-US" sz="3600" b="1" kern="1200" dirty="0" smtClean="0">
                <a:latin typeface="Times New Roman" pitchFamily="18" charset="0"/>
                <a:cs typeface="+mn-cs"/>
              </a:rPr>
              <a:t>系统</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539750" y="2060575"/>
            <a:ext cx="7772400" cy="4114800"/>
          </a:xfrm>
        </p:spPr>
        <p:txBody>
          <a:bodyPr/>
          <a:lstStyle/>
          <a:p>
            <a:pPr algn="just" eaLnBrk="1" hangingPunct="1"/>
            <a:r>
              <a:rPr lang="zh-CN" altLang="en-US" sz="2800" b="1" smtClean="0"/>
              <a:t>系统环境</a:t>
            </a:r>
            <a:r>
              <a:rPr lang="en-US" altLang="zh-CN" sz="2800" b="1" smtClean="0"/>
              <a:t>:</a:t>
            </a:r>
            <a:r>
              <a:rPr lang="zh-CN" altLang="en-US" sz="2800" b="1" smtClean="0"/>
              <a:t>是为提供输入或接收它的输出的场所，即与系统发生作用，但又不包括在系统内的其他事物的总和</a:t>
            </a:r>
          </a:p>
          <a:p>
            <a:pPr algn="just" eaLnBrk="1" hangingPunct="1"/>
            <a:r>
              <a:rPr lang="zh-CN" altLang="en-US" sz="2800" b="1" smtClean="0"/>
              <a:t>边界</a:t>
            </a:r>
            <a:r>
              <a:rPr lang="en-US" altLang="zh-CN" sz="2800" b="1" smtClean="0"/>
              <a:t>:</a:t>
            </a:r>
            <a:r>
              <a:rPr lang="zh-CN" altLang="en-US" sz="2800" b="1" smtClean="0"/>
              <a:t>系统与环境分开的假想线，在此实现物质、能量、信息交换</a:t>
            </a:r>
          </a:p>
          <a:p>
            <a:pPr algn="just" eaLnBrk="1" hangingPunct="1"/>
            <a:r>
              <a:rPr lang="zh-CN" altLang="en-US" sz="2800" b="1" smtClean="0"/>
              <a:t>输入</a:t>
            </a:r>
            <a:r>
              <a:rPr lang="en-US" altLang="zh-CN" sz="2800" b="1" smtClean="0"/>
              <a:t>/</a:t>
            </a:r>
            <a:r>
              <a:rPr lang="zh-CN" altLang="en-US" sz="2800" b="1" smtClean="0"/>
              <a:t>输出：与环境发生联系。系统接收的物质和信息称为系统的输入。系统经变换后产生的另一种形态物质能量和信息称为系统的输出</a:t>
            </a:r>
          </a:p>
          <a:p>
            <a:pPr eaLnBrk="1" hangingPunct="1"/>
            <a:endParaRPr lang="en-US" altLang="zh-CN" sz="2800" b="1" smtClean="0"/>
          </a:p>
        </p:txBody>
      </p:sp>
      <p:sp>
        <p:nvSpPr>
          <p:cNvPr id="107523" name="AutoShape 3">
            <a:hlinkClick r:id="" action="ppaction://noaction" highlightClick="1"/>
          </p:cNvPr>
          <p:cNvSpPr>
            <a:spLocks noChangeArrowheads="1"/>
          </p:cNvSpPr>
          <p:nvPr/>
        </p:nvSpPr>
        <p:spPr bwMode="auto">
          <a:xfrm>
            <a:off x="1116013" y="908050"/>
            <a:ext cx="5111750"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1.2.2  </a:t>
            </a:r>
            <a:r>
              <a:rPr kumimoji="1" lang="zh-CN" altLang="en-US" sz="3600" b="1">
                <a:latin typeface="Times New Roman" pitchFamily="18" charset="0"/>
              </a:rPr>
              <a:t>系统的模型</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518025" y="4489450"/>
            <a:ext cx="184150" cy="396875"/>
          </a:xfrm>
          <a:prstGeom prst="rect">
            <a:avLst/>
          </a:prstGeom>
          <a:noFill/>
          <a:ln w="9525">
            <a:noFill/>
            <a:miter lim="800000"/>
            <a:headEnd/>
            <a:tailEnd/>
          </a:ln>
        </p:spPr>
        <p:txBody>
          <a:bodyPr wrap="none">
            <a:spAutoFit/>
          </a:bodyPr>
          <a:lstStyle/>
          <a:p>
            <a:pPr algn="ctr"/>
            <a:endParaRPr kumimoji="1" lang="zh-CN" altLang="zh-CN" b="1">
              <a:latin typeface="Times New Roman" pitchFamily="18" charset="0"/>
              <a:ea typeface="楷体_GB2312" pitchFamily="49" charset="-122"/>
            </a:endParaRPr>
          </a:p>
        </p:txBody>
      </p:sp>
      <p:sp>
        <p:nvSpPr>
          <p:cNvPr id="53251" name="Text Box 3"/>
          <p:cNvSpPr txBox="1">
            <a:spLocks noChangeArrowheads="1"/>
          </p:cNvSpPr>
          <p:nvPr/>
        </p:nvSpPr>
        <p:spPr bwMode="auto">
          <a:xfrm>
            <a:off x="403225" y="3057525"/>
            <a:ext cx="336550" cy="639763"/>
          </a:xfrm>
          <a:prstGeom prst="rect">
            <a:avLst/>
          </a:prstGeom>
          <a:noFill/>
          <a:ln w="9525">
            <a:noFill/>
            <a:miter lim="800000"/>
            <a:headEnd/>
            <a:tailEnd/>
          </a:ln>
        </p:spPr>
        <p:txBody>
          <a:bodyPr wrap="none">
            <a:spAutoFit/>
          </a:bodyPr>
          <a:lstStyle/>
          <a:p>
            <a:pPr>
              <a:lnSpc>
                <a:spcPct val="150000"/>
              </a:lnSpc>
            </a:pPr>
            <a:r>
              <a:rPr kumimoji="1" lang="en-US" altLang="zh-CN" sz="2400">
                <a:latin typeface="Times New Roman" pitchFamily="18" charset="0"/>
                <a:ea typeface="楷体_GB2312" pitchFamily="49" charset="-122"/>
              </a:rPr>
              <a:t>  </a:t>
            </a:r>
          </a:p>
        </p:txBody>
      </p:sp>
      <p:sp>
        <p:nvSpPr>
          <p:cNvPr id="53252" name="Text Box 4"/>
          <p:cNvSpPr txBox="1">
            <a:spLocks noChangeArrowheads="1"/>
          </p:cNvSpPr>
          <p:nvPr/>
        </p:nvSpPr>
        <p:spPr bwMode="auto">
          <a:xfrm>
            <a:off x="755650" y="2060575"/>
            <a:ext cx="7920038" cy="3357563"/>
          </a:xfrm>
          <a:prstGeom prst="rect">
            <a:avLst/>
          </a:prstGeom>
          <a:noFill/>
          <a:ln w="9525">
            <a:noFill/>
            <a:miter lim="800000"/>
            <a:headEnd/>
            <a:tailEnd/>
          </a:ln>
        </p:spPr>
        <p:txBody>
          <a:bodyPr>
            <a:spAutoFit/>
          </a:bodyPr>
          <a:lstStyle/>
          <a:p>
            <a:pPr>
              <a:spcBef>
                <a:spcPct val="50000"/>
              </a:spcBef>
            </a:pPr>
            <a:r>
              <a:rPr kumimoji="1" lang="zh-CN" altLang="en-US" sz="3200" b="1"/>
              <a:t>讨论题：</a:t>
            </a:r>
          </a:p>
          <a:p>
            <a:pPr>
              <a:spcBef>
                <a:spcPct val="50000"/>
              </a:spcBef>
            </a:pPr>
            <a:r>
              <a:rPr kumimoji="1" lang="en-US" altLang="zh-CN" sz="2800" b="1"/>
              <a:t>1.</a:t>
            </a:r>
            <a:r>
              <a:rPr kumimoji="1" lang="zh-CN" altLang="en-US" sz="2800" b="1"/>
              <a:t>信息是数据加工的结果吗？举例说明</a:t>
            </a:r>
          </a:p>
          <a:p>
            <a:pPr>
              <a:spcBef>
                <a:spcPct val="50000"/>
              </a:spcBef>
            </a:pPr>
            <a:r>
              <a:rPr kumimoji="1" lang="en-US" altLang="zh-CN" sz="2800" b="1"/>
              <a:t>2.</a:t>
            </a:r>
            <a:r>
              <a:rPr kumimoji="1" lang="zh-CN" altLang="en-US" sz="2800" b="1"/>
              <a:t>举例说明，作为一种新的资源，信息与以往的资源有哪些不同的性质特征？</a:t>
            </a:r>
          </a:p>
          <a:p>
            <a:pPr>
              <a:spcBef>
                <a:spcPct val="50000"/>
              </a:spcBef>
            </a:pPr>
            <a:r>
              <a:rPr kumimoji="1" lang="en-US" altLang="zh-CN" sz="2800" b="1"/>
              <a:t>3.</a:t>
            </a:r>
            <a:r>
              <a:rPr kumimoji="1" lang="zh-CN" altLang="en-US" sz="2800" b="1"/>
              <a:t>如何衡量信息的价值？举例说明企业是怎样利用其价值的？</a:t>
            </a:r>
          </a:p>
        </p:txBody>
      </p:sp>
      <p:sp>
        <p:nvSpPr>
          <p:cNvPr id="1629189" name="AutoShape 5">
            <a:hlinkClick r:id="" action="ppaction://noaction" highlightClick="1"/>
          </p:cNvPr>
          <p:cNvSpPr>
            <a:spLocks noChangeArrowheads="1"/>
          </p:cNvSpPr>
          <p:nvPr/>
        </p:nvSpPr>
        <p:spPr bwMode="auto">
          <a:xfrm>
            <a:off x="1187450" y="908050"/>
            <a:ext cx="7345363" cy="914400"/>
          </a:xfrm>
          <a:prstGeom prst="actionButtonBlank">
            <a:avLst/>
          </a:prstGeom>
          <a:noFill/>
          <a:ln w="9525">
            <a:noFill/>
            <a:miter lim="800000"/>
            <a:headEnd/>
            <a:tailEnd/>
          </a:ln>
          <a:effectLst/>
        </p:spPr>
        <p:txBody>
          <a:bodyPr wrap="none" anchor="ctr"/>
          <a:lstStyle/>
          <a:p>
            <a:pPr>
              <a:defRPr/>
            </a:pPr>
            <a:r>
              <a:rPr kumimoji="1" lang="en-US" altLang="zh-CN" sz="3600" b="1" dirty="0">
                <a:effectLst>
                  <a:outerShdw blurRad="38100" dist="38100" dir="2700000" algn="tl">
                    <a:srgbClr val="C0C0C0"/>
                  </a:outerShdw>
                </a:effectLst>
                <a:latin typeface="Times New Roman" pitchFamily="18" charset="0"/>
              </a:rPr>
              <a:t>1.1  </a:t>
            </a:r>
            <a:r>
              <a:rPr kumimoji="1" lang="zh-CN" altLang="en-US" sz="3600" b="1" dirty="0">
                <a:effectLst>
                  <a:outerShdw blurRad="38100" dist="38100" dir="2700000" algn="tl">
                    <a:srgbClr val="C0C0C0"/>
                  </a:outerShdw>
                </a:effectLst>
                <a:latin typeface="Times New Roman" pitchFamily="18" charset="0"/>
              </a:rPr>
              <a:t>信息</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755650" y="1989138"/>
            <a:ext cx="7777163" cy="4114800"/>
          </a:xfrm>
        </p:spPr>
        <p:txBody>
          <a:bodyPr/>
          <a:lstStyle/>
          <a:p>
            <a:pPr algn="just" eaLnBrk="1" hangingPunct="1"/>
            <a:r>
              <a:rPr lang="zh-CN" altLang="en-US" sz="2800" b="1" smtClean="0"/>
              <a:t>组成要素</a:t>
            </a:r>
            <a:r>
              <a:rPr lang="en-US" altLang="zh-CN" sz="2800" b="1" smtClean="0"/>
              <a:t>: </a:t>
            </a:r>
            <a:r>
              <a:rPr lang="zh-CN" altLang="en-US" sz="2800" b="1" smtClean="0"/>
              <a:t>完成特定功能而必不可少的工作单元</a:t>
            </a:r>
          </a:p>
          <a:p>
            <a:pPr algn="just" eaLnBrk="1" hangingPunct="1"/>
            <a:r>
              <a:rPr lang="zh-CN" altLang="en-US" sz="2800" b="1" smtClean="0"/>
              <a:t>系统结构</a:t>
            </a:r>
            <a:r>
              <a:rPr lang="en-US" altLang="zh-CN" sz="2800" b="1" smtClean="0"/>
              <a:t>: </a:t>
            </a:r>
            <a:r>
              <a:rPr lang="zh-CN" altLang="en-US" sz="2800" b="1" smtClean="0"/>
              <a:t>系统的组成要素和要素之间的关系</a:t>
            </a:r>
          </a:p>
          <a:p>
            <a:pPr algn="just" eaLnBrk="1" hangingPunct="1"/>
            <a:r>
              <a:rPr lang="zh-CN" altLang="en-US" sz="2800" b="1" smtClean="0"/>
              <a:t>系统接口与耦合</a:t>
            </a:r>
            <a:r>
              <a:rPr lang="en-US" altLang="zh-CN" sz="2800" b="1" smtClean="0"/>
              <a:t>: </a:t>
            </a:r>
            <a:r>
              <a:rPr lang="zh-CN" altLang="en-US" sz="2800" b="1" smtClean="0"/>
              <a:t>子系统之间的信息交换是通过接口来实现。系统的耦合就是系统与系统之间的联系。</a:t>
            </a:r>
            <a:r>
              <a:rPr lang="zh-CN" altLang="en-US" b="1" smtClean="0"/>
              <a:t> </a:t>
            </a:r>
          </a:p>
        </p:txBody>
      </p:sp>
      <p:sp>
        <p:nvSpPr>
          <p:cNvPr id="1599491" name="AutoShape 3">
            <a:hlinkClick r:id="" action="ppaction://noaction" highlightClick="1"/>
          </p:cNvPr>
          <p:cNvSpPr>
            <a:spLocks noChangeArrowheads="1"/>
          </p:cNvSpPr>
          <p:nvPr/>
        </p:nvSpPr>
        <p:spPr bwMode="auto">
          <a:xfrm>
            <a:off x="1116013" y="836613"/>
            <a:ext cx="5256212" cy="914400"/>
          </a:xfrm>
          <a:prstGeom prst="actionButtonBlank">
            <a:avLst/>
          </a:prstGeom>
          <a:noFill/>
          <a:ln w="9525">
            <a:noFill/>
            <a:miter lim="800000"/>
            <a:headEnd/>
            <a:tailEnd/>
          </a:ln>
          <a:effectLst/>
        </p:spPr>
        <p:txBody>
          <a:bodyPr anchor="ctr"/>
          <a:lstStyle/>
          <a:p>
            <a:pPr>
              <a:defRPr/>
            </a:pPr>
            <a:r>
              <a:rPr kumimoji="1" lang="en-US" altLang="zh-CN" sz="3600" b="1">
                <a:effectLst>
                  <a:outerShdw blurRad="38100" dist="38100" dir="2700000" algn="tl">
                    <a:srgbClr val="C0C0C0"/>
                  </a:outerShdw>
                </a:effectLst>
                <a:latin typeface="Times New Roman" pitchFamily="18" charset="0"/>
              </a:rPr>
              <a:t>1.2.2  </a:t>
            </a:r>
            <a:r>
              <a:rPr kumimoji="1" lang="zh-CN" altLang="en-US" sz="3600" b="1">
                <a:effectLst>
                  <a:outerShdw blurRad="38100" dist="38100" dir="2700000" algn="tl">
                    <a:srgbClr val="C0C0C0"/>
                  </a:outerShdw>
                </a:effectLst>
                <a:latin typeface="Times New Roman" pitchFamily="18" charset="0"/>
              </a:rPr>
              <a:t>系统的模型</a:t>
            </a: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ChangeArrowheads="1"/>
          </p:cNvSpPr>
          <p:nvPr/>
        </p:nvSpPr>
        <p:spPr bwMode="auto">
          <a:xfrm>
            <a:off x="6400800" y="1803400"/>
            <a:ext cx="990600" cy="457200"/>
          </a:xfrm>
          <a:prstGeom prst="rect">
            <a:avLst/>
          </a:prstGeom>
          <a:noFill/>
          <a:ln w="9525">
            <a:noFill/>
            <a:miter lim="800000"/>
            <a:headEnd/>
            <a:tailEnd/>
          </a:ln>
        </p:spPr>
        <p:txBody>
          <a:bodyPr lIns="0" tIns="0" rIns="0" bIns="0"/>
          <a:lstStyle/>
          <a:p>
            <a:pPr algn="ctr" eaLnBrk="0" hangingPunct="0"/>
            <a:r>
              <a:rPr lang="zh-CN" altLang="en-US" sz="2800">
                <a:latin typeface="Times New Roman" pitchFamily="18" charset="0"/>
                <a:ea typeface="华文行楷" pitchFamily="2" charset="-122"/>
              </a:rPr>
              <a:t>输出</a:t>
            </a:r>
          </a:p>
        </p:txBody>
      </p:sp>
      <p:sp>
        <p:nvSpPr>
          <p:cNvPr id="1600515" name="Rectangle 3"/>
          <p:cNvSpPr>
            <a:spLocks noChangeArrowheads="1"/>
          </p:cNvSpPr>
          <p:nvPr/>
        </p:nvSpPr>
        <p:spPr bwMode="auto">
          <a:xfrm>
            <a:off x="3581400" y="1803400"/>
            <a:ext cx="2286000" cy="533400"/>
          </a:xfrm>
          <a:prstGeom prst="rect">
            <a:avLst/>
          </a:prstGeom>
          <a:noFill/>
          <a:ln w="9525">
            <a:noFill/>
            <a:miter lim="800000"/>
            <a:headEnd/>
            <a:tailEnd/>
          </a:ln>
        </p:spPr>
        <p:txBody>
          <a:bodyPr lIns="0" tIns="0" rIns="0" bIns="0"/>
          <a:lstStyle/>
          <a:p>
            <a:pPr algn="ctr" eaLnBrk="0" hangingPunct="0"/>
            <a:r>
              <a:rPr lang="zh-CN" altLang="en-US" sz="2800">
                <a:latin typeface="Verdana" pitchFamily="34" charset="0"/>
                <a:ea typeface="华文行楷" pitchFamily="2" charset="-122"/>
              </a:rPr>
              <a:t>处理机制</a:t>
            </a:r>
          </a:p>
        </p:txBody>
      </p:sp>
      <p:sp>
        <p:nvSpPr>
          <p:cNvPr id="1600516" name="Rectangle 4"/>
          <p:cNvSpPr>
            <a:spLocks noChangeArrowheads="1"/>
          </p:cNvSpPr>
          <p:nvPr/>
        </p:nvSpPr>
        <p:spPr bwMode="auto">
          <a:xfrm>
            <a:off x="1752600" y="1803400"/>
            <a:ext cx="1143000" cy="396875"/>
          </a:xfrm>
          <a:prstGeom prst="rect">
            <a:avLst/>
          </a:prstGeom>
          <a:noFill/>
          <a:ln w="9525">
            <a:noFill/>
            <a:miter lim="800000"/>
            <a:headEnd/>
            <a:tailEnd/>
          </a:ln>
        </p:spPr>
        <p:txBody>
          <a:bodyPr lIns="0" tIns="0" rIns="0" bIns="0"/>
          <a:lstStyle/>
          <a:p>
            <a:pPr algn="ctr" eaLnBrk="0" hangingPunct="0"/>
            <a:r>
              <a:rPr lang="zh-CN" altLang="en-US" sz="2800">
                <a:latin typeface="Times New Roman" pitchFamily="18" charset="0"/>
                <a:ea typeface="华文行楷" pitchFamily="2" charset="-122"/>
              </a:rPr>
              <a:t>输入</a:t>
            </a:r>
          </a:p>
        </p:txBody>
      </p:sp>
      <p:sp>
        <p:nvSpPr>
          <p:cNvPr id="1600517" name="Rectangle 5"/>
          <p:cNvSpPr>
            <a:spLocks noChangeArrowheads="1"/>
          </p:cNvSpPr>
          <p:nvPr/>
        </p:nvSpPr>
        <p:spPr bwMode="auto">
          <a:xfrm>
            <a:off x="1295400" y="2276475"/>
            <a:ext cx="1981200" cy="838200"/>
          </a:xfrm>
          <a:prstGeom prst="rect">
            <a:avLst/>
          </a:prstGeom>
          <a:solidFill>
            <a:schemeClr val="accent1"/>
          </a:solidFill>
          <a:ln w="9525">
            <a:solidFill>
              <a:srgbClr val="FFFFFF"/>
            </a:solidFill>
            <a:miter lim="800000"/>
            <a:headEnd/>
            <a:tailEnd/>
          </a:ln>
        </p:spPr>
        <p:txBody>
          <a:bodyPr lIns="0" tIns="0" rIns="0" bIns="0" anchor="ctr"/>
          <a:lstStyle/>
          <a:p>
            <a:pPr algn="ctr" eaLnBrk="0" hangingPunct="0">
              <a:defRPr/>
            </a:pPr>
            <a:r>
              <a:rPr lang="zh-CN" altLang="en-US" sz="2400" b="1">
                <a:effectLst>
                  <a:outerShdw blurRad="38100" dist="38100" dir="2700000" algn="tl">
                    <a:srgbClr val="FFFFFF"/>
                  </a:outerShdw>
                </a:effectLst>
                <a:latin typeface="Verdana" pitchFamily="34" charset="0"/>
                <a:ea typeface="楷体_GB2312" pitchFamily="49" charset="-122"/>
              </a:rPr>
              <a:t>学生、教师</a:t>
            </a:r>
          </a:p>
          <a:p>
            <a:pPr algn="ctr" eaLnBrk="0" hangingPunct="0">
              <a:defRPr/>
            </a:pPr>
            <a:r>
              <a:rPr lang="zh-CN" altLang="en-US" sz="2400" b="1">
                <a:effectLst>
                  <a:outerShdw blurRad="38100" dist="38100" dir="2700000" algn="tl">
                    <a:srgbClr val="FFFFFF"/>
                  </a:outerShdw>
                </a:effectLst>
                <a:latin typeface="Verdana" pitchFamily="34" charset="0"/>
                <a:ea typeface="楷体_GB2312" pitchFamily="49" charset="-122"/>
              </a:rPr>
              <a:t>知识、精力</a:t>
            </a:r>
          </a:p>
        </p:txBody>
      </p:sp>
      <p:sp>
        <p:nvSpPr>
          <p:cNvPr id="1600518" name="Line 6"/>
          <p:cNvSpPr>
            <a:spLocks noChangeShapeType="1"/>
          </p:cNvSpPr>
          <p:nvPr/>
        </p:nvSpPr>
        <p:spPr bwMode="auto">
          <a:xfrm>
            <a:off x="3333750" y="2809875"/>
            <a:ext cx="323850" cy="0"/>
          </a:xfrm>
          <a:prstGeom prst="line">
            <a:avLst/>
          </a:prstGeom>
          <a:noFill/>
          <a:ln w="9525">
            <a:solidFill>
              <a:srgbClr val="FFFFFF"/>
            </a:solidFill>
            <a:round/>
            <a:headEnd/>
            <a:tailEnd type="triangle" w="med" len="med"/>
          </a:ln>
        </p:spPr>
        <p:txBody>
          <a:bodyPr/>
          <a:lstStyle/>
          <a:p>
            <a:endParaRPr lang="zh-CN" altLang="en-US"/>
          </a:p>
        </p:txBody>
      </p:sp>
      <p:sp>
        <p:nvSpPr>
          <p:cNvPr id="1600519" name="Line 7"/>
          <p:cNvSpPr>
            <a:spLocks noChangeShapeType="1"/>
          </p:cNvSpPr>
          <p:nvPr/>
        </p:nvSpPr>
        <p:spPr bwMode="auto">
          <a:xfrm>
            <a:off x="7431088" y="2809875"/>
            <a:ext cx="323850" cy="0"/>
          </a:xfrm>
          <a:prstGeom prst="line">
            <a:avLst/>
          </a:prstGeom>
          <a:noFill/>
          <a:ln w="9525">
            <a:solidFill>
              <a:srgbClr val="FFFFFF"/>
            </a:solidFill>
            <a:round/>
            <a:headEnd/>
            <a:tailEnd/>
          </a:ln>
        </p:spPr>
        <p:txBody>
          <a:bodyPr/>
          <a:lstStyle/>
          <a:p>
            <a:endParaRPr lang="zh-CN" altLang="en-US"/>
          </a:p>
        </p:txBody>
      </p:sp>
      <p:sp>
        <p:nvSpPr>
          <p:cNvPr id="1600520" name="Line 8"/>
          <p:cNvSpPr>
            <a:spLocks noChangeShapeType="1"/>
          </p:cNvSpPr>
          <p:nvPr/>
        </p:nvSpPr>
        <p:spPr bwMode="auto">
          <a:xfrm flipH="1">
            <a:off x="990600" y="3648075"/>
            <a:ext cx="3324225" cy="0"/>
          </a:xfrm>
          <a:prstGeom prst="line">
            <a:avLst/>
          </a:prstGeom>
          <a:noFill/>
          <a:ln w="9525">
            <a:solidFill>
              <a:srgbClr val="FFFFFF"/>
            </a:solidFill>
            <a:round/>
            <a:headEnd/>
            <a:tailEnd/>
          </a:ln>
        </p:spPr>
        <p:txBody>
          <a:bodyPr/>
          <a:lstStyle/>
          <a:p>
            <a:endParaRPr lang="zh-CN" altLang="en-US"/>
          </a:p>
        </p:txBody>
      </p:sp>
      <p:sp>
        <p:nvSpPr>
          <p:cNvPr id="1600521" name="Line 9"/>
          <p:cNvSpPr>
            <a:spLocks noChangeShapeType="1"/>
          </p:cNvSpPr>
          <p:nvPr/>
        </p:nvSpPr>
        <p:spPr bwMode="auto">
          <a:xfrm>
            <a:off x="685800" y="2809875"/>
            <a:ext cx="600075" cy="0"/>
          </a:xfrm>
          <a:prstGeom prst="line">
            <a:avLst/>
          </a:prstGeom>
          <a:noFill/>
          <a:ln w="9525">
            <a:solidFill>
              <a:srgbClr val="FFFFFF"/>
            </a:solidFill>
            <a:round/>
            <a:headEnd/>
            <a:tailEnd type="triangle" w="med" len="med"/>
          </a:ln>
        </p:spPr>
        <p:txBody>
          <a:bodyPr/>
          <a:lstStyle/>
          <a:p>
            <a:endParaRPr lang="zh-CN" altLang="en-US"/>
          </a:p>
        </p:txBody>
      </p:sp>
      <p:sp>
        <p:nvSpPr>
          <p:cNvPr id="1600522" name="Line 10"/>
          <p:cNvSpPr>
            <a:spLocks noChangeShapeType="1"/>
          </p:cNvSpPr>
          <p:nvPr/>
        </p:nvSpPr>
        <p:spPr bwMode="auto">
          <a:xfrm flipV="1">
            <a:off x="990600" y="2809875"/>
            <a:ext cx="0" cy="838200"/>
          </a:xfrm>
          <a:prstGeom prst="line">
            <a:avLst/>
          </a:prstGeom>
          <a:noFill/>
          <a:ln w="9525">
            <a:solidFill>
              <a:srgbClr val="FFFFFF"/>
            </a:solidFill>
            <a:round/>
            <a:headEnd/>
            <a:tailEnd type="triangle" w="med" len="med"/>
          </a:ln>
        </p:spPr>
        <p:txBody>
          <a:bodyPr/>
          <a:lstStyle/>
          <a:p>
            <a:endParaRPr lang="zh-CN" altLang="en-US"/>
          </a:p>
        </p:txBody>
      </p:sp>
      <p:sp>
        <p:nvSpPr>
          <p:cNvPr id="1600523" name="Line 11"/>
          <p:cNvSpPr>
            <a:spLocks noChangeShapeType="1"/>
          </p:cNvSpPr>
          <p:nvPr/>
        </p:nvSpPr>
        <p:spPr bwMode="auto">
          <a:xfrm flipV="1">
            <a:off x="7772400" y="2809875"/>
            <a:ext cx="0" cy="762000"/>
          </a:xfrm>
          <a:prstGeom prst="line">
            <a:avLst/>
          </a:prstGeom>
          <a:noFill/>
          <a:ln w="9525">
            <a:solidFill>
              <a:srgbClr val="FFFFFF"/>
            </a:solidFill>
            <a:round/>
            <a:headEnd/>
            <a:tailEnd/>
          </a:ln>
        </p:spPr>
        <p:txBody>
          <a:bodyPr/>
          <a:lstStyle/>
          <a:p>
            <a:endParaRPr lang="zh-CN" altLang="en-US"/>
          </a:p>
        </p:txBody>
      </p:sp>
      <p:sp>
        <p:nvSpPr>
          <p:cNvPr id="1600524" name="Rectangle 12"/>
          <p:cNvSpPr>
            <a:spLocks noChangeArrowheads="1"/>
          </p:cNvSpPr>
          <p:nvPr/>
        </p:nvSpPr>
        <p:spPr bwMode="auto">
          <a:xfrm>
            <a:off x="4191000" y="3429000"/>
            <a:ext cx="1828800" cy="381000"/>
          </a:xfrm>
          <a:prstGeom prst="rect">
            <a:avLst/>
          </a:prstGeom>
          <a:noFill/>
          <a:ln w="9525">
            <a:noFill/>
            <a:miter lim="800000"/>
            <a:headEnd/>
            <a:tailEnd/>
          </a:ln>
        </p:spPr>
        <p:txBody>
          <a:bodyPr lIns="18000" tIns="0" rIns="18000" bIns="0"/>
          <a:lstStyle/>
          <a:p>
            <a:pPr algn="ctr" eaLnBrk="0" hangingPunct="0"/>
            <a:r>
              <a:rPr lang="zh-CN" altLang="en-US" sz="2800">
                <a:latin typeface="Times New Roman" pitchFamily="18" charset="0"/>
                <a:ea typeface="华文行楷" pitchFamily="2" charset="-122"/>
              </a:rPr>
              <a:t>反馈机制</a:t>
            </a:r>
          </a:p>
        </p:txBody>
      </p:sp>
      <p:sp>
        <p:nvSpPr>
          <p:cNvPr id="1600525" name="Line 13"/>
          <p:cNvSpPr>
            <a:spLocks noChangeShapeType="1"/>
          </p:cNvSpPr>
          <p:nvPr/>
        </p:nvSpPr>
        <p:spPr bwMode="auto">
          <a:xfrm flipH="1">
            <a:off x="5867400" y="3571875"/>
            <a:ext cx="1905000" cy="0"/>
          </a:xfrm>
          <a:prstGeom prst="line">
            <a:avLst/>
          </a:prstGeom>
          <a:noFill/>
          <a:ln w="9525">
            <a:solidFill>
              <a:srgbClr val="FFFFFF"/>
            </a:solidFill>
            <a:round/>
            <a:headEnd/>
            <a:tailEnd type="triangle" w="med" len="med"/>
          </a:ln>
        </p:spPr>
        <p:txBody>
          <a:bodyPr/>
          <a:lstStyle/>
          <a:p>
            <a:endParaRPr lang="zh-CN" altLang="en-US"/>
          </a:p>
        </p:txBody>
      </p:sp>
      <p:sp>
        <p:nvSpPr>
          <p:cNvPr id="1600526" name="Line 14"/>
          <p:cNvSpPr>
            <a:spLocks noChangeShapeType="1"/>
          </p:cNvSpPr>
          <p:nvPr/>
        </p:nvSpPr>
        <p:spPr bwMode="auto">
          <a:xfrm flipV="1">
            <a:off x="5105400" y="3114675"/>
            <a:ext cx="0" cy="457200"/>
          </a:xfrm>
          <a:prstGeom prst="line">
            <a:avLst/>
          </a:prstGeom>
          <a:noFill/>
          <a:ln w="9525">
            <a:solidFill>
              <a:srgbClr val="FFFFFF"/>
            </a:solidFill>
            <a:round/>
            <a:headEnd/>
            <a:tailEnd type="triangle" w="med" len="med"/>
          </a:ln>
        </p:spPr>
        <p:txBody>
          <a:bodyPr/>
          <a:lstStyle/>
          <a:p>
            <a:endParaRPr lang="zh-CN" altLang="en-US"/>
          </a:p>
        </p:txBody>
      </p:sp>
      <p:sp>
        <p:nvSpPr>
          <p:cNvPr id="1600527" name="Rectangle 15"/>
          <p:cNvSpPr>
            <a:spLocks noChangeArrowheads="1"/>
          </p:cNvSpPr>
          <p:nvPr/>
        </p:nvSpPr>
        <p:spPr bwMode="auto">
          <a:xfrm>
            <a:off x="3657600" y="2276475"/>
            <a:ext cx="2362200" cy="838200"/>
          </a:xfrm>
          <a:prstGeom prst="rect">
            <a:avLst/>
          </a:prstGeom>
          <a:solidFill>
            <a:schemeClr val="accent1"/>
          </a:solidFill>
          <a:ln w="9525">
            <a:solidFill>
              <a:srgbClr val="FFFFFF"/>
            </a:solidFill>
            <a:miter lim="800000"/>
            <a:headEnd/>
            <a:tailEnd/>
          </a:ln>
        </p:spPr>
        <p:txBody>
          <a:bodyPr lIns="0" tIns="0" rIns="0" bIns="0" anchor="ctr"/>
          <a:lstStyle/>
          <a:p>
            <a:pPr algn="ctr" eaLnBrk="0" hangingPunct="0">
              <a:defRPr/>
            </a:pPr>
            <a:r>
              <a:rPr lang="zh-CN" altLang="en-US" sz="2400" b="1">
                <a:effectLst>
                  <a:outerShdw blurRad="38100" dist="38100" dir="2700000" algn="tl">
                    <a:srgbClr val="FFFFFF"/>
                  </a:outerShdw>
                </a:effectLst>
                <a:latin typeface="Verdana" pitchFamily="34" charset="0"/>
                <a:ea typeface="楷体_GB2312" pitchFamily="49" charset="-122"/>
              </a:rPr>
              <a:t>组织教学、科学研究、提供服务</a:t>
            </a:r>
          </a:p>
        </p:txBody>
      </p:sp>
      <p:sp>
        <p:nvSpPr>
          <p:cNvPr id="1600528" name="Line 16"/>
          <p:cNvSpPr>
            <a:spLocks noChangeShapeType="1"/>
          </p:cNvSpPr>
          <p:nvPr/>
        </p:nvSpPr>
        <p:spPr bwMode="auto">
          <a:xfrm>
            <a:off x="6096000" y="2809875"/>
            <a:ext cx="323850" cy="0"/>
          </a:xfrm>
          <a:prstGeom prst="line">
            <a:avLst/>
          </a:prstGeom>
          <a:noFill/>
          <a:ln w="9525">
            <a:solidFill>
              <a:srgbClr val="FFFFFF"/>
            </a:solidFill>
            <a:round/>
            <a:headEnd/>
            <a:tailEnd type="triangle" w="med" len="med"/>
          </a:ln>
        </p:spPr>
        <p:txBody>
          <a:bodyPr/>
          <a:lstStyle/>
          <a:p>
            <a:endParaRPr lang="zh-CN" altLang="en-US"/>
          </a:p>
        </p:txBody>
      </p:sp>
      <p:sp>
        <p:nvSpPr>
          <p:cNvPr id="1600529" name="Rectangle 17"/>
          <p:cNvSpPr>
            <a:spLocks noChangeArrowheads="1"/>
          </p:cNvSpPr>
          <p:nvPr/>
        </p:nvSpPr>
        <p:spPr bwMode="auto">
          <a:xfrm>
            <a:off x="6477000" y="2276475"/>
            <a:ext cx="914400" cy="838200"/>
          </a:xfrm>
          <a:prstGeom prst="rect">
            <a:avLst/>
          </a:prstGeom>
          <a:solidFill>
            <a:schemeClr val="accent1"/>
          </a:solidFill>
          <a:ln w="9525">
            <a:solidFill>
              <a:srgbClr val="FFFFFF"/>
            </a:solidFill>
            <a:miter lim="800000"/>
            <a:headEnd/>
            <a:tailEnd/>
          </a:ln>
        </p:spPr>
        <p:txBody>
          <a:bodyPr lIns="0" tIns="0" rIns="0" bIns="0" anchor="ctr"/>
          <a:lstStyle/>
          <a:p>
            <a:pPr algn="ctr" eaLnBrk="0" hangingPunct="0">
              <a:defRPr/>
            </a:pPr>
            <a:r>
              <a:rPr lang="zh-CN" altLang="en-US" sz="2400" b="1">
                <a:effectLst>
                  <a:outerShdw blurRad="38100" dist="38100" dir="2700000" algn="tl">
                    <a:srgbClr val="FFFFFF"/>
                  </a:outerShdw>
                </a:effectLst>
                <a:latin typeface="Verdana" pitchFamily="34" charset="0"/>
                <a:ea typeface="楷体_GB2312" pitchFamily="49" charset="-122"/>
              </a:rPr>
              <a:t>毕业学生</a:t>
            </a:r>
          </a:p>
        </p:txBody>
      </p:sp>
      <p:sp>
        <p:nvSpPr>
          <p:cNvPr id="1600530" name="Rectangle 18"/>
          <p:cNvSpPr>
            <a:spLocks noChangeArrowheads="1"/>
          </p:cNvSpPr>
          <p:nvPr/>
        </p:nvSpPr>
        <p:spPr bwMode="auto">
          <a:xfrm>
            <a:off x="1600200" y="4424363"/>
            <a:ext cx="1524000" cy="609600"/>
          </a:xfrm>
          <a:prstGeom prst="rect">
            <a:avLst/>
          </a:prstGeom>
          <a:solidFill>
            <a:schemeClr val="accent1"/>
          </a:solidFill>
          <a:ln w="9525">
            <a:solidFill>
              <a:srgbClr val="FFFFFF"/>
            </a:solidFill>
            <a:miter lim="800000"/>
            <a:headEnd/>
            <a:tailEnd/>
          </a:ln>
        </p:spPr>
        <p:txBody>
          <a:bodyPr lIns="18000" tIns="0" rIns="18000" bIns="0" anchor="ctr"/>
          <a:lstStyle/>
          <a:p>
            <a:pPr algn="ctr" eaLnBrk="0" hangingPunct="0">
              <a:defRPr/>
            </a:pPr>
            <a:r>
              <a:rPr lang="zh-CN" altLang="en-US" sz="2400" b="1">
                <a:effectLst>
                  <a:outerShdw blurRad="38100" dist="38100" dir="2700000" algn="tl">
                    <a:srgbClr val="FFFFFF"/>
                  </a:outerShdw>
                </a:effectLst>
                <a:latin typeface="Verdana" pitchFamily="34" charset="0"/>
                <a:ea typeface="楷体_GB2312" pitchFamily="49" charset="-122"/>
              </a:rPr>
              <a:t>输 入</a:t>
            </a:r>
          </a:p>
        </p:txBody>
      </p:sp>
      <p:sp>
        <p:nvSpPr>
          <p:cNvPr id="1600531" name="Line 19"/>
          <p:cNvSpPr>
            <a:spLocks noChangeShapeType="1"/>
          </p:cNvSpPr>
          <p:nvPr/>
        </p:nvSpPr>
        <p:spPr bwMode="auto">
          <a:xfrm>
            <a:off x="3124200" y="4729163"/>
            <a:ext cx="685800" cy="0"/>
          </a:xfrm>
          <a:prstGeom prst="line">
            <a:avLst/>
          </a:prstGeom>
          <a:noFill/>
          <a:ln w="9525">
            <a:solidFill>
              <a:srgbClr val="FFFFFF"/>
            </a:solidFill>
            <a:round/>
            <a:headEnd/>
            <a:tailEnd type="triangle" w="med" len="med"/>
          </a:ln>
        </p:spPr>
        <p:txBody>
          <a:bodyPr/>
          <a:lstStyle/>
          <a:p>
            <a:endParaRPr lang="zh-CN" altLang="en-US"/>
          </a:p>
        </p:txBody>
      </p:sp>
      <p:sp>
        <p:nvSpPr>
          <p:cNvPr id="1600532" name="Rectangle 20"/>
          <p:cNvSpPr>
            <a:spLocks noChangeArrowheads="1"/>
          </p:cNvSpPr>
          <p:nvPr/>
        </p:nvSpPr>
        <p:spPr bwMode="auto">
          <a:xfrm>
            <a:off x="3876675" y="4424363"/>
            <a:ext cx="1533525" cy="609600"/>
          </a:xfrm>
          <a:prstGeom prst="rect">
            <a:avLst/>
          </a:prstGeom>
          <a:solidFill>
            <a:schemeClr val="accent1"/>
          </a:solidFill>
          <a:ln w="9525">
            <a:solidFill>
              <a:srgbClr val="FFFFFF"/>
            </a:solidFill>
            <a:miter lim="800000"/>
            <a:headEnd/>
            <a:tailEnd/>
          </a:ln>
        </p:spPr>
        <p:txBody>
          <a:bodyPr lIns="18000" tIns="0" rIns="18000" bIns="0" anchor="ctr"/>
          <a:lstStyle/>
          <a:p>
            <a:pPr algn="ctr" eaLnBrk="0" hangingPunct="0">
              <a:defRPr/>
            </a:pPr>
            <a:r>
              <a:rPr lang="zh-CN" altLang="en-US" sz="2400" b="1">
                <a:effectLst>
                  <a:outerShdw blurRad="38100" dist="38100" dir="2700000" algn="tl">
                    <a:srgbClr val="FFFFFF"/>
                  </a:outerShdw>
                </a:effectLst>
                <a:latin typeface="Verdana" pitchFamily="34" charset="0"/>
                <a:ea typeface="楷体_GB2312" pitchFamily="49" charset="-122"/>
              </a:rPr>
              <a:t>处 理</a:t>
            </a:r>
          </a:p>
        </p:txBody>
      </p:sp>
      <p:sp>
        <p:nvSpPr>
          <p:cNvPr id="1600533" name="Line 21"/>
          <p:cNvSpPr>
            <a:spLocks noChangeShapeType="1"/>
          </p:cNvSpPr>
          <p:nvPr/>
        </p:nvSpPr>
        <p:spPr bwMode="auto">
          <a:xfrm>
            <a:off x="5410200" y="4729163"/>
            <a:ext cx="762000" cy="0"/>
          </a:xfrm>
          <a:prstGeom prst="line">
            <a:avLst/>
          </a:prstGeom>
          <a:noFill/>
          <a:ln w="9525">
            <a:solidFill>
              <a:srgbClr val="FFFFFF"/>
            </a:solidFill>
            <a:round/>
            <a:headEnd/>
            <a:tailEnd type="triangle" w="med" len="med"/>
          </a:ln>
        </p:spPr>
        <p:txBody>
          <a:bodyPr/>
          <a:lstStyle/>
          <a:p>
            <a:endParaRPr lang="zh-CN" altLang="en-US"/>
          </a:p>
        </p:txBody>
      </p:sp>
      <p:sp>
        <p:nvSpPr>
          <p:cNvPr id="1600534" name="Rectangle 22"/>
          <p:cNvSpPr>
            <a:spLocks noChangeArrowheads="1"/>
          </p:cNvSpPr>
          <p:nvPr/>
        </p:nvSpPr>
        <p:spPr bwMode="auto">
          <a:xfrm>
            <a:off x="6227763" y="4437063"/>
            <a:ext cx="1531937" cy="590550"/>
          </a:xfrm>
          <a:prstGeom prst="rect">
            <a:avLst/>
          </a:prstGeom>
          <a:solidFill>
            <a:schemeClr val="accent1"/>
          </a:solidFill>
          <a:ln w="9525">
            <a:solidFill>
              <a:srgbClr val="FFFFFF"/>
            </a:solidFill>
            <a:miter lim="800000"/>
            <a:headEnd/>
            <a:tailEnd/>
          </a:ln>
        </p:spPr>
        <p:txBody>
          <a:bodyPr lIns="18000" tIns="0" rIns="18000" bIns="0" anchor="ctr"/>
          <a:lstStyle/>
          <a:p>
            <a:pPr algn="ctr" eaLnBrk="0" hangingPunct="0">
              <a:defRPr/>
            </a:pPr>
            <a:r>
              <a:rPr lang="zh-CN" altLang="en-US" sz="2400" b="1">
                <a:effectLst>
                  <a:outerShdw blurRad="38100" dist="38100" dir="2700000" algn="tl">
                    <a:srgbClr val="FFFFFF"/>
                  </a:outerShdw>
                </a:effectLst>
                <a:latin typeface="Verdana" pitchFamily="34" charset="0"/>
                <a:ea typeface="楷体_GB2312" pitchFamily="49" charset="-122"/>
              </a:rPr>
              <a:t>输 出</a:t>
            </a:r>
          </a:p>
        </p:txBody>
      </p:sp>
      <p:sp>
        <p:nvSpPr>
          <p:cNvPr id="1600535" name="Line 23"/>
          <p:cNvSpPr>
            <a:spLocks noChangeShapeType="1"/>
          </p:cNvSpPr>
          <p:nvPr/>
        </p:nvSpPr>
        <p:spPr bwMode="auto">
          <a:xfrm>
            <a:off x="7772400" y="4729163"/>
            <a:ext cx="533400" cy="0"/>
          </a:xfrm>
          <a:prstGeom prst="line">
            <a:avLst/>
          </a:prstGeom>
          <a:noFill/>
          <a:ln w="9525">
            <a:solidFill>
              <a:srgbClr val="FFFFFF"/>
            </a:solidFill>
            <a:round/>
            <a:headEnd/>
            <a:tailEnd/>
          </a:ln>
        </p:spPr>
        <p:txBody>
          <a:bodyPr/>
          <a:lstStyle/>
          <a:p>
            <a:endParaRPr lang="zh-CN" altLang="en-US"/>
          </a:p>
        </p:txBody>
      </p:sp>
      <p:sp>
        <p:nvSpPr>
          <p:cNvPr id="1600536" name="Line 24"/>
          <p:cNvSpPr>
            <a:spLocks noChangeShapeType="1"/>
          </p:cNvSpPr>
          <p:nvPr/>
        </p:nvSpPr>
        <p:spPr bwMode="auto">
          <a:xfrm flipH="1">
            <a:off x="1150938" y="5491163"/>
            <a:ext cx="2887662" cy="0"/>
          </a:xfrm>
          <a:prstGeom prst="line">
            <a:avLst/>
          </a:prstGeom>
          <a:noFill/>
          <a:ln w="9525">
            <a:solidFill>
              <a:srgbClr val="FFFFFF"/>
            </a:solidFill>
            <a:round/>
            <a:headEnd/>
            <a:tailEnd/>
          </a:ln>
        </p:spPr>
        <p:txBody>
          <a:bodyPr/>
          <a:lstStyle/>
          <a:p>
            <a:endParaRPr lang="zh-CN" altLang="en-US"/>
          </a:p>
        </p:txBody>
      </p:sp>
      <p:sp>
        <p:nvSpPr>
          <p:cNvPr id="1600537" name="Line 25"/>
          <p:cNvSpPr>
            <a:spLocks noChangeShapeType="1"/>
          </p:cNvSpPr>
          <p:nvPr/>
        </p:nvSpPr>
        <p:spPr bwMode="auto">
          <a:xfrm>
            <a:off x="533400" y="4805363"/>
            <a:ext cx="1058863" cy="0"/>
          </a:xfrm>
          <a:prstGeom prst="line">
            <a:avLst/>
          </a:prstGeom>
          <a:noFill/>
          <a:ln w="9525">
            <a:solidFill>
              <a:srgbClr val="FFFFFF"/>
            </a:solidFill>
            <a:round/>
            <a:headEnd/>
            <a:tailEnd type="triangle" w="med" len="med"/>
          </a:ln>
        </p:spPr>
        <p:txBody>
          <a:bodyPr/>
          <a:lstStyle/>
          <a:p>
            <a:endParaRPr lang="zh-CN" altLang="en-US"/>
          </a:p>
        </p:txBody>
      </p:sp>
      <p:sp>
        <p:nvSpPr>
          <p:cNvPr id="1600538" name="Line 26"/>
          <p:cNvSpPr>
            <a:spLocks noChangeShapeType="1"/>
          </p:cNvSpPr>
          <p:nvPr/>
        </p:nvSpPr>
        <p:spPr bwMode="auto">
          <a:xfrm flipV="1">
            <a:off x="1150938" y="4881563"/>
            <a:ext cx="0" cy="609600"/>
          </a:xfrm>
          <a:prstGeom prst="line">
            <a:avLst/>
          </a:prstGeom>
          <a:noFill/>
          <a:ln w="9525">
            <a:solidFill>
              <a:srgbClr val="FFFFFF"/>
            </a:solidFill>
            <a:round/>
            <a:headEnd/>
            <a:tailEnd type="triangle" w="med" len="med"/>
          </a:ln>
        </p:spPr>
        <p:txBody>
          <a:bodyPr/>
          <a:lstStyle/>
          <a:p>
            <a:endParaRPr lang="zh-CN" altLang="en-US"/>
          </a:p>
        </p:txBody>
      </p:sp>
      <p:sp>
        <p:nvSpPr>
          <p:cNvPr id="1600539" name="Line 27"/>
          <p:cNvSpPr>
            <a:spLocks noChangeShapeType="1"/>
          </p:cNvSpPr>
          <p:nvPr/>
        </p:nvSpPr>
        <p:spPr bwMode="auto">
          <a:xfrm flipV="1">
            <a:off x="8305800" y="4729163"/>
            <a:ext cx="0" cy="762000"/>
          </a:xfrm>
          <a:prstGeom prst="line">
            <a:avLst/>
          </a:prstGeom>
          <a:noFill/>
          <a:ln w="9525">
            <a:solidFill>
              <a:srgbClr val="FFFFFF"/>
            </a:solidFill>
            <a:round/>
            <a:headEnd/>
            <a:tailEnd/>
          </a:ln>
        </p:spPr>
        <p:txBody>
          <a:bodyPr/>
          <a:lstStyle/>
          <a:p>
            <a:endParaRPr lang="zh-CN" altLang="en-US"/>
          </a:p>
        </p:txBody>
      </p:sp>
      <p:sp>
        <p:nvSpPr>
          <p:cNvPr id="1600540" name="Rectangle 28"/>
          <p:cNvSpPr>
            <a:spLocks noChangeArrowheads="1"/>
          </p:cNvSpPr>
          <p:nvPr/>
        </p:nvSpPr>
        <p:spPr bwMode="auto">
          <a:xfrm>
            <a:off x="4038600" y="5262563"/>
            <a:ext cx="1514475" cy="579437"/>
          </a:xfrm>
          <a:prstGeom prst="rect">
            <a:avLst/>
          </a:prstGeom>
          <a:solidFill>
            <a:schemeClr val="accent1"/>
          </a:solidFill>
          <a:ln w="9525">
            <a:solidFill>
              <a:srgbClr val="FFFFFF"/>
            </a:solidFill>
            <a:miter lim="800000"/>
            <a:headEnd/>
            <a:tailEnd/>
          </a:ln>
        </p:spPr>
        <p:txBody>
          <a:bodyPr lIns="18000" tIns="0" rIns="18000" bIns="0" anchor="ctr"/>
          <a:lstStyle/>
          <a:p>
            <a:pPr algn="ctr" eaLnBrk="0" hangingPunct="0">
              <a:defRPr/>
            </a:pPr>
            <a:r>
              <a:rPr lang="zh-CN" altLang="en-US" sz="2400" b="1">
                <a:effectLst>
                  <a:outerShdw blurRad="38100" dist="38100" dir="2700000" algn="tl">
                    <a:srgbClr val="FFFFFF"/>
                  </a:outerShdw>
                </a:effectLst>
                <a:latin typeface="Verdana" pitchFamily="34" charset="0"/>
                <a:ea typeface="楷体_GB2312" pitchFamily="49" charset="-122"/>
              </a:rPr>
              <a:t>反 馈</a:t>
            </a:r>
          </a:p>
        </p:txBody>
      </p:sp>
      <p:sp>
        <p:nvSpPr>
          <p:cNvPr id="1600541" name="Line 29"/>
          <p:cNvSpPr>
            <a:spLocks noChangeShapeType="1"/>
          </p:cNvSpPr>
          <p:nvPr/>
        </p:nvSpPr>
        <p:spPr bwMode="auto">
          <a:xfrm flipH="1">
            <a:off x="5562600" y="5491163"/>
            <a:ext cx="2743200" cy="0"/>
          </a:xfrm>
          <a:prstGeom prst="line">
            <a:avLst/>
          </a:prstGeom>
          <a:noFill/>
          <a:ln w="9525">
            <a:solidFill>
              <a:srgbClr val="FFFFFF"/>
            </a:solidFill>
            <a:round/>
            <a:headEnd/>
            <a:tailEnd type="triangle" w="med" len="med"/>
          </a:ln>
        </p:spPr>
        <p:txBody>
          <a:bodyPr/>
          <a:lstStyle/>
          <a:p>
            <a:endParaRPr lang="zh-CN" altLang="en-US"/>
          </a:p>
        </p:txBody>
      </p:sp>
      <p:sp>
        <p:nvSpPr>
          <p:cNvPr id="1600542" name="Line 30"/>
          <p:cNvSpPr>
            <a:spLocks noChangeShapeType="1"/>
          </p:cNvSpPr>
          <p:nvPr/>
        </p:nvSpPr>
        <p:spPr bwMode="auto">
          <a:xfrm flipV="1">
            <a:off x="4800600" y="5033963"/>
            <a:ext cx="0" cy="180975"/>
          </a:xfrm>
          <a:prstGeom prst="line">
            <a:avLst/>
          </a:prstGeom>
          <a:noFill/>
          <a:ln w="9525">
            <a:solidFill>
              <a:srgbClr val="FFFFFF"/>
            </a:solidFill>
            <a:round/>
            <a:headEnd/>
            <a:tailEnd type="triangle" w="med" len="med"/>
          </a:ln>
        </p:spPr>
        <p:txBody>
          <a:bodyPr/>
          <a:lstStyle/>
          <a:p>
            <a:endParaRPr lang="zh-CN" altLang="en-US"/>
          </a:p>
        </p:txBody>
      </p:sp>
      <p:sp>
        <p:nvSpPr>
          <p:cNvPr id="1600543" name="Freeform 31"/>
          <p:cNvSpPr>
            <a:spLocks/>
          </p:cNvSpPr>
          <p:nvPr/>
        </p:nvSpPr>
        <p:spPr bwMode="auto">
          <a:xfrm>
            <a:off x="2286000" y="4019550"/>
            <a:ext cx="1282700" cy="2001838"/>
          </a:xfrm>
          <a:custGeom>
            <a:avLst/>
            <a:gdLst>
              <a:gd name="T0" fmla="*/ 0 w 808"/>
              <a:gd name="T1" fmla="*/ 0 h 1440"/>
              <a:gd name="T2" fmla="*/ 2147483647 w 808"/>
              <a:gd name="T3" fmla="*/ 2147483647 h 1440"/>
              <a:gd name="T4" fmla="*/ 2147483647 w 808"/>
              <a:gd name="T5" fmla="*/ 2147483647 h 1440"/>
              <a:gd name="T6" fmla="*/ 2147483647 w 808"/>
              <a:gd name="T7" fmla="*/ 2147483647 h 1440"/>
              <a:gd name="T8" fmla="*/ 0 60000 65536"/>
              <a:gd name="T9" fmla="*/ 0 60000 65536"/>
              <a:gd name="T10" fmla="*/ 0 60000 65536"/>
              <a:gd name="T11" fmla="*/ 0 60000 65536"/>
              <a:gd name="T12" fmla="*/ 0 w 808"/>
              <a:gd name="T13" fmla="*/ 0 h 1440"/>
              <a:gd name="T14" fmla="*/ 808 w 808"/>
              <a:gd name="T15" fmla="*/ 1440 h 1440"/>
            </a:gdLst>
            <a:ahLst/>
            <a:cxnLst>
              <a:cxn ang="T8">
                <a:pos x="T0" y="T1"/>
              </a:cxn>
              <a:cxn ang="T9">
                <a:pos x="T2" y="T3"/>
              </a:cxn>
              <a:cxn ang="T10">
                <a:pos x="T4" y="T5"/>
              </a:cxn>
              <a:cxn ang="T11">
                <a:pos x="T6" y="T7"/>
              </a:cxn>
            </a:cxnLst>
            <a:rect l="T12" t="T13" r="T14" b="T15"/>
            <a:pathLst>
              <a:path w="808" h="1440">
                <a:moveTo>
                  <a:pt x="0" y="0"/>
                </a:moveTo>
                <a:cubicBezTo>
                  <a:pt x="276" y="36"/>
                  <a:pt x="552" y="72"/>
                  <a:pt x="672" y="240"/>
                </a:cubicBezTo>
                <a:cubicBezTo>
                  <a:pt x="792" y="408"/>
                  <a:pt x="808" y="808"/>
                  <a:pt x="720" y="1008"/>
                </a:cubicBezTo>
                <a:cubicBezTo>
                  <a:pt x="632" y="1208"/>
                  <a:pt x="388" y="1324"/>
                  <a:pt x="144" y="1440"/>
                </a:cubicBezTo>
              </a:path>
            </a:pathLst>
          </a:custGeom>
          <a:noFill/>
          <a:ln w="38100" cmpd="sng">
            <a:solidFill>
              <a:srgbClr val="FFFF00"/>
            </a:solidFill>
            <a:round/>
            <a:headEnd/>
            <a:tailEnd/>
          </a:ln>
        </p:spPr>
        <p:txBody>
          <a:bodyPr/>
          <a:lstStyle/>
          <a:p>
            <a:endParaRPr lang="zh-CN" altLang="en-US"/>
          </a:p>
        </p:txBody>
      </p:sp>
      <p:sp>
        <p:nvSpPr>
          <p:cNvPr id="1600544" name="Freeform 32"/>
          <p:cNvSpPr>
            <a:spLocks/>
          </p:cNvSpPr>
          <p:nvPr/>
        </p:nvSpPr>
        <p:spPr bwMode="auto">
          <a:xfrm flipH="1">
            <a:off x="5867400" y="4095750"/>
            <a:ext cx="1282700" cy="1997075"/>
          </a:xfrm>
          <a:custGeom>
            <a:avLst/>
            <a:gdLst>
              <a:gd name="T0" fmla="*/ 0 w 808"/>
              <a:gd name="T1" fmla="*/ 0 h 1440"/>
              <a:gd name="T2" fmla="*/ 2147483647 w 808"/>
              <a:gd name="T3" fmla="*/ 2147483647 h 1440"/>
              <a:gd name="T4" fmla="*/ 2147483647 w 808"/>
              <a:gd name="T5" fmla="*/ 2147483647 h 1440"/>
              <a:gd name="T6" fmla="*/ 2147483647 w 808"/>
              <a:gd name="T7" fmla="*/ 2147483647 h 1440"/>
              <a:gd name="T8" fmla="*/ 0 60000 65536"/>
              <a:gd name="T9" fmla="*/ 0 60000 65536"/>
              <a:gd name="T10" fmla="*/ 0 60000 65536"/>
              <a:gd name="T11" fmla="*/ 0 60000 65536"/>
              <a:gd name="T12" fmla="*/ 0 w 808"/>
              <a:gd name="T13" fmla="*/ 0 h 1440"/>
              <a:gd name="T14" fmla="*/ 808 w 808"/>
              <a:gd name="T15" fmla="*/ 1440 h 1440"/>
            </a:gdLst>
            <a:ahLst/>
            <a:cxnLst>
              <a:cxn ang="T8">
                <a:pos x="T0" y="T1"/>
              </a:cxn>
              <a:cxn ang="T9">
                <a:pos x="T2" y="T3"/>
              </a:cxn>
              <a:cxn ang="T10">
                <a:pos x="T4" y="T5"/>
              </a:cxn>
              <a:cxn ang="T11">
                <a:pos x="T6" y="T7"/>
              </a:cxn>
            </a:cxnLst>
            <a:rect l="T12" t="T13" r="T14" b="T15"/>
            <a:pathLst>
              <a:path w="808" h="1440">
                <a:moveTo>
                  <a:pt x="0" y="0"/>
                </a:moveTo>
                <a:cubicBezTo>
                  <a:pt x="276" y="36"/>
                  <a:pt x="552" y="72"/>
                  <a:pt x="672" y="240"/>
                </a:cubicBezTo>
                <a:cubicBezTo>
                  <a:pt x="792" y="408"/>
                  <a:pt x="808" y="808"/>
                  <a:pt x="720" y="1008"/>
                </a:cubicBezTo>
                <a:cubicBezTo>
                  <a:pt x="632" y="1208"/>
                  <a:pt x="388" y="1324"/>
                  <a:pt x="144" y="1440"/>
                </a:cubicBezTo>
              </a:path>
            </a:pathLst>
          </a:custGeom>
          <a:noFill/>
          <a:ln w="38100" cmpd="sng">
            <a:solidFill>
              <a:srgbClr val="FFFF00"/>
            </a:solidFill>
            <a:round/>
            <a:headEnd/>
            <a:tailEnd/>
          </a:ln>
        </p:spPr>
        <p:txBody>
          <a:bodyPr/>
          <a:lstStyle/>
          <a:p>
            <a:endParaRPr lang="zh-CN" altLang="en-US"/>
          </a:p>
        </p:txBody>
      </p:sp>
      <p:sp>
        <p:nvSpPr>
          <p:cNvPr id="1600545" name="Text Box 33"/>
          <p:cNvSpPr txBox="1">
            <a:spLocks noChangeArrowheads="1"/>
          </p:cNvSpPr>
          <p:nvPr/>
        </p:nvSpPr>
        <p:spPr bwMode="auto">
          <a:xfrm>
            <a:off x="2209800" y="5461000"/>
            <a:ext cx="76200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FFFF00"/>
                </a:solidFill>
                <a:latin typeface="Times New Roman" pitchFamily="18" charset="0"/>
              </a:rPr>
              <a:t>外</a:t>
            </a:r>
          </a:p>
        </p:txBody>
      </p:sp>
      <p:sp>
        <p:nvSpPr>
          <p:cNvPr id="1600546" name="Text Box 34"/>
          <p:cNvSpPr txBox="1">
            <a:spLocks noChangeArrowheads="1"/>
          </p:cNvSpPr>
          <p:nvPr/>
        </p:nvSpPr>
        <p:spPr bwMode="auto">
          <a:xfrm>
            <a:off x="6477000" y="5475288"/>
            <a:ext cx="762000" cy="519112"/>
          </a:xfrm>
          <a:prstGeom prst="rect">
            <a:avLst/>
          </a:prstGeom>
          <a:noFill/>
          <a:ln w="9525">
            <a:noFill/>
            <a:miter lim="800000"/>
            <a:headEnd/>
            <a:tailEnd/>
          </a:ln>
        </p:spPr>
        <p:txBody>
          <a:bodyPr>
            <a:spAutoFit/>
          </a:bodyPr>
          <a:lstStyle/>
          <a:p>
            <a:pPr>
              <a:spcBef>
                <a:spcPct val="50000"/>
              </a:spcBef>
            </a:pPr>
            <a:r>
              <a:rPr kumimoji="1" lang="zh-CN" altLang="en-US" sz="2800" b="1">
                <a:solidFill>
                  <a:srgbClr val="FFFF00"/>
                </a:solidFill>
                <a:latin typeface="Times New Roman" pitchFamily="18" charset="0"/>
              </a:rPr>
              <a:t>界</a:t>
            </a:r>
          </a:p>
        </p:txBody>
      </p:sp>
      <p:sp>
        <p:nvSpPr>
          <p:cNvPr id="109603" name="Rectangle 35"/>
          <p:cNvSpPr>
            <a:spLocks noGrp="1" noChangeArrowheads="1"/>
          </p:cNvSpPr>
          <p:nvPr>
            <p:ph type="title" idx="4294967295"/>
          </p:nvPr>
        </p:nvSpPr>
        <p:spPr>
          <a:noFill/>
        </p:spPr>
        <p:txBody>
          <a:bodyPr/>
          <a:lstStyle/>
          <a:p>
            <a:pPr eaLnBrk="1" hangingPunct="1"/>
            <a:r>
              <a:rPr lang="en-US" altLang="zh-CN" sz="800" smtClean="0">
                <a:solidFill>
                  <a:schemeClr val="bg1"/>
                </a:solidFill>
              </a:rPr>
              <a:t>1.3.2</a:t>
            </a:r>
            <a:r>
              <a:rPr lang="zh-CN" altLang="en-US" sz="800" smtClean="0">
                <a:solidFill>
                  <a:schemeClr val="bg1"/>
                </a:solidFill>
              </a:rPr>
              <a:t>系的组成统</a:t>
            </a:r>
            <a:endParaRPr lang="zh-CN" altLang="en-US" smtClean="0"/>
          </a:p>
        </p:txBody>
      </p:sp>
      <p:grpSp>
        <p:nvGrpSpPr>
          <p:cNvPr id="2" name="Group 36"/>
          <p:cNvGrpSpPr>
            <a:grpSpLocks/>
          </p:cNvGrpSpPr>
          <p:nvPr/>
        </p:nvGrpSpPr>
        <p:grpSpPr bwMode="auto">
          <a:xfrm>
            <a:off x="3635375" y="3546475"/>
            <a:ext cx="5280025" cy="1754188"/>
            <a:chOff x="2120" y="2352"/>
            <a:chExt cx="3496" cy="1105"/>
          </a:xfrm>
        </p:grpSpPr>
        <p:sp>
          <p:nvSpPr>
            <p:cNvPr id="109607" name="Freeform 37"/>
            <p:cNvSpPr>
              <a:spLocks/>
            </p:cNvSpPr>
            <p:nvPr/>
          </p:nvSpPr>
          <p:spPr bwMode="auto">
            <a:xfrm>
              <a:off x="2120" y="2655"/>
              <a:ext cx="1447" cy="802"/>
            </a:xfrm>
            <a:custGeom>
              <a:avLst/>
              <a:gdLst>
                <a:gd name="T0" fmla="*/ 193 w 1447"/>
                <a:gd name="T1" fmla="*/ 684 h 802"/>
                <a:gd name="T2" fmla="*/ 112 w 1447"/>
                <a:gd name="T3" fmla="*/ 639 h 802"/>
                <a:gd name="T4" fmla="*/ 31 w 1447"/>
                <a:gd name="T5" fmla="*/ 576 h 802"/>
                <a:gd name="T6" fmla="*/ 22 w 1447"/>
                <a:gd name="T7" fmla="*/ 324 h 802"/>
                <a:gd name="T8" fmla="*/ 112 w 1447"/>
                <a:gd name="T9" fmla="*/ 171 h 802"/>
                <a:gd name="T10" fmla="*/ 166 w 1447"/>
                <a:gd name="T11" fmla="*/ 135 h 802"/>
                <a:gd name="T12" fmla="*/ 292 w 1447"/>
                <a:gd name="T13" fmla="*/ 36 h 802"/>
                <a:gd name="T14" fmla="*/ 328 w 1447"/>
                <a:gd name="T15" fmla="*/ 27 h 802"/>
                <a:gd name="T16" fmla="*/ 382 w 1447"/>
                <a:gd name="T17" fmla="*/ 9 h 802"/>
                <a:gd name="T18" fmla="*/ 724 w 1447"/>
                <a:gd name="T19" fmla="*/ 0 h 802"/>
                <a:gd name="T20" fmla="*/ 1147 w 1447"/>
                <a:gd name="T21" fmla="*/ 9 h 802"/>
                <a:gd name="T22" fmla="*/ 1246 w 1447"/>
                <a:gd name="T23" fmla="*/ 36 h 802"/>
                <a:gd name="T24" fmla="*/ 1300 w 1447"/>
                <a:gd name="T25" fmla="*/ 81 h 802"/>
                <a:gd name="T26" fmla="*/ 1408 w 1447"/>
                <a:gd name="T27" fmla="*/ 270 h 802"/>
                <a:gd name="T28" fmla="*/ 1408 w 1447"/>
                <a:gd name="T29" fmla="*/ 648 h 802"/>
                <a:gd name="T30" fmla="*/ 1345 w 1447"/>
                <a:gd name="T31" fmla="*/ 675 h 802"/>
                <a:gd name="T32" fmla="*/ 1039 w 1447"/>
                <a:gd name="T33" fmla="*/ 720 h 802"/>
                <a:gd name="T34" fmla="*/ 913 w 1447"/>
                <a:gd name="T35" fmla="*/ 729 h 802"/>
                <a:gd name="T36" fmla="*/ 499 w 1447"/>
                <a:gd name="T37" fmla="*/ 756 h 802"/>
                <a:gd name="T38" fmla="*/ 193 w 1447"/>
                <a:gd name="T39" fmla="*/ 684 h 8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47"/>
                <a:gd name="T61" fmla="*/ 0 h 802"/>
                <a:gd name="T62" fmla="*/ 1447 w 1447"/>
                <a:gd name="T63" fmla="*/ 802 h 8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47" h="802">
                  <a:moveTo>
                    <a:pt x="193" y="684"/>
                  </a:moveTo>
                  <a:cubicBezTo>
                    <a:pt x="167" y="645"/>
                    <a:pt x="154" y="653"/>
                    <a:pt x="112" y="639"/>
                  </a:cubicBezTo>
                  <a:cubicBezTo>
                    <a:pt x="84" y="611"/>
                    <a:pt x="59" y="604"/>
                    <a:pt x="31" y="576"/>
                  </a:cubicBezTo>
                  <a:cubicBezTo>
                    <a:pt x="0" y="483"/>
                    <a:pt x="13" y="451"/>
                    <a:pt x="22" y="324"/>
                  </a:cubicBezTo>
                  <a:cubicBezTo>
                    <a:pt x="26" y="261"/>
                    <a:pt x="47" y="193"/>
                    <a:pt x="112" y="171"/>
                  </a:cubicBezTo>
                  <a:cubicBezTo>
                    <a:pt x="198" y="85"/>
                    <a:pt x="88" y="187"/>
                    <a:pt x="166" y="135"/>
                  </a:cubicBezTo>
                  <a:cubicBezTo>
                    <a:pt x="207" y="108"/>
                    <a:pt x="254" y="64"/>
                    <a:pt x="292" y="36"/>
                  </a:cubicBezTo>
                  <a:cubicBezTo>
                    <a:pt x="302" y="29"/>
                    <a:pt x="316" y="31"/>
                    <a:pt x="328" y="27"/>
                  </a:cubicBezTo>
                  <a:cubicBezTo>
                    <a:pt x="346" y="22"/>
                    <a:pt x="363" y="9"/>
                    <a:pt x="382" y="9"/>
                  </a:cubicBezTo>
                  <a:cubicBezTo>
                    <a:pt x="496" y="6"/>
                    <a:pt x="610" y="3"/>
                    <a:pt x="724" y="0"/>
                  </a:cubicBezTo>
                  <a:cubicBezTo>
                    <a:pt x="865" y="3"/>
                    <a:pt x="1006" y="3"/>
                    <a:pt x="1147" y="9"/>
                  </a:cubicBezTo>
                  <a:cubicBezTo>
                    <a:pt x="1181" y="10"/>
                    <a:pt x="1246" y="36"/>
                    <a:pt x="1246" y="36"/>
                  </a:cubicBezTo>
                  <a:cubicBezTo>
                    <a:pt x="1263" y="53"/>
                    <a:pt x="1285" y="63"/>
                    <a:pt x="1300" y="81"/>
                  </a:cubicBezTo>
                  <a:cubicBezTo>
                    <a:pt x="1348" y="136"/>
                    <a:pt x="1368" y="210"/>
                    <a:pt x="1408" y="270"/>
                  </a:cubicBezTo>
                  <a:cubicBezTo>
                    <a:pt x="1447" y="425"/>
                    <a:pt x="1444" y="385"/>
                    <a:pt x="1408" y="648"/>
                  </a:cubicBezTo>
                  <a:cubicBezTo>
                    <a:pt x="1406" y="664"/>
                    <a:pt x="1351" y="674"/>
                    <a:pt x="1345" y="675"/>
                  </a:cubicBezTo>
                  <a:cubicBezTo>
                    <a:pt x="1239" y="696"/>
                    <a:pt x="1149" y="713"/>
                    <a:pt x="1039" y="720"/>
                  </a:cubicBezTo>
                  <a:cubicBezTo>
                    <a:pt x="997" y="723"/>
                    <a:pt x="955" y="726"/>
                    <a:pt x="913" y="729"/>
                  </a:cubicBezTo>
                  <a:cubicBezTo>
                    <a:pt x="779" y="762"/>
                    <a:pt x="634" y="752"/>
                    <a:pt x="499" y="756"/>
                  </a:cubicBezTo>
                  <a:cubicBezTo>
                    <a:pt x="135" y="743"/>
                    <a:pt x="311" y="802"/>
                    <a:pt x="193" y="684"/>
                  </a:cubicBezTo>
                  <a:close/>
                </a:path>
              </a:pathLst>
            </a:custGeom>
            <a:noFill/>
            <a:ln w="38100" cap="rnd" cmpd="sng">
              <a:solidFill>
                <a:srgbClr val="0000FF"/>
              </a:solidFill>
              <a:prstDash val="sysDot"/>
              <a:round/>
              <a:headEnd/>
              <a:tailEnd/>
            </a:ln>
          </p:spPr>
          <p:txBody>
            <a:bodyPr/>
            <a:lstStyle/>
            <a:p>
              <a:endParaRPr lang="zh-CN" altLang="en-US"/>
            </a:p>
          </p:txBody>
        </p:sp>
        <p:sp>
          <p:nvSpPr>
            <p:cNvPr id="109608" name="AutoShape 38"/>
            <p:cNvSpPr>
              <a:spLocks/>
            </p:cNvSpPr>
            <p:nvPr/>
          </p:nvSpPr>
          <p:spPr bwMode="auto">
            <a:xfrm>
              <a:off x="5040" y="2352"/>
              <a:ext cx="576" cy="528"/>
            </a:xfrm>
            <a:prstGeom prst="accentCallout1">
              <a:avLst>
                <a:gd name="adj1" fmla="val 13634"/>
                <a:gd name="adj2" fmla="val -8333"/>
                <a:gd name="adj3" fmla="val 100000"/>
                <a:gd name="adj4" fmla="val -270315"/>
              </a:avLst>
            </a:prstGeom>
            <a:solidFill>
              <a:srgbClr val="0000FF"/>
            </a:solidFill>
            <a:ln w="38100">
              <a:solidFill>
                <a:srgbClr val="0000FF"/>
              </a:solidFill>
              <a:miter lim="800000"/>
              <a:headEnd/>
              <a:tailEnd/>
            </a:ln>
          </p:spPr>
          <p:txBody>
            <a:bodyPr/>
            <a:lstStyle/>
            <a:p>
              <a:pPr algn="ctr"/>
              <a:r>
                <a:rPr kumimoji="1" lang="zh-CN" altLang="en-US" sz="2400" b="1">
                  <a:solidFill>
                    <a:srgbClr val="FFFFFF"/>
                  </a:solidFill>
                  <a:latin typeface="Times New Roman" pitchFamily="18" charset="0"/>
                </a:rPr>
                <a:t>系统边界</a:t>
              </a:r>
            </a:p>
          </p:txBody>
        </p:sp>
      </p:grpSp>
      <p:sp>
        <p:nvSpPr>
          <p:cNvPr id="1600551" name="Text Box 39"/>
          <p:cNvSpPr txBox="1">
            <a:spLocks noChangeArrowheads="1"/>
          </p:cNvSpPr>
          <p:nvPr/>
        </p:nvSpPr>
        <p:spPr bwMode="auto">
          <a:xfrm>
            <a:off x="1044575" y="3933825"/>
            <a:ext cx="935038" cy="457200"/>
          </a:xfrm>
          <a:prstGeom prst="rect">
            <a:avLst/>
          </a:prstGeom>
          <a:noFill/>
          <a:ln w="9525">
            <a:noFill/>
            <a:miter lim="800000"/>
            <a:headEnd/>
            <a:tailEnd/>
          </a:ln>
        </p:spPr>
        <p:txBody>
          <a:bodyPr>
            <a:spAutoFit/>
          </a:bodyPr>
          <a:lstStyle/>
          <a:p>
            <a:pPr>
              <a:spcBef>
                <a:spcPct val="50000"/>
              </a:spcBef>
            </a:pPr>
            <a:r>
              <a:rPr kumimoji="1" lang="zh-CN" altLang="en-US" sz="2400" b="1">
                <a:solidFill>
                  <a:srgbClr val="FFFF00"/>
                </a:solidFill>
                <a:latin typeface="Times New Roman" pitchFamily="18" charset="0"/>
              </a:rPr>
              <a:t>环境</a:t>
            </a:r>
          </a:p>
        </p:txBody>
      </p:sp>
      <p:sp>
        <p:nvSpPr>
          <p:cNvPr id="1600552" name="AutoShape 40">
            <a:hlinkClick r:id="" action="ppaction://noaction" highlightClick="1"/>
          </p:cNvPr>
          <p:cNvSpPr>
            <a:spLocks noChangeArrowheads="1"/>
          </p:cNvSpPr>
          <p:nvPr/>
        </p:nvSpPr>
        <p:spPr bwMode="auto">
          <a:xfrm>
            <a:off x="1116013" y="836613"/>
            <a:ext cx="5256212" cy="914400"/>
          </a:xfrm>
          <a:prstGeom prst="actionButtonBlank">
            <a:avLst/>
          </a:prstGeom>
          <a:noFill/>
          <a:ln w="9525">
            <a:noFill/>
            <a:miter lim="800000"/>
            <a:headEnd/>
            <a:tailEnd/>
          </a:ln>
          <a:effectLst/>
        </p:spPr>
        <p:txBody>
          <a:bodyPr anchor="ctr"/>
          <a:lstStyle/>
          <a:p>
            <a:pPr>
              <a:defRPr/>
            </a:pPr>
            <a:r>
              <a:rPr kumimoji="1" lang="zh-CN" altLang="en-US" sz="3200" b="1">
                <a:effectLst>
                  <a:outerShdw blurRad="38100" dist="38100" dir="2700000" algn="tl">
                    <a:srgbClr val="C0C0C0"/>
                  </a:outerShdw>
                </a:effectLst>
                <a:latin typeface="Times New Roman" pitchFamily="18" charset="0"/>
              </a:rPr>
              <a:t>例：学校系统的模型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0521"/>
                                        </p:tgtEl>
                                        <p:attrNameLst>
                                          <p:attrName>style.visibility</p:attrName>
                                        </p:attrNameLst>
                                      </p:cBhvr>
                                      <p:to>
                                        <p:strVal val="visible"/>
                                      </p:to>
                                    </p:set>
                                    <p:animEffect transition="in" filter="wipe(left)">
                                      <p:cBhvr>
                                        <p:cTn id="7" dur="500"/>
                                        <p:tgtEl>
                                          <p:spTgt spid="16005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00517"/>
                                        </p:tgtEl>
                                        <p:attrNameLst>
                                          <p:attrName>style.visibility</p:attrName>
                                        </p:attrNameLst>
                                      </p:cBhvr>
                                      <p:to>
                                        <p:strVal val="visible"/>
                                      </p:to>
                                    </p:set>
                                    <p:animEffect transition="in" filter="wipe(left)">
                                      <p:cBhvr>
                                        <p:cTn id="11" dur="500"/>
                                        <p:tgtEl>
                                          <p:spTgt spid="160051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1600516"/>
                                        </p:tgtEl>
                                        <p:attrNameLst>
                                          <p:attrName>style.visibility</p:attrName>
                                        </p:attrNameLst>
                                      </p:cBhvr>
                                      <p:to>
                                        <p:strVal val="visible"/>
                                      </p:to>
                                    </p:set>
                                    <p:anim calcmode="lin" valueType="num">
                                      <p:cBhvr additive="base">
                                        <p:cTn id="16" dur="500" fill="hold"/>
                                        <p:tgtEl>
                                          <p:spTgt spid="1600516"/>
                                        </p:tgtEl>
                                        <p:attrNameLst>
                                          <p:attrName>ppt_x</p:attrName>
                                        </p:attrNameLst>
                                      </p:cBhvr>
                                      <p:tavLst>
                                        <p:tav tm="0">
                                          <p:val>
                                            <p:strVal val="#ppt_x"/>
                                          </p:val>
                                        </p:tav>
                                        <p:tav tm="100000">
                                          <p:val>
                                            <p:strVal val="#ppt_x"/>
                                          </p:val>
                                        </p:tav>
                                      </p:tavLst>
                                    </p:anim>
                                    <p:anim calcmode="lin" valueType="num">
                                      <p:cBhvr additive="base">
                                        <p:cTn id="17" dur="500" fill="hold"/>
                                        <p:tgtEl>
                                          <p:spTgt spid="1600516"/>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0518"/>
                                        </p:tgtEl>
                                        <p:attrNameLst>
                                          <p:attrName>style.visibility</p:attrName>
                                        </p:attrNameLst>
                                      </p:cBhvr>
                                      <p:to>
                                        <p:strVal val="visible"/>
                                      </p:to>
                                    </p:set>
                                    <p:animEffect transition="in" filter="wipe(left)">
                                      <p:cBhvr>
                                        <p:cTn id="22" dur="500"/>
                                        <p:tgtEl>
                                          <p:spTgt spid="1600518"/>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00527"/>
                                        </p:tgtEl>
                                        <p:attrNameLst>
                                          <p:attrName>style.visibility</p:attrName>
                                        </p:attrNameLst>
                                      </p:cBhvr>
                                      <p:to>
                                        <p:strVal val="visible"/>
                                      </p:to>
                                    </p:set>
                                    <p:animEffect transition="in" filter="wipe(left)">
                                      <p:cBhvr>
                                        <p:cTn id="26" dur="500"/>
                                        <p:tgtEl>
                                          <p:spTgt spid="160052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600515"/>
                                        </p:tgtEl>
                                        <p:attrNameLst>
                                          <p:attrName>style.visibility</p:attrName>
                                        </p:attrNameLst>
                                      </p:cBhvr>
                                      <p:to>
                                        <p:strVal val="visible"/>
                                      </p:to>
                                    </p:set>
                                    <p:anim calcmode="lin" valueType="num">
                                      <p:cBhvr additive="base">
                                        <p:cTn id="31" dur="500" fill="hold"/>
                                        <p:tgtEl>
                                          <p:spTgt spid="1600515"/>
                                        </p:tgtEl>
                                        <p:attrNameLst>
                                          <p:attrName>ppt_x</p:attrName>
                                        </p:attrNameLst>
                                      </p:cBhvr>
                                      <p:tavLst>
                                        <p:tav tm="0">
                                          <p:val>
                                            <p:strVal val="#ppt_x"/>
                                          </p:val>
                                        </p:tav>
                                        <p:tav tm="100000">
                                          <p:val>
                                            <p:strVal val="#ppt_x"/>
                                          </p:val>
                                        </p:tav>
                                      </p:tavLst>
                                    </p:anim>
                                    <p:anim calcmode="lin" valueType="num">
                                      <p:cBhvr additive="base">
                                        <p:cTn id="32" dur="500" fill="hold"/>
                                        <p:tgtEl>
                                          <p:spTgt spid="160051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00528"/>
                                        </p:tgtEl>
                                        <p:attrNameLst>
                                          <p:attrName>style.visibility</p:attrName>
                                        </p:attrNameLst>
                                      </p:cBhvr>
                                      <p:to>
                                        <p:strVal val="visible"/>
                                      </p:to>
                                    </p:set>
                                    <p:animEffect transition="in" filter="wipe(left)">
                                      <p:cBhvr>
                                        <p:cTn id="37" dur="500"/>
                                        <p:tgtEl>
                                          <p:spTgt spid="1600528"/>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600529"/>
                                        </p:tgtEl>
                                        <p:attrNameLst>
                                          <p:attrName>style.visibility</p:attrName>
                                        </p:attrNameLst>
                                      </p:cBhvr>
                                      <p:to>
                                        <p:strVal val="visible"/>
                                      </p:to>
                                    </p:set>
                                    <p:animEffect transition="in" filter="wipe(left)">
                                      <p:cBhvr>
                                        <p:cTn id="41" dur="500"/>
                                        <p:tgtEl>
                                          <p:spTgt spid="160052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1600514"/>
                                        </p:tgtEl>
                                        <p:attrNameLst>
                                          <p:attrName>style.visibility</p:attrName>
                                        </p:attrNameLst>
                                      </p:cBhvr>
                                      <p:to>
                                        <p:strVal val="visible"/>
                                      </p:to>
                                    </p:set>
                                    <p:anim calcmode="lin" valueType="num">
                                      <p:cBhvr additive="base">
                                        <p:cTn id="46" dur="500" fill="hold"/>
                                        <p:tgtEl>
                                          <p:spTgt spid="1600514"/>
                                        </p:tgtEl>
                                        <p:attrNameLst>
                                          <p:attrName>ppt_x</p:attrName>
                                        </p:attrNameLst>
                                      </p:cBhvr>
                                      <p:tavLst>
                                        <p:tav tm="0">
                                          <p:val>
                                            <p:strVal val="#ppt_x"/>
                                          </p:val>
                                        </p:tav>
                                        <p:tav tm="100000">
                                          <p:val>
                                            <p:strVal val="#ppt_x"/>
                                          </p:val>
                                        </p:tav>
                                      </p:tavLst>
                                    </p:anim>
                                    <p:anim calcmode="lin" valueType="num">
                                      <p:cBhvr additive="base">
                                        <p:cTn id="47" dur="500" fill="hold"/>
                                        <p:tgtEl>
                                          <p:spTgt spid="1600514"/>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00519"/>
                                        </p:tgtEl>
                                        <p:attrNameLst>
                                          <p:attrName>style.visibility</p:attrName>
                                        </p:attrNameLst>
                                      </p:cBhvr>
                                      <p:to>
                                        <p:strVal val="visible"/>
                                      </p:to>
                                    </p:set>
                                    <p:animEffect transition="in" filter="wipe(left)">
                                      <p:cBhvr>
                                        <p:cTn id="52" dur="500"/>
                                        <p:tgtEl>
                                          <p:spTgt spid="1600519"/>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1600523"/>
                                        </p:tgtEl>
                                        <p:attrNameLst>
                                          <p:attrName>style.visibility</p:attrName>
                                        </p:attrNameLst>
                                      </p:cBhvr>
                                      <p:to>
                                        <p:strVal val="visible"/>
                                      </p:to>
                                    </p:set>
                                    <p:animEffect transition="in" filter="wipe(up)">
                                      <p:cBhvr>
                                        <p:cTn id="56" dur="500"/>
                                        <p:tgtEl>
                                          <p:spTgt spid="1600523"/>
                                        </p:tgtEl>
                                      </p:cBhvr>
                                    </p:animEffect>
                                  </p:childTnLst>
                                </p:cTn>
                              </p:par>
                            </p:childTnLst>
                          </p:cTn>
                        </p:par>
                        <p:par>
                          <p:cTn id="57" fill="hold">
                            <p:stCondLst>
                              <p:cond delay="1000"/>
                            </p:stCondLst>
                            <p:childTnLst>
                              <p:par>
                                <p:cTn id="58" presetID="22" presetClass="entr" presetSubtype="2" fill="hold" grpId="0" nodeType="afterEffect">
                                  <p:stCondLst>
                                    <p:cond delay="0"/>
                                  </p:stCondLst>
                                  <p:childTnLst>
                                    <p:set>
                                      <p:cBhvr>
                                        <p:cTn id="59" dur="1" fill="hold">
                                          <p:stCondLst>
                                            <p:cond delay="0"/>
                                          </p:stCondLst>
                                        </p:cTn>
                                        <p:tgtEl>
                                          <p:spTgt spid="1600525"/>
                                        </p:tgtEl>
                                        <p:attrNameLst>
                                          <p:attrName>style.visibility</p:attrName>
                                        </p:attrNameLst>
                                      </p:cBhvr>
                                      <p:to>
                                        <p:strVal val="visible"/>
                                      </p:to>
                                    </p:set>
                                    <p:animEffect transition="in" filter="wipe(right)">
                                      <p:cBhvr>
                                        <p:cTn id="60" dur="500"/>
                                        <p:tgtEl>
                                          <p:spTgt spid="160052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600524"/>
                                        </p:tgtEl>
                                        <p:attrNameLst>
                                          <p:attrName>style.visibility</p:attrName>
                                        </p:attrNameLst>
                                      </p:cBhvr>
                                      <p:to>
                                        <p:strVal val="visible"/>
                                      </p:to>
                                    </p:set>
                                    <p:animEffect transition="in" filter="dissolve">
                                      <p:cBhvr>
                                        <p:cTn id="65" dur="500"/>
                                        <p:tgtEl>
                                          <p:spTgt spid="16005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600526"/>
                                        </p:tgtEl>
                                        <p:attrNameLst>
                                          <p:attrName>style.visibility</p:attrName>
                                        </p:attrNameLst>
                                      </p:cBhvr>
                                      <p:to>
                                        <p:strVal val="visible"/>
                                      </p:to>
                                    </p:set>
                                    <p:animEffect transition="in" filter="wipe(down)">
                                      <p:cBhvr>
                                        <p:cTn id="70" dur="500"/>
                                        <p:tgtEl>
                                          <p:spTgt spid="160052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grpId="0" nodeType="clickEffect">
                                  <p:stCondLst>
                                    <p:cond delay="0"/>
                                  </p:stCondLst>
                                  <p:childTnLst>
                                    <p:set>
                                      <p:cBhvr>
                                        <p:cTn id="74" dur="1" fill="hold">
                                          <p:stCondLst>
                                            <p:cond delay="0"/>
                                          </p:stCondLst>
                                        </p:cTn>
                                        <p:tgtEl>
                                          <p:spTgt spid="1600520"/>
                                        </p:tgtEl>
                                        <p:attrNameLst>
                                          <p:attrName>style.visibility</p:attrName>
                                        </p:attrNameLst>
                                      </p:cBhvr>
                                      <p:to>
                                        <p:strVal val="visible"/>
                                      </p:to>
                                    </p:set>
                                    <p:animEffect transition="in" filter="wipe(right)">
                                      <p:cBhvr>
                                        <p:cTn id="75" dur="500"/>
                                        <p:tgtEl>
                                          <p:spTgt spid="1600520"/>
                                        </p:tgtEl>
                                      </p:cBhvr>
                                    </p:animEffect>
                                  </p:childTnLst>
                                </p:cTn>
                              </p:par>
                            </p:childTnLst>
                          </p:cTn>
                        </p:par>
                        <p:par>
                          <p:cTn id="76" fill="hold">
                            <p:stCondLst>
                              <p:cond delay="500"/>
                            </p:stCondLst>
                            <p:childTnLst>
                              <p:par>
                                <p:cTn id="77" presetID="22" presetClass="entr" presetSubtype="4" fill="hold" grpId="0" nodeType="afterEffect">
                                  <p:stCondLst>
                                    <p:cond delay="0"/>
                                  </p:stCondLst>
                                  <p:childTnLst>
                                    <p:set>
                                      <p:cBhvr>
                                        <p:cTn id="78" dur="1" fill="hold">
                                          <p:stCondLst>
                                            <p:cond delay="0"/>
                                          </p:stCondLst>
                                        </p:cTn>
                                        <p:tgtEl>
                                          <p:spTgt spid="1600522"/>
                                        </p:tgtEl>
                                        <p:attrNameLst>
                                          <p:attrName>style.visibility</p:attrName>
                                        </p:attrNameLst>
                                      </p:cBhvr>
                                      <p:to>
                                        <p:strVal val="visible"/>
                                      </p:to>
                                    </p:set>
                                    <p:animEffect transition="in" filter="wipe(down)">
                                      <p:cBhvr>
                                        <p:cTn id="79" dur="500"/>
                                        <p:tgtEl>
                                          <p:spTgt spid="160052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00537"/>
                                        </p:tgtEl>
                                        <p:attrNameLst>
                                          <p:attrName>style.visibility</p:attrName>
                                        </p:attrNameLst>
                                      </p:cBhvr>
                                      <p:to>
                                        <p:strVal val="visible"/>
                                      </p:to>
                                    </p:set>
                                    <p:animEffect transition="in" filter="wipe(left)">
                                      <p:cBhvr>
                                        <p:cTn id="84" dur="500"/>
                                        <p:tgtEl>
                                          <p:spTgt spid="1600537"/>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1600530"/>
                                        </p:tgtEl>
                                        <p:attrNameLst>
                                          <p:attrName>style.visibility</p:attrName>
                                        </p:attrNameLst>
                                      </p:cBhvr>
                                      <p:to>
                                        <p:strVal val="visible"/>
                                      </p:to>
                                    </p:set>
                                    <p:animEffect transition="in" filter="wipe(left)">
                                      <p:cBhvr>
                                        <p:cTn id="88" dur="500"/>
                                        <p:tgtEl>
                                          <p:spTgt spid="160053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600531"/>
                                        </p:tgtEl>
                                        <p:attrNameLst>
                                          <p:attrName>style.visibility</p:attrName>
                                        </p:attrNameLst>
                                      </p:cBhvr>
                                      <p:to>
                                        <p:strVal val="visible"/>
                                      </p:to>
                                    </p:set>
                                    <p:animEffect transition="in" filter="wipe(left)">
                                      <p:cBhvr>
                                        <p:cTn id="93" dur="500"/>
                                        <p:tgtEl>
                                          <p:spTgt spid="1600531"/>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600532"/>
                                        </p:tgtEl>
                                        <p:attrNameLst>
                                          <p:attrName>style.visibility</p:attrName>
                                        </p:attrNameLst>
                                      </p:cBhvr>
                                      <p:to>
                                        <p:strVal val="visible"/>
                                      </p:to>
                                    </p:set>
                                    <p:animEffect transition="in" filter="wipe(left)">
                                      <p:cBhvr>
                                        <p:cTn id="97" dur="500"/>
                                        <p:tgtEl>
                                          <p:spTgt spid="160053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600533"/>
                                        </p:tgtEl>
                                        <p:attrNameLst>
                                          <p:attrName>style.visibility</p:attrName>
                                        </p:attrNameLst>
                                      </p:cBhvr>
                                      <p:to>
                                        <p:strVal val="visible"/>
                                      </p:to>
                                    </p:set>
                                    <p:animEffect transition="in" filter="wipe(left)">
                                      <p:cBhvr>
                                        <p:cTn id="102" dur="500"/>
                                        <p:tgtEl>
                                          <p:spTgt spid="1600533"/>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1600534"/>
                                        </p:tgtEl>
                                        <p:attrNameLst>
                                          <p:attrName>style.visibility</p:attrName>
                                        </p:attrNameLst>
                                      </p:cBhvr>
                                      <p:to>
                                        <p:strVal val="visible"/>
                                      </p:to>
                                    </p:set>
                                    <p:animEffect transition="in" filter="wipe(left)">
                                      <p:cBhvr>
                                        <p:cTn id="106" dur="500"/>
                                        <p:tgtEl>
                                          <p:spTgt spid="16005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600535"/>
                                        </p:tgtEl>
                                        <p:attrNameLst>
                                          <p:attrName>style.visibility</p:attrName>
                                        </p:attrNameLst>
                                      </p:cBhvr>
                                      <p:to>
                                        <p:strVal val="visible"/>
                                      </p:to>
                                    </p:set>
                                    <p:animEffect transition="in" filter="wipe(left)">
                                      <p:cBhvr>
                                        <p:cTn id="111" dur="500"/>
                                        <p:tgtEl>
                                          <p:spTgt spid="1600535"/>
                                        </p:tgtEl>
                                      </p:cBhvr>
                                    </p:animEffect>
                                  </p:childTnLst>
                                </p:cTn>
                              </p:par>
                            </p:childTnLst>
                          </p:cTn>
                        </p:par>
                        <p:par>
                          <p:cTn id="112" fill="hold">
                            <p:stCondLst>
                              <p:cond delay="500"/>
                            </p:stCondLst>
                            <p:childTnLst>
                              <p:par>
                                <p:cTn id="113" presetID="22" presetClass="entr" presetSubtype="1" fill="hold" grpId="0" nodeType="afterEffect">
                                  <p:stCondLst>
                                    <p:cond delay="0"/>
                                  </p:stCondLst>
                                  <p:childTnLst>
                                    <p:set>
                                      <p:cBhvr>
                                        <p:cTn id="114" dur="1" fill="hold">
                                          <p:stCondLst>
                                            <p:cond delay="0"/>
                                          </p:stCondLst>
                                        </p:cTn>
                                        <p:tgtEl>
                                          <p:spTgt spid="1600539"/>
                                        </p:tgtEl>
                                        <p:attrNameLst>
                                          <p:attrName>style.visibility</p:attrName>
                                        </p:attrNameLst>
                                      </p:cBhvr>
                                      <p:to>
                                        <p:strVal val="visible"/>
                                      </p:to>
                                    </p:set>
                                    <p:animEffect transition="in" filter="wipe(up)">
                                      <p:cBhvr>
                                        <p:cTn id="115" dur="500"/>
                                        <p:tgtEl>
                                          <p:spTgt spid="1600539"/>
                                        </p:tgtEl>
                                      </p:cBhvr>
                                    </p:animEffect>
                                  </p:childTnLst>
                                </p:cTn>
                              </p:par>
                            </p:childTnLst>
                          </p:cTn>
                        </p:par>
                        <p:par>
                          <p:cTn id="116" fill="hold">
                            <p:stCondLst>
                              <p:cond delay="1000"/>
                            </p:stCondLst>
                            <p:childTnLst>
                              <p:par>
                                <p:cTn id="117" presetID="22" presetClass="entr" presetSubtype="2" fill="hold" grpId="0" nodeType="afterEffect">
                                  <p:stCondLst>
                                    <p:cond delay="0"/>
                                  </p:stCondLst>
                                  <p:childTnLst>
                                    <p:set>
                                      <p:cBhvr>
                                        <p:cTn id="118" dur="1" fill="hold">
                                          <p:stCondLst>
                                            <p:cond delay="0"/>
                                          </p:stCondLst>
                                        </p:cTn>
                                        <p:tgtEl>
                                          <p:spTgt spid="1600541"/>
                                        </p:tgtEl>
                                        <p:attrNameLst>
                                          <p:attrName>style.visibility</p:attrName>
                                        </p:attrNameLst>
                                      </p:cBhvr>
                                      <p:to>
                                        <p:strVal val="visible"/>
                                      </p:to>
                                    </p:set>
                                    <p:animEffect transition="in" filter="wipe(right)">
                                      <p:cBhvr>
                                        <p:cTn id="119" dur="500"/>
                                        <p:tgtEl>
                                          <p:spTgt spid="1600541"/>
                                        </p:tgtEl>
                                      </p:cBhvr>
                                    </p:animEffect>
                                  </p:childTnLst>
                                </p:cTn>
                              </p:par>
                            </p:childTnLst>
                          </p:cTn>
                        </p:par>
                        <p:par>
                          <p:cTn id="120" fill="hold">
                            <p:stCondLst>
                              <p:cond delay="1500"/>
                            </p:stCondLst>
                            <p:childTnLst>
                              <p:par>
                                <p:cTn id="121" presetID="22" presetClass="entr" presetSubtype="2" fill="hold" grpId="0" nodeType="afterEffect">
                                  <p:stCondLst>
                                    <p:cond delay="0"/>
                                  </p:stCondLst>
                                  <p:childTnLst>
                                    <p:set>
                                      <p:cBhvr>
                                        <p:cTn id="122" dur="1" fill="hold">
                                          <p:stCondLst>
                                            <p:cond delay="0"/>
                                          </p:stCondLst>
                                        </p:cTn>
                                        <p:tgtEl>
                                          <p:spTgt spid="1600540"/>
                                        </p:tgtEl>
                                        <p:attrNameLst>
                                          <p:attrName>style.visibility</p:attrName>
                                        </p:attrNameLst>
                                      </p:cBhvr>
                                      <p:to>
                                        <p:strVal val="visible"/>
                                      </p:to>
                                    </p:set>
                                    <p:animEffect transition="in" filter="wipe(right)">
                                      <p:cBhvr>
                                        <p:cTn id="123" dur="500"/>
                                        <p:tgtEl>
                                          <p:spTgt spid="1600540"/>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1600542"/>
                                        </p:tgtEl>
                                        <p:attrNameLst>
                                          <p:attrName>style.visibility</p:attrName>
                                        </p:attrNameLst>
                                      </p:cBhvr>
                                      <p:to>
                                        <p:strVal val="visible"/>
                                      </p:to>
                                    </p:set>
                                    <p:animEffect transition="in" filter="wipe(down)">
                                      <p:cBhvr>
                                        <p:cTn id="128" dur="500"/>
                                        <p:tgtEl>
                                          <p:spTgt spid="1600542"/>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2" fill="hold" grpId="0" nodeType="clickEffect">
                                  <p:stCondLst>
                                    <p:cond delay="0"/>
                                  </p:stCondLst>
                                  <p:childTnLst>
                                    <p:set>
                                      <p:cBhvr>
                                        <p:cTn id="132" dur="1" fill="hold">
                                          <p:stCondLst>
                                            <p:cond delay="0"/>
                                          </p:stCondLst>
                                        </p:cTn>
                                        <p:tgtEl>
                                          <p:spTgt spid="1600536"/>
                                        </p:tgtEl>
                                        <p:attrNameLst>
                                          <p:attrName>style.visibility</p:attrName>
                                        </p:attrNameLst>
                                      </p:cBhvr>
                                      <p:to>
                                        <p:strVal val="visible"/>
                                      </p:to>
                                    </p:set>
                                    <p:animEffect transition="in" filter="wipe(right)">
                                      <p:cBhvr>
                                        <p:cTn id="133" dur="500"/>
                                        <p:tgtEl>
                                          <p:spTgt spid="1600536"/>
                                        </p:tgtEl>
                                      </p:cBhvr>
                                    </p:animEffect>
                                  </p:childTnLst>
                                </p:cTn>
                              </p:par>
                            </p:childTnLst>
                          </p:cTn>
                        </p:par>
                        <p:par>
                          <p:cTn id="134" fill="hold">
                            <p:stCondLst>
                              <p:cond delay="500"/>
                            </p:stCondLst>
                            <p:childTnLst>
                              <p:par>
                                <p:cTn id="135" presetID="22" presetClass="entr" presetSubtype="4" fill="hold" grpId="0" nodeType="afterEffect">
                                  <p:stCondLst>
                                    <p:cond delay="0"/>
                                  </p:stCondLst>
                                  <p:childTnLst>
                                    <p:set>
                                      <p:cBhvr>
                                        <p:cTn id="136" dur="1" fill="hold">
                                          <p:stCondLst>
                                            <p:cond delay="0"/>
                                          </p:stCondLst>
                                        </p:cTn>
                                        <p:tgtEl>
                                          <p:spTgt spid="1600538"/>
                                        </p:tgtEl>
                                        <p:attrNameLst>
                                          <p:attrName>style.visibility</p:attrName>
                                        </p:attrNameLst>
                                      </p:cBhvr>
                                      <p:to>
                                        <p:strVal val="visible"/>
                                      </p:to>
                                    </p:set>
                                    <p:animEffect transition="in" filter="wipe(down)">
                                      <p:cBhvr>
                                        <p:cTn id="137" dur="500"/>
                                        <p:tgtEl>
                                          <p:spTgt spid="160053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600543"/>
                                        </p:tgtEl>
                                        <p:attrNameLst>
                                          <p:attrName>style.visibility</p:attrName>
                                        </p:attrNameLst>
                                      </p:cBhvr>
                                      <p:to>
                                        <p:strVal val="visible"/>
                                      </p:to>
                                    </p:set>
                                    <p:animEffect transition="in" filter="wipe(up)">
                                      <p:cBhvr>
                                        <p:cTn id="142" dur="500"/>
                                        <p:tgtEl>
                                          <p:spTgt spid="1600543"/>
                                        </p:tgtEl>
                                      </p:cBhvr>
                                    </p:animEffect>
                                  </p:childTnLst>
                                </p:cTn>
                              </p:par>
                            </p:childTnLst>
                          </p:cTn>
                        </p:par>
                        <p:par>
                          <p:cTn id="143" fill="hold">
                            <p:stCondLst>
                              <p:cond delay="500"/>
                            </p:stCondLst>
                            <p:childTnLst>
                              <p:par>
                                <p:cTn id="144" presetID="22" presetClass="entr" presetSubtype="1" fill="hold" grpId="0" nodeType="afterEffect">
                                  <p:stCondLst>
                                    <p:cond delay="0"/>
                                  </p:stCondLst>
                                  <p:childTnLst>
                                    <p:set>
                                      <p:cBhvr>
                                        <p:cTn id="145" dur="1" fill="hold">
                                          <p:stCondLst>
                                            <p:cond delay="0"/>
                                          </p:stCondLst>
                                        </p:cTn>
                                        <p:tgtEl>
                                          <p:spTgt spid="1600544"/>
                                        </p:tgtEl>
                                        <p:attrNameLst>
                                          <p:attrName>style.visibility</p:attrName>
                                        </p:attrNameLst>
                                      </p:cBhvr>
                                      <p:to>
                                        <p:strVal val="visible"/>
                                      </p:to>
                                    </p:set>
                                    <p:animEffect transition="in" filter="wipe(up)">
                                      <p:cBhvr>
                                        <p:cTn id="146" dur="500"/>
                                        <p:tgtEl>
                                          <p:spTgt spid="1600544"/>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1600545"/>
                                        </p:tgtEl>
                                        <p:attrNameLst>
                                          <p:attrName>style.visibility</p:attrName>
                                        </p:attrNameLst>
                                      </p:cBhvr>
                                      <p:to>
                                        <p:strVal val="visible"/>
                                      </p:to>
                                    </p:set>
                                  </p:childTnLst>
                                </p:cTn>
                              </p:par>
                            </p:childTnLst>
                          </p:cTn>
                        </p:par>
                        <p:par>
                          <p:cTn id="151" fill="hold">
                            <p:stCondLst>
                              <p:cond delay="500"/>
                            </p:stCondLst>
                            <p:childTnLst>
                              <p:par>
                                <p:cTn id="152" presetID="1" presetClass="entr" presetSubtype="0" fill="hold" grpId="0" nodeType="afterEffect">
                                  <p:stCondLst>
                                    <p:cond delay="0"/>
                                  </p:stCondLst>
                                  <p:childTnLst>
                                    <p:set>
                                      <p:cBhvr>
                                        <p:cTn id="153" dur="1" fill="hold">
                                          <p:stCondLst>
                                            <p:cond delay="499"/>
                                          </p:stCondLst>
                                        </p:cTn>
                                        <p:tgtEl>
                                          <p:spTgt spid="160054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2"/>
                                        </p:tgtEl>
                                        <p:attrNameLst>
                                          <p:attrName>style.visibility</p:attrName>
                                        </p:attrNameLst>
                                      </p:cBhvr>
                                      <p:to>
                                        <p:strVal val="visible"/>
                                      </p:to>
                                    </p:set>
                                    <p:animEffect transition="in" filter="wipe(left)">
                                      <p:cBhvr>
                                        <p:cTn id="158" dur="500"/>
                                        <p:tgtEl>
                                          <p:spTgt spid="2"/>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1600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14" grpId="0" autoUpdateAnimBg="0"/>
      <p:bldP spid="1600515" grpId="0" autoUpdateAnimBg="0"/>
      <p:bldP spid="1600516" grpId="0" autoUpdateAnimBg="0"/>
      <p:bldP spid="1600517" grpId="0" animBg="1" autoUpdateAnimBg="0"/>
      <p:bldP spid="1600518" grpId="0" animBg="1"/>
      <p:bldP spid="1600519" grpId="0" animBg="1"/>
      <p:bldP spid="1600520" grpId="0" animBg="1"/>
      <p:bldP spid="1600521" grpId="0" animBg="1"/>
      <p:bldP spid="1600522" grpId="0" animBg="1"/>
      <p:bldP spid="1600523" grpId="0" animBg="1"/>
      <p:bldP spid="1600524" grpId="0" autoUpdateAnimBg="0"/>
      <p:bldP spid="1600525" grpId="0" animBg="1"/>
      <p:bldP spid="1600526" grpId="0" animBg="1"/>
      <p:bldP spid="1600527" grpId="0" animBg="1" autoUpdateAnimBg="0"/>
      <p:bldP spid="1600528" grpId="0" animBg="1"/>
      <p:bldP spid="1600529" grpId="0" animBg="1" autoUpdateAnimBg="0"/>
      <p:bldP spid="1600530" grpId="0" animBg="1" autoUpdateAnimBg="0"/>
      <p:bldP spid="1600531" grpId="0" animBg="1"/>
      <p:bldP spid="1600532" grpId="0" animBg="1" autoUpdateAnimBg="0"/>
      <p:bldP spid="1600533" grpId="0" animBg="1"/>
      <p:bldP spid="1600534" grpId="0" animBg="1" autoUpdateAnimBg="0"/>
      <p:bldP spid="1600535" grpId="0" animBg="1"/>
      <p:bldP spid="1600536" grpId="0" animBg="1"/>
      <p:bldP spid="1600537" grpId="0" animBg="1"/>
      <p:bldP spid="1600538" grpId="0" animBg="1"/>
      <p:bldP spid="1600539" grpId="0" animBg="1"/>
      <p:bldP spid="1600540" grpId="0" animBg="1" autoUpdateAnimBg="0"/>
      <p:bldP spid="1600541" grpId="0" animBg="1"/>
      <p:bldP spid="1600542" grpId="0" animBg="1"/>
      <p:bldP spid="1600543" grpId="0" animBg="1"/>
      <p:bldP spid="1600544" grpId="0" animBg="1"/>
      <p:bldP spid="1600545" grpId="0" autoUpdateAnimBg="0"/>
      <p:bldP spid="1600546" grpId="0" autoUpdateAnimBg="0"/>
      <p:bldP spid="1600551"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684213" y="1844675"/>
            <a:ext cx="7772400" cy="4114800"/>
          </a:xfrm>
        </p:spPr>
        <p:txBody>
          <a:bodyPr/>
          <a:lstStyle/>
          <a:p>
            <a:pPr algn="just" eaLnBrk="1" hangingPunct="1">
              <a:buFont typeface="Wingdings" pitchFamily="2" charset="2"/>
              <a:buNone/>
            </a:pPr>
            <a:r>
              <a:rPr lang="en-US" altLang="zh-CN" sz="2800" b="1" smtClean="0"/>
              <a:t>1.</a:t>
            </a:r>
            <a:r>
              <a:rPr lang="zh-CN" altLang="en-US" sz="2800" b="1" smtClean="0"/>
              <a:t>整体性</a:t>
            </a:r>
          </a:p>
          <a:p>
            <a:pPr>
              <a:spcBef>
                <a:spcPct val="0"/>
              </a:spcBef>
              <a:buClr>
                <a:schemeClr val="bg1"/>
              </a:buClr>
              <a:buFontTx/>
              <a:buChar char="•"/>
            </a:pPr>
            <a:r>
              <a:rPr lang="zh-CN" altLang="en-US" sz="2800" b="1" smtClean="0"/>
              <a:t>   一个系统由多个要素所组成，所有要素的集合构成一个有机整体，每个部分都要服从整体，</a:t>
            </a:r>
            <a:r>
              <a:rPr lang="zh-CN" altLang="en-US" sz="2800" b="1" smtClean="0">
                <a:solidFill>
                  <a:srgbClr val="800000"/>
                </a:solidFill>
              </a:rPr>
              <a:t>追求整体最优，而不是局部最优</a:t>
            </a:r>
            <a:r>
              <a:rPr lang="zh-CN" altLang="en-US" sz="2800" b="1" smtClean="0"/>
              <a:t>，这就是所谓的全局观点。系统整体功能不是各个组成要素功能的简单叠加，而是呈现出各个组成要素所没有的</a:t>
            </a:r>
            <a:r>
              <a:rPr lang="zh-CN" altLang="en-US" sz="2800" b="1" smtClean="0">
                <a:solidFill>
                  <a:srgbClr val="FF0000"/>
                </a:solidFill>
                <a:latin typeface="黑体" pitchFamily="2" charset="-122"/>
              </a:rPr>
              <a:t>新功能。</a:t>
            </a:r>
            <a:endParaRPr lang="zh-CN" altLang="en-US" sz="2800" b="1" smtClean="0"/>
          </a:p>
          <a:p>
            <a:pPr algn="just" eaLnBrk="1" hangingPunct="1">
              <a:buFont typeface="Wingdings" pitchFamily="2" charset="2"/>
              <a:buNone/>
            </a:pPr>
            <a:r>
              <a:rPr lang="en-US" altLang="zh-CN" sz="2800" b="1" smtClean="0"/>
              <a:t>2.</a:t>
            </a:r>
            <a:r>
              <a:rPr lang="zh-CN" altLang="en-US" sz="2800" b="1" smtClean="0"/>
              <a:t>目的性</a:t>
            </a:r>
          </a:p>
          <a:p>
            <a:pPr lvl="1" eaLnBrk="1" hangingPunct="1">
              <a:buFont typeface="Wingdings" pitchFamily="2" charset="2"/>
              <a:buNone/>
            </a:pPr>
            <a:r>
              <a:rPr lang="zh-CN" altLang="en-US" b="1" smtClean="0"/>
              <a:t>系统的发生和发展有着强烈的目的性，是系统的主导，决定着系统要素的组成和结构。</a:t>
            </a:r>
          </a:p>
          <a:p>
            <a:pPr eaLnBrk="1" hangingPunct="1">
              <a:buFont typeface="Wingdings" pitchFamily="2" charset="2"/>
              <a:buNone/>
            </a:pPr>
            <a:endParaRPr lang="en-US" altLang="zh-CN" sz="2800" b="1" smtClean="0"/>
          </a:p>
        </p:txBody>
      </p:sp>
      <p:sp>
        <p:nvSpPr>
          <p:cNvPr id="110595" name="AutoShape 3">
            <a:hlinkClick r:id="" action="ppaction://noaction" highlightClick="1"/>
          </p:cNvPr>
          <p:cNvSpPr>
            <a:spLocks noChangeArrowheads="1"/>
          </p:cNvSpPr>
          <p:nvPr/>
        </p:nvSpPr>
        <p:spPr bwMode="auto">
          <a:xfrm>
            <a:off x="1258888" y="836613"/>
            <a:ext cx="5761037"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1.2.3  </a:t>
            </a:r>
            <a:r>
              <a:rPr kumimoji="1" lang="zh-CN" altLang="en-US" sz="3600" b="1">
                <a:latin typeface="Times New Roman" pitchFamily="18" charset="0"/>
              </a:rPr>
              <a:t>系统的特性</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250825" y="1844675"/>
            <a:ext cx="8532813" cy="4114800"/>
          </a:xfrm>
        </p:spPr>
        <p:txBody>
          <a:bodyPr/>
          <a:lstStyle/>
          <a:p>
            <a:pPr marL="177800" indent="-177800" eaLnBrk="1" hangingPunct="1">
              <a:lnSpc>
                <a:spcPct val="110000"/>
              </a:lnSpc>
              <a:buFont typeface="Wingdings" pitchFamily="2" charset="2"/>
              <a:buNone/>
            </a:pPr>
            <a:r>
              <a:rPr lang="en-US" altLang="zh-CN" sz="2800" b="1" smtClean="0"/>
              <a:t>3.</a:t>
            </a:r>
            <a:r>
              <a:rPr lang="zh-CN" altLang="en-US" sz="2800" b="1" smtClean="0"/>
              <a:t>关联性</a:t>
            </a:r>
          </a:p>
          <a:p>
            <a:pPr marL="723900" lvl="1" indent="-366713" eaLnBrk="1" hangingPunct="1">
              <a:lnSpc>
                <a:spcPct val="110000"/>
              </a:lnSpc>
              <a:buFont typeface="Wingdings" pitchFamily="2" charset="2"/>
              <a:buNone/>
            </a:pPr>
            <a:r>
              <a:rPr lang="zh-CN" altLang="en-US" b="1" smtClean="0"/>
              <a:t>     各要素之间存在着密切的联系，这种联系决定了整个系统的机制，它在一定时期相对稳定</a:t>
            </a:r>
          </a:p>
          <a:p>
            <a:pPr marL="177800" indent="-177800" algn="just" eaLnBrk="1" hangingPunct="1">
              <a:lnSpc>
                <a:spcPct val="110000"/>
              </a:lnSpc>
              <a:buFont typeface="Wingdings" pitchFamily="2" charset="2"/>
              <a:buNone/>
            </a:pPr>
            <a:r>
              <a:rPr lang="en-US" altLang="zh-CN" sz="2800" b="1" smtClean="0"/>
              <a:t>4.</a:t>
            </a:r>
            <a:r>
              <a:rPr lang="zh-CN" altLang="en-US" sz="2800" b="1" smtClean="0"/>
              <a:t>层次性</a:t>
            </a:r>
          </a:p>
          <a:p>
            <a:pPr marL="723900" lvl="1" indent="-366713" eaLnBrk="1" hangingPunct="1">
              <a:lnSpc>
                <a:spcPct val="110000"/>
              </a:lnSpc>
              <a:buFont typeface="Wingdings" pitchFamily="2" charset="2"/>
              <a:buNone/>
            </a:pPr>
            <a:r>
              <a:rPr lang="zh-CN" altLang="en-US" b="1" smtClean="0"/>
              <a:t>    一个系统被包含在更大的系统内，可以分解为若干个组成要素，其要素本身也可能是一个子系统</a:t>
            </a:r>
          </a:p>
          <a:p>
            <a:pPr marL="177800" indent="-177800" eaLnBrk="1" hangingPunct="1">
              <a:lnSpc>
                <a:spcPct val="110000"/>
              </a:lnSpc>
              <a:buFont typeface="Wingdings" pitchFamily="2" charset="2"/>
              <a:buNone/>
            </a:pPr>
            <a:r>
              <a:rPr lang="en-US" altLang="zh-CN" sz="2800" b="1" smtClean="0"/>
              <a:t>5.</a:t>
            </a:r>
            <a:r>
              <a:rPr lang="zh-CN" altLang="en-US" sz="2800" b="1" smtClean="0"/>
              <a:t>环境适应性</a:t>
            </a:r>
          </a:p>
          <a:p>
            <a:pPr marL="723900" lvl="1" indent="-366713" eaLnBrk="1" hangingPunct="1">
              <a:lnSpc>
                <a:spcPct val="110000"/>
              </a:lnSpc>
              <a:buFont typeface="Wingdings" pitchFamily="2" charset="2"/>
              <a:buNone/>
            </a:pPr>
            <a:r>
              <a:rPr lang="zh-CN" altLang="en-US" b="1" smtClean="0"/>
              <a:t>    任何一个系统都不是孤立存在于社会环境之中的，它与社会环境有着千丝万缕的联系</a:t>
            </a:r>
          </a:p>
        </p:txBody>
      </p:sp>
      <p:sp>
        <p:nvSpPr>
          <p:cNvPr id="111619" name="AutoShape 3">
            <a:hlinkClick r:id="" action="ppaction://noaction" highlightClick="1"/>
          </p:cNvPr>
          <p:cNvSpPr>
            <a:spLocks noChangeArrowheads="1"/>
          </p:cNvSpPr>
          <p:nvPr/>
        </p:nvSpPr>
        <p:spPr bwMode="auto">
          <a:xfrm>
            <a:off x="1187450" y="836613"/>
            <a:ext cx="5688013"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1.2.3  </a:t>
            </a:r>
            <a:r>
              <a:rPr kumimoji="1" lang="zh-CN" altLang="en-US" sz="3600" b="1">
                <a:latin typeface="Times New Roman" pitchFamily="18" charset="0"/>
              </a:rPr>
              <a:t>系统的特性</a:t>
            </a: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p:txBody>
          <a:bodyPr/>
          <a:lstStyle/>
          <a:p>
            <a:pPr marL="177800" indent="-177800" algn="just" eaLnBrk="1" hangingPunct="1">
              <a:lnSpc>
                <a:spcPct val="90000"/>
              </a:lnSpc>
              <a:buFont typeface="Wingdings" pitchFamily="2" charset="2"/>
              <a:buNone/>
            </a:pPr>
            <a:r>
              <a:rPr lang="en-US" altLang="zh-CN" b="1" smtClean="0"/>
              <a:t>1.</a:t>
            </a:r>
            <a:r>
              <a:rPr lang="zh-CN" altLang="en-US" b="1" smtClean="0"/>
              <a:t>按系统的起源分</a:t>
            </a:r>
          </a:p>
          <a:p>
            <a:pPr marL="723900" lvl="1" indent="-366713" eaLnBrk="1" hangingPunct="1">
              <a:lnSpc>
                <a:spcPct val="90000"/>
              </a:lnSpc>
            </a:pPr>
            <a:r>
              <a:rPr lang="zh-CN" altLang="en-US" sz="2600" b="1" smtClean="0"/>
              <a:t>自然系统</a:t>
            </a:r>
          </a:p>
          <a:p>
            <a:pPr marL="723900" lvl="1" indent="-366713" eaLnBrk="1" hangingPunct="1">
              <a:lnSpc>
                <a:spcPct val="90000"/>
              </a:lnSpc>
            </a:pPr>
            <a:r>
              <a:rPr lang="zh-CN" altLang="en-US" sz="2600" b="1" smtClean="0"/>
              <a:t>人造系统</a:t>
            </a:r>
          </a:p>
          <a:p>
            <a:pPr marL="177800" indent="-177800" eaLnBrk="1" hangingPunct="1">
              <a:lnSpc>
                <a:spcPct val="90000"/>
              </a:lnSpc>
              <a:buFont typeface="Wingdings" pitchFamily="2" charset="2"/>
              <a:buNone/>
            </a:pPr>
            <a:r>
              <a:rPr lang="en-US" altLang="zh-CN" b="1" smtClean="0"/>
              <a:t>2.</a:t>
            </a:r>
            <a:r>
              <a:rPr lang="zh-CN" altLang="en-US" b="1" smtClean="0"/>
              <a:t>按系统的复杂程度分</a:t>
            </a:r>
          </a:p>
          <a:p>
            <a:pPr marL="723900" lvl="1" indent="-366713" eaLnBrk="1" hangingPunct="1">
              <a:lnSpc>
                <a:spcPct val="90000"/>
              </a:lnSpc>
            </a:pPr>
            <a:r>
              <a:rPr lang="zh-CN" altLang="en-US" sz="2600" b="1" smtClean="0"/>
              <a:t>物理系统</a:t>
            </a:r>
          </a:p>
          <a:p>
            <a:pPr marL="723900" lvl="1" indent="-366713" eaLnBrk="1" hangingPunct="1">
              <a:lnSpc>
                <a:spcPct val="90000"/>
              </a:lnSpc>
            </a:pPr>
            <a:r>
              <a:rPr lang="zh-CN" altLang="en-US" sz="2600" b="1" smtClean="0"/>
              <a:t>生物系统</a:t>
            </a:r>
          </a:p>
          <a:p>
            <a:pPr marL="723900" lvl="1" indent="-366713" eaLnBrk="1" hangingPunct="1">
              <a:lnSpc>
                <a:spcPct val="90000"/>
              </a:lnSpc>
            </a:pPr>
            <a:r>
              <a:rPr lang="zh-CN" altLang="en-US" sz="2600" b="1" smtClean="0"/>
              <a:t>人类社会</a:t>
            </a:r>
          </a:p>
          <a:p>
            <a:pPr marL="723900" lvl="1" indent="-366713" eaLnBrk="1" hangingPunct="1">
              <a:lnSpc>
                <a:spcPct val="90000"/>
              </a:lnSpc>
            </a:pPr>
            <a:r>
              <a:rPr lang="zh-CN" altLang="en-US" sz="2600" b="1" smtClean="0"/>
              <a:t>宇宙系统</a:t>
            </a:r>
          </a:p>
        </p:txBody>
      </p:sp>
      <p:sp>
        <p:nvSpPr>
          <p:cNvPr id="112643" name="AutoShape 3">
            <a:hlinkClick r:id="" action="ppaction://noaction" highlightClick="1"/>
          </p:cNvPr>
          <p:cNvSpPr>
            <a:spLocks noChangeArrowheads="1"/>
          </p:cNvSpPr>
          <p:nvPr/>
        </p:nvSpPr>
        <p:spPr bwMode="auto">
          <a:xfrm>
            <a:off x="1187450" y="908050"/>
            <a:ext cx="5400675"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1.2.4  </a:t>
            </a:r>
            <a:r>
              <a:rPr kumimoji="1" lang="zh-CN" altLang="en-US" sz="3600" b="1">
                <a:latin typeface="Times New Roman" pitchFamily="18" charset="0"/>
              </a:rPr>
              <a:t>系统的类型</a:t>
            </a: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692275" y="457200"/>
            <a:ext cx="6765925" cy="914400"/>
          </a:xfrm>
        </p:spPr>
        <p:txBody>
          <a:bodyPr/>
          <a:lstStyle/>
          <a:p>
            <a:pPr>
              <a:defRPr/>
            </a:pPr>
            <a:r>
              <a:rPr kumimoji="1" lang="en-US" altLang="zh-CN" sz="3600" b="1" kern="1200" dirty="0" smtClean="0">
                <a:latin typeface="Times New Roman" pitchFamily="18" charset="0"/>
                <a:cs typeface="+mn-cs"/>
              </a:rPr>
              <a:t>1.2.4  </a:t>
            </a:r>
            <a:r>
              <a:rPr kumimoji="1" lang="zh-CN" altLang="en-US" sz="3600" b="1" kern="1200" dirty="0" smtClean="0">
                <a:latin typeface="Times New Roman" pitchFamily="18" charset="0"/>
                <a:cs typeface="+mn-cs"/>
              </a:rPr>
              <a:t>系统的类型</a:t>
            </a:r>
          </a:p>
        </p:txBody>
      </p:sp>
      <p:sp>
        <p:nvSpPr>
          <p:cNvPr id="22531" name="Rectangle 3"/>
          <p:cNvSpPr>
            <a:spLocks noGrp="1" noChangeArrowheads="1"/>
          </p:cNvSpPr>
          <p:nvPr>
            <p:ph type="body" sz="half" idx="1"/>
          </p:nvPr>
        </p:nvSpPr>
        <p:spPr>
          <a:xfrm>
            <a:off x="381000" y="1905000"/>
            <a:ext cx="6400800" cy="4724400"/>
          </a:xfrm>
        </p:spPr>
        <p:txBody>
          <a:bodyPr/>
          <a:lstStyle/>
          <a:p>
            <a:pPr marL="0" indent="0" eaLnBrk="1" hangingPunct="1">
              <a:spcBef>
                <a:spcPct val="0"/>
              </a:spcBef>
              <a:buFontTx/>
              <a:buNone/>
              <a:defRPr/>
            </a:pPr>
            <a:r>
              <a:rPr lang="en-US" altLang="zh-CN" sz="2400" dirty="0" smtClean="0">
                <a:latin typeface="+mn-ea"/>
              </a:rPr>
              <a:t> </a:t>
            </a:r>
            <a:endParaRPr lang="zh-CN" altLang="en-US" sz="2400" dirty="0" smtClean="0">
              <a:latin typeface="+mn-ea"/>
            </a:endParaRPr>
          </a:p>
          <a:p>
            <a:pPr marL="0" indent="0" eaLnBrk="1" hangingPunct="1">
              <a:spcBef>
                <a:spcPct val="0"/>
              </a:spcBef>
              <a:buFontTx/>
              <a:buNone/>
              <a:defRPr/>
            </a:pPr>
            <a:r>
              <a:rPr lang="en-US" altLang="zh-CN" sz="2400" dirty="0" smtClean="0">
                <a:latin typeface="+mn-ea"/>
              </a:rPr>
              <a:t>1 </a:t>
            </a:r>
            <a:r>
              <a:rPr lang="zh-CN" altLang="en-US" sz="2400" b="1" dirty="0" smtClean="0">
                <a:latin typeface="+mn-ea"/>
              </a:rPr>
              <a:t>按综合复杂程度，系统分为三类九等：</a:t>
            </a:r>
          </a:p>
          <a:p>
            <a:pPr marL="0" indent="0" eaLnBrk="1" hangingPunct="1">
              <a:spcBef>
                <a:spcPct val="0"/>
              </a:spcBef>
              <a:buFontTx/>
              <a:buNone/>
              <a:defRPr/>
            </a:pPr>
            <a:r>
              <a:rPr lang="zh-CN" altLang="en-US" sz="2400" b="1" dirty="0" smtClean="0">
                <a:latin typeface="+mn-ea"/>
              </a:rPr>
              <a:t>人类社会及宇宙 、生物系统、物理系统</a:t>
            </a:r>
          </a:p>
          <a:p>
            <a:pPr marL="0" indent="0" eaLnBrk="1" hangingPunct="1">
              <a:spcBef>
                <a:spcPct val="0"/>
              </a:spcBef>
              <a:buFontTx/>
              <a:buNone/>
              <a:defRPr/>
            </a:pPr>
            <a:r>
              <a:rPr lang="en-US" altLang="zh-CN" sz="2400" b="1" dirty="0" smtClean="0">
                <a:latin typeface="+mn-ea"/>
              </a:rPr>
              <a:t>2 </a:t>
            </a:r>
            <a:r>
              <a:rPr lang="zh-CN" altLang="en-US" sz="2400" b="1" dirty="0" smtClean="0">
                <a:latin typeface="+mn-ea"/>
              </a:rPr>
              <a:t>按系统起源分：</a:t>
            </a:r>
          </a:p>
          <a:p>
            <a:pPr marL="0" indent="0">
              <a:spcBef>
                <a:spcPct val="0"/>
              </a:spcBef>
              <a:buClr>
                <a:schemeClr val="tx1"/>
              </a:buClr>
              <a:buFontTx/>
              <a:buNone/>
              <a:defRPr/>
            </a:pPr>
            <a:r>
              <a:rPr lang="zh-CN" altLang="en-US" sz="2400" b="1" dirty="0" smtClean="0">
                <a:latin typeface="+mn-ea"/>
              </a:rPr>
              <a:t>自然系统、人工系统</a:t>
            </a:r>
            <a:r>
              <a:rPr lang="en-US" altLang="zh-CN" sz="2400" b="1" dirty="0" smtClean="0">
                <a:latin typeface="+mn-ea"/>
              </a:rPr>
              <a:t>(</a:t>
            </a:r>
            <a:r>
              <a:rPr lang="zh-CN" altLang="en-US" sz="2400" b="1" dirty="0" smtClean="0">
                <a:latin typeface="+mn-ea"/>
              </a:rPr>
              <a:t>包括人工物理系统、人工抽象系统和人类活动系统三种类型</a:t>
            </a:r>
            <a:r>
              <a:rPr lang="en-US" altLang="zh-CN" sz="2400" b="1" dirty="0" smtClean="0">
                <a:latin typeface="+mn-ea"/>
              </a:rPr>
              <a:t>) </a:t>
            </a:r>
          </a:p>
          <a:p>
            <a:pPr marL="0" indent="0">
              <a:spcBef>
                <a:spcPct val="0"/>
              </a:spcBef>
              <a:buFontTx/>
              <a:buNone/>
              <a:defRPr/>
            </a:pPr>
            <a:r>
              <a:rPr lang="en-US" altLang="zh-CN" sz="2400" b="1" dirty="0" smtClean="0">
                <a:latin typeface="+mn-ea"/>
              </a:rPr>
              <a:t>3 </a:t>
            </a:r>
            <a:r>
              <a:rPr lang="zh-CN" altLang="en-US" sz="2400" b="1" dirty="0" smtClean="0">
                <a:latin typeface="+mn-ea"/>
              </a:rPr>
              <a:t>按系统抽象程度分：</a:t>
            </a:r>
          </a:p>
          <a:p>
            <a:pPr marL="0" indent="0">
              <a:spcBef>
                <a:spcPct val="0"/>
              </a:spcBef>
              <a:buClr>
                <a:schemeClr val="tx1"/>
              </a:buClr>
              <a:buFontTx/>
              <a:buNone/>
              <a:defRPr/>
            </a:pPr>
            <a:r>
              <a:rPr lang="zh-CN" altLang="en-US" sz="2400" b="1" dirty="0" smtClean="0">
                <a:latin typeface="+mn-ea"/>
              </a:rPr>
              <a:t>实体系统、概念系统、逻辑系统</a:t>
            </a:r>
          </a:p>
          <a:p>
            <a:pPr marL="0" indent="0">
              <a:spcBef>
                <a:spcPct val="0"/>
              </a:spcBef>
              <a:buFontTx/>
              <a:buNone/>
              <a:defRPr/>
            </a:pPr>
            <a:r>
              <a:rPr lang="en-US" altLang="zh-CN" sz="2400" b="1" dirty="0" smtClean="0">
                <a:latin typeface="+mn-ea"/>
              </a:rPr>
              <a:t>4</a:t>
            </a:r>
            <a:r>
              <a:rPr lang="zh-CN" altLang="en-US" sz="2400" b="1" dirty="0" smtClean="0">
                <a:latin typeface="+mn-ea"/>
              </a:rPr>
              <a:t>按系统和外界关系分：</a:t>
            </a:r>
          </a:p>
          <a:p>
            <a:pPr marL="0" indent="0">
              <a:spcBef>
                <a:spcPct val="0"/>
              </a:spcBef>
              <a:buClr>
                <a:schemeClr val="tx1"/>
              </a:buClr>
              <a:buFontTx/>
              <a:buNone/>
              <a:defRPr/>
            </a:pPr>
            <a:r>
              <a:rPr lang="zh-CN" altLang="en-US" sz="2400" b="1" dirty="0" smtClean="0">
                <a:latin typeface="+mn-ea"/>
              </a:rPr>
              <a:t>开放系统、封闭系统</a:t>
            </a:r>
          </a:p>
        </p:txBody>
      </p:sp>
      <p:grpSp>
        <p:nvGrpSpPr>
          <p:cNvPr id="2" name="Group 4"/>
          <p:cNvGrpSpPr>
            <a:grpSpLocks/>
          </p:cNvGrpSpPr>
          <p:nvPr/>
        </p:nvGrpSpPr>
        <p:grpSpPr bwMode="auto">
          <a:xfrm>
            <a:off x="6019800" y="2743200"/>
            <a:ext cx="3124200" cy="3373438"/>
            <a:chOff x="3792" y="1728"/>
            <a:chExt cx="1968" cy="2125"/>
          </a:xfrm>
        </p:grpSpPr>
        <p:graphicFrame>
          <p:nvGraphicFramePr>
            <p:cNvPr id="3074" name="Object 2"/>
            <p:cNvGraphicFramePr>
              <a:graphicFrameLocks noChangeAspect="1"/>
            </p:cNvGraphicFramePr>
            <p:nvPr/>
          </p:nvGraphicFramePr>
          <p:xfrm>
            <a:off x="3792" y="1728"/>
            <a:ext cx="1773" cy="2031"/>
          </p:xfrm>
          <a:graphic>
            <a:graphicData uri="http://schemas.openxmlformats.org/presentationml/2006/ole">
              <p:oleObj spid="_x0000_s3074" name="VISIO" r:id="rId4" imgW="2437560" imgH="3126600" progId="Visio.Drawing.11">
                <p:embed/>
              </p:oleObj>
            </a:graphicData>
          </a:graphic>
        </p:graphicFrame>
        <p:sp>
          <p:nvSpPr>
            <p:cNvPr id="3085" name="Text Box 6"/>
            <p:cNvSpPr txBox="1">
              <a:spLocks noChangeArrowheads="1"/>
            </p:cNvSpPr>
            <p:nvPr/>
          </p:nvSpPr>
          <p:spPr bwMode="auto">
            <a:xfrm>
              <a:off x="4032" y="2016"/>
              <a:ext cx="1045" cy="1837"/>
            </a:xfrm>
            <a:prstGeom prst="rect">
              <a:avLst/>
            </a:prstGeom>
            <a:noFill/>
            <a:ln w="9525">
              <a:noFill/>
              <a:miter lim="800000"/>
              <a:headEnd/>
              <a:tailEnd/>
            </a:ln>
          </p:spPr>
          <p:txBody>
            <a:bodyPr/>
            <a:lstStyle/>
            <a:p>
              <a:pPr algn="ctr" eaLnBrk="0" hangingPunct="0">
                <a:lnSpc>
                  <a:spcPct val="96000"/>
                </a:lnSpc>
              </a:pPr>
              <a:r>
                <a:rPr lang="zh-CN" altLang="en-US" sz="1400">
                  <a:solidFill>
                    <a:srgbClr val="FF0000"/>
                  </a:solidFill>
                  <a:latin typeface="Times New Roman" pitchFamily="18" charset="0"/>
                  <a:ea typeface="楷体_GB2312" pitchFamily="49" charset="-122"/>
                </a:rPr>
                <a:t>超越系统</a:t>
              </a:r>
            </a:p>
            <a:p>
              <a:pPr algn="ctr" eaLnBrk="0" hangingPunct="0">
                <a:lnSpc>
                  <a:spcPct val="96000"/>
                </a:lnSpc>
              </a:pPr>
              <a:r>
                <a:rPr lang="zh-CN" altLang="en-US" sz="1400">
                  <a:solidFill>
                    <a:srgbClr val="FF0000"/>
                  </a:solidFill>
                  <a:latin typeface="Times New Roman" pitchFamily="18" charset="0"/>
                  <a:ea typeface="楷体_GB2312" pitchFamily="49" charset="-122"/>
                </a:rPr>
                <a:t>社会文化系统</a:t>
              </a:r>
            </a:p>
            <a:p>
              <a:pPr algn="ctr" eaLnBrk="0" hangingPunct="0">
                <a:lnSpc>
                  <a:spcPct val="96000"/>
                </a:lnSpc>
              </a:pPr>
              <a:r>
                <a:rPr lang="zh-CN" altLang="en-US" sz="1400">
                  <a:solidFill>
                    <a:srgbClr val="FF0000"/>
                  </a:solidFill>
                  <a:latin typeface="Times New Roman" pitchFamily="18" charset="0"/>
                  <a:ea typeface="楷体_GB2312" pitchFamily="49" charset="-122"/>
                </a:rPr>
                <a:t>人</a:t>
              </a:r>
              <a:endParaRPr lang="zh-CN" altLang="en-US" sz="1400">
                <a:solidFill>
                  <a:srgbClr val="FF0000"/>
                </a:solidFill>
                <a:latin typeface="Times New Roman" pitchFamily="18" charset="0"/>
                <a:ea typeface="仿宋_GB2312" pitchFamily="49" charset="-122"/>
              </a:endParaRPr>
            </a:p>
            <a:p>
              <a:pPr algn="ctr" eaLnBrk="0" hangingPunct="0">
                <a:lnSpc>
                  <a:spcPct val="96000"/>
                </a:lnSpc>
                <a:spcBef>
                  <a:spcPct val="145000"/>
                </a:spcBef>
              </a:pPr>
              <a:r>
                <a:rPr lang="zh-CN" altLang="en-US" sz="1400">
                  <a:solidFill>
                    <a:srgbClr val="FF0000"/>
                  </a:solidFill>
                  <a:latin typeface="Times New Roman" pitchFamily="18" charset="0"/>
                  <a:ea typeface="仿宋_GB2312" pitchFamily="49" charset="-122"/>
                </a:rPr>
                <a:t>动物</a:t>
              </a:r>
            </a:p>
            <a:p>
              <a:pPr algn="ctr" eaLnBrk="0" hangingPunct="0">
                <a:lnSpc>
                  <a:spcPct val="112000"/>
                </a:lnSpc>
              </a:pPr>
              <a:r>
                <a:rPr lang="zh-CN" altLang="en-US" sz="1400">
                  <a:solidFill>
                    <a:srgbClr val="FF0000"/>
                  </a:solidFill>
                  <a:latin typeface="Times New Roman" pitchFamily="18" charset="0"/>
                  <a:ea typeface="楷体_GB2312" pitchFamily="49" charset="-122"/>
                </a:rPr>
                <a:t>低级有机体</a:t>
              </a:r>
            </a:p>
            <a:p>
              <a:pPr algn="ctr" eaLnBrk="0" hangingPunct="0">
                <a:lnSpc>
                  <a:spcPct val="112000"/>
                </a:lnSpc>
              </a:pPr>
              <a:r>
                <a:rPr lang="zh-CN" altLang="en-US" sz="1400">
                  <a:solidFill>
                    <a:srgbClr val="FF0000"/>
                  </a:solidFill>
                  <a:latin typeface="Times New Roman" pitchFamily="18" charset="0"/>
                  <a:ea typeface="楷体_GB2312" pitchFamily="49" charset="-122"/>
                </a:rPr>
                <a:t>开放系统</a:t>
              </a:r>
            </a:p>
            <a:p>
              <a:pPr algn="ctr" eaLnBrk="0" hangingPunct="0">
                <a:lnSpc>
                  <a:spcPct val="95000"/>
                </a:lnSpc>
                <a:spcBef>
                  <a:spcPct val="140000"/>
                </a:spcBef>
              </a:pPr>
              <a:r>
                <a:rPr lang="zh-CN" altLang="en-US" sz="1600">
                  <a:solidFill>
                    <a:srgbClr val="FF0000"/>
                  </a:solidFill>
                  <a:latin typeface="Times New Roman" pitchFamily="18" charset="0"/>
                  <a:ea typeface="楷体_GB2312" pitchFamily="49" charset="-122"/>
                </a:rPr>
                <a:t>控制装置</a:t>
              </a:r>
            </a:p>
            <a:p>
              <a:pPr algn="ctr" eaLnBrk="0" hangingPunct="0">
                <a:lnSpc>
                  <a:spcPct val="96000"/>
                </a:lnSpc>
              </a:pPr>
              <a:r>
                <a:rPr lang="zh-CN" altLang="en-US" sz="1600">
                  <a:solidFill>
                    <a:srgbClr val="FF0000"/>
                  </a:solidFill>
                  <a:latin typeface="Times New Roman" pitchFamily="18" charset="0"/>
                  <a:ea typeface="楷体_GB2312" pitchFamily="49" charset="-122"/>
                </a:rPr>
                <a:t>钟表机构</a:t>
              </a:r>
            </a:p>
            <a:p>
              <a:pPr algn="ctr" eaLnBrk="0" hangingPunct="0">
                <a:lnSpc>
                  <a:spcPct val="96000"/>
                </a:lnSpc>
              </a:pPr>
              <a:r>
                <a:rPr lang="zh-CN" altLang="en-US" sz="1600">
                  <a:solidFill>
                    <a:srgbClr val="FF0000"/>
                  </a:solidFill>
                  <a:latin typeface="Times New Roman" pitchFamily="18" charset="0"/>
                  <a:ea typeface="楷体_GB2312" pitchFamily="49" charset="-122"/>
                </a:rPr>
                <a:t>框架结构</a:t>
              </a:r>
              <a:endParaRPr lang="zh-CN" altLang="en-US" sz="1600">
                <a:solidFill>
                  <a:srgbClr val="FF0000"/>
                </a:solidFill>
                <a:latin typeface="Times New Roman" pitchFamily="18" charset="0"/>
              </a:endParaRPr>
            </a:p>
          </p:txBody>
        </p:sp>
        <p:sp>
          <p:nvSpPr>
            <p:cNvPr id="3086" name="Text Box 7"/>
            <p:cNvSpPr txBox="1">
              <a:spLocks noChangeArrowheads="1"/>
            </p:cNvSpPr>
            <p:nvPr/>
          </p:nvSpPr>
          <p:spPr bwMode="auto">
            <a:xfrm>
              <a:off x="4885" y="1955"/>
              <a:ext cx="547" cy="387"/>
            </a:xfrm>
            <a:prstGeom prst="rect">
              <a:avLst/>
            </a:prstGeom>
            <a:noFill/>
            <a:ln w="9525">
              <a:noFill/>
              <a:miter lim="800000"/>
              <a:headEnd/>
              <a:tailEnd/>
            </a:ln>
          </p:spPr>
          <p:txBody>
            <a:bodyPr lIns="0" tIns="0" rIns="0" bIns="0"/>
            <a:lstStyle/>
            <a:p>
              <a:pPr algn="ctr" eaLnBrk="0" hangingPunct="0">
                <a:lnSpc>
                  <a:spcPct val="96000"/>
                </a:lnSpc>
              </a:pPr>
              <a:r>
                <a:rPr lang="zh-CN" altLang="en-US" sz="1600">
                  <a:solidFill>
                    <a:schemeClr val="bg1"/>
                  </a:solidFill>
                  <a:latin typeface="Times New Roman" pitchFamily="18" charset="0"/>
                  <a:ea typeface="楷体_GB2312" pitchFamily="49" charset="-122"/>
                </a:rPr>
                <a:t>人类社会</a:t>
              </a:r>
            </a:p>
            <a:p>
              <a:pPr algn="ctr" eaLnBrk="0" hangingPunct="0">
                <a:lnSpc>
                  <a:spcPct val="96000"/>
                </a:lnSpc>
              </a:pPr>
              <a:r>
                <a:rPr lang="zh-CN" altLang="en-US" sz="1600">
                  <a:solidFill>
                    <a:schemeClr val="bg1"/>
                  </a:solidFill>
                  <a:latin typeface="Times New Roman" pitchFamily="18" charset="0"/>
                  <a:ea typeface="楷体_GB2312" pitchFamily="49" charset="-122"/>
                </a:rPr>
                <a:t>及宇宙</a:t>
              </a:r>
            </a:p>
          </p:txBody>
        </p:sp>
        <p:sp>
          <p:nvSpPr>
            <p:cNvPr id="3087" name="Text Box 8"/>
            <p:cNvSpPr txBox="1">
              <a:spLocks noChangeArrowheads="1"/>
            </p:cNvSpPr>
            <p:nvPr/>
          </p:nvSpPr>
          <p:spPr bwMode="auto">
            <a:xfrm>
              <a:off x="4995" y="2632"/>
              <a:ext cx="546" cy="193"/>
            </a:xfrm>
            <a:prstGeom prst="rect">
              <a:avLst/>
            </a:prstGeom>
            <a:noFill/>
            <a:ln w="9525">
              <a:noFill/>
              <a:miter lim="800000"/>
              <a:headEnd/>
              <a:tailEnd/>
            </a:ln>
          </p:spPr>
          <p:txBody>
            <a:bodyPr lIns="0" tIns="0" rIns="0" bIns="0"/>
            <a:lstStyle/>
            <a:p>
              <a:pPr algn="ctr" eaLnBrk="0" hangingPunct="0">
                <a:lnSpc>
                  <a:spcPct val="96000"/>
                </a:lnSpc>
              </a:pPr>
              <a:r>
                <a:rPr lang="zh-CN" altLang="en-US">
                  <a:solidFill>
                    <a:schemeClr val="bg1"/>
                  </a:solidFill>
                  <a:latin typeface="Times New Roman" pitchFamily="18" charset="0"/>
                  <a:ea typeface="楷体_GB2312" pitchFamily="49" charset="-122"/>
                </a:rPr>
                <a:t>生物</a:t>
              </a:r>
            </a:p>
          </p:txBody>
        </p:sp>
        <p:sp>
          <p:nvSpPr>
            <p:cNvPr id="3088" name="Text Box 9"/>
            <p:cNvSpPr txBox="1">
              <a:spLocks noChangeArrowheads="1"/>
            </p:cNvSpPr>
            <p:nvPr/>
          </p:nvSpPr>
          <p:spPr bwMode="auto">
            <a:xfrm>
              <a:off x="5213" y="3212"/>
              <a:ext cx="547" cy="193"/>
            </a:xfrm>
            <a:prstGeom prst="rect">
              <a:avLst/>
            </a:prstGeom>
            <a:noFill/>
            <a:ln w="9525">
              <a:noFill/>
              <a:miter lim="800000"/>
              <a:headEnd/>
              <a:tailEnd/>
            </a:ln>
          </p:spPr>
          <p:txBody>
            <a:bodyPr lIns="0" tIns="0" rIns="0" bIns="0"/>
            <a:lstStyle/>
            <a:p>
              <a:pPr algn="ctr" eaLnBrk="0" hangingPunct="0">
                <a:lnSpc>
                  <a:spcPct val="96000"/>
                </a:lnSpc>
              </a:pPr>
              <a:r>
                <a:rPr lang="zh-CN" altLang="en-US" sz="1600">
                  <a:solidFill>
                    <a:schemeClr val="bg1"/>
                  </a:solidFill>
                  <a:latin typeface="Times New Roman" pitchFamily="18" charset="0"/>
                  <a:ea typeface="楷体_GB2312" pitchFamily="49" charset="-122"/>
                </a:rPr>
                <a:t>物理</a:t>
              </a:r>
            </a:p>
          </p:txBody>
        </p:sp>
      </p:grpSp>
      <p:sp>
        <p:nvSpPr>
          <p:cNvPr id="22539" name="AutoShape 11"/>
          <p:cNvSpPr>
            <a:spLocks noChangeArrowheads="1"/>
          </p:cNvSpPr>
          <p:nvPr/>
        </p:nvSpPr>
        <p:spPr bwMode="auto">
          <a:xfrm>
            <a:off x="6477000" y="1828800"/>
            <a:ext cx="1371600" cy="914400"/>
          </a:xfrm>
          <a:prstGeom prst="wedgeRoundRectCallout">
            <a:avLst>
              <a:gd name="adj1" fmla="val -113889"/>
              <a:gd name="adj2" fmla="val 47917"/>
              <a:gd name="adj3" fmla="val 16667"/>
            </a:avLst>
          </a:prstGeom>
          <a:solidFill>
            <a:schemeClr val="accent1"/>
          </a:solidFill>
          <a:ln w="9525">
            <a:solidFill>
              <a:schemeClr val="accent1"/>
            </a:solidFill>
            <a:miter lim="800000"/>
            <a:headEnd/>
            <a:tailEnd/>
          </a:ln>
        </p:spPr>
        <p:txBody>
          <a:bodyPr anchor="ctr"/>
          <a:lstStyle/>
          <a:p>
            <a:pPr algn="ctr"/>
            <a:r>
              <a:rPr kumimoji="1" lang="zh-CN" altLang="en-US">
                <a:solidFill>
                  <a:srgbClr val="FF0000"/>
                </a:solidFill>
                <a:latin typeface="Times New Roman" pitchFamily="18" charset="0"/>
                <a:ea typeface="楷体_GB2312" pitchFamily="49" charset="-122"/>
              </a:rPr>
              <a:t>如钟表等</a:t>
            </a:r>
          </a:p>
        </p:txBody>
      </p:sp>
      <p:sp>
        <p:nvSpPr>
          <p:cNvPr id="22540" name="AutoShape 12"/>
          <p:cNvSpPr>
            <a:spLocks noChangeArrowheads="1"/>
          </p:cNvSpPr>
          <p:nvPr/>
        </p:nvSpPr>
        <p:spPr bwMode="auto">
          <a:xfrm>
            <a:off x="0" y="762000"/>
            <a:ext cx="1371600" cy="914400"/>
          </a:xfrm>
          <a:prstGeom prst="wedgeRoundRectCallout">
            <a:avLst>
              <a:gd name="adj1" fmla="val 32986"/>
              <a:gd name="adj2" fmla="val 254343"/>
              <a:gd name="adj3" fmla="val 16667"/>
            </a:avLst>
          </a:prstGeom>
          <a:solidFill>
            <a:schemeClr val="accent1"/>
          </a:solidFill>
          <a:ln w="9525">
            <a:solidFill>
              <a:schemeClr val="accent1"/>
            </a:solidFill>
            <a:miter lim="800000"/>
            <a:headEnd/>
            <a:tailEnd/>
          </a:ln>
        </p:spPr>
        <p:txBody>
          <a:bodyPr anchor="ctr"/>
          <a:lstStyle/>
          <a:p>
            <a:pPr algn="ctr"/>
            <a:r>
              <a:rPr kumimoji="1" lang="zh-CN" altLang="en-US">
                <a:solidFill>
                  <a:srgbClr val="FF0000"/>
                </a:solidFill>
                <a:latin typeface="Times New Roman" pitchFamily="18" charset="0"/>
                <a:ea typeface="楷体_GB2312" pitchFamily="49" charset="-122"/>
              </a:rPr>
              <a:t>如山川河流等</a:t>
            </a:r>
          </a:p>
        </p:txBody>
      </p:sp>
      <p:sp>
        <p:nvSpPr>
          <p:cNvPr id="22541" name="AutoShape 13"/>
          <p:cNvSpPr>
            <a:spLocks noChangeArrowheads="1"/>
          </p:cNvSpPr>
          <p:nvPr/>
        </p:nvSpPr>
        <p:spPr bwMode="auto">
          <a:xfrm>
            <a:off x="1524000" y="1295400"/>
            <a:ext cx="1371600" cy="914400"/>
          </a:xfrm>
          <a:prstGeom prst="wedgeRoundRectCallout">
            <a:avLst>
              <a:gd name="adj1" fmla="val -72801"/>
              <a:gd name="adj2" fmla="val 232986"/>
              <a:gd name="adj3" fmla="val 16667"/>
            </a:avLst>
          </a:prstGeom>
          <a:noFill/>
          <a:ln w="9525">
            <a:solidFill>
              <a:schemeClr val="accent1"/>
            </a:solidFill>
            <a:miter lim="800000"/>
            <a:headEnd/>
            <a:tailEnd/>
          </a:ln>
        </p:spPr>
        <p:txBody>
          <a:bodyPr anchor="ctr"/>
          <a:lstStyle/>
          <a:p>
            <a:pPr algn="ctr"/>
            <a:r>
              <a:rPr kumimoji="1" lang="zh-CN" altLang="en-US">
                <a:solidFill>
                  <a:srgbClr val="FF0000"/>
                </a:solidFill>
                <a:latin typeface="Times New Roman" pitchFamily="18" charset="0"/>
                <a:ea typeface="楷体_GB2312" pitchFamily="49" charset="-122"/>
              </a:rPr>
              <a:t>如数学</a:t>
            </a:r>
            <a:r>
              <a:rPr kumimoji="1" lang="en-US" altLang="zh-CN">
                <a:solidFill>
                  <a:srgbClr val="FF0000"/>
                </a:solidFill>
                <a:latin typeface="Times New Roman" pitchFamily="18" charset="0"/>
                <a:ea typeface="楷体_GB2312" pitchFamily="49" charset="-122"/>
              </a:rPr>
              <a:t>,</a:t>
            </a:r>
            <a:r>
              <a:rPr kumimoji="1" lang="zh-CN" altLang="en-US">
                <a:solidFill>
                  <a:srgbClr val="FF0000"/>
                </a:solidFill>
                <a:latin typeface="Times New Roman" pitchFamily="18" charset="0"/>
                <a:ea typeface="楷体_GB2312" pitchFamily="49" charset="-122"/>
              </a:rPr>
              <a:t>诗歌等</a:t>
            </a:r>
          </a:p>
        </p:txBody>
      </p:sp>
      <p:sp>
        <p:nvSpPr>
          <p:cNvPr id="22542" name="AutoShape 14"/>
          <p:cNvSpPr>
            <a:spLocks noChangeArrowheads="1"/>
          </p:cNvSpPr>
          <p:nvPr/>
        </p:nvSpPr>
        <p:spPr bwMode="auto">
          <a:xfrm>
            <a:off x="3276600" y="1600200"/>
            <a:ext cx="1371600" cy="914400"/>
          </a:xfrm>
          <a:prstGeom prst="wedgeRoundRectCallout">
            <a:avLst>
              <a:gd name="adj1" fmla="val -78356"/>
              <a:gd name="adj2" fmla="val 190454"/>
              <a:gd name="adj3" fmla="val 16667"/>
            </a:avLst>
          </a:prstGeom>
          <a:noFill/>
          <a:ln w="9525">
            <a:solidFill>
              <a:schemeClr val="accent1"/>
            </a:solidFill>
            <a:miter lim="800000"/>
            <a:headEnd/>
            <a:tailEnd/>
          </a:ln>
        </p:spPr>
        <p:txBody>
          <a:bodyPr anchor="ctr"/>
          <a:lstStyle/>
          <a:p>
            <a:pPr algn="ctr"/>
            <a:r>
              <a:rPr kumimoji="1" lang="zh-CN" altLang="en-US">
                <a:solidFill>
                  <a:srgbClr val="FF0000"/>
                </a:solidFill>
                <a:latin typeface="Times New Roman" pitchFamily="18" charset="0"/>
                <a:ea typeface="楷体_GB2312" pitchFamily="49" charset="-122"/>
              </a:rPr>
              <a:t>如民航系统等</a:t>
            </a:r>
          </a:p>
        </p:txBody>
      </p:sp>
      <p:sp>
        <p:nvSpPr>
          <p:cNvPr id="22543" name="AutoShape 15"/>
          <p:cNvSpPr>
            <a:spLocks noChangeArrowheads="1"/>
          </p:cNvSpPr>
          <p:nvPr/>
        </p:nvSpPr>
        <p:spPr bwMode="auto">
          <a:xfrm>
            <a:off x="4191000" y="5486400"/>
            <a:ext cx="1447800" cy="1143000"/>
          </a:xfrm>
          <a:prstGeom prst="wedgeRoundRectCallout">
            <a:avLst>
              <a:gd name="adj1" fmla="val -262829"/>
              <a:gd name="adj2" fmla="val -119722"/>
              <a:gd name="adj3" fmla="val 16667"/>
            </a:avLst>
          </a:prstGeom>
          <a:noFill/>
          <a:ln w="9525">
            <a:solidFill>
              <a:schemeClr val="accent1"/>
            </a:solidFill>
            <a:miter lim="800000"/>
            <a:headEnd/>
            <a:tailEnd/>
          </a:ln>
        </p:spPr>
        <p:txBody>
          <a:bodyPr anchor="ctr"/>
          <a:lstStyle/>
          <a:p>
            <a:pPr algn="ctr"/>
            <a:r>
              <a:rPr kumimoji="1" lang="zh-CN" altLang="en-US">
                <a:solidFill>
                  <a:srgbClr val="FF0000"/>
                </a:solidFill>
                <a:latin typeface="Times New Roman" pitchFamily="18" charset="0"/>
                <a:ea typeface="楷体_GB2312" pitchFamily="49" charset="-122"/>
              </a:rPr>
              <a:t>完全确定的系统</a:t>
            </a:r>
            <a:r>
              <a:rPr kumimoji="1" lang="en-US" altLang="zh-CN">
                <a:solidFill>
                  <a:srgbClr val="FF0000"/>
                </a:solidFill>
                <a:latin typeface="Times New Roman" pitchFamily="18" charset="0"/>
                <a:ea typeface="楷体_GB2312" pitchFamily="49" charset="-122"/>
              </a:rPr>
              <a:t>,</a:t>
            </a:r>
            <a:r>
              <a:rPr kumimoji="1" lang="zh-CN" altLang="en-US">
                <a:solidFill>
                  <a:srgbClr val="FF0000"/>
                </a:solidFill>
                <a:latin typeface="Times New Roman" pitchFamily="18" charset="0"/>
                <a:ea typeface="楷体_GB2312" pitchFamily="49" charset="-122"/>
              </a:rPr>
              <a:t>如矿物</a:t>
            </a:r>
            <a:r>
              <a:rPr kumimoji="1" lang="en-US" altLang="zh-CN">
                <a:solidFill>
                  <a:srgbClr val="FF0000"/>
                </a:solidFill>
                <a:latin typeface="Times New Roman" pitchFamily="18" charset="0"/>
                <a:ea typeface="楷体_GB2312" pitchFamily="49" charset="-122"/>
              </a:rPr>
              <a:t>,</a:t>
            </a:r>
            <a:r>
              <a:rPr kumimoji="1" lang="zh-CN" altLang="en-US">
                <a:solidFill>
                  <a:srgbClr val="FF0000"/>
                </a:solidFill>
                <a:latin typeface="Times New Roman" pitchFamily="18" charset="0"/>
                <a:ea typeface="楷体_GB2312" pitchFamily="49" charset="-122"/>
              </a:rPr>
              <a:t>机械等</a:t>
            </a:r>
          </a:p>
        </p:txBody>
      </p:sp>
      <p:sp>
        <p:nvSpPr>
          <p:cNvPr id="22544" name="AutoShape 16"/>
          <p:cNvSpPr>
            <a:spLocks noChangeArrowheads="1"/>
          </p:cNvSpPr>
          <p:nvPr/>
        </p:nvSpPr>
        <p:spPr bwMode="auto">
          <a:xfrm>
            <a:off x="4724400" y="4343400"/>
            <a:ext cx="1371600" cy="914400"/>
          </a:xfrm>
          <a:prstGeom prst="wedgeRoundRectCallout">
            <a:avLst>
              <a:gd name="adj1" fmla="val -165625"/>
              <a:gd name="adj2" fmla="val -13542"/>
              <a:gd name="adj3" fmla="val 16667"/>
            </a:avLst>
          </a:prstGeom>
          <a:noFill/>
          <a:ln w="9525">
            <a:solidFill>
              <a:schemeClr val="accent1"/>
            </a:solidFill>
            <a:miter lim="800000"/>
            <a:headEnd/>
            <a:tailEnd/>
          </a:ln>
        </p:spPr>
        <p:txBody>
          <a:bodyPr anchor="ctr"/>
          <a:lstStyle/>
          <a:p>
            <a:pPr algn="ctr"/>
            <a:r>
              <a:rPr kumimoji="1" lang="zh-CN" altLang="en-US" sz="1400">
                <a:solidFill>
                  <a:srgbClr val="FF0000"/>
                </a:solidFill>
                <a:latin typeface="Times New Roman" pitchFamily="18" charset="0"/>
                <a:ea typeface="楷体_GB2312" pitchFamily="49" charset="-122"/>
              </a:rPr>
              <a:t>是最抽象的系统</a:t>
            </a:r>
            <a:r>
              <a:rPr kumimoji="1" lang="en-US" altLang="zh-CN" sz="1400">
                <a:solidFill>
                  <a:srgbClr val="FF0000"/>
                </a:solidFill>
                <a:latin typeface="Times New Roman" pitchFamily="18" charset="0"/>
                <a:ea typeface="楷体_GB2312" pitchFamily="49" charset="-122"/>
              </a:rPr>
              <a:t>,</a:t>
            </a:r>
            <a:r>
              <a:rPr kumimoji="1" lang="zh-CN" altLang="en-US" sz="1400">
                <a:solidFill>
                  <a:srgbClr val="FF0000"/>
                </a:solidFill>
                <a:latin typeface="Times New Roman" pitchFamily="18" charset="0"/>
                <a:ea typeface="楷体_GB2312" pitchFamily="49" charset="-122"/>
              </a:rPr>
              <a:t>是构思出来的系统雏形</a:t>
            </a:r>
          </a:p>
        </p:txBody>
      </p:sp>
      <p:sp>
        <p:nvSpPr>
          <p:cNvPr id="22545" name="AutoShape 17"/>
          <p:cNvSpPr>
            <a:spLocks noChangeArrowheads="1"/>
          </p:cNvSpPr>
          <p:nvPr/>
        </p:nvSpPr>
        <p:spPr bwMode="auto">
          <a:xfrm>
            <a:off x="6400800" y="5943600"/>
            <a:ext cx="1371600" cy="914400"/>
          </a:xfrm>
          <a:prstGeom prst="wedgeRoundRectCallout">
            <a:avLst>
              <a:gd name="adj1" fmla="val -201273"/>
              <a:gd name="adj2" fmla="val -172745"/>
              <a:gd name="adj3" fmla="val 16667"/>
            </a:avLst>
          </a:prstGeom>
          <a:noFill/>
          <a:ln w="9525">
            <a:solidFill>
              <a:schemeClr val="accent1"/>
            </a:solidFill>
            <a:miter lim="800000"/>
            <a:headEnd/>
            <a:tailEnd/>
          </a:ln>
        </p:spPr>
        <p:txBody>
          <a:bodyPr anchor="ctr"/>
          <a:lstStyle/>
          <a:p>
            <a:pPr algn="ctr"/>
            <a:r>
              <a:rPr kumimoji="1" lang="zh-CN" altLang="en-US">
                <a:solidFill>
                  <a:srgbClr val="FF0000"/>
                </a:solidFill>
                <a:latin typeface="Times New Roman" pitchFamily="18" charset="0"/>
                <a:ea typeface="楷体_GB2312" pitchFamily="49" charset="-122"/>
              </a:rPr>
              <a:t>介于两者之间</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1">
                                            <p:txEl>
                                              <p:pRg st="0" end="0"/>
                                            </p:txEl>
                                          </p:spTgt>
                                        </p:tgtEl>
                                        <p:attrNameLst>
                                          <p:attrName>style.visibility</p:attrName>
                                        </p:attrNameLst>
                                      </p:cBhvr>
                                      <p:to>
                                        <p:strVal val="visible"/>
                                      </p:to>
                                    </p:set>
                                    <p:anim calcmode="lin" valueType="num">
                                      <p:cBhvr additive="base">
                                        <p:cTn id="13"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31">
                                            <p:txEl>
                                              <p:pRg st="1" end="1"/>
                                            </p:txEl>
                                          </p:spTgt>
                                        </p:tgtEl>
                                        <p:attrNameLst>
                                          <p:attrName>style.visibility</p:attrName>
                                        </p:attrNameLst>
                                      </p:cBhvr>
                                      <p:to>
                                        <p:strVal val="visible"/>
                                      </p:to>
                                    </p:set>
                                    <p:anim calcmode="lin" valueType="num">
                                      <p:cBhvr additive="base">
                                        <p:cTn id="19"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531">
                                            <p:txEl>
                                              <p:pRg st="2" end="2"/>
                                            </p:txEl>
                                          </p:spTgt>
                                        </p:tgtEl>
                                        <p:attrNameLst>
                                          <p:attrName>style.visibility</p:attrName>
                                        </p:attrNameLst>
                                      </p:cBhvr>
                                      <p:to>
                                        <p:strVal val="visible"/>
                                      </p:to>
                                    </p:set>
                                    <p:anim calcmode="lin" valueType="num">
                                      <p:cBhvr additive="base">
                                        <p:cTn id="25"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anim calcmode="lin" valueType="num">
                                      <p:cBhvr additive="base">
                                        <p:cTn id="31" dur="500" fill="hold"/>
                                        <p:tgtEl>
                                          <p:spTgt spid="22539"/>
                                        </p:tgtEl>
                                        <p:attrNameLst>
                                          <p:attrName>ppt_x</p:attrName>
                                        </p:attrNameLst>
                                      </p:cBhvr>
                                      <p:tavLst>
                                        <p:tav tm="0">
                                          <p:val>
                                            <p:strVal val="0-#ppt_w/2"/>
                                          </p:val>
                                        </p:tav>
                                        <p:tav tm="100000">
                                          <p:val>
                                            <p:strVal val="#ppt_x"/>
                                          </p:val>
                                        </p:tav>
                                      </p:tavLst>
                                    </p:anim>
                                    <p:anim calcmode="lin" valueType="num">
                                      <p:cBhvr additive="base">
                                        <p:cTn id="32" dur="500" fill="hold"/>
                                        <p:tgtEl>
                                          <p:spTgt spid="225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531">
                                            <p:txEl>
                                              <p:pRg st="3" end="3"/>
                                            </p:txEl>
                                          </p:spTgt>
                                        </p:tgtEl>
                                        <p:attrNameLst>
                                          <p:attrName>style.visibility</p:attrName>
                                        </p:attrNameLst>
                                      </p:cBhvr>
                                      <p:to>
                                        <p:strVal val="visible"/>
                                      </p:to>
                                    </p:set>
                                    <p:anim calcmode="lin" valueType="num">
                                      <p:cBhvr additive="base">
                                        <p:cTn id="37"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531">
                                            <p:txEl>
                                              <p:pRg st="4" end="4"/>
                                            </p:txEl>
                                          </p:spTgt>
                                        </p:tgtEl>
                                        <p:attrNameLst>
                                          <p:attrName>style.visibility</p:attrName>
                                        </p:attrNameLst>
                                      </p:cBhvr>
                                      <p:to>
                                        <p:strVal val="visible"/>
                                      </p:to>
                                    </p:set>
                                    <p:anim calcmode="lin" valueType="num">
                                      <p:cBhvr additive="base">
                                        <p:cTn id="43"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2540"/>
                                        </p:tgtEl>
                                        <p:attrNameLst>
                                          <p:attrName>style.visibility</p:attrName>
                                        </p:attrNameLst>
                                      </p:cBhvr>
                                      <p:to>
                                        <p:strVal val="visible"/>
                                      </p:to>
                                    </p:set>
                                    <p:anim calcmode="lin" valueType="num">
                                      <p:cBhvr additive="base">
                                        <p:cTn id="49" dur="500" fill="hold"/>
                                        <p:tgtEl>
                                          <p:spTgt spid="22540"/>
                                        </p:tgtEl>
                                        <p:attrNameLst>
                                          <p:attrName>ppt_x</p:attrName>
                                        </p:attrNameLst>
                                      </p:cBhvr>
                                      <p:tavLst>
                                        <p:tav tm="0">
                                          <p:val>
                                            <p:strVal val="0-#ppt_w/2"/>
                                          </p:val>
                                        </p:tav>
                                        <p:tav tm="100000">
                                          <p:val>
                                            <p:strVal val="#ppt_x"/>
                                          </p:val>
                                        </p:tav>
                                      </p:tavLst>
                                    </p:anim>
                                    <p:anim calcmode="lin" valueType="num">
                                      <p:cBhvr additive="base">
                                        <p:cTn id="50"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2541"/>
                                        </p:tgtEl>
                                        <p:attrNameLst>
                                          <p:attrName>style.visibility</p:attrName>
                                        </p:attrNameLst>
                                      </p:cBhvr>
                                      <p:to>
                                        <p:strVal val="visible"/>
                                      </p:to>
                                    </p:set>
                                    <p:anim calcmode="lin" valueType="num">
                                      <p:cBhvr additive="base">
                                        <p:cTn id="55" dur="500" fill="hold"/>
                                        <p:tgtEl>
                                          <p:spTgt spid="22541"/>
                                        </p:tgtEl>
                                        <p:attrNameLst>
                                          <p:attrName>ppt_x</p:attrName>
                                        </p:attrNameLst>
                                      </p:cBhvr>
                                      <p:tavLst>
                                        <p:tav tm="0">
                                          <p:val>
                                            <p:strVal val="0-#ppt_w/2"/>
                                          </p:val>
                                        </p:tav>
                                        <p:tav tm="100000">
                                          <p:val>
                                            <p:strVal val="#ppt_x"/>
                                          </p:val>
                                        </p:tav>
                                      </p:tavLst>
                                    </p:anim>
                                    <p:anim calcmode="lin" valueType="num">
                                      <p:cBhvr additive="base">
                                        <p:cTn id="56" dur="500" fill="hold"/>
                                        <p:tgtEl>
                                          <p:spTgt spid="2254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2542"/>
                                        </p:tgtEl>
                                        <p:attrNameLst>
                                          <p:attrName>style.visibility</p:attrName>
                                        </p:attrNameLst>
                                      </p:cBhvr>
                                      <p:to>
                                        <p:strVal val="visible"/>
                                      </p:to>
                                    </p:set>
                                    <p:anim calcmode="lin" valueType="num">
                                      <p:cBhvr additive="base">
                                        <p:cTn id="61" dur="500" fill="hold"/>
                                        <p:tgtEl>
                                          <p:spTgt spid="22542"/>
                                        </p:tgtEl>
                                        <p:attrNameLst>
                                          <p:attrName>ppt_x</p:attrName>
                                        </p:attrNameLst>
                                      </p:cBhvr>
                                      <p:tavLst>
                                        <p:tav tm="0">
                                          <p:val>
                                            <p:strVal val="0-#ppt_w/2"/>
                                          </p:val>
                                        </p:tav>
                                        <p:tav tm="100000">
                                          <p:val>
                                            <p:strVal val="#ppt_x"/>
                                          </p:val>
                                        </p:tav>
                                      </p:tavLst>
                                    </p:anim>
                                    <p:anim calcmode="lin" valueType="num">
                                      <p:cBhvr additive="base">
                                        <p:cTn id="62" dur="500" fill="hold"/>
                                        <p:tgtEl>
                                          <p:spTgt spid="2254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2531">
                                            <p:txEl>
                                              <p:pRg st="5" end="5"/>
                                            </p:txEl>
                                          </p:spTgt>
                                        </p:tgtEl>
                                        <p:attrNameLst>
                                          <p:attrName>style.visibility</p:attrName>
                                        </p:attrNameLst>
                                      </p:cBhvr>
                                      <p:to>
                                        <p:strVal val="visible"/>
                                      </p:to>
                                    </p:set>
                                    <p:anim calcmode="lin" valueType="num">
                                      <p:cBhvr additive="base">
                                        <p:cTn id="67"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2531">
                                            <p:txEl>
                                              <p:pRg st="6" end="6"/>
                                            </p:txEl>
                                          </p:spTgt>
                                        </p:tgtEl>
                                        <p:attrNameLst>
                                          <p:attrName>style.visibility</p:attrName>
                                        </p:attrNameLst>
                                      </p:cBhvr>
                                      <p:to>
                                        <p:strVal val="visible"/>
                                      </p:to>
                                    </p:set>
                                    <p:anim calcmode="lin" valueType="num">
                                      <p:cBhvr additive="base">
                                        <p:cTn id="73"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25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2543"/>
                                        </p:tgtEl>
                                        <p:attrNameLst>
                                          <p:attrName>style.visibility</p:attrName>
                                        </p:attrNameLst>
                                      </p:cBhvr>
                                      <p:to>
                                        <p:strVal val="visible"/>
                                      </p:to>
                                    </p:set>
                                    <p:anim calcmode="lin" valueType="num">
                                      <p:cBhvr additive="base">
                                        <p:cTn id="79" dur="500" fill="hold"/>
                                        <p:tgtEl>
                                          <p:spTgt spid="22543"/>
                                        </p:tgtEl>
                                        <p:attrNameLst>
                                          <p:attrName>ppt_x</p:attrName>
                                        </p:attrNameLst>
                                      </p:cBhvr>
                                      <p:tavLst>
                                        <p:tav tm="0">
                                          <p:val>
                                            <p:strVal val="0-#ppt_w/2"/>
                                          </p:val>
                                        </p:tav>
                                        <p:tav tm="100000">
                                          <p:val>
                                            <p:strVal val="#ppt_x"/>
                                          </p:val>
                                        </p:tav>
                                      </p:tavLst>
                                    </p:anim>
                                    <p:anim calcmode="lin" valueType="num">
                                      <p:cBhvr additive="base">
                                        <p:cTn id="80" dur="500" fill="hold"/>
                                        <p:tgtEl>
                                          <p:spTgt spid="2254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2544"/>
                                        </p:tgtEl>
                                        <p:attrNameLst>
                                          <p:attrName>style.visibility</p:attrName>
                                        </p:attrNameLst>
                                      </p:cBhvr>
                                      <p:to>
                                        <p:strVal val="visible"/>
                                      </p:to>
                                    </p:set>
                                    <p:anim calcmode="lin" valueType="num">
                                      <p:cBhvr additive="base">
                                        <p:cTn id="85" dur="500" fill="hold"/>
                                        <p:tgtEl>
                                          <p:spTgt spid="22544"/>
                                        </p:tgtEl>
                                        <p:attrNameLst>
                                          <p:attrName>ppt_x</p:attrName>
                                        </p:attrNameLst>
                                      </p:cBhvr>
                                      <p:tavLst>
                                        <p:tav tm="0">
                                          <p:val>
                                            <p:strVal val="0-#ppt_w/2"/>
                                          </p:val>
                                        </p:tav>
                                        <p:tav tm="100000">
                                          <p:val>
                                            <p:strVal val="#ppt_x"/>
                                          </p:val>
                                        </p:tav>
                                      </p:tavLst>
                                    </p:anim>
                                    <p:anim calcmode="lin" valueType="num">
                                      <p:cBhvr additive="base">
                                        <p:cTn id="86" dur="500" fill="hold"/>
                                        <p:tgtEl>
                                          <p:spTgt spid="2254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2545"/>
                                        </p:tgtEl>
                                        <p:attrNameLst>
                                          <p:attrName>style.visibility</p:attrName>
                                        </p:attrNameLst>
                                      </p:cBhvr>
                                      <p:to>
                                        <p:strVal val="visible"/>
                                      </p:to>
                                    </p:set>
                                    <p:anim calcmode="lin" valueType="num">
                                      <p:cBhvr additive="base">
                                        <p:cTn id="91" dur="500" fill="hold"/>
                                        <p:tgtEl>
                                          <p:spTgt spid="22545"/>
                                        </p:tgtEl>
                                        <p:attrNameLst>
                                          <p:attrName>ppt_x</p:attrName>
                                        </p:attrNameLst>
                                      </p:cBhvr>
                                      <p:tavLst>
                                        <p:tav tm="0">
                                          <p:val>
                                            <p:strVal val="0-#ppt_w/2"/>
                                          </p:val>
                                        </p:tav>
                                        <p:tav tm="100000">
                                          <p:val>
                                            <p:strVal val="#ppt_x"/>
                                          </p:val>
                                        </p:tav>
                                      </p:tavLst>
                                    </p:anim>
                                    <p:anim calcmode="lin" valueType="num">
                                      <p:cBhvr additive="base">
                                        <p:cTn id="92" dur="500" fill="hold"/>
                                        <p:tgtEl>
                                          <p:spTgt spid="2254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2531">
                                            <p:txEl>
                                              <p:pRg st="7" end="7"/>
                                            </p:txEl>
                                          </p:spTgt>
                                        </p:tgtEl>
                                        <p:attrNameLst>
                                          <p:attrName>style.visibility</p:attrName>
                                        </p:attrNameLst>
                                      </p:cBhvr>
                                      <p:to>
                                        <p:strVal val="visible"/>
                                      </p:to>
                                    </p:set>
                                    <p:anim calcmode="lin" valueType="num">
                                      <p:cBhvr additive="base">
                                        <p:cTn id="97" dur="500" fill="hold"/>
                                        <p:tgtEl>
                                          <p:spTgt spid="22531">
                                            <p:txEl>
                                              <p:pRg st="7" end="7"/>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25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22531">
                                            <p:txEl>
                                              <p:pRg st="8" end="8"/>
                                            </p:txEl>
                                          </p:spTgt>
                                        </p:tgtEl>
                                        <p:attrNameLst>
                                          <p:attrName>style.visibility</p:attrName>
                                        </p:attrNameLst>
                                      </p:cBhvr>
                                      <p:to>
                                        <p:strVal val="visible"/>
                                      </p:to>
                                    </p:set>
                                    <p:anim calcmode="lin" valueType="num">
                                      <p:cBhvr additive="base">
                                        <p:cTn id="103" dur="500" fill="hold"/>
                                        <p:tgtEl>
                                          <p:spTgt spid="22531">
                                            <p:txEl>
                                              <p:pRg st="8" end="8"/>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253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9" grpId="0" animBg="1" autoUpdateAnimBg="0"/>
      <p:bldP spid="22540" grpId="0" animBg="1" autoUpdateAnimBg="0"/>
      <p:bldP spid="22541" grpId="0" animBg="1" autoUpdateAnimBg="0"/>
      <p:bldP spid="22542" grpId="0" animBg="1" autoUpdateAnimBg="0"/>
      <p:bldP spid="22543" grpId="0" animBg="1" autoUpdateAnimBg="0"/>
      <p:bldP spid="22544" grpId="0" animBg="1" autoUpdateAnimBg="0"/>
      <p:bldP spid="22545"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p:txBody>
          <a:bodyPr/>
          <a:lstStyle/>
          <a:p>
            <a:pPr marL="177800" indent="-177800" algn="just" eaLnBrk="1" hangingPunct="1">
              <a:buFont typeface="Wingdings" pitchFamily="2" charset="2"/>
              <a:buNone/>
            </a:pPr>
            <a:r>
              <a:rPr lang="en-US" altLang="zh-CN" smtClean="0"/>
              <a:t>3.</a:t>
            </a:r>
            <a:r>
              <a:rPr lang="zh-CN" altLang="en-US" b="1" smtClean="0"/>
              <a:t>按系统功能来分</a:t>
            </a:r>
          </a:p>
          <a:p>
            <a:pPr marL="723900" lvl="1" indent="-366713" eaLnBrk="1" hangingPunct="1">
              <a:buClr>
                <a:srgbClr val="FF9900"/>
              </a:buClr>
            </a:pPr>
            <a:r>
              <a:rPr lang="zh-CN" altLang="en-US" sz="2600" b="1" smtClean="0"/>
              <a:t>社会系统</a:t>
            </a:r>
          </a:p>
          <a:p>
            <a:pPr marL="723900" lvl="1" indent="-366713" eaLnBrk="1" hangingPunct="1">
              <a:buClr>
                <a:srgbClr val="FF9900"/>
              </a:buClr>
            </a:pPr>
            <a:r>
              <a:rPr lang="zh-CN" altLang="en-US" sz="2600" b="1" smtClean="0"/>
              <a:t>经济系统</a:t>
            </a:r>
          </a:p>
          <a:p>
            <a:pPr marL="723900" lvl="1" indent="-366713" eaLnBrk="1" hangingPunct="1">
              <a:buClr>
                <a:srgbClr val="FF9900"/>
              </a:buClr>
            </a:pPr>
            <a:r>
              <a:rPr lang="zh-CN" altLang="en-US" sz="2600" b="1" smtClean="0"/>
              <a:t>军事系统</a:t>
            </a:r>
          </a:p>
          <a:p>
            <a:pPr marL="723900" lvl="1" indent="-366713" eaLnBrk="1" hangingPunct="1">
              <a:buClr>
                <a:srgbClr val="FF9900"/>
              </a:buClr>
            </a:pPr>
            <a:r>
              <a:rPr lang="zh-CN" altLang="en-US" sz="2600" b="1" smtClean="0"/>
              <a:t>企业管理系统</a:t>
            </a:r>
          </a:p>
          <a:p>
            <a:pPr marL="723900" lvl="1" indent="-366713" eaLnBrk="1" hangingPunct="1">
              <a:buClr>
                <a:srgbClr val="FF9900"/>
              </a:buClr>
            </a:pPr>
            <a:r>
              <a:rPr lang="en-US" altLang="zh-CN" sz="2600" b="1" smtClean="0">
                <a:latin typeface="Arial" charset="0"/>
              </a:rPr>
              <a:t>……</a:t>
            </a:r>
            <a:endParaRPr lang="en-US" altLang="zh-CN" sz="2600" b="1" smtClean="0"/>
          </a:p>
        </p:txBody>
      </p:sp>
      <p:sp>
        <p:nvSpPr>
          <p:cNvPr id="113667" name="AutoShape 3">
            <a:hlinkClick r:id="" action="ppaction://noaction" highlightClick="1"/>
          </p:cNvPr>
          <p:cNvSpPr>
            <a:spLocks noChangeArrowheads="1"/>
          </p:cNvSpPr>
          <p:nvPr/>
        </p:nvSpPr>
        <p:spPr bwMode="auto">
          <a:xfrm>
            <a:off x="1187450" y="836613"/>
            <a:ext cx="3602038"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1.2.4</a:t>
            </a:r>
            <a:r>
              <a:rPr lang="en-US" altLang="zh-CN" sz="3200" b="1"/>
              <a:t>  </a:t>
            </a:r>
            <a:r>
              <a:rPr lang="zh-CN" altLang="en-US" sz="3200" b="1">
                <a:latin typeface="幼圆" pitchFamily="49" charset="-122"/>
              </a:rPr>
              <a:t>系统的类型</a:t>
            </a: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p:txBody>
          <a:bodyPr/>
          <a:lstStyle/>
          <a:p>
            <a:pPr marL="177800" indent="-177800" eaLnBrk="1" hangingPunct="1">
              <a:buFont typeface="Wingdings" pitchFamily="2" charset="2"/>
              <a:buNone/>
            </a:pPr>
            <a:r>
              <a:rPr lang="en-US" altLang="zh-CN" b="1" smtClean="0"/>
              <a:t>4.</a:t>
            </a:r>
            <a:r>
              <a:rPr lang="zh-CN" altLang="en-US" b="1" smtClean="0"/>
              <a:t>按系统和外界的关系分</a:t>
            </a:r>
          </a:p>
          <a:p>
            <a:pPr marL="723900" lvl="1" indent="-366713" eaLnBrk="1" hangingPunct="1"/>
            <a:r>
              <a:rPr lang="zh-CN" altLang="en-US" sz="2600" b="1" smtClean="0"/>
              <a:t>封闭系统</a:t>
            </a:r>
          </a:p>
          <a:p>
            <a:pPr marL="723900" lvl="1" indent="-366713" eaLnBrk="1" hangingPunct="1"/>
            <a:r>
              <a:rPr lang="zh-CN" altLang="en-US" sz="2600" b="1" smtClean="0"/>
              <a:t>开放系统</a:t>
            </a:r>
          </a:p>
          <a:p>
            <a:pPr marL="177800" indent="-177800" eaLnBrk="1" hangingPunct="1">
              <a:buFont typeface="Wingdings" pitchFamily="2" charset="2"/>
              <a:buNone/>
            </a:pPr>
            <a:r>
              <a:rPr lang="en-US" altLang="zh-CN" b="1" smtClean="0"/>
              <a:t>5.</a:t>
            </a:r>
            <a:r>
              <a:rPr lang="zh-CN" altLang="en-US" b="1" smtClean="0"/>
              <a:t>按系统内部结构分</a:t>
            </a:r>
          </a:p>
          <a:p>
            <a:pPr marL="723900" lvl="1" indent="-366713" eaLnBrk="1" hangingPunct="1"/>
            <a:r>
              <a:rPr lang="zh-CN" altLang="en-US" sz="2600" b="1" smtClean="0"/>
              <a:t>开环系统</a:t>
            </a:r>
          </a:p>
          <a:p>
            <a:pPr marL="723900" lvl="1" indent="-366713" eaLnBrk="1" hangingPunct="1"/>
            <a:r>
              <a:rPr lang="zh-CN" altLang="en-US" sz="2600" b="1" smtClean="0"/>
              <a:t>闭环系统</a:t>
            </a:r>
          </a:p>
        </p:txBody>
      </p:sp>
      <p:sp>
        <p:nvSpPr>
          <p:cNvPr id="114691" name="AutoShape 3">
            <a:hlinkClick r:id="" action="ppaction://noaction" highlightClick="1"/>
          </p:cNvPr>
          <p:cNvSpPr>
            <a:spLocks noChangeArrowheads="1"/>
          </p:cNvSpPr>
          <p:nvPr/>
        </p:nvSpPr>
        <p:spPr bwMode="auto">
          <a:xfrm>
            <a:off x="1258888" y="765175"/>
            <a:ext cx="4465637"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1.2.4  </a:t>
            </a:r>
            <a:r>
              <a:rPr kumimoji="1" lang="zh-CN" altLang="en-US" sz="3600" b="1">
                <a:latin typeface="Times New Roman" pitchFamily="18" charset="0"/>
              </a:rPr>
              <a:t>系统的类型</a:t>
            </a: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p:txBody>
          <a:bodyPr/>
          <a:lstStyle/>
          <a:p>
            <a:pPr eaLnBrk="1" hangingPunct="1">
              <a:lnSpc>
                <a:spcPct val="80000"/>
              </a:lnSpc>
            </a:pPr>
            <a:endParaRPr lang="en-US" altLang="zh-CN" smtClean="0"/>
          </a:p>
          <a:p>
            <a:pPr eaLnBrk="1" hangingPunct="1">
              <a:lnSpc>
                <a:spcPct val="80000"/>
              </a:lnSpc>
            </a:pPr>
            <a:endParaRPr lang="en-US" altLang="zh-CN" smtClean="0"/>
          </a:p>
          <a:p>
            <a:pPr eaLnBrk="1" hangingPunct="1">
              <a:lnSpc>
                <a:spcPct val="80000"/>
              </a:lnSpc>
            </a:pPr>
            <a:endParaRPr lang="en-US" altLang="zh-CN" smtClean="0"/>
          </a:p>
          <a:p>
            <a:pPr algn="ctr" eaLnBrk="1" hangingPunct="1">
              <a:lnSpc>
                <a:spcPct val="80000"/>
              </a:lnSpc>
              <a:buFont typeface="Wingdings" pitchFamily="2" charset="2"/>
              <a:buNone/>
            </a:pPr>
            <a:r>
              <a:rPr lang="zh-CN" altLang="en-US" sz="2000" smtClean="0"/>
              <a:t>图</a:t>
            </a:r>
            <a:r>
              <a:rPr lang="en-US" altLang="zh-CN" sz="2000" smtClean="0"/>
              <a:t>1.3 </a:t>
            </a:r>
            <a:r>
              <a:rPr lang="zh-CN" altLang="en-US" sz="2000" smtClean="0"/>
              <a:t>开环系统</a:t>
            </a:r>
            <a:r>
              <a:rPr lang="zh-CN" altLang="en-US" smtClean="0"/>
              <a:t> </a:t>
            </a:r>
          </a:p>
          <a:p>
            <a:pPr eaLnBrk="1" hangingPunct="1">
              <a:lnSpc>
                <a:spcPct val="80000"/>
              </a:lnSpc>
            </a:pPr>
            <a:endParaRPr lang="zh-CN" altLang="en-US" smtClean="0"/>
          </a:p>
          <a:p>
            <a:pPr eaLnBrk="1" hangingPunct="1">
              <a:lnSpc>
                <a:spcPct val="80000"/>
              </a:lnSpc>
            </a:pPr>
            <a:endParaRPr lang="zh-CN" altLang="en-US" smtClean="0"/>
          </a:p>
          <a:p>
            <a:pPr eaLnBrk="1" hangingPunct="1">
              <a:lnSpc>
                <a:spcPct val="80000"/>
              </a:lnSpc>
              <a:buFont typeface="Wingdings" pitchFamily="2" charset="2"/>
              <a:buNone/>
            </a:pPr>
            <a:endParaRPr lang="zh-CN" altLang="en-US" sz="2000" smtClean="0"/>
          </a:p>
          <a:p>
            <a:pPr eaLnBrk="1" hangingPunct="1">
              <a:lnSpc>
                <a:spcPct val="80000"/>
              </a:lnSpc>
              <a:buFont typeface="Wingdings" pitchFamily="2" charset="2"/>
              <a:buNone/>
            </a:pPr>
            <a:endParaRPr lang="zh-CN" altLang="en-US" sz="2000" smtClean="0"/>
          </a:p>
          <a:p>
            <a:pPr algn="ctr" eaLnBrk="1" hangingPunct="1">
              <a:lnSpc>
                <a:spcPct val="80000"/>
              </a:lnSpc>
              <a:buFont typeface="Wingdings" pitchFamily="2" charset="2"/>
              <a:buNone/>
            </a:pPr>
            <a:r>
              <a:rPr lang="zh-CN" altLang="en-US" sz="2000" smtClean="0"/>
              <a:t>图</a:t>
            </a:r>
            <a:r>
              <a:rPr lang="en-US" altLang="zh-CN" sz="2000" smtClean="0"/>
              <a:t>1.4 </a:t>
            </a:r>
            <a:r>
              <a:rPr lang="zh-CN" altLang="en-US" sz="2000" smtClean="0"/>
              <a:t>闭环系统</a:t>
            </a:r>
            <a:r>
              <a:rPr lang="zh-CN" altLang="en-US" smtClean="0"/>
              <a:t> </a:t>
            </a:r>
          </a:p>
          <a:p>
            <a:pPr eaLnBrk="1" hangingPunct="1">
              <a:lnSpc>
                <a:spcPct val="80000"/>
              </a:lnSpc>
            </a:pPr>
            <a:endParaRPr lang="en-US" altLang="zh-CN" smtClean="0"/>
          </a:p>
        </p:txBody>
      </p:sp>
      <p:pic>
        <p:nvPicPr>
          <p:cNvPr id="115715" name="Picture 3" descr="1"/>
          <p:cNvPicPr>
            <a:picLocks noChangeAspect="1" noChangeArrowheads="1"/>
          </p:cNvPicPr>
          <p:nvPr/>
        </p:nvPicPr>
        <p:blipFill>
          <a:blip r:embed="rId2" cstate="print"/>
          <a:srcRect/>
          <a:stretch>
            <a:fillRect/>
          </a:stretch>
        </p:blipFill>
        <p:spPr bwMode="auto">
          <a:xfrm>
            <a:off x="755650" y="1844675"/>
            <a:ext cx="6934200" cy="1600200"/>
          </a:xfrm>
          <a:prstGeom prst="rect">
            <a:avLst/>
          </a:prstGeom>
          <a:noFill/>
          <a:ln w="57150">
            <a:pattFill prst="sphere">
              <a:fgClr>
                <a:srgbClr val="0000FF"/>
              </a:fgClr>
              <a:bgClr>
                <a:srgbClr val="FFFFFF"/>
              </a:bgClr>
            </a:pattFill>
            <a:miter lim="800000"/>
            <a:headEnd/>
            <a:tailEnd/>
          </a:ln>
        </p:spPr>
      </p:pic>
      <p:pic>
        <p:nvPicPr>
          <p:cNvPr id="115716" name="Picture 4" descr="1"/>
          <p:cNvPicPr>
            <a:picLocks noChangeAspect="1" noChangeArrowheads="1"/>
          </p:cNvPicPr>
          <p:nvPr/>
        </p:nvPicPr>
        <p:blipFill>
          <a:blip r:embed="rId3" cstate="print"/>
          <a:srcRect/>
          <a:stretch>
            <a:fillRect/>
          </a:stretch>
        </p:blipFill>
        <p:spPr bwMode="auto">
          <a:xfrm>
            <a:off x="684213" y="3860800"/>
            <a:ext cx="7010400" cy="1600200"/>
          </a:xfrm>
          <a:prstGeom prst="rect">
            <a:avLst/>
          </a:prstGeom>
          <a:noFill/>
          <a:ln w="57150">
            <a:pattFill prst="sphere">
              <a:fgClr>
                <a:schemeClr val="hlink"/>
              </a:fgClr>
              <a:bgClr>
                <a:srgbClr val="FFFFFF"/>
              </a:bgClr>
            </a:pattFill>
            <a:miter lim="800000"/>
            <a:headEnd/>
            <a:tailEnd/>
          </a:ln>
        </p:spPr>
      </p:pic>
      <p:sp>
        <p:nvSpPr>
          <p:cNvPr id="115717" name="AutoShape 5">
            <a:hlinkClick r:id="" action="ppaction://noaction" highlightClick="1"/>
          </p:cNvPr>
          <p:cNvSpPr>
            <a:spLocks noChangeArrowheads="1"/>
          </p:cNvSpPr>
          <p:nvPr/>
        </p:nvSpPr>
        <p:spPr bwMode="auto">
          <a:xfrm>
            <a:off x="1331913" y="836613"/>
            <a:ext cx="5472112"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1.2.4  </a:t>
            </a:r>
            <a:r>
              <a:rPr kumimoji="1" lang="zh-CN" altLang="en-US" sz="3600" b="1">
                <a:latin typeface="Times New Roman" pitchFamily="18" charset="0"/>
              </a:rPr>
              <a:t>系统的类型</a:t>
            </a: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755650" y="1989138"/>
            <a:ext cx="7777163" cy="4535487"/>
          </a:xfrm>
        </p:spPr>
        <p:txBody>
          <a:bodyPr/>
          <a:lstStyle/>
          <a:p>
            <a:pPr marL="177800" indent="-177800" eaLnBrk="1" hangingPunct="1">
              <a:lnSpc>
                <a:spcPct val="90000"/>
              </a:lnSpc>
              <a:buFont typeface="Wingdings" pitchFamily="2" charset="2"/>
              <a:buNone/>
            </a:pPr>
            <a:r>
              <a:rPr lang="zh-CN" altLang="en-US" sz="2800" b="1" smtClean="0"/>
              <a:t>系统工程：运用系统的思想从整体上去思考问题，运用各种数学方法、科学管理方法、经济学方法、控制论方法等建立模型寻优的工程。</a:t>
            </a:r>
            <a:endParaRPr lang="zh-CN" altLang="en-US" b="1" smtClean="0"/>
          </a:p>
          <a:p>
            <a:pPr marL="177800" indent="-177800" eaLnBrk="1" hangingPunct="1">
              <a:lnSpc>
                <a:spcPct val="90000"/>
              </a:lnSpc>
            </a:pPr>
            <a:r>
              <a:rPr lang="zh-CN" altLang="en-US" sz="2400" b="1" smtClean="0"/>
              <a:t>  </a:t>
            </a:r>
            <a:r>
              <a:rPr lang="zh-CN" altLang="en-US" sz="2800" b="1" smtClean="0"/>
              <a:t>作为科学，它是以研究大规模复杂系统为对象的一门新兴边缘科学；</a:t>
            </a:r>
            <a:endParaRPr lang="en-US" altLang="zh-CN" sz="2800" b="1" smtClean="0"/>
          </a:p>
          <a:p>
            <a:pPr marL="177800" indent="-177800" eaLnBrk="1" hangingPunct="1">
              <a:lnSpc>
                <a:spcPct val="90000"/>
              </a:lnSpc>
            </a:pPr>
            <a:r>
              <a:rPr lang="en-US" altLang="zh-CN" sz="2800" b="1" smtClean="0"/>
              <a:t>  </a:t>
            </a:r>
            <a:r>
              <a:rPr lang="zh-CN" altLang="en-US" sz="2800" b="1" smtClean="0"/>
              <a:t>作为工程，它又是一门工程技术，具有和一般工程技术相同的特征，但它并不研究特定的工程物质对象，而是物质系统、概念系统。</a:t>
            </a:r>
            <a:r>
              <a:rPr lang="zh-CN" altLang="en-US" sz="2400" smtClean="0"/>
              <a:t> </a:t>
            </a:r>
            <a:endParaRPr lang="zh-CN" altLang="en-US" sz="3600" b="1" smtClean="0">
              <a:latin typeface="隶书" pitchFamily="49" charset="-122"/>
              <a:ea typeface="隶书" pitchFamily="49" charset="-122"/>
            </a:endParaRPr>
          </a:p>
          <a:p>
            <a:pPr marL="177800" indent="-177800" algn="ctr" eaLnBrk="1" hangingPunct="1">
              <a:lnSpc>
                <a:spcPct val="90000"/>
              </a:lnSpc>
              <a:buFont typeface="Wingdings" pitchFamily="2" charset="2"/>
              <a:buNone/>
            </a:pPr>
            <a:r>
              <a:rPr lang="zh-CN" altLang="en-US" sz="3600" b="1" smtClean="0">
                <a:solidFill>
                  <a:srgbClr val="800000"/>
                </a:solidFill>
                <a:latin typeface="隶书" pitchFamily="49" charset="-122"/>
                <a:ea typeface="隶书" pitchFamily="49" charset="-122"/>
              </a:rPr>
              <a:t>系统工程</a:t>
            </a:r>
            <a:r>
              <a:rPr lang="en-US" altLang="zh-CN" sz="3600" b="1" smtClean="0">
                <a:solidFill>
                  <a:srgbClr val="800000"/>
                </a:solidFill>
                <a:latin typeface="隶书" pitchFamily="49" charset="-122"/>
                <a:ea typeface="隶书" pitchFamily="49" charset="-122"/>
              </a:rPr>
              <a:t>=</a:t>
            </a:r>
            <a:r>
              <a:rPr lang="zh-CN" altLang="en-US" sz="3600" b="1" smtClean="0">
                <a:solidFill>
                  <a:srgbClr val="800000"/>
                </a:solidFill>
                <a:latin typeface="隶书" pitchFamily="49" charset="-122"/>
                <a:ea typeface="隶书" pitchFamily="49" charset="-122"/>
              </a:rPr>
              <a:t>系统</a:t>
            </a:r>
            <a:r>
              <a:rPr lang="en-US" altLang="zh-CN" sz="3600" b="1" smtClean="0">
                <a:solidFill>
                  <a:srgbClr val="800000"/>
                </a:solidFill>
                <a:latin typeface="隶书" pitchFamily="49" charset="-122"/>
                <a:ea typeface="隶书" pitchFamily="49" charset="-122"/>
              </a:rPr>
              <a:t>+</a:t>
            </a:r>
            <a:r>
              <a:rPr lang="zh-CN" altLang="en-US" sz="3600" b="1" smtClean="0">
                <a:solidFill>
                  <a:srgbClr val="800000"/>
                </a:solidFill>
                <a:latin typeface="隶书" pitchFamily="49" charset="-122"/>
                <a:ea typeface="隶书" pitchFamily="49" charset="-122"/>
              </a:rPr>
              <a:t>工程</a:t>
            </a:r>
          </a:p>
        </p:txBody>
      </p:sp>
      <p:sp>
        <p:nvSpPr>
          <p:cNvPr id="116739" name="AutoShape 3">
            <a:hlinkClick r:id="" action="ppaction://noaction" highlightClick="1"/>
          </p:cNvPr>
          <p:cNvSpPr>
            <a:spLocks noChangeArrowheads="1"/>
          </p:cNvSpPr>
          <p:nvPr/>
        </p:nvSpPr>
        <p:spPr bwMode="auto">
          <a:xfrm>
            <a:off x="1116013" y="981075"/>
            <a:ext cx="5832475"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1.2.5  </a:t>
            </a:r>
            <a:r>
              <a:rPr kumimoji="1" lang="zh-CN" altLang="en-US" sz="3600" b="1">
                <a:latin typeface="Times New Roman" pitchFamily="18" charset="0"/>
              </a:rPr>
              <a:t>系统工程方法</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468313" y="1916113"/>
            <a:ext cx="7848600" cy="4114800"/>
          </a:xfrm>
        </p:spPr>
        <p:txBody>
          <a:bodyPr/>
          <a:lstStyle/>
          <a:p>
            <a:pPr eaLnBrk="1" hangingPunct="1">
              <a:buFont typeface="Wingdings" pitchFamily="2" charset="2"/>
              <a:buNone/>
            </a:pPr>
            <a:r>
              <a:rPr lang="en-US" altLang="zh-CN" sz="2800" b="1" smtClean="0">
                <a:latin typeface="宋体" pitchFamily="2" charset="-122"/>
              </a:rPr>
              <a:t>1.1.1 </a:t>
            </a:r>
            <a:r>
              <a:rPr lang="zh-CN" altLang="en-US" sz="2800" b="1" smtClean="0"/>
              <a:t>信息的概念</a:t>
            </a:r>
          </a:p>
          <a:p>
            <a:pPr lvl="1" eaLnBrk="1" hangingPunct="1">
              <a:buFont typeface="Wingdings" pitchFamily="2" charset="2"/>
              <a:buNone/>
            </a:pPr>
            <a:r>
              <a:rPr lang="en-US" altLang="zh-CN" sz="2400" b="1" smtClean="0">
                <a:latin typeface="宋体" pitchFamily="2" charset="-122"/>
              </a:rPr>
              <a:t>1.</a:t>
            </a:r>
            <a:r>
              <a:rPr lang="zh-CN" altLang="en-US" sz="2400" b="1" smtClean="0">
                <a:latin typeface="Times New Roman" pitchFamily="18" charset="0"/>
              </a:rPr>
              <a:t>数据</a:t>
            </a:r>
          </a:p>
          <a:p>
            <a:pPr lvl="1" eaLnBrk="1" hangingPunct="1">
              <a:buFont typeface="Wingdings" pitchFamily="2" charset="2"/>
              <a:buNone/>
            </a:pPr>
            <a:r>
              <a:rPr lang="zh-CN" altLang="en-US" sz="2400" b="1" smtClean="0">
                <a:latin typeface="Times New Roman" pitchFamily="18" charset="0"/>
              </a:rPr>
              <a:t>           数据是指对特定现象的描述或那些未经加工的事实，是通过数字、文本或多媒体的形式来表征的。</a:t>
            </a:r>
          </a:p>
          <a:p>
            <a:pPr lvl="1" eaLnBrk="1" hangingPunct="1">
              <a:buFont typeface="Wingdings" pitchFamily="2" charset="2"/>
              <a:buNone/>
            </a:pPr>
            <a:r>
              <a:rPr lang="zh-CN" altLang="en-US" sz="2400" b="1" smtClean="0">
                <a:latin typeface="Times New Roman" pitchFamily="18" charset="0"/>
              </a:rPr>
              <a:t>   例如：</a:t>
            </a:r>
            <a:r>
              <a:rPr lang="en-US" altLang="zh-CN" sz="2400" b="1" smtClean="0"/>
              <a:t>19491001</a:t>
            </a:r>
            <a:r>
              <a:rPr lang="en-US" altLang="zh-CN" sz="2400" smtClean="0"/>
              <a:t> </a:t>
            </a:r>
          </a:p>
          <a:p>
            <a:pPr lvl="1" eaLnBrk="1" hangingPunct="1">
              <a:buFont typeface="Wingdings" pitchFamily="2" charset="2"/>
              <a:buNone/>
            </a:pPr>
            <a:r>
              <a:rPr lang="en-US" altLang="zh-CN" sz="2400" b="1" smtClean="0">
                <a:latin typeface="Times New Roman" pitchFamily="18" charset="0"/>
              </a:rPr>
              <a:t>               </a:t>
            </a:r>
            <a:r>
              <a:rPr lang="zh-CN" altLang="en-US" sz="2400" b="1" smtClean="0">
                <a:latin typeface="Times New Roman" pitchFamily="18" charset="0"/>
              </a:rPr>
              <a:t>五、</a:t>
            </a:r>
            <a:r>
              <a:rPr lang="zh-CN" altLang="en-US" sz="2400" b="1" smtClean="0"/>
              <a:t>⑤、</a:t>
            </a:r>
            <a:r>
              <a:rPr lang="en-US" altLang="zh-CN" sz="2400" b="1" smtClean="0"/>
              <a:t>Ⅴ</a:t>
            </a:r>
            <a:r>
              <a:rPr lang="zh-CN" altLang="en-US" sz="2400" b="1" smtClean="0"/>
              <a:t>、</a:t>
            </a:r>
            <a:r>
              <a:rPr lang="en-US" altLang="zh-CN" sz="2400" b="1" smtClean="0"/>
              <a:t>101</a:t>
            </a:r>
            <a:endParaRPr lang="en-US" altLang="zh-CN" sz="2400" b="1" smtClean="0">
              <a:latin typeface="Times New Roman" pitchFamily="18" charset="0"/>
            </a:endParaRPr>
          </a:p>
          <a:p>
            <a:pPr lvl="1" eaLnBrk="1" hangingPunct="1">
              <a:buFont typeface="Wingdings" pitchFamily="2" charset="2"/>
              <a:buNone/>
            </a:pPr>
            <a:r>
              <a:rPr lang="en-US" altLang="zh-CN" sz="2400" b="1" smtClean="0">
                <a:latin typeface="Times New Roman" pitchFamily="18" charset="0"/>
              </a:rPr>
              <a:t>               </a:t>
            </a:r>
            <a:r>
              <a:rPr lang="zh-CN" altLang="en-US" sz="2400" b="1" smtClean="0">
                <a:latin typeface="Times New Roman" pitchFamily="18" charset="0"/>
              </a:rPr>
              <a:t>当前的温度、一个人的体重、身高等</a:t>
            </a:r>
            <a:endParaRPr lang="zh-CN" altLang="en-US" sz="2400" smtClean="0"/>
          </a:p>
          <a:p>
            <a:pPr lvl="1" eaLnBrk="1" hangingPunct="1">
              <a:buFont typeface="Wingdings" pitchFamily="2" charset="2"/>
              <a:buNone/>
            </a:pPr>
            <a:r>
              <a:rPr lang="zh-CN" altLang="en-US" sz="2400" smtClean="0"/>
              <a:t>   </a:t>
            </a:r>
          </a:p>
          <a:p>
            <a:pPr lvl="1" eaLnBrk="1" hangingPunct="1">
              <a:buFont typeface="Wingdings" pitchFamily="2" charset="2"/>
              <a:buNone/>
            </a:pPr>
            <a:r>
              <a:rPr lang="zh-CN" altLang="en-US" sz="2400" b="1" smtClean="0">
                <a:solidFill>
                  <a:schemeClr val="hlink"/>
                </a:solidFill>
              </a:rPr>
              <a:t>数据最终将被转换为信息</a:t>
            </a:r>
            <a:r>
              <a:rPr lang="zh-CN" altLang="en-US" sz="2400" smtClean="0"/>
              <a:t> </a:t>
            </a:r>
          </a:p>
        </p:txBody>
      </p:sp>
      <p:sp>
        <p:nvSpPr>
          <p:cNvPr id="1630211" name="AutoShape 3">
            <a:hlinkClick r:id="" action="ppaction://noaction" highlightClick="1"/>
          </p:cNvPr>
          <p:cNvSpPr>
            <a:spLocks noChangeArrowheads="1"/>
          </p:cNvSpPr>
          <p:nvPr/>
        </p:nvSpPr>
        <p:spPr bwMode="auto">
          <a:xfrm>
            <a:off x="1116013" y="908050"/>
            <a:ext cx="6769100"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  </a:t>
            </a:r>
            <a:r>
              <a:rPr kumimoji="1" lang="zh-CN" altLang="en-US" sz="3600" b="1">
                <a:effectLst>
                  <a:outerShdw blurRad="38100" dist="38100" dir="2700000" algn="tl">
                    <a:srgbClr val="C0C0C0"/>
                  </a:outerShdw>
                </a:effectLst>
                <a:latin typeface="Times New Roman" pitchFamily="18" charset="0"/>
              </a:rPr>
              <a:t>信息</a:t>
            </a:r>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539750" y="1916113"/>
            <a:ext cx="7993063" cy="4941887"/>
          </a:xfrm>
        </p:spPr>
        <p:txBody>
          <a:bodyPr/>
          <a:lstStyle/>
          <a:p>
            <a:pPr marL="177800" indent="-177800" eaLnBrk="1" hangingPunct="1">
              <a:lnSpc>
                <a:spcPct val="80000"/>
              </a:lnSpc>
              <a:buFont typeface="Wingdings" pitchFamily="2" charset="2"/>
              <a:buNone/>
              <a:defRPr/>
            </a:pPr>
            <a:r>
              <a:rPr lang="zh-CN" altLang="en-US" sz="2800" b="1" dirty="0" smtClean="0">
                <a:latin typeface="+mn-ea"/>
              </a:rPr>
              <a:t>系统工程的发展</a:t>
            </a:r>
          </a:p>
          <a:p>
            <a:pPr marL="177800" indent="-177800" eaLnBrk="1" hangingPunct="1">
              <a:lnSpc>
                <a:spcPct val="90000"/>
              </a:lnSpc>
              <a:buClr>
                <a:schemeClr val="tx2"/>
              </a:buClr>
              <a:defRPr/>
            </a:pPr>
            <a:r>
              <a:rPr lang="en-US" altLang="zh-CN" sz="2400" b="1" dirty="0" smtClean="0">
                <a:latin typeface="+mn-ea"/>
              </a:rPr>
              <a:t> 1930</a:t>
            </a:r>
            <a:r>
              <a:rPr lang="zh-CN" altLang="en-US" sz="2400" b="1" dirty="0" smtClean="0">
                <a:latin typeface="+mn-ea"/>
              </a:rPr>
              <a:t>年美国无线电公司在发展与研究电视广播时，采用了系统的观点。</a:t>
            </a:r>
          </a:p>
          <a:p>
            <a:pPr marL="177800" indent="-177800" eaLnBrk="1" hangingPunct="1">
              <a:lnSpc>
                <a:spcPct val="90000"/>
              </a:lnSpc>
              <a:buClr>
                <a:schemeClr val="tx2"/>
              </a:buClr>
              <a:defRPr/>
            </a:pPr>
            <a:r>
              <a:rPr lang="zh-CN" altLang="en-US" sz="2400" b="1" dirty="0" smtClean="0">
                <a:latin typeface="+mn-ea"/>
              </a:rPr>
              <a:t> 美国贝尔电话公司实验室于</a:t>
            </a:r>
            <a:r>
              <a:rPr lang="en-US" altLang="zh-CN" sz="2400" b="1" dirty="0" smtClean="0">
                <a:latin typeface="+mn-ea"/>
              </a:rPr>
              <a:t>1940</a:t>
            </a:r>
            <a:r>
              <a:rPr lang="zh-CN" altLang="en-US" sz="2400" b="1" dirty="0" smtClean="0">
                <a:latin typeface="+mn-ea"/>
              </a:rPr>
              <a:t>年正式采用系统工程学这个名字。</a:t>
            </a:r>
          </a:p>
          <a:p>
            <a:pPr marL="177800" indent="-177800" eaLnBrk="1" hangingPunct="1">
              <a:lnSpc>
                <a:spcPct val="90000"/>
              </a:lnSpc>
              <a:buClr>
                <a:schemeClr val="tx2"/>
              </a:buClr>
              <a:defRPr/>
            </a:pPr>
            <a:r>
              <a:rPr lang="en-US" altLang="zh-CN" sz="2400" b="1" dirty="0" smtClean="0">
                <a:latin typeface="+mn-ea"/>
              </a:rPr>
              <a:t> 1945</a:t>
            </a:r>
            <a:r>
              <a:rPr lang="zh-CN" altLang="en-US" sz="2400" b="1" dirty="0" smtClean="0">
                <a:latin typeface="+mn-ea"/>
              </a:rPr>
              <a:t>年美国空军创立了兰德公司，发展了“</a:t>
            </a:r>
            <a:r>
              <a:rPr lang="zh-CN" altLang="en-US" sz="2400" b="1" dirty="0" smtClean="0">
                <a:solidFill>
                  <a:schemeClr val="hlink"/>
                </a:solidFill>
                <a:latin typeface="+mn-ea"/>
              </a:rPr>
              <a:t>系统分析</a:t>
            </a:r>
            <a:r>
              <a:rPr lang="zh-CN" altLang="en-US" sz="2400" b="1" dirty="0" smtClean="0">
                <a:latin typeface="+mn-ea"/>
              </a:rPr>
              <a:t>”的方法。</a:t>
            </a:r>
          </a:p>
          <a:p>
            <a:pPr marL="177800" indent="-177800" eaLnBrk="1" hangingPunct="1">
              <a:lnSpc>
                <a:spcPct val="90000"/>
              </a:lnSpc>
              <a:buClr>
                <a:schemeClr val="tx2"/>
              </a:buClr>
              <a:defRPr/>
            </a:pPr>
            <a:r>
              <a:rPr lang="en-US" altLang="zh-CN" sz="2400" b="1" dirty="0" smtClean="0">
                <a:latin typeface="+mn-ea"/>
              </a:rPr>
              <a:t> 20</a:t>
            </a:r>
            <a:r>
              <a:rPr lang="zh-CN" altLang="en-US" sz="2400" b="1" dirty="0" smtClean="0">
                <a:latin typeface="+mn-ea"/>
              </a:rPr>
              <a:t>世纪</a:t>
            </a:r>
            <a:r>
              <a:rPr lang="en-US" altLang="zh-CN" sz="2400" b="1" dirty="0" smtClean="0">
                <a:latin typeface="+mn-ea"/>
              </a:rPr>
              <a:t>60</a:t>
            </a:r>
            <a:r>
              <a:rPr lang="zh-CN" altLang="en-US" sz="2400" b="1" dirty="0" smtClean="0">
                <a:latin typeface="+mn-ea"/>
              </a:rPr>
              <a:t>年代，美国学者</a:t>
            </a:r>
            <a:r>
              <a:rPr lang="en-US" altLang="zh-CN" sz="2400" b="1" dirty="0" smtClean="0">
                <a:latin typeface="+mn-ea"/>
              </a:rPr>
              <a:t>H·</a:t>
            </a:r>
            <a:r>
              <a:rPr lang="zh-CN" altLang="en-US" sz="2400" b="1" dirty="0" smtClean="0">
                <a:latin typeface="+mn-ea"/>
              </a:rPr>
              <a:t>霍尔最先提出了“</a:t>
            </a:r>
            <a:r>
              <a:rPr lang="zh-CN" altLang="en-US" sz="2400" b="1" dirty="0" smtClean="0">
                <a:solidFill>
                  <a:schemeClr val="hlink"/>
                </a:solidFill>
                <a:latin typeface="+mn-ea"/>
              </a:rPr>
              <a:t>三维结构体系</a:t>
            </a:r>
            <a:r>
              <a:rPr lang="zh-CN" altLang="en-US" sz="2400" b="1" dirty="0" smtClean="0">
                <a:latin typeface="+mn-ea"/>
              </a:rPr>
              <a:t>”，作为系统工程方法论的基础。</a:t>
            </a:r>
          </a:p>
          <a:p>
            <a:pPr marL="177800" indent="-177800" eaLnBrk="1" hangingPunct="1">
              <a:lnSpc>
                <a:spcPct val="90000"/>
              </a:lnSpc>
              <a:buClr>
                <a:schemeClr val="tx2"/>
              </a:buClr>
              <a:defRPr/>
            </a:pPr>
            <a:r>
              <a:rPr lang="en-US" altLang="zh-CN" sz="2400" b="1" dirty="0" smtClean="0">
                <a:latin typeface="+mn-ea"/>
              </a:rPr>
              <a:t> 70</a:t>
            </a:r>
            <a:r>
              <a:rPr lang="zh-CN" altLang="en-US" sz="2400" b="1" dirty="0" smtClean="0">
                <a:latin typeface="+mn-ea"/>
              </a:rPr>
              <a:t>年代中期，英国兰卡斯特大学的切克兰德对霍尔系统工程方法论提出了系统的修改意见，并提出“</a:t>
            </a:r>
            <a:r>
              <a:rPr lang="zh-CN" altLang="en-US" sz="2400" b="1" dirty="0" smtClean="0">
                <a:solidFill>
                  <a:schemeClr val="hlink"/>
                </a:solidFill>
                <a:latin typeface="+mn-ea"/>
              </a:rPr>
              <a:t>软科学</a:t>
            </a:r>
            <a:r>
              <a:rPr lang="zh-CN" altLang="en-US" sz="2400" b="1" dirty="0" smtClean="0">
                <a:latin typeface="+mn-ea"/>
              </a:rPr>
              <a:t>”系统工程方法论。</a:t>
            </a:r>
          </a:p>
        </p:txBody>
      </p:sp>
      <p:sp>
        <p:nvSpPr>
          <p:cNvPr id="117763" name="AutoShape 3">
            <a:hlinkClick r:id="" action="ppaction://noaction" highlightClick="1"/>
          </p:cNvPr>
          <p:cNvSpPr>
            <a:spLocks noChangeArrowheads="1"/>
          </p:cNvSpPr>
          <p:nvPr/>
        </p:nvSpPr>
        <p:spPr bwMode="auto">
          <a:xfrm>
            <a:off x="1116013" y="981075"/>
            <a:ext cx="5256212"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1.2.5  </a:t>
            </a:r>
            <a:r>
              <a:rPr kumimoji="1" lang="zh-CN" altLang="en-US" sz="3600" b="1">
                <a:latin typeface="Times New Roman" pitchFamily="18" charset="0"/>
              </a:rPr>
              <a:t>系统工程方法</a:t>
            </a: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755650" y="1989138"/>
            <a:ext cx="7777163" cy="4535487"/>
          </a:xfrm>
        </p:spPr>
        <p:txBody>
          <a:bodyPr/>
          <a:lstStyle/>
          <a:p>
            <a:pPr marL="177800" indent="-177800" eaLnBrk="1" hangingPunct="1">
              <a:lnSpc>
                <a:spcPct val="90000"/>
              </a:lnSpc>
              <a:buFont typeface="Wingdings" pitchFamily="2" charset="2"/>
              <a:buNone/>
            </a:pPr>
            <a:r>
              <a:rPr lang="zh-CN" altLang="en-US" b="1" smtClean="0">
                <a:latin typeface="隶书" pitchFamily="49" charset="-122"/>
                <a:ea typeface="隶书" pitchFamily="49" charset="-122"/>
              </a:rPr>
              <a:t>工程的含义</a:t>
            </a:r>
            <a:r>
              <a:rPr lang="en-US" altLang="zh-CN" b="1" smtClean="0">
                <a:latin typeface="隶书" pitchFamily="49" charset="-122"/>
                <a:ea typeface="隶书" pitchFamily="49" charset="-122"/>
              </a:rPr>
              <a:t>:</a:t>
            </a:r>
          </a:p>
          <a:p>
            <a:pPr marL="177800" indent="-177800" eaLnBrk="1" hangingPunct="1">
              <a:lnSpc>
                <a:spcPct val="90000"/>
              </a:lnSpc>
            </a:pPr>
            <a:r>
              <a:rPr lang="zh-CN" altLang="en-US" sz="2800" b="1" smtClean="0">
                <a:latin typeface="隶书" pitchFamily="49" charset="-122"/>
                <a:ea typeface="隶书" pitchFamily="49" charset="-122"/>
              </a:rPr>
              <a:t>规模上的差异</a:t>
            </a:r>
          </a:p>
          <a:p>
            <a:pPr marL="723900" lvl="1" indent="-366713" eaLnBrk="1" hangingPunct="1">
              <a:lnSpc>
                <a:spcPct val="90000"/>
              </a:lnSpc>
            </a:pPr>
            <a:r>
              <a:rPr lang="zh-CN" altLang="en-US" sz="2000" b="1" smtClean="0">
                <a:latin typeface="宋体" pitchFamily="2" charset="-122"/>
              </a:rPr>
              <a:t>花园小路 </a:t>
            </a:r>
            <a:r>
              <a:rPr lang="en-US" altLang="zh-CN" sz="2000" b="1" smtClean="0">
                <a:latin typeface="宋体" pitchFamily="2" charset="-122"/>
              </a:rPr>
              <a:t>VS. </a:t>
            </a:r>
            <a:r>
              <a:rPr lang="zh-CN" altLang="en-US" sz="2000" b="1" smtClean="0">
                <a:latin typeface="宋体" pitchFamily="2" charset="-122"/>
              </a:rPr>
              <a:t>汽车高速公路</a:t>
            </a:r>
          </a:p>
          <a:p>
            <a:pPr marL="723900" lvl="1" indent="-366713" eaLnBrk="1" hangingPunct="1">
              <a:lnSpc>
                <a:spcPct val="90000"/>
              </a:lnSpc>
            </a:pPr>
            <a:r>
              <a:rPr lang="zh-CN" altLang="en-US" sz="2000" b="1" smtClean="0">
                <a:latin typeface="宋体" pitchFamily="2" charset="-122"/>
              </a:rPr>
              <a:t>树上小屋 </a:t>
            </a:r>
            <a:r>
              <a:rPr lang="en-US" altLang="zh-CN" sz="2000" b="1" smtClean="0">
                <a:latin typeface="宋体" pitchFamily="2" charset="-122"/>
              </a:rPr>
              <a:t>VS. </a:t>
            </a:r>
            <a:r>
              <a:rPr lang="zh-CN" altLang="en-US" sz="2000" b="1" smtClean="0">
                <a:latin typeface="宋体" pitchFamily="2" charset="-122"/>
              </a:rPr>
              <a:t>摩天大楼</a:t>
            </a:r>
          </a:p>
          <a:p>
            <a:pPr marL="723900" lvl="1" indent="-366713" eaLnBrk="1" hangingPunct="1">
              <a:lnSpc>
                <a:spcPct val="90000"/>
              </a:lnSpc>
            </a:pPr>
            <a:r>
              <a:rPr lang="zh-CN" altLang="en-US" sz="2000" b="1" smtClean="0">
                <a:latin typeface="宋体" pitchFamily="2" charset="-122"/>
              </a:rPr>
              <a:t>加法程序 </a:t>
            </a:r>
            <a:r>
              <a:rPr lang="en-US" altLang="zh-CN" sz="2000" b="1" smtClean="0">
                <a:latin typeface="宋体" pitchFamily="2" charset="-122"/>
              </a:rPr>
              <a:t>VS. </a:t>
            </a:r>
            <a:r>
              <a:rPr lang="zh-CN" altLang="en-US" sz="2000" b="1" smtClean="0">
                <a:latin typeface="宋体" pitchFamily="2" charset="-122"/>
              </a:rPr>
              <a:t>医院档案系统</a:t>
            </a:r>
            <a:endParaRPr lang="zh-CN" altLang="en-US" sz="1800" b="1" smtClean="0">
              <a:latin typeface="宋体" pitchFamily="2" charset="-122"/>
            </a:endParaRPr>
          </a:p>
          <a:p>
            <a:pPr marL="177800" indent="-177800" eaLnBrk="1" hangingPunct="1">
              <a:lnSpc>
                <a:spcPct val="90000"/>
              </a:lnSpc>
            </a:pPr>
            <a:r>
              <a:rPr lang="zh-CN" altLang="en-US" sz="2800" b="1" smtClean="0">
                <a:latin typeface="隶书" pitchFamily="49" charset="-122"/>
                <a:ea typeface="隶书" pitchFamily="49" charset="-122"/>
              </a:rPr>
              <a:t>手法</a:t>
            </a:r>
            <a:r>
              <a:rPr lang="en-US" altLang="zh-CN" sz="2800" b="1" smtClean="0">
                <a:latin typeface="隶书" pitchFamily="49" charset="-122"/>
                <a:ea typeface="隶书" pitchFamily="49" charset="-122"/>
              </a:rPr>
              <a:t>:</a:t>
            </a:r>
            <a:r>
              <a:rPr lang="zh-CN" altLang="en-US" sz="2800" b="1" smtClean="0">
                <a:latin typeface="隶书" pitchFamily="49" charset="-122"/>
                <a:ea typeface="隶书" pitchFamily="49" charset="-122"/>
              </a:rPr>
              <a:t>小规模的设计与建造</a:t>
            </a:r>
          </a:p>
          <a:p>
            <a:pPr marL="723900" lvl="1" indent="-366713" eaLnBrk="1" hangingPunct="1">
              <a:lnSpc>
                <a:spcPct val="90000"/>
              </a:lnSpc>
            </a:pPr>
            <a:r>
              <a:rPr lang="zh-CN" altLang="en-US" sz="2000" b="1" smtClean="0">
                <a:latin typeface="宋体" pitchFamily="2" charset="-122"/>
              </a:rPr>
              <a:t>简单问题与单一目标</a:t>
            </a:r>
          </a:p>
          <a:p>
            <a:pPr marL="723900" lvl="1" indent="-366713" eaLnBrk="1" hangingPunct="1">
              <a:lnSpc>
                <a:spcPct val="90000"/>
              </a:lnSpc>
            </a:pPr>
            <a:r>
              <a:rPr lang="zh-CN" altLang="en-US" sz="2000" b="1" smtClean="0">
                <a:latin typeface="宋体" pitchFamily="2" charset="-122"/>
              </a:rPr>
              <a:t>个人控制与个人技能</a:t>
            </a:r>
          </a:p>
          <a:p>
            <a:pPr marL="177800" indent="-177800" eaLnBrk="1" hangingPunct="1">
              <a:lnSpc>
                <a:spcPct val="90000"/>
              </a:lnSpc>
            </a:pPr>
            <a:r>
              <a:rPr lang="zh-CN" altLang="en-US" sz="2800" b="1" smtClean="0">
                <a:latin typeface="隶书" pitchFamily="49" charset="-122"/>
                <a:ea typeface="隶书" pitchFamily="49" charset="-122"/>
              </a:rPr>
              <a:t>工程</a:t>
            </a:r>
            <a:r>
              <a:rPr lang="en-US" altLang="zh-CN" sz="2800" b="1" smtClean="0">
                <a:latin typeface="隶书" pitchFamily="49" charset="-122"/>
                <a:ea typeface="隶书" pitchFamily="49" charset="-122"/>
              </a:rPr>
              <a:t>:</a:t>
            </a:r>
            <a:r>
              <a:rPr lang="zh-CN" altLang="en-US" sz="2800" b="1" smtClean="0">
                <a:latin typeface="隶书" pitchFamily="49" charset="-122"/>
                <a:ea typeface="隶书" pitchFamily="49" charset="-122"/>
              </a:rPr>
              <a:t>大规模的设计与建造</a:t>
            </a:r>
          </a:p>
          <a:p>
            <a:pPr marL="723900" lvl="1" indent="-366713" eaLnBrk="1" hangingPunct="1">
              <a:lnSpc>
                <a:spcPct val="90000"/>
              </a:lnSpc>
            </a:pPr>
            <a:r>
              <a:rPr lang="zh-CN" altLang="en-US" sz="2000" b="1" smtClean="0">
                <a:latin typeface="宋体" pitchFamily="2" charset="-122"/>
              </a:rPr>
              <a:t>复杂问题与目标分解</a:t>
            </a:r>
          </a:p>
          <a:p>
            <a:pPr marL="723900" lvl="1" indent="-366713" eaLnBrk="1" hangingPunct="1">
              <a:lnSpc>
                <a:spcPct val="90000"/>
              </a:lnSpc>
            </a:pPr>
            <a:r>
              <a:rPr lang="zh-CN" altLang="en-US" sz="2000" b="1" smtClean="0">
                <a:latin typeface="宋体" pitchFamily="2" charset="-122"/>
              </a:rPr>
              <a:t>多人参与</a:t>
            </a:r>
            <a:r>
              <a:rPr lang="en-US" altLang="zh-CN" sz="2000" b="1" smtClean="0">
                <a:latin typeface="宋体" pitchFamily="2" charset="-122"/>
              </a:rPr>
              <a:t>,</a:t>
            </a:r>
            <a:r>
              <a:rPr lang="zh-CN" altLang="en-US" sz="2000" b="1" smtClean="0">
                <a:latin typeface="宋体" pitchFamily="2" charset="-122"/>
              </a:rPr>
              <a:t>需要考虑运营</a:t>
            </a:r>
            <a:r>
              <a:rPr lang="en-US" altLang="zh-CN" sz="2000" b="1" smtClean="0">
                <a:latin typeface="宋体" pitchFamily="2" charset="-122"/>
              </a:rPr>
              <a:t>\</a:t>
            </a:r>
            <a:r>
              <a:rPr lang="zh-CN" altLang="en-US" sz="2000" b="1" smtClean="0">
                <a:latin typeface="宋体" pitchFamily="2" charset="-122"/>
              </a:rPr>
              <a:t>管理</a:t>
            </a:r>
            <a:r>
              <a:rPr lang="en-US" altLang="zh-CN" sz="2000" b="1" smtClean="0">
                <a:latin typeface="宋体" pitchFamily="2" charset="-122"/>
              </a:rPr>
              <a:t>\</a:t>
            </a:r>
            <a:r>
              <a:rPr lang="zh-CN" altLang="en-US" sz="2000" b="1" smtClean="0">
                <a:latin typeface="宋体" pitchFamily="2" charset="-122"/>
              </a:rPr>
              <a:t>成本</a:t>
            </a:r>
            <a:r>
              <a:rPr lang="en-US" altLang="zh-CN" sz="2000" b="1" smtClean="0">
                <a:latin typeface="宋体" pitchFamily="2" charset="-122"/>
              </a:rPr>
              <a:t>\</a:t>
            </a:r>
            <a:r>
              <a:rPr lang="zh-CN" altLang="en-US" sz="2000" b="1" smtClean="0">
                <a:latin typeface="宋体" pitchFamily="2" charset="-122"/>
              </a:rPr>
              <a:t>质量控制</a:t>
            </a:r>
            <a:r>
              <a:rPr lang="en-US" altLang="zh-CN" sz="2000" b="1" smtClean="0">
                <a:latin typeface="宋体" pitchFamily="2" charset="-122"/>
              </a:rPr>
              <a:t>\</a:t>
            </a:r>
            <a:r>
              <a:rPr lang="zh-CN" altLang="en-US" sz="2000" b="1" smtClean="0">
                <a:latin typeface="宋体" pitchFamily="2" charset="-122"/>
              </a:rPr>
              <a:t>安全等问题</a:t>
            </a:r>
          </a:p>
          <a:p>
            <a:pPr marL="723900" lvl="1" indent="-366713" eaLnBrk="1" hangingPunct="1">
              <a:lnSpc>
                <a:spcPct val="90000"/>
              </a:lnSpc>
              <a:buFont typeface="Wingdings" pitchFamily="2" charset="2"/>
              <a:buNone/>
            </a:pPr>
            <a:endParaRPr lang="en-US" altLang="zh-CN" sz="2000" b="1" smtClean="0">
              <a:latin typeface="宋体" pitchFamily="2" charset="-122"/>
            </a:endParaRPr>
          </a:p>
        </p:txBody>
      </p:sp>
      <p:sp>
        <p:nvSpPr>
          <p:cNvPr id="118787" name="AutoShape 3">
            <a:hlinkClick r:id="" action="ppaction://noaction" highlightClick="1"/>
          </p:cNvPr>
          <p:cNvSpPr>
            <a:spLocks noChangeArrowheads="1"/>
          </p:cNvSpPr>
          <p:nvPr/>
        </p:nvSpPr>
        <p:spPr bwMode="auto">
          <a:xfrm>
            <a:off x="1116013" y="981075"/>
            <a:ext cx="4895850"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1.2.5  </a:t>
            </a:r>
            <a:r>
              <a:rPr kumimoji="1" lang="zh-CN" altLang="en-US" sz="3600" b="1">
                <a:latin typeface="Times New Roman" pitchFamily="18" charset="0"/>
              </a:rPr>
              <a:t>系统工程方法</a:t>
            </a:r>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755650" y="1844675"/>
            <a:ext cx="7777163" cy="4679950"/>
          </a:xfrm>
        </p:spPr>
        <p:txBody>
          <a:bodyPr/>
          <a:lstStyle/>
          <a:p>
            <a:pPr marL="177800" indent="-177800" eaLnBrk="1" hangingPunct="1">
              <a:buFont typeface="Wingdings" pitchFamily="2" charset="2"/>
              <a:buNone/>
            </a:pPr>
            <a:r>
              <a:rPr lang="zh-CN" altLang="en-US" b="1" smtClean="0">
                <a:latin typeface="隶书" pitchFamily="49" charset="-122"/>
                <a:ea typeface="隶书" pitchFamily="49" charset="-122"/>
              </a:rPr>
              <a:t>工程的特征</a:t>
            </a:r>
            <a:r>
              <a:rPr lang="en-US" altLang="zh-CN" b="1" smtClean="0">
                <a:latin typeface="隶书" pitchFamily="49" charset="-122"/>
                <a:ea typeface="隶书" pitchFamily="49" charset="-122"/>
              </a:rPr>
              <a:t>:</a:t>
            </a:r>
          </a:p>
          <a:p>
            <a:pPr marL="177800" indent="-177800" eaLnBrk="1" hangingPunct="1"/>
            <a:r>
              <a:rPr lang="zh-CN" altLang="en-US" sz="2800" b="1" smtClean="0">
                <a:latin typeface="隶书" pitchFamily="49" charset="-122"/>
                <a:ea typeface="隶书" pitchFamily="49" charset="-122"/>
              </a:rPr>
              <a:t>平衡与决策</a:t>
            </a:r>
          </a:p>
          <a:p>
            <a:pPr marL="723900" lvl="1" indent="-366713" eaLnBrk="1" hangingPunct="1"/>
            <a:r>
              <a:rPr lang="zh-CN" altLang="en-US" sz="2000" b="1" smtClean="0">
                <a:latin typeface="宋体" pitchFamily="2" charset="-122"/>
              </a:rPr>
              <a:t>需要进行一系列决策和认真评价</a:t>
            </a:r>
            <a:r>
              <a:rPr lang="en-US" altLang="zh-CN" sz="2000" b="1" smtClean="0">
                <a:latin typeface="宋体" pitchFamily="2" charset="-122"/>
              </a:rPr>
              <a:t>,</a:t>
            </a:r>
            <a:r>
              <a:rPr lang="zh-CN" altLang="en-US" sz="2000" b="1" smtClean="0">
                <a:latin typeface="宋体" pitchFamily="2" charset="-122"/>
              </a:rPr>
              <a:t>并在每一个决策点做出适当选择</a:t>
            </a:r>
            <a:r>
              <a:rPr lang="en-US" altLang="zh-CN" sz="2000" b="1" smtClean="0">
                <a:latin typeface="宋体" pitchFamily="2" charset="-122"/>
              </a:rPr>
              <a:t>,</a:t>
            </a:r>
            <a:r>
              <a:rPr lang="zh-CN" altLang="en-US" sz="2000" b="1" smtClean="0">
                <a:latin typeface="宋体" pitchFamily="2" charset="-122"/>
              </a:rPr>
              <a:t>适当与否可以通过平衡成本</a:t>
            </a:r>
            <a:r>
              <a:rPr lang="en-US" altLang="zh-CN" sz="2000" b="1" smtClean="0">
                <a:latin typeface="宋体" pitchFamily="2" charset="-122"/>
              </a:rPr>
              <a:t>\</a:t>
            </a:r>
            <a:r>
              <a:rPr lang="zh-CN" altLang="en-US" sz="2000" b="1" smtClean="0">
                <a:latin typeface="宋体" pitchFamily="2" charset="-122"/>
              </a:rPr>
              <a:t>时间等的分析来判断</a:t>
            </a:r>
            <a:endParaRPr lang="zh-CN" altLang="en-US" sz="1800" b="1" smtClean="0">
              <a:latin typeface="宋体" pitchFamily="2" charset="-122"/>
            </a:endParaRPr>
          </a:p>
          <a:p>
            <a:pPr marL="177800" indent="-177800" eaLnBrk="1" hangingPunct="1"/>
            <a:r>
              <a:rPr lang="zh-CN" altLang="en-US" sz="2800" b="1" smtClean="0">
                <a:latin typeface="隶书" pitchFamily="49" charset="-122"/>
                <a:ea typeface="隶书" pitchFamily="49" charset="-122"/>
              </a:rPr>
              <a:t>度量与验证</a:t>
            </a:r>
          </a:p>
          <a:p>
            <a:pPr marL="723900" lvl="1" indent="-366713" eaLnBrk="1" hangingPunct="1"/>
            <a:r>
              <a:rPr lang="zh-CN" altLang="en-US" sz="2000" b="1" smtClean="0">
                <a:latin typeface="宋体" pitchFamily="2" charset="-122"/>
              </a:rPr>
              <a:t>在适当的时候定量工作</a:t>
            </a:r>
            <a:r>
              <a:rPr lang="en-US" altLang="zh-CN" sz="2000" b="1" smtClean="0">
                <a:latin typeface="宋体" pitchFamily="2" charset="-122"/>
              </a:rPr>
              <a:t>;</a:t>
            </a:r>
            <a:r>
              <a:rPr lang="zh-CN" altLang="en-US" sz="2000" b="1" smtClean="0">
                <a:latin typeface="宋体" pitchFamily="2" charset="-122"/>
              </a:rPr>
              <a:t>需要校正并验证度量</a:t>
            </a:r>
            <a:r>
              <a:rPr lang="en-US" altLang="zh-CN" sz="2000" b="1" smtClean="0">
                <a:latin typeface="宋体" pitchFamily="2" charset="-122"/>
              </a:rPr>
              <a:t>,</a:t>
            </a:r>
            <a:r>
              <a:rPr lang="zh-CN" altLang="en-US" sz="2000" b="1" smtClean="0">
                <a:latin typeface="宋体" pitchFamily="2" charset="-122"/>
              </a:rPr>
              <a:t>并在经验和实验数据的基础上进行近似</a:t>
            </a:r>
          </a:p>
          <a:p>
            <a:pPr marL="177800" indent="-177800" eaLnBrk="1" hangingPunct="1"/>
            <a:r>
              <a:rPr lang="zh-CN" altLang="en-US" sz="2800" b="1" smtClean="0">
                <a:latin typeface="隶书" pitchFamily="49" charset="-122"/>
                <a:ea typeface="隶书" pitchFamily="49" charset="-122"/>
              </a:rPr>
              <a:t>运用工具</a:t>
            </a:r>
            <a:endParaRPr lang="zh-CN" altLang="en-US" sz="2400" b="1" smtClean="0">
              <a:latin typeface="宋体" pitchFamily="2" charset="-122"/>
            </a:endParaRPr>
          </a:p>
          <a:p>
            <a:pPr marL="723900" lvl="1" indent="-366713" eaLnBrk="1" hangingPunct="1"/>
            <a:r>
              <a:rPr lang="zh-CN" altLang="en-US" sz="2000" b="1" smtClean="0">
                <a:latin typeface="宋体" pitchFamily="2" charset="-122"/>
              </a:rPr>
              <a:t>需要将工具系统地应用在过程中</a:t>
            </a:r>
            <a:r>
              <a:rPr lang="en-US" altLang="zh-CN" sz="2000" b="1" smtClean="0">
                <a:latin typeface="宋体" pitchFamily="2" charset="-122"/>
              </a:rPr>
              <a:t>,</a:t>
            </a:r>
            <a:r>
              <a:rPr lang="zh-CN" altLang="en-US" sz="2000" b="1" smtClean="0">
                <a:latin typeface="宋体" pitchFamily="2" charset="-122"/>
              </a:rPr>
              <a:t>因此选用适当的工具是工程的关键多人参与</a:t>
            </a:r>
            <a:r>
              <a:rPr lang="en-US" altLang="zh-CN" sz="2000" b="1" smtClean="0">
                <a:latin typeface="宋体" pitchFamily="2" charset="-122"/>
              </a:rPr>
              <a:t>,</a:t>
            </a:r>
            <a:r>
              <a:rPr lang="zh-CN" altLang="en-US" sz="2000" b="1" smtClean="0">
                <a:latin typeface="宋体" pitchFamily="2" charset="-122"/>
              </a:rPr>
              <a:t>需要考虑运营</a:t>
            </a:r>
            <a:r>
              <a:rPr lang="en-US" altLang="zh-CN" sz="2000" b="1" smtClean="0">
                <a:latin typeface="宋体" pitchFamily="2" charset="-122"/>
              </a:rPr>
              <a:t>\</a:t>
            </a:r>
            <a:r>
              <a:rPr lang="zh-CN" altLang="en-US" sz="2000" b="1" smtClean="0">
                <a:latin typeface="宋体" pitchFamily="2" charset="-122"/>
              </a:rPr>
              <a:t>管理</a:t>
            </a:r>
            <a:r>
              <a:rPr lang="en-US" altLang="zh-CN" sz="2000" b="1" smtClean="0">
                <a:latin typeface="宋体" pitchFamily="2" charset="-122"/>
              </a:rPr>
              <a:t>\</a:t>
            </a:r>
            <a:r>
              <a:rPr lang="zh-CN" altLang="en-US" sz="2000" b="1" smtClean="0">
                <a:latin typeface="宋体" pitchFamily="2" charset="-122"/>
              </a:rPr>
              <a:t>成本</a:t>
            </a:r>
            <a:r>
              <a:rPr lang="en-US" altLang="zh-CN" sz="2000" b="1" smtClean="0">
                <a:latin typeface="宋体" pitchFamily="2" charset="-122"/>
              </a:rPr>
              <a:t>\</a:t>
            </a:r>
            <a:r>
              <a:rPr lang="zh-CN" altLang="en-US" sz="2000" b="1" smtClean="0">
                <a:latin typeface="宋体" pitchFamily="2" charset="-122"/>
              </a:rPr>
              <a:t>质量控制</a:t>
            </a:r>
            <a:r>
              <a:rPr lang="en-US" altLang="zh-CN" sz="2000" b="1" smtClean="0">
                <a:latin typeface="宋体" pitchFamily="2" charset="-122"/>
              </a:rPr>
              <a:t>\</a:t>
            </a:r>
            <a:r>
              <a:rPr lang="zh-CN" altLang="en-US" sz="2000" b="1" smtClean="0">
                <a:latin typeface="宋体" pitchFamily="2" charset="-122"/>
              </a:rPr>
              <a:t>安全等问题</a:t>
            </a:r>
          </a:p>
          <a:p>
            <a:pPr marL="723900" lvl="1" indent="-366713" eaLnBrk="1" hangingPunct="1">
              <a:buFont typeface="Wingdings" pitchFamily="2" charset="2"/>
              <a:buNone/>
            </a:pPr>
            <a:endParaRPr lang="en-US" altLang="zh-CN" sz="2000" b="1" smtClean="0">
              <a:latin typeface="宋体" pitchFamily="2" charset="-122"/>
            </a:endParaRPr>
          </a:p>
        </p:txBody>
      </p:sp>
      <p:sp>
        <p:nvSpPr>
          <p:cNvPr id="119811" name="AutoShape 3">
            <a:hlinkClick r:id="" action="ppaction://noaction" highlightClick="1"/>
          </p:cNvPr>
          <p:cNvSpPr>
            <a:spLocks noChangeArrowheads="1"/>
          </p:cNvSpPr>
          <p:nvPr/>
        </p:nvSpPr>
        <p:spPr bwMode="auto">
          <a:xfrm>
            <a:off x="1116013" y="981075"/>
            <a:ext cx="4824412"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1.2.5  </a:t>
            </a:r>
            <a:r>
              <a:rPr kumimoji="1" lang="zh-CN" altLang="en-US" sz="3600" b="1">
                <a:latin typeface="Times New Roman" pitchFamily="18" charset="0"/>
              </a:rPr>
              <a:t>系统工程方法</a:t>
            </a:r>
          </a:p>
        </p:txBody>
      </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755650" y="1989138"/>
            <a:ext cx="7777163" cy="4535487"/>
          </a:xfrm>
        </p:spPr>
        <p:txBody>
          <a:bodyPr/>
          <a:lstStyle/>
          <a:p>
            <a:pPr marL="177800" indent="-177800" eaLnBrk="1" hangingPunct="1"/>
            <a:r>
              <a:rPr lang="zh-CN" altLang="en-US" sz="2800" b="1" smtClean="0">
                <a:latin typeface="隶书" pitchFamily="49" charset="-122"/>
                <a:ea typeface="隶书" pitchFamily="49" charset="-122"/>
              </a:rPr>
              <a:t>团队协同工作</a:t>
            </a:r>
          </a:p>
          <a:p>
            <a:pPr marL="723900" lvl="1" indent="-366713" eaLnBrk="1" hangingPunct="1"/>
            <a:r>
              <a:rPr lang="zh-CN" altLang="en-US" sz="2000" b="1" smtClean="0">
                <a:latin typeface="宋体" pitchFamily="2" charset="-122"/>
              </a:rPr>
              <a:t>注重训练有素</a:t>
            </a:r>
            <a:r>
              <a:rPr lang="en-US" altLang="zh-CN" sz="2000" b="1" smtClean="0">
                <a:latin typeface="宋体" pitchFamily="2" charset="-122"/>
              </a:rPr>
              <a:t>,</a:t>
            </a:r>
            <a:r>
              <a:rPr lang="zh-CN" altLang="en-US" sz="2000" b="1" smtClean="0">
                <a:latin typeface="宋体" pitchFamily="2" charset="-122"/>
              </a:rPr>
              <a:t>并以团队的形式进行有效的工作</a:t>
            </a:r>
          </a:p>
          <a:p>
            <a:pPr marL="177800" indent="-177800" eaLnBrk="1" hangingPunct="1"/>
            <a:r>
              <a:rPr lang="zh-CN" altLang="en-US" sz="2800" b="1" smtClean="0">
                <a:latin typeface="隶书" pitchFamily="49" charset="-122"/>
                <a:ea typeface="隶书" pitchFamily="49" charset="-122"/>
              </a:rPr>
              <a:t>角色分工</a:t>
            </a:r>
          </a:p>
          <a:p>
            <a:pPr marL="723900" lvl="1" indent="-366713" eaLnBrk="1" hangingPunct="1"/>
            <a:r>
              <a:rPr lang="zh-CN" altLang="en-US" sz="2000" b="1" smtClean="0">
                <a:latin typeface="宋体" pitchFamily="2" charset="-122"/>
              </a:rPr>
              <a:t>多重角色</a:t>
            </a:r>
            <a:r>
              <a:rPr lang="en-US" altLang="zh-CN" sz="2000" b="1" smtClean="0">
                <a:latin typeface="宋体" pitchFamily="2" charset="-122"/>
              </a:rPr>
              <a:t>:</a:t>
            </a:r>
            <a:r>
              <a:rPr lang="zh-CN" altLang="en-US" sz="2000" b="1" smtClean="0">
                <a:latin typeface="宋体" pitchFamily="2" charset="-122"/>
              </a:rPr>
              <a:t>研究</a:t>
            </a:r>
            <a:r>
              <a:rPr lang="en-US" altLang="zh-CN" sz="2000" b="1" smtClean="0">
                <a:latin typeface="宋体" pitchFamily="2" charset="-122"/>
              </a:rPr>
              <a:t>\</a:t>
            </a:r>
            <a:r>
              <a:rPr lang="zh-CN" altLang="en-US" sz="2000" b="1" smtClean="0">
                <a:latin typeface="宋体" pitchFamily="2" charset="-122"/>
              </a:rPr>
              <a:t>开发</a:t>
            </a:r>
            <a:r>
              <a:rPr lang="en-US" altLang="zh-CN" sz="2000" b="1" smtClean="0">
                <a:latin typeface="宋体" pitchFamily="2" charset="-122"/>
              </a:rPr>
              <a:t>\</a:t>
            </a:r>
            <a:r>
              <a:rPr lang="zh-CN" altLang="en-US" sz="2000" b="1" smtClean="0">
                <a:latin typeface="宋体" pitchFamily="2" charset="-122"/>
              </a:rPr>
              <a:t>设计生产</a:t>
            </a:r>
            <a:r>
              <a:rPr lang="en-US" altLang="zh-CN" sz="2000" b="1" smtClean="0">
                <a:latin typeface="宋体" pitchFamily="2" charset="-122"/>
              </a:rPr>
              <a:t>\</a:t>
            </a:r>
            <a:r>
              <a:rPr lang="zh-CN" altLang="en-US" sz="2000" b="1" smtClean="0">
                <a:latin typeface="宋体" pitchFamily="2" charset="-122"/>
              </a:rPr>
              <a:t>测试</a:t>
            </a:r>
            <a:r>
              <a:rPr lang="en-US" altLang="zh-CN" sz="2000" b="1" smtClean="0">
                <a:latin typeface="宋体" pitchFamily="2" charset="-122"/>
              </a:rPr>
              <a:t>\</a:t>
            </a:r>
            <a:r>
              <a:rPr lang="zh-CN" altLang="en-US" sz="2000" b="1" smtClean="0">
                <a:latin typeface="宋体" pitchFamily="2" charset="-122"/>
              </a:rPr>
              <a:t>构造</a:t>
            </a:r>
            <a:r>
              <a:rPr lang="en-US" altLang="zh-CN" sz="2000" b="1" smtClean="0">
                <a:latin typeface="宋体" pitchFamily="2" charset="-122"/>
              </a:rPr>
              <a:t>\</a:t>
            </a:r>
            <a:r>
              <a:rPr lang="zh-CN" altLang="en-US" sz="2000" b="1" smtClean="0">
                <a:latin typeface="宋体" pitchFamily="2" charset="-122"/>
              </a:rPr>
              <a:t>实施</a:t>
            </a:r>
            <a:r>
              <a:rPr lang="en-US" altLang="zh-CN" sz="2000" b="1" smtClean="0">
                <a:latin typeface="宋体" pitchFamily="2" charset="-122"/>
              </a:rPr>
              <a:t>\</a:t>
            </a:r>
            <a:r>
              <a:rPr lang="zh-CN" altLang="en-US" sz="2000" b="1" smtClean="0">
                <a:latin typeface="宋体" pitchFamily="2" charset="-122"/>
              </a:rPr>
              <a:t>管理以及其他如咨询</a:t>
            </a:r>
            <a:r>
              <a:rPr lang="en-US" altLang="zh-CN" sz="2000" b="1" smtClean="0">
                <a:latin typeface="宋体" pitchFamily="2" charset="-122"/>
              </a:rPr>
              <a:t>\</a:t>
            </a:r>
            <a:r>
              <a:rPr lang="zh-CN" altLang="en-US" sz="2000" b="1" smtClean="0">
                <a:latin typeface="宋体" pitchFamily="2" charset="-122"/>
              </a:rPr>
              <a:t>培训等</a:t>
            </a:r>
          </a:p>
          <a:p>
            <a:pPr marL="723900" lvl="1" indent="-366713" eaLnBrk="1" hangingPunct="1"/>
            <a:r>
              <a:rPr lang="zh-CN" altLang="en-US" sz="2000" b="1" smtClean="0">
                <a:latin typeface="宋体" pitchFamily="2" charset="-122"/>
              </a:rPr>
              <a:t>个人控制与个人技能</a:t>
            </a:r>
          </a:p>
          <a:p>
            <a:pPr marL="177800" indent="-177800" eaLnBrk="1" hangingPunct="1"/>
            <a:r>
              <a:rPr lang="zh-CN" altLang="en-US" sz="2800" b="1" smtClean="0">
                <a:latin typeface="隶书" pitchFamily="49" charset="-122"/>
                <a:ea typeface="隶书" pitchFamily="49" charset="-122"/>
              </a:rPr>
              <a:t>最佳实践</a:t>
            </a:r>
          </a:p>
          <a:p>
            <a:pPr marL="723900" lvl="1" indent="-366713" eaLnBrk="1" hangingPunct="1"/>
            <a:r>
              <a:rPr lang="zh-CN" altLang="en-US" sz="2000" b="1" smtClean="0">
                <a:latin typeface="宋体" pitchFamily="2" charset="-122"/>
              </a:rPr>
              <a:t>通过专业团体不断地开发和确认工程原则</a:t>
            </a:r>
            <a:r>
              <a:rPr lang="en-US" altLang="zh-CN" sz="2000" b="1" smtClean="0">
                <a:latin typeface="宋体" pitchFamily="2" charset="-122"/>
              </a:rPr>
              <a:t>\</a:t>
            </a:r>
            <a:r>
              <a:rPr lang="zh-CN" altLang="en-US" sz="2000" b="1" smtClean="0">
                <a:latin typeface="宋体" pitchFamily="2" charset="-122"/>
              </a:rPr>
              <a:t>标准和实践</a:t>
            </a:r>
          </a:p>
          <a:p>
            <a:pPr marL="177800" indent="-177800" eaLnBrk="1" hangingPunct="1"/>
            <a:r>
              <a:rPr lang="zh-CN" altLang="en-US" sz="2800" b="1" smtClean="0">
                <a:latin typeface="隶书" pitchFamily="49" charset="-122"/>
                <a:ea typeface="隶书" pitchFamily="49" charset="-122"/>
              </a:rPr>
              <a:t>强调重用</a:t>
            </a:r>
          </a:p>
          <a:p>
            <a:pPr marL="723900" lvl="1" indent="-366713" eaLnBrk="1" hangingPunct="1"/>
            <a:r>
              <a:rPr lang="zh-CN" altLang="en-US" sz="2000" b="1" smtClean="0">
                <a:latin typeface="宋体" pitchFamily="2" charset="-122"/>
              </a:rPr>
              <a:t>应注重重用设计和设计制品</a:t>
            </a:r>
          </a:p>
        </p:txBody>
      </p:sp>
      <p:sp>
        <p:nvSpPr>
          <p:cNvPr id="120835" name="AutoShape 3">
            <a:hlinkClick r:id="" action="ppaction://noaction" highlightClick="1"/>
          </p:cNvPr>
          <p:cNvSpPr>
            <a:spLocks noChangeArrowheads="1"/>
          </p:cNvSpPr>
          <p:nvPr/>
        </p:nvSpPr>
        <p:spPr bwMode="auto">
          <a:xfrm>
            <a:off x="1116013" y="981075"/>
            <a:ext cx="4679950"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1.2.5  </a:t>
            </a:r>
            <a:r>
              <a:rPr kumimoji="1" lang="zh-CN" altLang="en-US" sz="3600" b="1">
                <a:latin typeface="Times New Roman" pitchFamily="18" charset="0"/>
              </a:rPr>
              <a:t>系统工程方法</a:t>
            </a:r>
          </a:p>
        </p:txBody>
      </p:sp>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395288" y="1916113"/>
            <a:ext cx="8137525" cy="4941887"/>
          </a:xfrm>
        </p:spPr>
        <p:txBody>
          <a:bodyPr/>
          <a:lstStyle/>
          <a:p>
            <a:pPr marL="177800" indent="-177800" eaLnBrk="1" hangingPunct="1">
              <a:lnSpc>
                <a:spcPct val="150000"/>
              </a:lnSpc>
              <a:buFont typeface="Wingdings" pitchFamily="2" charset="2"/>
              <a:buNone/>
            </a:pPr>
            <a:r>
              <a:rPr lang="en-US" altLang="zh-CN" sz="2800" b="1" smtClean="0"/>
              <a:t>1.</a:t>
            </a:r>
            <a:r>
              <a:rPr lang="zh-CN" altLang="en-US" sz="2800" b="1" smtClean="0"/>
              <a:t>系统工程方法的基本思想</a:t>
            </a:r>
          </a:p>
          <a:p>
            <a:pPr marL="723900" lvl="1" indent="-366713" eaLnBrk="1" hangingPunct="1">
              <a:lnSpc>
                <a:spcPct val="150000"/>
              </a:lnSpc>
            </a:pPr>
            <a:r>
              <a:rPr lang="zh-CN" altLang="en-US" b="1" smtClean="0">
                <a:latin typeface="Times New Roman" pitchFamily="18" charset="0"/>
              </a:rPr>
              <a:t>钱学森认为：系统工程是组织和管理系统的规划、研究、设计、制造、试验和使用的科学方法。</a:t>
            </a:r>
          </a:p>
          <a:p>
            <a:pPr marL="723900" lvl="1" indent="-366713" eaLnBrk="1" hangingPunct="1">
              <a:lnSpc>
                <a:spcPct val="150000"/>
              </a:lnSpc>
            </a:pPr>
            <a:r>
              <a:rPr lang="zh-CN" altLang="en-US" b="1" smtClean="0">
                <a:latin typeface="Times New Roman" pitchFamily="18" charset="0"/>
              </a:rPr>
              <a:t>系统工程方法，它是解决系统工程实践中的问题所应遵循的步骤、程序和方法。</a:t>
            </a:r>
          </a:p>
        </p:txBody>
      </p:sp>
      <p:sp>
        <p:nvSpPr>
          <p:cNvPr id="121859" name="AutoShape 3">
            <a:hlinkClick r:id="" action="ppaction://noaction" highlightClick="1"/>
          </p:cNvPr>
          <p:cNvSpPr>
            <a:spLocks noChangeArrowheads="1"/>
          </p:cNvSpPr>
          <p:nvPr/>
        </p:nvSpPr>
        <p:spPr bwMode="auto">
          <a:xfrm>
            <a:off x="1116013" y="981075"/>
            <a:ext cx="5256212"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1.2.5  </a:t>
            </a:r>
            <a:r>
              <a:rPr kumimoji="1" lang="zh-CN" altLang="en-US" sz="3600" b="1">
                <a:latin typeface="Times New Roman" pitchFamily="18" charset="0"/>
              </a:rPr>
              <a:t>系统工程方法</a:t>
            </a: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hlinkClick r:id="rId2" action="ppaction://hlinksldjump"/>
          </p:cNvPr>
          <p:cNvSpPr txBox="1">
            <a:spLocks noChangeArrowheads="1"/>
          </p:cNvSpPr>
          <p:nvPr/>
        </p:nvSpPr>
        <p:spPr bwMode="auto">
          <a:xfrm>
            <a:off x="7467600" y="6096000"/>
            <a:ext cx="533400" cy="519113"/>
          </a:xfrm>
          <a:prstGeom prst="rect">
            <a:avLst/>
          </a:prstGeom>
          <a:noFill/>
          <a:ln w="9525">
            <a:noFill/>
            <a:miter lim="800000"/>
            <a:headEnd/>
            <a:tailEnd/>
          </a:ln>
        </p:spPr>
        <p:txBody>
          <a:bodyPr>
            <a:spAutoFit/>
          </a:bodyPr>
          <a:lstStyle/>
          <a:p>
            <a:pPr>
              <a:spcBef>
                <a:spcPct val="50000"/>
              </a:spcBef>
            </a:pPr>
            <a:endParaRPr kumimoji="1" lang="zh-CN" altLang="zh-CN" sz="2800">
              <a:latin typeface="Times New Roman" pitchFamily="18" charset="0"/>
            </a:endParaRPr>
          </a:p>
        </p:txBody>
      </p:sp>
      <p:sp>
        <p:nvSpPr>
          <p:cNvPr id="122883" name="Rectangle 3"/>
          <p:cNvSpPr>
            <a:spLocks noGrp="1" noChangeArrowheads="1"/>
          </p:cNvSpPr>
          <p:nvPr>
            <p:ph type="title" idx="4294967295"/>
          </p:nvPr>
        </p:nvSpPr>
        <p:spPr>
          <a:noFill/>
        </p:spPr>
        <p:txBody>
          <a:bodyPr/>
          <a:lstStyle/>
          <a:p>
            <a:pPr eaLnBrk="1" hangingPunct="1"/>
            <a:r>
              <a:rPr lang="en-US" altLang="zh-CN" sz="800" smtClean="0">
                <a:solidFill>
                  <a:schemeClr val="bg1"/>
                </a:solidFill>
              </a:rPr>
              <a:t>1.2.5 </a:t>
            </a:r>
            <a:r>
              <a:rPr lang="zh-CN" altLang="en-US" sz="800" smtClean="0">
                <a:solidFill>
                  <a:schemeClr val="bg1"/>
                </a:solidFill>
              </a:rPr>
              <a:t>系统工程方法</a:t>
            </a:r>
          </a:p>
        </p:txBody>
      </p:sp>
      <p:sp>
        <p:nvSpPr>
          <p:cNvPr id="122884" name="Line 4"/>
          <p:cNvSpPr>
            <a:spLocks noChangeShapeType="1"/>
          </p:cNvSpPr>
          <p:nvPr/>
        </p:nvSpPr>
        <p:spPr bwMode="auto">
          <a:xfrm>
            <a:off x="3419475" y="4581525"/>
            <a:ext cx="2808288" cy="0"/>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122885" name="Line 5"/>
          <p:cNvSpPr>
            <a:spLocks noChangeShapeType="1"/>
          </p:cNvSpPr>
          <p:nvPr/>
        </p:nvSpPr>
        <p:spPr bwMode="auto">
          <a:xfrm flipV="1">
            <a:off x="3419475" y="2278063"/>
            <a:ext cx="0" cy="23034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122886" name="Line 6"/>
          <p:cNvSpPr>
            <a:spLocks noChangeShapeType="1"/>
          </p:cNvSpPr>
          <p:nvPr/>
        </p:nvSpPr>
        <p:spPr bwMode="auto">
          <a:xfrm flipH="1">
            <a:off x="1692275" y="4581525"/>
            <a:ext cx="1727200" cy="1727200"/>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1612807" name="Text Box 7"/>
          <p:cNvSpPr txBox="1">
            <a:spLocks noChangeArrowheads="1"/>
          </p:cNvSpPr>
          <p:nvPr/>
        </p:nvSpPr>
        <p:spPr bwMode="auto">
          <a:xfrm>
            <a:off x="6156325" y="4292600"/>
            <a:ext cx="1368425" cy="476250"/>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zh-CN" altLang="en-US" sz="2800" b="1">
                <a:effectLst>
                  <a:outerShdw blurRad="38100" dist="38100" dir="2700000" algn="tl">
                    <a:srgbClr val="C0C0C0"/>
                  </a:outerShdw>
                </a:effectLst>
                <a:latin typeface="Times New Roman" pitchFamily="18" charset="0"/>
              </a:rPr>
              <a:t>逻辑维</a:t>
            </a:r>
          </a:p>
        </p:txBody>
      </p:sp>
      <p:sp>
        <p:nvSpPr>
          <p:cNvPr id="1612808" name="Text Box 8"/>
          <p:cNvSpPr txBox="1">
            <a:spLocks noChangeArrowheads="1"/>
          </p:cNvSpPr>
          <p:nvPr/>
        </p:nvSpPr>
        <p:spPr bwMode="auto">
          <a:xfrm>
            <a:off x="2771775" y="1773238"/>
            <a:ext cx="1368425" cy="476250"/>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zh-CN" altLang="en-US" sz="2800" b="1">
                <a:effectLst>
                  <a:outerShdw blurRad="38100" dist="38100" dir="2700000" algn="tl">
                    <a:srgbClr val="C0C0C0"/>
                  </a:outerShdw>
                </a:effectLst>
                <a:latin typeface="Times New Roman" pitchFamily="18" charset="0"/>
              </a:rPr>
              <a:t>知识维</a:t>
            </a:r>
          </a:p>
        </p:txBody>
      </p:sp>
      <p:sp>
        <p:nvSpPr>
          <p:cNvPr id="1612809" name="Text Box 9"/>
          <p:cNvSpPr txBox="1">
            <a:spLocks noChangeArrowheads="1"/>
          </p:cNvSpPr>
          <p:nvPr/>
        </p:nvSpPr>
        <p:spPr bwMode="auto">
          <a:xfrm>
            <a:off x="539750" y="5805488"/>
            <a:ext cx="1368425" cy="476250"/>
          </a:xfrm>
          <a:prstGeom prst="rect">
            <a:avLst/>
          </a:prstGeom>
          <a:noFill/>
          <a:ln w="9525">
            <a:noFill/>
            <a:miter lim="800000"/>
            <a:headEnd/>
            <a:tailEnd/>
          </a:ln>
          <a:effectLst/>
        </p:spPr>
        <p:txBody>
          <a:bodyPr lIns="90000" tIns="46800" rIns="90000" bIns="46800">
            <a:spAutoFit/>
          </a:bodyPr>
          <a:lstStyle/>
          <a:p>
            <a:pPr algn="r">
              <a:lnSpc>
                <a:spcPct val="90000"/>
              </a:lnSpc>
              <a:spcBef>
                <a:spcPct val="50000"/>
              </a:spcBef>
              <a:buClr>
                <a:srgbClr val="FFCC00"/>
              </a:buClr>
              <a:buFont typeface="Wingdings" pitchFamily="2" charset="2"/>
              <a:buNone/>
              <a:defRPr/>
            </a:pPr>
            <a:r>
              <a:rPr kumimoji="1" lang="zh-CN" altLang="en-US" sz="2800" b="1">
                <a:effectLst>
                  <a:outerShdw blurRad="38100" dist="38100" dir="2700000" algn="tl">
                    <a:srgbClr val="C0C0C0"/>
                  </a:outerShdw>
                </a:effectLst>
                <a:latin typeface="Times New Roman" pitchFamily="18" charset="0"/>
              </a:rPr>
              <a:t>时间维</a:t>
            </a:r>
          </a:p>
        </p:txBody>
      </p:sp>
      <p:sp>
        <p:nvSpPr>
          <p:cNvPr id="122890" name="Line 10"/>
          <p:cNvSpPr>
            <a:spLocks noChangeShapeType="1"/>
          </p:cNvSpPr>
          <p:nvPr/>
        </p:nvSpPr>
        <p:spPr bwMode="auto">
          <a:xfrm flipH="1">
            <a:off x="2268538" y="4581525"/>
            <a:ext cx="1511300" cy="151130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891" name="Line 11"/>
          <p:cNvSpPr>
            <a:spLocks noChangeShapeType="1"/>
          </p:cNvSpPr>
          <p:nvPr/>
        </p:nvSpPr>
        <p:spPr bwMode="auto">
          <a:xfrm flipH="1">
            <a:off x="2627313" y="4581525"/>
            <a:ext cx="1511300" cy="151130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892" name="Line 12"/>
          <p:cNvSpPr>
            <a:spLocks noChangeShapeType="1"/>
          </p:cNvSpPr>
          <p:nvPr/>
        </p:nvSpPr>
        <p:spPr bwMode="auto">
          <a:xfrm flipH="1">
            <a:off x="2987675" y="4581525"/>
            <a:ext cx="1511300" cy="151130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893" name="Line 13"/>
          <p:cNvSpPr>
            <a:spLocks noChangeShapeType="1"/>
          </p:cNvSpPr>
          <p:nvPr/>
        </p:nvSpPr>
        <p:spPr bwMode="auto">
          <a:xfrm flipH="1">
            <a:off x="3348038" y="4581525"/>
            <a:ext cx="1511300" cy="151130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894" name="Line 14"/>
          <p:cNvSpPr>
            <a:spLocks noChangeShapeType="1"/>
          </p:cNvSpPr>
          <p:nvPr/>
        </p:nvSpPr>
        <p:spPr bwMode="auto">
          <a:xfrm flipH="1">
            <a:off x="3708400" y="4581525"/>
            <a:ext cx="1511300" cy="151130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895" name="Line 15"/>
          <p:cNvSpPr>
            <a:spLocks noChangeShapeType="1"/>
          </p:cNvSpPr>
          <p:nvPr/>
        </p:nvSpPr>
        <p:spPr bwMode="auto">
          <a:xfrm flipH="1">
            <a:off x="4067175" y="4581525"/>
            <a:ext cx="1511300" cy="151130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896" name="Line 16"/>
          <p:cNvSpPr>
            <a:spLocks noChangeShapeType="1"/>
          </p:cNvSpPr>
          <p:nvPr/>
        </p:nvSpPr>
        <p:spPr bwMode="auto">
          <a:xfrm>
            <a:off x="1979613" y="6094413"/>
            <a:ext cx="2592387" cy="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897" name="Line 17"/>
          <p:cNvSpPr>
            <a:spLocks noChangeShapeType="1"/>
          </p:cNvSpPr>
          <p:nvPr/>
        </p:nvSpPr>
        <p:spPr bwMode="auto">
          <a:xfrm>
            <a:off x="3132138" y="4870450"/>
            <a:ext cx="2506662" cy="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898" name="Line 18"/>
          <p:cNvSpPr>
            <a:spLocks noChangeShapeType="1"/>
          </p:cNvSpPr>
          <p:nvPr/>
        </p:nvSpPr>
        <p:spPr bwMode="auto">
          <a:xfrm>
            <a:off x="2195513" y="5805488"/>
            <a:ext cx="2528887" cy="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899" name="Line 19"/>
          <p:cNvSpPr>
            <a:spLocks noChangeShapeType="1"/>
          </p:cNvSpPr>
          <p:nvPr/>
        </p:nvSpPr>
        <p:spPr bwMode="auto">
          <a:xfrm>
            <a:off x="2484438" y="5518150"/>
            <a:ext cx="2620962" cy="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900" name="Line 20"/>
          <p:cNvSpPr>
            <a:spLocks noChangeShapeType="1"/>
          </p:cNvSpPr>
          <p:nvPr/>
        </p:nvSpPr>
        <p:spPr bwMode="auto">
          <a:xfrm flipV="1">
            <a:off x="6019800" y="2582863"/>
            <a:ext cx="0" cy="2016125"/>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901" name="Line 21"/>
          <p:cNvSpPr>
            <a:spLocks noChangeShapeType="1"/>
          </p:cNvSpPr>
          <p:nvPr/>
        </p:nvSpPr>
        <p:spPr bwMode="auto">
          <a:xfrm flipH="1">
            <a:off x="3419475" y="2565400"/>
            <a:ext cx="2600325" cy="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902" name="Line 22"/>
          <p:cNvSpPr>
            <a:spLocks noChangeShapeType="1"/>
          </p:cNvSpPr>
          <p:nvPr/>
        </p:nvSpPr>
        <p:spPr bwMode="auto">
          <a:xfrm flipH="1">
            <a:off x="1908175" y="2565400"/>
            <a:ext cx="1511300" cy="151130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22903" name="Line 23"/>
          <p:cNvSpPr>
            <a:spLocks noChangeShapeType="1"/>
          </p:cNvSpPr>
          <p:nvPr/>
        </p:nvSpPr>
        <p:spPr bwMode="auto">
          <a:xfrm>
            <a:off x="1908175" y="4149725"/>
            <a:ext cx="0" cy="1944688"/>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612824" name="Text Box 24"/>
          <p:cNvSpPr txBox="1">
            <a:spLocks noChangeArrowheads="1"/>
          </p:cNvSpPr>
          <p:nvPr/>
        </p:nvSpPr>
        <p:spPr bwMode="auto">
          <a:xfrm>
            <a:off x="2268538" y="2205038"/>
            <a:ext cx="1223962" cy="420687"/>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zh-CN" altLang="en-US" sz="2400" b="1">
                <a:effectLst>
                  <a:outerShdw blurRad="38100" dist="38100" dir="2700000" algn="tl">
                    <a:srgbClr val="C0C0C0"/>
                  </a:outerShdw>
                </a:effectLst>
                <a:latin typeface="Times New Roman" pitchFamily="18" charset="0"/>
              </a:rPr>
              <a:t>信息学</a:t>
            </a:r>
          </a:p>
        </p:txBody>
      </p:sp>
      <p:sp>
        <p:nvSpPr>
          <p:cNvPr id="1612825" name="Text Box 25"/>
          <p:cNvSpPr txBox="1">
            <a:spLocks noChangeArrowheads="1"/>
          </p:cNvSpPr>
          <p:nvPr/>
        </p:nvSpPr>
        <p:spPr bwMode="auto">
          <a:xfrm>
            <a:off x="2268538" y="2565400"/>
            <a:ext cx="1223962"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zh-CN" altLang="en-US" sz="2400" b="1">
                <a:effectLst>
                  <a:outerShdw blurRad="38100" dist="38100" dir="2700000" algn="tl">
                    <a:srgbClr val="C0C0C0"/>
                  </a:outerShdw>
                </a:effectLst>
                <a:latin typeface="Times New Roman" pitchFamily="18" charset="0"/>
              </a:rPr>
              <a:t>管理学</a:t>
            </a:r>
          </a:p>
        </p:txBody>
      </p:sp>
      <p:sp>
        <p:nvSpPr>
          <p:cNvPr id="1612826" name="Text Box 26"/>
          <p:cNvSpPr txBox="1">
            <a:spLocks noChangeArrowheads="1"/>
          </p:cNvSpPr>
          <p:nvPr/>
        </p:nvSpPr>
        <p:spPr bwMode="auto">
          <a:xfrm>
            <a:off x="2268538" y="2925763"/>
            <a:ext cx="1223962" cy="420687"/>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zh-CN" altLang="en-US" sz="2400" b="1">
                <a:effectLst>
                  <a:outerShdw blurRad="38100" dist="38100" dir="2700000" algn="tl">
                    <a:srgbClr val="C0C0C0"/>
                  </a:outerShdw>
                </a:effectLst>
                <a:latin typeface="Times New Roman" pitchFamily="18" charset="0"/>
              </a:rPr>
              <a:t>工程</a:t>
            </a:r>
          </a:p>
        </p:txBody>
      </p:sp>
      <p:sp>
        <p:nvSpPr>
          <p:cNvPr id="1612827" name="Text Box 27"/>
          <p:cNvSpPr txBox="1">
            <a:spLocks noChangeArrowheads="1"/>
          </p:cNvSpPr>
          <p:nvPr/>
        </p:nvSpPr>
        <p:spPr bwMode="auto">
          <a:xfrm>
            <a:off x="2268538" y="3286125"/>
            <a:ext cx="1223962"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zh-CN" altLang="en-US" sz="2400" b="1">
                <a:effectLst>
                  <a:outerShdw blurRad="38100" dist="38100" dir="2700000" algn="tl">
                    <a:srgbClr val="C0C0C0"/>
                  </a:outerShdw>
                </a:effectLst>
                <a:latin typeface="Times New Roman" pitchFamily="18" charset="0"/>
              </a:rPr>
              <a:t>系统论</a:t>
            </a:r>
          </a:p>
        </p:txBody>
      </p:sp>
      <p:sp>
        <p:nvSpPr>
          <p:cNvPr id="1612828" name="Text Box 28"/>
          <p:cNvSpPr txBox="1">
            <a:spLocks noChangeArrowheads="1"/>
          </p:cNvSpPr>
          <p:nvPr/>
        </p:nvSpPr>
        <p:spPr bwMode="auto">
          <a:xfrm>
            <a:off x="2268538" y="3644900"/>
            <a:ext cx="1223962"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zh-CN" altLang="en-US" sz="2400" b="1">
                <a:effectLst>
                  <a:outerShdw blurRad="38100" dist="38100" dir="2700000" algn="tl">
                    <a:srgbClr val="C0C0C0"/>
                  </a:outerShdw>
                </a:effectLst>
                <a:latin typeface="Times New Roman" pitchFamily="18" charset="0"/>
              </a:rPr>
              <a:t>计算机</a:t>
            </a:r>
          </a:p>
        </p:txBody>
      </p:sp>
      <p:sp>
        <p:nvSpPr>
          <p:cNvPr id="1612829" name="Text Box 29"/>
          <p:cNvSpPr txBox="1">
            <a:spLocks noChangeArrowheads="1"/>
          </p:cNvSpPr>
          <p:nvPr/>
        </p:nvSpPr>
        <p:spPr bwMode="auto">
          <a:xfrm>
            <a:off x="2268538" y="4016375"/>
            <a:ext cx="1223962"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zh-CN" altLang="en-US" sz="2400" b="1">
                <a:effectLst>
                  <a:outerShdw blurRad="38100" dist="38100" dir="2700000" algn="tl">
                    <a:srgbClr val="C0C0C0"/>
                  </a:outerShdw>
                </a:effectLst>
                <a:latin typeface="Times New Roman" pitchFamily="18" charset="0"/>
              </a:rPr>
              <a:t>通信</a:t>
            </a:r>
          </a:p>
        </p:txBody>
      </p:sp>
      <p:sp>
        <p:nvSpPr>
          <p:cNvPr id="1612830" name="Text Box 30"/>
          <p:cNvSpPr txBox="1">
            <a:spLocks noChangeArrowheads="1"/>
          </p:cNvSpPr>
          <p:nvPr/>
        </p:nvSpPr>
        <p:spPr bwMode="auto">
          <a:xfrm>
            <a:off x="2916238" y="4438650"/>
            <a:ext cx="503237"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accent2"/>
                </a:solidFill>
                <a:effectLst>
                  <a:outerShdw blurRad="38100" dist="38100" dir="2700000" algn="tl">
                    <a:srgbClr val="C0C0C0"/>
                  </a:outerShdw>
                </a:effectLst>
                <a:latin typeface="Times New Roman" pitchFamily="18" charset="0"/>
              </a:rPr>
              <a:t>A</a:t>
            </a:r>
          </a:p>
        </p:txBody>
      </p:sp>
      <p:sp>
        <p:nvSpPr>
          <p:cNvPr id="1612831" name="Text Box 31"/>
          <p:cNvSpPr txBox="1">
            <a:spLocks noChangeArrowheads="1"/>
          </p:cNvSpPr>
          <p:nvPr/>
        </p:nvSpPr>
        <p:spPr bwMode="auto">
          <a:xfrm>
            <a:off x="2627313" y="4654550"/>
            <a:ext cx="503237"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accent2"/>
                </a:solidFill>
                <a:effectLst>
                  <a:outerShdw blurRad="38100" dist="38100" dir="2700000" algn="tl">
                    <a:srgbClr val="C0C0C0"/>
                  </a:outerShdw>
                </a:effectLst>
                <a:latin typeface="Times New Roman" pitchFamily="18" charset="0"/>
              </a:rPr>
              <a:t>B</a:t>
            </a:r>
          </a:p>
        </p:txBody>
      </p:sp>
      <p:sp>
        <p:nvSpPr>
          <p:cNvPr id="1612832" name="Text Box 32"/>
          <p:cNvSpPr txBox="1">
            <a:spLocks noChangeArrowheads="1"/>
          </p:cNvSpPr>
          <p:nvPr/>
        </p:nvSpPr>
        <p:spPr bwMode="auto">
          <a:xfrm>
            <a:off x="1981200" y="5384800"/>
            <a:ext cx="503238"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accent2"/>
                </a:solidFill>
                <a:effectLst>
                  <a:outerShdw blurRad="38100" dist="38100" dir="2700000" algn="tl">
                    <a:srgbClr val="C0C0C0"/>
                  </a:outerShdw>
                </a:effectLst>
                <a:latin typeface="Times New Roman" pitchFamily="18" charset="0"/>
              </a:rPr>
              <a:t>E</a:t>
            </a:r>
          </a:p>
        </p:txBody>
      </p:sp>
      <p:sp>
        <p:nvSpPr>
          <p:cNvPr id="1612833" name="Text Box 33"/>
          <p:cNvSpPr txBox="1">
            <a:spLocks noChangeArrowheads="1"/>
          </p:cNvSpPr>
          <p:nvPr/>
        </p:nvSpPr>
        <p:spPr bwMode="auto">
          <a:xfrm>
            <a:off x="1763713" y="5661025"/>
            <a:ext cx="503237"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accent2"/>
                </a:solidFill>
                <a:effectLst>
                  <a:outerShdw blurRad="38100" dist="38100" dir="2700000" algn="tl">
                    <a:srgbClr val="C0C0C0"/>
                  </a:outerShdw>
                </a:effectLst>
                <a:latin typeface="Times New Roman" pitchFamily="18" charset="0"/>
              </a:rPr>
              <a:t>F</a:t>
            </a:r>
          </a:p>
        </p:txBody>
      </p:sp>
      <p:sp>
        <p:nvSpPr>
          <p:cNvPr id="1612834" name="Text Box 34"/>
          <p:cNvSpPr txBox="1">
            <a:spLocks noChangeArrowheads="1"/>
          </p:cNvSpPr>
          <p:nvPr/>
        </p:nvSpPr>
        <p:spPr bwMode="auto">
          <a:xfrm>
            <a:off x="3490913" y="4160838"/>
            <a:ext cx="360362" cy="420687"/>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hlink"/>
                </a:solidFill>
                <a:effectLst>
                  <a:outerShdw blurRad="38100" dist="38100" dir="2700000" algn="tl">
                    <a:srgbClr val="C0C0C0"/>
                  </a:outerShdw>
                </a:effectLst>
                <a:latin typeface="Times New Roman" pitchFamily="18" charset="0"/>
              </a:rPr>
              <a:t>1</a:t>
            </a:r>
          </a:p>
        </p:txBody>
      </p:sp>
      <p:sp>
        <p:nvSpPr>
          <p:cNvPr id="1612835" name="Text Box 35"/>
          <p:cNvSpPr txBox="1">
            <a:spLocks noChangeArrowheads="1"/>
          </p:cNvSpPr>
          <p:nvPr/>
        </p:nvSpPr>
        <p:spPr bwMode="auto">
          <a:xfrm>
            <a:off x="3779838" y="4149725"/>
            <a:ext cx="360362"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hlink"/>
                </a:solidFill>
                <a:effectLst>
                  <a:outerShdw blurRad="38100" dist="38100" dir="2700000" algn="tl">
                    <a:srgbClr val="C0C0C0"/>
                  </a:outerShdw>
                </a:effectLst>
                <a:latin typeface="Times New Roman" pitchFamily="18" charset="0"/>
              </a:rPr>
              <a:t>2</a:t>
            </a:r>
          </a:p>
        </p:txBody>
      </p:sp>
      <p:sp>
        <p:nvSpPr>
          <p:cNvPr id="1612836" name="Text Box 36"/>
          <p:cNvSpPr txBox="1">
            <a:spLocks noChangeArrowheads="1"/>
          </p:cNvSpPr>
          <p:nvPr/>
        </p:nvSpPr>
        <p:spPr bwMode="auto">
          <a:xfrm>
            <a:off x="4140200" y="4160838"/>
            <a:ext cx="360363" cy="420687"/>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hlink"/>
                </a:solidFill>
                <a:effectLst>
                  <a:outerShdw blurRad="38100" dist="38100" dir="2700000" algn="tl">
                    <a:srgbClr val="C0C0C0"/>
                  </a:outerShdw>
                </a:effectLst>
                <a:latin typeface="Times New Roman" pitchFamily="18" charset="0"/>
              </a:rPr>
              <a:t>3</a:t>
            </a:r>
          </a:p>
        </p:txBody>
      </p:sp>
      <p:sp>
        <p:nvSpPr>
          <p:cNvPr id="1612837" name="Text Box 37"/>
          <p:cNvSpPr txBox="1">
            <a:spLocks noChangeArrowheads="1"/>
          </p:cNvSpPr>
          <p:nvPr/>
        </p:nvSpPr>
        <p:spPr bwMode="auto">
          <a:xfrm>
            <a:off x="4498975" y="4149725"/>
            <a:ext cx="360363"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hlink"/>
                </a:solidFill>
                <a:effectLst>
                  <a:outerShdw blurRad="38100" dist="38100" dir="2700000" algn="tl">
                    <a:srgbClr val="C0C0C0"/>
                  </a:outerShdw>
                </a:effectLst>
                <a:latin typeface="Times New Roman" pitchFamily="18" charset="0"/>
              </a:rPr>
              <a:t>4</a:t>
            </a:r>
          </a:p>
        </p:txBody>
      </p:sp>
      <p:sp>
        <p:nvSpPr>
          <p:cNvPr id="1612838" name="Text Box 38"/>
          <p:cNvSpPr txBox="1">
            <a:spLocks noChangeArrowheads="1"/>
          </p:cNvSpPr>
          <p:nvPr/>
        </p:nvSpPr>
        <p:spPr bwMode="auto">
          <a:xfrm>
            <a:off x="4859338" y="4149725"/>
            <a:ext cx="360362"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hlink"/>
                </a:solidFill>
                <a:effectLst>
                  <a:outerShdw blurRad="38100" dist="38100" dir="2700000" algn="tl">
                    <a:srgbClr val="C0C0C0"/>
                  </a:outerShdw>
                </a:effectLst>
                <a:latin typeface="Times New Roman" pitchFamily="18" charset="0"/>
              </a:rPr>
              <a:t>5</a:t>
            </a:r>
          </a:p>
        </p:txBody>
      </p:sp>
      <p:sp>
        <p:nvSpPr>
          <p:cNvPr id="1612839" name="Text Box 39"/>
          <p:cNvSpPr txBox="1">
            <a:spLocks noChangeArrowheads="1"/>
          </p:cNvSpPr>
          <p:nvPr/>
        </p:nvSpPr>
        <p:spPr bwMode="auto">
          <a:xfrm>
            <a:off x="5219700" y="4149725"/>
            <a:ext cx="360363"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hlink"/>
                </a:solidFill>
                <a:effectLst>
                  <a:outerShdw blurRad="38100" dist="38100" dir="2700000" algn="tl">
                    <a:srgbClr val="C0C0C0"/>
                  </a:outerShdw>
                </a:effectLst>
                <a:latin typeface="Times New Roman" pitchFamily="18" charset="0"/>
              </a:rPr>
              <a:t>6</a:t>
            </a:r>
          </a:p>
        </p:txBody>
      </p:sp>
      <p:sp>
        <p:nvSpPr>
          <p:cNvPr id="1612840" name="AutoShape 40"/>
          <p:cNvSpPr>
            <a:spLocks/>
          </p:cNvSpPr>
          <p:nvPr/>
        </p:nvSpPr>
        <p:spPr bwMode="auto">
          <a:xfrm>
            <a:off x="7527925" y="2740025"/>
            <a:ext cx="1292225" cy="2562225"/>
          </a:xfrm>
          <a:prstGeom prst="accentBorderCallout1">
            <a:avLst>
              <a:gd name="adj1" fmla="val 4463"/>
              <a:gd name="adj2" fmla="val -5898"/>
              <a:gd name="adj3" fmla="val 63940"/>
              <a:gd name="adj4" fmla="val -68551"/>
            </a:avLst>
          </a:prstGeom>
          <a:solidFill>
            <a:schemeClr val="hlink"/>
          </a:solidFill>
          <a:ln w="28575">
            <a:solidFill>
              <a:schemeClr val="hlink"/>
            </a:solidFill>
            <a:miter lim="800000"/>
            <a:headEnd/>
            <a:tailEnd/>
          </a:ln>
          <a:effectLst>
            <a:outerShdw dist="35921" dir="2700000" algn="ctr" rotWithShape="0">
              <a:schemeClr val="bg2">
                <a:alpha val="50000"/>
              </a:schemeClr>
            </a:outerShdw>
          </a:effectLst>
        </p:spPr>
        <p:txBody>
          <a:bodyPr lIns="90000" tIns="46800" rIns="90000" bIns="46800" anchor="ctr"/>
          <a:lstStyle/>
          <a:p>
            <a:pPr algn="ctr">
              <a:lnSpc>
                <a:spcPct val="90000"/>
              </a:lnSpc>
              <a:spcBef>
                <a:spcPct val="20000"/>
              </a:spcBef>
              <a:buClr>
                <a:srgbClr val="FFCC00"/>
              </a:buClr>
              <a:buFont typeface="Wingdings" pitchFamily="2" charset="2"/>
              <a:buNone/>
              <a:defRPr/>
            </a:pPr>
            <a:r>
              <a:rPr kumimoji="1" lang="zh-CN" altLang="en-US" sz="2800" b="1" dirty="0">
                <a:effectLst>
                  <a:outerShdw blurRad="38100" dist="38100" dir="2700000" algn="tl">
                    <a:srgbClr val="FFFFFF"/>
                  </a:outerShdw>
                </a:effectLst>
                <a:latin typeface="Times New Roman" pitchFamily="18" charset="0"/>
              </a:rPr>
              <a:t>指系统开发过程中每个阶段所经历的步骤</a:t>
            </a:r>
          </a:p>
        </p:txBody>
      </p:sp>
      <p:sp>
        <p:nvSpPr>
          <p:cNvPr id="1612841" name="AutoShape 41"/>
          <p:cNvSpPr>
            <a:spLocks/>
          </p:cNvSpPr>
          <p:nvPr/>
        </p:nvSpPr>
        <p:spPr bwMode="auto">
          <a:xfrm>
            <a:off x="323850" y="2925763"/>
            <a:ext cx="1292225" cy="2016125"/>
          </a:xfrm>
          <a:prstGeom prst="accentBorderCallout1">
            <a:avLst>
              <a:gd name="adj1" fmla="val 5671"/>
              <a:gd name="adj2" fmla="val 105898"/>
              <a:gd name="adj3" fmla="val 147403"/>
              <a:gd name="adj4" fmla="val 106019"/>
            </a:avLst>
          </a:prstGeom>
          <a:solidFill>
            <a:schemeClr val="accent2"/>
          </a:solidFill>
          <a:ln w="28575">
            <a:solidFill>
              <a:schemeClr val="accent2"/>
            </a:solidFill>
            <a:miter lim="800000"/>
            <a:headEnd/>
            <a:tailEnd/>
          </a:ln>
          <a:effectLst>
            <a:outerShdw dist="35921" dir="2700000" algn="ctr" rotWithShape="0">
              <a:schemeClr val="bg2">
                <a:alpha val="50000"/>
              </a:schemeClr>
            </a:outerShdw>
          </a:effectLst>
        </p:spPr>
        <p:txBody>
          <a:bodyPr lIns="90000" tIns="46800" rIns="90000" bIns="46800" anchor="ctr"/>
          <a:lstStyle/>
          <a:p>
            <a:pPr algn="ctr">
              <a:lnSpc>
                <a:spcPct val="90000"/>
              </a:lnSpc>
              <a:spcBef>
                <a:spcPct val="20000"/>
              </a:spcBef>
              <a:buClr>
                <a:srgbClr val="FFCC00"/>
              </a:buClr>
              <a:buFont typeface="Wingdings" pitchFamily="2" charset="2"/>
              <a:buNone/>
              <a:defRPr/>
            </a:pPr>
            <a:r>
              <a:rPr kumimoji="1" lang="zh-CN" altLang="en-US" sz="2800" b="1" dirty="0">
                <a:solidFill>
                  <a:srgbClr val="003300"/>
                </a:solidFill>
                <a:latin typeface="Times New Roman" pitchFamily="18" charset="0"/>
              </a:rPr>
              <a:t>指将系统研制分阶段来进行</a:t>
            </a:r>
          </a:p>
        </p:txBody>
      </p:sp>
      <p:sp>
        <p:nvSpPr>
          <p:cNvPr id="1612842" name="AutoShape 42"/>
          <p:cNvSpPr>
            <a:spLocks/>
          </p:cNvSpPr>
          <p:nvPr/>
        </p:nvSpPr>
        <p:spPr bwMode="auto">
          <a:xfrm>
            <a:off x="5148263" y="1125538"/>
            <a:ext cx="2592387" cy="1008062"/>
          </a:xfrm>
          <a:prstGeom prst="accentBorderCallout1">
            <a:avLst>
              <a:gd name="adj1" fmla="val 11338"/>
              <a:gd name="adj2" fmla="val -2940"/>
              <a:gd name="adj3" fmla="val 89764"/>
              <a:gd name="adj4" fmla="val -44153"/>
            </a:avLst>
          </a:prstGeom>
          <a:solidFill>
            <a:srgbClr val="FFFF00"/>
          </a:solidFill>
          <a:ln w="28575">
            <a:solidFill>
              <a:srgbClr val="FFFF00"/>
            </a:solidFill>
            <a:miter lim="800000"/>
            <a:headEnd/>
            <a:tailEnd/>
          </a:ln>
          <a:effectLst>
            <a:outerShdw dist="35921" dir="2700000" algn="ctr" rotWithShape="0">
              <a:schemeClr val="bg2">
                <a:alpha val="50000"/>
              </a:schemeClr>
            </a:outerShdw>
          </a:effectLst>
        </p:spPr>
        <p:txBody>
          <a:bodyPr lIns="90000" tIns="46800" rIns="90000" bIns="46800" anchor="ctr"/>
          <a:lstStyle/>
          <a:p>
            <a:pPr algn="ctr">
              <a:lnSpc>
                <a:spcPct val="90000"/>
              </a:lnSpc>
              <a:spcBef>
                <a:spcPct val="20000"/>
              </a:spcBef>
              <a:buClr>
                <a:srgbClr val="FFCC00"/>
              </a:buClr>
              <a:buFont typeface="Wingdings" pitchFamily="2" charset="2"/>
              <a:buNone/>
              <a:defRPr/>
            </a:pPr>
            <a:r>
              <a:rPr kumimoji="1" lang="zh-CN" altLang="en-US" sz="2800" b="1">
                <a:solidFill>
                  <a:srgbClr val="003300"/>
                </a:solidFill>
                <a:latin typeface="Times New Roman" pitchFamily="18" charset="0"/>
              </a:rPr>
              <a:t>指完成各阶段所需要的知识</a:t>
            </a:r>
          </a:p>
        </p:txBody>
      </p:sp>
      <p:sp>
        <p:nvSpPr>
          <p:cNvPr id="122923" name="Line 43"/>
          <p:cNvSpPr>
            <a:spLocks noChangeShapeType="1"/>
          </p:cNvSpPr>
          <p:nvPr/>
        </p:nvSpPr>
        <p:spPr bwMode="auto">
          <a:xfrm flipH="1">
            <a:off x="4508500" y="4556125"/>
            <a:ext cx="1511300" cy="1511300"/>
          </a:xfrm>
          <a:prstGeom prst="line">
            <a:avLst/>
          </a:prstGeom>
          <a:noFill/>
          <a:ln w="28575" cap="rnd">
            <a:solidFill>
              <a:schemeClr val="tx1"/>
            </a:solidFill>
            <a:prstDash val="sysDot"/>
            <a:round/>
            <a:headEnd/>
            <a:tailEnd/>
          </a:ln>
        </p:spPr>
        <p:txBody>
          <a:bodyPr wrap="none" lIns="90000" tIns="46800" rIns="90000" bIns="46800" anchor="ctr"/>
          <a:lstStyle/>
          <a:p>
            <a:endParaRPr lang="zh-CN" altLang="en-US"/>
          </a:p>
        </p:txBody>
      </p:sp>
      <p:sp>
        <p:nvSpPr>
          <p:cNvPr id="1612844" name="Text Box 44"/>
          <p:cNvSpPr txBox="1">
            <a:spLocks noChangeArrowheads="1"/>
          </p:cNvSpPr>
          <p:nvPr/>
        </p:nvSpPr>
        <p:spPr bwMode="auto">
          <a:xfrm>
            <a:off x="5638800" y="4175125"/>
            <a:ext cx="360363"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hlink"/>
                </a:solidFill>
                <a:effectLst>
                  <a:outerShdw blurRad="38100" dist="38100" dir="2700000" algn="tl">
                    <a:srgbClr val="C0C0C0"/>
                  </a:outerShdw>
                </a:effectLst>
                <a:latin typeface="Times New Roman" pitchFamily="18" charset="0"/>
              </a:rPr>
              <a:t>7</a:t>
            </a:r>
          </a:p>
        </p:txBody>
      </p:sp>
      <p:sp>
        <p:nvSpPr>
          <p:cNvPr id="122925" name="AutoShape 45">
            <a:hlinkClick r:id="" action="ppaction://noaction" highlightClick="1"/>
          </p:cNvPr>
          <p:cNvSpPr>
            <a:spLocks noChangeArrowheads="1"/>
          </p:cNvSpPr>
          <p:nvPr/>
        </p:nvSpPr>
        <p:spPr bwMode="auto">
          <a:xfrm>
            <a:off x="900113" y="836613"/>
            <a:ext cx="4033837" cy="914400"/>
          </a:xfrm>
          <a:prstGeom prst="actionButtonBlank">
            <a:avLst/>
          </a:prstGeom>
          <a:noFill/>
          <a:ln w="9525">
            <a:noFill/>
            <a:miter lim="800000"/>
            <a:headEnd/>
            <a:tailEnd/>
          </a:ln>
        </p:spPr>
        <p:txBody>
          <a:bodyPr anchor="ctr"/>
          <a:lstStyle/>
          <a:p>
            <a:r>
              <a:rPr lang="en-US" altLang="zh-CN" sz="3200"/>
              <a:t>1.2.5  </a:t>
            </a:r>
            <a:r>
              <a:rPr lang="zh-CN" altLang="en-US" sz="3200" b="1"/>
              <a:t>系统工程方法</a:t>
            </a:r>
          </a:p>
        </p:txBody>
      </p:sp>
      <p:sp>
        <p:nvSpPr>
          <p:cNvPr id="1612846" name="Text Box 46"/>
          <p:cNvSpPr txBox="1">
            <a:spLocks noChangeArrowheads="1"/>
          </p:cNvSpPr>
          <p:nvPr/>
        </p:nvSpPr>
        <p:spPr bwMode="auto">
          <a:xfrm>
            <a:off x="2195513" y="4953000"/>
            <a:ext cx="503237" cy="420688"/>
          </a:xfrm>
          <a:prstGeom prst="rect">
            <a:avLst/>
          </a:prstGeom>
          <a:noFill/>
          <a:ln w="9525">
            <a:noFill/>
            <a:miter lim="800000"/>
            <a:headEnd/>
            <a:tailEnd/>
          </a:ln>
          <a:effectLst/>
        </p:spPr>
        <p:txBody>
          <a:bodyPr lIns="90000" tIns="46800" rIns="90000" bIns="46800">
            <a:spAutoFit/>
          </a:bodyPr>
          <a:lstStyle/>
          <a:p>
            <a:pPr>
              <a:lnSpc>
                <a:spcPct val="90000"/>
              </a:lnSpc>
              <a:spcBef>
                <a:spcPct val="50000"/>
              </a:spcBef>
              <a:buClr>
                <a:srgbClr val="FFCC00"/>
              </a:buClr>
              <a:buFont typeface="Wingdings" pitchFamily="2" charset="2"/>
              <a:buNone/>
              <a:defRPr/>
            </a:pPr>
            <a:r>
              <a:rPr kumimoji="1" lang="en-US" altLang="zh-CN" sz="2400" b="1">
                <a:solidFill>
                  <a:schemeClr val="accent2"/>
                </a:solidFill>
                <a:effectLst>
                  <a:outerShdw blurRad="38100" dist="38100" dir="2700000" algn="tl">
                    <a:srgbClr val="C0C0C0"/>
                  </a:outerShdw>
                </a:effectLst>
                <a:latin typeface="Times New Roman" pitchFamily="18" charset="0"/>
              </a:rPr>
              <a:t>…</a:t>
            </a:r>
          </a:p>
        </p:txBody>
      </p:sp>
      <p:sp>
        <p:nvSpPr>
          <p:cNvPr id="122927" name="Text Box 47"/>
          <p:cNvSpPr txBox="1">
            <a:spLocks noChangeArrowheads="1"/>
          </p:cNvSpPr>
          <p:nvPr/>
        </p:nvSpPr>
        <p:spPr bwMode="auto">
          <a:xfrm>
            <a:off x="-323850" y="1989138"/>
            <a:ext cx="2771775" cy="1162050"/>
          </a:xfrm>
          <a:prstGeom prst="rect">
            <a:avLst/>
          </a:prstGeom>
          <a:noFill/>
          <a:ln w="9525">
            <a:noFill/>
            <a:miter lim="800000"/>
            <a:headEnd/>
            <a:tailEnd/>
          </a:ln>
        </p:spPr>
        <p:txBody>
          <a:bodyPr lIns="90000" tIns="46800" rIns="90000" bIns="46800">
            <a:spAutoFit/>
          </a:bodyPr>
          <a:lstStyle/>
          <a:p>
            <a:pPr lvl="1">
              <a:lnSpc>
                <a:spcPct val="90000"/>
              </a:lnSpc>
              <a:spcBef>
                <a:spcPct val="20000"/>
              </a:spcBef>
              <a:buClr>
                <a:schemeClr val="hlink"/>
              </a:buClr>
              <a:buSzPct val="55000"/>
              <a:buFont typeface="Wingdings" pitchFamily="2" charset="2"/>
              <a:buNone/>
            </a:pPr>
            <a:r>
              <a:rPr lang="zh-CN" altLang="en-US" sz="2400" b="1"/>
              <a:t>系统工程的三维结构</a:t>
            </a:r>
            <a:r>
              <a:rPr lang="zh-CN" altLang="en-US" sz="1800" b="1"/>
              <a:t>：</a:t>
            </a:r>
          </a:p>
          <a:p>
            <a:pPr>
              <a:spcBef>
                <a:spcPct val="50000"/>
              </a:spcBef>
            </a:pPr>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12840"/>
                                        </p:tgtEl>
                                        <p:attrNameLst>
                                          <p:attrName>style.visibility</p:attrName>
                                        </p:attrNameLst>
                                      </p:cBhvr>
                                      <p:to>
                                        <p:strVal val="visible"/>
                                      </p:to>
                                    </p:set>
                                    <p:animEffect transition="in" filter="blinds(vertical)">
                                      <p:cBhvr>
                                        <p:cTn id="7" dur="1000"/>
                                        <p:tgtEl>
                                          <p:spTgt spid="16128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12841"/>
                                        </p:tgtEl>
                                        <p:attrNameLst>
                                          <p:attrName>style.visibility</p:attrName>
                                        </p:attrNameLst>
                                      </p:cBhvr>
                                      <p:to>
                                        <p:strVal val="visible"/>
                                      </p:to>
                                    </p:set>
                                    <p:animEffect transition="in" filter="blinds(vertical)">
                                      <p:cBhvr>
                                        <p:cTn id="12" dur="1000"/>
                                        <p:tgtEl>
                                          <p:spTgt spid="16128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12842"/>
                                        </p:tgtEl>
                                        <p:attrNameLst>
                                          <p:attrName>style.visibility</p:attrName>
                                        </p:attrNameLst>
                                      </p:cBhvr>
                                      <p:to>
                                        <p:strVal val="visible"/>
                                      </p:to>
                                    </p:set>
                                    <p:animEffect transition="in" filter="blinds(vertical)">
                                      <p:cBhvr>
                                        <p:cTn id="17" dur="1000"/>
                                        <p:tgtEl>
                                          <p:spTgt spid="1612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2840" grpId="0" animBg="1"/>
      <p:bldP spid="1612841" grpId="0" animBg="1"/>
      <p:bldP spid="161284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539750" y="2017713"/>
            <a:ext cx="8415338" cy="4114800"/>
          </a:xfrm>
        </p:spPr>
        <p:txBody>
          <a:bodyPr/>
          <a:lstStyle/>
          <a:p>
            <a:pPr marL="177800" indent="-177800" eaLnBrk="1" hangingPunct="1">
              <a:lnSpc>
                <a:spcPct val="90000"/>
              </a:lnSpc>
              <a:buFont typeface="Wingdings" pitchFamily="2" charset="2"/>
              <a:buNone/>
              <a:defRPr/>
            </a:pPr>
            <a:r>
              <a:rPr lang="en-US" altLang="zh-CN" dirty="0" smtClean="0">
                <a:latin typeface="+mn-ea"/>
              </a:rPr>
              <a:t>2.</a:t>
            </a:r>
            <a:r>
              <a:rPr lang="zh-CN" altLang="en-US" sz="2800" b="1" dirty="0" smtClean="0">
                <a:latin typeface="+mn-ea"/>
              </a:rPr>
              <a:t>系统工程方法论的基本特点</a:t>
            </a:r>
          </a:p>
          <a:p>
            <a:pPr marL="628650" lvl="1" indent="-271463" eaLnBrk="1" hangingPunct="1">
              <a:lnSpc>
                <a:spcPct val="90000"/>
              </a:lnSpc>
              <a:defRPr/>
            </a:pPr>
            <a:r>
              <a:rPr lang="zh-CN" altLang="en-US" b="1" dirty="0" smtClean="0"/>
              <a:t>研究方法上的整体化</a:t>
            </a:r>
          </a:p>
          <a:p>
            <a:pPr marL="1160463" lvl="2" indent="-352425" eaLnBrk="1" hangingPunct="1">
              <a:lnSpc>
                <a:spcPct val="90000"/>
              </a:lnSpc>
              <a:buClr>
                <a:srgbClr val="FF9900"/>
              </a:buClr>
              <a:buSzPct val="60000"/>
              <a:buFont typeface="Wingdings" pitchFamily="2" charset="2"/>
              <a:buChar char="l"/>
              <a:defRPr/>
            </a:pPr>
            <a:r>
              <a:rPr lang="zh-CN" altLang="en-US" b="1" dirty="0" smtClean="0"/>
              <a:t>将研究对象看做一个整体</a:t>
            </a:r>
          </a:p>
          <a:p>
            <a:pPr marL="1160463" lvl="2" indent="-352425" eaLnBrk="1" hangingPunct="1">
              <a:lnSpc>
                <a:spcPct val="90000"/>
              </a:lnSpc>
              <a:buClr>
                <a:srgbClr val="FF9900"/>
              </a:buClr>
              <a:buSzPct val="60000"/>
              <a:buFont typeface="Wingdings" pitchFamily="2" charset="2"/>
              <a:buChar char="l"/>
              <a:defRPr/>
            </a:pPr>
            <a:r>
              <a:rPr lang="zh-CN" altLang="en-US" b="1" dirty="0" smtClean="0"/>
              <a:t>将研究过程也看做一个整体</a:t>
            </a:r>
          </a:p>
          <a:p>
            <a:pPr marL="628650" lvl="1" indent="-271463" eaLnBrk="1" hangingPunct="1">
              <a:lnSpc>
                <a:spcPct val="90000"/>
              </a:lnSpc>
              <a:defRPr/>
            </a:pPr>
            <a:r>
              <a:rPr lang="zh-CN" altLang="en-US" b="1" dirty="0" smtClean="0"/>
              <a:t>技术应用上的综合化</a:t>
            </a:r>
          </a:p>
          <a:p>
            <a:pPr marL="1160463" lvl="2" indent="-352425" eaLnBrk="1" hangingPunct="1">
              <a:lnSpc>
                <a:spcPct val="90000"/>
              </a:lnSpc>
              <a:buClr>
                <a:schemeClr val="accent2"/>
              </a:buClr>
              <a:buSzPct val="60000"/>
              <a:buFont typeface="Wingdings" pitchFamily="2" charset="2"/>
              <a:buChar char="l"/>
              <a:defRPr/>
            </a:pPr>
            <a:r>
              <a:rPr lang="zh-CN" altLang="en-US" b="1" dirty="0" smtClean="0"/>
              <a:t>现有的复杂大系统都是一个技术综合体</a:t>
            </a:r>
          </a:p>
          <a:p>
            <a:pPr marL="1160463" lvl="2" indent="-352425" eaLnBrk="1" hangingPunct="1">
              <a:lnSpc>
                <a:spcPct val="90000"/>
              </a:lnSpc>
              <a:buClr>
                <a:schemeClr val="accent2"/>
              </a:buClr>
              <a:buSzPct val="60000"/>
              <a:buFont typeface="Wingdings" pitchFamily="2" charset="2"/>
              <a:buChar char="l"/>
              <a:defRPr/>
            </a:pPr>
            <a:r>
              <a:rPr lang="zh-CN" altLang="en-US" b="1" dirty="0" smtClean="0"/>
              <a:t>努力创造新型的技术综合体</a:t>
            </a:r>
          </a:p>
          <a:p>
            <a:pPr marL="628650" lvl="1" indent="-271463" eaLnBrk="1" hangingPunct="1">
              <a:lnSpc>
                <a:spcPct val="90000"/>
              </a:lnSpc>
              <a:defRPr/>
            </a:pPr>
            <a:r>
              <a:rPr lang="zh-CN" altLang="en-US" b="1" dirty="0" smtClean="0"/>
              <a:t>管理手段上的科学化</a:t>
            </a:r>
          </a:p>
        </p:txBody>
      </p:sp>
      <p:sp>
        <p:nvSpPr>
          <p:cNvPr id="123907" name="AutoShape 3">
            <a:hlinkClick r:id="" action="ppaction://noaction" highlightClick="1"/>
          </p:cNvPr>
          <p:cNvSpPr>
            <a:spLocks noChangeArrowheads="1"/>
          </p:cNvSpPr>
          <p:nvPr/>
        </p:nvSpPr>
        <p:spPr bwMode="auto">
          <a:xfrm>
            <a:off x="1116013" y="908050"/>
            <a:ext cx="5111750"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1.2.5  </a:t>
            </a:r>
            <a:r>
              <a:rPr kumimoji="1" lang="zh-CN" altLang="en-US" sz="3600" b="1">
                <a:latin typeface="Times New Roman" pitchFamily="18" charset="0"/>
              </a:rPr>
              <a:t>系统工程方法</a:t>
            </a: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body" idx="1"/>
          </p:nvPr>
        </p:nvSpPr>
        <p:spPr>
          <a:xfrm>
            <a:off x="684213" y="1844675"/>
            <a:ext cx="7991475" cy="5013325"/>
          </a:xfrm>
        </p:spPr>
        <p:txBody>
          <a:bodyPr/>
          <a:lstStyle/>
          <a:p>
            <a:pPr marL="184150" indent="-184150" eaLnBrk="1" hangingPunct="1">
              <a:lnSpc>
                <a:spcPct val="90000"/>
              </a:lnSpc>
              <a:buFont typeface="Wingdings" pitchFamily="2" charset="2"/>
              <a:buNone/>
            </a:pPr>
            <a:r>
              <a:rPr lang="en-US" altLang="zh-CN" smtClean="0"/>
              <a:t>1.3.1 </a:t>
            </a:r>
            <a:r>
              <a:rPr lang="zh-CN" altLang="en-US" sz="2800" b="1" smtClean="0"/>
              <a:t>信息系统的概念</a:t>
            </a:r>
            <a:r>
              <a:rPr lang="zh-CN" altLang="en-US" b="1" smtClean="0">
                <a:solidFill>
                  <a:schemeClr val="tx2"/>
                </a:solidFill>
              </a:rPr>
              <a:t> </a:t>
            </a:r>
          </a:p>
          <a:p>
            <a:pPr marL="768350" lvl="1" indent="-393700" eaLnBrk="1" hangingPunct="1">
              <a:lnSpc>
                <a:spcPct val="90000"/>
              </a:lnSpc>
            </a:pPr>
            <a:r>
              <a:rPr lang="zh-CN" altLang="en-US" b="1" smtClean="0"/>
              <a:t>信息系统就是对数据进行采集、处理、存储、管理、检索和传递，必要时能向管理人员提供有用信息的系统。</a:t>
            </a:r>
          </a:p>
          <a:p>
            <a:pPr marL="768350" lvl="1" indent="-393700" eaLnBrk="1" hangingPunct="1">
              <a:lnSpc>
                <a:spcPct val="90000"/>
              </a:lnSpc>
            </a:pPr>
            <a:r>
              <a:rPr lang="zh-CN" altLang="en-US" b="1" smtClean="0"/>
              <a:t>组成：</a:t>
            </a:r>
          </a:p>
          <a:p>
            <a:pPr marL="1187450" lvl="2" eaLnBrk="1" hangingPunct="1">
              <a:lnSpc>
                <a:spcPct val="90000"/>
              </a:lnSpc>
            </a:pPr>
            <a:r>
              <a:rPr lang="zh-CN" altLang="en-US" b="1" smtClean="0"/>
              <a:t>硬件</a:t>
            </a:r>
          </a:p>
          <a:p>
            <a:pPr marL="1187450" lvl="2" eaLnBrk="1" hangingPunct="1">
              <a:lnSpc>
                <a:spcPct val="90000"/>
              </a:lnSpc>
            </a:pPr>
            <a:r>
              <a:rPr lang="zh-CN" altLang="en-US" b="1" smtClean="0"/>
              <a:t>软件</a:t>
            </a:r>
          </a:p>
          <a:p>
            <a:pPr marL="1187450" lvl="2" eaLnBrk="1" hangingPunct="1">
              <a:lnSpc>
                <a:spcPct val="90000"/>
              </a:lnSpc>
            </a:pPr>
            <a:r>
              <a:rPr lang="zh-CN" altLang="en-US" b="1" smtClean="0"/>
              <a:t>数据</a:t>
            </a:r>
          </a:p>
          <a:p>
            <a:pPr marL="1187450" lvl="2" eaLnBrk="1" hangingPunct="1">
              <a:lnSpc>
                <a:spcPct val="90000"/>
              </a:lnSpc>
            </a:pPr>
            <a:r>
              <a:rPr lang="zh-CN" altLang="en-US" b="1" smtClean="0"/>
              <a:t>过程：描述企业的日常运作、业务流程。</a:t>
            </a:r>
          </a:p>
          <a:p>
            <a:pPr marL="1187450" lvl="2" eaLnBrk="1" hangingPunct="1">
              <a:lnSpc>
                <a:spcPct val="90000"/>
              </a:lnSpc>
            </a:pPr>
            <a:r>
              <a:rPr lang="zh-CN" altLang="en-US" b="1" smtClean="0"/>
              <a:t>人：最终用户、管理人员、维护人员、开发人员</a:t>
            </a:r>
          </a:p>
        </p:txBody>
      </p:sp>
      <p:sp>
        <p:nvSpPr>
          <p:cNvPr id="124931" name="AutoShape 7">
            <a:hlinkClick r:id="" action="ppaction://noaction" highlightClick="1"/>
          </p:cNvPr>
          <p:cNvSpPr>
            <a:spLocks noChangeArrowheads="1"/>
          </p:cNvSpPr>
          <p:nvPr/>
        </p:nvSpPr>
        <p:spPr bwMode="auto">
          <a:xfrm>
            <a:off x="1331913" y="981075"/>
            <a:ext cx="2895600"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1.3  </a:t>
            </a:r>
            <a:r>
              <a:rPr kumimoji="1" lang="zh-CN" altLang="en-US" sz="3600" b="1">
                <a:latin typeface="Times New Roman" pitchFamily="18" charset="0"/>
              </a:rPr>
              <a:t>信息系统</a:t>
            </a:r>
          </a:p>
        </p:txBody>
      </p:sp>
      <p:pic>
        <p:nvPicPr>
          <p:cNvPr id="1458185" name="Picture 9" descr="1"/>
          <p:cNvPicPr>
            <a:picLocks noChangeAspect="1" noChangeArrowheads="1"/>
          </p:cNvPicPr>
          <p:nvPr/>
        </p:nvPicPr>
        <p:blipFill>
          <a:blip r:embed="rId2" cstate="print"/>
          <a:srcRect/>
          <a:stretch>
            <a:fillRect/>
          </a:stretch>
        </p:blipFill>
        <p:spPr bwMode="auto">
          <a:xfrm>
            <a:off x="1485900" y="4191000"/>
            <a:ext cx="6902450" cy="1874838"/>
          </a:xfrm>
          <a:prstGeom prst="rect">
            <a:avLst/>
          </a:prstGeom>
          <a:noFill/>
          <a:ln w="38100">
            <a:pattFill prst="dkDnDiag">
              <a:fgClr>
                <a:srgbClr val="0000FF"/>
              </a:fgClr>
              <a:bgClr>
                <a:srgbClr val="FFFFFF"/>
              </a:bgClr>
            </a:patt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8185"/>
                                        </p:tgtEl>
                                        <p:attrNameLst>
                                          <p:attrName>style.visibility</p:attrName>
                                        </p:attrNameLst>
                                      </p:cBhvr>
                                      <p:to>
                                        <p:strVal val="visible"/>
                                      </p:to>
                                    </p:set>
                                    <p:anim calcmode="lin" valueType="num">
                                      <p:cBhvr additive="base">
                                        <p:cTn id="7" dur="500" fill="hold"/>
                                        <p:tgtEl>
                                          <p:spTgt spid="1458185"/>
                                        </p:tgtEl>
                                        <p:attrNameLst>
                                          <p:attrName>ppt_x</p:attrName>
                                        </p:attrNameLst>
                                      </p:cBhvr>
                                      <p:tavLst>
                                        <p:tav tm="0">
                                          <p:val>
                                            <p:strVal val="#ppt_x"/>
                                          </p:val>
                                        </p:tav>
                                        <p:tav tm="100000">
                                          <p:val>
                                            <p:strVal val="#ppt_x"/>
                                          </p:val>
                                        </p:tav>
                                      </p:tavLst>
                                    </p:anim>
                                    <p:anim calcmode="lin" valueType="num">
                                      <p:cBhvr additive="base">
                                        <p:cTn id="8" dur="500" fill="hold"/>
                                        <p:tgtEl>
                                          <p:spTgt spid="14581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kumimoji="1" lang="en-US" altLang="zh-CN" sz="3600" b="1" kern="1200" dirty="0" smtClean="0">
                <a:latin typeface="Times New Roman" pitchFamily="18" charset="0"/>
                <a:cs typeface="+mn-cs"/>
              </a:rPr>
              <a:t>1.3  </a:t>
            </a:r>
            <a:r>
              <a:rPr kumimoji="1" lang="zh-CN" altLang="en-US" sz="3600" b="1" kern="1200" dirty="0" smtClean="0">
                <a:latin typeface="Times New Roman" pitchFamily="18" charset="0"/>
                <a:cs typeface="+mn-cs"/>
              </a:rPr>
              <a:t>信息系统</a:t>
            </a:r>
          </a:p>
        </p:txBody>
      </p:sp>
      <p:sp>
        <p:nvSpPr>
          <p:cNvPr id="125955" name="Rectangle 3"/>
          <p:cNvSpPr>
            <a:spLocks noGrp="1" noChangeArrowheads="1"/>
          </p:cNvSpPr>
          <p:nvPr>
            <p:ph type="body" idx="1"/>
          </p:nvPr>
        </p:nvSpPr>
        <p:spPr>
          <a:xfrm>
            <a:off x="1042988" y="1844675"/>
            <a:ext cx="7772400" cy="4114800"/>
          </a:xfrm>
        </p:spPr>
        <p:txBody>
          <a:bodyPr/>
          <a:lstStyle/>
          <a:p>
            <a:pPr marL="685800" indent="-685800" algn="just" eaLnBrk="1" hangingPunct="1">
              <a:buFont typeface="Wingdings" pitchFamily="2" charset="2"/>
              <a:buNone/>
            </a:pPr>
            <a:r>
              <a:rPr lang="zh-CN" altLang="en-US" sz="2800" b="1" smtClean="0"/>
              <a:t>计算机信息处理和人工信息处理的比较</a:t>
            </a:r>
          </a:p>
        </p:txBody>
      </p:sp>
      <p:pic>
        <p:nvPicPr>
          <p:cNvPr id="125956" name="Picture 4"/>
          <p:cNvPicPr>
            <a:picLocks noChangeAspect="1" noChangeArrowheads="1"/>
          </p:cNvPicPr>
          <p:nvPr/>
        </p:nvPicPr>
        <p:blipFill>
          <a:blip r:embed="rId2" cstate="print"/>
          <a:srcRect/>
          <a:stretch>
            <a:fillRect/>
          </a:stretch>
        </p:blipFill>
        <p:spPr bwMode="auto">
          <a:xfrm>
            <a:off x="468313" y="2420938"/>
            <a:ext cx="7991475" cy="3795712"/>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p:txBody>
          <a:bodyPr/>
          <a:lstStyle/>
          <a:p>
            <a:pPr marL="184150" indent="-184150" eaLnBrk="1" hangingPunct="1">
              <a:buFont typeface="Wingdings" pitchFamily="2" charset="2"/>
              <a:buNone/>
            </a:pPr>
            <a:r>
              <a:rPr lang="en-US" altLang="zh-CN" smtClean="0"/>
              <a:t>1. </a:t>
            </a:r>
            <a:r>
              <a:rPr lang="zh-CN" altLang="en-US" b="1" smtClean="0"/>
              <a:t>数据的采集和输入 </a:t>
            </a:r>
          </a:p>
          <a:p>
            <a:pPr marL="768350" lvl="1" indent="-393700" eaLnBrk="1" hangingPunct="1"/>
            <a:r>
              <a:rPr lang="zh-CN" altLang="en-US" b="1" smtClean="0"/>
              <a:t>数据采集就是把分布各部门、各处有关的数据收集起来，转化成信息系统所需的形式</a:t>
            </a:r>
          </a:p>
          <a:p>
            <a:pPr marL="768350" lvl="1" indent="-393700" eaLnBrk="1" hangingPunct="1"/>
            <a:endParaRPr lang="en-US" altLang="zh-CN" b="1" smtClean="0"/>
          </a:p>
        </p:txBody>
      </p:sp>
      <p:sp>
        <p:nvSpPr>
          <p:cNvPr id="126979" name="AutoShape 4">
            <a:hlinkClick r:id="" action="ppaction://noaction" highlightClick="1"/>
          </p:cNvPr>
          <p:cNvSpPr>
            <a:spLocks noChangeArrowheads="1"/>
          </p:cNvSpPr>
          <p:nvPr/>
        </p:nvSpPr>
        <p:spPr bwMode="auto">
          <a:xfrm>
            <a:off x="971550" y="1052513"/>
            <a:ext cx="6408738"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1.3.2  </a:t>
            </a:r>
            <a:r>
              <a:rPr kumimoji="1" lang="zh-CN" altLang="en-US" sz="3600" b="1">
                <a:latin typeface="Times New Roman" pitchFamily="18" charset="0"/>
              </a:rPr>
              <a:t>信息系统的功能</a:t>
            </a:r>
          </a:p>
        </p:txBody>
      </p:sp>
      <p:sp>
        <p:nvSpPr>
          <p:cNvPr id="1459205" name="Rectangle 5"/>
          <p:cNvSpPr>
            <a:spLocks noChangeArrowheads="1"/>
          </p:cNvSpPr>
          <p:nvPr/>
        </p:nvSpPr>
        <p:spPr bwMode="auto">
          <a:xfrm>
            <a:off x="395288" y="4724400"/>
            <a:ext cx="7772400" cy="1106488"/>
          </a:xfrm>
          <a:prstGeom prst="rect">
            <a:avLst/>
          </a:prstGeom>
          <a:noFill/>
          <a:ln w="9525">
            <a:noFill/>
            <a:miter lim="800000"/>
            <a:headEnd/>
            <a:tailEnd/>
          </a:ln>
        </p:spPr>
        <p:txBody>
          <a:bodyPr/>
          <a:lstStyle/>
          <a:p>
            <a:pPr marL="1263650" lvl="2" indent="-349250">
              <a:spcBef>
                <a:spcPct val="10000"/>
              </a:spcBef>
              <a:buClr>
                <a:schemeClr val="folHlink"/>
              </a:buClr>
              <a:buFontTx/>
              <a:buChar char="•"/>
            </a:pPr>
            <a:r>
              <a:rPr kumimoji="1" lang="zh-CN" altLang="en-US" sz="2800" b="1">
                <a:ea typeface="幼圆" pitchFamily="49" charset="-122"/>
              </a:rPr>
              <a:t>数据采集</a:t>
            </a:r>
          </a:p>
          <a:p>
            <a:pPr marL="1263650" lvl="2" indent="-349250">
              <a:spcBef>
                <a:spcPct val="10000"/>
              </a:spcBef>
              <a:buClr>
                <a:schemeClr val="folHlink"/>
              </a:buClr>
              <a:buFontTx/>
              <a:buChar char="•"/>
            </a:pPr>
            <a:r>
              <a:rPr kumimoji="1" lang="zh-CN" altLang="en-US" sz="2800" b="1">
                <a:ea typeface="幼圆" pitchFamily="49" charset="-122"/>
              </a:rPr>
              <a:t>表达整理</a:t>
            </a:r>
          </a:p>
          <a:p>
            <a:pPr marL="1263650" lvl="2" indent="-349250">
              <a:spcBef>
                <a:spcPct val="10000"/>
              </a:spcBef>
              <a:buClr>
                <a:schemeClr val="folHlink"/>
              </a:buClr>
              <a:buFontTx/>
              <a:buChar char="•"/>
            </a:pPr>
            <a:r>
              <a:rPr kumimoji="1" lang="zh-CN" altLang="en-US" sz="2800" b="1">
                <a:ea typeface="幼圆" pitchFamily="49" charset="-122"/>
              </a:rPr>
              <a:t>录入</a:t>
            </a:r>
          </a:p>
        </p:txBody>
      </p:sp>
      <p:sp>
        <p:nvSpPr>
          <p:cNvPr id="1459206" name="Rectangle 6"/>
          <p:cNvSpPr>
            <a:spLocks noChangeArrowheads="1"/>
          </p:cNvSpPr>
          <p:nvPr/>
        </p:nvSpPr>
        <p:spPr bwMode="auto">
          <a:xfrm>
            <a:off x="611188" y="3789363"/>
            <a:ext cx="7391400" cy="533400"/>
          </a:xfrm>
          <a:prstGeom prst="rect">
            <a:avLst/>
          </a:prstGeom>
          <a:noFill/>
          <a:ln w="9525">
            <a:noFill/>
            <a:miter lim="800000"/>
            <a:headEnd/>
            <a:tailEnd/>
          </a:ln>
        </p:spPr>
        <p:txBody>
          <a:bodyPr/>
          <a:lstStyle/>
          <a:p>
            <a:pPr marL="952500" lvl="1" indent="-373063">
              <a:spcBef>
                <a:spcPct val="20000"/>
              </a:spcBef>
              <a:buClr>
                <a:schemeClr val="folHlink"/>
              </a:buClr>
              <a:buFontTx/>
              <a:buChar char="•"/>
            </a:pPr>
            <a:r>
              <a:rPr kumimoji="1" lang="zh-CN" altLang="en-US" sz="2800" b="1">
                <a:latin typeface="Times New Roman" pitchFamily="18" charset="0"/>
                <a:ea typeface="幼圆" pitchFamily="49" charset="-122"/>
              </a:rPr>
              <a:t>信息识别</a:t>
            </a:r>
          </a:p>
        </p:txBody>
      </p:sp>
      <p:grpSp>
        <p:nvGrpSpPr>
          <p:cNvPr id="2" name="Group 7"/>
          <p:cNvGrpSpPr>
            <a:grpSpLocks/>
          </p:cNvGrpSpPr>
          <p:nvPr/>
        </p:nvGrpSpPr>
        <p:grpSpPr bwMode="auto">
          <a:xfrm>
            <a:off x="3132138" y="3573463"/>
            <a:ext cx="5594350" cy="1474787"/>
            <a:chOff x="1763" y="1807"/>
            <a:chExt cx="3524" cy="929"/>
          </a:xfrm>
        </p:grpSpPr>
        <p:sp>
          <p:nvSpPr>
            <p:cNvPr id="126999" name="AutoShape 8"/>
            <p:cNvSpPr>
              <a:spLocks/>
            </p:cNvSpPr>
            <p:nvPr/>
          </p:nvSpPr>
          <p:spPr bwMode="auto">
            <a:xfrm>
              <a:off x="2369" y="1968"/>
              <a:ext cx="66" cy="662"/>
            </a:xfrm>
            <a:prstGeom prst="leftBrace">
              <a:avLst>
                <a:gd name="adj1" fmla="val 83586"/>
                <a:gd name="adj2" fmla="val 53926"/>
              </a:avLst>
            </a:prstGeom>
            <a:noFill/>
            <a:ln w="38100">
              <a:solidFill>
                <a:srgbClr val="0000FF"/>
              </a:solidFill>
              <a:round/>
              <a:headEnd/>
              <a:tailEnd/>
            </a:ln>
          </p:spPr>
          <p:txBody>
            <a:bodyPr wrap="none" anchor="ctr"/>
            <a:lstStyle/>
            <a:p>
              <a:endParaRPr lang="zh-CN" altLang="en-US"/>
            </a:p>
          </p:txBody>
        </p:sp>
        <p:sp>
          <p:nvSpPr>
            <p:cNvPr id="127000" name="Text Box 9"/>
            <p:cNvSpPr txBox="1">
              <a:spLocks noChangeArrowheads="1"/>
            </p:cNvSpPr>
            <p:nvPr/>
          </p:nvSpPr>
          <p:spPr bwMode="auto">
            <a:xfrm>
              <a:off x="2435" y="1807"/>
              <a:ext cx="2122" cy="327"/>
            </a:xfrm>
            <a:prstGeom prst="rect">
              <a:avLst/>
            </a:prstGeom>
            <a:noFill/>
            <a:ln w="9525">
              <a:noFill/>
              <a:miter lim="800000"/>
              <a:headEnd/>
              <a:tailEnd/>
            </a:ln>
          </p:spPr>
          <p:txBody>
            <a:bodyPr>
              <a:spAutoFit/>
            </a:bodyPr>
            <a:lstStyle/>
            <a:p>
              <a:pPr>
                <a:spcBef>
                  <a:spcPct val="50000"/>
                </a:spcBef>
                <a:buClr>
                  <a:srgbClr val="FFFF00"/>
                </a:buClr>
                <a:buSzPct val="50000"/>
                <a:buFont typeface="Wingdings" pitchFamily="2" charset="2"/>
                <a:buNone/>
              </a:pPr>
              <a:r>
                <a:rPr kumimoji="1" lang="zh-CN" altLang="en-US" sz="2800" b="1">
                  <a:ea typeface="幼圆" pitchFamily="49" charset="-122"/>
                </a:rPr>
                <a:t>决策者进行识别</a:t>
              </a:r>
            </a:p>
          </p:txBody>
        </p:sp>
        <p:sp>
          <p:nvSpPr>
            <p:cNvPr id="127001" name="Text Box 10"/>
            <p:cNvSpPr txBox="1">
              <a:spLocks noChangeArrowheads="1"/>
            </p:cNvSpPr>
            <p:nvPr/>
          </p:nvSpPr>
          <p:spPr bwMode="auto">
            <a:xfrm>
              <a:off x="2435" y="2108"/>
              <a:ext cx="2852" cy="327"/>
            </a:xfrm>
            <a:prstGeom prst="rect">
              <a:avLst/>
            </a:prstGeom>
            <a:noFill/>
            <a:ln w="9525">
              <a:noFill/>
              <a:miter lim="800000"/>
              <a:headEnd/>
              <a:tailEnd/>
            </a:ln>
          </p:spPr>
          <p:txBody>
            <a:bodyPr>
              <a:spAutoFit/>
            </a:bodyPr>
            <a:lstStyle/>
            <a:p>
              <a:pPr>
                <a:spcBef>
                  <a:spcPct val="50000"/>
                </a:spcBef>
                <a:buClr>
                  <a:srgbClr val="FFFF00"/>
                </a:buClr>
                <a:buSzPct val="50000"/>
                <a:buFont typeface="Wingdings" pitchFamily="2" charset="2"/>
                <a:buNone/>
              </a:pPr>
              <a:r>
                <a:rPr kumimoji="1" lang="zh-CN" altLang="en-US" sz="2800" b="1">
                  <a:ea typeface="幼圆" pitchFamily="49" charset="-122"/>
                </a:rPr>
                <a:t>系统分析员亲自观察识别</a:t>
              </a:r>
            </a:p>
          </p:txBody>
        </p:sp>
        <p:sp>
          <p:nvSpPr>
            <p:cNvPr id="127002" name="Text Box 11"/>
            <p:cNvSpPr txBox="1">
              <a:spLocks noChangeArrowheads="1"/>
            </p:cNvSpPr>
            <p:nvPr/>
          </p:nvSpPr>
          <p:spPr bwMode="auto">
            <a:xfrm>
              <a:off x="2435" y="2409"/>
              <a:ext cx="2852" cy="327"/>
            </a:xfrm>
            <a:prstGeom prst="rect">
              <a:avLst/>
            </a:prstGeom>
            <a:noFill/>
            <a:ln w="9525">
              <a:noFill/>
              <a:miter lim="800000"/>
              <a:headEnd/>
              <a:tailEnd/>
            </a:ln>
          </p:spPr>
          <p:txBody>
            <a:bodyPr>
              <a:spAutoFit/>
            </a:bodyPr>
            <a:lstStyle/>
            <a:p>
              <a:pPr>
                <a:spcBef>
                  <a:spcPct val="50000"/>
                </a:spcBef>
                <a:buClr>
                  <a:srgbClr val="FFFF00"/>
                </a:buClr>
                <a:buSzPct val="50000"/>
                <a:buFont typeface="Wingdings" pitchFamily="2" charset="2"/>
                <a:buNone/>
              </a:pPr>
              <a:r>
                <a:rPr kumimoji="1" lang="zh-CN" altLang="en-US" sz="2800" b="1">
                  <a:ea typeface="幼圆" pitchFamily="49" charset="-122"/>
                </a:rPr>
                <a:t>两种方法结合</a:t>
              </a:r>
            </a:p>
          </p:txBody>
        </p:sp>
        <p:sp>
          <p:nvSpPr>
            <p:cNvPr id="127003" name="Line 12"/>
            <p:cNvSpPr>
              <a:spLocks noChangeShapeType="1"/>
            </p:cNvSpPr>
            <p:nvPr/>
          </p:nvSpPr>
          <p:spPr bwMode="auto">
            <a:xfrm>
              <a:off x="1763" y="2016"/>
              <a:ext cx="576" cy="287"/>
            </a:xfrm>
            <a:prstGeom prst="line">
              <a:avLst/>
            </a:prstGeom>
            <a:noFill/>
            <a:ln w="38100" cmpd="dbl">
              <a:solidFill>
                <a:srgbClr val="0000FF"/>
              </a:solidFill>
              <a:round/>
              <a:headEnd/>
              <a:tailEnd/>
            </a:ln>
          </p:spPr>
          <p:txBody>
            <a:bodyPr wrap="none" anchor="ctr"/>
            <a:lstStyle/>
            <a:p>
              <a:endParaRPr lang="zh-CN" altLang="en-US"/>
            </a:p>
          </p:txBody>
        </p:sp>
      </p:grpSp>
      <p:grpSp>
        <p:nvGrpSpPr>
          <p:cNvPr id="3" name="Group 13"/>
          <p:cNvGrpSpPr>
            <a:grpSpLocks/>
          </p:cNvGrpSpPr>
          <p:nvPr/>
        </p:nvGrpSpPr>
        <p:grpSpPr bwMode="auto">
          <a:xfrm>
            <a:off x="250825" y="2060575"/>
            <a:ext cx="8534400" cy="4491038"/>
            <a:chOff x="384" y="1117"/>
            <a:chExt cx="5376" cy="2829"/>
          </a:xfrm>
        </p:grpSpPr>
        <p:sp>
          <p:nvSpPr>
            <p:cNvPr id="126990" name="WordArt 14"/>
            <p:cNvSpPr>
              <a:spLocks noChangeArrowheads="1" noChangeShapeType="1" noTextEdit="1"/>
            </p:cNvSpPr>
            <p:nvPr/>
          </p:nvSpPr>
          <p:spPr bwMode="auto">
            <a:xfrm>
              <a:off x="1584" y="2016"/>
              <a:ext cx="624" cy="480"/>
            </a:xfrm>
            <a:prstGeom prst="rect">
              <a:avLst/>
            </a:prstGeom>
          </p:spPr>
          <p:txBody>
            <a:bodyPr wrap="none" fromWordArt="1">
              <a:prstTxWarp prst="textPlain">
                <a:avLst>
                  <a:gd name="adj" fmla="val 50000"/>
                </a:avLst>
              </a:prstTxWarp>
            </a:bodyPr>
            <a:lstStyle/>
            <a:p>
              <a:pPr algn="ctr"/>
              <a:r>
                <a:rPr lang="zh-CN" altLang="en-US" sz="6000" b="1" i="1" kern="10">
                  <a:ln w="19050" cap="sq">
                    <a:solidFill>
                      <a:srgbClr val="99CCFF"/>
                    </a:solidFill>
                    <a:round/>
                    <a:headEnd type="none" w="sm" len="sm"/>
                    <a:tailEnd type="none" w="sm" len="sm"/>
                  </a:ln>
                  <a:solidFill>
                    <a:srgbClr val="FFCC00"/>
                  </a:solidFill>
                  <a:effectLst>
                    <a:outerShdw dist="35921" dir="2700000" algn="ctr" rotWithShape="0">
                      <a:srgbClr val="990000"/>
                    </a:outerShdw>
                  </a:effectLst>
                  <a:latin typeface="楷体_GB2312"/>
                  <a:ea typeface="楷体_GB2312"/>
                </a:rPr>
                <a:t>？</a:t>
              </a:r>
            </a:p>
          </p:txBody>
        </p:sp>
        <p:grpSp>
          <p:nvGrpSpPr>
            <p:cNvPr id="126991" name="Group 15"/>
            <p:cNvGrpSpPr>
              <a:grpSpLocks/>
            </p:cNvGrpSpPr>
            <p:nvPr/>
          </p:nvGrpSpPr>
          <p:grpSpPr bwMode="auto">
            <a:xfrm>
              <a:off x="384" y="2640"/>
              <a:ext cx="1547" cy="1306"/>
              <a:chOff x="4212" y="3014"/>
              <a:chExt cx="1547" cy="1306"/>
            </a:xfrm>
          </p:grpSpPr>
          <p:sp>
            <p:nvSpPr>
              <p:cNvPr id="126993" name="Freeform 16"/>
              <p:cNvSpPr>
                <a:spLocks/>
              </p:cNvSpPr>
              <p:nvPr/>
            </p:nvSpPr>
            <p:spPr bwMode="auto">
              <a:xfrm>
                <a:off x="4890" y="3449"/>
                <a:ext cx="361" cy="461"/>
              </a:xfrm>
              <a:custGeom>
                <a:avLst/>
                <a:gdLst>
                  <a:gd name="T0" fmla="*/ 86 w 361"/>
                  <a:gd name="T1" fmla="*/ 0 h 923"/>
                  <a:gd name="T2" fmla="*/ 124 w 361"/>
                  <a:gd name="T3" fmla="*/ 0 h 923"/>
                  <a:gd name="T4" fmla="*/ 198 w 361"/>
                  <a:gd name="T5" fmla="*/ 0 h 923"/>
                  <a:gd name="T6" fmla="*/ 261 w 361"/>
                  <a:gd name="T7" fmla="*/ 0 h 923"/>
                  <a:gd name="T8" fmla="*/ 296 w 361"/>
                  <a:gd name="T9" fmla="*/ 0 h 923"/>
                  <a:gd name="T10" fmla="*/ 324 w 361"/>
                  <a:gd name="T11" fmla="*/ 0 h 923"/>
                  <a:gd name="T12" fmla="*/ 349 w 361"/>
                  <a:gd name="T13" fmla="*/ 0 h 923"/>
                  <a:gd name="T14" fmla="*/ 361 w 361"/>
                  <a:gd name="T15" fmla="*/ 0 h 923"/>
                  <a:gd name="T16" fmla="*/ 361 w 361"/>
                  <a:gd name="T17" fmla="*/ 1 h 923"/>
                  <a:gd name="T18" fmla="*/ 324 w 361"/>
                  <a:gd name="T19" fmla="*/ 1 h 923"/>
                  <a:gd name="T20" fmla="*/ 272 w 361"/>
                  <a:gd name="T21" fmla="*/ 1 h 923"/>
                  <a:gd name="T22" fmla="*/ 219 w 361"/>
                  <a:gd name="T23" fmla="*/ 1 h 923"/>
                  <a:gd name="T24" fmla="*/ 159 w 361"/>
                  <a:gd name="T25" fmla="*/ 1 h 923"/>
                  <a:gd name="T26" fmla="*/ 75 w 361"/>
                  <a:gd name="T27" fmla="*/ 1 h 923"/>
                  <a:gd name="T28" fmla="*/ 8 w 361"/>
                  <a:gd name="T29" fmla="*/ 1 h 923"/>
                  <a:gd name="T30" fmla="*/ 0 w 361"/>
                  <a:gd name="T31" fmla="*/ 1 h 923"/>
                  <a:gd name="T32" fmla="*/ 33 w 361"/>
                  <a:gd name="T33" fmla="*/ 1 h 923"/>
                  <a:gd name="T34" fmla="*/ 61 w 361"/>
                  <a:gd name="T35" fmla="*/ 1 h 923"/>
                  <a:gd name="T36" fmla="*/ 72 w 361"/>
                  <a:gd name="T37" fmla="*/ 0 h 923"/>
                  <a:gd name="T38" fmla="*/ 54 w 361"/>
                  <a:gd name="T39" fmla="*/ 0 h 923"/>
                  <a:gd name="T40" fmla="*/ 54 w 361"/>
                  <a:gd name="T41" fmla="*/ 0 h 923"/>
                  <a:gd name="T42" fmla="*/ 86 w 361"/>
                  <a:gd name="T43" fmla="*/ 0 h 9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1"/>
                  <a:gd name="T67" fmla="*/ 0 h 923"/>
                  <a:gd name="T68" fmla="*/ 361 w 361"/>
                  <a:gd name="T69" fmla="*/ 923 h 9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1" h="923">
                    <a:moveTo>
                      <a:pt x="86" y="74"/>
                    </a:moveTo>
                    <a:lnTo>
                      <a:pt x="124" y="20"/>
                    </a:lnTo>
                    <a:lnTo>
                      <a:pt x="198" y="0"/>
                    </a:lnTo>
                    <a:lnTo>
                      <a:pt x="261" y="20"/>
                    </a:lnTo>
                    <a:lnTo>
                      <a:pt x="296" y="50"/>
                    </a:lnTo>
                    <a:lnTo>
                      <a:pt x="324" y="110"/>
                    </a:lnTo>
                    <a:lnTo>
                      <a:pt x="349" y="217"/>
                    </a:lnTo>
                    <a:lnTo>
                      <a:pt x="361" y="333"/>
                    </a:lnTo>
                    <a:lnTo>
                      <a:pt x="361" y="540"/>
                    </a:lnTo>
                    <a:lnTo>
                      <a:pt x="324" y="721"/>
                    </a:lnTo>
                    <a:lnTo>
                      <a:pt x="272" y="823"/>
                    </a:lnTo>
                    <a:lnTo>
                      <a:pt x="219" y="882"/>
                    </a:lnTo>
                    <a:lnTo>
                      <a:pt x="159" y="923"/>
                    </a:lnTo>
                    <a:lnTo>
                      <a:pt x="75" y="918"/>
                    </a:lnTo>
                    <a:lnTo>
                      <a:pt x="8" y="857"/>
                    </a:lnTo>
                    <a:lnTo>
                      <a:pt x="0" y="783"/>
                    </a:lnTo>
                    <a:lnTo>
                      <a:pt x="33" y="673"/>
                    </a:lnTo>
                    <a:lnTo>
                      <a:pt x="61" y="549"/>
                    </a:lnTo>
                    <a:lnTo>
                      <a:pt x="72" y="390"/>
                    </a:lnTo>
                    <a:lnTo>
                      <a:pt x="54" y="254"/>
                    </a:lnTo>
                    <a:lnTo>
                      <a:pt x="54" y="155"/>
                    </a:lnTo>
                    <a:lnTo>
                      <a:pt x="86" y="74"/>
                    </a:lnTo>
                    <a:close/>
                  </a:path>
                </a:pathLst>
              </a:custGeom>
              <a:solidFill>
                <a:schemeClr val="tx1"/>
              </a:solidFill>
              <a:ln w="9525">
                <a:noFill/>
                <a:round/>
                <a:headEnd/>
                <a:tailEnd/>
              </a:ln>
            </p:spPr>
            <p:txBody>
              <a:bodyPr/>
              <a:lstStyle/>
              <a:p>
                <a:endParaRPr lang="zh-CN" altLang="en-US"/>
              </a:p>
            </p:txBody>
          </p:sp>
          <p:sp>
            <p:nvSpPr>
              <p:cNvPr id="126994" name="Freeform 17"/>
              <p:cNvSpPr>
                <a:spLocks/>
              </p:cNvSpPr>
              <p:nvPr/>
            </p:nvSpPr>
            <p:spPr bwMode="auto">
              <a:xfrm>
                <a:off x="5029" y="3859"/>
                <a:ext cx="413" cy="454"/>
              </a:xfrm>
              <a:custGeom>
                <a:avLst/>
                <a:gdLst>
                  <a:gd name="T0" fmla="*/ 137 w 413"/>
                  <a:gd name="T1" fmla="*/ 0 h 909"/>
                  <a:gd name="T2" fmla="*/ 88 w 413"/>
                  <a:gd name="T3" fmla="*/ 0 h 909"/>
                  <a:gd name="T4" fmla="*/ 25 w 413"/>
                  <a:gd name="T5" fmla="*/ 0 h 909"/>
                  <a:gd name="T6" fmla="*/ 0 w 413"/>
                  <a:gd name="T7" fmla="*/ 0 h 909"/>
                  <a:gd name="T8" fmla="*/ 11 w 413"/>
                  <a:gd name="T9" fmla="*/ 0 h 909"/>
                  <a:gd name="T10" fmla="*/ 67 w 413"/>
                  <a:gd name="T11" fmla="*/ 0 h 909"/>
                  <a:gd name="T12" fmla="*/ 183 w 413"/>
                  <a:gd name="T13" fmla="*/ 0 h 909"/>
                  <a:gd name="T14" fmla="*/ 317 w 413"/>
                  <a:gd name="T15" fmla="*/ 0 h 909"/>
                  <a:gd name="T16" fmla="*/ 338 w 413"/>
                  <a:gd name="T17" fmla="*/ 0 h 909"/>
                  <a:gd name="T18" fmla="*/ 327 w 413"/>
                  <a:gd name="T19" fmla="*/ 0 h 909"/>
                  <a:gd name="T20" fmla="*/ 225 w 413"/>
                  <a:gd name="T21" fmla="*/ 1 h 909"/>
                  <a:gd name="T22" fmla="*/ 106 w 413"/>
                  <a:gd name="T23" fmla="*/ 1 h 909"/>
                  <a:gd name="T24" fmla="*/ 78 w 413"/>
                  <a:gd name="T25" fmla="*/ 1 h 909"/>
                  <a:gd name="T26" fmla="*/ 78 w 413"/>
                  <a:gd name="T27" fmla="*/ 1 h 909"/>
                  <a:gd name="T28" fmla="*/ 169 w 413"/>
                  <a:gd name="T29" fmla="*/ 1 h 909"/>
                  <a:gd name="T30" fmla="*/ 310 w 413"/>
                  <a:gd name="T31" fmla="*/ 1 h 909"/>
                  <a:gd name="T32" fmla="*/ 359 w 413"/>
                  <a:gd name="T33" fmla="*/ 1 h 909"/>
                  <a:gd name="T34" fmla="*/ 413 w 413"/>
                  <a:gd name="T35" fmla="*/ 1 h 909"/>
                  <a:gd name="T36" fmla="*/ 413 w 413"/>
                  <a:gd name="T37" fmla="*/ 1 h 909"/>
                  <a:gd name="T38" fmla="*/ 373 w 413"/>
                  <a:gd name="T39" fmla="*/ 1 h 909"/>
                  <a:gd name="T40" fmla="*/ 194 w 413"/>
                  <a:gd name="T41" fmla="*/ 1 h 909"/>
                  <a:gd name="T42" fmla="*/ 127 w 413"/>
                  <a:gd name="T43" fmla="*/ 1 h 909"/>
                  <a:gd name="T44" fmla="*/ 120 w 413"/>
                  <a:gd name="T45" fmla="*/ 1 h 909"/>
                  <a:gd name="T46" fmla="*/ 236 w 413"/>
                  <a:gd name="T47" fmla="*/ 1 h 909"/>
                  <a:gd name="T48" fmla="*/ 362 w 413"/>
                  <a:gd name="T49" fmla="*/ 1 h 909"/>
                  <a:gd name="T50" fmla="*/ 390 w 413"/>
                  <a:gd name="T51" fmla="*/ 0 h 909"/>
                  <a:gd name="T52" fmla="*/ 401 w 413"/>
                  <a:gd name="T53" fmla="*/ 0 h 909"/>
                  <a:gd name="T54" fmla="*/ 390 w 413"/>
                  <a:gd name="T55" fmla="*/ 0 h 909"/>
                  <a:gd name="T56" fmla="*/ 352 w 413"/>
                  <a:gd name="T57" fmla="*/ 0 h 909"/>
                  <a:gd name="T58" fmla="*/ 225 w 413"/>
                  <a:gd name="T59" fmla="*/ 0 h 909"/>
                  <a:gd name="T60" fmla="*/ 137 w 413"/>
                  <a:gd name="T61" fmla="*/ 0 h 9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909"/>
                  <a:gd name="T95" fmla="*/ 413 w 413"/>
                  <a:gd name="T96" fmla="*/ 909 h 9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909">
                    <a:moveTo>
                      <a:pt x="137" y="38"/>
                    </a:moveTo>
                    <a:lnTo>
                      <a:pt x="88" y="0"/>
                    </a:lnTo>
                    <a:lnTo>
                      <a:pt x="25" y="0"/>
                    </a:lnTo>
                    <a:lnTo>
                      <a:pt x="0" y="50"/>
                    </a:lnTo>
                    <a:lnTo>
                      <a:pt x="11" y="124"/>
                    </a:lnTo>
                    <a:lnTo>
                      <a:pt x="67" y="196"/>
                    </a:lnTo>
                    <a:lnTo>
                      <a:pt x="183" y="262"/>
                    </a:lnTo>
                    <a:lnTo>
                      <a:pt x="317" y="404"/>
                    </a:lnTo>
                    <a:lnTo>
                      <a:pt x="338" y="465"/>
                    </a:lnTo>
                    <a:lnTo>
                      <a:pt x="327" y="494"/>
                    </a:lnTo>
                    <a:lnTo>
                      <a:pt x="225" y="587"/>
                    </a:lnTo>
                    <a:lnTo>
                      <a:pt x="106" y="699"/>
                    </a:lnTo>
                    <a:lnTo>
                      <a:pt x="78" y="747"/>
                    </a:lnTo>
                    <a:lnTo>
                      <a:pt x="78" y="797"/>
                    </a:lnTo>
                    <a:lnTo>
                      <a:pt x="169" y="849"/>
                    </a:lnTo>
                    <a:lnTo>
                      <a:pt x="310" y="909"/>
                    </a:lnTo>
                    <a:lnTo>
                      <a:pt x="359" y="909"/>
                    </a:lnTo>
                    <a:lnTo>
                      <a:pt x="413" y="869"/>
                    </a:lnTo>
                    <a:lnTo>
                      <a:pt x="413" y="837"/>
                    </a:lnTo>
                    <a:lnTo>
                      <a:pt x="373" y="821"/>
                    </a:lnTo>
                    <a:lnTo>
                      <a:pt x="194" y="797"/>
                    </a:lnTo>
                    <a:lnTo>
                      <a:pt x="127" y="776"/>
                    </a:lnTo>
                    <a:lnTo>
                      <a:pt x="120" y="739"/>
                    </a:lnTo>
                    <a:lnTo>
                      <a:pt x="236" y="637"/>
                    </a:lnTo>
                    <a:lnTo>
                      <a:pt x="362" y="539"/>
                    </a:lnTo>
                    <a:lnTo>
                      <a:pt x="390" y="503"/>
                    </a:lnTo>
                    <a:lnTo>
                      <a:pt x="401" y="453"/>
                    </a:lnTo>
                    <a:lnTo>
                      <a:pt x="390" y="384"/>
                    </a:lnTo>
                    <a:lnTo>
                      <a:pt x="352" y="332"/>
                    </a:lnTo>
                    <a:lnTo>
                      <a:pt x="225" y="152"/>
                    </a:lnTo>
                    <a:lnTo>
                      <a:pt x="137" y="38"/>
                    </a:lnTo>
                    <a:close/>
                  </a:path>
                </a:pathLst>
              </a:custGeom>
              <a:solidFill>
                <a:schemeClr val="tx1"/>
              </a:solidFill>
              <a:ln w="9525">
                <a:noFill/>
                <a:round/>
                <a:headEnd/>
                <a:tailEnd/>
              </a:ln>
            </p:spPr>
            <p:txBody>
              <a:bodyPr/>
              <a:lstStyle/>
              <a:p>
                <a:endParaRPr lang="zh-CN" altLang="en-US"/>
              </a:p>
            </p:txBody>
          </p:sp>
          <p:sp>
            <p:nvSpPr>
              <p:cNvPr id="126995" name="Freeform 18"/>
              <p:cNvSpPr>
                <a:spLocks/>
              </p:cNvSpPr>
              <p:nvPr/>
            </p:nvSpPr>
            <p:spPr bwMode="auto">
              <a:xfrm>
                <a:off x="4487" y="3836"/>
                <a:ext cx="513" cy="484"/>
              </a:xfrm>
              <a:custGeom>
                <a:avLst/>
                <a:gdLst>
                  <a:gd name="T0" fmla="*/ 279 w 513"/>
                  <a:gd name="T1" fmla="*/ 1 h 968"/>
                  <a:gd name="T2" fmla="*/ 361 w 513"/>
                  <a:gd name="T3" fmla="*/ 1 h 968"/>
                  <a:gd name="T4" fmla="*/ 438 w 513"/>
                  <a:gd name="T5" fmla="*/ 0 h 968"/>
                  <a:gd name="T6" fmla="*/ 487 w 513"/>
                  <a:gd name="T7" fmla="*/ 1 h 968"/>
                  <a:gd name="T8" fmla="*/ 513 w 513"/>
                  <a:gd name="T9" fmla="*/ 1 h 968"/>
                  <a:gd name="T10" fmla="*/ 513 w 513"/>
                  <a:gd name="T11" fmla="*/ 1 h 968"/>
                  <a:gd name="T12" fmla="*/ 498 w 513"/>
                  <a:gd name="T13" fmla="*/ 1 h 968"/>
                  <a:gd name="T14" fmla="*/ 445 w 513"/>
                  <a:gd name="T15" fmla="*/ 1 h 968"/>
                  <a:gd name="T16" fmla="*/ 339 w 513"/>
                  <a:gd name="T17" fmla="*/ 1 h 968"/>
                  <a:gd name="T18" fmla="*/ 276 w 513"/>
                  <a:gd name="T19" fmla="*/ 1 h 968"/>
                  <a:gd name="T20" fmla="*/ 233 w 513"/>
                  <a:gd name="T21" fmla="*/ 1 h 968"/>
                  <a:gd name="T22" fmla="*/ 223 w 513"/>
                  <a:gd name="T23" fmla="*/ 1 h 968"/>
                  <a:gd name="T24" fmla="*/ 279 w 513"/>
                  <a:gd name="T25" fmla="*/ 2 h 968"/>
                  <a:gd name="T26" fmla="*/ 339 w 513"/>
                  <a:gd name="T27" fmla="*/ 2 h 968"/>
                  <a:gd name="T28" fmla="*/ 382 w 513"/>
                  <a:gd name="T29" fmla="*/ 2 h 968"/>
                  <a:gd name="T30" fmla="*/ 393 w 513"/>
                  <a:gd name="T31" fmla="*/ 2 h 968"/>
                  <a:gd name="T32" fmla="*/ 393 w 513"/>
                  <a:gd name="T33" fmla="*/ 2 h 968"/>
                  <a:gd name="T34" fmla="*/ 365 w 513"/>
                  <a:gd name="T35" fmla="*/ 2 h 968"/>
                  <a:gd name="T36" fmla="*/ 276 w 513"/>
                  <a:gd name="T37" fmla="*/ 2 h 968"/>
                  <a:gd name="T38" fmla="*/ 141 w 513"/>
                  <a:gd name="T39" fmla="*/ 2 h 968"/>
                  <a:gd name="T40" fmla="*/ 116 w 513"/>
                  <a:gd name="T41" fmla="*/ 2 h 968"/>
                  <a:gd name="T42" fmla="*/ 95 w 513"/>
                  <a:gd name="T43" fmla="*/ 2 h 968"/>
                  <a:gd name="T44" fmla="*/ 0 w 513"/>
                  <a:gd name="T45" fmla="*/ 2 h 968"/>
                  <a:gd name="T46" fmla="*/ 0 w 513"/>
                  <a:gd name="T47" fmla="*/ 2 h 968"/>
                  <a:gd name="T48" fmla="*/ 43 w 513"/>
                  <a:gd name="T49" fmla="*/ 2 h 968"/>
                  <a:gd name="T50" fmla="*/ 212 w 513"/>
                  <a:gd name="T51" fmla="*/ 2 h 968"/>
                  <a:gd name="T52" fmla="*/ 300 w 513"/>
                  <a:gd name="T53" fmla="*/ 2 h 968"/>
                  <a:gd name="T54" fmla="*/ 343 w 513"/>
                  <a:gd name="T55" fmla="*/ 2 h 968"/>
                  <a:gd name="T56" fmla="*/ 354 w 513"/>
                  <a:gd name="T57" fmla="*/ 2 h 968"/>
                  <a:gd name="T58" fmla="*/ 318 w 513"/>
                  <a:gd name="T59" fmla="*/ 2 h 968"/>
                  <a:gd name="T60" fmla="*/ 244 w 513"/>
                  <a:gd name="T61" fmla="*/ 2 h 968"/>
                  <a:gd name="T62" fmla="*/ 191 w 513"/>
                  <a:gd name="T63" fmla="*/ 2 h 968"/>
                  <a:gd name="T64" fmla="*/ 170 w 513"/>
                  <a:gd name="T65" fmla="*/ 1 h 968"/>
                  <a:gd name="T66" fmla="*/ 170 w 513"/>
                  <a:gd name="T67" fmla="*/ 1 h 968"/>
                  <a:gd name="T68" fmla="*/ 205 w 513"/>
                  <a:gd name="T69" fmla="*/ 1 h 968"/>
                  <a:gd name="T70" fmla="*/ 237 w 513"/>
                  <a:gd name="T71" fmla="*/ 1 h 968"/>
                  <a:gd name="T72" fmla="*/ 279 w 513"/>
                  <a:gd name="T73" fmla="*/ 1 h 9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3"/>
                  <a:gd name="T112" fmla="*/ 0 h 968"/>
                  <a:gd name="T113" fmla="*/ 513 w 513"/>
                  <a:gd name="T114" fmla="*/ 968 h 9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3" h="968">
                    <a:moveTo>
                      <a:pt x="279" y="131"/>
                    </a:moveTo>
                    <a:lnTo>
                      <a:pt x="361" y="48"/>
                    </a:lnTo>
                    <a:lnTo>
                      <a:pt x="438" y="0"/>
                    </a:lnTo>
                    <a:lnTo>
                      <a:pt x="487" y="8"/>
                    </a:lnTo>
                    <a:lnTo>
                      <a:pt x="513" y="48"/>
                    </a:lnTo>
                    <a:lnTo>
                      <a:pt x="513" y="94"/>
                    </a:lnTo>
                    <a:lnTo>
                      <a:pt x="498" y="143"/>
                    </a:lnTo>
                    <a:lnTo>
                      <a:pt x="445" y="172"/>
                    </a:lnTo>
                    <a:lnTo>
                      <a:pt x="339" y="241"/>
                    </a:lnTo>
                    <a:lnTo>
                      <a:pt x="276" y="327"/>
                    </a:lnTo>
                    <a:lnTo>
                      <a:pt x="233" y="429"/>
                    </a:lnTo>
                    <a:lnTo>
                      <a:pt x="223" y="489"/>
                    </a:lnTo>
                    <a:lnTo>
                      <a:pt x="279" y="563"/>
                    </a:lnTo>
                    <a:lnTo>
                      <a:pt x="339" y="670"/>
                    </a:lnTo>
                    <a:lnTo>
                      <a:pt x="382" y="768"/>
                    </a:lnTo>
                    <a:lnTo>
                      <a:pt x="393" y="830"/>
                    </a:lnTo>
                    <a:lnTo>
                      <a:pt x="393" y="866"/>
                    </a:lnTo>
                    <a:lnTo>
                      <a:pt x="365" y="890"/>
                    </a:lnTo>
                    <a:lnTo>
                      <a:pt x="276" y="894"/>
                    </a:lnTo>
                    <a:lnTo>
                      <a:pt x="141" y="930"/>
                    </a:lnTo>
                    <a:lnTo>
                      <a:pt x="116" y="963"/>
                    </a:lnTo>
                    <a:lnTo>
                      <a:pt x="95" y="968"/>
                    </a:lnTo>
                    <a:lnTo>
                      <a:pt x="0" y="930"/>
                    </a:lnTo>
                    <a:lnTo>
                      <a:pt x="0" y="894"/>
                    </a:lnTo>
                    <a:lnTo>
                      <a:pt x="43" y="866"/>
                    </a:lnTo>
                    <a:lnTo>
                      <a:pt x="212" y="830"/>
                    </a:lnTo>
                    <a:lnTo>
                      <a:pt x="300" y="842"/>
                    </a:lnTo>
                    <a:lnTo>
                      <a:pt x="343" y="842"/>
                    </a:lnTo>
                    <a:lnTo>
                      <a:pt x="354" y="821"/>
                    </a:lnTo>
                    <a:lnTo>
                      <a:pt x="318" y="730"/>
                    </a:lnTo>
                    <a:lnTo>
                      <a:pt x="244" y="613"/>
                    </a:lnTo>
                    <a:lnTo>
                      <a:pt x="191" y="527"/>
                    </a:lnTo>
                    <a:lnTo>
                      <a:pt x="170" y="477"/>
                    </a:lnTo>
                    <a:lnTo>
                      <a:pt x="170" y="404"/>
                    </a:lnTo>
                    <a:lnTo>
                      <a:pt x="205" y="282"/>
                    </a:lnTo>
                    <a:lnTo>
                      <a:pt x="237" y="205"/>
                    </a:lnTo>
                    <a:lnTo>
                      <a:pt x="279" y="131"/>
                    </a:lnTo>
                    <a:close/>
                  </a:path>
                </a:pathLst>
              </a:custGeom>
              <a:solidFill>
                <a:schemeClr val="tx1"/>
              </a:solidFill>
              <a:ln w="9525">
                <a:noFill/>
                <a:round/>
                <a:headEnd/>
                <a:tailEnd/>
              </a:ln>
            </p:spPr>
            <p:txBody>
              <a:bodyPr/>
              <a:lstStyle/>
              <a:p>
                <a:endParaRPr lang="zh-CN" altLang="en-US"/>
              </a:p>
            </p:txBody>
          </p:sp>
          <p:sp>
            <p:nvSpPr>
              <p:cNvPr id="126996" name="Freeform 19"/>
              <p:cNvSpPr>
                <a:spLocks/>
              </p:cNvSpPr>
              <p:nvPr/>
            </p:nvSpPr>
            <p:spPr bwMode="auto">
              <a:xfrm>
                <a:off x="4212" y="3449"/>
                <a:ext cx="693" cy="362"/>
              </a:xfrm>
              <a:custGeom>
                <a:avLst/>
                <a:gdLst>
                  <a:gd name="T0" fmla="*/ 416 w 693"/>
                  <a:gd name="T1" fmla="*/ 2 h 722"/>
                  <a:gd name="T2" fmla="*/ 459 w 693"/>
                  <a:gd name="T3" fmla="*/ 2 h 722"/>
                  <a:gd name="T4" fmla="*/ 472 w 693"/>
                  <a:gd name="T5" fmla="*/ 2 h 722"/>
                  <a:gd name="T6" fmla="*/ 484 w 693"/>
                  <a:gd name="T7" fmla="*/ 2 h 722"/>
                  <a:gd name="T8" fmla="*/ 548 w 693"/>
                  <a:gd name="T9" fmla="*/ 1 h 722"/>
                  <a:gd name="T10" fmla="*/ 615 w 693"/>
                  <a:gd name="T11" fmla="*/ 1 h 722"/>
                  <a:gd name="T12" fmla="*/ 693 w 693"/>
                  <a:gd name="T13" fmla="*/ 1 h 722"/>
                  <a:gd name="T14" fmla="*/ 686 w 693"/>
                  <a:gd name="T15" fmla="*/ 1 h 722"/>
                  <a:gd name="T16" fmla="*/ 640 w 693"/>
                  <a:gd name="T17" fmla="*/ 1 h 722"/>
                  <a:gd name="T18" fmla="*/ 581 w 693"/>
                  <a:gd name="T19" fmla="*/ 1 h 722"/>
                  <a:gd name="T20" fmla="*/ 517 w 693"/>
                  <a:gd name="T21" fmla="*/ 1 h 722"/>
                  <a:gd name="T22" fmla="*/ 457 w 693"/>
                  <a:gd name="T23" fmla="*/ 1 h 722"/>
                  <a:gd name="T24" fmla="*/ 431 w 693"/>
                  <a:gd name="T25" fmla="*/ 2 h 722"/>
                  <a:gd name="T26" fmla="*/ 414 w 693"/>
                  <a:gd name="T27" fmla="*/ 2 h 722"/>
                  <a:gd name="T28" fmla="*/ 364 w 693"/>
                  <a:gd name="T29" fmla="*/ 2 h 722"/>
                  <a:gd name="T30" fmla="*/ 309 w 693"/>
                  <a:gd name="T31" fmla="*/ 1 h 722"/>
                  <a:gd name="T32" fmla="*/ 264 w 693"/>
                  <a:gd name="T33" fmla="*/ 1 h 722"/>
                  <a:gd name="T34" fmla="*/ 272 w 693"/>
                  <a:gd name="T35" fmla="*/ 1 h 722"/>
                  <a:gd name="T36" fmla="*/ 298 w 693"/>
                  <a:gd name="T37" fmla="*/ 1 h 722"/>
                  <a:gd name="T38" fmla="*/ 308 w 693"/>
                  <a:gd name="T39" fmla="*/ 1 h 722"/>
                  <a:gd name="T40" fmla="*/ 196 w 693"/>
                  <a:gd name="T41" fmla="*/ 1 h 722"/>
                  <a:gd name="T42" fmla="*/ 83 w 693"/>
                  <a:gd name="T43" fmla="*/ 1 h 722"/>
                  <a:gd name="T44" fmla="*/ 31 w 693"/>
                  <a:gd name="T45" fmla="*/ 0 h 722"/>
                  <a:gd name="T46" fmla="*/ 0 w 693"/>
                  <a:gd name="T47" fmla="*/ 1 h 722"/>
                  <a:gd name="T48" fmla="*/ 41 w 693"/>
                  <a:gd name="T49" fmla="*/ 1 h 722"/>
                  <a:gd name="T50" fmla="*/ 131 w 693"/>
                  <a:gd name="T51" fmla="*/ 1 h 722"/>
                  <a:gd name="T52" fmla="*/ 229 w 693"/>
                  <a:gd name="T53" fmla="*/ 1 h 722"/>
                  <a:gd name="T54" fmla="*/ 231 w 693"/>
                  <a:gd name="T55" fmla="*/ 1 h 722"/>
                  <a:gd name="T56" fmla="*/ 240 w 693"/>
                  <a:gd name="T57" fmla="*/ 1 h 722"/>
                  <a:gd name="T58" fmla="*/ 273 w 693"/>
                  <a:gd name="T59" fmla="*/ 1 h 722"/>
                  <a:gd name="T60" fmla="*/ 314 w 693"/>
                  <a:gd name="T61" fmla="*/ 2 h 722"/>
                  <a:gd name="T62" fmla="*/ 376 w 693"/>
                  <a:gd name="T63" fmla="*/ 2 h 722"/>
                  <a:gd name="T64" fmla="*/ 416 w 693"/>
                  <a:gd name="T65" fmla="*/ 2 h 7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3"/>
                  <a:gd name="T100" fmla="*/ 0 h 722"/>
                  <a:gd name="T101" fmla="*/ 693 w 693"/>
                  <a:gd name="T102" fmla="*/ 722 h 7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3" h="722">
                    <a:moveTo>
                      <a:pt x="416" y="722"/>
                    </a:moveTo>
                    <a:lnTo>
                      <a:pt x="459" y="716"/>
                    </a:lnTo>
                    <a:lnTo>
                      <a:pt x="472" y="675"/>
                    </a:lnTo>
                    <a:lnTo>
                      <a:pt x="484" y="529"/>
                    </a:lnTo>
                    <a:lnTo>
                      <a:pt x="548" y="358"/>
                    </a:lnTo>
                    <a:lnTo>
                      <a:pt x="615" y="280"/>
                    </a:lnTo>
                    <a:lnTo>
                      <a:pt x="693" y="198"/>
                    </a:lnTo>
                    <a:lnTo>
                      <a:pt x="686" y="141"/>
                    </a:lnTo>
                    <a:lnTo>
                      <a:pt x="640" y="111"/>
                    </a:lnTo>
                    <a:lnTo>
                      <a:pt x="581" y="141"/>
                    </a:lnTo>
                    <a:lnTo>
                      <a:pt x="517" y="224"/>
                    </a:lnTo>
                    <a:lnTo>
                      <a:pt x="457" y="404"/>
                    </a:lnTo>
                    <a:lnTo>
                      <a:pt x="431" y="544"/>
                    </a:lnTo>
                    <a:lnTo>
                      <a:pt x="414" y="618"/>
                    </a:lnTo>
                    <a:lnTo>
                      <a:pt x="364" y="591"/>
                    </a:lnTo>
                    <a:lnTo>
                      <a:pt x="309" y="471"/>
                    </a:lnTo>
                    <a:lnTo>
                      <a:pt x="264" y="304"/>
                    </a:lnTo>
                    <a:lnTo>
                      <a:pt x="272" y="228"/>
                    </a:lnTo>
                    <a:lnTo>
                      <a:pt x="298" y="149"/>
                    </a:lnTo>
                    <a:lnTo>
                      <a:pt x="308" y="90"/>
                    </a:lnTo>
                    <a:lnTo>
                      <a:pt x="196" y="87"/>
                    </a:lnTo>
                    <a:lnTo>
                      <a:pt x="83" y="63"/>
                    </a:lnTo>
                    <a:lnTo>
                      <a:pt x="31" y="0"/>
                    </a:lnTo>
                    <a:lnTo>
                      <a:pt x="0" y="30"/>
                    </a:lnTo>
                    <a:lnTo>
                      <a:pt x="41" y="138"/>
                    </a:lnTo>
                    <a:lnTo>
                      <a:pt x="131" y="150"/>
                    </a:lnTo>
                    <a:lnTo>
                      <a:pt x="229" y="162"/>
                    </a:lnTo>
                    <a:lnTo>
                      <a:pt x="231" y="257"/>
                    </a:lnTo>
                    <a:lnTo>
                      <a:pt x="240" y="367"/>
                    </a:lnTo>
                    <a:lnTo>
                      <a:pt x="273" y="490"/>
                    </a:lnTo>
                    <a:lnTo>
                      <a:pt x="314" y="612"/>
                    </a:lnTo>
                    <a:lnTo>
                      <a:pt x="376" y="693"/>
                    </a:lnTo>
                    <a:lnTo>
                      <a:pt x="416" y="722"/>
                    </a:lnTo>
                    <a:close/>
                  </a:path>
                </a:pathLst>
              </a:custGeom>
              <a:solidFill>
                <a:schemeClr val="tx1"/>
              </a:solidFill>
              <a:ln w="9525">
                <a:noFill/>
                <a:round/>
                <a:headEnd/>
                <a:tailEnd/>
              </a:ln>
            </p:spPr>
            <p:txBody>
              <a:bodyPr/>
              <a:lstStyle/>
              <a:p>
                <a:endParaRPr lang="zh-CN" altLang="en-US"/>
              </a:p>
            </p:txBody>
          </p:sp>
          <p:sp>
            <p:nvSpPr>
              <p:cNvPr id="126997" name="Freeform 20"/>
              <p:cNvSpPr>
                <a:spLocks/>
              </p:cNvSpPr>
              <p:nvPr/>
            </p:nvSpPr>
            <p:spPr bwMode="auto">
              <a:xfrm>
                <a:off x="5248" y="3014"/>
                <a:ext cx="511" cy="489"/>
              </a:xfrm>
              <a:custGeom>
                <a:avLst/>
                <a:gdLst>
                  <a:gd name="T0" fmla="*/ 0 w 511"/>
                  <a:gd name="T1" fmla="*/ 2 h 976"/>
                  <a:gd name="T2" fmla="*/ 0 w 511"/>
                  <a:gd name="T3" fmla="*/ 2 h 976"/>
                  <a:gd name="T4" fmla="*/ 32 w 511"/>
                  <a:gd name="T5" fmla="*/ 2 h 976"/>
                  <a:gd name="T6" fmla="*/ 170 w 511"/>
                  <a:gd name="T7" fmla="*/ 2 h 976"/>
                  <a:gd name="T8" fmla="*/ 341 w 511"/>
                  <a:gd name="T9" fmla="*/ 2 h 976"/>
                  <a:gd name="T10" fmla="*/ 439 w 511"/>
                  <a:gd name="T11" fmla="*/ 2 h 976"/>
                  <a:gd name="T12" fmla="*/ 451 w 511"/>
                  <a:gd name="T13" fmla="*/ 2 h 976"/>
                  <a:gd name="T14" fmla="*/ 404 w 511"/>
                  <a:gd name="T15" fmla="*/ 2 h 976"/>
                  <a:gd name="T16" fmla="*/ 312 w 511"/>
                  <a:gd name="T17" fmla="*/ 2 h 976"/>
                  <a:gd name="T18" fmla="*/ 217 w 511"/>
                  <a:gd name="T19" fmla="*/ 1 h 976"/>
                  <a:gd name="T20" fmla="*/ 142 w 511"/>
                  <a:gd name="T21" fmla="*/ 1 h 976"/>
                  <a:gd name="T22" fmla="*/ 100 w 511"/>
                  <a:gd name="T23" fmla="*/ 1 h 976"/>
                  <a:gd name="T24" fmla="*/ 96 w 511"/>
                  <a:gd name="T25" fmla="*/ 1 h 976"/>
                  <a:gd name="T26" fmla="*/ 121 w 511"/>
                  <a:gd name="T27" fmla="*/ 1 h 976"/>
                  <a:gd name="T28" fmla="*/ 181 w 511"/>
                  <a:gd name="T29" fmla="*/ 1 h 976"/>
                  <a:gd name="T30" fmla="*/ 256 w 511"/>
                  <a:gd name="T31" fmla="*/ 1 h 976"/>
                  <a:gd name="T32" fmla="*/ 266 w 511"/>
                  <a:gd name="T33" fmla="*/ 1 h 976"/>
                  <a:gd name="T34" fmla="*/ 266 w 511"/>
                  <a:gd name="T35" fmla="*/ 1 h 976"/>
                  <a:gd name="T36" fmla="*/ 259 w 511"/>
                  <a:gd name="T37" fmla="*/ 0 h 976"/>
                  <a:gd name="T38" fmla="*/ 287 w 511"/>
                  <a:gd name="T39" fmla="*/ 1 h 976"/>
                  <a:gd name="T40" fmla="*/ 327 w 511"/>
                  <a:gd name="T41" fmla="*/ 1 h 976"/>
                  <a:gd name="T42" fmla="*/ 341 w 511"/>
                  <a:gd name="T43" fmla="*/ 1 h 976"/>
                  <a:gd name="T44" fmla="*/ 298 w 511"/>
                  <a:gd name="T45" fmla="*/ 1 h 976"/>
                  <a:gd name="T46" fmla="*/ 259 w 511"/>
                  <a:gd name="T47" fmla="*/ 1 h 976"/>
                  <a:gd name="T48" fmla="*/ 184 w 511"/>
                  <a:gd name="T49" fmla="*/ 1 h 976"/>
                  <a:gd name="T50" fmla="*/ 170 w 511"/>
                  <a:gd name="T51" fmla="*/ 1 h 976"/>
                  <a:gd name="T52" fmla="*/ 181 w 511"/>
                  <a:gd name="T53" fmla="*/ 1 h 976"/>
                  <a:gd name="T54" fmla="*/ 249 w 511"/>
                  <a:gd name="T55" fmla="*/ 1 h 976"/>
                  <a:gd name="T56" fmla="*/ 320 w 511"/>
                  <a:gd name="T57" fmla="*/ 1 h 976"/>
                  <a:gd name="T58" fmla="*/ 415 w 511"/>
                  <a:gd name="T59" fmla="*/ 2 h 976"/>
                  <a:gd name="T60" fmla="*/ 479 w 511"/>
                  <a:gd name="T61" fmla="*/ 2 h 976"/>
                  <a:gd name="T62" fmla="*/ 511 w 511"/>
                  <a:gd name="T63" fmla="*/ 2 h 976"/>
                  <a:gd name="T64" fmla="*/ 500 w 511"/>
                  <a:gd name="T65" fmla="*/ 2 h 976"/>
                  <a:gd name="T66" fmla="*/ 479 w 511"/>
                  <a:gd name="T67" fmla="*/ 2 h 976"/>
                  <a:gd name="T68" fmla="*/ 397 w 511"/>
                  <a:gd name="T69" fmla="*/ 2 h 976"/>
                  <a:gd name="T70" fmla="*/ 235 w 511"/>
                  <a:gd name="T71" fmla="*/ 2 h 976"/>
                  <a:gd name="T72" fmla="*/ 132 w 511"/>
                  <a:gd name="T73" fmla="*/ 2 h 976"/>
                  <a:gd name="T74" fmla="*/ 65 w 511"/>
                  <a:gd name="T75" fmla="*/ 2 h 976"/>
                  <a:gd name="T76" fmla="*/ 21 w 511"/>
                  <a:gd name="T77" fmla="*/ 2 h 976"/>
                  <a:gd name="T78" fmla="*/ 0 w 511"/>
                  <a:gd name="T79" fmla="*/ 2 h 97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1"/>
                  <a:gd name="T121" fmla="*/ 0 h 976"/>
                  <a:gd name="T122" fmla="*/ 511 w 511"/>
                  <a:gd name="T123" fmla="*/ 976 h 97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1" h="976">
                    <a:moveTo>
                      <a:pt x="0" y="967"/>
                    </a:moveTo>
                    <a:lnTo>
                      <a:pt x="0" y="903"/>
                    </a:lnTo>
                    <a:lnTo>
                      <a:pt x="32" y="853"/>
                    </a:lnTo>
                    <a:lnTo>
                      <a:pt x="170" y="796"/>
                    </a:lnTo>
                    <a:lnTo>
                      <a:pt x="341" y="748"/>
                    </a:lnTo>
                    <a:lnTo>
                      <a:pt x="439" y="719"/>
                    </a:lnTo>
                    <a:lnTo>
                      <a:pt x="451" y="694"/>
                    </a:lnTo>
                    <a:lnTo>
                      <a:pt x="404" y="621"/>
                    </a:lnTo>
                    <a:lnTo>
                      <a:pt x="312" y="514"/>
                    </a:lnTo>
                    <a:lnTo>
                      <a:pt x="217" y="424"/>
                    </a:lnTo>
                    <a:lnTo>
                      <a:pt x="142" y="376"/>
                    </a:lnTo>
                    <a:lnTo>
                      <a:pt x="100" y="326"/>
                    </a:lnTo>
                    <a:lnTo>
                      <a:pt x="96" y="290"/>
                    </a:lnTo>
                    <a:lnTo>
                      <a:pt x="121" y="257"/>
                    </a:lnTo>
                    <a:lnTo>
                      <a:pt x="181" y="240"/>
                    </a:lnTo>
                    <a:lnTo>
                      <a:pt x="256" y="179"/>
                    </a:lnTo>
                    <a:lnTo>
                      <a:pt x="266" y="119"/>
                    </a:lnTo>
                    <a:lnTo>
                      <a:pt x="266" y="33"/>
                    </a:lnTo>
                    <a:lnTo>
                      <a:pt x="259" y="0"/>
                    </a:lnTo>
                    <a:lnTo>
                      <a:pt x="287" y="7"/>
                    </a:lnTo>
                    <a:lnTo>
                      <a:pt x="327" y="81"/>
                    </a:lnTo>
                    <a:lnTo>
                      <a:pt x="341" y="159"/>
                    </a:lnTo>
                    <a:lnTo>
                      <a:pt x="298" y="216"/>
                    </a:lnTo>
                    <a:lnTo>
                      <a:pt x="259" y="233"/>
                    </a:lnTo>
                    <a:lnTo>
                      <a:pt x="184" y="278"/>
                    </a:lnTo>
                    <a:lnTo>
                      <a:pt x="170" y="302"/>
                    </a:lnTo>
                    <a:lnTo>
                      <a:pt x="181" y="326"/>
                    </a:lnTo>
                    <a:lnTo>
                      <a:pt x="249" y="393"/>
                    </a:lnTo>
                    <a:lnTo>
                      <a:pt x="320" y="429"/>
                    </a:lnTo>
                    <a:lnTo>
                      <a:pt x="415" y="522"/>
                    </a:lnTo>
                    <a:lnTo>
                      <a:pt x="479" y="633"/>
                    </a:lnTo>
                    <a:lnTo>
                      <a:pt x="511" y="719"/>
                    </a:lnTo>
                    <a:lnTo>
                      <a:pt x="500" y="748"/>
                    </a:lnTo>
                    <a:lnTo>
                      <a:pt x="479" y="767"/>
                    </a:lnTo>
                    <a:lnTo>
                      <a:pt x="397" y="805"/>
                    </a:lnTo>
                    <a:lnTo>
                      <a:pt x="235" y="867"/>
                    </a:lnTo>
                    <a:lnTo>
                      <a:pt x="132" y="919"/>
                    </a:lnTo>
                    <a:lnTo>
                      <a:pt x="65" y="964"/>
                    </a:lnTo>
                    <a:lnTo>
                      <a:pt x="21" y="976"/>
                    </a:lnTo>
                    <a:lnTo>
                      <a:pt x="0" y="967"/>
                    </a:lnTo>
                    <a:close/>
                  </a:path>
                </a:pathLst>
              </a:custGeom>
              <a:solidFill>
                <a:schemeClr val="tx1"/>
              </a:solidFill>
              <a:ln w="9525">
                <a:noFill/>
                <a:round/>
                <a:headEnd/>
                <a:tailEnd/>
              </a:ln>
            </p:spPr>
            <p:txBody>
              <a:bodyPr/>
              <a:lstStyle/>
              <a:p>
                <a:endParaRPr lang="zh-CN" altLang="en-US"/>
              </a:p>
            </p:txBody>
          </p:sp>
          <p:sp>
            <p:nvSpPr>
              <p:cNvPr id="126998" name="Freeform 21"/>
              <p:cNvSpPr>
                <a:spLocks/>
              </p:cNvSpPr>
              <p:nvPr/>
            </p:nvSpPr>
            <p:spPr bwMode="auto">
              <a:xfrm>
                <a:off x="4747" y="3087"/>
                <a:ext cx="398" cy="348"/>
              </a:xfrm>
              <a:custGeom>
                <a:avLst/>
                <a:gdLst>
                  <a:gd name="T0" fmla="*/ 81 w 398"/>
                  <a:gd name="T1" fmla="*/ 2 h 695"/>
                  <a:gd name="T2" fmla="*/ 127 w 398"/>
                  <a:gd name="T3" fmla="*/ 2 h 695"/>
                  <a:gd name="T4" fmla="*/ 202 w 398"/>
                  <a:gd name="T5" fmla="*/ 2 h 695"/>
                  <a:gd name="T6" fmla="*/ 265 w 398"/>
                  <a:gd name="T7" fmla="*/ 2 h 695"/>
                  <a:gd name="T8" fmla="*/ 313 w 398"/>
                  <a:gd name="T9" fmla="*/ 2 h 695"/>
                  <a:gd name="T10" fmla="*/ 370 w 398"/>
                  <a:gd name="T11" fmla="*/ 2 h 695"/>
                  <a:gd name="T12" fmla="*/ 391 w 398"/>
                  <a:gd name="T13" fmla="*/ 2 h 695"/>
                  <a:gd name="T14" fmla="*/ 398 w 398"/>
                  <a:gd name="T15" fmla="*/ 1 h 695"/>
                  <a:gd name="T16" fmla="*/ 381 w 398"/>
                  <a:gd name="T17" fmla="*/ 1 h 695"/>
                  <a:gd name="T18" fmla="*/ 348 w 398"/>
                  <a:gd name="T19" fmla="*/ 1 h 695"/>
                  <a:gd name="T20" fmla="*/ 318 w 398"/>
                  <a:gd name="T21" fmla="*/ 1 h 695"/>
                  <a:gd name="T22" fmla="*/ 313 w 398"/>
                  <a:gd name="T23" fmla="*/ 1 h 695"/>
                  <a:gd name="T24" fmla="*/ 327 w 398"/>
                  <a:gd name="T25" fmla="*/ 1 h 695"/>
                  <a:gd name="T26" fmla="*/ 370 w 398"/>
                  <a:gd name="T27" fmla="*/ 1 h 695"/>
                  <a:gd name="T28" fmla="*/ 377 w 398"/>
                  <a:gd name="T29" fmla="*/ 1 h 695"/>
                  <a:gd name="T30" fmla="*/ 355 w 398"/>
                  <a:gd name="T31" fmla="*/ 0 h 695"/>
                  <a:gd name="T32" fmla="*/ 327 w 398"/>
                  <a:gd name="T33" fmla="*/ 0 h 695"/>
                  <a:gd name="T34" fmla="*/ 297 w 398"/>
                  <a:gd name="T35" fmla="*/ 1 h 695"/>
                  <a:gd name="T36" fmla="*/ 282 w 398"/>
                  <a:gd name="T37" fmla="*/ 1 h 695"/>
                  <a:gd name="T38" fmla="*/ 244 w 398"/>
                  <a:gd name="T39" fmla="*/ 1 h 695"/>
                  <a:gd name="T40" fmla="*/ 211 w 398"/>
                  <a:gd name="T41" fmla="*/ 1 h 695"/>
                  <a:gd name="T42" fmla="*/ 144 w 398"/>
                  <a:gd name="T43" fmla="*/ 1 h 695"/>
                  <a:gd name="T44" fmla="*/ 95 w 398"/>
                  <a:gd name="T45" fmla="*/ 1 h 695"/>
                  <a:gd name="T46" fmla="*/ 21 w 398"/>
                  <a:gd name="T47" fmla="*/ 1 h 695"/>
                  <a:gd name="T48" fmla="*/ 0 w 398"/>
                  <a:gd name="T49" fmla="*/ 1 h 695"/>
                  <a:gd name="T50" fmla="*/ 18 w 398"/>
                  <a:gd name="T51" fmla="*/ 1 h 695"/>
                  <a:gd name="T52" fmla="*/ 49 w 398"/>
                  <a:gd name="T53" fmla="*/ 2 h 695"/>
                  <a:gd name="T54" fmla="*/ 81 w 398"/>
                  <a:gd name="T55" fmla="*/ 2 h 6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8"/>
                  <a:gd name="T85" fmla="*/ 0 h 695"/>
                  <a:gd name="T86" fmla="*/ 398 w 398"/>
                  <a:gd name="T87" fmla="*/ 695 h 6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8" h="695">
                    <a:moveTo>
                      <a:pt x="81" y="564"/>
                    </a:moveTo>
                    <a:lnTo>
                      <a:pt x="127" y="626"/>
                    </a:lnTo>
                    <a:lnTo>
                      <a:pt x="202" y="683"/>
                    </a:lnTo>
                    <a:lnTo>
                      <a:pt x="265" y="695"/>
                    </a:lnTo>
                    <a:lnTo>
                      <a:pt x="313" y="683"/>
                    </a:lnTo>
                    <a:lnTo>
                      <a:pt x="370" y="635"/>
                    </a:lnTo>
                    <a:lnTo>
                      <a:pt x="391" y="535"/>
                    </a:lnTo>
                    <a:lnTo>
                      <a:pt x="398" y="462"/>
                    </a:lnTo>
                    <a:lnTo>
                      <a:pt x="381" y="392"/>
                    </a:lnTo>
                    <a:lnTo>
                      <a:pt x="348" y="307"/>
                    </a:lnTo>
                    <a:lnTo>
                      <a:pt x="318" y="233"/>
                    </a:lnTo>
                    <a:lnTo>
                      <a:pt x="313" y="216"/>
                    </a:lnTo>
                    <a:lnTo>
                      <a:pt x="327" y="131"/>
                    </a:lnTo>
                    <a:lnTo>
                      <a:pt x="370" y="45"/>
                    </a:lnTo>
                    <a:lnTo>
                      <a:pt x="377" y="19"/>
                    </a:lnTo>
                    <a:lnTo>
                      <a:pt x="355" y="0"/>
                    </a:lnTo>
                    <a:lnTo>
                      <a:pt x="327" y="0"/>
                    </a:lnTo>
                    <a:lnTo>
                      <a:pt x="297" y="111"/>
                    </a:lnTo>
                    <a:lnTo>
                      <a:pt x="282" y="183"/>
                    </a:lnTo>
                    <a:lnTo>
                      <a:pt x="244" y="135"/>
                    </a:lnTo>
                    <a:lnTo>
                      <a:pt x="211" y="98"/>
                    </a:lnTo>
                    <a:lnTo>
                      <a:pt x="144" y="69"/>
                    </a:lnTo>
                    <a:lnTo>
                      <a:pt x="95" y="69"/>
                    </a:lnTo>
                    <a:lnTo>
                      <a:pt x="21" y="111"/>
                    </a:lnTo>
                    <a:lnTo>
                      <a:pt x="0" y="228"/>
                    </a:lnTo>
                    <a:lnTo>
                      <a:pt x="18" y="380"/>
                    </a:lnTo>
                    <a:lnTo>
                      <a:pt x="49" y="523"/>
                    </a:lnTo>
                    <a:lnTo>
                      <a:pt x="81" y="564"/>
                    </a:lnTo>
                    <a:close/>
                  </a:path>
                </a:pathLst>
              </a:custGeom>
              <a:solidFill>
                <a:schemeClr val="tx1"/>
              </a:solidFill>
              <a:ln w="9525">
                <a:noFill/>
                <a:round/>
                <a:headEnd/>
                <a:tailEnd/>
              </a:ln>
            </p:spPr>
            <p:txBody>
              <a:bodyPr/>
              <a:lstStyle/>
              <a:p>
                <a:endParaRPr lang="zh-CN" altLang="en-US"/>
              </a:p>
            </p:txBody>
          </p:sp>
        </p:grpSp>
        <p:sp>
          <p:nvSpPr>
            <p:cNvPr id="1459222" name="AutoShape 22"/>
            <p:cNvSpPr>
              <a:spLocks noChangeArrowheads="1"/>
            </p:cNvSpPr>
            <p:nvPr/>
          </p:nvSpPr>
          <p:spPr bwMode="auto">
            <a:xfrm>
              <a:off x="2472" y="1117"/>
              <a:ext cx="3288" cy="1723"/>
            </a:xfrm>
            <a:prstGeom prst="cloudCallout">
              <a:avLst>
                <a:gd name="adj1" fmla="val -41972"/>
                <a:gd name="adj2" fmla="val 66250"/>
              </a:avLst>
            </a:prstGeom>
            <a:solidFill>
              <a:schemeClr val="accent1"/>
            </a:solidFill>
            <a:ln w="12700" cap="sq">
              <a:solidFill>
                <a:schemeClr val="tx1"/>
              </a:solidFill>
              <a:round/>
              <a:headEnd type="none" w="sm" len="sm"/>
              <a:tailEnd type="none" w="sm" len="sm"/>
            </a:ln>
            <a:effectLst/>
          </p:spPr>
          <p:txBody>
            <a:bodyPr/>
            <a:lstStyle/>
            <a:p>
              <a:pPr>
                <a:buFontTx/>
                <a:buChar char="•"/>
                <a:defRPr/>
              </a:pPr>
              <a:r>
                <a:rPr kumimoji="1" lang="en-US" altLang="zh-CN" sz="2800" b="1">
                  <a:effectLst>
                    <a:outerShdw blurRad="38100" dist="38100" dir="2700000" algn="tl">
                      <a:srgbClr val="FFFFFF"/>
                    </a:outerShdw>
                  </a:effectLst>
                  <a:latin typeface="Times New Roman" pitchFamily="18" charset="0"/>
                  <a:ea typeface="楷体_GB2312" pitchFamily="49" charset="-122"/>
                </a:rPr>
                <a:t> </a:t>
              </a:r>
              <a:r>
                <a:rPr kumimoji="1" lang="zh-CN" altLang="en-US" sz="2800" b="1">
                  <a:effectLst>
                    <a:outerShdw blurRad="38100" dist="38100" dir="2700000" algn="tl">
                      <a:srgbClr val="FFFFFF"/>
                    </a:outerShdw>
                  </a:effectLst>
                  <a:latin typeface="Times New Roman" pitchFamily="18" charset="0"/>
                  <a:ea typeface="楷体_GB2312" pitchFamily="49" charset="-122"/>
                </a:rPr>
                <a:t>信息需求应包括哪些方面的内容？</a:t>
              </a:r>
            </a:p>
            <a:p>
              <a:pPr>
                <a:buFontTx/>
                <a:buChar char="•"/>
                <a:defRPr/>
              </a:pPr>
              <a:r>
                <a:rPr kumimoji="1" lang="zh-CN" altLang="en-US" sz="2800" b="1">
                  <a:effectLst>
                    <a:outerShdw blurRad="38100" dist="38100" dir="2700000" algn="tl">
                      <a:srgbClr val="FFFFFF"/>
                    </a:outerShdw>
                  </a:effectLst>
                  <a:latin typeface="Times New Roman" pitchFamily="18" charset="0"/>
                  <a:ea typeface="楷体_GB2312" pitchFamily="49" charset="-122"/>
                </a:rPr>
                <a:t> 识别需求的出发点是什么</a:t>
              </a:r>
              <a:r>
                <a:rPr kumimoji="1" lang="en-US" altLang="zh-CN" sz="2800" b="1">
                  <a:effectLst>
                    <a:outerShdw blurRad="38100" dist="38100" dir="2700000" algn="tl">
                      <a:srgbClr val="FFFFFF"/>
                    </a:outerShdw>
                  </a:effectLst>
                  <a:latin typeface="Times New Roman" pitchFamily="18" charset="0"/>
                  <a:ea typeface="楷体_GB2312" pitchFamily="49" charset="-122"/>
                </a:rPr>
                <a:t>?</a:t>
              </a:r>
            </a:p>
          </p:txBody>
        </p:sp>
      </p:grpSp>
      <p:grpSp>
        <p:nvGrpSpPr>
          <p:cNvPr id="5" name="Group 23"/>
          <p:cNvGrpSpPr>
            <a:grpSpLocks/>
          </p:cNvGrpSpPr>
          <p:nvPr/>
        </p:nvGrpSpPr>
        <p:grpSpPr bwMode="auto">
          <a:xfrm>
            <a:off x="3059113" y="4797425"/>
            <a:ext cx="5594350" cy="1474788"/>
            <a:chOff x="1763" y="1807"/>
            <a:chExt cx="3524" cy="929"/>
          </a:xfrm>
        </p:grpSpPr>
        <p:sp>
          <p:nvSpPr>
            <p:cNvPr id="126985" name="AutoShape 24"/>
            <p:cNvSpPr>
              <a:spLocks/>
            </p:cNvSpPr>
            <p:nvPr/>
          </p:nvSpPr>
          <p:spPr bwMode="auto">
            <a:xfrm>
              <a:off x="2369" y="1968"/>
              <a:ext cx="66" cy="662"/>
            </a:xfrm>
            <a:prstGeom prst="leftBrace">
              <a:avLst>
                <a:gd name="adj1" fmla="val 83586"/>
                <a:gd name="adj2" fmla="val 53926"/>
              </a:avLst>
            </a:prstGeom>
            <a:noFill/>
            <a:ln w="38100">
              <a:solidFill>
                <a:srgbClr val="0000FF"/>
              </a:solidFill>
              <a:round/>
              <a:headEnd/>
              <a:tailEnd/>
            </a:ln>
          </p:spPr>
          <p:txBody>
            <a:bodyPr wrap="none" anchor="ctr"/>
            <a:lstStyle/>
            <a:p>
              <a:endParaRPr lang="zh-CN" altLang="en-US"/>
            </a:p>
          </p:txBody>
        </p:sp>
        <p:sp>
          <p:nvSpPr>
            <p:cNvPr id="126986" name="Text Box 25"/>
            <p:cNvSpPr txBox="1">
              <a:spLocks noChangeArrowheads="1"/>
            </p:cNvSpPr>
            <p:nvPr/>
          </p:nvSpPr>
          <p:spPr bwMode="auto">
            <a:xfrm>
              <a:off x="2435" y="1807"/>
              <a:ext cx="2122" cy="327"/>
            </a:xfrm>
            <a:prstGeom prst="rect">
              <a:avLst/>
            </a:prstGeom>
            <a:noFill/>
            <a:ln w="9525">
              <a:noFill/>
              <a:miter lim="800000"/>
              <a:headEnd/>
              <a:tailEnd/>
            </a:ln>
          </p:spPr>
          <p:txBody>
            <a:bodyPr>
              <a:spAutoFit/>
            </a:bodyPr>
            <a:lstStyle/>
            <a:p>
              <a:pPr>
                <a:spcBef>
                  <a:spcPct val="50000"/>
                </a:spcBef>
                <a:buClr>
                  <a:srgbClr val="FFFF00"/>
                </a:buClr>
                <a:buSzPct val="50000"/>
                <a:buFont typeface="Wingdings" pitchFamily="2" charset="2"/>
                <a:buNone/>
              </a:pPr>
              <a:r>
                <a:rPr kumimoji="1" lang="zh-CN" altLang="en-US" sz="2800" b="1">
                  <a:ea typeface="幼圆" pitchFamily="49" charset="-122"/>
                </a:rPr>
                <a:t>广泛收集</a:t>
              </a:r>
            </a:p>
          </p:txBody>
        </p:sp>
        <p:sp>
          <p:nvSpPr>
            <p:cNvPr id="126987" name="Text Box 26"/>
            <p:cNvSpPr txBox="1">
              <a:spLocks noChangeArrowheads="1"/>
            </p:cNvSpPr>
            <p:nvPr/>
          </p:nvSpPr>
          <p:spPr bwMode="auto">
            <a:xfrm>
              <a:off x="2435" y="2108"/>
              <a:ext cx="2852" cy="327"/>
            </a:xfrm>
            <a:prstGeom prst="rect">
              <a:avLst/>
            </a:prstGeom>
            <a:noFill/>
            <a:ln w="9525">
              <a:noFill/>
              <a:miter lim="800000"/>
              <a:headEnd/>
              <a:tailEnd/>
            </a:ln>
          </p:spPr>
          <p:txBody>
            <a:bodyPr>
              <a:spAutoFit/>
            </a:bodyPr>
            <a:lstStyle/>
            <a:p>
              <a:pPr>
                <a:spcBef>
                  <a:spcPct val="50000"/>
                </a:spcBef>
                <a:buClr>
                  <a:srgbClr val="FFFF00"/>
                </a:buClr>
                <a:buSzPct val="50000"/>
                <a:buFont typeface="Wingdings" pitchFamily="2" charset="2"/>
                <a:buNone/>
              </a:pPr>
              <a:r>
                <a:rPr kumimoji="1" lang="zh-CN" altLang="en-US" sz="2800" b="1">
                  <a:ea typeface="幼圆" pitchFamily="49" charset="-122"/>
                </a:rPr>
                <a:t>专项采集</a:t>
              </a:r>
            </a:p>
          </p:txBody>
        </p:sp>
        <p:sp>
          <p:nvSpPr>
            <p:cNvPr id="126988" name="Text Box 27"/>
            <p:cNvSpPr txBox="1">
              <a:spLocks noChangeArrowheads="1"/>
            </p:cNvSpPr>
            <p:nvPr/>
          </p:nvSpPr>
          <p:spPr bwMode="auto">
            <a:xfrm>
              <a:off x="2435" y="2409"/>
              <a:ext cx="2852" cy="327"/>
            </a:xfrm>
            <a:prstGeom prst="rect">
              <a:avLst/>
            </a:prstGeom>
            <a:noFill/>
            <a:ln w="9525">
              <a:noFill/>
              <a:miter lim="800000"/>
              <a:headEnd/>
              <a:tailEnd/>
            </a:ln>
          </p:spPr>
          <p:txBody>
            <a:bodyPr>
              <a:spAutoFit/>
            </a:bodyPr>
            <a:lstStyle/>
            <a:p>
              <a:pPr>
                <a:spcBef>
                  <a:spcPct val="50000"/>
                </a:spcBef>
                <a:buClr>
                  <a:srgbClr val="FFFF00"/>
                </a:buClr>
                <a:buSzPct val="50000"/>
                <a:buFont typeface="Wingdings" pitchFamily="2" charset="2"/>
                <a:buNone/>
              </a:pPr>
              <a:r>
                <a:rPr kumimoji="1" lang="zh-CN" altLang="en-US" sz="2800" b="1">
                  <a:ea typeface="幼圆" pitchFamily="49" charset="-122"/>
                </a:rPr>
                <a:t>随机积累</a:t>
              </a:r>
            </a:p>
          </p:txBody>
        </p:sp>
        <p:sp>
          <p:nvSpPr>
            <p:cNvPr id="126989" name="Line 28"/>
            <p:cNvSpPr>
              <a:spLocks noChangeShapeType="1"/>
            </p:cNvSpPr>
            <p:nvPr/>
          </p:nvSpPr>
          <p:spPr bwMode="auto">
            <a:xfrm>
              <a:off x="1763" y="2016"/>
              <a:ext cx="576" cy="287"/>
            </a:xfrm>
            <a:prstGeom prst="line">
              <a:avLst/>
            </a:prstGeom>
            <a:noFill/>
            <a:ln w="38100" cmpd="dbl">
              <a:solidFill>
                <a:srgbClr val="0000FF"/>
              </a:solidFill>
              <a:round/>
              <a:headEnd/>
              <a:tailEnd/>
            </a:ln>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59206"/>
                                        </p:tgtEl>
                                        <p:attrNameLst>
                                          <p:attrName>style.visibility</p:attrName>
                                        </p:attrNameLst>
                                      </p:cBhvr>
                                      <p:to>
                                        <p:strVal val="visible"/>
                                      </p:to>
                                    </p:set>
                                    <p:animEffect transition="in" filter="barn(outVertical)">
                                      <p:cBhvr>
                                        <p:cTn id="7" dur="500"/>
                                        <p:tgtEl>
                                          <p:spTgt spid="14592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7"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ppt_h/2"/>
                                          </p:val>
                                        </p:tav>
                                        <p:tav tm="100000">
                                          <p:val>
                                            <p:strVal val="#ppt_y"/>
                                          </p:val>
                                        </p:tav>
                                      </p:tavLst>
                                    </p:anim>
                                    <p:anim calcmode="lin" valueType="num">
                                      <p:cBhvr>
                                        <p:cTn id="19" dur="500" fill="hold"/>
                                        <p:tgtEl>
                                          <p:spTgt spid="2"/>
                                        </p:tgtEl>
                                        <p:attrNameLst>
                                          <p:attrName>ppt_w</p:attrName>
                                        </p:attrNameLst>
                                      </p:cBhvr>
                                      <p:tavLst>
                                        <p:tav tm="0">
                                          <p:val>
                                            <p:strVal val="#ppt_w"/>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59205"/>
                                        </p:tgtEl>
                                        <p:attrNameLst>
                                          <p:attrName>style.visibility</p:attrName>
                                        </p:attrNameLst>
                                      </p:cBhvr>
                                      <p:to>
                                        <p:strVal val="visible"/>
                                      </p:to>
                                    </p:set>
                                    <p:animEffect transition="in" filter="wipe(left)">
                                      <p:cBhvr>
                                        <p:cTn id="25" dur="500"/>
                                        <p:tgtEl>
                                          <p:spTgt spid="1459205"/>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100000">
                                          <p:val>
                                            <p:strVal val="#ppt_x"/>
                                          </p:val>
                                        </p:tav>
                                      </p:tavLst>
                                    </p:anim>
                                    <p:anim calcmode="lin" valueType="num">
                                      <p:cBhvr>
                                        <p:cTn id="31" dur="500" fill="hold"/>
                                        <p:tgtEl>
                                          <p:spTgt spid="5"/>
                                        </p:tgtEl>
                                        <p:attrNameLst>
                                          <p:attrName>ppt_y</p:attrName>
                                        </p:attrNameLst>
                                      </p:cBhvr>
                                      <p:tavLst>
                                        <p:tav tm="0">
                                          <p:val>
                                            <p:strVal val="#ppt_y+#ppt_h/2"/>
                                          </p:val>
                                        </p:tav>
                                        <p:tav tm="100000">
                                          <p:val>
                                            <p:strVal val="#ppt_y"/>
                                          </p:val>
                                        </p:tav>
                                      </p:tavLst>
                                    </p:anim>
                                    <p:anim calcmode="lin" valueType="num">
                                      <p:cBhvr>
                                        <p:cTn id="32" dur="500" fill="hold"/>
                                        <p:tgtEl>
                                          <p:spTgt spid="5"/>
                                        </p:tgtEl>
                                        <p:attrNameLst>
                                          <p:attrName>ppt_w</p:attrName>
                                        </p:attrNameLst>
                                      </p:cBhvr>
                                      <p:tavLst>
                                        <p:tav tm="0">
                                          <p:val>
                                            <p:strVal val="#ppt_w"/>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5" grpId="0" autoUpdateAnimBg="0"/>
      <p:bldP spid="145920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539750" y="2133600"/>
            <a:ext cx="7993063" cy="3836988"/>
          </a:xfrm>
        </p:spPr>
        <p:txBody>
          <a:bodyPr/>
          <a:lstStyle/>
          <a:p>
            <a:pPr marL="177800" indent="-177800" eaLnBrk="1" hangingPunct="1">
              <a:buFont typeface="Wingdings" pitchFamily="2" charset="2"/>
              <a:buNone/>
            </a:pPr>
            <a:r>
              <a:rPr lang="en-US" altLang="zh-CN" b="1" smtClean="0">
                <a:latin typeface="宋体" pitchFamily="2" charset="-122"/>
              </a:rPr>
              <a:t>2.</a:t>
            </a:r>
            <a:r>
              <a:rPr lang="zh-CN" altLang="en-US" b="1" smtClean="0">
                <a:latin typeface="宋体" pitchFamily="2" charset="-122"/>
              </a:rPr>
              <a:t>信息</a:t>
            </a:r>
          </a:p>
          <a:p>
            <a:pPr marL="419100" lvl="1" indent="-61913" eaLnBrk="1" hangingPunct="1">
              <a:buClr>
                <a:schemeClr val="accent2"/>
              </a:buClr>
              <a:buSzTx/>
              <a:buFontTx/>
              <a:buChar char="•"/>
            </a:pPr>
            <a:r>
              <a:rPr lang="zh-CN" altLang="en-US" b="1" smtClean="0"/>
              <a:t> 信息是关于客观事实的、可通信的知识。</a:t>
            </a:r>
          </a:p>
          <a:p>
            <a:pPr marL="419100" lvl="1" indent="-61913" eaLnBrk="1" hangingPunct="1">
              <a:buClr>
                <a:schemeClr val="accent2"/>
              </a:buClr>
              <a:buSzTx/>
              <a:buFontTx/>
              <a:buChar char="•"/>
            </a:pPr>
            <a:r>
              <a:rPr lang="zh-CN" altLang="en-US" b="1" smtClean="0"/>
              <a:t> 信息是事物运动的存在或表达形式</a:t>
            </a:r>
            <a:r>
              <a:rPr lang="zh-CN" altLang="en-US" smtClean="0"/>
              <a:t>（香农）</a:t>
            </a:r>
            <a:r>
              <a:rPr lang="zh-CN" altLang="en-US" b="1" smtClean="0"/>
              <a:t>。</a:t>
            </a:r>
          </a:p>
          <a:p>
            <a:pPr marL="419100" lvl="1" indent="-61913" eaLnBrk="1" hangingPunct="1">
              <a:buClr>
                <a:schemeClr val="accent2"/>
              </a:buClr>
              <a:buSzTx/>
              <a:buFontTx/>
              <a:buChar char="•"/>
            </a:pPr>
            <a:r>
              <a:rPr lang="zh-CN" altLang="en-US" b="1" smtClean="0"/>
              <a:t> 信息是用来消除随机不定性的东西</a:t>
            </a:r>
            <a:r>
              <a:rPr lang="zh-CN" altLang="en-US" smtClean="0"/>
              <a:t>。</a:t>
            </a:r>
            <a:endParaRPr lang="zh-CN" altLang="en-US" b="1" smtClean="0"/>
          </a:p>
          <a:p>
            <a:pPr marL="419100" lvl="1" indent="-61913" eaLnBrk="1" hangingPunct="1">
              <a:buClr>
                <a:schemeClr val="accent2"/>
              </a:buClr>
              <a:buSzTx/>
              <a:buFontTx/>
              <a:buChar char="•"/>
            </a:pPr>
            <a:r>
              <a:rPr lang="zh-CN" altLang="en-US" b="1" smtClean="0"/>
              <a:t> 信息是指经过加工后的数据，它对接收者的行为能产生影响，它对接收者的决策具有价值。</a:t>
            </a:r>
          </a:p>
        </p:txBody>
      </p:sp>
      <p:sp>
        <p:nvSpPr>
          <p:cNvPr id="1631235" name="AutoShape 3">
            <a:hlinkClick r:id="" action="ppaction://noaction" highlightClick="1"/>
          </p:cNvPr>
          <p:cNvSpPr>
            <a:spLocks noChangeArrowheads="1"/>
          </p:cNvSpPr>
          <p:nvPr/>
        </p:nvSpPr>
        <p:spPr bwMode="auto">
          <a:xfrm>
            <a:off x="1476375" y="908050"/>
            <a:ext cx="7273925" cy="914400"/>
          </a:xfrm>
          <a:prstGeom prst="actionButtonBlank">
            <a:avLst/>
          </a:prstGeom>
          <a:noFill/>
          <a:ln w="9525">
            <a:noFill/>
            <a:miter lim="800000"/>
            <a:headEnd/>
            <a:tailEnd/>
          </a:ln>
          <a:effectLst/>
        </p:spPr>
        <p:txBody>
          <a:bodyPr wrap="none" anchor="ctr"/>
          <a:lstStyle/>
          <a:p>
            <a:pPr>
              <a:defRPr/>
            </a:pPr>
            <a:r>
              <a:rPr kumimoji="1" lang="en-US" altLang="zh-CN" sz="3600" b="1">
                <a:effectLst>
                  <a:outerShdw blurRad="38100" dist="38100" dir="2700000" algn="tl">
                    <a:srgbClr val="C0C0C0"/>
                  </a:outerShdw>
                </a:effectLst>
                <a:latin typeface="Times New Roman" pitchFamily="18" charset="0"/>
              </a:rPr>
              <a:t>1.1.1  </a:t>
            </a:r>
            <a:r>
              <a:rPr kumimoji="1" lang="zh-CN" altLang="en-US" sz="3600" b="1">
                <a:effectLst>
                  <a:outerShdw blurRad="38100" dist="38100" dir="2700000" algn="tl">
                    <a:srgbClr val="C0C0C0"/>
                  </a:outerShdw>
                </a:effectLst>
                <a:latin typeface="Times New Roman" pitchFamily="18" charset="0"/>
              </a:rPr>
              <a:t>信息的概念</a:t>
            </a: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a:xfrm>
            <a:off x="684213" y="2133600"/>
            <a:ext cx="7772400" cy="4114800"/>
          </a:xfrm>
        </p:spPr>
        <p:txBody>
          <a:bodyPr/>
          <a:lstStyle/>
          <a:p>
            <a:pPr marL="184150" indent="-184150" eaLnBrk="1" hangingPunct="1">
              <a:lnSpc>
                <a:spcPct val="110000"/>
              </a:lnSpc>
              <a:buFont typeface="Wingdings" pitchFamily="2" charset="2"/>
              <a:buNone/>
            </a:pPr>
            <a:r>
              <a:rPr lang="en-US" altLang="zh-CN" b="1" smtClean="0"/>
              <a:t>2. </a:t>
            </a:r>
            <a:r>
              <a:rPr lang="zh-CN" altLang="en-US" b="1" smtClean="0"/>
              <a:t>数据的处理 </a:t>
            </a:r>
          </a:p>
          <a:p>
            <a:pPr marL="768350" lvl="1" indent="-393700" eaLnBrk="1" hangingPunct="1">
              <a:lnSpc>
                <a:spcPct val="110000"/>
              </a:lnSpc>
            </a:pPr>
            <a:r>
              <a:rPr lang="zh-CN" altLang="en-US" b="1" smtClean="0"/>
              <a:t>对数值型数据进行的各种算术运算</a:t>
            </a:r>
          </a:p>
          <a:p>
            <a:pPr marL="768350" lvl="1" indent="-393700" eaLnBrk="1" hangingPunct="1">
              <a:lnSpc>
                <a:spcPct val="110000"/>
              </a:lnSpc>
            </a:pPr>
            <a:r>
              <a:rPr lang="zh-CN" altLang="en-US" b="1" smtClean="0"/>
              <a:t>对非数值型数据的排序、转换、提取等都视为对数据的加工</a:t>
            </a:r>
          </a:p>
          <a:p>
            <a:pPr marL="768350" lvl="1" indent="-393700" eaLnBrk="1" hangingPunct="1">
              <a:lnSpc>
                <a:spcPct val="110000"/>
              </a:lnSpc>
            </a:pPr>
            <a:endParaRPr lang="zh-CN" altLang="en-US" smtClean="0"/>
          </a:p>
          <a:p>
            <a:pPr marL="768350" lvl="1" indent="-393700" eaLnBrk="1" hangingPunct="1">
              <a:lnSpc>
                <a:spcPct val="110000"/>
              </a:lnSpc>
            </a:pPr>
            <a:endParaRPr lang="zh-CN" altLang="en-US" smtClean="0"/>
          </a:p>
          <a:p>
            <a:pPr marL="768350" lvl="1" indent="-393700" eaLnBrk="1" hangingPunct="1">
              <a:lnSpc>
                <a:spcPct val="110000"/>
              </a:lnSpc>
            </a:pPr>
            <a:endParaRPr lang="en-US" altLang="zh-CN" smtClean="0"/>
          </a:p>
        </p:txBody>
      </p:sp>
      <p:sp>
        <p:nvSpPr>
          <p:cNvPr id="128003" name="AutoShape 3">
            <a:hlinkClick r:id="" action="ppaction://noaction" highlightClick="1"/>
          </p:cNvPr>
          <p:cNvSpPr>
            <a:spLocks noChangeArrowheads="1"/>
          </p:cNvSpPr>
          <p:nvPr/>
        </p:nvSpPr>
        <p:spPr bwMode="auto">
          <a:xfrm>
            <a:off x="1116013" y="981075"/>
            <a:ext cx="5616575"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1.3.2  </a:t>
            </a:r>
            <a:r>
              <a:rPr kumimoji="1" lang="zh-CN" altLang="en-US" sz="3600" b="1">
                <a:latin typeface="Times New Roman" pitchFamily="18" charset="0"/>
              </a:rPr>
              <a:t>信息系统的功能</a:t>
            </a:r>
          </a:p>
        </p:txBody>
      </p:sp>
      <p:grpSp>
        <p:nvGrpSpPr>
          <p:cNvPr id="128004" name="Group 12"/>
          <p:cNvGrpSpPr>
            <a:grpSpLocks/>
          </p:cNvGrpSpPr>
          <p:nvPr/>
        </p:nvGrpSpPr>
        <p:grpSpPr bwMode="auto">
          <a:xfrm>
            <a:off x="1116013" y="4581525"/>
            <a:ext cx="6400800" cy="1114425"/>
            <a:chOff x="798" y="3103"/>
            <a:chExt cx="4032" cy="702"/>
          </a:xfrm>
        </p:grpSpPr>
        <p:sp>
          <p:nvSpPr>
            <p:cNvPr id="1460237" name="Text Box 13"/>
            <p:cNvSpPr txBox="1">
              <a:spLocks noChangeArrowheads="1"/>
            </p:cNvSpPr>
            <p:nvPr/>
          </p:nvSpPr>
          <p:spPr bwMode="auto">
            <a:xfrm>
              <a:off x="798" y="3203"/>
              <a:ext cx="768" cy="365"/>
            </a:xfrm>
            <a:prstGeom prst="rect">
              <a:avLst/>
            </a:prstGeom>
            <a:noFill/>
            <a:ln w="9525">
              <a:noFill/>
              <a:miter lim="800000"/>
              <a:headEnd/>
              <a:tailEnd/>
            </a:ln>
            <a:effectLst/>
          </p:spPr>
          <p:txBody>
            <a:bodyPr>
              <a:spAutoFit/>
            </a:bodyPr>
            <a:lstStyle/>
            <a:p>
              <a:pPr>
                <a:spcBef>
                  <a:spcPct val="50000"/>
                </a:spcBef>
                <a:defRPr/>
              </a:pPr>
              <a:r>
                <a:rPr kumimoji="1" lang="zh-CN" altLang="en-US" sz="3200" b="1">
                  <a:effectLst>
                    <a:outerShdw blurRad="38100" dist="38100" dir="2700000" algn="tl">
                      <a:srgbClr val="C0C0C0"/>
                    </a:outerShdw>
                  </a:effectLst>
                  <a:latin typeface="Times New Roman" pitchFamily="18" charset="0"/>
                </a:rPr>
                <a:t>数据</a:t>
              </a:r>
            </a:p>
          </p:txBody>
        </p:sp>
        <p:sp>
          <p:nvSpPr>
            <p:cNvPr id="128006" name="Line 14"/>
            <p:cNvSpPr>
              <a:spLocks noChangeShapeType="1"/>
            </p:cNvSpPr>
            <p:nvPr/>
          </p:nvSpPr>
          <p:spPr bwMode="auto">
            <a:xfrm>
              <a:off x="1422" y="3443"/>
              <a:ext cx="480" cy="0"/>
            </a:xfrm>
            <a:prstGeom prst="line">
              <a:avLst/>
            </a:prstGeom>
            <a:noFill/>
            <a:ln w="28575">
              <a:solidFill>
                <a:schemeClr val="tx1"/>
              </a:solidFill>
              <a:round/>
              <a:headEnd/>
              <a:tailEnd type="triangle" w="med" len="med"/>
            </a:ln>
          </p:spPr>
          <p:txBody>
            <a:bodyPr/>
            <a:lstStyle/>
            <a:p>
              <a:endParaRPr lang="zh-CN" altLang="en-US"/>
            </a:p>
          </p:txBody>
        </p:sp>
        <p:sp>
          <p:nvSpPr>
            <p:cNvPr id="1460239" name="Text Box 15"/>
            <p:cNvSpPr txBox="1">
              <a:spLocks noChangeArrowheads="1"/>
            </p:cNvSpPr>
            <p:nvPr/>
          </p:nvSpPr>
          <p:spPr bwMode="auto">
            <a:xfrm>
              <a:off x="1854" y="3203"/>
              <a:ext cx="768" cy="365"/>
            </a:xfrm>
            <a:prstGeom prst="rect">
              <a:avLst/>
            </a:prstGeom>
            <a:noFill/>
            <a:ln w="9525">
              <a:noFill/>
              <a:miter lim="800000"/>
              <a:headEnd/>
              <a:tailEnd/>
            </a:ln>
            <a:effectLst/>
          </p:spPr>
          <p:txBody>
            <a:bodyPr>
              <a:spAutoFit/>
            </a:bodyPr>
            <a:lstStyle/>
            <a:p>
              <a:pPr>
                <a:spcBef>
                  <a:spcPct val="50000"/>
                </a:spcBef>
                <a:defRPr/>
              </a:pPr>
              <a:r>
                <a:rPr kumimoji="1" lang="zh-CN" altLang="en-US" sz="3200" b="1">
                  <a:effectLst>
                    <a:outerShdw blurRad="38100" dist="38100" dir="2700000" algn="tl">
                      <a:srgbClr val="C0C0C0"/>
                    </a:outerShdw>
                  </a:effectLst>
                  <a:latin typeface="Times New Roman" pitchFamily="18" charset="0"/>
                </a:rPr>
                <a:t>信息</a:t>
              </a:r>
            </a:p>
          </p:txBody>
        </p:sp>
        <p:sp>
          <p:nvSpPr>
            <p:cNvPr id="128008" name="Line 16"/>
            <p:cNvSpPr>
              <a:spLocks noChangeShapeType="1"/>
            </p:cNvSpPr>
            <p:nvPr/>
          </p:nvSpPr>
          <p:spPr bwMode="auto">
            <a:xfrm>
              <a:off x="2478" y="3443"/>
              <a:ext cx="480" cy="0"/>
            </a:xfrm>
            <a:prstGeom prst="line">
              <a:avLst/>
            </a:prstGeom>
            <a:noFill/>
            <a:ln w="28575">
              <a:solidFill>
                <a:schemeClr val="tx1"/>
              </a:solidFill>
              <a:round/>
              <a:headEnd/>
              <a:tailEnd type="triangle" w="med" len="med"/>
            </a:ln>
          </p:spPr>
          <p:txBody>
            <a:bodyPr/>
            <a:lstStyle/>
            <a:p>
              <a:endParaRPr lang="zh-CN" altLang="en-US"/>
            </a:p>
          </p:txBody>
        </p:sp>
        <p:sp>
          <p:nvSpPr>
            <p:cNvPr id="1460241" name="Text Box 17"/>
            <p:cNvSpPr txBox="1">
              <a:spLocks noChangeArrowheads="1"/>
            </p:cNvSpPr>
            <p:nvPr/>
          </p:nvSpPr>
          <p:spPr bwMode="auto">
            <a:xfrm>
              <a:off x="2958" y="3203"/>
              <a:ext cx="768" cy="365"/>
            </a:xfrm>
            <a:prstGeom prst="rect">
              <a:avLst/>
            </a:prstGeom>
            <a:noFill/>
            <a:ln w="9525">
              <a:noFill/>
              <a:miter lim="800000"/>
              <a:headEnd/>
              <a:tailEnd/>
            </a:ln>
            <a:effectLst/>
          </p:spPr>
          <p:txBody>
            <a:bodyPr>
              <a:spAutoFit/>
            </a:bodyPr>
            <a:lstStyle/>
            <a:p>
              <a:pPr>
                <a:spcBef>
                  <a:spcPct val="50000"/>
                </a:spcBef>
                <a:defRPr/>
              </a:pPr>
              <a:r>
                <a:rPr kumimoji="1" lang="zh-CN" altLang="en-US" sz="3200" b="1">
                  <a:effectLst>
                    <a:outerShdw blurRad="38100" dist="38100" dir="2700000" algn="tl">
                      <a:srgbClr val="C0C0C0"/>
                    </a:outerShdw>
                  </a:effectLst>
                  <a:latin typeface="Times New Roman" pitchFamily="18" charset="0"/>
                </a:rPr>
                <a:t>决策</a:t>
              </a:r>
            </a:p>
          </p:txBody>
        </p:sp>
        <p:sp>
          <p:nvSpPr>
            <p:cNvPr id="128010" name="Line 18"/>
            <p:cNvSpPr>
              <a:spLocks noChangeShapeType="1"/>
            </p:cNvSpPr>
            <p:nvPr/>
          </p:nvSpPr>
          <p:spPr bwMode="auto">
            <a:xfrm>
              <a:off x="3582" y="3443"/>
              <a:ext cx="480" cy="0"/>
            </a:xfrm>
            <a:prstGeom prst="line">
              <a:avLst/>
            </a:prstGeom>
            <a:noFill/>
            <a:ln w="28575">
              <a:solidFill>
                <a:schemeClr val="tx1"/>
              </a:solidFill>
              <a:round/>
              <a:headEnd/>
              <a:tailEnd type="triangle" w="med" len="med"/>
            </a:ln>
          </p:spPr>
          <p:txBody>
            <a:bodyPr/>
            <a:lstStyle/>
            <a:p>
              <a:endParaRPr lang="zh-CN" altLang="en-US"/>
            </a:p>
          </p:txBody>
        </p:sp>
        <p:sp>
          <p:nvSpPr>
            <p:cNvPr id="1460243" name="Text Box 19"/>
            <p:cNvSpPr txBox="1">
              <a:spLocks noChangeArrowheads="1"/>
            </p:cNvSpPr>
            <p:nvPr/>
          </p:nvSpPr>
          <p:spPr bwMode="auto">
            <a:xfrm>
              <a:off x="4062" y="3203"/>
              <a:ext cx="768" cy="365"/>
            </a:xfrm>
            <a:prstGeom prst="rect">
              <a:avLst/>
            </a:prstGeom>
            <a:noFill/>
            <a:ln w="9525">
              <a:noFill/>
              <a:miter lim="800000"/>
              <a:headEnd/>
              <a:tailEnd/>
            </a:ln>
            <a:effectLst/>
          </p:spPr>
          <p:txBody>
            <a:bodyPr>
              <a:spAutoFit/>
            </a:bodyPr>
            <a:lstStyle/>
            <a:p>
              <a:pPr>
                <a:spcBef>
                  <a:spcPct val="50000"/>
                </a:spcBef>
                <a:defRPr/>
              </a:pPr>
              <a:r>
                <a:rPr kumimoji="1" lang="zh-CN" altLang="en-US" sz="3200" b="1">
                  <a:effectLst>
                    <a:outerShdw blurRad="38100" dist="38100" dir="2700000" algn="tl">
                      <a:srgbClr val="C0C0C0"/>
                    </a:outerShdw>
                  </a:effectLst>
                  <a:latin typeface="Times New Roman" pitchFamily="18" charset="0"/>
                </a:rPr>
                <a:t>结果</a:t>
              </a:r>
            </a:p>
          </p:txBody>
        </p:sp>
        <p:sp>
          <p:nvSpPr>
            <p:cNvPr id="1460244" name="Text Box 20"/>
            <p:cNvSpPr txBox="1">
              <a:spLocks noChangeArrowheads="1"/>
            </p:cNvSpPr>
            <p:nvPr/>
          </p:nvSpPr>
          <p:spPr bwMode="auto">
            <a:xfrm>
              <a:off x="3625" y="3103"/>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1400" b="1">
                  <a:effectLst>
                    <a:outerShdw blurRad="38100" dist="38100" dir="2700000" algn="tl">
                      <a:srgbClr val="C0C0C0"/>
                    </a:outerShdw>
                  </a:effectLst>
                  <a:latin typeface="Times New Roman" pitchFamily="18" charset="0"/>
                  <a:sym typeface="Webdings" pitchFamily="18" charset="2"/>
                </a:rPr>
                <a:t></a:t>
              </a:r>
              <a:r>
                <a:rPr kumimoji="1" lang="en-US" altLang="zh-CN" sz="2800" b="1">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effectLst>
                    <a:outerShdw blurRad="38100" dist="38100" dir="2700000" algn="tl">
                      <a:srgbClr val="C0C0C0"/>
                    </a:outerShdw>
                  </a:effectLst>
                  <a:latin typeface="Times New Roman" pitchFamily="18" charset="0"/>
                  <a:sym typeface="Webdings" pitchFamily="18" charset="2"/>
                </a:rPr>
                <a:t>3</a:t>
              </a:r>
              <a:endParaRPr kumimoji="1" lang="en-US" altLang="zh-CN" sz="2800" b="1" baseline="-25000">
                <a:effectLst>
                  <a:outerShdw blurRad="38100" dist="38100" dir="2700000" algn="tl">
                    <a:srgbClr val="C0C0C0"/>
                  </a:outerShdw>
                </a:effectLst>
                <a:latin typeface="Times New Roman" pitchFamily="18" charset="0"/>
              </a:endParaRPr>
            </a:p>
          </p:txBody>
        </p:sp>
        <p:sp>
          <p:nvSpPr>
            <p:cNvPr id="1460245" name="Text Box 21"/>
            <p:cNvSpPr txBox="1">
              <a:spLocks noChangeArrowheads="1"/>
            </p:cNvSpPr>
            <p:nvPr/>
          </p:nvSpPr>
          <p:spPr bwMode="auto">
            <a:xfrm>
              <a:off x="1474" y="3113"/>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1400" b="1">
                  <a:effectLst>
                    <a:outerShdw blurRad="38100" dist="38100" dir="2700000" algn="tl">
                      <a:srgbClr val="C0C0C0"/>
                    </a:outerShdw>
                  </a:effectLst>
                  <a:latin typeface="Times New Roman" pitchFamily="18" charset="0"/>
                  <a:sym typeface="Webdings" pitchFamily="18" charset="2"/>
                </a:rPr>
                <a:t></a:t>
              </a:r>
              <a:r>
                <a:rPr kumimoji="1" lang="en-US" altLang="zh-CN" sz="2800" b="1">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effectLst>
                    <a:outerShdw blurRad="38100" dist="38100" dir="2700000" algn="tl">
                      <a:srgbClr val="C0C0C0"/>
                    </a:outerShdw>
                  </a:effectLst>
                  <a:latin typeface="Times New Roman" pitchFamily="18" charset="0"/>
                  <a:sym typeface="Webdings" pitchFamily="18" charset="2"/>
                </a:rPr>
                <a:t>1</a:t>
              </a:r>
              <a:endParaRPr kumimoji="1" lang="en-US" altLang="zh-CN" sz="2800" b="1" baseline="-25000">
                <a:effectLst>
                  <a:outerShdw blurRad="38100" dist="38100" dir="2700000" algn="tl">
                    <a:srgbClr val="C0C0C0"/>
                  </a:outerShdw>
                </a:effectLst>
                <a:latin typeface="Times New Roman" pitchFamily="18" charset="0"/>
              </a:endParaRPr>
            </a:p>
          </p:txBody>
        </p:sp>
        <p:sp>
          <p:nvSpPr>
            <p:cNvPr id="1460246" name="Text Box 22"/>
            <p:cNvSpPr txBox="1">
              <a:spLocks noChangeArrowheads="1"/>
            </p:cNvSpPr>
            <p:nvPr/>
          </p:nvSpPr>
          <p:spPr bwMode="auto">
            <a:xfrm>
              <a:off x="2517" y="3113"/>
              <a:ext cx="480" cy="327"/>
            </a:xfrm>
            <a:prstGeom prst="rect">
              <a:avLst/>
            </a:prstGeom>
            <a:noFill/>
            <a:ln w="9525">
              <a:noFill/>
              <a:miter lim="800000"/>
              <a:headEnd/>
              <a:tailEnd/>
            </a:ln>
            <a:effectLst/>
          </p:spPr>
          <p:txBody>
            <a:bodyPr>
              <a:spAutoFit/>
            </a:bodyPr>
            <a:lstStyle/>
            <a:p>
              <a:pPr>
                <a:spcBef>
                  <a:spcPct val="50000"/>
                </a:spcBef>
                <a:defRPr/>
              </a:pPr>
              <a:r>
                <a:rPr kumimoji="1" lang="en-US" altLang="zh-CN" sz="1400" b="1">
                  <a:effectLst>
                    <a:outerShdw blurRad="38100" dist="38100" dir="2700000" algn="tl">
                      <a:srgbClr val="C0C0C0"/>
                    </a:outerShdw>
                  </a:effectLst>
                  <a:latin typeface="Times New Roman" pitchFamily="18" charset="0"/>
                  <a:sym typeface="Webdings" pitchFamily="18" charset="2"/>
                </a:rPr>
                <a:t></a:t>
              </a:r>
              <a:r>
                <a:rPr kumimoji="1" lang="en-US" altLang="zh-CN" sz="2800" b="1">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effectLst>
                    <a:outerShdw blurRad="38100" dist="38100" dir="2700000" algn="tl">
                      <a:srgbClr val="C0C0C0"/>
                    </a:outerShdw>
                  </a:effectLst>
                  <a:latin typeface="Times New Roman" pitchFamily="18" charset="0"/>
                  <a:sym typeface="Webdings" pitchFamily="18" charset="2"/>
                </a:rPr>
                <a:t>2</a:t>
              </a:r>
              <a:endParaRPr kumimoji="1" lang="en-US" altLang="zh-CN" sz="2800" b="1" baseline="-25000">
                <a:effectLst>
                  <a:outerShdw blurRad="38100" dist="38100" dir="2700000" algn="tl">
                    <a:srgbClr val="C0C0C0"/>
                  </a:outerShdw>
                </a:effectLst>
                <a:latin typeface="Times New Roman" pitchFamily="18" charset="0"/>
              </a:endParaRPr>
            </a:p>
          </p:txBody>
        </p:sp>
        <p:sp>
          <p:nvSpPr>
            <p:cNvPr id="1460247" name="Text Box 23"/>
            <p:cNvSpPr txBox="1">
              <a:spLocks noChangeArrowheads="1"/>
            </p:cNvSpPr>
            <p:nvPr/>
          </p:nvSpPr>
          <p:spPr bwMode="auto">
            <a:xfrm>
              <a:off x="1009" y="3478"/>
              <a:ext cx="288" cy="327"/>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solidFill>
                    <a:srgbClr val="CC3300"/>
                  </a:solidFill>
                  <a:effectLst>
                    <a:outerShdw blurRad="38100" dist="38100" dir="2700000" algn="tl">
                      <a:srgbClr val="C0C0C0"/>
                    </a:outerShdw>
                  </a:effectLst>
                  <a:latin typeface="Times New Roman" pitchFamily="18" charset="0"/>
                  <a:sym typeface="Webdings" pitchFamily="18" charset="2"/>
                </a:rPr>
                <a:t>1</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460248" name="Text Box 24"/>
            <p:cNvSpPr txBox="1">
              <a:spLocks noChangeArrowheads="1"/>
            </p:cNvSpPr>
            <p:nvPr/>
          </p:nvSpPr>
          <p:spPr bwMode="auto">
            <a:xfrm>
              <a:off x="2065" y="3478"/>
              <a:ext cx="288" cy="327"/>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solidFill>
                    <a:srgbClr val="CC3300"/>
                  </a:solidFill>
                  <a:effectLst>
                    <a:outerShdw blurRad="38100" dist="38100" dir="2700000" algn="tl">
                      <a:srgbClr val="C0C0C0"/>
                    </a:outerShdw>
                  </a:effectLst>
                  <a:latin typeface="Times New Roman" pitchFamily="18" charset="0"/>
                  <a:sym typeface="Webdings" pitchFamily="18" charset="2"/>
                </a:rPr>
                <a:t>2</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460249" name="Text Box 25"/>
            <p:cNvSpPr txBox="1">
              <a:spLocks noChangeArrowheads="1"/>
            </p:cNvSpPr>
            <p:nvPr/>
          </p:nvSpPr>
          <p:spPr bwMode="auto">
            <a:xfrm>
              <a:off x="3169" y="3478"/>
              <a:ext cx="288" cy="327"/>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solidFill>
                    <a:srgbClr val="CC3300"/>
                  </a:solidFill>
                  <a:effectLst>
                    <a:outerShdw blurRad="38100" dist="38100" dir="2700000" algn="tl">
                      <a:srgbClr val="C0C0C0"/>
                    </a:outerShdw>
                  </a:effectLst>
                  <a:latin typeface="Times New Roman" pitchFamily="18" charset="0"/>
                  <a:sym typeface="Webdings" pitchFamily="18" charset="2"/>
                </a:rPr>
                <a:t>3</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460250" name="Text Box 26"/>
            <p:cNvSpPr txBox="1">
              <a:spLocks noChangeArrowheads="1"/>
            </p:cNvSpPr>
            <p:nvPr/>
          </p:nvSpPr>
          <p:spPr bwMode="auto">
            <a:xfrm>
              <a:off x="4225" y="3430"/>
              <a:ext cx="288" cy="327"/>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t</a:t>
              </a:r>
              <a:r>
                <a:rPr kumimoji="1" lang="en-US" altLang="zh-CN" sz="2800" b="1" baseline="-25000">
                  <a:solidFill>
                    <a:srgbClr val="CC3300"/>
                  </a:solidFill>
                  <a:effectLst>
                    <a:outerShdw blurRad="38100" dist="38100" dir="2700000" algn="tl">
                      <a:srgbClr val="C0C0C0"/>
                    </a:outerShdw>
                  </a:effectLst>
                  <a:latin typeface="Times New Roman" pitchFamily="18" charset="0"/>
                  <a:sym typeface="Webdings" pitchFamily="18" charset="2"/>
                </a:rPr>
                <a:t>4</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460251" name="Text Box 27"/>
            <p:cNvSpPr txBox="1">
              <a:spLocks noChangeArrowheads="1"/>
            </p:cNvSpPr>
            <p:nvPr/>
          </p:nvSpPr>
          <p:spPr bwMode="auto">
            <a:xfrm>
              <a:off x="1537" y="3478"/>
              <a:ext cx="288" cy="327"/>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&lt;</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460252" name="Text Box 28"/>
            <p:cNvSpPr txBox="1">
              <a:spLocks noChangeArrowheads="1"/>
            </p:cNvSpPr>
            <p:nvPr/>
          </p:nvSpPr>
          <p:spPr bwMode="auto">
            <a:xfrm>
              <a:off x="2641" y="3478"/>
              <a:ext cx="288" cy="327"/>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&lt;</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sp>
          <p:nvSpPr>
            <p:cNvPr id="1460253" name="Text Box 29"/>
            <p:cNvSpPr txBox="1">
              <a:spLocks noChangeArrowheads="1"/>
            </p:cNvSpPr>
            <p:nvPr/>
          </p:nvSpPr>
          <p:spPr bwMode="auto">
            <a:xfrm>
              <a:off x="3745" y="3478"/>
              <a:ext cx="288" cy="327"/>
            </a:xfrm>
            <a:prstGeom prst="rect">
              <a:avLst/>
            </a:prstGeom>
            <a:noFill/>
            <a:ln w="9525">
              <a:noFill/>
              <a:miter lim="800000"/>
              <a:headEnd/>
              <a:tailEnd/>
            </a:ln>
            <a:effectLst/>
          </p:spPr>
          <p:txBody>
            <a:bodyPr>
              <a:spAutoFit/>
            </a:bodyPr>
            <a:lstStyle/>
            <a:p>
              <a:pPr>
                <a:spcBef>
                  <a:spcPct val="50000"/>
                </a:spcBef>
                <a:defRPr/>
              </a:pPr>
              <a:r>
                <a:rPr kumimoji="1" lang="en-US" altLang="zh-CN" sz="2800" b="1">
                  <a:solidFill>
                    <a:srgbClr val="CC3300"/>
                  </a:solidFill>
                  <a:effectLst>
                    <a:outerShdw blurRad="38100" dist="38100" dir="2700000" algn="tl">
                      <a:srgbClr val="C0C0C0"/>
                    </a:outerShdw>
                  </a:effectLst>
                  <a:latin typeface="Times New Roman" pitchFamily="18" charset="0"/>
                  <a:sym typeface="Webdings" pitchFamily="18" charset="2"/>
                </a:rPr>
                <a:t>&lt;</a:t>
              </a:r>
              <a:endParaRPr kumimoji="1" lang="en-US" altLang="zh-CN" sz="2800" b="1" baseline="-25000">
                <a:solidFill>
                  <a:srgbClr val="CC3300"/>
                </a:solidFill>
                <a:effectLst>
                  <a:outerShdw blurRad="38100" dist="38100" dir="2700000" algn="tl">
                    <a:srgbClr val="C0C0C0"/>
                  </a:outerShdw>
                </a:effectLst>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611188" y="2060575"/>
            <a:ext cx="7772400" cy="4114800"/>
          </a:xfrm>
        </p:spPr>
        <p:txBody>
          <a:bodyPr/>
          <a:lstStyle/>
          <a:p>
            <a:pPr marL="184150" indent="-184150" eaLnBrk="1" hangingPunct="1">
              <a:buFont typeface="Wingdings" pitchFamily="2" charset="2"/>
              <a:buNone/>
            </a:pPr>
            <a:r>
              <a:rPr lang="en-US" altLang="zh-CN" b="1" smtClean="0"/>
              <a:t>3. </a:t>
            </a:r>
            <a:r>
              <a:rPr lang="zh-CN" altLang="en-US" b="1" smtClean="0"/>
              <a:t>数据的存储 </a:t>
            </a:r>
          </a:p>
          <a:p>
            <a:pPr marL="768350" lvl="1" indent="-393700" eaLnBrk="1" hangingPunct="1"/>
            <a:r>
              <a:rPr lang="zh-CN" altLang="en-US" b="1" smtClean="0"/>
              <a:t>要存储什么信息：由需求确定存储什么信息</a:t>
            </a:r>
          </a:p>
          <a:p>
            <a:pPr marL="768350" lvl="1" indent="-393700" eaLnBrk="1" hangingPunct="1"/>
            <a:r>
              <a:rPr lang="zh-CN" altLang="en-US" b="1" smtClean="0"/>
              <a:t>保存多长时间：根据系统要求确定</a:t>
            </a:r>
          </a:p>
          <a:p>
            <a:pPr marL="768350" lvl="1" indent="-393700" eaLnBrk="1" hangingPunct="1"/>
            <a:r>
              <a:rPr lang="zh-CN" altLang="en-US" b="1" smtClean="0"/>
              <a:t>存储方式：由系统目标决定</a:t>
            </a:r>
          </a:p>
          <a:p>
            <a:pPr marL="768350" lvl="1" indent="-393700" eaLnBrk="1" hangingPunct="1"/>
            <a:r>
              <a:rPr lang="zh-CN" altLang="en-US" b="1" smtClean="0"/>
              <a:t>一般可有集中和分散两种存放方式</a:t>
            </a:r>
          </a:p>
        </p:txBody>
      </p:sp>
      <p:sp>
        <p:nvSpPr>
          <p:cNvPr id="129027" name="AutoShape 3">
            <a:hlinkClick r:id="" action="ppaction://noaction" highlightClick="1"/>
          </p:cNvPr>
          <p:cNvSpPr>
            <a:spLocks noChangeArrowheads="1"/>
          </p:cNvSpPr>
          <p:nvPr/>
        </p:nvSpPr>
        <p:spPr bwMode="auto">
          <a:xfrm>
            <a:off x="1258888" y="908050"/>
            <a:ext cx="6408737"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1.3.2  </a:t>
            </a:r>
            <a:r>
              <a:rPr kumimoji="1" lang="zh-CN" altLang="en-US" sz="3600" b="1">
                <a:latin typeface="Times New Roman" pitchFamily="18" charset="0"/>
              </a:rPr>
              <a:t>信息系统的功能</a:t>
            </a:r>
          </a:p>
        </p:txBody>
      </p:sp>
      <p:grpSp>
        <p:nvGrpSpPr>
          <p:cNvPr id="2" name="Group 32"/>
          <p:cNvGrpSpPr>
            <a:grpSpLocks/>
          </p:cNvGrpSpPr>
          <p:nvPr/>
        </p:nvGrpSpPr>
        <p:grpSpPr bwMode="auto">
          <a:xfrm>
            <a:off x="250825" y="2060575"/>
            <a:ext cx="8534400" cy="4491038"/>
            <a:chOff x="384" y="1117"/>
            <a:chExt cx="5376" cy="2829"/>
          </a:xfrm>
        </p:grpSpPr>
        <p:sp>
          <p:nvSpPr>
            <p:cNvPr id="129029" name="WordArt 33"/>
            <p:cNvSpPr>
              <a:spLocks noChangeArrowheads="1" noChangeShapeType="1" noTextEdit="1"/>
            </p:cNvSpPr>
            <p:nvPr/>
          </p:nvSpPr>
          <p:spPr bwMode="auto">
            <a:xfrm>
              <a:off x="1584" y="2016"/>
              <a:ext cx="624" cy="480"/>
            </a:xfrm>
            <a:prstGeom prst="rect">
              <a:avLst/>
            </a:prstGeom>
          </p:spPr>
          <p:txBody>
            <a:bodyPr wrap="none" fromWordArt="1">
              <a:prstTxWarp prst="textPlain">
                <a:avLst>
                  <a:gd name="adj" fmla="val 50000"/>
                </a:avLst>
              </a:prstTxWarp>
            </a:bodyPr>
            <a:lstStyle/>
            <a:p>
              <a:pPr algn="ctr"/>
              <a:r>
                <a:rPr lang="zh-CN" altLang="en-US" sz="6000" b="1" i="1" kern="10">
                  <a:ln w="19050" cap="sq">
                    <a:solidFill>
                      <a:srgbClr val="99CCFF"/>
                    </a:solidFill>
                    <a:round/>
                    <a:headEnd type="none" w="sm" len="sm"/>
                    <a:tailEnd type="none" w="sm" len="sm"/>
                  </a:ln>
                  <a:solidFill>
                    <a:srgbClr val="FFCC00"/>
                  </a:solidFill>
                  <a:effectLst>
                    <a:outerShdw dist="35921" dir="2700000" algn="ctr" rotWithShape="0">
                      <a:srgbClr val="990000"/>
                    </a:outerShdw>
                  </a:effectLst>
                  <a:latin typeface="楷体_GB2312"/>
                  <a:ea typeface="楷体_GB2312"/>
                </a:rPr>
                <a:t>？</a:t>
              </a:r>
            </a:p>
          </p:txBody>
        </p:sp>
        <p:grpSp>
          <p:nvGrpSpPr>
            <p:cNvPr id="129030" name="Group 34"/>
            <p:cNvGrpSpPr>
              <a:grpSpLocks/>
            </p:cNvGrpSpPr>
            <p:nvPr/>
          </p:nvGrpSpPr>
          <p:grpSpPr bwMode="auto">
            <a:xfrm>
              <a:off x="384" y="2640"/>
              <a:ext cx="1547" cy="1306"/>
              <a:chOff x="4212" y="3014"/>
              <a:chExt cx="1547" cy="1306"/>
            </a:xfrm>
          </p:grpSpPr>
          <p:sp>
            <p:nvSpPr>
              <p:cNvPr id="129032" name="Freeform 35"/>
              <p:cNvSpPr>
                <a:spLocks/>
              </p:cNvSpPr>
              <p:nvPr/>
            </p:nvSpPr>
            <p:spPr bwMode="auto">
              <a:xfrm>
                <a:off x="4890" y="3449"/>
                <a:ext cx="361" cy="461"/>
              </a:xfrm>
              <a:custGeom>
                <a:avLst/>
                <a:gdLst>
                  <a:gd name="T0" fmla="*/ 86 w 361"/>
                  <a:gd name="T1" fmla="*/ 0 h 923"/>
                  <a:gd name="T2" fmla="*/ 124 w 361"/>
                  <a:gd name="T3" fmla="*/ 0 h 923"/>
                  <a:gd name="T4" fmla="*/ 198 w 361"/>
                  <a:gd name="T5" fmla="*/ 0 h 923"/>
                  <a:gd name="T6" fmla="*/ 261 w 361"/>
                  <a:gd name="T7" fmla="*/ 0 h 923"/>
                  <a:gd name="T8" fmla="*/ 296 w 361"/>
                  <a:gd name="T9" fmla="*/ 0 h 923"/>
                  <a:gd name="T10" fmla="*/ 324 w 361"/>
                  <a:gd name="T11" fmla="*/ 0 h 923"/>
                  <a:gd name="T12" fmla="*/ 349 w 361"/>
                  <a:gd name="T13" fmla="*/ 0 h 923"/>
                  <a:gd name="T14" fmla="*/ 361 w 361"/>
                  <a:gd name="T15" fmla="*/ 0 h 923"/>
                  <a:gd name="T16" fmla="*/ 361 w 361"/>
                  <a:gd name="T17" fmla="*/ 1 h 923"/>
                  <a:gd name="T18" fmla="*/ 324 w 361"/>
                  <a:gd name="T19" fmla="*/ 1 h 923"/>
                  <a:gd name="T20" fmla="*/ 272 w 361"/>
                  <a:gd name="T21" fmla="*/ 1 h 923"/>
                  <a:gd name="T22" fmla="*/ 219 w 361"/>
                  <a:gd name="T23" fmla="*/ 1 h 923"/>
                  <a:gd name="T24" fmla="*/ 159 w 361"/>
                  <a:gd name="T25" fmla="*/ 1 h 923"/>
                  <a:gd name="T26" fmla="*/ 75 w 361"/>
                  <a:gd name="T27" fmla="*/ 1 h 923"/>
                  <a:gd name="T28" fmla="*/ 8 w 361"/>
                  <a:gd name="T29" fmla="*/ 1 h 923"/>
                  <a:gd name="T30" fmla="*/ 0 w 361"/>
                  <a:gd name="T31" fmla="*/ 1 h 923"/>
                  <a:gd name="T32" fmla="*/ 33 w 361"/>
                  <a:gd name="T33" fmla="*/ 1 h 923"/>
                  <a:gd name="T34" fmla="*/ 61 w 361"/>
                  <a:gd name="T35" fmla="*/ 1 h 923"/>
                  <a:gd name="T36" fmla="*/ 72 w 361"/>
                  <a:gd name="T37" fmla="*/ 0 h 923"/>
                  <a:gd name="T38" fmla="*/ 54 w 361"/>
                  <a:gd name="T39" fmla="*/ 0 h 923"/>
                  <a:gd name="T40" fmla="*/ 54 w 361"/>
                  <a:gd name="T41" fmla="*/ 0 h 923"/>
                  <a:gd name="T42" fmla="*/ 86 w 361"/>
                  <a:gd name="T43" fmla="*/ 0 h 9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1"/>
                  <a:gd name="T67" fmla="*/ 0 h 923"/>
                  <a:gd name="T68" fmla="*/ 361 w 361"/>
                  <a:gd name="T69" fmla="*/ 923 h 9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1" h="923">
                    <a:moveTo>
                      <a:pt x="86" y="74"/>
                    </a:moveTo>
                    <a:lnTo>
                      <a:pt x="124" y="20"/>
                    </a:lnTo>
                    <a:lnTo>
                      <a:pt x="198" y="0"/>
                    </a:lnTo>
                    <a:lnTo>
                      <a:pt x="261" y="20"/>
                    </a:lnTo>
                    <a:lnTo>
                      <a:pt x="296" y="50"/>
                    </a:lnTo>
                    <a:lnTo>
                      <a:pt x="324" y="110"/>
                    </a:lnTo>
                    <a:lnTo>
                      <a:pt x="349" y="217"/>
                    </a:lnTo>
                    <a:lnTo>
                      <a:pt x="361" y="333"/>
                    </a:lnTo>
                    <a:lnTo>
                      <a:pt x="361" y="540"/>
                    </a:lnTo>
                    <a:lnTo>
                      <a:pt x="324" y="721"/>
                    </a:lnTo>
                    <a:lnTo>
                      <a:pt x="272" y="823"/>
                    </a:lnTo>
                    <a:lnTo>
                      <a:pt x="219" y="882"/>
                    </a:lnTo>
                    <a:lnTo>
                      <a:pt x="159" y="923"/>
                    </a:lnTo>
                    <a:lnTo>
                      <a:pt x="75" y="918"/>
                    </a:lnTo>
                    <a:lnTo>
                      <a:pt x="8" y="857"/>
                    </a:lnTo>
                    <a:lnTo>
                      <a:pt x="0" y="783"/>
                    </a:lnTo>
                    <a:lnTo>
                      <a:pt x="33" y="673"/>
                    </a:lnTo>
                    <a:lnTo>
                      <a:pt x="61" y="549"/>
                    </a:lnTo>
                    <a:lnTo>
                      <a:pt x="72" y="390"/>
                    </a:lnTo>
                    <a:lnTo>
                      <a:pt x="54" y="254"/>
                    </a:lnTo>
                    <a:lnTo>
                      <a:pt x="54" y="155"/>
                    </a:lnTo>
                    <a:lnTo>
                      <a:pt x="86" y="74"/>
                    </a:lnTo>
                    <a:close/>
                  </a:path>
                </a:pathLst>
              </a:custGeom>
              <a:solidFill>
                <a:schemeClr val="tx1"/>
              </a:solidFill>
              <a:ln w="9525">
                <a:noFill/>
                <a:round/>
                <a:headEnd/>
                <a:tailEnd/>
              </a:ln>
            </p:spPr>
            <p:txBody>
              <a:bodyPr/>
              <a:lstStyle/>
              <a:p>
                <a:endParaRPr lang="zh-CN" altLang="en-US"/>
              </a:p>
            </p:txBody>
          </p:sp>
          <p:sp>
            <p:nvSpPr>
              <p:cNvPr id="129033" name="Freeform 36"/>
              <p:cNvSpPr>
                <a:spLocks/>
              </p:cNvSpPr>
              <p:nvPr/>
            </p:nvSpPr>
            <p:spPr bwMode="auto">
              <a:xfrm>
                <a:off x="5029" y="3859"/>
                <a:ext cx="413" cy="454"/>
              </a:xfrm>
              <a:custGeom>
                <a:avLst/>
                <a:gdLst>
                  <a:gd name="T0" fmla="*/ 137 w 413"/>
                  <a:gd name="T1" fmla="*/ 0 h 909"/>
                  <a:gd name="T2" fmla="*/ 88 w 413"/>
                  <a:gd name="T3" fmla="*/ 0 h 909"/>
                  <a:gd name="T4" fmla="*/ 25 w 413"/>
                  <a:gd name="T5" fmla="*/ 0 h 909"/>
                  <a:gd name="T6" fmla="*/ 0 w 413"/>
                  <a:gd name="T7" fmla="*/ 0 h 909"/>
                  <a:gd name="T8" fmla="*/ 11 w 413"/>
                  <a:gd name="T9" fmla="*/ 0 h 909"/>
                  <a:gd name="T10" fmla="*/ 67 w 413"/>
                  <a:gd name="T11" fmla="*/ 0 h 909"/>
                  <a:gd name="T12" fmla="*/ 183 w 413"/>
                  <a:gd name="T13" fmla="*/ 0 h 909"/>
                  <a:gd name="T14" fmla="*/ 317 w 413"/>
                  <a:gd name="T15" fmla="*/ 0 h 909"/>
                  <a:gd name="T16" fmla="*/ 338 w 413"/>
                  <a:gd name="T17" fmla="*/ 0 h 909"/>
                  <a:gd name="T18" fmla="*/ 327 w 413"/>
                  <a:gd name="T19" fmla="*/ 0 h 909"/>
                  <a:gd name="T20" fmla="*/ 225 w 413"/>
                  <a:gd name="T21" fmla="*/ 1 h 909"/>
                  <a:gd name="T22" fmla="*/ 106 w 413"/>
                  <a:gd name="T23" fmla="*/ 1 h 909"/>
                  <a:gd name="T24" fmla="*/ 78 w 413"/>
                  <a:gd name="T25" fmla="*/ 1 h 909"/>
                  <a:gd name="T26" fmla="*/ 78 w 413"/>
                  <a:gd name="T27" fmla="*/ 1 h 909"/>
                  <a:gd name="T28" fmla="*/ 169 w 413"/>
                  <a:gd name="T29" fmla="*/ 1 h 909"/>
                  <a:gd name="T30" fmla="*/ 310 w 413"/>
                  <a:gd name="T31" fmla="*/ 1 h 909"/>
                  <a:gd name="T32" fmla="*/ 359 w 413"/>
                  <a:gd name="T33" fmla="*/ 1 h 909"/>
                  <a:gd name="T34" fmla="*/ 413 w 413"/>
                  <a:gd name="T35" fmla="*/ 1 h 909"/>
                  <a:gd name="T36" fmla="*/ 413 w 413"/>
                  <a:gd name="T37" fmla="*/ 1 h 909"/>
                  <a:gd name="T38" fmla="*/ 373 w 413"/>
                  <a:gd name="T39" fmla="*/ 1 h 909"/>
                  <a:gd name="T40" fmla="*/ 194 w 413"/>
                  <a:gd name="T41" fmla="*/ 1 h 909"/>
                  <a:gd name="T42" fmla="*/ 127 w 413"/>
                  <a:gd name="T43" fmla="*/ 1 h 909"/>
                  <a:gd name="T44" fmla="*/ 120 w 413"/>
                  <a:gd name="T45" fmla="*/ 1 h 909"/>
                  <a:gd name="T46" fmla="*/ 236 w 413"/>
                  <a:gd name="T47" fmla="*/ 1 h 909"/>
                  <a:gd name="T48" fmla="*/ 362 w 413"/>
                  <a:gd name="T49" fmla="*/ 1 h 909"/>
                  <a:gd name="T50" fmla="*/ 390 w 413"/>
                  <a:gd name="T51" fmla="*/ 0 h 909"/>
                  <a:gd name="T52" fmla="*/ 401 w 413"/>
                  <a:gd name="T53" fmla="*/ 0 h 909"/>
                  <a:gd name="T54" fmla="*/ 390 w 413"/>
                  <a:gd name="T55" fmla="*/ 0 h 909"/>
                  <a:gd name="T56" fmla="*/ 352 w 413"/>
                  <a:gd name="T57" fmla="*/ 0 h 909"/>
                  <a:gd name="T58" fmla="*/ 225 w 413"/>
                  <a:gd name="T59" fmla="*/ 0 h 909"/>
                  <a:gd name="T60" fmla="*/ 137 w 413"/>
                  <a:gd name="T61" fmla="*/ 0 h 9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909"/>
                  <a:gd name="T95" fmla="*/ 413 w 413"/>
                  <a:gd name="T96" fmla="*/ 909 h 9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909">
                    <a:moveTo>
                      <a:pt x="137" y="38"/>
                    </a:moveTo>
                    <a:lnTo>
                      <a:pt x="88" y="0"/>
                    </a:lnTo>
                    <a:lnTo>
                      <a:pt x="25" y="0"/>
                    </a:lnTo>
                    <a:lnTo>
                      <a:pt x="0" y="50"/>
                    </a:lnTo>
                    <a:lnTo>
                      <a:pt x="11" y="124"/>
                    </a:lnTo>
                    <a:lnTo>
                      <a:pt x="67" y="196"/>
                    </a:lnTo>
                    <a:lnTo>
                      <a:pt x="183" y="262"/>
                    </a:lnTo>
                    <a:lnTo>
                      <a:pt x="317" y="404"/>
                    </a:lnTo>
                    <a:lnTo>
                      <a:pt x="338" y="465"/>
                    </a:lnTo>
                    <a:lnTo>
                      <a:pt x="327" y="494"/>
                    </a:lnTo>
                    <a:lnTo>
                      <a:pt x="225" y="587"/>
                    </a:lnTo>
                    <a:lnTo>
                      <a:pt x="106" y="699"/>
                    </a:lnTo>
                    <a:lnTo>
                      <a:pt x="78" y="747"/>
                    </a:lnTo>
                    <a:lnTo>
                      <a:pt x="78" y="797"/>
                    </a:lnTo>
                    <a:lnTo>
                      <a:pt x="169" y="849"/>
                    </a:lnTo>
                    <a:lnTo>
                      <a:pt x="310" y="909"/>
                    </a:lnTo>
                    <a:lnTo>
                      <a:pt x="359" y="909"/>
                    </a:lnTo>
                    <a:lnTo>
                      <a:pt x="413" y="869"/>
                    </a:lnTo>
                    <a:lnTo>
                      <a:pt x="413" y="837"/>
                    </a:lnTo>
                    <a:lnTo>
                      <a:pt x="373" y="821"/>
                    </a:lnTo>
                    <a:lnTo>
                      <a:pt x="194" y="797"/>
                    </a:lnTo>
                    <a:lnTo>
                      <a:pt x="127" y="776"/>
                    </a:lnTo>
                    <a:lnTo>
                      <a:pt x="120" y="739"/>
                    </a:lnTo>
                    <a:lnTo>
                      <a:pt x="236" y="637"/>
                    </a:lnTo>
                    <a:lnTo>
                      <a:pt x="362" y="539"/>
                    </a:lnTo>
                    <a:lnTo>
                      <a:pt x="390" y="503"/>
                    </a:lnTo>
                    <a:lnTo>
                      <a:pt x="401" y="453"/>
                    </a:lnTo>
                    <a:lnTo>
                      <a:pt x="390" y="384"/>
                    </a:lnTo>
                    <a:lnTo>
                      <a:pt x="352" y="332"/>
                    </a:lnTo>
                    <a:lnTo>
                      <a:pt x="225" y="152"/>
                    </a:lnTo>
                    <a:lnTo>
                      <a:pt x="137" y="38"/>
                    </a:lnTo>
                    <a:close/>
                  </a:path>
                </a:pathLst>
              </a:custGeom>
              <a:solidFill>
                <a:schemeClr val="tx1"/>
              </a:solidFill>
              <a:ln w="9525">
                <a:noFill/>
                <a:round/>
                <a:headEnd/>
                <a:tailEnd/>
              </a:ln>
            </p:spPr>
            <p:txBody>
              <a:bodyPr/>
              <a:lstStyle/>
              <a:p>
                <a:endParaRPr lang="zh-CN" altLang="en-US"/>
              </a:p>
            </p:txBody>
          </p:sp>
          <p:sp>
            <p:nvSpPr>
              <p:cNvPr id="129034" name="Freeform 37"/>
              <p:cNvSpPr>
                <a:spLocks/>
              </p:cNvSpPr>
              <p:nvPr/>
            </p:nvSpPr>
            <p:spPr bwMode="auto">
              <a:xfrm>
                <a:off x="4487" y="3836"/>
                <a:ext cx="513" cy="484"/>
              </a:xfrm>
              <a:custGeom>
                <a:avLst/>
                <a:gdLst>
                  <a:gd name="T0" fmla="*/ 279 w 513"/>
                  <a:gd name="T1" fmla="*/ 1 h 968"/>
                  <a:gd name="T2" fmla="*/ 361 w 513"/>
                  <a:gd name="T3" fmla="*/ 1 h 968"/>
                  <a:gd name="T4" fmla="*/ 438 w 513"/>
                  <a:gd name="T5" fmla="*/ 0 h 968"/>
                  <a:gd name="T6" fmla="*/ 487 w 513"/>
                  <a:gd name="T7" fmla="*/ 1 h 968"/>
                  <a:gd name="T8" fmla="*/ 513 w 513"/>
                  <a:gd name="T9" fmla="*/ 1 h 968"/>
                  <a:gd name="T10" fmla="*/ 513 w 513"/>
                  <a:gd name="T11" fmla="*/ 1 h 968"/>
                  <a:gd name="T12" fmla="*/ 498 w 513"/>
                  <a:gd name="T13" fmla="*/ 1 h 968"/>
                  <a:gd name="T14" fmla="*/ 445 w 513"/>
                  <a:gd name="T15" fmla="*/ 1 h 968"/>
                  <a:gd name="T16" fmla="*/ 339 w 513"/>
                  <a:gd name="T17" fmla="*/ 1 h 968"/>
                  <a:gd name="T18" fmla="*/ 276 w 513"/>
                  <a:gd name="T19" fmla="*/ 1 h 968"/>
                  <a:gd name="T20" fmla="*/ 233 w 513"/>
                  <a:gd name="T21" fmla="*/ 1 h 968"/>
                  <a:gd name="T22" fmla="*/ 223 w 513"/>
                  <a:gd name="T23" fmla="*/ 1 h 968"/>
                  <a:gd name="T24" fmla="*/ 279 w 513"/>
                  <a:gd name="T25" fmla="*/ 2 h 968"/>
                  <a:gd name="T26" fmla="*/ 339 w 513"/>
                  <a:gd name="T27" fmla="*/ 2 h 968"/>
                  <a:gd name="T28" fmla="*/ 382 w 513"/>
                  <a:gd name="T29" fmla="*/ 2 h 968"/>
                  <a:gd name="T30" fmla="*/ 393 w 513"/>
                  <a:gd name="T31" fmla="*/ 2 h 968"/>
                  <a:gd name="T32" fmla="*/ 393 w 513"/>
                  <a:gd name="T33" fmla="*/ 2 h 968"/>
                  <a:gd name="T34" fmla="*/ 365 w 513"/>
                  <a:gd name="T35" fmla="*/ 2 h 968"/>
                  <a:gd name="T36" fmla="*/ 276 w 513"/>
                  <a:gd name="T37" fmla="*/ 2 h 968"/>
                  <a:gd name="T38" fmla="*/ 141 w 513"/>
                  <a:gd name="T39" fmla="*/ 2 h 968"/>
                  <a:gd name="T40" fmla="*/ 116 w 513"/>
                  <a:gd name="T41" fmla="*/ 2 h 968"/>
                  <a:gd name="T42" fmla="*/ 95 w 513"/>
                  <a:gd name="T43" fmla="*/ 2 h 968"/>
                  <a:gd name="T44" fmla="*/ 0 w 513"/>
                  <a:gd name="T45" fmla="*/ 2 h 968"/>
                  <a:gd name="T46" fmla="*/ 0 w 513"/>
                  <a:gd name="T47" fmla="*/ 2 h 968"/>
                  <a:gd name="T48" fmla="*/ 43 w 513"/>
                  <a:gd name="T49" fmla="*/ 2 h 968"/>
                  <a:gd name="T50" fmla="*/ 212 w 513"/>
                  <a:gd name="T51" fmla="*/ 2 h 968"/>
                  <a:gd name="T52" fmla="*/ 300 w 513"/>
                  <a:gd name="T53" fmla="*/ 2 h 968"/>
                  <a:gd name="T54" fmla="*/ 343 w 513"/>
                  <a:gd name="T55" fmla="*/ 2 h 968"/>
                  <a:gd name="T56" fmla="*/ 354 w 513"/>
                  <a:gd name="T57" fmla="*/ 2 h 968"/>
                  <a:gd name="T58" fmla="*/ 318 w 513"/>
                  <a:gd name="T59" fmla="*/ 2 h 968"/>
                  <a:gd name="T60" fmla="*/ 244 w 513"/>
                  <a:gd name="T61" fmla="*/ 2 h 968"/>
                  <a:gd name="T62" fmla="*/ 191 w 513"/>
                  <a:gd name="T63" fmla="*/ 2 h 968"/>
                  <a:gd name="T64" fmla="*/ 170 w 513"/>
                  <a:gd name="T65" fmla="*/ 1 h 968"/>
                  <a:gd name="T66" fmla="*/ 170 w 513"/>
                  <a:gd name="T67" fmla="*/ 1 h 968"/>
                  <a:gd name="T68" fmla="*/ 205 w 513"/>
                  <a:gd name="T69" fmla="*/ 1 h 968"/>
                  <a:gd name="T70" fmla="*/ 237 w 513"/>
                  <a:gd name="T71" fmla="*/ 1 h 968"/>
                  <a:gd name="T72" fmla="*/ 279 w 513"/>
                  <a:gd name="T73" fmla="*/ 1 h 9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3"/>
                  <a:gd name="T112" fmla="*/ 0 h 968"/>
                  <a:gd name="T113" fmla="*/ 513 w 513"/>
                  <a:gd name="T114" fmla="*/ 968 h 9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3" h="968">
                    <a:moveTo>
                      <a:pt x="279" y="131"/>
                    </a:moveTo>
                    <a:lnTo>
                      <a:pt x="361" y="48"/>
                    </a:lnTo>
                    <a:lnTo>
                      <a:pt x="438" y="0"/>
                    </a:lnTo>
                    <a:lnTo>
                      <a:pt x="487" y="8"/>
                    </a:lnTo>
                    <a:lnTo>
                      <a:pt x="513" y="48"/>
                    </a:lnTo>
                    <a:lnTo>
                      <a:pt x="513" y="94"/>
                    </a:lnTo>
                    <a:lnTo>
                      <a:pt x="498" y="143"/>
                    </a:lnTo>
                    <a:lnTo>
                      <a:pt x="445" y="172"/>
                    </a:lnTo>
                    <a:lnTo>
                      <a:pt x="339" y="241"/>
                    </a:lnTo>
                    <a:lnTo>
                      <a:pt x="276" y="327"/>
                    </a:lnTo>
                    <a:lnTo>
                      <a:pt x="233" y="429"/>
                    </a:lnTo>
                    <a:lnTo>
                      <a:pt x="223" y="489"/>
                    </a:lnTo>
                    <a:lnTo>
                      <a:pt x="279" y="563"/>
                    </a:lnTo>
                    <a:lnTo>
                      <a:pt x="339" y="670"/>
                    </a:lnTo>
                    <a:lnTo>
                      <a:pt x="382" y="768"/>
                    </a:lnTo>
                    <a:lnTo>
                      <a:pt x="393" y="830"/>
                    </a:lnTo>
                    <a:lnTo>
                      <a:pt x="393" y="866"/>
                    </a:lnTo>
                    <a:lnTo>
                      <a:pt x="365" y="890"/>
                    </a:lnTo>
                    <a:lnTo>
                      <a:pt x="276" y="894"/>
                    </a:lnTo>
                    <a:lnTo>
                      <a:pt x="141" y="930"/>
                    </a:lnTo>
                    <a:lnTo>
                      <a:pt x="116" y="963"/>
                    </a:lnTo>
                    <a:lnTo>
                      <a:pt x="95" y="968"/>
                    </a:lnTo>
                    <a:lnTo>
                      <a:pt x="0" y="930"/>
                    </a:lnTo>
                    <a:lnTo>
                      <a:pt x="0" y="894"/>
                    </a:lnTo>
                    <a:lnTo>
                      <a:pt x="43" y="866"/>
                    </a:lnTo>
                    <a:lnTo>
                      <a:pt x="212" y="830"/>
                    </a:lnTo>
                    <a:lnTo>
                      <a:pt x="300" y="842"/>
                    </a:lnTo>
                    <a:lnTo>
                      <a:pt x="343" y="842"/>
                    </a:lnTo>
                    <a:lnTo>
                      <a:pt x="354" y="821"/>
                    </a:lnTo>
                    <a:lnTo>
                      <a:pt x="318" y="730"/>
                    </a:lnTo>
                    <a:lnTo>
                      <a:pt x="244" y="613"/>
                    </a:lnTo>
                    <a:lnTo>
                      <a:pt x="191" y="527"/>
                    </a:lnTo>
                    <a:lnTo>
                      <a:pt x="170" y="477"/>
                    </a:lnTo>
                    <a:lnTo>
                      <a:pt x="170" y="404"/>
                    </a:lnTo>
                    <a:lnTo>
                      <a:pt x="205" y="282"/>
                    </a:lnTo>
                    <a:lnTo>
                      <a:pt x="237" y="205"/>
                    </a:lnTo>
                    <a:lnTo>
                      <a:pt x="279" y="131"/>
                    </a:lnTo>
                    <a:close/>
                  </a:path>
                </a:pathLst>
              </a:custGeom>
              <a:solidFill>
                <a:schemeClr val="tx1"/>
              </a:solidFill>
              <a:ln w="9525">
                <a:noFill/>
                <a:round/>
                <a:headEnd/>
                <a:tailEnd/>
              </a:ln>
            </p:spPr>
            <p:txBody>
              <a:bodyPr/>
              <a:lstStyle/>
              <a:p>
                <a:endParaRPr lang="zh-CN" altLang="en-US"/>
              </a:p>
            </p:txBody>
          </p:sp>
          <p:sp>
            <p:nvSpPr>
              <p:cNvPr id="129035" name="Freeform 38"/>
              <p:cNvSpPr>
                <a:spLocks/>
              </p:cNvSpPr>
              <p:nvPr/>
            </p:nvSpPr>
            <p:spPr bwMode="auto">
              <a:xfrm>
                <a:off x="4212" y="3449"/>
                <a:ext cx="693" cy="362"/>
              </a:xfrm>
              <a:custGeom>
                <a:avLst/>
                <a:gdLst>
                  <a:gd name="T0" fmla="*/ 416 w 693"/>
                  <a:gd name="T1" fmla="*/ 2 h 722"/>
                  <a:gd name="T2" fmla="*/ 459 w 693"/>
                  <a:gd name="T3" fmla="*/ 2 h 722"/>
                  <a:gd name="T4" fmla="*/ 472 w 693"/>
                  <a:gd name="T5" fmla="*/ 2 h 722"/>
                  <a:gd name="T6" fmla="*/ 484 w 693"/>
                  <a:gd name="T7" fmla="*/ 2 h 722"/>
                  <a:gd name="T8" fmla="*/ 548 w 693"/>
                  <a:gd name="T9" fmla="*/ 1 h 722"/>
                  <a:gd name="T10" fmla="*/ 615 w 693"/>
                  <a:gd name="T11" fmla="*/ 1 h 722"/>
                  <a:gd name="T12" fmla="*/ 693 w 693"/>
                  <a:gd name="T13" fmla="*/ 1 h 722"/>
                  <a:gd name="T14" fmla="*/ 686 w 693"/>
                  <a:gd name="T15" fmla="*/ 1 h 722"/>
                  <a:gd name="T16" fmla="*/ 640 w 693"/>
                  <a:gd name="T17" fmla="*/ 1 h 722"/>
                  <a:gd name="T18" fmla="*/ 581 w 693"/>
                  <a:gd name="T19" fmla="*/ 1 h 722"/>
                  <a:gd name="T20" fmla="*/ 517 w 693"/>
                  <a:gd name="T21" fmla="*/ 1 h 722"/>
                  <a:gd name="T22" fmla="*/ 457 w 693"/>
                  <a:gd name="T23" fmla="*/ 1 h 722"/>
                  <a:gd name="T24" fmla="*/ 431 w 693"/>
                  <a:gd name="T25" fmla="*/ 2 h 722"/>
                  <a:gd name="T26" fmla="*/ 414 w 693"/>
                  <a:gd name="T27" fmla="*/ 2 h 722"/>
                  <a:gd name="T28" fmla="*/ 364 w 693"/>
                  <a:gd name="T29" fmla="*/ 2 h 722"/>
                  <a:gd name="T30" fmla="*/ 309 w 693"/>
                  <a:gd name="T31" fmla="*/ 1 h 722"/>
                  <a:gd name="T32" fmla="*/ 264 w 693"/>
                  <a:gd name="T33" fmla="*/ 1 h 722"/>
                  <a:gd name="T34" fmla="*/ 272 w 693"/>
                  <a:gd name="T35" fmla="*/ 1 h 722"/>
                  <a:gd name="T36" fmla="*/ 298 w 693"/>
                  <a:gd name="T37" fmla="*/ 1 h 722"/>
                  <a:gd name="T38" fmla="*/ 308 w 693"/>
                  <a:gd name="T39" fmla="*/ 1 h 722"/>
                  <a:gd name="T40" fmla="*/ 196 w 693"/>
                  <a:gd name="T41" fmla="*/ 1 h 722"/>
                  <a:gd name="T42" fmla="*/ 83 w 693"/>
                  <a:gd name="T43" fmla="*/ 1 h 722"/>
                  <a:gd name="T44" fmla="*/ 31 w 693"/>
                  <a:gd name="T45" fmla="*/ 0 h 722"/>
                  <a:gd name="T46" fmla="*/ 0 w 693"/>
                  <a:gd name="T47" fmla="*/ 1 h 722"/>
                  <a:gd name="T48" fmla="*/ 41 w 693"/>
                  <a:gd name="T49" fmla="*/ 1 h 722"/>
                  <a:gd name="T50" fmla="*/ 131 w 693"/>
                  <a:gd name="T51" fmla="*/ 1 h 722"/>
                  <a:gd name="T52" fmla="*/ 229 w 693"/>
                  <a:gd name="T53" fmla="*/ 1 h 722"/>
                  <a:gd name="T54" fmla="*/ 231 w 693"/>
                  <a:gd name="T55" fmla="*/ 1 h 722"/>
                  <a:gd name="T56" fmla="*/ 240 w 693"/>
                  <a:gd name="T57" fmla="*/ 1 h 722"/>
                  <a:gd name="T58" fmla="*/ 273 w 693"/>
                  <a:gd name="T59" fmla="*/ 1 h 722"/>
                  <a:gd name="T60" fmla="*/ 314 w 693"/>
                  <a:gd name="T61" fmla="*/ 2 h 722"/>
                  <a:gd name="T62" fmla="*/ 376 w 693"/>
                  <a:gd name="T63" fmla="*/ 2 h 722"/>
                  <a:gd name="T64" fmla="*/ 416 w 693"/>
                  <a:gd name="T65" fmla="*/ 2 h 7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3"/>
                  <a:gd name="T100" fmla="*/ 0 h 722"/>
                  <a:gd name="T101" fmla="*/ 693 w 693"/>
                  <a:gd name="T102" fmla="*/ 722 h 7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3" h="722">
                    <a:moveTo>
                      <a:pt x="416" y="722"/>
                    </a:moveTo>
                    <a:lnTo>
                      <a:pt x="459" y="716"/>
                    </a:lnTo>
                    <a:lnTo>
                      <a:pt x="472" y="675"/>
                    </a:lnTo>
                    <a:lnTo>
                      <a:pt x="484" y="529"/>
                    </a:lnTo>
                    <a:lnTo>
                      <a:pt x="548" y="358"/>
                    </a:lnTo>
                    <a:lnTo>
                      <a:pt x="615" y="280"/>
                    </a:lnTo>
                    <a:lnTo>
                      <a:pt x="693" y="198"/>
                    </a:lnTo>
                    <a:lnTo>
                      <a:pt x="686" y="141"/>
                    </a:lnTo>
                    <a:lnTo>
                      <a:pt x="640" y="111"/>
                    </a:lnTo>
                    <a:lnTo>
                      <a:pt x="581" y="141"/>
                    </a:lnTo>
                    <a:lnTo>
                      <a:pt x="517" y="224"/>
                    </a:lnTo>
                    <a:lnTo>
                      <a:pt x="457" y="404"/>
                    </a:lnTo>
                    <a:lnTo>
                      <a:pt x="431" y="544"/>
                    </a:lnTo>
                    <a:lnTo>
                      <a:pt x="414" y="618"/>
                    </a:lnTo>
                    <a:lnTo>
                      <a:pt x="364" y="591"/>
                    </a:lnTo>
                    <a:lnTo>
                      <a:pt x="309" y="471"/>
                    </a:lnTo>
                    <a:lnTo>
                      <a:pt x="264" y="304"/>
                    </a:lnTo>
                    <a:lnTo>
                      <a:pt x="272" y="228"/>
                    </a:lnTo>
                    <a:lnTo>
                      <a:pt x="298" y="149"/>
                    </a:lnTo>
                    <a:lnTo>
                      <a:pt x="308" y="90"/>
                    </a:lnTo>
                    <a:lnTo>
                      <a:pt x="196" y="87"/>
                    </a:lnTo>
                    <a:lnTo>
                      <a:pt x="83" y="63"/>
                    </a:lnTo>
                    <a:lnTo>
                      <a:pt x="31" y="0"/>
                    </a:lnTo>
                    <a:lnTo>
                      <a:pt x="0" y="30"/>
                    </a:lnTo>
                    <a:lnTo>
                      <a:pt x="41" y="138"/>
                    </a:lnTo>
                    <a:lnTo>
                      <a:pt x="131" y="150"/>
                    </a:lnTo>
                    <a:lnTo>
                      <a:pt x="229" y="162"/>
                    </a:lnTo>
                    <a:lnTo>
                      <a:pt x="231" y="257"/>
                    </a:lnTo>
                    <a:lnTo>
                      <a:pt x="240" y="367"/>
                    </a:lnTo>
                    <a:lnTo>
                      <a:pt x="273" y="490"/>
                    </a:lnTo>
                    <a:lnTo>
                      <a:pt x="314" y="612"/>
                    </a:lnTo>
                    <a:lnTo>
                      <a:pt x="376" y="693"/>
                    </a:lnTo>
                    <a:lnTo>
                      <a:pt x="416" y="722"/>
                    </a:lnTo>
                    <a:close/>
                  </a:path>
                </a:pathLst>
              </a:custGeom>
              <a:solidFill>
                <a:schemeClr val="tx1"/>
              </a:solidFill>
              <a:ln w="9525">
                <a:noFill/>
                <a:round/>
                <a:headEnd/>
                <a:tailEnd/>
              </a:ln>
            </p:spPr>
            <p:txBody>
              <a:bodyPr/>
              <a:lstStyle/>
              <a:p>
                <a:endParaRPr lang="zh-CN" altLang="en-US"/>
              </a:p>
            </p:txBody>
          </p:sp>
          <p:sp>
            <p:nvSpPr>
              <p:cNvPr id="129036" name="Freeform 39"/>
              <p:cNvSpPr>
                <a:spLocks/>
              </p:cNvSpPr>
              <p:nvPr/>
            </p:nvSpPr>
            <p:spPr bwMode="auto">
              <a:xfrm>
                <a:off x="5248" y="3014"/>
                <a:ext cx="511" cy="489"/>
              </a:xfrm>
              <a:custGeom>
                <a:avLst/>
                <a:gdLst>
                  <a:gd name="T0" fmla="*/ 0 w 511"/>
                  <a:gd name="T1" fmla="*/ 2 h 976"/>
                  <a:gd name="T2" fmla="*/ 0 w 511"/>
                  <a:gd name="T3" fmla="*/ 2 h 976"/>
                  <a:gd name="T4" fmla="*/ 32 w 511"/>
                  <a:gd name="T5" fmla="*/ 2 h 976"/>
                  <a:gd name="T6" fmla="*/ 170 w 511"/>
                  <a:gd name="T7" fmla="*/ 2 h 976"/>
                  <a:gd name="T8" fmla="*/ 341 w 511"/>
                  <a:gd name="T9" fmla="*/ 2 h 976"/>
                  <a:gd name="T10" fmla="*/ 439 w 511"/>
                  <a:gd name="T11" fmla="*/ 2 h 976"/>
                  <a:gd name="T12" fmla="*/ 451 w 511"/>
                  <a:gd name="T13" fmla="*/ 2 h 976"/>
                  <a:gd name="T14" fmla="*/ 404 w 511"/>
                  <a:gd name="T15" fmla="*/ 2 h 976"/>
                  <a:gd name="T16" fmla="*/ 312 w 511"/>
                  <a:gd name="T17" fmla="*/ 2 h 976"/>
                  <a:gd name="T18" fmla="*/ 217 w 511"/>
                  <a:gd name="T19" fmla="*/ 1 h 976"/>
                  <a:gd name="T20" fmla="*/ 142 w 511"/>
                  <a:gd name="T21" fmla="*/ 1 h 976"/>
                  <a:gd name="T22" fmla="*/ 100 w 511"/>
                  <a:gd name="T23" fmla="*/ 1 h 976"/>
                  <a:gd name="T24" fmla="*/ 96 w 511"/>
                  <a:gd name="T25" fmla="*/ 1 h 976"/>
                  <a:gd name="T26" fmla="*/ 121 w 511"/>
                  <a:gd name="T27" fmla="*/ 1 h 976"/>
                  <a:gd name="T28" fmla="*/ 181 w 511"/>
                  <a:gd name="T29" fmla="*/ 1 h 976"/>
                  <a:gd name="T30" fmla="*/ 256 w 511"/>
                  <a:gd name="T31" fmla="*/ 1 h 976"/>
                  <a:gd name="T32" fmla="*/ 266 w 511"/>
                  <a:gd name="T33" fmla="*/ 1 h 976"/>
                  <a:gd name="T34" fmla="*/ 266 w 511"/>
                  <a:gd name="T35" fmla="*/ 1 h 976"/>
                  <a:gd name="T36" fmla="*/ 259 w 511"/>
                  <a:gd name="T37" fmla="*/ 0 h 976"/>
                  <a:gd name="T38" fmla="*/ 287 w 511"/>
                  <a:gd name="T39" fmla="*/ 1 h 976"/>
                  <a:gd name="T40" fmla="*/ 327 w 511"/>
                  <a:gd name="T41" fmla="*/ 1 h 976"/>
                  <a:gd name="T42" fmla="*/ 341 w 511"/>
                  <a:gd name="T43" fmla="*/ 1 h 976"/>
                  <a:gd name="T44" fmla="*/ 298 w 511"/>
                  <a:gd name="T45" fmla="*/ 1 h 976"/>
                  <a:gd name="T46" fmla="*/ 259 w 511"/>
                  <a:gd name="T47" fmla="*/ 1 h 976"/>
                  <a:gd name="T48" fmla="*/ 184 w 511"/>
                  <a:gd name="T49" fmla="*/ 1 h 976"/>
                  <a:gd name="T50" fmla="*/ 170 w 511"/>
                  <a:gd name="T51" fmla="*/ 1 h 976"/>
                  <a:gd name="T52" fmla="*/ 181 w 511"/>
                  <a:gd name="T53" fmla="*/ 1 h 976"/>
                  <a:gd name="T54" fmla="*/ 249 w 511"/>
                  <a:gd name="T55" fmla="*/ 1 h 976"/>
                  <a:gd name="T56" fmla="*/ 320 w 511"/>
                  <a:gd name="T57" fmla="*/ 1 h 976"/>
                  <a:gd name="T58" fmla="*/ 415 w 511"/>
                  <a:gd name="T59" fmla="*/ 2 h 976"/>
                  <a:gd name="T60" fmla="*/ 479 w 511"/>
                  <a:gd name="T61" fmla="*/ 2 h 976"/>
                  <a:gd name="T62" fmla="*/ 511 w 511"/>
                  <a:gd name="T63" fmla="*/ 2 h 976"/>
                  <a:gd name="T64" fmla="*/ 500 w 511"/>
                  <a:gd name="T65" fmla="*/ 2 h 976"/>
                  <a:gd name="T66" fmla="*/ 479 w 511"/>
                  <a:gd name="T67" fmla="*/ 2 h 976"/>
                  <a:gd name="T68" fmla="*/ 397 w 511"/>
                  <a:gd name="T69" fmla="*/ 2 h 976"/>
                  <a:gd name="T70" fmla="*/ 235 w 511"/>
                  <a:gd name="T71" fmla="*/ 2 h 976"/>
                  <a:gd name="T72" fmla="*/ 132 w 511"/>
                  <a:gd name="T73" fmla="*/ 2 h 976"/>
                  <a:gd name="T74" fmla="*/ 65 w 511"/>
                  <a:gd name="T75" fmla="*/ 2 h 976"/>
                  <a:gd name="T76" fmla="*/ 21 w 511"/>
                  <a:gd name="T77" fmla="*/ 2 h 976"/>
                  <a:gd name="T78" fmla="*/ 0 w 511"/>
                  <a:gd name="T79" fmla="*/ 2 h 97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1"/>
                  <a:gd name="T121" fmla="*/ 0 h 976"/>
                  <a:gd name="T122" fmla="*/ 511 w 511"/>
                  <a:gd name="T123" fmla="*/ 976 h 97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1" h="976">
                    <a:moveTo>
                      <a:pt x="0" y="967"/>
                    </a:moveTo>
                    <a:lnTo>
                      <a:pt x="0" y="903"/>
                    </a:lnTo>
                    <a:lnTo>
                      <a:pt x="32" y="853"/>
                    </a:lnTo>
                    <a:lnTo>
                      <a:pt x="170" y="796"/>
                    </a:lnTo>
                    <a:lnTo>
                      <a:pt x="341" y="748"/>
                    </a:lnTo>
                    <a:lnTo>
                      <a:pt x="439" y="719"/>
                    </a:lnTo>
                    <a:lnTo>
                      <a:pt x="451" y="694"/>
                    </a:lnTo>
                    <a:lnTo>
                      <a:pt x="404" y="621"/>
                    </a:lnTo>
                    <a:lnTo>
                      <a:pt x="312" y="514"/>
                    </a:lnTo>
                    <a:lnTo>
                      <a:pt x="217" y="424"/>
                    </a:lnTo>
                    <a:lnTo>
                      <a:pt x="142" y="376"/>
                    </a:lnTo>
                    <a:lnTo>
                      <a:pt x="100" y="326"/>
                    </a:lnTo>
                    <a:lnTo>
                      <a:pt x="96" y="290"/>
                    </a:lnTo>
                    <a:lnTo>
                      <a:pt x="121" y="257"/>
                    </a:lnTo>
                    <a:lnTo>
                      <a:pt x="181" y="240"/>
                    </a:lnTo>
                    <a:lnTo>
                      <a:pt x="256" y="179"/>
                    </a:lnTo>
                    <a:lnTo>
                      <a:pt x="266" y="119"/>
                    </a:lnTo>
                    <a:lnTo>
                      <a:pt x="266" y="33"/>
                    </a:lnTo>
                    <a:lnTo>
                      <a:pt x="259" y="0"/>
                    </a:lnTo>
                    <a:lnTo>
                      <a:pt x="287" y="7"/>
                    </a:lnTo>
                    <a:lnTo>
                      <a:pt x="327" y="81"/>
                    </a:lnTo>
                    <a:lnTo>
                      <a:pt x="341" y="159"/>
                    </a:lnTo>
                    <a:lnTo>
                      <a:pt x="298" y="216"/>
                    </a:lnTo>
                    <a:lnTo>
                      <a:pt x="259" y="233"/>
                    </a:lnTo>
                    <a:lnTo>
                      <a:pt x="184" y="278"/>
                    </a:lnTo>
                    <a:lnTo>
                      <a:pt x="170" y="302"/>
                    </a:lnTo>
                    <a:lnTo>
                      <a:pt x="181" y="326"/>
                    </a:lnTo>
                    <a:lnTo>
                      <a:pt x="249" y="393"/>
                    </a:lnTo>
                    <a:lnTo>
                      <a:pt x="320" y="429"/>
                    </a:lnTo>
                    <a:lnTo>
                      <a:pt x="415" y="522"/>
                    </a:lnTo>
                    <a:lnTo>
                      <a:pt x="479" y="633"/>
                    </a:lnTo>
                    <a:lnTo>
                      <a:pt x="511" y="719"/>
                    </a:lnTo>
                    <a:lnTo>
                      <a:pt x="500" y="748"/>
                    </a:lnTo>
                    <a:lnTo>
                      <a:pt x="479" y="767"/>
                    </a:lnTo>
                    <a:lnTo>
                      <a:pt x="397" y="805"/>
                    </a:lnTo>
                    <a:lnTo>
                      <a:pt x="235" y="867"/>
                    </a:lnTo>
                    <a:lnTo>
                      <a:pt x="132" y="919"/>
                    </a:lnTo>
                    <a:lnTo>
                      <a:pt x="65" y="964"/>
                    </a:lnTo>
                    <a:lnTo>
                      <a:pt x="21" y="976"/>
                    </a:lnTo>
                    <a:lnTo>
                      <a:pt x="0" y="967"/>
                    </a:lnTo>
                    <a:close/>
                  </a:path>
                </a:pathLst>
              </a:custGeom>
              <a:solidFill>
                <a:schemeClr val="tx1"/>
              </a:solidFill>
              <a:ln w="9525">
                <a:noFill/>
                <a:round/>
                <a:headEnd/>
                <a:tailEnd/>
              </a:ln>
            </p:spPr>
            <p:txBody>
              <a:bodyPr/>
              <a:lstStyle/>
              <a:p>
                <a:endParaRPr lang="zh-CN" altLang="en-US"/>
              </a:p>
            </p:txBody>
          </p:sp>
          <p:sp>
            <p:nvSpPr>
              <p:cNvPr id="129037" name="Freeform 40"/>
              <p:cNvSpPr>
                <a:spLocks/>
              </p:cNvSpPr>
              <p:nvPr/>
            </p:nvSpPr>
            <p:spPr bwMode="auto">
              <a:xfrm>
                <a:off x="4747" y="3087"/>
                <a:ext cx="398" cy="348"/>
              </a:xfrm>
              <a:custGeom>
                <a:avLst/>
                <a:gdLst>
                  <a:gd name="T0" fmla="*/ 81 w 398"/>
                  <a:gd name="T1" fmla="*/ 2 h 695"/>
                  <a:gd name="T2" fmla="*/ 127 w 398"/>
                  <a:gd name="T3" fmla="*/ 2 h 695"/>
                  <a:gd name="T4" fmla="*/ 202 w 398"/>
                  <a:gd name="T5" fmla="*/ 2 h 695"/>
                  <a:gd name="T6" fmla="*/ 265 w 398"/>
                  <a:gd name="T7" fmla="*/ 2 h 695"/>
                  <a:gd name="T8" fmla="*/ 313 w 398"/>
                  <a:gd name="T9" fmla="*/ 2 h 695"/>
                  <a:gd name="T10" fmla="*/ 370 w 398"/>
                  <a:gd name="T11" fmla="*/ 2 h 695"/>
                  <a:gd name="T12" fmla="*/ 391 w 398"/>
                  <a:gd name="T13" fmla="*/ 2 h 695"/>
                  <a:gd name="T14" fmla="*/ 398 w 398"/>
                  <a:gd name="T15" fmla="*/ 1 h 695"/>
                  <a:gd name="T16" fmla="*/ 381 w 398"/>
                  <a:gd name="T17" fmla="*/ 1 h 695"/>
                  <a:gd name="T18" fmla="*/ 348 w 398"/>
                  <a:gd name="T19" fmla="*/ 1 h 695"/>
                  <a:gd name="T20" fmla="*/ 318 w 398"/>
                  <a:gd name="T21" fmla="*/ 1 h 695"/>
                  <a:gd name="T22" fmla="*/ 313 w 398"/>
                  <a:gd name="T23" fmla="*/ 1 h 695"/>
                  <a:gd name="T24" fmla="*/ 327 w 398"/>
                  <a:gd name="T25" fmla="*/ 1 h 695"/>
                  <a:gd name="T26" fmla="*/ 370 w 398"/>
                  <a:gd name="T27" fmla="*/ 1 h 695"/>
                  <a:gd name="T28" fmla="*/ 377 w 398"/>
                  <a:gd name="T29" fmla="*/ 1 h 695"/>
                  <a:gd name="T30" fmla="*/ 355 w 398"/>
                  <a:gd name="T31" fmla="*/ 0 h 695"/>
                  <a:gd name="T32" fmla="*/ 327 w 398"/>
                  <a:gd name="T33" fmla="*/ 0 h 695"/>
                  <a:gd name="T34" fmla="*/ 297 w 398"/>
                  <a:gd name="T35" fmla="*/ 1 h 695"/>
                  <a:gd name="T36" fmla="*/ 282 w 398"/>
                  <a:gd name="T37" fmla="*/ 1 h 695"/>
                  <a:gd name="T38" fmla="*/ 244 w 398"/>
                  <a:gd name="T39" fmla="*/ 1 h 695"/>
                  <a:gd name="T40" fmla="*/ 211 w 398"/>
                  <a:gd name="T41" fmla="*/ 1 h 695"/>
                  <a:gd name="T42" fmla="*/ 144 w 398"/>
                  <a:gd name="T43" fmla="*/ 1 h 695"/>
                  <a:gd name="T44" fmla="*/ 95 w 398"/>
                  <a:gd name="T45" fmla="*/ 1 h 695"/>
                  <a:gd name="T46" fmla="*/ 21 w 398"/>
                  <a:gd name="T47" fmla="*/ 1 h 695"/>
                  <a:gd name="T48" fmla="*/ 0 w 398"/>
                  <a:gd name="T49" fmla="*/ 1 h 695"/>
                  <a:gd name="T50" fmla="*/ 18 w 398"/>
                  <a:gd name="T51" fmla="*/ 1 h 695"/>
                  <a:gd name="T52" fmla="*/ 49 w 398"/>
                  <a:gd name="T53" fmla="*/ 2 h 695"/>
                  <a:gd name="T54" fmla="*/ 81 w 398"/>
                  <a:gd name="T55" fmla="*/ 2 h 6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8"/>
                  <a:gd name="T85" fmla="*/ 0 h 695"/>
                  <a:gd name="T86" fmla="*/ 398 w 398"/>
                  <a:gd name="T87" fmla="*/ 695 h 6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8" h="695">
                    <a:moveTo>
                      <a:pt x="81" y="564"/>
                    </a:moveTo>
                    <a:lnTo>
                      <a:pt x="127" y="626"/>
                    </a:lnTo>
                    <a:lnTo>
                      <a:pt x="202" y="683"/>
                    </a:lnTo>
                    <a:lnTo>
                      <a:pt x="265" y="695"/>
                    </a:lnTo>
                    <a:lnTo>
                      <a:pt x="313" y="683"/>
                    </a:lnTo>
                    <a:lnTo>
                      <a:pt x="370" y="635"/>
                    </a:lnTo>
                    <a:lnTo>
                      <a:pt x="391" y="535"/>
                    </a:lnTo>
                    <a:lnTo>
                      <a:pt x="398" y="462"/>
                    </a:lnTo>
                    <a:lnTo>
                      <a:pt x="381" y="392"/>
                    </a:lnTo>
                    <a:lnTo>
                      <a:pt x="348" y="307"/>
                    </a:lnTo>
                    <a:lnTo>
                      <a:pt x="318" y="233"/>
                    </a:lnTo>
                    <a:lnTo>
                      <a:pt x="313" y="216"/>
                    </a:lnTo>
                    <a:lnTo>
                      <a:pt x="327" y="131"/>
                    </a:lnTo>
                    <a:lnTo>
                      <a:pt x="370" y="45"/>
                    </a:lnTo>
                    <a:lnTo>
                      <a:pt x="377" y="19"/>
                    </a:lnTo>
                    <a:lnTo>
                      <a:pt x="355" y="0"/>
                    </a:lnTo>
                    <a:lnTo>
                      <a:pt x="327" y="0"/>
                    </a:lnTo>
                    <a:lnTo>
                      <a:pt x="297" y="111"/>
                    </a:lnTo>
                    <a:lnTo>
                      <a:pt x="282" y="183"/>
                    </a:lnTo>
                    <a:lnTo>
                      <a:pt x="244" y="135"/>
                    </a:lnTo>
                    <a:lnTo>
                      <a:pt x="211" y="98"/>
                    </a:lnTo>
                    <a:lnTo>
                      <a:pt x="144" y="69"/>
                    </a:lnTo>
                    <a:lnTo>
                      <a:pt x="95" y="69"/>
                    </a:lnTo>
                    <a:lnTo>
                      <a:pt x="21" y="111"/>
                    </a:lnTo>
                    <a:lnTo>
                      <a:pt x="0" y="228"/>
                    </a:lnTo>
                    <a:lnTo>
                      <a:pt x="18" y="380"/>
                    </a:lnTo>
                    <a:lnTo>
                      <a:pt x="49" y="523"/>
                    </a:lnTo>
                    <a:lnTo>
                      <a:pt x="81" y="564"/>
                    </a:lnTo>
                    <a:close/>
                  </a:path>
                </a:pathLst>
              </a:custGeom>
              <a:solidFill>
                <a:schemeClr val="tx1"/>
              </a:solidFill>
              <a:ln w="9525">
                <a:noFill/>
                <a:round/>
                <a:headEnd/>
                <a:tailEnd/>
              </a:ln>
            </p:spPr>
            <p:txBody>
              <a:bodyPr/>
              <a:lstStyle/>
              <a:p>
                <a:endParaRPr lang="zh-CN" altLang="en-US"/>
              </a:p>
            </p:txBody>
          </p:sp>
        </p:grpSp>
        <p:sp>
          <p:nvSpPr>
            <p:cNvPr id="1461289" name="AutoShape 41"/>
            <p:cNvSpPr>
              <a:spLocks noChangeArrowheads="1"/>
            </p:cNvSpPr>
            <p:nvPr/>
          </p:nvSpPr>
          <p:spPr bwMode="auto">
            <a:xfrm>
              <a:off x="2472" y="1117"/>
              <a:ext cx="3288" cy="1723"/>
            </a:xfrm>
            <a:prstGeom prst="cloudCallout">
              <a:avLst>
                <a:gd name="adj1" fmla="val -41972"/>
                <a:gd name="adj2" fmla="val 66250"/>
              </a:avLst>
            </a:prstGeom>
            <a:solidFill>
              <a:schemeClr val="accent1"/>
            </a:solidFill>
            <a:ln w="12700" cap="sq">
              <a:solidFill>
                <a:schemeClr val="tx1"/>
              </a:solidFill>
              <a:round/>
              <a:headEnd type="none" w="sm" len="sm"/>
              <a:tailEnd type="none" w="sm" len="sm"/>
            </a:ln>
            <a:effectLst/>
          </p:spPr>
          <p:txBody>
            <a:bodyPr/>
            <a:lstStyle/>
            <a:p>
              <a:pPr>
                <a:defRPr/>
              </a:pPr>
              <a:r>
                <a:rPr kumimoji="1" lang="en-US" altLang="zh-CN" sz="2800" b="1">
                  <a:effectLst>
                    <a:outerShdw blurRad="38100" dist="38100" dir="2700000" algn="tl">
                      <a:srgbClr val="FFFFFF"/>
                    </a:outerShdw>
                  </a:effectLst>
                  <a:latin typeface="Times New Roman" pitchFamily="18" charset="0"/>
                  <a:ea typeface="楷体_GB2312" pitchFamily="49" charset="-122"/>
                </a:rPr>
                <a:t>         </a:t>
              </a:r>
              <a:r>
                <a:rPr kumimoji="1" lang="zh-CN" altLang="en-US" sz="2800" b="1">
                  <a:effectLst>
                    <a:outerShdw blurRad="38100" dist="38100" dir="2700000" algn="tl">
                      <a:srgbClr val="FFFFFF"/>
                    </a:outerShdw>
                  </a:effectLst>
                  <a:latin typeface="Times New Roman" pitchFamily="18" charset="0"/>
                  <a:ea typeface="楷体_GB2312" pitchFamily="49" charset="-122"/>
                </a:rPr>
                <a:t>解决</a:t>
              </a:r>
              <a:r>
                <a:rPr kumimoji="1" lang="zh-CN" altLang="en-US" sz="3200" b="1">
                  <a:effectLst>
                    <a:outerShdw blurRad="38100" dist="38100" dir="2700000" algn="tl">
                      <a:srgbClr val="FFFFFF"/>
                    </a:outerShdw>
                  </a:effectLst>
                  <a:latin typeface="Times New Roman" pitchFamily="18" charset="0"/>
                  <a:ea typeface="楷体_GB2312" pitchFamily="49" charset="-122"/>
                </a:rPr>
                <a:t>数据存储问题</a:t>
              </a:r>
              <a:r>
                <a:rPr kumimoji="1" lang="en-US" altLang="zh-CN" sz="3200" b="1">
                  <a:effectLst>
                    <a:outerShdw blurRad="38100" dist="38100" dir="2700000" algn="tl">
                      <a:srgbClr val="FFFFFF"/>
                    </a:outerShdw>
                  </a:effectLst>
                  <a:latin typeface="Times New Roman" pitchFamily="18" charset="0"/>
                  <a:ea typeface="楷体_GB2312" pitchFamily="49" charset="-122"/>
                </a:rPr>
                <a:t>,  </a:t>
              </a:r>
              <a:r>
                <a:rPr kumimoji="1" lang="zh-CN" altLang="en-US" sz="3200" b="1">
                  <a:effectLst>
                    <a:outerShdw blurRad="38100" dist="38100" dir="2700000" algn="tl">
                      <a:srgbClr val="FFFFFF"/>
                    </a:outerShdw>
                  </a:effectLst>
                  <a:latin typeface="Times New Roman" pitchFamily="18" charset="0"/>
                  <a:ea typeface="楷体_GB2312" pitchFamily="49" charset="-122"/>
                </a:rPr>
                <a:t>涉及哪些计算机方面的知识</a:t>
              </a:r>
              <a:r>
                <a:rPr kumimoji="1" lang="en-US" altLang="zh-CN" sz="3200" b="1">
                  <a:effectLst>
                    <a:outerShdw blurRad="38100" dist="38100" dir="2700000" algn="tl">
                      <a:srgbClr val="FFFFFF"/>
                    </a:outerShdw>
                  </a:effectLst>
                  <a:latin typeface="Times New Roman" pitchFamily="18" charset="0"/>
                  <a:ea typeface="楷体_GB2312" pitchFamily="49" charset="-122"/>
                </a:rPr>
                <a:t>?</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a:xfrm>
            <a:off x="539750" y="2060575"/>
            <a:ext cx="7772400" cy="4114800"/>
          </a:xfrm>
        </p:spPr>
        <p:txBody>
          <a:bodyPr/>
          <a:lstStyle/>
          <a:p>
            <a:pPr marL="184150" indent="-184150" eaLnBrk="1" hangingPunct="1">
              <a:buFont typeface="Wingdings" pitchFamily="2" charset="2"/>
              <a:buNone/>
            </a:pPr>
            <a:r>
              <a:rPr lang="en-US" altLang="zh-CN" b="1" smtClean="0"/>
              <a:t>4. </a:t>
            </a:r>
            <a:r>
              <a:rPr lang="zh-CN" altLang="en-US" b="1" smtClean="0"/>
              <a:t>数据的传输</a:t>
            </a:r>
          </a:p>
          <a:p>
            <a:pPr marL="768350" lvl="1" indent="-393700" eaLnBrk="1" hangingPunct="1"/>
            <a:r>
              <a:rPr lang="zh-CN" altLang="en-US" b="1" smtClean="0"/>
              <a:t>指采用一定的方法和设备，实现信息从发送方到接收方的流动</a:t>
            </a:r>
          </a:p>
          <a:p>
            <a:pPr marL="768350" lvl="1" indent="-393700" eaLnBrk="1" hangingPunct="1"/>
            <a:r>
              <a:rPr lang="zh-CN" altLang="en-US" b="1" smtClean="0"/>
              <a:t>及时、迅速、安全、可靠</a:t>
            </a:r>
          </a:p>
          <a:p>
            <a:pPr marL="768350" lvl="1" indent="-393700" eaLnBrk="1" hangingPunct="1"/>
            <a:endParaRPr lang="en-US" altLang="zh-CN" smtClean="0"/>
          </a:p>
        </p:txBody>
      </p:sp>
      <p:sp>
        <p:nvSpPr>
          <p:cNvPr id="130051" name="AutoShape 3">
            <a:hlinkClick r:id="" action="ppaction://noaction" highlightClick="1"/>
          </p:cNvPr>
          <p:cNvSpPr>
            <a:spLocks noChangeArrowheads="1"/>
          </p:cNvSpPr>
          <p:nvPr/>
        </p:nvSpPr>
        <p:spPr bwMode="auto">
          <a:xfrm>
            <a:off x="1116013" y="836613"/>
            <a:ext cx="6119812"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1.3.2  </a:t>
            </a:r>
            <a:r>
              <a:rPr kumimoji="1" lang="zh-CN" altLang="en-US" sz="3600" b="1">
                <a:latin typeface="Times New Roman" pitchFamily="18" charset="0"/>
              </a:rPr>
              <a:t>信息系统的功能</a:t>
            </a:r>
          </a:p>
        </p:txBody>
      </p:sp>
    </p:spTree>
  </p:cSld>
  <p:clrMapOvr>
    <a:masterClrMapping/>
  </p:clrMapOvr>
  <p:transition>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p:txBody>
          <a:bodyPr/>
          <a:lstStyle/>
          <a:p>
            <a:pPr marL="184150" indent="-184150" eaLnBrk="1" hangingPunct="1">
              <a:buFont typeface="Wingdings" pitchFamily="2" charset="2"/>
              <a:buNone/>
            </a:pPr>
            <a:r>
              <a:rPr lang="en-US" altLang="zh-CN" smtClean="0"/>
              <a:t>5</a:t>
            </a:r>
            <a:r>
              <a:rPr lang="en-US" altLang="zh-CN" b="1" smtClean="0"/>
              <a:t>. </a:t>
            </a:r>
            <a:r>
              <a:rPr lang="zh-CN" altLang="en-US" b="1" smtClean="0"/>
              <a:t>信息的管理</a:t>
            </a:r>
          </a:p>
          <a:p>
            <a:pPr marL="768350" lvl="1" indent="-393700" eaLnBrk="1" hangingPunct="1"/>
            <a:r>
              <a:rPr lang="zh-CN" altLang="en-US" b="1" smtClean="0"/>
              <a:t>保证信息准确性</a:t>
            </a:r>
          </a:p>
          <a:p>
            <a:pPr marL="768350" lvl="1" indent="-393700" eaLnBrk="1" hangingPunct="1"/>
            <a:r>
              <a:rPr lang="zh-CN" altLang="en-US" b="1" smtClean="0"/>
              <a:t>保证数据唯一性</a:t>
            </a:r>
          </a:p>
          <a:p>
            <a:pPr marL="768350" lvl="1" indent="-393700" eaLnBrk="1" hangingPunct="1"/>
            <a:r>
              <a:rPr lang="zh-CN" altLang="en-US" b="1" smtClean="0"/>
              <a:t>保证信息及时性</a:t>
            </a:r>
          </a:p>
          <a:p>
            <a:pPr marL="768350" lvl="1" indent="-393700" eaLnBrk="1" hangingPunct="1"/>
            <a:r>
              <a:rPr lang="zh-CN" altLang="en-US" b="1" smtClean="0"/>
              <a:t>保证信息安全性</a:t>
            </a:r>
          </a:p>
          <a:p>
            <a:pPr marL="768350" lvl="1" indent="-393700" eaLnBrk="1" hangingPunct="1"/>
            <a:r>
              <a:rPr lang="zh-CN" altLang="en-US" b="1" smtClean="0"/>
              <a:t>信息保密性</a:t>
            </a:r>
          </a:p>
        </p:txBody>
      </p:sp>
      <p:sp>
        <p:nvSpPr>
          <p:cNvPr id="131075" name="AutoShape 3">
            <a:hlinkClick r:id="" action="ppaction://noaction" highlightClick="1"/>
          </p:cNvPr>
          <p:cNvSpPr>
            <a:spLocks noChangeArrowheads="1"/>
          </p:cNvSpPr>
          <p:nvPr/>
        </p:nvSpPr>
        <p:spPr bwMode="auto">
          <a:xfrm>
            <a:off x="1331913" y="836613"/>
            <a:ext cx="5327650" cy="914400"/>
          </a:xfrm>
          <a:prstGeom prst="actionButtonBlank">
            <a:avLst/>
          </a:prstGeom>
          <a:noFill/>
          <a:ln w="9525">
            <a:noFill/>
            <a:miter lim="800000"/>
            <a:headEnd/>
            <a:tailEnd/>
          </a:ln>
        </p:spPr>
        <p:txBody>
          <a:bodyPr anchor="ctr"/>
          <a:lstStyle/>
          <a:p>
            <a:r>
              <a:rPr kumimoji="1" lang="en-US" altLang="zh-CN" sz="3600" b="1">
                <a:latin typeface="Times New Roman" pitchFamily="18" charset="0"/>
              </a:rPr>
              <a:t>1.3.2  </a:t>
            </a:r>
            <a:r>
              <a:rPr kumimoji="1" lang="zh-CN" altLang="en-US" sz="3600" b="1">
                <a:latin typeface="Times New Roman" pitchFamily="18" charset="0"/>
              </a:rPr>
              <a:t>信息系统的功能</a:t>
            </a: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1182688" y="2017713"/>
            <a:ext cx="6989762" cy="4114800"/>
          </a:xfrm>
        </p:spPr>
        <p:txBody>
          <a:bodyPr/>
          <a:lstStyle/>
          <a:p>
            <a:pPr marL="184150" indent="-184150" eaLnBrk="1" hangingPunct="1">
              <a:buFont typeface="Wingdings" pitchFamily="2" charset="2"/>
              <a:buNone/>
            </a:pPr>
            <a:r>
              <a:rPr lang="en-US" altLang="zh-CN" b="1" smtClean="0"/>
              <a:t>6. </a:t>
            </a:r>
            <a:r>
              <a:rPr lang="zh-CN" altLang="en-US" b="1" smtClean="0"/>
              <a:t>信息的使用</a:t>
            </a:r>
          </a:p>
          <a:p>
            <a:pPr marL="768350" lvl="1" indent="-393700" eaLnBrk="1" hangingPunct="1"/>
            <a:r>
              <a:rPr lang="zh-CN" altLang="en-US" b="1" smtClean="0"/>
              <a:t>信息的使用包括两个方面：一是技术，一是如何实现价值转换</a:t>
            </a:r>
          </a:p>
          <a:p>
            <a:pPr marL="768350" lvl="1" indent="-393700" eaLnBrk="1" hangingPunct="1"/>
            <a:r>
              <a:rPr lang="zh-CN" altLang="en-US" b="1" smtClean="0"/>
              <a:t>信息使用的三个阶段</a:t>
            </a:r>
            <a:r>
              <a:rPr lang="en-US" altLang="zh-CN" b="1" smtClean="0"/>
              <a:t>: </a:t>
            </a:r>
            <a:r>
              <a:rPr lang="zh-CN" altLang="en-US" b="1" smtClean="0"/>
              <a:t>提高效率</a:t>
            </a:r>
            <a:r>
              <a:rPr lang="en-US" altLang="zh-CN" b="1" smtClean="0"/>
              <a:t>;</a:t>
            </a:r>
            <a:r>
              <a:rPr lang="zh-CN" altLang="en-US" b="1" smtClean="0"/>
              <a:t>及时转换价值</a:t>
            </a:r>
            <a:r>
              <a:rPr lang="en-US" altLang="zh-CN" b="1" smtClean="0"/>
              <a:t>;</a:t>
            </a:r>
            <a:r>
              <a:rPr lang="zh-CN" altLang="en-US" b="1" smtClean="0"/>
              <a:t>寻找机会</a:t>
            </a:r>
          </a:p>
        </p:txBody>
      </p:sp>
      <p:sp>
        <p:nvSpPr>
          <p:cNvPr id="132099" name="AutoShape 3">
            <a:hlinkClick r:id="" action="ppaction://noaction" highlightClick="1"/>
          </p:cNvPr>
          <p:cNvSpPr>
            <a:spLocks noChangeArrowheads="1"/>
          </p:cNvSpPr>
          <p:nvPr/>
        </p:nvSpPr>
        <p:spPr bwMode="auto">
          <a:xfrm>
            <a:off x="1187450" y="836613"/>
            <a:ext cx="6121400" cy="914400"/>
          </a:xfrm>
          <a:prstGeom prst="actionButtonBlank">
            <a:avLst/>
          </a:prstGeom>
          <a:noFill/>
          <a:ln w="9525">
            <a:noFill/>
            <a:miter lim="800000"/>
            <a:headEnd/>
            <a:tailEnd/>
          </a:ln>
        </p:spPr>
        <p:txBody>
          <a:bodyPr anchor="ctr"/>
          <a:lstStyle/>
          <a:p>
            <a:pPr eaLnBrk="0" hangingPunct="0"/>
            <a:r>
              <a:rPr kumimoji="1" lang="en-US" altLang="zh-CN" sz="3600" b="1">
                <a:latin typeface="Times New Roman" pitchFamily="18" charset="0"/>
              </a:rPr>
              <a:t>1.3.2  </a:t>
            </a:r>
            <a:r>
              <a:rPr kumimoji="1" lang="zh-CN" altLang="en-US" sz="3600" b="1">
                <a:latin typeface="Times New Roman" pitchFamily="18" charset="0"/>
              </a:rPr>
              <a:t>信息系统的功能</a:t>
            </a:r>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150938" y="214313"/>
            <a:ext cx="7793037" cy="1198562"/>
          </a:xfrm>
        </p:spPr>
        <p:txBody>
          <a:bodyPr/>
          <a:lstStyle/>
          <a:p>
            <a:pPr>
              <a:defRPr/>
            </a:pPr>
            <a:r>
              <a:rPr kumimoji="1" lang="en-US" altLang="zh-CN" sz="3600" b="1" kern="1200" dirty="0" smtClean="0">
                <a:latin typeface="Times New Roman" pitchFamily="18" charset="0"/>
                <a:cs typeface="+mn-cs"/>
              </a:rPr>
              <a:t>1.3.3  </a:t>
            </a:r>
            <a:r>
              <a:rPr kumimoji="1" lang="zh-CN" altLang="en-US" sz="3600" b="1" kern="1200" dirty="0" smtClean="0">
                <a:latin typeface="Times New Roman" pitchFamily="18" charset="0"/>
                <a:cs typeface="+mn-cs"/>
              </a:rPr>
              <a:t>信息系统的分支及发展</a:t>
            </a:r>
          </a:p>
        </p:txBody>
      </p:sp>
      <p:grpSp>
        <p:nvGrpSpPr>
          <p:cNvPr id="2" name="Group 3"/>
          <p:cNvGrpSpPr>
            <a:grpSpLocks/>
          </p:cNvGrpSpPr>
          <p:nvPr/>
        </p:nvGrpSpPr>
        <p:grpSpPr bwMode="auto">
          <a:xfrm>
            <a:off x="0" y="1844675"/>
            <a:ext cx="9144000" cy="5013325"/>
            <a:chOff x="745" y="1271"/>
            <a:chExt cx="4463" cy="2445"/>
          </a:xfrm>
        </p:grpSpPr>
        <p:sp>
          <p:nvSpPr>
            <p:cNvPr id="133125" name="Rectangle 4"/>
            <p:cNvSpPr>
              <a:spLocks noChangeArrowheads="1"/>
            </p:cNvSpPr>
            <p:nvPr/>
          </p:nvSpPr>
          <p:spPr bwMode="auto">
            <a:xfrm>
              <a:off x="4384" y="3198"/>
              <a:ext cx="824" cy="518"/>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电子商务</a:t>
              </a:r>
              <a:r>
                <a:rPr lang="en-US" altLang="zh-CN"/>
                <a:t>Internet</a:t>
              </a:r>
              <a:r>
                <a:rPr lang="zh-CN" altLang="en-US"/>
                <a:t>等</a:t>
              </a:r>
            </a:p>
          </p:txBody>
        </p:sp>
        <p:sp>
          <p:nvSpPr>
            <p:cNvPr id="133126" name="Rectangle 5"/>
            <p:cNvSpPr>
              <a:spLocks noChangeArrowheads="1"/>
            </p:cNvSpPr>
            <p:nvPr/>
          </p:nvSpPr>
          <p:spPr bwMode="auto">
            <a:xfrm>
              <a:off x="3568" y="3198"/>
              <a:ext cx="816" cy="518"/>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高速信息传递、多媒体、人工智能技术</a:t>
              </a:r>
            </a:p>
          </p:txBody>
        </p:sp>
        <p:sp>
          <p:nvSpPr>
            <p:cNvPr id="133127" name="Rectangle 6"/>
            <p:cNvSpPr>
              <a:spLocks noChangeArrowheads="1"/>
            </p:cNvSpPr>
            <p:nvPr/>
          </p:nvSpPr>
          <p:spPr bwMode="auto">
            <a:xfrm>
              <a:off x="2752" y="3198"/>
              <a:ext cx="816" cy="518"/>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上述功能集成、支持智能活动</a:t>
              </a:r>
            </a:p>
          </p:txBody>
        </p:sp>
        <p:sp>
          <p:nvSpPr>
            <p:cNvPr id="133128" name="Rectangle 7"/>
            <p:cNvSpPr>
              <a:spLocks noChangeArrowheads="1"/>
            </p:cNvSpPr>
            <p:nvPr/>
          </p:nvSpPr>
          <p:spPr bwMode="auto">
            <a:xfrm>
              <a:off x="1928" y="3198"/>
              <a:ext cx="824" cy="518"/>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信息集成管理与综合服务</a:t>
              </a:r>
            </a:p>
          </p:txBody>
        </p:sp>
        <p:sp>
          <p:nvSpPr>
            <p:cNvPr id="133129" name="Rectangle 8"/>
            <p:cNvSpPr>
              <a:spLocks noChangeArrowheads="1"/>
            </p:cNvSpPr>
            <p:nvPr/>
          </p:nvSpPr>
          <p:spPr bwMode="auto">
            <a:xfrm>
              <a:off x="1136" y="3198"/>
              <a:ext cx="792" cy="518"/>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altLang="zh-CN" sz="2400"/>
                <a:t>1990-</a:t>
              </a:r>
              <a:r>
                <a:rPr lang="zh-CN" altLang="en-US" sz="2400"/>
                <a:t>目前</a:t>
              </a:r>
            </a:p>
          </p:txBody>
        </p:sp>
        <p:sp>
          <p:nvSpPr>
            <p:cNvPr id="133130" name="Rectangle 9"/>
            <p:cNvSpPr>
              <a:spLocks noChangeArrowheads="1"/>
            </p:cNvSpPr>
            <p:nvPr/>
          </p:nvSpPr>
          <p:spPr bwMode="auto">
            <a:xfrm>
              <a:off x="745" y="3198"/>
              <a:ext cx="391" cy="518"/>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400"/>
                <a:t>综合服务</a:t>
              </a:r>
            </a:p>
          </p:txBody>
        </p:sp>
        <p:sp>
          <p:nvSpPr>
            <p:cNvPr id="133131" name="Rectangle 10"/>
            <p:cNvSpPr>
              <a:spLocks noChangeArrowheads="1"/>
            </p:cNvSpPr>
            <p:nvPr/>
          </p:nvSpPr>
          <p:spPr bwMode="auto">
            <a:xfrm>
              <a:off x="4384" y="2679"/>
              <a:ext cx="824" cy="519"/>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决策支持系统、现代管理信息系统</a:t>
              </a:r>
            </a:p>
          </p:txBody>
        </p:sp>
        <p:sp>
          <p:nvSpPr>
            <p:cNvPr id="133132" name="Rectangle 11"/>
            <p:cNvSpPr>
              <a:spLocks noChangeArrowheads="1"/>
            </p:cNvSpPr>
            <p:nvPr/>
          </p:nvSpPr>
          <p:spPr bwMode="auto">
            <a:xfrm>
              <a:off x="3568" y="2679"/>
              <a:ext cx="816" cy="519"/>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人机对话、模型管理、人工智能</a:t>
              </a:r>
            </a:p>
          </p:txBody>
        </p:sp>
        <p:sp>
          <p:nvSpPr>
            <p:cNvPr id="133133" name="Rectangle 12"/>
            <p:cNvSpPr>
              <a:spLocks noChangeArrowheads="1"/>
            </p:cNvSpPr>
            <p:nvPr/>
          </p:nvSpPr>
          <p:spPr bwMode="auto">
            <a:xfrm>
              <a:off x="2752" y="2679"/>
              <a:ext cx="816" cy="519"/>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分析、优化、评价、预测</a:t>
              </a:r>
            </a:p>
          </p:txBody>
        </p:sp>
        <p:sp>
          <p:nvSpPr>
            <p:cNvPr id="133134" name="Rectangle 13"/>
            <p:cNvSpPr>
              <a:spLocks noChangeArrowheads="1"/>
            </p:cNvSpPr>
            <p:nvPr/>
          </p:nvSpPr>
          <p:spPr bwMode="auto">
            <a:xfrm>
              <a:off x="1928" y="2679"/>
              <a:ext cx="824" cy="519"/>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1800"/>
                <a:t>支持决策活动，改善管理决策有效性</a:t>
              </a:r>
            </a:p>
          </p:txBody>
        </p:sp>
        <p:sp>
          <p:nvSpPr>
            <p:cNvPr id="133135" name="Rectangle 14"/>
            <p:cNvSpPr>
              <a:spLocks noChangeArrowheads="1"/>
            </p:cNvSpPr>
            <p:nvPr/>
          </p:nvSpPr>
          <p:spPr bwMode="auto">
            <a:xfrm>
              <a:off x="1136" y="2679"/>
              <a:ext cx="792" cy="519"/>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altLang="zh-CN" sz="2400"/>
                <a:t>1970-1980</a:t>
              </a:r>
            </a:p>
          </p:txBody>
        </p:sp>
        <p:sp>
          <p:nvSpPr>
            <p:cNvPr id="133136" name="Rectangle 15"/>
            <p:cNvSpPr>
              <a:spLocks noChangeArrowheads="1"/>
            </p:cNvSpPr>
            <p:nvPr/>
          </p:nvSpPr>
          <p:spPr bwMode="auto">
            <a:xfrm>
              <a:off x="745" y="2679"/>
              <a:ext cx="391" cy="519"/>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400"/>
                <a:t>支持决策</a:t>
              </a:r>
            </a:p>
          </p:txBody>
        </p:sp>
        <p:sp>
          <p:nvSpPr>
            <p:cNvPr id="133137" name="Rectangle 16"/>
            <p:cNvSpPr>
              <a:spLocks noChangeArrowheads="1"/>
            </p:cNvSpPr>
            <p:nvPr/>
          </p:nvSpPr>
          <p:spPr bwMode="auto">
            <a:xfrm>
              <a:off x="4384" y="2086"/>
              <a:ext cx="824" cy="593"/>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400"/>
                <a:t>传统</a:t>
              </a:r>
              <a:r>
                <a:rPr lang="en-US" altLang="zh-CN" sz="2400"/>
                <a:t>MIS</a:t>
              </a:r>
            </a:p>
          </p:txBody>
        </p:sp>
        <p:sp>
          <p:nvSpPr>
            <p:cNvPr id="133138" name="Rectangle 17"/>
            <p:cNvSpPr>
              <a:spLocks noChangeArrowheads="1"/>
            </p:cNvSpPr>
            <p:nvPr/>
          </p:nvSpPr>
          <p:spPr bwMode="auto">
            <a:xfrm>
              <a:off x="3568" y="2086"/>
              <a:ext cx="816" cy="593"/>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数据库技术、数据通信与计算机网络</a:t>
              </a:r>
            </a:p>
          </p:txBody>
        </p:sp>
        <p:sp>
          <p:nvSpPr>
            <p:cNvPr id="133139" name="Rectangle 18"/>
            <p:cNvSpPr>
              <a:spLocks noChangeArrowheads="1"/>
            </p:cNvSpPr>
            <p:nvPr/>
          </p:nvSpPr>
          <p:spPr bwMode="auto">
            <a:xfrm>
              <a:off x="2752" y="2086"/>
              <a:ext cx="816" cy="593"/>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计划、综合统计、管理报告</a:t>
              </a:r>
            </a:p>
          </p:txBody>
        </p:sp>
        <p:sp>
          <p:nvSpPr>
            <p:cNvPr id="133140" name="Rectangle 19"/>
            <p:cNvSpPr>
              <a:spLocks noChangeArrowheads="1"/>
            </p:cNvSpPr>
            <p:nvPr/>
          </p:nvSpPr>
          <p:spPr bwMode="auto">
            <a:xfrm>
              <a:off x="1928" y="2086"/>
              <a:ext cx="824" cy="593"/>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1800"/>
                <a:t>提高管理信息的综合性、系统性及时性、准确性</a:t>
              </a:r>
            </a:p>
          </p:txBody>
        </p:sp>
        <p:sp>
          <p:nvSpPr>
            <p:cNvPr id="133141" name="Rectangle 20"/>
            <p:cNvSpPr>
              <a:spLocks noChangeArrowheads="1"/>
            </p:cNvSpPr>
            <p:nvPr/>
          </p:nvSpPr>
          <p:spPr bwMode="auto">
            <a:xfrm>
              <a:off x="1136" y="2086"/>
              <a:ext cx="792" cy="593"/>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altLang="zh-CN" sz="2400"/>
                <a:t>1960-1970</a:t>
              </a:r>
            </a:p>
          </p:txBody>
        </p:sp>
        <p:sp>
          <p:nvSpPr>
            <p:cNvPr id="133142" name="Rectangle 21"/>
            <p:cNvSpPr>
              <a:spLocks noChangeArrowheads="1"/>
            </p:cNvSpPr>
            <p:nvPr/>
          </p:nvSpPr>
          <p:spPr bwMode="auto">
            <a:xfrm>
              <a:off x="745" y="2086"/>
              <a:ext cx="391" cy="593"/>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400"/>
                <a:t>系统处理</a:t>
              </a:r>
            </a:p>
          </p:txBody>
        </p:sp>
        <p:sp>
          <p:nvSpPr>
            <p:cNvPr id="133143" name="Rectangle 22"/>
            <p:cNvSpPr>
              <a:spLocks noChangeArrowheads="1"/>
            </p:cNvSpPr>
            <p:nvPr/>
          </p:nvSpPr>
          <p:spPr bwMode="auto">
            <a:xfrm>
              <a:off x="4384" y="1536"/>
              <a:ext cx="824" cy="5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电子数据处理系统</a:t>
              </a:r>
            </a:p>
          </p:txBody>
        </p:sp>
        <p:sp>
          <p:nvSpPr>
            <p:cNvPr id="133144" name="Rectangle 23"/>
            <p:cNvSpPr>
              <a:spLocks noChangeArrowheads="1"/>
            </p:cNvSpPr>
            <p:nvPr/>
          </p:nvSpPr>
          <p:spPr bwMode="auto">
            <a:xfrm>
              <a:off x="3568" y="1536"/>
              <a:ext cx="816" cy="5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高级语言、文件管理</a:t>
              </a:r>
            </a:p>
          </p:txBody>
        </p:sp>
        <p:sp>
          <p:nvSpPr>
            <p:cNvPr id="133145" name="Rectangle 24"/>
            <p:cNvSpPr>
              <a:spLocks noChangeArrowheads="1"/>
            </p:cNvSpPr>
            <p:nvPr/>
          </p:nvSpPr>
          <p:spPr bwMode="auto">
            <a:xfrm>
              <a:off x="2752" y="1536"/>
              <a:ext cx="816" cy="5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统计、计算、制表、字处理</a:t>
              </a:r>
            </a:p>
          </p:txBody>
        </p:sp>
        <p:sp>
          <p:nvSpPr>
            <p:cNvPr id="133146" name="Rectangle 25"/>
            <p:cNvSpPr>
              <a:spLocks noChangeArrowheads="1"/>
            </p:cNvSpPr>
            <p:nvPr/>
          </p:nvSpPr>
          <p:spPr bwMode="auto">
            <a:xfrm>
              <a:off x="1928" y="1536"/>
              <a:ext cx="824" cy="5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提高事务处理效率</a:t>
              </a:r>
            </a:p>
          </p:txBody>
        </p:sp>
        <p:sp>
          <p:nvSpPr>
            <p:cNvPr id="133147" name="Rectangle 26"/>
            <p:cNvSpPr>
              <a:spLocks noChangeArrowheads="1"/>
            </p:cNvSpPr>
            <p:nvPr/>
          </p:nvSpPr>
          <p:spPr bwMode="auto">
            <a:xfrm>
              <a:off x="1136" y="1536"/>
              <a:ext cx="792" cy="5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en-US" altLang="zh-CN" sz="2400"/>
                <a:t>1950-1960</a:t>
              </a:r>
            </a:p>
          </p:txBody>
        </p:sp>
        <p:sp>
          <p:nvSpPr>
            <p:cNvPr id="133148" name="Rectangle 27"/>
            <p:cNvSpPr>
              <a:spLocks noChangeArrowheads="1"/>
            </p:cNvSpPr>
            <p:nvPr/>
          </p:nvSpPr>
          <p:spPr bwMode="auto">
            <a:xfrm>
              <a:off x="745" y="1536"/>
              <a:ext cx="391" cy="550"/>
            </a:xfrm>
            <a:prstGeom prst="rect">
              <a:avLst/>
            </a:prstGeom>
            <a:no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事务处理</a:t>
              </a:r>
            </a:p>
            <a:p>
              <a:pPr>
                <a:spcBef>
                  <a:spcPct val="20000"/>
                </a:spcBef>
                <a:buClr>
                  <a:schemeClr val="folHlink"/>
                </a:buClr>
                <a:buSzPct val="60000"/>
                <a:buFont typeface="Wingdings" pitchFamily="2" charset="2"/>
                <a:buNone/>
              </a:pPr>
              <a:endParaRPr lang="en-US" altLang="zh-CN"/>
            </a:p>
          </p:txBody>
        </p:sp>
        <p:sp>
          <p:nvSpPr>
            <p:cNvPr id="133149" name="Rectangle 28"/>
            <p:cNvSpPr>
              <a:spLocks noChangeArrowheads="1"/>
            </p:cNvSpPr>
            <p:nvPr/>
          </p:nvSpPr>
          <p:spPr bwMode="auto">
            <a:xfrm>
              <a:off x="4384" y="1271"/>
              <a:ext cx="824" cy="265"/>
            </a:xfrm>
            <a:prstGeom prst="rect">
              <a:avLst/>
            </a:prstGeom>
            <a:noFill/>
            <a:ln w="9525">
              <a:noFill/>
              <a:miter lim="800000"/>
              <a:headEnd/>
              <a:tailEnd/>
            </a:ln>
          </p:spPr>
          <p:txBody>
            <a:bodyPr/>
            <a:lstStyle/>
            <a:p>
              <a:pPr algn="ctr">
                <a:spcBef>
                  <a:spcPct val="20000"/>
                </a:spcBef>
                <a:buClr>
                  <a:schemeClr val="folHlink"/>
                </a:buClr>
                <a:buSzPct val="60000"/>
                <a:buFont typeface="Wingdings" pitchFamily="2" charset="2"/>
                <a:buNone/>
              </a:pPr>
              <a:r>
                <a:rPr lang="zh-CN" altLang="en-US" b="1">
                  <a:ea typeface="楷体_GB2312" pitchFamily="49" charset="-122"/>
                </a:rPr>
                <a:t>代表性系统</a:t>
              </a:r>
            </a:p>
          </p:txBody>
        </p:sp>
        <p:sp>
          <p:nvSpPr>
            <p:cNvPr id="133150" name="Rectangle 29"/>
            <p:cNvSpPr>
              <a:spLocks noChangeArrowheads="1"/>
            </p:cNvSpPr>
            <p:nvPr/>
          </p:nvSpPr>
          <p:spPr bwMode="auto">
            <a:xfrm>
              <a:off x="3568" y="1271"/>
              <a:ext cx="816" cy="265"/>
            </a:xfrm>
            <a:prstGeom prst="rect">
              <a:avLst/>
            </a:prstGeom>
            <a:noFill/>
            <a:ln w="9525">
              <a:noFill/>
              <a:miter lim="800000"/>
              <a:headEnd/>
              <a:tailEnd/>
            </a:ln>
          </p:spPr>
          <p:txBody>
            <a:bodyPr/>
            <a:lstStyle/>
            <a:p>
              <a:pPr algn="ctr">
                <a:spcBef>
                  <a:spcPct val="20000"/>
                </a:spcBef>
                <a:buClr>
                  <a:schemeClr val="folHlink"/>
                </a:buClr>
                <a:buSzPct val="60000"/>
                <a:buFont typeface="Wingdings" pitchFamily="2" charset="2"/>
                <a:buNone/>
              </a:pPr>
              <a:r>
                <a:rPr lang="zh-CN" altLang="en-US" sz="2400" b="1">
                  <a:ea typeface="楷体_GB2312" pitchFamily="49" charset="-122"/>
                </a:rPr>
                <a:t>核心技术</a:t>
              </a:r>
            </a:p>
          </p:txBody>
        </p:sp>
        <p:sp>
          <p:nvSpPr>
            <p:cNvPr id="133151" name="Rectangle 30"/>
            <p:cNvSpPr>
              <a:spLocks noChangeArrowheads="1"/>
            </p:cNvSpPr>
            <p:nvPr/>
          </p:nvSpPr>
          <p:spPr bwMode="auto">
            <a:xfrm>
              <a:off x="2752" y="1271"/>
              <a:ext cx="816" cy="265"/>
            </a:xfrm>
            <a:prstGeom prst="rect">
              <a:avLst/>
            </a:prstGeom>
            <a:noFill/>
            <a:ln w="9525">
              <a:noFill/>
              <a:miter lim="800000"/>
              <a:headEnd/>
              <a:tailEnd/>
            </a:ln>
          </p:spPr>
          <p:txBody>
            <a:bodyPr/>
            <a:lstStyle/>
            <a:p>
              <a:pPr algn="ctr">
                <a:spcBef>
                  <a:spcPct val="20000"/>
                </a:spcBef>
                <a:buClr>
                  <a:schemeClr val="folHlink"/>
                </a:buClr>
                <a:buSzPct val="60000"/>
                <a:buFont typeface="Wingdings" pitchFamily="2" charset="2"/>
                <a:buNone/>
              </a:pPr>
              <a:r>
                <a:rPr lang="zh-CN" altLang="en-US" sz="2400" b="1">
                  <a:ea typeface="楷体_GB2312" pitchFamily="49" charset="-122"/>
                </a:rPr>
                <a:t>典型功能</a:t>
              </a:r>
            </a:p>
          </p:txBody>
        </p:sp>
        <p:sp>
          <p:nvSpPr>
            <p:cNvPr id="133152" name="Rectangle 31"/>
            <p:cNvSpPr>
              <a:spLocks noChangeArrowheads="1"/>
            </p:cNvSpPr>
            <p:nvPr/>
          </p:nvSpPr>
          <p:spPr bwMode="auto">
            <a:xfrm>
              <a:off x="1928" y="1271"/>
              <a:ext cx="824" cy="265"/>
            </a:xfrm>
            <a:prstGeom prst="rect">
              <a:avLst/>
            </a:prstGeom>
            <a:noFill/>
            <a:ln w="9525">
              <a:noFill/>
              <a:miter lim="800000"/>
              <a:headEnd/>
              <a:tailEnd/>
            </a:ln>
          </p:spPr>
          <p:txBody>
            <a:bodyPr/>
            <a:lstStyle/>
            <a:p>
              <a:pPr algn="ctr">
                <a:spcBef>
                  <a:spcPct val="20000"/>
                </a:spcBef>
                <a:buClr>
                  <a:schemeClr val="folHlink"/>
                </a:buClr>
                <a:buSzPct val="60000"/>
                <a:buFont typeface="Wingdings" pitchFamily="2" charset="2"/>
                <a:buNone/>
              </a:pPr>
              <a:r>
                <a:rPr lang="zh-CN" altLang="en-US" sz="2400" b="1">
                  <a:ea typeface="楷体_GB2312" pitchFamily="49" charset="-122"/>
                </a:rPr>
                <a:t>目标</a:t>
              </a:r>
            </a:p>
          </p:txBody>
        </p:sp>
        <p:sp>
          <p:nvSpPr>
            <p:cNvPr id="133153" name="Rectangle 32"/>
            <p:cNvSpPr>
              <a:spLocks noChangeArrowheads="1"/>
            </p:cNvSpPr>
            <p:nvPr/>
          </p:nvSpPr>
          <p:spPr bwMode="auto">
            <a:xfrm>
              <a:off x="1136" y="1271"/>
              <a:ext cx="792" cy="265"/>
            </a:xfrm>
            <a:prstGeom prst="rect">
              <a:avLst/>
            </a:prstGeom>
            <a:noFill/>
            <a:ln w="9525">
              <a:noFill/>
              <a:miter lim="800000"/>
              <a:headEnd/>
              <a:tailEnd/>
            </a:ln>
          </p:spPr>
          <p:txBody>
            <a:bodyPr/>
            <a:lstStyle/>
            <a:p>
              <a:pPr algn="ctr">
                <a:spcBef>
                  <a:spcPct val="20000"/>
                </a:spcBef>
                <a:buClr>
                  <a:schemeClr val="folHlink"/>
                </a:buClr>
                <a:buSzPct val="60000"/>
                <a:buFont typeface="Wingdings" pitchFamily="2" charset="2"/>
                <a:buNone/>
              </a:pPr>
              <a:r>
                <a:rPr lang="zh-CN" altLang="en-US" sz="2400" b="1">
                  <a:ea typeface="楷体_GB2312" pitchFamily="49" charset="-122"/>
                </a:rPr>
                <a:t>年代</a:t>
              </a:r>
            </a:p>
          </p:txBody>
        </p:sp>
        <p:sp>
          <p:nvSpPr>
            <p:cNvPr id="133154" name="Rectangle 33"/>
            <p:cNvSpPr>
              <a:spLocks noChangeArrowheads="1"/>
            </p:cNvSpPr>
            <p:nvPr/>
          </p:nvSpPr>
          <p:spPr bwMode="auto">
            <a:xfrm>
              <a:off x="745" y="1271"/>
              <a:ext cx="391" cy="265"/>
            </a:xfrm>
            <a:prstGeom prst="rect">
              <a:avLst/>
            </a:prstGeom>
            <a:noFill/>
            <a:ln w="9525">
              <a:noFill/>
              <a:miter lim="800000"/>
              <a:headEnd/>
              <a:tailEnd/>
            </a:ln>
          </p:spPr>
          <p:txBody>
            <a:bodyPr/>
            <a:lstStyle/>
            <a:p>
              <a:pPr algn="ctr">
                <a:spcBef>
                  <a:spcPct val="20000"/>
                </a:spcBef>
                <a:buClr>
                  <a:schemeClr val="folHlink"/>
                </a:buClr>
                <a:buSzPct val="60000"/>
                <a:buFont typeface="Wingdings" pitchFamily="2" charset="2"/>
                <a:buNone/>
              </a:pPr>
              <a:r>
                <a:rPr lang="zh-CN" altLang="en-US" sz="2400" b="1">
                  <a:ea typeface="楷体_GB2312" pitchFamily="49" charset="-122"/>
                </a:rPr>
                <a:t>阶段</a:t>
              </a:r>
            </a:p>
          </p:txBody>
        </p:sp>
        <p:sp>
          <p:nvSpPr>
            <p:cNvPr id="133155" name="Line 34"/>
            <p:cNvSpPr>
              <a:spLocks noChangeShapeType="1"/>
            </p:cNvSpPr>
            <p:nvPr/>
          </p:nvSpPr>
          <p:spPr bwMode="auto">
            <a:xfrm>
              <a:off x="745" y="1271"/>
              <a:ext cx="4463" cy="0"/>
            </a:xfrm>
            <a:prstGeom prst="line">
              <a:avLst/>
            </a:prstGeom>
            <a:noFill/>
            <a:ln w="28575" cap="sq">
              <a:solidFill>
                <a:schemeClr val="tx1"/>
              </a:solidFill>
              <a:miter lim="800000"/>
              <a:headEnd/>
              <a:tailEnd/>
            </a:ln>
          </p:spPr>
          <p:txBody>
            <a:bodyPr wrap="none"/>
            <a:lstStyle/>
            <a:p>
              <a:endParaRPr lang="zh-CN" altLang="en-US"/>
            </a:p>
          </p:txBody>
        </p:sp>
        <p:sp>
          <p:nvSpPr>
            <p:cNvPr id="133156" name="Line 35"/>
            <p:cNvSpPr>
              <a:spLocks noChangeShapeType="1"/>
            </p:cNvSpPr>
            <p:nvPr/>
          </p:nvSpPr>
          <p:spPr bwMode="auto">
            <a:xfrm>
              <a:off x="745" y="1536"/>
              <a:ext cx="4463" cy="0"/>
            </a:xfrm>
            <a:prstGeom prst="line">
              <a:avLst/>
            </a:prstGeom>
            <a:noFill/>
            <a:ln w="12700">
              <a:solidFill>
                <a:schemeClr val="tx1"/>
              </a:solidFill>
              <a:miter lim="800000"/>
              <a:headEnd/>
              <a:tailEnd/>
            </a:ln>
          </p:spPr>
          <p:txBody>
            <a:bodyPr wrap="none"/>
            <a:lstStyle/>
            <a:p>
              <a:endParaRPr lang="zh-CN" altLang="en-US"/>
            </a:p>
          </p:txBody>
        </p:sp>
        <p:sp>
          <p:nvSpPr>
            <p:cNvPr id="133157" name="Line 36"/>
            <p:cNvSpPr>
              <a:spLocks noChangeShapeType="1"/>
            </p:cNvSpPr>
            <p:nvPr/>
          </p:nvSpPr>
          <p:spPr bwMode="auto">
            <a:xfrm>
              <a:off x="745" y="2086"/>
              <a:ext cx="4463" cy="0"/>
            </a:xfrm>
            <a:prstGeom prst="line">
              <a:avLst/>
            </a:prstGeom>
            <a:noFill/>
            <a:ln w="12700">
              <a:solidFill>
                <a:schemeClr val="tx1"/>
              </a:solidFill>
              <a:miter lim="800000"/>
              <a:headEnd/>
              <a:tailEnd/>
            </a:ln>
          </p:spPr>
          <p:txBody>
            <a:bodyPr wrap="none"/>
            <a:lstStyle/>
            <a:p>
              <a:endParaRPr lang="zh-CN" altLang="en-US"/>
            </a:p>
          </p:txBody>
        </p:sp>
        <p:sp>
          <p:nvSpPr>
            <p:cNvPr id="133158" name="Line 37"/>
            <p:cNvSpPr>
              <a:spLocks noChangeShapeType="1"/>
            </p:cNvSpPr>
            <p:nvPr/>
          </p:nvSpPr>
          <p:spPr bwMode="auto">
            <a:xfrm>
              <a:off x="745" y="2679"/>
              <a:ext cx="4463" cy="0"/>
            </a:xfrm>
            <a:prstGeom prst="line">
              <a:avLst/>
            </a:prstGeom>
            <a:noFill/>
            <a:ln w="12700">
              <a:solidFill>
                <a:schemeClr val="tx1"/>
              </a:solidFill>
              <a:miter lim="800000"/>
              <a:headEnd/>
              <a:tailEnd/>
            </a:ln>
          </p:spPr>
          <p:txBody>
            <a:bodyPr wrap="none"/>
            <a:lstStyle/>
            <a:p>
              <a:endParaRPr lang="zh-CN" altLang="en-US"/>
            </a:p>
          </p:txBody>
        </p:sp>
        <p:sp>
          <p:nvSpPr>
            <p:cNvPr id="133159" name="Line 38"/>
            <p:cNvSpPr>
              <a:spLocks noChangeShapeType="1"/>
            </p:cNvSpPr>
            <p:nvPr/>
          </p:nvSpPr>
          <p:spPr bwMode="auto">
            <a:xfrm>
              <a:off x="745" y="3198"/>
              <a:ext cx="4463" cy="0"/>
            </a:xfrm>
            <a:prstGeom prst="line">
              <a:avLst/>
            </a:prstGeom>
            <a:noFill/>
            <a:ln w="12700">
              <a:solidFill>
                <a:schemeClr val="tx1"/>
              </a:solidFill>
              <a:miter lim="800000"/>
              <a:headEnd/>
              <a:tailEnd/>
            </a:ln>
          </p:spPr>
          <p:txBody>
            <a:bodyPr wrap="none"/>
            <a:lstStyle/>
            <a:p>
              <a:endParaRPr lang="zh-CN" altLang="en-US"/>
            </a:p>
          </p:txBody>
        </p:sp>
        <p:sp>
          <p:nvSpPr>
            <p:cNvPr id="133160" name="Line 39"/>
            <p:cNvSpPr>
              <a:spLocks noChangeShapeType="1"/>
            </p:cNvSpPr>
            <p:nvPr/>
          </p:nvSpPr>
          <p:spPr bwMode="auto">
            <a:xfrm>
              <a:off x="745" y="3716"/>
              <a:ext cx="4463" cy="0"/>
            </a:xfrm>
            <a:prstGeom prst="line">
              <a:avLst/>
            </a:prstGeom>
            <a:noFill/>
            <a:ln w="28575" cap="sq">
              <a:solidFill>
                <a:schemeClr val="tx1"/>
              </a:solidFill>
              <a:miter lim="800000"/>
              <a:headEnd/>
              <a:tailEnd/>
            </a:ln>
          </p:spPr>
          <p:txBody>
            <a:bodyPr wrap="none"/>
            <a:lstStyle/>
            <a:p>
              <a:endParaRPr lang="zh-CN" altLang="en-US"/>
            </a:p>
          </p:txBody>
        </p:sp>
        <p:sp>
          <p:nvSpPr>
            <p:cNvPr id="133161" name="Line 40"/>
            <p:cNvSpPr>
              <a:spLocks noChangeShapeType="1"/>
            </p:cNvSpPr>
            <p:nvPr/>
          </p:nvSpPr>
          <p:spPr bwMode="auto">
            <a:xfrm>
              <a:off x="745" y="1271"/>
              <a:ext cx="0" cy="2445"/>
            </a:xfrm>
            <a:prstGeom prst="line">
              <a:avLst/>
            </a:prstGeom>
            <a:noFill/>
            <a:ln w="28575" cap="sq">
              <a:solidFill>
                <a:schemeClr val="tx1"/>
              </a:solidFill>
              <a:miter lim="800000"/>
              <a:headEnd/>
              <a:tailEnd/>
            </a:ln>
          </p:spPr>
          <p:txBody>
            <a:bodyPr wrap="none"/>
            <a:lstStyle/>
            <a:p>
              <a:endParaRPr lang="zh-CN" altLang="en-US"/>
            </a:p>
          </p:txBody>
        </p:sp>
        <p:sp>
          <p:nvSpPr>
            <p:cNvPr id="133162" name="Line 41"/>
            <p:cNvSpPr>
              <a:spLocks noChangeShapeType="1"/>
            </p:cNvSpPr>
            <p:nvPr/>
          </p:nvSpPr>
          <p:spPr bwMode="auto">
            <a:xfrm>
              <a:off x="1136" y="1271"/>
              <a:ext cx="0" cy="2445"/>
            </a:xfrm>
            <a:prstGeom prst="line">
              <a:avLst/>
            </a:prstGeom>
            <a:noFill/>
            <a:ln w="12700">
              <a:solidFill>
                <a:schemeClr val="tx1"/>
              </a:solidFill>
              <a:miter lim="800000"/>
              <a:headEnd/>
              <a:tailEnd/>
            </a:ln>
          </p:spPr>
          <p:txBody>
            <a:bodyPr wrap="none"/>
            <a:lstStyle/>
            <a:p>
              <a:endParaRPr lang="zh-CN" altLang="en-US"/>
            </a:p>
          </p:txBody>
        </p:sp>
        <p:sp>
          <p:nvSpPr>
            <p:cNvPr id="133163" name="Line 42"/>
            <p:cNvSpPr>
              <a:spLocks noChangeShapeType="1"/>
            </p:cNvSpPr>
            <p:nvPr/>
          </p:nvSpPr>
          <p:spPr bwMode="auto">
            <a:xfrm>
              <a:off x="1928" y="1271"/>
              <a:ext cx="0" cy="2445"/>
            </a:xfrm>
            <a:prstGeom prst="line">
              <a:avLst/>
            </a:prstGeom>
            <a:noFill/>
            <a:ln w="12700">
              <a:solidFill>
                <a:schemeClr val="tx1"/>
              </a:solidFill>
              <a:miter lim="800000"/>
              <a:headEnd/>
              <a:tailEnd/>
            </a:ln>
          </p:spPr>
          <p:txBody>
            <a:bodyPr wrap="none"/>
            <a:lstStyle/>
            <a:p>
              <a:endParaRPr lang="zh-CN" altLang="en-US"/>
            </a:p>
          </p:txBody>
        </p:sp>
        <p:sp>
          <p:nvSpPr>
            <p:cNvPr id="133164" name="Line 43"/>
            <p:cNvSpPr>
              <a:spLocks noChangeShapeType="1"/>
            </p:cNvSpPr>
            <p:nvPr/>
          </p:nvSpPr>
          <p:spPr bwMode="auto">
            <a:xfrm>
              <a:off x="2752" y="1271"/>
              <a:ext cx="0" cy="2445"/>
            </a:xfrm>
            <a:prstGeom prst="line">
              <a:avLst/>
            </a:prstGeom>
            <a:noFill/>
            <a:ln w="12700">
              <a:solidFill>
                <a:schemeClr val="tx1"/>
              </a:solidFill>
              <a:miter lim="800000"/>
              <a:headEnd/>
              <a:tailEnd/>
            </a:ln>
          </p:spPr>
          <p:txBody>
            <a:bodyPr wrap="none"/>
            <a:lstStyle/>
            <a:p>
              <a:endParaRPr lang="zh-CN" altLang="en-US"/>
            </a:p>
          </p:txBody>
        </p:sp>
        <p:sp>
          <p:nvSpPr>
            <p:cNvPr id="133165" name="Line 44"/>
            <p:cNvSpPr>
              <a:spLocks noChangeShapeType="1"/>
            </p:cNvSpPr>
            <p:nvPr/>
          </p:nvSpPr>
          <p:spPr bwMode="auto">
            <a:xfrm>
              <a:off x="3568" y="1271"/>
              <a:ext cx="0" cy="2445"/>
            </a:xfrm>
            <a:prstGeom prst="line">
              <a:avLst/>
            </a:prstGeom>
            <a:noFill/>
            <a:ln w="12700">
              <a:solidFill>
                <a:schemeClr val="tx1"/>
              </a:solidFill>
              <a:miter lim="800000"/>
              <a:headEnd/>
              <a:tailEnd/>
            </a:ln>
          </p:spPr>
          <p:txBody>
            <a:bodyPr wrap="none"/>
            <a:lstStyle/>
            <a:p>
              <a:endParaRPr lang="zh-CN" altLang="en-US"/>
            </a:p>
          </p:txBody>
        </p:sp>
        <p:sp>
          <p:nvSpPr>
            <p:cNvPr id="133166" name="Line 45"/>
            <p:cNvSpPr>
              <a:spLocks noChangeShapeType="1"/>
            </p:cNvSpPr>
            <p:nvPr/>
          </p:nvSpPr>
          <p:spPr bwMode="auto">
            <a:xfrm>
              <a:off x="4384" y="1271"/>
              <a:ext cx="0" cy="2445"/>
            </a:xfrm>
            <a:prstGeom prst="line">
              <a:avLst/>
            </a:prstGeom>
            <a:noFill/>
            <a:ln w="12700">
              <a:solidFill>
                <a:schemeClr val="tx1"/>
              </a:solidFill>
              <a:miter lim="800000"/>
              <a:headEnd/>
              <a:tailEnd/>
            </a:ln>
          </p:spPr>
          <p:txBody>
            <a:bodyPr wrap="none"/>
            <a:lstStyle/>
            <a:p>
              <a:endParaRPr lang="zh-CN" altLang="en-US"/>
            </a:p>
          </p:txBody>
        </p:sp>
        <p:sp>
          <p:nvSpPr>
            <p:cNvPr id="133167" name="Line 46"/>
            <p:cNvSpPr>
              <a:spLocks noChangeShapeType="1"/>
            </p:cNvSpPr>
            <p:nvPr/>
          </p:nvSpPr>
          <p:spPr bwMode="auto">
            <a:xfrm>
              <a:off x="5208" y="1271"/>
              <a:ext cx="0" cy="2445"/>
            </a:xfrm>
            <a:prstGeom prst="line">
              <a:avLst/>
            </a:prstGeom>
            <a:noFill/>
            <a:ln w="28575" cap="sq">
              <a:solidFill>
                <a:schemeClr val="tx1"/>
              </a:solidFill>
              <a:miter lim="800000"/>
              <a:headEnd/>
              <a:tailEnd/>
            </a:ln>
          </p:spPr>
          <p:txBody>
            <a:bodyPr wrap="none"/>
            <a:lstStyle/>
            <a:p>
              <a:endParaRPr lang="zh-CN" altLang="en-US"/>
            </a:p>
          </p:txBody>
        </p:sp>
      </p:grpSp>
      <p:sp>
        <p:nvSpPr>
          <p:cNvPr id="133124" name="Rectangle 49"/>
          <p:cNvSpPr>
            <a:spLocks noChangeArrowheads="1"/>
          </p:cNvSpPr>
          <p:nvPr/>
        </p:nvSpPr>
        <p:spPr bwMode="auto">
          <a:xfrm>
            <a:off x="4481513" y="3048000"/>
            <a:ext cx="180975" cy="762000"/>
          </a:xfrm>
          <a:prstGeom prst="rect">
            <a:avLst/>
          </a:prstGeom>
          <a:noFill/>
          <a:ln w="9525">
            <a:noFill/>
            <a:miter lim="800000"/>
            <a:headEnd/>
            <a:tailEnd/>
          </a:ln>
        </p:spPr>
        <p:txBody>
          <a:bodyPr wrap="none" lIns="90000" tIns="46800" rIns="90000" bIns="46800">
            <a:spAutoFit/>
          </a:bodyPr>
          <a:lstStyle/>
          <a:p>
            <a:endParaRPr lang="zh-CN" altLang="zh-CN"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bwMode="black">
          <a:xfrm>
            <a:off x="827088" y="549275"/>
            <a:ext cx="7359650" cy="1143000"/>
          </a:xfrm>
        </p:spPr>
        <p:txBody>
          <a:bodyPr lIns="0" tIns="0" rIns="0" bIns="0" anchor="ctr"/>
          <a:lstStyle/>
          <a:p>
            <a:pPr>
              <a:defRPr/>
            </a:pPr>
            <a:r>
              <a:rPr kumimoji="1" lang="en-US" altLang="zh-CN" sz="3600" b="1" kern="1200" dirty="0" smtClean="0">
                <a:latin typeface="Times New Roman" pitchFamily="18" charset="0"/>
                <a:cs typeface="+mn-cs"/>
              </a:rPr>
              <a:t>1.3.3  </a:t>
            </a:r>
            <a:r>
              <a:rPr kumimoji="1" lang="zh-CN" altLang="en-US" sz="3600" b="1" kern="1200" dirty="0" smtClean="0">
                <a:latin typeface="Times New Roman" pitchFamily="18" charset="0"/>
                <a:cs typeface="+mn-cs"/>
              </a:rPr>
              <a:t>信息系统的分支及发展</a:t>
            </a:r>
          </a:p>
        </p:txBody>
      </p:sp>
      <p:sp>
        <p:nvSpPr>
          <p:cNvPr id="135171" name="Rectangle 3"/>
          <p:cNvSpPr>
            <a:spLocks noGrp="1" noChangeArrowheads="1"/>
          </p:cNvSpPr>
          <p:nvPr>
            <p:ph type="body" idx="1"/>
          </p:nvPr>
        </p:nvSpPr>
        <p:spPr>
          <a:xfrm>
            <a:off x="395288" y="1773238"/>
            <a:ext cx="8569325" cy="4751387"/>
          </a:xfrm>
        </p:spPr>
        <p:txBody>
          <a:bodyPr lIns="92075" tIns="46038" rIns="92075" bIns="46038"/>
          <a:lstStyle/>
          <a:p>
            <a:pPr>
              <a:buFont typeface="Wingdings" pitchFamily="2" charset="2"/>
              <a:buNone/>
              <a:defRPr/>
            </a:pPr>
            <a:r>
              <a:rPr lang="zh-CN" altLang="en-US" sz="2800" b="1" dirty="0" smtClean="0">
                <a:latin typeface="+mn-ea"/>
              </a:rPr>
              <a:t>组织中的</a:t>
            </a:r>
            <a:r>
              <a:rPr lang="en-US" altLang="zh-CN" sz="2800" b="1" dirty="0" smtClean="0">
                <a:latin typeface="+mn-ea"/>
              </a:rPr>
              <a:t>6</a:t>
            </a:r>
            <a:r>
              <a:rPr lang="zh-CN" altLang="en-US" sz="2800" b="1" dirty="0" smtClean="0">
                <a:latin typeface="+mn-ea"/>
              </a:rPr>
              <a:t>类信息系统</a:t>
            </a:r>
          </a:p>
          <a:p>
            <a:pPr lvl="1">
              <a:defRPr/>
            </a:pPr>
            <a:r>
              <a:rPr lang="zh-CN" altLang="en-US" sz="2400" b="1" dirty="0" smtClean="0">
                <a:latin typeface="+mn-ea"/>
              </a:rPr>
              <a:t> 经理信息系统</a:t>
            </a:r>
            <a:r>
              <a:rPr lang="en-US" altLang="zh-CN" sz="2400" b="1" dirty="0" smtClean="0">
                <a:latin typeface="+mn-ea"/>
              </a:rPr>
              <a:t>EIS</a:t>
            </a:r>
            <a:r>
              <a:rPr lang="zh-CN" altLang="en-US" sz="2400" b="1" dirty="0" smtClean="0">
                <a:latin typeface="+mn-ea"/>
              </a:rPr>
              <a:t>（</a:t>
            </a:r>
            <a:r>
              <a:rPr lang="en-US" altLang="zh-CN" sz="2400" b="1" dirty="0" smtClean="0">
                <a:latin typeface="+mn-ea"/>
              </a:rPr>
              <a:t>Executive Information System</a:t>
            </a:r>
            <a:r>
              <a:rPr lang="zh-CN" altLang="en-US" sz="2400" b="1" dirty="0" smtClean="0">
                <a:latin typeface="+mn-ea"/>
              </a:rPr>
              <a:t>）支持组织的战略层，帮助高层管理者分析和处理企业内部和外部环境中的一些战略性的问题及长期发展趋势；</a:t>
            </a:r>
          </a:p>
          <a:p>
            <a:pPr lvl="1">
              <a:defRPr/>
            </a:pPr>
            <a:r>
              <a:rPr lang="zh-CN" altLang="en-US" sz="2400" b="1" dirty="0" smtClean="0">
                <a:latin typeface="+mn-ea"/>
              </a:rPr>
              <a:t> 管理信息系统（狭义</a:t>
            </a:r>
            <a:r>
              <a:rPr lang="en-US" altLang="zh-CN" sz="2400" b="1" dirty="0" smtClean="0">
                <a:latin typeface="+mn-ea"/>
              </a:rPr>
              <a:t>MIS</a:t>
            </a:r>
            <a:r>
              <a:rPr lang="zh-CN" altLang="en-US" sz="2400" b="1" dirty="0" smtClean="0">
                <a:latin typeface="+mn-ea"/>
              </a:rPr>
              <a:t>，</a:t>
            </a:r>
            <a:r>
              <a:rPr lang="en-US" altLang="zh-CN" sz="2400" b="1" dirty="0" smtClean="0">
                <a:latin typeface="+mn-ea"/>
              </a:rPr>
              <a:t>Management Information System</a:t>
            </a:r>
            <a:r>
              <a:rPr lang="zh-CN" altLang="en-US" sz="2400" b="1" dirty="0" smtClean="0">
                <a:latin typeface="+mn-ea"/>
              </a:rPr>
              <a:t>）和决策支持系统</a:t>
            </a:r>
            <a:r>
              <a:rPr lang="en-US" altLang="zh-CN" sz="2400" b="1" dirty="0" smtClean="0">
                <a:latin typeface="+mn-ea"/>
              </a:rPr>
              <a:t>DSS</a:t>
            </a:r>
            <a:r>
              <a:rPr lang="zh-CN" altLang="en-US" sz="2400" b="1" dirty="0" smtClean="0">
                <a:latin typeface="+mn-ea"/>
              </a:rPr>
              <a:t>（</a:t>
            </a:r>
            <a:r>
              <a:rPr lang="en-US" altLang="zh-CN" sz="2400" b="1" dirty="0" smtClean="0">
                <a:latin typeface="+mn-ea"/>
              </a:rPr>
              <a:t>Decision Support System</a:t>
            </a:r>
            <a:r>
              <a:rPr lang="zh-CN" altLang="en-US" sz="2400" b="1" dirty="0" smtClean="0">
                <a:latin typeface="+mn-ea"/>
              </a:rPr>
              <a:t>）支持管理层，为组织中层管理者的监控、管理和决策提供支持。</a:t>
            </a:r>
          </a:p>
          <a:p>
            <a:pPr lvl="1">
              <a:defRPr/>
            </a:pPr>
            <a:r>
              <a:rPr lang="zh-CN" altLang="en-US" sz="2400" b="1" dirty="0" smtClean="0">
                <a:latin typeface="+mn-ea"/>
              </a:rPr>
              <a:t> 知识工作系统</a:t>
            </a:r>
            <a:r>
              <a:rPr lang="en-US" altLang="zh-CN" sz="2400" b="1" dirty="0" smtClean="0">
                <a:latin typeface="+mn-ea"/>
              </a:rPr>
              <a:t>KWS </a:t>
            </a:r>
            <a:r>
              <a:rPr lang="zh-CN" altLang="en-US" sz="2400" b="1" dirty="0" smtClean="0">
                <a:latin typeface="+mn-ea"/>
              </a:rPr>
              <a:t>（</a:t>
            </a:r>
            <a:r>
              <a:rPr lang="en-US" altLang="zh-CN" sz="2400" b="1" dirty="0" smtClean="0">
                <a:latin typeface="+mn-ea"/>
              </a:rPr>
              <a:t>Knowledge Work System</a:t>
            </a:r>
            <a:r>
              <a:rPr lang="zh-CN" altLang="en-US" sz="2400" b="1" dirty="0" smtClean="0">
                <a:latin typeface="+mn-ea"/>
              </a:rPr>
              <a:t>）支持知识层的知识工人，帮助他们创造新知识并使新知识、新技术同企业经营、管理相结合。</a:t>
            </a:r>
          </a:p>
        </p:txBody>
      </p:sp>
      <p:sp>
        <p:nvSpPr>
          <p:cNvPr id="134148" name="Rectangle 4"/>
          <p:cNvSpPr>
            <a:spLocks noChangeArrowheads="1"/>
          </p:cNvSpPr>
          <p:nvPr/>
        </p:nvSpPr>
        <p:spPr bwMode="auto">
          <a:xfrm>
            <a:off x="0" y="2419350"/>
            <a:ext cx="9144000" cy="0"/>
          </a:xfrm>
          <a:prstGeom prst="rect">
            <a:avLst/>
          </a:prstGeom>
          <a:noFill/>
          <a:ln w="6350">
            <a:noFill/>
            <a:miter lim="800000"/>
            <a:headEnd/>
            <a:tailEnd/>
          </a:ln>
        </p:spPr>
        <p:txBody>
          <a:bodyPr wrap="none" lIns="45720" tIns="72009" rIns="45720" bIns="72009" anchor="ctr">
            <a:spAutoFit/>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bwMode="black">
          <a:xfrm>
            <a:off x="827088" y="549275"/>
            <a:ext cx="7359650" cy="1143000"/>
          </a:xfrm>
        </p:spPr>
        <p:txBody>
          <a:bodyPr lIns="0" tIns="0" rIns="0" bIns="0" anchor="ctr"/>
          <a:lstStyle/>
          <a:p>
            <a:pPr>
              <a:defRPr/>
            </a:pPr>
            <a:r>
              <a:rPr kumimoji="1" lang="en-US" altLang="zh-CN" sz="3600" b="1" kern="1200" dirty="0" smtClean="0">
                <a:latin typeface="Times New Roman" pitchFamily="18" charset="0"/>
                <a:cs typeface="+mn-cs"/>
              </a:rPr>
              <a:t>1.3.3  </a:t>
            </a:r>
            <a:r>
              <a:rPr kumimoji="1" lang="zh-CN" altLang="en-US" sz="3600" b="1" kern="1200" dirty="0" smtClean="0">
                <a:latin typeface="Times New Roman" pitchFamily="18" charset="0"/>
                <a:cs typeface="+mn-cs"/>
              </a:rPr>
              <a:t>信息系统的分支及发展</a:t>
            </a:r>
          </a:p>
        </p:txBody>
      </p:sp>
      <p:sp>
        <p:nvSpPr>
          <p:cNvPr id="135171" name="Rectangle 3"/>
          <p:cNvSpPr>
            <a:spLocks noGrp="1" noChangeArrowheads="1"/>
          </p:cNvSpPr>
          <p:nvPr>
            <p:ph type="body" idx="1"/>
          </p:nvPr>
        </p:nvSpPr>
        <p:spPr>
          <a:xfrm>
            <a:off x="468313" y="1773238"/>
            <a:ext cx="8496300" cy="4751387"/>
          </a:xfrm>
        </p:spPr>
        <p:txBody>
          <a:bodyPr lIns="92075" tIns="46038" rIns="92075" bIns="46038"/>
          <a:lstStyle/>
          <a:p>
            <a:pPr>
              <a:buFont typeface="Wingdings" pitchFamily="2" charset="2"/>
              <a:buNone/>
              <a:defRPr/>
            </a:pPr>
            <a:r>
              <a:rPr lang="zh-CN" altLang="en-US" sz="2800" b="1" dirty="0" smtClean="0"/>
              <a:t>组织中的</a:t>
            </a:r>
            <a:r>
              <a:rPr lang="en-US" altLang="zh-CN" sz="2800" b="1" dirty="0" smtClean="0"/>
              <a:t>6</a:t>
            </a:r>
            <a:r>
              <a:rPr lang="zh-CN" altLang="en-US" sz="2800" b="1" dirty="0" smtClean="0"/>
              <a:t>类信息系统</a:t>
            </a:r>
          </a:p>
          <a:p>
            <a:pPr lvl="1">
              <a:defRPr/>
            </a:pPr>
            <a:r>
              <a:rPr lang="zh-CN" altLang="en-US" sz="2400" b="1" dirty="0" smtClean="0">
                <a:latin typeface="+mn-ea"/>
              </a:rPr>
              <a:t>办公自动化系统</a:t>
            </a:r>
            <a:r>
              <a:rPr lang="en-US" altLang="zh-CN" sz="2400" b="1" dirty="0" smtClean="0">
                <a:latin typeface="+mn-ea"/>
              </a:rPr>
              <a:t>OAS</a:t>
            </a:r>
            <a:r>
              <a:rPr lang="zh-CN" altLang="en-US" sz="2400" b="1" dirty="0" smtClean="0">
                <a:latin typeface="+mn-ea"/>
              </a:rPr>
              <a:t>（</a:t>
            </a:r>
            <a:r>
              <a:rPr lang="en-US" altLang="zh-CN" sz="2400" b="1" dirty="0" smtClean="0">
                <a:latin typeface="+mn-ea"/>
              </a:rPr>
              <a:t>Office Automation System</a:t>
            </a:r>
            <a:r>
              <a:rPr lang="zh-CN" altLang="en-US" sz="2400" b="1" dirty="0" smtClean="0">
                <a:latin typeface="+mn-ea"/>
              </a:rPr>
              <a:t>）支持知识层的数据工人，它的作用是通过支持办公室的协调与交流来提高数据工人的工作效率。</a:t>
            </a:r>
          </a:p>
          <a:p>
            <a:pPr lvl="1">
              <a:defRPr/>
            </a:pPr>
            <a:r>
              <a:rPr lang="zh-CN" altLang="en-US" sz="2400" b="1" dirty="0" smtClean="0">
                <a:latin typeface="+mn-ea"/>
              </a:rPr>
              <a:t> 事务处理系统</a:t>
            </a:r>
            <a:r>
              <a:rPr lang="en-US" altLang="zh-CN" sz="2400" b="1" dirty="0" smtClean="0">
                <a:latin typeface="+mn-ea"/>
              </a:rPr>
              <a:t>TPS </a:t>
            </a:r>
            <a:r>
              <a:rPr lang="zh-CN" altLang="en-US" sz="2400" b="1" dirty="0" smtClean="0">
                <a:latin typeface="+mn-ea"/>
              </a:rPr>
              <a:t>（</a:t>
            </a:r>
            <a:r>
              <a:rPr lang="en-US" altLang="zh-CN" sz="2400" b="1" dirty="0" smtClean="0">
                <a:latin typeface="+mn-ea"/>
              </a:rPr>
              <a:t>Transaction Processing System</a:t>
            </a:r>
            <a:r>
              <a:rPr lang="zh-CN" altLang="en-US" sz="2400" b="1" dirty="0" smtClean="0">
                <a:latin typeface="+mn-ea"/>
              </a:rPr>
              <a:t>）支持作业层管理人员跟踪组织的基本活动和事务处理情况。</a:t>
            </a:r>
          </a:p>
        </p:txBody>
      </p:sp>
      <p:sp>
        <p:nvSpPr>
          <p:cNvPr id="135172" name="Rectangle 4"/>
          <p:cNvSpPr>
            <a:spLocks noChangeArrowheads="1"/>
          </p:cNvSpPr>
          <p:nvPr/>
        </p:nvSpPr>
        <p:spPr bwMode="auto">
          <a:xfrm>
            <a:off x="0" y="2419350"/>
            <a:ext cx="9144000" cy="0"/>
          </a:xfrm>
          <a:prstGeom prst="rect">
            <a:avLst/>
          </a:prstGeom>
          <a:noFill/>
          <a:ln w="6350">
            <a:noFill/>
            <a:miter lim="800000"/>
            <a:headEnd/>
            <a:tailEnd/>
          </a:ln>
        </p:spPr>
        <p:txBody>
          <a:bodyPr wrap="none" lIns="45720" tIns="72009" rIns="45720" bIns="72009" anchor="ctr">
            <a:spAutoFit/>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bwMode="black">
          <a:xfrm>
            <a:off x="1042988" y="404813"/>
            <a:ext cx="7504112" cy="1143000"/>
          </a:xfrm>
        </p:spPr>
        <p:txBody>
          <a:bodyPr lIns="0" tIns="0" rIns="0" bIns="0" anchor="ctr"/>
          <a:lstStyle/>
          <a:p>
            <a:pPr>
              <a:defRPr/>
            </a:pPr>
            <a:r>
              <a:rPr kumimoji="1" lang="en-US" altLang="zh-CN" sz="3600" b="1" kern="1200" dirty="0" smtClean="0">
                <a:latin typeface="Times New Roman" pitchFamily="18" charset="0"/>
                <a:cs typeface="+mn-cs"/>
              </a:rPr>
              <a:t>1.3.3  </a:t>
            </a:r>
            <a:r>
              <a:rPr kumimoji="1" lang="zh-CN" altLang="en-US" sz="3600" b="1" kern="1200" dirty="0" smtClean="0">
                <a:latin typeface="Times New Roman" pitchFamily="18" charset="0"/>
                <a:cs typeface="+mn-cs"/>
              </a:rPr>
              <a:t>信息系统的分支及发展</a:t>
            </a:r>
          </a:p>
        </p:txBody>
      </p:sp>
      <p:sp>
        <p:nvSpPr>
          <p:cNvPr id="4100" name="Rectangle 4"/>
          <p:cNvSpPr>
            <a:spLocks noChangeArrowheads="1"/>
          </p:cNvSpPr>
          <p:nvPr/>
        </p:nvSpPr>
        <p:spPr bwMode="auto">
          <a:xfrm>
            <a:off x="0" y="2419350"/>
            <a:ext cx="9144000" cy="0"/>
          </a:xfrm>
          <a:prstGeom prst="rect">
            <a:avLst/>
          </a:prstGeom>
          <a:noFill/>
          <a:ln w="6350">
            <a:noFill/>
            <a:miter lim="800000"/>
            <a:headEnd/>
            <a:tailEnd/>
          </a:ln>
        </p:spPr>
        <p:txBody>
          <a:bodyPr wrap="none" lIns="45720" tIns="72009" rIns="45720" bIns="72009" anchor="ctr">
            <a:spAutoFit/>
          </a:bodyPr>
          <a:lstStyle/>
          <a:p>
            <a:endParaRPr lang="zh-CN" altLang="en-US"/>
          </a:p>
        </p:txBody>
      </p:sp>
      <p:graphicFrame>
        <p:nvGraphicFramePr>
          <p:cNvPr id="4098" name="Object 5"/>
          <p:cNvGraphicFramePr>
            <a:graphicFrameLocks noChangeAspect="1"/>
          </p:cNvGraphicFramePr>
          <p:nvPr/>
        </p:nvGraphicFramePr>
        <p:xfrm>
          <a:off x="1331913" y="1497013"/>
          <a:ext cx="6337300" cy="5360987"/>
        </p:xfrm>
        <a:graphic>
          <a:graphicData uri="http://schemas.openxmlformats.org/presentationml/2006/ole">
            <p:oleObj spid="_x0000_s4098" name="Visio" r:id="rId4" imgW="4090680" imgH="3646800" progId="Visio.Drawing.11">
              <p:embed/>
            </p:oleObj>
          </a:graphicData>
        </a:graphic>
      </p:graphicFrame>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bwMode="black"/>
        <p:txBody>
          <a:bodyPr lIns="0" tIns="0" rIns="0" bIns="0" anchor="ctr"/>
          <a:lstStyle/>
          <a:p>
            <a:pPr>
              <a:defRPr/>
            </a:pPr>
            <a:r>
              <a:rPr kumimoji="1" lang="zh-CN" altLang="en-US" sz="3600" b="1" kern="1200" dirty="0" smtClean="0">
                <a:latin typeface="Times New Roman" pitchFamily="18" charset="0"/>
                <a:cs typeface="+mn-cs"/>
              </a:rPr>
              <a:t>组织中的</a:t>
            </a:r>
            <a:r>
              <a:rPr kumimoji="1" lang="en-US" altLang="zh-CN" sz="3600" b="1" kern="1200" dirty="0" smtClean="0">
                <a:latin typeface="Times New Roman" pitchFamily="18" charset="0"/>
                <a:cs typeface="+mn-cs"/>
              </a:rPr>
              <a:t>6</a:t>
            </a:r>
            <a:r>
              <a:rPr kumimoji="1" lang="zh-CN" altLang="en-US" sz="3600" b="1" kern="1200" dirty="0" smtClean="0">
                <a:latin typeface="Times New Roman" pitchFamily="18" charset="0"/>
                <a:cs typeface="+mn-cs"/>
              </a:rPr>
              <a:t>类信息系统</a:t>
            </a:r>
          </a:p>
        </p:txBody>
      </p:sp>
      <p:graphicFrame>
        <p:nvGraphicFramePr>
          <p:cNvPr id="348164" name="Group 4"/>
          <p:cNvGraphicFramePr>
            <a:graphicFrameLocks noGrp="1"/>
          </p:cNvGraphicFramePr>
          <p:nvPr>
            <p:ph sz="half" idx="2"/>
          </p:nvPr>
        </p:nvGraphicFramePr>
        <p:xfrm>
          <a:off x="395288" y="2133600"/>
          <a:ext cx="8569325" cy="4494403"/>
        </p:xfrm>
        <a:graphic>
          <a:graphicData uri="http://schemas.openxmlformats.org/drawingml/2006/table">
            <a:tbl>
              <a:tblPr/>
              <a:tblGrid>
                <a:gridCol w="1052512"/>
                <a:gridCol w="2332038"/>
                <a:gridCol w="1882775"/>
                <a:gridCol w="1911350"/>
                <a:gridCol w="1390650"/>
              </a:tblGrid>
              <a:tr h="460375">
                <a:tc>
                  <a:txBody>
                    <a:bodyPr/>
                    <a:lstStyle/>
                    <a:p>
                      <a:pPr marL="234950" marR="0" lvl="0" indent="-234950" algn="ctr" defTabSz="914400" rtl="0" eaLnBrk="1" fontAlgn="base" latinLnBrk="0" hangingPunct="1">
                        <a:lnSpc>
                          <a:spcPct val="100000"/>
                        </a:lnSpc>
                        <a:spcBef>
                          <a:spcPct val="0"/>
                        </a:spcBef>
                        <a:spcAft>
                          <a:spcPct val="0"/>
                        </a:spcAft>
                        <a:buClrTx/>
                        <a:buSzTx/>
                        <a:buFontTx/>
                        <a:buNone/>
                        <a:tabLst>
                          <a:tab pos="3886200" algn="l"/>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系统类型</a:t>
                      </a:r>
                      <a:endParaRPr kumimoji="1" lang="zh-CN" altLang="en-US" sz="16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234950" marR="0" lvl="0" indent="-234950" algn="ctr" defTabSz="914400" rtl="0" eaLnBrk="1" fontAlgn="base" latinLnBrk="0" hangingPunct="1">
                        <a:lnSpc>
                          <a:spcPct val="100000"/>
                        </a:lnSpc>
                        <a:spcBef>
                          <a:spcPct val="0"/>
                        </a:spcBef>
                        <a:spcAft>
                          <a:spcPct val="0"/>
                        </a:spcAft>
                        <a:buClrTx/>
                        <a:buSzTx/>
                        <a:buFontTx/>
                        <a:buNone/>
                        <a:tabLst>
                          <a:tab pos="3886200" algn="l"/>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信息输入</a:t>
                      </a:r>
                      <a:endParaRPr kumimoji="1" lang="zh-CN" altLang="en-US" sz="16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234950" marR="0" lvl="0" indent="-234950" algn="ctr" defTabSz="914400" rtl="0" eaLnBrk="1" fontAlgn="base" latinLnBrk="0" hangingPunct="1">
                        <a:lnSpc>
                          <a:spcPct val="100000"/>
                        </a:lnSpc>
                        <a:spcBef>
                          <a:spcPct val="0"/>
                        </a:spcBef>
                        <a:spcAft>
                          <a:spcPct val="0"/>
                        </a:spcAft>
                        <a:buClrTx/>
                        <a:buSzTx/>
                        <a:buFontTx/>
                        <a:buNone/>
                        <a:tabLst>
                          <a:tab pos="3886200" algn="l"/>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信息处理</a:t>
                      </a:r>
                      <a:endParaRPr kumimoji="1" lang="zh-CN" altLang="en-US" sz="16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234950" marR="0" lvl="0" indent="-234950" algn="ctr" defTabSz="914400" rtl="0" eaLnBrk="1" fontAlgn="base" latinLnBrk="0" hangingPunct="1">
                        <a:lnSpc>
                          <a:spcPct val="100000"/>
                        </a:lnSpc>
                        <a:spcBef>
                          <a:spcPct val="0"/>
                        </a:spcBef>
                        <a:spcAft>
                          <a:spcPct val="0"/>
                        </a:spcAft>
                        <a:buClrTx/>
                        <a:buSzTx/>
                        <a:buFontTx/>
                        <a:buNone/>
                        <a:tabLst>
                          <a:tab pos="3886200" algn="l"/>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信息输出</a:t>
                      </a:r>
                      <a:endParaRPr kumimoji="1" lang="zh-CN" altLang="en-US" sz="16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234950" marR="0" lvl="0" indent="-234950" algn="ctr" defTabSz="914400" rtl="0" eaLnBrk="1" fontAlgn="base" latinLnBrk="0" hangingPunct="1">
                        <a:lnSpc>
                          <a:spcPct val="100000"/>
                        </a:lnSpc>
                        <a:spcBef>
                          <a:spcPct val="0"/>
                        </a:spcBef>
                        <a:spcAft>
                          <a:spcPct val="0"/>
                        </a:spcAft>
                        <a:buClrTx/>
                        <a:buSzTx/>
                        <a:buFontTx/>
                        <a:buNone/>
                        <a:tabLst>
                          <a:tab pos="3886200" algn="l"/>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用户</a:t>
                      </a:r>
                      <a:endParaRPr kumimoji="1" lang="zh-CN" altLang="en-US" sz="16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458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EIS</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企业内外综合性数据</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图形；模拟；互动式</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预测；查询响应</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高层主管</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7461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DSS</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少量的数据或大型数据库最佳化数据分析；模型分析所需的数据，</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互动式；模型；模拟；分析；</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专项报告；决策分析；查询响应</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ahoma" pitchFamily="34" charset="0"/>
                          <a:ea typeface="宋体" pitchFamily="2" charset="-122"/>
                          <a:cs typeface="Times New Roman" pitchFamily="18" charset="0"/>
                        </a:rPr>
                        <a:t>专业人员；高管</a:t>
                      </a:r>
                      <a:endParaRPr kumimoji="1" lang="zh-CN" altLang="en-US" sz="1600" b="1" i="0" u="none" strike="noStrike" cap="none" normalizeH="0" baseline="0" dirty="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523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MIS</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交易数据；大量数据；简单模型</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常规报表；简单模型；低层分析</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汇总报告和异常报告</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中层主管</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5222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KWS</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设计规范；知识库</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建模；模拟</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模型；图形</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专业人员；技术人员</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523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OAS</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文档；日程安排</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文档管理；计划安排；沟通</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文档；日程安排；电子邮件</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文员</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12700" cap="flat" cmpd="sng" algn="ctr">
                      <a:solidFill>
                        <a:srgbClr val="000000"/>
                      </a:solidFill>
                      <a:prstDash val="solid"/>
                      <a:miter lim="800000"/>
                      <a:headEnd type="none" w="med" len="med"/>
                      <a:tailEnd type="triangle" w="med" len="med"/>
                    </a:lnB>
                    <a:lnTlToBr>
                      <a:noFill/>
                    </a:lnTlToBr>
                    <a:lnBlToTr>
                      <a:noFill/>
                    </a:lnBlToTr>
                    <a:noFill/>
                  </a:tcPr>
                </a:tc>
              </a:tr>
              <a:tr h="5238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TPS</a:t>
                      </a:r>
                      <a:endParaRPr kumimoji="1" lang="en-US" altLang="zh-CN"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交易；事件</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排序；列表；合并；更新</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详细报告；明细表；列表</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triangle" w="med" len="med"/>
                    </a:lnR>
                    <a:lnT w="12700" cap="flat" cmpd="sng" algn="ctr">
                      <a:solidFill>
                        <a:srgbClr val="000000"/>
                      </a:solidFill>
                      <a:prstDash val="solid"/>
                      <a:miter lim="800000"/>
                      <a:headEnd type="none" w="med" len="med"/>
                      <a:tailEnd type="triangl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ahoma" pitchFamily="34" charset="0"/>
                          <a:ea typeface="宋体" pitchFamily="2" charset="-122"/>
                          <a:cs typeface="Times New Roman" pitchFamily="18" charset="0"/>
                        </a:rPr>
                        <a:t>操作人员；领班</a:t>
                      </a:r>
                      <a:endParaRPr kumimoji="1" lang="zh-CN" altLang="en-US" sz="1600" b="1" i="0" u="none" strike="noStrike" cap="none" normalizeH="0" baseline="0" smtClean="0">
                        <a:ln>
                          <a:noFill/>
                        </a:ln>
                        <a:solidFill>
                          <a:schemeClr val="tx1"/>
                        </a:solidFill>
                        <a:effectLst/>
                        <a:latin typeface="Tahoma" pitchFamily="34" charset="0"/>
                        <a:ea typeface="宋体" pitchFamily="2" charset="-122"/>
                      </a:endParaRPr>
                    </a:p>
                  </a:txBody>
                  <a:tcPr marL="45720" marR="45720" marT="72009" marB="72009" horzOverflow="overflow">
                    <a:lnL w="12700" cap="flat" cmpd="sng" algn="ctr">
                      <a:solidFill>
                        <a:srgbClr val="000000"/>
                      </a:solidFill>
                      <a:prstDash val="solid"/>
                      <a:miter lim="800000"/>
                      <a:headEnd type="none" w="med" len="med"/>
                      <a:tailEnd type="triangl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triangl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txBox="1">
            <a:spLocks noGrp="1"/>
          </p:cNvSpPr>
          <p:nvPr/>
        </p:nvSpPr>
        <p:spPr bwMode="auto">
          <a:xfrm>
            <a:off x="1162050" y="6243638"/>
            <a:ext cx="1905000" cy="457200"/>
          </a:xfrm>
          <a:prstGeom prst="rect">
            <a:avLst/>
          </a:prstGeom>
          <a:noFill/>
          <a:ln w="9525">
            <a:noFill/>
            <a:miter lim="800000"/>
            <a:headEnd/>
            <a:tailEnd/>
          </a:ln>
        </p:spPr>
        <p:txBody>
          <a:bodyPr anchor="b"/>
          <a:lstStyle/>
          <a:p>
            <a:fld id="{E12F6EB0-9A92-4D2A-AB16-24B9F0297E13}" type="slidenum">
              <a:rPr lang="en-US" altLang="zh-CN" sz="1400"/>
              <a:pPr/>
              <a:t>9</a:t>
            </a:fld>
            <a:endParaRPr lang="en-US" altLang="zh-CN" sz="1400"/>
          </a:p>
        </p:txBody>
      </p:sp>
      <p:sp>
        <p:nvSpPr>
          <p:cNvPr id="56323" name="Rectangle 2"/>
          <p:cNvSpPr>
            <a:spLocks noGrp="1" noChangeArrowheads="1"/>
          </p:cNvSpPr>
          <p:nvPr>
            <p:ph type="body" idx="4294967295"/>
          </p:nvPr>
        </p:nvSpPr>
        <p:spPr>
          <a:xfrm>
            <a:off x="476250" y="1133475"/>
            <a:ext cx="8382000" cy="5175250"/>
          </a:xfrm>
        </p:spPr>
        <p:txBody>
          <a:bodyPr/>
          <a:lstStyle/>
          <a:p>
            <a:pPr eaLnBrk="1" hangingPunct="1"/>
            <a:endParaRPr lang="zh-CN" altLang="en-US" b="1" smtClean="0"/>
          </a:p>
          <a:p>
            <a:pPr eaLnBrk="1" fontAlgn="ctr" hangingPunct="1">
              <a:buFont typeface="Wingdings" pitchFamily="2" charset="2"/>
              <a:buNone/>
            </a:pPr>
            <a:r>
              <a:rPr lang="zh-CN" altLang="en-US" smtClean="0"/>
              <a:t>例：</a:t>
            </a:r>
            <a:r>
              <a:rPr lang="zh-CN" altLang="en-US" sz="2400" b="1" smtClean="0">
                <a:solidFill>
                  <a:srgbClr val="FF0000"/>
                </a:solidFill>
                <a:latin typeface="黑体" pitchFamily="2" charset="-122"/>
              </a:rPr>
              <a:t>医生测量某人的体温</a:t>
            </a:r>
          </a:p>
          <a:p>
            <a:pPr eaLnBrk="1" fontAlgn="ctr" hangingPunct="1"/>
            <a:r>
              <a:rPr lang="zh-CN" altLang="en-US" sz="2400" b="1" smtClean="0">
                <a:latin typeface="黑体" pitchFamily="2" charset="-122"/>
              </a:rPr>
              <a:t>体温计上表示的是数据。</a:t>
            </a:r>
          </a:p>
          <a:p>
            <a:pPr eaLnBrk="1" fontAlgn="ctr" hangingPunct="1"/>
            <a:r>
              <a:rPr lang="zh-CN" altLang="en-US" sz="2400" b="1" smtClean="0">
                <a:latin typeface="黑体" pitchFamily="2" charset="-122"/>
              </a:rPr>
              <a:t>只有当医生根据这一数据判断此人已经发烧需要治疗时，体温计上的数据才成为信息。</a:t>
            </a:r>
          </a:p>
        </p:txBody>
      </p:sp>
      <p:pic>
        <p:nvPicPr>
          <p:cNvPr id="56324" name="Picture 3" descr="2005520173119734"/>
          <p:cNvPicPr>
            <a:picLocks noChangeAspect="1" noChangeArrowheads="1"/>
          </p:cNvPicPr>
          <p:nvPr/>
        </p:nvPicPr>
        <p:blipFill>
          <a:blip r:embed="rId2" cstate="print"/>
          <a:srcRect/>
          <a:stretch>
            <a:fillRect/>
          </a:stretch>
        </p:blipFill>
        <p:spPr bwMode="auto">
          <a:xfrm>
            <a:off x="917575" y="3986213"/>
            <a:ext cx="2667000" cy="2000250"/>
          </a:xfrm>
          <a:prstGeom prst="rect">
            <a:avLst/>
          </a:prstGeom>
          <a:noFill/>
          <a:ln w="9525">
            <a:noFill/>
            <a:miter lim="800000"/>
            <a:headEnd/>
            <a:tailEnd/>
          </a:ln>
        </p:spPr>
      </p:pic>
      <p:sp>
        <p:nvSpPr>
          <p:cNvPr id="56325" name="Rectangle 4"/>
          <p:cNvSpPr>
            <a:spLocks noChangeArrowheads="1"/>
          </p:cNvSpPr>
          <p:nvPr/>
        </p:nvSpPr>
        <p:spPr bwMode="auto">
          <a:xfrm>
            <a:off x="3941763" y="4059238"/>
            <a:ext cx="3276600" cy="685800"/>
          </a:xfrm>
          <a:prstGeom prst="rect">
            <a:avLst/>
          </a:prstGeom>
          <a:solidFill>
            <a:schemeClr val="accent1"/>
          </a:solidFill>
          <a:ln w="9525">
            <a:solidFill>
              <a:schemeClr val="tx1"/>
            </a:solidFill>
            <a:miter lim="800000"/>
            <a:headEnd/>
            <a:tailEnd/>
          </a:ln>
        </p:spPr>
        <p:txBody>
          <a:bodyPr wrap="none" anchor="ctr"/>
          <a:lstStyle/>
          <a:p>
            <a:r>
              <a:rPr lang="en-US" altLang="zh-CN" sz="2400">
                <a:latin typeface="Arial" charset="0"/>
                <a:ea typeface="楷体_GB2312" pitchFamily="49" charset="-122"/>
              </a:rPr>
              <a:t>39</a:t>
            </a:r>
            <a:r>
              <a:rPr lang="zh-CN" altLang="en-US" sz="2400">
                <a:latin typeface="Arial" charset="0"/>
                <a:ea typeface="楷体_GB2312" pitchFamily="49" charset="-122"/>
              </a:rPr>
              <a:t>度</a:t>
            </a:r>
          </a:p>
        </p:txBody>
      </p:sp>
      <p:sp>
        <p:nvSpPr>
          <p:cNvPr id="56326" name="Rectangle 5"/>
          <p:cNvSpPr>
            <a:spLocks noChangeArrowheads="1"/>
          </p:cNvSpPr>
          <p:nvPr/>
        </p:nvSpPr>
        <p:spPr bwMode="auto">
          <a:xfrm>
            <a:off x="3941763" y="5049838"/>
            <a:ext cx="3352800" cy="609600"/>
          </a:xfrm>
          <a:prstGeom prst="rect">
            <a:avLst/>
          </a:prstGeom>
          <a:solidFill>
            <a:schemeClr val="accent1"/>
          </a:solidFill>
          <a:ln w="9525">
            <a:solidFill>
              <a:schemeClr val="tx1"/>
            </a:solidFill>
            <a:miter lim="800000"/>
            <a:headEnd/>
            <a:tailEnd/>
          </a:ln>
        </p:spPr>
        <p:txBody>
          <a:bodyPr wrap="none" anchor="ctr"/>
          <a:lstStyle/>
          <a:p>
            <a:r>
              <a:rPr lang="zh-CN" altLang="en-US" sz="2400">
                <a:latin typeface="Arial" charset="0"/>
                <a:ea typeface="楷体_GB2312" pitchFamily="49" charset="-122"/>
              </a:rPr>
              <a:t>超过</a:t>
            </a:r>
            <a:r>
              <a:rPr lang="en-US" altLang="zh-CN" sz="2400">
                <a:latin typeface="Arial" charset="0"/>
                <a:ea typeface="楷体_GB2312" pitchFamily="49" charset="-122"/>
              </a:rPr>
              <a:t>37.5</a:t>
            </a:r>
            <a:r>
              <a:rPr lang="zh-CN" altLang="en-US" sz="2400">
                <a:latin typeface="Arial" charset="0"/>
                <a:ea typeface="楷体_GB2312" pitchFamily="49" charset="-122"/>
              </a:rPr>
              <a:t>，他发高烧</a:t>
            </a:r>
          </a:p>
        </p:txBody>
      </p:sp>
      <p:sp>
        <p:nvSpPr>
          <p:cNvPr id="56327" name="AutoShape 6"/>
          <p:cNvSpPr>
            <a:spLocks noChangeArrowheads="1"/>
          </p:cNvSpPr>
          <p:nvPr/>
        </p:nvSpPr>
        <p:spPr bwMode="auto">
          <a:xfrm>
            <a:off x="7446963" y="3983038"/>
            <a:ext cx="1143000" cy="457200"/>
          </a:xfrm>
          <a:prstGeom prst="wedgeRoundRectCallout">
            <a:avLst>
              <a:gd name="adj1" fmla="val -71389"/>
              <a:gd name="adj2" fmla="val 33333"/>
              <a:gd name="adj3" fmla="val 16667"/>
            </a:avLst>
          </a:prstGeom>
          <a:solidFill>
            <a:schemeClr val="accent1"/>
          </a:solidFill>
          <a:ln w="9525">
            <a:solidFill>
              <a:schemeClr val="tx1"/>
            </a:solidFill>
            <a:miter lim="800000"/>
            <a:headEnd/>
            <a:tailEnd/>
          </a:ln>
        </p:spPr>
        <p:txBody>
          <a:bodyPr/>
          <a:lstStyle/>
          <a:p>
            <a:r>
              <a:rPr lang="zh-CN" altLang="en-US" sz="2400">
                <a:solidFill>
                  <a:srgbClr val="0000FF"/>
                </a:solidFill>
                <a:latin typeface="Arial" charset="0"/>
                <a:ea typeface="黑体" pitchFamily="2" charset="-122"/>
              </a:rPr>
              <a:t>数据</a:t>
            </a:r>
          </a:p>
        </p:txBody>
      </p:sp>
      <p:sp>
        <p:nvSpPr>
          <p:cNvPr id="56328" name="AutoShape 7"/>
          <p:cNvSpPr>
            <a:spLocks noChangeArrowheads="1"/>
          </p:cNvSpPr>
          <p:nvPr/>
        </p:nvSpPr>
        <p:spPr bwMode="auto">
          <a:xfrm>
            <a:off x="7523163" y="4821238"/>
            <a:ext cx="1143000" cy="457200"/>
          </a:xfrm>
          <a:prstGeom prst="wedgeRoundRectCallout">
            <a:avLst>
              <a:gd name="adj1" fmla="val -70139"/>
              <a:gd name="adj2" fmla="val 60764"/>
              <a:gd name="adj3" fmla="val 16667"/>
            </a:avLst>
          </a:prstGeom>
          <a:solidFill>
            <a:schemeClr val="accent1"/>
          </a:solidFill>
          <a:ln w="9525">
            <a:solidFill>
              <a:schemeClr val="tx1"/>
            </a:solidFill>
            <a:miter lim="800000"/>
            <a:headEnd/>
            <a:tailEnd/>
          </a:ln>
        </p:spPr>
        <p:txBody>
          <a:bodyPr/>
          <a:lstStyle/>
          <a:p>
            <a:r>
              <a:rPr lang="zh-CN" altLang="en-US" sz="2400">
                <a:solidFill>
                  <a:srgbClr val="FF3300"/>
                </a:solidFill>
                <a:latin typeface="Arial" charset="0"/>
                <a:ea typeface="黑体" pitchFamily="2" charset="-122"/>
              </a:rPr>
              <a:t>信息</a:t>
            </a:r>
          </a:p>
        </p:txBody>
      </p:sp>
      <p:sp>
        <p:nvSpPr>
          <p:cNvPr id="313353" name="Rectangle 8"/>
          <p:cNvSpPr>
            <a:spLocks noGrp="1" noChangeArrowheads="1"/>
          </p:cNvSpPr>
          <p:nvPr>
            <p:ph type="title" idx="4294967295"/>
          </p:nvPr>
        </p:nvSpPr>
        <p:spPr>
          <a:xfrm>
            <a:off x="914400" y="908050"/>
            <a:ext cx="8229600" cy="755650"/>
          </a:xfrm>
        </p:spPr>
        <p:txBody>
          <a:bodyPr/>
          <a:lstStyle/>
          <a:p>
            <a:pPr eaLnBrk="1" hangingPunct="1">
              <a:defRPr/>
            </a:pPr>
            <a:r>
              <a:rPr kumimoji="1" lang="en-US" altLang="zh-CN" b="1" smtClean="0">
                <a:effectLst>
                  <a:outerShdw blurRad="38100" dist="38100" dir="2700000" algn="tl">
                    <a:srgbClr val="C0C0C0"/>
                  </a:outerShdw>
                </a:effectLst>
              </a:rPr>
              <a:t>1.1.1  </a:t>
            </a:r>
            <a:r>
              <a:rPr kumimoji="1" lang="zh-CN" altLang="en-US" b="1" smtClean="0">
                <a:effectLst>
                  <a:outerShdw blurRad="38100" dist="38100" dir="2700000" algn="tl">
                    <a:srgbClr val="C0C0C0"/>
                  </a:outerShdw>
                </a:effectLst>
              </a:rPr>
              <a:t>信息的概念</a:t>
            </a:r>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bwMode="black">
          <a:xfrm>
            <a:off x="1331913" y="404813"/>
            <a:ext cx="7577137" cy="1462087"/>
          </a:xfrm>
        </p:spPr>
        <p:txBody>
          <a:bodyPr lIns="0" tIns="0" rIns="0" bIns="0" anchor="ctr"/>
          <a:lstStyle/>
          <a:p>
            <a:pPr>
              <a:defRPr/>
            </a:pPr>
            <a:r>
              <a:rPr kumimoji="1" lang="zh-CN" altLang="en-US" sz="3600" b="1" kern="1200" dirty="0" smtClean="0">
                <a:latin typeface="Times New Roman" pitchFamily="18" charset="0"/>
                <a:cs typeface="+mn-cs"/>
              </a:rPr>
              <a:t>事务处理系统</a:t>
            </a:r>
            <a:r>
              <a:rPr kumimoji="1" lang="en-US" altLang="zh-CN" sz="3600" b="1" kern="1200" dirty="0" smtClean="0">
                <a:latin typeface="Times New Roman" pitchFamily="18" charset="0"/>
                <a:cs typeface="+mn-cs"/>
              </a:rPr>
              <a:t>TPS</a:t>
            </a:r>
          </a:p>
        </p:txBody>
      </p:sp>
      <p:sp>
        <p:nvSpPr>
          <p:cNvPr id="137219" name="Rectangle 3"/>
          <p:cNvSpPr>
            <a:spLocks noGrp="1" noChangeArrowheads="1"/>
          </p:cNvSpPr>
          <p:nvPr>
            <p:ph type="body" idx="1"/>
          </p:nvPr>
        </p:nvSpPr>
        <p:spPr>
          <a:xfrm>
            <a:off x="179388" y="1773238"/>
            <a:ext cx="8713787" cy="4751387"/>
          </a:xfrm>
          <a:noFill/>
        </p:spPr>
        <p:txBody>
          <a:bodyPr lIns="92075" tIns="46038" rIns="92075" bIns="46038"/>
          <a:lstStyle/>
          <a:p>
            <a:pPr>
              <a:buFont typeface="Wingdings" pitchFamily="2" charset="2"/>
              <a:buNone/>
            </a:pPr>
            <a:r>
              <a:rPr lang="en-US" altLang="zh-CN" sz="2800" b="1" smtClean="0"/>
              <a:t>TPS</a:t>
            </a:r>
            <a:r>
              <a:rPr lang="zh-CN" altLang="en-US" sz="2800" b="1" smtClean="0"/>
              <a:t>的定义</a:t>
            </a:r>
          </a:p>
          <a:p>
            <a:pPr lvl="1"/>
            <a:r>
              <a:rPr lang="zh-CN" altLang="en-US" sz="2400" b="1" smtClean="0"/>
              <a:t>事务：是指组织的基本业务活动。</a:t>
            </a:r>
          </a:p>
          <a:p>
            <a:pPr lvl="2"/>
            <a:r>
              <a:rPr lang="zh-CN" altLang="en-US" sz="2200" b="1" smtClean="0"/>
              <a:t>财务处每月要进行工资结算；</a:t>
            </a:r>
          </a:p>
          <a:p>
            <a:pPr lvl="2"/>
            <a:r>
              <a:rPr lang="zh-CN" altLang="en-US" sz="2200" b="1" smtClean="0"/>
              <a:t>销售部每天进行订单登记；</a:t>
            </a:r>
          </a:p>
          <a:p>
            <a:pPr lvl="2"/>
            <a:r>
              <a:rPr lang="zh-CN" altLang="en-US" sz="2200" b="1" smtClean="0"/>
              <a:t>材料进出仓库时，保管员要进行出库</a:t>
            </a:r>
            <a:r>
              <a:rPr lang="en-US" altLang="zh-CN" sz="2200" b="1" smtClean="0"/>
              <a:t>/</a:t>
            </a:r>
            <a:r>
              <a:rPr lang="zh-CN" altLang="en-US" sz="2200" b="1" smtClean="0"/>
              <a:t>入库登记；</a:t>
            </a:r>
          </a:p>
          <a:p>
            <a:pPr lvl="2"/>
            <a:r>
              <a:rPr lang="zh-CN" altLang="en-US" sz="2200" b="1" smtClean="0"/>
              <a:t>客户购买了商品，销售部门要开发票；</a:t>
            </a:r>
          </a:p>
          <a:p>
            <a:pPr lvl="2"/>
            <a:r>
              <a:rPr lang="zh-CN" altLang="en-US" sz="2200" b="1" smtClean="0"/>
              <a:t>车间每天要对工人的出勤和生产任务完成情况进行统计。</a:t>
            </a:r>
          </a:p>
          <a:p>
            <a:pPr lvl="1"/>
            <a:r>
              <a:rPr lang="zh-CN" altLang="en-US" sz="2400" b="1" smtClean="0"/>
              <a:t>事务处理系统（</a:t>
            </a:r>
            <a:r>
              <a:rPr lang="en-US" altLang="zh-CN" sz="2400" b="1" smtClean="0"/>
              <a:t>TPS</a:t>
            </a:r>
            <a:r>
              <a:rPr lang="zh-CN" altLang="en-US" sz="2400" b="1" smtClean="0"/>
              <a:t>）：负责记录、处理、并报告组织中重复性的日常活动，记录和更新业务数据的信息系统。</a:t>
            </a:r>
          </a:p>
          <a:p>
            <a:pPr lvl="1"/>
            <a:r>
              <a:rPr lang="zh-CN" altLang="en-US" sz="2400" b="1" smtClean="0"/>
              <a:t>事务处理系统是为组织作业层服务的基本信息系统，它是信息系统在组织中早期的应用形式，也是最基本的信息系统形式。 </a:t>
            </a:r>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事务处理系统</a:t>
            </a:r>
            <a:r>
              <a:rPr kumimoji="1" lang="en-US" altLang="zh-CN" sz="3600" b="1" kern="1200" dirty="0" smtClean="0">
                <a:latin typeface="Times New Roman" pitchFamily="18" charset="0"/>
                <a:cs typeface="+mn-cs"/>
              </a:rPr>
              <a:t>TPS</a:t>
            </a:r>
          </a:p>
        </p:txBody>
      </p:sp>
      <p:sp>
        <p:nvSpPr>
          <p:cNvPr id="138243" name="Rectangle 3"/>
          <p:cNvSpPr>
            <a:spLocks noGrp="1" noChangeArrowheads="1"/>
          </p:cNvSpPr>
          <p:nvPr>
            <p:ph type="body" idx="1"/>
          </p:nvPr>
        </p:nvSpPr>
        <p:spPr>
          <a:xfrm>
            <a:off x="250825" y="1700213"/>
            <a:ext cx="8372475" cy="4784725"/>
          </a:xfrm>
        </p:spPr>
        <p:txBody>
          <a:bodyPr/>
          <a:lstStyle/>
          <a:p>
            <a:pPr>
              <a:buFont typeface="Wingdings" pitchFamily="2" charset="2"/>
              <a:buNone/>
            </a:pPr>
            <a:endParaRPr lang="zh-CN" altLang="en-US" smtClean="0"/>
          </a:p>
          <a:p>
            <a:pPr lvl="1"/>
            <a:r>
              <a:rPr lang="zh-CN" altLang="en-US" b="1" smtClean="0"/>
              <a:t>事务处理系统具有共同的特点：</a:t>
            </a:r>
          </a:p>
          <a:p>
            <a:pPr lvl="2"/>
            <a:r>
              <a:rPr lang="zh-CN" altLang="en-US" b="1" smtClean="0"/>
              <a:t> </a:t>
            </a:r>
            <a:r>
              <a:rPr lang="en-US" altLang="zh-CN" b="1" smtClean="0"/>
              <a:t>TPS</a:t>
            </a:r>
            <a:r>
              <a:rPr lang="zh-CN" altLang="en-US" b="1" smtClean="0"/>
              <a:t>支持的是每日的运作；处理的事务重复性强。</a:t>
            </a:r>
          </a:p>
          <a:p>
            <a:pPr lvl="2"/>
            <a:r>
              <a:rPr lang="zh-CN" altLang="en-US" b="1" smtClean="0"/>
              <a:t> </a:t>
            </a:r>
            <a:r>
              <a:rPr lang="en-US" altLang="zh-CN" b="1" smtClean="0"/>
              <a:t>TPS</a:t>
            </a:r>
            <a:r>
              <a:rPr lang="zh-CN" altLang="en-US" b="1" smtClean="0"/>
              <a:t>要处理大量的数据。</a:t>
            </a:r>
          </a:p>
          <a:p>
            <a:pPr lvl="2"/>
            <a:r>
              <a:rPr lang="zh-CN" altLang="en-US" b="1" smtClean="0"/>
              <a:t> 处理的数据详细、精度要求高，逻辑关系简单，规律性和结构化程度高。</a:t>
            </a:r>
          </a:p>
          <a:p>
            <a:pPr lvl="2"/>
            <a:r>
              <a:rPr lang="zh-CN" altLang="en-US" b="1" smtClean="0"/>
              <a:t> 支持的用户多。</a:t>
            </a:r>
          </a:p>
          <a:p>
            <a:pPr lvl="2"/>
            <a:r>
              <a:rPr lang="zh-CN" altLang="en-US" b="1" smtClean="0"/>
              <a:t> </a:t>
            </a:r>
            <a:r>
              <a:rPr lang="en-US" altLang="zh-CN" b="1" smtClean="0"/>
              <a:t>TPS </a:t>
            </a:r>
            <a:r>
              <a:rPr lang="zh-CN" altLang="en-US" b="1" smtClean="0"/>
              <a:t>处理的信息多般来自企业内部信息源。</a:t>
            </a:r>
          </a:p>
          <a:p>
            <a:pPr lvl="2"/>
            <a:r>
              <a:rPr lang="zh-CN" altLang="en-US" b="1" smtClean="0"/>
              <a:t> 服务对象主要是组织的作业层。</a:t>
            </a:r>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事务处理系统</a:t>
            </a:r>
            <a:r>
              <a:rPr kumimoji="1" lang="en-US" altLang="zh-CN" sz="3600" b="1" kern="1200" dirty="0" smtClean="0">
                <a:latin typeface="Times New Roman" pitchFamily="18" charset="0"/>
                <a:cs typeface="+mn-cs"/>
              </a:rPr>
              <a:t>TPS</a:t>
            </a:r>
          </a:p>
        </p:txBody>
      </p:sp>
      <p:sp>
        <p:nvSpPr>
          <p:cNvPr id="139267" name="Rectangle 3"/>
          <p:cNvSpPr>
            <a:spLocks noGrp="1" noChangeArrowheads="1"/>
          </p:cNvSpPr>
          <p:nvPr>
            <p:ph type="body" idx="1"/>
          </p:nvPr>
        </p:nvSpPr>
        <p:spPr>
          <a:xfrm>
            <a:off x="0" y="1844675"/>
            <a:ext cx="8748713" cy="4608513"/>
          </a:xfrm>
        </p:spPr>
        <p:txBody>
          <a:bodyPr/>
          <a:lstStyle/>
          <a:p>
            <a:pPr>
              <a:defRPr/>
            </a:pPr>
            <a:r>
              <a:rPr lang="en-US" altLang="zh-CN" sz="2400" b="1" dirty="0" smtClean="0"/>
              <a:t>TPS</a:t>
            </a:r>
            <a:r>
              <a:rPr lang="zh-CN" altLang="en-US" sz="2400" b="1" dirty="0" smtClean="0"/>
              <a:t>的服务目标</a:t>
            </a:r>
          </a:p>
          <a:p>
            <a:pPr lvl="1">
              <a:defRPr/>
            </a:pPr>
            <a:r>
              <a:rPr lang="zh-CN" altLang="en-US" sz="2000" b="1" dirty="0" smtClean="0">
                <a:latin typeface="+mn-ea"/>
              </a:rPr>
              <a:t> </a:t>
            </a:r>
            <a:r>
              <a:rPr lang="zh-CN" altLang="en-US" sz="2400" b="1" dirty="0" smtClean="0">
                <a:latin typeface="+mn-ea"/>
              </a:rPr>
              <a:t>提高准确度： 在人工的事务处理系统中，由员工检查</a:t>
            </a:r>
            <a:r>
              <a:rPr lang="en-US" altLang="zh-CN" sz="2400" b="1" dirty="0" smtClean="0">
                <a:latin typeface="+mn-ea"/>
              </a:rPr>
              <a:t>TPS</a:t>
            </a:r>
            <a:r>
              <a:rPr lang="zh-CN" altLang="en-US" sz="2400" b="1" dirty="0" smtClean="0">
                <a:latin typeface="+mn-ea"/>
              </a:rPr>
              <a:t>产生的文档和报告。由于人难免犯错误，因此常需要消耗时间、劳力、和资源来加以修正。而计算机为基础的</a:t>
            </a:r>
            <a:r>
              <a:rPr lang="en-US" altLang="zh-CN" sz="2400" b="1" dirty="0" smtClean="0">
                <a:latin typeface="+mn-ea"/>
              </a:rPr>
              <a:t>TPS</a:t>
            </a:r>
            <a:r>
              <a:rPr lang="zh-CN" altLang="en-US" sz="2400" b="1" dirty="0" smtClean="0">
                <a:latin typeface="+mn-ea"/>
              </a:rPr>
              <a:t>一旦经过运行的考验，一般不会有错。</a:t>
            </a:r>
          </a:p>
          <a:p>
            <a:pPr lvl="1">
              <a:defRPr/>
            </a:pPr>
            <a:r>
              <a:rPr lang="zh-CN" altLang="en-US" sz="2400" b="1" dirty="0" smtClean="0">
                <a:latin typeface="+mn-ea"/>
              </a:rPr>
              <a:t> 提高处理速度、及时生成文档和报告。</a:t>
            </a:r>
          </a:p>
          <a:p>
            <a:pPr lvl="1">
              <a:defRPr/>
            </a:pPr>
            <a:r>
              <a:rPr lang="zh-CN" altLang="en-US" sz="2400" b="1" dirty="0" smtClean="0">
                <a:latin typeface="+mn-ea"/>
              </a:rPr>
              <a:t> 提高劳动效率</a:t>
            </a:r>
            <a:r>
              <a:rPr lang="en-US" altLang="zh-CN" sz="2400" b="1" dirty="0" smtClean="0">
                <a:latin typeface="+mn-ea"/>
              </a:rPr>
              <a:t>, </a:t>
            </a:r>
            <a:r>
              <a:rPr lang="zh-CN" altLang="en-US" sz="2400" b="1" dirty="0" smtClean="0">
                <a:latin typeface="+mn-ea"/>
              </a:rPr>
              <a:t>从而降低成本。</a:t>
            </a:r>
          </a:p>
          <a:p>
            <a:pPr lvl="1">
              <a:defRPr/>
            </a:pPr>
            <a:r>
              <a:rPr lang="zh-CN" altLang="en-US" sz="2400" b="1" dirty="0" smtClean="0">
                <a:latin typeface="+mn-ea"/>
              </a:rPr>
              <a:t> 改善服务水平：帮助企业记录、处理和跟踪许多细节信息，更好地满足客户对产品和服务的要求。</a:t>
            </a:r>
          </a:p>
          <a:p>
            <a:pPr lvl="1">
              <a:defRPr/>
            </a:pPr>
            <a:r>
              <a:rPr lang="zh-CN" altLang="en-US" sz="2400" b="1" dirty="0" smtClean="0">
                <a:latin typeface="+mn-ea"/>
              </a:rPr>
              <a:t> 提供辅助决策的数据：</a:t>
            </a:r>
            <a:r>
              <a:rPr lang="en-US" altLang="zh-CN" sz="2400" b="1" dirty="0" smtClean="0">
                <a:latin typeface="+mn-ea"/>
              </a:rPr>
              <a:t>TPS</a:t>
            </a:r>
            <a:r>
              <a:rPr lang="zh-CN" altLang="en-US" sz="2400" b="1" dirty="0" smtClean="0">
                <a:latin typeface="+mn-ea"/>
              </a:rPr>
              <a:t>产生的数据，不仅反映了大多数组织的基本活动，也可以作为战术和战略信息系统的原始资料。</a:t>
            </a:r>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150938" y="214313"/>
            <a:ext cx="7793037" cy="982662"/>
          </a:xfrm>
        </p:spPr>
        <p:txBody>
          <a:bodyPr/>
          <a:lstStyle/>
          <a:p>
            <a:pPr>
              <a:defRPr/>
            </a:pPr>
            <a:r>
              <a:rPr kumimoji="1" lang="zh-CN" altLang="en-US" sz="3600" b="1" kern="1200" dirty="0" smtClean="0">
                <a:latin typeface="Times New Roman" pitchFamily="18" charset="0"/>
                <a:cs typeface="+mn-cs"/>
              </a:rPr>
              <a:t>事务处理系统</a:t>
            </a:r>
            <a:r>
              <a:rPr kumimoji="1" lang="en-US" altLang="zh-CN" sz="3600" b="1" kern="1200" dirty="0" smtClean="0">
                <a:latin typeface="Times New Roman" pitchFamily="18" charset="0"/>
                <a:cs typeface="+mn-cs"/>
              </a:rPr>
              <a:t>TPS</a:t>
            </a:r>
          </a:p>
        </p:txBody>
      </p:sp>
      <p:sp>
        <p:nvSpPr>
          <p:cNvPr id="5124" name="Rectangle 3"/>
          <p:cNvSpPr>
            <a:spLocks noGrp="1" noChangeArrowheads="1"/>
          </p:cNvSpPr>
          <p:nvPr>
            <p:ph type="body" idx="1"/>
          </p:nvPr>
        </p:nvSpPr>
        <p:spPr>
          <a:xfrm>
            <a:off x="376238" y="1339850"/>
            <a:ext cx="8372475" cy="5113338"/>
          </a:xfrm>
        </p:spPr>
        <p:txBody>
          <a:bodyPr/>
          <a:lstStyle/>
          <a:p>
            <a:r>
              <a:rPr lang="en-US" altLang="zh-CN" sz="2800" b="1" smtClean="0"/>
              <a:t>TPS</a:t>
            </a:r>
            <a:r>
              <a:rPr lang="zh-CN" altLang="en-US" sz="2800" b="1" smtClean="0"/>
              <a:t>的基本处理活动</a:t>
            </a:r>
          </a:p>
        </p:txBody>
      </p:sp>
      <p:graphicFrame>
        <p:nvGraphicFramePr>
          <p:cNvPr id="5122" name="Object 4"/>
          <p:cNvGraphicFramePr>
            <a:graphicFrameLocks noChangeAspect="1"/>
          </p:cNvGraphicFramePr>
          <p:nvPr/>
        </p:nvGraphicFramePr>
        <p:xfrm>
          <a:off x="684213" y="1822450"/>
          <a:ext cx="7775575" cy="4702175"/>
        </p:xfrm>
        <a:graphic>
          <a:graphicData uri="http://schemas.openxmlformats.org/presentationml/2006/ole">
            <p:oleObj spid="_x0000_s5122" name="Visio" r:id="rId4" imgW="4370400" imgH="3425400" progId="Visio.Drawing.11">
              <p:embed/>
            </p:oleObj>
          </a:graphicData>
        </a:graphic>
      </p:graphicFrame>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150938" y="214313"/>
            <a:ext cx="7793037" cy="911225"/>
          </a:xfrm>
        </p:spPr>
        <p:txBody>
          <a:bodyPr/>
          <a:lstStyle/>
          <a:p>
            <a:pPr>
              <a:defRPr/>
            </a:pPr>
            <a:r>
              <a:rPr kumimoji="1" lang="zh-CN" altLang="en-US" sz="3600" b="1" kern="1200" dirty="0" smtClean="0">
                <a:latin typeface="Times New Roman" pitchFamily="18" charset="0"/>
                <a:cs typeface="+mn-cs"/>
              </a:rPr>
              <a:t>事务处理系统</a:t>
            </a:r>
            <a:r>
              <a:rPr kumimoji="1" lang="en-US" altLang="zh-CN" sz="3600" b="1" kern="1200" dirty="0" smtClean="0">
                <a:latin typeface="Times New Roman" pitchFamily="18" charset="0"/>
                <a:cs typeface="+mn-cs"/>
              </a:rPr>
              <a:t>TPS</a:t>
            </a:r>
          </a:p>
        </p:txBody>
      </p:sp>
      <p:sp>
        <p:nvSpPr>
          <p:cNvPr id="140291" name="Rectangle 3"/>
          <p:cNvSpPr>
            <a:spLocks noGrp="1" noChangeArrowheads="1"/>
          </p:cNvSpPr>
          <p:nvPr>
            <p:ph type="body" idx="1"/>
          </p:nvPr>
        </p:nvSpPr>
        <p:spPr>
          <a:xfrm>
            <a:off x="250825" y="1341438"/>
            <a:ext cx="8497888" cy="5327650"/>
          </a:xfrm>
          <a:noFill/>
        </p:spPr>
        <p:txBody>
          <a:bodyPr lIns="92075" tIns="46038" rIns="92075" bIns="46038"/>
          <a:lstStyle/>
          <a:p>
            <a:r>
              <a:rPr lang="en-US" altLang="zh-CN" sz="2000" b="1" smtClean="0"/>
              <a:t>TPS</a:t>
            </a:r>
            <a:r>
              <a:rPr lang="zh-CN" altLang="en-US" sz="2000" b="1" smtClean="0"/>
              <a:t>的基本处理活动</a:t>
            </a:r>
          </a:p>
          <a:p>
            <a:pPr lvl="1"/>
            <a:r>
              <a:rPr lang="zh-CN" altLang="en-US" sz="2000" b="1" smtClean="0"/>
              <a:t>事务处理的生命周期：数据收集、数据编辑、数据修改、数据操作、数据更新和生成文档报表的活动。</a:t>
            </a:r>
          </a:p>
          <a:p>
            <a:pPr lvl="2"/>
            <a:r>
              <a:rPr lang="zh-CN" altLang="en-US" sz="2000" b="1" smtClean="0"/>
              <a:t> 数据收集是指获取和收集完成事务处理所需数据的过程，例如收集顾客订单的手写凭证，然后输入计算机；输入的方法可以通过扫描仪、</a:t>
            </a:r>
            <a:r>
              <a:rPr lang="en-US" altLang="zh-CN" sz="2000" b="1" smtClean="0"/>
              <a:t>POS</a:t>
            </a:r>
            <a:r>
              <a:rPr lang="zh-CN" altLang="en-US" sz="2000" b="1" smtClean="0"/>
              <a:t>设备和键盘等设备。</a:t>
            </a:r>
          </a:p>
          <a:p>
            <a:pPr lvl="2"/>
            <a:r>
              <a:rPr lang="zh-CN" altLang="en-US" sz="2000" b="1" smtClean="0"/>
              <a:t> 数据编辑是指在输入数据的过程中检查数据的有效性和完整性，例如订单订购的数量必须是数字型的，否则无效，所订购的产品型号经过与数据库对照后无法提供时，要提示订单无效；</a:t>
            </a:r>
          </a:p>
          <a:p>
            <a:pPr lvl="2"/>
            <a:r>
              <a:rPr lang="zh-CN" altLang="en-US" sz="2000" b="1" smtClean="0"/>
              <a:t> 数据修改是指当编辑数据发现出错时，重新输入正确的数据；</a:t>
            </a:r>
          </a:p>
          <a:p>
            <a:pPr lvl="2"/>
            <a:r>
              <a:rPr lang="zh-CN" altLang="en-US" sz="2000" b="1" smtClean="0"/>
              <a:t> 数据操作包括对输入数据的分类、排序、计算、汇总及数据的存储等工作，如在订单</a:t>
            </a:r>
            <a:r>
              <a:rPr lang="en-US" altLang="zh-CN" sz="2000" b="1" smtClean="0"/>
              <a:t>TPS</a:t>
            </a:r>
            <a:r>
              <a:rPr lang="zh-CN" altLang="en-US" sz="2000" b="1" smtClean="0"/>
              <a:t>中，数量乘以价格等于购货金额，一张订单是订单事务数据库里的一条记录；</a:t>
            </a:r>
          </a:p>
          <a:p>
            <a:pPr lvl="2"/>
            <a:r>
              <a:rPr lang="zh-CN" altLang="en-US" sz="2000" b="1" smtClean="0"/>
              <a:t> 数据更新指用新的事务记录来更新企业的状态数据库，例如，用新的销售记录去更新企业的库存数据库，结果是使库存减少；</a:t>
            </a:r>
          </a:p>
          <a:p>
            <a:pPr lvl="2"/>
            <a:r>
              <a:rPr lang="zh-CN" altLang="en-US" sz="1600" smtClean="0"/>
              <a:t> </a:t>
            </a:r>
            <a:r>
              <a:rPr lang="zh-CN" altLang="en-US" sz="1600" b="1" smtClean="0"/>
              <a:t>文档生成的主要任务是生成输出记录和报告。例如生成商品库存报告。 </a:t>
            </a:r>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150938" y="214313"/>
            <a:ext cx="7793037" cy="1198562"/>
          </a:xfrm>
        </p:spPr>
        <p:txBody>
          <a:bodyPr/>
          <a:lstStyle/>
          <a:p>
            <a:pPr>
              <a:defRPr/>
            </a:pPr>
            <a:r>
              <a:rPr kumimoji="1" lang="zh-CN" altLang="en-US" sz="3600" b="1" kern="1200" dirty="0" smtClean="0">
                <a:latin typeface="Times New Roman" pitchFamily="18" charset="0"/>
                <a:cs typeface="+mn-cs"/>
              </a:rPr>
              <a:t>事务处理系统</a:t>
            </a:r>
            <a:r>
              <a:rPr kumimoji="1" lang="en-US" altLang="zh-CN" sz="3600" b="1" kern="1200" dirty="0" smtClean="0">
                <a:latin typeface="Times New Roman" pitchFamily="18" charset="0"/>
                <a:cs typeface="+mn-cs"/>
              </a:rPr>
              <a:t>TPS</a:t>
            </a:r>
          </a:p>
        </p:txBody>
      </p:sp>
      <p:sp>
        <p:nvSpPr>
          <p:cNvPr id="141315" name="Rectangle 3"/>
          <p:cNvSpPr>
            <a:spLocks noGrp="1" noChangeArrowheads="1"/>
          </p:cNvSpPr>
          <p:nvPr>
            <p:ph type="body" idx="1"/>
          </p:nvPr>
        </p:nvSpPr>
        <p:spPr>
          <a:xfrm>
            <a:off x="0" y="1773238"/>
            <a:ext cx="9144000" cy="4784725"/>
          </a:xfrm>
          <a:noFill/>
        </p:spPr>
        <p:txBody>
          <a:bodyPr lIns="92075" tIns="46038" rIns="92075" bIns="46038"/>
          <a:lstStyle/>
          <a:p>
            <a:pPr>
              <a:buFont typeface="Wingdings" pitchFamily="2" charset="2"/>
              <a:buNone/>
            </a:pPr>
            <a:r>
              <a:rPr lang="zh-CN" altLang="en-US" sz="2400" b="1" smtClean="0"/>
              <a:t>事务处理的方式 </a:t>
            </a:r>
          </a:p>
          <a:p>
            <a:pPr lvl="1"/>
            <a:r>
              <a:rPr lang="zh-CN" altLang="en-US" sz="2400" b="1" smtClean="0"/>
              <a:t>批处理方式：将一段时间内的一批事务进行一次性处理。例如财务部门将每天发生的所有发票集中在下午</a:t>
            </a:r>
            <a:r>
              <a:rPr lang="en-US" altLang="zh-CN" sz="2400" b="1" smtClean="0"/>
              <a:t>5</a:t>
            </a:r>
            <a:r>
              <a:rPr lang="zh-CN" altLang="en-US" sz="2400" b="1" smtClean="0"/>
              <a:t>点一次性地录入计算机，更新应收款数据库。这种处理方式的特点是在事件发生和集中处理之间有延迟，但节省人力、成本低。</a:t>
            </a:r>
          </a:p>
          <a:p>
            <a:pPr lvl="1"/>
            <a:r>
              <a:rPr lang="zh-CN" altLang="en-US" sz="2400" b="1" smtClean="0"/>
              <a:t>实时处理方式或称为联机事务处理方式：当事务发生时即进行处理，而不积累成批。例如每到一批货物，就立即更新库存，这样的好处是使入库的商品马上可以销售，加快资金流转。</a:t>
            </a:r>
          </a:p>
          <a:p>
            <a:pPr lvl="1"/>
            <a:r>
              <a:rPr lang="zh-CN" altLang="en-US" sz="2400" b="1" smtClean="0"/>
              <a:t>一种折衷的方法：处理延迟的联机录入，这种方式是当事务或订单发生时就送入系统，但并不立即处理，直到认为合适的时候才成批处理。例如用电话订购商品时，订单当时就被送入计算机，但事实上订单直到晚上才被处理。 </a:t>
            </a:r>
          </a:p>
        </p:txBody>
      </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管理信息系统</a:t>
            </a:r>
            <a:r>
              <a:rPr kumimoji="1" lang="en-US" altLang="zh-CN" sz="3600" b="1" kern="1200" dirty="0" smtClean="0">
                <a:latin typeface="Times New Roman" pitchFamily="18" charset="0"/>
                <a:cs typeface="+mn-cs"/>
              </a:rPr>
              <a:t>MIS</a:t>
            </a:r>
          </a:p>
        </p:txBody>
      </p:sp>
      <p:sp>
        <p:nvSpPr>
          <p:cNvPr id="142339" name="Rectangle 3"/>
          <p:cNvSpPr>
            <a:spLocks noGrp="1" noChangeArrowheads="1"/>
          </p:cNvSpPr>
          <p:nvPr>
            <p:ph type="body" idx="1"/>
          </p:nvPr>
        </p:nvSpPr>
        <p:spPr>
          <a:xfrm>
            <a:off x="179388" y="2073275"/>
            <a:ext cx="8640762" cy="4784725"/>
          </a:xfrm>
        </p:spPr>
        <p:txBody>
          <a:bodyPr/>
          <a:lstStyle/>
          <a:p>
            <a:pPr>
              <a:lnSpc>
                <a:spcPct val="90000"/>
              </a:lnSpc>
              <a:buFont typeface="Wingdings" pitchFamily="2" charset="2"/>
              <a:buNone/>
            </a:pPr>
            <a:r>
              <a:rPr lang="en-US" altLang="zh-CN" sz="2400" b="1" smtClean="0"/>
              <a:t>MIS</a:t>
            </a:r>
            <a:r>
              <a:rPr lang="zh-CN" altLang="en-US" sz="2400" b="1" smtClean="0"/>
              <a:t>的定义</a:t>
            </a:r>
          </a:p>
          <a:p>
            <a:pPr lvl="1">
              <a:lnSpc>
                <a:spcPct val="90000"/>
              </a:lnSpc>
            </a:pPr>
            <a:r>
              <a:rPr lang="zh-CN" altLang="en-US" sz="2400" b="1" smtClean="0"/>
              <a:t>广义理解是，凡是用于管理的信息系统都可以叫做管理信息系统。</a:t>
            </a:r>
          </a:p>
          <a:p>
            <a:pPr lvl="1">
              <a:lnSpc>
                <a:spcPct val="90000"/>
              </a:lnSpc>
            </a:pPr>
            <a:r>
              <a:rPr lang="zh-CN" altLang="en-US" sz="2400" b="1" smtClean="0"/>
              <a:t>狭义理解则是指那些能从内部和外部收集数据，经过加工处理，形成有用的信息，以预定的形式提供给以中层为主的各管理层使用的信息系统。</a:t>
            </a:r>
          </a:p>
          <a:p>
            <a:pPr lvl="1">
              <a:lnSpc>
                <a:spcPct val="90000"/>
              </a:lnSpc>
            </a:pPr>
            <a:r>
              <a:rPr lang="zh-CN" altLang="en-US" sz="2400" b="1" smtClean="0"/>
              <a:t>在信息系统的应用体系结构中狭义</a:t>
            </a:r>
            <a:r>
              <a:rPr lang="en-US" altLang="zh-CN" sz="2400" b="1" smtClean="0"/>
              <a:t>MIS</a:t>
            </a:r>
            <a:r>
              <a:rPr lang="zh-CN" altLang="en-US" sz="2400" b="1" smtClean="0"/>
              <a:t>起着连接</a:t>
            </a:r>
            <a:r>
              <a:rPr lang="en-US" altLang="zh-CN" sz="2400" b="1" smtClean="0"/>
              <a:t>TPS</a:t>
            </a:r>
            <a:r>
              <a:rPr lang="zh-CN" altLang="en-US" sz="2400" b="1" smtClean="0"/>
              <a:t>、</a:t>
            </a:r>
            <a:r>
              <a:rPr lang="en-US" altLang="zh-CN" sz="2400" b="1" smtClean="0"/>
              <a:t>DSS</a:t>
            </a:r>
            <a:r>
              <a:rPr lang="zh-CN" altLang="en-US" sz="2400" b="1" smtClean="0"/>
              <a:t>、和</a:t>
            </a:r>
            <a:r>
              <a:rPr lang="en-US" altLang="zh-CN" sz="2400" b="1" smtClean="0"/>
              <a:t>EIS</a:t>
            </a:r>
            <a:r>
              <a:rPr lang="zh-CN" altLang="en-US" sz="2400" b="1" smtClean="0"/>
              <a:t>的作用。</a:t>
            </a:r>
            <a:r>
              <a:rPr lang="en-US" altLang="zh-CN" sz="2400" b="1" smtClean="0"/>
              <a:t>MIS</a:t>
            </a:r>
            <a:r>
              <a:rPr lang="zh-CN" altLang="en-US" sz="2400" b="1" smtClean="0"/>
              <a:t>的数据主要来源于事务处理系统，一部分来自于外部。</a:t>
            </a:r>
            <a:r>
              <a:rPr lang="en-US" altLang="zh-CN" sz="2400" b="1" smtClean="0"/>
              <a:t>MIS</a:t>
            </a:r>
            <a:r>
              <a:rPr lang="zh-CN" altLang="en-US" sz="2400" b="1" smtClean="0"/>
              <a:t>（狭义）通过对事务信息的汇总和分析，向管理者提供定期和预定的报告、报表和查询，支持管理层（中层为主）高效地组织、计划和控制企业的运行。</a:t>
            </a:r>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管理信息系统</a:t>
            </a:r>
            <a:r>
              <a:rPr kumimoji="1" lang="en-US" altLang="zh-CN" sz="3600" b="1" kern="1200" dirty="0" smtClean="0">
                <a:latin typeface="Times New Roman" pitchFamily="18" charset="0"/>
                <a:cs typeface="+mn-cs"/>
              </a:rPr>
              <a:t>MIS</a:t>
            </a:r>
          </a:p>
        </p:txBody>
      </p:sp>
      <p:sp>
        <p:nvSpPr>
          <p:cNvPr id="143363" name="Rectangle 3"/>
          <p:cNvSpPr>
            <a:spLocks noGrp="1" noChangeArrowheads="1"/>
          </p:cNvSpPr>
          <p:nvPr>
            <p:ph type="body" idx="1"/>
          </p:nvPr>
        </p:nvSpPr>
        <p:spPr>
          <a:xfrm>
            <a:off x="179388" y="1739900"/>
            <a:ext cx="8785225" cy="4784725"/>
          </a:xfrm>
        </p:spPr>
        <p:txBody>
          <a:bodyPr/>
          <a:lstStyle/>
          <a:p>
            <a:pPr>
              <a:buFont typeface="Wingdings" pitchFamily="2" charset="2"/>
              <a:buNone/>
              <a:defRPr/>
            </a:pPr>
            <a:r>
              <a:rPr lang="en-US" altLang="zh-CN" sz="2800" b="1" dirty="0" smtClean="0"/>
              <a:t>MIS</a:t>
            </a:r>
            <a:r>
              <a:rPr lang="zh-CN" altLang="en-US" sz="2800" b="1" dirty="0" smtClean="0"/>
              <a:t>的服务目标</a:t>
            </a:r>
          </a:p>
          <a:p>
            <a:pPr lvl="1">
              <a:defRPr/>
            </a:pPr>
            <a:r>
              <a:rPr lang="zh-CN" altLang="en-US" b="1" dirty="0" smtClean="0">
                <a:latin typeface="+mn-ea"/>
              </a:rPr>
              <a:t>组织的战略目标是通过管理层的战术运作得以实现的。</a:t>
            </a:r>
            <a:r>
              <a:rPr lang="en-US" altLang="zh-CN" b="1" dirty="0" smtClean="0">
                <a:latin typeface="+mn-ea"/>
              </a:rPr>
              <a:t>MIS</a:t>
            </a:r>
            <a:r>
              <a:rPr lang="zh-CN" altLang="en-US" b="1" dirty="0" smtClean="0">
                <a:latin typeface="+mn-ea"/>
              </a:rPr>
              <a:t>的服务对象是组织的中层管理。</a:t>
            </a:r>
            <a:r>
              <a:rPr lang="en-US" altLang="zh-CN" b="1" dirty="0" smtClean="0">
                <a:latin typeface="+mn-ea"/>
              </a:rPr>
              <a:t>MIS</a:t>
            </a:r>
            <a:r>
              <a:rPr lang="zh-CN" altLang="en-US" b="1" dirty="0" smtClean="0">
                <a:latin typeface="+mn-ea"/>
              </a:rPr>
              <a:t>帮助中层管理者进行资源的分配、计划的制定、计划的调整，使他们能深入观察企业的日常运转状况，将现有运行结果与预定的目标进行对比，确定问题所在，寻找改善的途径和和机会，从而有效地控制组织的运行。</a:t>
            </a:r>
          </a:p>
          <a:p>
            <a:pPr lvl="1">
              <a:defRPr/>
            </a:pPr>
            <a:r>
              <a:rPr lang="en-US" altLang="zh-CN" b="1" dirty="0" smtClean="0">
                <a:latin typeface="+mn-ea"/>
              </a:rPr>
              <a:t>MIS</a:t>
            </a:r>
            <a:r>
              <a:rPr lang="zh-CN" altLang="en-US" b="1" dirty="0" smtClean="0">
                <a:latin typeface="+mn-ea"/>
              </a:rPr>
              <a:t>的有效运行能对组织（企业）的成本、利润、客户服务、产品创新等方面产生积极的影响，帮助企业取得竞争优势 </a:t>
            </a:r>
          </a:p>
        </p:txBody>
      </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kumimoji="1" lang="zh-CN" altLang="en-US" sz="3600" b="1" kern="1200" dirty="0" smtClean="0">
                <a:latin typeface="Times New Roman" pitchFamily="18" charset="0"/>
                <a:cs typeface="+mn-cs"/>
              </a:rPr>
              <a:t>管理信息系统</a:t>
            </a:r>
            <a:r>
              <a:rPr kumimoji="1" lang="en-US" altLang="zh-CN" sz="3600" b="1" kern="1200" dirty="0" smtClean="0">
                <a:latin typeface="Times New Roman" pitchFamily="18" charset="0"/>
                <a:cs typeface="+mn-cs"/>
              </a:rPr>
              <a:t>MIS</a:t>
            </a:r>
          </a:p>
        </p:txBody>
      </p:sp>
      <p:sp>
        <p:nvSpPr>
          <p:cNvPr id="144387" name="Rectangle 3"/>
          <p:cNvSpPr>
            <a:spLocks noGrp="1" noChangeArrowheads="1"/>
          </p:cNvSpPr>
          <p:nvPr>
            <p:ph type="body" idx="1"/>
          </p:nvPr>
        </p:nvSpPr>
        <p:spPr>
          <a:xfrm>
            <a:off x="179388" y="1739900"/>
            <a:ext cx="8785225" cy="4784725"/>
          </a:xfrm>
        </p:spPr>
        <p:txBody>
          <a:bodyPr/>
          <a:lstStyle/>
          <a:p>
            <a:pPr>
              <a:buFont typeface="Wingdings" pitchFamily="2" charset="2"/>
              <a:buNone/>
            </a:pPr>
            <a:r>
              <a:rPr lang="en-US" altLang="zh-CN" b="1" smtClean="0"/>
              <a:t>MIS</a:t>
            </a:r>
            <a:r>
              <a:rPr lang="zh-CN" altLang="en-US" b="1" smtClean="0"/>
              <a:t>的服务目标</a:t>
            </a:r>
          </a:p>
          <a:p>
            <a:pPr lvl="1"/>
            <a:r>
              <a:rPr lang="zh-CN" altLang="en-US" b="1" smtClean="0"/>
              <a:t>可以回答这样的问题</a:t>
            </a:r>
          </a:p>
          <a:p>
            <a:pPr lvl="2"/>
            <a:r>
              <a:rPr lang="zh-CN" altLang="en-US" b="1" smtClean="0"/>
              <a:t>哪类商品畅销</a:t>
            </a:r>
            <a:r>
              <a:rPr lang="en-US" altLang="zh-CN" b="1" smtClean="0"/>
              <a:t>?</a:t>
            </a:r>
            <a:r>
              <a:rPr lang="zh-CN" altLang="en-US" b="1" smtClean="0"/>
              <a:t>什么时候需要进货？</a:t>
            </a:r>
          </a:p>
          <a:p>
            <a:pPr lvl="2"/>
            <a:r>
              <a:rPr lang="zh-CN" altLang="en-US" b="1" smtClean="0"/>
              <a:t>企业本期收支情况和前一年的收支情况比较。</a:t>
            </a:r>
          </a:p>
          <a:p>
            <a:pPr lvl="2"/>
            <a:r>
              <a:rPr lang="zh-CN" altLang="en-US" b="1" smtClean="0"/>
              <a:t>订单完成情况如何？</a:t>
            </a:r>
          </a:p>
          <a:p>
            <a:pPr lvl="2"/>
            <a:r>
              <a:rPr lang="zh-CN" altLang="en-US" b="1" smtClean="0"/>
              <a:t>合同兑现率为多少？</a:t>
            </a:r>
          </a:p>
          <a:p>
            <a:pPr lvl="2"/>
            <a:r>
              <a:rPr lang="zh-CN" altLang="en-US" b="1" smtClean="0"/>
              <a:t>某产品的市场占有率是多少？</a:t>
            </a:r>
          </a:p>
          <a:p>
            <a:pPr lvl="2"/>
            <a:r>
              <a:rPr lang="zh-CN" altLang="en-US" b="1" smtClean="0"/>
              <a:t>企业员工年龄结构分布情况。</a:t>
            </a:r>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7088" y="188913"/>
            <a:ext cx="7793037" cy="911225"/>
          </a:xfrm>
        </p:spPr>
        <p:txBody>
          <a:bodyPr/>
          <a:lstStyle/>
          <a:p>
            <a:pPr>
              <a:defRPr/>
            </a:pPr>
            <a:r>
              <a:rPr kumimoji="1" lang="zh-CN" altLang="en-US" sz="3600" b="1" kern="1200" dirty="0" smtClean="0">
                <a:latin typeface="Times New Roman" pitchFamily="18" charset="0"/>
                <a:cs typeface="+mn-cs"/>
              </a:rPr>
              <a:t>管理信息系统</a:t>
            </a:r>
            <a:r>
              <a:rPr kumimoji="1" lang="en-US" altLang="zh-CN" sz="3600" b="1" kern="1200" dirty="0" smtClean="0">
                <a:latin typeface="Times New Roman" pitchFamily="18" charset="0"/>
                <a:cs typeface="+mn-cs"/>
              </a:rPr>
              <a:t>MIS</a:t>
            </a:r>
          </a:p>
        </p:txBody>
      </p:sp>
      <p:sp>
        <p:nvSpPr>
          <p:cNvPr id="145411" name="Rectangle 3"/>
          <p:cNvSpPr>
            <a:spLocks noGrp="1" noChangeArrowheads="1"/>
          </p:cNvSpPr>
          <p:nvPr>
            <p:ph type="body" idx="1"/>
          </p:nvPr>
        </p:nvSpPr>
        <p:spPr>
          <a:xfrm>
            <a:off x="0" y="1268413"/>
            <a:ext cx="8748713" cy="4967287"/>
          </a:xfrm>
        </p:spPr>
        <p:txBody>
          <a:bodyPr/>
          <a:lstStyle/>
          <a:p>
            <a:pPr>
              <a:buFont typeface="Wingdings" pitchFamily="2" charset="2"/>
              <a:buNone/>
              <a:defRPr/>
            </a:pPr>
            <a:r>
              <a:rPr lang="en-US" altLang="zh-CN" sz="2800" b="1" dirty="0" smtClean="0"/>
              <a:t>MIS</a:t>
            </a:r>
            <a:r>
              <a:rPr lang="zh-CN" altLang="en-US" sz="2800" b="1" dirty="0" smtClean="0"/>
              <a:t>的输入、处理、输出活动</a:t>
            </a:r>
          </a:p>
          <a:p>
            <a:pPr lvl="1">
              <a:defRPr/>
            </a:pPr>
            <a:r>
              <a:rPr lang="en-US" altLang="zh-CN" sz="2400" b="1" dirty="0" smtClean="0"/>
              <a:t>MIS</a:t>
            </a:r>
            <a:r>
              <a:rPr lang="zh-CN" altLang="en-US" sz="2400" b="1" dirty="0" smtClean="0"/>
              <a:t>的输入过程：</a:t>
            </a:r>
            <a:endParaRPr lang="en-US" altLang="zh-CN" sz="2400" b="1" dirty="0" smtClean="0"/>
          </a:p>
          <a:p>
            <a:pPr lvl="2">
              <a:defRPr/>
            </a:pPr>
            <a:r>
              <a:rPr lang="zh-CN" altLang="en-US" b="1" dirty="0" smtClean="0">
                <a:latin typeface="+mn-ea"/>
              </a:rPr>
              <a:t>最主要的内部数据源是组织内部的各种</a:t>
            </a:r>
            <a:r>
              <a:rPr lang="en-US" altLang="zh-CN" b="1" dirty="0" smtClean="0">
                <a:latin typeface="+mn-ea"/>
              </a:rPr>
              <a:t>TPS</a:t>
            </a:r>
            <a:r>
              <a:rPr lang="zh-CN" altLang="en-US" b="1" dirty="0" smtClean="0">
                <a:latin typeface="+mn-ea"/>
              </a:rPr>
              <a:t>，</a:t>
            </a:r>
            <a:r>
              <a:rPr lang="en-US" altLang="zh-CN" b="1" dirty="0" smtClean="0">
                <a:latin typeface="+mn-ea"/>
              </a:rPr>
              <a:t>TPS</a:t>
            </a:r>
            <a:r>
              <a:rPr lang="zh-CN" altLang="en-US" b="1" dirty="0" smtClean="0">
                <a:latin typeface="+mn-ea"/>
              </a:rPr>
              <a:t>收集和存储业务活动的相关数据，</a:t>
            </a:r>
            <a:r>
              <a:rPr lang="en-US" altLang="zh-CN" b="1" dirty="0" smtClean="0">
                <a:latin typeface="+mn-ea"/>
              </a:rPr>
              <a:t>TPS</a:t>
            </a:r>
            <a:r>
              <a:rPr lang="zh-CN" altLang="en-US" b="1" dirty="0" smtClean="0">
                <a:latin typeface="+mn-ea"/>
              </a:rPr>
              <a:t>应用程序不断地对组织的数据进行更新。这些被实时更新的数据库正是</a:t>
            </a:r>
            <a:r>
              <a:rPr lang="en-US" altLang="zh-CN" b="1" dirty="0" smtClean="0">
                <a:latin typeface="+mn-ea"/>
              </a:rPr>
              <a:t>MIS</a:t>
            </a:r>
            <a:r>
              <a:rPr lang="zh-CN" altLang="en-US" b="1" dirty="0" smtClean="0">
                <a:latin typeface="+mn-ea"/>
              </a:rPr>
              <a:t>主要的内部数据源。</a:t>
            </a:r>
          </a:p>
          <a:p>
            <a:pPr lvl="2">
              <a:defRPr/>
            </a:pPr>
            <a:r>
              <a:rPr lang="zh-CN" altLang="en-US" b="1" dirty="0" smtClean="0">
                <a:latin typeface="+mn-ea"/>
              </a:rPr>
              <a:t>外部数据源包括客户、供应商、竞争对手、投资者等基本数据。可以通过网站、调研、外部数据库获取等方式获得。</a:t>
            </a:r>
          </a:p>
          <a:p>
            <a:pPr lvl="1">
              <a:defRPr/>
            </a:pPr>
            <a:r>
              <a:rPr lang="en-US" altLang="zh-CN" sz="2400" b="1" dirty="0" smtClean="0">
                <a:latin typeface="+mn-ea"/>
              </a:rPr>
              <a:t>MIS</a:t>
            </a:r>
            <a:r>
              <a:rPr lang="zh-CN" altLang="en-US" sz="2400" b="1" dirty="0" smtClean="0">
                <a:latin typeface="+mn-ea"/>
              </a:rPr>
              <a:t>的处理和输出：是指运用从</a:t>
            </a:r>
            <a:r>
              <a:rPr lang="en-US" altLang="zh-CN" sz="2400" b="1" dirty="0" smtClean="0">
                <a:latin typeface="+mn-ea"/>
              </a:rPr>
              <a:t>TPS</a:t>
            </a:r>
            <a:r>
              <a:rPr lang="zh-CN" altLang="en-US" sz="2400" b="1" dirty="0" smtClean="0">
                <a:latin typeface="+mn-ea"/>
              </a:rPr>
              <a:t>和外部数据源获取的数据，按照预先设定的报表要求，通过分类、汇总、排序、计算及数据的析取等工作，输出规定格式的报表，并满足中层管理人员的查询要求。  </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16160</TotalTime>
  <Words>15424</Words>
  <Application>Microsoft Office PowerPoint</Application>
  <PresentationFormat>全屏显示(4:3)</PresentationFormat>
  <Paragraphs>1559</Paragraphs>
  <Slides>194</Slides>
  <Notes>76</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194</vt:i4>
      </vt:variant>
    </vt:vector>
  </HeadingPairs>
  <TitlesOfParts>
    <vt:vector size="199" baseType="lpstr">
      <vt:lpstr>Blends</vt:lpstr>
      <vt:lpstr>剪辑</vt:lpstr>
      <vt:lpstr>图表</vt:lpstr>
      <vt:lpstr>VISIO</vt:lpstr>
      <vt:lpstr>Visio</vt:lpstr>
      <vt:lpstr> 管理信息系统</vt:lpstr>
      <vt:lpstr>幻灯片 2</vt:lpstr>
      <vt:lpstr>本章学习目标</vt:lpstr>
      <vt:lpstr>第一章 管理信息系统概述</vt:lpstr>
      <vt:lpstr>幻灯片 5</vt:lpstr>
      <vt:lpstr>幻灯片 6</vt:lpstr>
      <vt:lpstr>幻灯片 7</vt:lpstr>
      <vt:lpstr>幻灯片 8</vt:lpstr>
      <vt:lpstr>1.1.1  信息的概念</vt:lpstr>
      <vt:lpstr>案例：尿布+啤酒=更大的利益</vt:lpstr>
      <vt:lpstr>尿布+啤酒=更大的利益</vt:lpstr>
      <vt:lpstr>价值判断</vt:lpstr>
      <vt:lpstr>信息与数据的关系</vt:lpstr>
      <vt:lpstr>幻灯片 14</vt:lpstr>
      <vt:lpstr>幻灯片 15</vt:lpstr>
      <vt:lpstr>信息运动的概念模型</vt:lpstr>
      <vt:lpstr>幻灯片 17</vt:lpstr>
      <vt:lpstr>幻灯片 18</vt:lpstr>
      <vt:lpstr>幻灯片 19</vt:lpstr>
      <vt:lpstr>幻灯片 20</vt:lpstr>
      <vt:lpstr>幻灯片 21</vt:lpstr>
      <vt:lpstr>3、价值性</vt:lpstr>
      <vt:lpstr>案例：首批气象经纪人现身上海 买卖气象信息商品 </vt:lpstr>
      <vt:lpstr>案例：首批气象经纪人现身上海 买卖气象信息商品 </vt:lpstr>
      <vt:lpstr>幻灯片 25</vt:lpstr>
      <vt:lpstr>幻灯片 26</vt:lpstr>
      <vt:lpstr>幻灯片 27</vt:lpstr>
      <vt:lpstr>幻灯片 28</vt:lpstr>
      <vt:lpstr>1.1.2  信息的属性</vt:lpstr>
      <vt:lpstr>幻灯片 30</vt:lpstr>
      <vt:lpstr>7. 不完全性</vt:lpstr>
      <vt:lpstr>幻灯片 32</vt:lpstr>
      <vt:lpstr>1.1.2  信息的属性</vt:lpstr>
      <vt:lpstr> 信息的度量</vt:lpstr>
      <vt:lpstr>案例：寻人中的信息</vt:lpstr>
      <vt:lpstr>幻灯片 36</vt:lpstr>
      <vt:lpstr>幻灯片 37</vt:lpstr>
      <vt:lpstr>幻灯片 38</vt:lpstr>
      <vt:lpstr>幻灯片 39</vt:lpstr>
      <vt:lpstr>幻灯片 40</vt:lpstr>
      <vt:lpstr>1.1.4  信息化</vt:lpstr>
      <vt:lpstr>幻灯片 42</vt:lpstr>
      <vt:lpstr>1.1.4  信息化</vt:lpstr>
      <vt:lpstr>全球性信息高速公路热潮</vt:lpstr>
      <vt:lpstr>幻灯片 45</vt:lpstr>
      <vt:lpstr>1.1.4  信息化</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1.2 系统</vt:lpstr>
      <vt:lpstr>幻灯片 59</vt:lpstr>
      <vt:lpstr>幻灯片 60</vt:lpstr>
      <vt:lpstr>1.3.2系的组成统</vt:lpstr>
      <vt:lpstr>幻灯片 62</vt:lpstr>
      <vt:lpstr>幻灯片 63</vt:lpstr>
      <vt:lpstr>幻灯片 64</vt:lpstr>
      <vt:lpstr>1.2.4  系统的类型</vt:lpstr>
      <vt:lpstr>幻灯片 66</vt:lpstr>
      <vt:lpstr>幻灯片 67</vt:lpstr>
      <vt:lpstr>幻灯片 68</vt:lpstr>
      <vt:lpstr>幻灯片 69</vt:lpstr>
      <vt:lpstr>幻灯片 70</vt:lpstr>
      <vt:lpstr>幻灯片 71</vt:lpstr>
      <vt:lpstr>幻灯片 72</vt:lpstr>
      <vt:lpstr>幻灯片 73</vt:lpstr>
      <vt:lpstr>幻灯片 74</vt:lpstr>
      <vt:lpstr>1.2.5 系统工程方法</vt:lpstr>
      <vt:lpstr>幻灯片 76</vt:lpstr>
      <vt:lpstr>幻灯片 77</vt:lpstr>
      <vt:lpstr>1.3  信息系统</vt:lpstr>
      <vt:lpstr>幻灯片 79</vt:lpstr>
      <vt:lpstr>幻灯片 80</vt:lpstr>
      <vt:lpstr>幻灯片 81</vt:lpstr>
      <vt:lpstr>幻灯片 82</vt:lpstr>
      <vt:lpstr>幻灯片 83</vt:lpstr>
      <vt:lpstr>幻灯片 84</vt:lpstr>
      <vt:lpstr>1.3.3  信息系统的分支及发展</vt:lpstr>
      <vt:lpstr>1.3.3  信息系统的分支及发展</vt:lpstr>
      <vt:lpstr>1.3.3  信息系统的分支及发展</vt:lpstr>
      <vt:lpstr>1.3.3  信息系统的分支及发展</vt:lpstr>
      <vt:lpstr>组织中的6类信息系统</vt:lpstr>
      <vt:lpstr>事务处理系统TPS</vt:lpstr>
      <vt:lpstr>事务处理系统TPS</vt:lpstr>
      <vt:lpstr>事务处理系统TPS</vt:lpstr>
      <vt:lpstr>事务处理系统TPS</vt:lpstr>
      <vt:lpstr>事务处理系统TPS</vt:lpstr>
      <vt:lpstr>事务处理系统TPS</vt:lpstr>
      <vt:lpstr>管理信息系统MIS</vt:lpstr>
      <vt:lpstr>管理信息系统MIS</vt:lpstr>
      <vt:lpstr>管理信息系统MIS</vt:lpstr>
      <vt:lpstr>管理信息系统MIS</vt:lpstr>
      <vt:lpstr>管理信息系统MIS</vt:lpstr>
      <vt:lpstr>决策支持系统DSS</vt:lpstr>
      <vt:lpstr>各管理层决策特点</vt:lpstr>
      <vt:lpstr>决策支持系统DSS</vt:lpstr>
      <vt:lpstr>结构化决策</vt:lpstr>
      <vt:lpstr>非结构化决策</vt:lpstr>
      <vt:lpstr>半结构化决策</vt:lpstr>
      <vt:lpstr>半结构化问题决策</vt:lpstr>
      <vt:lpstr>决策支持系统DSS</vt:lpstr>
      <vt:lpstr>DSS与MIS的关系</vt:lpstr>
      <vt:lpstr>DSS与MIS的关系</vt:lpstr>
      <vt:lpstr>决策支持系统DSS</vt:lpstr>
      <vt:lpstr>决策支持系统DSS</vt:lpstr>
      <vt:lpstr>决策支持系统DSS</vt:lpstr>
      <vt:lpstr>决策支持系统DSS</vt:lpstr>
      <vt:lpstr>经理信息系统EIS</vt:lpstr>
      <vt:lpstr>经理信息系统EIS</vt:lpstr>
      <vt:lpstr>经理信息系统EIS</vt:lpstr>
      <vt:lpstr>经理信息系统EIS</vt:lpstr>
      <vt:lpstr>EIS的基本功能</vt:lpstr>
      <vt:lpstr>幻灯片 120</vt:lpstr>
      <vt:lpstr>办公自动化系统OAS</vt:lpstr>
      <vt:lpstr>办公自动化系统OAS</vt:lpstr>
      <vt:lpstr>办公自动化系统OAS</vt:lpstr>
      <vt:lpstr>办公自动化系统OAS</vt:lpstr>
      <vt:lpstr>知识工作系统KWS</vt:lpstr>
      <vt:lpstr>知识工作系统KWS</vt:lpstr>
      <vt:lpstr>知识工作系统KWS</vt:lpstr>
      <vt:lpstr>知识工作系统KWS</vt:lpstr>
      <vt:lpstr>信息系统集成</vt:lpstr>
      <vt:lpstr>1.3.3  信息系统的分支及发展</vt:lpstr>
      <vt:lpstr>市场信息系统</vt:lpstr>
      <vt:lpstr>财务信息系统</vt:lpstr>
      <vt:lpstr>生产信息系统</vt:lpstr>
      <vt:lpstr>MRP的发展经历了三个阶段</vt:lpstr>
      <vt:lpstr>幻灯片 135</vt:lpstr>
      <vt:lpstr>幻灯片 136</vt:lpstr>
      <vt:lpstr>企业资源计划 ERP (Enterprise Resource Planning)</vt:lpstr>
      <vt:lpstr>ERP的核心目的</vt:lpstr>
      <vt:lpstr>人事信息系统</vt:lpstr>
      <vt:lpstr>组织信息系统</vt:lpstr>
      <vt:lpstr>1.3.3  信息系统的分支及发展</vt:lpstr>
      <vt:lpstr>幻灯片 142</vt:lpstr>
      <vt:lpstr>现代信息系统的发展趋势</vt:lpstr>
      <vt:lpstr>幻灯片 144</vt:lpstr>
      <vt:lpstr>幻灯片 145</vt:lpstr>
      <vt:lpstr>幻灯片 146</vt:lpstr>
      <vt:lpstr>1.3.4  信息系统的战略作用</vt:lpstr>
      <vt:lpstr>1.3.4  信息系统的战略作用</vt:lpstr>
      <vt:lpstr>幻灯片 149</vt:lpstr>
      <vt:lpstr>1.3.4  信息系统的战略作用</vt:lpstr>
      <vt:lpstr>1.3.4  信息系统的战略作用</vt:lpstr>
      <vt:lpstr>1.3.4  信息系统的战略作用</vt:lpstr>
      <vt:lpstr>1.4.2 信息系统发展的阶段论</vt:lpstr>
      <vt:lpstr>1.4.2 信息系统发展的阶段论</vt:lpstr>
      <vt:lpstr>1.4.2 信息系统发展的阶段论</vt:lpstr>
      <vt:lpstr>1.4.2 信息系统发展的阶段论</vt:lpstr>
      <vt:lpstr>1.4.2 信息系统发展的阶段论</vt:lpstr>
      <vt:lpstr>1.4.2 信息系统发展的阶段论</vt:lpstr>
      <vt:lpstr>幻灯片 159</vt:lpstr>
      <vt:lpstr>1.4.2 信息系统发展的阶段论</vt:lpstr>
      <vt:lpstr>幻灯片 161</vt:lpstr>
      <vt:lpstr>幻灯片 162</vt:lpstr>
      <vt:lpstr>幻灯片 163</vt:lpstr>
      <vt:lpstr>幻灯片 164</vt:lpstr>
      <vt:lpstr>幻灯片 165</vt:lpstr>
      <vt:lpstr>幻灯片 166</vt:lpstr>
      <vt:lpstr>MIS概念图</vt:lpstr>
      <vt:lpstr>MIS的目标</vt:lpstr>
      <vt:lpstr>幻灯片 169</vt:lpstr>
      <vt:lpstr>幻灯片 170</vt:lpstr>
      <vt:lpstr>幻灯片 171</vt:lpstr>
      <vt:lpstr>幻灯片 172</vt:lpstr>
      <vt:lpstr>幻灯片 173</vt:lpstr>
      <vt:lpstr>1.4.3 管理信息系统的结构</vt:lpstr>
      <vt:lpstr>1.4.3 管理信息系统的结构</vt:lpstr>
      <vt:lpstr>幻灯片 176</vt:lpstr>
      <vt:lpstr>幻灯片 177</vt:lpstr>
      <vt:lpstr>幻灯片 178</vt:lpstr>
      <vt:lpstr>幻灯片 179</vt:lpstr>
      <vt:lpstr>1.5.4MIS的结构</vt:lpstr>
      <vt:lpstr>幻灯片 181</vt:lpstr>
      <vt:lpstr>第1章 管理信息系统概论</vt:lpstr>
      <vt:lpstr>幻灯片 183</vt:lpstr>
      <vt:lpstr>案例：中新旅公司的信息系统</vt:lpstr>
      <vt:lpstr>幻灯片 185</vt:lpstr>
      <vt:lpstr>二、信息化目标</vt:lpstr>
      <vt:lpstr>三、信息系统的组成</vt:lpstr>
      <vt:lpstr>四、信息化过程中面临的困难</vt:lpstr>
      <vt:lpstr>五、讨论：</vt:lpstr>
      <vt:lpstr>五、讨论：</vt:lpstr>
      <vt:lpstr>五、讨论：</vt:lpstr>
      <vt:lpstr>五、讨论：</vt:lpstr>
      <vt:lpstr>幻灯片 193</vt:lpstr>
      <vt:lpstr>第一章思考题</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MIS前四章</dc:title>
  <dc:creator>郑小玲</dc:creator>
  <cp:lastModifiedBy>User</cp:lastModifiedBy>
  <cp:revision>751</cp:revision>
  <dcterms:created xsi:type="dcterms:W3CDTF">1998-04-10T03:48:56Z</dcterms:created>
  <dcterms:modified xsi:type="dcterms:W3CDTF">2014-07-31T01:41:30Z</dcterms:modified>
</cp:coreProperties>
</file>