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drawings/legacyDiagramText4.bin" ContentType="application/vnd.ms-office.legacyDiagramText"/>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drawings/legacyDiagramText5.bin" ContentType="application/vnd.ms-office.legacyDiagramText"/>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drawings/legacyDiagramText1.bin" ContentType="application/vnd.ms-office.legacyDiagramText"/>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drawings/legacyDiagramText2.bin" ContentType="application/vnd.ms-office.legacyDiagramText"/>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legacyDocTextInfo.bin" ContentType="application/vnd.ms-office.legacyDocTextInfo"/>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drawings/legacyDiagramText3.bin" ContentType="application/vnd.ms-office.legacyDiagramText"/>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2"/>
  </p:notesMasterIdLst>
  <p:sldIdLst>
    <p:sldId id="1736" r:id="rId2"/>
    <p:sldId id="1937" r:id="rId3"/>
    <p:sldId id="2007" r:id="rId4"/>
    <p:sldId id="1934" r:id="rId5"/>
    <p:sldId id="1936" r:id="rId6"/>
    <p:sldId id="1807" r:id="rId7"/>
    <p:sldId id="2016" r:id="rId8"/>
    <p:sldId id="2018" r:id="rId9"/>
    <p:sldId id="2015" r:id="rId10"/>
    <p:sldId id="1940" r:id="rId11"/>
    <p:sldId id="1938" r:id="rId12"/>
    <p:sldId id="1740" r:id="rId13"/>
    <p:sldId id="1850" r:id="rId14"/>
    <p:sldId id="1843" r:id="rId15"/>
    <p:sldId id="1742" r:id="rId16"/>
    <p:sldId id="2099" r:id="rId17"/>
    <p:sldId id="1991" r:id="rId18"/>
    <p:sldId id="2087" r:id="rId19"/>
    <p:sldId id="2097" r:id="rId20"/>
    <p:sldId id="2098" r:id="rId21"/>
    <p:sldId id="2089" r:id="rId22"/>
    <p:sldId id="2090" r:id="rId23"/>
    <p:sldId id="2091" r:id="rId24"/>
    <p:sldId id="2088" r:id="rId25"/>
    <p:sldId id="2095" r:id="rId26"/>
    <p:sldId id="1993" r:id="rId27"/>
    <p:sldId id="1945" r:id="rId28"/>
    <p:sldId id="1744" r:id="rId29"/>
    <p:sldId id="1994" r:id="rId30"/>
    <p:sldId id="1745" r:id="rId31"/>
    <p:sldId id="1746" r:id="rId32"/>
    <p:sldId id="1854" r:id="rId33"/>
    <p:sldId id="1855" r:id="rId34"/>
    <p:sldId id="1747" r:id="rId35"/>
    <p:sldId id="1748" r:id="rId36"/>
    <p:sldId id="1824" r:id="rId37"/>
    <p:sldId id="1852" r:id="rId38"/>
    <p:sldId id="1853" r:id="rId39"/>
    <p:sldId id="1749" r:id="rId40"/>
    <p:sldId id="1834" r:id="rId41"/>
    <p:sldId id="1844" r:id="rId42"/>
    <p:sldId id="1845" r:id="rId43"/>
    <p:sldId id="2092" r:id="rId44"/>
    <p:sldId id="2093" r:id="rId45"/>
    <p:sldId id="2094" r:id="rId46"/>
    <p:sldId id="1995" r:id="rId47"/>
    <p:sldId id="1996" r:id="rId48"/>
    <p:sldId id="1997" r:id="rId49"/>
    <p:sldId id="1998" r:id="rId50"/>
    <p:sldId id="1999" r:id="rId51"/>
    <p:sldId id="1751" r:id="rId52"/>
    <p:sldId id="1752" r:id="rId53"/>
    <p:sldId id="1924" r:id="rId54"/>
    <p:sldId id="1948" r:id="rId55"/>
    <p:sldId id="2003" r:id="rId56"/>
    <p:sldId id="1753" r:id="rId57"/>
    <p:sldId id="1949" r:id="rId58"/>
    <p:sldId id="1754" r:id="rId59"/>
    <p:sldId id="2029" r:id="rId60"/>
    <p:sldId id="2030" r:id="rId61"/>
    <p:sldId id="2000" r:id="rId62"/>
    <p:sldId id="2001" r:id="rId63"/>
    <p:sldId id="1755" r:id="rId64"/>
    <p:sldId id="1927" r:id="rId65"/>
    <p:sldId id="1858" r:id="rId66"/>
    <p:sldId id="1756" r:id="rId67"/>
    <p:sldId id="1952" r:id="rId68"/>
    <p:sldId id="2031" r:id="rId69"/>
    <p:sldId id="2032" r:id="rId70"/>
    <p:sldId id="1757" r:id="rId71"/>
    <p:sldId id="1758" r:id="rId72"/>
    <p:sldId id="1929" r:id="rId73"/>
    <p:sldId id="1930" r:id="rId74"/>
    <p:sldId id="1859" r:id="rId75"/>
    <p:sldId id="1860" r:id="rId76"/>
    <p:sldId id="1861" r:id="rId77"/>
    <p:sldId id="1862" r:id="rId78"/>
    <p:sldId id="1760" r:id="rId79"/>
    <p:sldId id="1810" r:id="rId80"/>
    <p:sldId id="1950" r:id="rId81"/>
    <p:sldId id="1951" r:id="rId82"/>
    <p:sldId id="1933" r:id="rId83"/>
    <p:sldId id="2100" r:id="rId84"/>
    <p:sldId id="1761" r:id="rId85"/>
    <p:sldId id="1863" r:id="rId86"/>
    <p:sldId id="1762" r:id="rId87"/>
    <p:sldId id="1763" r:id="rId88"/>
    <p:sldId id="1764" r:id="rId89"/>
    <p:sldId id="1918" r:id="rId90"/>
    <p:sldId id="1765" r:id="rId91"/>
    <p:sldId id="1766" r:id="rId92"/>
    <p:sldId id="1767" r:id="rId93"/>
    <p:sldId id="1768" r:id="rId94"/>
    <p:sldId id="1769" r:id="rId95"/>
    <p:sldId id="1878" r:id="rId96"/>
    <p:sldId id="2002" r:id="rId97"/>
    <p:sldId id="1879" r:id="rId98"/>
    <p:sldId id="1880" r:id="rId99"/>
    <p:sldId id="1881" r:id="rId100"/>
    <p:sldId id="1882" r:id="rId101"/>
    <p:sldId id="1883" r:id="rId102"/>
    <p:sldId id="1884" r:id="rId103"/>
    <p:sldId id="1888" r:id="rId104"/>
    <p:sldId id="1889" r:id="rId105"/>
    <p:sldId id="1890" r:id="rId106"/>
    <p:sldId id="1891" r:id="rId107"/>
    <p:sldId id="1892" r:id="rId108"/>
    <p:sldId id="1893" r:id="rId109"/>
    <p:sldId id="2033" r:id="rId110"/>
    <p:sldId id="2034" r:id="rId111"/>
    <p:sldId id="2035" r:id="rId112"/>
    <p:sldId id="1919" r:id="rId113"/>
    <p:sldId id="1957" r:id="rId114"/>
    <p:sldId id="2101" r:id="rId115"/>
    <p:sldId id="2102" r:id="rId116"/>
    <p:sldId id="2103" r:id="rId117"/>
    <p:sldId id="2104" r:id="rId118"/>
    <p:sldId id="1771" r:id="rId119"/>
    <p:sldId id="1772" r:id="rId120"/>
    <p:sldId id="1894" r:id="rId121"/>
    <p:sldId id="2006" r:id="rId122"/>
    <p:sldId id="1774" r:id="rId123"/>
    <p:sldId id="1775" r:id="rId124"/>
    <p:sldId id="1958" r:id="rId125"/>
    <p:sldId id="1959" r:id="rId126"/>
    <p:sldId id="1962" r:id="rId127"/>
    <p:sldId id="1963" r:id="rId128"/>
    <p:sldId id="1964" r:id="rId129"/>
    <p:sldId id="1965" r:id="rId130"/>
    <p:sldId id="1966" r:id="rId131"/>
    <p:sldId id="1782" r:id="rId132"/>
    <p:sldId id="1783" r:id="rId133"/>
    <p:sldId id="1784" r:id="rId134"/>
    <p:sldId id="1785" r:id="rId135"/>
    <p:sldId id="1978" r:id="rId136"/>
    <p:sldId id="1977" r:id="rId137"/>
    <p:sldId id="1786" r:id="rId138"/>
    <p:sldId id="1787" r:id="rId139"/>
    <p:sldId id="1979" r:id="rId140"/>
    <p:sldId id="1980" r:id="rId141"/>
    <p:sldId id="1789" r:id="rId142"/>
    <p:sldId id="1790" r:id="rId143"/>
    <p:sldId id="1981" r:id="rId144"/>
    <p:sldId id="1982" r:id="rId145"/>
    <p:sldId id="1983" r:id="rId146"/>
    <p:sldId id="1791" r:id="rId147"/>
    <p:sldId id="1974" r:id="rId148"/>
    <p:sldId id="1975" r:id="rId149"/>
    <p:sldId id="1815" r:id="rId150"/>
    <p:sldId id="1816" r:id="rId151"/>
    <p:sldId id="2040" r:id="rId152"/>
    <p:sldId id="1793" r:id="rId153"/>
    <p:sldId id="1907" r:id="rId154"/>
    <p:sldId id="2041" r:id="rId155"/>
    <p:sldId id="2042" r:id="rId156"/>
    <p:sldId id="2044" r:id="rId157"/>
    <p:sldId id="2045" r:id="rId158"/>
    <p:sldId id="2046" r:id="rId159"/>
    <p:sldId id="2047" r:id="rId160"/>
    <p:sldId id="1794" r:id="rId161"/>
    <p:sldId id="1818" r:id="rId162"/>
    <p:sldId id="2105" r:id="rId163"/>
    <p:sldId id="2106" r:id="rId164"/>
    <p:sldId id="2107" r:id="rId165"/>
    <p:sldId id="2108" r:id="rId166"/>
    <p:sldId id="2109" r:id="rId167"/>
    <p:sldId id="2110" r:id="rId168"/>
    <p:sldId id="2111" r:id="rId169"/>
    <p:sldId id="2112" r:id="rId170"/>
    <p:sldId id="2113" r:id="rId171"/>
    <p:sldId id="2114" r:id="rId172"/>
    <p:sldId id="2115" r:id="rId173"/>
    <p:sldId id="2116" r:id="rId174"/>
    <p:sldId id="2117" r:id="rId175"/>
    <p:sldId id="2118" r:id="rId176"/>
    <p:sldId id="2119" r:id="rId177"/>
    <p:sldId id="2014" r:id="rId178"/>
    <p:sldId id="1870" r:id="rId179"/>
    <p:sldId id="1908" r:id="rId180"/>
    <p:sldId id="1909" r:id="rId181"/>
    <p:sldId id="1911" r:id="rId182"/>
    <p:sldId id="1910" r:id="rId183"/>
    <p:sldId id="1912" r:id="rId184"/>
    <p:sldId id="1913" r:id="rId185"/>
    <p:sldId id="1914" r:id="rId186"/>
    <p:sldId id="1915" r:id="rId187"/>
    <p:sldId id="1916" r:id="rId188"/>
    <p:sldId id="2068" r:id="rId189"/>
    <p:sldId id="1895" r:id="rId190"/>
    <p:sldId id="1984" r:id="rId191"/>
    <p:sldId id="2013" r:id="rId192"/>
    <p:sldId id="2010" r:id="rId193"/>
    <p:sldId id="2011" r:id="rId194"/>
    <p:sldId id="2012" r:id="rId195"/>
    <p:sldId id="1799" r:id="rId196"/>
    <p:sldId id="1829" r:id="rId197"/>
    <p:sldId id="1921" r:id="rId198"/>
    <p:sldId id="1922" r:id="rId199"/>
    <p:sldId id="1832" r:id="rId200"/>
    <p:sldId id="1835" r:id="rId201"/>
  </p:sldIdLst>
  <p:sldSz cx="9144000" cy="6858000" type="screen4x3"/>
  <p:notesSz cx="6858000" cy="9144000"/>
  <p:defaultTextStyle>
    <a:defPPr>
      <a:defRPr lang="zh-CN"/>
    </a:defPPr>
    <a:lvl1pPr algn="l" rtl="0" fontAlgn="base">
      <a:spcBef>
        <a:spcPct val="0"/>
      </a:spcBef>
      <a:spcAft>
        <a:spcPct val="0"/>
      </a:spcAft>
      <a:defRPr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2400" b="1" kern="1200">
        <a:solidFill>
          <a:schemeClr val="tx1"/>
        </a:solidFill>
        <a:latin typeface="Tahoma" pitchFamily="34" charset="0"/>
        <a:ea typeface="宋体" pitchFamily="2" charset="-122"/>
        <a:cs typeface="+mn-cs"/>
      </a:defRPr>
    </a:lvl5pPr>
    <a:lvl6pPr marL="2286000" algn="l" defTabSz="914400" rtl="0" eaLnBrk="1" latinLnBrk="0" hangingPunct="1">
      <a:defRPr sz="2400" b="1" kern="1200">
        <a:solidFill>
          <a:schemeClr val="tx1"/>
        </a:solidFill>
        <a:latin typeface="Tahoma" pitchFamily="34" charset="0"/>
        <a:ea typeface="宋体" pitchFamily="2" charset="-122"/>
        <a:cs typeface="+mn-cs"/>
      </a:defRPr>
    </a:lvl6pPr>
    <a:lvl7pPr marL="2743200" algn="l" defTabSz="914400" rtl="0" eaLnBrk="1" latinLnBrk="0" hangingPunct="1">
      <a:defRPr sz="2400" b="1" kern="1200">
        <a:solidFill>
          <a:schemeClr val="tx1"/>
        </a:solidFill>
        <a:latin typeface="Tahoma" pitchFamily="34" charset="0"/>
        <a:ea typeface="宋体" pitchFamily="2" charset="-122"/>
        <a:cs typeface="+mn-cs"/>
      </a:defRPr>
    </a:lvl7pPr>
    <a:lvl8pPr marL="3200400" algn="l" defTabSz="914400" rtl="0" eaLnBrk="1" latinLnBrk="0" hangingPunct="1">
      <a:defRPr sz="2400" b="1" kern="1200">
        <a:solidFill>
          <a:schemeClr val="tx1"/>
        </a:solidFill>
        <a:latin typeface="Tahoma" pitchFamily="34" charset="0"/>
        <a:ea typeface="宋体" pitchFamily="2" charset="-122"/>
        <a:cs typeface="+mn-cs"/>
      </a:defRPr>
    </a:lvl8pPr>
    <a:lvl9pPr marL="3657600" algn="l" defTabSz="914400" rtl="0" eaLnBrk="1" latinLnBrk="0" hangingPunct="1">
      <a:defRPr sz="2400" b="1"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3F"/>
    <a:srgbClr val="FB4765"/>
    <a:srgbClr val="FF5050"/>
    <a:srgbClr val="0000FF"/>
    <a:srgbClr val="080808"/>
    <a:srgbClr val="FFFF00"/>
    <a:srgbClr val="FFFFF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0" autoAdjust="0"/>
    <p:restoredTop sz="94434" autoAdjust="0"/>
  </p:normalViewPr>
  <p:slideViewPr>
    <p:cSldViewPr>
      <p:cViewPr varScale="1">
        <p:scale>
          <a:sx n="48" d="100"/>
          <a:sy n="48" d="100"/>
        </p:scale>
        <p:origin x="-1140"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1614"/>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notesMaster" Target="notesMasters/notesMaster1.xml"/><Relationship Id="rId207" Type="http://schemas.microsoft.com/office/2006/relationships/legacyDocTextInfo" Target="legacyDocTextInfo.bin"/><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_rels/viewProps.xml.rels><?xml version="1.0" encoding="UTF-8" standalone="yes"?>
<Relationships xmlns="http://schemas.openxmlformats.org/package/2006/relationships"><Relationship Id="rId3" Type="http://schemas.openxmlformats.org/officeDocument/2006/relationships/slide" Target="slides/slide158.xml"/><Relationship Id="rId2" Type="http://schemas.openxmlformats.org/officeDocument/2006/relationships/slide" Target="slides/slide157.xml"/><Relationship Id="rId1" Type="http://schemas.openxmlformats.org/officeDocument/2006/relationships/slide" Target="slides/slide156.xml"/><Relationship Id="rId4" Type="http://schemas.openxmlformats.org/officeDocument/2006/relationships/slide" Target="slides/slide1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5" Type="http://schemas.microsoft.com/office/2006/relationships/legacyDiagramText" Target="legacyDiagramText5.bin"/><Relationship Id="rId4" Type="http://schemas.microsoft.com/office/2006/relationships/legacyDiagramText" Target="legacyDiagramText4.bin"/></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smtClean="0"/>
            </a:lvl1pPr>
          </a:lstStyle>
          <a:p>
            <a:pPr>
              <a:defRPr/>
            </a:pPr>
            <a:endParaRPr lang="zh-CN" altLang="en-US"/>
          </a:p>
        </p:txBody>
      </p:sp>
      <p:sp>
        <p:nvSpPr>
          <p:cNvPr id="243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smtClean="0"/>
            </a:lvl1pPr>
          </a:lstStyle>
          <a:p>
            <a:pPr>
              <a:defRPr/>
            </a:pPr>
            <a:fld id="{D6934BDC-AD49-4B44-9593-C0EA2544EA4E}" type="datetimeFigureOut">
              <a:rPr lang="zh-CN" altLang="en-US"/>
              <a:pPr>
                <a:defRPr/>
              </a:pPr>
              <a:t>2014-07-30</a:t>
            </a:fld>
            <a:endParaRPr lang="en-US" altLang="zh-CN"/>
          </a:p>
        </p:txBody>
      </p:sp>
      <p:sp>
        <p:nvSpPr>
          <p:cNvPr id="2488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3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smtClean="0"/>
            </a:lvl1pPr>
          </a:lstStyle>
          <a:p>
            <a:pPr>
              <a:defRPr/>
            </a:pPr>
            <a:endParaRPr lang="en-US" altLang="zh-CN"/>
          </a:p>
        </p:txBody>
      </p:sp>
      <p:sp>
        <p:nvSpPr>
          <p:cNvPr id="243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smtClean="0"/>
            </a:lvl1pPr>
          </a:lstStyle>
          <a:p>
            <a:pPr>
              <a:defRPr/>
            </a:pPr>
            <a:fld id="{0E64DE68-0CC1-4928-A1F7-DE3B8CDD7CD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Rot="1" noChangeArrowheads="1" noTextEdit="1"/>
          </p:cNvSpPr>
          <p:nvPr>
            <p:ph type="sldImg"/>
          </p:nvPr>
        </p:nvSpPr>
        <p:spPr>
          <a:ln/>
        </p:spPr>
      </p:sp>
      <p:sp>
        <p:nvSpPr>
          <p:cNvPr id="249859"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Rot="1" noChangeArrowheads="1" noTextEdit="1"/>
          </p:cNvSpPr>
          <p:nvPr>
            <p:ph type="sldImg"/>
          </p:nvPr>
        </p:nvSpPr>
        <p:spPr>
          <a:ln/>
        </p:spPr>
      </p:sp>
      <p:sp>
        <p:nvSpPr>
          <p:cNvPr id="254979" name="Rectangle 3"/>
          <p:cNvSpPr>
            <a:spLocks noGrp="1" noChangeArrowheads="1"/>
          </p:cNvSpPr>
          <p:nvPr>
            <p:ph type="body" idx="1"/>
          </p:nvPr>
        </p:nvSpPr>
        <p:spPr>
          <a:xfrm>
            <a:off x="914400" y="4343400"/>
            <a:ext cx="5029200" cy="4114800"/>
          </a:xfrm>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sz="1800" b="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sz="1800" b="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sz="1800" b="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1800" b="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sz="1800" b="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sz="1800" b="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sz="1800" b="0"/>
            </a:p>
          </p:txBody>
        </p:sp>
      </p:grpSp>
      <p:sp>
        <p:nvSpPr>
          <p:cNvPr id="151246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124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6B83B59-2670-4EEF-BE50-3E1C428631B5}" type="slidenum">
              <a:rPr lang="en-US" altLang="zh-CN"/>
              <a:pPr>
                <a:defRPr/>
              </a:pPr>
              <a:t>‹#›</a:t>
            </a:fld>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005E865-F904-4D7B-9457-C86BCCEECC3D}" type="slidenum">
              <a:rPr lang="en-US" altLang="zh-CN"/>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57D989C-7DD2-458B-A695-1CAFBA3137A6}" type="slidenum">
              <a:rPr lang="en-US" altLang="zh-CN"/>
              <a:pPr>
                <a:defRPr/>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376D782-36E8-4027-A38F-CA15469517AA}" type="slidenum">
              <a:rPr lang="en-US" altLang="zh-CN"/>
              <a:pPr>
                <a:defRPr/>
              </a:pPr>
              <a:t>‹#›</a:t>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A7A2D59-202B-4105-AE8B-225B4CACACAF}" type="slidenum">
              <a:rPr lang="en-US" altLang="zh-CN"/>
              <a:pPr>
                <a:defRPr/>
              </a:pPr>
              <a:t>‹#›</a:t>
            </a:fld>
            <a:endParaRPr lang="en-US" altLang="zh-CN"/>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1C038D0-BB57-422C-8314-09F8FDA0421C}" type="slidenum">
              <a:rPr lang="en-US" altLang="zh-CN"/>
              <a:pPr>
                <a:defRPr/>
              </a:pPr>
              <a:t>‹#›</a:t>
            </a:fld>
            <a:endParaRPr lang="en-US" altLang="zh-CN"/>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145088" y="2017713"/>
            <a:ext cx="3810000" cy="4114800"/>
          </a:xfrm>
        </p:spPr>
        <p:txBody>
          <a:bodyPr/>
          <a:lstStyle/>
          <a:p>
            <a:pPr lvl="0"/>
            <a:endParaRPr lang="zh-CN" altLang="en-US" noProof="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890C683-8501-4C74-9634-1C68F546292B}" type="slidenum">
              <a:rPr lang="en-US" altLang="zh-CN"/>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238ED02-CF23-4659-878D-17723B08038B}"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DA9F9E0-8F10-4B92-94A1-F6447260F307}" type="slidenum">
              <a:rPr lang="en-US" altLang="zh-CN"/>
              <a:pPr>
                <a:defRPr/>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C589467-E354-47C4-B840-2042874CC028}" type="slidenum">
              <a:rPr lang="en-US" altLang="zh-CN"/>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7C1393F-0069-4FBD-BFCC-1D85F8F8D35B}" type="slidenum">
              <a:rPr lang="en-US" altLang="zh-CN"/>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A1F9BDFD-AD43-4275-BF9A-019CBCA28E84}" type="slidenum">
              <a:rPr lang="en-US" altLang="zh-CN"/>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808FE361-0F15-4BD8-9D03-22348D502E6A}" type="slidenum">
              <a:rPr lang="en-US" altLang="zh-CN"/>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5DE4981-5058-4D77-AC80-24DB9D45DC1B}" type="slidenum">
              <a:rPr lang="en-US" altLang="zh-CN"/>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A0A55B9-EF5D-4948-B4F1-EE4253683952}" type="slidenum">
              <a:rPr lang="en-US" altLang="zh-CN"/>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14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b="0"/>
          </a:p>
        </p:txBody>
      </p:sp>
      <p:sp>
        <p:nvSpPr>
          <p:cNvPr id="15114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b="0"/>
          </a:p>
        </p:txBody>
      </p:sp>
      <p:sp>
        <p:nvSpPr>
          <p:cNvPr id="15114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b="0"/>
          </a:p>
        </p:txBody>
      </p:sp>
      <p:sp>
        <p:nvSpPr>
          <p:cNvPr id="15114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b="0"/>
          </a:p>
        </p:txBody>
      </p:sp>
      <p:sp>
        <p:nvSpPr>
          <p:cNvPr id="15114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b="0"/>
          </a:p>
        </p:txBody>
      </p:sp>
      <p:sp>
        <p:nvSpPr>
          <p:cNvPr id="15114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b="0"/>
          </a:p>
        </p:txBody>
      </p:sp>
      <p:sp>
        <p:nvSpPr>
          <p:cNvPr id="15114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b="0"/>
          </a:p>
        </p:txBody>
      </p:sp>
      <p:sp>
        <p:nvSpPr>
          <p:cNvPr id="1127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127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114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0"/>
            </a:lvl1pPr>
          </a:lstStyle>
          <a:p>
            <a:pPr>
              <a:defRPr/>
            </a:pPr>
            <a:endParaRPr lang="en-US" altLang="zh-CN"/>
          </a:p>
        </p:txBody>
      </p:sp>
      <p:sp>
        <p:nvSpPr>
          <p:cNvPr id="15114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lvl1pPr>
          </a:lstStyle>
          <a:p>
            <a:pPr>
              <a:defRPr/>
            </a:pPr>
            <a:endParaRPr lang="en-US" altLang="zh-CN"/>
          </a:p>
        </p:txBody>
      </p:sp>
      <p:sp>
        <p:nvSpPr>
          <p:cNvPr id="151143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vl1pPr>
          </a:lstStyle>
          <a:p>
            <a:pPr>
              <a:defRPr/>
            </a:pPr>
            <a:fld id="{A5B2989A-88A2-4703-B6D8-CF2467142B98}" type="slidenum">
              <a:rPr lang="en-US" altLang="zh-CN"/>
              <a:pPr>
                <a:defRPr/>
              </a:pPr>
              <a:t>‹#›</a:t>
            </a:fld>
            <a:endParaRPr lang="en-US" altLang="zh-CN"/>
          </a:p>
        </p:txBody>
      </p:sp>
      <p:sp>
        <p:nvSpPr>
          <p:cNvPr id="1511438" name="Text Box 14"/>
          <p:cNvSpPr txBox="1">
            <a:spLocks noChangeArrowheads="1"/>
          </p:cNvSpPr>
          <p:nvPr/>
        </p:nvSpPr>
        <p:spPr bwMode="auto">
          <a:xfrm>
            <a:off x="7812088" y="6165850"/>
            <a:ext cx="990600" cy="366713"/>
          </a:xfrm>
          <a:prstGeom prst="rect">
            <a:avLst/>
          </a:prstGeom>
          <a:noFill/>
          <a:ln w="9525">
            <a:noFill/>
            <a:miter lim="800000"/>
            <a:headEnd/>
            <a:tailEnd/>
          </a:ln>
          <a:effectLst/>
        </p:spPr>
        <p:txBody>
          <a:bodyPr>
            <a:spAutoFit/>
          </a:bodyPr>
          <a:lstStyle/>
          <a:p>
            <a:pPr>
              <a:spcBef>
                <a:spcPct val="50000"/>
              </a:spcBef>
              <a:defRPr/>
            </a:pPr>
            <a:r>
              <a:rPr kumimoji="1" lang="zh-CN" altLang="en-US" sz="1800" b="0">
                <a:latin typeface="隶书" pitchFamily="49" charset="-122"/>
                <a:ea typeface="隶书" pitchFamily="49" charset="-122"/>
              </a:rPr>
              <a:t>第</a:t>
            </a:r>
            <a:fld id="{4CB8970D-FD85-4A81-9050-2C6518DD9A3B}" type="slidenum">
              <a:rPr kumimoji="1" lang="zh-CN" altLang="en-US" sz="1800">
                <a:latin typeface="隶书" pitchFamily="49" charset="-122"/>
                <a:ea typeface="隶书" pitchFamily="49" charset="-122"/>
              </a:rPr>
              <a:pPr>
                <a:spcBef>
                  <a:spcPct val="50000"/>
                </a:spcBef>
                <a:defRPr/>
              </a:pPr>
              <a:t>‹#›</a:t>
            </a:fld>
            <a:r>
              <a:rPr kumimoji="1" lang="zh-CN" altLang="en-US" sz="1800">
                <a:latin typeface="隶书" pitchFamily="49" charset="-122"/>
                <a:ea typeface="隶书" pitchFamily="49" charset="-122"/>
              </a:rPr>
              <a:t>页</a:t>
            </a:r>
          </a:p>
        </p:txBody>
      </p:sp>
    </p:spTree>
  </p:cSld>
  <p:clrMap bg1="lt1" tx1="dk1" bg2="lt2" tx2="dk2" accent1="accent1" accent2="accent2" accent3="accent3" accent4="accent4" accent5="accent5" accent6="accent6" hlink="hlink" folHlink="folHlink"/>
  <p:sldLayoutIdLst>
    <p:sldLayoutId id="2147483697"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0A0A0E"/>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rgbClr val="0A0A0E"/>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rgbClr val="0A0A0E"/>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rgbClr val="0A0A0E"/>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slide" Target="slide122.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vmlDrawing" Target="../drawings/vmlDrawing10.v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8.xml"/><Relationship Id="rId1" Type="http://schemas.openxmlformats.org/officeDocument/2006/relationships/slideLayout" Target="../slideLayouts/slideLayout7.xml"/><Relationship Id="rId5" Type="http://schemas.openxmlformats.org/officeDocument/2006/relationships/slide" Target="slide152.xml"/><Relationship Id="rId4" Type="http://schemas.openxmlformats.org/officeDocument/2006/relationships/slide" Target="slide8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31532;4&#31456;&#35843;&#26597;&#31995;&#32479;&#38656;&#27714;&#26696;&#20363;.doc"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hyperlink" Target="&#31532;6&#31456;%20&#22307;&#22320;&#20122;&#21733;&#26376;&#21002;&#65306;&#26681;&#25454;&#25968;&#25454;&#27969;&#20998;&#26512;&#31995;&#32479;.doc"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slide" Target="slide99.xml"/><Relationship Id="rId1" Type="http://schemas.openxmlformats.org/officeDocument/2006/relationships/slideLayout" Target="../slideLayouts/slideLayout7.xml"/><Relationship Id="rId4" Type="http://schemas.openxmlformats.org/officeDocument/2006/relationships/slide" Target="slide100.xml"/></Relationships>
</file>

<file path=ppt/slides/_rels/slide96.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39.xml"/><Relationship Id="rId1" Type="http://schemas.openxmlformats.org/officeDocument/2006/relationships/slideLayout" Target="../slideLayouts/slideLayout2.xml"/><Relationship Id="rId4" Type="http://schemas.openxmlformats.org/officeDocument/2006/relationships/slide" Target="slide4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Text Box 2"/>
          <p:cNvSpPr txBox="1">
            <a:spLocks noChangeArrowheads="1"/>
          </p:cNvSpPr>
          <p:nvPr/>
        </p:nvSpPr>
        <p:spPr bwMode="auto">
          <a:xfrm>
            <a:off x="468313" y="1584325"/>
            <a:ext cx="8281987" cy="2759075"/>
          </a:xfrm>
          <a:prstGeom prst="rect">
            <a:avLst/>
          </a:prstGeom>
          <a:noFill/>
          <a:ln w="9525">
            <a:noFill/>
            <a:miter lim="800000"/>
            <a:headEnd/>
            <a:tailEnd/>
          </a:ln>
          <a:effectLst>
            <a:outerShdw dist="89803" dir="2700000" algn="ctr" rotWithShape="0">
              <a:schemeClr val="bg2"/>
            </a:outerShdw>
          </a:effectLst>
        </p:spPr>
        <p:txBody>
          <a:bodyPr>
            <a:spAutoFit/>
          </a:bodyPr>
          <a:lstStyle/>
          <a:p>
            <a:pPr algn="ctr">
              <a:spcBef>
                <a:spcPct val="50000"/>
              </a:spcBef>
              <a:defRPr/>
            </a:pPr>
            <a:r>
              <a:rPr kumimoji="1" lang="zh-CN" altLang="en-US" sz="7000" dirty="0">
                <a:solidFill>
                  <a:srgbClr val="0A0A0E"/>
                </a:solidFill>
                <a:effectLst>
                  <a:outerShdw blurRad="38100" dist="38100" dir="2700000" algn="tl">
                    <a:srgbClr val="C0C0C0"/>
                  </a:outerShdw>
                </a:effectLst>
                <a:latin typeface="隶书" pitchFamily="49" charset="-122"/>
                <a:ea typeface="隶书" pitchFamily="49" charset="-122"/>
              </a:rPr>
              <a:t>第四章</a:t>
            </a:r>
          </a:p>
          <a:p>
            <a:pPr algn="ctr">
              <a:spcBef>
                <a:spcPct val="50000"/>
              </a:spcBef>
              <a:defRPr/>
            </a:pPr>
            <a:r>
              <a:rPr kumimoji="1" lang="zh-CN" altLang="en-US" sz="7000" dirty="0">
                <a:solidFill>
                  <a:srgbClr val="0A0A0E"/>
                </a:solidFill>
                <a:effectLst>
                  <a:outerShdw blurRad="38100" dist="38100" dir="2700000" algn="tl">
                    <a:srgbClr val="C0C0C0"/>
                  </a:outerShdw>
                </a:effectLst>
                <a:latin typeface="隶书" pitchFamily="49" charset="-122"/>
                <a:ea typeface="隶书" pitchFamily="49" charset="-122"/>
              </a:rPr>
              <a:t>管理信息系统的分析</a:t>
            </a: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8498" name="Rectangle 2"/>
          <p:cNvSpPr>
            <a:spLocks noGrp="1" noChangeArrowheads="1"/>
          </p:cNvSpPr>
          <p:nvPr>
            <p:ph type="title"/>
          </p:nvPr>
        </p:nvSpPr>
        <p:spPr/>
        <p:txBody>
          <a:bodyPr/>
          <a:lstStyle/>
          <a:p>
            <a:pPr eaLnBrk="1" hangingPunct="1">
              <a:defRPr/>
            </a:pPr>
            <a:r>
              <a:rPr lang="zh-CN" altLang="en-US" b="1">
                <a:solidFill>
                  <a:srgbClr val="0A0A0E"/>
                </a:solidFill>
                <a:effectLst>
                  <a:outerShdw blurRad="38100" dist="38100" dir="2700000" algn="tl">
                    <a:srgbClr val="C0C0C0"/>
                  </a:outerShdw>
                </a:effectLst>
              </a:rPr>
              <a:t>第四章 管理信息系统的分析</a:t>
            </a:r>
          </a:p>
        </p:txBody>
      </p:sp>
      <p:sp>
        <p:nvSpPr>
          <p:cNvPr id="23555" name="Rectangle 3"/>
          <p:cNvSpPr>
            <a:spLocks noGrp="1" noChangeArrowheads="1"/>
          </p:cNvSpPr>
          <p:nvPr>
            <p:ph type="body" idx="1"/>
          </p:nvPr>
        </p:nvSpPr>
        <p:spPr>
          <a:xfrm>
            <a:off x="611188" y="2060575"/>
            <a:ext cx="3190875" cy="4114800"/>
          </a:xfrm>
        </p:spPr>
        <p:txBody>
          <a:bodyPr/>
          <a:lstStyle/>
          <a:p>
            <a:pPr marL="179388" lvl="1" indent="0" algn="just" eaLnBrk="1" hangingPunct="1">
              <a:buFont typeface="Wingdings" pitchFamily="2" charset="2"/>
              <a:buNone/>
            </a:pPr>
            <a:r>
              <a:rPr lang="en-US" altLang="zh-CN" sz="2000" smtClean="0">
                <a:latin typeface="Times New Roman" pitchFamily="18" charset="0"/>
                <a:ea typeface="楷体_GB2312" pitchFamily="49" charset="-122"/>
              </a:rPr>
              <a:t>         </a:t>
            </a:r>
            <a:r>
              <a:rPr lang="en-US" altLang="zh-CN" sz="2400" b="1" smtClean="0">
                <a:latin typeface="宋体" pitchFamily="2" charset="-122"/>
              </a:rPr>
              <a:t>SA</a:t>
            </a:r>
            <a:r>
              <a:rPr lang="zh-CN" altLang="en-US" sz="2400" b="1" smtClean="0">
                <a:latin typeface="宋体" pitchFamily="2" charset="-122"/>
              </a:rPr>
              <a:t>方法使用自顶向下、逐层分解的方式来理解和表达将开发的管理信息系统的功能，即由大到小，由表及里，逐步细化，逐层分解，直到能对整个系统清晰地理解和表达。</a:t>
            </a:r>
          </a:p>
        </p:txBody>
      </p:sp>
      <p:pic>
        <p:nvPicPr>
          <p:cNvPr id="23556" name="Picture 4" descr="jiaoan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924300" y="2060575"/>
            <a:ext cx="4679950" cy="3584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900113" y="404813"/>
            <a:ext cx="7772400" cy="1143000"/>
          </a:xfrm>
        </p:spPr>
        <p:txBody>
          <a:bodyPr/>
          <a:lstStyle/>
          <a:p>
            <a:pPr eaLnBrk="1" hangingPunct="1"/>
            <a:r>
              <a:rPr lang="zh-CN" altLang="en-US" sz="4000" smtClean="0">
                <a:solidFill>
                  <a:schemeClr val="tx1"/>
                </a:solidFill>
              </a:rPr>
              <a:t>库存管理系统</a:t>
            </a:r>
            <a:r>
              <a:rPr lang="en-US" altLang="zh-CN" sz="4000" smtClean="0">
                <a:solidFill>
                  <a:schemeClr val="tx1"/>
                </a:solidFill>
              </a:rPr>
              <a:t>----</a:t>
            </a:r>
            <a:r>
              <a:rPr lang="zh-CN" altLang="en-US" sz="4000" smtClean="0">
                <a:solidFill>
                  <a:schemeClr val="tx1"/>
                </a:solidFill>
              </a:rPr>
              <a:t>底图</a:t>
            </a:r>
          </a:p>
        </p:txBody>
      </p:sp>
      <p:graphicFrame>
        <p:nvGraphicFramePr>
          <p:cNvPr id="5122" name="Object 4"/>
          <p:cNvGraphicFramePr>
            <a:graphicFrameLocks noChangeAspect="1"/>
          </p:cNvGraphicFramePr>
          <p:nvPr/>
        </p:nvGraphicFramePr>
        <p:xfrm>
          <a:off x="152400" y="1905000"/>
          <a:ext cx="8839200" cy="4038600"/>
        </p:xfrm>
        <a:graphic>
          <a:graphicData uri="http://schemas.openxmlformats.org/presentationml/2006/ole">
            <p:oleObj spid="_x0000_s5122" name="位图图像" r:id="rId3" imgW="7314286" imgH="3219899" progId="PBrush">
              <p:embed/>
            </p:oleObj>
          </a:graphicData>
        </a:graphic>
      </p:graphicFrame>
      <p:sp>
        <p:nvSpPr>
          <p:cNvPr id="5124" name="Text Box 5"/>
          <p:cNvSpPr txBox="1">
            <a:spLocks noChangeArrowheads="1"/>
          </p:cNvSpPr>
          <p:nvPr/>
        </p:nvSpPr>
        <p:spPr bwMode="auto">
          <a:xfrm>
            <a:off x="7380288" y="836613"/>
            <a:ext cx="1439862" cy="457200"/>
          </a:xfrm>
          <a:prstGeom prst="rect">
            <a:avLst/>
          </a:prstGeom>
          <a:solidFill>
            <a:srgbClr val="993366"/>
          </a:solidFill>
          <a:ln w="9525">
            <a:noFill/>
            <a:miter lim="800000"/>
            <a:headEnd/>
            <a:tailEnd/>
          </a:ln>
          <a:effectLst>
            <a:prstShdw prst="shdw17" dist="17961" dir="2700000">
              <a:srgbClr val="5C1F3D"/>
            </a:prstShdw>
          </a:effectLst>
        </p:spPr>
        <p:txBody>
          <a:bodyPr>
            <a:spAutoFit/>
          </a:bodyPr>
          <a:lstStyle/>
          <a:p>
            <a:pPr algn="ctr">
              <a:spcBef>
                <a:spcPct val="50000"/>
              </a:spcBef>
            </a:pPr>
            <a:r>
              <a:rPr kumimoji="1" lang="zh-CN" altLang="en-US">
                <a:solidFill>
                  <a:schemeClr val="bg1"/>
                </a:solidFill>
                <a:latin typeface="Times New Roman" pitchFamily="18" charset="0"/>
              </a:rPr>
              <a:t>方案一</a:t>
            </a:r>
            <a:r>
              <a:rPr kumimoji="1" lang="en-US" altLang="zh-CN">
                <a:solidFill>
                  <a:schemeClr val="bg1"/>
                </a:solidFill>
                <a:latin typeface="Times New Roman" pitchFamily="18" charset="0"/>
              </a:rPr>
              <a:t>.1</a:t>
            </a:r>
          </a:p>
        </p:txBody>
      </p:sp>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3"/>
          <p:cNvGraphicFramePr>
            <a:graphicFrameLocks noChangeAspect="1"/>
          </p:cNvGraphicFramePr>
          <p:nvPr/>
        </p:nvGraphicFramePr>
        <p:xfrm>
          <a:off x="250825" y="1916113"/>
          <a:ext cx="8686800" cy="4267200"/>
        </p:xfrm>
        <a:graphic>
          <a:graphicData uri="http://schemas.openxmlformats.org/presentationml/2006/ole">
            <p:oleObj spid="_x0000_s6146" name="位图图像" r:id="rId3" imgW="7314286" imgH="3219899" progId="PBrush">
              <p:embed/>
            </p:oleObj>
          </a:graphicData>
        </a:graphic>
      </p:graphicFrame>
      <p:sp>
        <p:nvSpPr>
          <p:cNvPr id="6147" name="Text Box 5"/>
          <p:cNvSpPr txBox="1">
            <a:spLocks noChangeArrowheads="1"/>
          </p:cNvSpPr>
          <p:nvPr/>
        </p:nvSpPr>
        <p:spPr bwMode="auto">
          <a:xfrm>
            <a:off x="7380288" y="836613"/>
            <a:ext cx="1439862" cy="457200"/>
          </a:xfrm>
          <a:prstGeom prst="rect">
            <a:avLst/>
          </a:prstGeom>
          <a:solidFill>
            <a:srgbClr val="993366"/>
          </a:solidFill>
          <a:ln w="9525">
            <a:noFill/>
            <a:miter lim="800000"/>
            <a:headEnd/>
            <a:tailEnd/>
          </a:ln>
          <a:effectLst>
            <a:prstShdw prst="shdw17" dist="17961" dir="2700000">
              <a:srgbClr val="5C1F3D"/>
            </a:prstShdw>
          </a:effectLst>
        </p:spPr>
        <p:txBody>
          <a:bodyPr>
            <a:spAutoFit/>
          </a:bodyPr>
          <a:lstStyle/>
          <a:p>
            <a:pPr algn="ctr">
              <a:spcBef>
                <a:spcPct val="50000"/>
              </a:spcBef>
            </a:pPr>
            <a:r>
              <a:rPr kumimoji="1" lang="zh-CN" altLang="en-US">
                <a:solidFill>
                  <a:schemeClr val="bg1"/>
                </a:solidFill>
                <a:latin typeface="Times New Roman" pitchFamily="18" charset="0"/>
              </a:rPr>
              <a:t>方案</a:t>
            </a:r>
            <a:r>
              <a:rPr kumimoji="1" lang="zh-CN" altLang="en-US">
                <a:solidFill>
                  <a:schemeClr val="bg1"/>
                </a:solidFill>
                <a:latin typeface="Times New Roman" pitchFamily="18" charset="0"/>
                <a:ea typeface="隶书" pitchFamily="49" charset="-122"/>
              </a:rPr>
              <a:t>一</a:t>
            </a:r>
            <a:r>
              <a:rPr kumimoji="1" lang="en-US" altLang="zh-CN">
                <a:solidFill>
                  <a:schemeClr val="bg1"/>
                </a:solidFill>
                <a:latin typeface="Times New Roman" pitchFamily="18" charset="0"/>
                <a:ea typeface="隶书" pitchFamily="49" charset="-122"/>
              </a:rPr>
              <a:t>.2</a:t>
            </a:r>
          </a:p>
        </p:txBody>
      </p:sp>
      <p:sp>
        <p:nvSpPr>
          <p:cNvPr id="6148" name="Rectangle 2"/>
          <p:cNvSpPr>
            <a:spLocks noChangeArrowheads="1"/>
          </p:cNvSpPr>
          <p:nvPr/>
        </p:nvSpPr>
        <p:spPr bwMode="auto">
          <a:xfrm>
            <a:off x="900113" y="549275"/>
            <a:ext cx="7772400" cy="1143000"/>
          </a:xfrm>
          <a:prstGeom prst="rect">
            <a:avLst/>
          </a:prstGeom>
          <a:noFill/>
          <a:ln w="9525">
            <a:noFill/>
            <a:miter lim="800000"/>
            <a:headEnd/>
            <a:tailEnd/>
          </a:ln>
        </p:spPr>
        <p:txBody>
          <a:bodyPr anchor="b"/>
          <a:lstStyle/>
          <a:p>
            <a:r>
              <a:rPr lang="zh-CN" altLang="en-US" sz="4000" b="0"/>
              <a:t>库存管理系统</a:t>
            </a:r>
            <a:r>
              <a:rPr lang="en-US" altLang="zh-CN" sz="4000" b="0"/>
              <a:t>----</a:t>
            </a:r>
            <a:r>
              <a:rPr lang="zh-CN" altLang="en-US" sz="4000" b="0"/>
              <a:t>底图</a:t>
            </a:r>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250825" y="1989138"/>
          <a:ext cx="8686800" cy="4195762"/>
        </p:xfrm>
        <a:graphic>
          <a:graphicData uri="http://schemas.openxmlformats.org/presentationml/2006/ole">
            <p:oleObj spid="_x0000_s7170" name="位图图像" r:id="rId3" imgW="7314286" imgH="3219899" progId="PBrush">
              <p:embed/>
            </p:oleObj>
          </a:graphicData>
        </a:graphic>
      </p:graphicFrame>
      <p:sp>
        <p:nvSpPr>
          <p:cNvPr id="7171" name="Text Box 3"/>
          <p:cNvSpPr txBox="1">
            <a:spLocks noChangeArrowheads="1"/>
          </p:cNvSpPr>
          <p:nvPr/>
        </p:nvSpPr>
        <p:spPr bwMode="auto">
          <a:xfrm>
            <a:off x="7380288" y="836613"/>
            <a:ext cx="1219200" cy="457200"/>
          </a:xfrm>
          <a:prstGeom prst="rect">
            <a:avLst/>
          </a:prstGeom>
          <a:solidFill>
            <a:srgbClr val="993366"/>
          </a:solidFill>
          <a:ln w="9525">
            <a:noFill/>
            <a:miter lim="800000"/>
            <a:headEnd/>
            <a:tailEnd/>
          </a:ln>
          <a:effectLst>
            <a:prstShdw prst="shdw17" dist="17961" dir="2700000">
              <a:srgbClr val="5C1F3D"/>
            </a:prstShdw>
          </a:effectLst>
        </p:spPr>
        <p:txBody>
          <a:bodyPr>
            <a:spAutoFit/>
          </a:bodyPr>
          <a:lstStyle/>
          <a:p>
            <a:pPr algn="ctr">
              <a:spcBef>
                <a:spcPct val="50000"/>
              </a:spcBef>
            </a:pPr>
            <a:r>
              <a:rPr kumimoji="1" lang="zh-CN" altLang="en-US">
                <a:solidFill>
                  <a:schemeClr val="bg1"/>
                </a:solidFill>
                <a:latin typeface="Times New Roman" pitchFamily="18" charset="0"/>
              </a:rPr>
              <a:t>方案二</a:t>
            </a:r>
          </a:p>
        </p:txBody>
      </p:sp>
      <p:sp>
        <p:nvSpPr>
          <p:cNvPr id="7172" name="Rectangle 2"/>
          <p:cNvSpPr>
            <a:spLocks noChangeArrowheads="1"/>
          </p:cNvSpPr>
          <p:nvPr/>
        </p:nvSpPr>
        <p:spPr bwMode="auto">
          <a:xfrm>
            <a:off x="900113" y="404813"/>
            <a:ext cx="7772400" cy="1143000"/>
          </a:xfrm>
          <a:prstGeom prst="rect">
            <a:avLst/>
          </a:prstGeom>
          <a:noFill/>
          <a:ln w="9525">
            <a:noFill/>
            <a:miter lim="800000"/>
            <a:headEnd/>
            <a:tailEnd/>
          </a:ln>
        </p:spPr>
        <p:txBody>
          <a:bodyPr anchor="b"/>
          <a:lstStyle/>
          <a:p>
            <a:r>
              <a:rPr lang="zh-CN" altLang="en-US" sz="4000" b="0"/>
              <a:t>库存管理系统</a:t>
            </a:r>
            <a:r>
              <a:rPr lang="en-US" altLang="zh-CN" sz="4000" b="0"/>
              <a:t>----</a:t>
            </a:r>
            <a:r>
              <a:rPr lang="zh-CN" altLang="en-US" sz="4000" b="0"/>
              <a:t>底图</a:t>
            </a:r>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395288" y="1989138"/>
            <a:ext cx="7772400" cy="4114800"/>
          </a:xfrm>
        </p:spPr>
        <p:txBody>
          <a:bodyPr/>
          <a:lstStyle/>
          <a:p>
            <a:pPr marL="0" indent="0" algn="just" eaLnBrk="1" hangingPunct="1">
              <a:lnSpc>
                <a:spcPct val="105000"/>
              </a:lnSpc>
              <a:buClr>
                <a:srgbClr val="FFFFFF"/>
              </a:buClr>
              <a:buFont typeface="Wingdings" pitchFamily="2" charset="2"/>
              <a:buNone/>
              <a:tabLst>
                <a:tab pos="531813" algn="l"/>
              </a:tabLst>
            </a:pPr>
            <a:r>
              <a:rPr lang="en-US" altLang="zh-CN" smtClean="0"/>
              <a:t>3. </a:t>
            </a:r>
            <a:r>
              <a:rPr lang="zh-CN" altLang="en-US" b="1" smtClean="0"/>
              <a:t>绘制数据流程图的注意事项</a:t>
            </a:r>
          </a:p>
          <a:p>
            <a:pPr marL="531813" lvl="1" indent="-341313" algn="just" eaLnBrk="1" hangingPunct="1">
              <a:lnSpc>
                <a:spcPct val="105000"/>
              </a:lnSpc>
              <a:buClr>
                <a:srgbClr val="FFFFFF"/>
              </a:buClr>
              <a:tabLst>
                <a:tab pos="531813" algn="l"/>
              </a:tabLst>
            </a:pPr>
            <a:r>
              <a:rPr lang="zh-CN" altLang="en-US" b="1" smtClean="0">
                <a:latin typeface="Times New Roman" pitchFamily="18" charset="0"/>
              </a:rPr>
              <a:t>划分层次的原则</a:t>
            </a:r>
          </a:p>
          <a:p>
            <a:pPr marL="531813" lvl="1" indent="-341313" algn="just" eaLnBrk="1" hangingPunct="1">
              <a:lnSpc>
                <a:spcPct val="105000"/>
              </a:lnSpc>
              <a:buClr>
                <a:srgbClr val="FFFFFF"/>
              </a:buClr>
              <a:tabLst>
                <a:tab pos="531813" algn="l"/>
              </a:tabLst>
            </a:pPr>
            <a:r>
              <a:rPr lang="zh-CN" altLang="en-US" b="1" smtClean="0">
                <a:latin typeface="Times New Roman" pitchFamily="18" charset="0"/>
              </a:rPr>
              <a:t>流程图的易理解性</a:t>
            </a:r>
          </a:p>
          <a:p>
            <a:pPr marL="531813" lvl="1" indent="-341313" algn="just" eaLnBrk="1" hangingPunct="1">
              <a:lnSpc>
                <a:spcPct val="105000"/>
              </a:lnSpc>
              <a:buClr>
                <a:srgbClr val="FFFFFF"/>
              </a:buClr>
              <a:tabLst>
                <a:tab pos="531813" algn="l"/>
              </a:tabLst>
            </a:pPr>
            <a:r>
              <a:rPr lang="zh-CN" altLang="en-US" b="1" smtClean="0">
                <a:latin typeface="Times New Roman" pitchFamily="18" charset="0"/>
              </a:rPr>
              <a:t>检查数据流程图的正确性</a:t>
            </a:r>
          </a:p>
        </p:txBody>
      </p:sp>
      <p:sp>
        <p:nvSpPr>
          <p:cNvPr id="115715" name="AutoShape 3">
            <a:hlinkClick r:id="" action="ppaction://noaction" highlightClick="1"/>
          </p:cNvPr>
          <p:cNvSpPr>
            <a:spLocks noChangeArrowheads="1"/>
          </p:cNvSpPr>
          <p:nvPr/>
        </p:nvSpPr>
        <p:spPr bwMode="auto">
          <a:xfrm>
            <a:off x="1187450" y="836613"/>
            <a:ext cx="4884738" cy="914400"/>
          </a:xfrm>
          <a:prstGeom prst="actionButtonBlank">
            <a:avLst/>
          </a:prstGeom>
          <a:noFill/>
          <a:ln w="9525">
            <a:noFill/>
            <a:miter lim="800000"/>
            <a:headEnd/>
            <a:tailEnd/>
          </a:ln>
        </p:spPr>
        <p:txBody>
          <a:bodyPr anchor="ctr"/>
          <a:lstStyle/>
          <a:p>
            <a:r>
              <a:rPr lang="en-US" altLang="zh-CN" sz="3600">
                <a:solidFill>
                  <a:srgbClr val="0A0A0E"/>
                </a:solidFill>
                <a:latin typeface="宋体" pitchFamily="2" charset="-122"/>
              </a:rPr>
              <a:t>4.3.1</a:t>
            </a:r>
            <a:r>
              <a:rPr lang="en-US" altLang="zh-CN" sz="3600">
                <a:solidFill>
                  <a:srgbClr val="0A0A0E"/>
                </a:solidFill>
              </a:rPr>
              <a:t> </a:t>
            </a:r>
            <a:r>
              <a:rPr lang="zh-CN" altLang="en-US" sz="3600">
                <a:solidFill>
                  <a:srgbClr val="0A0A0E"/>
                </a:solidFill>
              </a:rPr>
              <a:t>数据流程图</a:t>
            </a:r>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z="3600" b="1" smtClean="0">
                <a:solidFill>
                  <a:schemeClr val="tx1"/>
                </a:solidFill>
              </a:rPr>
              <a:t>绘制数据流程图的原则</a:t>
            </a:r>
            <a:r>
              <a:rPr lang="en-US" altLang="zh-CN" sz="3600" b="1" smtClean="0">
                <a:solidFill>
                  <a:schemeClr val="tx1"/>
                </a:solidFill>
              </a:rPr>
              <a:t>-1</a:t>
            </a:r>
          </a:p>
        </p:txBody>
      </p:sp>
      <p:sp>
        <p:nvSpPr>
          <p:cNvPr id="8196" name="Rectangle 3"/>
          <p:cNvSpPr>
            <a:spLocks noGrp="1" noChangeArrowheads="1"/>
          </p:cNvSpPr>
          <p:nvPr>
            <p:ph type="body" idx="1"/>
          </p:nvPr>
        </p:nvSpPr>
        <p:spPr/>
        <p:txBody>
          <a:bodyPr/>
          <a:lstStyle/>
          <a:p>
            <a:pPr eaLnBrk="1" hangingPunct="1">
              <a:buClr>
                <a:srgbClr val="003366"/>
              </a:buClr>
              <a:buFontTx/>
              <a:buChar char="•"/>
            </a:pPr>
            <a:endParaRPr lang="en-US" altLang="zh-CN" sz="1600" smtClean="0"/>
          </a:p>
          <a:p>
            <a:pPr eaLnBrk="1" hangingPunct="1">
              <a:buClr>
                <a:srgbClr val="003366"/>
              </a:buClr>
              <a:buFontTx/>
              <a:buChar char="•"/>
            </a:pPr>
            <a:r>
              <a:rPr lang="zh-CN" altLang="en-US" sz="2800" smtClean="0"/>
              <a:t>自顶向下逐层扩展</a:t>
            </a:r>
          </a:p>
        </p:txBody>
      </p:sp>
      <p:sp>
        <p:nvSpPr>
          <p:cNvPr id="1839108" name="Rectangle 4"/>
          <p:cNvSpPr>
            <a:spLocks noChangeArrowheads="1"/>
          </p:cNvSpPr>
          <p:nvPr/>
        </p:nvSpPr>
        <p:spPr bwMode="auto">
          <a:xfrm>
            <a:off x="823913" y="3068638"/>
            <a:ext cx="7848600" cy="762000"/>
          </a:xfrm>
          <a:prstGeom prst="rect">
            <a:avLst/>
          </a:prstGeom>
          <a:noFill/>
          <a:ln w="9525">
            <a:noFill/>
            <a:miter lim="800000"/>
            <a:headEnd/>
            <a:tailEnd/>
          </a:ln>
        </p:spPr>
        <p:txBody>
          <a:bodyPr/>
          <a:lstStyle/>
          <a:p>
            <a:pPr marL="284163" indent="-284163">
              <a:lnSpc>
                <a:spcPct val="120000"/>
              </a:lnSpc>
              <a:spcBef>
                <a:spcPct val="20000"/>
              </a:spcBef>
              <a:buClr>
                <a:srgbClr val="003366"/>
              </a:buClr>
              <a:buFontTx/>
              <a:buChar char="•"/>
            </a:pPr>
            <a:r>
              <a:rPr kumimoji="1" lang="zh-CN" altLang="en-US" sz="3200">
                <a:solidFill>
                  <a:srgbClr val="003366"/>
                </a:solidFill>
                <a:latin typeface="Times New Roman" pitchFamily="18" charset="0"/>
              </a:rPr>
              <a:t>合理布局</a:t>
            </a:r>
            <a:r>
              <a:rPr kumimoji="1" lang="en-US" altLang="zh-CN" sz="3200">
                <a:solidFill>
                  <a:srgbClr val="003366"/>
                </a:solidFill>
                <a:latin typeface="Times New Roman" pitchFamily="18" charset="0"/>
              </a:rPr>
              <a:t>,</a:t>
            </a:r>
            <a:r>
              <a:rPr kumimoji="1" lang="zh-CN" altLang="en-US" sz="3200">
                <a:solidFill>
                  <a:srgbClr val="003366"/>
                </a:solidFill>
                <a:latin typeface="Times New Roman" pitchFamily="18" charset="0"/>
              </a:rPr>
              <a:t>易理解</a:t>
            </a:r>
          </a:p>
        </p:txBody>
      </p:sp>
      <p:sp>
        <p:nvSpPr>
          <p:cNvPr id="1839109" name="Rectangle 5"/>
          <p:cNvSpPr>
            <a:spLocks noChangeArrowheads="1"/>
          </p:cNvSpPr>
          <p:nvPr/>
        </p:nvSpPr>
        <p:spPr bwMode="auto">
          <a:xfrm>
            <a:off x="869950" y="3760788"/>
            <a:ext cx="7848600" cy="762000"/>
          </a:xfrm>
          <a:prstGeom prst="rect">
            <a:avLst/>
          </a:prstGeom>
          <a:noFill/>
          <a:ln w="9525">
            <a:noFill/>
            <a:miter lim="800000"/>
            <a:headEnd/>
            <a:tailEnd/>
          </a:ln>
        </p:spPr>
        <p:txBody>
          <a:bodyPr/>
          <a:lstStyle/>
          <a:p>
            <a:pPr marL="284163" indent="-284163">
              <a:lnSpc>
                <a:spcPct val="120000"/>
              </a:lnSpc>
              <a:spcBef>
                <a:spcPct val="20000"/>
              </a:spcBef>
              <a:buClr>
                <a:srgbClr val="003366"/>
              </a:buClr>
              <a:buFontTx/>
              <a:buChar char="•"/>
            </a:pPr>
            <a:r>
              <a:rPr kumimoji="1" lang="zh-CN" altLang="en-US" sz="3200">
                <a:solidFill>
                  <a:srgbClr val="003366"/>
                </a:solidFill>
                <a:latin typeface="Times New Roman" pitchFamily="18" charset="0"/>
              </a:rPr>
              <a:t>数据流程图绘制时与用户交流</a:t>
            </a:r>
          </a:p>
        </p:txBody>
      </p:sp>
      <p:sp>
        <p:nvSpPr>
          <p:cNvPr id="1839110" name="Rectangle 6">
            <a:hlinkClick r:id="rId3" action="ppaction://hlinksldjump"/>
          </p:cNvPr>
          <p:cNvSpPr>
            <a:spLocks noChangeArrowheads="1"/>
          </p:cNvSpPr>
          <p:nvPr/>
        </p:nvSpPr>
        <p:spPr bwMode="auto">
          <a:xfrm>
            <a:off x="5105400" y="2286000"/>
            <a:ext cx="3581400" cy="1447800"/>
          </a:xfrm>
          <a:prstGeom prst="rect">
            <a:avLst/>
          </a:prstGeom>
          <a:noFill/>
          <a:ln w="57150" cmpd="thickThin">
            <a:solidFill>
              <a:schemeClr val="accent2"/>
            </a:solidFill>
            <a:miter lim="800000"/>
            <a:headEnd/>
            <a:tailEnd/>
          </a:ln>
        </p:spPr>
        <p:txBody>
          <a:bodyPr wrap="none" tIns="10800" bIns="10800" anchor="ctr"/>
          <a:lstStyle/>
          <a:p>
            <a:pPr>
              <a:lnSpc>
                <a:spcPct val="120000"/>
              </a:lnSpc>
              <a:spcBef>
                <a:spcPct val="20000"/>
              </a:spcBef>
              <a:buClr>
                <a:schemeClr val="accent2"/>
              </a:buClr>
              <a:buFont typeface="Wingdings" pitchFamily="2" charset="2"/>
              <a:buChar char="Ø"/>
            </a:pPr>
            <a:r>
              <a:rPr kumimoji="1" lang="zh-CN" altLang="en-US" b="0">
                <a:latin typeface="Verdana" pitchFamily="34" charset="0"/>
              </a:rPr>
              <a:t>注意流程图的绘制顺序</a:t>
            </a:r>
          </a:p>
          <a:p>
            <a:pPr>
              <a:lnSpc>
                <a:spcPct val="120000"/>
              </a:lnSpc>
              <a:spcBef>
                <a:spcPct val="20000"/>
              </a:spcBef>
              <a:buClr>
                <a:schemeClr val="accent2"/>
              </a:buClr>
              <a:buFont typeface="Wingdings" pitchFamily="2" charset="2"/>
              <a:buChar char="Ø"/>
            </a:pPr>
            <a:r>
              <a:rPr kumimoji="1" lang="zh-CN" altLang="en-US" b="0">
                <a:latin typeface="Verdana" pitchFamily="34" charset="0"/>
              </a:rPr>
              <a:t>图中避免线条交叉</a:t>
            </a:r>
            <a:endParaRPr kumimoji="1" lang="zh-CN" altLang="en-US" b="0">
              <a:latin typeface="Times New Roman" pitchFamily="18" charset="0"/>
            </a:endParaRPr>
          </a:p>
        </p:txBody>
      </p:sp>
      <p:graphicFrame>
        <p:nvGraphicFramePr>
          <p:cNvPr id="1839111" name="Object 7"/>
          <p:cNvGraphicFramePr>
            <a:graphicFrameLocks noChangeAspect="1"/>
          </p:cNvGraphicFramePr>
          <p:nvPr/>
        </p:nvGraphicFramePr>
        <p:xfrm>
          <a:off x="900113" y="2276475"/>
          <a:ext cx="6096000" cy="3295650"/>
        </p:xfrm>
        <a:graphic>
          <a:graphicData uri="http://schemas.openxmlformats.org/presentationml/2006/ole">
            <p:oleObj spid="_x0000_s8194" name="位图图像" r:id="rId4" imgW="14289495" imgH="7725853" progId="PBrush">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839111"/>
                                        </p:tgtEl>
                                        <p:attrNameLst>
                                          <p:attrName>style.visibility</p:attrName>
                                        </p:attrNameLst>
                                      </p:cBhvr>
                                      <p:to>
                                        <p:strVal val="visible"/>
                                      </p:to>
                                    </p:set>
                                    <p:animEffect transition="in" filter="barn(outVertical)">
                                      <p:cBhvr>
                                        <p:cTn id="7" dur="500"/>
                                        <p:tgtEl>
                                          <p:spTgt spid="1839111"/>
                                        </p:tgtEl>
                                      </p:cBhvr>
                                    </p:animEffect>
                                  </p:childTnLst>
                                  <p:subTnLst>
                                    <p:set>
                                      <p:cBhvr override="childStyle">
                                        <p:cTn dur="1" fill="hold" display="0" masterRel="nextClick" afterEffect="1"/>
                                        <p:tgtEl>
                                          <p:spTgt spid="18391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9108"/>
                                        </p:tgtEl>
                                        <p:attrNameLst>
                                          <p:attrName>style.visibility</p:attrName>
                                        </p:attrNameLst>
                                      </p:cBhvr>
                                      <p:to>
                                        <p:strVal val="visible"/>
                                      </p:to>
                                    </p:set>
                                    <p:animEffect transition="in" filter="wipe(left)">
                                      <p:cBhvr>
                                        <p:cTn id="12" dur="500"/>
                                        <p:tgtEl>
                                          <p:spTgt spid="183910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39110"/>
                                        </p:tgtEl>
                                        <p:attrNameLst>
                                          <p:attrName>style.visibility</p:attrName>
                                        </p:attrNameLst>
                                      </p:cBhvr>
                                      <p:to>
                                        <p:strVal val="visible"/>
                                      </p:to>
                                    </p:set>
                                    <p:animEffect transition="in" filter="barn(outVertical)">
                                      <p:cBhvr>
                                        <p:cTn id="17" dur="500"/>
                                        <p:tgtEl>
                                          <p:spTgt spid="1839110"/>
                                        </p:tgtEl>
                                      </p:cBhvr>
                                    </p:animEffect>
                                  </p:childTnLst>
                                  <p:subTnLst>
                                    <p:set>
                                      <p:cBhvr override="childStyle">
                                        <p:cTn dur="1" fill="hold" display="0" masterRel="nextClick" afterEffect="1"/>
                                        <p:tgtEl>
                                          <p:spTgt spid="183911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9109"/>
                                        </p:tgtEl>
                                        <p:attrNameLst>
                                          <p:attrName>style.visibility</p:attrName>
                                        </p:attrNameLst>
                                      </p:cBhvr>
                                      <p:to>
                                        <p:strVal val="visible"/>
                                      </p:to>
                                    </p:set>
                                    <p:animEffect transition="in" filter="wipe(left)">
                                      <p:cBhvr>
                                        <p:cTn id="22" dur="500"/>
                                        <p:tgtEl>
                                          <p:spTgt spid="1839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9108" grpId="0" autoUpdateAnimBg="0"/>
      <p:bldP spid="1839109" grpId="0" autoUpdateAnimBg="0"/>
      <p:bldP spid="1839110"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z="3600" smtClean="0">
                <a:solidFill>
                  <a:schemeClr val="tx1"/>
                </a:solidFill>
              </a:rPr>
              <a:t>绘制数据流程图的指导原则</a:t>
            </a:r>
            <a:r>
              <a:rPr lang="en-US" altLang="zh-CN" sz="3600" smtClean="0">
                <a:solidFill>
                  <a:schemeClr val="tx1"/>
                </a:solidFill>
              </a:rPr>
              <a:t>-2</a:t>
            </a:r>
          </a:p>
        </p:txBody>
      </p:sp>
      <p:sp>
        <p:nvSpPr>
          <p:cNvPr id="116739" name="Rectangle 3"/>
          <p:cNvSpPr>
            <a:spLocks noGrp="1" noChangeArrowheads="1"/>
          </p:cNvSpPr>
          <p:nvPr>
            <p:ph type="body" idx="1"/>
          </p:nvPr>
        </p:nvSpPr>
        <p:spPr/>
        <p:txBody>
          <a:bodyPr/>
          <a:lstStyle/>
          <a:p>
            <a:pPr eaLnBrk="1" hangingPunct="1">
              <a:buClr>
                <a:srgbClr val="003366"/>
              </a:buClr>
              <a:buFont typeface="Verdana" pitchFamily="34" charset="0"/>
              <a:buChar char="−"/>
            </a:pPr>
            <a:r>
              <a:rPr lang="zh-CN" altLang="en-US" smtClean="0"/>
              <a:t>父图</a:t>
            </a:r>
            <a:r>
              <a:rPr lang="en-US" altLang="zh-CN" smtClean="0"/>
              <a:t>-</a:t>
            </a:r>
            <a:r>
              <a:rPr lang="zh-CN" altLang="en-US" smtClean="0"/>
              <a:t>子图平衡</a:t>
            </a:r>
          </a:p>
          <a:p>
            <a:pPr eaLnBrk="1" hangingPunct="1">
              <a:buClr>
                <a:srgbClr val="003366"/>
              </a:buClr>
              <a:buFont typeface="Verdana" pitchFamily="34" charset="0"/>
              <a:buChar char="−"/>
            </a:pPr>
            <a:r>
              <a:rPr lang="zh-CN" altLang="en-US" smtClean="0"/>
              <a:t>分解的程度</a:t>
            </a:r>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solidFill>
                  <a:schemeClr val="tx1"/>
                </a:solidFill>
              </a:rPr>
              <a:t>父图</a:t>
            </a:r>
            <a:r>
              <a:rPr lang="en-US" altLang="zh-CN" smtClean="0">
                <a:solidFill>
                  <a:schemeClr val="tx1"/>
                </a:solidFill>
              </a:rPr>
              <a:t>-</a:t>
            </a:r>
            <a:r>
              <a:rPr lang="zh-CN" altLang="en-US" smtClean="0">
                <a:solidFill>
                  <a:schemeClr val="tx1"/>
                </a:solidFill>
              </a:rPr>
              <a:t>子图平衡</a:t>
            </a:r>
          </a:p>
        </p:txBody>
      </p:sp>
      <p:sp>
        <p:nvSpPr>
          <p:cNvPr id="117763" name="Rectangle 3"/>
          <p:cNvSpPr>
            <a:spLocks noGrp="1" noChangeArrowheads="1"/>
          </p:cNvSpPr>
          <p:nvPr>
            <p:ph type="body" idx="1"/>
          </p:nvPr>
        </p:nvSpPr>
        <p:spPr>
          <a:xfrm>
            <a:off x="827088" y="1989138"/>
            <a:ext cx="7772400" cy="3886200"/>
          </a:xfrm>
        </p:spPr>
        <p:txBody>
          <a:bodyPr/>
          <a:lstStyle/>
          <a:p>
            <a:pPr marL="352425" indent="-352425" eaLnBrk="1" hangingPunct="1">
              <a:buClr>
                <a:srgbClr val="003366"/>
              </a:buClr>
              <a:buFont typeface="Verdana" pitchFamily="34" charset="0"/>
              <a:buChar char="−"/>
            </a:pPr>
            <a:r>
              <a:rPr lang="zh-CN" altLang="en-US" sz="2800" smtClean="0">
                <a:latin typeface="宋体" pitchFamily="2" charset="-122"/>
              </a:rPr>
              <a:t>模型分解时必须保持父图的输入输出数据流和子图输入输出数据流相同</a:t>
            </a:r>
          </a:p>
        </p:txBody>
      </p:sp>
      <p:grpSp>
        <p:nvGrpSpPr>
          <p:cNvPr id="117764" name="Group 4"/>
          <p:cNvGrpSpPr>
            <a:grpSpLocks/>
          </p:cNvGrpSpPr>
          <p:nvPr/>
        </p:nvGrpSpPr>
        <p:grpSpPr bwMode="auto">
          <a:xfrm>
            <a:off x="395288" y="3213100"/>
            <a:ext cx="4537075" cy="2654300"/>
            <a:chOff x="748" y="2337"/>
            <a:chExt cx="2993" cy="1672"/>
          </a:xfrm>
        </p:grpSpPr>
        <p:sp>
          <p:nvSpPr>
            <p:cNvPr id="117790" name="Rectangle 5"/>
            <p:cNvSpPr>
              <a:spLocks noChangeArrowheads="1"/>
            </p:cNvSpPr>
            <p:nvPr/>
          </p:nvSpPr>
          <p:spPr bwMode="auto">
            <a:xfrm>
              <a:off x="930" y="2886"/>
              <a:ext cx="150" cy="288"/>
            </a:xfrm>
            <a:prstGeom prst="rect">
              <a:avLst/>
            </a:prstGeom>
            <a:noFill/>
            <a:ln w="9525">
              <a:noFill/>
              <a:miter lim="800000"/>
              <a:headEnd/>
              <a:tailEnd/>
            </a:ln>
          </p:spPr>
          <p:txBody>
            <a:bodyPr lIns="92075" tIns="46038" rIns="92075" bIns="46038">
              <a:spAutoFit/>
            </a:bodyPr>
            <a:lstStyle/>
            <a:p>
              <a:pPr eaLnBrk="0" hangingPunct="0"/>
              <a:r>
                <a:rPr kumimoji="1" lang="en-US" altLang="zh-CN">
                  <a:solidFill>
                    <a:srgbClr val="003366"/>
                  </a:solidFill>
                  <a:latin typeface="Times New Roman" pitchFamily="18" charset="0"/>
                  <a:ea typeface="黑体" pitchFamily="2" charset="-122"/>
                </a:rPr>
                <a:t>A</a:t>
              </a:r>
              <a:endParaRPr kumimoji="1" lang="en-US" altLang="zh-CN">
                <a:solidFill>
                  <a:srgbClr val="003366"/>
                </a:solidFill>
                <a:latin typeface="黑体" pitchFamily="2" charset="-122"/>
                <a:ea typeface="黑体" pitchFamily="2" charset="-122"/>
              </a:endParaRPr>
            </a:p>
          </p:txBody>
        </p:sp>
        <p:sp>
          <p:nvSpPr>
            <p:cNvPr id="117791" name="Line 6"/>
            <p:cNvSpPr>
              <a:spLocks noChangeShapeType="1"/>
            </p:cNvSpPr>
            <p:nvPr/>
          </p:nvSpPr>
          <p:spPr bwMode="auto">
            <a:xfrm>
              <a:off x="748" y="3158"/>
              <a:ext cx="450" cy="0"/>
            </a:xfrm>
            <a:prstGeom prst="line">
              <a:avLst/>
            </a:prstGeom>
            <a:noFill/>
            <a:ln w="25400">
              <a:solidFill>
                <a:srgbClr val="003366"/>
              </a:solidFill>
              <a:round/>
              <a:headEnd type="none" w="sm" len="sm"/>
              <a:tailEnd type="stealth" w="med" len="lg"/>
            </a:ln>
          </p:spPr>
          <p:txBody>
            <a:bodyPr wrap="none" anchor="ctr"/>
            <a:lstStyle/>
            <a:p>
              <a:endParaRPr lang="zh-CN" altLang="en-US"/>
            </a:p>
          </p:txBody>
        </p:sp>
        <p:sp>
          <p:nvSpPr>
            <p:cNvPr id="117792" name="Line 7"/>
            <p:cNvSpPr>
              <a:spLocks noChangeShapeType="1"/>
            </p:cNvSpPr>
            <p:nvPr/>
          </p:nvSpPr>
          <p:spPr bwMode="auto">
            <a:xfrm>
              <a:off x="3241" y="3216"/>
              <a:ext cx="500" cy="0"/>
            </a:xfrm>
            <a:prstGeom prst="line">
              <a:avLst/>
            </a:prstGeom>
            <a:noFill/>
            <a:ln w="25400">
              <a:solidFill>
                <a:srgbClr val="003366"/>
              </a:solidFill>
              <a:round/>
              <a:headEnd type="none" w="sm" len="sm"/>
              <a:tailEnd type="stealth" w="med" len="lg"/>
            </a:ln>
          </p:spPr>
          <p:txBody>
            <a:bodyPr wrap="none" anchor="ctr"/>
            <a:lstStyle/>
            <a:p>
              <a:endParaRPr lang="zh-CN" altLang="en-US"/>
            </a:p>
          </p:txBody>
        </p:sp>
        <p:sp>
          <p:nvSpPr>
            <p:cNvPr id="117793" name="Rectangle 8"/>
            <p:cNvSpPr>
              <a:spLocks noChangeArrowheads="1"/>
            </p:cNvSpPr>
            <p:nvPr/>
          </p:nvSpPr>
          <p:spPr bwMode="auto">
            <a:xfrm>
              <a:off x="1338" y="2889"/>
              <a:ext cx="125" cy="250"/>
            </a:xfrm>
            <a:prstGeom prst="rect">
              <a:avLst/>
            </a:prstGeom>
            <a:noFill/>
            <a:ln w="9525">
              <a:noFill/>
              <a:miter lim="800000"/>
              <a:headEnd/>
              <a:tailEnd/>
            </a:ln>
          </p:spPr>
          <p:txBody>
            <a:bodyPr lIns="92075" tIns="46038" rIns="92075" bIns="46038">
              <a:spAutoFit/>
            </a:bodyPr>
            <a:lstStyle/>
            <a:p>
              <a:pPr eaLnBrk="0" hangingPunct="0"/>
              <a:r>
                <a:rPr kumimoji="1" lang="en-US" altLang="zh-CN" sz="2000">
                  <a:solidFill>
                    <a:srgbClr val="003366"/>
                  </a:solidFill>
                  <a:latin typeface="黑体" pitchFamily="2" charset="-122"/>
                  <a:ea typeface="黑体" pitchFamily="2" charset="-122"/>
                </a:rPr>
                <a:t>1</a:t>
              </a:r>
            </a:p>
          </p:txBody>
        </p:sp>
        <p:sp>
          <p:nvSpPr>
            <p:cNvPr id="117794" name="Rectangle 9"/>
            <p:cNvSpPr>
              <a:spLocks noChangeArrowheads="1"/>
            </p:cNvSpPr>
            <p:nvPr/>
          </p:nvSpPr>
          <p:spPr bwMode="auto">
            <a:xfrm>
              <a:off x="2940" y="2886"/>
              <a:ext cx="150" cy="250"/>
            </a:xfrm>
            <a:prstGeom prst="rect">
              <a:avLst/>
            </a:prstGeom>
            <a:noFill/>
            <a:ln w="9525">
              <a:noFill/>
              <a:miter lim="800000"/>
              <a:headEnd/>
              <a:tailEnd/>
            </a:ln>
          </p:spPr>
          <p:txBody>
            <a:bodyPr lIns="92075" tIns="46038" rIns="92075" bIns="46038">
              <a:spAutoFit/>
            </a:bodyPr>
            <a:lstStyle/>
            <a:p>
              <a:pPr eaLnBrk="0" hangingPunct="0"/>
              <a:r>
                <a:rPr kumimoji="1" lang="en-US" altLang="zh-CN" sz="2000">
                  <a:solidFill>
                    <a:srgbClr val="003366"/>
                  </a:solidFill>
                  <a:latin typeface="黑体" pitchFamily="2" charset="-122"/>
                  <a:ea typeface="黑体" pitchFamily="2" charset="-122"/>
                </a:rPr>
                <a:t>4</a:t>
              </a:r>
            </a:p>
          </p:txBody>
        </p:sp>
        <p:sp>
          <p:nvSpPr>
            <p:cNvPr id="117795" name="Line 10"/>
            <p:cNvSpPr>
              <a:spLocks noChangeShapeType="1"/>
            </p:cNvSpPr>
            <p:nvPr/>
          </p:nvSpPr>
          <p:spPr bwMode="auto">
            <a:xfrm>
              <a:off x="1429" y="3566"/>
              <a:ext cx="0" cy="182"/>
            </a:xfrm>
            <a:prstGeom prst="line">
              <a:avLst/>
            </a:prstGeom>
            <a:noFill/>
            <a:ln w="28575">
              <a:solidFill>
                <a:srgbClr val="003366"/>
              </a:solidFill>
              <a:round/>
              <a:headEnd type="none" w="med" len="lg"/>
              <a:tailEnd type="none" w="med" len="lg"/>
            </a:ln>
          </p:spPr>
          <p:txBody>
            <a:bodyPr wrap="none" anchor="ctr"/>
            <a:lstStyle/>
            <a:p>
              <a:endParaRPr lang="zh-CN" altLang="en-US"/>
            </a:p>
          </p:txBody>
        </p:sp>
        <p:sp>
          <p:nvSpPr>
            <p:cNvPr id="117796" name="Line 11"/>
            <p:cNvSpPr>
              <a:spLocks noChangeShapeType="1"/>
            </p:cNvSpPr>
            <p:nvPr/>
          </p:nvSpPr>
          <p:spPr bwMode="auto">
            <a:xfrm>
              <a:off x="3016" y="3566"/>
              <a:ext cx="0" cy="182"/>
            </a:xfrm>
            <a:prstGeom prst="line">
              <a:avLst/>
            </a:prstGeom>
            <a:noFill/>
            <a:ln w="25400">
              <a:solidFill>
                <a:srgbClr val="003366"/>
              </a:solidFill>
              <a:round/>
              <a:headEnd type="triangle" w="med" len="med"/>
              <a:tailEnd/>
            </a:ln>
          </p:spPr>
          <p:txBody>
            <a:bodyPr wrap="none" anchor="ctr"/>
            <a:lstStyle/>
            <a:p>
              <a:endParaRPr lang="zh-CN" altLang="en-US"/>
            </a:p>
          </p:txBody>
        </p:sp>
        <p:sp>
          <p:nvSpPr>
            <p:cNvPr id="117797" name="AutoShape 12"/>
            <p:cNvSpPr>
              <a:spLocks noChangeArrowheads="1"/>
            </p:cNvSpPr>
            <p:nvPr/>
          </p:nvSpPr>
          <p:spPr bwMode="auto">
            <a:xfrm>
              <a:off x="1218" y="2951"/>
              <a:ext cx="441" cy="615"/>
            </a:xfrm>
            <a:prstGeom prst="roundRect">
              <a:avLst>
                <a:gd name="adj" fmla="val 12495"/>
              </a:avLst>
            </a:prstGeom>
            <a:noFill/>
            <a:ln w="25400">
              <a:solidFill>
                <a:srgbClr val="003366"/>
              </a:solidFill>
              <a:round/>
              <a:headEnd/>
              <a:tailEnd/>
            </a:ln>
          </p:spPr>
          <p:txBody>
            <a:bodyPr wrap="none" anchor="ctr"/>
            <a:lstStyle/>
            <a:p>
              <a:endParaRPr lang="zh-CN" altLang="en-US" sz="1800" b="0"/>
            </a:p>
          </p:txBody>
        </p:sp>
        <p:sp>
          <p:nvSpPr>
            <p:cNvPr id="117798" name="Line 13"/>
            <p:cNvSpPr>
              <a:spLocks noChangeShapeType="1"/>
            </p:cNvSpPr>
            <p:nvPr/>
          </p:nvSpPr>
          <p:spPr bwMode="auto">
            <a:xfrm>
              <a:off x="1213" y="3096"/>
              <a:ext cx="451" cy="0"/>
            </a:xfrm>
            <a:prstGeom prst="line">
              <a:avLst/>
            </a:prstGeom>
            <a:noFill/>
            <a:ln w="12700">
              <a:solidFill>
                <a:srgbClr val="003366"/>
              </a:solidFill>
              <a:round/>
              <a:headEnd type="none" w="sm" len="sm"/>
              <a:tailEnd type="none" w="sm" len="sm"/>
            </a:ln>
          </p:spPr>
          <p:txBody>
            <a:bodyPr wrap="none" anchor="ctr"/>
            <a:lstStyle/>
            <a:p>
              <a:endParaRPr lang="zh-CN" altLang="en-US"/>
            </a:p>
          </p:txBody>
        </p:sp>
        <p:sp>
          <p:nvSpPr>
            <p:cNvPr id="117799" name="AutoShape 14"/>
            <p:cNvSpPr>
              <a:spLocks noChangeArrowheads="1"/>
            </p:cNvSpPr>
            <p:nvPr/>
          </p:nvSpPr>
          <p:spPr bwMode="auto">
            <a:xfrm>
              <a:off x="2819" y="2946"/>
              <a:ext cx="417" cy="615"/>
            </a:xfrm>
            <a:prstGeom prst="roundRect">
              <a:avLst>
                <a:gd name="adj" fmla="val 12495"/>
              </a:avLst>
            </a:prstGeom>
            <a:noFill/>
            <a:ln w="25400">
              <a:solidFill>
                <a:srgbClr val="003366"/>
              </a:solidFill>
              <a:round/>
              <a:headEnd/>
              <a:tailEnd/>
            </a:ln>
          </p:spPr>
          <p:txBody>
            <a:bodyPr wrap="none" anchor="ctr"/>
            <a:lstStyle/>
            <a:p>
              <a:endParaRPr lang="zh-CN" altLang="en-US" sz="1800" b="0"/>
            </a:p>
          </p:txBody>
        </p:sp>
        <p:sp>
          <p:nvSpPr>
            <p:cNvPr id="117800" name="Line 15"/>
            <p:cNvSpPr>
              <a:spLocks noChangeShapeType="1"/>
            </p:cNvSpPr>
            <p:nvPr/>
          </p:nvSpPr>
          <p:spPr bwMode="auto">
            <a:xfrm>
              <a:off x="2815" y="3091"/>
              <a:ext cx="426" cy="0"/>
            </a:xfrm>
            <a:prstGeom prst="line">
              <a:avLst/>
            </a:prstGeom>
            <a:noFill/>
            <a:ln w="12700">
              <a:solidFill>
                <a:srgbClr val="003366"/>
              </a:solidFill>
              <a:round/>
              <a:headEnd type="none" w="sm" len="sm"/>
              <a:tailEnd type="none" w="sm" len="sm"/>
            </a:ln>
          </p:spPr>
          <p:txBody>
            <a:bodyPr wrap="none" anchor="ctr"/>
            <a:lstStyle/>
            <a:p>
              <a:endParaRPr lang="zh-CN" altLang="en-US"/>
            </a:p>
          </p:txBody>
        </p:sp>
        <p:sp>
          <p:nvSpPr>
            <p:cNvPr id="117801" name="Line 16"/>
            <p:cNvSpPr>
              <a:spLocks noChangeShapeType="1"/>
            </p:cNvSpPr>
            <p:nvPr/>
          </p:nvSpPr>
          <p:spPr bwMode="auto">
            <a:xfrm>
              <a:off x="1213" y="3421"/>
              <a:ext cx="451" cy="0"/>
            </a:xfrm>
            <a:prstGeom prst="line">
              <a:avLst/>
            </a:prstGeom>
            <a:noFill/>
            <a:ln w="12700">
              <a:solidFill>
                <a:srgbClr val="003366"/>
              </a:solidFill>
              <a:round/>
              <a:headEnd type="none" w="sm" len="sm"/>
              <a:tailEnd type="none" w="sm" len="sm"/>
            </a:ln>
          </p:spPr>
          <p:txBody>
            <a:bodyPr wrap="none" anchor="ctr"/>
            <a:lstStyle/>
            <a:p>
              <a:endParaRPr lang="zh-CN" altLang="en-US"/>
            </a:p>
          </p:txBody>
        </p:sp>
        <p:sp>
          <p:nvSpPr>
            <p:cNvPr id="117802" name="Line 17"/>
            <p:cNvSpPr>
              <a:spLocks noChangeShapeType="1"/>
            </p:cNvSpPr>
            <p:nvPr/>
          </p:nvSpPr>
          <p:spPr bwMode="auto">
            <a:xfrm>
              <a:off x="2815" y="3416"/>
              <a:ext cx="426" cy="0"/>
            </a:xfrm>
            <a:prstGeom prst="line">
              <a:avLst/>
            </a:prstGeom>
            <a:noFill/>
            <a:ln w="12700">
              <a:solidFill>
                <a:srgbClr val="003366"/>
              </a:solidFill>
              <a:round/>
              <a:headEnd type="none" w="sm" len="sm"/>
              <a:tailEnd type="none" w="sm" len="sm"/>
            </a:ln>
          </p:spPr>
          <p:txBody>
            <a:bodyPr wrap="none" anchor="ctr"/>
            <a:lstStyle/>
            <a:p>
              <a:endParaRPr lang="zh-CN" altLang="en-US"/>
            </a:p>
          </p:txBody>
        </p:sp>
        <p:sp>
          <p:nvSpPr>
            <p:cNvPr id="117803" name="Line 18"/>
            <p:cNvSpPr>
              <a:spLocks noChangeShapeType="1"/>
            </p:cNvSpPr>
            <p:nvPr/>
          </p:nvSpPr>
          <p:spPr bwMode="auto">
            <a:xfrm>
              <a:off x="1438" y="2748"/>
              <a:ext cx="0" cy="183"/>
            </a:xfrm>
            <a:prstGeom prst="line">
              <a:avLst/>
            </a:prstGeom>
            <a:noFill/>
            <a:ln w="25400">
              <a:solidFill>
                <a:srgbClr val="003366"/>
              </a:solidFill>
              <a:round/>
              <a:headEnd type="none" w="med" len="lg"/>
              <a:tailEnd/>
            </a:ln>
          </p:spPr>
          <p:txBody>
            <a:bodyPr wrap="none" anchor="ctr"/>
            <a:lstStyle/>
            <a:p>
              <a:endParaRPr lang="zh-CN" altLang="en-US"/>
            </a:p>
          </p:txBody>
        </p:sp>
        <p:sp>
          <p:nvSpPr>
            <p:cNvPr id="117804" name="Line 19"/>
            <p:cNvSpPr>
              <a:spLocks noChangeShapeType="1"/>
            </p:cNvSpPr>
            <p:nvPr/>
          </p:nvSpPr>
          <p:spPr bwMode="auto">
            <a:xfrm>
              <a:off x="3015" y="2748"/>
              <a:ext cx="1" cy="183"/>
            </a:xfrm>
            <a:prstGeom prst="line">
              <a:avLst/>
            </a:prstGeom>
            <a:noFill/>
            <a:ln w="28575">
              <a:solidFill>
                <a:srgbClr val="003366"/>
              </a:solidFill>
              <a:round/>
              <a:headEnd type="none" w="med" len="lg"/>
              <a:tailEnd type="arrow" w="med" len="med"/>
            </a:ln>
          </p:spPr>
          <p:txBody>
            <a:bodyPr wrap="none" anchor="ctr"/>
            <a:lstStyle/>
            <a:p>
              <a:endParaRPr lang="zh-CN" altLang="en-US"/>
            </a:p>
          </p:txBody>
        </p:sp>
        <p:sp>
          <p:nvSpPr>
            <p:cNvPr id="117805" name="Rectangle 20"/>
            <p:cNvSpPr>
              <a:spLocks noChangeArrowheads="1"/>
            </p:cNvSpPr>
            <p:nvPr/>
          </p:nvSpPr>
          <p:spPr bwMode="auto">
            <a:xfrm>
              <a:off x="2139" y="2337"/>
              <a:ext cx="126" cy="250"/>
            </a:xfrm>
            <a:prstGeom prst="rect">
              <a:avLst/>
            </a:prstGeom>
            <a:noFill/>
            <a:ln w="9525">
              <a:noFill/>
              <a:miter lim="800000"/>
              <a:headEnd/>
              <a:tailEnd/>
            </a:ln>
          </p:spPr>
          <p:txBody>
            <a:bodyPr lIns="92075" tIns="46038" rIns="92075" bIns="46038">
              <a:spAutoFit/>
            </a:bodyPr>
            <a:lstStyle/>
            <a:p>
              <a:pPr eaLnBrk="0" hangingPunct="0"/>
              <a:r>
                <a:rPr kumimoji="1" lang="en-US" altLang="zh-CN" sz="2000">
                  <a:solidFill>
                    <a:srgbClr val="003366"/>
                  </a:solidFill>
                  <a:latin typeface="黑体" pitchFamily="2" charset="-122"/>
                  <a:ea typeface="黑体" pitchFamily="2" charset="-122"/>
                </a:rPr>
                <a:t>2</a:t>
              </a:r>
            </a:p>
          </p:txBody>
        </p:sp>
        <p:sp>
          <p:nvSpPr>
            <p:cNvPr id="117806" name="AutoShape 21"/>
            <p:cNvSpPr>
              <a:spLocks noChangeArrowheads="1"/>
            </p:cNvSpPr>
            <p:nvPr/>
          </p:nvSpPr>
          <p:spPr bwMode="auto">
            <a:xfrm>
              <a:off x="2018" y="2407"/>
              <a:ext cx="442" cy="616"/>
            </a:xfrm>
            <a:prstGeom prst="roundRect">
              <a:avLst>
                <a:gd name="adj" fmla="val 12495"/>
              </a:avLst>
            </a:prstGeom>
            <a:noFill/>
            <a:ln w="25400">
              <a:solidFill>
                <a:srgbClr val="003366"/>
              </a:solidFill>
              <a:round/>
              <a:headEnd/>
              <a:tailEnd/>
            </a:ln>
          </p:spPr>
          <p:txBody>
            <a:bodyPr wrap="none" anchor="ctr"/>
            <a:lstStyle/>
            <a:p>
              <a:endParaRPr lang="zh-CN" altLang="en-US" sz="1800" b="0"/>
            </a:p>
          </p:txBody>
        </p:sp>
        <p:sp>
          <p:nvSpPr>
            <p:cNvPr id="117807" name="Line 22"/>
            <p:cNvSpPr>
              <a:spLocks noChangeShapeType="1"/>
            </p:cNvSpPr>
            <p:nvPr/>
          </p:nvSpPr>
          <p:spPr bwMode="auto">
            <a:xfrm>
              <a:off x="2014" y="2553"/>
              <a:ext cx="450" cy="0"/>
            </a:xfrm>
            <a:prstGeom prst="line">
              <a:avLst/>
            </a:prstGeom>
            <a:noFill/>
            <a:ln w="12700">
              <a:solidFill>
                <a:srgbClr val="003366"/>
              </a:solidFill>
              <a:round/>
              <a:headEnd type="none" w="sm" len="sm"/>
              <a:tailEnd type="none" w="sm" len="sm"/>
            </a:ln>
          </p:spPr>
          <p:txBody>
            <a:bodyPr wrap="none" anchor="ctr"/>
            <a:lstStyle/>
            <a:p>
              <a:endParaRPr lang="zh-CN" altLang="en-US"/>
            </a:p>
          </p:txBody>
        </p:sp>
        <p:sp>
          <p:nvSpPr>
            <p:cNvPr id="117808" name="Line 23"/>
            <p:cNvSpPr>
              <a:spLocks noChangeShapeType="1"/>
            </p:cNvSpPr>
            <p:nvPr/>
          </p:nvSpPr>
          <p:spPr bwMode="auto">
            <a:xfrm>
              <a:off x="2014" y="2877"/>
              <a:ext cx="450" cy="0"/>
            </a:xfrm>
            <a:prstGeom prst="line">
              <a:avLst/>
            </a:prstGeom>
            <a:noFill/>
            <a:ln w="12700">
              <a:solidFill>
                <a:srgbClr val="003366"/>
              </a:solidFill>
              <a:round/>
              <a:headEnd type="none" w="sm" len="sm"/>
              <a:tailEnd type="none" w="sm" len="sm"/>
            </a:ln>
          </p:spPr>
          <p:txBody>
            <a:bodyPr wrap="none" anchor="ctr"/>
            <a:lstStyle/>
            <a:p>
              <a:endParaRPr lang="zh-CN" altLang="en-US"/>
            </a:p>
          </p:txBody>
        </p:sp>
        <p:sp>
          <p:nvSpPr>
            <p:cNvPr id="117809" name="Rectangle 24"/>
            <p:cNvSpPr>
              <a:spLocks noChangeArrowheads="1"/>
            </p:cNvSpPr>
            <p:nvPr/>
          </p:nvSpPr>
          <p:spPr bwMode="auto">
            <a:xfrm>
              <a:off x="2153" y="3339"/>
              <a:ext cx="126" cy="250"/>
            </a:xfrm>
            <a:prstGeom prst="rect">
              <a:avLst/>
            </a:prstGeom>
            <a:noFill/>
            <a:ln w="9525">
              <a:noFill/>
              <a:miter lim="800000"/>
              <a:headEnd/>
              <a:tailEnd/>
            </a:ln>
          </p:spPr>
          <p:txBody>
            <a:bodyPr lIns="92075" tIns="46038" rIns="92075" bIns="46038">
              <a:spAutoFit/>
            </a:bodyPr>
            <a:lstStyle/>
            <a:p>
              <a:pPr eaLnBrk="0" hangingPunct="0"/>
              <a:r>
                <a:rPr kumimoji="1" lang="en-US" altLang="zh-CN" sz="2000">
                  <a:solidFill>
                    <a:srgbClr val="990000"/>
                  </a:solidFill>
                  <a:latin typeface="黑体" pitchFamily="2" charset="-122"/>
                  <a:ea typeface="黑体" pitchFamily="2" charset="-122"/>
                </a:rPr>
                <a:t>3</a:t>
              </a:r>
            </a:p>
          </p:txBody>
        </p:sp>
        <p:sp>
          <p:nvSpPr>
            <p:cNvPr id="117810" name="AutoShape 25"/>
            <p:cNvSpPr>
              <a:spLocks noChangeArrowheads="1"/>
            </p:cNvSpPr>
            <p:nvPr/>
          </p:nvSpPr>
          <p:spPr bwMode="auto">
            <a:xfrm>
              <a:off x="2026" y="3393"/>
              <a:ext cx="442" cy="616"/>
            </a:xfrm>
            <a:prstGeom prst="roundRect">
              <a:avLst>
                <a:gd name="adj" fmla="val 12495"/>
              </a:avLst>
            </a:prstGeom>
            <a:noFill/>
            <a:ln w="25400">
              <a:solidFill>
                <a:srgbClr val="990000"/>
              </a:solidFill>
              <a:round/>
              <a:headEnd/>
              <a:tailEnd/>
            </a:ln>
          </p:spPr>
          <p:txBody>
            <a:bodyPr wrap="none" anchor="ctr"/>
            <a:lstStyle/>
            <a:p>
              <a:endParaRPr lang="zh-CN" altLang="en-US" sz="1800" b="0"/>
            </a:p>
          </p:txBody>
        </p:sp>
        <p:sp>
          <p:nvSpPr>
            <p:cNvPr id="117811" name="Line 26"/>
            <p:cNvSpPr>
              <a:spLocks noChangeShapeType="1"/>
            </p:cNvSpPr>
            <p:nvPr/>
          </p:nvSpPr>
          <p:spPr bwMode="auto">
            <a:xfrm>
              <a:off x="2022" y="3566"/>
              <a:ext cx="450" cy="0"/>
            </a:xfrm>
            <a:prstGeom prst="line">
              <a:avLst/>
            </a:prstGeom>
            <a:noFill/>
            <a:ln w="12700">
              <a:solidFill>
                <a:srgbClr val="990000"/>
              </a:solidFill>
              <a:round/>
              <a:headEnd type="none" w="sm" len="sm"/>
              <a:tailEnd type="none" w="sm" len="sm"/>
            </a:ln>
          </p:spPr>
          <p:txBody>
            <a:bodyPr wrap="none" anchor="ctr"/>
            <a:lstStyle/>
            <a:p>
              <a:endParaRPr lang="zh-CN" altLang="en-US"/>
            </a:p>
          </p:txBody>
        </p:sp>
        <p:sp>
          <p:nvSpPr>
            <p:cNvPr id="117812" name="Line 27"/>
            <p:cNvSpPr>
              <a:spLocks noChangeShapeType="1"/>
            </p:cNvSpPr>
            <p:nvPr/>
          </p:nvSpPr>
          <p:spPr bwMode="auto">
            <a:xfrm>
              <a:off x="2022" y="3863"/>
              <a:ext cx="450" cy="0"/>
            </a:xfrm>
            <a:prstGeom prst="line">
              <a:avLst/>
            </a:prstGeom>
            <a:noFill/>
            <a:ln w="12700">
              <a:solidFill>
                <a:srgbClr val="990000"/>
              </a:solidFill>
              <a:round/>
              <a:headEnd type="none" w="sm" len="sm"/>
              <a:tailEnd type="none" w="sm" len="sm"/>
            </a:ln>
          </p:spPr>
          <p:txBody>
            <a:bodyPr wrap="none" anchor="ctr"/>
            <a:lstStyle/>
            <a:p>
              <a:endParaRPr lang="zh-CN" altLang="en-US"/>
            </a:p>
          </p:txBody>
        </p:sp>
        <p:sp>
          <p:nvSpPr>
            <p:cNvPr id="117813" name="Line 28"/>
            <p:cNvSpPr>
              <a:spLocks noChangeShapeType="1"/>
            </p:cNvSpPr>
            <p:nvPr/>
          </p:nvSpPr>
          <p:spPr bwMode="auto">
            <a:xfrm>
              <a:off x="2472" y="3748"/>
              <a:ext cx="544" cy="0"/>
            </a:xfrm>
            <a:prstGeom prst="line">
              <a:avLst/>
            </a:prstGeom>
            <a:noFill/>
            <a:ln w="28575">
              <a:solidFill>
                <a:srgbClr val="003366"/>
              </a:solidFill>
              <a:round/>
              <a:headEnd type="none" w="sm" len="sm"/>
              <a:tailEnd type="none" w="sm" len="sm"/>
            </a:ln>
          </p:spPr>
          <p:txBody>
            <a:bodyPr wrap="none" anchor="ctr"/>
            <a:lstStyle/>
            <a:p>
              <a:endParaRPr lang="zh-CN" altLang="en-US"/>
            </a:p>
          </p:txBody>
        </p:sp>
        <p:sp>
          <p:nvSpPr>
            <p:cNvPr id="117814" name="Line 29"/>
            <p:cNvSpPr>
              <a:spLocks noChangeShapeType="1"/>
            </p:cNvSpPr>
            <p:nvPr/>
          </p:nvSpPr>
          <p:spPr bwMode="auto">
            <a:xfrm>
              <a:off x="1442" y="3748"/>
              <a:ext cx="576" cy="0"/>
            </a:xfrm>
            <a:prstGeom prst="line">
              <a:avLst/>
            </a:prstGeom>
            <a:noFill/>
            <a:ln w="28575">
              <a:solidFill>
                <a:srgbClr val="003366"/>
              </a:solidFill>
              <a:round/>
              <a:headEnd type="none" w="sm" len="sm"/>
              <a:tailEnd type="triangle" w="med" len="med"/>
            </a:ln>
          </p:spPr>
          <p:txBody>
            <a:bodyPr wrap="none" anchor="ctr"/>
            <a:lstStyle/>
            <a:p>
              <a:endParaRPr lang="zh-CN" altLang="en-US"/>
            </a:p>
          </p:txBody>
        </p:sp>
        <p:sp>
          <p:nvSpPr>
            <p:cNvPr id="117815" name="Line 30"/>
            <p:cNvSpPr>
              <a:spLocks noChangeShapeType="1"/>
            </p:cNvSpPr>
            <p:nvPr/>
          </p:nvSpPr>
          <p:spPr bwMode="auto">
            <a:xfrm>
              <a:off x="1438" y="2748"/>
              <a:ext cx="576" cy="0"/>
            </a:xfrm>
            <a:prstGeom prst="line">
              <a:avLst/>
            </a:prstGeom>
            <a:noFill/>
            <a:ln w="28575">
              <a:solidFill>
                <a:srgbClr val="003366"/>
              </a:solidFill>
              <a:round/>
              <a:headEnd type="none" w="sm" len="sm"/>
              <a:tailEnd type="triangle" w="med" len="med"/>
            </a:ln>
          </p:spPr>
          <p:txBody>
            <a:bodyPr wrap="none" anchor="ctr"/>
            <a:lstStyle/>
            <a:p>
              <a:endParaRPr lang="zh-CN" altLang="en-US"/>
            </a:p>
          </p:txBody>
        </p:sp>
        <p:sp>
          <p:nvSpPr>
            <p:cNvPr id="117816" name="Line 31"/>
            <p:cNvSpPr>
              <a:spLocks noChangeShapeType="1"/>
            </p:cNvSpPr>
            <p:nvPr/>
          </p:nvSpPr>
          <p:spPr bwMode="auto">
            <a:xfrm>
              <a:off x="2464" y="2748"/>
              <a:ext cx="551" cy="0"/>
            </a:xfrm>
            <a:prstGeom prst="line">
              <a:avLst/>
            </a:prstGeom>
            <a:noFill/>
            <a:ln w="28575">
              <a:solidFill>
                <a:srgbClr val="003366"/>
              </a:solidFill>
              <a:round/>
              <a:headEnd type="none" w="sm" len="sm"/>
              <a:tailEnd type="none" w="sm" len="sm"/>
            </a:ln>
          </p:spPr>
          <p:txBody>
            <a:bodyPr wrap="none" anchor="ctr"/>
            <a:lstStyle/>
            <a:p>
              <a:endParaRPr lang="zh-CN" altLang="en-US"/>
            </a:p>
          </p:txBody>
        </p:sp>
        <p:sp>
          <p:nvSpPr>
            <p:cNvPr id="117817" name="Line 32"/>
            <p:cNvSpPr>
              <a:spLocks noChangeShapeType="1"/>
            </p:cNvSpPr>
            <p:nvPr/>
          </p:nvSpPr>
          <p:spPr bwMode="auto">
            <a:xfrm flipV="1">
              <a:off x="2239" y="3023"/>
              <a:ext cx="0" cy="362"/>
            </a:xfrm>
            <a:prstGeom prst="line">
              <a:avLst/>
            </a:prstGeom>
            <a:noFill/>
            <a:ln w="28575">
              <a:solidFill>
                <a:srgbClr val="003366"/>
              </a:solidFill>
              <a:round/>
              <a:headEnd type="none" w="sm" len="sm"/>
              <a:tailEnd type="arrow" w="med" len="med"/>
            </a:ln>
          </p:spPr>
          <p:txBody>
            <a:bodyPr wrap="none" anchor="ctr"/>
            <a:lstStyle/>
            <a:p>
              <a:endParaRPr lang="zh-CN" altLang="en-US"/>
            </a:p>
          </p:txBody>
        </p:sp>
        <p:sp>
          <p:nvSpPr>
            <p:cNvPr id="117818" name="Rectangle 33"/>
            <p:cNvSpPr>
              <a:spLocks noChangeArrowheads="1"/>
            </p:cNvSpPr>
            <p:nvPr/>
          </p:nvSpPr>
          <p:spPr bwMode="auto">
            <a:xfrm>
              <a:off x="1514" y="2524"/>
              <a:ext cx="150" cy="288"/>
            </a:xfrm>
            <a:prstGeom prst="rect">
              <a:avLst/>
            </a:prstGeom>
            <a:noFill/>
            <a:ln w="9525">
              <a:noFill/>
              <a:miter lim="800000"/>
              <a:headEnd/>
              <a:tailEnd/>
            </a:ln>
          </p:spPr>
          <p:txBody>
            <a:bodyPr lIns="92075" tIns="46038" rIns="92075" bIns="46038">
              <a:spAutoFit/>
            </a:bodyPr>
            <a:lstStyle/>
            <a:p>
              <a:pPr eaLnBrk="0" hangingPunct="0"/>
              <a:r>
                <a:rPr kumimoji="1" lang="en-US" altLang="zh-CN">
                  <a:solidFill>
                    <a:srgbClr val="003366"/>
                  </a:solidFill>
                  <a:latin typeface="Times New Roman" pitchFamily="18" charset="0"/>
                  <a:ea typeface="黑体" pitchFamily="2" charset="-122"/>
                </a:rPr>
                <a:t>B</a:t>
              </a:r>
              <a:endParaRPr kumimoji="1" lang="en-US" altLang="zh-CN">
                <a:solidFill>
                  <a:srgbClr val="003366"/>
                </a:solidFill>
                <a:latin typeface="黑体" pitchFamily="2" charset="-122"/>
                <a:ea typeface="黑体" pitchFamily="2" charset="-122"/>
              </a:endParaRPr>
            </a:p>
          </p:txBody>
        </p:sp>
        <p:sp>
          <p:nvSpPr>
            <p:cNvPr id="117819" name="Rectangle 34"/>
            <p:cNvSpPr>
              <a:spLocks noChangeArrowheads="1"/>
            </p:cNvSpPr>
            <p:nvPr/>
          </p:nvSpPr>
          <p:spPr bwMode="auto">
            <a:xfrm>
              <a:off x="2640" y="2498"/>
              <a:ext cx="150" cy="288"/>
            </a:xfrm>
            <a:prstGeom prst="rect">
              <a:avLst/>
            </a:prstGeom>
            <a:noFill/>
            <a:ln w="9525">
              <a:noFill/>
              <a:miter lim="800000"/>
              <a:headEnd/>
              <a:tailEnd/>
            </a:ln>
          </p:spPr>
          <p:txBody>
            <a:bodyPr lIns="92075" tIns="46038" rIns="92075" bIns="46038">
              <a:spAutoFit/>
            </a:bodyPr>
            <a:lstStyle/>
            <a:p>
              <a:pPr eaLnBrk="0" hangingPunct="0"/>
              <a:r>
                <a:rPr kumimoji="1" lang="en-US" altLang="zh-CN">
                  <a:solidFill>
                    <a:srgbClr val="003366"/>
                  </a:solidFill>
                  <a:latin typeface="Times New Roman" pitchFamily="18" charset="0"/>
                  <a:ea typeface="黑体" pitchFamily="2" charset="-122"/>
                </a:rPr>
                <a:t>F</a:t>
              </a:r>
              <a:endParaRPr kumimoji="1" lang="en-US" altLang="zh-CN">
                <a:solidFill>
                  <a:srgbClr val="003366"/>
                </a:solidFill>
                <a:latin typeface="黑体" pitchFamily="2" charset="-122"/>
                <a:ea typeface="黑体" pitchFamily="2" charset="-122"/>
              </a:endParaRPr>
            </a:p>
          </p:txBody>
        </p:sp>
        <p:sp>
          <p:nvSpPr>
            <p:cNvPr id="117820" name="Rectangle 35"/>
            <p:cNvSpPr>
              <a:spLocks noChangeArrowheads="1"/>
            </p:cNvSpPr>
            <p:nvPr/>
          </p:nvSpPr>
          <p:spPr bwMode="auto">
            <a:xfrm>
              <a:off x="2239" y="3067"/>
              <a:ext cx="187" cy="288"/>
            </a:xfrm>
            <a:prstGeom prst="rect">
              <a:avLst/>
            </a:prstGeom>
            <a:noFill/>
            <a:ln w="28575">
              <a:noFill/>
              <a:miter lim="800000"/>
              <a:headEnd/>
              <a:tailEnd/>
            </a:ln>
          </p:spPr>
          <p:txBody>
            <a:bodyPr lIns="92075" tIns="46038" rIns="92075" bIns="46038">
              <a:spAutoFit/>
            </a:bodyPr>
            <a:lstStyle/>
            <a:p>
              <a:pPr eaLnBrk="0" hangingPunct="0"/>
              <a:r>
                <a:rPr kumimoji="1" lang="en-US" altLang="zh-CN">
                  <a:solidFill>
                    <a:srgbClr val="003366"/>
                  </a:solidFill>
                  <a:latin typeface="Times New Roman" pitchFamily="18" charset="0"/>
                  <a:ea typeface="黑体" pitchFamily="2" charset="-122"/>
                </a:rPr>
                <a:t>E</a:t>
              </a:r>
              <a:endParaRPr kumimoji="1" lang="en-US" altLang="zh-CN">
                <a:solidFill>
                  <a:srgbClr val="003366"/>
                </a:solidFill>
                <a:latin typeface="黑体" pitchFamily="2" charset="-122"/>
                <a:ea typeface="黑体" pitchFamily="2" charset="-122"/>
              </a:endParaRPr>
            </a:p>
          </p:txBody>
        </p:sp>
        <p:sp>
          <p:nvSpPr>
            <p:cNvPr id="117821" name="Rectangle 36"/>
            <p:cNvSpPr>
              <a:spLocks noChangeArrowheads="1"/>
            </p:cNvSpPr>
            <p:nvPr/>
          </p:nvSpPr>
          <p:spPr bwMode="auto">
            <a:xfrm>
              <a:off x="3341" y="2991"/>
              <a:ext cx="150" cy="288"/>
            </a:xfrm>
            <a:prstGeom prst="rect">
              <a:avLst/>
            </a:prstGeom>
            <a:noFill/>
            <a:ln w="9525">
              <a:noFill/>
              <a:miter lim="800000"/>
              <a:headEnd/>
              <a:tailEnd/>
            </a:ln>
          </p:spPr>
          <p:txBody>
            <a:bodyPr lIns="92075" tIns="46038" rIns="92075" bIns="46038">
              <a:spAutoFit/>
            </a:bodyPr>
            <a:lstStyle/>
            <a:p>
              <a:pPr eaLnBrk="0" hangingPunct="0"/>
              <a:r>
                <a:rPr kumimoji="1" lang="en-US" altLang="zh-CN">
                  <a:solidFill>
                    <a:srgbClr val="003366"/>
                  </a:solidFill>
                  <a:latin typeface="Times New Roman" pitchFamily="18" charset="0"/>
                  <a:ea typeface="黑体" pitchFamily="2" charset="-122"/>
                </a:rPr>
                <a:t>G</a:t>
              </a:r>
              <a:endParaRPr kumimoji="1" lang="en-US" altLang="zh-CN">
                <a:solidFill>
                  <a:srgbClr val="003366"/>
                </a:solidFill>
                <a:latin typeface="黑体" pitchFamily="2" charset="-122"/>
                <a:ea typeface="黑体" pitchFamily="2" charset="-122"/>
              </a:endParaRPr>
            </a:p>
          </p:txBody>
        </p:sp>
        <p:sp>
          <p:nvSpPr>
            <p:cNvPr id="117822" name="Rectangle 37"/>
            <p:cNvSpPr>
              <a:spLocks noChangeArrowheads="1"/>
            </p:cNvSpPr>
            <p:nvPr/>
          </p:nvSpPr>
          <p:spPr bwMode="auto">
            <a:xfrm>
              <a:off x="1655" y="3521"/>
              <a:ext cx="177" cy="288"/>
            </a:xfrm>
            <a:prstGeom prst="rect">
              <a:avLst/>
            </a:prstGeom>
            <a:noFill/>
            <a:ln w="9525">
              <a:noFill/>
              <a:miter lim="800000"/>
              <a:headEnd/>
              <a:tailEnd/>
            </a:ln>
          </p:spPr>
          <p:txBody>
            <a:bodyPr lIns="92075" tIns="46038" rIns="92075" bIns="46038">
              <a:spAutoFit/>
            </a:bodyPr>
            <a:lstStyle/>
            <a:p>
              <a:pPr eaLnBrk="0" hangingPunct="0"/>
              <a:r>
                <a:rPr kumimoji="1" lang="en-US" altLang="zh-CN">
                  <a:solidFill>
                    <a:srgbClr val="003366"/>
                  </a:solidFill>
                  <a:latin typeface="Times New Roman" pitchFamily="18" charset="0"/>
                  <a:ea typeface="黑体" pitchFamily="2" charset="-122"/>
                </a:rPr>
                <a:t>C</a:t>
              </a:r>
              <a:endParaRPr kumimoji="1" lang="en-US" altLang="zh-CN">
                <a:solidFill>
                  <a:srgbClr val="003366"/>
                </a:solidFill>
                <a:latin typeface="黑体" pitchFamily="2" charset="-122"/>
                <a:ea typeface="黑体" pitchFamily="2" charset="-122"/>
              </a:endParaRPr>
            </a:p>
          </p:txBody>
        </p:sp>
        <p:sp>
          <p:nvSpPr>
            <p:cNvPr id="117823" name="Rectangle 38"/>
            <p:cNvSpPr>
              <a:spLocks noChangeArrowheads="1"/>
            </p:cNvSpPr>
            <p:nvPr/>
          </p:nvSpPr>
          <p:spPr bwMode="auto">
            <a:xfrm>
              <a:off x="2562" y="3475"/>
              <a:ext cx="150" cy="288"/>
            </a:xfrm>
            <a:prstGeom prst="rect">
              <a:avLst/>
            </a:prstGeom>
            <a:noFill/>
            <a:ln w="9525">
              <a:noFill/>
              <a:miter lim="800000"/>
              <a:headEnd/>
              <a:tailEnd/>
            </a:ln>
          </p:spPr>
          <p:txBody>
            <a:bodyPr lIns="92075" tIns="46038" rIns="92075" bIns="46038">
              <a:spAutoFit/>
            </a:bodyPr>
            <a:lstStyle/>
            <a:p>
              <a:pPr eaLnBrk="0" hangingPunct="0"/>
              <a:r>
                <a:rPr kumimoji="1" lang="en-US" altLang="zh-CN">
                  <a:solidFill>
                    <a:srgbClr val="003366"/>
                  </a:solidFill>
                  <a:latin typeface="Times New Roman" pitchFamily="18" charset="0"/>
                  <a:ea typeface="黑体" pitchFamily="2" charset="-122"/>
                </a:rPr>
                <a:t>D</a:t>
              </a:r>
              <a:endParaRPr kumimoji="1" lang="en-US" altLang="zh-CN">
                <a:solidFill>
                  <a:srgbClr val="003366"/>
                </a:solidFill>
                <a:latin typeface="黑体" pitchFamily="2" charset="-122"/>
                <a:ea typeface="黑体" pitchFamily="2" charset="-122"/>
              </a:endParaRPr>
            </a:p>
          </p:txBody>
        </p:sp>
      </p:grpSp>
      <p:sp>
        <p:nvSpPr>
          <p:cNvPr id="117765" name="Line 39"/>
          <p:cNvSpPr>
            <a:spLocks noChangeShapeType="1"/>
          </p:cNvSpPr>
          <p:nvPr/>
        </p:nvSpPr>
        <p:spPr bwMode="auto">
          <a:xfrm>
            <a:off x="5365750" y="4724400"/>
            <a:ext cx="287338" cy="1588"/>
          </a:xfrm>
          <a:prstGeom prst="line">
            <a:avLst/>
          </a:prstGeom>
          <a:noFill/>
          <a:ln w="38100">
            <a:solidFill>
              <a:srgbClr val="990000"/>
            </a:solidFill>
            <a:round/>
            <a:headEnd/>
            <a:tailEnd type="triangle" w="med" len="med"/>
          </a:ln>
        </p:spPr>
        <p:txBody>
          <a:bodyPr/>
          <a:lstStyle/>
          <a:p>
            <a:endParaRPr lang="zh-CN" altLang="en-US"/>
          </a:p>
        </p:txBody>
      </p:sp>
      <p:grpSp>
        <p:nvGrpSpPr>
          <p:cNvPr id="117766" name="Group 40"/>
          <p:cNvGrpSpPr>
            <a:grpSpLocks/>
          </p:cNvGrpSpPr>
          <p:nvPr/>
        </p:nvGrpSpPr>
        <p:grpSpPr bwMode="auto">
          <a:xfrm>
            <a:off x="5365750" y="3213100"/>
            <a:ext cx="3095625" cy="2808288"/>
            <a:chOff x="3380" y="2024"/>
            <a:chExt cx="1950" cy="1769"/>
          </a:xfrm>
        </p:grpSpPr>
        <p:grpSp>
          <p:nvGrpSpPr>
            <p:cNvPr id="117767" name="Group 41"/>
            <p:cNvGrpSpPr>
              <a:grpSpLocks/>
            </p:cNvGrpSpPr>
            <p:nvPr/>
          </p:nvGrpSpPr>
          <p:grpSpPr bwMode="auto">
            <a:xfrm>
              <a:off x="3470" y="2024"/>
              <a:ext cx="1860" cy="1769"/>
              <a:chOff x="3152" y="1480"/>
              <a:chExt cx="1860" cy="1769"/>
            </a:xfrm>
          </p:grpSpPr>
          <p:sp>
            <p:nvSpPr>
              <p:cNvPr id="117769" name="Rectangle 42"/>
              <p:cNvSpPr>
                <a:spLocks noChangeArrowheads="1"/>
              </p:cNvSpPr>
              <p:nvPr/>
            </p:nvSpPr>
            <p:spPr bwMode="auto">
              <a:xfrm>
                <a:off x="3374" y="2024"/>
                <a:ext cx="277" cy="250"/>
              </a:xfrm>
              <a:prstGeom prst="rect">
                <a:avLst/>
              </a:prstGeom>
              <a:noFill/>
              <a:ln w="9525">
                <a:noFill/>
                <a:miter lim="800000"/>
                <a:headEnd/>
                <a:tailEnd/>
              </a:ln>
            </p:spPr>
            <p:txBody>
              <a:bodyPr lIns="0" tIns="46038" rIns="0" bIns="46038">
                <a:spAutoFit/>
              </a:bodyPr>
              <a:lstStyle/>
              <a:p>
                <a:pPr eaLnBrk="0" hangingPunct="0"/>
                <a:r>
                  <a:rPr kumimoji="1" lang="en-US" altLang="zh-CN" sz="2000">
                    <a:solidFill>
                      <a:srgbClr val="990000"/>
                    </a:solidFill>
                    <a:latin typeface="Times New Roman" pitchFamily="18" charset="0"/>
                    <a:ea typeface="黑体" pitchFamily="2" charset="-122"/>
                  </a:rPr>
                  <a:t>3.1</a:t>
                </a:r>
              </a:p>
            </p:txBody>
          </p:sp>
          <p:sp>
            <p:nvSpPr>
              <p:cNvPr id="117770" name="AutoShape 43"/>
              <p:cNvSpPr>
                <a:spLocks noChangeArrowheads="1"/>
              </p:cNvSpPr>
              <p:nvPr/>
            </p:nvSpPr>
            <p:spPr bwMode="auto">
              <a:xfrm>
                <a:off x="3247" y="2078"/>
                <a:ext cx="442" cy="616"/>
              </a:xfrm>
              <a:prstGeom prst="roundRect">
                <a:avLst>
                  <a:gd name="adj" fmla="val 12495"/>
                </a:avLst>
              </a:prstGeom>
              <a:noFill/>
              <a:ln w="25400">
                <a:solidFill>
                  <a:srgbClr val="990000"/>
                </a:solidFill>
                <a:round/>
                <a:headEnd/>
                <a:tailEnd/>
              </a:ln>
            </p:spPr>
            <p:txBody>
              <a:bodyPr wrap="none" anchor="ctr"/>
              <a:lstStyle/>
              <a:p>
                <a:endParaRPr lang="zh-CN" altLang="en-US" sz="1800" b="0"/>
              </a:p>
            </p:txBody>
          </p:sp>
          <p:sp>
            <p:nvSpPr>
              <p:cNvPr id="117771" name="Line 44"/>
              <p:cNvSpPr>
                <a:spLocks noChangeShapeType="1"/>
              </p:cNvSpPr>
              <p:nvPr/>
            </p:nvSpPr>
            <p:spPr bwMode="auto">
              <a:xfrm>
                <a:off x="3243" y="2251"/>
                <a:ext cx="450" cy="0"/>
              </a:xfrm>
              <a:prstGeom prst="line">
                <a:avLst/>
              </a:prstGeom>
              <a:noFill/>
              <a:ln w="12700">
                <a:solidFill>
                  <a:srgbClr val="990000"/>
                </a:solidFill>
                <a:round/>
                <a:headEnd type="none" w="sm" len="sm"/>
                <a:tailEnd type="none" w="sm" len="sm"/>
              </a:ln>
            </p:spPr>
            <p:txBody>
              <a:bodyPr wrap="none" anchor="ctr"/>
              <a:lstStyle/>
              <a:p>
                <a:endParaRPr lang="zh-CN" altLang="en-US"/>
              </a:p>
            </p:txBody>
          </p:sp>
          <p:sp>
            <p:nvSpPr>
              <p:cNvPr id="117772" name="Line 45"/>
              <p:cNvSpPr>
                <a:spLocks noChangeShapeType="1"/>
              </p:cNvSpPr>
              <p:nvPr/>
            </p:nvSpPr>
            <p:spPr bwMode="auto">
              <a:xfrm>
                <a:off x="3243" y="2548"/>
                <a:ext cx="450" cy="0"/>
              </a:xfrm>
              <a:prstGeom prst="line">
                <a:avLst/>
              </a:prstGeom>
              <a:noFill/>
              <a:ln w="12700">
                <a:solidFill>
                  <a:srgbClr val="990000"/>
                </a:solidFill>
                <a:round/>
                <a:headEnd type="none" w="sm" len="sm"/>
                <a:tailEnd type="none" w="sm" len="sm"/>
              </a:ln>
            </p:spPr>
            <p:txBody>
              <a:bodyPr wrap="none" anchor="ctr"/>
              <a:lstStyle/>
              <a:p>
                <a:endParaRPr lang="zh-CN" altLang="en-US"/>
              </a:p>
            </p:txBody>
          </p:sp>
          <p:sp>
            <p:nvSpPr>
              <p:cNvPr id="117773" name="AutoShape 46"/>
              <p:cNvSpPr>
                <a:spLocks noChangeArrowheads="1"/>
              </p:cNvSpPr>
              <p:nvPr/>
            </p:nvSpPr>
            <p:spPr bwMode="auto">
              <a:xfrm>
                <a:off x="4063" y="1589"/>
                <a:ext cx="442" cy="616"/>
              </a:xfrm>
              <a:prstGeom prst="roundRect">
                <a:avLst>
                  <a:gd name="adj" fmla="val 12495"/>
                </a:avLst>
              </a:prstGeom>
              <a:noFill/>
              <a:ln w="25400">
                <a:solidFill>
                  <a:srgbClr val="990000"/>
                </a:solidFill>
                <a:round/>
                <a:headEnd/>
                <a:tailEnd/>
              </a:ln>
            </p:spPr>
            <p:txBody>
              <a:bodyPr wrap="none" anchor="ctr"/>
              <a:lstStyle/>
              <a:p>
                <a:endParaRPr lang="zh-CN" altLang="en-US" sz="1800" b="0"/>
              </a:p>
            </p:txBody>
          </p:sp>
          <p:sp>
            <p:nvSpPr>
              <p:cNvPr id="117774" name="Line 47"/>
              <p:cNvSpPr>
                <a:spLocks noChangeShapeType="1"/>
              </p:cNvSpPr>
              <p:nvPr/>
            </p:nvSpPr>
            <p:spPr bwMode="auto">
              <a:xfrm>
                <a:off x="4059" y="1762"/>
                <a:ext cx="450" cy="0"/>
              </a:xfrm>
              <a:prstGeom prst="line">
                <a:avLst/>
              </a:prstGeom>
              <a:noFill/>
              <a:ln w="12700">
                <a:solidFill>
                  <a:srgbClr val="990000"/>
                </a:solidFill>
                <a:round/>
                <a:headEnd type="none" w="sm" len="sm"/>
                <a:tailEnd type="none" w="sm" len="sm"/>
              </a:ln>
            </p:spPr>
            <p:txBody>
              <a:bodyPr wrap="none" anchor="ctr"/>
              <a:lstStyle/>
              <a:p>
                <a:endParaRPr lang="zh-CN" altLang="en-US"/>
              </a:p>
            </p:txBody>
          </p:sp>
          <p:sp>
            <p:nvSpPr>
              <p:cNvPr id="117775" name="Line 48"/>
              <p:cNvSpPr>
                <a:spLocks noChangeShapeType="1"/>
              </p:cNvSpPr>
              <p:nvPr/>
            </p:nvSpPr>
            <p:spPr bwMode="auto">
              <a:xfrm>
                <a:off x="4059" y="2059"/>
                <a:ext cx="450" cy="0"/>
              </a:xfrm>
              <a:prstGeom prst="line">
                <a:avLst/>
              </a:prstGeom>
              <a:noFill/>
              <a:ln w="12700">
                <a:solidFill>
                  <a:srgbClr val="990000"/>
                </a:solidFill>
                <a:round/>
                <a:headEnd type="none" w="sm" len="sm"/>
                <a:tailEnd type="none" w="sm" len="sm"/>
              </a:ln>
            </p:spPr>
            <p:txBody>
              <a:bodyPr wrap="none" anchor="ctr"/>
              <a:lstStyle/>
              <a:p>
                <a:endParaRPr lang="zh-CN" altLang="en-US"/>
              </a:p>
            </p:txBody>
          </p:sp>
          <p:sp>
            <p:nvSpPr>
              <p:cNvPr id="117776" name="AutoShape 49"/>
              <p:cNvSpPr>
                <a:spLocks noChangeArrowheads="1"/>
              </p:cNvSpPr>
              <p:nvPr/>
            </p:nvSpPr>
            <p:spPr bwMode="auto">
              <a:xfrm>
                <a:off x="4067" y="2532"/>
                <a:ext cx="442" cy="616"/>
              </a:xfrm>
              <a:prstGeom prst="roundRect">
                <a:avLst>
                  <a:gd name="adj" fmla="val 12495"/>
                </a:avLst>
              </a:prstGeom>
              <a:noFill/>
              <a:ln w="25400">
                <a:solidFill>
                  <a:srgbClr val="990000"/>
                </a:solidFill>
                <a:round/>
                <a:headEnd/>
                <a:tailEnd/>
              </a:ln>
            </p:spPr>
            <p:txBody>
              <a:bodyPr wrap="none" anchor="ctr"/>
              <a:lstStyle/>
              <a:p>
                <a:endParaRPr lang="zh-CN" altLang="en-US" sz="1800" b="0"/>
              </a:p>
            </p:txBody>
          </p:sp>
          <p:sp>
            <p:nvSpPr>
              <p:cNvPr id="117777" name="Line 50"/>
              <p:cNvSpPr>
                <a:spLocks noChangeShapeType="1"/>
              </p:cNvSpPr>
              <p:nvPr/>
            </p:nvSpPr>
            <p:spPr bwMode="auto">
              <a:xfrm>
                <a:off x="4063" y="2705"/>
                <a:ext cx="450" cy="0"/>
              </a:xfrm>
              <a:prstGeom prst="line">
                <a:avLst/>
              </a:prstGeom>
              <a:noFill/>
              <a:ln w="12700">
                <a:solidFill>
                  <a:srgbClr val="990000"/>
                </a:solidFill>
                <a:round/>
                <a:headEnd type="none" w="sm" len="sm"/>
                <a:tailEnd type="none" w="sm" len="sm"/>
              </a:ln>
            </p:spPr>
            <p:txBody>
              <a:bodyPr wrap="none" anchor="ctr"/>
              <a:lstStyle/>
              <a:p>
                <a:endParaRPr lang="zh-CN" altLang="en-US"/>
              </a:p>
            </p:txBody>
          </p:sp>
          <p:sp>
            <p:nvSpPr>
              <p:cNvPr id="117778" name="Line 51"/>
              <p:cNvSpPr>
                <a:spLocks noChangeShapeType="1"/>
              </p:cNvSpPr>
              <p:nvPr/>
            </p:nvSpPr>
            <p:spPr bwMode="auto">
              <a:xfrm>
                <a:off x="4063" y="3002"/>
                <a:ext cx="450" cy="0"/>
              </a:xfrm>
              <a:prstGeom prst="line">
                <a:avLst/>
              </a:prstGeom>
              <a:noFill/>
              <a:ln w="12700">
                <a:solidFill>
                  <a:srgbClr val="990000"/>
                </a:solidFill>
                <a:round/>
                <a:headEnd type="none" w="sm" len="sm"/>
                <a:tailEnd type="none" w="sm" len="sm"/>
              </a:ln>
            </p:spPr>
            <p:txBody>
              <a:bodyPr wrap="none" anchor="ctr"/>
              <a:lstStyle/>
              <a:p>
                <a:endParaRPr lang="zh-CN" altLang="en-US"/>
              </a:p>
            </p:txBody>
          </p:sp>
          <p:sp>
            <p:nvSpPr>
              <p:cNvPr id="117779" name="Rectangle 52"/>
              <p:cNvSpPr>
                <a:spLocks noChangeArrowheads="1"/>
              </p:cNvSpPr>
              <p:nvPr/>
            </p:nvSpPr>
            <p:spPr bwMode="auto">
              <a:xfrm>
                <a:off x="4190" y="1557"/>
                <a:ext cx="277" cy="250"/>
              </a:xfrm>
              <a:prstGeom prst="rect">
                <a:avLst/>
              </a:prstGeom>
              <a:noFill/>
              <a:ln w="9525">
                <a:noFill/>
                <a:miter lim="800000"/>
                <a:headEnd/>
                <a:tailEnd/>
              </a:ln>
            </p:spPr>
            <p:txBody>
              <a:bodyPr lIns="0" tIns="46038" rIns="0" bIns="46038">
                <a:spAutoFit/>
              </a:bodyPr>
              <a:lstStyle/>
              <a:p>
                <a:pPr eaLnBrk="0" hangingPunct="0"/>
                <a:r>
                  <a:rPr kumimoji="1" lang="en-US" altLang="zh-CN" sz="2000">
                    <a:solidFill>
                      <a:srgbClr val="990000"/>
                    </a:solidFill>
                    <a:latin typeface="Times New Roman" pitchFamily="18" charset="0"/>
                    <a:ea typeface="黑体" pitchFamily="2" charset="-122"/>
                  </a:rPr>
                  <a:t>3.2</a:t>
                </a:r>
              </a:p>
            </p:txBody>
          </p:sp>
          <p:sp>
            <p:nvSpPr>
              <p:cNvPr id="117780" name="Rectangle 53"/>
              <p:cNvSpPr>
                <a:spLocks noChangeArrowheads="1"/>
              </p:cNvSpPr>
              <p:nvPr/>
            </p:nvSpPr>
            <p:spPr bwMode="auto">
              <a:xfrm>
                <a:off x="4199" y="2478"/>
                <a:ext cx="277" cy="250"/>
              </a:xfrm>
              <a:prstGeom prst="rect">
                <a:avLst/>
              </a:prstGeom>
              <a:noFill/>
              <a:ln w="9525">
                <a:noFill/>
                <a:miter lim="800000"/>
                <a:headEnd/>
                <a:tailEnd/>
              </a:ln>
            </p:spPr>
            <p:txBody>
              <a:bodyPr lIns="0" tIns="46038" rIns="0" bIns="46038">
                <a:spAutoFit/>
              </a:bodyPr>
              <a:lstStyle/>
              <a:p>
                <a:pPr eaLnBrk="0" hangingPunct="0"/>
                <a:r>
                  <a:rPr kumimoji="1" lang="en-US" altLang="zh-CN" sz="2000">
                    <a:solidFill>
                      <a:srgbClr val="990000"/>
                    </a:solidFill>
                    <a:latin typeface="Times New Roman" pitchFamily="18" charset="0"/>
                    <a:ea typeface="黑体" pitchFamily="2" charset="-122"/>
                  </a:rPr>
                  <a:t>3.3</a:t>
                </a:r>
              </a:p>
            </p:txBody>
          </p:sp>
          <p:sp>
            <p:nvSpPr>
              <p:cNvPr id="117781" name="Line 54"/>
              <p:cNvSpPr>
                <a:spLocks noChangeShapeType="1"/>
              </p:cNvSpPr>
              <p:nvPr/>
            </p:nvSpPr>
            <p:spPr bwMode="auto">
              <a:xfrm>
                <a:off x="3470" y="1888"/>
                <a:ext cx="0" cy="183"/>
              </a:xfrm>
              <a:prstGeom prst="line">
                <a:avLst/>
              </a:prstGeom>
              <a:noFill/>
              <a:ln w="25400">
                <a:solidFill>
                  <a:srgbClr val="990000"/>
                </a:solidFill>
                <a:round/>
                <a:headEnd type="none" w="med" len="lg"/>
                <a:tailEnd/>
              </a:ln>
            </p:spPr>
            <p:txBody>
              <a:bodyPr wrap="none" anchor="ctr"/>
              <a:lstStyle/>
              <a:p>
                <a:endParaRPr lang="zh-CN" altLang="en-US"/>
              </a:p>
            </p:txBody>
          </p:sp>
          <p:sp>
            <p:nvSpPr>
              <p:cNvPr id="117782" name="Line 55"/>
              <p:cNvSpPr>
                <a:spLocks noChangeShapeType="1"/>
              </p:cNvSpPr>
              <p:nvPr/>
            </p:nvSpPr>
            <p:spPr bwMode="auto">
              <a:xfrm>
                <a:off x="3470" y="1888"/>
                <a:ext cx="576" cy="0"/>
              </a:xfrm>
              <a:prstGeom prst="line">
                <a:avLst/>
              </a:prstGeom>
              <a:noFill/>
              <a:ln w="28575">
                <a:solidFill>
                  <a:srgbClr val="990000"/>
                </a:solidFill>
                <a:round/>
                <a:headEnd type="none" w="sm" len="sm"/>
                <a:tailEnd type="triangle" w="med" len="med"/>
              </a:ln>
            </p:spPr>
            <p:txBody>
              <a:bodyPr wrap="none" anchor="ctr"/>
              <a:lstStyle/>
              <a:p>
                <a:endParaRPr lang="zh-CN" altLang="en-US"/>
              </a:p>
            </p:txBody>
          </p:sp>
          <p:sp>
            <p:nvSpPr>
              <p:cNvPr id="117783" name="Line 56"/>
              <p:cNvSpPr>
                <a:spLocks noChangeShapeType="1"/>
              </p:cNvSpPr>
              <p:nvPr/>
            </p:nvSpPr>
            <p:spPr bwMode="auto">
              <a:xfrm>
                <a:off x="3457" y="2704"/>
                <a:ext cx="0" cy="182"/>
              </a:xfrm>
              <a:prstGeom prst="line">
                <a:avLst/>
              </a:prstGeom>
              <a:noFill/>
              <a:ln w="28575">
                <a:solidFill>
                  <a:srgbClr val="990000"/>
                </a:solidFill>
                <a:round/>
                <a:headEnd type="none" w="med" len="lg"/>
                <a:tailEnd type="none" w="med" len="lg"/>
              </a:ln>
            </p:spPr>
            <p:txBody>
              <a:bodyPr wrap="none" anchor="ctr"/>
              <a:lstStyle/>
              <a:p>
                <a:endParaRPr lang="zh-CN" altLang="en-US"/>
              </a:p>
            </p:txBody>
          </p:sp>
          <p:sp>
            <p:nvSpPr>
              <p:cNvPr id="117784" name="Line 57"/>
              <p:cNvSpPr>
                <a:spLocks noChangeShapeType="1"/>
              </p:cNvSpPr>
              <p:nvPr/>
            </p:nvSpPr>
            <p:spPr bwMode="auto">
              <a:xfrm>
                <a:off x="3461" y="2886"/>
                <a:ext cx="598" cy="0"/>
              </a:xfrm>
              <a:prstGeom prst="line">
                <a:avLst/>
              </a:prstGeom>
              <a:noFill/>
              <a:ln w="28575">
                <a:solidFill>
                  <a:srgbClr val="990000"/>
                </a:solidFill>
                <a:round/>
                <a:headEnd type="none" w="sm" len="sm"/>
                <a:tailEnd type="triangle" w="med" len="med"/>
              </a:ln>
            </p:spPr>
            <p:txBody>
              <a:bodyPr wrap="none" anchor="ctr"/>
              <a:lstStyle/>
              <a:p>
                <a:endParaRPr lang="zh-CN" altLang="en-US"/>
              </a:p>
            </p:txBody>
          </p:sp>
          <p:sp>
            <p:nvSpPr>
              <p:cNvPr id="117785" name="Rectangle 58"/>
              <p:cNvSpPr>
                <a:spLocks noChangeArrowheads="1"/>
              </p:cNvSpPr>
              <p:nvPr/>
            </p:nvSpPr>
            <p:spPr bwMode="auto">
              <a:xfrm>
                <a:off x="4649" y="1616"/>
                <a:ext cx="187" cy="288"/>
              </a:xfrm>
              <a:prstGeom prst="rect">
                <a:avLst/>
              </a:prstGeom>
              <a:noFill/>
              <a:ln w="28575">
                <a:noFill/>
                <a:miter lim="800000"/>
                <a:headEnd/>
                <a:tailEnd/>
              </a:ln>
            </p:spPr>
            <p:txBody>
              <a:bodyPr lIns="92075" tIns="46038" rIns="92075" bIns="46038">
                <a:spAutoFit/>
              </a:bodyPr>
              <a:lstStyle/>
              <a:p>
                <a:pPr eaLnBrk="0" hangingPunct="0"/>
                <a:r>
                  <a:rPr kumimoji="1" lang="en-US" altLang="zh-CN">
                    <a:solidFill>
                      <a:srgbClr val="990000"/>
                    </a:solidFill>
                    <a:latin typeface="Times New Roman" pitchFamily="18" charset="0"/>
                    <a:ea typeface="黑体" pitchFamily="2" charset="-122"/>
                  </a:rPr>
                  <a:t>E</a:t>
                </a:r>
                <a:endParaRPr kumimoji="1" lang="en-US" altLang="zh-CN">
                  <a:solidFill>
                    <a:srgbClr val="990000"/>
                  </a:solidFill>
                  <a:latin typeface="黑体" pitchFamily="2" charset="-122"/>
                  <a:ea typeface="黑体" pitchFamily="2" charset="-122"/>
                </a:endParaRPr>
              </a:p>
            </p:txBody>
          </p:sp>
          <p:sp>
            <p:nvSpPr>
              <p:cNvPr id="117786" name="Line 59"/>
              <p:cNvSpPr>
                <a:spLocks noChangeShapeType="1"/>
              </p:cNvSpPr>
              <p:nvPr/>
            </p:nvSpPr>
            <p:spPr bwMode="auto">
              <a:xfrm>
                <a:off x="4513" y="1888"/>
                <a:ext cx="454" cy="0"/>
              </a:xfrm>
              <a:prstGeom prst="line">
                <a:avLst/>
              </a:prstGeom>
              <a:noFill/>
              <a:ln w="28575">
                <a:solidFill>
                  <a:srgbClr val="990000"/>
                </a:solidFill>
                <a:round/>
                <a:headEnd type="none" w="sm" len="sm"/>
                <a:tailEnd type="triangle" w="med" len="med"/>
              </a:ln>
            </p:spPr>
            <p:txBody>
              <a:bodyPr wrap="none" anchor="ctr"/>
              <a:lstStyle/>
              <a:p>
                <a:endParaRPr lang="zh-CN" altLang="en-US"/>
              </a:p>
            </p:txBody>
          </p:sp>
          <p:sp>
            <p:nvSpPr>
              <p:cNvPr id="117787" name="Line 60"/>
              <p:cNvSpPr>
                <a:spLocks noChangeShapeType="1"/>
              </p:cNvSpPr>
              <p:nvPr/>
            </p:nvSpPr>
            <p:spPr bwMode="auto">
              <a:xfrm>
                <a:off x="4513" y="2886"/>
                <a:ext cx="408" cy="0"/>
              </a:xfrm>
              <a:prstGeom prst="line">
                <a:avLst/>
              </a:prstGeom>
              <a:noFill/>
              <a:ln w="28575">
                <a:solidFill>
                  <a:srgbClr val="990000"/>
                </a:solidFill>
                <a:round/>
                <a:headEnd type="none" w="sm" len="sm"/>
                <a:tailEnd type="triangle" w="med" len="med"/>
              </a:ln>
            </p:spPr>
            <p:txBody>
              <a:bodyPr wrap="none" anchor="ctr"/>
              <a:lstStyle/>
              <a:p>
                <a:endParaRPr lang="zh-CN" altLang="en-US"/>
              </a:p>
            </p:txBody>
          </p:sp>
          <p:sp>
            <p:nvSpPr>
              <p:cNvPr id="117788" name="Rectangle 61"/>
              <p:cNvSpPr>
                <a:spLocks noChangeArrowheads="1"/>
              </p:cNvSpPr>
              <p:nvPr/>
            </p:nvSpPr>
            <p:spPr bwMode="auto">
              <a:xfrm>
                <a:off x="4649" y="2643"/>
                <a:ext cx="187" cy="288"/>
              </a:xfrm>
              <a:prstGeom prst="rect">
                <a:avLst/>
              </a:prstGeom>
              <a:noFill/>
              <a:ln w="28575">
                <a:noFill/>
                <a:miter lim="800000"/>
                <a:headEnd/>
                <a:tailEnd/>
              </a:ln>
            </p:spPr>
            <p:txBody>
              <a:bodyPr lIns="92075" tIns="46038" rIns="92075" bIns="46038">
                <a:spAutoFit/>
              </a:bodyPr>
              <a:lstStyle/>
              <a:p>
                <a:pPr eaLnBrk="0" hangingPunct="0"/>
                <a:r>
                  <a:rPr kumimoji="1" lang="en-US" altLang="zh-CN">
                    <a:solidFill>
                      <a:srgbClr val="990000"/>
                    </a:solidFill>
                    <a:latin typeface="Times New Roman" pitchFamily="18" charset="0"/>
                    <a:ea typeface="黑体" pitchFamily="2" charset="-122"/>
                  </a:rPr>
                  <a:t>D</a:t>
                </a:r>
                <a:endParaRPr kumimoji="1" lang="en-US" altLang="zh-CN">
                  <a:solidFill>
                    <a:srgbClr val="990000"/>
                  </a:solidFill>
                  <a:latin typeface="黑体" pitchFamily="2" charset="-122"/>
                  <a:ea typeface="黑体" pitchFamily="2" charset="-122"/>
                </a:endParaRPr>
              </a:p>
            </p:txBody>
          </p:sp>
          <p:sp>
            <p:nvSpPr>
              <p:cNvPr id="117789" name="Oval 62"/>
              <p:cNvSpPr>
                <a:spLocks noChangeArrowheads="1"/>
              </p:cNvSpPr>
              <p:nvPr/>
            </p:nvSpPr>
            <p:spPr bwMode="auto">
              <a:xfrm>
                <a:off x="3152" y="1480"/>
                <a:ext cx="1860" cy="1769"/>
              </a:xfrm>
              <a:prstGeom prst="ellipse">
                <a:avLst/>
              </a:prstGeom>
              <a:noFill/>
              <a:ln w="9525">
                <a:solidFill>
                  <a:srgbClr val="990000"/>
                </a:solidFill>
                <a:round/>
                <a:headEnd/>
                <a:tailEnd/>
              </a:ln>
            </p:spPr>
            <p:txBody>
              <a:bodyPr wrap="none" anchor="ctr"/>
              <a:lstStyle/>
              <a:p>
                <a:endParaRPr lang="zh-CN" altLang="en-US" sz="1800" b="0"/>
              </a:p>
            </p:txBody>
          </p:sp>
        </p:grpSp>
        <p:sp>
          <p:nvSpPr>
            <p:cNvPr id="117768" name="Line 63"/>
            <p:cNvSpPr>
              <a:spLocks noChangeShapeType="1"/>
            </p:cNvSpPr>
            <p:nvPr/>
          </p:nvSpPr>
          <p:spPr bwMode="auto">
            <a:xfrm>
              <a:off x="3380" y="2976"/>
              <a:ext cx="181" cy="1"/>
            </a:xfrm>
            <a:prstGeom prst="line">
              <a:avLst/>
            </a:prstGeom>
            <a:noFill/>
            <a:ln w="38100">
              <a:solidFill>
                <a:srgbClr val="990000"/>
              </a:solidFill>
              <a:round/>
              <a:headEnd/>
              <a:tailEnd type="triangle" w="med" len="med"/>
            </a:ln>
          </p:spPr>
          <p:txBody>
            <a:bodyP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mtClean="0">
                <a:solidFill>
                  <a:schemeClr val="tx1"/>
                </a:solidFill>
              </a:rPr>
              <a:t>分层的程度</a:t>
            </a:r>
          </a:p>
        </p:txBody>
      </p:sp>
      <p:sp>
        <p:nvSpPr>
          <p:cNvPr id="118787" name="Rectangle 3"/>
          <p:cNvSpPr>
            <a:spLocks noGrp="1" noChangeArrowheads="1"/>
          </p:cNvSpPr>
          <p:nvPr>
            <p:ph type="body" idx="1"/>
          </p:nvPr>
        </p:nvSpPr>
        <p:spPr>
          <a:xfrm>
            <a:off x="1182688" y="2017713"/>
            <a:ext cx="7405687" cy="4114800"/>
          </a:xfrm>
        </p:spPr>
        <p:txBody>
          <a:bodyPr/>
          <a:lstStyle/>
          <a:p>
            <a:pPr eaLnBrk="1" hangingPunct="1">
              <a:spcBef>
                <a:spcPct val="0"/>
              </a:spcBef>
              <a:buFontTx/>
              <a:buChar char="•"/>
            </a:pPr>
            <a:r>
              <a:rPr lang="zh-CN" altLang="en-US" smtClean="0"/>
              <a:t>分解的深度与层次：按功能情况定，一般设深度为</a:t>
            </a:r>
            <a:r>
              <a:rPr lang="en-US" altLang="zh-CN" smtClean="0"/>
              <a:t>3-5</a:t>
            </a:r>
            <a:r>
              <a:rPr lang="zh-CN" altLang="en-US" smtClean="0"/>
              <a:t>，如超过</a:t>
            </a:r>
            <a:r>
              <a:rPr lang="en-US" altLang="zh-CN" smtClean="0"/>
              <a:t>5</a:t>
            </a:r>
            <a:r>
              <a:rPr lang="zh-CN" altLang="en-US" smtClean="0"/>
              <a:t>个处理最好分解画，否则容易出错</a:t>
            </a:r>
          </a:p>
          <a:p>
            <a:pPr eaLnBrk="1" hangingPunct="1">
              <a:spcBef>
                <a:spcPct val="0"/>
              </a:spcBef>
              <a:buFontTx/>
              <a:buChar char="•"/>
            </a:pPr>
            <a:r>
              <a:rPr lang="zh-CN" altLang="en-US" smtClean="0"/>
              <a:t>最下层的处理过程可以直接实现</a:t>
            </a:r>
          </a:p>
        </p:txBody>
      </p:sp>
    </p:spTree>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042988" y="620713"/>
            <a:ext cx="7772400" cy="990600"/>
          </a:xfrm>
        </p:spPr>
        <p:txBody>
          <a:bodyPr/>
          <a:lstStyle/>
          <a:p>
            <a:pPr eaLnBrk="1" hangingPunct="1"/>
            <a:r>
              <a:rPr lang="zh-CN" altLang="en-US" sz="3600" b="1" smtClean="0">
                <a:solidFill>
                  <a:schemeClr val="tx1"/>
                </a:solidFill>
              </a:rPr>
              <a:t>绘制</a:t>
            </a:r>
            <a:r>
              <a:rPr lang="zh-CN" altLang="en-US" sz="3600" b="1" smtClean="0">
                <a:solidFill>
                  <a:schemeClr val="tx1"/>
                </a:solidFill>
                <a:latin typeface="Verdana" pitchFamily="34" charset="0"/>
              </a:rPr>
              <a:t>数据流程图的指导原则</a:t>
            </a:r>
            <a:r>
              <a:rPr lang="en-US" altLang="zh-CN" sz="3600" b="1" smtClean="0">
                <a:solidFill>
                  <a:schemeClr val="tx1"/>
                </a:solidFill>
                <a:latin typeface="Verdana" pitchFamily="34" charset="0"/>
              </a:rPr>
              <a:t>-3</a:t>
            </a:r>
          </a:p>
        </p:txBody>
      </p:sp>
      <p:sp>
        <p:nvSpPr>
          <p:cNvPr id="119811" name="Rectangle 3"/>
          <p:cNvSpPr>
            <a:spLocks noGrp="1" noChangeArrowheads="1"/>
          </p:cNvSpPr>
          <p:nvPr>
            <p:ph type="body" idx="1"/>
          </p:nvPr>
        </p:nvSpPr>
        <p:spPr>
          <a:xfrm>
            <a:off x="827088" y="1773238"/>
            <a:ext cx="7772400" cy="4029075"/>
          </a:xfrm>
        </p:spPr>
        <p:txBody>
          <a:bodyPr/>
          <a:lstStyle/>
          <a:p>
            <a:pPr eaLnBrk="1" hangingPunct="1">
              <a:lnSpc>
                <a:spcPct val="110000"/>
              </a:lnSpc>
              <a:spcBef>
                <a:spcPct val="10000"/>
              </a:spcBef>
              <a:buClr>
                <a:srgbClr val="003366"/>
              </a:buClr>
              <a:buFontTx/>
              <a:buChar char="•"/>
            </a:pPr>
            <a:r>
              <a:rPr lang="zh-CN" altLang="en-US" sz="2800" b="1" smtClean="0"/>
              <a:t>数据流必须经过</a:t>
            </a:r>
            <a:r>
              <a:rPr lang="zh-CN" altLang="en-US" sz="2800" b="1" smtClean="0">
                <a:latin typeface="Arial" charset="0"/>
              </a:rPr>
              <a:t>“</a:t>
            </a:r>
            <a:r>
              <a:rPr lang="zh-CN" altLang="en-US" sz="2800" b="1" smtClean="0"/>
              <a:t>处理</a:t>
            </a:r>
            <a:r>
              <a:rPr lang="zh-CN" altLang="en-US" sz="2800" b="1" smtClean="0">
                <a:latin typeface="Arial" charset="0"/>
              </a:rPr>
              <a:t>”</a:t>
            </a:r>
            <a:endParaRPr lang="zh-CN" altLang="en-US" sz="2800" b="1" smtClean="0"/>
          </a:p>
          <a:p>
            <a:pPr eaLnBrk="1" hangingPunct="1">
              <a:lnSpc>
                <a:spcPct val="110000"/>
              </a:lnSpc>
              <a:spcBef>
                <a:spcPct val="10000"/>
              </a:spcBef>
              <a:buClr>
                <a:srgbClr val="003366"/>
              </a:buClr>
              <a:buFontTx/>
              <a:buChar char="•"/>
            </a:pPr>
            <a:r>
              <a:rPr lang="zh-CN" altLang="en-US" sz="2800" b="1" smtClean="0"/>
              <a:t>简化处理之间的联系。</a:t>
            </a:r>
            <a:r>
              <a:rPr lang="zh-CN" altLang="en-US" sz="2800" b="1" smtClean="0">
                <a:latin typeface="Arial" charset="0"/>
              </a:rPr>
              <a:t>“</a:t>
            </a:r>
            <a:r>
              <a:rPr lang="zh-CN" altLang="en-US" sz="2800" b="1" smtClean="0"/>
              <a:t>存储</a:t>
            </a:r>
            <a:r>
              <a:rPr lang="zh-CN" altLang="en-US" sz="2800" b="1" smtClean="0">
                <a:latin typeface="Arial" charset="0"/>
              </a:rPr>
              <a:t>”</a:t>
            </a:r>
            <a:r>
              <a:rPr lang="zh-CN" altLang="en-US" sz="2800" b="1" u="sng" smtClean="0"/>
              <a:t>一般</a:t>
            </a:r>
            <a:r>
              <a:rPr lang="zh-CN" altLang="en-US" sz="2800" b="1" smtClean="0"/>
              <a:t>作为两个</a:t>
            </a:r>
            <a:r>
              <a:rPr lang="zh-CN" altLang="en-US" sz="2800" b="1" smtClean="0">
                <a:latin typeface="Arial" charset="0"/>
              </a:rPr>
              <a:t>“</a:t>
            </a:r>
            <a:r>
              <a:rPr lang="zh-CN" altLang="en-US" sz="2800" b="1" smtClean="0"/>
              <a:t>处理</a:t>
            </a:r>
            <a:r>
              <a:rPr lang="zh-CN" altLang="en-US" sz="2800" b="1" smtClean="0">
                <a:latin typeface="Arial" charset="0"/>
              </a:rPr>
              <a:t>”</a:t>
            </a:r>
            <a:r>
              <a:rPr lang="zh-CN" altLang="en-US" sz="2800" b="1" smtClean="0"/>
              <a:t>之间的界面</a:t>
            </a:r>
            <a:endParaRPr lang="zh-CN" altLang="en-US" sz="2800" b="1" smtClean="0">
              <a:latin typeface="宋体" pitchFamily="2" charset="-122"/>
            </a:endParaRPr>
          </a:p>
          <a:p>
            <a:pPr eaLnBrk="1" hangingPunct="1">
              <a:lnSpc>
                <a:spcPct val="110000"/>
              </a:lnSpc>
              <a:spcBef>
                <a:spcPct val="10000"/>
              </a:spcBef>
              <a:buClr>
                <a:srgbClr val="003366"/>
              </a:buClr>
              <a:buSzPct val="85000"/>
              <a:buFontTx/>
              <a:buChar char="•"/>
            </a:pPr>
            <a:r>
              <a:rPr lang="zh-CN" altLang="en-US" sz="2800" b="1" smtClean="0">
                <a:latin typeface="宋体" pitchFamily="2" charset="-122"/>
              </a:rPr>
              <a:t>命名要清晰、明确</a:t>
            </a:r>
          </a:p>
          <a:p>
            <a:pPr lvl="1" eaLnBrk="1" hangingPunct="1">
              <a:lnSpc>
                <a:spcPct val="110000"/>
              </a:lnSpc>
              <a:spcBef>
                <a:spcPct val="10000"/>
              </a:spcBef>
              <a:buClr>
                <a:srgbClr val="003366"/>
              </a:buClr>
              <a:buSzPct val="85000"/>
              <a:buFontTx/>
              <a:buChar char="–"/>
            </a:pPr>
            <a:r>
              <a:rPr lang="zh-CN" altLang="en-US" b="1" smtClean="0">
                <a:latin typeface="宋体" pitchFamily="2" charset="-122"/>
              </a:rPr>
              <a:t>反映真实、全部的意义</a:t>
            </a:r>
          </a:p>
          <a:p>
            <a:pPr lvl="1" eaLnBrk="1" hangingPunct="1">
              <a:lnSpc>
                <a:spcPct val="110000"/>
              </a:lnSpc>
              <a:spcBef>
                <a:spcPct val="10000"/>
              </a:spcBef>
              <a:buClr>
                <a:srgbClr val="003366"/>
              </a:buClr>
              <a:buSzPct val="85000"/>
              <a:buFontTx/>
              <a:buChar char="–"/>
            </a:pPr>
            <a:r>
              <a:rPr lang="zh-CN" altLang="en-US" b="1" smtClean="0">
                <a:latin typeface="宋体" pitchFamily="2" charset="-122"/>
              </a:rPr>
              <a:t>避免空洞词汇</a:t>
            </a:r>
          </a:p>
          <a:p>
            <a:pPr lvl="1" eaLnBrk="1" hangingPunct="1">
              <a:lnSpc>
                <a:spcPct val="110000"/>
              </a:lnSpc>
              <a:spcBef>
                <a:spcPct val="10000"/>
              </a:spcBef>
              <a:buClr>
                <a:srgbClr val="003366"/>
              </a:buClr>
              <a:buSzPct val="85000"/>
              <a:buFontTx/>
              <a:buChar char="–"/>
            </a:pPr>
            <a:r>
              <a:rPr lang="zh-CN" altLang="en-US" b="1" smtClean="0">
                <a:latin typeface="宋体" pitchFamily="2" charset="-122"/>
              </a:rPr>
              <a:t>统一编号（</a:t>
            </a:r>
            <a:r>
              <a:rPr lang="en-US" altLang="zh-CN" b="1" smtClean="0">
                <a:latin typeface="宋体" pitchFamily="2" charset="-122"/>
              </a:rPr>
              <a:t>P</a:t>
            </a:r>
            <a:r>
              <a:rPr lang="zh-CN" altLang="en-US" b="1" smtClean="0">
                <a:latin typeface="宋体" pitchFamily="2" charset="-122"/>
              </a:rPr>
              <a:t>、</a:t>
            </a:r>
            <a:r>
              <a:rPr lang="en-US" altLang="zh-CN" b="1" smtClean="0">
                <a:latin typeface="宋体" pitchFamily="2" charset="-122"/>
              </a:rPr>
              <a:t>D</a:t>
            </a:r>
            <a:r>
              <a:rPr lang="zh-CN" altLang="en-US" b="1" smtClean="0">
                <a:latin typeface="宋体" pitchFamily="2" charset="-122"/>
              </a:rPr>
              <a:t>、</a:t>
            </a:r>
            <a:r>
              <a:rPr lang="en-US" altLang="zh-CN" b="1" smtClean="0">
                <a:latin typeface="宋体" pitchFamily="2" charset="-122"/>
              </a:rPr>
              <a:t>F</a:t>
            </a:r>
            <a:r>
              <a:rPr lang="zh-CN" altLang="en-US" b="1" smtClean="0">
                <a:latin typeface="宋体" pitchFamily="2" charset="-122"/>
              </a:rPr>
              <a:t>、</a:t>
            </a:r>
            <a:r>
              <a:rPr lang="en-US" altLang="zh-CN" b="1" smtClean="0">
                <a:latin typeface="宋体" pitchFamily="2" charset="-122"/>
              </a:rPr>
              <a:t>S</a:t>
            </a:r>
            <a:r>
              <a:rPr lang="zh-CN" altLang="en-US" b="1" smtClean="0">
                <a:latin typeface="宋体" pitchFamily="2" charset="-122"/>
              </a:rPr>
              <a:t>）</a:t>
            </a:r>
          </a:p>
          <a:p>
            <a:pPr eaLnBrk="1" hangingPunct="1">
              <a:lnSpc>
                <a:spcPct val="110000"/>
              </a:lnSpc>
              <a:spcBef>
                <a:spcPct val="10000"/>
              </a:spcBef>
              <a:buClr>
                <a:srgbClr val="003366"/>
              </a:buClr>
              <a:buSzPct val="85000"/>
              <a:buFontTx/>
              <a:buChar char="•"/>
            </a:pPr>
            <a:r>
              <a:rPr lang="zh-CN" altLang="en-US" sz="2800" b="1" smtClean="0">
                <a:latin typeface="宋体" pitchFamily="2" charset="-122"/>
              </a:rPr>
              <a:t>一般</a:t>
            </a:r>
            <a:r>
              <a:rPr lang="en-US" altLang="zh-CN" sz="2800" b="1" smtClean="0">
                <a:latin typeface="宋体" pitchFamily="2" charset="-122"/>
              </a:rPr>
              <a:t>DFD</a:t>
            </a:r>
            <a:r>
              <a:rPr lang="zh-CN" altLang="en-US" sz="2800" b="1" smtClean="0">
                <a:latin typeface="宋体" pitchFamily="2" charset="-122"/>
              </a:rPr>
              <a:t>只反映系统正常状态</a:t>
            </a:r>
            <a:endParaRPr lang="zh-CN" altLang="en-US" sz="2800" b="1" smtClean="0"/>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sz="4000" smtClean="0">
                <a:solidFill>
                  <a:schemeClr val="tx1"/>
                </a:solidFill>
                <a:latin typeface="宋体" pitchFamily="2" charset="-122"/>
              </a:rPr>
              <a:t>绘制</a:t>
            </a:r>
            <a:r>
              <a:rPr lang="en-US" altLang="zh-CN" sz="4000" smtClean="0">
                <a:solidFill>
                  <a:schemeClr val="tx1"/>
                </a:solidFill>
              </a:rPr>
              <a:t>DFD</a:t>
            </a:r>
            <a:r>
              <a:rPr lang="zh-CN" altLang="en-US" sz="4000" smtClean="0">
                <a:solidFill>
                  <a:schemeClr val="tx1"/>
                </a:solidFill>
                <a:latin typeface="宋体" pitchFamily="2" charset="-122"/>
              </a:rPr>
              <a:t>图要避免的情况</a:t>
            </a:r>
            <a:r>
              <a:rPr lang="zh-CN" altLang="en-US" smtClean="0"/>
              <a:t> </a:t>
            </a:r>
          </a:p>
        </p:txBody>
      </p:sp>
      <p:sp>
        <p:nvSpPr>
          <p:cNvPr id="120835" name="Rectangle 3"/>
          <p:cNvSpPr>
            <a:spLocks noGrp="1" noChangeArrowheads="1"/>
          </p:cNvSpPr>
          <p:nvPr>
            <p:ph type="body" idx="1"/>
          </p:nvPr>
        </p:nvSpPr>
        <p:spPr>
          <a:xfrm>
            <a:off x="395288" y="1752600"/>
            <a:ext cx="8215312" cy="4800600"/>
          </a:xfrm>
        </p:spPr>
        <p:txBody>
          <a:bodyPr/>
          <a:lstStyle/>
          <a:p>
            <a:pPr marL="476250" lvl="1" indent="-282575" algn="just"/>
            <a:r>
              <a:rPr lang="zh-CN" altLang="en-US" sz="2400" b="1" smtClean="0">
                <a:latin typeface="宋体" pitchFamily="2" charset="-122"/>
              </a:rPr>
              <a:t>黑洞（</a:t>
            </a:r>
            <a:r>
              <a:rPr lang="en-US" altLang="zh-CN" sz="2400" b="1" smtClean="0">
                <a:latin typeface="宋体" pitchFamily="2" charset="-122"/>
              </a:rPr>
              <a:t>Black Hole</a:t>
            </a:r>
            <a:r>
              <a:rPr lang="zh-CN" altLang="en-US" sz="2400" b="1" smtClean="0">
                <a:latin typeface="宋体" pitchFamily="2" charset="-122"/>
              </a:rPr>
              <a:t>）：数据处理或数据存储只有输入没有输出；</a:t>
            </a:r>
          </a:p>
          <a:p>
            <a:pPr marL="476250" lvl="1" indent="-282575" algn="just"/>
            <a:r>
              <a:rPr lang="zh-CN" altLang="en-US" sz="2400" b="1" smtClean="0">
                <a:latin typeface="宋体" pitchFamily="2" charset="-122"/>
              </a:rPr>
              <a:t>空洞（ </a:t>
            </a:r>
            <a:r>
              <a:rPr lang="en-US" altLang="zh-CN" sz="2400" b="1" smtClean="0">
                <a:latin typeface="宋体" pitchFamily="2" charset="-122"/>
              </a:rPr>
              <a:t>Blank Hole </a:t>
            </a:r>
            <a:r>
              <a:rPr lang="zh-CN" altLang="en-US" sz="2400" b="1" smtClean="0">
                <a:latin typeface="宋体" pitchFamily="2" charset="-122"/>
              </a:rPr>
              <a:t>）：数据处理活动或数据存储只有输出没有输入，也称为“奇事”（</a:t>
            </a:r>
            <a:r>
              <a:rPr lang="en-US" altLang="zh-CN" sz="2400" b="1" smtClean="0">
                <a:latin typeface="宋体" pitchFamily="2" charset="-122"/>
              </a:rPr>
              <a:t>Miracle</a:t>
            </a:r>
            <a:r>
              <a:rPr lang="zh-CN" altLang="en-US" sz="2400" b="1" smtClean="0">
                <a:latin typeface="宋体" pitchFamily="2" charset="-122"/>
              </a:rPr>
              <a:t>）；</a:t>
            </a:r>
          </a:p>
          <a:p>
            <a:pPr marL="476250" lvl="1" indent="-282575" algn="just"/>
            <a:r>
              <a:rPr lang="zh-CN" altLang="en-US" sz="2400" b="1" smtClean="0">
                <a:latin typeface="宋体" pitchFamily="2" charset="-122"/>
              </a:rPr>
              <a:t>灰洞（</a:t>
            </a:r>
            <a:r>
              <a:rPr lang="en-US" altLang="zh-CN" sz="2400" b="1" smtClean="0">
                <a:latin typeface="宋体" pitchFamily="2" charset="-122"/>
              </a:rPr>
              <a:t>Gray Hole</a:t>
            </a:r>
            <a:r>
              <a:rPr lang="zh-CN" altLang="en-US" sz="2400" b="1" smtClean="0">
                <a:latin typeface="宋体" pitchFamily="2" charset="-122"/>
              </a:rPr>
              <a:t>）：数据处理或数据存储的输入不足以产生输出；</a:t>
            </a:r>
          </a:p>
          <a:p>
            <a:pPr marL="476250" lvl="1" indent="-282575" algn="just"/>
            <a:r>
              <a:rPr lang="zh-CN" altLang="en-US" sz="2400" b="1" smtClean="0">
                <a:latin typeface="宋体" pitchFamily="2" charset="-122"/>
              </a:rPr>
              <a:t>不平衡（</a:t>
            </a:r>
            <a:r>
              <a:rPr lang="en-US" altLang="zh-CN" sz="2400" b="1" smtClean="0">
                <a:latin typeface="宋体" pitchFamily="2" charset="-122"/>
              </a:rPr>
              <a:t>Unbalance</a:t>
            </a:r>
            <a:r>
              <a:rPr lang="zh-CN" altLang="en-US" sz="2400" b="1" smtClean="0">
                <a:latin typeface="宋体" pitchFamily="2" charset="-122"/>
              </a:rPr>
              <a:t>）：各层流图之间信息的不一致；</a:t>
            </a:r>
          </a:p>
          <a:p>
            <a:pPr marL="476250" lvl="1" indent="-282575"/>
            <a:r>
              <a:rPr lang="zh-CN" altLang="en-US" sz="2400" b="1" smtClean="0">
                <a:latin typeface="宋体" pitchFamily="2" charset="-122"/>
              </a:rPr>
              <a:t>不相关：每一个数据流必须有一个数据处理与之有关。数据流不能起于数据存储且止于一个外部实体或另一个数据存储；也不能起于某个实体且止于另一个外部实体或数据存储。 </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3200" b="1" smtClean="0">
                <a:solidFill>
                  <a:srgbClr val="0A0A0E"/>
                </a:solidFill>
              </a:rPr>
              <a:t>4.1  </a:t>
            </a:r>
            <a:r>
              <a:rPr lang="zh-CN" altLang="en-US" sz="3600" b="1" smtClean="0">
                <a:solidFill>
                  <a:srgbClr val="0A0A0E"/>
                </a:solidFill>
              </a:rPr>
              <a:t>系统调查与分析</a:t>
            </a:r>
            <a:r>
              <a:rPr lang="zh-CN" altLang="en-US" sz="3600" b="1" smtClean="0">
                <a:solidFill>
                  <a:srgbClr val="0A0A0E"/>
                </a:solidFill>
                <a:latin typeface="幼圆" pitchFamily="49" charset="-122"/>
              </a:rPr>
              <a:t>概述</a:t>
            </a:r>
          </a:p>
        </p:txBody>
      </p:sp>
      <p:sp>
        <p:nvSpPr>
          <p:cNvPr id="24579" name="Rectangle 3"/>
          <p:cNvSpPr>
            <a:spLocks noGrp="1" noChangeArrowheads="1"/>
          </p:cNvSpPr>
          <p:nvPr>
            <p:ph type="body" sz="half" idx="1"/>
          </p:nvPr>
        </p:nvSpPr>
        <p:spPr>
          <a:xfrm>
            <a:off x="214313" y="1752600"/>
            <a:ext cx="5149850" cy="4340225"/>
          </a:xfrm>
        </p:spPr>
        <p:txBody>
          <a:bodyPr/>
          <a:lstStyle/>
          <a:p>
            <a:pPr marL="179388" lvl="1" indent="0" algn="just" eaLnBrk="1" hangingPunct="1">
              <a:lnSpc>
                <a:spcPct val="155000"/>
              </a:lnSpc>
              <a:buFont typeface="Wingdings" pitchFamily="2" charset="2"/>
              <a:buNone/>
            </a:pPr>
            <a:r>
              <a:rPr lang="en-US" altLang="zh-CN" sz="2400" b="1" smtClean="0"/>
              <a:t>  </a:t>
            </a:r>
            <a:r>
              <a:rPr lang="en-US" altLang="zh-CN" sz="2000" b="1" smtClean="0"/>
              <a:t>     </a:t>
            </a:r>
            <a:r>
              <a:rPr lang="zh-CN" altLang="en-US" b="1" smtClean="0"/>
              <a:t>系统分析的基本步骤如下：</a:t>
            </a:r>
          </a:p>
          <a:p>
            <a:pPr marL="1076325" lvl="2" indent="-265113" algn="just" eaLnBrk="1" hangingPunct="1">
              <a:lnSpc>
                <a:spcPct val="155000"/>
              </a:lnSpc>
            </a:pPr>
            <a:r>
              <a:rPr lang="zh-CN" altLang="en-US" b="1" smtClean="0"/>
              <a:t> 现行系统的详细调查</a:t>
            </a:r>
          </a:p>
          <a:p>
            <a:pPr marL="1076325" lvl="2" indent="-265113" algn="just" eaLnBrk="1" hangingPunct="1">
              <a:lnSpc>
                <a:spcPct val="155000"/>
              </a:lnSpc>
            </a:pPr>
            <a:r>
              <a:rPr lang="zh-CN" altLang="en-US" b="1" smtClean="0"/>
              <a:t>组织结构与业务流程分析</a:t>
            </a:r>
          </a:p>
          <a:p>
            <a:pPr marL="1076325" lvl="2" indent="-265113" algn="just" eaLnBrk="1" hangingPunct="1">
              <a:lnSpc>
                <a:spcPct val="155000"/>
              </a:lnSpc>
            </a:pPr>
            <a:r>
              <a:rPr lang="zh-CN" altLang="en-US" b="1" smtClean="0"/>
              <a:t>系统数据流程分析</a:t>
            </a:r>
          </a:p>
          <a:p>
            <a:pPr marL="1076325" lvl="2" indent="-265113" algn="just" eaLnBrk="1" hangingPunct="1">
              <a:lnSpc>
                <a:spcPct val="155000"/>
              </a:lnSpc>
            </a:pPr>
            <a:r>
              <a:rPr lang="zh-CN" altLang="en-US" b="1" smtClean="0"/>
              <a:t>建立新系统逻辑模型</a:t>
            </a:r>
          </a:p>
          <a:p>
            <a:pPr marL="1076325" lvl="2" indent="-265113" algn="just" eaLnBrk="1" hangingPunct="1">
              <a:lnSpc>
                <a:spcPct val="155000"/>
              </a:lnSpc>
            </a:pPr>
            <a:r>
              <a:rPr lang="zh-CN" altLang="en-US" b="1" smtClean="0"/>
              <a:t>提出系统分析报告</a:t>
            </a:r>
          </a:p>
        </p:txBody>
      </p:sp>
      <p:pic>
        <p:nvPicPr>
          <p:cNvPr id="24580" name="Picture 4" descr="jiaoan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265738" y="1628775"/>
            <a:ext cx="3335337" cy="44640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ph type="body" idx="1"/>
          </p:nvPr>
        </p:nvPicPr>
        <p:blipFill>
          <a:blip r:embed="rId2" cstate="print"/>
          <a:srcRect/>
          <a:stretch>
            <a:fillRect/>
          </a:stretch>
        </p:blipFill>
        <p:spPr>
          <a:xfrm>
            <a:off x="323850" y="1524000"/>
            <a:ext cx="8569325" cy="4572000"/>
          </a:xfrm>
        </p:spPr>
      </p:pic>
      <p:sp>
        <p:nvSpPr>
          <p:cNvPr id="121859" name="Rectangle 3"/>
          <p:cNvSpPr>
            <a:spLocks noGrp="1" noChangeArrowheads="1"/>
          </p:cNvSpPr>
          <p:nvPr>
            <p:ph type="title"/>
          </p:nvPr>
        </p:nvSpPr>
        <p:spPr>
          <a:noFill/>
        </p:spPr>
        <p:txBody>
          <a:bodyPr anchor="ctr"/>
          <a:lstStyle/>
          <a:p>
            <a:r>
              <a:rPr lang="zh-CN" altLang="en-US" sz="4000" smtClean="0">
                <a:solidFill>
                  <a:srgbClr val="FF0000"/>
                </a:solidFill>
              </a:rPr>
              <a:t>错误</a:t>
            </a:r>
            <a:r>
              <a:rPr lang="en-US" altLang="zh-CN" sz="4000" smtClean="0">
                <a:solidFill>
                  <a:srgbClr val="FF0000"/>
                </a:solidFill>
              </a:rPr>
              <a:t>1</a:t>
            </a:r>
          </a:p>
        </p:txBody>
      </p:sp>
    </p:spTree>
  </p:cSld>
  <p:clrMapOvr>
    <a:masterClrMapping/>
  </p:clrMapOvr>
  <p:transition>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z="4000" smtClean="0">
                <a:solidFill>
                  <a:srgbClr val="FF0000"/>
                </a:solidFill>
              </a:rPr>
              <a:t>错误</a:t>
            </a:r>
            <a:r>
              <a:rPr lang="en-US" altLang="zh-CN" sz="4000" smtClean="0">
                <a:solidFill>
                  <a:srgbClr val="FF0000"/>
                </a:solidFill>
              </a:rPr>
              <a:t>2</a:t>
            </a:r>
          </a:p>
        </p:txBody>
      </p:sp>
      <p:pic>
        <p:nvPicPr>
          <p:cNvPr id="122883" name="Picture 3"/>
          <p:cNvPicPr>
            <a:picLocks noChangeAspect="1" noChangeArrowheads="1"/>
          </p:cNvPicPr>
          <p:nvPr>
            <p:ph type="body" idx="1"/>
          </p:nvPr>
        </p:nvPicPr>
        <p:blipFill>
          <a:blip r:embed="rId2" cstate="print"/>
          <a:srcRect/>
          <a:stretch>
            <a:fillRect/>
          </a:stretch>
        </p:blipFill>
        <p:spPr>
          <a:xfrm>
            <a:off x="323850" y="1700213"/>
            <a:ext cx="8496300" cy="4827587"/>
          </a:xfrm>
        </p:spPr>
      </p:pic>
    </p:spTree>
  </p:cSld>
  <p:clrMapOvr>
    <a:masterClrMapping/>
  </p:clrMapOvr>
  <p:transition>
    <p:wipe dir="r"/>
  </p:transition>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solidFill>
                  <a:schemeClr val="tx1"/>
                </a:solidFill>
              </a:rPr>
              <a:t>数据流流向</a:t>
            </a:r>
          </a:p>
        </p:txBody>
      </p:sp>
      <p:sp>
        <p:nvSpPr>
          <p:cNvPr id="1871875" name="Rectangle 3"/>
          <p:cNvSpPr>
            <a:spLocks noGrp="1" noChangeArrowheads="1"/>
          </p:cNvSpPr>
          <p:nvPr>
            <p:ph type="body" idx="1"/>
          </p:nvPr>
        </p:nvSpPr>
        <p:spPr>
          <a:xfrm>
            <a:off x="1182688" y="5126038"/>
            <a:ext cx="7772400" cy="603250"/>
          </a:xfrm>
        </p:spPr>
        <p:txBody>
          <a:bodyPr/>
          <a:lstStyle/>
          <a:p>
            <a:pPr lvl="1" eaLnBrk="1" hangingPunct="1">
              <a:lnSpc>
                <a:spcPct val="110000"/>
              </a:lnSpc>
              <a:buClr>
                <a:schemeClr val="accent2"/>
              </a:buClr>
            </a:pPr>
            <a:r>
              <a:rPr lang="zh-CN" altLang="en-US" sz="2400" smtClean="0"/>
              <a:t>数据流一定与处理发生关系</a:t>
            </a:r>
          </a:p>
        </p:txBody>
      </p:sp>
      <p:grpSp>
        <p:nvGrpSpPr>
          <p:cNvPr id="2" name="Group 4"/>
          <p:cNvGrpSpPr>
            <a:grpSpLocks/>
          </p:cNvGrpSpPr>
          <p:nvPr/>
        </p:nvGrpSpPr>
        <p:grpSpPr bwMode="auto">
          <a:xfrm>
            <a:off x="1219200" y="2057400"/>
            <a:ext cx="2743200" cy="914400"/>
            <a:chOff x="768" y="1488"/>
            <a:chExt cx="1728" cy="576"/>
          </a:xfrm>
        </p:grpSpPr>
        <p:grpSp>
          <p:nvGrpSpPr>
            <p:cNvPr id="123937" name="Group 5"/>
            <p:cNvGrpSpPr>
              <a:grpSpLocks/>
            </p:cNvGrpSpPr>
            <p:nvPr/>
          </p:nvGrpSpPr>
          <p:grpSpPr bwMode="auto">
            <a:xfrm>
              <a:off x="768" y="1488"/>
              <a:ext cx="576" cy="576"/>
              <a:chOff x="1056" y="1440"/>
              <a:chExt cx="576" cy="576"/>
            </a:xfrm>
          </p:grpSpPr>
          <p:sp>
            <p:nvSpPr>
              <p:cNvPr id="123940" name="Rectangle 6"/>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23941" name="Line 7"/>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23942" name="Line 8"/>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23938" name="Line 9"/>
            <p:cNvSpPr>
              <a:spLocks noChangeShapeType="1"/>
            </p:cNvSpPr>
            <p:nvPr/>
          </p:nvSpPr>
          <p:spPr bwMode="auto">
            <a:xfrm>
              <a:off x="1344" y="1823"/>
              <a:ext cx="480" cy="2"/>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23939" name="Rectangle 10"/>
            <p:cNvSpPr>
              <a:spLocks noChangeArrowheads="1"/>
            </p:cNvSpPr>
            <p:nvPr/>
          </p:nvSpPr>
          <p:spPr bwMode="auto">
            <a:xfrm>
              <a:off x="1824" y="1632"/>
              <a:ext cx="672" cy="384"/>
            </a:xfrm>
            <a:prstGeom prst="rect">
              <a:avLst/>
            </a:prstGeom>
            <a:noFill/>
            <a:ln w="28575">
              <a:solidFill>
                <a:srgbClr val="003366"/>
              </a:solidFill>
              <a:miter lim="800000"/>
              <a:headEnd/>
              <a:tailEnd/>
            </a:ln>
          </p:spPr>
          <p:txBody>
            <a:bodyPr wrap="none" anchor="ctr"/>
            <a:lstStyle/>
            <a:p>
              <a:endParaRPr lang="zh-CN" altLang="en-US" sz="1800" b="0"/>
            </a:p>
          </p:txBody>
        </p:sp>
      </p:grpSp>
      <p:grpSp>
        <p:nvGrpSpPr>
          <p:cNvPr id="4" name="Group 11"/>
          <p:cNvGrpSpPr>
            <a:grpSpLocks/>
          </p:cNvGrpSpPr>
          <p:nvPr/>
        </p:nvGrpSpPr>
        <p:grpSpPr bwMode="auto">
          <a:xfrm>
            <a:off x="4648200" y="2286000"/>
            <a:ext cx="2819400" cy="609600"/>
            <a:chOff x="2928" y="1632"/>
            <a:chExt cx="1776" cy="384"/>
          </a:xfrm>
        </p:grpSpPr>
        <p:sp>
          <p:nvSpPr>
            <p:cNvPr id="123930" name="Rectangle 12"/>
            <p:cNvSpPr>
              <a:spLocks noChangeArrowheads="1"/>
            </p:cNvSpPr>
            <p:nvPr/>
          </p:nvSpPr>
          <p:spPr bwMode="auto">
            <a:xfrm>
              <a:off x="2928" y="1632"/>
              <a:ext cx="672" cy="384"/>
            </a:xfrm>
            <a:prstGeom prst="rect">
              <a:avLst/>
            </a:prstGeom>
            <a:noFill/>
            <a:ln w="28575">
              <a:solidFill>
                <a:srgbClr val="003366"/>
              </a:solidFill>
              <a:miter lim="800000"/>
              <a:headEnd/>
              <a:tailEnd/>
            </a:ln>
          </p:spPr>
          <p:txBody>
            <a:bodyPr wrap="none" anchor="ctr"/>
            <a:lstStyle/>
            <a:p>
              <a:endParaRPr lang="zh-CN" altLang="en-US" sz="1800" b="0"/>
            </a:p>
          </p:txBody>
        </p:sp>
        <p:sp>
          <p:nvSpPr>
            <p:cNvPr id="123931" name="Line 13"/>
            <p:cNvSpPr>
              <a:spLocks noChangeShapeType="1"/>
            </p:cNvSpPr>
            <p:nvPr/>
          </p:nvSpPr>
          <p:spPr bwMode="auto">
            <a:xfrm>
              <a:off x="3600" y="1824"/>
              <a:ext cx="480" cy="0"/>
            </a:xfrm>
            <a:prstGeom prst="line">
              <a:avLst/>
            </a:prstGeom>
            <a:noFill/>
            <a:ln w="28575">
              <a:solidFill>
                <a:srgbClr val="003366"/>
              </a:solidFill>
              <a:round/>
              <a:headEnd/>
              <a:tailEnd type="triangle" w="med" len="med"/>
            </a:ln>
          </p:spPr>
          <p:txBody>
            <a:bodyPr wrap="none" anchor="ctr"/>
            <a:lstStyle/>
            <a:p>
              <a:endParaRPr lang="zh-CN" altLang="en-US"/>
            </a:p>
          </p:txBody>
        </p:sp>
        <p:grpSp>
          <p:nvGrpSpPr>
            <p:cNvPr id="123932" name="Group 14"/>
            <p:cNvGrpSpPr>
              <a:grpSpLocks/>
            </p:cNvGrpSpPr>
            <p:nvPr/>
          </p:nvGrpSpPr>
          <p:grpSpPr bwMode="auto">
            <a:xfrm>
              <a:off x="4080" y="1632"/>
              <a:ext cx="624" cy="384"/>
              <a:chOff x="3456" y="2592"/>
              <a:chExt cx="864" cy="480"/>
            </a:xfrm>
          </p:grpSpPr>
          <p:sp>
            <p:nvSpPr>
              <p:cNvPr id="123933" name="Line 15"/>
              <p:cNvSpPr>
                <a:spLocks noChangeShapeType="1"/>
              </p:cNvSpPr>
              <p:nvPr/>
            </p:nvSpPr>
            <p:spPr bwMode="auto">
              <a:xfrm>
                <a:off x="3456" y="2592"/>
                <a:ext cx="864" cy="0"/>
              </a:xfrm>
              <a:prstGeom prst="line">
                <a:avLst/>
              </a:prstGeom>
              <a:noFill/>
              <a:ln w="28575">
                <a:solidFill>
                  <a:srgbClr val="003366"/>
                </a:solidFill>
                <a:round/>
                <a:headEnd/>
                <a:tailEnd/>
              </a:ln>
            </p:spPr>
            <p:txBody>
              <a:bodyPr wrap="none" anchor="ctr"/>
              <a:lstStyle/>
              <a:p>
                <a:endParaRPr lang="zh-CN" altLang="en-US"/>
              </a:p>
            </p:txBody>
          </p:sp>
          <p:sp>
            <p:nvSpPr>
              <p:cNvPr id="123934" name="Line 16"/>
              <p:cNvSpPr>
                <a:spLocks noChangeShapeType="1"/>
              </p:cNvSpPr>
              <p:nvPr/>
            </p:nvSpPr>
            <p:spPr bwMode="auto">
              <a:xfrm>
                <a:off x="3456" y="2592"/>
                <a:ext cx="0" cy="480"/>
              </a:xfrm>
              <a:prstGeom prst="line">
                <a:avLst/>
              </a:prstGeom>
              <a:noFill/>
              <a:ln w="28575">
                <a:solidFill>
                  <a:srgbClr val="003366"/>
                </a:solidFill>
                <a:round/>
                <a:headEnd/>
                <a:tailEnd/>
              </a:ln>
            </p:spPr>
            <p:txBody>
              <a:bodyPr wrap="none" anchor="ctr"/>
              <a:lstStyle/>
              <a:p>
                <a:endParaRPr lang="zh-CN" altLang="en-US"/>
              </a:p>
            </p:txBody>
          </p:sp>
          <p:sp>
            <p:nvSpPr>
              <p:cNvPr id="123935" name="Line 17"/>
              <p:cNvSpPr>
                <a:spLocks noChangeShapeType="1"/>
              </p:cNvSpPr>
              <p:nvPr/>
            </p:nvSpPr>
            <p:spPr bwMode="auto">
              <a:xfrm>
                <a:off x="3456" y="3072"/>
                <a:ext cx="864" cy="0"/>
              </a:xfrm>
              <a:prstGeom prst="line">
                <a:avLst/>
              </a:prstGeom>
              <a:noFill/>
              <a:ln w="28575">
                <a:solidFill>
                  <a:srgbClr val="003366"/>
                </a:solidFill>
                <a:round/>
                <a:headEnd/>
                <a:tailEnd/>
              </a:ln>
            </p:spPr>
            <p:txBody>
              <a:bodyPr wrap="none" anchor="ctr"/>
              <a:lstStyle/>
              <a:p>
                <a:endParaRPr lang="zh-CN" altLang="en-US"/>
              </a:p>
            </p:txBody>
          </p:sp>
          <p:sp>
            <p:nvSpPr>
              <p:cNvPr id="123936" name="Line 18"/>
              <p:cNvSpPr>
                <a:spLocks noChangeShapeType="1"/>
              </p:cNvSpPr>
              <p:nvPr/>
            </p:nvSpPr>
            <p:spPr bwMode="auto">
              <a:xfrm>
                <a:off x="3600" y="2592"/>
                <a:ext cx="0" cy="480"/>
              </a:xfrm>
              <a:prstGeom prst="line">
                <a:avLst/>
              </a:prstGeom>
              <a:noFill/>
              <a:ln w="28575">
                <a:solidFill>
                  <a:srgbClr val="003366"/>
                </a:solidFill>
                <a:round/>
                <a:headEnd/>
                <a:tailEnd/>
              </a:ln>
            </p:spPr>
            <p:txBody>
              <a:bodyPr wrap="none" anchor="ctr"/>
              <a:lstStyle/>
              <a:p>
                <a:endParaRPr lang="zh-CN" altLang="en-US"/>
              </a:p>
            </p:txBody>
          </p:sp>
        </p:grpSp>
      </p:grpSp>
      <p:grpSp>
        <p:nvGrpSpPr>
          <p:cNvPr id="6" name="Group 19"/>
          <p:cNvGrpSpPr>
            <a:grpSpLocks/>
          </p:cNvGrpSpPr>
          <p:nvPr/>
        </p:nvGrpSpPr>
        <p:grpSpPr bwMode="auto">
          <a:xfrm>
            <a:off x="1219200" y="3200400"/>
            <a:ext cx="2819400" cy="609600"/>
            <a:chOff x="768" y="2304"/>
            <a:chExt cx="1776" cy="384"/>
          </a:xfrm>
        </p:grpSpPr>
        <p:grpSp>
          <p:nvGrpSpPr>
            <p:cNvPr id="123923" name="Group 20"/>
            <p:cNvGrpSpPr>
              <a:grpSpLocks/>
            </p:cNvGrpSpPr>
            <p:nvPr/>
          </p:nvGrpSpPr>
          <p:grpSpPr bwMode="auto">
            <a:xfrm>
              <a:off x="768" y="2304"/>
              <a:ext cx="624" cy="384"/>
              <a:chOff x="3456" y="2592"/>
              <a:chExt cx="864" cy="480"/>
            </a:xfrm>
          </p:grpSpPr>
          <p:sp>
            <p:nvSpPr>
              <p:cNvPr id="123926" name="Line 21"/>
              <p:cNvSpPr>
                <a:spLocks noChangeShapeType="1"/>
              </p:cNvSpPr>
              <p:nvPr/>
            </p:nvSpPr>
            <p:spPr bwMode="auto">
              <a:xfrm>
                <a:off x="3456" y="2592"/>
                <a:ext cx="864" cy="0"/>
              </a:xfrm>
              <a:prstGeom prst="line">
                <a:avLst/>
              </a:prstGeom>
              <a:noFill/>
              <a:ln w="28575">
                <a:solidFill>
                  <a:srgbClr val="003366"/>
                </a:solidFill>
                <a:round/>
                <a:headEnd/>
                <a:tailEnd/>
              </a:ln>
            </p:spPr>
            <p:txBody>
              <a:bodyPr wrap="none" anchor="ctr"/>
              <a:lstStyle/>
              <a:p>
                <a:endParaRPr lang="zh-CN" altLang="en-US"/>
              </a:p>
            </p:txBody>
          </p:sp>
          <p:sp>
            <p:nvSpPr>
              <p:cNvPr id="123927" name="Line 22"/>
              <p:cNvSpPr>
                <a:spLocks noChangeShapeType="1"/>
              </p:cNvSpPr>
              <p:nvPr/>
            </p:nvSpPr>
            <p:spPr bwMode="auto">
              <a:xfrm>
                <a:off x="3456" y="2592"/>
                <a:ext cx="0" cy="480"/>
              </a:xfrm>
              <a:prstGeom prst="line">
                <a:avLst/>
              </a:prstGeom>
              <a:noFill/>
              <a:ln w="28575">
                <a:solidFill>
                  <a:srgbClr val="003366"/>
                </a:solidFill>
                <a:round/>
                <a:headEnd/>
                <a:tailEnd/>
              </a:ln>
            </p:spPr>
            <p:txBody>
              <a:bodyPr wrap="none" anchor="ctr"/>
              <a:lstStyle/>
              <a:p>
                <a:endParaRPr lang="zh-CN" altLang="en-US"/>
              </a:p>
            </p:txBody>
          </p:sp>
          <p:sp>
            <p:nvSpPr>
              <p:cNvPr id="123928" name="Line 23"/>
              <p:cNvSpPr>
                <a:spLocks noChangeShapeType="1"/>
              </p:cNvSpPr>
              <p:nvPr/>
            </p:nvSpPr>
            <p:spPr bwMode="auto">
              <a:xfrm>
                <a:off x="3456" y="3072"/>
                <a:ext cx="864" cy="0"/>
              </a:xfrm>
              <a:prstGeom prst="line">
                <a:avLst/>
              </a:prstGeom>
              <a:noFill/>
              <a:ln w="28575">
                <a:solidFill>
                  <a:srgbClr val="003366"/>
                </a:solidFill>
                <a:round/>
                <a:headEnd/>
                <a:tailEnd/>
              </a:ln>
            </p:spPr>
            <p:txBody>
              <a:bodyPr wrap="none" anchor="ctr"/>
              <a:lstStyle/>
              <a:p>
                <a:endParaRPr lang="zh-CN" altLang="en-US"/>
              </a:p>
            </p:txBody>
          </p:sp>
          <p:sp>
            <p:nvSpPr>
              <p:cNvPr id="123929" name="Line 24"/>
              <p:cNvSpPr>
                <a:spLocks noChangeShapeType="1"/>
              </p:cNvSpPr>
              <p:nvPr/>
            </p:nvSpPr>
            <p:spPr bwMode="auto">
              <a:xfrm>
                <a:off x="3600" y="2592"/>
                <a:ext cx="0" cy="480"/>
              </a:xfrm>
              <a:prstGeom prst="line">
                <a:avLst/>
              </a:prstGeom>
              <a:noFill/>
              <a:ln w="28575">
                <a:solidFill>
                  <a:srgbClr val="003366"/>
                </a:solidFill>
                <a:round/>
                <a:headEnd/>
                <a:tailEnd/>
              </a:ln>
            </p:spPr>
            <p:txBody>
              <a:bodyPr wrap="none" anchor="ctr"/>
              <a:lstStyle/>
              <a:p>
                <a:endParaRPr lang="zh-CN" altLang="en-US"/>
              </a:p>
            </p:txBody>
          </p:sp>
        </p:grpSp>
        <p:sp>
          <p:nvSpPr>
            <p:cNvPr id="123924" name="Line 25"/>
            <p:cNvSpPr>
              <a:spLocks noChangeShapeType="1"/>
            </p:cNvSpPr>
            <p:nvPr/>
          </p:nvSpPr>
          <p:spPr bwMode="auto">
            <a:xfrm>
              <a:off x="1392" y="2495"/>
              <a:ext cx="480" cy="2"/>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23925" name="Rectangle 26"/>
            <p:cNvSpPr>
              <a:spLocks noChangeArrowheads="1"/>
            </p:cNvSpPr>
            <p:nvPr/>
          </p:nvSpPr>
          <p:spPr bwMode="auto">
            <a:xfrm>
              <a:off x="1872" y="2304"/>
              <a:ext cx="672" cy="384"/>
            </a:xfrm>
            <a:prstGeom prst="rect">
              <a:avLst/>
            </a:prstGeom>
            <a:noFill/>
            <a:ln w="28575">
              <a:solidFill>
                <a:srgbClr val="003366"/>
              </a:solidFill>
              <a:miter lim="800000"/>
              <a:headEnd/>
              <a:tailEnd/>
            </a:ln>
          </p:spPr>
          <p:txBody>
            <a:bodyPr wrap="none" anchor="ctr"/>
            <a:lstStyle/>
            <a:p>
              <a:endParaRPr lang="zh-CN" altLang="en-US" sz="1800" b="0"/>
            </a:p>
          </p:txBody>
        </p:sp>
      </p:grpSp>
      <p:grpSp>
        <p:nvGrpSpPr>
          <p:cNvPr id="8" name="Group 27"/>
          <p:cNvGrpSpPr>
            <a:grpSpLocks/>
          </p:cNvGrpSpPr>
          <p:nvPr/>
        </p:nvGrpSpPr>
        <p:grpSpPr bwMode="auto">
          <a:xfrm>
            <a:off x="4648200" y="3200400"/>
            <a:ext cx="2895600" cy="609600"/>
            <a:chOff x="2928" y="2304"/>
            <a:chExt cx="1824" cy="384"/>
          </a:xfrm>
        </p:grpSpPr>
        <p:sp>
          <p:nvSpPr>
            <p:cNvPr id="123920" name="Rectangle 28"/>
            <p:cNvSpPr>
              <a:spLocks noChangeArrowheads="1"/>
            </p:cNvSpPr>
            <p:nvPr/>
          </p:nvSpPr>
          <p:spPr bwMode="auto">
            <a:xfrm>
              <a:off x="2928" y="2304"/>
              <a:ext cx="672" cy="384"/>
            </a:xfrm>
            <a:prstGeom prst="rect">
              <a:avLst/>
            </a:prstGeom>
            <a:noFill/>
            <a:ln w="28575">
              <a:solidFill>
                <a:srgbClr val="003366"/>
              </a:solidFill>
              <a:miter lim="800000"/>
              <a:headEnd/>
              <a:tailEnd/>
            </a:ln>
          </p:spPr>
          <p:txBody>
            <a:bodyPr wrap="none" anchor="ctr"/>
            <a:lstStyle/>
            <a:p>
              <a:endParaRPr lang="zh-CN" altLang="en-US" sz="1800" b="0"/>
            </a:p>
          </p:txBody>
        </p:sp>
        <p:sp>
          <p:nvSpPr>
            <p:cNvPr id="123921" name="Line 29"/>
            <p:cNvSpPr>
              <a:spLocks noChangeShapeType="1"/>
            </p:cNvSpPr>
            <p:nvPr/>
          </p:nvSpPr>
          <p:spPr bwMode="auto">
            <a:xfrm>
              <a:off x="3600" y="2495"/>
              <a:ext cx="480" cy="2"/>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23922" name="Rectangle 30"/>
            <p:cNvSpPr>
              <a:spLocks noChangeArrowheads="1"/>
            </p:cNvSpPr>
            <p:nvPr/>
          </p:nvSpPr>
          <p:spPr bwMode="auto">
            <a:xfrm>
              <a:off x="4080" y="2304"/>
              <a:ext cx="672" cy="384"/>
            </a:xfrm>
            <a:prstGeom prst="rect">
              <a:avLst/>
            </a:prstGeom>
            <a:noFill/>
            <a:ln w="28575">
              <a:solidFill>
                <a:srgbClr val="003366"/>
              </a:solidFill>
              <a:miter lim="800000"/>
              <a:headEnd/>
              <a:tailEnd/>
            </a:ln>
          </p:spPr>
          <p:txBody>
            <a:bodyPr wrap="none" anchor="ctr"/>
            <a:lstStyle/>
            <a:p>
              <a:endParaRPr lang="zh-CN" altLang="en-US" sz="1800" b="0"/>
            </a:p>
          </p:txBody>
        </p:sp>
      </p:grpSp>
      <p:grpSp>
        <p:nvGrpSpPr>
          <p:cNvPr id="9" name="Group 31"/>
          <p:cNvGrpSpPr>
            <a:grpSpLocks/>
          </p:cNvGrpSpPr>
          <p:nvPr/>
        </p:nvGrpSpPr>
        <p:grpSpPr bwMode="auto">
          <a:xfrm>
            <a:off x="1219200" y="4114800"/>
            <a:ext cx="2743200" cy="914400"/>
            <a:chOff x="768" y="2880"/>
            <a:chExt cx="1728" cy="576"/>
          </a:xfrm>
        </p:grpSpPr>
        <p:sp>
          <p:nvSpPr>
            <p:cNvPr id="123914" name="Rectangle 32"/>
            <p:cNvSpPr>
              <a:spLocks noChangeArrowheads="1"/>
            </p:cNvSpPr>
            <p:nvPr/>
          </p:nvSpPr>
          <p:spPr bwMode="auto">
            <a:xfrm>
              <a:off x="768" y="2928"/>
              <a:ext cx="672" cy="384"/>
            </a:xfrm>
            <a:prstGeom prst="rect">
              <a:avLst/>
            </a:prstGeom>
            <a:noFill/>
            <a:ln w="28575">
              <a:solidFill>
                <a:srgbClr val="003366"/>
              </a:solidFill>
              <a:miter lim="800000"/>
              <a:headEnd/>
              <a:tailEnd/>
            </a:ln>
          </p:spPr>
          <p:txBody>
            <a:bodyPr wrap="none" anchor="ctr"/>
            <a:lstStyle/>
            <a:p>
              <a:endParaRPr lang="zh-CN" altLang="en-US" sz="1800" b="0"/>
            </a:p>
          </p:txBody>
        </p:sp>
        <p:sp>
          <p:nvSpPr>
            <p:cNvPr id="123915" name="Line 33"/>
            <p:cNvSpPr>
              <a:spLocks noChangeShapeType="1"/>
            </p:cNvSpPr>
            <p:nvPr/>
          </p:nvSpPr>
          <p:spPr bwMode="auto">
            <a:xfrm>
              <a:off x="1440" y="3120"/>
              <a:ext cx="480" cy="0"/>
            </a:xfrm>
            <a:prstGeom prst="line">
              <a:avLst/>
            </a:prstGeom>
            <a:noFill/>
            <a:ln w="28575">
              <a:solidFill>
                <a:srgbClr val="003366"/>
              </a:solidFill>
              <a:round/>
              <a:headEnd/>
              <a:tailEnd type="triangle" w="med" len="med"/>
            </a:ln>
          </p:spPr>
          <p:txBody>
            <a:bodyPr wrap="none" anchor="ctr"/>
            <a:lstStyle/>
            <a:p>
              <a:endParaRPr lang="zh-CN" altLang="en-US"/>
            </a:p>
          </p:txBody>
        </p:sp>
        <p:grpSp>
          <p:nvGrpSpPr>
            <p:cNvPr id="123916" name="Group 34"/>
            <p:cNvGrpSpPr>
              <a:grpSpLocks/>
            </p:cNvGrpSpPr>
            <p:nvPr/>
          </p:nvGrpSpPr>
          <p:grpSpPr bwMode="auto">
            <a:xfrm>
              <a:off x="1920" y="2880"/>
              <a:ext cx="576" cy="576"/>
              <a:chOff x="1056" y="1440"/>
              <a:chExt cx="576" cy="576"/>
            </a:xfrm>
          </p:grpSpPr>
          <p:sp>
            <p:nvSpPr>
              <p:cNvPr id="123917" name="Rectangle 35"/>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23918" name="Line 36"/>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23919" name="Line 37"/>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grpSp>
      <p:sp>
        <p:nvSpPr>
          <p:cNvPr id="123913" name="Text Box 38">
            <a:hlinkClick r:id="rId2" action="ppaction://hlinksldjump"/>
          </p:cNvPr>
          <p:cNvSpPr txBox="1">
            <a:spLocks noChangeArrowheads="1"/>
          </p:cNvSpPr>
          <p:nvPr/>
        </p:nvSpPr>
        <p:spPr bwMode="auto">
          <a:xfrm>
            <a:off x="6705600" y="6096000"/>
            <a:ext cx="533400" cy="519113"/>
          </a:xfrm>
          <a:prstGeom prst="rect">
            <a:avLst/>
          </a:prstGeom>
          <a:noFill/>
          <a:ln w="9525">
            <a:noFill/>
            <a:miter lim="800000"/>
            <a:headEnd/>
            <a:tailEnd/>
          </a:ln>
        </p:spPr>
        <p:txBody>
          <a:bodyPr>
            <a:spAutoFit/>
          </a:bodyPr>
          <a:lstStyle/>
          <a:p>
            <a:pPr>
              <a:spcBef>
                <a:spcPct val="50000"/>
              </a:spcBef>
            </a:pPr>
            <a:endParaRPr kumimoji="1" lang="zh-CN" altLang="zh-CN" sz="2800" b="0">
              <a:latin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871875">
                                            <p:txEl>
                                              <p:pRg st="0" end="0"/>
                                            </p:txEl>
                                          </p:spTgt>
                                        </p:tgtEl>
                                        <p:attrNameLst>
                                          <p:attrName>style.visibility</p:attrName>
                                        </p:attrNameLst>
                                      </p:cBhvr>
                                      <p:to>
                                        <p:strVal val="visible"/>
                                      </p:to>
                                    </p:set>
                                    <p:animEffect transition="in" filter="checkerboard(across)">
                                      <p:cBhvr>
                                        <p:cTn id="35" dur="500"/>
                                        <p:tgtEl>
                                          <p:spTgt spid="18718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1875"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z="3600" b="1" smtClean="0">
                <a:solidFill>
                  <a:schemeClr val="tx1"/>
                </a:solidFill>
                <a:latin typeface="Times New Roman" pitchFamily="18" charset="0"/>
              </a:rPr>
              <a:t>数据流程图分析</a:t>
            </a:r>
          </a:p>
        </p:txBody>
      </p:sp>
      <p:sp>
        <p:nvSpPr>
          <p:cNvPr id="124931" name="Rectangle 3"/>
          <p:cNvSpPr>
            <a:spLocks noGrp="1" noChangeArrowheads="1"/>
          </p:cNvSpPr>
          <p:nvPr>
            <p:ph type="body" idx="1"/>
          </p:nvPr>
        </p:nvSpPr>
        <p:spPr>
          <a:xfrm>
            <a:off x="0" y="1916113"/>
            <a:ext cx="8964613" cy="4941887"/>
          </a:xfrm>
        </p:spPr>
        <p:txBody>
          <a:bodyPr/>
          <a:lstStyle/>
          <a:p>
            <a:pPr marL="1041400" lvl="2" indent="-533400" eaLnBrk="1" hangingPunct="1">
              <a:lnSpc>
                <a:spcPct val="90000"/>
              </a:lnSpc>
              <a:buClr>
                <a:schemeClr val="hlink"/>
              </a:buClr>
              <a:buSzPct val="65000"/>
              <a:buFont typeface="Wingdings" pitchFamily="2" charset="2"/>
              <a:buChar char="p"/>
            </a:pPr>
            <a:r>
              <a:rPr lang="zh-CN" altLang="en-US" sz="2800" b="1" smtClean="0">
                <a:latin typeface="Times New Roman" pitchFamily="18" charset="0"/>
              </a:rPr>
              <a:t>原有数据流程的分析：分析原有的数据流程图的各个处理过程是否具有存在价值，其中哪些过程可以删除或合并，原有的数据流程中哪些过程不尽合理，可以进行改进或优化。</a:t>
            </a:r>
          </a:p>
          <a:p>
            <a:pPr marL="1041400" lvl="2" indent="-533400" eaLnBrk="1" hangingPunct="1">
              <a:lnSpc>
                <a:spcPct val="90000"/>
              </a:lnSpc>
              <a:buClr>
                <a:schemeClr val="hlink"/>
              </a:buClr>
              <a:buSzPct val="65000"/>
              <a:buFont typeface="Wingdings" pitchFamily="2" charset="2"/>
              <a:buChar char="p"/>
            </a:pPr>
            <a:r>
              <a:rPr lang="zh-CN" altLang="en-US" sz="2800" b="1" smtClean="0">
                <a:latin typeface="Times New Roman" pitchFamily="18" charset="0"/>
              </a:rPr>
              <a:t>数据流程的优化：对原有数据流程图中存在的冗余信息处理，可以按计算机信息处理的要求进行优化，并分析优化的好处。</a:t>
            </a:r>
          </a:p>
          <a:p>
            <a:pPr marL="1041400" lvl="2" indent="-533400" eaLnBrk="1" hangingPunct="1">
              <a:lnSpc>
                <a:spcPct val="90000"/>
              </a:lnSpc>
              <a:buClr>
                <a:schemeClr val="hlink"/>
              </a:buClr>
              <a:buSzPct val="65000"/>
              <a:buFont typeface="Wingdings" pitchFamily="2" charset="2"/>
              <a:buChar char="p"/>
            </a:pPr>
            <a:r>
              <a:rPr lang="zh-CN" altLang="en-US" sz="2800" b="1" smtClean="0">
                <a:latin typeface="Times New Roman" pitchFamily="18" charset="0"/>
              </a:rPr>
              <a:t>确定新的数据流程：画出新的数据流程图。</a:t>
            </a:r>
          </a:p>
          <a:p>
            <a:pPr marL="1041400" lvl="2" indent="-533400" eaLnBrk="1" hangingPunct="1">
              <a:lnSpc>
                <a:spcPct val="90000"/>
              </a:lnSpc>
              <a:buClr>
                <a:schemeClr val="hlink"/>
              </a:buClr>
              <a:buSzPct val="65000"/>
              <a:buFont typeface="Wingdings" pitchFamily="2" charset="2"/>
              <a:buChar char="p"/>
            </a:pPr>
            <a:r>
              <a:rPr lang="zh-CN" altLang="en-US" sz="2800" b="1" smtClean="0">
                <a:latin typeface="Times New Roman" pitchFamily="18" charset="0"/>
              </a:rPr>
              <a:t>新系统的人机界面：在新的数据流程图中确定人和机器的分工，确定人和机器交互的界面。</a:t>
            </a:r>
          </a:p>
        </p:txBody>
      </p:sp>
    </p:spTree>
  </p:cSld>
  <p:clrMapOvr>
    <a:masterClrMapping/>
  </p:clrMapOvr>
  <p:transition>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body" idx="4294967295"/>
          </p:nvPr>
        </p:nvSpPr>
        <p:spPr>
          <a:xfrm>
            <a:off x="0" y="549275"/>
            <a:ext cx="8955088" cy="6092825"/>
          </a:xfrm>
        </p:spPr>
        <p:txBody>
          <a:bodyPr/>
          <a:lstStyle/>
          <a:p>
            <a:pPr marL="0" indent="0" algn="just" eaLnBrk="1" hangingPunct="1">
              <a:lnSpc>
                <a:spcPct val="105000"/>
              </a:lnSpc>
              <a:buClr>
                <a:srgbClr val="FFFFFF"/>
              </a:buClr>
              <a:buFont typeface="Wingdings" pitchFamily="2" charset="2"/>
              <a:buNone/>
              <a:tabLst>
                <a:tab pos="531813" algn="l"/>
              </a:tabLst>
            </a:pPr>
            <a:r>
              <a:rPr lang="zh-CN" altLang="en-US" sz="2400" b="1" smtClean="0">
                <a:solidFill>
                  <a:schemeClr val="tx1"/>
                </a:solidFill>
              </a:rPr>
              <a:t>高校教学管理的工作过程如下：在每学期开学时，学生需要注册登记，只有注册成功后才能成为该学校的正式学生。学校实行系级、校级两级管理，学生如果因健康、学习跟不上等原因要求休学、退学时，需要先向系里提出申请，系里核实情况后再提交学校教务处审批，然后将审批结果通知学生。每学期学生都要进行选课，在得到确认后就可以听课并参加考试。期末教师要将学生的考试成绩上报教务处，教务处将登记、备案、统计各科成绩。如考试不及格需要补考，如超过三门不及格，则要留级或降级。对于优秀学生，学校还给予奖励，根据学习成绩发放奖学金。</a:t>
            </a:r>
          </a:p>
          <a:p>
            <a:pPr marL="0" indent="0" algn="just" eaLnBrk="1" hangingPunct="1">
              <a:lnSpc>
                <a:spcPct val="105000"/>
              </a:lnSpc>
              <a:buClr>
                <a:srgbClr val="FFFFFF"/>
              </a:buClr>
              <a:buFont typeface="Wingdings" pitchFamily="2" charset="2"/>
              <a:buNone/>
              <a:tabLst>
                <a:tab pos="531813" algn="l"/>
              </a:tabLst>
            </a:pPr>
            <a:r>
              <a:rPr lang="zh-CN" altLang="en-US" sz="2400" b="1" smtClean="0">
                <a:solidFill>
                  <a:schemeClr val="tx1"/>
                </a:solidFill>
              </a:rPr>
              <a:t>其中</a:t>
            </a:r>
            <a:r>
              <a:rPr lang="en-US" altLang="zh-CN" sz="2400" b="1" smtClean="0">
                <a:solidFill>
                  <a:schemeClr val="tx1"/>
                </a:solidFill>
              </a:rPr>
              <a:t>:</a:t>
            </a:r>
            <a:r>
              <a:rPr lang="zh-CN" altLang="en-US" sz="2400" b="1" smtClean="0">
                <a:solidFill>
                  <a:schemeClr val="tx1"/>
                </a:solidFill>
              </a:rPr>
              <a:t>学籍管理包括三个功能：</a:t>
            </a:r>
            <a:r>
              <a:rPr lang="zh-CN" altLang="en-US" sz="2400" b="1" smtClean="0">
                <a:solidFill>
                  <a:schemeClr val="tx1"/>
                </a:solidFill>
                <a:latin typeface="Arial" charset="0"/>
              </a:rPr>
              <a:t>“</a:t>
            </a:r>
            <a:r>
              <a:rPr lang="zh-CN" altLang="en-US" sz="2400" b="1" smtClean="0">
                <a:solidFill>
                  <a:schemeClr val="tx1"/>
                </a:solidFill>
              </a:rPr>
              <a:t>学籍变动处理</a:t>
            </a:r>
            <a:r>
              <a:rPr lang="zh-CN" altLang="en-US" sz="2400" b="1" smtClean="0">
                <a:solidFill>
                  <a:schemeClr val="tx1"/>
                </a:solidFill>
                <a:latin typeface="Arial" charset="0"/>
              </a:rPr>
              <a:t>”</a:t>
            </a:r>
            <a:r>
              <a:rPr lang="zh-CN" altLang="en-US" sz="2400" b="1" smtClean="0">
                <a:solidFill>
                  <a:schemeClr val="tx1"/>
                </a:solidFill>
              </a:rPr>
              <a:t>、</a:t>
            </a:r>
            <a:r>
              <a:rPr lang="zh-CN" altLang="en-US" sz="2400" b="1" smtClean="0">
                <a:solidFill>
                  <a:schemeClr val="tx1"/>
                </a:solidFill>
                <a:latin typeface="Arial" charset="0"/>
              </a:rPr>
              <a:t>“</a:t>
            </a:r>
            <a:r>
              <a:rPr lang="zh-CN" altLang="en-US" sz="2400" b="1" smtClean="0">
                <a:solidFill>
                  <a:schemeClr val="tx1"/>
                </a:solidFill>
              </a:rPr>
              <a:t>降留级处理</a:t>
            </a:r>
            <a:r>
              <a:rPr lang="zh-CN" altLang="en-US" sz="2400" b="1" smtClean="0">
                <a:solidFill>
                  <a:schemeClr val="tx1"/>
                </a:solidFill>
                <a:latin typeface="Arial" charset="0"/>
              </a:rPr>
              <a:t>”</a:t>
            </a:r>
            <a:r>
              <a:rPr lang="zh-CN" altLang="en-US" sz="2400" b="1" smtClean="0">
                <a:solidFill>
                  <a:schemeClr val="tx1"/>
                </a:solidFill>
              </a:rPr>
              <a:t>和</a:t>
            </a:r>
            <a:r>
              <a:rPr lang="zh-CN" altLang="en-US" sz="2400" b="1" smtClean="0">
                <a:solidFill>
                  <a:schemeClr val="tx1"/>
                </a:solidFill>
                <a:latin typeface="Arial" charset="0"/>
              </a:rPr>
              <a:t>“</a:t>
            </a:r>
            <a:r>
              <a:rPr lang="zh-CN" altLang="en-US" sz="2400" b="1" smtClean="0">
                <a:solidFill>
                  <a:schemeClr val="tx1"/>
                </a:solidFill>
              </a:rPr>
              <a:t>毕业管理</a:t>
            </a:r>
            <a:r>
              <a:rPr lang="zh-CN" altLang="en-US" sz="2400" b="1" smtClean="0">
                <a:solidFill>
                  <a:schemeClr val="tx1"/>
                </a:solidFill>
                <a:latin typeface="Arial" charset="0"/>
              </a:rPr>
              <a:t>”</a:t>
            </a:r>
            <a:r>
              <a:rPr lang="zh-CN" altLang="en-US" sz="2400" b="1" smtClean="0">
                <a:solidFill>
                  <a:schemeClr val="tx1"/>
                </a:solidFill>
              </a:rPr>
              <a:t>。</a:t>
            </a:r>
            <a:r>
              <a:rPr lang="zh-CN" altLang="en-US" sz="2400" b="1" smtClean="0">
                <a:solidFill>
                  <a:schemeClr val="tx1"/>
                </a:solidFill>
                <a:latin typeface="Arial" charset="0"/>
              </a:rPr>
              <a:t>“</a:t>
            </a:r>
            <a:r>
              <a:rPr lang="zh-CN" altLang="en-US" sz="2400" b="1" smtClean="0">
                <a:solidFill>
                  <a:schemeClr val="tx1"/>
                </a:solidFill>
              </a:rPr>
              <a:t>学籍变动处理</a:t>
            </a:r>
            <a:r>
              <a:rPr lang="zh-CN" altLang="en-US" sz="2400" b="1" smtClean="0">
                <a:solidFill>
                  <a:schemeClr val="tx1"/>
                </a:solidFill>
                <a:latin typeface="Arial" charset="0"/>
              </a:rPr>
              <a:t>”</a:t>
            </a:r>
            <a:r>
              <a:rPr lang="zh-CN" altLang="en-US" sz="2400" b="1" smtClean="0">
                <a:solidFill>
                  <a:schemeClr val="tx1"/>
                </a:solidFill>
              </a:rPr>
              <a:t>需要经过两级审批处理，系里先要进行预审，核实学生申请报告、了解学习成绩、身体状况等情况，提出预审意见上报教务处，教务处综合考虑学生的情况后做出最后审批，并通知学生本人。</a:t>
            </a:r>
            <a:r>
              <a:rPr lang="zh-CN" altLang="en-US" sz="2400" b="1" smtClean="0">
                <a:solidFill>
                  <a:schemeClr val="tx1"/>
                </a:solidFill>
                <a:latin typeface="Arial" charset="0"/>
              </a:rPr>
              <a:t>“</a:t>
            </a:r>
            <a:r>
              <a:rPr lang="zh-CN" altLang="en-US" sz="2400" b="1" smtClean="0">
                <a:solidFill>
                  <a:schemeClr val="tx1"/>
                </a:solidFill>
              </a:rPr>
              <a:t>降留级处理</a:t>
            </a:r>
            <a:r>
              <a:rPr lang="zh-CN" altLang="en-US" sz="2400" b="1" smtClean="0">
                <a:solidFill>
                  <a:schemeClr val="tx1"/>
                </a:solidFill>
                <a:latin typeface="Arial" charset="0"/>
              </a:rPr>
              <a:t>”</a:t>
            </a:r>
            <a:r>
              <a:rPr lang="zh-CN" altLang="en-US" sz="2400" b="1" smtClean="0">
                <a:solidFill>
                  <a:schemeClr val="tx1"/>
                </a:solidFill>
              </a:rPr>
              <a:t>则是直接由系办根据学生考试情况做出决定。</a:t>
            </a:r>
            <a:r>
              <a:rPr lang="zh-CN" altLang="en-US" sz="2400" b="1" smtClean="0">
                <a:solidFill>
                  <a:schemeClr val="tx1"/>
                </a:solidFill>
                <a:latin typeface="Arial" charset="0"/>
              </a:rPr>
              <a:t>“</a:t>
            </a:r>
            <a:r>
              <a:rPr lang="zh-CN" altLang="en-US" sz="2400" b="1" smtClean="0">
                <a:solidFill>
                  <a:schemeClr val="tx1"/>
                </a:solidFill>
              </a:rPr>
              <a:t>毕业管理</a:t>
            </a:r>
            <a:r>
              <a:rPr lang="zh-CN" altLang="en-US" sz="2400" b="1" smtClean="0">
                <a:solidFill>
                  <a:schemeClr val="tx1"/>
                </a:solidFill>
                <a:latin typeface="Arial" charset="0"/>
              </a:rPr>
              <a:t>”</a:t>
            </a:r>
            <a:r>
              <a:rPr lang="zh-CN" altLang="en-US" sz="2400" b="1" smtClean="0">
                <a:solidFill>
                  <a:schemeClr val="tx1"/>
                </a:solidFill>
              </a:rPr>
              <a:t>则是由教务处每年根据学生的学习情况统一处理，负责发放毕业证书。</a:t>
            </a:r>
          </a:p>
        </p:txBody>
      </p:sp>
      <p:sp>
        <p:nvSpPr>
          <p:cNvPr id="293891" name="AutoShape 3">
            <a:hlinkClick r:id="" action="ppaction://noaction" highlightClick="1"/>
          </p:cNvPr>
          <p:cNvSpPr>
            <a:spLocks noChangeArrowheads="1"/>
          </p:cNvSpPr>
          <p:nvPr/>
        </p:nvSpPr>
        <p:spPr bwMode="auto">
          <a:xfrm>
            <a:off x="0" y="0"/>
            <a:ext cx="3530600" cy="692150"/>
          </a:xfrm>
          <a:prstGeom prst="actionButtonBlank">
            <a:avLst/>
          </a:prstGeom>
          <a:noFill/>
          <a:ln w="9525">
            <a:noFill/>
            <a:miter lim="800000"/>
            <a:headEnd/>
            <a:tailEnd/>
          </a:ln>
        </p:spPr>
        <p:txBody>
          <a:bodyPr anchor="ctr"/>
          <a:lstStyle/>
          <a:p>
            <a:r>
              <a:rPr lang="zh-CN" altLang="en-US" sz="3200">
                <a:solidFill>
                  <a:srgbClr val="0A0A0E"/>
                </a:solidFill>
                <a:ea typeface="华文楷体" pitchFamily="2" charset="-122"/>
              </a:rPr>
              <a:t>课堂练习</a:t>
            </a:r>
          </a:p>
        </p:txBody>
      </p:sp>
    </p:spTree>
  </p:cSld>
  <p:clrMapOvr>
    <a:masterClrMapping/>
  </p:clrMapOvr>
  <p:transition>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body" idx="4294967295"/>
          </p:nvPr>
        </p:nvSpPr>
        <p:spPr>
          <a:xfrm>
            <a:off x="1547813" y="1700213"/>
            <a:ext cx="7407275" cy="4941887"/>
          </a:xfrm>
        </p:spPr>
        <p:txBody>
          <a:bodyPr/>
          <a:lstStyle/>
          <a:p>
            <a:pPr marL="0" indent="0" algn="just" eaLnBrk="1" hangingPunct="1">
              <a:lnSpc>
                <a:spcPct val="105000"/>
              </a:lnSpc>
              <a:buClr>
                <a:srgbClr val="FFFFFF"/>
              </a:buClr>
              <a:buFont typeface="Wingdings" pitchFamily="2" charset="2"/>
              <a:buNone/>
              <a:tabLst>
                <a:tab pos="531813" algn="l"/>
              </a:tabLst>
            </a:pPr>
            <a:r>
              <a:rPr lang="zh-CN" altLang="en-US" sz="2400" smtClean="0"/>
              <a:t>顶图</a:t>
            </a:r>
          </a:p>
        </p:txBody>
      </p:sp>
      <p:sp>
        <p:nvSpPr>
          <p:cNvPr id="294915" name="AutoShape 3">
            <a:hlinkClick r:id="" action="ppaction://noaction" highlightClick="1"/>
          </p:cNvPr>
          <p:cNvSpPr>
            <a:spLocks noChangeArrowheads="1"/>
          </p:cNvSpPr>
          <p:nvPr/>
        </p:nvSpPr>
        <p:spPr bwMode="auto">
          <a:xfrm>
            <a:off x="1619250" y="908050"/>
            <a:ext cx="3530600" cy="692150"/>
          </a:xfrm>
          <a:prstGeom prst="actionButtonBlank">
            <a:avLst/>
          </a:prstGeom>
          <a:noFill/>
          <a:ln w="9525">
            <a:noFill/>
            <a:miter lim="800000"/>
            <a:headEnd/>
            <a:tailEnd/>
          </a:ln>
        </p:spPr>
        <p:txBody>
          <a:bodyPr anchor="ctr"/>
          <a:lstStyle/>
          <a:p>
            <a:r>
              <a:rPr lang="zh-CN" altLang="en-US" sz="3200">
                <a:solidFill>
                  <a:srgbClr val="0A0A0E"/>
                </a:solidFill>
                <a:ea typeface="华文楷体" pitchFamily="2" charset="-122"/>
              </a:rPr>
              <a:t>课堂练习</a:t>
            </a:r>
          </a:p>
        </p:txBody>
      </p:sp>
      <p:pic>
        <p:nvPicPr>
          <p:cNvPr id="294916" name="Picture 4" descr="3"/>
          <p:cNvPicPr>
            <a:picLocks noChangeAspect="1" noChangeArrowheads="1"/>
          </p:cNvPicPr>
          <p:nvPr/>
        </p:nvPicPr>
        <p:blipFill>
          <a:blip r:embed="rId2" cstate="print"/>
          <a:srcRect/>
          <a:stretch>
            <a:fillRect/>
          </a:stretch>
        </p:blipFill>
        <p:spPr bwMode="auto">
          <a:xfrm>
            <a:off x="900113" y="2565400"/>
            <a:ext cx="6229350" cy="273208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body" idx="4294967295"/>
          </p:nvPr>
        </p:nvSpPr>
        <p:spPr>
          <a:xfrm>
            <a:off x="1547813" y="1700213"/>
            <a:ext cx="7407275" cy="4941887"/>
          </a:xfrm>
        </p:spPr>
        <p:txBody>
          <a:bodyPr/>
          <a:lstStyle/>
          <a:p>
            <a:pPr marL="0" indent="0" algn="just" eaLnBrk="1" hangingPunct="1">
              <a:lnSpc>
                <a:spcPct val="105000"/>
              </a:lnSpc>
              <a:buClr>
                <a:srgbClr val="FFFFFF"/>
              </a:buClr>
              <a:buFont typeface="Wingdings" pitchFamily="2" charset="2"/>
              <a:buNone/>
              <a:tabLst>
                <a:tab pos="531813" algn="l"/>
              </a:tabLst>
            </a:pPr>
            <a:r>
              <a:rPr lang="zh-CN" altLang="en-US" sz="2400" smtClean="0"/>
              <a:t>中图</a:t>
            </a:r>
          </a:p>
        </p:txBody>
      </p:sp>
      <p:sp>
        <p:nvSpPr>
          <p:cNvPr id="295939" name="AutoShape 3">
            <a:hlinkClick r:id="" action="ppaction://noaction" highlightClick="1"/>
          </p:cNvPr>
          <p:cNvSpPr>
            <a:spLocks noChangeArrowheads="1"/>
          </p:cNvSpPr>
          <p:nvPr/>
        </p:nvSpPr>
        <p:spPr bwMode="auto">
          <a:xfrm>
            <a:off x="1619250" y="908050"/>
            <a:ext cx="3530600" cy="692150"/>
          </a:xfrm>
          <a:prstGeom prst="actionButtonBlank">
            <a:avLst/>
          </a:prstGeom>
          <a:noFill/>
          <a:ln w="9525">
            <a:noFill/>
            <a:miter lim="800000"/>
            <a:headEnd/>
            <a:tailEnd/>
          </a:ln>
        </p:spPr>
        <p:txBody>
          <a:bodyPr anchor="ctr"/>
          <a:lstStyle/>
          <a:p>
            <a:r>
              <a:rPr lang="zh-CN" altLang="en-US" sz="3200">
                <a:solidFill>
                  <a:srgbClr val="0A0A0E"/>
                </a:solidFill>
                <a:ea typeface="华文楷体" pitchFamily="2" charset="-122"/>
              </a:rPr>
              <a:t>课堂练习</a:t>
            </a:r>
          </a:p>
        </p:txBody>
      </p:sp>
      <p:pic>
        <p:nvPicPr>
          <p:cNvPr id="295940" name="Picture 6" descr="dfd2"/>
          <p:cNvPicPr>
            <a:picLocks noChangeAspect="1" noChangeArrowheads="1"/>
          </p:cNvPicPr>
          <p:nvPr/>
        </p:nvPicPr>
        <p:blipFill>
          <a:blip r:embed="rId2" cstate="print"/>
          <a:srcRect/>
          <a:stretch>
            <a:fillRect/>
          </a:stretch>
        </p:blipFill>
        <p:spPr bwMode="auto">
          <a:xfrm>
            <a:off x="611188" y="2276475"/>
            <a:ext cx="7920037" cy="3330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body" idx="4294967295"/>
          </p:nvPr>
        </p:nvSpPr>
        <p:spPr>
          <a:xfrm>
            <a:off x="1547813" y="1700213"/>
            <a:ext cx="7407275" cy="4941887"/>
          </a:xfrm>
        </p:spPr>
        <p:txBody>
          <a:bodyPr/>
          <a:lstStyle/>
          <a:p>
            <a:pPr marL="0" indent="0" algn="just" eaLnBrk="1" hangingPunct="1">
              <a:lnSpc>
                <a:spcPct val="105000"/>
              </a:lnSpc>
              <a:buClr>
                <a:srgbClr val="FFFFFF"/>
              </a:buClr>
              <a:buFont typeface="Wingdings" pitchFamily="2" charset="2"/>
              <a:buNone/>
              <a:tabLst>
                <a:tab pos="531813" algn="l"/>
              </a:tabLst>
            </a:pPr>
            <a:r>
              <a:rPr lang="zh-CN" altLang="en-US" sz="2400" smtClean="0"/>
              <a:t>学籍管理底图</a:t>
            </a:r>
          </a:p>
        </p:txBody>
      </p:sp>
      <p:sp>
        <p:nvSpPr>
          <p:cNvPr id="296963" name="AutoShape 3">
            <a:hlinkClick r:id="" action="ppaction://noaction" highlightClick="1"/>
          </p:cNvPr>
          <p:cNvSpPr>
            <a:spLocks noChangeArrowheads="1"/>
          </p:cNvSpPr>
          <p:nvPr/>
        </p:nvSpPr>
        <p:spPr bwMode="auto">
          <a:xfrm>
            <a:off x="1619250" y="908050"/>
            <a:ext cx="3530600" cy="692150"/>
          </a:xfrm>
          <a:prstGeom prst="actionButtonBlank">
            <a:avLst/>
          </a:prstGeom>
          <a:noFill/>
          <a:ln w="9525">
            <a:noFill/>
            <a:miter lim="800000"/>
            <a:headEnd/>
            <a:tailEnd/>
          </a:ln>
        </p:spPr>
        <p:txBody>
          <a:bodyPr anchor="ctr"/>
          <a:lstStyle/>
          <a:p>
            <a:r>
              <a:rPr lang="zh-CN" altLang="en-US" sz="3200">
                <a:solidFill>
                  <a:srgbClr val="0A0A0E"/>
                </a:solidFill>
                <a:ea typeface="华文楷体" pitchFamily="2" charset="-122"/>
              </a:rPr>
              <a:t>课堂练习</a:t>
            </a:r>
          </a:p>
        </p:txBody>
      </p:sp>
      <p:pic>
        <p:nvPicPr>
          <p:cNvPr id="296964" name="Picture 6" descr="dfd3"/>
          <p:cNvPicPr>
            <a:picLocks noChangeAspect="1" noChangeArrowheads="1"/>
          </p:cNvPicPr>
          <p:nvPr/>
        </p:nvPicPr>
        <p:blipFill>
          <a:blip r:embed="rId2" cstate="print"/>
          <a:srcRect/>
          <a:stretch>
            <a:fillRect/>
          </a:stretch>
        </p:blipFill>
        <p:spPr bwMode="auto">
          <a:xfrm>
            <a:off x="827088" y="2205038"/>
            <a:ext cx="7848600" cy="333533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323850" y="1844675"/>
            <a:ext cx="8559800" cy="4114800"/>
          </a:xfrm>
        </p:spPr>
        <p:txBody>
          <a:bodyPr/>
          <a:lstStyle/>
          <a:p>
            <a:pPr marL="0" indent="0" algn="just" eaLnBrk="1" hangingPunct="1">
              <a:lnSpc>
                <a:spcPct val="105000"/>
              </a:lnSpc>
              <a:buClr>
                <a:srgbClr val="FFFFFF"/>
              </a:buClr>
              <a:buFont typeface="Wingdings" pitchFamily="2" charset="2"/>
              <a:buNone/>
              <a:tabLst>
                <a:tab pos="531813" algn="l"/>
              </a:tabLst>
            </a:pPr>
            <a:r>
              <a:rPr lang="en-US" altLang="zh-CN" smtClean="0"/>
              <a:t>1</a:t>
            </a:r>
            <a:r>
              <a:rPr lang="en-US" altLang="zh-CN" b="1" smtClean="0"/>
              <a:t>. </a:t>
            </a:r>
            <a:r>
              <a:rPr lang="zh-CN" altLang="en-US" b="1" smtClean="0"/>
              <a:t>数据调查的内容</a:t>
            </a:r>
            <a:endParaRPr lang="zh-CN" altLang="en-US" b="1" smtClean="0">
              <a:solidFill>
                <a:srgbClr val="FFFFFF"/>
              </a:solidFill>
            </a:endParaRPr>
          </a:p>
          <a:p>
            <a:pPr marL="531813" lvl="1" indent="-341313" eaLnBrk="1" hangingPunct="1">
              <a:buFont typeface="Wingdings" pitchFamily="2" charset="2"/>
              <a:buNone/>
              <a:tabLst>
                <a:tab pos="531813" algn="l"/>
              </a:tabLst>
            </a:pPr>
            <a:r>
              <a:rPr lang="en-US" altLang="zh-CN" sz="2000" b="1" smtClean="0"/>
              <a:t>1</a:t>
            </a:r>
            <a:r>
              <a:rPr lang="zh-CN" altLang="en-US" sz="2000" b="1" smtClean="0"/>
              <a:t>）输入信息：输入信息名称、使用目的、搜集方式、发生周期、信息量、编码方式、保存期、相关业务、使用文字等。</a:t>
            </a:r>
          </a:p>
          <a:p>
            <a:pPr marL="531813" lvl="1" indent="-341313" eaLnBrk="1" hangingPunct="1">
              <a:buFont typeface="Wingdings" pitchFamily="2" charset="2"/>
              <a:buNone/>
              <a:tabLst>
                <a:tab pos="531813" algn="l"/>
              </a:tabLst>
            </a:pPr>
            <a:r>
              <a:rPr lang="en-US" altLang="zh-CN" sz="2000" b="1" smtClean="0"/>
              <a:t>2</a:t>
            </a:r>
            <a:r>
              <a:rPr lang="zh-CN" altLang="en-US" sz="2000" b="1" smtClean="0"/>
              <a:t>）输出信息：输出信息名称、使用单位、使用目的、发行份数、发送方法、使用文字、输出时间、输出方式等。</a:t>
            </a:r>
          </a:p>
          <a:p>
            <a:pPr marL="531813" lvl="1" indent="-341313" eaLnBrk="1" hangingPunct="1">
              <a:buFont typeface="Wingdings" pitchFamily="2" charset="2"/>
              <a:buNone/>
              <a:tabLst>
                <a:tab pos="531813" algn="l"/>
              </a:tabLst>
            </a:pPr>
            <a:r>
              <a:rPr lang="en-US" altLang="zh-CN" sz="2000" b="1" smtClean="0"/>
              <a:t>3</a:t>
            </a:r>
            <a:r>
              <a:rPr lang="zh-CN" altLang="en-US" sz="2000" b="1" smtClean="0"/>
              <a:t>）信息处理过程。处理内容、处理周期、处理方法、处理时间、处理场所等。</a:t>
            </a:r>
          </a:p>
          <a:p>
            <a:pPr marL="531813" lvl="1" indent="-341313" eaLnBrk="1" hangingPunct="1">
              <a:buFont typeface="Wingdings" pitchFamily="2" charset="2"/>
              <a:buNone/>
              <a:tabLst>
                <a:tab pos="531813" algn="l"/>
              </a:tabLst>
            </a:pPr>
            <a:r>
              <a:rPr lang="en-US" altLang="zh-CN" sz="2000" b="1" smtClean="0"/>
              <a:t>4</a:t>
            </a:r>
            <a:r>
              <a:rPr lang="zh-CN" altLang="en-US" sz="2000" b="1" smtClean="0"/>
              <a:t>）存储方式：文件名称、保管单位、保存时间、总信息量、保密要求、使用频率、删除周期、追加周期、增加、删除比率。</a:t>
            </a:r>
          </a:p>
          <a:p>
            <a:pPr marL="531813" lvl="1" indent="-341313" eaLnBrk="1" hangingPunct="1">
              <a:buFont typeface="Wingdings" pitchFamily="2" charset="2"/>
              <a:buNone/>
              <a:tabLst>
                <a:tab pos="531813" algn="l"/>
              </a:tabLst>
            </a:pPr>
            <a:r>
              <a:rPr lang="en-US" altLang="zh-CN" sz="2000" b="1" smtClean="0"/>
              <a:t>5</a:t>
            </a:r>
            <a:r>
              <a:rPr lang="zh-CN" altLang="en-US" sz="2000" b="1" smtClean="0"/>
              <a:t>）代码信息：代码名称、分类方式、编码方式、使用目的、起始码、终止码、未使用码、追加或废弃频率等。</a:t>
            </a:r>
          </a:p>
          <a:p>
            <a:pPr marL="531813" lvl="1" indent="-341313" eaLnBrk="1" hangingPunct="1">
              <a:buFont typeface="Wingdings" pitchFamily="2" charset="2"/>
              <a:buNone/>
              <a:tabLst>
                <a:tab pos="531813" algn="l"/>
              </a:tabLst>
            </a:pPr>
            <a:r>
              <a:rPr lang="en-US" altLang="zh-CN" sz="2000" b="1" smtClean="0"/>
              <a:t>6</a:t>
            </a:r>
            <a:r>
              <a:rPr lang="zh-CN" altLang="en-US" sz="2000" b="1" smtClean="0"/>
              <a:t>）信息需求：所需信息名称、需求目的、需求单位、需求者、时间和期限、所需信息的形式；信息表达的要求。</a:t>
            </a:r>
          </a:p>
        </p:txBody>
      </p:sp>
      <p:sp>
        <p:nvSpPr>
          <p:cNvPr id="125955" name="AutoShape 3">
            <a:hlinkClick r:id="" action="ppaction://noaction" highlightClick="1"/>
          </p:cNvPr>
          <p:cNvSpPr>
            <a:spLocks noChangeArrowheads="1"/>
          </p:cNvSpPr>
          <p:nvPr/>
        </p:nvSpPr>
        <p:spPr bwMode="auto">
          <a:xfrm>
            <a:off x="1042988" y="836613"/>
            <a:ext cx="6049962" cy="914400"/>
          </a:xfrm>
          <a:prstGeom prst="actionButtonBlank">
            <a:avLst/>
          </a:prstGeom>
          <a:noFill/>
          <a:ln w="9525">
            <a:noFill/>
            <a:miter lim="800000"/>
            <a:headEnd/>
            <a:tailEnd/>
          </a:ln>
        </p:spPr>
        <p:txBody>
          <a:bodyPr anchor="ctr"/>
          <a:lstStyle/>
          <a:p>
            <a:r>
              <a:rPr lang="en-US" altLang="zh-CN" sz="3600">
                <a:solidFill>
                  <a:srgbClr val="0A0A0E"/>
                </a:solidFill>
              </a:rPr>
              <a:t>4.3.2 </a:t>
            </a:r>
            <a:r>
              <a:rPr lang="zh-CN" altLang="en-US" sz="3600">
                <a:solidFill>
                  <a:srgbClr val="0A0A0E"/>
                </a:solidFill>
              </a:rPr>
              <a:t>数据的收集与分析</a:t>
            </a:r>
          </a:p>
        </p:txBody>
      </p:sp>
    </p:spTree>
  </p:cSld>
  <p:clrMapOvr>
    <a:masterClrMapping/>
  </p:clrMapOvr>
  <p:transition>
    <p:wipe dir="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0" y="1773238"/>
            <a:ext cx="8955088" cy="4895850"/>
          </a:xfrm>
        </p:spPr>
        <p:txBody>
          <a:bodyPr/>
          <a:lstStyle/>
          <a:p>
            <a:pPr marL="381000" indent="-381000" algn="just" eaLnBrk="1" hangingPunct="1">
              <a:lnSpc>
                <a:spcPct val="105000"/>
              </a:lnSpc>
              <a:buClr>
                <a:srgbClr val="FFFFFF"/>
              </a:buClr>
              <a:buFont typeface="Wingdings" pitchFamily="2" charset="2"/>
              <a:buNone/>
              <a:tabLst>
                <a:tab pos="531813" algn="l"/>
              </a:tabLst>
            </a:pPr>
            <a:r>
              <a:rPr lang="en-US" altLang="zh-CN" sz="2800" b="1" smtClean="0"/>
              <a:t>2. </a:t>
            </a:r>
            <a:r>
              <a:rPr lang="zh-CN" altLang="en-US" sz="2800" b="1" smtClean="0"/>
              <a:t>数据分析的内容</a:t>
            </a:r>
            <a:endParaRPr lang="zh-CN" altLang="en-US" sz="2800" b="1" smtClean="0">
              <a:solidFill>
                <a:srgbClr val="FFFFFF"/>
              </a:solidFill>
            </a:endParaRPr>
          </a:p>
          <a:p>
            <a:pPr marL="533400" lvl="1" indent="-342900" algn="just" eaLnBrk="1" hangingPunct="1">
              <a:lnSpc>
                <a:spcPct val="105000"/>
              </a:lnSpc>
              <a:buClr>
                <a:srgbClr val="FFFFFF"/>
              </a:buClr>
              <a:buFont typeface="Wingdings" pitchFamily="2" charset="2"/>
              <a:buNone/>
              <a:tabLst>
                <a:tab pos="531813" algn="l"/>
              </a:tabLst>
            </a:pPr>
            <a:r>
              <a:rPr lang="en-US" altLang="zh-CN" sz="1800" b="1" smtClean="0">
                <a:latin typeface="Times New Roman" pitchFamily="18" charset="0"/>
              </a:rPr>
              <a:t>1</a:t>
            </a:r>
            <a:r>
              <a:rPr lang="zh-CN" altLang="en-US" sz="1800" b="1" smtClean="0">
                <a:latin typeface="Times New Roman" pitchFamily="18" charset="0"/>
              </a:rPr>
              <a:t>）围绕系统目标进行分析</a:t>
            </a:r>
          </a:p>
          <a:p>
            <a:pPr marL="533400" lvl="1" indent="-342900" algn="just" eaLnBrk="1" hangingPunct="1">
              <a:lnSpc>
                <a:spcPct val="105000"/>
              </a:lnSpc>
              <a:buClr>
                <a:srgbClr val="FFFFFF"/>
              </a:buClr>
              <a:tabLst>
                <a:tab pos="531813" algn="l"/>
              </a:tabLst>
            </a:pPr>
            <a:r>
              <a:rPr lang="zh-CN" altLang="en-US" sz="1800" b="1" smtClean="0"/>
              <a:t>考虑需要哪些信息，哪些信息是冗余的，哪些信息暂缺，有待于进一步收集。为了满足管理的需要，应该分析这些信息的精度如何；信息的及时性如何，可行的处理区间如何，能否满足对生产过程及时进行处理的需求；对于一些定量化的分析</a:t>
            </a:r>
            <a:r>
              <a:rPr lang="en-US" altLang="zh-CN" sz="1800" b="1" smtClean="0"/>
              <a:t>(</a:t>
            </a:r>
            <a:r>
              <a:rPr lang="zh-CN" altLang="en-US" sz="1800" b="1" smtClean="0"/>
              <a:t>如预测、控制等</a:t>
            </a:r>
            <a:r>
              <a:rPr lang="en-US" altLang="zh-CN" sz="1800" b="1" smtClean="0"/>
              <a:t>)</a:t>
            </a:r>
            <a:r>
              <a:rPr lang="zh-CN" altLang="en-US" sz="1800" b="1" smtClean="0"/>
              <a:t>能否提供信息支持等。</a:t>
            </a:r>
            <a:endParaRPr lang="zh-CN" altLang="en-US" sz="1800" b="1" smtClean="0">
              <a:latin typeface="Times New Roman" pitchFamily="18" charset="0"/>
            </a:endParaRPr>
          </a:p>
          <a:p>
            <a:pPr marL="533400" lvl="1" indent="-342900" algn="just" eaLnBrk="1" hangingPunct="1">
              <a:lnSpc>
                <a:spcPct val="105000"/>
              </a:lnSpc>
              <a:buClr>
                <a:srgbClr val="FFFFFF"/>
              </a:buClr>
              <a:buFont typeface="Wingdings" pitchFamily="2" charset="2"/>
              <a:buNone/>
              <a:tabLst>
                <a:tab pos="531813" algn="l"/>
              </a:tabLst>
            </a:pPr>
            <a:r>
              <a:rPr lang="en-US" altLang="zh-CN" sz="1800" b="1" smtClean="0">
                <a:latin typeface="Times New Roman" pitchFamily="18" charset="0"/>
              </a:rPr>
              <a:t>2</a:t>
            </a:r>
            <a:r>
              <a:rPr lang="zh-CN" altLang="en-US" sz="1800" b="1" smtClean="0">
                <a:latin typeface="Times New Roman" pitchFamily="18" charset="0"/>
              </a:rPr>
              <a:t>）弄清信息源周围的环境</a:t>
            </a:r>
          </a:p>
          <a:p>
            <a:pPr marL="533400" lvl="1" indent="-342900" algn="just" eaLnBrk="1" hangingPunct="1">
              <a:lnSpc>
                <a:spcPct val="105000"/>
              </a:lnSpc>
              <a:buClr>
                <a:srgbClr val="FFFFFF"/>
              </a:buClr>
              <a:tabLst>
                <a:tab pos="531813" algn="l"/>
              </a:tabLst>
            </a:pPr>
            <a:r>
              <a:rPr lang="zh-CN" altLang="en-US" sz="1800" b="1" smtClean="0"/>
              <a:t>哪个部门来的，目前用途如何，受周围哪些环境影响较大（如有的信息受具体统计人员的计算方法影响较大；有的信息受检测手段的影响较大；有的受外界条件影响起伏变化较大 。</a:t>
            </a:r>
            <a:endParaRPr lang="zh-CN" altLang="en-US" sz="1800" b="1" smtClean="0">
              <a:latin typeface="Times New Roman" pitchFamily="18" charset="0"/>
            </a:endParaRPr>
          </a:p>
          <a:p>
            <a:pPr marL="533400" lvl="1" indent="-342900" algn="just" eaLnBrk="1" hangingPunct="1">
              <a:lnSpc>
                <a:spcPct val="105000"/>
              </a:lnSpc>
              <a:buClr>
                <a:srgbClr val="FFFFFF"/>
              </a:buClr>
              <a:buFont typeface="Wingdings" pitchFamily="2" charset="2"/>
              <a:buNone/>
              <a:tabLst>
                <a:tab pos="531813" algn="l"/>
              </a:tabLst>
            </a:pPr>
            <a:r>
              <a:rPr lang="en-US" altLang="zh-CN" sz="1800" b="1" smtClean="0">
                <a:latin typeface="Times New Roman" pitchFamily="18" charset="0"/>
              </a:rPr>
              <a:t>3</a:t>
            </a:r>
            <a:r>
              <a:rPr lang="zh-CN" altLang="en-US" sz="1800" b="1" smtClean="0">
                <a:latin typeface="Times New Roman" pitchFamily="18" charset="0"/>
              </a:rPr>
              <a:t>）围绕现存的业务流程进行分析</a:t>
            </a:r>
          </a:p>
          <a:p>
            <a:pPr marL="533400" lvl="1" indent="-342900" algn="just" eaLnBrk="1" hangingPunct="1">
              <a:lnSpc>
                <a:spcPct val="105000"/>
              </a:lnSpc>
              <a:buClr>
                <a:srgbClr val="FFFFFF"/>
              </a:buClr>
              <a:tabLst>
                <a:tab pos="531813" algn="l"/>
              </a:tabLst>
            </a:pPr>
            <a:r>
              <a:rPr lang="zh-CN" altLang="en-US" sz="1800" b="1" smtClean="0"/>
              <a:t>是否满足管理的需要，是否正确反映业务实物流。分析现存的业务流程有哪些弊病，需要做出哪些改进；进行这些改进以后对信息与信息流应该做出什么样的相应改进，对信息的收集、加工、处理有哪些新要求等等。根据业务流程，分析哪些信息是多余的，哪些是系统内部可以产生的，哪些需要长期保存。 </a:t>
            </a:r>
          </a:p>
        </p:txBody>
      </p:sp>
      <p:sp>
        <p:nvSpPr>
          <p:cNvPr id="126979" name="AutoShape 3">
            <a:hlinkClick r:id="" action="ppaction://noaction" highlightClick="1"/>
          </p:cNvPr>
          <p:cNvSpPr>
            <a:spLocks noChangeArrowheads="1"/>
          </p:cNvSpPr>
          <p:nvPr/>
        </p:nvSpPr>
        <p:spPr bwMode="auto">
          <a:xfrm>
            <a:off x="900113" y="765175"/>
            <a:ext cx="6699250" cy="914400"/>
          </a:xfrm>
          <a:prstGeom prst="actionButtonBlank">
            <a:avLst/>
          </a:prstGeom>
          <a:noFill/>
          <a:ln w="9525">
            <a:noFill/>
            <a:miter lim="800000"/>
            <a:headEnd/>
            <a:tailEnd/>
          </a:ln>
        </p:spPr>
        <p:txBody>
          <a:bodyPr anchor="ctr"/>
          <a:lstStyle/>
          <a:p>
            <a:r>
              <a:rPr lang="en-US" altLang="zh-CN" sz="3600">
                <a:solidFill>
                  <a:srgbClr val="0A0A0E"/>
                </a:solidFill>
              </a:rPr>
              <a:t>4.3.2 </a:t>
            </a:r>
            <a:r>
              <a:rPr lang="zh-CN" altLang="en-US" sz="3600">
                <a:solidFill>
                  <a:srgbClr val="0A0A0E"/>
                </a:solidFill>
              </a:rPr>
              <a:t>数据的收集与分析</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85800" y="1981200"/>
            <a:ext cx="7918450" cy="4114800"/>
          </a:xfrm>
        </p:spPr>
        <p:txBody>
          <a:bodyPr/>
          <a:lstStyle/>
          <a:p>
            <a:pPr marL="0" indent="0" eaLnBrk="1" hangingPunct="1">
              <a:lnSpc>
                <a:spcPct val="110000"/>
              </a:lnSpc>
              <a:spcBef>
                <a:spcPct val="0"/>
              </a:spcBef>
              <a:buFontTx/>
              <a:buNone/>
            </a:pPr>
            <a:r>
              <a:rPr lang="zh-CN" altLang="en-US" smtClean="0"/>
              <a:t>具体地说，在系统分析阶段要求系统分析人员详细了解每一个业务过程和业务活动的工作流程及信息处理流程，理解用户对系统的需求，然后运用各类系统开发方法和技术确定出新系统应具有的逻辑功能，再用适当的方法表达出来，形成新系统的逻辑方案。</a:t>
            </a:r>
          </a:p>
        </p:txBody>
      </p:sp>
      <p:pic>
        <p:nvPicPr>
          <p:cNvPr id="25603" name="Picture 3" descr="4"/>
          <p:cNvPicPr>
            <a:picLocks noChangeAspect="1" noChangeArrowheads="1"/>
          </p:cNvPicPr>
          <p:nvPr/>
        </p:nvPicPr>
        <p:blipFill>
          <a:blip r:embed="rId2" cstate="print"/>
          <a:srcRect/>
          <a:stretch>
            <a:fillRect/>
          </a:stretch>
        </p:blipFill>
        <p:spPr bwMode="auto">
          <a:xfrm>
            <a:off x="755650" y="1989138"/>
            <a:ext cx="7777163" cy="3216275"/>
          </a:xfrm>
          <a:prstGeom prst="rect">
            <a:avLst/>
          </a:prstGeom>
          <a:noFill/>
          <a:ln w="38100">
            <a:pattFill prst="dkDnDiag">
              <a:fgClr>
                <a:srgbClr val="FF9900"/>
              </a:fgClr>
              <a:bgClr>
                <a:srgbClr val="FFFFFF"/>
              </a:bgClr>
            </a:pattFill>
            <a:miter lim="800000"/>
            <a:headEnd/>
            <a:tailEnd/>
          </a:ln>
        </p:spPr>
      </p:pic>
      <p:sp>
        <p:nvSpPr>
          <p:cNvPr id="25604" name="AutoShape 4">
            <a:hlinkClick r:id="" action="ppaction://noaction" highlightClick="1"/>
          </p:cNvPr>
          <p:cNvSpPr>
            <a:spLocks noChangeArrowheads="1"/>
          </p:cNvSpPr>
          <p:nvPr/>
        </p:nvSpPr>
        <p:spPr bwMode="auto">
          <a:xfrm>
            <a:off x="971550" y="908050"/>
            <a:ext cx="7202488" cy="914400"/>
          </a:xfrm>
          <a:prstGeom prst="actionButtonBlank">
            <a:avLst/>
          </a:prstGeom>
          <a:noFill/>
          <a:ln w="9525">
            <a:noFill/>
            <a:miter lim="800000"/>
            <a:headEnd/>
            <a:tailEnd/>
          </a:ln>
        </p:spPr>
        <p:txBody>
          <a:bodyPr anchor="ctr"/>
          <a:lstStyle/>
          <a:p>
            <a:r>
              <a:rPr lang="en-US" altLang="zh-CN" sz="3200">
                <a:solidFill>
                  <a:srgbClr val="0A0A0E"/>
                </a:solidFill>
              </a:rPr>
              <a:t>4.1.1 </a:t>
            </a:r>
            <a:r>
              <a:rPr lang="zh-CN" altLang="en-US" sz="3200">
                <a:solidFill>
                  <a:srgbClr val="0A0A0E"/>
                </a:solidFill>
              </a:rPr>
              <a:t>系统分析的任务与难点</a:t>
            </a:r>
          </a:p>
        </p:txBody>
      </p:sp>
    </p:spTree>
  </p:cSld>
  <p:clrMapOvr>
    <a:masterClrMapping/>
  </p:clrMapOvr>
  <p:transition>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xfrm>
            <a:off x="428625" y="2000250"/>
            <a:ext cx="8312150" cy="4668838"/>
          </a:xfrm>
        </p:spPr>
        <p:txBody>
          <a:bodyPr/>
          <a:lstStyle/>
          <a:p>
            <a:pPr marL="533400" lvl="1" indent="-342900" algn="just" eaLnBrk="1" hangingPunct="1">
              <a:lnSpc>
                <a:spcPct val="105000"/>
              </a:lnSpc>
              <a:buClr>
                <a:srgbClr val="FFFFFF"/>
              </a:buClr>
              <a:buFont typeface="Wingdings" pitchFamily="2" charset="2"/>
              <a:buNone/>
              <a:tabLst>
                <a:tab pos="531813" algn="l"/>
              </a:tabLst>
            </a:pPr>
            <a:r>
              <a:rPr lang="en-US" altLang="zh-CN" sz="2000" b="1" smtClean="0">
                <a:solidFill>
                  <a:schemeClr val="tx1"/>
                </a:solidFill>
                <a:latin typeface="Times New Roman" pitchFamily="18" charset="0"/>
              </a:rPr>
              <a:t>4</a:t>
            </a:r>
            <a:r>
              <a:rPr lang="zh-CN" altLang="en-US" sz="2000" b="1" smtClean="0">
                <a:solidFill>
                  <a:schemeClr val="tx1"/>
                </a:solidFill>
                <a:latin typeface="Times New Roman" pitchFamily="18" charset="0"/>
              </a:rPr>
              <a:t>）数据逻辑分析</a:t>
            </a:r>
          </a:p>
          <a:p>
            <a:pPr marL="533400" lvl="1" indent="-342900" algn="just" eaLnBrk="1" hangingPunct="1">
              <a:lnSpc>
                <a:spcPct val="105000"/>
              </a:lnSpc>
              <a:buClr>
                <a:srgbClr val="FFFFFF"/>
              </a:buClr>
              <a:tabLst>
                <a:tab pos="531813" algn="l"/>
              </a:tabLst>
            </a:pPr>
            <a:r>
              <a:rPr lang="zh-CN" altLang="en-US" sz="2000" b="1" smtClean="0">
                <a:solidFill>
                  <a:schemeClr val="tx1"/>
                </a:solidFill>
              </a:rPr>
              <a:t>主要是为了对各种信息梳理出不同的层次</a:t>
            </a:r>
            <a:r>
              <a:rPr lang="en-US" altLang="zh-CN" sz="2000" b="1" smtClean="0">
                <a:solidFill>
                  <a:schemeClr val="tx1"/>
                </a:solidFill>
              </a:rPr>
              <a:t>,</a:t>
            </a:r>
            <a:r>
              <a:rPr lang="zh-CN" altLang="en-US" sz="2000" b="1" smtClean="0">
                <a:solidFill>
                  <a:schemeClr val="tx1"/>
                </a:solidFill>
              </a:rPr>
              <a:t>从而根据需要提出相应的处理方法和存储结构</a:t>
            </a:r>
            <a:r>
              <a:rPr lang="en-US" altLang="zh-CN" sz="2000" b="1" smtClean="0">
                <a:solidFill>
                  <a:schemeClr val="tx1"/>
                </a:solidFill>
              </a:rPr>
              <a:t>,</a:t>
            </a:r>
            <a:r>
              <a:rPr lang="zh-CN" altLang="en-US" sz="2000" b="1" smtClean="0">
                <a:solidFill>
                  <a:schemeClr val="tx1"/>
                </a:solidFill>
              </a:rPr>
              <a:t>以便于计算机信息处理。</a:t>
            </a:r>
            <a:endParaRPr lang="zh-CN" altLang="en-US" sz="2000" b="1" smtClean="0">
              <a:solidFill>
                <a:schemeClr val="tx1"/>
              </a:solidFill>
              <a:latin typeface="Times New Roman" pitchFamily="18" charset="0"/>
            </a:endParaRPr>
          </a:p>
          <a:p>
            <a:pPr marL="533400" lvl="1" indent="-342900" algn="just" eaLnBrk="1" hangingPunct="1">
              <a:lnSpc>
                <a:spcPct val="105000"/>
              </a:lnSpc>
              <a:buClr>
                <a:srgbClr val="FFFFFF"/>
              </a:buClr>
              <a:buFont typeface="Wingdings" pitchFamily="2" charset="2"/>
              <a:buNone/>
              <a:tabLst>
                <a:tab pos="531813" algn="l"/>
              </a:tabLst>
            </a:pPr>
            <a:r>
              <a:rPr lang="en-US" altLang="zh-CN" sz="2000" b="1" smtClean="0">
                <a:solidFill>
                  <a:schemeClr val="tx1"/>
                </a:solidFill>
                <a:latin typeface="Times New Roman" pitchFamily="18" charset="0"/>
              </a:rPr>
              <a:t>5</a:t>
            </a:r>
            <a:r>
              <a:rPr lang="zh-CN" altLang="en-US" sz="2000" b="1" smtClean="0">
                <a:solidFill>
                  <a:schemeClr val="tx1"/>
                </a:solidFill>
                <a:latin typeface="Times New Roman" pitchFamily="18" charset="0"/>
              </a:rPr>
              <a:t>）数据汇总</a:t>
            </a:r>
          </a:p>
          <a:p>
            <a:pPr marL="533400" lvl="1" indent="-342900" algn="just" eaLnBrk="1" hangingPunct="1">
              <a:lnSpc>
                <a:spcPct val="105000"/>
              </a:lnSpc>
              <a:buClr>
                <a:srgbClr val="FFFFFF"/>
              </a:buClr>
              <a:tabLst>
                <a:tab pos="531813" algn="l"/>
              </a:tabLst>
            </a:pPr>
            <a:r>
              <a:rPr lang="zh-CN" altLang="en-US" sz="2000" b="1" smtClean="0">
                <a:solidFill>
                  <a:schemeClr val="tx1"/>
                </a:solidFill>
                <a:latin typeface="Times New Roman" pitchFamily="18" charset="0"/>
              </a:rPr>
              <a:t>通过归纳和甄别</a:t>
            </a:r>
            <a:r>
              <a:rPr lang="en-US" altLang="zh-CN" sz="2000" b="1" smtClean="0">
                <a:solidFill>
                  <a:schemeClr val="tx1"/>
                </a:solidFill>
                <a:latin typeface="Times New Roman" pitchFamily="18" charset="0"/>
              </a:rPr>
              <a:t>,</a:t>
            </a:r>
            <a:r>
              <a:rPr lang="zh-CN" altLang="en-US" sz="2000" b="1" smtClean="0">
                <a:solidFill>
                  <a:schemeClr val="tx1"/>
                </a:solidFill>
                <a:latin typeface="Times New Roman" pitchFamily="18" charset="0"/>
              </a:rPr>
              <a:t>确定每个流程中的实际数据流的内容</a:t>
            </a:r>
            <a:r>
              <a:rPr lang="en-US" altLang="zh-CN" sz="2000" b="1" smtClean="0">
                <a:solidFill>
                  <a:schemeClr val="tx1"/>
                </a:solidFill>
                <a:latin typeface="Times New Roman" pitchFamily="18" charset="0"/>
              </a:rPr>
              <a:t>.</a:t>
            </a:r>
            <a:r>
              <a:rPr lang="zh-CN" altLang="en-US" sz="2000" b="1" smtClean="0">
                <a:solidFill>
                  <a:schemeClr val="tx1"/>
                </a:solidFill>
                <a:latin typeface="Times New Roman" pitchFamily="18" charset="0"/>
              </a:rPr>
              <a:t>按业务过程分类编码</a:t>
            </a:r>
            <a:r>
              <a:rPr lang="en-US" altLang="zh-CN" sz="2000" b="1" smtClean="0">
                <a:solidFill>
                  <a:schemeClr val="tx1"/>
                </a:solidFill>
                <a:latin typeface="Times New Roman" pitchFamily="18" charset="0"/>
              </a:rPr>
              <a:t>,</a:t>
            </a:r>
            <a:r>
              <a:rPr lang="zh-CN" altLang="en-US" sz="2000" b="1" smtClean="0">
                <a:solidFill>
                  <a:schemeClr val="tx1"/>
                </a:solidFill>
                <a:latin typeface="Times New Roman" pitchFamily="18" charset="0"/>
              </a:rPr>
              <a:t>按处理过程的顺序整理</a:t>
            </a:r>
            <a:r>
              <a:rPr lang="en-US" altLang="zh-CN" sz="2000" b="1" smtClean="0">
                <a:solidFill>
                  <a:schemeClr val="tx1"/>
                </a:solidFill>
                <a:latin typeface="Times New Roman" pitchFamily="18" charset="0"/>
              </a:rPr>
              <a:t>,</a:t>
            </a:r>
            <a:r>
              <a:rPr lang="zh-CN" altLang="en-US" sz="2000" b="1" smtClean="0">
                <a:solidFill>
                  <a:schemeClr val="tx1"/>
                </a:solidFill>
                <a:latin typeface="Times New Roman" pitchFamily="18" charset="0"/>
              </a:rPr>
              <a:t>弄清各环节的处理方法和计算方法</a:t>
            </a:r>
            <a:r>
              <a:rPr lang="en-US" altLang="zh-CN" sz="2000" b="1" smtClean="0">
                <a:solidFill>
                  <a:schemeClr val="tx1"/>
                </a:solidFill>
                <a:latin typeface="Times New Roman" pitchFamily="18" charset="0"/>
              </a:rPr>
              <a:t>,</a:t>
            </a:r>
            <a:r>
              <a:rPr lang="zh-CN" altLang="en-US" sz="2000" b="1" smtClean="0">
                <a:solidFill>
                  <a:schemeClr val="tx1"/>
                </a:solidFill>
                <a:latin typeface="Times New Roman" pitchFamily="18" charset="0"/>
              </a:rPr>
              <a:t>把原始数据和最终结果单独列出来。</a:t>
            </a:r>
          </a:p>
          <a:p>
            <a:pPr marL="533400" lvl="1" indent="-342900" algn="just" eaLnBrk="1" hangingPunct="1">
              <a:lnSpc>
                <a:spcPct val="105000"/>
              </a:lnSpc>
              <a:buClr>
                <a:srgbClr val="FFFFFF"/>
              </a:buClr>
              <a:buFont typeface="Wingdings" pitchFamily="2" charset="2"/>
              <a:buNone/>
              <a:tabLst>
                <a:tab pos="531813" algn="l"/>
              </a:tabLst>
            </a:pPr>
            <a:r>
              <a:rPr lang="en-US" altLang="zh-CN" sz="2000" b="1" smtClean="0">
                <a:solidFill>
                  <a:schemeClr val="tx1"/>
                </a:solidFill>
                <a:latin typeface="Times New Roman" pitchFamily="18" charset="0"/>
              </a:rPr>
              <a:t>6</a:t>
            </a:r>
            <a:r>
              <a:rPr lang="zh-CN" altLang="en-US" sz="2000" b="1" smtClean="0">
                <a:solidFill>
                  <a:schemeClr val="tx1"/>
                </a:solidFill>
                <a:latin typeface="Times New Roman" pitchFamily="18" charset="0"/>
              </a:rPr>
              <a:t>）数据特征分析</a:t>
            </a:r>
          </a:p>
          <a:p>
            <a:pPr marL="533400" lvl="1" indent="-342900" algn="just" eaLnBrk="1" hangingPunct="1">
              <a:lnSpc>
                <a:spcPct val="105000"/>
              </a:lnSpc>
              <a:buClr>
                <a:srgbClr val="FFFFFF"/>
              </a:buClr>
              <a:tabLst>
                <a:tab pos="531813" algn="l"/>
              </a:tabLst>
            </a:pPr>
            <a:r>
              <a:rPr lang="zh-CN" altLang="en-US" sz="2000" b="1" smtClean="0">
                <a:solidFill>
                  <a:schemeClr val="tx1"/>
                </a:solidFill>
                <a:latin typeface="Times New Roman" pitchFamily="18" charset="0"/>
              </a:rPr>
              <a:t>分析各类单据、报表、帐本的制作单位、报送单位、存放地点、发生频度、</a:t>
            </a:r>
            <a:r>
              <a:rPr lang="zh-CN" altLang="en-US" sz="2000" b="1" smtClean="0">
                <a:solidFill>
                  <a:schemeClr val="tx1"/>
                </a:solidFill>
                <a:latin typeface="宋体" pitchFamily="2" charset="-122"/>
              </a:rPr>
              <a:t>数据的类型以及长度、合理的取值范围、数据所属业务、数据业务量、数据重要程度和保密程度等。数据分析与数据调查不能分开，需要不断完善和补充。</a:t>
            </a:r>
          </a:p>
        </p:txBody>
      </p:sp>
      <p:sp>
        <p:nvSpPr>
          <p:cNvPr id="128003" name="AutoShape 3">
            <a:hlinkClick r:id="" action="ppaction://noaction" highlightClick="1"/>
          </p:cNvPr>
          <p:cNvSpPr>
            <a:spLocks noChangeArrowheads="1"/>
          </p:cNvSpPr>
          <p:nvPr/>
        </p:nvSpPr>
        <p:spPr bwMode="auto">
          <a:xfrm>
            <a:off x="900113" y="765175"/>
            <a:ext cx="6699250" cy="914400"/>
          </a:xfrm>
          <a:prstGeom prst="actionButtonBlank">
            <a:avLst/>
          </a:prstGeom>
          <a:noFill/>
          <a:ln w="9525">
            <a:noFill/>
            <a:miter lim="800000"/>
            <a:headEnd/>
            <a:tailEnd/>
          </a:ln>
        </p:spPr>
        <p:txBody>
          <a:bodyPr anchor="ctr"/>
          <a:lstStyle/>
          <a:p>
            <a:r>
              <a:rPr lang="en-US" altLang="zh-CN" sz="3200">
                <a:solidFill>
                  <a:srgbClr val="0A0A0E"/>
                </a:solidFill>
              </a:rPr>
              <a:t>4.3.2 </a:t>
            </a:r>
            <a:r>
              <a:rPr lang="zh-CN" altLang="en-US" sz="3200">
                <a:solidFill>
                  <a:srgbClr val="0A0A0E"/>
                </a:solidFill>
              </a:rPr>
              <a:t>数据的收集与分析</a:t>
            </a:r>
          </a:p>
        </p:txBody>
      </p:sp>
    </p:spTree>
  </p:cSld>
  <p:clrMapOvr>
    <a:masterClrMapping/>
  </p:clrMapOvr>
  <p:transition>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214313" y="2000250"/>
            <a:ext cx="8501062" cy="4668838"/>
          </a:xfrm>
        </p:spPr>
        <p:txBody>
          <a:bodyPr/>
          <a:lstStyle/>
          <a:p>
            <a:pPr marL="533400" lvl="1" indent="-342900" algn="just" eaLnBrk="1" hangingPunct="1">
              <a:lnSpc>
                <a:spcPct val="105000"/>
              </a:lnSpc>
              <a:buClr>
                <a:srgbClr val="FFFFFF"/>
              </a:buClr>
              <a:buFont typeface="Wingdings" pitchFamily="2" charset="2"/>
              <a:buNone/>
              <a:tabLst>
                <a:tab pos="531813" algn="l"/>
              </a:tabLst>
            </a:pPr>
            <a:r>
              <a:rPr lang="en-US" altLang="zh-CN" sz="2000" b="1" smtClean="0">
                <a:solidFill>
                  <a:schemeClr val="tx1"/>
                </a:solidFill>
                <a:latin typeface="宋体" pitchFamily="2" charset="-122"/>
              </a:rPr>
              <a:t>7</a:t>
            </a:r>
            <a:r>
              <a:rPr lang="zh-CN" altLang="en-US" sz="2000" b="1" smtClean="0">
                <a:solidFill>
                  <a:schemeClr val="tx1"/>
                </a:solidFill>
                <a:latin typeface="宋体" pitchFamily="2" charset="-122"/>
              </a:rPr>
              <a:t>）数据流分析</a:t>
            </a:r>
          </a:p>
          <a:p>
            <a:pPr marL="533400" lvl="1" indent="-342900" algn="just" eaLnBrk="1" hangingPunct="1">
              <a:lnSpc>
                <a:spcPct val="105000"/>
              </a:lnSpc>
              <a:tabLst>
                <a:tab pos="531813" algn="l"/>
              </a:tabLst>
            </a:pPr>
            <a:r>
              <a:rPr lang="zh-CN" altLang="en-US" sz="2000" b="1" smtClean="0">
                <a:solidFill>
                  <a:schemeClr val="tx1"/>
                </a:solidFill>
              </a:rPr>
              <a:t>分析的目的是发现和解决数据流程中存在的问题，包括数据流不畅、数据处理不合理、前后数据不匹配等。这些 问题可能来源于现有系统，也可能是调查中产生的错误。通过分析建立科学、合理的数据流程，是新系统设计的基础。</a:t>
            </a:r>
          </a:p>
        </p:txBody>
      </p:sp>
      <p:sp>
        <p:nvSpPr>
          <p:cNvPr id="129027" name="AutoShape 3">
            <a:hlinkClick r:id="" action="ppaction://noaction" highlightClick="1"/>
          </p:cNvPr>
          <p:cNvSpPr>
            <a:spLocks noChangeArrowheads="1"/>
          </p:cNvSpPr>
          <p:nvPr/>
        </p:nvSpPr>
        <p:spPr bwMode="auto">
          <a:xfrm>
            <a:off x="900113" y="765175"/>
            <a:ext cx="6699250" cy="914400"/>
          </a:xfrm>
          <a:prstGeom prst="actionButtonBlank">
            <a:avLst/>
          </a:prstGeom>
          <a:noFill/>
          <a:ln w="9525">
            <a:noFill/>
            <a:miter lim="800000"/>
            <a:headEnd/>
            <a:tailEnd/>
          </a:ln>
        </p:spPr>
        <p:txBody>
          <a:bodyPr anchor="ctr"/>
          <a:lstStyle/>
          <a:p>
            <a:r>
              <a:rPr lang="en-US" altLang="zh-CN" sz="3200">
                <a:solidFill>
                  <a:srgbClr val="0A0A0E"/>
                </a:solidFill>
              </a:rPr>
              <a:t>4.3.2 </a:t>
            </a:r>
            <a:r>
              <a:rPr lang="zh-CN" altLang="en-US" sz="3200">
                <a:solidFill>
                  <a:srgbClr val="0A0A0E"/>
                </a:solidFill>
              </a:rPr>
              <a:t>数据的收集与分析</a:t>
            </a:r>
          </a:p>
        </p:txBody>
      </p:sp>
    </p:spTree>
  </p:cSld>
  <p:clrMapOvr>
    <a:masterClrMapping/>
  </p:clrMapOvr>
  <p:transition>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539750" y="2060575"/>
            <a:ext cx="7889875" cy="4797425"/>
          </a:xfrm>
        </p:spPr>
        <p:txBody>
          <a:bodyPr/>
          <a:lstStyle/>
          <a:p>
            <a:pPr marL="0" indent="0" algn="just" eaLnBrk="1" hangingPunct="1">
              <a:lnSpc>
                <a:spcPct val="105000"/>
              </a:lnSpc>
              <a:buClr>
                <a:srgbClr val="FFFFFF"/>
              </a:buClr>
              <a:buFont typeface="Wingdings" pitchFamily="2" charset="2"/>
              <a:buNone/>
              <a:tabLst>
                <a:tab pos="531813" algn="l"/>
              </a:tabLst>
            </a:pPr>
            <a:r>
              <a:rPr lang="en-US" altLang="zh-CN" sz="3600" smtClean="0"/>
              <a:t>1. </a:t>
            </a:r>
            <a:r>
              <a:rPr lang="zh-CN" altLang="en-US" b="1" smtClean="0"/>
              <a:t>数据字典的定义与用途</a:t>
            </a:r>
            <a:endParaRPr lang="zh-CN" altLang="en-US" b="1" smtClean="0">
              <a:solidFill>
                <a:srgbClr val="FFFFFF"/>
              </a:solidFill>
            </a:endParaRPr>
          </a:p>
          <a:p>
            <a:pPr marL="531813" lvl="1" indent="-341313" eaLnBrk="1" hangingPunct="1">
              <a:spcBef>
                <a:spcPct val="0"/>
              </a:spcBef>
              <a:buClr>
                <a:srgbClr val="FFFFFF"/>
              </a:buClr>
              <a:tabLst>
                <a:tab pos="531813" algn="l"/>
              </a:tabLst>
            </a:pPr>
            <a:r>
              <a:rPr lang="zh-CN" altLang="en-US" sz="3200" b="1" smtClean="0">
                <a:latin typeface="Times New Roman" pitchFamily="18" charset="0"/>
              </a:rPr>
              <a:t>        数据字典是关于数据信息的集合， 是对数据流程图中的数据项、数据结构、数据流、处理逻辑、数据存储和外部实体进行定义和描述的工具，是数据分析和管理工具，同时也是系统设计阶段进行数据库设计的重要依据。</a:t>
            </a:r>
          </a:p>
          <a:p>
            <a:pPr marL="531813" lvl="1" indent="-341313" eaLnBrk="1" hangingPunct="1">
              <a:lnSpc>
                <a:spcPct val="180000"/>
              </a:lnSpc>
              <a:buFont typeface="Wingdings" pitchFamily="2" charset="2"/>
              <a:buNone/>
              <a:tabLst>
                <a:tab pos="531813" algn="l"/>
              </a:tabLst>
            </a:pPr>
            <a:endParaRPr lang="en-US" altLang="zh-CN" sz="3200" b="1" smtClean="0"/>
          </a:p>
        </p:txBody>
      </p:sp>
      <p:sp>
        <p:nvSpPr>
          <p:cNvPr id="130051" name="AutoShape 3">
            <a:hlinkClick r:id="" action="ppaction://noaction" highlightClick="1"/>
          </p:cNvPr>
          <p:cNvSpPr>
            <a:spLocks noChangeArrowheads="1"/>
          </p:cNvSpPr>
          <p:nvPr/>
        </p:nvSpPr>
        <p:spPr bwMode="auto">
          <a:xfrm>
            <a:off x="1571625" y="928688"/>
            <a:ext cx="5041900" cy="914400"/>
          </a:xfrm>
          <a:prstGeom prst="actionButtonBlank">
            <a:avLst/>
          </a:prstGeom>
          <a:noFill/>
          <a:ln w="9525">
            <a:noFill/>
            <a:miter lim="800000"/>
            <a:headEnd/>
            <a:tailEnd/>
          </a:ln>
        </p:spPr>
        <p:txBody>
          <a:bodyPr anchor="ctr"/>
          <a:lstStyle/>
          <a:p>
            <a:r>
              <a:rPr lang="en-US" altLang="zh-CN" sz="3600">
                <a:solidFill>
                  <a:srgbClr val="0A0A0E"/>
                </a:solidFill>
              </a:rPr>
              <a:t>4.3.3 </a:t>
            </a:r>
            <a:r>
              <a:rPr lang="zh-CN" altLang="en-US" sz="3600">
                <a:solidFill>
                  <a:srgbClr val="0A0A0E"/>
                </a:solidFill>
              </a:rPr>
              <a:t>数据字典</a:t>
            </a:r>
          </a:p>
        </p:txBody>
      </p:sp>
    </p:spTree>
  </p:cSld>
  <p:clrMapOvr>
    <a:masterClrMapping/>
  </p:clrMapOvr>
  <p:transition>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AutoShape 2">
            <a:hlinkClick r:id="" action="ppaction://noaction" highlightClick="1"/>
          </p:cNvPr>
          <p:cNvSpPr>
            <a:spLocks noChangeArrowheads="1"/>
          </p:cNvSpPr>
          <p:nvPr/>
        </p:nvSpPr>
        <p:spPr bwMode="auto">
          <a:xfrm>
            <a:off x="1143000" y="836613"/>
            <a:ext cx="5014913" cy="914400"/>
          </a:xfrm>
          <a:prstGeom prst="actionButtonBlank">
            <a:avLst/>
          </a:prstGeom>
          <a:noFill/>
          <a:ln w="9525">
            <a:noFill/>
            <a:miter lim="800000"/>
            <a:headEnd/>
            <a:tailEnd/>
          </a:ln>
        </p:spPr>
        <p:txBody>
          <a:bodyPr anchor="ctr"/>
          <a:lstStyle/>
          <a:p>
            <a:r>
              <a:rPr lang="en-US" altLang="zh-CN" sz="3600">
                <a:solidFill>
                  <a:srgbClr val="0A0A0E"/>
                </a:solidFill>
              </a:rPr>
              <a:t>4.3.3 </a:t>
            </a:r>
            <a:r>
              <a:rPr lang="zh-CN" altLang="en-US" sz="3600">
                <a:solidFill>
                  <a:srgbClr val="0A0A0E"/>
                </a:solidFill>
              </a:rPr>
              <a:t>数据字典</a:t>
            </a:r>
          </a:p>
        </p:txBody>
      </p:sp>
      <p:sp>
        <p:nvSpPr>
          <p:cNvPr id="131075" name="Rectangle 3"/>
          <p:cNvSpPr>
            <a:spLocks noGrp="1" noChangeArrowheads="1"/>
          </p:cNvSpPr>
          <p:nvPr>
            <p:ph type="body" idx="1"/>
          </p:nvPr>
        </p:nvSpPr>
        <p:spPr>
          <a:xfrm>
            <a:off x="827088" y="1916113"/>
            <a:ext cx="7772400" cy="4114800"/>
          </a:xfrm>
        </p:spPr>
        <p:txBody>
          <a:bodyPr/>
          <a:lstStyle/>
          <a:p>
            <a:pPr marL="609600" indent="-609600" eaLnBrk="1" hangingPunct="1">
              <a:lnSpc>
                <a:spcPct val="90000"/>
              </a:lnSpc>
              <a:buFont typeface="Wingdings" pitchFamily="2" charset="2"/>
              <a:buNone/>
            </a:pPr>
            <a:r>
              <a:rPr lang="zh-CN" altLang="en-US" sz="2800" b="1" smtClean="0"/>
              <a:t>数据字典的用途</a:t>
            </a:r>
          </a:p>
          <a:p>
            <a:pPr marL="609600" indent="-609600" eaLnBrk="1" hangingPunct="1">
              <a:lnSpc>
                <a:spcPct val="90000"/>
              </a:lnSpc>
              <a:buClr>
                <a:schemeClr val="hlink"/>
              </a:buClr>
              <a:buFont typeface="Wingdings" pitchFamily="2" charset="2"/>
              <a:buChar char="p"/>
            </a:pPr>
            <a:r>
              <a:rPr lang="zh-CN" altLang="en-US" sz="2800" b="1" smtClean="0"/>
              <a:t>精确描述系统</a:t>
            </a:r>
          </a:p>
          <a:p>
            <a:pPr marL="609600" indent="-609600" eaLnBrk="1" hangingPunct="1">
              <a:lnSpc>
                <a:spcPct val="90000"/>
              </a:lnSpc>
              <a:buClr>
                <a:schemeClr val="hlink"/>
              </a:buClr>
              <a:buFont typeface="Wingdings" pitchFamily="2" charset="2"/>
              <a:buChar char="p"/>
            </a:pPr>
            <a:r>
              <a:rPr lang="zh-CN" altLang="en-US" sz="2800" b="1" smtClean="0"/>
              <a:t>相互参照，便于系统修改</a:t>
            </a:r>
          </a:p>
          <a:p>
            <a:pPr marL="609600" indent="-609600" eaLnBrk="1" hangingPunct="1">
              <a:lnSpc>
                <a:spcPct val="90000"/>
              </a:lnSpc>
              <a:buClr>
                <a:schemeClr val="hlink"/>
              </a:buClr>
              <a:buFont typeface="Wingdings" pitchFamily="2" charset="2"/>
              <a:buChar char="p"/>
            </a:pPr>
            <a:r>
              <a:rPr lang="zh-CN" altLang="en-US" sz="2800" b="1" smtClean="0"/>
              <a:t>一致性、完整性检验</a:t>
            </a:r>
          </a:p>
          <a:p>
            <a:pPr marL="990600" lvl="1" indent="-533400" eaLnBrk="1" hangingPunct="1">
              <a:lnSpc>
                <a:spcPct val="90000"/>
              </a:lnSpc>
            </a:pPr>
            <a:r>
              <a:rPr lang="zh-CN" altLang="en-US" sz="2400" b="1" smtClean="0"/>
              <a:t>是否存在没有指明来源或去处的数据流；</a:t>
            </a:r>
          </a:p>
          <a:p>
            <a:pPr marL="990600" lvl="1" indent="-533400" eaLnBrk="1" hangingPunct="1">
              <a:lnSpc>
                <a:spcPct val="90000"/>
              </a:lnSpc>
            </a:pPr>
            <a:r>
              <a:rPr lang="zh-CN" altLang="en-US" sz="2400" b="1" smtClean="0"/>
              <a:t>是否存在没有指明数据存储或所属数据流的数据元素；</a:t>
            </a:r>
          </a:p>
          <a:p>
            <a:pPr marL="990600" lvl="1" indent="-533400" eaLnBrk="1" hangingPunct="1">
              <a:lnSpc>
                <a:spcPct val="90000"/>
              </a:lnSpc>
            </a:pPr>
            <a:r>
              <a:rPr lang="zh-CN" altLang="en-US" sz="2400" b="1" smtClean="0"/>
              <a:t>处理逻辑与输入的数据元素是否匹配；</a:t>
            </a:r>
          </a:p>
          <a:p>
            <a:pPr marL="990600" lvl="1" indent="-533400" eaLnBrk="1" hangingPunct="1">
              <a:lnSpc>
                <a:spcPct val="90000"/>
              </a:lnSpc>
            </a:pPr>
            <a:r>
              <a:rPr lang="zh-CN" altLang="en-US" sz="2400" b="1" smtClean="0"/>
              <a:t>是否存在没有输入或输出的数据存储。</a:t>
            </a:r>
          </a:p>
        </p:txBody>
      </p:sp>
    </p:spTree>
  </p:cSld>
  <p:clrMapOvr>
    <a:masterClrMapping/>
  </p:clrMapOvr>
  <p:transition>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zh-CN" sz="3600" b="1" smtClean="0">
                <a:solidFill>
                  <a:srgbClr val="0A0A0E"/>
                </a:solidFill>
              </a:rPr>
              <a:t>4.3.3 </a:t>
            </a:r>
            <a:r>
              <a:rPr lang="zh-CN" altLang="en-US" sz="3600" b="1" smtClean="0">
                <a:solidFill>
                  <a:srgbClr val="0A0A0E"/>
                </a:solidFill>
              </a:rPr>
              <a:t>数据字典</a:t>
            </a:r>
          </a:p>
        </p:txBody>
      </p:sp>
      <p:sp>
        <p:nvSpPr>
          <p:cNvPr id="132099" name="Rectangle 3"/>
          <p:cNvSpPr>
            <a:spLocks noGrp="1" noChangeArrowheads="1"/>
          </p:cNvSpPr>
          <p:nvPr>
            <p:ph type="body" idx="1"/>
          </p:nvPr>
        </p:nvSpPr>
        <p:spPr>
          <a:xfrm>
            <a:off x="468313" y="2060575"/>
            <a:ext cx="7991475" cy="4797425"/>
          </a:xfrm>
        </p:spPr>
        <p:txBody>
          <a:bodyPr/>
          <a:lstStyle/>
          <a:p>
            <a:pPr marL="712788" lvl="1" indent="-533400" eaLnBrk="1" hangingPunct="1">
              <a:buClr>
                <a:schemeClr val="tx1"/>
              </a:buClr>
              <a:buSzTx/>
              <a:buFont typeface="Wingdings" pitchFamily="2" charset="2"/>
              <a:buAutoNum type="arabicPeriod"/>
            </a:pPr>
            <a:r>
              <a:rPr lang="zh-CN" altLang="en-US" sz="2400" b="1" smtClean="0">
                <a:latin typeface="宋体" pitchFamily="2" charset="-122"/>
              </a:rPr>
              <a:t>数据项的定义</a:t>
            </a:r>
          </a:p>
          <a:p>
            <a:pPr marL="712788" lvl="1" indent="-533400" eaLnBrk="1" hangingPunct="1">
              <a:lnSpc>
                <a:spcPct val="125000"/>
              </a:lnSpc>
              <a:buFont typeface="Wingdings" pitchFamily="2" charset="2"/>
              <a:buNone/>
            </a:pPr>
            <a:r>
              <a:rPr lang="zh-CN" altLang="en-US" sz="2000" b="1" smtClean="0">
                <a:latin typeface="宋体" pitchFamily="2" charset="-122"/>
              </a:rPr>
              <a:t>   </a:t>
            </a:r>
            <a:r>
              <a:rPr lang="zh-CN" altLang="en-US" sz="2400" b="1" smtClean="0">
                <a:latin typeface="宋体" pitchFamily="2" charset="-122"/>
              </a:rPr>
              <a:t>数据项又称数据元素，是最小的数据组成单位，也就是不可以再分的数据单位，如学号、姓名等。分析数据特性应从静态和动态两个方面去进行。在数据字典中，仅定义数据的静态特性，具体包括：</a:t>
            </a:r>
          </a:p>
          <a:p>
            <a:pPr marL="1173163" lvl="2" indent="-533400" eaLnBrk="1" hangingPunct="1">
              <a:lnSpc>
                <a:spcPct val="125000"/>
              </a:lnSpc>
            </a:pPr>
            <a:r>
              <a:rPr lang="zh-CN" altLang="en-US" b="1" smtClean="0">
                <a:latin typeface="宋体" pitchFamily="2" charset="-122"/>
              </a:rPr>
              <a:t>数据项的名称、编号、别名和简述；</a:t>
            </a:r>
          </a:p>
          <a:p>
            <a:pPr marL="1173163" lvl="2" indent="-533400" eaLnBrk="1" hangingPunct="1">
              <a:lnSpc>
                <a:spcPct val="125000"/>
              </a:lnSpc>
            </a:pPr>
            <a:r>
              <a:rPr lang="zh-CN" altLang="en-US" b="1" smtClean="0">
                <a:latin typeface="宋体" pitchFamily="2" charset="-122"/>
              </a:rPr>
              <a:t>数据项的长度；</a:t>
            </a:r>
          </a:p>
          <a:p>
            <a:pPr marL="1173163" lvl="2" indent="-533400" eaLnBrk="1" hangingPunct="1">
              <a:lnSpc>
                <a:spcPct val="125000"/>
              </a:lnSpc>
            </a:pPr>
            <a:r>
              <a:rPr lang="zh-CN" altLang="en-US" b="1" smtClean="0">
                <a:latin typeface="宋体" pitchFamily="2" charset="-122"/>
              </a:rPr>
              <a:t>数据项的取值范围和取值含义；</a:t>
            </a:r>
          </a:p>
          <a:p>
            <a:pPr marL="1173163" lvl="2" indent="-533400" eaLnBrk="1" hangingPunct="1">
              <a:lnSpc>
                <a:spcPct val="125000"/>
              </a:lnSpc>
            </a:pPr>
            <a:r>
              <a:rPr lang="zh-CN" altLang="en-US" b="1" smtClean="0">
                <a:latin typeface="宋体" pitchFamily="2" charset="-122"/>
              </a:rPr>
              <a:t>与它有关的数据结构等等。</a:t>
            </a:r>
          </a:p>
        </p:txBody>
      </p:sp>
    </p:spTree>
  </p:cSld>
  <p:clrMapOvr>
    <a:masterClrMapping/>
  </p:clrMapOvr>
  <p:transition>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ltLang="zh-CN" sz="3600" b="1" smtClean="0">
                <a:solidFill>
                  <a:srgbClr val="0A0A0E"/>
                </a:solidFill>
              </a:rPr>
              <a:t>4.3.3 </a:t>
            </a:r>
            <a:r>
              <a:rPr lang="zh-CN" altLang="en-US" sz="3600" b="1" smtClean="0">
                <a:solidFill>
                  <a:srgbClr val="0A0A0E"/>
                </a:solidFill>
              </a:rPr>
              <a:t>数据字典</a:t>
            </a:r>
          </a:p>
        </p:txBody>
      </p:sp>
      <p:pic>
        <p:nvPicPr>
          <p:cNvPr id="133123" name="Picture 3"/>
          <p:cNvPicPr>
            <a:picLocks noChangeAspect="1" noChangeArrowheads="1"/>
          </p:cNvPicPr>
          <p:nvPr/>
        </p:nvPicPr>
        <p:blipFill>
          <a:blip r:embed="rId2" cstate="print">
            <a:clrChange>
              <a:clrFrom>
                <a:srgbClr val="FFFFFF"/>
              </a:clrFrom>
              <a:clrTo>
                <a:srgbClr val="FFFFFF">
                  <a:alpha val="0"/>
                </a:srgbClr>
              </a:clrTo>
            </a:clrChange>
          </a:blip>
          <a:srcRect l="24153" t="27365" r="25635" b="35243"/>
          <a:stretch>
            <a:fillRect/>
          </a:stretch>
        </p:blipFill>
        <p:spPr bwMode="auto">
          <a:xfrm>
            <a:off x="611188" y="1989138"/>
            <a:ext cx="7632700" cy="426243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sz="3200" b="1" smtClean="0">
                <a:solidFill>
                  <a:srgbClr val="0A0A0E"/>
                </a:solidFill>
              </a:rPr>
              <a:t>4.3.3 </a:t>
            </a:r>
            <a:r>
              <a:rPr lang="zh-CN" altLang="en-US" sz="3200" b="1" smtClean="0">
                <a:solidFill>
                  <a:srgbClr val="0A0A0E"/>
                </a:solidFill>
              </a:rPr>
              <a:t>数据字典</a:t>
            </a:r>
          </a:p>
        </p:txBody>
      </p:sp>
      <p:sp>
        <p:nvSpPr>
          <p:cNvPr id="134147" name="Rectangle 3"/>
          <p:cNvSpPr>
            <a:spLocks noGrp="1" noChangeArrowheads="1"/>
          </p:cNvSpPr>
          <p:nvPr>
            <p:ph type="body" idx="1"/>
          </p:nvPr>
        </p:nvSpPr>
        <p:spPr>
          <a:xfrm>
            <a:off x="395288" y="2205038"/>
            <a:ext cx="8037512" cy="4464050"/>
          </a:xfrm>
        </p:spPr>
        <p:txBody>
          <a:bodyPr/>
          <a:lstStyle/>
          <a:p>
            <a:pPr marL="712788" lvl="1" indent="-533400" eaLnBrk="1" hangingPunct="1">
              <a:spcBef>
                <a:spcPct val="35000"/>
              </a:spcBef>
              <a:spcAft>
                <a:spcPct val="35000"/>
              </a:spcAft>
              <a:buClr>
                <a:schemeClr val="tx1"/>
              </a:buClr>
              <a:buSzTx/>
              <a:buFont typeface="Wingdings" pitchFamily="2" charset="2"/>
              <a:buAutoNum type="arabicPeriod" startAt="2"/>
            </a:pPr>
            <a:r>
              <a:rPr lang="zh-CN" altLang="en-US" b="1" smtClean="0">
                <a:latin typeface="宋体" pitchFamily="2" charset="-122"/>
              </a:rPr>
              <a:t>数据流的定义</a:t>
            </a:r>
          </a:p>
          <a:p>
            <a:pPr marL="712788" lvl="1" indent="-533400" eaLnBrk="1" hangingPunct="1">
              <a:lnSpc>
                <a:spcPct val="150000"/>
              </a:lnSpc>
              <a:buFont typeface="Wingdings" pitchFamily="2" charset="2"/>
              <a:buNone/>
            </a:pPr>
            <a:r>
              <a:rPr lang="zh-CN" altLang="en-US" sz="2400" b="1" smtClean="0">
                <a:latin typeface="宋体" pitchFamily="2" charset="-122"/>
              </a:rPr>
              <a:t>    数据流是数据的流动情况的说明，是处理逻辑的输入和输出，由一个或一组固定的数据项组成。定义数据流时，不仅要说明数据流的名称、组成等，还应指明它的来源、去向和数据流量等。</a:t>
            </a:r>
          </a:p>
        </p:txBody>
      </p:sp>
    </p:spTree>
  </p:cSld>
  <p:clrMapOvr>
    <a:masterClrMapping/>
  </p:clrMapOvr>
  <p:transition>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sz="3200" b="1" smtClean="0">
                <a:solidFill>
                  <a:srgbClr val="0A0A0E"/>
                </a:solidFill>
              </a:rPr>
              <a:t>4.3.3 </a:t>
            </a:r>
            <a:r>
              <a:rPr lang="zh-CN" altLang="en-US" sz="3200" b="1" smtClean="0">
                <a:solidFill>
                  <a:srgbClr val="0A0A0E"/>
                </a:solidFill>
              </a:rPr>
              <a:t>数据字典</a:t>
            </a:r>
          </a:p>
        </p:txBody>
      </p:sp>
      <p:pic>
        <p:nvPicPr>
          <p:cNvPr id="135171" name="Picture 3"/>
          <p:cNvPicPr>
            <a:picLocks noChangeAspect="1" noChangeArrowheads="1"/>
          </p:cNvPicPr>
          <p:nvPr/>
        </p:nvPicPr>
        <p:blipFill>
          <a:blip r:embed="rId2" cstate="print">
            <a:clrChange>
              <a:clrFrom>
                <a:srgbClr val="FFFFFF"/>
              </a:clrFrom>
              <a:clrTo>
                <a:srgbClr val="FFFFFF">
                  <a:alpha val="0"/>
                </a:srgbClr>
              </a:clrTo>
            </a:clrChange>
          </a:blip>
          <a:srcRect l="25635" t="33269" r="24902" b="28342"/>
          <a:stretch>
            <a:fillRect/>
          </a:stretch>
        </p:blipFill>
        <p:spPr bwMode="auto">
          <a:xfrm>
            <a:off x="755650" y="2060575"/>
            <a:ext cx="7200900" cy="4191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altLang="zh-CN" sz="3200" b="1" smtClean="0">
                <a:solidFill>
                  <a:srgbClr val="0A0A0E"/>
                </a:solidFill>
              </a:rPr>
              <a:t>4.3.3 </a:t>
            </a:r>
            <a:r>
              <a:rPr lang="zh-CN" altLang="en-US" sz="3200" b="1" smtClean="0">
                <a:solidFill>
                  <a:srgbClr val="0A0A0E"/>
                </a:solidFill>
              </a:rPr>
              <a:t>数据字典</a:t>
            </a:r>
          </a:p>
        </p:txBody>
      </p:sp>
      <p:sp>
        <p:nvSpPr>
          <p:cNvPr id="136195" name="Rectangle 3"/>
          <p:cNvSpPr>
            <a:spLocks noGrp="1" noChangeArrowheads="1"/>
          </p:cNvSpPr>
          <p:nvPr>
            <p:ph type="body" idx="1"/>
          </p:nvPr>
        </p:nvSpPr>
        <p:spPr>
          <a:xfrm>
            <a:off x="468313" y="1989138"/>
            <a:ext cx="8037512" cy="4464050"/>
          </a:xfrm>
        </p:spPr>
        <p:txBody>
          <a:bodyPr/>
          <a:lstStyle/>
          <a:p>
            <a:pPr marL="712788" lvl="1" indent="-533400" eaLnBrk="1" hangingPunct="1">
              <a:spcBef>
                <a:spcPct val="35000"/>
              </a:spcBef>
              <a:spcAft>
                <a:spcPct val="35000"/>
              </a:spcAft>
              <a:buClr>
                <a:schemeClr val="tx1"/>
              </a:buClr>
              <a:buSzTx/>
              <a:buFont typeface="Wingdings" pitchFamily="2" charset="2"/>
              <a:buAutoNum type="arabicPeriod" startAt="3"/>
            </a:pPr>
            <a:r>
              <a:rPr lang="zh-CN" altLang="en-US" sz="2400" b="1" smtClean="0">
                <a:latin typeface="宋体" pitchFamily="2" charset="-122"/>
              </a:rPr>
              <a:t>数据存储的定义</a:t>
            </a:r>
          </a:p>
          <a:p>
            <a:pPr marL="712788" lvl="1" indent="-533400" eaLnBrk="1" hangingPunct="1">
              <a:buFont typeface="Wingdings" pitchFamily="2" charset="2"/>
              <a:buNone/>
            </a:pPr>
            <a:r>
              <a:rPr lang="zh-CN" altLang="en-US" sz="2400" b="1" smtClean="0">
                <a:latin typeface="宋体" pitchFamily="2" charset="-122"/>
              </a:rPr>
              <a:t>    数据存储的条目，主要描述数据存储的结构，以及相关的数据流、处理逻辑等。</a:t>
            </a:r>
          </a:p>
        </p:txBody>
      </p:sp>
      <p:pic>
        <p:nvPicPr>
          <p:cNvPr id="136196" name="Picture 4"/>
          <p:cNvPicPr>
            <a:picLocks noChangeAspect="1" noChangeArrowheads="1"/>
          </p:cNvPicPr>
          <p:nvPr/>
        </p:nvPicPr>
        <p:blipFill>
          <a:blip r:embed="rId2" cstate="print">
            <a:clrChange>
              <a:clrFrom>
                <a:srgbClr val="FFFFFF"/>
              </a:clrFrom>
              <a:clrTo>
                <a:srgbClr val="FFFFFF">
                  <a:alpha val="0"/>
                </a:srgbClr>
              </a:clrTo>
            </a:clrChange>
          </a:blip>
          <a:srcRect l="25635" t="43098" r="24902" b="27365"/>
          <a:stretch>
            <a:fillRect/>
          </a:stretch>
        </p:blipFill>
        <p:spPr bwMode="auto">
          <a:xfrm>
            <a:off x="1143000" y="3571875"/>
            <a:ext cx="6480175" cy="29019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ltLang="zh-CN" sz="3200" b="1" smtClean="0">
                <a:solidFill>
                  <a:srgbClr val="0A0A0E"/>
                </a:solidFill>
              </a:rPr>
              <a:t>4.3.3 </a:t>
            </a:r>
            <a:r>
              <a:rPr lang="zh-CN" altLang="en-US" sz="3200" b="1" smtClean="0">
                <a:solidFill>
                  <a:srgbClr val="0A0A0E"/>
                </a:solidFill>
              </a:rPr>
              <a:t>数据字典</a:t>
            </a:r>
          </a:p>
        </p:txBody>
      </p:sp>
      <p:sp>
        <p:nvSpPr>
          <p:cNvPr id="137219" name="Rectangle 3"/>
          <p:cNvSpPr>
            <a:spLocks noGrp="1" noChangeArrowheads="1"/>
          </p:cNvSpPr>
          <p:nvPr>
            <p:ph type="body" idx="1"/>
          </p:nvPr>
        </p:nvSpPr>
        <p:spPr>
          <a:xfrm>
            <a:off x="611188" y="1916113"/>
            <a:ext cx="7966075" cy="1871662"/>
          </a:xfrm>
        </p:spPr>
        <p:txBody>
          <a:bodyPr/>
          <a:lstStyle/>
          <a:p>
            <a:pPr marL="712788" lvl="1" indent="-533400" eaLnBrk="1" hangingPunct="1">
              <a:spcBef>
                <a:spcPct val="35000"/>
              </a:spcBef>
              <a:spcAft>
                <a:spcPct val="35000"/>
              </a:spcAft>
              <a:buClr>
                <a:schemeClr val="tx1"/>
              </a:buClr>
              <a:buSzTx/>
              <a:buFont typeface="Wingdings" pitchFamily="2" charset="2"/>
              <a:buAutoNum type="arabicPeriod" startAt="4"/>
            </a:pPr>
            <a:r>
              <a:rPr lang="zh-CN" altLang="en-US" b="1" smtClean="0">
                <a:latin typeface="宋体" pitchFamily="2" charset="-122"/>
              </a:rPr>
              <a:t>处理逻辑的定义</a:t>
            </a:r>
          </a:p>
          <a:p>
            <a:pPr marL="712788" lvl="1" indent="-533400" eaLnBrk="1" hangingPunct="1">
              <a:buFont typeface="Wingdings" pitchFamily="2" charset="2"/>
              <a:buNone/>
            </a:pPr>
            <a:r>
              <a:rPr lang="zh-CN" altLang="en-US" sz="2400" b="1" smtClean="0">
                <a:latin typeface="宋体" pitchFamily="2" charset="-122"/>
              </a:rPr>
              <a:t>    数据流程图中处理逻辑，需要在数据字典中详细描述其编号、名称、功能说明、有关的输入、输出等。 </a:t>
            </a:r>
            <a:endParaRPr lang="zh-CN" altLang="en-US" sz="2000" smtClean="0">
              <a:latin typeface="Times New Roman" pitchFamily="18" charset="0"/>
              <a:ea typeface="楷体_GB2312" pitchFamily="49" charset="-122"/>
            </a:endParaRPr>
          </a:p>
        </p:txBody>
      </p:sp>
      <p:pic>
        <p:nvPicPr>
          <p:cNvPr id="137220" name="Picture 4"/>
          <p:cNvPicPr>
            <a:picLocks noChangeAspect="1" noChangeArrowheads="1"/>
          </p:cNvPicPr>
          <p:nvPr/>
        </p:nvPicPr>
        <p:blipFill>
          <a:blip r:embed="rId2" cstate="print">
            <a:clrChange>
              <a:clrFrom>
                <a:srgbClr val="FFFFFF"/>
              </a:clrFrom>
              <a:clrTo>
                <a:srgbClr val="FFFFFF">
                  <a:alpha val="0"/>
                </a:srgbClr>
              </a:clrTo>
            </a:clrChange>
          </a:blip>
          <a:srcRect l="26384" t="19489" r="25635" b="52951"/>
          <a:stretch>
            <a:fillRect/>
          </a:stretch>
        </p:blipFill>
        <p:spPr bwMode="auto">
          <a:xfrm>
            <a:off x="1258888" y="3500438"/>
            <a:ext cx="6265862" cy="26987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200" b="1" smtClean="0">
                <a:solidFill>
                  <a:srgbClr val="0A0A0E"/>
                </a:solidFill>
              </a:rPr>
              <a:t>4.1.1 </a:t>
            </a:r>
            <a:r>
              <a:rPr lang="zh-CN" altLang="en-US" sz="3200" b="1" smtClean="0">
                <a:solidFill>
                  <a:srgbClr val="0A0A0E"/>
                </a:solidFill>
              </a:rPr>
              <a:t>系统分析的任务与难点</a:t>
            </a:r>
          </a:p>
        </p:txBody>
      </p:sp>
      <p:graphicFrame>
        <p:nvGraphicFramePr>
          <p:cNvPr id="1796099" name="Group 3"/>
          <p:cNvGraphicFramePr>
            <a:graphicFrameLocks noGrp="1"/>
          </p:cNvGraphicFramePr>
          <p:nvPr>
            <p:ph type="tbl" idx="1"/>
          </p:nvPr>
        </p:nvGraphicFramePr>
        <p:xfrm>
          <a:off x="673100" y="2205038"/>
          <a:ext cx="8002588" cy="3344037"/>
        </p:xfrm>
        <a:graphic>
          <a:graphicData uri="http://schemas.openxmlformats.org/drawingml/2006/table">
            <a:tbl>
              <a:tblPr/>
              <a:tblGrid>
                <a:gridCol w="973138"/>
                <a:gridCol w="3698875"/>
                <a:gridCol w="3330575"/>
              </a:tblGrid>
              <a:tr h="673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cap="flat">
                      <a:noFill/>
                    </a:lnL>
                    <a:lnR w="28575" cap="flat" cmpd="sng" algn="ctr">
                      <a:solidFill>
                        <a:srgbClr val="FF6600"/>
                      </a:solidFill>
                      <a:prstDash val="solid"/>
                      <a:round/>
                      <a:headEnd type="none" w="med" len="med"/>
                      <a:tailEnd type="none" w="med" len="med"/>
                    </a:lnR>
                    <a:lnT cap="flat">
                      <a:noFill/>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A0A0E"/>
                          </a:solidFill>
                          <a:effectLst/>
                          <a:latin typeface="宋体" pitchFamily="2" charset="-122"/>
                          <a:ea typeface="宋体" pitchFamily="2" charset="-122"/>
                        </a:rPr>
                        <a:t>逻辑模型</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rgbClr val="0A0A0E"/>
                          </a:solidFill>
                          <a:effectLst/>
                          <a:latin typeface="宋体" pitchFamily="2" charset="-122"/>
                          <a:ea typeface="宋体" pitchFamily="2" charset="-122"/>
                        </a:rPr>
                        <a:t>(</a:t>
                      </a:r>
                      <a:r>
                        <a:rPr kumimoji="0" lang="zh-CN" altLang="en-US" sz="2400" b="1" i="0" u="none" strike="noStrike" cap="none" normalizeH="0" baseline="0" dirty="0" smtClean="0">
                          <a:ln>
                            <a:noFill/>
                          </a:ln>
                          <a:solidFill>
                            <a:srgbClr val="0A0A0E"/>
                          </a:solidFill>
                          <a:effectLst/>
                          <a:latin typeface="宋体" pitchFamily="2" charset="-122"/>
                          <a:ea typeface="宋体" pitchFamily="2" charset="-122"/>
                        </a:rPr>
                        <a:t>本质模型、概念模型</a:t>
                      </a:r>
                      <a:r>
                        <a:rPr kumimoji="0" lang="en-US" altLang="zh-CN" sz="2400" b="1" i="0" u="none" strike="noStrike" cap="none" normalizeH="0" baseline="0" dirty="0" smtClean="0">
                          <a:ln>
                            <a:noFill/>
                          </a:ln>
                          <a:solidFill>
                            <a:srgbClr val="0A0A0E"/>
                          </a:solidFill>
                          <a:effectLst/>
                          <a:latin typeface="宋体" pitchFamily="2" charset="-122"/>
                          <a:ea typeface="宋体" pitchFamily="2" charset="-122"/>
                        </a:rPr>
                        <a:t>)</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cap="flat">
                      <a:noFill/>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A0A0E"/>
                          </a:solidFill>
                          <a:effectLst/>
                          <a:latin typeface="宋体" pitchFamily="2" charset="-122"/>
                          <a:ea typeface="宋体" pitchFamily="2" charset="-122"/>
                        </a:rPr>
                        <a:t>物理模型</a:t>
                      </a:r>
                      <a:br>
                        <a:rPr kumimoji="0" lang="zh-CN" altLang="en-US" sz="2400" b="1" i="0" u="none" strike="noStrike" cap="none" normalizeH="0" baseline="0" dirty="0" smtClean="0">
                          <a:ln>
                            <a:noFill/>
                          </a:ln>
                          <a:solidFill>
                            <a:srgbClr val="0A0A0E"/>
                          </a:solidFill>
                          <a:effectLst/>
                          <a:latin typeface="宋体" pitchFamily="2" charset="-122"/>
                          <a:ea typeface="宋体" pitchFamily="2" charset="-122"/>
                        </a:rPr>
                      </a:br>
                      <a:r>
                        <a:rPr kumimoji="0" lang="zh-CN" altLang="en-US" sz="2400" b="1" i="0" u="none" strike="noStrike" cap="none" normalizeH="0" baseline="0" dirty="0" smtClean="0">
                          <a:ln>
                            <a:noFill/>
                          </a:ln>
                          <a:solidFill>
                            <a:srgbClr val="0A0A0E"/>
                          </a:solidFill>
                          <a:effectLst/>
                          <a:latin typeface="宋体" pitchFamily="2" charset="-122"/>
                          <a:ea typeface="宋体" pitchFamily="2" charset="-122"/>
                        </a:rPr>
                        <a:t> </a:t>
                      </a:r>
                      <a:r>
                        <a:rPr kumimoji="0" lang="en-US" altLang="zh-CN" sz="2400" b="1" i="0" u="none" strike="noStrike" cap="none" normalizeH="0" baseline="0" dirty="0" smtClean="0">
                          <a:ln>
                            <a:noFill/>
                          </a:ln>
                          <a:solidFill>
                            <a:srgbClr val="0A0A0E"/>
                          </a:solidFill>
                          <a:effectLst/>
                          <a:latin typeface="宋体" pitchFamily="2" charset="-122"/>
                          <a:ea typeface="宋体" pitchFamily="2" charset="-122"/>
                        </a:rPr>
                        <a:t>(</a:t>
                      </a:r>
                      <a:r>
                        <a:rPr kumimoji="0" lang="zh-CN" altLang="en-US" sz="2400" b="1" i="0" u="none" strike="noStrike" cap="none" normalizeH="0" baseline="0" dirty="0" smtClean="0">
                          <a:ln>
                            <a:noFill/>
                          </a:ln>
                          <a:solidFill>
                            <a:srgbClr val="0A0A0E"/>
                          </a:solidFill>
                          <a:effectLst/>
                          <a:latin typeface="宋体" pitchFamily="2" charset="-122"/>
                          <a:ea typeface="宋体" pitchFamily="2" charset="-122"/>
                        </a:rPr>
                        <a:t>实施模型、技术模型</a:t>
                      </a:r>
                      <a:r>
                        <a:rPr kumimoji="0" lang="en-US" altLang="zh-CN" sz="2400" b="1" i="0" u="none" strike="noStrike" cap="none" normalizeH="0" baseline="0" dirty="0" smtClean="0">
                          <a:ln>
                            <a:noFill/>
                          </a:ln>
                          <a:solidFill>
                            <a:srgbClr val="0A0A0E"/>
                          </a:solidFill>
                          <a:effectLst/>
                          <a:latin typeface="宋体" pitchFamily="2" charset="-122"/>
                          <a:ea typeface="宋体" pitchFamily="2" charset="-122"/>
                        </a:rPr>
                        <a:t>)</a:t>
                      </a:r>
                    </a:p>
                  </a:txBody>
                  <a:tcPr horzOverflow="overflow">
                    <a:lnL w="28575" cap="flat" cmpd="sng" algn="ctr">
                      <a:solidFill>
                        <a:srgbClr val="FF6600"/>
                      </a:solidFill>
                      <a:prstDash val="solid"/>
                      <a:round/>
                      <a:headEnd type="none" w="med" len="med"/>
                      <a:tailEnd type="none" w="med" len="med"/>
                    </a:lnL>
                    <a:lnR cap="flat">
                      <a:noFill/>
                    </a:lnR>
                    <a:lnT cap="flat">
                      <a:noFill/>
                    </a:lnT>
                    <a:lnB w="28575" cap="flat" cmpd="sng" algn="ctr">
                      <a:solidFill>
                        <a:srgbClr val="FF6600"/>
                      </a:solidFill>
                      <a:prstDash val="solid"/>
                      <a:round/>
                      <a:headEnd type="none" w="med" len="med"/>
                      <a:tailEnd type="none" w="med" len="med"/>
                    </a:lnB>
                    <a:lnTlToBr>
                      <a:noFill/>
                    </a:lnTlToBr>
                    <a:lnBlToTr>
                      <a:noFill/>
                    </a:lnBlToTr>
                    <a:noFill/>
                  </a:tcPr>
                </a:tc>
              </a:tr>
              <a:tr h="1152525">
                <a:tc>
                  <a:txBody>
                    <a:bodyPr/>
                    <a:lstStyle/>
                    <a:p>
                      <a:pPr marL="0" marR="0" lvl="0" indent="0" algn="ctr" defTabSz="914400" rtl="0" eaLnBrk="1" fontAlgn="base" latinLnBrk="0" hangingPunct="1">
                        <a:lnSpc>
                          <a:spcPct val="100000"/>
                        </a:lnSpc>
                        <a:spcBef>
                          <a:spcPct val="3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rgbClr val="0A0A0E"/>
                          </a:solidFill>
                          <a:effectLst/>
                          <a:latin typeface="Tahoma" pitchFamily="34" charset="0"/>
                          <a:ea typeface="宋体" pitchFamily="2" charset="-122"/>
                        </a:rPr>
                        <a:t>现行</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rgbClr val="0A0A0E"/>
                          </a:solidFill>
                          <a:effectLst/>
                          <a:latin typeface="Tahoma" pitchFamily="34" charset="0"/>
                          <a:ea typeface="宋体" pitchFamily="2" charset="-122"/>
                        </a:rPr>
                        <a:t>系统</a:t>
                      </a:r>
                    </a:p>
                  </a:txBody>
                  <a:tcPr horzOverflow="overflow">
                    <a:lnL cap="flat">
                      <a:noFill/>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60000"/>
                        <a:buFontTx/>
                        <a:buNone/>
                        <a:tabLst/>
                      </a:pPr>
                      <a:r>
                        <a:rPr kumimoji="1" lang="zh-CN" altLang="en-US" sz="2400" b="1" i="0" u="none" strike="noStrike" cap="none" normalizeH="0" baseline="0" smtClean="0">
                          <a:ln>
                            <a:noFill/>
                          </a:ln>
                          <a:solidFill>
                            <a:srgbClr val="0A0A0E"/>
                          </a:solidFill>
                          <a:effectLst/>
                          <a:latin typeface="Tahoma" pitchFamily="34" charset="0"/>
                          <a:ea typeface="宋体" pitchFamily="2" charset="-122"/>
                        </a:rPr>
                        <a:t>描述重要的业务功能，无论系统是如何实施的</a:t>
                      </a:r>
                      <a:endParaRPr kumimoji="0" lang="zh-CN" altLang="en-US" sz="24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rgbClr val="0A0A0E"/>
                          </a:solidFill>
                          <a:effectLst/>
                          <a:latin typeface="Tahoma" pitchFamily="34" charset="0"/>
                          <a:ea typeface="宋体" pitchFamily="2" charset="-122"/>
                        </a:rPr>
                        <a:t>描述现实系统是如何在物理上实现的</a:t>
                      </a:r>
                    </a:p>
                  </a:txBody>
                  <a:tcPr horzOverflow="overflow">
                    <a:lnL w="28575" cap="flat" cmpd="sng" algn="ctr">
                      <a:solidFill>
                        <a:srgbClr val="FF6600"/>
                      </a:solidFill>
                      <a:prstDash val="solid"/>
                      <a:round/>
                      <a:headEnd type="none" w="med" len="med"/>
                      <a:tailEnd type="none" w="med" len="med"/>
                    </a:lnL>
                    <a:lnR cap="flat">
                      <a:noFill/>
                    </a:lnR>
                    <a:lnT w="28575" cap="flat" cmpd="sng" algn="ctr">
                      <a:solidFill>
                        <a:srgbClr val="FF6600"/>
                      </a:solidFill>
                      <a:prstDash val="solid"/>
                      <a:round/>
                      <a:headEnd type="none" w="med" len="med"/>
                      <a:tailEnd type="none" w="med" len="med"/>
                    </a:lnT>
                    <a:lnB w="28575" cap="flat" cmpd="sng" algn="ctr">
                      <a:solidFill>
                        <a:srgbClr val="FF6600"/>
                      </a:solidFill>
                      <a:prstDash val="solid"/>
                      <a:round/>
                      <a:headEnd type="none" w="med" len="med"/>
                      <a:tailEnd type="none" w="med" len="med"/>
                    </a:lnB>
                    <a:lnTlToBr>
                      <a:noFill/>
                    </a:lnTlToBr>
                    <a:lnBlToTr>
                      <a:noFill/>
                    </a:lnBlToTr>
                    <a:noFill/>
                  </a:tcPr>
                </a:tc>
              </a:tr>
              <a:tr h="1295400">
                <a:tc>
                  <a:txBody>
                    <a:bodyPr/>
                    <a:lstStyle/>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rgbClr val="0A0A0E"/>
                          </a:solidFill>
                          <a:effectLst/>
                          <a:latin typeface="Tahoma" pitchFamily="34" charset="0"/>
                          <a:ea typeface="宋体" pitchFamily="2" charset="-122"/>
                        </a:rPr>
                        <a:t>目标</a:t>
                      </a:r>
                    </a:p>
                    <a:p>
                      <a:pPr marL="0" marR="0" lvl="0" indent="0" algn="ctr"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rgbClr val="0A0A0E"/>
                          </a:solidFill>
                          <a:effectLst/>
                          <a:latin typeface="Tahoma" pitchFamily="34" charset="0"/>
                          <a:ea typeface="宋体" pitchFamily="2" charset="-122"/>
                        </a:rPr>
                        <a:t>系统</a:t>
                      </a:r>
                    </a:p>
                  </a:txBody>
                  <a:tcPr horzOverflow="overflow">
                    <a:lnL cap="flat">
                      <a:noFill/>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rgbClr val="0A0A0E"/>
                          </a:solidFill>
                          <a:effectLst/>
                          <a:latin typeface="Tahoma" pitchFamily="34" charset="0"/>
                          <a:ea typeface="宋体" pitchFamily="2" charset="-122"/>
                        </a:rPr>
                        <a:t>描述新系统的主要业务功能和用户新的需求，不考虑系统应如何实施</a:t>
                      </a:r>
                    </a:p>
                  </a:txBody>
                  <a:tcPr horzOverflow="overflow">
                    <a:lnL w="28575" cap="flat" cmpd="sng" algn="ctr">
                      <a:solidFill>
                        <a:srgbClr val="FF6600"/>
                      </a:solidFill>
                      <a:prstDash val="solid"/>
                      <a:round/>
                      <a:headEnd type="none" w="med" len="med"/>
                      <a:tailEnd type="none" w="med" len="med"/>
                    </a:lnL>
                    <a:lnR w="28575" cap="flat" cmpd="sng" algn="ctr">
                      <a:solidFill>
                        <a:srgbClr val="FF6600"/>
                      </a:solidFill>
                      <a:prstDash val="solid"/>
                      <a:round/>
                      <a:headEnd type="none" w="med" len="med"/>
                      <a:tailEnd type="none" w="med" len="med"/>
                    </a:lnR>
                    <a:lnT w="28575" cap="flat" cmpd="sng" algn="ctr">
                      <a:solidFill>
                        <a:srgbClr val="FF66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rgbClr val="0A0A0E"/>
                          </a:solidFill>
                          <a:effectLst/>
                          <a:latin typeface="Tahoma" pitchFamily="34" charset="0"/>
                          <a:ea typeface="宋体" pitchFamily="2" charset="-122"/>
                        </a:rPr>
                        <a:t>描述新系统是如何实施的（包括技术）</a:t>
                      </a:r>
                    </a:p>
                  </a:txBody>
                  <a:tcPr horzOverflow="overflow">
                    <a:lnL w="28575" cap="flat" cmpd="sng" algn="ctr">
                      <a:solidFill>
                        <a:srgbClr val="FF6600"/>
                      </a:solidFill>
                      <a:prstDash val="solid"/>
                      <a:round/>
                      <a:headEnd type="none" w="med" len="med"/>
                      <a:tailEnd type="none" w="med" len="med"/>
                    </a:lnL>
                    <a:lnR cap="flat">
                      <a:noFill/>
                    </a:lnR>
                    <a:lnT w="28575" cap="flat" cmpd="sng" algn="ctr">
                      <a:solidFill>
                        <a:srgbClr val="FF6600"/>
                      </a:solidFill>
                      <a:prstDash val="solid"/>
                      <a:round/>
                      <a:headEnd type="none" w="med" len="med"/>
                      <a:tailEnd type="none" w="med" len="med"/>
                    </a:lnT>
                    <a:lnB cap="flat">
                      <a:noFill/>
                    </a:lnB>
                    <a:lnTlToBr>
                      <a:noFill/>
                    </a:lnTlToBr>
                    <a:lnBlToTr>
                      <a:noFill/>
                    </a:lnBlToTr>
                    <a:noFill/>
                  </a:tcPr>
                </a:tc>
              </a:tr>
            </a:tbl>
          </a:graphicData>
        </a:graphic>
      </p:graphicFrame>
      <p:sp>
        <p:nvSpPr>
          <p:cNvPr id="1796125" name="AutoShape 29"/>
          <p:cNvSpPr>
            <a:spLocks noChangeArrowheads="1"/>
          </p:cNvSpPr>
          <p:nvPr/>
        </p:nvSpPr>
        <p:spPr bwMode="auto">
          <a:xfrm>
            <a:off x="4932363" y="3602038"/>
            <a:ext cx="533400" cy="533400"/>
          </a:xfrm>
          <a:prstGeom prst="leftArrow">
            <a:avLst>
              <a:gd name="adj1" fmla="val 50000"/>
              <a:gd name="adj2" fmla="val 25000"/>
            </a:avLst>
          </a:prstGeom>
          <a:solidFill>
            <a:srgbClr val="FF6600"/>
          </a:solidFill>
          <a:ln w="9525">
            <a:solidFill>
              <a:schemeClr val="tx1"/>
            </a:solidFill>
            <a:miter lim="800000"/>
            <a:headEnd/>
            <a:tailEnd/>
          </a:ln>
        </p:spPr>
        <p:txBody>
          <a:bodyPr wrap="none" lIns="92075" tIns="46038" rIns="92075" bIns="46038" anchor="ctr"/>
          <a:lstStyle/>
          <a:p>
            <a:endParaRPr lang="zh-CN" altLang="en-US" sz="1800" b="0"/>
          </a:p>
        </p:txBody>
      </p:sp>
      <p:sp>
        <p:nvSpPr>
          <p:cNvPr id="1796126" name="AutoShape 30"/>
          <p:cNvSpPr>
            <a:spLocks noChangeArrowheads="1"/>
          </p:cNvSpPr>
          <p:nvPr/>
        </p:nvSpPr>
        <p:spPr bwMode="auto">
          <a:xfrm>
            <a:off x="3132138" y="3819525"/>
            <a:ext cx="457200" cy="609600"/>
          </a:xfrm>
          <a:prstGeom prst="downArrow">
            <a:avLst>
              <a:gd name="adj1" fmla="val 50000"/>
              <a:gd name="adj2" fmla="val 33333"/>
            </a:avLst>
          </a:prstGeom>
          <a:solidFill>
            <a:srgbClr val="FF6600"/>
          </a:solidFill>
          <a:ln w="9525">
            <a:solidFill>
              <a:schemeClr val="tx1"/>
            </a:solidFill>
            <a:miter lim="800000"/>
            <a:headEnd/>
            <a:tailEnd/>
          </a:ln>
        </p:spPr>
        <p:txBody>
          <a:bodyPr wrap="none" lIns="92075" tIns="46038" rIns="92075" bIns="46038" anchor="ctr"/>
          <a:lstStyle/>
          <a:p>
            <a:endParaRPr lang="zh-CN" altLang="en-US" sz="1800" b="0"/>
          </a:p>
        </p:txBody>
      </p:sp>
      <p:sp>
        <p:nvSpPr>
          <p:cNvPr id="1796127" name="AutoShape 31"/>
          <p:cNvSpPr>
            <a:spLocks noChangeArrowheads="1"/>
          </p:cNvSpPr>
          <p:nvPr/>
        </p:nvSpPr>
        <p:spPr bwMode="auto">
          <a:xfrm>
            <a:off x="5003800" y="5043488"/>
            <a:ext cx="685800" cy="457200"/>
          </a:xfrm>
          <a:prstGeom prst="rightArrow">
            <a:avLst>
              <a:gd name="adj1" fmla="val 50000"/>
              <a:gd name="adj2" fmla="val 37500"/>
            </a:avLst>
          </a:prstGeom>
          <a:solidFill>
            <a:srgbClr val="FF6600"/>
          </a:solidFill>
          <a:ln w="9525">
            <a:solidFill>
              <a:schemeClr val="tx1"/>
            </a:solidFill>
            <a:miter lim="800000"/>
            <a:headEnd/>
            <a:tailEnd/>
          </a:ln>
        </p:spPr>
        <p:txBody>
          <a:bodyPr wrap="none" lIns="92075" tIns="46038" rIns="92075" bIns="46038" anchor="ctr"/>
          <a:lstStyle/>
          <a:p>
            <a:endParaRPr lang="zh-CN" altLang="en-US" sz="1800" b="0"/>
          </a:p>
        </p:txBody>
      </p:sp>
      <p:grpSp>
        <p:nvGrpSpPr>
          <p:cNvPr id="2" name="Group 32"/>
          <p:cNvGrpSpPr>
            <a:grpSpLocks/>
          </p:cNvGrpSpPr>
          <p:nvPr/>
        </p:nvGrpSpPr>
        <p:grpSpPr bwMode="auto">
          <a:xfrm>
            <a:off x="4800600" y="3602038"/>
            <a:ext cx="3516313" cy="1236662"/>
            <a:chOff x="3024" y="2341"/>
            <a:chExt cx="2215" cy="779"/>
          </a:xfrm>
        </p:grpSpPr>
        <p:sp>
          <p:nvSpPr>
            <p:cNvPr id="26646" name="Text Box 33"/>
            <p:cNvSpPr txBox="1">
              <a:spLocks noChangeArrowheads="1"/>
            </p:cNvSpPr>
            <p:nvPr/>
          </p:nvSpPr>
          <p:spPr bwMode="auto">
            <a:xfrm>
              <a:off x="3744" y="2496"/>
              <a:ext cx="1392" cy="288"/>
            </a:xfrm>
            <a:prstGeom prst="rect">
              <a:avLst/>
            </a:prstGeom>
            <a:solidFill>
              <a:srgbClr val="0066FF"/>
            </a:solidFill>
            <a:ln w="9525">
              <a:noFill/>
              <a:miter lim="800000"/>
              <a:headEnd/>
              <a:tailEnd/>
            </a:ln>
          </p:spPr>
          <p:txBody>
            <a:bodyPr lIns="92075" tIns="46038" rIns="92075" bIns="46038">
              <a:spAutoFit/>
            </a:bodyPr>
            <a:lstStyle/>
            <a:p>
              <a:pPr algn="ctr">
                <a:spcBef>
                  <a:spcPct val="50000"/>
                </a:spcBef>
              </a:pPr>
              <a:r>
                <a:rPr kumimoji="1" lang="zh-CN" altLang="en-US">
                  <a:solidFill>
                    <a:schemeClr val="bg1"/>
                  </a:solidFill>
                  <a:latin typeface="Arial Narrow" pitchFamily="34" charset="0"/>
                </a:rPr>
                <a:t>系统分析阶段</a:t>
              </a:r>
            </a:p>
          </p:txBody>
        </p:sp>
        <p:sp>
          <p:nvSpPr>
            <p:cNvPr id="26647" name="Line 34"/>
            <p:cNvSpPr>
              <a:spLocks noChangeShapeType="1"/>
            </p:cNvSpPr>
            <p:nvPr/>
          </p:nvSpPr>
          <p:spPr bwMode="auto">
            <a:xfrm flipH="1">
              <a:off x="3024" y="2688"/>
              <a:ext cx="768" cy="432"/>
            </a:xfrm>
            <a:prstGeom prst="line">
              <a:avLst/>
            </a:prstGeom>
            <a:noFill/>
            <a:ln w="38100">
              <a:solidFill>
                <a:srgbClr val="0066FF"/>
              </a:solidFill>
              <a:round/>
              <a:headEnd/>
              <a:tailEnd/>
            </a:ln>
          </p:spPr>
          <p:txBody>
            <a:bodyPr lIns="92075" tIns="46038" rIns="92075" bIns="46038" anchor="ctr"/>
            <a:lstStyle/>
            <a:p>
              <a:endParaRPr lang="zh-CN" altLang="en-US"/>
            </a:p>
          </p:txBody>
        </p:sp>
        <p:sp>
          <p:nvSpPr>
            <p:cNvPr id="26648" name="Line 35"/>
            <p:cNvSpPr>
              <a:spLocks noChangeShapeType="1"/>
            </p:cNvSpPr>
            <p:nvPr/>
          </p:nvSpPr>
          <p:spPr bwMode="auto">
            <a:xfrm flipH="1" flipV="1">
              <a:off x="3061" y="2659"/>
              <a:ext cx="675" cy="56"/>
            </a:xfrm>
            <a:prstGeom prst="line">
              <a:avLst/>
            </a:prstGeom>
            <a:noFill/>
            <a:ln w="38100">
              <a:solidFill>
                <a:srgbClr val="0066FF"/>
              </a:solidFill>
              <a:round/>
              <a:headEnd/>
              <a:tailEnd/>
            </a:ln>
          </p:spPr>
          <p:txBody>
            <a:bodyPr lIns="92075" tIns="46038" rIns="92075" bIns="46038" anchor="ctr"/>
            <a:lstStyle/>
            <a:p>
              <a:endParaRPr lang="zh-CN" altLang="en-US"/>
            </a:p>
          </p:txBody>
        </p:sp>
        <p:sp>
          <p:nvSpPr>
            <p:cNvPr id="26649" name="Line 36"/>
            <p:cNvSpPr>
              <a:spLocks noChangeShapeType="1"/>
            </p:cNvSpPr>
            <p:nvPr/>
          </p:nvSpPr>
          <p:spPr bwMode="auto">
            <a:xfrm flipV="1">
              <a:off x="5057" y="2341"/>
              <a:ext cx="182" cy="344"/>
            </a:xfrm>
            <a:prstGeom prst="line">
              <a:avLst/>
            </a:prstGeom>
            <a:noFill/>
            <a:ln w="38100">
              <a:solidFill>
                <a:srgbClr val="0066FF"/>
              </a:solidFill>
              <a:round/>
              <a:headEnd/>
              <a:tailEnd/>
            </a:ln>
          </p:spPr>
          <p:txBody>
            <a:bodyPr lIns="92075" tIns="46038" rIns="92075" bIns="46038" anchor="ctr"/>
            <a:lstStyle/>
            <a:p>
              <a:endParaRPr lang="zh-CN" altLang="en-US"/>
            </a:p>
          </p:txBody>
        </p:sp>
      </p:grpSp>
      <p:sp>
        <p:nvSpPr>
          <p:cNvPr id="1796133" name="Rectangle 37"/>
          <p:cNvSpPr>
            <a:spLocks noChangeArrowheads="1"/>
          </p:cNvSpPr>
          <p:nvPr/>
        </p:nvSpPr>
        <p:spPr bwMode="auto">
          <a:xfrm>
            <a:off x="6011863" y="5095875"/>
            <a:ext cx="2022475" cy="457200"/>
          </a:xfrm>
          <a:prstGeom prst="rect">
            <a:avLst/>
          </a:prstGeom>
          <a:solidFill>
            <a:srgbClr val="FC0128"/>
          </a:solidFill>
          <a:ln w="9525">
            <a:noFill/>
            <a:miter lim="800000"/>
            <a:headEnd/>
            <a:tailEnd/>
          </a:ln>
        </p:spPr>
        <p:txBody>
          <a:bodyPr wrap="none">
            <a:spAutoFit/>
          </a:bodyPr>
          <a:lstStyle/>
          <a:p>
            <a:r>
              <a:rPr kumimoji="1" lang="zh-CN" altLang="en-US">
                <a:solidFill>
                  <a:schemeClr val="bg1"/>
                </a:solidFill>
                <a:latin typeface="Arial" charset="0"/>
              </a:rPr>
              <a:t>系统设计阶段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96125"/>
                                        </p:tgtEl>
                                        <p:attrNameLst>
                                          <p:attrName>style.visibility</p:attrName>
                                        </p:attrNameLst>
                                      </p:cBhvr>
                                      <p:to>
                                        <p:strVal val="visible"/>
                                      </p:to>
                                    </p:set>
                                    <p:animEffect transition="in" filter="wipe(right)">
                                      <p:cBhvr>
                                        <p:cTn id="7" dur="500"/>
                                        <p:tgtEl>
                                          <p:spTgt spid="17961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96126"/>
                                        </p:tgtEl>
                                        <p:attrNameLst>
                                          <p:attrName>style.visibility</p:attrName>
                                        </p:attrNameLst>
                                      </p:cBhvr>
                                      <p:to>
                                        <p:strVal val="visible"/>
                                      </p:to>
                                    </p:set>
                                    <p:animEffect transition="in" filter="wipe(up)">
                                      <p:cBhvr>
                                        <p:cTn id="12" dur="500"/>
                                        <p:tgtEl>
                                          <p:spTgt spid="1796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96127"/>
                                        </p:tgtEl>
                                        <p:attrNameLst>
                                          <p:attrName>style.visibility</p:attrName>
                                        </p:attrNameLst>
                                      </p:cBhvr>
                                      <p:to>
                                        <p:strVal val="visible"/>
                                      </p:to>
                                    </p:set>
                                    <p:animEffect transition="in" filter="wipe(left)">
                                      <p:cBhvr>
                                        <p:cTn id="17" dur="500"/>
                                        <p:tgtEl>
                                          <p:spTgt spid="179612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96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6125" grpId="0" animBg="1"/>
      <p:bldP spid="1796126" grpId="0" animBg="1"/>
      <p:bldP spid="1796127" grpId="0" animBg="1"/>
      <p:bldP spid="1796133"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ltLang="zh-CN" sz="3200" b="1" smtClean="0">
                <a:solidFill>
                  <a:srgbClr val="0A0A0E"/>
                </a:solidFill>
              </a:rPr>
              <a:t>4.3.3 </a:t>
            </a:r>
            <a:r>
              <a:rPr lang="zh-CN" altLang="en-US" sz="3200" b="1" smtClean="0">
                <a:solidFill>
                  <a:srgbClr val="0A0A0E"/>
                </a:solidFill>
              </a:rPr>
              <a:t>数据字典</a:t>
            </a:r>
          </a:p>
        </p:txBody>
      </p:sp>
      <p:sp>
        <p:nvSpPr>
          <p:cNvPr id="138243" name="Rectangle 3"/>
          <p:cNvSpPr>
            <a:spLocks noGrp="1" noChangeArrowheads="1"/>
          </p:cNvSpPr>
          <p:nvPr>
            <p:ph type="body" idx="1"/>
          </p:nvPr>
        </p:nvSpPr>
        <p:spPr>
          <a:xfrm>
            <a:off x="539750" y="1773238"/>
            <a:ext cx="8037513" cy="4464050"/>
          </a:xfrm>
        </p:spPr>
        <p:txBody>
          <a:bodyPr/>
          <a:lstStyle/>
          <a:p>
            <a:pPr marL="712788" lvl="1" indent="-533400" eaLnBrk="1" hangingPunct="1">
              <a:buClr>
                <a:schemeClr val="tx1"/>
              </a:buClr>
              <a:buSzTx/>
              <a:buFont typeface="Wingdings" pitchFamily="2" charset="2"/>
              <a:buAutoNum type="arabicPeriod" startAt="5"/>
            </a:pPr>
            <a:r>
              <a:rPr lang="zh-CN" altLang="en-US" sz="2400" b="1" smtClean="0">
                <a:latin typeface="宋体" pitchFamily="2" charset="-122"/>
              </a:rPr>
              <a:t>外部实体的定义</a:t>
            </a:r>
          </a:p>
          <a:p>
            <a:pPr marL="712788" lvl="1" indent="-533400" eaLnBrk="1" hangingPunct="1">
              <a:buFont typeface="Wingdings" pitchFamily="2" charset="2"/>
              <a:buNone/>
            </a:pPr>
            <a:r>
              <a:rPr lang="zh-CN" altLang="en-US" sz="2400" b="1" smtClean="0">
                <a:latin typeface="宋体" pitchFamily="2" charset="-122"/>
              </a:rPr>
              <a:t>    外部实体是数据的来源和去向，因此在数据字典中关于外部实体的定义，主要说明外部实体产生的数据流和传给外部实体的数据流，以及该外部实体的数量等。表</a:t>
            </a:r>
            <a:r>
              <a:rPr lang="en-US" altLang="zh-CN" sz="2400" b="1" smtClean="0">
                <a:latin typeface="宋体" pitchFamily="2" charset="-122"/>
              </a:rPr>
              <a:t>4.7</a:t>
            </a:r>
            <a:r>
              <a:rPr lang="zh-CN" altLang="en-US" sz="2400" b="1" smtClean="0">
                <a:latin typeface="宋体" pitchFamily="2" charset="-122"/>
              </a:rPr>
              <a:t>是描述“学生”这个外部实体的定义。</a:t>
            </a:r>
          </a:p>
        </p:txBody>
      </p:sp>
      <p:pic>
        <p:nvPicPr>
          <p:cNvPr id="138244" name="Picture 4"/>
          <p:cNvPicPr>
            <a:picLocks noChangeAspect="1" noChangeArrowheads="1"/>
          </p:cNvPicPr>
          <p:nvPr/>
        </p:nvPicPr>
        <p:blipFill>
          <a:blip r:embed="rId2" cstate="print">
            <a:clrChange>
              <a:clrFrom>
                <a:srgbClr val="FFFFFF"/>
              </a:clrFrom>
              <a:clrTo>
                <a:srgbClr val="FFFFFF">
                  <a:alpha val="0"/>
                </a:srgbClr>
              </a:clrTo>
            </a:clrChange>
          </a:blip>
          <a:srcRect l="25635" t="60829" r="25635" b="16536"/>
          <a:stretch>
            <a:fillRect/>
          </a:stretch>
        </p:blipFill>
        <p:spPr bwMode="auto">
          <a:xfrm>
            <a:off x="323850" y="3860800"/>
            <a:ext cx="7848600" cy="280828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323850" y="1989138"/>
            <a:ext cx="8204200" cy="4114800"/>
          </a:xfrm>
        </p:spPr>
        <p:txBody>
          <a:bodyPr/>
          <a:lstStyle/>
          <a:p>
            <a:pPr marL="0" indent="0" eaLnBrk="1" hangingPunct="1">
              <a:buFont typeface="Wingdings" pitchFamily="2" charset="2"/>
              <a:buNone/>
            </a:pPr>
            <a:r>
              <a:rPr lang="en-US" altLang="zh-CN" smtClean="0"/>
              <a:t>3.</a:t>
            </a:r>
            <a:r>
              <a:rPr lang="zh-CN" altLang="en-US" b="1" smtClean="0"/>
              <a:t>数据字典的特点</a:t>
            </a:r>
          </a:p>
          <a:p>
            <a:pPr marL="531813" lvl="1" indent="-352425" algn="just" eaLnBrk="1" hangingPunct="1">
              <a:buClr>
                <a:srgbClr val="FF0000"/>
              </a:buClr>
              <a:buSzPct val="60000"/>
            </a:pPr>
            <a:r>
              <a:rPr lang="zh-CN" altLang="en-US" sz="2400" b="1" smtClean="0">
                <a:latin typeface="Times New Roman" pitchFamily="18" charset="0"/>
              </a:rPr>
              <a:t>通过名字能方便地查阅数据定义</a:t>
            </a:r>
            <a:endParaRPr lang="zh-CN" altLang="en-US" sz="2400" b="1" smtClean="0"/>
          </a:p>
          <a:p>
            <a:pPr marL="531813" lvl="1" indent="-352425" algn="just" eaLnBrk="1" hangingPunct="1">
              <a:buClr>
                <a:srgbClr val="FF0000"/>
              </a:buClr>
              <a:buSzPct val="60000"/>
            </a:pPr>
            <a:r>
              <a:rPr lang="zh-CN" altLang="en-US" sz="2400" b="1" smtClean="0">
                <a:latin typeface="Times New Roman" pitchFamily="18" charset="0"/>
              </a:rPr>
              <a:t>没有冗余</a:t>
            </a:r>
            <a:endParaRPr lang="zh-CN" altLang="en-US" sz="2400" b="1" smtClean="0"/>
          </a:p>
          <a:p>
            <a:pPr marL="531813" lvl="1" indent="-352425" algn="just" eaLnBrk="1" hangingPunct="1">
              <a:buClr>
                <a:srgbClr val="FF0000"/>
              </a:buClr>
              <a:buSzPct val="60000"/>
            </a:pPr>
            <a:r>
              <a:rPr lang="zh-CN" altLang="en-US" sz="2400" b="1" smtClean="0">
                <a:latin typeface="Times New Roman" pitchFamily="18" charset="0"/>
              </a:rPr>
              <a:t>尽量不重复在规格说明的其他组成部分中已出现的信息</a:t>
            </a:r>
            <a:endParaRPr lang="zh-CN" altLang="en-US" sz="2400" b="1" smtClean="0"/>
          </a:p>
          <a:p>
            <a:pPr marL="531813" lvl="1" indent="-352425" algn="just" eaLnBrk="1" hangingPunct="1">
              <a:buClr>
                <a:srgbClr val="FF0000"/>
              </a:buClr>
              <a:buSzPct val="60000"/>
            </a:pPr>
            <a:r>
              <a:rPr lang="zh-CN" altLang="en-US" sz="2400" b="1" smtClean="0">
                <a:latin typeface="Times New Roman" pitchFamily="18" charset="0"/>
              </a:rPr>
              <a:t>容易修改和更新</a:t>
            </a:r>
            <a:endParaRPr lang="zh-CN" altLang="en-US" sz="2400" b="1" smtClean="0"/>
          </a:p>
          <a:p>
            <a:pPr marL="531813" lvl="1" indent="-352425" algn="just" eaLnBrk="1" hangingPunct="1">
              <a:buClr>
                <a:srgbClr val="FF0000"/>
              </a:buClr>
              <a:buSzPct val="60000"/>
            </a:pPr>
            <a:r>
              <a:rPr lang="zh-CN" altLang="en-US" sz="2400" b="1" smtClean="0">
                <a:latin typeface="Times New Roman" pitchFamily="18" charset="0"/>
              </a:rPr>
              <a:t>能单独处理描述每个数据元素的信息</a:t>
            </a:r>
            <a:endParaRPr lang="zh-CN" altLang="en-US" sz="2400" b="1" smtClean="0"/>
          </a:p>
          <a:p>
            <a:pPr marL="531813" lvl="1" indent="-352425" algn="just" eaLnBrk="1" hangingPunct="1">
              <a:buClr>
                <a:srgbClr val="FF0000"/>
              </a:buClr>
              <a:buSzPct val="60000"/>
            </a:pPr>
            <a:r>
              <a:rPr lang="zh-CN" altLang="en-US" sz="2400" b="1" smtClean="0">
                <a:latin typeface="Times New Roman" pitchFamily="18" charset="0"/>
              </a:rPr>
              <a:t>定义的书写方法简便而严格</a:t>
            </a:r>
            <a:endParaRPr lang="zh-CN" altLang="en-US" sz="2400" b="1" smtClean="0"/>
          </a:p>
        </p:txBody>
      </p:sp>
      <p:sp>
        <p:nvSpPr>
          <p:cNvPr id="139267" name="AutoShape 3">
            <a:hlinkClick r:id="" action="ppaction://noaction" highlightClick="1"/>
          </p:cNvPr>
          <p:cNvSpPr>
            <a:spLocks noChangeArrowheads="1"/>
          </p:cNvSpPr>
          <p:nvPr/>
        </p:nvSpPr>
        <p:spPr bwMode="auto">
          <a:xfrm>
            <a:off x="827088" y="765175"/>
            <a:ext cx="5186362" cy="914400"/>
          </a:xfrm>
          <a:prstGeom prst="actionButtonBlank">
            <a:avLst/>
          </a:prstGeom>
          <a:noFill/>
          <a:ln w="9525">
            <a:noFill/>
            <a:miter lim="800000"/>
            <a:headEnd/>
            <a:tailEnd/>
          </a:ln>
        </p:spPr>
        <p:txBody>
          <a:bodyPr anchor="ctr"/>
          <a:lstStyle/>
          <a:p>
            <a:r>
              <a:rPr lang="en-US" altLang="zh-CN" sz="3200">
                <a:solidFill>
                  <a:srgbClr val="0A0A0E"/>
                </a:solidFill>
              </a:rPr>
              <a:t>4.3.3 </a:t>
            </a:r>
            <a:r>
              <a:rPr lang="zh-CN" altLang="en-US" sz="3200">
                <a:solidFill>
                  <a:srgbClr val="0A0A0E"/>
                </a:solidFill>
              </a:rPr>
              <a:t>数据字典</a:t>
            </a:r>
          </a:p>
        </p:txBody>
      </p:sp>
    </p:spTree>
  </p:cSld>
  <p:clrMapOvr>
    <a:masterClrMapping/>
  </p:clrMapOvr>
  <p:transition>
    <p:wipe dir="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684213" y="1989138"/>
            <a:ext cx="7772400" cy="4114800"/>
          </a:xfrm>
        </p:spPr>
        <p:txBody>
          <a:bodyPr/>
          <a:lstStyle/>
          <a:p>
            <a:pPr marL="0" indent="0" eaLnBrk="1" hangingPunct="1">
              <a:buFont typeface="Wingdings" pitchFamily="2" charset="2"/>
              <a:buNone/>
            </a:pPr>
            <a:r>
              <a:rPr lang="en-US" altLang="zh-CN" b="1" smtClean="0"/>
              <a:t>1.</a:t>
            </a:r>
            <a:r>
              <a:rPr lang="zh-CN" altLang="en-US" b="1" smtClean="0"/>
              <a:t>结构语言</a:t>
            </a:r>
          </a:p>
          <a:p>
            <a:pPr marL="273050" lvl="1" indent="-93663" algn="just" eaLnBrk="1" hangingPunct="1">
              <a:buClr>
                <a:srgbClr val="FFFFFF"/>
              </a:buClr>
            </a:pPr>
            <a:r>
              <a:rPr lang="zh-CN" altLang="en-US" b="1" smtClean="0">
                <a:latin typeface="Times New Roman" pitchFamily="18" charset="0"/>
              </a:rPr>
              <a:t>简单的祈使语句</a:t>
            </a:r>
            <a:endParaRPr lang="zh-CN" altLang="en-US" b="1" smtClean="0"/>
          </a:p>
          <a:p>
            <a:pPr marL="681038" lvl="2" algn="just" eaLnBrk="1" hangingPunct="1">
              <a:buClr>
                <a:schemeClr val="accent2"/>
              </a:buClr>
              <a:buSzPct val="60000"/>
              <a:buFont typeface="Wingdings" pitchFamily="2" charset="2"/>
              <a:buChar char="l"/>
            </a:pPr>
            <a:r>
              <a:rPr lang="zh-CN" altLang="en-US" b="1" smtClean="0">
                <a:latin typeface="Times New Roman" pitchFamily="18" charset="0"/>
              </a:rPr>
              <a:t>指明要做的事情，它至少要包括一个动词，明确地指出执行的功能，至少要包括一个名词作为宾语，表示动作的对象；不使用形容词，力求精练。</a:t>
            </a:r>
          </a:p>
          <a:p>
            <a:pPr marL="681038" lvl="2" algn="just" eaLnBrk="1" hangingPunct="1">
              <a:buClr>
                <a:schemeClr val="accent2"/>
              </a:buClr>
              <a:buSzPct val="60000"/>
              <a:buFont typeface="Wingdings" pitchFamily="2" charset="2"/>
              <a:buChar char="l"/>
            </a:pPr>
            <a:r>
              <a:rPr lang="zh-CN" altLang="en-US" b="1" smtClean="0">
                <a:latin typeface="Times New Roman" pitchFamily="18" charset="0"/>
              </a:rPr>
              <a:t>例如，</a:t>
            </a:r>
            <a:r>
              <a:rPr lang="zh-CN" altLang="en-US" b="1" smtClean="0">
                <a:latin typeface="Arial" charset="0"/>
              </a:rPr>
              <a:t>“</a:t>
            </a:r>
            <a:r>
              <a:rPr lang="zh-CN" altLang="en-US" b="1" smtClean="0">
                <a:latin typeface="Times New Roman" pitchFamily="18" charset="0"/>
              </a:rPr>
              <a:t>计算平均成绩</a:t>
            </a:r>
            <a:r>
              <a:rPr lang="zh-CN" altLang="en-US" b="1" smtClean="0">
                <a:latin typeface="Arial" charset="0"/>
              </a:rPr>
              <a:t>”</a:t>
            </a:r>
            <a:r>
              <a:rPr lang="zh-CN" altLang="en-US" b="1" smtClean="0">
                <a:latin typeface="Times New Roman" pitchFamily="18" charset="0"/>
              </a:rPr>
              <a:t>、</a:t>
            </a:r>
            <a:r>
              <a:rPr lang="zh-CN" altLang="en-US" b="1" smtClean="0">
                <a:latin typeface="Arial" charset="0"/>
              </a:rPr>
              <a:t>“</a:t>
            </a:r>
            <a:r>
              <a:rPr lang="zh-CN" altLang="en-US" b="1" smtClean="0">
                <a:latin typeface="Times New Roman" pitchFamily="18" charset="0"/>
              </a:rPr>
              <a:t>获得职工姓名</a:t>
            </a:r>
            <a:r>
              <a:rPr lang="zh-CN" altLang="en-US" b="1" smtClean="0">
                <a:latin typeface="Arial" charset="0"/>
              </a:rPr>
              <a:t>”</a:t>
            </a:r>
            <a:r>
              <a:rPr lang="zh-CN" altLang="en-US" b="1" smtClean="0">
                <a:latin typeface="Times New Roman" pitchFamily="18" charset="0"/>
              </a:rPr>
              <a:t>等。</a:t>
            </a:r>
            <a:endParaRPr lang="zh-CN" altLang="en-US" b="1" smtClean="0"/>
          </a:p>
        </p:txBody>
      </p:sp>
      <p:sp>
        <p:nvSpPr>
          <p:cNvPr id="140291" name="AutoShape 3">
            <a:hlinkClick r:id="" action="ppaction://noaction" highlightClick="1"/>
          </p:cNvPr>
          <p:cNvSpPr>
            <a:spLocks noChangeArrowheads="1"/>
          </p:cNvSpPr>
          <p:nvPr/>
        </p:nvSpPr>
        <p:spPr bwMode="auto">
          <a:xfrm>
            <a:off x="900113" y="836613"/>
            <a:ext cx="6842125" cy="914400"/>
          </a:xfrm>
          <a:prstGeom prst="actionButtonBlank">
            <a:avLst/>
          </a:prstGeom>
          <a:noFill/>
          <a:ln w="9525">
            <a:noFill/>
            <a:miter lim="800000"/>
            <a:headEnd/>
            <a:tailEnd/>
          </a:ln>
        </p:spPr>
        <p:txBody>
          <a:bodyPr anchor="ctr"/>
          <a:lstStyle/>
          <a:p>
            <a:r>
              <a:rPr lang="en-US" altLang="zh-CN" sz="3600">
                <a:solidFill>
                  <a:srgbClr val="0A0A0E"/>
                </a:solidFill>
              </a:rPr>
              <a:t>4.3.4 </a:t>
            </a:r>
            <a:r>
              <a:rPr lang="zh-CN" altLang="en-US" sz="3600">
                <a:solidFill>
                  <a:srgbClr val="0A0A0E"/>
                </a:solidFill>
              </a:rPr>
              <a:t>数据处理的描述工具</a:t>
            </a:r>
          </a:p>
        </p:txBody>
      </p:sp>
    </p:spTree>
  </p:cSld>
  <p:clrMapOvr>
    <a:masterClrMapping/>
  </p:clrMapOvr>
  <p:transition>
    <p:wipe dir="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611188" y="1989138"/>
            <a:ext cx="7772400" cy="4114800"/>
          </a:xfrm>
        </p:spPr>
        <p:txBody>
          <a:bodyPr/>
          <a:lstStyle/>
          <a:p>
            <a:pPr marL="0" indent="0" eaLnBrk="1" hangingPunct="1">
              <a:buFont typeface="Wingdings" pitchFamily="2" charset="2"/>
              <a:buNone/>
            </a:pPr>
            <a:r>
              <a:rPr lang="en-US" altLang="zh-CN" smtClean="0"/>
              <a:t>1</a:t>
            </a:r>
            <a:r>
              <a:rPr lang="en-US" altLang="zh-CN" b="1" smtClean="0"/>
              <a:t>.</a:t>
            </a:r>
            <a:r>
              <a:rPr lang="zh-CN" altLang="en-US" b="1" smtClean="0"/>
              <a:t>结构语言</a:t>
            </a:r>
          </a:p>
          <a:p>
            <a:pPr marL="273050" lvl="1" indent="-93663" algn="just" eaLnBrk="1" hangingPunct="1">
              <a:buClr>
                <a:srgbClr val="FFFFFF"/>
              </a:buClr>
            </a:pPr>
            <a:r>
              <a:rPr lang="zh-CN" altLang="en-US" b="1" smtClean="0">
                <a:latin typeface="Times New Roman" pitchFamily="18" charset="0"/>
              </a:rPr>
              <a:t>判断语句</a:t>
            </a:r>
            <a:endParaRPr lang="zh-CN" altLang="en-US" b="1" smtClean="0"/>
          </a:p>
          <a:p>
            <a:pPr marL="681038" lvl="2" eaLnBrk="1" hangingPunct="1">
              <a:buClr>
                <a:schemeClr val="accent2"/>
              </a:buClr>
              <a:buSzPct val="60000"/>
              <a:buFont typeface="Wingdings" pitchFamily="2" charset="2"/>
              <a:buChar char="l"/>
            </a:pPr>
            <a:r>
              <a:rPr lang="zh-CN" altLang="en-US" b="1" smtClean="0">
                <a:latin typeface="Times New Roman" pitchFamily="18" charset="0"/>
              </a:rPr>
              <a:t>在处理功能中常常需要对根据某一条件的不同结论执行不同的处理动作进行描述，为此，可以用判断句来实现。</a:t>
            </a:r>
          </a:p>
        </p:txBody>
      </p:sp>
      <p:sp>
        <p:nvSpPr>
          <p:cNvPr id="141315" name="AutoShape 3">
            <a:hlinkClick r:id="" action="ppaction://noaction" highlightClick="1"/>
          </p:cNvPr>
          <p:cNvSpPr>
            <a:spLocks noChangeArrowheads="1"/>
          </p:cNvSpPr>
          <p:nvPr/>
        </p:nvSpPr>
        <p:spPr bwMode="auto">
          <a:xfrm>
            <a:off x="1042988" y="765175"/>
            <a:ext cx="6770687" cy="914400"/>
          </a:xfrm>
          <a:prstGeom prst="actionButtonBlank">
            <a:avLst/>
          </a:prstGeom>
          <a:noFill/>
          <a:ln w="9525">
            <a:noFill/>
            <a:miter lim="800000"/>
            <a:headEnd/>
            <a:tailEnd/>
          </a:ln>
        </p:spPr>
        <p:txBody>
          <a:bodyPr anchor="ctr"/>
          <a:lstStyle/>
          <a:p>
            <a:r>
              <a:rPr lang="en-US" altLang="zh-CN" sz="3600">
                <a:solidFill>
                  <a:srgbClr val="0A0A0E"/>
                </a:solidFill>
              </a:rPr>
              <a:t>4.3.4 </a:t>
            </a:r>
            <a:r>
              <a:rPr lang="zh-CN" altLang="en-US" sz="3600">
                <a:solidFill>
                  <a:srgbClr val="0A0A0E"/>
                </a:solidFill>
              </a:rPr>
              <a:t>数据处理的描述工具</a:t>
            </a:r>
          </a:p>
        </p:txBody>
      </p:sp>
    </p:spTree>
  </p:cSld>
  <p:clrMapOvr>
    <a:masterClrMapping/>
  </p:clrMapOvr>
  <p:transition>
    <p:wipe dir="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xfrm>
            <a:off x="684213" y="1989138"/>
            <a:ext cx="7772400" cy="4114800"/>
          </a:xfrm>
        </p:spPr>
        <p:txBody>
          <a:bodyPr/>
          <a:lstStyle/>
          <a:p>
            <a:pPr marL="0" indent="0" eaLnBrk="1" hangingPunct="1">
              <a:buFont typeface="Wingdings" pitchFamily="2" charset="2"/>
              <a:buNone/>
            </a:pPr>
            <a:r>
              <a:rPr lang="en-US" altLang="zh-CN" smtClean="0"/>
              <a:t>1.</a:t>
            </a:r>
            <a:r>
              <a:rPr lang="zh-CN" altLang="en-US" b="1" smtClean="0"/>
              <a:t>结构语言</a:t>
            </a:r>
          </a:p>
          <a:p>
            <a:pPr marL="273050" lvl="1" indent="-93663" algn="just" eaLnBrk="1" hangingPunct="1">
              <a:buClr>
                <a:srgbClr val="FFFFFF"/>
              </a:buClr>
            </a:pPr>
            <a:r>
              <a:rPr lang="zh-CN" altLang="en-US" b="1" smtClean="0">
                <a:latin typeface="Times New Roman" pitchFamily="18" charset="0"/>
              </a:rPr>
              <a:t>循环语句</a:t>
            </a:r>
          </a:p>
          <a:p>
            <a:pPr marL="681038" lvl="2" eaLnBrk="1" hangingPunct="1">
              <a:buClr>
                <a:schemeClr val="accent2"/>
              </a:buClr>
              <a:buSzPct val="60000"/>
              <a:buFont typeface="Wingdings" pitchFamily="2" charset="2"/>
              <a:buChar char="l"/>
            </a:pPr>
            <a:r>
              <a:rPr lang="zh-CN" altLang="en-US" b="1" smtClean="0">
                <a:latin typeface="Times New Roman" pitchFamily="18" charset="0"/>
              </a:rPr>
              <a:t>循环语句是指在某种条件下，连续执行相同的动作，直到这个条件不成立为止。它也可以用来明确地指出对每一件相同的事务都执行同一个动作。</a:t>
            </a:r>
          </a:p>
        </p:txBody>
      </p:sp>
      <p:sp>
        <p:nvSpPr>
          <p:cNvPr id="142339" name="AutoShape 3">
            <a:hlinkClick r:id="" action="ppaction://noaction" highlightClick="1"/>
          </p:cNvPr>
          <p:cNvSpPr>
            <a:spLocks noChangeArrowheads="1"/>
          </p:cNvSpPr>
          <p:nvPr/>
        </p:nvSpPr>
        <p:spPr bwMode="auto">
          <a:xfrm>
            <a:off x="971550" y="692150"/>
            <a:ext cx="6915150" cy="914400"/>
          </a:xfrm>
          <a:prstGeom prst="actionButtonBlank">
            <a:avLst/>
          </a:prstGeom>
          <a:noFill/>
          <a:ln w="9525">
            <a:noFill/>
            <a:miter lim="800000"/>
            <a:headEnd/>
            <a:tailEnd/>
          </a:ln>
        </p:spPr>
        <p:txBody>
          <a:bodyPr anchor="ctr"/>
          <a:lstStyle/>
          <a:p>
            <a:r>
              <a:rPr lang="en-US" altLang="zh-CN" sz="3600">
                <a:solidFill>
                  <a:srgbClr val="0A0A0E"/>
                </a:solidFill>
              </a:rPr>
              <a:t>4.3.4 </a:t>
            </a:r>
            <a:r>
              <a:rPr lang="zh-CN" altLang="en-US" sz="3600">
                <a:solidFill>
                  <a:srgbClr val="0A0A0E"/>
                </a:solidFill>
              </a:rPr>
              <a:t>数据处理的描述工具</a:t>
            </a:r>
          </a:p>
        </p:txBody>
      </p:sp>
    </p:spTree>
  </p:cSld>
  <p:clrMapOvr>
    <a:masterClrMapping/>
  </p:clrMapOvr>
  <p:transition>
    <p:wipe dir="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body" idx="4294967295"/>
          </p:nvPr>
        </p:nvSpPr>
        <p:spPr>
          <a:xfrm>
            <a:off x="468313" y="1916113"/>
            <a:ext cx="8135937" cy="4465637"/>
          </a:xfrm>
        </p:spPr>
        <p:txBody>
          <a:bodyPr/>
          <a:lstStyle/>
          <a:p>
            <a:pPr eaLnBrk="1" hangingPunct="1">
              <a:lnSpc>
                <a:spcPct val="175000"/>
              </a:lnSpc>
              <a:buFont typeface="Wingdings" pitchFamily="2" charset="2"/>
              <a:buNone/>
            </a:pPr>
            <a:r>
              <a:rPr lang="zh-CN" altLang="en-US" sz="2400" b="1" smtClean="0">
                <a:latin typeface="宋体" pitchFamily="2" charset="-122"/>
              </a:rPr>
              <a:t>（</a:t>
            </a:r>
            <a:r>
              <a:rPr lang="en-US" altLang="zh-CN" sz="2400" b="1" smtClean="0">
                <a:latin typeface="宋体" pitchFamily="2" charset="-122"/>
              </a:rPr>
              <a:t>1</a:t>
            </a:r>
            <a:r>
              <a:rPr lang="zh-CN" altLang="en-US" sz="2400" b="1" smtClean="0">
                <a:latin typeface="宋体" pitchFamily="2" charset="-122"/>
              </a:rPr>
              <a:t>）年交易额在</a:t>
            </a:r>
            <a:r>
              <a:rPr lang="en-US" altLang="zh-CN" sz="2400" b="1" smtClean="0">
                <a:latin typeface="宋体" pitchFamily="2" charset="-122"/>
              </a:rPr>
              <a:t>5</a:t>
            </a:r>
            <a:r>
              <a:rPr lang="zh-CN" altLang="en-US" sz="2400" b="1" smtClean="0">
                <a:latin typeface="宋体" pitchFamily="2" charset="-122"/>
              </a:rPr>
              <a:t>万或</a:t>
            </a:r>
            <a:r>
              <a:rPr lang="en-US" altLang="zh-CN" sz="2400" b="1" smtClean="0">
                <a:latin typeface="宋体" pitchFamily="2" charset="-122"/>
              </a:rPr>
              <a:t>5</a:t>
            </a:r>
            <a:r>
              <a:rPr lang="zh-CN" altLang="en-US" sz="2400" b="1" smtClean="0">
                <a:latin typeface="宋体" pitchFamily="2" charset="-122"/>
              </a:rPr>
              <a:t>万以下，则不给予折扣；</a:t>
            </a:r>
          </a:p>
          <a:p>
            <a:pPr eaLnBrk="1" hangingPunct="1">
              <a:lnSpc>
                <a:spcPct val="175000"/>
              </a:lnSpc>
              <a:buFont typeface="Wingdings" pitchFamily="2" charset="2"/>
              <a:buNone/>
            </a:pPr>
            <a:r>
              <a:rPr lang="zh-CN" altLang="en-US" sz="2400" b="1" smtClean="0">
                <a:latin typeface="宋体" pitchFamily="2" charset="-122"/>
              </a:rPr>
              <a:t>（</a:t>
            </a:r>
            <a:r>
              <a:rPr lang="en-US" altLang="zh-CN" sz="2400" b="1" smtClean="0">
                <a:latin typeface="宋体" pitchFamily="2" charset="-122"/>
              </a:rPr>
              <a:t>2</a:t>
            </a:r>
            <a:r>
              <a:rPr lang="zh-CN" altLang="en-US" sz="2400" b="1" smtClean="0">
                <a:latin typeface="宋体" pitchFamily="2" charset="-122"/>
              </a:rPr>
              <a:t>）对于年交易额在</a:t>
            </a:r>
            <a:r>
              <a:rPr lang="en-US" altLang="zh-CN" sz="2400" b="1" smtClean="0">
                <a:latin typeface="宋体" pitchFamily="2" charset="-122"/>
              </a:rPr>
              <a:t>5</a:t>
            </a:r>
            <a:r>
              <a:rPr lang="zh-CN" altLang="en-US" sz="2400" b="1" smtClean="0">
                <a:latin typeface="宋体" pitchFamily="2" charset="-122"/>
              </a:rPr>
              <a:t>万以上时：</a:t>
            </a:r>
          </a:p>
          <a:p>
            <a:pPr eaLnBrk="1" hangingPunct="1">
              <a:lnSpc>
                <a:spcPct val="175000"/>
              </a:lnSpc>
              <a:buFont typeface="Wingdings" pitchFamily="2" charset="2"/>
              <a:buNone/>
            </a:pPr>
            <a:r>
              <a:rPr lang="zh-CN" altLang="en-US" sz="2400" b="1" smtClean="0">
                <a:latin typeface="宋体" pitchFamily="2" charset="-122"/>
              </a:rPr>
              <a:t>     如果最近</a:t>
            </a:r>
            <a:r>
              <a:rPr lang="en-US" altLang="zh-CN" sz="2400" b="1" smtClean="0">
                <a:latin typeface="宋体" pitchFamily="2" charset="-122"/>
              </a:rPr>
              <a:t>3</a:t>
            </a:r>
            <a:r>
              <a:rPr lang="zh-CN" altLang="en-US" sz="2400" b="1" smtClean="0">
                <a:latin typeface="宋体" pitchFamily="2" charset="-122"/>
              </a:rPr>
              <a:t>个月无欠款，则给予</a:t>
            </a:r>
            <a:r>
              <a:rPr lang="en-US" altLang="zh-CN" sz="2400" b="1" smtClean="0">
                <a:latin typeface="宋体" pitchFamily="2" charset="-122"/>
              </a:rPr>
              <a:t>15%</a:t>
            </a:r>
            <a:r>
              <a:rPr lang="zh-CN" altLang="en-US" sz="2400" b="1" smtClean="0">
                <a:latin typeface="宋体" pitchFamily="2" charset="-122"/>
              </a:rPr>
              <a:t>的折扣；</a:t>
            </a:r>
          </a:p>
          <a:p>
            <a:pPr eaLnBrk="1" hangingPunct="1">
              <a:lnSpc>
                <a:spcPct val="175000"/>
              </a:lnSpc>
              <a:buFont typeface="Wingdings" pitchFamily="2" charset="2"/>
              <a:buNone/>
            </a:pPr>
            <a:r>
              <a:rPr lang="zh-CN" altLang="en-US" sz="2400" b="1" smtClean="0">
                <a:latin typeface="宋体" pitchFamily="2" charset="-122"/>
              </a:rPr>
              <a:t>     如果有欠款，而且与本公司的交易关系在</a:t>
            </a:r>
            <a:r>
              <a:rPr lang="en-US" altLang="zh-CN" sz="2400" b="1" smtClean="0">
                <a:latin typeface="宋体" pitchFamily="2" charset="-122"/>
              </a:rPr>
              <a:t>20</a:t>
            </a:r>
            <a:r>
              <a:rPr lang="zh-CN" altLang="en-US" sz="2400" b="1" smtClean="0">
                <a:latin typeface="宋体" pitchFamily="2" charset="-122"/>
              </a:rPr>
              <a:t>年以上，则折扣为</a:t>
            </a:r>
            <a:r>
              <a:rPr lang="en-US" altLang="zh-CN" sz="2400" b="1" smtClean="0">
                <a:latin typeface="宋体" pitchFamily="2" charset="-122"/>
              </a:rPr>
              <a:t>10%</a:t>
            </a:r>
            <a:r>
              <a:rPr lang="zh-CN" altLang="en-US" sz="2400" b="1" smtClean="0">
                <a:latin typeface="宋体" pitchFamily="2" charset="-122"/>
              </a:rPr>
              <a:t>；</a:t>
            </a:r>
          </a:p>
          <a:p>
            <a:pPr eaLnBrk="1" hangingPunct="1">
              <a:lnSpc>
                <a:spcPct val="175000"/>
              </a:lnSpc>
              <a:buFont typeface="Wingdings" pitchFamily="2" charset="2"/>
              <a:buNone/>
            </a:pPr>
            <a:r>
              <a:rPr lang="zh-CN" altLang="en-US" sz="2400" b="1" smtClean="0">
                <a:latin typeface="宋体" pitchFamily="2" charset="-122"/>
              </a:rPr>
              <a:t>     如果有欠款，而且与本公司交易关系在</a:t>
            </a:r>
            <a:r>
              <a:rPr lang="en-US" altLang="zh-CN" sz="2400" b="1" smtClean="0">
                <a:latin typeface="宋体" pitchFamily="2" charset="-122"/>
              </a:rPr>
              <a:t>20</a:t>
            </a:r>
            <a:r>
              <a:rPr lang="zh-CN" altLang="en-US" sz="2400" b="1" smtClean="0">
                <a:latin typeface="宋体" pitchFamily="2" charset="-122"/>
              </a:rPr>
              <a:t>年以下，则折扣为</a:t>
            </a:r>
            <a:r>
              <a:rPr lang="en-US" altLang="zh-CN" sz="2400" b="1" smtClean="0">
                <a:latin typeface="宋体" pitchFamily="2" charset="-122"/>
              </a:rPr>
              <a:t>5%</a:t>
            </a:r>
            <a:r>
              <a:rPr lang="zh-CN" altLang="en-US" sz="2400" b="1" smtClean="0">
                <a:latin typeface="宋体" pitchFamily="2" charset="-122"/>
              </a:rPr>
              <a:t>。      </a:t>
            </a:r>
          </a:p>
        </p:txBody>
      </p:sp>
      <p:sp>
        <p:nvSpPr>
          <p:cNvPr id="143363" name="Text Box 4"/>
          <p:cNvSpPr txBox="1">
            <a:spLocks noChangeArrowheads="1"/>
          </p:cNvSpPr>
          <p:nvPr/>
        </p:nvSpPr>
        <p:spPr bwMode="auto">
          <a:xfrm>
            <a:off x="1403350" y="1052513"/>
            <a:ext cx="4402138" cy="641350"/>
          </a:xfrm>
          <a:prstGeom prst="rect">
            <a:avLst/>
          </a:prstGeom>
          <a:noFill/>
          <a:ln w="9525">
            <a:noFill/>
            <a:miter lim="800000"/>
            <a:headEnd/>
            <a:tailEnd/>
          </a:ln>
        </p:spPr>
        <p:txBody>
          <a:bodyPr>
            <a:spAutoFit/>
          </a:bodyPr>
          <a:lstStyle/>
          <a:p>
            <a:r>
              <a:rPr kumimoji="1" lang="zh-CN" altLang="en-US" sz="3600">
                <a:latin typeface="宋体" pitchFamily="2" charset="-122"/>
              </a:rPr>
              <a:t>订货折扣政策如下：</a:t>
            </a:r>
          </a:p>
        </p:txBody>
      </p:sp>
    </p:spTree>
  </p:cSld>
  <p:clrMapOvr>
    <a:masterClrMapping/>
  </p:clrMapOvr>
  <p:transition>
    <p:wipe dir="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zh-CN" sz="3200" b="1" smtClean="0">
                <a:solidFill>
                  <a:srgbClr val="0A0A0E"/>
                </a:solidFill>
              </a:rPr>
              <a:t>4.3.4 </a:t>
            </a:r>
            <a:r>
              <a:rPr lang="zh-CN" altLang="en-US" sz="3200" b="1" smtClean="0">
                <a:solidFill>
                  <a:srgbClr val="0A0A0E"/>
                </a:solidFill>
              </a:rPr>
              <a:t>数据处理的描述工具</a:t>
            </a:r>
          </a:p>
        </p:txBody>
      </p:sp>
      <p:pic>
        <p:nvPicPr>
          <p:cNvPr id="144387" name="Picture 3"/>
          <p:cNvPicPr>
            <a:picLocks noChangeAspect="1" noChangeArrowheads="1"/>
          </p:cNvPicPr>
          <p:nvPr/>
        </p:nvPicPr>
        <p:blipFill>
          <a:blip r:embed="rId2" cstate="print">
            <a:clrChange>
              <a:clrFrom>
                <a:srgbClr val="FFFFFF"/>
              </a:clrFrom>
              <a:clrTo>
                <a:srgbClr val="FFFFFF">
                  <a:alpha val="0"/>
                </a:srgbClr>
              </a:clrTo>
            </a:clrChange>
          </a:blip>
          <a:srcRect l="31543" t="50977" r="30811" b="17513"/>
          <a:stretch>
            <a:fillRect/>
          </a:stretch>
        </p:blipFill>
        <p:spPr bwMode="auto">
          <a:xfrm>
            <a:off x="557213" y="1928813"/>
            <a:ext cx="8372475" cy="4572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285750" y="1928813"/>
            <a:ext cx="8278813" cy="4114800"/>
          </a:xfrm>
        </p:spPr>
        <p:txBody>
          <a:bodyPr/>
          <a:lstStyle/>
          <a:p>
            <a:pPr marL="0" indent="0" eaLnBrk="1" hangingPunct="1">
              <a:buFont typeface="Wingdings" pitchFamily="2" charset="2"/>
              <a:buNone/>
            </a:pPr>
            <a:r>
              <a:rPr lang="zh-CN" altLang="en-US" b="1" smtClean="0"/>
              <a:t>使用结构语言应注意的问题</a:t>
            </a:r>
          </a:p>
          <a:p>
            <a:pPr marL="531813" lvl="1" indent="-352425" algn="just" eaLnBrk="1" hangingPunct="1">
              <a:buClr>
                <a:srgbClr val="FF0000"/>
              </a:buClr>
              <a:buSzPct val="60000"/>
            </a:pPr>
            <a:r>
              <a:rPr lang="zh-CN" altLang="en-US" b="1" smtClean="0">
                <a:latin typeface="Times New Roman" pitchFamily="18" charset="0"/>
              </a:rPr>
              <a:t>描述处理功能之前必须首先指出该功能的输入和输出数据</a:t>
            </a:r>
            <a:r>
              <a:rPr lang="en-US" altLang="zh-CN" b="1" smtClean="0">
                <a:latin typeface="Times New Roman" pitchFamily="18" charset="0"/>
              </a:rPr>
              <a:t>;</a:t>
            </a:r>
            <a:endParaRPr lang="zh-CN" altLang="en-US" b="1" smtClean="0">
              <a:latin typeface="Times New Roman" pitchFamily="18" charset="0"/>
            </a:endParaRPr>
          </a:p>
          <a:p>
            <a:pPr marL="531813" lvl="1" indent="-352425" algn="just" eaLnBrk="1" hangingPunct="1">
              <a:buClr>
                <a:srgbClr val="FF0000"/>
              </a:buClr>
              <a:buSzPct val="60000"/>
            </a:pPr>
            <a:r>
              <a:rPr lang="zh-CN" altLang="en-US" b="1" smtClean="0">
                <a:latin typeface="Times New Roman" pitchFamily="18" charset="0"/>
              </a:rPr>
              <a:t>描述功能中避免使用界限不明确的词汇、含义模糊的形容词或逻辑次序不清晰的现象存在</a:t>
            </a:r>
            <a:r>
              <a:rPr lang="en-US" altLang="zh-CN" b="1" smtClean="0">
                <a:latin typeface="Times New Roman" pitchFamily="18" charset="0"/>
              </a:rPr>
              <a:t>;</a:t>
            </a:r>
            <a:endParaRPr lang="zh-CN" altLang="en-US" b="1" smtClean="0">
              <a:latin typeface="Times New Roman" pitchFamily="18" charset="0"/>
            </a:endParaRPr>
          </a:p>
          <a:p>
            <a:pPr marL="531813" lvl="1" indent="-352425" algn="just" eaLnBrk="1" hangingPunct="1">
              <a:buClr>
                <a:srgbClr val="FF0000"/>
              </a:buClr>
              <a:buSzPct val="60000"/>
            </a:pPr>
            <a:r>
              <a:rPr lang="zh-CN" altLang="en-US" b="1" smtClean="0">
                <a:latin typeface="Times New Roman" pitchFamily="18" charset="0"/>
              </a:rPr>
              <a:t>所有的语句必须具有较高的可读性，使人容易理解，清晰准确，不要使用修饰或漫谈的形式书写时格式要正确，而且有统一的标准。</a:t>
            </a:r>
          </a:p>
        </p:txBody>
      </p:sp>
      <p:sp>
        <p:nvSpPr>
          <p:cNvPr id="145411" name="AutoShape 3">
            <a:hlinkClick r:id="" action="ppaction://noaction" highlightClick="1"/>
          </p:cNvPr>
          <p:cNvSpPr>
            <a:spLocks noChangeArrowheads="1"/>
          </p:cNvSpPr>
          <p:nvPr/>
        </p:nvSpPr>
        <p:spPr bwMode="auto">
          <a:xfrm>
            <a:off x="900113" y="836613"/>
            <a:ext cx="6842125" cy="914400"/>
          </a:xfrm>
          <a:prstGeom prst="actionButtonBlank">
            <a:avLst/>
          </a:prstGeom>
          <a:noFill/>
          <a:ln w="9525">
            <a:noFill/>
            <a:miter lim="800000"/>
            <a:headEnd/>
            <a:tailEnd/>
          </a:ln>
        </p:spPr>
        <p:txBody>
          <a:bodyPr anchor="ctr"/>
          <a:lstStyle/>
          <a:p>
            <a:r>
              <a:rPr lang="en-US" altLang="zh-CN" sz="3200">
                <a:solidFill>
                  <a:srgbClr val="0A0A0E"/>
                </a:solidFill>
              </a:rPr>
              <a:t>4.3.4 </a:t>
            </a:r>
            <a:r>
              <a:rPr lang="zh-CN" altLang="en-US" sz="3200">
                <a:solidFill>
                  <a:srgbClr val="0A0A0E"/>
                </a:solidFill>
              </a:rPr>
              <a:t>数据处理的描述工具</a:t>
            </a:r>
          </a:p>
        </p:txBody>
      </p:sp>
    </p:spTree>
  </p:cSld>
  <p:clrMapOvr>
    <a:masterClrMapping/>
  </p:clrMapOvr>
  <p:transition>
    <p:wipe dir="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xfrm>
            <a:off x="714375" y="2017713"/>
            <a:ext cx="8240713" cy="4114800"/>
          </a:xfrm>
        </p:spPr>
        <p:txBody>
          <a:bodyPr/>
          <a:lstStyle/>
          <a:p>
            <a:pPr marL="0" indent="0" eaLnBrk="1" hangingPunct="1">
              <a:buFont typeface="Wingdings" pitchFamily="2" charset="2"/>
              <a:buNone/>
            </a:pPr>
            <a:r>
              <a:rPr lang="en-US" altLang="zh-CN" b="1" smtClean="0"/>
              <a:t>2.</a:t>
            </a:r>
            <a:r>
              <a:rPr lang="zh-CN" altLang="en-US" b="1" smtClean="0"/>
              <a:t>判断表</a:t>
            </a:r>
          </a:p>
          <a:p>
            <a:pPr marL="179388" lvl="1" indent="0" eaLnBrk="1" hangingPunct="1">
              <a:buFont typeface="Wingdings" pitchFamily="2" charset="2"/>
              <a:buNone/>
            </a:pPr>
            <a:r>
              <a:rPr lang="zh-CN" altLang="en-US" b="1" smtClean="0">
                <a:latin typeface="宋体" pitchFamily="2" charset="-122"/>
              </a:rPr>
              <a:t>判定表用来描述一些不易用语言表达清楚或需要很大篇幅才能用语言表达清楚的加工逻辑。</a:t>
            </a:r>
          </a:p>
          <a:p>
            <a:pPr marL="179388" lvl="1" indent="0" eaLnBrk="1" hangingPunct="1">
              <a:buFont typeface="Wingdings" pitchFamily="2" charset="2"/>
              <a:buNone/>
            </a:pPr>
            <a:r>
              <a:rPr lang="zh-CN" altLang="en-US" b="1" smtClean="0">
                <a:latin typeface="宋体" pitchFamily="2" charset="-122"/>
              </a:rPr>
              <a:t>判定表的组成</a:t>
            </a:r>
          </a:p>
        </p:txBody>
      </p:sp>
      <p:sp>
        <p:nvSpPr>
          <p:cNvPr id="146435" name="AutoShape 3">
            <a:hlinkClick r:id="" action="ppaction://noaction" highlightClick="1"/>
          </p:cNvPr>
          <p:cNvSpPr>
            <a:spLocks noChangeArrowheads="1"/>
          </p:cNvSpPr>
          <p:nvPr/>
        </p:nvSpPr>
        <p:spPr bwMode="auto">
          <a:xfrm>
            <a:off x="1116013" y="836613"/>
            <a:ext cx="6338887" cy="914400"/>
          </a:xfrm>
          <a:prstGeom prst="actionButtonBlank">
            <a:avLst/>
          </a:prstGeom>
          <a:noFill/>
          <a:ln w="9525">
            <a:noFill/>
            <a:miter lim="800000"/>
            <a:headEnd/>
            <a:tailEnd/>
          </a:ln>
        </p:spPr>
        <p:txBody>
          <a:bodyPr anchor="ctr"/>
          <a:lstStyle/>
          <a:p>
            <a:r>
              <a:rPr lang="en-US" altLang="zh-CN" sz="3600">
                <a:solidFill>
                  <a:srgbClr val="0A0A0E"/>
                </a:solidFill>
              </a:rPr>
              <a:t>4.3.4 </a:t>
            </a:r>
            <a:r>
              <a:rPr lang="zh-CN" altLang="en-US" sz="3600">
                <a:solidFill>
                  <a:srgbClr val="0A0A0E"/>
                </a:solidFill>
              </a:rPr>
              <a:t>数据处理的描述工具</a:t>
            </a:r>
          </a:p>
        </p:txBody>
      </p:sp>
      <p:pic>
        <p:nvPicPr>
          <p:cNvPr id="146436" name="Picture 4" descr="表4"/>
          <p:cNvPicPr>
            <a:picLocks noChangeAspect="1" noChangeArrowheads="1"/>
          </p:cNvPicPr>
          <p:nvPr/>
        </p:nvPicPr>
        <p:blipFill>
          <a:blip r:embed="rId2" cstate="print"/>
          <a:srcRect/>
          <a:stretch>
            <a:fillRect/>
          </a:stretch>
        </p:blipFill>
        <p:spPr bwMode="auto">
          <a:xfrm>
            <a:off x="1042988" y="4149725"/>
            <a:ext cx="7086600" cy="1752600"/>
          </a:xfrm>
          <a:prstGeom prst="rect">
            <a:avLst/>
          </a:prstGeom>
          <a:noFill/>
          <a:ln w="38100">
            <a:pattFill prst="sphere">
              <a:fgClr>
                <a:srgbClr val="0000FF"/>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0482" name="Group 2"/>
          <p:cNvGraphicFramePr>
            <a:graphicFrameLocks noGrp="1"/>
          </p:cNvGraphicFramePr>
          <p:nvPr/>
        </p:nvGraphicFramePr>
        <p:xfrm>
          <a:off x="793750" y="1979613"/>
          <a:ext cx="7991475" cy="4044318"/>
        </p:xfrm>
        <a:graphic>
          <a:graphicData uri="http://schemas.openxmlformats.org/drawingml/2006/table">
            <a:tbl>
              <a:tblPr/>
              <a:tblGrid>
                <a:gridCol w="461963"/>
                <a:gridCol w="1997075"/>
                <a:gridCol w="690562"/>
                <a:gridCol w="769938"/>
                <a:gridCol w="692150"/>
                <a:gridCol w="690562"/>
                <a:gridCol w="693738"/>
                <a:gridCol w="688975"/>
                <a:gridCol w="615950"/>
                <a:gridCol w="690562"/>
              </a:tblGrid>
              <a:tr h="47466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rgbClr val="0A0A0E"/>
                          </a:solidFill>
                          <a:effectLst/>
                          <a:latin typeface="Tahoma" pitchFamily="34" charset="0"/>
                          <a:ea typeface="宋体" pitchFamily="2" charset="-122"/>
                        </a:rPr>
                        <a:t>条件及行动</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rgbClr val="0A0A0E"/>
                          </a:solidFill>
                          <a:effectLst/>
                          <a:latin typeface="Tahoma" pitchFamily="34"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rgbClr val="0A0A0E"/>
                          </a:solidFill>
                          <a:effectLst/>
                          <a:latin typeface="Tahom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rgbClr val="0A0A0E"/>
                          </a:solidFill>
                          <a:effectLst/>
                          <a:latin typeface="Tahom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rgbClr val="0A0A0E"/>
                          </a:solidFill>
                          <a:effectLst/>
                          <a:latin typeface="Tahom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rgbClr val="0A0A0E"/>
                          </a:solidFill>
                          <a:effectLst/>
                          <a:latin typeface="Tahom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rgbClr val="0A0A0E"/>
                          </a:solidFill>
                          <a:effectLst/>
                          <a:latin typeface="Tahom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rgbClr val="0A0A0E"/>
                          </a:solidFill>
                          <a:effectLst/>
                          <a:latin typeface="Tahom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rgbClr val="0A0A0E"/>
                          </a:solidFill>
                          <a:effectLst/>
                          <a:latin typeface="Tahom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row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rgbClr val="0A0A0E"/>
                          </a:solidFill>
                          <a:effectLst/>
                          <a:latin typeface="楷体_GB2312" pitchFamily="49" charset="-122"/>
                          <a:ea typeface="楷体_GB2312" pitchFamily="49" charset="-122"/>
                        </a:rPr>
                        <a:t>条件组合</a:t>
                      </a:r>
                      <a:endParaRPr kumimoji="0" lang="zh-CN" altLang="en-US" sz="16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C1:</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交易额</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5</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万以上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C2:</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无欠款         </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C3:</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交易</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20</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年以上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rgbClr val="0A0A0E"/>
                          </a:solidFill>
                          <a:effectLst/>
                          <a:latin typeface="楷体_GB2312" pitchFamily="49" charset="-122"/>
                          <a:ea typeface="楷体_GB2312" pitchFamily="49" charset="-122"/>
                        </a:rPr>
                        <a:t>行   动</a:t>
                      </a:r>
                      <a:endParaRPr kumimoji="0" lang="zh-CN" altLang="en-US" sz="16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A1:</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15%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A2:</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10%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A3:</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A4:</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0577" name="Rectangle 97"/>
          <p:cNvSpPr>
            <a:spLocks noChangeArrowheads="1"/>
          </p:cNvSpPr>
          <p:nvPr/>
        </p:nvSpPr>
        <p:spPr bwMode="auto">
          <a:xfrm>
            <a:off x="1225550" y="2427288"/>
            <a:ext cx="2016125" cy="1368425"/>
          </a:xfrm>
          <a:prstGeom prst="rect">
            <a:avLst/>
          </a:prstGeom>
          <a:noFill/>
          <a:ln w="57150">
            <a:solidFill>
              <a:srgbClr val="FF0000"/>
            </a:solidFill>
            <a:miter lim="800000"/>
            <a:headEnd/>
            <a:tailEnd/>
          </a:ln>
        </p:spPr>
        <p:txBody>
          <a:bodyPr wrap="none" anchor="ctr"/>
          <a:lstStyle/>
          <a:p>
            <a:endParaRPr lang="zh-CN" altLang="en-US" sz="1800" b="0"/>
          </a:p>
        </p:txBody>
      </p:sp>
      <p:sp>
        <p:nvSpPr>
          <p:cNvPr id="1940578" name="Rectangle 98"/>
          <p:cNvSpPr>
            <a:spLocks noChangeArrowheads="1"/>
          </p:cNvSpPr>
          <p:nvPr/>
        </p:nvSpPr>
        <p:spPr bwMode="auto">
          <a:xfrm>
            <a:off x="1225550" y="3852863"/>
            <a:ext cx="2087563" cy="1943100"/>
          </a:xfrm>
          <a:prstGeom prst="rect">
            <a:avLst/>
          </a:prstGeom>
          <a:noFill/>
          <a:ln w="57150">
            <a:solidFill>
              <a:srgbClr val="008000"/>
            </a:solidFill>
            <a:miter lim="800000"/>
            <a:headEnd/>
            <a:tailEnd/>
          </a:ln>
        </p:spPr>
        <p:txBody>
          <a:bodyPr wrap="none" anchor="ctr"/>
          <a:lstStyle/>
          <a:p>
            <a:endParaRPr lang="zh-CN" altLang="en-US" sz="1800" b="0"/>
          </a:p>
        </p:txBody>
      </p:sp>
      <p:sp>
        <p:nvSpPr>
          <p:cNvPr id="1940579" name="Rectangle 99"/>
          <p:cNvSpPr>
            <a:spLocks noChangeArrowheads="1"/>
          </p:cNvSpPr>
          <p:nvPr/>
        </p:nvSpPr>
        <p:spPr bwMode="auto">
          <a:xfrm>
            <a:off x="3336925" y="2411413"/>
            <a:ext cx="5472113" cy="1368425"/>
          </a:xfrm>
          <a:prstGeom prst="rect">
            <a:avLst/>
          </a:prstGeom>
          <a:noFill/>
          <a:ln w="57150">
            <a:solidFill>
              <a:srgbClr val="993366"/>
            </a:solidFill>
            <a:miter lim="800000"/>
            <a:headEnd/>
            <a:tailEnd/>
          </a:ln>
        </p:spPr>
        <p:txBody>
          <a:bodyPr wrap="none" anchor="ctr"/>
          <a:lstStyle/>
          <a:p>
            <a:endParaRPr lang="zh-CN" altLang="en-US" sz="1800" b="0"/>
          </a:p>
        </p:txBody>
      </p:sp>
      <p:sp>
        <p:nvSpPr>
          <p:cNvPr id="1940580" name="Rectangle 100"/>
          <p:cNvSpPr>
            <a:spLocks noChangeArrowheads="1"/>
          </p:cNvSpPr>
          <p:nvPr/>
        </p:nvSpPr>
        <p:spPr bwMode="auto">
          <a:xfrm>
            <a:off x="3313113" y="3852863"/>
            <a:ext cx="5472112" cy="1943100"/>
          </a:xfrm>
          <a:prstGeom prst="rect">
            <a:avLst/>
          </a:prstGeom>
          <a:noFill/>
          <a:ln w="57150">
            <a:solidFill>
              <a:srgbClr val="000080"/>
            </a:solidFill>
            <a:miter lim="800000"/>
            <a:headEnd/>
            <a:tailEnd/>
          </a:ln>
        </p:spPr>
        <p:txBody>
          <a:bodyPr wrap="none" anchor="ctr"/>
          <a:lstStyle/>
          <a:p>
            <a:endParaRPr lang="zh-CN" altLang="en-US" sz="1800" b="0"/>
          </a:p>
        </p:txBody>
      </p:sp>
      <p:sp>
        <p:nvSpPr>
          <p:cNvPr id="1940581" name="AutoShape 101"/>
          <p:cNvSpPr>
            <a:spLocks noChangeArrowheads="1"/>
          </p:cNvSpPr>
          <p:nvPr/>
        </p:nvSpPr>
        <p:spPr bwMode="auto">
          <a:xfrm>
            <a:off x="1081088" y="1403350"/>
            <a:ext cx="1474787" cy="668338"/>
          </a:xfrm>
          <a:prstGeom prst="wedgeRoundRectCallout">
            <a:avLst>
              <a:gd name="adj1" fmla="val 27935"/>
              <a:gd name="adj2" fmla="val 112708"/>
              <a:gd name="adj3" fmla="val 16667"/>
            </a:avLst>
          </a:prstGeom>
          <a:solidFill>
            <a:srgbClr val="FF99CC"/>
          </a:solidFill>
          <a:ln w="9525">
            <a:solidFill>
              <a:srgbClr val="FF0000"/>
            </a:solidFill>
            <a:miter lim="800000"/>
            <a:headEnd/>
            <a:tailEnd/>
          </a:ln>
        </p:spPr>
        <p:txBody>
          <a:bodyPr anchor="ctr"/>
          <a:lstStyle/>
          <a:p>
            <a:pPr marL="342900" indent="-342900" algn="ctr">
              <a:spcBef>
                <a:spcPct val="20000"/>
              </a:spcBef>
            </a:pPr>
            <a:r>
              <a:rPr kumimoji="1" lang="zh-CN" altLang="en-US" sz="2000">
                <a:latin typeface="楷体_GB2312" pitchFamily="49" charset="-122"/>
                <a:ea typeface="楷体_GB2312" pitchFamily="49" charset="-122"/>
              </a:rPr>
              <a:t>条件语句</a:t>
            </a:r>
          </a:p>
        </p:txBody>
      </p:sp>
      <p:sp>
        <p:nvSpPr>
          <p:cNvPr id="1940582" name="AutoShape 102"/>
          <p:cNvSpPr>
            <a:spLocks noChangeArrowheads="1"/>
          </p:cNvSpPr>
          <p:nvPr/>
        </p:nvSpPr>
        <p:spPr bwMode="auto">
          <a:xfrm>
            <a:off x="109538" y="5868988"/>
            <a:ext cx="1509712" cy="584200"/>
          </a:xfrm>
          <a:prstGeom prst="wedgeRoundRectCallout">
            <a:avLst>
              <a:gd name="adj1" fmla="val 67139"/>
              <a:gd name="adj2" fmla="val -57338"/>
              <a:gd name="adj3" fmla="val 16667"/>
            </a:avLst>
          </a:prstGeom>
          <a:solidFill>
            <a:schemeClr val="accent1">
              <a:alpha val="29019"/>
            </a:schemeClr>
          </a:solidFill>
          <a:ln w="9525">
            <a:solidFill>
              <a:srgbClr val="339966"/>
            </a:solidFill>
            <a:miter lim="800000"/>
            <a:headEnd/>
            <a:tailEnd/>
          </a:ln>
        </p:spPr>
        <p:txBody>
          <a:bodyPr anchor="ctr"/>
          <a:lstStyle/>
          <a:p>
            <a:pPr marL="342900" indent="-342900" algn="ctr">
              <a:spcBef>
                <a:spcPct val="20000"/>
              </a:spcBef>
            </a:pPr>
            <a:r>
              <a:rPr kumimoji="1" lang="zh-CN" altLang="en-US" sz="2000">
                <a:latin typeface="楷体_GB2312" pitchFamily="49" charset="-122"/>
                <a:ea typeface="楷体_GB2312" pitchFamily="49" charset="-122"/>
              </a:rPr>
              <a:t>行动语句</a:t>
            </a:r>
          </a:p>
        </p:txBody>
      </p:sp>
      <p:sp>
        <p:nvSpPr>
          <p:cNvPr id="1940583" name="AutoShape 103"/>
          <p:cNvSpPr>
            <a:spLocks noChangeArrowheads="1"/>
          </p:cNvSpPr>
          <p:nvPr/>
        </p:nvSpPr>
        <p:spPr bwMode="auto">
          <a:xfrm>
            <a:off x="7202488" y="1403350"/>
            <a:ext cx="1690687" cy="668338"/>
          </a:xfrm>
          <a:prstGeom prst="wedgeRoundRectCallout">
            <a:avLst>
              <a:gd name="adj1" fmla="val -6431"/>
              <a:gd name="adj2" fmla="val 129810"/>
              <a:gd name="adj3" fmla="val 16667"/>
            </a:avLst>
          </a:prstGeom>
          <a:solidFill>
            <a:srgbClr val="FF99CC"/>
          </a:solidFill>
          <a:ln w="9525">
            <a:solidFill>
              <a:srgbClr val="993366"/>
            </a:solidFill>
            <a:miter lim="800000"/>
            <a:headEnd/>
            <a:tailEnd/>
          </a:ln>
        </p:spPr>
        <p:txBody>
          <a:bodyPr anchor="ctr"/>
          <a:lstStyle/>
          <a:p>
            <a:pPr marL="342900" indent="-342900" algn="ctr">
              <a:spcBef>
                <a:spcPct val="20000"/>
              </a:spcBef>
            </a:pPr>
            <a:r>
              <a:rPr kumimoji="1" lang="zh-CN" altLang="en-US" sz="2000">
                <a:latin typeface="楷体_GB2312" pitchFamily="49" charset="-122"/>
                <a:ea typeface="楷体_GB2312" pitchFamily="49" charset="-122"/>
              </a:rPr>
              <a:t>条件组合</a:t>
            </a:r>
          </a:p>
        </p:txBody>
      </p:sp>
      <p:sp>
        <p:nvSpPr>
          <p:cNvPr id="1940584" name="AutoShape 104"/>
          <p:cNvSpPr>
            <a:spLocks noChangeArrowheads="1"/>
          </p:cNvSpPr>
          <p:nvPr/>
        </p:nvSpPr>
        <p:spPr bwMode="auto">
          <a:xfrm>
            <a:off x="7885113" y="5876925"/>
            <a:ext cx="1258887" cy="584200"/>
          </a:xfrm>
          <a:prstGeom prst="wedgeRoundRectCallout">
            <a:avLst>
              <a:gd name="adj1" fmla="val -89472"/>
              <a:gd name="adj2" fmla="val -59241"/>
              <a:gd name="adj3" fmla="val 16667"/>
            </a:avLst>
          </a:prstGeom>
          <a:solidFill>
            <a:schemeClr val="accent1">
              <a:alpha val="29019"/>
            </a:schemeClr>
          </a:solidFill>
          <a:ln w="9525">
            <a:solidFill>
              <a:srgbClr val="000080"/>
            </a:solidFill>
            <a:miter lim="800000"/>
            <a:headEnd/>
            <a:tailEnd/>
          </a:ln>
        </p:spPr>
        <p:txBody>
          <a:bodyPr anchor="ctr"/>
          <a:lstStyle/>
          <a:p>
            <a:pPr marL="342900" indent="-342900" algn="ctr">
              <a:spcBef>
                <a:spcPct val="20000"/>
              </a:spcBef>
            </a:pPr>
            <a:r>
              <a:rPr kumimoji="1" lang="zh-CN" altLang="en-US" sz="2000">
                <a:latin typeface="楷体_GB2312" pitchFamily="49" charset="-122"/>
                <a:ea typeface="楷体_GB2312" pitchFamily="49" charset="-122"/>
              </a:rPr>
              <a:t>行动项</a:t>
            </a:r>
          </a:p>
        </p:txBody>
      </p:sp>
      <p:sp>
        <p:nvSpPr>
          <p:cNvPr id="147561" name="AutoShape 105">
            <a:hlinkClick r:id="" action="ppaction://noaction" highlightClick="1"/>
          </p:cNvPr>
          <p:cNvSpPr>
            <a:spLocks noChangeArrowheads="1"/>
          </p:cNvSpPr>
          <p:nvPr/>
        </p:nvSpPr>
        <p:spPr bwMode="auto">
          <a:xfrm>
            <a:off x="1763713" y="836613"/>
            <a:ext cx="6338887" cy="914400"/>
          </a:xfrm>
          <a:prstGeom prst="actionButtonBlank">
            <a:avLst/>
          </a:prstGeom>
          <a:noFill/>
          <a:ln w="9525">
            <a:noFill/>
            <a:miter lim="800000"/>
            <a:headEnd/>
            <a:tailEnd/>
          </a:ln>
        </p:spPr>
        <p:txBody>
          <a:bodyPr anchor="ctr"/>
          <a:lstStyle/>
          <a:p>
            <a:r>
              <a:rPr lang="en-US" altLang="zh-CN" sz="3600">
                <a:solidFill>
                  <a:srgbClr val="0A0A0E"/>
                </a:solidFill>
              </a:rPr>
              <a:t>4.3.4 </a:t>
            </a:r>
            <a:r>
              <a:rPr lang="zh-CN" altLang="en-US" sz="3600">
                <a:solidFill>
                  <a:srgbClr val="0A0A0E"/>
                </a:solidFill>
              </a:rPr>
              <a:t>数据处理的描述工具</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0577"/>
                                        </p:tgtEl>
                                        <p:attrNameLst>
                                          <p:attrName>style.visibility</p:attrName>
                                        </p:attrNameLst>
                                      </p:cBhvr>
                                      <p:to>
                                        <p:strVal val="visible"/>
                                      </p:to>
                                    </p:set>
                                    <p:animEffect transition="in" filter="blinds(horizontal)">
                                      <p:cBhvr>
                                        <p:cTn id="7" dur="500"/>
                                        <p:tgtEl>
                                          <p:spTgt spid="19405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40581"/>
                                        </p:tgtEl>
                                        <p:attrNameLst>
                                          <p:attrName>style.visibility</p:attrName>
                                        </p:attrNameLst>
                                      </p:cBhvr>
                                      <p:to>
                                        <p:strVal val="visible"/>
                                      </p:to>
                                    </p:set>
                                    <p:anim calcmode="lin" valueType="num">
                                      <p:cBhvr additive="base">
                                        <p:cTn id="12" dur="500" fill="hold"/>
                                        <p:tgtEl>
                                          <p:spTgt spid="1940581"/>
                                        </p:tgtEl>
                                        <p:attrNameLst>
                                          <p:attrName>ppt_x</p:attrName>
                                        </p:attrNameLst>
                                      </p:cBhvr>
                                      <p:tavLst>
                                        <p:tav tm="0">
                                          <p:val>
                                            <p:strVal val="#ppt_x"/>
                                          </p:val>
                                        </p:tav>
                                        <p:tav tm="100000">
                                          <p:val>
                                            <p:strVal val="#ppt_x"/>
                                          </p:val>
                                        </p:tav>
                                      </p:tavLst>
                                    </p:anim>
                                    <p:anim calcmode="lin" valueType="num">
                                      <p:cBhvr additive="base">
                                        <p:cTn id="13" dur="500" fill="hold"/>
                                        <p:tgtEl>
                                          <p:spTgt spid="194058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40579"/>
                                        </p:tgtEl>
                                        <p:attrNameLst>
                                          <p:attrName>style.visibility</p:attrName>
                                        </p:attrNameLst>
                                      </p:cBhvr>
                                      <p:to>
                                        <p:strVal val="visible"/>
                                      </p:to>
                                    </p:set>
                                    <p:animEffect transition="in" filter="blinds(horizontal)">
                                      <p:cBhvr>
                                        <p:cTn id="18" dur="500"/>
                                        <p:tgtEl>
                                          <p:spTgt spid="194057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40583"/>
                                        </p:tgtEl>
                                        <p:attrNameLst>
                                          <p:attrName>style.visibility</p:attrName>
                                        </p:attrNameLst>
                                      </p:cBhvr>
                                      <p:to>
                                        <p:strVal val="visible"/>
                                      </p:to>
                                    </p:set>
                                    <p:anim calcmode="lin" valueType="num">
                                      <p:cBhvr additive="base">
                                        <p:cTn id="23" dur="500" fill="hold"/>
                                        <p:tgtEl>
                                          <p:spTgt spid="1940583"/>
                                        </p:tgtEl>
                                        <p:attrNameLst>
                                          <p:attrName>ppt_x</p:attrName>
                                        </p:attrNameLst>
                                      </p:cBhvr>
                                      <p:tavLst>
                                        <p:tav tm="0">
                                          <p:val>
                                            <p:strVal val="#ppt_x"/>
                                          </p:val>
                                        </p:tav>
                                        <p:tav tm="100000">
                                          <p:val>
                                            <p:strVal val="#ppt_x"/>
                                          </p:val>
                                        </p:tav>
                                      </p:tavLst>
                                    </p:anim>
                                    <p:anim calcmode="lin" valueType="num">
                                      <p:cBhvr additive="base">
                                        <p:cTn id="24" dur="500" fill="hold"/>
                                        <p:tgtEl>
                                          <p:spTgt spid="194058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940578"/>
                                        </p:tgtEl>
                                        <p:attrNameLst>
                                          <p:attrName>style.visibility</p:attrName>
                                        </p:attrNameLst>
                                      </p:cBhvr>
                                      <p:to>
                                        <p:strVal val="visible"/>
                                      </p:to>
                                    </p:set>
                                    <p:animEffect transition="in" filter="blinds(horizontal)">
                                      <p:cBhvr>
                                        <p:cTn id="29" dur="500"/>
                                        <p:tgtEl>
                                          <p:spTgt spid="194057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40582"/>
                                        </p:tgtEl>
                                        <p:attrNameLst>
                                          <p:attrName>style.visibility</p:attrName>
                                        </p:attrNameLst>
                                      </p:cBhvr>
                                      <p:to>
                                        <p:strVal val="visible"/>
                                      </p:to>
                                    </p:set>
                                    <p:anim calcmode="lin" valueType="num">
                                      <p:cBhvr additive="base">
                                        <p:cTn id="34" dur="500" fill="hold"/>
                                        <p:tgtEl>
                                          <p:spTgt spid="1940582"/>
                                        </p:tgtEl>
                                        <p:attrNameLst>
                                          <p:attrName>ppt_x</p:attrName>
                                        </p:attrNameLst>
                                      </p:cBhvr>
                                      <p:tavLst>
                                        <p:tav tm="0">
                                          <p:val>
                                            <p:strVal val="#ppt_x"/>
                                          </p:val>
                                        </p:tav>
                                        <p:tav tm="100000">
                                          <p:val>
                                            <p:strVal val="#ppt_x"/>
                                          </p:val>
                                        </p:tav>
                                      </p:tavLst>
                                    </p:anim>
                                    <p:anim calcmode="lin" valueType="num">
                                      <p:cBhvr additive="base">
                                        <p:cTn id="35" dur="500" fill="hold"/>
                                        <p:tgtEl>
                                          <p:spTgt spid="194058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40580"/>
                                        </p:tgtEl>
                                        <p:attrNameLst>
                                          <p:attrName>style.visibility</p:attrName>
                                        </p:attrNameLst>
                                      </p:cBhvr>
                                      <p:to>
                                        <p:strVal val="visible"/>
                                      </p:to>
                                    </p:set>
                                    <p:animEffect transition="in" filter="blinds(horizontal)">
                                      <p:cBhvr>
                                        <p:cTn id="40" dur="500"/>
                                        <p:tgtEl>
                                          <p:spTgt spid="194058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40584"/>
                                        </p:tgtEl>
                                        <p:attrNameLst>
                                          <p:attrName>style.visibility</p:attrName>
                                        </p:attrNameLst>
                                      </p:cBhvr>
                                      <p:to>
                                        <p:strVal val="visible"/>
                                      </p:to>
                                    </p:set>
                                    <p:anim calcmode="lin" valueType="num">
                                      <p:cBhvr additive="base">
                                        <p:cTn id="45" dur="500" fill="hold"/>
                                        <p:tgtEl>
                                          <p:spTgt spid="1940584"/>
                                        </p:tgtEl>
                                        <p:attrNameLst>
                                          <p:attrName>ppt_x</p:attrName>
                                        </p:attrNameLst>
                                      </p:cBhvr>
                                      <p:tavLst>
                                        <p:tav tm="0">
                                          <p:val>
                                            <p:strVal val="#ppt_x"/>
                                          </p:val>
                                        </p:tav>
                                        <p:tav tm="100000">
                                          <p:val>
                                            <p:strVal val="#ppt_x"/>
                                          </p:val>
                                        </p:tav>
                                      </p:tavLst>
                                    </p:anim>
                                    <p:anim calcmode="lin" valueType="num">
                                      <p:cBhvr additive="base">
                                        <p:cTn id="46" dur="500" fill="hold"/>
                                        <p:tgtEl>
                                          <p:spTgt spid="1940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0577" grpId="0" animBg="1"/>
      <p:bldP spid="1940578" grpId="0" animBg="1"/>
      <p:bldP spid="1940579" grpId="0" animBg="1"/>
      <p:bldP spid="1940580" grpId="0" animBg="1"/>
      <p:bldP spid="1940581" grpId="0" animBg="1"/>
      <p:bldP spid="1940582" grpId="0" animBg="1"/>
      <p:bldP spid="1940583" grpId="0" animBg="1"/>
      <p:bldP spid="19405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539750" y="2060575"/>
            <a:ext cx="8280400" cy="4797425"/>
          </a:xfrm>
        </p:spPr>
        <p:txBody>
          <a:bodyPr/>
          <a:lstStyle/>
          <a:p>
            <a:pPr marL="355600" indent="-355600" defTabSz="273050" eaLnBrk="1" hangingPunct="1">
              <a:lnSpc>
                <a:spcPct val="90000"/>
              </a:lnSpc>
              <a:buFont typeface="Wingdings" pitchFamily="2" charset="2"/>
              <a:buNone/>
            </a:pPr>
            <a:r>
              <a:rPr lang="zh-CN" altLang="en-US" sz="2800" b="1" smtClean="0"/>
              <a:t>需求获取困难的主要原因在于：</a:t>
            </a:r>
          </a:p>
          <a:p>
            <a:pPr marL="355600" indent="-355600" defTabSz="273050" eaLnBrk="1" hangingPunct="1">
              <a:lnSpc>
                <a:spcPct val="90000"/>
              </a:lnSpc>
            </a:pPr>
            <a:r>
              <a:rPr lang="zh-CN" altLang="en-US" sz="2400" b="1" smtClean="0"/>
              <a:t>用户通常并不真正知道自己希望计算机系统做什么；</a:t>
            </a:r>
          </a:p>
          <a:p>
            <a:pPr marL="355600" indent="-355600" defTabSz="273050" eaLnBrk="1" hangingPunct="1">
              <a:lnSpc>
                <a:spcPct val="90000"/>
              </a:lnSpc>
            </a:pPr>
            <a:r>
              <a:rPr lang="zh-CN" altLang="en-US" sz="2400" b="1" smtClean="0"/>
              <a:t>用户通常使用业务语言表达需求，开发人员缺乏相关的领域知识和经验，难以准确理解这些需求；</a:t>
            </a:r>
          </a:p>
          <a:p>
            <a:pPr marL="355600" indent="-355600" defTabSz="273050" eaLnBrk="1" hangingPunct="1">
              <a:lnSpc>
                <a:spcPct val="90000"/>
              </a:lnSpc>
            </a:pPr>
            <a:r>
              <a:rPr lang="zh-CN" altLang="en-US" sz="2400" b="1" smtClean="0"/>
              <a:t>不同的用户提出不同的需求，可能存在矛盾和冲突；</a:t>
            </a:r>
          </a:p>
          <a:p>
            <a:pPr marL="355600" indent="-355600" defTabSz="273050" eaLnBrk="1" hangingPunct="1">
              <a:lnSpc>
                <a:spcPct val="90000"/>
              </a:lnSpc>
            </a:pPr>
            <a:r>
              <a:rPr lang="zh-CN" altLang="en-US" sz="2400" b="1" smtClean="0"/>
              <a:t>管理者可能出于增加影响力的原因而提出特别的需求；</a:t>
            </a:r>
          </a:p>
          <a:p>
            <a:pPr marL="355600" indent="-355600" defTabSz="273050" eaLnBrk="1" hangingPunct="1">
              <a:lnSpc>
                <a:spcPct val="90000"/>
              </a:lnSpc>
            </a:pPr>
            <a:r>
              <a:rPr lang="zh-CN" altLang="en-US" sz="2400" b="1" smtClean="0"/>
              <a:t>由于经济和业务环境的动态性，需求经常发生变更。</a:t>
            </a:r>
          </a:p>
          <a:p>
            <a:pPr marL="355600" indent="-355600" defTabSz="273050" eaLnBrk="1" hangingPunct="1">
              <a:lnSpc>
                <a:spcPct val="90000"/>
              </a:lnSpc>
              <a:buFont typeface="Wingdings" pitchFamily="2" charset="2"/>
              <a:buNone/>
            </a:pPr>
            <a:r>
              <a:rPr lang="zh-CN" altLang="en-US" sz="2400" b="1" smtClean="0"/>
              <a:t>因此，需求获取应该识别项目相关人员的各种要求，解决这些人员之间的需求冲突。</a:t>
            </a:r>
          </a:p>
        </p:txBody>
      </p:sp>
      <p:sp>
        <p:nvSpPr>
          <p:cNvPr id="28675"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en-US" altLang="zh-CN" sz="3200">
                <a:solidFill>
                  <a:srgbClr val="0A0A0E"/>
                </a:solidFill>
              </a:rPr>
              <a:t>4.1.1 </a:t>
            </a:r>
            <a:r>
              <a:rPr lang="zh-CN" altLang="en-US" sz="3200">
                <a:solidFill>
                  <a:srgbClr val="0A0A0E"/>
                </a:solidFill>
              </a:rPr>
              <a:t>系统分析的任务与难点</a:t>
            </a:r>
          </a:p>
        </p:txBody>
      </p:sp>
      <p:pic>
        <p:nvPicPr>
          <p:cNvPr id="1788932" name="Picture 4" descr="需求获取过程"/>
          <p:cNvPicPr>
            <a:picLocks noChangeAspect="1" noChangeArrowheads="1"/>
          </p:cNvPicPr>
          <p:nvPr/>
        </p:nvPicPr>
        <p:blipFill>
          <a:blip r:embed="rId2" cstate="print"/>
          <a:srcRect/>
          <a:stretch>
            <a:fillRect/>
          </a:stretch>
        </p:blipFill>
        <p:spPr bwMode="auto">
          <a:xfrm>
            <a:off x="539750" y="1989138"/>
            <a:ext cx="8135938" cy="4521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788932"/>
                                        </p:tgtEl>
                                        <p:attrNameLst>
                                          <p:attrName>style.visibility</p:attrName>
                                        </p:attrNameLst>
                                      </p:cBhvr>
                                      <p:to>
                                        <p:strVal val="visible"/>
                                      </p:to>
                                    </p:set>
                                    <p:animEffect transition="in" filter="diamond(in)">
                                      <p:cBhvr>
                                        <p:cTn id="7" dur="2000"/>
                                        <p:tgtEl>
                                          <p:spTgt spid="1788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506" name="Rectangle 2"/>
          <p:cNvSpPr>
            <a:spLocks noGrp="1" noChangeArrowheads="1"/>
          </p:cNvSpPr>
          <p:nvPr>
            <p:ph type="title"/>
          </p:nvPr>
        </p:nvSpPr>
        <p:spPr/>
        <p:txBody>
          <a:bodyPr/>
          <a:lstStyle/>
          <a:p>
            <a:pPr eaLnBrk="1" hangingPunct="1">
              <a:defRPr/>
            </a:pPr>
            <a:r>
              <a:rPr lang="zh-CN" altLang="en-US" sz="3600" b="1" dirty="0">
                <a:solidFill>
                  <a:schemeClr val="tx1"/>
                </a:solidFill>
                <a:latin typeface="+mn-ea"/>
                <a:ea typeface="+mn-ea"/>
              </a:rPr>
              <a:t>判断表</a:t>
            </a:r>
          </a:p>
        </p:txBody>
      </p:sp>
      <p:graphicFrame>
        <p:nvGraphicFramePr>
          <p:cNvPr id="1941507" name="Group 3"/>
          <p:cNvGraphicFramePr>
            <a:graphicFrameLocks noGrp="1"/>
          </p:cNvGraphicFramePr>
          <p:nvPr/>
        </p:nvGraphicFramePr>
        <p:xfrm>
          <a:off x="773113" y="1985963"/>
          <a:ext cx="7824813" cy="4332592"/>
        </p:xfrm>
        <a:graphic>
          <a:graphicData uri="http://schemas.openxmlformats.org/drawingml/2006/table">
            <a:tbl>
              <a:tblPr/>
              <a:tblGrid>
                <a:gridCol w="451432"/>
                <a:gridCol w="1956204"/>
                <a:gridCol w="677147"/>
                <a:gridCol w="752386"/>
                <a:gridCol w="677147"/>
                <a:gridCol w="677147"/>
                <a:gridCol w="677147"/>
                <a:gridCol w="677147"/>
                <a:gridCol w="601909"/>
                <a:gridCol w="677147"/>
              </a:tblGrid>
              <a:tr h="53145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A0A0E"/>
                          </a:solidFill>
                          <a:effectLst/>
                          <a:latin typeface="Tahoma" pitchFamily="34" charset="0"/>
                          <a:ea typeface="宋体" pitchFamily="2" charset="-122"/>
                        </a:rPr>
                        <a:t>条件及行动</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0A0A0E"/>
                          </a:solidFill>
                          <a:effectLst/>
                          <a:latin typeface="Tahoma" pitchFamily="34"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0A0A0E"/>
                          </a:solidFill>
                          <a:effectLst/>
                          <a:latin typeface="Tahom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rgbClr val="0A0A0E"/>
                          </a:solidFill>
                          <a:effectLst/>
                          <a:latin typeface="Tahom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453">
                <a:tc row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rgbClr val="0A0A0E"/>
                          </a:solidFill>
                          <a:effectLst/>
                          <a:latin typeface="楷体_GB2312" pitchFamily="49" charset="-122"/>
                          <a:ea typeface="楷体_GB2312" pitchFamily="49" charset="-122"/>
                        </a:rPr>
                        <a:t>条件组合</a:t>
                      </a:r>
                      <a:endParaRPr kumimoji="0" lang="zh-CN" altLang="en-US" sz="28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C1:</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交易额</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5</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万以上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43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C2:</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无欠款         </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43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C3:</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交易</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20</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年以上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268">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rgbClr val="0A0A0E"/>
                          </a:solidFill>
                          <a:effectLst/>
                          <a:latin typeface="楷体_GB2312" pitchFamily="49" charset="-122"/>
                          <a:ea typeface="楷体_GB2312" pitchFamily="49" charset="-122"/>
                        </a:rPr>
                        <a:t>行   动</a:t>
                      </a:r>
                      <a:endParaRPr kumimoji="0" lang="zh-CN" altLang="en-US" sz="28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A1:</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15%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43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A2:</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10%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26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A3:</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06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A4:</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1" i="0" u="none" strike="noStrike" cap="none" normalizeH="0" baseline="0" dirty="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1602" name="Rectangle 98"/>
          <p:cNvSpPr>
            <a:spLocks noChangeArrowheads="1"/>
          </p:cNvSpPr>
          <p:nvPr/>
        </p:nvSpPr>
        <p:spPr bwMode="auto">
          <a:xfrm>
            <a:off x="3194050" y="25812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03" name="Rectangle 99"/>
          <p:cNvSpPr>
            <a:spLocks noChangeArrowheads="1"/>
          </p:cNvSpPr>
          <p:nvPr/>
        </p:nvSpPr>
        <p:spPr bwMode="auto">
          <a:xfrm>
            <a:off x="3879850" y="25812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04" name="Rectangle 100"/>
          <p:cNvSpPr>
            <a:spLocks noChangeArrowheads="1"/>
          </p:cNvSpPr>
          <p:nvPr/>
        </p:nvSpPr>
        <p:spPr bwMode="auto">
          <a:xfrm>
            <a:off x="4641850" y="25812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05" name="Rectangle 101"/>
          <p:cNvSpPr>
            <a:spLocks noChangeArrowheads="1"/>
          </p:cNvSpPr>
          <p:nvPr/>
        </p:nvSpPr>
        <p:spPr bwMode="auto">
          <a:xfrm>
            <a:off x="5327650" y="25812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06" name="Rectangle 102"/>
          <p:cNvSpPr>
            <a:spLocks noChangeArrowheads="1"/>
          </p:cNvSpPr>
          <p:nvPr/>
        </p:nvSpPr>
        <p:spPr bwMode="auto">
          <a:xfrm>
            <a:off x="6013450" y="25812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07" name="Rectangle 103"/>
          <p:cNvSpPr>
            <a:spLocks noChangeArrowheads="1"/>
          </p:cNvSpPr>
          <p:nvPr/>
        </p:nvSpPr>
        <p:spPr bwMode="auto">
          <a:xfrm>
            <a:off x="6699250" y="25812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08" name="Rectangle 104"/>
          <p:cNvSpPr>
            <a:spLocks noChangeArrowheads="1"/>
          </p:cNvSpPr>
          <p:nvPr/>
        </p:nvSpPr>
        <p:spPr bwMode="auto">
          <a:xfrm>
            <a:off x="7385050" y="25812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09" name="Rectangle 105"/>
          <p:cNvSpPr>
            <a:spLocks noChangeArrowheads="1"/>
          </p:cNvSpPr>
          <p:nvPr/>
        </p:nvSpPr>
        <p:spPr bwMode="auto">
          <a:xfrm>
            <a:off x="8007350" y="25812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10" name="Rectangle 106"/>
          <p:cNvSpPr>
            <a:spLocks noChangeArrowheads="1"/>
          </p:cNvSpPr>
          <p:nvPr/>
        </p:nvSpPr>
        <p:spPr bwMode="auto">
          <a:xfrm>
            <a:off x="3194050" y="31146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11" name="Rectangle 107"/>
          <p:cNvSpPr>
            <a:spLocks noChangeArrowheads="1"/>
          </p:cNvSpPr>
          <p:nvPr/>
        </p:nvSpPr>
        <p:spPr bwMode="auto">
          <a:xfrm>
            <a:off x="3879850" y="31146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12" name="Rectangle 108"/>
          <p:cNvSpPr>
            <a:spLocks noChangeArrowheads="1"/>
          </p:cNvSpPr>
          <p:nvPr/>
        </p:nvSpPr>
        <p:spPr bwMode="auto">
          <a:xfrm>
            <a:off x="4641850" y="31146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13" name="Rectangle 109"/>
          <p:cNvSpPr>
            <a:spLocks noChangeArrowheads="1"/>
          </p:cNvSpPr>
          <p:nvPr/>
        </p:nvSpPr>
        <p:spPr bwMode="auto">
          <a:xfrm>
            <a:off x="5327650" y="31146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14" name="Rectangle 110"/>
          <p:cNvSpPr>
            <a:spLocks noChangeArrowheads="1"/>
          </p:cNvSpPr>
          <p:nvPr/>
        </p:nvSpPr>
        <p:spPr bwMode="auto">
          <a:xfrm>
            <a:off x="6013450" y="31146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15" name="Rectangle 111"/>
          <p:cNvSpPr>
            <a:spLocks noChangeArrowheads="1"/>
          </p:cNvSpPr>
          <p:nvPr/>
        </p:nvSpPr>
        <p:spPr bwMode="auto">
          <a:xfrm>
            <a:off x="6699250" y="31146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16" name="Rectangle 112"/>
          <p:cNvSpPr>
            <a:spLocks noChangeArrowheads="1"/>
          </p:cNvSpPr>
          <p:nvPr/>
        </p:nvSpPr>
        <p:spPr bwMode="auto">
          <a:xfrm>
            <a:off x="7385050" y="31146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17" name="Rectangle 113"/>
          <p:cNvSpPr>
            <a:spLocks noChangeArrowheads="1"/>
          </p:cNvSpPr>
          <p:nvPr/>
        </p:nvSpPr>
        <p:spPr bwMode="auto">
          <a:xfrm>
            <a:off x="7994650" y="31146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18" name="Rectangle 114"/>
          <p:cNvSpPr>
            <a:spLocks noChangeArrowheads="1"/>
          </p:cNvSpPr>
          <p:nvPr/>
        </p:nvSpPr>
        <p:spPr bwMode="auto">
          <a:xfrm>
            <a:off x="3194050" y="36480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19" name="Rectangle 115"/>
          <p:cNvSpPr>
            <a:spLocks noChangeArrowheads="1"/>
          </p:cNvSpPr>
          <p:nvPr/>
        </p:nvSpPr>
        <p:spPr bwMode="auto">
          <a:xfrm>
            <a:off x="3879850" y="36480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20" name="Rectangle 116"/>
          <p:cNvSpPr>
            <a:spLocks noChangeArrowheads="1"/>
          </p:cNvSpPr>
          <p:nvPr/>
        </p:nvSpPr>
        <p:spPr bwMode="auto">
          <a:xfrm>
            <a:off x="4641850" y="36480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21" name="Rectangle 117"/>
          <p:cNvSpPr>
            <a:spLocks noChangeArrowheads="1"/>
          </p:cNvSpPr>
          <p:nvPr/>
        </p:nvSpPr>
        <p:spPr bwMode="auto">
          <a:xfrm>
            <a:off x="5327650" y="36480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22" name="Rectangle 118"/>
          <p:cNvSpPr>
            <a:spLocks noChangeArrowheads="1"/>
          </p:cNvSpPr>
          <p:nvPr/>
        </p:nvSpPr>
        <p:spPr bwMode="auto">
          <a:xfrm>
            <a:off x="6013450" y="36480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23" name="Rectangle 119"/>
          <p:cNvSpPr>
            <a:spLocks noChangeArrowheads="1"/>
          </p:cNvSpPr>
          <p:nvPr/>
        </p:nvSpPr>
        <p:spPr bwMode="auto">
          <a:xfrm>
            <a:off x="6699250" y="36480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941624" name="Rectangle 120"/>
          <p:cNvSpPr>
            <a:spLocks noChangeArrowheads="1"/>
          </p:cNvSpPr>
          <p:nvPr/>
        </p:nvSpPr>
        <p:spPr bwMode="auto">
          <a:xfrm>
            <a:off x="7385050" y="36480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941625" name="Rectangle 121"/>
          <p:cNvSpPr>
            <a:spLocks noChangeArrowheads="1"/>
          </p:cNvSpPr>
          <p:nvPr/>
        </p:nvSpPr>
        <p:spPr bwMode="auto">
          <a:xfrm>
            <a:off x="7994650" y="3648075"/>
            <a:ext cx="527050" cy="455613"/>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grpSp>
        <p:nvGrpSpPr>
          <p:cNvPr id="2" name="Group 122"/>
          <p:cNvGrpSpPr>
            <a:grpSpLocks/>
          </p:cNvGrpSpPr>
          <p:nvPr/>
        </p:nvGrpSpPr>
        <p:grpSpPr bwMode="auto">
          <a:xfrm>
            <a:off x="3343275" y="4257675"/>
            <a:ext cx="301625" cy="303213"/>
            <a:chOff x="2640" y="672"/>
            <a:chExt cx="192" cy="192"/>
          </a:xfrm>
        </p:grpSpPr>
        <p:sp>
          <p:nvSpPr>
            <p:cNvPr id="148624" name="Line 123"/>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48625" name="Line 124"/>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3" name="Group 125"/>
          <p:cNvGrpSpPr>
            <a:grpSpLocks/>
          </p:cNvGrpSpPr>
          <p:nvPr/>
        </p:nvGrpSpPr>
        <p:grpSpPr bwMode="auto">
          <a:xfrm>
            <a:off x="4029075" y="4257675"/>
            <a:ext cx="301625" cy="303213"/>
            <a:chOff x="2640" y="672"/>
            <a:chExt cx="192" cy="192"/>
          </a:xfrm>
        </p:grpSpPr>
        <p:sp>
          <p:nvSpPr>
            <p:cNvPr id="148622" name="Line 126"/>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48623" name="Line 127"/>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4" name="Group 128"/>
          <p:cNvGrpSpPr>
            <a:grpSpLocks/>
          </p:cNvGrpSpPr>
          <p:nvPr/>
        </p:nvGrpSpPr>
        <p:grpSpPr bwMode="auto">
          <a:xfrm>
            <a:off x="4714875" y="4791075"/>
            <a:ext cx="301625" cy="303213"/>
            <a:chOff x="2640" y="672"/>
            <a:chExt cx="192" cy="192"/>
          </a:xfrm>
        </p:grpSpPr>
        <p:sp>
          <p:nvSpPr>
            <p:cNvPr id="148620" name="Line 129"/>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48621" name="Line 130"/>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5" name="Group 131"/>
          <p:cNvGrpSpPr>
            <a:grpSpLocks/>
          </p:cNvGrpSpPr>
          <p:nvPr/>
        </p:nvGrpSpPr>
        <p:grpSpPr bwMode="auto">
          <a:xfrm>
            <a:off x="5476875" y="5324475"/>
            <a:ext cx="301625" cy="303213"/>
            <a:chOff x="2640" y="672"/>
            <a:chExt cx="192" cy="192"/>
          </a:xfrm>
        </p:grpSpPr>
        <p:sp>
          <p:nvSpPr>
            <p:cNvPr id="148618" name="Line 132"/>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48619" name="Line 133"/>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6" name="Group 134"/>
          <p:cNvGrpSpPr>
            <a:grpSpLocks/>
          </p:cNvGrpSpPr>
          <p:nvPr/>
        </p:nvGrpSpPr>
        <p:grpSpPr bwMode="auto">
          <a:xfrm>
            <a:off x="6162675" y="5857875"/>
            <a:ext cx="301625" cy="303213"/>
            <a:chOff x="2640" y="672"/>
            <a:chExt cx="192" cy="192"/>
          </a:xfrm>
        </p:grpSpPr>
        <p:sp>
          <p:nvSpPr>
            <p:cNvPr id="148616" name="Line 135"/>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48617" name="Line 136"/>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7" name="Group 137"/>
          <p:cNvGrpSpPr>
            <a:grpSpLocks/>
          </p:cNvGrpSpPr>
          <p:nvPr/>
        </p:nvGrpSpPr>
        <p:grpSpPr bwMode="auto">
          <a:xfrm>
            <a:off x="6848475" y="5857875"/>
            <a:ext cx="301625" cy="303213"/>
            <a:chOff x="2640" y="672"/>
            <a:chExt cx="192" cy="192"/>
          </a:xfrm>
        </p:grpSpPr>
        <p:sp>
          <p:nvSpPr>
            <p:cNvPr id="148614" name="Line 138"/>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48615" name="Line 139"/>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8" name="Group 140"/>
          <p:cNvGrpSpPr>
            <a:grpSpLocks/>
          </p:cNvGrpSpPr>
          <p:nvPr/>
        </p:nvGrpSpPr>
        <p:grpSpPr bwMode="auto">
          <a:xfrm>
            <a:off x="7458075" y="5857875"/>
            <a:ext cx="301625" cy="303213"/>
            <a:chOff x="2640" y="672"/>
            <a:chExt cx="192" cy="192"/>
          </a:xfrm>
        </p:grpSpPr>
        <p:sp>
          <p:nvSpPr>
            <p:cNvPr id="148612" name="Line 141"/>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48613" name="Line 142"/>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9" name="Group 143"/>
          <p:cNvGrpSpPr>
            <a:grpSpLocks/>
          </p:cNvGrpSpPr>
          <p:nvPr/>
        </p:nvGrpSpPr>
        <p:grpSpPr bwMode="auto">
          <a:xfrm>
            <a:off x="8143875" y="5857875"/>
            <a:ext cx="301625" cy="303213"/>
            <a:chOff x="2640" y="672"/>
            <a:chExt cx="192" cy="192"/>
          </a:xfrm>
        </p:grpSpPr>
        <p:sp>
          <p:nvSpPr>
            <p:cNvPr id="148610" name="Line 144"/>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48611" name="Line 145"/>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1602"/>
                                        </p:tgtEl>
                                        <p:attrNameLst>
                                          <p:attrName>style.visibility</p:attrName>
                                        </p:attrNameLst>
                                      </p:cBhvr>
                                      <p:to>
                                        <p:strVal val="visible"/>
                                      </p:to>
                                    </p:set>
                                    <p:animEffect transition="in" filter="blinds(horizontal)">
                                      <p:cBhvr>
                                        <p:cTn id="7" dur="500"/>
                                        <p:tgtEl>
                                          <p:spTgt spid="19416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1610"/>
                                        </p:tgtEl>
                                        <p:attrNameLst>
                                          <p:attrName>style.visibility</p:attrName>
                                        </p:attrNameLst>
                                      </p:cBhvr>
                                      <p:to>
                                        <p:strVal val="visible"/>
                                      </p:to>
                                    </p:set>
                                    <p:animEffect transition="in" filter="blinds(horizontal)">
                                      <p:cBhvr>
                                        <p:cTn id="10" dur="500"/>
                                        <p:tgtEl>
                                          <p:spTgt spid="19416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41618"/>
                                        </p:tgtEl>
                                        <p:attrNameLst>
                                          <p:attrName>style.visibility</p:attrName>
                                        </p:attrNameLst>
                                      </p:cBhvr>
                                      <p:to>
                                        <p:strVal val="visible"/>
                                      </p:to>
                                    </p:set>
                                    <p:animEffect transition="in" filter="blinds(horizontal)">
                                      <p:cBhvr>
                                        <p:cTn id="13" dur="500"/>
                                        <p:tgtEl>
                                          <p:spTgt spid="19416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41603"/>
                                        </p:tgtEl>
                                        <p:attrNameLst>
                                          <p:attrName>style.visibility</p:attrName>
                                        </p:attrNameLst>
                                      </p:cBhvr>
                                      <p:to>
                                        <p:strVal val="visible"/>
                                      </p:to>
                                    </p:set>
                                    <p:animEffect transition="in" filter="blinds(horizontal)">
                                      <p:cBhvr>
                                        <p:cTn id="18" dur="500"/>
                                        <p:tgtEl>
                                          <p:spTgt spid="194160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41611"/>
                                        </p:tgtEl>
                                        <p:attrNameLst>
                                          <p:attrName>style.visibility</p:attrName>
                                        </p:attrNameLst>
                                      </p:cBhvr>
                                      <p:to>
                                        <p:strVal val="visible"/>
                                      </p:to>
                                    </p:set>
                                    <p:animEffect transition="in" filter="blinds(horizontal)">
                                      <p:cBhvr>
                                        <p:cTn id="21" dur="500"/>
                                        <p:tgtEl>
                                          <p:spTgt spid="19416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941619"/>
                                        </p:tgtEl>
                                        <p:attrNameLst>
                                          <p:attrName>style.visibility</p:attrName>
                                        </p:attrNameLst>
                                      </p:cBhvr>
                                      <p:to>
                                        <p:strVal val="visible"/>
                                      </p:to>
                                    </p:set>
                                    <p:animEffect transition="in" filter="blinds(horizontal)">
                                      <p:cBhvr>
                                        <p:cTn id="24" dur="500"/>
                                        <p:tgtEl>
                                          <p:spTgt spid="194161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941604"/>
                                        </p:tgtEl>
                                        <p:attrNameLst>
                                          <p:attrName>style.visibility</p:attrName>
                                        </p:attrNameLst>
                                      </p:cBhvr>
                                      <p:to>
                                        <p:strVal val="visible"/>
                                      </p:to>
                                    </p:set>
                                    <p:animEffect transition="in" filter="blinds(horizontal)">
                                      <p:cBhvr>
                                        <p:cTn id="29" dur="500"/>
                                        <p:tgtEl>
                                          <p:spTgt spid="194160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941612"/>
                                        </p:tgtEl>
                                        <p:attrNameLst>
                                          <p:attrName>style.visibility</p:attrName>
                                        </p:attrNameLst>
                                      </p:cBhvr>
                                      <p:to>
                                        <p:strVal val="visible"/>
                                      </p:to>
                                    </p:set>
                                    <p:animEffect transition="in" filter="blinds(horizontal)">
                                      <p:cBhvr>
                                        <p:cTn id="32" dur="500"/>
                                        <p:tgtEl>
                                          <p:spTgt spid="19416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941620"/>
                                        </p:tgtEl>
                                        <p:attrNameLst>
                                          <p:attrName>style.visibility</p:attrName>
                                        </p:attrNameLst>
                                      </p:cBhvr>
                                      <p:to>
                                        <p:strVal val="visible"/>
                                      </p:to>
                                    </p:set>
                                    <p:animEffect transition="in" filter="blinds(horizontal)">
                                      <p:cBhvr>
                                        <p:cTn id="35" dur="500"/>
                                        <p:tgtEl>
                                          <p:spTgt spid="194162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41605"/>
                                        </p:tgtEl>
                                        <p:attrNameLst>
                                          <p:attrName>style.visibility</p:attrName>
                                        </p:attrNameLst>
                                      </p:cBhvr>
                                      <p:to>
                                        <p:strVal val="visible"/>
                                      </p:to>
                                    </p:set>
                                    <p:animEffect transition="in" filter="blinds(horizontal)">
                                      <p:cBhvr>
                                        <p:cTn id="40" dur="500"/>
                                        <p:tgtEl>
                                          <p:spTgt spid="194160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41613"/>
                                        </p:tgtEl>
                                        <p:attrNameLst>
                                          <p:attrName>style.visibility</p:attrName>
                                        </p:attrNameLst>
                                      </p:cBhvr>
                                      <p:to>
                                        <p:strVal val="visible"/>
                                      </p:to>
                                    </p:set>
                                    <p:animEffect transition="in" filter="blinds(horizontal)">
                                      <p:cBhvr>
                                        <p:cTn id="43" dur="500"/>
                                        <p:tgtEl>
                                          <p:spTgt spid="194161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41621"/>
                                        </p:tgtEl>
                                        <p:attrNameLst>
                                          <p:attrName>style.visibility</p:attrName>
                                        </p:attrNameLst>
                                      </p:cBhvr>
                                      <p:to>
                                        <p:strVal val="visible"/>
                                      </p:to>
                                    </p:set>
                                    <p:animEffect transition="in" filter="blinds(horizontal)">
                                      <p:cBhvr>
                                        <p:cTn id="46" dur="500"/>
                                        <p:tgtEl>
                                          <p:spTgt spid="194162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41606"/>
                                        </p:tgtEl>
                                        <p:attrNameLst>
                                          <p:attrName>style.visibility</p:attrName>
                                        </p:attrNameLst>
                                      </p:cBhvr>
                                      <p:to>
                                        <p:strVal val="visible"/>
                                      </p:to>
                                    </p:set>
                                    <p:animEffect transition="in" filter="blinds(horizontal)">
                                      <p:cBhvr>
                                        <p:cTn id="51" dur="500"/>
                                        <p:tgtEl>
                                          <p:spTgt spid="194160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941614"/>
                                        </p:tgtEl>
                                        <p:attrNameLst>
                                          <p:attrName>style.visibility</p:attrName>
                                        </p:attrNameLst>
                                      </p:cBhvr>
                                      <p:to>
                                        <p:strVal val="visible"/>
                                      </p:to>
                                    </p:set>
                                    <p:animEffect transition="in" filter="blinds(horizontal)">
                                      <p:cBhvr>
                                        <p:cTn id="54" dur="500"/>
                                        <p:tgtEl>
                                          <p:spTgt spid="194161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941622"/>
                                        </p:tgtEl>
                                        <p:attrNameLst>
                                          <p:attrName>style.visibility</p:attrName>
                                        </p:attrNameLst>
                                      </p:cBhvr>
                                      <p:to>
                                        <p:strVal val="visible"/>
                                      </p:to>
                                    </p:set>
                                    <p:animEffect transition="in" filter="blinds(horizontal)">
                                      <p:cBhvr>
                                        <p:cTn id="57" dur="500"/>
                                        <p:tgtEl>
                                          <p:spTgt spid="194162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41607"/>
                                        </p:tgtEl>
                                        <p:attrNameLst>
                                          <p:attrName>style.visibility</p:attrName>
                                        </p:attrNameLst>
                                      </p:cBhvr>
                                      <p:to>
                                        <p:strVal val="visible"/>
                                      </p:to>
                                    </p:set>
                                    <p:animEffect transition="in" filter="blinds(horizontal)">
                                      <p:cBhvr>
                                        <p:cTn id="62" dur="500"/>
                                        <p:tgtEl>
                                          <p:spTgt spid="1941607"/>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941615"/>
                                        </p:tgtEl>
                                        <p:attrNameLst>
                                          <p:attrName>style.visibility</p:attrName>
                                        </p:attrNameLst>
                                      </p:cBhvr>
                                      <p:to>
                                        <p:strVal val="visible"/>
                                      </p:to>
                                    </p:set>
                                    <p:animEffect transition="in" filter="blinds(horizontal)">
                                      <p:cBhvr>
                                        <p:cTn id="65" dur="500"/>
                                        <p:tgtEl>
                                          <p:spTgt spid="1941615"/>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941623"/>
                                        </p:tgtEl>
                                        <p:attrNameLst>
                                          <p:attrName>style.visibility</p:attrName>
                                        </p:attrNameLst>
                                      </p:cBhvr>
                                      <p:to>
                                        <p:strVal val="visible"/>
                                      </p:to>
                                    </p:set>
                                    <p:animEffect transition="in" filter="blinds(horizontal)">
                                      <p:cBhvr>
                                        <p:cTn id="68" dur="500"/>
                                        <p:tgtEl>
                                          <p:spTgt spid="194162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941608"/>
                                        </p:tgtEl>
                                        <p:attrNameLst>
                                          <p:attrName>style.visibility</p:attrName>
                                        </p:attrNameLst>
                                      </p:cBhvr>
                                      <p:to>
                                        <p:strVal val="visible"/>
                                      </p:to>
                                    </p:set>
                                    <p:animEffect transition="in" filter="blinds(horizontal)">
                                      <p:cBhvr>
                                        <p:cTn id="73" dur="500"/>
                                        <p:tgtEl>
                                          <p:spTgt spid="194160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941616"/>
                                        </p:tgtEl>
                                        <p:attrNameLst>
                                          <p:attrName>style.visibility</p:attrName>
                                        </p:attrNameLst>
                                      </p:cBhvr>
                                      <p:to>
                                        <p:strVal val="visible"/>
                                      </p:to>
                                    </p:set>
                                    <p:animEffect transition="in" filter="blinds(horizontal)">
                                      <p:cBhvr>
                                        <p:cTn id="76" dur="500"/>
                                        <p:tgtEl>
                                          <p:spTgt spid="1941616"/>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941624"/>
                                        </p:tgtEl>
                                        <p:attrNameLst>
                                          <p:attrName>style.visibility</p:attrName>
                                        </p:attrNameLst>
                                      </p:cBhvr>
                                      <p:to>
                                        <p:strVal val="visible"/>
                                      </p:to>
                                    </p:set>
                                    <p:animEffect transition="in" filter="blinds(horizontal)">
                                      <p:cBhvr>
                                        <p:cTn id="79" dur="500"/>
                                        <p:tgtEl>
                                          <p:spTgt spid="1941624"/>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941609"/>
                                        </p:tgtEl>
                                        <p:attrNameLst>
                                          <p:attrName>style.visibility</p:attrName>
                                        </p:attrNameLst>
                                      </p:cBhvr>
                                      <p:to>
                                        <p:strVal val="visible"/>
                                      </p:to>
                                    </p:set>
                                    <p:animEffect transition="in" filter="blinds(horizontal)">
                                      <p:cBhvr>
                                        <p:cTn id="84" dur="500"/>
                                        <p:tgtEl>
                                          <p:spTgt spid="1941609"/>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941617"/>
                                        </p:tgtEl>
                                        <p:attrNameLst>
                                          <p:attrName>style.visibility</p:attrName>
                                        </p:attrNameLst>
                                      </p:cBhvr>
                                      <p:to>
                                        <p:strVal val="visible"/>
                                      </p:to>
                                    </p:set>
                                    <p:animEffect transition="in" filter="blinds(horizontal)">
                                      <p:cBhvr>
                                        <p:cTn id="87" dur="500"/>
                                        <p:tgtEl>
                                          <p:spTgt spid="194161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941625"/>
                                        </p:tgtEl>
                                        <p:attrNameLst>
                                          <p:attrName>style.visibility</p:attrName>
                                        </p:attrNameLst>
                                      </p:cBhvr>
                                      <p:to>
                                        <p:strVal val="visible"/>
                                      </p:to>
                                    </p:set>
                                    <p:animEffect transition="in" filter="blinds(horizontal)">
                                      <p:cBhvr>
                                        <p:cTn id="90" dur="500"/>
                                        <p:tgtEl>
                                          <p:spTgt spid="1941625"/>
                                        </p:tgtEl>
                                      </p:cBhvr>
                                    </p:animEffect>
                                  </p:childTnLst>
                                </p:cTn>
                              </p:par>
                            </p:childTnLst>
                          </p:cTn>
                        </p:par>
                      </p:childTnLst>
                    </p:cTn>
                  </p:par>
                  <p:par>
                    <p:cTn id="91" fill="hold">
                      <p:stCondLst>
                        <p:cond delay="indefinite"/>
                      </p:stCondLst>
                      <p:childTnLst>
                        <p:par>
                          <p:cTn id="92" fill="hold">
                            <p:stCondLst>
                              <p:cond delay="0"/>
                            </p:stCondLst>
                            <p:childTnLst>
                              <p:par>
                                <p:cTn id="93" presetID="30" presetClass="entr" presetSubtype="0" fill="hold" nodeType="click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fade">
                                      <p:cBhvr>
                                        <p:cTn id="95" dur="800" decel="100000"/>
                                        <p:tgtEl>
                                          <p:spTgt spid="2"/>
                                        </p:tgtEl>
                                      </p:cBhvr>
                                    </p:animEffect>
                                    <p:anim calcmode="lin" valueType="num">
                                      <p:cBhvr>
                                        <p:cTn id="96" dur="800" decel="100000" fill="hold"/>
                                        <p:tgtEl>
                                          <p:spTgt spid="2"/>
                                        </p:tgtEl>
                                        <p:attrNameLst>
                                          <p:attrName>style.rotation</p:attrName>
                                        </p:attrNameLst>
                                      </p:cBhvr>
                                      <p:tavLst>
                                        <p:tav tm="0">
                                          <p:val>
                                            <p:fltVal val="-90"/>
                                          </p:val>
                                        </p:tav>
                                        <p:tav tm="100000">
                                          <p:val>
                                            <p:fltVal val="0"/>
                                          </p:val>
                                        </p:tav>
                                      </p:tavLst>
                                    </p:anim>
                                    <p:anim calcmode="lin" valueType="num">
                                      <p:cBhvr>
                                        <p:cTn id="97" dur="800" decel="100000" fill="hold"/>
                                        <p:tgtEl>
                                          <p:spTgt spid="2"/>
                                        </p:tgtEl>
                                        <p:attrNameLst>
                                          <p:attrName>ppt_x</p:attrName>
                                        </p:attrNameLst>
                                      </p:cBhvr>
                                      <p:tavLst>
                                        <p:tav tm="0">
                                          <p:val>
                                            <p:strVal val="#ppt_x+0.4"/>
                                          </p:val>
                                        </p:tav>
                                        <p:tav tm="100000">
                                          <p:val>
                                            <p:strVal val="#ppt_x-0.05"/>
                                          </p:val>
                                        </p:tav>
                                      </p:tavLst>
                                    </p:anim>
                                    <p:anim calcmode="lin" valueType="num">
                                      <p:cBhvr>
                                        <p:cTn id="98" dur="800" decel="100000" fill="hold"/>
                                        <p:tgtEl>
                                          <p:spTgt spid="2"/>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30" presetClass="entr" presetSubtype="0" fill="hold" nodeType="clickEffect">
                                  <p:stCondLst>
                                    <p:cond delay="0"/>
                                  </p:stCondLst>
                                  <p:childTnLst>
                                    <p:set>
                                      <p:cBhvr>
                                        <p:cTn id="104" dur="1" fill="hold">
                                          <p:stCondLst>
                                            <p:cond delay="0"/>
                                          </p:stCondLst>
                                        </p:cTn>
                                        <p:tgtEl>
                                          <p:spTgt spid="3"/>
                                        </p:tgtEl>
                                        <p:attrNameLst>
                                          <p:attrName>style.visibility</p:attrName>
                                        </p:attrNameLst>
                                      </p:cBhvr>
                                      <p:to>
                                        <p:strVal val="visible"/>
                                      </p:to>
                                    </p:set>
                                    <p:animEffect transition="in" filter="fade">
                                      <p:cBhvr>
                                        <p:cTn id="105" dur="800" decel="100000"/>
                                        <p:tgtEl>
                                          <p:spTgt spid="3"/>
                                        </p:tgtEl>
                                      </p:cBhvr>
                                    </p:animEffect>
                                    <p:anim calcmode="lin" valueType="num">
                                      <p:cBhvr>
                                        <p:cTn id="106" dur="800" decel="100000" fill="hold"/>
                                        <p:tgtEl>
                                          <p:spTgt spid="3"/>
                                        </p:tgtEl>
                                        <p:attrNameLst>
                                          <p:attrName>style.rotation</p:attrName>
                                        </p:attrNameLst>
                                      </p:cBhvr>
                                      <p:tavLst>
                                        <p:tav tm="0">
                                          <p:val>
                                            <p:fltVal val="-90"/>
                                          </p:val>
                                        </p:tav>
                                        <p:tav tm="100000">
                                          <p:val>
                                            <p:fltVal val="0"/>
                                          </p:val>
                                        </p:tav>
                                      </p:tavLst>
                                    </p:anim>
                                    <p:anim calcmode="lin" valueType="num">
                                      <p:cBhvr>
                                        <p:cTn id="107" dur="800" decel="100000" fill="hold"/>
                                        <p:tgtEl>
                                          <p:spTgt spid="3"/>
                                        </p:tgtEl>
                                        <p:attrNameLst>
                                          <p:attrName>ppt_x</p:attrName>
                                        </p:attrNameLst>
                                      </p:cBhvr>
                                      <p:tavLst>
                                        <p:tav tm="0">
                                          <p:val>
                                            <p:strVal val="#ppt_x+0.4"/>
                                          </p:val>
                                        </p:tav>
                                        <p:tav tm="100000">
                                          <p:val>
                                            <p:strVal val="#ppt_x-0.05"/>
                                          </p:val>
                                        </p:tav>
                                      </p:tavLst>
                                    </p:anim>
                                    <p:anim calcmode="lin" valueType="num">
                                      <p:cBhvr>
                                        <p:cTn id="108" dur="800" decel="100000" fill="hold"/>
                                        <p:tgtEl>
                                          <p:spTgt spid="3"/>
                                        </p:tgtEl>
                                        <p:attrNameLst>
                                          <p:attrName>ppt_y</p:attrName>
                                        </p:attrNameLst>
                                      </p:cBhvr>
                                      <p:tavLst>
                                        <p:tav tm="0">
                                          <p:val>
                                            <p:strVal val="#ppt_y-0.4"/>
                                          </p:val>
                                        </p:tav>
                                        <p:tav tm="100000">
                                          <p:val>
                                            <p:strVal val="#ppt_y+0.1"/>
                                          </p:val>
                                        </p:tav>
                                      </p:tavLst>
                                    </p:anim>
                                    <p:anim calcmode="lin" valueType="num">
                                      <p:cBhvr>
                                        <p:cTn id="109"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10"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4"/>
                                        </p:tgtEl>
                                        <p:attrNameLst>
                                          <p:attrName>style.visibility</p:attrName>
                                        </p:attrNameLst>
                                      </p:cBhvr>
                                      <p:to>
                                        <p:strVal val="visible"/>
                                      </p:to>
                                    </p:set>
                                    <p:animEffect transition="in" filter="blinds(horizontal)">
                                      <p:cBhvr>
                                        <p:cTn id="115" dur="500"/>
                                        <p:tgtEl>
                                          <p:spTgt spid="4"/>
                                        </p:tgtEl>
                                      </p:cBhvr>
                                    </p:animEffect>
                                  </p:childTnLst>
                                </p:cTn>
                              </p:par>
                            </p:childTnLst>
                          </p:cTn>
                        </p:par>
                      </p:childTnLst>
                    </p:cTn>
                  </p:par>
                  <p:par>
                    <p:cTn id="116" fill="hold">
                      <p:stCondLst>
                        <p:cond delay="indefinite"/>
                      </p:stCondLst>
                      <p:childTnLst>
                        <p:par>
                          <p:cTn id="117" fill="hold">
                            <p:stCondLst>
                              <p:cond delay="0"/>
                            </p:stCondLst>
                            <p:childTnLst>
                              <p:par>
                                <p:cTn id="118" presetID="30" presetClass="entr" presetSubtype="0" fill="hold" nodeType="clickEffect">
                                  <p:stCondLst>
                                    <p:cond delay="0"/>
                                  </p:stCondLst>
                                  <p:childTnLst>
                                    <p:set>
                                      <p:cBhvr>
                                        <p:cTn id="119" dur="1" fill="hold">
                                          <p:stCondLst>
                                            <p:cond delay="0"/>
                                          </p:stCondLst>
                                        </p:cTn>
                                        <p:tgtEl>
                                          <p:spTgt spid="5"/>
                                        </p:tgtEl>
                                        <p:attrNameLst>
                                          <p:attrName>style.visibility</p:attrName>
                                        </p:attrNameLst>
                                      </p:cBhvr>
                                      <p:to>
                                        <p:strVal val="visible"/>
                                      </p:to>
                                    </p:set>
                                    <p:animEffect transition="in" filter="fade">
                                      <p:cBhvr>
                                        <p:cTn id="120" dur="800" decel="100000"/>
                                        <p:tgtEl>
                                          <p:spTgt spid="5"/>
                                        </p:tgtEl>
                                      </p:cBhvr>
                                    </p:animEffect>
                                    <p:anim calcmode="lin" valueType="num">
                                      <p:cBhvr>
                                        <p:cTn id="121" dur="800" decel="100000" fill="hold"/>
                                        <p:tgtEl>
                                          <p:spTgt spid="5"/>
                                        </p:tgtEl>
                                        <p:attrNameLst>
                                          <p:attrName>style.rotation</p:attrName>
                                        </p:attrNameLst>
                                      </p:cBhvr>
                                      <p:tavLst>
                                        <p:tav tm="0">
                                          <p:val>
                                            <p:fltVal val="-90"/>
                                          </p:val>
                                        </p:tav>
                                        <p:tav tm="100000">
                                          <p:val>
                                            <p:fltVal val="0"/>
                                          </p:val>
                                        </p:tav>
                                      </p:tavLst>
                                    </p:anim>
                                    <p:anim calcmode="lin" valueType="num">
                                      <p:cBhvr>
                                        <p:cTn id="122" dur="800" decel="100000" fill="hold"/>
                                        <p:tgtEl>
                                          <p:spTgt spid="5"/>
                                        </p:tgtEl>
                                        <p:attrNameLst>
                                          <p:attrName>ppt_x</p:attrName>
                                        </p:attrNameLst>
                                      </p:cBhvr>
                                      <p:tavLst>
                                        <p:tav tm="0">
                                          <p:val>
                                            <p:strVal val="#ppt_x+0.4"/>
                                          </p:val>
                                        </p:tav>
                                        <p:tav tm="100000">
                                          <p:val>
                                            <p:strVal val="#ppt_x-0.05"/>
                                          </p:val>
                                        </p:tav>
                                      </p:tavLst>
                                    </p:anim>
                                    <p:anim calcmode="lin" valueType="num">
                                      <p:cBhvr>
                                        <p:cTn id="123" dur="800" decel="100000" fill="hold"/>
                                        <p:tgtEl>
                                          <p:spTgt spid="5"/>
                                        </p:tgtEl>
                                        <p:attrNameLst>
                                          <p:attrName>ppt_y</p:attrName>
                                        </p:attrNameLst>
                                      </p:cBhvr>
                                      <p:tavLst>
                                        <p:tav tm="0">
                                          <p:val>
                                            <p:strVal val="#ppt_y-0.4"/>
                                          </p:val>
                                        </p:tav>
                                        <p:tav tm="100000">
                                          <p:val>
                                            <p:strVal val="#ppt_y+0.1"/>
                                          </p:val>
                                        </p:tav>
                                      </p:tavLst>
                                    </p:anim>
                                    <p:anim calcmode="lin" valueType="num">
                                      <p:cBhvr>
                                        <p:cTn id="124"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5"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30" presetClass="entr" presetSubtype="0" fill="hold" nodeType="clickEffect">
                                  <p:stCondLst>
                                    <p:cond delay="0"/>
                                  </p:stCondLst>
                                  <p:childTnLst>
                                    <p:set>
                                      <p:cBhvr>
                                        <p:cTn id="129" dur="1" fill="hold">
                                          <p:stCondLst>
                                            <p:cond delay="0"/>
                                          </p:stCondLst>
                                        </p:cTn>
                                        <p:tgtEl>
                                          <p:spTgt spid="6"/>
                                        </p:tgtEl>
                                        <p:attrNameLst>
                                          <p:attrName>style.visibility</p:attrName>
                                        </p:attrNameLst>
                                      </p:cBhvr>
                                      <p:to>
                                        <p:strVal val="visible"/>
                                      </p:to>
                                    </p:set>
                                    <p:animEffect transition="in" filter="fade">
                                      <p:cBhvr>
                                        <p:cTn id="130" dur="800" decel="100000"/>
                                        <p:tgtEl>
                                          <p:spTgt spid="6"/>
                                        </p:tgtEl>
                                      </p:cBhvr>
                                    </p:animEffect>
                                    <p:anim calcmode="lin" valueType="num">
                                      <p:cBhvr>
                                        <p:cTn id="131" dur="800" decel="100000" fill="hold"/>
                                        <p:tgtEl>
                                          <p:spTgt spid="6"/>
                                        </p:tgtEl>
                                        <p:attrNameLst>
                                          <p:attrName>style.rotation</p:attrName>
                                        </p:attrNameLst>
                                      </p:cBhvr>
                                      <p:tavLst>
                                        <p:tav tm="0">
                                          <p:val>
                                            <p:fltVal val="-90"/>
                                          </p:val>
                                        </p:tav>
                                        <p:tav tm="100000">
                                          <p:val>
                                            <p:fltVal val="0"/>
                                          </p:val>
                                        </p:tav>
                                      </p:tavLst>
                                    </p:anim>
                                    <p:anim calcmode="lin" valueType="num">
                                      <p:cBhvr>
                                        <p:cTn id="132" dur="800" decel="100000" fill="hold"/>
                                        <p:tgtEl>
                                          <p:spTgt spid="6"/>
                                        </p:tgtEl>
                                        <p:attrNameLst>
                                          <p:attrName>ppt_x</p:attrName>
                                        </p:attrNameLst>
                                      </p:cBhvr>
                                      <p:tavLst>
                                        <p:tav tm="0">
                                          <p:val>
                                            <p:strVal val="#ppt_x+0.4"/>
                                          </p:val>
                                        </p:tav>
                                        <p:tav tm="100000">
                                          <p:val>
                                            <p:strVal val="#ppt_x-0.05"/>
                                          </p:val>
                                        </p:tav>
                                      </p:tavLst>
                                    </p:anim>
                                    <p:anim calcmode="lin" valueType="num">
                                      <p:cBhvr>
                                        <p:cTn id="133" dur="800" decel="100000" fill="hold"/>
                                        <p:tgtEl>
                                          <p:spTgt spid="6"/>
                                        </p:tgtEl>
                                        <p:attrNameLst>
                                          <p:attrName>ppt_y</p:attrName>
                                        </p:attrNameLst>
                                      </p:cBhvr>
                                      <p:tavLst>
                                        <p:tav tm="0">
                                          <p:val>
                                            <p:strVal val="#ppt_y-0.4"/>
                                          </p:val>
                                        </p:tav>
                                        <p:tav tm="100000">
                                          <p:val>
                                            <p:strVal val="#ppt_y+0.1"/>
                                          </p:val>
                                        </p:tav>
                                      </p:tavLst>
                                    </p:anim>
                                    <p:anim calcmode="lin" valueType="num">
                                      <p:cBhvr>
                                        <p:cTn id="134"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35"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30" presetClass="entr" presetSubtype="0" fill="hold" nodeType="clickEffect">
                                  <p:stCondLst>
                                    <p:cond delay="0"/>
                                  </p:stCondLst>
                                  <p:childTnLst>
                                    <p:set>
                                      <p:cBhvr>
                                        <p:cTn id="139" dur="1" fill="hold">
                                          <p:stCondLst>
                                            <p:cond delay="0"/>
                                          </p:stCondLst>
                                        </p:cTn>
                                        <p:tgtEl>
                                          <p:spTgt spid="7"/>
                                        </p:tgtEl>
                                        <p:attrNameLst>
                                          <p:attrName>style.visibility</p:attrName>
                                        </p:attrNameLst>
                                      </p:cBhvr>
                                      <p:to>
                                        <p:strVal val="visible"/>
                                      </p:to>
                                    </p:set>
                                    <p:animEffect transition="in" filter="fade">
                                      <p:cBhvr>
                                        <p:cTn id="140" dur="800" decel="100000"/>
                                        <p:tgtEl>
                                          <p:spTgt spid="7"/>
                                        </p:tgtEl>
                                      </p:cBhvr>
                                    </p:animEffect>
                                    <p:anim calcmode="lin" valueType="num">
                                      <p:cBhvr>
                                        <p:cTn id="141" dur="800" decel="100000" fill="hold"/>
                                        <p:tgtEl>
                                          <p:spTgt spid="7"/>
                                        </p:tgtEl>
                                        <p:attrNameLst>
                                          <p:attrName>style.rotation</p:attrName>
                                        </p:attrNameLst>
                                      </p:cBhvr>
                                      <p:tavLst>
                                        <p:tav tm="0">
                                          <p:val>
                                            <p:fltVal val="-90"/>
                                          </p:val>
                                        </p:tav>
                                        <p:tav tm="100000">
                                          <p:val>
                                            <p:fltVal val="0"/>
                                          </p:val>
                                        </p:tav>
                                      </p:tavLst>
                                    </p:anim>
                                    <p:anim calcmode="lin" valueType="num">
                                      <p:cBhvr>
                                        <p:cTn id="142" dur="800" decel="100000" fill="hold"/>
                                        <p:tgtEl>
                                          <p:spTgt spid="7"/>
                                        </p:tgtEl>
                                        <p:attrNameLst>
                                          <p:attrName>ppt_x</p:attrName>
                                        </p:attrNameLst>
                                      </p:cBhvr>
                                      <p:tavLst>
                                        <p:tav tm="0">
                                          <p:val>
                                            <p:strVal val="#ppt_x+0.4"/>
                                          </p:val>
                                        </p:tav>
                                        <p:tav tm="100000">
                                          <p:val>
                                            <p:strVal val="#ppt_x-0.05"/>
                                          </p:val>
                                        </p:tav>
                                      </p:tavLst>
                                    </p:anim>
                                    <p:anim calcmode="lin" valueType="num">
                                      <p:cBhvr>
                                        <p:cTn id="143" dur="800" decel="100000" fill="hold"/>
                                        <p:tgtEl>
                                          <p:spTgt spid="7"/>
                                        </p:tgtEl>
                                        <p:attrNameLst>
                                          <p:attrName>ppt_y</p:attrName>
                                        </p:attrNameLst>
                                      </p:cBhvr>
                                      <p:tavLst>
                                        <p:tav tm="0">
                                          <p:val>
                                            <p:strVal val="#ppt_y-0.4"/>
                                          </p:val>
                                        </p:tav>
                                        <p:tav tm="100000">
                                          <p:val>
                                            <p:strVal val="#ppt_y+0.1"/>
                                          </p:val>
                                        </p:tav>
                                      </p:tavLst>
                                    </p:anim>
                                    <p:anim calcmode="lin" valueType="num">
                                      <p:cBhvr>
                                        <p:cTn id="144"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45"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30" presetClass="entr" presetSubtype="0" fill="hold" nodeType="clickEffect">
                                  <p:stCondLst>
                                    <p:cond delay="0"/>
                                  </p:stCondLst>
                                  <p:childTnLst>
                                    <p:set>
                                      <p:cBhvr>
                                        <p:cTn id="149" dur="1" fill="hold">
                                          <p:stCondLst>
                                            <p:cond delay="0"/>
                                          </p:stCondLst>
                                        </p:cTn>
                                        <p:tgtEl>
                                          <p:spTgt spid="8"/>
                                        </p:tgtEl>
                                        <p:attrNameLst>
                                          <p:attrName>style.visibility</p:attrName>
                                        </p:attrNameLst>
                                      </p:cBhvr>
                                      <p:to>
                                        <p:strVal val="visible"/>
                                      </p:to>
                                    </p:set>
                                    <p:animEffect transition="in" filter="fade">
                                      <p:cBhvr>
                                        <p:cTn id="150" dur="800" decel="100000"/>
                                        <p:tgtEl>
                                          <p:spTgt spid="8"/>
                                        </p:tgtEl>
                                      </p:cBhvr>
                                    </p:animEffect>
                                    <p:anim calcmode="lin" valueType="num">
                                      <p:cBhvr>
                                        <p:cTn id="151" dur="800" decel="100000" fill="hold"/>
                                        <p:tgtEl>
                                          <p:spTgt spid="8"/>
                                        </p:tgtEl>
                                        <p:attrNameLst>
                                          <p:attrName>style.rotation</p:attrName>
                                        </p:attrNameLst>
                                      </p:cBhvr>
                                      <p:tavLst>
                                        <p:tav tm="0">
                                          <p:val>
                                            <p:fltVal val="-90"/>
                                          </p:val>
                                        </p:tav>
                                        <p:tav tm="100000">
                                          <p:val>
                                            <p:fltVal val="0"/>
                                          </p:val>
                                        </p:tav>
                                      </p:tavLst>
                                    </p:anim>
                                    <p:anim calcmode="lin" valueType="num">
                                      <p:cBhvr>
                                        <p:cTn id="152" dur="800" decel="100000" fill="hold"/>
                                        <p:tgtEl>
                                          <p:spTgt spid="8"/>
                                        </p:tgtEl>
                                        <p:attrNameLst>
                                          <p:attrName>ppt_x</p:attrName>
                                        </p:attrNameLst>
                                      </p:cBhvr>
                                      <p:tavLst>
                                        <p:tav tm="0">
                                          <p:val>
                                            <p:strVal val="#ppt_x+0.4"/>
                                          </p:val>
                                        </p:tav>
                                        <p:tav tm="100000">
                                          <p:val>
                                            <p:strVal val="#ppt_x-0.05"/>
                                          </p:val>
                                        </p:tav>
                                      </p:tavLst>
                                    </p:anim>
                                    <p:anim calcmode="lin" valueType="num">
                                      <p:cBhvr>
                                        <p:cTn id="153" dur="800" decel="100000" fill="hold"/>
                                        <p:tgtEl>
                                          <p:spTgt spid="8"/>
                                        </p:tgtEl>
                                        <p:attrNameLst>
                                          <p:attrName>ppt_y</p:attrName>
                                        </p:attrNameLst>
                                      </p:cBhvr>
                                      <p:tavLst>
                                        <p:tav tm="0">
                                          <p:val>
                                            <p:strVal val="#ppt_y-0.4"/>
                                          </p:val>
                                        </p:tav>
                                        <p:tav tm="100000">
                                          <p:val>
                                            <p:strVal val="#ppt_y+0.1"/>
                                          </p:val>
                                        </p:tav>
                                      </p:tavLst>
                                    </p:anim>
                                    <p:anim calcmode="lin" valueType="num">
                                      <p:cBhvr>
                                        <p:cTn id="154"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55"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30" presetClass="entr" presetSubtype="0" fill="hold" nodeType="clickEffect">
                                  <p:stCondLst>
                                    <p:cond delay="0"/>
                                  </p:stCondLst>
                                  <p:childTnLst>
                                    <p:set>
                                      <p:cBhvr>
                                        <p:cTn id="159" dur="1" fill="hold">
                                          <p:stCondLst>
                                            <p:cond delay="0"/>
                                          </p:stCondLst>
                                        </p:cTn>
                                        <p:tgtEl>
                                          <p:spTgt spid="9"/>
                                        </p:tgtEl>
                                        <p:attrNameLst>
                                          <p:attrName>style.visibility</p:attrName>
                                        </p:attrNameLst>
                                      </p:cBhvr>
                                      <p:to>
                                        <p:strVal val="visible"/>
                                      </p:to>
                                    </p:set>
                                    <p:animEffect transition="in" filter="fade">
                                      <p:cBhvr>
                                        <p:cTn id="160" dur="800" decel="100000"/>
                                        <p:tgtEl>
                                          <p:spTgt spid="9"/>
                                        </p:tgtEl>
                                      </p:cBhvr>
                                    </p:animEffect>
                                    <p:anim calcmode="lin" valueType="num">
                                      <p:cBhvr>
                                        <p:cTn id="161" dur="800" decel="100000" fill="hold"/>
                                        <p:tgtEl>
                                          <p:spTgt spid="9"/>
                                        </p:tgtEl>
                                        <p:attrNameLst>
                                          <p:attrName>style.rotation</p:attrName>
                                        </p:attrNameLst>
                                      </p:cBhvr>
                                      <p:tavLst>
                                        <p:tav tm="0">
                                          <p:val>
                                            <p:fltVal val="-90"/>
                                          </p:val>
                                        </p:tav>
                                        <p:tav tm="100000">
                                          <p:val>
                                            <p:fltVal val="0"/>
                                          </p:val>
                                        </p:tav>
                                      </p:tavLst>
                                    </p:anim>
                                    <p:anim calcmode="lin" valueType="num">
                                      <p:cBhvr>
                                        <p:cTn id="162" dur="800" decel="100000" fill="hold"/>
                                        <p:tgtEl>
                                          <p:spTgt spid="9"/>
                                        </p:tgtEl>
                                        <p:attrNameLst>
                                          <p:attrName>ppt_x</p:attrName>
                                        </p:attrNameLst>
                                      </p:cBhvr>
                                      <p:tavLst>
                                        <p:tav tm="0">
                                          <p:val>
                                            <p:strVal val="#ppt_x+0.4"/>
                                          </p:val>
                                        </p:tav>
                                        <p:tav tm="100000">
                                          <p:val>
                                            <p:strVal val="#ppt_x-0.05"/>
                                          </p:val>
                                        </p:tav>
                                      </p:tavLst>
                                    </p:anim>
                                    <p:anim calcmode="lin" valueType="num">
                                      <p:cBhvr>
                                        <p:cTn id="163" dur="800" decel="100000" fill="hold"/>
                                        <p:tgtEl>
                                          <p:spTgt spid="9"/>
                                        </p:tgtEl>
                                        <p:attrNameLst>
                                          <p:attrName>ppt_y</p:attrName>
                                        </p:attrNameLst>
                                      </p:cBhvr>
                                      <p:tavLst>
                                        <p:tav tm="0">
                                          <p:val>
                                            <p:strVal val="#ppt_y-0.4"/>
                                          </p:val>
                                        </p:tav>
                                        <p:tav tm="100000">
                                          <p:val>
                                            <p:strVal val="#ppt_y+0.1"/>
                                          </p:val>
                                        </p:tav>
                                      </p:tavLst>
                                    </p:anim>
                                    <p:anim calcmode="lin" valueType="num">
                                      <p:cBhvr>
                                        <p:cTn id="164"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65"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1602" grpId="0"/>
      <p:bldP spid="1941603" grpId="0"/>
      <p:bldP spid="1941604" grpId="0"/>
      <p:bldP spid="1941605" grpId="0"/>
      <p:bldP spid="1941606" grpId="0"/>
      <p:bldP spid="1941607" grpId="0"/>
      <p:bldP spid="1941608" grpId="0"/>
      <p:bldP spid="1941609" grpId="0"/>
      <p:bldP spid="1941610" grpId="0"/>
      <p:bldP spid="1941611" grpId="0"/>
      <p:bldP spid="1941612" grpId="0"/>
      <p:bldP spid="1941613" grpId="0"/>
      <p:bldP spid="1941614" grpId="0"/>
      <p:bldP spid="1941615" grpId="0"/>
      <p:bldP spid="1941616" grpId="0"/>
      <p:bldP spid="1941617" grpId="0"/>
      <p:bldP spid="1941618" grpId="0"/>
      <p:bldP spid="1941619" grpId="0"/>
      <p:bldP spid="1941620" grpId="0"/>
      <p:bldP spid="1941621" grpId="0"/>
      <p:bldP spid="1941622" grpId="0"/>
      <p:bldP spid="1941623" grpId="0"/>
      <p:bldP spid="1941624" grpId="0"/>
      <p:bldP spid="1941625"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357188" y="2071688"/>
            <a:ext cx="7772400" cy="4114800"/>
          </a:xfrm>
        </p:spPr>
        <p:txBody>
          <a:bodyPr/>
          <a:lstStyle/>
          <a:p>
            <a:pPr marL="0" indent="0" eaLnBrk="1" hangingPunct="1">
              <a:buFont typeface="Wingdings" pitchFamily="2" charset="2"/>
              <a:buNone/>
            </a:pPr>
            <a:r>
              <a:rPr lang="en-US" altLang="zh-CN" b="1" smtClean="0"/>
              <a:t>2.</a:t>
            </a:r>
            <a:r>
              <a:rPr lang="zh-CN" altLang="en-US" b="1" smtClean="0"/>
              <a:t>判断表</a:t>
            </a:r>
          </a:p>
          <a:p>
            <a:pPr marL="0" indent="0" eaLnBrk="1" hangingPunct="1">
              <a:buFont typeface="Wingdings" pitchFamily="2" charset="2"/>
              <a:buNone/>
            </a:pPr>
            <a:r>
              <a:rPr lang="zh-CN" altLang="en-US" b="1" smtClean="0">
                <a:latin typeface="宋体" pitchFamily="2" charset="-122"/>
              </a:rPr>
              <a:t>判定表的构造方法</a:t>
            </a:r>
          </a:p>
          <a:p>
            <a:pPr marL="531813" lvl="1" indent="-352425" eaLnBrk="1" hangingPunct="1"/>
            <a:r>
              <a:rPr lang="zh-CN" altLang="en-US" sz="2400" b="1" smtClean="0">
                <a:latin typeface="宋体" pitchFamily="2" charset="-122"/>
              </a:rPr>
              <a:t>列出所有基本条件，填写到判定表的左上</a:t>
            </a:r>
          </a:p>
          <a:p>
            <a:pPr marL="531813" lvl="1" indent="-352425" eaLnBrk="1" hangingPunct="1"/>
            <a:r>
              <a:rPr lang="zh-CN" altLang="en-US" sz="2400" b="1" smtClean="0">
                <a:latin typeface="宋体" pitchFamily="2" charset="-122"/>
              </a:rPr>
              <a:t>列出所有的基本操作，填写到判定表的左下</a:t>
            </a:r>
          </a:p>
          <a:p>
            <a:pPr marL="531813" lvl="1" indent="-352425" eaLnBrk="1" hangingPunct="1"/>
            <a:r>
              <a:rPr lang="zh-CN" altLang="en-US" sz="2400" b="1" smtClean="0">
                <a:latin typeface="宋体" pitchFamily="2" charset="-122"/>
              </a:rPr>
              <a:t>计算所有可能的、有意义的条件组合，确定规则个数，填写到判定表的右上</a:t>
            </a:r>
          </a:p>
          <a:p>
            <a:pPr marL="531813" lvl="1" indent="-352425" eaLnBrk="1" hangingPunct="1"/>
            <a:r>
              <a:rPr lang="zh-CN" altLang="en-US" sz="2400" b="1" smtClean="0">
                <a:latin typeface="宋体" pitchFamily="2" charset="-122"/>
              </a:rPr>
              <a:t>将每一组合指定的操作，添入判定表右下相应的位置</a:t>
            </a:r>
          </a:p>
        </p:txBody>
      </p:sp>
      <p:sp>
        <p:nvSpPr>
          <p:cNvPr id="149507" name="AutoShape 3">
            <a:hlinkClick r:id="" action="ppaction://noaction" highlightClick="1"/>
          </p:cNvPr>
          <p:cNvSpPr>
            <a:spLocks noChangeArrowheads="1"/>
          </p:cNvSpPr>
          <p:nvPr/>
        </p:nvSpPr>
        <p:spPr bwMode="auto">
          <a:xfrm>
            <a:off x="971550" y="908050"/>
            <a:ext cx="6842125" cy="914400"/>
          </a:xfrm>
          <a:prstGeom prst="actionButtonBlank">
            <a:avLst/>
          </a:prstGeom>
          <a:noFill/>
          <a:ln w="9525">
            <a:noFill/>
            <a:miter lim="800000"/>
            <a:headEnd/>
            <a:tailEnd/>
          </a:ln>
        </p:spPr>
        <p:txBody>
          <a:bodyPr anchor="ctr"/>
          <a:lstStyle/>
          <a:p>
            <a:r>
              <a:rPr lang="en-US" altLang="zh-CN" sz="3600">
                <a:solidFill>
                  <a:srgbClr val="0A0A0E"/>
                </a:solidFill>
              </a:rPr>
              <a:t>4.3.4 </a:t>
            </a:r>
            <a:r>
              <a:rPr lang="zh-CN" altLang="en-US" sz="3600">
                <a:solidFill>
                  <a:srgbClr val="0A0A0E"/>
                </a:solidFill>
              </a:rPr>
              <a:t>数据处理的描述工具</a:t>
            </a:r>
          </a:p>
        </p:txBody>
      </p:sp>
    </p:spTree>
  </p:cSld>
  <p:clrMapOvr>
    <a:masterClrMapping/>
  </p:clrMapOvr>
  <p:transition>
    <p:wipe dir="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50531" name="Rectangle 3"/>
          <p:cNvSpPr>
            <a:spLocks noGrp="1" noChangeArrowheads="1"/>
          </p:cNvSpPr>
          <p:nvPr>
            <p:ph type="body" idx="1"/>
          </p:nvPr>
        </p:nvSpPr>
        <p:spPr>
          <a:xfrm>
            <a:off x="357188" y="2017713"/>
            <a:ext cx="8597900" cy="4114800"/>
          </a:xfrm>
        </p:spPr>
        <p:txBody>
          <a:bodyPr/>
          <a:lstStyle/>
          <a:p>
            <a:pPr marL="0" indent="0" eaLnBrk="1" hangingPunct="1">
              <a:buFont typeface="Wingdings" pitchFamily="2" charset="2"/>
              <a:buNone/>
            </a:pPr>
            <a:r>
              <a:rPr lang="zh-CN" altLang="en-US" b="1" smtClean="0"/>
              <a:t>判定表的构造方法</a:t>
            </a:r>
          </a:p>
          <a:p>
            <a:pPr marL="179388" lvl="1" indent="0" eaLnBrk="1" hangingPunct="1">
              <a:buClr>
                <a:srgbClr val="FF0000"/>
              </a:buClr>
              <a:buSzPct val="60000"/>
            </a:pPr>
            <a:r>
              <a:rPr lang="zh-CN" altLang="en-US" b="1" smtClean="0">
                <a:latin typeface="Times New Roman" pitchFamily="18" charset="0"/>
              </a:rPr>
              <a:t>简化规则，合并及删除等价的操作</a:t>
            </a:r>
          </a:p>
          <a:p>
            <a:pPr marL="587375" lvl="2" eaLnBrk="1" hangingPunct="1">
              <a:buClr>
                <a:schemeClr val="accent2"/>
              </a:buClr>
              <a:buSzPct val="60000"/>
              <a:buFont typeface="Wingdings" pitchFamily="2" charset="2"/>
              <a:buChar char="l"/>
            </a:pPr>
            <a:r>
              <a:rPr lang="zh-CN" altLang="en-US" b="1" smtClean="0"/>
              <a:t>行动是相同的</a:t>
            </a:r>
          </a:p>
          <a:p>
            <a:pPr marL="587375" lvl="2" eaLnBrk="1" hangingPunct="1">
              <a:buClr>
                <a:schemeClr val="accent2"/>
              </a:buClr>
              <a:buSzPct val="60000"/>
              <a:buFont typeface="Wingdings" pitchFamily="2" charset="2"/>
              <a:buChar char="l"/>
            </a:pPr>
            <a:r>
              <a:rPr lang="zh-CN" altLang="en-US" b="1" smtClean="0"/>
              <a:t>只有一个条件取值不同其他均相同</a:t>
            </a:r>
          </a:p>
          <a:p>
            <a:pPr marL="587375" lvl="2" eaLnBrk="1" hangingPunct="1">
              <a:buClr>
                <a:schemeClr val="accent2"/>
              </a:buClr>
              <a:buSzPct val="60000"/>
              <a:buFont typeface="Wingdings" pitchFamily="2" charset="2"/>
              <a:buChar char="l"/>
            </a:pPr>
            <a:r>
              <a:rPr lang="zh-CN" altLang="en-US" b="1" smtClean="0"/>
              <a:t>对不同的这个取值应包含该条件的所有取值</a:t>
            </a:r>
            <a:endParaRPr lang="zh-CN" altLang="en-US" b="1" smtClean="0">
              <a:latin typeface="Times New Roman" pitchFamily="18" charset="0"/>
            </a:endParaRPr>
          </a:p>
          <a:p>
            <a:pPr marL="179388" lvl="1" indent="0" eaLnBrk="1" hangingPunct="1">
              <a:buClr>
                <a:srgbClr val="FF0000"/>
              </a:buClr>
              <a:buSzPct val="60000"/>
            </a:pPr>
            <a:r>
              <a:rPr lang="zh-CN" altLang="en-US" b="1" smtClean="0">
                <a:latin typeface="Times New Roman" pitchFamily="18" charset="0"/>
              </a:rPr>
              <a:t>重新排列化简后的结果</a:t>
            </a:r>
          </a:p>
        </p:txBody>
      </p:sp>
      <p:sp>
        <p:nvSpPr>
          <p:cNvPr id="150532" name="AutoShape 4">
            <a:hlinkClick r:id="" action="ppaction://noaction" highlightClick="1"/>
          </p:cNvPr>
          <p:cNvSpPr>
            <a:spLocks noChangeArrowheads="1"/>
          </p:cNvSpPr>
          <p:nvPr/>
        </p:nvSpPr>
        <p:spPr bwMode="auto">
          <a:xfrm>
            <a:off x="1042988" y="765175"/>
            <a:ext cx="6194425" cy="914400"/>
          </a:xfrm>
          <a:prstGeom prst="actionButtonBlank">
            <a:avLst/>
          </a:prstGeom>
          <a:noFill/>
          <a:ln w="9525">
            <a:noFill/>
            <a:miter lim="800000"/>
            <a:headEnd/>
            <a:tailEnd/>
          </a:ln>
        </p:spPr>
        <p:txBody>
          <a:bodyPr anchor="ctr"/>
          <a:lstStyle/>
          <a:p>
            <a:r>
              <a:rPr lang="en-US" altLang="zh-CN" sz="3600">
                <a:solidFill>
                  <a:srgbClr val="0A0A0E"/>
                </a:solidFill>
              </a:rPr>
              <a:t>4.3.4 </a:t>
            </a:r>
            <a:r>
              <a:rPr lang="zh-CN" altLang="en-US" sz="3600">
                <a:solidFill>
                  <a:srgbClr val="0A0A0E"/>
                </a:solidFill>
              </a:rPr>
              <a:t>数据处理的描述工具</a:t>
            </a:r>
          </a:p>
        </p:txBody>
      </p:sp>
    </p:spTree>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sz="3600" smtClean="0">
                <a:solidFill>
                  <a:schemeClr val="tx1"/>
                </a:solidFill>
                <a:ea typeface="华文新魏" pitchFamily="2" charset="-122"/>
              </a:rPr>
              <a:t>判断表的简化（</a:t>
            </a:r>
            <a:r>
              <a:rPr lang="en-US" altLang="zh-CN" sz="3600" smtClean="0">
                <a:solidFill>
                  <a:schemeClr val="tx1"/>
                </a:solidFill>
                <a:ea typeface="华文新魏" pitchFamily="2" charset="-122"/>
              </a:rPr>
              <a:t>1</a:t>
            </a:r>
            <a:r>
              <a:rPr lang="zh-CN" altLang="en-US" sz="3600" smtClean="0">
                <a:solidFill>
                  <a:schemeClr val="tx1"/>
                </a:solidFill>
                <a:ea typeface="华文新魏" pitchFamily="2" charset="-122"/>
              </a:rPr>
              <a:t>）</a:t>
            </a:r>
          </a:p>
        </p:txBody>
      </p:sp>
      <p:graphicFrame>
        <p:nvGraphicFramePr>
          <p:cNvPr id="1942531" name="Group 3"/>
          <p:cNvGraphicFramePr>
            <a:graphicFrameLocks noGrp="1"/>
          </p:cNvGraphicFramePr>
          <p:nvPr/>
        </p:nvGraphicFramePr>
        <p:xfrm>
          <a:off x="685800" y="1752600"/>
          <a:ext cx="7924800" cy="4401820"/>
        </p:xfrm>
        <a:graphic>
          <a:graphicData uri="http://schemas.openxmlformats.org/drawingml/2006/table">
            <a:tbl>
              <a:tblPr/>
              <a:tblGrid>
                <a:gridCol w="457200"/>
                <a:gridCol w="1981200"/>
                <a:gridCol w="685800"/>
                <a:gridCol w="762000"/>
                <a:gridCol w="685800"/>
                <a:gridCol w="685800"/>
                <a:gridCol w="685800"/>
                <a:gridCol w="685800"/>
                <a:gridCol w="609600"/>
                <a:gridCol w="685800"/>
              </a:tblGrid>
              <a:tr h="53340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条件及行动</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row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rgbClr val="0A0A0E"/>
                          </a:solidFill>
                          <a:effectLst/>
                          <a:latin typeface="楷体_GB2312" pitchFamily="49" charset="-122"/>
                          <a:ea typeface="楷体_GB2312" pitchFamily="49" charset="-122"/>
                        </a:rPr>
                        <a:t>条件组合</a:t>
                      </a:r>
                      <a:endParaRPr kumimoji="0" lang="zh-CN" altLang="en-US" sz="28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C1:</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交易额</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5</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万以上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C2:</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无欠款         </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C3:</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交易</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20</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年以上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rgbClr val="0A0A0E"/>
                          </a:solidFill>
                          <a:effectLst/>
                          <a:latin typeface="楷体_GB2312" pitchFamily="49" charset="-122"/>
                          <a:ea typeface="楷体_GB2312" pitchFamily="49" charset="-122"/>
                        </a:rPr>
                        <a:t>行   动</a:t>
                      </a:r>
                      <a:endParaRPr kumimoji="0" lang="zh-CN" altLang="en-US" sz="28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A1:</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15%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A2:</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10%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A3:</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A4:</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650" name="Rectangle 98"/>
          <p:cNvSpPr>
            <a:spLocks noChangeArrowheads="1"/>
          </p:cNvSpPr>
          <p:nvPr/>
        </p:nvSpPr>
        <p:spPr bwMode="auto">
          <a:xfrm>
            <a:off x="3200400"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51" name="Rectangle 99"/>
          <p:cNvSpPr>
            <a:spLocks noChangeArrowheads="1"/>
          </p:cNvSpPr>
          <p:nvPr/>
        </p:nvSpPr>
        <p:spPr bwMode="auto">
          <a:xfrm>
            <a:off x="3886200"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52" name="Rectangle 100"/>
          <p:cNvSpPr>
            <a:spLocks noChangeArrowheads="1"/>
          </p:cNvSpPr>
          <p:nvPr/>
        </p:nvSpPr>
        <p:spPr bwMode="auto">
          <a:xfrm>
            <a:off x="4648200"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53" name="Rectangle 101"/>
          <p:cNvSpPr>
            <a:spLocks noChangeArrowheads="1"/>
          </p:cNvSpPr>
          <p:nvPr/>
        </p:nvSpPr>
        <p:spPr bwMode="auto">
          <a:xfrm>
            <a:off x="5334000"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54" name="Rectangle 102"/>
          <p:cNvSpPr>
            <a:spLocks noChangeArrowheads="1"/>
          </p:cNvSpPr>
          <p:nvPr/>
        </p:nvSpPr>
        <p:spPr bwMode="auto">
          <a:xfrm>
            <a:off x="6019800"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55" name="Rectangle 103"/>
          <p:cNvSpPr>
            <a:spLocks noChangeArrowheads="1"/>
          </p:cNvSpPr>
          <p:nvPr/>
        </p:nvSpPr>
        <p:spPr bwMode="auto">
          <a:xfrm>
            <a:off x="6705600"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56" name="Rectangle 104"/>
          <p:cNvSpPr>
            <a:spLocks noChangeArrowheads="1"/>
          </p:cNvSpPr>
          <p:nvPr/>
        </p:nvSpPr>
        <p:spPr bwMode="auto">
          <a:xfrm>
            <a:off x="7391400"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57" name="Rectangle 105"/>
          <p:cNvSpPr>
            <a:spLocks noChangeArrowheads="1"/>
          </p:cNvSpPr>
          <p:nvPr/>
        </p:nvSpPr>
        <p:spPr bwMode="auto">
          <a:xfrm>
            <a:off x="8013700"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58" name="Rectangle 106"/>
          <p:cNvSpPr>
            <a:spLocks noChangeArrowheads="1"/>
          </p:cNvSpPr>
          <p:nvPr/>
        </p:nvSpPr>
        <p:spPr bwMode="auto">
          <a:xfrm>
            <a:off x="3200400"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59" name="Rectangle 107"/>
          <p:cNvSpPr>
            <a:spLocks noChangeArrowheads="1"/>
          </p:cNvSpPr>
          <p:nvPr/>
        </p:nvSpPr>
        <p:spPr bwMode="auto">
          <a:xfrm>
            <a:off x="3886200"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60" name="Rectangle 108"/>
          <p:cNvSpPr>
            <a:spLocks noChangeArrowheads="1"/>
          </p:cNvSpPr>
          <p:nvPr/>
        </p:nvSpPr>
        <p:spPr bwMode="auto">
          <a:xfrm>
            <a:off x="4648200"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61" name="Rectangle 109"/>
          <p:cNvSpPr>
            <a:spLocks noChangeArrowheads="1"/>
          </p:cNvSpPr>
          <p:nvPr/>
        </p:nvSpPr>
        <p:spPr bwMode="auto">
          <a:xfrm>
            <a:off x="5334000"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62" name="Rectangle 110"/>
          <p:cNvSpPr>
            <a:spLocks noChangeArrowheads="1"/>
          </p:cNvSpPr>
          <p:nvPr/>
        </p:nvSpPr>
        <p:spPr bwMode="auto">
          <a:xfrm>
            <a:off x="6019800"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63" name="Rectangle 111"/>
          <p:cNvSpPr>
            <a:spLocks noChangeArrowheads="1"/>
          </p:cNvSpPr>
          <p:nvPr/>
        </p:nvSpPr>
        <p:spPr bwMode="auto">
          <a:xfrm>
            <a:off x="6705600"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64" name="Rectangle 112"/>
          <p:cNvSpPr>
            <a:spLocks noChangeArrowheads="1"/>
          </p:cNvSpPr>
          <p:nvPr/>
        </p:nvSpPr>
        <p:spPr bwMode="auto">
          <a:xfrm>
            <a:off x="7391400"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65" name="Rectangle 113"/>
          <p:cNvSpPr>
            <a:spLocks noChangeArrowheads="1"/>
          </p:cNvSpPr>
          <p:nvPr/>
        </p:nvSpPr>
        <p:spPr bwMode="auto">
          <a:xfrm>
            <a:off x="8001000"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66" name="Rectangle 114"/>
          <p:cNvSpPr>
            <a:spLocks noChangeArrowheads="1"/>
          </p:cNvSpPr>
          <p:nvPr/>
        </p:nvSpPr>
        <p:spPr bwMode="auto">
          <a:xfrm>
            <a:off x="3200400"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67" name="Rectangle 115"/>
          <p:cNvSpPr>
            <a:spLocks noChangeArrowheads="1"/>
          </p:cNvSpPr>
          <p:nvPr/>
        </p:nvSpPr>
        <p:spPr bwMode="auto">
          <a:xfrm>
            <a:off x="3886200"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68" name="Rectangle 116"/>
          <p:cNvSpPr>
            <a:spLocks noChangeArrowheads="1"/>
          </p:cNvSpPr>
          <p:nvPr/>
        </p:nvSpPr>
        <p:spPr bwMode="auto">
          <a:xfrm>
            <a:off x="4648200"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69" name="Rectangle 117"/>
          <p:cNvSpPr>
            <a:spLocks noChangeArrowheads="1"/>
          </p:cNvSpPr>
          <p:nvPr/>
        </p:nvSpPr>
        <p:spPr bwMode="auto">
          <a:xfrm>
            <a:off x="5334000"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70" name="Rectangle 118"/>
          <p:cNvSpPr>
            <a:spLocks noChangeArrowheads="1"/>
          </p:cNvSpPr>
          <p:nvPr/>
        </p:nvSpPr>
        <p:spPr bwMode="auto">
          <a:xfrm>
            <a:off x="6019800"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71" name="Rectangle 119"/>
          <p:cNvSpPr>
            <a:spLocks noChangeArrowheads="1"/>
          </p:cNvSpPr>
          <p:nvPr/>
        </p:nvSpPr>
        <p:spPr bwMode="auto">
          <a:xfrm>
            <a:off x="6705600"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1672" name="Rectangle 120"/>
          <p:cNvSpPr>
            <a:spLocks noChangeArrowheads="1"/>
          </p:cNvSpPr>
          <p:nvPr/>
        </p:nvSpPr>
        <p:spPr bwMode="auto">
          <a:xfrm>
            <a:off x="7391400"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1673" name="Rectangle 121"/>
          <p:cNvSpPr>
            <a:spLocks noChangeArrowheads="1"/>
          </p:cNvSpPr>
          <p:nvPr/>
        </p:nvSpPr>
        <p:spPr bwMode="auto">
          <a:xfrm>
            <a:off x="8001000"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grpSp>
        <p:nvGrpSpPr>
          <p:cNvPr id="151674" name="Group 122"/>
          <p:cNvGrpSpPr>
            <a:grpSpLocks/>
          </p:cNvGrpSpPr>
          <p:nvPr/>
        </p:nvGrpSpPr>
        <p:grpSpPr bwMode="auto">
          <a:xfrm>
            <a:off x="3352800" y="4038600"/>
            <a:ext cx="304800" cy="304800"/>
            <a:chOff x="2640" y="672"/>
            <a:chExt cx="192" cy="192"/>
          </a:xfrm>
        </p:grpSpPr>
        <p:sp>
          <p:nvSpPr>
            <p:cNvPr id="151698" name="Line 123"/>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1699" name="Line 124"/>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1675" name="Group 125"/>
          <p:cNvGrpSpPr>
            <a:grpSpLocks/>
          </p:cNvGrpSpPr>
          <p:nvPr/>
        </p:nvGrpSpPr>
        <p:grpSpPr bwMode="auto">
          <a:xfrm>
            <a:off x="4038600" y="4038600"/>
            <a:ext cx="304800" cy="304800"/>
            <a:chOff x="2640" y="672"/>
            <a:chExt cx="192" cy="192"/>
          </a:xfrm>
        </p:grpSpPr>
        <p:sp>
          <p:nvSpPr>
            <p:cNvPr id="151696" name="Line 126"/>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1697" name="Line 127"/>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1676" name="Group 128"/>
          <p:cNvGrpSpPr>
            <a:grpSpLocks/>
          </p:cNvGrpSpPr>
          <p:nvPr/>
        </p:nvGrpSpPr>
        <p:grpSpPr bwMode="auto">
          <a:xfrm>
            <a:off x="4724400" y="4572000"/>
            <a:ext cx="304800" cy="304800"/>
            <a:chOff x="2640" y="672"/>
            <a:chExt cx="192" cy="192"/>
          </a:xfrm>
        </p:grpSpPr>
        <p:sp>
          <p:nvSpPr>
            <p:cNvPr id="151694" name="Line 129"/>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1695" name="Line 130"/>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1677" name="Group 131"/>
          <p:cNvGrpSpPr>
            <a:grpSpLocks/>
          </p:cNvGrpSpPr>
          <p:nvPr/>
        </p:nvGrpSpPr>
        <p:grpSpPr bwMode="auto">
          <a:xfrm>
            <a:off x="5486400" y="5105400"/>
            <a:ext cx="304800" cy="304800"/>
            <a:chOff x="2640" y="672"/>
            <a:chExt cx="192" cy="192"/>
          </a:xfrm>
        </p:grpSpPr>
        <p:sp>
          <p:nvSpPr>
            <p:cNvPr id="151692" name="Line 132"/>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1693" name="Line 133"/>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1678" name="Group 134"/>
          <p:cNvGrpSpPr>
            <a:grpSpLocks/>
          </p:cNvGrpSpPr>
          <p:nvPr/>
        </p:nvGrpSpPr>
        <p:grpSpPr bwMode="auto">
          <a:xfrm>
            <a:off x="6172200" y="5638800"/>
            <a:ext cx="304800" cy="304800"/>
            <a:chOff x="2640" y="672"/>
            <a:chExt cx="192" cy="192"/>
          </a:xfrm>
        </p:grpSpPr>
        <p:sp>
          <p:nvSpPr>
            <p:cNvPr id="151690" name="Line 135"/>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1691" name="Line 136"/>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1679" name="Group 137"/>
          <p:cNvGrpSpPr>
            <a:grpSpLocks/>
          </p:cNvGrpSpPr>
          <p:nvPr/>
        </p:nvGrpSpPr>
        <p:grpSpPr bwMode="auto">
          <a:xfrm>
            <a:off x="6858000" y="5638800"/>
            <a:ext cx="304800" cy="304800"/>
            <a:chOff x="2640" y="672"/>
            <a:chExt cx="192" cy="192"/>
          </a:xfrm>
        </p:grpSpPr>
        <p:sp>
          <p:nvSpPr>
            <p:cNvPr id="151688" name="Line 138"/>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1689" name="Line 139"/>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1680" name="Group 140"/>
          <p:cNvGrpSpPr>
            <a:grpSpLocks/>
          </p:cNvGrpSpPr>
          <p:nvPr/>
        </p:nvGrpSpPr>
        <p:grpSpPr bwMode="auto">
          <a:xfrm>
            <a:off x="7467600" y="5638800"/>
            <a:ext cx="304800" cy="304800"/>
            <a:chOff x="2640" y="672"/>
            <a:chExt cx="192" cy="192"/>
          </a:xfrm>
        </p:grpSpPr>
        <p:sp>
          <p:nvSpPr>
            <p:cNvPr id="151686" name="Line 141"/>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1687" name="Line 142"/>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1681" name="Group 143"/>
          <p:cNvGrpSpPr>
            <a:grpSpLocks/>
          </p:cNvGrpSpPr>
          <p:nvPr/>
        </p:nvGrpSpPr>
        <p:grpSpPr bwMode="auto">
          <a:xfrm>
            <a:off x="8153400" y="5638800"/>
            <a:ext cx="304800" cy="304800"/>
            <a:chOff x="2640" y="672"/>
            <a:chExt cx="192" cy="192"/>
          </a:xfrm>
        </p:grpSpPr>
        <p:sp>
          <p:nvSpPr>
            <p:cNvPr id="151684" name="Line 144"/>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1685" name="Line 145"/>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sp>
        <p:nvSpPr>
          <p:cNvPr id="151682" name="Rectangle 146"/>
          <p:cNvSpPr>
            <a:spLocks noChangeArrowheads="1"/>
          </p:cNvSpPr>
          <p:nvPr/>
        </p:nvSpPr>
        <p:spPr bwMode="auto">
          <a:xfrm>
            <a:off x="3203575" y="2347913"/>
            <a:ext cx="1223963" cy="2089150"/>
          </a:xfrm>
          <a:prstGeom prst="rect">
            <a:avLst/>
          </a:prstGeom>
          <a:noFill/>
          <a:ln w="38100">
            <a:solidFill>
              <a:srgbClr val="0000FF"/>
            </a:solidFill>
            <a:miter lim="800000"/>
            <a:headEnd/>
            <a:tailEnd/>
          </a:ln>
        </p:spPr>
        <p:txBody>
          <a:bodyPr wrap="none" anchor="ctr"/>
          <a:lstStyle/>
          <a:p>
            <a:endParaRPr lang="zh-CN" altLang="en-US" sz="1800" b="0"/>
          </a:p>
        </p:txBody>
      </p:sp>
      <p:sp>
        <p:nvSpPr>
          <p:cNvPr id="151683" name="Rectangle 147"/>
          <p:cNvSpPr>
            <a:spLocks noChangeArrowheads="1"/>
          </p:cNvSpPr>
          <p:nvPr/>
        </p:nvSpPr>
        <p:spPr bwMode="auto">
          <a:xfrm>
            <a:off x="6084888" y="2349500"/>
            <a:ext cx="2447925" cy="3743325"/>
          </a:xfrm>
          <a:prstGeom prst="rect">
            <a:avLst/>
          </a:prstGeom>
          <a:noFill/>
          <a:ln w="38100">
            <a:solidFill>
              <a:srgbClr val="0000FF"/>
            </a:solidFill>
            <a:miter lim="800000"/>
            <a:headEnd/>
            <a:tailEnd/>
          </a:ln>
        </p:spPr>
        <p:txBody>
          <a:bodyPr wrap="none" anchor="ctr"/>
          <a:lstStyle/>
          <a:p>
            <a:endParaRPr lang="zh-CN" altLang="en-US" sz="1800" b="0"/>
          </a:p>
        </p:txBody>
      </p:sp>
    </p:spTree>
  </p:cSld>
  <p:clrMapOvr>
    <a:masterClrMapping/>
  </p:clrMapOvr>
  <p:transition>
    <p:wipe dir="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zh-CN" altLang="en-US" sz="3600" smtClean="0">
                <a:solidFill>
                  <a:schemeClr val="tx1"/>
                </a:solidFill>
                <a:ea typeface="华文新魏" pitchFamily="2" charset="-122"/>
              </a:rPr>
              <a:t>判断表的简化（</a:t>
            </a:r>
            <a:r>
              <a:rPr lang="en-US" altLang="zh-CN" sz="3600" smtClean="0">
                <a:solidFill>
                  <a:schemeClr val="tx1"/>
                </a:solidFill>
                <a:ea typeface="华文新魏" pitchFamily="2" charset="-122"/>
              </a:rPr>
              <a:t>2</a:t>
            </a:r>
            <a:r>
              <a:rPr lang="zh-CN" altLang="en-US" sz="3600" smtClean="0">
                <a:solidFill>
                  <a:schemeClr val="tx1"/>
                </a:solidFill>
                <a:ea typeface="华文新魏" pitchFamily="2" charset="-122"/>
              </a:rPr>
              <a:t>）</a:t>
            </a:r>
          </a:p>
        </p:txBody>
      </p:sp>
      <p:graphicFrame>
        <p:nvGraphicFramePr>
          <p:cNvPr id="1943555" name="Group 3"/>
          <p:cNvGraphicFramePr>
            <a:graphicFrameLocks noGrp="1"/>
          </p:cNvGraphicFramePr>
          <p:nvPr/>
        </p:nvGraphicFramePr>
        <p:xfrm>
          <a:off x="755650" y="1844675"/>
          <a:ext cx="7239000" cy="4281488"/>
        </p:xfrm>
        <a:graphic>
          <a:graphicData uri="http://schemas.openxmlformats.org/drawingml/2006/table">
            <a:tbl>
              <a:tblPr/>
              <a:tblGrid>
                <a:gridCol w="457200"/>
                <a:gridCol w="1981200"/>
                <a:gridCol w="762000"/>
                <a:gridCol w="685800"/>
                <a:gridCol w="685800"/>
                <a:gridCol w="685800"/>
                <a:gridCol w="685800"/>
                <a:gridCol w="609600"/>
                <a:gridCol w="685800"/>
              </a:tblGrid>
              <a:tr h="61436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条件及行动</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row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rgbClr val="0A0A0E"/>
                          </a:solidFill>
                          <a:effectLst/>
                          <a:latin typeface="楷体_GB2312" pitchFamily="49" charset="-122"/>
                          <a:ea typeface="楷体_GB2312" pitchFamily="49" charset="-122"/>
                        </a:rPr>
                        <a:t>条件组合</a:t>
                      </a:r>
                      <a:endParaRPr kumimoji="0" lang="zh-CN" altLang="en-US" sz="28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C1:</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交易额</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5</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万以上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C2:</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无欠款         </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C3:</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交易</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20</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年以上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rgbClr val="0A0A0E"/>
                          </a:solidFill>
                          <a:effectLst/>
                          <a:latin typeface="楷体_GB2312" pitchFamily="49" charset="-122"/>
                          <a:ea typeface="楷体_GB2312" pitchFamily="49" charset="-122"/>
                        </a:rPr>
                        <a:t>行   动</a:t>
                      </a:r>
                      <a:endParaRPr kumimoji="0" lang="zh-CN" altLang="en-US" sz="28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A1:</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15%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A2:</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10%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A3:</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A4:</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2665" name="Rectangle 89"/>
          <p:cNvSpPr>
            <a:spLocks noChangeArrowheads="1"/>
          </p:cNvSpPr>
          <p:nvPr/>
        </p:nvSpPr>
        <p:spPr bwMode="auto">
          <a:xfrm>
            <a:off x="3203575" y="2492375"/>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2666" name="Rectangle 90"/>
          <p:cNvSpPr>
            <a:spLocks noChangeArrowheads="1"/>
          </p:cNvSpPr>
          <p:nvPr/>
        </p:nvSpPr>
        <p:spPr bwMode="auto">
          <a:xfrm>
            <a:off x="3927475"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2667" name="Rectangle 91"/>
          <p:cNvSpPr>
            <a:spLocks noChangeArrowheads="1"/>
          </p:cNvSpPr>
          <p:nvPr/>
        </p:nvSpPr>
        <p:spPr bwMode="auto">
          <a:xfrm>
            <a:off x="4613275"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2668" name="Rectangle 92"/>
          <p:cNvSpPr>
            <a:spLocks noChangeArrowheads="1"/>
          </p:cNvSpPr>
          <p:nvPr/>
        </p:nvSpPr>
        <p:spPr bwMode="auto">
          <a:xfrm>
            <a:off x="5299075"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69" name="Rectangle 93"/>
          <p:cNvSpPr>
            <a:spLocks noChangeArrowheads="1"/>
          </p:cNvSpPr>
          <p:nvPr/>
        </p:nvSpPr>
        <p:spPr bwMode="auto">
          <a:xfrm>
            <a:off x="5984875"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70" name="Rectangle 94"/>
          <p:cNvSpPr>
            <a:spLocks noChangeArrowheads="1"/>
          </p:cNvSpPr>
          <p:nvPr/>
        </p:nvSpPr>
        <p:spPr bwMode="auto">
          <a:xfrm>
            <a:off x="6670675"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71" name="Rectangle 95"/>
          <p:cNvSpPr>
            <a:spLocks noChangeArrowheads="1"/>
          </p:cNvSpPr>
          <p:nvPr/>
        </p:nvSpPr>
        <p:spPr bwMode="auto">
          <a:xfrm>
            <a:off x="7292975" y="2362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72" name="Rectangle 96"/>
          <p:cNvSpPr>
            <a:spLocks noChangeArrowheads="1"/>
          </p:cNvSpPr>
          <p:nvPr/>
        </p:nvSpPr>
        <p:spPr bwMode="auto">
          <a:xfrm flipH="1">
            <a:off x="3203575" y="3068638"/>
            <a:ext cx="504825"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2673" name="Rectangle 97"/>
          <p:cNvSpPr>
            <a:spLocks noChangeArrowheads="1"/>
          </p:cNvSpPr>
          <p:nvPr/>
        </p:nvSpPr>
        <p:spPr bwMode="auto">
          <a:xfrm>
            <a:off x="3927475"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74" name="Rectangle 98"/>
          <p:cNvSpPr>
            <a:spLocks noChangeArrowheads="1"/>
          </p:cNvSpPr>
          <p:nvPr/>
        </p:nvSpPr>
        <p:spPr bwMode="auto">
          <a:xfrm>
            <a:off x="4613275"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75" name="Rectangle 99"/>
          <p:cNvSpPr>
            <a:spLocks noChangeArrowheads="1"/>
          </p:cNvSpPr>
          <p:nvPr/>
        </p:nvSpPr>
        <p:spPr bwMode="auto">
          <a:xfrm>
            <a:off x="5299075"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2676" name="Rectangle 100"/>
          <p:cNvSpPr>
            <a:spLocks noChangeArrowheads="1"/>
          </p:cNvSpPr>
          <p:nvPr/>
        </p:nvSpPr>
        <p:spPr bwMode="auto">
          <a:xfrm>
            <a:off x="5984875"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2677" name="Rectangle 101"/>
          <p:cNvSpPr>
            <a:spLocks noChangeArrowheads="1"/>
          </p:cNvSpPr>
          <p:nvPr/>
        </p:nvSpPr>
        <p:spPr bwMode="auto">
          <a:xfrm>
            <a:off x="6670675"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78" name="Rectangle 102"/>
          <p:cNvSpPr>
            <a:spLocks noChangeArrowheads="1"/>
          </p:cNvSpPr>
          <p:nvPr/>
        </p:nvSpPr>
        <p:spPr bwMode="auto">
          <a:xfrm>
            <a:off x="7280275" y="2895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79" name="Rectangle 103"/>
          <p:cNvSpPr>
            <a:spLocks noChangeArrowheads="1"/>
          </p:cNvSpPr>
          <p:nvPr/>
        </p:nvSpPr>
        <p:spPr bwMode="auto">
          <a:xfrm>
            <a:off x="3200400" y="3429000"/>
            <a:ext cx="533400" cy="457200"/>
          </a:xfrm>
          <a:prstGeom prst="rect">
            <a:avLst/>
          </a:prstGeom>
          <a:noFill/>
          <a:ln w="9525">
            <a:noFill/>
            <a:miter lim="800000"/>
            <a:headEnd/>
            <a:tailEnd/>
          </a:ln>
        </p:spPr>
        <p:txBody>
          <a:bodyPr wrap="none" anchor="ctr"/>
          <a:lstStyle/>
          <a:p>
            <a:pPr algn="ctr">
              <a:spcBef>
                <a:spcPct val="20000"/>
              </a:spcBef>
            </a:pPr>
            <a:endParaRPr kumimoji="1" lang="zh-CN" altLang="zh-CN">
              <a:solidFill>
                <a:srgbClr val="FF0000"/>
              </a:solidFill>
              <a:latin typeface="黑体" pitchFamily="2" charset="-122"/>
              <a:ea typeface="黑体" pitchFamily="2" charset="-122"/>
            </a:endParaRPr>
          </a:p>
        </p:txBody>
      </p:sp>
      <p:sp>
        <p:nvSpPr>
          <p:cNvPr id="152680" name="Rectangle 104"/>
          <p:cNvSpPr>
            <a:spLocks noChangeArrowheads="1"/>
          </p:cNvSpPr>
          <p:nvPr/>
        </p:nvSpPr>
        <p:spPr bwMode="auto">
          <a:xfrm>
            <a:off x="3927475"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2681" name="Rectangle 105"/>
          <p:cNvSpPr>
            <a:spLocks noChangeArrowheads="1"/>
          </p:cNvSpPr>
          <p:nvPr/>
        </p:nvSpPr>
        <p:spPr bwMode="auto">
          <a:xfrm>
            <a:off x="4613275"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82" name="Rectangle 106"/>
          <p:cNvSpPr>
            <a:spLocks noChangeArrowheads="1"/>
          </p:cNvSpPr>
          <p:nvPr/>
        </p:nvSpPr>
        <p:spPr bwMode="auto">
          <a:xfrm>
            <a:off x="5299075"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2683" name="Rectangle 107"/>
          <p:cNvSpPr>
            <a:spLocks noChangeArrowheads="1"/>
          </p:cNvSpPr>
          <p:nvPr/>
        </p:nvSpPr>
        <p:spPr bwMode="auto">
          <a:xfrm>
            <a:off x="5984875"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2684" name="Rectangle 108"/>
          <p:cNvSpPr>
            <a:spLocks noChangeArrowheads="1"/>
          </p:cNvSpPr>
          <p:nvPr/>
        </p:nvSpPr>
        <p:spPr bwMode="auto">
          <a:xfrm>
            <a:off x="6670675"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2685" name="Rectangle 109"/>
          <p:cNvSpPr>
            <a:spLocks noChangeArrowheads="1"/>
          </p:cNvSpPr>
          <p:nvPr/>
        </p:nvSpPr>
        <p:spPr bwMode="auto">
          <a:xfrm>
            <a:off x="7280275" y="34290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grpSp>
        <p:nvGrpSpPr>
          <p:cNvPr id="152686" name="Group 110"/>
          <p:cNvGrpSpPr>
            <a:grpSpLocks/>
          </p:cNvGrpSpPr>
          <p:nvPr/>
        </p:nvGrpSpPr>
        <p:grpSpPr bwMode="auto">
          <a:xfrm>
            <a:off x="3346450" y="4149725"/>
            <a:ext cx="304800" cy="304800"/>
            <a:chOff x="2640" y="672"/>
            <a:chExt cx="192" cy="192"/>
          </a:xfrm>
        </p:grpSpPr>
        <p:sp>
          <p:nvSpPr>
            <p:cNvPr id="152707" name="Line 111"/>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2708" name="Line 112"/>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2687" name="Group 113"/>
          <p:cNvGrpSpPr>
            <a:grpSpLocks/>
          </p:cNvGrpSpPr>
          <p:nvPr/>
        </p:nvGrpSpPr>
        <p:grpSpPr bwMode="auto">
          <a:xfrm>
            <a:off x="4003675" y="4572000"/>
            <a:ext cx="304800" cy="304800"/>
            <a:chOff x="2640" y="672"/>
            <a:chExt cx="192" cy="192"/>
          </a:xfrm>
        </p:grpSpPr>
        <p:sp>
          <p:nvSpPr>
            <p:cNvPr id="152705" name="Line 114"/>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2706" name="Line 115"/>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2688" name="Group 116"/>
          <p:cNvGrpSpPr>
            <a:grpSpLocks/>
          </p:cNvGrpSpPr>
          <p:nvPr/>
        </p:nvGrpSpPr>
        <p:grpSpPr bwMode="auto">
          <a:xfrm>
            <a:off x="4765675" y="5105400"/>
            <a:ext cx="304800" cy="304800"/>
            <a:chOff x="2640" y="672"/>
            <a:chExt cx="192" cy="192"/>
          </a:xfrm>
        </p:grpSpPr>
        <p:sp>
          <p:nvSpPr>
            <p:cNvPr id="152703" name="Line 117"/>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2704" name="Line 118"/>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2689" name="Group 119"/>
          <p:cNvGrpSpPr>
            <a:grpSpLocks/>
          </p:cNvGrpSpPr>
          <p:nvPr/>
        </p:nvGrpSpPr>
        <p:grpSpPr bwMode="auto">
          <a:xfrm>
            <a:off x="5451475" y="5638800"/>
            <a:ext cx="304800" cy="304800"/>
            <a:chOff x="2640" y="672"/>
            <a:chExt cx="192" cy="192"/>
          </a:xfrm>
        </p:grpSpPr>
        <p:sp>
          <p:nvSpPr>
            <p:cNvPr id="152701" name="Line 120"/>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2702" name="Line 121"/>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2690" name="Group 122"/>
          <p:cNvGrpSpPr>
            <a:grpSpLocks/>
          </p:cNvGrpSpPr>
          <p:nvPr/>
        </p:nvGrpSpPr>
        <p:grpSpPr bwMode="auto">
          <a:xfrm>
            <a:off x="6137275" y="5638800"/>
            <a:ext cx="304800" cy="304800"/>
            <a:chOff x="2640" y="672"/>
            <a:chExt cx="192" cy="192"/>
          </a:xfrm>
        </p:grpSpPr>
        <p:sp>
          <p:nvSpPr>
            <p:cNvPr id="152699" name="Line 123"/>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2700" name="Line 124"/>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2691" name="Group 125"/>
          <p:cNvGrpSpPr>
            <a:grpSpLocks/>
          </p:cNvGrpSpPr>
          <p:nvPr/>
        </p:nvGrpSpPr>
        <p:grpSpPr bwMode="auto">
          <a:xfrm>
            <a:off x="6746875" y="5638800"/>
            <a:ext cx="304800" cy="304800"/>
            <a:chOff x="2640" y="672"/>
            <a:chExt cx="192" cy="192"/>
          </a:xfrm>
        </p:grpSpPr>
        <p:sp>
          <p:nvSpPr>
            <p:cNvPr id="152697" name="Line 126"/>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2698" name="Line 127"/>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2692" name="Group 128"/>
          <p:cNvGrpSpPr>
            <a:grpSpLocks/>
          </p:cNvGrpSpPr>
          <p:nvPr/>
        </p:nvGrpSpPr>
        <p:grpSpPr bwMode="auto">
          <a:xfrm>
            <a:off x="7432675" y="5638800"/>
            <a:ext cx="304800" cy="304800"/>
            <a:chOff x="2640" y="672"/>
            <a:chExt cx="192" cy="192"/>
          </a:xfrm>
        </p:grpSpPr>
        <p:sp>
          <p:nvSpPr>
            <p:cNvPr id="152695" name="Line 129"/>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2696" name="Line 130"/>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sp>
        <p:nvSpPr>
          <p:cNvPr id="152693" name="Rectangle 131"/>
          <p:cNvSpPr>
            <a:spLocks noChangeArrowheads="1"/>
          </p:cNvSpPr>
          <p:nvPr/>
        </p:nvSpPr>
        <p:spPr bwMode="auto">
          <a:xfrm>
            <a:off x="5364163" y="2420938"/>
            <a:ext cx="2592387" cy="3671887"/>
          </a:xfrm>
          <a:prstGeom prst="rect">
            <a:avLst/>
          </a:prstGeom>
          <a:noFill/>
          <a:ln w="28575">
            <a:solidFill>
              <a:srgbClr val="0000FF"/>
            </a:solidFill>
            <a:miter lim="800000"/>
            <a:headEnd/>
            <a:tailEnd/>
          </a:ln>
        </p:spPr>
        <p:txBody>
          <a:bodyPr wrap="none" anchor="ctr"/>
          <a:lstStyle/>
          <a:p>
            <a:endParaRPr lang="zh-CN" altLang="en-US" sz="1800" b="0"/>
          </a:p>
        </p:txBody>
      </p:sp>
      <p:sp>
        <p:nvSpPr>
          <p:cNvPr id="156807" name="Line 135"/>
          <p:cNvSpPr>
            <a:spLocks noChangeShapeType="1"/>
          </p:cNvSpPr>
          <p:nvPr/>
        </p:nvSpPr>
        <p:spPr bwMode="auto">
          <a:xfrm>
            <a:off x="3348038" y="3716338"/>
            <a:ext cx="360362" cy="0"/>
          </a:xfrm>
          <a:prstGeom prst="line">
            <a:avLst/>
          </a:prstGeom>
          <a:noFill/>
          <a:ln w="9525">
            <a:solidFill>
              <a:schemeClr val="hlink"/>
            </a:solidFill>
            <a:round/>
            <a:headEnd/>
            <a:tailEnd/>
          </a:ln>
          <a:effectLst>
            <a:prstShdw prst="shdw17" dist="17961" dir="2700000">
              <a:schemeClr val="hlink">
                <a:gamma/>
                <a:shade val="60000"/>
                <a:invGamma/>
              </a:schemeClr>
            </a:prstShdw>
          </a:effectLst>
        </p:spPr>
        <p:txBody>
          <a:bodyPr/>
          <a:lstStyle/>
          <a:p>
            <a:pPr>
              <a:defRPr/>
            </a:pPr>
            <a:endParaRPr lang="zh-CN" altLang="en-US" b="0"/>
          </a:p>
        </p:txBody>
      </p:sp>
    </p:spTree>
  </p:cSld>
  <p:clrMapOvr>
    <a:masterClrMapping/>
  </p:clrMapOvr>
  <p:transition>
    <p:wipe dir="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sz="3600" smtClean="0">
                <a:solidFill>
                  <a:schemeClr val="tx1"/>
                </a:solidFill>
                <a:ea typeface="华文新魏" pitchFamily="2" charset="-122"/>
              </a:rPr>
              <a:t>判断表的简化（</a:t>
            </a:r>
            <a:r>
              <a:rPr lang="en-US" altLang="zh-CN" sz="3600" smtClean="0">
                <a:solidFill>
                  <a:schemeClr val="tx1"/>
                </a:solidFill>
                <a:ea typeface="华文新魏" pitchFamily="2" charset="-122"/>
              </a:rPr>
              <a:t>3</a:t>
            </a:r>
            <a:r>
              <a:rPr lang="zh-CN" altLang="en-US" sz="3600" smtClean="0">
                <a:solidFill>
                  <a:schemeClr val="tx1"/>
                </a:solidFill>
                <a:ea typeface="华文新魏" pitchFamily="2" charset="-122"/>
              </a:rPr>
              <a:t>）</a:t>
            </a:r>
          </a:p>
        </p:txBody>
      </p:sp>
      <p:graphicFrame>
        <p:nvGraphicFramePr>
          <p:cNvPr id="157790" name="Group 94"/>
          <p:cNvGraphicFramePr>
            <a:graphicFrameLocks noGrp="1"/>
          </p:cNvGraphicFramePr>
          <p:nvPr/>
        </p:nvGraphicFramePr>
        <p:xfrm>
          <a:off x="1785938" y="1857375"/>
          <a:ext cx="5257800" cy="4484688"/>
        </p:xfrm>
        <a:graphic>
          <a:graphicData uri="http://schemas.openxmlformats.org/drawingml/2006/table">
            <a:tbl>
              <a:tblPr/>
              <a:tblGrid>
                <a:gridCol w="457200"/>
                <a:gridCol w="1981200"/>
                <a:gridCol w="762000"/>
                <a:gridCol w="685800"/>
                <a:gridCol w="685800"/>
                <a:gridCol w="685800"/>
              </a:tblGrid>
              <a:tr h="81756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条件及行动</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row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rgbClr val="0A0A0E"/>
                          </a:solidFill>
                          <a:effectLst/>
                          <a:latin typeface="楷体_GB2312" pitchFamily="49" charset="-122"/>
                          <a:ea typeface="楷体_GB2312" pitchFamily="49" charset="-122"/>
                        </a:rPr>
                        <a:t>条件组合</a:t>
                      </a:r>
                      <a:endParaRPr kumimoji="0" lang="zh-CN" altLang="en-US" sz="28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C1:</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交易额</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5</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万以上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C2:</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无欠款         </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C3:</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交易</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20</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年以上</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rgbClr val="0A0A0E"/>
                          </a:solidFill>
                          <a:effectLst/>
                          <a:latin typeface="楷体_GB2312" pitchFamily="49" charset="-122"/>
                          <a:ea typeface="楷体_GB2312" pitchFamily="49" charset="-122"/>
                        </a:rPr>
                        <a:t>行   动</a:t>
                      </a:r>
                      <a:endParaRPr kumimoji="0" lang="zh-CN" altLang="en-US" sz="2800" b="0" i="0" u="none" strike="noStrike" cap="none" normalizeH="0" baseline="0" smtClean="0">
                        <a:ln>
                          <a:noFill/>
                        </a:ln>
                        <a:solidFill>
                          <a:srgbClr val="0A0A0E"/>
                        </a:solidFill>
                        <a:effectLst/>
                        <a:latin typeface="Tahoma" pitchFamily="34" charset="0"/>
                        <a:ea typeface="宋体" pitchFamily="2" charset="-122"/>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A1:</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15%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A2:</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10%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A3:</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5%</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rgbClr val="0A0A0E"/>
                          </a:solidFill>
                          <a:effectLst/>
                          <a:latin typeface="Tahoma" pitchFamily="34" charset="0"/>
                          <a:ea typeface="宋体" pitchFamily="2" charset="-122"/>
                        </a:rPr>
                        <a:t>A4:</a:t>
                      </a:r>
                      <a:r>
                        <a:rPr kumimoji="0" lang="zh-CN" altLang="en-US" sz="1800" b="0" i="0" u="none" strike="noStrike" cap="none" normalizeH="0" baseline="0" smtClean="0">
                          <a:ln>
                            <a:noFill/>
                          </a:ln>
                          <a:solidFill>
                            <a:srgbClr val="0A0A0E"/>
                          </a:solidFill>
                          <a:effectLst/>
                          <a:latin typeface="Tahoma" pitchFamily="34" charset="0"/>
                          <a:ea typeface="宋体" pitchFamily="2" charset="-122"/>
                        </a:rPr>
                        <a:t>折扣率</a:t>
                      </a:r>
                      <a:r>
                        <a:rPr kumimoji="0" lang="en-US" altLang="zh-CN" sz="1800" b="0" i="0" u="none" strike="noStrike" cap="none" normalizeH="0" baseline="0" smtClean="0">
                          <a:ln>
                            <a:noFill/>
                          </a:ln>
                          <a:solidFill>
                            <a:srgbClr val="0A0A0E"/>
                          </a:solidFill>
                          <a:effectLst/>
                          <a:latin typeface="Tahoma" pitchFamily="34" charset="0"/>
                          <a:ea typeface="宋体" pitchFamily="2" charset="-122"/>
                        </a:rPr>
                        <a:t>0%</a:t>
                      </a:r>
                    </a:p>
                  </a:txBody>
                  <a:tcPr marL="19050" marR="1905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662" name="Rectangle 62"/>
          <p:cNvSpPr>
            <a:spLocks noChangeArrowheads="1"/>
          </p:cNvSpPr>
          <p:nvPr/>
        </p:nvSpPr>
        <p:spPr bwMode="auto">
          <a:xfrm>
            <a:off x="4090988" y="2720975"/>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3663" name="Rectangle 63"/>
          <p:cNvSpPr>
            <a:spLocks noChangeArrowheads="1"/>
          </p:cNvSpPr>
          <p:nvPr/>
        </p:nvSpPr>
        <p:spPr bwMode="auto">
          <a:xfrm>
            <a:off x="5143500" y="2714625"/>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3664" name="Rectangle 64"/>
          <p:cNvSpPr>
            <a:spLocks noChangeArrowheads="1"/>
          </p:cNvSpPr>
          <p:nvPr/>
        </p:nvSpPr>
        <p:spPr bwMode="auto">
          <a:xfrm>
            <a:off x="5643563" y="2714625"/>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3665" name="Rectangle 65"/>
          <p:cNvSpPr>
            <a:spLocks noChangeArrowheads="1"/>
          </p:cNvSpPr>
          <p:nvPr/>
        </p:nvSpPr>
        <p:spPr bwMode="auto">
          <a:xfrm>
            <a:off x="6419850" y="2652713"/>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3666" name="Rectangle 66"/>
          <p:cNvSpPr>
            <a:spLocks noChangeArrowheads="1"/>
          </p:cNvSpPr>
          <p:nvPr/>
        </p:nvSpPr>
        <p:spPr bwMode="auto">
          <a:xfrm flipH="1">
            <a:off x="4090988" y="3297238"/>
            <a:ext cx="504825"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3667" name="Rectangle 67"/>
          <p:cNvSpPr>
            <a:spLocks noChangeArrowheads="1"/>
          </p:cNvSpPr>
          <p:nvPr/>
        </p:nvSpPr>
        <p:spPr bwMode="auto">
          <a:xfrm>
            <a:off x="5005388" y="3322638"/>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3668" name="Rectangle 68"/>
          <p:cNvSpPr>
            <a:spLocks noChangeArrowheads="1"/>
          </p:cNvSpPr>
          <p:nvPr/>
        </p:nvSpPr>
        <p:spPr bwMode="auto">
          <a:xfrm>
            <a:off x="5619750" y="32512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sp>
        <p:nvSpPr>
          <p:cNvPr id="153669" name="Rectangle 70"/>
          <p:cNvSpPr>
            <a:spLocks noChangeArrowheads="1"/>
          </p:cNvSpPr>
          <p:nvPr/>
        </p:nvSpPr>
        <p:spPr bwMode="auto">
          <a:xfrm>
            <a:off x="4064000" y="3141663"/>
            <a:ext cx="533400" cy="457200"/>
          </a:xfrm>
          <a:prstGeom prst="rect">
            <a:avLst/>
          </a:prstGeom>
          <a:noFill/>
          <a:ln w="9525">
            <a:noFill/>
            <a:miter lim="800000"/>
            <a:headEnd/>
            <a:tailEnd/>
          </a:ln>
        </p:spPr>
        <p:txBody>
          <a:bodyPr wrap="none" anchor="ctr"/>
          <a:lstStyle/>
          <a:p>
            <a:pPr algn="ctr">
              <a:spcBef>
                <a:spcPct val="20000"/>
              </a:spcBef>
            </a:pPr>
            <a:endParaRPr kumimoji="1" lang="zh-CN" altLang="zh-CN">
              <a:solidFill>
                <a:srgbClr val="FF0000"/>
              </a:solidFill>
              <a:latin typeface="黑体" pitchFamily="2" charset="-122"/>
              <a:ea typeface="黑体" pitchFamily="2" charset="-122"/>
            </a:endParaRPr>
          </a:p>
        </p:txBody>
      </p:sp>
      <p:sp>
        <p:nvSpPr>
          <p:cNvPr id="153670" name="Rectangle 71"/>
          <p:cNvSpPr>
            <a:spLocks noChangeArrowheads="1"/>
          </p:cNvSpPr>
          <p:nvPr/>
        </p:nvSpPr>
        <p:spPr bwMode="auto">
          <a:xfrm>
            <a:off x="5005388" y="3856038"/>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Y</a:t>
            </a:r>
          </a:p>
        </p:txBody>
      </p:sp>
      <p:sp>
        <p:nvSpPr>
          <p:cNvPr id="153671" name="Rectangle 72"/>
          <p:cNvSpPr>
            <a:spLocks noChangeArrowheads="1"/>
          </p:cNvSpPr>
          <p:nvPr/>
        </p:nvSpPr>
        <p:spPr bwMode="auto">
          <a:xfrm>
            <a:off x="5619750" y="3784600"/>
            <a:ext cx="533400" cy="457200"/>
          </a:xfrm>
          <a:prstGeom prst="rect">
            <a:avLst/>
          </a:prstGeom>
          <a:noFill/>
          <a:ln w="9525">
            <a:noFill/>
            <a:miter lim="800000"/>
            <a:headEnd/>
            <a:tailEnd/>
          </a:ln>
        </p:spPr>
        <p:txBody>
          <a:bodyPr wrap="none" anchor="ctr"/>
          <a:lstStyle/>
          <a:p>
            <a:pPr algn="ctr">
              <a:spcBef>
                <a:spcPct val="20000"/>
              </a:spcBef>
            </a:pPr>
            <a:r>
              <a:rPr kumimoji="1" lang="en-US" altLang="zh-CN">
                <a:solidFill>
                  <a:srgbClr val="FF0000"/>
                </a:solidFill>
                <a:latin typeface="黑体" pitchFamily="2" charset="-122"/>
                <a:ea typeface="黑体" pitchFamily="2" charset="-122"/>
              </a:rPr>
              <a:t>N</a:t>
            </a:r>
          </a:p>
        </p:txBody>
      </p:sp>
      <p:grpSp>
        <p:nvGrpSpPr>
          <p:cNvPr id="153672" name="Group 74"/>
          <p:cNvGrpSpPr>
            <a:grpSpLocks/>
          </p:cNvGrpSpPr>
          <p:nvPr/>
        </p:nvGrpSpPr>
        <p:grpSpPr bwMode="auto">
          <a:xfrm>
            <a:off x="4233863" y="4378325"/>
            <a:ext cx="304800" cy="304800"/>
            <a:chOff x="2640" y="672"/>
            <a:chExt cx="192" cy="192"/>
          </a:xfrm>
        </p:grpSpPr>
        <p:sp>
          <p:nvSpPr>
            <p:cNvPr id="153687" name="Line 75"/>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3688" name="Line 76"/>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3673" name="Group 77"/>
          <p:cNvGrpSpPr>
            <a:grpSpLocks/>
          </p:cNvGrpSpPr>
          <p:nvPr/>
        </p:nvGrpSpPr>
        <p:grpSpPr bwMode="auto">
          <a:xfrm>
            <a:off x="5081588" y="4999038"/>
            <a:ext cx="304800" cy="304800"/>
            <a:chOff x="2640" y="672"/>
            <a:chExt cx="192" cy="192"/>
          </a:xfrm>
        </p:grpSpPr>
        <p:sp>
          <p:nvSpPr>
            <p:cNvPr id="153685" name="Line 78"/>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3686" name="Line 79"/>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3674" name="Group 80"/>
          <p:cNvGrpSpPr>
            <a:grpSpLocks/>
          </p:cNvGrpSpPr>
          <p:nvPr/>
        </p:nvGrpSpPr>
        <p:grpSpPr bwMode="auto">
          <a:xfrm>
            <a:off x="5772150" y="5461000"/>
            <a:ext cx="304800" cy="304800"/>
            <a:chOff x="2640" y="672"/>
            <a:chExt cx="192" cy="192"/>
          </a:xfrm>
        </p:grpSpPr>
        <p:sp>
          <p:nvSpPr>
            <p:cNvPr id="153683" name="Line 81"/>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3684" name="Line 82"/>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grpSp>
        <p:nvGrpSpPr>
          <p:cNvPr id="153675" name="Group 83"/>
          <p:cNvGrpSpPr>
            <a:grpSpLocks/>
          </p:cNvGrpSpPr>
          <p:nvPr/>
        </p:nvGrpSpPr>
        <p:grpSpPr bwMode="auto">
          <a:xfrm>
            <a:off x="6572250" y="5929313"/>
            <a:ext cx="304800" cy="304800"/>
            <a:chOff x="2640" y="672"/>
            <a:chExt cx="192" cy="192"/>
          </a:xfrm>
        </p:grpSpPr>
        <p:sp>
          <p:nvSpPr>
            <p:cNvPr id="153681" name="Line 84"/>
            <p:cNvSpPr>
              <a:spLocks noChangeShapeType="1"/>
            </p:cNvSpPr>
            <p:nvPr/>
          </p:nvSpPr>
          <p:spPr bwMode="auto">
            <a:xfrm>
              <a:off x="2640" y="768"/>
              <a:ext cx="96" cy="96"/>
            </a:xfrm>
            <a:prstGeom prst="line">
              <a:avLst/>
            </a:prstGeom>
            <a:noFill/>
            <a:ln w="57150">
              <a:solidFill>
                <a:srgbClr val="FF0000"/>
              </a:solidFill>
              <a:round/>
              <a:headEnd/>
              <a:tailEnd/>
            </a:ln>
          </p:spPr>
          <p:txBody>
            <a:bodyPr wrap="none" anchor="ctr"/>
            <a:lstStyle/>
            <a:p>
              <a:endParaRPr lang="zh-CN" altLang="en-US"/>
            </a:p>
          </p:txBody>
        </p:sp>
        <p:sp>
          <p:nvSpPr>
            <p:cNvPr id="153682" name="Line 85"/>
            <p:cNvSpPr>
              <a:spLocks noChangeShapeType="1"/>
            </p:cNvSpPr>
            <p:nvPr/>
          </p:nvSpPr>
          <p:spPr bwMode="auto">
            <a:xfrm flipV="1">
              <a:off x="2736" y="672"/>
              <a:ext cx="96" cy="192"/>
            </a:xfrm>
            <a:prstGeom prst="line">
              <a:avLst/>
            </a:prstGeom>
            <a:noFill/>
            <a:ln w="57150">
              <a:solidFill>
                <a:srgbClr val="FF0000"/>
              </a:solidFill>
              <a:round/>
              <a:headEnd/>
              <a:tailEnd/>
            </a:ln>
          </p:spPr>
          <p:txBody>
            <a:bodyPr wrap="none" anchor="ctr"/>
            <a:lstStyle/>
            <a:p>
              <a:endParaRPr lang="zh-CN" altLang="en-US"/>
            </a:p>
          </p:txBody>
        </p:sp>
      </p:grpSp>
      <p:sp>
        <p:nvSpPr>
          <p:cNvPr id="153676" name="Rectangle 86"/>
          <p:cNvSpPr>
            <a:spLocks noChangeArrowheads="1"/>
          </p:cNvSpPr>
          <p:nvPr/>
        </p:nvSpPr>
        <p:spPr bwMode="auto">
          <a:xfrm>
            <a:off x="6429375" y="2714625"/>
            <a:ext cx="576263" cy="3743325"/>
          </a:xfrm>
          <a:prstGeom prst="rect">
            <a:avLst/>
          </a:prstGeom>
          <a:noFill/>
          <a:ln w="28575">
            <a:solidFill>
              <a:srgbClr val="0000FF"/>
            </a:solidFill>
            <a:miter lim="800000"/>
            <a:headEnd/>
            <a:tailEnd/>
          </a:ln>
        </p:spPr>
        <p:txBody>
          <a:bodyPr wrap="none" anchor="ctr"/>
          <a:lstStyle/>
          <a:p>
            <a:endParaRPr lang="zh-CN" altLang="en-US" sz="1800" b="0"/>
          </a:p>
        </p:txBody>
      </p:sp>
      <p:sp>
        <p:nvSpPr>
          <p:cNvPr id="153677" name="Rectangle 87"/>
          <p:cNvSpPr>
            <a:spLocks noChangeArrowheads="1"/>
          </p:cNvSpPr>
          <p:nvPr/>
        </p:nvSpPr>
        <p:spPr bwMode="auto">
          <a:xfrm>
            <a:off x="4214813" y="2643188"/>
            <a:ext cx="576262" cy="3529012"/>
          </a:xfrm>
          <a:prstGeom prst="rect">
            <a:avLst/>
          </a:prstGeom>
          <a:noFill/>
          <a:ln w="28575">
            <a:solidFill>
              <a:srgbClr val="0000FF"/>
            </a:solidFill>
            <a:miter lim="800000"/>
            <a:headEnd/>
            <a:tailEnd/>
          </a:ln>
        </p:spPr>
        <p:txBody>
          <a:bodyPr wrap="none" anchor="ctr"/>
          <a:lstStyle/>
          <a:p>
            <a:endParaRPr lang="zh-CN" altLang="en-US" sz="1800" b="0"/>
          </a:p>
        </p:txBody>
      </p:sp>
      <p:sp>
        <p:nvSpPr>
          <p:cNvPr id="157787" name="Line 91"/>
          <p:cNvSpPr>
            <a:spLocks noChangeShapeType="1"/>
          </p:cNvSpPr>
          <p:nvPr/>
        </p:nvSpPr>
        <p:spPr bwMode="auto">
          <a:xfrm>
            <a:off x="6588125" y="3500438"/>
            <a:ext cx="215900" cy="0"/>
          </a:xfrm>
          <a:prstGeom prst="line">
            <a:avLst/>
          </a:prstGeom>
          <a:noFill/>
          <a:ln w="9525">
            <a:solidFill>
              <a:schemeClr val="hlink"/>
            </a:solidFill>
            <a:round/>
            <a:headEnd/>
            <a:tailEnd/>
          </a:ln>
          <a:effectLst>
            <a:prstShdw prst="shdw17" dist="17961" dir="2700000">
              <a:schemeClr val="hlink">
                <a:gamma/>
                <a:shade val="60000"/>
                <a:invGamma/>
              </a:schemeClr>
            </a:prstShdw>
          </a:effectLst>
        </p:spPr>
        <p:txBody>
          <a:bodyPr/>
          <a:lstStyle/>
          <a:p>
            <a:pPr>
              <a:defRPr/>
            </a:pPr>
            <a:endParaRPr lang="zh-CN" altLang="en-US" b="0"/>
          </a:p>
        </p:txBody>
      </p:sp>
      <p:sp>
        <p:nvSpPr>
          <p:cNvPr id="157788" name="Line 92"/>
          <p:cNvSpPr>
            <a:spLocks noChangeShapeType="1"/>
          </p:cNvSpPr>
          <p:nvPr/>
        </p:nvSpPr>
        <p:spPr bwMode="auto">
          <a:xfrm>
            <a:off x="6588125" y="4005263"/>
            <a:ext cx="215900" cy="0"/>
          </a:xfrm>
          <a:prstGeom prst="line">
            <a:avLst/>
          </a:prstGeom>
          <a:noFill/>
          <a:ln w="9525">
            <a:solidFill>
              <a:schemeClr val="hlink"/>
            </a:solidFill>
            <a:round/>
            <a:headEnd/>
            <a:tailEnd/>
          </a:ln>
          <a:effectLst>
            <a:prstShdw prst="shdw17" dist="17961" dir="2700000">
              <a:schemeClr val="hlink">
                <a:gamma/>
                <a:shade val="60000"/>
                <a:invGamma/>
              </a:schemeClr>
            </a:prstShdw>
          </a:effectLst>
        </p:spPr>
        <p:txBody>
          <a:bodyPr/>
          <a:lstStyle/>
          <a:p>
            <a:pPr>
              <a:defRPr/>
            </a:pPr>
            <a:endParaRPr lang="zh-CN" altLang="en-US" b="0"/>
          </a:p>
        </p:txBody>
      </p:sp>
      <p:sp>
        <p:nvSpPr>
          <p:cNvPr id="157789" name="Line 93"/>
          <p:cNvSpPr>
            <a:spLocks noChangeShapeType="1"/>
          </p:cNvSpPr>
          <p:nvPr/>
        </p:nvSpPr>
        <p:spPr bwMode="auto">
          <a:xfrm>
            <a:off x="4356100" y="4005263"/>
            <a:ext cx="287338" cy="0"/>
          </a:xfrm>
          <a:prstGeom prst="line">
            <a:avLst/>
          </a:prstGeom>
          <a:noFill/>
          <a:ln w="9525">
            <a:solidFill>
              <a:schemeClr val="hlink"/>
            </a:solidFill>
            <a:round/>
            <a:headEnd/>
            <a:tailEnd/>
          </a:ln>
          <a:effectLst>
            <a:prstShdw prst="shdw17" dist="17961" dir="2700000">
              <a:schemeClr val="hlink">
                <a:gamma/>
                <a:shade val="60000"/>
                <a:invGamma/>
              </a:schemeClr>
            </a:prstShdw>
          </a:effectLst>
        </p:spPr>
        <p:txBody>
          <a:bodyPr/>
          <a:lstStyle/>
          <a:p>
            <a:pPr>
              <a:defRPr/>
            </a:pPr>
            <a:endParaRPr lang="zh-CN" altLang="en-US" b="0"/>
          </a:p>
        </p:txBody>
      </p:sp>
    </p:spTree>
  </p:cSld>
  <p:clrMapOvr>
    <a:masterClrMapping/>
  </p:clrMapOvr>
  <p:transition>
    <p:wipe dir="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54627" name="Rectangle 3"/>
          <p:cNvSpPr>
            <a:spLocks noGrp="1" noChangeArrowheads="1"/>
          </p:cNvSpPr>
          <p:nvPr>
            <p:ph type="body" idx="1"/>
          </p:nvPr>
        </p:nvSpPr>
        <p:spPr>
          <a:xfrm>
            <a:off x="755650" y="1989138"/>
            <a:ext cx="7772400" cy="4114800"/>
          </a:xfrm>
        </p:spPr>
        <p:txBody>
          <a:bodyPr/>
          <a:lstStyle/>
          <a:p>
            <a:pPr marL="0" indent="0" eaLnBrk="1" hangingPunct="1">
              <a:buFont typeface="Wingdings" pitchFamily="2" charset="2"/>
              <a:buNone/>
            </a:pPr>
            <a:r>
              <a:rPr lang="en-US" altLang="zh-CN" smtClean="0"/>
              <a:t>3</a:t>
            </a:r>
            <a:r>
              <a:rPr lang="en-US" altLang="zh-CN" b="1" smtClean="0"/>
              <a:t>.</a:t>
            </a:r>
            <a:r>
              <a:rPr lang="zh-CN" altLang="en-US" b="1" smtClean="0"/>
              <a:t>判定树</a:t>
            </a:r>
          </a:p>
          <a:p>
            <a:pPr marL="0" indent="0" eaLnBrk="1" hangingPunct="1">
              <a:spcBef>
                <a:spcPct val="0"/>
              </a:spcBef>
              <a:buFontTx/>
              <a:buNone/>
            </a:pPr>
            <a:r>
              <a:rPr lang="zh-CN" altLang="en-US" sz="2800" b="1" smtClean="0"/>
              <a:t>判定树是用一种树图形方式来表示多个条件、多个取值所应采取的动作</a:t>
            </a:r>
            <a:r>
              <a:rPr lang="en-US" altLang="zh-CN" sz="2800" b="1" smtClean="0"/>
              <a:t>.</a:t>
            </a:r>
            <a:endParaRPr lang="zh-CN" altLang="en-US" sz="2800" b="1" smtClean="0"/>
          </a:p>
        </p:txBody>
      </p:sp>
      <p:sp>
        <p:nvSpPr>
          <p:cNvPr id="154628" name="AutoShape 4">
            <a:hlinkClick r:id="" action="ppaction://noaction" highlightClick="1"/>
          </p:cNvPr>
          <p:cNvSpPr>
            <a:spLocks noChangeArrowheads="1"/>
          </p:cNvSpPr>
          <p:nvPr/>
        </p:nvSpPr>
        <p:spPr bwMode="auto">
          <a:xfrm>
            <a:off x="900113" y="836613"/>
            <a:ext cx="6410325" cy="914400"/>
          </a:xfrm>
          <a:prstGeom prst="actionButtonBlank">
            <a:avLst/>
          </a:prstGeom>
          <a:noFill/>
          <a:ln w="9525">
            <a:noFill/>
            <a:miter lim="800000"/>
            <a:headEnd/>
            <a:tailEnd/>
          </a:ln>
        </p:spPr>
        <p:txBody>
          <a:bodyPr anchor="ctr"/>
          <a:lstStyle/>
          <a:p>
            <a:r>
              <a:rPr lang="en-US" altLang="zh-CN" sz="3600">
                <a:solidFill>
                  <a:srgbClr val="0A0A0E"/>
                </a:solidFill>
              </a:rPr>
              <a:t>4.3.4 </a:t>
            </a:r>
            <a:r>
              <a:rPr lang="zh-CN" altLang="en-US" sz="3600">
                <a:solidFill>
                  <a:srgbClr val="0A0A0E"/>
                </a:solidFill>
              </a:rPr>
              <a:t>数据处理的描述工具</a:t>
            </a:r>
          </a:p>
        </p:txBody>
      </p:sp>
      <p:grpSp>
        <p:nvGrpSpPr>
          <p:cNvPr id="2" name="Group 5"/>
          <p:cNvGrpSpPr>
            <a:grpSpLocks/>
          </p:cNvGrpSpPr>
          <p:nvPr/>
        </p:nvGrpSpPr>
        <p:grpSpPr bwMode="auto">
          <a:xfrm>
            <a:off x="684213" y="3284538"/>
            <a:ext cx="7899400" cy="2484437"/>
            <a:chOff x="288" y="1680"/>
            <a:chExt cx="4976" cy="1565"/>
          </a:xfrm>
        </p:grpSpPr>
        <p:sp>
          <p:nvSpPr>
            <p:cNvPr id="154657" name="Text Box 6"/>
            <p:cNvSpPr txBox="1">
              <a:spLocks noChangeArrowheads="1"/>
            </p:cNvSpPr>
            <p:nvPr/>
          </p:nvSpPr>
          <p:spPr bwMode="auto">
            <a:xfrm>
              <a:off x="288" y="2505"/>
              <a:ext cx="397"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根</a:t>
              </a:r>
            </a:p>
          </p:txBody>
        </p:sp>
        <p:sp>
          <p:nvSpPr>
            <p:cNvPr id="154658" name="Line 7"/>
            <p:cNvSpPr>
              <a:spLocks noChangeShapeType="1"/>
            </p:cNvSpPr>
            <p:nvPr/>
          </p:nvSpPr>
          <p:spPr bwMode="auto">
            <a:xfrm flipV="1">
              <a:off x="635" y="2496"/>
              <a:ext cx="373" cy="201"/>
            </a:xfrm>
            <a:prstGeom prst="line">
              <a:avLst/>
            </a:prstGeom>
            <a:noFill/>
            <a:ln w="28575">
              <a:solidFill>
                <a:srgbClr val="FFFFFF"/>
              </a:solidFill>
              <a:round/>
              <a:headEnd/>
              <a:tailEnd/>
            </a:ln>
          </p:spPr>
          <p:txBody>
            <a:bodyPr/>
            <a:lstStyle/>
            <a:p>
              <a:endParaRPr lang="zh-CN" altLang="en-US"/>
            </a:p>
          </p:txBody>
        </p:sp>
        <p:sp>
          <p:nvSpPr>
            <p:cNvPr id="154659" name="Line 8"/>
            <p:cNvSpPr>
              <a:spLocks noChangeShapeType="1"/>
            </p:cNvSpPr>
            <p:nvPr/>
          </p:nvSpPr>
          <p:spPr bwMode="auto">
            <a:xfrm>
              <a:off x="635" y="2697"/>
              <a:ext cx="373" cy="279"/>
            </a:xfrm>
            <a:prstGeom prst="line">
              <a:avLst/>
            </a:prstGeom>
            <a:noFill/>
            <a:ln w="28575">
              <a:solidFill>
                <a:srgbClr val="FFFFFF"/>
              </a:solidFill>
              <a:round/>
              <a:headEnd/>
              <a:tailEnd/>
            </a:ln>
          </p:spPr>
          <p:txBody>
            <a:bodyPr/>
            <a:lstStyle/>
            <a:p>
              <a:endParaRPr lang="zh-CN" altLang="en-US"/>
            </a:p>
          </p:txBody>
        </p:sp>
        <p:sp>
          <p:nvSpPr>
            <p:cNvPr id="154660" name="Text Box 9"/>
            <p:cNvSpPr txBox="1">
              <a:spLocks noChangeArrowheads="1"/>
            </p:cNvSpPr>
            <p:nvPr/>
          </p:nvSpPr>
          <p:spPr bwMode="auto">
            <a:xfrm>
              <a:off x="960" y="2256"/>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4661" name="Text Box 10"/>
            <p:cNvSpPr txBox="1">
              <a:spLocks noChangeArrowheads="1"/>
            </p:cNvSpPr>
            <p:nvPr/>
          </p:nvSpPr>
          <p:spPr bwMode="auto">
            <a:xfrm>
              <a:off x="960" y="2832"/>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4662" name="Line 11"/>
            <p:cNvSpPr>
              <a:spLocks noChangeShapeType="1"/>
            </p:cNvSpPr>
            <p:nvPr/>
          </p:nvSpPr>
          <p:spPr bwMode="auto">
            <a:xfrm flipV="1">
              <a:off x="1536" y="2256"/>
              <a:ext cx="384" cy="210"/>
            </a:xfrm>
            <a:prstGeom prst="line">
              <a:avLst/>
            </a:prstGeom>
            <a:noFill/>
            <a:ln w="28575">
              <a:solidFill>
                <a:srgbClr val="FFFFFF"/>
              </a:solidFill>
              <a:round/>
              <a:headEnd/>
              <a:tailEnd/>
            </a:ln>
          </p:spPr>
          <p:txBody>
            <a:bodyPr/>
            <a:lstStyle/>
            <a:p>
              <a:endParaRPr lang="zh-CN" altLang="en-US"/>
            </a:p>
          </p:txBody>
        </p:sp>
        <p:sp>
          <p:nvSpPr>
            <p:cNvPr id="154663" name="Line 12"/>
            <p:cNvSpPr>
              <a:spLocks noChangeShapeType="1"/>
            </p:cNvSpPr>
            <p:nvPr/>
          </p:nvSpPr>
          <p:spPr bwMode="auto">
            <a:xfrm>
              <a:off x="1536" y="2466"/>
              <a:ext cx="384" cy="222"/>
            </a:xfrm>
            <a:prstGeom prst="line">
              <a:avLst/>
            </a:prstGeom>
            <a:noFill/>
            <a:ln w="28575">
              <a:solidFill>
                <a:srgbClr val="FFFFFF"/>
              </a:solidFill>
              <a:round/>
              <a:headEnd/>
              <a:tailEnd/>
            </a:ln>
          </p:spPr>
          <p:txBody>
            <a:bodyPr/>
            <a:lstStyle/>
            <a:p>
              <a:endParaRPr lang="zh-CN" altLang="en-US"/>
            </a:p>
          </p:txBody>
        </p:sp>
        <p:sp>
          <p:nvSpPr>
            <p:cNvPr id="154664" name="Text Box 13"/>
            <p:cNvSpPr txBox="1">
              <a:spLocks noChangeArrowheads="1"/>
            </p:cNvSpPr>
            <p:nvPr/>
          </p:nvSpPr>
          <p:spPr bwMode="auto">
            <a:xfrm>
              <a:off x="1872" y="1977"/>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4665" name="Text Box 14"/>
            <p:cNvSpPr txBox="1">
              <a:spLocks noChangeArrowheads="1"/>
            </p:cNvSpPr>
            <p:nvPr/>
          </p:nvSpPr>
          <p:spPr bwMode="auto">
            <a:xfrm>
              <a:off x="1920" y="2496"/>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4666" name="Line 15"/>
            <p:cNvSpPr>
              <a:spLocks noChangeShapeType="1"/>
            </p:cNvSpPr>
            <p:nvPr/>
          </p:nvSpPr>
          <p:spPr bwMode="auto">
            <a:xfrm flipV="1">
              <a:off x="2539" y="1968"/>
              <a:ext cx="545" cy="192"/>
            </a:xfrm>
            <a:prstGeom prst="line">
              <a:avLst/>
            </a:prstGeom>
            <a:noFill/>
            <a:ln w="28575">
              <a:solidFill>
                <a:srgbClr val="FFFFFF"/>
              </a:solidFill>
              <a:round/>
              <a:headEnd/>
              <a:tailEnd/>
            </a:ln>
          </p:spPr>
          <p:txBody>
            <a:bodyPr/>
            <a:lstStyle/>
            <a:p>
              <a:endParaRPr lang="zh-CN" altLang="en-US"/>
            </a:p>
          </p:txBody>
        </p:sp>
        <p:sp>
          <p:nvSpPr>
            <p:cNvPr id="154667" name="Line 16"/>
            <p:cNvSpPr>
              <a:spLocks noChangeShapeType="1"/>
            </p:cNvSpPr>
            <p:nvPr/>
          </p:nvSpPr>
          <p:spPr bwMode="auto">
            <a:xfrm>
              <a:off x="2544" y="2160"/>
              <a:ext cx="496" cy="240"/>
            </a:xfrm>
            <a:prstGeom prst="line">
              <a:avLst/>
            </a:prstGeom>
            <a:noFill/>
            <a:ln w="28575">
              <a:solidFill>
                <a:srgbClr val="FFFFFF"/>
              </a:solidFill>
              <a:round/>
              <a:headEnd/>
              <a:tailEnd/>
            </a:ln>
          </p:spPr>
          <p:txBody>
            <a:bodyPr/>
            <a:lstStyle/>
            <a:p>
              <a:endParaRPr lang="zh-CN" altLang="en-US"/>
            </a:p>
          </p:txBody>
        </p:sp>
        <p:sp>
          <p:nvSpPr>
            <p:cNvPr id="154668" name="Line 17"/>
            <p:cNvSpPr>
              <a:spLocks noChangeShapeType="1"/>
            </p:cNvSpPr>
            <p:nvPr/>
          </p:nvSpPr>
          <p:spPr bwMode="auto">
            <a:xfrm flipV="1">
              <a:off x="2544" y="2544"/>
              <a:ext cx="546" cy="192"/>
            </a:xfrm>
            <a:prstGeom prst="line">
              <a:avLst/>
            </a:prstGeom>
            <a:noFill/>
            <a:ln w="28575">
              <a:solidFill>
                <a:srgbClr val="FFFFFF"/>
              </a:solidFill>
              <a:round/>
              <a:headEnd/>
              <a:tailEnd/>
            </a:ln>
          </p:spPr>
          <p:txBody>
            <a:bodyPr/>
            <a:lstStyle/>
            <a:p>
              <a:endParaRPr lang="zh-CN" altLang="en-US"/>
            </a:p>
          </p:txBody>
        </p:sp>
        <p:sp>
          <p:nvSpPr>
            <p:cNvPr id="154669" name="Line 18"/>
            <p:cNvSpPr>
              <a:spLocks noChangeShapeType="1"/>
            </p:cNvSpPr>
            <p:nvPr/>
          </p:nvSpPr>
          <p:spPr bwMode="auto">
            <a:xfrm>
              <a:off x="2544" y="2736"/>
              <a:ext cx="496" cy="240"/>
            </a:xfrm>
            <a:prstGeom prst="line">
              <a:avLst/>
            </a:prstGeom>
            <a:noFill/>
            <a:ln w="28575">
              <a:solidFill>
                <a:srgbClr val="FFFFFF"/>
              </a:solidFill>
              <a:round/>
              <a:headEnd/>
              <a:tailEnd/>
            </a:ln>
          </p:spPr>
          <p:txBody>
            <a:bodyPr/>
            <a:lstStyle/>
            <a:p>
              <a:endParaRPr lang="zh-CN" altLang="en-US"/>
            </a:p>
          </p:txBody>
        </p:sp>
        <p:sp>
          <p:nvSpPr>
            <p:cNvPr id="154670" name="Text Box 19"/>
            <p:cNvSpPr txBox="1">
              <a:spLocks noChangeArrowheads="1"/>
            </p:cNvSpPr>
            <p:nvPr/>
          </p:nvSpPr>
          <p:spPr bwMode="auto">
            <a:xfrm>
              <a:off x="4272" y="1680"/>
              <a:ext cx="694"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行动</a:t>
              </a:r>
            </a:p>
          </p:txBody>
        </p:sp>
        <p:sp>
          <p:nvSpPr>
            <p:cNvPr id="154671" name="Text Box 20"/>
            <p:cNvSpPr txBox="1">
              <a:spLocks noChangeArrowheads="1"/>
            </p:cNvSpPr>
            <p:nvPr/>
          </p:nvSpPr>
          <p:spPr bwMode="auto">
            <a:xfrm>
              <a:off x="4272" y="2055"/>
              <a:ext cx="843"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行动</a:t>
              </a:r>
            </a:p>
          </p:txBody>
        </p:sp>
        <p:sp>
          <p:nvSpPr>
            <p:cNvPr id="154672" name="Text Box 21"/>
            <p:cNvSpPr txBox="1">
              <a:spLocks noChangeArrowheads="1"/>
            </p:cNvSpPr>
            <p:nvPr/>
          </p:nvSpPr>
          <p:spPr bwMode="auto">
            <a:xfrm>
              <a:off x="4272" y="2391"/>
              <a:ext cx="992"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行动</a:t>
              </a:r>
            </a:p>
          </p:txBody>
        </p:sp>
        <p:sp>
          <p:nvSpPr>
            <p:cNvPr id="154673" name="Text Box 22"/>
            <p:cNvSpPr txBox="1">
              <a:spLocks noChangeArrowheads="1"/>
            </p:cNvSpPr>
            <p:nvPr/>
          </p:nvSpPr>
          <p:spPr bwMode="auto">
            <a:xfrm>
              <a:off x="4272" y="2823"/>
              <a:ext cx="843"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行动</a:t>
              </a:r>
            </a:p>
          </p:txBody>
        </p:sp>
        <p:sp>
          <p:nvSpPr>
            <p:cNvPr id="154674" name="Text Box 23"/>
            <p:cNvSpPr txBox="1">
              <a:spLocks noChangeArrowheads="1"/>
            </p:cNvSpPr>
            <p:nvPr/>
          </p:nvSpPr>
          <p:spPr bwMode="auto">
            <a:xfrm>
              <a:off x="1536" y="2832"/>
              <a:ext cx="645" cy="365"/>
            </a:xfrm>
            <a:prstGeom prst="rect">
              <a:avLst/>
            </a:prstGeom>
            <a:noFill/>
            <a:ln w="9525">
              <a:noFill/>
              <a:miter lim="800000"/>
              <a:headEnd/>
              <a:tailEnd/>
            </a:ln>
          </p:spPr>
          <p:txBody>
            <a:bodyPr>
              <a:spAutoFit/>
            </a:bodyPr>
            <a:lstStyle/>
            <a:p>
              <a:pPr>
                <a:spcBef>
                  <a:spcPct val="50000"/>
                </a:spcBef>
              </a:pPr>
              <a:r>
                <a:rPr kumimoji="1" lang="en-US" altLang="zh-CN" sz="3200">
                  <a:solidFill>
                    <a:srgbClr val="FFFFFF"/>
                  </a:solidFill>
                  <a:latin typeface="Times New Roman" pitchFamily="18" charset="0"/>
                </a:rPr>
                <a:t>……</a:t>
              </a:r>
            </a:p>
          </p:txBody>
        </p:sp>
        <p:sp>
          <p:nvSpPr>
            <p:cNvPr id="154675" name="Text Box 24"/>
            <p:cNvSpPr txBox="1">
              <a:spLocks noChangeArrowheads="1"/>
            </p:cNvSpPr>
            <p:nvPr/>
          </p:nvSpPr>
          <p:spPr bwMode="auto">
            <a:xfrm>
              <a:off x="3024" y="1680"/>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4676" name="Text Box 25"/>
            <p:cNvSpPr txBox="1">
              <a:spLocks noChangeArrowheads="1"/>
            </p:cNvSpPr>
            <p:nvPr/>
          </p:nvSpPr>
          <p:spPr bwMode="auto">
            <a:xfrm>
              <a:off x="3024" y="2371"/>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4677" name="Text Box 26"/>
            <p:cNvSpPr txBox="1">
              <a:spLocks noChangeArrowheads="1"/>
            </p:cNvSpPr>
            <p:nvPr/>
          </p:nvSpPr>
          <p:spPr bwMode="auto">
            <a:xfrm>
              <a:off x="3024" y="2112"/>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4678" name="Text Box 27"/>
            <p:cNvSpPr txBox="1">
              <a:spLocks noChangeArrowheads="1"/>
            </p:cNvSpPr>
            <p:nvPr/>
          </p:nvSpPr>
          <p:spPr bwMode="auto">
            <a:xfrm>
              <a:off x="3024" y="2880"/>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4679" name="Line 28"/>
            <p:cNvSpPr>
              <a:spLocks noChangeShapeType="1"/>
            </p:cNvSpPr>
            <p:nvPr/>
          </p:nvSpPr>
          <p:spPr bwMode="auto">
            <a:xfrm>
              <a:off x="3648" y="1872"/>
              <a:ext cx="624" cy="0"/>
            </a:xfrm>
            <a:prstGeom prst="line">
              <a:avLst/>
            </a:prstGeom>
            <a:noFill/>
            <a:ln w="28575">
              <a:solidFill>
                <a:srgbClr val="FFFFFF"/>
              </a:solidFill>
              <a:round/>
              <a:headEnd/>
              <a:tailEnd/>
            </a:ln>
          </p:spPr>
          <p:txBody>
            <a:bodyPr/>
            <a:lstStyle/>
            <a:p>
              <a:endParaRPr lang="zh-CN" altLang="en-US"/>
            </a:p>
          </p:txBody>
        </p:sp>
        <p:sp>
          <p:nvSpPr>
            <p:cNvPr id="154680" name="Line 29"/>
            <p:cNvSpPr>
              <a:spLocks noChangeShapeType="1"/>
            </p:cNvSpPr>
            <p:nvPr/>
          </p:nvSpPr>
          <p:spPr bwMode="auto">
            <a:xfrm>
              <a:off x="3648" y="2304"/>
              <a:ext cx="624" cy="0"/>
            </a:xfrm>
            <a:prstGeom prst="line">
              <a:avLst/>
            </a:prstGeom>
            <a:noFill/>
            <a:ln w="28575">
              <a:solidFill>
                <a:srgbClr val="FFFFFF"/>
              </a:solidFill>
              <a:round/>
              <a:headEnd/>
              <a:tailEnd/>
            </a:ln>
          </p:spPr>
          <p:txBody>
            <a:bodyPr/>
            <a:lstStyle/>
            <a:p>
              <a:endParaRPr lang="zh-CN" altLang="en-US"/>
            </a:p>
          </p:txBody>
        </p:sp>
        <p:sp>
          <p:nvSpPr>
            <p:cNvPr id="154681" name="Line 30"/>
            <p:cNvSpPr>
              <a:spLocks noChangeShapeType="1"/>
            </p:cNvSpPr>
            <p:nvPr/>
          </p:nvSpPr>
          <p:spPr bwMode="auto">
            <a:xfrm>
              <a:off x="3648" y="2544"/>
              <a:ext cx="624" cy="0"/>
            </a:xfrm>
            <a:prstGeom prst="line">
              <a:avLst/>
            </a:prstGeom>
            <a:noFill/>
            <a:ln w="28575">
              <a:solidFill>
                <a:srgbClr val="FFFFFF"/>
              </a:solidFill>
              <a:round/>
              <a:headEnd/>
              <a:tailEnd/>
            </a:ln>
          </p:spPr>
          <p:txBody>
            <a:bodyPr/>
            <a:lstStyle/>
            <a:p>
              <a:endParaRPr lang="zh-CN" altLang="en-US"/>
            </a:p>
          </p:txBody>
        </p:sp>
        <p:sp>
          <p:nvSpPr>
            <p:cNvPr id="154682" name="Line 31"/>
            <p:cNvSpPr>
              <a:spLocks noChangeShapeType="1"/>
            </p:cNvSpPr>
            <p:nvPr/>
          </p:nvSpPr>
          <p:spPr bwMode="auto">
            <a:xfrm>
              <a:off x="3648" y="3072"/>
              <a:ext cx="624" cy="0"/>
            </a:xfrm>
            <a:prstGeom prst="line">
              <a:avLst/>
            </a:prstGeom>
            <a:noFill/>
            <a:ln w="28575">
              <a:solidFill>
                <a:srgbClr val="FFFFFF"/>
              </a:solidFill>
              <a:round/>
              <a:headEnd/>
              <a:tailEnd/>
            </a:ln>
          </p:spPr>
          <p:txBody>
            <a:bodyPr/>
            <a:lstStyle/>
            <a:p>
              <a:endParaRPr lang="zh-CN" altLang="en-US"/>
            </a:p>
          </p:txBody>
        </p:sp>
      </p:grpSp>
      <p:grpSp>
        <p:nvGrpSpPr>
          <p:cNvPr id="3" name="Group 3"/>
          <p:cNvGrpSpPr>
            <a:grpSpLocks/>
          </p:cNvGrpSpPr>
          <p:nvPr/>
        </p:nvGrpSpPr>
        <p:grpSpPr bwMode="auto">
          <a:xfrm>
            <a:off x="714375" y="3571875"/>
            <a:ext cx="7899400" cy="2484438"/>
            <a:chOff x="288" y="1680"/>
            <a:chExt cx="4976" cy="1565"/>
          </a:xfrm>
        </p:grpSpPr>
        <p:sp>
          <p:nvSpPr>
            <p:cNvPr id="154631" name="Text Box 4"/>
            <p:cNvSpPr txBox="1">
              <a:spLocks noChangeArrowheads="1"/>
            </p:cNvSpPr>
            <p:nvPr/>
          </p:nvSpPr>
          <p:spPr bwMode="auto">
            <a:xfrm>
              <a:off x="288" y="2505"/>
              <a:ext cx="397"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根</a:t>
              </a:r>
            </a:p>
          </p:txBody>
        </p:sp>
        <p:sp>
          <p:nvSpPr>
            <p:cNvPr id="154632" name="Line 5"/>
            <p:cNvSpPr>
              <a:spLocks noChangeShapeType="1"/>
            </p:cNvSpPr>
            <p:nvPr/>
          </p:nvSpPr>
          <p:spPr bwMode="auto">
            <a:xfrm flipV="1">
              <a:off x="635" y="2496"/>
              <a:ext cx="373" cy="201"/>
            </a:xfrm>
            <a:prstGeom prst="line">
              <a:avLst/>
            </a:prstGeom>
            <a:noFill/>
            <a:ln w="28575">
              <a:solidFill>
                <a:srgbClr val="003366"/>
              </a:solidFill>
              <a:round/>
              <a:headEnd/>
              <a:tailEnd/>
            </a:ln>
          </p:spPr>
          <p:txBody>
            <a:bodyPr/>
            <a:lstStyle/>
            <a:p>
              <a:endParaRPr lang="zh-CN" altLang="en-US"/>
            </a:p>
          </p:txBody>
        </p:sp>
        <p:sp>
          <p:nvSpPr>
            <p:cNvPr id="154633" name="Line 6"/>
            <p:cNvSpPr>
              <a:spLocks noChangeShapeType="1"/>
            </p:cNvSpPr>
            <p:nvPr/>
          </p:nvSpPr>
          <p:spPr bwMode="auto">
            <a:xfrm>
              <a:off x="635" y="2697"/>
              <a:ext cx="373" cy="279"/>
            </a:xfrm>
            <a:prstGeom prst="line">
              <a:avLst/>
            </a:prstGeom>
            <a:noFill/>
            <a:ln w="28575">
              <a:solidFill>
                <a:srgbClr val="003366"/>
              </a:solidFill>
              <a:round/>
              <a:headEnd/>
              <a:tailEnd/>
            </a:ln>
          </p:spPr>
          <p:txBody>
            <a:bodyPr/>
            <a:lstStyle/>
            <a:p>
              <a:endParaRPr lang="zh-CN" altLang="en-US"/>
            </a:p>
          </p:txBody>
        </p:sp>
        <p:sp>
          <p:nvSpPr>
            <p:cNvPr id="154634" name="Text Box 7"/>
            <p:cNvSpPr txBox="1">
              <a:spLocks noChangeArrowheads="1"/>
            </p:cNvSpPr>
            <p:nvPr/>
          </p:nvSpPr>
          <p:spPr bwMode="auto">
            <a:xfrm>
              <a:off x="960" y="2256"/>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条件</a:t>
              </a:r>
            </a:p>
          </p:txBody>
        </p:sp>
        <p:sp>
          <p:nvSpPr>
            <p:cNvPr id="154635" name="Text Box 8"/>
            <p:cNvSpPr txBox="1">
              <a:spLocks noChangeArrowheads="1"/>
            </p:cNvSpPr>
            <p:nvPr/>
          </p:nvSpPr>
          <p:spPr bwMode="auto">
            <a:xfrm>
              <a:off x="960" y="2832"/>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条件</a:t>
              </a:r>
            </a:p>
          </p:txBody>
        </p:sp>
        <p:sp>
          <p:nvSpPr>
            <p:cNvPr id="154636" name="Line 9"/>
            <p:cNvSpPr>
              <a:spLocks noChangeShapeType="1"/>
            </p:cNvSpPr>
            <p:nvPr/>
          </p:nvSpPr>
          <p:spPr bwMode="auto">
            <a:xfrm flipV="1">
              <a:off x="1536" y="2256"/>
              <a:ext cx="384" cy="210"/>
            </a:xfrm>
            <a:prstGeom prst="line">
              <a:avLst/>
            </a:prstGeom>
            <a:noFill/>
            <a:ln w="28575">
              <a:solidFill>
                <a:srgbClr val="003366"/>
              </a:solidFill>
              <a:round/>
              <a:headEnd/>
              <a:tailEnd/>
            </a:ln>
          </p:spPr>
          <p:txBody>
            <a:bodyPr/>
            <a:lstStyle/>
            <a:p>
              <a:endParaRPr lang="zh-CN" altLang="en-US"/>
            </a:p>
          </p:txBody>
        </p:sp>
        <p:sp>
          <p:nvSpPr>
            <p:cNvPr id="154637" name="Line 10"/>
            <p:cNvSpPr>
              <a:spLocks noChangeShapeType="1"/>
            </p:cNvSpPr>
            <p:nvPr/>
          </p:nvSpPr>
          <p:spPr bwMode="auto">
            <a:xfrm>
              <a:off x="1536" y="2466"/>
              <a:ext cx="384" cy="222"/>
            </a:xfrm>
            <a:prstGeom prst="line">
              <a:avLst/>
            </a:prstGeom>
            <a:noFill/>
            <a:ln w="28575">
              <a:solidFill>
                <a:srgbClr val="003366"/>
              </a:solidFill>
              <a:round/>
              <a:headEnd/>
              <a:tailEnd/>
            </a:ln>
          </p:spPr>
          <p:txBody>
            <a:bodyPr/>
            <a:lstStyle/>
            <a:p>
              <a:endParaRPr lang="zh-CN" altLang="en-US"/>
            </a:p>
          </p:txBody>
        </p:sp>
        <p:sp>
          <p:nvSpPr>
            <p:cNvPr id="154638" name="Text Box 11"/>
            <p:cNvSpPr txBox="1">
              <a:spLocks noChangeArrowheads="1"/>
            </p:cNvSpPr>
            <p:nvPr/>
          </p:nvSpPr>
          <p:spPr bwMode="auto">
            <a:xfrm>
              <a:off x="1872" y="1977"/>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条件</a:t>
              </a:r>
            </a:p>
          </p:txBody>
        </p:sp>
        <p:sp>
          <p:nvSpPr>
            <p:cNvPr id="154639" name="Text Box 12"/>
            <p:cNvSpPr txBox="1">
              <a:spLocks noChangeArrowheads="1"/>
            </p:cNvSpPr>
            <p:nvPr/>
          </p:nvSpPr>
          <p:spPr bwMode="auto">
            <a:xfrm>
              <a:off x="1920" y="2496"/>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条件</a:t>
              </a:r>
            </a:p>
          </p:txBody>
        </p:sp>
        <p:sp>
          <p:nvSpPr>
            <p:cNvPr id="154640" name="Line 13"/>
            <p:cNvSpPr>
              <a:spLocks noChangeShapeType="1"/>
            </p:cNvSpPr>
            <p:nvPr/>
          </p:nvSpPr>
          <p:spPr bwMode="auto">
            <a:xfrm flipV="1">
              <a:off x="2539" y="1968"/>
              <a:ext cx="545" cy="192"/>
            </a:xfrm>
            <a:prstGeom prst="line">
              <a:avLst/>
            </a:prstGeom>
            <a:noFill/>
            <a:ln w="28575">
              <a:solidFill>
                <a:srgbClr val="003366"/>
              </a:solidFill>
              <a:round/>
              <a:headEnd/>
              <a:tailEnd/>
            </a:ln>
          </p:spPr>
          <p:txBody>
            <a:bodyPr/>
            <a:lstStyle/>
            <a:p>
              <a:endParaRPr lang="zh-CN" altLang="en-US"/>
            </a:p>
          </p:txBody>
        </p:sp>
        <p:sp>
          <p:nvSpPr>
            <p:cNvPr id="154641" name="Line 14"/>
            <p:cNvSpPr>
              <a:spLocks noChangeShapeType="1"/>
            </p:cNvSpPr>
            <p:nvPr/>
          </p:nvSpPr>
          <p:spPr bwMode="auto">
            <a:xfrm>
              <a:off x="2544" y="2160"/>
              <a:ext cx="496" cy="240"/>
            </a:xfrm>
            <a:prstGeom prst="line">
              <a:avLst/>
            </a:prstGeom>
            <a:noFill/>
            <a:ln w="28575">
              <a:solidFill>
                <a:srgbClr val="003366"/>
              </a:solidFill>
              <a:round/>
              <a:headEnd/>
              <a:tailEnd/>
            </a:ln>
          </p:spPr>
          <p:txBody>
            <a:bodyPr/>
            <a:lstStyle/>
            <a:p>
              <a:endParaRPr lang="zh-CN" altLang="en-US"/>
            </a:p>
          </p:txBody>
        </p:sp>
        <p:sp>
          <p:nvSpPr>
            <p:cNvPr id="154642" name="Line 15"/>
            <p:cNvSpPr>
              <a:spLocks noChangeShapeType="1"/>
            </p:cNvSpPr>
            <p:nvPr/>
          </p:nvSpPr>
          <p:spPr bwMode="auto">
            <a:xfrm flipV="1">
              <a:off x="2544" y="2544"/>
              <a:ext cx="546" cy="192"/>
            </a:xfrm>
            <a:prstGeom prst="line">
              <a:avLst/>
            </a:prstGeom>
            <a:noFill/>
            <a:ln w="28575">
              <a:solidFill>
                <a:srgbClr val="003366"/>
              </a:solidFill>
              <a:round/>
              <a:headEnd/>
              <a:tailEnd/>
            </a:ln>
          </p:spPr>
          <p:txBody>
            <a:bodyPr/>
            <a:lstStyle/>
            <a:p>
              <a:endParaRPr lang="zh-CN" altLang="en-US"/>
            </a:p>
          </p:txBody>
        </p:sp>
        <p:sp>
          <p:nvSpPr>
            <p:cNvPr id="154643" name="Line 16"/>
            <p:cNvSpPr>
              <a:spLocks noChangeShapeType="1"/>
            </p:cNvSpPr>
            <p:nvPr/>
          </p:nvSpPr>
          <p:spPr bwMode="auto">
            <a:xfrm>
              <a:off x="2544" y="2736"/>
              <a:ext cx="496" cy="240"/>
            </a:xfrm>
            <a:prstGeom prst="line">
              <a:avLst/>
            </a:prstGeom>
            <a:noFill/>
            <a:ln w="28575">
              <a:solidFill>
                <a:srgbClr val="003366"/>
              </a:solidFill>
              <a:round/>
              <a:headEnd/>
              <a:tailEnd/>
            </a:ln>
          </p:spPr>
          <p:txBody>
            <a:bodyPr/>
            <a:lstStyle/>
            <a:p>
              <a:endParaRPr lang="zh-CN" altLang="en-US"/>
            </a:p>
          </p:txBody>
        </p:sp>
        <p:sp>
          <p:nvSpPr>
            <p:cNvPr id="154644" name="Text Box 17"/>
            <p:cNvSpPr txBox="1">
              <a:spLocks noChangeArrowheads="1"/>
            </p:cNvSpPr>
            <p:nvPr/>
          </p:nvSpPr>
          <p:spPr bwMode="auto">
            <a:xfrm>
              <a:off x="4272" y="1680"/>
              <a:ext cx="694"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行动</a:t>
              </a:r>
            </a:p>
          </p:txBody>
        </p:sp>
        <p:sp>
          <p:nvSpPr>
            <p:cNvPr id="154645" name="Text Box 18"/>
            <p:cNvSpPr txBox="1">
              <a:spLocks noChangeArrowheads="1"/>
            </p:cNvSpPr>
            <p:nvPr/>
          </p:nvSpPr>
          <p:spPr bwMode="auto">
            <a:xfrm>
              <a:off x="4272" y="2055"/>
              <a:ext cx="843"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行动</a:t>
              </a:r>
            </a:p>
          </p:txBody>
        </p:sp>
        <p:sp>
          <p:nvSpPr>
            <p:cNvPr id="154646" name="Text Box 19"/>
            <p:cNvSpPr txBox="1">
              <a:spLocks noChangeArrowheads="1"/>
            </p:cNvSpPr>
            <p:nvPr/>
          </p:nvSpPr>
          <p:spPr bwMode="auto">
            <a:xfrm>
              <a:off x="4272" y="2391"/>
              <a:ext cx="992"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行动</a:t>
              </a:r>
            </a:p>
          </p:txBody>
        </p:sp>
        <p:sp>
          <p:nvSpPr>
            <p:cNvPr id="154647" name="Text Box 20"/>
            <p:cNvSpPr txBox="1">
              <a:spLocks noChangeArrowheads="1"/>
            </p:cNvSpPr>
            <p:nvPr/>
          </p:nvSpPr>
          <p:spPr bwMode="auto">
            <a:xfrm>
              <a:off x="4272" y="2823"/>
              <a:ext cx="843"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行动</a:t>
              </a:r>
            </a:p>
          </p:txBody>
        </p:sp>
        <p:sp>
          <p:nvSpPr>
            <p:cNvPr id="154648" name="Text Box 21"/>
            <p:cNvSpPr txBox="1">
              <a:spLocks noChangeArrowheads="1"/>
            </p:cNvSpPr>
            <p:nvPr/>
          </p:nvSpPr>
          <p:spPr bwMode="auto">
            <a:xfrm>
              <a:off x="1536" y="2832"/>
              <a:ext cx="645" cy="365"/>
            </a:xfrm>
            <a:prstGeom prst="rect">
              <a:avLst/>
            </a:prstGeom>
            <a:noFill/>
            <a:ln w="9525">
              <a:noFill/>
              <a:miter lim="800000"/>
              <a:headEnd/>
              <a:tailEnd/>
            </a:ln>
          </p:spPr>
          <p:txBody>
            <a:bodyPr>
              <a:spAutoFit/>
            </a:bodyPr>
            <a:lstStyle/>
            <a:p>
              <a:pPr>
                <a:spcBef>
                  <a:spcPct val="50000"/>
                </a:spcBef>
              </a:pPr>
              <a:r>
                <a:rPr kumimoji="1" lang="en-US" altLang="zh-CN" sz="3200">
                  <a:solidFill>
                    <a:srgbClr val="003366"/>
                  </a:solidFill>
                  <a:latin typeface="Times New Roman" pitchFamily="18" charset="0"/>
                </a:rPr>
                <a:t>……</a:t>
              </a:r>
            </a:p>
          </p:txBody>
        </p:sp>
        <p:sp>
          <p:nvSpPr>
            <p:cNvPr id="154649" name="Text Box 22"/>
            <p:cNvSpPr txBox="1">
              <a:spLocks noChangeArrowheads="1"/>
            </p:cNvSpPr>
            <p:nvPr/>
          </p:nvSpPr>
          <p:spPr bwMode="auto">
            <a:xfrm>
              <a:off x="3024" y="1680"/>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条件</a:t>
              </a:r>
            </a:p>
          </p:txBody>
        </p:sp>
        <p:sp>
          <p:nvSpPr>
            <p:cNvPr id="154650" name="Text Box 23"/>
            <p:cNvSpPr txBox="1">
              <a:spLocks noChangeArrowheads="1"/>
            </p:cNvSpPr>
            <p:nvPr/>
          </p:nvSpPr>
          <p:spPr bwMode="auto">
            <a:xfrm>
              <a:off x="3024" y="2371"/>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条件</a:t>
              </a:r>
            </a:p>
          </p:txBody>
        </p:sp>
        <p:sp>
          <p:nvSpPr>
            <p:cNvPr id="154651" name="Text Box 24"/>
            <p:cNvSpPr txBox="1">
              <a:spLocks noChangeArrowheads="1"/>
            </p:cNvSpPr>
            <p:nvPr/>
          </p:nvSpPr>
          <p:spPr bwMode="auto">
            <a:xfrm>
              <a:off x="3024" y="2112"/>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条件</a:t>
              </a:r>
            </a:p>
          </p:txBody>
        </p:sp>
        <p:sp>
          <p:nvSpPr>
            <p:cNvPr id="154652" name="Text Box 25"/>
            <p:cNvSpPr txBox="1">
              <a:spLocks noChangeArrowheads="1"/>
            </p:cNvSpPr>
            <p:nvPr/>
          </p:nvSpPr>
          <p:spPr bwMode="auto">
            <a:xfrm>
              <a:off x="3024" y="2880"/>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003366"/>
                  </a:solidFill>
                  <a:latin typeface="Times New Roman" pitchFamily="18" charset="0"/>
                </a:rPr>
                <a:t>条件</a:t>
              </a:r>
            </a:p>
          </p:txBody>
        </p:sp>
        <p:sp>
          <p:nvSpPr>
            <p:cNvPr id="154653" name="Line 26"/>
            <p:cNvSpPr>
              <a:spLocks noChangeShapeType="1"/>
            </p:cNvSpPr>
            <p:nvPr/>
          </p:nvSpPr>
          <p:spPr bwMode="auto">
            <a:xfrm>
              <a:off x="3648" y="1872"/>
              <a:ext cx="624" cy="0"/>
            </a:xfrm>
            <a:prstGeom prst="line">
              <a:avLst/>
            </a:prstGeom>
            <a:noFill/>
            <a:ln w="28575">
              <a:solidFill>
                <a:srgbClr val="003366"/>
              </a:solidFill>
              <a:round/>
              <a:headEnd/>
              <a:tailEnd/>
            </a:ln>
          </p:spPr>
          <p:txBody>
            <a:bodyPr/>
            <a:lstStyle/>
            <a:p>
              <a:endParaRPr lang="zh-CN" altLang="en-US"/>
            </a:p>
          </p:txBody>
        </p:sp>
        <p:sp>
          <p:nvSpPr>
            <p:cNvPr id="154654" name="Line 27"/>
            <p:cNvSpPr>
              <a:spLocks noChangeShapeType="1"/>
            </p:cNvSpPr>
            <p:nvPr/>
          </p:nvSpPr>
          <p:spPr bwMode="auto">
            <a:xfrm>
              <a:off x="3648" y="2304"/>
              <a:ext cx="624" cy="0"/>
            </a:xfrm>
            <a:prstGeom prst="line">
              <a:avLst/>
            </a:prstGeom>
            <a:noFill/>
            <a:ln w="28575">
              <a:solidFill>
                <a:srgbClr val="003366"/>
              </a:solidFill>
              <a:round/>
              <a:headEnd/>
              <a:tailEnd/>
            </a:ln>
          </p:spPr>
          <p:txBody>
            <a:bodyPr/>
            <a:lstStyle/>
            <a:p>
              <a:endParaRPr lang="zh-CN" altLang="en-US"/>
            </a:p>
          </p:txBody>
        </p:sp>
        <p:sp>
          <p:nvSpPr>
            <p:cNvPr id="154655" name="Line 28"/>
            <p:cNvSpPr>
              <a:spLocks noChangeShapeType="1"/>
            </p:cNvSpPr>
            <p:nvPr/>
          </p:nvSpPr>
          <p:spPr bwMode="auto">
            <a:xfrm>
              <a:off x="3648" y="2544"/>
              <a:ext cx="624" cy="0"/>
            </a:xfrm>
            <a:prstGeom prst="line">
              <a:avLst/>
            </a:prstGeom>
            <a:noFill/>
            <a:ln w="28575">
              <a:solidFill>
                <a:srgbClr val="003366"/>
              </a:solidFill>
              <a:round/>
              <a:headEnd/>
              <a:tailEnd/>
            </a:ln>
          </p:spPr>
          <p:txBody>
            <a:bodyPr/>
            <a:lstStyle/>
            <a:p>
              <a:endParaRPr lang="zh-CN" altLang="en-US"/>
            </a:p>
          </p:txBody>
        </p:sp>
        <p:sp>
          <p:nvSpPr>
            <p:cNvPr id="154656" name="Line 29"/>
            <p:cNvSpPr>
              <a:spLocks noChangeShapeType="1"/>
            </p:cNvSpPr>
            <p:nvPr/>
          </p:nvSpPr>
          <p:spPr bwMode="auto">
            <a:xfrm>
              <a:off x="3648" y="3072"/>
              <a:ext cx="624" cy="0"/>
            </a:xfrm>
            <a:prstGeom prst="line">
              <a:avLst/>
            </a:prstGeom>
            <a:noFill/>
            <a:ln w="28575">
              <a:solidFill>
                <a:srgbClr val="003366"/>
              </a:solidFill>
              <a:round/>
              <a:headEnd/>
              <a:tailEnd/>
            </a:ln>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smtClean="0">
                <a:solidFill>
                  <a:schemeClr val="tx1"/>
                </a:solidFill>
              </a:rPr>
              <a:t>判断树</a:t>
            </a:r>
          </a:p>
        </p:txBody>
      </p:sp>
      <p:sp>
        <p:nvSpPr>
          <p:cNvPr id="155651" name="Rectangle 3"/>
          <p:cNvSpPr>
            <a:spLocks noGrp="1" noChangeArrowheads="1"/>
          </p:cNvSpPr>
          <p:nvPr>
            <p:ph type="body" idx="1"/>
          </p:nvPr>
        </p:nvSpPr>
        <p:spPr>
          <a:xfrm>
            <a:off x="539750" y="1989138"/>
            <a:ext cx="8064500" cy="4103687"/>
          </a:xfrm>
        </p:spPr>
        <p:txBody>
          <a:bodyPr/>
          <a:lstStyle/>
          <a:p>
            <a:pPr marL="185738" lvl="1" indent="-6350" eaLnBrk="1" hangingPunct="1">
              <a:lnSpc>
                <a:spcPct val="140000"/>
              </a:lnSpc>
              <a:buFont typeface="Wingdings" pitchFamily="2" charset="2"/>
              <a:buNone/>
            </a:pPr>
            <a:r>
              <a:rPr lang="zh-CN" altLang="en-US" sz="2400" b="1" smtClean="0">
                <a:latin typeface="宋体" pitchFamily="2" charset="-122"/>
              </a:rPr>
              <a:t>某公司对于订货，根据不同的条件给予不同的折扣：</a:t>
            </a:r>
          </a:p>
          <a:p>
            <a:pPr marL="185738" lvl="1" indent="-6350" eaLnBrk="1" hangingPunct="1">
              <a:lnSpc>
                <a:spcPct val="140000"/>
              </a:lnSpc>
              <a:buFont typeface="Wingdings" pitchFamily="2" charset="2"/>
              <a:buNone/>
            </a:pPr>
            <a:r>
              <a:rPr lang="zh-CN" altLang="en-US" sz="2400" b="1" smtClean="0">
                <a:latin typeface="宋体" pitchFamily="2" charset="-122"/>
              </a:rPr>
              <a:t>（</a:t>
            </a:r>
            <a:r>
              <a:rPr lang="en-US" altLang="zh-CN" sz="2400" b="1" smtClean="0">
                <a:latin typeface="宋体" pitchFamily="2" charset="-122"/>
              </a:rPr>
              <a:t>1</a:t>
            </a:r>
            <a:r>
              <a:rPr lang="zh-CN" altLang="en-US" sz="2400" b="1" smtClean="0">
                <a:latin typeface="宋体" pitchFamily="2" charset="-122"/>
              </a:rPr>
              <a:t>）年交易额在</a:t>
            </a:r>
            <a:r>
              <a:rPr lang="en-US" altLang="zh-CN" sz="2400" b="1" smtClean="0">
                <a:latin typeface="宋体" pitchFamily="2" charset="-122"/>
              </a:rPr>
              <a:t>5</a:t>
            </a:r>
            <a:r>
              <a:rPr lang="zh-CN" altLang="en-US" sz="2400" b="1" smtClean="0">
                <a:latin typeface="宋体" pitchFamily="2" charset="-122"/>
              </a:rPr>
              <a:t>万或</a:t>
            </a:r>
            <a:r>
              <a:rPr lang="en-US" altLang="zh-CN" sz="2400" b="1" smtClean="0">
                <a:latin typeface="宋体" pitchFamily="2" charset="-122"/>
              </a:rPr>
              <a:t>5</a:t>
            </a:r>
            <a:r>
              <a:rPr lang="zh-CN" altLang="en-US" sz="2400" b="1" smtClean="0">
                <a:latin typeface="宋体" pitchFamily="2" charset="-122"/>
              </a:rPr>
              <a:t>万以下，则不给予折扣；</a:t>
            </a:r>
          </a:p>
          <a:p>
            <a:pPr marL="185738" lvl="1" indent="-6350" eaLnBrk="1" hangingPunct="1">
              <a:lnSpc>
                <a:spcPct val="140000"/>
              </a:lnSpc>
              <a:buFont typeface="Wingdings" pitchFamily="2" charset="2"/>
              <a:buNone/>
            </a:pPr>
            <a:r>
              <a:rPr lang="zh-CN" altLang="en-US" sz="2400" b="1" smtClean="0">
                <a:latin typeface="宋体" pitchFamily="2" charset="-122"/>
              </a:rPr>
              <a:t>（</a:t>
            </a:r>
            <a:r>
              <a:rPr lang="en-US" altLang="zh-CN" sz="2400" b="1" smtClean="0">
                <a:latin typeface="宋体" pitchFamily="2" charset="-122"/>
              </a:rPr>
              <a:t>2</a:t>
            </a:r>
            <a:r>
              <a:rPr lang="zh-CN" altLang="en-US" sz="2400" b="1" smtClean="0">
                <a:latin typeface="宋体" pitchFamily="2" charset="-122"/>
              </a:rPr>
              <a:t>）对于年交易额在</a:t>
            </a:r>
            <a:r>
              <a:rPr lang="en-US" altLang="zh-CN" sz="2400" b="1" smtClean="0">
                <a:latin typeface="宋体" pitchFamily="2" charset="-122"/>
              </a:rPr>
              <a:t>5</a:t>
            </a:r>
            <a:r>
              <a:rPr lang="zh-CN" altLang="en-US" sz="2400" b="1" smtClean="0">
                <a:latin typeface="宋体" pitchFamily="2" charset="-122"/>
              </a:rPr>
              <a:t>万以上时：</a:t>
            </a:r>
          </a:p>
          <a:p>
            <a:pPr marL="185738" lvl="1" indent="-6350" eaLnBrk="1" hangingPunct="1">
              <a:lnSpc>
                <a:spcPct val="140000"/>
              </a:lnSpc>
              <a:buFont typeface="Wingdings" pitchFamily="2" charset="2"/>
              <a:buNone/>
            </a:pPr>
            <a:r>
              <a:rPr lang="zh-CN" altLang="en-US" sz="2400" b="1" smtClean="0">
                <a:latin typeface="宋体" pitchFamily="2" charset="-122"/>
              </a:rPr>
              <a:t>    如无欠款，则给予</a:t>
            </a:r>
            <a:r>
              <a:rPr lang="en-US" altLang="zh-CN" sz="2400" b="1" smtClean="0">
                <a:latin typeface="宋体" pitchFamily="2" charset="-122"/>
              </a:rPr>
              <a:t>15%</a:t>
            </a:r>
            <a:r>
              <a:rPr lang="zh-CN" altLang="en-US" sz="2400" b="1" smtClean="0">
                <a:latin typeface="宋体" pitchFamily="2" charset="-122"/>
              </a:rPr>
              <a:t>的折扣；如果有欠款，而且与本公司的交易关系在</a:t>
            </a:r>
            <a:r>
              <a:rPr lang="en-US" altLang="zh-CN" sz="2400" b="1" smtClean="0">
                <a:latin typeface="宋体" pitchFamily="2" charset="-122"/>
              </a:rPr>
              <a:t>20</a:t>
            </a:r>
            <a:r>
              <a:rPr lang="zh-CN" altLang="en-US" sz="2400" b="1" smtClean="0">
                <a:latin typeface="宋体" pitchFamily="2" charset="-122"/>
              </a:rPr>
              <a:t>年以上，则折扣为</a:t>
            </a:r>
            <a:r>
              <a:rPr lang="en-US" altLang="zh-CN" sz="2400" b="1" smtClean="0">
                <a:latin typeface="宋体" pitchFamily="2" charset="-122"/>
              </a:rPr>
              <a:t>10%</a:t>
            </a:r>
            <a:r>
              <a:rPr lang="zh-CN" altLang="en-US" sz="2400" b="1" smtClean="0">
                <a:latin typeface="宋体" pitchFamily="2" charset="-122"/>
              </a:rPr>
              <a:t>；如果有欠款，而且与本公司交易关系在</a:t>
            </a:r>
            <a:r>
              <a:rPr lang="en-US" altLang="zh-CN" sz="2400" b="1" smtClean="0">
                <a:latin typeface="宋体" pitchFamily="2" charset="-122"/>
              </a:rPr>
              <a:t>20</a:t>
            </a:r>
            <a:r>
              <a:rPr lang="zh-CN" altLang="en-US" sz="2400" b="1" smtClean="0">
                <a:latin typeface="宋体" pitchFamily="2" charset="-122"/>
              </a:rPr>
              <a:t>年以下，则折扣为</a:t>
            </a:r>
            <a:r>
              <a:rPr lang="en-US" altLang="zh-CN" sz="2400" b="1" smtClean="0">
                <a:latin typeface="宋体" pitchFamily="2" charset="-122"/>
              </a:rPr>
              <a:t>5%</a:t>
            </a:r>
            <a:r>
              <a:rPr lang="zh-CN" altLang="en-US" sz="2400" b="1" smtClean="0">
                <a:latin typeface="宋体" pitchFamily="2" charset="-122"/>
              </a:rPr>
              <a:t>。</a:t>
            </a:r>
          </a:p>
        </p:txBody>
      </p:sp>
    </p:spTree>
  </p:cSld>
  <p:clrMapOvr>
    <a:masterClrMapping/>
  </p:clrMapOvr>
  <p:transition>
    <p:wipe dir="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smtClean="0">
                <a:solidFill>
                  <a:schemeClr val="tx1"/>
                </a:solidFill>
              </a:rPr>
              <a:t>判断树</a:t>
            </a:r>
          </a:p>
        </p:txBody>
      </p:sp>
      <p:sp>
        <p:nvSpPr>
          <p:cNvPr id="1936387" name="Rectangle 3"/>
          <p:cNvSpPr>
            <a:spLocks noGrp="1" noChangeArrowheads="1"/>
          </p:cNvSpPr>
          <p:nvPr>
            <p:ph type="body" idx="1"/>
          </p:nvPr>
        </p:nvSpPr>
        <p:spPr>
          <a:xfrm>
            <a:off x="611188" y="1844675"/>
            <a:ext cx="7993062" cy="3959225"/>
          </a:xfrm>
        </p:spPr>
        <p:txBody>
          <a:bodyPr/>
          <a:lstStyle/>
          <a:p>
            <a:pPr marL="179388" lvl="1" indent="0" eaLnBrk="1" hangingPunct="1">
              <a:buFont typeface="Wingdings" pitchFamily="2" charset="2"/>
              <a:buNone/>
              <a:defRPr/>
            </a:pPr>
            <a:endParaRPr lang="en-US" altLang="zh-CN" sz="2400" b="1" dirty="0">
              <a:latin typeface="Times New Roman" pitchFamily="18" charset="0"/>
              <a:ea typeface="楷体_GB2312" pitchFamily="49" charset="-122"/>
            </a:endParaRPr>
          </a:p>
          <a:p>
            <a:pPr marL="179388" lvl="1" indent="0" eaLnBrk="1" hangingPunct="1">
              <a:buFont typeface="Wingdings" pitchFamily="2" charset="2"/>
              <a:buNone/>
              <a:defRPr/>
            </a:pPr>
            <a:r>
              <a:rPr lang="en-US" altLang="zh-CN" sz="2000" dirty="0">
                <a:latin typeface="Times New Roman" pitchFamily="18" charset="0"/>
                <a:ea typeface="楷体_GB2312" pitchFamily="49" charset="-122"/>
              </a:rPr>
              <a:t>         </a:t>
            </a:r>
            <a:r>
              <a:rPr lang="zh-CN" altLang="en-US" sz="2400" b="1" dirty="0">
                <a:latin typeface="+mn-ea"/>
              </a:rPr>
              <a:t>下</a:t>
            </a:r>
            <a:r>
              <a:rPr lang="zh-CN" altLang="en-US" sz="2400" b="1" dirty="0" smtClean="0">
                <a:latin typeface="宋体" pitchFamily="2" charset="-122"/>
              </a:rPr>
              <a:t>图就是</a:t>
            </a:r>
            <a:r>
              <a:rPr lang="zh-CN" altLang="en-US" sz="2400" b="1" dirty="0">
                <a:latin typeface="宋体" pitchFamily="2" charset="-122"/>
              </a:rPr>
              <a:t>某公司订货折扣方案制定的判断树。判断书简单明了、比较直观，容易理解</a:t>
            </a:r>
            <a:r>
              <a:rPr lang="zh-CN" altLang="en-US" sz="2000" dirty="0">
                <a:latin typeface="Times New Roman" pitchFamily="18" charset="0"/>
                <a:ea typeface="楷体_GB2312" pitchFamily="49" charset="-122"/>
              </a:rPr>
              <a:t>。</a:t>
            </a:r>
          </a:p>
        </p:txBody>
      </p:sp>
      <p:pic>
        <p:nvPicPr>
          <p:cNvPr id="156676" name="Picture 4"/>
          <p:cNvPicPr>
            <a:picLocks noChangeAspect="1" noChangeArrowheads="1"/>
          </p:cNvPicPr>
          <p:nvPr/>
        </p:nvPicPr>
        <p:blipFill>
          <a:blip r:embed="rId2" cstate="print">
            <a:clrChange>
              <a:clrFrom>
                <a:srgbClr val="FFFFFF"/>
              </a:clrFrom>
              <a:clrTo>
                <a:srgbClr val="FFFFFF">
                  <a:alpha val="0"/>
                </a:srgbClr>
              </a:clrTo>
            </a:clrChange>
          </a:blip>
          <a:srcRect l="27116" t="39171" r="27116" b="26367"/>
          <a:stretch>
            <a:fillRect/>
          </a:stretch>
        </p:blipFill>
        <p:spPr bwMode="auto">
          <a:xfrm>
            <a:off x="1692275" y="3357563"/>
            <a:ext cx="5689600" cy="32131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57699" name="Rectangle 3"/>
          <p:cNvSpPr>
            <a:spLocks noGrp="1" noChangeArrowheads="1"/>
          </p:cNvSpPr>
          <p:nvPr>
            <p:ph type="body" sz="half" idx="1"/>
          </p:nvPr>
        </p:nvSpPr>
        <p:spPr>
          <a:xfrm>
            <a:off x="1187450" y="1989138"/>
            <a:ext cx="3810000" cy="503237"/>
          </a:xfrm>
        </p:spPr>
        <p:txBody>
          <a:bodyPr/>
          <a:lstStyle/>
          <a:p>
            <a:pPr marL="0" indent="0" eaLnBrk="1" hangingPunct="1">
              <a:buFont typeface="Wingdings" pitchFamily="2" charset="2"/>
              <a:buNone/>
            </a:pPr>
            <a:r>
              <a:rPr lang="zh-CN" altLang="en-US" sz="2800" b="1" smtClean="0"/>
              <a:t>三种表达工具的比较</a:t>
            </a:r>
            <a:endParaRPr lang="zh-CN" altLang="en-US" sz="2400" b="1" smtClean="0"/>
          </a:p>
        </p:txBody>
      </p:sp>
      <p:sp>
        <p:nvSpPr>
          <p:cNvPr id="157700" name="AutoShape 4">
            <a:hlinkClick r:id="" action="ppaction://noaction" highlightClick="1"/>
          </p:cNvPr>
          <p:cNvSpPr>
            <a:spLocks noChangeArrowheads="1"/>
          </p:cNvSpPr>
          <p:nvPr/>
        </p:nvSpPr>
        <p:spPr bwMode="auto">
          <a:xfrm>
            <a:off x="900113" y="836613"/>
            <a:ext cx="6410325" cy="914400"/>
          </a:xfrm>
          <a:prstGeom prst="actionButtonBlank">
            <a:avLst/>
          </a:prstGeom>
          <a:noFill/>
          <a:ln w="9525">
            <a:noFill/>
            <a:miter lim="800000"/>
            <a:headEnd/>
            <a:tailEnd/>
          </a:ln>
        </p:spPr>
        <p:txBody>
          <a:bodyPr anchor="ctr"/>
          <a:lstStyle/>
          <a:p>
            <a:r>
              <a:rPr lang="en-US" altLang="zh-CN" sz="3200">
                <a:solidFill>
                  <a:srgbClr val="0A0A0E"/>
                </a:solidFill>
              </a:rPr>
              <a:t>4.3.4 </a:t>
            </a:r>
            <a:r>
              <a:rPr lang="zh-CN" altLang="en-US" sz="3200">
                <a:solidFill>
                  <a:srgbClr val="0A0A0E"/>
                </a:solidFill>
              </a:rPr>
              <a:t>数据处理的描述工具</a:t>
            </a:r>
          </a:p>
        </p:txBody>
      </p:sp>
      <p:grpSp>
        <p:nvGrpSpPr>
          <p:cNvPr id="2" name="Group 5"/>
          <p:cNvGrpSpPr>
            <a:grpSpLocks/>
          </p:cNvGrpSpPr>
          <p:nvPr/>
        </p:nvGrpSpPr>
        <p:grpSpPr bwMode="auto">
          <a:xfrm>
            <a:off x="684213" y="3284538"/>
            <a:ext cx="7899400" cy="2484437"/>
            <a:chOff x="288" y="1680"/>
            <a:chExt cx="4976" cy="1565"/>
          </a:xfrm>
        </p:grpSpPr>
        <p:sp>
          <p:nvSpPr>
            <p:cNvPr id="157744" name="Text Box 6"/>
            <p:cNvSpPr txBox="1">
              <a:spLocks noChangeArrowheads="1"/>
            </p:cNvSpPr>
            <p:nvPr/>
          </p:nvSpPr>
          <p:spPr bwMode="auto">
            <a:xfrm>
              <a:off x="288" y="2505"/>
              <a:ext cx="397"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根</a:t>
              </a:r>
            </a:p>
          </p:txBody>
        </p:sp>
        <p:sp>
          <p:nvSpPr>
            <p:cNvPr id="157745" name="Line 7"/>
            <p:cNvSpPr>
              <a:spLocks noChangeShapeType="1"/>
            </p:cNvSpPr>
            <p:nvPr/>
          </p:nvSpPr>
          <p:spPr bwMode="auto">
            <a:xfrm flipV="1">
              <a:off x="635" y="2496"/>
              <a:ext cx="373" cy="201"/>
            </a:xfrm>
            <a:prstGeom prst="line">
              <a:avLst/>
            </a:prstGeom>
            <a:noFill/>
            <a:ln w="28575">
              <a:solidFill>
                <a:srgbClr val="FFFFFF"/>
              </a:solidFill>
              <a:round/>
              <a:headEnd/>
              <a:tailEnd/>
            </a:ln>
          </p:spPr>
          <p:txBody>
            <a:bodyPr/>
            <a:lstStyle/>
            <a:p>
              <a:endParaRPr lang="zh-CN" altLang="en-US"/>
            </a:p>
          </p:txBody>
        </p:sp>
        <p:sp>
          <p:nvSpPr>
            <p:cNvPr id="157746" name="Line 8"/>
            <p:cNvSpPr>
              <a:spLocks noChangeShapeType="1"/>
            </p:cNvSpPr>
            <p:nvPr/>
          </p:nvSpPr>
          <p:spPr bwMode="auto">
            <a:xfrm>
              <a:off x="635" y="2697"/>
              <a:ext cx="373" cy="279"/>
            </a:xfrm>
            <a:prstGeom prst="line">
              <a:avLst/>
            </a:prstGeom>
            <a:noFill/>
            <a:ln w="28575">
              <a:solidFill>
                <a:srgbClr val="FFFFFF"/>
              </a:solidFill>
              <a:round/>
              <a:headEnd/>
              <a:tailEnd/>
            </a:ln>
          </p:spPr>
          <p:txBody>
            <a:bodyPr/>
            <a:lstStyle/>
            <a:p>
              <a:endParaRPr lang="zh-CN" altLang="en-US"/>
            </a:p>
          </p:txBody>
        </p:sp>
        <p:sp>
          <p:nvSpPr>
            <p:cNvPr id="157747" name="Text Box 9"/>
            <p:cNvSpPr txBox="1">
              <a:spLocks noChangeArrowheads="1"/>
            </p:cNvSpPr>
            <p:nvPr/>
          </p:nvSpPr>
          <p:spPr bwMode="auto">
            <a:xfrm>
              <a:off x="960" y="2256"/>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7748" name="Text Box 10"/>
            <p:cNvSpPr txBox="1">
              <a:spLocks noChangeArrowheads="1"/>
            </p:cNvSpPr>
            <p:nvPr/>
          </p:nvSpPr>
          <p:spPr bwMode="auto">
            <a:xfrm>
              <a:off x="960" y="2832"/>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7749" name="Line 11"/>
            <p:cNvSpPr>
              <a:spLocks noChangeShapeType="1"/>
            </p:cNvSpPr>
            <p:nvPr/>
          </p:nvSpPr>
          <p:spPr bwMode="auto">
            <a:xfrm flipV="1">
              <a:off x="1536" y="2256"/>
              <a:ext cx="384" cy="210"/>
            </a:xfrm>
            <a:prstGeom prst="line">
              <a:avLst/>
            </a:prstGeom>
            <a:noFill/>
            <a:ln w="28575">
              <a:solidFill>
                <a:srgbClr val="FFFFFF"/>
              </a:solidFill>
              <a:round/>
              <a:headEnd/>
              <a:tailEnd/>
            </a:ln>
          </p:spPr>
          <p:txBody>
            <a:bodyPr/>
            <a:lstStyle/>
            <a:p>
              <a:endParaRPr lang="zh-CN" altLang="en-US"/>
            </a:p>
          </p:txBody>
        </p:sp>
        <p:sp>
          <p:nvSpPr>
            <p:cNvPr id="157750" name="Line 12"/>
            <p:cNvSpPr>
              <a:spLocks noChangeShapeType="1"/>
            </p:cNvSpPr>
            <p:nvPr/>
          </p:nvSpPr>
          <p:spPr bwMode="auto">
            <a:xfrm>
              <a:off x="1536" y="2466"/>
              <a:ext cx="384" cy="222"/>
            </a:xfrm>
            <a:prstGeom prst="line">
              <a:avLst/>
            </a:prstGeom>
            <a:noFill/>
            <a:ln w="28575">
              <a:solidFill>
                <a:srgbClr val="FFFFFF"/>
              </a:solidFill>
              <a:round/>
              <a:headEnd/>
              <a:tailEnd/>
            </a:ln>
          </p:spPr>
          <p:txBody>
            <a:bodyPr/>
            <a:lstStyle/>
            <a:p>
              <a:endParaRPr lang="zh-CN" altLang="en-US"/>
            </a:p>
          </p:txBody>
        </p:sp>
        <p:sp>
          <p:nvSpPr>
            <p:cNvPr id="157751" name="Text Box 13"/>
            <p:cNvSpPr txBox="1">
              <a:spLocks noChangeArrowheads="1"/>
            </p:cNvSpPr>
            <p:nvPr/>
          </p:nvSpPr>
          <p:spPr bwMode="auto">
            <a:xfrm>
              <a:off x="1872" y="1977"/>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7752" name="Text Box 14"/>
            <p:cNvSpPr txBox="1">
              <a:spLocks noChangeArrowheads="1"/>
            </p:cNvSpPr>
            <p:nvPr/>
          </p:nvSpPr>
          <p:spPr bwMode="auto">
            <a:xfrm>
              <a:off x="1920" y="2496"/>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7753" name="Line 15"/>
            <p:cNvSpPr>
              <a:spLocks noChangeShapeType="1"/>
            </p:cNvSpPr>
            <p:nvPr/>
          </p:nvSpPr>
          <p:spPr bwMode="auto">
            <a:xfrm flipV="1">
              <a:off x="2539" y="1968"/>
              <a:ext cx="545" cy="192"/>
            </a:xfrm>
            <a:prstGeom prst="line">
              <a:avLst/>
            </a:prstGeom>
            <a:noFill/>
            <a:ln w="28575">
              <a:solidFill>
                <a:srgbClr val="FFFFFF"/>
              </a:solidFill>
              <a:round/>
              <a:headEnd/>
              <a:tailEnd/>
            </a:ln>
          </p:spPr>
          <p:txBody>
            <a:bodyPr/>
            <a:lstStyle/>
            <a:p>
              <a:endParaRPr lang="zh-CN" altLang="en-US"/>
            </a:p>
          </p:txBody>
        </p:sp>
        <p:sp>
          <p:nvSpPr>
            <p:cNvPr id="157754" name="Line 16"/>
            <p:cNvSpPr>
              <a:spLocks noChangeShapeType="1"/>
            </p:cNvSpPr>
            <p:nvPr/>
          </p:nvSpPr>
          <p:spPr bwMode="auto">
            <a:xfrm>
              <a:off x="2544" y="2160"/>
              <a:ext cx="496" cy="240"/>
            </a:xfrm>
            <a:prstGeom prst="line">
              <a:avLst/>
            </a:prstGeom>
            <a:noFill/>
            <a:ln w="28575">
              <a:solidFill>
                <a:srgbClr val="FFFFFF"/>
              </a:solidFill>
              <a:round/>
              <a:headEnd/>
              <a:tailEnd/>
            </a:ln>
          </p:spPr>
          <p:txBody>
            <a:bodyPr/>
            <a:lstStyle/>
            <a:p>
              <a:endParaRPr lang="zh-CN" altLang="en-US"/>
            </a:p>
          </p:txBody>
        </p:sp>
        <p:sp>
          <p:nvSpPr>
            <p:cNvPr id="157755" name="Line 17"/>
            <p:cNvSpPr>
              <a:spLocks noChangeShapeType="1"/>
            </p:cNvSpPr>
            <p:nvPr/>
          </p:nvSpPr>
          <p:spPr bwMode="auto">
            <a:xfrm flipV="1">
              <a:off x="2544" y="2544"/>
              <a:ext cx="546" cy="192"/>
            </a:xfrm>
            <a:prstGeom prst="line">
              <a:avLst/>
            </a:prstGeom>
            <a:noFill/>
            <a:ln w="28575">
              <a:solidFill>
                <a:srgbClr val="FFFFFF"/>
              </a:solidFill>
              <a:round/>
              <a:headEnd/>
              <a:tailEnd/>
            </a:ln>
          </p:spPr>
          <p:txBody>
            <a:bodyPr/>
            <a:lstStyle/>
            <a:p>
              <a:endParaRPr lang="zh-CN" altLang="en-US"/>
            </a:p>
          </p:txBody>
        </p:sp>
        <p:sp>
          <p:nvSpPr>
            <p:cNvPr id="157756" name="Line 18"/>
            <p:cNvSpPr>
              <a:spLocks noChangeShapeType="1"/>
            </p:cNvSpPr>
            <p:nvPr/>
          </p:nvSpPr>
          <p:spPr bwMode="auto">
            <a:xfrm>
              <a:off x="2544" y="2736"/>
              <a:ext cx="496" cy="240"/>
            </a:xfrm>
            <a:prstGeom prst="line">
              <a:avLst/>
            </a:prstGeom>
            <a:noFill/>
            <a:ln w="28575">
              <a:solidFill>
                <a:srgbClr val="FFFFFF"/>
              </a:solidFill>
              <a:round/>
              <a:headEnd/>
              <a:tailEnd/>
            </a:ln>
          </p:spPr>
          <p:txBody>
            <a:bodyPr/>
            <a:lstStyle/>
            <a:p>
              <a:endParaRPr lang="zh-CN" altLang="en-US"/>
            </a:p>
          </p:txBody>
        </p:sp>
        <p:sp>
          <p:nvSpPr>
            <p:cNvPr id="157757" name="Text Box 19"/>
            <p:cNvSpPr txBox="1">
              <a:spLocks noChangeArrowheads="1"/>
            </p:cNvSpPr>
            <p:nvPr/>
          </p:nvSpPr>
          <p:spPr bwMode="auto">
            <a:xfrm>
              <a:off x="4272" y="1680"/>
              <a:ext cx="694"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行动</a:t>
              </a:r>
            </a:p>
          </p:txBody>
        </p:sp>
        <p:sp>
          <p:nvSpPr>
            <p:cNvPr id="157758" name="Text Box 20"/>
            <p:cNvSpPr txBox="1">
              <a:spLocks noChangeArrowheads="1"/>
            </p:cNvSpPr>
            <p:nvPr/>
          </p:nvSpPr>
          <p:spPr bwMode="auto">
            <a:xfrm>
              <a:off x="4272" y="2055"/>
              <a:ext cx="843"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行动</a:t>
              </a:r>
            </a:p>
          </p:txBody>
        </p:sp>
        <p:sp>
          <p:nvSpPr>
            <p:cNvPr id="157759" name="Text Box 21"/>
            <p:cNvSpPr txBox="1">
              <a:spLocks noChangeArrowheads="1"/>
            </p:cNvSpPr>
            <p:nvPr/>
          </p:nvSpPr>
          <p:spPr bwMode="auto">
            <a:xfrm>
              <a:off x="4272" y="2391"/>
              <a:ext cx="992"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行动</a:t>
              </a:r>
            </a:p>
          </p:txBody>
        </p:sp>
        <p:sp>
          <p:nvSpPr>
            <p:cNvPr id="157760" name="Text Box 22"/>
            <p:cNvSpPr txBox="1">
              <a:spLocks noChangeArrowheads="1"/>
            </p:cNvSpPr>
            <p:nvPr/>
          </p:nvSpPr>
          <p:spPr bwMode="auto">
            <a:xfrm>
              <a:off x="4272" y="2823"/>
              <a:ext cx="843"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行动</a:t>
              </a:r>
            </a:p>
          </p:txBody>
        </p:sp>
        <p:sp>
          <p:nvSpPr>
            <p:cNvPr id="157761" name="Text Box 23"/>
            <p:cNvSpPr txBox="1">
              <a:spLocks noChangeArrowheads="1"/>
            </p:cNvSpPr>
            <p:nvPr/>
          </p:nvSpPr>
          <p:spPr bwMode="auto">
            <a:xfrm>
              <a:off x="1536" y="2832"/>
              <a:ext cx="645" cy="365"/>
            </a:xfrm>
            <a:prstGeom prst="rect">
              <a:avLst/>
            </a:prstGeom>
            <a:noFill/>
            <a:ln w="9525">
              <a:noFill/>
              <a:miter lim="800000"/>
              <a:headEnd/>
              <a:tailEnd/>
            </a:ln>
          </p:spPr>
          <p:txBody>
            <a:bodyPr>
              <a:spAutoFit/>
            </a:bodyPr>
            <a:lstStyle/>
            <a:p>
              <a:pPr>
                <a:spcBef>
                  <a:spcPct val="50000"/>
                </a:spcBef>
              </a:pPr>
              <a:r>
                <a:rPr kumimoji="1" lang="en-US" altLang="zh-CN" sz="3200">
                  <a:solidFill>
                    <a:srgbClr val="FFFFFF"/>
                  </a:solidFill>
                  <a:latin typeface="Times New Roman" pitchFamily="18" charset="0"/>
                </a:rPr>
                <a:t>……</a:t>
              </a:r>
            </a:p>
          </p:txBody>
        </p:sp>
        <p:sp>
          <p:nvSpPr>
            <p:cNvPr id="157762" name="Text Box 24"/>
            <p:cNvSpPr txBox="1">
              <a:spLocks noChangeArrowheads="1"/>
            </p:cNvSpPr>
            <p:nvPr/>
          </p:nvSpPr>
          <p:spPr bwMode="auto">
            <a:xfrm>
              <a:off x="3024" y="1680"/>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7763" name="Text Box 25"/>
            <p:cNvSpPr txBox="1">
              <a:spLocks noChangeArrowheads="1"/>
            </p:cNvSpPr>
            <p:nvPr/>
          </p:nvSpPr>
          <p:spPr bwMode="auto">
            <a:xfrm>
              <a:off x="3024" y="2371"/>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7764" name="Text Box 26"/>
            <p:cNvSpPr txBox="1">
              <a:spLocks noChangeArrowheads="1"/>
            </p:cNvSpPr>
            <p:nvPr/>
          </p:nvSpPr>
          <p:spPr bwMode="auto">
            <a:xfrm>
              <a:off x="3024" y="2112"/>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7765" name="Text Box 27"/>
            <p:cNvSpPr txBox="1">
              <a:spLocks noChangeArrowheads="1"/>
            </p:cNvSpPr>
            <p:nvPr/>
          </p:nvSpPr>
          <p:spPr bwMode="auto">
            <a:xfrm>
              <a:off x="3024" y="2880"/>
              <a:ext cx="645" cy="365"/>
            </a:xfrm>
            <a:prstGeom prst="rect">
              <a:avLst/>
            </a:prstGeom>
            <a:noFill/>
            <a:ln w="9525">
              <a:noFill/>
              <a:miter lim="800000"/>
              <a:headEnd/>
              <a:tailEnd/>
            </a:ln>
          </p:spPr>
          <p:txBody>
            <a:bodyPr>
              <a:spAutoFit/>
            </a:bodyPr>
            <a:lstStyle/>
            <a:p>
              <a:pPr>
                <a:spcBef>
                  <a:spcPct val="50000"/>
                </a:spcBef>
              </a:pPr>
              <a:r>
                <a:rPr kumimoji="1" lang="zh-CN" altLang="en-US" sz="3200">
                  <a:solidFill>
                    <a:srgbClr val="FFFFFF"/>
                  </a:solidFill>
                  <a:latin typeface="Times New Roman" pitchFamily="18" charset="0"/>
                </a:rPr>
                <a:t>条件</a:t>
              </a:r>
            </a:p>
          </p:txBody>
        </p:sp>
        <p:sp>
          <p:nvSpPr>
            <p:cNvPr id="157766" name="Line 28"/>
            <p:cNvSpPr>
              <a:spLocks noChangeShapeType="1"/>
            </p:cNvSpPr>
            <p:nvPr/>
          </p:nvSpPr>
          <p:spPr bwMode="auto">
            <a:xfrm>
              <a:off x="3648" y="1872"/>
              <a:ext cx="624" cy="0"/>
            </a:xfrm>
            <a:prstGeom prst="line">
              <a:avLst/>
            </a:prstGeom>
            <a:noFill/>
            <a:ln w="28575">
              <a:solidFill>
                <a:srgbClr val="FFFFFF"/>
              </a:solidFill>
              <a:round/>
              <a:headEnd/>
              <a:tailEnd/>
            </a:ln>
          </p:spPr>
          <p:txBody>
            <a:bodyPr/>
            <a:lstStyle/>
            <a:p>
              <a:endParaRPr lang="zh-CN" altLang="en-US"/>
            </a:p>
          </p:txBody>
        </p:sp>
        <p:sp>
          <p:nvSpPr>
            <p:cNvPr id="157767" name="Line 29"/>
            <p:cNvSpPr>
              <a:spLocks noChangeShapeType="1"/>
            </p:cNvSpPr>
            <p:nvPr/>
          </p:nvSpPr>
          <p:spPr bwMode="auto">
            <a:xfrm>
              <a:off x="3648" y="2304"/>
              <a:ext cx="624" cy="0"/>
            </a:xfrm>
            <a:prstGeom prst="line">
              <a:avLst/>
            </a:prstGeom>
            <a:noFill/>
            <a:ln w="28575">
              <a:solidFill>
                <a:srgbClr val="FFFFFF"/>
              </a:solidFill>
              <a:round/>
              <a:headEnd/>
              <a:tailEnd/>
            </a:ln>
          </p:spPr>
          <p:txBody>
            <a:bodyPr/>
            <a:lstStyle/>
            <a:p>
              <a:endParaRPr lang="zh-CN" altLang="en-US"/>
            </a:p>
          </p:txBody>
        </p:sp>
        <p:sp>
          <p:nvSpPr>
            <p:cNvPr id="157768" name="Line 30"/>
            <p:cNvSpPr>
              <a:spLocks noChangeShapeType="1"/>
            </p:cNvSpPr>
            <p:nvPr/>
          </p:nvSpPr>
          <p:spPr bwMode="auto">
            <a:xfrm>
              <a:off x="3648" y="2544"/>
              <a:ext cx="624" cy="0"/>
            </a:xfrm>
            <a:prstGeom prst="line">
              <a:avLst/>
            </a:prstGeom>
            <a:noFill/>
            <a:ln w="28575">
              <a:solidFill>
                <a:srgbClr val="FFFFFF"/>
              </a:solidFill>
              <a:round/>
              <a:headEnd/>
              <a:tailEnd/>
            </a:ln>
          </p:spPr>
          <p:txBody>
            <a:bodyPr/>
            <a:lstStyle/>
            <a:p>
              <a:endParaRPr lang="zh-CN" altLang="en-US"/>
            </a:p>
          </p:txBody>
        </p:sp>
        <p:sp>
          <p:nvSpPr>
            <p:cNvPr id="157769" name="Line 31"/>
            <p:cNvSpPr>
              <a:spLocks noChangeShapeType="1"/>
            </p:cNvSpPr>
            <p:nvPr/>
          </p:nvSpPr>
          <p:spPr bwMode="auto">
            <a:xfrm>
              <a:off x="3648" y="3072"/>
              <a:ext cx="624" cy="0"/>
            </a:xfrm>
            <a:prstGeom prst="line">
              <a:avLst/>
            </a:prstGeom>
            <a:noFill/>
            <a:ln w="28575">
              <a:solidFill>
                <a:srgbClr val="FFFFFF"/>
              </a:solidFill>
              <a:round/>
              <a:headEnd/>
              <a:tailEnd/>
            </a:ln>
          </p:spPr>
          <p:txBody>
            <a:bodyPr/>
            <a:lstStyle/>
            <a:p>
              <a:endParaRPr lang="zh-CN" altLang="en-US"/>
            </a:p>
          </p:txBody>
        </p:sp>
      </p:grpSp>
      <p:graphicFrame>
        <p:nvGraphicFramePr>
          <p:cNvPr id="1758292" name="Group 84"/>
          <p:cNvGraphicFramePr>
            <a:graphicFrameLocks noGrp="1"/>
          </p:cNvGraphicFramePr>
          <p:nvPr>
            <p:ph sz="half" idx="2"/>
          </p:nvPr>
        </p:nvGraphicFramePr>
        <p:xfrm>
          <a:off x="395288" y="2708275"/>
          <a:ext cx="8559800" cy="3771459"/>
        </p:xfrm>
        <a:graphic>
          <a:graphicData uri="http://schemas.openxmlformats.org/drawingml/2006/table">
            <a:tbl>
              <a:tblPr/>
              <a:tblGrid>
                <a:gridCol w="2376487"/>
                <a:gridCol w="2592388"/>
                <a:gridCol w="2189162"/>
                <a:gridCol w="1401763"/>
              </a:tblGrid>
              <a:tr h="571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A0A0E"/>
                          </a:solidFill>
                          <a:effectLst/>
                          <a:latin typeface="Tahoma" pitchFamily="34" charset="0"/>
                          <a:ea typeface="宋体" pitchFamily="2" charset="-122"/>
                        </a:rPr>
                        <a:t>项目</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结构化语言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判定树</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判定表</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直观性</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一般</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很好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一般</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用户检查</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不便</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方便</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不便</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可修改性</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一般</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差</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逻辑检查</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一般</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很好</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机器可读性</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很好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很好</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机器可编程</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一般</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不好</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A0A0E"/>
                          </a:solidFill>
                          <a:effectLst/>
                          <a:latin typeface="Tahoma" pitchFamily="34" charset="0"/>
                          <a:ea typeface="宋体" pitchFamily="2" charset="-122"/>
                        </a:rPr>
                        <a:t>很好</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685800" y="1981200"/>
            <a:ext cx="7918450" cy="4114800"/>
          </a:xfrm>
        </p:spPr>
        <p:txBody>
          <a:bodyPr/>
          <a:lstStyle/>
          <a:p>
            <a:pPr marL="0" indent="0" eaLnBrk="1" hangingPunct="1">
              <a:lnSpc>
                <a:spcPct val="110000"/>
              </a:lnSpc>
              <a:buClr>
                <a:schemeClr val="accent2"/>
              </a:buClr>
              <a:buFont typeface="Wingdings" pitchFamily="2" charset="2"/>
              <a:buNone/>
            </a:pPr>
            <a:r>
              <a:rPr lang="en-US" altLang="zh-CN" smtClean="0"/>
              <a:t>2. </a:t>
            </a:r>
            <a:r>
              <a:rPr lang="zh-CN" altLang="en-US" b="1" smtClean="0"/>
              <a:t>系统分析的难点</a:t>
            </a:r>
          </a:p>
          <a:p>
            <a:pPr marL="546100" lvl="1" indent="-366713" eaLnBrk="1" hangingPunct="1">
              <a:lnSpc>
                <a:spcPct val="110000"/>
              </a:lnSpc>
              <a:buClr>
                <a:srgbClr val="FFFFFF"/>
              </a:buClr>
            </a:pPr>
            <a:r>
              <a:rPr lang="zh-CN" altLang="en-US" b="1" smtClean="0">
                <a:latin typeface="Times New Roman" pitchFamily="18" charset="0"/>
              </a:rPr>
              <a:t>问题空间的理解</a:t>
            </a:r>
          </a:p>
          <a:p>
            <a:pPr marL="0" indent="0" eaLnBrk="1" hangingPunct="1">
              <a:lnSpc>
                <a:spcPct val="90000"/>
              </a:lnSpc>
              <a:buClr>
                <a:srgbClr val="003366"/>
              </a:buClr>
              <a:buSzTx/>
              <a:buFont typeface="Wingdings" pitchFamily="2" charset="2"/>
              <a:buNone/>
            </a:pPr>
            <a:r>
              <a:rPr lang="zh-CN" altLang="en-US" sz="2800" smtClean="0">
                <a:latin typeface="Times New Roman" pitchFamily="18" charset="0"/>
              </a:rPr>
              <a:t>      人与人之间的沟通</a:t>
            </a:r>
          </a:p>
          <a:p>
            <a:pPr marL="546100" lvl="1" indent="-366713" eaLnBrk="1" hangingPunct="1">
              <a:lnSpc>
                <a:spcPct val="110000"/>
              </a:lnSpc>
              <a:buClr>
                <a:srgbClr val="FFFFFF"/>
              </a:buClr>
              <a:buFont typeface="Wingdings" pitchFamily="2" charset="2"/>
              <a:buNone/>
            </a:pPr>
            <a:r>
              <a:rPr lang="zh-CN" altLang="en-US" smtClean="0">
                <a:latin typeface="Times New Roman" pitchFamily="18" charset="0"/>
              </a:rPr>
              <a:t>    环境的不断变化</a:t>
            </a:r>
          </a:p>
        </p:txBody>
      </p:sp>
      <p:sp>
        <p:nvSpPr>
          <p:cNvPr id="29699" name="AutoShape 3">
            <a:hlinkClick r:id="" action="ppaction://noaction" highlightClick="1"/>
          </p:cNvPr>
          <p:cNvSpPr>
            <a:spLocks noChangeArrowheads="1"/>
          </p:cNvSpPr>
          <p:nvPr/>
        </p:nvSpPr>
        <p:spPr bwMode="auto">
          <a:xfrm>
            <a:off x="971550" y="836613"/>
            <a:ext cx="6699250" cy="914400"/>
          </a:xfrm>
          <a:prstGeom prst="actionButtonBlank">
            <a:avLst/>
          </a:prstGeom>
          <a:noFill/>
          <a:ln w="9525">
            <a:noFill/>
            <a:miter lim="800000"/>
            <a:headEnd/>
            <a:tailEnd/>
          </a:ln>
        </p:spPr>
        <p:txBody>
          <a:bodyPr anchor="ctr"/>
          <a:lstStyle/>
          <a:p>
            <a:r>
              <a:rPr lang="en-US" altLang="zh-CN" sz="3200">
                <a:solidFill>
                  <a:srgbClr val="0A0A0E"/>
                </a:solidFill>
              </a:rPr>
              <a:t>4.1.1 </a:t>
            </a:r>
            <a:r>
              <a:rPr lang="zh-CN" altLang="en-US" sz="3200">
                <a:solidFill>
                  <a:srgbClr val="0A0A0E"/>
                </a:solidFill>
              </a:rPr>
              <a:t>系统分析的任务与难点</a:t>
            </a:r>
          </a:p>
        </p:txBody>
      </p:sp>
      <p:pic>
        <p:nvPicPr>
          <p:cNvPr id="1680388" name="Picture 4" descr="4"/>
          <p:cNvPicPr>
            <a:picLocks noChangeAspect="1" noChangeArrowheads="1"/>
          </p:cNvPicPr>
          <p:nvPr/>
        </p:nvPicPr>
        <p:blipFill>
          <a:blip r:embed="rId2" cstate="print"/>
          <a:srcRect/>
          <a:stretch>
            <a:fillRect/>
          </a:stretch>
        </p:blipFill>
        <p:spPr bwMode="auto">
          <a:xfrm>
            <a:off x="1116013" y="2997200"/>
            <a:ext cx="6629400" cy="2514600"/>
          </a:xfrm>
          <a:prstGeom prst="rect">
            <a:avLst/>
          </a:prstGeom>
          <a:noFill/>
          <a:ln w="38100">
            <a:pattFill prst="dkUpDiag">
              <a:fgClr>
                <a:srgbClr val="0000FF"/>
              </a:fgClr>
              <a:bgClr>
                <a:srgbClr val="FFFFFF"/>
              </a:bgClr>
            </a:patt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80388"/>
                                        </p:tgtEl>
                                        <p:attrNameLst>
                                          <p:attrName>style.visibility</p:attrName>
                                        </p:attrNameLst>
                                      </p:cBhvr>
                                      <p:to>
                                        <p:strVal val="visible"/>
                                      </p:to>
                                    </p:set>
                                    <p:anim calcmode="lin" valueType="num">
                                      <p:cBhvr>
                                        <p:cTn id="7" dur="1000" fill="hold"/>
                                        <p:tgtEl>
                                          <p:spTgt spid="1680388"/>
                                        </p:tgtEl>
                                        <p:attrNameLst>
                                          <p:attrName>ppt_w</p:attrName>
                                        </p:attrNameLst>
                                      </p:cBhvr>
                                      <p:tavLst>
                                        <p:tav tm="0">
                                          <p:val>
                                            <p:strVal val="#ppt_w*0.70"/>
                                          </p:val>
                                        </p:tav>
                                        <p:tav tm="100000">
                                          <p:val>
                                            <p:strVal val="#ppt_w"/>
                                          </p:val>
                                        </p:tav>
                                      </p:tavLst>
                                    </p:anim>
                                    <p:anim calcmode="lin" valueType="num">
                                      <p:cBhvr>
                                        <p:cTn id="8" dur="1000" fill="hold"/>
                                        <p:tgtEl>
                                          <p:spTgt spid="1680388"/>
                                        </p:tgtEl>
                                        <p:attrNameLst>
                                          <p:attrName>ppt_h</p:attrName>
                                        </p:attrNameLst>
                                      </p:cBhvr>
                                      <p:tavLst>
                                        <p:tav tm="0">
                                          <p:val>
                                            <p:strVal val="#ppt_h"/>
                                          </p:val>
                                        </p:tav>
                                        <p:tav tm="100000">
                                          <p:val>
                                            <p:strVal val="#ppt_h"/>
                                          </p:val>
                                        </p:tav>
                                      </p:tavLst>
                                    </p:anim>
                                    <p:animEffect transition="in" filter="fade">
                                      <p:cBhvr>
                                        <p:cTn id="9" dur="1000"/>
                                        <p:tgtEl>
                                          <p:spTgt spid="1680388"/>
                                        </p:tgtEl>
                                      </p:cBhvr>
                                    </p:animEffect>
                                  </p:childTnLst>
                                  <p:subTnLst>
                                    <p:set>
                                      <p:cBhvr override="childStyle">
                                        <p:cTn dur="1" fill="hold" display="0" masterRel="nextClick" afterEffect="1"/>
                                        <p:tgtEl>
                                          <p:spTgt spid="16803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158723" name="Rectangle 3"/>
          <p:cNvSpPr>
            <a:spLocks noGrp="1" noChangeArrowheads="1"/>
          </p:cNvSpPr>
          <p:nvPr>
            <p:ph type="body" idx="1"/>
          </p:nvPr>
        </p:nvSpPr>
        <p:spPr>
          <a:xfrm>
            <a:off x="755650" y="1989138"/>
            <a:ext cx="7772400" cy="4114800"/>
          </a:xfrm>
        </p:spPr>
        <p:txBody>
          <a:bodyPr/>
          <a:lstStyle/>
          <a:p>
            <a:pPr marL="609600" indent="-609600" eaLnBrk="1" hangingPunct="1">
              <a:buFont typeface="Wingdings" pitchFamily="2" charset="2"/>
              <a:buNone/>
            </a:pPr>
            <a:r>
              <a:rPr lang="zh-CN" altLang="en-US" b="1" smtClean="0"/>
              <a:t>三种工具的适用范围：</a:t>
            </a:r>
          </a:p>
          <a:p>
            <a:pPr marL="609600" indent="-609600" eaLnBrk="1" hangingPunct="1">
              <a:spcBef>
                <a:spcPct val="0"/>
              </a:spcBef>
            </a:pPr>
            <a:r>
              <a:rPr lang="zh-CN" altLang="en-US" sz="2800" b="1" smtClean="0"/>
              <a:t>决策树适用于</a:t>
            </a:r>
            <a:r>
              <a:rPr lang="en-US" altLang="zh-CN" sz="2800" b="1" smtClean="0"/>
              <a:t>10~15</a:t>
            </a:r>
            <a:r>
              <a:rPr lang="zh-CN" altLang="en-US" sz="2800" b="1" smtClean="0"/>
              <a:t>种行动的一般复杂的决策。</a:t>
            </a:r>
          </a:p>
          <a:p>
            <a:pPr marL="609600" indent="-609600" eaLnBrk="1" hangingPunct="1">
              <a:spcBef>
                <a:spcPct val="0"/>
              </a:spcBef>
            </a:pPr>
            <a:r>
              <a:rPr lang="zh-CN" altLang="en-US" sz="2800" b="1" smtClean="0"/>
              <a:t>判定表适合于多个条件的复合组合。</a:t>
            </a:r>
          </a:p>
          <a:p>
            <a:pPr marL="609600" indent="-609600" eaLnBrk="1" hangingPunct="1">
              <a:spcBef>
                <a:spcPct val="0"/>
              </a:spcBef>
            </a:pPr>
            <a:r>
              <a:rPr lang="zh-CN" altLang="en-US" sz="2800" b="1" smtClean="0"/>
              <a:t>如果一个判断包含了一般顺序执行的动作或循环执行的动作，则最好用结构化语言。</a:t>
            </a:r>
          </a:p>
        </p:txBody>
      </p:sp>
      <p:sp>
        <p:nvSpPr>
          <p:cNvPr id="158724" name="AutoShape 4">
            <a:hlinkClick r:id="" action="ppaction://noaction" highlightClick="1"/>
          </p:cNvPr>
          <p:cNvSpPr>
            <a:spLocks noChangeArrowheads="1"/>
          </p:cNvSpPr>
          <p:nvPr/>
        </p:nvSpPr>
        <p:spPr bwMode="auto">
          <a:xfrm>
            <a:off x="900113" y="836613"/>
            <a:ext cx="6410325" cy="914400"/>
          </a:xfrm>
          <a:prstGeom prst="actionButtonBlank">
            <a:avLst/>
          </a:prstGeom>
          <a:noFill/>
          <a:ln w="9525">
            <a:noFill/>
            <a:miter lim="800000"/>
            <a:headEnd/>
            <a:tailEnd/>
          </a:ln>
        </p:spPr>
        <p:txBody>
          <a:bodyPr anchor="ctr"/>
          <a:lstStyle/>
          <a:p>
            <a:r>
              <a:rPr lang="en-US" altLang="zh-CN" sz="3600">
                <a:solidFill>
                  <a:srgbClr val="0A0A0E"/>
                </a:solidFill>
              </a:rPr>
              <a:t>4.3.4 </a:t>
            </a:r>
            <a:r>
              <a:rPr lang="zh-CN" altLang="en-US" sz="3600">
                <a:solidFill>
                  <a:srgbClr val="0A0A0E"/>
                </a:solidFill>
              </a:rPr>
              <a:t>数据处理的描述工具</a:t>
            </a:r>
          </a:p>
        </p:txBody>
      </p:sp>
    </p:spTree>
  </p:cSld>
  <p:clrMapOvr>
    <a:masterClrMapping/>
  </p:clrMapOvr>
  <p:transition spd="slow"/>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533400"/>
            <a:ext cx="7696200" cy="914400"/>
          </a:xfrm>
          <a:noFill/>
        </p:spPr>
        <p:txBody>
          <a:bodyPr anchor="ctr"/>
          <a:lstStyle/>
          <a:p>
            <a:r>
              <a:rPr lang="en-US" altLang="zh-CN" b="1" smtClean="0">
                <a:solidFill>
                  <a:srgbClr val="0A0A0E"/>
                </a:solidFill>
              </a:rPr>
              <a:t>4.4  </a:t>
            </a:r>
            <a:r>
              <a:rPr lang="zh-CN" altLang="en-US" b="1" smtClean="0">
                <a:solidFill>
                  <a:srgbClr val="0A0A0E"/>
                </a:solidFill>
              </a:rPr>
              <a:t>新系统逻辑模型的确定</a:t>
            </a:r>
          </a:p>
        </p:txBody>
      </p:sp>
      <p:sp>
        <p:nvSpPr>
          <p:cNvPr id="290819" name="Rectangle 3"/>
          <p:cNvSpPr>
            <a:spLocks noChangeArrowheads="1"/>
          </p:cNvSpPr>
          <p:nvPr>
            <p:ph type="body" sz="half" idx="1"/>
          </p:nvPr>
        </p:nvSpPr>
        <p:spPr>
          <a:xfrm>
            <a:off x="468313" y="1916113"/>
            <a:ext cx="8415337" cy="4119562"/>
          </a:xfrm>
        </p:spPr>
        <p:txBody>
          <a:bodyPr/>
          <a:lstStyle/>
          <a:p>
            <a:pPr marL="0" indent="0">
              <a:lnSpc>
                <a:spcPct val="90000"/>
              </a:lnSpc>
              <a:buFont typeface="Wingdings" pitchFamily="2" charset="2"/>
              <a:buNone/>
            </a:pPr>
            <a:r>
              <a:rPr lang="zh-CN" altLang="en-US" sz="2800" smtClean="0">
                <a:solidFill>
                  <a:srgbClr val="0000FF"/>
                </a:solidFill>
              </a:rPr>
              <a:t>    </a:t>
            </a:r>
            <a:r>
              <a:rPr lang="zh-CN" altLang="en-US" sz="2800" b="1" smtClean="0">
                <a:solidFill>
                  <a:schemeClr val="tx1"/>
                </a:solidFill>
              </a:rPr>
              <a:t>系统分析阶段的任务是明确系统功能。通过对现行系统的调查分析，抽象出现行系统的逻辑模型，分析并改正其存在的问题，如某些数据流向不合理，某些数据存储有不必要的冗余，某些处理原则不合理等等。</a:t>
            </a:r>
          </a:p>
          <a:p>
            <a:pPr marL="0" indent="0">
              <a:lnSpc>
                <a:spcPct val="90000"/>
              </a:lnSpc>
              <a:buFont typeface="Wingdings" pitchFamily="2" charset="2"/>
              <a:buNone/>
            </a:pPr>
            <a:r>
              <a:rPr lang="zh-CN" altLang="en-US" sz="2800" b="1" smtClean="0">
                <a:solidFill>
                  <a:srgbClr val="FF0000"/>
                </a:solidFill>
              </a:rPr>
              <a:t>      新系统来自原系统，比原系统更合理，效率更高。但对原系统的变动要切实可行，能较快带来效率，要尽可能循序渐进，不要企图一下子做过多的变更，形成不必要的社会和心理上的阻力。</a:t>
            </a:r>
            <a:endParaRPr lang="zh-CN" altLang="en-US" sz="2800" b="1" smtClean="0">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0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468313" y="1989138"/>
            <a:ext cx="8388350" cy="4868862"/>
          </a:xfrm>
        </p:spPr>
        <p:txBody>
          <a:bodyPr/>
          <a:lstStyle/>
          <a:p>
            <a:pPr marL="92075" indent="-92075" eaLnBrk="1" hangingPunct="1">
              <a:lnSpc>
                <a:spcPct val="110000"/>
              </a:lnSpc>
              <a:buFont typeface="Wingdings" pitchFamily="2" charset="2"/>
              <a:buNone/>
            </a:pPr>
            <a:r>
              <a:rPr lang="zh-CN" altLang="en-US" b="1" smtClean="0">
                <a:latin typeface="宋体" pitchFamily="2" charset="-122"/>
              </a:rPr>
              <a:t> </a:t>
            </a:r>
            <a:endParaRPr lang="zh-CN" altLang="en-US" b="1" smtClean="0"/>
          </a:p>
          <a:p>
            <a:pPr marL="274638" lvl="1" indent="-3175" eaLnBrk="1" hangingPunct="1"/>
            <a:r>
              <a:rPr lang="zh-CN" altLang="en-US" sz="3200" b="1" smtClean="0">
                <a:latin typeface="宋体" pitchFamily="2" charset="-122"/>
              </a:rPr>
              <a:t>对系统业务流程分析整理的结果</a:t>
            </a:r>
          </a:p>
          <a:p>
            <a:pPr marL="274638" lvl="1" indent="-3175" eaLnBrk="1" hangingPunct="1"/>
            <a:r>
              <a:rPr lang="zh-CN" altLang="en-US" sz="3200" b="1" smtClean="0">
                <a:latin typeface="宋体" pitchFamily="2" charset="-122"/>
              </a:rPr>
              <a:t>对数据及数据流程整理分析的结果</a:t>
            </a:r>
          </a:p>
          <a:p>
            <a:pPr marL="274638" lvl="1" indent="-3175" eaLnBrk="1" hangingPunct="1"/>
            <a:r>
              <a:rPr lang="zh-CN" altLang="en-US" sz="3200" b="1" smtClean="0">
                <a:latin typeface="宋体" pitchFamily="2" charset="-122"/>
              </a:rPr>
              <a:t>子系统划分的结果</a:t>
            </a:r>
          </a:p>
        </p:txBody>
      </p:sp>
      <p:sp>
        <p:nvSpPr>
          <p:cNvPr id="164867" name="AutoShape 4">
            <a:hlinkClick r:id="" action="ppaction://noaction" highlightClick="1"/>
          </p:cNvPr>
          <p:cNvSpPr>
            <a:spLocks noChangeArrowheads="1"/>
          </p:cNvSpPr>
          <p:nvPr/>
        </p:nvSpPr>
        <p:spPr bwMode="auto">
          <a:xfrm>
            <a:off x="1187450" y="981075"/>
            <a:ext cx="7200900" cy="914400"/>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4000">
                <a:solidFill>
                  <a:srgbClr val="0A0A0E"/>
                </a:solidFill>
              </a:rPr>
              <a:t>4.4  </a:t>
            </a:r>
            <a:r>
              <a:rPr lang="zh-CN" altLang="en-US" sz="4000">
                <a:solidFill>
                  <a:srgbClr val="0A0A0E"/>
                </a:solidFill>
              </a:rPr>
              <a:t>新系统逻辑模型的确定</a:t>
            </a:r>
          </a:p>
        </p:txBody>
      </p:sp>
    </p:spTree>
  </p:cSld>
  <p:clrMapOvr>
    <a:masterClrMapping/>
  </p:clrMapOvr>
  <p:transition>
    <p:wipe dir="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395288" y="1989138"/>
            <a:ext cx="8208962" cy="4868862"/>
          </a:xfrm>
        </p:spPr>
        <p:txBody>
          <a:bodyPr/>
          <a:lstStyle/>
          <a:p>
            <a:pPr marL="92075" indent="-92075" eaLnBrk="1" hangingPunct="1">
              <a:lnSpc>
                <a:spcPct val="110000"/>
              </a:lnSpc>
              <a:buFont typeface="Wingdings" pitchFamily="2" charset="2"/>
              <a:buNone/>
            </a:pPr>
            <a:r>
              <a:rPr lang="en-US" altLang="zh-CN" b="1" smtClean="0"/>
              <a:t>4.4.1 </a:t>
            </a:r>
            <a:r>
              <a:rPr lang="zh-CN" altLang="en-US" b="1" smtClean="0">
                <a:latin typeface="宋体" pitchFamily="2" charset="-122"/>
              </a:rPr>
              <a:t>调查分析</a:t>
            </a:r>
            <a:r>
              <a:rPr lang="zh-CN" altLang="en-US" sz="3600" b="1" smtClean="0"/>
              <a:t> </a:t>
            </a:r>
            <a:endParaRPr lang="zh-CN" altLang="en-US" b="1" smtClean="0"/>
          </a:p>
          <a:p>
            <a:pPr marL="274638" lvl="1" indent="-3175" eaLnBrk="1" hangingPunct="1">
              <a:lnSpc>
                <a:spcPct val="110000"/>
              </a:lnSpc>
              <a:buFont typeface="Wingdings" pitchFamily="2" charset="2"/>
              <a:buNone/>
            </a:pPr>
            <a:r>
              <a:rPr lang="en-US" altLang="zh-CN" b="1" smtClean="0">
                <a:latin typeface="宋体" pitchFamily="2" charset="-122"/>
              </a:rPr>
              <a:t>1.</a:t>
            </a:r>
            <a:r>
              <a:rPr lang="zh-CN" altLang="en-US" b="1" smtClean="0">
                <a:latin typeface="Times New Roman" pitchFamily="18" charset="0"/>
              </a:rPr>
              <a:t>系统目标分析</a:t>
            </a:r>
          </a:p>
          <a:p>
            <a:pPr marL="731838" lvl="2" indent="-277813" eaLnBrk="1" hangingPunct="1">
              <a:lnSpc>
                <a:spcPct val="110000"/>
              </a:lnSpc>
              <a:buClr>
                <a:schemeClr val="accent2"/>
              </a:buClr>
              <a:buSzPct val="60000"/>
              <a:buFont typeface="Wingdings" pitchFamily="2" charset="2"/>
              <a:buChar char="l"/>
            </a:pPr>
            <a:r>
              <a:rPr lang="zh-CN" altLang="en-US" sz="2800" b="1" smtClean="0">
                <a:latin typeface="Times New Roman" pitchFamily="18" charset="0"/>
              </a:rPr>
              <a:t>根据详细调查对可行性分析报告中提出的系统目标作再次考察，对项目的可行性和必要性进行重新考虑，并根据对系统建设的环境和条件的调查修正系统目标，使系统目标适应组织的管理需求和战略目标</a:t>
            </a:r>
            <a:r>
              <a:rPr lang="en-US" altLang="zh-CN" sz="2800" b="1" smtClean="0">
                <a:latin typeface="Times New Roman" pitchFamily="18" charset="0"/>
              </a:rPr>
              <a:t>.</a:t>
            </a:r>
          </a:p>
        </p:txBody>
      </p:sp>
      <p:sp>
        <p:nvSpPr>
          <p:cNvPr id="165891" name="AutoShape 3">
            <a:hlinkClick r:id="" action="ppaction://noaction" highlightClick="1"/>
          </p:cNvPr>
          <p:cNvSpPr>
            <a:spLocks noChangeArrowheads="1"/>
          </p:cNvSpPr>
          <p:nvPr/>
        </p:nvSpPr>
        <p:spPr bwMode="auto">
          <a:xfrm>
            <a:off x="1187450" y="981075"/>
            <a:ext cx="6122988" cy="914400"/>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4.4  </a:t>
            </a:r>
            <a:r>
              <a:rPr lang="zh-CN" altLang="en-US" sz="3600">
                <a:solidFill>
                  <a:srgbClr val="0A0A0E"/>
                </a:solidFill>
              </a:rPr>
              <a:t>新系统逻辑模型的确定</a:t>
            </a:r>
          </a:p>
        </p:txBody>
      </p:sp>
    </p:spTree>
  </p:cSld>
  <p:clrMapOvr>
    <a:masterClrMapping/>
  </p:clrMapOvr>
  <p:transition>
    <p:wipe dir="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xfrm>
            <a:off x="468313" y="2133600"/>
            <a:ext cx="7772400" cy="4114800"/>
          </a:xfrm>
        </p:spPr>
        <p:txBody>
          <a:bodyPr/>
          <a:lstStyle/>
          <a:p>
            <a:pPr>
              <a:buFont typeface="Wingdings" pitchFamily="2" charset="2"/>
              <a:buNone/>
            </a:pPr>
            <a:r>
              <a:rPr lang="zh-CN" altLang="en-US" sz="2800" b="1" smtClean="0"/>
              <a:t>（</a:t>
            </a:r>
            <a:r>
              <a:rPr lang="en-US" altLang="zh-CN" sz="2800" b="1" smtClean="0"/>
              <a:t>1</a:t>
            </a:r>
            <a:r>
              <a:rPr lang="zh-CN" altLang="en-US" sz="2800" b="1" smtClean="0"/>
              <a:t>）组织目标分析</a:t>
            </a:r>
          </a:p>
          <a:p>
            <a:pPr>
              <a:buFont typeface="Wingdings" pitchFamily="2" charset="2"/>
              <a:buNone/>
            </a:pPr>
            <a:r>
              <a:rPr lang="zh-CN" altLang="en-US" sz="2800" b="1" smtClean="0">
                <a:solidFill>
                  <a:srgbClr val="FF0000"/>
                </a:solidFill>
              </a:rPr>
              <a:t>内容：</a:t>
            </a:r>
          </a:p>
          <a:p>
            <a:pPr lvl="1">
              <a:buClr>
                <a:srgbClr val="FF0000"/>
              </a:buClr>
              <a:buFont typeface="Wingdings" pitchFamily="2" charset="2"/>
              <a:buChar char="Ø"/>
            </a:pPr>
            <a:r>
              <a:rPr lang="zh-CN" altLang="en-US" sz="2400" b="1" smtClean="0"/>
              <a:t>组织使命和方向分析</a:t>
            </a:r>
          </a:p>
          <a:p>
            <a:pPr lvl="1">
              <a:buClr>
                <a:srgbClr val="FF0000"/>
              </a:buClr>
              <a:buFont typeface="Wingdings" pitchFamily="2" charset="2"/>
              <a:buChar char="Ø"/>
            </a:pPr>
            <a:r>
              <a:rPr lang="zh-CN" altLang="en-US" sz="2400" b="1" smtClean="0"/>
              <a:t>组织目标结构分析</a:t>
            </a:r>
          </a:p>
          <a:p>
            <a:pPr lvl="1">
              <a:buClr>
                <a:srgbClr val="FF0000"/>
              </a:buClr>
              <a:buFont typeface="Wingdings" pitchFamily="2" charset="2"/>
              <a:buChar char="Ø"/>
            </a:pPr>
            <a:r>
              <a:rPr lang="zh-CN" altLang="en-US" sz="2400" b="1" smtClean="0"/>
              <a:t>组织目标的实现策略分析</a:t>
            </a:r>
          </a:p>
          <a:p>
            <a:pPr>
              <a:buFont typeface="Wingdings" pitchFamily="2" charset="2"/>
              <a:buNone/>
            </a:pPr>
            <a:r>
              <a:rPr lang="zh-CN" altLang="en-US" sz="2800" b="1" smtClean="0">
                <a:solidFill>
                  <a:srgbClr val="FF0000"/>
                </a:solidFill>
              </a:rPr>
              <a:t>方法：</a:t>
            </a:r>
          </a:p>
          <a:p>
            <a:pPr>
              <a:buFont typeface="Wingdings" pitchFamily="2" charset="2"/>
              <a:buNone/>
            </a:pPr>
            <a:r>
              <a:rPr lang="zh-CN" altLang="en-US" sz="2800" b="1" smtClean="0"/>
              <a:t>	目标树，突出层次关系和各目标的权重关系。层次高的目标在上层，权重大的目标在左边。</a:t>
            </a:r>
          </a:p>
        </p:txBody>
      </p:sp>
      <p:sp>
        <p:nvSpPr>
          <p:cNvPr id="166915" name="AutoShape 3">
            <a:hlinkClick r:id="" action="ppaction://noaction" highlightClick="1"/>
          </p:cNvPr>
          <p:cNvSpPr>
            <a:spLocks noChangeArrowheads="1"/>
          </p:cNvSpPr>
          <p:nvPr/>
        </p:nvSpPr>
        <p:spPr bwMode="auto">
          <a:xfrm>
            <a:off x="971550" y="765175"/>
            <a:ext cx="6121400" cy="914400"/>
          </a:xfrm>
          <a:prstGeom prst="actionButtonBlank">
            <a:avLst/>
          </a:prstGeom>
          <a:noFill/>
          <a:ln w="9525">
            <a:noFill/>
            <a:miter lim="800000"/>
            <a:headEnd/>
            <a:tailEnd/>
          </a:ln>
        </p:spPr>
        <p:txBody>
          <a:bodyPr anchor="ctr"/>
          <a:lstStyle/>
          <a:p>
            <a:r>
              <a:rPr lang="zh-CN" altLang="en-US" sz="3600"/>
              <a:t>组织目标、结构与职责分析</a:t>
            </a:r>
          </a:p>
        </p:txBody>
      </p:sp>
    </p:spTree>
  </p:cSld>
  <p:clrMapOvr>
    <a:masterClrMapping/>
  </p:clrMapOvr>
  <p:transition>
    <p:wipe dir="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sz="4000" smtClean="0">
                <a:solidFill>
                  <a:schemeClr val="tx1"/>
                </a:solidFill>
              </a:rPr>
              <a:t>组织目标分析</a:t>
            </a:r>
            <a:r>
              <a:rPr lang="zh-CN" altLang="en-US" sz="4000" b="1" smtClean="0">
                <a:solidFill>
                  <a:schemeClr val="tx1"/>
                </a:solidFill>
              </a:rPr>
              <a:t>的意义和任务</a:t>
            </a:r>
          </a:p>
        </p:txBody>
      </p:sp>
      <p:sp>
        <p:nvSpPr>
          <p:cNvPr id="167939" name="Rectangle 3"/>
          <p:cNvSpPr>
            <a:spLocks noGrp="1" noChangeArrowheads="1"/>
          </p:cNvSpPr>
          <p:nvPr>
            <p:ph type="body" idx="1"/>
          </p:nvPr>
        </p:nvSpPr>
        <p:spPr>
          <a:xfrm>
            <a:off x="179388" y="2060575"/>
            <a:ext cx="8486775" cy="4071938"/>
          </a:xfrm>
        </p:spPr>
        <p:txBody>
          <a:bodyPr/>
          <a:lstStyle/>
          <a:p>
            <a:pPr algn="just">
              <a:buFont typeface="Wingdings" pitchFamily="2" charset="2"/>
              <a:buNone/>
            </a:pPr>
            <a:r>
              <a:rPr lang="zh-CN" altLang="en-US" b="1" smtClean="0"/>
              <a:t>        </a:t>
            </a:r>
            <a:r>
              <a:rPr lang="zh-CN" altLang="en-US" b="1" smtClean="0">
                <a:solidFill>
                  <a:srgbClr val="FF0000"/>
                </a:solidFill>
              </a:rPr>
              <a:t>组织目标</a:t>
            </a:r>
            <a:r>
              <a:rPr lang="zh-CN" altLang="en-US" b="1" smtClean="0"/>
              <a:t>是组织的奋斗方向，组织的一切工作都将围绕着组织目标展开。信息系统是直接为组织目标服务的，信息系统建设的目标、规模、速度都应该根据组织目标而定。因此，在业务分析时，首先应该分析组织目标。</a:t>
            </a:r>
          </a:p>
          <a:p>
            <a:endParaRPr lang="zh-CN" altLang="en-US" smtClean="0"/>
          </a:p>
        </p:txBody>
      </p:sp>
      <p:graphicFrame>
        <p:nvGraphicFramePr>
          <p:cNvPr id="167941" name="Object 4"/>
          <p:cNvGraphicFramePr>
            <a:graphicFrameLocks noChangeAspect="1"/>
          </p:cNvGraphicFramePr>
          <p:nvPr/>
        </p:nvGraphicFramePr>
        <p:xfrm>
          <a:off x="611188" y="2060575"/>
          <a:ext cx="8064500" cy="3581400"/>
        </p:xfrm>
        <a:graphic>
          <a:graphicData uri="http://schemas.openxmlformats.org/presentationml/2006/ole">
            <p:oleObj spid="_x0000_s167941" r:id="rId3" imgW="2316755" imgH="1230577" progId="Visio.Drawing.4">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41"/>
                                        </p:tgtEl>
                                        <p:attrNameLst>
                                          <p:attrName>style.visibility</p:attrName>
                                        </p:attrNameLst>
                                      </p:cBhvr>
                                      <p:to>
                                        <p:strVal val="visible"/>
                                      </p:to>
                                    </p:set>
                                    <p:animEffect transition="in" filter="blinds(horizontal)">
                                      <p:cBhvr>
                                        <p:cTn id="7" dur="500"/>
                                        <p:tgtEl>
                                          <p:spTgt spid="16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1"/>
          </p:nvPr>
        </p:nvSpPr>
        <p:spPr>
          <a:xfrm>
            <a:off x="755650" y="908050"/>
            <a:ext cx="7772400" cy="5638800"/>
          </a:xfrm>
        </p:spPr>
        <p:txBody>
          <a:bodyPr/>
          <a:lstStyle/>
          <a:p>
            <a:pPr algn="just">
              <a:buFont typeface="Wingdings" pitchFamily="2" charset="2"/>
              <a:buNone/>
            </a:pPr>
            <a:r>
              <a:rPr lang="zh-CN" altLang="en-US" smtClean="0"/>
              <a:t>  </a:t>
            </a:r>
            <a:r>
              <a:rPr lang="en-US" altLang="zh-CN" b="1" smtClean="0"/>
              <a:t>1. </a:t>
            </a:r>
            <a:r>
              <a:rPr lang="zh-CN" altLang="en-US" b="1" smtClean="0"/>
              <a:t>组织的使命和方向</a:t>
            </a:r>
          </a:p>
          <a:p>
            <a:pPr algn="just">
              <a:buFont typeface="Wingdings" pitchFamily="2" charset="2"/>
              <a:buNone/>
            </a:pPr>
            <a:endParaRPr lang="zh-CN" altLang="en-US" b="1" smtClean="0"/>
          </a:p>
          <a:p>
            <a:pPr algn="just">
              <a:buFont typeface="Wingdings" pitchFamily="2" charset="2"/>
              <a:buNone/>
            </a:pPr>
            <a:r>
              <a:rPr lang="zh-CN" altLang="en-US" b="1" smtClean="0"/>
              <a:t>             </a:t>
            </a:r>
            <a:r>
              <a:rPr lang="zh-CN" altLang="en-US" b="1" smtClean="0">
                <a:solidFill>
                  <a:srgbClr val="FF0000"/>
                </a:solidFill>
              </a:rPr>
              <a:t>使命</a:t>
            </a:r>
            <a:r>
              <a:rPr lang="zh-CN" altLang="en-US" b="1" smtClean="0"/>
              <a:t>是组织存在的意义和价值，</a:t>
            </a:r>
            <a:r>
              <a:rPr lang="zh-CN" altLang="en-US" b="1" smtClean="0">
                <a:solidFill>
                  <a:srgbClr val="FF0000"/>
                </a:solidFill>
              </a:rPr>
              <a:t>方向</a:t>
            </a:r>
            <a:r>
              <a:rPr lang="zh-CN" altLang="en-US" b="1" smtClean="0"/>
              <a:t>是组织发展的长远路线和趋势。组织的使命和方向是组织的根本之所在，认识一个组织，首先要认识组织的使命和方向。</a:t>
            </a:r>
          </a:p>
          <a:p>
            <a:pPr algn="just">
              <a:buFont typeface="Wingdings" pitchFamily="2" charset="2"/>
              <a:buNone/>
            </a:pPr>
            <a:r>
              <a:rPr lang="zh-CN" altLang="en-US" b="1" smtClean="0"/>
              <a:t>例如，某书店的使命是以优质服务和具有竞争力的价格，向本市读者提供丰富的图书，以使本店能够顺利发展。</a:t>
            </a:r>
          </a:p>
          <a:p>
            <a:endParaRPr lang="zh-CN" altLang="en-US" b="1" smtClean="0"/>
          </a:p>
        </p:txBody>
      </p:sp>
    </p:spTree>
  </p:cSld>
  <p:clrMapOvr>
    <a:masterClrMapping/>
  </p:clrMapOvr>
  <p:transition>
    <p:wipe dir="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body" idx="1"/>
          </p:nvPr>
        </p:nvSpPr>
        <p:spPr>
          <a:xfrm>
            <a:off x="250825" y="620713"/>
            <a:ext cx="8713788" cy="5988050"/>
          </a:xfrm>
        </p:spPr>
        <p:txBody>
          <a:bodyPr/>
          <a:lstStyle/>
          <a:p>
            <a:pPr algn="just">
              <a:buFont typeface="Wingdings" pitchFamily="2" charset="2"/>
              <a:buNone/>
            </a:pPr>
            <a:r>
              <a:rPr lang="zh-CN" altLang="en-US" smtClean="0"/>
              <a:t>    </a:t>
            </a:r>
            <a:r>
              <a:rPr lang="en-US" altLang="zh-CN" b="1" smtClean="0"/>
              <a:t>2.</a:t>
            </a:r>
            <a:r>
              <a:rPr lang="zh-CN" altLang="en-US" b="1" smtClean="0"/>
              <a:t>组织总目标</a:t>
            </a:r>
          </a:p>
          <a:p>
            <a:pPr algn="just">
              <a:buFont typeface="Wingdings" pitchFamily="2" charset="2"/>
              <a:buNone/>
            </a:pPr>
            <a:r>
              <a:rPr lang="zh-CN" altLang="en-US" b="1" smtClean="0"/>
              <a:t>             </a:t>
            </a:r>
            <a:r>
              <a:rPr lang="zh-CN" altLang="en-US" b="1" smtClean="0">
                <a:solidFill>
                  <a:srgbClr val="FF0000"/>
                </a:solidFill>
              </a:rPr>
              <a:t>组织总目标</a:t>
            </a:r>
            <a:r>
              <a:rPr lang="zh-CN" altLang="en-US" b="1" smtClean="0"/>
              <a:t>是为了实现组织的使命，在一段时间内组织所要达到的总体目的和结果。方向是组织向未来发展的一种趋向和希望，而目标则是在具体时限内可度量的结果。</a:t>
            </a:r>
          </a:p>
          <a:p>
            <a:pPr algn="just">
              <a:buFont typeface="Wingdings" pitchFamily="2" charset="2"/>
              <a:buNone/>
            </a:pPr>
            <a:r>
              <a:rPr lang="zh-CN" altLang="en-US" b="1" smtClean="0"/>
              <a:t>例如，高校</a:t>
            </a:r>
            <a:r>
              <a:rPr lang="en-US" altLang="zh-CN" b="1" smtClean="0"/>
              <a:t>A</a:t>
            </a:r>
            <a:r>
              <a:rPr lang="zh-CN" altLang="en-US" b="1" smtClean="0"/>
              <a:t>的总目标：力争在</a:t>
            </a:r>
            <a:r>
              <a:rPr lang="en-US" altLang="zh-CN" b="1" smtClean="0"/>
              <a:t>5</a:t>
            </a:r>
            <a:r>
              <a:rPr lang="zh-CN" altLang="en-US" b="1" smtClean="0"/>
              <a:t>～</a:t>
            </a:r>
            <a:r>
              <a:rPr lang="en-US" altLang="zh-CN" b="1" smtClean="0"/>
              <a:t>10</a:t>
            </a:r>
            <a:r>
              <a:rPr lang="zh-CN" altLang="en-US" b="1" smtClean="0"/>
              <a:t>年的时间里，努力把本校建设成为以经、管、文等学科为主，省内一流，国内知名，国际有一定影响的多科性大学。</a:t>
            </a:r>
          </a:p>
          <a:p>
            <a:pPr algn="just">
              <a:buFont typeface="Wingdings" pitchFamily="2" charset="2"/>
              <a:buNone/>
            </a:pPr>
            <a:r>
              <a:rPr lang="zh-CN" altLang="en-US" b="1" smtClean="0"/>
              <a:t>          书店的总目标：向本市读者提供一流服务，使本地图书市场占有率达到</a:t>
            </a:r>
            <a:r>
              <a:rPr lang="en-US" altLang="zh-CN" b="1" smtClean="0"/>
              <a:t>30%</a:t>
            </a:r>
            <a:r>
              <a:rPr lang="zh-CN" altLang="en-US" smtClean="0"/>
              <a:t>。          </a:t>
            </a:r>
          </a:p>
        </p:txBody>
      </p:sp>
    </p:spTree>
  </p:cSld>
  <p:clrMapOvr>
    <a:masterClrMapping/>
  </p:clrMapOvr>
  <p:transition>
    <p:wipe dir="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a:xfrm>
            <a:off x="381000" y="457200"/>
            <a:ext cx="8583613" cy="6140450"/>
          </a:xfrm>
        </p:spPr>
        <p:txBody>
          <a:bodyPr/>
          <a:lstStyle/>
          <a:p>
            <a:pPr algn="just">
              <a:lnSpc>
                <a:spcPct val="120000"/>
              </a:lnSpc>
              <a:buFont typeface="Wingdings" pitchFamily="2" charset="2"/>
              <a:buNone/>
            </a:pPr>
            <a:r>
              <a:rPr lang="zh-CN" altLang="en-US" smtClean="0"/>
              <a:t> </a:t>
            </a:r>
            <a:r>
              <a:rPr lang="en-US" altLang="zh-CN" sz="3600" b="1" smtClean="0"/>
              <a:t>3.</a:t>
            </a:r>
            <a:r>
              <a:rPr lang="zh-CN" altLang="en-US" sz="3600" b="1" smtClean="0"/>
              <a:t>组织子目标</a:t>
            </a:r>
            <a:endParaRPr lang="zh-CN" altLang="en-US" sz="2800" b="1" smtClean="0"/>
          </a:p>
          <a:p>
            <a:pPr>
              <a:lnSpc>
                <a:spcPct val="120000"/>
              </a:lnSpc>
              <a:buFont typeface="Wingdings" pitchFamily="2" charset="2"/>
              <a:buNone/>
            </a:pPr>
            <a:r>
              <a:rPr lang="zh-CN" altLang="en-US" sz="2800" b="1" smtClean="0"/>
              <a:t> 组织子目标是对总目标的分解，子目标可以逐层分解，形成目标树。</a:t>
            </a:r>
          </a:p>
          <a:p>
            <a:pPr algn="just">
              <a:lnSpc>
                <a:spcPct val="90000"/>
              </a:lnSpc>
              <a:buClr>
                <a:schemeClr val="hlink"/>
              </a:buClr>
            </a:pPr>
            <a:r>
              <a:rPr lang="zh-CN" altLang="en-US" sz="2800" b="1" smtClean="0">
                <a:latin typeface="宋体" pitchFamily="2" charset="-122"/>
              </a:rPr>
              <a:t>最方便地供读者阅读和购买图书，减少</a:t>
            </a:r>
            <a:r>
              <a:rPr lang="en-US" altLang="zh-CN" sz="2800" b="1" smtClean="0">
                <a:latin typeface="宋体" pitchFamily="2" charset="-122"/>
              </a:rPr>
              <a:t>30%</a:t>
            </a:r>
            <a:r>
              <a:rPr lang="zh-CN" altLang="en-US" sz="2800" b="1" smtClean="0">
                <a:latin typeface="宋体" pitchFamily="2" charset="-122"/>
              </a:rPr>
              <a:t>的读者购书时间；</a:t>
            </a:r>
            <a:endParaRPr lang="zh-CN" altLang="en-US" sz="2800" b="1" smtClean="0"/>
          </a:p>
          <a:p>
            <a:pPr algn="just">
              <a:lnSpc>
                <a:spcPct val="90000"/>
              </a:lnSpc>
              <a:buClr>
                <a:schemeClr val="hlink"/>
              </a:buClr>
            </a:pPr>
            <a:r>
              <a:rPr lang="zh-CN" altLang="en-US" sz="2800" b="1" smtClean="0">
                <a:latin typeface="宋体" pitchFamily="2" charset="-122"/>
              </a:rPr>
              <a:t>近三年每年增加</a:t>
            </a:r>
            <a:r>
              <a:rPr lang="en-US" altLang="zh-CN" sz="2800" b="1" smtClean="0">
                <a:latin typeface="宋体" pitchFamily="2" charset="-122"/>
              </a:rPr>
              <a:t>30%</a:t>
            </a:r>
            <a:r>
              <a:rPr lang="zh-CN" altLang="en-US" sz="2800" b="1" smtClean="0">
                <a:latin typeface="宋体" pitchFamily="2" charset="-122"/>
              </a:rPr>
              <a:t>的新图书品种；</a:t>
            </a:r>
            <a:endParaRPr lang="zh-CN" altLang="en-US" sz="2800" b="1" smtClean="0"/>
          </a:p>
          <a:p>
            <a:pPr algn="just">
              <a:lnSpc>
                <a:spcPct val="90000"/>
              </a:lnSpc>
              <a:buClr>
                <a:schemeClr val="hlink"/>
              </a:buClr>
            </a:pPr>
            <a:r>
              <a:rPr lang="zh-CN" altLang="en-US" sz="2800" b="1" smtClean="0">
                <a:latin typeface="宋体" pitchFamily="2" charset="-122"/>
              </a:rPr>
              <a:t>书店能够快速掌握国内最新出版的各类图书；</a:t>
            </a:r>
            <a:endParaRPr lang="zh-CN" altLang="en-US" sz="2800" b="1" smtClean="0"/>
          </a:p>
          <a:p>
            <a:pPr algn="just">
              <a:lnSpc>
                <a:spcPct val="90000"/>
              </a:lnSpc>
              <a:buClr>
                <a:schemeClr val="hlink"/>
              </a:buClr>
            </a:pPr>
            <a:r>
              <a:rPr lang="zh-CN" altLang="en-US" sz="2800" b="1" smtClean="0">
                <a:latin typeface="宋体" pitchFamily="2" charset="-122"/>
              </a:rPr>
              <a:t>能够快速统计和掌握本市读者的购书要求，及时掌握畅销书、滞销书的信息；</a:t>
            </a:r>
            <a:endParaRPr lang="zh-CN" altLang="en-US" sz="2800" b="1" smtClean="0"/>
          </a:p>
          <a:p>
            <a:pPr algn="just">
              <a:lnSpc>
                <a:spcPct val="90000"/>
              </a:lnSpc>
              <a:buClr>
                <a:schemeClr val="hlink"/>
              </a:buClr>
            </a:pPr>
            <a:r>
              <a:rPr lang="zh-CN" altLang="en-US" sz="2800" b="1" smtClean="0">
                <a:latin typeface="宋体" pitchFamily="2" charset="-122"/>
              </a:rPr>
              <a:t>入库、出库、盘库的工作效率提高</a:t>
            </a:r>
            <a:r>
              <a:rPr lang="en-US" altLang="zh-CN" sz="2800" b="1" smtClean="0">
                <a:latin typeface="宋体" pitchFamily="2" charset="-122"/>
              </a:rPr>
              <a:t>20%</a:t>
            </a:r>
            <a:r>
              <a:rPr lang="zh-CN" altLang="en-US" sz="2800" b="1" smtClean="0">
                <a:latin typeface="宋体" pitchFamily="2" charset="-122"/>
              </a:rPr>
              <a:t>；</a:t>
            </a:r>
            <a:endParaRPr lang="zh-CN" altLang="en-US" sz="2800" b="1" smtClean="0"/>
          </a:p>
          <a:p>
            <a:pPr algn="just">
              <a:lnSpc>
                <a:spcPct val="90000"/>
              </a:lnSpc>
              <a:buClr>
                <a:schemeClr val="hlink"/>
              </a:buClr>
            </a:pPr>
            <a:r>
              <a:rPr lang="zh-CN" altLang="en-US" sz="2800" b="1" smtClean="0">
                <a:latin typeface="宋体" pitchFamily="2" charset="-122"/>
              </a:rPr>
              <a:t>每年在本市建立一个分店，五年内实现全市图书连锁销售。</a:t>
            </a:r>
            <a:r>
              <a:rPr lang="zh-CN" altLang="en-US" sz="2800" b="1" smtClean="0"/>
              <a:t>        </a:t>
            </a:r>
          </a:p>
        </p:txBody>
      </p:sp>
    </p:spTree>
  </p:cSld>
  <p:clrMapOvr>
    <a:masterClrMapping/>
  </p:clrMapOvr>
  <p:transition>
    <p:wipe dir="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323850" y="1052513"/>
            <a:ext cx="8610600" cy="5256212"/>
          </a:xfrm>
        </p:spPr>
        <p:txBody>
          <a:bodyPr/>
          <a:lstStyle/>
          <a:p>
            <a:pPr algn="just">
              <a:lnSpc>
                <a:spcPct val="120000"/>
              </a:lnSpc>
              <a:buFont typeface="Wingdings" pitchFamily="2" charset="2"/>
              <a:buNone/>
            </a:pPr>
            <a:r>
              <a:rPr lang="zh-CN" altLang="en-US" sz="2800" smtClean="0"/>
              <a:t>  </a:t>
            </a:r>
            <a:r>
              <a:rPr lang="en-US" altLang="zh-CN" b="1" smtClean="0"/>
              <a:t>4.</a:t>
            </a:r>
            <a:r>
              <a:rPr lang="zh-CN" altLang="en-US" b="1" smtClean="0"/>
              <a:t>组织策略</a:t>
            </a:r>
          </a:p>
          <a:p>
            <a:pPr>
              <a:lnSpc>
                <a:spcPct val="120000"/>
              </a:lnSpc>
              <a:buFont typeface="Wingdings" pitchFamily="2" charset="2"/>
              <a:buNone/>
            </a:pPr>
            <a:r>
              <a:rPr lang="zh-CN" altLang="en-US" sz="2000" b="1" smtClean="0"/>
              <a:t>          </a:t>
            </a:r>
            <a:r>
              <a:rPr lang="zh-CN" altLang="en-US" sz="2400" b="1" smtClean="0"/>
              <a:t>组织策略是为了实现组织目标所采取的对策和举措，是实现组织目标的运筹和保证。例如，书店计划采取以下策略：</a:t>
            </a:r>
          </a:p>
          <a:p>
            <a:pPr algn="just">
              <a:buClr>
                <a:schemeClr val="hlink"/>
              </a:buClr>
            </a:pPr>
            <a:r>
              <a:rPr lang="zh-CN" altLang="en-US" sz="2400" b="1" smtClean="0"/>
              <a:t>   </a:t>
            </a:r>
            <a:r>
              <a:rPr lang="zh-CN" altLang="en-US" sz="2400" b="1" smtClean="0">
                <a:latin typeface="宋体" pitchFamily="2" charset="-122"/>
              </a:rPr>
              <a:t>采取开架售书，为读者提供方便阅读和购书条件；</a:t>
            </a:r>
            <a:endParaRPr lang="zh-CN" altLang="en-US" sz="2400" b="1" smtClean="0"/>
          </a:p>
          <a:p>
            <a:pPr algn="just">
              <a:buClr>
                <a:schemeClr val="hlink"/>
              </a:buClr>
            </a:pPr>
            <a:r>
              <a:rPr lang="zh-CN" altLang="en-US" sz="2400" b="1" smtClean="0">
                <a:latin typeface="宋体" pitchFamily="2" charset="-122"/>
              </a:rPr>
              <a:t>  更改售书结算方法，减少读者结帐时间，提高工作效率；</a:t>
            </a:r>
            <a:endParaRPr lang="zh-CN" altLang="en-US" sz="2400" b="1" smtClean="0"/>
          </a:p>
          <a:p>
            <a:pPr algn="just">
              <a:buClr>
                <a:schemeClr val="hlink"/>
              </a:buClr>
            </a:pPr>
            <a:r>
              <a:rPr lang="zh-CN" altLang="en-US" sz="2400" b="1" smtClean="0">
                <a:latin typeface="宋体" pitchFamily="2" charset="-122"/>
              </a:rPr>
              <a:t>  建立全国出版社、供书商数据库，掌握最新图书动态；</a:t>
            </a:r>
            <a:endParaRPr lang="zh-CN" altLang="en-US" sz="2400" b="1" smtClean="0"/>
          </a:p>
          <a:p>
            <a:pPr algn="just">
              <a:buClr>
                <a:schemeClr val="hlink"/>
              </a:buClr>
            </a:pPr>
            <a:r>
              <a:rPr lang="zh-CN" altLang="en-US" sz="2400" b="1" smtClean="0">
                <a:latin typeface="宋体" pitchFamily="2" charset="-122"/>
              </a:rPr>
              <a:t>修改购书资金计划，每年增加</a:t>
            </a:r>
            <a:r>
              <a:rPr lang="en-US" altLang="zh-CN" sz="2400" b="1" smtClean="0">
                <a:latin typeface="宋体" pitchFamily="2" charset="-122"/>
              </a:rPr>
              <a:t>30%</a:t>
            </a:r>
            <a:r>
              <a:rPr lang="zh-CN" altLang="en-US" sz="2400" b="1" smtClean="0">
                <a:latin typeface="宋体" pitchFamily="2" charset="-122"/>
              </a:rPr>
              <a:t>购书资金，以增加图书品种</a:t>
            </a:r>
            <a:endParaRPr lang="zh-CN" altLang="en-US" sz="2400" b="1" smtClean="0"/>
          </a:p>
          <a:p>
            <a:pPr algn="just">
              <a:buClr>
                <a:schemeClr val="hlink"/>
              </a:buClr>
            </a:pPr>
            <a:r>
              <a:rPr lang="zh-CN" altLang="en-US" sz="2400" b="1" smtClean="0">
                <a:latin typeface="宋体" pitchFamily="2" charset="-122"/>
              </a:rPr>
              <a:t> 对销售图书进行动态统计，及时掌握畅销书、滞销书信息；</a:t>
            </a:r>
            <a:endParaRPr lang="zh-CN" altLang="en-US" sz="2400" b="1" smtClean="0"/>
          </a:p>
          <a:p>
            <a:pPr algn="just">
              <a:buClr>
                <a:schemeClr val="hlink"/>
              </a:buClr>
            </a:pPr>
            <a:r>
              <a:rPr lang="zh-CN" altLang="en-US" sz="2400" b="1" smtClean="0">
                <a:latin typeface="宋体" pitchFamily="2" charset="-122"/>
              </a:rPr>
              <a:t>  修改库存管理办法，提高效率，方便管理；</a:t>
            </a:r>
            <a:endParaRPr lang="zh-CN" altLang="en-US" sz="2400" b="1" smtClean="0"/>
          </a:p>
          <a:p>
            <a:pPr algn="just">
              <a:buClr>
                <a:schemeClr val="hlink"/>
              </a:buClr>
            </a:pPr>
            <a:r>
              <a:rPr lang="zh-CN" altLang="en-US" sz="2400" b="1" smtClean="0">
                <a:latin typeface="宋体" pitchFamily="2" charset="-122"/>
              </a:rPr>
              <a:t>  更新结算系统；</a:t>
            </a:r>
            <a:endParaRPr lang="zh-CN" altLang="en-US" sz="2400" b="1" smtClean="0"/>
          </a:p>
          <a:p>
            <a:pPr algn="just">
              <a:buClr>
                <a:schemeClr val="hlink"/>
              </a:buClr>
            </a:pPr>
            <a:r>
              <a:rPr lang="zh-CN" altLang="en-US" sz="2400" b="1" smtClean="0">
                <a:latin typeface="宋体" pitchFamily="2" charset="-122"/>
              </a:rPr>
              <a:t>  建立书店信息系统，全面提高管理水平和工作效率。</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body" idx="4294967295"/>
          </p:nvPr>
        </p:nvSpPr>
        <p:spPr>
          <a:xfrm>
            <a:off x="684213" y="2060575"/>
            <a:ext cx="7773987" cy="4392613"/>
          </a:xfrm>
        </p:spPr>
        <p:txBody>
          <a:bodyPr/>
          <a:lstStyle/>
          <a:p>
            <a:pPr>
              <a:lnSpc>
                <a:spcPct val="80000"/>
              </a:lnSpc>
              <a:buFont typeface="Wingdings" pitchFamily="2" charset="2"/>
              <a:buNone/>
            </a:pPr>
            <a:r>
              <a:rPr lang="zh-CN" altLang="en-US" sz="2800" b="1" smtClean="0">
                <a:solidFill>
                  <a:schemeClr val="tx1"/>
                </a:solidFill>
              </a:rPr>
              <a:t>系统分析原则</a:t>
            </a:r>
          </a:p>
          <a:p>
            <a:pPr>
              <a:lnSpc>
                <a:spcPct val="80000"/>
              </a:lnSpc>
              <a:buClr>
                <a:srgbClr val="FF0000"/>
              </a:buClr>
              <a:buFont typeface="Wingdings" pitchFamily="2" charset="2"/>
              <a:buChar char="Ø"/>
            </a:pPr>
            <a:r>
              <a:rPr lang="zh-CN" altLang="en-US" sz="2800" b="1" smtClean="0"/>
              <a:t>逻辑模型与物理模型分开考虑的原则</a:t>
            </a:r>
          </a:p>
          <a:p>
            <a:pPr>
              <a:lnSpc>
                <a:spcPct val="80000"/>
              </a:lnSpc>
              <a:buClr>
                <a:srgbClr val="FF0000"/>
              </a:buClr>
              <a:buFont typeface="Wingdings" pitchFamily="2" charset="2"/>
              <a:buChar char="Ø"/>
            </a:pPr>
            <a:r>
              <a:rPr lang="zh-CN" altLang="en-US" sz="2800" b="1" smtClean="0"/>
              <a:t>系统研制人员与用户相互沟通</a:t>
            </a:r>
            <a:r>
              <a:rPr lang="en-US" altLang="zh-CN" sz="2800" b="1" smtClean="0"/>
              <a:t>,</a:t>
            </a:r>
            <a:r>
              <a:rPr lang="zh-CN" altLang="en-US" sz="2800" b="1" smtClean="0"/>
              <a:t>满足用户要求的原则</a:t>
            </a:r>
          </a:p>
          <a:p>
            <a:pPr>
              <a:lnSpc>
                <a:spcPct val="80000"/>
              </a:lnSpc>
              <a:buClr>
                <a:srgbClr val="FF0000"/>
              </a:buClr>
              <a:buFont typeface="Wingdings" pitchFamily="2" charset="2"/>
              <a:buChar char="Ø"/>
            </a:pPr>
            <a:r>
              <a:rPr lang="zh-CN" altLang="en-US" sz="2800" b="1" smtClean="0"/>
              <a:t>采用结构化分析的原则</a:t>
            </a:r>
          </a:p>
          <a:p>
            <a:pPr>
              <a:lnSpc>
                <a:spcPct val="80000"/>
              </a:lnSpc>
              <a:buClr>
                <a:srgbClr val="FF0000"/>
              </a:buClr>
              <a:buFont typeface="Wingdings" pitchFamily="2" charset="2"/>
              <a:buChar char="Ø"/>
            </a:pPr>
            <a:r>
              <a:rPr lang="zh-CN" altLang="en-US" sz="2800" b="1" smtClean="0"/>
              <a:t>尽量提升系统功能的原则</a:t>
            </a:r>
          </a:p>
          <a:p>
            <a:pPr>
              <a:lnSpc>
                <a:spcPct val="80000"/>
              </a:lnSpc>
              <a:buClr>
                <a:srgbClr val="FF0000"/>
              </a:buClr>
              <a:buFont typeface="Wingdings" pitchFamily="2" charset="2"/>
              <a:buChar char="Ø"/>
            </a:pPr>
            <a:r>
              <a:rPr lang="zh-CN" altLang="en-US" sz="2800" b="1" smtClean="0"/>
              <a:t>内部条件和外部条件相结合的原则</a:t>
            </a:r>
          </a:p>
          <a:p>
            <a:pPr>
              <a:lnSpc>
                <a:spcPct val="80000"/>
              </a:lnSpc>
              <a:buClr>
                <a:srgbClr val="FF0000"/>
              </a:buClr>
              <a:buFont typeface="Wingdings" pitchFamily="2" charset="2"/>
              <a:buChar char="Ø"/>
            </a:pPr>
            <a:r>
              <a:rPr lang="zh-CN" altLang="en-US" sz="2800" b="1" smtClean="0"/>
              <a:t>当前利益和长远利益</a:t>
            </a:r>
            <a:r>
              <a:rPr lang="en-US" altLang="zh-CN" sz="2800" b="1" smtClean="0"/>
              <a:t>,</a:t>
            </a:r>
            <a:r>
              <a:rPr lang="zh-CN" altLang="en-US" sz="2800" b="1" smtClean="0"/>
              <a:t>局部利益和整体利益相结合的原则</a:t>
            </a:r>
          </a:p>
          <a:p>
            <a:pPr>
              <a:lnSpc>
                <a:spcPct val="80000"/>
              </a:lnSpc>
              <a:buClr>
                <a:srgbClr val="FF0000"/>
              </a:buClr>
              <a:buFont typeface="Wingdings" pitchFamily="2" charset="2"/>
              <a:buChar char="Ø"/>
            </a:pPr>
            <a:r>
              <a:rPr lang="zh-CN" altLang="en-US" sz="2800" b="1" smtClean="0"/>
              <a:t>定量分析与定性分析相结合的原则</a:t>
            </a:r>
          </a:p>
        </p:txBody>
      </p:sp>
      <p:sp>
        <p:nvSpPr>
          <p:cNvPr id="1897474" name="Rectangle 2"/>
          <p:cNvSpPr>
            <a:spLocks noChangeArrowheads="1"/>
          </p:cNvSpPr>
          <p:nvPr/>
        </p:nvSpPr>
        <p:spPr bwMode="auto">
          <a:xfrm>
            <a:off x="1150938" y="214313"/>
            <a:ext cx="7793037" cy="1462087"/>
          </a:xfrm>
          <a:prstGeom prst="rect">
            <a:avLst/>
          </a:prstGeom>
          <a:noFill/>
          <a:ln w="9525">
            <a:noFill/>
            <a:miter lim="800000"/>
            <a:headEnd/>
            <a:tailEnd/>
          </a:ln>
        </p:spPr>
        <p:txBody>
          <a:bodyPr anchor="b"/>
          <a:lstStyle/>
          <a:p>
            <a:r>
              <a:rPr lang="zh-CN" altLang="en-US" sz="4000">
                <a:solidFill>
                  <a:srgbClr val="0A0A0E"/>
                </a:solidFill>
                <a:effectLst>
                  <a:outerShdw blurRad="38100" dist="38100" dir="2700000" algn="tl">
                    <a:srgbClr val="C0C0C0"/>
                  </a:outerShdw>
                </a:effectLst>
              </a:rPr>
              <a:t>第四章 管理信息系统的分析</a:t>
            </a:r>
          </a:p>
        </p:txBody>
      </p:sp>
    </p:spTree>
  </p:cSld>
  <p:clrMapOvr>
    <a:masterClrMapping/>
  </p:clrMapOvr>
  <p:transition>
    <p:wipe dir="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body" idx="1"/>
          </p:nvPr>
        </p:nvSpPr>
        <p:spPr>
          <a:xfrm>
            <a:off x="323850" y="1989138"/>
            <a:ext cx="8631238" cy="4143375"/>
          </a:xfrm>
        </p:spPr>
        <p:txBody>
          <a:bodyPr/>
          <a:lstStyle/>
          <a:p>
            <a:pPr marL="92075" indent="-92075" eaLnBrk="1" hangingPunct="1">
              <a:lnSpc>
                <a:spcPct val="105000"/>
              </a:lnSpc>
              <a:buFont typeface="Wingdings" pitchFamily="2" charset="2"/>
              <a:buNone/>
            </a:pPr>
            <a:r>
              <a:rPr lang="en-US" altLang="zh-CN" sz="2800" smtClean="0"/>
              <a:t>2</a:t>
            </a:r>
            <a:r>
              <a:rPr lang="en-US" altLang="zh-CN" sz="2800" b="1" smtClean="0"/>
              <a:t>.</a:t>
            </a:r>
            <a:r>
              <a:rPr lang="zh-CN" altLang="en-US" sz="2800" b="1" smtClean="0">
                <a:latin typeface="宋体" pitchFamily="2" charset="-122"/>
              </a:rPr>
              <a:t>业务流程分析</a:t>
            </a:r>
            <a:endParaRPr lang="zh-CN" altLang="en-US" sz="2800" b="1" smtClean="0">
              <a:latin typeface="Times New Roman" pitchFamily="18" charset="0"/>
            </a:endParaRPr>
          </a:p>
          <a:p>
            <a:pPr marL="274638" lvl="1" indent="-3175" eaLnBrk="1" hangingPunct="1">
              <a:spcBef>
                <a:spcPct val="10000"/>
              </a:spcBef>
            </a:pPr>
            <a:r>
              <a:rPr lang="zh-CN" altLang="en-US" b="1" smtClean="0">
                <a:latin typeface="宋体" pitchFamily="2" charset="-122"/>
              </a:rPr>
              <a:t>将业务流程和业务处理分析的结果归纳整理</a:t>
            </a:r>
          </a:p>
          <a:p>
            <a:pPr marL="274638" lvl="1" indent="-3175" eaLnBrk="1" hangingPunct="1">
              <a:spcBef>
                <a:spcPct val="10000"/>
              </a:spcBef>
            </a:pPr>
            <a:r>
              <a:rPr lang="zh-CN" altLang="en-US" b="1" smtClean="0">
                <a:latin typeface="宋体" pitchFamily="2" charset="-122"/>
              </a:rPr>
              <a:t>业务流程优化</a:t>
            </a:r>
          </a:p>
          <a:p>
            <a:pPr marL="731838" lvl="2" indent="-277813" eaLnBrk="1" hangingPunct="1">
              <a:spcBef>
                <a:spcPct val="10000"/>
              </a:spcBef>
            </a:pPr>
            <a:r>
              <a:rPr lang="zh-CN" altLang="en-US" b="1" smtClean="0">
                <a:latin typeface="宋体" pitchFamily="2" charset="-122"/>
              </a:rPr>
              <a:t>删去或合并了哪些多余的或重复处理的过程</a:t>
            </a:r>
            <a:r>
              <a:rPr lang="en-US" altLang="zh-CN" b="1" smtClean="0">
                <a:latin typeface="宋体" pitchFamily="2" charset="-122"/>
              </a:rPr>
              <a:t>? </a:t>
            </a:r>
          </a:p>
          <a:p>
            <a:pPr marL="731838" lvl="2" indent="-277813" eaLnBrk="1" hangingPunct="1">
              <a:spcBef>
                <a:spcPct val="10000"/>
              </a:spcBef>
            </a:pPr>
            <a:r>
              <a:rPr lang="zh-CN" altLang="en-US" b="1" smtClean="0">
                <a:latin typeface="宋体" pitchFamily="2" charset="-122"/>
              </a:rPr>
              <a:t>对哪些业务处理过程进行了优化和改动</a:t>
            </a:r>
            <a:r>
              <a:rPr lang="en-US" altLang="zh-CN" b="1" smtClean="0">
                <a:latin typeface="宋体" pitchFamily="2" charset="-122"/>
              </a:rPr>
              <a:t>?</a:t>
            </a:r>
            <a:r>
              <a:rPr lang="zh-CN" altLang="en-US" b="1" smtClean="0">
                <a:latin typeface="宋体" pitchFamily="2" charset="-122"/>
              </a:rPr>
              <a:t>改动的原因是什么</a:t>
            </a:r>
            <a:r>
              <a:rPr lang="en-US" altLang="zh-CN" b="1" smtClean="0">
                <a:latin typeface="宋体" pitchFamily="2" charset="-122"/>
              </a:rPr>
              <a:t>?</a:t>
            </a:r>
            <a:r>
              <a:rPr lang="zh-CN" altLang="en-US" b="1" smtClean="0">
                <a:latin typeface="宋体" pitchFamily="2" charset="-122"/>
              </a:rPr>
              <a:t>改动</a:t>
            </a:r>
            <a:r>
              <a:rPr lang="en-US" altLang="zh-CN" b="1" smtClean="0">
                <a:latin typeface="宋体" pitchFamily="2" charset="-122"/>
              </a:rPr>
              <a:t>(</a:t>
            </a:r>
            <a:r>
              <a:rPr lang="zh-CN" altLang="en-US" b="1" smtClean="0">
                <a:latin typeface="宋体" pitchFamily="2" charset="-122"/>
              </a:rPr>
              <a:t>包括增补</a:t>
            </a:r>
            <a:r>
              <a:rPr lang="en-US" altLang="zh-CN" b="1" smtClean="0">
                <a:latin typeface="宋体" pitchFamily="2" charset="-122"/>
              </a:rPr>
              <a:t>)</a:t>
            </a:r>
            <a:r>
              <a:rPr lang="zh-CN" altLang="en-US" b="1" smtClean="0">
                <a:latin typeface="宋体" pitchFamily="2" charset="-122"/>
              </a:rPr>
              <a:t>后将带来哪些好处</a:t>
            </a:r>
            <a:r>
              <a:rPr lang="en-US" altLang="zh-CN" b="1" smtClean="0">
                <a:latin typeface="宋体" pitchFamily="2" charset="-122"/>
              </a:rPr>
              <a:t>? </a:t>
            </a:r>
          </a:p>
          <a:p>
            <a:pPr marL="274638" lvl="1" indent="-3175" eaLnBrk="1" hangingPunct="1">
              <a:spcBef>
                <a:spcPct val="10000"/>
              </a:spcBef>
            </a:pPr>
            <a:r>
              <a:rPr lang="zh-CN" altLang="en-US" b="1" smtClean="0">
                <a:latin typeface="宋体" pitchFamily="2" charset="-122"/>
              </a:rPr>
              <a:t>给出最后确定的业务流程图</a:t>
            </a:r>
          </a:p>
          <a:p>
            <a:pPr marL="274638" lvl="1" indent="-3175" eaLnBrk="1" hangingPunct="1">
              <a:spcBef>
                <a:spcPct val="10000"/>
              </a:spcBef>
            </a:pPr>
            <a:r>
              <a:rPr lang="zh-CN" altLang="en-US" b="1" smtClean="0">
                <a:latin typeface="宋体" pitchFamily="2" charset="-122"/>
              </a:rPr>
              <a:t>指出在业务流程图中哪些部分新系统可以完成，哪些部分需要用户完成？</a:t>
            </a:r>
          </a:p>
          <a:p>
            <a:pPr marL="274638" lvl="1" indent="-3175" eaLnBrk="1" hangingPunct="1">
              <a:lnSpc>
                <a:spcPct val="105000"/>
              </a:lnSpc>
              <a:buClr>
                <a:schemeClr val="bg1"/>
              </a:buClr>
              <a:buFontTx/>
              <a:buNone/>
            </a:pPr>
            <a:endParaRPr lang="en-US" altLang="zh-CN" sz="2400" smtClean="0">
              <a:latin typeface="Times New Roman" pitchFamily="18" charset="0"/>
            </a:endParaRPr>
          </a:p>
        </p:txBody>
      </p:sp>
      <p:sp>
        <p:nvSpPr>
          <p:cNvPr id="173059" name="AutoShape 4">
            <a:hlinkClick r:id="" action="ppaction://noaction" highlightClick="1"/>
          </p:cNvPr>
          <p:cNvSpPr>
            <a:spLocks noChangeArrowheads="1"/>
          </p:cNvSpPr>
          <p:nvPr/>
        </p:nvSpPr>
        <p:spPr bwMode="auto">
          <a:xfrm>
            <a:off x="1187450" y="692150"/>
            <a:ext cx="5330825" cy="914400"/>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4.4.1 </a:t>
            </a:r>
            <a:r>
              <a:rPr lang="zh-CN" altLang="en-US" sz="3600">
                <a:solidFill>
                  <a:srgbClr val="0A0A0E"/>
                </a:solidFill>
              </a:rPr>
              <a:t>调查分析</a:t>
            </a:r>
          </a:p>
        </p:txBody>
      </p:sp>
    </p:spTree>
  </p:cSld>
  <p:clrMapOvr>
    <a:masterClrMapping/>
  </p:clrMapOvr>
  <p:transition>
    <p:wipe dir="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p:txBody>
          <a:bodyPr/>
          <a:lstStyle/>
          <a:p>
            <a:pPr marL="92075" indent="-92075" eaLnBrk="1" hangingPunct="1">
              <a:lnSpc>
                <a:spcPct val="105000"/>
              </a:lnSpc>
              <a:buFont typeface="Wingdings" pitchFamily="2" charset="2"/>
              <a:buNone/>
            </a:pPr>
            <a:r>
              <a:rPr lang="zh-CN" altLang="en-US" b="1" smtClean="0">
                <a:latin typeface="宋体" pitchFamily="2" charset="-122"/>
              </a:rPr>
              <a:t>业务流程分析的内容</a:t>
            </a:r>
            <a:endParaRPr lang="zh-CN" altLang="en-US" b="1" smtClean="0"/>
          </a:p>
          <a:p>
            <a:pPr marL="274638" lvl="1" indent="-3175" eaLnBrk="1" hangingPunct="1">
              <a:lnSpc>
                <a:spcPct val="105000"/>
              </a:lnSpc>
            </a:pPr>
            <a:r>
              <a:rPr lang="zh-CN" altLang="en-US" b="1" smtClean="0">
                <a:latin typeface="宋体" pitchFamily="2" charset="-122"/>
              </a:rPr>
              <a:t>原有流程的分析</a:t>
            </a:r>
          </a:p>
          <a:p>
            <a:pPr marL="274638" lvl="1" indent="-3175" eaLnBrk="1" hangingPunct="1">
              <a:lnSpc>
                <a:spcPct val="105000"/>
              </a:lnSpc>
            </a:pPr>
            <a:r>
              <a:rPr lang="zh-CN" altLang="en-US" b="1" smtClean="0">
                <a:latin typeface="宋体" pitchFamily="2" charset="-122"/>
              </a:rPr>
              <a:t>业务流程优化</a:t>
            </a:r>
          </a:p>
          <a:p>
            <a:pPr marL="274638" lvl="1" indent="-3175" eaLnBrk="1" hangingPunct="1">
              <a:lnSpc>
                <a:spcPct val="105000"/>
              </a:lnSpc>
            </a:pPr>
            <a:r>
              <a:rPr lang="zh-CN" altLang="en-US" b="1" smtClean="0">
                <a:latin typeface="宋体" pitchFamily="2" charset="-122"/>
              </a:rPr>
              <a:t>确定新的业务流程</a:t>
            </a:r>
          </a:p>
          <a:p>
            <a:pPr marL="274638" lvl="1" indent="-3175" eaLnBrk="1" hangingPunct="1">
              <a:lnSpc>
                <a:spcPct val="105000"/>
              </a:lnSpc>
            </a:pPr>
            <a:r>
              <a:rPr lang="zh-CN" altLang="en-US" b="1" smtClean="0">
                <a:latin typeface="宋体" pitchFamily="2" charset="-122"/>
              </a:rPr>
              <a:t>新系统的人机界面</a:t>
            </a:r>
          </a:p>
        </p:txBody>
      </p:sp>
      <p:sp>
        <p:nvSpPr>
          <p:cNvPr id="174083" name="AutoShape 3">
            <a:hlinkClick r:id="" action="ppaction://noaction" highlightClick="1"/>
          </p:cNvPr>
          <p:cNvSpPr>
            <a:spLocks noChangeArrowheads="1"/>
          </p:cNvSpPr>
          <p:nvPr/>
        </p:nvSpPr>
        <p:spPr bwMode="auto">
          <a:xfrm>
            <a:off x="1187450" y="981075"/>
            <a:ext cx="5330825" cy="903288"/>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4.4.1 </a:t>
            </a:r>
            <a:r>
              <a:rPr lang="zh-CN" altLang="en-US" sz="3600">
                <a:solidFill>
                  <a:srgbClr val="0A0A0E"/>
                </a:solidFill>
              </a:rPr>
              <a:t>调查分析</a:t>
            </a:r>
          </a:p>
        </p:txBody>
      </p:sp>
    </p:spTree>
  </p:cSld>
  <p:clrMapOvr>
    <a:masterClrMapping/>
  </p:clrMapOvr>
  <p:transition>
    <p:wipe dir="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body" idx="4294967295"/>
          </p:nvPr>
        </p:nvSpPr>
        <p:spPr>
          <a:xfrm>
            <a:off x="1398588" y="2363788"/>
            <a:ext cx="7478712" cy="3741737"/>
          </a:xfrm>
        </p:spPr>
        <p:txBody>
          <a:bodyPr/>
          <a:lstStyle/>
          <a:p>
            <a:pPr marL="355600" indent="-355600" defTabSz="273050" eaLnBrk="1" hangingPunct="1">
              <a:lnSpc>
                <a:spcPct val="110000"/>
              </a:lnSpc>
              <a:spcBef>
                <a:spcPct val="25000"/>
              </a:spcBef>
              <a:buClr>
                <a:srgbClr val="FFFF00"/>
              </a:buClr>
              <a:buFont typeface="Wingdings" pitchFamily="2" charset="2"/>
              <a:buNone/>
            </a:pPr>
            <a:r>
              <a:rPr lang="zh-CN" altLang="en-US" b="1" smtClean="0"/>
              <a:t>需求的不同层次</a:t>
            </a:r>
            <a:r>
              <a:rPr lang="zh-CN" altLang="en-US" smtClean="0"/>
              <a:t> ：</a:t>
            </a:r>
          </a:p>
        </p:txBody>
      </p:sp>
      <p:sp>
        <p:nvSpPr>
          <p:cNvPr id="297987"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zh-CN" altLang="en-US" sz="4000"/>
              <a:t>需求分析</a:t>
            </a:r>
          </a:p>
        </p:txBody>
      </p:sp>
      <p:pic>
        <p:nvPicPr>
          <p:cNvPr id="297988" name="Picture 4" descr="INDEX"/>
          <p:cNvPicPr>
            <a:picLocks noChangeAspect="1" noChangeArrowheads="1"/>
          </p:cNvPicPr>
          <p:nvPr/>
        </p:nvPicPr>
        <p:blipFill>
          <a:blip r:embed="rId2" cstate="print"/>
          <a:srcRect/>
          <a:stretch>
            <a:fillRect/>
          </a:stretch>
        </p:blipFill>
        <p:spPr bwMode="auto">
          <a:xfrm>
            <a:off x="1476375" y="2852738"/>
            <a:ext cx="5903913" cy="2890837"/>
          </a:xfrm>
          <a:prstGeom prst="rect">
            <a:avLst/>
          </a:prstGeom>
          <a:noFill/>
          <a:ln w="9525">
            <a:noFill/>
            <a:miter lim="800000"/>
            <a:headEnd/>
            <a:tailEnd/>
          </a:ln>
        </p:spPr>
      </p:pic>
      <p:pic>
        <p:nvPicPr>
          <p:cNvPr id="297989" name="Picture 5" descr="需求层次"/>
          <p:cNvPicPr>
            <a:picLocks noChangeAspect="1" noChangeArrowheads="1"/>
          </p:cNvPicPr>
          <p:nvPr/>
        </p:nvPicPr>
        <p:blipFill>
          <a:blip r:embed="rId3" cstate="print"/>
          <a:srcRect/>
          <a:stretch>
            <a:fillRect/>
          </a:stretch>
        </p:blipFill>
        <p:spPr bwMode="auto">
          <a:xfrm>
            <a:off x="539750" y="1971675"/>
            <a:ext cx="7272338" cy="48863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body" idx="4294967295"/>
          </p:nvPr>
        </p:nvSpPr>
        <p:spPr>
          <a:xfrm>
            <a:off x="500063" y="1928813"/>
            <a:ext cx="8320087" cy="4438650"/>
          </a:xfrm>
        </p:spPr>
        <p:txBody>
          <a:bodyPr/>
          <a:lstStyle/>
          <a:p>
            <a:pPr marL="0" indent="0" defTabSz="450850" eaLnBrk="1" hangingPunct="1">
              <a:buFont typeface="Wingdings" pitchFamily="2" charset="2"/>
              <a:buNone/>
            </a:pPr>
            <a:r>
              <a:rPr lang="zh-CN" altLang="en-US" sz="2400" b="1" smtClean="0">
                <a:solidFill>
                  <a:schemeClr val="tx1"/>
                </a:solidFill>
              </a:rPr>
              <a:t>案例</a:t>
            </a:r>
            <a:r>
              <a:rPr lang="en-US" altLang="zh-CN" sz="2400" b="1" smtClean="0">
                <a:solidFill>
                  <a:schemeClr val="tx1"/>
                </a:solidFill>
              </a:rPr>
              <a:t>:</a:t>
            </a:r>
            <a:r>
              <a:rPr lang="zh-CN" altLang="en-US" sz="2400" b="1" smtClean="0">
                <a:solidFill>
                  <a:schemeClr val="tx1"/>
                </a:solidFill>
              </a:rPr>
              <a:t>一个小型图书资料管理系统</a:t>
            </a:r>
            <a:r>
              <a:rPr lang="en-US" altLang="zh-CN" sz="2400" b="1" smtClean="0">
                <a:solidFill>
                  <a:schemeClr val="tx1"/>
                </a:solidFill>
              </a:rPr>
              <a:t>MiniLibrary</a:t>
            </a:r>
            <a:r>
              <a:rPr lang="zh-CN" altLang="en-US" sz="2400" b="1" smtClean="0">
                <a:solidFill>
                  <a:schemeClr val="tx1"/>
                </a:solidFill>
              </a:rPr>
              <a:t>的描述如下：</a:t>
            </a:r>
          </a:p>
          <a:p>
            <a:pPr marL="0" indent="0" defTabSz="450850" eaLnBrk="1" hangingPunct="1">
              <a:spcBef>
                <a:spcPct val="30000"/>
              </a:spcBef>
            </a:pPr>
            <a:r>
              <a:rPr lang="zh-CN" altLang="en-US" sz="2400" b="1" smtClean="0">
                <a:solidFill>
                  <a:schemeClr val="tx1"/>
                </a:solidFill>
              </a:rPr>
              <a:t>某学院欲开发一个小型图书资料管理系统，使用计算机实现对学院图书资料的登记、借出、归还、查询等管理。</a:t>
            </a:r>
          </a:p>
          <a:p>
            <a:pPr marL="0" indent="0" defTabSz="450850" eaLnBrk="1" hangingPunct="1">
              <a:spcBef>
                <a:spcPct val="30000"/>
              </a:spcBef>
            </a:pPr>
            <a:r>
              <a:rPr lang="zh-CN" altLang="en-US" sz="2400" b="1" smtClean="0">
                <a:solidFill>
                  <a:schemeClr val="tx1"/>
                </a:solidFill>
              </a:rPr>
              <a:t>该系统有图书管理员和普通读者两种用户，普通读者必须首先进行注册才可以使用该系统。图书管理员负责添加、更新和删除系统中的图书资料信息，并登记和查询图书资料的借出或归还情况。普通读者可以按照作者或者主题检索图书资料信息，并且可以预订目前借不到的图书资料。一旦预订的图书资料被归还或已购买，系统将立即通知预订者。</a:t>
            </a:r>
          </a:p>
          <a:p>
            <a:pPr marL="0" indent="0" defTabSz="450850" eaLnBrk="1" hangingPunct="1">
              <a:spcBef>
                <a:spcPct val="30000"/>
              </a:spcBef>
            </a:pPr>
            <a:r>
              <a:rPr lang="zh-CN" altLang="en-US" sz="2400" b="1" smtClean="0">
                <a:solidFill>
                  <a:schemeClr val="tx1"/>
                </a:solidFill>
              </a:rPr>
              <a:t>该系统应该在</a:t>
            </a:r>
            <a:r>
              <a:rPr lang="en-US" altLang="zh-CN" sz="2400" b="1" smtClean="0">
                <a:solidFill>
                  <a:schemeClr val="tx1"/>
                </a:solidFill>
              </a:rPr>
              <a:t>WEB</a:t>
            </a:r>
            <a:r>
              <a:rPr lang="zh-CN" altLang="en-US" sz="2400" b="1" smtClean="0">
                <a:solidFill>
                  <a:schemeClr val="tx1"/>
                </a:solidFill>
              </a:rPr>
              <a:t>环境下运行，要求用户界面友好、响应速度快，具有良好的可扩展性。</a:t>
            </a:r>
          </a:p>
        </p:txBody>
      </p:sp>
      <p:sp>
        <p:nvSpPr>
          <p:cNvPr id="299011" name="AutoShape 3">
            <a:hlinkClick r:id="" action="ppaction://noaction" highlightClick="1"/>
          </p:cNvPr>
          <p:cNvSpPr>
            <a:spLocks noChangeArrowheads="1"/>
          </p:cNvSpPr>
          <p:nvPr/>
        </p:nvSpPr>
        <p:spPr bwMode="auto">
          <a:xfrm>
            <a:off x="1149350" y="836613"/>
            <a:ext cx="7994650" cy="914400"/>
          </a:xfrm>
          <a:prstGeom prst="actionButtonBlank">
            <a:avLst/>
          </a:prstGeom>
          <a:noFill/>
          <a:ln w="9525">
            <a:noFill/>
            <a:miter lim="800000"/>
            <a:headEnd/>
            <a:tailEnd/>
          </a:ln>
        </p:spPr>
        <p:txBody>
          <a:bodyPr anchor="ctr"/>
          <a:lstStyle/>
          <a:p>
            <a:r>
              <a:rPr lang="zh-CN" altLang="en-US" sz="4000"/>
              <a:t>需求分析</a:t>
            </a:r>
          </a:p>
        </p:txBody>
      </p:sp>
    </p:spTree>
  </p:cSld>
  <p:clrMapOvr>
    <a:masterClrMapping/>
  </p:clrMapOvr>
  <p:transition>
    <p:wipe dir="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4294967295"/>
          </p:nvPr>
        </p:nvSpPr>
        <p:spPr>
          <a:xfrm>
            <a:off x="684213" y="1844675"/>
            <a:ext cx="8135937" cy="5013325"/>
          </a:xfrm>
        </p:spPr>
        <p:txBody>
          <a:bodyPr/>
          <a:lstStyle/>
          <a:p>
            <a:pPr marL="355600" indent="-355600" defTabSz="273050" eaLnBrk="1" hangingPunct="1">
              <a:lnSpc>
                <a:spcPct val="90000"/>
              </a:lnSpc>
              <a:buFont typeface="Wingdings" pitchFamily="2" charset="2"/>
              <a:buNone/>
            </a:pPr>
            <a:r>
              <a:rPr lang="en-US" altLang="zh-CN" sz="2400" b="1" smtClean="0">
                <a:latin typeface="Arial" charset="0"/>
              </a:rPr>
              <a:t>  </a:t>
            </a:r>
            <a:r>
              <a:rPr lang="zh-CN" altLang="en-US" sz="2400" b="1" smtClean="0"/>
              <a:t>业务需求</a:t>
            </a:r>
            <a:r>
              <a:rPr lang="en-US" altLang="zh-CN" sz="2400" b="1" smtClean="0"/>
              <a:t>:</a:t>
            </a:r>
            <a:endParaRPr lang="en-US" altLang="zh-CN" sz="2400" smtClean="0"/>
          </a:p>
          <a:p>
            <a:pPr marL="355600" indent="-355600" defTabSz="273050" eaLnBrk="1" hangingPunct="1">
              <a:lnSpc>
                <a:spcPct val="90000"/>
              </a:lnSpc>
              <a:buFont typeface="Wingdings" pitchFamily="2" charset="2"/>
              <a:buNone/>
            </a:pPr>
            <a:r>
              <a:rPr lang="en-US" altLang="zh-CN" sz="2400" smtClean="0"/>
              <a:t>          </a:t>
            </a:r>
            <a:r>
              <a:rPr lang="zh-CN" altLang="en-US" sz="2400" smtClean="0"/>
              <a:t>业务需求是组织或客户对于系统的高层次目标要求，定义了项目的远景和范围，即确定软件产品的发展方向、功能范围、目标客户和价值来源。这种需求通常来源于项目投资人、购买产品的客户、市场营销部门或产品策划部门，一般使用远景和范围文档进行记录。</a:t>
            </a:r>
          </a:p>
          <a:p>
            <a:pPr marL="355600" indent="-355600" defTabSz="273050" eaLnBrk="1" hangingPunct="1">
              <a:lnSpc>
                <a:spcPct val="90000"/>
              </a:lnSpc>
              <a:buFont typeface="Wingdings" pitchFamily="2" charset="2"/>
              <a:buNone/>
            </a:pPr>
            <a:r>
              <a:rPr lang="zh-CN" altLang="en-US" sz="2400" smtClean="0"/>
              <a:t>           业务需求处于整个结构的最顶层，它定义了整个系统的远景与范围，其他需求都必须符合业务需求设定的目标。</a:t>
            </a:r>
          </a:p>
          <a:p>
            <a:pPr marL="355600" indent="-355600" defTabSz="273050" eaLnBrk="1" hangingPunct="1">
              <a:lnSpc>
                <a:spcPct val="90000"/>
              </a:lnSpc>
              <a:buFont typeface="Wingdings" pitchFamily="2" charset="2"/>
              <a:buNone/>
            </a:pPr>
            <a:r>
              <a:rPr lang="zh-CN" altLang="en-US" sz="2400" smtClean="0">
                <a:latin typeface="Arial" charset="0"/>
              </a:rPr>
              <a:t>      </a:t>
            </a:r>
            <a:r>
              <a:rPr lang="zh-CN" altLang="en-US" sz="2400" smtClean="0"/>
              <a:t>项目的远景和范围应该以文档形式描述出来，这种文档一般比较简短，可能只有</a:t>
            </a:r>
            <a:r>
              <a:rPr lang="en-US" altLang="zh-CN" sz="2400" smtClean="0"/>
              <a:t>1</a:t>
            </a:r>
            <a:r>
              <a:rPr lang="zh-CN" altLang="en-US" sz="2400" smtClean="0"/>
              <a:t>－</a:t>
            </a:r>
            <a:r>
              <a:rPr lang="en-US" altLang="zh-CN" sz="2400" smtClean="0"/>
              <a:t>5</a:t>
            </a:r>
            <a:r>
              <a:rPr lang="zh-CN" altLang="en-US" sz="2400" smtClean="0"/>
              <a:t>页，主要包括业务机会、项目目标、产品适用范围、客户特点、项目优先级等方面的内容。下面给出了一个远景和范围文档的模板，开发团队可以裁剪和修改该模板以适应具体的项目。</a:t>
            </a:r>
          </a:p>
        </p:txBody>
      </p:sp>
      <p:sp>
        <p:nvSpPr>
          <p:cNvPr id="300035"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zh-CN" altLang="en-US" sz="4000"/>
              <a:t>需求分析</a:t>
            </a:r>
            <a:endParaRPr lang="zh-CN" altLang="en-US" sz="4000">
              <a:solidFill>
                <a:srgbClr val="0A0A0E"/>
              </a:solidFill>
            </a:endParaRPr>
          </a:p>
        </p:txBody>
      </p:sp>
      <p:pic>
        <p:nvPicPr>
          <p:cNvPr id="1764358" name="Picture 6" descr="t02"/>
          <p:cNvPicPr>
            <a:picLocks noChangeAspect="1" noChangeArrowheads="1"/>
          </p:cNvPicPr>
          <p:nvPr/>
        </p:nvPicPr>
        <p:blipFill>
          <a:blip r:embed="rId2" cstate="print"/>
          <a:srcRect/>
          <a:stretch>
            <a:fillRect/>
          </a:stretch>
        </p:blipFill>
        <p:spPr bwMode="auto">
          <a:xfrm>
            <a:off x="539750" y="2276475"/>
            <a:ext cx="7997825" cy="444658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64358"/>
                                        </p:tgtEl>
                                        <p:attrNameLst>
                                          <p:attrName>style.visibility</p:attrName>
                                        </p:attrNameLst>
                                      </p:cBhvr>
                                      <p:to>
                                        <p:strVal val="visible"/>
                                      </p:to>
                                    </p:set>
                                    <p:anim calcmode="lin" valueType="num">
                                      <p:cBhvr additive="base">
                                        <p:cTn id="7" dur="500" fill="hold"/>
                                        <p:tgtEl>
                                          <p:spTgt spid="1764358"/>
                                        </p:tgtEl>
                                        <p:attrNameLst>
                                          <p:attrName>ppt_x</p:attrName>
                                        </p:attrNameLst>
                                      </p:cBhvr>
                                      <p:tavLst>
                                        <p:tav tm="0">
                                          <p:val>
                                            <p:strVal val="#ppt_x"/>
                                          </p:val>
                                        </p:tav>
                                        <p:tav tm="100000">
                                          <p:val>
                                            <p:strVal val="#ppt_x"/>
                                          </p:val>
                                        </p:tav>
                                      </p:tavLst>
                                    </p:anim>
                                    <p:anim calcmode="lin" valueType="num">
                                      <p:cBhvr additive="base">
                                        <p:cTn id="8" dur="500" fill="hold"/>
                                        <p:tgtEl>
                                          <p:spTgt spid="1764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body" idx="4294967295"/>
          </p:nvPr>
        </p:nvSpPr>
        <p:spPr>
          <a:xfrm>
            <a:off x="684213" y="1844675"/>
            <a:ext cx="8135937" cy="5013325"/>
          </a:xfrm>
        </p:spPr>
        <p:txBody>
          <a:bodyPr/>
          <a:lstStyle/>
          <a:p>
            <a:pPr marL="355600" indent="-355600" defTabSz="273050" eaLnBrk="1" hangingPunct="1">
              <a:buFont typeface="Wingdings" pitchFamily="2" charset="2"/>
              <a:buNone/>
            </a:pPr>
            <a:r>
              <a:rPr lang="en-US" altLang="zh-CN" b="1" smtClean="0">
                <a:latin typeface="Arial" charset="0"/>
              </a:rPr>
              <a:t>  </a:t>
            </a:r>
            <a:endParaRPr lang="en-US" altLang="zh-CN" b="1" smtClean="0"/>
          </a:p>
        </p:txBody>
      </p:sp>
      <p:sp>
        <p:nvSpPr>
          <p:cNvPr id="301059"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zh-CN" altLang="en-US" sz="4000"/>
              <a:t>需求分析</a:t>
            </a:r>
            <a:endParaRPr lang="zh-CN" altLang="en-US" sz="4000">
              <a:solidFill>
                <a:srgbClr val="0A0A0E"/>
              </a:solidFill>
            </a:endParaRPr>
          </a:p>
        </p:txBody>
      </p:sp>
      <p:pic>
        <p:nvPicPr>
          <p:cNvPr id="301060" name="Picture 6" descr="业务需求"/>
          <p:cNvPicPr>
            <a:picLocks noChangeAspect="1" noChangeArrowheads="1"/>
          </p:cNvPicPr>
          <p:nvPr/>
        </p:nvPicPr>
        <p:blipFill>
          <a:blip r:embed="rId2" cstate="print"/>
          <a:srcRect/>
          <a:stretch>
            <a:fillRect/>
          </a:stretch>
        </p:blipFill>
        <p:spPr bwMode="auto">
          <a:xfrm>
            <a:off x="611188" y="2060575"/>
            <a:ext cx="7920037" cy="2801938"/>
          </a:xfrm>
          <a:prstGeom prst="rect">
            <a:avLst/>
          </a:prstGeom>
          <a:noFill/>
          <a:ln w="9525">
            <a:noFill/>
            <a:miter lim="800000"/>
            <a:headEnd/>
            <a:tailEnd/>
          </a:ln>
        </p:spPr>
      </p:pic>
      <p:pic>
        <p:nvPicPr>
          <p:cNvPr id="1781767" name="Picture 7" descr="业务需求1"/>
          <p:cNvPicPr>
            <a:picLocks noChangeAspect="1" noChangeArrowheads="1"/>
          </p:cNvPicPr>
          <p:nvPr/>
        </p:nvPicPr>
        <p:blipFill>
          <a:blip r:embed="rId3" cstate="print"/>
          <a:srcRect/>
          <a:stretch>
            <a:fillRect/>
          </a:stretch>
        </p:blipFill>
        <p:spPr bwMode="auto">
          <a:xfrm>
            <a:off x="611188" y="2060575"/>
            <a:ext cx="8137525" cy="47101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1767"/>
                                        </p:tgtEl>
                                        <p:attrNameLst>
                                          <p:attrName>style.visibility</p:attrName>
                                        </p:attrNameLst>
                                      </p:cBhvr>
                                      <p:to>
                                        <p:strVal val="visible"/>
                                      </p:to>
                                    </p:set>
                                    <p:anim calcmode="lin" valueType="num">
                                      <p:cBhvr additive="base">
                                        <p:cTn id="7" dur="500" fill="hold"/>
                                        <p:tgtEl>
                                          <p:spTgt spid="1781767"/>
                                        </p:tgtEl>
                                        <p:attrNameLst>
                                          <p:attrName>ppt_x</p:attrName>
                                        </p:attrNameLst>
                                      </p:cBhvr>
                                      <p:tavLst>
                                        <p:tav tm="0">
                                          <p:val>
                                            <p:strVal val="#ppt_x"/>
                                          </p:val>
                                        </p:tav>
                                        <p:tav tm="100000">
                                          <p:val>
                                            <p:strVal val="#ppt_x"/>
                                          </p:val>
                                        </p:tav>
                                      </p:tavLst>
                                    </p:anim>
                                    <p:anim calcmode="lin" valueType="num">
                                      <p:cBhvr additive="base">
                                        <p:cTn id="8" dur="500" fill="hold"/>
                                        <p:tgtEl>
                                          <p:spTgt spid="1781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body" idx="4294967295"/>
          </p:nvPr>
        </p:nvSpPr>
        <p:spPr>
          <a:xfrm>
            <a:off x="684213" y="1844675"/>
            <a:ext cx="8135937" cy="5013325"/>
          </a:xfrm>
        </p:spPr>
        <p:txBody>
          <a:bodyPr/>
          <a:lstStyle/>
          <a:p>
            <a:pPr marL="355600" indent="-355600" defTabSz="273050" eaLnBrk="1" hangingPunct="1">
              <a:buFont typeface="Wingdings" pitchFamily="2" charset="2"/>
              <a:buNone/>
            </a:pPr>
            <a:r>
              <a:rPr lang="en-US" altLang="zh-CN" b="1" smtClean="0">
                <a:latin typeface="Arial" charset="0"/>
              </a:rPr>
              <a:t>  </a:t>
            </a:r>
            <a:endParaRPr lang="en-US" altLang="zh-CN" smtClean="0"/>
          </a:p>
        </p:txBody>
      </p:sp>
      <p:sp>
        <p:nvSpPr>
          <p:cNvPr id="1771523"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a:effectLst>
            <a:outerShdw dist="35921" dir="2700000" algn="ctr" rotWithShape="0">
              <a:schemeClr val="bg2"/>
            </a:outerShdw>
          </a:effectLst>
        </p:spPr>
        <p:txBody>
          <a:bodyPr anchor="ctr"/>
          <a:lstStyle/>
          <a:p>
            <a:pPr>
              <a:defRPr/>
            </a:pPr>
            <a:r>
              <a:rPr lang="zh-CN" altLang="en-US"/>
              <a:t>需求分析</a:t>
            </a:r>
            <a:endParaRPr lang="zh-CN" altLang="en-US" sz="3200">
              <a:solidFill>
                <a:srgbClr val="0A0A0E"/>
              </a:solidFill>
            </a:endParaRPr>
          </a:p>
        </p:txBody>
      </p:sp>
      <p:pic>
        <p:nvPicPr>
          <p:cNvPr id="302084" name="Picture 5" descr="业务需求1"/>
          <p:cNvPicPr>
            <a:picLocks noChangeAspect="1" noChangeArrowheads="1"/>
          </p:cNvPicPr>
          <p:nvPr/>
        </p:nvPicPr>
        <p:blipFill>
          <a:blip r:embed="rId2" cstate="print"/>
          <a:srcRect/>
          <a:stretch>
            <a:fillRect/>
          </a:stretch>
        </p:blipFill>
        <p:spPr bwMode="auto">
          <a:xfrm>
            <a:off x="0" y="36513"/>
            <a:ext cx="9144000" cy="682148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691"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a:effectLst>
            <a:outerShdw dist="35921" dir="2700000" algn="ctr" rotWithShape="0">
              <a:schemeClr val="bg2"/>
            </a:outerShdw>
          </a:effectLst>
        </p:spPr>
        <p:txBody>
          <a:bodyPr anchor="ctr"/>
          <a:lstStyle/>
          <a:p>
            <a:pPr>
              <a:defRPr/>
            </a:pPr>
            <a:r>
              <a:rPr lang="zh-CN" altLang="en-US"/>
              <a:t>需求分析</a:t>
            </a:r>
            <a:endParaRPr lang="zh-CN" altLang="en-US" sz="3200">
              <a:solidFill>
                <a:srgbClr val="0A0A0E"/>
              </a:solidFill>
            </a:endParaRPr>
          </a:p>
        </p:txBody>
      </p:sp>
      <p:pic>
        <p:nvPicPr>
          <p:cNvPr id="303107" name="Picture 6" descr="业务需求2"/>
          <p:cNvPicPr>
            <a:picLocks noChangeAspect="1" noChangeArrowheads="1"/>
          </p:cNvPicPr>
          <p:nvPr/>
        </p:nvPicPr>
        <p:blipFill>
          <a:blip r:embed="rId2" cstate="print"/>
          <a:srcRect/>
          <a:stretch>
            <a:fillRect/>
          </a:stretch>
        </p:blipFill>
        <p:spPr bwMode="auto">
          <a:xfrm>
            <a:off x="0" y="0"/>
            <a:ext cx="9144000" cy="63563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body" idx="4294967295"/>
          </p:nvPr>
        </p:nvSpPr>
        <p:spPr>
          <a:xfrm>
            <a:off x="468313" y="1773238"/>
            <a:ext cx="8675687" cy="4724400"/>
          </a:xfrm>
        </p:spPr>
        <p:txBody>
          <a:bodyPr/>
          <a:lstStyle/>
          <a:p>
            <a:pPr marL="355600" indent="-355600" defTabSz="273050" eaLnBrk="1" hangingPunct="1">
              <a:buFont typeface="Wingdings" pitchFamily="2" charset="2"/>
              <a:buNone/>
            </a:pPr>
            <a:r>
              <a:rPr lang="en-US" altLang="zh-CN" sz="2800" b="1" smtClean="0">
                <a:latin typeface="Arial" charset="0"/>
              </a:rPr>
              <a:t>  </a:t>
            </a:r>
            <a:endParaRPr lang="en-US" altLang="zh-CN" sz="2800" smtClean="0"/>
          </a:p>
          <a:p>
            <a:pPr marL="355600" indent="-355600" defTabSz="273050" eaLnBrk="1" hangingPunct="1"/>
            <a:r>
              <a:rPr lang="zh-CN" altLang="en-US" sz="2800" smtClean="0"/>
              <a:t>用户需求是从用户角度描述的系统功能需求和非功能需求，通常只涉及系统的外部行为，而不涉及系统的内部特性。用户需求的描述应该易于用户的理解，一般不采用技术性很强的语言，而是采用自然语言和直观图形相结合的方式进行描述。</a:t>
            </a:r>
            <a:endParaRPr lang="zh-CN" altLang="en-US" sz="2800" b="1" smtClean="0"/>
          </a:p>
        </p:txBody>
      </p:sp>
      <p:sp>
        <p:nvSpPr>
          <p:cNvPr id="304131"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zh-CN" altLang="en-US" sz="4000">
                <a:solidFill>
                  <a:srgbClr val="0A0A0E"/>
                </a:solidFill>
              </a:rPr>
              <a:t>用户需求</a:t>
            </a:r>
            <a:r>
              <a:rPr lang="en-US" altLang="zh-CN" sz="4000">
                <a:solidFill>
                  <a:srgbClr val="0A0A0E"/>
                </a:solidFill>
              </a:rPr>
              <a:t>:</a:t>
            </a:r>
            <a:endParaRPr lang="zh-CN" altLang="en-US" sz="4000">
              <a:solidFill>
                <a:srgbClr val="0A0A0E"/>
              </a:solidFill>
            </a:endParaRPr>
          </a:p>
        </p:txBody>
      </p:sp>
      <p:pic>
        <p:nvPicPr>
          <p:cNvPr id="1770501" name="Picture 5" descr="用户需求1"/>
          <p:cNvPicPr>
            <a:picLocks noChangeAspect="1" noChangeArrowheads="1"/>
          </p:cNvPicPr>
          <p:nvPr/>
        </p:nvPicPr>
        <p:blipFill>
          <a:blip r:embed="rId2" cstate="print"/>
          <a:srcRect/>
          <a:stretch>
            <a:fillRect/>
          </a:stretch>
        </p:blipFill>
        <p:spPr bwMode="auto">
          <a:xfrm>
            <a:off x="323850" y="1989138"/>
            <a:ext cx="8280400" cy="43561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0501"/>
                                        </p:tgtEl>
                                        <p:attrNameLst>
                                          <p:attrName>style.visibility</p:attrName>
                                        </p:attrNameLst>
                                      </p:cBhvr>
                                      <p:to>
                                        <p:strVal val="visible"/>
                                      </p:to>
                                    </p:set>
                                    <p:anim calcmode="lin" valueType="num">
                                      <p:cBhvr additive="base">
                                        <p:cTn id="7" dur="500" fill="hold"/>
                                        <p:tgtEl>
                                          <p:spTgt spid="1770501"/>
                                        </p:tgtEl>
                                        <p:attrNameLst>
                                          <p:attrName>ppt_x</p:attrName>
                                        </p:attrNameLst>
                                      </p:cBhvr>
                                      <p:tavLst>
                                        <p:tav tm="0">
                                          <p:val>
                                            <p:strVal val="#ppt_x"/>
                                          </p:val>
                                        </p:tav>
                                        <p:tav tm="100000">
                                          <p:val>
                                            <p:strVal val="#ppt_x"/>
                                          </p:val>
                                        </p:tav>
                                      </p:tavLst>
                                    </p:anim>
                                    <p:anim calcmode="lin" valueType="num">
                                      <p:cBhvr additive="base">
                                        <p:cTn id="8" dur="500" fill="hold"/>
                                        <p:tgtEl>
                                          <p:spTgt spid="1770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body" idx="4294967295"/>
          </p:nvPr>
        </p:nvSpPr>
        <p:spPr>
          <a:xfrm>
            <a:off x="642938" y="1928813"/>
            <a:ext cx="8135937" cy="4724400"/>
          </a:xfrm>
        </p:spPr>
        <p:txBody>
          <a:bodyPr/>
          <a:lstStyle/>
          <a:p>
            <a:pPr marL="355600" indent="-355600" defTabSz="273050" eaLnBrk="1" hangingPunct="1">
              <a:buFont typeface="Wingdings" pitchFamily="2" charset="2"/>
              <a:buNone/>
            </a:pPr>
            <a:endParaRPr lang="en-US" altLang="zh-CN" smtClean="0"/>
          </a:p>
          <a:p>
            <a:pPr marL="355600" indent="-355600" defTabSz="273050" eaLnBrk="1" hangingPunct="1"/>
            <a:r>
              <a:rPr lang="zh-CN" altLang="en-US" sz="2800" b="1" smtClean="0"/>
              <a:t>系统需求是描述整个系统体系结构的高层需求，它可以只包含软件子系统，也可以同时包含软件和硬件子系统，甚至某些系统功能可能要由人完成。同时，系统需求是更加详细地描述系统应该做什么，通常包括许多分析模型，诸如管理模型、数据模型、状态模型等，它是开发人员进行软件设计的基础。</a:t>
            </a:r>
          </a:p>
        </p:txBody>
      </p:sp>
      <p:sp>
        <p:nvSpPr>
          <p:cNvPr id="305155"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zh-CN" altLang="en-US" sz="4000">
                <a:solidFill>
                  <a:srgbClr val="0A0A0E"/>
                </a:solidFill>
              </a:rPr>
              <a:t>系统需求</a:t>
            </a:r>
            <a:r>
              <a:rPr lang="en-US" altLang="zh-CN" sz="4000">
                <a:solidFill>
                  <a:srgbClr val="0A0A0E"/>
                </a:solidFill>
              </a:rPr>
              <a:t>:</a:t>
            </a:r>
            <a:endParaRPr lang="zh-CN" altLang="en-US" sz="4000">
              <a:solidFill>
                <a:srgbClr val="0A0A0E"/>
              </a:solidFill>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3200" b="1" smtClean="0">
                <a:solidFill>
                  <a:srgbClr val="0A0A0E"/>
                </a:solidFill>
              </a:rPr>
              <a:t>4.1.2 </a:t>
            </a:r>
            <a:r>
              <a:rPr lang="zh-CN" altLang="en-US" sz="3200" b="1" smtClean="0">
                <a:solidFill>
                  <a:srgbClr val="0A0A0E"/>
                </a:solidFill>
              </a:rPr>
              <a:t>系统调查的内容与方法</a:t>
            </a:r>
          </a:p>
        </p:txBody>
      </p:sp>
      <p:sp>
        <p:nvSpPr>
          <p:cNvPr id="30723" name="Rectangle 3"/>
          <p:cNvSpPr>
            <a:spLocks noGrp="1" noChangeArrowheads="1"/>
          </p:cNvSpPr>
          <p:nvPr>
            <p:ph type="body" idx="1"/>
          </p:nvPr>
        </p:nvSpPr>
        <p:spPr>
          <a:xfrm>
            <a:off x="468313" y="1844675"/>
            <a:ext cx="8135937" cy="4652963"/>
          </a:xfrm>
        </p:spPr>
        <p:txBody>
          <a:bodyPr/>
          <a:lstStyle/>
          <a:p>
            <a:pPr marL="788988" lvl="1" indent="358775" algn="just" eaLnBrk="1" hangingPunct="1">
              <a:buFont typeface="Wingdings" pitchFamily="2" charset="2"/>
              <a:buNone/>
            </a:pPr>
            <a:r>
              <a:rPr lang="zh-CN" altLang="en-US" b="1" smtClean="0"/>
              <a:t>系统调查是为了分析和认识现行组织系统。</a:t>
            </a:r>
            <a:r>
              <a:rPr lang="zh-CN" altLang="en-US" b="1" smtClean="0">
                <a:solidFill>
                  <a:srgbClr val="FF0000"/>
                </a:solidFill>
              </a:rPr>
              <a:t>目标：</a:t>
            </a:r>
            <a:r>
              <a:rPr lang="zh-CN" altLang="en-US" b="1" smtClean="0">
                <a:latin typeface="宋体" pitchFamily="2" charset="-122"/>
              </a:rPr>
              <a:t>掌握现行系统的</a:t>
            </a:r>
            <a:r>
              <a:rPr lang="zh-CN" altLang="en-US" b="1" smtClean="0">
                <a:solidFill>
                  <a:schemeClr val="hlink"/>
                </a:solidFill>
                <a:latin typeface="宋体" pitchFamily="2" charset="-122"/>
              </a:rPr>
              <a:t>现状</a:t>
            </a:r>
            <a:r>
              <a:rPr lang="zh-CN" altLang="en-US" b="1" smtClean="0">
                <a:latin typeface="宋体" pitchFamily="2" charset="-122"/>
              </a:rPr>
              <a:t>，为新系统</a:t>
            </a:r>
            <a:r>
              <a:rPr lang="zh-CN" altLang="en-US" b="1" smtClean="0">
                <a:solidFill>
                  <a:schemeClr val="hlink"/>
                </a:solidFill>
                <a:latin typeface="宋体" pitchFamily="2" charset="-122"/>
              </a:rPr>
              <a:t>逻辑模型</a:t>
            </a:r>
            <a:r>
              <a:rPr lang="zh-CN" altLang="en-US" b="1" smtClean="0">
                <a:latin typeface="宋体" pitchFamily="2" charset="-122"/>
              </a:rPr>
              <a:t>的建立做好准备。</a:t>
            </a:r>
            <a:endParaRPr lang="en-US" altLang="zh-CN" b="1" smtClean="0">
              <a:latin typeface="宋体" pitchFamily="2" charset="-122"/>
            </a:endParaRPr>
          </a:p>
          <a:p>
            <a:pPr marL="388938" indent="358775" algn="just" eaLnBrk="1" hangingPunct="1">
              <a:buFont typeface="Wingdings" pitchFamily="2" charset="2"/>
              <a:buNone/>
            </a:pPr>
            <a:r>
              <a:rPr lang="en-US" altLang="zh-CN" sz="2800" b="1" smtClean="0">
                <a:solidFill>
                  <a:srgbClr val="FF0000"/>
                </a:solidFill>
              </a:rPr>
              <a:t> </a:t>
            </a:r>
            <a:r>
              <a:rPr lang="en-US" altLang="zh-CN" sz="2800" b="1" smtClean="0"/>
              <a:t>1</a:t>
            </a:r>
            <a:r>
              <a:rPr lang="zh-CN" altLang="en-US" sz="2800" b="1" smtClean="0"/>
              <a:t>、获取准确、清晰、完整的需求，包括功能需求和非功能需求；</a:t>
            </a:r>
            <a:endParaRPr lang="en-US" altLang="zh-CN" sz="2800" b="1" smtClean="0"/>
          </a:p>
          <a:p>
            <a:pPr marL="388938" indent="358775" algn="just" eaLnBrk="1" hangingPunct="1">
              <a:buFont typeface="Wingdings" pitchFamily="2" charset="2"/>
              <a:buNone/>
            </a:pPr>
            <a:r>
              <a:rPr lang="en-US" altLang="zh-CN" sz="2800" b="1" smtClean="0"/>
              <a:t>2</a:t>
            </a:r>
            <a:r>
              <a:rPr lang="zh-CN" altLang="en-US" sz="2800" b="1" smtClean="0"/>
              <a:t>、确定需求的分级，划分需求优先级，指导后续工作；</a:t>
            </a:r>
            <a:endParaRPr lang="en-US" altLang="zh-CN" sz="2800" b="1" smtClean="0"/>
          </a:p>
          <a:p>
            <a:pPr marL="388938" indent="358775" algn="just" eaLnBrk="1" hangingPunct="1">
              <a:buFont typeface="Wingdings" pitchFamily="2" charset="2"/>
              <a:buNone/>
            </a:pPr>
            <a:r>
              <a:rPr lang="en-US" altLang="zh-CN" sz="2800" b="1" smtClean="0"/>
              <a:t>3</a:t>
            </a:r>
            <a:r>
              <a:rPr lang="zh-CN" altLang="en-US" sz="2800" b="1" smtClean="0"/>
              <a:t>、收集调研对象业务资料，预测需求的发展趋势，为软件产品发展方向提供依据。</a:t>
            </a:r>
            <a:endParaRPr lang="zh-CN" altLang="en-US" sz="2800" b="1" smtClean="0">
              <a:latin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body" idx="4294967295"/>
          </p:nvPr>
        </p:nvSpPr>
        <p:spPr>
          <a:xfrm>
            <a:off x="539750" y="2133600"/>
            <a:ext cx="8135938" cy="4508500"/>
          </a:xfrm>
        </p:spPr>
        <p:txBody>
          <a:bodyPr/>
          <a:lstStyle/>
          <a:p>
            <a:pPr marL="355600" indent="-355600" defTabSz="273050" eaLnBrk="1" hangingPunct="1">
              <a:lnSpc>
                <a:spcPct val="90000"/>
              </a:lnSpc>
              <a:buFont typeface="Wingdings" pitchFamily="2" charset="2"/>
              <a:buNone/>
            </a:pPr>
            <a:r>
              <a:rPr lang="zh-CN" altLang="en-US" sz="2800" b="1" smtClean="0"/>
              <a:t>功能需求描述系统应该提供的功能或服务，通常涉及用户或外部系统与该系统之间的交互，一般不考虑系统的实现细节。</a:t>
            </a:r>
          </a:p>
        </p:txBody>
      </p:sp>
      <p:sp>
        <p:nvSpPr>
          <p:cNvPr id="306179"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zh-CN" altLang="en-US" sz="4000">
                <a:solidFill>
                  <a:srgbClr val="0A0A0E"/>
                </a:solidFill>
              </a:rPr>
              <a:t>功能需求</a:t>
            </a:r>
            <a:r>
              <a:rPr lang="en-US" altLang="zh-CN" sz="4000">
                <a:solidFill>
                  <a:srgbClr val="0A0A0E"/>
                </a:solidFill>
              </a:rPr>
              <a:t>:</a:t>
            </a:r>
            <a:endParaRPr lang="zh-CN" altLang="en-US" sz="4000">
              <a:solidFill>
                <a:srgbClr val="0A0A0E"/>
              </a:solidFill>
            </a:endParaRPr>
          </a:p>
        </p:txBody>
      </p:sp>
      <p:pic>
        <p:nvPicPr>
          <p:cNvPr id="306180" name="Picture 5" descr="功能需求"/>
          <p:cNvPicPr>
            <a:picLocks noChangeAspect="1" noChangeArrowheads="1"/>
          </p:cNvPicPr>
          <p:nvPr/>
        </p:nvPicPr>
        <p:blipFill>
          <a:blip r:embed="rId2" cstate="print"/>
          <a:srcRect/>
          <a:stretch>
            <a:fillRect/>
          </a:stretch>
        </p:blipFill>
        <p:spPr bwMode="auto">
          <a:xfrm>
            <a:off x="539750" y="3573463"/>
            <a:ext cx="8064500" cy="2260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body" idx="4294967295"/>
          </p:nvPr>
        </p:nvSpPr>
        <p:spPr>
          <a:xfrm>
            <a:off x="611188" y="1700213"/>
            <a:ext cx="8135937" cy="5013325"/>
          </a:xfrm>
        </p:spPr>
        <p:txBody>
          <a:bodyPr/>
          <a:lstStyle/>
          <a:p>
            <a:pPr marL="355600" indent="-355600" defTabSz="273050" eaLnBrk="1" hangingPunct="1"/>
            <a:r>
              <a:rPr lang="zh-CN" altLang="en-US" sz="2400" b="1" smtClean="0"/>
              <a:t>非功能需求是从各个角度对系统的约束和限制，反映了应用对信息系统质量和特性的额外要求。非功能需求包括过程需求、产品需求和外部需求等类型，其中过程需求包含交付、实现方法和标准等方面的需求，产品需求包含性能、可用性、实用性、可靠性、可移植性、安全性、容错性等方面的需求，外部需求有法规、成本、互操作性等需求。</a:t>
            </a:r>
          </a:p>
        </p:txBody>
      </p:sp>
      <p:sp>
        <p:nvSpPr>
          <p:cNvPr id="307203"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pPr>
              <a:spcBef>
                <a:spcPct val="20000"/>
              </a:spcBef>
              <a:buClr>
                <a:schemeClr val="folHlink"/>
              </a:buClr>
              <a:buSzPct val="60000"/>
              <a:buFont typeface="Wingdings" pitchFamily="2" charset="2"/>
              <a:buNone/>
            </a:pPr>
            <a:r>
              <a:rPr lang="zh-CN" altLang="en-US" sz="4000">
                <a:solidFill>
                  <a:srgbClr val="0A0A0E"/>
                </a:solidFill>
              </a:rPr>
              <a:t>非功能需求</a:t>
            </a:r>
            <a:r>
              <a:rPr lang="en-US" altLang="zh-CN" sz="4000">
                <a:solidFill>
                  <a:srgbClr val="0A0A0E"/>
                </a:solidFill>
              </a:rPr>
              <a:t>:</a:t>
            </a:r>
            <a:endParaRPr lang="zh-CN" altLang="en-US" sz="4000">
              <a:solidFill>
                <a:srgbClr val="0A0A0E"/>
              </a:solidFill>
            </a:endParaRPr>
          </a:p>
        </p:txBody>
      </p:sp>
      <p:pic>
        <p:nvPicPr>
          <p:cNvPr id="307204" name="Picture 4" descr="非功能需求"/>
          <p:cNvPicPr>
            <a:picLocks noChangeAspect="1" noChangeArrowheads="1"/>
          </p:cNvPicPr>
          <p:nvPr/>
        </p:nvPicPr>
        <p:blipFill>
          <a:blip r:embed="rId2" cstate="print"/>
          <a:srcRect/>
          <a:stretch>
            <a:fillRect/>
          </a:stretch>
        </p:blipFill>
        <p:spPr bwMode="auto">
          <a:xfrm>
            <a:off x="900113" y="4365625"/>
            <a:ext cx="7200900" cy="18954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body" idx="4294967295"/>
          </p:nvPr>
        </p:nvSpPr>
        <p:spPr>
          <a:xfrm>
            <a:off x="1008063" y="1844675"/>
            <a:ext cx="8135937" cy="5013325"/>
          </a:xfrm>
        </p:spPr>
        <p:txBody>
          <a:bodyPr/>
          <a:lstStyle/>
          <a:p>
            <a:pPr marL="355600" indent="-355600" defTabSz="273050" eaLnBrk="1" hangingPunct="1">
              <a:lnSpc>
                <a:spcPct val="90000"/>
              </a:lnSpc>
              <a:buFont typeface="Wingdings" pitchFamily="2" charset="2"/>
              <a:buNone/>
            </a:pPr>
            <a:r>
              <a:rPr lang="zh-CN" altLang="en-US" sz="2800" b="1" smtClean="0"/>
              <a:t>非功能需求</a:t>
            </a:r>
            <a:r>
              <a:rPr lang="en-US" altLang="zh-CN" sz="2800" b="1" smtClean="0"/>
              <a:t>:</a:t>
            </a:r>
            <a:endParaRPr lang="en-US" altLang="zh-CN" sz="2800" smtClean="0"/>
          </a:p>
          <a:p>
            <a:pPr marL="355600" indent="-355600" defTabSz="273050" eaLnBrk="1" hangingPunct="1">
              <a:lnSpc>
                <a:spcPct val="90000"/>
              </a:lnSpc>
              <a:buFont typeface="Wingdings" pitchFamily="2" charset="2"/>
              <a:buNone/>
            </a:pPr>
            <a:r>
              <a:rPr lang="zh-CN" altLang="en-US" sz="2800" b="1" smtClean="0"/>
              <a:t>数据和信息方面的需求</a:t>
            </a:r>
            <a:endParaRPr lang="en-US" altLang="zh-CN" sz="2800" b="1" smtClean="0"/>
          </a:p>
          <a:p>
            <a:pPr marL="355600" indent="-355600" defTabSz="273050" eaLnBrk="1" hangingPunct="1">
              <a:lnSpc>
                <a:spcPct val="90000"/>
              </a:lnSpc>
              <a:buFont typeface="Wingdings" pitchFamily="2" charset="2"/>
              <a:buNone/>
            </a:pPr>
            <a:r>
              <a:rPr lang="zh-CN" altLang="en-US" sz="2800" b="1" smtClean="0"/>
              <a:t>数据输入、输出的要求</a:t>
            </a:r>
          </a:p>
          <a:p>
            <a:pPr marL="355600" indent="-355600" defTabSz="273050" eaLnBrk="1" hangingPunct="1">
              <a:lnSpc>
                <a:spcPct val="90000"/>
              </a:lnSpc>
              <a:buFont typeface="Wingdings" pitchFamily="2" charset="2"/>
              <a:buNone/>
            </a:pPr>
            <a:r>
              <a:rPr lang="zh-CN" altLang="en-US" sz="2800" b="1" smtClean="0"/>
              <a:t>数据存储的要求</a:t>
            </a:r>
          </a:p>
          <a:p>
            <a:pPr marL="355600" indent="-355600" defTabSz="273050" eaLnBrk="1" hangingPunct="1">
              <a:lnSpc>
                <a:spcPct val="90000"/>
              </a:lnSpc>
              <a:buFont typeface="Wingdings" pitchFamily="2" charset="2"/>
              <a:buNone/>
            </a:pPr>
            <a:r>
              <a:rPr lang="zh-CN" altLang="en-US" sz="2800" b="1" smtClean="0"/>
              <a:t>数据及信息处理的及时性要求</a:t>
            </a:r>
          </a:p>
          <a:p>
            <a:pPr marL="355600" indent="-355600" defTabSz="273050" eaLnBrk="1" hangingPunct="1">
              <a:lnSpc>
                <a:spcPct val="90000"/>
              </a:lnSpc>
              <a:buFont typeface="Wingdings" pitchFamily="2" charset="2"/>
              <a:buNone/>
            </a:pPr>
            <a:r>
              <a:rPr lang="zh-CN" altLang="en-US" sz="2800" b="1" smtClean="0"/>
              <a:t>与已有系统之间的数据接口</a:t>
            </a:r>
          </a:p>
          <a:p>
            <a:pPr marL="355600" indent="-355600" defTabSz="273050" eaLnBrk="1" hangingPunct="1">
              <a:lnSpc>
                <a:spcPct val="90000"/>
              </a:lnSpc>
              <a:buFont typeface="Wingdings" pitchFamily="2" charset="2"/>
              <a:buNone/>
            </a:pPr>
            <a:r>
              <a:rPr lang="zh-CN" altLang="en-US" sz="2800" smtClean="0"/>
              <a:t>。。。。。。</a:t>
            </a:r>
          </a:p>
        </p:txBody>
      </p:sp>
      <p:sp>
        <p:nvSpPr>
          <p:cNvPr id="308227"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zh-CN" altLang="en-US" sz="4000">
                <a:solidFill>
                  <a:srgbClr val="0A0A0E"/>
                </a:solidFill>
              </a:rPr>
              <a:t>非功能需求</a:t>
            </a:r>
            <a:r>
              <a:rPr lang="en-US" altLang="zh-CN" sz="4000">
                <a:solidFill>
                  <a:srgbClr val="0A0A0E"/>
                </a:solidFill>
              </a:rPr>
              <a:t>:</a:t>
            </a:r>
            <a:endParaRPr lang="zh-CN" altLang="en-US" sz="4000">
              <a:solidFill>
                <a:srgbClr val="0A0A0E"/>
              </a:solidFill>
            </a:endParaRPr>
          </a:p>
        </p:txBody>
      </p:sp>
    </p:spTree>
  </p:cSld>
  <p:clrMapOvr>
    <a:masterClrMapping/>
  </p:clrMapOvr>
  <p:transition>
    <p:wipe dir="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body" idx="4294967295"/>
          </p:nvPr>
        </p:nvSpPr>
        <p:spPr>
          <a:xfrm>
            <a:off x="684213" y="1844675"/>
            <a:ext cx="8135937" cy="5013325"/>
          </a:xfrm>
        </p:spPr>
        <p:txBody>
          <a:bodyPr/>
          <a:lstStyle/>
          <a:p>
            <a:pPr marL="355600" indent="-355600" defTabSz="273050" eaLnBrk="1" hangingPunct="1">
              <a:lnSpc>
                <a:spcPct val="90000"/>
              </a:lnSpc>
              <a:buFont typeface="Wingdings" pitchFamily="2" charset="2"/>
              <a:buNone/>
            </a:pPr>
            <a:r>
              <a:rPr lang="zh-CN" altLang="en-US" sz="2800" b="1" smtClean="0"/>
              <a:t>  </a:t>
            </a:r>
            <a:endParaRPr lang="en-US" altLang="zh-CN" sz="2800" smtClean="0"/>
          </a:p>
          <a:p>
            <a:pPr marL="355600" indent="-355600" defTabSz="273050" eaLnBrk="1" hangingPunct="1">
              <a:lnSpc>
                <a:spcPct val="90000"/>
              </a:lnSpc>
              <a:buFont typeface="Wingdings" pitchFamily="2" charset="2"/>
              <a:buNone/>
            </a:pPr>
            <a:r>
              <a:rPr lang="zh-CN" altLang="en-US" sz="2800" b="1" smtClean="0"/>
              <a:t>控制和安全方面的需求</a:t>
            </a:r>
            <a:endParaRPr lang="en-US" altLang="zh-CN" sz="2800" b="1" smtClean="0"/>
          </a:p>
          <a:p>
            <a:pPr marL="355600" indent="-355600" defTabSz="273050" eaLnBrk="1" hangingPunct="1">
              <a:lnSpc>
                <a:spcPct val="90000"/>
              </a:lnSpc>
              <a:buFont typeface="Wingdings" pitchFamily="2" charset="2"/>
              <a:buNone/>
            </a:pPr>
            <a:r>
              <a:rPr lang="zh-CN" altLang="en-US" sz="2800" b="1" smtClean="0"/>
              <a:t>数据和信息的安全控制要求</a:t>
            </a:r>
          </a:p>
          <a:p>
            <a:pPr marL="355600" indent="-355600" defTabSz="273050" eaLnBrk="1" hangingPunct="1">
              <a:lnSpc>
                <a:spcPct val="90000"/>
              </a:lnSpc>
              <a:buFont typeface="Wingdings" pitchFamily="2" charset="2"/>
              <a:buNone/>
            </a:pPr>
            <a:r>
              <a:rPr lang="zh-CN" altLang="en-US" sz="2800" b="1" smtClean="0"/>
              <a:t>系统操作环境的安全要求</a:t>
            </a:r>
          </a:p>
          <a:p>
            <a:pPr marL="355600" indent="-355600" defTabSz="273050" eaLnBrk="1" hangingPunct="1">
              <a:lnSpc>
                <a:spcPct val="90000"/>
              </a:lnSpc>
              <a:buFont typeface="Wingdings" pitchFamily="2" charset="2"/>
              <a:buNone/>
            </a:pPr>
            <a:r>
              <a:rPr lang="zh-CN" altLang="en-US" sz="2800" b="1" smtClean="0"/>
              <a:t>数据和信息隐私及知识产权方面的要求</a:t>
            </a:r>
          </a:p>
          <a:p>
            <a:pPr marL="355600" indent="-355600" defTabSz="273050" eaLnBrk="1" hangingPunct="1">
              <a:lnSpc>
                <a:spcPct val="90000"/>
              </a:lnSpc>
              <a:buFont typeface="Wingdings" pitchFamily="2" charset="2"/>
              <a:buNone/>
            </a:pPr>
            <a:r>
              <a:rPr lang="zh-CN" altLang="en-US" sz="2800" b="1" smtClean="0"/>
              <a:t>系统自身安全性要求：备份、恢复等</a:t>
            </a:r>
          </a:p>
          <a:p>
            <a:pPr marL="355600" indent="-355600" defTabSz="273050" eaLnBrk="1" hangingPunct="1">
              <a:lnSpc>
                <a:spcPct val="90000"/>
              </a:lnSpc>
              <a:buFont typeface="Wingdings" pitchFamily="2" charset="2"/>
              <a:buNone/>
            </a:pPr>
            <a:r>
              <a:rPr lang="zh-CN" altLang="en-US" sz="2800" b="1" smtClean="0"/>
              <a:t>。。。。。。</a:t>
            </a:r>
          </a:p>
        </p:txBody>
      </p:sp>
      <p:sp>
        <p:nvSpPr>
          <p:cNvPr id="309251"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pPr>
              <a:spcBef>
                <a:spcPct val="20000"/>
              </a:spcBef>
              <a:buClr>
                <a:schemeClr val="folHlink"/>
              </a:buClr>
              <a:buSzPct val="60000"/>
              <a:buFont typeface="Wingdings" pitchFamily="2" charset="2"/>
              <a:buNone/>
            </a:pPr>
            <a:r>
              <a:rPr lang="zh-CN" altLang="en-US" sz="4000">
                <a:solidFill>
                  <a:srgbClr val="0A0A0E"/>
                </a:solidFill>
              </a:rPr>
              <a:t>非功能需求</a:t>
            </a:r>
            <a:r>
              <a:rPr lang="en-US" altLang="zh-CN" sz="4000">
                <a:solidFill>
                  <a:srgbClr val="0A0A0E"/>
                </a:solidFill>
              </a:rPr>
              <a:t>:</a:t>
            </a:r>
            <a:endParaRPr lang="zh-CN" altLang="en-US" sz="4000">
              <a:solidFill>
                <a:srgbClr val="0A0A0E"/>
              </a:solidFill>
            </a:endParaRPr>
          </a:p>
        </p:txBody>
      </p:sp>
      <p:sp>
        <p:nvSpPr>
          <p:cNvPr id="1890308" name="AutoShape 4"/>
          <p:cNvSpPr>
            <a:spLocks noChangeArrowheads="1"/>
          </p:cNvSpPr>
          <p:nvPr/>
        </p:nvSpPr>
        <p:spPr bwMode="auto">
          <a:xfrm>
            <a:off x="214313" y="1857375"/>
            <a:ext cx="8532812" cy="3933825"/>
          </a:xfrm>
          <a:prstGeom prst="horizontalScroll">
            <a:avLst>
              <a:gd name="adj" fmla="val 12500"/>
            </a:avLst>
          </a:prstGeom>
          <a:solidFill>
            <a:schemeClr val="accent1"/>
          </a:solidFill>
          <a:ln w="9525">
            <a:solidFill>
              <a:schemeClr val="tx1"/>
            </a:solidFill>
            <a:round/>
            <a:headEnd/>
            <a:tailEnd/>
          </a:ln>
        </p:spPr>
        <p:txBody>
          <a:bodyPr wrap="none" lIns="90000" tIns="46800" rIns="90000" bIns="46800" anchor="ctr"/>
          <a:lstStyle/>
          <a:p>
            <a:r>
              <a:rPr lang="zh-CN" altLang="en-US"/>
              <a:t>但要注意：                                                                         </a:t>
            </a:r>
          </a:p>
          <a:p>
            <a:r>
              <a:rPr lang="zh-CN" altLang="en-US"/>
              <a:t>安全性机制太少                           安全性机制太多</a:t>
            </a:r>
          </a:p>
          <a:p>
            <a:r>
              <a:rPr lang="zh-CN" altLang="en-US"/>
              <a:t>数据是不完全的                           降低了系统的处理速度</a:t>
            </a:r>
          </a:p>
          <a:p>
            <a:r>
              <a:rPr lang="zh-CN" altLang="en-US"/>
              <a:t>数据是不一致的                           雇员访问很不方便</a:t>
            </a:r>
          </a:p>
          <a:p>
            <a:r>
              <a:rPr lang="zh-CN" altLang="en-US"/>
              <a:t>无法保护隐私                              客户访问不方便</a:t>
            </a:r>
          </a:p>
          <a:p>
            <a:r>
              <a:rPr lang="zh-CN" altLang="en-US"/>
              <a:t>出现了错误的处理方式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0308"/>
                                        </p:tgtEl>
                                        <p:attrNameLst>
                                          <p:attrName>style.visibility</p:attrName>
                                        </p:attrNameLst>
                                      </p:cBhvr>
                                      <p:to>
                                        <p:strVal val="visible"/>
                                      </p:to>
                                    </p:set>
                                    <p:animEffect transition="in" filter="blinds(horizontal)">
                                      <p:cBhvr>
                                        <p:cTn id="7" dur="500"/>
                                        <p:tgtEl>
                                          <p:spTgt spid="1890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0308"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body" idx="4294967295"/>
          </p:nvPr>
        </p:nvSpPr>
        <p:spPr>
          <a:xfrm>
            <a:off x="684213" y="1844675"/>
            <a:ext cx="8135937" cy="5013325"/>
          </a:xfrm>
        </p:spPr>
        <p:txBody>
          <a:bodyPr/>
          <a:lstStyle/>
          <a:p>
            <a:pPr marL="355600" indent="-355600" defTabSz="273050" eaLnBrk="1" hangingPunct="1">
              <a:buFont typeface="Wingdings" pitchFamily="2" charset="2"/>
              <a:buNone/>
            </a:pPr>
            <a:endParaRPr lang="zh-CN" altLang="en-US" smtClean="0"/>
          </a:p>
        </p:txBody>
      </p:sp>
      <p:sp>
        <p:nvSpPr>
          <p:cNvPr id="310275"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zh-CN" altLang="en-US" sz="4000">
                <a:solidFill>
                  <a:srgbClr val="0A0A0E"/>
                </a:solidFill>
              </a:rPr>
              <a:t>非功能需求</a:t>
            </a:r>
          </a:p>
        </p:txBody>
      </p:sp>
      <p:pic>
        <p:nvPicPr>
          <p:cNvPr id="310276" name="Picture 4" descr="tu"/>
          <p:cNvPicPr>
            <a:picLocks noChangeAspect="1" noChangeArrowheads="1"/>
          </p:cNvPicPr>
          <p:nvPr/>
        </p:nvPicPr>
        <p:blipFill>
          <a:blip r:embed="rId2" cstate="print"/>
          <a:srcRect/>
          <a:stretch>
            <a:fillRect/>
          </a:stretch>
        </p:blipFill>
        <p:spPr bwMode="auto">
          <a:xfrm>
            <a:off x="468313" y="2636838"/>
            <a:ext cx="7991475" cy="294481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body" idx="4294967295"/>
          </p:nvPr>
        </p:nvSpPr>
        <p:spPr>
          <a:xfrm>
            <a:off x="684213" y="1844675"/>
            <a:ext cx="8135937" cy="5013325"/>
          </a:xfrm>
        </p:spPr>
        <p:txBody>
          <a:bodyPr/>
          <a:lstStyle/>
          <a:p>
            <a:pPr marL="355600" indent="-355600" defTabSz="273050" eaLnBrk="1" hangingPunct="1">
              <a:buFont typeface="Wingdings" pitchFamily="2" charset="2"/>
              <a:buNone/>
            </a:pPr>
            <a:r>
              <a:rPr lang="zh-CN" altLang="en-US" smtClean="0"/>
              <a:t>非功能需求</a:t>
            </a:r>
          </a:p>
        </p:txBody>
      </p:sp>
      <p:sp>
        <p:nvSpPr>
          <p:cNvPr id="311299" name="AutoShape 3">
            <a:hlinkClick r:id="" action="ppaction://noaction" highlightClick="1"/>
          </p:cNvPr>
          <p:cNvSpPr>
            <a:spLocks noChangeArrowheads="1"/>
          </p:cNvSpPr>
          <p:nvPr/>
        </p:nvSpPr>
        <p:spPr bwMode="auto">
          <a:xfrm>
            <a:off x="1116013" y="908050"/>
            <a:ext cx="6986587" cy="914400"/>
          </a:xfrm>
          <a:prstGeom prst="actionButtonBlank">
            <a:avLst/>
          </a:prstGeom>
          <a:noFill/>
          <a:ln w="9525">
            <a:noFill/>
            <a:miter lim="800000"/>
            <a:headEnd/>
            <a:tailEnd/>
          </a:ln>
        </p:spPr>
        <p:txBody>
          <a:bodyPr anchor="ctr"/>
          <a:lstStyle/>
          <a:p>
            <a:r>
              <a:rPr lang="zh-CN" altLang="en-US" b="0">
                <a:solidFill>
                  <a:srgbClr val="0A0A0E"/>
                </a:solidFill>
              </a:rPr>
              <a:t>非功能需求</a:t>
            </a:r>
          </a:p>
        </p:txBody>
      </p:sp>
      <p:pic>
        <p:nvPicPr>
          <p:cNvPr id="311300" name="Picture 5" descr="非功能需求1"/>
          <p:cNvPicPr>
            <a:picLocks noChangeAspect="1" noChangeArrowheads="1"/>
          </p:cNvPicPr>
          <p:nvPr/>
        </p:nvPicPr>
        <p:blipFill>
          <a:blip r:embed="rId2" cstate="print"/>
          <a:srcRect/>
          <a:stretch>
            <a:fillRect/>
          </a:stretch>
        </p:blipFill>
        <p:spPr bwMode="auto">
          <a:xfrm>
            <a:off x="395288" y="1125538"/>
            <a:ext cx="7848600" cy="490378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2" name="Picture 5" descr="需求思考"/>
          <p:cNvPicPr>
            <a:picLocks noChangeAspect="1" noChangeArrowheads="1"/>
          </p:cNvPicPr>
          <p:nvPr/>
        </p:nvPicPr>
        <p:blipFill>
          <a:blip r:embed="rId2" cstate="print"/>
          <a:srcRect/>
          <a:stretch>
            <a:fillRect/>
          </a:stretch>
        </p:blipFill>
        <p:spPr bwMode="auto">
          <a:xfrm>
            <a:off x="611188" y="765175"/>
            <a:ext cx="7705725" cy="5235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body" idx="4294967295"/>
          </p:nvPr>
        </p:nvSpPr>
        <p:spPr/>
        <p:txBody>
          <a:bodyPr/>
          <a:lstStyle/>
          <a:p>
            <a:pPr marL="92075" indent="-92075" eaLnBrk="1" hangingPunct="1">
              <a:lnSpc>
                <a:spcPct val="105000"/>
              </a:lnSpc>
              <a:buFont typeface="Wingdings" pitchFamily="2" charset="2"/>
              <a:buNone/>
            </a:pPr>
            <a:r>
              <a:rPr lang="en-US" altLang="zh-CN" smtClean="0"/>
              <a:t>3.</a:t>
            </a:r>
            <a:r>
              <a:rPr lang="zh-CN" altLang="en-US" smtClean="0"/>
              <a:t>数据</a:t>
            </a:r>
            <a:r>
              <a:rPr lang="zh-CN" altLang="en-US" smtClean="0">
                <a:latin typeface="宋体" pitchFamily="2" charset="-122"/>
              </a:rPr>
              <a:t>流程分析</a:t>
            </a:r>
          </a:p>
          <a:p>
            <a:pPr marL="274638" lvl="1" indent="-3175" eaLnBrk="1" hangingPunct="1">
              <a:lnSpc>
                <a:spcPct val="105000"/>
              </a:lnSpc>
            </a:pPr>
            <a:r>
              <a:rPr lang="zh-CN" altLang="en-US" smtClean="0">
                <a:latin typeface="宋体" pitchFamily="2" charset="-122"/>
              </a:rPr>
              <a:t>新系统的人机界面</a:t>
            </a:r>
          </a:p>
        </p:txBody>
      </p:sp>
      <p:sp>
        <p:nvSpPr>
          <p:cNvPr id="175107" name="AutoShape 3">
            <a:hlinkClick r:id="" action="ppaction://noaction" highlightClick="1"/>
          </p:cNvPr>
          <p:cNvSpPr>
            <a:spLocks noChangeArrowheads="1"/>
          </p:cNvSpPr>
          <p:nvPr/>
        </p:nvSpPr>
        <p:spPr bwMode="auto">
          <a:xfrm>
            <a:off x="1187450" y="836613"/>
            <a:ext cx="5330825" cy="914400"/>
          </a:xfrm>
          <a:prstGeom prst="actionButtonBlank">
            <a:avLst/>
          </a:prstGeom>
          <a:noFill/>
          <a:ln w="9525">
            <a:noFill/>
            <a:miter lim="800000"/>
            <a:headEnd/>
            <a:tailEnd/>
          </a:ln>
        </p:spPr>
        <p:txBody>
          <a:bodyPr anchor="ctr"/>
          <a:lstStyle/>
          <a:p>
            <a:r>
              <a:rPr lang="en-US" altLang="zh-CN" sz="3200">
                <a:solidFill>
                  <a:srgbClr val="0A0A0E"/>
                </a:solidFill>
              </a:rPr>
              <a:t> 4.4.1 </a:t>
            </a:r>
            <a:r>
              <a:rPr lang="zh-CN" altLang="en-US" sz="3200">
                <a:solidFill>
                  <a:srgbClr val="0A0A0E"/>
                </a:solidFill>
              </a:rPr>
              <a:t>调查分析</a:t>
            </a:r>
          </a:p>
        </p:txBody>
      </p:sp>
      <p:pic>
        <p:nvPicPr>
          <p:cNvPr id="175108" name="Picture 4" descr="9"/>
          <p:cNvPicPr>
            <a:picLocks noChangeAspect="1" noChangeArrowheads="1"/>
          </p:cNvPicPr>
          <p:nvPr/>
        </p:nvPicPr>
        <p:blipFill>
          <a:blip r:embed="rId2" cstate="print"/>
          <a:srcRect/>
          <a:stretch>
            <a:fillRect/>
          </a:stretch>
        </p:blipFill>
        <p:spPr bwMode="auto">
          <a:xfrm>
            <a:off x="971550" y="1773238"/>
            <a:ext cx="6911975" cy="4856162"/>
          </a:xfrm>
          <a:prstGeom prst="rect">
            <a:avLst/>
          </a:prstGeom>
          <a:noFill/>
          <a:ln w="9525">
            <a:noFill/>
            <a:miter lim="800000"/>
            <a:headEnd/>
            <a:tailEnd/>
          </a:ln>
        </p:spPr>
      </p:pic>
      <p:sp>
        <p:nvSpPr>
          <p:cNvPr id="175109" name="Freeform 5"/>
          <p:cNvSpPr>
            <a:spLocks/>
          </p:cNvSpPr>
          <p:nvPr/>
        </p:nvSpPr>
        <p:spPr bwMode="auto">
          <a:xfrm>
            <a:off x="1692275" y="4868863"/>
            <a:ext cx="5040313" cy="2016125"/>
          </a:xfrm>
          <a:custGeom>
            <a:avLst/>
            <a:gdLst>
              <a:gd name="T0" fmla="*/ 3601440 w 2960"/>
              <a:gd name="T1" fmla="*/ 14551 h 1247"/>
              <a:gd name="T2" fmla="*/ 4156556 w 2960"/>
              <a:gd name="T3" fmla="*/ 155211 h 1247"/>
              <a:gd name="T4" fmla="*/ 4483495 w 2960"/>
              <a:gd name="T5" fmla="*/ 232816 h 1247"/>
              <a:gd name="T6" fmla="*/ 4941550 w 2960"/>
              <a:gd name="T7" fmla="*/ 357308 h 1247"/>
              <a:gd name="T8" fmla="*/ 5040313 w 2960"/>
              <a:gd name="T9" fmla="*/ 449465 h 1247"/>
              <a:gd name="T10" fmla="*/ 4946659 w 2960"/>
              <a:gd name="T11" fmla="*/ 1118812 h 1247"/>
              <a:gd name="T12" fmla="*/ 4844490 w 2960"/>
              <a:gd name="T13" fmla="*/ 1225519 h 1247"/>
              <a:gd name="T14" fmla="*/ 4810434 w 2960"/>
              <a:gd name="T15" fmla="*/ 1256238 h 1247"/>
              <a:gd name="T16" fmla="*/ 4762755 w 2960"/>
              <a:gd name="T17" fmla="*/ 1272406 h 1247"/>
              <a:gd name="T18" fmla="*/ 4728699 w 2960"/>
              <a:gd name="T19" fmla="*/ 1319293 h 1247"/>
              <a:gd name="T20" fmla="*/ 4663992 w 2960"/>
              <a:gd name="T21" fmla="*/ 1366179 h 1247"/>
              <a:gd name="T22" fmla="*/ 4500523 w 2960"/>
              <a:gd name="T23" fmla="*/ 1521390 h 1247"/>
              <a:gd name="T24" fmla="*/ 4238290 w 2960"/>
              <a:gd name="T25" fmla="*/ 1691152 h 1247"/>
              <a:gd name="T26" fmla="*/ 4124202 w 2960"/>
              <a:gd name="T27" fmla="*/ 1721871 h 1247"/>
              <a:gd name="T28" fmla="*/ 4027142 w 2960"/>
              <a:gd name="T29" fmla="*/ 1768758 h 1247"/>
              <a:gd name="T30" fmla="*/ 3846645 w 2960"/>
              <a:gd name="T31" fmla="*/ 1799477 h 1247"/>
              <a:gd name="T32" fmla="*/ 2538887 w 2960"/>
              <a:gd name="T33" fmla="*/ 1893250 h 1247"/>
              <a:gd name="T34" fmla="*/ 2343064 w 2960"/>
              <a:gd name="T35" fmla="*/ 1970855 h 1247"/>
              <a:gd name="T36" fmla="*/ 1231131 w 2960"/>
              <a:gd name="T37" fmla="*/ 1846363 h 1247"/>
              <a:gd name="T38" fmla="*/ 1132368 w 2960"/>
              <a:gd name="T39" fmla="*/ 1815644 h 1247"/>
              <a:gd name="T40" fmla="*/ 1050633 w 2960"/>
              <a:gd name="T41" fmla="*/ 1754207 h 1247"/>
              <a:gd name="T42" fmla="*/ 478489 w 2960"/>
              <a:gd name="T43" fmla="*/ 1644265 h 1247"/>
              <a:gd name="T44" fmla="*/ 185606 w 2960"/>
              <a:gd name="T45" fmla="*/ 1505222 h 1247"/>
              <a:gd name="T46" fmla="*/ 103871 w 2960"/>
              <a:gd name="T47" fmla="*/ 1443785 h 1247"/>
              <a:gd name="T48" fmla="*/ 5108 w 2960"/>
              <a:gd name="T49" fmla="*/ 1396898 h 1247"/>
              <a:gd name="T50" fmla="*/ 54490 w 2960"/>
              <a:gd name="T51" fmla="*/ 1086476 h 1247"/>
              <a:gd name="T52" fmla="*/ 282666 w 2960"/>
              <a:gd name="T53" fmla="*/ 978152 h 1247"/>
              <a:gd name="T54" fmla="*/ 1117042 w 2960"/>
              <a:gd name="T55" fmla="*/ 961984 h 1247"/>
              <a:gd name="T56" fmla="*/ 1426953 w 2960"/>
              <a:gd name="T57" fmla="*/ 945816 h 1247"/>
              <a:gd name="T58" fmla="*/ 2326036 w 2960"/>
              <a:gd name="T59" fmla="*/ 931265 h 1247"/>
              <a:gd name="T60" fmla="*/ 2538887 w 2960"/>
              <a:gd name="T61" fmla="*/ 868211 h 1247"/>
              <a:gd name="T62" fmla="*/ 2930533 w 2960"/>
              <a:gd name="T63" fmla="*/ 790605 h 1247"/>
              <a:gd name="T64" fmla="*/ 3094003 w 2960"/>
              <a:gd name="T65" fmla="*/ 667730 h 1247"/>
              <a:gd name="T66" fmla="*/ 3175738 w 2960"/>
              <a:gd name="T67" fmla="*/ 604676 h 1247"/>
              <a:gd name="T68" fmla="*/ 3242147 w 2960"/>
              <a:gd name="T69" fmla="*/ 527070 h 1247"/>
              <a:gd name="T70" fmla="*/ 3274500 w 2960"/>
              <a:gd name="T71" fmla="*/ 480184 h 1247"/>
              <a:gd name="T72" fmla="*/ 3373263 w 2960"/>
              <a:gd name="T73" fmla="*/ 418746 h 1247"/>
              <a:gd name="T74" fmla="*/ 3437970 w 2960"/>
              <a:gd name="T75" fmla="*/ 341141 h 1247"/>
              <a:gd name="T76" fmla="*/ 3470323 w 2960"/>
              <a:gd name="T77" fmla="*/ 294254 h 1247"/>
              <a:gd name="T78" fmla="*/ 3569087 w 2960"/>
              <a:gd name="T79" fmla="*/ 232816 h 1247"/>
              <a:gd name="T80" fmla="*/ 3666147 w 2960"/>
              <a:gd name="T81" fmla="*/ 0 h 1247"/>
              <a:gd name="T82" fmla="*/ 3700203 w 2960"/>
              <a:gd name="T83" fmla="*/ 46887 h 124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60"/>
              <a:gd name="T127" fmla="*/ 0 h 1247"/>
              <a:gd name="T128" fmla="*/ 2960 w 2960"/>
              <a:gd name="T129" fmla="*/ 1247 h 124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60" h="1247">
                <a:moveTo>
                  <a:pt x="2115" y="9"/>
                </a:moveTo>
                <a:cubicBezTo>
                  <a:pt x="2206" y="78"/>
                  <a:pt x="2331" y="88"/>
                  <a:pt x="2441" y="96"/>
                </a:cubicBezTo>
                <a:cubicBezTo>
                  <a:pt x="2505" y="117"/>
                  <a:pt x="2568" y="130"/>
                  <a:pt x="2633" y="144"/>
                </a:cubicBezTo>
                <a:cubicBezTo>
                  <a:pt x="2724" y="164"/>
                  <a:pt x="2812" y="197"/>
                  <a:pt x="2902" y="221"/>
                </a:cubicBezTo>
                <a:cubicBezTo>
                  <a:pt x="2953" y="272"/>
                  <a:pt x="2933" y="254"/>
                  <a:pt x="2960" y="278"/>
                </a:cubicBezTo>
                <a:cubicBezTo>
                  <a:pt x="2942" y="416"/>
                  <a:pt x="2926" y="554"/>
                  <a:pt x="2905" y="692"/>
                </a:cubicBezTo>
                <a:cubicBezTo>
                  <a:pt x="2900" y="728"/>
                  <a:pt x="2876" y="748"/>
                  <a:pt x="2845" y="758"/>
                </a:cubicBezTo>
                <a:cubicBezTo>
                  <a:pt x="2838" y="764"/>
                  <a:pt x="2833" y="772"/>
                  <a:pt x="2825" y="777"/>
                </a:cubicBezTo>
                <a:cubicBezTo>
                  <a:pt x="2817" y="782"/>
                  <a:pt x="2805" y="781"/>
                  <a:pt x="2797" y="787"/>
                </a:cubicBezTo>
                <a:cubicBezTo>
                  <a:pt x="2788" y="794"/>
                  <a:pt x="2785" y="808"/>
                  <a:pt x="2777" y="816"/>
                </a:cubicBezTo>
                <a:cubicBezTo>
                  <a:pt x="2766" y="827"/>
                  <a:pt x="2752" y="835"/>
                  <a:pt x="2739" y="845"/>
                </a:cubicBezTo>
                <a:cubicBezTo>
                  <a:pt x="2706" y="911"/>
                  <a:pt x="2731" y="875"/>
                  <a:pt x="2643" y="941"/>
                </a:cubicBezTo>
                <a:cubicBezTo>
                  <a:pt x="2610" y="966"/>
                  <a:pt x="2527" y="1036"/>
                  <a:pt x="2489" y="1046"/>
                </a:cubicBezTo>
                <a:cubicBezTo>
                  <a:pt x="2456" y="1055"/>
                  <a:pt x="2452" y="1055"/>
                  <a:pt x="2422" y="1065"/>
                </a:cubicBezTo>
                <a:cubicBezTo>
                  <a:pt x="2402" y="1072"/>
                  <a:pt x="2386" y="1088"/>
                  <a:pt x="2365" y="1094"/>
                </a:cubicBezTo>
                <a:cubicBezTo>
                  <a:pt x="2330" y="1104"/>
                  <a:pt x="2259" y="1113"/>
                  <a:pt x="2259" y="1113"/>
                </a:cubicBezTo>
                <a:cubicBezTo>
                  <a:pt x="2064" y="1247"/>
                  <a:pt x="1500" y="1171"/>
                  <a:pt x="1491" y="1171"/>
                </a:cubicBezTo>
                <a:cubicBezTo>
                  <a:pt x="1452" y="1187"/>
                  <a:pt x="1414" y="1200"/>
                  <a:pt x="1376" y="1219"/>
                </a:cubicBezTo>
                <a:cubicBezTo>
                  <a:pt x="1155" y="1207"/>
                  <a:pt x="944" y="1156"/>
                  <a:pt x="723" y="1142"/>
                </a:cubicBezTo>
                <a:cubicBezTo>
                  <a:pt x="720" y="1141"/>
                  <a:pt x="668" y="1125"/>
                  <a:pt x="665" y="1123"/>
                </a:cubicBezTo>
                <a:cubicBezTo>
                  <a:pt x="606" y="1075"/>
                  <a:pt x="688" y="1107"/>
                  <a:pt x="617" y="1085"/>
                </a:cubicBezTo>
                <a:cubicBezTo>
                  <a:pt x="523" y="1018"/>
                  <a:pt x="389" y="1024"/>
                  <a:pt x="281" y="1017"/>
                </a:cubicBezTo>
                <a:cubicBezTo>
                  <a:pt x="228" y="981"/>
                  <a:pt x="163" y="968"/>
                  <a:pt x="109" y="931"/>
                </a:cubicBezTo>
                <a:cubicBezTo>
                  <a:pt x="68" y="871"/>
                  <a:pt x="113" y="925"/>
                  <a:pt x="61" y="893"/>
                </a:cubicBezTo>
                <a:cubicBezTo>
                  <a:pt x="0" y="856"/>
                  <a:pt x="94" y="885"/>
                  <a:pt x="3" y="864"/>
                </a:cubicBezTo>
                <a:cubicBezTo>
                  <a:pt x="8" y="819"/>
                  <a:pt x="4" y="713"/>
                  <a:pt x="32" y="672"/>
                </a:cubicBezTo>
                <a:cubicBezTo>
                  <a:pt x="54" y="640"/>
                  <a:pt x="127" y="606"/>
                  <a:pt x="166" y="605"/>
                </a:cubicBezTo>
                <a:cubicBezTo>
                  <a:pt x="329" y="599"/>
                  <a:pt x="493" y="598"/>
                  <a:pt x="656" y="595"/>
                </a:cubicBezTo>
                <a:cubicBezTo>
                  <a:pt x="717" y="592"/>
                  <a:pt x="777" y="587"/>
                  <a:pt x="838" y="585"/>
                </a:cubicBezTo>
                <a:cubicBezTo>
                  <a:pt x="1014" y="580"/>
                  <a:pt x="1190" y="582"/>
                  <a:pt x="1366" y="576"/>
                </a:cubicBezTo>
                <a:cubicBezTo>
                  <a:pt x="1402" y="575"/>
                  <a:pt x="1460" y="548"/>
                  <a:pt x="1491" y="537"/>
                </a:cubicBezTo>
                <a:cubicBezTo>
                  <a:pt x="1565" y="511"/>
                  <a:pt x="1645" y="509"/>
                  <a:pt x="1721" y="489"/>
                </a:cubicBezTo>
                <a:cubicBezTo>
                  <a:pt x="1760" y="464"/>
                  <a:pt x="1771" y="428"/>
                  <a:pt x="1817" y="413"/>
                </a:cubicBezTo>
                <a:cubicBezTo>
                  <a:pt x="1832" y="398"/>
                  <a:pt x="1852" y="390"/>
                  <a:pt x="1865" y="374"/>
                </a:cubicBezTo>
                <a:cubicBezTo>
                  <a:pt x="1916" y="310"/>
                  <a:pt x="1825" y="378"/>
                  <a:pt x="1904" y="326"/>
                </a:cubicBezTo>
                <a:cubicBezTo>
                  <a:pt x="1910" y="316"/>
                  <a:pt x="1914" y="305"/>
                  <a:pt x="1923" y="297"/>
                </a:cubicBezTo>
                <a:cubicBezTo>
                  <a:pt x="1940" y="282"/>
                  <a:pt x="1981" y="259"/>
                  <a:pt x="1981" y="259"/>
                </a:cubicBezTo>
                <a:cubicBezTo>
                  <a:pt x="1999" y="203"/>
                  <a:pt x="1976" y="254"/>
                  <a:pt x="2019" y="211"/>
                </a:cubicBezTo>
                <a:cubicBezTo>
                  <a:pt x="2027" y="203"/>
                  <a:pt x="2029" y="190"/>
                  <a:pt x="2038" y="182"/>
                </a:cubicBezTo>
                <a:cubicBezTo>
                  <a:pt x="2055" y="167"/>
                  <a:pt x="2096" y="144"/>
                  <a:pt x="2096" y="144"/>
                </a:cubicBezTo>
                <a:cubicBezTo>
                  <a:pt x="2105" y="39"/>
                  <a:pt x="2087" y="45"/>
                  <a:pt x="2153" y="0"/>
                </a:cubicBezTo>
                <a:cubicBezTo>
                  <a:pt x="2175" y="21"/>
                  <a:pt x="2173" y="10"/>
                  <a:pt x="2173" y="29"/>
                </a:cubicBezTo>
              </a:path>
            </a:pathLst>
          </a:custGeom>
          <a:noFill/>
          <a:ln w="9525">
            <a:solidFill>
              <a:schemeClr val="hlink"/>
            </a:solidFill>
            <a:prstDash val="lgDash"/>
            <a:round/>
            <a:headEnd/>
            <a:tailEnd/>
          </a:ln>
        </p:spPr>
        <p:txBody>
          <a:bodyPr wrap="none" lIns="90000" tIns="46800" rIns="90000" bIns="46800"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smtClean="0">
                <a:solidFill>
                  <a:schemeClr val="bg1"/>
                </a:solidFill>
              </a:rPr>
              <a:t>例：</a:t>
            </a:r>
          </a:p>
        </p:txBody>
      </p:sp>
      <p:sp>
        <p:nvSpPr>
          <p:cNvPr id="176131" name="Rectangle 3"/>
          <p:cNvSpPr>
            <a:spLocks noGrp="1" noChangeArrowheads="1"/>
          </p:cNvSpPr>
          <p:nvPr>
            <p:ph type="body" idx="1"/>
          </p:nvPr>
        </p:nvSpPr>
        <p:spPr>
          <a:xfrm>
            <a:off x="611188" y="2209800"/>
            <a:ext cx="7772400" cy="4648200"/>
          </a:xfrm>
        </p:spPr>
        <p:txBody>
          <a:bodyPr/>
          <a:lstStyle/>
          <a:p>
            <a:pPr marL="0" indent="0" eaLnBrk="1" hangingPunct="1">
              <a:buFont typeface="Wingdings" pitchFamily="2" charset="2"/>
              <a:buNone/>
            </a:pPr>
            <a:r>
              <a:rPr lang="zh-CN" altLang="en-US" sz="2800" b="1" smtClean="0">
                <a:solidFill>
                  <a:schemeClr val="tx1"/>
                </a:solidFill>
                <a:latin typeface="宋体" pitchFamily="2" charset="-122"/>
              </a:rPr>
              <a:t>例：</a:t>
            </a:r>
            <a:r>
              <a:rPr lang="zh-CN" altLang="en-US" sz="2800" b="1" smtClean="0">
                <a:latin typeface="宋体" pitchFamily="2" charset="-122"/>
              </a:rPr>
              <a:t>前面案例中由供应商与生产科凭印象确定定货，新系统改为根据原材料的库存量和定货点确定定货，这时业务流程有所变化。所以要：</a:t>
            </a:r>
          </a:p>
          <a:p>
            <a:pPr marL="488950" lvl="1" eaLnBrk="1" hangingPunct="1">
              <a:spcBef>
                <a:spcPct val="35000"/>
              </a:spcBef>
              <a:buSzPct val="85000"/>
              <a:buFont typeface="Wingdings" pitchFamily="2" charset="2"/>
              <a:buChar char="p"/>
            </a:pPr>
            <a:r>
              <a:rPr lang="zh-CN" altLang="en-US" b="1" smtClean="0">
                <a:latin typeface="宋体" pitchFamily="2" charset="-122"/>
              </a:rPr>
              <a:t>在原有业务流程分析基础上进行改进和优化</a:t>
            </a:r>
          </a:p>
          <a:p>
            <a:pPr marL="488950" lvl="1" eaLnBrk="1" hangingPunct="1">
              <a:buSzPct val="85000"/>
              <a:buFont typeface="Wingdings" pitchFamily="2" charset="2"/>
              <a:buChar char="p"/>
            </a:pPr>
            <a:r>
              <a:rPr lang="zh-CN" altLang="en-US" b="1" smtClean="0">
                <a:latin typeface="宋体" pitchFamily="2" charset="-122"/>
              </a:rPr>
              <a:t>确定新的业务流程</a:t>
            </a:r>
          </a:p>
          <a:p>
            <a:pPr marL="488950" lvl="1" eaLnBrk="1" hangingPunct="1">
              <a:buSzPct val="85000"/>
              <a:buFont typeface="Wingdings" pitchFamily="2" charset="2"/>
              <a:buChar char="p"/>
            </a:pPr>
            <a:r>
              <a:rPr lang="zh-CN" altLang="en-US" b="1" smtClean="0">
                <a:latin typeface="宋体" pitchFamily="2" charset="-122"/>
              </a:rPr>
              <a:t>确定新系统的人机界面</a:t>
            </a:r>
          </a:p>
        </p:txBody>
      </p:sp>
      <p:sp>
        <p:nvSpPr>
          <p:cNvPr id="176132" name="AutoShape 6">
            <a:hlinkClick r:id="" action="ppaction://noaction" highlightClick="1"/>
          </p:cNvPr>
          <p:cNvSpPr>
            <a:spLocks noChangeArrowheads="1"/>
          </p:cNvSpPr>
          <p:nvPr/>
        </p:nvSpPr>
        <p:spPr bwMode="auto">
          <a:xfrm>
            <a:off x="1357313" y="785813"/>
            <a:ext cx="5330825" cy="903287"/>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4.4.1 </a:t>
            </a:r>
            <a:r>
              <a:rPr lang="zh-CN" altLang="en-US" sz="3600">
                <a:solidFill>
                  <a:srgbClr val="0A0A0E"/>
                </a:solidFill>
              </a:rPr>
              <a:t>调查分析</a:t>
            </a:r>
          </a:p>
        </p:txBody>
      </p:sp>
    </p:spTree>
  </p:cSld>
  <p:clrMapOvr>
    <a:masterClrMapping/>
  </p:clrMapOvr>
  <p:transition>
    <p:wipe dir="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body" idx="1"/>
          </p:nvPr>
        </p:nvSpPr>
        <p:spPr>
          <a:xfrm>
            <a:off x="395288" y="1905000"/>
            <a:ext cx="8215312" cy="3886200"/>
          </a:xfrm>
        </p:spPr>
        <p:txBody>
          <a:bodyPr/>
          <a:lstStyle/>
          <a:p>
            <a:pPr eaLnBrk="1" hangingPunct="1">
              <a:spcBef>
                <a:spcPct val="10000"/>
              </a:spcBef>
              <a:buClr>
                <a:srgbClr val="003366"/>
              </a:buClr>
              <a:buFontTx/>
              <a:buNone/>
            </a:pPr>
            <a:r>
              <a:rPr lang="en-US" altLang="zh-CN" sz="2800" b="1" smtClean="0"/>
              <a:t>2. </a:t>
            </a:r>
            <a:r>
              <a:rPr lang="zh-CN" altLang="en-US" sz="2800" b="1" smtClean="0"/>
              <a:t>确定合理的数据和数据流程</a:t>
            </a:r>
            <a:endParaRPr lang="zh-CN" altLang="en-US" sz="2800" b="1" smtClean="0">
              <a:latin typeface="宋体" pitchFamily="2" charset="-122"/>
            </a:endParaRPr>
          </a:p>
          <a:p>
            <a:pPr eaLnBrk="1" hangingPunct="1">
              <a:spcBef>
                <a:spcPct val="10000"/>
              </a:spcBef>
              <a:buClr>
                <a:schemeClr val="hlink"/>
              </a:buClr>
              <a:buSzPct val="85000"/>
              <a:buFont typeface="Wingdings" pitchFamily="2" charset="2"/>
              <a:buChar char="p"/>
            </a:pPr>
            <a:r>
              <a:rPr lang="zh-CN" altLang="en-US" sz="2800" b="1" smtClean="0">
                <a:latin typeface="宋体" pitchFamily="2" charset="-122"/>
              </a:rPr>
              <a:t>请用户确认最终的数据指标体系和数据字典。确认的内容主要是指标体系是否全面合理，数据精度是否满足要求并可以统计得到这个精度等等</a:t>
            </a:r>
          </a:p>
          <a:p>
            <a:pPr eaLnBrk="1" hangingPunct="1">
              <a:spcBef>
                <a:spcPct val="10000"/>
              </a:spcBef>
              <a:buClr>
                <a:schemeClr val="hlink"/>
              </a:buClr>
              <a:buSzPct val="85000"/>
              <a:buFont typeface="Wingdings" pitchFamily="2" charset="2"/>
              <a:buChar char="p"/>
            </a:pPr>
            <a:r>
              <a:rPr lang="zh-CN" altLang="en-US" sz="2800" b="1" smtClean="0">
                <a:latin typeface="宋体" pitchFamily="2" charset="-122"/>
              </a:rPr>
              <a:t>对哪些数据处理过程进行了优化和改动</a:t>
            </a:r>
            <a:r>
              <a:rPr lang="en-US" altLang="zh-CN" sz="2800" b="1" smtClean="0">
                <a:latin typeface="宋体" pitchFamily="2" charset="-122"/>
              </a:rPr>
              <a:t>?</a:t>
            </a:r>
            <a:r>
              <a:rPr lang="zh-CN" altLang="en-US" sz="2800" b="1" smtClean="0">
                <a:latin typeface="宋体" pitchFamily="2" charset="-122"/>
              </a:rPr>
              <a:t>改动的原因是什么</a:t>
            </a:r>
            <a:r>
              <a:rPr lang="en-US" altLang="zh-CN" sz="2800" b="1" smtClean="0">
                <a:latin typeface="宋体" pitchFamily="2" charset="-122"/>
              </a:rPr>
              <a:t>?</a:t>
            </a:r>
            <a:r>
              <a:rPr lang="zh-CN" altLang="en-US" sz="2800" b="1" smtClean="0">
                <a:latin typeface="宋体" pitchFamily="2" charset="-122"/>
              </a:rPr>
              <a:t>改动</a:t>
            </a:r>
            <a:r>
              <a:rPr lang="en-US" altLang="zh-CN" sz="2800" b="1" smtClean="0">
                <a:latin typeface="宋体" pitchFamily="2" charset="-122"/>
              </a:rPr>
              <a:t>(</a:t>
            </a:r>
            <a:r>
              <a:rPr lang="zh-CN" altLang="en-US" sz="2800" b="1" smtClean="0">
                <a:latin typeface="宋体" pitchFamily="2" charset="-122"/>
              </a:rPr>
              <a:t>包括增补</a:t>
            </a:r>
            <a:r>
              <a:rPr lang="en-US" altLang="zh-CN" sz="2800" b="1" smtClean="0">
                <a:latin typeface="宋体" pitchFamily="2" charset="-122"/>
              </a:rPr>
              <a:t>)</a:t>
            </a:r>
            <a:r>
              <a:rPr lang="zh-CN" altLang="en-US" sz="2800" b="1" smtClean="0">
                <a:latin typeface="宋体" pitchFamily="2" charset="-122"/>
              </a:rPr>
              <a:t>后将带来哪些好处</a:t>
            </a:r>
            <a:r>
              <a:rPr lang="en-US" altLang="zh-CN" sz="2800" b="1" smtClean="0">
                <a:latin typeface="宋体" pitchFamily="2" charset="-122"/>
              </a:rPr>
              <a:t>? </a:t>
            </a:r>
          </a:p>
          <a:p>
            <a:pPr eaLnBrk="1" hangingPunct="1">
              <a:spcBef>
                <a:spcPct val="10000"/>
              </a:spcBef>
              <a:buClr>
                <a:schemeClr val="hlink"/>
              </a:buClr>
              <a:buSzPct val="85000"/>
              <a:buFont typeface="Wingdings" pitchFamily="2" charset="2"/>
              <a:buChar char="p"/>
            </a:pPr>
            <a:r>
              <a:rPr lang="zh-CN" altLang="en-US" sz="2800" b="1" smtClean="0">
                <a:latin typeface="宋体" pitchFamily="2" charset="-122"/>
              </a:rPr>
              <a:t>给出最后确定（即优化后）的</a:t>
            </a:r>
            <a:r>
              <a:rPr lang="zh-CN" altLang="en-US" sz="2800" b="1" smtClean="0">
                <a:latin typeface="宋体" pitchFamily="2" charset="-122"/>
                <a:hlinkClick r:id="rId2" action="ppaction://hlinksldjump"/>
              </a:rPr>
              <a:t>数据流程图</a:t>
            </a:r>
            <a:endParaRPr lang="zh-CN" altLang="en-US" sz="2800" b="1" smtClean="0">
              <a:latin typeface="宋体" pitchFamily="2" charset="-122"/>
            </a:endParaRPr>
          </a:p>
          <a:p>
            <a:pPr eaLnBrk="1" hangingPunct="1">
              <a:spcBef>
                <a:spcPct val="10000"/>
              </a:spcBef>
              <a:buClr>
                <a:schemeClr val="hlink"/>
              </a:buClr>
              <a:buSzPct val="85000"/>
              <a:buFont typeface="Wingdings" pitchFamily="2" charset="2"/>
              <a:buChar char="p"/>
            </a:pPr>
            <a:r>
              <a:rPr lang="zh-CN" altLang="en-US" sz="2800" b="1" smtClean="0">
                <a:latin typeface="宋体" pitchFamily="2" charset="-122"/>
              </a:rPr>
              <a:t>指出在数据流程图中的人机界面</a:t>
            </a:r>
          </a:p>
        </p:txBody>
      </p:sp>
      <p:sp>
        <p:nvSpPr>
          <p:cNvPr id="177155" name="AutoShape 4">
            <a:hlinkClick r:id="" action="ppaction://noaction" highlightClick="1"/>
          </p:cNvPr>
          <p:cNvSpPr>
            <a:spLocks noChangeArrowheads="1"/>
          </p:cNvSpPr>
          <p:nvPr/>
        </p:nvSpPr>
        <p:spPr bwMode="auto">
          <a:xfrm>
            <a:off x="1187450" y="981075"/>
            <a:ext cx="5330825" cy="903288"/>
          </a:xfrm>
          <a:prstGeom prst="actionButtonBlank">
            <a:avLst/>
          </a:prstGeom>
          <a:noFill/>
          <a:ln w="9525">
            <a:noFill/>
            <a:miter lim="800000"/>
            <a:headEnd/>
            <a:tailEnd/>
          </a:ln>
        </p:spPr>
        <p:txBody>
          <a:bodyPr anchor="ctr"/>
          <a:lstStyle/>
          <a:p>
            <a:r>
              <a:rPr lang="en-US" altLang="zh-CN" sz="3200">
                <a:solidFill>
                  <a:srgbClr val="0A0A0E"/>
                </a:solidFill>
              </a:rPr>
              <a:t> 4.4.1 </a:t>
            </a:r>
            <a:r>
              <a:rPr lang="zh-CN" altLang="en-US" sz="3200">
                <a:solidFill>
                  <a:srgbClr val="0A0A0E"/>
                </a:solidFill>
              </a:rPr>
              <a:t>调查分析</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200" b="1" smtClean="0">
                <a:solidFill>
                  <a:srgbClr val="0A0A0E"/>
                </a:solidFill>
              </a:rPr>
              <a:t>4.1.2 </a:t>
            </a:r>
            <a:r>
              <a:rPr lang="zh-CN" altLang="en-US" sz="3200" b="1" smtClean="0">
                <a:solidFill>
                  <a:srgbClr val="0A0A0E"/>
                </a:solidFill>
              </a:rPr>
              <a:t>系统调查的内容与方法</a:t>
            </a:r>
          </a:p>
        </p:txBody>
      </p:sp>
      <p:sp>
        <p:nvSpPr>
          <p:cNvPr id="44035" name="Rectangle 3"/>
          <p:cNvSpPr>
            <a:spLocks noGrp="1" noChangeArrowheads="1"/>
          </p:cNvSpPr>
          <p:nvPr>
            <p:ph type="body" idx="1"/>
          </p:nvPr>
        </p:nvSpPr>
        <p:spPr>
          <a:xfrm>
            <a:off x="0" y="1844675"/>
            <a:ext cx="8893175" cy="1368425"/>
          </a:xfrm>
        </p:spPr>
        <p:txBody>
          <a:bodyPr/>
          <a:lstStyle/>
          <a:p>
            <a:pPr marL="788988" lvl="1" indent="358775" algn="just" eaLnBrk="1" hangingPunct="1">
              <a:buFont typeface="Wingdings" pitchFamily="2" charset="2"/>
              <a:buNone/>
            </a:pPr>
            <a:r>
              <a:rPr lang="zh-CN" altLang="en-US" b="1" smtClean="0"/>
              <a:t>系统调查的必要性：</a:t>
            </a:r>
            <a:endParaRPr lang="en-US" altLang="zh-CN" b="1" smtClean="0">
              <a:latin typeface="宋体" pitchFamily="2" charset="-122"/>
            </a:endParaRPr>
          </a:p>
          <a:p>
            <a:pPr marL="388938" indent="358775" algn="just" eaLnBrk="1" hangingPunct="1">
              <a:buFont typeface="Wingdings" pitchFamily="2" charset="2"/>
              <a:buNone/>
            </a:pPr>
            <a:r>
              <a:rPr lang="en-US" altLang="zh-CN" sz="2800" b="1" smtClean="0"/>
              <a:t>1</a:t>
            </a:r>
            <a:r>
              <a:rPr lang="zh-CN" altLang="en-US" sz="2800" b="1" smtClean="0"/>
              <a:t>、需求调研是减小用户“期望差异”的关键一步</a:t>
            </a:r>
            <a:endParaRPr lang="zh-CN" altLang="en-US" sz="2800" b="1" smtClean="0">
              <a:latin typeface="宋体" pitchFamily="2" charset="-122"/>
            </a:endParaRPr>
          </a:p>
        </p:txBody>
      </p:sp>
      <p:sp>
        <p:nvSpPr>
          <p:cNvPr id="4" name="圆角矩形标注 3"/>
          <p:cNvSpPr>
            <a:spLocks noChangeArrowheads="1"/>
          </p:cNvSpPr>
          <p:nvPr/>
        </p:nvSpPr>
        <p:spPr bwMode="auto">
          <a:xfrm>
            <a:off x="3563938" y="1341438"/>
            <a:ext cx="5329237" cy="1295400"/>
          </a:xfrm>
          <a:prstGeom prst="wedgeRoundRectCallout">
            <a:avLst>
              <a:gd name="adj1" fmla="val -56713"/>
              <a:gd name="adj2" fmla="val 61431"/>
              <a:gd name="adj3" fmla="val 16667"/>
            </a:avLst>
          </a:prstGeom>
          <a:solidFill>
            <a:schemeClr val="accent1"/>
          </a:solidFill>
          <a:ln w="9525" algn="ctr">
            <a:solidFill>
              <a:schemeClr val="tx1"/>
            </a:solidFill>
            <a:round/>
            <a:headEnd/>
            <a:tailEnd/>
          </a:ln>
        </p:spPr>
        <p:txBody>
          <a:bodyPr wrap="none" lIns="90000" tIns="46800" rIns="90000" bIns="46800" anchor="ctr"/>
          <a:lstStyle/>
          <a:p>
            <a:endParaRPr lang="zh-CN" altLang="en-US" sz="1800" b="0"/>
          </a:p>
          <a:p>
            <a:r>
              <a:rPr lang="en-US" altLang="zh-CN" sz="1800"/>
              <a:t>1</a:t>
            </a:r>
            <a:r>
              <a:rPr lang="zh-CN" altLang="en-US" sz="1800"/>
              <a:t>）目标客户的需求才是需要重点关注的；</a:t>
            </a:r>
          </a:p>
          <a:p>
            <a:r>
              <a:rPr lang="en-US" altLang="zh-CN" sz="1800"/>
              <a:t>2</a:t>
            </a:r>
            <a:r>
              <a:rPr lang="zh-CN" altLang="en-US" sz="1800"/>
              <a:t>）做好需求调研是软件产品成功的关键一步。</a:t>
            </a:r>
          </a:p>
          <a:p>
            <a:endParaRPr lang="zh-CN" altLang="en-US" sz="1800"/>
          </a:p>
        </p:txBody>
      </p:sp>
      <p:sp>
        <p:nvSpPr>
          <p:cNvPr id="5" name="TextBox 4"/>
          <p:cNvSpPr txBox="1">
            <a:spLocks noChangeArrowheads="1"/>
          </p:cNvSpPr>
          <p:nvPr/>
        </p:nvSpPr>
        <p:spPr bwMode="auto">
          <a:xfrm>
            <a:off x="827088" y="3141663"/>
            <a:ext cx="7921625" cy="522287"/>
          </a:xfrm>
          <a:prstGeom prst="rect">
            <a:avLst/>
          </a:prstGeom>
          <a:noFill/>
          <a:ln w="9525">
            <a:noFill/>
            <a:miter lim="800000"/>
            <a:headEnd/>
            <a:tailEnd/>
          </a:ln>
        </p:spPr>
        <p:txBody>
          <a:bodyPr>
            <a:spAutoFit/>
          </a:bodyPr>
          <a:lstStyle/>
          <a:p>
            <a:r>
              <a:rPr lang="en-US" altLang="zh-CN" sz="2800"/>
              <a:t>2</a:t>
            </a:r>
            <a:r>
              <a:rPr lang="zh-CN" altLang="en-US" sz="2800"/>
              <a:t>、需求变动大，可能是因为需求不完整、不清晰</a:t>
            </a:r>
          </a:p>
        </p:txBody>
      </p:sp>
      <p:sp>
        <p:nvSpPr>
          <p:cNvPr id="6" name="圆角矩形标注 5"/>
          <p:cNvSpPr>
            <a:spLocks noChangeArrowheads="1"/>
          </p:cNvSpPr>
          <p:nvPr/>
        </p:nvSpPr>
        <p:spPr bwMode="auto">
          <a:xfrm>
            <a:off x="3348038" y="1557338"/>
            <a:ext cx="5327650" cy="1727200"/>
          </a:xfrm>
          <a:prstGeom prst="wedgeRoundRectCallout">
            <a:avLst>
              <a:gd name="adj1" fmla="val -56713"/>
              <a:gd name="adj2" fmla="val 61431"/>
              <a:gd name="adj3" fmla="val 16667"/>
            </a:avLst>
          </a:prstGeom>
          <a:solidFill>
            <a:schemeClr val="accent1"/>
          </a:solidFill>
          <a:ln w="9525" algn="ctr">
            <a:solidFill>
              <a:schemeClr val="tx1"/>
            </a:solidFill>
            <a:round/>
            <a:headEnd/>
            <a:tailEnd/>
          </a:ln>
        </p:spPr>
        <p:txBody>
          <a:bodyPr wrap="none" lIns="90000" tIns="46800" rIns="90000" bIns="46800" anchor="ctr"/>
          <a:lstStyle/>
          <a:p>
            <a:endParaRPr lang="zh-CN" altLang="en-US" sz="1800" b="0"/>
          </a:p>
          <a:p>
            <a:endParaRPr lang="zh-CN" altLang="en-US" sz="1800" b="0"/>
          </a:p>
          <a:p>
            <a:r>
              <a:rPr lang="en-US" altLang="zh-CN" sz="1800"/>
              <a:t>1</a:t>
            </a:r>
            <a:r>
              <a:rPr lang="zh-CN" altLang="en-US" sz="1800"/>
              <a:t>） 需求变化是客观存在的，必须处理好需求变更；</a:t>
            </a:r>
          </a:p>
          <a:p>
            <a:r>
              <a:rPr lang="en-US" altLang="zh-CN" sz="1800"/>
              <a:t>2</a:t>
            </a:r>
            <a:r>
              <a:rPr lang="zh-CN" altLang="en-US" sz="1800"/>
              <a:t>） 需求在一定的时间范围、一定的环境下，一定</a:t>
            </a:r>
            <a:endParaRPr lang="en-US" altLang="zh-CN" sz="1800"/>
          </a:p>
          <a:p>
            <a:r>
              <a:rPr lang="zh-CN" altLang="en-US" sz="1800"/>
              <a:t>的用户群体范围内是确定的，或者说是相对确定的；</a:t>
            </a:r>
          </a:p>
          <a:p>
            <a:r>
              <a:rPr lang="en-US" altLang="zh-CN" sz="1800"/>
              <a:t>3</a:t>
            </a:r>
            <a:r>
              <a:rPr lang="zh-CN" altLang="en-US" sz="1800"/>
              <a:t>） 加强需求管理，获取完整、清晰需求是比控制</a:t>
            </a:r>
            <a:endParaRPr lang="en-US" altLang="zh-CN" sz="1800"/>
          </a:p>
          <a:p>
            <a:r>
              <a:rPr lang="zh-CN" altLang="en-US" sz="1800"/>
              <a:t>需求变更更好的办法；</a:t>
            </a:r>
          </a:p>
          <a:p>
            <a:endParaRPr lang="zh-CN" altLang="en-US" sz="1800"/>
          </a:p>
        </p:txBody>
      </p:sp>
      <p:sp>
        <p:nvSpPr>
          <p:cNvPr id="7" name="TextBox 6"/>
          <p:cNvSpPr txBox="1">
            <a:spLocks noChangeArrowheads="1"/>
          </p:cNvSpPr>
          <p:nvPr/>
        </p:nvSpPr>
        <p:spPr bwMode="auto">
          <a:xfrm>
            <a:off x="827088" y="4005263"/>
            <a:ext cx="7489825" cy="522287"/>
          </a:xfrm>
          <a:prstGeom prst="rect">
            <a:avLst/>
          </a:prstGeom>
          <a:noFill/>
          <a:ln w="9525">
            <a:noFill/>
            <a:miter lim="800000"/>
            <a:headEnd/>
            <a:tailEnd/>
          </a:ln>
        </p:spPr>
        <p:txBody>
          <a:bodyPr>
            <a:spAutoFit/>
          </a:bodyPr>
          <a:lstStyle/>
          <a:p>
            <a:r>
              <a:rPr lang="en-US" altLang="zh-CN" sz="2800"/>
              <a:t>3</a:t>
            </a:r>
            <a:r>
              <a:rPr lang="zh-CN" altLang="en-US" sz="2800"/>
              <a:t>、错误越早修复成本越低</a:t>
            </a:r>
          </a:p>
        </p:txBody>
      </p:sp>
      <p:grpSp>
        <p:nvGrpSpPr>
          <p:cNvPr id="2" name="组合 19"/>
          <p:cNvGrpSpPr>
            <a:grpSpLocks/>
          </p:cNvGrpSpPr>
          <p:nvPr/>
        </p:nvGrpSpPr>
        <p:grpSpPr bwMode="auto">
          <a:xfrm>
            <a:off x="5435600" y="3716338"/>
            <a:ext cx="2376488" cy="2781300"/>
            <a:chOff x="5436096" y="3717032"/>
            <a:chExt cx="2376264" cy="2780928"/>
          </a:xfrm>
        </p:grpSpPr>
        <p:sp>
          <p:nvSpPr>
            <p:cNvPr id="31753" name="等腰三角形 8"/>
            <p:cNvSpPr>
              <a:spLocks noChangeArrowheads="1"/>
            </p:cNvSpPr>
            <p:nvPr/>
          </p:nvSpPr>
          <p:spPr bwMode="auto">
            <a:xfrm>
              <a:off x="5436096" y="3717032"/>
              <a:ext cx="2376264" cy="2780928"/>
            </a:xfrm>
            <a:prstGeom prst="triangle">
              <a:avLst>
                <a:gd name="adj" fmla="val 50000"/>
              </a:avLst>
            </a:prstGeom>
            <a:solidFill>
              <a:schemeClr val="accent1"/>
            </a:solidFill>
            <a:ln w="9525" algn="ctr">
              <a:solidFill>
                <a:schemeClr val="tx1"/>
              </a:solidFill>
              <a:round/>
              <a:headEnd/>
              <a:tailEnd/>
            </a:ln>
          </p:spPr>
          <p:txBody>
            <a:bodyPr wrap="none" lIns="90000" tIns="46800" rIns="90000" bIns="46800" anchor="ctr"/>
            <a:lstStyle/>
            <a:p>
              <a:r>
                <a:rPr lang="zh-CN" altLang="en-US" sz="1800" b="0"/>
                <a:t>    </a:t>
              </a:r>
              <a:r>
                <a:rPr lang="zh-CN" altLang="en-US" sz="1800"/>
                <a:t>分析</a:t>
              </a:r>
              <a:endParaRPr lang="en-US" altLang="zh-CN" sz="1800"/>
            </a:p>
            <a:p>
              <a:endParaRPr lang="en-US" altLang="zh-CN" sz="1800"/>
            </a:p>
            <a:p>
              <a:r>
                <a:rPr lang="zh-CN" altLang="en-US" sz="1800"/>
                <a:t>    设计</a:t>
              </a:r>
              <a:endParaRPr lang="en-US" altLang="zh-CN" sz="1800"/>
            </a:p>
            <a:p>
              <a:endParaRPr lang="en-US" altLang="zh-CN" sz="1800"/>
            </a:p>
            <a:p>
              <a:r>
                <a:rPr lang="zh-CN" altLang="en-US" sz="1800"/>
                <a:t>    编码</a:t>
              </a:r>
              <a:endParaRPr lang="en-US" altLang="zh-CN" sz="1800"/>
            </a:p>
            <a:p>
              <a:endParaRPr lang="en-US" altLang="zh-CN" sz="1800"/>
            </a:p>
            <a:p>
              <a:r>
                <a:rPr lang="zh-CN" altLang="en-US" sz="1800"/>
                <a:t>    测试</a:t>
              </a:r>
              <a:endParaRPr lang="en-US" altLang="zh-CN" sz="1800"/>
            </a:p>
            <a:p>
              <a:endParaRPr lang="en-US" altLang="zh-CN" sz="1800"/>
            </a:p>
            <a:p>
              <a:r>
                <a:rPr lang="zh-CN" altLang="en-US" sz="1800"/>
                <a:t>    运行</a:t>
              </a:r>
              <a:endParaRPr lang="en-US" altLang="zh-CN" sz="1800"/>
            </a:p>
            <a:p>
              <a:endParaRPr lang="en-US" altLang="zh-CN" sz="1800" b="0"/>
            </a:p>
            <a:p>
              <a:endParaRPr lang="en-US" altLang="zh-CN" sz="1800" b="0"/>
            </a:p>
            <a:p>
              <a:endParaRPr lang="en-US" altLang="zh-CN" sz="1800" b="0"/>
            </a:p>
            <a:p>
              <a:endParaRPr lang="zh-CN" altLang="en-US" sz="1800" b="0"/>
            </a:p>
          </p:txBody>
        </p:sp>
        <p:cxnSp>
          <p:nvCxnSpPr>
            <p:cNvPr id="31754" name="直接连接符 10"/>
            <p:cNvCxnSpPr>
              <a:cxnSpLocks noChangeShapeType="1"/>
            </p:cNvCxnSpPr>
            <p:nvPr/>
          </p:nvCxnSpPr>
          <p:spPr bwMode="auto">
            <a:xfrm>
              <a:off x="6372200" y="4293096"/>
              <a:ext cx="504056" cy="0"/>
            </a:xfrm>
            <a:prstGeom prst="line">
              <a:avLst/>
            </a:prstGeom>
            <a:noFill/>
            <a:ln w="9525" algn="ctr">
              <a:solidFill>
                <a:schemeClr val="tx1"/>
              </a:solidFill>
              <a:round/>
              <a:headEnd/>
              <a:tailEnd/>
            </a:ln>
          </p:spPr>
        </p:cxnSp>
        <p:cxnSp>
          <p:nvCxnSpPr>
            <p:cNvPr id="31755" name="直接连接符 14"/>
            <p:cNvCxnSpPr>
              <a:cxnSpLocks noChangeShapeType="1"/>
            </p:cNvCxnSpPr>
            <p:nvPr/>
          </p:nvCxnSpPr>
          <p:spPr bwMode="auto">
            <a:xfrm>
              <a:off x="6156176" y="4797152"/>
              <a:ext cx="936104" cy="0"/>
            </a:xfrm>
            <a:prstGeom prst="line">
              <a:avLst/>
            </a:prstGeom>
            <a:noFill/>
            <a:ln w="9525" algn="ctr">
              <a:solidFill>
                <a:schemeClr val="tx1"/>
              </a:solidFill>
              <a:round/>
              <a:headEnd/>
              <a:tailEnd/>
            </a:ln>
          </p:spPr>
        </p:cxnSp>
        <p:cxnSp>
          <p:nvCxnSpPr>
            <p:cNvPr id="31756" name="直接连接符 16"/>
            <p:cNvCxnSpPr>
              <a:cxnSpLocks noChangeShapeType="1"/>
            </p:cNvCxnSpPr>
            <p:nvPr/>
          </p:nvCxnSpPr>
          <p:spPr bwMode="auto">
            <a:xfrm>
              <a:off x="5940152" y="5373216"/>
              <a:ext cx="1368152" cy="0"/>
            </a:xfrm>
            <a:prstGeom prst="line">
              <a:avLst/>
            </a:prstGeom>
            <a:noFill/>
            <a:ln w="9525" algn="ctr">
              <a:solidFill>
                <a:schemeClr val="tx1"/>
              </a:solidFill>
              <a:round/>
              <a:headEnd/>
              <a:tailEnd/>
            </a:ln>
          </p:spPr>
        </p:cxnSp>
        <p:cxnSp>
          <p:nvCxnSpPr>
            <p:cNvPr id="31757" name="直接连接符 17"/>
            <p:cNvCxnSpPr>
              <a:cxnSpLocks noChangeShapeType="1"/>
            </p:cNvCxnSpPr>
            <p:nvPr/>
          </p:nvCxnSpPr>
          <p:spPr bwMode="auto">
            <a:xfrm>
              <a:off x="5724128" y="5949280"/>
              <a:ext cx="1800200" cy="0"/>
            </a:xfrm>
            <a:prstGeom prst="line">
              <a:avLst/>
            </a:prstGeom>
            <a:noFill/>
            <a:ln w="9525" algn="ctr">
              <a:solidFill>
                <a:schemeClr val="tx1"/>
              </a:solidFill>
              <a:round/>
              <a:headEnd/>
              <a:tailEnd/>
            </a:ln>
          </p:spPr>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 grpId="0" animBg="1"/>
      <p:bldP spid="5" grpId="0"/>
      <p:bldP spid="6" grpId="0" animBg="1"/>
      <p:bldP spid="7"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z="100" smtClean="0">
                <a:solidFill>
                  <a:schemeClr val="bg1"/>
                </a:solidFill>
              </a:rPr>
              <a:t>库存管理流程图实例（中）</a:t>
            </a:r>
          </a:p>
        </p:txBody>
      </p:sp>
      <p:grpSp>
        <p:nvGrpSpPr>
          <p:cNvPr id="178179" name="Group 3"/>
          <p:cNvGrpSpPr>
            <a:grpSpLocks/>
          </p:cNvGrpSpPr>
          <p:nvPr/>
        </p:nvGrpSpPr>
        <p:grpSpPr bwMode="auto">
          <a:xfrm>
            <a:off x="609600" y="2819400"/>
            <a:ext cx="914400" cy="914400"/>
            <a:chOff x="1056" y="1440"/>
            <a:chExt cx="576" cy="576"/>
          </a:xfrm>
        </p:grpSpPr>
        <p:sp>
          <p:nvSpPr>
            <p:cNvPr id="178283" name="Rectangle 4"/>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78284" name="Line 5"/>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78285" name="Line 6"/>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78180" name="Text Box 7"/>
          <p:cNvSpPr txBox="1">
            <a:spLocks noChangeArrowheads="1"/>
          </p:cNvSpPr>
          <p:nvPr/>
        </p:nvSpPr>
        <p:spPr bwMode="auto">
          <a:xfrm>
            <a:off x="685800" y="3124200"/>
            <a:ext cx="9144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销办</a:t>
            </a:r>
          </a:p>
        </p:txBody>
      </p:sp>
      <p:grpSp>
        <p:nvGrpSpPr>
          <p:cNvPr id="178181" name="Group 8"/>
          <p:cNvGrpSpPr>
            <a:grpSpLocks/>
          </p:cNvGrpSpPr>
          <p:nvPr/>
        </p:nvGrpSpPr>
        <p:grpSpPr bwMode="auto">
          <a:xfrm>
            <a:off x="762000" y="4343400"/>
            <a:ext cx="914400" cy="914400"/>
            <a:chOff x="1056" y="1440"/>
            <a:chExt cx="576" cy="576"/>
          </a:xfrm>
        </p:grpSpPr>
        <p:sp>
          <p:nvSpPr>
            <p:cNvPr id="178280" name="Rectangle 9"/>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78281" name="Line 10"/>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78282" name="Line 11"/>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78182" name="Text Box 12"/>
          <p:cNvSpPr txBox="1">
            <a:spLocks noChangeArrowheads="1"/>
          </p:cNvSpPr>
          <p:nvPr/>
        </p:nvSpPr>
        <p:spPr bwMode="auto">
          <a:xfrm>
            <a:off x="838200" y="4632325"/>
            <a:ext cx="9144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采办</a:t>
            </a:r>
          </a:p>
        </p:txBody>
      </p:sp>
      <p:sp>
        <p:nvSpPr>
          <p:cNvPr id="178183" name="Line 13"/>
          <p:cNvSpPr>
            <a:spLocks noChangeShapeType="1"/>
          </p:cNvSpPr>
          <p:nvPr/>
        </p:nvSpPr>
        <p:spPr bwMode="auto">
          <a:xfrm>
            <a:off x="1676400" y="4860925"/>
            <a:ext cx="990600" cy="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78184" name="Line 14"/>
          <p:cNvSpPr>
            <a:spLocks noChangeShapeType="1"/>
          </p:cNvSpPr>
          <p:nvPr/>
        </p:nvSpPr>
        <p:spPr bwMode="auto">
          <a:xfrm>
            <a:off x="2895600" y="3429000"/>
            <a:ext cx="0" cy="38100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78185" name="Rectangle 15"/>
          <p:cNvSpPr>
            <a:spLocks noChangeArrowheads="1"/>
          </p:cNvSpPr>
          <p:nvPr/>
        </p:nvSpPr>
        <p:spPr bwMode="auto">
          <a:xfrm>
            <a:off x="2514600" y="2971800"/>
            <a:ext cx="1371600" cy="457200"/>
          </a:xfrm>
          <a:prstGeom prst="rect">
            <a:avLst/>
          </a:prstGeom>
          <a:noFill/>
          <a:ln w="28575">
            <a:solidFill>
              <a:srgbClr val="003366"/>
            </a:solidFill>
            <a:miter lim="800000"/>
            <a:headEnd/>
            <a:tailEnd/>
          </a:ln>
        </p:spPr>
        <p:txBody>
          <a:bodyPr wrap="none" anchor="b"/>
          <a:lstStyle/>
          <a:p>
            <a:pPr algn="r"/>
            <a:r>
              <a:rPr kumimoji="1" lang="zh-CN" altLang="en-US" sz="2000">
                <a:solidFill>
                  <a:srgbClr val="003366"/>
                </a:solidFill>
              </a:rPr>
              <a:t>备货处理</a:t>
            </a:r>
          </a:p>
        </p:txBody>
      </p:sp>
      <p:sp>
        <p:nvSpPr>
          <p:cNvPr id="178186" name="Line 16"/>
          <p:cNvSpPr>
            <a:spLocks noChangeShapeType="1"/>
          </p:cNvSpPr>
          <p:nvPr/>
        </p:nvSpPr>
        <p:spPr bwMode="auto">
          <a:xfrm>
            <a:off x="1524000" y="3276600"/>
            <a:ext cx="990600" cy="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78187" name="Line 17"/>
          <p:cNvSpPr>
            <a:spLocks noChangeShapeType="1"/>
          </p:cNvSpPr>
          <p:nvPr/>
        </p:nvSpPr>
        <p:spPr bwMode="auto">
          <a:xfrm>
            <a:off x="5257800" y="3870325"/>
            <a:ext cx="0" cy="60960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78188" name="Line 18"/>
          <p:cNvSpPr>
            <a:spLocks noChangeShapeType="1"/>
          </p:cNvSpPr>
          <p:nvPr/>
        </p:nvSpPr>
        <p:spPr bwMode="auto">
          <a:xfrm>
            <a:off x="4038600" y="4632325"/>
            <a:ext cx="228600" cy="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78189" name="Line 19"/>
          <p:cNvSpPr>
            <a:spLocks noChangeShapeType="1"/>
          </p:cNvSpPr>
          <p:nvPr/>
        </p:nvSpPr>
        <p:spPr bwMode="auto">
          <a:xfrm>
            <a:off x="8001000" y="2727325"/>
            <a:ext cx="533400" cy="0"/>
          </a:xfrm>
          <a:prstGeom prst="line">
            <a:avLst/>
          </a:prstGeom>
          <a:noFill/>
          <a:ln w="28575">
            <a:solidFill>
              <a:srgbClr val="003366"/>
            </a:solidFill>
            <a:round/>
            <a:headEnd type="triangle" w="med" len="med"/>
            <a:tailEnd/>
          </a:ln>
        </p:spPr>
        <p:txBody>
          <a:bodyPr wrap="none" lIns="90000" tIns="46800" rIns="90000" bIns="46800" anchor="ctr"/>
          <a:lstStyle/>
          <a:p>
            <a:endParaRPr lang="zh-CN" altLang="en-US"/>
          </a:p>
        </p:txBody>
      </p:sp>
      <p:sp>
        <p:nvSpPr>
          <p:cNvPr id="178190" name="Line 20"/>
          <p:cNvSpPr>
            <a:spLocks noChangeShapeType="1"/>
          </p:cNvSpPr>
          <p:nvPr/>
        </p:nvSpPr>
        <p:spPr bwMode="auto">
          <a:xfrm>
            <a:off x="4267200" y="3641725"/>
            <a:ext cx="0" cy="990600"/>
          </a:xfrm>
          <a:prstGeom prst="line">
            <a:avLst/>
          </a:prstGeom>
          <a:noFill/>
          <a:ln w="28575">
            <a:solidFill>
              <a:srgbClr val="003366"/>
            </a:solidFill>
            <a:round/>
            <a:headEnd/>
            <a:tailEnd/>
          </a:ln>
        </p:spPr>
        <p:txBody>
          <a:bodyPr wrap="none" lIns="90000" tIns="46800" rIns="90000" bIns="46800" anchor="ctr"/>
          <a:lstStyle/>
          <a:p>
            <a:endParaRPr lang="zh-CN" altLang="en-US"/>
          </a:p>
        </p:txBody>
      </p:sp>
      <p:grpSp>
        <p:nvGrpSpPr>
          <p:cNvPr id="178191" name="Group 21"/>
          <p:cNvGrpSpPr>
            <a:grpSpLocks/>
          </p:cNvGrpSpPr>
          <p:nvPr/>
        </p:nvGrpSpPr>
        <p:grpSpPr bwMode="auto">
          <a:xfrm>
            <a:off x="5257800" y="1981200"/>
            <a:ext cx="914400" cy="914400"/>
            <a:chOff x="1056" y="1440"/>
            <a:chExt cx="576" cy="576"/>
          </a:xfrm>
        </p:grpSpPr>
        <p:sp>
          <p:nvSpPr>
            <p:cNvPr id="178277" name="Rectangle 22"/>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78278" name="Line 23"/>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78279" name="Line 24"/>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78192" name="Text Box 25"/>
          <p:cNvSpPr txBox="1">
            <a:spLocks noChangeArrowheads="1"/>
          </p:cNvSpPr>
          <p:nvPr/>
        </p:nvSpPr>
        <p:spPr bwMode="auto">
          <a:xfrm>
            <a:off x="5334000" y="2209800"/>
            <a:ext cx="914400" cy="7016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发货组</a:t>
            </a:r>
          </a:p>
        </p:txBody>
      </p:sp>
      <p:grpSp>
        <p:nvGrpSpPr>
          <p:cNvPr id="178193" name="Group 26"/>
          <p:cNvGrpSpPr>
            <a:grpSpLocks/>
          </p:cNvGrpSpPr>
          <p:nvPr/>
        </p:nvGrpSpPr>
        <p:grpSpPr bwMode="auto">
          <a:xfrm>
            <a:off x="6629400" y="5089525"/>
            <a:ext cx="762000" cy="685800"/>
            <a:chOff x="1056" y="1440"/>
            <a:chExt cx="576" cy="576"/>
          </a:xfrm>
        </p:grpSpPr>
        <p:sp>
          <p:nvSpPr>
            <p:cNvPr id="178274" name="Rectangle 27"/>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78275" name="Line 28"/>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78276" name="Line 29"/>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78194" name="Text Box 30"/>
          <p:cNvSpPr txBox="1">
            <a:spLocks noChangeArrowheads="1"/>
          </p:cNvSpPr>
          <p:nvPr/>
        </p:nvSpPr>
        <p:spPr bwMode="auto">
          <a:xfrm>
            <a:off x="6629400" y="5318125"/>
            <a:ext cx="9144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采办</a:t>
            </a:r>
          </a:p>
        </p:txBody>
      </p:sp>
      <p:sp>
        <p:nvSpPr>
          <p:cNvPr id="178195" name="Text Box 31"/>
          <p:cNvSpPr txBox="1">
            <a:spLocks noChangeArrowheads="1"/>
          </p:cNvSpPr>
          <p:nvPr/>
        </p:nvSpPr>
        <p:spPr bwMode="auto">
          <a:xfrm>
            <a:off x="1371600" y="2895600"/>
            <a:ext cx="13716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备货单</a:t>
            </a:r>
          </a:p>
        </p:txBody>
      </p:sp>
      <p:sp>
        <p:nvSpPr>
          <p:cNvPr id="178196" name="Text Box 32"/>
          <p:cNvSpPr txBox="1">
            <a:spLocks noChangeArrowheads="1"/>
          </p:cNvSpPr>
          <p:nvPr/>
        </p:nvSpPr>
        <p:spPr bwMode="auto">
          <a:xfrm>
            <a:off x="1524000" y="4479925"/>
            <a:ext cx="13716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进货单</a:t>
            </a:r>
          </a:p>
        </p:txBody>
      </p:sp>
      <p:sp>
        <p:nvSpPr>
          <p:cNvPr id="178197" name="Text Box 33"/>
          <p:cNvSpPr txBox="1">
            <a:spLocks noChangeArrowheads="1"/>
          </p:cNvSpPr>
          <p:nvPr/>
        </p:nvSpPr>
        <p:spPr bwMode="auto">
          <a:xfrm>
            <a:off x="5410200" y="4937125"/>
            <a:ext cx="1066800" cy="641350"/>
          </a:xfrm>
          <a:prstGeom prst="rect">
            <a:avLst/>
          </a:prstGeom>
          <a:noFill/>
          <a:ln w="12700">
            <a:noFill/>
            <a:miter lim="800000"/>
            <a:headEnd/>
            <a:tailEnd/>
          </a:ln>
        </p:spPr>
        <p:txBody>
          <a:bodyPr>
            <a:spAutoFit/>
          </a:bodyPr>
          <a:lstStyle/>
          <a:p>
            <a:pPr algn="ctr">
              <a:lnSpc>
                <a:spcPct val="90000"/>
              </a:lnSpc>
            </a:pPr>
            <a:r>
              <a:rPr kumimoji="1" lang="zh-CN" altLang="en-US" sz="2000">
                <a:solidFill>
                  <a:srgbClr val="003366"/>
                </a:solidFill>
              </a:rPr>
              <a:t>再订购通知单</a:t>
            </a:r>
          </a:p>
        </p:txBody>
      </p:sp>
      <p:sp>
        <p:nvSpPr>
          <p:cNvPr id="178198" name="Text Box 34"/>
          <p:cNvSpPr txBox="1">
            <a:spLocks noChangeArrowheads="1"/>
          </p:cNvSpPr>
          <p:nvPr/>
        </p:nvSpPr>
        <p:spPr bwMode="auto">
          <a:xfrm>
            <a:off x="6248400" y="4267200"/>
            <a:ext cx="838200" cy="409575"/>
          </a:xfrm>
          <a:prstGeom prst="rect">
            <a:avLst/>
          </a:prstGeom>
          <a:solidFill>
            <a:srgbClr val="800000"/>
          </a:solidFill>
          <a:ln w="12700">
            <a:solidFill>
              <a:srgbClr val="FFFFFF"/>
            </a:solidFill>
            <a:miter lim="800000"/>
            <a:headEnd/>
            <a:tailEnd/>
          </a:ln>
        </p:spPr>
        <p:txBody>
          <a:bodyPr lIns="0" rIns="0">
            <a:spAutoFit/>
          </a:bodyPr>
          <a:lstStyle/>
          <a:p>
            <a:pPr algn="ctr">
              <a:spcBef>
                <a:spcPct val="50000"/>
              </a:spcBef>
            </a:pPr>
            <a:r>
              <a:rPr kumimoji="1" lang="zh-CN" altLang="en-US" sz="2000">
                <a:solidFill>
                  <a:srgbClr val="FFFFFF"/>
                </a:solidFill>
              </a:rPr>
              <a:t>报警单</a:t>
            </a:r>
          </a:p>
        </p:txBody>
      </p:sp>
      <p:sp>
        <p:nvSpPr>
          <p:cNvPr id="178199" name="Text Box 35"/>
          <p:cNvSpPr txBox="1">
            <a:spLocks noChangeArrowheads="1"/>
          </p:cNvSpPr>
          <p:nvPr/>
        </p:nvSpPr>
        <p:spPr bwMode="auto">
          <a:xfrm>
            <a:off x="2362200" y="2879725"/>
            <a:ext cx="609600" cy="396875"/>
          </a:xfrm>
          <a:prstGeom prst="rect">
            <a:avLst/>
          </a:prstGeom>
          <a:noFill/>
          <a:ln w="12700">
            <a:noFill/>
            <a:miter lim="800000"/>
            <a:headEnd/>
            <a:tailEnd/>
          </a:ln>
        </p:spPr>
        <p:txBody>
          <a:bodyPr>
            <a:spAutoFit/>
          </a:bodyPr>
          <a:lstStyle/>
          <a:p>
            <a:pPr algn="ctr">
              <a:spcBef>
                <a:spcPct val="50000"/>
              </a:spcBef>
            </a:pPr>
            <a:r>
              <a:rPr kumimoji="1" lang="en-US" altLang="zh-CN" sz="2000">
                <a:solidFill>
                  <a:srgbClr val="003366"/>
                </a:solidFill>
                <a:latin typeface="Times New Roman" pitchFamily="18" charset="0"/>
              </a:rPr>
              <a:t>P1</a:t>
            </a:r>
          </a:p>
        </p:txBody>
      </p:sp>
      <p:sp>
        <p:nvSpPr>
          <p:cNvPr id="178200" name="Line 36"/>
          <p:cNvSpPr>
            <a:spLocks noChangeShapeType="1"/>
          </p:cNvSpPr>
          <p:nvPr/>
        </p:nvSpPr>
        <p:spPr bwMode="auto">
          <a:xfrm>
            <a:off x="3124200" y="2743200"/>
            <a:ext cx="0" cy="228600"/>
          </a:xfrm>
          <a:prstGeom prst="line">
            <a:avLst/>
          </a:prstGeom>
          <a:noFill/>
          <a:ln w="28575">
            <a:solidFill>
              <a:srgbClr val="003366"/>
            </a:solidFill>
            <a:round/>
            <a:headEnd type="triangle" w="med" len="med"/>
            <a:tailEnd/>
          </a:ln>
        </p:spPr>
        <p:txBody>
          <a:bodyPr wrap="none" lIns="90000" tIns="46800" rIns="90000" bIns="46800" anchor="ctr"/>
          <a:lstStyle/>
          <a:p>
            <a:endParaRPr lang="zh-CN" altLang="en-US"/>
          </a:p>
        </p:txBody>
      </p:sp>
      <p:grpSp>
        <p:nvGrpSpPr>
          <p:cNvPr id="178201" name="Group 37"/>
          <p:cNvGrpSpPr>
            <a:grpSpLocks/>
          </p:cNvGrpSpPr>
          <p:nvPr/>
        </p:nvGrpSpPr>
        <p:grpSpPr bwMode="auto">
          <a:xfrm>
            <a:off x="2438400" y="2209800"/>
            <a:ext cx="1676400" cy="533400"/>
            <a:chOff x="3456" y="2592"/>
            <a:chExt cx="864" cy="480"/>
          </a:xfrm>
        </p:grpSpPr>
        <p:sp>
          <p:nvSpPr>
            <p:cNvPr id="178270" name="Line 38"/>
            <p:cNvSpPr>
              <a:spLocks noChangeShapeType="1"/>
            </p:cNvSpPr>
            <p:nvPr/>
          </p:nvSpPr>
          <p:spPr bwMode="auto">
            <a:xfrm>
              <a:off x="3456" y="2592"/>
              <a:ext cx="864" cy="0"/>
            </a:xfrm>
            <a:prstGeom prst="line">
              <a:avLst/>
            </a:prstGeom>
            <a:noFill/>
            <a:ln w="28575">
              <a:solidFill>
                <a:srgbClr val="003366"/>
              </a:solidFill>
              <a:round/>
              <a:headEnd/>
              <a:tailEnd/>
            </a:ln>
          </p:spPr>
          <p:txBody>
            <a:bodyPr wrap="none" anchor="ctr"/>
            <a:lstStyle/>
            <a:p>
              <a:endParaRPr lang="zh-CN" altLang="en-US"/>
            </a:p>
          </p:txBody>
        </p:sp>
        <p:sp>
          <p:nvSpPr>
            <p:cNvPr id="178271" name="Line 39"/>
            <p:cNvSpPr>
              <a:spLocks noChangeShapeType="1"/>
            </p:cNvSpPr>
            <p:nvPr/>
          </p:nvSpPr>
          <p:spPr bwMode="auto">
            <a:xfrm>
              <a:off x="3456" y="2592"/>
              <a:ext cx="0" cy="480"/>
            </a:xfrm>
            <a:prstGeom prst="line">
              <a:avLst/>
            </a:prstGeom>
            <a:noFill/>
            <a:ln w="28575">
              <a:solidFill>
                <a:srgbClr val="003366"/>
              </a:solidFill>
              <a:round/>
              <a:headEnd/>
              <a:tailEnd/>
            </a:ln>
          </p:spPr>
          <p:txBody>
            <a:bodyPr wrap="none" anchor="ctr"/>
            <a:lstStyle/>
            <a:p>
              <a:endParaRPr lang="zh-CN" altLang="en-US"/>
            </a:p>
          </p:txBody>
        </p:sp>
        <p:sp>
          <p:nvSpPr>
            <p:cNvPr id="178272" name="Line 40"/>
            <p:cNvSpPr>
              <a:spLocks noChangeShapeType="1"/>
            </p:cNvSpPr>
            <p:nvPr/>
          </p:nvSpPr>
          <p:spPr bwMode="auto">
            <a:xfrm>
              <a:off x="3456" y="3072"/>
              <a:ext cx="864" cy="0"/>
            </a:xfrm>
            <a:prstGeom prst="line">
              <a:avLst/>
            </a:prstGeom>
            <a:noFill/>
            <a:ln w="28575">
              <a:solidFill>
                <a:srgbClr val="003366"/>
              </a:solidFill>
              <a:round/>
              <a:headEnd/>
              <a:tailEnd/>
            </a:ln>
          </p:spPr>
          <p:txBody>
            <a:bodyPr wrap="none" anchor="ctr"/>
            <a:lstStyle/>
            <a:p>
              <a:endParaRPr lang="zh-CN" altLang="en-US"/>
            </a:p>
          </p:txBody>
        </p:sp>
        <p:sp>
          <p:nvSpPr>
            <p:cNvPr id="178273" name="Line 41"/>
            <p:cNvSpPr>
              <a:spLocks noChangeShapeType="1"/>
            </p:cNvSpPr>
            <p:nvPr/>
          </p:nvSpPr>
          <p:spPr bwMode="auto">
            <a:xfrm>
              <a:off x="3600" y="2592"/>
              <a:ext cx="0" cy="480"/>
            </a:xfrm>
            <a:prstGeom prst="line">
              <a:avLst/>
            </a:prstGeom>
            <a:noFill/>
            <a:ln w="28575">
              <a:solidFill>
                <a:srgbClr val="003366"/>
              </a:solidFill>
              <a:round/>
              <a:headEnd/>
              <a:tailEnd/>
            </a:ln>
          </p:spPr>
          <p:txBody>
            <a:bodyPr wrap="none" anchor="ctr"/>
            <a:lstStyle/>
            <a:p>
              <a:endParaRPr lang="zh-CN" altLang="en-US"/>
            </a:p>
          </p:txBody>
        </p:sp>
      </p:grpSp>
      <p:sp>
        <p:nvSpPr>
          <p:cNvPr id="178202" name="Text Box 42"/>
          <p:cNvSpPr txBox="1">
            <a:spLocks noChangeArrowheads="1"/>
          </p:cNvSpPr>
          <p:nvPr/>
        </p:nvSpPr>
        <p:spPr bwMode="auto">
          <a:xfrm>
            <a:off x="2286000" y="2286000"/>
            <a:ext cx="609600" cy="396875"/>
          </a:xfrm>
          <a:prstGeom prst="rect">
            <a:avLst/>
          </a:prstGeom>
          <a:noFill/>
          <a:ln w="12700">
            <a:noFill/>
            <a:miter lim="800000"/>
            <a:headEnd/>
            <a:tailEnd/>
          </a:ln>
        </p:spPr>
        <p:txBody>
          <a:bodyPr>
            <a:spAutoFit/>
          </a:bodyPr>
          <a:lstStyle/>
          <a:p>
            <a:pPr algn="ctr">
              <a:spcBef>
                <a:spcPct val="50000"/>
              </a:spcBef>
            </a:pPr>
            <a:r>
              <a:rPr kumimoji="1" lang="en-US" altLang="zh-CN" sz="2000">
                <a:solidFill>
                  <a:srgbClr val="003366"/>
                </a:solidFill>
                <a:latin typeface="Times New Roman" pitchFamily="18" charset="0"/>
              </a:rPr>
              <a:t>d1</a:t>
            </a:r>
          </a:p>
        </p:txBody>
      </p:sp>
      <p:sp>
        <p:nvSpPr>
          <p:cNvPr id="178203" name="Text Box 43"/>
          <p:cNvSpPr txBox="1">
            <a:spLocks noChangeArrowheads="1"/>
          </p:cNvSpPr>
          <p:nvPr/>
        </p:nvSpPr>
        <p:spPr bwMode="auto">
          <a:xfrm>
            <a:off x="2743200" y="2286000"/>
            <a:ext cx="12954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出库帐</a:t>
            </a:r>
          </a:p>
        </p:txBody>
      </p:sp>
      <p:sp>
        <p:nvSpPr>
          <p:cNvPr id="178204" name="Text Box 44"/>
          <p:cNvSpPr txBox="1">
            <a:spLocks noChangeArrowheads="1"/>
          </p:cNvSpPr>
          <p:nvPr/>
        </p:nvSpPr>
        <p:spPr bwMode="auto">
          <a:xfrm>
            <a:off x="2819400" y="2711450"/>
            <a:ext cx="1371600" cy="336550"/>
          </a:xfrm>
          <a:prstGeom prst="rect">
            <a:avLst/>
          </a:prstGeom>
          <a:noFill/>
          <a:ln w="12700">
            <a:noFill/>
            <a:miter lim="800000"/>
            <a:headEnd/>
            <a:tailEnd/>
          </a:ln>
        </p:spPr>
        <p:txBody>
          <a:bodyPr>
            <a:spAutoFit/>
          </a:bodyPr>
          <a:lstStyle/>
          <a:p>
            <a:pPr algn="ctr">
              <a:spcBef>
                <a:spcPct val="50000"/>
              </a:spcBef>
            </a:pPr>
            <a:r>
              <a:rPr kumimoji="1" lang="zh-CN" altLang="en-US" sz="1600">
                <a:solidFill>
                  <a:srgbClr val="003366"/>
                </a:solidFill>
              </a:rPr>
              <a:t>备货单</a:t>
            </a:r>
          </a:p>
        </p:txBody>
      </p:sp>
      <p:grpSp>
        <p:nvGrpSpPr>
          <p:cNvPr id="178205" name="Group 45"/>
          <p:cNvGrpSpPr>
            <a:grpSpLocks/>
          </p:cNvGrpSpPr>
          <p:nvPr/>
        </p:nvGrpSpPr>
        <p:grpSpPr bwMode="auto">
          <a:xfrm>
            <a:off x="2438400" y="3810000"/>
            <a:ext cx="1676400" cy="533400"/>
            <a:chOff x="3456" y="2592"/>
            <a:chExt cx="864" cy="480"/>
          </a:xfrm>
        </p:grpSpPr>
        <p:sp>
          <p:nvSpPr>
            <p:cNvPr id="178266" name="Line 46"/>
            <p:cNvSpPr>
              <a:spLocks noChangeShapeType="1"/>
            </p:cNvSpPr>
            <p:nvPr/>
          </p:nvSpPr>
          <p:spPr bwMode="auto">
            <a:xfrm>
              <a:off x="3456" y="2592"/>
              <a:ext cx="864" cy="0"/>
            </a:xfrm>
            <a:prstGeom prst="line">
              <a:avLst/>
            </a:prstGeom>
            <a:noFill/>
            <a:ln w="28575">
              <a:solidFill>
                <a:srgbClr val="003366"/>
              </a:solidFill>
              <a:round/>
              <a:headEnd/>
              <a:tailEnd/>
            </a:ln>
          </p:spPr>
          <p:txBody>
            <a:bodyPr wrap="none" anchor="ctr"/>
            <a:lstStyle/>
            <a:p>
              <a:endParaRPr lang="zh-CN" altLang="en-US"/>
            </a:p>
          </p:txBody>
        </p:sp>
        <p:sp>
          <p:nvSpPr>
            <p:cNvPr id="178267" name="Line 47"/>
            <p:cNvSpPr>
              <a:spLocks noChangeShapeType="1"/>
            </p:cNvSpPr>
            <p:nvPr/>
          </p:nvSpPr>
          <p:spPr bwMode="auto">
            <a:xfrm>
              <a:off x="3456" y="2592"/>
              <a:ext cx="0" cy="480"/>
            </a:xfrm>
            <a:prstGeom prst="line">
              <a:avLst/>
            </a:prstGeom>
            <a:noFill/>
            <a:ln w="28575">
              <a:solidFill>
                <a:srgbClr val="003366"/>
              </a:solidFill>
              <a:round/>
              <a:headEnd/>
              <a:tailEnd/>
            </a:ln>
          </p:spPr>
          <p:txBody>
            <a:bodyPr wrap="none" anchor="ctr"/>
            <a:lstStyle/>
            <a:p>
              <a:endParaRPr lang="zh-CN" altLang="en-US"/>
            </a:p>
          </p:txBody>
        </p:sp>
        <p:sp>
          <p:nvSpPr>
            <p:cNvPr id="178268" name="Line 48"/>
            <p:cNvSpPr>
              <a:spLocks noChangeShapeType="1"/>
            </p:cNvSpPr>
            <p:nvPr/>
          </p:nvSpPr>
          <p:spPr bwMode="auto">
            <a:xfrm>
              <a:off x="3456" y="3072"/>
              <a:ext cx="864" cy="0"/>
            </a:xfrm>
            <a:prstGeom prst="line">
              <a:avLst/>
            </a:prstGeom>
            <a:noFill/>
            <a:ln w="28575">
              <a:solidFill>
                <a:srgbClr val="003366"/>
              </a:solidFill>
              <a:round/>
              <a:headEnd/>
              <a:tailEnd/>
            </a:ln>
          </p:spPr>
          <p:txBody>
            <a:bodyPr wrap="none" anchor="ctr"/>
            <a:lstStyle/>
            <a:p>
              <a:endParaRPr lang="zh-CN" altLang="en-US"/>
            </a:p>
          </p:txBody>
        </p:sp>
        <p:sp>
          <p:nvSpPr>
            <p:cNvPr id="178269" name="Line 49"/>
            <p:cNvSpPr>
              <a:spLocks noChangeShapeType="1"/>
            </p:cNvSpPr>
            <p:nvPr/>
          </p:nvSpPr>
          <p:spPr bwMode="auto">
            <a:xfrm>
              <a:off x="3600" y="2592"/>
              <a:ext cx="0" cy="480"/>
            </a:xfrm>
            <a:prstGeom prst="line">
              <a:avLst/>
            </a:prstGeom>
            <a:noFill/>
            <a:ln w="28575">
              <a:solidFill>
                <a:srgbClr val="003366"/>
              </a:solidFill>
              <a:round/>
              <a:headEnd/>
              <a:tailEnd/>
            </a:ln>
          </p:spPr>
          <p:txBody>
            <a:bodyPr wrap="none" anchor="ctr"/>
            <a:lstStyle/>
            <a:p>
              <a:endParaRPr lang="zh-CN" altLang="en-US"/>
            </a:p>
          </p:txBody>
        </p:sp>
      </p:grpSp>
      <p:sp>
        <p:nvSpPr>
          <p:cNvPr id="178206" name="Text Box 50"/>
          <p:cNvSpPr txBox="1">
            <a:spLocks noChangeArrowheads="1"/>
          </p:cNvSpPr>
          <p:nvPr/>
        </p:nvSpPr>
        <p:spPr bwMode="auto">
          <a:xfrm>
            <a:off x="2286000" y="3886200"/>
            <a:ext cx="609600" cy="396875"/>
          </a:xfrm>
          <a:prstGeom prst="rect">
            <a:avLst/>
          </a:prstGeom>
          <a:noFill/>
          <a:ln w="12700">
            <a:noFill/>
            <a:miter lim="800000"/>
            <a:headEnd/>
            <a:tailEnd/>
          </a:ln>
        </p:spPr>
        <p:txBody>
          <a:bodyPr>
            <a:spAutoFit/>
          </a:bodyPr>
          <a:lstStyle/>
          <a:p>
            <a:pPr algn="ctr">
              <a:spcBef>
                <a:spcPct val="50000"/>
              </a:spcBef>
            </a:pPr>
            <a:r>
              <a:rPr kumimoji="1" lang="en-US" altLang="zh-CN" sz="2000">
                <a:solidFill>
                  <a:srgbClr val="003366"/>
                </a:solidFill>
                <a:latin typeface="Times New Roman" pitchFamily="18" charset="0"/>
              </a:rPr>
              <a:t>d3</a:t>
            </a:r>
          </a:p>
        </p:txBody>
      </p:sp>
      <p:sp>
        <p:nvSpPr>
          <p:cNvPr id="178207" name="Text Box 51"/>
          <p:cNvSpPr txBox="1">
            <a:spLocks noChangeArrowheads="1"/>
          </p:cNvSpPr>
          <p:nvPr/>
        </p:nvSpPr>
        <p:spPr bwMode="auto">
          <a:xfrm>
            <a:off x="2743200" y="3886200"/>
            <a:ext cx="12954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发货单</a:t>
            </a:r>
          </a:p>
        </p:txBody>
      </p:sp>
      <p:sp>
        <p:nvSpPr>
          <p:cNvPr id="178208" name="Text Box 52"/>
          <p:cNvSpPr txBox="1">
            <a:spLocks noChangeArrowheads="1"/>
          </p:cNvSpPr>
          <p:nvPr/>
        </p:nvSpPr>
        <p:spPr bwMode="auto">
          <a:xfrm>
            <a:off x="2743200" y="3429000"/>
            <a:ext cx="13716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发货单</a:t>
            </a:r>
          </a:p>
        </p:txBody>
      </p:sp>
      <p:sp>
        <p:nvSpPr>
          <p:cNvPr id="178209" name="Line 53"/>
          <p:cNvSpPr>
            <a:spLocks noChangeShapeType="1"/>
          </p:cNvSpPr>
          <p:nvPr/>
        </p:nvSpPr>
        <p:spPr bwMode="auto">
          <a:xfrm>
            <a:off x="3886200" y="3124200"/>
            <a:ext cx="1295400" cy="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78210" name="Line 54"/>
          <p:cNvSpPr>
            <a:spLocks noChangeShapeType="1"/>
          </p:cNvSpPr>
          <p:nvPr/>
        </p:nvSpPr>
        <p:spPr bwMode="auto">
          <a:xfrm>
            <a:off x="5181600" y="3140075"/>
            <a:ext cx="0" cy="212725"/>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grpSp>
        <p:nvGrpSpPr>
          <p:cNvPr id="178211" name="Group 55"/>
          <p:cNvGrpSpPr>
            <a:grpSpLocks/>
          </p:cNvGrpSpPr>
          <p:nvPr/>
        </p:nvGrpSpPr>
        <p:grpSpPr bwMode="auto">
          <a:xfrm>
            <a:off x="4495800" y="3336925"/>
            <a:ext cx="1676400" cy="533400"/>
            <a:chOff x="3456" y="2592"/>
            <a:chExt cx="864" cy="480"/>
          </a:xfrm>
        </p:grpSpPr>
        <p:sp>
          <p:nvSpPr>
            <p:cNvPr id="178262" name="Line 56"/>
            <p:cNvSpPr>
              <a:spLocks noChangeShapeType="1"/>
            </p:cNvSpPr>
            <p:nvPr/>
          </p:nvSpPr>
          <p:spPr bwMode="auto">
            <a:xfrm>
              <a:off x="3456" y="2592"/>
              <a:ext cx="864" cy="0"/>
            </a:xfrm>
            <a:prstGeom prst="line">
              <a:avLst/>
            </a:prstGeom>
            <a:noFill/>
            <a:ln w="28575">
              <a:solidFill>
                <a:srgbClr val="003366"/>
              </a:solidFill>
              <a:round/>
              <a:headEnd/>
              <a:tailEnd/>
            </a:ln>
          </p:spPr>
          <p:txBody>
            <a:bodyPr wrap="none" anchor="ctr"/>
            <a:lstStyle/>
            <a:p>
              <a:endParaRPr lang="zh-CN" altLang="en-US"/>
            </a:p>
          </p:txBody>
        </p:sp>
        <p:sp>
          <p:nvSpPr>
            <p:cNvPr id="178263" name="Line 57"/>
            <p:cNvSpPr>
              <a:spLocks noChangeShapeType="1"/>
            </p:cNvSpPr>
            <p:nvPr/>
          </p:nvSpPr>
          <p:spPr bwMode="auto">
            <a:xfrm>
              <a:off x="3456" y="2592"/>
              <a:ext cx="0" cy="480"/>
            </a:xfrm>
            <a:prstGeom prst="line">
              <a:avLst/>
            </a:prstGeom>
            <a:noFill/>
            <a:ln w="28575">
              <a:solidFill>
                <a:srgbClr val="003366"/>
              </a:solidFill>
              <a:round/>
              <a:headEnd/>
              <a:tailEnd/>
            </a:ln>
          </p:spPr>
          <p:txBody>
            <a:bodyPr wrap="none" anchor="ctr"/>
            <a:lstStyle/>
            <a:p>
              <a:endParaRPr lang="zh-CN" altLang="en-US"/>
            </a:p>
          </p:txBody>
        </p:sp>
        <p:sp>
          <p:nvSpPr>
            <p:cNvPr id="178264" name="Line 58"/>
            <p:cNvSpPr>
              <a:spLocks noChangeShapeType="1"/>
            </p:cNvSpPr>
            <p:nvPr/>
          </p:nvSpPr>
          <p:spPr bwMode="auto">
            <a:xfrm>
              <a:off x="3456" y="3072"/>
              <a:ext cx="864" cy="0"/>
            </a:xfrm>
            <a:prstGeom prst="line">
              <a:avLst/>
            </a:prstGeom>
            <a:noFill/>
            <a:ln w="28575">
              <a:solidFill>
                <a:srgbClr val="003366"/>
              </a:solidFill>
              <a:round/>
              <a:headEnd/>
              <a:tailEnd/>
            </a:ln>
          </p:spPr>
          <p:txBody>
            <a:bodyPr wrap="none" anchor="ctr"/>
            <a:lstStyle/>
            <a:p>
              <a:endParaRPr lang="zh-CN" altLang="en-US"/>
            </a:p>
          </p:txBody>
        </p:sp>
        <p:sp>
          <p:nvSpPr>
            <p:cNvPr id="178265" name="Line 59"/>
            <p:cNvSpPr>
              <a:spLocks noChangeShapeType="1"/>
            </p:cNvSpPr>
            <p:nvPr/>
          </p:nvSpPr>
          <p:spPr bwMode="auto">
            <a:xfrm>
              <a:off x="3600" y="2592"/>
              <a:ext cx="0" cy="480"/>
            </a:xfrm>
            <a:prstGeom prst="line">
              <a:avLst/>
            </a:prstGeom>
            <a:noFill/>
            <a:ln w="28575">
              <a:solidFill>
                <a:srgbClr val="003366"/>
              </a:solidFill>
              <a:round/>
              <a:headEnd/>
              <a:tailEnd/>
            </a:ln>
          </p:spPr>
          <p:txBody>
            <a:bodyPr wrap="none" anchor="ctr"/>
            <a:lstStyle/>
            <a:p>
              <a:endParaRPr lang="zh-CN" altLang="en-US"/>
            </a:p>
          </p:txBody>
        </p:sp>
      </p:grpSp>
      <p:sp>
        <p:nvSpPr>
          <p:cNvPr id="178212" name="Text Box 60"/>
          <p:cNvSpPr txBox="1">
            <a:spLocks noChangeArrowheads="1"/>
          </p:cNvSpPr>
          <p:nvPr/>
        </p:nvSpPr>
        <p:spPr bwMode="auto">
          <a:xfrm>
            <a:off x="4343400" y="3413125"/>
            <a:ext cx="609600" cy="396875"/>
          </a:xfrm>
          <a:prstGeom prst="rect">
            <a:avLst/>
          </a:prstGeom>
          <a:noFill/>
          <a:ln w="12700">
            <a:noFill/>
            <a:miter lim="800000"/>
            <a:headEnd/>
            <a:tailEnd/>
          </a:ln>
        </p:spPr>
        <p:txBody>
          <a:bodyPr>
            <a:spAutoFit/>
          </a:bodyPr>
          <a:lstStyle/>
          <a:p>
            <a:pPr algn="ctr">
              <a:spcBef>
                <a:spcPct val="50000"/>
              </a:spcBef>
            </a:pPr>
            <a:r>
              <a:rPr kumimoji="1" lang="en-US" altLang="zh-CN" sz="2000">
                <a:solidFill>
                  <a:srgbClr val="003366"/>
                </a:solidFill>
                <a:latin typeface="Times New Roman" pitchFamily="18" charset="0"/>
              </a:rPr>
              <a:t>d1</a:t>
            </a:r>
          </a:p>
        </p:txBody>
      </p:sp>
      <p:sp>
        <p:nvSpPr>
          <p:cNvPr id="178213" name="Text Box 61"/>
          <p:cNvSpPr txBox="1">
            <a:spLocks noChangeArrowheads="1"/>
          </p:cNvSpPr>
          <p:nvPr/>
        </p:nvSpPr>
        <p:spPr bwMode="auto">
          <a:xfrm>
            <a:off x="4800600" y="3413125"/>
            <a:ext cx="12954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库存帐</a:t>
            </a:r>
          </a:p>
        </p:txBody>
      </p:sp>
      <p:sp>
        <p:nvSpPr>
          <p:cNvPr id="178214" name="Text Box 62"/>
          <p:cNvSpPr txBox="1">
            <a:spLocks noChangeArrowheads="1"/>
          </p:cNvSpPr>
          <p:nvPr/>
        </p:nvSpPr>
        <p:spPr bwMode="auto">
          <a:xfrm>
            <a:off x="3886200" y="2727325"/>
            <a:ext cx="13716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备货单</a:t>
            </a:r>
          </a:p>
        </p:txBody>
      </p:sp>
      <p:sp>
        <p:nvSpPr>
          <p:cNvPr id="178215" name="Rectangle 63"/>
          <p:cNvSpPr>
            <a:spLocks noChangeArrowheads="1"/>
          </p:cNvSpPr>
          <p:nvPr/>
        </p:nvSpPr>
        <p:spPr bwMode="auto">
          <a:xfrm>
            <a:off x="2667000" y="4556125"/>
            <a:ext cx="1371600" cy="457200"/>
          </a:xfrm>
          <a:prstGeom prst="rect">
            <a:avLst/>
          </a:prstGeom>
          <a:noFill/>
          <a:ln w="28575">
            <a:solidFill>
              <a:srgbClr val="003366"/>
            </a:solidFill>
            <a:miter lim="800000"/>
            <a:headEnd/>
            <a:tailEnd/>
          </a:ln>
        </p:spPr>
        <p:txBody>
          <a:bodyPr wrap="none" anchor="b"/>
          <a:lstStyle/>
          <a:p>
            <a:pPr algn="r"/>
            <a:r>
              <a:rPr kumimoji="1" lang="zh-CN" altLang="en-US" sz="2000">
                <a:solidFill>
                  <a:srgbClr val="003366"/>
                </a:solidFill>
              </a:rPr>
              <a:t>进货处理</a:t>
            </a:r>
          </a:p>
        </p:txBody>
      </p:sp>
      <p:sp>
        <p:nvSpPr>
          <p:cNvPr id="178216" name="Text Box 64"/>
          <p:cNvSpPr txBox="1">
            <a:spLocks noChangeArrowheads="1"/>
          </p:cNvSpPr>
          <p:nvPr/>
        </p:nvSpPr>
        <p:spPr bwMode="auto">
          <a:xfrm>
            <a:off x="2514600" y="4464050"/>
            <a:ext cx="609600" cy="396875"/>
          </a:xfrm>
          <a:prstGeom prst="rect">
            <a:avLst/>
          </a:prstGeom>
          <a:noFill/>
          <a:ln w="12700">
            <a:noFill/>
            <a:miter lim="800000"/>
            <a:headEnd/>
            <a:tailEnd/>
          </a:ln>
        </p:spPr>
        <p:txBody>
          <a:bodyPr>
            <a:spAutoFit/>
          </a:bodyPr>
          <a:lstStyle/>
          <a:p>
            <a:pPr algn="ctr">
              <a:spcBef>
                <a:spcPct val="50000"/>
              </a:spcBef>
            </a:pPr>
            <a:r>
              <a:rPr kumimoji="1" lang="en-US" altLang="zh-CN" sz="2000">
                <a:solidFill>
                  <a:srgbClr val="003366"/>
                </a:solidFill>
                <a:latin typeface="Times New Roman" pitchFamily="18" charset="0"/>
              </a:rPr>
              <a:t>P2</a:t>
            </a:r>
          </a:p>
        </p:txBody>
      </p:sp>
      <p:sp>
        <p:nvSpPr>
          <p:cNvPr id="178217" name="Line 65"/>
          <p:cNvSpPr>
            <a:spLocks noChangeShapeType="1"/>
          </p:cNvSpPr>
          <p:nvPr/>
        </p:nvSpPr>
        <p:spPr bwMode="auto">
          <a:xfrm>
            <a:off x="4267200" y="3641725"/>
            <a:ext cx="228600" cy="0"/>
          </a:xfrm>
          <a:prstGeom prst="line">
            <a:avLst/>
          </a:prstGeom>
          <a:noFill/>
          <a:ln w="12700">
            <a:solidFill>
              <a:srgbClr val="003366"/>
            </a:solidFill>
            <a:round/>
            <a:headEnd/>
            <a:tailEnd type="triangle" w="med" len="med"/>
          </a:ln>
        </p:spPr>
        <p:txBody>
          <a:bodyPr wrap="none" lIns="90000" tIns="46800" rIns="90000" bIns="46800" anchor="ctr"/>
          <a:lstStyle/>
          <a:p>
            <a:endParaRPr lang="zh-CN" altLang="en-US"/>
          </a:p>
        </p:txBody>
      </p:sp>
      <p:sp>
        <p:nvSpPr>
          <p:cNvPr id="178218" name="Text Box 66"/>
          <p:cNvSpPr txBox="1">
            <a:spLocks noChangeArrowheads="1"/>
          </p:cNvSpPr>
          <p:nvPr/>
        </p:nvSpPr>
        <p:spPr bwMode="auto">
          <a:xfrm>
            <a:off x="4191000" y="3778250"/>
            <a:ext cx="457200" cy="915988"/>
          </a:xfrm>
          <a:prstGeom prst="rect">
            <a:avLst/>
          </a:prstGeom>
          <a:noFill/>
          <a:ln w="12700">
            <a:noFill/>
            <a:miter lim="800000"/>
            <a:headEnd/>
            <a:tailEnd/>
          </a:ln>
        </p:spPr>
        <p:txBody>
          <a:bodyPr>
            <a:spAutoFit/>
          </a:bodyPr>
          <a:lstStyle/>
          <a:p>
            <a:pPr algn="ctr">
              <a:lnSpc>
                <a:spcPct val="90000"/>
              </a:lnSpc>
            </a:pPr>
            <a:r>
              <a:rPr kumimoji="1" lang="zh-CN" altLang="en-US" sz="2000">
                <a:solidFill>
                  <a:srgbClr val="003366"/>
                </a:solidFill>
              </a:rPr>
              <a:t>进货单</a:t>
            </a:r>
          </a:p>
        </p:txBody>
      </p:sp>
      <p:sp>
        <p:nvSpPr>
          <p:cNvPr id="178219" name="Line 67"/>
          <p:cNvSpPr>
            <a:spLocks noChangeShapeType="1"/>
          </p:cNvSpPr>
          <p:nvPr/>
        </p:nvSpPr>
        <p:spPr bwMode="auto">
          <a:xfrm>
            <a:off x="3352800" y="5013325"/>
            <a:ext cx="0" cy="38100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grpSp>
        <p:nvGrpSpPr>
          <p:cNvPr id="178220" name="Group 68"/>
          <p:cNvGrpSpPr>
            <a:grpSpLocks/>
          </p:cNvGrpSpPr>
          <p:nvPr/>
        </p:nvGrpSpPr>
        <p:grpSpPr bwMode="auto">
          <a:xfrm>
            <a:off x="2895600" y="5394325"/>
            <a:ext cx="1676400" cy="533400"/>
            <a:chOff x="3456" y="2592"/>
            <a:chExt cx="864" cy="480"/>
          </a:xfrm>
        </p:grpSpPr>
        <p:sp>
          <p:nvSpPr>
            <p:cNvPr id="178258" name="Line 69"/>
            <p:cNvSpPr>
              <a:spLocks noChangeShapeType="1"/>
            </p:cNvSpPr>
            <p:nvPr/>
          </p:nvSpPr>
          <p:spPr bwMode="auto">
            <a:xfrm>
              <a:off x="3456" y="2592"/>
              <a:ext cx="864" cy="0"/>
            </a:xfrm>
            <a:prstGeom prst="line">
              <a:avLst/>
            </a:prstGeom>
            <a:noFill/>
            <a:ln w="28575">
              <a:solidFill>
                <a:srgbClr val="003366"/>
              </a:solidFill>
              <a:round/>
              <a:headEnd/>
              <a:tailEnd/>
            </a:ln>
          </p:spPr>
          <p:txBody>
            <a:bodyPr wrap="none" anchor="ctr"/>
            <a:lstStyle/>
            <a:p>
              <a:endParaRPr lang="zh-CN" altLang="en-US"/>
            </a:p>
          </p:txBody>
        </p:sp>
        <p:sp>
          <p:nvSpPr>
            <p:cNvPr id="178259" name="Line 70"/>
            <p:cNvSpPr>
              <a:spLocks noChangeShapeType="1"/>
            </p:cNvSpPr>
            <p:nvPr/>
          </p:nvSpPr>
          <p:spPr bwMode="auto">
            <a:xfrm>
              <a:off x="3456" y="2592"/>
              <a:ext cx="0" cy="480"/>
            </a:xfrm>
            <a:prstGeom prst="line">
              <a:avLst/>
            </a:prstGeom>
            <a:noFill/>
            <a:ln w="28575">
              <a:solidFill>
                <a:srgbClr val="003366"/>
              </a:solidFill>
              <a:round/>
              <a:headEnd/>
              <a:tailEnd/>
            </a:ln>
          </p:spPr>
          <p:txBody>
            <a:bodyPr wrap="none" anchor="ctr"/>
            <a:lstStyle/>
            <a:p>
              <a:endParaRPr lang="zh-CN" altLang="en-US"/>
            </a:p>
          </p:txBody>
        </p:sp>
        <p:sp>
          <p:nvSpPr>
            <p:cNvPr id="178260" name="Line 71"/>
            <p:cNvSpPr>
              <a:spLocks noChangeShapeType="1"/>
            </p:cNvSpPr>
            <p:nvPr/>
          </p:nvSpPr>
          <p:spPr bwMode="auto">
            <a:xfrm>
              <a:off x="3456" y="3072"/>
              <a:ext cx="864" cy="0"/>
            </a:xfrm>
            <a:prstGeom prst="line">
              <a:avLst/>
            </a:prstGeom>
            <a:noFill/>
            <a:ln w="28575">
              <a:solidFill>
                <a:srgbClr val="003366"/>
              </a:solidFill>
              <a:round/>
              <a:headEnd/>
              <a:tailEnd/>
            </a:ln>
          </p:spPr>
          <p:txBody>
            <a:bodyPr wrap="none" anchor="ctr"/>
            <a:lstStyle/>
            <a:p>
              <a:endParaRPr lang="zh-CN" altLang="en-US"/>
            </a:p>
          </p:txBody>
        </p:sp>
        <p:sp>
          <p:nvSpPr>
            <p:cNvPr id="178261" name="Line 72"/>
            <p:cNvSpPr>
              <a:spLocks noChangeShapeType="1"/>
            </p:cNvSpPr>
            <p:nvPr/>
          </p:nvSpPr>
          <p:spPr bwMode="auto">
            <a:xfrm>
              <a:off x="3600" y="2592"/>
              <a:ext cx="0" cy="480"/>
            </a:xfrm>
            <a:prstGeom prst="line">
              <a:avLst/>
            </a:prstGeom>
            <a:noFill/>
            <a:ln w="28575">
              <a:solidFill>
                <a:srgbClr val="003366"/>
              </a:solidFill>
              <a:round/>
              <a:headEnd/>
              <a:tailEnd/>
            </a:ln>
          </p:spPr>
          <p:txBody>
            <a:bodyPr wrap="none" anchor="ctr"/>
            <a:lstStyle/>
            <a:p>
              <a:endParaRPr lang="zh-CN" altLang="en-US"/>
            </a:p>
          </p:txBody>
        </p:sp>
      </p:grpSp>
      <p:sp>
        <p:nvSpPr>
          <p:cNvPr id="178221" name="Text Box 73"/>
          <p:cNvSpPr txBox="1">
            <a:spLocks noChangeArrowheads="1"/>
          </p:cNvSpPr>
          <p:nvPr/>
        </p:nvSpPr>
        <p:spPr bwMode="auto">
          <a:xfrm>
            <a:off x="2743200" y="5470525"/>
            <a:ext cx="609600" cy="396875"/>
          </a:xfrm>
          <a:prstGeom prst="rect">
            <a:avLst/>
          </a:prstGeom>
          <a:noFill/>
          <a:ln w="12700">
            <a:noFill/>
            <a:miter lim="800000"/>
            <a:headEnd/>
            <a:tailEnd/>
          </a:ln>
        </p:spPr>
        <p:txBody>
          <a:bodyPr>
            <a:spAutoFit/>
          </a:bodyPr>
          <a:lstStyle/>
          <a:p>
            <a:pPr algn="ctr">
              <a:spcBef>
                <a:spcPct val="50000"/>
              </a:spcBef>
            </a:pPr>
            <a:r>
              <a:rPr kumimoji="1" lang="en-US" altLang="zh-CN" sz="2000">
                <a:solidFill>
                  <a:srgbClr val="003366"/>
                </a:solidFill>
                <a:latin typeface="Times New Roman" pitchFamily="18" charset="0"/>
              </a:rPr>
              <a:t>d4</a:t>
            </a:r>
          </a:p>
        </p:txBody>
      </p:sp>
      <p:sp>
        <p:nvSpPr>
          <p:cNvPr id="178222" name="Text Box 74"/>
          <p:cNvSpPr txBox="1">
            <a:spLocks noChangeArrowheads="1"/>
          </p:cNvSpPr>
          <p:nvPr/>
        </p:nvSpPr>
        <p:spPr bwMode="auto">
          <a:xfrm>
            <a:off x="3200400" y="5470525"/>
            <a:ext cx="12954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入库帐</a:t>
            </a:r>
          </a:p>
        </p:txBody>
      </p:sp>
      <p:sp>
        <p:nvSpPr>
          <p:cNvPr id="178223" name="Text Box 75"/>
          <p:cNvSpPr txBox="1">
            <a:spLocks noChangeArrowheads="1"/>
          </p:cNvSpPr>
          <p:nvPr/>
        </p:nvSpPr>
        <p:spPr bwMode="auto">
          <a:xfrm>
            <a:off x="3124200" y="4997450"/>
            <a:ext cx="13716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进货单</a:t>
            </a:r>
          </a:p>
        </p:txBody>
      </p:sp>
      <p:sp>
        <p:nvSpPr>
          <p:cNvPr id="178224" name="Line 76"/>
          <p:cNvSpPr>
            <a:spLocks noChangeShapeType="1"/>
          </p:cNvSpPr>
          <p:nvPr/>
        </p:nvSpPr>
        <p:spPr bwMode="auto">
          <a:xfrm>
            <a:off x="6096000" y="4708525"/>
            <a:ext cx="1219200" cy="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78225" name="Rectangle 77"/>
          <p:cNvSpPr>
            <a:spLocks noChangeArrowheads="1"/>
          </p:cNvSpPr>
          <p:nvPr/>
        </p:nvSpPr>
        <p:spPr bwMode="auto">
          <a:xfrm>
            <a:off x="4724400" y="4479925"/>
            <a:ext cx="1371600" cy="457200"/>
          </a:xfrm>
          <a:prstGeom prst="rect">
            <a:avLst/>
          </a:prstGeom>
          <a:noFill/>
          <a:ln w="28575">
            <a:solidFill>
              <a:srgbClr val="003366"/>
            </a:solidFill>
            <a:miter lim="800000"/>
            <a:headEnd/>
            <a:tailEnd/>
          </a:ln>
        </p:spPr>
        <p:txBody>
          <a:bodyPr wrap="none" anchor="b"/>
          <a:lstStyle/>
          <a:p>
            <a:pPr algn="r"/>
            <a:r>
              <a:rPr kumimoji="1" lang="zh-CN" altLang="en-US" sz="2000">
                <a:solidFill>
                  <a:srgbClr val="003366"/>
                </a:solidFill>
              </a:rPr>
              <a:t>库存控制</a:t>
            </a:r>
          </a:p>
        </p:txBody>
      </p:sp>
      <p:sp>
        <p:nvSpPr>
          <p:cNvPr id="178226" name="Text Box 78"/>
          <p:cNvSpPr txBox="1">
            <a:spLocks noChangeArrowheads="1"/>
          </p:cNvSpPr>
          <p:nvPr/>
        </p:nvSpPr>
        <p:spPr bwMode="auto">
          <a:xfrm>
            <a:off x="4572000" y="4387850"/>
            <a:ext cx="609600" cy="396875"/>
          </a:xfrm>
          <a:prstGeom prst="rect">
            <a:avLst/>
          </a:prstGeom>
          <a:noFill/>
          <a:ln w="12700">
            <a:noFill/>
            <a:miter lim="800000"/>
            <a:headEnd/>
            <a:tailEnd/>
          </a:ln>
        </p:spPr>
        <p:txBody>
          <a:bodyPr>
            <a:spAutoFit/>
          </a:bodyPr>
          <a:lstStyle/>
          <a:p>
            <a:pPr algn="ctr">
              <a:spcBef>
                <a:spcPct val="50000"/>
              </a:spcBef>
            </a:pPr>
            <a:r>
              <a:rPr kumimoji="1" lang="en-US" altLang="zh-CN" sz="2000">
                <a:solidFill>
                  <a:srgbClr val="003366"/>
                </a:solidFill>
                <a:latin typeface="Times New Roman" pitchFamily="18" charset="0"/>
              </a:rPr>
              <a:t>P3</a:t>
            </a:r>
          </a:p>
        </p:txBody>
      </p:sp>
      <p:sp>
        <p:nvSpPr>
          <p:cNvPr id="178227" name="Text Box 79"/>
          <p:cNvSpPr txBox="1">
            <a:spLocks noChangeArrowheads="1"/>
          </p:cNvSpPr>
          <p:nvPr/>
        </p:nvSpPr>
        <p:spPr bwMode="auto">
          <a:xfrm>
            <a:off x="5181600" y="3870325"/>
            <a:ext cx="914400" cy="641350"/>
          </a:xfrm>
          <a:prstGeom prst="rect">
            <a:avLst/>
          </a:prstGeom>
          <a:noFill/>
          <a:ln w="12700">
            <a:noFill/>
            <a:miter lim="800000"/>
            <a:headEnd/>
            <a:tailEnd/>
          </a:ln>
        </p:spPr>
        <p:txBody>
          <a:bodyPr>
            <a:spAutoFit/>
          </a:bodyPr>
          <a:lstStyle/>
          <a:p>
            <a:pPr algn="ctr">
              <a:lnSpc>
                <a:spcPct val="90000"/>
              </a:lnSpc>
              <a:spcBef>
                <a:spcPct val="50000"/>
              </a:spcBef>
            </a:pPr>
            <a:r>
              <a:rPr kumimoji="1" lang="zh-CN" altLang="en-US" sz="2000">
                <a:solidFill>
                  <a:srgbClr val="003366"/>
                </a:solidFill>
              </a:rPr>
              <a:t>库存情况</a:t>
            </a:r>
          </a:p>
        </p:txBody>
      </p:sp>
      <p:sp>
        <p:nvSpPr>
          <p:cNvPr id="178228" name="Line 80"/>
          <p:cNvSpPr>
            <a:spLocks noChangeShapeType="1"/>
          </p:cNvSpPr>
          <p:nvPr/>
        </p:nvSpPr>
        <p:spPr bwMode="auto">
          <a:xfrm flipH="1">
            <a:off x="7259638" y="5546725"/>
            <a:ext cx="131762" cy="228600"/>
          </a:xfrm>
          <a:prstGeom prst="line">
            <a:avLst/>
          </a:prstGeom>
          <a:noFill/>
          <a:ln w="12700">
            <a:solidFill>
              <a:srgbClr val="003366"/>
            </a:solidFill>
            <a:round/>
            <a:headEnd/>
            <a:tailEnd/>
          </a:ln>
        </p:spPr>
        <p:txBody>
          <a:bodyPr wrap="none" lIns="90000" tIns="46800" rIns="90000" bIns="46800" anchor="ctr"/>
          <a:lstStyle/>
          <a:p>
            <a:endParaRPr lang="zh-CN" altLang="en-US"/>
          </a:p>
        </p:txBody>
      </p:sp>
      <p:sp>
        <p:nvSpPr>
          <p:cNvPr id="178229" name="Rectangle 81"/>
          <p:cNvSpPr>
            <a:spLocks noChangeArrowheads="1"/>
          </p:cNvSpPr>
          <p:nvPr/>
        </p:nvSpPr>
        <p:spPr bwMode="auto">
          <a:xfrm>
            <a:off x="6629400" y="2498725"/>
            <a:ext cx="1371600" cy="457200"/>
          </a:xfrm>
          <a:prstGeom prst="rect">
            <a:avLst/>
          </a:prstGeom>
          <a:solidFill>
            <a:srgbClr val="800000"/>
          </a:solidFill>
          <a:ln w="12700">
            <a:solidFill>
              <a:srgbClr val="FFFFFF"/>
            </a:solidFill>
            <a:miter lim="800000"/>
            <a:headEnd/>
            <a:tailEnd/>
          </a:ln>
        </p:spPr>
        <p:txBody>
          <a:bodyPr wrap="none" anchor="b"/>
          <a:lstStyle/>
          <a:p>
            <a:pPr algn="r"/>
            <a:r>
              <a:rPr kumimoji="1" lang="zh-CN" altLang="en-US" sz="2000">
                <a:solidFill>
                  <a:schemeClr val="bg1"/>
                </a:solidFill>
              </a:rPr>
              <a:t>统计查询</a:t>
            </a:r>
          </a:p>
        </p:txBody>
      </p:sp>
      <p:sp>
        <p:nvSpPr>
          <p:cNvPr id="178230" name="Text Box 82"/>
          <p:cNvSpPr txBox="1">
            <a:spLocks noChangeArrowheads="1"/>
          </p:cNvSpPr>
          <p:nvPr/>
        </p:nvSpPr>
        <p:spPr bwMode="auto">
          <a:xfrm>
            <a:off x="6477000" y="2406650"/>
            <a:ext cx="609600" cy="396875"/>
          </a:xfrm>
          <a:prstGeom prst="rect">
            <a:avLst/>
          </a:prstGeom>
          <a:noFill/>
          <a:ln w="12700">
            <a:noFill/>
            <a:miter lim="800000"/>
            <a:headEnd/>
            <a:tailEnd/>
          </a:ln>
        </p:spPr>
        <p:txBody>
          <a:bodyPr>
            <a:spAutoFit/>
          </a:bodyPr>
          <a:lstStyle/>
          <a:p>
            <a:pPr algn="ctr">
              <a:spcBef>
                <a:spcPct val="50000"/>
              </a:spcBef>
            </a:pPr>
            <a:r>
              <a:rPr kumimoji="1" lang="en-US" altLang="zh-CN" sz="2000">
                <a:solidFill>
                  <a:schemeClr val="bg1"/>
                </a:solidFill>
                <a:latin typeface="Times New Roman" pitchFamily="18" charset="0"/>
              </a:rPr>
              <a:t>P4</a:t>
            </a:r>
          </a:p>
        </p:txBody>
      </p:sp>
      <p:sp>
        <p:nvSpPr>
          <p:cNvPr id="178231" name="Line 83"/>
          <p:cNvSpPr>
            <a:spLocks noChangeShapeType="1"/>
          </p:cNvSpPr>
          <p:nvPr/>
        </p:nvSpPr>
        <p:spPr bwMode="auto">
          <a:xfrm>
            <a:off x="3886200" y="2574925"/>
            <a:ext cx="1371600" cy="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78232" name="Text Box 84"/>
          <p:cNvSpPr txBox="1">
            <a:spLocks noChangeArrowheads="1"/>
          </p:cNvSpPr>
          <p:nvPr/>
        </p:nvSpPr>
        <p:spPr bwMode="auto">
          <a:xfrm>
            <a:off x="3886200" y="2193925"/>
            <a:ext cx="13716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备货单</a:t>
            </a:r>
          </a:p>
        </p:txBody>
      </p:sp>
      <p:grpSp>
        <p:nvGrpSpPr>
          <p:cNvPr id="178233" name="Group 85"/>
          <p:cNvGrpSpPr>
            <a:grpSpLocks/>
          </p:cNvGrpSpPr>
          <p:nvPr/>
        </p:nvGrpSpPr>
        <p:grpSpPr bwMode="auto">
          <a:xfrm>
            <a:off x="7315200" y="4251325"/>
            <a:ext cx="762000" cy="685800"/>
            <a:chOff x="1056" y="1440"/>
            <a:chExt cx="576" cy="576"/>
          </a:xfrm>
        </p:grpSpPr>
        <p:sp>
          <p:nvSpPr>
            <p:cNvPr id="178255" name="Rectangle 86"/>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78256" name="Line 87"/>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78257" name="Line 88"/>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78234" name="Text Box 89"/>
          <p:cNvSpPr txBox="1">
            <a:spLocks noChangeArrowheads="1"/>
          </p:cNvSpPr>
          <p:nvPr/>
        </p:nvSpPr>
        <p:spPr bwMode="auto">
          <a:xfrm>
            <a:off x="7315200" y="4479925"/>
            <a:ext cx="9144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领导</a:t>
            </a:r>
          </a:p>
        </p:txBody>
      </p:sp>
      <p:sp>
        <p:nvSpPr>
          <p:cNvPr id="178235" name="Line 90"/>
          <p:cNvSpPr>
            <a:spLocks noChangeShapeType="1"/>
          </p:cNvSpPr>
          <p:nvPr/>
        </p:nvSpPr>
        <p:spPr bwMode="auto">
          <a:xfrm>
            <a:off x="5410200" y="4937125"/>
            <a:ext cx="0" cy="60960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78236" name="Line 91"/>
          <p:cNvSpPr>
            <a:spLocks noChangeShapeType="1"/>
          </p:cNvSpPr>
          <p:nvPr/>
        </p:nvSpPr>
        <p:spPr bwMode="auto">
          <a:xfrm>
            <a:off x="5410200" y="5546725"/>
            <a:ext cx="1219200" cy="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78237" name="Line 92"/>
          <p:cNvSpPr>
            <a:spLocks noChangeShapeType="1"/>
          </p:cNvSpPr>
          <p:nvPr/>
        </p:nvSpPr>
        <p:spPr bwMode="auto">
          <a:xfrm>
            <a:off x="3124200" y="1905000"/>
            <a:ext cx="4038600" cy="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78238" name="Line 93"/>
          <p:cNvSpPr>
            <a:spLocks noChangeShapeType="1"/>
          </p:cNvSpPr>
          <p:nvPr/>
        </p:nvSpPr>
        <p:spPr bwMode="auto">
          <a:xfrm>
            <a:off x="3124200" y="1905000"/>
            <a:ext cx="0" cy="30480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78239" name="Line 94"/>
          <p:cNvSpPr>
            <a:spLocks noChangeShapeType="1"/>
          </p:cNvSpPr>
          <p:nvPr/>
        </p:nvSpPr>
        <p:spPr bwMode="auto">
          <a:xfrm>
            <a:off x="7162800" y="1905000"/>
            <a:ext cx="0" cy="60960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78240" name="Line 95"/>
          <p:cNvSpPr>
            <a:spLocks noChangeShapeType="1"/>
          </p:cNvSpPr>
          <p:nvPr/>
        </p:nvSpPr>
        <p:spPr bwMode="auto">
          <a:xfrm>
            <a:off x="7467600" y="2955925"/>
            <a:ext cx="0" cy="685800"/>
          </a:xfrm>
          <a:prstGeom prst="line">
            <a:avLst/>
          </a:prstGeom>
          <a:noFill/>
          <a:ln w="28575">
            <a:solidFill>
              <a:srgbClr val="003366"/>
            </a:solidFill>
            <a:round/>
            <a:headEnd type="triangle" w="med" len="med"/>
            <a:tailEnd/>
          </a:ln>
        </p:spPr>
        <p:txBody>
          <a:bodyPr wrap="none" lIns="90000" tIns="46800" rIns="90000" bIns="46800" anchor="ctr"/>
          <a:lstStyle/>
          <a:p>
            <a:endParaRPr lang="zh-CN" altLang="en-US"/>
          </a:p>
        </p:txBody>
      </p:sp>
      <p:sp>
        <p:nvSpPr>
          <p:cNvPr id="178241" name="Line 96"/>
          <p:cNvSpPr>
            <a:spLocks noChangeShapeType="1"/>
          </p:cNvSpPr>
          <p:nvPr/>
        </p:nvSpPr>
        <p:spPr bwMode="auto">
          <a:xfrm>
            <a:off x="6172200" y="3641725"/>
            <a:ext cx="1295400" cy="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78242" name="Line 97"/>
          <p:cNvSpPr>
            <a:spLocks noChangeShapeType="1"/>
          </p:cNvSpPr>
          <p:nvPr/>
        </p:nvSpPr>
        <p:spPr bwMode="auto">
          <a:xfrm>
            <a:off x="3657600" y="6080125"/>
            <a:ext cx="4876800" cy="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78243" name="Line 98"/>
          <p:cNvSpPr>
            <a:spLocks noChangeShapeType="1"/>
          </p:cNvSpPr>
          <p:nvPr/>
        </p:nvSpPr>
        <p:spPr bwMode="auto">
          <a:xfrm>
            <a:off x="3657600" y="5927725"/>
            <a:ext cx="0" cy="15240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78244" name="Line 99"/>
          <p:cNvSpPr>
            <a:spLocks noChangeShapeType="1"/>
          </p:cNvSpPr>
          <p:nvPr/>
        </p:nvSpPr>
        <p:spPr bwMode="auto">
          <a:xfrm>
            <a:off x="8534400" y="2727325"/>
            <a:ext cx="0" cy="335280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78245" name="Text Box 100"/>
          <p:cNvSpPr txBox="1">
            <a:spLocks noChangeArrowheads="1"/>
          </p:cNvSpPr>
          <p:nvPr/>
        </p:nvSpPr>
        <p:spPr bwMode="auto">
          <a:xfrm>
            <a:off x="7010400" y="1981200"/>
            <a:ext cx="13716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出库情况</a:t>
            </a:r>
          </a:p>
        </p:txBody>
      </p:sp>
      <p:sp>
        <p:nvSpPr>
          <p:cNvPr id="178246" name="Text Box 101"/>
          <p:cNvSpPr txBox="1">
            <a:spLocks noChangeArrowheads="1"/>
          </p:cNvSpPr>
          <p:nvPr/>
        </p:nvSpPr>
        <p:spPr bwMode="auto">
          <a:xfrm>
            <a:off x="6172200" y="3260725"/>
            <a:ext cx="1371600" cy="366713"/>
          </a:xfrm>
          <a:prstGeom prst="rect">
            <a:avLst/>
          </a:prstGeom>
          <a:noFill/>
          <a:ln w="12700">
            <a:noFill/>
            <a:miter lim="800000"/>
            <a:headEnd/>
            <a:tailEnd/>
          </a:ln>
        </p:spPr>
        <p:txBody>
          <a:bodyPr>
            <a:spAutoFit/>
          </a:bodyPr>
          <a:lstStyle/>
          <a:p>
            <a:pPr algn="ctr">
              <a:lnSpc>
                <a:spcPct val="90000"/>
              </a:lnSpc>
              <a:spcBef>
                <a:spcPct val="50000"/>
              </a:spcBef>
            </a:pPr>
            <a:r>
              <a:rPr kumimoji="1" lang="zh-CN" altLang="en-US" sz="2000">
                <a:solidFill>
                  <a:srgbClr val="003366"/>
                </a:solidFill>
              </a:rPr>
              <a:t>库存情况</a:t>
            </a:r>
          </a:p>
        </p:txBody>
      </p:sp>
      <p:sp>
        <p:nvSpPr>
          <p:cNvPr id="178247" name="Text Box 102"/>
          <p:cNvSpPr txBox="1">
            <a:spLocks noChangeArrowheads="1"/>
          </p:cNvSpPr>
          <p:nvPr/>
        </p:nvSpPr>
        <p:spPr bwMode="auto">
          <a:xfrm>
            <a:off x="4800600" y="5699125"/>
            <a:ext cx="1371600" cy="396875"/>
          </a:xfrm>
          <a:prstGeom prst="rect">
            <a:avLst/>
          </a:prstGeom>
          <a:noFill/>
          <a:ln w="12700">
            <a:noFill/>
            <a:miter lim="800000"/>
            <a:headEnd/>
            <a:tailEnd/>
          </a:ln>
        </p:spPr>
        <p:txBody>
          <a:bodyPr>
            <a:spAutoFit/>
          </a:bodyPr>
          <a:lstStyle/>
          <a:p>
            <a:pPr algn="ctr">
              <a:spcBef>
                <a:spcPct val="50000"/>
              </a:spcBef>
            </a:pPr>
            <a:r>
              <a:rPr kumimoji="1" lang="zh-CN" altLang="en-US" sz="2000">
                <a:solidFill>
                  <a:srgbClr val="003366"/>
                </a:solidFill>
              </a:rPr>
              <a:t>入库情况</a:t>
            </a:r>
          </a:p>
        </p:txBody>
      </p:sp>
      <p:sp>
        <p:nvSpPr>
          <p:cNvPr id="178248" name="Line 103"/>
          <p:cNvSpPr>
            <a:spLocks noChangeShapeType="1"/>
          </p:cNvSpPr>
          <p:nvPr/>
        </p:nvSpPr>
        <p:spPr bwMode="auto">
          <a:xfrm>
            <a:off x="7848600" y="2955925"/>
            <a:ext cx="0" cy="129540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78249" name="Text Box 104"/>
          <p:cNvSpPr txBox="1">
            <a:spLocks noChangeArrowheads="1"/>
          </p:cNvSpPr>
          <p:nvPr/>
        </p:nvSpPr>
        <p:spPr bwMode="auto">
          <a:xfrm>
            <a:off x="7772400" y="3076575"/>
            <a:ext cx="838200" cy="1190625"/>
          </a:xfrm>
          <a:prstGeom prst="rect">
            <a:avLst/>
          </a:prstGeom>
          <a:noFill/>
          <a:ln w="9525">
            <a:noFill/>
            <a:miter lim="800000"/>
            <a:headEnd/>
            <a:tailEnd/>
          </a:ln>
        </p:spPr>
        <p:txBody>
          <a:bodyPr>
            <a:spAutoFit/>
          </a:bodyPr>
          <a:lstStyle/>
          <a:p>
            <a:pPr algn="ctr">
              <a:lnSpc>
                <a:spcPct val="90000"/>
              </a:lnSpc>
            </a:pPr>
            <a:r>
              <a:rPr kumimoji="1" lang="zh-CN" altLang="en-US" sz="2000">
                <a:solidFill>
                  <a:srgbClr val="003366"/>
                </a:solidFill>
              </a:rPr>
              <a:t>各种查询统计表</a:t>
            </a:r>
          </a:p>
        </p:txBody>
      </p:sp>
      <p:sp>
        <p:nvSpPr>
          <p:cNvPr id="178250" name="Rectangle 105">
            <a:hlinkClick r:id="rId2" action="ppaction://hlinksldjump"/>
          </p:cNvPr>
          <p:cNvSpPr>
            <a:spLocks noChangeArrowheads="1"/>
          </p:cNvSpPr>
          <p:nvPr/>
        </p:nvSpPr>
        <p:spPr bwMode="auto">
          <a:xfrm>
            <a:off x="685800" y="914400"/>
            <a:ext cx="7772400" cy="990600"/>
          </a:xfrm>
          <a:prstGeom prst="rect">
            <a:avLst/>
          </a:prstGeom>
          <a:noFill/>
          <a:ln w="9525">
            <a:noFill/>
            <a:miter lim="800000"/>
            <a:headEnd/>
            <a:tailEnd/>
          </a:ln>
        </p:spPr>
        <p:txBody>
          <a:bodyPr anchor="ctr"/>
          <a:lstStyle/>
          <a:p>
            <a:r>
              <a:rPr kumimoji="1" lang="zh-CN" altLang="en-US" sz="3600">
                <a:solidFill>
                  <a:srgbClr val="003366"/>
                </a:solidFill>
                <a:latin typeface="Times New Roman" pitchFamily="18" charset="0"/>
              </a:rPr>
              <a:t>库存管理中图</a:t>
            </a:r>
          </a:p>
        </p:txBody>
      </p:sp>
      <p:sp>
        <p:nvSpPr>
          <p:cNvPr id="1861738" name="Oval 106"/>
          <p:cNvSpPr>
            <a:spLocks noChangeArrowheads="1"/>
          </p:cNvSpPr>
          <p:nvPr/>
        </p:nvSpPr>
        <p:spPr bwMode="auto">
          <a:xfrm>
            <a:off x="1905000" y="2514600"/>
            <a:ext cx="2438400" cy="1371600"/>
          </a:xfrm>
          <a:prstGeom prst="ellipse">
            <a:avLst/>
          </a:prstGeom>
          <a:noFill/>
          <a:ln w="38100">
            <a:solidFill>
              <a:srgbClr val="FF0000"/>
            </a:solidFill>
            <a:round/>
            <a:headEnd/>
            <a:tailEnd/>
          </a:ln>
        </p:spPr>
        <p:txBody>
          <a:bodyPr wrap="none" anchor="ctr"/>
          <a:lstStyle/>
          <a:p>
            <a:endParaRPr lang="zh-CN" altLang="en-US" sz="1800" b="0"/>
          </a:p>
        </p:txBody>
      </p:sp>
      <p:sp>
        <p:nvSpPr>
          <p:cNvPr id="1861739" name="Freeform 107"/>
          <p:cNvSpPr>
            <a:spLocks/>
          </p:cNvSpPr>
          <p:nvPr/>
        </p:nvSpPr>
        <p:spPr bwMode="auto">
          <a:xfrm>
            <a:off x="2006600" y="4254500"/>
            <a:ext cx="2540000" cy="1092200"/>
          </a:xfrm>
          <a:custGeom>
            <a:avLst/>
            <a:gdLst>
              <a:gd name="T0" fmla="*/ 279400 w 1600"/>
              <a:gd name="T1" fmla="*/ 698500 h 688"/>
              <a:gd name="T2" fmla="*/ 431800 w 1600"/>
              <a:gd name="T3" fmla="*/ 88900 h 688"/>
              <a:gd name="T4" fmla="*/ 2260600 w 1600"/>
              <a:gd name="T5" fmla="*/ 165100 h 688"/>
              <a:gd name="T6" fmla="*/ 2108200 w 1600"/>
              <a:gd name="T7" fmla="*/ 1003300 h 688"/>
              <a:gd name="T8" fmla="*/ 279400 w 1600"/>
              <a:gd name="T9" fmla="*/ 698500 h 688"/>
              <a:gd name="T10" fmla="*/ 0 60000 65536"/>
              <a:gd name="T11" fmla="*/ 0 60000 65536"/>
              <a:gd name="T12" fmla="*/ 0 60000 65536"/>
              <a:gd name="T13" fmla="*/ 0 60000 65536"/>
              <a:gd name="T14" fmla="*/ 0 60000 65536"/>
              <a:gd name="T15" fmla="*/ 0 w 1600"/>
              <a:gd name="T16" fmla="*/ 0 h 688"/>
              <a:gd name="T17" fmla="*/ 1600 w 1600"/>
              <a:gd name="T18" fmla="*/ 688 h 688"/>
            </a:gdLst>
            <a:ahLst/>
            <a:cxnLst>
              <a:cxn ang="T10">
                <a:pos x="T0" y="T1"/>
              </a:cxn>
              <a:cxn ang="T11">
                <a:pos x="T2" y="T3"/>
              </a:cxn>
              <a:cxn ang="T12">
                <a:pos x="T4" y="T5"/>
              </a:cxn>
              <a:cxn ang="T13">
                <a:pos x="T6" y="T7"/>
              </a:cxn>
              <a:cxn ang="T14">
                <a:pos x="T8" y="T9"/>
              </a:cxn>
            </a:cxnLst>
            <a:rect l="T15" t="T16" r="T17" b="T18"/>
            <a:pathLst>
              <a:path w="1600" h="688">
                <a:moveTo>
                  <a:pt x="176" y="440"/>
                </a:moveTo>
                <a:cubicBezTo>
                  <a:pt x="0" y="344"/>
                  <a:pt x="64" y="112"/>
                  <a:pt x="272" y="56"/>
                </a:cubicBezTo>
                <a:cubicBezTo>
                  <a:pt x="480" y="0"/>
                  <a:pt x="1248" y="8"/>
                  <a:pt x="1424" y="104"/>
                </a:cubicBezTo>
                <a:cubicBezTo>
                  <a:pt x="1600" y="200"/>
                  <a:pt x="1536" y="576"/>
                  <a:pt x="1328" y="632"/>
                </a:cubicBezTo>
                <a:cubicBezTo>
                  <a:pt x="1120" y="688"/>
                  <a:pt x="352" y="536"/>
                  <a:pt x="176" y="440"/>
                </a:cubicBezTo>
                <a:close/>
              </a:path>
            </a:pathLst>
          </a:custGeom>
          <a:noFill/>
          <a:ln w="38100">
            <a:solidFill>
              <a:srgbClr val="008000"/>
            </a:solidFill>
            <a:round/>
            <a:headEnd/>
            <a:tailEnd/>
          </a:ln>
        </p:spPr>
        <p:txBody>
          <a:bodyPr/>
          <a:lstStyle/>
          <a:p>
            <a:endParaRPr lang="zh-CN" altLang="en-US"/>
          </a:p>
        </p:txBody>
      </p:sp>
      <p:sp>
        <p:nvSpPr>
          <p:cNvPr id="1861740" name="Freeform 108"/>
          <p:cNvSpPr>
            <a:spLocks/>
          </p:cNvSpPr>
          <p:nvPr/>
        </p:nvSpPr>
        <p:spPr bwMode="auto">
          <a:xfrm>
            <a:off x="4495800" y="4114800"/>
            <a:ext cx="1881188" cy="1087438"/>
          </a:xfrm>
          <a:custGeom>
            <a:avLst/>
            <a:gdLst>
              <a:gd name="T0" fmla="*/ 57150 w 1185"/>
              <a:gd name="T1" fmla="*/ 901700 h 685"/>
              <a:gd name="T2" fmla="*/ 6350 w 1185"/>
              <a:gd name="T3" fmla="*/ 411163 h 685"/>
              <a:gd name="T4" fmla="*/ 31750 w 1185"/>
              <a:gd name="T5" fmla="*/ 323850 h 685"/>
              <a:gd name="T6" fmla="*/ 6350 w 1185"/>
              <a:gd name="T7" fmla="*/ 295275 h 685"/>
              <a:gd name="T8" fmla="*/ 19050 w 1185"/>
              <a:gd name="T9" fmla="*/ 257175 h 685"/>
              <a:gd name="T10" fmla="*/ 31750 w 1185"/>
              <a:gd name="T11" fmla="*/ 153988 h 685"/>
              <a:gd name="T12" fmla="*/ 314325 w 1185"/>
              <a:gd name="T13" fmla="*/ 128588 h 685"/>
              <a:gd name="T14" fmla="*/ 404813 w 1185"/>
              <a:gd name="T15" fmla="*/ 90488 h 685"/>
              <a:gd name="T16" fmla="*/ 469900 w 1185"/>
              <a:gd name="T17" fmla="*/ 50800 h 685"/>
              <a:gd name="T18" fmla="*/ 547688 w 1185"/>
              <a:gd name="T19" fmla="*/ 0 h 685"/>
              <a:gd name="T20" fmla="*/ 971550 w 1185"/>
              <a:gd name="T21" fmla="*/ 12700 h 685"/>
              <a:gd name="T22" fmla="*/ 1023938 w 1185"/>
              <a:gd name="T23" fmla="*/ 38100 h 685"/>
              <a:gd name="T24" fmla="*/ 1268413 w 1185"/>
              <a:gd name="T25" fmla="*/ 128588 h 685"/>
              <a:gd name="T26" fmla="*/ 1409700 w 1185"/>
              <a:gd name="T27" fmla="*/ 269875 h 685"/>
              <a:gd name="T28" fmla="*/ 1590675 w 1185"/>
              <a:gd name="T29" fmla="*/ 322263 h 685"/>
              <a:gd name="T30" fmla="*/ 1719263 w 1185"/>
              <a:gd name="T31" fmla="*/ 347663 h 685"/>
              <a:gd name="T32" fmla="*/ 1757363 w 1185"/>
              <a:gd name="T33" fmla="*/ 385763 h 685"/>
              <a:gd name="T34" fmla="*/ 1809751 w 1185"/>
              <a:gd name="T35" fmla="*/ 411163 h 685"/>
              <a:gd name="T36" fmla="*/ 1835151 w 1185"/>
              <a:gd name="T37" fmla="*/ 488950 h 685"/>
              <a:gd name="T38" fmla="*/ 1822451 w 1185"/>
              <a:gd name="T39" fmla="*/ 927100 h 685"/>
              <a:gd name="T40" fmla="*/ 1616075 w 1185"/>
              <a:gd name="T41" fmla="*/ 1017588 h 685"/>
              <a:gd name="T42" fmla="*/ 1036638 w 1185"/>
              <a:gd name="T43" fmla="*/ 1042988 h 685"/>
              <a:gd name="T44" fmla="*/ 198438 w 1185"/>
              <a:gd name="T45" fmla="*/ 1017588 h 685"/>
              <a:gd name="T46" fmla="*/ 96838 w 1185"/>
              <a:gd name="T47" fmla="*/ 952500 h 685"/>
              <a:gd name="T48" fmla="*/ 57150 w 1185"/>
              <a:gd name="T49" fmla="*/ 901700 h 6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5"/>
              <a:gd name="T76" fmla="*/ 0 h 685"/>
              <a:gd name="T77" fmla="*/ 1185 w 1185"/>
              <a:gd name="T78" fmla="*/ 685 h 6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5" h="685">
                <a:moveTo>
                  <a:pt x="36" y="568"/>
                </a:moveTo>
                <a:cubicBezTo>
                  <a:pt x="30" y="467"/>
                  <a:pt x="4" y="358"/>
                  <a:pt x="4" y="259"/>
                </a:cubicBezTo>
                <a:cubicBezTo>
                  <a:pt x="9" y="241"/>
                  <a:pt x="20" y="223"/>
                  <a:pt x="20" y="204"/>
                </a:cubicBezTo>
                <a:cubicBezTo>
                  <a:pt x="20" y="196"/>
                  <a:pt x="6" y="194"/>
                  <a:pt x="4" y="186"/>
                </a:cubicBezTo>
                <a:cubicBezTo>
                  <a:pt x="2" y="178"/>
                  <a:pt x="9" y="170"/>
                  <a:pt x="12" y="162"/>
                </a:cubicBezTo>
                <a:cubicBezTo>
                  <a:pt x="15" y="140"/>
                  <a:pt x="0" y="106"/>
                  <a:pt x="20" y="97"/>
                </a:cubicBezTo>
                <a:cubicBezTo>
                  <a:pt x="75" y="73"/>
                  <a:pt x="139" y="90"/>
                  <a:pt x="198" y="81"/>
                </a:cubicBezTo>
                <a:cubicBezTo>
                  <a:pt x="218" y="78"/>
                  <a:pt x="235" y="64"/>
                  <a:pt x="255" y="57"/>
                </a:cubicBezTo>
                <a:cubicBezTo>
                  <a:pt x="289" y="21"/>
                  <a:pt x="250" y="57"/>
                  <a:pt x="296" y="32"/>
                </a:cubicBezTo>
                <a:cubicBezTo>
                  <a:pt x="313" y="23"/>
                  <a:pt x="345" y="0"/>
                  <a:pt x="345" y="0"/>
                </a:cubicBezTo>
                <a:cubicBezTo>
                  <a:pt x="434" y="3"/>
                  <a:pt x="523" y="1"/>
                  <a:pt x="612" y="8"/>
                </a:cubicBezTo>
                <a:cubicBezTo>
                  <a:pt x="624" y="9"/>
                  <a:pt x="634" y="20"/>
                  <a:pt x="645" y="24"/>
                </a:cubicBezTo>
                <a:cubicBezTo>
                  <a:pt x="697" y="44"/>
                  <a:pt x="747" y="64"/>
                  <a:pt x="799" y="81"/>
                </a:cubicBezTo>
                <a:cubicBezTo>
                  <a:pt x="818" y="138"/>
                  <a:pt x="827" y="155"/>
                  <a:pt x="888" y="170"/>
                </a:cubicBezTo>
                <a:cubicBezTo>
                  <a:pt x="929" y="197"/>
                  <a:pt x="949" y="197"/>
                  <a:pt x="1002" y="203"/>
                </a:cubicBezTo>
                <a:cubicBezTo>
                  <a:pt x="1029" y="210"/>
                  <a:pt x="1058" y="208"/>
                  <a:pt x="1083" y="219"/>
                </a:cubicBezTo>
                <a:cubicBezTo>
                  <a:pt x="1093" y="224"/>
                  <a:pt x="1098" y="237"/>
                  <a:pt x="1107" y="243"/>
                </a:cubicBezTo>
                <a:cubicBezTo>
                  <a:pt x="1117" y="250"/>
                  <a:pt x="1129" y="254"/>
                  <a:pt x="1140" y="259"/>
                </a:cubicBezTo>
                <a:cubicBezTo>
                  <a:pt x="1145" y="275"/>
                  <a:pt x="1151" y="292"/>
                  <a:pt x="1156" y="308"/>
                </a:cubicBezTo>
                <a:cubicBezTo>
                  <a:pt x="1185" y="395"/>
                  <a:pt x="1156" y="492"/>
                  <a:pt x="1148" y="584"/>
                </a:cubicBezTo>
                <a:cubicBezTo>
                  <a:pt x="1145" y="619"/>
                  <a:pt x="1038" y="635"/>
                  <a:pt x="1018" y="641"/>
                </a:cubicBezTo>
                <a:cubicBezTo>
                  <a:pt x="884" y="685"/>
                  <a:pt x="1029" y="648"/>
                  <a:pt x="653" y="657"/>
                </a:cubicBezTo>
                <a:cubicBezTo>
                  <a:pt x="476" y="666"/>
                  <a:pt x="300" y="666"/>
                  <a:pt x="125" y="641"/>
                </a:cubicBezTo>
                <a:cubicBezTo>
                  <a:pt x="98" y="632"/>
                  <a:pt x="85" y="616"/>
                  <a:pt x="61" y="600"/>
                </a:cubicBezTo>
                <a:cubicBezTo>
                  <a:pt x="50" y="570"/>
                  <a:pt x="60" y="580"/>
                  <a:pt x="36" y="568"/>
                </a:cubicBezTo>
                <a:close/>
              </a:path>
            </a:pathLst>
          </a:custGeom>
          <a:noFill/>
          <a:ln w="38100">
            <a:solidFill>
              <a:schemeClr val="accent1"/>
            </a:solidFill>
            <a:round/>
            <a:headEnd/>
            <a:tailEnd/>
          </a:ln>
        </p:spPr>
        <p:txBody>
          <a:bodyPr/>
          <a:lstStyle/>
          <a:p>
            <a:endParaRPr lang="zh-CN" altLang="en-US"/>
          </a:p>
        </p:txBody>
      </p:sp>
      <p:sp>
        <p:nvSpPr>
          <p:cNvPr id="1861741" name="Freeform 109"/>
          <p:cNvSpPr>
            <a:spLocks/>
          </p:cNvSpPr>
          <p:nvPr/>
        </p:nvSpPr>
        <p:spPr bwMode="auto">
          <a:xfrm>
            <a:off x="6394450" y="2057400"/>
            <a:ext cx="1682750" cy="1374775"/>
          </a:xfrm>
          <a:custGeom>
            <a:avLst/>
            <a:gdLst>
              <a:gd name="T0" fmla="*/ 665162 w 1060"/>
              <a:gd name="T1" fmla="*/ 25400 h 866"/>
              <a:gd name="T2" fmla="*/ 227012 w 1060"/>
              <a:gd name="T3" fmla="*/ 12700 h 866"/>
              <a:gd name="T4" fmla="*/ 111125 w 1060"/>
              <a:gd name="T5" fmla="*/ 114300 h 866"/>
              <a:gd name="T6" fmla="*/ 163512 w 1060"/>
              <a:gd name="T7" fmla="*/ 912813 h 866"/>
              <a:gd name="T8" fmla="*/ 214312 w 1060"/>
              <a:gd name="T9" fmla="*/ 977900 h 866"/>
              <a:gd name="T10" fmla="*/ 420688 w 1060"/>
              <a:gd name="T11" fmla="*/ 1144588 h 866"/>
              <a:gd name="T12" fmla="*/ 704850 w 1060"/>
              <a:gd name="T13" fmla="*/ 1222375 h 866"/>
              <a:gd name="T14" fmla="*/ 949325 w 1060"/>
              <a:gd name="T15" fmla="*/ 1312863 h 866"/>
              <a:gd name="T16" fmla="*/ 1347787 w 1060"/>
              <a:gd name="T17" fmla="*/ 1300163 h 866"/>
              <a:gd name="T18" fmla="*/ 1579562 w 1060"/>
              <a:gd name="T19" fmla="*/ 1184275 h 866"/>
              <a:gd name="T20" fmla="*/ 1631950 w 1060"/>
              <a:gd name="T21" fmla="*/ 939800 h 866"/>
              <a:gd name="T22" fmla="*/ 1682750 w 1060"/>
              <a:gd name="T23" fmla="*/ 333375 h 866"/>
              <a:gd name="T24" fmla="*/ 1644650 w 1060"/>
              <a:gd name="T25" fmla="*/ 204788 h 866"/>
              <a:gd name="T26" fmla="*/ 1322387 w 1060"/>
              <a:gd name="T27" fmla="*/ 88900 h 866"/>
              <a:gd name="T28" fmla="*/ 1206500 w 1060"/>
              <a:gd name="T29" fmla="*/ 63500 h 866"/>
              <a:gd name="T30" fmla="*/ 1103312 w 1060"/>
              <a:gd name="T31" fmla="*/ 38100 h 866"/>
              <a:gd name="T32" fmla="*/ 717550 w 1060"/>
              <a:gd name="T33" fmla="*/ 88900 h 866"/>
              <a:gd name="T34" fmla="*/ 498475 w 1060"/>
              <a:gd name="T35" fmla="*/ 63500 h 8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0"/>
              <a:gd name="T55" fmla="*/ 0 h 866"/>
              <a:gd name="T56" fmla="*/ 1060 w 1060"/>
              <a:gd name="T57" fmla="*/ 866 h 8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0" h="866">
                <a:moveTo>
                  <a:pt x="419" y="16"/>
                </a:moveTo>
                <a:cubicBezTo>
                  <a:pt x="323" y="4"/>
                  <a:pt x="240" y="0"/>
                  <a:pt x="143" y="8"/>
                </a:cubicBezTo>
                <a:cubicBezTo>
                  <a:pt x="95" y="18"/>
                  <a:pt x="82" y="24"/>
                  <a:pt x="70" y="72"/>
                </a:cubicBezTo>
                <a:cubicBezTo>
                  <a:pt x="73" y="240"/>
                  <a:pt x="0" y="443"/>
                  <a:pt x="103" y="575"/>
                </a:cubicBezTo>
                <a:cubicBezTo>
                  <a:pt x="118" y="594"/>
                  <a:pt x="124" y="592"/>
                  <a:pt x="135" y="616"/>
                </a:cubicBezTo>
                <a:cubicBezTo>
                  <a:pt x="170" y="697"/>
                  <a:pt x="170" y="702"/>
                  <a:pt x="265" y="721"/>
                </a:cubicBezTo>
                <a:cubicBezTo>
                  <a:pt x="310" y="753"/>
                  <a:pt x="392" y="760"/>
                  <a:pt x="444" y="770"/>
                </a:cubicBezTo>
                <a:cubicBezTo>
                  <a:pt x="508" y="802"/>
                  <a:pt x="520" y="817"/>
                  <a:pt x="598" y="827"/>
                </a:cubicBezTo>
                <a:cubicBezTo>
                  <a:pt x="676" y="866"/>
                  <a:pt x="768" y="839"/>
                  <a:pt x="849" y="819"/>
                </a:cubicBezTo>
                <a:cubicBezTo>
                  <a:pt x="896" y="789"/>
                  <a:pt x="940" y="760"/>
                  <a:pt x="995" y="746"/>
                </a:cubicBezTo>
                <a:cubicBezTo>
                  <a:pt x="1022" y="690"/>
                  <a:pt x="1022" y="659"/>
                  <a:pt x="1028" y="592"/>
                </a:cubicBezTo>
                <a:cubicBezTo>
                  <a:pt x="1031" y="500"/>
                  <a:pt x="1027" y="313"/>
                  <a:pt x="1060" y="210"/>
                </a:cubicBezTo>
                <a:cubicBezTo>
                  <a:pt x="1057" y="194"/>
                  <a:pt x="1053" y="143"/>
                  <a:pt x="1036" y="129"/>
                </a:cubicBezTo>
                <a:cubicBezTo>
                  <a:pt x="983" y="87"/>
                  <a:pt x="895" y="79"/>
                  <a:pt x="833" y="56"/>
                </a:cubicBezTo>
                <a:cubicBezTo>
                  <a:pt x="794" y="41"/>
                  <a:pt x="817" y="52"/>
                  <a:pt x="760" y="40"/>
                </a:cubicBezTo>
                <a:cubicBezTo>
                  <a:pt x="738" y="35"/>
                  <a:pt x="695" y="24"/>
                  <a:pt x="695" y="24"/>
                </a:cubicBezTo>
                <a:cubicBezTo>
                  <a:pt x="613" y="31"/>
                  <a:pt x="534" y="46"/>
                  <a:pt x="452" y="56"/>
                </a:cubicBezTo>
                <a:cubicBezTo>
                  <a:pt x="318" y="48"/>
                  <a:pt x="353" y="79"/>
                  <a:pt x="314" y="40"/>
                </a:cubicBezTo>
              </a:path>
            </a:pathLst>
          </a:custGeom>
          <a:noFill/>
          <a:ln w="38100">
            <a:solidFill>
              <a:srgbClr val="0000CC"/>
            </a:solidFill>
            <a:round/>
            <a:headEn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61738"/>
                                        </p:tgtEl>
                                        <p:attrNameLst>
                                          <p:attrName>style.visibility</p:attrName>
                                        </p:attrNameLst>
                                      </p:cBhvr>
                                      <p:to>
                                        <p:strVal val="visible"/>
                                      </p:to>
                                    </p:set>
                                    <p:animEffect transition="in" filter="box(in)">
                                      <p:cBhvr>
                                        <p:cTn id="7" dur="500"/>
                                        <p:tgtEl>
                                          <p:spTgt spid="18617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61739"/>
                                        </p:tgtEl>
                                        <p:attrNameLst>
                                          <p:attrName>style.visibility</p:attrName>
                                        </p:attrNameLst>
                                      </p:cBhvr>
                                      <p:to>
                                        <p:strVal val="visible"/>
                                      </p:to>
                                    </p:set>
                                    <p:animEffect transition="in" filter="strips(downRight)">
                                      <p:cBhvr>
                                        <p:cTn id="12" dur="500"/>
                                        <p:tgtEl>
                                          <p:spTgt spid="18617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61740"/>
                                        </p:tgtEl>
                                        <p:attrNameLst>
                                          <p:attrName>style.visibility</p:attrName>
                                        </p:attrNameLst>
                                      </p:cBhvr>
                                      <p:to>
                                        <p:strVal val="visible"/>
                                      </p:to>
                                    </p:set>
                                    <p:animEffect transition="in" filter="dissolve">
                                      <p:cBhvr>
                                        <p:cTn id="17" dur="500"/>
                                        <p:tgtEl>
                                          <p:spTgt spid="186174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61741"/>
                                        </p:tgtEl>
                                        <p:attrNameLst>
                                          <p:attrName>style.visibility</p:attrName>
                                        </p:attrNameLst>
                                      </p:cBhvr>
                                      <p:to>
                                        <p:strVal val="visible"/>
                                      </p:to>
                                    </p:set>
                                    <p:animEffect transition="in" filter="box(in)">
                                      <p:cBhvr>
                                        <p:cTn id="22" dur="500"/>
                                        <p:tgtEl>
                                          <p:spTgt spid="1861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1738" grpId="0" animBg="1"/>
      <p:bldP spid="1861739" grpId="0" animBg="1"/>
      <p:bldP spid="1861740" grpId="0" animBg="1"/>
      <p:bldP spid="1861741"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type="body" idx="1"/>
          </p:nvPr>
        </p:nvSpPr>
        <p:spPr>
          <a:xfrm>
            <a:off x="611188" y="2060575"/>
            <a:ext cx="7772400" cy="4114800"/>
          </a:xfrm>
        </p:spPr>
        <p:txBody>
          <a:bodyPr/>
          <a:lstStyle/>
          <a:p>
            <a:pPr eaLnBrk="1" hangingPunct="1">
              <a:buFont typeface="Wingdings" pitchFamily="2" charset="2"/>
              <a:buNone/>
            </a:pPr>
            <a:r>
              <a:rPr lang="en-US" altLang="zh-CN" sz="2800" b="1" smtClean="0"/>
              <a:t>3. </a:t>
            </a:r>
            <a:r>
              <a:rPr lang="zh-CN" altLang="en-US" sz="2800" b="1" smtClean="0"/>
              <a:t>确定新系统的逻辑结构和数据分布</a:t>
            </a:r>
            <a:endParaRPr lang="zh-CN" altLang="en-US" sz="2800" b="1" smtClean="0">
              <a:latin typeface="宋体" pitchFamily="2" charset="-122"/>
            </a:endParaRPr>
          </a:p>
          <a:p>
            <a:pPr eaLnBrk="1" hangingPunct="1"/>
            <a:r>
              <a:rPr lang="zh-CN" altLang="en-US" sz="2800" b="1" smtClean="0">
                <a:latin typeface="宋体" pitchFamily="2" charset="-122"/>
              </a:rPr>
              <a:t>新系统逻辑划分方案</a:t>
            </a:r>
            <a:r>
              <a:rPr lang="en-US" altLang="zh-CN" sz="2800" b="1" smtClean="0">
                <a:latin typeface="宋体" pitchFamily="2" charset="-122"/>
              </a:rPr>
              <a:t>(</a:t>
            </a:r>
            <a:r>
              <a:rPr lang="zh-CN" altLang="en-US" sz="2800" b="1" smtClean="0">
                <a:latin typeface="宋体" pitchFamily="2" charset="-122"/>
              </a:rPr>
              <a:t>即</a:t>
            </a:r>
            <a:r>
              <a:rPr lang="zh-CN" altLang="en-US" sz="2800" b="1" smtClean="0">
                <a:latin typeface="宋体" pitchFamily="2" charset="-122"/>
                <a:hlinkClick r:id="rId2" action="ppaction://hlinksldjump"/>
              </a:rPr>
              <a:t>子系统的划分</a:t>
            </a:r>
            <a:r>
              <a:rPr lang="en-US" altLang="zh-CN" sz="2800" b="1" smtClean="0">
                <a:latin typeface="宋体" pitchFamily="2" charset="-122"/>
              </a:rPr>
              <a:t>)</a:t>
            </a:r>
          </a:p>
          <a:p>
            <a:pPr eaLnBrk="1" hangingPunct="1"/>
            <a:r>
              <a:rPr lang="zh-CN" altLang="en-US" sz="2800" b="1" smtClean="0">
                <a:latin typeface="宋体" pitchFamily="2" charset="-122"/>
              </a:rPr>
              <a:t>新系统数据资源的分布方案，如哪些在本系统设备内部，哪些在网络服务器或主机上</a:t>
            </a:r>
          </a:p>
        </p:txBody>
      </p:sp>
      <p:sp>
        <p:nvSpPr>
          <p:cNvPr id="179203" name="AutoShape 4">
            <a:hlinkClick r:id="" action="ppaction://noaction" highlightClick="1"/>
          </p:cNvPr>
          <p:cNvSpPr>
            <a:spLocks noChangeArrowheads="1"/>
          </p:cNvSpPr>
          <p:nvPr/>
        </p:nvSpPr>
        <p:spPr bwMode="auto">
          <a:xfrm>
            <a:off x="1187450" y="981075"/>
            <a:ext cx="5330825" cy="903288"/>
          </a:xfrm>
          <a:prstGeom prst="actionButtonBlank">
            <a:avLst/>
          </a:prstGeom>
          <a:noFill/>
          <a:ln w="9525">
            <a:noFill/>
            <a:miter lim="800000"/>
            <a:headEnd/>
            <a:tailEnd/>
          </a:ln>
        </p:spPr>
        <p:txBody>
          <a:bodyPr anchor="ctr"/>
          <a:lstStyle/>
          <a:p>
            <a:r>
              <a:rPr lang="en-US" altLang="zh-CN" sz="3200">
                <a:solidFill>
                  <a:srgbClr val="0A0A0E"/>
                </a:solidFill>
              </a:rPr>
              <a:t> 4.4.1 </a:t>
            </a:r>
            <a:r>
              <a:rPr lang="zh-CN" altLang="en-US" sz="3200">
                <a:solidFill>
                  <a:srgbClr val="0A0A0E"/>
                </a:solidFill>
              </a:rPr>
              <a:t>调查分析</a:t>
            </a:r>
          </a:p>
        </p:txBody>
      </p:sp>
    </p:spTree>
  </p:cSld>
  <p:clrMapOvr>
    <a:masterClrMapping/>
  </p:clrMapOvr>
  <p:transition>
    <p:wipe dir="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3" name="Rectangle 2"/>
          <p:cNvSpPr>
            <a:spLocks noGrp="1" noChangeArrowheads="1"/>
          </p:cNvSpPr>
          <p:nvPr>
            <p:ph type="title"/>
          </p:nvPr>
        </p:nvSpPr>
        <p:spPr/>
        <p:txBody>
          <a:bodyPr/>
          <a:lstStyle/>
          <a:p>
            <a:pPr eaLnBrk="1" hangingPunct="1"/>
            <a:r>
              <a:rPr lang="zh-CN" altLang="en-US" smtClean="0">
                <a:solidFill>
                  <a:schemeClr val="tx1"/>
                </a:solidFill>
              </a:rPr>
              <a:t>子系统划分</a:t>
            </a:r>
          </a:p>
        </p:txBody>
      </p:sp>
      <p:graphicFrame>
        <p:nvGraphicFramePr>
          <p:cNvPr id="10242" name="Organization Chart 3"/>
          <p:cNvGraphicFramePr>
            <a:graphicFrameLocks/>
          </p:cNvGraphicFramePr>
          <p:nvPr>
            <p:ph type="dgm" idx="1"/>
          </p:nvPr>
        </p:nvGraphicFramePr>
        <p:xfrm>
          <a:off x="250825" y="2441575"/>
          <a:ext cx="8569325" cy="2627313"/>
        </p:xfrm>
        <a:graphic>
          <a:graphicData uri="http://schemas.openxmlformats.org/drawingml/2006/compatibility">
            <com:legacyDrawing xmlns:com="http://schemas.openxmlformats.org/drawingml/2006/compatibility" spid="_x0000_s10242"/>
          </a:graphicData>
        </a:graphic>
      </p:graphicFrame>
    </p:spTree>
  </p:cSld>
  <p:clrMapOvr>
    <a:masterClrMapping/>
  </p:clrMapOvr>
  <p:transition>
    <p:wipe dir="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zh-CN" altLang="en-US" smtClean="0">
                <a:solidFill>
                  <a:schemeClr val="tx1"/>
                </a:solidFill>
              </a:rPr>
              <a:t>数据项卡</a:t>
            </a:r>
          </a:p>
        </p:txBody>
      </p:sp>
      <p:graphicFrame>
        <p:nvGraphicFramePr>
          <p:cNvPr id="1864707" name="Group 3"/>
          <p:cNvGraphicFramePr>
            <a:graphicFrameLocks noGrp="1"/>
          </p:cNvGraphicFramePr>
          <p:nvPr>
            <p:ph type="tbl" idx="1"/>
          </p:nvPr>
        </p:nvGraphicFramePr>
        <p:xfrm>
          <a:off x="685800" y="2057400"/>
          <a:ext cx="7772400" cy="3444558"/>
        </p:xfrm>
        <a:graphic>
          <a:graphicData uri="http://schemas.openxmlformats.org/drawingml/2006/table">
            <a:tbl>
              <a:tblPr/>
              <a:tblGrid>
                <a:gridCol w="5181600"/>
                <a:gridCol w="2590800"/>
              </a:tblGrid>
              <a:tr h="4572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w="28575" cap="flat" cmpd="sng" algn="ctr">
                      <a:solidFill>
                        <a:srgbClr val="003366"/>
                      </a:solidFill>
                      <a:prstDash val="solid"/>
                      <a:round/>
                      <a:headEnd type="none" w="med" len="med"/>
                      <a:tailEnd type="none" w="med" len="med"/>
                    </a:lnL>
                    <a:lnR>
                      <a:noFill/>
                    </a:lnR>
                    <a:lnT w="28575" cap="flat" cmpd="sng" algn="ctr">
                      <a:solidFill>
                        <a:srgbClr val="003366"/>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总编号：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1-001</a:t>
                      </a:r>
                    </a:p>
                  </a:txBody>
                  <a:tcPr marT="38100" marB="38100" horzOverflow="overflow">
                    <a:lnL>
                      <a:noFill/>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a:noFill/>
                    </a:lnB>
                    <a:lnTlToBr>
                      <a:noFill/>
                    </a:lnTlToBr>
                    <a:lnBlToTr>
                      <a:noFill/>
                    </a:lnBlToTr>
                    <a:noFill/>
                  </a:tcPr>
                </a:tc>
              </a:tr>
              <a:tr h="427038">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名称：日期</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001   </a:t>
                      </a: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730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别名：入库日期</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取值范围：连续</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数据类型：日期</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长度：</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8</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位</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有关的数据结构：物品基本信息</a:t>
                      </a:r>
                    </a:p>
                  </a:txBody>
                  <a:tcPr marT="38100" marB="38100" horzOverflow="overflow">
                    <a:lnL w="28575" cap="flat" cmpd="sng" algn="ctr">
                      <a:solidFill>
                        <a:srgbClr val="003366"/>
                      </a:solidFill>
                      <a:prstDash val="solid"/>
                      <a:round/>
                      <a:headEnd type="none" w="med" len="med"/>
                      <a:tailEnd type="none" w="med" len="med"/>
                    </a:lnL>
                    <a:lnR>
                      <a:noFill/>
                    </a:lnR>
                    <a:lnT>
                      <a:noFill/>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zh-CN" altLang="en-US" smtClean="0">
                <a:solidFill>
                  <a:schemeClr val="tx1"/>
                </a:solidFill>
              </a:rPr>
              <a:t>数据结构卡</a:t>
            </a:r>
          </a:p>
        </p:txBody>
      </p:sp>
      <p:graphicFrame>
        <p:nvGraphicFramePr>
          <p:cNvPr id="1865731" name="Group 3"/>
          <p:cNvGraphicFramePr>
            <a:graphicFrameLocks noGrp="1"/>
          </p:cNvGraphicFramePr>
          <p:nvPr>
            <p:ph type="tbl" idx="1"/>
          </p:nvPr>
        </p:nvGraphicFramePr>
        <p:xfrm>
          <a:off x="1182688" y="2098675"/>
          <a:ext cx="7772400" cy="3003868"/>
        </p:xfrm>
        <a:graphic>
          <a:graphicData uri="http://schemas.openxmlformats.org/drawingml/2006/table">
            <a:tbl>
              <a:tblPr/>
              <a:tblGrid>
                <a:gridCol w="5181600"/>
                <a:gridCol w="2590800"/>
              </a:tblGrid>
              <a:tr h="4572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w="28575" cap="flat" cmpd="sng" algn="ctr">
                      <a:solidFill>
                        <a:srgbClr val="003366"/>
                      </a:solidFill>
                      <a:prstDash val="solid"/>
                      <a:round/>
                      <a:headEnd type="none" w="med" len="med"/>
                      <a:tailEnd type="none" w="med" len="med"/>
                    </a:lnL>
                    <a:lnR>
                      <a:noFill/>
                    </a:lnR>
                    <a:lnT w="28575" cap="flat" cmpd="sng" algn="ctr">
                      <a:solidFill>
                        <a:srgbClr val="003366"/>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总编号：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2-001</a:t>
                      </a:r>
                    </a:p>
                  </a:txBody>
                  <a:tcPr marT="38100" marB="38100" horzOverflow="overflow">
                    <a:lnL>
                      <a:noFill/>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a:noFill/>
                    </a:lnB>
                    <a:lnTlToBr>
                      <a:noFill/>
                    </a:lnTlToBr>
                    <a:lnBlToTr>
                      <a:noFill/>
                    </a:lnBlToTr>
                    <a:noFill/>
                  </a:tcPr>
                </a:tc>
              </a:tr>
              <a:tr h="427038">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名称：物品基本信息</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001   </a:t>
                      </a: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730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说明：标识物品名称、和规格</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565150">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数据结构组成：</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物品名称</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规格</a:t>
                      </a:r>
                    </a:p>
                  </a:txBody>
                  <a:tcPr marT="38100" marB="38100" horzOverflow="overflow">
                    <a:lnL w="28575" cap="flat" cmpd="sng" algn="ctr">
                      <a:solidFill>
                        <a:srgbClr val="003366"/>
                      </a:solidFill>
                      <a:prstDash val="solid"/>
                      <a:round/>
                      <a:headEnd type="none" w="med" len="med"/>
                      <a:tailEnd type="none" w="med" len="med"/>
                    </a:lnL>
                    <a:lnR>
                      <a:noFill/>
                    </a:lnR>
                    <a:lnT>
                      <a:noFill/>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smtClean="0">
                <a:solidFill>
                  <a:schemeClr val="tx1"/>
                </a:solidFill>
              </a:rPr>
              <a:t>数据流卡</a:t>
            </a:r>
          </a:p>
        </p:txBody>
      </p:sp>
      <p:graphicFrame>
        <p:nvGraphicFramePr>
          <p:cNvPr id="1866755" name="Group 3"/>
          <p:cNvGraphicFramePr>
            <a:graphicFrameLocks noGrp="1"/>
          </p:cNvGraphicFramePr>
          <p:nvPr>
            <p:ph type="tbl" idx="1"/>
          </p:nvPr>
        </p:nvGraphicFramePr>
        <p:xfrm>
          <a:off x="685800" y="2057400"/>
          <a:ext cx="7772400" cy="3488056"/>
        </p:xfrm>
        <a:graphic>
          <a:graphicData uri="http://schemas.openxmlformats.org/drawingml/2006/table">
            <a:tbl>
              <a:tblPr/>
              <a:tblGrid>
                <a:gridCol w="5181600"/>
                <a:gridCol w="2590800"/>
              </a:tblGrid>
              <a:tr h="4572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w="28575" cap="flat" cmpd="sng" algn="ctr">
                      <a:solidFill>
                        <a:srgbClr val="003366"/>
                      </a:solidFill>
                      <a:prstDash val="solid"/>
                      <a:round/>
                      <a:headEnd type="none" w="med" len="med"/>
                      <a:tailEnd type="none" w="med" len="med"/>
                    </a:lnL>
                    <a:lnR>
                      <a:noFill/>
                    </a:lnR>
                    <a:lnT w="28575" cap="flat" cmpd="sng" algn="ctr">
                      <a:solidFill>
                        <a:srgbClr val="003366"/>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总编号：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3-001</a:t>
                      </a:r>
                    </a:p>
                  </a:txBody>
                  <a:tcPr marT="38100" marB="38100" horzOverflow="overflow">
                    <a:lnL>
                      <a:noFill/>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a:noFill/>
                    </a:lnB>
                    <a:lnTlToBr>
                      <a:noFill/>
                    </a:lnTlToBr>
                    <a:lnBlToTr>
                      <a:noFill/>
                    </a:lnBlToTr>
                    <a:noFill/>
                  </a:tcPr>
                </a:tc>
              </a:tr>
              <a:tr h="427038">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名称：入库信息</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001   </a:t>
                      </a: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730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来源：入库账</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去向：</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P2.2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修改库存账</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gridSpan="2">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数据结构组成：日期、数量、单价、金额</a:t>
                      </a:r>
                    </a:p>
                  </a:txBody>
                  <a:tcPr marT="38100" marB="38100"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r>
              <a:tr h="563563">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物品基本信息</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数据流量：</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100</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次</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日</a:t>
                      </a:r>
                    </a:p>
                  </a:txBody>
                  <a:tcPr marT="38100" marB="38100" horzOverflow="overflow">
                    <a:lnL w="28575" cap="flat" cmpd="sng" algn="ctr">
                      <a:solidFill>
                        <a:srgbClr val="003366"/>
                      </a:solidFill>
                      <a:prstDash val="solid"/>
                      <a:round/>
                      <a:headEnd type="none" w="med" len="med"/>
                      <a:tailEnd type="none" w="med" len="med"/>
                    </a:lnL>
                    <a:lnR>
                      <a:noFill/>
                    </a:lnR>
                    <a:lnT>
                      <a:noFill/>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
        <p:nvSpPr>
          <p:cNvPr id="182293" name="Text Box 21"/>
          <p:cNvSpPr txBox="1">
            <a:spLocks noChangeArrowheads="1"/>
          </p:cNvSpPr>
          <p:nvPr/>
        </p:nvSpPr>
        <p:spPr bwMode="auto">
          <a:xfrm>
            <a:off x="5076825" y="4508500"/>
            <a:ext cx="3124200" cy="822325"/>
          </a:xfrm>
          <a:prstGeom prst="rect">
            <a:avLst/>
          </a:prstGeom>
          <a:noFill/>
          <a:ln w="9525">
            <a:noFill/>
            <a:miter lim="800000"/>
            <a:headEnd/>
            <a:tailEnd/>
          </a:ln>
        </p:spPr>
        <p:txBody>
          <a:bodyPr>
            <a:spAutoFit/>
          </a:bodyPr>
          <a:lstStyle/>
          <a:p>
            <a:pPr>
              <a:spcBef>
                <a:spcPct val="50000"/>
              </a:spcBef>
            </a:pPr>
            <a:r>
              <a:rPr kumimoji="1" lang="zh-CN" altLang="en-US">
                <a:solidFill>
                  <a:srgbClr val="990000"/>
                </a:solidFill>
                <a:latin typeface="Times New Roman" pitchFamily="18" charset="0"/>
              </a:rPr>
              <a:t>日期   物品名称  规格  数量  单价  金额</a:t>
            </a:r>
          </a:p>
        </p:txBody>
      </p:sp>
    </p:spTree>
  </p:cSld>
  <p:clrMapOvr>
    <a:masterClrMapping/>
  </p:clrMapOvr>
  <p:transition>
    <p:wipe dir="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zh-CN" altLang="en-US" smtClean="0">
                <a:solidFill>
                  <a:schemeClr val="tx1"/>
                </a:solidFill>
              </a:rPr>
              <a:t>数据存储卡</a:t>
            </a:r>
          </a:p>
        </p:txBody>
      </p:sp>
      <p:graphicFrame>
        <p:nvGraphicFramePr>
          <p:cNvPr id="1867779" name="Group 3"/>
          <p:cNvGraphicFramePr>
            <a:graphicFrameLocks noGrp="1"/>
          </p:cNvGraphicFramePr>
          <p:nvPr>
            <p:ph type="tbl" idx="1"/>
          </p:nvPr>
        </p:nvGraphicFramePr>
        <p:xfrm>
          <a:off x="1182688" y="2119313"/>
          <a:ext cx="7772400" cy="3488056"/>
        </p:xfrm>
        <a:graphic>
          <a:graphicData uri="http://schemas.openxmlformats.org/drawingml/2006/table">
            <a:tbl>
              <a:tblPr/>
              <a:tblGrid>
                <a:gridCol w="5181600"/>
                <a:gridCol w="2590800"/>
              </a:tblGrid>
              <a:tr h="4572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w="28575" cap="flat" cmpd="sng" algn="ctr">
                      <a:solidFill>
                        <a:srgbClr val="003366"/>
                      </a:solidFill>
                      <a:prstDash val="solid"/>
                      <a:round/>
                      <a:headEnd type="none" w="med" len="med"/>
                      <a:tailEnd type="none" w="med" len="med"/>
                    </a:lnL>
                    <a:lnR>
                      <a:noFill/>
                    </a:lnR>
                    <a:lnT w="28575" cap="flat" cmpd="sng" algn="ctr">
                      <a:solidFill>
                        <a:srgbClr val="003366"/>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总编号：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4-001</a:t>
                      </a:r>
                    </a:p>
                  </a:txBody>
                  <a:tcPr marT="38100" marB="38100" horzOverflow="overflow">
                    <a:lnL>
                      <a:noFill/>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a:noFill/>
                    </a:lnB>
                    <a:lnTlToBr>
                      <a:noFill/>
                    </a:lnTlToBr>
                    <a:lnBlToTr>
                      <a:noFill/>
                    </a:lnBlToTr>
                    <a:noFill/>
                  </a:tcPr>
                </a:tc>
              </a:tr>
              <a:tr h="427038">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名称：库存账</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001   </a:t>
                      </a: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730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说明：存储库存信息</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563563">
                <a:tc gridSpan="2">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输入的数据流：入库信息、出库信息</a:t>
                      </a:r>
                    </a:p>
                  </a:txBody>
                  <a:tcPr marT="38100" marB="38100"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输出的数据流：库存信息</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85775">
                <a:tc gridSpan="2">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数据结构组成：</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物品基本信息</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a:t>
                      </a:r>
                    </a:p>
                  </a:txBody>
                  <a:tcPr marT="38100" marB="38100"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r>
              <a:tr h="4857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库存量</a:t>
                      </a:r>
                    </a:p>
                  </a:txBody>
                  <a:tcPr marT="38100" marB="38100" horzOverflow="overflow">
                    <a:lnL w="28575" cap="flat" cmpd="sng" algn="ctr">
                      <a:solidFill>
                        <a:srgbClr val="003366"/>
                      </a:solidFill>
                      <a:prstDash val="solid"/>
                      <a:round/>
                      <a:headEnd type="none" w="med" len="med"/>
                      <a:tailEnd type="none" w="med" len="med"/>
                    </a:lnL>
                    <a:lnR>
                      <a:noFill/>
                    </a:lnR>
                    <a:lnT>
                      <a:noFill/>
                    </a:lnT>
                    <a:lnB w="28575" cap="flat" cmpd="sng" algn="ctr">
                      <a:solidFill>
                        <a:srgbClr val="0033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w="28575" cap="flat" cmpd="sng" algn="ctr">
                      <a:solidFill>
                        <a:srgbClr val="003366"/>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smtClean="0">
                <a:solidFill>
                  <a:schemeClr val="tx1"/>
                </a:solidFill>
              </a:rPr>
              <a:t>处理逻辑卡</a:t>
            </a:r>
          </a:p>
        </p:txBody>
      </p:sp>
      <p:graphicFrame>
        <p:nvGraphicFramePr>
          <p:cNvPr id="1868803" name="Group 3"/>
          <p:cNvGraphicFramePr>
            <a:graphicFrameLocks noGrp="1"/>
          </p:cNvGraphicFramePr>
          <p:nvPr>
            <p:ph type="tbl" idx="1"/>
          </p:nvPr>
        </p:nvGraphicFramePr>
        <p:xfrm>
          <a:off x="685800" y="2057400"/>
          <a:ext cx="7772400" cy="3750629"/>
        </p:xfrm>
        <a:graphic>
          <a:graphicData uri="http://schemas.openxmlformats.org/drawingml/2006/table">
            <a:tbl>
              <a:tblPr/>
              <a:tblGrid>
                <a:gridCol w="5181600"/>
                <a:gridCol w="2590800"/>
              </a:tblGrid>
              <a:tr h="4572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w="28575" cap="flat" cmpd="sng" algn="ctr">
                      <a:solidFill>
                        <a:srgbClr val="003366"/>
                      </a:solidFill>
                      <a:prstDash val="solid"/>
                      <a:round/>
                      <a:headEnd type="none" w="med" len="med"/>
                      <a:tailEnd type="none" w="med" len="med"/>
                    </a:lnL>
                    <a:lnR>
                      <a:noFill/>
                    </a:lnR>
                    <a:lnT w="28575" cap="flat" cmpd="sng" algn="ctr">
                      <a:solidFill>
                        <a:srgbClr val="003366"/>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总编号：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5-001</a:t>
                      </a:r>
                    </a:p>
                  </a:txBody>
                  <a:tcPr marT="38100" marB="38100" horzOverflow="overflow">
                    <a:lnL>
                      <a:noFill/>
                    </a:lnL>
                    <a:lnR w="28575" cap="flat" cmpd="sng" algn="ctr">
                      <a:solidFill>
                        <a:srgbClr val="003366"/>
                      </a:solidFill>
                      <a:prstDash val="solid"/>
                      <a:round/>
                      <a:headEnd type="none" w="med" len="med"/>
                      <a:tailEnd type="none" w="med" len="med"/>
                    </a:lnR>
                    <a:lnT w="28575" cap="flat" cmpd="sng" algn="ctr">
                      <a:solidFill>
                        <a:srgbClr val="003366"/>
                      </a:solidFill>
                      <a:prstDash val="solid"/>
                      <a:round/>
                      <a:headEnd type="none" w="med" len="med"/>
                      <a:tailEnd type="none" w="med" len="med"/>
                    </a:lnT>
                    <a:lnB>
                      <a:noFill/>
                    </a:lnB>
                    <a:lnTlToBr>
                      <a:noFill/>
                    </a:lnTlToBr>
                    <a:lnBlToTr>
                      <a:noFill/>
                    </a:lnBlToTr>
                    <a:noFill/>
                  </a:tcPr>
                </a:tc>
              </a:tr>
              <a:tr h="427038">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名称：修改库存账</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0A0A0E"/>
                          </a:solidFill>
                          <a:effectLst/>
                          <a:latin typeface="Tahoma" pitchFamily="34" charset="0"/>
                          <a:ea typeface="宋体" pitchFamily="2" charset="-122"/>
                        </a:rPr>
                        <a:t>    </a:t>
                      </a:r>
                      <a:r>
                        <a:rPr kumimoji="0" lang="zh-CN" altLang="en-US" sz="2000" b="0" i="0" u="none" strike="noStrike" cap="none" normalizeH="0" baseline="0" smtClean="0">
                          <a:ln>
                            <a:noFill/>
                          </a:ln>
                          <a:solidFill>
                            <a:srgbClr val="0A0A0E"/>
                          </a:solidFill>
                          <a:effectLst/>
                          <a:latin typeface="Tahoma" pitchFamily="34" charset="0"/>
                          <a:ea typeface="宋体" pitchFamily="2" charset="-122"/>
                        </a:rPr>
                        <a:t>编号：</a:t>
                      </a:r>
                      <a:r>
                        <a:rPr kumimoji="0" lang="en-US" altLang="zh-CN" sz="2000" b="0" i="0" u="none" strike="noStrike" cap="none" normalizeH="0" baseline="0" smtClean="0">
                          <a:ln>
                            <a:noFill/>
                          </a:ln>
                          <a:solidFill>
                            <a:srgbClr val="0A0A0E"/>
                          </a:solidFill>
                          <a:effectLst/>
                          <a:latin typeface="Tahoma" pitchFamily="34" charset="0"/>
                          <a:ea typeface="宋体" pitchFamily="2" charset="-122"/>
                        </a:rPr>
                        <a:t>001   </a:t>
                      </a: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473075">
                <a:tc>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说明：对库存账进行更新</a:t>
                      </a:r>
                    </a:p>
                  </a:txBody>
                  <a:tcPr marT="38100" marB="38100" horzOverflow="overflow">
                    <a:lnL w="28575" cap="flat" cmpd="sng" algn="ctr">
                      <a:solidFill>
                        <a:srgbClr val="003366"/>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zh-CN" sz="2800" b="0" i="0" u="none" strike="noStrike" cap="none" normalizeH="0" baseline="0" smtClean="0">
                        <a:ln>
                          <a:noFill/>
                        </a:ln>
                        <a:solidFill>
                          <a:srgbClr val="0A0A0E"/>
                        </a:solidFill>
                        <a:effectLst/>
                        <a:latin typeface="Tahoma" pitchFamily="34" charset="0"/>
                        <a:ea typeface="宋体" pitchFamily="2" charset="-122"/>
                      </a:endParaRPr>
                    </a:p>
                  </a:txBody>
                  <a:tcPr marT="38100" marB="38100" horzOverflow="overflow">
                    <a:lnL>
                      <a:noFill/>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r>
              <a:tr h="563563">
                <a:tc gridSpan="2">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输入的数据流：进货单、备货单</a:t>
                      </a:r>
                    </a:p>
                  </a:txBody>
                  <a:tcPr marT="38100" marB="38100"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r>
              <a:tr h="485775">
                <a:tc gridSpan="2">
                  <a:txBody>
                    <a:bodyPr/>
                    <a:lstStyle/>
                    <a:p>
                      <a:pPr marL="280988"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输出的数据流：入库信息、出库信息</a:t>
                      </a:r>
                    </a:p>
                  </a:txBody>
                  <a:tcPr marT="38100" marB="38100"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r>
              <a:tr h="1268413">
                <a:tc gridSpan="2">
                  <a:txBody>
                    <a:bodyPr/>
                    <a:lstStyle/>
                    <a:p>
                      <a:pPr marL="280988" marR="0" lvl="0" indent="0" algn="l"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rgbClr val="0A0A0E"/>
                          </a:solidFill>
                          <a:effectLst/>
                          <a:latin typeface="Tahoma" pitchFamily="34" charset="0"/>
                          <a:ea typeface="宋体" pitchFamily="2" charset="-122"/>
                        </a:rPr>
                        <a:t>处理功能的逻辑概括说明：</a:t>
                      </a:r>
                      <a:r>
                        <a:rPr kumimoji="0" lang="zh-CN" altLang="en-US" sz="2000" b="0" i="0" u="none" strike="noStrike" cap="none" normalizeH="0" baseline="0" smtClean="0">
                          <a:ln>
                            <a:noFill/>
                          </a:ln>
                          <a:solidFill>
                            <a:srgbClr val="990000"/>
                          </a:solidFill>
                          <a:effectLst/>
                          <a:latin typeface="Tahoma" pitchFamily="34" charset="0"/>
                          <a:ea typeface="宋体" pitchFamily="2" charset="-122"/>
                        </a:rPr>
                        <a:t>根据进货单判断，如果是新物品直接添加，如果是已有物品，增加库存量；根据备货单，减少库存量。</a:t>
                      </a:r>
                    </a:p>
                  </a:txBody>
                  <a:tcPr marT="38100" marB="38100" horzOverflow="overflow">
                    <a:lnL w="28575" cap="flat" cmpd="sng" algn="ctr">
                      <a:solidFill>
                        <a:srgbClr val="003366"/>
                      </a:solidFill>
                      <a:prstDash val="solid"/>
                      <a:round/>
                      <a:headEnd type="none" w="med" len="med"/>
                      <a:tailEnd type="none" w="med" len="med"/>
                    </a:lnL>
                    <a:lnR w="28575" cap="flat" cmpd="sng" algn="ctr">
                      <a:solidFill>
                        <a:srgbClr val="003366"/>
                      </a:solidFill>
                      <a:prstDash val="solid"/>
                      <a:round/>
                      <a:headEnd type="none" w="med" len="med"/>
                      <a:tailEnd type="none" w="med" len="med"/>
                    </a:lnR>
                    <a:lnT>
                      <a:noFill/>
                    </a:lnT>
                    <a:lnB w="28575" cap="flat" cmpd="sng" algn="ctr">
                      <a:solidFill>
                        <a:srgbClr val="003366"/>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body" idx="4294967295"/>
          </p:nvPr>
        </p:nvSpPr>
        <p:spPr>
          <a:xfrm>
            <a:off x="539750" y="2017713"/>
            <a:ext cx="8415338" cy="4840287"/>
          </a:xfrm>
        </p:spPr>
        <p:txBody>
          <a:bodyPr/>
          <a:lstStyle/>
          <a:p>
            <a:pPr marL="92075" indent="-92075" eaLnBrk="1" hangingPunct="1">
              <a:spcBef>
                <a:spcPct val="30000"/>
              </a:spcBef>
              <a:buFont typeface="Wingdings" pitchFamily="2" charset="2"/>
              <a:buNone/>
            </a:pPr>
            <a:r>
              <a:rPr lang="zh-CN" altLang="en-US" sz="2400" b="1" smtClean="0"/>
              <a:t>数据属性分析</a:t>
            </a:r>
          </a:p>
          <a:p>
            <a:pPr marL="92075" indent="-92075" eaLnBrk="1" hangingPunct="1">
              <a:spcBef>
                <a:spcPct val="30000"/>
              </a:spcBef>
              <a:buClr>
                <a:srgbClr val="FFFFFF"/>
              </a:buClr>
            </a:pPr>
            <a:r>
              <a:rPr lang="zh-CN" altLang="en-US" sz="2400" b="1" smtClean="0">
                <a:latin typeface="宋体" pitchFamily="2" charset="-122"/>
              </a:rPr>
              <a:t>  数据的静态特性分析是分析数据的类型、数据的长度、取值范围和发生业务的业务量确定新的数据流程</a:t>
            </a:r>
          </a:p>
          <a:p>
            <a:pPr marL="92075" indent="-92075" eaLnBrk="1" hangingPunct="1">
              <a:spcBef>
                <a:spcPct val="30000"/>
              </a:spcBef>
              <a:buClr>
                <a:srgbClr val="FFFFFF"/>
              </a:buClr>
            </a:pPr>
            <a:r>
              <a:rPr lang="zh-CN" altLang="en-US" sz="2400" b="1" smtClean="0">
                <a:latin typeface="宋体" pitchFamily="2" charset="-122"/>
              </a:rPr>
              <a:t>  数据的动态特性分析是分析数据属性的动态特性</a:t>
            </a:r>
          </a:p>
          <a:p>
            <a:pPr marL="625475" lvl="1" indent="-354013" eaLnBrk="1" hangingPunct="1">
              <a:spcBef>
                <a:spcPct val="30000"/>
              </a:spcBef>
              <a:buClr>
                <a:srgbClr val="FF9900"/>
              </a:buClr>
              <a:buSzPct val="60000"/>
            </a:pPr>
            <a:r>
              <a:rPr lang="zh-CN" altLang="en-US" sz="2400" b="1" smtClean="0"/>
              <a:t>固定值属性（具有固定值属性的数据，其值基本上固定不变）；</a:t>
            </a:r>
          </a:p>
          <a:p>
            <a:pPr marL="625475" lvl="1" indent="-354013" eaLnBrk="1" hangingPunct="1">
              <a:spcBef>
                <a:spcPct val="30000"/>
              </a:spcBef>
              <a:buClr>
                <a:srgbClr val="FF9900"/>
              </a:buClr>
              <a:buSzPct val="60000"/>
            </a:pPr>
            <a:r>
              <a:rPr lang="zh-CN" altLang="en-US" sz="2400" b="1" smtClean="0"/>
              <a:t>固定个体变动属性（这类数据项，对总体来说具有相对固定的个体集，但其值是变动的属性）；</a:t>
            </a:r>
          </a:p>
          <a:p>
            <a:pPr marL="625475" lvl="1" indent="-354013" eaLnBrk="1" hangingPunct="1">
              <a:spcBef>
                <a:spcPct val="30000"/>
              </a:spcBef>
              <a:buClr>
                <a:srgbClr val="FF9900"/>
              </a:buClr>
              <a:buSzPct val="60000"/>
            </a:pPr>
            <a:r>
              <a:rPr lang="zh-CN" altLang="en-US" sz="2400" b="1" smtClean="0"/>
              <a:t>随机变动属性（这种数据项，其个体是随机出现的，值也是变动的）。</a:t>
            </a:r>
          </a:p>
        </p:txBody>
      </p:sp>
      <p:sp>
        <p:nvSpPr>
          <p:cNvPr id="203779" name="AutoShape 4">
            <a:hlinkClick r:id="" action="ppaction://noaction" highlightClick="1"/>
          </p:cNvPr>
          <p:cNvSpPr>
            <a:spLocks noChangeArrowheads="1"/>
          </p:cNvSpPr>
          <p:nvPr/>
        </p:nvSpPr>
        <p:spPr bwMode="auto">
          <a:xfrm>
            <a:off x="1042988" y="836613"/>
            <a:ext cx="5330825" cy="914400"/>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4.4.2 </a:t>
            </a:r>
            <a:r>
              <a:rPr lang="zh-CN" altLang="en-US" sz="3600">
                <a:solidFill>
                  <a:srgbClr val="0A0A0E"/>
                </a:solidFill>
              </a:rPr>
              <a:t>建立模型</a:t>
            </a:r>
          </a:p>
        </p:txBody>
      </p:sp>
    </p:spTree>
  </p:cSld>
  <p:clrMapOvr>
    <a:masterClrMapping/>
  </p:clrMapOvr>
  <p:transition>
    <p:wipe dir="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395288" y="2017713"/>
            <a:ext cx="8559800" cy="4579937"/>
          </a:xfrm>
        </p:spPr>
        <p:txBody>
          <a:bodyPr/>
          <a:lstStyle/>
          <a:p>
            <a:pPr marL="92075" indent="-92075" eaLnBrk="1" hangingPunct="1">
              <a:lnSpc>
                <a:spcPct val="105000"/>
              </a:lnSpc>
              <a:buFont typeface="Wingdings" pitchFamily="2" charset="2"/>
              <a:buNone/>
            </a:pPr>
            <a:endParaRPr lang="en-US" altLang="zh-CN" sz="2000" b="1" smtClean="0">
              <a:latin typeface="宋体" pitchFamily="2" charset="-122"/>
            </a:endParaRPr>
          </a:p>
          <a:p>
            <a:pPr marL="92075" indent="-92075" eaLnBrk="1" hangingPunct="1">
              <a:lnSpc>
                <a:spcPct val="105000"/>
              </a:lnSpc>
              <a:buFont typeface="Wingdings" pitchFamily="2" charset="2"/>
              <a:buNone/>
            </a:pPr>
            <a:r>
              <a:rPr lang="en-US" altLang="zh-CN" sz="2800" b="1" smtClean="0">
                <a:latin typeface="宋体" pitchFamily="2" charset="-122"/>
              </a:rPr>
              <a:t>4. </a:t>
            </a:r>
            <a:r>
              <a:rPr lang="zh-CN" altLang="en-US" sz="2800" b="1" smtClean="0">
                <a:latin typeface="宋体" pitchFamily="2" charset="-122"/>
              </a:rPr>
              <a:t>静态与动态相结合</a:t>
            </a:r>
          </a:p>
          <a:p>
            <a:pPr marL="625475" lvl="1" indent="-354013" eaLnBrk="1" hangingPunct="1">
              <a:lnSpc>
                <a:spcPct val="105000"/>
              </a:lnSpc>
            </a:pPr>
            <a:r>
              <a:rPr lang="zh-CN" altLang="en-US" b="1" smtClean="0">
                <a:latin typeface="宋体" pitchFamily="2" charset="-122"/>
              </a:rPr>
              <a:t> </a:t>
            </a:r>
          </a:p>
          <a:p>
            <a:pPr marL="625475" lvl="1" indent="-354013" eaLnBrk="1" hangingPunct="1">
              <a:lnSpc>
                <a:spcPct val="105000"/>
              </a:lnSpc>
            </a:pPr>
            <a:endParaRPr lang="zh-CN" altLang="en-US" b="1" smtClean="0">
              <a:latin typeface="宋体" pitchFamily="2" charset="-122"/>
            </a:endParaRPr>
          </a:p>
          <a:p>
            <a:pPr marL="625475" lvl="1" indent="-354013" eaLnBrk="1" hangingPunct="1">
              <a:lnSpc>
                <a:spcPct val="105000"/>
              </a:lnSpc>
            </a:pPr>
            <a:endParaRPr lang="zh-CN" altLang="en-US" b="1" smtClean="0">
              <a:latin typeface="宋体" pitchFamily="2" charset="-122"/>
            </a:endParaRPr>
          </a:p>
          <a:p>
            <a:pPr marL="625475" lvl="1" indent="-354013" eaLnBrk="1" hangingPunct="1">
              <a:lnSpc>
                <a:spcPct val="105000"/>
              </a:lnSpc>
            </a:pPr>
            <a:endParaRPr lang="zh-CN" altLang="en-US" b="1" smtClean="0">
              <a:latin typeface="宋体" pitchFamily="2" charset="-122"/>
            </a:endParaRPr>
          </a:p>
          <a:p>
            <a:pPr marL="625475" lvl="1" indent="-354013" eaLnBrk="1" hangingPunct="1">
              <a:lnSpc>
                <a:spcPct val="105000"/>
              </a:lnSpc>
            </a:pPr>
            <a:endParaRPr lang="zh-CN" altLang="en-US" b="1" smtClean="0">
              <a:latin typeface="宋体" pitchFamily="2" charset="-122"/>
            </a:endParaRPr>
          </a:p>
          <a:p>
            <a:pPr marL="625475" lvl="1" indent="-354013" eaLnBrk="1" hangingPunct="1">
              <a:lnSpc>
                <a:spcPct val="105000"/>
              </a:lnSpc>
            </a:pPr>
            <a:r>
              <a:rPr lang="zh-CN" altLang="en-US" b="1" smtClean="0">
                <a:latin typeface="宋体" pitchFamily="2" charset="-122"/>
              </a:rPr>
              <a:t>处理方式：批处理方式、联机实时处理方式</a:t>
            </a:r>
          </a:p>
        </p:txBody>
      </p:sp>
      <p:sp>
        <p:nvSpPr>
          <p:cNvPr id="204803" name="AutoShape 3">
            <a:hlinkClick r:id="" action="ppaction://noaction" highlightClick="1"/>
          </p:cNvPr>
          <p:cNvSpPr>
            <a:spLocks noChangeArrowheads="1"/>
          </p:cNvSpPr>
          <p:nvPr/>
        </p:nvSpPr>
        <p:spPr bwMode="auto">
          <a:xfrm>
            <a:off x="1042988" y="908050"/>
            <a:ext cx="5330825" cy="914400"/>
          </a:xfrm>
          <a:prstGeom prst="actionButtonBlank">
            <a:avLst/>
          </a:prstGeom>
          <a:noFill/>
          <a:ln w="9525">
            <a:noFill/>
            <a:miter lim="800000"/>
            <a:headEnd/>
            <a:tailEnd/>
          </a:ln>
        </p:spPr>
        <p:txBody>
          <a:bodyPr anchor="ctr"/>
          <a:lstStyle/>
          <a:p>
            <a:r>
              <a:rPr lang="en-US" altLang="zh-CN" sz="3200">
                <a:solidFill>
                  <a:srgbClr val="0A0A0E"/>
                </a:solidFill>
              </a:rPr>
              <a:t> 4.4.2 </a:t>
            </a:r>
            <a:r>
              <a:rPr lang="zh-CN" altLang="en-US" sz="3200">
                <a:solidFill>
                  <a:srgbClr val="0A0A0E"/>
                </a:solidFill>
              </a:rPr>
              <a:t>建立模型</a:t>
            </a:r>
          </a:p>
        </p:txBody>
      </p:sp>
      <p:sp>
        <p:nvSpPr>
          <p:cNvPr id="1846276" name="Rectangle 4"/>
          <p:cNvSpPr>
            <a:spLocks noChangeArrowheads="1"/>
          </p:cNvSpPr>
          <p:nvPr/>
        </p:nvSpPr>
        <p:spPr bwMode="auto">
          <a:xfrm>
            <a:off x="1084263" y="3206750"/>
            <a:ext cx="3005137" cy="457200"/>
          </a:xfrm>
          <a:prstGeom prst="rect">
            <a:avLst/>
          </a:prstGeom>
          <a:noFill/>
          <a:ln w="9525">
            <a:noFill/>
            <a:miter lim="800000"/>
            <a:headEnd/>
            <a:tailEnd/>
          </a:ln>
        </p:spPr>
        <p:txBody>
          <a:bodyPr wrap="none">
            <a:spAutoFit/>
          </a:bodyPr>
          <a:lstStyle/>
          <a:p>
            <a:r>
              <a:rPr kumimoji="1" lang="zh-CN" altLang="en-US">
                <a:latin typeface="Times New Roman" pitchFamily="18" charset="0"/>
              </a:rPr>
              <a:t>数据的静态特性分析</a:t>
            </a:r>
            <a:r>
              <a:rPr kumimoji="1" lang="zh-CN" altLang="en-US" sz="2000">
                <a:latin typeface="Times New Roman" pitchFamily="18" charset="0"/>
              </a:rPr>
              <a:t> </a:t>
            </a:r>
          </a:p>
        </p:txBody>
      </p:sp>
      <p:sp>
        <p:nvSpPr>
          <p:cNvPr id="1846277" name="Rectangle 5"/>
          <p:cNvSpPr>
            <a:spLocks noChangeArrowheads="1"/>
          </p:cNvSpPr>
          <p:nvPr/>
        </p:nvSpPr>
        <p:spPr bwMode="auto">
          <a:xfrm>
            <a:off x="900113" y="4221163"/>
            <a:ext cx="3005137" cy="457200"/>
          </a:xfrm>
          <a:prstGeom prst="rect">
            <a:avLst/>
          </a:prstGeom>
          <a:noFill/>
          <a:ln w="9525">
            <a:noFill/>
            <a:miter lim="800000"/>
            <a:headEnd/>
            <a:tailEnd/>
          </a:ln>
        </p:spPr>
        <p:txBody>
          <a:bodyPr wrap="none">
            <a:spAutoFit/>
          </a:bodyPr>
          <a:lstStyle/>
          <a:p>
            <a:r>
              <a:rPr kumimoji="1" lang="en-US" altLang="zh-CN" sz="2000">
                <a:latin typeface="Times New Roman" pitchFamily="18" charset="0"/>
              </a:rPr>
              <a:t> </a:t>
            </a:r>
            <a:r>
              <a:rPr kumimoji="1" lang="zh-CN" altLang="en-US">
                <a:latin typeface="Times New Roman" pitchFamily="18" charset="0"/>
              </a:rPr>
              <a:t>数据的动态特性分析</a:t>
            </a:r>
          </a:p>
        </p:txBody>
      </p:sp>
      <p:sp>
        <p:nvSpPr>
          <p:cNvPr id="1846278" name="Rectangle 6"/>
          <p:cNvSpPr>
            <a:spLocks noChangeArrowheads="1"/>
          </p:cNvSpPr>
          <p:nvPr/>
        </p:nvSpPr>
        <p:spPr bwMode="auto">
          <a:xfrm>
            <a:off x="4211638" y="3860800"/>
            <a:ext cx="2563812" cy="396875"/>
          </a:xfrm>
          <a:prstGeom prst="rect">
            <a:avLst/>
          </a:prstGeom>
          <a:noFill/>
          <a:ln w="9525">
            <a:noFill/>
            <a:miter lim="800000"/>
            <a:headEnd/>
            <a:tailEnd/>
          </a:ln>
        </p:spPr>
        <p:txBody>
          <a:bodyPr>
            <a:spAutoFit/>
          </a:bodyPr>
          <a:lstStyle/>
          <a:p>
            <a:r>
              <a:rPr kumimoji="1" lang="zh-CN" altLang="en-US" sz="2000">
                <a:latin typeface="Times New Roman" pitchFamily="18" charset="0"/>
              </a:rPr>
              <a:t>（</a:t>
            </a:r>
            <a:r>
              <a:rPr kumimoji="1" lang="en-US" altLang="zh-CN" sz="2000">
                <a:latin typeface="Times New Roman" pitchFamily="18" charset="0"/>
              </a:rPr>
              <a:t>1</a:t>
            </a:r>
            <a:r>
              <a:rPr kumimoji="1" lang="zh-CN" altLang="en-US" sz="2000">
                <a:latin typeface="Times New Roman" pitchFamily="18" charset="0"/>
              </a:rPr>
              <a:t>） 固定值属性。</a:t>
            </a:r>
          </a:p>
        </p:txBody>
      </p:sp>
      <p:sp>
        <p:nvSpPr>
          <p:cNvPr id="1846279" name="Rectangle 7"/>
          <p:cNvSpPr>
            <a:spLocks noChangeArrowheads="1"/>
          </p:cNvSpPr>
          <p:nvPr/>
        </p:nvSpPr>
        <p:spPr bwMode="auto">
          <a:xfrm>
            <a:off x="4284663" y="4292600"/>
            <a:ext cx="3186112" cy="396875"/>
          </a:xfrm>
          <a:prstGeom prst="rect">
            <a:avLst/>
          </a:prstGeom>
          <a:noFill/>
          <a:ln w="9525">
            <a:noFill/>
            <a:miter lim="800000"/>
            <a:headEnd/>
            <a:tailEnd/>
          </a:ln>
        </p:spPr>
        <p:txBody>
          <a:bodyPr wrap="none">
            <a:spAutoFit/>
          </a:bodyPr>
          <a:lstStyle/>
          <a:p>
            <a:r>
              <a:rPr kumimoji="1" lang="zh-CN" altLang="en-US" sz="2000">
                <a:latin typeface="Times New Roman" pitchFamily="18" charset="0"/>
              </a:rPr>
              <a:t>（</a:t>
            </a:r>
            <a:r>
              <a:rPr kumimoji="1" lang="en-US" altLang="zh-CN" sz="2000">
                <a:latin typeface="Times New Roman" pitchFamily="18" charset="0"/>
              </a:rPr>
              <a:t>2</a:t>
            </a:r>
            <a:r>
              <a:rPr kumimoji="1" lang="zh-CN" altLang="en-US" sz="2000">
                <a:latin typeface="Times New Roman" pitchFamily="18" charset="0"/>
              </a:rPr>
              <a:t>） 固定个体变动属性。</a:t>
            </a:r>
          </a:p>
        </p:txBody>
      </p:sp>
      <p:sp>
        <p:nvSpPr>
          <p:cNvPr id="1846280" name="Rectangle 8"/>
          <p:cNvSpPr>
            <a:spLocks noChangeArrowheads="1"/>
          </p:cNvSpPr>
          <p:nvPr/>
        </p:nvSpPr>
        <p:spPr bwMode="auto">
          <a:xfrm>
            <a:off x="4211638" y="4724400"/>
            <a:ext cx="2674937" cy="396875"/>
          </a:xfrm>
          <a:prstGeom prst="rect">
            <a:avLst/>
          </a:prstGeom>
          <a:noFill/>
          <a:ln w="9525">
            <a:noFill/>
            <a:miter lim="800000"/>
            <a:headEnd/>
            <a:tailEnd/>
          </a:ln>
        </p:spPr>
        <p:txBody>
          <a:bodyPr wrap="none">
            <a:spAutoFit/>
          </a:bodyPr>
          <a:lstStyle/>
          <a:p>
            <a:r>
              <a:rPr kumimoji="1" lang="zh-CN" altLang="en-US" sz="2000">
                <a:latin typeface="Times New Roman" pitchFamily="18" charset="0"/>
              </a:rPr>
              <a:t>（</a:t>
            </a:r>
            <a:r>
              <a:rPr kumimoji="1" lang="en-US" altLang="zh-CN" sz="2000">
                <a:latin typeface="Times New Roman" pitchFamily="18" charset="0"/>
              </a:rPr>
              <a:t>3</a:t>
            </a:r>
            <a:r>
              <a:rPr kumimoji="1" lang="zh-CN" altLang="en-US" sz="2000">
                <a:latin typeface="Times New Roman" pitchFamily="18" charset="0"/>
              </a:rPr>
              <a:t>） 随机变动属性。</a:t>
            </a:r>
          </a:p>
        </p:txBody>
      </p:sp>
      <p:sp>
        <p:nvSpPr>
          <p:cNvPr id="1846281" name="AutoShape 9"/>
          <p:cNvSpPr>
            <a:spLocks/>
          </p:cNvSpPr>
          <p:nvPr/>
        </p:nvSpPr>
        <p:spPr bwMode="auto">
          <a:xfrm>
            <a:off x="3924300" y="3860800"/>
            <a:ext cx="287338" cy="1331913"/>
          </a:xfrm>
          <a:prstGeom prst="leftBrace">
            <a:avLst>
              <a:gd name="adj1" fmla="val 40109"/>
              <a:gd name="adj2" fmla="val 49306"/>
            </a:avLst>
          </a:prstGeom>
          <a:noFill/>
          <a:ln w="9525">
            <a:solidFill>
              <a:schemeClr val="tx1"/>
            </a:solidFill>
            <a:round/>
            <a:headEnd/>
            <a:tailEnd/>
          </a:ln>
        </p:spPr>
        <p:txBody>
          <a:bodyPr wrap="none" anchor="ctr"/>
          <a:lstStyle/>
          <a:p>
            <a:endParaRPr lang="zh-CN" altLang="en-US" sz="1800" b="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6276"/>
                                        </p:tgtEl>
                                        <p:attrNameLst>
                                          <p:attrName>style.visibility</p:attrName>
                                        </p:attrNameLst>
                                      </p:cBhvr>
                                      <p:to>
                                        <p:strVal val="visible"/>
                                      </p:to>
                                    </p:set>
                                    <p:animEffect transition="in" filter="dissolve">
                                      <p:cBhvr>
                                        <p:cTn id="7" dur="500"/>
                                        <p:tgtEl>
                                          <p:spTgt spid="18462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6277"/>
                                        </p:tgtEl>
                                        <p:attrNameLst>
                                          <p:attrName>style.visibility</p:attrName>
                                        </p:attrNameLst>
                                      </p:cBhvr>
                                      <p:to>
                                        <p:strVal val="visible"/>
                                      </p:to>
                                    </p:set>
                                    <p:animEffect transition="in" filter="dissolve">
                                      <p:cBhvr>
                                        <p:cTn id="12" dur="500"/>
                                        <p:tgtEl>
                                          <p:spTgt spid="18462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6278"/>
                                        </p:tgtEl>
                                        <p:attrNameLst>
                                          <p:attrName>style.visibility</p:attrName>
                                        </p:attrNameLst>
                                      </p:cBhvr>
                                      <p:to>
                                        <p:strVal val="visible"/>
                                      </p:to>
                                    </p:set>
                                    <p:animEffect transition="in" filter="dissolve">
                                      <p:cBhvr>
                                        <p:cTn id="17" dur="500"/>
                                        <p:tgtEl>
                                          <p:spTgt spid="184627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46279"/>
                                        </p:tgtEl>
                                        <p:attrNameLst>
                                          <p:attrName>style.visibility</p:attrName>
                                        </p:attrNameLst>
                                      </p:cBhvr>
                                      <p:to>
                                        <p:strVal val="visible"/>
                                      </p:to>
                                    </p:set>
                                    <p:animEffect transition="in" filter="dissolve">
                                      <p:cBhvr>
                                        <p:cTn id="22" dur="500"/>
                                        <p:tgtEl>
                                          <p:spTgt spid="184627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46280"/>
                                        </p:tgtEl>
                                        <p:attrNameLst>
                                          <p:attrName>style.visibility</p:attrName>
                                        </p:attrNameLst>
                                      </p:cBhvr>
                                      <p:to>
                                        <p:strVal val="visible"/>
                                      </p:to>
                                    </p:set>
                                    <p:animEffect transition="in" filter="dissolve">
                                      <p:cBhvr>
                                        <p:cTn id="27" dur="500"/>
                                        <p:tgtEl>
                                          <p:spTgt spid="1846280"/>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1846281"/>
                                        </p:tgtEl>
                                        <p:attrNameLst>
                                          <p:attrName>style.visibility</p:attrName>
                                        </p:attrNameLst>
                                      </p:cBhvr>
                                      <p:to>
                                        <p:strVal val="visible"/>
                                      </p:to>
                                    </p:set>
                                    <p:anim calcmode="lin" valueType="num">
                                      <p:cBhvr>
                                        <p:cTn id="32" dur="500" fill="hold"/>
                                        <p:tgtEl>
                                          <p:spTgt spid="1846281"/>
                                        </p:tgtEl>
                                        <p:attrNameLst>
                                          <p:attrName>ppt_x</p:attrName>
                                        </p:attrNameLst>
                                      </p:cBhvr>
                                      <p:tavLst>
                                        <p:tav tm="0">
                                          <p:val>
                                            <p:strVal val="#ppt_x-#ppt_w/2"/>
                                          </p:val>
                                        </p:tav>
                                        <p:tav tm="100000">
                                          <p:val>
                                            <p:strVal val="#ppt_x"/>
                                          </p:val>
                                        </p:tav>
                                      </p:tavLst>
                                    </p:anim>
                                    <p:anim calcmode="lin" valueType="num">
                                      <p:cBhvr>
                                        <p:cTn id="33" dur="500" fill="hold"/>
                                        <p:tgtEl>
                                          <p:spTgt spid="1846281"/>
                                        </p:tgtEl>
                                        <p:attrNameLst>
                                          <p:attrName>ppt_y</p:attrName>
                                        </p:attrNameLst>
                                      </p:cBhvr>
                                      <p:tavLst>
                                        <p:tav tm="0">
                                          <p:val>
                                            <p:strVal val="#ppt_y"/>
                                          </p:val>
                                        </p:tav>
                                        <p:tav tm="100000">
                                          <p:val>
                                            <p:strVal val="#ppt_y"/>
                                          </p:val>
                                        </p:tav>
                                      </p:tavLst>
                                    </p:anim>
                                    <p:anim calcmode="lin" valueType="num">
                                      <p:cBhvr>
                                        <p:cTn id="34" dur="500" fill="hold"/>
                                        <p:tgtEl>
                                          <p:spTgt spid="1846281"/>
                                        </p:tgtEl>
                                        <p:attrNameLst>
                                          <p:attrName>ppt_w</p:attrName>
                                        </p:attrNameLst>
                                      </p:cBhvr>
                                      <p:tavLst>
                                        <p:tav tm="0">
                                          <p:val>
                                            <p:fltVal val="0"/>
                                          </p:val>
                                        </p:tav>
                                        <p:tav tm="100000">
                                          <p:val>
                                            <p:strVal val="#ppt_w"/>
                                          </p:val>
                                        </p:tav>
                                      </p:tavLst>
                                    </p:anim>
                                    <p:anim calcmode="lin" valueType="num">
                                      <p:cBhvr>
                                        <p:cTn id="35" dur="500" fill="hold"/>
                                        <p:tgtEl>
                                          <p:spTgt spid="18462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276" grpId="0" autoUpdateAnimBg="0"/>
      <p:bldP spid="1846277" grpId="0" autoUpdateAnimBg="0"/>
      <p:bldP spid="1846278" grpId="0" autoUpdateAnimBg="0"/>
      <p:bldP spid="1846279" grpId="0" autoUpdateAnimBg="0"/>
      <p:bldP spid="1846280" grpId="0" autoUpdateAnimBg="0"/>
      <p:bldP spid="18462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71550" y="908050"/>
            <a:ext cx="7900988" cy="1462088"/>
          </a:xfrm>
        </p:spPr>
        <p:txBody>
          <a:bodyPr/>
          <a:lstStyle/>
          <a:p>
            <a:pPr eaLnBrk="1" hangingPunct="1"/>
            <a:r>
              <a:rPr lang="en-US" altLang="zh-CN" sz="3200" b="1" smtClean="0">
                <a:solidFill>
                  <a:schemeClr val="tx1"/>
                </a:solidFill>
              </a:rPr>
              <a:t/>
            </a:r>
            <a:br>
              <a:rPr lang="en-US" altLang="zh-CN" sz="3200" b="1" smtClean="0">
                <a:solidFill>
                  <a:schemeClr val="tx1"/>
                </a:solidFill>
              </a:rPr>
            </a:br>
            <a:r>
              <a:rPr lang="en-US" altLang="zh-CN" sz="3200" b="1" smtClean="0">
                <a:solidFill>
                  <a:schemeClr val="tx1"/>
                </a:solidFill>
              </a:rPr>
              <a:t> </a:t>
            </a:r>
            <a:r>
              <a:rPr lang="en-US" altLang="zh-CN" sz="3600" b="1" smtClean="0">
                <a:solidFill>
                  <a:srgbClr val="0A0A0E"/>
                </a:solidFill>
              </a:rPr>
              <a:t>4.1.2 </a:t>
            </a:r>
            <a:r>
              <a:rPr lang="zh-CN" altLang="en-US" sz="3600" b="1" smtClean="0">
                <a:solidFill>
                  <a:srgbClr val="0A0A0E"/>
                </a:solidFill>
              </a:rPr>
              <a:t>系统调查的内容与方法</a:t>
            </a:r>
            <a:br>
              <a:rPr lang="zh-CN" altLang="en-US" sz="3600" b="1" smtClean="0">
                <a:solidFill>
                  <a:srgbClr val="0A0A0E"/>
                </a:solidFill>
              </a:rPr>
            </a:br>
            <a:r>
              <a:rPr lang="en-US" altLang="zh-CN" sz="3600" b="1" smtClean="0">
                <a:solidFill>
                  <a:schemeClr val="tx1"/>
                </a:solidFill>
              </a:rPr>
              <a:t/>
            </a:r>
            <a:br>
              <a:rPr lang="en-US" altLang="zh-CN" sz="3600" b="1" smtClean="0">
                <a:solidFill>
                  <a:schemeClr val="tx1"/>
                </a:solidFill>
              </a:rPr>
            </a:br>
            <a:r>
              <a:rPr lang="en-US" altLang="zh-CN" sz="3200" b="1" smtClean="0">
                <a:solidFill>
                  <a:schemeClr val="tx1"/>
                </a:solidFill>
              </a:rPr>
              <a:t>1.</a:t>
            </a:r>
            <a:r>
              <a:rPr lang="zh-CN" altLang="en-US" sz="3200" b="1" smtClean="0">
                <a:solidFill>
                  <a:schemeClr val="tx1"/>
                </a:solidFill>
              </a:rPr>
              <a:t>调研实施前活动</a:t>
            </a:r>
          </a:p>
        </p:txBody>
      </p:sp>
      <p:sp>
        <p:nvSpPr>
          <p:cNvPr id="45059" name="Rectangle 3"/>
          <p:cNvSpPr>
            <a:spLocks noGrp="1" noChangeArrowheads="1"/>
          </p:cNvSpPr>
          <p:nvPr>
            <p:ph type="body" idx="1"/>
          </p:nvPr>
        </p:nvSpPr>
        <p:spPr>
          <a:xfrm>
            <a:off x="539750" y="2492375"/>
            <a:ext cx="7843838" cy="4114800"/>
          </a:xfrm>
        </p:spPr>
        <p:txBody>
          <a:bodyPr/>
          <a:lstStyle/>
          <a:p>
            <a:pPr marL="788988" lvl="1" indent="-609600" algn="just" eaLnBrk="1" hangingPunct="1"/>
            <a:r>
              <a:rPr lang="en-US" altLang="zh-CN" b="1" smtClean="0"/>
              <a:t> </a:t>
            </a:r>
            <a:r>
              <a:rPr lang="zh-CN" altLang="en-US" sz="3200" b="1" smtClean="0"/>
              <a:t>识别调研范围</a:t>
            </a:r>
            <a:endParaRPr lang="en-US" altLang="zh-CN" sz="3200" b="1" smtClean="0"/>
          </a:p>
          <a:p>
            <a:pPr marL="788988" lvl="1" indent="-609600">
              <a:buClr>
                <a:srgbClr val="FF0000"/>
              </a:buClr>
              <a:buFont typeface="Wingdings" pitchFamily="2" charset="2"/>
              <a:buChar char="Ø"/>
            </a:pPr>
            <a:r>
              <a:rPr lang="zh-CN" altLang="en-US" sz="3200" b="1" smtClean="0"/>
              <a:t>决定了需求调研对象</a:t>
            </a:r>
            <a:endParaRPr lang="en-US" altLang="zh-CN" sz="3200" b="1" smtClean="0"/>
          </a:p>
          <a:p>
            <a:pPr marL="788988" lvl="1" indent="-609600">
              <a:buClr>
                <a:srgbClr val="FF0000"/>
              </a:buClr>
              <a:buFont typeface="Wingdings" pitchFamily="2" charset="2"/>
              <a:buChar char="Ø"/>
            </a:pPr>
            <a:r>
              <a:rPr lang="zh-CN" altLang="en-US" sz="3200" b="1" smtClean="0"/>
              <a:t>调研参与人员</a:t>
            </a:r>
            <a:endParaRPr lang="en-US" altLang="zh-CN" sz="3200" b="1" smtClean="0"/>
          </a:p>
          <a:p>
            <a:pPr marL="788988" lvl="1" indent="-609600">
              <a:buClr>
                <a:srgbClr val="FF0000"/>
              </a:buClr>
              <a:buFont typeface="Wingdings" pitchFamily="2" charset="2"/>
              <a:buChar char="Ø"/>
            </a:pPr>
            <a:r>
              <a:rPr lang="zh-CN" altLang="en-US" sz="3200" b="1" smtClean="0"/>
              <a:t>调研周期的长短</a:t>
            </a:r>
            <a:endParaRPr lang="en-US" altLang="zh-CN" sz="3200" b="1" smtClean="0"/>
          </a:p>
          <a:p>
            <a:pPr marL="685800" indent="-685800">
              <a:buClr>
                <a:srgbClr val="FF0000"/>
              </a:buClr>
            </a:pPr>
            <a:r>
              <a:rPr lang="zh-CN" altLang="en-US" b="1" smtClean="0"/>
              <a:t>组建调研团队</a:t>
            </a:r>
            <a:endParaRPr lang="en-US" altLang="zh-CN" b="1" smtClean="0"/>
          </a:p>
          <a:p>
            <a:pPr marL="788988" lvl="1" indent="-609600">
              <a:buClr>
                <a:srgbClr val="FF0000"/>
              </a:buClr>
              <a:buFont typeface="Wingdings" pitchFamily="2" charset="2"/>
              <a:buNone/>
            </a:pPr>
            <a:endParaRPr lang="en-US" altLang="zh-CN" sz="3200" smtClean="0"/>
          </a:p>
        </p:txBody>
      </p:sp>
      <p:pic>
        <p:nvPicPr>
          <p:cNvPr id="33796" name="Picture 4" descr="需求图"/>
          <p:cNvPicPr>
            <a:picLocks noChangeAspect="1" noChangeArrowheads="1"/>
          </p:cNvPicPr>
          <p:nvPr/>
        </p:nvPicPr>
        <p:blipFill>
          <a:blip r:embed="rId2" cstate="print"/>
          <a:srcRect/>
          <a:stretch>
            <a:fillRect/>
          </a:stretch>
        </p:blipFill>
        <p:spPr bwMode="auto">
          <a:xfrm>
            <a:off x="6975475" y="4437063"/>
            <a:ext cx="1736725" cy="15017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348" name="Group 76"/>
          <p:cNvGraphicFramePr>
            <a:graphicFrameLocks noGrp="1"/>
          </p:cNvGraphicFramePr>
          <p:nvPr/>
        </p:nvGraphicFramePr>
        <p:xfrm>
          <a:off x="1762125" y="2471738"/>
          <a:ext cx="6781800" cy="3480564"/>
        </p:xfrm>
        <a:graphic>
          <a:graphicData uri="http://schemas.openxmlformats.org/drawingml/2006/table">
            <a:tbl>
              <a:tblPr/>
              <a:tblGrid>
                <a:gridCol w="1130300"/>
                <a:gridCol w="1130300"/>
                <a:gridCol w="1130300"/>
                <a:gridCol w="1130300"/>
                <a:gridCol w="1130300"/>
                <a:gridCol w="11303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楷体_GB2312" pitchFamily="49" charset="-122"/>
                        </a:rPr>
                        <a:t>职 工</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楷体_GB2312" pitchFamily="49" charset="-122"/>
                        </a:rPr>
                        <a:t>代 码</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楷体_GB2312" pitchFamily="49" charset="-122"/>
                        </a:rPr>
                        <a:t>姓 名</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楷体_GB2312" pitchFamily="49" charset="-122"/>
                        </a:rPr>
                        <a:t>部 门</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楷体_GB2312" pitchFamily="49" charset="-122"/>
                        </a:rPr>
                        <a:t>基 本</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楷体_GB2312" pitchFamily="49" charset="-122"/>
                        </a:rPr>
                        <a:t>工 资</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楷体_GB2312" pitchFamily="49" charset="-122"/>
                        </a:rPr>
                        <a:t>电 费</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楷体_GB2312" pitchFamily="49" charset="-122"/>
                        </a:rPr>
                        <a:t>病事假</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楷体_GB2312" pitchFamily="49" charset="-122"/>
                        </a:rPr>
                        <a:t>扣款</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1001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Tahoma" pitchFamily="34" charset="0"/>
                          <a:ea typeface="宋体" pitchFamily="2" charset="-122"/>
                        </a:rPr>
                        <a:t>李小明</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500.00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20.00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Tahom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1002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Tahoma" pitchFamily="34" charset="0"/>
                          <a:ea typeface="宋体" pitchFamily="2" charset="-122"/>
                        </a:rPr>
                        <a:t>周英杰</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400.00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15.00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80.00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1003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Tahoma" pitchFamily="34" charset="0"/>
                          <a:ea typeface="宋体" pitchFamily="2" charset="-122"/>
                        </a:rPr>
                        <a:t>刘一波</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02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350.00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12.00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Tahom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1004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Tahoma" pitchFamily="34" charset="0"/>
                          <a:ea typeface="宋体" pitchFamily="2" charset="-122"/>
                        </a:rPr>
                        <a:t>吴关新</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550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18.00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Tahom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1005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Tahoma" pitchFamily="34" charset="0"/>
                          <a:ea typeface="宋体" pitchFamily="2" charset="-122"/>
                        </a:rPr>
                        <a:t>赵子英</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26.00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12.00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5653" name="Rectangle 53"/>
          <p:cNvSpPr>
            <a:spLocks noChangeArrowheads="1"/>
          </p:cNvSpPr>
          <p:nvPr/>
        </p:nvSpPr>
        <p:spPr bwMode="auto">
          <a:xfrm>
            <a:off x="1838325" y="2544763"/>
            <a:ext cx="990600" cy="744537"/>
          </a:xfrm>
          <a:prstGeom prst="rect">
            <a:avLst/>
          </a:prstGeom>
          <a:noFill/>
          <a:ln w="28575">
            <a:solidFill>
              <a:srgbClr val="FF6600"/>
            </a:solidFill>
            <a:miter lim="800000"/>
            <a:headEnd/>
            <a:tailEnd/>
          </a:ln>
        </p:spPr>
        <p:txBody>
          <a:bodyPr wrap="none" anchor="ctr"/>
          <a:lstStyle/>
          <a:p>
            <a:endParaRPr lang="zh-CN" altLang="en-US" sz="1800" b="0"/>
          </a:p>
        </p:txBody>
      </p:sp>
      <p:sp>
        <p:nvSpPr>
          <p:cNvPr id="1945654" name="Rectangle 54"/>
          <p:cNvSpPr>
            <a:spLocks noChangeArrowheads="1"/>
          </p:cNvSpPr>
          <p:nvPr/>
        </p:nvSpPr>
        <p:spPr bwMode="auto">
          <a:xfrm>
            <a:off x="1836738" y="3451225"/>
            <a:ext cx="1008062" cy="2433638"/>
          </a:xfrm>
          <a:prstGeom prst="rect">
            <a:avLst/>
          </a:prstGeom>
          <a:noFill/>
          <a:ln w="28575">
            <a:solidFill>
              <a:srgbClr val="FF6600"/>
            </a:solidFill>
            <a:miter lim="800000"/>
            <a:headEnd/>
            <a:tailEnd/>
          </a:ln>
        </p:spPr>
        <p:txBody>
          <a:bodyPr wrap="none" anchor="ctr"/>
          <a:lstStyle/>
          <a:p>
            <a:endParaRPr lang="zh-CN" altLang="en-US" sz="1800" b="0"/>
          </a:p>
        </p:txBody>
      </p:sp>
      <p:grpSp>
        <p:nvGrpSpPr>
          <p:cNvPr id="2" name="Group 55"/>
          <p:cNvGrpSpPr>
            <a:grpSpLocks/>
          </p:cNvGrpSpPr>
          <p:nvPr/>
        </p:nvGrpSpPr>
        <p:grpSpPr bwMode="auto">
          <a:xfrm>
            <a:off x="260350" y="2624138"/>
            <a:ext cx="1504950" cy="457200"/>
            <a:chOff x="336" y="1968"/>
            <a:chExt cx="816" cy="288"/>
          </a:xfrm>
        </p:grpSpPr>
        <p:sp>
          <p:nvSpPr>
            <p:cNvPr id="205895" name="Rectangle 56"/>
            <p:cNvSpPr>
              <a:spLocks noChangeArrowheads="1"/>
            </p:cNvSpPr>
            <p:nvPr/>
          </p:nvSpPr>
          <p:spPr bwMode="auto">
            <a:xfrm>
              <a:off x="336" y="1968"/>
              <a:ext cx="480" cy="288"/>
            </a:xfrm>
            <a:prstGeom prst="rect">
              <a:avLst/>
            </a:prstGeom>
            <a:solidFill>
              <a:schemeClr val="hlink"/>
            </a:solidFill>
            <a:ln w="9525">
              <a:solidFill>
                <a:schemeClr val="tx1"/>
              </a:solidFill>
              <a:miter lim="800000"/>
              <a:headEnd/>
              <a:tailEnd/>
            </a:ln>
          </p:spPr>
          <p:txBody>
            <a:bodyPr wrap="none" anchor="ctr"/>
            <a:lstStyle/>
            <a:p>
              <a:pPr>
                <a:spcBef>
                  <a:spcPct val="20000"/>
                </a:spcBef>
              </a:pPr>
              <a:r>
                <a:rPr kumimoji="1" lang="zh-CN" altLang="en-US" sz="2000">
                  <a:solidFill>
                    <a:schemeClr val="accent2"/>
                  </a:solidFill>
                  <a:latin typeface="Times New Roman" pitchFamily="18" charset="0"/>
                  <a:ea typeface="楷体_GB2312" pitchFamily="49" charset="-122"/>
                </a:rPr>
                <a:t>属性名</a:t>
              </a:r>
            </a:p>
          </p:txBody>
        </p:sp>
        <p:sp>
          <p:nvSpPr>
            <p:cNvPr id="205896" name="AutoShape 57"/>
            <p:cNvSpPr>
              <a:spLocks noChangeArrowheads="1"/>
            </p:cNvSpPr>
            <p:nvPr/>
          </p:nvSpPr>
          <p:spPr bwMode="auto">
            <a:xfrm>
              <a:off x="816" y="2064"/>
              <a:ext cx="336" cy="144"/>
            </a:xfrm>
            <a:prstGeom prst="rightArrow">
              <a:avLst>
                <a:gd name="adj1" fmla="val 50000"/>
                <a:gd name="adj2" fmla="val 58333"/>
              </a:avLst>
            </a:prstGeom>
            <a:solidFill>
              <a:schemeClr val="hlink"/>
            </a:solidFill>
            <a:ln w="9525">
              <a:solidFill>
                <a:schemeClr val="tx1"/>
              </a:solidFill>
              <a:miter lim="800000"/>
              <a:headEnd/>
              <a:tailEnd/>
            </a:ln>
          </p:spPr>
          <p:txBody>
            <a:bodyPr wrap="none" anchor="ctr"/>
            <a:lstStyle/>
            <a:p>
              <a:endParaRPr lang="zh-CN" altLang="en-US" sz="1800" b="0"/>
            </a:p>
          </p:txBody>
        </p:sp>
      </p:grpSp>
      <p:grpSp>
        <p:nvGrpSpPr>
          <p:cNvPr id="3" name="Group 58"/>
          <p:cNvGrpSpPr>
            <a:grpSpLocks/>
          </p:cNvGrpSpPr>
          <p:nvPr/>
        </p:nvGrpSpPr>
        <p:grpSpPr bwMode="auto">
          <a:xfrm>
            <a:off x="107950" y="4224338"/>
            <a:ext cx="1654175" cy="457200"/>
            <a:chOff x="336" y="1968"/>
            <a:chExt cx="816" cy="288"/>
          </a:xfrm>
        </p:grpSpPr>
        <p:sp>
          <p:nvSpPr>
            <p:cNvPr id="205893" name="Rectangle 59"/>
            <p:cNvSpPr>
              <a:spLocks noChangeArrowheads="1"/>
            </p:cNvSpPr>
            <p:nvPr/>
          </p:nvSpPr>
          <p:spPr bwMode="auto">
            <a:xfrm>
              <a:off x="336" y="1968"/>
              <a:ext cx="480" cy="288"/>
            </a:xfrm>
            <a:prstGeom prst="rect">
              <a:avLst/>
            </a:prstGeom>
            <a:solidFill>
              <a:schemeClr val="hlink"/>
            </a:solidFill>
            <a:ln w="9525">
              <a:solidFill>
                <a:schemeClr val="tx1"/>
              </a:solidFill>
              <a:miter lim="800000"/>
              <a:headEnd/>
              <a:tailEnd/>
            </a:ln>
          </p:spPr>
          <p:txBody>
            <a:bodyPr wrap="none" anchor="ctr"/>
            <a:lstStyle/>
            <a:p>
              <a:pPr algn="ctr">
                <a:spcBef>
                  <a:spcPct val="20000"/>
                </a:spcBef>
              </a:pPr>
              <a:r>
                <a:rPr kumimoji="1" lang="zh-CN" altLang="en-US" sz="2000">
                  <a:solidFill>
                    <a:schemeClr val="accent2"/>
                  </a:solidFill>
                  <a:latin typeface="Times New Roman" pitchFamily="18" charset="0"/>
                  <a:ea typeface="楷体_GB2312" pitchFamily="49" charset="-122"/>
                </a:rPr>
                <a:t>属性的值</a:t>
              </a:r>
            </a:p>
          </p:txBody>
        </p:sp>
        <p:sp>
          <p:nvSpPr>
            <p:cNvPr id="205894" name="AutoShape 60"/>
            <p:cNvSpPr>
              <a:spLocks noChangeArrowheads="1"/>
            </p:cNvSpPr>
            <p:nvPr/>
          </p:nvSpPr>
          <p:spPr bwMode="auto">
            <a:xfrm>
              <a:off x="816" y="2064"/>
              <a:ext cx="336" cy="144"/>
            </a:xfrm>
            <a:prstGeom prst="rightArrow">
              <a:avLst>
                <a:gd name="adj1" fmla="val 50000"/>
                <a:gd name="adj2" fmla="val 58333"/>
              </a:avLst>
            </a:prstGeom>
            <a:solidFill>
              <a:schemeClr val="hlink"/>
            </a:solidFill>
            <a:ln w="9525">
              <a:solidFill>
                <a:schemeClr val="tx1"/>
              </a:solidFill>
              <a:miter lim="800000"/>
              <a:headEnd/>
              <a:tailEnd/>
            </a:ln>
          </p:spPr>
          <p:txBody>
            <a:bodyPr wrap="none" anchor="ctr"/>
            <a:lstStyle/>
            <a:p>
              <a:endParaRPr lang="zh-CN" altLang="en-US" sz="1800" b="0"/>
            </a:p>
          </p:txBody>
        </p:sp>
      </p:grpSp>
      <p:grpSp>
        <p:nvGrpSpPr>
          <p:cNvPr id="4" name="Group 61"/>
          <p:cNvGrpSpPr>
            <a:grpSpLocks/>
          </p:cNvGrpSpPr>
          <p:nvPr/>
        </p:nvGrpSpPr>
        <p:grpSpPr bwMode="auto">
          <a:xfrm>
            <a:off x="2143125" y="1557338"/>
            <a:ext cx="3657600" cy="914400"/>
            <a:chOff x="1440" y="1248"/>
            <a:chExt cx="2304" cy="576"/>
          </a:xfrm>
        </p:grpSpPr>
        <p:sp>
          <p:nvSpPr>
            <p:cNvPr id="205887" name="Line 62"/>
            <p:cNvSpPr>
              <a:spLocks noChangeShapeType="1"/>
            </p:cNvSpPr>
            <p:nvPr/>
          </p:nvSpPr>
          <p:spPr bwMode="auto">
            <a:xfrm>
              <a:off x="1440" y="1536"/>
              <a:ext cx="2304" cy="0"/>
            </a:xfrm>
            <a:prstGeom prst="line">
              <a:avLst/>
            </a:prstGeom>
            <a:noFill/>
            <a:ln w="9525">
              <a:solidFill>
                <a:schemeClr val="tx1"/>
              </a:solidFill>
              <a:round/>
              <a:headEnd/>
              <a:tailEnd/>
            </a:ln>
          </p:spPr>
          <p:txBody>
            <a:bodyPr wrap="none" anchor="ctr"/>
            <a:lstStyle/>
            <a:p>
              <a:endParaRPr lang="zh-CN" altLang="en-US"/>
            </a:p>
          </p:txBody>
        </p:sp>
        <p:sp>
          <p:nvSpPr>
            <p:cNvPr id="205888" name="Line 63"/>
            <p:cNvSpPr>
              <a:spLocks noChangeShapeType="1"/>
            </p:cNvSpPr>
            <p:nvPr/>
          </p:nvSpPr>
          <p:spPr bwMode="auto">
            <a:xfrm>
              <a:off x="1440" y="1536"/>
              <a:ext cx="0" cy="288"/>
            </a:xfrm>
            <a:prstGeom prst="line">
              <a:avLst/>
            </a:prstGeom>
            <a:noFill/>
            <a:ln w="9525">
              <a:solidFill>
                <a:schemeClr val="tx1"/>
              </a:solidFill>
              <a:round/>
              <a:headEnd/>
              <a:tailEnd/>
            </a:ln>
          </p:spPr>
          <p:txBody>
            <a:bodyPr wrap="none" anchor="ctr"/>
            <a:lstStyle/>
            <a:p>
              <a:endParaRPr lang="zh-CN" altLang="en-US"/>
            </a:p>
          </p:txBody>
        </p:sp>
        <p:sp>
          <p:nvSpPr>
            <p:cNvPr id="205889" name="Line 64"/>
            <p:cNvSpPr>
              <a:spLocks noChangeShapeType="1"/>
            </p:cNvSpPr>
            <p:nvPr/>
          </p:nvSpPr>
          <p:spPr bwMode="auto">
            <a:xfrm>
              <a:off x="2256" y="1536"/>
              <a:ext cx="0" cy="288"/>
            </a:xfrm>
            <a:prstGeom prst="line">
              <a:avLst/>
            </a:prstGeom>
            <a:noFill/>
            <a:ln w="9525">
              <a:solidFill>
                <a:schemeClr val="tx1"/>
              </a:solidFill>
              <a:round/>
              <a:headEnd/>
              <a:tailEnd/>
            </a:ln>
          </p:spPr>
          <p:txBody>
            <a:bodyPr wrap="none" anchor="ctr"/>
            <a:lstStyle/>
            <a:p>
              <a:endParaRPr lang="zh-CN" altLang="en-US"/>
            </a:p>
          </p:txBody>
        </p:sp>
        <p:sp>
          <p:nvSpPr>
            <p:cNvPr id="205890" name="Line 65"/>
            <p:cNvSpPr>
              <a:spLocks noChangeShapeType="1"/>
            </p:cNvSpPr>
            <p:nvPr/>
          </p:nvSpPr>
          <p:spPr bwMode="auto">
            <a:xfrm>
              <a:off x="2928" y="1536"/>
              <a:ext cx="0" cy="288"/>
            </a:xfrm>
            <a:prstGeom prst="line">
              <a:avLst/>
            </a:prstGeom>
            <a:noFill/>
            <a:ln w="9525">
              <a:solidFill>
                <a:schemeClr val="tx1"/>
              </a:solidFill>
              <a:round/>
              <a:headEnd/>
              <a:tailEnd/>
            </a:ln>
          </p:spPr>
          <p:txBody>
            <a:bodyPr wrap="none" anchor="ctr"/>
            <a:lstStyle/>
            <a:p>
              <a:endParaRPr lang="zh-CN" altLang="en-US"/>
            </a:p>
          </p:txBody>
        </p:sp>
        <p:sp>
          <p:nvSpPr>
            <p:cNvPr id="205891" name="Line 66"/>
            <p:cNvSpPr>
              <a:spLocks noChangeShapeType="1"/>
            </p:cNvSpPr>
            <p:nvPr/>
          </p:nvSpPr>
          <p:spPr bwMode="auto">
            <a:xfrm>
              <a:off x="3744" y="1536"/>
              <a:ext cx="0" cy="288"/>
            </a:xfrm>
            <a:prstGeom prst="line">
              <a:avLst/>
            </a:prstGeom>
            <a:noFill/>
            <a:ln w="9525">
              <a:solidFill>
                <a:schemeClr val="tx1"/>
              </a:solidFill>
              <a:round/>
              <a:headEnd/>
              <a:tailEnd/>
            </a:ln>
          </p:spPr>
          <p:txBody>
            <a:bodyPr wrap="none" anchor="ctr"/>
            <a:lstStyle/>
            <a:p>
              <a:endParaRPr lang="zh-CN" altLang="en-US"/>
            </a:p>
          </p:txBody>
        </p:sp>
        <p:sp>
          <p:nvSpPr>
            <p:cNvPr id="205892" name="Line 67"/>
            <p:cNvSpPr>
              <a:spLocks noChangeShapeType="1"/>
            </p:cNvSpPr>
            <p:nvPr/>
          </p:nvSpPr>
          <p:spPr bwMode="auto">
            <a:xfrm>
              <a:off x="2592" y="1248"/>
              <a:ext cx="0" cy="288"/>
            </a:xfrm>
            <a:prstGeom prst="line">
              <a:avLst/>
            </a:prstGeom>
            <a:noFill/>
            <a:ln w="9525">
              <a:solidFill>
                <a:schemeClr val="tx1"/>
              </a:solidFill>
              <a:round/>
              <a:headEnd/>
              <a:tailEnd/>
            </a:ln>
          </p:spPr>
          <p:txBody>
            <a:bodyPr wrap="none" anchor="ctr"/>
            <a:lstStyle/>
            <a:p>
              <a:endParaRPr lang="zh-CN" altLang="en-US"/>
            </a:p>
          </p:txBody>
        </p:sp>
      </p:grpSp>
      <p:sp>
        <p:nvSpPr>
          <p:cNvPr id="1945668" name="Rectangle 68"/>
          <p:cNvSpPr>
            <a:spLocks noChangeArrowheads="1"/>
          </p:cNvSpPr>
          <p:nvPr/>
        </p:nvSpPr>
        <p:spPr bwMode="auto">
          <a:xfrm>
            <a:off x="3249613" y="1206500"/>
            <a:ext cx="1439862" cy="358775"/>
          </a:xfrm>
          <a:prstGeom prst="rect">
            <a:avLst/>
          </a:prstGeom>
          <a:solidFill>
            <a:schemeClr val="accent1"/>
          </a:solidFill>
          <a:ln w="9525">
            <a:solidFill>
              <a:schemeClr val="tx1"/>
            </a:solidFill>
            <a:miter lim="800000"/>
            <a:headEnd/>
            <a:tailEnd/>
          </a:ln>
        </p:spPr>
        <p:txBody>
          <a:bodyPr wrap="none" anchor="ctr"/>
          <a:lstStyle/>
          <a:p>
            <a:pPr algn="ctr">
              <a:spcBef>
                <a:spcPct val="20000"/>
              </a:spcBef>
            </a:pPr>
            <a:r>
              <a:rPr kumimoji="1" lang="zh-CN" altLang="en-US" sz="2000">
                <a:latin typeface="楷体_GB2312" pitchFamily="49" charset="-122"/>
                <a:ea typeface="楷体_GB2312" pitchFamily="49" charset="-122"/>
              </a:rPr>
              <a:t>固定值属性</a:t>
            </a:r>
          </a:p>
        </p:txBody>
      </p:sp>
      <p:sp>
        <p:nvSpPr>
          <p:cNvPr id="1945669" name="Rectangle 69"/>
          <p:cNvSpPr>
            <a:spLocks noChangeArrowheads="1"/>
          </p:cNvSpPr>
          <p:nvPr/>
        </p:nvSpPr>
        <p:spPr bwMode="auto">
          <a:xfrm>
            <a:off x="6181725" y="1023938"/>
            <a:ext cx="1271588" cy="838200"/>
          </a:xfrm>
          <a:prstGeom prst="rect">
            <a:avLst/>
          </a:prstGeom>
          <a:solidFill>
            <a:schemeClr val="accent1"/>
          </a:solidFill>
          <a:ln w="9525">
            <a:solidFill>
              <a:schemeClr val="tx1"/>
            </a:solidFill>
            <a:miter lim="800000"/>
            <a:headEnd/>
            <a:tailEnd/>
          </a:ln>
        </p:spPr>
        <p:txBody>
          <a:bodyPr wrap="none" anchor="ctr"/>
          <a:lstStyle/>
          <a:p>
            <a:pPr algn="ctr">
              <a:spcBef>
                <a:spcPct val="20000"/>
              </a:spcBef>
            </a:pPr>
            <a:r>
              <a:rPr kumimoji="1" lang="zh-CN" altLang="en-US" sz="2000">
                <a:latin typeface="楷体_GB2312" pitchFamily="49" charset="-122"/>
                <a:ea typeface="楷体_GB2312" pitchFamily="49" charset="-122"/>
              </a:rPr>
              <a:t>固定个体</a:t>
            </a:r>
          </a:p>
          <a:p>
            <a:pPr algn="ctr">
              <a:spcBef>
                <a:spcPct val="20000"/>
              </a:spcBef>
            </a:pPr>
            <a:r>
              <a:rPr kumimoji="1" lang="zh-CN" altLang="en-US" sz="2000">
                <a:latin typeface="楷体_GB2312" pitchFamily="49" charset="-122"/>
                <a:ea typeface="楷体_GB2312" pitchFamily="49" charset="-122"/>
              </a:rPr>
              <a:t>变动属性</a:t>
            </a:r>
          </a:p>
        </p:txBody>
      </p:sp>
      <p:sp>
        <p:nvSpPr>
          <p:cNvPr id="1945670" name="Line 70"/>
          <p:cNvSpPr>
            <a:spLocks noChangeShapeType="1"/>
          </p:cNvSpPr>
          <p:nvPr/>
        </p:nvSpPr>
        <p:spPr bwMode="auto">
          <a:xfrm>
            <a:off x="6791325" y="1862138"/>
            <a:ext cx="0" cy="609600"/>
          </a:xfrm>
          <a:prstGeom prst="line">
            <a:avLst/>
          </a:prstGeom>
          <a:noFill/>
          <a:ln w="9525">
            <a:solidFill>
              <a:schemeClr val="tx1"/>
            </a:solidFill>
            <a:round/>
            <a:headEnd/>
            <a:tailEnd/>
          </a:ln>
        </p:spPr>
        <p:txBody>
          <a:bodyPr wrap="none" anchor="ctr"/>
          <a:lstStyle/>
          <a:p>
            <a:endParaRPr lang="zh-CN" altLang="en-US"/>
          </a:p>
        </p:txBody>
      </p:sp>
      <p:sp>
        <p:nvSpPr>
          <p:cNvPr id="1945671" name="Rectangle 71"/>
          <p:cNvSpPr>
            <a:spLocks noChangeArrowheads="1"/>
          </p:cNvSpPr>
          <p:nvPr/>
        </p:nvSpPr>
        <p:spPr bwMode="auto">
          <a:xfrm>
            <a:off x="7092950" y="341313"/>
            <a:ext cx="1603375" cy="377825"/>
          </a:xfrm>
          <a:prstGeom prst="rect">
            <a:avLst/>
          </a:prstGeom>
          <a:solidFill>
            <a:schemeClr val="accent1"/>
          </a:solidFill>
          <a:ln w="9525">
            <a:solidFill>
              <a:schemeClr val="tx1"/>
            </a:solidFill>
            <a:miter lim="800000"/>
            <a:headEnd/>
            <a:tailEnd/>
          </a:ln>
        </p:spPr>
        <p:txBody>
          <a:bodyPr wrap="none" anchor="ctr"/>
          <a:lstStyle/>
          <a:p>
            <a:pPr algn="ctr">
              <a:spcBef>
                <a:spcPct val="20000"/>
              </a:spcBef>
            </a:pPr>
            <a:r>
              <a:rPr kumimoji="1" lang="zh-CN" altLang="en-US" sz="2000">
                <a:latin typeface="楷体_GB2312" pitchFamily="49" charset="-122"/>
                <a:ea typeface="楷体_GB2312" pitchFamily="49" charset="-122"/>
              </a:rPr>
              <a:t>随机变动属性</a:t>
            </a:r>
          </a:p>
        </p:txBody>
      </p:sp>
      <p:sp>
        <p:nvSpPr>
          <p:cNvPr id="1945672" name="Line 72"/>
          <p:cNvSpPr>
            <a:spLocks noChangeShapeType="1"/>
          </p:cNvSpPr>
          <p:nvPr/>
        </p:nvSpPr>
        <p:spPr bwMode="auto">
          <a:xfrm>
            <a:off x="8086725" y="719138"/>
            <a:ext cx="0" cy="1752600"/>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53"/>
                                        </p:tgtEl>
                                        <p:attrNameLst>
                                          <p:attrName>style.visibility</p:attrName>
                                        </p:attrNameLst>
                                      </p:cBhvr>
                                      <p:to>
                                        <p:strVal val="visible"/>
                                      </p:to>
                                    </p:set>
                                    <p:animEffect transition="in" filter="dissolve">
                                      <p:cBhvr>
                                        <p:cTn id="7" dur="500"/>
                                        <p:tgtEl>
                                          <p:spTgt spid="19456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5654"/>
                                        </p:tgtEl>
                                        <p:attrNameLst>
                                          <p:attrName>style.visibility</p:attrName>
                                        </p:attrNameLst>
                                      </p:cBhvr>
                                      <p:to>
                                        <p:strVal val="visible"/>
                                      </p:to>
                                    </p:set>
                                    <p:animEffect transition="in" filter="dissolve">
                                      <p:cBhvr>
                                        <p:cTn id="17" dur="500"/>
                                        <p:tgtEl>
                                          <p:spTgt spid="19456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45668"/>
                                        </p:tgtEl>
                                        <p:attrNameLst>
                                          <p:attrName>style.visibility</p:attrName>
                                        </p:attrNameLst>
                                      </p:cBhvr>
                                      <p:to>
                                        <p:strVal val="visible"/>
                                      </p:to>
                                    </p:set>
                                    <p:animEffect transition="in" filter="dissolve">
                                      <p:cBhvr>
                                        <p:cTn id="32" dur="500"/>
                                        <p:tgtEl>
                                          <p:spTgt spid="194566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45670"/>
                                        </p:tgtEl>
                                        <p:attrNameLst>
                                          <p:attrName>style.visibility</p:attrName>
                                        </p:attrNameLst>
                                      </p:cBhvr>
                                      <p:to>
                                        <p:strVal val="visible"/>
                                      </p:to>
                                    </p:set>
                                    <p:animEffect transition="in" filter="dissolve">
                                      <p:cBhvr>
                                        <p:cTn id="37" dur="500"/>
                                        <p:tgtEl>
                                          <p:spTgt spid="194567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45669"/>
                                        </p:tgtEl>
                                        <p:attrNameLst>
                                          <p:attrName>style.visibility</p:attrName>
                                        </p:attrNameLst>
                                      </p:cBhvr>
                                      <p:to>
                                        <p:strVal val="visible"/>
                                      </p:to>
                                    </p:set>
                                    <p:animEffect transition="in" filter="dissolve">
                                      <p:cBhvr>
                                        <p:cTn id="42" dur="500"/>
                                        <p:tgtEl>
                                          <p:spTgt spid="194566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45672"/>
                                        </p:tgtEl>
                                        <p:attrNameLst>
                                          <p:attrName>style.visibility</p:attrName>
                                        </p:attrNameLst>
                                      </p:cBhvr>
                                      <p:to>
                                        <p:strVal val="visible"/>
                                      </p:to>
                                    </p:set>
                                    <p:animEffect transition="in" filter="dissolve">
                                      <p:cBhvr>
                                        <p:cTn id="47" dur="500"/>
                                        <p:tgtEl>
                                          <p:spTgt spid="194567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45671"/>
                                        </p:tgtEl>
                                        <p:attrNameLst>
                                          <p:attrName>style.visibility</p:attrName>
                                        </p:attrNameLst>
                                      </p:cBhvr>
                                      <p:to>
                                        <p:strVal val="visible"/>
                                      </p:to>
                                    </p:set>
                                    <p:animEffect transition="in" filter="dissolve">
                                      <p:cBhvr>
                                        <p:cTn id="52" dur="500"/>
                                        <p:tgtEl>
                                          <p:spTgt spid="1945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3" grpId="0" animBg="1"/>
      <p:bldP spid="1945654" grpId="0" animBg="1"/>
      <p:bldP spid="1945668" grpId="0" animBg="1" autoUpdateAnimBg="0"/>
      <p:bldP spid="1945669" grpId="0" animBg="1" autoUpdateAnimBg="0"/>
      <p:bldP spid="1945670" grpId="0" animBg="1"/>
      <p:bldP spid="1945671" grpId="0" animBg="1" autoUpdateAnimBg="0"/>
      <p:bldP spid="1945672"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4294967295"/>
          </p:nvPr>
        </p:nvSpPr>
        <p:spPr>
          <a:xfrm>
            <a:off x="584200" y="1844675"/>
            <a:ext cx="8559800" cy="4619625"/>
          </a:xfrm>
        </p:spPr>
        <p:txBody>
          <a:bodyPr/>
          <a:lstStyle/>
          <a:p>
            <a:pPr marL="92075" indent="-92075" eaLnBrk="1" hangingPunct="1">
              <a:lnSpc>
                <a:spcPct val="105000"/>
              </a:lnSpc>
              <a:buFont typeface="Wingdings" pitchFamily="2" charset="2"/>
              <a:buNone/>
            </a:pPr>
            <a:r>
              <a:rPr lang="zh-CN" altLang="en-US" b="1" smtClean="0">
                <a:latin typeface="宋体" pitchFamily="2" charset="-122"/>
              </a:rPr>
              <a:t>逻辑模型设计原则</a:t>
            </a:r>
            <a:r>
              <a:rPr lang="en-US" altLang="zh-CN" b="1" smtClean="0">
                <a:latin typeface="宋体" pitchFamily="2" charset="-122"/>
              </a:rPr>
              <a:t>:</a:t>
            </a:r>
          </a:p>
          <a:p>
            <a:pPr marL="92075" indent="-92075" eaLnBrk="1" hangingPunct="1">
              <a:lnSpc>
                <a:spcPct val="105000"/>
              </a:lnSpc>
              <a:buFont typeface="Wingdings" pitchFamily="2" charset="2"/>
              <a:buNone/>
            </a:pPr>
            <a:r>
              <a:rPr lang="en-US" altLang="zh-CN" sz="2800" b="1" smtClean="0">
                <a:latin typeface="宋体" pitchFamily="2" charset="-122"/>
              </a:rPr>
              <a:t>1.</a:t>
            </a:r>
            <a:r>
              <a:rPr lang="zh-CN" altLang="en-US" sz="2800" b="1" smtClean="0">
                <a:latin typeface="宋体" pitchFamily="2" charset="-122"/>
              </a:rPr>
              <a:t>管理信息化和现代管理思想相结合</a:t>
            </a:r>
          </a:p>
          <a:p>
            <a:pPr marL="625475" lvl="1" indent="-354013" eaLnBrk="1" hangingPunct="1">
              <a:lnSpc>
                <a:spcPct val="105000"/>
              </a:lnSpc>
            </a:pPr>
            <a:r>
              <a:rPr lang="zh-CN" altLang="en-US" b="1" smtClean="0">
                <a:latin typeface="宋体" pitchFamily="2" charset="-122"/>
              </a:rPr>
              <a:t>改善业务过程、改进管理方法、提高组织运行效率、建立新的管理模式，确定新系统的管理模型</a:t>
            </a:r>
          </a:p>
          <a:p>
            <a:pPr marL="92075" indent="-92075" eaLnBrk="1" hangingPunct="1">
              <a:lnSpc>
                <a:spcPct val="105000"/>
              </a:lnSpc>
              <a:buFont typeface="Wingdings" pitchFamily="2" charset="2"/>
              <a:buNone/>
            </a:pPr>
            <a:r>
              <a:rPr lang="en-US" altLang="zh-CN" sz="2800" b="1" smtClean="0">
                <a:latin typeface="宋体" pitchFamily="2" charset="-122"/>
              </a:rPr>
              <a:t>2.</a:t>
            </a:r>
            <a:r>
              <a:rPr lang="zh-CN" altLang="en-US" sz="2800" b="1" smtClean="0">
                <a:latin typeface="宋体" pitchFamily="2" charset="-122"/>
              </a:rPr>
              <a:t>分解和协调相结合</a:t>
            </a:r>
          </a:p>
          <a:p>
            <a:pPr marL="625475" lvl="1" indent="-354013" eaLnBrk="1" hangingPunct="1">
              <a:lnSpc>
                <a:spcPct val="105000"/>
              </a:lnSpc>
            </a:pPr>
            <a:r>
              <a:rPr lang="zh-CN" altLang="en-US" b="1" smtClean="0">
                <a:latin typeface="宋体" pitchFamily="2" charset="-122"/>
              </a:rPr>
              <a:t>关联性、整体性、层次性</a:t>
            </a:r>
          </a:p>
          <a:p>
            <a:pPr marL="92075" indent="-92075" eaLnBrk="1" hangingPunct="1">
              <a:lnSpc>
                <a:spcPct val="105000"/>
              </a:lnSpc>
              <a:buFont typeface="Wingdings" pitchFamily="2" charset="2"/>
              <a:buNone/>
            </a:pPr>
            <a:r>
              <a:rPr lang="en-US" altLang="zh-CN" sz="2800" b="1" smtClean="0">
                <a:latin typeface="宋体" pitchFamily="2" charset="-122"/>
              </a:rPr>
              <a:t>3. </a:t>
            </a:r>
            <a:r>
              <a:rPr lang="zh-CN" altLang="en-US" sz="2800" b="1" smtClean="0">
                <a:latin typeface="宋体" pitchFamily="2" charset="-122"/>
              </a:rPr>
              <a:t>全局一致性原则</a:t>
            </a:r>
          </a:p>
          <a:p>
            <a:pPr marL="625475" lvl="1" indent="-354013" eaLnBrk="1" hangingPunct="1">
              <a:lnSpc>
                <a:spcPct val="105000"/>
              </a:lnSpc>
            </a:pPr>
            <a:r>
              <a:rPr lang="zh-CN" altLang="en-US" b="1" smtClean="0">
                <a:latin typeface="宋体" pitchFamily="2" charset="-122"/>
              </a:rPr>
              <a:t>统一编码、统一格式、实现整个系统的集成性</a:t>
            </a:r>
          </a:p>
        </p:txBody>
      </p:sp>
      <p:sp>
        <p:nvSpPr>
          <p:cNvPr id="206851" name="AutoShape 4">
            <a:hlinkClick r:id="" action="ppaction://noaction" highlightClick="1"/>
          </p:cNvPr>
          <p:cNvSpPr>
            <a:spLocks noChangeArrowheads="1"/>
          </p:cNvSpPr>
          <p:nvPr/>
        </p:nvSpPr>
        <p:spPr bwMode="auto">
          <a:xfrm>
            <a:off x="1042988" y="908050"/>
            <a:ext cx="5330825" cy="914400"/>
          </a:xfrm>
          <a:prstGeom prst="actionButtonBlank">
            <a:avLst/>
          </a:prstGeom>
          <a:noFill/>
          <a:ln w="9525">
            <a:noFill/>
            <a:miter lim="800000"/>
            <a:headEnd/>
            <a:tailEnd/>
          </a:ln>
        </p:spPr>
        <p:txBody>
          <a:bodyPr anchor="ctr"/>
          <a:lstStyle/>
          <a:p>
            <a:r>
              <a:rPr lang="en-US" altLang="zh-CN" sz="3200">
                <a:solidFill>
                  <a:srgbClr val="0A0A0E"/>
                </a:solidFill>
              </a:rPr>
              <a:t> 4.4.2 </a:t>
            </a:r>
            <a:r>
              <a:rPr lang="zh-CN" altLang="en-US" sz="3200">
                <a:solidFill>
                  <a:srgbClr val="0A0A0E"/>
                </a:solidFill>
              </a:rPr>
              <a:t>建立模型</a:t>
            </a:r>
          </a:p>
        </p:txBody>
      </p:sp>
    </p:spTree>
  </p:cSld>
  <p:clrMapOvr>
    <a:masterClrMapping/>
  </p:clrMapOvr>
  <p:transition>
    <p:wipe dir="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4294967295"/>
          </p:nvPr>
        </p:nvSpPr>
        <p:spPr>
          <a:xfrm>
            <a:off x="611188" y="2133600"/>
            <a:ext cx="7772400" cy="4114800"/>
          </a:xfrm>
        </p:spPr>
        <p:txBody>
          <a:bodyPr/>
          <a:lstStyle/>
          <a:p>
            <a:pPr marL="92075" indent="-92075" eaLnBrk="1" hangingPunct="1">
              <a:lnSpc>
                <a:spcPct val="105000"/>
              </a:lnSpc>
              <a:buFont typeface="Wingdings" pitchFamily="2" charset="2"/>
              <a:buNone/>
            </a:pPr>
            <a:r>
              <a:rPr lang="en-US" altLang="zh-CN" b="1" smtClean="0"/>
              <a:t>1.</a:t>
            </a:r>
            <a:r>
              <a:rPr lang="zh-CN" altLang="en-US" b="1" smtClean="0"/>
              <a:t>引言</a:t>
            </a:r>
          </a:p>
          <a:p>
            <a:pPr marL="92075" indent="-92075" algn="just" eaLnBrk="1" hangingPunct="1">
              <a:lnSpc>
                <a:spcPct val="90000"/>
              </a:lnSpc>
              <a:buFont typeface="Wingdings" pitchFamily="2" charset="2"/>
              <a:buNone/>
            </a:pPr>
            <a:r>
              <a:rPr lang="en-US" altLang="zh-CN" b="1" smtClean="0"/>
              <a:t>1</a:t>
            </a:r>
            <a:r>
              <a:rPr lang="zh-CN" altLang="en-US" b="1" smtClean="0"/>
              <a:t>）摘要：说明所建议开发的系统名称、目标和功能；</a:t>
            </a:r>
          </a:p>
          <a:p>
            <a:pPr marL="92075" indent="-92075" algn="just" eaLnBrk="1" hangingPunct="1">
              <a:lnSpc>
                <a:spcPct val="90000"/>
              </a:lnSpc>
              <a:buFont typeface="Wingdings" pitchFamily="2" charset="2"/>
              <a:buNone/>
            </a:pPr>
            <a:r>
              <a:rPr lang="en-US" altLang="zh-CN" b="1" smtClean="0"/>
              <a:t>2</a:t>
            </a:r>
            <a:r>
              <a:rPr lang="zh-CN" altLang="en-US" b="1" smtClean="0"/>
              <a:t>）背景：介绍项目的承担者、用户以及本系统和其他系统或机构机构之间的关系；</a:t>
            </a:r>
          </a:p>
          <a:p>
            <a:pPr marL="92075" indent="-92075" algn="just" eaLnBrk="1" hangingPunct="1">
              <a:lnSpc>
                <a:spcPct val="90000"/>
              </a:lnSpc>
              <a:buFont typeface="Wingdings" pitchFamily="2" charset="2"/>
              <a:buNone/>
            </a:pPr>
            <a:r>
              <a:rPr lang="en-US" altLang="zh-CN" b="1" smtClean="0"/>
              <a:t>3</a:t>
            </a:r>
            <a:r>
              <a:rPr lang="zh-CN" altLang="en-US" b="1" smtClean="0"/>
              <a:t>）参考和引用资料；</a:t>
            </a:r>
            <a:endParaRPr lang="en-US" altLang="zh-CN" b="1" smtClean="0"/>
          </a:p>
          <a:p>
            <a:pPr marL="92075" indent="-92075" algn="just" eaLnBrk="1" hangingPunct="1">
              <a:lnSpc>
                <a:spcPct val="90000"/>
              </a:lnSpc>
              <a:buFont typeface="Wingdings" pitchFamily="2" charset="2"/>
              <a:buNone/>
            </a:pPr>
            <a:r>
              <a:rPr lang="en-US" altLang="zh-CN" b="1" smtClean="0"/>
              <a:t>4</a:t>
            </a:r>
            <a:r>
              <a:rPr lang="zh-CN" altLang="en-US" b="1" smtClean="0"/>
              <a:t>）专门术语等。</a:t>
            </a:r>
          </a:p>
        </p:txBody>
      </p:sp>
      <p:sp>
        <p:nvSpPr>
          <p:cNvPr id="207875" name="AutoShape 3">
            <a:hlinkClick r:id="" action="ppaction://noaction" highlightClick="1"/>
          </p:cNvPr>
          <p:cNvSpPr>
            <a:spLocks noChangeArrowheads="1"/>
          </p:cNvSpPr>
          <p:nvPr/>
        </p:nvSpPr>
        <p:spPr bwMode="auto">
          <a:xfrm>
            <a:off x="1042988" y="836613"/>
            <a:ext cx="5330825" cy="914400"/>
          </a:xfrm>
          <a:prstGeom prst="actionButtonBlank">
            <a:avLst/>
          </a:prstGeom>
          <a:noFill/>
          <a:ln w="9525">
            <a:noFill/>
            <a:miter lim="800000"/>
            <a:headEnd/>
            <a:tailEnd/>
          </a:ln>
        </p:spPr>
        <p:txBody>
          <a:bodyPr anchor="ctr"/>
          <a:lstStyle/>
          <a:p>
            <a:r>
              <a:rPr lang="en-US" altLang="zh-CN" sz="3200">
                <a:solidFill>
                  <a:srgbClr val="0A0A0E"/>
                </a:solidFill>
              </a:rPr>
              <a:t> 4.4.3 </a:t>
            </a:r>
            <a:r>
              <a:rPr lang="zh-CN" altLang="en-US" sz="3200">
                <a:solidFill>
                  <a:srgbClr val="0A0A0E"/>
                </a:solidFill>
              </a:rPr>
              <a:t>编写系统分析说明书</a:t>
            </a:r>
          </a:p>
        </p:txBody>
      </p:sp>
    </p:spTree>
  </p:cSld>
  <p:clrMapOvr>
    <a:masterClrMapping/>
  </p:clrMapOvr>
  <p:transition>
    <p:wipe dir="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body" idx="4294967295"/>
          </p:nvPr>
        </p:nvSpPr>
        <p:spPr>
          <a:xfrm>
            <a:off x="468313" y="1844675"/>
            <a:ext cx="8207375" cy="4321175"/>
          </a:xfrm>
        </p:spPr>
        <p:txBody>
          <a:bodyPr/>
          <a:lstStyle/>
          <a:p>
            <a:pPr marL="177800" indent="-177800" eaLnBrk="1" hangingPunct="1">
              <a:lnSpc>
                <a:spcPct val="105000"/>
              </a:lnSpc>
              <a:buFont typeface="Wingdings" pitchFamily="2" charset="2"/>
              <a:buNone/>
            </a:pPr>
            <a:r>
              <a:rPr lang="en-US" altLang="zh-CN" sz="2800" b="1" smtClean="0"/>
              <a:t>2.</a:t>
            </a:r>
            <a:r>
              <a:rPr lang="zh-CN" altLang="en-US" sz="2800" b="1" smtClean="0"/>
              <a:t>原系统概述</a:t>
            </a:r>
          </a:p>
          <a:p>
            <a:pPr marL="177800" indent="-177800" algn="just" eaLnBrk="1" hangingPunct="1">
              <a:lnSpc>
                <a:spcPct val="90000"/>
              </a:lnSpc>
              <a:buFont typeface="Wingdings" pitchFamily="2" charset="2"/>
              <a:buNone/>
            </a:pPr>
            <a:r>
              <a:rPr lang="zh-CN" altLang="en-US" sz="2800" b="1" smtClean="0">
                <a:solidFill>
                  <a:schemeClr val="tx1"/>
                </a:solidFill>
              </a:rPr>
              <a:t>  </a:t>
            </a:r>
            <a:r>
              <a:rPr lang="en-US" altLang="zh-CN" sz="2800" b="1" smtClean="0">
                <a:solidFill>
                  <a:schemeClr val="tx1"/>
                </a:solidFill>
              </a:rPr>
              <a:t>1</a:t>
            </a:r>
            <a:r>
              <a:rPr lang="zh-CN" altLang="en-US" sz="2800" b="1" smtClean="0">
                <a:solidFill>
                  <a:schemeClr val="tx1"/>
                </a:solidFill>
              </a:rPr>
              <a:t>）系统需求说明：</a:t>
            </a:r>
            <a:endParaRPr lang="zh-CN" altLang="en-US" sz="2800" b="1" smtClean="0"/>
          </a:p>
          <a:p>
            <a:pPr marL="177800" indent="-177800" algn="just" eaLnBrk="1" hangingPunct="1">
              <a:lnSpc>
                <a:spcPct val="90000"/>
              </a:lnSpc>
              <a:buFont typeface="Wingdings" pitchFamily="2" charset="2"/>
              <a:buNone/>
            </a:pPr>
            <a:r>
              <a:rPr lang="zh-CN" altLang="en-US" sz="2800" b="1" smtClean="0"/>
              <a:t>       现行系统现状调查说明：列出系统目标、主要功能、用户要求等，并简要指出问题所在；</a:t>
            </a:r>
          </a:p>
          <a:p>
            <a:pPr marL="177800" indent="-177800" algn="just" eaLnBrk="1" hangingPunct="1">
              <a:lnSpc>
                <a:spcPct val="90000"/>
              </a:lnSpc>
              <a:buFont typeface="Wingdings" pitchFamily="2" charset="2"/>
              <a:buNone/>
            </a:pPr>
            <a:r>
              <a:rPr lang="zh-CN" altLang="en-US" sz="2800" b="1" smtClean="0"/>
              <a:t> </a:t>
            </a:r>
            <a:r>
              <a:rPr lang="en-US" altLang="zh-CN" sz="2800" b="1" smtClean="0"/>
              <a:t>2</a:t>
            </a:r>
            <a:r>
              <a:rPr lang="zh-CN" altLang="en-US" sz="2800" b="1" smtClean="0"/>
              <a:t>）业务流程说明</a:t>
            </a:r>
          </a:p>
          <a:p>
            <a:pPr marL="177800" indent="-177800" algn="just" eaLnBrk="1" hangingPunct="1">
              <a:lnSpc>
                <a:spcPct val="90000"/>
              </a:lnSpc>
              <a:buFont typeface="Wingdings" pitchFamily="2" charset="2"/>
              <a:buNone/>
            </a:pPr>
            <a:r>
              <a:rPr lang="zh-CN" altLang="en-US" sz="2800" b="1" smtClean="0"/>
              <a:t>       以业务流程图、数据流程图和数据字典等为工具，详细描述原系统的信息处理和信息流动情况，对各主要环节的业务处理量、总的数据存储量、处理速度要求、主要查询和处理方式、现有的各种技术手段等，都应做一个扼要的说明。</a:t>
            </a:r>
          </a:p>
        </p:txBody>
      </p:sp>
      <p:sp>
        <p:nvSpPr>
          <p:cNvPr id="208899" name="AutoShape 4">
            <a:hlinkClick r:id="" action="ppaction://noaction" highlightClick="1"/>
          </p:cNvPr>
          <p:cNvSpPr>
            <a:spLocks noChangeArrowheads="1"/>
          </p:cNvSpPr>
          <p:nvPr/>
        </p:nvSpPr>
        <p:spPr bwMode="auto">
          <a:xfrm>
            <a:off x="1258888" y="765175"/>
            <a:ext cx="5330825" cy="914400"/>
          </a:xfrm>
          <a:prstGeom prst="actionButtonBlank">
            <a:avLst/>
          </a:prstGeom>
          <a:noFill/>
          <a:ln w="9525">
            <a:noFill/>
            <a:miter lim="800000"/>
            <a:headEnd/>
            <a:tailEnd/>
          </a:ln>
        </p:spPr>
        <p:txBody>
          <a:bodyPr anchor="ctr"/>
          <a:lstStyle/>
          <a:p>
            <a:r>
              <a:rPr lang="en-US" altLang="zh-CN" sz="3200">
                <a:solidFill>
                  <a:srgbClr val="0A0A0E"/>
                </a:solidFill>
              </a:rPr>
              <a:t> 4.4.3 </a:t>
            </a:r>
            <a:r>
              <a:rPr lang="zh-CN" altLang="en-US" sz="3200">
                <a:solidFill>
                  <a:srgbClr val="0A0A0E"/>
                </a:solidFill>
              </a:rPr>
              <a:t>编写系统分析说明书</a:t>
            </a:r>
          </a:p>
        </p:txBody>
      </p:sp>
    </p:spTree>
  </p:cSld>
  <p:clrMapOvr>
    <a:masterClrMapping/>
  </p:clrMapOvr>
  <p:transition>
    <p:wipe dir="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sp>
        <p:nvSpPr>
          <p:cNvPr id="209923" name="Rectangle 4"/>
          <p:cNvSpPr>
            <a:spLocks noGrp="1" noChangeArrowheads="1"/>
          </p:cNvSpPr>
          <p:nvPr>
            <p:ph type="body" idx="4294967295"/>
          </p:nvPr>
        </p:nvSpPr>
        <p:spPr>
          <a:xfrm>
            <a:off x="611188" y="1773238"/>
            <a:ext cx="7988300" cy="5084762"/>
          </a:xfrm>
        </p:spPr>
        <p:txBody>
          <a:bodyPr/>
          <a:lstStyle/>
          <a:p>
            <a:pPr marL="177800" indent="-177800" eaLnBrk="1" hangingPunct="1">
              <a:lnSpc>
                <a:spcPct val="80000"/>
              </a:lnSpc>
              <a:buFont typeface="Wingdings" pitchFamily="2" charset="2"/>
              <a:buNone/>
            </a:pPr>
            <a:r>
              <a:rPr lang="en-US" altLang="zh-CN" sz="2400" b="1" smtClean="0"/>
              <a:t>3. </a:t>
            </a:r>
            <a:r>
              <a:rPr lang="zh-CN" altLang="en-US" sz="2400" b="1" smtClean="0"/>
              <a:t>新系统的逻辑方案</a:t>
            </a:r>
          </a:p>
          <a:p>
            <a:pPr marL="711200" lvl="1" indent="-354013" eaLnBrk="1" hangingPunct="1">
              <a:lnSpc>
                <a:spcPct val="80000"/>
              </a:lnSpc>
            </a:pPr>
            <a:r>
              <a:rPr lang="zh-CN" altLang="en-US" sz="2400" b="1" smtClean="0"/>
              <a:t>新系统的目标</a:t>
            </a:r>
          </a:p>
          <a:p>
            <a:pPr marL="711200" lvl="1" indent="-354013" eaLnBrk="1" hangingPunct="1">
              <a:lnSpc>
                <a:spcPct val="80000"/>
              </a:lnSpc>
            </a:pPr>
            <a:r>
              <a:rPr lang="zh-CN" altLang="en-US" sz="2400" b="1" smtClean="0"/>
              <a:t>新系统的功能、验收要求。</a:t>
            </a:r>
            <a:endParaRPr lang="zh-CN" altLang="en-US" sz="2400" b="1" smtClean="0">
              <a:solidFill>
                <a:schemeClr val="tx1"/>
              </a:solidFill>
            </a:endParaRPr>
          </a:p>
          <a:p>
            <a:pPr marL="711200" lvl="1" indent="-354013" eaLnBrk="1" hangingPunct="1">
              <a:lnSpc>
                <a:spcPct val="80000"/>
              </a:lnSpc>
            </a:pPr>
            <a:r>
              <a:rPr lang="zh-CN" altLang="en-US" sz="2400" b="1" smtClean="0"/>
              <a:t>系统拟采用什么样的开发策略和开发方法，人力、资金以及计划进度的安排，系统实现后各部分应达到什么样的功能，某些指标预期达到什么样的程度，新系统中新增的功能等。</a:t>
            </a:r>
          </a:p>
          <a:p>
            <a:pPr marL="711200" lvl="1" indent="-354013" eaLnBrk="1" hangingPunct="1">
              <a:lnSpc>
                <a:spcPct val="80000"/>
              </a:lnSpc>
            </a:pPr>
            <a:r>
              <a:rPr lang="zh-CN" altLang="en-US" sz="2400" b="1" smtClean="0"/>
              <a:t>新系统拟定的业务流程及业务处理方式，新系统拟定的分析优化后的数据流程，以及计算机系统将完成的工作部分</a:t>
            </a:r>
          </a:p>
          <a:p>
            <a:pPr marL="711200" lvl="1" indent="-354013" eaLnBrk="1" hangingPunct="1">
              <a:lnSpc>
                <a:spcPct val="80000"/>
              </a:lnSpc>
            </a:pPr>
            <a:r>
              <a:rPr lang="zh-CN" altLang="en-US" sz="2400" b="1" smtClean="0"/>
              <a:t>新系统在各个业务处理环节拟采用的管理方法、算法和模型与新系统相配套的管理制度和运行体制的建立</a:t>
            </a:r>
          </a:p>
          <a:p>
            <a:pPr marL="711200" lvl="1" indent="-354013" eaLnBrk="1" hangingPunct="1">
              <a:lnSpc>
                <a:spcPct val="80000"/>
              </a:lnSpc>
            </a:pPr>
            <a:r>
              <a:rPr lang="zh-CN" altLang="en-US" sz="2400" b="1" smtClean="0"/>
              <a:t>系统开发资源与时间进度估计</a:t>
            </a:r>
          </a:p>
          <a:p>
            <a:pPr marL="177800" indent="-177800" eaLnBrk="1" hangingPunct="1">
              <a:lnSpc>
                <a:spcPct val="80000"/>
              </a:lnSpc>
              <a:buFont typeface="Wingdings" pitchFamily="2" charset="2"/>
              <a:buNone/>
            </a:pPr>
            <a:r>
              <a:rPr lang="en-US" altLang="zh-CN" sz="2400" b="1" smtClean="0"/>
              <a:t>4. </a:t>
            </a:r>
            <a:r>
              <a:rPr lang="zh-CN" altLang="en-US" sz="2400" b="1" smtClean="0"/>
              <a:t>实施计划</a:t>
            </a:r>
          </a:p>
        </p:txBody>
      </p:sp>
      <p:sp>
        <p:nvSpPr>
          <p:cNvPr id="209924" name="AutoShape 5">
            <a:hlinkClick r:id="" action="ppaction://noaction" highlightClick="1"/>
          </p:cNvPr>
          <p:cNvSpPr>
            <a:spLocks noChangeArrowheads="1"/>
          </p:cNvSpPr>
          <p:nvPr/>
        </p:nvSpPr>
        <p:spPr bwMode="auto">
          <a:xfrm>
            <a:off x="1116013" y="836613"/>
            <a:ext cx="5330825" cy="914400"/>
          </a:xfrm>
          <a:prstGeom prst="actionButtonBlank">
            <a:avLst/>
          </a:prstGeom>
          <a:noFill/>
          <a:ln w="9525">
            <a:noFill/>
            <a:miter lim="800000"/>
            <a:headEnd/>
            <a:tailEnd/>
          </a:ln>
        </p:spPr>
        <p:txBody>
          <a:bodyPr anchor="ctr"/>
          <a:lstStyle/>
          <a:p>
            <a:r>
              <a:rPr lang="en-US" altLang="zh-CN" sz="3200">
                <a:solidFill>
                  <a:srgbClr val="0A0A0E"/>
                </a:solidFill>
              </a:rPr>
              <a:t> 4.4.3 </a:t>
            </a:r>
            <a:r>
              <a:rPr lang="zh-CN" altLang="en-US" sz="3200">
                <a:solidFill>
                  <a:srgbClr val="0A0A0E"/>
                </a:solidFill>
              </a:rPr>
              <a:t>编写系统分析说明书</a:t>
            </a:r>
          </a:p>
        </p:txBody>
      </p:sp>
    </p:spTree>
  </p:cSld>
  <p:clrMapOvr>
    <a:masterClrMapping/>
  </p:clrMapOvr>
  <p:transition spd="slow"/>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250825" y="1844675"/>
            <a:ext cx="8893175" cy="4537075"/>
          </a:xfrm>
        </p:spPr>
        <p:txBody>
          <a:bodyPr/>
          <a:lstStyle/>
          <a:p>
            <a:pPr marL="92075" indent="-92075" eaLnBrk="1" hangingPunct="1"/>
            <a:r>
              <a:rPr lang="zh-CN" altLang="en-US" sz="2400" b="1" smtClean="0"/>
              <a:t>系统分析说明书只描述</a:t>
            </a:r>
            <a:r>
              <a:rPr lang="zh-CN" altLang="en-US" sz="2400" b="1" smtClean="0">
                <a:latin typeface="Arial" charset="0"/>
              </a:rPr>
              <a:t>“</a:t>
            </a:r>
            <a:r>
              <a:rPr lang="zh-CN" altLang="en-US" sz="2400" b="1" smtClean="0"/>
              <a:t>做什么</a:t>
            </a:r>
            <a:r>
              <a:rPr lang="zh-CN" altLang="en-US" sz="2400" b="1" smtClean="0">
                <a:latin typeface="Arial" charset="0"/>
              </a:rPr>
              <a:t>”</a:t>
            </a:r>
            <a:r>
              <a:rPr lang="zh-CN" altLang="en-US" sz="2400" b="1" smtClean="0"/>
              <a:t>而无须描述</a:t>
            </a:r>
            <a:r>
              <a:rPr lang="zh-CN" altLang="en-US" sz="2400" b="1" smtClean="0">
                <a:latin typeface="Arial" charset="0"/>
              </a:rPr>
              <a:t>“</a:t>
            </a:r>
            <a:r>
              <a:rPr lang="zh-CN" altLang="en-US" sz="2400" b="1" smtClean="0"/>
              <a:t>怎么做</a:t>
            </a:r>
            <a:r>
              <a:rPr lang="zh-CN" altLang="en-US" sz="2400" b="1" smtClean="0">
                <a:latin typeface="Arial" charset="0"/>
              </a:rPr>
              <a:t>”</a:t>
            </a:r>
            <a:r>
              <a:rPr lang="zh-CN" altLang="en-US" sz="2400" b="1" smtClean="0"/>
              <a:t>，不应该包括设计和实现的细节、项目计划信息和测试信息。</a:t>
            </a:r>
          </a:p>
          <a:p>
            <a:pPr marL="92075" indent="-92075" eaLnBrk="1" hangingPunct="1"/>
            <a:r>
              <a:rPr lang="zh-CN" altLang="en-US" sz="2400" b="1" smtClean="0"/>
              <a:t>编写系统分析说明书应考虑用户、分析员和实现者之间的交流需要，采用用户的术语而不是计算机专业术语，应该在形式化和自然语言之间进行适当的选择。</a:t>
            </a:r>
          </a:p>
          <a:p>
            <a:pPr marL="92075" indent="-92075" eaLnBrk="1" hangingPunct="1"/>
            <a:r>
              <a:rPr lang="zh-CN" altLang="en-US" sz="2400" b="1" smtClean="0"/>
              <a:t>系统分析说明书应足够详细，应该力求寻找到恰如其分的需求详细程度，一个有益的原则是编写可单独测试的需求。</a:t>
            </a:r>
          </a:p>
          <a:p>
            <a:pPr marL="92075" indent="-92075" eaLnBrk="1" hangingPunct="1"/>
            <a:r>
              <a:rPr lang="zh-CN" altLang="en-US" sz="2400" b="1" smtClean="0"/>
              <a:t>应避免使用模糊的、主观的术语，诸如友好、容易、简单、迅速、有效、许多、最新技术、可接受的、至少、提高等，这将导致需求无法验证。</a:t>
            </a:r>
          </a:p>
          <a:p>
            <a:pPr marL="92075" indent="-92075" eaLnBrk="1" hangingPunct="1"/>
            <a:r>
              <a:rPr lang="zh-CN" altLang="en-US" sz="2400" b="1" smtClean="0"/>
              <a:t>应该使用列表、数字、图和表来表示信息使需求文档便于阅读。</a:t>
            </a:r>
          </a:p>
        </p:txBody>
      </p:sp>
      <p:sp>
        <p:nvSpPr>
          <p:cNvPr id="210947" name="AutoShape 4">
            <a:hlinkClick r:id="" action="ppaction://noaction" highlightClick="1"/>
          </p:cNvPr>
          <p:cNvSpPr>
            <a:spLocks noChangeArrowheads="1"/>
          </p:cNvSpPr>
          <p:nvPr/>
        </p:nvSpPr>
        <p:spPr bwMode="auto">
          <a:xfrm>
            <a:off x="1042988" y="836613"/>
            <a:ext cx="5330825" cy="914400"/>
          </a:xfrm>
          <a:prstGeom prst="actionButtonBlank">
            <a:avLst/>
          </a:prstGeom>
          <a:noFill/>
          <a:ln w="9525">
            <a:noFill/>
            <a:miter lim="800000"/>
            <a:headEnd/>
            <a:tailEnd/>
          </a:ln>
        </p:spPr>
        <p:txBody>
          <a:bodyPr anchor="ctr"/>
          <a:lstStyle/>
          <a:p>
            <a:r>
              <a:rPr lang="en-US" altLang="zh-CN" sz="3200">
                <a:solidFill>
                  <a:srgbClr val="0A0A0E"/>
                </a:solidFill>
              </a:rPr>
              <a:t> 4.4.3 </a:t>
            </a:r>
            <a:r>
              <a:rPr lang="zh-CN" altLang="en-US" sz="3200">
                <a:solidFill>
                  <a:srgbClr val="0A0A0E"/>
                </a:solidFill>
              </a:rPr>
              <a:t>编写系统分析说明书</a:t>
            </a:r>
          </a:p>
        </p:txBody>
      </p:sp>
    </p:spTree>
  </p:cSld>
  <p:clrMapOvr>
    <a:masterClrMapping/>
  </p:clrMapOvr>
  <p:transition>
    <p:wipe dir="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684213" y="1989138"/>
            <a:ext cx="7772400" cy="4679950"/>
          </a:xfrm>
        </p:spPr>
        <p:txBody>
          <a:bodyPr/>
          <a:lstStyle/>
          <a:p>
            <a:pPr marL="92075" indent="-92075" eaLnBrk="1" hangingPunct="1">
              <a:buFont typeface="Wingdings" pitchFamily="2" charset="2"/>
              <a:buNone/>
            </a:pPr>
            <a:r>
              <a:rPr lang="zh-CN" altLang="en-US" sz="2800" b="1" smtClean="0"/>
              <a:t>下表列出的是一些经常在需求文档中出现的、容易引起歧义的术语，并给出了有关术语的改进示例。</a:t>
            </a:r>
            <a:r>
              <a:rPr lang="zh-CN" altLang="en-US" smtClean="0"/>
              <a:t> </a:t>
            </a:r>
          </a:p>
          <a:p>
            <a:pPr marL="92075" indent="-92075" eaLnBrk="1" hangingPunct="1">
              <a:buFont typeface="Wingdings" pitchFamily="2" charset="2"/>
              <a:buNone/>
            </a:pPr>
            <a:endParaRPr lang="en-US" altLang="zh-CN" smtClean="0"/>
          </a:p>
        </p:txBody>
      </p:sp>
      <p:sp>
        <p:nvSpPr>
          <p:cNvPr id="1773571" name="AutoShape 3">
            <a:hlinkClick r:id="" action="ppaction://noaction" highlightClick="1"/>
          </p:cNvPr>
          <p:cNvSpPr>
            <a:spLocks noChangeArrowheads="1"/>
          </p:cNvSpPr>
          <p:nvPr/>
        </p:nvSpPr>
        <p:spPr bwMode="auto">
          <a:xfrm>
            <a:off x="1042988" y="836613"/>
            <a:ext cx="5330825" cy="914400"/>
          </a:xfrm>
          <a:prstGeom prst="actionButtonBlank">
            <a:avLst/>
          </a:prstGeom>
          <a:noFill/>
          <a:ln w="9525">
            <a:noFill/>
            <a:miter lim="800000"/>
            <a:headEnd/>
            <a:tailEnd/>
          </a:ln>
          <a:effectLst>
            <a:outerShdw dist="35921" dir="2700000" algn="ctr" rotWithShape="0">
              <a:schemeClr val="bg2"/>
            </a:outerShdw>
          </a:effectLst>
        </p:spPr>
        <p:txBody>
          <a:bodyPr anchor="ctr"/>
          <a:lstStyle/>
          <a:p>
            <a:pPr>
              <a:defRPr/>
            </a:pPr>
            <a:r>
              <a:rPr lang="en-US" altLang="zh-CN" sz="3200">
                <a:solidFill>
                  <a:srgbClr val="0A0A0E"/>
                </a:solidFill>
              </a:rPr>
              <a:t> 4.4.3 </a:t>
            </a:r>
            <a:r>
              <a:rPr lang="zh-CN" altLang="en-US" sz="3200">
                <a:solidFill>
                  <a:srgbClr val="0A0A0E"/>
                </a:solidFill>
              </a:rPr>
              <a:t>编写系统分析说明书</a:t>
            </a:r>
          </a:p>
        </p:txBody>
      </p:sp>
      <p:pic>
        <p:nvPicPr>
          <p:cNvPr id="1773572" name="Picture 4" descr="t02"/>
          <p:cNvPicPr>
            <a:picLocks noChangeAspect="1" noChangeArrowheads="1"/>
          </p:cNvPicPr>
          <p:nvPr/>
        </p:nvPicPr>
        <p:blipFill>
          <a:blip r:embed="rId2" cstate="print"/>
          <a:srcRect/>
          <a:stretch>
            <a:fillRect/>
          </a:stretch>
        </p:blipFill>
        <p:spPr bwMode="auto">
          <a:xfrm>
            <a:off x="250825" y="188913"/>
            <a:ext cx="8642350" cy="6350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3572"/>
                                        </p:tgtEl>
                                        <p:attrNameLst>
                                          <p:attrName>style.visibility</p:attrName>
                                        </p:attrNameLst>
                                      </p:cBhvr>
                                      <p:to>
                                        <p:strVal val="visible"/>
                                      </p:to>
                                    </p:set>
                                    <p:anim calcmode="lin" valueType="num">
                                      <p:cBhvr additive="base">
                                        <p:cTn id="7" dur="500" fill="hold"/>
                                        <p:tgtEl>
                                          <p:spTgt spid="1773572"/>
                                        </p:tgtEl>
                                        <p:attrNameLst>
                                          <p:attrName>ppt_x</p:attrName>
                                        </p:attrNameLst>
                                      </p:cBhvr>
                                      <p:tavLst>
                                        <p:tav tm="0">
                                          <p:val>
                                            <p:strVal val="#ppt_x"/>
                                          </p:val>
                                        </p:tav>
                                        <p:tav tm="100000">
                                          <p:val>
                                            <p:strVal val="#ppt_x"/>
                                          </p:val>
                                        </p:tav>
                                      </p:tavLst>
                                    </p:anim>
                                    <p:anim calcmode="lin" valueType="num">
                                      <p:cBhvr additive="base">
                                        <p:cTn id="8" dur="500" fill="hold"/>
                                        <p:tgtEl>
                                          <p:spTgt spid="1773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250825" y="1773238"/>
            <a:ext cx="8497888" cy="5903912"/>
          </a:xfrm>
        </p:spPr>
        <p:txBody>
          <a:bodyPr/>
          <a:lstStyle/>
          <a:p>
            <a:pPr marL="92075" indent="-92075" eaLnBrk="1" hangingPunct="1">
              <a:buFont typeface="Wingdings" pitchFamily="2" charset="2"/>
              <a:buNone/>
            </a:pPr>
            <a:r>
              <a:rPr lang="zh-CN" altLang="en-US" sz="2800" b="1" smtClean="0"/>
              <a:t>文档的质量特性包括含义如下：</a:t>
            </a:r>
          </a:p>
          <a:p>
            <a:pPr marL="92075" indent="-92075" eaLnBrk="1" hangingPunct="1"/>
            <a:r>
              <a:rPr lang="zh-CN" altLang="en-US" sz="2800" b="1" smtClean="0"/>
              <a:t>正确性：正确性是指需求规格说明对系统功能、行为、性能等的描述必须与用户的期望相吻合，代表了用户的真正需求。</a:t>
            </a:r>
          </a:p>
          <a:p>
            <a:pPr marL="92075" indent="-92075" eaLnBrk="1" hangingPunct="1"/>
            <a:r>
              <a:rPr lang="zh-CN" altLang="en-US" sz="2800" b="1" smtClean="0"/>
              <a:t>完整性：完整性是指每一项需求必须完整地描述即将交付使用的功能。</a:t>
            </a:r>
          </a:p>
          <a:p>
            <a:pPr marL="92075" indent="-92075" eaLnBrk="1" hangingPunct="1"/>
            <a:r>
              <a:rPr lang="zh-CN" altLang="en-US" sz="2800" b="1" smtClean="0"/>
              <a:t>优先级：每一项功能需求、特性和用例都必须指定一个实现优先级，从而表明它在产品版本中的重要程度。</a:t>
            </a:r>
          </a:p>
        </p:txBody>
      </p:sp>
      <p:sp>
        <p:nvSpPr>
          <p:cNvPr id="212995" name="AutoShape 3">
            <a:hlinkClick r:id="" action="ppaction://noaction" highlightClick="1"/>
          </p:cNvPr>
          <p:cNvSpPr>
            <a:spLocks noChangeArrowheads="1"/>
          </p:cNvSpPr>
          <p:nvPr/>
        </p:nvSpPr>
        <p:spPr bwMode="auto">
          <a:xfrm>
            <a:off x="1403350" y="0"/>
            <a:ext cx="6913563" cy="1844675"/>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4.4.3 </a:t>
            </a:r>
            <a:r>
              <a:rPr lang="zh-CN" altLang="en-US" sz="3600">
                <a:solidFill>
                  <a:srgbClr val="0A0A0E"/>
                </a:solidFill>
              </a:rPr>
              <a:t>编写系统分析说明书</a:t>
            </a:r>
          </a:p>
        </p:txBody>
      </p:sp>
    </p:spTree>
  </p:cSld>
  <p:clrMapOvr>
    <a:masterClrMapping/>
  </p:clrMapOvr>
  <p:transition>
    <p:wipe dir="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714375" y="2000250"/>
            <a:ext cx="8107363" cy="4024313"/>
          </a:xfrm>
        </p:spPr>
        <p:txBody>
          <a:bodyPr/>
          <a:lstStyle/>
          <a:p>
            <a:pPr marL="92075" indent="-92075" eaLnBrk="1" hangingPunct="1">
              <a:buFont typeface="Wingdings" pitchFamily="2" charset="2"/>
              <a:buNone/>
            </a:pPr>
            <a:r>
              <a:rPr lang="zh-CN" altLang="en-US" sz="2800" b="1" smtClean="0"/>
              <a:t>文档的质量特性包括含义如下：</a:t>
            </a:r>
          </a:p>
          <a:p>
            <a:pPr marL="92075" indent="-92075" eaLnBrk="1" hangingPunct="1"/>
            <a:r>
              <a:rPr lang="zh-CN" altLang="en-US" sz="2800" b="1" smtClean="0"/>
              <a:t>无二义性：无二义性是指需求规格说明中的描述对所有人都只能有一种明确统一的解释。由于自然语言极易导致二义性，所以应尽量把每项需求用简洁明了的用户语言表达出来。</a:t>
            </a:r>
          </a:p>
          <a:p>
            <a:pPr marL="92075" indent="-92075" eaLnBrk="1" hangingPunct="1"/>
            <a:r>
              <a:rPr lang="zh-CN" altLang="en-US" sz="2800" b="1" smtClean="0"/>
              <a:t>可验证性：可验证性是指需求规格说明中描述的需求都可以运用一些可行的手段对其进行验证和确认。</a:t>
            </a:r>
          </a:p>
        </p:txBody>
      </p:sp>
      <p:sp>
        <p:nvSpPr>
          <p:cNvPr id="214019" name="AutoShape 3">
            <a:hlinkClick r:id="" action="ppaction://noaction" highlightClick="1"/>
          </p:cNvPr>
          <p:cNvSpPr>
            <a:spLocks noChangeArrowheads="1"/>
          </p:cNvSpPr>
          <p:nvPr/>
        </p:nvSpPr>
        <p:spPr bwMode="auto">
          <a:xfrm>
            <a:off x="1403350" y="0"/>
            <a:ext cx="6624638" cy="1773238"/>
          </a:xfrm>
          <a:prstGeom prst="actionButtonBlank">
            <a:avLst/>
          </a:prstGeom>
          <a:noFill/>
          <a:ln w="9525">
            <a:noFill/>
            <a:miter lim="800000"/>
            <a:headEnd/>
            <a:tailEnd/>
          </a:ln>
        </p:spPr>
        <p:txBody>
          <a:bodyPr anchor="ctr"/>
          <a:lstStyle/>
          <a:p>
            <a:r>
              <a:rPr lang="en-US" altLang="zh-CN" sz="3200">
                <a:solidFill>
                  <a:srgbClr val="0A0A0E"/>
                </a:solidFill>
              </a:rPr>
              <a:t> 4.4.3 </a:t>
            </a:r>
            <a:r>
              <a:rPr lang="zh-CN" altLang="en-US" sz="3200">
                <a:solidFill>
                  <a:srgbClr val="0A0A0E"/>
                </a:solidFill>
              </a:rPr>
              <a:t>编写系统分析说明书</a:t>
            </a:r>
          </a:p>
        </p:txBody>
      </p:sp>
    </p:spTree>
  </p:cSld>
  <p:clrMapOvr>
    <a:masterClrMapping/>
  </p:clrMapOvr>
  <p:transition>
    <p:wipe dir="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7667" name="AutoShape 3">
            <a:hlinkClick r:id="" action="ppaction://noaction" highlightClick="1"/>
          </p:cNvPr>
          <p:cNvSpPr>
            <a:spLocks noChangeArrowheads="1"/>
          </p:cNvSpPr>
          <p:nvPr/>
        </p:nvSpPr>
        <p:spPr bwMode="auto">
          <a:xfrm>
            <a:off x="1403350" y="0"/>
            <a:ext cx="5330825" cy="914400"/>
          </a:xfrm>
          <a:prstGeom prst="actionButtonBlank">
            <a:avLst/>
          </a:prstGeom>
          <a:noFill/>
          <a:ln w="9525">
            <a:noFill/>
            <a:miter lim="800000"/>
            <a:headEnd/>
            <a:tailEnd/>
          </a:ln>
          <a:effectLst>
            <a:outerShdw dist="35921" dir="2700000" algn="ctr" rotWithShape="0">
              <a:schemeClr val="bg2"/>
            </a:outerShdw>
          </a:effectLst>
        </p:spPr>
        <p:txBody>
          <a:bodyPr anchor="ctr"/>
          <a:lstStyle/>
          <a:p>
            <a:pPr>
              <a:defRPr/>
            </a:pPr>
            <a:r>
              <a:rPr lang="en-US" altLang="zh-CN" sz="3200">
                <a:solidFill>
                  <a:srgbClr val="0A0A0E"/>
                </a:solidFill>
              </a:rPr>
              <a:t> 4.4.3 </a:t>
            </a:r>
            <a:r>
              <a:rPr lang="zh-CN" altLang="en-US" sz="3200">
                <a:solidFill>
                  <a:srgbClr val="0A0A0E"/>
                </a:solidFill>
              </a:rPr>
              <a:t>编写系统分析说明书</a:t>
            </a:r>
          </a:p>
        </p:txBody>
      </p:sp>
      <p:pic>
        <p:nvPicPr>
          <p:cNvPr id="215043" name="Picture 6" descr="需求描述要求1"/>
          <p:cNvPicPr>
            <a:picLocks noChangeAspect="1" noChangeArrowheads="1"/>
          </p:cNvPicPr>
          <p:nvPr/>
        </p:nvPicPr>
        <p:blipFill>
          <a:blip r:embed="rId2" cstate="print"/>
          <a:srcRect/>
          <a:stretch>
            <a:fillRect/>
          </a:stretch>
        </p:blipFill>
        <p:spPr bwMode="auto">
          <a:xfrm>
            <a:off x="1187450" y="44450"/>
            <a:ext cx="6624638" cy="662463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95288" y="1955800"/>
            <a:ext cx="8075612" cy="3994150"/>
          </a:xfrm>
        </p:spPr>
        <p:txBody>
          <a:bodyPr/>
          <a:lstStyle/>
          <a:p>
            <a:pPr marL="820738" lvl="1" eaLnBrk="1" hangingPunct="1">
              <a:spcBef>
                <a:spcPct val="30000"/>
              </a:spcBef>
              <a:buFont typeface="Wingdings" pitchFamily="2" charset="2"/>
              <a:buNone/>
              <a:tabLst>
                <a:tab pos="355600" algn="l"/>
              </a:tabLst>
            </a:pPr>
            <a:r>
              <a:rPr lang="en-US" altLang="zh-CN" smtClean="0"/>
              <a:t>         </a:t>
            </a:r>
            <a:r>
              <a:rPr lang="zh-CN" altLang="en-US" b="1" smtClean="0"/>
              <a:t>本章学习目标是使学生理解系统分析的意义和内容，掌握进行系统分析一般步骤和方法、工具等。</a:t>
            </a:r>
            <a:endParaRPr lang="zh-CN" altLang="en-US" sz="2400" b="1" smtClean="0"/>
          </a:p>
          <a:p>
            <a:pPr marL="820738" lvl="1" algn="just" eaLnBrk="1" hangingPunct="1">
              <a:spcBef>
                <a:spcPct val="30000"/>
              </a:spcBef>
              <a:buClr>
                <a:schemeClr val="accent2"/>
              </a:buClr>
              <a:buSzPct val="70000"/>
              <a:buFont typeface="Wingdings" pitchFamily="2" charset="2"/>
              <a:buChar char="q"/>
              <a:tabLst>
                <a:tab pos="355600" algn="l"/>
              </a:tabLst>
            </a:pPr>
            <a:r>
              <a:rPr lang="zh-CN" altLang="en-US" sz="2400" b="1" smtClean="0"/>
              <a:t>了解系统分析的任务；</a:t>
            </a:r>
          </a:p>
          <a:p>
            <a:pPr marL="820738" lvl="1" algn="just" eaLnBrk="1" hangingPunct="1">
              <a:spcBef>
                <a:spcPct val="30000"/>
              </a:spcBef>
              <a:buClr>
                <a:schemeClr val="accent2"/>
              </a:buClr>
              <a:buSzPct val="70000"/>
              <a:buFont typeface="Wingdings" pitchFamily="2" charset="2"/>
              <a:buChar char="q"/>
              <a:tabLst>
                <a:tab pos="355600" algn="l"/>
              </a:tabLst>
            </a:pPr>
            <a:r>
              <a:rPr lang="zh-CN" altLang="en-US" sz="2400" b="1" smtClean="0"/>
              <a:t>熟悉系统调查内容与方法；</a:t>
            </a:r>
          </a:p>
          <a:p>
            <a:pPr marL="820738" lvl="1" algn="just" eaLnBrk="1" hangingPunct="1">
              <a:spcBef>
                <a:spcPct val="30000"/>
              </a:spcBef>
              <a:buClr>
                <a:schemeClr val="accent2"/>
              </a:buClr>
              <a:buSzPct val="70000"/>
              <a:buFont typeface="Wingdings" pitchFamily="2" charset="2"/>
              <a:buChar char="q"/>
              <a:tabLst>
                <a:tab pos="355600" algn="l"/>
              </a:tabLst>
            </a:pPr>
            <a:r>
              <a:rPr lang="zh-CN" altLang="en-US" sz="2400" b="1" smtClean="0"/>
              <a:t>掌握系统分析的过程与方法；</a:t>
            </a:r>
          </a:p>
          <a:p>
            <a:pPr marL="820738" lvl="1" algn="just" eaLnBrk="1" hangingPunct="1">
              <a:spcBef>
                <a:spcPct val="30000"/>
              </a:spcBef>
              <a:buClr>
                <a:schemeClr val="accent2"/>
              </a:buClr>
              <a:buSzPct val="70000"/>
              <a:buFont typeface="Wingdings" pitchFamily="2" charset="2"/>
              <a:buChar char="q"/>
              <a:tabLst>
                <a:tab pos="355600" algn="l"/>
              </a:tabLst>
            </a:pPr>
            <a:r>
              <a:rPr lang="zh-CN" altLang="en-US" sz="2400" b="1" smtClean="0"/>
              <a:t>熟悉系统分析说明书的格式与要求。</a:t>
            </a:r>
          </a:p>
        </p:txBody>
      </p:sp>
      <p:sp>
        <p:nvSpPr>
          <p:cNvPr id="14339" name="Rectangle 3"/>
          <p:cNvSpPr>
            <a:spLocks noGrp="1" noChangeArrowheads="1"/>
          </p:cNvSpPr>
          <p:nvPr>
            <p:ph type="title"/>
          </p:nvPr>
        </p:nvSpPr>
        <p:spPr>
          <a:xfrm>
            <a:off x="1331913" y="692150"/>
            <a:ext cx="7126287" cy="1143000"/>
          </a:xfrm>
        </p:spPr>
        <p:txBody>
          <a:bodyPr/>
          <a:lstStyle/>
          <a:p>
            <a:pPr eaLnBrk="1" hangingPunct="1"/>
            <a:r>
              <a:rPr lang="zh-CN" altLang="en-US" b="1" smtClean="0">
                <a:solidFill>
                  <a:srgbClr val="0A0A0E"/>
                </a:solidFill>
              </a:rPr>
              <a:t>本章学习目标</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z="3600" b="1" smtClean="0">
                <a:solidFill>
                  <a:srgbClr val="0A0A0E"/>
                </a:solidFill>
              </a:rPr>
              <a:t>4.1.2 </a:t>
            </a:r>
            <a:r>
              <a:rPr lang="zh-CN" altLang="en-US" sz="3600" b="1" smtClean="0">
                <a:solidFill>
                  <a:srgbClr val="0A0A0E"/>
                </a:solidFill>
              </a:rPr>
              <a:t>系统调查的内容与方法</a:t>
            </a:r>
          </a:p>
        </p:txBody>
      </p:sp>
      <p:sp>
        <p:nvSpPr>
          <p:cNvPr id="45059" name="Rectangle 3"/>
          <p:cNvSpPr>
            <a:spLocks noGrp="1" noChangeArrowheads="1"/>
          </p:cNvSpPr>
          <p:nvPr>
            <p:ph type="body" idx="1"/>
          </p:nvPr>
        </p:nvSpPr>
        <p:spPr>
          <a:xfrm>
            <a:off x="539750" y="1484313"/>
            <a:ext cx="8132763" cy="4114800"/>
          </a:xfrm>
        </p:spPr>
        <p:txBody>
          <a:bodyPr/>
          <a:lstStyle/>
          <a:p>
            <a:pPr marL="788988" lvl="1" indent="-609600" algn="just" eaLnBrk="1" hangingPunct="1">
              <a:buFont typeface="Wingdings" pitchFamily="2" charset="2"/>
              <a:buNone/>
            </a:pPr>
            <a:r>
              <a:rPr lang="en-US" altLang="zh-CN" b="1" smtClean="0"/>
              <a:t>  </a:t>
            </a:r>
            <a:endParaRPr lang="zh-CN" altLang="en-US" b="1" smtClean="0"/>
          </a:p>
          <a:p>
            <a:pPr>
              <a:spcBef>
                <a:spcPct val="30000"/>
              </a:spcBef>
              <a:buClr>
                <a:srgbClr val="FF0000"/>
              </a:buClr>
              <a:buSzPct val="85000"/>
              <a:buFont typeface="Wingdings" pitchFamily="2" charset="2"/>
              <a:buNone/>
            </a:pPr>
            <a:r>
              <a:rPr lang="en-US" altLang="zh-CN" sz="2800" b="1" smtClean="0">
                <a:latin typeface="Times New Roman" pitchFamily="18" charset="0"/>
              </a:rPr>
              <a:t>2 </a:t>
            </a:r>
            <a:r>
              <a:rPr lang="zh-CN" altLang="en-US" sz="2800" b="1" smtClean="0">
                <a:latin typeface="Times New Roman" pitchFamily="18" charset="0"/>
              </a:rPr>
              <a:t>四种准备</a:t>
            </a:r>
            <a:endParaRPr lang="en-US" altLang="zh-CN" sz="2800" b="1" smtClean="0">
              <a:latin typeface="Times New Roman" pitchFamily="18" charset="0"/>
            </a:endParaRPr>
          </a:p>
          <a:p>
            <a:pPr>
              <a:spcBef>
                <a:spcPct val="30000"/>
              </a:spcBef>
              <a:buClr>
                <a:schemeClr val="tx2"/>
              </a:buClr>
              <a:buSzPct val="75000"/>
              <a:buFont typeface="Wingdings" pitchFamily="2" charset="2"/>
              <a:buNone/>
            </a:pPr>
            <a:r>
              <a:rPr lang="en-US" altLang="zh-CN" sz="2400" b="1" smtClean="0">
                <a:latin typeface="Times New Roman" pitchFamily="18" charset="0"/>
              </a:rPr>
              <a:t>     1</a:t>
            </a:r>
            <a:r>
              <a:rPr lang="zh-CN" altLang="en-US" sz="2400" b="1" smtClean="0">
                <a:latin typeface="Times New Roman" pitchFamily="18" charset="0"/>
              </a:rPr>
              <a:t> ）了解项目背景</a:t>
            </a:r>
            <a:r>
              <a:rPr lang="en-US" altLang="zh-CN" sz="2400" b="1" smtClean="0">
                <a:latin typeface="Times New Roman" pitchFamily="18" charset="0"/>
              </a:rPr>
              <a:t>,</a:t>
            </a:r>
            <a:r>
              <a:rPr lang="zh-CN" altLang="en-US" sz="2400" b="1" smtClean="0">
                <a:latin typeface="Times New Roman" pitchFamily="18" charset="0"/>
              </a:rPr>
              <a:t>通过阅读方案</a:t>
            </a:r>
            <a:r>
              <a:rPr lang="en-US" altLang="zh-CN" sz="2400" b="1" smtClean="0">
                <a:latin typeface="Times New Roman" pitchFamily="18" charset="0"/>
              </a:rPr>
              <a:t>,</a:t>
            </a:r>
            <a:r>
              <a:rPr lang="zh-CN" altLang="en-US" sz="2400" b="1" smtClean="0">
                <a:latin typeface="Times New Roman" pitchFamily="18" charset="0"/>
              </a:rPr>
              <a:t>与客户方相关负责人沟通</a:t>
            </a:r>
            <a:r>
              <a:rPr lang="en-US" altLang="zh-CN" sz="2400" b="1" smtClean="0">
                <a:latin typeface="Times New Roman" pitchFamily="18" charset="0"/>
              </a:rPr>
              <a:t>,</a:t>
            </a:r>
            <a:r>
              <a:rPr lang="zh-CN" altLang="en-US" sz="2400" b="1" smtClean="0">
                <a:latin typeface="Times New Roman" pitchFamily="18" charset="0"/>
              </a:rPr>
              <a:t>通过上网了解行业及类似系统情况等。</a:t>
            </a:r>
            <a:endParaRPr lang="en-US" altLang="zh-CN" sz="2400" b="1" smtClean="0">
              <a:latin typeface="Times New Roman" pitchFamily="18" charset="0"/>
            </a:endParaRPr>
          </a:p>
          <a:p>
            <a:pPr>
              <a:spcBef>
                <a:spcPct val="30000"/>
              </a:spcBef>
              <a:buClr>
                <a:schemeClr val="tx2"/>
              </a:buClr>
              <a:buSzPct val="75000"/>
              <a:buFont typeface="Wingdings" pitchFamily="2" charset="2"/>
              <a:buNone/>
            </a:pPr>
            <a:r>
              <a:rPr lang="en-US" altLang="zh-CN" sz="2400" b="1" smtClean="0">
                <a:latin typeface="Times New Roman" pitchFamily="18" charset="0"/>
              </a:rPr>
              <a:t>     2</a:t>
            </a:r>
            <a:r>
              <a:rPr lang="zh-CN" altLang="en-US" sz="2400" b="1" smtClean="0">
                <a:latin typeface="Times New Roman" pitchFamily="18" charset="0"/>
              </a:rPr>
              <a:t>）做好调研前使用资料的准备，如需求调研模板，各种调研表单以及需求调研问题列表等。</a:t>
            </a:r>
          </a:p>
          <a:p>
            <a:pPr>
              <a:spcBef>
                <a:spcPct val="30000"/>
              </a:spcBef>
              <a:buClr>
                <a:schemeClr val="tx2"/>
              </a:buClr>
              <a:buSzPct val="75000"/>
              <a:buFont typeface="Wingdings" pitchFamily="2" charset="2"/>
              <a:buNone/>
            </a:pPr>
            <a:r>
              <a:rPr lang="zh-CN" altLang="en-US" sz="2400" b="1" smtClean="0">
                <a:latin typeface="Times New Roman" pitchFamily="18" charset="0"/>
              </a:rPr>
              <a:t>     </a:t>
            </a:r>
            <a:r>
              <a:rPr lang="en-US" altLang="zh-CN" sz="2400" b="1" smtClean="0">
                <a:latin typeface="Times New Roman" pitchFamily="18" charset="0"/>
              </a:rPr>
              <a:t>3</a:t>
            </a:r>
            <a:r>
              <a:rPr lang="zh-CN" altLang="en-US" sz="2400" b="1" smtClean="0">
                <a:latin typeface="Times New Roman" pitchFamily="18" charset="0"/>
              </a:rPr>
              <a:t>）制定好需求调研的计划，对需求调研中可能用到的资源进行一定的分配。 </a:t>
            </a:r>
            <a:br>
              <a:rPr lang="zh-CN" altLang="en-US" sz="2400" b="1" smtClean="0">
                <a:latin typeface="Times New Roman" pitchFamily="18" charset="0"/>
              </a:rPr>
            </a:br>
            <a:r>
              <a:rPr lang="en-US" altLang="zh-CN" sz="2400" b="1" smtClean="0">
                <a:latin typeface="Times New Roman" pitchFamily="18" charset="0"/>
              </a:rPr>
              <a:t>4</a:t>
            </a:r>
            <a:r>
              <a:rPr lang="zh-CN" altLang="en-US" sz="2400" b="1" smtClean="0">
                <a:latin typeface="Times New Roman" pitchFamily="18" charset="0"/>
              </a:rPr>
              <a:t>） 准备好需求调研中所要使用到的工具。</a:t>
            </a:r>
            <a:endParaRPr lang="zh-CN" altLang="en-US" sz="2400" b="1" smtClean="0">
              <a:effectLst>
                <a:outerShdw blurRad="38100" dist="38100" dir="2700000" algn="tl">
                  <a:srgbClr val="C0C0C0"/>
                </a:outerShdw>
              </a:effectLst>
              <a:latin typeface="Times New Roman" pitchFamily="18" charset="0"/>
            </a:endParaRPr>
          </a:p>
        </p:txBody>
      </p:sp>
      <p:pic>
        <p:nvPicPr>
          <p:cNvPr id="34820" name="Picture 4" descr="需求图"/>
          <p:cNvPicPr>
            <a:picLocks noChangeAspect="1" noChangeArrowheads="1"/>
          </p:cNvPicPr>
          <p:nvPr/>
        </p:nvPicPr>
        <p:blipFill>
          <a:blip r:embed="rId2" cstate="print"/>
          <a:srcRect/>
          <a:stretch>
            <a:fillRect/>
          </a:stretch>
        </p:blipFill>
        <p:spPr bwMode="auto">
          <a:xfrm>
            <a:off x="7451725" y="5395913"/>
            <a:ext cx="1692275" cy="146208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738" name="AutoShape 2">
            <a:hlinkClick r:id="" action="ppaction://noaction" highlightClick="1"/>
          </p:cNvPr>
          <p:cNvSpPr>
            <a:spLocks noChangeArrowheads="1"/>
          </p:cNvSpPr>
          <p:nvPr/>
        </p:nvSpPr>
        <p:spPr bwMode="auto">
          <a:xfrm>
            <a:off x="1403350" y="0"/>
            <a:ext cx="5330825" cy="914400"/>
          </a:xfrm>
          <a:prstGeom prst="actionButtonBlank">
            <a:avLst/>
          </a:prstGeom>
          <a:noFill/>
          <a:ln w="9525">
            <a:noFill/>
            <a:miter lim="800000"/>
            <a:headEnd/>
            <a:tailEnd/>
          </a:ln>
          <a:effectLst>
            <a:outerShdw dist="35921" dir="2700000" algn="ctr" rotWithShape="0">
              <a:schemeClr val="bg2"/>
            </a:outerShdw>
          </a:effectLst>
        </p:spPr>
        <p:txBody>
          <a:bodyPr anchor="ctr"/>
          <a:lstStyle/>
          <a:p>
            <a:pPr>
              <a:defRPr/>
            </a:pPr>
            <a:r>
              <a:rPr lang="en-US" altLang="zh-CN" sz="3200">
                <a:solidFill>
                  <a:srgbClr val="0A0A0E"/>
                </a:solidFill>
              </a:rPr>
              <a:t> 4.4.3 </a:t>
            </a:r>
            <a:r>
              <a:rPr lang="zh-CN" altLang="en-US" sz="3200">
                <a:solidFill>
                  <a:srgbClr val="0A0A0E"/>
                </a:solidFill>
              </a:rPr>
              <a:t>编写系统分析说明书</a:t>
            </a:r>
          </a:p>
        </p:txBody>
      </p:sp>
      <p:pic>
        <p:nvPicPr>
          <p:cNvPr id="216067" name="Picture 4" descr="需求描述要求2"/>
          <p:cNvPicPr>
            <a:picLocks noChangeAspect="1" noChangeArrowheads="1"/>
          </p:cNvPicPr>
          <p:nvPr/>
        </p:nvPicPr>
        <p:blipFill>
          <a:blip r:embed="rId2" cstate="print"/>
          <a:srcRect/>
          <a:stretch>
            <a:fillRect/>
          </a:stretch>
        </p:blipFill>
        <p:spPr bwMode="auto">
          <a:xfrm>
            <a:off x="1042988" y="0"/>
            <a:ext cx="6265862" cy="6858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z="3200" b="1" smtClean="0">
                <a:solidFill>
                  <a:srgbClr val="0A0A0E"/>
                </a:solidFill>
              </a:rPr>
              <a:t>4.1.2 </a:t>
            </a:r>
            <a:r>
              <a:rPr lang="zh-CN" altLang="en-US" sz="3200" b="1" smtClean="0">
                <a:solidFill>
                  <a:srgbClr val="0A0A0E"/>
                </a:solidFill>
              </a:rPr>
              <a:t>系统调查的内容与方法</a:t>
            </a:r>
          </a:p>
        </p:txBody>
      </p:sp>
      <p:sp>
        <p:nvSpPr>
          <p:cNvPr id="35843" name="Rectangle 3"/>
          <p:cNvSpPr>
            <a:spLocks noGrp="1" noChangeArrowheads="1"/>
          </p:cNvSpPr>
          <p:nvPr>
            <p:ph type="body" idx="1"/>
          </p:nvPr>
        </p:nvSpPr>
        <p:spPr>
          <a:xfrm>
            <a:off x="0" y="1773238"/>
            <a:ext cx="8893175" cy="4114800"/>
          </a:xfrm>
        </p:spPr>
        <p:txBody>
          <a:bodyPr/>
          <a:lstStyle/>
          <a:p>
            <a:pPr marL="685800" indent="-685800">
              <a:buClr>
                <a:srgbClr val="FF0000"/>
              </a:buClr>
              <a:buFont typeface="Wingdings" pitchFamily="2" charset="2"/>
              <a:buNone/>
            </a:pPr>
            <a:r>
              <a:rPr lang="en-US" altLang="zh-CN" sz="2800" b="1" smtClean="0"/>
              <a:t>3 </a:t>
            </a:r>
            <a:r>
              <a:rPr lang="zh-CN" altLang="en-US" sz="2800" b="1" smtClean="0"/>
              <a:t>确定调研方案</a:t>
            </a:r>
            <a:endParaRPr lang="en-US" altLang="zh-CN" sz="2800" b="1" smtClean="0"/>
          </a:p>
          <a:p>
            <a:pPr marL="1085850" lvl="1" indent="-685800">
              <a:buClr>
                <a:srgbClr val="FF0000"/>
              </a:buClr>
              <a:buFont typeface="Wingdings" pitchFamily="2" charset="2"/>
              <a:buChar char="Ø"/>
            </a:pPr>
            <a:r>
              <a:rPr lang="zh-CN" altLang="en-US" sz="2400" b="1" smtClean="0"/>
              <a:t>调研方式：依调研对象的工作习惯、业务能力及调研人员能力、调研进度要求等因素选择调研方式</a:t>
            </a:r>
            <a:r>
              <a:rPr lang="zh-CN" altLang="en-US" sz="2400" smtClean="0"/>
              <a:t>。</a:t>
            </a:r>
            <a:endParaRPr lang="en-US" altLang="zh-CN" sz="2400" smtClean="0"/>
          </a:p>
          <a:p>
            <a:pPr marL="1085850" lvl="1" indent="-685800">
              <a:buClr>
                <a:srgbClr val="FF0000"/>
              </a:buClr>
              <a:buFont typeface="Wingdings" pitchFamily="2" charset="2"/>
              <a:buNone/>
            </a:pPr>
            <a:r>
              <a:rPr lang="en-US" altLang="zh-CN" sz="2400" b="1" smtClean="0"/>
              <a:t>1</a:t>
            </a:r>
            <a:r>
              <a:rPr lang="zh-CN" altLang="en-US" sz="2400" b="1" smtClean="0"/>
              <a:t>）</a:t>
            </a:r>
            <a:r>
              <a:rPr lang="zh-CN" altLang="en-US" sz="2200" b="1" smtClean="0"/>
              <a:t>主导型调研：参与调研的用户对调研范围业务领域内知识、经验不足，没有系统、完整的认识，在调研过程中需要充分发挥调研实施人员的“专家”作用，调研实施人员掌握的知识、经验整理需求概要内容，提交给用户进行分析和初步确认，最终由用户和调研实施人员对需求内容进行细化、确认。此种调研方式对调研实施人员能力要求高，但是由于缺少业务用户的支持，需求质量往往依赖于调研实施人员的能力，导致需求结果与业务用户的真实意图可能存在偏差，给调研进度和需求质量带来风险。在调研过程中，要反复和业务用户进行沟通，对双发达成一致的需求必须由业务用户签字确认。</a:t>
            </a:r>
            <a:endParaRPr lang="en-US" altLang="zh-CN" sz="2200" b="1" smtClean="0"/>
          </a:p>
          <a:p>
            <a:pPr marL="1085850" lvl="1" indent="-685800">
              <a:buClr>
                <a:srgbClr val="FF0000"/>
              </a:buClr>
              <a:buFont typeface="Wingdings" pitchFamily="2" charset="2"/>
              <a:buChar char="Ø"/>
            </a:pPr>
            <a:endParaRPr lang="en-US" altLang="zh-CN" sz="2400" b="1"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z="3200" b="1" smtClean="0">
                <a:solidFill>
                  <a:srgbClr val="0A0A0E"/>
                </a:solidFill>
              </a:rPr>
              <a:t>4.1.2 </a:t>
            </a:r>
            <a:r>
              <a:rPr lang="zh-CN" altLang="en-US" sz="3200" b="1" smtClean="0">
                <a:solidFill>
                  <a:srgbClr val="0A0A0E"/>
                </a:solidFill>
              </a:rPr>
              <a:t>系统调查的内容与方法</a:t>
            </a:r>
          </a:p>
        </p:txBody>
      </p:sp>
      <p:sp>
        <p:nvSpPr>
          <p:cNvPr id="45059" name="Rectangle 3"/>
          <p:cNvSpPr>
            <a:spLocks noGrp="1" noChangeArrowheads="1"/>
          </p:cNvSpPr>
          <p:nvPr>
            <p:ph type="body" idx="1"/>
          </p:nvPr>
        </p:nvSpPr>
        <p:spPr>
          <a:xfrm>
            <a:off x="395288" y="1844675"/>
            <a:ext cx="8132762" cy="4114800"/>
          </a:xfrm>
        </p:spPr>
        <p:txBody>
          <a:bodyPr/>
          <a:lstStyle/>
          <a:p>
            <a:pPr marL="1085850" lvl="1" indent="-685800">
              <a:buClr>
                <a:srgbClr val="FF0000"/>
              </a:buClr>
              <a:buFont typeface="Wingdings" pitchFamily="2" charset="2"/>
              <a:buNone/>
            </a:pPr>
            <a:endParaRPr lang="en-US" altLang="zh-CN" sz="2400" smtClean="0"/>
          </a:p>
          <a:p>
            <a:pPr marL="1085850" lvl="1" indent="-685800">
              <a:spcBef>
                <a:spcPct val="30000"/>
              </a:spcBef>
              <a:buFont typeface="Wingdings" pitchFamily="2" charset="2"/>
              <a:buNone/>
            </a:pPr>
            <a:r>
              <a:rPr lang="en-US" altLang="zh-CN" sz="2400" b="1" smtClean="0"/>
              <a:t> 2</a:t>
            </a:r>
            <a:r>
              <a:rPr lang="zh-CN" altLang="en-US" sz="2400" b="1" smtClean="0"/>
              <a:t>）引导型调研：业务用户在调研业务领域内有较为完整、系统的知识、经验积累，在调研过程中，调研人员利用自身掌握的知识引导业务用户将需求阐述完整、清晰，最终由用户对需求进行确认的过程称之为引导型调研。</a:t>
            </a:r>
          </a:p>
          <a:p>
            <a:pPr>
              <a:buFont typeface="Wingdings" pitchFamily="2" charset="2"/>
              <a:buNone/>
            </a:pPr>
            <a:r>
              <a:rPr lang="zh-CN" altLang="en-US" sz="2400" b="1" smtClean="0"/>
              <a:t>       此种调研方式的进度和质量风险小。</a:t>
            </a:r>
            <a:endParaRPr lang="en-US" altLang="zh-CN" sz="2400" b="1" smtClean="0"/>
          </a:p>
          <a:p>
            <a:pPr marL="1085850" lvl="1" indent="-685800">
              <a:buClr>
                <a:srgbClr val="FF0000"/>
              </a:buClr>
              <a:buFont typeface="Wingdings" pitchFamily="2" charset="2"/>
              <a:buChar char="Ø"/>
            </a:pPr>
            <a:endParaRPr lang="en-US" altLang="zh-CN" sz="2400" b="1" smtClean="0"/>
          </a:p>
        </p:txBody>
      </p:sp>
      <p:pic>
        <p:nvPicPr>
          <p:cNvPr id="36868" name="Picture 4" descr="需求图"/>
          <p:cNvPicPr>
            <a:picLocks noChangeAspect="1" noChangeArrowheads="1"/>
          </p:cNvPicPr>
          <p:nvPr/>
        </p:nvPicPr>
        <p:blipFill>
          <a:blip r:embed="rId2" cstate="print"/>
          <a:srcRect/>
          <a:stretch>
            <a:fillRect/>
          </a:stretch>
        </p:blipFill>
        <p:spPr bwMode="auto">
          <a:xfrm>
            <a:off x="7524750" y="5643563"/>
            <a:ext cx="1403350" cy="121443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z="3200" b="1" smtClean="0">
                <a:solidFill>
                  <a:srgbClr val="0A0A0E"/>
                </a:solidFill>
              </a:rPr>
              <a:t>4.1.2 </a:t>
            </a:r>
            <a:r>
              <a:rPr lang="zh-CN" altLang="en-US" sz="3200" b="1" smtClean="0">
                <a:solidFill>
                  <a:srgbClr val="0A0A0E"/>
                </a:solidFill>
              </a:rPr>
              <a:t>系统调查的内容与方法</a:t>
            </a:r>
          </a:p>
        </p:txBody>
      </p:sp>
      <p:sp>
        <p:nvSpPr>
          <p:cNvPr id="45059" name="Rectangle 3"/>
          <p:cNvSpPr>
            <a:spLocks noGrp="1" noChangeArrowheads="1"/>
          </p:cNvSpPr>
          <p:nvPr>
            <p:ph type="body" idx="1"/>
          </p:nvPr>
        </p:nvSpPr>
        <p:spPr>
          <a:xfrm>
            <a:off x="395288" y="1844675"/>
            <a:ext cx="8132762" cy="4114800"/>
          </a:xfrm>
        </p:spPr>
        <p:txBody>
          <a:bodyPr/>
          <a:lstStyle/>
          <a:p>
            <a:pPr marL="1085850" lvl="1" indent="-685800">
              <a:buClr>
                <a:srgbClr val="FF0000"/>
              </a:buClr>
              <a:buFont typeface="Wingdings" pitchFamily="2" charset="2"/>
              <a:buNone/>
            </a:pPr>
            <a:endParaRPr lang="en-US" altLang="zh-CN" smtClean="0"/>
          </a:p>
          <a:p>
            <a:pPr marL="1085850" lvl="1" indent="-685800">
              <a:buFont typeface="Wingdings" pitchFamily="2" charset="2"/>
              <a:buNone/>
            </a:pPr>
            <a:r>
              <a:rPr lang="en-US" altLang="zh-CN" sz="2400" b="1" smtClean="0"/>
              <a:t> </a:t>
            </a:r>
            <a:r>
              <a:rPr lang="en-US" altLang="zh-CN" b="1" smtClean="0"/>
              <a:t>3</a:t>
            </a:r>
            <a:r>
              <a:rPr lang="zh-CN" altLang="en-US" b="1" smtClean="0"/>
              <a:t>）</a:t>
            </a:r>
            <a:r>
              <a:rPr lang="zh-CN" altLang="en-US" sz="2400" b="1" smtClean="0"/>
              <a:t>被动型调研：业务用户强势，且在调研领域内知识、经验丰富，对未来建设系统有较为清晰的认识，在调研过程中采取由业务用户主动说明、阐述需求，调研人员记录、分析需求的方式，或由业务用户按照调研实施人员要求出具需求的方式。</a:t>
            </a:r>
          </a:p>
          <a:p>
            <a:pPr marL="1085850" lvl="1" indent="-685800">
              <a:buFont typeface="Wingdings" pitchFamily="2" charset="2"/>
              <a:buNone/>
            </a:pPr>
            <a:r>
              <a:rPr lang="zh-CN" altLang="en-US" sz="2400" b="1" smtClean="0"/>
              <a:t>       此种调研方式对调研人员要求最低，但调研人员不能掌握调研进度，无法对收集到的需求质量进行判断，因而进度风险较大。</a:t>
            </a:r>
            <a:endParaRPr lang="en-US" altLang="zh-CN" sz="2400" b="1" smtClean="0"/>
          </a:p>
        </p:txBody>
      </p:sp>
      <p:pic>
        <p:nvPicPr>
          <p:cNvPr id="37892" name="Picture 4" descr="需求图"/>
          <p:cNvPicPr>
            <a:picLocks noChangeAspect="1" noChangeArrowheads="1"/>
          </p:cNvPicPr>
          <p:nvPr/>
        </p:nvPicPr>
        <p:blipFill>
          <a:blip r:embed="rId2" cstate="print"/>
          <a:srcRect/>
          <a:stretch>
            <a:fillRect/>
          </a:stretch>
        </p:blipFill>
        <p:spPr bwMode="auto">
          <a:xfrm>
            <a:off x="7524750" y="5643563"/>
            <a:ext cx="1403350" cy="121443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z="3200" b="1" smtClean="0">
                <a:solidFill>
                  <a:schemeClr val="tx1"/>
                </a:solidFill>
              </a:rPr>
              <a:t>4 </a:t>
            </a:r>
            <a:r>
              <a:rPr lang="zh-CN" altLang="en-US" sz="3200" b="1" smtClean="0">
                <a:solidFill>
                  <a:schemeClr val="tx1"/>
                </a:solidFill>
              </a:rPr>
              <a:t>系统调查的</a:t>
            </a:r>
            <a:r>
              <a:rPr lang="zh-CN" altLang="zh-CN" sz="3200" b="1" smtClean="0">
                <a:solidFill>
                  <a:schemeClr val="tx1"/>
                </a:solidFill>
              </a:rPr>
              <a:t>基本策略</a:t>
            </a:r>
            <a:endParaRPr lang="zh-CN" altLang="en-US" sz="3200" b="1" smtClean="0">
              <a:solidFill>
                <a:schemeClr val="tx1"/>
              </a:solidFill>
            </a:endParaRPr>
          </a:p>
        </p:txBody>
      </p:sp>
      <p:sp>
        <p:nvSpPr>
          <p:cNvPr id="38915" name="Rectangle 3"/>
          <p:cNvSpPr>
            <a:spLocks noGrp="1" noChangeArrowheads="1"/>
          </p:cNvSpPr>
          <p:nvPr>
            <p:ph type="body" idx="1"/>
          </p:nvPr>
        </p:nvSpPr>
        <p:spPr>
          <a:xfrm>
            <a:off x="468313" y="1857375"/>
            <a:ext cx="8161337" cy="4114800"/>
          </a:xfrm>
        </p:spPr>
        <p:txBody>
          <a:bodyPr/>
          <a:lstStyle/>
          <a:p>
            <a:pPr>
              <a:buClr>
                <a:srgbClr val="FF0000"/>
              </a:buClr>
            </a:pPr>
            <a:r>
              <a:rPr lang="zh-CN" altLang="zh-CN" sz="2400" b="1" smtClean="0"/>
              <a:t>以部门职责为基础搞清各种现有业务、要填写的表簿册文档报表等，其数据来源及去向；</a:t>
            </a:r>
            <a:endParaRPr lang="en-US" altLang="zh-CN" sz="2400" b="1" smtClean="0"/>
          </a:p>
          <a:p>
            <a:pPr>
              <a:buClr>
                <a:srgbClr val="FF0000"/>
              </a:buClr>
            </a:pPr>
            <a:r>
              <a:rPr lang="zh-CN" altLang="zh-CN" sz="2400" b="1" smtClean="0"/>
              <a:t>以业务为主线，搞清每个业务的每个环节的流程关系、涉及部门、输入输出项；</a:t>
            </a:r>
            <a:endParaRPr lang="en-US" altLang="zh-CN" sz="2400" b="1" smtClean="0"/>
          </a:p>
          <a:p>
            <a:pPr>
              <a:buClr>
                <a:srgbClr val="FF0000"/>
              </a:buClr>
            </a:pPr>
            <a:r>
              <a:rPr lang="zh-CN" altLang="zh-CN" sz="2400" b="1" smtClean="0"/>
              <a:t>以数据为主线，搞清数据采集方式、数据流向、数据之间的内在联系；</a:t>
            </a:r>
            <a:endParaRPr lang="en-US" altLang="zh-CN" sz="2400" b="1" smtClean="0"/>
          </a:p>
          <a:p>
            <a:pPr>
              <a:buClr>
                <a:srgbClr val="FF0000"/>
              </a:buClr>
            </a:pPr>
            <a:r>
              <a:rPr lang="zh-CN" altLang="zh-CN" sz="2400" b="1" smtClean="0"/>
              <a:t>搞清哪些业务或数据是已建系统的，它们和新系统的关系是衔接还是替换；</a:t>
            </a:r>
            <a:endParaRPr lang="en-US" altLang="zh-CN" sz="2400" b="1" smtClean="0"/>
          </a:p>
          <a:p>
            <a:pPr>
              <a:buClr>
                <a:srgbClr val="FF0000"/>
              </a:buClr>
            </a:pPr>
            <a:r>
              <a:rPr lang="zh-CN" altLang="zh-CN" sz="2400" b="1" smtClean="0"/>
              <a:t>应思考是否有新技术可以改进现有工作，用户提出的需求用现有技术能否实现。</a:t>
            </a:r>
            <a:r>
              <a:rPr lang="en-US" altLang="zh-CN" sz="2400" b="1" smtClean="0"/>
              <a:t> </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z="3200" b="1" smtClean="0">
                <a:solidFill>
                  <a:srgbClr val="0A0A0E"/>
                </a:solidFill>
              </a:rPr>
              <a:t>4.1.2 </a:t>
            </a:r>
            <a:r>
              <a:rPr lang="zh-CN" altLang="en-US" sz="3200" b="1" smtClean="0">
                <a:solidFill>
                  <a:srgbClr val="0A0A0E"/>
                </a:solidFill>
              </a:rPr>
              <a:t>系统调查的内容与方法</a:t>
            </a:r>
            <a:endParaRPr lang="zh-CN" altLang="en-US" sz="3200" b="1" smtClean="0">
              <a:solidFill>
                <a:schemeClr val="tx1"/>
              </a:solidFill>
            </a:endParaRPr>
          </a:p>
        </p:txBody>
      </p:sp>
      <p:sp>
        <p:nvSpPr>
          <p:cNvPr id="39939" name="Rectangle 3"/>
          <p:cNvSpPr>
            <a:spLocks noGrp="1" noChangeArrowheads="1"/>
          </p:cNvSpPr>
          <p:nvPr>
            <p:ph type="body" idx="1"/>
          </p:nvPr>
        </p:nvSpPr>
        <p:spPr>
          <a:xfrm>
            <a:off x="857250" y="1857375"/>
            <a:ext cx="7772400" cy="4114800"/>
          </a:xfrm>
        </p:spPr>
        <p:txBody>
          <a:bodyPr/>
          <a:lstStyle/>
          <a:p>
            <a:pPr marL="788988" lvl="1" indent="-609600" algn="just" eaLnBrk="1" hangingPunct="1">
              <a:buFont typeface="Wingdings" pitchFamily="2" charset="2"/>
              <a:buNone/>
            </a:pPr>
            <a:r>
              <a:rPr lang="en-US" altLang="zh-CN" b="1" smtClean="0"/>
              <a:t>5 </a:t>
            </a:r>
            <a:r>
              <a:rPr lang="zh-CN" altLang="en-US" b="1" smtClean="0"/>
              <a:t>详细调查的内容</a:t>
            </a:r>
          </a:p>
          <a:p>
            <a:pPr marL="685800" indent="-685800">
              <a:buClr>
                <a:srgbClr val="FF0000"/>
              </a:buClr>
            </a:pPr>
            <a:r>
              <a:rPr lang="zh-CN" altLang="en-US" sz="2800" b="1" smtClean="0"/>
              <a:t>组织目标</a:t>
            </a:r>
          </a:p>
          <a:p>
            <a:pPr marL="685800" indent="-685800">
              <a:buClr>
                <a:srgbClr val="FF0000"/>
              </a:buClr>
            </a:pPr>
            <a:r>
              <a:rPr lang="zh-CN" altLang="en-US" sz="2800" b="1" smtClean="0"/>
              <a:t>结构与职责分析</a:t>
            </a:r>
          </a:p>
          <a:p>
            <a:pPr marL="685800" indent="-685800" eaLnBrk="1" hangingPunct="1">
              <a:buClr>
                <a:schemeClr val="hlink"/>
              </a:buClr>
            </a:pPr>
            <a:r>
              <a:rPr lang="zh-CN" altLang="en-US" sz="2800" b="1" smtClean="0"/>
              <a:t>业务流程</a:t>
            </a:r>
          </a:p>
          <a:p>
            <a:pPr marL="685800" indent="-685800" eaLnBrk="1" hangingPunct="1">
              <a:buClr>
                <a:schemeClr val="hlink"/>
              </a:buClr>
            </a:pPr>
            <a:r>
              <a:rPr lang="zh-CN" altLang="en-US" sz="2800" b="1" smtClean="0"/>
              <a:t>各种计划、单据和报表</a:t>
            </a:r>
          </a:p>
          <a:p>
            <a:pPr marL="685800" indent="-685800" eaLnBrk="1" hangingPunct="1">
              <a:buClr>
                <a:schemeClr val="hlink"/>
              </a:buClr>
            </a:pPr>
            <a:r>
              <a:rPr lang="zh-CN" altLang="en-US" sz="2800" b="1" smtClean="0"/>
              <a:t>用户需求、资源情况</a:t>
            </a:r>
          </a:p>
          <a:p>
            <a:pPr marL="685800" indent="-685800" eaLnBrk="1" hangingPunct="1">
              <a:buClr>
                <a:schemeClr val="hlink"/>
              </a:buClr>
            </a:pPr>
            <a:r>
              <a:rPr lang="zh-CN" altLang="en-US" sz="2800" b="1" smtClean="0">
                <a:hlinkClick r:id="rId2" action="ppaction://hlinksldjump"/>
              </a:rPr>
              <a:t>存在问题</a:t>
            </a:r>
            <a:r>
              <a:rPr lang="zh-CN" altLang="en-US" sz="2800" b="1" smtClean="0"/>
              <a:t>和改进意见</a:t>
            </a:r>
          </a:p>
          <a:p>
            <a:pPr marL="788988" lvl="1" indent="-609600" algn="just" eaLnBrk="1" hangingPunct="1">
              <a:buFont typeface="Wingdings" pitchFamily="2" charset="2"/>
              <a:buNone/>
            </a:pPr>
            <a:endParaRPr lang="en-US" altLang="zh-CN" b="1" smtClean="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b="1" smtClean="0">
                <a:solidFill>
                  <a:srgbClr val="990000"/>
                </a:solidFill>
              </a:rPr>
              <a:t>存在问题</a:t>
            </a:r>
            <a:r>
              <a:rPr lang="zh-CN" altLang="en-US" b="1" smtClean="0">
                <a:solidFill>
                  <a:schemeClr val="tx1"/>
                </a:solidFill>
              </a:rPr>
              <a:t>调查和分析</a:t>
            </a:r>
          </a:p>
        </p:txBody>
      </p:sp>
      <p:sp>
        <p:nvSpPr>
          <p:cNvPr id="40963" name="Rectangle 3"/>
          <p:cNvSpPr>
            <a:spLocks noGrp="1" noChangeArrowheads="1"/>
          </p:cNvSpPr>
          <p:nvPr>
            <p:ph type="body" idx="1"/>
          </p:nvPr>
        </p:nvSpPr>
        <p:spPr>
          <a:xfrm>
            <a:off x="838200" y="1981200"/>
            <a:ext cx="7772400" cy="3886200"/>
          </a:xfrm>
        </p:spPr>
        <p:txBody>
          <a:bodyPr/>
          <a:lstStyle/>
          <a:p>
            <a:pPr eaLnBrk="1" hangingPunct="1">
              <a:lnSpc>
                <a:spcPct val="105000"/>
              </a:lnSpc>
              <a:buClr>
                <a:srgbClr val="FF0000"/>
              </a:buClr>
            </a:pPr>
            <a:r>
              <a:rPr lang="zh-CN" altLang="en-US" sz="2800" b="1" smtClean="0">
                <a:latin typeface="宋体" pitchFamily="2" charset="-122"/>
              </a:rPr>
              <a:t>不合理的业务流程有哪些？ </a:t>
            </a:r>
          </a:p>
          <a:p>
            <a:pPr eaLnBrk="1" hangingPunct="1">
              <a:lnSpc>
                <a:spcPct val="105000"/>
              </a:lnSpc>
              <a:buClr>
                <a:srgbClr val="FF0000"/>
              </a:buClr>
            </a:pPr>
            <a:r>
              <a:rPr lang="zh-CN" altLang="en-US" sz="2800" b="1" smtClean="0">
                <a:latin typeface="宋体" pitchFamily="2" charset="-122"/>
              </a:rPr>
              <a:t>不合理的业务流程产生的历史原因是什么？ </a:t>
            </a:r>
          </a:p>
          <a:p>
            <a:pPr eaLnBrk="1" hangingPunct="1">
              <a:lnSpc>
                <a:spcPct val="105000"/>
              </a:lnSpc>
              <a:buClr>
                <a:srgbClr val="FF0000"/>
              </a:buClr>
            </a:pPr>
            <a:r>
              <a:rPr lang="zh-CN" altLang="en-US" sz="2800" b="1" smtClean="0">
                <a:latin typeface="宋体" pitchFamily="2" charset="-122"/>
              </a:rPr>
              <a:t>改进措施有哪些？以及改进会涉及到哪些方面（包括涉及面以及技术支持）？</a:t>
            </a:r>
          </a:p>
          <a:p>
            <a:pPr eaLnBrk="1" hangingPunct="1">
              <a:lnSpc>
                <a:spcPct val="105000"/>
              </a:lnSpc>
              <a:buClr>
                <a:srgbClr val="FF0000"/>
              </a:buClr>
            </a:pPr>
            <a:r>
              <a:rPr lang="zh-CN" altLang="en-US" sz="2800" b="1" smtClean="0">
                <a:latin typeface="宋体" pitchFamily="2" charset="-122"/>
              </a:rPr>
              <a:t>改进前后对组织的目标的影响有多大？</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z="3200" b="1" smtClean="0">
                <a:solidFill>
                  <a:srgbClr val="0A0A0E"/>
                </a:solidFill>
              </a:rPr>
              <a:t>4.1.2 </a:t>
            </a:r>
            <a:r>
              <a:rPr lang="zh-CN" altLang="en-US" sz="3200" b="1" smtClean="0">
                <a:solidFill>
                  <a:srgbClr val="0A0A0E"/>
                </a:solidFill>
              </a:rPr>
              <a:t>系统调查的内容与方法</a:t>
            </a:r>
          </a:p>
        </p:txBody>
      </p:sp>
      <p:sp>
        <p:nvSpPr>
          <p:cNvPr id="41987" name="Rectangle 3"/>
          <p:cNvSpPr>
            <a:spLocks noGrp="1" noChangeArrowheads="1"/>
          </p:cNvSpPr>
          <p:nvPr>
            <p:ph type="body" idx="1"/>
          </p:nvPr>
        </p:nvSpPr>
        <p:spPr>
          <a:xfrm>
            <a:off x="285750" y="1989138"/>
            <a:ext cx="8097838" cy="4868862"/>
          </a:xfrm>
        </p:spPr>
        <p:txBody>
          <a:bodyPr/>
          <a:lstStyle/>
          <a:p>
            <a:pPr marL="788988" lvl="1" indent="-609600" eaLnBrk="1" hangingPunct="1">
              <a:lnSpc>
                <a:spcPct val="90000"/>
              </a:lnSpc>
              <a:buFont typeface="Wingdings" pitchFamily="2" charset="2"/>
              <a:buNone/>
            </a:pPr>
            <a:r>
              <a:rPr lang="en-US" altLang="zh-CN" sz="2400" b="1" smtClean="0"/>
              <a:t> </a:t>
            </a:r>
            <a:r>
              <a:rPr lang="en-US" altLang="zh-CN" b="1" smtClean="0"/>
              <a:t>6 </a:t>
            </a:r>
            <a:r>
              <a:rPr lang="zh-CN" altLang="en-US" b="1" smtClean="0"/>
              <a:t>系统的定量调查</a:t>
            </a:r>
          </a:p>
          <a:p>
            <a:pPr marL="788988" lvl="1" indent="-609600" eaLnBrk="1" hangingPunct="1">
              <a:buFont typeface="Wingdings" pitchFamily="2" charset="2"/>
              <a:buNone/>
            </a:pPr>
            <a:r>
              <a:rPr lang="zh-CN" altLang="en-US" sz="2000" b="1" smtClean="0">
                <a:latin typeface="宋体" pitchFamily="2" charset="-122"/>
              </a:rPr>
              <a:t>        </a:t>
            </a:r>
            <a:r>
              <a:rPr lang="zh-CN" altLang="en-US" sz="2400" b="1" smtClean="0">
                <a:latin typeface="宋体" pitchFamily="2" charset="-122"/>
              </a:rPr>
              <a:t>定量调查的目的是弄清数据流量的大小、时间分布、发生频率，掌握系统的信息特征，据此确定系统规模，估计系统建设工作量，为下一阶段的系统设计提供依据。</a:t>
            </a:r>
          </a:p>
          <a:p>
            <a:pPr marL="788988" lvl="1" indent="-609600" eaLnBrk="1" hangingPunct="1">
              <a:buSzPct val="65000"/>
            </a:pPr>
            <a:r>
              <a:rPr lang="zh-CN" altLang="en-US" sz="2400" b="1" smtClean="0"/>
              <a:t>组织结构的调查</a:t>
            </a:r>
          </a:p>
          <a:p>
            <a:pPr marL="788988" lvl="1" indent="-609600" eaLnBrk="1" hangingPunct="1">
              <a:buSzPct val="65000"/>
            </a:pPr>
            <a:r>
              <a:rPr lang="zh-CN" altLang="en-US" sz="2400" b="1" smtClean="0"/>
              <a:t>管理功能的调查</a:t>
            </a:r>
          </a:p>
          <a:p>
            <a:pPr marL="788988" lvl="1" indent="-609600" eaLnBrk="1" hangingPunct="1">
              <a:buSzPct val="65000"/>
            </a:pPr>
            <a:r>
              <a:rPr lang="zh-CN" altLang="en-US" sz="2400" b="1" smtClean="0"/>
              <a:t>业务流程的调查</a:t>
            </a:r>
          </a:p>
          <a:p>
            <a:pPr marL="788988" lvl="1" indent="-609600" eaLnBrk="1" hangingPunct="1">
              <a:buSzPct val="65000"/>
            </a:pPr>
            <a:r>
              <a:rPr lang="zh-CN" altLang="en-US" sz="2400" b="1" smtClean="0"/>
              <a:t>数据流程的调查</a:t>
            </a:r>
          </a:p>
          <a:p>
            <a:pPr marL="788988" lvl="1" indent="-609600" eaLnBrk="1" hangingPunct="1">
              <a:buSzPct val="65000"/>
            </a:pPr>
            <a:r>
              <a:rPr lang="zh-CN" altLang="en-US" sz="2400" b="1" smtClean="0"/>
              <a:t>处理特点的调查</a:t>
            </a:r>
          </a:p>
          <a:p>
            <a:pPr marL="788988" lvl="1" indent="-609600" eaLnBrk="1" hangingPunct="1">
              <a:buSzPct val="65000"/>
            </a:pPr>
            <a:r>
              <a:rPr lang="zh-CN" altLang="en-US" sz="2400" b="1" smtClean="0"/>
              <a:t>系统环境的调查</a:t>
            </a:r>
            <a:endParaRPr lang="zh-CN" altLang="en-US" sz="2400" b="1" smtClean="0">
              <a:latin typeface="宋体" pitchFamily="2" charset="-122"/>
            </a:endParaRPr>
          </a:p>
        </p:txBody>
      </p:sp>
      <p:pic>
        <p:nvPicPr>
          <p:cNvPr id="41988" name="Picture 4" descr="需求图"/>
          <p:cNvPicPr>
            <a:picLocks noChangeAspect="1" noChangeArrowheads="1"/>
          </p:cNvPicPr>
          <p:nvPr/>
        </p:nvPicPr>
        <p:blipFill>
          <a:blip r:embed="rId2" cstate="print"/>
          <a:srcRect/>
          <a:stretch>
            <a:fillRect/>
          </a:stretch>
        </p:blipFill>
        <p:spPr bwMode="auto">
          <a:xfrm>
            <a:off x="6588125" y="4508500"/>
            <a:ext cx="1971675" cy="17049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179388" y="1916113"/>
            <a:ext cx="8280400" cy="4114800"/>
          </a:xfrm>
        </p:spPr>
        <p:txBody>
          <a:bodyPr/>
          <a:lstStyle/>
          <a:p>
            <a:pPr marL="0" indent="0" eaLnBrk="1" hangingPunct="1">
              <a:lnSpc>
                <a:spcPct val="110000"/>
              </a:lnSpc>
              <a:buFont typeface="Wingdings" pitchFamily="2" charset="2"/>
              <a:buNone/>
            </a:pPr>
            <a:r>
              <a:rPr lang="en-US" altLang="zh-CN" smtClean="0"/>
              <a:t>7 </a:t>
            </a:r>
            <a:r>
              <a:rPr lang="zh-CN" altLang="en-US" b="1" smtClean="0"/>
              <a:t>系统调查的原则</a:t>
            </a:r>
          </a:p>
          <a:p>
            <a:pPr marL="546100" lvl="1" indent="-366713" eaLnBrk="1" hangingPunct="1">
              <a:lnSpc>
                <a:spcPct val="110000"/>
              </a:lnSpc>
            </a:pPr>
            <a:r>
              <a:rPr lang="zh-CN" altLang="en-US" sz="2400" b="1" smtClean="0">
                <a:latin typeface="Times New Roman" pitchFamily="18" charset="0"/>
              </a:rPr>
              <a:t>自顶向下全面展开（</a:t>
            </a:r>
            <a:r>
              <a:rPr lang="zh-CN" altLang="en-US" sz="2400" b="1" smtClean="0"/>
              <a:t>由粗到细，从宏观到微观，由外到内，逐步深入</a:t>
            </a:r>
            <a:r>
              <a:rPr lang="zh-CN" altLang="en-US" sz="2400" smtClean="0"/>
              <a:t> </a:t>
            </a:r>
            <a:r>
              <a:rPr lang="zh-CN" altLang="en-US" sz="2400" b="1" smtClean="0">
                <a:latin typeface="Times New Roman" pitchFamily="18" charset="0"/>
              </a:rPr>
              <a:t>）</a:t>
            </a:r>
            <a:r>
              <a:rPr lang="en-US" altLang="zh-CN" sz="2400" b="1" smtClean="0">
                <a:latin typeface="Times New Roman" pitchFamily="18" charset="0"/>
              </a:rPr>
              <a:t>,</a:t>
            </a:r>
            <a:r>
              <a:rPr lang="zh-CN" altLang="en-US" sz="2400" b="1" smtClean="0">
                <a:latin typeface="Times New Roman" pitchFamily="18" charset="0"/>
              </a:rPr>
              <a:t>客观真实原则</a:t>
            </a:r>
            <a:endParaRPr lang="en-US" altLang="zh-CN" sz="2400" b="1" smtClean="0">
              <a:latin typeface="Times New Roman" pitchFamily="18" charset="0"/>
            </a:endParaRPr>
          </a:p>
          <a:p>
            <a:pPr marL="546100" lvl="1" indent="-366713" eaLnBrk="1" hangingPunct="1">
              <a:lnSpc>
                <a:spcPct val="110000"/>
              </a:lnSpc>
            </a:pPr>
            <a:r>
              <a:rPr lang="zh-CN" altLang="en-US" sz="2400" b="1" smtClean="0"/>
              <a:t>从不同层次的用户代表那里收集不同层次的需求</a:t>
            </a:r>
            <a:endParaRPr lang="en-US" altLang="zh-CN" sz="2400" b="1" smtClean="0">
              <a:latin typeface="Times New Roman" pitchFamily="18" charset="0"/>
            </a:endParaRPr>
          </a:p>
          <a:p>
            <a:pPr marL="546100" lvl="1" indent="-366713" eaLnBrk="1" hangingPunct="1">
              <a:lnSpc>
                <a:spcPct val="110000"/>
              </a:lnSpc>
            </a:pPr>
            <a:r>
              <a:rPr lang="zh-CN" altLang="en-US" sz="2400" b="1" smtClean="0">
                <a:latin typeface="Times New Roman" pitchFamily="18" charset="0"/>
              </a:rPr>
              <a:t>调查、分析、记录相结合原则，先熟悉业务再分析其改进的可能性</a:t>
            </a:r>
          </a:p>
          <a:p>
            <a:pPr marL="546100" lvl="1" indent="-366713" eaLnBrk="1" hangingPunct="1">
              <a:lnSpc>
                <a:spcPct val="110000"/>
              </a:lnSpc>
            </a:pPr>
            <a:r>
              <a:rPr lang="zh-CN" altLang="en-US" sz="2400" b="1" smtClean="0">
                <a:latin typeface="Times New Roman" pitchFamily="18" charset="0"/>
              </a:rPr>
              <a:t>工程化的工作方式</a:t>
            </a:r>
          </a:p>
          <a:p>
            <a:pPr marL="546100" lvl="1" indent="-366713" eaLnBrk="1" hangingPunct="1">
              <a:lnSpc>
                <a:spcPct val="110000"/>
              </a:lnSpc>
            </a:pPr>
            <a:r>
              <a:rPr lang="zh-CN" altLang="en-US" sz="2400" b="1" smtClean="0">
                <a:latin typeface="Times New Roman" pitchFamily="18" charset="0"/>
              </a:rPr>
              <a:t>全面调查与重点调查相结合</a:t>
            </a:r>
          </a:p>
          <a:p>
            <a:pPr marL="546100" lvl="1" indent="-366713" eaLnBrk="1" hangingPunct="1">
              <a:lnSpc>
                <a:spcPct val="110000"/>
              </a:lnSpc>
            </a:pPr>
            <a:r>
              <a:rPr lang="zh-CN" altLang="en-US" sz="2400" b="1" smtClean="0">
                <a:latin typeface="Times New Roman" pitchFamily="18" charset="0"/>
              </a:rPr>
              <a:t>主动与用户沟通、保持积极友好的人际关系</a:t>
            </a:r>
          </a:p>
        </p:txBody>
      </p:sp>
      <p:sp>
        <p:nvSpPr>
          <p:cNvPr id="43011" name="AutoShape 3">
            <a:hlinkClick r:id="" action="ppaction://noaction" highlightClick="1"/>
          </p:cNvPr>
          <p:cNvSpPr>
            <a:spLocks noChangeArrowheads="1"/>
          </p:cNvSpPr>
          <p:nvPr/>
        </p:nvSpPr>
        <p:spPr bwMode="auto">
          <a:xfrm>
            <a:off x="900113" y="836613"/>
            <a:ext cx="6338887" cy="914400"/>
          </a:xfrm>
          <a:prstGeom prst="actionButtonBlank">
            <a:avLst/>
          </a:prstGeom>
          <a:noFill/>
          <a:ln w="9525">
            <a:noFill/>
            <a:miter lim="800000"/>
            <a:headEnd/>
            <a:tailEnd/>
          </a:ln>
        </p:spPr>
        <p:txBody>
          <a:bodyPr anchor="ctr"/>
          <a:lstStyle/>
          <a:p>
            <a:r>
              <a:rPr lang="en-US" altLang="zh-CN" sz="3200">
                <a:solidFill>
                  <a:srgbClr val="0A0A0E"/>
                </a:solidFill>
              </a:rPr>
              <a:t>4.1.2 </a:t>
            </a:r>
            <a:r>
              <a:rPr lang="zh-CN" altLang="en-US" sz="3200">
                <a:solidFill>
                  <a:srgbClr val="0A0A0E"/>
                </a:solidFill>
              </a:rPr>
              <a:t>系统调查的内容与方法</a:t>
            </a:r>
          </a:p>
        </p:txBody>
      </p:sp>
      <p:grpSp>
        <p:nvGrpSpPr>
          <p:cNvPr id="2" name="组合 4"/>
          <p:cNvGrpSpPr/>
          <p:nvPr/>
        </p:nvGrpSpPr>
        <p:grpSpPr>
          <a:xfrm>
            <a:off x="5580112" y="4149079"/>
            <a:ext cx="3563888" cy="1656185"/>
            <a:chOff x="1908175" y="4437063"/>
            <a:chExt cx="5184776" cy="2217737"/>
          </a:xfrm>
          <a:solidFill>
            <a:schemeClr val="accent2"/>
          </a:solidFill>
        </p:grpSpPr>
        <p:sp>
          <p:nvSpPr>
            <p:cNvPr id="6" name="Line 5"/>
            <p:cNvSpPr>
              <a:spLocks noChangeShapeType="1"/>
            </p:cNvSpPr>
            <p:nvPr/>
          </p:nvSpPr>
          <p:spPr bwMode="auto">
            <a:xfrm>
              <a:off x="1908175" y="4868863"/>
              <a:ext cx="2089150" cy="0"/>
            </a:xfrm>
            <a:prstGeom prst="line">
              <a:avLst/>
            </a:prstGeom>
            <a:grpFill/>
            <a:ln w="12700">
              <a:solidFill>
                <a:schemeClr val="tx1"/>
              </a:solidFill>
              <a:round/>
              <a:headEnd/>
              <a:tailEnd type="triangle" w="med" len="med"/>
            </a:ln>
            <a:effectLst/>
          </p:spPr>
          <p:txBody>
            <a:bodyPr anchor="ctr">
              <a:spAutoFit/>
            </a:bodyPr>
            <a:lstStyle/>
            <a:p>
              <a:pPr>
                <a:defRPr/>
              </a:pPr>
              <a:endParaRPr lang="zh-CN" altLang="en-US" b="0">
                <a:effectLst>
                  <a:outerShdw blurRad="38100" dist="38100" dir="2700000" algn="tl">
                    <a:srgbClr val="000000">
                      <a:alpha val="43137"/>
                    </a:srgbClr>
                  </a:outerShdw>
                </a:effectLst>
              </a:endParaRPr>
            </a:p>
          </p:txBody>
        </p:sp>
        <p:sp>
          <p:nvSpPr>
            <p:cNvPr id="7" name="Line 6"/>
            <p:cNvSpPr>
              <a:spLocks noChangeShapeType="1"/>
            </p:cNvSpPr>
            <p:nvPr/>
          </p:nvSpPr>
          <p:spPr bwMode="auto">
            <a:xfrm>
              <a:off x="2341563" y="4437063"/>
              <a:ext cx="1588" cy="1262062"/>
            </a:xfrm>
            <a:prstGeom prst="line">
              <a:avLst/>
            </a:prstGeom>
            <a:grpFill/>
            <a:ln w="12700">
              <a:solidFill>
                <a:schemeClr val="tx1"/>
              </a:solidFill>
              <a:round/>
              <a:headEnd/>
              <a:tailEnd type="triangle" w="med" len="med"/>
            </a:ln>
            <a:effectLst/>
          </p:spPr>
          <p:txBody>
            <a:bodyPr anchor="ctr">
              <a:spAutoFit/>
            </a:bodyPr>
            <a:lstStyle/>
            <a:p>
              <a:pPr>
                <a:defRPr/>
              </a:pPr>
              <a:endParaRPr lang="zh-CN" altLang="en-US" b="0">
                <a:effectLst>
                  <a:outerShdw blurRad="38100" dist="38100" dir="2700000" algn="tl">
                    <a:srgbClr val="000000">
                      <a:alpha val="43137"/>
                    </a:srgbClr>
                  </a:outerShdw>
                </a:effectLst>
              </a:endParaRPr>
            </a:p>
          </p:txBody>
        </p:sp>
        <p:sp>
          <p:nvSpPr>
            <p:cNvPr id="8" name="Rectangle 7"/>
            <p:cNvSpPr>
              <a:spLocks noChangeArrowheads="1"/>
            </p:cNvSpPr>
            <p:nvPr/>
          </p:nvSpPr>
          <p:spPr bwMode="auto">
            <a:xfrm>
              <a:off x="2446338" y="4545013"/>
              <a:ext cx="687388" cy="304800"/>
            </a:xfrm>
            <a:prstGeom prst="rect">
              <a:avLst/>
            </a:prstGeom>
            <a:grpFill/>
            <a:ln w="12700" algn="ctr">
              <a:noFill/>
              <a:miter lim="800000"/>
              <a:headEnd/>
              <a:tailEnd/>
            </a:ln>
          </p:spPr>
          <p:txBody>
            <a:bodyPr wrap="none" anchor="ctr">
              <a:spAutoFit/>
            </a:bodyPr>
            <a:lstStyle/>
            <a:p>
              <a:pPr algn="ctr">
                <a:defRPr/>
              </a:pPr>
              <a:r>
                <a:rPr lang="zh-CN" altLang="en-US" sz="1400" b="0"/>
                <a:t>时   间</a:t>
              </a:r>
            </a:p>
          </p:txBody>
        </p:sp>
        <p:sp>
          <p:nvSpPr>
            <p:cNvPr id="9" name="Rectangle 8"/>
            <p:cNvSpPr>
              <a:spLocks noChangeArrowheads="1"/>
            </p:cNvSpPr>
            <p:nvPr/>
          </p:nvSpPr>
          <p:spPr bwMode="auto">
            <a:xfrm>
              <a:off x="1981200" y="4854575"/>
              <a:ext cx="361950" cy="730250"/>
            </a:xfrm>
            <a:prstGeom prst="rect">
              <a:avLst/>
            </a:prstGeom>
            <a:grpFill/>
            <a:ln w="12700" algn="ctr">
              <a:noFill/>
              <a:miter lim="800000"/>
              <a:headEnd/>
              <a:tailEnd/>
            </a:ln>
          </p:spPr>
          <p:txBody>
            <a:bodyPr wrap="none" anchor="ctr">
              <a:spAutoFit/>
            </a:bodyPr>
            <a:lstStyle/>
            <a:p>
              <a:pPr algn="ctr">
                <a:defRPr/>
              </a:pPr>
              <a:r>
                <a:rPr lang="zh-CN" altLang="en-US" sz="1400" b="0"/>
                <a:t>工</a:t>
              </a:r>
            </a:p>
            <a:p>
              <a:pPr algn="ctr">
                <a:defRPr/>
              </a:pPr>
              <a:r>
                <a:rPr lang="zh-CN" altLang="en-US" sz="1400" b="0"/>
                <a:t>作</a:t>
              </a:r>
            </a:p>
            <a:p>
              <a:pPr algn="ctr">
                <a:defRPr/>
              </a:pPr>
              <a:r>
                <a:rPr lang="zh-CN" altLang="en-US" sz="1400" b="0"/>
                <a:t>量</a:t>
              </a:r>
            </a:p>
          </p:txBody>
        </p:sp>
        <p:pic>
          <p:nvPicPr>
            <p:cNvPr id="10" name="Picture 9" descr="1111"/>
            <p:cNvPicPr>
              <a:picLocks noChangeAspect="1" noChangeArrowheads="1"/>
            </p:cNvPicPr>
            <p:nvPr/>
          </p:nvPicPr>
          <p:blipFill>
            <a:blip r:embed="rId2" cstate="print"/>
            <a:srcRect/>
            <a:stretch>
              <a:fillRect/>
            </a:stretch>
          </p:blipFill>
          <p:spPr bwMode="auto">
            <a:xfrm>
              <a:off x="2484438" y="4997450"/>
              <a:ext cx="4608513" cy="1657350"/>
            </a:xfrm>
            <a:prstGeom prst="rect">
              <a:avLst/>
            </a:prstGeom>
            <a:grpFill/>
            <a:ln w="9525">
              <a:noFill/>
              <a:miter lim="800000"/>
              <a:headEnd/>
              <a:tailEnd/>
            </a:ln>
          </p:spPr>
        </p:pic>
      </p:gr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692275" y="188913"/>
            <a:ext cx="6335713" cy="1462087"/>
          </a:xfrm>
        </p:spPr>
        <p:txBody>
          <a:bodyPr/>
          <a:lstStyle/>
          <a:p>
            <a:pPr eaLnBrk="1" hangingPunct="1"/>
            <a:r>
              <a:rPr lang="en-US" altLang="zh-CN" sz="3600" b="1" smtClean="0">
                <a:solidFill>
                  <a:schemeClr val="tx1"/>
                </a:solidFill>
              </a:rPr>
              <a:t>8. </a:t>
            </a:r>
            <a:r>
              <a:rPr lang="zh-CN" altLang="en-US" sz="3600" b="1" smtClean="0">
                <a:solidFill>
                  <a:schemeClr val="tx1"/>
                </a:solidFill>
              </a:rPr>
              <a:t>系统详细调查的方法</a:t>
            </a:r>
          </a:p>
        </p:txBody>
      </p:sp>
      <p:sp>
        <p:nvSpPr>
          <p:cNvPr id="44035" name="Rectangle 3" descr="Rectangle: Click to edit Master text styles&#10;Second level&#10;Third level&#10;Fourth level&#10;Fifth level"/>
          <p:cNvSpPr>
            <a:spLocks noGrp="1" noChangeArrowheads="1"/>
          </p:cNvSpPr>
          <p:nvPr>
            <p:ph type="body" idx="1"/>
          </p:nvPr>
        </p:nvSpPr>
        <p:spPr>
          <a:xfrm>
            <a:off x="539750" y="1773238"/>
            <a:ext cx="7772400" cy="4868862"/>
          </a:xfrm>
        </p:spPr>
        <p:txBody>
          <a:bodyPr/>
          <a:lstStyle/>
          <a:p>
            <a:pPr marL="609600" indent="-609600" eaLnBrk="1" hangingPunct="1">
              <a:lnSpc>
                <a:spcPct val="110000"/>
              </a:lnSpc>
              <a:buClr>
                <a:schemeClr val="hlink"/>
              </a:buClr>
              <a:buFont typeface="Wingdings" pitchFamily="2" charset="2"/>
              <a:buNone/>
            </a:pPr>
            <a:r>
              <a:rPr lang="en-US" altLang="zh-CN" sz="2800" b="1" smtClean="0"/>
              <a:t>          </a:t>
            </a:r>
            <a:r>
              <a:rPr lang="zh-CN" altLang="en-US" sz="2800" b="1" smtClean="0"/>
              <a:t>在需求获取过程中，可以采用多种不同的技术进行业务理解和信息收集，而选择这些技术需要根据应用类型、开发团队技能、用户性质等因素来决定。</a:t>
            </a:r>
            <a:endParaRPr lang="zh-CN" altLang="en-US" b="1" smtClean="0"/>
          </a:p>
          <a:p>
            <a:pPr marL="1371600" lvl="2" indent="-457200" eaLnBrk="1" hangingPunct="1">
              <a:lnSpc>
                <a:spcPct val="110000"/>
              </a:lnSpc>
              <a:buClr>
                <a:schemeClr val="hlink"/>
              </a:buClr>
            </a:pPr>
            <a:r>
              <a:rPr lang="zh-CN" altLang="en-US" b="1" smtClean="0"/>
              <a:t>研究档案资料</a:t>
            </a:r>
          </a:p>
          <a:p>
            <a:pPr marL="1371600" lvl="2" indent="-457200" eaLnBrk="1" hangingPunct="1">
              <a:lnSpc>
                <a:spcPct val="110000"/>
              </a:lnSpc>
              <a:buClr>
                <a:schemeClr val="hlink"/>
              </a:buClr>
            </a:pPr>
            <a:r>
              <a:rPr lang="zh-CN" altLang="en-US" b="1" smtClean="0"/>
              <a:t>座谈会</a:t>
            </a:r>
          </a:p>
          <a:p>
            <a:pPr marL="1371600" lvl="2" indent="-457200" eaLnBrk="1" hangingPunct="1">
              <a:lnSpc>
                <a:spcPct val="110000"/>
              </a:lnSpc>
              <a:buClr>
                <a:schemeClr val="hlink"/>
              </a:buClr>
            </a:pPr>
            <a:r>
              <a:rPr lang="zh-CN" altLang="en-US" b="1" smtClean="0"/>
              <a:t>调查问卷</a:t>
            </a:r>
          </a:p>
          <a:p>
            <a:pPr marL="1371600" lvl="2" indent="-457200" eaLnBrk="1" hangingPunct="1">
              <a:lnSpc>
                <a:spcPct val="110000"/>
              </a:lnSpc>
              <a:buClr>
                <a:schemeClr val="hlink"/>
              </a:buClr>
            </a:pPr>
            <a:r>
              <a:rPr lang="zh-CN" altLang="en-US" b="1" smtClean="0"/>
              <a:t>重点询问（个别询问）</a:t>
            </a:r>
          </a:p>
          <a:p>
            <a:pPr marL="1371600" lvl="2" indent="-457200" eaLnBrk="1" hangingPunct="1">
              <a:lnSpc>
                <a:spcPct val="110000"/>
              </a:lnSpc>
              <a:buClr>
                <a:schemeClr val="hlink"/>
              </a:buClr>
            </a:pPr>
            <a:r>
              <a:rPr lang="zh-CN" altLang="en-US" b="1" smtClean="0"/>
              <a:t>实地考察（参加实践）</a:t>
            </a:r>
          </a:p>
          <a:p>
            <a:pPr marL="1371600" lvl="2" indent="-457200" eaLnBrk="1" hangingPunct="1">
              <a:lnSpc>
                <a:spcPct val="110000"/>
              </a:lnSpc>
              <a:buClr>
                <a:schemeClr val="hlink"/>
              </a:buClr>
            </a:pPr>
            <a:r>
              <a:rPr lang="zh-CN" altLang="en-US" b="1" smtClean="0"/>
              <a:t>其他方法</a:t>
            </a:r>
          </a:p>
        </p:txBody>
      </p:sp>
      <p:grpSp>
        <p:nvGrpSpPr>
          <p:cNvPr id="44036" name="Group 4"/>
          <p:cNvGrpSpPr>
            <a:grpSpLocks noChangeAspect="1"/>
          </p:cNvGrpSpPr>
          <p:nvPr/>
        </p:nvGrpSpPr>
        <p:grpSpPr bwMode="auto">
          <a:xfrm>
            <a:off x="6877050" y="3860800"/>
            <a:ext cx="969963" cy="2351088"/>
            <a:chOff x="3689" y="1339"/>
            <a:chExt cx="1022" cy="2478"/>
          </a:xfrm>
        </p:grpSpPr>
        <p:sp>
          <p:nvSpPr>
            <p:cNvPr id="44037" name="AutoShape 5"/>
            <p:cNvSpPr>
              <a:spLocks noChangeAspect="1" noChangeArrowheads="1" noTextEdit="1"/>
            </p:cNvSpPr>
            <p:nvPr/>
          </p:nvSpPr>
          <p:spPr bwMode="auto">
            <a:xfrm>
              <a:off x="3689" y="1339"/>
              <a:ext cx="1022" cy="2478"/>
            </a:xfrm>
            <a:prstGeom prst="rect">
              <a:avLst/>
            </a:prstGeom>
            <a:noFill/>
            <a:ln w="9525">
              <a:noFill/>
              <a:miter lim="800000"/>
              <a:headEnd/>
              <a:tailEnd/>
            </a:ln>
          </p:spPr>
          <p:txBody>
            <a:bodyPr/>
            <a:lstStyle/>
            <a:p>
              <a:endParaRPr lang="zh-CN" altLang="en-US"/>
            </a:p>
          </p:txBody>
        </p:sp>
        <p:grpSp>
          <p:nvGrpSpPr>
            <p:cNvPr id="44038" name="Group 6"/>
            <p:cNvGrpSpPr>
              <a:grpSpLocks/>
            </p:cNvGrpSpPr>
            <p:nvPr/>
          </p:nvGrpSpPr>
          <p:grpSpPr bwMode="auto">
            <a:xfrm>
              <a:off x="3689" y="1520"/>
              <a:ext cx="916" cy="2296"/>
              <a:chOff x="3689" y="1520"/>
              <a:chExt cx="916" cy="2296"/>
            </a:xfrm>
          </p:grpSpPr>
          <p:sp>
            <p:nvSpPr>
              <p:cNvPr id="44042" name="Freeform 7"/>
              <p:cNvSpPr>
                <a:spLocks/>
              </p:cNvSpPr>
              <p:nvPr/>
            </p:nvSpPr>
            <p:spPr bwMode="auto">
              <a:xfrm>
                <a:off x="3922" y="1610"/>
                <a:ext cx="538" cy="525"/>
              </a:xfrm>
              <a:custGeom>
                <a:avLst/>
                <a:gdLst>
                  <a:gd name="T0" fmla="*/ 164 w 538"/>
                  <a:gd name="T1" fmla="*/ 222 h 525"/>
                  <a:gd name="T2" fmla="*/ 211 w 538"/>
                  <a:gd name="T3" fmla="*/ 152 h 525"/>
                  <a:gd name="T4" fmla="*/ 263 w 538"/>
                  <a:gd name="T5" fmla="*/ 100 h 525"/>
                  <a:gd name="T6" fmla="*/ 316 w 538"/>
                  <a:gd name="T7" fmla="*/ 35 h 525"/>
                  <a:gd name="T8" fmla="*/ 380 w 538"/>
                  <a:gd name="T9" fmla="*/ 6 h 525"/>
                  <a:gd name="T10" fmla="*/ 432 w 538"/>
                  <a:gd name="T11" fmla="*/ 0 h 525"/>
                  <a:gd name="T12" fmla="*/ 485 w 538"/>
                  <a:gd name="T13" fmla="*/ 17 h 525"/>
                  <a:gd name="T14" fmla="*/ 514 w 538"/>
                  <a:gd name="T15" fmla="*/ 59 h 525"/>
                  <a:gd name="T16" fmla="*/ 538 w 538"/>
                  <a:gd name="T17" fmla="*/ 135 h 525"/>
                  <a:gd name="T18" fmla="*/ 531 w 538"/>
                  <a:gd name="T19" fmla="*/ 216 h 525"/>
                  <a:gd name="T20" fmla="*/ 508 w 538"/>
                  <a:gd name="T21" fmla="*/ 286 h 525"/>
                  <a:gd name="T22" fmla="*/ 450 w 538"/>
                  <a:gd name="T23" fmla="*/ 368 h 525"/>
                  <a:gd name="T24" fmla="*/ 386 w 538"/>
                  <a:gd name="T25" fmla="*/ 426 h 525"/>
                  <a:gd name="T26" fmla="*/ 316 w 538"/>
                  <a:gd name="T27" fmla="*/ 478 h 525"/>
                  <a:gd name="T28" fmla="*/ 240 w 538"/>
                  <a:gd name="T29" fmla="*/ 513 h 525"/>
                  <a:gd name="T30" fmla="*/ 176 w 538"/>
                  <a:gd name="T31" fmla="*/ 525 h 525"/>
                  <a:gd name="T32" fmla="*/ 147 w 538"/>
                  <a:gd name="T33" fmla="*/ 508 h 525"/>
                  <a:gd name="T34" fmla="*/ 123 w 538"/>
                  <a:gd name="T35" fmla="*/ 438 h 525"/>
                  <a:gd name="T36" fmla="*/ 129 w 538"/>
                  <a:gd name="T37" fmla="*/ 345 h 525"/>
                  <a:gd name="T38" fmla="*/ 17 w 538"/>
                  <a:gd name="T39" fmla="*/ 350 h 525"/>
                  <a:gd name="T40" fmla="*/ 0 w 538"/>
                  <a:gd name="T41" fmla="*/ 333 h 525"/>
                  <a:gd name="T42" fmla="*/ 17 w 538"/>
                  <a:gd name="T43" fmla="*/ 298 h 525"/>
                  <a:gd name="T44" fmla="*/ 135 w 538"/>
                  <a:gd name="T45" fmla="*/ 292 h 525"/>
                  <a:gd name="T46" fmla="*/ 164 w 538"/>
                  <a:gd name="T47" fmla="*/ 222 h 5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38"/>
                  <a:gd name="T73" fmla="*/ 0 h 525"/>
                  <a:gd name="T74" fmla="*/ 538 w 538"/>
                  <a:gd name="T75" fmla="*/ 525 h 5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38" h="525">
                    <a:moveTo>
                      <a:pt x="164" y="222"/>
                    </a:moveTo>
                    <a:lnTo>
                      <a:pt x="211" y="152"/>
                    </a:lnTo>
                    <a:lnTo>
                      <a:pt x="263" y="100"/>
                    </a:lnTo>
                    <a:lnTo>
                      <a:pt x="316" y="35"/>
                    </a:lnTo>
                    <a:lnTo>
                      <a:pt x="380" y="6"/>
                    </a:lnTo>
                    <a:lnTo>
                      <a:pt x="432" y="0"/>
                    </a:lnTo>
                    <a:lnTo>
                      <a:pt x="485" y="17"/>
                    </a:lnTo>
                    <a:lnTo>
                      <a:pt x="514" y="59"/>
                    </a:lnTo>
                    <a:lnTo>
                      <a:pt x="538" y="135"/>
                    </a:lnTo>
                    <a:lnTo>
                      <a:pt x="531" y="216"/>
                    </a:lnTo>
                    <a:lnTo>
                      <a:pt x="508" y="286"/>
                    </a:lnTo>
                    <a:lnTo>
                      <a:pt x="450" y="368"/>
                    </a:lnTo>
                    <a:lnTo>
                      <a:pt x="386" y="426"/>
                    </a:lnTo>
                    <a:lnTo>
                      <a:pt x="316" y="478"/>
                    </a:lnTo>
                    <a:lnTo>
                      <a:pt x="240" y="513"/>
                    </a:lnTo>
                    <a:lnTo>
                      <a:pt x="176" y="525"/>
                    </a:lnTo>
                    <a:lnTo>
                      <a:pt x="147" y="508"/>
                    </a:lnTo>
                    <a:lnTo>
                      <a:pt x="123" y="438"/>
                    </a:lnTo>
                    <a:lnTo>
                      <a:pt x="129" y="345"/>
                    </a:lnTo>
                    <a:lnTo>
                      <a:pt x="17" y="350"/>
                    </a:lnTo>
                    <a:lnTo>
                      <a:pt x="0" y="333"/>
                    </a:lnTo>
                    <a:lnTo>
                      <a:pt x="17" y="298"/>
                    </a:lnTo>
                    <a:lnTo>
                      <a:pt x="135" y="292"/>
                    </a:lnTo>
                    <a:lnTo>
                      <a:pt x="164" y="222"/>
                    </a:lnTo>
                    <a:close/>
                  </a:path>
                </a:pathLst>
              </a:custGeom>
              <a:solidFill>
                <a:srgbClr val="000000"/>
              </a:solidFill>
              <a:ln w="9525">
                <a:noFill/>
                <a:round/>
                <a:headEnd/>
                <a:tailEnd/>
              </a:ln>
            </p:spPr>
            <p:txBody>
              <a:bodyPr/>
              <a:lstStyle/>
              <a:p>
                <a:endParaRPr lang="zh-CN" altLang="en-US"/>
              </a:p>
            </p:txBody>
          </p:sp>
          <p:sp>
            <p:nvSpPr>
              <p:cNvPr id="44043" name="Freeform 8"/>
              <p:cNvSpPr>
                <a:spLocks/>
              </p:cNvSpPr>
              <p:nvPr/>
            </p:nvSpPr>
            <p:spPr bwMode="auto">
              <a:xfrm>
                <a:off x="3893" y="2163"/>
                <a:ext cx="373" cy="772"/>
              </a:xfrm>
              <a:custGeom>
                <a:avLst/>
                <a:gdLst>
                  <a:gd name="T0" fmla="*/ 106 w 373"/>
                  <a:gd name="T1" fmla="*/ 65 h 772"/>
                  <a:gd name="T2" fmla="*/ 158 w 373"/>
                  <a:gd name="T3" fmla="*/ 18 h 772"/>
                  <a:gd name="T4" fmla="*/ 239 w 373"/>
                  <a:gd name="T5" fmla="*/ 0 h 772"/>
                  <a:gd name="T6" fmla="*/ 309 w 373"/>
                  <a:gd name="T7" fmla="*/ 12 h 772"/>
                  <a:gd name="T8" fmla="*/ 361 w 373"/>
                  <a:gd name="T9" fmla="*/ 59 h 772"/>
                  <a:gd name="T10" fmla="*/ 373 w 373"/>
                  <a:gd name="T11" fmla="*/ 94 h 772"/>
                  <a:gd name="T12" fmla="*/ 373 w 373"/>
                  <a:gd name="T13" fmla="*/ 141 h 772"/>
                  <a:gd name="T14" fmla="*/ 350 w 373"/>
                  <a:gd name="T15" fmla="*/ 182 h 772"/>
                  <a:gd name="T16" fmla="*/ 309 w 373"/>
                  <a:gd name="T17" fmla="*/ 252 h 772"/>
                  <a:gd name="T18" fmla="*/ 292 w 373"/>
                  <a:gd name="T19" fmla="*/ 334 h 772"/>
                  <a:gd name="T20" fmla="*/ 286 w 373"/>
                  <a:gd name="T21" fmla="*/ 403 h 772"/>
                  <a:gd name="T22" fmla="*/ 303 w 373"/>
                  <a:gd name="T23" fmla="*/ 479 h 772"/>
                  <a:gd name="T24" fmla="*/ 350 w 373"/>
                  <a:gd name="T25" fmla="*/ 549 h 772"/>
                  <a:gd name="T26" fmla="*/ 367 w 373"/>
                  <a:gd name="T27" fmla="*/ 619 h 772"/>
                  <a:gd name="T28" fmla="*/ 361 w 373"/>
                  <a:gd name="T29" fmla="*/ 683 h 772"/>
                  <a:gd name="T30" fmla="*/ 327 w 373"/>
                  <a:gd name="T31" fmla="*/ 737 h 772"/>
                  <a:gd name="T32" fmla="*/ 280 w 373"/>
                  <a:gd name="T33" fmla="*/ 766 h 772"/>
                  <a:gd name="T34" fmla="*/ 222 w 373"/>
                  <a:gd name="T35" fmla="*/ 772 h 772"/>
                  <a:gd name="T36" fmla="*/ 152 w 373"/>
                  <a:gd name="T37" fmla="*/ 772 h 772"/>
                  <a:gd name="T38" fmla="*/ 100 w 373"/>
                  <a:gd name="T39" fmla="*/ 742 h 772"/>
                  <a:gd name="T40" fmla="*/ 46 w 373"/>
                  <a:gd name="T41" fmla="*/ 654 h 772"/>
                  <a:gd name="T42" fmla="*/ 12 w 373"/>
                  <a:gd name="T43" fmla="*/ 578 h 772"/>
                  <a:gd name="T44" fmla="*/ 0 w 373"/>
                  <a:gd name="T45" fmla="*/ 462 h 772"/>
                  <a:gd name="T46" fmla="*/ 12 w 373"/>
                  <a:gd name="T47" fmla="*/ 357 h 772"/>
                  <a:gd name="T48" fmla="*/ 35 w 373"/>
                  <a:gd name="T49" fmla="*/ 246 h 772"/>
                  <a:gd name="T50" fmla="*/ 71 w 373"/>
                  <a:gd name="T51" fmla="*/ 135 h 772"/>
                  <a:gd name="T52" fmla="*/ 106 w 373"/>
                  <a:gd name="T53" fmla="*/ 65 h 7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73"/>
                  <a:gd name="T82" fmla="*/ 0 h 772"/>
                  <a:gd name="T83" fmla="*/ 373 w 373"/>
                  <a:gd name="T84" fmla="*/ 772 h 7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73" h="772">
                    <a:moveTo>
                      <a:pt x="106" y="65"/>
                    </a:moveTo>
                    <a:lnTo>
                      <a:pt x="158" y="18"/>
                    </a:lnTo>
                    <a:lnTo>
                      <a:pt x="239" y="0"/>
                    </a:lnTo>
                    <a:lnTo>
                      <a:pt x="309" y="12"/>
                    </a:lnTo>
                    <a:lnTo>
                      <a:pt x="361" y="59"/>
                    </a:lnTo>
                    <a:lnTo>
                      <a:pt x="373" y="94"/>
                    </a:lnTo>
                    <a:lnTo>
                      <a:pt x="373" y="141"/>
                    </a:lnTo>
                    <a:lnTo>
                      <a:pt x="350" y="182"/>
                    </a:lnTo>
                    <a:lnTo>
                      <a:pt x="309" y="252"/>
                    </a:lnTo>
                    <a:lnTo>
                      <a:pt x="292" y="334"/>
                    </a:lnTo>
                    <a:lnTo>
                      <a:pt x="286" y="403"/>
                    </a:lnTo>
                    <a:lnTo>
                      <a:pt x="303" y="479"/>
                    </a:lnTo>
                    <a:lnTo>
                      <a:pt x="350" y="549"/>
                    </a:lnTo>
                    <a:lnTo>
                      <a:pt x="367" y="619"/>
                    </a:lnTo>
                    <a:lnTo>
                      <a:pt x="361" y="683"/>
                    </a:lnTo>
                    <a:lnTo>
                      <a:pt x="327" y="737"/>
                    </a:lnTo>
                    <a:lnTo>
                      <a:pt x="280" y="766"/>
                    </a:lnTo>
                    <a:lnTo>
                      <a:pt x="222" y="772"/>
                    </a:lnTo>
                    <a:lnTo>
                      <a:pt x="152" y="772"/>
                    </a:lnTo>
                    <a:lnTo>
                      <a:pt x="100" y="742"/>
                    </a:lnTo>
                    <a:lnTo>
                      <a:pt x="46" y="654"/>
                    </a:lnTo>
                    <a:lnTo>
                      <a:pt x="12" y="578"/>
                    </a:lnTo>
                    <a:lnTo>
                      <a:pt x="0" y="462"/>
                    </a:lnTo>
                    <a:lnTo>
                      <a:pt x="12" y="357"/>
                    </a:lnTo>
                    <a:lnTo>
                      <a:pt x="35" y="246"/>
                    </a:lnTo>
                    <a:lnTo>
                      <a:pt x="71" y="135"/>
                    </a:lnTo>
                    <a:lnTo>
                      <a:pt x="106" y="65"/>
                    </a:lnTo>
                    <a:close/>
                  </a:path>
                </a:pathLst>
              </a:custGeom>
              <a:solidFill>
                <a:srgbClr val="000000"/>
              </a:solidFill>
              <a:ln w="9525">
                <a:noFill/>
                <a:round/>
                <a:headEnd/>
                <a:tailEnd/>
              </a:ln>
            </p:spPr>
            <p:txBody>
              <a:bodyPr/>
              <a:lstStyle/>
              <a:p>
                <a:endParaRPr lang="zh-CN" altLang="en-US"/>
              </a:p>
            </p:txBody>
          </p:sp>
          <p:sp>
            <p:nvSpPr>
              <p:cNvPr id="44044" name="Freeform 9"/>
              <p:cNvSpPr>
                <a:spLocks/>
              </p:cNvSpPr>
              <p:nvPr/>
            </p:nvSpPr>
            <p:spPr bwMode="auto">
              <a:xfrm>
                <a:off x="4191" y="2188"/>
                <a:ext cx="414" cy="694"/>
              </a:xfrm>
              <a:custGeom>
                <a:avLst/>
                <a:gdLst>
                  <a:gd name="T0" fmla="*/ 0 w 414"/>
                  <a:gd name="T1" fmla="*/ 34 h 694"/>
                  <a:gd name="T2" fmla="*/ 5 w 414"/>
                  <a:gd name="T3" fmla="*/ 5 h 694"/>
                  <a:gd name="T4" fmla="*/ 69 w 414"/>
                  <a:gd name="T5" fmla="*/ 0 h 694"/>
                  <a:gd name="T6" fmla="*/ 104 w 414"/>
                  <a:gd name="T7" fmla="*/ 29 h 694"/>
                  <a:gd name="T8" fmla="*/ 157 w 414"/>
                  <a:gd name="T9" fmla="*/ 105 h 694"/>
                  <a:gd name="T10" fmla="*/ 226 w 414"/>
                  <a:gd name="T11" fmla="*/ 204 h 694"/>
                  <a:gd name="T12" fmla="*/ 291 w 414"/>
                  <a:gd name="T13" fmla="*/ 274 h 694"/>
                  <a:gd name="T14" fmla="*/ 408 w 414"/>
                  <a:gd name="T15" fmla="*/ 402 h 694"/>
                  <a:gd name="T16" fmla="*/ 414 w 414"/>
                  <a:gd name="T17" fmla="*/ 431 h 694"/>
                  <a:gd name="T18" fmla="*/ 390 w 414"/>
                  <a:gd name="T19" fmla="*/ 449 h 694"/>
                  <a:gd name="T20" fmla="*/ 332 w 414"/>
                  <a:gd name="T21" fmla="*/ 472 h 694"/>
                  <a:gd name="T22" fmla="*/ 250 w 414"/>
                  <a:gd name="T23" fmla="*/ 490 h 694"/>
                  <a:gd name="T24" fmla="*/ 151 w 414"/>
                  <a:gd name="T25" fmla="*/ 496 h 694"/>
                  <a:gd name="T26" fmla="*/ 116 w 414"/>
                  <a:gd name="T27" fmla="*/ 501 h 694"/>
                  <a:gd name="T28" fmla="*/ 104 w 414"/>
                  <a:gd name="T29" fmla="*/ 525 h 694"/>
                  <a:gd name="T30" fmla="*/ 127 w 414"/>
                  <a:gd name="T31" fmla="*/ 565 h 694"/>
                  <a:gd name="T32" fmla="*/ 209 w 414"/>
                  <a:gd name="T33" fmla="*/ 635 h 694"/>
                  <a:gd name="T34" fmla="*/ 268 w 414"/>
                  <a:gd name="T35" fmla="*/ 653 h 694"/>
                  <a:gd name="T36" fmla="*/ 280 w 414"/>
                  <a:gd name="T37" fmla="*/ 676 h 694"/>
                  <a:gd name="T38" fmla="*/ 255 w 414"/>
                  <a:gd name="T39" fmla="*/ 694 h 694"/>
                  <a:gd name="T40" fmla="*/ 203 w 414"/>
                  <a:gd name="T41" fmla="*/ 694 h 694"/>
                  <a:gd name="T42" fmla="*/ 133 w 414"/>
                  <a:gd name="T43" fmla="*/ 653 h 694"/>
                  <a:gd name="T44" fmla="*/ 75 w 414"/>
                  <a:gd name="T45" fmla="*/ 595 h 694"/>
                  <a:gd name="T46" fmla="*/ 40 w 414"/>
                  <a:gd name="T47" fmla="*/ 542 h 694"/>
                  <a:gd name="T48" fmla="*/ 40 w 414"/>
                  <a:gd name="T49" fmla="*/ 501 h 694"/>
                  <a:gd name="T50" fmla="*/ 63 w 414"/>
                  <a:gd name="T51" fmla="*/ 472 h 694"/>
                  <a:gd name="T52" fmla="*/ 98 w 414"/>
                  <a:gd name="T53" fmla="*/ 461 h 694"/>
                  <a:gd name="T54" fmla="*/ 151 w 414"/>
                  <a:gd name="T55" fmla="*/ 455 h 694"/>
                  <a:gd name="T56" fmla="*/ 209 w 414"/>
                  <a:gd name="T57" fmla="*/ 455 h 694"/>
                  <a:gd name="T58" fmla="*/ 280 w 414"/>
                  <a:gd name="T59" fmla="*/ 443 h 694"/>
                  <a:gd name="T60" fmla="*/ 315 w 414"/>
                  <a:gd name="T61" fmla="*/ 431 h 694"/>
                  <a:gd name="T62" fmla="*/ 332 w 414"/>
                  <a:gd name="T63" fmla="*/ 414 h 694"/>
                  <a:gd name="T64" fmla="*/ 326 w 414"/>
                  <a:gd name="T65" fmla="*/ 397 h 694"/>
                  <a:gd name="T66" fmla="*/ 274 w 414"/>
                  <a:gd name="T67" fmla="*/ 350 h 694"/>
                  <a:gd name="T68" fmla="*/ 191 w 414"/>
                  <a:gd name="T69" fmla="*/ 268 h 694"/>
                  <a:gd name="T70" fmla="*/ 116 w 414"/>
                  <a:gd name="T71" fmla="*/ 199 h 694"/>
                  <a:gd name="T72" fmla="*/ 34 w 414"/>
                  <a:gd name="T73" fmla="*/ 123 h 694"/>
                  <a:gd name="T74" fmla="*/ 5 w 414"/>
                  <a:gd name="T75" fmla="*/ 69 h 694"/>
                  <a:gd name="T76" fmla="*/ 0 w 414"/>
                  <a:gd name="T77" fmla="*/ 34 h 6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14"/>
                  <a:gd name="T118" fmla="*/ 0 h 694"/>
                  <a:gd name="T119" fmla="*/ 414 w 414"/>
                  <a:gd name="T120" fmla="*/ 694 h 6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14" h="694">
                    <a:moveTo>
                      <a:pt x="0" y="34"/>
                    </a:moveTo>
                    <a:lnTo>
                      <a:pt x="5" y="5"/>
                    </a:lnTo>
                    <a:lnTo>
                      <a:pt x="69" y="0"/>
                    </a:lnTo>
                    <a:lnTo>
                      <a:pt x="104" y="29"/>
                    </a:lnTo>
                    <a:lnTo>
                      <a:pt x="157" y="105"/>
                    </a:lnTo>
                    <a:lnTo>
                      <a:pt x="226" y="204"/>
                    </a:lnTo>
                    <a:lnTo>
                      <a:pt x="291" y="274"/>
                    </a:lnTo>
                    <a:lnTo>
                      <a:pt x="408" y="402"/>
                    </a:lnTo>
                    <a:lnTo>
                      <a:pt x="414" y="431"/>
                    </a:lnTo>
                    <a:lnTo>
                      <a:pt x="390" y="449"/>
                    </a:lnTo>
                    <a:lnTo>
                      <a:pt x="332" y="472"/>
                    </a:lnTo>
                    <a:lnTo>
                      <a:pt x="250" y="490"/>
                    </a:lnTo>
                    <a:lnTo>
                      <a:pt x="151" y="496"/>
                    </a:lnTo>
                    <a:lnTo>
                      <a:pt x="116" y="501"/>
                    </a:lnTo>
                    <a:lnTo>
                      <a:pt x="104" y="525"/>
                    </a:lnTo>
                    <a:lnTo>
                      <a:pt x="127" y="565"/>
                    </a:lnTo>
                    <a:lnTo>
                      <a:pt x="209" y="635"/>
                    </a:lnTo>
                    <a:lnTo>
                      <a:pt x="268" y="653"/>
                    </a:lnTo>
                    <a:lnTo>
                      <a:pt x="280" y="676"/>
                    </a:lnTo>
                    <a:lnTo>
                      <a:pt x="255" y="694"/>
                    </a:lnTo>
                    <a:lnTo>
                      <a:pt x="203" y="694"/>
                    </a:lnTo>
                    <a:lnTo>
                      <a:pt x="133" y="653"/>
                    </a:lnTo>
                    <a:lnTo>
                      <a:pt x="75" y="595"/>
                    </a:lnTo>
                    <a:lnTo>
                      <a:pt x="40" y="542"/>
                    </a:lnTo>
                    <a:lnTo>
                      <a:pt x="40" y="501"/>
                    </a:lnTo>
                    <a:lnTo>
                      <a:pt x="63" y="472"/>
                    </a:lnTo>
                    <a:lnTo>
                      <a:pt x="98" y="461"/>
                    </a:lnTo>
                    <a:lnTo>
                      <a:pt x="151" y="455"/>
                    </a:lnTo>
                    <a:lnTo>
                      <a:pt x="209" y="455"/>
                    </a:lnTo>
                    <a:lnTo>
                      <a:pt x="280" y="443"/>
                    </a:lnTo>
                    <a:lnTo>
                      <a:pt x="315" y="431"/>
                    </a:lnTo>
                    <a:lnTo>
                      <a:pt x="332" y="414"/>
                    </a:lnTo>
                    <a:lnTo>
                      <a:pt x="326" y="397"/>
                    </a:lnTo>
                    <a:lnTo>
                      <a:pt x="274" y="350"/>
                    </a:lnTo>
                    <a:lnTo>
                      <a:pt x="191" y="268"/>
                    </a:lnTo>
                    <a:lnTo>
                      <a:pt x="116" y="199"/>
                    </a:lnTo>
                    <a:lnTo>
                      <a:pt x="34" y="123"/>
                    </a:lnTo>
                    <a:lnTo>
                      <a:pt x="5" y="69"/>
                    </a:lnTo>
                    <a:lnTo>
                      <a:pt x="0" y="34"/>
                    </a:lnTo>
                    <a:close/>
                  </a:path>
                </a:pathLst>
              </a:custGeom>
              <a:solidFill>
                <a:srgbClr val="000000"/>
              </a:solidFill>
              <a:ln w="9525">
                <a:noFill/>
                <a:round/>
                <a:headEnd/>
                <a:tailEnd/>
              </a:ln>
            </p:spPr>
            <p:txBody>
              <a:bodyPr/>
              <a:lstStyle/>
              <a:p>
                <a:endParaRPr lang="zh-CN" altLang="en-US"/>
              </a:p>
            </p:txBody>
          </p:sp>
          <p:sp>
            <p:nvSpPr>
              <p:cNvPr id="44045" name="Freeform 10"/>
              <p:cNvSpPr>
                <a:spLocks/>
              </p:cNvSpPr>
              <p:nvPr/>
            </p:nvSpPr>
            <p:spPr bwMode="auto">
              <a:xfrm>
                <a:off x="3922" y="2770"/>
                <a:ext cx="449" cy="1046"/>
              </a:xfrm>
              <a:custGeom>
                <a:avLst/>
                <a:gdLst>
                  <a:gd name="T0" fmla="*/ 222 w 449"/>
                  <a:gd name="T1" fmla="*/ 0 h 1046"/>
                  <a:gd name="T2" fmla="*/ 286 w 449"/>
                  <a:gd name="T3" fmla="*/ 12 h 1046"/>
                  <a:gd name="T4" fmla="*/ 315 w 449"/>
                  <a:gd name="T5" fmla="*/ 59 h 1046"/>
                  <a:gd name="T6" fmla="*/ 309 w 449"/>
                  <a:gd name="T7" fmla="*/ 170 h 1046"/>
                  <a:gd name="T8" fmla="*/ 298 w 449"/>
                  <a:gd name="T9" fmla="*/ 287 h 1046"/>
                  <a:gd name="T10" fmla="*/ 298 w 449"/>
                  <a:gd name="T11" fmla="*/ 409 h 1046"/>
                  <a:gd name="T12" fmla="*/ 356 w 449"/>
                  <a:gd name="T13" fmla="*/ 555 h 1046"/>
                  <a:gd name="T14" fmla="*/ 402 w 449"/>
                  <a:gd name="T15" fmla="*/ 660 h 1046"/>
                  <a:gd name="T16" fmla="*/ 426 w 449"/>
                  <a:gd name="T17" fmla="*/ 766 h 1046"/>
                  <a:gd name="T18" fmla="*/ 420 w 449"/>
                  <a:gd name="T19" fmla="*/ 859 h 1046"/>
                  <a:gd name="T20" fmla="*/ 420 w 449"/>
                  <a:gd name="T21" fmla="*/ 894 h 1046"/>
                  <a:gd name="T22" fmla="*/ 443 w 449"/>
                  <a:gd name="T23" fmla="*/ 929 h 1046"/>
                  <a:gd name="T24" fmla="*/ 449 w 449"/>
                  <a:gd name="T25" fmla="*/ 964 h 1046"/>
                  <a:gd name="T26" fmla="*/ 432 w 449"/>
                  <a:gd name="T27" fmla="*/ 981 h 1046"/>
                  <a:gd name="T28" fmla="*/ 385 w 449"/>
                  <a:gd name="T29" fmla="*/ 970 h 1046"/>
                  <a:gd name="T30" fmla="*/ 298 w 449"/>
                  <a:gd name="T31" fmla="*/ 958 h 1046"/>
                  <a:gd name="T32" fmla="*/ 193 w 449"/>
                  <a:gd name="T33" fmla="*/ 981 h 1046"/>
                  <a:gd name="T34" fmla="*/ 123 w 449"/>
                  <a:gd name="T35" fmla="*/ 1022 h 1046"/>
                  <a:gd name="T36" fmla="*/ 88 w 449"/>
                  <a:gd name="T37" fmla="*/ 1046 h 1046"/>
                  <a:gd name="T38" fmla="*/ 53 w 449"/>
                  <a:gd name="T39" fmla="*/ 1046 h 1046"/>
                  <a:gd name="T40" fmla="*/ 0 w 449"/>
                  <a:gd name="T41" fmla="*/ 970 h 1046"/>
                  <a:gd name="T42" fmla="*/ 6 w 449"/>
                  <a:gd name="T43" fmla="*/ 958 h 1046"/>
                  <a:gd name="T44" fmla="*/ 112 w 449"/>
                  <a:gd name="T45" fmla="*/ 923 h 1046"/>
                  <a:gd name="T46" fmla="*/ 234 w 449"/>
                  <a:gd name="T47" fmla="*/ 906 h 1046"/>
                  <a:gd name="T48" fmla="*/ 321 w 449"/>
                  <a:gd name="T49" fmla="*/ 900 h 1046"/>
                  <a:gd name="T50" fmla="*/ 373 w 449"/>
                  <a:gd name="T51" fmla="*/ 900 h 1046"/>
                  <a:gd name="T52" fmla="*/ 385 w 449"/>
                  <a:gd name="T53" fmla="*/ 865 h 1046"/>
                  <a:gd name="T54" fmla="*/ 368 w 449"/>
                  <a:gd name="T55" fmla="*/ 766 h 1046"/>
                  <a:gd name="T56" fmla="*/ 327 w 449"/>
                  <a:gd name="T57" fmla="*/ 660 h 1046"/>
                  <a:gd name="T58" fmla="*/ 263 w 449"/>
                  <a:gd name="T59" fmla="*/ 526 h 1046"/>
                  <a:gd name="T60" fmla="*/ 210 w 449"/>
                  <a:gd name="T61" fmla="*/ 409 h 1046"/>
                  <a:gd name="T62" fmla="*/ 187 w 449"/>
                  <a:gd name="T63" fmla="*/ 304 h 1046"/>
                  <a:gd name="T64" fmla="*/ 181 w 449"/>
                  <a:gd name="T65" fmla="*/ 188 h 1046"/>
                  <a:gd name="T66" fmla="*/ 181 w 449"/>
                  <a:gd name="T67" fmla="*/ 76 h 1046"/>
                  <a:gd name="T68" fmla="*/ 205 w 449"/>
                  <a:gd name="T69" fmla="*/ 30 h 1046"/>
                  <a:gd name="T70" fmla="*/ 222 w 449"/>
                  <a:gd name="T71" fmla="*/ 0 h 10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9"/>
                  <a:gd name="T109" fmla="*/ 0 h 1046"/>
                  <a:gd name="T110" fmla="*/ 449 w 449"/>
                  <a:gd name="T111" fmla="*/ 1046 h 10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9" h="1046">
                    <a:moveTo>
                      <a:pt x="222" y="0"/>
                    </a:moveTo>
                    <a:lnTo>
                      <a:pt x="286" y="12"/>
                    </a:lnTo>
                    <a:lnTo>
                      <a:pt x="315" y="59"/>
                    </a:lnTo>
                    <a:lnTo>
                      <a:pt x="309" y="170"/>
                    </a:lnTo>
                    <a:lnTo>
                      <a:pt x="298" y="287"/>
                    </a:lnTo>
                    <a:lnTo>
                      <a:pt x="298" y="409"/>
                    </a:lnTo>
                    <a:lnTo>
                      <a:pt x="356" y="555"/>
                    </a:lnTo>
                    <a:lnTo>
                      <a:pt x="402" y="660"/>
                    </a:lnTo>
                    <a:lnTo>
                      <a:pt x="426" y="766"/>
                    </a:lnTo>
                    <a:lnTo>
                      <a:pt x="420" y="859"/>
                    </a:lnTo>
                    <a:lnTo>
                      <a:pt x="420" y="894"/>
                    </a:lnTo>
                    <a:lnTo>
                      <a:pt x="443" y="929"/>
                    </a:lnTo>
                    <a:lnTo>
                      <a:pt x="449" y="964"/>
                    </a:lnTo>
                    <a:lnTo>
                      <a:pt x="432" y="981"/>
                    </a:lnTo>
                    <a:lnTo>
                      <a:pt x="385" y="970"/>
                    </a:lnTo>
                    <a:lnTo>
                      <a:pt x="298" y="958"/>
                    </a:lnTo>
                    <a:lnTo>
                      <a:pt x="193" y="981"/>
                    </a:lnTo>
                    <a:lnTo>
                      <a:pt x="123" y="1022"/>
                    </a:lnTo>
                    <a:lnTo>
                      <a:pt x="88" y="1046"/>
                    </a:lnTo>
                    <a:lnTo>
                      <a:pt x="53" y="1046"/>
                    </a:lnTo>
                    <a:lnTo>
                      <a:pt x="0" y="970"/>
                    </a:lnTo>
                    <a:lnTo>
                      <a:pt x="6" y="958"/>
                    </a:lnTo>
                    <a:lnTo>
                      <a:pt x="112" y="923"/>
                    </a:lnTo>
                    <a:lnTo>
                      <a:pt x="234" y="906"/>
                    </a:lnTo>
                    <a:lnTo>
                      <a:pt x="321" y="900"/>
                    </a:lnTo>
                    <a:lnTo>
                      <a:pt x="373" y="900"/>
                    </a:lnTo>
                    <a:lnTo>
                      <a:pt x="385" y="865"/>
                    </a:lnTo>
                    <a:lnTo>
                      <a:pt x="368" y="766"/>
                    </a:lnTo>
                    <a:lnTo>
                      <a:pt x="327" y="660"/>
                    </a:lnTo>
                    <a:lnTo>
                      <a:pt x="263" y="526"/>
                    </a:lnTo>
                    <a:lnTo>
                      <a:pt x="210" y="409"/>
                    </a:lnTo>
                    <a:lnTo>
                      <a:pt x="187" y="304"/>
                    </a:lnTo>
                    <a:lnTo>
                      <a:pt x="181" y="188"/>
                    </a:lnTo>
                    <a:lnTo>
                      <a:pt x="181" y="76"/>
                    </a:lnTo>
                    <a:lnTo>
                      <a:pt x="205" y="30"/>
                    </a:lnTo>
                    <a:lnTo>
                      <a:pt x="222" y="0"/>
                    </a:lnTo>
                    <a:close/>
                  </a:path>
                </a:pathLst>
              </a:custGeom>
              <a:solidFill>
                <a:srgbClr val="000000"/>
              </a:solidFill>
              <a:ln w="9525">
                <a:noFill/>
                <a:round/>
                <a:headEnd/>
                <a:tailEnd/>
              </a:ln>
            </p:spPr>
            <p:txBody>
              <a:bodyPr/>
              <a:lstStyle/>
              <a:p>
                <a:endParaRPr lang="zh-CN" altLang="en-US"/>
              </a:p>
            </p:txBody>
          </p:sp>
          <p:sp>
            <p:nvSpPr>
              <p:cNvPr id="44046" name="Freeform 11"/>
              <p:cNvSpPr>
                <a:spLocks/>
              </p:cNvSpPr>
              <p:nvPr/>
            </p:nvSpPr>
            <p:spPr bwMode="auto">
              <a:xfrm>
                <a:off x="3701" y="2800"/>
                <a:ext cx="373" cy="870"/>
              </a:xfrm>
              <a:custGeom>
                <a:avLst/>
                <a:gdLst>
                  <a:gd name="T0" fmla="*/ 280 w 373"/>
                  <a:gd name="T1" fmla="*/ 0 h 870"/>
                  <a:gd name="T2" fmla="*/ 332 w 373"/>
                  <a:gd name="T3" fmla="*/ 0 h 870"/>
                  <a:gd name="T4" fmla="*/ 350 w 373"/>
                  <a:gd name="T5" fmla="*/ 35 h 870"/>
                  <a:gd name="T6" fmla="*/ 361 w 373"/>
                  <a:gd name="T7" fmla="*/ 112 h 870"/>
                  <a:gd name="T8" fmla="*/ 350 w 373"/>
                  <a:gd name="T9" fmla="*/ 193 h 870"/>
                  <a:gd name="T10" fmla="*/ 321 w 373"/>
                  <a:gd name="T11" fmla="*/ 356 h 870"/>
                  <a:gd name="T12" fmla="*/ 326 w 373"/>
                  <a:gd name="T13" fmla="*/ 426 h 870"/>
                  <a:gd name="T14" fmla="*/ 361 w 373"/>
                  <a:gd name="T15" fmla="*/ 566 h 870"/>
                  <a:gd name="T16" fmla="*/ 373 w 373"/>
                  <a:gd name="T17" fmla="*/ 665 h 870"/>
                  <a:gd name="T18" fmla="*/ 373 w 373"/>
                  <a:gd name="T19" fmla="*/ 742 h 870"/>
                  <a:gd name="T20" fmla="*/ 356 w 373"/>
                  <a:gd name="T21" fmla="*/ 759 h 870"/>
                  <a:gd name="T22" fmla="*/ 303 w 373"/>
                  <a:gd name="T23" fmla="*/ 771 h 870"/>
                  <a:gd name="T24" fmla="*/ 232 w 373"/>
                  <a:gd name="T25" fmla="*/ 788 h 870"/>
                  <a:gd name="T26" fmla="*/ 163 w 373"/>
                  <a:gd name="T27" fmla="*/ 823 h 870"/>
                  <a:gd name="T28" fmla="*/ 93 w 373"/>
                  <a:gd name="T29" fmla="*/ 870 h 870"/>
                  <a:gd name="T30" fmla="*/ 64 w 373"/>
                  <a:gd name="T31" fmla="*/ 870 h 870"/>
                  <a:gd name="T32" fmla="*/ 0 w 373"/>
                  <a:gd name="T33" fmla="*/ 818 h 870"/>
                  <a:gd name="T34" fmla="*/ 6 w 373"/>
                  <a:gd name="T35" fmla="*/ 794 h 870"/>
                  <a:gd name="T36" fmla="*/ 87 w 373"/>
                  <a:gd name="T37" fmla="*/ 759 h 870"/>
                  <a:gd name="T38" fmla="*/ 227 w 373"/>
                  <a:gd name="T39" fmla="*/ 724 h 870"/>
                  <a:gd name="T40" fmla="*/ 292 w 373"/>
                  <a:gd name="T41" fmla="*/ 700 h 870"/>
                  <a:gd name="T42" fmla="*/ 303 w 373"/>
                  <a:gd name="T43" fmla="*/ 677 h 870"/>
                  <a:gd name="T44" fmla="*/ 303 w 373"/>
                  <a:gd name="T45" fmla="*/ 578 h 870"/>
                  <a:gd name="T46" fmla="*/ 280 w 373"/>
                  <a:gd name="T47" fmla="*/ 450 h 870"/>
                  <a:gd name="T48" fmla="*/ 268 w 373"/>
                  <a:gd name="T49" fmla="*/ 368 h 870"/>
                  <a:gd name="T50" fmla="*/ 257 w 373"/>
                  <a:gd name="T51" fmla="*/ 240 h 870"/>
                  <a:gd name="T52" fmla="*/ 251 w 373"/>
                  <a:gd name="T53" fmla="*/ 100 h 870"/>
                  <a:gd name="T54" fmla="*/ 257 w 373"/>
                  <a:gd name="T55" fmla="*/ 35 h 870"/>
                  <a:gd name="T56" fmla="*/ 280 w 373"/>
                  <a:gd name="T57" fmla="*/ 0 h 8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3"/>
                  <a:gd name="T88" fmla="*/ 0 h 870"/>
                  <a:gd name="T89" fmla="*/ 373 w 373"/>
                  <a:gd name="T90" fmla="*/ 870 h 8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3" h="870">
                    <a:moveTo>
                      <a:pt x="280" y="0"/>
                    </a:moveTo>
                    <a:lnTo>
                      <a:pt x="332" y="0"/>
                    </a:lnTo>
                    <a:lnTo>
                      <a:pt x="350" y="35"/>
                    </a:lnTo>
                    <a:lnTo>
                      <a:pt x="361" y="112"/>
                    </a:lnTo>
                    <a:lnTo>
                      <a:pt x="350" y="193"/>
                    </a:lnTo>
                    <a:lnTo>
                      <a:pt x="321" y="356"/>
                    </a:lnTo>
                    <a:lnTo>
                      <a:pt x="326" y="426"/>
                    </a:lnTo>
                    <a:lnTo>
                      <a:pt x="361" y="566"/>
                    </a:lnTo>
                    <a:lnTo>
                      <a:pt x="373" y="665"/>
                    </a:lnTo>
                    <a:lnTo>
                      <a:pt x="373" y="742"/>
                    </a:lnTo>
                    <a:lnTo>
                      <a:pt x="356" y="759"/>
                    </a:lnTo>
                    <a:lnTo>
                      <a:pt x="303" y="771"/>
                    </a:lnTo>
                    <a:lnTo>
                      <a:pt x="232" y="788"/>
                    </a:lnTo>
                    <a:lnTo>
                      <a:pt x="163" y="823"/>
                    </a:lnTo>
                    <a:lnTo>
                      <a:pt x="93" y="870"/>
                    </a:lnTo>
                    <a:lnTo>
                      <a:pt x="64" y="870"/>
                    </a:lnTo>
                    <a:lnTo>
                      <a:pt x="0" y="818"/>
                    </a:lnTo>
                    <a:lnTo>
                      <a:pt x="6" y="794"/>
                    </a:lnTo>
                    <a:lnTo>
                      <a:pt x="87" y="759"/>
                    </a:lnTo>
                    <a:lnTo>
                      <a:pt x="227" y="724"/>
                    </a:lnTo>
                    <a:lnTo>
                      <a:pt x="292" y="700"/>
                    </a:lnTo>
                    <a:lnTo>
                      <a:pt x="303" y="677"/>
                    </a:lnTo>
                    <a:lnTo>
                      <a:pt x="303" y="578"/>
                    </a:lnTo>
                    <a:lnTo>
                      <a:pt x="280" y="450"/>
                    </a:lnTo>
                    <a:lnTo>
                      <a:pt x="268" y="368"/>
                    </a:lnTo>
                    <a:lnTo>
                      <a:pt x="257" y="240"/>
                    </a:lnTo>
                    <a:lnTo>
                      <a:pt x="251" y="100"/>
                    </a:lnTo>
                    <a:lnTo>
                      <a:pt x="257" y="35"/>
                    </a:lnTo>
                    <a:lnTo>
                      <a:pt x="280" y="0"/>
                    </a:lnTo>
                    <a:close/>
                  </a:path>
                </a:pathLst>
              </a:custGeom>
              <a:solidFill>
                <a:srgbClr val="000000"/>
              </a:solidFill>
              <a:ln w="9525">
                <a:noFill/>
                <a:round/>
                <a:headEnd/>
                <a:tailEnd/>
              </a:ln>
            </p:spPr>
            <p:txBody>
              <a:bodyPr/>
              <a:lstStyle/>
              <a:p>
                <a:endParaRPr lang="zh-CN" altLang="en-US"/>
              </a:p>
            </p:txBody>
          </p:sp>
          <p:sp>
            <p:nvSpPr>
              <p:cNvPr id="44047" name="Freeform 12"/>
              <p:cNvSpPr>
                <a:spLocks/>
              </p:cNvSpPr>
              <p:nvPr/>
            </p:nvSpPr>
            <p:spPr bwMode="auto">
              <a:xfrm>
                <a:off x="3689" y="1520"/>
                <a:ext cx="612" cy="776"/>
              </a:xfrm>
              <a:custGeom>
                <a:avLst/>
                <a:gdLst>
                  <a:gd name="T0" fmla="*/ 326 w 612"/>
                  <a:gd name="T1" fmla="*/ 776 h 776"/>
                  <a:gd name="T2" fmla="*/ 355 w 612"/>
                  <a:gd name="T3" fmla="*/ 740 h 776"/>
                  <a:gd name="T4" fmla="*/ 344 w 612"/>
                  <a:gd name="T5" fmla="*/ 688 h 776"/>
                  <a:gd name="T6" fmla="*/ 321 w 612"/>
                  <a:gd name="T7" fmla="*/ 618 h 776"/>
                  <a:gd name="T8" fmla="*/ 232 w 612"/>
                  <a:gd name="T9" fmla="*/ 536 h 776"/>
                  <a:gd name="T10" fmla="*/ 145 w 612"/>
                  <a:gd name="T11" fmla="*/ 461 h 776"/>
                  <a:gd name="T12" fmla="*/ 104 w 612"/>
                  <a:gd name="T13" fmla="*/ 379 h 776"/>
                  <a:gd name="T14" fmla="*/ 87 w 612"/>
                  <a:gd name="T15" fmla="*/ 251 h 776"/>
                  <a:gd name="T16" fmla="*/ 186 w 612"/>
                  <a:gd name="T17" fmla="*/ 216 h 776"/>
                  <a:gd name="T18" fmla="*/ 344 w 612"/>
                  <a:gd name="T19" fmla="*/ 199 h 776"/>
                  <a:gd name="T20" fmla="*/ 408 w 612"/>
                  <a:gd name="T21" fmla="*/ 205 h 776"/>
                  <a:gd name="T22" fmla="*/ 425 w 612"/>
                  <a:gd name="T23" fmla="*/ 222 h 776"/>
                  <a:gd name="T24" fmla="*/ 454 w 612"/>
                  <a:gd name="T25" fmla="*/ 193 h 776"/>
                  <a:gd name="T26" fmla="*/ 443 w 612"/>
                  <a:gd name="T27" fmla="*/ 164 h 776"/>
                  <a:gd name="T28" fmla="*/ 460 w 612"/>
                  <a:gd name="T29" fmla="*/ 111 h 776"/>
                  <a:gd name="T30" fmla="*/ 507 w 612"/>
                  <a:gd name="T31" fmla="*/ 64 h 776"/>
                  <a:gd name="T32" fmla="*/ 542 w 612"/>
                  <a:gd name="T33" fmla="*/ 52 h 776"/>
                  <a:gd name="T34" fmla="*/ 588 w 612"/>
                  <a:gd name="T35" fmla="*/ 81 h 776"/>
                  <a:gd name="T36" fmla="*/ 612 w 612"/>
                  <a:gd name="T37" fmla="*/ 52 h 776"/>
                  <a:gd name="T38" fmla="*/ 571 w 612"/>
                  <a:gd name="T39" fmla="*/ 0 h 776"/>
                  <a:gd name="T40" fmla="*/ 518 w 612"/>
                  <a:gd name="T41" fmla="*/ 0 h 776"/>
                  <a:gd name="T42" fmla="*/ 454 w 612"/>
                  <a:gd name="T43" fmla="*/ 29 h 776"/>
                  <a:gd name="T44" fmla="*/ 414 w 612"/>
                  <a:gd name="T45" fmla="*/ 105 h 776"/>
                  <a:gd name="T46" fmla="*/ 361 w 612"/>
                  <a:gd name="T47" fmla="*/ 141 h 776"/>
                  <a:gd name="T48" fmla="*/ 280 w 612"/>
                  <a:gd name="T49" fmla="*/ 152 h 776"/>
                  <a:gd name="T50" fmla="*/ 133 w 612"/>
                  <a:gd name="T51" fmla="*/ 170 h 776"/>
                  <a:gd name="T52" fmla="*/ 17 w 612"/>
                  <a:gd name="T53" fmla="*/ 205 h 776"/>
                  <a:gd name="T54" fmla="*/ 0 w 612"/>
                  <a:gd name="T55" fmla="*/ 234 h 776"/>
                  <a:gd name="T56" fmla="*/ 11 w 612"/>
                  <a:gd name="T57" fmla="*/ 327 h 776"/>
                  <a:gd name="T58" fmla="*/ 52 w 612"/>
                  <a:gd name="T59" fmla="*/ 455 h 776"/>
                  <a:gd name="T60" fmla="*/ 110 w 612"/>
                  <a:gd name="T61" fmla="*/ 560 h 776"/>
                  <a:gd name="T62" fmla="*/ 168 w 612"/>
                  <a:gd name="T63" fmla="*/ 653 h 776"/>
                  <a:gd name="T64" fmla="*/ 221 w 612"/>
                  <a:gd name="T65" fmla="*/ 717 h 776"/>
                  <a:gd name="T66" fmla="*/ 274 w 612"/>
                  <a:gd name="T67" fmla="*/ 764 h 776"/>
                  <a:gd name="T68" fmla="*/ 326 w 612"/>
                  <a:gd name="T69" fmla="*/ 776 h 7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12"/>
                  <a:gd name="T106" fmla="*/ 0 h 776"/>
                  <a:gd name="T107" fmla="*/ 612 w 612"/>
                  <a:gd name="T108" fmla="*/ 776 h 7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12" h="776">
                    <a:moveTo>
                      <a:pt x="326" y="776"/>
                    </a:moveTo>
                    <a:lnTo>
                      <a:pt x="355" y="740"/>
                    </a:lnTo>
                    <a:lnTo>
                      <a:pt x="344" y="688"/>
                    </a:lnTo>
                    <a:lnTo>
                      <a:pt x="321" y="618"/>
                    </a:lnTo>
                    <a:lnTo>
                      <a:pt x="232" y="536"/>
                    </a:lnTo>
                    <a:lnTo>
                      <a:pt x="145" y="461"/>
                    </a:lnTo>
                    <a:lnTo>
                      <a:pt x="104" y="379"/>
                    </a:lnTo>
                    <a:lnTo>
                      <a:pt x="87" y="251"/>
                    </a:lnTo>
                    <a:lnTo>
                      <a:pt x="186" y="216"/>
                    </a:lnTo>
                    <a:lnTo>
                      <a:pt x="344" y="199"/>
                    </a:lnTo>
                    <a:lnTo>
                      <a:pt x="408" y="205"/>
                    </a:lnTo>
                    <a:lnTo>
                      <a:pt x="425" y="222"/>
                    </a:lnTo>
                    <a:lnTo>
                      <a:pt x="454" y="193"/>
                    </a:lnTo>
                    <a:lnTo>
                      <a:pt x="443" y="164"/>
                    </a:lnTo>
                    <a:lnTo>
                      <a:pt x="460" y="111"/>
                    </a:lnTo>
                    <a:lnTo>
                      <a:pt x="507" y="64"/>
                    </a:lnTo>
                    <a:lnTo>
                      <a:pt x="542" y="52"/>
                    </a:lnTo>
                    <a:lnTo>
                      <a:pt x="588" y="81"/>
                    </a:lnTo>
                    <a:lnTo>
                      <a:pt x="612" y="52"/>
                    </a:lnTo>
                    <a:lnTo>
                      <a:pt x="571" y="0"/>
                    </a:lnTo>
                    <a:lnTo>
                      <a:pt x="518" y="0"/>
                    </a:lnTo>
                    <a:lnTo>
                      <a:pt x="454" y="29"/>
                    </a:lnTo>
                    <a:lnTo>
                      <a:pt x="414" y="105"/>
                    </a:lnTo>
                    <a:lnTo>
                      <a:pt x="361" y="141"/>
                    </a:lnTo>
                    <a:lnTo>
                      <a:pt x="280" y="152"/>
                    </a:lnTo>
                    <a:lnTo>
                      <a:pt x="133" y="170"/>
                    </a:lnTo>
                    <a:lnTo>
                      <a:pt x="17" y="205"/>
                    </a:lnTo>
                    <a:lnTo>
                      <a:pt x="0" y="234"/>
                    </a:lnTo>
                    <a:lnTo>
                      <a:pt x="11" y="327"/>
                    </a:lnTo>
                    <a:lnTo>
                      <a:pt x="52" y="455"/>
                    </a:lnTo>
                    <a:lnTo>
                      <a:pt x="110" y="560"/>
                    </a:lnTo>
                    <a:lnTo>
                      <a:pt x="168" y="653"/>
                    </a:lnTo>
                    <a:lnTo>
                      <a:pt x="221" y="717"/>
                    </a:lnTo>
                    <a:lnTo>
                      <a:pt x="274" y="764"/>
                    </a:lnTo>
                    <a:lnTo>
                      <a:pt x="326" y="776"/>
                    </a:lnTo>
                    <a:close/>
                  </a:path>
                </a:pathLst>
              </a:custGeom>
              <a:solidFill>
                <a:srgbClr val="000000"/>
              </a:solidFill>
              <a:ln w="9525">
                <a:noFill/>
                <a:round/>
                <a:headEnd/>
                <a:tailEnd/>
              </a:ln>
            </p:spPr>
            <p:txBody>
              <a:bodyPr/>
              <a:lstStyle/>
              <a:p>
                <a:endParaRPr lang="zh-CN" altLang="en-US"/>
              </a:p>
            </p:txBody>
          </p:sp>
        </p:grpSp>
        <p:grpSp>
          <p:nvGrpSpPr>
            <p:cNvPr id="44039" name="Group 13"/>
            <p:cNvGrpSpPr>
              <a:grpSpLocks/>
            </p:cNvGrpSpPr>
            <p:nvPr/>
          </p:nvGrpSpPr>
          <p:grpSpPr bwMode="auto">
            <a:xfrm>
              <a:off x="4500" y="1339"/>
              <a:ext cx="210" cy="264"/>
              <a:chOff x="4500" y="1339"/>
              <a:chExt cx="210" cy="264"/>
            </a:xfrm>
          </p:grpSpPr>
          <p:sp>
            <p:nvSpPr>
              <p:cNvPr id="44040" name="Freeform 14"/>
              <p:cNvSpPr>
                <a:spLocks/>
              </p:cNvSpPr>
              <p:nvPr/>
            </p:nvSpPr>
            <p:spPr bwMode="auto">
              <a:xfrm>
                <a:off x="4541" y="1339"/>
                <a:ext cx="169" cy="192"/>
              </a:xfrm>
              <a:custGeom>
                <a:avLst/>
                <a:gdLst>
                  <a:gd name="T0" fmla="*/ 52 w 169"/>
                  <a:gd name="T1" fmla="*/ 12 h 192"/>
                  <a:gd name="T2" fmla="*/ 99 w 169"/>
                  <a:gd name="T3" fmla="*/ 0 h 192"/>
                  <a:gd name="T4" fmla="*/ 157 w 169"/>
                  <a:gd name="T5" fmla="*/ 17 h 192"/>
                  <a:gd name="T6" fmla="*/ 169 w 169"/>
                  <a:gd name="T7" fmla="*/ 58 h 192"/>
                  <a:gd name="T8" fmla="*/ 163 w 169"/>
                  <a:gd name="T9" fmla="*/ 111 h 192"/>
                  <a:gd name="T10" fmla="*/ 134 w 169"/>
                  <a:gd name="T11" fmla="*/ 145 h 192"/>
                  <a:gd name="T12" fmla="*/ 93 w 169"/>
                  <a:gd name="T13" fmla="*/ 151 h 192"/>
                  <a:gd name="T14" fmla="*/ 52 w 169"/>
                  <a:gd name="T15" fmla="*/ 151 h 192"/>
                  <a:gd name="T16" fmla="*/ 34 w 169"/>
                  <a:gd name="T17" fmla="*/ 169 h 192"/>
                  <a:gd name="T18" fmla="*/ 34 w 169"/>
                  <a:gd name="T19" fmla="*/ 180 h 192"/>
                  <a:gd name="T20" fmla="*/ 23 w 169"/>
                  <a:gd name="T21" fmla="*/ 192 h 192"/>
                  <a:gd name="T22" fmla="*/ 0 w 169"/>
                  <a:gd name="T23" fmla="*/ 186 h 192"/>
                  <a:gd name="T24" fmla="*/ 5 w 169"/>
                  <a:gd name="T25" fmla="*/ 157 h 192"/>
                  <a:gd name="T26" fmla="*/ 23 w 169"/>
                  <a:gd name="T27" fmla="*/ 134 h 192"/>
                  <a:gd name="T28" fmla="*/ 58 w 169"/>
                  <a:gd name="T29" fmla="*/ 116 h 192"/>
                  <a:gd name="T30" fmla="*/ 93 w 169"/>
                  <a:gd name="T31" fmla="*/ 122 h 192"/>
                  <a:gd name="T32" fmla="*/ 122 w 169"/>
                  <a:gd name="T33" fmla="*/ 116 h 192"/>
                  <a:gd name="T34" fmla="*/ 139 w 169"/>
                  <a:gd name="T35" fmla="*/ 87 h 192"/>
                  <a:gd name="T36" fmla="*/ 139 w 169"/>
                  <a:gd name="T37" fmla="*/ 52 h 192"/>
                  <a:gd name="T38" fmla="*/ 122 w 169"/>
                  <a:gd name="T39" fmla="*/ 35 h 192"/>
                  <a:gd name="T40" fmla="*/ 99 w 169"/>
                  <a:gd name="T41" fmla="*/ 35 h 192"/>
                  <a:gd name="T42" fmla="*/ 75 w 169"/>
                  <a:gd name="T43" fmla="*/ 41 h 192"/>
                  <a:gd name="T44" fmla="*/ 58 w 169"/>
                  <a:gd name="T45" fmla="*/ 52 h 192"/>
                  <a:gd name="T46" fmla="*/ 40 w 169"/>
                  <a:gd name="T47" fmla="*/ 41 h 192"/>
                  <a:gd name="T48" fmla="*/ 52 w 169"/>
                  <a:gd name="T49" fmla="*/ 12 h 1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9"/>
                  <a:gd name="T76" fmla="*/ 0 h 192"/>
                  <a:gd name="T77" fmla="*/ 169 w 169"/>
                  <a:gd name="T78" fmla="*/ 192 h 1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9" h="192">
                    <a:moveTo>
                      <a:pt x="52" y="12"/>
                    </a:moveTo>
                    <a:lnTo>
                      <a:pt x="99" y="0"/>
                    </a:lnTo>
                    <a:lnTo>
                      <a:pt x="157" y="17"/>
                    </a:lnTo>
                    <a:lnTo>
                      <a:pt x="169" y="58"/>
                    </a:lnTo>
                    <a:lnTo>
                      <a:pt x="163" y="111"/>
                    </a:lnTo>
                    <a:lnTo>
                      <a:pt x="134" y="145"/>
                    </a:lnTo>
                    <a:lnTo>
                      <a:pt x="93" y="151"/>
                    </a:lnTo>
                    <a:lnTo>
                      <a:pt x="52" y="151"/>
                    </a:lnTo>
                    <a:lnTo>
                      <a:pt x="34" y="169"/>
                    </a:lnTo>
                    <a:lnTo>
                      <a:pt x="34" y="180"/>
                    </a:lnTo>
                    <a:lnTo>
                      <a:pt x="23" y="192"/>
                    </a:lnTo>
                    <a:lnTo>
                      <a:pt x="0" y="186"/>
                    </a:lnTo>
                    <a:lnTo>
                      <a:pt x="5" y="157"/>
                    </a:lnTo>
                    <a:lnTo>
                      <a:pt x="23" y="134"/>
                    </a:lnTo>
                    <a:lnTo>
                      <a:pt x="58" y="116"/>
                    </a:lnTo>
                    <a:lnTo>
                      <a:pt x="93" y="122"/>
                    </a:lnTo>
                    <a:lnTo>
                      <a:pt x="122" y="116"/>
                    </a:lnTo>
                    <a:lnTo>
                      <a:pt x="139" y="87"/>
                    </a:lnTo>
                    <a:lnTo>
                      <a:pt x="139" y="52"/>
                    </a:lnTo>
                    <a:lnTo>
                      <a:pt x="122" y="35"/>
                    </a:lnTo>
                    <a:lnTo>
                      <a:pt x="99" y="35"/>
                    </a:lnTo>
                    <a:lnTo>
                      <a:pt x="75" y="41"/>
                    </a:lnTo>
                    <a:lnTo>
                      <a:pt x="58" y="52"/>
                    </a:lnTo>
                    <a:lnTo>
                      <a:pt x="40" y="41"/>
                    </a:lnTo>
                    <a:lnTo>
                      <a:pt x="52" y="12"/>
                    </a:lnTo>
                    <a:close/>
                  </a:path>
                </a:pathLst>
              </a:custGeom>
              <a:solidFill>
                <a:srgbClr val="000000"/>
              </a:solidFill>
              <a:ln w="9525">
                <a:noFill/>
                <a:round/>
                <a:headEnd/>
                <a:tailEnd/>
              </a:ln>
            </p:spPr>
            <p:txBody>
              <a:bodyPr/>
              <a:lstStyle/>
              <a:p>
                <a:endParaRPr lang="zh-CN" altLang="en-US"/>
              </a:p>
            </p:txBody>
          </p:sp>
          <p:sp>
            <p:nvSpPr>
              <p:cNvPr id="44041" name="Oval 15"/>
              <p:cNvSpPr>
                <a:spLocks noChangeArrowheads="1"/>
              </p:cNvSpPr>
              <p:nvPr/>
            </p:nvSpPr>
            <p:spPr bwMode="auto">
              <a:xfrm>
                <a:off x="4500" y="1555"/>
                <a:ext cx="49" cy="48"/>
              </a:xfrm>
              <a:prstGeom prst="ellipse">
                <a:avLst/>
              </a:prstGeom>
              <a:solidFill>
                <a:srgbClr val="000000"/>
              </a:solidFill>
              <a:ln w="9525">
                <a:noFill/>
                <a:round/>
                <a:headEnd/>
                <a:tailEnd/>
              </a:ln>
            </p:spPr>
            <p:txBody>
              <a:bodyPr/>
              <a:lstStyle/>
              <a:p>
                <a:endParaRPr lang="zh-CN" altLang="en-US" sz="1800" b="0"/>
              </a:p>
            </p:txBody>
          </p:sp>
        </p:grpSp>
      </p:gr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1" name="Rectangle 3"/>
          <p:cNvSpPr>
            <a:spLocks noGrp="1" noChangeArrowheads="1"/>
          </p:cNvSpPr>
          <p:nvPr>
            <p:ph type="title" idx="4294967295"/>
          </p:nvPr>
        </p:nvSpPr>
        <p:spPr>
          <a:xfrm>
            <a:off x="1371600" y="692150"/>
            <a:ext cx="7772400" cy="1143000"/>
          </a:xfrm>
        </p:spPr>
        <p:txBody>
          <a:bodyPr/>
          <a:lstStyle/>
          <a:p>
            <a:pPr eaLnBrk="1" hangingPunct="1">
              <a:defRPr/>
            </a:pPr>
            <a:r>
              <a:rPr lang="zh-CN" altLang="en-US" b="1">
                <a:solidFill>
                  <a:srgbClr val="0A0A0E"/>
                </a:solidFill>
                <a:effectLst>
                  <a:outerShdw blurRad="38100" dist="38100" dir="2700000" algn="tl">
                    <a:srgbClr val="C0C0C0"/>
                  </a:outerShdw>
                </a:effectLst>
              </a:rPr>
              <a:t>第四章 管理信息系统的分析</a:t>
            </a:r>
          </a:p>
        </p:txBody>
      </p:sp>
      <p:sp>
        <p:nvSpPr>
          <p:cNvPr id="1676292" name="AutoShape 4">
            <a:hlinkClick r:id="rId2" action="ppaction://hlinksldjump" highlightClick="1"/>
          </p:cNvPr>
          <p:cNvSpPr>
            <a:spLocks noChangeArrowheads="1"/>
          </p:cNvSpPr>
          <p:nvPr/>
        </p:nvSpPr>
        <p:spPr bwMode="auto">
          <a:xfrm>
            <a:off x="1828800" y="2060575"/>
            <a:ext cx="5486400" cy="690563"/>
          </a:xfrm>
          <a:prstGeom prst="actionButtonBlank">
            <a:avLst/>
          </a:prstGeom>
          <a:noFill/>
          <a:ln w="9525">
            <a:noFill/>
            <a:miter lim="800000"/>
            <a:headEnd/>
            <a:tailEnd/>
          </a:ln>
          <a:effectLst/>
        </p:spPr>
        <p:txBody>
          <a:bodyPr wrap="none" anchor="ctr"/>
          <a:lstStyle/>
          <a:p>
            <a:pPr>
              <a:defRPr/>
            </a:pPr>
            <a:r>
              <a:rPr kumimoji="1" lang="en-US" altLang="zh-CN" sz="3200">
                <a:effectLst>
                  <a:outerShdw blurRad="38100" dist="38100" dir="2700000" algn="tl">
                    <a:srgbClr val="C0C0C0"/>
                  </a:outerShdw>
                </a:effectLst>
                <a:latin typeface="Times New Roman" pitchFamily="18" charset="0"/>
              </a:rPr>
              <a:t> </a:t>
            </a:r>
            <a:r>
              <a:rPr kumimoji="1" lang="en-US" altLang="zh-CN" sz="3200">
                <a:solidFill>
                  <a:srgbClr val="0A0A0E"/>
                </a:solidFill>
                <a:effectLst>
                  <a:outerShdw blurRad="38100" dist="38100" dir="2700000" algn="tl">
                    <a:srgbClr val="C0C0C0"/>
                  </a:outerShdw>
                </a:effectLst>
                <a:latin typeface="Times New Roman" pitchFamily="18" charset="0"/>
              </a:rPr>
              <a:t>4.1 </a:t>
            </a:r>
            <a:r>
              <a:rPr kumimoji="1" lang="zh-CN" altLang="en-US" sz="3200">
                <a:solidFill>
                  <a:srgbClr val="0A0A0E"/>
                </a:solidFill>
                <a:effectLst>
                  <a:outerShdw blurRad="38100" dist="38100" dir="2700000" algn="tl">
                    <a:srgbClr val="C0C0C0"/>
                  </a:outerShdw>
                </a:effectLst>
                <a:latin typeface="Times New Roman" pitchFamily="18" charset="0"/>
              </a:rPr>
              <a:t>系统调查与分析概述</a:t>
            </a:r>
          </a:p>
        </p:txBody>
      </p:sp>
      <p:sp>
        <p:nvSpPr>
          <p:cNvPr id="1676293" name="AutoShape 5">
            <a:hlinkClick r:id="rId3" action="ppaction://hlinksldjump" highlightClick="1"/>
          </p:cNvPr>
          <p:cNvSpPr>
            <a:spLocks noChangeArrowheads="1"/>
          </p:cNvSpPr>
          <p:nvPr/>
        </p:nvSpPr>
        <p:spPr bwMode="auto">
          <a:xfrm>
            <a:off x="1828800" y="2924175"/>
            <a:ext cx="5486400" cy="690563"/>
          </a:xfrm>
          <a:prstGeom prst="actionButtonBlank">
            <a:avLst/>
          </a:prstGeom>
          <a:noFill/>
          <a:ln w="9525">
            <a:noFill/>
            <a:miter lim="800000"/>
            <a:headEnd/>
            <a:tailEnd/>
          </a:ln>
          <a:effectLst/>
        </p:spPr>
        <p:txBody>
          <a:bodyPr wrap="none" anchor="ctr"/>
          <a:lstStyle/>
          <a:p>
            <a:pPr>
              <a:defRPr/>
            </a:pPr>
            <a:r>
              <a:rPr kumimoji="1" lang="en-US" altLang="zh-CN" sz="3200">
                <a:solidFill>
                  <a:srgbClr val="0A0A0E"/>
                </a:solidFill>
                <a:effectLst>
                  <a:outerShdw blurRad="38100" dist="38100" dir="2700000" algn="tl">
                    <a:srgbClr val="C0C0C0"/>
                  </a:outerShdw>
                </a:effectLst>
                <a:latin typeface="Times New Roman" pitchFamily="18" charset="0"/>
              </a:rPr>
              <a:t> 4.2 </a:t>
            </a:r>
            <a:r>
              <a:rPr kumimoji="1" lang="zh-CN" altLang="en-US" sz="3200">
                <a:solidFill>
                  <a:srgbClr val="0A0A0E"/>
                </a:solidFill>
                <a:effectLst>
                  <a:outerShdw blurRad="38100" dist="38100" dir="2700000" algn="tl">
                    <a:srgbClr val="C0C0C0"/>
                  </a:outerShdw>
                </a:effectLst>
                <a:latin typeface="Times New Roman" pitchFamily="18" charset="0"/>
              </a:rPr>
              <a:t>管理业务调查与分析</a:t>
            </a:r>
          </a:p>
        </p:txBody>
      </p:sp>
      <p:sp>
        <p:nvSpPr>
          <p:cNvPr id="1676294" name="AutoShape 6">
            <a:hlinkClick r:id="rId4" action="ppaction://hlinksldjump" highlightClick="1"/>
          </p:cNvPr>
          <p:cNvSpPr>
            <a:spLocks noChangeArrowheads="1"/>
          </p:cNvSpPr>
          <p:nvPr/>
        </p:nvSpPr>
        <p:spPr bwMode="auto">
          <a:xfrm>
            <a:off x="1835150" y="3860800"/>
            <a:ext cx="5486400" cy="690563"/>
          </a:xfrm>
          <a:prstGeom prst="actionButtonBlank">
            <a:avLst/>
          </a:prstGeom>
          <a:noFill/>
          <a:ln w="9525">
            <a:noFill/>
            <a:miter lim="800000"/>
            <a:headEnd/>
            <a:tailEnd/>
          </a:ln>
          <a:effectLst/>
        </p:spPr>
        <p:txBody>
          <a:bodyPr wrap="none" anchor="ctr"/>
          <a:lstStyle/>
          <a:p>
            <a:pPr>
              <a:defRPr/>
            </a:pPr>
            <a:r>
              <a:rPr kumimoji="1" lang="en-US" altLang="zh-CN" sz="3200">
                <a:solidFill>
                  <a:srgbClr val="0A0A0E"/>
                </a:solidFill>
                <a:effectLst>
                  <a:outerShdw blurRad="38100" dist="38100" dir="2700000" algn="tl">
                    <a:srgbClr val="C0C0C0"/>
                  </a:outerShdw>
                </a:effectLst>
                <a:latin typeface="Times New Roman" pitchFamily="18" charset="0"/>
              </a:rPr>
              <a:t> 4.3 </a:t>
            </a:r>
            <a:r>
              <a:rPr kumimoji="1" lang="zh-CN" altLang="en-US" sz="3200">
                <a:solidFill>
                  <a:srgbClr val="0A0A0E"/>
                </a:solidFill>
                <a:effectLst>
                  <a:outerShdw blurRad="38100" dist="38100" dir="2700000" algn="tl">
                    <a:srgbClr val="C0C0C0"/>
                  </a:outerShdw>
                </a:effectLst>
                <a:latin typeface="Times New Roman" pitchFamily="18" charset="0"/>
              </a:rPr>
              <a:t>数据流程调查与分析</a:t>
            </a:r>
          </a:p>
        </p:txBody>
      </p:sp>
      <p:sp>
        <p:nvSpPr>
          <p:cNvPr id="1676298" name="AutoShape 10">
            <a:hlinkClick r:id="rId5" action="ppaction://hlinksldjump" highlightClick="1"/>
          </p:cNvPr>
          <p:cNvSpPr>
            <a:spLocks noChangeArrowheads="1"/>
          </p:cNvSpPr>
          <p:nvPr/>
        </p:nvSpPr>
        <p:spPr bwMode="auto">
          <a:xfrm>
            <a:off x="1835150" y="4797425"/>
            <a:ext cx="5486400" cy="690563"/>
          </a:xfrm>
          <a:prstGeom prst="actionButtonBlank">
            <a:avLst/>
          </a:prstGeom>
          <a:noFill/>
          <a:ln w="9525">
            <a:noFill/>
            <a:miter lim="800000"/>
            <a:headEnd/>
            <a:tailEnd/>
          </a:ln>
          <a:effectLst/>
        </p:spPr>
        <p:txBody>
          <a:bodyPr wrap="none" anchor="ctr"/>
          <a:lstStyle/>
          <a:p>
            <a:pPr>
              <a:defRPr/>
            </a:pPr>
            <a:r>
              <a:rPr kumimoji="1" lang="en-US" altLang="zh-CN" sz="3200">
                <a:solidFill>
                  <a:srgbClr val="0A0A0E"/>
                </a:solidFill>
                <a:effectLst>
                  <a:outerShdw blurRad="38100" dist="38100" dir="2700000" algn="tl">
                    <a:srgbClr val="C0C0C0"/>
                  </a:outerShdw>
                </a:effectLst>
                <a:latin typeface="Times New Roman" pitchFamily="18" charset="0"/>
              </a:rPr>
              <a:t> 4.4 </a:t>
            </a:r>
            <a:r>
              <a:rPr kumimoji="1" lang="zh-CN" altLang="en-US" sz="3200">
                <a:solidFill>
                  <a:srgbClr val="0A0A0E"/>
                </a:solidFill>
                <a:effectLst>
                  <a:outerShdw blurRad="38100" dist="38100" dir="2700000" algn="tl">
                    <a:srgbClr val="C0C0C0"/>
                  </a:outerShdw>
                </a:effectLst>
                <a:latin typeface="Times New Roman" pitchFamily="18" charset="0"/>
              </a:rPr>
              <a:t>新系统逻辑模型的确定</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0" y="1928813"/>
            <a:ext cx="8135938" cy="4392612"/>
          </a:xfrm>
        </p:spPr>
        <p:txBody>
          <a:bodyPr/>
          <a:lstStyle/>
          <a:p>
            <a:pPr marL="0" indent="0" eaLnBrk="1" hangingPunct="1">
              <a:lnSpc>
                <a:spcPct val="110000"/>
              </a:lnSpc>
              <a:buClr>
                <a:schemeClr val="accent2"/>
              </a:buClr>
              <a:buFont typeface="Wingdings" pitchFamily="2" charset="2"/>
              <a:buNone/>
            </a:pPr>
            <a:r>
              <a:rPr lang="en-US" altLang="zh-CN" sz="2800" b="1" smtClean="0"/>
              <a:t>    1</a:t>
            </a:r>
            <a:r>
              <a:rPr lang="zh-CN" altLang="en-US" sz="2800" b="1" smtClean="0"/>
              <a:t>）</a:t>
            </a:r>
            <a:r>
              <a:rPr lang="zh-CN" altLang="en-US" sz="2400" b="1" smtClean="0"/>
              <a:t>研究资料方法</a:t>
            </a:r>
          </a:p>
          <a:p>
            <a:pPr marL="763588" lvl="2" eaLnBrk="1" hangingPunct="1">
              <a:lnSpc>
                <a:spcPct val="105000"/>
              </a:lnSpc>
              <a:buClr>
                <a:schemeClr val="accent2"/>
              </a:buClr>
              <a:buSzPct val="60000"/>
              <a:buFont typeface="Wingdings" pitchFamily="2" charset="2"/>
              <a:buChar char="l"/>
            </a:pPr>
            <a:r>
              <a:rPr lang="zh-CN" altLang="en-US" b="1" smtClean="0"/>
              <a:t>根据对资料的分析研究，收集所需信息</a:t>
            </a:r>
          </a:p>
          <a:p>
            <a:pPr marL="763588" lvl="2" eaLnBrk="1" hangingPunct="1">
              <a:lnSpc>
                <a:spcPct val="105000"/>
              </a:lnSpc>
              <a:buClr>
                <a:schemeClr val="accent2"/>
              </a:buClr>
              <a:buSzPct val="60000"/>
              <a:buFont typeface="Wingdings" pitchFamily="2" charset="2"/>
              <a:buChar char="l"/>
            </a:pPr>
            <a:r>
              <a:rPr lang="zh-CN" altLang="en-US" b="1" smtClean="0"/>
              <a:t>资料包括：企业组织结构图、公司战略计划、各部门的正式目标、政策手册、操作过程、工作指令、各种表格、报告、会议记录</a:t>
            </a:r>
          </a:p>
          <a:p>
            <a:pPr marL="763588" lvl="2" algn="just" eaLnBrk="1" hangingPunct="1">
              <a:lnSpc>
                <a:spcPct val="105000"/>
              </a:lnSpc>
              <a:buClr>
                <a:schemeClr val="accent2"/>
              </a:buClr>
              <a:buSzPct val="60000"/>
              <a:buFont typeface="Wingdings" pitchFamily="2" charset="2"/>
              <a:buChar char="l"/>
            </a:pPr>
            <a:r>
              <a:rPr lang="zh-CN" altLang="en-US" b="1" smtClean="0"/>
              <a:t>优点：获取大量历史、静态信息、有助于分析问题、数据精确</a:t>
            </a:r>
          </a:p>
          <a:p>
            <a:pPr marL="763588" lvl="2" eaLnBrk="1" hangingPunct="1">
              <a:lnSpc>
                <a:spcPct val="105000"/>
              </a:lnSpc>
              <a:buClr>
                <a:schemeClr val="accent2"/>
              </a:buClr>
              <a:buSzPct val="60000"/>
              <a:buFont typeface="Wingdings" pitchFamily="2" charset="2"/>
              <a:buChar char="l"/>
            </a:pPr>
            <a:r>
              <a:rPr lang="zh-CN" altLang="en-US" b="1" smtClean="0"/>
              <a:t>缺点：需要整理归纳、深层次存在的问题不易发现</a:t>
            </a:r>
          </a:p>
        </p:txBody>
      </p:sp>
      <p:sp>
        <p:nvSpPr>
          <p:cNvPr id="45059" name="AutoShape 3">
            <a:hlinkClick r:id="" action="ppaction://noaction" highlightClick="1"/>
          </p:cNvPr>
          <p:cNvSpPr>
            <a:spLocks noChangeArrowheads="1"/>
          </p:cNvSpPr>
          <p:nvPr/>
        </p:nvSpPr>
        <p:spPr bwMode="auto">
          <a:xfrm>
            <a:off x="900113" y="981075"/>
            <a:ext cx="7923212" cy="914400"/>
          </a:xfrm>
          <a:prstGeom prst="actionButtonBlank">
            <a:avLst/>
          </a:prstGeom>
          <a:noFill/>
          <a:ln w="9525">
            <a:noFill/>
            <a:miter lim="800000"/>
            <a:headEnd/>
            <a:tailEnd/>
          </a:ln>
        </p:spPr>
        <p:txBody>
          <a:bodyPr anchor="ctr"/>
          <a:lstStyle/>
          <a:p>
            <a:r>
              <a:rPr lang="en-US" altLang="zh-CN" sz="3200">
                <a:solidFill>
                  <a:srgbClr val="0A0A0E"/>
                </a:solidFill>
              </a:rPr>
              <a:t>4.1.2 </a:t>
            </a:r>
            <a:r>
              <a:rPr lang="zh-CN" altLang="en-US" sz="3200">
                <a:solidFill>
                  <a:srgbClr val="0A0A0E"/>
                </a:solidFill>
              </a:rPr>
              <a:t>系统调查的内容与方法</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sz="half" idx="1"/>
          </p:nvPr>
        </p:nvSpPr>
        <p:spPr>
          <a:xfrm>
            <a:off x="395288" y="1989138"/>
            <a:ext cx="8134350" cy="4464050"/>
          </a:xfrm>
        </p:spPr>
        <p:txBody>
          <a:bodyPr/>
          <a:lstStyle/>
          <a:p>
            <a:pPr marL="95250" indent="-95250" eaLnBrk="1" hangingPunct="1">
              <a:buClr>
                <a:srgbClr val="FFFFFF"/>
              </a:buClr>
              <a:buFont typeface="Wingdings" pitchFamily="2" charset="2"/>
              <a:buChar char="F"/>
            </a:pPr>
            <a:r>
              <a:rPr lang="en-US" altLang="zh-CN" sz="2800" b="1" smtClean="0"/>
              <a:t>2</a:t>
            </a:r>
            <a:r>
              <a:rPr lang="zh-CN" altLang="en-US" sz="2800" b="1" smtClean="0"/>
              <a:t>）问卷调查法</a:t>
            </a:r>
          </a:p>
          <a:p>
            <a:pPr marL="531813" lvl="1" indent="-257175" eaLnBrk="1" hangingPunct="1">
              <a:spcBef>
                <a:spcPct val="30000"/>
              </a:spcBef>
              <a:buClr>
                <a:schemeClr val="accent2"/>
              </a:buClr>
              <a:buSzPct val="60000"/>
              <a:buFont typeface="Wingdings" pitchFamily="2" charset="2"/>
              <a:buChar char="l"/>
            </a:pPr>
            <a:r>
              <a:rPr lang="zh-CN" altLang="en-US" sz="2400" b="1" smtClean="0">
                <a:latin typeface="Times New Roman" pitchFamily="18" charset="0"/>
              </a:rPr>
              <a:t>通过调查问卷的方式进行调查的一种收集需求的技术</a:t>
            </a:r>
          </a:p>
          <a:p>
            <a:pPr marL="531813" lvl="1" indent="-257175" eaLnBrk="1" hangingPunct="1">
              <a:spcBef>
                <a:spcPct val="30000"/>
              </a:spcBef>
              <a:buClr>
                <a:schemeClr val="accent2"/>
              </a:buClr>
              <a:buSzPct val="60000"/>
              <a:buFont typeface="Wingdings" pitchFamily="2" charset="2"/>
              <a:buChar char="l"/>
            </a:pPr>
            <a:r>
              <a:rPr lang="zh-CN" altLang="en-US" sz="2400" b="1" smtClean="0">
                <a:latin typeface="Times New Roman" pitchFamily="18" charset="0"/>
              </a:rPr>
              <a:t>调查问卷分为两种类型：自由格式和固定格式</a:t>
            </a:r>
          </a:p>
          <a:p>
            <a:pPr marL="531813" lvl="1" indent="-257175" eaLnBrk="1" hangingPunct="1">
              <a:spcBef>
                <a:spcPct val="30000"/>
              </a:spcBef>
              <a:buClr>
                <a:schemeClr val="accent2"/>
              </a:buClr>
              <a:buSzPct val="60000"/>
              <a:buFont typeface="Wingdings" pitchFamily="2" charset="2"/>
              <a:buChar char="l"/>
            </a:pPr>
            <a:r>
              <a:rPr lang="zh-CN" altLang="en-US" sz="2400" b="1" smtClean="0">
                <a:latin typeface="Times New Roman" pitchFamily="18" charset="0"/>
              </a:rPr>
              <a:t>自由格式的调查问卷为回答者提供了非常灵活的回答问题的方式。例如，</a:t>
            </a:r>
            <a:r>
              <a:rPr lang="zh-CN" altLang="en-US" sz="2400" b="1" smtClean="0">
                <a:latin typeface="Arial" charset="0"/>
              </a:rPr>
              <a:t>“</a:t>
            </a:r>
            <a:r>
              <a:rPr lang="zh-CN" altLang="en-US" sz="2400" b="1" smtClean="0">
                <a:latin typeface="Times New Roman" pitchFamily="18" charset="0"/>
              </a:rPr>
              <a:t>每天收到哪些报表和数据，如何使用或处理这些数据和报表？</a:t>
            </a:r>
            <a:r>
              <a:rPr lang="zh-CN" altLang="en-US" sz="2400" b="1" smtClean="0">
                <a:latin typeface="Arial" charset="0"/>
              </a:rPr>
              <a:t>”</a:t>
            </a:r>
            <a:r>
              <a:rPr lang="zh-CN" altLang="en-US" sz="2400" b="1" smtClean="0">
                <a:latin typeface="Times New Roman" pitchFamily="18" charset="0"/>
              </a:rPr>
              <a:t>；</a:t>
            </a:r>
            <a:r>
              <a:rPr lang="zh-CN" altLang="en-US" sz="2400" b="1" smtClean="0">
                <a:latin typeface="Arial" charset="0"/>
              </a:rPr>
              <a:t>“</a:t>
            </a:r>
            <a:r>
              <a:rPr lang="zh-CN" altLang="en-US" sz="2400" b="1" smtClean="0">
                <a:latin typeface="Times New Roman" pitchFamily="18" charset="0"/>
              </a:rPr>
              <a:t>这些数据是否适用？数据是否及时、准确？格式是否合理？</a:t>
            </a:r>
            <a:r>
              <a:rPr lang="zh-CN" altLang="en-US" sz="2400" b="1" smtClean="0">
                <a:latin typeface="Arial" charset="0"/>
              </a:rPr>
              <a:t>”</a:t>
            </a:r>
            <a:r>
              <a:rPr lang="zh-CN" altLang="en-US" sz="2400" b="1" smtClean="0">
                <a:latin typeface="Times New Roman" pitchFamily="18" charset="0"/>
              </a:rPr>
              <a:t>等</a:t>
            </a:r>
          </a:p>
          <a:p>
            <a:pPr marL="531813" lvl="1" indent="-257175" eaLnBrk="1" hangingPunct="1">
              <a:spcBef>
                <a:spcPct val="30000"/>
              </a:spcBef>
              <a:buClr>
                <a:schemeClr val="accent2"/>
              </a:buClr>
              <a:buSzPct val="60000"/>
              <a:buFont typeface="Wingdings" pitchFamily="2" charset="2"/>
              <a:buChar char="l"/>
            </a:pPr>
            <a:r>
              <a:rPr lang="zh-CN" altLang="en-US" sz="2400" b="1" smtClean="0">
                <a:latin typeface="Times New Roman" pitchFamily="18" charset="0"/>
              </a:rPr>
              <a:t>固定格式的调查问卷则需要事先设定选项或几种答案供用户选择</a:t>
            </a:r>
          </a:p>
        </p:txBody>
      </p:sp>
      <p:sp>
        <p:nvSpPr>
          <p:cNvPr id="46083" name="AutoShape 3">
            <a:hlinkClick r:id="" action="ppaction://noaction" highlightClick="1"/>
          </p:cNvPr>
          <p:cNvSpPr>
            <a:spLocks noChangeArrowheads="1"/>
          </p:cNvSpPr>
          <p:nvPr/>
        </p:nvSpPr>
        <p:spPr bwMode="auto">
          <a:xfrm>
            <a:off x="971550" y="908050"/>
            <a:ext cx="6986588" cy="914400"/>
          </a:xfrm>
          <a:prstGeom prst="actionButtonBlank">
            <a:avLst/>
          </a:prstGeom>
          <a:noFill/>
          <a:ln w="9525">
            <a:noFill/>
            <a:miter lim="800000"/>
            <a:headEnd/>
            <a:tailEnd/>
          </a:ln>
        </p:spPr>
        <p:txBody>
          <a:bodyPr anchor="ctr"/>
          <a:lstStyle/>
          <a:p>
            <a:r>
              <a:rPr lang="en-US" altLang="zh-CN" sz="3200">
                <a:solidFill>
                  <a:srgbClr val="0A0A0E"/>
                </a:solidFill>
              </a:rPr>
              <a:t>4.1.2 </a:t>
            </a:r>
            <a:r>
              <a:rPr lang="zh-CN" altLang="en-US" sz="3200">
                <a:solidFill>
                  <a:srgbClr val="0A0A0E"/>
                </a:solidFill>
              </a:rPr>
              <a:t>系统调查的内容与方法</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marL="284163" indent="-284163" eaLnBrk="1" hangingPunct="1"/>
            <a:r>
              <a:rPr lang="zh-CN" altLang="en-US" sz="4000" b="1" smtClean="0">
                <a:solidFill>
                  <a:schemeClr val="tx1"/>
                </a:solidFill>
              </a:rPr>
              <a:t>某出版社系统调查表</a:t>
            </a:r>
          </a:p>
        </p:txBody>
      </p:sp>
      <p:graphicFrame>
        <p:nvGraphicFramePr>
          <p:cNvPr id="52256" name="Group 32"/>
          <p:cNvGraphicFramePr>
            <a:graphicFrameLocks noGrp="1"/>
          </p:cNvGraphicFramePr>
          <p:nvPr>
            <p:ph idx="1"/>
          </p:nvPr>
        </p:nvGraphicFramePr>
        <p:xfrm>
          <a:off x="755650" y="2205038"/>
          <a:ext cx="7772400" cy="3629660"/>
        </p:xfrm>
        <a:graphic>
          <a:graphicData uri="http://schemas.openxmlformats.org/drawingml/2006/table">
            <a:tbl>
              <a:tblPr/>
              <a:tblGrid>
                <a:gridCol w="854075"/>
                <a:gridCol w="6918325"/>
              </a:tblGrid>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编号</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问题</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1</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您在哪个部门工作？</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2</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出版业务流程是什么？</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3</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您每日都处理那些文件、数据、报表？</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4</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工作中手工处理特别麻烦的事情是什么？</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8207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5</a:t>
                      </a:r>
                    </a:p>
                  </a:txBody>
                  <a:tcPr marL="90000" marR="90000" marT="46800" marB="46800"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工作中手工处理什么问题解决不了？影响效率的问题有哪些？</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Tahoma" pitchFamily="34" charset="0"/>
                          <a:ea typeface="宋体" pitchFamily="2" charset="-122"/>
                        </a:rPr>
                        <a:t>6</a:t>
                      </a:r>
                    </a:p>
                  </a:txBody>
                  <a:tcPr marL="90000" marR="90000" marT="46800" marB="46800"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您的部门需要成本核算和统计的内容有哪些？</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marL="284163" indent="-284163" eaLnBrk="1" hangingPunct="1"/>
            <a:r>
              <a:rPr lang="zh-CN" altLang="en-US" sz="4000" b="1" smtClean="0">
                <a:solidFill>
                  <a:schemeClr val="tx1"/>
                </a:solidFill>
              </a:rPr>
              <a:t>某出版社系统调查表（续）</a:t>
            </a:r>
          </a:p>
        </p:txBody>
      </p:sp>
      <p:graphicFrame>
        <p:nvGraphicFramePr>
          <p:cNvPr id="48155" name="Group 27"/>
          <p:cNvGraphicFramePr>
            <a:graphicFrameLocks noGrp="1"/>
          </p:cNvGraphicFramePr>
          <p:nvPr>
            <p:ph idx="1"/>
          </p:nvPr>
        </p:nvGraphicFramePr>
        <p:xfrm>
          <a:off x="684213" y="2205038"/>
          <a:ext cx="7772400" cy="3161035"/>
        </p:xfrm>
        <a:graphic>
          <a:graphicData uri="http://schemas.openxmlformats.org/drawingml/2006/table">
            <a:tbl>
              <a:tblPr/>
              <a:tblGrid>
                <a:gridCol w="854075"/>
                <a:gridCol w="6918325"/>
              </a:tblGrid>
              <a:tr h="498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编号</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Tahoma" pitchFamily="34" charset="0"/>
                          <a:ea typeface="宋体" pitchFamily="2" charset="-122"/>
                        </a:rPr>
                        <a:t>提出问题</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宋体" pitchFamily="2" charset="-122"/>
                          <a:ea typeface="宋体" pitchFamily="2" charset="-122"/>
                        </a:rPr>
                        <a:t>7</a:t>
                      </a:r>
                    </a:p>
                  </a:txBody>
                  <a:tcPr marL="90000" marR="90000" marT="46800" marB="46800"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您认为提高工作效率，节省工作时间，减轻工作强度可采取哪些办法？</a:t>
                      </a:r>
                    </a:p>
                  </a:txBody>
                  <a:tcPr marL="90000" marR="90000" marT="46800" marB="46800" anchor="ct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宋体" pitchFamily="2" charset="-122"/>
                          <a:ea typeface="宋体" pitchFamily="2" charset="-122"/>
                        </a:rPr>
                        <a:t>8</a:t>
                      </a:r>
                    </a:p>
                  </a:txBody>
                  <a:tcPr marL="90000" marR="90000" marT="46800" marB="46800"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您的部门采用计算机管理工作情况如何？</a:t>
                      </a:r>
                    </a:p>
                  </a:txBody>
                  <a:tcPr marL="90000" marR="90000" marT="46800" marB="46800" anchor="ct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宋体" pitchFamily="2" charset="-122"/>
                          <a:ea typeface="宋体" pitchFamily="2" charset="-122"/>
                        </a:rPr>
                        <a:t>9</a:t>
                      </a:r>
                    </a:p>
                  </a:txBody>
                  <a:tcPr marL="90000" marR="90000" marT="46800" marB="46800"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如何改进业务流程使之更合理？</a:t>
                      </a:r>
                    </a:p>
                  </a:txBody>
                  <a:tcPr marL="90000" marR="90000" marT="46800" marB="46800" anchor="ct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宋体" pitchFamily="2" charset="-122"/>
                          <a:ea typeface="宋体" pitchFamily="2" charset="-122"/>
                        </a:rPr>
                        <a:t>10</a:t>
                      </a:r>
                    </a:p>
                  </a:txBody>
                  <a:tcPr marL="90000" marR="90000" marT="46800" marB="46800"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哪些问题是目前传统手工方法根本无法解决的？</a:t>
                      </a:r>
                    </a:p>
                  </a:txBody>
                  <a:tcPr marL="90000" marR="90000" marT="46800" marB="46800" anchor="ct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A0A0E"/>
                          </a:solidFill>
                          <a:effectLst/>
                          <a:latin typeface="宋体" pitchFamily="2" charset="-122"/>
                          <a:ea typeface="宋体" pitchFamily="2" charset="-122"/>
                        </a:rPr>
                        <a:t>11</a:t>
                      </a:r>
                    </a:p>
                  </a:txBody>
                  <a:tcPr marL="90000" marR="90000" marT="46800" marB="46800" anchor="ct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A0A0E"/>
                          </a:solidFill>
                          <a:effectLst/>
                          <a:latin typeface="宋体" pitchFamily="2" charset="-122"/>
                          <a:ea typeface="宋体" pitchFamily="2" charset="-122"/>
                        </a:rPr>
                        <a:t>出版社计算机管理信息系统需要解决什么问题？</a:t>
                      </a:r>
                    </a:p>
                  </a:txBody>
                  <a:tcPr marL="90000" marR="90000" marT="46800" marB="46800" anchor="ct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sz="half" idx="1"/>
          </p:nvPr>
        </p:nvSpPr>
        <p:spPr>
          <a:xfrm>
            <a:off x="428625" y="1773238"/>
            <a:ext cx="8715375" cy="5084762"/>
          </a:xfrm>
        </p:spPr>
        <p:txBody>
          <a:bodyPr/>
          <a:lstStyle/>
          <a:p>
            <a:pPr marL="177800" indent="-177800" eaLnBrk="1" hangingPunct="1">
              <a:buClr>
                <a:srgbClr val="FFFFFF"/>
              </a:buClr>
              <a:buFont typeface="Wingdings" pitchFamily="2" charset="2"/>
              <a:buChar char="F"/>
            </a:pPr>
            <a:r>
              <a:rPr lang="en-US" altLang="zh-CN" sz="2400" b="1" smtClean="0"/>
              <a:t>2</a:t>
            </a:r>
            <a:r>
              <a:rPr lang="zh-CN" altLang="en-US" sz="2400" b="1" smtClean="0"/>
              <a:t>）问卷调查</a:t>
            </a:r>
            <a:r>
              <a:rPr lang="zh-CN" altLang="en-US" sz="2400" b="1" smtClean="0">
                <a:solidFill>
                  <a:srgbClr val="FFFFFF"/>
                </a:solidFill>
              </a:rPr>
              <a:t>查法</a:t>
            </a:r>
            <a:endParaRPr lang="zh-CN" altLang="en-US" sz="2400" b="1" smtClean="0"/>
          </a:p>
          <a:p>
            <a:pPr marL="709613" lvl="1" indent="-352425" eaLnBrk="1" hangingPunct="1">
              <a:buClr>
                <a:schemeClr val="accent2"/>
              </a:buClr>
              <a:buSzPct val="60000"/>
              <a:buFont typeface="Wingdings" pitchFamily="2" charset="2"/>
              <a:buNone/>
            </a:pPr>
            <a:r>
              <a:rPr lang="zh-CN" altLang="en-US" sz="2400" b="1" smtClean="0">
                <a:latin typeface="Times New Roman" pitchFamily="18" charset="0"/>
              </a:rPr>
              <a:t>步骤：</a:t>
            </a:r>
          </a:p>
          <a:p>
            <a:pPr marL="709613" lvl="1" indent="-352425" eaLnBrk="1" hangingPunct="1">
              <a:buClr>
                <a:schemeClr val="accent2"/>
              </a:buClr>
              <a:buSzPct val="60000"/>
              <a:buFont typeface="Wingdings" pitchFamily="2" charset="2"/>
              <a:buChar char="l"/>
            </a:pPr>
            <a:r>
              <a:rPr lang="zh-CN" altLang="en-US" sz="2400" b="1" smtClean="0">
                <a:latin typeface="Times New Roman" pitchFamily="18" charset="0"/>
              </a:rPr>
              <a:t>确定收集的范围和对象</a:t>
            </a:r>
            <a:r>
              <a:rPr lang="en-US" altLang="zh-CN" sz="2400" b="1" smtClean="0">
                <a:latin typeface="Times New Roman" pitchFamily="18" charset="0"/>
              </a:rPr>
              <a:t>; </a:t>
            </a:r>
          </a:p>
          <a:p>
            <a:pPr marL="709613" lvl="1" indent="-352425" eaLnBrk="1" hangingPunct="1">
              <a:buClr>
                <a:schemeClr val="accent2"/>
              </a:buClr>
              <a:buSzPct val="60000"/>
              <a:buFont typeface="Wingdings" pitchFamily="2" charset="2"/>
              <a:buChar char="l"/>
            </a:pPr>
            <a:r>
              <a:rPr lang="zh-CN" altLang="en-US" sz="2400" b="1" smtClean="0">
                <a:latin typeface="Times New Roman" pitchFamily="18" charset="0"/>
              </a:rPr>
              <a:t>确定采用的调查问卷的格式</a:t>
            </a:r>
            <a:r>
              <a:rPr lang="en-US" altLang="zh-CN" sz="2400" b="1" smtClean="0">
                <a:latin typeface="Times New Roman" pitchFamily="18" charset="0"/>
              </a:rPr>
              <a:t>; </a:t>
            </a:r>
          </a:p>
          <a:p>
            <a:pPr marL="709613" lvl="1" indent="-352425" eaLnBrk="1" hangingPunct="1">
              <a:buClr>
                <a:schemeClr val="accent2"/>
              </a:buClr>
              <a:buSzPct val="60000"/>
              <a:buFont typeface="Wingdings" pitchFamily="2" charset="2"/>
              <a:buChar char="l"/>
            </a:pPr>
            <a:r>
              <a:rPr lang="zh-CN" altLang="en-US" sz="2400" b="1" smtClean="0">
                <a:latin typeface="Times New Roman" pitchFamily="18" charset="0"/>
              </a:rPr>
              <a:t>设计调查问题</a:t>
            </a:r>
            <a:r>
              <a:rPr lang="en-US" altLang="zh-CN" sz="2400" b="1" smtClean="0">
                <a:latin typeface="Times New Roman" pitchFamily="18" charset="0"/>
              </a:rPr>
              <a:t>;</a:t>
            </a:r>
          </a:p>
          <a:p>
            <a:pPr marL="709613" lvl="1" indent="-352425" eaLnBrk="1" hangingPunct="1">
              <a:buClr>
                <a:schemeClr val="accent2"/>
              </a:buClr>
              <a:buSzPct val="60000"/>
              <a:buFont typeface="Wingdings" pitchFamily="2" charset="2"/>
              <a:buChar char="l"/>
            </a:pPr>
            <a:r>
              <a:rPr lang="zh-CN" altLang="en-US" sz="2400" b="1" smtClean="0">
                <a:latin typeface="Times New Roman" pitchFamily="18" charset="0"/>
              </a:rPr>
              <a:t>复制和分发调查问卷</a:t>
            </a:r>
          </a:p>
          <a:p>
            <a:pPr marL="709613" lvl="1" indent="-352425" eaLnBrk="1" hangingPunct="1">
              <a:buClr>
                <a:schemeClr val="accent2"/>
              </a:buClr>
              <a:buSzPct val="60000"/>
              <a:buFont typeface="Wingdings" pitchFamily="2" charset="2"/>
              <a:buChar char="l"/>
            </a:pPr>
            <a:r>
              <a:rPr lang="zh-CN" altLang="en-US" sz="2400" b="1" smtClean="0"/>
              <a:t>注意：试题易答、避免歧义或遗漏</a:t>
            </a:r>
          </a:p>
          <a:p>
            <a:pPr marL="709613" lvl="1" indent="-352425" eaLnBrk="1" hangingPunct="1">
              <a:buClr>
                <a:schemeClr val="accent2"/>
              </a:buClr>
              <a:buSzPct val="60000"/>
              <a:buFont typeface="Wingdings" pitchFamily="2" charset="2"/>
              <a:buNone/>
            </a:pPr>
            <a:r>
              <a:rPr lang="zh-CN" altLang="en-US" sz="2400" b="1" smtClean="0"/>
              <a:t>优点：大量发放、快速、低成本，保护隐私，便于归纳整理</a:t>
            </a:r>
          </a:p>
          <a:p>
            <a:pPr marL="709613" lvl="1" indent="-352425" eaLnBrk="1" hangingPunct="1">
              <a:buClr>
                <a:schemeClr val="accent2"/>
              </a:buClr>
              <a:buSzPct val="60000"/>
              <a:buFont typeface="Wingdings" pitchFamily="2" charset="2"/>
              <a:buNone/>
            </a:pPr>
            <a:r>
              <a:rPr lang="zh-CN" altLang="en-US" sz="2400" b="1" smtClean="0"/>
              <a:t>缺点：问卷不够灵活、信息质量难于保证、问卷设计是关键</a:t>
            </a:r>
          </a:p>
        </p:txBody>
      </p:sp>
      <p:sp>
        <p:nvSpPr>
          <p:cNvPr id="49155" name="AutoShape 3">
            <a:hlinkClick r:id="" action="ppaction://noaction" highlightClick="1"/>
          </p:cNvPr>
          <p:cNvSpPr>
            <a:spLocks noChangeArrowheads="1"/>
          </p:cNvSpPr>
          <p:nvPr/>
        </p:nvSpPr>
        <p:spPr bwMode="auto">
          <a:xfrm>
            <a:off x="1187450" y="836613"/>
            <a:ext cx="6338888" cy="914400"/>
          </a:xfrm>
          <a:prstGeom prst="actionButtonBlank">
            <a:avLst/>
          </a:prstGeom>
          <a:noFill/>
          <a:ln w="9525">
            <a:noFill/>
            <a:miter lim="800000"/>
            <a:headEnd/>
            <a:tailEnd/>
          </a:ln>
        </p:spPr>
        <p:txBody>
          <a:bodyPr anchor="ctr"/>
          <a:lstStyle/>
          <a:p>
            <a:r>
              <a:rPr lang="en-US" altLang="zh-CN" sz="3200">
                <a:solidFill>
                  <a:srgbClr val="0A0A0E"/>
                </a:solidFill>
              </a:rPr>
              <a:t>4.1.2 </a:t>
            </a:r>
            <a:r>
              <a:rPr lang="zh-CN" altLang="en-US" sz="3200">
                <a:solidFill>
                  <a:srgbClr val="0A0A0E"/>
                </a:solidFill>
              </a:rPr>
              <a:t>系统调查的内容与方法</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sz="half" idx="1"/>
          </p:nvPr>
        </p:nvSpPr>
        <p:spPr>
          <a:xfrm>
            <a:off x="755650" y="1989138"/>
            <a:ext cx="7773988" cy="4114800"/>
          </a:xfrm>
        </p:spPr>
        <p:txBody>
          <a:bodyPr/>
          <a:lstStyle/>
          <a:p>
            <a:pPr marL="0" indent="0" eaLnBrk="1" hangingPunct="1">
              <a:buClr>
                <a:srgbClr val="FFFFFF"/>
              </a:buClr>
              <a:buFont typeface="Wingdings" pitchFamily="2" charset="2"/>
              <a:buChar char="F"/>
            </a:pPr>
            <a:r>
              <a:rPr lang="en-US" altLang="zh-CN" sz="2800" b="1" smtClean="0"/>
              <a:t>3</a:t>
            </a:r>
            <a:r>
              <a:rPr lang="zh-CN" altLang="en-US" sz="2800" b="1" smtClean="0"/>
              <a:t>）用户访谈：访谈过程应该进行认真的计划和准备，我们将以</a:t>
            </a:r>
            <a:r>
              <a:rPr lang="en-US" altLang="zh-CN" sz="2800" b="1" smtClean="0"/>
              <a:t>MiniLibrary</a:t>
            </a:r>
            <a:r>
              <a:rPr lang="zh-CN" altLang="en-US" sz="2800" b="1" smtClean="0"/>
              <a:t>系统的一次面谈举例说明其主要步骤</a:t>
            </a:r>
            <a:r>
              <a:rPr lang="zh-CN" altLang="en-US" sz="2800" b="1" smtClean="0">
                <a:latin typeface="Times New Roman" pitchFamily="18" charset="0"/>
              </a:rPr>
              <a:t>：</a:t>
            </a:r>
          </a:p>
        </p:txBody>
      </p:sp>
      <p:sp>
        <p:nvSpPr>
          <p:cNvPr id="1686531" name="AutoShape 3">
            <a:hlinkClick r:id="" action="ppaction://noaction" highlightClick="1"/>
          </p:cNvPr>
          <p:cNvSpPr>
            <a:spLocks noChangeArrowheads="1"/>
          </p:cNvSpPr>
          <p:nvPr/>
        </p:nvSpPr>
        <p:spPr bwMode="auto">
          <a:xfrm>
            <a:off x="1042988" y="476250"/>
            <a:ext cx="7634287" cy="914400"/>
          </a:xfrm>
          <a:prstGeom prst="actionButtonBlank">
            <a:avLst/>
          </a:prstGeom>
          <a:noFill/>
          <a:ln w="9525">
            <a:noFill/>
            <a:miter lim="800000"/>
            <a:headEnd/>
            <a:tailEnd/>
          </a:ln>
          <a:effectLst>
            <a:outerShdw dist="35921" dir="2700000" algn="ctr" rotWithShape="0">
              <a:schemeClr val="bg2"/>
            </a:outerShdw>
          </a:effectLst>
        </p:spPr>
        <p:txBody>
          <a:bodyPr anchor="ctr"/>
          <a:lstStyle/>
          <a:p>
            <a:pPr>
              <a:defRPr/>
            </a:pPr>
            <a:r>
              <a:rPr lang="en-US" altLang="zh-CN" sz="3200">
                <a:solidFill>
                  <a:srgbClr val="0A0A0E"/>
                </a:solidFill>
              </a:rPr>
              <a:t>4.1.2 </a:t>
            </a:r>
            <a:r>
              <a:rPr lang="zh-CN" altLang="en-US" sz="3200">
                <a:solidFill>
                  <a:srgbClr val="0A0A0E"/>
                </a:solidFill>
              </a:rPr>
              <a:t>系统调查的内容与方法</a:t>
            </a:r>
          </a:p>
        </p:txBody>
      </p:sp>
      <p:pic>
        <p:nvPicPr>
          <p:cNvPr id="1686533" name="Picture 5" descr="面谈2"/>
          <p:cNvPicPr>
            <a:picLocks noChangeAspect="1" noChangeArrowheads="1"/>
          </p:cNvPicPr>
          <p:nvPr/>
        </p:nvPicPr>
        <p:blipFill>
          <a:blip r:embed="rId2" cstate="print"/>
          <a:srcRect/>
          <a:stretch>
            <a:fillRect/>
          </a:stretch>
        </p:blipFill>
        <p:spPr bwMode="auto">
          <a:xfrm>
            <a:off x="611188" y="1773238"/>
            <a:ext cx="7488237" cy="4672012"/>
          </a:xfrm>
          <a:prstGeom prst="rect">
            <a:avLst/>
          </a:prstGeom>
          <a:noFill/>
          <a:ln w="9525">
            <a:noFill/>
            <a:miter lim="800000"/>
            <a:headEnd/>
            <a:tailEnd/>
          </a:ln>
        </p:spPr>
      </p:pic>
      <p:pic>
        <p:nvPicPr>
          <p:cNvPr id="1686534" name="Picture 6" descr="面谈1"/>
          <p:cNvPicPr>
            <a:picLocks noChangeAspect="1" noChangeArrowheads="1"/>
          </p:cNvPicPr>
          <p:nvPr/>
        </p:nvPicPr>
        <p:blipFill>
          <a:blip r:embed="rId3" cstate="print"/>
          <a:srcRect/>
          <a:stretch>
            <a:fillRect/>
          </a:stretch>
        </p:blipFill>
        <p:spPr bwMode="auto">
          <a:xfrm>
            <a:off x="539750" y="404813"/>
            <a:ext cx="8351838" cy="614203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86534"/>
                                        </p:tgtEl>
                                        <p:attrNameLst>
                                          <p:attrName>style.visibility</p:attrName>
                                        </p:attrNameLst>
                                      </p:cBhvr>
                                      <p:to>
                                        <p:strVal val="visible"/>
                                      </p:to>
                                    </p:set>
                                    <p:animEffect transition="in" filter="blinds(horizontal)">
                                      <p:cBhvr>
                                        <p:cTn id="7" dur="500"/>
                                        <p:tgtEl>
                                          <p:spTgt spid="1686534"/>
                                        </p:tgtEl>
                                      </p:cBhvr>
                                    </p:animEffect>
                                  </p:childTnLst>
                                  <p:subTnLst>
                                    <p:set>
                                      <p:cBhvr override="childStyle">
                                        <p:cTn dur="1" fill="hold" display="0" masterRel="nextClick" afterEffect="1"/>
                                        <p:tgtEl>
                                          <p:spTgt spid="168653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86533"/>
                                        </p:tgtEl>
                                        <p:attrNameLst>
                                          <p:attrName>style.visibility</p:attrName>
                                        </p:attrNameLst>
                                      </p:cBhvr>
                                      <p:to>
                                        <p:strVal val="visible"/>
                                      </p:to>
                                    </p:set>
                                    <p:anim calcmode="lin" valueType="num">
                                      <p:cBhvr additive="base">
                                        <p:cTn id="12" dur="500" fill="hold"/>
                                        <p:tgtEl>
                                          <p:spTgt spid="1686533"/>
                                        </p:tgtEl>
                                        <p:attrNameLst>
                                          <p:attrName>ppt_x</p:attrName>
                                        </p:attrNameLst>
                                      </p:cBhvr>
                                      <p:tavLst>
                                        <p:tav tm="0">
                                          <p:val>
                                            <p:strVal val="#ppt_x"/>
                                          </p:val>
                                        </p:tav>
                                        <p:tav tm="100000">
                                          <p:val>
                                            <p:strVal val="#ppt_x"/>
                                          </p:val>
                                        </p:tav>
                                      </p:tavLst>
                                    </p:anim>
                                    <p:anim calcmode="lin" valueType="num">
                                      <p:cBhvr additive="base">
                                        <p:cTn id="13" dur="500" fill="hold"/>
                                        <p:tgtEl>
                                          <p:spTgt spid="1686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sz="half" idx="1"/>
          </p:nvPr>
        </p:nvSpPr>
        <p:spPr>
          <a:xfrm>
            <a:off x="755650" y="1989138"/>
            <a:ext cx="7773988" cy="4608512"/>
          </a:xfrm>
        </p:spPr>
        <p:txBody>
          <a:bodyPr/>
          <a:lstStyle/>
          <a:p>
            <a:pPr marL="0" indent="0" eaLnBrk="1" hangingPunct="1">
              <a:buClr>
                <a:srgbClr val="FFFFFF"/>
              </a:buClr>
              <a:buFont typeface="Wingdings" pitchFamily="2" charset="2"/>
              <a:buChar char="F"/>
            </a:pPr>
            <a:r>
              <a:rPr lang="zh-CN" altLang="en-US" b="1" smtClean="0"/>
              <a:t>用户访谈</a:t>
            </a:r>
          </a:p>
          <a:p>
            <a:pPr marL="531813" lvl="1" indent="-352425" eaLnBrk="1" hangingPunct="1">
              <a:buClr>
                <a:schemeClr val="accent2"/>
              </a:buClr>
              <a:buSzPct val="60000"/>
              <a:buFont typeface="Wingdings" pitchFamily="2" charset="2"/>
              <a:buChar char="l"/>
            </a:pPr>
            <a:r>
              <a:rPr lang="zh-CN" altLang="en-US" b="1" smtClean="0">
                <a:latin typeface="Times New Roman" pitchFamily="18" charset="0"/>
              </a:rPr>
              <a:t>用户访谈就是面对面地与用户交谈</a:t>
            </a:r>
          </a:p>
          <a:p>
            <a:pPr marL="531813" lvl="1" indent="-352425" eaLnBrk="1" hangingPunct="1">
              <a:buClr>
                <a:schemeClr val="accent2"/>
              </a:buClr>
              <a:buSzPct val="60000"/>
              <a:buFont typeface="Wingdings" pitchFamily="2" charset="2"/>
              <a:buNone/>
            </a:pPr>
            <a:r>
              <a:rPr lang="zh-CN" altLang="en-US" sz="2400" b="1" smtClean="0">
                <a:latin typeface="Times New Roman" pitchFamily="18" charset="0"/>
              </a:rPr>
              <a:t>步骤：</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选择访谈对象</a:t>
            </a:r>
            <a:r>
              <a:rPr lang="en-US" altLang="zh-CN" sz="2400" b="1" smtClean="0">
                <a:latin typeface="Times New Roman" pitchFamily="18" charset="0"/>
              </a:rPr>
              <a:t>;</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准备访谈资料，包括访谈内容和进度安排等；</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提出访谈问题（开放式、封闭式）；</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进行访谈，并注意做好访谈记录；</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签字确认</a:t>
            </a:r>
            <a:r>
              <a:rPr lang="en-US" altLang="zh-CN" sz="2400" b="1" smtClean="0">
                <a:latin typeface="Times New Roman" pitchFamily="18" charset="0"/>
              </a:rPr>
              <a:t>;</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整理访谈记录；</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对访谈进行评价。</a:t>
            </a:r>
            <a:endParaRPr lang="zh-CN" altLang="en-US" b="1" smtClean="0">
              <a:latin typeface="Times New Roman" pitchFamily="18" charset="0"/>
            </a:endParaRPr>
          </a:p>
        </p:txBody>
      </p:sp>
      <p:sp>
        <p:nvSpPr>
          <p:cNvPr id="51203" name="AutoShape 3">
            <a:hlinkClick r:id="" action="ppaction://noaction" highlightClick="1"/>
          </p:cNvPr>
          <p:cNvSpPr>
            <a:spLocks noChangeArrowheads="1"/>
          </p:cNvSpPr>
          <p:nvPr/>
        </p:nvSpPr>
        <p:spPr bwMode="auto">
          <a:xfrm>
            <a:off x="1214438" y="857250"/>
            <a:ext cx="7634287" cy="914400"/>
          </a:xfrm>
          <a:prstGeom prst="actionButtonBlank">
            <a:avLst/>
          </a:prstGeom>
          <a:noFill/>
          <a:ln w="9525">
            <a:noFill/>
            <a:miter lim="800000"/>
            <a:headEnd/>
            <a:tailEnd/>
          </a:ln>
        </p:spPr>
        <p:txBody>
          <a:bodyPr anchor="ctr"/>
          <a:lstStyle/>
          <a:p>
            <a:r>
              <a:rPr lang="en-US" altLang="zh-CN" sz="3200">
                <a:solidFill>
                  <a:srgbClr val="0A0A0E"/>
                </a:solidFill>
              </a:rPr>
              <a:t>4.1.2 </a:t>
            </a:r>
            <a:r>
              <a:rPr lang="zh-CN" altLang="en-US" sz="3200">
                <a:solidFill>
                  <a:srgbClr val="0A0A0E"/>
                </a:solidFill>
              </a:rPr>
              <a:t>系统调查的内容与方法</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marL="284163" indent="-284163" eaLnBrk="1" hangingPunct="1"/>
            <a:r>
              <a:rPr lang="zh-CN" altLang="en-US" sz="4000" b="1" smtClean="0">
                <a:solidFill>
                  <a:schemeClr val="tx1"/>
                </a:solidFill>
                <a:latin typeface="Verdana" pitchFamily="34" charset="0"/>
              </a:rPr>
              <a:t>个别访谈、重点询问方式</a:t>
            </a:r>
          </a:p>
        </p:txBody>
      </p:sp>
      <p:sp>
        <p:nvSpPr>
          <p:cNvPr id="52227" name="Rectangle 3"/>
          <p:cNvSpPr>
            <a:spLocks noGrp="1" noChangeArrowheads="1"/>
          </p:cNvSpPr>
          <p:nvPr>
            <p:ph type="body" idx="1"/>
          </p:nvPr>
        </p:nvSpPr>
        <p:spPr>
          <a:xfrm>
            <a:off x="323850" y="2057400"/>
            <a:ext cx="8286750" cy="3892550"/>
          </a:xfrm>
        </p:spPr>
        <p:txBody>
          <a:bodyPr/>
          <a:lstStyle/>
          <a:p>
            <a:pPr eaLnBrk="1" hangingPunct="1">
              <a:buClr>
                <a:srgbClr val="003366"/>
              </a:buClr>
              <a:buFont typeface="宋体" pitchFamily="2" charset="-122"/>
              <a:buChar char="–"/>
            </a:pPr>
            <a:r>
              <a:rPr lang="zh-CN" altLang="en-US" sz="2800" b="1" smtClean="0">
                <a:latin typeface="宋体" pitchFamily="2" charset="-122"/>
              </a:rPr>
              <a:t>重点询问一般要提前准备好提问的问题</a:t>
            </a:r>
          </a:p>
          <a:p>
            <a:pPr eaLnBrk="1" hangingPunct="1">
              <a:buClr>
                <a:srgbClr val="003366"/>
              </a:buClr>
              <a:buFont typeface="宋体" pitchFamily="2" charset="-122"/>
              <a:buChar char="–"/>
            </a:pPr>
            <a:r>
              <a:rPr lang="zh-CN" altLang="en-US" sz="2800" b="1" smtClean="0">
                <a:latin typeface="宋体" pitchFamily="2" charset="-122"/>
              </a:rPr>
              <a:t>重点询问常见问题</a:t>
            </a:r>
          </a:p>
          <a:p>
            <a:pPr lvl="1" algn="just" eaLnBrk="1" hangingPunct="1">
              <a:buClr>
                <a:srgbClr val="003366"/>
              </a:buClr>
              <a:buSzPct val="60000"/>
              <a:buFont typeface="Wingdings" pitchFamily="2" charset="2"/>
              <a:buChar char="p"/>
            </a:pPr>
            <a:r>
              <a:rPr lang="zh-CN" altLang="en-US" sz="2400" b="1" smtClean="0"/>
              <a:t>你所在的工作岗位是什么？岗位工作的性质是什么？</a:t>
            </a:r>
            <a:endParaRPr lang="zh-CN" altLang="en-US" sz="2400" b="1" smtClean="0">
              <a:latin typeface="宋体" pitchFamily="2" charset="-122"/>
            </a:endParaRPr>
          </a:p>
          <a:p>
            <a:pPr lvl="1" algn="just" eaLnBrk="1" hangingPunct="1">
              <a:buClr>
                <a:srgbClr val="003366"/>
              </a:buClr>
              <a:buSzPct val="60000"/>
              <a:buFont typeface="Wingdings" pitchFamily="2" charset="2"/>
              <a:buChar char="p"/>
            </a:pPr>
            <a:r>
              <a:rPr lang="zh-CN" altLang="en-US" sz="2400" b="1" smtClean="0"/>
              <a:t>你的工作任务是什么？每天工作怎样进行时间安排？</a:t>
            </a:r>
          </a:p>
          <a:p>
            <a:pPr lvl="1" algn="just" eaLnBrk="1" hangingPunct="1">
              <a:buClr>
                <a:srgbClr val="003366"/>
              </a:buClr>
              <a:buSzPct val="60000"/>
              <a:buFont typeface="Wingdings" pitchFamily="2" charset="2"/>
              <a:buChar char="p"/>
            </a:pPr>
            <a:r>
              <a:rPr lang="zh-CN" altLang="en-US" sz="2400" b="1" smtClean="0"/>
              <a:t>工作结果同前、后续工作如何联系？</a:t>
            </a:r>
            <a:endParaRPr lang="zh-CN" altLang="en-US" sz="2400" b="1" smtClean="0">
              <a:latin typeface="宋体" pitchFamily="2" charset="-122"/>
            </a:endParaRPr>
          </a:p>
          <a:p>
            <a:pPr lvl="1" algn="just" eaLnBrk="1" hangingPunct="1">
              <a:buClr>
                <a:srgbClr val="003366"/>
              </a:buClr>
              <a:buSzPct val="60000"/>
              <a:buFont typeface="Wingdings" pitchFamily="2" charset="2"/>
              <a:buChar char="p"/>
            </a:pPr>
            <a:endParaRPr lang="en-US" altLang="zh-CN" sz="2400" smtClean="0">
              <a:latin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4000" b="1" smtClean="0">
                <a:solidFill>
                  <a:schemeClr val="tx1"/>
                </a:solidFill>
                <a:latin typeface="宋体" pitchFamily="2" charset="-122"/>
              </a:rPr>
              <a:t>重点询问常见问题</a:t>
            </a:r>
          </a:p>
        </p:txBody>
      </p:sp>
      <p:sp>
        <p:nvSpPr>
          <p:cNvPr id="53251" name="Rectangle 3"/>
          <p:cNvSpPr>
            <a:spLocks noGrp="1" noChangeArrowheads="1"/>
          </p:cNvSpPr>
          <p:nvPr>
            <p:ph type="body" idx="1"/>
          </p:nvPr>
        </p:nvSpPr>
        <p:spPr>
          <a:xfrm>
            <a:off x="611188" y="2060575"/>
            <a:ext cx="8126412" cy="3886200"/>
          </a:xfrm>
        </p:spPr>
        <p:txBody>
          <a:bodyPr/>
          <a:lstStyle/>
          <a:p>
            <a:pPr algn="just" eaLnBrk="1" hangingPunct="1">
              <a:buClr>
                <a:srgbClr val="003366"/>
              </a:buClr>
              <a:buFont typeface="Wingdings" pitchFamily="2" charset="2"/>
              <a:buChar char="p"/>
            </a:pPr>
            <a:r>
              <a:rPr lang="zh-CN" altLang="en-US" sz="2400" b="1" smtClean="0"/>
              <a:t>你认为影响本企业经营效率的关键问题是什么</a:t>
            </a:r>
            <a:endParaRPr lang="zh-CN" altLang="en-US" sz="2400" b="1" smtClean="0">
              <a:latin typeface="宋体" pitchFamily="2" charset="-122"/>
            </a:endParaRPr>
          </a:p>
          <a:p>
            <a:pPr algn="just" eaLnBrk="1" hangingPunct="1">
              <a:buClr>
                <a:srgbClr val="003366"/>
              </a:buClr>
              <a:buFont typeface="Wingdings" pitchFamily="2" charset="2"/>
              <a:buChar char="p"/>
            </a:pPr>
            <a:r>
              <a:rPr lang="zh-CN" altLang="en-US" sz="2400" b="1" smtClean="0">
                <a:latin typeface="宋体" pitchFamily="2" charset="-122"/>
              </a:rPr>
              <a:t>你认为新的信息系统应该重点解决哪些问题？</a:t>
            </a:r>
          </a:p>
          <a:p>
            <a:pPr algn="just" eaLnBrk="1" hangingPunct="1">
              <a:buClr>
                <a:srgbClr val="003366"/>
              </a:buClr>
              <a:buFont typeface="Wingdings" pitchFamily="2" charset="2"/>
              <a:buChar char="p"/>
            </a:pPr>
            <a:r>
              <a:rPr lang="zh-CN" altLang="en-US" sz="2400" b="1" smtClean="0"/>
              <a:t>业务、财务、储运等部门是否已经使用了计算机？有什么问题？</a:t>
            </a:r>
            <a:r>
              <a:rPr lang="zh-CN" altLang="en-US" sz="2400" b="1" smtClean="0">
                <a:latin typeface="宋体" pitchFamily="2" charset="-122"/>
              </a:rPr>
              <a:t>软件有哪些毛病？</a:t>
            </a:r>
            <a:endParaRPr lang="zh-CN" altLang="en-US" sz="2400" b="1" smtClean="0"/>
          </a:p>
          <a:p>
            <a:pPr algn="just" eaLnBrk="1" hangingPunct="1">
              <a:buClr>
                <a:srgbClr val="003366"/>
              </a:buClr>
              <a:buFont typeface="Wingdings" pitchFamily="2" charset="2"/>
              <a:buChar char="p"/>
            </a:pPr>
            <a:r>
              <a:rPr lang="zh-CN" altLang="en-US" sz="2400" b="1" smtClean="0"/>
              <a:t>你用过计算机吗？你认为企业现在使用计算机还有什么困难吗？</a:t>
            </a:r>
          </a:p>
          <a:p>
            <a:pPr algn="just" eaLnBrk="1" hangingPunct="1">
              <a:buClr>
                <a:srgbClr val="003366"/>
              </a:buClr>
              <a:buFont typeface="Wingdings" pitchFamily="2" charset="2"/>
              <a:buChar char="p"/>
            </a:pPr>
            <a:r>
              <a:rPr lang="zh-CN" altLang="en-US" sz="2400" b="1" smtClean="0"/>
              <a:t>本企业与外部哪些企业有业务联系？业务往来用计算机处理吗？</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sz="half" idx="1"/>
          </p:nvPr>
        </p:nvSpPr>
        <p:spPr>
          <a:xfrm>
            <a:off x="755650" y="1989138"/>
            <a:ext cx="7773988" cy="4464050"/>
          </a:xfrm>
        </p:spPr>
        <p:txBody>
          <a:bodyPr/>
          <a:lstStyle/>
          <a:p>
            <a:pPr marL="0" indent="0" eaLnBrk="1" hangingPunct="1">
              <a:buClr>
                <a:srgbClr val="FFFFFF"/>
              </a:buClr>
              <a:buFont typeface="Wingdings" pitchFamily="2" charset="2"/>
              <a:buChar char="F"/>
            </a:pPr>
            <a:r>
              <a:rPr lang="en-US" altLang="zh-CN" b="1" smtClean="0"/>
              <a:t>3</a:t>
            </a:r>
            <a:r>
              <a:rPr lang="zh-CN" altLang="en-US" b="1" smtClean="0"/>
              <a:t>）用户访谈</a:t>
            </a:r>
          </a:p>
          <a:p>
            <a:pPr marL="531813" lvl="1" indent="-352425" eaLnBrk="1" hangingPunct="1">
              <a:buClr>
                <a:schemeClr val="accent2"/>
              </a:buClr>
              <a:buSzPct val="60000"/>
              <a:buFont typeface="Wingdings" pitchFamily="2" charset="2"/>
              <a:buNone/>
            </a:pPr>
            <a:r>
              <a:rPr lang="zh-CN" altLang="en-US" sz="2400" b="1" smtClean="0">
                <a:latin typeface="Times New Roman" pitchFamily="18" charset="0"/>
              </a:rPr>
              <a:t>优点和缺点：</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访谈为分析人员提供了与访谈对象自由沟通的机会；</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通过访谈可以挖掘更深层次的用户需求；</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访谈允许开发人员使用一些个性化的问题；</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成功的访谈在很大程度上取决于分析人员的经验与技巧；</a:t>
            </a:r>
          </a:p>
          <a:p>
            <a:pPr marL="531813" lvl="1" indent="-352425" eaLnBrk="1" hangingPunct="1">
              <a:buClr>
                <a:schemeClr val="accent2"/>
              </a:buClr>
              <a:buSzPct val="60000"/>
              <a:buFont typeface="Wingdings" pitchFamily="2" charset="2"/>
              <a:buChar char="l"/>
            </a:pPr>
            <a:r>
              <a:rPr lang="zh-CN" altLang="en-US" sz="2400" b="1" smtClean="0">
                <a:latin typeface="Times New Roman" pitchFamily="18" charset="0"/>
              </a:rPr>
              <a:t>访谈占用的时间较多，访谈后的资料整理，也需要花费较多的时间</a:t>
            </a:r>
          </a:p>
        </p:txBody>
      </p:sp>
      <p:sp>
        <p:nvSpPr>
          <p:cNvPr id="54275" name="AutoShape 3">
            <a:hlinkClick r:id="" action="ppaction://noaction" highlightClick="1"/>
          </p:cNvPr>
          <p:cNvSpPr>
            <a:spLocks noChangeArrowheads="1"/>
          </p:cNvSpPr>
          <p:nvPr/>
        </p:nvSpPr>
        <p:spPr bwMode="auto">
          <a:xfrm>
            <a:off x="1000125" y="857250"/>
            <a:ext cx="6410325" cy="914400"/>
          </a:xfrm>
          <a:prstGeom prst="actionButtonBlank">
            <a:avLst/>
          </a:prstGeom>
          <a:noFill/>
          <a:ln w="9525">
            <a:noFill/>
            <a:miter lim="800000"/>
            <a:headEnd/>
            <a:tailEnd/>
          </a:ln>
        </p:spPr>
        <p:txBody>
          <a:bodyPr anchor="ctr"/>
          <a:lstStyle/>
          <a:p>
            <a:r>
              <a:rPr lang="en-US" altLang="zh-CN" sz="3600">
                <a:solidFill>
                  <a:srgbClr val="0A0A0E"/>
                </a:solidFill>
              </a:rPr>
              <a:t>4.1.2 </a:t>
            </a:r>
            <a:r>
              <a:rPr lang="zh-CN" altLang="en-US" sz="3600">
                <a:solidFill>
                  <a:srgbClr val="0A0A0E"/>
                </a:solidFill>
              </a:rPr>
              <a:t>系统调查的内容与方法</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b="1" smtClean="0">
                <a:solidFill>
                  <a:schemeClr val="tx1"/>
                </a:solidFill>
                <a:ea typeface="华文新魏" pitchFamily="2" charset="-122"/>
              </a:rPr>
              <a:t>案例：软件工程师毫无用处？</a:t>
            </a:r>
          </a:p>
        </p:txBody>
      </p:sp>
      <p:sp>
        <p:nvSpPr>
          <p:cNvPr id="16387" name="Rectangle 3"/>
          <p:cNvSpPr>
            <a:spLocks noGrp="1" noChangeArrowheads="1"/>
          </p:cNvSpPr>
          <p:nvPr>
            <p:ph type="body" idx="1"/>
          </p:nvPr>
        </p:nvSpPr>
        <p:spPr>
          <a:xfrm>
            <a:off x="323850" y="1700213"/>
            <a:ext cx="8485188" cy="4968875"/>
          </a:xfrm>
        </p:spPr>
        <p:txBody>
          <a:bodyPr/>
          <a:lstStyle/>
          <a:p>
            <a:pPr eaLnBrk="1" hangingPunct="1">
              <a:lnSpc>
                <a:spcPct val="110000"/>
              </a:lnSpc>
              <a:buFont typeface="Wingdings" pitchFamily="2" charset="2"/>
              <a:buNone/>
            </a:pPr>
            <a:r>
              <a:rPr lang="en-US" altLang="zh-CN" sz="1800" b="1" smtClean="0">
                <a:latin typeface="楷体_GB2312" pitchFamily="49" charset="-122"/>
                <a:ea typeface="楷体_GB2312" pitchFamily="49" charset="-122"/>
              </a:rPr>
              <a:t>      </a:t>
            </a:r>
            <a:r>
              <a:rPr lang="en-US" altLang="zh-CN" sz="2400" b="1" smtClean="0">
                <a:latin typeface="Arial" charset="0"/>
                <a:ea typeface="楷体_GB2312" pitchFamily="49" charset="-122"/>
              </a:rPr>
              <a:t>“</a:t>
            </a:r>
            <a:r>
              <a:rPr lang="zh-CN" altLang="en-US" sz="2400" b="1" smtClean="0">
                <a:latin typeface="楷体_GB2312" pitchFamily="49" charset="-122"/>
                <a:ea typeface="楷体_GB2312" pitchFamily="49" charset="-122"/>
              </a:rPr>
              <a:t>软件工程师毫无用处，我宁愿雇佣雷达专家教会他如何编程，也不愿意雇佣程序员来教会他雷达信号流程</a:t>
            </a:r>
            <a:r>
              <a:rPr lang="zh-CN" altLang="en-US" sz="2400" b="1" smtClean="0">
                <a:latin typeface="Arial" charset="0"/>
                <a:ea typeface="楷体_GB2312" pitchFamily="49" charset="-122"/>
              </a:rPr>
              <a:t>”</a:t>
            </a:r>
            <a:r>
              <a:rPr lang="zh-CN" altLang="en-US" sz="2400" b="1" smtClean="0">
                <a:latin typeface="楷体_GB2312" pitchFamily="49" charset="-122"/>
                <a:ea typeface="楷体_GB2312" pitchFamily="49" charset="-122"/>
              </a:rPr>
              <a:t>。这段措辞严厉的声明来自于一位大型政府项目负责人，他所在的部门的电脑系统曾经错误地发出了</a:t>
            </a:r>
            <a:r>
              <a:rPr lang="en-US" altLang="zh-CN" sz="2400" b="1" smtClean="0">
                <a:latin typeface="楷体_GB2312" pitchFamily="49" charset="-122"/>
                <a:ea typeface="楷体_GB2312" pitchFamily="49" charset="-122"/>
              </a:rPr>
              <a:t>ICBM</a:t>
            </a:r>
            <a:r>
              <a:rPr lang="zh-CN" altLang="en-US" sz="2400" b="1" smtClean="0">
                <a:latin typeface="楷体_GB2312" pitchFamily="49" charset="-122"/>
                <a:ea typeface="楷体_GB2312" pitchFamily="49" charset="-122"/>
              </a:rPr>
              <a:t>导弹来袭的警报。更加令他不能忍受的是程序员拒绝对此错误的功能承担责任。</a:t>
            </a:r>
          </a:p>
          <a:p>
            <a:pPr eaLnBrk="1" hangingPunct="1">
              <a:lnSpc>
                <a:spcPct val="110000"/>
              </a:lnSpc>
              <a:buFont typeface="Wingdings" pitchFamily="2" charset="2"/>
              <a:buNone/>
            </a:pPr>
            <a:r>
              <a:rPr lang="zh-CN" altLang="en-US" sz="2400" b="1" smtClean="0">
                <a:latin typeface="楷体_GB2312" pitchFamily="49" charset="-122"/>
                <a:ea typeface="楷体_GB2312" pitchFamily="49" charset="-122"/>
              </a:rPr>
              <a:t>     程序员抱怨说这是由于系统说明不够全面造成的，而并非自己的原因。这位经理意识到，需求文档没有指出特定的环境会导致错误的警报，但他仍认为编程人员应该具备这样的基本知识的。</a:t>
            </a:r>
            <a:r>
              <a:rPr lang="zh-CN" altLang="en-US" sz="2400" b="1" smtClean="0">
                <a:latin typeface="Arial" charset="0"/>
                <a:ea typeface="楷体_GB2312" pitchFamily="49" charset="-122"/>
              </a:rPr>
              <a:t>“</a:t>
            </a:r>
            <a:r>
              <a:rPr lang="zh-CN" altLang="en-US" sz="2400" b="1" smtClean="0">
                <a:latin typeface="楷体_GB2312" pitchFamily="49" charset="-122"/>
                <a:ea typeface="楷体_GB2312" pitchFamily="49" charset="-122"/>
              </a:rPr>
              <a:t>没有任何雷达专家会犯如此基本的错误</a:t>
            </a:r>
            <a:r>
              <a:rPr lang="zh-CN" altLang="en-US" sz="2400" b="1" smtClean="0">
                <a:latin typeface="Arial" charset="0"/>
                <a:ea typeface="楷体_GB2312" pitchFamily="49" charset="-122"/>
              </a:rPr>
              <a:t>”</a:t>
            </a:r>
            <a:r>
              <a:rPr lang="zh-CN" altLang="en-US" sz="2400" b="1" smtClean="0">
                <a:latin typeface="楷体_GB2312" pitchFamily="49" charset="-122"/>
                <a:ea typeface="楷体_GB2312" pitchFamily="49" charset="-122"/>
              </a:rPr>
              <a:t>，他坚持说。</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sz="half" idx="1"/>
          </p:nvPr>
        </p:nvSpPr>
        <p:spPr>
          <a:xfrm>
            <a:off x="539750" y="1844675"/>
            <a:ext cx="7773988" cy="4824413"/>
          </a:xfrm>
        </p:spPr>
        <p:txBody>
          <a:bodyPr/>
          <a:lstStyle/>
          <a:p>
            <a:pPr marL="0" indent="0" eaLnBrk="1" hangingPunct="1">
              <a:lnSpc>
                <a:spcPct val="80000"/>
              </a:lnSpc>
              <a:buFont typeface="Wingdings" pitchFamily="2" charset="2"/>
              <a:buNone/>
            </a:pPr>
            <a:r>
              <a:rPr lang="zh-CN" altLang="en-US" sz="2400" b="1" smtClean="0"/>
              <a:t>需求专题讨论会：</a:t>
            </a:r>
          </a:p>
          <a:p>
            <a:pPr marL="0" indent="0" eaLnBrk="1" hangingPunct="1">
              <a:spcBef>
                <a:spcPct val="30000"/>
              </a:spcBef>
              <a:buFont typeface="Wingdings" pitchFamily="2" charset="2"/>
              <a:buNone/>
            </a:pPr>
            <a:r>
              <a:rPr lang="zh-CN" altLang="en-US" sz="2000" b="1" smtClean="0"/>
              <a:t>       需求分析员需要经常组织和协调需求专题讨论会，通过协调讨论和群体决策等方法，为具体问题找到解决方案，并在应用需求上达成共识、对操作过程尽快取得统一意见。</a:t>
            </a:r>
          </a:p>
          <a:p>
            <a:pPr marL="0" indent="0" eaLnBrk="1" hangingPunct="1">
              <a:spcBef>
                <a:spcPct val="30000"/>
              </a:spcBef>
              <a:buFont typeface="Wingdings" pitchFamily="2" charset="2"/>
              <a:buNone/>
            </a:pPr>
            <a:r>
              <a:rPr lang="zh-CN" altLang="en-US" sz="2000" b="1" smtClean="0"/>
              <a:t>在这种会议中，参加人员一般包括三种角色：</a:t>
            </a:r>
          </a:p>
          <a:p>
            <a:pPr marL="0" indent="0" eaLnBrk="1" hangingPunct="1">
              <a:spcBef>
                <a:spcPct val="30000"/>
              </a:spcBef>
            </a:pPr>
            <a:r>
              <a:rPr lang="zh-CN" altLang="en-US" sz="2000" b="1" smtClean="0"/>
              <a:t>主持人或协调人：该角色在会议中起着十分关键的作用，他应该鼓励参会人员积极参与和畅所欲言，保证会议过程顺利进行。</a:t>
            </a:r>
          </a:p>
          <a:p>
            <a:pPr marL="0" indent="0" eaLnBrk="1" hangingPunct="1">
              <a:spcBef>
                <a:spcPct val="30000"/>
              </a:spcBef>
            </a:pPr>
            <a:r>
              <a:rPr lang="zh-CN" altLang="en-US" sz="2000" b="1" smtClean="0"/>
              <a:t>记录人：该角色需要协助主持人将会议期间所讨论的要点内容记录下来。</a:t>
            </a:r>
          </a:p>
          <a:p>
            <a:pPr marL="0" indent="0" eaLnBrk="1" hangingPunct="1">
              <a:spcBef>
                <a:spcPct val="30000"/>
              </a:spcBef>
            </a:pPr>
            <a:r>
              <a:rPr lang="zh-CN" altLang="en-US" sz="2000" b="1" smtClean="0"/>
              <a:t>参与人：该角色的首要任务是提出设想和意见，并激励其他人员产生新的想法。</a:t>
            </a:r>
          </a:p>
          <a:p>
            <a:pPr marL="0" indent="0" eaLnBrk="1" hangingPunct="1">
              <a:spcBef>
                <a:spcPct val="30000"/>
              </a:spcBef>
              <a:buFont typeface="Wingdings" pitchFamily="2" charset="2"/>
              <a:buNone/>
            </a:pPr>
            <a:r>
              <a:rPr lang="zh-CN" altLang="en-US" sz="2000" b="1" smtClean="0"/>
              <a:t>下面是</a:t>
            </a:r>
            <a:r>
              <a:rPr lang="en-US" altLang="zh-CN" sz="2000" b="1" smtClean="0"/>
              <a:t>MiniLibrary</a:t>
            </a:r>
            <a:r>
              <a:rPr lang="zh-CN" altLang="en-US" sz="2000" b="1" smtClean="0"/>
              <a:t>系统需求获取过程中一次讨论会的过程示例。</a:t>
            </a:r>
          </a:p>
        </p:txBody>
      </p:sp>
      <p:sp>
        <p:nvSpPr>
          <p:cNvPr id="55299" name="AutoShape 3">
            <a:hlinkClick r:id="" action="ppaction://noaction" highlightClick="1"/>
          </p:cNvPr>
          <p:cNvSpPr>
            <a:spLocks noChangeArrowheads="1"/>
          </p:cNvSpPr>
          <p:nvPr/>
        </p:nvSpPr>
        <p:spPr bwMode="auto">
          <a:xfrm>
            <a:off x="609600" y="609600"/>
            <a:ext cx="7634288" cy="914400"/>
          </a:xfrm>
          <a:prstGeom prst="actionButtonBlank">
            <a:avLst/>
          </a:prstGeom>
          <a:noFill/>
          <a:ln w="9525">
            <a:noFill/>
            <a:miter lim="800000"/>
            <a:headEnd/>
            <a:tailEnd/>
          </a:ln>
        </p:spPr>
        <p:txBody>
          <a:bodyPr anchor="ctr"/>
          <a:lstStyle/>
          <a:p>
            <a:r>
              <a:rPr lang="en-US" altLang="zh-CN" sz="3200">
                <a:solidFill>
                  <a:srgbClr val="0A0A0E"/>
                </a:solidFill>
              </a:rPr>
              <a:t>4.1.2 </a:t>
            </a:r>
            <a:r>
              <a:rPr lang="zh-CN" altLang="en-US" sz="3200">
                <a:solidFill>
                  <a:srgbClr val="0A0A0E"/>
                </a:solidFill>
              </a:rPr>
              <a:t>系统调查的内容与方法</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5" name="AutoShape 3">
            <a:hlinkClick r:id="" action="ppaction://noaction" highlightClick="1"/>
          </p:cNvPr>
          <p:cNvSpPr>
            <a:spLocks noChangeArrowheads="1"/>
          </p:cNvSpPr>
          <p:nvPr/>
        </p:nvSpPr>
        <p:spPr bwMode="auto">
          <a:xfrm>
            <a:off x="609600" y="609600"/>
            <a:ext cx="7634288" cy="914400"/>
          </a:xfrm>
          <a:prstGeom prst="actionButtonBlank">
            <a:avLst/>
          </a:prstGeom>
          <a:noFill/>
          <a:ln w="9525">
            <a:noFill/>
            <a:miter lim="800000"/>
            <a:headEnd/>
            <a:tailEnd/>
          </a:ln>
          <a:effectLst>
            <a:outerShdw dist="35921" dir="2700000" algn="ctr" rotWithShape="0">
              <a:schemeClr val="bg2"/>
            </a:outerShdw>
          </a:effectLst>
        </p:spPr>
        <p:txBody>
          <a:bodyPr anchor="ctr"/>
          <a:lstStyle/>
          <a:p>
            <a:pPr>
              <a:defRPr/>
            </a:pPr>
            <a:r>
              <a:rPr lang="en-US" altLang="zh-CN" sz="3200">
                <a:solidFill>
                  <a:srgbClr val="0A0A0E"/>
                </a:solidFill>
              </a:rPr>
              <a:t>4.1.2 </a:t>
            </a:r>
            <a:r>
              <a:rPr lang="zh-CN" altLang="en-US" sz="3200">
                <a:solidFill>
                  <a:srgbClr val="0A0A0E"/>
                </a:solidFill>
              </a:rPr>
              <a:t>系统调查的内容与方法</a:t>
            </a:r>
          </a:p>
        </p:txBody>
      </p:sp>
      <p:pic>
        <p:nvPicPr>
          <p:cNvPr id="56323" name="Picture 4" descr="t01"/>
          <p:cNvPicPr>
            <a:picLocks noChangeAspect="1" noChangeArrowheads="1"/>
          </p:cNvPicPr>
          <p:nvPr/>
        </p:nvPicPr>
        <p:blipFill>
          <a:blip r:embed="rId2" cstate="print"/>
          <a:srcRect/>
          <a:stretch>
            <a:fillRect/>
          </a:stretch>
        </p:blipFill>
        <p:spPr bwMode="auto">
          <a:xfrm>
            <a:off x="468313" y="762000"/>
            <a:ext cx="7704137" cy="6096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sz="half" idx="1"/>
          </p:nvPr>
        </p:nvSpPr>
        <p:spPr>
          <a:xfrm>
            <a:off x="539750" y="1844675"/>
            <a:ext cx="7773988" cy="4824413"/>
          </a:xfrm>
        </p:spPr>
        <p:txBody>
          <a:bodyPr/>
          <a:lstStyle/>
          <a:p>
            <a:pPr marL="0" indent="0" eaLnBrk="1" hangingPunct="1">
              <a:lnSpc>
                <a:spcPct val="80000"/>
              </a:lnSpc>
              <a:buFont typeface="Wingdings" pitchFamily="2" charset="2"/>
              <a:buNone/>
            </a:pPr>
            <a:r>
              <a:rPr lang="zh-CN" altLang="en-US" b="1" smtClean="0"/>
              <a:t>需求专题讨论会：</a:t>
            </a:r>
            <a:endParaRPr lang="zh-CN" altLang="en-US" smtClean="0"/>
          </a:p>
          <a:p>
            <a:pPr marL="0" indent="0" eaLnBrk="1" hangingPunct="1">
              <a:spcBef>
                <a:spcPct val="30000"/>
              </a:spcBef>
              <a:buFont typeface="Wingdings" pitchFamily="2" charset="2"/>
              <a:buNone/>
            </a:pPr>
            <a:r>
              <a:rPr lang="zh-CN" altLang="en-US" sz="2800" smtClean="0"/>
              <a:t>       </a:t>
            </a:r>
          </a:p>
        </p:txBody>
      </p:sp>
      <p:sp>
        <p:nvSpPr>
          <p:cNvPr id="57347" name="AutoShape 3">
            <a:hlinkClick r:id="" action="ppaction://noaction" highlightClick="1"/>
          </p:cNvPr>
          <p:cNvSpPr>
            <a:spLocks noChangeArrowheads="1"/>
          </p:cNvSpPr>
          <p:nvPr/>
        </p:nvSpPr>
        <p:spPr bwMode="auto">
          <a:xfrm>
            <a:off x="609600" y="609600"/>
            <a:ext cx="7634288" cy="914400"/>
          </a:xfrm>
          <a:prstGeom prst="actionButtonBlank">
            <a:avLst/>
          </a:prstGeom>
          <a:noFill/>
          <a:ln w="9525">
            <a:noFill/>
            <a:miter lim="800000"/>
            <a:headEnd/>
            <a:tailEnd/>
          </a:ln>
        </p:spPr>
        <p:txBody>
          <a:bodyPr anchor="ctr"/>
          <a:lstStyle/>
          <a:p>
            <a:r>
              <a:rPr lang="en-US" altLang="zh-CN" sz="3200">
                <a:solidFill>
                  <a:srgbClr val="0A0A0E"/>
                </a:solidFill>
              </a:rPr>
              <a:t>4.1.2 </a:t>
            </a:r>
            <a:r>
              <a:rPr lang="zh-CN" altLang="en-US" sz="3200">
                <a:solidFill>
                  <a:srgbClr val="0A0A0E"/>
                </a:solidFill>
              </a:rPr>
              <a:t>系统调查的内容与方法</a:t>
            </a:r>
          </a:p>
        </p:txBody>
      </p:sp>
      <p:pic>
        <p:nvPicPr>
          <p:cNvPr id="57348" name="Picture 4" descr="需求图1"/>
          <p:cNvPicPr>
            <a:picLocks noChangeAspect="1" noChangeArrowheads="1"/>
          </p:cNvPicPr>
          <p:nvPr/>
        </p:nvPicPr>
        <p:blipFill>
          <a:blip r:embed="rId2" cstate="print"/>
          <a:srcRect/>
          <a:stretch>
            <a:fillRect/>
          </a:stretch>
        </p:blipFill>
        <p:spPr bwMode="auto">
          <a:xfrm>
            <a:off x="684213" y="1844675"/>
            <a:ext cx="7920037" cy="4938713"/>
          </a:xfrm>
          <a:prstGeom prst="rect">
            <a:avLst/>
          </a:prstGeom>
          <a:noFill/>
          <a:ln w="9525">
            <a:noFill/>
            <a:miter lim="800000"/>
            <a:headEnd/>
            <a:tailEnd/>
          </a:ln>
        </p:spPr>
      </p:pic>
      <p:pic>
        <p:nvPicPr>
          <p:cNvPr id="1790981" name="Picture 5" descr="需求讨论会"/>
          <p:cNvPicPr>
            <a:picLocks noChangeAspect="1" noChangeArrowheads="1"/>
          </p:cNvPicPr>
          <p:nvPr/>
        </p:nvPicPr>
        <p:blipFill>
          <a:blip r:embed="rId3" cstate="print"/>
          <a:srcRect/>
          <a:stretch>
            <a:fillRect/>
          </a:stretch>
        </p:blipFill>
        <p:spPr bwMode="auto">
          <a:xfrm>
            <a:off x="539750" y="2349500"/>
            <a:ext cx="8208963" cy="45085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90981"/>
                                        </p:tgtEl>
                                        <p:attrNameLst>
                                          <p:attrName>style.visibility</p:attrName>
                                        </p:attrNameLst>
                                      </p:cBhvr>
                                      <p:to>
                                        <p:strVal val="visible"/>
                                      </p:to>
                                    </p:set>
                                    <p:animEffect transition="in" filter="blinds(horizontal)">
                                      <p:cBhvr>
                                        <p:cTn id="7" dur="500"/>
                                        <p:tgtEl>
                                          <p:spTgt spid="1790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sz="half" idx="1"/>
          </p:nvPr>
        </p:nvSpPr>
        <p:spPr>
          <a:xfrm>
            <a:off x="971550" y="1916113"/>
            <a:ext cx="7345363" cy="4321175"/>
          </a:xfrm>
        </p:spPr>
        <p:txBody>
          <a:bodyPr/>
          <a:lstStyle/>
          <a:p>
            <a:pPr marL="0" indent="0" eaLnBrk="1" hangingPunct="1">
              <a:buClr>
                <a:srgbClr val="FFFFFF"/>
              </a:buClr>
              <a:buFont typeface="Wingdings" pitchFamily="2" charset="2"/>
              <a:buChar char="F"/>
            </a:pPr>
            <a:r>
              <a:rPr lang="en-US" altLang="zh-CN" b="1" smtClean="0"/>
              <a:t>4</a:t>
            </a:r>
            <a:r>
              <a:rPr lang="zh-CN" altLang="en-US" b="1" smtClean="0"/>
              <a:t>）实地观察法</a:t>
            </a:r>
          </a:p>
          <a:p>
            <a:pPr marL="531813" lvl="1" indent="-352425">
              <a:buClr>
                <a:schemeClr val="accent2"/>
              </a:buClr>
              <a:buSzPct val="60000"/>
              <a:buFont typeface="Wingdings" pitchFamily="2" charset="2"/>
              <a:buChar char="l"/>
            </a:pPr>
            <a:r>
              <a:rPr lang="zh-CN" altLang="en-US" sz="2400" b="1" smtClean="0"/>
              <a:t>直接、背对背、带有一定的实验性</a:t>
            </a:r>
          </a:p>
          <a:p>
            <a:pPr marL="531813" lvl="1" indent="-352425">
              <a:buClr>
                <a:schemeClr val="accent2"/>
              </a:buClr>
              <a:buSzPct val="60000"/>
              <a:buFont typeface="Wingdings" pitchFamily="2" charset="2"/>
              <a:buNone/>
            </a:pPr>
            <a:r>
              <a:rPr lang="zh-CN" altLang="en-US" sz="2400" b="1" smtClean="0"/>
              <a:t>优点：</a:t>
            </a:r>
          </a:p>
          <a:p>
            <a:pPr marL="531813" lvl="1" indent="-352425">
              <a:buClr>
                <a:schemeClr val="accent2"/>
              </a:buClr>
              <a:buSzPct val="60000"/>
              <a:buFont typeface="Wingdings" pitchFamily="2" charset="2"/>
              <a:buChar char="l"/>
            </a:pPr>
            <a:r>
              <a:rPr lang="zh-CN" altLang="en-US" sz="2400" b="1" smtClean="0"/>
              <a:t>获取第一手数据、有助于弄清复杂流程、获取多方面数据，可以证实上述方法收集的资料正确与否，更正不正确的概念，澄清模糊的概念</a:t>
            </a:r>
          </a:p>
          <a:p>
            <a:pPr marL="531813" lvl="1" indent="-352425">
              <a:buClr>
                <a:schemeClr val="accent2"/>
              </a:buClr>
              <a:buSzPct val="60000"/>
              <a:buFont typeface="Wingdings" pitchFamily="2" charset="2"/>
              <a:buChar char="l"/>
            </a:pPr>
            <a:r>
              <a:rPr lang="zh-CN" altLang="en-US" sz="2400" b="1" smtClean="0"/>
              <a:t>数据真实性需要确定、必须懂得业务、比较花费时间</a:t>
            </a:r>
          </a:p>
        </p:txBody>
      </p:sp>
      <p:sp>
        <p:nvSpPr>
          <p:cNvPr id="58371" name="AutoShape 4">
            <a:hlinkClick r:id="" action="ppaction://noaction" highlightClick="1"/>
          </p:cNvPr>
          <p:cNvSpPr>
            <a:spLocks noChangeArrowheads="1"/>
          </p:cNvSpPr>
          <p:nvPr/>
        </p:nvSpPr>
        <p:spPr bwMode="auto">
          <a:xfrm>
            <a:off x="1187450" y="908050"/>
            <a:ext cx="6122988" cy="914400"/>
          </a:xfrm>
          <a:prstGeom prst="actionButtonBlank">
            <a:avLst/>
          </a:prstGeom>
          <a:noFill/>
          <a:ln w="9525">
            <a:noFill/>
            <a:miter lim="800000"/>
            <a:headEnd/>
            <a:tailEnd/>
          </a:ln>
        </p:spPr>
        <p:txBody>
          <a:bodyPr anchor="ctr"/>
          <a:lstStyle/>
          <a:p>
            <a:r>
              <a:rPr lang="en-US" altLang="zh-CN" sz="3200">
                <a:solidFill>
                  <a:srgbClr val="0A0A0E"/>
                </a:solidFill>
              </a:rPr>
              <a:t>4.1.2 </a:t>
            </a:r>
            <a:r>
              <a:rPr lang="zh-CN" altLang="en-US" sz="3200">
                <a:solidFill>
                  <a:srgbClr val="0A0A0E"/>
                </a:solidFill>
              </a:rPr>
              <a:t>系统调查的内容与方法</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sz="half" idx="1"/>
          </p:nvPr>
        </p:nvSpPr>
        <p:spPr>
          <a:xfrm>
            <a:off x="611188" y="1916113"/>
            <a:ext cx="8281987" cy="4321175"/>
          </a:xfrm>
        </p:spPr>
        <p:txBody>
          <a:bodyPr/>
          <a:lstStyle/>
          <a:p>
            <a:pPr>
              <a:buFont typeface="Wingdings" pitchFamily="2" charset="2"/>
              <a:buNone/>
              <a:defRPr/>
            </a:pPr>
            <a:r>
              <a:rPr lang="zh-CN" altLang="en-US" sz="2800" b="1" dirty="0" smtClean="0">
                <a:latin typeface="+mn-ea"/>
              </a:rPr>
              <a:t>推荐使用</a:t>
            </a:r>
            <a:r>
              <a:rPr lang="en-US" altLang="zh-CN" sz="2800" b="1" dirty="0" smtClean="0">
                <a:latin typeface="+mn-ea"/>
              </a:rPr>
              <a:t>4W1H</a:t>
            </a:r>
            <a:r>
              <a:rPr lang="zh-CN" altLang="en-US" sz="2800" b="1" dirty="0" smtClean="0">
                <a:latin typeface="+mn-ea"/>
              </a:rPr>
              <a:t>的方式编写调研记录：</a:t>
            </a:r>
          </a:p>
          <a:p>
            <a:pPr>
              <a:buClr>
                <a:srgbClr val="FF0000"/>
              </a:buClr>
              <a:buSzPct val="80000"/>
              <a:defRPr/>
            </a:pPr>
            <a:r>
              <a:rPr lang="en-US" altLang="zh-CN" sz="2400" b="1" dirty="0" smtClean="0"/>
              <a:t> What</a:t>
            </a:r>
            <a:r>
              <a:rPr lang="zh-CN" altLang="en-US" sz="2400" b="1" dirty="0" smtClean="0"/>
              <a:t>：需求是要做什么，实现什么目标？通过把调研内容划分成若干领域，逐步弄清各个领域的工作流程和工作内容。</a:t>
            </a:r>
            <a:endParaRPr lang="en-US" altLang="zh-CN" sz="2400" b="1" dirty="0" smtClean="0"/>
          </a:p>
          <a:p>
            <a:pPr>
              <a:buClr>
                <a:srgbClr val="FF0000"/>
              </a:buClr>
              <a:buSzPct val="80000"/>
              <a:defRPr/>
            </a:pPr>
            <a:r>
              <a:rPr lang="en-US" altLang="zh-CN" sz="2400" b="1" dirty="0" smtClean="0"/>
              <a:t>Who</a:t>
            </a:r>
            <a:r>
              <a:rPr lang="zh-CN" altLang="en-US" sz="2400" b="1" dirty="0" smtClean="0"/>
              <a:t>：处理过程中涉及了哪些部门、人或岗位，业务过程会有哪些相关者？</a:t>
            </a:r>
            <a:endParaRPr lang="en-US" altLang="zh-CN" sz="2400" b="1" dirty="0" smtClean="0"/>
          </a:p>
          <a:p>
            <a:pPr>
              <a:buClr>
                <a:srgbClr val="FF0000"/>
              </a:buClr>
              <a:buSzPct val="80000"/>
              <a:defRPr/>
            </a:pPr>
            <a:r>
              <a:rPr lang="en-US" altLang="zh-CN" sz="2400" b="1" dirty="0" smtClean="0"/>
              <a:t>When</a:t>
            </a:r>
            <a:r>
              <a:rPr lang="zh-CN" altLang="en-US" sz="2400" b="1" dirty="0" smtClean="0"/>
              <a:t>：在什么时间或什么条件下发生，如果是周期性构成，周期有多长？</a:t>
            </a:r>
            <a:endParaRPr lang="en-US" altLang="zh-CN" sz="2400" b="1" dirty="0" smtClean="0"/>
          </a:p>
          <a:p>
            <a:pPr>
              <a:buClr>
                <a:srgbClr val="FF0000"/>
              </a:buClr>
              <a:buSzPct val="80000"/>
              <a:defRPr/>
            </a:pPr>
            <a:r>
              <a:rPr lang="en-US" altLang="zh-CN" sz="2400" b="1" dirty="0" smtClean="0"/>
              <a:t>Why</a:t>
            </a:r>
            <a:r>
              <a:rPr lang="zh-CN" altLang="en-US" sz="2400" b="1" dirty="0" smtClean="0"/>
              <a:t>：为什么会产生这个需求，需求的目的是什么？</a:t>
            </a:r>
            <a:endParaRPr lang="en-US" altLang="zh-CN" sz="2400" b="1" dirty="0" smtClean="0"/>
          </a:p>
          <a:p>
            <a:pPr>
              <a:buClr>
                <a:srgbClr val="FF0000"/>
              </a:buClr>
              <a:buSzPct val="80000"/>
              <a:defRPr/>
            </a:pPr>
            <a:r>
              <a:rPr lang="en-US" altLang="zh-CN" sz="2400" b="1" dirty="0" smtClean="0"/>
              <a:t>How</a:t>
            </a:r>
            <a:r>
              <a:rPr lang="zh-CN" altLang="en-US" sz="2400" b="1" dirty="0" smtClean="0"/>
              <a:t>：如何完成需求处理过程，为完成业务目标所采用的方法或手段是怎样的？</a:t>
            </a:r>
          </a:p>
        </p:txBody>
      </p:sp>
      <p:sp>
        <p:nvSpPr>
          <p:cNvPr id="59395" name="AutoShape 4">
            <a:hlinkClick r:id="" action="ppaction://noaction" highlightClick="1"/>
          </p:cNvPr>
          <p:cNvSpPr>
            <a:spLocks noChangeArrowheads="1"/>
          </p:cNvSpPr>
          <p:nvPr/>
        </p:nvSpPr>
        <p:spPr bwMode="auto">
          <a:xfrm>
            <a:off x="1187450" y="908050"/>
            <a:ext cx="6122988" cy="914400"/>
          </a:xfrm>
          <a:prstGeom prst="actionButtonBlank">
            <a:avLst/>
          </a:prstGeom>
          <a:noFill/>
          <a:ln w="9525">
            <a:noFill/>
            <a:miter lim="800000"/>
            <a:headEnd/>
            <a:tailEnd/>
          </a:ln>
        </p:spPr>
        <p:txBody>
          <a:bodyPr anchor="ctr"/>
          <a:lstStyle/>
          <a:p>
            <a:r>
              <a:rPr lang="en-US" altLang="zh-CN" sz="3200"/>
              <a:t>9. </a:t>
            </a:r>
            <a:r>
              <a:rPr lang="zh-CN" altLang="en-US" sz="3200"/>
              <a:t>详细调查中应注意的问题</a:t>
            </a:r>
            <a:endParaRPr lang="zh-CN" altLang="en-US" sz="3200">
              <a:solidFill>
                <a:srgbClr val="0A0A0E"/>
              </a:solidFill>
            </a:endParaRP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sz="half" idx="1"/>
          </p:nvPr>
        </p:nvSpPr>
        <p:spPr>
          <a:xfrm>
            <a:off x="611188" y="1916113"/>
            <a:ext cx="7921625" cy="4321175"/>
          </a:xfrm>
        </p:spPr>
        <p:txBody>
          <a:bodyPr/>
          <a:lstStyle/>
          <a:p>
            <a:pPr>
              <a:buFont typeface="Wingdings" pitchFamily="2" charset="2"/>
              <a:buNone/>
            </a:pPr>
            <a:r>
              <a:rPr lang="zh-CN" altLang="en-US" sz="2800" b="1" smtClean="0"/>
              <a:t>引导用户需求的几种常用方法：</a:t>
            </a:r>
          </a:p>
          <a:p>
            <a:pPr>
              <a:buClr>
                <a:srgbClr val="FF0000"/>
              </a:buClr>
              <a:buSzPct val="80000"/>
            </a:pPr>
            <a:r>
              <a:rPr lang="zh-CN" altLang="en-US" sz="2400" b="1" smtClean="0"/>
              <a:t>向用户讲述基本的计算机操作。</a:t>
            </a:r>
          </a:p>
          <a:p>
            <a:pPr>
              <a:buClr>
                <a:srgbClr val="FF0000"/>
              </a:buClr>
              <a:buSzPct val="80000"/>
            </a:pPr>
            <a:r>
              <a:rPr lang="zh-CN" altLang="en-US" sz="2400" b="1" smtClean="0"/>
              <a:t>向用户演示将要实施的系统的原型。</a:t>
            </a:r>
          </a:p>
          <a:p>
            <a:pPr>
              <a:buClr>
                <a:srgbClr val="FF0000"/>
              </a:buClr>
              <a:buSzPct val="80000"/>
            </a:pPr>
            <a:r>
              <a:rPr lang="zh-CN" altLang="en-US" sz="2400" b="1" smtClean="0"/>
              <a:t>从软件开发中需求的完整、准确、清晰、一致等几个方面入手</a:t>
            </a:r>
            <a:r>
              <a:rPr lang="en-US" altLang="zh-CN" sz="2400" b="1" smtClean="0"/>
              <a:t>,</a:t>
            </a:r>
            <a:r>
              <a:rPr lang="zh-CN" altLang="en-US" sz="2400" b="1" smtClean="0"/>
              <a:t>使得用户提出的需求完整、准确、清晰、前后一致。</a:t>
            </a:r>
          </a:p>
          <a:p>
            <a:pPr>
              <a:buClr>
                <a:srgbClr val="FF0000"/>
              </a:buClr>
              <a:buSzPct val="80000"/>
            </a:pPr>
            <a:r>
              <a:rPr lang="zh-CN" altLang="en-US" sz="2400" b="1" smtClean="0"/>
              <a:t>从显性需求出发，推断用户需求的真实意图，超越显性需求，发掘潜在的隐性需求。</a:t>
            </a:r>
          </a:p>
        </p:txBody>
      </p:sp>
      <p:sp>
        <p:nvSpPr>
          <p:cNvPr id="60419" name="AutoShape 4">
            <a:hlinkClick r:id="" action="ppaction://noaction" highlightClick="1"/>
          </p:cNvPr>
          <p:cNvSpPr>
            <a:spLocks noChangeArrowheads="1"/>
          </p:cNvSpPr>
          <p:nvPr/>
        </p:nvSpPr>
        <p:spPr bwMode="auto">
          <a:xfrm>
            <a:off x="1187450" y="908050"/>
            <a:ext cx="6122988" cy="914400"/>
          </a:xfrm>
          <a:prstGeom prst="actionButtonBlank">
            <a:avLst/>
          </a:prstGeom>
          <a:noFill/>
          <a:ln w="9525">
            <a:noFill/>
            <a:miter lim="800000"/>
            <a:headEnd/>
            <a:tailEnd/>
          </a:ln>
        </p:spPr>
        <p:txBody>
          <a:bodyPr anchor="ctr"/>
          <a:lstStyle/>
          <a:p>
            <a:r>
              <a:rPr lang="en-US" altLang="zh-CN" sz="3200"/>
              <a:t>9. </a:t>
            </a:r>
            <a:r>
              <a:rPr lang="zh-CN" altLang="en-US" sz="3200"/>
              <a:t>详细调查中应注意的问题</a:t>
            </a:r>
            <a:endParaRPr lang="zh-CN" altLang="en-US" sz="3200">
              <a:solidFill>
                <a:srgbClr val="0A0A0E"/>
              </a:solidFill>
            </a:endParaRP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sz="3600" b="1" smtClean="0">
                <a:solidFill>
                  <a:schemeClr val="tx1"/>
                </a:solidFill>
              </a:rPr>
              <a:t>9. </a:t>
            </a:r>
            <a:r>
              <a:rPr lang="zh-CN" altLang="en-US" sz="3600" b="1" smtClean="0">
                <a:solidFill>
                  <a:schemeClr val="tx1"/>
                </a:solidFill>
              </a:rPr>
              <a:t>详细调查中应注意的问题</a:t>
            </a:r>
          </a:p>
        </p:txBody>
      </p:sp>
      <p:sp>
        <p:nvSpPr>
          <p:cNvPr id="1028" name="Rectangle 3"/>
          <p:cNvSpPr>
            <a:spLocks noGrp="1" noChangeArrowheads="1"/>
          </p:cNvSpPr>
          <p:nvPr>
            <p:ph type="body" idx="1"/>
          </p:nvPr>
        </p:nvSpPr>
        <p:spPr>
          <a:xfrm>
            <a:off x="684213" y="2205038"/>
            <a:ext cx="7859712" cy="3773487"/>
          </a:xfrm>
        </p:spPr>
        <p:txBody>
          <a:bodyPr/>
          <a:lstStyle/>
          <a:p>
            <a:pPr eaLnBrk="1" hangingPunct="1">
              <a:buClr>
                <a:srgbClr val="003366"/>
              </a:buClr>
              <a:buFont typeface="Verdana" pitchFamily="34" charset="0"/>
              <a:buChar char="−"/>
            </a:pPr>
            <a:r>
              <a:rPr lang="zh-CN" altLang="en-US" b="1" smtClean="0">
                <a:solidFill>
                  <a:schemeClr val="tx1"/>
                </a:solidFill>
                <a:latin typeface="宋体" pitchFamily="2" charset="-122"/>
              </a:rPr>
              <a:t>树立</a:t>
            </a:r>
            <a:r>
              <a:rPr lang="zh-CN" altLang="en-US" b="1" smtClean="0">
                <a:solidFill>
                  <a:schemeClr val="tx1"/>
                </a:solidFill>
                <a:latin typeface="Arial" charset="0"/>
              </a:rPr>
              <a:t>“</a:t>
            </a:r>
            <a:r>
              <a:rPr lang="zh-CN" altLang="en-US" b="1" smtClean="0">
                <a:solidFill>
                  <a:schemeClr val="tx1"/>
                </a:solidFill>
              </a:rPr>
              <a:t>用户第一</a:t>
            </a:r>
            <a:r>
              <a:rPr lang="zh-CN" altLang="en-US" b="1" smtClean="0">
                <a:solidFill>
                  <a:schemeClr val="tx1"/>
                </a:solidFill>
                <a:latin typeface="Arial" charset="0"/>
              </a:rPr>
              <a:t>”</a:t>
            </a:r>
            <a:r>
              <a:rPr lang="zh-CN" altLang="en-US" b="1" smtClean="0">
                <a:solidFill>
                  <a:schemeClr val="tx1"/>
                </a:solidFill>
                <a:latin typeface="宋体" pitchFamily="2" charset="-122"/>
              </a:rPr>
              <a:t>的思想</a:t>
            </a:r>
          </a:p>
          <a:p>
            <a:pPr eaLnBrk="1" hangingPunct="1">
              <a:buClr>
                <a:srgbClr val="003366"/>
              </a:buClr>
              <a:buFont typeface="Verdana" pitchFamily="34" charset="0"/>
              <a:buChar char="−"/>
            </a:pPr>
            <a:r>
              <a:rPr lang="zh-CN" altLang="en-US" b="1" smtClean="0">
                <a:solidFill>
                  <a:schemeClr val="tx1"/>
                </a:solidFill>
                <a:latin typeface="宋体" pitchFamily="2" charset="-122"/>
              </a:rPr>
              <a:t>做好调查计划</a:t>
            </a:r>
          </a:p>
          <a:p>
            <a:pPr eaLnBrk="1" hangingPunct="1">
              <a:buClr>
                <a:srgbClr val="003366"/>
              </a:buClr>
              <a:buFont typeface="Verdana" pitchFamily="34" charset="0"/>
              <a:buChar char="−"/>
            </a:pPr>
            <a:r>
              <a:rPr lang="zh-CN" altLang="en-US" b="1" smtClean="0">
                <a:solidFill>
                  <a:schemeClr val="tx1"/>
                </a:solidFill>
                <a:latin typeface="宋体" pitchFamily="2" charset="-122"/>
              </a:rPr>
              <a:t>要从系统现状出发，避免先入为主</a:t>
            </a:r>
          </a:p>
          <a:p>
            <a:pPr eaLnBrk="1" hangingPunct="1">
              <a:buClr>
                <a:srgbClr val="003366"/>
              </a:buClr>
              <a:buFont typeface="Verdana" pitchFamily="34" charset="0"/>
              <a:buChar char="−"/>
            </a:pPr>
            <a:r>
              <a:rPr lang="zh-CN" altLang="en-US" b="1" smtClean="0">
                <a:solidFill>
                  <a:schemeClr val="tx1"/>
                </a:solidFill>
                <a:latin typeface="宋体" pitchFamily="2" charset="-122"/>
              </a:rPr>
              <a:t>调查与分析整理相结合</a:t>
            </a:r>
          </a:p>
          <a:p>
            <a:pPr eaLnBrk="1" hangingPunct="1">
              <a:buClr>
                <a:srgbClr val="003366"/>
              </a:buClr>
              <a:buFont typeface="Verdana" pitchFamily="34" charset="0"/>
              <a:buChar char="−"/>
            </a:pPr>
            <a:r>
              <a:rPr lang="zh-CN" altLang="en-US" b="1" smtClean="0">
                <a:solidFill>
                  <a:schemeClr val="tx1"/>
                </a:solidFill>
                <a:latin typeface="宋体" pitchFamily="2" charset="-122"/>
              </a:rPr>
              <a:t>使用简单的图表工具，注意及时反馈</a:t>
            </a:r>
          </a:p>
        </p:txBody>
      </p:sp>
      <p:sp>
        <p:nvSpPr>
          <p:cNvPr id="64520" name="Rectangle 8"/>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b="0"/>
          </a:p>
        </p:txBody>
      </p:sp>
      <p:graphicFrame>
        <p:nvGraphicFramePr>
          <p:cNvPr id="64519" name="Object 7"/>
          <p:cNvGraphicFramePr>
            <a:graphicFrameLocks noChangeAspect="1"/>
          </p:cNvGraphicFramePr>
          <p:nvPr/>
        </p:nvGraphicFramePr>
        <p:xfrm>
          <a:off x="0" y="0"/>
          <a:ext cx="9144000" cy="6858000"/>
        </p:xfrm>
        <a:graphic>
          <a:graphicData uri="http://schemas.openxmlformats.org/presentationml/2006/ole">
            <p:oleObj spid="_x0000_s1026" r:id="rId3" imgW="5939409" imgH="9035415" progId="Visio.Drawing.11">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anim calcmode="lin" valueType="num">
                                      <p:cBhvr additive="base">
                                        <p:cTn id="7" dur="500" fill="hold"/>
                                        <p:tgtEl>
                                          <p:spTgt spid="64519"/>
                                        </p:tgtEl>
                                        <p:attrNameLst>
                                          <p:attrName>ppt_x</p:attrName>
                                        </p:attrNameLst>
                                      </p:cBhvr>
                                      <p:tavLst>
                                        <p:tav tm="0">
                                          <p:val>
                                            <p:strVal val="#ppt_x"/>
                                          </p:val>
                                        </p:tav>
                                        <p:tav tm="100000">
                                          <p:val>
                                            <p:strVal val="#ppt_x"/>
                                          </p:val>
                                        </p:tav>
                                      </p:tavLst>
                                    </p:anim>
                                    <p:anim calcmode="lin" valueType="num">
                                      <p:cBhvr additive="base">
                                        <p:cTn id="8"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3600" b="1" smtClean="0">
                <a:solidFill>
                  <a:schemeClr val="tx1"/>
                </a:solidFill>
              </a:rPr>
              <a:t>库存管理信息系统案例</a:t>
            </a:r>
          </a:p>
        </p:txBody>
      </p:sp>
      <p:sp>
        <p:nvSpPr>
          <p:cNvPr id="61443" name="Rectangle 3"/>
          <p:cNvSpPr>
            <a:spLocks noGrp="1" noChangeArrowheads="1"/>
          </p:cNvSpPr>
          <p:nvPr>
            <p:ph type="body" idx="1"/>
          </p:nvPr>
        </p:nvSpPr>
        <p:spPr>
          <a:xfrm>
            <a:off x="539750" y="2060575"/>
            <a:ext cx="7543800" cy="4114800"/>
          </a:xfrm>
        </p:spPr>
        <p:txBody>
          <a:bodyPr/>
          <a:lstStyle/>
          <a:p>
            <a:pPr eaLnBrk="1" hangingPunct="1">
              <a:buFont typeface="Wingdings" pitchFamily="2" charset="2"/>
              <a:buNone/>
            </a:pPr>
            <a:r>
              <a:rPr lang="en-US" altLang="zh-CN" sz="2800" smtClean="0"/>
              <a:t>1</a:t>
            </a:r>
            <a:r>
              <a:rPr lang="en-US" altLang="zh-CN" sz="2800" b="1" smtClean="0"/>
              <a:t>. </a:t>
            </a:r>
            <a:r>
              <a:rPr lang="zh-CN" altLang="en-US" sz="2800" b="1" smtClean="0"/>
              <a:t>前提</a:t>
            </a:r>
          </a:p>
          <a:p>
            <a:pPr lvl="1" eaLnBrk="1" hangingPunct="1"/>
            <a:r>
              <a:rPr lang="zh-CN" altLang="en-US" sz="2400" b="1" smtClean="0"/>
              <a:t>库存管理的新系统的立项已被批准，并同意着手进行该项目的开发工作</a:t>
            </a:r>
          </a:p>
          <a:p>
            <a:pPr eaLnBrk="1" hangingPunct="1">
              <a:buFont typeface="Wingdings" pitchFamily="2" charset="2"/>
              <a:buNone/>
            </a:pPr>
            <a:r>
              <a:rPr lang="en-US" altLang="zh-CN" sz="2800" b="1" smtClean="0"/>
              <a:t>2. </a:t>
            </a:r>
            <a:r>
              <a:rPr lang="zh-CN" altLang="en-US" sz="2800" b="1" smtClean="0"/>
              <a:t>详细调查</a:t>
            </a:r>
          </a:p>
          <a:p>
            <a:pPr lvl="1" eaLnBrk="1" hangingPunct="1"/>
            <a:r>
              <a:rPr lang="zh-CN" altLang="en-US" sz="2400" b="1" smtClean="0"/>
              <a:t>调查方法：开调查会、重点询问相结合</a:t>
            </a:r>
          </a:p>
          <a:p>
            <a:pPr lvl="1" eaLnBrk="1" hangingPunct="1"/>
            <a:r>
              <a:rPr lang="zh-CN" altLang="en-US" sz="2400" b="1" smtClean="0"/>
              <a:t>调查内容：库存整体情况；各人员主要职能及具体运作方式和过程；</a:t>
            </a: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b="1" smtClean="0">
                <a:solidFill>
                  <a:schemeClr val="tx1"/>
                </a:solidFill>
              </a:rPr>
              <a:t>调查提纲</a:t>
            </a:r>
          </a:p>
        </p:txBody>
      </p:sp>
      <p:sp>
        <p:nvSpPr>
          <p:cNvPr id="62467" name="Rectangle 3"/>
          <p:cNvSpPr>
            <a:spLocks noGrp="1" noChangeArrowheads="1"/>
          </p:cNvSpPr>
          <p:nvPr>
            <p:ph type="body" idx="1"/>
          </p:nvPr>
        </p:nvSpPr>
        <p:spPr>
          <a:xfrm>
            <a:off x="755650" y="2133600"/>
            <a:ext cx="7772400" cy="3886200"/>
          </a:xfrm>
        </p:spPr>
        <p:txBody>
          <a:bodyPr/>
          <a:lstStyle/>
          <a:p>
            <a:pPr marL="180975" indent="-180975" eaLnBrk="1" hangingPunct="1">
              <a:lnSpc>
                <a:spcPct val="110000"/>
              </a:lnSpc>
            </a:pPr>
            <a:r>
              <a:rPr lang="zh-CN" altLang="en-US" sz="2400" b="1" smtClean="0">
                <a:solidFill>
                  <a:schemeClr val="tx1"/>
                </a:solidFill>
                <a:latin typeface="宋体" pitchFamily="2" charset="-122"/>
              </a:rPr>
              <a:t>您所在的部门由多少人组成？组织机构如何？</a:t>
            </a:r>
          </a:p>
          <a:p>
            <a:pPr marL="180975" indent="-180975" eaLnBrk="1" hangingPunct="1">
              <a:lnSpc>
                <a:spcPct val="110000"/>
              </a:lnSpc>
            </a:pPr>
            <a:r>
              <a:rPr lang="zh-CN" altLang="en-US" sz="2400" b="1" smtClean="0">
                <a:solidFill>
                  <a:schemeClr val="tx1"/>
                </a:solidFill>
                <a:latin typeface="宋体" pitchFamily="2" charset="-122"/>
              </a:rPr>
              <a:t>库房主要保管哪些物品，有多少？</a:t>
            </a:r>
          </a:p>
          <a:p>
            <a:pPr marL="180975" indent="-180975" eaLnBrk="1" hangingPunct="1">
              <a:lnSpc>
                <a:spcPct val="110000"/>
              </a:lnSpc>
            </a:pPr>
            <a:r>
              <a:rPr lang="zh-CN" altLang="en-US" sz="2400" b="1" smtClean="0">
                <a:solidFill>
                  <a:schemeClr val="tx1"/>
                </a:solidFill>
                <a:latin typeface="宋体" pitchFamily="2" charset="-122"/>
              </a:rPr>
              <a:t>库房的业务流程是什么？</a:t>
            </a:r>
          </a:p>
          <a:p>
            <a:pPr marL="180975" indent="-180975" eaLnBrk="1" hangingPunct="1">
              <a:lnSpc>
                <a:spcPct val="110000"/>
              </a:lnSpc>
            </a:pPr>
            <a:r>
              <a:rPr lang="zh-CN" altLang="en-US" sz="2400" b="1" smtClean="0">
                <a:solidFill>
                  <a:schemeClr val="tx1"/>
                </a:solidFill>
                <a:latin typeface="宋体" pitchFamily="2" charset="-122"/>
              </a:rPr>
              <a:t>您每日都处理那些单据、帐目、报表？</a:t>
            </a:r>
          </a:p>
          <a:p>
            <a:pPr marL="180975" indent="-180975" eaLnBrk="1" hangingPunct="1">
              <a:lnSpc>
                <a:spcPct val="110000"/>
              </a:lnSpc>
            </a:pPr>
            <a:r>
              <a:rPr lang="zh-CN" altLang="en-US" sz="2400" b="1" smtClean="0">
                <a:solidFill>
                  <a:schemeClr val="tx1"/>
                </a:solidFill>
                <a:latin typeface="宋体" pitchFamily="2" charset="-122"/>
              </a:rPr>
              <a:t>工作中手工处理特别麻烦的事情是什么？</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b="1" smtClean="0">
                <a:solidFill>
                  <a:schemeClr val="tx1"/>
                </a:solidFill>
              </a:rPr>
              <a:t>调查提纲</a:t>
            </a:r>
          </a:p>
        </p:txBody>
      </p:sp>
      <p:sp>
        <p:nvSpPr>
          <p:cNvPr id="63491" name="Rectangle 3"/>
          <p:cNvSpPr>
            <a:spLocks noGrp="1" noChangeArrowheads="1"/>
          </p:cNvSpPr>
          <p:nvPr>
            <p:ph type="body" idx="1"/>
          </p:nvPr>
        </p:nvSpPr>
        <p:spPr>
          <a:xfrm>
            <a:off x="755650" y="2060575"/>
            <a:ext cx="7772400" cy="3886200"/>
          </a:xfrm>
        </p:spPr>
        <p:txBody>
          <a:bodyPr/>
          <a:lstStyle/>
          <a:p>
            <a:pPr eaLnBrk="1" hangingPunct="1">
              <a:spcBef>
                <a:spcPct val="30000"/>
              </a:spcBef>
            </a:pPr>
            <a:r>
              <a:rPr lang="zh-CN" altLang="en-US" sz="2400" b="1" smtClean="0">
                <a:latin typeface="宋体" pitchFamily="2" charset="-122"/>
              </a:rPr>
              <a:t>工作中影响效率的问题有哪些？</a:t>
            </a:r>
          </a:p>
          <a:p>
            <a:pPr eaLnBrk="1" hangingPunct="1">
              <a:spcBef>
                <a:spcPct val="30000"/>
              </a:spcBef>
            </a:pPr>
            <a:r>
              <a:rPr lang="zh-CN" altLang="en-US" sz="2400" b="1" smtClean="0">
                <a:latin typeface="宋体" pitchFamily="2" charset="-122"/>
              </a:rPr>
              <a:t>您认为提高工作效率，节省工作时间，减轻工作强度可采取哪些办法？</a:t>
            </a:r>
          </a:p>
          <a:p>
            <a:pPr eaLnBrk="1" hangingPunct="1">
              <a:spcBef>
                <a:spcPct val="30000"/>
              </a:spcBef>
            </a:pPr>
            <a:r>
              <a:rPr lang="zh-CN" altLang="en-US" sz="2400" b="1" smtClean="0">
                <a:latin typeface="宋体" pitchFamily="2" charset="-122"/>
              </a:rPr>
              <a:t>库房采用计算机管理工作情况如何？</a:t>
            </a:r>
          </a:p>
          <a:p>
            <a:pPr eaLnBrk="1" hangingPunct="1">
              <a:spcBef>
                <a:spcPct val="30000"/>
              </a:spcBef>
            </a:pPr>
            <a:r>
              <a:rPr lang="zh-CN" altLang="en-US" sz="2400" b="1" smtClean="0">
                <a:latin typeface="宋体" pitchFamily="2" charset="-122"/>
              </a:rPr>
              <a:t>哪些问题是目前手工根本无法解决的？</a:t>
            </a:r>
          </a:p>
          <a:p>
            <a:pPr eaLnBrk="1" hangingPunct="1">
              <a:spcBef>
                <a:spcPct val="30000"/>
              </a:spcBef>
            </a:pPr>
            <a:r>
              <a:rPr lang="zh-CN" altLang="en-US" sz="2400" b="1" smtClean="0">
                <a:latin typeface="宋体" pitchFamily="2" charset="-122"/>
              </a:rPr>
              <a:t>需要计算机管理系统解决什么问题？</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285750" y="1500188"/>
            <a:ext cx="8350250" cy="4114800"/>
          </a:xfrm>
        </p:spPr>
        <p:txBody>
          <a:bodyPr/>
          <a:lstStyle/>
          <a:p>
            <a:pPr marL="533400" indent="-533400" eaLnBrk="1" hangingPunct="1">
              <a:lnSpc>
                <a:spcPct val="200000"/>
              </a:lnSpc>
              <a:buFont typeface="Wingdings" pitchFamily="2" charset="2"/>
              <a:buNone/>
            </a:pPr>
            <a:r>
              <a:rPr lang="zh-CN" altLang="en-US" b="1" smtClean="0">
                <a:ea typeface="楷体_GB2312" pitchFamily="49" charset="-122"/>
              </a:rPr>
              <a:t>课堂讨论：</a:t>
            </a:r>
          </a:p>
          <a:p>
            <a:pPr marL="914400" lvl="1" indent="-457200" eaLnBrk="1" hangingPunct="1">
              <a:lnSpc>
                <a:spcPct val="150000"/>
              </a:lnSpc>
              <a:buFontTx/>
              <a:buAutoNum type="arabicPeriod"/>
            </a:pPr>
            <a:r>
              <a:rPr lang="zh-CN" altLang="en-US" b="1" smtClean="0">
                <a:ea typeface="楷体_GB2312" pitchFamily="49" charset="-122"/>
              </a:rPr>
              <a:t>如何理解项目负责人的抱怨？</a:t>
            </a:r>
          </a:p>
          <a:p>
            <a:pPr marL="914400" lvl="1" indent="-457200" eaLnBrk="1" hangingPunct="1">
              <a:lnSpc>
                <a:spcPct val="150000"/>
              </a:lnSpc>
              <a:buFontTx/>
              <a:buAutoNum type="arabicPeriod"/>
            </a:pPr>
            <a:r>
              <a:rPr lang="zh-CN" altLang="en-US" b="1" smtClean="0">
                <a:ea typeface="楷体_GB2312" pitchFamily="49" charset="-122"/>
              </a:rPr>
              <a:t>在一个项目需求调研过程中，系统分析人员发现对客户进行简单的培训，他们做出的系统分析说明要比系统分析人员更加准确，你觉得这种说法有道理吗？</a:t>
            </a:r>
          </a:p>
        </p:txBody>
      </p:sp>
      <p:sp>
        <p:nvSpPr>
          <p:cNvPr id="17411" name="Rectangle 4"/>
          <p:cNvSpPr>
            <a:spLocks noChangeArrowheads="1"/>
          </p:cNvSpPr>
          <p:nvPr/>
        </p:nvSpPr>
        <p:spPr bwMode="auto">
          <a:xfrm>
            <a:off x="1042988" y="188913"/>
            <a:ext cx="7793037" cy="1462087"/>
          </a:xfrm>
          <a:prstGeom prst="rect">
            <a:avLst/>
          </a:prstGeom>
          <a:noFill/>
          <a:ln w="9525">
            <a:noFill/>
            <a:miter lim="800000"/>
            <a:headEnd/>
            <a:tailEnd/>
          </a:ln>
        </p:spPr>
        <p:txBody>
          <a:bodyPr anchor="b"/>
          <a:lstStyle/>
          <a:p>
            <a:r>
              <a:rPr lang="zh-CN" altLang="en-US" sz="3600">
                <a:ea typeface="华文新魏" pitchFamily="2" charset="-122"/>
              </a:rPr>
              <a:t>案例：软件工程师毫无用处？</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00113" y="620713"/>
            <a:ext cx="7772400" cy="990600"/>
          </a:xfrm>
        </p:spPr>
        <p:txBody>
          <a:bodyPr/>
          <a:lstStyle/>
          <a:p>
            <a:pPr eaLnBrk="1" hangingPunct="1"/>
            <a:r>
              <a:rPr lang="en-US" altLang="zh-CN" sz="3600" smtClean="0">
                <a:solidFill>
                  <a:schemeClr val="tx1"/>
                </a:solidFill>
              </a:rPr>
              <a:t>3. </a:t>
            </a:r>
            <a:r>
              <a:rPr lang="zh-CN" altLang="en-US" sz="3600" b="1" smtClean="0">
                <a:solidFill>
                  <a:schemeClr val="tx1"/>
                </a:solidFill>
              </a:rPr>
              <a:t>主要业务工作内容及流程</a:t>
            </a:r>
          </a:p>
        </p:txBody>
      </p:sp>
      <p:sp>
        <p:nvSpPr>
          <p:cNvPr id="64515" name="Rectangle 3"/>
          <p:cNvSpPr>
            <a:spLocks noGrp="1" noChangeArrowheads="1"/>
          </p:cNvSpPr>
          <p:nvPr>
            <p:ph type="body" idx="1"/>
          </p:nvPr>
        </p:nvSpPr>
        <p:spPr>
          <a:xfrm>
            <a:off x="622300" y="1866900"/>
            <a:ext cx="7772400" cy="3886200"/>
          </a:xfrm>
        </p:spPr>
        <p:txBody>
          <a:bodyPr/>
          <a:lstStyle/>
          <a:p>
            <a:pPr marL="0" indent="0" eaLnBrk="1" hangingPunct="1">
              <a:buFont typeface="Wingdings" pitchFamily="2" charset="2"/>
              <a:buNone/>
            </a:pPr>
            <a:r>
              <a:rPr lang="en-US" altLang="zh-CN" sz="2200" smtClean="0">
                <a:latin typeface="宋体" pitchFamily="2" charset="-122"/>
              </a:rPr>
              <a:t>    </a:t>
            </a:r>
            <a:r>
              <a:rPr lang="zh-CN" altLang="en-US" sz="2400" b="1" smtClean="0">
                <a:solidFill>
                  <a:schemeClr val="tx1"/>
                </a:solidFill>
                <a:latin typeface="宋体" pitchFamily="2" charset="-122"/>
              </a:rPr>
              <a:t>生产科将出货单送到库房，库房出货组人员核对出货单，准确无误后，准备货物，并将出货单送给会计组，会计组人员根据出货单填写出库台账和库存台账。当出货单上的项目全部处理完后，交打字员</a:t>
            </a:r>
            <a:r>
              <a:rPr lang="en-US" altLang="zh-CN" sz="2400" b="1" smtClean="0">
                <a:solidFill>
                  <a:schemeClr val="tx1"/>
                </a:solidFill>
                <a:latin typeface="宋体" pitchFamily="2" charset="-122"/>
              </a:rPr>
              <a:t>(</a:t>
            </a:r>
            <a:r>
              <a:rPr lang="zh-CN" altLang="en-US" sz="2400" b="1" smtClean="0">
                <a:solidFill>
                  <a:schemeClr val="tx1"/>
                </a:solidFill>
                <a:latin typeface="宋体" pitchFamily="2" charset="-122"/>
              </a:rPr>
              <a:t>会计组</a:t>
            </a:r>
            <a:r>
              <a:rPr lang="en-US" altLang="zh-CN" sz="2400" b="1" smtClean="0">
                <a:solidFill>
                  <a:schemeClr val="tx1"/>
                </a:solidFill>
                <a:latin typeface="宋体" pitchFamily="2" charset="-122"/>
              </a:rPr>
              <a:t>)</a:t>
            </a:r>
            <a:r>
              <a:rPr lang="zh-CN" altLang="en-US" sz="2400" b="1" smtClean="0">
                <a:solidFill>
                  <a:schemeClr val="tx1"/>
                </a:solidFill>
                <a:latin typeface="宋体" pitchFamily="2" charset="-122"/>
              </a:rPr>
              <a:t>打印一式四份的发货单，一份留底，三份连同货物交给搬运组。供应商与生产科签定合同</a:t>
            </a:r>
            <a:r>
              <a:rPr lang="en-US" altLang="zh-CN" sz="2400" b="1" smtClean="0">
                <a:solidFill>
                  <a:schemeClr val="tx1"/>
                </a:solidFill>
                <a:latin typeface="宋体" pitchFamily="2" charset="-122"/>
              </a:rPr>
              <a:t>,</a:t>
            </a:r>
            <a:r>
              <a:rPr lang="zh-CN" altLang="en-US" sz="2400" b="1" smtClean="0">
                <a:solidFill>
                  <a:schemeClr val="tx1"/>
                </a:solidFill>
                <a:latin typeface="宋体" pitchFamily="2" charset="-122"/>
              </a:rPr>
              <a:t>生产科购进原材料后填写进货单</a:t>
            </a:r>
            <a:r>
              <a:rPr lang="en-US" altLang="zh-CN" sz="2400" b="1" smtClean="0">
                <a:solidFill>
                  <a:schemeClr val="tx1"/>
                </a:solidFill>
                <a:latin typeface="宋体" pitchFamily="2" charset="-122"/>
              </a:rPr>
              <a:t>,</a:t>
            </a:r>
            <a:r>
              <a:rPr lang="zh-CN" altLang="en-US" sz="2400" b="1" smtClean="0">
                <a:solidFill>
                  <a:schemeClr val="tx1"/>
                </a:solidFill>
                <a:latin typeface="宋体" pitchFamily="2" charset="-122"/>
              </a:rPr>
              <a:t>并将进货单和新购入的原材料交给库房，库房进货组人员收到进货单和原材料后要进行核对，无误后交会计组记帐</a:t>
            </a:r>
            <a:r>
              <a:rPr lang="en-US" altLang="zh-CN" sz="2400" b="1" smtClean="0">
                <a:solidFill>
                  <a:schemeClr val="tx1"/>
                </a:solidFill>
                <a:latin typeface="宋体" pitchFamily="2" charset="-122"/>
              </a:rPr>
              <a:t>,</a:t>
            </a:r>
            <a:r>
              <a:rPr lang="zh-CN" altLang="en-US" sz="2400" b="1" smtClean="0">
                <a:solidFill>
                  <a:schemeClr val="tx1"/>
                </a:solidFill>
                <a:latin typeface="宋体" pitchFamily="2" charset="-122"/>
              </a:rPr>
              <a:t>交搬运组上架。</a:t>
            </a:r>
            <a:r>
              <a:rPr lang="zh-CN" altLang="en-US" sz="2200" smtClean="0">
                <a:latin typeface="宋体" pitchFamily="2" charset="-122"/>
              </a:rPr>
              <a:t> </a:t>
            </a:r>
            <a:r>
              <a:rPr lang="zh-CN" altLang="en-US" sz="2200" smtClean="0"/>
              <a:t> </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827088" y="1989138"/>
            <a:ext cx="7772400" cy="4040187"/>
          </a:xfrm>
        </p:spPr>
        <p:txBody>
          <a:bodyPr/>
          <a:lstStyle/>
          <a:p>
            <a:pPr marL="0" indent="0" eaLnBrk="1" hangingPunct="1">
              <a:lnSpc>
                <a:spcPct val="110000"/>
              </a:lnSpc>
              <a:spcBef>
                <a:spcPct val="0"/>
              </a:spcBef>
              <a:buFontTx/>
              <a:buNone/>
            </a:pPr>
            <a:r>
              <a:rPr lang="en-US" altLang="zh-CN" smtClean="0"/>
              <a:t>4.2.1</a:t>
            </a:r>
            <a:r>
              <a:rPr lang="en-US" altLang="zh-CN" smtClean="0">
                <a:latin typeface="宋体" pitchFamily="2" charset="-122"/>
              </a:rPr>
              <a:t> </a:t>
            </a:r>
            <a:r>
              <a:rPr lang="zh-CN" altLang="en-US" b="1" smtClean="0">
                <a:latin typeface="宋体" pitchFamily="2" charset="-122"/>
              </a:rPr>
              <a:t>组织机构调查</a:t>
            </a:r>
          </a:p>
          <a:p>
            <a:pPr marL="0" indent="0" eaLnBrk="1" hangingPunct="1">
              <a:lnSpc>
                <a:spcPct val="110000"/>
              </a:lnSpc>
              <a:spcBef>
                <a:spcPct val="0"/>
              </a:spcBef>
              <a:buFontTx/>
              <a:buNone/>
            </a:pPr>
            <a:r>
              <a:rPr lang="zh-CN" altLang="en-US" sz="2800" b="1" smtClean="0"/>
              <a:t>组织结构指的是一个组织及其组成部分之间的隶属关系或管理与被管理的关系</a:t>
            </a:r>
          </a:p>
        </p:txBody>
      </p:sp>
      <p:sp>
        <p:nvSpPr>
          <p:cNvPr id="65539" name="AutoShape 4">
            <a:hlinkClick r:id="" action="ppaction://noaction" highlightClick="1"/>
          </p:cNvPr>
          <p:cNvSpPr>
            <a:spLocks noChangeArrowheads="1"/>
          </p:cNvSpPr>
          <p:nvPr/>
        </p:nvSpPr>
        <p:spPr bwMode="auto">
          <a:xfrm>
            <a:off x="1619250" y="836613"/>
            <a:ext cx="5905500" cy="914400"/>
          </a:xfrm>
          <a:prstGeom prst="actionButtonBlank">
            <a:avLst/>
          </a:prstGeom>
          <a:noFill/>
          <a:ln w="9525">
            <a:noFill/>
            <a:miter lim="800000"/>
            <a:headEnd/>
            <a:tailEnd/>
          </a:ln>
        </p:spPr>
        <p:txBody>
          <a:bodyPr anchor="ctr"/>
          <a:lstStyle/>
          <a:p>
            <a:r>
              <a:rPr lang="en-US" altLang="zh-CN" sz="3600">
                <a:solidFill>
                  <a:srgbClr val="0A0A0E"/>
                </a:solidFill>
              </a:rPr>
              <a:t>4.2 </a:t>
            </a:r>
            <a:r>
              <a:rPr lang="zh-CN" altLang="en-US" sz="3600">
                <a:solidFill>
                  <a:srgbClr val="0A0A0E"/>
                </a:solidFill>
              </a:rPr>
              <a:t>管理业务调查分析 </a:t>
            </a:r>
          </a:p>
        </p:txBody>
      </p:sp>
      <p:pic>
        <p:nvPicPr>
          <p:cNvPr id="65540" name="Picture 5" descr="4"/>
          <p:cNvPicPr>
            <a:picLocks noChangeAspect="1" noChangeArrowheads="1"/>
          </p:cNvPicPr>
          <p:nvPr/>
        </p:nvPicPr>
        <p:blipFill>
          <a:blip r:embed="rId2" cstate="print"/>
          <a:srcRect/>
          <a:stretch>
            <a:fillRect/>
          </a:stretch>
        </p:blipFill>
        <p:spPr bwMode="auto">
          <a:xfrm>
            <a:off x="1476375" y="3644900"/>
            <a:ext cx="5926138" cy="2214563"/>
          </a:xfrm>
          <a:prstGeom prst="rect">
            <a:avLst/>
          </a:prstGeom>
          <a:noFill/>
          <a:ln w="38100">
            <a:pattFill prst="dkUpDiag">
              <a:fgClr>
                <a:srgbClr val="0000FF"/>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642938" y="1785938"/>
            <a:ext cx="8001000" cy="4868862"/>
          </a:xfrm>
        </p:spPr>
        <p:txBody>
          <a:bodyPr/>
          <a:lstStyle/>
          <a:p>
            <a:pPr marL="0" indent="0" eaLnBrk="1" hangingPunct="1">
              <a:lnSpc>
                <a:spcPct val="110000"/>
              </a:lnSpc>
              <a:spcBef>
                <a:spcPct val="0"/>
              </a:spcBef>
              <a:buFontTx/>
              <a:buNone/>
            </a:pPr>
            <a:r>
              <a:rPr lang="en-US" altLang="zh-CN" sz="2000" smtClean="0"/>
              <a:t>       </a:t>
            </a:r>
            <a:r>
              <a:rPr lang="zh-CN" altLang="en-US" sz="2400" b="1" smtClean="0"/>
              <a:t>组织机构调查就是对组织结构与功能进行分析，弄清组织内部的部门划分，以及各部门之间的领导与被领导关系、信息传递关系、物资流动关系和资金流动关系，并了解各部门的工作内容与职责</a:t>
            </a:r>
            <a:r>
              <a:rPr lang="zh-CN" altLang="en-US" sz="2400" b="1" smtClean="0">
                <a:solidFill>
                  <a:schemeClr val="tx1"/>
                </a:solidFill>
              </a:rPr>
              <a:t>。</a:t>
            </a:r>
          </a:p>
          <a:p>
            <a:pPr marL="0" indent="0" eaLnBrk="1" hangingPunct="1">
              <a:lnSpc>
                <a:spcPct val="110000"/>
              </a:lnSpc>
              <a:spcBef>
                <a:spcPct val="0"/>
              </a:spcBef>
              <a:buFontTx/>
              <a:buChar char="•"/>
            </a:pPr>
            <a:r>
              <a:rPr lang="zh-CN" altLang="en-US" sz="2400" b="1" smtClean="0">
                <a:solidFill>
                  <a:schemeClr val="tx1"/>
                </a:solidFill>
              </a:rPr>
              <a:t>了解组织的目标及其战略规划</a:t>
            </a:r>
          </a:p>
          <a:p>
            <a:pPr marL="0" indent="0" eaLnBrk="1" hangingPunct="1">
              <a:lnSpc>
                <a:spcPct val="110000"/>
              </a:lnSpc>
              <a:spcBef>
                <a:spcPct val="0"/>
              </a:spcBef>
              <a:buFontTx/>
              <a:buChar char="•"/>
            </a:pPr>
            <a:r>
              <a:rPr lang="zh-CN" altLang="en-US" sz="2400" b="1" smtClean="0">
                <a:solidFill>
                  <a:schemeClr val="tx1"/>
                </a:solidFill>
              </a:rPr>
              <a:t>了解组织机构及各部分的功能</a:t>
            </a:r>
          </a:p>
          <a:p>
            <a:pPr marL="0" indent="0" eaLnBrk="1" hangingPunct="1">
              <a:lnSpc>
                <a:spcPct val="110000"/>
              </a:lnSpc>
              <a:spcBef>
                <a:spcPct val="0"/>
              </a:spcBef>
              <a:buFontTx/>
              <a:buChar char="•"/>
            </a:pPr>
            <a:r>
              <a:rPr lang="zh-CN" altLang="en-US" sz="2400" b="1" smtClean="0">
                <a:solidFill>
                  <a:schemeClr val="tx1"/>
                </a:solidFill>
              </a:rPr>
              <a:t>了解相关部门职能上的各种关系</a:t>
            </a:r>
          </a:p>
          <a:p>
            <a:pPr marL="0" indent="0" eaLnBrk="1" hangingPunct="1">
              <a:lnSpc>
                <a:spcPct val="110000"/>
              </a:lnSpc>
              <a:spcBef>
                <a:spcPct val="0"/>
              </a:spcBef>
              <a:buFontTx/>
              <a:buChar char="•"/>
            </a:pPr>
            <a:r>
              <a:rPr lang="zh-CN" altLang="en-US" sz="2400" b="1" smtClean="0">
                <a:solidFill>
                  <a:schemeClr val="tx1"/>
                </a:solidFill>
              </a:rPr>
              <a:t>分析组织结构的合理性</a:t>
            </a:r>
          </a:p>
          <a:p>
            <a:pPr marL="0" indent="0" eaLnBrk="1" hangingPunct="1">
              <a:lnSpc>
                <a:spcPct val="110000"/>
              </a:lnSpc>
              <a:spcBef>
                <a:spcPct val="0"/>
              </a:spcBef>
              <a:buFontTx/>
              <a:buChar char="•"/>
            </a:pPr>
            <a:r>
              <a:rPr lang="zh-CN" altLang="en-US" sz="2400" b="1" smtClean="0">
                <a:solidFill>
                  <a:schemeClr val="tx1"/>
                </a:solidFill>
              </a:rPr>
              <a:t>分析组织机构设置的必要性</a:t>
            </a:r>
          </a:p>
          <a:p>
            <a:pPr marL="0" indent="0" eaLnBrk="1" hangingPunct="1">
              <a:lnSpc>
                <a:spcPct val="110000"/>
              </a:lnSpc>
              <a:spcBef>
                <a:spcPct val="0"/>
              </a:spcBef>
              <a:buFontTx/>
              <a:buChar char="•"/>
            </a:pPr>
            <a:r>
              <a:rPr lang="zh-CN" altLang="en-US" sz="2400" b="1" smtClean="0">
                <a:solidFill>
                  <a:schemeClr val="tx1"/>
                </a:solidFill>
              </a:rPr>
              <a:t>发现其中的问题</a:t>
            </a:r>
          </a:p>
          <a:p>
            <a:pPr marL="0" indent="0" eaLnBrk="1" hangingPunct="1">
              <a:lnSpc>
                <a:spcPct val="110000"/>
              </a:lnSpc>
              <a:spcBef>
                <a:spcPct val="0"/>
              </a:spcBef>
              <a:buFontTx/>
              <a:buChar char="•"/>
            </a:pPr>
            <a:r>
              <a:rPr lang="zh-CN" altLang="en-US" sz="2400" b="1" smtClean="0">
                <a:solidFill>
                  <a:schemeClr val="tx1"/>
                </a:solidFill>
              </a:rPr>
              <a:t>提出改进意见等</a:t>
            </a:r>
          </a:p>
        </p:txBody>
      </p:sp>
      <p:sp>
        <p:nvSpPr>
          <p:cNvPr id="66563" name="AutoShape 4">
            <a:hlinkClick r:id="" action="ppaction://noaction" highlightClick="1"/>
          </p:cNvPr>
          <p:cNvSpPr>
            <a:spLocks noChangeArrowheads="1"/>
          </p:cNvSpPr>
          <p:nvPr/>
        </p:nvSpPr>
        <p:spPr bwMode="auto">
          <a:xfrm>
            <a:off x="971550" y="765175"/>
            <a:ext cx="4467225" cy="914400"/>
          </a:xfrm>
          <a:prstGeom prst="actionButtonBlank">
            <a:avLst/>
          </a:prstGeom>
          <a:noFill/>
          <a:ln w="9525">
            <a:noFill/>
            <a:miter lim="800000"/>
            <a:headEnd/>
            <a:tailEnd/>
          </a:ln>
        </p:spPr>
        <p:txBody>
          <a:bodyPr anchor="ctr"/>
          <a:lstStyle/>
          <a:p>
            <a:r>
              <a:rPr lang="en-US" altLang="zh-CN" sz="3600">
                <a:solidFill>
                  <a:srgbClr val="0A0A0E"/>
                </a:solidFill>
              </a:rPr>
              <a:t> 4.2.1 </a:t>
            </a:r>
            <a:r>
              <a:rPr lang="zh-CN" altLang="en-US" sz="3600">
                <a:solidFill>
                  <a:srgbClr val="0A0A0E"/>
                </a:solidFill>
              </a:rPr>
              <a:t>组织机构调查</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0" y="2238375"/>
            <a:ext cx="9144000" cy="0"/>
          </a:xfrm>
          <a:prstGeom prst="rect">
            <a:avLst/>
          </a:prstGeom>
          <a:noFill/>
          <a:ln w="9525">
            <a:noFill/>
            <a:miter lim="800000"/>
            <a:headEnd/>
            <a:tailEnd/>
          </a:ln>
        </p:spPr>
        <p:txBody>
          <a:bodyPr wrap="none" anchor="ctr">
            <a:spAutoFit/>
          </a:bodyPr>
          <a:lstStyle/>
          <a:p>
            <a:endParaRPr lang="zh-CN" altLang="en-US" sz="1800" b="0"/>
          </a:p>
        </p:txBody>
      </p:sp>
      <p:graphicFrame>
        <p:nvGraphicFramePr>
          <p:cNvPr id="2050" name="Object 3"/>
          <p:cNvGraphicFramePr>
            <a:graphicFrameLocks noChangeAspect="1"/>
          </p:cNvGraphicFramePr>
          <p:nvPr/>
        </p:nvGraphicFramePr>
        <p:xfrm>
          <a:off x="296863" y="233363"/>
          <a:ext cx="8550275" cy="4230687"/>
        </p:xfrm>
        <a:graphic>
          <a:graphicData uri="http://schemas.openxmlformats.org/presentationml/2006/ole">
            <p:oleObj spid="_x0000_s2050" name="位图图像" r:id="rId3" imgW="7059010" imgH="3067478" progId="PBrush">
              <p:embed/>
            </p:oleObj>
          </a:graphicData>
        </a:graphic>
      </p:graphicFrame>
      <p:grpSp>
        <p:nvGrpSpPr>
          <p:cNvPr id="2052" name="Group 4"/>
          <p:cNvGrpSpPr>
            <a:grpSpLocks/>
          </p:cNvGrpSpPr>
          <p:nvPr/>
        </p:nvGrpSpPr>
        <p:grpSpPr bwMode="auto">
          <a:xfrm>
            <a:off x="611188" y="4689475"/>
            <a:ext cx="6570662" cy="1349375"/>
            <a:chOff x="1530" y="7965"/>
            <a:chExt cx="5746" cy="960"/>
          </a:xfrm>
        </p:grpSpPr>
        <p:sp>
          <p:nvSpPr>
            <p:cNvPr id="2053" name="Line 5"/>
            <p:cNvSpPr>
              <a:spLocks noChangeShapeType="1"/>
            </p:cNvSpPr>
            <p:nvPr/>
          </p:nvSpPr>
          <p:spPr bwMode="auto">
            <a:xfrm>
              <a:off x="1532" y="8124"/>
              <a:ext cx="494" cy="0"/>
            </a:xfrm>
            <a:prstGeom prst="line">
              <a:avLst/>
            </a:prstGeom>
            <a:noFill/>
            <a:ln w="9525">
              <a:solidFill>
                <a:srgbClr val="000000"/>
              </a:solidFill>
              <a:round/>
              <a:headEnd/>
              <a:tailEnd type="triangle" w="med" len="med"/>
            </a:ln>
          </p:spPr>
          <p:txBody>
            <a:bodyPr/>
            <a:lstStyle/>
            <a:p>
              <a:endParaRPr lang="zh-CN" altLang="en-US"/>
            </a:p>
          </p:txBody>
        </p:sp>
        <p:sp>
          <p:nvSpPr>
            <p:cNvPr id="2054" name="Line 6"/>
            <p:cNvSpPr>
              <a:spLocks noChangeShapeType="1"/>
            </p:cNvSpPr>
            <p:nvPr/>
          </p:nvSpPr>
          <p:spPr bwMode="auto">
            <a:xfrm>
              <a:off x="3406" y="8124"/>
              <a:ext cx="540" cy="0"/>
            </a:xfrm>
            <a:prstGeom prst="line">
              <a:avLst/>
            </a:prstGeom>
            <a:noFill/>
            <a:ln w="38100">
              <a:solidFill>
                <a:srgbClr val="000000"/>
              </a:solidFill>
              <a:round/>
              <a:headEnd/>
              <a:tailEnd type="triangle" w="med" len="med"/>
            </a:ln>
          </p:spPr>
          <p:txBody>
            <a:bodyPr/>
            <a:lstStyle/>
            <a:p>
              <a:endParaRPr lang="zh-CN" altLang="en-US"/>
            </a:p>
          </p:txBody>
        </p:sp>
        <p:sp>
          <p:nvSpPr>
            <p:cNvPr id="2055" name="Line 7"/>
            <p:cNvSpPr>
              <a:spLocks noChangeShapeType="1"/>
            </p:cNvSpPr>
            <p:nvPr/>
          </p:nvSpPr>
          <p:spPr bwMode="auto">
            <a:xfrm>
              <a:off x="1530" y="8433"/>
              <a:ext cx="540" cy="0"/>
            </a:xfrm>
            <a:prstGeom prst="line">
              <a:avLst/>
            </a:prstGeom>
            <a:noFill/>
            <a:ln w="9525">
              <a:solidFill>
                <a:srgbClr val="000000"/>
              </a:solidFill>
              <a:prstDash val="dash"/>
              <a:round/>
              <a:headEnd/>
              <a:tailEnd type="triangle" w="med" len="med"/>
            </a:ln>
          </p:spPr>
          <p:txBody>
            <a:bodyPr/>
            <a:lstStyle/>
            <a:p>
              <a:endParaRPr lang="zh-CN" altLang="en-US"/>
            </a:p>
          </p:txBody>
        </p:sp>
        <p:sp>
          <p:nvSpPr>
            <p:cNvPr id="2056" name="Line 8"/>
            <p:cNvSpPr>
              <a:spLocks noChangeShapeType="1"/>
            </p:cNvSpPr>
            <p:nvPr/>
          </p:nvSpPr>
          <p:spPr bwMode="auto">
            <a:xfrm>
              <a:off x="3420" y="8445"/>
              <a:ext cx="540" cy="0"/>
            </a:xfrm>
            <a:prstGeom prst="line">
              <a:avLst/>
            </a:prstGeom>
            <a:noFill/>
            <a:ln w="9525">
              <a:solidFill>
                <a:srgbClr val="000000"/>
              </a:solidFill>
              <a:prstDash val="lgDashDot"/>
              <a:round/>
              <a:headEnd/>
              <a:tailEnd type="triangle" w="med" len="med"/>
            </a:ln>
          </p:spPr>
          <p:txBody>
            <a:bodyPr/>
            <a:lstStyle/>
            <a:p>
              <a:endParaRPr lang="zh-CN" altLang="en-US"/>
            </a:p>
          </p:txBody>
        </p:sp>
        <p:sp>
          <p:nvSpPr>
            <p:cNvPr id="2057" name="Text Box 9"/>
            <p:cNvSpPr txBox="1">
              <a:spLocks noChangeArrowheads="1"/>
            </p:cNvSpPr>
            <p:nvPr/>
          </p:nvSpPr>
          <p:spPr bwMode="auto">
            <a:xfrm>
              <a:off x="2130" y="7965"/>
              <a:ext cx="914" cy="285"/>
            </a:xfrm>
            <a:prstGeom prst="rect">
              <a:avLst/>
            </a:prstGeom>
            <a:solidFill>
              <a:srgbClr val="FFFFFF"/>
            </a:solidFill>
            <a:ln w="9525">
              <a:noFill/>
              <a:miter lim="800000"/>
              <a:headEnd/>
              <a:tailEnd/>
            </a:ln>
          </p:spPr>
          <p:txBody>
            <a:bodyPr lIns="0" tIns="0" rIns="0" bIns="0"/>
            <a:lstStyle/>
            <a:p>
              <a:pPr algn="just"/>
              <a:r>
                <a:rPr lang="zh-CN" altLang="en-US" sz="2000" b="0">
                  <a:latin typeface="楷体_GB2312" pitchFamily="49" charset="-122"/>
                  <a:ea typeface="楷体_GB2312" pitchFamily="49" charset="-122"/>
                </a:rPr>
                <a:t>行政关系</a:t>
              </a:r>
            </a:p>
          </p:txBody>
        </p:sp>
        <p:sp>
          <p:nvSpPr>
            <p:cNvPr id="2058" name="Text Box 10"/>
            <p:cNvSpPr txBox="1">
              <a:spLocks noChangeArrowheads="1"/>
            </p:cNvSpPr>
            <p:nvPr/>
          </p:nvSpPr>
          <p:spPr bwMode="auto">
            <a:xfrm>
              <a:off x="4110" y="7995"/>
              <a:ext cx="598" cy="285"/>
            </a:xfrm>
            <a:prstGeom prst="rect">
              <a:avLst/>
            </a:prstGeom>
            <a:solidFill>
              <a:srgbClr val="FFFFFF"/>
            </a:solidFill>
            <a:ln w="9525">
              <a:noFill/>
              <a:miter lim="800000"/>
              <a:headEnd/>
              <a:tailEnd/>
            </a:ln>
          </p:spPr>
          <p:txBody>
            <a:bodyPr lIns="0" tIns="0" rIns="0" bIns="0"/>
            <a:lstStyle/>
            <a:p>
              <a:pPr algn="just"/>
              <a:r>
                <a:rPr lang="zh-CN" altLang="en-US" sz="2000" b="0">
                  <a:latin typeface="楷体_GB2312" pitchFamily="49" charset="-122"/>
                  <a:ea typeface="楷体_GB2312" pitchFamily="49" charset="-122"/>
                </a:rPr>
                <a:t>物流</a:t>
              </a:r>
            </a:p>
          </p:txBody>
        </p:sp>
        <p:sp>
          <p:nvSpPr>
            <p:cNvPr id="2059" name="Text Box 11"/>
            <p:cNvSpPr txBox="1">
              <a:spLocks noChangeArrowheads="1"/>
            </p:cNvSpPr>
            <p:nvPr/>
          </p:nvSpPr>
          <p:spPr bwMode="auto">
            <a:xfrm>
              <a:off x="2158" y="8280"/>
              <a:ext cx="704" cy="285"/>
            </a:xfrm>
            <a:prstGeom prst="rect">
              <a:avLst/>
            </a:prstGeom>
            <a:solidFill>
              <a:srgbClr val="FFFFFF"/>
            </a:solidFill>
            <a:ln w="9525">
              <a:noFill/>
              <a:miter lim="800000"/>
              <a:headEnd/>
              <a:tailEnd/>
            </a:ln>
          </p:spPr>
          <p:txBody>
            <a:bodyPr lIns="0" tIns="0" rIns="0" bIns="0"/>
            <a:lstStyle/>
            <a:p>
              <a:pPr algn="just"/>
              <a:r>
                <a:rPr lang="zh-CN" altLang="en-US" sz="2000" b="0">
                  <a:latin typeface="楷体_GB2312" pitchFamily="49" charset="-122"/>
                  <a:ea typeface="楷体_GB2312" pitchFamily="49" charset="-122"/>
                </a:rPr>
                <a:t>资金流</a:t>
              </a:r>
            </a:p>
          </p:txBody>
        </p:sp>
        <p:sp>
          <p:nvSpPr>
            <p:cNvPr id="2060" name="Text Box 12"/>
            <p:cNvSpPr txBox="1">
              <a:spLocks noChangeArrowheads="1"/>
            </p:cNvSpPr>
            <p:nvPr/>
          </p:nvSpPr>
          <p:spPr bwMode="auto">
            <a:xfrm>
              <a:off x="4066" y="8310"/>
              <a:ext cx="914" cy="285"/>
            </a:xfrm>
            <a:prstGeom prst="rect">
              <a:avLst/>
            </a:prstGeom>
            <a:solidFill>
              <a:srgbClr val="FFFFFF"/>
            </a:solidFill>
            <a:ln w="9525">
              <a:noFill/>
              <a:miter lim="800000"/>
              <a:headEnd/>
              <a:tailEnd/>
            </a:ln>
          </p:spPr>
          <p:txBody>
            <a:bodyPr lIns="0" tIns="0" rIns="0" bIns="0"/>
            <a:lstStyle/>
            <a:p>
              <a:pPr algn="just"/>
              <a:r>
                <a:rPr lang="zh-CN" altLang="en-US" sz="2000" b="0">
                  <a:latin typeface="楷体_GB2312" pitchFamily="49" charset="-122"/>
                  <a:ea typeface="楷体_GB2312" pitchFamily="49" charset="-122"/>
                </a:rPr>
                <a:t>资料传递</a:t>
              </a:r>
            </a:p>
          </p:txBody>
        </p:sp>
        <p:sp>
          <p:nvSpPr>
            <p:cNvPr id="2061" name="Text Box 13"/>
            <p:cNvSpPr txBox="1">
              <a:spLocks noChangeArrowheads="1"/>
            </p:cNvSpPr>
            <p:nvPr/>
          </p:nvSpPr>
          <p:spPr bwMode="auto">
            <a:xfrm>
              <a:off x="4336" y="8595"/>
              <a:ext cx="2940" cy="330"/>
            </a:xfrm>
            <a:prstGeom prst="rect">
              <a:avLst/>
            </a:prstGeom>
            <a:solidFill>
              <a:srgbClr val="FFFFFF"/>
            </a:solidFill>
            <a:ln w="9525">
              <a:noFill/>
              <a:miter lim="800000"/>
              <a:headEnd/>
              <a:tailEnd/>
            </a:ln>
          </p:spPr>
          <p:txBody>
            <a:bodyPr lIns="0" tIns="0" rIns="0" bIns="0"/>
            <a:lstStyle/>
            <a:p>
              <a:pPr algn="just"/>
              <a:r>
                <a:rPr lang="en-US" altLang="zh-CN" sz="2000" b="0">
                  <a:latin typeface="楷体_GB2312" pitchFamily="49" charset="-122"/>
                  <a:ea typeface="楷体_GB2312" pitchFamily="49" charset="-122"/>
                </a:rPr>
                <a:t> </a:t>
              </a:r>
              <a:r>
                <a:rPr lang="zh-CN" altLang="en-US" sz="2000" b="0">
                  <a:latin typeface="楷体_GB2312" pitchFamily="49" charset="-122"/>
                  <a:ea typeface="楷体_GB2312" pitchFamily="49" charset="-122"/>
                </a:rPr>
                <a:t>某企业的组织机构图</a:t>
              </a:r>
            </a:p>
          </p:txBody>
        </p:sp>
      </p:gr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0" y="1928813"/>
            <a:ext cx="8348663" cy="4040187"/>
          </a:xfrm>
        </p:spPr>
        <p:txBody>
          <a:bodyPr/>
          <a:lstStyle/>
          <a:p>
            <a:pPr marL="452438" lvl="1" indent="3175" eaLnBrk="1" hangingPunct="1">
              <a:buFont typeface="Wingdings" pitchFamily="2" charset="2"/>
              <a:buNone/>
            </a:pPr>
            <a:r>
              <a:rPr lang="zh-CN" altLang="en-US" sz="2400" b="1" smtClean="0">
                <a:latin typeface="宋体" pitchFamily="2" charset="-122"/>
              </a:rPr>
              <a:t>作为业务调查所画出的组织结构图，为了更好地表示部门间的业务联系，与一般组织结构图存在以下区别：</a:t>
            </a:r>
          </a:p>
          <a:p>
            <a:pPr marL="863600" lvl="2" eaLnBrk="1" hangingPunct="1">
              <a:buClr>
                <a:schemeClr val="hlink"/>
              </a:buClr>
              <a:buSzPct val="60000"/>
            </a:pPr>
            <a:r>
              <a:rPr lang="zh-CN" altLang="en-US" b="1" smtClean="0">
                <a:latin typeface="宋体" pitchFamily="2" charset="-122"/>
              </a:rPr>
              <a:t>除标明部门之间的领导与被领导的关系外，还要标明资料、物资、资金的流动关系；</a:t>
            </a:r>
          </a:p>
          <a:p>
            <a:pPr marL="863600" lvl="2" eaLnBrk="1" hangingPunct="1">
              <a:buClr>
                <a:schemeClr val="hlink"/>
              </a:buClr>
              <a:buSzPct val="60000"/>
            </a:pPr>
            <a:r>
              <a:rPr lang="zh-CN" altLang="en-US" b="1" smtClean="0">
                <a:latin typeface="宋体" pitchFamily="2" charset="-122"/>
              </a:rPr>
              <a:t>图中各部门、各种关系的详细程度以突出重点为标准，即那些与系统目标明显关系不大的部分，可以简略或省去；</a:t>
            </a:r>
          </a:p>
          <a:p>
            <a:pPr marL="863600" lvl="2" eaLnBrk="1" hangingPunct="1">
              <a:buClr>
                <a:schemeClr val="hlink"/>
              </a:buClr>
              <a:buSzPct val="60000"/>
            </a:pPr>
            <a:r>
              <a:rPr lang="zh-CN" altLang="en-US" b="1" smtClean="0">
                <a:latin typeface="宋体" pitchFamily="2" charset="-122"/>
              </a:rPr>
              <a:t>除了组织边界内的部门与联系外，还需画出与组织有业务联系的边界以外的若干部门与联系。</a:t>
            </a:r>
          </a:p>
        </p:txBody>
      </p:sp>
      <p:sp>
        <p:nvSpPr>
          <p:cNvPr id="67587" name="AutoShape 3">
            <a:hlinkClick r:id="" action="ppaction://noaction" highlightClick="1"/>
          </p:cNvPr>
          <p:cNvSpPr>
            <a:spLocks noChangeArrowheads="1"/>
          </p:cNvSpPr>
          <p:nvPr/>
        </p:nvSpPr>
        <p:spPr bwMode="auto">
          <a:xfrm>
            <a:off x="971550" y="765175"/>
            <a:ext cx="4467225" cy="914400"/>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4.2.1 </a:t>
            </a:r>
            <a:r>
              <a:rPr lang="zh-CN" altLang="en-US" sz="3600">
                <a:solidFill>
                  <a:srgbClr val="0A0A0E"/>
                </a:solidFill>
              </a:rPr>
              <a:t>组织机构调查</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
          <p:cNvGrpSpPr>
            <a:grpSpLocks/>
          </p:cNvGrpSpPr>
          <p:nvPr/>
        </p:nvGrpSpPr>
        <p:grpSpPr bwMode="auto">
          <a:xfrm>
            <a:off x="657225" y="863600"/>
            <a:ext cx="7920038" cy="5221288"/>
            <a:chOff x="2416" y="10488"/>
            <a:chExt cx="5940" cy="3432"/>
          </a:xfrm>
        </p:grpSpPr>
        <p:sp>
          <p:nvSpPr>
            <p:cNvPr id="68611" name="Rectangle 3"/>
            <p:cNvSpPr>
              <a:spLocks noChangeArrowheads="1"/>
            </p:cNvSpPr>
            <p:nvPr/>
          </p:nvSpPr>
          <p:spPr bwMode="auto">
            <a:xfrm>
              <a:off x="5654" y="10503"/>
              <a:ext cx="1080" cy="423"/>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银行</a:t>
              </a:r>
              <a:endParaRPr lang="zh-CN" altLang="en-US" b="0">
                <a:latin typeface="Arial" charset="0"/>
              </a:endParaRPr>
            </a:p>
          </p:txBody>
        </p:sp>
        <p:sp>
          <p:nvSpPr>
            <p:cNvPr id="68612" name="Rectangle 4"/>
            <p:cNvSpPr>
              <a:spLocks noChangeArrowheads="1"/>
            </p:cNvSpPr>
            <p:nvPr/>
          </p:nvSpPr>
          <p:spPr bwMode="auto">
            <a:xfrm>
              <a:off x="2416" y="10488"/>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财务部门</a:t>
              </a:r>
              <a:endParaRPr lang="zh-CN" altLang="en-US" b="0">
                <a:latin typeface="Arial" charset="0"/>
              </a:endParaRPr>
            </a:p>
          </p:txBody>
        </p:sp>
        <p:sp>
          <p:nvSpPr>
            <p:cNvPr id="68613" name="Rectangle 5"/>
            <p:cNvSpPr>
              <a:spLocks noChangeArrowheads="1"/>
            </p:cNvSpPr>
            <p:nvPr/>
          </p:nvSpPr>
          <p:spPr bwMode="auto">
            <a:xfrm>
              <a:off x="2416" y="11112"/>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税务部门</a:t>
              </a:r>
              <a:endParaRPr lang="zh-CN" altLang="en-US" b="0">
                <a:latin typeface="Arial" charset="0"/>
              </a:endParaRPr>
            </a:p>
          </p:txBody>
        </p:sp>
        <p:sp>
          <p:nvSpPr>
            <p:cNvPr id="68614" name="Rectangle 6"/>
            <p:cNvSpPr>
              <a:spLocks noChangeArrowheads="1"/>
            </p:cNvSpPr>
            <p:nvPr/>
          </p:nvSpPr>
          <p:spPr bwMode="auto">
            <a:xfrm>
              <a:off x="2416" y="11736"/>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审计部门</a:t>
              </a:r>
              <a:endParaRPr lang="zh-CN" altLang="en-US" b="0">
                <a:latin typeface="Arial" charset="0"/>
              </a:endParaRPr>
            </a:p>
          </p:txBody>
        </p:sp>
        <p:sp>
          <p:nvSpPr>
            <p:cNvPr id="68615" name="Rectangle 7"/>
            <p:cNvSpPr>
              <a:spLocks noChangeArrowheads="1"/>
            </p:cNvSpPr>
            <p:nvPr/>
          </p:nvSpPr>
          <p:spPr bwMode="auto">
            <a:xfrm>
              <a:off x="2416" y="12360"/>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主管部门</a:t>
              </a:r>
              <a:endParaRPr lang="zh-CN" altLang="en-US" b="0">
                <a:latin typeface="Arial" charset="0"/>
              </a:endParaRPr>
            </a:p>
          </p:txBody>
        </p:sp>
        <p:sp>
          <p:nvSpPr>
            <p:cNvPr id="68616" name="Rectangle 8"/>
            <p:cNvSpPr>
              <a:spLocks noChangeArrowheads="1"/>
            </p:cNvSpPr>
            <p:nvPr/>
          </p:nvSpPr>
          <p:spPr bwMode="auto">
            <a:xfrm>
              <a:off x="2416" y="12984"/>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企业领导</a:t>
              </a:r>
              <a:endParaRPr lang="zh-CN" altLang="en-US" b="0">
                <a:latin typeface="Arial" charset="0"/>
              </a:endParaRPr>
            </a:p>
          </p:txBody>
        </p:sp>
        <p:sp>
          <p:nvSpPr>
            <p:cNvPr id="68617" name="Rectangle 9"/>
            <p:cNvSpPr>
              <a:spLocks noChangeArrowheads="1"/>
            </p:cNvSpPr>
            <p:nvPr/>
          </p:nvSpPr>
          <p:spPr bwMode="auto">
            <a:xfrm>
              <a:off x="7276" y="12984"/>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社会团体    </a:t>
              </a:r>
              <a:endParaRPr lang="zh-CN" altLang="en-US" b="0">
                <a:latin typeface="Arial" charset="0"/>
              </a:endParaRPr>
            </a:p>
          </p:txBody>
        </p:sp>
        <p:sp>
          <p:nvSpPr>
            <p:cNvPr id="68618" name="Rectangle 10"/>
            <p:cNvSpPr>
              <a:spLocks noChangeArrowheads="1"/>
            </p:cNvSpPr>
            <p:nvPr/>
          </p:nvSpPr>
          <p:spPr bwMode="auto">
            <a:xfrm>
              <a:off x="7276" y="12360"/>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竞争者</a:t>
              </a:r>
              <a:endParaRPr lang="zh-CN" altLang="en-US" b="0">
                <a:latin typeface="Arial" charset="0"/>
              </a:endParaRPr>
            </a:p>
          </p:txBody>
        </p:sp>
        <p:sp>
          <p:nvSpPr>
            <p:cNvPr id="68619" name="Rectangle 11"/>
            <p:cNvSpPr>
              <a:spLocks noChangeArrowheads="1"/>
            </p:cNvSpPr>
            <p:nvPr/>
          </p:nvSpPr>
          <p:spPr bwMode="auto">
            <a:xfrm>
              <a:off x="7276" y="11736"/>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交易者</a:t>
              </a:r>
              <a:endParaRPr lang="zh-CN" altLang="en-US" b="0">
                <a:latin typeface="Arial" charset="0"/>
              </a:endParaRPr>
            </a:p>
          </p:txBody>
        </p:sp>
        <p:sp>
          <p:nvSpPr>
            <p:cNvPr id="68620" name="Rectangle 12"/>
            <p:cNvSpPr>
              <a:spLocks noChangeArrowheads="1"/>
            </p:cNvSpPr>
            <p:nvPr/>
          </p:nvSpPr>
          <p:spPr bwMode="auto">
            <a:xfrm>
              <a:off x="7276" y="11112"/>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供应者</a:t>
              </a:r>
              <a:endParaRPr lang="zh-CN" altLang="en-US" b="0">
                <a:latin typeface="Arial" charset="0"/>
              </a:endParaRPr>
            </a:p>
          </p:txBody>
        </p:sp>
        <p:sp>
          <p:nvSpPr>
            <p:cNvPr id="68621" name="Rectangle 13"/>
            <p:cNvSpPr>
              <a:spLocks noChangeArrowheads="1"/>
            </p:cNvSpPr>
            <p:nvPr/>
          </p:nvSpPr>
          <p:spPr bwMode="auto">
            <a:xfrm>
              <a:off x="7276" y="10488"/>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消费者</a:t>
              </a:r>
              <a:endParaRPr lang="zh-CN" altLang="en-US" b="0">
                <a:latin typeface="Arial" charset="0"/>
              </a:endParaRPr>
            </a:p>
          </p:txBody>
        </p:sp>
        <p:sp>
          <p:nvSpPr>
            <p:cNvPr id="68622" name="Oval 14"/>
            <p:cNvSpPr>
              <a:spLocks noChangeArrowheads="1"/>
            </p:cNvSpPr>
            <p:nvPr/>
          </p:nvSpPr>
          <p:spPr bwMode="auto">
            <a:xfrm>
              <a:off x="4576" y="11580"/>
              <a:ext cx="1440" cy="1092"/>
            </a:xfrm>
            <a:prstGeom prst="ellipse">
              <a:avLst/>
            </a:prstGeom>
            <a:solidFill>
              <a:srgbClr val="FFFFFF"/>
            </a:solidFill>
            <a:ln w="9525">
              <a:solidFill>
                <a:srgbClr val="000000"/>
              </a:solidFill>
              <a:round/>
              <a:headEnd/>
              <a:tailEnd/>
            </a:ln>
          </p:spPr>
          <p:txBody>
            <a:bodyPr lIns="0" tIns="0" rIns="0" bIns="0" anchor="ctr"/>
            <a:lstStyle/>
            <a:p>
              <a:pPr algn="ctr"/>
              <a:r>
                <a:rPr lang="zh-CN" altLang="en-US" b="0">
                  <a:latin typeface="Times New Roman" pitchFamily="18" charset="0"/>
                </a:rPr>
                <a:t>会    计</a:t>
              </a:r>
            </a:p>
            <a:p>
              <a:pPr algn="ctr"/>
              <a:r>
                <a:rPr lang="zh-CN" altLang="en-US" b="0">
                  <a:latin typeface="Times New Roman" pitchFamily="18" charset="0"/>
                </a:rPr>
                <a:t>核    算</a:t>
              </a:r>
              <a:endParaRPr lang="zh-CN" altLang="en-US" b="0">
                <a:latin typeface="Arial" charset="0"/>
              </a:endParaRPr>
            </a:p>
          </p:txBody>
        </p:sp>
        <p:sp>
          <p:nvSpPr>
            <p:cNvPr id="68623" name="Rectangle 15"/>
            <p:cNvSpPr>
              <a:spLocks noChangeArrowheads="1"/>
            </p:cNvSpPr>
            <p:nvPr/>
          </p:nvSpPr>
          <p:spPr bwMode="auto">
            <a:xfrm>
              <a:off x="4036" y="12984"/>
              <a:ext cx="1080" cy="468"/>
            </a:xfrm>
            <a:prstGeom prst="rect">
              <a:avLst/>
            </a:prstGeom>
            <a:solidFill>
              <a:srgbClr val="FFFFFF"/>
            </a:solidFill>
            <a:ln w="9525">
              <a:solidFill>
                <a:srgbClr val="000000"/>
              </a:solidFill>
              <a:miter lim="800000"/>
              <a:headEnd/>
              <a:tailEnd/>
            </a:ln>
          </p:spPr>
          <p:txBody>
            <a:bodyPr lIns="0" tIns="0" rIns="0" bIns="0" anchor="ctr"/>
            <a:lstStyle/>
            <a:p>
              <a:pPr algn="just"/>
              <a:r>
                <a:rPr lang="zh-CN" altLang="en-US" b="0">
                  <a:solidFill>
                    <a:srgbClr val="FF0000"/>
                  </a:solidFill>
                  <a:latin typeface="Times New Roman" pitchFamily="18" charset="0"/>
                </a:rPr>
                <a:t>内部单位</a:t>
              </a:r>
              <a:endParaRPr lang="zh-CN" altLang="en-US" b="0">
                <a:latin typeface="Arial" charset="0"/>
              </a:endParaRPr>
            </a:p>
          </p:txBody>
        </p:sp>
        <p:sp>
          <p:nvSpPr>
            <p:cNvPr id="68624" name="Rectangle 16"/>
            <p:cNvSpPr>
              <a:spLocks noChangeArrowheads="1"/>
            </p:cNvSpPr>
            <p:nvPr/>
          </p:nvSpPr>
          <p:spPr bwMode="auto">
            <a:xfrm>
              <a:off x="5656" y="12984"/>
              <a:ext cx="1080" cy="468"/>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职   工</a:t>
              </a:r>
              <a:endParaRPr lang="zh-CN" altLang="en-US" b="0">
                <a:latin typeface="Arial" charset="0"/>
              </a:endParaRPr>
            </a:p>
          </p:txBody>
        </p:sp>
        <p:sp>
          <p:nvSpPr>
            <p:cNvPr id="68625" name="Line 17"/>
            <p:cNvSpPr>
              <a:spLocks noChangeShapeType="1"/>
            </p:cNvSpPr>
            <p:nvPr/>
          </p:nvSpPr>
          <p:spPr bwMode="auto">
            <a:xfrm flipH="1">
              <a:off x="5492" y="10911"/>
              <a:ext cx="464" cy="714"/>
            </a:xfrm>
            <a:prstGeom prst="line">
              <a:avLst/>
            </a:prstGeom>
            <a:noFill/>
            <a:ln w="9525">
              <a:solidFill>
                <a:srgbClr val="000000"/>
              </a:solidFill>
              <a:round/>
              <a:headEnd/>
              <a:tailEnd/>
            </a:ln>
          </p:spPr>
          <p:txBody>
            <a:bodyPr lIns="0" tIns="0" rIns="0" bIns="0" anchor="ctr"/>
            <a:lstStyle/>
            <a:p>
              <a:endParaRPr lang="zh-CN" altLang="en-US"/>
            </a:p>
          </p:txBody>
        </p:sp>
        <p:sp>
          <p:nvSpPr>
            <p:cNvPr id="68626" name="Line 18"/>
            <p:cNvSpPr>
              <a:spLocks noChangeShapeType="1"/>
            </p:cNvSpPr>
            <p:nvPr/>
          </p:nvSpPr>
          <p:spPr bwMode="auto">
            <a:xfrm>
              <a:off x="3496" y="10644"/>
              <a:ext cx="1260" cy="1092"/>
            </a:xfrm>
            <a:prstGeom prst="line">
              <a:avLst/>
            </a:prstGeom>
            <a:noFill/>
            <a:ln w="9525">
              <a:solidFill>
                <a:srgbClr val="000000"/>
              </a:solidFill>
              <a:round/>
              <a:headEnd/>
              <a:tailEnd/>
            </a:ln>
          </p:spPr>
          <p:txBody>
            <a:bodyPr lIns="0" tIns="0" rIns="0" bIns="0" anchor="ctr"/>
            <a:lstStyle/>
            <a:p>
              <a:endParaRPr lang="zh-CN" altLang="en-US"/>
            </a:p>
          </p:txBody>
        </p:sp>
        <p:sp>
          <p:nvSpPr>
            <p:cNvPr id="68627" name="Line 19"/>
            <p:cNvSpPr>
              <a:spLocks noChangeShapeType="1"/>
            </p:cNvSpPr>
            <p:nvPr/>
          </p:nvSpPr>
          <p:spPr bwMode="auto">
            <a:xfrm>
              <a:off x="3496" y="11424"/>
              <a:ext cx="1126" cy="468"/>
            </a:xfrm>
            <a:prstGeom prst="line">
              <a:avLst/>
            </a:prstGeom>
            <a:noFill/>
            <a:ln w="9525">
              <a:solidFill>
                <a:srgbClr val="000000"/>
              </a:solidFill>
              <a:round/>
              <a:headEnd/>
              <a:tailEnd/>
            </a:ln>
          </p:spPr>
          <p:txBody>
            <a:bodyPr lIns="0" tIns="0" rIns="0" bIns="0" anchor="ctr"/>
            <a:lstStyle/>
            <a:p>
              <a:endParaRPr lang="zh-CN" altLang="en-US"/>
            </a:p>
          </p:txBody>
        </p:sp>
        <p:sp>
          <p:nvSpPr>
            <p:cNvPr id="68628" name="Line 20"/>
            <p:cNvSpPr>
              <a:spLocks noChangeShapeType="1"/>
            </p:cNvSpPr>
            <p:nvPr/>
          </p:nvSpPr>
          <p:spPr bwMode="auto">
            <a:xfrm>
              <a:off x="3496" y="12048"/>
              <a:ext cx="1080" cy="0"/>
            </a:xfrm>
            <a:prstGeom prst="line">
              <a:avLst/>
            </a:prstGeom>
            <a:noFill/>
            <a:ln w="9525">
              <a:solidFill>
                <a:srgbClr val="000000"/>
              </a:solidFill>
              <a:round/>
              <a:headEnd/>
              <a:tailEnd/>
            </a:ln>
          </p:spPr>
          <p:txBody>
            <a:bodyPr lIns="0" tIns="0" rIns="0" bIns="0" anchor="ctr"/>
            <a:lstStyle/>
            <a:p>
              <a:endParaRPr lang="zh-CN" altLang="en-US"/>
            </a:p>
          </p:txBody>
        </p:sp>
        <p:sp>
          <p:nvSpPr>
            <p:cNvPr id="68629" name="Line 21"/>
            <p:cNvSpPr>
              <a:spLocks noChangeShapeType="1"/>
            </p:cNvSpPr>
            <p:nvPr/>
          </p:nvSpPr>
          <p:spPr bwMode="auto">
            <a:xfrm flipV="1">
              <a:off x="3496" y="12315"/>
              <a:ext cx="1140" cy="357"/>
            </a:xfrm>
            <a:prstGeom prst="line">
              <a:avLst/>
            </a:prstGeom>
            <a:noFill/>
            <a:ln w="9525">
              <a:solidFill>
                <a:srgbClr val="000000"/>
              </a:solidFill>
              <a:round/>
              <a:headEnd/>
              <a:tailEnd/>
            </a:ln>
          </p:spPr>
          <p:txBody>
            <a:bodyPr lIns="0" tIns="0" rIns="0" bIns="0" anchor="ctr"/>
            <a:lstStyle/>
            <a:p>
              <a:endParaRPr lang="zh-CN" altLang="en-US"/>
            </a:p>
          </p:txBody>
        </p:sp>
        <p:sp>
          <p:nvSpPr>
            <p:cNvPr id="68630" name="Line 22"/>
            <p:cNvSpPr>
              <a:spLocks noChangeShapeType="1"/>
            </p:cNvSpPr>
            <p:nvPr/>
          </p:nvSpPr>
          <p:spPr bwMode="auto">
            <a:xfrm flipV="1">
              <a:off x="3496" y="12516"/>
              <a:ext cx="1260" cy="624"/>
            </a:xfrm>
            <a:prstGeom prst="line">
              <a:avLst/>
            </a:prstGeom>
            <a:noFill/>
            <a:ln w="9525">
              <a:solidFill>
                <a:srgbClr val="000000"/>
              </a:solidFill>
              <a:round/>
              <a:headEnd/>
              <a:tailEnd/>
            </a:ln>
          </p:spPr>
          <p:txBody>
            <a:bodyPr lIns="0" tIns="0" rIns="0" bIns="0" anchor="ctr"/>
            <a:lstStyle/>
            <a:p>
              <a:endParaRPr lang="zh-CN" altLang="en-US"/>
            </a:p>
          </p:txBody>
        </p:sp>
        <p:sp>
          <p:nvSpPr>
            <p:cNvPr id="68631" name="Line 23"/>
            <p:cNvSpPr>
              <a:spLocks noChangeShapeType="1"/>
            </p:cNvSpPr>
            <p:nvPr/>
          </p:nvSpPr>
          <p:spPr bwMode="auto">
            <a:xfrm flipH="1">
              <a:off x="4576" y="12672"/>
              <a:ext cx="540" cy="312"/>
            </a:xfrm>
            <a:prstGeom prst="line">
              <a:avLst/>
            </a:prstGeom>
            <a:noFill/>
            <a:ln w="9525">
              <a:solidFill>
                <a:srgbClr val="000000"/>
              </a:solidFill>
              <a:round/>
              <a:headEnd/>
              <a:tailEnd/>
            </a:ln>
          </p:spPr>
          <p:txBody>
            <a:bodyPr lIns="0" tIns="0" rIns="0" bIns="0" anchor="ctr"/>
            <a:lstStyle/>
            <a:p>
              <a:endParaRPr lang="zh-CN" altLang="en-US"/>
            </a:p>
          </p:txBody>
        </p:sp>
        <p:sp>
          <p:nvSpPr>
            <p:cNvPr id="68632" name="Line 24"/>
            <p:cNvSpPr>
              <a:spLocks noChangeShapeType="1"/>
            </p:cNvSpPr>
            <p:nvPr/>
          </p:nvSpPr>
          <p:spPr bwMode="auto">
            <a:xfrm>
              <a:off x="5836" y="12516"/>
              <a:ext cx="540" cy="468"/>
            </a:xfrm>
            <a:prstGeom prst="line">
              <a:avLst/>
            </a:prstGeom>
            <a:noFill/>
            <a:ln w="9525">
              <a:solidFill>
                <a:srgbClr val="000000"/>
              </a:solidFill>
              <a:round/>
              <a:headEnd/>
              <a:tailEnd/>
            </a:ln>
          </p:spPr>
          <p:txBody>
            <a:bodyPr lIns="0" tIns="0" rIns="0" bIns="0" anchor="ctr"/>
            <a:lstStyle/>
            <a:p>
              <a:endParaRPr lang="zh-CN" altLang="en-US"/>
            </a:p>
          </p:txBody>
        </p:sp>
        <p:sp>
          <p:nvSpPr>
            <p:cNvPr id="68633" name="Line 25"/>
            <p:cNvSpPr>
              <a:spLocks noChangeShapeType="1"/>
            </p:cNvSpPr>
            <p:nvPr/>
          </p:nvSpPr>
          <p:spPr bwMode="auto">
            <a:xfrm flipH="1" flipV="1">
              <a:off x="5928" y="12360"/>
              <a:ext cx="1348" cy="780"/>
            </a:xfrm>
            <a:prstGeom prst="line">
              <a:avLst/>
            </a:prstGeom>
            <a:noFill/>
            <a:ln w="9525">
              <a:solidFill>
                <a:srgbClr val="000000"/>
              </a:solidFill>
              <a:round/>
              <a:headEnd/>
              <a:tailEnd/>
            </a:ln>
          </p:spPr>
          <p:txBody>
            <a:bodyPr lIns="0" tIns="0" rIns="0" bIns="0" anchor="ctr"/>
            <a:lstStyle/>
            <a:p>
              <a:endParaRPr lang="zh-CN" altLang="en-US"/>
            </a:p>
          </p:txBody>
        </p:sp>
        <p:sp>
          <p:nvSpPr>
            <p:cNvPr id="68634" name="Line 26"/>
            <p:cNvSpPr>
              <a:spLocks noChangeShapeType="1"/>
            </p:cNvSpPr>
            <p:nvPr/>
          </p:nvSpPr>
          <p:spPr bwMode="auto">
            <a:xfrm flipH="1" flipV="1">
              <a:off x="6016" y="12204"/>
              <a:ext cx="1260" cy="468"/>
            </a:xfrm>
            <a:prstGeom prst="line">
              <a:avLst/>
            </a:prstGeom>
            <a:noFill/>
            <a:ln w="9525">
              <a:solidFill>
                <a:srgbClr val="000000"/>
              </a:solidFill>
              <a:round/>
              <a:headEnd/>
              <a:tailEnd/>
            </a:ln>
          </p:spPr>
          <p:txBody>
            <a:bodyPr lIns="0" tIns="0" rIns="0" bIns="0" anchor="ctr"/>
            <a:lstStyle/>
            <a:p>
              <a:endParaRPr lang="zh-CN" altLang="en-US"/>
            </a:p>
          </p:txBody>
        </p:sp>
        <p:sp>
          <p:nvSpPr>
            <p:cNvPr id="68635" name="Line 27"/>
            <p:cNvSpPr>
              <a:spLocks noChangeShapeType="1"/>
            </p:cNvSpPr>
            <p:nvPr/>
          </p:nvSpPr>
          <p:spPr bwMode="auto">
            <a:xfrm flipH="1">
              <a:off x="6016" y="12048"/>
              <a:ext cx="1260" cy="0"/>
            </a:xfrm>
            <a:prstGeom prst="line">
              <a:avLst/>
            </a:prstGeom>
            <a:noFill/>
            <a:ln w="9525">
              <a:solidFill>
                <a:srgbClr val="000000"/>
              </a:solidFill>
              <a:round/>
              <a:headEnd/>
              <a:tailEnd/>
            </a:ln>
          </p:spPr>
          <p:txBody>
            <a:bodyPr lIns="0" tIns="0" rIns="0" bIns="0" anchor="ctr"/>
            <a:lstStyle/>
            <a:p>
              <a:endParaRPr lang="zh-CN" altLang="en-US"/>
            </a:p>
          </p:txBody>
        </p:sp>
        <p:sp>
          <p:nvSpPr>
            <p:cNvPr id="68636" name="Line 28"/>
            <p:cNvSpPr>
              <a:spLocks noChangeShapeType="1"/>
            </p:cNvSpPr>
            <p:nvPr/>
          </p:nvSpPr>
          <p:spPr bwMode="auto">
            <a:xfrm flipH="1">
              <a:off x="5926" y="11424"/>
              <a:ext cx="1350" cy="468"/>
            </a:xfrm>
            <a:prstGeom prst="line">
              <a:avLst/>
            </a:prstGeom>
            <a:noFill/>
            <a:ln w="9525">
              <a:solidFill>
                <a:srgbClr val="000000"/>
              </a:solidFill>
              <a:round/>
              <a:headEnd/>
              <a:tailEnd/>
            </a:ln>
          </p:spPr>
          <p:txBody>
            <a:bodyPr lIns="0" tIns="0" rIns="0" bIns="0" anchor="ctr"/>
            <a:lstStyle/>
            <a:p>
              <a:endParaRPr lang="zh-CN" altLang="en-US"/>
            </a:p>
          </p:txBody>
        </p:sp>
        <p:sp>
          <p:nvSpPr>
            <p:cNvPr id="68637" name="Line 29"/>
            <p:cNvSpPr>
              <a:spLocks noChangeShapeType="1"/>
            </p:cNvSpPr>
            <p:nvPr/>
          </p:nvSpPr>
          <p:spPr bwMode="auto">
            <a:xfrm flipH="1">
              <a:off x="5836" y="10644"/>
              <a:ext cx="1440" cy="1092"/>
            </a:xfrm>
            <a:prstGeom prst="line">
              <a:avLst/>
            </a:prstGeom>
            <a:noFill/>
            <a:ln w="9525">
              <a:solidFill>
                <a:srgbClr val="000000"/>
              </a:solidFill>
              <a:round/>
              <a:headEnd/>
              <a:tailEnd/>
            </a:ln>
          </p:spPr>
          <p:txBody>
            <a:bodyPr lIns="0" tIns="0" rIns="0" bIns="0" anchor="ctr"/>
            <a:lstStyle/>
            <a:p>
              <a:endParaRPr lang="zh-CN" altLang="en-US"/>
            </a:p>
          </p:txBody>
        </p:sp>
        <p:sp>
          <p:nvSpPr>
            <p:cNvPr id="68638" name="Text Box 30"/>
            <p:cNvSpPr txBox="1">
              <a:spLocks noChangeArrowheads="1"/>
            </p:cNvSpPr>
            <p:nvPr/>
          </p:nvSpPr>
          <p:spPr bwMode="auto">
            <a:xfrm>
              <a:off x="4094" y="13605"/>
              <a:ext cx="2836" cy="315"/>
            </a:xfrm>
            <a:prstGeom prst="rect">
              <a:avLst/>
            </a:prstGeom>
            <a:solidFill>
              <a:srgbClr val="FFFFFF"/>
            </a:solidFill>
            <a:ln w="9525">
              <a:noFill/>
              <a:miter lim="800000"/>
              <a:headEnd/>
              <a:tailEnd/>
            </a:ln>
          </p:spPr>
          <p:txBody>
            <a:bodyPr lIns="0" tIns="0" rIns="0" bIns="0" anchor="ctr"/>
            <a:lstStyle/>
            <a:p>
              <a:pPr algn="just"/>
              <a:r>
                <a:rPr lang="zh-CN" altLang="en-US" b="0">
                  <a:latin typeface="Times New Roman" pitchFamily="18" charset="0"/>
                </a:rPr>
                <a:t>图 会计核算系统环境图</a:t>
              </a:r>
              <a:endParaRPr lang="zh-CN" altLang="en-US" b="0">
                <a:latin typeface="Arial" charset="0"/>
              </a:endParaRPr>
            </a:p>
          </p:txBody>
        </p:sp>
        <p:sp>
          <p:nvSpPr>
            <p:cNvPr id="68639" name="Rectangle 31"/>
            <p:cNvSpPr>
              <a:spLocks noChangeArrowheads="1"/>
            </p:cNvSpPr>
            <p:nvPr/>
          </p:nvSpPr>
          <p:spPr bwMode="auto">
            <a:xfrm>
              <a:off x="4290" y="10503"/>
              <a:ext cx="1080" cy="423"/>
            </a:xfrm>
            <a:prstGeom prst="rect">
              <a:avLst/>
            </a:prstGeom>
            <a:solidFill>
              <a:srgbClr val="FFFFFF"/>
            </a:solidFill>
            <a:ln w="9525">
              <a:solidFill>
                <a:srgbClr val="000000"/>
              </a:solidFill>
              <a:miter lim="800000"/>
              <a:headEnd/>
              <a:tailEnd/>
            </a:ln>
          </p:spPr>
          <p:txBody>
            <a:bodyPr lIns="0" tIns="0" rIns="0" bIns="0" anchor="ctr"/>
            <a:lstStyle/>
            <a:p>
              <a:pPr algn="ctr"/>
              <a:r>
                <a:rPr lang="zh-CN" altLang="en-US" b="0">
                  <a:latin typeface="Times New Roman" pitchFamily="18" charset="0"/>
                </a:rPr>
                <a:t>政府机关</a:t>
              </a:r>
              <a:endParaRPr lang="zh-CN" altLang="en-US" b="0">
                <a:latin typeface="Arial" charset="0"/>
              </a:endParaRPr>
            </a:p>
          </p:txBody>
        </p:sp>
        <p:sp>
          <p:nvSpPr>
            <p:cNvPr id="68640" name="Line 32"/>
            <p:cNvSpPr>
              <a:spLocks noChangeShapeType="1"/>
            </p:cNvSpPr>
            <p:nvPr/>
          </p:nvSpPr>
          <p:spPr bwMode="auto">
            <a:xfrm flipH="1" flipV="1">
              <a:off x="4820" y="10920"/>
              <a:ext cx="282" cy="660"/>
            </a:xfrm>
            <a:prstGeom prst="line">
              <a:avLst/>
            </a:prstGeom>
            <a:noFill/>
            <a:ln w="9525">
              <a:solidFill>
                <a:srgbClr val="000000"/>
              </a:solidFill>
              <a:round/>
              <a:headEnd/>
              <a:tailEnd/>
            </a:ln>
          </p:spPr>
          <p:txBody>
            <a:bodyPr lIns="0" tIns="0" rIns="0" bIns="0"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285750" y="1857375"/>
            <a:ext cx="8204200" cy="4040188"/>
          </a:xfrm>
        </p:spPr>
        <p:txBody>
          <a:bodyPr/>
          <a:lstStyle/>
          <a:p>
            <a:pPr marL="801688" lvl="1" indent="-349250" algn="just" eaLnBrk="1" hangingPunct="1">
              <a:lnSpc>
                <a:spcPct val="90000"/>
              </a:lnSpc>
              <a:buFont typeface="Wingdings" pitchFamily="2" charset="2"/>
              <a:buNone/>
            </a:pPr>
            <a:r>
              <a:rPr lang="en-US" altLang="zh-CN" b="1" smtClean="0">
                <a:latin typeface="宋体" pitchFamily="2" charset="-122"/>
              </a:rPr>
              <a:t>     </a:t>
            </a:r>
            <a:r>
              <a:rPr lang="zh-CN" altLang="en-US" b="1" smtClean="0">
                <a:latin typeface="宋体" pitchFamily="2" charset="-122"/>
              </a:rPr>
              <a:t>管理功能要以组织结构为背景识别和分析，因为每个组织都是一个功能机构，都具有各自不同的功能。</a:t>
            </a:r>
          </a:p>
          <a:p>
            <a:pPr marL="801688" lvl="1" indent="-349250" algn="just" eaLnBrk="1" hangingPunct="1">
              <a:lnSpc>
                <a:spcPct val="90000"/>
              </a:lnSpc>
              <a:buFont typeface="Wingdings" pitchFamily="2" charset="2"/>
              <a:buNone/>
            </a:pPr>
            <a:r>
              <a:rPr lang="zh-CN" altLang="en-US" b="1" smtClean="0">
                <a:latin typeface="宋体" pitchFamily="2" charset="-122"/>
              </a:rPr>
              <a:t>    以组织结构图为背景分析清楚各个部门的功能后，分层次将其归纳与整理，形成各个层次的功能结构图；然后自上而下逐层归纳与整理，形成以系统目标为核心的整个系统的功能层次图。功能层次图描述了从系统目标到各项功能的层次关系，下图表示了某大学的信息服务系统的管理功能。</a:t>
            </a:r>
          </a:p>
        </p:txBody>
      </p:sp>
      <p:sp>
        <p:nvSpPr>
          <p:cNvPr id="69635" name="AutoShape 3">
            <a:hlinkClick r:id="" action="ppaction://noaction" highlightClick="1"/>
          </p:cNvPr>
          <p:cNvSpPr>
            <a:spLocks noChangeArrowheads="1"/>
          </p:cNvSpPr>
          <p:nvPr/>
        </p:nvSpPr>
        <p:spPr bwMode="auto">
          <a:xfrm>
            <a:off x="900113" y="836613"/>
            <a:ext cx="4467225" cy="914400"/>
          </a:xfrm>
          <a:prstGeom prst="actionButtonBlank">
            <a:avLst/>
          </a:prstGeom>
          <a:noFill/>
          <a:ln w="9525">
            <a:noFill/>
            <a:miter lim="800000"/>
            <a:headEnd/>
            <a:tailEnd/>
          </a:ln>
        </p:spPr>
        <p:txBody>
          <a:bodyPr anchor="ctr"/>
          <a:lstStyle/>
          <a:p>
            <a:r>
              <a:rPr lang="en-US" altLang="zh-CN" sz="3200">
                <a:solidFill>
                  <a:srgbClr val="0A0A0E"/>
                </a:solidFill>
              </a:rPr>
              <a:t> 4.2.2 </a:t>
            </a:r>
            <a:r>
              <a:rPr lang="zh-CN" altLang="en-US" sz="3200">
                <a:solidFill>
                  <a:srgbClr val="0A0A0E"/>
                </a:solidFill>
              </a:rPr>
              <a:t>管理功能调查</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395288" y="1916113"/>
            <a:ext cx="8204200" cy="4040187"/>
          </a:xfrm>
        </p:spPr>
        <p:txBody>
          <a:bodyPr/>
          <a:lstStyle/>
          <a:p>
            <a:pPr marL="801688" lvl="1" indent="-349250" algn="just" eaLnBrk="1" hangingPunct="1">
              <a:buFont typeface="Wingdings" pitchFamily="2" charset="2"/>
              <a:buNone/>
            </a:pPr>
            <a:r>
              <a:rPr lang="en-US" altLang="zh-CN" b="1" smtClean="0">
                <a:latin typeface="宋体" pitchFamily="2" charset="-122"/>
              </a:rPr>
              <a:t>       </a:t>
            </a:r>
          </a:p>
        </p:txBody>
      </p:sp>
      <p:sp>
        <p:nvSpPr>
          <p:cNvPr id="70659" name="AutoShape 3">
            <a:hlinkClick r:id="" action="ppaction://noaction" highlightClick="1"/>
          </p:cNvPr>
          <p:cNvSpPr>
            <a:spLocks noChangeArrowheads="1"/>
          </p:cNvSpPr>
          <p:nvPr/>
        </p:nvSpPr>
        <p:spPr bwMode="auto">
          <a:xfrm>
            <a:off x="900113" y="836613"/>
            <a:ext cx="4467225" cy="914400"/>
          </a:xfrm>
          <a:prstGeom prst="actionButtonBlank">
            <a:avLst/>
          </a:prstGeom>
          <a:noFill/>
          <a:ln w="9525">
            <a:noFill/>
            <a:miter lim="800000"/>
            <a:headEnd/>
            <a:tailEnd/>
          </a:ln>
        </p:spPr>
        <p:txBody>
          <a:bodyPr anchor="ctr"/>
          <a:lstStyle/>
          <a:p>
            <a:r>
              <a:rPr lang="en-US" altLang="zh-CN" sz="3600">
                <a:solidFill>
                  <a:srgbClr val="0A0A0E"/>
                </a:solidFill>
              </a:rPr>
              <a:t> 4.2.2 </a:t>
            </a:r>
            <a:r>
              <a:rPr lang="zh-CN" altLang="en-US" sz="3600">
                <a:solidFill>
                  <a:srgbClr val="0A0A0E"/>
                </a:solidFill>
              </a:rPr>
              <a:t>管理功能调查</a:t>
            </a:r>
          </a:p>
        </p:txBody>
      </p:sp>
      <p:pic>
        <p:nvPicPr>
          <p:cNvPr id="70660" name="Picture 4"/>
          <p:cNvPicPr>
            <a:picLocks noChangeAspect="1" noChangeArrowheads="1"/>
          </p:cNvPicPr>
          <p:nvPr/>
        </p:nvPicPr>
        <p:blipFill>
          <a:blip r:embed="rId2" cstate="print">
            <a:clrChange>
              <a:clrFrom>
                <a:srgbClr val="FFFFFF"/>
              </a:clrFrom>
              <a:clrTo>
                <a:srgbClr val="FFFFFF">
                  <a:alpha val="0"/>
                </a:srgbClr>
              </a:clrTo>
            </a:clrChange>
          </a:blip>
          <a:srcRect l="28596" t="33269" r="24902" b="32292"/>
          <a:stretch>
            <a:fillRect/>
          </a:stretch>
        </p:blipFill>
        <p:spPr bwMode="auto">
          <a:xfrm>
            <a:off x="1116013" y="1989138"/>
            <a:ext cx="6335712" cy="351948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a:hlinkClick r:id="" action="ppaction://noaction" highlightClick="1"/>
          </p:cNvPr>
          <p:cNvSpPr>
            <a:spLocks noChangeArrowheads="1"/>
          </p:cNvSpPr>
          <p:nvPr/>
        </p:nvSpPr>
        <p:spPr bwMode="auto">
          <a:xfrm>
            <a:off x="1714500" y="1000125"/>
            <a:ext cx="4467225" cy="914400"/>
          </a:xfrm>
          <a:prstGeom prst="actionButtonBlank">
            <a:avLst/>
          </a:prstGeom>
          <a:noFill/>
          <a:ln w="9525">
            <a:noFill/>
            <a:miter lim="800000"/>
            <a:headEnd/>
            <a:tailEnd/>
          </a:ln>
        </p:spPr>
        <p:txBody>
          <a:bodyPr anchor="ctr"/>
          <a:lstStyle/>
          <a:p>
            <a:r>
              <a:rPr lang="en-US" altLang="zh-CN" sz="3600">
                <a:solidFill>
                  <a:srgbClr val="0A0A0E"/>
                </a:solidFill>
              </a:rPr>
              <a:t> 4.2.2 </a:t>
            </a:r>
            <a:r>
              <a:rPr lang="zh-CN" altLang="en-US" sz="3600">
                <a:solidFill>
                  <a:srgbClr val="0A0A0E"/>
                </a:solidFill>
              </a:rPr>
              <a:t>管理功能调查</a:t>
            </a:r>
          </a:p>
        </p:txBody>
      </p:sp>
      <p:pic>
        <p:nvPicPr>
          <p:cNvPr id="71683" name="Picture 3" descr="4"/>
          <p:cNvPicPr>
            <a:picLocks noChangeAspect="1" noChangeArrowheads="1"/>
          </p:cNvPicPr>
          <p:nvPr/>
        </p:nvPicPr>
        <p:blipFill>
          <a:blip r:embed="rId2" cstate="print"/>
          <a:srcRect/>
          <a:stretch>
            <a:fillRect/>
          </a:stretch>
        </p:blipFill>
        <p:spPr bwMode="auto">
          <a:xfrm>
            <a:off x="684213" y="2133600"/>
            <a:ext cx="6553200" cy="3352800"/>
          </a:xfrm>
          <a:prstGeom prst="rect">
            <a:avLst/>
          </a:prstGeom>
          <a:noFill/>
          <a:ln w="38100">
            <a:pattFill prst="dkUpDiag">
              <a:fgClr>
                <a:schemeClr val="hlink"/>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395288" y="2017713"/>
            <a:ext cx="8559800" cy="4114800"/>
          </a:xfrm>
        </p:spPr>
        <p:txBody>
          <a:bodyPr/>
          <a:lstStyle/>
          <a:p>
            <a:pPr>
              <a:lnSpc>
                <a:spcPct val="90000"/>
              </a:lnSpc>
              <a:buFont typeface="Wingdings" pitchFamily="2" charset="2"/>
              <a:buNone/>
            </a:pPr>
            <a:r>
              <a:rPr lang="zh-CN" altLang="en-US" sz="2800" b="1" smtClean="0">
                <a:solidFill>
                  <a:schemeClr val="tx1"/>
                </a:solidFill>
              </a:rPr>
              <a:t>组织机构分析</a:t>
            </a:r>
          </a:p>
          <a:p>
            <a:pPr>
              <a:lnSpc>
                <a:spcPct val="90000"/>
              </a:lnSpc>
              <a:buFont typeface="Wingdings" pitchFamily="2" charset="2"/>
              <a:buNone/>
            </a:pPr>
            <a:r>
              <a:rPr lang="zh-CN" altLang="en-US" sz="2800" b="1" smtClean="0">
                <a:solidFill>
                  <a:schemeClr val="tx1"/>
                </a:solidFill>
              </a:rPr>
              <a:t>内容：</a:t>
            </a:r>
          </a:p>
          <a:p>
            <a:pPr lvl="1">
              <a:lnSpc>
                <a:spcPct val="90000"/>
              </a:lnSpc>
              <a:buClr>
                <a:srgbClr val="FF0000"/>
              </a:buClr>
              <a:buFont typeface="Wingdings" pitchFamily="2" charset="2"/>
              <a:buChar char="Ø"/>
            </a:pPr>
            <a:r>
              <a:rPr lang="zh-CN" altLang="en-US" sz="2400" b="1" smtClean="0">
                <a:solidFill>
                  <a:schemeClr val="tx1"/>
                </a:solidFill>
              </a:rPr>
              <a:t>理清组织的结构和岗位设置，以及各机构之间的隶属领导关系和职能指导关系；</a:t>
            </a:r>
          </a:p>
          <a:p>
            <a:pPr lvl="1">
              <a:lnSpc>
                <a:spcPct val="90000"/>
              </a:lnSpc>
              <a:buClr>
                <a:srgbClr val="FF0000"/>
              </a:buClr>
              <a:buFont typeface="Wingdings" pitchFamily="2" charset="2"/>
              <a:buChar char="Ø"/>
            </a:pPr>
            <a:r>
              <a:rPr lang="zh-CN" altLang="en-US" sz="2400" b="1" smtClean="0">
                <a:solidFill>
                  <a:schemeClr val="tx1"/>
                </a:solidFill>
              </a:rPr>
              <a:t>理清系统中各部门间物资流动、资料传递与资金流动等关系。</a:t>
            </a:r>
          </a:p>
          <a:p>
            <a:pPr>
              <a:lnSpc>
                <a:spcPct val="90000"/>
              </a:lnSpc>
              <a:buFont typeface="Wingdings" pitchFamily="2" charset="2"/>
              <a:buNone/>
            </a:pPr>
            <a:r>
              <a:rPr lang="zh-CN" altLang="en-US" sz="2800" b="1" smtClean="0">
                <a:solidFill>
                  <a:schemeClr val="tx1"/>
                </a:solidFill>
              </a:rPr>
              <a:t>方法：</a:t>
            </a:r>
          </a:p>
          <a:p>
            <a:pPr lvl="1">
              <a:lnSpc>
                <a:spcPct val="90000"/>
              </a:lnSpc>
              <a:buClr>
                <a:srgbClr val="FF0000"/>
              </a:buClr>
              <a:buFont typeface="Wingdings" pitchFamily="2" charset="2"/>
              <a:buChar char="Ø"/>
            </a:pPr>
            <a:r>
              <a:rPr lang="zh-CN" altLang="en-US" sz="2400" b="1" smtClean="0">
                <a:solidFill>
                  <a:schemeClr val="tx1"/>
                </a:solidFill>
              </a:rPr>
              <a:t>组织机构图，描述组织的管理层次、管理人员分工和职权范围等。</a:t>
            </a:r>
          </a:p>
          <a:p>
            <a:pPr lvl="1">
              <a:lnSpc>
                <a:spcPct val="90000"/>
              </a:lnSpc>
              <a:buClr>
                <a:srgbClr val="FF0000"/>
              </a:buClr>
              <a:buFont typeface="Wingdings" pitchFamily="2" charset="2"/>
              <a:buChar char="Ø"/>
            </a:pPr>
            <a:r>
              <a:rPr lang="zh-CN" altLang="en-US" sz="2400" b="1" smtClean="0">
                <a:solidFill>
                  <a:schemeClr val="tx1"/>
                </a:solidFill>
              </a:rPr>
              <a:t>需要补充物资流动关系、资料传递关系、资金流动关系等各种关系。</a:t>
            </a:r>
          </a:p>
        </p:txBody>
      </p:sp>
      <p:sp>
        <p:nvSpPr>
          <p:cNvPr id="72707" name="AutoShape 2">
            <a:hlinkClick r:id="" action="ppaction://noaction" highlightClick="1"/>
          </p:cNvPr>
          <p:cNvSpPr>
            <a:spLocks noChangeArrowheads="1"/>
          </p:cNvSpPr>
          <p:nvPr/>
        </p:nvSpPr>
        <p:spPr bwMode="auto">
          <a:xfrm>
            <a:off x="1714500" y="1000125"/>
            <a:ext cx="4467225" cy="914400"/>
          </a:xfrm>
          <a:prstGeom prst="actionButtonBlank">
            <a:avLst/>
          </a:prstGeom>
          <a:noFill/>
          <a:ln w="9525">
            <a:noFill/>
            <a:miter lim="800000"/>
            <a:headEnd/>
            <a:tailEnd/>
          </a:ln>
        </p:spPr>
        <p:txBody>
          <a:bodyPr anchor="ctr"/>
          <a:lstStyle/>
          <a:p>
            <a:r>
              <a:rPr lang="en-US" altLang="zh-CN" sz="3600">
                <a:solidFill>
                  <a:srgbClr val="0A0A0E"/>
                </a:solidFill>
              </a:rPr>
              <a:t> 4.2.2 </a:t>
            </a:r>
            <a:r>
              <a:rPr lang="zh-CN" altLang="en-US" sz="3600">
                <a:solidFill>
                  <a:srgbClr val="0A0A0E"/>
                </a:solidFill>
              </a:rPr>
              <a:t>管理功能调查</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Rectangle 2"/>
          <p:cNvSpPr>
            <a:spLocks noGrp="1" noChangeArrowheads="1"/>
          </p:cNvSpPr>
          <p:nvPr>
            <p:ph type="title"/>
          </p:nvPr>
        </p:nvSpPr>
        <p:spPr>
          <a:xfrm>
            <a:off x="1371600" y="692150"/>
            <a:ext cx="7772400" cy="1143000"/>
          </a:xfrm>
        </p:spPr>
        <p:txBody>
          <a:bodyPr/>
          <a:lstStyle/>
          <a:p>
            <a:pPr eaLnBrk="1" hangingPunct="1"/>
            <a:r>
              <a:rPr lang="zh-CN" altLang="en-US" sz="4000" b="1" smtClean="0">
                <a:solidFill>
                  <a:srgbClr val="0A0A0E"/>
                </a:solidFill>
                <a:effectLst>
                  <a:outerShdw blurRad="38100" dist="38100" dir="2700000" algn="tl">
                    <a:srgbClr val="C0C0C0"/>
                  </a:outerShdw>
                </a:effectLst>
              </a:rPr>
              <a:t>第四章 管理信息系统的分析</a:t>
            </a:r>
          </a:p>
        </p:txBody>
      </p:sp>
      <p:sp>
        <p:nvSpPr>
          <p:cNvPr id="1746947" name="AutoShape 3">
            <a:hlinkClick r:id="rId2" action="ppaction://hlinksldjump" highlightClick="1"/>
          </p:cNvPr>
          <p:cNvSpPr>
            <a:spLocks noChangeArrowheads="1"/>
          </p:cNvSpPr>
          <p:nvPr/>
        </p:nvSpPr>
        <p:spPr bwMode="auto">
          <a:xfrm>
            <a:off x="684213" y="1916113"/>
            <a:ext cx="7704137" cy="1800225"/>
          </a:xfrm>
          <a:prstGeom prst="actionButtonBlank">
            <a:avLst/>
          </a:prstGeom>
          <a:noFill/>
          <a:ln w="9525">
            <a:noFill/>
            <a:miter lim="800000"/>
            <a:headEnd/>
            <a:tailEnd/>
          </a:ln>
          <a:effectLst/>
        </p:spPr>
        <p:txBody>
          <a:bodyPr wrap="none" anchor="ctr"/>
          <a:lstStyle/>
          <a:p>
            <a:pPr>
              <a:defRPr/>
            </a:pPr>
            <a:r>
              <a:rPr kumimoji="1" lang="en-US" altLang="zh-CN" sz="3200">
                <a:effectLst>
                  <a:outerShdw blurRad="38100" dist="38100" dir="2700000" algn="tl">
                    <a:srgbClr val="C0C0C0"/>
                  </a:outerShdw>
                </a:effectLst>
                <a:latin typeface="Times New Roman" pitchFamily="18" charset="0"/>
              </a:rPr>
              <a:t> </a:t>
            </a:r>
            <a:r>
              <a:rPr kumimoji="1" lang="en-US" altLang="zh-CN" sz="3200">
                <a:solidFill>
                  <a:srgbClr val="0A0A0E"/>
                </a:solidFill>
                <a:effectLst>
                  <a:outerShdw blurRad="38100" dist="38100" dir="2700000" algn="tl">
                    <a:srgbClr val="C0C0C0"/>
                  </a:outerShdw>
                </a:effectLst>
                <a:latin typeface="Times New Roman" pitchFamily="18" charset="0"/>
              </a:rPr>
              <a:t>4.1 </a:t>
            </a:r>
            <a:r>
              <a:rPr kumimoji="1" lang="zh-CN" altLang="en-US" sz="3200">
                <a:solidFill>
                  <a:srgbClr val="0A0A0E"/>
                </a:solidFill>
                <a:effectLst>
                  <a:outerShdw blurRad="38100" dist="38100" dir="2700000" algn="tl">
                    <a:srgbClr val="C0C0C0"/>
                  </a:outerShdw>
                </a:effectLst>
                <a:latin typeface="Times New Roman" pitchFamily="18" charset="0"/>
              </a:rPr>
              <a:t>系统调查与分析概述</a:t>
            </a:r>
          </a:p>
          <a:p>
            <a:pPr eaLnBrk="0">
              <a:defRPr/>
            </a:pPr>
            <a:r>
              <a:rPr kumimoji="1" lang="zh-CN" altLang="en-US" sz="2800" b="0">
                <a:solidFill>
                  <a:srgbClr val="0A0A0E"/>
                </a:solidFill>
                <a:latin typeface="Times New Roman" pitchFamily="18" charset="0"/>
              </a:rPr>
              <a:t> </a:t>
            </a:r>
          </a:p>
          <a:p>
            <a:pPr>
              <a:defRPr/>
            </a:pPr>
            <a:endParaRPr kumimoji="1" lang="en-US" altLang="zh-CN" sz="2800" b="0">
              <a:solidFill>
                <a:srgbClr val="0A0A0E"/>
              </a:solidFill>
              <a:latin typeface="Times New Roman" pitchFamily="18" charset="0"/>
            </a:endParaRPr>
          </a:p>
        </p:txBody>
      </p:sp>
      <p:sp>
        <p:nvSpPr>
          <p:cNvPr id="18436" name="Text Box 7"/>
          <p:cNvSpPr txBox="1">
            <a:spLocks noChangeArrowheads="1"/>
          </p:cNvSpPr>
          <p:nvPr/>
        </p:nvSpPr>
        <p:spPr bwMode="auto">
          <a:xfrm>
            <a:off x="611188" y="2852738"/>
            <a:ext cx="7961312" cy="2654300"/>
          </a:xfrm>
          <a:prstGeom prst="rect">
            <a:avLst/>
          </a:prstGeom>
          <a:noFill/>
          <a:ln w="9525">
            <a:noFill/>
            <a:miter lim="800000"/>
            <a:headEnd/>
            <a:tailEnd/>
          </a:ln>
        </p:spPr>
        <p:txBody>
          <a:bodyPr lIns="90000" tIns="46800" rIns="90000" bIns="46800">
            <a:spAutoFit/>
          </a:bodyPr>
          <a:lstStyle/>
          <a:p>
            <a:pPr lvl="1"/>
            <a:r>
              <a:rPr lang="en-US" altLang="zh-CN" sz="2800"/>
              <a:t>       </a:t>
            </a:r>
            <a:r>
              <a:rPr lang="zh-CN" altLang="en-US" sz="2800"/>
              <a:t>系统分析是在总体规划的指导下，对系统进行深入详细的调查研究，通过问题识别、可行性分析、详细调查、系统化分析，最后确定新系统逻辑方案的过程。</a:t>
            </a:r>
          </a:p>
          <a:p>
            <a:pPr lvl="2">
              <a:buClr>
                <a:schemeClr val="hlink"/>
              </a:buClr>
              <a:buSzPct val="60000"/>
              <a:buFont typeface="Wingdings" pitchFamily="2" charset="2"/>
              <a:buChar char="n"/>
            </a:pPr>
            <a:r>
              <a:rPr lang="zh-CN" altLang="en-US" sz="2800"/>
              <a:t>  了解用户的需求；</a:t>
            </a:r>
          </a:p>
          <a:p>
            <a:pPr lvl="2">
              <a:buClr>
                <a:schemeClr val="hlink"/>
              </a:buClr>
              <a:buSzPct val="60000"/>
              <a:buFont typeface="Wingdings" pitchFamily="2" charset="2"/>
              <a:buChar char="n"/>
            </a:pPr>
            <a:r>
              <a:rPr lang="zh-CN" altLang="en-US" sz="2800"/>
              <a:t>  确定系统逻辑模型，形成系统分析报告。</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684213" y="2017713"/>
            <a:ext cx="8270875" cy="4114800"/>
          </a:xfrm>
        </p:spPr>
        <p:txBody>
          <a:bodyPr/>
          <a:lstStyle/>
          <a:p>
            <a:pPr>
              <a:buFont typeface="Wingdings" pitchFamily="2" charset="2"/>
              <a:buNone/>
            </a:pPr>
            <a:r>
              <a:rPr lang="zh-CN" altLang="en-US" b="1" smtClean="0">
                <a:solidFill>
                  <a:schemeClr val="tx1"/>
                </a:solidFill>
              </a:rPr>
              <a:t>组织职责分析</a:t>
            </a:r>
          </a:p>
          <a:p>
            <a:pPr>
              <a:buFont typeface="Wingdings" pitchFamily="2" charset="2"/>
              <a:buNone/>
            </a:pPr>
            <a:r>
              <a:rPr lang="zh-CN" altLang="en-US" b="1" smtClean="0">
                <a:solidFill>
                  <a:schemeClr val="tx1"/>
                </a:solidFill>
              </a:rPr>
              <a:t>内容：</a:t>
            </a:r>
          </a:p>
          <a:p>
            <a:pPr lvl="1">
              <a:buClr>
                <a:srgbClr val="FF0000"/>
              </a:buClr>
              <a:buFont typeface="Wingdings" pitchFamily="2" charset="2"/>
              <a:buChar char="Ø"/>
            </a:pPr>
            <a:r>
              <a:rPr lang="zh-CN" altLang="en-US" b="1" smtClean="0">
                <a:solidFill>
                  <a:schemeClr val="tx1"/>
                </a:solidFill>
              </a:rPr>
              <a:t>分析组织内部各部分之间的联系程度、组织各部分的主要业务职能和它们在业务过程中所承担的工作等。</a:t>
            </a:r>
          </a:p>
          <a:p>
            <a:pPr>
              <a:buFont typeface="Wingdings" pitchFamily="2" charset="2"/>
              <a:buNone/>
            </a:pPr>
            <a:r>
              <a:rPr lang="zh-CN" altLang="en-US" b="1" smtClean="0">
                <a:solidFill>
                  <a:schemeClr val="tx1"/>
                </a:solidFill>
              </a:rPr>
              <a:t>方法</a:t>
            </a:r>
          </a:p>
          <a:p>
            <a:pPr lvl="1">
              <a:buClr>
                <a:srgbClr val="FF0000"/>
              </a:buClr>
              <a:buFont typeface="Wingdings" pitchFamily="2" charset="2"/>
              <a:buChar char="Ø"/>
            </a:pPr>
            <a:r>
              <a:rPr lang="zh-CN" altLang="en-US" b="1" smtClean="0">
                <a:solidFill>
                  <a:schemeClr val="tx1"/>
                </a:solidFill>
              </a:rPr>
              <a:t>组织</a:t>
            </a:r>
            <a:r>
              <a:rPr lang="en-US" altLang="zh-CN" b="1" smtClean="0">
                <a:solidFill>
                  <a:schemeClr val="tx1"/>
                </a:solidFill>
              </a:rPr>
              <a:t>/</a:t>
            </a:r>
            <a:r>
              <a:rPr lang="zh-CN" altLang="en-US" b="1" smtClean="0">
                <a:solidFill>
                  <a:schemeClr val="tx1"/>
                </a:solidFill>
              </a:rPr>
              <a:t>业务关系表和业务功能一览表。</a:t>
            </a:r>
          </a:p>
        </p:txBody>
      </p:sp>
      <p:sp>
        <p:nvSpPr>
          <p:cNvPr id="73731" name="AutoShape 2">
            <a:hlinkClick r:id="" action="ppaction://noaction" highlightClick="1"/>
          </p:cNvPr>
          <p:cNvSpPr>
            <a:spLocks noChangeArrowheads="1"/>
          </p:cNvSpPr>
          <p:nvPr/>
        </p:nvSpPr>
        <p:spPr bwMode="auto">
          <a:xfrm>
            <a:off x="1714500" y="1000125"/>
            <a:ext cx="4467225" cy="914400"/>
          </a:xfrm>
          <a:prstGeom prst="actionButtonBlank">
            <a:avLst/>
          </a:prstGeom>
          <a:noFill/>
          <a:ln w="9525">
            <a:noFill/>
            <a:miter lim="800000"/>
            <a:headEnd/>
            <a:tailEnd/>
          </a:ln>
        </p:spPr>
        <p:txBody>
          <a:bodyPr anchor="ctr"/>
          <a:lstStyle/>
          <a:p>
            <a:r>
              <a:rPr lang="en-US" altLang="zh-CN" sz="3600">
                <a:solidFill>
                  <a:srgbClr val="0A0A0E"/>
                </a:solidFill>
              </a:rPr>
              <a:t> 4.2.2 </a:t>
            </a:r>
            <a:r>
              <a:rPr lang="zh-CN" altLang="en-US" sz="3600">
                <a:solidFill>
                  <a:srgbClr val="0A0A0E"/>
                </a:solidFill>
              </a:rPr>
              <a:t>管理功能调查</a:t>
            </a: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1986" name="Rectangle 2"/>
          <p:cNvSpPr>
            <a:spLocks noGrp="1" noChangeArrowheads="1"/>
          </p:cNvSpPr>
          <p:nvPr>
            <p:ph type="title"/>
          </p:nvPr>
        </p:nvSpPr>
        <p:spPr>
          <a:xfrm>
            <a:off x="1185863" y="233363"/>
            <a:ext cx="7724775" cy="1382712"/>
          </a:xfrm>
        </p:spPr>
        <p:txBody>
          <a:bodyPr/>
          <a:lstStyle/>
          <a:p>
            <a:pPr eaLnBrk="1" hangingPunct="1">
              <a:buFont typeface="Wingdings" pitchFamily="2" charset="2"/>
              <a:buNone/>
              <a:defRPr/>
            </a:pPr>
            <a:r>
              <a:rPr lang="zh-CN" altLang="en-US" sz="3600" b="1" dirty="0">
                <a:solidFill>
                  <a:schemeClr val="tx1"/>
                </a:solidFill>
                <a:latin typeface="+mn-ea"/>
                <a:ea typeface="+mn-ea"/>
              </a:rPr>
              <a:t>库房管理系统案例</a:t>
            </a:r>
            <a:endParaRPr lang="zh-CN" altLang="en-US" sz="3600" b="1" dirty="0">
              <a:solidFill>
                <a:schemeClr val="tx1"/>
              </a:solidFill>
              <a:latin typeface="+mn-ea"/>
              <a:ea typeface="+mn-ea"/>
              <a:hlinkClick r:id="rId2" action="ppaction://hlinksldjump"/>
            </a:endParaRPr>
          </a:p>
        </p:txBody>
      </p:sp>
      <p:sp>
        <p:nvSpPr>
          <p:cNvPr id="74755" name="Rectangle 3"/>
          <p:cNvSpPr>
            <a:spLocks noGrp="1" noChangeArrowheads="1"/>
          </p:cNvSpPr>
          <p:nvPr>
            <p:ph type="body" idx="1"/>
          </p:nvPr>
        </p:nvSpPr>
        <p:spPr>
          <a:xfrm>
            <a:off x="914400" y="1981200"/>
            <a:ext cx="7772400" cy="3886200"/>
          </a:xfrm>
        </p:spPr>
        <p:txBody>
          <a:bodyPr/>
          <a:lstStyle/>
          <a:p>
            <a:pPr marL="184150" indent="-184150" eaLnBrk="1" hangingPunct="1">
              <a:lnSpc>
                <a:spcPct val="110000"/>
              </a:lnSpc>
            </a:pPr>
            <a:r>
              <a:rPr lang="zh-CN" altLang="en-US" sz="2800" b="1" smtClean="0"/>
              <a:t>库房组织机构图</a:t>
            </a:r>
          </a:p>
          <a:p>
            <a:pPr marL="660400" lvl="1" eaLnBrk="1" hangingPunct="1">
              <a:lnSpc>
                <a:spcPct val="110000"/>
              </a:lnSpc>
            </a:pPr>
            <a:r>
              <a:rPr lang="zh-CN" altLang="en-US" sz="2400" b="1" smtClean="0"/>
              <a:t>通过详细调查、分析后，整理并绘制的库房组织结构图</a:t>
            </a:r>
          </a:p>
        </p:txBody>
      </p:sp>
      <p:grpSp>
        <p:nvGrpSpPr>
          <p:cNvPr id="2" name="Group 4"/>
          <p:cNvGrpSpPr>
            <a:grpSpLocks/>
          </p:cNvGrpSpPr>
          <p:nvPr/>
        </p:nvGrpSpPr>
        <p:grpSpPr bwMode="auto">
          <a:xfrm>
            <a:off x="1219200" y="3810000"/>
            <a:ext cx="6705600" cy="1676400"/>
            <a:chOff x="1344" y="2496"/>
            <a:chExt cx="4224" cy="1056"/>
          </a:xfrm>
        </p:grpSpPr>
        <p:sp>
          <p:nvSpPr>
            <p:cNvPr id="74757" name="Rectangle 5"/>
            <p:cNvSpPr>
              <a:spLocks noChangeArrowheads="1"/>
            </p:cNvSpPr>
            <p:nvPr/>
          </p:nvSpPr>
          <p:spPr bwMode="auto">
            <a:xfrm>
              <a:off x="2736" y="2496"/>
              <a:ext cx="1536"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a:latin typeface="Times New Roman" pitchFamily="18" charset="0"/>
                </a:rPr>
                <a:t>库房经理</a:t>
              </a:r>
            </a:p>
          </p:txBody>
        </p:sp>
        <p:sp>
          <p:nvSpPr>
            <p:cNvPr id="74758" name="Rectangle 6"/>
            <p:cNvSpPr>
              <a:spLocks noChangeArrowheads="1"/>
            </p:cNvSpPr>
            <p:nvPr/>
          </p:nvSpPr>
          <p:spPr bwMode="auto">
            <a:xfrm>
              <a:off x="1344" y="3216"/>
              <a:ext cx="960"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a:latin typeface="Times New Roman" pitchFamily="18" charset="0"/>
                </a:rPr>
                <a:t>会计组</a:t>
              </a:r>
            </a:p>
          </p:txBody>
        </p:sp>
        <p:sp>
          <p:nvSpPr>
            <p:cNvPr id="74759" name="Rectangle 7"/>
            <p:cNvSpPr>
              <a:spLocks noChangeArrowheads="1"/>
            </p:cNvSpPr>
            <p:nvPr/>
          </p:nvSpPr>
          <p:spPr bwMode="auto">
            <a:xfrm>
              <a:off x="2496" y="3216"/>
              <a:ext cx="816"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a:latin typeface="Times New Roman" pitchFamily="18" charset="0"/>
                </a:rPr>
                <a:t>发货组</a:t>
              </a:r>
            </a:p>
          </p:txBody>
        </p:sp>
        <p:sp>
          <p:nvSpPr>
            <p:cNvPr id="74760" name="Rectangle 8"/>
            <p:cNvSpPr>
              <a:spLocks noChangeArrowheads="1"/>
            </p:cNvSpPr>
            <p:nvPr/>
          </p:nvSpPr>
          <p:spPr bwMode="auto">
            <a:xfrm>
              <a:off x="3504" y="3216"/>
              <a:ext cx="912"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a:latin typeface="Times New Roman" pitchFamily="18" charset="0"/>
                </a:rPr>
                <a:t>进货组</a:t>
              </a:r>
            </a:p>
          </p:txBody>
        </p:sp>
        <p:sp>
          <p:nvSpPr>
            <p:cNvPr id="74761" name="Line 9"/>
            <p:cNvSpPr>
              <a:spLocks noChangeShapeType="1"/>
            </p:cNvSpPr>
            <p:nvPr/>
          </p:nvSpPr>
          <p:spPr bwMode="auto">
            <a:xfrm>
              <a:off x="1776" y="3024"/>
              <a:ext cx="3312" cy="0"/>
            </a:xfrm>
            <a:prstGeom prst="line">
              <a:avLst/>
            </a:prstGeom>
            <a:noFill/>
            <a:ln w="28575">
              <a:solidFill>
                <a:srgbClr val="571D3A"/>
              </a:solidFill>
              <a:round/>
              <a:headEnd/>
              <a:tailEnd/>
            </a:ln>
          </p:spPr>
          <p:txBody>
            <a:bodyPr/>
            <a:lstStyle/>
            <a:p>
              <a:endParaRPr lang="zh-CN" altLang="en-US"/>
            </a:p>
          </p:txBody>
        </p:sp>
        <p:sp>
          <p:nvSpPr>
            <p:cNvPr id="74762" name="Line 10"/>
            <p:cNvSpPr>
              <a:spLocks noChangeShapeType="1"/>
            </p:cNvSpPr>
            <p:nvPr/>
          </p:nvSpPr>
          <p:spPr bwMode="auto">
            <a:xfrm>
              <a:off x="3552" y="2832"/>
              <a:ext cx="0" cy="192"/>
            </a:xfrm>
            <a:prstGeom prst="line">
              <a:avLst/>
            </a:prstGeom>
            <a:noFill/>
            <a:ln w="28575">
              <a:solidFill>
                <a:srgbClr val="571D3A"/>
              </a:solidFill>
              <a:round/>
              <a:headEnd/>
              <a:tailEnd/>
            </a:ln>
          </p:spPr>
          <p:txBody>
            <a:bodyPr/>
            <a:lstStyle/>
            <a:p>
              <a:endParaRPr lang="zh-CN" altLang="en-US"/>
            </a:p>
          </p:txBody>
        </p:sp>
        <p:sp>
          <p:nvSpPr>
            <p:cNvPr id="74763" name="Line 11"/>
            <p:cNvSpPr>
              <a:spLocks noChangeShapeType="1"/>
            </p:cNvSpPr>
            <p:nvPr/>
          </p:nvSpPr>
          <p:spPr bwMode="auto">
            <a:xfrm>
              <a:off x="1776" y="3024"/>
              <a:ext cx="0" cy="192"/>
            </a:xfrm>
            <a:prstGeom prst="line">
              <a:avLst/>
            </a:prstGeom>
            <a:noFill/>
            <a:ln w="28575">
              <a:solidFill>
                <a:srgbClr val="571D3A"/>
              </a:solidFill>
              <a:round/>
              <a:headEnd/>
              <a:tailEnd/>
            </a:ln>
          </p:spPr>
          <p:txBody>
            <a:bodyPr/>
            <a:lstStyle/>
            <a:p>
              <a:endParaRPr lang="zh-CN" altLang="en-US"/>
            </a:p>
          </p:txBody>
        </p:sp>
        <p:sp>
          <p:nvSpPr>
            <p:cNvPr id="74764" name="Line 12"/>
            <p:cNvSpPr>
              <a:spLocks noChangeShapeType="1"/>
            </p:cNvSpPr>
            <p:nvPr/>
          </p:nvSpPr>
          <p:spPr bwMode="auto">
            <a:xfrm>
              <a:off x="2928" y="3024"/>
              <a:ext cx="0" cy="192"/>
            </a:xfrm>
            <a:prstGeom prst="line">
              <a:avLst/>
            </a:prstGeom>
            <a:noFill/>
            <a:ln w="28575">
              <a:solidFill>
                <a:srgbClr val="571D3A"/>
              </a:solidFill>
              <a:round/>
              <a:headEnd/>
              <a:tailEnd/>
            </a:ln>
          </p:spPr>
          <p:txBody>
            <a:bodyPr/>
            <a:lstStyle/>
            <a:p>
              <a:endParaRPr lang="zh-CN" altLang="en-US"/>
            </a:p>
          </p:txBody>
        </p:sp>
        <p:sp>
          <p:nvSpPr>
            <p:cNvPr id="74765" name="Line 13"/>
            <p:cNvSpPr>
              <a:spLocks noChangeShapeType="1"/>
            </p:cNvSpPr>
            <p:nvPr/>
          </p:nvSpPr>
          <p:spPr bwMode="auto">
            <a:xfrm>
              <a:off x="3984" y="3024"/>
              <a:ext cx="0" cy="192"/>
            </a:xfrm>
            <a:prstGeom prst="line">
              <a:avLst/>
            </a:prstGeom>
            <a:noFill/>
            <a:ln w="28575">
              <a:solidFill>
                <a:srgbClr val="571D3A"/>
              </a:solidFill>
              <a:round/>
              <a:headEnd/>
              <a:tailEnd/>
            </a:ln>
          </p:spPr>
          <p:txBody>
            <a:bodyPr/>
            <a:lstStyle/>
            <a:p>
              <a:endParaRPr lang="zh-CN" altLang="en-US"/>
            </a:p>
          </p:txBody>
        </p:sp>
        <p:sp>
          <p:nvSpPr>
            <p:cNvPr id="74766" name="Line 14"/>
            <p:cNvSpPr>
              <a:spLocks noChangeShapeType="1"/>
            </p:cNvSpPr>
            <p:nvPr/>
          </p:nvSpPr>
          <p:spPr bwMode="auto">
            <a:xfrm>
              <a:off x="5088" y="3024"/>
              <a:ext cx="0" cy="192"/>
            </a:xfrm>
            <a:prstGeom prst="line">
              <a:avLst/>
            </a:prstGeom>
            <a:noFill/>
            <a:ln w="28575">
              <a:solidFill>
                <a:srgbClr val="571D3A"/>
              </a:solidFill>
              <a:round/>
              <a:headEnd/>
              <a:tailEnd/>
            </a:ln>
          </p:spPr>
          <p:txBody>
            <a:bodyPr/>
            <a:lstStyle/>
            <a:p>
              <a:endParaRPr lang="zh-CN" altLang="en-US"/>
            </a:p>
          </p:txBody>
        </p:sp>
        <p:sp>
          <p:nvSpPr>
            <p:cNvPr id="74767" name="Rectangle 15"/>
            <p:cNvSpPr>
              <a:spLocks noChangeArrowheads="1"/>
            </p:cNvSpPr>
            <p:nvPr/>
          </p:nvSpPr>
          <p:spPr bwMode="auto">
            <a:xfrm>
              <a:off x="4656" y="3216"/>
              <a:ext cx="912"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a:latin typeface="Times New Roman" pitchFamily="18" charset="0"/>
                </a:rPr>
                <a:t>搬运组</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3010" name="Rectangle 2"/>
          <p:cNvSpPr>
            <a:spLocks noGrp="1" noChangeArrowheads="1"/>
          </p:cNvSpPr>
          <p:nvPr>
            <p:ph type="title"/>
          </p:nvPr>
        </p:nvSpPr>
        <p:spPr>
          <a:xfrm>
            <a:off x="1042988" y="1052513"/>
            <a:ext cx="7793037" cy="1462087"/>
          </a:xfrm>
        </p:spPr>
        <p:txBody>
          <a:bodyPr/>
          <a:lstStyle/>
          <a:p>
            <a:pPr eaLnBrk="1" hangingPunct="1">
              <a:defRPr/>
            </a:pPr>
            <a:r>
              <a:rPr lang="zh-CN" altLang="en-US" b="1" dirty="0">
                <a:solidFill>
                  <a:schemeClr val="tx1"/>
                </a:solidFill>
                <a:effectLst>
                  <a:outerShdw blurRad="38100" dist="38100" dir="2700000" algn="tl">
                    <a:srgbClr val="C0C0C0"/>
                  </a:outerShdw>
                </a:effectLst>
                <a:latin typeface="+mn-ea"/>
                <a:ea typeface="+mn-ea"/>
              </a:rPr>
              <a:t>库房管理系统案例</a:t>
            </a: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
            </a:r>
            <a:b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br>
            <a:r>
              <a:rPr lang="zh-CN" altLang="en-US" sz="4000" b="1" dirty="0">
                <a:solidFill>
                  <a:schemeClr val="tx1"/>
                </a:solidFill>
              </a:rPr>
              <a:t>业务功能</a:t>
            </a:r>
            <a:endParaRPr lang="zh-CN" altLang="en-US" sz="4000" b="1" dirty="0">
              <a:solidFill>
                <a:schemeClr val="tx1"/>
              </a:solidFill>
              <a:hlinkClick r:id="rId2" action="ppaction://hlinksldjump"/>
            </a:endParaRPr>
          </a:p>
        </p:txBody>
      </p:sp>
      <p:grpSp>
        <p:nvGrpSpPr>
          <p:cNvPr id="2" name="Group 3"/>
          <p:cNvGrpSpPr>
            <a:grpSpLocks/>
          </p:cNvGrpSpPr>
          <p:nvPr/>
        </p:nvGrpSpPr>
        <p:grpSpPr bwMode="auto">
          <a:xfrm>
            <a:off x="1219200" y="2819400"/>
            <a:ext cx="6705600" cy="1676400"/>
            <a:chOff x="1344" y="2496"/>
            <a:chExt cx="4224" cy="1056"/>
          </a:xfrm>
        </p:grpSpPr>
        <p:sp>
          <p:nvSpPr>
            <p:cNvPr id="75780" name="Rectangle 4"/>
            <p:cNvSpPr>
              <a:spLocks noChangeArrowheads="1"/>
            </p:cNvSpPr>
            <p:nvPr/>
          </p:nvSpPr>
          <p:spPr bwMode="auto">
            <a:xfrm>
              <a:off x="2736" y="2496"/>
              <a:ext cx="1536"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a:latin typeface="Times New Roman" pitchFamily="18" charset="0"/>
                </a:rPr>
                <a:t>库房业务功能</a:t>
              </a:r>
            </a:p>
          </p:txBody>
        </p:sp>
        <p:sp>
          <p:nvSpPr>
            <p:cNvPr id="75781" name="Rectangle 5"/>
            <p:cNvSpPr>
              <a:spLocks noChangeArrowheads="1"/>
            </p:cNvSpPr>
            <p:nvPr/>
          </p:nvSpPr>
          <p:spPr bwMode="auto">
            <a:xfrm>
              <a:off x="1344" y="3216"/>
              <a:ext cx="960"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a:latin typeface="Times New Roman" pitchFamily="18" charset="0"/>
                </a:rPr>
                <a:t>出货处理</a:t>
              </a:r>
            </a:p>
          </p:txBody>
        </p:sp>
        <p:sp>
          <p:nvSpPr>
            <p:cNvPr id="75782" name="Rectangle 6"/>
            <p:cNvSpPr>
              <a:spLocks noChangeArrowheads="1"/>
            </p:cNvSpPr>
            <p:nvPr/>
          </p:nvSpPr>
          <p:spPr bwMode="auto">
            <a:xfrm>
              <a:off x="2496" y="3216"/>
              <a:ext cx="816"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a:latin typeface="Times New Roman" pitchFamily="18" charset="0"/>
                </a:rPr>
                <a:t>进货处理</a:t>
              </a:r>
            </a:p>
          </p:txBody>
        </p:sp>
        <p:sp>
          <p:nvSpPr>
            <p:cNvPr id="75783" name="Rectangle 7"/>
            <p:cNvSpPr>
              <a:spLocks noChangeArrowheads="1"/>
            </p:cNvSpPr>
            <p:nvPr/>
          </p:nvSpPr>
          <p:spPr bwMode="auto">
            <a:xfrm>
              <a:off x="3504" y="3216"/>
              <a:ext cx="912"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zh-CN" altLang="en-US">
                  <a:latin typeface="Times New Roman" pitchFamily="18" charset="0"/>
                </a:rPr>
                <a:t>账目管理</a:t>
              </a:r>
            </a:p>
          </p:txBody>
        </p:sp>
        <p:sp>
          <p:nvSpPr>
            <p:cNvPr id="75784" name="Line 8"/>
            <p:cNvSpPr>
              <a:spLocks noChangeShapeType="1"/>
            </p:cNvSpPr>
            <p:nvPr/>
          </p:nvSpPr>
          <p:spPr bwMode="auto">
            <a:xfrm>
              <a:off x="1776" y="3024"/>
              <a:ext cx="3312" cy="0"/>
            </a:xfrm>
            <a:prstGeom prst="line">
              <a:avLst/>
            </a:prstGeom>
            <a:noFill/>
            <a:ln w="28575">
              <a:solidFill>
                <a:srgbClr val="571D3A"/>
              </a:solidFill>
              <a:round/>
              <a:headEnd/>
              <a:tailEnd/>
            </a:ln>
          </p:spPr>
          <p:txBody>
            <a:bodyPr/>
            <a:lstStyle/>
            <a:p>
              <a:endParaRPr lang="zh-CN" altLang="en-US"/>
            </a:p>
          </p:txBody>
        </p:sp>
        <p:sp>
          <p:nvSpPr>
            <p:cNvPr id="75785" name="Line 9"/>
            <p:cNvSpPr>
              <a:spLocks noChangeShapeType="1"/>
            </p:cNvSpPr>
            <p:nvPr/>
          </p:nvSpPr>
          <p:spPr bwMode="auto">
            <a:xfrm>
              <a:off x="3552" y="2832"/>
              <a:ext cx="0" cy="192"/>
            </a:xfrm>
            <a:prstGeom prst="line">
              <a:avLst/>
            </a:prstGeom>
            <a:noFill/>
            <a:ln w="28575">
              <a:solidFill>
                <a:srgbClr val="571D3A"/>
              </a:solidFill>
              <a:round/>
              <a:headEnd/>
              <a:tailEnd/>
            </a:ln>
          </p:spPr>
          <p:txBody>
            <a:bodyPr/>
            <a:lstStyle/>
            <a:p>
              <a:endParaRPr lang="zh-CN" altLang="en-US"/>
            </a:p>
          </p:txBody>
        </p:sp>
        <p:sp>
          <p:nvSpPr>
            <p:cNvPr id="75786" name="Line 10"/>
            <p:cNvSpPr>
              <a:spLocks noChangeShapeType="1"/>
            </p:cNvSpPr>
            <p:nvPr/>
          </p:nvSpPr>
          <p:spPr bwMode="auto">
            <a:xfrm>
              <a:off x="1776" y="3024"/>
              <a:ext cx="0" cy="192"/>
            </a:xfrm>
            <a:prstGeom prst="line">
              <a:avLst/>
            </a:prstGeom>
            <a:noFill/>
            <a:ln w="28575">
              <a:solidFill>
                <a:srgbClr val="571D3A"/>
              </a:solidFill>
              <a:round/>
              <a:headEnd/>
              <a:tailEnd/>
            </a:ln>
          </p:spPr>
          <p:txBody>
            <a:bodyPr/>
            <a:lstStyle/>
            <a:p>
              <a:endParaRPr lang="zh-CN" altLang="en-US"/>
            </a:p>
          </p:txBody>
        </p:sp>
        <p:sp>
          <p:nvSpPr>
            <p:cNvPr id="75787" name="Line 11"/>
            <p:cNvSpPr>
              <a:spLocks noChangeShapeType="1"/>
            </p:cNvSpPr>
            <p:nvPr/>
          </p:nvSpPr>
          <p:spPr bwMode="auto">
            <a:xfrm>
              <a:off x="2928" y="3024"/>
              <a:ext cx="0" cy="192"/>
            </a:xfrm>
            <a:prstGeom prst="line">
              <a:avLst/>
            </a:prstGeom>
            <a:noFill/>
            <a:ln w="28575">
              <a:solidFill>
                <a:srgbClr val="571D3A"/>
              </a:solidFill>
              <a:round/>
              <a:headEnd/>
              <a:tailEnd/>
            </a:ln>
          </p:spPr>
          <p:txBody>
            <a:bodyPr/>
            <a:lstStyle/>
            <a:p>
              <a:endParaRPr lang="zh-CN" altLang="en-US"/>
            </a:p>
          </p:txBody>
        </p:sp>
        <p:sp>
          <p:nvSpPr>
            <p:cNvPr id="75788" name="Line 12"/>
            <p:cNvSpPr>
              <a:spLocks noChangeShapeType="1"/>
            </p:cNvSpPr>
            <p:nvPr/>
          </p:nvSpPr>
          <p:spPr bwMode="auto">
            <a:xfrm>
              <a:off x="3984" y="3024"/>
              <a:ext cx="0" cy="192"/>
            </a:xfrm>
            <a:prstGeom prst="line">
              <a:avLst/>
            </a:prstGeom>
            <a:noFill/>
            <a:ln w="28575">
              <a:solidFill>
                <a:srgbClr val="571D3A"/>
              </a:solidFill>
              <a:round/>
              <a:headEnd/>
              <a:tailEnd/>
            </a:ln>
          </p:spPr>
          <p:txBody>
            <a:bodyPr/>
            <a:lstStyle/>
            <a:p>
              <a:endParaRPr lang="zh-CN" altLang="en-US"/>
            </a:p>
          </p:txBody>
        </p:sp>
        <p:sp>
          <p:nvSpPr>
            <p:cNvPr id="75789" name="Line 13"/>
            <p:cNvSpPr>
              <a:spLocks noChangeShapeType="1"/>
            </p:cNvSpPr>
            <p:nvPr/>
          </p:nvSpPr>
          <p:spPr bwMode="auto">
            <a:xfrm>
              <a:off x="5088" y="3024"/>
              <a:ext cx="0" cy="192"/>
            </a:xfrm>
            <a:prstGeom prst="line">
              <a:avLst/>
            </a:prstGeom>
            <a:noFill/>
            <a:ln w="28575">
              <a:solidFill>
                <a:srgbClr val="571D3A"/>
              </a:solidFill>
              <a:round/>
              <a:headEnd/>
              <a:tailEnd/>
            </a:ln>
          </p:spPr>
          <p:txBody>
            <a:bodyPr/>
            <a:lstStyle/>
            <a:p>
              <a:endParaRPr lang="zh-CN" altLang="en-US"/>
            </a:p>
          </p:txBody>
        </p:sp>
        <p:sp>
          <p:nvSpPr>
            <p:cNvPr id="75790" name="Rectangle 14"/>
            <p:cNvSpPr>
              <a:spLocks noChangeArrowheads="1"/>
            </p:cNvSpPr>
            <p:nvPr/>
          </p:nvSpPr>
          <p:spPr bwMode="auto">
            <a:xfrm>
              <a:off x="4656" y="3216"/>
              <a:ext cx="912"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tLang="zh-CN">
                  <a:latin typeface="Times New Roman" pitchFamily="18" charset="0"/>
                </a:rPr>
                <a:t>…</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68313" y="1844675"/>
            <a:ext cx="8064500" cy="4114800"/>
          </a:xfrm>
        </p:spPr>
        <p:txBody>
          <a:bodyPr/>
          <a:lstStyle/>
          <a:p>
            <a:pPr marL="465138" lvl="1" eaLnBrk="1" hangingPunct="1">
              <a:lnSpc>
                <a:spcPct val="90000"/>
              </a:lnSpc>
            </a:pPr>
            <a:r>
              <a:rPr lang="zh-CN" altLang="en-US" b="1" smtClean="0">
                <a:latin typeface="宋体" pitchFamily="2" charset="-122"/>
              </a:rPr>
              <a:t>任务</a:t>
            </a:r>
            <a:br>
              <a:rPr lang="zh-CN" altLang="en-US" b="1" smtClean="0">
                <a:latin typeface="宋体" pitchFamily="2" charset="-122"/>
              </a:rPr>
            </a:br>
            <a:r>
              <a:rPr lang="zh-CN" altLang="en-US" b="1" smtClean="0">
                <a:latin typeface="宋体" pitchFamily="2" charset="-122"/>
              </a:rPr>
              <a:t>    是调查系统中各环节的业务活动，掌握业务的内容、作用、及信息的输入、输出、数据存储和信息的处理方法及过程等。</a:t>
            </a:r>
          </a:p>
          <a:p>
            <a:pPr marL="465138" lvl="1" eaLnBrk="1" hangingPunct="1">
              <a:lnSpc>
                <a:spcPct val="90000"/>
              </a:lnSpc>
            </a:pPr>
            <a:r>
              <a:rPr lang="zh-CN" altLang="en-US" b="1" smtClean="0">
                <a:latin typeface="宋体" pitchFamily="2" charset="-122"/>
              </a:rPr>
              <a:t>方法</a:t>
            </a:r>
            <a:br>
              <a:rPr lang="zh-CN" altLang="en-US" b="1" smtClean="0">
                <a:latin typeface="宋体" pitchFamily="2" charset="-122"/>
              </a:rPr>
            </a:br>
            <a:r>
              <a:rPr lang="zh-CN" altLang="en-US" b="1" smtClean="0">
                <a:latin typeface="宋体" pitchFamily="2" charset="-122"/>
              </a:rPr>
              <a:t>    调查业务流程应顺着原系统信息流动的过程逐步地进行，内容包括各环节的处理业务、信息来源、处理方法、计算方法、信息流经去向、提供信息的时间和形态（报告、单据、屏幕显示等）。</a:t>
            </a:r>
          </a:p>
        </p:txBody>
      </p:sp>
      <p:sp>
        <p:nvSpPr>
          <p:cNvPr id="76803" name="AutoShape 3">
            <a:hlinkClick r:id="" action="ppaction://noaction" highlightClick="1"/>
          </p:cNvPr>
          <p:cNvSpPr>
            <a:spLocks noChangeArrowheads="1"/>
          </p:cNvSpPr>
          <p:nvPr/>
        </p:nvSpPr>
        <p:spPr bwMode="auto">
          <a:xfrm>
            <a:off x="1214438" y="857250"/>
            <a:ext cx="4467225" cy="914400"/>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4.2.3 </a:t>
            </a:r>
            <a:r>
              <a:rPr lang="zh-CN" altLang="en-US" sz="3600">
                <a:solidFill>
                  <a:srgbClr val="0A0A0E"/>
                </a:solidFill>
              </a:rPr>
              <a:t>业务流程调查</a:t>
            </a: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2"/>
          <p:cNvGrpSpPr>
            <a:grpSpLocks/>
          </p:cNvGrpSpPr>
          <p:nvPr/>
        </p:nvGrpSpPr>
        <p:grpSpPr bwMode="auto">
          <a:xfrm>
            <a:off x="611188" y="233363"/>
            <a:ext cx="8235950" cy="6435725"/>
            <a:chOff x="555" y="232"/>
            <a:chExt cx="4933" cy="3799"/>
          </a:xfrm>
        </p:grpSpPr>
        <p:sp>
          <p:nvSpPr>
            <p:cNvPr id="77827" name="Rectangle 3"/>
            <p:cNvSpPr>
              <a:spLocks noChangeArrowheads="1"/>
            </p:cNvSpPr>
            <p:nvPr/>
          </p:nvSpPr>
          <p:spPr bwMode="auto">
            <a:xfrm>
              <a:off x="690" y="1812"/>
              <a:ext cx="4423" cy="248"/>
            </a:xfrm>
            <a:prstGeom prst="rect">
              <a:avLst/>
            </a:prstGeom>
            <a:solidFill>
              <a:srgbClr val="FFFFFF"/>
            </a:solidFill>
            <a:ln w="9525">
              <a:solidFill>
                <a:srgbClr val="000000"/>
              </a:solidFill>
              <a:miter lim="800000"/>
              <a:headEnd/>
              <a:tailEnd/>
            </a:ln>
          </p:spPr>
          <p:txBody>
            <a:bodyPr/>
            <a:lstStyle/>
            <a:p>
              <a:endParaRPr lang="zh-CN" altLang="en-US" sz="1800" b="0"/>
            </a:p>
          </p:txBody>
        </p:sp>
        <p:sp>
          <p:nvSpPr>
            <p:cNvPr id="77828" name="Rectangle 4"/>
            <p:cNvSpPr>
              <a:spLocks noChangeArrowheads="1"/>
            </p:cNvSpPr>
            <p:nvPr/>
          </p:nvSpPr>
          <p:spPr bwMode="auto">
            <a:xfrm>
              <a:off x="2271" y="485"/>
              <a:ext cx="781" cy="367"/>
            </a:xfrm>
            <a:prstGeom prst="rect">
              <a:avLst/>
            </a:prstGeom>
            <a:solidFill>
              <a:srgbClr val="FFFFFF"/>
            </a:solidFill>
            <a:ln w="9525">
              <a:solidFill>
                <a:srgbClr val="000000"/>
              </a:solidFill>
              <a:miter lim="800000"/>
              <a:headEnd/>
              <a:tailEnd/>
            </a:ln>
          </p:spPr>
          <p:txBody>
            <a:bodyPr/>
            <a:lstStyle/>
            <a:p>
              <a:pPr algn="ctr"/>
              <a:r>
                <a:rPr lang="zh-CN" altLang="en-US" sz="1600">
                  <a:latin typeface="宋体" pitchFamily="2" charset="-122"/>
                </a:rPr>
                <a:t>审核员</a:t>
              </a:r>
            </a:p>
          </p:txBody>
        </p:sp>
        <p:sp>
          <p:nvSpPr>
            <p:cNvPr id="77829" name="Rectangle 5"/>
            <p:cNvSpPr>
              <a:spLocks noChangeArrowheads="1"/>
            </p:cNvSpPr>
            <p:nvPr/>
          </p:nvSpPr>
          <p:spPr bwMode="auto">
            <a:xfrm>
              <a:off x="1017" y="473"/>
              <a:ext cx="705" cy="612"/>
            </a:xfrm>
            <a:prstGeom prst="rect">
              <a:avLst/>
            </a:prstGeom>
            <a:solidFill>
              <a:srgbClr val="FFFFFF"/>
            </a:solidFill>
            <a:ln w="9525">
              <a:solidFill>
                <a:srgbClr val="000000"/>
              </a:solidFill>
              <a:miter lim="800000"/>
              <a:headEnd/>
              <a:tailEnd/>
            </a:ln>
          </p:spPr>
          <p:txBody>
            <a:bodyPr/>
            <a:lstStyle/>
            <a:p>
              <a:pPr algn="ctr"/>
              <a:r>
                <a:rPr lang="zh-CN" altLang="en-US" sz="1600">
                  <a:latin typeface="宋体" pitchFamily="2" charset="-122"/>
                </a:rPr>
                <a:t>帐  簿</a:t>
              </a:r>
            </a:p>
          </p:txBody>
        </p:sp>
        <p:sp>
          <p:nvSpPr>
            <p:cNvPr id="77830" name="Line 6"/>
            <p:cNvSpPr>
              <a:spLocks noChangeShapeType="1"/>
            </p:cNvSpPr>
            <p:nvPr/>
          </p:nvSpPr>
          <p:spPr bwMode="auto">
            <a:xfrm>
              <a:off x="1018" y="852"/>
              <a:ext cx="694" cy="1"/>
            </a:xfrm>
            <a:prstGeom prst="line">
              <a:avLst/>
            </a:prstGeom>
            <a:noFill/>
            <a:ln w="9525">
              <a:solidFill>
                <a:srgbClr val="000000"/>
              </a:solidFill>
              <a:round/>
              <a:headEnd/>
              <a:tailEnd/>
            </a:ln>
          </p:spPr>
          <p:txBody>
            <a:bodyPr/>
            <a:lstStyle/>
            <a:p>
              <a:endParaRPr lang="zh-CN" altLang="en-US"/>
            </a:p>
          </p:txBody>
        </p:sp>
        <p:sp>
          <p:nvSpPr>
            <p:cNvPr id="77831" name="Rectangle 7"/>
            <p:cNvSpPr>
              <a:spLocks noChangeArrowheads="1"/>
            </p:cNvSpPr>
            <p:nvPr/>
          </p:nvSpPr>
          <p:spPr bwMode="auto">
            <a:xfrm>
              <a:off x="3555" y="473"/>
              <a:ext cx="911" cy="367"/>
            </a:xfrm>
            <a:prstGeom prst="rect">
              <a:avLst/>
            </a:prstGeom>
            <a:solidFill>
              <a:srgbClr val="FFFFFF"/>
            </a:solidFill>
            <a:ln w="9525">
              <a:solidFill>
                <a:srgbClr val="000000"/>
              </a:solidFill>
              <a:miter lim="800000"/>
              <a:headEnd/>
              <a:tailEnd/>
            </a:ln>
          </p:spPr>
          <p:txBody>
            <a:bodyPr/>
            <a:lstStyle/>
            <a:p>
              <a:endParaRPr lang="zh-CN" altLang="zh-CN" sz="1600">
                <a:latin typeface="宋体" pitchFamily="2" charset="-122"/>
              </a:endParaRPr>
            </a:p>
          </p:txBody>
        </p:sp>
        <p:sp>
          <p:nvSpPr>
            <p:cNvPr id="77832" name="Line 8"/>
            <p:cNvSpPr>
              <a:spLocks noChangeShapeType="1"/>
            </p:cNvSpPr>
            <p:nvPr/>
          </p:nvSpPr>
          <p:spPr bwMode="auto">
            <a:xfrm>
              <a:off x="3546" y="730"/>
              <a:ext cx="911" cy="1"/>
            </a:xfrm>
            <a:prstGeom prst="line">
              <a:avLst/>
            </a:prstGeom>
            <a:noFill/>
            <a:ln w="9525">
              <a:solidFill>
                <a:srgbClr val="000000"/>
              </a:solidFill>
              <a:round/>
              <a:headEnd/>
              <a:tailEnd/>
            </a:ln>
          </p:spPr>
          <p:txBody>
            <a:bodyPr/>
            <a:lstStyle/>
            <a:p>
              <a:endParaRPr lang="zh-CN" altLang="en-US"/>
            </a:p>
          </p:txBody>
        </p:sp>
        <p:sp>
          <p:nvSpPr>
            <p:cNvPr id="77833" name="Line 9"/>
            <p:cNvSpPr>
              <a:spLocks noChangeShapeType="1"/>
            </p:cNvSpPr>
            <p:nvPr/>
          </p:nvSpPr>
          <p:spPr bwMode="auto">
            <a:xfrm flipH="1">
              <a:off x="4014" y="485"/>
              <a:ext cx="6" cy="343"/>
            </a:xfrm>
            <a:prstGeom prst="line">
              <a:avLst/>
            </a:prstGeom>
            <a:noFill/>
            <a:ln w="9525">
              <a:solidFill>
                <a:srgbClr val="000000"/>
              </a:solidFill>
              <a:round/>
              <a:headEnd/>
              <a:tailEnd/>
            </a:ln>
          </p:spPr>
          <p:txBody>
            <a:bodyPr/>
            <a:lstStyle/>
            <a:p>
              <a:endParaRPr lang="zh-CN" altLang="en-US"/>
            </a:p>
          </p:txBody>
        </p:sp>
        <p:sp>
          <p:nvSpPr>
            <p:cNvPr id="77834" name="Rectangle 10"/>
            <p:cNvSpPr>
              <a:spLocks noChangeArrowheads="1"/>
            </p:cNvSpPr>
            <p:nvPr/>
          </p:nvSpPr>
          <p:spPr bwMode="auto">
            <a:xfrm>
              <a:off x="1117" y="1454"/>
              <a:ext cx="725" cy="337"/>
            </a:xfrm>
            <a:prstGeom prst="rect">
              <a:avLst/>
            </a:prstGeom>
            <a:solidFill>
              <a:srgbClr val="FFFFFF"/>
            </a:solidFill>
            <a:ln w="9525">
              <a:solidFill>
                <a:srgbClr val="000000"/>
              </a:solidFill>
              <a:miter lim="800000"/>
              <a:headEnd/>
              <a:tailEnd/>
            </a:ln>
          </p:spPr>
          <p:txBody>
            <a:bodyPr/>
            <a:lstStyle/>
            <a:p>
              <a:pPr algn="ctr"/>
              <a:r>
                <a:rPr lang="zh-CN" altLang="en-US" sz="1600">
                  <a:latin typeface="宋体" pitchFamily="2" charset="-122"/>
                </a:rPr>
                <a:t>帐务员</a:t>
              </a:r>
            </a:p>
          </p:txBody>
        </p:sp>
        <p:sp>
          <p:nvSpPr>
            <p:cNvPr id="77835" name="Rectangle 11"/>
            <p:cNvSpPr>
              <a:spLocks noChangeArrowheads="1"/>
            </p:cNvSpPr>
            <p:nvPr/>
          </p:nvSpPr>
          <p:spPr bwMode="auto">
            <a:xfrm>
              <a:off x="3675" y="1454"/>
              <a:ext cx="704" cy="337"/>
            </a:xfrm>
            <a:prstGeom prst="rect">
              <a:avLst/>
            </a:prstGeom>
            <a:solidFill>
              <a:srgbClr val="FFFFFF"/>
            </a:solidFill>
            <a:ln w="9525">
              <a:solidFill>
                <a:srgbClr val="000000"/>
              </a:solidFill>
              <a:miter lim="800000"/>
              <a:headEnd/>
              <a:tailEnd/>
            </a:ln>
          </p:spPr>
          <p:txBody>
            <a:bodyPr/>
            <a:lstStyle/>
            <a:p>
              <a:pPr algn="ctr"/>
              <a:r>
                <a:rPr lang="zh-CN" altLang="en-US" sz="1600">
                  <a:latin typeface="宋体" pitchFamily="2" charset="-122"/>
                </a:rPr>
                <a:t>出纳员</a:t>
              </a:r>
            </a:p>
          </p:txBody>
        </p:sp>
        <p:sp>
          <p:nvSpPr>
            <p:cNvPr id="77836" name="Line 12"/>
            <p:cNvSpPr>
              <a:spLocks noChangeShapeType="1"/>
            </p:cNvSpPr>
            <p:nvPr/>
          </p:nvSpPr>
          <p:spPr bwMode="auto">
            <a:xfrm flipV="1">
              <a:off x="1768" y="852"/>
              <a:ext cx="912" cy="736"/>
            </a:xfrm>
            <a:prstGeom prst="line">
              <a:avLst/>
            </a:prstGeom>
            <a:noFill/>
            <a:ln w="9525">
              <a:solidFill>
                <a:srgbClr val="000000"/>
              </a:solidFill>
              <a:round/>
              <a:headEnd/>
              <a:tailEnd type="triangle" w="med" len="med"/>
            </a:ln>
          </p:spPr>
          <p:txBody>
            <a:bodyPr/>
            <a:lstStyle/>
            <a:p>
              <a:endParaRPr lang="zh-CN" altLang="en-US"/>
            </a:p>
          </p:txBody>
        </p:sp>
        <p:sp>
          <p:nvSpPr>
            <p:cNvPr id="77837" name="Line 13"/>
            <p:cNvSpPr>
              <a:spLocks noChangeShapeType="1"/>
            </p:cNvSpPr>
            <p:nvPr/>
          </p:nvSpPr>
          <p:spPr bwMode="auto">
            <a:xfrm>
              <a:off x="2836" y="852"/>
              <a:ext cx="838" cy="684"/>
            </a:xfrm>
            <a:prstGeom prst="line">
              <a:avLst/>
            </a:prstGeom>
            <a:noFill/>
            <a:ln w="9525">
              <a:solidFill>
                <a:srgbClr val="000000"/>
              </a:solidFill>
              <a:round/>
              <a:headEnd/>
              <a:tailEnd type="triangle" w="med" len="med"/>
            </a:ln>
          </p:spPr>
          <p:txBody>
            <a:bodyPr/>
            <a:lstStyle/>
            <a:p>
              <a:endParaRPr lang="zh-CN" altLang="en-US"/>
            </a:p>
          </p:txBody>
        </p:sp>
        <p:sp>
          <p:nvSpPr>
            <p:cNvPr id="77838" name="Line 14"/>
            <p:cNvSpPr>
              <a:spLocks noChangeShapeType="1"/>
            </p:cNvSpPr>
            <p:nvPr/>
          </p:nvSpPr>
          <p:spPr bwMode="auto">
            <a:xfrm flipH="1" flipV="1">
              <a:off x="3901" y="828"/>
              <a:ext cx="1" cy="637"/>
            </a:xfrm>
            <a:prstGeom prst="line">
              <a:avLst/>
            </a:prstGeom>
            <a:noFill/>
            <a:ln w="9525">
              <a:solidFill>
                <a:srgbClr val="000000"/>
              </a:solidFill>
              <a:round/>
              <a:headEnd/>
              <a:tailEnd type="triangle" w="med" len="med"/>
            </a:ln>
          </p:spPr>
          <p:txBody>
            <a:bodyPr/>
            <a:lstStyle/>
            <a:p>
              <a:endParaRPr lang="zh-CN" altLang="en-US"/>
            </a:p>
          </p:txBody>
        </p:sp>
        <p:sp>
          <p:nvSpPr>
            <p:cNvPr id="77839" name="Line 15"/>
            <p:cNvSpPr>
              <a:spLocks noChangeShapeType="1"/>
            </p:cNvSpPr>
            <p:nvPr/>
          </p:nvSpPr>
          <p:spPr bwMode="auto">
            <a:xfrm flipV="1">
              <a:off x="1214" y="1763"/>
              <a:ext cx="220" cy="391"/>
            </a:xfrm>
            <a:prstGeom prst="line">
              <a:avLst/>
            </a:prstGeom>
            <a:noFill/>
            <a:ln w="9525">
              <a:solidFill>
                <a:srgbClr val="000000"/>
              </a:solidFill>
              <a:round/>
              <a:headEnd/>
              <a:tailEnd type="triangle" w="med" len="med"/>
            </a:ln>
          </p:spPr>
          <p:txBody>
            <a:bodyPr/>
            <a:lstStyle/>
            <a:p>
              <a:endParaRPr lang="zh-CN" altLang="en-US"/>
            </a:p>
          </p:txBody>
        </p:sp>
        <p:sp>
          <p:nvSpPr>
            <p:cNvPr id="77840" name="Line 16"/>
            <p:cNvSpPr>
              <a:spLocks noChangeShapeType="1"/>
            </p:cNvSpPr>
            <p:nvPr/>
          </p:nvSpPr>
          <p:spPr bwMode="auto">
            <a:xfrm>
              <a:off x="3901" y="1791"/>
              <a:ext cx="0" cy="368"/>
            </a:xfrm>
            <a:prstGeom prst="line">
              <a:avLst/>
            </a:prstGeom>
            <a:noFill/>
            <a:ln w="9525">
              <a:solidFill>
                <a:srgbClr val="000000"/>
              </a:solidFill>
              <a:round/>
              <a:headEnd/>
              <a:tailEnd type="triangle" w="med" len="med"/>
            </a:ln>
          </p:spPr>
          <p:txBody>
            <a:bodyPr/>
            <a:lstStyle/>
            <a:p>
              <a:endParaRPr lang="zh-CN" altLang="en-US"/>
            </a:p>
          </p:txBody>
        </p:sp>
        <p:sp>
          <p:nvSpPr>
            <p:cNvPr id="77841" name="Line 17"/>
            <p:cNvSpPr>
              <a:spLocks noChangeShapeType="1"/>
            </p:cNvSpPr>
            <p:nvPr/>
          </p:nvSpPr>
          <p:spPr bwMode="auto">
            <a:xfrm flipH="1">
              <a:off x="1660" y="2058"/>
              <a:ext cx="87" cy="208"/>
            </a:xfrm>
            <a:prstGeom prst="line">
              <a:avLst/>
            </a:prstGeom>
            <a:noFill/>
            <a:ln w="9525">
              <a:solidFill>
                <a:srgbClr val="000000"/>
              </a:solidFill>
              <a:round/>
              <a:headEnd/>
              <a:tailEnd type="triangle" w="med" len="med"/>
            </a:ln>
          </p:spPr>
          <p:txBody>
            <a:bodyPr/>
            <a:lstStyle/>
            <a:p>
              <a:endParaRPr lang="zh-CN" altLang="en-US"/>
            </a:p>
          </p:txBody>
        </p:sp>
        <p:sp>
          <p:nvSpPr>
            <p:cNvPr id="77842" name="Line 18"/>
            <p:cNvSpPr>
              <a:spLocks noChangeShapeType="1"/>
            </p:cNvSpPr>
            <p:nvPr/>
          </p:nvSpPr>
          <p:spPr bwMode="auto">
            <a:xfrm flipH="1">
              <a:off x="2469" y="985"/>
              <a:ext cx="268" cy="259"/>
            </a:xfrm>
            <a:prstGeom prst="line">
              <a:avLst/>
            </a:prstGeom>
            <a:noFill/>
            <a:ln w="9525">
              <a:solidFill>
                <a:srgbClr val="000000"/>
              </a:solidFill>
              <a:round/>
              <a:headEnd/>
              <a:tailEnd type="triangle" w="med" len="med"/>
            </a:ln>
          </p:spPr>
          <p:txBody>
            <a:bodyPr/>
            <a:lstStyle/>
            <a:p>
              <a:endParaRPr lang="zh-CN" altLang="en-US"/>
            </a:p>
          </p:txBody>
        </p:sp>
        <p:sp>
          <p:nvSpPr>
            <p:cNvPr id="77843" name="Line 19"/>
            <p:cNvSpPr>
              <a:spLocks noChangeShapeType="1"/>
            </p:cNvSpPr>
            <p:nvPr/>
          </p:nvSpPr>
          <p:spPr bwMode="auto">
            <a:xfrm>
              <a:off x="2954" y="852"/>
              <a:ext cx="780" cy="613"/>
            </a:xfrm>
            <a:prstGeom prst="line">
              <a:avLst/>
            </a:prstGeom>
            <a:noFill/>
            <a:ln w="9525">
              <a:solidFill>
                <a:srgbClr val="000000"/>
              </a:solidFill>
              <a:prstDash val="lgDashDotDot"/>
              <a:round/>
              <a:headEnd/>
              <a:tailEnd type="triangle" w="med" len="med"/>
            </a:ln>
          </p:spPr>
          <p:txBody>
            <a:bodyPr/>
            <a:lstStyle/>
            <a:p>
              <a:endParaRPr lang="zh-CN" altLang="en-US"/>
            </a:p>
          </p:txBody>
        </p:sp>
        <p:sp>
          <p:nvSpPr>
            <p:cNvPr id="77844" name="Line 20"/>
            <p:cNvSpPr>
              <a:spLocks noChangeShapeType="1"/>
            </p:cNvSpPr>
            <p:nvPr/>
          </p:nvSpPr>
          <p:spPr bwMode="auto">
            <a:xfrm flipH="1">
              <a:off x="1670" y="845"/>
              <a:ext cx="813" cy="620"/>
            </a:xfrm>
            <a:prstGeom prst="line">
              <a:avLst/>
            </a:prstGeom>
            <a:noFill/>
            <a:ln w="9525">
              <a:solidFill>
                <a:srgbClr val="000000"/>
              </a:solidFill>
              <a:prstDash val="lgDashDotDot"/>
              <a:round/>
              <a:headEnd type="triangle" w="med" len="med"/>
              <a:tailEnd/>
            </a:ln>
          </p:spPr>
          <p:txBody>
            <a:bodyPr/>
            <a:lstStyle/>
            <a:p>
              <a:endParaRPr lang="zh-CN" altLang="en-US"/>
            </a:p>
          </p:txBody>
        </p:sp>
        <p:sp>
          <p:nvSpPr>
            <p:cNvPr id="77845" name="Line 21"/>
            <p:cNvSpPr>
              <a:spLocks noChangeShapeType="1"/>
            </p:cNvSpPr>
            <p:nvPr/>
          </p:nvSpPr>
          <p:spPr bwMode="auto">
            <a:xfrm flipH="1">
              <a:off x="1630" y="714"/>
              <a:ext cx="655" cy="159"/>
            </a:xfrm>
            <a:prstGeom prst="line">
              <a:avLst/>
            </a:prstGeom>
            <a:noFill/>
            <a:ln w="9525">
              <a:solidFill>
                <a:srgbClr val="000000"/>
              </a:solidFill>
              <a:prstDash val="lgDashDotDot"/>
              <a:round/>
              <a:headEnd/>
              <a:tailEnd type="triangle" w="med" len="med"/>
            </a:ln>
          </p:spPr>
          <p:txBody>
            <a:bodyPr/>
            <a:lstStyle/>
            <a:p>
              <a:endParaRPr lang="zh-CN" altLang="en-US"/>
            </a:p>
          </p:txBody>
        </p:sp>
        <p:sp>
          <p:nvSpPr>
            <p:cNvPr id="77846" name="Line 22"/>
            <p:cNvSpPr>
              <a:spLocks noChangeShapeType="1"/>
            </p:cNvSpPr>
            <p:nvPr/>
          </p:nvSpPr>
          <p:spPr bwMode="auto">
            <a:xfrm>
              <a:off x="924" y="2557"/>
              <a:ext cx="389" cy="1"/>
            </a:xfrm>
            <a:prstGeom prst="line">
              <a:avLst/>
            </a:prstGeom>
            <a:noFill/>
            <a:ln w="9525">
              <a:solidFill>
                <a:srgbClr val="000000"/>
              </a:solidFill>
              <a:round/>
              <a:headEnd/>
              <a:tailEnd type="triangle" w="med" len="med"/>
            </a:ln>
          </p:spPr>
          <p:txBody>
            <a:bodyPr/>
            <a:lstStyle/>
            <a:p>
              <a:endParaRPr lang="zh-CN" altLang="en-US"/>
            </a:p>
          </p:txBody>
        </p:sp>
        <p:sp>
          <p:nvSpPr>
            <p:cNvPr id="77847" name="Line 23"/>
            <p:cNvSpPr>
              <a:spLocks noChangeShapeType="1"/>
            </p:cNvSpPr>
            <p:nvPr/>
          </p:nvSpPr>
          <p:spPr bwMode="auto">
            <a:xfrm>
              <a:off x="949" y="2803"/>
              <a:ext cx="389" cy="1"/>
            </a:xfrm>
            <a:prstGeom prst="line">
              <a:avLst/>
            </a:prstGeom>
            <a:noFill/>
            <a:ln w="9525">
              <a:solidFill>
                <a:srgbClr val="000000"/>
              </a:solidFill>
              <a:prstDash val="lgDashDotDot"/>
              <a:round/>
              <a:headEnd/>
              <a:tailEnd type="triangle" w="med" len="med"/>
            </a:ln>
          </p:spPr>
          <p:txBody>
            <a:bodyPr/>
            <a:lstStyle/>
            <a:p>
              <a:endParaRPr lang="zh-CN" altLang="en-US"/>
            </a:p>
          </p:txBody>
        </p:sp>
        <p:sp>
          <p:nvSpPr>
            <p:cNvPr id="77848" name="Line 24"/>
            <p:cNvSpPr>
              <a:spLocks noChangeShapeType="1"/>
            </p:cNvSpPr>
            <p:nvPr/>
          </p:nvSpPr>
          <p:spPr bwMode="auto">
            <a:xfrm>
              <a:off x="2256" y="2529"/>
              <a:ext cx="391" cy="1"/>
            </a:xfrm>
            <a:prstGeom prst="line">
              <a:avLst/>
            </a:prstGeom>
            <a:noFill/>
            <a:ln w="9525">
              <a:solidFill>
                <a:srgbClr val="000000"/>
              </a:solidFill>
              <a:prstDash val="dash"/>
              <a:round/>
              <a:headEnd/>
              <a:tailEnd type="triangle" w="med" len="med"/>
            </a:ln>
          </p:spPr>
          <p:txBody>
            <a:bodyPr/>
            <a:lstStyle/>
            <a:p>
              <a:endParaRPr lang="zh-CN" altLang="en-US"/>
            </a:p>
          </p:txBody>
        </p:sp>
        <p:sp>
          <p:nvSpPr>
            <p:cNvPr id="77849" name="Line 25"/>
            <p:cNvSpPr>
              <a:spLocks noChangeShapeType="1"/>
            </p:cNvSpPr>
            <p:nvPr/>
          </p:nvSpPr>
          <p:spPr bwMode="auto">
            <a:xfrm flipV="1">
              <a:off x="1321" y="1791"/>
              <a:ext cx="198" cy="348"/>
            </a:xfrm>
            <a:prstGeom prst="line">
              <a:avLst/>
            </a:prstGeom>
            <a:noFill/>
            <a:ln w="9525">
              <a:solidFill>
                <a:srgbClr val="000000"/>
              </a:solidFill>
              <a:prstDash val="lgDashDotDot"/>
              <a:round/>
              <a:headEnd/>
              <a:tailEnd type="triangle" w="med" len="med"/>
            </a:ln>
          </p:spPr>
          <p:txBody>
            <a:bodyPr/>
            <a:lstStyle/>
            <a:p>
              <a:endParaRPr lang="zh-CN" altLang="en-US"/>
            </a:p>
          </p:txBody>
        </p:sp>
        <p:sp>
          <p:nvSpPr>
            <p:cNvPr id="77850" name="Line 26"/>
            <p:cNvSpPr>
              <a:spLocks noChangeShapeType="1"/>
            </p:cNvSpPr>
            <p:nvPr/>
          </p:nvSpPr>
          <p:spPr bwMode="auto">
            <a:xfrm>
              <a:off x="2737" y="864"/>
              <a:ext cx="0" cy="121"/>
            </a:xfrm>
            <a:prstGeom prst="line">
              <a:avLst/>
            </a:prstGeom>
            <a:noFill/>
            <a:ln w="9525">
              <a:solidFill>
                <a:srgbClr val="000000"/>
              </a:solidFill>
              <a:round/>
              <a:headEnd/>
              <a:tailEnd/>
            </a:ln>
          </p:spPr>
          <p:txBody>
            <a:bodyPr/>
            <a:lstStyle/>
            <a:p>
              <a:endParaRPr lang="zh-CN" altLang="en-US"/>
            </a:p>
          </p:txBody>
        </p:sp>
        <p:sp>
          <p:nvSpPr>
            <p:cNvPr id="77851" name="Line 27"/>
            <p:cNvSpPr>
              <a:spLocks noChangeShapeType="1"/>
            </p:cNvSpPr>
            <p:nvPr/>
          </p:nvSpPr>
          <p:spPr bwMode="auto">
            <a:xfrm flipH="1">
              <a:off x="1630" y="601"/>
              <a:ext cx="626" cy="152"/>
            </a:xfrm>
            <a:prstGeom prst="line">
              <a:avLst/>
            </a:prstGeom>
            <a:noFill/>
            <a:ln w="9525">
              <a:solidFill>
                <a:srgbClr val="000000"/>
              </a:solidFill>
              <a:round/>
              <a:headEnd/>
              <a:tailEnd type="triangle" w="med" len="med"/>
            </a:ln>
          </p:spPr>
          <p:txBody>
            <a:bodyPr/>
            <a:lstStyle/>
            <a:p>
              <a:endParaRPr lang="zh-CN" altLang="en-US"/>
            </a:p>
          </p:txBody>
        </p:sp>
        <p:sp>
          <p:nvSpPr>
            <p:cNvPr id="77852" name="Line 28"/>
            <p:cNvSpPr>
              <a:spLocks noChangeShapeType="1"/>
            </p:cNvSpPr>
            <p:nvPr/>
          </p:nvSpPr>
          <p:spPr bwMode="auto">
            <a:xfrm flipH="1" flipV="1">
              <a:off x="3693" y="834"/>
              <a:ext cx="110" cy="625"/>
            </a:xfrm>
            <a:prstGeom prst="line">
              <a:avLst/>
            </a:prstGeom>
            <a:noFill/>
            <a:ln w="9525">
              <a:solidFill>
                <a:srgbClr val="000000"/>
              </a:solidFill>
              <a:prstDash val="lgDashDotDot"/>
              <a:round/>
              <a:headEnd/>
              <a:tailEnd type="triangle" w="med" len="med"/>
            </a:ln>
          </p:spPr>
          <p:txBody>
            <a:bodyPr/>
            <a:lstStyle/>
            <a:p>
              <a:endParaRPr lang="zh-CN" altLang="en-US"/>
            </a:p>
          </p:txBody>
        </p:sp>
        <p:sp>
          <p:nvSpPr>
            <p:cNvPr id="77853" name="Line 29"/>
            <p:cNvSpPr>
              <a:spLocks noChangeShapeType="1"/>
            </p:cNvSpPr>
            <p:nvPr/>
          </p:nvSpPr>
          <p:spPr bwMode="auto">
            <a:xfrm flipV="1">
              <a:off x="4042" y="1763"/>
              <a:ext cx="0" cy="389"/>
            </a:xfrm>
            <a:prstGeom prst="line">
              <a:avLst/>
            </a:prstGeom>
            <a:noFill/>
            <a:ln w="9525">
              <a:solidFill>
                <a:srgbClr val="000000"/>
              </a:solidFill>
              <a:prstDash val="dash"/>
              <a:round/>
              <a:headEnd type="triangle" w="med" len="med"/>
              <a:tailEnd type="triangle" w="med" len="med"/>
            </a:ln>
          </p:spPr>
          <p:txBody>
            <a:bodyPr/>
            <a:lstStyle/>
            <a:p>
              <a:endParaRPr lang="zh-CN" altLang="en-US"/>
            </a:p>
          </p:txBody>
        </p:sp>
        <p:sp>
          <p:nvSpPr>
            <p:cNvPr id="77854" name="Line 30"/>
            <p:cNvSpPr>
              <a:spLocks noChangeShapeType="1"/>
            </p:cNvSpPr>
            <p:nvPr/>
          </p:nvSpPr>
          <p:spPr bwMode="auto">
            <a:xfrm flipV="1">
              <a:off x="4008" y="828"/>
              <a:ext cx="176" cy="656"/>
            </a:xfrm>
            <a:prstGeom prst="line">
              <a:avLst/>
            </a:prstGeom>
            <a:noFill/>
            <a:ln w="9525">
              <a:solidFill>
                <a:srgbClr val="000000"/>
              </a:solidFill>
              <a:prstDash val="dash"/>
              <a:round/>
              <a:headEnd type="triangle" w="med" len="med"/>
              <a:tailEnd type="triangle" w="med" len="med"/>
            </a:ln>
          </p:spPr>
          <p:txBody>
            <a:bodyPr/>
            <a:lstStyle/>
            <a:p>
              <a:endParaRPr lang="zh-CN" altLang="en-US"/>
            </a:p>
          </p:txBody>
        </p:sp>
        <p:sp>
          <p:nvSpPr>
            <p:cNvPr id="77855" name="Text Box 31"/>
            <p:cNvSpPr txBox="1">
              <a:spLocks noChangeArrowheads="1"/>
            </p:cNvSpPr>
            <p:nvPr/>
          </p:nvSpPr>
          <p:spPr bwMode="auto">
            <a:xfrm>
              <a:off x="3248" y="244"/>
              <a:ext cx="826" cy="224"/>
            </a:xfrm>
            <a:prstGeom prst="rect">
              <a:avLst/>
            </a:prstGeom>
            <a:solidFill>
              <a:srgbClr val="FFFFFF"/>
            </a:solidFill>
            <a:ln w="9525">
              <a:noFill/>
              <a:miter lim="800000"/>
              <a:headEnd/>
              <a:tailEnd/>
            </a:ln>
          </p:spPr>
          <p:txBody>
            <a:bodyPr lIns="0" tIns="0" rIns="0" bIns="0"/>
            <a:lstStyle/>
            <a:p>
              <a:pPr algn="just"/>
              <a:r>
                <a:rPr lang="zh-CN" altLang="en-US" sz="1600">
                  <a:latin typeface="宋体" pitchFamily="2" charset="-122"/>
                </a:rPr>
                <a:t>现金收付帐</a:t>
              </a:r>
            </a:p>
          </p:txBody>
        </p:sp>
        <p:sp>
          <p:nvSpPr>
            <p:cNvPr id="77856" name="Text Box 32"/>
            <p:cNvSpPr txBox="1">
              <a:spLocks noChangeArrowheads="1"/>
            </p:cNvSpPr>
            <p:nvPr/>
          </p:nvSpPr>
          <p:spPr bwMode="auto">
            <a:xfrm>
              <a:off x="4108" y="232"/>
              <a:ext cx="393" cy="236"/>
            </a:xfrm>
            <a:prstGeom prst="rect">
              <a:avLst/>
            </a:prstGeom>
            <a:solidFill>
              <a:srgbClr val="FFFFFF"/>
            </a:solidFill>
            <a:ln w="9525">
              <a:noFill/>
              <a:miter lim="800000"/>
              <a:headEnd/>
              <a:tailEnd/>
            </a:ln>
          </p:spPr>
          <p:txBody>
            <a:bodyPr lIns="0" tIns="0" rIns="0" bIns="0"/>
            <a:lstStyle/>
            <a:p>
              <a:pPr algn="just"/>
              <a:r>
                <a:rPr lang="zh-CN" altLang="en-US" sz="1600">
                  <a:latin typeface="宋体" pitchFamily="2" charset="-122"/>
                </a:rPr>
                <a:t>现金</a:t>
              </a:r>
            </a:p>
          </p:txBody>
        </p:sp>
        <p:sp>
          <p:nvSpPr>
            <p:cNvPr id="77857" name="Text Box 33"/>
            <p:cNvSpPr txBox="1">
              <a:spLocks noChangeArrowheads="1"/>
            </p:cNvSpPr>
            <p:nvPr/>
          </p:nvSpPr>
          <p:spPr bwMode="auto">
            <a:xfrm>
              <a:off x="2617" y="1116"/>
              <a:ext cx="305" cy="237"/>
            </a:xfrm>
            <a:prstGeom prst="rect">
              <a:avLst/>
            </a:prstGeom>
            <a:solidFill>
              <a:srgbClr val="FFFFFF"/>
            </a:solidFill>
            <a:ln w="9525">
              <a:noFill/>
              <a:miter lim="800000"/>
              <a:headEnd/>
              <a:tailEnd/>
            </a:ln>
          </p:spPr>
          <p:txBody>
            <a:bodyPr lIns="0" tIns="0" rIns="0" bIns="0"/>
            <a:lstStyle/>
            <a:p>
              <a:pPr algn="just"/>
              <a:r>
                <a:rPr lang="zh-CN" altLang="en-US" sz="1600">
                  <a:latin typeface="宋体" pitchFamily="2" charset="-122"/>
                </a:rPr>
                <a:t>错误</a:t>
              </a:r>
            </a:p>
          </p:txBody>
        </p:sp>
        <p:sp>
          <p:nvSpPr>
            <p:cNvPr id="77858" name="Text Box 34"/>
            <p:cNvSpPr txBox="1">
              <a:spLocks noChangeArrowheads="1"/>
            </p:cNvSpPr>
            <p:nvPr/>
          </p:nvSpPr>
          <p:spPr bwMode="auto">
            <a:xfrm>
              <a:off x="1087" y="1836"/>
              <a:ext cx="163" cy="212"/>
            </a:xfrm>
            <a:prstGeom prst="rect">
              <a:avLst/>
            </a:prstGeom>
            <a:solidFill>
              <a:srgbClr val="FFFFFF"/>
            </a:solidFill>
            <a:ln w="9525">
              <a:noFill/>
              <a:miter lim="800000"/>
              <a:headEnd/>
              <a:tailEnd/>
            </a:ln>
          </p:spPr>
          <p:txBody>
            <a:bodyPr lIns="0" tIns="0" rIns="0" bIns="0"/>
            <a:lstStyle/>
            <a:p>
              <a:pPr algn="just"/>
              <a:r>
                <a:rPr lang="en-US" altLang="zh-CN" sz="1600">
                  <a:latin typeface="宋体" pitchFamily="2" charset="-122"/>
                </a:rPr>
                <a:t>①</a:t>
              </a:r>
            </a:p>
          </p:txBody>
        </p:sp>
        <p:sp>
          <p:nvSpPr>
            <p:cNvPr id="77859" name="Text Box 35"/>
            <p:cNvSpPr txBox="1">
              <a:spLocks noChangeArrowheads="1"/>
            </p:cNvSpPr>
            <p:nvPr/>
          </p:nvSpPr>
          <p:spPr bwMode="auto">
            <a:xfrm>
              <a:off x="1945" y="869"/>
              <a:ext cx="164" cy="212"/>
            </a:xfrm>
            <a:prstGeom prst="rect">
              <a:avLst/>
            </a:prstGeom>
            <a:solidFill>
              <a:srgbClr val="FFFFFF"/>
            </a:solidFill>
            <a:ln w="9525">
              <a:noFill/>
              <a:miter lim="800000"/>
              <a:headEnd/>
              <a:tailEnd/>
            </a:ln>
          </p:spPr>
          <p:txBody>
            <a:bodyPr lIns="0" tIns="0" rIns="0" bIns="0"/>
            <a:lstStyle/>
            <a:p>
              <a:pPr algn="just"/>
              <a:r>
                <a:rPr lang="en-US" altLang="zh-CN" sz="1600">
                  <a:latin typeface="宋体" pitchFamily="2" charset="-122"/>
                </a:rPr>
                <a:t>②</a:t>
              </a:r>
            </a:p>
          </p:txBody>
        </p:sp>
        <p:sp>
          <p:nvSpPr>
            <p:cNvPr id="77860" name="Text Box 36"/>
            <p:cNvSpPr txBox="1">
              <a:spLocks noChangeArrowheads="1"/>
            </p:cNvSpPr>
            <p:nvPr/>
          </p:nvSpPr>
          <p:spPr bwMode="auto">
            <a:xfrm>
              <a:off x="3051" y="1282"/>
              <a:ext cx="164" cy="212"/>
            </a:xfrm>
            <a:prstGeom prst="rect">
              <a:avLst/>
            </a:prstGeom>
            <a:solidFill>
              <a:srgbClr val="FFFFFF"/>
            </a:solidFill>
            <a:ln w="9525">
              <a:noFill/>
              <a:miter lim="800000"/>
              <a:headEnd/>
              <a:tailEnd/>
            </a:ln>
          </p:spPr>
          <p:txBody>
            <a:bodyPr lIns="0" tIns="0" rIns="0" bIns="0"/>
            <a:lstStyle/>
            <a:p>
              <a:pPr algn="just"/>
              <a:r>
                <a:rPr lang="en-US" altLang="zh-CN" sz="1600">
                  <a:latin typeface="宋体" pitchFamily="2" charset="-122"/>
                </a:rPr>
                <a:t>③</a:t>
              </a:r>
            </a:p>
          </p:txBody>
        </p:sp>
        <p:sp>
          <p:nvSpPr>
            <p:cNvPr id="77861" name="Text Box 37"/>
            <p:cNvSpPr txBox="1">
              <a:spLocks noChangeArrowheads="1"/>
            </p:cNvSpPr>
            <p:nvPr/>
          </p:nvSpPr>
          <p:spPr bwMode="auto">
            <a:xfrm>
              <a:off x="1776" y="2107"/>
              <a:ext cx="305" cy="236"/>
            </a:xfrm>
            <a:prstGeom prst="rect">
              <a:avLst/>
            </a:prstGeom>
            <a:solidFill>
              <a:srgbClr val="FFFFFF"/>
            </a:solidFill>
            <a:ln w="9525">
              <a:noFill/>
              <a:miter lim="800000"/>
              <a:headEnd/>
              <a:tailEnd/>
            </a:ln>
          </p:spPr>
          <p:txBody>
            <a:bodyPr lIns="0" tIns="0" rIns="0" bIns="0"/>
            <a:lstStyle/>
            <a:p>
              <a:pPr algn="just"/>
              <a:r>
                <a:rPr lang="zh-CN" altLang="en-US" sz="1400">
                  <a:latin typeface="宋体" pitchFamily="2" charset="-122"/>
                </a:rPr>
                <a:t>错误</a:t>
              </a:r>
            </a:p>
          </p:txBody>
        </p:sp>
        <p:sp>
          <p:nvSpPr>
            <p:cNvPr id="77862" name="Text Box 38"/>
            <p:cNvSpPr txBox="1">
              <a:spLocks noChangeArrowheads="1"/>
            </p:cNvSpPr>
            <p:nvPr/>
          </p:nvSpPr>
          <p:spPr bwMode="auto">
            <a:xfrm>
              <a:off x="1125" y="2214"/>
              <a:ext cx="304" cy="235"/>
            </a:xfrm>
            <a:prstGeom prst="rect">
              <a:avLst/>
            </a:prstGeom>
            <a:solidFill>
              <a:srgbClr val="FFFFFF"/>
            </a:solidFill>
            <a:ln w="9525">
              <a:noFill/>
              <a:miter lim="800000"/>
              <a:headEnd/>
              <a:tailEnd/>
            </a:ln>
          </p:spPr>
          <p:txBody>
            <a:bodyPr lIns="0" tIns="0" rIns="0" bIns="0"/>
            <a:lstStyle/>
            <a:p>
              <a:pPr algn="just"/>
              <a:r>
                <a:rPr lang="zh-CN" altLang="en-US" sz="1400">
                  <a:latin typeface="宋体" pitchFamily="2" charset="-122"/>
                </a:rPr>
                <a:t>职工</a:t>
              </a:r>
            </a:p>
          </p:txBody>
        </p:sp>
        <p:sp>
          <p:nvSpPr>
            <p:cNvPr id="77863" name="Text Box 39"/>
            <p:cNvSpPr txBox="1">
              <a:spLocks noChangeArrowheads="1"/>
            </p:cNvSpPr>
            <p:nvPr/>
          </p:nvSpPr>
          <p:spPr bwMode="auto">
            <a:xfrm>
              <a:off x="3861" y="2202"/>
              <a:ext cx="304" cy="236"/>
            </a:xfrm>
            <a:prstGeom prst="rect">
              <a:avLst/>
            </a:prstGeom>
            <a:solidFill>
              <a:srgbClr val="FFFFFF"/>
            </a:solidFill>
            <a:ln w="9525">
              <a:noFill/>
              <a:miter lim="800000"/>
              <a:headEnd/>
              <a:tailEnd/>
            </a:ln>
          </p:spPr>
          <p:txBody>
            <a:bodyPr lIns="0" tIns="0" rIns="0" bIns="0"/>
            <a:lstStyle/>
            <a:p>
              <a:pPr algn="just"/>
              <a:r>
                <a:rPr lang="zh-CN" altLang="en-US" sz="1400">
                  <a:latin typeface="宋体" pitchFamily="2" charset="-122"/>
                </a:rPr>
                <a:t>职工</a:t>
              </a:r>
            </a:p>
          </p:txBody>
        </p:sp>
        <p:sp>
          <p:nvSpPr>
            <p:cNvPr id="77864" name="Text Box 40"/>
            <p:cNvSpPr txBox="1">
              <a:spLocks noChangeArrowheads="1"/>
            </p:cNvSpPr>
            <p:nvPr/>
          </p:nvSpPr>
          <p:spPr bwMode="auto">
            <a:xfrm>
              <a:off x="1452" y="2426"/>
              <a:ext cx="705" cy="236"/>
            </a:xfrm>
            <a:prstGeom prst="rect">
              <a:avLst/>
            </a:prstGeom>
            <a:solidFill>
              <a:srgbClr val="FFFFFF"/>
            </a:solidFill>
            <a:ln w="9525">
              <a:noFill/>
              <a:miter lim="800000"/>
              <a:headEnd/>
              <a:tailEnd/>
            </a:ln>
          </p:spPr>
          <p:txBody>
            <a:bodyPr lIns="0" tIns="0" rIns="0" bIns="0"/>
            <a:lstStyle/>
            <a:p>
              <a:pPr algn="just"/>
              <a:r>
                <a:rPr lang="zh-CN" altLang="en-US" sz="1600">
                  <a:latin typeface="宋体" pitchFamily="2" charset="-122"/>
                </a:rPr>
                <a:t>工作流程</a:t>
              </a:r>
            </a:p>
          </p:txBody>
        </p:sp>
        <p:sp>
          <p:nvSpPr>
            <p:cNvPr id="77865" name="Text Box 41"/>
            <p:cNvSpPr txBox="1">
              <a:spLocks noChangeArrowheads="1"/>
            </p:cNvSpPr>
            <p:nvPr/>
          </p:nvSpPr>
          <p:spPr bwMode="auto">
            <a:xfrm>
              <a:off x="2705" y="2438"/>
              <a:ext cx="586" cy="200"/>
            </a:xfrm>
            <a:prstGeom prst="rect">
              <a:avLst/>
            </a:prstGeom>
            <a:solidFill>
              <a:srgbClr val="FFFFFF"/>
            </a:solidFill>
            <a:ln w="9525">
              <a:noFill/>
              <a:miter lim="800000"/>
              <a:headEnd/>
              <a:tailEnd/>
            </a:ln>
          </p:spPr>
          <p:txBody>
            <a:bodyPr lIns="0" tIns="0" rIns="0" bIns="0"/>
            <a:lstStyle/>
            <a:p>
              <a:pPr algn="just"/>
              <a:r>
                <a:rPr lang="zh-CN" altLang="en-US" sz="1600">
                  <a:latin typeface="宋体" pitchFamily="2" charset="-122"/>
                </a:rPr>
                <a:t>资金流</a:t>
              </a:r>
            </a:p>
          </p:txBody>
        </p:sp>
        <p:sp>
          <p:nvSpPr>
            <p:cNvPr id="77866" name="Text Box 42"/>
            <p:cNvSpPr txBox="1">
              <a:spLocks noChangeArrowheads="1"/>
            </p:cNvSpPr>
            <p:nvPr/>
          </p:nvSpPr>
          <p:spPr bwMode="auto">
            <a:xfrm>
              <a:off x="1473" y="2685"/>
              <a:ext cx="597" cy="224"/>
            </a:xfrm>
            <a:prstGeom prst="rect">
              <a:avLst/>
            </a:prstGeom>
            <a:solidFill>
              <a:srgbClr val="FFFFFF"/>
            </a:solidFill>
            <a:ln w="9525">
              <a:noFill/>
              <a:miter lim="800000"/>
              <a:headEnd/>
              <a:tailEnd/>
            </a:ln>
          </p:spPr>
          <p:txBody>
            <a:bodyPr lIns="0" tIns="0" rIns="0" bIns="0"/>
            <a:lstStyle/>
            <a:p>
              <a:pPr algn="just"/>
              <a:r>
                <a:rPr lang="zh-CN" altLang="en-US" sz="1600">
                  <a:latin typeface="宋体" pitchFamily="2" charset="-122"/>
                </a:rPr>
                <a:t>信息流</a:t>
              </a:r>
            </a:p>
          </p:txBody>
        </p:sp>
        <p:sp>
          <p:nvSpPr>
            <p:cNvPr id="77867" name="Text Box 43"/>
            <p:cNvSpPr txBox="1">
              <a:spLocks noChangeArrowheads="1"/>
            </p:cNvSpPr>
            <p:nvPr/>
          </p:nvSpPr>
          <p:spPr bwMode="auto">
            <a:xfrm>
              <a:off x="555" y="2935"/>
              <a:ext cx="4933" cy="743"/>
            </a:xfrm>
            <a:prstGeom prst="rect">
              <a:avLst/>
            </a:prstGeom>
            <a:solidFill>
              <a:srgbClr val="FFFFFF"/>
            </a:solidFill>
            <a:ln w="9525">
              <a:noFill/>
              <a:miter lim="800000"/>
              <a:headEnd/>
              <a:tailEnd/>
            </a:ln>
          </p:spPr>
          <p:txBody>
            <a:bodyPr lIns="0" tIns="0" rIns="0" bIns="0"/>
            <a:lstStyle/>
            <a:p>
              <a:pPr algn="just"/>
              <a:r>
                <a:rPr lang="en-US" altLang="zh-CN" sz="1600">
                  <a:latin typeface="宋体" pitchFamily="2" charset="-122"/>
                </a:rPr>
                <a:t>①</a:t>
              </a:r>
              <a:r>
                <a:rPr lang="zh-CN" altLang="en-US" sz="1600">
                  <a:latin typeface="宋体" pitchFamily="2" charset="-122"/>
                </a:rPr>
                <a:t>职员填写报销单，帐务员审核，错误的退还职工重写，正确的编记帐凭证，记帐凭证交审核员</a:t>
              </a:r>
            </a:p>
            <a:p>
              <a:pPr algn="just"/>
              <a:r>
                <a:rPr lang="zh-CN" altLang="en-US" sz="1600">
                  <a:latin typeface="宋体" pitchFamily="2" charset="-122"/>
                </a:rPr>
                <a:t>②审核员审签，合格的登帐；把记帐凭证与报销单转给出纳员；错误的退给帐务员</a:t>
              </a:r>
            </a:p>
            <a:p>
              <a:pPr algn="just"/>
              <a:r>
                <a:rPr lang="zh-CN" altLang="en-US" sz="1600">
                  <a:latin typeface="宋体" pitchFamily="2" charset="-122"/>
                </a:rPr>
                <a:t>③出纳员支付或收入现金，做现金收付帐</a:t>
              </a:r>
            </a:p>
            <a:p>
              <a:endParaRPr lang="en-US" altLang="zh-CN" sz="1600">
                <a:latin typeface="宋体" pitchFamily="2" charset="-122"/>
              </a:endParaRPr>
            </a:p>
          </p:txBody>
        </p:sp>
        <p:sp>
          <p:nvSpPr>
            <p:cNvPr id="77868" name="Text Box 44"/>
            <p:cNvSpPr txBox="1">
              <a:spLocks noChangeArrowheads="1"/>
            </p:cNvSpPr>
            <p:nvPr/>
          </p:nvSpPr>
          <p:spPr bwMode="auto">
            <a:xfrm>
              <a:off x="1548" y="3748"/>
              <a:ext cx="3053" cy="283"/>
            </a:xfrm>
            <a:prstGeom prst="rect">
              <a:avLst/>
            </a:prstGeom>
            <a:solidFill>
              <a:srgbClr val="FFFFFF"/>
            </a:solidFill>
            <a:ln w="9525">
              <a:noFill/>
              <a:miter lim="800000"/>
              <a:headEnd/>
              <a:tailEnd/>
            </a:ln>
          </p:spPr>
          <p:txBody>
            <a:bodyPr lIns="0" tIns="0" rIns="0" bIns="0"/>
            <a:lstStyle/>
            <a:p>
              <a:pPr algn="just"/>
              <a:r>
                <a:rPr lang="zh-CN" altLang="en-US">
                  <a:latin typeface="宋体" pitchFamily="2" charset="-122"/>
                </a:rPr>
                <a:t>图  报帐业务的现场工作流程图</a:t>
              </a:r>
            </a:p>
          </p:txBody>
        </p:sp>
      </p:gr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71563" y="692150"/>
            <a:ext cx="7456487" cy="990600"/>
          </a:xfrm>
        </p:spPr>
        <p:txBody>
          <a:bodyPr/>
          <a:lstStyle/>
          <a:p>
            <a:pPr eaLnBrk="1" hangingPunct="1"/>
            <a:r>
              <a:rPr lang="en-US" altLang="zh-CN" smtClean="0"/>
              <a:t> </a:t>
            </a:r>
            <a:r>
              <a:rPr lang="zh-CN" altLang="en-US" sz="3600" b="1" smtClean="0">
                <a:solidFill>
                  <a:schemeClr val="tx1"/>
                </a:solidFill>
              </a:rPr>
              <a:t>业务流程图</a:t>
            </a:r>
          </a:p>
        </p:txBody>
      </p:sp>
      <p:sp>
        <p:nvSpPr>
          <p:cNvPr id="78851" name="Rectangle 3"/>
          <p:cNvSpPr>
            <a:spLocks noGrp="1" noChangeArrowheads="1"/>
          </p:cNvSpPr>
          <p:nvPr>
            <p:ph type="body" idx="1"/>
          </p:nvPr>
        </p:nvSpPr>
        <p:spPr>
          <a:xfrm>
            <a:off x="571500" y="1916113"/>
            <a:ext cx="7956550" cy="3886200"/>
          </a:xfrm>
        </p:spPr>
        <p:txBody>
          <a:bodyPr/>
          <a:lstStyle/>
          <a:p>
            <a:pPr eaLnBrk="1" hangingPunct="1">
              <a:lnSpc>
                <a:spcPct val="105000"/>
              </a:lnSpc>
            </a:pPr>
            <a:r>
              <a:rPr lang="zh-CN" altLang="en-US" sz="2400" b="1" smtClean="0">
                <a:latin typeface="宋体" pitchFamily="2" charset="-122"/>
              </a:rPr>
              <a:t>业务流程图（</a:t>
            </a:r>
            <a:r>
              <a:rPr lang="en-US" altLang="zh-CN" sz="2400" b="1" smtClean="0">
                <a:latin typeface="宋体" pitchFamily="2" charset="-122"/>
              </a:rPr>
              <a:t>Transaction Flow Diagram</a:t>
            </a:r>
            <a:r>
              <a:rPr lang="zh-CN" altLang="en-US" sz="2400" b="1" smtClean="0">
                <a:latin typeface="宋体" pitchFamily="2" charset="-122"/>
              </a:rPr>
              <a:t>，</a:t>
            </a:r>
            <a:r>
              <a:rPr lang="en-US" altLang="zh-CN" sz="2400" b="1" smtClean="0">
                <a:latin typeface="宋体" pitchFamily="2" charset="-122"/>
              </a:rPr>
              <a:t>TFD)</a:t>
            </a:r>
            <a:r>
              <a:rPr lang="zh-CN" altLang="en-US" sz="2400" b="1" smtClean="0">
                <a:latin typeface="宋体" pitchFamily="2" charset="-122"/>
              </a:rPr>
              <a:t>是用规定的符号来表示具体业务处理过程。业务流程图的绘制基本上按照业务的实际处理步骤和过程绘制。</a:t>
            </a:r>
          </a:p>
          <a:p>
            <a:pPr eaLnBrk="1" hangingPunct="1">
              <a:lnSpc>
                <a:spcPct val="105000"/>
              </a:lnSpc>
            </a:pPr>
            <a:r>
              <a:rPr lang="zh-CN" altLang="en-US" sz="2400" b="1" smtClean="0">
                <a:latin typeface="宋体" pitchFamily="2" charset="-122"/>
              </a:rPr>
              <a:t>业务流程图是一种反映系统内各单位、人员之间业务关系、作业顺序和信息流动的流程图，可以帮助分析人员了解系统业务过程，找出业务流程中的不合理现象。</a:t>
            </a:r>
          </a:p>
          <a:p>
            <a:pPr eaLnBrk="1" hangingPunct="1">
              <a:lnSpc>
                <a:spcPct val="105000"/>
              </a:lnSpc>
            </a:pPr>
            <a:r>
              <a:rPr lang="zh-CN" altLang="en-US" sz="2400" b="1" smtClean="0">
                <a:latin typeface="宋体" pitchFamily="2" charset="-122"/>
              </a:rPr>
              <a:t>业务流程图易于阅读和理解，是分析业务流程的重要步骤。</a:t>
            </a: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500063" y="2000250"/>
            <a:ext cx="7772400" cy="4114800"/>
          </a:xfrm>
        </p:spPr>
        <p:txBody>
          <a:bodyPr/>
          <a:lstStyle/>
          <a:p>
            <a:pPr marL="0" indent="0" algn="just" eaLnBrk="1" hangingPunct="1">
              <a:buFont typeface="Wingdings" pitchFamily="2" charset="2"/>
              <a:buNone/>
            </a:pPr>
            <a:r>
              <a:rPr lang="en-US" altLang="zh-CN" smtClean="0"/>
              <a:t>1. </a:t>
            </a:r>
            <a:r>
              <a:rPr lang="zh-CN" altLang="en-US" b="1" smtClean="0"/>
              <a:t>业务流程图的基本符号</a:t>
            </a:r>
          </a:p>
        </p:txBody>
      </p:sp>
      <p:sp>
        <p:nvSpPr>
          <p:cNvPr id="79875" name="AutoShape 3">
            <a:hlinkClick r:id="" action="ppaction://noaction" highlightClick="1"/>
          </p:cNvPr>
          <p:cNvSpPr>
            <a:spLocks noChangeArrowheads="1"/>
          </p:cNvSpPr>
          <p:nvPr/>
        </p:nvSpPr>
        <p:spPr bwMode="auto">
          <a:xfrm>
            <a:off x="1476375" y="836613"/>
            <a:ext cx="4467225" cy="914400"/>
          </a:xfrm>
          <a:prstGeom prst="actionButtonBlank">
            <a:avLst/>
          </a:prstGeom>
          <a:noFill/>
          <a:ln w="9525">
            <a:noFill/>
            <a:miter lim="800000"/>
            <a:headEnd/>
            <a:tailEnd/>
          </a:ln>
        </p:spPr>
        <p:txBody>
          <a:bodyPr anchor="ctr"/>
          <a:lstStyle/>
          <a:p>
            <a:r>
              <a:rPr lang="en-US" altLang="zh-CN" sz="3600">
                <a:solidFill>
                  <a:srgbClr val="0A0A0E"/>
                </a:solidFill>
              </a:rPr>
              <a:t> 4.2.3 </a:t>
            </a:r>
            <a:r>
              <a:rPr lang="zh-CN" altLang="en-US" sz="3600">
                <a:solidFill>
                  <a:srgbClr val="0A0A0E"/>
                </a:solidFill>
              </a:rPr>
              <a:t>业务流程调查</a:t>
            </a:r>
          </a:p>
        </p:txBody>
      </p:sp>
      <p:sp>
        <p:nvSpPr>
          <p:cNvPr id="79876" name="Oval 5"/>
          <p:cNvSpPr>
            <a:spLocks noChangeArrowheads="1"/>
          </p:cNvSpPr>
          <p:nvPr/>
        </p:nvSpPr>
        <p:spPr bwMode="auto">
          <a:xfrm>
            <a:off x="1154113" y="2924175"/>
            <a:ext cx="914400" cy="927100"/>
          </a:xfrm>
          <a:prstGeom prst="ellipse">
            <a:avLst/>
          </a:prstGeom>
          <a:noFill/>
          <a:ln w="28575">
            <a:solidFill>
              <a:schemeClr val="tx1"/>
            </a:solidFill>
            <a:round/>
            <a:headEnd/>
            <a:tailEnd/>
          </a:ln>
        </p:spPr>
        <p:txBody>
          <a:bodyPr wrap="none" lIns="90000" tIns="46800" rIns="90000" bIns="46800" anchor="ctr"/>
          <a:lstStyle/>
          <a:p>
            <a:endParaRPr lang="zh-CN" altLang="en-US" sz="1800" b="0"/>
          </a:p>
        </p:txBody>
      </p:sp>
      <p:sp>
        <p:nvSpPr>
          <p:cNvPr id="79877" name="Rectangle 6"/>
          <p:cNvSpPr>
            <a:spLocks noChangeArrowheads="1"/>
          </p:cNvSpPr>
          <p:nvPr/>
        </p:nvSpPr>
        <p:spPr bwMode="auto">
          <a:xfrm>
            <a:off x="4573588" y="3030538"/>
            <a:ext cx="1800225" cy="720725"/>
          </a:xfrm>
          <a:prstGeom prst="rect">
            <a:avLst/>
          </a:prstGeom>
          <a:noFill/>
          <a:ln w="28575">
            <a:solidFill>
              <a:schemeClr val="tx1"/>
            </a:solidFill>
            <a:miter lim="800000"/>
            <a:headEnd/>
            <a:tailEnd/>
          </a:ln>
        </p:spPr>
        <p:txBody>
          <a:bodyPr wrap="none" lIns="90000" tIns="46800" rIns="90000" bIns="46800" anchor="ctr"/>
          <a:lstStyle/>
          <a:p>
            <a:endParaRPr lang="zh-CN" altLang="en-US" sz="1800" b="0"/>
          </a:p>
        </p:txBody>
      </p:sp>
      <p:grpSp>
        <p:nvGrpSpPr>
          <p:cNvPr id="79878" name="Group 7"/>
          <p:cNvGrpSpPr>
            <a:grpSpLocks/>
          </p:cNvGrpSpPr>
          <p:nvPr/>
        </p:nvGrpSpPr>
        <p:grpSpPr bwMode="auto">
          <a:xfrm>
            <a:off x="973138" y="4248150"/>
            <a:ext cx="1577975" cy="762000"/>
            <a:chOff x="703" y="2700"/>
            <a:chExt cx="994" cy="480"/>
          </a:xfrm>
        </p:grpSpPr>
        <p:sp>
          <p:nvSpPr>
            <p:cNvPr id="79886" name="Line 8"/>
            <p:cNvSpPr>
              <a:spLocks noChangeShapeType="1"/>
            </p:cNvSpPr>
            <p:nvPr/>
          </p:nvSpPr>
          <p:spPr bwMode="auto">
            <a:xfrm>
              <a:off x="703" y="2700"/>
              <a:ext cx="994" cy="0"/>
            </a:xfrm>
            <a:prstGeom prst="line">
              <a:avLst/>
            </a:prstGeom>
            <a:noFill/>
            <a:ln w="28575">
              <a:solidFill>
                <a:schemeClr val="tx1"/>
              </a:solidFill>
              <a:round/>
              <a:headEnd/>
              <a:tailEnd/>
            </a:ln>
          </p:spPr>
          <p:txBody>
            <a:bodyPr wrap="none" anchor="ctr"/>
            <a:lstStyle/>
            <a:p>
              <a:endParaRPr lang="zh-CN" altLang="en-US"/>
            </a:p>
          </p:txBody>
        </p:sp>
        <p:sp>
          <p:nvSpPr>
            <p:cNvPr id="79887" name="Line 9"/>
            <p:cNvSpPr>
              <a:spLocks noChangeShapeType="1"/>
            </p:cNvSpPr>
            <p:nvPr/>
          </p:nvSpPr>
          <p:spPr bwMode="auto">
            <a:xfrm>
              <a:off x="703" y="2700"/>
              <a:ext cx="0" cy="480"/>
            </a:xfrm>
            <a:prstGeom prst="line">
              <a:avLst/>
            </a:prstGeom>
            <a:noFill/>
            <a:ln w="28575">
              <a:solidFill>
                <a:schemeClr val="tx1"/>
              </a:solidFill>
              <a:round/>
              <a:headEnd/>
              <a:tailEnd/>
            </a:ln>
          </p:spPr>
          <p:txBody>
            <a:bodyPr wrap="none" anchor="ctr"/>
            <a:lstStyle/>
            <a:p>
              <a:endParaRPr lang="zh-CN" altLang="en-US"/>
            </a:p>
          </p:txBody>
        </p:sp>
        <p:sp>
          <p:nvSpPr>
            <p:cNvPr id="79888" name="Line 10"/>
            <p:cNvSpPr>
              <a:spLocks noChangeShapeType="1"/>
            </p:cNvSpPr>
            <p:nvPr/>
          </p:nvSpPr>
          <p:spPr bwMode="auto">
            <a:xfrm>
              <a:off x="703" y="3180"/>
              <a:ext cx="994" cy="0"/>
            </a:xfrm>
            <a:prstGeom prst="line">
              <a:avLst/>
            </a:prstGeom>
            <a:noFill/>
            <a:ln w="28575">
              <a:solidFill>
                <a:schemeClr val="tx1"/>
              </a:solidFill>
              <a:round/>
              <a:headEnd/>
              <a:tailEnd/>
            </a:ln>
          </p:spPr>
          <p:txBody>
            <a:bodyPr wrap="none" anchor="ctr"/>
            <a:lstStyle/>
            <a:p>
              <a:endParaRPr lang="zh-CN" altLang="en-US"/>
            </a:p>
          </p:txBody>
        </p:sp>
      </p:grpSp>
      <p:sp>
        <p:nvSpPr>
          <p:cNvPr id="79879" name="Text Box 11"/>
          <p:cNvSpPr txBox="1">
            <a:spLocks noChangeArrowheads="1"/>
          </p:cNvSpPr>
          <p:nvPr/>
        </p:nvSpPr>
        <p:spPr bwMode="auto">
          <a:xfrm>
            <a:off x="2557463" y="4398963"/>
            <a:ext cx="1752600" cy="519112"/>
          </a:xfrm>
          <a:prstGeom prst="rect">
            <a:avLst/>
          </a:prstGeom>
          <a:noFill/>
          <a:ln w="9525">
            <a:noFill/>
            <a:miter lim="800000"/>
            <a:headEnd/>
            <a:tailEnd/>
          </a:ln>
        </p:spPr>
        <p:txBody>
          <a:bodyPr>
            <a:spAutoFit/>
          </a:bodyPr>
          <a:lstStyle/>
          <a:p>
            <a:pPr>
              <a:spcBef>
                <a:spcPct val="50000"/>
              </a:spcBef>
            </a:pPr>
            <a:r>
              <a:rPr kumimoji="1" lang="zh-CN" altLang="en-US" sz="2800">
                <a:solidFill>
                  <a:srgbClr val="0A0A0E"/>
                </a:solidFill>
              </a:rPr>
              <a:t>数据存储</a:t>
            </a:r>
          </a:p>
        </p:txBody>
      </p:sp>
      <p:sp>
        <p:nvSpPr>
          <p:cNvPr id="79880" name="AutoShape 12"/>
          <p:cNvSpPr>
            <a:spLocks noChangeArrowheads="1"/>
          </p:cNvSpPr>
          <p:nvPr/>
        </p:nvSpPr>
        <p:spPr bwMode="auto">
          <a:xfrm>
            <a:off x="4573588" y="4183063"/>
            <a:ext cx="1655762" cy="792162"/>
          </a:xfrm>
          <a:prstGeom prst="flowChartDocument">
            <a:avLst/>
          </a:prstGeom>
          <a:noFill/>
          <a:ln w="28575">
            <a:solidFill>
              <a:schemeClr val="tx1"/>
            </a:solidFill>
            <a:miter lim="800000"/>
            <a:headEnd/>
            <a:tailEnd/>
          </a:ln>
        </p:spPr>
        <p:txBody>
          <a:bodyPr wrap="none" anchor="ctr"/>
          <a:lstStyle/>
          <a:p>
            <a:endParaRPr lang="zh-CN" altLang="en-US" sz="1800" b="0"/>
          </a:p>
        </p:txBody>
      </p:sp>
      <p:sp>
        <p:nvSpPr>
          <p:cNvPr id="79881" name="Line 13"/>
          <p:cNvSpPr>
            <a:spLocks noChangeShapeType="1"/>
          </p:cNvSpPr>
          <p:nvPr/>
        </p:nvSpPr>
        <p:spPr bwMode="auto">
          <a:xfrm>
            <a:off x="900113" y="5584825"/>
            <a:ext cx="1584325" cy="0"/>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79882" name="Text Box 14"/>
          <p:cNvSpPr txBox="1">
            <a:spLocks noChangeArrowheads="1"/>
          </p:cNvSpPr>
          <p:nvPr/>
        </p:nvSpPr>
        <p:spPr bwMode="auto">
          <a:xfrm>
            <a:off x="2125663" y="3175000"/>
            <a:ext cx="1752600" cy="519113"/>
          </a:xfrm>
          <a:prstGeom prst="rect">
            <a:avLst/>
          </a:prstGeom>
          <a:noFill/>
          <a:ln w="9525" algn="ctr">
            <a:noFill/>
            <a:miter lim="800000"/>
            <a:headEnd/>
            <a:tailEnd/>
          </a:ln>
        </p:spPr>
        <p:txBody>
          <a:bodyPr>
            <a:spAutoFit/>
          </a:bodyPr>
          <a:lstStyle/>
          <a:p>
            <a:pPr>
              <a:spcBef>
                <a:spcPct val="50000"/>
              </a:spcBef>
            </a:pPr>
            <a:r>
              <a:rPr kumimoji="1" lang="zh-CN" altLang="en-US" sz="2800">
                <a:solidFill>
                  <a:srgbClr val="0A0A0E"/>
                </a:solidFill>
              </a:rPr>
              <a:t>外部实体</a:t>
            </a:r>
          </a:p>
        </p:txBody>
      </p:sp>
      <p:sp>
        <p:nvSpPr>
          <p:cNvPr id="79883" name="Text Box 15"/>
          <p:cNvSpPr txBox="1">
            <a:spLocks noChangeArrowheads="1"/>
          </p:cNvSpPr>
          <p:nvPr/>
        </p:nvSpPr>
        <p:spPr bwMode="auto">
          <a:xfrm>
            <a:off x="6373813" y="3159125"/>
            <a:ext cx="1752600" cy="519113"/>
          </a:xfrm>
          <a:prstGeom prst="rect">
            <a:avLst/>
          </a:prstGeom>
          <a:noFill/>
          <a:ln w="9525" algn="ctr">
            <a:noFill/>
            <a:miter lim="800000"/>
            <a:headEnd/>
            <a:tailEnd/>
          </a:ln>
        </p:spPr>
        <p:txBody>
          <a:bodyPr>
            <a:spAutoFit/>
          </a:bodyPr>
          <a:lstStyle/>
          <a:p>
            <a:pPr>
              <a:spcBef>
                <a:spcPct val="50000"/>
              </a:spcBef>
            </a:pPr>
            <a:r>
              <a:rPr kumimoji="1" lang="zh-CN" altLang="en-US" sz="2800">
                <a:solidFill>
                  <a:srgbClr val="0A0A0E"/>
                </a:solidFill>
              </a:rPr>
              <a:t>业务处理</a:t>
            </a:r>
          </a:p>
        </p:txBody>
      </p:sp>
      <p:sp>
        <p:nvSpPr>
          <p:cNvPr id="79884" name="Text Box 16"/>
          <p:cNvSpPr txBox="1">
            <a:spLocks noChangeArrowheads="1"/>
          </p:cNvSpPr>
          <p:nvPr/>
        </p:nvSpPr>
        <p:spPr bwMode="auto">
          <a:xfrm>
            <a:off x="6229350" y="4183063"/>
            <a:ext cx="1944688" cy="519112"/>
          </a:xfrm>
          <a:prstGeom prst="rect">
            <a:avLst/>
          </a:prstGeom>
          <a:noFill/>
          <a:ln w="9525" algn="ctr">
            <a:noFill/>
            <a:miter lim="800000"/>
            <a:headEnd/>
            <a:tailEnd/>
          </a:ln>
        </p:spPr>
        <p:txBody>
          <a:bodyPr>
            <a:spAutoFit/>
          </a:bodyPr>
          <a:lstStyle/>
          <a:p>
            <a:pPr>
              <a:spcBef>
                <a:spcPct val="50000"/>
              </a:spcBef>
            </a:pPr>
            <a:r>
              <a:rPr kumimoji="1" lang="zh-CN" altLang="en-US" sz="2800">
                <a:solidFill>
                  <a:srgbClr val="0A0A0E"/>
                </a:solidFill>
              </a:rPr>
              <a:t>单据</a:t>
            </a:r>
            <a:r>
              <a:rPr kumimoji="1" lang="en-US" altLang="zh-CN" sz="2800">
                <a:solidFill>
                  <a:srgbClr val="0A0A0E"/>
                </a:solidFill>
              </a:rPr>
              <a:t>/</a:t>
            </a:r>
            <a:r>
              <a:rPr kumimoji="1" lang="zh-CN" altLang="en-US" sz="2800">
                <a:solidFill>
                  <a:srgbClr val="0A0A0E"/>
                </a:solidFill>
              </a:rPr>
              <a:t>表格</a:t>
            </a:r>
          </a:p>
        </p:txBody>
      </p:sp>
      <p:sp>
        <p:nvSpPr>
          <p:cNvPr id="79885" name="Text Box 17"/>
          <p:cNvSpPr txBox="1">
            <a:spLocks noChangeArrowheads="1"/>
          </p:cNvSpPr>
          <p:nvPr/>
        </p:nvSpPr>
        <p:spPr bwMode="auto">
          <a:xfrm>
            <a:off x="2555875" y="5441950"/>
            <a:ext cx="2376488" cy="519113"/>
          </a:xfrm>
          <a:prstGeom prst="rect">
            <a:avLst/>
          </a:prstGeom>
          <a:noFill/>
          <a:ln w="9525" algn="ctr">
            <a:noFill/>
            <a:miter lim="800000"/>
            <a:headEnd/>
            <a:tailEnd/>
          </a:ln>
        </p:spPr>
        <p:txBody>
          <a:bodyPr>
            <a:spAutoFit/>
          </a:bodyPr>
          <a:lstStyle/>
          <a:p>
            <a:pPr>
              <a:spcBef>
                <a:spcPct val="50000"/>
              </a:spcBef>
            </a:pPr>
            <a:r>
              <a:rPr kumimoji="1" lang="zh-CN" altLang="en-US" sz="2800">
                <a:solidFill>
                  <a:srgbClr val="0A0A0E"/>
                </a:solidFill>
              </a:rPr>
              <a:t>物流</a:t>
            </a:r>
            <a:r>
              <a:rPr kumimoji="1" lang="en-US" altLang="zh-CN" sz="2800">
                <a:solidFill>
                  <a:srgbClr val="0A0A0E"/>
                </a:solidFill>
              </a:rPr>
              <a:t>/</a:t>
            </a:r>
            <a:r>
              <a:rPr kumimoji="1" lang="zh-CN" altLang="en-US" sz="2800">
                <a:solidFill>
                  <a:srgbClr val="0A0A0E"/>
                </a:solidFill>
              </a:rPr>
              <a:t>信息流</a:t>
            </a: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971550" y="1773238"/>
            <a:ext cx="7772400" cy="4114800"/>
          </a:xfrm>
        </p:spPr>
        <p:txBody>
          <a:bodyPr/>
          <a:lstStyle/>
          <a:p>
            <a:pPr marL="0" indent="0" algn="just" eaLnBrk="1" hangingPunct="1">
              <a:buFont typeface="Wingdings" pitchFamily="2" charset="2"/>
              <a:buNone/>
            </a:pPr>
            <a:r>
              <a:rPr lang="en-US" altLang="zh-CN" sz="3600" b="1" smtClean="0"/>
              <a:t>2. </a:t>
            </a:r>
            <a:r>
              <a:rPr lang="zh-CN" altLang="en-US" sz="3600" b="1" smtClean="0"/>
              <a:t>业务流程图的绘制步骤</a:t>
            </a:r>
          </a:p>
        </p:txBody>
      </p:sp>
      <p:sp>
        <p:nvSpPr>
          <p:cNvPr id="80899" name="AutoShape 3">
            <a:hlinkClick r:id="" action="ppaction://noaction" highlightClick="1"/>
          </p:cNvPr>
          <p:cNvSpPr>
            <a:spLocks noChangeArrowheads="1"/>
          </p:cNvSpPr>
          <p:nvPr/>
        </p:nvSpPr>
        <p:spPr bwMode="auto">
          <a:xfrm>
            <a:off x="1476375" y="836613"/>
            <a:ext cx="4467225" cy="914400"/>
          </a:xfrm>
          <a:prstGeom prst="actionButtonBlank">
            <a:avLst/>
          </a:prstGeom>
          <a:noFill/>
          <a:ln w="9525">
            <a:noFill/>
            <a:miter lim="800000"/>
            <a:headEnd/>
            <a:tailEnd/>
          </a:ln>
        </p:spPr>
        <p:txBody>
          <a:bodyPr anchor="ctr"/>
          <a:lstStyle/>
          <a:p>
            <a:r>
              <a:rPr lang="en-US" altLang="zh-CN" sz="3200">
                <a:solidFill>
                  <a:srgbClr val="0A0A0E"/>
                </a:solidFill>
              </a:rPr>
              <a:t> 4.2.3 </a:t>
            </a:r>
            <a:r>
              <a:rPr lang="zh-CN" altLang="en-US" sz="3200">
                <a:solidFill>
                  <a:srgbClr val="0A0A0E"/>
                </a:solidFill>
              </a:rPr>
              <a:t>业务流程调查</a:t>
            </a:r>
          </a:p>
        </p:txBody>
      </p:sp>
      <p:pic>
        <p:nvPicPr>
          <p:cNvPr id="80900" name="Picture 17"/>
          <p:cNvPicPr>
            <a:picLocks noChangeAspect="1" noChangeArrowheads="1"/>
          </p:cNvPicPr>
          <p:nvPr/>
        </p:nvPicPr>
        <p:blipFill>
          <a:blip r:embed="rId2" cstate="print">
            <a:clrChange>
              <a:clrFrom>
                <a:srgbClr val="FFFFFF"/>
              </a:clrFrom>
              <a:clrTo>
                <a:srgbClr val="FFFFFF">
                  <a:alpha val="0"/>
                </a:srgbClr>
              </a:clrTo>
            </a:clrChange>
          </a:blip>
          <a:srcRect l="38184" t="27583" r="33757" b="26572"/>
          <a:stretch>
            <a:fillRect/>
          </a:stretch>
        </p:blipFill>
        <p:spPr bwMode="auto">
          <a:xfrm>
            <a:off x="2411413" y="2276475"/>
            <a:ext cx="4430712" cy="43926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150938" y="506413"/>
            <a:ext cx="7793037" cy="777875"/>
          </a:xfrm>
          <a:noFill/>
        </p:spPr>
        <p:txBody>
          <a:bodyPr anchor="ctr"/>
          <a:lstStyle/>
          <a:p>
            <a:r>
              <a:rPr lang="zh-CN" altLang="en-US" sz="4000" b="1" smtClean="0">
                <a:solidFill>
                  <a:schemeClr val="tx1"/>
                </a:solidFill>
              </a:rPr>
              <a:t>业务流程图举例</a:t>
            </a:r>
          </a:p>
        </p:txBody>
      </p:sp>
      <p:sp>
        <p:nvSpPr>
          <p:cNvPr id="81923" name="Rectangle 3"/>
          <p:cNvSpPr>
            <a:spLocks noChangeArrowheads="1"/>
          </p:cNvSpPr>
          <p:nvPr>
            <p:ph type="body" idx="1"/>
          </p:nvPr>
        </p:nvSpPr>
        <p:spPr>
          <a:xfrm>
            <a:off x="684213" y="2154238"/>
            <a:ext cx="7737475" cy="1646237"/>
          </a:xfrm>
        </p:spPr>
        <p:txBody>
          <a:bodyPr/>
          <a:lstStyle/>
          <a:p>
            <a:pPr marL="0" indent="376238" algn="just">
              <a:lnSpc>
                <a:spcPct val="90000"/>
              </a:lnSpc>
              <a:spcBef>
                <a:spcPct val="0"/>
              </a:spcBef>
              <a:buFont typeface="Wingdings" pitchFamily="2" charset="2"/>
              <a:buNone/>
            </a:pPr>
            <a:r>
              <a:rPr lang="zh-CN" altLang="en-US" sz="2400" b="1" smtClean="0">
                <a:solidFill>
                  <a:schemeClr val="tx1"/>
                </a:solidFill>
              </a:rPr>
              <a:t>某企业订货业务流程描述如下：</a:t>
            </a:r>
          </a:p>
          <a:p>
            <a:pPr marL="0" indent="376238" algn="just">
              <a:lnSpc>
                <a:spcPct val="90000"/>
              </a:lnSpc>
              <a:spcBef>
                <a:spcPct val="0"/>
              </a:spcBef>
              <a:buFont typeface="Wingdings" pitchFamily="2" charset="2"/>
              <a:buNone/>
            </a:pPr>
            <a:r>
              <a:rPr lang="zh-CN" altLang="en-US" sz="2400" b="1" smtClean="0">
                <a:solidFill>
                  <a:schemeClr val="tx1"/>
                </a:solidFill>
              </a:rPr>
              <a:t>客户将订货单交某企业的业务经理，业务经理填写出库单交仓库保管员，该保管员查阅库存台帐，如果有货则向用户发货，如缺货，则通知车间。 </a:t>
            </a:r>
          </a:p>
        </p:txBody>
      </p:sp>
      <p:grpSp>
        <p:nvGrpSpPr>
          <p:cNvPr id="81924" name="Group 4"/>
          <p:cNvGrpSpPr>
            <a:grpSpLocks/>
          </p:cNvGrpSpPr>
          <p:nvPr/>
        </p:nvGrpSpPr>
        <p:grpSpPr bwMode="auto">
          <a:xfrm>
            <a:off x="179388" y="3716338"/>
            <a:ext cx="8591550" cy="2654300"/>
            <a:chOff x="144" y="2312"/>
            <a:chExt cx="5412" cy="1672"/>
          </a:xfrm>
        </p:grpSpPr>
        <p:sp>
          <p:nvSpPr>
            <p:cNvPr id="81925" name="Freeform 5"/>
            <p:cNvSpPr>
              <a:spLocks/>
            </p:cNvSpPr>
            <p:nvPr/>
          </p:nvSpPr>
          <p:spPr bwMode="auto">
            <a:xfrm>
              <a:off x="2317" y="2556"/>
              <a:ext cx="1319" cy="288"/>
            </a:xfrm>
            <a:custGeom>
              <a:avLst/>
              <a:gdLst>
                <a:gd name="T0" fmla="*/ 0 w 1319"/>
                <a:gd name="T1" fmla="*/ 0 h 240"/>
                <a:gd name="T2" fmla="*/ 1319 w 1319"/>
                <a:gd name="T3" fmla="*/ 0 h 240"/>
                <a:gd name="T4" fmla="*/ 1319 w 1319"/>
                <a:gd name="T5" fmla="*/ 240 h 240"/>
                <a:gd name="T6" fmla="*/ 0 60000 65536"/>
                <a:gd name="T7" fmla="*/ 0 60000 65536"/>
                <a:gd name="T8" fmla="*/ 0 60000 65536"/>
                <a:gd name="T9" fmla="*/ 0 w 1319"/>
                <a:gd name="T10" fmla="*/ 0 h 240"/>
                <a:gd name="T11" fmla="*/ 1319 w 1319"/>
                <a:gd name="T12" fmla="*/ 240 h 240"/>
              </a:gdLst>
              <a:ahLst/>
              <a:cxnLst>
                <a:cxn ang="T6">
                  <a:pos x="T0" y="T1"/>
                </a:cxn>
                <a:cxn ang="T7">
                  <a:pos x="T2" y="T3"/>
                </a:cxn>
                <a:cxn ang="T8">
                  <a:pos x="T4" y="T5"/>
                </a:cxn>
              </a:cxnLst>
              <a:rect l="T9" t="T10" r="T11" b="T12"/>
              <a:pathLst>
                <a:path w="1319" h="240">
                  <a:moveTo>
                    <a:pt x="0" y="0"/>
                  </a:moveTo>
                  <a:lnTo>
                    <a:pt x="1319" y="0"/>
                  </a:lnTo>
                  <a:lnTo>
                    <a:pt x="1319" y="240"/>
                  </a:lnTo>
                </a:path>
              </a:pathLst>
            </a:custGeom>
            <a:noFill/>
            <a:ln w="9525">
              <a:solidFill>
                <a:srgbClr val="000000"/>
              </a:solidFill>
              <a:round/>
              <a:headEnd type="triangle" w="lg" len="lg"/>
              <a:tailEnd type="none" w="sm" len="sm"/>
            </a:ln>
          </p:spPr>
          <p:txBody>
            <a:bodyPr/>
            <a:lstStyle/>
            <a:p>
              <a:endParaRPr lang="zh-CN" altLang="en-US"/>
            </a:p>
          </p:txBody>
        </p:sp>
        <p:sp>
          <p:nvSpPr>
            <p:cNvPr id="81926" name="Oval 6"/>
            <p:cNvSpPr>
              <a:spLocks noChangeArrowheads="1"/>
            </p:cNvSpPr>
            <p:nvPr/>
          </p:nvSpPr>
          <p:spPr bwMode="auto">
            <a:xfrm>
              <a:off x="144" y="2843"/>
              <a:ext cx="492" cy="528"/>
            </a:xfrm>
            <a:prstGeom prst="ellipse">
              <a:avLst/>
            </a:prstGeom>
            <a:solidFill>
              <a:srgbClr val="FFFFFF"/>
            </a:solidFill>
            <a:ln w="9525">
              <a:solidFill>
                <a:srgbClr val="000000"/>
              </a:solidFill>
              <a:round/>
              <a:headEnd/>
              <a:tailEnd/>
            </a:ln>
          </p:spPr>
          <p:txBody>
            <a:bodyPr lIns="0" tIns="180000" rIns="0" bIns="0"/>
            <a:lstStyle/>
            <a:p>
              <a:pPr algn="ctr" eaLnBrk="0" hangingPunct="0"/>
              <a:r>
                <a:rPr lang="zh-CN" altLang="en-US" sz="1600" b="0">
                  <a:latin typeface="Times New Roman" pitchFamily="18" charset="0"/>
                  <a:ea typeface="楷体_GB2312" pitchFamily="49" charset="-122"/>
                </a:rPr>
                <a:t>客户</a:t>
              </a:r>
            </a:p>
          </p:txBody>
        </p:sp>
        <p:sp>
          <p:nvSpPr>
            <p:cNvPr id="81927" name="AutoShape 7"/>
            <p:cNvSpPr>
              <a:spLocks noChangeArrowheads="1"/>
            </p:cNvSpPr>
            <p:nvPr/>
          </p:nvSpPr>
          <p:spPr bwMode="auto">
            <a:xfrm>
              <a:off x="5028" y="2940"/>
              <a:ext cx="528" cy="288"/>
            </a:xfrm>
            <a:prstGeom prst="flowChartAlternateProcess">
              <a:avLst/>
            </a:prstGeom>
            <a:solidFill>
              <a:srgbClr val="FFFFFF"/>
            </a:solidFill>
            <a:ln w="9525">
              <a:solidFill>
                <a:srgbClr val="000000"/>
              </a:solidFill>
              <a:miter lim="800000"/>
              <a:headEnd/>
              <a:tailEnd/>
            </a:ln>
          </p:spPr>
          <p:txBody>
            <a:bodyPr lIns="0" tIns="0" rIns="0" bIns="0" anchor="ctr" anchorCtr="1"/>
            <a:lstStyle/>
            <a:p>
              <a:pPr algn="ctr" eaLnBrk="0" hangingPunct="0"/>
              <a:r>
                <a:rPr lang="zh-CN" altLang="en-US" sz="1600" b="0">
                  <a:latin typeface="Times New Roman" pitchFamily="18" charset="0"/>
                  <a:ea typeface="楷体_GB2312" pitchFamily="49" charset="-122"/>
                </a:rPr>
                <a:t>车间</a:t>
              </a:r>
            </a:p>
          </p:txBody>
        </p:sp>
        <p:sp>
          <p:nvSpPr>
            <p:cNvPr id="81928" name="AutoShape 8"/>
            <p:cNvSpPr>
              <a:spLocks noChangeArrowheads="1"/>
            </p:cNvSpPr>
            <p:nvPr/>
          </p:nvSpPr>
          <p:spPr bwMode="auto">
            <a:xfrm>
              <a:off x="922" y="2827"/>
              <a:ext cx="544" cy="544"/>
            </a:xfrm>
            <a:prstGeom prst="flowChartDocument">
              <a:avLst/>
            </a:prstGeom>
            <a:solidFill>
              <a:srgbClr val="FFFFFF"/>
            </a:solidFill>
            <a:ln w="9525">
              <a:solidFill>
                <a:srgbClr val="000000"/>
              </a:solidFill>
              <a:miter lim="800000"/>
              <a:headEnd/>
              <a:tailEnd/>
            </a:ln>
          </p:spPr>
          <p:txBody>
            <a:bodyPr lIns="0" tIns="0" rIns="0" bIns="0" anchor="ctr" anchorCtr="1"/>
            <a:lstStyle/>
            <a:p>
              <a:pPr algn="ctr" eaLnBrk="0" hangingPunct="0"/>
              <a:r>
                <a:rPr lang="zh-CN" altLang="en-US" sz="1600" b="0">
                  <a:latin typeface="Times New Roman" pitchFamily="18" charset="0"/>
                  <a:ea typeface="楷体_GB2312" pitchFamily="49" charset="-122"/>
                </a:rPr>
                <a:t>订货单</a:t>
              </a:r>
            </a:p>
          </p:txBody>
        </p:sp>
        <p:sp>
          <p:nvSpPr>
            <p:cNvPr id="81929" name="Oval 9"/>
            <p:cNvSpPr>
              <a:spLocks noChangeArrowheads="1"/>
            </p:cNvSpPr>
            <p:nvPr/>
          </p:nvSpPr>
          <p:spPr bwMode="auto">
            <a:xfrm>
              <a:off x="1740" y="2795"/>
              <a:ext cx="517" cy="589"/>
            </a:xfrm>
            <a:prstGeom prst="ellipse">
              <a:avLst/>
            </a:prstGeom>
            <a:solidFill>
              <a:srgbClr val="FFFFFF"/>
            </a:solidFill>
            <a:ln w="9525">
              <a:solidFill>
                <a:srgbClr val="000000"/>
              </a:solidFill>
              <a:round/>
              <a:headEnd/>
              <a:tailEnd/>
            </a:ln>
          </p:spPr>
          <p:txBody>
            <a:bodyPr lIns="0" tIns="72000" rIns="0" bIns="0"/>
            <a:lstStyle/>
            <a:p>
              <a:pPr algn="ctr" eaLnBrk="0" hangingPunct="0">
                <a:lnSpc>
                  <a:spcPct val="80000"/>
                </a:lnSpc>
              </a:pPr>
              <a:r>
                <a:rPr lang="zh-CN" altLang="en-US" sz="1600" b="0">
                  <a:latin typeface="Times New Roman" pitchFamily="18" charset="0"/>
                  <a:ea typeface="楷体_GB2312" pitchFamily="49" charset="-122"/>
                </a:rPr>
                <a:t>业务</a:t>
              </a:r>
            </a:p>
            <a:p>
              <a:pPr algn="ctr" eaLnBrk="0" hangingPunct="0">
                <a:lnSpc>
                  <a:spcPct val="80000"/>
                </a:lnSpc>
              </a:pPr>
              <a:r>
                <a:rPr lang="zh-CN" altLang="en-US" sz="1600" b="0">
                  <a:latin typeface="Times New Roman" pitchFamily="18" charset="0"/>
                  <a:ea typeface="楷体_GB2312" pitchFamily="49" charset="-122"/>
                </a:rPr>
                <a:t>经理</a:t>
              </a:r>
            </a:p>
          </p:txBody>
        </p:sp>
        <p:sp>
          <p:nvSpPr>
            <p:cNvPr id="81930" name="AutoShape 10"/>
            <p:cNvSpPr>
              <a:spLocks noChangeArrowheads="1"/>
            </p:cNvSpPr>
            <p:nvPr/>
          </p:nvSpPr>
          <p:spPr bwMode="auto">
            <a:xfrm>
              <a:off x="2540" y="2827"/>
              <a:ext cx="544" cy="544"/>
            </a:xfrm>
            <a:prstGeom prst="flowChartDocument">
              <a:avLst/>
            </a:prstGeom>
            <a:solidFill>
              <a:srgbClr val="FFFFFF"/>
            </a:solidFill>
            <a:ln w="9525">
              <a:solidFill>
                <a:srgbClr val="000000"/>
              </a:solidFill>
              <a:miter lim="800000"/>
              <a:headEnd/>
              <a:tailEnd/>
            </a:ln>
          </p:spPr>
          <p:txBody>
            <a:bodyPr lIns="0" tIns="0" rIns="0" bIns="0" anchor="ctr" anchorCtr="1"/>
            <a:lstStyle/>
            <a:p>
              <a:pPr algn="ctr" eaLnBrk="0" hangingPunct="0"/>
              <a:r>
                <a:rPr lang="zh-CN" altLang="en-US" sz="1600" b="0">
                  <a:latin typeface="Times New Roman" pitchFamily="18" charset="0"/>
                  <a:ea typeface="楷体_GB2312" pitchFamily="49" charset="-122"/>
                </a:rPr>
                <a:t>出库单</a:t>
              </a:r>
            </a:p>
          </p:txBody>
        </p:sp>
        <p:sp>
          <p:nvSpPr>
            <p:cNvPr id="81931" name="AutoShape 11"/>
            <p:cNvSpPr>
              <a:spLocks noChangeArrowheads="1"/>
            </p:cNvSpPr>
            <p:nvPr/>
          </p:nvSpPr>
          <p:spPr bwMode="auto">
            <a:xfrm>
              <a:off x="3370" y="3564"/>
              <a:ext cx="544" cy="420"/>
            </a:xfrm>
            <a:prstGeom prst="flowChartDocument">
              <a:avLst/>
            </a:prstGeom>
            <a:solidFill>
              <a:srgbClr val="FFFFFF"/>
            </a:solidFill>
            <a:ln w="9525">
              <a:solidFill>
                <a:srgbClr val="000000"/>
              </a:solidFill>
              <a:miter lim="800000"/>
              <a:headEnd/>
              <a:tailEnd/>
            </a:ln>
          </p:spPr>
          <p:txBody>
            <a:bodyPr lIns="0" tIns="108000" rIns="0" bIns="0" anchor="ctr" anchorCtr="1"/>
            <a:lstStyle/>
            <a:p>
              <a:pPr algn="ctr" eaLnBrk="0" hangingPunct="0"/>
              <a:r>
                <a:rPr lang="zh-CN" altLang="en-US" sz="1600" b="0">
                  <a:latin typeface="Times New Roman" pitchFamily="18" charset="0"/>
                  <a:ea typeface="楷体_GB2312" pitchFamily="49" charset="-122"/>
                </a:rPr>
                <a:t>库存台帐</a:t>
              </a:r>
            </a:p>
          </p:txBody>
        </p:sp>
        <p:sp>
          <p:nvSpPr>
            <p:cNvPr id="81932" name="AutoShape 12"/>
            <p:cNvSpPr>
              <a:spLocks noChangeArrowheads="1"/>
            </p:cNvSpPr>
            <p:nvPr/>
          </p:nvSpPr>
          <p:spPr bwMode="auto">
            <a:xfrm>
              <a:off x="4214" y="2827"/>
              <a:ext cx="544" cy="544"/>
            </a:xfrm>
            <a:prstGeom prst="flowChartDocument">
              <a:avLst/>
            </a:prstGeom>
            <a:solidFill>
              <a:srgbClr val="FFFFFF"/>
            </a:solidFill>
            <a:ln w="9525">
              <a:solidFill>
                <a:srgbClr val="000000"/>
              </a:solidFill>
              <a:miter lim="800000"/>
              <a:headEnd/>
              <a:tailEnd/>
            </a:ln>
          </p:spPr>
          <p:txBody>
            <a:bodyPr lIns="0" tIns="0" rIns="0" bIns="0" anchor="ctr" anchorCtr="1"/>
            <a:lstStyle/>
            <a:p>
              <a:pPr algn="ctr" eaLnBrk="0" hangingPunct="0">
                <a:lnSpc>
                  <a:spcPct val="80000"/>
                </a:lnSpc>
              </a:pPr>
              <a:r>
                <a:rPr lang="zh-CN" altLang="en-US" sz="1600" b="0">
                  <a:latin typeface="Times New Roman" pitchFamily="18" charset="0"/>
                  <a:ea typeface="楷体_GB2312" pitchFamily="49" charset="-122"/>
                </a:rPr>
                <a:t>缺货</a:t>
              </a:r>
            </a:p>
            <a:p>
              <a:pPr algn="ctr" eaLnBrk="0" hangingPunct="0">
                <a:lnSpc>
                  <a:spcPct val="80000"/>
                </a:lnSpc>
              </a:pPr>
              <a:r>
                <a:rPr lang="zh-CN" altLang="en-US" sz="1600" b="0">
                  <a:latin typeface="Times New Roman" pitchFamily="18" charset="0"/>
                  <a:ea typeface="楷体_GB2312" pitchFamily="49" charset="-122"/>
                </a:rPr>
                <a:t>通知单</a:t>
              </a:r>
            </a:p>
          </p:txBody>
        </p:sp>
        <p:sp>
          <p:nvSpPr>
            <p:cNvPr id="81933" name="Oval 13"/>
            <p:cNvSpPr>
              <a:spLocks noChangeArrowheads="1"/>
            </p:cNvSpPr>
            <p:nvPr/>
          </p:nvSpPr>
          <p:spPr bwMode="auto">
            <a:xfrm>
              <a:off x="3366" y="2807"/>
              <a:ext cx="562" cy="564"/>
            </a:xfrm>
            <a:prstGeom prst="ellipse">
              <a:avLst/>
            </a:prstGeom>
            <a:solidFill>
              <a:srgbClr val="FFFFFF"/>
            </a:solidFill>
            <a:ln w="9525">
              <a:solidFill>
                <a:srgbClr val="000000"/>
              </a:solidFill>
              <a:round/>
              <a:headEnd/>
              <a:tailEnd/>
            </a:ln>
          </p:spPr>
          <p:txBody>
            <a:bodyPr lIns="0" tIns="72000" rIns="0" bIns="0"/>
            <a:lstStyle/>
            <a:p>
              <a:pPr algn="ctr" eaLnBrk="0" hangingPunct="0">
                <a:lnSpc>
                  <a:spcPct val="80000"/>
                </a:lnSpc>
              </a:pPr>
              <a:r>
                <a:rPr lang="zh-CN" altLang="en-US" sz="1600" b="0">
                  <a:latin typeface="Times New Roman" pitchFamily="18" charset="0"/>
                  <a:ea typeface="楷体_GB2312" pitchFamily="49" charset="-122"/>
                </a:rPr>
                <a:t>仓库</a:t>
              </a:r>
            </a:p>
            <a:p>
              <a:pPr algn="ctr" eaLnBrk="0" hangingPunct="0">
                <a:lnSpc>
                  <a:spcPct val="80000"/>
                </a:lnSpc>
              </a:pPr>
              <a:r>
                <a:rPr lang="zh-CN" altLang="en-US" sz="1600" b="0">
                  <a:latin typeface="Times New Roman" pitchFamily="18" charset="0"/>
                  <a:ea typeface="楷体_GB2312" pitchFamily="49" charset="-122"/>
                </a:rPr>
                <a:t>保管员</a:t>
              </a:r>
            </a:p>
          </p:txBody>
        </p:sp>
        <p:sp>
          <p:nvSpPr>
            <p:cNvPr id="81934" name="AutoShape 14"/>
            <p:cNvSpPr>
              <a:spLocks noChangeArrowheads="1"/>
            </p:cNvSpPr>
            <p:nvPr/>
          </p:nvSpPr>
          <p:spPr bwMode="auto">
            <a:xfrm>
              <a:off x="1768" y="2312"/>
              <a:ext cx="544" cy="436"/>
            </a:xfrm>
            <a:prstGeom prst="flowChartDocument">
              <a:avLst/>
            </a:prstGeom>
            <a:solidFill>
              <a:srgbClr val="FFFFFF"/>
            </a:solidFill>
            <a:ln w="9525">
              <a:solidFill>
                <a:srgbClr val="000000"/>
              </a:solidFill>
              <a:miter lim="800000"/>
              <a:headEnd/>
              <a:tailEnd/>
            </a:ln>
          </p:spPr>
          <p:txBody>
            <a:bodyPr lIns="0" tIns="0" rIns="0" bIns="0" anchor="ctr" anchorCtr="1"/>
            <a:lstStyle/>
            <a:p>
              <a:pPr algn="ctr" eaLnBrk="0" hangingPunct="0"/>
              <a:r>
                <a:rPr lang="zh-CN" altLang="en-US" sz="1600" b="0">
                  <a:latin typeface="Times New Roman" pitchFamily="18" charset="0"/>
                  <a:ea typeface="楷体_GB2312" pitchFamily="49" charset="-122"/>
                </a:rPr>
                <a:t>发货单</a:t>
              </a:r>
            </a:p>
          </p:txBody>
        </p:sp>
        <p:sp>
          <p:nvSpPr>
            <p:cNvPr id="81935" name="Line 15"/>
            <p:cNvSpPr>
              <a:spLocks noChangeShapeType="1"/>
            </p:cNvSpPr>
            <p:nvPr/>
          </p:nvSpPr>
          <p:spPr bwMode="auto">
            <a:xfrm>
              <a:off x="3649" y="3350"/>
              <a:ext cx="0" cy="217"/>
            </a:xfrm>
            <a:prstGeom prst="line">
              <a:avLst/>
            </a:prstGeom>
            <a:noFill/>
            <a:ln w="9525">
              <a:solidFill>
                <a:srgbClr val="000000"/>
              </a:solidFill>
              <a:round/>
              <a:headEnd type="triangle" w="lg" len="lg"/>
              <a:tailEnd type="triangle" w="lg" len="lg"/>
            </a:ln>
          </p:spPr>
          <p:txBody>
            <a:bodyPr/>
            <a:lstStyle/>
            <a:p>
              <a:endParaRPr lang="zh-CN" altLang="en-US"/>
            </a:p>
          </p:txBody>
        </p:sp>
        <p:sp>
          <p:nvSpPr>
            <p:cNvPr id="81936" name="Line 16"/>
            <p:cNvSpPr>
              <a:spLocks noChangeShapeType="1"/>
            </p:cNvSpPr>
            <p:nvPr/>
          </p:nvSpPr>
          <p:spPr bwMode="auto">
            <a:xfrm>
              <a:off x="636" y="3096"/>
              <a:ext cx="281" cy="0"/>
            </a:xfrm>
            <a:prstGeom prst="line">
              <a:avLst/>
            </a:prstGeom>
            <a:noFill/>
            <a:ln w="9525">
              <a:solidFill>
                <a:srgbClr val="000000"/>
              </a:solidFill>
              <a:round/>
              <a:headEnd/>
              <a:tailEnd type="triangle" w="lg" len="lg"/>
            </a:ln>
          </p:spPr>
          <p:txBody>
            <a:bodyPr/>
            <a:lstStyle/>
            <a:p>
              <a:endParaRPr lang="zh-CN" altLang="en-US"/>
            </a:p>
          </p:txBody>
        </p:sp>
        <p:sp>
          <p:nvSpPr>
            <p:cNvPr id="81937" name="Line 17"/>
            <p:cNvSpPr>
              <a:spLocks noChangeShapeType="1"/>
            </p:cNvSpPr>
            <p:nvPr/>
          </p:nvSpPr>
          <p:spPr bwMode="auto">
            <a:xfrm>
              <a:off x="4748" y="3096"/>
              <a:ext cx="280" cy="0"/>
            </a:xfrm>
            <a:prstGeom prst="line">
              <a:avLst/>
            </a:prstGeom>
            <a:noFill/>
            <a:ln w="9525">
              <a:solidFill>
                <a:srgbClr val="000000"/>
              </a:solidFill>
              <a:round/>
              <a:headEnd/>
              <a:tailEnd type="triangle" w="lg" len="lg"/>
            </a:ln>
          </p:spPr>
          <p:txBody>
            <a:bodyPr/>
            <a:lstStyle/>
            <a:p>
              <a:endParaRPr lang="zh-CN" altLang="en-US"/>
            </a:p>
          </p:txBody>
        </p:sp>
        <p:sp>
          <p:nvSpPr>
            <p:cNvPr id="81938" name="Line 18"/>
            <p:cNvSpPr>
              <a:spLocks noChangeShapeType="1"/>
            </p:cNvSpPr>
            <p:nvPr/>
          </p:nvSpPr>
          <p:spPr bwMode="auto">
            <a:xfrm>
              <a:off x="1463" y="3096"/>
              <a:ext cx="281" cy="0"/>
            </a:xfrm>
            <a:prstGeom prst="line">
              <a:avLst/>
            </a:prstGeom>
            <a:noFill/>
            <a:ln w="9525">
              <a:solidFill>
                <a:srgbClr val="000000"/>
              </a:solidFill>
              <a:round/>
              <a:headEnd/>
              <a:tailEnd type="triangle" w="lg" len="lg"/>
            </a:ln>
          </p:spPr>
          <p:txBody>
            <a:bodyPr/>
            <a:lstStyle/>
            <a:p>
              <a:endParaRPr lang="zh-CN" altLang="en-US"/>
            </a:p>
          </p:txBody>
        </p:sp>
        <p:sp>
          <p:nvSpPr>
            <p:cNvPr id="81939" name="Line 19"/>
            <p:cNvSpPr>
              <a:spLocks noChangeShapeType="1"/>
            </p:cNvSpPr>
            <p:nvPr/>
          </p:nvSpPr>
          <p:spPr bwMode="auto">
            <a:xfrm>
              <a:off x="2258" y="3096"/>
              <a:ext cx="281" cy="0"/>
            </a:xfrm>
            <a:prstGeom prst="line">
              <a:avLst/>
            </a:prstGeom>
            <a:noFill/>
            <a:ln w="9525">
              <a:solidFill>
                <a:srgbClr val="000000"/>
              </a:solidFill>
              <a:round/>
              <a:headEnd/>
              <a:tailEnd type="triangle" w="lg" len="lg"/>
            </a:ln>
          </p:spPr>
          <p:txBody>
            <a:bodyPr/>
            <a:lstStyle/>
            <a:p>
              <a:endParaRPr lang="zh-CN" altLang="en-US"/>
            </a:p>
          </p:txBody>
        </p:sp>
        <p:sp>
          <p:nvSpPr>
            <p:cNvPr id="81940" name="Line 20"/>
            <p:cNvSpPr>
              <a:spLocks noChangeShapeType="1"/>
            </p:cNvSpPr>
            <p:nvPr/>
          </p:nvSpPr>
          <p:spPr bwMode="auto">
            <a:xfrm>
              <a:off x="3088" y="3096"/>
              <a:ext cx="280" cy="0"/>
            </a:xfrm>
            <a:prstGeom prst="line">
              <a:avLst/>
            </a:prstGeom>
            <a:noFill/>
            <a:ln w="9525">
              <a:solidFill>
                <a:srgbClr val="000000"/>
              </a:solidFill>
              <a:round/>
              <a:headEnd/>
              <a:tailEnd type="triangle" w="lg" len="lg"/>
            </a:ln>
          </p:spPr>
          <p:txBody>
            <a:bodyPr/>
            <a:lstStyle/>
            <a:p>
              <a:endParaRPr lang="zh-CN" altLang="en-US"/>
            </a:p>
          </p:txBody>
        </p:sp>
        <p:sp>
          <p:nvSpPr>
            <p:cNvPr id="81941" name="Line 21"/>
            <p:cNvSpPr>
              <a:spLocks noChangeShapeType="1"/>
            </p:cNvSpPr>
            <p:nvPr/>
          </p:nvSpPr>
          <p:spPr bwMode="auto">
            <a:xfrm>
              <a:off x="3930" y="3096"/>
              <a:ext cx="280" cy="0"/>
            </a:xfrm>
            <a:prstGeom prst="line">
              <a:avLst/>
            </a:prstGeom>
            <a:noFill/>
            <a:ln w="9525">
              <a:solidFill>
                <a:srgbClr val="000000"/>
              </a:solidFill>
              <a:round/>
              <a:headEnd/>
              <a:tailEnd type="triangle" w="lg" len="lg"/>
            </a:ln>
          </p:spPr>
          <p:txBody>
            <a:bodyPr/>
            <a:lstStyle/>
            <a:p>
              <a:endParaRPr lang="zh-CN" altLang="en-US"/>
            </a:p>
          </p:txBody>
        </p:sp>
        <p:sp>
          <p:nvSpPr>
            <p:cNvPr id="81942" name="Freeform 22"/>
            <p:cNvSpPr>
              <a:spLocks/>
            </p:cNvSpPr>
            <p:nvPr/>
          </p:nvSpPr>
          <p:spPr bwMode="auto">
            <a:xfrm>
              <a:off x="378" y="2558"/>
              <a:ext cx="1369" cy="274"/>
            </a:xfrm>
            <a:custGeom>
              <a:avLst/>
              <a:gdLst>
                <a:gd name="T0" fmla="*/ 0 w 1755"/>
                <a:gd name="T1" fmla="*/ 375 h 375"/>
                <a:gd name="T2" fmla="*/ 0 w 1755"/>
                <a:gd name="T3" fmla="*/ 0 h 375"/>
                <a:gd name="T4" fmla="*/ 1755 w 1755"/>
                <a:gd name="T5" fmla="*/ 0 h 375"/>
                <a:gd name="T6" fmla="*/ 0 60000 65536"/>
                <a:gd name="T7" fmla="*/ 0 60000 65536"/>
                <a:gd name="T8" fmla="*/ 0 60000 65536"/>
                <a:gd name="T9" fmla="*/ 0 w 1755"/>
                <a:gd name="T10" fmla="*/ 0 h 375"/>
                <a:gd name="T11" fmla="*/ 1755 w 1755"/>
                <a:gd name="T12" fmla="*/ 375 h 375"/>
              </a:gdLst>
              <a:ahLst/>
              <a:cxnLst>
                <a:cxn ang="T6">
                  <a:pos x="T0" y="T1"/>
                </a:cxn>
                <a:cxn ang="T7">
                  <a:pos x="T2" y="T3"/>
                </a:cxn>
                <a:cxn ang="T8">
                  <a:pos x="T4" y="T5"/>
                </a:cxn>
              </a:cxnLst>
              <a:rect l="T9" t="T10" r="T11" b="T12"/>
              <a:pathLst>
                <a:path w="1755" h="375">
                  <a:moveTo>
                    <a:pt x="0" y="375"/>
                  </a:moveTo>
                  <a:lnTo>
                    <a:pt x="0" y="0"/>
                  </a:lnTo>
                  <a:lnTo>
                    <a:pt x="1755" y="0"/>
                  </a:lnTo>
                </a:path>
              </a:pathLst>
            </a:custGeom>
            <a:noFill/>
            <a:ln w="9525">
              <a:solidFill>
                <a:srgbClr val="000000"/>
              </a:solidFill>
              <a:round/>
              <a:headEnd type="triangle" w="lg" len="lg"/>
              <a:tailEnd type="none" w="sm" len="sm"/>
            </a:ln>
          </p:spPr>
          <p:txBody>
            <a:bodyPr/>
            <a:lstStyle/>
            <a:p>
              <a:endParaRPr lang="zh-CN" altLang="en-US"/>
            </a:p>
          </p:txBody>
        </p:sp>
      </p:gr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z="4000" b="1" smtClean="0">
                <a:solidFill>
                  <a:schemeClr val="tx1"/>
                </a:solidFill>
              </a:rPr>
              <a:t>表格分配图</a:t>
            </a:r>
          </a:p>
        </p:txBody>
      </p:sp>
      <p:pic>
        <p:nvPicPr>
          <p:cNvPr id="82947" name="Picture 3"/>
          <p:cNvPicPr>
            <a:picLocks noChangeAspect="1" noChangeArrowheads="1"/>
          </p:cNvPicPr>
          <p:nvPr>
            <p:ph type="body" idx="1"/>
          </p:nvPr>
        </p:nvPicPr>
        <p:blipFill>
          <a:blip r:embed="rId2" cstate="print"/>
          <a:srcRect/>
          <a:stretch>
            <a:fillRect/>
          </a:stretch>
        </p:blipFill>
        <p:spPr>
          <a:xfrm>
            <a:off x="684213" y="1989138"/>
            <a:ext cx="7772400" cy="4114800"/>
          </a:xfrm>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7474" name="Rectangle 2"/>
          <p:cNvSpPr>
            <a:spLocks noGrp="1" noChangeArrowheads="1"/>
          </p:cNvSpPr>
          <p:nvPr>
            <p:ph type="title" idx="4294967295"/>
          </p:nvPr>
        </p:nvSpPr>
        <p:spPr/>
        <p:txBody>
          <a:bodyPr/>
          <a:lstStyle/>
          <a:p>
            <a:pPr eaLnBrk="1" hangingPunct="1">
              <a:defRPr/>
            </a:pPr>
            <a:r>
              <a:rPr lang="zh-CN" altLang="en-US" b="1">
                <a:solidFill>
                  <a:srgbClr val="0A0A0E"/>
                </a:solidFill>
                <a:effectLst>
                  <a:outerShdw blurRad="38100" dist="38100" dir="2700000" algn="tl">
                    <a:srgbClr val="C0C0C0"/>
                  </a:outerShdw>
                </a:effectLst>
              </a:rPr>
              <a:t>第四章 管理信息系统的分析</a:t>
            </a:r>
          </a:p>
        </p:txBody>
      </p:sp>
      <p:sp>
        <p:nvSpPr>
          <p:cNvPr id="19459" name="Rectangle 3"/>
          <p:cNvSpPr>
            <a:spLocks noGrp="1" noChangeArrowheads="1"/>
          </p:cNvSpPr>
          <p:nvPr>
            <p:ph type="body" idx="4294967295"/>
          </p:nvPr>
        </p:nvSpPr>
        <p:spPr>
          <a:xfrm>
            <a:off x="468313" y="1844675"/>
            <a:ext cx="8486775" cy="4752975"/>
          </a:xfrm>
        </p:spPr>
        <p:txBody>
          <a:bodyPr/>
          <a:lstStyle/>
          <a:p>
            <a:pPr>
              <a:spcBef>
                <a:spcPct val="30000"/>
              </a:spcBef>
              <a:buFont typeface="Wingdings" pitchFamily="2" charset="2"/>
              <a:buNone/>
            </a:pPr>
            <a:r>
              <a:rPr lang="zh-CN" altLang="en-US" sz="2400" b="1" smtClean="0">
                <a:solidFill>
                  <a:schemeClr val="tx1"/>
                </a:solidFill>
              </a:rPr>
              <a:t>系统分析任务：</a:t>
            </a:r>
          </a:p>
          <a:p>
            <a:pPr>
              <a:spcBef>
                <a:spcPct val="30000"/>
              </a:spcBef>
              <a:buFont typeface="Wingdings" pitchFamily="2" charset="2"/>
              <a:buNone/>
            </a:pPr>
            <a:r>
              <a:rPr lang="zh-CN" altLang="en-US" sz="2400" b="1" smtClean="0">
                <a:solidFill>
                  <a:srgbClr val="0000FF"/>
                </a:solidFill>
              </a:rPr>
              <a:t>    </a:t>
            </a:r>
            <a:r>
              <a:rPr lang="zh-CN" altLang="en-US" sz="2400" b="1" smtClean="0">
                <a:solidFill>
                  <a:schemeClr val="tx1"/>
                </a:solidFill>
              </a:rPr>
              <a:t>系统分析员和用户在一起，充分了解用户的</a:t>
            </a:r>
            <a:r>
              <a:rPr lang="zh-CN" altLang="en-US" sz="2400" b="1" smtClean="0">
                <a:solidFill>
                  <a:schemeClr val="hlink"/>
                </a:solidFill>
              </a:rPr>
              <a:t>要求</a:t>
            </a:r>
            <a:r>
              <a:rPr lang="zh-CN" altLang="en-US" sz="2400" b="1" smtClean="0">
                <a:solidFill>
                  <a:schemeClr val="tx1"/>
                </a:solidFill>
              </a:rPr>
              <a:t>，并把</a:t>
            </a:r>
            <a:r>
              <a:rPr lang="zh-CN" altLang="en-US" sz="2400" b="1" smtClean="0">
                <a:solidFill>
                  <a:schemeClr val="hlink"/>
                </a:solidFill>
              </a:rPr>
              <a:t>双方的理解</a:t>
            </a:r>
            <a:r>
              <a:rPr lang="zh-CN" altLang="en-US" sz="2400" b="1" smtClean="0">
                <a:solidFill>
                  <a:schemeClr val="tx1"/>
                </a:solidFill>
              </a:rPr>
              <a:t>用系统说明书</a:t>
            </a:r>
            <a:r>
              <a:rPr lang="zh-CN" altLang="en-US" sz="2400" b="1" smtClean="0">
                <a:solidFill>
                  <a:schemeClr val="hlink"/>
                </a:solidFill>
              </a:rPr>
              <a:t>表达出来</a:t>
            </a:r>
            <a:r>
              <a:rPr lang="zh-CN" altLang="en-US" sz="2400" b="1" smtClean="0">
                <a:solidFill>
                  <a:schemeClr val="tx1"/>
                </a:solidFill>
              </a:rPr>
              <a:t>。系统说明书审核通过之后，将成为</a:t>
            </a:r>
            <a:r>
              <a:rPr lang="zh-CN" altLang="en-US" sz="2400" b="1" smtClean="0">
                <a:solidFill>
                  <a:schemeClr val="hlink"/>
                </a:solidFill>
              </a:rPr>
              <a:t>系统设计</a:t>
            </a:r>
            <a:r>
              <a:rPr lang="zh-CN" altLang="en-US" sz="2400" b="1" smtClean="0">
                <a:solidFill>
                  <a:schemeClr val="tx1"/>
                </a:solidFill>
              </a:rPr>
              <a:t>的依据和将来</a:t>
            </a:r>
            <a:r>
              <a:rPr lang="zh-CN" altLang="en-US" sz="2400" b="1" smtClean="0">
                <a:solidFill>
                  <a:schemeClr val="hlink"/>
                </a:solidFill>
              </a:rPr>
              <a:t>验收系统</a:t>
            </a:r>
            <a:r>
              <a:rPr lang="zh-CN" altLang="en-US" sz="2400" b="1" smtClean="0">
                <a:solidFill>
                  <a:schemeClr val="tx1"/>
                </a:solidFill>
              </a:rPr>
              <a:t>的依据。</a:t>
            </a:r>
          </a:p>
          <a:p>
            <a:pPr marL="179388" lvl="1" indent="0">
              <a:spcBef>
                <a:spcPct val="30000"/>
              </a:spcBef>
              <a:buClr>
                <a:schemeClr val="folHlink"/>
              </a:buClr>
              <a:buFont typeface="Wingdings" pitchFamily="2" charset="2"/>
              <a:buChar char="Ø"/>
            </a:pPr>
            <a:r>
              <a:rPr lang="zh-CN" altLang="en-US" sz="2400" b="1" smtClean="0">
                <a:solidFill>
                  <a:srgbClr val="000000"/>
                </a:solidFill>
              </a:rPr>
              <a:t>系统分析回答新系统“</a:t>
            </a:r>
            <a:r>
              <a:rPr lang="zh-CN" altLang="en-US" sz="2400" b="1" smtClean="0">
                <a:solidFill>
                  <a:srgbClr val="FF0000"/>
                </a:solidFill>
              </a:rPr>
              <a:t>做什么</a:t>
            </a:r>
            <a:r>
              <a:rPr lang="zh-CN" altLang="en-US" sz="2400" b="1" smtClean="0">
                <a:solidFill>
                  <a:srgbClr val="000000"/>
                </a:solidFill>
              </a:rPr>
              <a:t>”的问题；</a:t>
            </a:r>
          </a:p>
          <a:p>
            <a:pPr marL="179388" lvl="1" indent="0">
              <a:spcBef>
                <a:spcPct val="30000"/>
              </a:spcBef>
              <a:buClr>
                <a:schemeClr val="folHlink"/>
              </a:buClr>
              <a:buFont typeface="Wingdings" pitchFamily="2" charset="2"/>
              <a:buChar char="Ø"/>
            </a:pPr>
            <a:r>
              <a:rPr lang="zh-CN" altLang="en-US" sz="2400" b="1" smtClean="0">
                <a:solidFill>
                  <a:srgbClr val="000000"/>
                </a:solidFill>
              </a:rPr>
              <a:t>系统分析是研制信息系统最重要的阶段也是最困难的阶段。</a:t>
            </a:r>
          </a:p>
          <a:p>
            <a:pPr>
              <a:spcBef>
                <a:spcPct val="30000"/>
              </a:spcBef>
              <a:buFont typeface="Wingdings" pitchFamily="2" charset="2"/>
              <a:buNone/>
            </a:pPr>
            <a:r>
              <a:rPr lang="zh-CN" altLang="en-US" sz="2400" b="1" smtClean="0">
                <a:solidFill>
                  <a:schemeClr val="tx1"/>
                </a:solidFill>
              </a:rPr>
              <a:t>    系统分析员承担系统分析这一重要而困难的任务，是用户和技术人员之间的桥梁和“</a:t>
            </a:r>
            <a:r>
              <a:rPr lang="zh-CN" altLang="en-US" sz="2400" b="1" smtClean="0">
                <a:solidFill>
                  <a:schemeClr val="hlink"/>
                </a:solidFill>
              </a:rPr>
              <a:t>翻译</a:t>
            </a:r>
            <a:r>
              <a:rPr lang="zh-CN" altLang="en-US" sz="2400" b="1" smtClean="0">
                <a:solidFill>
                  <a:schemeClr val="tx1"/>
                </a:solidFill>
              </a:rPr>
              <a:t>”，并为管理者提供控制开发的手段。</a:t>
            </a:r>
          </a:p>
          <a:p>
            <a:pPr marL="179388" lvl="1" indent="0">
              <a:buClr>
                <a:schemeClr val="folHlink"/>
              </a:buClr>
              <a:buFont typeface="Wingdings" pitchFamily="2" charset="2"/>
              <a:buChar char="Ø"/>
            </a:pPr>
            <a:endParaRPr lang="zh-CN" altLang="en-US" sz="2400" b="1" smtClean="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685800" y="1981200"/>
            <a:ext cx="7772400" cy="4256088"/>
          </a:xfrm>
        </p:spPr>
        <p:txBody>
          <a:bodyPr/>
          <a:lstStyle/>
          <a:p>
            <a:pPr marL="0" indent="0" algn="just" eaLnBrk="1" hangingPunct="1">
              <a:spcBef>
                <a:spcPct val="15000"/>
              </a:spcBef>
              <a:buFont typeface="Wingdings" pitchFamily="2" charset="2"/>
              <a:buNone/>
            </a:pPr>
            <a:r>
              <a:rPr lang="en-US" altLang="zh-CN" sz="2800" smtClean="0"/>
              <a:t>3</a:t>
            </a:r>
            <a:r>
              <a:rPr lang="en-US" altLang="zh-CN" sz="2800" b="1" smtClean="0"/>
              <a:t>. </a:t>
            </a:r>
            <a:r>
              <a:rPr lang="zh-CN" altLang="en-US" sz="2800" b="1" smtClean="0"/>
              <a:t>业务流程图举例</a:t>
            </a:r>
          </a:p>
          <a:p>
            <a:pPr marL="0" indent="0" algn="just" eaLnBrk="1" hangingPunct="1">
              <a:spcBef>
                <a:spcPct val="15000"/>
              </a:spcBef>
              <a:buFont typeface="Wingdings" pitchFamily="2" charset="2"/>
              <a:buNone/>
            </a:pPr>
            <a:r>
              <a:rPr lang="zh-CN" altLang="en-US" sz="2400" b="1" smtClean="0">
                <a:latin typeface="宋体" pitchFamily="2" charset="-122"/>
              </a:rPr>
              <a:t>工资核算的业务流程是：每月各个科室将当月的考勤表汇总统计，根据当月的出勤情况、病事假、加班时间和日工资来计算加班工资。其中日工资数据是人事处根据职工的档案工资计算得出的。另外，财务部要根据当月本单位的实际利润情况确定奖金发放额度，然后按照每个职工的奖金基数进行分配。职工的工资构成除了基本工资外，还包括各种福利费、加班费、奖金和扣除病事假等。在每个职工工资计算完毕后产生工资表，统一汇总计算后产生当月的工资月报上报给主管领导，并将工资月报保留存储，以便今后使用</a:t>
            </a:r>
            <a:r>
              <a:rPr lang="zh-CN" altLang="en-US" sz="2400" smtClean="0">
                <a:latin typeface="宋体" pitchFamily="2" charset="-122"/>
              </a:rPr>
              <a:t>。</a:t>
            </a:r>
          </a:p>
        </p:txBody>
      </p:sp>
      <p:sp>
        <p:nvSpPr>
          <p:cNvPr id="83971" name="AutoShape 3">
            <a:hlinkClick r:id="" action="ppaction://noaction" highlightClick="1"/>
          </p:cNvPr>
          <p:cNvSpPr>
            <a:spLocks noChangeArrowheads="1"/>
          </p:cNvSpPr>
          <p:nvPr/>
        </p:nvSpPr>
        <p:spPr bwMode="auto">
          <a:xfrm>
            <a:off x="1258888" y="836613"/>
            <a:ext cx="4467225" cy="914400"/>
          </a:xfrm>
          <a:prstGeom prst="actionButtonBlank">
            <a:avLst/>
          </a:prstGeom>
          <a:noFill/>
          <a:ln w="9525">
            <a:noFill/>
            <a:miter lim="800000"/>
            <a:headEnd/>
            <a:tailEnd/>
          </a:ln>
        </p:spPr>
        <p:txBody>
          <a:bodyPr anchor="ctr"/>
          <a:lstStyle/>
          <a:p>
            <a:r>
              <a:rPr lang="en-US" altLang="zh-CN" sz="3200">
                <a:solidFill>
                  <a:srgbClr val="0A0A0E"/>
                </a:solidFill>
              </a:rPr>
              <a:t> 4.2.3 </a:t>
            </a:r>
            <a:r>
              <a:rPr lang="zh-CN" altLang="en-US" sz="3200">
                <a:solidFill>
                  <a:srgbClr val="0A0A0E"/>
                </a:solidFill>
              </a:rPr>
              <a:t>业务流程调查</a:t>
            </a: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2">
            <a:hlinkClick r:id="" action="ppaction://noaction" highlightClick="1"/>
          </p:cNvPr>
          <p:cNvSpPr>
            <a:spLocks noChangeArrowheads="1"/>
          </p:cNvSpPr>
          <p:nvPr/>
        </p:nvSpPr>
        <p:spPr bwMode="auto">
          <a:xfrm>
            <a:off x="1187450" y="981075"/>
            <a:ext cx="4467225" cy="914400"/>
          </a:xfrm>
          <a:prstGeom prst="actionButtonBlank">
            <a:avLst/>
          </a:prstGeom>
          <a:noFill/>
          <a:ln w="9525">
            <a:noFill/>
            <a:miter lim="800000"/>
            <a:headEnd/>
            <a:tailEnd/>
          </a:ln>
        </p:spPr>
        <p:txBody>
          <a:bodyPr anchor="ctr"/>
          <a:lstStyle/>
          <a:p>
            <a:r>
              <a:rPr lang="en-US" altLang="zh-CN" sz="3200">
                <a:solidFill>
                  <a:srgbClr val="0A0A0E"/>
                </a:solidFill>
              </a:rPr>
              <a:t> 4.2.3 </a:t>
            </a:r>
            <a:r>
              <a:rPr lang="zh-CN" altLang="en-US" sz="3200">
                <a:solidFill>
                  <a:srgbClr val="0A0A0E"/>
                </a:solidFill>
              </a:rPr>
              <a:t>业务流程调查</a:t>
            </a:r>
          </a:p>
        </p:txBody>
      </p:sp>
      <p:sp>
        <p:nvSpPr>
          <p:cNvPr id="84995" name="Rectangle 3"/>
          <p:cNvSpPr>
            <a:spLocks noGrp="1" noChangeArrowheads="1"/>
          </p:cNvSpPr>
          <p:nvPr>
            <p:ph type="body" idx="1"/>
          </p:nvPr>
        </p:nvSpPr>
        <p:spPr/>
        <p:txBody>
          <a:bodyPr/>
          <a:lstStyle/>
          <a:p>
            <a:pPr eaLnBrk="1" hangingPunct="1"/>
            <a:endParaRPr lang="zh-CN" altLang="zh-CN" smtClean="0"/>
          </a:p>
        </p:txBody>
      </p:sp>
      <p:pic>
        <p:nvPicPr>
          <p:cNvPr id="84996" name="Picture 4" descr="4"/>
          <p:cNvPicPr>
            <a:picLocks noChangeAspect="1" noChangeArrowheads="1"/>
          </p:cNvPicPr>
          <p:nvPr/>
        </p:nvPicPr>
        <p:blipFill>
          <a:blip r:embed="rId2" cstate="print"/>
          <a:srcRect/>
          <a:stretch>
            <a:fillRect/>
          </a:stretch>
        </p:blipFill>
        <p:spPr bwMode="auto">
          <a:xfrm>
            <a:off x="755650" y="2060575"/>
            <a:ext cx="7056438" cy="3919538"/>
          </a:xfrm>
          <a:prstGeom prst="rect">
            <a:avLst/>
          </a:prstGeom>
          <a:noFill/>
          <a:ln w="76200">
            <a:pattFill prst="lgCheck">
              <a:fgClr>
                <a:srgbClr val="FF99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357188" y="1928813"/>
            <a:ext cx="8151812" cy="5140325"/>
          </a:xfrm>
        </p:spPr>
        <p:txBody>
          <a:bodyPr/>
          <a:lstStyle/>
          <a:p>
            <a:pPr lvl="1" eaLnBrk="1" hangingPunct="1">
              <a:lnSpc>
                <a:spcPct val="95000"/>
              </a:lnSpc>
              <a:spcBef>
                <a:spcPct val="0"/>
              </a:spcBef>
            </a:pPr>
            <a:r>
              <a:rPr lang="zh-CN" altLang="en-US" sz="2400" b="1" smtClean="0"/>
              <a:t>业务流程图反映了现实的业务活动。现实业务活动中的一些弊病很难凭空指出，而利用业务流程图可以细致地分析其业务流程的合理性、存在的问题及从何处入手进行修改。</a:t>
            </a:r>
          </a:p>
          <a:p>
            <a:pPr lvl="1" eaLnBrk="1" hangingPunct="1">
              <a:lnSpc>
                <a:spcPct val="95000"/>
              </a:lnSpc>
              <a:spcBef>
                <a:spcPct val="0"/>
              </a:spcBef>
            </a:pPr>
            <a:r>
              <a:rPr lang="zh-CN" altLang="en-US" sz="2400" b="1" smtClean="0"/>
              <a:t>业务流程可能在一个部门或一个单位中，也可能是跨部门跨单位的。</a:t>
            </a:r>
          </a:p>
          <a:p>
            <a:pPr lvl="1" eaLnBrk="1" hangingPunct="1">
              <a:lnSpc>
                <a:spcPct val="95000"/>
              </a:lnSpc>
              <a:spcBef>
                <a:spcPct val="0"/>
              </a:spcBef>
            </a:pPr>
            <a:r>
              <a:rPr lang="zh-CN" altLang="en-US" sz="2400" b="1" smtClean="0"/>
              <a:t>现状业务流程图可以自底向上归并，即把下层图作为上层图的一步作业来画更粗的业务流程图。 </a:t>
            </a:r>
          </a:p>
          <a:p>
            <a:pPr lvl="1" eaLnBrk="1" hangingPunct="1">
              <a:lnSpc>
                <a:spcPct val="95000"/>
              </a:lnSpc>
              <a:spcBef>
                <a:spcPct val="0"/>
              </a:spcBef>
            </a:pPr>
            <a:r>
              <a:rPr lang="zh-CN" altLang="en-US" sz="2400" b="1" smtClean="0"/>
              <a:t>为了便于交流与适应计算机网络环境，在系统开发中要采用统一的图形符号及含义（按国标</a:t>
            </a:r>
            <a:r>
              <a:rPr lang="en-US" altLang="zh-CN" sz="2400" b="1" smtClean="0"/>
              <a:t>GB1526-89</a:t>
            </a:r>
            <a:r>
              <a:rPr lang="zh-CN" altLang="en-US" sz="2400" b="1" smtClean="0"/>
              <a:t>的规定，流程图所用的符号及含义可以查阅有关标准手册）来画业务流程图。这种统一符号的业务流程图通常也称为系统流程图。</a:t>
            </a:r>
          </a:p>
        </p:txBody>
      </p:sp>
      <p:sp>
        <p:nvSpPr>
          <p:cNvPr id="86019" name="AutoShape 2">
            <a:hlinkClick r:id="" action="ppaction://noaction" highlightClick="1"/>
          </p:cNvPr>
          <p:cNvSpPr>
            <a:spLocks noChangeArrowheads="1"/>
          </p:cNvSpPr>
          <p:nvPr/>
        </p:nvSpPr>
        <p:spPr bwMode="auto">
          <a:xfrm>
            <a:off x="1187450" y="981075"/>
            <a:ext cx="4467225" cy="914400"/>
          </a:xfrm>
          <a:prstGeom prst="actionButtonBlank">
            <a:avLst/>
          </a:prstGeom>
          <a:noFill/>
          <a:ln w="9525">
            <a:noFill/>
            <a:miter lim="800000"/>
            <a:headEnd/>
            <a:tailEnd/>
          </a:ln>
        </p:spPr>
        <p:txBody>
          <a:bodyPr anchor="ctr"/>
          <a:lstStyle/>
          <a:p>
            <a:r>
              <a:rPr lang="en-US" altLang="zh-CN" sz="3200">
                <a:solidFill>
                  <a:srgbClr val="0A0A0E"/>
                </a:solidFill>
              </a:rPr>
              <a:t> 4.2.3 </a:t>
            </a:r>
            <a:r>
              <a:rPr lang="zh-CN" altLang="en-US" sz="3200">
                <a:solidFill>
                  <a:srgbClr val="0A0A0E"/>
                </a:solidFill>
              </a:rPr>
              <a:t>业务流程调查</a:t>
            </a: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0" y="1857375"/>
            <a:ext cx="8845550" cy="4767263"/>
          </a:xfrm>
        </p:spPr>
        <p:txBody>
          <a:bodyPr/>
          <a:lstStyle/>
          <a:p>
            <a:pPr lvl="1" eaLnBrk="1" hangingPunct="1">
              <a:lnSpc>
                <a:spcPct val="95000"/>
              </a:lnSpc>
              <a:spcBef>
                <a:spcPct val="0"/>
              </a:spcBef>
              <a:buFont typeface="Wingdings" pitchFamily="2" charset="2"/>
              <a:buNone/>
            </a:pPr>
            <a:r>
              <a:rPr lang="zh-CN" altLang="en-US" b="1" smtClean="0"/>
              <a:t>画业务流程图要注意：</a:t>
            </a:r>
            <a:r>
              <a:rPr lang="zh-CN" altLang="en-US" sz="3200" b="1" smtClean="0"/>
              <a:t>  </a:t>
            </a:r>
          </a:p>
          <a:p>
            <a:pPr lvl="2" eaLnBrk="1" hangingPunct="1">
              <a:lnSpc>
                <a:spcPct val="90000"/>
              </a:lnSpc>
            </a:pPr>
            <a:r>
              <a:rPr lang="zh-CN" altLang="en-US" b="1" smtClean="0"/>
              <a:t>每项子业务由外部对象输入数据资料激活或从文档读出数据资料开始，最后把处理得到的数据资料输出给外部对象或写入文档。通常从上到下画在一列。</a:t>
            </a:r>
          </a:p>
          <a:p>
            <a:pPr lvl="2" eaLnBrk="1" hangingPunct="1">
              <a:lnSpc>
                <a:spcPct val="90000"/>
              </a:lnSpc>
            </a:pPr>
            <a:r>
              <a:rPr lang="zh-CN" altLang="en-US" b="1" smtClean="0"/>
              <a:t>负责处理业务的内部机构与人员一般不要作为外部对象画出来，除非他们又是业务的外部数据源或最终输出数据资料的用户。</a:t>
            </a:r>
          </a:p>
          <a:p>
            <a:pPr lvl="2" eaLnBrk="1" hangingPunct="1">
              <a:lnSpc>
                <a:spcPct val="90000"/>
              </a:lnSpc>
            </a:pPr>
            <a:r>
              <a:rPr lang="zh-CN" altLang="en-US" b="1" smtClean="0"/>
              <a:t>每个处理过程包括审核校验都有使用的数据资料作为输入和产生的数据资料作为输出。同一文档或数据资料被修改后在不同地方出现，要加定语区别，象不同名的一样分别画出。</a:t>
            </a:r>
          </a:p>
        </p:txBody>
      </p:sp>
      <p:sp>
        <p:nvSpPr>
          <p:cNvPr id="87043" name="AutoShape 2">
            <a:hlinkClick r:id="" action="ppaction://noaction" highlightClick="1"/>
          </p:cNvPr>
          <p:cNvSpPr>
            <a:spLocks noChangeArrowheads="1"/>
          </p:cNvSpPr>
          <p:nvPr/>
        </p:nvSpPr>
        <p:spPr bwMode="auto">
          <a:xfrm>
            <a:off x="1500188" y="785813"/>
            <a:ext cx="4467225" cy="914400"/>
          </a:xfrm>
          <a:prstGeom prst="actionButtonBlank">
            <a:avLst/>
          </a:prstGeom>
          <a:noFill/>
          <a:ln w="9525">
            <a:noFill/>
            <a:miter lim="800000"/>
            <a:headEnd/>
            <a:tailEnd/>
          </a:ln>
        </p:spPr>
        <p:txBody>
          <a:bodyPr anchor="ctr"/>
          <a:lstStyle/>
          <a:p>
            <a:r>
              <a:rPr lang="en-US" altLang="zh-CN" sz="3200">
                <a:solidFill>
                  <a:srgbClr val="0A0A0E"/>
                </a:solidFill>
              </a:rPr>
              <a:t> 4.2.3 </a:t>
            </a:r>
            <a:r>
              <a:rPr lang="zh-CN" altLang="en-US" sz="3200">
                <a:solidFill>
                  <a:srgbClr val="0A0A0E"/>
                </a:solidFill>
              </a:rPr>
              <a:t>业务流程调查</a:t>
            </a:r>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z="4000" b="1" smtClean="0">
                <a:solidFill>
                  <a:schemeClr val="tx1"/>
                </a:solidFill>
              </a:rPr>
              <a:t>例： 库存管理业务流程</a:t>
            </a:r>
          </a:p>
        </p:txBody>
      </p:sp>
      <p:sp>
        <p:nvSpPr>
          <p:cNvPr id="88067" name="Rectangle 3"/>
          <p:cNvSpPr>
            <a:spLocks noGrp="1" noChangeArrowheads="1"/>
          </p:cNvSpPr>
          <p:nvPr>
            <p:ph type="body" idx="1"/>
          </p:nvPr>
        </p:nvSpPr>
        <p:spPr>
          <a:xfrm>
            <a:off x="250825" y="1844675"/>
            <a:ext cx="8415338" cy="4114800"/>
          </a:xfrm>
        </p:spPr>
        <p:txBody>
          <a:bodyPr/>
          <a:lstStyle/>
          <a:p>
            <a:pPr algn="just" eaLnBrk="1" hangingPunct="1">
              <a:lnSpc>
                <a:spcPct val="110000"/>
              </a:lnSpc>
              <a:buFont typeface="Wingdings" pitchFamily="2" charset="2"/>
              <a:buNone/>
            </a:pPr>
            <a:r>
              <a:rPr lang="zh-CN" altLang="en-US" sz="2800" b="1" smtClean="0">
                <a:solidFill>
                  <a:schemeClr val="tx1"/>
                </a:solidFill>
                <a:latin typeface="宋体" pitchFamily="2" charset="-122"/>
              </a:rPr>
              <a:t>      生产科将出货单送到库房，库房出货组人员核对出货单，准确无误后，准备货物，并将出货单送给会计组，会计组人员根据出货单填写出库台账和库存台账。当出货单上的项目全部处理完后，交打字员</a:t>
            </a:r>
            <a:r>
              <a:rPr lang="en-US" altLang="zh-CN" sz="2800" b="1" smtClean="0">
                <a:solidFill>
                  <a:schemeClr val="tx1"/>
                </a:solidFill>
                <a:latin typeface="宋体" pitchFamily="2" charset="-122"/>
              </a:rPr>
              <a:t>(</a:t>
            </a:r>
            <a:r>
              <a:rPr lang="zh-CN" altLang="en-US" sz="2800" b="1" smtClean="0">
                <a:solidFill>
                  <a:schemeClr val="tx1"/>
                </a:solidFill>
                <a:latin typeface="宋体" pitchFamily="2" charset="-122"/>
              </a:rPr>
              <a:t>会计组</a:t>
            </a:r>
            <a:r>
              <a:rPr lang="en-US" altLang="zh-CN" sz="2800" b="1" smtClean="0">
                <a:solidFill>
                  <a:schemeClr val="tx1"/>
                </a:solidFill>
                <a:latin typeface="宋体" pitchFamily="2" charset="-122"/>
              </a:rPr>
              <a:t>)</a:t>
            </a:r>
            <a:r>
              <a:rPr lang="zh-CN" altLang="en-US" sz="2800" b="1" smtClean="0">
                <a:solidFill>
                  <a:schemeClr val="tx1"/>
                </a:solidFill>
                <a:latin typeface="宋体" pitchFamily="2" charset="-122"/>
              </a:rPr>
              <a:t>打印一式四份的发货单，一份留底，三份连同货物交给搬运组。供应商与生产科签定合同</a:t>
            </a:r>
            <a:r>
              <a:rPr lang="en-US" altLang="zh-CN" sz="2800" b="1" smtClean="0">
                <a:solidFill>
                  <a:schemeClr val="tx1"/>
                </a:solidFill>
                <a:latin typeface="宋体" pitchFamily="2" charset="-122"/>
              </a:rPr>
              <a:t>,</a:t>
            </a:r>
            <a:r>
              <a:rPr lang="zh-CN" altLang="en-US" sz="2800" b="1" smtClean="0">
                <a:solidFill>
                  <a:schemeClr val="tx1"/>
                </a:solidFill>
                <a:latin typeface="宋体" pitchFamily="2" charset="-122"/>
              </a:rPr>
              <a:t>生产科购进原材料后填写进货单</a:t>
            </a:r>
            <a:r>
              <a:rPr lang="en-US" altLang="zh-CN" sz="2800" b="1" smtClean="0">
                <a:solidFill>
                  <a:schemeClr val="tx1"/>
                </a:solidFill>
                <a:latin typeface="宋体" pitchFamily="2" charset="-122"/>
              </a:rPr>
              <a:t>,</a:t>
            </a:r>
            <a:r>
              <a:rPr lang="zh-CN" altLang="en-US" sz="2800" b="1" smtClean="0">
                <a:solidFill>
                  <a:schemeClr val="tx1"/>
                </a:solidFill>
                <a:latin typeface="宋体" pitchFamily="2" charset="-122"/>
              </a:rPr>
              <a:t>并将进货单和新购入的原材料交给库房，库房进货组人员收到进货单和原材料后要进行核对，无误后交会计组记帐</a:t>
            </a:r>
            <a:r>
              <a:rPr lang="en-US" altLang="zh-CN" sz="2800" b="1" smtClean="0">
                <a:solidFill>
                  <a:schemeClr val="tx1"/>
                </a:solidFill>
                <a:latin typeface="宋体" pitchFamily="2" charset="-122"/>
              </a:rPr>
              <a:t>,</a:t>
            </a:r>
            <a:r>
              <a:rPr lang="zh-CN" altLang="en-US" sz="2800" b="1" smtClean="0">
                <a:solidFill>
                  <a:schemeClr val="tx1"/>
                </a:solidFill>
                <a:latin typeface="宋体" pitchFamily="2" charset="-122"/>
              </a:rPr>
              <a:t>交搬运组上架。</a:t>
            </a: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804863" y="1066800"/>
            <a:ext cx="7772400" cy="990600"/>
          </a:xfrm>
        </p:spPr>
        <p:txBody>
          <a:bodyPr/>
          <a:lstStyle/>
          <a:p>
            <a:pPr eaLnBrk="1" hangingPunct="1"/>
            <a:r>
              <a:rPr lang="zh-CN" altLang="en-US" smtClean="0">
                <a:solidFill>
                  <a:schemeClr val="bg1"/>
                </a:solidFill>
              </a:rPr>
              <a:t>库存管理业务流程图</a:t>
            </a:r>
          </a:p>
        </p:txBody>
      </p:sp>
      <p:grpSp>
        <p:nvGrpSpPr>
          <p:cNvPr id="2" name="Group 3"/>
          <p:cNvGrpSpPr>
            <a:grpSpLocks/>
          </p:cNvGrpSpPr>
          <p:nvPr/>
        </p:nvGrpSpPr>
        <p:grpSpPr bwMode="auto">
          <a:xfrm>
            <a:off x="195263" y="1905000"/>
            <a:ext cx="2133600" cy="1676400"/>
            <a:chOff x="48" y="1200"/>
            <a:chExt cx="1344" cy="1056"/>
          </a:xfrm>
        </p:grpSpPr>
        <p:sp>
          <p:nvSpPr>
            <p:cNvPr id="89192" name="Oval 4"/>
            <p:cNvSpPr>
              <a:spLocks noChangeArrowheads="1"/>
            </p:cNvSpPr>
            <p:nvPr/>
          </p:nvSpPr>
          <p:spPr bwMode="auto">
            <a:xfrm>
              <a:off x="48" y="1937"/>
              <a:ext cx="419" cy="319"/>
            </a:xfrm>
            <a:prstGeom prst="ellipse">
              <a:avLst/>
            </a:prstGeom>
            <a:noFill/>
            <a:ln w="28575">
              <a:solidFill>
                <a:schemeClr val="tx1"/>
              </a:solidFill>
              <a:round/>
              <a:headEnd/>
              <a:tailEnd/>
            </a:ln>
          </p:spPr>
          <p:txBody>
            <a:bodyPr wrap="none" anchor="ctr"/>
            <a:lstStyle/>
            <a:p>
              <a:pPr algn="ctr"/>
              <a:r>
                <a:rPr kumimoji="1" lang="zh-CN" altLang="en-US" sz="2000"/>
                <a:t>生产科</a:t>
              </a:r>
            </a:p>
          </p:txBody>
        </p:sp>
        <p:sp>
          <p:nvSpPr>
            <p:cNvPr id="89193" name="AutoShape 5"/>
            <p:cNvSpPr>
              <a:spLocks noChangeArrowheads="1"/>
            </p:cNvSpPr>
            <p:nvPr/>
          </p:nvSpPr>
          <p:spPr bwMode="auto">
            <a:xfrm>
              <a:off x="679" y="1757"/>
              <a:ext cx="713" cy="360"/>
            </a:xfrm>
            <a:prstGeom prst="flowChartDocument">
              <a:avLst/>
            </a:prstGeom>
            <a:noFill/>
            <a:ln w="28575">
              <a:solidFill>
                <a:schemeClr val="tx1"/>
              </a:solidFill>
              <a:miter lim="800000"/>
              <a:headEnd/>
              <a:tailEnd/>
            </a:ln>
          </p:spPr>
          <p:txBody>
            <a:bodyPr wrap="none" anchor="ctr"/>
            <a:lstStyle/>
            <a:p>
              <a:pPr algn="ctr"/>
              <a:r>
                <a:rPr kumimoji="1" lang="zh-CN" altLang="en-US" sz="2000"/>
                <a:t>出货单</a:t>
              </a:r>
            </a:p>
          </p:txBody>
        </p:sp>
        <p:grpSp>
          <p:nvGrpSpPr>
            <p:cNvPr id="89194" name="Group 6"/>
            <p:cNvGrpSpPr>
              <a:grpSpLocks/>
            </p:cNvGrpSpPr>
            <p:nvPr/>
          </p:nvGrpSpPr>
          <p:grpSpPr bwMode="auto">
            <a:xfrm>
              <a:off x="285" y="1899"/>
              <a:ext cx="400" cy="45"/>
              <a:chOff x="595" y="1392"/>
              <a:chExt cx="394" cy="48"/>
            </a:xfrm>
          </p:grpSpPr>
          <p:sp>
            <p:nvSpPr>
              <p:cNvPr id="89197" name="Line 7"/>
              <p:cNvSpPr>
                <a:spLocks noChangeShapeType="1"/>
              </p:cNvSpPr>
              <p:nvPr/>
            </p:nvSpPr>
            <p:spPr bwMode="auto">
              <a:xfrm>
                <a:off x="595" y="1392"/>
                <a:ext cx="394"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98" name="Line 8"/>
              <p:cNvSpPr>
                <a:spLocks noChangeShapeType="1"/>
              </p:cNvSpPr>
              <p:nvPr/>
            </p:nvSpPr>
            <p:spPr bwMode="auto">
              <a:xfrm>
                <a:off x="595" y="1392"/>
                <a:ext cx="0" cy="48"/>
              </a:xfrm>
              <a:prstGeom prst="line">
                <a:avLst/>
              </a:prstGeom>
              <a:noFill/>
              <a:ln w="28575">
                <a:solidFill>
                  <a:schemeClr val="tx1"/>
                </a:solidFill>
                <a:round/>
                <a:headEnd/>
                <a:tailEnd/>
              </a:ln>
            </p:spPr>
            <p:txBody>
              <a:bodyPr wrap="none" anchor="ctr"/>
              <a:lstStyle/>
              <a:p>
                <a:endParaRPr lang="zh-CN" altLang="en-US"/>
              </a:p>
            </p:txBody>
          </p:sp>
        </p:grpSp>
        <p:sp>
          <p:nvSpPr>
            <p:cNvPr id="89195" name="Line 9"/>
            <p:cNvSpPr>
              <a:spLocks noChangeShapeType="1"/>
            </p:cNvSpPr>
            <p:nvPr/>
          </p:nvSpPr>
          <p:spPr bwMode="auto">
            <a:xfrm flipV="1">
              <a:off x="1034" y="1620"/>
              <a:ext cx="1" cy="137"/>
            </a:xfrm>
            <a:prstGeom prst="line">
              <a:avLst/>
            </a:prstGeom>
            <a:noFill/>
            <a:ln w="28575">
              <a:solidFill>
                <a:schemeClr val="tx1"/>
              </a:solidFill>
              <a:round/>
              <a:headEnd/>
              <a:tailEnd type="triangle" w="med" len="med"/>
            </a:ln>
          </p:spPr>
          <p:txBody>
            <a:bodyPr/>
            <a:lstStyle/>
            <a:p>
              <a:endParaRPr lang="zh-CN" altLang="en-US"/>
            </a:p>
          </p:txBody>
        </p:sp>
        <p:sp>
          <p:nvSpPr>
            <p:cNvPr id="89196" name="Oval 10"/>
            <p:cNvSpPr>
              <a:spLocks noChangeArrowheads="1"/>
            </p:cNvSpPr>
            <p:nvPr/>
          </p:nvSpPr>
          <p:spPr bwMode="auto">
            <a:xfrm>
              <a:off x="768" y="1200"/>
              <a:ext cx="528" cy="432"/>
            </a:xfrm>
            <a:prstGeom prst="ellipse">
              <a:avLst/>
            </a:prstGeom>
            <a:noFill/>
            <a:ln w="28575">
              <a:solidFill>
                <a:schemeClr val="tx1"/>
              </a:solidFill>
              <a:round/>
              <a:headEnd/>
              <a:tailEnd/>
            </a:ln>
          </p:spPr>
          <p:txBody>
            <a:bodyPr lIns="0" rIns="0" anchor="ctr"/>
            <a:lstStyle/>
            <a:p>
              <a:pPr algn="ctr"/>
              <a:r>
                <a:rPr kumimoji="1" lang="zh-CN" altLang="en-US" sz="2000">
                  <a:latin typeface="Times New Roman" pitchFamily="18" charset="0"/>
                </a:rPr>
                <a:t>出货组</a:t>
              </a:r>
            </a:p>
          </p:txBody>
        </p:sp>
      </p:grpSp>
      <p:grpSp>
        <p:nvGrpSpPr>
          <p:cNvPr id="4" name="Group 11"/>
          <p:cNvGrpSpPr>
            <a:grpSpLocks/>
          </p:cNvGrpSpPr>
          <p:nvPr/>
        </p:nvGrpSpPr>
        <p:grpSpPr bwMode="auto">
          <a:xfrm>
            <a:off x="1498600" y="1143000"/>
            <a:ext cx="906463" cy="750888"/>
            <a:chOff x="869" y="720"/>
            <a:chExt cx="571" cy="473"/>
          </a:xfrm>
        </p:grpSpPr>
        <p:sp>
          <p:nvSpPr>
            <p:cNvPr id="89190" name="Line 12"/>
            <p:cNvSpPr>
              <a:spLocks noChangeShapeType="1"/>
            </p:cNvSpPr>
            <p:nvPr/>
          </p:nvSpPr>
          <p:spPr bwMode="auto">
            <a:xfrm flipV="1">
              <a:off x="1034" y="1056"/>
              <a:ext cx="1" cy="137"/>
            </a:xfrm>
            <a:prstGeom prst="line">
              <a:avLst/>
            </a:prstGeom>
            <a:noFill/>
            <a:ln w="28575">
              <a:solidFill>
                <a:schemeClr val="tx1"/>
              </a:solidFill>
              <a:round/>
              <a:headEnd/>
              <a:tailEnd type="triangle" w="med" len="med"/>
            </a:ln>
          </p:spPr>
          <p:txBody>
            <a:bodyPr/>
            <a:lstStyle/>
            <a:p>
              <a:endParaRPr lang="zh-CN" altLang="en-US"/>
            </a:p>
          </p:txBody>
        </p:sp>
        <p:sp>
          <p:nvSpPr>
            <p:cNvPr id="89191" name="Rectangle 13"/>
            <p:cNvSpPr>
              <a:spLocks noChangeArrowheads="1"/>
            </p:cNvSpPr>
            <p:nvPr/>
          </p:nvSpPr>
          <p:spPr bwMode="auto">
            <a:xfrm>
              <a:off x="869" y="720"/>
              <a:ext cx="571" cy="361"/>
            </a:xfrm>
            <a:prstGeom prst="rect">
              <a:avLst/>
            </a:prstGeom>
            <a:noFill/>
            <a:ln w="28575">
              <a:solidFill>
                <a:schemeClr val="tx1"/>
              </a:solidFill>
              <a:miter lim="800000"/>
              <a:headEnd/>
              <a:tailEnd/>
            </a:ln>
          </p:spPr>
          <p:txBody>
            <a:bodyPr lIns="0" tIns="0" rIns="0" bIns="0" anchor="ctr"/>
            <a:lstStyle/>
            <a:p>
              <a:pPr algn="ctr"/>
              <a:r>
                <a:rPr kumimoji="1" lang="zh-CN" altLang="en-US" sz="2000"/>
                <a:t>核对</a:t>
              </a:r>
            </a:p>
            <a:p>
              <a:pPr algn="ctr"/>
              <a:r>
                <a:rPr kumimoji="1" lang="zh-CN" altLang="en-US" sz="2000"/>
                <a:t>出库单</a:t>
              </a:r>
            </a:p>
          </p:txBody>
        </p:sp>
      </p:grpSp>
      <p:grpSp>
        <p:nvGrpSpPr>
          <p:cNvPr id="5" name="Group 14"/>
          <p:cNvGrpSpPr>
            <a:grpSpLocks/>
          </p:cNvGrpSpPr>
          <p:nvPr/>
        </p:nvGrpSpPr>
        <p:grpSpPr bwMode="auto">
          <a:xfrm>
            <a:off x="271463" y="838200"/>
            <a:ext cx="3124200" cy="800100"/>
            <a:chOff x="96" y="528"/>
            <a:chExt cx="1968" cy="504"/>
          </a:xfrm>
        </p:grpSpPr>
        <p:sp>
          <p:nvSpPr>
            <p:cNvPr id="89186" name="Line 15"/>
            <p:cNvSpPr>
              <a:spLocks noChangeShapeType="1"/>
            </p:cNvSpPr>
            <p:nvPr/>
          </p:nvSpPr>
          <p:spPr bwMode="auto">
            <a:xfrm flipH="1">
              <a:off x="661" y="912"/>
              <a:ext cx="192" cy="0"/>
            </a:xfrm>
            <a:prstGeom prst="line">
              <a:avLst/>
            </a:prstGeom>
            <a:noFill/>
            <a:ln w="28575">
              <a:solidFill>
                <a:schemeClr val="tx1"/>
              </a:solidFill>
              <a:round/>
              <a:headEnd/>
              <a:tailEnd type="triangle" w="med" len="med"/>
            </a:ln>
          </p:spPr>
          <p:txBody>
            <a:bodyPr/>
            <a:lstStyle/>
            <a:p>
              <a:endParaRPr lang="zh-CN" altLang="en-US"/>
            </a:p>
          </p:txBody>
        </p:sp>
        <p:sp>
          <p:nvSpPr>
            <p:cNvPr id="89187" name="AutoShape 16"/>
            <p:cNvSpPr>
              <a:spLocks noChangeArrowheads="1"/>
            </p:cNvSpPr>
            <p:nvPr/>
          </p:nvSpPr>
          <p:spPr bwMode="auto">
            <a:xfrm>
              <a:off x="96" y="576"/>
              <a:ext cx="565" cy="456"/>
            </a:xfrm>
            <a:prstGeom prst="flowChartDocument">
              <a:avLst/>
            </a:prstGeom>
            <a:noFill/>
            <a:ln w="28575">
              <a:solidFill>
                <a:schemeClr val="tx1"/>
              </a:solidFill>
              <a:miter lim="800000"/>
              <a:headEnd/>
              <a:tailEnd/>
            </a:ln>
          </p:spPr>
          <p:txBody>
            <a:bodyPr wrap="none" anchor="ctr"/>
            <a:lstStyle/>
            <a:p>
              <a:pPr algn="ctr"/>
              <a:r>
                <a:rPr kumimoji="1" lang="zh-CN" altLang="en-US" sz="2000"/>
                <a:t>合格</a:t>
              </a:r>
            </a:p>
            <a:p>
              <a:pPr algn="ctr"/>
              <a:r>
                <a:rPr kumimoji="1" lang="zh-CN" altLang="en-US" sz="2000"/>
                <a:t>出货单</a:t>
              </a:r>
            </a:p>
          </p:txBody>
        </p:sp>
        <p:sp>
          <p:nvSpPr>
            <p:cNvPr id="89188" name="Line 17"/>
            <p:cNvSpPr>
              <a:spLocks noChangeShapeType="1"/>
            </p:cNvSpPr>
            <p:nvPr/>
          </p:nvSpPr>
          <p:spPr bwMode="auto">
            <a:xfrm>
              <a:off x="672" y="624"/>
              <a:ext cx="864" cy="0"/>
            </a:xfrm>
            <a:prstGeom prst="line">
              <a:avLst/>
            </a:prstGeom>
            <a:noFill/>
            <a:ln w="28575">
              <a:solidFill>
                <a:schemeClr val="tx1"/>
              </a:solidFill>
              <a:round/>
              <a:headEnd/>
              <a:tailEnd type="triangle" w="med" len="med"/>
            </a:ln>
          </p:spPr>
          <p:txBody>
            <a:bodyPr/>
            <a:lstStyle/>
            <a:p>
              <a:endParaRPr lang="zh-CN" altLang="en-US"/>
            </a:p>
          </p:txBody>
        </p:sp>
        <p:sp>
          <p:nvSpPr>
            <p:cNvPr id="89189" name="Oval 18"/>
            <p:cNvSpPr>
              <a:spLocks noChangeArrowheads="1"/>
            </p:cNvSpPr>
            <p:nvPr/>
          </p:nvSpPr>
          <p:spPr bwMode="auto">
            <a:xfrm>
              <a:off x="1536" y="528"/>
              <a:ext cx="528" cy="432"/>
            </a:xfrm>
            <a:prstGeom prst="ellipse">
              <a:avLst/>
            </a:prstGeom>
            <a:noFill/>
            <a:ln w="28575">
              <a:solidFill>
                <a:schemeClr val="tx1"/>
              </a:solidFill>
              <a:round/>
              <a:headEnd/>
              <a:tailEnd/>
            </a:ln>
          </p:spPr>
          <p:txBody>
            <a:bodyPr lIns="0" rIns="0" anchor="ctr"/>
            <a:lstStyle/>
            <a:p>
              <a:pPr algn="ctr"/>
              <a:r>
                <a:rPr kumimoji="1" lang="zh-CN" altLang="en-US" sz="2000">
                  <a:latin typeface="Times New Roman" pitchFamily="18" charset="0"/>
                </a:rPr>
                <a:t>会计组</a:t>
              </a:r>
            </a:p>
          </p:txBody>
        </p:sp>
      </p:grpSp>
      <p:grpSp>
        <p:nvGrpSpPr>
          <p:cNvPr id="6" name="Group 19"/>
          <p:cNvGrpSpPr>
            <a:grpSpLocks/>
          </p:cNvGrpSpPr>
          <p:nvPr/>
        </p:nvGrpSpPr>
        <p:grpSpPr bwMode="auto">
          <a:xfrm>
            <a:off x="3395663" y="838200"/>
            <a:ext cx="4572000" cy="685800"/>
            <a:chOff x="2064" y="528"/>
            <a:chExt cx="2880" cy="432"/>
          </a:xfrm>
        </p:grpSpPr>
        <p:sp>
          <p:nvSpPr>
            <p:cNvPr id="89177" name="Line 20"/>
            <p:cNvSpPr>
              <a:spLocks noChangeShapeType="1"/>
            </p:cNvSpPr>
            <p:nvPr/>
          </p:nvSpPr>
          <p:spPr bwMode="auto">
            <a:xfrm>
              <a:off x="2976" y="720"/>
              <a:ext cx="28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78" name="Line 21"/>
            <p:cNvSpPr>
              <a:spLocks noChangeShapeType="1"/>
            </p:cNvSpPr>
            <p:nvPr/>
          </p:nvSpPr>
          <p:spPr bwMode="auto">
            <a:xfrm>
              <a:off x="4128" y="552"/>
              <a:ext cx="801" cy="0"/>
            </a:xfrm>
            <a:prstGeom prst="line">
              <a:avLst/>
            </a:prstGeom>
            <a:noFill/>
            <a:ln w="28575">
              <a:solidFill>
                <a:schemeClr val="tx1"/>
              </a:solidFill>
              <a:round/>
              <a:headEnd/>
              <a:tailEnd/>
            </a:ln>
          </p:spPr>
          <p:txBody>
            <a:bodyPr wrap="none" anchor="ctr"/>
            <a:lstStyle/>
            <a:p>
              <a:endParaRPr lang="zh-CN" altLang="en-US"/>
            </a:p>
          </p:txBody>
        </p:sp>
        <p:sp>
          <p:nvSpPr>
            <p:cNvPr id="89179" name="Line 22"/>
            <p:cNvSpPr>
              <a:spLocks noChangeShapeType="1"/>
            </p:cNvSpPr>
            <p:nvPr/>
          </p:nvSpPr>
          <p:spPr bwMode="auto">
            <a:xfrm>
              <a:off x="4128" y="552"/>
              <a:ext cx="0" cy="360"/>
            </a:xfrm>
            <a:prstGeom prst="line">
              <a:avLst/>
            </a:prstGeom>
            <a:noFill/>
            <a:ln w="28575">
              <a:solidFill>
                <a:schemeClr val="tx1"/>
              </a:solidFill>
              <a:round/>
              <a:headEnd/>
              <a:tailEnd/>
            </a:ln>
          </p:spPr>
          <p:txBody>
            <a:bodyPr wrap="none" anchor="ctr"/>
            <a:lstStyle/>
            <a:p>
              <a:endParaRPr lang="zh-CN" altLang="en-US"/>
            </a:p>
          </p:txBody>
        </p:sp>
        <p:sp>
          <p:nvSpPr>
            <p:cNvPr id="89180" name="Line 23"/>
            <p:cNvSpPr>
              <a:spLocks noChangeShapeType="1"/>
            </p:cNvSpPr>
            <p:nvPr/>
          </p:nvSpPr>
          <p:spPr bwMode="auto">
            <a:xfrm>
              <a:off x="4128" y="912"/>
              <a:ext cx="801" cy="0"/>
            </a:xfrm>
            <a:prstGeom prst="line">
              <a:avLst/>
            </a:prstGeom>
            <a:noFill/>
            <a:ln w="28575">
              <a:solidFill>
                <a:schemeClr val="tx1"/>
              </a:solidFill>
              <a:round/>
              <a:headEnd/>
              <a:tailEnd/>
            </a:ln>
          </p:spPr>
          <p:txBody>
            <a:bodyPr wrap="none" anchor="ctr"/>
            <a:lstStyle/>
            <a:p>
              <a:endParaRPr lang="zh-CN" altLang="en-US"/>
            </a:p>
          </p:txBody>
        </p:sp>
        <p:sp>
          <p:nvSpPr>
            <p:cNvPr id="89181" name="Text Box 24"/>
            <p:cNvSpPr txBox="1">
              <a:spLocks noChangeArrowheads="1"/>
            </p:cNvSpPr>
            <p:nvPr/>
          </p:nvSpPr>
          <p:spPr bwMode="auto">
            <a:xfrm>
              <a:off x="4128" y="590"/>
              <a:ext cx="816" cy="250"/>
            </a:xfrm>
            <a:prstGeom prst="rect">
              <a:avLst/>
            </a:prstGeom>
            <a:noFill/>
            <a:ln w="28575">
              <a:noFill/>
              <a:miter lim="800000"/>
              <a:headEnd/>
              <a:tailEnd/>
            </a:ln>
          </p:spPr>
          <p:txBody>
            <a:bodyPr>
              <a:spAutoFit/>
            </a:bodyPr>
            <a:lstStyle/>
            <a:p>
              <a:pPr>
                <a:spcBef>
                  <a:spcPct val="50000"/>
                </a:spcBef>
              </a:pPr>
              <a:r>
                <a:rPr kumimoji="1" lang="zh-CN" altLang="en-US" sz="2000"/>
                <a:t>出库帐</a:t>
              </a:r>
            </a:p>
          </p:txBody>
        </p:sp>
        <p:sp>
          <p:nvSpPr>
            <p:cNvPr id="89182" name="AutoShape 25"/>
            <p:cNvSpPr>
              <a:spLocks noChangeArrowheads="1"/>
            </p:cNvSpPr>
            <p:nvPr/>
          </p:nvSpPr>
          <p:spPr bwMode="auto">
            <a:xfrm>
              <a:off x="3264" y="576"/>
              <a:ext cx="576" cy="360"/>
            </a:xfrm>
            <a:prstGeom prst="flowChartDocument">
              <a:avLst/>
            </a:prstGeom>
            <a:noFill/>
            <a:ln w="28575">
              <a:solidFill>
                <a:schemeClr val="tx1"/>
              </a:solidFill>
              <a:miter lim="800000"/>
              <a:headEnd/>
              <a:tailEnd/>
            </a:ln>
          </p:spPr>
          <p:txBody>
            <a:bodyPr wrap="none" anchor="ctr"/>
            <a:lstStyle/>
            <a:p>
              <a:pPr algn="ctr"/>
              <a:r>
                <a:rPr kumimoji="1" lang="zh-CN" altLang="en-US" sz="2000"/>
                <a:t>出库单</a:t>
              </a:r>
            </a:p>
          </p:txBody>
        </p:sp>
        <p:sp>
          <p:nvSpPr>
            <p:cNvPr id="89183" name="Rectangle 26"/>
            <p:cNvSpPr>
              <a:spLocks noChangeArrowheads="1"/>
            </p:cNvSpPr>
            <p:nvPr/>
          </p:nvSpPr>
          <p:spPr bwMode="auto">
            <a:xfrm>
              <a:off x="2352" y="528"/>
              <a:ext cx="624" cy="432"/>
            </a:xfrm>
            <a:prstGeom prst="rect">
              <a:avLst/>
            </a:prstGeom>
            <a:noFill/>
            <a:ln w="28575">
              <a:solidFill>
                <a:schemeClr val="tx1"/>
              </a:solidFill>
              <a:miter lim="800000"/>
              <a:headEnd/>
              <a:tailEnd/>
            </a:ln>
          </p:spPr>
          <p:txBody>
            <a:bodyPr anchor="ctr"/>
            <a:lstStyle/>
            <a:p>
              <a:pPr algn="ctr"/>
              <a:r>
                <a:rPr kumimoji="1" lang="zh-CN" altLang="en-US" sz="2000"/>
                <a:t>填写</a:t>
              </a:r>
            </a:p>
            <a:p>
              <a:pPr algn="ctr"/>
              <a:r>
                <a:rPr kumimoji="1" lang="zh-CN" altLang="en-US" sz="2000"/>
                <a:t>出库帐</a:t>
              </a:r>
            </a:p>
          </p:txBody>
        </p:sp>
        <p:sp>
          <p:nvSpPr>
            <p:cNvPr id="89184" name="Line 27"/>
            <p:cNvSpPr>
              <a:spLocks noChangeShapeType="1"/>
            </p:cNvSpPr>
            <p:nvPr/>
          </p:nvSpPr>
          <p:spPr bwMode="auto">
            <a:xfrm>
              <a:off x="2064" y="720"/>
              <a:ext cx="288" cy="0"/>
            </a:xfrm>
            <a:prstGeom prst="line">
              <a:avLst/>
            </a:prstGeom>
            <a:noFill/>
            <a:ln w="28575">
              <a:solidFill>
                <a:schemeClr val="tx1"/>
              </a:solidFill>
              <a:round/>
              <a:headEnd/>
              <a:tailEnd type="triangle" w="med" len="med"/>
            </a:ln>
          </p:spPr>
          <p:txBody>
            <a:bodyPr/>
            <a:lstStyle/>
            <a:p>
              <a:endParaRPr lang="zh-CN" altLang="en-US"/>
            </a:p>
          </p:txBody>
        </p:sp>
        <p:sp>
          <p:nvSpPr>
            <p:cNvPr id="89185" name="Line 28"/>
            <p:cNvSpPr>
              <a:spLocks noChangeShapeType="1"/>
            </p:cNvSpPr>
            <p:nvPr/>
          </p:nvSpPr>
          <p:spPr bwMode="auto">
            <a:xfrm>
              <a:off x="3840" y="720"/>
              <a:ext cx="288" cy="0"/>
            </a:xfrm>
            <a:prstGeom prst="line">
              <a:avLst/>
            </a:prstGeom>
            <a:noFill/>
            <a:ln w="28575">
              <a:solidFill>
                <a:schemeClr val="tx1"/>
              </a:solidFill>
              <a:round/>
              <a:headEnd/>
              <a:tailEnd type="triangle" w="med" len="med"/>
            </a:ln>
          </p:spPr>
          <p:txBody>
            <a:bodyPr wrap="none" anchor="ctr"/>
            <a:lstStyle/>
            <a:p>
              <a:endParaRPr lang="zh-CN" altLang="en-US"/>
            </a:p>
          </p:txBody>
        </p:sp>
      </p:grpSp>
      <p:grpSp>
        <p:nvGrpSpPr>
          <p:cNvPr id="7" name="Group 29"/>
          <p:cNvGrpSpPr>
            <a:grpSpLocks/>
          </p:cNvGrpSpPr>
          <p:nvPr/>
        </p:nvGrpSpPr>
        <p:grpSpPr bwMode="auto">
          <a:xfrm>
            <a:off x="2609850" y="2362200"/>
            <a:ext cx="925513" cy="1106488"/>
            <a:chOff x="1569" y="1488"/>
            <a:chExt cx="583" cy="697"/>
          </a:xfrm>
        </p:grpSpPr>
        <p:sp>
          <p:nvSpPr>
            <p:cNvPr id="89175" name="Line 30"/>
            <p:cNvSpPr>
              <a:spLocks noChangeShapeType="1"/>
            </p:cNvSpPr>
            <p:nvPr/>
          </p:nvSpPr>
          <p:spPr bwMode="auto">
            <a:xfrm flipV="1">
              <a:off x="1872" y="1488"/>
              <a:ext cx="3" cy="240"/>
            </a:xfrm>
            <a:prstGeom prst="line">
              <a:avLst/>
            </a:prstGeom>
            <a:noFill/>
            <a:ln w="28575">
              <a:solidFill>
                <a:schemeClr val="tx1"/>
              </a:solidFill>
              <a:round/>
              <a:headEnd type="triangle" w="med" len="med"/>
              <a:tailEnd/>
            </a:ln>
          </p:spPr>
          <p:txBody>
            <a:bodyPr/>
            <a:lstStyle/>
            <a:p>
              <a:endParaRPr lang="zh-CN" altLang="en-US"/>
            </a:p>
          </p:txBody>
        </p:sp>
        <p:sp>
          <p:nvSpPr>
            <p:cNvPr id="89176" name="Rectangle 31"/>
            <p:cNvSpPr>
              <a:spLocks noChangeArrowheads="1"/>
            </p:cNvSpPr>
            <p:nvPr/>
          </p:nvSpPr>
          <p:spPr bwMode="auto">
            <a:xfrm>
              <a:off x="1569" y="1736"/>
              <a:ext cx="583" cy="449"/>
            </a:xfrm>
            <a:prstGeom prst="rect">
              <a:avLst/>
            </a:prstGeom>
            <a:noFill/>
            <a:ln w="28575">
              <a:solidFill>
                <a:schemeClr val="tx1"/>
              </a:solidFill>
              <a:miter lim="800000"/>
              <a:headEnd/>
              <a:tailEnd/>
            </a:ln>
          </p:spPr>
          <p:txBody>
            <a:bodyPr lIns="0" rIns="0" anchor="ctr"/>
            <a:lstStyle/>
            <a:p>
              <a:pPr algn="ctr"/>
              <a:r>
                <a:rPr kumimoji="1" lang="zh-CN" altLang="en-US" sz="2000"/>
                <a:t>打印发货单</a:t>
              </a:r>
            </a:p>
          </p:txBody>
        </p:sp>
      </p:grpSp>
      <p:grpSp>
        <p:nvGrpSpPr>
          <p:cNvPr id="8" name="Group 32"/>
          <p:cNvGrpSpPr>
            <a:grpSpLocks/>
          </p:cNvGrpSpPr>
          <p:nvPr/>
        </p:nvGrpSpPr>
        <p:grpSpPr bwMode="auto">
          <a:xfrm>
            <a:off x="3535363" y="2573338"/>
            <a:ext cx="2603500" cy="855662"/>
            <a:chOff x="2152" y="1621"/>
            <a:chExt cx="1640" cy="539"/>
          </a:xfrm>
        </p:grpSpPr>
        <p:sp>
          <p:nvSpPr>
            <p:cNvPr id="89171" name="Oval 33"/>
            <p:cNvSpPr>
              <a:spLocks noChangeArrowheads="1"/>
            </p:cNvSpPr>
            <p:nvPr/>
          </p:nvSpPr>
          <p:spPr bwMode="auto">
            <a:xfrm>
              <a:off x="3256" y="1621"/>
              <a:ext cx="536" cy="539"/>
            </a:xfrm>
            <a:prstGeom prst="ellipse">
              <a:avLst/>
            </a:prstGeom>
            <a:noFill/>
            <a:ln w="28575">
              <a:solidFill>
                <a:schemeClr val="tx1"/>
              </a:solidFill>
              <a:round/>
              <a:headEnd/>
              <a:tailEnd/>
            </a:ln>
          </p:spPr>
          <p:txBody>
            <a:bodyPr wrap="none" anchor="ctr"/>
            <a:lstStyle/>
            <a:p>
              <a:pPr algn="ctr"/>
              <a:r>
                <a:rPr kumimoji="1" lang="zh-CN" altLang="en-US" sz="2000"/>
                <a:t>搬运</a:t>
              </a:r>
            </a:p>
            <a:p>
              <a:pPr algn="ctr"/>
              <a:r>
                <a:rPr kumimoji="1" lang="zh-CN" altLang="en-US" sz="2000"/>
                <a:t>组</a:t>
              </a:r>
            </a:p>
          </p:txBody>
        </p:sp>
        <p:sp>
          <p:nvSpPr>
            <p:cNvPr id="89172" name="AutoShape 34"/>
            <p:cNvSpPr>
              <a:spLocks noChangeArrowheads="1"/>
            </p:cNvSpPr>
            <p:nvPr/>
          </p:nvSpPr>
          <p:spPr bwMode="auto">
            <a:xfrm>
              <a:off x="2392" y="1728"/>
              <a:ext cx="624" cy="432"/>
            </a:xfrm>
            <a:prstGeom prst="flowChartMultidocument">
              <a:avLst/>
            </a:prstGeom>
            <a:noFill/>
            <a:ln w="28575">
              <a:solidFill>
                <a:schemeClr val="tx1"/>
              </a:solidFill>
              <a:miter lim="800000"/>
              <a:headEnd/>
              <a:tailEnd/>
            </a:ln>
          </p:spPr>
          <p:txBody>
            <a:bodyPr wrap="none" anchor="ctr"/>
            <a:lstStyle/>
            <a:p>
              <a:pPr algn="ctr"/>
              <a:r>
                <a:rPr kumimoji="1" lang="zh-CN" altLang="en-US" sz="2000">
                  <a:latin typeface="Times New Roman" pitchFamily="18" charset="0"/>
                </a:rPr>
                <a:t>发货单</a:t>
              </a:r>
            </a:p>
          </p:txBody>
        </p:sp>
        <p:sp>
          <p:nvSpPr>
            <p:cNvPr id="89173" name="Line 35"/>
            <p:cNvSpPr>
              <a:spLocks noChangeShapeType="1"/>
            </p:cNvSpPr>
            <p:nvPr/>
          </p:nvSpPr>
          <p:spPr bwMode="auto">
            <a:xfrm>
              <a:off x="2152" y="1920"/>
              <a:ext cx="24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74" name="Line 36"/>
            <p:cNvSpPr>
              <a:spLocks noChangeShapeType="1"/>
            </p:cNvSpPr>
            <p:nvPr/>
          </p:nvSpPr>
          <p:spPr bwMode="auto">
            <a:xfrm>
              <a:off x="3016" y="1872"/>
              <a:ext cx="222" cy="1"/>
            </a:xfrm>
            <a:prstGeom prst="line">
              <a:avLst/>
            </a:prstGeom>
            <a:noFill/>
            <a:ln w="28575">
              <a:solidFill>
                <a:schemeClr val="tx1"/>
              </a:solidFill>
              <a:round/>
              <a:headEnd/>
              <a:tailEnd type="triangle" w="med" len="med"/>
            </a:ln>
          </p:spPr>
          <p:txBody>
            <a:bodyPr wrap="none" anchor="ctr"/>
            <a:lstStyle/>
            <a:p>
              <a:endParaRPr lang="zh-CN" altLang="en-US"/>
            </a:p>
          </p:txBody>
        </p:sp>
      </p:grpSp>
      <p:grpSp>
        <p:nvGrpSpPr>
          <p:cNvPr id="9" name="Group 37"/>
          <p:cNvGrpSpPr>
            <a:grpSpLocks/>
          </p:cNvGrpSpPr>
          <p:nvPr/>
        </p:nvGrpSpPr>
        <p:grpSpPr bwMode="auto">
          <a:xfrm>
            <a:off x="3548063" y="3276600"/>
            <a:ext cx="2971800" cy="1066800"/>
            <a:chOff x="2160" y="2064"/>
            <a:chExt cx="1872" cy="672"/>
          </a:xfrm>
        </p:grpSpPr>
        <p:sp>
          <p:nvSpPr>
            <p:cNvPr id="89163" name="Line 38"/>
            <p:cNvSpPr>
              <a:spLocks noChangeShapeType="1"/>
            </p:cNvSpPr>
            <p:nvPr/>
          </p:nvSpPr>
          <p:spPr bwMode="auto">
            <a:xfrm>
              <a:off x="2832" y="2544"/>
              <a:ext cx="144" cy="1"/>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64" name="Text Box 39"/>
            <p:cNvSpPr txBox="1">
              <a:spLocks noChangeArrowheads="1"/>
            </p:cNvSpPr>
            <p:nvPr/>
          </p:nvSpPr>
          <p:spPr bwMode="auto">
            <a:xfrm>
              <a:off x="2928" y="2400"/>
              <a:ext cx="1104" cy="250"/>
            </a:xfrm>
            <a:prstGeom prst="rect">
              <a:avLst/>
            </a:prstGeom>
            <a:noFill/>
            <a:ln w="28575">
              <a:noFill/>
              <a:miter lim="800000"/>
              <a:headEnd/>
              <a:tailEnd/>
            </a:ln>
          </p:spPr>
          <p:txBody>
            <a:bodyPr>
              <a:spAutoFit/>
            </a:bodyPr>
            <a:lstStyle/>
            <a:p>
              <a:pPr>
                <a:spcBef>
                  <a:spcPct val="50000"/>
                </a:spcBef>
              </a:pPr>
              <a:r>
                <a:rPr kumimoji="1" lang="en-US" altLang="zh-CN" sz="2000"/>
                <a:t> </a:t>
              </a:r>
              <a:r>
                <a:rPr kumimoji="1" lang="zh-CN" altLang="en-US" sz="2000"/>
                <a:t>发货单</a:t>
              </a:r>
            </a:p>
          </p:txBody>
        </p:sp>
        <p:sp>
          <p:nvSpPr>
            <p:cNvPr id="89165" name="Line 40"/>
            <p:cNvSpPr>
              <a:spLocks noChangeShapeType="1"/>
            </p:cNvSpPr>
            <p:nvPr/>
          </p:nvSpPr>
          <p:spPr bwMode="auto">
            <a:xfrm>
              <a:off x="2987" y="2340"/>
              <a:ext cx="901" cy="0"/>
            </a:xfrm>
            <a:prstGeom prst="line">
              <a:avLst/>
            </a:prstGeom>
            <a:noFill/>
            <a:ln w="28575">
              <a:solidFill>
                <a:schemeClr val="tx1"/>
              </a:solidFill>
              <a:round/>
              <a:headEnd/>
              <a:tailEnd/>
            </a:ln>
          </p:spPr>
          <p:txBody>
            <a:bodyPr wrap="none" anchor="ctr"/>
            <a:lstStyle/>
            <a:p>
              <a:endParaRPr lang="zh-CN" altLang="en-US"/>
            </a:p>
          </p:txBody>
        </p:sp>
        <p:sp>
          <p:nvSpPr>
            <p:cNvPr id="89166" name="Line 41"/>
            <p:cNvSpPr>
              <a:spLocks noChangeShapeType="1"/>
            </p:cNvSpPr>
            <p:nvPr/>
          </p:nvSpPr>
          <p:spPr bwMode="auto">
            <a:xfrm>
              <a:off x="2987" y="2340"/>
              <a:ext cx="0" cy="359"/>
            </a:xfrm>
            <a:prstGeom prst="line">
              <a:avLst/>
            </a:prstGeom>
            <a:noFill/>
            <a:ln w="28575">
              <a:solidFill>
                <a:schemeClr val="tx1"/>
              </a:solidFill>
              <a:round/>
              <a:headEnd/>
              <a:tailEnd/>
            </a:ln>
          </p:spPr>
          <p:txBody>
            <a:bodyPr wrap="none" anchor="ctr"/>
            <a:lstStyle/>
            <a:p>
              <a:endParaRPr lang="zh-CN" altLang="en-US"/>
            </a:p>
          </p:txBody>
        </p:sp>
        <p:sp>
          <p:nvSpPr>
            <p:cNvPr id="89167" name="Line 42"/>
            <p:cNvSpPr>
              <a:spLocks noChangeShapeType="1"/>
            </p:cNvSpPr>
            <p:nvPr/>
          </p:nvSpPr>
          <p:spPr bwMode="auto">
            <a:xfrm>
              <a:off x="2987" y="2699"/>
              <a:ext cx="901" cy="0"/>
            </a:xfrm>
            <a:prstGeom prst="line">
              <a:avLst/>
            </a:prstGeom>
            <a:noFill/>
            <a:ln w="28575">
              <a:solidFill>
                <a:schemeClr val="tx1"/>
              </a:solidFill>
              <a:round/>
              <a:headEnd/>
              <a:tailEnd/>
            </a:ln>
          </p:spPr>
          <p:txBody>
            <a:bodyPr wrap="none" anchor="ctr"/>
            <a:lstStyle/>
            <a:p>
              <a:endParaRPr lang="zh-CN" altLang="en-US"/>
            </a:p>
          </p:txBody>
        </p:sp>
        <p:sp>
          <p:nvSpPr>
            <p:cNvPr id="89168" name="AutoShape 43"/>
            <p:cNvSpPr>
              <a:spLocks noChangeArrowheads="1"/>
            </p:cNvSpPr>
            <p:nvPr/>
          </p:nvSpPr>
          <p:spPr bwMode="auto">
            <a:xfrm>
              <a:off x="2256" y="2376"/>
              <a:ext cx="576" cy="360"/>
            </a:xfrm>
            <a:prstGeom prst="flowChartDocument">
              <a:avLst/>
            </a:prstGeom>
            <a:noFill/>
            <a:ln w="28575">
              <a:solidFill>
                <a:schemeClr val="tx1"/>
              </a:solidFill>
              <a:miter lim="800000"/>
              <a:headEnd/>
              <a:tailEnd/>
            </a:ln>
          </p:spPr>
          <p:txBody>
            <a:bodyPr wrap="none" anchor="ctr"/>
            <a:lstStyle/>
            <a:p>
              <a:pPr algn="ctr"/>
              <a:r>
                <a:rPr kumimoji="1" lang="zh-CN" altLang="en-US" sz="2000"/>
                <a:t>发货单</a:t>
              </a:r>
            </a:p>
          </p:txBody>
        </p:sp>
        <p:sp>
          <p:nvSpPr>
            <p:cNvPr id="89169" name="Line 44"/>
            <p:cNvSpPr>
              <a:spLocks noChangeShapeType="1"/>
            </p:cNvSpPr>
            <p:nvPr/>
          </p:nvSpPr>
          <p:spPr bwMode="auto">
            <a:xfrm flipV="1">
              <a:off x="2349" y="2064"/>
              <a:ext cx="3" cy="288"/>
            </a:xfrm>
            <a:prstGeom prst="line">
              <a:avLst/>
            </a:prstGeom>
            <a:noFill/>
            <a:ln w="28575">
              <a:solidFill>
                <a:schemeClr val="tx1"/>
              </a:solidFill>
              <a:round/>
              <a:headEnd type="triangle" w="med" len="med"/>
              <a:tailEnd/>
            </a:ln>
          </p:spPr>
          <p:txBody>
            <a:bodyPr/>
            <a:lstStyle/>
            <a:p>
              <a:endParaRPr lang="zh-CN" altLang="en-US"/>
            </a:p>
          </p:txBody>
        </p:sp>
        <p:sp>
          <p:nvSpPr>
            <p:cNvPr id="89170" name="Line 45"/>
            <p:cNvSpPr>
              <a:spLocks noChangeShapeType="1"/>
            </p:cNvSpPr>
            <p:nvPr/>
          </p:nvSpPr>
          <p:spPr bwMode="auto">
            <a:xfrm>
              <a:off x="2160" y="2064"/>
              <a:ext cx="192" cy="0"/>
            </a:xfrm>
            <a:prstGeom prst="line">
              <a:avLst/>
            </a:prstGeom>
            <a:noFill/>
            <a:ln w="28575">
              <a:solidFill>
                <a:schemeClr val="tx1"/>
              </a:solidFill>
              <a:round/>
              <a:headEnd/>
              <a:tailEnd/>
            </a:ln>
          </p:spPr>
          <p:txBody>
            <a:bodyPr/>
            <a:lstStyle/>
            <a:p>
              <a:endParaRPr lang="zh-CN" altLang="en-US"/>
            </a:p>
          </p:txBody>
        </p:sp>
      </p:grpSp>
      <p:grpSp>
        <p:nvGrpSpPr>
          <p:cNvPr id="10" name="Group 46"/>
          <p:cNvGrpSpPr>
            <a:grpSpLocks/>
          </p:cNvGrpSpPr>
          <p:nvPr/>
        </p:nvGrpSpPr>
        <p:grpSpPr bwMode="auto">
          <a:xfrm>
            <a:off x="2786063" y="1447800"/>
            <a:ext cx="3733800" cy="968375"/>
            <a:chOff x="1680" y="912"/>
            <a:chExt cx="2352" cy="610"/>
          </a:xfrm>
        </p:grpSpPr>
        <p:sp>
          <p:nvSpPr>
            <p:cNvPr id="89152" name="Line 47"/>
            <p:cNvSpPr>
              <a:spLocks noChangeShapeType="1"/>
            </p:cNvSpPr>
            <p:nvPr/>
          </p:nvSpPr>
          <p:spPr bwMode="auto">
            <a:xfrm>
              <a:off x="2976" y="1344"/>
              <a:ext cx="222" cy="1"/>
            </a:xfrm>
            <a:prstGeom prst="line">
              <a:avLst/>
            </a:prstGeom>
            <a:noFill/>
            <a:ln w="28575">
              <a:solidFill>
                <a:schemeClr val="tx1"/>
              </a:solidFill>
              <a:round/>
              <a:headEnd/>
              <a:tailEnd type="triangle" w="med" len="med"/>
            </a:ln>
          </p:spPr>
          <p:txBody>
            <a:bodyPr wrap="none" anchor="ctr"/>
            <a:lstStyle/>
            <a:p>
              <a:endParaRPr lang="zh-CN" altLang="en-US"/>
            </a:p>
          </p:txBody>
        </p:sp>
        <p:grpSp>
          <p:nvGrpSpPr>
            <p:cNvPr id="89153" name="Group 48"/>
            <p:cNvGrpSpPr>
              <a:grpSpLocks/>
            </p:cNvGrpSpPr>
            <p:nvPr/>
          </p:nvGrpSpPr>
          <p:grpSpPr bwMode="auto">
            <a:xfrm>
              <a:off x="1680" y="912"/>
              <a:ext cx="2352" cy="610"/>
              <a:chOff x="1680" y="912"/>
              <a:chExt cx="2352" cy="610"/>
            </a:xfrm>
          </p:grpSpPr>
          <p:sp>
            <p:nvSpPr>
              <p:cNvPr id="89154" name="Rectangle 49"/>
              <p:cNvSpPr>
                <a:spLocks noChangeArrowheads="1"/>
              </p:cNvSpPr>
              <p:nvPr/>
            </p:nvSpPr>
            <p:spPr bwMode="auto">
              <a:xfrm>
                <a:off x="1680" y="1104"/>
                <a:ext cx="487" cy="388"/>
              </a:xfrm>
              <a:prstGeom prst="rect">
                <a:avLst/>
              </a:prstGeom>
              <a:noFill/>
              <a:ln w="28575">
                <a:solidFill>
                  <a:schemeClr val="tx1"/>
                </a:solidFill>
                <a:miter lim="800000"/>
                <a:headEnd/>
                <a:tailEnd/>
              </a:ln>
            </p:spPr>
            <p:txBody>
              <a:bodyPr anchor="ctr"/>
              <a:lstStyle/>
              <a:p>
                <a:pPr algn="ctr"/>
                <a:r>
                  <a:rPr kumimoji="1" lang="zh-CN" altLang="en-US" sz="2000"/>
                  <a:t>填库存帐</a:t>
                </a:r>
              </a:p>
            </p:txBody>
          </p:sp>
          <p:sp>
            <p:nvSpPr>
              <p:cNvPr id="89155" name="AutoShape 50"/>
              <p:cNvSpPr>
                <a:spLocks noChangeArrowheads="1"/>
              </p:cNvSpPr>
              <p:nvPr/>
            </p:nvSpPr>
            <p:spPr bwMode="auto">
              <a:xfrm>
                <a:off x="2400" y="1152"/>
                <a:ext cx="576" cy="336"/>
              </a:xfrm>
              <a:prstGeom prst="flowChartDocument">
                <a:avLst/>
              </a:prstGeom>
              <a:noFill/>
              <a:ln w="28575">
                <a:solidFill>
                  <a:schemeClr val="tx1"/>
                </a:solidFill>
                <a:miter lim="800000"/>
                <a:headEnd/>
                <a:tailEnd/>
              </a:ln>
            </p:spPr>
            <p:txBody>
              <a:bodyPr wrap="none" anchor="ctr"/>
              <a:lstStyle/>
              <a:p>
                <a:pPr algn="ctr"/>
                <a:r>
                  <a:rPr kumimoji="1" lang="zh-CN" altLang="en-US" sz="2000"/>
                  <a:t>出库单</a:t>
                </a:r>
              </a:p>
            </p:txBody>
          </p:sp>
          <p:sp>
            <p:nvSpPr>
              <p:cNvPr id="89156" name="Line 51"/>
              <p:cNvSpPr>
                <a:spLocks noChangeShapeType="1"/>
              </p:cNvSpPr>
              <p:nvPr/>
            </p:nvSpPr>
            <p:spPr bwMode="auto">
              <a:xfrm flipV="1">
                <a:off x="2064" y="912"/>
                <a:ext cx="2" cy="192"/>
              </a:xfrm>
              <a:prstGeom prst="line">
                <a:avLst/>
              </a:prstGeom>
              <a:noFill/>
              <a:ln w="28575">
                <a:solidFill>
                  <a:schemeClr val="tx1"/>
                </a:solidFill>
                <a:round/>
                <a:headEnd type="triangle" w="med" len="med"/>
                <a:tailEnd/>
              </a:ln>
            </p:spPr>
            <p:txBody>
              <a:bodyPr/>
              <a:lstStyle/>
              <a:p>
                <a:endParaRPr lang="zh-CN" altLang="en-US"/>
              </a:p>
            </p:txBody>
          </p:sp>
          <p:sp>
            <p:nvSpPr>
              <p:cNvPr id="89157" name="Line 52"/>
              <p:cNvSpPr>
                <a:spLocks noChangeShapeType="1"/>
              </p:cNvSpPr>
              <p:nvPr/>
            </p:nvSpPr>
            <p:spPr bwMode="auto">
              <a:xfrm>
                <a:off x="2160" y="1296"/>
                <a:ext cx="24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58" name="Line 53"/>
              <p:cNvSpPr>
                <a:spLocks noChangeShapeType="1"/>
              </p:cNvSpPr>
              <p:nvPr/>
            </p:nvSpPr>
            <p:spPr bwMode="auto">
              <a:xfrm>
                <a:off x="3216" y="1162"/>
                <a:ext cx="801" cy="0"/>
              </a:xfrm>
              <a:prstGeom prst="line">
                <a:avLst/>
              </a:prstGeom>
              <a:noFill/>
              <a:ln w="28575">
                <a:solidFill>
                  <a:schemeClr val="tx1"/>
                </a:solidFill>
                <a:round/>
                <a:headEnd/>
                <a:tailEnd/>
              </a:ln>
            </p:spPr>
            <p:txBody>
              <a:bodyPr wrap="none" anchor="ctr"/>
              <a:lstStyle/>
              <a:p>
                <a:endParaRPr lang="zh-CN" altLang="en-US"/>
              </a:p>
            </p:txBody>
          </p:sp>
          <p:sp>
            <p:nvSpPr>
              <p:cNvPr id="89159" name="Line 54"/>
              <p:cNvSpPr>
                <a:spLocks noChangeShapeType="1"/>
              </p:cNvSpPr>
              <p:nvPr/>
            </p:nvSpPr>
            <p:spPr bwMode="auto">
              <a:xfrm>
                <a:off x="3216" y="1162"/>
                <a:ext cx="0" cy="360"/>
              </a:xfrm>
              <a:prstGeom prst="line">
                <a:avLst/>
              </a:prstGeom>
              <a:noFill/>
              <a:ln w="28575">
                <a:solidFill>
                  <a:schemeClr val="tx1"/>
                </a:solidFill>
                <a:round/>
                <a:headEnd/>
                <a:tailEnd/>
              </a:ln>
            </p:spPr>
            <p:txBody>
              <a:bodyPr wrap="none" anchor="ctr"/>
              <a:lstStyle/>
              <a:p>
                <a:endParaRPr lang="zh-CN" altLang="en-US"/>
              </a:p>
            </p:txBody>
          </p:sp>
          <p:sp>
            <p:nvSpPr>
              <p:cNvPr id="89160" name="Line 55"/>
              <p:cNvSpPr>
                <a:spLocks noChangeShapeType="1"/>
              </p:cNvSpPr>
              <p:nvPr/>
            </p:nvSpPr>
            <p:spPr bwMode="auto">
              <a:xfrm>
                <a:off x="3216" y="1522"/>
                <a:ext cx="801" cy="0"/>
              </a:xfrm>
              <a:prstGeom prst="line">
                <a:avLst/>
              </a:prstGeom>
              <a:noFill/>
              <a:ln w="28575">
                <a:solidFill>
                  <a:schemeClr val="tx1"/>
                </a:solidFill>
                <a:round/>
                <a:headEnd/>
                <a:tailEnd/>
              </a:ln>
            </p:spPr>
            <p:txBody>
              <a:bodyPr wrap="none" anchor="ctr"/>
              <a:lstStyle/>
              <a:p>
                <a:endParaRPr lang="zh-CN" altLang="en-US"/>
              </a:p>
            </p:txBody>
          </p:sp>
          <p:sp>
            <p:nvSpPr>
              <p:cNvPr id="89161" name="Text Box 56"/>
              <p:cNvSpPr txBox="1">
                <a:spLocks noChangeArrowheads="1"/>
              </p:cNvSpPr>
              <p:nvPr/>
            </p:nvSpPr>
            <p:spPr bwMode="auto">
              <a:xfrm>
                <a:off x="3216" y="1200"/>
                <a:ext cx="816" cy="250"/>
              </a:xfrm>
              <a:prstGeom prst="rect">
                <a:avLst/>
              </a:prstGeom>
              <a:noFill/>
              <a:ln w="28575">
                <a:noFill/>
                <a:miter lim="800000"/>
                <a:headEnd/>
                <a:tailEnd/>
              </a:ln>
            </p:spPr>
            <p:txBody>
              <a:bodyPr>
                <a:spAutoFit/>
              </a:bodyPr>
              <a:lstStyle/>
              <a:p>
                <a:pPr>
                  <a:spcBef>
                    <a:spcPct val="50000"/>
                  </a:spcBef>
                </a:pPr>
                <a:r>
                  <a:rPr kumimoji="1" lang="zh-CN" altLang="en-US" sz="2000"/>
                  <a:t>库存帐</a:t>
                </a:r>
              </a:p>
            </p:txBody>
          </p:sp>
          <p:sp>
            <p:nvSpPr>
              <p:cNvPr id="89162" name="Line 57"/>
              <p:cNvSpPr>
                <a:spLocks noChangeShapeType="1"/>
              </p:cNvSpPr>
              <p:nvPr/>
            </p:nvSpPr>
            <p:spPr bwMode="auto">
              <a:xfrm>
                <a:off x="2064" y="912"/>
                <a:ext cx="288" cy="0"/>
              </a:xfrm>
              <a:prstGeom prst="line">
                <a:avLst/>
              </a:prstGeom>
              <a:noFill/>
              <a:ln w="28575">
                <a:solidFill>
                  <a:schemeClr val="tx1"/>
                </a:solidFill>
                <a:round/>
                <a:headEnd/>
                <a:tailEnd/>
              </a:ln>
            </p:spPr>
            <p:txBody>
              <a:bodyPr/>
              <a:lstStyle/>
              <a:p>
                <a:endParaRPr lang="zh-CN" altLang="en-US"/>
              </a:p>
            </p:txBody>
          </p:sp>
        </p:grpSp>
      </p:grpSp>
      <p:grpSp>
        <p:nvGrpSpPr>
          <p:cNvPr id="12" name="Group 58"/>
          <p:cNvGrpSpPr>
            <a:grpSpLocks/>
          </p:cNvGrpSpPr>
          <p:nvPr/>
        </p:nvGrpSpPr>
        <p:grpSpPr bwMode="auto">
          <a:xfrm>
            <a:off x="192088" y="3733800"/>
            <a:ext cx="2365375" cy="1866900"/>
            <a:chOff x="46" y="2352"/>
            <a:chExt cx="1490" cy="1176"/>
          </a:xfrm>
        </p:grpSpPr>
        <p:sp>
          <p:nvSpPr>
            <p:cNvPr id="89145" name="Oval 59"/>
            <p:cNvSpPr>
              <a:spLocks noChangeArrowheads="1"/>
            </p:cNvSpPr>
            <p:nvPr/>
          </p:nvSpPr>
          <p:spPr bwMode="auto">
            <a:xfrm>
              <a:off x="46" y="3024"/>
              <a:ext cx="482" cy="504"/>
            </a:xfrm>
            <a:prstGeom prst="ellipse">
              <a:avLst/>
            </a:prstGeom>
            <a:noFill/>
            <a:ln w="28575">
              <a:solidFill>
                <a:schemeClr val="tx1"/>
              </a:solidFill>
              <a:round/>
              <a:headEnd/>
              <a:tailEnd/>
            </a:ln>
          </p:spPr>
          <p:txBody>
            <a:bodyPr wrap="none" anchor="ctr"/>
            <a:lstStyle/>
            <a:p>
              <a:pPr algn="ctr"/>
              <a:r>
                <a:rPr kumimoji="1" lang="zh-CN" altLang="en-US" sz="2000"/>
                <a:t>生产</a:t>
              </a:r>
            </a:p>
            <a:p>
              <a:pPr algn="ctr"/>
              <a:r>
                <a:rPr kumimoji="1" lang="zh-CN" altLang="en-US" sz="2000"/>
                <a:t>科</a:t>
              </a:r>
            </a:p>
          </p:txBody>
        </p:sp>
        <p:grpSp>
          <p:nvGrpSpPr>
            <p:cNvPr id="89146" name="Group 60"/>
            <p:cNvGrpSpPr>
              <a:grpSpLocks/>
            </p:cNvGrpSpPr>
            <p:nvPr/>
          </p:nvGrpSpPr>
          <p:grpSpPr bwMode="auto">
            <a:xfrm>
              <a:off x="48" y="2352"/>
              <a:ext cx="1488" cy="960"/>
              <a:chOff x="48" y="2352"/>
              <a:chExt cx="1488" cy="960"/>
            </a:xfrm>
          </p:grpSpPr>
          <p:sp>
            <p:nvSpPr>
              <p:cNvPr id="89147" name="Oval 61"/>
              <p:cNvSpPr>
                <a:spLocks noChangeArrowheads="1"/>
              </p:cNvSpPr>
              <p:nvPr/>
            </p:nvSpPr>
            <p:spPr bwMode="auto">
              <a:xfrm>
                <a:off x="48" y="2352"/>
                <a:ext cx="482" cy="504"/>
              </a:xfrm>
              <a:prstGeom prst="ellipse">
                <a:avLst/>
              </a:prstGeom>
              <a:noFill/>
              <a:ln w="28575">
                <a:solidFill>
                  <a:schemeClr val="tx1"/>
                </a:solidFill>
                <a:round/>
                <a:headEnd/>
                <a:tailEnd/>
              </a:ln>
            </p:spPr>
            <p:txBody>
              <a:bodyPr wrap="none" anchor="ctr"/>
              <a:lstStyle/>
              <a:p>
                <a:pPr algn="ctr"/>
                <a:r>
                  <a:rPr kumimoji="1" lang="zh-CN" altLang="en-US" sz="2000"/>
                  <a:t>供应</a:t>
                </a:r>
              </a:p>
              <a:p>
                <a:pPr algn="ctr"/>
                <a:r>
                  <a:rPr kumimoji="1" lang="zh-CN" altLang="en-US" sz="2000"/>
                  <a:t>商</a:t>
                </a:r>
              </a:p>
            </p:txBody>
          </p:sp>
          <p:sp>
            <p:nvSpPr>
              <p:cNvPr id="89148" name="Line 62"/>
              <p:cNvSpPr>
                <a:spLocks noChangeShapeType="1"/>
              </p:cNvSpPr>
              <p:nvPr/>
            </p:nvSpPr>
            <p:spPr bwMode="auto">
              <a:xfrm>
                <a:off x="528" y="2640"/>
                <a:ext cx="576" cy="0"/>
              </a:xfrm>
              <a:prstGeom prst="line">
                <a:avLst/>
              </a:prstGeom>
              <a:noFill/>
              <a:ln w="28575">
                <a:solidFill>
                  <a:schemeClr val="tx1"/>
                </a:solidFill>
                <a:round/>
                <a:headEnd/>
                <a:tailEnd/>
              </a:ln>
            </p:spPr>
            <p:txBody>
              <a:bodyPr wrap="none" anchor="ctr"/>
              <a:lstStyle/>
              <a:p>
                <a:endParaRPr lang="zh-CN" altLang="en-US"/>
              </a:p>
            </p:txBody>
          </p:sp>
          <p:sp>
            <p:nvSpPr>
              <p:cNvPr id="89149" name="Line 63"/>
              <p:cNvSpPr>
                <a:spLocks noChangeShapeType="1"/>
              </p:cNvSpPr>
              <p:nvPr/>
            </p:nvSpPr>
            <p:spPr bwMode="auto">
              <a:xfrm>
                <a:off x="480" y="3120"/>
                <a:ext cx="432"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50" name="Line 64"/>
              <p:cNvSpPr>
                <a:spLocks noChangeShapeType="1"/>
              </p:cNvSpPr>
              <p:nvPr/>
            </p:nvSpPr>
            <p:spPr bwMode="auto">
              <a:xfrm flipV="1">
                <a:off x="1104" y="2640"/>
                <a:ext cx="1" cy="240"/>
              </a:xfrm>
              <a:prstGeom prst="line">
                <a:avLst/>
              </a:prstGeom>
              <a:noFill/>
              <a:ln w="28575">
                <a:solidFill>
                  <a:schemeClr val="tx1"/>
                </a:solidFill>
                <a:round/>
                <a:headEnd type="triangle" w="med" len="med"/>
                <a:tailEnd/>
              </a:ln>
            </p:spPr>
            <p:txBody>
              <a:bodyPr wrap="none" anchor="ctr"/>
              <a:lstStyle/>
              <a:p>
                <a:endParaRPr lang="zh-CN" altLang="en-US"/>
              </a:p>
            </p:txBody>
          </p:sp>
          <p:sp>
            <p:nvSpPr>
              <p:cNvPr id="89151" name="Rectangle 65"/>
              <p:cNvSpPr>
                <a:spLocks noChangeArrowheads="1"/>
              </p:cNvSpPr>
              <p:nvPr/>
            </p:nvSpPr>
            <p:spPr bwMode="auto">
              <a:xfrm>
                <a:off x="912" y="2880"/>
                <a:ext cx="624" cy="432"/>
              </a:xfrm>
              <a:prstGeom prst="rect">
                <a:avLst/>
              </a:prstGeom>
              <a:noFill/>
              <a:ln w="28575">
                <a:solidFill>
                  <a:schemeClr val="tx1"/>
                </a:solidFill>
                <a:miter lim="800000"/>
                <a:headEnd/>
                <a:tailEnd/>
              </a:ln>
            </p:spPr>
            <p:txBody>
              <a:bodyPr anchor="ctr"/>
              <a:lstStyle/>
              <a:p>
                <a:pPr algn="ctr"/>
                <a:r>
                  <a:rPr kumimoji="1" lang="zh-CN" altLang="en-US" sz="2000"/>
                  <a:t>签购货合同</a:t>
                </a:r>
              </a:p>
            </p:txBody>
          </p:sp>
        </p:grpSp>
      </p:grpSp>
      <p:grpSp>
        <p:nvGrpSpPr>
          <p:cNvPr id="14" name="Group 66"/>
          <p:cNvGrpSpPr>
            <a:grpSpLocks/>
          </p:cNvGrpSpPr>
          <p:nvPr/>
        </p:nvGrpSpPr>
        <p:grpSpPr bwMode="auto">
          <a:xfrm>
            <a:off x="2024063" y="3733800"/>
            <a:ext cx="990600" cy="838200"/>
            <a:chOff x="1200" y="2352"/>
            <a:chExt cx="624" cy="528"/>
          </a:xfrm>
        </p:grpSpPr>
        <p:sp>
          <p:nvSpPr>
            <p:cNvPr id="89143" name="AutoShape 67"/>
            <p:cNvSpPr>
              <a:spLocks noChangeArrowheads="1"/>
            </p:cNvSpPr>
            <p:nvPr/>
          </p:nvSpPr>
          <p:spPr bwMode="auto">
            <a:xfrm>
              <a:off x="1200" y="2352"/>
              <a:ext cx="624" cy="336"/>
            </a:xfrm>
            <a:prstGeom prst="flowChartDocument">
              <a:avLst/>
            </a:prstGeom>
            <a:noFill/>
            <a:ln w="28575">
              <a:solidFill>
                <a:schemeClr val="tx1"/>
              </a:solidFill>
              <a:miter lim="800000"/>
              <a:headEnd/>
              <a:tailEnd/>
            </a:ln>
          </p:spPr>
          <p:txBody>
            <a:bodyPr wrap="none" anchor="ctr"/>
            <a:lstStyle/>
            <a:p>
              <a:pPr algn="ctr"/>
              <a:r>
                <a:rPr kumimoji="1" lang="zh-CN" altLang="en-US" sz="2000"/>
                <a:t>合同</a:t>
              </a:r>
            </a:p>
          </p:txBody>
        </p:sp>
        <p:sp>
          <p:nvSpPr>
            <p:cNvPr id="89144" name="Line 68"/>
            <p:cNvSpPr>
              <a:spLocks noChangeShapeType="1"/>
            </p:cNvSpPr>
            <p:nvPr/>
          </p:nvSpPr>
          <p:spPr bwMode="auto">
            <a:xfrm>
              <a:off x="1392" y="2688"/>
              <a:ext cx="0" cy="192"/>
            </a:xfrm>
            <a:prstGeom prst="line">
              <a:avLst/>
            </a:prstGeom>
            <a:noFill/>
            <a:ln w="28575">
              <a:solidFill>
                <a:schemeClr val="tx1"/>
              </a:solidFill>
              <a:round/>
              <a:headEnd type="triangle" w="med" len="med"/>
              <a:tailEnd/>
            </a:ln>
          </p:spPr>
          <p:txBody>
            <a:bodyPr/>
            <a:lstStyle/>
            <a:p>
              <a:endParaRPr lang="zh-CN" altLang="en-US"/>
            </a:p>
          </p:txBody>
        </p:sp>
      </p:grpSp>
      <p:grpSp>
        <p:nvGrpSpPr>
          <p:cNvPr id="15" name="Group 69"/>
          <p:cNvGrpSpPr>
            <a:grpSpLocks/>
          </p:cNvGrpSpPr>
          <p:nvPr/>
        </p:nvGrpSpPr>
        <p:grpSpPr bwMode="auto">
          <a:xfrm>
            <a:off x="881063" y="4495800"/>
            <a:ext cx="3733800" cy="1143000"/>
            <a:chOff x="480" y="2832"/>
            <a:chExt cx="2352" cy="720"/>
          </a:xfrm>
        </p:grpSpPr>
        <p:sp>
          <p:nvSpPr>
            <p:cNvPr id="89138" name="Line 70"/>
            <p:cNvSpPr>
              <a:spLocks noChangeShapeType="1"/>
            </p:cNvSpPr>
            <p:nvPr/>
          </p:nvSpPr>
          <p:spPr bwMode="auto">
            <a:xfrm>
              <a:off x="480" y="3408"/>
              <a:ext cx="1104"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39" name="Rectangle 71"/>
            <p:cNvSpPr>
              <a:spLocks noChangeArrowheads="1"/>
            </p:cNvSpPr>
            <p:nvPr/>
          </p:nvSpPr>
          <p:spPr bwMode="auto">
            <a:xfrm>
              <a:off x="1584" y="3120"/>
              <a:ext cx="480" cy="432"/>
            </a:xfrm>
            <a:prstGeom prst="rect">
              <a:avLst/>
            </a:prstGeom>
            <a:noFill/>
            <a:ln w="28575">
              <a:solidFill>
                <a:schemeClr val="tx1"/>
              </a:solidFill>
              <a:miter lim="800000"/>
              <a:headEnd/>
              <a:tailEnd/>
            </a:ln>
          </p:spPr>
          <p:txBody>
            <a:bodyPr anchor="ctr"/>
            <a:lstStyle/>
            <a:p>
              <a:pPr algn="ctr"/>
              <a:r>
                <a:rPr kumimoji="1" lang="zh-CN" altLang="en-US" sz="2000"/>
                <a:t>填进</a:t>
              </a:r>
            </a:p>
            <a:p>
              <a:pPr algn="ctr"/>
              <a:r>
                <a:rPr kumimoji="1" lang="zh-CN" altLang="en-US" sz="2000"/>
                <a:t>货单</a:t>
              </a:r>
            </a:p>
          </p:txBody>
        </p:sp>
        <p:sp>
          <p:nvSpPr>
            <p:cNvPr id="89140" name="Line 72"/>
            <p:cNvSpPr>
              <a:spLocks noChangeShapeType="1"/>
            </p:cNvSpPr>
            <p:nvPr/>
          </p:nvSpPr>
          <p:spPr bwMode="auto">
            <a:xfrm>
              <a:off x="1776" y="2928"/>
              <a:ext cx="48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41" name="AutoShape 73"/>
            <p:cNvSpPr>
              <a:spLocks noChangeArrowheads="1"/>
            </p:cNvSpPr>
            <p:nvPr/>
          </p:nvSpPr>
          <p:spPr bwMode="auto">
            <a:xfrm>
              <a:off x="2256" y="2832"/>
              <a:ext cx="576" cy="288"/>
            </a:xfrm>
            <a:prstGeom prst="flowChartDocument">
              <a:avLst/>
            </a:prstGeom>
            <a:noFill/>
            <a:ln w="28575">
              <a:solidFill>
                <a:schemeClr val="tx1"/>
              </a:solidFill>
              <a:miter lim="800000"/>
              <a:headEnd/>
              <a:tailEnd/>
            </a:ln>
          </p:spPr>
          <p:txBody>
            <a:bodyPr wrap="none" anchor="ctr"/>
            <a:lstStyle/>
            <a:p>
              <a:pPr algn="ctr"/>
              <a:r>
                <a:rPr kumimoji="1" lang="zh-CN" altLang="en-US" sz="2000"/>
                <a:t>进货单</a:t>
              </a:r>
            </a:p>
          </p:txBody>
        </p:sp>
        <p:sp>
          <p:nvSpPr>
            <p:cNvPr id="89142" name="Line 74"/>
            <p:cNvSpPr>
              <a:spLocks noChangeShapeType="1"/>
            </p:cNvSpPr>
            <p:nvPr/>
          </p:nvSpPr>
          <p:spPr bwMode="auto">
            <a:xfrm flipV="1">
              <a:off x="1776" y="2928"/>
              <a:ext cx="0" cy="192"/>
            </a:xfrm>
            <a:prstGeom prst="line">
              <a:avLst/>
            </a:prstGeom>
            <a:noFill/>
            <a:ln w="28575">
              <a:solidFill>
                <a:schemeClr val="tx1"/>
              </a:solidFill>
              <a:round/>
              <a:headEnd/>
              <a:tailEnd/>
            </a:ln>
          </p:spPr>
          <p:txBody>
            <a:bodyPr/>
            <a:lstStyle/>
            <a:p>
              <a:endParaRPr lang="zh-CN" altLang="en-US"/>
            </a:p>
          </p:txBody>
        </p:sp>
      </p:grpSp>
      <p:grpSp>
        <p:nvGrpSpPr>
          <p:cNvPr id="16" name="Group 75"/>
          <p:cNvGrpSpPr>
            <a:grpSpLocks/>
          </p:cNvGrpSpPr>
          <p:nvPr/>
        </p:nvGrpSpPr>
        <p:grpSpPr bwMode="auto">
          <a:xfrm>
            <a:off x="576263" y="4953000"/>
            <a:ext cx="3962400" cy="1219200"/>
            <a:chOff x="288" y="3120"/>
            <a:chExt cx="2496" cy="768"/>
          </a:xfrm>
        </p:grpSpPr>
        <p:sp>
          <p:nvSpPr>
            <p:cNvPr id="89132" name="Line 76"/>
            <p:cNvSpPr>
              <a:spLocks noChangeShapeType="1"/>
            </p:cNvSpPr>
            <p:nvPr/>
          </p:nvSpPr>
          <p:spPr bwMode="auto">
            <a:xfrm flipV="1">
              <a:off x="288" y="3504"/>
              <a:ext cx="0" cy="192"/>
            </a:xfrm>
            <a:prstGeom prst="line">
              <a:avLst/>
            </a:prstGeom>
            <a:noFill/>
            <a:ln w="28575">
              <a:solidFill>
                <a:schemeClr val="tx1"/>
              </a:solidFill>
              <a:round/>
              <a:headEnd/>
              <a:tailEnd/>
            </a:ln>
          </p:spPr>
          <p:txBody>
            <a:bodyPr/>
            <a:lstStyle/>
            <a:p>
              <a:endParaRPr lang="zh-CN" altLang="en-US"/>
            </a:p>
          </p:txBody>
        </p:sp>
        <p:sp>
          <p:nvSpPr>
            <p:cNvPr id="89133" name="Line 77"/>
            <p:cNvSpPr>
              <a:spLocks noChangeShapeType="1"/>
            </p:cNvSpPr>
            <p:nvPr/>
          </p:nvSpPr>
          <p:spPr bwMode="auto">
            <a:xfrm>
              <a:off x="288" y="3696"/>
              <a:ext cx="576"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34" name="Line 78"/>
            <p:cNvSpPr>
              <a:spLocks noChangeShapeType="1"/>
            </p:cNvSpPr>
            <p:nvPr/>
          </p:nvSpPr>
          <p:spPr bwMode="auto">
            <a:xfrm>
              <a:off x="1488" y="3696"/>
              <a:ext cx="76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35" name="AutoShape 79"/>
            <p:cNvSpPr>
              <a:spLocks noChangeArrowheads="1"/>
            </p:cNvSpPr>
            <p:nvPr/>
          </p:nvSpPr>
          <p:spPr bwMode="auto">
            <a:xfrm>
              <a:off x="864" y="3552"/>
              <a:ext cx="624" cy="336"/>
            </a:xfrm>
            <a:prstGeom prst="flowChartDocument">
              <a:avLst/>
            </a:prstGeom>
            <a:noFill/>
            <a:ln w="28575">
              <a:solidFill>
                <a:schemeClr val="tx1"/>
              </a:solidFill>
              <a:miter lim="800000"/>
              <a:headEnd/>
              <a:tailEnd/>
            </a:ln>
          </p:spPr>
          <p:txBody>
            <a:bodyPr wrap="none" anchor="ctr"/>
            <a:lstStyle/>
            <a:p>
              <a:pPr algn="ctr"/>
              <a:r>
                <a:rPr kumimoji="1" lang="zh-CN" altLang="en-US" sz="2000"/>
                <a:t>原材料</a:t>
              </a:r>
            </a:p>
          </p:txBody>
        </p:sp>
        <p:sp>
          <p:nvSpPr>
            <p:cNvPr id="89136" name="Oval 80"/>
            <p:cNvSpPr>
              <a:spLocks noChangeArrowheads="1"/>
            </p:cNvSpPr>
            <p:nvPr/>
          </p:nvSpPr>
          <p:spPr bwMode="auto">
            <a:xfrm>
              <a:off x="2256" y="3408"/>
              <a:ext cx="528" cy="432"/>
            </a:xfrm>
            <a:prstGeom prst="ellipse">
              <a:avLst/>
            </a:prstGeom>
            <a:noFill/>
            <a:ln w="28575">
              <a:solidFill>
                <a:schemeClr val="tx1"/>
              </a:solidFill>
              <a:round/>
              <a:headEnd/>
              <a:tailEnd/>
            </a:ln>
          </p:spPr>
          <p:txBody>
            <a:bodyPr lIns="0" rIns="0" anchor="ctr"/>
            <a:lstStyle/>
            <a:p>
              <a:pPr algn="ctr"/>
              <a:r>
                <a:rPr kumimoji="1" lang="zh-CN" altLang="en-US" sz="2000">
                  <a:latin typeface="Times New Roman" pitchFamily="18" charset="0"/>
                </a:rPr>
                <a:t>进货组</a:t>
              </a:r>
            </a:p>
          </p:txBody>
        </p:sp>
        <p:sp>
          <p:nvSpPr>
            <p:cNvPr id="89137" name="Line 81"/>
            <p:cNvSpPr>
              <a:spLocks noChangeShapeType="1"/>
            </p:cNvSpPr>
            <p:nvPr/>
          </p:nvSpPr>
          <p:spPr bwMode="auto">
            <a:xfrm flipV="1">
              <a:off x="2496" y="3120"/>
              <a:ext cx="1" cy="288"/>
            </a:xfrm>
            <a:prstGeom prst="line">
              <a:avLst/>
            </a:prstGeom>
            <a:noFill/>
            <a:ln w="28575">
              <a:solidFill>
                <a:schemeClr val="tx1"/>
              </a:solidFill>
              <a:round/>
              <a:headEnd type="triangle" w="med" len="med"/>
              <a:tailEnd/>
            </a:ln>
          </p:spPr>
          <p:txBody>
            <a:bodyPr wrap="none" anchor="ctr"/>
            <a:lstStyle/>
            <a:p>
              <a:endParaRPr lang="zh-CN" altLang="en-US"/>
            </a:p>
          </p:txBody>
        </p:sp>
      </p:grpSp>
      <p:sp>
        <p:nvSpPr>
          <p:cNvPr id="1809490" name="Line 82"/>
          <p:cNvSpPr>
            <a:spLocks noChangeShapeType="1"/>
          </p:cNvSpPr>
          <p:nvPr/>
        </p:nvSpPr>
        <p:spPr bwMode="auto">
          <a:xfrm flipH="1">
            <a:off x="881063" y="3962400"/>
            <a:ext cx="1143000" cy="0"/>
          </a:xfrm>
          <a:prstGeom prst="line">
            <a:avLst/>
          </a:prstGeom>
          <a:noFill/>
          <a:ln w="28575">
            <a:solidFill>
              <a:schemeClr val="tx1"/>
            </a:solidFill>
            <a:round/>
            <a:headEnd/>
            <a:tailEnd type="triangle" w="med" len="med"/>
          </a:ln>
        </p:spPr>
        <p:txBody>
          <a:bodyPr/>
          <a:lstStyle/>
          <a:p>
            <a:endParaRPr lang="zh-CN" altLang="en-US"/>
          </a:p>
        </p:txBody>
      </p:sp>
      <p:sp>
        <p:nvSpPr>
          <p:cNvPr id="1809491" name="Line 83"/>
          <p:cNvSpPr>
            <a:spLocks noChangeShapeType="1"/>
          </p:cNvSpPr>
          <p:nvPr/>
        </p:nvSpPr>
        <p:spPr bwMode="auto">
          <a:xfrm flipV="1">
            <a:off x="2252663" y="3581400"/>
            <a:ext cx="0" cy="152400"/>
          </a:xfrm>
          <a:prstGeom prst="line">
            <a:avLst/>
          </a:prstGeom>
          <a:noFill/>
          <a:ln w="28575">
            <a:solidFill>
              <a:schemeClr val="tx1"/>
            </a:solidFill>
            <a:round/>
            <a:headEnd/>
            <a:tailEnd/>
          </a:ln>
        </p:spPr>
        <p:txBody>
          <a:bodyPr/>
          <a:lstStyle/>
          <a:p>
            <a:endParaRPr lang="zh-CN" altLang="en-US"/>
          </a:p>
        </p:txBody>
      </p:sp>
      <p:sp>
        <p:nvSpPr>
          <p:cNvPr id="1809492" name="Line 84"/>
          <p:cNvSpPr>
            <a:spLocks noChangeShapeType="1"/>
          </p:cNvSpPr>
          <p:nvPr/>
        </p:nvSpPr>
        <p:spPr bwMode="auto">
          <a:xfrm flipH="1">
            <a:off x="195263" y="3581400"/>
            <a:ext cx="2057400" cy="0"/>
          </a:xfrm>
          <a:prstGeom prst="line">
            <a:avLst/>
          </a:prstGeom>
          <a:noFill/>
          <a:ln w="28575">
            <a:solidFill>
              <a:schemeClr val="tx1"/>
            </a:solidFill>
            <a:round/>
            <a:headEnd/>
            <a:tailEnd/>
          </a:ln>
        </p:spPr>
        <p:txBody>
          <a:bodyPr/>
          <a:lstStyle/>
          <a:p>
            <a:endParaRPr lang="zh-CN" altLang="en-US"/>
          </a:p>
        </p:txBody>
      </p:sp>
      <p:sp>
        <p:nvSpPr>
          <p:cNvPr id="1809493" name="Line 85"/>
          <p:cNvSpPr>
            <a:spLocks noChangeShapeType="1"/>
          </p:cNvSpPr>
          <p:nvPr/>
        </p:nvSpPr>
        <p:spPr bwMode="auto">
          <a:xfrm>
            <a:off x="195263" y="3581400"/>
            <a:ext cx="0" cy="1600200"/>
          </a:xfrm>
          <a:prstGeom prst="line">
            <a:avLst/>
          </a:prstGeom>
          <a:noFill/>
          <a:ln w="28575">
            <a:solidFill>
              <a:schemeClr val="tx1"/>
            </a:solidFill>
            <a:round/>
            <a:headEnd/>
            <a:tailEnd type="triangle" w="med" len="med"/>
          </a:ln>
        </p:spPr>
        <p:txBody>
          <a:bodyPr/>
          <a:lstStyle/>
          <a:p>
            <a:endParaRPr lang="zh-CN" altLang="en-US"/>
          </a:p>
        </p:txBody>
      </p:sp>
      <p:grpSp>
        <p:nvGrpSpPr>
          <p:cNvPr id="17" name="Group 86"/>
          <p:cNvGrpSpPr>
            <a:grpSpLocks/>
          </p:cNvGrpSpPr>
          <p:nvPr/>
        </p:nvGrpSpPr>
        <p:grpSpPr bwMode="auto">
          <a:xfrm>
            <a:off x="4538663" y="4343400"/>
            <a:ext cx="2895600" cy="1600200"/>
            <a:chOff x="2784" y="2736"/>
            <a:chExt cx="1824" cy="1008"/>
          </a:xfrm>
        </p:grpSpPr>
        <p:grpSp>
          <p:nvGrpSpPr>
            <p:cNvPr id="89125" name="Group 87"/>
            <p:cNvGrpSpPr>
              <a:grpSpLocks/>
            </p:cNvGrpSpPr>
            <p:nvPr/>
          </p:nvGrpSpPr>
          <p:grpSpPr bwMode="auto">
            <a:xfrm>
              <a:off x="2784" y="2736"/>
              <a:ext cx="1104" cy="1008"/>
              <a:chOff x="2784" y="2736"/>
              <a:chExt cx="1104" cy="1008"/>
            </a:xfrm>
          </p:grpSpPr>
          <p:sp>
            <p:nvSpPr>
              <p:cNvPr id="89128" name="Rectangle 88"/>
              <p:cNvSpPr>
                <a:spLocks noChangeArrowheads="1"/>
              </p:cNvSpPr>
              <p:nvPr/>
            </p:nvSpPr>
            <p:spPr bwMode="auto">
              <a:xfrm>
                <a:off x="3264" y="3312"/>
                <a:ext cx="624" cy="432"/>
              </a:xfrm>
              <a:prstGeom prst="rect">
                <a:avLst/>
              </a:prstGeom>
              <a:noFill/>
              <a:ln w="28575">
                <a:solidFill>
                  <a:schemeClr val="tx1"/>
                </a:solidFill>
                <a:miter lim="800000"/>
                <a:headEnd/>
                <a:tailEnd/>
              </a:ln>
            </p:spPr>
            <p:txBody>
              <a:bodyPr anchor="ctr"/>
              <a:lstStyle/>
              <a:p>
                <a:pPr algn="ctr"/>
                <a:r>
                  <a:rPr kumimoji="1" lang="zh-CN" altLang="en-US" sz="2000"/>
                  <a:t>核对</a:t>
                </a:r>
              </a:p>
              <a:p>
                <a:pPr algn="ctr"/>
                <a:r>
                  <a:rPr kumimoji="1" lang="zh-CN" altLang="en-US" sz="2000"/>
                  <a:t>进货单</a:t>
                </a:r>
              </a:p>
            </p:txBody>
          </p:sp>
          <p:sp>
            <p:nvSpPr>
              <p:cNvPr id="89129" name="Line 89"/>
              <p:cNvSpPr>
                <a:spLocks noChangeShapeType="1"/>
              </p:cNvSpPr>
              <p:nvPr/>
            </p:nvSpPr>
            <p:spPr bwMode="auto">
              <a:xfrm flipV="1">
                <a:off x="3600" y="3120"/>
                <a:ext cx="1" cy="19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30" name="AutoShape 90"/>
              <p:cNvSpPr>
                <a:spLocks noChangeArrowheads="1"/>
              </p:cNvSpPr>
              <p:nvPr/>
            </p:nvSpPr>
            <p:spPr bwMode="auto">
              <a:xfrm>
                <a:off x="3264" y="2736"/>
                <a:ext cx="565" cy="456"/>
              </a:xfrm>
              <a:prstGeom prst="flowChartDocument">
                <a:avLst/>
              </a:prstGeom>
              <a:noFill/>
              <a:ln w="28575">
                <a:solidFill>
                  <a:schemeClr val="tx1"/>
                </a:solidFill>
                <a:miter lim="800000"/>
                <a:headEnd/>
                <a:tailEnd/>
              </a:ln>
            </p:spPr>
            <p:txBody>
              <a:bodyPr wrap="none" anchor="ctr"/>
              <a:lstStyle/>
              <a:p>
                <a:pPr algn="ctr"/>
                <a:r>
                  <a:rPr kumimoji="1" lang="zh-CN" altLang="en-US" sz="2000"/>
                  <a:t>合格</a:t>
                </a:r>
              </a:p>
              <a:p>
                <a:pPr algn="ctr"/>
                <a:r>
                  <a:rPr kumimoji="1" lang="zh-CN" altLang="en-US" sz="2000"/>
                  <a:t>进货单</a:t>
                </a:r>
              </a:p>
            </p:txBody>
          </p:sp>
          <p:sp>
            <p:nvSpPr>
              <p:cNvPr id="89131" name="Line 91"/>
              <p:cNvSpPr>
                <a:spLocks noChangeShapeType="1"/>
              </p:cNvSpPr>
              <p:nvPr/>
            </p:nvSpPr>
            <p:spPr bwMode="auto">
              <a:xfrm>
                <a:off x="2784" y="3600"/>
                <a:ext cx="480" cy="0"/>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89126" name="Oval 92"/>
            <p:cNvSpPr>
              <a:spLocks noChangeArrowheads="1"/>
            </p:cNvSpPr>
            <p:nvPr/>
          </p:nvSpPr>
          <p:spPr bwMode="auto">
            <a:xfrm>
              <a:off x="4128" y="2736"/>
              <a:ext cx="480" cy="432"/>
            </a:xfrm>
            <a:prstGeom prst="ellipse">
              <a:avLst/>
            </a:prstGeom>
            <a:noFill/>
            <a:ln w="28575">
              <a:solidFill>
                <a:schemeClr val="tx1"/>
              </a:solidFill>
              <a:round/>
              <a:headEnd/>
              <a:tailEnd/>
            </a:ln>
          </p:spPr>
          <p:txBody>
            <a:bodyPr lIns="0" rIns="0" anchor="ctr"/>
            <a:lstStyle/>
            <a:p>
              <a:pPr algn="ctr"/>
              <a:r>
                <a:rPr kumimoji="1" lang="zh-CN" altLang="en-US" sz="2000">
                  <a:latin typeface="Times New Roman" pitchFamily="18" charset="0"/>
                </a:rPr>
                <a:t>会计组</a:t>
              </a:r>
            </a:p>
          </p:txBody>
        </p:sp>
        <p:sp>
          <p:nvSpPr>
            <p:cNvPr id="89127" name="Line 93"/>
            <p:cNvSpPr>
              <a:spLocks noChangeShapeType="1"/>
            </p:cNvSpPr>
            <p:nvPr/>
          </p:nvSpPr>
          <p:spPr bwMode="auto">
            <a:xfrm>
              <a:off x="3840" y="2928"/>
              <a:ext cx="288" cy="0"/>
            </a:xfrm>
            <a:prstGeom prst="line">
              <a:avLst/>
            </a:prstGeom>
            <a:noFill/>
            <a:ln w="28575">
              <a:solidFill>
                <a:schemeClr val="tx1"/>
              </a:solidFill>
              <a:round/>
              <a:headEnd/>
              <a:tailEnd type="triangle" w="med" len="med"/>
            </a:ln>
          </p:spPr>
          <p:txBody>
            <a:bodyPr/>
            <a:lstStyle/>
            <a:p>
              <a:endParaRPr lang="zh-CN" altLang="en-US"/>
            </a:p>
          </p:txBody>
        </p:sp>
      </p:grpSp>
      <p:grpSp>
        <p:nvGrpSpPr>
          <p:cNvPr id="19" name="Group 94"/>
          <p:cNvGrpSpPr>
            <a:grpSpLocks/>
          </p:cNvGrpSpPr>
          <p:nvPr/>
        </p:nvGrpSpPr>
        <p:grpSpPr bwMode="auto">
          <a:xfrm>
            <a:off x="6367463" y="2133600"/>
            <a:ext cx="1143000" cy="2209800"/>
            <a:chOff x="3936" y="1344"/>
            <a:chExt cx="720" cy="1392"/>
          </a:xfrm>
        </p:grpSpPr>
        <p:sp>
          <p:nvSpPr>
            <p:cNvPr id="89119" name="Line 95"/>
            <p:cNvSpPr>
              <a:spLocks noChangeShapeType="1"/>
            </p:cNvSpPr>
            <p:nvPr/>
          </p:nvSpPr>
          <p:spPr bwMode="auto">
            <a:xfrm flipV="1">
              <a:off x="4320" y="1968"/>
              <a:ext cx="1" cy="19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20" name="Line 96"/>
            <p:cNvSpPr>
              <a:spLocks noChangeShapeType="1"/>
            </p:cNvSpPr>
            <p:nvPr/>
          </p:nvSpPr>
          <p:spPr bwMode="auto">
            <a:xfrm flipH="1">
              <a:off x="3936" y="1344"/>
              <a:ext cx="384" cy="0"/>
            </a:xfrm>
            <a:prstGeom prst="line">
              <a:avLst/>
            </a:prstGeom>
            <a:noFill/>
            <a:ln w="28575">
              <a:solidFill>
                <a:schemeClr val="tx1"/>
              </a:solidFill>
              <a:round/>
              <a:headEnd/>
              <a:tailEnd type="triangle" w="med" len="med"/>
            </a:ln>
          </p:spPr>
          <p:txBody>
            <a:bodyPr/>
            <a:lstStyle/>
            <a:p>
              <a:endParaRPr lang="zh-CN" altLang="en-US"/>
            </a:p>
          </p:txBody>
        </p:sp>
        <p:sp>
          <p:nvSpPr>
            <p:cNvPr id="89121" name="Rectangle 97"/>
            <p:cNvSpPr>
              <a:spLocks noChangeArrowheads="1"/>
            </p:cNvSpPr>
            <p:nvPr/>
          </p:nvSpPr>
          <p:spPr bwMode="auto">
            <a:xfrm>
              <a:off x="4128" y="2160"/>
              <a:ext cx="487" cy="388"/>
            </a:xfrm>
            <a:prstGeom prst="rect">
              <a:avLst/>
            </a:prstGeom>
            <a:noFill/>
            <a:ln w="28575">
              <a:solidFill>
                <a:schemeClr val="tx1"/>
              </a:solidFill>
              <a:miter lim="800000"/>
              <a:headEnd/>
              <a:tailEnd/>
            </a:ln>
          </p:spPr>
          <p:txBody>
            <a:bodyPr anchor="ctr"/>
            <a:lstStyle/>
            <a:p>
              <a:pPr algn="ctr"/>
              <a:r>
                <a:rPr kumimoji="1" lang="zh-CN" altLang="en-US" sz="2000"/>
                <a:t>填库存帐</a:t>
              </a:r>
            </a:p>
          </p:txBody>
        </p:sp>
        <p:sp>
          <p:nvSpPr>
            <p:cNvPr id="89122" name="AutoShape 98"/>
            <p:cNvSpPr>
              <a:spLocks noChangeArrowheads="1"/>
            </p:cNvSpPr>
            <p:nvPr/>
          </p:nvSpPr>
          <p:spPr bwMode="auto">
            <a:xfrm>
              <a:off x="4080" y="1632"/>
              <a:ext cx="576" cy="336"/>
            </a:xfrm>
            <a:prstGeom prst="flowChartDocument">
              <a:avLst/>
            </a:prstGeom>
            <a:noFill/>
            <a:ln w="28575">
              <a:solidFill>
                <a:schemeClr val="tx1"/>
              </a:solidFill>
              <a:miter lim="800000"/>
              <a:headEnd/>
              <a:tailEnd/>
            </a:ln>
          </p:spPr>
          <p:txBody>
            <a:bodyPr wrap="none" anchor="ctr"/>
            <a:lstStyle/>
            <a:p>
              <a:pPr algn="ctr"/>
              <a:r>
                <a:rPr kumimoji="1" lang="zh-CN" altLang="en-US" sz="2000"/>
                <a:t>进库单</a:t>
              </a:r>
            </a:p>
          </p:txBody>
        </p:sp>
        <p:sp>
          <p:nvSpPr>
            <p:cNvPr id="89123" name="Line 99"/>
            <p:cNvSpPr>
              <a:spLocks noChangeShapeType="1"/>
            </p:cNvSpPr>
            <p:nvPr/>
          </p:nvSpPr>
          <p:spPr bwMode="auto">
            <a:xfrm flipV="1">
              <a:off x="4320" y="1344"/>
              <a:ext cx="0" cy="288"/>
            </a:xfrm>
            <a:prstGeom prst="line">
              <a:avLst/>
            </a:prstGeom>
            <a:noFill/>
            <a:ln w="28575">
              <a:solidFill>
                <a:schemeClr val="tx1"/>
              </a:solidFill>
              <a:round/>
              <a:headEnd/>
              <a:tailEnd/>
            </a:ln>
          </p:spPr>
          <p:txBody>
            <a:bodyPr/>
            <a:lstStyle/>
            <a:p>
              <a:endParaRPr lang="zh-CN" altLang="en-US"/>
            </a:p>
          </p:txBody>
        </p:sp>
        <p:sp>
          <p:nvSpPr>
            <p:cNvPr id="89124" name="Line 100"/>
            <p:cNvSpPr>
              <a:spLocks noChangeShapeType="1"/>
            </p:cNvSpPr>
            <p:nvPr/>
          </p:nvSpPr>
          <p:spPr bwMode="auto">
            <a:xfrm flipV="1">
              <a:off x="4368" y="2544"/>
              <a:ext cx="1" cy="192"/>
            </a:xfrm>
            <a:prstGeom prst="line">
              <a:avLst/>
            </a:prstGeom>
            <a:noFill/>
            <a:ln w="28575">
              <a:solidFill>
                <a:schemeClr val="tx1"/>
              </a:solidFill>
              <a:round/>
              <a:headEnd/>
              <a:tailEnd type="triangle" w="med" len="med"/>
            </a:ln>
          </p:spPr>
          <p:txBody>
            <a:bodyPr wrap="none" anchor="ctr"/>
            <a:lstStyle/>
            <a:p>
              <a:endParaRPr lang="zh-CN" altLang="en-US"/>
            </a:p>
          </p:txBody>
        </p:sp>
      </p:grpSp>
      <p:grpSp>
        <p:nvGrpSpPr>
          <p:cNvPr id="20" name="Group 101"/>
          <p:cNvGrpSpPr>
            <a:grpSpLocks/>
          </p:cNvGrpSpPr>
          <p:nvPr/>
        </p:nvGrpSpPr>
        <p:grpSpPr bwMode="auto">
          <a:xfrm>
            <a:off x="7391400" y="2133600"/>
            <a:ext cx="1676400" cy="3048000"/>
            <a:chOff x="4656" y="1344"/>
            <a:chExt cx="1056" cy="1920"/>
          </a:xfrm>
        </p:grpSpPr>
        <p:sp>
          <p:nvSpPr>
            <p:cNvPr id="89110" name="Line 102"/>
            <p:cNvSpPr>
              <a:spLocks noChangeShapeType="1"/>
            </p:cNvSpPr>
            <p:nvPr/>
          </p:nvSpPr>
          <p:spPr bwMode="auto">
            <a:xfrm>
              <a:off x="4923" y="1344"/>
              <a:ext cx="789" cy="0"/>
            </a:xfrm>
            <a:prstGeom prst="line">
              <a:avLst/>
            </a:prstGeom>
            <a:noFill/>
            <a:ln w="28575">
              <a:solidFill>
                <a:schemeClr val="tx1"/>
              </a:solidFill>
              <a:round/>
              <a:headEnd/>
              <a:tailEnd/>
            </a:ln>
          </p:spPr>
          <p:txBody>
            <a:bodyPr wrap="none" anchor="ctr"/>
            <a:lstStyle/>
            <a:p>
              <a:endParaRPr lang="zh-CN" altLang="en-US"/>
            </a:p>
          </p:txBody>
        </p:sp>
        <p:sp>
          <p:nvSpPr>
            <p:cNvPr id="89111" name="Line 103"/>
            <p:cNvSpPr>
              <a:spLocks noChangeShapeType="1"/>
            </p:cNvSpPr>
            <p:nvPr/>
          </p:nvSpPr>
          <p:spPr bwMode="auto">
            <a:xfrm>
              <a:off x="4923" y="1344"/>
              <a:ext cx="0" cy="336"/>
            </a:xfrm>
            <a:prstGeom prst="line">
              <a:avLst/>
            </a:prstGeom>
            <a:noFill/>
            <a:ln w="28575">
              <a:solidFill>
                <a:schemeClr val="tx1"/>
              </a:solidFill>
              <a:round/>
              <a:headEnd/>
              <a:tailEnd/>
            </a:ln>
          </p:spPr>
          <p:txBody>
            <a:bodyPr wrap="none" anchor="ctr"/>
            <a:lstStyle/>
            <a:p>
              <a:endParaRPr lang="zh-CN" altLang="en-US"/>
            </a:p>
          </p:txBody>
        </p:sp>
        <p:sp>
          <p:nvSpPr>
            <p:cNvPr id="89112" name="AutoShape 104"/>
            <p:cNvSpPr>
              <a:spLocks noChangeArrowheads="1"/>
            </p:cNvSpPr>
            <p:nvPr/>
          </p:nvSpPr>
          <p:spPr bwMode="auto">
            <a:xfrm>
              <a:off x="4971" y="2112"/>
              <a:ext cx="624" cy="384"/>
            </a:xfrm>
            <a:prstGeom prst="flowChartDocument">
              <a:avLst/>
            </a:prstGeom>
            <a:noFill/>
            <a:ln w="28575">
              <a:solidFill>
                <a:schemeClr val="tx1"/>
              </a:solidFill>
              <a:miter lim="800000"/>
              <a:headEnd/>
              <a:tailEnd/>
            </a:ln>
          </p:spPr>
          <p:txBody>
            <a:bodyPr anchor="ctr"/>
            <a:lstStyle/>
            <a:p>
              <a:pPr algn="ctr"/>
              <a:r>
                <a:rPr kumimoji="1" lang="zh-CN" altLang="en-US" sz="2000"/>
                <a:t>进货单</a:t>
              </a:r>
            </a:p>
          </p:txBody>
        </p:sp>
        <p:sp>
          <p:nvSpPr>
            <p:cNvPr id="89113" name="Rectangle 105"/>
            <p:cNvSpPr>
              <a:spLocks noChangeArrowheads="1"/>
            </p:cNvSpPr>
            <p:nvPr/>
          </p:nvSpPr>
          <p:spPr bwMode="auto">
            <a:xfrm>
              <a:off x="5019" y="2844"/>
              <a:ext cx="624" cy="420"/>
            </a:xfrm>
            <a:prstGeom prst="rect">
              <a:avLst/>
            </a:prstGeom>
            <a:noFill/>
            <a:ln w="28575">
              <a:solidFill>
                <a:schemeClr val="tx1"/>
              </a:solidFill>
              <a:miter lim="800000"/>
              <a:headEnd/>
              <a:tailEnd/>
            </a:ln>
          </p:spPr>
          <p:txBody>
            <a:bodyPr anchor="ctr"/>
            <a:lstStyle/>
            <a:p>
              <a:pPr algn="ctr"/>
              <a:r>
                <a:rPr kumimoji="1" lang="zh-CN" altLang="en-US" sz="2000"/>
                <a:t>填入</a:t>
              </a:r>
            </a:p>
            <a:p>
              <a:pPr algn="ctr"/>
              <a:r>
                <a:rPr kumimoji="1" lang="zh-CN" altLang="en-US" sz="2000"/>
                <a:t>库帐</a:t>
              </a:r>
            </a:p>
          </p:txBody>
        </p:sp>
        <p:sp>
          <p:nvSpPr>
            <p:cNvPr id="89114" name="Line 106"/>
            <p:cNvSpPr>
              <a:spLocks noChangeShapeType="1"/>
            </p:cNvSpPr>
            <p:nvPr/>
          </p:nvSpPr>
          <p:spPr bwMode="auto">
            <a:xfrm>
              <a:off x="4923" y="1680"/>
              <a:ext cx="789" cy="0"/>
            </a:xfrm>
            <a:prstGeom prst="line">
              <a:avLst/>
            </a:prstGeom>
            <a:noFill/>
            <a:ln w="28575">
              <a:solidFill>
                <a:schemeClr val="tx1"/>
              </a:solidFill>
              <a:round/>
              <a:headEnd/>
              <a:tailEnd/>
            </a:ln>
          </p:spPr>
          <p:txBody>
            <a:bodyPr wrap="none" anchor="ctr"/>
            <a:lstStyle/>
            <a:p>
              <a:endParaRPr lang="zh-CN" altLang="en-US"/>
            </a:p>
          </p:txBody>
        </p:sp>
        <p:sp>
          <p:nvSpPr>
            <p:cNvPr id="89115" name="Text Box 107"/>
            <p:cNvSpPr txBox="1">
              <a:spLocks noChangeArrowheads="1"/>
            </p:cNvSpPr>
            <p:nvPr/>
          </p:nvSpPr>
          <p:spPr bwMode="auto">
            <a:xfrm>
              <a:off x="4923" y="1392"/>
              <a:ext cx="768" cy="250"/>
            </a:xfrm>
            <a:prstGeom prst="rect">
              <a:avLst/>
            </a:prstGeom>
            <a:noFill/>
            <a:ln w="28575">
              <a:noFill/>
              <a:miter lim="800000"/>
              <a:headEnd/>
              <a:tailEnd/>
            </a:ln>
          </p:spPr>
          <p:txBody>
            <a:bodyPr>
              <a:spAutoFit/>
            </a:bodyPr>
            <a:lstStyle/>
            <a:p>
              <a:pPr>
                <a:spcBef>
                  <a:spcPct val="50000"/>
                </a:spcBef>
              </a:pPr>
              <a:r>
                <a:rPr kumimoji="1" lang="zh-CN" altLang="en-US" sz="2000"/>
                <a:t>入库帐</a:t>
              </a:r>
            </a:p>
          </p:txBody>
        </p:sp>
        <p:sp>
          <p:nvSpPr>
            <p:cNvPr id="89116" name="Line 108"/>
            <p:cNvSpPr>
              <a:spLocks noChangeShapeType="1"/>
            </p:cNvSpPr>
            <p:nvPr/>
          </p:nvSpPr>
          <p:spPr bwMode="auto">
            <a:xfrm>
              <a:off x="4656" y="3024"/>
              <a:ext cx="384"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17" name="Line 109"/>
            <p:cNvSpPr>
              <a:spLocks noChangeShapeType="1"/>
            </p:cNvSpPr>
            <p:nvPr/>
          </p:nvSpPr>
          <p:spPr bwMode="auto">
            <a:xfrm flipV="1">
              <a:off x="5305" y="2496"/>
              <a:ext cx="2" cy="348"/>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9118" name="Line 110"/>
            <p:cNvSpPr>
              <a:spLocks noChangeShapeType="1"/>
            </p:cNvSpPr>
            <p:nvPr/>
          </p:nvSpPr>
          <p:spPr bwMode="auto">
            <a:xfrm flipV="1">
              <a:off x="5259" y="1656"/>
              <a:ext cx="2" cy="456"/>
            </a:xfrm>
            <a:prstGeom prst="line">
              <a:avLst/>
            </a:prstGeom>
            <a:noFill/>
            <a:ln w="28575">
              <a:solidFill>
                <a:schemeClr val="tx1"/>
              </a:solidFill>
              <a:round/>
              <a:headEnd/>
              <a:tailEnd type="triangle" w="med" len="med"/>
            </a:ln>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trips(downRigh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1809490"/>
                                        </p:tgtEl>
                                        <p:attrNameLst>
                                          <p:attrName>style.visibility</p:attrName>
                                        </p:attrNameLst>
                                      </p:cBhvr>
                                      <p:to>
                                        <p:strVal val="visible"/>
                                      </p:to>
                                    </p:set>
                                    <p:animEffect transition="in" filter="wipe(right)">
                                      <p:cBhvr>
                                        <p:cTn id="56" dur="500"/>
                                        <p:tgtEl>
                                          <p:spTgt spid="1809490"/>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1809491"/>
                                        </p:tgtEl>
                                        <p:attrNameLst>
                                          <p:attrName>style.visibility</p:attrName>
                                        </p:attrNameLst>
                                      </p:cBhvr>
                                      <p:to>
                                        <p:strVal val="visible"/>
                                      </p:to>
                                    </p:set>
                                    <p:animEffect transition="in" filter="wipe(down)">
                                      <p:cBhvr>
                                        <p:cTn id="60" dur="500"/>
                                        <p:tgtEl>
                                          <p:spTgt spid="1809491"/>
                                        </p:tgtEl>
                                      </p:cBhvr>
                                    </p:animEffect>
                                  </p:childTnLst>
                                </p:cTn>
                              </p:par>
                            </p:childTnLst>
                          </p:cTn>
                        </p:par>
                        <p:par>
                          <p:cTn id="61" fill="hold">
                            <p:stCondLst>
                              <p:cond delay="1500"/>
                            </p:stCondLst>
                            <p:childTnLst>
                              <p:par>
                                <p:cTn id="62" presetID="22" presetClass="entr" presetSubtype="2" fill="hold" grpId="0" nodeType="afterEffect">
                                  <p:stCondLst>
                                    <p:cond delay="0"/>
                                  </p:stCondLst>
                                  <p:childTnLst>
                                    <p:set>
                                      <p:cBhvr>
                                        <p:cTn id="63" dur="1" fill="hold">
                                          <p:stCondLst>
                                            <p:cond delay="0"/>
                                          </p:stCondLst>
                                        </p:cTn>
                                        <p:tgtEl>
                                          <p:spTgt spid="1809492"/>
                                        </p:tgtEl>
                                        <p:attrNameLst>
                                          <p:attrName>style.visibility</p:attrName>
                                        </p:attrNameLst>
                                      </p:cBhvr>
                                      <p:to>
                                        <p:strVal val="visible"/>
                                      </p:to>
                                    </p:set>
                                    <p:animEffect transition="in" filter="wipe(right)">
                                      <p:cBhvr>
                                        <p:cTn id="64" dur="500"/>
                                        <p:tgtEl>
                                          <p:spTgt spid="1809492"/>
                                        </p:tgtEl>
                                      </p:cBhvr>
                                    </p:animEffect>
                                  </p:childTnLst>
                                </p:cTn>
                              </p:par>
                            </p:childTnLst>
                          </p:cTn>
                        </p:par>
                        <p:par>
                          <p:cTn id="65" fill="hold">
                            <p:stCondLst>
                              <p:cond delay="2000"/>
                            </p:stCondLst>
                            <p:childTnLst>
                              <p:par>
                                <p:cTn id="66" presetID="22" presetClass="entr" presetSubtype="1" fill="hold" grpId="0" nodeType="afterEffect">
                                  <p:stCondLst>
                                    <p:cond delay="0"/>
                                  </p:stCondLst>
                                  <p:childTnLst>
                                    <p:set>
                                      <p:cBhvr>
                                        <p:cTn id="67" dur="1" fill="hold">
                                          <p:stCondLst>
                                            <p:cond delay="0"/>
                                          </p:stCondLst>
                                        </p:cTn>
                                        <p:tgtEl>
                                          <p:spTgt spid="1809493"/>
                                        </p:tgtEl>
                                        <p:attrNameLst>
                                          <p:attrName>style.visibility</p:attrName>
                                        </p:attrNameLst>
                                      </p:cBhvr>
                                      <p:to>
                                        <p:strVal val="visible"/>
                                      </p:to>
                                    </p:set>
                                    <p:animEffect transition="in" filter="wipe(up)">
                                      <p:cBhvr>
                                        <p:cTn id="68" dur="500"/>
                                        <p:tgtEl>
                                          <p:spTgt spid="1809493"/>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3"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strips(upRigh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down)">
                                      <p:cBhvr>
                                        <p:cTn id="88" dur="500"/>
                                        <p:tgtEl>
                                          <p:spTgt spid="1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wipe(down)">
                                      <p:cBhvr>
                                        <p:cTn id="9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9490" grpId="0" animBg="1"/>
      <p:bldP spid="1809491" grpId="0" animBg="1"/>
      <p:bldP spid="1809492" grpId="0" animBg="1"/>
      <p:bldP spid="180949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1481138" y="323850"/>
            <a:ext cx="7359650" cy="1268413"/>
          </a:xfrm>
        </p:spPr>
        <p:txBody>
          <a:bodyPr/>
          <a:lstStyle/>
          <a:p>
            <a:pPr eaLnBrk="1" hangingPunct="1"/>
            <a:r>
              <a:rPr lang="zh-CN" altLang="en-US" smtClean="0">
                <a:solidFill>
                  <a:schemeClr val="bg1"/>
                </a:solidFill>
              </a:rPr>
              <a:t>库存管理业务流程图</a:t>
            </a:r>
          </a:p>
        </p:txBody>
      </p:sp>
      <p:grpSp>
        <p:nvGrpSpPr>
          <p:cNvPr id="90115" name="Group 3"/>
          <p:cNvGrpSpPr>
            <a:grpSpLocks/>
          </p:cNvGrpSpPr>
          <p:nvPr/>
        </p:nvGrpSpPr>
        <p:grpSpPr bwMode="auto">
          <a:xfrm>
            <a:off x="195263" y="2789238"/>
            <a:ext cx="2133600" cy="1216025"/>
            <a:chOff x="123" y="1757"/>
            <a:chExt cx="1344" cy="766"/>
          </a:xfrm>
        </p:grpSpPr>
        <p:sp>
          <p:nvSpPr>
            <p:cNvPr id="90202" name="Oval 4"/>
            <p:cNvSpPr>
              <a:spLocks noChangeArrowheads="1"/>
            </p:cNvSpPr>
            <p:nvPr/>
          </p:nvSpPr>
          <p:spPr bwMode="auto">
            <a:xfrm>
              <a:off x="123" y="2073"/>
              <a:ext cx="489" cy="450"/>
            </a:xfrm>
            <a:prstGeom prst="ellipse">
              <a:avLst/>
            </a:prstGeom>
            <a:noFill/>
            <a:ln w="28575">
              <a:solidFill>
                <a:schemeClr val="tx1"/>
              </a:solidFill>
              <a:round/>
              <a:headEnd/>
              <a:tailEnd/>
            </a:ln>
          </p:spPr>
          <p:txBody>
            <a:bodyPr wrap="none" anchor="ctr"/>
            <a:lstStyle/>
            <a:p>
              <a:pPr algn="ctr"/>
              <a:r>
                <a:rPr kumimoji="1" lang="zh-CN" altLang="en-US" sz="2000"/>
                <a:t>生产</a:t>
              </a:r>
            </a:p>
            <a:p>
              <a:pPr algn="ctr"/>
              <a:r>
                <a:rPr kumimoji="1" lang="zh-CN" altLang="en-US" sz="2000"/>
                <a:t>科</a:t>
              </a:r>
            </a:p>
          </p:txBody>
        </p:sp>
        <p:sp>
          <p:nvSpPr>
            <p:cNvPr id="90203" name="AutoShape 5"/>
            <p:cNvSpPr>
              <a:spLocks noChangeArrowheads="1"/>
            </p:cNvSpPr>
            <p:nvPr/>
          </p:nvSpPr>
          <p:spPr bwMode="auto">
            <a:xfrm>
              <a:off x="754" y="1757"/>
              <a:ext cx="713" cy="360"/>
            </a:xfrm>
            <a:prstGeom prst="flowChartDocument">
              <a:avLst/>
            </a:prstGeom>
            <a:noFill/>
            <a:ln w="28575">
              <a:solidFill>
                <a:schemeClr val="tx1"/>
              </a:solidFill>
              <a:miter lim="800000"/>
              <a:headEnd/>
              <a:tailEnd/>
            </a:ln>
          </p:spPr>
          <p:txBody>
            <a:bodyPr wrap="none" anchor="ctr"/>
            <a:lstStyle/>
            <a:p>
              <a:pPr algn="ctr"/>
              <a:r>
                <a:rPr kumimoji="1" lang="zh-CN" altLang="en-US" sz="2000"/>
                <a:t>出货单</a:t>
              </a:r>
            </a:p>
          </p:txBody>
        </p:sp>
        <p:grpSp>
          <p:nvGrpSpPr>
            <p:cNvPr id="90204" name="Group 6"/>
            <p:cNvGrpSpPr>
              <a:grpSpLocks/>
            </p:cNvGrpSpPr>
            <p:nvPr/>
          </p:nvGrpSpPr>
          <p:grpSpPr bwMode="auto">
            <a:xfrm>
              <a:off x="385" y="1842"/>
              <a:ext cx="375" cy="216"/>
              <a:chOff x="595" y="1392"/>
              <a:chExt cx="394" cy="48"/>
            </a:xfrm>
          </p:grpSpPr>
          <p:sp>
            <p:nvSpPr>
              <p:cNvPr id="90205" name="Line 7"/>
              <p:cNvSpPr>
                <a:spLocks noChangeShapeType="1"/>
              </p:cNvSpPr>
              <p:nvPr/>
            </p:nvSpPr>
            <p:spPr bwMode="auto">
              <a:xfrm>
                <a:off x="595" y="1392"/>
                <a:ext cx="394"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206" name="Line 8"/>
              <p:cNvSpPr>
                <a:spLocks noChangeShapeType="1"/>
              </p:cNvSpPr>
              <p:nvPr/>
            </p:nvSpPr>
            <p:spPr bwMode="auto">
              <a:xfrm>
                <a:off x="595" y="1392"/>
                <a:ext cx="0" cy="48"/>
              </a:xfrm>
              <a:prstGeom prst="line">
                <a:avLst/>
              </a:prstGeom>
              <a:noFill/>
              <a:ln w="28575">
                <a:solidFill>
                  <a:schemeClr val="tx1"/>
                </a:solidFill>
                <a:round/>
                <a:headEnd/>
                <a:tailEnd/>
              </a:ln>
            </p:spPr>
            <p:txBody>
              <a:bodyPr wrap="none" anchor="ctr"/>
              <a:lstStyle/>
              <a:p>
                <a:endParaRPr lang="zh-CN" altLang="en-US"/>
              </a:p>
            </p:txBody>
          </p:sp>
        </p:grpSp>
      </p:grpSp>
      <p:grpSp>
        <p:nvGrpSpPr>
          <p:cNvPr id="90116" name="Group 9"/>
          <p:cNvGrpSpPr>
            <a:grpSpLocks/>
          </p:cNvGrpSpPr>
          <p:nvPr/>
        </p:nvGrpSpPr>
        <p:grpSpPr bwMode="auto">
          <a:xfrm>
            <a:off x="1289050" y="1773238"/>
            <a:ext cx="906463" cy="1009650"/>
            <a:chOff x="812" y="1117"/>
            <a:chExt cx="571" cy="636"/>
          </a:xfrm>
        </p:grpSpPr>
        <p:sp>
          <p:nvSpPr>
            <p:cNvPr id="90200" name="Line 10"/>
            <p:cNvSpPr>
              <a:spLocks noChangeShapeType="1"/>
            </p:cNvSpPr>
            <p:nvPr/>
          </p:nvSpPr>
          <p:spPr bwMode="auto">
            <a:xfrm flipV="1">
              <a:off x="1111" y="1525"/>
              <a:ext cx="0" cy="228"/>
            </a:xfrm>
            <a:prstGeom prst="line">
              <a:avLst/>
            </a:prstGeom>
            <a:noFill/>
            <a:ln w="28575">
              <a:solidFill>
                <a:schemeClr val="tx1"/>
              </a:solidFill>
              <a:round/>
              <a:headEnd/>
              <a:tailEnd type="triangle" w="med" len="med"/>
            </a:ln>
          </p:spPr>
          <p:txBody>
            <a:bodyPr/>
            <a:lstStyle/>
            <a:p>
              <a:endParaRPr lang="zh-CN" altLang="en-US"/>
            </a:p>
          </p:txBody>
        </p:sp>
        <p:sp>
          <p:nvSpPr>
            <p:cNvPr id="90201" name="Rectangle 11"/>
            <p:cNvSpPr>
              <a:spLocks noChangeArrowheads="1"/>
            </p:cNvSpPr>
            <p:nvPr/>
          </p:nvSpPr>
          <p:spPr bwMode="auto">
            <a:xfrm>
              <a:off x="812" y="1117"/>
              <a:ext cx="571" cy="406"/>
            </a:xfrm>
            <a:prstGeom prst="rect">
              <a:avLst/>
            </a:prstGeom>
            <a:noFill/>
            <a:ln w="28575">
              <a:solidFill>
                <a:schemeClr val="tx1"/>
              </a:solidFill>
              <a:miter lim="800000"/>
              <a:headEnd/>
              <a:tailEnd/>
            </a:ln>
          </p:spPr>
          <p:txBody>
            <a:bodyPr lIns="0" tIns="0" rIns="0" bIns="0" anchor="ctr"/>
            <a:lstStyle/>
            <a:p>
              <a:pPr algn="ctr"/>
              <a:r>
                <a:rPr kumimoji="1" lang="zh-CN" altLang="en-US" sz="2000"/>
                <a:t>核对</a:t>
              </a:r>
            </a:p>
            <a:p>
              <a:pPr algn="ctr"/>
              <a:r>
                <a:rPr kumimoji="1" lang="zh-CN" altLang="en-US" sz="2000"/>
                <a:t>出货单</a:t>
              </a:r>
            </a:p>
          </p:txBody>
        </p:sp>
      </p:grpSp>
      <p:grpSp>
        <p:nvGrpSpPr>
          <p:cNvPr id="90117" name="Group 12"/>
          <p:cNvGrpSpPr>
            <a:grpSpLocks/>
          </p:cNvGrpSpPr>
          <p:nvPr/>
        </p:nvGrpSpPr>
        <p:grpSpPr bwMode="auto">
          <a:xfrm>
            <a:off x="2609850" y="2362200"/>
            <a:ext cx="925513" cy="1106488"/>
            <a:chOff x="1569" y="1488"/>
            <a:chExt cx="583" cy="697"/>
          </a:xfrm>
        </p:grpSpPr>
        <p:sp>
          <p:nvSpPr>
            <p:cNvPr id="90198" name="Line 13"/>
            <p:cNvSpPr>
              <a:spLocks noChangeShapeType="1"/>
            </p:cNvSpPr>
            <p:nvPr/>
          </p:nvSpPr>
          <p:spPr bwMode="auto">
            <a:xfrm flipV="1">
              <a:off x="1872" y="1488"/>
              <a:ext cx="3" cy="240"/>
            </a:xfrm>
            <a:prstGeom prst="line">
              <a:avLst/>
            </a:prstGeom>
            <a:noFill/>
            <a:ln w="28575">
              <a:solidFill>
                <a:schemeClr val="tx1"/>
              </a:solidFill>
              <a:round/>
              <a:headEnd type="triangle" w="med" len="med"/>
              <a:tailEnd/>
            </a:ln>
          </p:spPr>
          <p:txBody>
            <a:bodyPr/>
            <a:lstStyle/>
            <a:p>
              <a:endParaRPr lang="zh-CN" altLang="en-US"/>
            </a:p>
          </p:txBody>
        </p:sp>
        <p:sp>
          <p:nvSpPr>
            <p:cNvPr id="90199" name="Rectangle 14"/>
            <p:cNvSpPr>
              <a:spLocks noChangeArrowheads="1"/>
            </p:cNvSpPr>
            <p:nvPr/>
          </p:nvSpPr>
          <p:spPr bwMode="auto">
            <a:xfrm>
              <a:off x="1569" y="1736"/>
              <a:ext cx="583" cy="449"/>
            </a:xfrm>
            <a:prstGeom prst="rect">
              <a:avLst/>
            </a:prstGeom>
            <a:noFill/>
            <a:ln w="28575">
              <a:solidFill>
                <a:schemeClr val="tx1"/>
              </a:solidFill>
              <a:miter lim="800000"/>
              <a:headEnd/>
              <a:tailEnd/>
            </a:ln>
          </p:spPr>
          <p:txBody>
            <a:bodyPr lIns="0" rIns="0" anchor="ctr"/>
            <a:lstStyle/>
            <a:p>
              <a:pPr algn="ctr"/>
              <a:r>
                <a:rPr kumimoji="1" lang="zh-CN" altLang="en-US" sz="2000"/>
                <a:t>打印发货单</a:t>
              </a:r>
            </a:p>
          </p:txBody>
        </p:sp>
      </p:grpSp>
      <p:grpSp>
        <p:nvGrpSpPr>
          <p:cNvPr id="90118" name="Group 15"/>
          <p:cNvGrpSpPr>
            <a:grpSpLocks/>
          </p:cNvGrpSpPr>
          <p:nvPr/>
        </p:nvGrpSpPr>
        <p:grpSpPr bwMode="auto">
          <a:xfrm>
            <a:off x="3535363" y="2573338"/>
            <a:ext cx="2603500" cy="855662"/>
            <a:chOff x="2152" y="1621"/>
            <a:chExt cx="1640" cy="539"/>
          </a:xfrm>
        </p:grpSpPr>
        <p:sp>
          <p:nvSpPr>
            <p:cNvPr id="90194" name="Oval 16"/>
            <p:cNvSpPr>
              <a:spLocks noChangeArrowheads="1"/>
            </p:cNvSpPr>
            <p:nvPr/>
          </p:nvSpPr>
          <p:spPr bwMode="auto">
            <a:xfrm>
              <a:off x="3256" y="1621"/>
              <a:ext cx="536" cy="539"/>
            </a:xfrm>
            <a:prstGeom prst="ellipse">
              <a:avLst/>
            </a:prstGeom>
            <a:noFill/>
            <a:ln w="28575">
              <a:solidFill>
                <a:schemeClr val="tx1"/>
              </a:solidFill>
              <a:round/>
              <a:headEnd/>
              <a:tailEnd/>
            </a:ln>
          </p:spPr>
          <p:txBody>
            <a:bodyPr wrap="none" anchor="ctr"/>
            <a:lstStyle/>
            <a:p>
              <a:pPr algn="ctr"/>
              <a:r>
                <a:rPr kumimoji="1" lang="zh-CN" altLang="en-US" sz="2000"/>
                <a:t>搬运</a:t>
              </a:r>
            </a:p>
            <a:p>
              <a:pPr algn="ctr"/>
              <a:r>
                <a:rPr kumimoji="1" lang="zh-CN" altLang="en-US" sz="2000"/>
                <a:t>组</a:t>
              </a:r>
            </a:p>
          </p:txBody>
        </p:sp>
        <p:sp>
          <p:nvSpPr>
            <p:cNvPr id="90195" name="AutoShape 17"/>
            <p:cNvSpPr>
              <a:spLocks noChangeArrowheads="1"/>
            </p:cNvSpPr>
            <p:nvPr/>
          </p:nvSpPr>
          <p:spPr bwMode="auto">
            <a:xfrm>
              <a:off x="2392" y="1728"/>
              <a:ext cx="624" cy="432"/>
            </a:xfrm>
            <a:prstGeom prst="flowChartMultidocument">
              <a:avLst/>
            </a:prstGeom>
            <a:noFill/>
            <a:ln w="28575">
              <a:solidFill>
                <a:schemeClr val="tx1"/>
              </a:solidFill>
              <a:miter lim="800000"/>
              <a:headEnd/>
              <a:tailEnd/>
            </a:ln>
          </p:spPr>
          <p:txBody>
            <a:bodyPr wrap="none" anchor="ctr"/>
            <a:lstStyle/>
            <a:p>
              <a:pPr algn="ctr"/>
              <a:r>
                <a:rPr kumimoji="1" lang="zh-CN" altLang="en-US" sz="2000">
                  <a:latin typeface="Times New Roman" pitchFamily="18" charset="0"/>
                </a:rPr>
                <a:t>发货单</a:t>
              </a:r>
            </a:p>
          </p:txBody>
        </p:sp>
        <p:sp>
          <p:nvSpPr>
            <p:cNvPr id="90196" name="Line 18"/>
            <p:cNvSpPr>
              <a:spLocks noChangeShapeType="1"/>
            </p:cNvSpPr>
            <p:nvPr/>
          </p:nvSpPr>
          <p:spPr bwMode="auto">
            <a:xfrm>
              <a:off x="2152" y="1920"/>
              <a:ext cx="24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197" name="Line 19"/>
            <p:cNvSpPr>
              <a:spLocks noChangeShapeType="1"/>
            </p:cNvSpPr>
            <p:nvPr/>
          </p:nvSpPr>
          <p:spPr bwMode="auto">
            <a:xfrm>
              <a:off x="3016" y="1872"/>
              <a:ext cx="222" cy="1"/>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90119" name="Rectangle 20"/>
          <p:cNvSpPr>
            <a:spLocks noChangeArrowheads="1"/>
          </p:cNvSpPr>
          <p:nvPr/>
        </p:nvSpPr>
        <p:spPr bwMode="auto">
          <a:xfrm>
            <a:off x="3708400" y="5408613"/>
            <a:ext cx="990600" cy="685800"/>
          </a:xfrm>
          <a:prstGeom prst="rect">
            <a:avLst/>
          </a:prstGeom>
          <a:noFill/>
          <a:ln w="28575">
            <a:solidFill>
              <a:schemeClr val="tx1"/>
            </a:solidFill>
            <a:miter lim="800000"/>
            <a:headEnd/>
            <a:tailEnd/>
          </a:ln>
        </p:spPr>
        <p:txBody>
          <a:bodyPr anchor="ctr"/>
          <a:lstStyle/>
          <a:p>
            <a:pPr algn="ctr"/>
            <a:r>
              <a:rPr kumimoji="1" lang="zh-CN" altLang="en-US" sz="2000"/>
              <a:t>核对</a:t>
            </a:r>
          </a:p>
          <a:p>
            <a:pPr algn="ctr"/>
            <a:r>
              <a:rPr kumimoji="1" lang="zh-CN" altLang="en-US" sz="2000"/>
              <a:t>进货单</a:t>
            </a:r>
          </a:p>
        </p:txBody>
      </p:sp>
      <p:grpSp>
        <p:nvGrpSpPr>
          <p:cNvPr id="90120" name="Group 21"/>
          <p:cNvGrpSpPr>
            <a:grpSpLocks/>
          </p:cNvGrpSpPr>
          <p:nvPr/>
        </p:nvGrpSpPr>
        <p:grpSpPr bwMode="auto">
          <a:xfrm>
            <a:off x="395288" y="836613"/>
            <a:ext cx="7559675" cy="1298575"/>
            <a:chOff x="249" y="527"/>
            <a:chExt cx="4762" cy="818"/>
          </a:xfrm>
        </p:grpSpPr>
        <p:sp>
          <p:nvSpPr>
            <p:cNvPr id="90180" name="AutoShape 22"/>
            <p:cNvSpPr>
              <a:spLocks noChangeArrowheads="1"/>
            </p:cNvSpPr>
            <p:nvPr/>
          </p:nvSpPr>
          <p:spPr bwMode="auto">
            <a:xfrm>
              <a:off x="249" y="663"/>
              <a:ext cx="565" cy="456"/>
            </a:xfrm>
            <a:prstGeom prst="flowChartDocument">
              <a:avLst/>
            </a:prstGeom>
            <a:noFill/>
            <a:ln w="28575">
              <a:solidFill>
                <a:schemeClr val="tx1"/>
              </a:solidFill>
              <a:miter lim="800000"/>
              <a:headEnd/>
              <a:tailEnd/>
            </a:ln>
          </p:spPr>
          <p:txBody>
            <a:bodyPr wrap="none" anchor="ctr"/>
            <a:lstStyle/>
            <a:p>
              <a:pPr algn="ctr"/>
              <a:r>
                <a:rPr kumimoji="1" lang="zh-CN" altLang="en-US" sz="2000"/>
                <a:t>合格</a:t>
              </a:r>
            </a:p>
            <a:p>
              <a:pPr algn="ctr"/>
              <a:r>
                <a:rPr kumimoji="1" lang="zh-CN" altLang="en-US" sz="2000"/>
                <a:t>出货单</a:t>
              </a:r>
            </a:p>
          </p:txBody>
        </p:sp>
        <p:sp>
          <p:nvSpPr>
            <p:cNvPr id="90181" name="Line 23"/>
            <p:cNvSpPr>
              <a:spLocks noChangeShapeType="1"/>
            </p:cNvSpPr>
            <p:nvPr/>
          </p:nvSpPr>
          <p:spPr bwMode="auto">
            <a:xfrm>
              <a:off x="813" y="754"/>
              <a:ext cx="1613" cy="0"/>
            </a:xfrm>
            <a:prstGeom prst="line">
              <a:avLst/>
            </a:prstGeom>
            <a:noFill/>
            <a:ln w="28575">
              <a:solidFill>
                <a:schemeClr val="tx1"/>
              </a:solidFill>
              <a:round/>
              <a:headEnd/>
              <a:tailEnd type="triangle" w="med" len="med"/>
            </a:ln>
          </p:spPr>
          <p:txBody>
            <a:bodyPr/>
            <a:lstStyle/>
            <a:p>
              <a:endParaRPr lang="zh-CN" altLang="en-US"/>
            </a:p>
          </p:txBody>
        </p:sp>
        <p:sp>
          <p:nvSpPr>
            <p:cNvPr id="90182" name="Line 24"/>
            <p:cNvSpPr>
              <a:spLocks noChangeShapeType="1"/>
            </p:cNvSpPr>
            <p:nvPr/>
          </p:nvSpPr>
          <p:spPr bwMode="auto">
            <a:xfrm>
              <a:off x="3051" y="720"/>
              <a:ext cx="28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183" name="AutoShape 25"/>
            <p:cNvSpPr>
              <a:spLocks noChangeArrowheads="1"/>
            </p:cNvSpPr>
            <p:nvPr/>
          </p:nvSpPr>
          <p:spPr bwMode="auto">
            <a:xfrm>
              <a:off x="3339" y="576"/>
              <a:ext cx="576" cy="360"/>
            </a:xfrm>
            <a:prstGeom prst="flowChartDocument">
              <a:avLst/>
            </a:prstGeom>
            <a:noFill/>
            <a:ln w="28575">
              <a:solidFill>
                <a:schemeClr val="tx1"/>
              </a:solidFill>
              <a:miter lim="800000"/>
              <a:headEnd/>
              <a:tailEnd/>
            </a:ln>
          </p:spPr>
          <p:txBody>
            <a:bodyPr wrap="none" anchor="ctr"/>
            <a:lstStyle/>
            <a:p>
              <a:pPr algn="ctr"/>
              <a:r>
                <a:rPr kumimoji="1" lang="zh-CN" altLang="en-US" sz="2000"/>
                <a:t>出货单</a:t>
              </a:r>
            </a:p>
          </p:txBody>
        </p:sp>
        <p:sp>
          <p:nvSpPr>
            <p:cNvPr id="90184" name="Rectangle 26"/>
            <p:cNvSpPr>
              <a:spLocks noChangeArrowheads="1"/>
            </p:cNvSpPr>
            <p:nvPr/>
          </p:nvSpPr>
          <p:spPr bwMode="auto">
            <a:xfrm>
              <a:off x="2427" y="528"/>
              <a:ext cx="624" cy="432"/>
            </a:xfrm>
            <a:prstGeom prst="rect">
              <a:avLst/>
            </a:prstGeom>
            <a:noFill/>
            <a:ln w="28575">
              <a:solidFill>
                <a:schemeClr val="tx1"/>
              </a:solidFill>
              <a:miter lim="800000"/>
              <a:headEnd/>
              <a:tailEnd/>
            </a:ln>
          </p:spPr>
          <p:txBody>
            <a:bodyPr anchor="ctr"/>
            <a:lstStyle/>
            <a:p>
              <a:pPr algn="ctr"/>
              <a:r>
                <a:rPr kumimoji="1" lang="zh-CN" altLang="en-US" sz="2000"/>
                <a:t>填写</a:t>
              </a:r>
            </a:p>
            <a:p>
              <a:pPr algn="ctr"/>
              <a:r>
                <a:rPr kumimoji="1" lang="zh-CN" altLang="en-US" sz="2000"/>
                <a:t>出库帐</a:t>
              </a:r>
            </a:p>
          </p:txBody>
        </p:sp>
        <p:sp>
          <p:nvSpPr>
            <p:cNvPr id="90185" name="Line 27"/>
            <p:cNvSpPr>
              <a:spLocks noChangeShapeType="1"/>
            </p:cNvSpPr>
            <p:nvPr/>
          </p:nvSpPr>
          <p:spPr bwMode="auto">
            <a:xfrm>
              <a:off x="3915" y="720"/>
              <a:ext cx="28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186" name="Line 28"/>
            <p:cNvSpPr>
              <a:spLocks noChangeShapeType="1"/>
            </p:cNvSpPr>
            <p:nvPr/>
          </p:nvSpPr>
          <p:spPr bwMode="auto">
            <a:xfrm flipH="1">
              <a:off x="476" y="1344"/>
              <a:ext cx="317" cy="0"/>
            </a:xfrm>
            <a:prstGeom prst="line">
              <a:avLst/>
            </a:prstGeom>
            <a:noFill/>
            <a:ln w="28575">
              <a:solidFill>
                <a:schemeClr val="tx1"/>
              </a:solidFill>
              <a:round/>
              <a:headEnd/>
              <a:tailEnd/>
            </a:ln>
          </p:spPr>
          <p:txBody>
            <a:bodyPr/>
            <a:lstStyle/>
            <a:p>
              <a:endParaRPr lang="zh-CN" altLang="en-US"/>
            </a:p>
          </p:txBody>
        </p:sp>
        <p:sp>
          <p:nvSpPr>
            <p:cNvPr id="90187" name="Line 29"/>
            <p:cNvSpPr>
              <a:spLocks noChangeShapeType="1"/>
            </p:cNvSpPr>
            <p:nvPr/>
          </p:nvSpPr>
          <p:spPr bwMode="auto">
            <a:xfrm flipV="1">
              <a:off x="476" y="1117"/>
              <a:ext cx="0" cy="228"/>
            </a:xfrm>
            <a:prstGeom prst="line">
              <a:avLst/>
            </a:prstGeom>
            <a:noFill/>
            <a:ln w="28575">
              <a:solidFill>
                <a:schemeClr val="tx1"/>
              </a:solidFill>
              <a:round/>
              <a:headEnd/>
              <a:tailEnd type="triangle" w="med" len="med"/>
            </a:ln>
          </p:spPr>
          <p:txBody>
            <a:bodyPr/>
            <a:lstStyle/>
            <a:p>
              <a:endParaRPr lang="zh-CN" altLang="en-US"/>
            </a:p>
          </p:txBody>
        </p:sp>
        <p:grpSp>
          <p:nvGrpSpPr>
            <p:cNvPr id="90188" name="Group 30"/>
            <p:cNvGrpSpPr>
              <a:grpSpLocks/>
            </p:cNvGrpSpPr>
            <p:nvPr/>
          </p:nvGrpSpPr>
          <p:grpSpPr bwMode="auto">
            <a:xfrm>
              <a:off x="4195" y="527"/>
              <a:ext cx="816" cy="366"/>
              <a:chOff x="4240" y="3370"/>
              <a:chExt cx="816" cy="366"/>
            </a:xfrm>
          </p:grpSpPr>
          <p:sp>
            <p:nvSpPr>
              <p:cNvPr id="90189" name="Text Box 31"/>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t>出库帐</a:t>
                </a:r>
              </a:p>
            </p:txBody>
          </p:sp>
          <p:sp>
            <p:nvSpPr>
              <p:cNvPr id="90190" name="Line 32"/>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90191" name="Line 33"/>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90192" name="Line 34"/>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90193" name="Line 35"/>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90121" name="Group 36"/>
          <p:cNvGrpSpPr>
            <a:grpSpLocks/>
          </p:cNvGrpSpPr>
          <p:nvPr/>
        </p:nvGrpSpPr>
        <p:grpSpPr bwMode="auto">
          <a:xfrm>
            <a:off x="3548063" y="3276600"/>
            <a:ext cx="2606675" cy="1030288"/>
            <a:chOff x="2235" y="2064"/>
            <a:chExt cx="1642" cy="649"/>
          </a:xfrm>
        </p:grpSpPr>
        <p:sp>
          <p:nvSpPr>
            <p:cNvPr id="90170" name="Line 37"/>
            <p:cNvSpPr>
              <a:spLocks noChangeShapeType="1"/>
            </p:cNvSpPr>
            <p:nvPr/>
          </p:nvSpPr>
          <p:spPr bwMode="auto">
            <a:xfrm>
              <a:off x="2907" y="2499"/>
              <a:ext cx="144" cy="1"/>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171" name="AutoShape 38"/>
            <p:cNvSpPr>
              <a:spLocks noChangeArrowheads="1"/>
            </p:cNvSpPr>
            <p:nvPr/>
          </p:nvSpPr>
          <p:spPr bwMode="auto">
            <a:xfrm>
              <a:off x="2331" y="2353"/>
              <a:ext cx="576" cy="360"/>
            </a:xfrm>
            <a:prstGeom prst="flowChartDocument">
              <a:avLst/>
            </a:prstGeom>
            <a:noFill/>
            <a:ln w="28575">
              <a:solidFill>
                <a:schemeClr val="tx1"/>
              </a:solidFill>
              <a:miter lim="800000"/>
              <a:headEnd/>
              <a:tailEnd/>
            </a:ln>
          </p:spPr>
          <p:txBody>
            <a:bodyPr wrap="none" anchor="ctr"/>
            <a:lstStyle/>
            <a:p>
              <a:pPr algn="ctr"/>
              <a:r>
                <a:rPr kumimoji="1" lang="zh-CN" altLang="en-US" sz="2000"/>
                <a:t>发货单</a:t>
              </a:r>
            </a:p>
          </p:txBody>
        </p:sp>
        <p:sp>
          <p:nvSpPr>
            <p:cNvPr id="90172" name="Line 39"/>
            <p:cNvSpPr>
              <a:spLocks noChangeShapeType="1"/>
            </p:cNvSpPr>
            <p:nvPr/>
          </p:nvSpPr>
          <p:spPr bwMode="auto">
            <a:xfrm flipV="1">
              <a:off x="2424" y="2064"/>
              <a:ext cx="3" cy="288"/>
            </a:xfrm>
            <a:prstGeom prst="line">
              <a:avLst/>
            </a:prstGeom>
            <a:noFill/>
            <a:ln w="28575">
              <a:solidFill>
                <a:schemeClr val="tx1"/>
              </a:solidFill>
              <a:round/>
              <a:headEnd type="triangle" w="med" len="med"/>
              <a:tailEnd/>
            </a:ln>
          </p:spPr>
          <p:txBody>
            <a:bodyPr/>
            <a:lstStyle/>
            <a:p>
              <a:endParaRPr lang="zh-CN" altLang="en-US"/>
            </a:p>
          </p:txBody>
        </p:sp>
        <p:sp>
          <p:nvSpPr>
            <p:cNvPr id="90173" name="Line 40"/>
            <p:cNvSpPr>
              <a:spLocks noChangeShapeType="1"/>
            </p:cNvSpPr>
            <p:nvPr/>
          </p:nvSpPr>
          <p:spPr bwMode="auto">
            <a:xfrm>
              <a:off x="2235" y="2064"/>
              <a:ext cx="192" cy="0"/>
            </a:xfrm>
            <a:prstGeom prst="line">
              <a:avLst/>
            </a:prstGeom>
            <a:noFill/>
            <a:ln w="28575">
              <a:solidFill>
                <a:schemeClr val="tx1"/>
              </a:solidFill>
              <a:round/>
              <a:headEnd/>
              <a:tailEnd/>
            </a:ln>
          </p:spPr>
          <p:txBody>
            <a:bodyPr/>
            <a:lstStyle/>
            <a:p>
              <a:endParaRPr lang="zh-CN" altLang="en-US"/>
            </a:p>
          </p:txBody>
        </p:sp>
        <p:grpSp>
          <p:nvGrpSpPr>
            <p:cNvPr id="90174" name="Group 41"/>
            <p:cNvGrpSpPr>
              <a:grpSpLocks/>
            </p:cNvGrpSpPr>
            <p:nvPr/>
          </p:nvGrpSpPr>
          <p:grpSpPr bwMode="auto">
            <a:xfrm>
              <a:off x="3061" y="2296"/>
              <a:ext cx="816" cy="366"/>
              <a:chOff x="4240" y="3370"/>
              <a:chExt cx="816" cy="366"/>
            </a:xfrm>
          </p:grpSpPr>
          <p:sp>
            <p:nvSpPr>
              <p:cNvPr id="90175" name="Text Box 42"/>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latin typeface="Arial" charset="0"/>
                  </a:rPr>
                  <a:t>发货单</a:t>
                </a:r>
              </a:p>
            </p:txBody>
          </p:sp>
          <p:sp>
            <p:nvSpPr>
              <p:cNvPr id="90176" name="Line 43"/>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90177" name="Line 44"/>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90178" name="Line 45"/>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90179" name="Line 46"/>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90122" name="Group 47"/>
          <p:cNvGrpSpPr>
            <a:grpSpLocks/>
          </p:cNvGrpSpPr>
          <p:nvPr/>
        </p:nvGrpSpPr>
        <p:grpSpPr bwMode="auto">
          <a:xfrm>
            <a:off x="4500563" y="2133600"/>
            <a:ext cx="3009900" cy="3275013"/>
            <a:chOff x="2835" y="1344"/>
            <a:chExt cx="1896" cy="2063"/>
          </a:xfrm>
        </p:grpSpPr>
        <p:sp>
          <p:nvSpPr>
            <p:cNvPr id="90160" name="Line 48"/>
            <p:cNvSpPr>
              <a:spLocks noChangeShapeType="1"/>
            </p:cNvSpPr>
            <p:nvPr/>
          </p:nvSpPr>
          <p:spPr bwMode="auto">
            <a:xfrm flipV="1">
              <a:off x="2835" y="3180"/>
              <a:ext cx="3" cy="227"/>
            </a:xfrm>
            <a:prstGeom prst="line">
              <a:avLst/>
            </a:prstGeom>
            <a:noFill/>
            <a:ln w="28575">
              <a:solidFill>
                <a:schemeClr val="tx1"/>
              </a:solidFill>
              <a:round/>
              <a:headEnd/>
              <a:tailEnd/>
            </a:ln>
          </p:spPr>
          <p:txBody>
            <a:bodyPr wrap="none" anchor="ctr"/>
            <a:lstStyle/>
            <a:p>
              <a:endParaRPr lang="zh-CN" altLang="en-US"/>
            </a:p>
          </p:txBody>
        </p:sp>
        <p:sp>
          <p:nvSpPr>
            <p:cNvPr id="90161" name="AutoShape 49"/>
            <p:cNvSpPr>
              <a:spLocks noChangeArrowheads="1"/>
            </p:cNvSpPr>
            <p:nvPr/>
          </p:nvSpPr>
          <p:spPr bwMode="auto">
            <a:xfrm>
              <a:off x="4084" y="2840"/>
              <a:ext cx="565" cy="456"/>
            </a:xfrm>
            <a:prstGeom prst="flowChartDocument">
              <a:avLst/>
            </a:prstGeom>
            <a:noFill/>
            <a:ln w="28575">
              <a:solidFill>
                <a:schemeClr val="tx1"/>
              </a:solidFill>
              <a:miter lim="800000"/>
              <a:headEnd/>
              <a:tailEnd/>
            </a:ln>
          </p:spPr>
          <p:txBody>
            <a:bodyPr wrap="none" anchor="ctr"/>
            <a:lstStyle/>
            <a:p>
              <a:pPr algn="ctr"/>
              <a:r>
                <a:rPr kumimoji="1" lang="zh-CN" altLang="en-US" sz="2000"/>
                <a:t>合格</a:t>
              </a:r>
            </a:p>
            <a:p>
              <a:pPr algn="ctr"/>
              <a:r>
                <a:rPr kumimoji="1" lang="zh-CN" altLang="en-US" sz="2000"/>
                <a:t>进货单</a:t>
              </a:r>
            </a:p>
          </p:txBody>
        </p:sp>
        <p:grpSp>
          <p:nvGrpSpPr>
            <p:cNvPr id="90162" name="Group 50"/>
            <p:cNvGrpSpPr>
              <a:grpSpLocks/>
            </p:cNvGrpSpPr>
            <p:nvPr/>
          </p:nvGrpSpPr>
          <p:grpSpPr bwMode="auto">
            <a:xfrm>
              <a:off x="4011" y="1344"/>
              <a:ext cx="720" cy="1496"/>
              <a:chOff x="3936" y="1344"/>
              <a:chExt cx="720" cy="1392"/>
            </a:xfrm>
          </p:grpSpPr>
          <p:sp>
            <p:nvSpPr>
              <p:cNvPr id="90164" name="Line 51"/>
              <p:cNvSpPr>
                <a:spLocks noChangeShapeType="1"/>
              </p:cNvSpPr>
              <p:nvPr/>
            </p:nvSpPr>
            <p:spPr bwMode="auto">
              <a:xfrm flipV="1">
                <a:off x="4320" y="1968"/>
                <a:ext cx="1" cy="19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165" name="Line 52"/>
              <p:cNvSpPr>
                <a:spLocks noChangeShapeType="1"/>
              </p:cNvSpPr>
              <p:nvPr/>
            </p:nvSpPr>
            <p:spPr bwMode="auto">
              <a:xfrm flipH="1">
                <a:off x="3936" y="1344"/>
                <a:ext cx="384" cy="0"/>
              </a:xfrm>
              <a:prstGeom prst="line">
                <a:avLst/>
              </a:prstGeom>
              <a:noFill/>
              <a:ln w="28575">
                <a:solidFill>
                  <a:schemeClr val="tx1"/>
                </a:solidFill>
                <a:round/>
                <a:headEnd/>
                <a:tailEnd type="triangle" w="med" len="med"/>
              </a:ln>
            </p:spPr>
            <p:txBody>
              <a:bodyPr/>
              <a:lstStyle/>
              <a:p>
                <a:endParaRPr lang="zh-CN" altLang="en-US"/>
              </a:p>
            </p:txBody>
          </p:sp>
          <p:sp>
            <p:nvSpPr>
              <p:cNvPr id="90166" name="Rectangle 53"/>
              <p:cNvSpPr>
                <a:spLocks noChangeArrowheads="1"/>
              </p:cNvSpPr>
              <p:nvPr/>
            </p:nvSpPr>
            <p:spPr bwMode="auto">
              <a:xfrm>
                <a:off x="4128" y="2160"/>
                <a:ext cx="487" cy="388"/>
              </a:xfrm>
              <a:prstGeom prst="rect">
                <a:avLst/>
              </a:prstGeom>
              <a:noFill/>
              <a:ln w="28575">
                <a:solidFill>
                  <a:schemeClr val="tx1"/>
                </a:solidFill>
                <a:miter lim="800000"/>
                <a:headEnd/>
                <a:tailEnd/>
              </a:ln>
            </p:spPr>
            <p:txBody>
              <a:bodyPr anchor="ctr"/>
              <a:lstStyle/>
              <a:p>
                <a:pPr algn="ctr"/>
                <a:r>
                  <a:rPr kumimoji="1" lang="zh-CN" altLang="en-US" sz="2000"/>
                  <a:t>填库存帐</a:t>
                </a:r>
              </a:p>
            </p:txBody>
          </p:sp>
          <p:sp>
            <p:nvSpPr>
              <p:cNvPr id="90167" name="AutoShape 54"/>
              <p:cNvSpPr>
                <a:spLocks noChangeArrowheads="1"/>
              </p:cNvSpPr>
              <p:nvPr/>
            </p:nvSpPr>
            <p:spPr bwMode="auto">
              <a:xfrm>
                <a:off x="4080" y="1632"/>
                <a:ext cx="576" cy="336"/>
              </a:xfrm>
              <a:prstGeom prst="flowChartDocument">
                <a:avLst/>
              </a:prstGeom>
              <a:noFill/>
              <a:ln w="28575">
                <a:solidFill>
                  <a:schemeClr val="tx1"/>
                </a:solidFill>
                <a:miter lim="800000"/>
                <a:headEnd/>
                <a:tailEnd/>
              </a:ln>
            </p:spPr>
            <p:txBody>
              <a:bodyPr wrap="none" anchor="ctr"/>
              <a:lstStyle/>
              <a:p>
                <a:pPr algn="ctr"/>
                <a:r>
                  <a:rPr kumimoji="1" lang="zh-CN" altLang="en-US" sz="2000"/>
                  <a:t>进库单</a:t>
                </a:r>
              </a:p>
            </p:txBody>
          </p:sp>
          <p:sp>
            <p:nvSpPr>
              <p:cNvPr id="90168" name="Line 55"/>
              <p:cNvSpPr>
                <a:spLocks noChangeShapeType="1"/>
              </p:cNvSpPr>
              <p:nvPr/>
            </p:nvSpPr>
            <p:spPr bwMode="auto">
              <a:xfrm flipV="1">
                <a:off x="4320" y="1344"/>
                <a:ext cx="0" cy="288"/>
              </a:xfrm>
              <a:prstGeom prst="line">
                <a:avLst/>
              </a:prstGeom>
              <a:noFill/>
              <a:ln w="28575">
                <a:solidFill>
                  <a:schemeClr val="tx1"/>
                </a:solidFill>
                <a:round/>
                <a:headEnd/>
                <a:tailEnd/>
              </a:ln>
            </p:spPr>
            <p:txBody>
              <a:bodyPr/>
              <a:lstStyle/>
              <a:p>
                <a:endParaRPr lang="zh-CN" altLang="en-US"/>
              </a:p>
            </p:txBody>
          </p:sp>
          <p:sp>
            <p:nvSpPr>
              <p:cNvPr id="90169" name="Line 56"/>
              <p:cNvSpPr>
                <a:spLocks noChangeShapeType="1"/>
              </p:cNvSpPr>
              <p:nvPr/>
            </p:nvSpPr>
            <p:spPr bwMode="auto">
              <a:xfrm flipV="1">
                <a:off x="4368" y="2544"/>
                <a:ext cx="1" cy="192"/>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90163" name="Line 57"/>
            <p:cNvSpPr>
              <a:spLocks noChangeShapeType="1"/>
            </p:cNvSpPr>
            <p:nvPr/>
          </p:nvSpPr>
          <p:spPr bwMode="auto">
            <a:xfrm>
              <a:off x="2835" y="3180"/>
              <a:ext cx="1247" cy="0"/>
            </a:xfrm>
            <a:prstGeom prst="line">
              <a:avLst/>
            </a:prstGeom>
            <a:noFill/>
            <a:ln w="28575">
              <a:solidFill>
                <a:schemeClr val="tx1"/>
              </a:solidFill>
              <a:round/>
              <a:headEnd/>
              <a:tailEnd type="triangle" w="med" len="med"/>
            </a:ln>
          </p:spPr>
          <p:txBody>
            <a:bodyPr/>
            <a:lstStyle/>
            <a:p>
              <a:endParaRPr lang="zh-CN" altLang="en-US"/>
            </a:p>
          </p:txBody>
        </p:sp>
      </p:grpSp>
      <p:grpSp>
        <p:nvGrpSpPr>
          <p:cNvPr id="90123" name="Group 58"/>
          <p:cNvGrpSpPr>
            <a:grpSpLocks/>
          </p:cNvGrpSpPr>
          <p:nvPr/>
        </p:nvGrpSpPr>
        <p:grpSpPr bwMode="auto">
          <a:xfrm>
            <a:off x="7391400" y="2205038"/>
            <a:ext cx="1644650" cy="2976562"/>
            <a:chOff x="4656" y="1389"/>
            <a:chExt cx="1036" cy="1875"/>
          </a:xfrm>
        </p:grpSpPr>
        <p:sp>
          <p:nvSpPr>
            <p:cNvPr id="90149" name="AutoShape 59"/>
            <p:cNvSpPr>
              <a:spLocks noChangeArrowheads="1"/>
            </p:cNvSpPr>
            <p:nvPr/>
          </p:nvSpPr>
          <p:spPr bwMode="auto">
            <a:xfrm>
              <a:off x="4971" y="2139"/>
              <a:ext cx="624" cy="384"/>
            </a:xfrm>
            <a:prstGeom prst="flowChartDocument">
              <a:avLst/>
            </a:prstGeom>
            <a:noFill/>
            <a:ln w="28575">
              <a:solidFill>
                <a:schemeClr val="tx1"/>
              </a:solidFill>
              <a:miter lim="800000"/>
              <a:headEnd/>
              <a:tailEnd/>
            </a:ln>
          </p:spPr>
          <p:txBody>
            <a:bodyPr anchor="ctr"/>
            <a:lstStyle/>
            <a:p>
              <a:pPr algn="ctr"/>
              <a:r>
                <a:rPr kumimoji="1" lang="zh-CN" altLang="en-US" sz="2000"/>
                <a:t>进货单</a:t>
              </a:r>
            </a:p>
          </p:txBody>
        </p:sp>
        <p:sp>
          <p:nvSpPr>
            <p:cNvPr id="90150" name="Rectangle 60"/>
            <p:cNvSpPr>
              <a:spLocks noChangeArrowheads="1"/>
            </p:cNvSpPr>
            <p:nvPr/>
          </p:nvSpPr>
          <p:spPr bwMode="auto">
            <a:xfrm>
              <a:off x="5019" y="2844"/>
              <a:ext cx="624" cy="420"/>
            </a:xfrm>
            <a:prstGeom prst="rect">
              <a:avLst/>
            </a:prstGeom>
            <a:noFill/>
            <a:ln w="28575">
              <a:solidFill>
                <a:schemeClr val="tx1"/>
              </a:solidFill>
              <a:miter lim="800000"/>
              <a:headEnd/>
              <a:tailEnd/>
            </a:ln>
          </p:spPr>
          <p:txBody>
            <a:bodyPr anchor="ctr"/>
            <a:lstStyle/>
            <a:p>
              <a:pPr algn="ctr"/>
              <a:r>
                <a:rPr kumimoji="1" lang="zh-CN" altLang="en-US" sz="2000"/>
                <a:t>填入</a:t>
              </a:r>
            </a:p>
            <a:p>
              <a:pPr algn="ctr"/>
              <a:r>
                <a:rPr kumimoji="1" lang="zh-CN" altLang="en-US" sz="2000"/>
                <a:t>库帐</a:t>
              </a:r>
            </a:p>
          </p:txBody>
        </p:sp>
        <p:sp>
          <p:nvSpPr>
            <p:cNvPr id="90151" name="Line 61"/>
            <p:cNvSpPr>
              <a:spLocks noChangeShapeType="1"/>
            </p:cNvSpPr>
            <p:nvPr/>
          </p:nvSpPr>
          <p:spPr bwMode="auto">
            <a:xfrm>
              <a:off x="4656" y="3024"/>
              <a:ext cx="384"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152" name="Line 62"/>
            <p:cNvSpPr>
              <a:spLocks noChangeShapeType="1"/>
            </p:cNvSpPr>
            <p:nvPr/>
          </p:nvSpPr>
          <p:spPr bwMode="auto">
            <a:xfrm flipV="1">
              <a:off x="5305" y="2496"/>
              <a:ext cx="2" cy="348"/>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153" name="Line 63"/>
            <p:cNvSpPr>
              <a:spLocks noChangeShapeType="1"/>
            </p:cNvSpPr>
            <p:nvPr/>
          </p:nvSpPr>
          <p:spPr bwMode="auto">
            <a:xfrm flipV="1">
              <a:off x="5284" y="1752"/>
              <a:ext cx="2" cy="388"/>
            </a:xfrm>
            <a:prstGeom prst="line">
              <a:avLst/>
            </a:prstGeom>
            <a:noFill/>
            <a:ln w="28575">
              <a:solidFill>
                <a:schemeClr val="tx1"/>
              </a:solidFill>
              <a:round/>
              <a:headEnd/>
              <a:tailEnd type="triangle" w="med" len="med"/>
            </a:ln>
          </p:spPr>
          <p:txBody>
            <a:bodyPr wrap="none" anchor="ctr"/>
            <a:lstStyle/>
            <a:p>
              <a:endParaRPr lang="zh-CN" altLang="en-US"/>
            </a:p>
          </p:txBody>
        </p:sp>
        <p:grpSp>
          <p:nvGrpSpPr>
            <p:cNvPr id="90154" name="Group 64"/>
            <p:cNvGrpSpPr>
              <a:grpSpLocks/>
            </p:cNvGrpSpPr>
            <p:nvPr/>
          </p:nvGrpSpPr>
          <p:grpSpPr bwMode="auto">
            <a:xfrm>
              <a:off x="4876" y="1389"/>
              <a:ext cx="816" cy="366"/>
              <a:chOff x="4240" y="3370"/>
              <a:chExt cx="816" cy="366"/>
            </a:xfrm>
          </p:grpSpPr>
          <p:sp>
            <p:nvSpPr>
              <p:cNvPr id="90155" name="Text Box 65"/>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t>入库</a:t>
                </a:r>
                <a:r>
                  <a:rPr kumimoji="1" lang="zh-CN" altLang="en-US" sz="2000">
                    <a:latin typeface="Arial" charset="0"/>
                  </a:rPr>
                  <a:t>帐</a:t>
                </a:r>
              </a:p>
            </p:txBody>
          </p:sp>
          <p:sp>
            <p:nvSpPr>
              <p:cNvPr id="90156" name="Line 66"/>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90157" name="Line 67"/>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90158" name="Line 68"/>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90159" name="Line 69"/>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90124" name="Group 70"/>
          <p:cNvGrpSpPr>
            <a:grpSpLocks/>
          </p:cNvGrpSpPr>
          <p:nvPr/>
        </p:nvGrpSpPr>
        <p:grpSpPr bwMode="auto">
          <a:xfrm>
            <a:off x="2786063" y="1447800"/>
            <a:ext cx="3730625" cy="920750"/>
            <a:chOff x="1755" y="912"/>
            <a:chExt cx="2350" cy="580"/>
          </a:xfrm>
        </p:grpSpPr>
        <p:sp>
          <p:nvSpPr>
            <p:cNvPr id="90137" name="Line 71"/>
            <p:cNvSpPr>
              <a:spLocks noChangeShapeType="1"/>
            </p:cNvSpPr>
            <p:nvPr/>
          </p:nvSpPr>
          <p:spPr bwMode="auto">
            <a:xfrm>
              <a:off x="3051" y="1344"/>
              <a:ext cx="222" cy="1"/>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138" name="Rectangle 72"/>
            <p:cNvSpPr>
              <a:spLocks noChangeArrowheads="1"/>
            </p:cNvSpPr>
            <p:nvPr/>
          </p:nvSpPr>
          <p:spPr bwMode="auto">
            <a:xfrm>
              <a:off x="1755" y="1104"/>
              <a:ext cx="487" cy="388"/>
            </a:xfrm>
            <a:prstGeom prst="rect">
              <a:avLst/>
            </a:prstGeom>
            <a:noFill/>
            <a:ln w="28575">
              <a:solidFill>
                <a:schemeClr val="tx1"/>
              </a:solidFill>
              <a:miter lim="800000"/>
              <a:headEnd/>
              <a:tailEnd/>
            </a:ln>
          </p:spPr>
          <p:txBody>
            <a:bodyPr anchor="ctr"/>
            <a:lstStyle/>
            <a:p>
              <a:pPr algn="ctr"/>
              <a:r>
                <a:rPr kumimoji="1" lang="zh-CN" altLang="en-US" sz="2000"/>
                <a:t>填库存帐</a:t>
              </a:r>
            </a:p>
          </p:txBody>
        </p:sp>
        <p:sp>
          <p:nvSpPr>
            <p:cNvPr id="90139" name="AutoShape 73"/>
            <p:cNvSpPr>
              <a:spLocks noChangeArrowheads="1"/>
            </p:cNvSpPr>
            <p:nvPr/>
          </p:nvSpPr>
          <p:spPr bwMode="auto">
            <a:xfrm>
              <a:off x="2475" y="1152"/>
              <a:ext cx="576" cy="336"/>
            </a:xfrm>
            <a:prstGeom prst="flowChartDocument">
              <a:avLst/>
            </a:prstGeom>
            <a:noFill/>
            <a:ln w="28575">
              <a:solidFill>
                <a:schemeClr val="tx1"/>
              </a:solidFill>
              <a:miter lim="800000"/>
              <a:headEnd/>
              <a:tailEnd/>
            </a:ln>
          </p:spPr>
          <p:txBody>
            <a:bodyPr wrap="none" anchor="ctr"/>
            <a:lstStyle/>
            <a:p>
              <a:pPr algn="ctr"/>
              <a:r>
                <a:rPr kumimoji="1" lang="zh-CN" altLang="en-US" sz="2000"/>
                <a:t>出货单</a:t>
              </a:r>
            </a:p>
          </p:txBody>
        </p:sp>
        <p:sp>
          <p:nvSpPr>
            <p:cNvPr id="90140" name="Line 74"/>
            <p:cNvSpPr>
              <a:spLocks noChangeShapeType="1"/>
            </p:cNvSpPr>
            <p:nvPr/>
          </p:nvSpPr>
          <p:spPr bwMode="auto">
            <a:xfrm flipV="1">
              <a:off x="2139" y="912"/>
              <a:ext cx="2" cy="192"/>
            </a:xfrm>
            <a:prstGeom prst="line">
              <a:avLst/>
            </a:prstGeom>
            <a:noFill/>
            <a:ln w="28575">
              <a:solidFill>
                <a:schemeClr val="tx1"/>
              </a:solidFill>
              <a:round/>
              <a:headEnd type="triangle" w="med" len="med"/>
              <a:tailEnd/>
            </a:ln>
          </p:spPr>
          <p:txBody>
            <a:bodyPr/>
            <a:lstStyle/>
            <a:p>
              <a:endParaRPr lang="zh-CN" altLang="en-US"/>
            </a:p>
          </p:txBody>
        </p:sp>
        <p:sp>
          <p:nvSpPr>
            <p:cNvPr id="90141" name="Line 75"/>
            <p:cNvSpPr>
              <a:spLocks noChangeShapeType="1"/>
            </p:cNvSpPr>
            <p:nvPr/>
          </p:nvSpPr>
          <p:spPr bwMode="auto">
            <a:xfrm>
              <a:off x="2235" y="1296"/>
              <a:ext cx="24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0142" name="Line 76"/>
            <p:cNvSpPr>
              <a:spLocks noChangeShapeType="1"/>
            </p:cNvSpPr>
            <p:nvPr/>
          </p:nvSpPr>
          <p:spPr bwMode="auto">
            <a:xfrm>
              <a:off x="2139" y="912"/>
              <a:ext cx="288" cy="0"/>
            </a:xfrm>
            <a:prstGeom prst="line">
              <a:avLst/>
            </a:prstGeom>
            <a:noFill/>
            <a:ln w="28575">
              <a:solidFill>
                <a:schemeClr val="tx1"/>
              </a:solidFill>
              <a:round/>
              <a:headEnd/>
              <a:tailEnd/>
            </a:ln>
          </p:spPr>
          <p:txBody>
            <a:bodyPr/>
            <a:lstStyle/>
            <a:p>
              <a:endParaRPr lang="zh-CN" altLang="en-US"/>
            </a:p>
          </p:txBody>
        </p:sp>
        <p:grpSp>
          <p:nvGrpSpPr>
            <p:cNvPr id="90143" name="Group 77"/>
            <p:cNvGrpSpPr>
              <a:grpSpLocks/>
            </p:cNvGrpSpPr>
            <p:nvPr/>
          </p:nvGrpSpPr>
          <p:grpSpPr bwMode="auto">
            <a:xfrm>
              <a:off x="3289" y="1117"/>
              <a:ext cx="816" cy="366"/>
              <a:chOff x="4240" y="3370"/>
              <a:chExt cx="816" cy="366"/>
            </a:xfrm>
          </p:grpSpPr>
          <p:sp>
            <p:nvSpPr>
              <p:cNvPr id="90144" name="Text Box 78"/>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t>库</a:t>
                </a:r>
                <a:r>
                  <a:rPr kumimoji="1" lang="zh-CN" altLang="en-US" sz="2000">
                    <a:latin typeface="Arial" charset="0"/>
                  </a:rPr>
                  <a:t>存帐</a:t>
                </a:r>
              </a:p>
            </p:txBody>
          </p:sp>
          <p:sp>
            <p:nvSpPr>
              <p:cNvPr id="90145" name="Line 79"/>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90146" name="Line 80"/>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90147" name="Line 81"/>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90148" name="Line 82"/>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17" name="Group 83"/>
          <p:cNvGrpSpPr>
            <a:grpSpLocks/>
          </p:cNvGrpSpPr>
          <p:nvPr/>
        </p:nvGrpSpPr>
        <p:grpSpPr bwMode="auto">
          <a:xfrm>
            <a:off x="468313" y="3789363"/>
            <a:ext cx="3598862" cy="2016125"/>
            <a:chOff x="295" y="2387"/>
            <a:chExt cx="2267" cy="1270"/>
          </a:xfrm>
        </p:grpSpPr>
        <p:sp>
          <p:nvSpPr>
            <p:cNvPr id="90126" name="Line 84"/>
            <p:cNvSpPr>
              <a:spLocks noChangeShapeType="1"/>
            </p:cNvSpPr>
            <p:nvPr/>
          </p:nvSpPr>
          <p:spPr bwMode="auto">
            <a:xfrm>
              <a:off x="1655" y="3657"/>
              <a:ext cx="680" cy="0"/>
            </a:xfrm>
            <a:prstGeom prst="line">
              <a:avLst/>
            </a:prstGeom>
            <a:noFill/>
            <a:ln w="28575">
              <a:solidFill>
                <a:schemeClr val="hlink"/>
              </a:solidFill>
              <a:round/>
              <a:headEnd/>
              <a:tailEnd type="triangle" w="med" len="med"/>
            </a:ln>
          </p:spPr>
          <p:txBody>
            <a:bodyPr wrap="none" anchor="ctr"/>
            <a:lstStyle/>
            <a:p>
              <a:endParaRPr lang="zh-CN" altLang="en-US"/>
            </a:p>
          </p:txBody>
        </p:sp>
        <p:sp>
          <p:nvSpPr>
            <p:cNvPr id="90127" name="Line 85"/>
            <p:cNvSpPr>
              <a:spLocks noChangeShapeType="1"/>
            </p:cNvSpPr>
            <p:nvPr/>
          </p:nvSpPr>
          <p:spPr bwMode="auto">
            <a:xfrm>
              <a:off x="431" y="2659"/>
              <a:ext cx="480" cy="0"/>
            </a:xfrm>
            <a:prstGeom prst="line">
              <a:avLst/>
            </a:prstGeom>
            <a:noFill/>
            <a:ln w="28575">
              <a:solidFill>
                <a:schemeClr val="hlink"/>
              </a:solidFill>
              <a:round/>
              <a:headEnd/>
              <a:tailEnd type="triangle" w="med" len="med"/>
            </a:ln>
          </p:spPr>
          <p:txBody>
            <a:bodyPr wrap="none" anchor="ctr"/>
            <a:lstStyle/>
            <a:p>
              <a:endParaRPr lang="zh-CN" altLang="en-US"/>
            </a:p>
          </p:txBody>
        </p:sp>
        <p:sp>
          <p:nvSpPr>
            <p:cNvPr id="90128" name="AutoShape 86"/>
            <p:cNvSpPr>
              <a:spLocks noChangeArrowheads="1"/>
            </p:cNvSpPr>
            <p:nvPr/>
          </p:nvSpPr>
          <p:spPr bwMode="auto">
            <a:xfrm>
              <a:off x="930" y="2387"/>
              <a:ext cx="907" cy="409"/>
            </a:xfrm>
            <a:prstGeom prst="flowChartDocument">
              <a:avLst/>
            </a:prstGeom>
            <a:noFill/>
            <a:ln w="28575">
              <a:solidFill>
                <a:schemeClr val="hlink"/>
              </a:solidFill>
              <a:miter lim="800000"/>
              <a:headEnd/>
              <a:tailEnd/>
            </a:ln>
          </p:spPr>
          <p:txBody>
            <a:bodyPr wrap="none" anchor="ctr"/>
            <a:lstStyle/>
            <a:p>
              <a:pPr algn="ctr"/>
              <a:r>
                <a:rPr kumimoji="1" lang="zh-CN" altLang="en-US" sz="2000"/>
                <a:t>进货单</a:t>
              </a:r>
            </a:p>
          </p:txBody>
        </p:sp>
        <p:sp>
          <p:nvSpPr>
            <p:cNvPr id="90129" name="Line 87"/>
            <p:cNvSpPr>
              <a:spLocks noChangeShapeType="1"/>
            </p:cNvSpPr>
            <p:nvPr/>
          </p:nvSpPr>
          <p:spPr bwMode="auto">
            <a:xfrm flipV="1">
              <a:off x="2562" y="2886"/>
              <a:ext cx="0" cy="544"/>
            </a:xfrm>
            <a:prstGeom prst="line">
              <a:avLst/>
            </a:prstGeom>
            <a:noFill/>
            <a:ln w="28575">
              <a:solidFill>
                <a:schemeClr val="hlink"/>
              </a:solidFill>
              <a:round/>
              <a:headEnd type="triangle" w="med" len="med"/>
              <a:tailEnd/>
            </a:ln>
          </p:spPr>
          <p:txBody>
            <a:bodyPr wrap="none" anchor="ctr"/>
            <a:lstStyle/>
            <a:p>
              <a:endParaRPr lang="zh-CN" altLang="en-US"/>
            </a:p>
          </p:txBody>
        </p:sp>
        <p:sp>
          <p:nvSpPr>
            <p:cNvPr id="90130" name="Line 88"/>
            <p:cNvSpPr>
              <a:spLocks noChangeShapeType="1"/>
            </p:cNvSpPr>
            <p:nvPr/>
          </p:nvSpPr>
          <p:spPr bwMode="auto">
            <a:xfrm>
              <a:off x="295" y="3339"/>
              <a:ext cx="635" cy="0"/>
            </a:xfrm>
            <a:prstGeom prst="line">
              <a:avLst/>
            </a:prstGeom>
            <a:noFill/>
            <a:ln w="28575">
              <a:solidFill>
                <a:schemeClr val="hlink"/>
              </a:solidFill>
              <a:round/>
              <a:headEnd/>
              <a:tailEnd type="triangle" w="med" len="med"/>
            </a:ln>
          </p:spPr>
          <p:txBody>
            <a:bodyPr wrap="none" anchor="ctr"/>
            <a:lstStyle/>
            <a:p>
              <a:endParaRPr lang="zh-CN" altLang="en-US"/>
            </a:p>
          </p:txBody>
        </p:sp>
        <p:sp>
          <p:nvSpPr>
            <p:cNvPr id="90131" name="AutoShape 89"/>
            <p:cNvSpPr>
              <a:spLocks noChangeArrowheads="1"/>
            </p:cNvSpPr>
            <p:nvPr/>
          </p:nvSpPr>
          <p:spPr bwMode="auto">
            <a:xfrm>
              <a:off x="930" y="3113"/>
              <a:ext cx="907" cy="453"/>
            </a:xfrm>
            <a:prstGeom prst="flowChartDocument">
              <a:avLst/>
            </a:prstGeom>
            <a:noFill/>
            <a:ln w="28575">
              <a:solidFill>
                <a:schemeClr val="hlink"/>
              </a:solidFill>
              <a:miter lim="800000"/>
              <a:headEnd/>
              <a:tailEnd/>
            </a:ln>
          </p:spPr>
          <p:txBody>
            <a:bodyPr wrap="none" anchor="ctr"/>
            <a:lstStyle/>
            <a:p>
              <a:pPr algn="ctr"/>
              <a:r>
                <a:rPr kumimoji="1" lang="zh-CN" altLang="en-US" sz="2000"/>
                <a:t>原材料</a:t>
              </a:r>
            </a:p>
          </p:txBody>
        </p:sp>
        <p:sp>
          <p:nvSpPr>
            <p:cNvPr id="90132" name="Line 90"/>
            <p:cNvSpPr>
              <a:spLocks noChangeShapeType="1"/>
            </p:cNvSpPr>
            <p:nvPr/>
          </p:nvSpPr>
          <p:spPr bwMode="auto">
            <a:xfrm>
              <a:off x="295" y="2523"/>
              <a:ext cx="0" cy="816"/>
            </a:xfrm>
            <a:prstGeom prst="line">
              <a:avLst/>
            </a:prstGeom>
            <a:noFill/>
            <a:ln w="28575">
              <a:solidFill>
                <a:schemeClr val="hlink"/>
              </a:solidFill>
              <a:round/>
              <a:headEnd/>
              <a:tailEnd/>
            </a:ln>
          </p:spPr>
          <p:txBody>
            <a:bodyPr/>
            <a:lstStyle/>
            <a:p>
              <a:endParaRPr lang="zh-CN" altLang="en-US"/>
            </a:p>
          </p:txBody>
        </p:sp>
        <p:sp>
          <p:nvSpPr>
            <p:cNvPr id="90133" name="Line 91"/>
            <p:cNvSpPr>
              <a:spLocks noChangeShapeType="1"/>
            </p:cNvSpPr>
            <p:nvPr/>
          </p:nvSpPr>
          <p:spPr bwMode="auto">
            <a:xfrm>
              <a:off x="431" y="2523"/>
              <a:ext cx="0" cy="136"/>
            </a:xfrm>
            <a:prstGeom prst="line">
              <a:avLst/>
            </a:prstGeom>
            <a:noFill/>
            <a:ln w="28575">
              <a:solidFill>
                <a:schemeClr val="hlink"/>
              </a:solidFill>
              <a:round/>
              <a:headEnd/>
              <a:tailEnd/>
            </a:ln>
          </p:spPr>
          <p:txBody>
            <a:bodyPr/>
            <a:lstStyle/>
            <a:p>
              <a:endParaRPr lang="zh-CN" altLang="en-US"/>
            </a:p>
          </p:txBody>
        </p:sp>
        <p:sp>
          <p:nvSpPr>
            <p:cNvPr id="90134" name="Line 92"/>
            <p:cNvSpPr>
              <a:spLocks noChangeShapeType="1"/>
            </p:cNvSpPr>
            <p:nvPr/>
          </p:nvSpPr>
          <p:spPr bwMode="auto">
            <a:xfrm>
              <a:off x="1655" y="3475"/>
              <a:ext cx="0" cy="182"/>
            </a:xfrm>
            <a:prstGeom prst="line">
              <a:avLst/>
            </a:prstGeom>
            <a:noFill/>
            <a:ln w="28575">
              <a:solidFill>
                <a:schemeClr val="hlink"/>
              </a:solidFill>
              <a:round/>
              <a:headEnd/>
              <a:tailEnd/>
            </a:ln>
          </p:spPr>
          <p:txBody>
            <a:bodyPr/>
            <a:lstStyle/>
            <a:p>
              <a:endParaRPr lang="zh-CN" altLang="en-US"/>
            </a:p>
          </p:txBody>
        </p:sp>
        <p:sp>
          <p:nvSpPr>
            <p:cNvPr id="90135" name="Line 93"/>
            <p:cNvSpPr>
              <a:spLocks noChangeShapeType="1"/>
            </p:cNvSpPr>
            <p:nvPr/>
          </p:nvSpPr>
          <p:spPr bwMode="auto">
            <a:xfrm>
              <a:off x="1429" y="2750"/>
              <a:ext cx="0" cy="136"/>
            </a:xfrm>
            <a:prstGeom prst="line">
              <a:avLst/>
            </a:prstGeom>
            <a:noFill/>
            <a:ln w="28575">
              <a:solidFill>
                <a:schemeClr val="hlink"/>
              </a:solidFill>
              <a:round/>
              <a:headEnd/>
              <a:tailEnd/>
            </a:ln>
          </p:spPr>
          <p:txBody>
            <a:bodyPr/>
            <a:lstStyle/>
            <a:p>
              <a:endParaRPr lang="zh-CN" altLang="en-US"/>
            </a:p>
          </p:txBody>
        </p:sp>
        <p:sp>
          <p:nvSpPr>
            <p:cNvPr id="90136" name="Line 94"/>
            <p:cNvSpPr>
              <a:spLocks noChangeShapeType="1"/>
            </p:cNvSpPr>
            <p:nvPr/>
          </p:nvSpPr>
          <p:spPr bwMode="auto">
            <a:xfrm>
              <a:off x="1429" y="2886"/>
              <a:ext cx="1133" cy="0"/>
            </a:xfrm>
            <a:prstGeom prst="line">
              <a:avLst/>
            </a:prstGeom>
            <a:noFill/>
            <a:ln w="28575">
              <a:solidFill>
                <a:schemeClr val="hlink"/>
              </a:solidFill>
              <a:round/>
              <a:headEnd/>
              <a:tailEnd/>
            </a:ln>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481138" y="323850"/>
            <a:ext cx="7359650" cy="1268413"/>
          </a:xfrm>
        </p:spPr>
        <p:txBody>
          <a:bodyPr/>
          <a:lstStyle/>
          <a:p>
            <a:pPr eaLnBrk="1" hangingPunct="1"/>
            <a:r>
              <a:rPr lang="zh-CN" altLang="en-US" smtClean="0">
                <a:solidFill>
                  <a:schemeClr val="bg1"/>
                </a:solidFill>
              </a:rPr>
              <a:t>库存管理业务流程图</a:t>
            </a:r>
          </a:p>
        </p:txBody>
      </p:sp>
      <p:grpSp>
        <p:nvGrpSpPr>
          <p:cNvPr id="91139" name="Group 3"/>
          <p:cNvGrpSpPr>
            <a:grpSpLocks/>
          </p:cNvGrpSpPr>
          <p:nvPr/>
        </p:nvGrpSpPr>
        <p:grpSpPr bwMode="auto">
          <a:xfrm>
            <a:off x="195263" y="2789238"/>
            <a:ext cx="2133600" cy="1216025"/>
            <a:chOff x="123" y="1757"/>
            <a:chExt cx="1344" cy="766"/>
          </a:xfrm>
        </p:grpSpPr>
        <p:sp>
          <p:nvSpPr>
            <p:cNvPr id="91241" name="Oval 4"/>
            <p:cNvSpPr>
              <a:spLocks noChangeArrowheads="1"/>
            </p:cNvSpPr>
            <p:nvPr/>
          </p:nvSpPr>
          <p:spPr bwMode="auto">
            <a:xfrm>
              <a:off x="123" y="2073"/>
              <a:ext cx="489" cy="450"/>
            </a:xfrm>
            <a:prstGeom prst="ellipse">
              <a:avLst/>
            </a:prstGeom>
            <a:noFill/>
            <a:ln w="28575">
              <a:solidFill>
                <a:schemeClr val="tx1"/>
              </a:solidFill>
              <a:round/>
              <a:headEnd/>
              <a:tailEnd/>
            </a:ln>
          </p:spPr>
          <p:txBody>
            <a:bodyPr wrap="none" anchor="ctr"/>
            <a:lstStyle/>
            <a:p>
              <a:pPr algn="ctr"/>
              <a:r>
                <a:rPr kumimoji="1" lang="zh-CN" altLang="en-US" sz="2000"/>
                <a:t>生产</a:t>
              </a:r>
            </a:p>
            <a:p>
              <a:pPr algn="ctr"/>
              <a:r>
                <a:rPr kumimoji="1" lang="zh-CN" altLang="en-US" sz="2000"/>
                <a:t>科</a:t>
              </a:r>
            </a:p>
          </p:txBody>
        </p:sp>
        <p:sp>
          <p:nvSpPr>
            <p:cNvPr id="91242" name="AutoShape 5"/>
            <p:cNvSpPr>
              <a:spLocks noChangeArrowheads="1"/>
            </p:cNvSpPr>
            <p:nvPr/>
          </p:nvSpPr>
          <p:spPr bwMode="auto">
            <a:xfrm>
              <a:off x="754" y="1757"/>
              <a:ext cx="713" cy="360"/>
            </a:xfrm>
            <a:prstGeom prst="flowChartDocument">
              <a:avLst/>
            </a:prstGeom>
            <a:noFill/>
            <a:ln w="28575">
              <a:solidFill>
                <a:schemeClr val="tx1"/>
              </a:solidFill>
              <a:miter lim="800000"/>
              <a:headEnd/>
              <a:tailEnd/>
            </a:ln>
          </p:spPr>
          <p:txBody>
            <a:bodyPr wrap="none" anchor="ctr"/>
            <a:lstStyle/>
            <a:p>
              <a:pPr algn="ctr"/>
              <a:r>
                <a:rPr kumimoji="1" lang="zh-CN" altLang="en-US" sz="2000"/>
                <a:t>出货单</a:t>
              </a:r>
            </a:p>
          </p:txBody>
        </p:sp>
        <p:grpSp>
          <p:nvGrpSpPr>
            <p:cNvPr id="91243" name="Group 6"/>
            <p:cNvGrpSpPr>
              <a:grpSpLocks/>
            </p:cNvGrpSpPr>
            <p:nvPr/>
          </p:nvGrpSpPr>
          <p:grpSpPr bwMode="auto">
            <a:xfrm>
              <a:off x="385" y="1842"/>
              <a:ext cx="375" cy="216"/>
              <a:chOff x="595" y="1392"/>
              <a:chExt cx="394" cy="48"/>
            </a:xfrm>
          </p:grpSpPr>
          <p:sp>
            <p:nvSpPr>
              <p:cNvPr id="91244" name="Line 7"/>
              <p:cNvSpPr>
                <a:spLocks noChangeShapeType="1"/>
              </p:cNvSpPr>
              <p:nvPr/>
            </p:nvSpPr>
            <p:spPr bwMode="auto">
              <a:xfrm>
                <a:off x="595" y="1392"/>
                <a:ext cx="394"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245" name="Line 8"/>
              <p:cNvSpPr>
                <a:spLocks noChangeShapeType="1"/>
              </p:cNvSpPr>
              <p:nvPr/>
            </p:nvSpPr>
            <p:spPr bwMode="auto">
              <a:xfrm>
                <a:off x="595" y="1392"/>
                <a:ext cx="0" cy="48"/>
              </a:xfrm>
              <a:prstGeom prst="line">
                <a:avLst/>
              </a:prstGeom>
              <a:noFill/>
              <a:ln w="28575">
                <a:solidFill>
                  <a:schemeClr val="tx1"/>
                </a:solidFill>
                <a:round/>
                <a:headEnd/>
                <a:tailEnd/>
              </a:ln>
            </p:spPr>
            <p:txBody>
              <a:bodyPr wrap="none" anchor="ctr"/>
              <a:lstStyle/>
              <a:p>
                <a:endParaRPr lang="zh-CN" altLang="en-US"/>
              </a:p>
            </p:txBody>
          </p:sp>
        </p:grpSp>
      </p:grpSp>
      <p:grpSp>
        <p:nvGrpSpPr>
          <p:cNvPr id="91140" name="Group 9"/>
          <p:cNvGrpSpPr>
            <a:grpSpLocks/>
          </p:cNvGrpSpPr>
          <p:nvPr/>
        </p:nvGrpSpPr>
        <p:grpSpPr bwMode="auto">
          <a:xfrm>
            <a:off x="1289050" y="1773238"/>
            <a:ext cx="906463" cy="1009650"/>
            <a:chOff x="812" y="1117"/>
            <a:chExt cx="571" cy="636"/>
          </a:xfrm>
        </p:grpSpPr>
        <p:sp>
          <p:nvSpPr>
            <p:cNvPr id="91239" name="Line 10"/>
            <p:cNvSpPr>
              <a:spLocks noChangeShapeType="1"/>
            </p:cNvSpPr>
            <p:nvPr/>
          </p:nvSpPr>
          <p:spPr bwMode="auto">
            <a:xfrm flipV="1">
              <a:off x="1111" y="1525"/>
              <a:ext cx="0" cy="228"/>
            </a:xfrm>
            <a:prstGeom prst="line">
              <a:avLst/>
            </a:prstGeom>
            <a:noFill/>
            <a:ln w="28575">
              <a:solidFill>
                <a:schemeClr val="tx1"/>
              </a:solidFill>
              <a:round/>
              <a:headEnd/>
              <a:tailEnd type="triangle" w="med" len="med"/>
            </a:ln>
          </p:spPr>
          <p:txBody>
            <a:bodyPr/>
            <a:lstStyle/>
            <a:p>
              <a:endParaRPr lang="zh-CN" altLang="en-US"/>
            </a:p>
          </p:txBody>
        </p:sp>
        <p:sp>
          <p:nvSpPr>
            <p:cNvPr id="91240" name="Rectangle 11"/>
            <p:cNvSpPr>
              <a:spLocks noChangeArrowheads="1"/>
            </p:cNvSpPr>
            <p:nvPr/>
          </p:nvSpPr>
          <p:spPr bwMode="auto">
            <a:xfrm>
              <a:off x="812" y="1117"/>
              <a:ext cx="571" cy="406"/>
            </a:xfrm>
            <a:prstGeom prst="rect">
              <a:avLst/>
            </a:prstGeom>
            <a:noFill/>
            <a:ln w="28575">
              <a:solidFill>
                <a:schemeClr val="tx1"/>
              </a:solidFill>
              <a:miter lim="800000"/>
              <a:headEnd/>
              <a:tailEnd/>
            </a:ln>
          </p:spPr>
          <p:txBody>
            <a:bodyPr lIns="0" tIns="0" rIns="0" bIns="0" anchor="ctr"/>
            <a:lstStyle/>
            <a:p>
              <a:pPr algn="ctr"/>
              <a:r>
                <a:rPr kumimoji="1" lang="zh-CN" altLang="en-US" sz="2000"/>
                <a:t>核对</a:t>
              </a:r>
            </a:p>
            <a:p>
              <a:pPr algn="ctr"/>
              <a:r>
                <a:rPr kumimoji="1" lang="zh-CN" altLang="en-US" sz="2000"/>
                <a:t>出货单</a:t>
              </a:r>
            </a:p>
          </p:txBody>
        </p:sp>
      </p:grpSp>
      <p:grpSp>
        <p:nvGrpSpPr>
          <p:cNvPr id="91141" name="Group 12"/>
          <p:cNvGrpSpPr>
            <a:grpSpLocks/>
          </p:cNvGrpSpPr>
          <p:nvPr/>
        </p:nvGrpSpPr>
        <p:grpSpPr bwMode="auto">
          <a:xfrm>
            <a:off x="2609850" y="2362200"/>
            <a:ext cx="925513" cy="1106488"/>
            <a:chOff x="1569" y="1488"/>
            <a:chExt cx="583" cy="697"/>
          </a:xfrm>
        </p:grpSpPr>
        <p:sp>
          <p:nvSpPr>
            <p:cNvPr id="91237" name="Line 13"/>
            <p:cNvSpPr>
              <a:spLocks noChangeShapeType="1"/>
            </p:cNvSpPr>
            <p:nvPr/>
          </p:nvSpPr>
          <p:spPr bwMode="auto">
            <a:xfrm flipV="1">
              <a:off x="1872" y="1488"/>
              <a:ext cx="3" cy="240"/>
            </a:xfrm>
            <a:prstGeom prst="line">
              <a:avLst/>
            </a:prstGeom>
            <a:noFill/>
            <a:ln w="28575">
              <a:solidFill>
                <a:schemeClr val="tx1"/>
              </a:solidFill>
              <a:round/>
              <a:headEnd type="triangle" w="med" len="med"/>
              <a:tailEnd/>
            </a:ln>
          </p:spPr>
          <p:txBody>
            <a:bodyPr/>
            <a:lstStyle/>
            <a:p>
              <a:endParaRPr lang="zh-CN" altLang="en-US"/>
            </a:p>
          </p:txBody>
        </p:sp>
        <p:sp>
          <p:nvSpPr>
            <p:cNvPr id="91238" name="Rectangle 14"/>
            <p:cNvSpPr>
              <a:spLocks noChangeArrowheads="1"/>
            </p:cNvSpPr>
            <p:nvPr/>
          </p:nvSpPr>
          <p:spPr bwMode="auto">
            <a:xfrm>
              <a:off x="1569" y="1736"/>
              <a:ext cx="583" cy="449"/>
            </a:xfrm>
            <a:prstGeom prst="rect">
              <a:avLst/>
            </a:prstGeom>
            <a:noFill/>
            <a:ln w="28575">
              <a:solidFill>
                <a:schemeClr val="tx1"/>
              </a:solidFill>
              <a:miter lim="800000"/>
              <a:headEnd/>
              <a:tailEnd/>
            </a:ln>
          </p:spPr>
          <p:txBody>
            <a:bodyPr lIns="0" rIns="0" anchor="ctr"/>
            <a:lstStyle/>
            <a:p>
              <a:pPr algn="ctr"/>
              <a:r>
                <a:rPr kumimoji="1" lang="zh-CN" altLang="en-US" sz="2000"/>
                <a:t>打印发货单</a:t>
              </a:r>
            </a:p>
          </p:txBody>
        </p:sp>
      </p:grpSp>
      <p:grpSp>
        <p:nvGrpSpPr>
          <p:cNvPr id="91142" name="Group 15"/>
          <p:cNvGrpSpPr>
            <a:grpSpLocks/>
          </p:cNvGrpSpPr>
          <p:nvPr/>
        </p:nvGrpSpPr>
        <p:grpSpPr bwMode="auto">
          <a:xfrm>
            <a:off x="3535363" y="2573338"/>
            <a:ext cx="2603500" cy="855662"/>
            <a:chOff x="2152" y="1621"/>
            <a:chExt cx="1640" cy="539"/>
          </a:xfrm>
        </p:grpSpPr>
        <p:sp>
          <p:nvSpPr>
            <p:cNvPr id="91233" name="Oval 16"/>
            <p:cNvSpPr>
              <a:spLocks noChangeArrowheads="1"/>
            </p:cNvSpPr>
            <p:nvPr/>
          </p:nvSpPr>
          <p:spPr bwMode="auto">
            <a:xfrm>
              <a:off x="3256" y="1621"/>
              <a:ext cx="536" cy="539"/>
            </a:xfrm>
            <a:prstGeom prst="ellipse">
              <a:avLst/>
            </a:prstGeom>
            <a:noFill/>
            <a:ln w="28575">
              <a:solidFill>
                <a:schemeClr val="tx1"/>
              </a:solidFill>
              <a:round/>
              <a:headEnd/>
              <a:tailEnd/>
            </a:ln>
          </p:spPr>
          <p:txBody>
            <a:bodyPr wrap="none" anchor="ctr"/>
            <a:lstStyle/>
            <a:p>
              <a:pPr algn="ctr"/>
              <a:r>
                <a:rPr kumimoji="1" lang="zh-CN" altLang="en-US" sz="2000"/>
                <a:t>搬运</a:t>
              </a:r>
            </a:p>
            <a:p>
              <a:pPr algn="ctr"/>
              <a:r>
                <a:rPr kumimoji="1" lang="zh-CN" altLang="en-US" sz="2000"/>
                <a:t>组</a:t>
              </a:r>
            </a:p>
          </p:txBody>
        </p:sp>
        <p:sp>
          <p:nvSpPr>
            <p:cNvPr id="91234" name="AutoShape 17"/>
            <p:cNvSpPr>
              <a:spLocks noChangeArrowheads="1"/>
            </p:cNvSpPr>
            <p:nvPr/>
          </p:nvSpPr>
          <p:spPr bwMode="auto">
            <a:xfrm>
              <a:off x="2392" y="1728"/>
              <a:ext cx="624" cy="432"/>
            </a:xfrm>
            <a:prstGeom prst="flowChartMultidocument">
              <a:avLst/>
            </a:prstGeom>
            <a:noFill/>
            <a:ln w="28575">
              <a:solidFill>
                <a:schemeClr val="tx1"/>
              </a:solidFill>
              <a:miter lim="800000"/>
              <a:headEnd/>
              <a:tailEnd/>
            </a:ln>
          </p:spPr>
          <p:txBody>
            <a:bodyPr wrap="none" anchor="ctr"/>
            <a:lstStyle/>
            <a:p>
              <a:pPr algn="ctr"/>
              <a:r>
                <a:rPr kumimoji="1" lang="zh-CN" altLang="en-US" sz="2000">
                  <a:latin typeface="Times New Roman" pitchFamily="18" charset="0"/>
                </a:rPr>
                <a:t>发货单</a:t>
              </a:r>
            </a:p>
          </p:txBody>
        </p:sp>
        <p:sp>
          <p:nvSpPr>
            <p:cNvPr id="91235" name="Line 18"/>
            <p:cNvSpPr>
              <a:spLocks noChangeShapeType="1"/>
            </p:cNvSpPr>
            <p:nvPr/>
          </p:nvSpPr>
          <p:spPr bwMode="auto">
            <a:xfrm>
              <a:off x="2152" y="1920"/>
              <a:ext cx="24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236" name="Line 19"/>
            <p:cNvSpPr>
              <a:spLocks noChangeShapeType="1"/>
            </p:cNvSpPr>
            <p:nvPr/>
          </p:nvSpPr>
          <p:spPr bwMode="auto">
            <a:xfrm>
              <a:off x="3016" y="1872"/>
              <a:ext cx="222" cy="1"/>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91143" name="Rectangle 20"/>
          <p:cNvSpPr>
            <a:spLocks noChangeArrowheads="1"/>
          </p:cNvSpPr>
          <p:nvPr/>
        </p:nvSpPr>
        <p:spPr bwMode="auto">
          <a:xfrm>
            <a:off x="3708400" y="5408613"/>
            <a:ext cx="990600" cy="685800"/>
          </a:xfrm>
          <a:prstGeom prst="rect">
            <a:avLst/>
          </a:prstGeom>
          <a:noFill/>
          <a:ln w="28575">
            <a:solidFill>
              <a:schemeClr val="tx1"/>
            </a:solidFill>
            <a:miter lim="800000"/>
            <a:headEnd/>
            <a:tailEnd/>
          </a:ln>
        </p:spPr>
        <p:txBody>
          <a:bodyPr anchor="ctr"/>
          <a:lstStyle/>
          <a:p>
            <a:pPr algn="ctr"/>
            <a:r>
              <a:rPr kumimoji="1" lang="zh-CN" altLang="en-US" sz="2000"/>
              <a:t>核对</a:t>
            </a:r>
          </a:p>
          <a:p>
            <a:pPr algn="ctr"/>
            <a:r>
              <a:rPr kumimoji="1" lang="zh-CN" altLang="en-US" sz="2000"/>
              <a:t>进货单</a:t>
            </a:r>
          </a:p>
        </p:txBody>
      </p:sp>
      <p:grpSp>
        <p:nvGrpSpPr>
          <p:cNvPr id="91144" name="Group 21"/>
          <p:cNvGrpSpPr>
            <a:grpSpLocks/>
          </p:cNvGrpSpPr>
          <p:nvPr/>
        </p:nvGrpSpPr>
        <p:grpSpPr bwMode="auto">
          <a:xfrm>
            <a:off x="395288" y="836613"/>
            <a:ext cx="7559675" cy="1298575"/>
            <a:chOff x="249" y="527"/>
            <a:chExt cx="4762" cy="818"/>
          </a:xfrm>
        </p:grpSpPr>
        <p:sp>
          <p:nvSpPr>
            <p:cNvPr id="91219" name="AutoShape 22"/>
            <p:cNvSpPr>
              <a:spLocks noChangeArrowheads="1"/>
            </p:cNvSpPr>
            <p:nvPr/>
          </p:nvSpPr>
          <p:spPr bwMode="auto">
            <a:xfrm>
              <a:off x="249" y="663"/>
              <a:ext cx="565" cy="456"/>
            </a:xfrm>
            <a:prstGeom prst="flowChartDocument">
              <a:avLst/>
            </a:prstGeom>
            <a:noFill/>
            <a:ln w="28575">
              <a:solidFill>
                <a:schemeClr val="tx1"/>
              </a:solidFill>
              <a:miter lim="800000"/>
              <a:headEnd/>
              <a:tailEnd/>
            </a:ln>
          </p:spPr>
          <p:txBody>
            <a:bodyPr wrap="none" anchor="ctr"/>
            <a:lstStyle/>
            <a:p>
              <a:pPr algn="ctr"/>
              <a:r>
                <a:rPr kumimoji="1" lang="zh-CN" altLang="en-US" sz="2000"/>
                <a:t>合格</a:t>
              </a:r>
            </a:p>
            <a:p>
              <a:pPr algn="ctr"/>
              <a:r>
                <a:rPr kumimoji="1" lang="zh-CN" altLang="en-US" sz="2000"/>
                <a:t>出货单</a:t>
              </a:r>
            </a:p>
          </p:txBody>
        </p:sp>
        <p:sp>
          <p:nvSpPr>
            <p:cNvPr id="91220" name="Line 23"/>
            <p:cNvSpPr>
              <a:spLocks noChangeShapeType="1"/>
            </p:cNvSpPr>
            <p:nvPr/>
          </p:nvSpPr>
          <p:spPr bwMode="auto">
            <a:xfrm>
              <a:off x="813" y="754"/>
              <a:ext cx="1613" cy="0"/>
            </a:xfrm>
            <a:prstGeom prst="line">
              <a:avLst/>
            </a:prstGeom>
            <a:noFill/>
            <a:ln w="28575">
              <a:solidFill>
                <a:schemeClr val="tx1"/>
              </a:solidFill>
              <a:round/>
              <a:headEnd/>
              <a:tailEnd type="triangle" w="med" len="med"/>
            </a:ln>
          </p:spPr>
          <p:txBody>
            <a:bodyPr/>
            <a:lstStyle/>
            <a:p>
              <a:endParaRPr lang="zh-CN" altLang="en-US"/>
            </a:p>
          </p:txBody>
        </p:sp>
        <p:sp>
          <p:nvSpPr>
            <p:cNvPr id="91221" name="Line 24"/>
            <p:cNvSpPr>
              <a:spLocks noChangeShapeType="1"/>
            </p:cNvSpPr>
            <p:nvPr/>
          </p:nvSpPr>
          <p:spPr bwMode="auto">
            <a:xfrm>
              <a:off x="3051" y="720"/>
              <a:ext cx="28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222" name="AutoShape 25"/>
            <p:cNvSpPr>
              <a:spLocks noChangeArrowheads="1"/>
            </p:cNvSpPr>
            <p:nvPr/>
          </p:nvSpPr>
          <p:spPr bwMode="auto">
            <a:xfrm>
              <a:off x="3339" y="576"/>
              <a:ext cx="576" cy="360"/>
            </a:xfrm>
            <a:prstGeom prst="flowChartDocument">
              <a:avLst/>
            </a:prstGeom>
            <a:noFill/>
            <a:ln w="28575">
              <a:solidFill>
                <a:schemeClr val="tx1"/>
              </a:solidFill>
              <a:miter lim="800000"/>
              <a:headEnd/>
              <a:tailEnd/>
            </a:ln>
          </p:spPr>
          <p:txBody>
            <a:bodyPr wrap="none" anchor="ctr"/>
            <a:lstStyle/>
            <a:p>
              <a:pPr algn="ctr"/>
              <a:r>
                <a:rPr kumimoji="1" lang="zh-CN" altLang="en-US" sz="2000"/>
                <a:t>出货单</a:t>
              </a:r>
            </a:p>
          </p:txBody>
        </p:sp>
        <p:sp>
          <p:nvSpPr>
            <p:cNvPr id="91223" name="Rectangle 26"/>
            <p:cNvSpPr>
              <a:spLocks noChangeArrowheads="1"/>
            </p:cNvSpPr>
            <p:nvPr/>
          </p:nvSpPr>
          <p:spPr bwMode="auto">
            <a:xfrm>
              <a:off x="2427" y="528"/>
              <a:ext cx="624" cy="432"/>
            </a:xfrm>
            <a:prstGeom prst="rect">
              <a:avLst/>
            </a:prstGeom>
            <a:noFill/>
            <a:ln w="28575">
              <a:solidFill>
                <a:schemeClr val="tx1"/>
              </a:solidFill>
              <a:miter lim="800000"/>
              <a:headEnd/>
              <a:tailEnd/>
            </a:ln>
          </p:spPr>
          <p:txBody>
            <a:bodyPr anchor="ctr"/>
            <a:lstStyle/>
            <a:p>
              <a:pPr algn="ctr"/>
              <a:r>
                <a:rPr kumimoji="1" lang="zh-CN" altLang="en-US" sz="2000"/>
                <a:t>填写</a:t>
              </a:r>
            </a:p>
            <a:p>
              <a:pPr algn="ctr"/>
              <a:r>
                <a:rPr kumimoji="1" lang="zh-CN" altLang="en-US" sz="2000"/>
                <a:t>出库帐</a:t>
              </a:r>
            </a:p>
          </p:txBody>
        </p:sp>
        <p:sp>
          <p:nvSpPr>
            <p:cNvPr id="91224" name="Line 27"/>
            <p:cNvSpPr>
              <a:spLocks noChangeShapeType="1"/>
            </p:cNvSpPr>
            <p:nvPr/>
          </p:nvSpPr>
          <p:spPr bwMode="auto">
            <a:xfrm>
              <a:off x="3915" y="720"/>
              <a:ext cx="28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225" name="Line 28"/>
            <p:cNvSpPr>
              <a:spLocks noChangeShapeType="1"/>
            </p:cNvSpPr>
            <p:nvPr/>
          </p:nvSpPr>
          <p:spPr bwMode="auto">
            <a:xfrm flipH="1">
              <a:off x="476" y="1344"/>
              <a:ext cx="317" cy="0"/>
            </a:xfrm>
            <a:prstGeom prst="line">
              <a:avLst/>
            </a:prstGeom>
            <a:noFill/>
            <a:ln w="28575">
              <a:solidFill>
                <a:schemeClr val="tx1"/>
              </a:solidFill>
              <a:round/>
              <a:headEnd/>
              <a:tailEnd/>
            </a:ln>
          </p:spPr>
          <p:txBody>
            <a:bodyPr/>
            <a:lstStyle/>
            <a:p>
              <a:endParaRPr lang="zh-CN" altLang="en-US"/>
            </a:p>
          </p:txBody>
        </p:sp>
        <p:sp>
          <p:nvSpPr>
            <p:cNvPr id="91226" name="Line 29"/>
            <p:cNvSpPr>
              <a:spLocks noChangeShapeType="1"/>
            </p:cNvSpPr>
            <p:nvPr/>
          </p:nvSpPr>
          <p:spPr bwMode="auto">
            <a:xfrm flipV="1">
              <a:off x="476" y="1117"/>
              <a:ext cx="0" cy="228"/>
            </a:xfrm>
            <a:prstGeom prst="line">
              <a:avLst/>
            </a:prstGeom>
            <a:noFill/>
            <a:ln w="28575">
              <a:solidFill>
                <a:schemeClr val="tx1"/>
              </a:solidFill>
              <a:round/>
              <a:headEnd/>
              <a:tailEnd type="triangle" w="med" len="med"/>
            </a:ln>
          </p:spPr>
          <p:txBody>
            <a:bodyPr/>
            <a:lstStyle/>
            <a:p>
              <a:endParaRPr lang="zh-CN" altLang="en-US"/>
            </a:p>
          </p:txBody>
        </p:sp>
        <p:grpSp>
          <p:nvGrpSpPr>
            <p:cNvPr id="91227" name="Group 30"/>
            <p:cNvGrpSpPr>
              <a:grpSpLocks/>
            </p:cNvGrpSpPr>
            <p:nvPr/>
          </p:nvGrpSpPr>
          <p:grpSpPr bwMode="auto">
            <a:xfrm>
              <a:off x="4195" y="527"/>
              <a:ext cx="816" cy="366"/>
              <a:chOff x="4240" y="3370"/>
              <a:chExt cx="816" cy="366"/>
            </a:xfrm>
          </p:grpSpPr>
          <p:sp>
            <p:nvSpPr>
              <p:cNvPr id="91228" name="Text Box 31"/>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t>出库帐</a:t>
                </a:r>
              </a:p>
            </p:txBody>
          </p:sp>
          <p:sp>
            <p:nvSpPr>
              <p:cNvPr id="91229" name="Line 32"/>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91230" name="Line 33"/>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91231" name="Line 34"/>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91232" name="Line 35"/>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91145" name="Group 36"/>
          <p:cNvGrpSpPr>
            <a:grpSpLocks/>
          </p:cNvGrpSpPr>
          <p:nvPr/>
        </p:nvGrpSpPr>
        <p:grpSpPr bwMode="auto">
          <a:xfrm>
            <a:off x="3548063" y="3276600"/>
            <a:ext cx="2606675" cy="1030288"/>
            <a:chOff x="2235" y="2064"/>
            <a:chExt cx="1642" cy="649"/>
          </a:xfrm>
        </p:grpSpPr>
        <p:sp>
          <p:nvSpPr>
            <p:cNvPr id="91209" name="Line 37"/>
            <p:cNvSpPr>
              <a:spLocks noChangeShapeType="1"/>
            </p:cNvSpPr>
            <p:nvPr/>
          </p:nvSpPr>
          <p:spPr bwMode="auto">
            <a:xfrm>
              <a:off x="2907" y="2499"/>
              <a:ext cx="144" cy="1"/>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210" name="AutoShape 38"/>
            <p:cNvSpPr>
              <a:spLocks noChangeArrowheads="1"/>
            </p:cNvSpPr>
            <p:nvPr/>
          </p:nvSpPr>
          <p:spPr bwMode="auto">
            <a:xfrm>
              <a:off x="2331" y="2353"/>
              <a:ext cx="576" cy="360"/>
            </a:xfrm>
            <a:prstGeom prst="flowChartDocument">
              <a:avLst/>
            </a:prstGeom>
            <a:noFill/>
            <a:ln w="28575">
              <a:solidFill>
                <a:schemeClr val="tx1"/>
              </a:solidFill>
              <a:miter lim="800000"/>
              <a:headEnd/>
              <a:tailEnd/>
            </a:ln>
          </p:spPr>
          <p:txBody>
            <a:bodyPr wrap="none" anchor="ctr"/>
            <a:lstStyle/>
            <a:p>
              <a:pPr algn="ctr"/>
              <a:r>
                <a:rPr kumimoji="1" lang="zh-CN" altLang="en-US" sz="2000"/>
                <a:t>发货单</a:t>
              </a:r>
            </a:p>
          </p:txBody>
        </p:sp>
        <p:sp>
          <p:nvSpPr>
            <p:cNvPr id="91211" name="Line 39"/>
            <p:cNvSpPr>
              <a:spLocks noChangeShapeType="1"/>
            </p:cNvSpPr>
            <p:nvPr/>
          </p:nvSpPr>
          <p:spPr bwMode="auto">
            <a:xfrm flipV="1">
              <a:off x="2424" y="2064"/>
              <a:ext cx="3" cy="288"/>
            </a:xfrm>
            <a:prstGeom prst="line">
              <a:avLst/>
            </a:prstGeom>
            <a:noFill/>
            <a:ln w="28575">
              <a:solidFill>
                <a:schemeClr val="tx1"/>
              </a:solidFill>
              <a:round/>
              <a:headEnd type="triangle" w="med" len="med"/>
              <a:tailEnd/>
            </a:ln>
          </p:spPr>
          <p:txBody>
            <a:bodyPr/>
            <a:lstStyle/>
            <a:p>
              <a:endParaRPr lang="zh-CN" altLang="en-US"/>
            </a:p>
          </p:txBody>
        </p:sp>
        <p:sp>
          <p:nvSpPr>
            <p:cNvPr id="91212" name="Line 40"/>
            <p:cNvSpPr>
              <a:spLocks noChangeShapeType="1"/>
            </p:cNvSpPr>
            <p:nvPr/>
          </p:nvSpPr>
          <p:spPr bwMode="auto">
            <a:xfrm>
              <a:off x="2235" y="2064"/>
              <a:ext cx="192" cy="0"/>
            </a:xfrm>
            <a:prstGeom prst="line">
              <a:avLst/>
            </a:prstGeom>
            <a:noFill/>
            <a:ln w="28575">
              <a:solidFill>
                <a:schemeClr val="tx1"/>
              </a:solidFill>
              <a:round/>
              <a:headEnd/>
              <a:tailEnd/>
            </a:ln>
          </p:spPr>
          <p:txBody>
            <a:bodyPr/>
            <a:lstStyle/>
            <a:p>
              <a:endParaRPr lang="zh-CN" altLang="en-US"/>
            </a:p>
          </p:txBody>
        </p:sp>
        <p:grpSp>
          <p:nvGrpSpPr>
            <p:cNvPr id="91213" name="Group 41"/>
            <p:cNvGrpSpPr>
              <a:grpSpLocks/>
            </p:cNvGrpSpPr>
            <p:nvPr/>
          </p:nvGrpSpPr>
          <p:grpSpPr bwMode="auto">
            <a:xfrm>
              <a:off x="3061" y="2296"/>
              <a:ext cx="816" cy="366"/>
              <a:chOff x="4240" y="3370"/>
              <a:chExt cx="816" cy="366"/>
            </a:xfrm>
          </p:grpSpPr>
          <p:sp>
            <p:nvSpPr>
              <p:cNvPr id="91214" name="Text Box 42"/>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latin typeface="Arial" charset="0"/>
                  </a:rPr>
                  <a:t>发货单</a:t>
                </a:r>
              </a:p>
            </p:txBody>
          </p:sp>
          <p:sp>
            <p:nvSpPr>
              <p:cNvPr id="91215" name="Line 43"/>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91216" name="Line 44"/>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91217" name="Line 45"/>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91218" name="Line 46"/>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91146" name="Group 47"/>
          <p:cNvGrpSpPr>
            <a:grpSpLocks/>
          </p:cNvGrpSpPr>
          <p:nvPr/>
        </p:nvGrpSpPr>
        <p:grpSpPr bwMode="auto">
          <a:xfrm>
            <a:off x="4500563" y="2133600"/>
            <a:ext cx="3009900" cy="3275013"/>
            <a:chOff x="2835" y="1344"/>
            <a:chExt cx="1896" cy="2063"/>
          </a:xfrm>
        </p:grpSpPr>
        <p:sp>
          <p:nvSpPr>
            <p:cNvPr id="91199" name="Line 48"/>
            <p:cNvSpPr>
              <a:spLocks noChangeShapeType="1"/>
            </p:cNvSpPr>
            <p:nvPr/>
          </p:nvSpPr>
          <p:spPr bwMode="auto">
            <a:xfrm flipV="1">
              <a:off x="2835" y="3180"/>
              <a:ext cx="3" cy="227"/>
            </a:xfrm>
            <a:prstGeom prst="line">
              <a:avLst/>
            </a:prstGeom>
            <a:noFill/>
            <a:ln w="28575">
              <a:solidFill>
                <a:schemeClr val="tx1"/>
              </a:solidFill>
              <a:round/>
              <a:headEnd/>
              <a:tailEnd/>
            </a:ln>
          </p:spPr>
          <p:txBody>
            <a:bodyPr wrap="none" anchor="ctr"/>
            <a:lstStyle/>
            <a:p>
              <a:endParaRPr lang="zh-CN" altLang="en-US"/>
            </a:p>
          </p:txBody>
        </p:sp>
        <p:sp>
          <p:nvSpPr>
            <p:cNvPr id="91200" name="AutoShape 49"/>
            <p:cNvSpPr>
              <a:spLocks noChangeArrowheads="1"/>
            </p:cNvSpPr>
            <p:nvPr/>
          </p:nvSpPr>
          <p:spPr bwMode="auto">
            <a:xfrm>
              <a:off x="4084" y="2840"/>
              <a:ext cx="565" cy="456"/>
            </a:xfrm>
            <a:prstGeom prst="flowChartDocument">
              <a:avLst/>
            </a:prstGeom>
            <a:noFill/>
            <a:ln w="28575">
              <a:solidFill>
                <a:schemeClr val="tx1"/>
              </a:solidFill>
              <a:miter lim="800000"/>
              <a:headEnd/>
              <a:tailEnd/>
            </a:ln>
          </p:spPr>
          <p:txBody>
            <a:bodyPr wrap="none" anchor="ctr"/>
            <a:lstStyle/>
            <a:p>
              <a:pPr algn="ctr"/>
              <a:r>
                <a:rPr kumimoji="1" lang="zh-CN" altLang="en-US" sz="2000"/>
                <a:t>合格</a:t>
              </a:r>
            </a:p>
            <a:p>
              <a:pPr algn="ctr"/>
              <a:r>
                <a:rPr kumimoji="1" lang="zh-CN" altLang="en-US" sz="2000"/>
                <a:t>进货单</a:t>
              </a:r>
            </a:p>
          </p:txBody>
        </p:sp>
        <p:grpSp>
          <p:nvGrpSpPr>
            <p:cNvPr id="91201" name="Group 50"/>
            <p:cNvGrpSpPr>
              <a:grpSpLocks/>
            </p:cNvGrpSpPr>
            <p:nvPr/>
          </p:nvGrpSpPr>
          <p:grpSpPr bwMode="auto">
            <a:xfrm>
              <a:off x="4011" y="1344"/>
              <a:ext cx="720" cy="1496"/>
              <a:chOff x="3936" y="1344"/>
              <a:chExt cx="720" cy="1392"/>
            </a:xfrm>
          </p:grpSpPr>
          <p:sp>
            <p:nvSpPr>
              <p:cNvPr id="91203" name="Line 51"/>
              <p:cNvSpPr>
                <a:spLocks noChangeShapeType="1"/>
              </p:cNvSpPr>
              <p:nvPr/>
            </p:nvSpPr>
            <p:spPr bwMode="auto">
              <a:xfrm flipV="1">
                <a:off x="4320" y="1968"/>
                <a:ext cx="1" cy="19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204" name="Line 52"/>
              <p:cNvSpPr>
                <a:spLocks noChangeShapeType="1"/>
              </p:cNvSpPr>
              <p:nvPr/>
            </p:nvSpPr>
            <p:spPr bwMode="auto">
              <a:xfrm flipH="1">
                <a:off x="3936" y="1344"/>
                <a:ext cx="384" cy="0"/>
              </a:xfrm>
              <a:prstGeom prst="line">
                <a:avLst/>
              </a:prstGeom>
              <a:noFill/>
              <a:ln w="28575">
                <a:solidFill>
                  <a:schemeClr val="tx1"/>
                </a:solidFill>
                <a:round/>
                <a:headEnd/>
                <a:tailEnd type="triangle" w="med" len="med"/>
              </a:ln>
            </p:spPr>
            <p:txBody>
              <a:bodyPr/>
              <a:lstStyle/>
              <a:p>
                <a:endParaRPr lang="zh-CN" altLang="en-US"/>
              </a:p>
            </p:txBody>
          </p:sp>
          <p:sp>
            <p:nvSpPr>
              <p:cNvPr id="91205" name="Rectangle 53"/>
              <p:cNvSpPr>
                <a:spLocks noChangeArrowheads="1"/>
              </p:cNvSpPr>
              <p:nvPr/>
            </p:nvSpPr>
            <p:spPr bwMode="auto">
              <a:xfrm>
                <a:off x="4128" y="2160"/>
                <a:ext cx="487" cy="388"/>
              </a:xfrm>
              <a:prstGeom prst="rect">
                <a:avLst/>
              </a:prstGeom>
              <a:noFill/>
              <a:ln w="28575">
                <a:solidFill>
                  <a:schemeClr val="tx1"/>
                </a:solidFill>
                <a:miter lim="800000"/>
                <a:headEnd/>
                <a:tailEnd/>
              </a:ln>
            </p:spPr>
            <p:txBody>
              <a:bodyPr anchor="ctr"/>
              <a:lstStyle/>
              <a:p>
                <a:pPr algn="ctr"/>
                <a:r>
                  <a:rPr kumimoji="1" lang="zh-CN" altLang="en-US" sz="2000"/>
                  <a:t>填库存帐</a:t>
                </a:r>
              </a:p>
            </p:txBody>
          </p:sp>
          <p:sp>
            <p:nvSpPr>
              <p:cNvPr id="91206" name="AutoShape 54"/>
              <p:cNvSpPr>
                <a:spLocks noChangeArrowheads="1"/>
              </p:cNvSpPr>
              <p:nvPr/>
            </p:nvSpPr>
            <p:spPr bwMode="auto">
              <a:xfrm>
                <a:off x="4080" y="1632"/>
                <a:ext cx="576" cy="336"/>
              </a:xfrm>
              <a:prstGeom prst="flowChartDocument">
                <a:avLst/>
              </a:prstGeom>
              <a:noFill/>
              <a:ln w="28575">
                <a:solidFill>
                  <a:schemeClr val="tx1"/>
                </a:solidFill>
                <a:miter lim="800000"/>
                <a:headEnd/>
                <a:tailEnd/>
              </a:ln>
            </p:spPr>
            <p:txBody>
              <a:bodyPr wrap="none" anchor="ctr"/>
              <a:lstStyle/>
              <a:p>
                <a:pPr algn="ctr"/>
                <a:r>
                  <a:rPr kumimoji="1" lang="zh-CN" altLang="en-US" sz="2000"/>
                  <a:t>进库单</a:t>
                </a:r>
              </a:p>
            </p:txBody>
          </p:sp>
          <p:sp>
            <p:nvSpPr>
              <p:cNvPr id="91207" name="Line 55"/>
              <p:cNvSpPr>
                <a:spLocks noChangeShapeType="1"/>
              </p:cNvSpPr>
              <p:nvPr/>
            </p:nvSpPr>
            <p:spPr bwMode="auto">
              <a:xfrm flipV="1">
                <a:off x="4320" y="1344"/>
                <a:ext cx="0" cy="288"/>
              </a:xfrm>
              <a:prstGeom prst="line">
                <a:avLst/>
              </a:prstGeom>
              <a:noFill/>
              <a:ln w="28575">
                <a:solidFill>
                  <a:schemeClr val="tx1"/>
                </a:solidFill>
                <a:round/>
                <a:headEnd/>
                <a:tailEnd/>
              </a:ln>
            </p:spPr>
            <p:txBody>
              <a:bodyPr/>
              <a:lstStyle/>
              <a:p>
                <a:endParaRPr lang="zh-CN" altLang="en-US"/>
              </a:p>
            </p:txBody>
          </p:sp>
          <p:sp>
            <p:nvSpPr>
              <p:cNvPr id="91208" name="Line 56"/>
              <p:cNvSpPr>
                <a:spLocks noChangeShapeType="1"/>
              </p:cNvSpPr>
              <p:nvPr/>
            </p:nvSpPr>
            <p:spPr bwMode="auto">
              <a:xfrm flipV="1">
                <a:off x="4368" y="2544"/>
                <a:ext cx="1" cy="192"/>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91202" name="Line 57"/>
            <p:cNvSpPr>
              <a:spLocks noChangeShapeType="1"/>
            </p:cNvSpPr>
            <p:nvPr/>
          </p:nvSpPr>
          <p:spPr bwMode="auto">
            <a:xfrm>
              <a:off x="2835" y="3180"/>
              <a:ext cx="1247" cy="0"/>
            </a:xfrm>
            <a:prstGeom prst="line">
              <a:avLst/>
            </a:prstGeom>
            <a:noFill/>
            <a:ln w="28575">
              <a:solidFill>
                <a:schemeClr val="tx1"/>
              </a:solidFill>
              <a:round/>
              <a:headEnd/>
              <a:tailEnd type="triangle" w="med" len="med"/>
            </a:ln>
          </p:spPr>
          <p:txBody>
            <a:bodyPr/>
            <a:lstStyle/>
            <a:p>
              <a:endParaRPr lang="zh-CN" altLang="en-US"/>
            </a:p>
          </p:txBody>
        </p:sp>
      </p:grpSp>
      <p:grpSp>
        <p:nvGrpSpPr>
          <p:cNvPr id="91147" name="Group 58"/>
          <p:cNvGrpSpPr>
            <a:grpSpLocks/>
          </p:cNvGrpSpPr>
          <p:nvPr/>
        </p:nvGrpSpPr>
        <p:grpSpPr bwMode="auto">
          <a:xfrm>
            <a:off x="7391400" y="2205038"/>
            <a:ext cx="1644650" cy="2976562"/>
            <a:chOff x="4656" y="1389"/>
            <a:chExt cx="1036" cy="1875"/>
          </a:xfrm>
        </p:grpSpPr>
        <p:sp>
          <p:nvSpPr>
            <p:cNvPr id="91188" name="AutoShape 59"/>
            <p:cNvSpPr>
              <a:spLocks noChangeArrowheads="1"/>
            </p:cNvSpPr>
            <p:nvPr/>
          </p:nvSpPr>
          <p:spPr bwMode="auto">
            <a:xfrm>
              <a:off x="4971" y="2139"/>
              <a:ext cx="624" cy="384"/>
            </a:xfrm>
            <a:prstGeom prst="flowChartDocument">
              <a:avLst/>
            </a:prstGeom>
            <a:noFill/>
            <a:ln w="28575">
              <a:solidFill>
                <a:schemeClr val="tx1"/>
              </a:solidFill>
              <a:miter lim="800000"/>
              <a:headEnd/>
              <a:tailEnd/>
            </a:ln>
          </p:spPr>
          <p:txBody>
            <a:bodyPr anchor="ctr"/>
            <a:lstStyle/>
            <a:p>
              <a:pPr algn="ctr"/>
              <a:r>
                <a:rPr kumimoji="1" lang="zh-CN" altLang="en-US" sz="2000"/>
                <a:t>进货单</a:t>
              </a:r>
            </a:p>
          </p:txBody>
        </p:sp>
        <p:sp>
          <p:nvSpPr>
            <p:cNvPr id="91189" name="Rectangle 60"/>
            <p:cNvSpPr>
              <a:spLocks noChangeArrowheads="1"/>
            </p:cNvSpPr>
            <p:nvPr/>
          </p:nvSpPr>
          <p:spPr bwMode="auto">
            <a:xfrm>
              <a:off x="5019" y="2844"/>
              <a:ext cx="624" cy="420"/>
            </a:xfrm>
            <a:prstGeom prst="rect">
              <a:avLst/>
            </a:prstGeom>
            <a:noFill/>
            <a:ln w="28575">
              <a:solidFill>
                <a:schemeClr val="tx1"/>
              </a:solidFill>
              <a:miter lim="800000"/>
              <a:headEnd/>
              <a:tailEnd/>
            </a:ln>
          </p:spPr>
          <p:txBody>
            <a:bodyPr anchor="ctr"/>
            <a:lstStyle/>
            <a:p>
              <a:pPr algn="ctr"/>
              <a:r>
                <a:rPr kumimoji="1" lang="zh-CN" altLang="en-US" sz="2000"/>
                <a:t>填入</a:t>
              </a:r>
            </a:p>
            <a:p>
              <a:pPr algn="ctr"/>
              <a:r>
                <a:rPr kumimoji="1" lang="zh-CN" altLang="en-US" sz="2000"/>
                <a:t>库帐</a:t>
              </a:r>
            </a:p>
          </p:txBody>
        </p:sp>
        <p:sp>
          <p:nvSpPr>
            <p:cNvPr id="91190" name="Line 61"/>
            <p:cNvSpPr>
              <a:spLocks noChangeShapeType="1"/>
            </p:cNvSpPr>
            <p:nvPr/>
          </p:nvSpPr>
          <p:spPr bwMode="auto">
            <a:xfrm>
              <a:off x="4656" y="3024"/>
              <a:ext cx="384"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191" name="Line 62"/>
            <p:cNvSpPr>
              <a:spLocks noChangeShapeType="1"/>
            </p:cNvSpPr>
            <p:nvPr/>
          </p:nvSpPr>
          <p:spPr bwMode="auto">
            <a:xfrm flipV="1">
              <a:off x="5305" y="2496"/>
              <a:ext cx="2" cy="348"/>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192" name="Line 63"/>
            <p:cNvSpPr>
              <a:spLocks noChangeShapeType="1"/>
            </p:cNvSpPr>
            <p:nvPr/>
          </p:nvSpPr>
          <p:spPr bwMode="auto">
            <a:xfrm flipV="1">
              <a:off x="5284" y="1752"/>
              <a:ext cx="2" cy="388"/>
            </a:xfrm>
            <a:prstGeom prst="line">
              <a:avLst/>
            </a:prstGeom>
            <a:noFill/>
            <a:ln w="28575">
              <a:solidFill>
                <a:schemeClr val="tx1"/>
              </a:solidFill>
              <a:round/>
              <a:headEnd/>
              <a:tailEnd type="triangle" w="med" len="med"/>
            </a:ln>
          </p:spPr>
          <p:txBody>
            <a:bodyPr wrap="none" anchor="ctr"/>
            <a:lstStyle/>
            <a:p>
              <a:endParaRPr lang="zh-CN" altLang="en-US"/>
            </a:p>
          </p:txBody>
        </p:sp>
        <p:grpSp>
          <p:nvGrpSpPr>
            <p:cNvPr id="91193" name="Group 64"/>
            <p:cNvGrpSpPr>
              <a:grpSpLocks/>
            </p:cNvGrpSpPr>
            <p:nvPr/>
          </p:nvGrpSpPr>
          <p:grpSpPr bwMode="auto">
            <a:xfrm>
              <a:off x="4876" y="1389"/>
              <a:ext cx="816" cy="366"/>
              <a:chOff x="4240" y="3370"/>
              <a:chExt cx="816" cy="366"/>
            </a:xfrm>
          </p:grpSpPr>
          <p:sp>
            <p:nvSpPr>
              <p:cNvPr id="91194" name="Text Box 65"/>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t>入库</a:t>
                </a:r>
                <a:r>
                  <a:rPr kumimoji="1" lang="zh-CN" altLang="en-US" sz="2000">
                    <a:latin typeface="Arial" charset="0"/>
                  </a:rPr>
                  <a:t>帐</a:t>
                </a:r>
              </a:p>
            </p:txBody>
          </p:sp>
          <p:sp>
            <p:nvSpPr>
              <p:cNvPr id="91195" name="Line 66"/>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91196" name="Line 67"/>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91197" name="Line 68"/>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91198" name="Line 69"/>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91148" name="Group 70"/>
          <p:cNvGrpSpPr>
            <a:grpSpLocks/>
          </p:cNvGrpSpPr>
          <p:nvPr/>
        </p:nvGrpSpPr>
        <p:grpSpPr bwMode="auto">
          <a:xfrm>
            <a:off x="2786063" y="1447800"/>
            <a:ext cx="3730625" cy="920750"/>
            <a:chOff x="1755" y="912"/>
            <a:chExt cx="2350" cy="580"/>
          </a:xfrm>
        </p:grpSpPr>
        <p:sp>
          <p:nvSpPr>
            <p:cNvPr id="91176" name="Line 71"/>
            <p:cNvSpPr>
              <a:spLocks noChangeShapeType="1"/>
            </p:cNvSpPr>
            <p:nvPr/>
          </p:nvSpPr>
          <p:spPr bwMode="auto">
            <a:xfrm>
              <a:off x="3051" y="1344"/>
              <a:ext cx="222" cy="1"/>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177" name="Rectangle 72"/>
            <p:cNvSpPr>
              <a:spLocks noChangeArrowheads="1"/>
            </p:cNvSpPr>
            <p:nvPr/>
          </p:nvSpPr>
          <p:spPr bwMode="auto">
            <a:xfrm>
              <a:off x="1755" y="1104"/>
              <a:ext cx="487" cy="388"/>
            </a:xfrm>
            <a:prstGeom prst="rect">
              <a:avLst/>
            </a:prstGeom>
            <a:noFill/>
            <a:ln w="28575">
              <a:solidFill>
                <a:schemeClr val="tx1"/>
              </a:solidFill>
              <a:miter lim="800000"/>
              <a:headEnd/>
              <a:tailEnd/>
            </a:ln>
          </p:spPr>
          <p:txBody>
            <a:bodyPr anchor="ctr"/>
            <a:lstStyle/>
            <a:p>
              <a:pPr algn="ctr"/>
              <a:r>
                <a:rPr kumimoji="1" lang="zh-CN" altLang="en-US" sz="2000"/>
                <a:t>填库存帐</a:t>
              </a:r>
            </a:p>
          </p:txBody>
        </p:sp>
        <p:sp>
          <p:nvSpPr>
            <p:cNvPr id="91178" name="AutoShape 73"/>
            <p:cNvSpPr>
              <a:spLocks noChangeArrowheads="1"/>
            </p:cNvSpPr>
            <p:nvPr/>
          </p:nvSpPr>
          <p:spPr bwMode="auto">
            <a:xfrm>
              <a:off x="2475" y="1152"/>
              <a:ext cx="576" cy="336"/>
            </a:xfrm>
            <a:prstGeom prst="flowChartDocument">
              <a:avLst/>
            </a:prstGeom>
            <a:noFill/>
            <a:ln w="28575">
              <a:solidFill>
                <a:schemeClr val="tx1"/>
              </a:solidFill>
              <a:miter lim="800000"/>
              <a:headEnd/>
              <a:tailEnd/>
            </a:ln>
          </p:spPr>
          <p:txBody>
            <a:bodyPr wrap="none" anchor="ctr"/>
            <a:lstStyle/>
            <a:p>
              <a:pPr algn="ctr"/>
              <a:r>
                <a:rPr kumimoji="1" lang="zh-CN" altLang="en-US" sz="2000"/>
                <a:t>出货单</a:t>
              </a:r>
            </a:p>
          </p:txBody>
        </p:sp>
        <p:sp>
          <p:nvSpPr>
            <p:cNvPr id="91179" name="Line 74"/>
            <p:cNvSpPr>
              <a:spLocks noChangeShapeType="1"/>
            </p:cNvSpPr>
            <p:nvPr/>
          </p:nvSpPr>
          <p:spPr bwMode="auto">
            <a:xfrm flipV="1">
              <a:off x="2139" y="912"/>
              <a:ext cx="2" cy="192"/>
            </a:xfrm>
            <a:prstGeom prst="line">
              <a:avLst/>
            </a:prstGeom>
            <a:noFill/>
            <a:ln w="28575">
              <a:solidFill>
                <a:schemeClr val="tx1"/>
              </a:solidFill>
              <a:round/>
              <a:headEnd type="triangle" w="med" len="med"/>
              <a:tailEnd/>
            </a:ln>
          </p:spPr>
          <p:txBody>
            <a:bodyPr/>
            <a:lstStyle/>
            <a:p>
              <a:endParaRPr lang="zh-CN" altLang="en-US"/>
            </a:p>
          </p:txBody>
        </p:sp>
        <p:sp>
          <p:nvSpPr>
            <p:cNvPr id="91180" name="Line 75"/>
            <p:cNvSpPr>
              <a:spLocks noChangeShapeType="1"/>
            </p:cNvSpPr>
            <p:nvPr/>
          </p:nvSpPr>
          <p:spPr bwMode="auto">
            <a:xfrm>
              <a:off x="2235" y="1296"/>
              <a:ext cx="24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181" name="Line 76"/>
            <p:cNvSpPr>
              <a:spLocks noChangeShapeType="1"/>
            </p:cNvSpPr>
            <p:nvPr/>
          </p:nvSpPr>
          <p:spPr bwMode="auto">
            <a:xfrm>
              <a:off x="2139" y="912"/>
              <a:ext cx="288" cy="0"/>
            </a:xfrm>
            <a:prstGeom prst="line">
              <a:avLst/>
            </a:prstGeom>
            <a:noFill/>
            <a:ln w="28575">
              <a:solidFill>
                <a:schemeClr val="tx1"/>
              </a:solidFill>
              <a:round/>
              <a:headEnd/>
              <a:tailEnd/>
            </a:ln>
          </p:spPr>
          <p:txBody>
            <a:bodyPr/>
            <a:lstStyle/>
            <a:p>
              <a:endParaRPr lang="zh-CN" altLang="en-US"/>
            </a:p>
          </p:txBody>
        </p:sp>
        <p:grpSp>
          <p:nvGrpSpPr>
            <p:cNvPr id="91182" name="Group 77"/>
            <p:cNvGrpSpPr>
              <a:grpSpLocks/>
            </p:cNvGrpSpPr>
            <p:nvPr/>
          </p:nvGrpSpPr>
          <p:grpSpPr bwMode="auto">
            <a:xfrm>
              <a:off x="3289" y="1117"/>
              <a:ext cx="816" cy="366"/>
              <a:chOff x="4240" y="3370"/>
              <a:chExt cx="816" cy="366"/>
            </a:xfrm>
          </p:grpSpPr>
          <p:sp>
            <p:nvSpPr>
              <p:cNvPr id="91183" name="Text Box 78"/>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t>库</a:t>
                </a:r>
                <a:r>
                  <a:rPr kumimoji="1" lang="zh-CN" altLang="en-US" sz="2000">
                    <a:latin typeface="Arial" charset="0"/>
                  </a:rPr>
                  <a:t>存帐</a:t>
                </a:r>
              </a:p>
            </p:txBody>
          </p:sp>
          <p:sp>
            <p:nvSpPr>
              <p:cNvPr id="91184" name="Line 79"/>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91185" name="Line 80"/>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91186" name="Line 81"/>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91187" name="Line 82"/>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91149" name="Group 83"/>
          <p:cNvGrpSpPr>
            <a:grpSpLocks/>
          </p:cNvGrpSpPr>
          <p:nvPr/>
        </p:nvGrpSpPr>
        <p:grpSpPr bwMode="auto">
          <a:xfrm>
            <a:off x="468313" y="3789363"/>
            <a:ext cx="3598862" cy="2016125"/>
            <a:chOff x="295" y="2387"/>
            <a:chExt cx="2267" cy="1270"/>
          </a:xfrm>
        </p:grpSpPr>
        <p:sp>
          <p:nvSpPr>
            <p:cNvPr id="91165" name="Line 84"/>
            <p:cNvSpPr>
              <a:spLocks noChangeShapeType="1"/>
            </p:cNvSpPr>
            <p:nvPr/>
          </p:nvSpPr>
          <p:spPr bwMode="auto">
            <a:xfrm>
              <a:off x="1655" y="3657"/>
              <a:ext cx="68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166" name="Line 85"/>
            <p:cNvSpPr>
              <a:spLocks noChangeShapeType="1"/>
            </p:cNvSpPr>
            <p:nvPr/>
          </p:nvSpPr>
          <p:spPr bwMode="auto">
            <a:xfrm>
              <a:off x="431" y="2659"/>
              <a:ext cx="48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167" name="AutoShape 86"/>
            <p:cNvSpPr>
              <a:spLocks noChangeArrowheads="1"/>
            </p:cNvSpPr>
            <p:nvPr/>
          </p:nvSpPr>
          <p:spPr bwMode="auto">
            <a:xfrm>
              <a:off x="930" y="2387"/>
              <a:ext cx="907" cy="409"/>
            </a:xfrm>
            <a:prstGeom prst="flowChartDocument">
              <a:avLst/>
            </a:prstGeom>
            <a:noFill/>
            <a:ln w="28575">
              <a:solidFill>
                <a:schemeClr val="tx1"/>
              </a:solidFill>
              <a:miter lim="800000"/>
              <a:headEnd/>
              <a:tailEnd/>
            </a:ln>
          </p:spPr>
          <p:txBody>
            <a:bodyPr wrap="none" anchor="ctr"/>
            <a:lstStyle/>
            <a:p>
              <a:pPr algn="ctr"/>
              <a:r>
                <a:rPr kumimoji="1" lang="zh-CN" altLang="en-US" sz="2000"/>
                <a:t>进货单</a:t>
              </a:r>
            </a:p>
          </p:txBody>
        </p:sp>
        <p:sp>
          <p:nvSpPr>
            <p:cNvPr id="91168" name="Line 87"/>
            <p:cNvSpPr>
              <a:spLocks noChangeShapeType="1"/>
            </p:cNvSpPr>
            <p:nvPr/>
          </p:nvSpPr>
          <p:spPr bwMode="auto">
            <a:xfrm flipV="1">
              <a:off x="2562" y="2886"/>
              <a:ext cx="0" cy="544"/>
            </a:xfrm>
            <a:prstGeom prst="line">
              <a:avLst/>
            </a:prstGeom>
            <a:noFill/>
            <a:ln w="28575">
              <a:solidFill>
                <a:schemeClr val="tx1"/>
              </a:solidFill>
              <a:round/>
              <a:headEnd type="triangle" w="med" len="med"/>
              <a:tailEnd/>
            </a:ln>
          </p:spPr>
          <p:txBody>
            <a:bodyPr wrap="none" anchor="ctr"/>
            <a:lstStyle/>
            <a:p>
              <a:endParaRPr lang="zh-CN" altLang="en-US"/>
            </a:p>
          </p:txBody>
        </p:sp>
        <p:sp>
          <p:nvSpPr>
            <p:cNvPr id="91169" name="Line 88"/>
            <p:cNvSpPr>
              <a:spLocks noChangeShapeType="1"/>
            </p:cNvSpPr>
            <p:nvPr/>
          </p:nvSpPr>
          <p:spPr bwMode="auto">
            <a:xfrm>
              <a:off x="295" y="3339"/>
              <a:ext cx="635"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1170" name="AutoShape 89"/>
            <p:cNvSpPr>
              <a:spLocks noChangeArrowheads="1"/>
            </p:cNvSpPr>
            <p:nvPr/>
          </p:nvSpPr>
          <p:spPr bwMode="auto">
            <a:xfrm>
              <a:off x="930" y="3113"/>
              <a:ext cx="907" cy="453"/>
            </a:xfrm>
            <a:prstGeom prst="flowChartDocument">
              <a:avLst/>
            </a:prstGeom>
            <a:noFill/>
            <a:ln w="28575">
              <a:solidFill>
                <a:schemeClr val="tx1"/>
              </a:solidFill>
              <a:miter lim="800000"/>
              <a:headEnd/>
              <a:tailEnd/>
            </a:ln>
          </p:spPr>
          <p:txBody>
            <a:bodyPr wrap="none" anchor="ctr"/>
            <a:lstStyle/>
            <a:p>
              <a:pPr algn="ctr"/>
              <a:r>
                <a:rPr kumimoji="1" lang="zh-CN" altLang="en-US" sz="2000"/>
                <a:t>原材料</a:t>
              </a:r>
            </a:p>
          </p:txBody>
        </p:sp>
        <p:sp>
          <p:nvSpPr>
            <p:cNvPr id="91171" name="Line 90"/>
            <p:cNvSpPr>
              <a:spLocks noChangeShapeType="1"/>
            </p:cNvSpPr>
            <p:nvPr/>
          </p:nvSpPr>
          <p:spPr bwMode="auto">
            <a:xfrm>
              <a:off x="295" y="2523"/>
              <a:ext cx="0" cy="816"/>
            </a:xfrm>
            <a:prstGeom prst="line">
              <a:avLst/>
            </a:prstGeom>
            <a:noFill/>
            <a:ln w="28575">
              <a:solidFill>
                <a:schemeClr val="tx1"/>
              </a:solidFill>
              <a:round/>
              <a:headEnd/>
              <a:tailEnd/>
            </a:ln>
          </p:spPr>
          <p:txBody>
            <a:bodyPr/>
            <a:lstStyle/>
            <a:p>
              <a:endParaRPr lang="zh-CN" altLang="en-US"/>
            </a:p>
          </p:txBody>
        </p:sp>
        <p:sp>
          <p:nvSpPr>
            <p:cNvPr id="91172" name="Line 91"/>
            <p:cNvSpPr>
              <a:spLocks noChangeShapeType="1"/>
            </p:cNvSpPr>
            <p:nvPr/>
          </p:nvSpPr>
          <p:spPr bwMode="auto">
            <a:xfrm>
              <a:off x="431" y="2523"/>
              <a:ext cx="0" cy="136"/>
            </a:xfrm>
            <a:prstGeom prst="line">
              <a:avLst/>
            </a:prstGeom>
            <a:noFill/>
            <a:ln w="28575">
              <a:solidFill>
                <a:schemeClr val="tx1"/>
              </a:solidFill>
              <a:round/>
              <a:headEnd/>
              <a:tailEnd/>
            </a:ln>
          </p:spPr>
          <p:txBody>
            <a:bodyPr/>
            <a:lstStyle/>
            <a:p>
              <a:endParaRPr lang="zh-CN" altLang="en-US"/>
            </a:p>
          </p:txBody>
        </p:sp>
        <p:sp>
          <p:nvSpPr>
            <p:cNvPr id="91173" name="Line 92"/>
            <p:cNvSpPr>
              <a:spLocks noChangeShapeType="1"/>
            </p:cNvSpPr>
            <p:nvPr/>
          </p:nvSpPr>
          <p:spPr bwMode="auto">
            <a:xfrm>
              <a:off x="1655" y="3475"/>
              <a:ext cx="0" cy="182"/>
            </a:xfrm>
            <a:prstGeom prst="line">
              <a:avLst/>
            </a:prstGeom>
            <a:noFill/>
            <a:ln w="28575">
              <a:solidFill>
                <a:schemeClr val="tx1"/>
              </a:solidFill>
              <a:round/>
              <a:headEnd/>
              <a:tailEnd/>
            </a:ln>
          </p:spPr>
          <p:txBody>
            <a:bodyPr/>
            <a:lstStyle/>
            <a:p>
              <a:endParaRPr lang="zh-CN" altLang="en-US"/>
            </a:p>
          </p:txBody>
        </p:sp>
        <p:sp>
          <p:nvSpPr>
            <p:cNvPr id="91174" name="Line 93"/>
            <p:cNvSpPr>
              <a:spLocks noChangeShapeType="1"/>
            </p:cNvSpPr>
            <p:nvPr/>
          </p:nvSpPr>
          <p:spPr bwMode="auto">
            <a:xfrm>
              <a:off x="1429" y="2750"/>
              <a:ext cx="0" cy="136"/>
            </a:xfrm>
            <a:prstGeom prst="line">
              <a:avLst/>
            </a:prstGeom>
            <a:noFill/>
            <a:ln w="28575">
              <a:solidFill>
                <a:schemeClr val="tx1"/>
              </a:solidFill>
              <a:round/>
              <a:headEnd/>
              <a:tailEnd/>
            </a:ln>
          </p:spPr>
          <p:txBody>
            <a:bodyPr/>
            <a:lstStyle/>
            <a:p>
              <a:endParaRPr lang="zh-CN" altLang="en-US"/>
            </a:p>
          </p:txBody>
        </p:sp>
        <p:sp>
          <p:nvSpPr>
            <p:cNvPr id="91175" name="Line 94"/>
            <p:cNvSpPr>
              <a:spLocks noChangeShapeType="1"/>
            </p:cNvSpPr>
            <p:nvPr/>
          </p:nvSpPr>
          <p:spPr bwMode="auto">
            <a:xfrm>
              <a:off x="1429" y="2886"/>
              <a:ext cx="1133" cy="0"/>
            </a:xfrm>
            <a:prstGeom prst="line">
              <a:avLst/>
            </a:prstGeom>
            <a:noFill/>
            <a:ln w="28575">
              <a:solidFill>
                <a:schemeClr val="tx1"/>
              </a:solidFill>
              <a:round/>
              <a:headEnd/>
              <a:tailEnd/>
            </a:ln>
          </p:spPr>
          <p:txBody>
            <a:bodyPr wrap="none" anchor="ctr"/>
            <a:lstStyle/>
            <a:p>
              <a:endParaRPr lang="zh-CN" altLang="en-US"/>
            </a:p>
          </p:txBody>
        </p:sp>
      </p:grpSp>
      <p:grpSp>
        <p:nvGrpSpPr>
          <p:cNvPr id="18" name="Group 95"/>
          <p:cNvGrpSpPr>
            <a:grpSpLocks/>
          </p:cNvGrpSpPr>
          <p:nvPr/>
        </p:nvGrpSpPr>
        <p:grpSpPr bwMode="auto">
          <a:xfrm>
            <a:off x="6121400" y="2349500"/>
            <a:ext cx="198438" cy="2951163"/>
            <a:chOff x="3856" y="1480"/>
            <a:chExt cx="125" cy="1859"/>
          </a:xfrm>
        </p:grpSpPr>
        <p:sp>
          <p:nvSpPr>
            <p:cNvPr id="91162" name="Line 96"/>
            <p:cNvSpPr>
              <a:spLocks noChangeShapeType="1"/>
            </p:cNvSpPr>
            <p:nvPr/>
          </p:nvSpPr>
          <p:spPr bwMode="auto">
            <a:xfrm>
              <a:off x="3969" y="1480"/>
              <a:ext cx="0" cy="1633"/>
            </a:xfrm>
            <a:prstGeom prst="line">
              <a:avLst/>
            </a:prstGeom>
            <a:noFill/>
            <a:ln w="28575">
              <a:solidFill>
                <a:srgbClr val="990033"/>
              </a:solidFill>
              <a:round/>
              <a:headEnd/>
              <a:tailEnd/>
            </a:ln>
          </p:spPr>
          <p:txBody>
            <a:bodyPr/>
            <a:lstStyle/>
            <a:p>
              <a:endParaRPr lang="zh-CN" altLang="en-US"/>
            </a:p>
          </p:txBody>
        </p:sp>
        <p:sp>
          <p:nvSpPr>
            <p:cNvPr id="91163" name="Freeform 97"/>
            <p:cNvSpPr>
              <a:spLocks/>
            </p:cNvSpPr>
            <p:nvPr/>
          </p:nvSpPr>
          <p:spPr bwMode="auto">
            <a:xfrm rot="4151295">
              <a:off x="3851" y="3118"/>
              <a:ext cx="135" cy="125"/>
            </a:xfrm>
            <a:custGeom>
              <a:avLst/>
              <a:gdLst>
                <a:gd name="T0" fmla="*/ 19 w 105"/>
                <a:gd name="T1" fmla="*/ 0 h 143"/>
                <a:gd name="T2" fmla="*/ 19 w 105"/>
                <a:gd name="T3" fmla="*/ 119 h 143"/>
                <a:gd name="T4" fmla="*/ 135 w 105"/>
                <a:gd name="T5" fmla="*/ 39 h 143"/>
                <a:gd name="T6" fmla="*/ 0 60000 65536"/>
                <a:gd name="T7" fmla="*/ 0 60000 65536"/>
                <a:gd name="T8" fmla="*/ 0 60000 65536"/>
                <a:gd name="T9" fmla="*/ 0 w 105"/>
                <a:gd name="T10" fmla="*/ 0 h 143"/>
                <a:gd name="T11" fmla="*/ 105 w 105"/>
                <a:gd name="T12" fmla="*/ 143 h 143"/>
              </a:gdLst>
              <a:ahLst/>
              <a:cxnLst>
                <a:cxn ang="T6">
                  <a:pos x="T0" y="T1"/>
                </a:cxn>
                <a:cxn ang="T7">
                  <a:pos x="T2" y="T3"/>
                </a:cxn>
                <a:cxn ang="T8">
                  <a:pos x="T4" y="T5"/>
                </a:cxn>
              </a:cxnLst>
              <a:rect l="T9" t="T10" r="T11" b="T12"/>
              <a:pathLst>
                <a:path w="105" h="143">
                  <a:moveTo>
                    <a:pt x="15" y="0"/>
                  </a:moveTo>
                  <a:cubicBezTo>
                    <a:pt x="7" y="64"/>
                    <a:pt x="0" y="129"/>
                    <a:pt x="15" y="136"/>
                  </a:cubicBezTo>
                  <a:cubicBezTo>
                    <a:pt x="30" y="143"/>
                    <a:pt x="67" y="94"/>
                    <a:pt x="105" y="45"/>
                  </a:cubicBezTo>
                </a:path>
              </a:pathLst>
            </a:custGeom>
            <a:noFill/>
            <a:ln w="28575">
              <a:solidFill>
                <a:srgbClr val="990033"/>
              </a:solidFill>
              <a:round/>
              <a:headEnd/>
              <a:tailEnd/>
            </a:ln>
          </p:spPr>
          <p:txBody>
            <a:bodyPr/>
            <a:lstStyle/>
            <a:p>
              <a:endParaRPr lang="zh-CN" altLang="en-US"/>
            </a:p>
          </p:txBody>
        </p:sp>
        <p:sp>
          <p:nvSpPr>
            <p:cNvPr id="91164" name="Line 98"/>
            <p:cNvSpPr>
              <a:spLocks noChangeShapeType="1"/>
            </p:cNvSpPr>
            <p:nvPr/>
          </p:nvSpPr>
          <p:spPr bwMode="auto">
            <a:xfrm>
              <a:off x="3969" y="3225"/>
              <a:ext cx="0" cy="114"/>
            </a:xfrm>
            <a:prstGeom prst="line">
              <a:avLst/>
            </a:prstGeom>
            <a:noFill/>
            <a:ln w="28575">
              <a:solidFill>
                <a:srgbClr val="990033"/>
              </a:solidFill>
              <a:round/>
              <a:headEnd/>
              <a:tailEnd type="triangle" w="med" len="med"/>
            </a:ln>
          </p:spPr>
          <p:txBody>
            <a:bodyPr/>
            <a:lstStyle/>
            <a:p>
              <a:endParaRPr lang="zh-CN" altLang="en-US"/>
            </a:p>
          </p:txBody>
        </p:sp>
      </p:grpSp>
      <p:grpSp>
        <p:nvGrpSpPr>
          <p:cNvPr id="19" name="Group 99"/>
          <p:cNvGrpSpPr>
            <a:grpSpLocks/>
          </p:cNvGrpSpPr>
          <p:nvPr/>
        </p:nvGrpSpPr>
        <p:grpSpPr bwMode="auto">
          <a:xfrm>
            <a:off x="5508625" y="5300663"/>
            <a:ext cx="1296988" cy="1009650"/>
            <a:chOff x="3470" y="3339"/>
            <a:chExt cx="817" cy="636"/>
          </a:xfrm>
        </p:grpSpPr>
        <p:sp>
          <p:nvSpPr>
            <p:cNvPr id="91159" name="AutoShape 100"/>
            <p:cNvSpPr>
              <a:spLocks noChangeArrowheads="1"/>
            </p:cNvSpPr>
            <p:nvPr/>
          </p:nvSpPr>
          <p:spPr bwMode="auto">
            <a:xfrm>
              <a:off x="3515" y="3339"/>
              <a:ext cx="720" cy="336"/>
            </a:xfrm>
            <a:prstGeom prst="flowChartDocument">
              <a:avLst/>
            </a:prstGeom>
            <a:noFill/>
            <a:ln w="28575">
              <a:solidFill>
                <a:srgbClr val="990033"/>
              </a:solidFill>
              <a:miter lim="800000"/>
              <a:headEnd/>
              <a:tailEnd/>
            </a:ln>
          </p:spPr>
          <p:txBody>
            <a:bodyPr wrap="none" anchor="ctr"/>
            <a:lstStyle/>
            <a:p>
              <a:pPr algn="ctr"/>
              <a:r>
                <a:rPr kumimoji="1" lang="zh-CN" altLang="en-US" sz="2000">
                  <a:solidFill>
                    <a:srgbClr val="660033"/>
                  </a:solidFill>
                </a:rPr>
                <a:t>库存情况</a:t>
              </a:r>
            </a:p>
          </p:txBody>
        </p:sp>
        <p:sp>
          <p:nvSpPr>
            <p:cNvPr id="91160" name="Rectangle 101"/>
            <p:cNvSpPr>
              <a:spLocks noChangeArrowheads="1"/>
            </p:cNvSpPr>
            <p:nvPr/>
          </p:nvSpPr>
          <p:spPr bwMode="auto">
            <a:xfrm>
              <a:off x="3470" y="3748"/>
              <a:ext cx="817" cy="227"/>
            </a:xfrm>
            <a:prstGeom prst="rect">
              <a:avLst/>
            </a:prstGeom>
            <a:noFill/>
            <a:ln w="28575">
              <a:solidFill>
                <a:srgbClr val="990033"/>
              </a:solidFill>
              <a:miter lim="800000"/>
              <a:headEnd/>
              <a:tailEnd/>
            </a:ln>
          </p:spPr>
          <p:txBody>
            <a:bodyPr anchor="ctr"/>
            <a:lstStyle/>
            <a:p>
              <a:pPr algn="ctr"/>
              <a:r>
                <a:rPr kumimoji="1" lang="zh-CN" altLang="en-US" sz="2000">
                  <a:solidFill>
                    <a:srgbClr val="660033"/>
                  </a:solidFill>
                </a:rPr>
                <a:t>检查库存</a:t>
              </a:r>
            </a:p>
          </p:txBody>
        </p:sp>
        <p:sp>
          <p:nvSpPr>
            <p:cNvPr id="91161" name="Line 102"/>
            <p:cNvSpPr>
              <a:spLocks noChangeShapeType="1"/>
            </p:cNvSpPr>
            <p:nvPr/>
          </p:nvSpPr>
          <p:spPr bwMode="auto">
            <a:xfrm>
              <a:off x="3923" y="3634"/>
              <a:ext cx="0" cy="114"/>
            </a:xfrm>
            <a:prstGeom prst="line">
              <a:avLst/>
            </a:prstGeom>
            <a:noFill/>
            <a:ln w="28575">
              <a:solidFill>
                <a:srgbClr val="990033"/>
              </a:solidFill>
              <a:round/>
              <a:headEnd/>
              <a:tailEnd type="triangle" w="med" len="med"/>
            </a:ln>
          </p:spPr>
          <p:txBody>
            <a:bodyPr/>
            <a:lstStyle/>
            <a:p>
              <a:endParaRPr lang="zh-CN" altLang="en-US"/>
            </a:p>
          </p:txBody>
        </p:sp>
      </p:grpSp>
      <p:grpSp>
        <p:nvGrpSpPr>
          <p:cNvPr id="20" name="Group 103"/>
          <p:cNvGrpSpPr>
            <a:grpSpLocks/>
          </p:cNvGrpSpPr>
          <p:nvPr/>
        </p:nvGrpSpPr>
        <p:grpSpPr bwMode="auto">
          <a:xfrm>
            <a:off x="250825" y="6092825"/>
            <a:ext cx="5278438" cy="533400"/>
            <a:chOff x="158" y="3838"/>
            <a:chExt cx="3325" cy="336"/>
          </a:xfrm>
        </p:grpSpPr>
        <p:sp>
          <p:nvSpPr>
            <p:cNvPr id="91154" name="Rectangle 104"/>
            <p:cNvSpPr>
              <a:spLocks noChangeArrowheads="1"/>
            </p:cNvSpPr>
            <p:nvPr/>
          </p:nvSpPr>
          <p:spPr bwMode="auto">
            <a:xfrm>
              <a:off x="2472" y="3884"/>
              <a:ext cx="817" cy="181"/>
            </a:xfrm>
            <a:prstGeom prst="rect">
              <a:avLst/>
            </a:prstGeom>
            <a:noFill/>
            <a:ln w="28575">
              <a:solidFill>
                <a:srgbClr val="990033"/>
              </a:solidFill>
              <a:miter lim="800000"/>
              <a:headEnd/>
              <a:tailEnd/>
            </a:ln>
          </p:spPr>
          <p:txBody>
            <a:bodyPr anchor="ctr"/>
            <a:lstStyle/>
            <a:p>
              <a:pPr algn="ctr"/>
              <a:r>
                <a:rPr kumimoji="1" lang="zh-CN" altLang="en-US" sz="2000">
                  <a:solidFill>
                    <a:srgbClr val="660033"/>
                  </a:solidFill>
                </a:rPr>
                <a:t>开缺货单</a:t>
              </a:r>
            </a:p>
          </p:txBody>
        </p:sp>
        <p:sp>
          <p:nvSpPr>
            <p:cNvPr id="91155" name="AutoShape 105"/>
            <p:cNvSpPr>
              <a:spLocks noChangeArrowheads="1"/>
            </p:cNvSpPr>
            <p:nvPr/>
          </p:nvSpPr>
          <p:spPr bwMode="auto">
            <a:xfrm>
              <a:off x="1701" y="3838"/>
              <a:ext cx="576" cy="336"/>
            </a:xfrm>
            <a:prstGeom prst="flowChartDocument">
              <a:avLst/>
            </a:prstGeom>
            <a:noFill/>
            <a:ln w="28575">
              <a:solidFill>
                <a:srgbClr val="990033"/>
              </a:solidFill>
              <a:miter lim="800000"/>
              <a:headEnd/>
              <a:tailEnd/>
            </a:ln>
          </p:spPr>
          <p:txBody>
            <a:bodyPr wrap="none" anchor="ctr"/>
            <a:lstStyle/>
            <a:p>
              <a:pPr algn="ctr"/>
              <a:r>
                <a:rPr kumimoji="1" lang="zh-CN" altLang="en-US" sz="2000">
                  <a:solidFill>
                    <a:srgbClr val="660033"/>
                  </a:solidFill>
                </a:rPr>
                <a:t>缺货单</a:t>
              </a:r>
            </a:p>
          </p:txBody>
        </p:sp>
        <p:sp>
          <p:nvSpPr>
            <p:cNvPr id="91156" name="Line 106"/>
            <p:cNvSpPr>
              <a:spLocks noChangeShapeType="1"/>
            </p:cNvSpPr>
            <p:nvPr/>
          </p:nvSpPr>
          <p:spPr bwMode="auto">
            <a:xfrm>
              <a:off x="3288" y="3929"/>
              <a:ext cx="195" cy="0"/>
            </a:xfrm>
            <a:prstGeom prst="line">
              <a:avLst/>
            </a:prstGeom>
            <a:noFill/>
            <a:ln w="28575">
              <a:solidFill>
                <a:srgbClr val="990033"/>
              </a:solidFill>
              <a:round/>
              <a:headEnd type="triangle" w="med" len="med"/>
              <a:tailEnd/>
            </a:ln>
          </p:spPr>
          <p:txBody>
            <a:bodyPr/>
            <a:lstStyle/>
            <a:p>
              <a:endParaRPr lang="zh-CN" altLang="en-US"/>
            </a:p>
          </p:txBody>
        </p:sp>
        <p:sp>
          <p:nvSpPr>
            <p:cNvPr id="91157" name="Line 107"/>
            <p:cNvSpPr>
              <a:spLocks noChangeShapeType="1"/>
            </p:cNvSpPr>
            <p:nvPr/>
          </p:nvSpPr>
          <p:spPr bwMode="auto">
            <a:xfrm>
              <a:off x="2290" y="3974"/>
              <a:ext cx="195" cy="0"/>
            </a:xfrm>
            <a:prstGeom prst="line">
              <a:avLst/>
            </a:prstGeom>
            <a:noFill/>
            <a:ln w="28575">
              <a:solidFill>
                <a:srgbClr val="990033"/>
              </a:solidFill>
              <a:round/>
              <a:headEnd type="triangle" w="med" len="med"/>
              <a:tailEnd/>
            </a:ln>
          </p:spPr>
          <p:txBody>
            <a:bodyPr/>
            <a:lstStyle/>
            <a:p>
              <a:endParaRPr lang="zh-CN" altLang="en-US"/>
            </a:p>
          </p:txBody>
        </p:sp>
        <p:sp>
          <p:nvSpPr>
            <p:cNvPr id="91158" name="Line 108"/>
            <p:cNvSpPr>
              <a:spLocks noChangeShapeType="1"/>
            </p:cNvSpPr>
            <p:nvPr/>
          </p:nvSpPr>
          <p:spPr bwMode="auto">
            <a:xfrm>
              <a:off x="158" y="3929"/>
              <a:ext cx="1556" cy="0"/>
            </a:xfrm>
            <a:prstGeom prst="line">
              <a:avLst/>
            </a:prstGeom>
            <a:noFill/>
            <a:ln w="28575">
              <a:solidFill>
                <a:srgbClr val="990033"/>
              </a:solidFill>
              <a:round/>
              <a:headEnd/>
              <a:tailEnd/>
            </a:ln>
          </p:spPr>
          <p:txBody>
            <a:bodyPr/>
            <a:lstStyle/>
            <a:p>
              <a:endParaRPr lang="zh-CN" altLang="en-US"/>
            </a:p>
          </p:txBody>
        </p:sp>
      </p:grpSp>
      <p:sp>
        <p:nvSpPr>
          <p:cNvPr id="1811565" name="Line 109"/>
          <p:cNvSpPr>
            <a:spLocks noChangeShapeType="1"/>
          </p:cNvSpPr>
          <p:nvPr/>
        </p:nvSpPr>
        <p:spPr bwMode="auto">
          <a:xfrm>
            <a:off x="250825" y="3860800"/>
            <a:ext cx="0" cy="2376488"/>
          </a:xfrm>
          <a:prstGeom prst="line">
            <a:avLst/>
          </a:prstGeom>
          <a:noFill/>
          <a:ln w="28575">
            <a:solidFill>
              <a:srgbClr val="660033"/>
            </a:solidFill>
            <a:round/>
            <a:headEnd type="triangle" w="med" len="me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811565"/>
                                        </p:tgtEl>
                                        <p:attrNameLst>
                                          <p:attrName>style.visibility</p:attrName>
                                        </p:attrNameLst>
                                      </p:cBhvr>
                                      <p:to>
                                        <p:strVal val="visible"/>
                                      </p:to>
                                    </p:set>
                                    <p:animEffect transition="in" filter="wipe(down)">
                                      <p:cBhvr>
                                        <p:cTn id="19" dur="500"/>
                                        <p:tgtEl>
                                          <p:spTgt spid="1811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156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3">
            <a:hlinkClick r:id="" action="ppaction://noaction" highlightClick="1"/>
          </p:cNvPr>
          <p:cNvSpPr>
            <a:spLocks noChangeArrowheads="1"/>
          </p:cNvSpPr>
          <p:nvPr/>
        </p:nvSpPr>
        <p:spPr bwMode="auto">
          <a:xfrm>
            <a:off x="1258888" y="908050"/>
            <a:ext cx="4467225" cy="914400"/>
          </a:xfrm>
          <a:prstGeom prst="actionButtonBlank">
            <a:avLst/>
          </a:prstGeom>
          <a:noFill/>
          <a:ln w="9525">
            <a:noFill/>
            <a:miter lim="800000"/>
            <a:headEnd/>
            <a:tailEnd/>
          </a:ln>
        </p:spPr>
        <p:txBody>
          <a:bodyPr anchor="ctr"/>
          <a:lstStyle/>
          <a:p>
            <a:r>
              <a:rPr lang="en-US" altLang="zh-CN" sz="3200">
                <a:solidFill>
                  <a:srgbClr val="0A0A0E"/>
                </a:solidFill>
              </a:rPr>
              <a:t> 4.2.3 </a:t>
            </a:r>
            <a:r>
              <a:rPr lang="zh-CN" altLang="en-US" sz="3200">
                <a:solidFill>
                  <a:srgbClr val="0A0A0E"/>
                </a:solidFill>
              </a:rPr>
              <a:t>业务流程调查</a:t>
            </a:r>
          </a:p>
        </p:txBody>
      </p:sp>
      <p:sp>
        <p:nvSpPr>
          <p:cNvPr id="92163" name="Rectangle 4"/>
          <p:cNvSpPr>
            <a:spLocks noGrp="1" noChangeArrowheads="1"/>
          </p:cNvSpPr>
          <p:nvPr>
            <p:ph type="body" idx="1"/>
          </p:nvPr>
        </p:nvSpPr>
        <p:spPr>
          <a:xfrm>
            <a:off x="755650" y="2060575"/>
            <a:ext cx="7772400" cy="4114800"/>
          </a:xfrm>
        </p:spPr>
        <p:txBody>
          <a:bodyPr/>
          <a:lstStyle/>
          <a:p>
            <a:pPr marL="0" indent="0" eaLnBrk="1" hangingPunct="1">
              <a:lnSpc>
                <a:spcPct val="105000"/>
              </a:lnSpc>
              <a:buClr>
                <a:schemeClr val="accent2"/>
              </a:buClr>
              <a:buFontTx/>
              <a:buNone/>
            </a:pPr>
            <a:r>
              <a:rPr lang="en-US" altLang="zh-CN" sz="2800" smtClean="0"/>
              <a:t>4</a:t>
            </a:r>
            <a:r>
              <a:rPr lang="en-US" altLang="zh-CN" sz="2800" b="1" smtClean="0"/>
              <a:t>. </a:t>
            </a:r>
            <a:r>
              <a:rPr lang="zh-CN" altLang="en-US" sz="2800" b="1" smtClean="0"/>
              <a:t>业务流程图分析需要明确三个方面的内容</a:t>
            </a:r>
          </a:p>
          <a:p>
            <a:pPr marL="627063" lvl="1" indent="-447675" algn="just" eaLnBrk="1" hangingPunct="1"/>
            <a:r>
              <a:rPr lang="zh-CN" altLang="en-US" b="1" smtClean="0">
                <a:latin typeface="宋体" pitchFamily="2" charset="-122"/>
              </a:rPr>
              <a:t>所调查的业务是由哪些环节组成；</a:t>
            </a:r>
          </a:p>
          <a:p>
            <a:pPr marL="627063" lvl="1" indent="-447675" algn="just" eaLnBrk="1" hangingPunct="1"/>
            <a:r>
              <a:rPr lang="zh-CN" altLang="en-US" b="1" smtClean="0">
                <a:latin typeface="宋体" pitchFamily="2" charset="-122"/>
              </a:rPr>
              <a:t>各个环节由谁来完成；</a:t>
            </a:r>
          </a:p>
          <a:p>
            <a:pPr marL="627063" lvl="1" indent="-447675" algn="just" eaLnBrk="1" hangingPunct="1"/>
            <a:r>
              <a:rPr lang="zh-CN" altLang="en-US" b="1" smtClean="0">
                <a:latin typeface="宋体" pitchFamily="2" charset="-122"/>
              </a:rPr>
              <a:t>各个环节产生什么结果。</a:t>
            </a:r>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hlinkClick r:id="" action="ppaction://noaction" highlightClick="1"/>
          </p:cNvPr>
          <p:cNvSpPr>
            <a:spLocks noChangeArrowheads="1"/>
          </p:cNvSpPr>
          <p:nvPr/>
        </p:nvSpPr>
        <p:spPr bwMode="auto">
          <a:xfrm>
            <a:off x="1258888" y="908050"/>
            <a:ext cx="4467225" cy="914400"/>
          </a:xfrm>
          <a:prstGeom prst="actionButtonBlank">
            <a:avLst/>
          </a:prstGeom>
          <a:noFill/>
          <a:ln w="9525">
            <a:noFill/>
            <a:miter lim="800000"/>
            <a:headEnd/>
            <a:tailEnd/>
          </a:ln>
        </p:spPr>
        <p:txBody>
          <a:bodyPr anchor="ctr"/>
          <a:lstStyle/>
          <a:p>
            <a:r>
              <a:rPr lang="en-US" altLang="zh-CN" sz="3200">
                <a:solidFill>
                  <a:srgbClr val="0A0A0E"/>
                </a:solidFill>
              </a:rPr>
              <a:t> 4.2.3 </a:t>
            </a:r>
            <a:r>
              <a:rPr lang="zh-CN" altLang="en-US" sz="3200">
                <a:solidFill>
                  <a:srgbClr val="0A0A0E"/>
                </a:solidFill>
              </a:rPr>
              <a:t>业务流程调查</a:t>
            </a:r>
          </a:p>
        </p:txBody>
      </p:sp>
      <p:sp>
        <p:nvSpPr>
          <p:cNvPr id="93187" name="Rectangle 3"/>
          <p:cNvSpPr>
            <a:spLocks noGrp="1" noChangeArrowheads="1"/>
          </p:cNvSpPr>
          <p:nvPr>
            <p:ph type="body" idx="1"/>
          </p:nvPr>
        </p:nvSpPr>
        <p:spPr>
          <a:xfrm>
            <a:off x="611188" y="2060575"/>
            <a:ext cx="7916862" cy="4114800"/>
          </a:xfrm>
        </p:spPr>
        <p:txBody>
          <a:bodyPr/>
          <a:lstStyle/>
          <a:p>
            <a:pPr marL="0" indent="0" eaLnBrk="1" hangingPunct="1">
              <a:lnSpc>
                <a:spcPct val="105000"/>
              </a:lnSpc>
              <a:buClr>
                <a:schemeClr val="accent2"/>
              </a:buClr>
              <a:buFontTx/>
              <a:buNone/>
            </a:pPr>
            <a:r>
              <a:rPr lang="en-US" altLang="zh-CN" sz="2800" b="1" smtClean="0"/>
              <a:t>5. </a:t>
            </a:r>
            <a:r>
              <a:rPr lang="zh-CN" altLang="en-US" sz="2800" b="1" smtClean="0"/>
              <a:t>业务流程图的作用</a:t>
            </a:r>
          </a:p>
          <a:p>
            <a:pPr marL="627063" lvl="1" indent="-447675" algn="just" eaLnBrk="1" hangingPunct="1"/>
            <a:r>
              <a:rPr lang="zh-CN" altLang="en-US" sz="2400" b="1" smtClean="0">
                <a:latin typeface="宋体" pitchFamily="2" charset="-122"/>
              </a:rPr>
              <a:t>业务流程图是系统分析人员作进一步系统分析的依据</a:t>
            </a:r>
          </a:p>
          <a:p>
            <a:pPr marL="627063" lvl="1" indent="-447675" algn="just" eaLnBrk="1" hangingPunct="1"/>
            <a:r>
              <a:rPr lang="zh-CN" altLang="en-US" sz="2400" b="1" smtClean="0">
                <a:latin typeface="宋体" pitchFamily="2" charset="-122"/>
              </a:rPr>
              <a:t>业务流程图是系统分析人员、管理人员相互交流思想的工具</a:t>
            </a:r>
          </a:p>
          <a:p>
            <a:pPr marL="627063" lvl="1" indent="-447675" algn="just" eaLnBrk="1" hangingPunct="1"/>
            <a:r>
              <a:rPr lang="zh-CN" altLang="en-US" sz="2400" b="1" smtClean="0">
                <a:latin typeface="宋体" pitchFamily="2" charset="-122"/>
              </a:rPr>
              <a:t>系统分析员可以直接在业务流程图上拟出计算机要处理的部分</a:t>
            </a:r>
          </a:p>
          <a:p>
            <a:pPr marL="627063" lvl="1" indent="-447675" algn="just" eaLnBrk="1" hangingPunct="1"/>
            <a:r>
              <a:rPr lang="zh-CN" altLang="en-US" sz="2400" b="1" smtClean="0">
                <a:latin typeface="宋体" pitchFamily="2" charset="-122"/>
              </a:rPr>
              <a:t>利用业务流程图可以分析业务流程是否合理</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4213" y="1989138"/>
            <a:ext cx="7991475" cy="3635375"/>
          </a:xfrm>
        </p:spPr>
        <p:txBody>
          <a:bodyPr/>
          <a:lstStyle/>
          <a:p>
            <a:pPr>
              <a:buFont typeface="Wingdings" pitchFamily="2" charset="2"/>
              <a:buNone/>
            </a:pPr>
            <a:r>
              <a:rPr lang="zh-CN" altLang="en-US" sz="2400" b="1" smtClean="0">
                <a:solidFill>
                  <a:schemeClr val="tx1"/>
                </a:solidFill>
              </a:rPr>
              <a:t>系统分析内容</a:t>
            </a:r>
          </a:p>
          <a:p>
            <a:pPr>
              <a:buFont typeface="Wingdings" pitchFamily="2" charset="2"/>
              <a:buNone/>
            </a:pPr>
            <a:r>
              <a:rPr lang="zh-CN" altLang="en-US" sz="2400" b="1" smtClean="0">
                <a:solidFill>
                  <a:schemeClr val="tx1"/>
                </a:solidFill>
                <a:latin typeface="宋体" pitchFamily="2" charset="-122"/>
              </a:rPr>
              <a:t>  对现行系统的</a:t>
            </a:r>
            <a:r>
              <a:rPr lang="zh-CN" altLang="en-US" sz="2400" b="1" smtClean="0">
                <a:solidFill>
                  <a:schemeClr val="hlink"/>
                </a:solidFill>
                <a:latin typeface="宋体" pitchFamily="2" charset="-122"/>
              </a:rPr>
              <a:t>业务流程</a:t>
            </a:r>
            <a:r>
              <a:rPr lang="zh-CN" altLang="en-US" sz="2400" b="1" smtClean="0">
                <a:solidFill>
                  <a:schemeClr val="tx1"/>
                </a:solidFill>
                <a:latin typeface="宋体" pitchFamily="2" charset="-122"/>
              </a:rPr>
              <a:t>和新系统的</a:t>
            </a:r>
            <a:r>
              <a:rPr lang="zh-CN" altLang="en-US" sz="2400" b="1" smtClean="0">
                <a:solidFill>
                  <a:schemeClr val="hlink"/>
                </a:solidFill>
                <a:latin typeface="宋体" pitchFamily="2" charset="-122"/>
              </a:rPr>
              <a:t>信息需求</a:t>
            </a:r>
            <a:r>
              <a:rPr lang="zh-CN" altLang="en-US" sz="2400" b="1" smtClean="0">
                <a:solidFill>
                  <a:schemeClr val="tx1"/>
                </a:solidFill>
                <a:latin typeface="宋体" pitchFamily="2" charset="-122"/>
              </a:rPr>
              <a:t>进行详细的调查，然后在此基础上进行分析研究，并最终给出信息系统的</a:t>
            </a:r>
            <a:r>
              <a:rPr lang="zh-CN" altLang="en-US" sz="2400" b="1" smtClean="0">
                <a:solidFill>
                  <a:schemeClr val="hlink"/>
                </a:solidFill>
                <a:latin typeface="宋体" pitchFamily="2" charset="-122"/>
              </a:rPr>
              <a:t>逻辑模型</a:t>
            </a:r>
            <a:r>
              <a:rPr lang="zh-CN" altLang="en-US" sz="2400" b="1" smtClean="0">
                <a:solidFill>
                  <a:schemeClr val="tx1"/>
                </a:solidFill>
                <a:latin typeface="宋体" pitchFamily="2" charset="-122"/>
              </a:rPr>
              <a:t>，为新系统的设计打下基础。</a:t>
            </a:r>
          </a:p>
          <a:p>
            <a:pPr algn="just">
              <a:buClr>
                <a:schemeClr val="tx1"/>
              </a:buClr>
              <a:buFont typeface="Wingdings" pitchFamily="2" charset="2"/>
              <a:buChar char="Ø"/>
            </a:pPr>
            <a:r>
              <a:rPr lang="zh-CN" altLang="en-US" sz="2400" b="1" smtClean="0">
                <a:solidFill>
                  <a:schemeClr val="tx1"/>
                </a:solidFill>
              </a:rPr>
              <a:t>在总体规划的基础上，与用户密切配合，用系统的思想和方法，对企业的业务活动进行全面的</a:t>
            </a:r>
            <a:r>
              <a:rPr lang="zh-CN" altLang="en-US" sz="2400" b="1" smtClean="0">
                <a:solidFill>
                  <a:schemeClr val="hlink"/>
                </a:solidFill>
              </a:rPr>
              <a:t>调查分析</a:t>
            </a:r>
            <a:r>
              <a:rPr lang="zh-CN" altLang="en-US" sz="2400" b="1" smtClean="0">
                <a:solidFill>
                  <a:schemeClr val="tx1"/>
                </a:solidFill>
              </a:rPr>
              <a:t>，详细掌握有关的</a:t>
            </a:r>
            <a:r>
              <a:rPr lang="zh-CN" altLang="en-US" sz="2400" b="1" smtClean="0">
                <a:solidFill>
                  <a:schemeClr val="hlink"/>
                </a:solidFill>
              </a:rPr>
              <a:t>工作流程</a:t>
            </a:r>
            <a:r>
              <a:rPr lang="zh-CN" altLang="en-US" sz="2400" b="1" smtClean="0">
                <a:solidFill>
                  <a:schemeClr val="tx1"/>
                </a:solidFill>
              </a:rPr>
              <a:t>，收集票据、账单、报表等资料；</a:t>
            </a:r>
          </a:p>
          <a:p>
            <a:pPr algn="just">
              <a:buClr>
                <a:schemeClr val="tx1"/>
              </a:buClr>
              <a:buFont typeface="Wingdings" pitchFamily="2" charset="2"/>
              <a:buChar char="Ø"/>
            </a:pPr>
            <a:r>
              <a:rPr lang="zh-CN" altLang="en-US" sz="2400" b="1" smtClean="0">
                <a:solidFill>
                  <a:schemeClr val="tx1"/>
                </a:solidFill>
              </a:rPr>
              <a:t>分析现行系统的</a:t>
            </a:r>
            <a:r>
              <a:rPr lang="zh-CN" altLang="en-US" sz="2400" b="1" smtClean="0">
                <a:solidFill>
                  <a:schemeClr val="hlink"/>
                </a:solidFill>
              </a:rPr>
              <a:t>局限性</a:t>
            </a:r>
            <a:r>
              <a:rPr lang="zh-CN" altLang="en-US" sz="2400" b="1" smtClean="0">
                <a:solidFill>
                  <a:schemeClr val="tx1"/>
                </a:solidFill>
              </a:rPr>
              <a:t>和</a:t>
            </a:r>
            <a:r>
              <a:rPr lang="zh-CN" altLang="en-US" sz="2400" b="1" smtClean="0">
                <a:solidFill>
                  <a:schemeClr val="hlink"/>
                </a:solidFill>
              </a:rPr>
              <a:t>不足之处</a:t>
            </a:r>
            <a:r>
              <a:rPr lang="zh-CN" altLang="en-US" sz="2400" b="1" smtClean="0">
                <a:solidFill>
                  <a:schemeClr val="tx1"/>
                </a:solidFill>
              </a:rPr>
              <a:t>，找出制约现行系统的“</a:t>
            </a:r>
            <a:r>
              <a:rPr lang="zh-CN" altLang="en-US" sz="2400" b="1" smtClean="0">
                <a:solidFill>
                  <a:schemeClr val="hlink"/>
                </a:solidFill>
              </a:rPr>
              <a:t>瓶颈</a:t>
            </a:r>
            <a:r>
              <a:rPr lang="zh-CN" altLang="en-US" sz="2400" b="1" smtClean="0">
                <a:solidFill>
                  <a:schemeClr val="tx1"/>
                </a:solidFill>
              </a:rPr>
              <a:t>”，确定</a:t>
            </a:r>
            <a:r>
              <a:rPr lang="zh-CN" altLang="en-US" sz="2400" b="1" smtClean="0">
                <a:solidFill>
                  <a:schemeClr val="hlink"/>
                </a:solidFill>
              </a:rPr>
              <a:t>新系统的逻辑功能</a:t>
            </a:r>
            <a:r>
              <a:rPr lang="zh-CN" altLang="en-US" sz="2400" b="1" smtClean="0">
                <a:solidFill>
                  <a:schemeClr val="tx1"/>
                </a:solidFill>
              </a:rPr>
              <a:t>；</a:t>
            </a:r>
          </a:p>
          <a:p>
            <a:pPr algn="just">
              <a:buClr>
                <a:schemeClr val="tx1"/>
              </a:buClr>
              <a:buFont typeface="Wingdings" pitchFamily="2" charset="2"/>
              <a:buChar char="Ø"/>
            </a:pPr>
            <a:r>
              <a:rPr lang="zh-CN" altLang="en-US" sz="2400" b="1" smtClean="0">
                <a:solidFill>
                  <a:schemeClr val="tx1"/>
                </a:solidFill>
              </a:rPr>
              <a:t>根据企业的条件，</a:t>
            </a:r>
            <a:r>
              <a:rPr lang="zh-CN" altLang="en-US" sz="2400" b="1" smtClean="0">
                <a:solidFill>
                  <a:schemeClr val="hlink"/>
                </a:solidFill>
              </a:rPr>
              <a:t>找出几种可行的解决方案</a:t>
            </a:r>
            <a:r>
              <a:rPr lang="zh-CN" altLang="en-US" sz="2400" b="1" smtClean="0">
                <a:solidFill>
                  <a:schemeClr val="tx1"/>
                </a:solidFill>
              </a:rPr>
              <a:t>，分析比较这些方案的投资和可能的收益。</a:t>
            </a:r>
            <a:endParaRPr lang="zh-CN" altLang="en-US" sz="2400" b="1" smtClean="0">
              <a:solidFill>
                <a:schemeClr val="tx1"/>
              </a:solidFill>
              <a:latin typeface="宋体" pitchFamily="2" charset="-122"/>
            </a:endParaRPr>
          </a:p>
        </p:txBody>
      </p:sp>
      <p:sp>
        <p:nvSpPr>
          <p:cNvPr id="1897474" name="Rectangle 2"/>
          <p:cNvSpPr>
            <a:spLocks noChangeArrowheads="1"/>
          </p:cNvSpPr>
          <p:nvPr/>
        </p:nvSpPr>
        <p:spPr bwMode="auto">
          <a:xfrm>
            <a:off x="1150938" y="214313"/>
            <a:ext cx="7793037" cy="1462087"/>
          </a:xfrm>
          <a:prstGeom prst="rect">
            <a:avLst/>
          </a:prstGeom>
          <a:noFill/>
          <a:ln w="9525">
            <a:noFill/>
            <a:miter lim="800000"/>
            <a:headEnd/>
            <a:tailEnd/>
          </a:ln>
        </p:spPr>
        <p:txBody>
          <a:bodyPr anchor="b"/>
          <a:lstStyle/>
          <a:p>
            <a:pPr>
              <a:defRPr/>
            </a:pPr>
            <a:r>
              <a:rPr lang="zh-CN" altLang="en-US" sz="4400" kern="0">
                <a:solidFill>
                  <a:srgbClr val="0A0A0E"/>
                </a:solidFill>
                <a:effectLst>
                  <a:outerShdw blurRad="38100" dist="38100" dir="2700000" algn="tl">
                    <a:srgbClr val="C0C0C0"/>
                  </a:outerShdw>
                </a:effectLst>
                <a:latin typeface="+mj-lt"/>
                <a:ea typeface="+mj-ea"/>
                <a:cs typeface="+mj-cs"/>
              </a:rPr>
              <a:t>第四章 管理信息系统的分析</a:t>
            </a: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150938" y="214313"/>
            <a:ext cx="7793037" cy="1362075"/>
          </a:xfrm>
        </p:spPr>
        <p:txBody>
          <a:bodyPr/>
          <a:lstStyle/>
          <a:p>
            <a:pPr eaLnBrk="1" hangingPunct="1"/>
            <a:r>
              <a:rPr lang="zh-CN" altLang="en-US" sz="4000" b="1" smtClean="0">
                <a:solidFill>
                  <a:schemeClr val="tx1"/>
                </a:solidFill>
              </a:rPr>
              <a:t>业务流程分析的过程</a:t>
            </a:r>
          </a:p>
        </p:txBody>
      </p:sp>
      <p:sp>
        <p:nvSpPr>
          <p:cNvPr id="94211" name="Rectangle 3"/>
          <p:cNvSpPr>
            <a:spLocks noGrp="1" noChangeArrowheads="1"/>
          </p:cNvSpPr>
          <p:nvPr>
            <p:ph type="body" idx="1"/>
          </p:nvPr>
        </p:nvSpPr>
        <p:spPr>
          <a:xfrm>
            <a:off x="323850" y="1700213"/>
            <a:ext cx="8351838" cy="4941887"/>
          </a:xfrm>
        </p:spPr>
        <p:txBody>
          <a:bodyPr/>
          <a:lstStyle/>
          <a:p>
            <a:pPr lvl="1" eaLnBrk="1" hangingPunct="1">
              <a:lnSpc>
                <a:spcPct val="130000"/>
              </a:lnSpc>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通过对业务流程的分析，我们可以看到系统业务流程存在很多的问题：可能是管理思想和方法落后，业务流程不尽合理，也可能是因为计算机信息系统的建设为优化原业务流程提供的新的可能性。这时，就需要在对现有业务流程进行分析的基础上进行业务流程重组，产生新的更为合理的业务流程。</a:t>
            </a:r>
            <a:endParaRPr lang="zh-CN" altLang="en-US" sz="1600" b="1" smtClean="0">
              <a:solidFill>
                <a:srgbClr val="990033"/>
              </a:solidFill>
              <a:latin typeface="宋体" pitchFamily="2" charset="-122"/>
            </a:endParaRPr>
          </a:p>
          <a:p>
            <a:pPr eaLnBrk="1" hangingPunct="1">
              <a:lnSpc>
                <a:spcPct val="95000"/>
              </a:lnSpc>
              <a:spcBef>
                <a:spcPct val="15000"/>
              </a:spcBef>
              <a:buClr>
                <a:srgbClr val="003366"/>
              </a:buClr>
              <a:buFont typeface="Verdana" pitchFamily="34" charset="0"/>
              <a:buChar char="−"/>
            </a:pPr>
            <a:r>
              <a:rPr lang="zh-CN" altLang="en-US" sz="2000" b="1" smtClean="0">
                <a:solidFill>
                  <a:srgbClr val="990033"/>
                </a:solidFill>
                <a:latin typeface="宋体" pitchFamily="2" charset="-122"/>
              </a:rPr>
              <a:t>原有流程的分析</a:t>
            </a:r>
            <a:r>
              <a:rPr lang="zh-CN" altLang="en-US" sz="2000" b="1" smtClean="0">
                <a:latin typeface="宋体" pitchFamily="2" charset="-122"/>
              </a:rPr>
              <a:t>：分析流程中各个活动间的逻辑联系、时序关系、数据联系、资源约束和活动的相关性等。</a:t>
            </a:r>
          </a:p>
          <a:p>
            <a:pPr eaLnBrk="1" hangingPunct="1">
              <a:lnSpc>
                <a:spcPct val="95000"/>
              </a:lnSpc>
              <a:spcBef>
                <a:spcPct val="15000"/>
              </a:spcBef>
              <a:buClr>
                <a:srgbClr val="003366"/>
              </a:buClr>
              <a:buFont typeface="Verdana" pitchFamily="34" charset="0"/>
              <a:buChar char="−"/>
            </a:pPr>
            <a:r>
              <a:rPr lang="zh-CN" altLang="en-US" sz="2000" b="1" smtClean="0">
                <a:solidFill>
                  <a:srgbClr val="990033"/>
                </a:solidFill>
                <a:latin typeface="宋体" pitchFamily="2" charset="-122"/>
              </a:rPr>
              <a:t>业务流程的优化</a:t>
            </a:r>
            <a:r>
              <a:rPr lang="zh-CN" altLang="en-US" sz="2000" b="1" smtClean="0">
                <a:latin typeface="宋体" pitchFamily="2" charset="-122"/>
              </a:rPr>
              <a:t>：分析原有业务流程各处理过程是否具有存在价值，其中哪些过程可以删除或合并，原有业务流程中哪些过程不尽合理，可以进行改进或优化</a:t>
            </a:r>
          </a:p>
          <a:p>
            <a:pPr eaLnBrk="1" hangingPunct="1">
              <a:lnSpc>
                <a:spcPct val="95000"/>
              </a:lnSpc>
              <a:spcBef>
                <a:spcPct val="15000"/>
              </a:spcBef>
              <a:buClr>
                <a:srgbClr val="003366"/>
              </a:buClr>
              <a:buFont typeface="Verdana" pitchFamily="34" charset="0"/>
              <a:buChar char="−"/>
            </a:pPr>
            <a:r>
              <a:rPr lang="zh-CN" altLang="en-US" sz="2000" b="1" smtClean="0">
                <a:latin typeface="宋体" pitchFamily="2" charset="-122"/>
              </a:rPr>
              <a:t>原有业务流程中哪些过程存在冗余信息处理，可按计算机信息处理的要求进行优化。</a:t>
            </a:r>
          </a:p>
          <a:p>
            <a:pPr eaLnBrk="1" hangingPunct="1">
              <a:lnSpc>
                <a:spcPct val="95000"/>
              </a:lnSpc>
              <a:spcBef>
                <a:spcPct val="15000"/>
              </a:spcBef>
              <a:buClr>
                <a:srgbClr val="003366"/>
              </a:buClr>
              <a:buFont typeface="Verdana" pitchFamily="34" charset="0"/>
              <a:buChar char="−"/>
            </a:pPr>
            <a:r>
              <a:rPr lang="zh-CN" altLang="en-US" sz="2000" b="1" smtClean="0">
                <a:solidFill>
                  <a:srgbClr val="990033"/>
                </a:solidFill>
                <a:latin typeface="宋体" pitchFamily="2" charset="-122"/>
              </a:rPr>
              <a:t>确定新的业务流程</a:t>
            </a:r>
            <a:r>
              <a:rPr lang="zh-CN" altLang="en-US" sz="2000" b="1" smtClean="0">
                <a:latin typeface="宋体" pitchFamily="2" charset="-122"/>
              </a:rPr>
              <a:t>：画出新系统的业务流程图</a:t>
            </a:r>
          </a:p>
          <a:p>
            <a:pPr eaLnBrk="1" hangingPunct="1">
              <a:lnSpc>
                <a:spcPct val="95000"/>
              </a:lnSpc>
              <a:spcBef>
                <a:spcPct val="15000"/>
              </a:spcBef>
              <a:buClr>
                <a:srgbClr val="003366"/>
              </a:buClr>
              <a:buFont typeface="Verdana" pitchFamily="34" charset="0"/>
              <a:buChar char="−"/>
            </a:pPr>
            <a:r>
              <a:rPr lang="zh-CN" altLang="en-US" sz="2000" b="1" smtClean="0">
                <a:solidFill>
                  <a:srgbClr val="990033"/>
                </a:solidFill>
                <a:latin typeface="宋体" pitchFamily="2" charset="-122"/>
              </a:rPr>
              <a:t>新系统的人机界面</a:t>
            </a:r>
            <a:r>
              <a:rPr lang="zh-CN" altLang="en-US" sz="2000" b="1" smtClean="0">
                <a:latin typeface="宋体" pitchFamily="2" charset="-122"/>
              </a:rPr>
              <a:t>：新业务流程中的人机分工</a:t>
            </a:r>
          </a:p>
        </p:txBody>
      </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sz="4000" b="1" smtClean="0">
                <a:solidFill>
                  <a:schemeClr val="tx1"/>
                </a:solidFill>
              </a:rPr>
              <a:t>优化业务流程调查和分析的重点</a:t>
            </a:r>
          </a:p>
        </p:txBody>
      </p:sp>
      <p:sp>
        <p:nvSpPr>
          <p:cNvPr id="95235" name="Rectangle 3"/>
          <p:cNvSpPr>
            <a:spLocks noGrp="1" noChangeArrowheads="1"/>
          </p:cNvSpPr>
          <p:nvPr>
            <p:ph type="body" idx="1"/>
          </p:nvPr>
        </p:nvSpPr>
        <p:spPr>
          <a:xfrm>
            <a:off x="673100" y="2032000"/>
            <a:ext cx="7499350" cy="3773488"/>
          </a:xfrm>
        </p:spPr>
        <p:txBody>
          <a:bodyPr/>
          <a:lstStyle/>
          <a:p>
            <a:pPr eaLnBrk="1" hangingPunct="1">
              <a:lnSpc>
                <a:spcPct val="105000"/>
              </a:lnSpc>
              <a:buClr>
                <a:srgbClr val="003366"/>
              </a:buClr>
              <a:buFont typeface="Verdana" pitchFamily="34" charset="0"/>
              <a:buChar char="−"/>
            </a:pPr>
            <a:r>
              <a:rPr lang="zh-CN" altLang="en-US" sz="2800" b="1" smtClean="0">
                <a:latin typeface="宋体" pitchFamily="2" charset="-122"/>
              </a:rPr>
              <a:t>不合理的业务流程有哪些？ </a:t>
            </a:r>
          </a:p>
          <a:p>
            <a:pPr eaLnBrk="1" hangingPunct="1">
              <a:lnSpc>
                <a:spcPct val="105000"/>
              </a:lnSpc>
              <a:buClr>
                <a:srgbClr val="003366"/>
              </a:buClr>
              <a:buFont typeface="Verdana" pitchFamily="34" charset="0"/>
              <a:buChar char="−"/>
            </a:pPr>
            <a:r>
              <a:rPr lang="zh-CN" altLang="en-US" sz="2800" b="1" smtClean="0">
                <a:latin typeface="宋体" pitchFamily="2" charset="-122"/>
              </a:rPr>
              <a:t>不合理的业务流程产生的历史原因是什么</a:t>
            </a:r>
            <a:r>
              <a:rPr lang="en-US" altLang="zh-CN" sz="2800" b="1" smtClean="0">
                <a:latin typeface="宋体" pitchFamily="2" charset="-122"/>
              </a:rPr>
              <a:t>? </a:t>
            </a:r>
          </a:p>
          <a:p>
            <a:pPr eaLnBrk="1" hangingPunct="1">
              <a:lnSpc>
                <a:spcPct val="105000"/>
              </a:lnSpc>
              <a:buClr>
                <a:srgbClr val="003366"/>
              </a:buClr>
              <a:buFont typeface="Verdana" pitchFamily="34" charset="0"/>
              <a:buChar char="−"/>
            </a:pPr>
            <a:r>
              <a:rPr lang="zh-CN" altLang="en-US" sz="2800" b="1" smtClean="0">
                <a:latin typeface="宋体" pitchFamily="2" charset="-122"/>
              </a:rPr>
              <a:t>改进措施有哪些？以及改进会涉及到哪些方面（包括涉及面以及技术支持）？</a:t>
            </a:r>
          </a:p>
          <a:p>
            <a:pPr eaLnBrk="1" hangingPunct="1">
              <a:lnSpc>
                <a:spcPct val="105000"/>
              </a:lnSpc>
              <a:buClr>
                <a:srgbClr val="003366"/>
              </a:buClr>
              <a:buFont typeface="Verdana" pitchFamily="34" charset="0"/>
              <a:buChar char="−"/>
            </a:pPr>
            <a:r>
              <a:rPr lang="zh-CN" altLang="en-US" sz="2800" b="1" smtClean="0">
                <a:latin typeface="宋体" pitchFamily="2" charset="-122"/>
              </a:rPr>
              <a:t>改进前后对组织的目标的影响有多大？</a:t>
            </a:r>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a:hlinkClick r:id="" action="ppaction://noaction" highlightClick="1"/>
          </p:cNvPr>
          <p:cNvSpPr>
            <a:spLocks noChangeArrowheads="1"/>
          </p:cNvSpPr>
          <p:nvPr/>
        </p:nvSpPr>
        <p:spPr bwMode="auto">
          <a:xfrm>
            <a:off x="1258888" y="908050"/>
            <a:ext cx="4467225" cy="914400"/>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4.2.3 </a:t>
            </a:r>
            <a:r>
              <a:rPr lang="zh-CN" altLang="en-US" sz="3600">
                <a:solidFill>
                  <a:srgbClr val="0A0A0E"/>
                </a:solidFill>
              </a:rPr>
              <a:t>业务流程调查</a:t>
            </a:r>
          </a:p>
        </p:txBody>
      </p:sp>
      <p:sp>
        <p:nvSpPr>
          <p:cNvPr id="96259" name="Rectangle 3"/>
          <p:cNvSpPr>
            <a:spLocks noGrp="1" noChangeArrowheads="1"/>
          </p:cNvSpPr>
          <p:nvPr>
            <p:ph type="body" idx="1"/>
          </p:nvPr>
        </p:nvSpPr>
        <p:spPr>
          <a:xfrm>
            <a:off x="500063" y="1928813"/>
            <a:ext cx="8027987" cy="4246562"/>
          </a:xfrm>
        </p:spPr>
        <p:txBody>
          <a:bodyPr/>
          <a:lstStyle/>
          <a:p>
            <a:pPr marL="0" indent="0" eaLnBrk="1" hangingPunct="1">
              <a:lnSpc>
                <a:spcPct val="105000"/>
              </a:lnSpc>
              <a:buClr>
                <a:schemeClr val="accent2"/>
              </a:buClr>
              <a:buFontTx/>
              <a:buNone/>
            </a:pPr>
            <a:r>
              <a:rPr lang="zh-CN" altLang="en-US" b="1" smtClean="0"/>
              <a:t>案例学习：</a:t>
            </a:r>
            <a:r>
              <a:rPr lang="zh-CN" altLang="en-US" b="1" smtClean="0">
                <a:hlinkClick r:id="rId2" action="ppaction://hlinkfile"/>
              </a:rPr>
              <a:t>调查系统需求</a:t>
            </a:r>
            <a:endParaRPr lang="zh-CN" altLang="en-US" b="1" smtClean="0"/>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AutoShape 2">
            <a:hlinkClick r:id="" action="ppaction://noaction" highlightClick="1"/>
          </p:cNvPr>
          <p:cNvSpPr>
            <a:spLocks noChangeArrowheads="1"/>
          </p:cNvSpPr>
          <p:nvPr/>
        </p:nvSpPr>
        <p:spPr bwMode="auto">
          <a:xfrm>
            <a:off x="1258888" y="908050"/>
            <a:ext cx="4467225" cy="914400"/>
          </a:xfrm>
          <a:prstGeom prst="actionButtonBlank">
            <a:avLst/>
          </a:prstGeom>
          <a:noFill/>
          <a:ln w="9525">
            <a:noFill/>
            <a:miter lim="800000"/>
            <a:headEnd/>
            <a:tailEnd/>
          </a:ln>
        </p:spPr>
        <p:txBody>
          <a:bodyPr anchor="ctr"/>
          <a:lstStyle/>
          <a:p>
            <a:r>
              <a:rPr lang="en-US" altLang="zh-CN" sz="3200">
                <a:solidFill>
                  <a:srgbClr val="0A0A0E"/>
                </a:solidFill>
              </a:rPr>
              <a:t> </a:t>
            </a:r>
            <a:r>
              <a:rPr lang="en-US" altLang="zh-CN" sz="3600">
                <a:solidFill>
                  <a:srgbClr val="0A0A0E"/>
                </a:solidFill>
              </a:rPr>
              <a:t>4.2.3 </a:t>
            </a:r>
            <a:r>
              <a:rPr lang="zh-CN" altLang="en-US" sz="3600">
                <a:solidFill>
                  <a:srgbClr val="0A0A0E"/>
                </a:solidFill>
              </a:rPr>
              <a:t>业务流程调查</a:t>
            </a:r>
          </a:p>
        </p:txBody>
      </p:sp>
      <p:sp>
        <p:nvSpPr>
          <p:cNvPr id="292867" name="Rectangle 3"/>
          <p:cNvSpPr>
            <a:spLocks noGrp="1" noChangeArrowheads="1"/>
          </p:cNvSpPr>
          <p:nvPr>
            <p:ph type="body" idx="4294967295"/>
          </p:nvPr>
        </p:nvSpPr>
        <p:spPr>
          <a:xfrm>
            <a:off x="500063" y="1928813"/>
            <a:ext cx="8027987" cy="4246562"/>
          </a:xfrm>
        </p:spPr>
        <p:txBody>
          <a:bodyPr/>
          <a:lstStyle/>
          <a:p>
            <a:pPr marL="0" indent="0" eaLnBrk="1" hangingPunct="1">
              <a:lnSpc>
                <a:spcPct val="105000"/>
              </a:lnSpc>
              <a:buClr>
                <a:schemeClr val="accent2"/>
              </a:buClr>
              <a:buFontTx/>
              <a:buNone/>
            </a:pPr>
            <a:r>
              <a:rPr lang="zh-CN" altLang="en-US" sz="2800" b="1" smtClean="0"/>
              <a:t>随堂练习：</a:t>
            </a:r>
          </a:p>
          <a:p>
            <a:pPr marL="0" indent="0" eaLnBrk="1" hangingPunct="1">
              <a:lnSpc>
                <a:spcPct val="105000"/>
              </a:lnSpc>
              <a:buClr>
                <a:schemeClr val="accent2"/>
              </a:buClr>
              <a:buFontTx/>
              <a:buNone/>
            </a:pPr>
            <a:r>
              <a:rPr lang="zh-CN" altLang="en-US" sz="2800" b="1" smtClean="0"/>
              <a:t>顾客提交订单给销售部门，销售部门经过订单检查，把不合格的订单反馈给顾客，对合格订单，通过核对库存记录，缺货订单通过缺货统计，向采购部门发出缺货记录。对于可供货订单，登记客户档案，开出备货单，通知仓库备货。同时保存订单数据，并进行销售统计。</a:t>
            </a: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a:xfrm>
            <a:off x="611188" y="2060575"/>
            <a:ext cx="7916862" cy="4114800"/>
          </a:xfrm>
        </p:spPr>
        <p:txBody>
          <a:bodyPr/>
          <a:lstStyle/>
          <a:p>
            <a:pPr marL="0" indent="0" defTabSz="284163" eaLnBrk="1" hangingPunct="1">
              <a:lnSpc>
                <a:spcPct val="110000"/>
              </a:lnSpc>
              <a:spcBef>
                <a:spcPct val="0"/>
              </a:spcBef>
              <a:buFontTx/>
              <a:buNone/>
              <a:tabLst>
                <a:tab pos="568325" algn="l"/>
              </a:tabLst>
            </a:pPr>
            <a:r>
              <a:rPr lang="en-US" altLang="zh-CN" b="1" smtClean="0">
                <a:latin typeface="宋体" pitchFamily="2" charset="-122"/>
              </a:rPr>
              <a:t>4.3.1 </a:t>
            </a:r>
            <a:r>
              <a:rPr lang="zh-CN" altLang="en-US" b="1" smtClean="0">
                <a:latin typeface="宋体" pitchFamily="2" charset="-122"/>
              </a:rPr>
              <a:t>数据流程图</a:t>
            </a:r>
          </a:p>
          <a:p>
            <a:pPr marL="627063" lvl="1" indent="-447675" defTabSz="284163" eaLnBrk="1" hangingPunct="1">
              <a:lnSpc>
                <a:spcPct val="110000"/>
              </a:lnSpc>
              <a:spcBef>
                <a:spcPct val="0"/>
              </a:spcBef>
              <a:buClr>
                <a:srgbClr val="FFFFFF"/>
              </a:buClr>
              <a:tabLst>
                <a:tab pos="568325" algn="l"/>
              </a:tabLst>
            </a:pPr>
            <a:r>
              <a:rPr lang="zh-CN" altLang="en-US" b="1" smtClean="0">
                <a:latin typeface="宋体" pitchFamily="2" charset="-122"/>
              </a:rPr>
              <a:t>数据流程图（</a:t>
            </a:r>
            <a:r>
              <a:rPr lang="en-US" altLang="zh-CN" b="1" smtClean="0">
                <a:latin typeface="宋体" pitchFamily="2" charset="-122"/>
              </a:rPr>
              <a:t>DFD</a:t>
            </a:r>
            <a:r>
              <a:rPr lang="zh-CN" altLang="en-US" b="1" smtClean="0">
                <a:latin typeface="宋体" pitchFamily="2" charset="-122"/>
              </a:rPr>
              <a:t>）</a:t>
            </a:r>
            <a:r>
              <a:rPr lang="zh-CN" altLang="en-US" b="1" smtClean="0"/>
              <a:t>是</a:t>
            </a:r>
            <a:r>
              <a:rPr kumimoji="1" lang="zh-CN" altLang="en-US" b="1" smtClean="0">
                <a:solidFill>
                  <a:schemeClr val="tx1"/>
                </a:solidFill>
              </a:rPr>
              <a:t>全面地描述信息系统逻辑模型的主要工具，它可以用少数几种符号综合地反映出信息在系统中的</a:t>
            </a:r>
            <a:r>
              <a:rPr kumimoji="1" lang="zh-CN" altLang="en-US" b="1" smtClean="0">
                <a:solidFill>
                  <a:srgbClr val="FF0000"/>
                </a:solidFill>
              </a:rPr>
              <a:t>流动</a:t>
            </a:r>
            <a:r>
              <a:rPr kumimoji="1" lang="zh-CN" altLang="en-US" b="1" smtClean="0">
                <a:solidFill>
                  <a:schemeClr val="tx1"/>
                </a:solidFill>
              </a:rPr>
              <a:t>、</a:t>
            </a:r>
            <a:r>
              <a:rPr kumimoji="1" lang="zh-CN" altLang="en-US" b="1" smtClean="0">
                <a:solidFill>
                  <a:srgbClr val="FF0000"/>
                </a:solidFill>
              </a:rPr>
              <a:t>处理</a:t>
            </a:r>
            <a:r>
              <a:rPr kumimoji="1" lang="zh-CN" altLang="en-US" b="1" smtClean="0">
                <a:solidFill>
                  <a:schemeClr val="tx1"/>
                </a:solidFill>
              </a:rPr>
              <a:t>和</a:t>
            </a:r>
            <a:r>
              <a:rPr kumimoji="1" lang="zh-CN" altLang="en-US" b="1" smtClean="0">
                <a:solidFill>
                  <a:srgbClr val="FF0000"/>
                </a:solidFill>
              </a:rPr>
              <a:t>存储</a:t>
            </a:r>
            <a:r>
              <a:rPr kumimoji="1" lang="zh-CN" altLang="en-US" b="1" smtClean="0">
                <a:solidFill>
                  <a:schemeClr val="tx1"/>
                </a:solidFill>
              </a:rPr>
              <a:t>情况。</a:t>
            </a:r>
            <a:endParaRPr lang="zh-CN" altLang="en-US" b="1" smtClean="0">
              <a:latin typeface="Times New Roman" pitchFamily="18" charset="0"/>
            </a:endParaRPr>
          </a:p>
          <a:p>
            <a:pPr marL="627063" lvl="1" indent="-447675" defTabSz="284163" eaLnBrk="1" hangingPunct="1">
              <a:lnSpc>
                <a:spcPct val="110000"/>
              </a:lnSpc>
              <a:spcBef>
                <a:spcPct val="0"/>
              </a:spcBef>
              <a:buClr>
                <a:srgbClr val="FFFFFF"/>
              </a:buClr>
              <a:tabLst>
                <a:tab pos="568325" algn="l"/>
              </a:tabLst>
            </a:pPr>
            <a:r>
              <a:rPr lang="zh-CN" altLang="en-US" b="1" smtClean="0">
                <a:latin typeface="Times New Roman" pitchFamily="18" charset="0"/>
              </a:rPr>
              <a:t>数据流程图具有</a:t>
            </a:r>
            <a:r>
              <a:rPr lang="zh-CN" altLang="en-US" b="1" smtClean="0">
                <a:solidFill>
                  <a:srgbClr val="FF0000"/>
                </a:solidFill>
                <a:latin typeface="Times New Roman" pitchFamily="18" charset="0"/>
              </a:rPr>
              <a:t>抽象性</a:t>
            </a:r>
            <a:r>
              <a:rPr lang="zh-CN" altLang="en-US" b="1" smtClean="0">
                <a:latin typeface="Times New Roman" pitchFamily="18" charset="0"/>
              </a:rPr>
              <a:t>与</a:t>
            </a:r>
            <a:r>
              <a:rPr lang="zh-CN" altLang="en-US" b="1" smtClean="0">
                <a:solidFill>
                  <a:srgbClr val="FF0000"/>
                </a:solidFill>
                <a:latin typeface="Times New Roman" pitchFamily="18" charset="0"/>
              </a:rPr>
              <a:t>概括性。</a:t>
            </a:r>
          </a:p>
          <a:p>
            <a:pPr marL="627063" lvl="1" indent="-447675" defTabSz="284163" eaLnBrk="1" hangingPunct="1">
              <a:lnSpc>
                <a:spcPct val="110000"/>
              </a:lnSpc>
              <a:spcBef>
                <a:spcPct val="0"/>
              </a:spcBef>
              <a:buClr>
                <a:srgbClr val="FFFFFF"/>
              </a:buClr>
              <a:buFont typeface="Wingdings" pitchFamily="2" charset="2"/>
              <a:buNone/>
              <a:tabLst>
                <a:tab pos="568325" algn="l"/>
              </a:tabLst>
            </a:pPr>
            <a:r>
              <a:rPr lang="zh-CN" altLang="en-US" b="1" smtClean="0">
                <a:solidFill>
                  <a:schemeClr val="tx1"/>
                </a:solidFill>
                <a:latin typeface="Times New Roman" pitchFamily="18" charset="0"/>
              </a:rPr>
              <a:t>引导案例：</a:t>
            </a:r>
            <a:r>
              <a:rPr lang="en-US" altLang="zh-CN" b="1" smtClean="0">
                <a:solidFill>
                  <a:schemeClr val="tx1"/>
                </a:solidFill>
                <a:latin typeface="Times New Roman" pitchFamily="18" charset="0"/>
                <a:hlinkClick r:id="rId2" action="ppaction://hlinkfile"/>
              </a:rPr>
              <a:t>DFD</a:t>
            </a:r>
            <a:r>
              <a:rPr lang="zh-CN" altLang="en-US" b="1" smtClean="0">
                <a:solidFill>
                  <a:schemeClr val="tx1"/>
                </a:solidFill>
                <a:latin typeface="Times New Roman" pitchFamily="18" charset="0"/>
                <a:hlinkClick r:id="rId2" action="ppaction://hlinkfile"/>
              </a:rPr>
              <a:t>的作用</a:t>
            </a:r>
            <a:endParaRPr lang="zh-CN" altLang="en-US" b="1" smtClean="0">
              <a:solidFill>
                <a:schemeClr val="tx1"/>
              </a:solidFill>
              <a:latin typeface="Times New Roman" pitchFamily="18" charset="0"/>
            </a:endParaRPr>
          </a:p>
        </p:txBody>
      </p:sp>
      <p:sp>
        <p:nvSpPr>
          <p:cNvPr id="97283" name="AutoShape 4">
            <a:hlinkClick r:id="" action="ppaction://noaction" highlightClick="1"/>
          </p:cNvPr>
          <p:cNvSpPr>
            <a:spLocks noChangeArrowheads="1"/>
          </p:cNvSpPr>
          <p:nvPr/>
        </p:nvSpPr>
        <p:spPr bwMode="auto">
          <a:xfrm>
            <a:off x="1116013" y="836613"/>
            <a:ext cx="6483350" cy="914400"/>
          </a:xfrm>
          <a:prstGeom prst="actionButtonBlank">
            <a:avLst/>
          </a:prstGeom>
          <a:noFill/>
          <a:ln w="9525">
            <a:noFill/>
            <a:miter lim="800000"/>
            <a:headEnd/>
            <a:tailEnd/>
          </a:ln>
        </p:spPr>
        <p:txBody>
          <a:bodyPr anchor="ctr"/>
          <a:lstStyle/>
          <a:p>
            <a:r>
              <a:rPr lang="en-US" altLang="zh-CN" sz="4000">
                <a:solidFill>
                  <a:srgbClr val="0A0A0E"/>
                </a:solidFill>
              </a:rPr>
              <a:t>4.3  </a:t>
            </a:r>
            <a:r>
              <a:rPr lang="zh-CN" altLang="en-US" sz="4000">
                <a:solidFill>
                  <a:srgbClr val="0A0A0E"/>
                </a:solidFill>
              </a:rPr>
              <a:t>数据流程调查与分析</a:t>
            </a:r>
            <a:r>
              <a:rPr lang="zh-CN" altLang="en-US" sz="3200">
                <a:solidFill>
                  <a:srgbClr val="0A0A0E"/>
                </a:solidFill>
              </a:rPr>
              <a:t> </a:t>
            </a:r>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smtClean="0">
                <a:solidFill>
                  <a:schemeClr val="tx1"/>
                </a:solidFill>
              </a:rPr>
              <a:t>DFD</a:t>
            </a:r>
            <a:r>
              <a:rPr lang="zh-CN" altLang="en-US" smtClean="0">
                <a:solidFill>
                  <a:schemeClr val="tx1"/>
                </a:solidFill>
              </a:rPr>
              <a:t>的分层表示</a:t>
            </a:r>
          </a:p>
        </p:txBody>
      </p:sp>
      <p:grpSp>
        <p:nvGrpSpPr>
          <p:cNvPr id="2" name="Group 3"/>
          <p:cNvGrpSpPr>
            <a:grpSpLocks/>
          </p:cNvGrpSpPr>
          <p:nvPr/>
        </p:nvGrpSpPr>
        <p:grpSpPr bwMode="auto">
          <a:xfrm>
            <a:off x="539750" y="2060575"/>
            <a:ext cx="8228013" cy="792163"/>
            <a:chOff x="340" y="1298"/>
            <a:chExt cx="5183" cy="499"/>
          </a:xfrm>
        </p:grpSpPr>
        <p:sp>
          <p:nvSpPr>
            <p:cNvPr id="98342" name="AutoShape 4"/>
            <p:cNvSpPr>
              <a:spLocks noChangeArrowheads="1"/>
            </p:cNvSpPr>
            <p:nvPr/>
          </p:nvSpPr>
          <p:spPr bwMode="auto">
            <a:xfrm>
              <a:off x="1655" y="1299"/>
              <a:ext cx="2041" cy="498"/>
            </a:xfrm>
            <a:prstGeom prst="parallelogram">
              <a:avLst>
                <a:gd name="adj" fmla="val 102441"/>
              </a:avLst>
            </a:prstGeom>
            <a:noFill/>
            <a:ln w="25400">
              <a:solidFill>
                <a:srgbClr val="01050F"/>
              </a:solidFill>
              <a:miter lim="800000"/>
              <a:headEnd/>
              <a:tailEnd/>
            </a:ln>
          </p:spPr>
          <p:txBody>
            <a:bodyPr wrap="none" anchor="ctr"/>
            <a:lstStyle/>
            <a:p>
              <a:endParaRPr lang="zh-CN" altLang="en-US" sz="1800" b="0"/>
            </a:p>
          </p:txBody>
        </p:sp>
        <p:sp>
          <p:nvSpPr>
            <p:cNvPr id="98343" name="Rectangle 5"/>
            <p:cNvSpPr>
              <a:spLocks noChangeArrowheads="1"/>
            </p:cNvSpPr>
            <p:nvPr/>
          </p:nvSpPr>
          <p:spPr bwMode="auto">
            <a:xfrm>
              <a:off x="2426" y="1381"/>
              <a:ext cx="453" cy="345"/>
            </a:xfrm>
            <a:prstGeom prst="rect">
              <a:avLst/>
            </a:prstGeom>
            <a:noFill/>
            <a:ln w="28575">
              <a:solidFill>
                <a:schemeClr val="hlink"/>
              </a:solidFill>
              <a:miter lim="800000"/>
              <a:headEnd/>
              <a:tailEnd/>
            </a:ln>
          </p:spPr>
          <p:txBody>
            <a:bodyPr lIns="92075" tIns="46038" rIns="92075" bIns="46038">
              <a:spAutoFit/>
            </a:bodyPr>
            <a:lstStyle/>
            <a:p>
              <a:pPr algn="ctr" eaLnBrk="0" hangingPunct="0"/>
              <a:r>
                <a:rPr kumimoji="1" lang="en-US" altLang="zh-CN" sz="2800">
                  <a:solidFill>
                    <a:schemeClr val="hlink"/>
                  </a:solidFill>
                  <a:latin typeface="黑体" pitchFamily="2" charset="-122"/>
                  <a:ea typeface="黑体" pitchFamily="2" charset="-122"/>
                </a:rPr>
                <a:t>S</a:t>
              </a:r>
            </a:p>
          </p:txBody>
        </p:sp>
        <p:sp>
          <p:nvSpPr>
            <p:cNvPr id="98344" name="Line 6"/>
            <p:cNvSpPr>
              <a:spLocks noChangeShapeType="1"/>
            </p:cNvSpPr>
            <p:nvPr/>
          </p:nvSpPr>
          <p:spPr bwMode="auto">
            <a:xfrm>
              <a:off x="2090" y="1546"/>
              <a:ext cx="336" cy="0"/>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45" name="Line 7"/>
            <p:cNvSpPr>
              <a:spLocks noChangeShapeType="1"/>
            </p:cNvSpPr>
            <p:nvPr/>
          </p:nvSpPr>
          <p:spPr bwMode="auto">
            <a:xfrm>
              <a:off x="2880" y="1546"/>
              <a:ext cx="336" cy="0"/>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46" name="Rectangle 8"/>
            <p:cNvSpPr>
              <a:spLocks noChangeArrowheads="1"/>
            </p:cNvSpPr>
            <p:nvPr/>
          </p:nvSpPr>
          <p:spPr bwMode="auto">
            <a:xfrm>
              <a:off x="3833" y="1389"/>
              <a:ext cx="1690" cy="333"/>
            </a:xfrm>
            <a:prstGeom prst="rect">
              <a:avLst/>
            </a:prstGeom>
            <a:noFill/>
            <a:ln w="9525">
              <a:solidFill>
                <a:srgbClr val="01050F"/>
              </a:solidFill>
              <a:miter lim="800000"/>
              <a:headEnd/>
              <a:tailEnd/>
            </a:ln>
          </p:spPr>
          <p:txBody>
            <a:bodyPr wrap="none" lIns="92075" tIns="46038" rIns="92075" bIns="46038">
              <a:spAutoFit/>
            </a:bodyPr>
            <a:lstStyle/>
            <a:p>
              <a:pPr eaLnBrk="0" hangingPunct="0"/>
              <a:r>
                <a:rPr kumimoji="1" lang="en-US" altLang="zh-CN" sz="2800">
                  <a:solidFill>
                    <a:srgbClr val="003366"/>
                  </a:solidFill>
                  <a:latin typeface="宋体" pitchFamily="2" charset="-122"/>
                </a:rPr>
                <a:t>(</a:t>
              </a:r>
              <a:r>
                <a:rPr kumimoji="1" lang="zh-CN" altLang="en-US" sz="2800">
                  <a:solidFill>
                    <a:srgbClr val="003366"/>
                  </a:solidFill>
                  <a:latin typeface="宋体" pitchFamily="2" charset="-122"/>
                </a:rPr>
                <a:t>基本系统模型</a:t>
              </a:r>
              <a:r>
                <a:rPr kumimoji="1" lang="en-US" altLang="zh-CN" sz="2800">
                  <a:solidFill>
                    <a:srgbClr val="003366"/>
                  </a:solidFill>
                  <a:latin typeface="宋体" pitchFamily="2" charset="-122"/>
                </a:rPr>
                <a:t>)</a:t>
              </a:r>
            </a:p>
          </p:txBody>
        </p:sp>
        <p:sp>
          <p:nvSpPr>
            <p:cNvPr id="98347" name="Rectangle 9"/>
            <p:cNvSpPr>
              <a:spLocks noChangeArrowheads="1"/>
            </p:cNvSpPr>
            <p:nvPr/>
          </p:nvSpPr>
          <p:spPr bwMode="auto">
            <a:xfrm>
              <a:off x="340" y="1298"/>
              <a:ext cx="862" cy="327"/>
            </a:xfrm>
            <a:prstGeom prst="rect">
              <a:avLst/>
            </a:prstGeom>
            <a:noFill/>
            <a:ln w="9525">
              <a:noFill/>
              <a:miter lim="800000"/>
              <a:headEnd/>
              <a:tailEnd/>
            </a:ln>
          </p:spPr>
          <p:txBody>
            <a:bodyPr lIns="92075" tIns="46038" rIns="92075" bIns="46038">
              <a:spAutoFit/>
            </a:bodyPr>
            <a:lstStyle/>
            <a:p>
              <a:pPr eaLnBrk="0" hangingPunct="0"/>
              <a:r>
                <a:rPr kumimoji="1" lang="en-US" altLang="zh-CN" sz="2800">
                  <a:solidFill>
                    <a:srgbClr val="003366"/>
                  </a:solidFill>
                  <a:latin typeface="黑体" pitchFamily="2" charset="-122"/>
                  <a:ea typeface="黑体" pitchFamily="2" charset="-122"/>
                </a:rPr>
                <a:t> </a:t>
              </a:r>
              <a:r>
                <a:rPr kumimoji="1" lang="zh-CN" altLang="en-US" sz="2800">
                  <a:solidFill>
                    <a:srgbClr val="003366"/>
                  </a:solidFill>
                  <a:latin typeface="黑体" pitchFamily="2" charset="-122"/>
                  <a:ea typeface="黑体" pitchFamily="2" charset="-122"/>
                </a:rPr>
                <a:t>顶层</a:t>
              </a:r>
            </a:p>
          </p:txBody>
        </p:sp>
      </p:grpSp>
      <p:sp>
        <p:nvSpPr>
          <p:cNvPr id="1812490" name="Line 10"/>
          <p:cNvSpPr>
            <a:spLocks noChangeShapeType="1"/>
          </p:cNvSpPr>
          <p:nvPr/>
        </p:nvSpPr>
        <p:spPr bwMode="auto">
          <a:xfrm>
            <a:off x="196850" y="2997200"/>
            <a:ext cx="8839200" cy="0"/>
          </a:xfrm>
          <a:prstGeom prst="line">
            <a:avLst/>
          </a:prstGeom>
          <a:noFill/>
          <a:ln w="25400">
            <a:solidFill>
              <a:srgbClr val="01050F"/>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sz="1800" b="0"/>
          </a:p>
        </p:txBody>
      </p:sp>
      <p:grpSp>
        <p:nvGrpSpPr>
          <p:cNvPr id="3" name="Group 11"/>
          <p:cNvGrpSpPr>
            <a:grpSpLocks/>
          </p:cNvGrpSpPr>
          <p:nvPr/>
        </p:nvGrpSpPr>
        <p:grpSpPr bwMode="auto">
          <a:xfrm>
            <a:off x="2700338" y="2708275"/>
            <a:ext cx="3527425" cy="649288"/>
            <a:chOff x="1701" y="1706"/>
            <a:chExt cx="2222" cy="409"/>
          </a:xfrm>
        </p:grpSpPr>
        <p:sp>
          <p:nvSpPr>
            <p:cNvPr id="98340" name="Line 12"/>
            <p:cNvSpPr>
              <a:spLocks noChangeShapeType="1"/>
            </p:cNvSpPr>
            <p:nvPr/>
          </p:nvSpPr>
          <p:spPr bwMode="auto">
            <a:xfrm flipH="1">
              <a:off x="1701" y="1706"/>
              <a:ext cx="720" cy="409"/>
            </a:xfrm>
            <a:prstGeom prst="line">
              <a:avLst/>
            </a:prstGeom>
            <a:noFill/>
            <a:ln w="25400">
              <a:solidFill>
                <a:schemeClr val="hlink"/>
              </a:solidFill>
              <a:prstDash val="lgDash"/>
              <a:round/>
              <a:headEnd type="none" w="sm" len="sm"/>
              <a:tailEnd type="none" w="sm" len="sm"/>
            </a:ln>
          </p:spPr>
          <p:txBody>
            <a:bodyPr wrap="none" anchor="ctr"/>
            <a:lstStyle/>
            <a:p>
              <a:endParaRPr lang="zh-CN" altLang="en-US"/>
            </a:p>
          </p:txBody>
        </p:sp>
        <p:sp>
          <p:nvSpPr>
            <p:cNvPr id="98341" name="Line 13"/>
            <p:cNvSpPr>
              <a:spLocks noChangeShapeType="1"/>
            </p:cNvSpPr>
            <p:nvPr/>
          </p:nvSpPr>
          <p:spPr bwMode="auto">
            <a:xfrm>
              <a:off x="2880" y="1734"/>
              <a:ext cx="1043" cy="381"/>
            </a:xfrm>
            <a:prstGeom prst="line">
              <a:avLst/>
            </a:prstGeom>
            <a:noFill/>
            <a:ln w="25400">
              <a:solidFill>
                <a:schemeClr val="hlink"/>
              </a:solidFill>
              <a:prstDash val="lgDash"/>
              <a:round/>
              <a:headEnd type="none" w="sm" len="sm"/>
              <a:tailEnd type="none" w="sm" len="sm"/>
            </a:ln>
          </p:spPr>
          <p:txBody>
            <a:bodyPr wrap="none" anchor="ctr"/>
            <a:lstStyle/>
            <a:p>
              <a:endParaRPr lang="zh-CN" altLang="en-US"/>
            </a:p>
          </p:txBody>
        </p:sp>
      </p:grpSp>
      <p:grpSp>
        <p:nvGrpSpPr>
          <p:cNvPr id="4" name="Group 14"/>
          <p:cNvGrpSpPr>
            <a:grpSpLocks/>
          </p:cNvGrpSpPr>
          <p:nvPr/>
        </p:nvGrpSpPr>
        <p:grpSpPr bwMode="auto">
          <a:xfrm>
            <a:off x="830263" y="3213100"/>
            <a:ext cx="7937500" cy="1295400"/>
            <a:chOff x="523" y="2024"/>
            <a:chExt cx="5000" cy="816"/>
          </a:xfrm>
        </p:grpSpPr>
        <p:sp>
          <p:nvSpPr>
            <p:cNvPr id="98332" name="AutoShape 15"/>
            <p:cNvSpPr>
              <a:spLocks noChangeArrowheads="1"/>
            </p:cNvSpPr>
            <p:nvPr/>
          </p:nvSpPr>
          <p:spPr bwMode="auto">
            <a:xfrm>
              <a:off x="975" y="2115"/>
              <a:ext cx="2948" cy="725"/>
            </a:xfrm>
            <a:prstGeom prst="parallelogram">
              <a:avLst>
                <a:gd name="adj" fmla="val 101636"/>
              </a:avLst>
            </a:prstGeom>
            <a:noFill/>
            <a:ln w="25400">
              <a:solidFill>
                <a:schemeClr val="hlink"/>
              </a:solidFill>
              <a:miter lim="800000"/>
              <a:headEnd/>
              <a:tailEnd/>
            </a:ln>
          </p:spPr>
          <p:txBody>
            <a:bodyPr wrap="none" anchor="ctr"/>
            <a:lstStyle/>
            <a:p>
              <a:endParaRPr lang="zh-CN" altLang="en-US" sz="1800" b="0"/>
            </a:p>
          </p:txBody>
        </p:sp>
        <p:sp>
          <p:nvSpPr>
            <p:cNvPr id="98333" name="Rectangle 16"/>
            <p:cNvSpPr>
              <a:spLocks noChangeArrowheads="1"/>
            </p:cNvSpPr>
            <p:nvPr/>
          </p:nvSpPr>
          <p:spPr bwMode="auto">
            <a:xfrm>
              <a:off x="1882" y="2251"/>
              <a:ext cx="453" cy="345"/>
            </a:xfrm>
            <a:prstGeom prst="rect">
              <a:avLst/>
            </a:prstGeom>
            <a:noFill/>
            <a:ln w="28575">
              <a:solidFill>
                <a:srgbClr val="336600"/>
              </a:solidFill>
              <a:miter lim="800000"/>
              <a:headEnd/>
              <a:tailEnd/>
            </a:ln>
          </p:spPr>
          <p:txBody>
            <a:bodyPr lIns="92075" tIns="46038" rIns="92075" bIns="46038">
              <a:spAutoFit/>
            </a:bodyPr>
            <a:lstStyle/>
            <a:p>
              <a:pPr algn="ctr" eaLnBrk="0" hangingPunct="0"/>
              <a:r>
                <a:rPr kumimoji="1" lang="en-US" altLang="zh-CN" sz="2800">
                  <a:solidFill>
                    <a:srgbClr val="003366"/>
                  </a:solidFill>
                  <a:latin typeface="黑体" pitchFamily="2" charset="-122"/>
                  <a:ea typeface="黑体" pitchFamily="2" charset="-122"/>
                </a:rPr>
                <a:t>1</a:t>
              </a:r>
            </a:p>
          </p:txBody>
        </p:sp>
        <p:sp>
          <p:nvSpPr>
            <p:cNvPr id="98334" name="Rectangle 17"/>
            <p:cNvSpPr>
              <a:spLocks noChangeArrowheads="1"/>
            </p:cNvSpPr>
            <p:nvPr/>
          </p:nvSpPr>
          <p:spPr bwMode="auto">
            <a:xfrm>
              <a:off x="2699" y="2251"/>
              <a:ext cx="453" cy="345"/>
            </a:xfrm>
            <a:prstGeom prst="rect">
              <a:avLst/>
            </a:prstGeom>
            <a:noFill/>
            <a:ln w="28575">
              <a:solidFill>
                <a:srgbClr val="0066FF"/>
              </a:solidFill>
              <a:miter lim="800000"/>
              <a:headEnd/>
              <a:tailEnd/>
            </a:ln>
          </p:spPr>
          <p:txBody>
            <a:bodyPr lIns="92075" tIns="46038" rIns="92075" bIns="46038">
              <a:spAutoFit/>
            </a:bodyPr>
            <a:lstStyle/>
            <a:p>
              <a:pPr algn="ctr" eaLnBrk="0" hangingPunct="0"/>
              <a:r>
                <a:rPr kumimoji="1" lang="en-US" altLang="zh-CN" sz="2800">
                  <a:solidFill>
                    <a:srgbClr val="003366"/>
                  </a:solidFill>
                  <a:latin typeface="黑体" pitchFamily="2" charset="-122"/>
                  <a:ea typeface="黑体" pitchFamily="2" charset="-122"/>
                </a:rPr>
                <a:t>2</a:t>
              </a:r>
            </a:p>
          </p:txBody>
        </p:sp>
        <p:sp>
          <p:nvSpPr>
            <p:cNvPr id="98335" name="Line 18"/>
            <p:cNvSpPr>
              <a:spLocks noChangeShapeType="1"/>
            </p:cNvSpPr>
            <p:nvPr/>
          </p:nvSpPr>
          <p:spPr bwMode="auto">
            <a:xfrm flipV="1">
              <a:off x="1519" y="2432"/>
              <a:ext cx="384" cy="144"/>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36" name="Line 19"/>
            <p:cNvSpPr>
              <a:spLocks noChangeShapeType="1"/>
            </p:cNvSpPr>
            <p:nvPr/>
          </p:nvSpPr>
          <p:spPr bwMode="auto">
            <a:xfrm flipV="1">
              <a:off x="2336" y="2339"/>
              <a:ext cx="384" cy="48"/>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37" name="Line 20"/>
            <p:cNvSpPr>
              <a:spLocks noChangeShapeType="1"/>
            </p:cNvSpPr>
            <p:nvPr/>
          </p:nvSpPr>
          <p:spPr bwMode="auto">
            <a:xfrm flipV="1">
              <a:off x="3152" y="2341"/>
              <a:ext cx="384" cy="48"/>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38" name="Rectangle 21"/>
            <p:cNvSpPr>
              <a:spLocks noChangeArrowheads="1"/>
            </p:cNvSpPr>
            <p:nvPr/>
          </p:nvSpPr>
          <p:spPr bwMode="auto">
            <a:xfrm>
              <a:off x="523" y="2024"/>
              <a:ext cx="454" cy="327"/>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2800">
                  <a:solidFill>
                    <a:srgbClr val="003366"/>
                  </a:solidFill>
                  <a:latin typeface="黑体" pitchFamily="2" charset="-122"/>
                  <a:ea typeface="黑体" pitchFamily="2" charset="-122"/>
                </a:rPr>
                <a:t>1</a:t>
              </a:r>
              <a:r>
                <a:rPr kumimoji="1" lang="zh-CN" altLang="en-US" sz="2800">
                  <a:solidFill>
                    <a:srgbClr val="003366"/>
                  </a:solidFill>
                  <a:latin typeface="黑体" pitchFamily="2" charset="-122"/>
                  <a:ea typeface="黑体" pitchFamily="2" charset="-122"/>
                </a:rPr>
                <a:t>层</a:t>
              </a:r>
            </a:p>
          </p:txBody>
        </p:sp>
        <p:sp>
          <p:nvSpPr>
            <p:cNvPr id="98339" name="Rectangle 22"/>
            <p:cNvSpPr>
              <a:spLocks noChangeArrowheads="1"/>
            </p:cNvSpPr>
            <p:nvPr/>
          </p:nvSpPr>
          <p:spPr bwMode="auto">
            <a:xfrm>
              <a:off x="3833" y="2251"/>
              <a:ext cx="1690" cy="333"/>
            </a:xfrm>
            <a:prstGeom prst="rect">
              <a:avLst/>
            </a:prstGeom>
            <a:noFill/>
            <a:ln w="9525">
              <a:solidFill>
                <a:srgbClr val="01050F"/>
              </a:solidFill>
              <a:miter lim="800000"/>
              <a:headEnd/>
              <a:tailEnd/>
            </a:ln>
          </p:spPr>
          <p:txBody>
            <a:bodyPr wrap="none" lIns="92075" tIns="46038" rIns="92075" bIns="46038">
              <a:spAutoFit/>
            </a:bodyPr>
            <a:lstStyle/>
            <a:p>
              <a:pPr eaLnBrk="0" hangingPunct="0"/>
              <a:r>
                <a:rPr kumimoji="1" lang="en-US" altLang="zh-CN" sz="2800">
                  <a:solidFill>
                    <a:srgbClr val="003366"/>
                  </a:solidFill>
                  <a:latin typeface="宋体" pitchFamily="2" charset="-122"/>
                </a:rPr>
                <a:t>(</a:t>
              </a:r>
              <a:r>
                <a:rPr kumimoji="1" lang="zh-CN" altLang="en-US" sz="2800">
                  <a:solidFill>
                    <a:srgbClr val="003366"/>
                  </a:solidFill>
                  <a:latin typeface="宋体" pitchFamily="2" charset="-122"/>
                </a:rPr>
                <a:t>系统的子功能</a:t>
              </a:r>
              <a:r>
                <a:rPr kumimoji="1" lang="en-US" altLang="zh-CN" sz="2800">
                  <a:solidFill>
                    <a:srgbClr val="003366"/>
                  </a:solidFill>
                  <a:latin typeface="宋体" pitchFamily="2" charset="-122"/>
                </a:rPr>
                <a:t>)</a:t>
              </a:r>
            </a:p>
          </p:txBody>
        </p:sp>
      </p:grpSp>
      <p:sp>
        <p:nvSpPr>
          <p:cNvPr id="1812503" name="Line 23"/>
          <p:cNvSpPr>
            <a:spLocks noChangeShapeType="1"/>
          </p:cNvSpPr>
          <p:nvPr/>
        </p:nvSpPr>
        <p:spPr bwMode="auto">
          <a:xfrm>
            <a:off x="179388" y="4652963"/>
            <a:ext cx="8839200" cy="0"/>
          </a:xfrm>
          <a:prstGeom prst="line">
            <a:avLst/>
          </a:prstGeom>
          <a:noFill/>
          <a:ln w="25400">
            <a:solidFill>
              <a:srgbClr val="01050F"/>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sz="1800" b="0"/>
          </a:p>
        </p:txBody>
      </p:sp>
      <p:grpSp>
        <p:nvGrpSpPr>
          <p:cNvPr id="5" name="Group 24"/>
          <p:cNvGrpSpPr>
            <a:grpSpLocks/>
          </p:cNvGrpSpPr>
          <p:nvPr/>
        </p:nvGrpSpPr>
        <p:grpSpPr bwMode="auto">
          <a:xfrm>
            <a:off x="323850" y="4797425"/>
            <a:ext cx="7740650" cy="1366838"/>
            <a:chOff x="204" y="3022"/>
            <a:chExt cx="4876" cy="861"/>
          </a:xfrm>
        </p:grpSpPr>
        <p:sp>
          <p:nvSpPr>
            <p:cNvPr id="98318" name="Rectangle 25"/>
            <p:cNvSpPr>
              <a:spLocks noChangeArrowheads="1"/>
            </p:cNvSpPr>
            <p:nvPr/>
          </p:nvSpPr>
          <p:spPr bwMode="auto">
            <a:xfrm>
              <a:off x="204" y="3022"/>
              <a:ext cx="454" cy="327"/>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2800">
                  <a:solidFill>
                    <a:srgbClr val="003366"/>
                  </a:solidFill>
                  <a:latin typeface="黑体" pitchFamily="2" charset="-122"/>
                  <a:ea typeface="黑体" pitchFamily="2" charset="-122"/>
                </a:rPr>
                <a:t>2</a:t>
              </a:r>
              <a:r>
                <a:rPr kumimoji="1" lang="zh-CN" altLang="en-US" sz="2800">
                  <a:solidFill>
                    <a:srgbClr val="003366"/>
                  </a:solidFill>
                  <a:latin typeface="黑体" pitchFamily="2" charset="-122"/>
                  <a:ea typeface="黑体" pitchFamily="2" charset="-122"/>
                </a:rPr>
                <a:t>层</a:t>
              </a:r>
            </a:p>
          </p:txBody>
        </p:sp>
        <p:grpSp>
          <p:nvGrpSpPr>
            <p:cNvPr id="98319" name="Group 26"/>
            <p:cNvGrpSpPr>
              <a:grpSpLocks/>
            </p:cNvGrpSpPr>
            <p:nvPr/>
          </p:nvGrpSpPr>
          <p:grpSpPr bwMode="auto">
            <a:xfrm>
              <a:off x="476" y="3158"/>
              <a:ext cx="4604" cy="725"/>
              <a:chOff x="476" y="3158"/>
              <a:chExt cx="4604" cy="725"/>
            </a:xfrm>
          </p:grpSpPr>
          <p:sp>
            <p:nvSpPr>
              <p:cNvPr id="98320" name="AutoShape 27"/>
              <p:cNvSpPr>
                <a:spLocks noChangeArrowheads="1"/>
              </p:cNvSpPr>
              <p:nvPr/>
            </p:nvSpPr>
            <p:spPr bwMode="auto">
              <a:xfrm>
                <a:off x="476" y="3158"/>
                <a:ext cx="2472" cy="725"/>
              </a:xfrm>
              <a:prstGeom prst="parallelogram">
                <a:avLst>
                  <a:gd name="adj" fmla="val 71697"/>
                </a:avLst>
              </a:prstGeom>
              <a:noFill/>
              <a:ln w="25400">
                <a:solidFill>
                  <a:srgbClr val="336600"/>
                </a:solidFill>
                <a:miter lim="800000"/>
                <a:headEnd/>
                <a:tailEnd/>
              </a:ln>
            </p:spPr>
            <p:txBody>
              <a:bodyPr wrap="none" anchor="ctr"/>
              <a:lstStyle/>
              <a:p>
                <a:endParaRPr lang="zh-CN" altLang="en-US" sz="1800" b="0"/>
              </a:p>
            </p:txBody>
          </p:sp>
          <p:sp>
            <p:nvSpPr>
              <p:cNvPr id="98321" name="Rectangle 28"/>
              <p:cNvSpPr>
                <a:spLocks noChangeArrowheads="1"/>
              </p:cNvSpPr>
              <p:nvPr/>
            </p:nvSpPr>
            <p:spPr bwMode="auto">
              <a:xfrm>
                <a:off x="975" y="3339"/>
                <a:ext cx="499" cy="345"/>
              </a:xfrm>
              <a:prstGeom prst="rect">
                <a:avLst/>
              </a:prstGeom>
              <a:noFill/>
              <a:ln w="28575">
                <a:solidFill>
                  <a:schemeClr val="tx1"/>
                </a:solidFill>
                <a:miter lim="800000"/>
                <a:headEnd/>
                <a:tailEnd/>
              </a:ln>
            </p:spPr>
            <p:txBody>
              <a:bodyPr lIns="0" tIns="46038" rIns="0" bIns="46038">
                <a:spAutoFit/>
              </a:bodyPr>
              <a:lstStyle/>
              <a:p>
                <a:pPr algn="ctr" eaLnBrk="0" hangingPunct="0"/>
                <a:r>
                  <a:rPr kumimoji="1" lang="en-US" altLang="zh-CN" sz="2800">
                    <a:solidFill>
                      <a:srgbClr val="003366"/>
                    </a:solidFill>
                    <a:latin typeface="黑体" pitchFamily="2" charset="-122"/>
                    <a:ea typeface="黑体" pitchFamily="2" charset="-122"/>
                  </a:rPr>
                  <a:t>1.1</a:t>
                </a:r>
              </a:p>
            </p:txBody>
          </p:sp>
          <p:sp>
            <p:nvSpPr>
              <p:cNvPr id="98322" name="Rectangle 29"/>
              <p:cNvSpPr>
                <a:spLocks noChangeArrowheads="1"/>
              </p:cNvSpPr>
              <p:nvPr/>
            </p:nvSpPr>
            <p:spPr bwMode="auto">
              <a:xfrm>
                <a:off x="1724" y="3339"/>
                <a:ext cx="657" cy="345"/>
              </a:xfrm>
              <a:prstGeom prst="rect">
                <a:avLst/>
              </a:prstGeom>
              <a:noFill/>
              <a:ln w="28575">
                <a:solidFill>
                  <a:schemeClr val="tx1"/>
                </a:solidFill>
                <a:miter lim="800000"/>
                <a:headEnd/>
                <a:tailEnd/>
              </a:ln>
            </p:spPr>
            <p:txBody>
              <a:bodyPr lIns="92075" tIns="46038" rIns="92075" bIns="46038">
                <a:spAutoFit/>
              </a:bodyPr>
              <a:lstStyle/>
              <a:p>
                <a:pPr algn="ctr" eaLnBrk="0" hangingPunct="0"/>
                <a:r>
                  <a:rPr kumimoji="1" lang="en-US" altLang="zh-CN" sz="2800">
                    <a:solidFill>
                      <a:srgbClr val="003366"/>
                    </a:solidFill>
                    <a:latin typeface="黑体" pitchFamily="2" charset="-122"/>
                    <a:ea typeface="黑体" pitchFamily="2" charset="-122"/>
                  </a:rPr>
                  <a:t>1.2</a:t>
                </a:r>
              </a:p>
            </p:txBody>
          </p:sp>
          <p:sp>
            <p:nvSpPr>
              <p:cNvPr id="98323" name="Line 30"/>
              <p:cNvSpPr>
                <a:spLocks noChangeShapeType="1"/>
              </p:cNvSpPr>
              <p:nvPr/>
            </p:nvSpPr>
            <p:spPr bwMode="auto">
              <a:xfrm flipV="1">
                <a:off x="748" y="3566"/>
                <a:ext cx="227" cy="53"/>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24" name="Line 31"/>
              <p:cNvSpPr>
                <a:spLocks noChangeShapeType="1"/>
              </p:cNvSpPr>
              <p:nvPr/>
            </p:nvSpPr>
            <p:spPr bwMode="auto">
              <a:xfrm>
                <a:off x="1474" y="3521"/>
                <a:ext cx="227" cy="0"/>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25" name="Line 32"/>
              <p:cNvSpPr>
                <a:spLocks noChangeShapeType="1"/>
              </p:cNvSpPr>
              <p:nvPr/>
            </p:nvSpPr>
            <p:spPr bwMode="auto">
              <a:xfrm>
                <a:off x="2381" y="3521"/>
                <a:ext cx="227" cy="0"/>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26" name="AutoShape 33"/>
              <p:cNvSpPr>
                <a:spLocks noChangeArrowheads="1"/>
              </p:cNvSpPr>
              <p:nvPr/>
            </p:nvSpPr>
            <p:spPr bwMode="auto">
              <a:xfrm>
                <a:off x="2608" y="3158"/>
                <a:ext cx="2472" cy="725"/>
              </a:xfrm>
              <a:prstGeom prst="parallelogram">
                <a:avLst>
                  <a:gd name="adj" fmla="val 71697"/>
                </a:avLst>
              </a:prstGeom>
              <a:noFill/>
              <a:ln w="25400">
                <a:solidFill>
                  <a:srgbClr val="0066FF"/>
                </a:solidFill>
                <a:miter lim="800000"/>
                <a:headEnd/>
                <a:tailEnd/>
              </a:ln>
            </p:spPr>
            <p:txBody>
              <a:bodyPr wrap="none" anchor="ctr"/>
              <a:lstStyle/>
              <a:p>
                <a:endParaRPr lang="zh-CN" altLang="en-US" sz="1800" b="0"/>
              </a:p>
            </p:txBody>
          </p:sp>
          <p:sp>
            <p:nvSpPr>
              <p:cNvPr id="98327" name="Rectangle 34"/>
              <p:cNvSpPr>
                <a:spLocks noChangeArrowheads="1"/>
              </p:cNvSpPr>
              <p:nvPr/>
            </p:nvSpPr>
            <p:spPr bwMode="auto">
              <a:xfrm>
                <a:off x="3107" y="3339"/>
                <a:ext cx="499" cy="345"/>
              </a:xfrm>
              <a:prstGeom prst="rect">
                <a:avLst/>
              </a:prstGeom>
              <a:noFill/>
              <a:ln w="28575">
                <a:solidFill>
                  <a:schemeClr val="tx1"/>
                </a:solidFill>
                <a:miter lim="800000"/>
                <a:headEnd/>
                <a:tailEnd/>
              </a:ln>
            </p:spPr>
            <p:txBody>
              <a:bodyPr lIns="0" tIns="46038" rIns="0" bIns="46038">
                <a:spAutoFit/>
              </a:bodyPr>
              <a:lstStyle/>
              <a:p>
                <a:pPr algn="ctr" eaLnBrk="0" hangingPunct="0"/>
                <a:r>
                  <a:rPr kumimoji="1" lang="en-US" altLang="zh-CN" sz="2800">
                    <a:solidFill>
                      <a:srgbClr val="003366"/>
                    </a:solidFill>
                    <a:latin typeface="黑体" pitchFamily="2" charset="-122"/>
                    <a:ea typeface="黑体" pitchFamily="2" charset="-122"/>
                  </a:rPr>
                  <a:t>2.1</a:t>
                </a:r>
              </a:p>
            </p:txBody>
          </p:sp>
          <p:sp>
            <p:nvSpPr>
              <p:cNvPr id="98328" name="Rectangle 35"/>
              <p:cNvSpPr>
                <a:spLocks noChangeArrowheads="1"/>
              </p:cNvSpPr>
              <p:nvPr/>
            </p:nvSpPr>
            <p:spPr bwMode="auto">
              <a:xfrm>
                <a:off x="3856" y="3339"/>
                <a:ext cx="657" cy="345"/>
              </a:xfrm>
              <a:prstGeom prst="rect">
                <a:avLst/>
              </a:prstGeom>
              <a:noFill/>
              <a:ln w="28575">
                <a:solidFill>
                  <a:schemeClr val="tx1"/>
                </a:solidFill>
                <a:miter lim="800000"/>
                <a:headEnd/>
                <a:tailEnd/>
              </a:ln>
            </p:spPr>
            <p:txBody>
              <a:bodyPr lIns="92075" tIns="46038" rIns="92075" bIns="46038">
                <a:spAutoFit/>
              </a:bodyPr>
              <a:lstStyle/>
              <a:p>
                <a:pPr algn="ctr" eaLnBrk="0" hangingPunct="0"/>
                <a:r>
                  <a:rPr kumimoji="1" lang="en-US" altLang="zh-CN" sz="2800">
                    <a:solidFill>
                      <a:srgbClr val="003366"/>
                    </a:solidFill>
                    <a:latin typeface="黑体" pitchFamily="2" charset="-122"/>
                    <a:ea typeface="黑体" pitchFamily="2" charset="-122"/>
                  </a:rPr>
                  <a:t>2.2</a:t>
                </a:r>
              </a:p>
            </p:txBody>
          </p:sp>
          <p:sp>
            <p:nvSpPr>
              <p:cNvPr id="98329" name="Line 36"/>
              <p:cNvSpPr>
                <a:spLocks noChangeShapeType="1"/>
              </p:cNvSpPr>
              <p:nvPr/>
            </p:nvSpPr>
            <p:spPr bwMode="auto">
              <a:xfrm flipV="1">
                <a:off x="2880" y="3566"/>
                <a:ext cx="227" cy="53"/>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30" name="Line 37"/>
              <p:cNvSpPr>
                <a:spLocks noChangeShapeType="1"/>
              </p:cNvSpPr>
              <p:nvPr/>
            </p:nvSpPr>
            <p:spPr bwMode="auto">
              <a:xfrm>
                <a:off x="3606" y="3521"/>
                <a:ext cx="227" cy="0"/>
              </a:xfrm>
              <a:prstGeom prst="line">
                <a:avLst/>
              </a:prstGeom>
              <a:noFill/>
              <a:ln w="25400">
                <a:solidFill>
                  <a:srgbClr val="01050F"/>
                </a:solidFill>
                <a:round/>
                <a:headEnd type="none" w="sm" len="sm"/>
                <a:tailEnd type="stealth" w="med" len="lg"/>
              </a:ln>
            </p:spPr>
            <p:txBody>
              <a:bodyPr wrap="none" anchor="ctr"/>
              <a:lstStyle/>
              <a:p>
                <a:endParaRPr lang="zh-CN" altLang="en-US"/>
              </a:p>
            </p:txBody>
          </p:sp>
          <p:sp>
            <p:nvSpPr>
              <p:cNvPr id="98331" name="Line 38"/>
              <p:cNvSpPr>
                <a:spLocks noChangeShapeType="1"/>
              </p:cNvSpPr>
              <p:nvPr/>
            </p:nvSpPr>
            <p:spPr bwMode="auto">
              <a:xfrm>
                <a:off x="4513" y="3521"/>
                <a:ext cx="227" cy="0"/>
              </a:xfrm>
              <a:prstGeom prst="line">
                <a:avLst/>
              </a:prstGeom>
              <a:noFill/>
              <a:ln w="25400">
                <a:solidFill>
                  <a:srgbClr val="01050F"/>
                </a:solidFill>
                <a:round/>
                <a:headEnd type="none" w="sm" len="sm"/>
                <a:tailEnd type="stealth" w="med" len="lg"/>
              </a:ln>
            </p:spPr>
            <p:txBody>
              <a:bodyPr wrap="none" anchor="ctr"/>
              <a:lstStyle/>
              <a:p>
                <a:endParaRPr lang="zh-CN" altLang="en-US"/>
              </a:p>
            </p:txBody>
          </p:sp>
        </p:grpSp>
      </p:grpSp>
      <p:grpSp>
        <p:nvGrpSpPr>
          <p:cNvPr id="7" name="Group 39"/>
          <p:cNvGrpSpPr>
            <a:grpSpLocks/>
          </p:cNvGrpSpPr>
          <p:nvPr/>
        </p:nvGrpSpPr>
        <p:grpSpPr bwMode="auto">
          <a:xfrm>
            <a:off x="1547813" y="4076700"/>
            <a:ext cx="6553200" cy="936625"/>
            <a:chOff x="975" y="2568"/>
            <a:chExt cx="4128" cy="590"/>
          </a:xfrm>
        </p:grpSpPr>
        <p:sp>
          <p:nvSpPr>
            <p:cNvPr id="98314" name="Line 40"/>
            <p:cNvSpPr>
              <a:spLocks noChangeShapeType="1"/>
            </p:cNvSpPr>
            <p:nvPr/>
          </p:nvSpPr>
          <p:spPr bwMode="auto">
            <a:xfrm flipH="1">
              <a:off x="975" y="2614"/>
              <a:ext cx="899" cy="544"/>
            </a:xfrm>
            <a:prstGeom prst="line">
              <a:avLst/>
            </a:prstGeom>
            <a:noFill/>
            <a:ln w="25400">
              <a:solidFill>
                <a:srgbClr val="336600"/>
              </a:solidFill>
              <a:prstDash val="lgDash"/>
              <a:round/>
              <a:headEnd type="none" w="sm" len="sm"/>
              <a:tailEnd type="none" w="sm" len="sm"/>
            </a:ln>
          </p:spPr>
          <p:txBody>
            <a:bodyPr wrap="none" anchor="ctr"/>
            <a:lstStyle/>
            <a:p>
              <a:endParaRPr lang="zh-CN" altLang="en-US"/>
            </a:p>
          </p:txBody>
        </p:sp>
        <p:sp>
          <p:nvSpPr>
            <p:cNvPr id="98315" name="Line 41"/>
            <p:cNvSpPr>
              <a:spLocks noChangeShapeType="1"/>
            </p:cNvSpPr>
            <p:nvPr/>
          </p:nvSpPr>
          <p:spPr bwMode="auto">
            <a:xfrm>
              <a:off x="2336" y="2595"/>
              <a:ext cx="589" cy="563"/>
            </a:xfrm>
            <a:prstGeom prst="line">
              <a:avLst/>
            </a:prstGeom>
            <a:noFill/>
            <a:ln w="25400">
              <a:solidFill>
                <a:srgbClr val="336600"/>
              </a:solidFill>
              <a:prstDash val="lgDash"/>
              <a:round/>
              <a:headEnd type="none" w="sm" len="sm"/>
              <a:tailEnd type="none" w="sm" len="sm"/>
            </a:ln>
          </p:spPr>
          <p:txBody>
            <a:bodyPr wrap="none" anchor="ctr"/>
            <a:lstStyle/>
            <a:p>
              <a:endParaRPr lang="zh-CN" altLang="en-US"/>
            </a:p>
          </p:txBody>
        </p:sp>
        <p:sp>
          <p:nvSpPr>
            <p:cNvPr id="98316" name="Line 42"/>
            <p:cNvSpPr>
              <a:spLocks noChangeShapeType="1"/>
            </p:cNvSpPr>
            <p:nvPr/>
          </p:nvSpPr>
          <p:spPr bwMode="auto">
            <a:xfrm>
              <a:off x="2699" y="2614"/>
              <a:ext cx="453" cy="544"/>
            </a:xfrm>
            <a:prstGeom prst="line">
              <a:avLst/>
            </a:prstGeom>
            <a:noFill/>
            <a:ln w="25400">
              <a:solidFill>
                <a:srgbClr val="0066FF"/>
              </a:solidFill>
              <a:prstDash val="lgDash"/>
              <a:round/>
              <a:headEnd type="none" w="sm" len="sm"/>
              <a:tailEnd type="none" w="sm" len="sm"/>
            </a:ln>
          </p:spPr>
          <p:txBody>
            <a:bodyPr wrap="none" anchor="ctr"/>
            <a:lstStyle/>
            <a:p>
              <a:endParaRPr lang="zh-CN" altLang="en-US"/>
            </a:p>
          </p:txBody>
        </p:sp>
        <p:sp>
          <p:nvSpPr>
            <p:cNvPr id="98317" name="Line 43"/>
            <p:cNvSpPr>
              <a:spLocks noChangeShapeType="1"/>
            </p:cNvSpPr>
            <p:nvPr/>
          </p:nvSpPr>
          <p:spPr bwMode="auto">
            <a:xfrm>
              <a:off x="3152" y="2568"/>
              <a:ext cx="1951" cy="590"/>
            </a:xfrm>
            <a:prstGeom prst="line">
              <a:avLst/>
            </a:prstGeom>
            <a:noFill/>
            <a:ln w="25400">
              <a:solidFill>
                <a:srgbClr val="0066FF"/>
              </a:solidFill>
              <a:prstDash val="lgDash"/>
              <a:round/>
              <a:headEnd type="none" w="sm" len="sm"/>
              <a:tailEnd type="none" w="sm" len="sm"/>
            </a:ln>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81249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1250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714375" y="1928813"/>
            <a:ext cx="7772400" cy="4114800"/>
          </a:xfrm>
        </p:spPr>
        <p:txBody>
          <a:bodyPr/>
          <a:lstStyle/>
          <a:p>
            <a:pPr marL="184150" indent="-184150" defTabSz="284163">
              <a:lnSpc>
                <a:spcPct val="110000"/>
              </a:lnSpc>
              <a:buFont typeface="Wingdings" pitchFamily="2" charset="2"/>
              <a:buNone/>
              <a:tabLst>
                <a:tab pos="568325" algn="l"/>
              </a:tabLst>
            </a:pPr>
            <a:r>
              <a:rPr lang="en-US" altLang="zh-CN" b="1" smtClean="0">
                <a:latin typeface="幼圆" pitchFamily="49" charset="-122"/>
              </a:rPr>
              <a:t>1.</a:t>
            </a:r>
            <a:r>
              <a:rPr lang="zh-CN" altLang="en-US" b="1" smtClean="0">
                <a:latin typeface="幼圆" pitchFamily="49" charset="-122"/>
              </a:rPr>
              <a:t>数据流程图的基本符号</a:t>
            </a:r>
          </a:p>
          <a:p>
            <a:pPr marL="363538" lvl="1" indent="11113" defTabSz="284163" eaLnBrk="1" hangingPunct="1">
              <a:lnSpc>
                <a:spcPct val="110000"/>
              </a:lnSpc>
              <a:buClr>
                <a:schemeClr val="bg1"/>
              </a:buClr>
              <a:buFontTx/>
              <a:buNone/>
              <a:tabLst>
                <a:tab pos="568325" algn="l"/>
              </a:tabLst>
            </a:pPr>
            <a:endParaRPr lang="en-US" altLang="zh-CN" smtClean="0">
              <a:latin typeface="宋体" pitchFamily="2" charset="-122"/>
            </a:endParaRPr>
          </a:p>
        </p:txBody>
      </p:sp>
      <p:sp>
        <p:nvSpPr>
          <p:cNvPr id="99331" name="AutoShape 4">
            <a:hlinkClick r:id="" action="ppaction://noaction" highlightClick="1"/>
          </p:cNvPr>
          <p:cNvSpPr>
            <a:spLocks noChangeArrowheads="1"/>
          </p:cNvSpPr>
          <p:nvPr/>
        </p:nvSpPr>
        <p:spPr bwMode="auto">
          <a:xfrm>
            <a:off x="1476375" y="836613"/>
            <a:ext cx="4535488" cy="914400"/>
          </a:xfrm>
          <a:prstGeom prst="actionButtonBlank">
            <a:avLst/>
          </a:prstGeom>
          <a:noFill/>
          <a:ln w="9525">
            <a:noFill/>
            <a:miter lim="800000"/>
            <a:headEnd/>
            <a:tailEnd/>
          </a:ln>
        </p:spPr>
        <p:txBody>
          <a:bodyPr anchor="ctr"/>
          <a:lstStyle/>
          <a:p>
            <a:r>
              <a:rPr lang="en-US" altLang="zh-CN" sz="3600">
                <a:solidFill>
                  <a:srgbClr val="0A0A0E"/>
                </a:solidFill>
                <a:latin typeface="宋体" pitchFamily="2" charset="-122"/>
              </a:rPr>
              <a:t>4.3.1 </a:t>
            </a:r>
            <a:r>
              <a:rPr lang="zh-CN" altLang="en-US" sz="3600">
                <a:solidFill>
                  <a:srgbClr val="0A0A0E"/>
                </a:solidFill>
                <a:latin typeface="宋体" pitchFamily="2" charset="-122"/>
              </a:rPr>
              <a:t>数据流程图</a:t>
            </a:r>
          </a:p>
        </p:txBody>
      </p:sp>
      <p:grpSp>
        <p:nvGrpSpPr>
          <p:cNvPr id="99332" name="Group 5"/>
          <p:cNvGrpSpPr>
            <a:grpSpLocks/>
          </p:cNvGrpSpPr>
          <p:nvPr/>
        </p:nvGrpSpPr>
        <p:grpSpPr bwMode="auto">
          <a:xfrm>
            <a:off x="1116013" y="2997200"/>
            <a:ext cx="2819400" cy="685800"/>
            <a:chOff x="3264" y="1680"/>
            <a:chExt cx="1776" cy="432"/>
          </a:xfrm>
        </p:grpSpPr>
        <p:grpSp>
          <p:nvGrpSpPr>
            <p:cNvPr id="99347" name="Group 6"/>
            <p:cNvGrpSpPr>
              <a:grpSpLocks/>
            </p:cNvGrpSpPr>
            <p:nvPr/>
          </p:nvGrpSpPr>
          <p:grpSpPr bwMode="auto">
            <a:xfrm>
              <a:off x="3264" y="1680"/>
              <a:ext cx="480" cy="432"/>
              <a:chOff x="1056" y="1440"/>
              <a:chExt cx="576" cy="576"/>
            </a:xfrm>
          </p:grpSpPr>
          <p:sp>
            <p:nvSpPr>
              <p:cNvPr id="99349" name="Rectangle 7"/>
              <p:cNvSpPr>
                <a:spLocks noChangeArrowheads="1"/>
              </p:cNvSpPr>
              <p:nvPr/>
            </p:nvSpPr>
            <p:spPr bwMode="auto">
              <a:xfrm>
                <a:off x="1152" y="1536"/>
                <a:ext cx="480" cy="480"/>
              </a:xfrm>
              <a:prstGeom prst="rect">
                <a:avLst/>
              </a:prstGeom>
              <a:noFill/>
              <a:ln w="28575">
                <a:solidFill>
                  <a:schemeClr val="tx1"/>
                </a:solidFill>
                <a:miter lim="800000"/>
                <a:headEnd/>
                <a:tailEnd/>
              </a:ln>
            </p:spPr>
            <p:txBody>
              <a:bodyPr wrap="none" anchor="ctr"/>
              <a:lstStyle/>
              <a:p>
                <a:endParaRPr lang="zh-CN" altLang="en-US" sz="1800" b="0"/>
              </a:p>
            </p:txBody>
          </p:sp>
          <p:sp>
            <p:nvSpPr>
              <p:cNvPr id="99350" name="Line 8"/>
              <p:cNvSpPr>
                <a:spLocks noChangeShapeType="1"/>
              </p:cNvSpPr>
              <p:nvPr/>
            </p:nvSpPr>
            <p:spPr bwMode="auto">
              <a:xfrm>
                <a:off x="1056" y="1440"/>
                <a:ext cx="528" cy="0"/>
              </a:xfrm>
              <a:prstGeom prst="line">
                <a:avLst/>
              </a:prstGeom>
              <a:noFill/>
              <a:ln w="28575">
                <a:solidFill>
                  <a:schemeClr val="tx1"/>
                </a:solidFill>
                <a:round/>
                <a:headEnd/>
                <a:tailEnd/>
              </a:ln>
            </p:spPr>
            <p:txBody>
              <a:bodyPr wrap="none" anchor="ctr"/>
              <a:lstStyle/>
              <a:p>
                <a:endParaRPr lang="zh-CN" altLang="en-US"/>
              </a:p>
            </p:txBody>
          </p:sp>
          <p:sp>
            <p:nvSpPr>
              <p:cNvPr id="99351" name="Line 9"/>
              <p:cNvSpPr>
                <a:spLocks noChangeShapeType="1"/>
              </p:cNvSpPr>
              <p:nvPr/>
            </p:nvSpPr>
            <p:spPr bwMode="auto">
              <a:xfrm>
                <a:off x="1056" y="1440"/>
                <a:ext cx="0" cy="528"/>
              </a:xfrm>
              <a:prstGeom prst="line">
                <a:avLst/>
              </a:prstGeom>
              <a:noFill/>
              <a:ln w="28575">
                <a:solidFill>
                  <a:schemeClr val="tx1"/>
                </a:solidFill>
                <a:round/>
                <a:headEnd/>
                <a:tailEnd/>
              </a:ln>
            </p:spPr>
            <p:txBody>
              <a:bodyPr wrap="none" anchor="ctr"/>
              <a:lstStyle/>
              <a:p>
                <a:endParaRPr lang="zh-CN" altLang="en-US"/>
              </a:p>
            </p:txBody>
          </p:sp>
        </p:grpSp>
        <p:sp>
          <p:nvSpPr>
            <p:cNvPr id="99348" name="Text Box 10">
              <a:hlinkClick r:id="rId2" action="ppaction://hlinksldjump"/>
            </p:cNvPr>
            <p:cNvSpPr txBox="1">
              <a:spLocks noChangeArrowheads="1"/>
            </p:cNvSpPr>
            <p:nvPr/>
          </p:nvSpPr>
          <p:spPr bwMode="auto">
            <a:xfrm>
              <a:off x="3924" y="1759"/>
              <a:ext cx="1116" cy="305"/>
            </a:xfrm>
            <a:prstGeom prst="rect">
              <a:avLst/>
            </a:prstGeom>
            <a:noFill/>
            <a:ln w="28575">
              <a:noFill/>
              <a:miter lim="800000"/>
              <a:headEnd/>
              <a:tailEnd/>
            </a:ln>
          </p:spPr>
          <p:txBody>
            <a:bodyPr tIns="10800">
              <a:spAutoFit/>
            </a:bodyPr>
            <a:lstStyle/>
            <a:p>
              <a:pPr algn="ctr">
                <a:spcBef>
                  <a:spcPct val="50000"/>
                </a:spcBef>
              </a:pPr>
              <a:r>
                <a:rPr kumimoji="1" lang="zh-CN" altLang="en-US" sz="2800">
                  <a:solidFill>
                    <a:srgbClr val="0A0A0E"/>
                  </a:solidFill>
                </a:rPr>
                <a:t>外部实体</a:t>
              </a:r>
            </a:p>
          </p:txBody>
        </p:sp>
      </p:grpSp>
      <p:grpSp>
        <p:nvGrpSpPr>
          <p:cNvPr id="99333" name="Group 11"/>
          <p:cNvGrpSpPr>
            <a:grpSpLocks/>
          </p:cNvGrpSpPr>
          <p:nvPr/>
        </p:nvGrpSpPr>
        <p:grpSpPr bwMode="auto">
          <a:xfrm>
            <a:off x="4932363" y="3141663"/>
            <a:ext cx="2819400" cy="484187"/>
            <a:chOff x="3264" y="2335"/>
            <a:chExt cx="1776" cy="305"/>
          </a:xfrm>
        </p:grpSpPr>
        <p:sp>
          <p:nvSpPr>
            <p:cNvPr id="99345" name="Line 12"/>
            <p:cNvSpPr>
              <a:spLocks noChangeShapeType="1"/>
            </p:cNvSpPr>
            <p:nvPr/>
          </p:nvSpPr>
          <p:spPr bwMode="auto">
            <a:xfrm>
              <a:off x="3264" y="2448"/>
              <a:ext cx="52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99346" name="Text Box 13">
              <a:hlinkClick r:id="rId3" action="ppaction://hlinksldjump"/>
            </p:cNvPr>
            <p:cNvSpPr txBox="1">
              <a:spLocks noChangeArrowheads="1"/>
            </p:cNvSpPr>
            <p:nvPr/>
          </p:nvSpPr>
          <p:spPr bwMode="auto">
            <a:xfrm>
              <a:off x="3936" y="2335"/>
              <a:ext cx="1104" cy="305"/>
            </a:xfrm>
            <a:prstGeom prst="rect">
              <a:avLst/>
            </a:prstGeom>
            <a:noFill/>
            <a:ln w="28575">
              <a:noFill/>
              <a:miter lim="800000"/>
              <a:headEnd/>
              <a:tailEnd/>
            </a:ln>
          </p:spPr>
          <p:txBody>
            <a:bodyPr tIns="10800">
              <a:spAutoFit/>
            </a:bodyPr>
            <a:lstStyle/>
            <a:p>
              <a:pPr algn="ctr">
                <a:spcBef>
                  <a:spcPct val="50000"/>
                </a:spcBef>
              </a:pPr>
              <a:r>
                <a:rPr kumimoji="1" lang="zh-CN" altLang="en-US" sz="2800">
                  <a:solidFill>
                    <a:srgbClr val="0A0A0E"/>
                  </a:solidFill>
                </a:rPr>
                <a:t>数据流</a:t>
              </a:r>
            </a:p>
          </p:txBody>
        </p:sp>
      </p:grpSp>
      <p:grpSp>
        <p:nvGrpSpPr>
          <p:cNvPr id="99334" name="Group 14"/>
          <p:cNvGrpSpPr>
            <a:grpSpLocks/>
          </p:cNvGrpSpPr>
          <p:nvPr/>
        </p:nvGrpSpPr>
        <p:grpSpPr bwMode="auto">
          <a:xfrm>
            <a:off x="1258888" y="4221163"/>
            <a:ext cx="2667000" cy="762000"/>
            <a:chOff x="912" y="2832"/>
            <a:chExt cx="1680" cy="480"/>
          </a:xfrm>
        </p:grpSpPr>
        <p:sp>
          <p:nvSpPr>
            <p:cNvPr id="99341" name="Text Box 15"/>
            <p:cNvSpPr txBox="1">
              <a:spLocks noChangeArrowheads="1"/>
            </p:cNvSpPr>
            <p:nvPr/>
          </p:nvSpPr>
          <p:spPr bwMode="auto">
            <a:xfrm>
              <a:off x="1488" y="2928"/>
              <a:ext cx="1104" cy="305"/>
            </a:xfrm>
            <a:prstGeom prst="rect">
              <a:avLst/>
            </a:prstGeom>
            <a:noFill/>
            <a:ln w="28575">
              <a:noFill/>
              <a:miter lim="800000"/>
              <a:headEnd/>
              <a:tailEnd/>
            </a:ln>
          </p:spPr>
          <p:txBody>
            <a:bodyPr tIns="10800">
              <a:spAutoFit/>
            </a:bodyPr>
            <a:lstStyle/>
            <a:p>
              <a:pPr algn="ctr">
                <a:spcBef>
                  <a:spcPct val="50000"/>
                </a:spcBef>
              </a:pPr>
              <a:r>
                <a:rPr kumimoji="1" lang="zh-CN" altLang="en-US" sz="2800">
                  <a:solidFill>
                    <a:srgbClr val="0A0A0E"/>
                  </a:solidFill>
                </a:rPr>
                <a:t>数据处理</a:t>
              </a:r>
            </a:p>
          </p:txBody>
        </p:sp>
        <p:grpSp>
          <p:nvGrpSpPr>
            <p:cNvPr id="99342" name="Group 16"/>
            <p:cNvGrpSpPr>
              <a:grpSpLocks/>
            </p:cNvGrpSpPr>
            <p:nvPr/>
          </p:nvGrpSpPr>
          <p:grpSpPr bwMode="auto">
            <a:xfrm>
              <a:off x="912" y="2832"/>
              <a:ext cx="432" cy="480"/>
              <a:chOff x="1392" y="3312"/>
              <a:chExt cx="432" cy="480"/>
            </a:xfrm>
          </p:grpSpPr>
          <p:sp>
            <p:nvSpPr>
              <p:cNvPr id="99343" name="AutoShape 17"/>
              <p:cNvSpPr>
                <a:spLocks noChangeArrowheads="1"/>
              </p:cNvSpPr>
              <p:nvPr/>
            </p:nvSpPr>
            <p:spPr bwMode="auto">
              <a:xfrm>
                <a:off x="1392" y="3312"/>
                <a:ext cx="432" cy="480"/>
              </a:xfrm>
              <a:prstGeom prst="flowChartAlternateProcess">
                <a:avLst/>
              </a:prstGeom>
              <a:noFill/>
              <a:ln w="28575">
                <a:solidFill>
                  <a:schemeClr val="tx1"/>
                </a:solidFill>
                <a:miter lim="800000"/>
                <a:headEnd/>
                <a:tailEnd/>
              </a:ln>
            </p:spPr>
            <p:txBody>
              <a:bodyPr wrap="none" anchor="ctr"/>
              <a:lstStyle/>
              <a:p>
                <a:endParaRPr lang="zh-CN" altLang="en-US" sz="1800" b="0"/>
              </a:p>
            </p:txBody>
          </p:sp>
          <p:sp>
            <p:nvSpPr>
              <p:cNvPr id="99344" name="Line 18"/>
              <p:cNvSpPr>
                <a:spLocks noChangeShapeType="1"/>
              </p:cNvSpPr>
              <p:nvPr/>
            </p:nvSpPr>
            <p:spPr bwMode="auto">
              <a:xfrm>
                <a:off x="1392" y="3408"/>
                <a:ext cx="432" cy="0"/>
              </a:xfrm>
              <a:prstGeom prst="line">
                <a:avLst/>
              </a:prstGeom>
              <a:noFill/>
              <a:ln w="28575">
                <a:solidFill>
                  <a:schemeClr val="tx1"/>
                </a:solidFill>
                <a:round/>
                <a:headEnd/>
                <a:tailEnd/>
              </a:ln>
            </p:spPr>
            <p:txBody>
              <a:bodyPr/>
              <a:lstStyle/>
              <a:p>
                <a:endParaRPr lang="zh-CN" altLang="en-US"/>
              </a:p>
            </p:txBody>
          </p:sp>
        </p:grpSp>
      </p:grpSp>
      <p:grpSp>
        <p:nvGrpSpPr>
          <p:cNvPr id="99335" name="Group 20"/>
          <p:cNvGrpSpPr>
            <a:grpSpLocks/>
          </p:cNvGrpSpPr>
          <p:nvPr/>
        </p:nvGrpSpPr>
        <p:grpSpPr bwMode="auto">
          <a:xfrm>
            <a:off x="4356100" y="4221163"/>
            <a:ext cx="1219200" cy="609600"/>
            <a:chOff x="3456" y="2592"/>
            <a:chExt cx="864" cy="480"/>
          </a:xfrm>
        </p:grpSpPr>
        <p:sp>
          <p:nvSpPr>
            <p:cNvPr id="99337" name="Line 21"/>
            <p:cNvSpPr>
              <a:spLocks noChangeShapeType="1"/>
            </p:cNvSpPr>
            <p:nvPr/>
          </p:nvSpPr>
          <p:spPr bwMode="auto">
            <a:xfrm>
              <a:off x="3456" y="2592"/>
              <a:ext cx="864" cy="0"/>
            </a:xfrm>
            <a:prstGeom prst="line">
              <a:avLst/>
            </a:prstGeom>
            <a:noFill/>
            <a:ln w="28575">
              <a:solidFill>
                <a:schemeClr val="tx1"/>
              </a:solidFill>
              <a:round/>
              <a:headEnd/>
              <a:tailEnd/>
            </a:ln>
          </p:spPr>
          <p:txBody>
            <a:bodyPr wrap="none" anchor="ctr"/>
            <a:lstStyle/>
            <a:p>
              <a:endParaRPr lang="zh-CN" altLang="en-US"/>
            </a:p>
          </p:txBody>
        </p:sp>
        <p:sp>
          <p:nvSpPr>
            <p:cNvPr id="99338" name="Line 22"/>
            <p:cNvSpPr>
              <a:spLocks noChangeShapeType="1"/>
            </p:cNvSpPr>
            <p:nvPr/>
          </p:nvSpPr>
          <p:spPr bwMode="auto">
            <a:xfrm>
              <a:off x="3456" y="2592"/>
              <a:ext cx="0" cy="480"/>
            </a:xfrm>
            <a:prstGeom prst="line">
              <a:avLst/>
            </a:prstGeom>
            <a:noFill/>
            <a:ln w="28575">
              <a:solidFill>
                <a:schemeClr val="tx1"/>
              </a:solidFill>
              <a:round/>
              <a:headEnd/>
              <a:tailEnd/>
            </a:ln>
          </p:spPr>
          <p:txBody>
            <a:bodyPr wrap="none" anchor="ctr"/>
            <a:lstStyle/>
            <a:p>
              <a:endParaRPr lang="zh-CN" altLang="en-US"/>
            </a:p>
          </p:txBody>
        </p:sp>
        <p:sp>
          <p:nvSpPr>
            <p:cNvPr id="99339" name="Line 23"/>
            <p:cNvSpPr>
              <a:spLocks noChangeShapeType="1"/>
            </p:cNvSpPr>
            <p:nvPr/>
          </p:nvSpPr>
          <p:spPr bwMode="auto">
            <a:xfrm>
              <a:off x="3456" y="3072"/>
              <a:ext cx="864" cy="0"/>
            </a:xfrm>
            <a:prstGeom prst="line">
              <a:avLst/>
            </a:prstGeom>
            <a:noFill/>
            <a:ln w="28575">
              <a:solidFill>
                <a:schemeClr val="tx1"/>
              </a:solidFill>
              <a:round/>
              <a:headEnd/>
              <a:tailEnd/>
            </a:ln>
          </p:spPr>
          <p:txBody>
            <a:bodyPr wrap="none" anchor="ctr"/>
            <a:lstStyle/>
            <a:p>
              <a:endParaRPr lang="zh-CN" altLang="en-US"/>
            </a:p>
          </p:txBody>
        </p:sp>
        <p:sp>
          <p:nvSpPr>
            <p:cNvPr id="99340" name="Line 24"/>
            <p:cNvSpPr>
              <a:spLocks noChangeShapeType="1"/>
            </p:cNvSpPr>
            <p:nvPr/>
          </p:nvSpPr>
          <p:spPr bwMode="auto">
            <a:xfrm>
              <a:off x="3600" y="2592"/>
              <a:ext cx="0" cy="480"/>
            </a:xfrm>
            <a:prstGeom prst="line">
              <a:avLst/>
            </a:prstGeom>
            <a:noFill/>
            <a:ln w="28575">
              <a:solidFill>
                <a:schemeClr val="tx1"/>
              </a:solidFill>
              <a:round/>
              <a:headEnd/>
              <a:tailEnd/>
            </a:ln>
          </p:spPr>
          <p:txBody>
            <a:bodyPr wrap="none" anchor="ctr"/>
            <a:lstStyle/>
            <a:p>
              <a:endParaRPr lang="zh-CN" altLang="en-US"/>
            </a:p>
          </p:txBody>
        </p:sp>
      </p:grpSp>
      <p:sp>
        <p:nvSpPr>
          <p:cNvPr id="99336" name="Text Box 25"/>
          <p:cNvSpPr txBox="1">
            <a:spLocks noChangeArrowheads="1"/>
          </p:cNvSpPr>
          <p:nvPr/>
        </p:nvSpPr>
        <p:spPr bwMode="auto">
          <a:xfrm>
            <a:off x="5803900" y="4297363"/>
            <a:ext cx="1752600" cy="484187"/>
          </a:xfrm>
          <a:prstGeom prst="rect">
            <a:avLst/>
          </a:prstGeom>
          <a:noFill/>
          <a:ln w="28575">
            <a:noFill/>
            <a:miter lim="800000"/>
            <a:headEnd/>
            <a:tailEnd/>
          </a:ln>
        </p:spPr>
        <p:txBody>
          <a:bodyPr tIns="10800">
            <a:spAutoFit/>
          </a:bodyPr>
          <a:lstStyle/>
          <a:p>
            <a:pPr algn="ctr">
              <a:spcBef>
                <a:spcPct val="50000"/>
              </a:spcBef>
            </a:pPr>
            <a:r>
              <a:rPr kumimoji="1" lang="zh-CN" altLang="en-US" sz="2800">
                <a:solidFill>
                  <a:srgbClr val="0A0A0E"/>
                </a:solidFill>
              </a:rPr>
              <a:t>数据存储</a:t>
            </a:r>
          </a:p>
        </p:txBody>
      </p:sp>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body" idx="1"/>
          </p:nvPr>
        </p:nvSpPr>
        <p:spPr>
          <a:xfrm>
            <a:off x="685800" y="1981200"/>
            <a:ext cx="7772400" cy="4267200"/>
          </a:xfrm>
        </p:spPr>
        <p:txBody>
          <a:bodyPr/>
          <a:lstStyle/>
          <a:p>
            <a:pPr marL="177800" indent="-177800" defTabSz="284163">
              <a:lnSpc>
                <a:spcPct val="110000"/>
              </a:lnSpc>
              <a:buClr>
                <a:schemeClr val="accent2"/>
              </a:buClr>
              <a:tabLst>
                <a:tab pos="355600" algn="l"/>
              </a:tabLst>
            </a:pPr>
            <a:r>
              <a:rPr lang="zh-CN" altLang="en-US" b="1" smtClean="0"/>
              <a:t>外部实体</a:t>
            </a:r>
            <a:r>
              <a:rPr lang="zh-CN" altLang="en-US" sz="4400" b="1" smtClean="0"/>
              <a:t> </a:t>
            </a:r>
          </a:p>
          <a:p>
            <a:pPr marL="452438" lvl="1" indent="14288" defTabSz="284163" eaLnBrk="1" hangingPunct="1">
              <a:lnSpc>
                <a:spcPct val="105000"/>
              </a:lnSpc>
              <a:buFont typeface="Tahoma" pitchFamily="34" charset="0"/>
              <a:buNone/>
              <a:tabLst>
                <a:tab pos="355600" algn="l"/>
              </a:tabLst>
            </a:pPr>
            <a:r>
              <a:rPr lang="zh-CN" altLang="en-US" b="1" smtClean="0"/>
              <a:t>外部实体是指系统之外又与系统有联系的人或组织，它表达该系统数据的外部来源和去处。在绘制某一子系统的数据流程图时，凡属于本子系统之外的人或组织，也被列为外部实体，而外部实体与外部实体之间的关系则不予考虑。</a:t>
            </a:r>
          </a:p>
        </p:txBody>
      </p:sp>
      <p:sp>
        <p:nvSpPr>
          <p:cNvPr id="100355" name="AutoShape 4">
            <a:hlinkClick r:id="" action="ppaction://noaction" highlightClick="1"/>
          </p:cNvPr>
          <p:cNvSpPr>
            <a:spLocks noChangeArrowheads="1"/>
          </p:cNvSpPr>
          <p:nvPr/>
        </p:nvSpPr>
        <p:spPr bwMode="auto">
          <a:xfrm>
            <a:off x="1258888" y="908050"/>
            <a:ext cx="4813300" cy="914400"/>
          </a:xfrm>
          <a:prstGeom prst="actionButtonBlank">
            <a:avLst/>
          </a:prstGeom>
          <a:noFill/>
          <a:ln w="9525">
            <a:noFill/>
            <a:miter lim="800000"/>
            <a:headEnd/>
            <a:tailEnd/>
          </a:ln>
        </p:spPr>
        <p:txBody>
          <a:bodyPr anchor="ctr"/>
          <a:lstStyle/>
          <a:p>
            <a:r>
              <a:rPr lang="en-US" altLang="zh-CN" sz="3600">
                <a:solidFill>
                  <a:srgbClr val="0A0A0E"/>
                </a:solidFill>
              </a:rPr>
              <a:t>4.3.1 </a:t>
            </a:r>
            <a:r>
              <a:rPr lang="zh-CN" altLang="en-US" sz="3600">
                <a:solidFill>
                  <a:srgbClr val="0A0A0E"/>
                </a:solidFill>
              </a:rPr>
              <a:t>数据流程图</a:t>
            </a:r>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body" idx="1"/>
          </p:nvPr>
        </p:nvSpPr>
        <p:spPr>
          <a:xfrm>
            <a:off x="685800" y="1981200"/>
            <a:ext cx="7772400" cy="4616450"/>
          </a:xfrm>
        </p:spPr>
        <p:txBody>
          <a:bodyPr/>
          <a:lstStyle/>
          <a:p>
            <a:pPr marL="177800" indent="-177800" defTabSz="284163">
              <a:lnSpc>
                <a:spcPct val="110000"/>
              </a:lnSpc>
              <a:buClr>
                <a:schemeClr val="accent2"/>
              </a:buClr>
              <a:tabLst>
                <a:tab pos="355600" algn="l"/>
              </a:tabLst>
            </a:pPr>
            <a:r>
              <a:rPr lang="zh-CN" altLang="en-US" b="1" smtClean="0"/>
              <a:t>数据流</a:t>
            </a:r>
            <a:r>
              <a:rPr lang="zh-CN" altLang="en-US" sz="4400" b="1" smtClean="0"/>
              <a:t> </a:t>
            </a:r>
          </a:p>
          <a:p>
            <a:pPr marL="452438" lvl="1" indent="14288" defTabSz="284163" eaLnBrk="1" hangingPunct="1">
              <a:lnSpc>
                <a:spcPct val="105000"/>
              </a:lnSpc>
              <a:buFont typeface="Tahoma" pitchFamily="34" charset="0"/>
              <a:buNone/>
              <a:tabLst>
                <a:tab pos="355600" algn="l"/>
              </a:tabLst>
            </a:pPr>
            <a:r>
              <a:rPr lang="zh-CN" altLang="en-US" b="1" smtClean="0">
                <a:latin typeface="Times New Roman" pitchFamily="18" charset="0"/>
              </a:rPr>
              <a:t>数据流表示流动着的数据，它可以是一项数据，也可以是一组数据。数据流的方向可以从加工流向加工，从加工流向数据存储，从数据存储流向加工，从源点流向加工或从加工流向终点。通常在数据流符号的上方标明数据流的名称。</a:t>
            </a:r>
          </a:p>
          <a:p>
            <a:pPr marL="452438" lvl="1" indent="14288" defTabSz="284163" eaLnBrk="1" hangingPunct="1">
              <a:lnSpc>
                <a:spcPct val="105000"/>
              </a:lnSpc>
              <a:buFont typeface="Tahoma" pitchFamily="34" charset="0"/>
              <a:buNone/>
              <a:tabLst>
                <a:tab pos="355600" algn="l"/>
              </a:tabLst>
            </a:pPr>
            <a:r>
              <a:rPr lang="zh-CN" altLang="en-US" b="1" smtClean="0"/>
              <a:t>三个重要属性</a:t>
            </a:r>
            <a:r>
              <a:rPr lang="en-US" altLang="zh-CN" b="1" smtClean="0"/>
              <a:t>: </a:t>
            </a:r>
            <a:r>
              <a:rPr lang="zh-CN" altLang="en-US" b="1" smtClean="0"/>
              <a:t>数据的流向；数据的组成；数据流的名称。</a:t>
            </a:r>
          </a:p>
        </p:txBody>
      </p:sp>
      <p:sp>
        <p:nvSpPr>
          <p:cNvPr id="101379" name="AutoShape 4">
            <a:hlinkClick r:id="" action="ppaction://noaction" highlightClick="1"/>
          </p:cNvPr>
          <p:cNvSpPr>
            <a:spLocks noChangeArrowheads="1"/>
          </p:cNvSpPr>
          <p:nvPr/>
        </p:nvSpPr>
        <p:spPr bwMode="auto">
          <a:xfrm>
            <a:off x="1547813" y="981075"/>
            <a:ext cx="4953000" cy="914400"/>
          </a:xfrm>
          <a:prstGeom prst="actionButtonBlank">
            <a:avLst/>
          </a:prstGeom>
          <a:noFill/>
          <a:ln w="9525">
            <a:noFill/>
            <a:miter lim="800000"/>
            <a:headEnd/>
            <a:tailEnd/>
          </a:ln>
        </p:spPr>
        <p:txBody>
          <a:bodyPr anchor="ctr"/>
          <a:lstStyle/>
          <a:p>
            <a:r>
              <a:rPr lang="en-US" altLang="zh-CN" sz="3600">
                <a:solidFill>
                  <a:srgbClr val="0A0A0E"/>
                </a:solidFill>
              </a:rPr>
              <a:t>4.3.1 </a:t>
            </a:r>
            <a:r>
              <a:rPr lang="zh-CN" altLang="en-US" sz="3600">
                <a:solidFill>
                  <a:srgbClr val="0A0A0E"/>
                </a:solidFill>
              </a:rPr>
              <a:t>数据流程图</a:t>
            </a:r>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43000" y="785813"/>
            <a:ext cx="7270750" cy="990600"/>
          </a:xfrm>
        </p:spPr>
        <p:txBody>
          <a:bodyPr/>
          <a:lstStyle/>
          <a:p>
            <a:pPr eaLnBrk="1" hangingPunct="1"/>
            <a:r>
              <a:rPr lang="zh-CN" altLang="en-US" sz="4000" b="1" smtClean="0">
                <a:solidFill>
                  <a:schemeClr val="tx1"/>
                </a:solidFill>
              </a:rPr>
              <a:t>数据流名称</a:t>
            </a:r>
          </a:p>
        </p:txBody>
      </p:sp>
      <p:sp>
        <p:nvSpPr>
          <p:cNvPr id="102403" name="Rectangle 3"/>
          <p:cNvSpPr>
            <a:spLocks noChangeArrowheads="1"/>
          </p:cNvSpPr>
          <p:nvPr/>
        </p:nvSpPr>
        <p:spPr bwMode="auto">
          <a:xfrm>
            <a:off x="1219200" y="2209800"/>
            <a:ext cx="2078038" cy="609600"/>
          </a:xfrm>
          <a:prstGeom prst="rect">
            <a:avLst/>
          </a:prstGeom>
          <a:noFill/>
          <a:ln w="28575">
            <a:solidFill>
              <a:srgbClr val="003366"/>
            </a:solidFill>
            <a:miter lim="800000"/>
            <a:headEnd/>
            <a:tailEnd/>
          </a:ln>
        </p:spPr>
        <p:txBody>
          <a:bodyPr wrap="none" anchor="ctr"/>
          <a:lstStyle/>
          <a:p>
            <a:pPr algn="ctr"/>
            <a:r>
              <a:rPr kumimoji="1" lang="zh-CN" altLang="en-US">
                <a:solidFill>
                  <a:srgbClr val="003366"/>
                </a:solidFill>
              </a:rPr>
              <a:t>编辑订货单</a:t>
            </a:r>
          </a:p>
        </p:txBody>
      </p:sp>
      <p:sp>
        <p:nvSpPr>
          <p:cNvPr id="102404" name="Line 4"/>
          <p:cNvSpPr>
            <a:spLocks noChangeShapeType="1"/>
          </p:cNvSpPr>
          <p:nvPr/>
        </p:nvSpPr>
        <p:spPr bwMode="auto">
          <a:xfrm>
            <a:off x="3297238" y="2586038"/>
            <a:ext cx="1960562" cy="4762"/>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05" name="Rectangle 5"/>
          <p:cNvSpPr>
            <a:spLocks noChangeArrowheads="1"/>
          </p:cNvSpPr>
          <p:nvPr/>
        </p:nvSpPr>
        <p:spPr bwMode="auto">
          <a:xfrm>
            <a:off x="5257800" y="2209800"/>
            <a:ext cx="2078038" cy="609600"/>
          </a:xfrm>
          <a:prstGeom prst="rect">
            <a:avLst/>
          </a:prstGeom>
          <a:noFill/>
          <a:ln w="28575">
            <a:solidFill>
              <a:srgbClr val="003366"/>
            </a:solidFill>
            <a:miter lim="800000"/>
            <a:headEnd/>
            <a:tailEnd/>
          </a:ln>
        </p:spPr>
        <p:txBody>
          <a:bodyPr wrap="none" anchor="ctr"/>
          <a:lstStyle/>
          <a:p>
            <a:pPr algn="ctr"/>
            <a:r>
              <a:rPr kumimoji="1" lang="zh-CN" altLang="en-US">
                <a:solidFill>
                  <a:srgbClr val="003366"/>
                </a:solidFill>
              </a:rPr>
              <a:t>计算应收款</a:t>
            </a:r>
          </a:p>
        </p:txBody>
      </p:sp>
      <p:sp>
        <p:nvSpPr>
          <p:cNvPr id="102406" name="Text Box 6"/>
          <p:cNvSpPr txBox="1">
            <a:spLocks noChangeArrowheads="1"/>
          </p:cNvSpPr>
          <p:nvPr/>
        </p:nvSpPr>
        <p:spPr bwMode="auto">
          <a:xfrm>
            <a:off x="3429000" y="2057400"/>
            <a:ext cx="1752600" cy="457200"/>
          </a:xfrm>
          <a:prstGeom prst="rect">
            <a:avLst/>
          </a:prstGeom>
          <a:noFill/>
          <a:ln w="12700">
            <a:noFill/>
            <a:miter lim="800000"/>
            <a:headEnd/>
            <a:tailEnd/>
          </a:ln>
        </p:spPr>
        <p:txBody>
          <a:bodyPr>
            <a:spAutoFit/>
          </a:bodyPr>
          <a:lstStyle/>
          <a:p>
            <a:pPr algn="ctr">
              <a:spcBef>
                <a:spcPct val="50000"/>
              </a:spcBef>
            </a:pPr>
            <a:r>
              <a:rPr kumimoji="1" lang="zh-CN" altLang="en-US">
                <a:solidFill>
                  <a:srgbClr val="003366"/>
                </a:solidFill>
              </a:rPr>
              <a:t>合格订货单</a:t>
            </a:r>
          </a:p>
        </p:txBody>
      </p:sp>
      <p:grpSp>
        <p:nvGrpSpPr>
          <p:cNvPr id="2" name="Group 7"/>
          <p:cNvGrpSpPr>
            <a:grpSpLocks/>
          </p:cNvGrpSpPr>
          <p:nvPr/>
        </p:nvGrpSpPr>
        <p:grpSpPr bwMode="auto">
          <a:xfrm>
            <a:off x="1295400" y="3124200"/>
            <a:ext cx="5029200" cy="914400"/>
            <a:chOff x="816" y="1968"/>
            <a:chExt cx="3168" cy="576"/>
          </a:xfrm>
        </p:grpSpPr>
        <p:sp>
          <p:nvSpPr>
            <p:cNvPr id="102428" name="Rectangle 8"/>
            <p:cNvSpPr>
              <a:spLocks noChangeArrowheads="1"/>
            </p:cNvSpPr>
            <p:nvPr/>
          </p:nvSpPr>
          <p:spPr bwMode="auto">
            <a:xfrm>
              <a:off x="816" y="2160"/>
              <a:ext cx="1344" cy="336"/>
            </a:xfrm>
            <a:prstGeom prst="rect">
              <a:avLst/>
            </a:prstGeom>
            <a:noFill/>
            <a:ln w="28575">
              <a:solidFill>
                <a:srgbClr val="003366"/>
              </a:solidFill>
              <a:miter lim="800000"/>
              <a:headEnd/>
              <a:tailEnd/>
            </a:ln>
          </p:spPr>
          <p:txBody>
            <a:bodyPr wrap="none" anchor="ctr"/>
            <a:lstStyle/>
            <a:p>
              <a:pPr algn="ctr"/>
              <a:r>
                <a:rPr kumimoji="1" lang="zh-CN" altLang="en-US">
                  <a:solidFill>
                    <a:srgbClr val="003366"/>
                  </a:solidFill>
                </a:rPr>
                <a:t>编制财务报表</a:t>
              </a:r>
            </a:p>
          </p:txBody>
        </p:sp>
        <p:sp>
          <p:nvSpPr>
            <p:cNvPr id="102429" name="Line 9"/>
            <p:cNvSpPr>
              <a:spLocks noChangeShapeType="1"/>
            </p:cNvSpPr>
            <p:nvPr/>
          </p:nvSpPr>
          <p:spPr bwMode="auto">
            <a:xfrm>
              <a:off x="2160" y="2352"/>
              <a:ext cx="1104" cy="0"/>
            </a:xfrm>
            <a:prstGeom prst="line">
              <a:avLst/>
            </a:prstGeom>
            <a:noFill/>
            <a:ln w="28575">
              <a:solidFill>
                <a:srgbClr val="003366"/>
              </a:solidFill>
              <a:round/>
              <a:headEnd/>
              <a:tailEnd type="triangle" w="med" len="med"/>
            </a:ln>
          </p:spPr>
          <p:txBody>
            <a:bodyPr wrap="none" anchor="ctr"/>
            <a:lstStyle/>
            <a:p>
              <a:endParaRPr lang="zh-CN" altLang="en-US"/>
            </a:p>
          </p:txBody>
        </p:sp>
        <p:grpSp>
          <p:nvGrpSpPr>
            <p:cNvPr id="102430" name="Group 10"/>
            <p:cNvGrpSpPr>
              <a:grpSpLocks/>
            </p:cNvGrpSpPr>
            <p:nvPr/>
          </p:nvGrpSpPr>
          <p:grpSpPr bwMode="auto">
            <a:xfrm>
              <a:off x="3312" y="1968"/>
              <a:ext cx="576" cy="576"/>
              <a:chOff x="1056" y="1440"/>
              <a:chExt cx="576" cy="576"/>
            </a:xfrm>
          </p:grpSpPr>
          <p:sp>
            <p:nvSpPr>
              <p:cNvPr id="102432" name="Rectangle 11"/>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02433" name="Line 12"/>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02434" name="Line 13"/>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02431" name="Text Box 14"/>
            <p:cNvSpPr txBox="1">
              <a:spLocks noChangeArrowheads="1"/>
            </p:cNvSpPr>
            <p:nvPr/>
          </p:nvSpPr>
          <p:spPr bwMode="auto">
            <a:xfrm>
              <a:off x="3360" y="2160"/>
              <a:ext cx="624" cy="288"/>
            </a:xfrm>
            <a:prstGeom prst="rect">
              <a:avLst/>
            </a:prstGeom>
            <a:noFill/>
            <a:ln w="28575">
              <a:noFill/>
              <a:miter lim="800000"/>
              <a:headEnd/>
              <a:tailEnd/>
            </a:ln>
          </p:spPr>
          <p:txBody>
            <a:bodyPr>
              <a:spAutoFit/>
            </a:bodyPr>
            <a:lstStyle/>
            <a:p>
              <a:pPr algn="ctr">
                <a:spcBef>
                  <a:spcPct val="50000"/>
                </a:spcBef>
              </a:pPr>
              <a:r>
                <a:rPr kumimoji="1" lang="zh-CN" altLang="en-US">
                  <a:solidFill>
                    <a:srgbClr val="003366"/>
                  </a:solidFill>
                </a:rPr>
                <a:t>经理</a:t>
              </a:r>
            </a:p>
          </p:txBody>
        </p:sp>
      </p:grpSp>
      <p:grpSp>
        <p:nvGrpSpPr>
          <p:cNvPr id="4" name="Group 15"/>
          <p:cNvGrpSpPr>
            <a:grpSpLocks/>
          </p:cNvGrpSpPr>
          <p:nvPr/>
        </p:nvGrpSpPr>
        <p:grpSpPr bwMode="auto">
          <a:xfrm>
            <a:off x="1295400" y="4343400"/>
            <a:ext cx="6019800" cy="1219200"/>
            <a:chOff x="816" y="2736"/>
            <a:chExt cx="3792" cy="768"/>
          </a:xfrm>
        </p:grpSpPr>
        <p:grpSp>
          <p:nvGrpSpPr>
            <p:cNvPr id="102410" name="Group 16"/>
            <p:cNvGrpSpPr>
              <a:grpSpLocks/>
            </p:cNvGrpSpPr>
            <p:nvPr/>
          </p:nvGrpSpPr>
          <p:grpSpPr bwMode="auto">
            <a:xfrm>
              <a:off x="816" y="2832"/>
              <a:ext cx="576" cy="672"/>
              <a:chOff x="1056" y="1440"/>
              <a:chExt cx="576" cy="576"/>
            </a:xfrm>
          </p:grpSpPr>
          <p:sp>
            <p:nvSpPr>
              <p:cNvPr id="102425" name="Rectangle 17"/>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02426" name="Line 18"/>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02427" name="Line 19"/>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02411" name="Line 20"/>
            <p:cNvSpPr>
              <a:spLocks noChangeShapeType="1"/>
            </p:cNvSpPr>
            <p:nvPr/>
          </p:nvSpPr>
          <p:spPr bwMode="auto">
            <a:xfrm>
              <a:off x="1440" y="2976"/>
              <a:ext cx="1152"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12" name="Rectangle 21"/>
            <p:cNvSpPr>
              <a:spLocks noChangeArrowheads="1"/>
            </p:cNvSpPr>
            <p:nvPr/>
          </p:nvSpPr>
          <p:spPr bwMode="auto">
            <a:xfrm>
              <a:off x="2592" y="2928"/>
              <a:ext cx="864" cy="528"/>
            </a:xfrm>
            <a:prstGeom prst="rect">
              <a:avLst/>
            </a:prstGeom>
            <a:noFill/>
            <a:ln w="28575">
              <a:solidFill>
                <a:srgbClr val="003366"/>
              </a:solidFill>
              <a:miter lim="800000"/>
              <a:headEnd/>
              <a:tailEnd/>
            </a:ln>
          </p:spPr>
          <p:txBody>
            <a:bodyPr wrap="none" anchor="ctr"/>
            <a:lstStyle/>
            <a:p>
              <a:pPr algn="ctr"/>
              <a:r>
                <a:rPr kumimoji="1" lang="zh-CN" altLang="en-US">
                  <a:solidFill>
                    <a:srgbClr val="003366"/>
                  </a:solidFill>
                </a:rPr>
                <a:t>处理顾</a:t>
              </a:r>
            </a:p>
            <a:p>
              <a:pPr algn="ctr"/>
              <a:r>
                <a:rPr kumimoji="1" lang="zh-CN" altLang="en-US">
                  <a:solidFill>
                    <a:srgbClr val="003366"/>
                  </a:solidFill>
                </a:rPr>
                <a:t>客事务</a:t>
              </a:r>
            </a:p>
          </p:txBody>
        </p:sp>
        <p:sp>
          <p:nvSpPr>
            <p:cNvPr id="102413" name="Line 22"/>
            <p:cNvSpPr>
              <a:spLocks noChangeShapeType="1"/>
            </p:cNvSpPr>
            <p:nvPr/>
          </p:nvSpPr>
          <p:spPr bwMode="auto">
            <a:xfrm>
              <a:off x="1440" y="3216"/>
              <a:ext cx="1152"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14" name="Line 23"/>
            <p:cNvSpPr>
              <a:spLocks noChangeShapeType="1"/>
            </p:cNvSpPr>
            <p:nvPr/>
          </p:nvSpPr>
          <p:spPr bwMode="auto">
            <a:xfrm>
              <a:off x="1440" y="3408"/>
              <a:ext cx="1152"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15" name="Line 24"/>
            <p:cNvSpPr>
              <a:spLocks noChangeShapeType="1"/>
            </p:cNvSpPr>
            <p:nvPr/>
          </p:nvSpPr>
          <p:spPr bwMode="auto">
            <a:xfrm>
              <a:off x="3456" y="2976"/>
              <a:ext cx="1152"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16" name="Text Box 25"/>
            <p:cNvSpPr txBox="1">
              <a:spLocks noChangeArrowheads="1"/>
            </p:cNvSpPr>
            <p:nvPr/>
          </p:nvSpPr>
          <p:spPr bwMode="auto">
            <a:xfrm>
              <a:off x="1488" y="2976"/>
              <a:ext cx="864" cy="250"/>
            </a:xfrm>
            <a:prstGeom prst="rect">
              <a:avLst/>
            </a:prstGeom>
            <a:noFill/>
            <a:ln w="28575">
              <a:noFill/>
              <a:miter lim="800000"/>
              <a:headEnd/>
              <a:tailEnd/>
            </a:ln>
          </p:spPr>
          <p:txBody>
            <a:bodyPr>
              <a:spAutoFit/>
            </a:bodyPr>
            <a:lstStyle/>
            <a:p>
              <a:pPr algn="ctr">
                <a:spcBef>
                  <a:spcPct val="50000"/>
                </a:spcBef>
              </a:pPr>
              <a:r>
                <a:rPr kumimoji="1" lang="zh-CN" altLang="en-US" sz="2000">
                  <a:solidFill>
                    <a:srgbClr val="003366"/>
                  </a:solidFill>
                </a:rPr>
                <a:t>订货单</a:t>
              </a:r>
            </a:p>
          </p:txBody>
        </p:sp>
        <p:sp>
          <p:nvSpPr>
            <p:cNvPr id="102417" name="Text Box 26"/>
            <p:cNvSpPr txBox="1">
              <a:spLocks noChangeArrowheads="1"/>
            </p:cNvSpPr>
            <p:nvPr/>
          </p:nvSpPr>
          <p:spPr bwMode="auto">
            <a:xfrm>
              <a:off x="1536" y="3168"/>
              <a:ext cx="864" cy="250"/>
            </a:xfrm>
            <a:prstGeom prst="rect">
              <a:avLst/>
            </a:prstGeom>
            <a:noFill/>
            <a:ln w="28575">
              <a:noFill/>
              <a:miter lim="800000"/>
              <a:headEnd/>
              <a:tailEnd/>
            </a:ln>
          </p:spPr>
          <p:txBody>
            <a:bodyPr>
              <a:spAutoFit/>
            </a:bodyPr>
            <a:lstStyle/>
            <a:p>
              <a:pPr algn="ctr">
                <a:spcBef>
                  <a:spcPct val="50000"/>
                </a:spcBef>
              </a:pPr>
              <a:r>
                <a:rPr kumimoji="1" lang="zh-CN" altLang="en-US" sz="2000">
                  <a:solidFill>
                    <a:srgbClr val="003366"/>
                  </a:solidFill>
                </a:rPr>
                <a:t>支票</a:t>
              </a:r>
            </a:p>
          </p:txBody>
        </p:sp>
        <p:sp>
          <p:nvSpPr>
            <p:cNvPr id="102418" name="Text Box 27"/>
            <p:cNvSpPr txBox="1">
              <a:spLocks noChangeArrowheads="1"/>
            </p:cNvSpPr>
            <p:nvPr/>
          </p:nvSpPr>
          <p:spPr bwMode="auto">
            <a:xfrm>
              <a:off x="1488" y="2736"/>
              <a:ext cx="864" cy="250"/>
            </a:xfrm>
            <a:prstGeom prst="rect">
              <a:avLst/>
            </a:prstGeom>
            <a:noFill/>
            <a:ln w="28575">
              <a:noFill/>
              <a:miter lim="800000"/>
              <a:headEnd/>
              <a:tailEnd/>
            </a:ln>
          </p:spPr>
          <p:txBody>
            <a:bodyPr>
              <a:spAutoFit/>
            </a:bodyPr>
            <a:lstStyle/>
            <a:p>
              <a:pPr algn="ctr">
                <a:spcBef>
                  <a:spcPct val="50000"/>
                </a:spcBef>
              </a:pPr>
              <a:r>
                <a:rPr kumimoji="1" lang="zh-CN" altLang="en-US" sz="2000">
                  <a:solidFill>
                    <a:srgbClr val="003366"/>
                  </a:solidFill>
                </a:rPr>
                <a:t>询问</a:t>
              </a:r>
            </a:p>
          </p:txBody>
        </p:sp>
        <p:sp>
          <p:nvSpPr>
            <p:cNvPr id="102419" name="Text Box 28"/>
            <p:cNvSpPr txBox="1">
              <a:spLocks noChangeArrowheads="1"/>
            </p:cNvSpPr>
            <p:nvPr/>
          </p:nvSpPr>
          <p:spPr bwMode="auto">
            <a:xfrm>
              <a:off x="3600" y="3168"/>
              <a:ext cx="864" cy="250"/>
            </a:xfrm>
            <a:prstGeom prst="rect">
              <a:avLst/>
            </a:prstGeom>
            <a:noFill/>
            <a:ln w="28575">
              <a:noFill/>
              <a:miter lim="800000"/>
              <a:headEnd/>
              <a:tailEnd/>
            </a:ln>
          </p:spPr>
          <p:txBody>
            <a:bodyPr>
              <a:spAutoFit/>
            </a:bodyPr>
            <a:lstStyle/>
            <a:p>
              <a:pPr algn="ctr">
                <a:spcBef>
                  <a:spcPct val="50000"/>
                </a:spcBef>
              </a:pPr>
              <a:r>
                <a:rPr kumimoji="1" lang="zh-CN" altLang="en-US" sz="2000">
                  <a:solidFill>
                    <a:srgbClr val="003366"/>
                  </a:solidFill>
                </a:rPr>
                <a:t>收据</a:t>
              </a:r>
            </a:p>
          </p:txBody>
        </p:sp>
        <p:sp>
          <p:nvSpPr>
            <p:cNvPr id="102420" name="Line 29"/>
            <p:cNvSpPr>
              <a:spLocks noChangeShapeType="1"/>
            </p:cNvSpPr>
            <p:nvPr/>
          </p:nvSpPr>
          <p:spPr bwMode="auto">
            <a:xfrm>
              <a:off x="3456" y="3216"/>
              <a:ext cx="1152"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21" name="Line 30"/>
            <p:cNvSpPr>
              <a:spLocks noChangeShapeType="1"/>
            </p:cNvSpPr>
            <p:nvPr/>
          </p:nvSpPr>
          <p:spPr bwMode="auto">
            <a:xfrm>
              <a:off x="3456" y="3408"/>
              <a:ext cx="1152" cy="0"/>
            </a:xfrm>
            <a:prstGeom prst="line">
              <a:avLst/>
            </a:prstGeom>
            <a:noFill/>
            <a:ln w="28575">
              <a:solidFill>
                <a:srgbClr val="003366"/>
              </a:solidFill>
              <a:round/>
              <a:headEnd/>
              <a:tailEnd type="triangle" w="med" len="med"/>
            </a:ln>
          </p:spPr>
          <p:txBody>
            <a:bodyPr wrap="none" anchor="ctr"/>
            <a:lstStyle/>
            <a:p>
              <a:endParaRPr lang="zh-CN" altLang="en-US"/>
            </a:p>
          </p:txBody>
        </p:sp>
        <p:sp>
          <p:nvSpPr>
            <p:cNvPr id="102422" name="Text Box 31"/>
            <p:cNvSpPr txBox="1">
              <a:spLocks noChangeArrowheads="1"/>
            </p:cNvSpPr>
            <p:nvPr/>
          </p:nvSpPr>
          <p:spPr bwMode="auto">
            <a:xfrm>
              <a:off x="3504" y="2976"/>
              <a:ext cx="1008" cy="250"/>
            </a:xfrm>
            <a:prstGeom prst="rect">
              <a:avLst/>
            </a:prstGeom>
            <a:noFill/>
            <a:ln w="28575">
              <a:noFill/>
              <a:miter lim="800000"/>
              <a:headEnd/>
              <a:tailEnd/>
            </a:ln>
          </p:spPr>
          <p:txBody>
            <a:bodyPr>
              <a:spAutoFit/>
            </a:bodyPr>
            <a:lstStyle/>
            <a:p>
              <a:pPr algn="ctr">
                <a:spcBef>
                  <a:spcPct val="50000"/>
                </a:spcBef>
              </a:pPr>
              <a:r>
                <a:rPr kumimoji="1" lang="zh-CN" altLang="en-US" sz="2000">
                  <a:solidFill>
                    <a:srgbClr val="003366"/>
                  </a:solidFill>
                </a:rPr>
                <a:t>合格订货单</a:t>
              </a:r>
            </a:p>
          </p:txBody>
        </p:sp>
        <p:sp>
          <p:nvSpPr>
            <p:cNvPr id="102423" name="Text Box 32"/>
            <p:cNvSpPr txBox="1">
              <a:spLocks noChangeArrowheads="1"/>
            </p:cNvSpPr>
            <p:nvPr/>
          </p:nvSpPr>
          <p:spPr bwMode="auto">
            <a:xfrm>
              <a:off x="3552" y="2736"/>
              <a:ext cx="864" cy="250"/>
            </a:xfrm>
            <a:prstGeom prst="rect">
              <a:avLst/>
            </a:prstGeom>
            <a:noFill/>
            <a:ln w="28575">
              <a:noFill/>
              <a:miter lim="800000"/>
              <a:headEnd/>
              <a:tailEnd/>
            </a:ln>
          </p:spPr>
          <p:txBody>
            <a:bodyPr>
              <a:spAutoFit/>
            </a:bodyPr>
            <a:lstStyle/>
            <a:p>
              <a:pPr algn="ctr">
                <a:spcBef>
                  <a:spcPct val="50000"/>
                </a:spcBef>
              </a:pPr>
              <a:r>
                <a:rPr kumimoji="1" lang="zh-CN" altLang="en-US" sz="2000">
                  <a:solidFill>
                    <a:srgbClr val="003366"/>
                  </a:solidFill>
                </a:rPr>
                <a:t>回答</a:t>
              </a:r>
            </a:p>
          </p:txBody>
        </p:sp>
        <p:sp>
          <p:nvSpPr>
            <p:cNvPr id="102424" name="Text Box 33"/>
            <p:cNvSpPr txBox="1">
              <a:spLocks noChangeArrowheads="1"/>
            </p:cNvSpPr>
            <p:nvPr/>
          </p:nvSpPr>
          <p:spPr bwMode="auto">
            <a:xfrm>
              <a:off x="864" y="3120"/>
              <a:ext cx="624" cy="288"/>
            </a:xfrm>
            <a:prstGeom prst="rect">
              <a:avLst/>
            </a:prstGeom>
            <a:noFill/>
            <a:ln w="28575">
              <a:noFill/>
              <a:miter lim="800000"/>
              <a:headEnd/>
              <a:tailEnd/>
            </a:ln>
          </p:spPr>
          <p:txBody>
            <a:bodyPr>
              <a:spAutoFit/>
            </a:bodyPr>
            <a:lstStyle/>
            <a:p>
              <a:pPr algn="ctr">
                <a:spcBef>
                  <a:spcPct val="50000"/>
                </a:spcBef>
              </a:pPr>
              <a:r>
                <a:rPr kumimoji="1" lang="zh-CN" altLang="en-US">
                  <a:solidFill>
                    <a:srgbClr val="003366"/>
                  </a:solidFill>
                </a:rPr>
                <a:t>顾客</a:t>
              </a:r>
            </a:p>
          </p:txBody>
        </p:sp>
      </p:grpSp>
      <p:sp>
        <p:nvSpPr>
          <p:cNvPr id="1870882" name="Text Box 34"/>
          <p:cNvSpPr txBox="1">
            <a:spLocks noChangeArrowheads="1"/>
          </p:cNvSpPr>
          <p:nvPr/>
        </p:nvSpPr>
        <p:spPr bwMode="auto">
          <a:xfrm>
            <a:off x="3492500" y="3284538"/>
            <a:ext cx="1752600" cy="457200"/>
          </a:xfrm>
          <a:prstGeom prst="rect">
            <a:avLst/>
          </a:prstGeom>
          <a:noFill/>
          <a:ln w="12700">
            <a:noFill/>
            <a:miter lim="800000"/>
            <a:headEnd/>
            <a:tailEnd/>
          </a:ln>
        </p:spPr>
        <p:txBody>
          <a:bodyPr>
            <a:spAutoFit/>
          </a:bodyPr>
          <a:lstStyle/>
          <a:p>
            <a:pPr algn="ctr">
              <a:spcBef>
                <a:spcPct val="50000"/>
              </a:spcBef>
            </a:pPr>
            <a:r>
              <a:rPr kumimoji="1" lang="zh-CN" altLang="en-US">
                <a:solidFill>
                  <a:srgbClr val="003366"/>
                </a:solidFill>
              </a:rPr>
              <a:t>财务报表</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par>
                                <p:cTn id="8" presetID="3" presetClass="entr" presetSubtype="5" fill="hold" grpId="0" nodeType="withEffect">
                                  <p:stCondLst>
                                    <p:cond delay="0"/>
                                  </p:stCondLst>
                                  <p:childTnLst>
                                    <p:set>
                                      <p:cBhvr>
                                        <p:cTn id="9" dur="1" fill="hold">
                                          <p:stCondLst>
                                            <p:cond delay="0"/>
                                          </p:stCondLst>
                                        </p:cTn>
                                        <p:tgtEl>
                                          <p:spTgt spid="1870882"/>
                                        </p:tgtEl>
                                        <p:attrNameLst>
                                          <p:attrName>style.visibility</p:attrName>
                                        </p:attrNameLst>
                                      </p:cBhvr>
                                      <p:to>
                                        <p:strVal val="visible"/>
                                      </p:to>
                                    </p:set>
                                    <p:animEffect transition="in" filter="blinds(vertical)">
                                      <p:cBhvr>
                                        <p:cTn id="10" dur="500"/>
                                        <p:tgtEl>
                                          <p:spTgt spid="187088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08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7474" name="Rectangle 2"/>
          <p:cNvSpPr>
            <a:spLocks noGrp="1" noChangeArrowheads="1"/>
          </p:cNvSpPr>
          <p:nvPr>
            <p:ph type="title" idx="4294967295"/>
          </p:nvPr>
        </p:nvSpPr>
        <p:spPr/>
        <p:txBody>
          <a:bodyPr/>
          <a:lstStyle/>
          <a:p>
            <a:pPr eaLnBrk="1" hangingPunct="1">
              <a:defRPr/>
            </a:pPr>
            <a:r>
              <a:rPr lang="zh-CN" altLang="en-US" b="1">
                <a:solidFill>
                  <a:srgbClr val="0A0A0E"/>
                </a:solidFill>
                <a:effectLst>
                  <a:outerShdw blurRad="38100" dist="38100" dir="2700000" algn="tl">
                    <a:srgbClr val="C0C0C0"/>
                  </a:outerShdw>
                </a:effectLst>
              </a:rPr>
              <a:t>第四章 管理信息系统的分析</a:t>
            </a:r>
          </a:p>
        </p:txBody>
      </p:sp>
      <p:sp>
        <p:nvSpPr>
          <p:cNvPr id="22531" name="Rectangle 3"/>
          <p:cNvSpPr>
            <a:spLocks noGrp="1" noChangeArrowheads="1"/>
          </p:cNvSpPr>
          <p:nvPr>
            <p:ph type="body" idx="4294967295"/>
          </p:nvPr>
        </p:nvSpPr>
        <p:spPr>
          <a:xfrm>
            <a:off x="468313" y="2133600"/>
            <a:ext cx="8486775" cy="3998913"/>
          </a:xfrm>
        </p:spPr>
        <p:txBody>
          <a:bodyPr/>
          <a:lstStyle/>
          <a:p>
            <a:pPr marL="179388" lvl="1" indent="0" algn="just" eaLnBrk="1" hangingPunct="1">
              <a:buFont typeface="Wingdings" pitchFamily="2" charset="2"/>
              <a:buNone/>
            </a:pPr>
            <a:r>
              <a:rPr lang="zh-CN" altLang="en-US" b="1" smtClean="0"/>
              <a:t>结构化系统分析方法</a:t>
            </a:r>
          </a:p>
          <a:p>
            <a:pPr marL="179388" lvl="1" indent="0" algn="just" eaLnBrk="1" hangingPunct="1">
              <a:lnSpc>
                <a:spcPct val="130000"/>
              </a:lnSpc>
              <a:buFont typeface="Wingdings" pitchFamily="2" charset="2"/>
              <a:buNone/>
            </a:pPr>
            <a:r>
              <a:rPr lang="zh-CN" altLang="en-US" b="1" smtClean="0"/>
              <a:t>     </a:t>
            </a:r>
            <a:r>
              <a:rPr lang="zh-CN" altLang="en-US" sz="2400" b="1" smtClean="0">
                <a:latin typeface="宋体" pitchFamily="2" charset="-122"/>
              </a:rPr>
              <a:t>结构化系统分析方法（</a:t>
            </a:r>
            <a:r>
              <a:rPr lang="en-US" altLang="zh-CN" sz="2400" b="1" smtClean="0">
                <a:latin typeface="宋体" pitchFamily="2" charset="-122"/>
              </a:rPr>
              <a:t>SA</a:t>
            </a:r>
            <a:r>
              <a:rPr lang="zh-CN" altLang="en-US" sz="2400" b="1" smtClean="0">
                <a:latin typeface="宋体" pitchFamily="2" charset="-122"/>
              </a:rPr>
              <a:t>，</a:t>
            </a:r>
            <a:r>
              <a:rPr lang="en-US" altLang="zh-CN" sz="2400" b="1" smtClean="0">
                <a:latin typeface="宋体" pitchFamily="2" charset="-122"/>
              </a:rPr>
              <a:t>Structured Analysis</a:t>
            </a:r>
            <a:r>
              <a:rPr lang="zh-CN" altLang="en-US" sz="2400" b="1" smtClean="0">
                <a:latin typeface="宋体" pitchFamily="2" charset="-122"/>
              </a:rPr>
              <a:t>）是由美国</a:t>
            </a:r>
            <a:r>
              <a:rPr lang="en-US" altLang="zh-CN" sz="2400" b="1" smtClean="0">
                <a:latin typeface="宋体" pitchFamily="2" charset="-122"/>
              </a:rPr>
              <a:t>Yourdon</a:t>
            </a:r>
            <a:r>
              <a:rPr lang="zh-CN" altLang="en-US" sz="2400" b="1" smtClean="0">
                <a:latin typeface="宋体" pitchFamily="2" charset="-122"/>
              </a:rPr>
              <a:t>公司提出的，使用于分析大型的数据处理系统，是企事业管理信息系统开发的一中比较流行的方法。它是在系统详细调查的基础上，描述新系统逻辑模型的一种方法，常常和设计阶段的结构化设计（</a:t>
            </a:r>
            <a:r>
              <a:rPr lang="en-US" altLang="zh-CN" sz="2400" b="1" smtClean="0">
                <a:latin typeface="宋体" pitchFamily="2" charset="-122"/>
              </a:rPr>
              <a:t>SD</a:t>
            </a:r>
            <a:r>
              <a:rPr lang="zh-CN" altLang="en-US" sz="2400" b="1" smtClean="0">
                <a:latin typeface="宋体" pitchFamily="2" charset="-122"/>
              </a:rPr>
              <a:t>，</a:t>
            </a:r>
            <a:r>
              <a:rPr lang="en-US" altLang="zh-CN" sz="2400" b="1" smtClean="0">
                <a:latin typeface="宋体" pitchFamily="2" charset="-122"/>
              </a:rPr>
              <a:t>Structured Design</a:t>
            </a:r>
            <a:r>
              <a:rPr lang="zh-CN" altLang="en-US" sz="2400" b="1" smtClean="0">
                <a:latin typeface="宋体" pitchFamily="2" charset="-122"/>
              </a:rPr>
              <a:t>）和系统实施阶段的结构化程序设计（</a:t>
            </a:r>
            <a:r>
              <a:rPr lang="en-US" altLang="zh-CN" sz="2400" b="1" smtClean="0">
                <a:latin typeface="宋体" pitchFamily="2" charset="-122"/>
              </a:rPr>
              <a:t>SP</a:t>
            </a:r>
            <a:r>
              <a:rPr lang="zh-CN" altLang="en-US" sz="2400" b="1" smtClean="0">
                <a:latin typeface="宋体" pitchFamily="2" charset="-122"/>
              </a:rPr>
              <a:t>，</a:t>
            </a:r>
            <a:r>
              <a:rPr lang="en-US" altLang="zh-CN" sz="2400" b="1" smtClean="0">
                <a:latin typeface="宋体" pitchFamily="2" charset="-122"/>
              </a:rPr>
              <a:t>Structured Programming</a:t>
            </a:r>
            <a:r>
              <a:rPr lang="zh-CN" altLang="en-US" sz="2400" b="1" smtClean="0">
                <a:latin typeface="宋体" pitchFamily="2" charset="-122"/>
              </a:rPr>
              <a:t>）等方法衔接起来使用。 </a:t>
            </a:r>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idx="1"/>
          </p:nvPr>
        </p:nvSpPr>
        <p:spPr>
          <a:xfrm>
            <a:off x="468313" y="1916113"/>
            <a:ext cx="7772400" cy="4267200"/>
          </a:xfrm>
        </p:spPr>
        <p:txBody>
          <a:bodyPr/>
          <a:lstStyle/>
          <a:p>
            <a:pPr marL="177800" indent="-177800" defTabSz="284163">
              <a:lnSpc>
                <a:spcPct val="110000"/>
              </a:lnSpc>
              <a:buClr>
                <a:schemeClr val="accent2"/>
              </a:buClr>
              <a:tabLst>
                <a:tab pos="355600" algn="l"/>
              </a:tabLst>
            </a:pPr>
            <a:r>
              <a:rPr lang="zh-CN" altLang="en-US" sz="2800" b="1" smtClean="0"/>
              <a:t>处理加工</a:t>
            </a:r>
            <a:endParaRPr lang="zh-CN" altLang="en-US" sz="4000" b="1" smtClean="0"/>
          </a:p>
          <a:p>
            <a:pPr marL="452438" lvl="1" indent="14288" defTabSz="284163" eaLnBrk="1" hangingPunct="1">
              <a:lnSpc>
                <a:spcPct val="105000"/>
              </a:lnSpc>
              <a:buFont typeface="Tahoma" pitchFamily="34" charset="0"/>
              <a:buNone/>
              <a:tabLst>
                <a:tab pos="355600" algn="l"/>
              </a:tabLst>
            </a:pPr>
            <a:r>
              <a:rPr lang="zh-CN" altLang="en-US" b="1" smtClean="0">
                <a:latin typeface="Times New Roman" pitchFamily="18" charset="0"/>
              </a:rPr>
              <a:t>       处理加工是对数据执行某种操作或变换，是把输入数据变成输出数据流的逻辑处理过程。在数据流程图中用带圆角的长方形表示处理。长方形分为两部分，上半部分用来标识一个功能，一般用字符串表示，如</a:t>
            </a:r>
            <a:r>
              <a:rPr lang="en-US" altLang="zh-CN" b="1" smtClean="0">
                <a:latin typeface="Times New Roman" pitchFamily="18" charset="0"/>
              </a:rPr>
              <a:t>: </a:t>
            </a:r>
            <a:r>
              <a:rPr lang="en-US" altLang="zh-CN" b="1" smtClean="0">
                <a:latin typeface="宋体" pitchFamily="2" charset="-122"/>
              </a:rPr>
              <a:t>P1</a:t>
            </a:r>
            <a:r>
              <a:rPr lang="zh-CN" altLang="en-US" b="1" smtClean="0">
                <a:latin typeface="Times New Roman" pitchFamily="18" charset="0"/>
              </a:rPr>
              <a:t>、</a:t>
            </a:r>
            <a:r>
              <a:rPr lang="en-US" altLang="zh-CN" b="1" smtClean="0">
                <a:latin typeface="宋体" pitchFamily="2" charset="-122"/>
              </a:rPr>
              <a:t>P1.1</a:t>
            </a:r>
            <a:r>
              <a:rPr lang="zh-CN" altLang="en-US" b="1" smtClean="0">
                <a:latin typeface="Times New Roman" pitchFamily="18" charset="0"/>
              </a:rPr>
              <a:t>等。下半部分有一个名称，用来描述处理功能。</a:t>
            </a:r>
          </a:p>
        </p:txBody>
      </p:sp>
      <p:sp>
        <p:nvSpPr>
          <p:cNvPr id="103427" name="AutoShape 4">
            <a:hlinkClick r:id="" action="ppaction://noaction" highlightClick="1"/>
          </p:cNvPr>
          <p:cNvSpPr>
            <a:spLocks noChangeArrowheads="1"/>
          </p:cNvSpPr>
          <p:nvPr/>
        </p:nvSpPr>
        <p:spPr bwMode="auto">
          <a:xfrm>
            <a:off x="1187450" y="765175"/>
            <a:ext cx="3530600" cy="914400"/>
          </a:xfrm>
          <a:prstGeom prst="actionButtonBlank">
            <a:avLst/>
          </a:prstGeom>
          <a:noFill/>
          <a:ln w="9525">
            <a:noFill/>
            <a:miter lim="800000"/>
            <a:headEnd/>
            <a:tailEnd/>
          </a:ln>
        </p:spPr>
        <p:txBody>
          <a:bodyPr anchor="ctr"/>
          <a:lstStyle/>
          <a:p>
            <a:r>
              <a:rPr lang="en-US" altLang="zh-CN" sz="3200">
                <a:solidFill>
                  <a:srgbClr val="0A0A0E"/>
                </a:solidFill>
              </a:rPr>
              <a:t>4.3.1 </a:t>
            </a:r>
            <a:r>
              <a:rPr lang="zh-CN" altLang="en-US" sz="3200">
                <a:solidFill>
                  <a:srgbClr val="0A0A0E"/>
                </a:solidFill>
              </a:rPr>
              <a:t>数据流程图</a:t>
            </a:r>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1"/>
          </p:nvPr>
        </p:nvSpPr>
        <p:spPr>
          <a:xfrm>
            <a:off x="685800" y="1981200"/>
            <a:ext cx="7772400" cy="4267200"/>
          </a:xfrm>
        </p:spPr>
        <p:txBody>
          <a:bodyPr/>
          <a:lstStyle/>
          <a:p>
            <a:pPr marL="177800" indent="-177800" defTabSz="284163">
              <a:lnSpc>
                <a:spcPct val="110000"/>
              </a:lnSpc>
              <a:buClr>
                <a:schemeClr val="accent2"/>
              </a:buClr>
              <a:tabLst>
                <a:tab pos="355600" algn="l"/>
              </a:tabLst>
            </a:pPr>
            <a:r>
              <a:rPr lang="zh-CN" altLang="en-US" b="1" smtClean="0"/>
              <a:t>数据存储</a:t>
            </a:r>
            <a:endParaRPr lang="zh-CN" altLang="en-US" sz="4400" b="1" smtClean="0"/>
          </a:p>
          <a:p>
            <a:pPr marL="357188" lvl="1" indent="14288" defTabSz="284163" eaLnBrk="1" hangingPunct="1">
              <a:lnSpc>
                <a:spcPct val="105000"/>
              </a:lnSpc>
              <a:buFont typeface="Tahoma" pitchFamily="34" charset="0"/>
              <a:buNone/>
              <a:tabLst>
                <a:tab pos="355600" algn="l"/>
              </a:tabLst>
            </a:pPr>
            <a:r>
              <a:rPr lang="zh-CN" altLang="en-US" b="1" smtClean="0">
                <a:latin typeface="Times New Roman" pitchFamily="18" charset="0"/>
              </a:rPr>
              <a:t>数据存储指通过数据文件、帐本等存储数据，用一个右边不封口的长方条形表示。图形右部填写存储的数据和数据集的名字，左边填写该数据存储的标志。</a:t>
            </a:r>
          </a:p>
        </p:txBody>
      </p:sp>
      <p:sp>
        <p:nvSpPr>
          <p:cNvPr id="104451" name="AutoShape 4">
            <a:hlinkClick r:id="" action="ppaction://noaction" highlightClick="1"/>
          </p:cNvPr>
          <p:cNvSpPr>
            <a:spLocks noChangeArrowheads="1"/>
          </p:cNvSpPr>
          <p:nvPr/>
        </p:nvSpPr>
        <p:spPr bwMode="auto">
          <a:xfrm>
            <a:off x="1187450" y="765175"/>
            <a:ext cx="3530600" cy="914400"/>
          </a:xfrm>
          <a:prstGeom prst="actionButtonBlank">
            <a:avLst/>
          </a:prstGeom>
          <a:noFill/>
          <a:ln w="9525">
            <a:noFill/>
            <a:miter lim="800000"/>
            <a:headEnd/>
            <a:tailEnd/>
          </a:ln>
        </p:spPr>
        <p:txBody>
          <a:bodyPr anchor="ctr"/>
          <a:lstStyle/>
          <a:p>
            <a:r>
              <a:rPr lang="en-US" altLang="zh-CN" sz="3200">
                <a:solidFill>
                  <a:srgbClr val="0A0A0E"/>
                </a:solidFill>
              </a:rPr>
              <a:t>4.3.1 </a:t>
            </a:r>
            <a:r>
              <a:rPr lang="zh-CN" altLang="en-US" sz="3200">
                <a:solidFill>
                  <a:srgbClr val="0A0A0E"/>
                </a:solidFill>
              </a:rPr>
              <a:t>数据流程图</a:t>
            </a:r>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p:txBody>
          <a:bodyPr/>
          <a:lstStyle/>
          <a:p>
            <a:pPr marL="0" indent="0" algn="just" eaLnBrk="1" hangingPunct="1">
              <a:lnSpc>
                <a:spcPct val="105000"/>
              </a:lnSpc>
              <a:buFont typeface="Wingdings" pitchFamily="2" charset="2"/>
              <a:buNone/>
              <a:tabLst>
                <a:tab pos="531813" algn="l"/>
              </a:tabLst>
            </a:pPr>
            <a:r>
              <a:rPr lang="en-US" altLang="zh-CN" b="1" smtClean="0"/>
              <a:t>2.</a:t>
            </a:r>
            <a:r>
              <a:rPr lang="zh-CN" altLang="en-US" b="1" smtClean="0"/>
              <a:t>数据流程图的绘制方法</a:t>
            </a:r>
            <a:endParaRPr lang="zh-CN" altLang="en-US" b="1" smtClean="0">
              <a:latin typeface="宋体" pitchFamily="2" charset="-122"/>
            </a:endParaRPr>
          </a:p>
          <a:p>
            <a:pPr marL="531813" lvl="1" indent="-341313" eaLnBrk="1" hangingPunct="1">
              <a:lnSpc>
                <a:spcPct val="105000"/>
              </a:lnSpc>
              <a:tabLst>
                <a:tab pos="531813" algn="l"/>
              </a:tabLst>
            </a:pPr>
            <a:r>
              <a:rPr lang="zh-CN" altLang="en-US" sz="2400" smtClean="0">
                <a:solidFill>
                  <a:srgbClr val="FFFFFF"/>
                </a:solidFill>
                <a:latin typeface="Times New Roman" pitchFamily="18" charset="0"/>
              </a:rPr>
              <a:t>绘制顶层数据流程图</a:t>
            </a:r>
            <a:r>
              <a:rPr lang="en-US" altLang="zh-CN" sz="2400" smtClean="0">
                <a:solidFill>
                  <a:srgbClr val="FFFFFF"/>
                </a:solidFill>
                <a:latin typeface="Times New Roman" pitchFamily="18" charset="0"/>
              </a:rPr>
              <a:t>: </a:t>
            </a:r>
            <a:r>
              <a:rPr lang="zh-CN" altLang="en-US" sz="2400" smtClean="0">
                <a:solidFill>
                  <a:srgbClr val="FFFFFF"/>
                </a:solidFill>
                <a:latin typeface="Times New Roman" pitchFamily="18" charset="0"/>
              </a:rPr>
              <a:t>把整个系统看作一个大的加工，然后根据系统从外界的哪些源接受哪些数据流，以及系统的哪些数据流送到外界的哪些外部实体，就可以画出系统顶层数据流程图</a:t>
            </a:r>
          </a:p>
        </p:txBody>
      </p:sp>
      <p:sp>
        <p:nvSpPr>
          <p:cNvPr id="105475" name="AutoShape 3">
            <a:hlinkClick r:id="" action="ppaction://noaction" highlightClick="1"/>
          </p:cNvPr>
          <p:cNvSpPr>
            <a:spLocks noChangeArrowheads="1"/>
          </p:cNvSpPr>
          <p:nvPr/>
        </p:nvSpPr>
        <p:spPr bwMode="auto">
          <a:xfrm>
            <a:off x="1258888" y="836613"/>
            <a:ext cx="5257800" cy="914400"/>
          </a:xfrm>
          <a:prstGeom prst="actionButtonBlank">
            <a:avLst/>
          </a:prstGeom>
          <a:noFill/>
          <a:ln w="9525">
            <a:noFill/>
            <a:miter lim="800000"/>
            <a:headEnd/>
            <a:tailEnd/>
          </a:ln>
        </p:spPr>
        <p:txBody>
          <a:bodyPr anchor="ctr"/>
          <a:lstStyle/>
          <a:p>
            <a:r>
              <a:rPr lang="en-US" altLang="zh-CN" sz="3600">
                <a:solidFill>
                  <a:srgbClr val="0A0A0E"/>
                </a:solidFill>
                <a:latin typeface="宋体" pitchFamily="2" charset="-122"/>
              </a:rPr>
              <a:t>4.3.1 </a:t>
            </a:r>
            <a:r>
              <a:rPr lang="zh-CN" altLang="en-US" sz="3600">
                <a:solidFill>
                  <a:srgbClr val="0A0A0E"/>
                </a:solidFill>
                <a:latin typeface="宋体" pitchFamily="2" charset="-122"/>
              </a:rPr>
              <a:t>数据流程图</a:t>
            </a:r>
          </a:p>
        </p:txBody>
      </p:sp>
      <p:pic>
        <p:nvPicPr>
          <p:cNvPr id="1705988" name="Picture 4" descr="4"/>
          <p:cNvPicPr>
            <a:picLocks noChangeAspect="1" noChangeArrowheads="1"/>
          </p:cNvPicPr>
          <p:nvPr/>
        </p:nvPicPr>
        <p:blipFill>
          <a:blip r:embed="rId2" cstate="print"/>
          <a:srcRect/>
          <a:stretch>
            <a:fillRect/>
          </a:stretch>
        </p:blipFill>
        <p:spPr bwMode="auto">
          <a:xfrm>
            <a:off x="900113" y="2636838"/>
            <a:ext cx="5759450" cy="2971800"/>
          </a:xfrm>
          <a:prstGeom prst="rect">
            <a:avLst/>
          </a:prstGeom>
          <a:noFill/>
          <a:ln w="38100">
            <a:pattFill prst="sphere">
              <a:fgClr>
                <a:srgbClr val="FF5050"/>
              </a:fgClr>
              <a:bgClr>
                <a:srgbClr val="FFFFFF"/>
              </a:bgClr>
            </a:patt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05988"/>
                                        </p:tgtEl>
                                        <p:attrNameLst>
                                          <p:attrName>style.visibility</p:attrName>
                                        </p:attrNameLst>
                                      </p:cBhvr>
                                      <p:to>
                                        <p:strVal val="visible"/>
                                      </p:to>
                                    </p:set>
                                    <p:anim calcmode="lin" valueType="num">
                                      <p:cBhvr>
                                        <p:cTn id="7" dur="1000" fill="hold"/>
                                        <p:tgtEl>
                                          <p:spTgt spid="1705988"/>
                                        </p:tgtEl>
                                        <p:attrNameLst>
                                          <p:attrName>ppt_w</p:attrName>
                                        </p:attrNameLst>
                                      </p:cBhvr>
                                      <p:tavLst>
                                        <p:tav tm="0">
                                          <p:val>
                                            <p:strVal val="#ppt_w*0.70"/>
                                          </p:val>
                                        </p:tav>
                                        <p:tav tm="100000">
                                          <p:val>
                                            <p:strVal val="#ppt_w"/>
                                          </p:val>
                                        </p:tav>
                                      </p:tavLst>
                                    </p:anim>
                                    <p:anim calcmode="lin" valueType="num">
                                      <p:cBhvr>
                                        <p:cTn id="8" dur="1000" fill="hold"/>
                                        <p:tgtEl>
                                          <p:spTgt spid="1705988"/>
                                        </p:tgtEl>
                                        <p:attrNameLst>
                                          <p:attrName>ppt_h</p:attrName>
                                        </p:attrNameLst>
                                      </p:cBhvr>
                                      <p:tavLst>
                                        <p:tav tm="0">
                                          <p:val>
                                            <p:strVal val="#ppt_h"/>
                                          </p:val>
                                        </p:tav>
                                        <p:tav tm="100000">
                                          <p:val>
                                            <p:strVal val="#ppt_h"/>
                                          </p:val>
                                        </p:tav>
                                      </p:tavLst>
                                    </p:anim>
                                    <p:animEffect transition="in" filter="fade">
                                      <p:cBhvr>
                                        <p:cTn id="9" dur="1000"/>
                                        <p:tgtEl>
                                          <p:spTgt spid="1705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714375" y="1785938"/>
            <a:ext cx="7772400" cy="4114800"/>
          </a:xfrm>
        </p:spPr>
        <p:txBody>
          <a:bodyPr/>
          <a:lstStyle/>
          <a:p>
            <a:pPr marL="0" indent="0" algn="just" eaLnBrk="1" hangingPunct="1">
              <a:lnSpc>
                <a:spcPct val="105000"/>
              </a:lnSpc>
              <a:buClr>
                <a:srgbClr val="FFFFFF"/>
              </a:buClr>
              <a:buFont typeface="Wingdings" pitchFamily="2" charset="2"/>
              <a:buChar char="F"/>
              <a:tabLst>
                <a:tab pos="531813" algn="l"/>
              </a:tabLst>
            </a:pPr>
            <a:r>
              <a:rPr lang="zh-CN" altLang="en-US" b="1" smtClean="0"/>
              <a:t>分解顶图绘制中层数据流程图</a:t>
            </a:r>
            <a:endParaRPr lang="zh-CN" altLang="en-US" sz="3600" b="1" smtClean="0">
              <a:latin typeface="宋体" pitchFamily="2" charset="-122"/>
            </a:endParaRPr>
          </a:p>
          <a:p>
            <a:pPr marL="531813" lvl="1" indent="-341313" eaLnBrk="1" hangingPunct="1">
              <a:lnSpc>
                <a:spcPct val="105000"/>
              </a:lnSpc>
              <a:buClr>
                <a:schemeClr val="accent2"/>
              </a:buClr>
              <a:buSzPct val="60000"/>
              <a:buFont typeface="Wingdings" pitchFamily="2" charset="2"/>
              <a:buChar char="l"/>
              <a:tabLst>
                <a:tab pos="531813" algn="l"/>
              </a:tabLst>
            </a:pPr>
            <a:r>
              <a:rPr lang="zh-CN" altLang="en-US" sz="2400" b="1" smtClean="0">
                <a:latin typeface="Times New Roman" pitchFamily="18" charset="0"/>
              </a:rPr>
              <a:t>将顶图中的加工分解成若干个加工，并用数据流将这些加工连接起来，使得顶层图中的输入数据流经一连串的加工处理后变换成顶层的输出数据流。</a:t>
            </a:r>
          </a:p>
        </p:txBody>
      </p:sp>
      <p:sp>
        <p:nvSpPr>
          <p:cNvPr id="106499" name="AutoShape 3">
            <a:hlinkClick r:id="" action="ppaction://noaction" highlightClick="1"/>
          </p:cNvPr>
          <p:cNvSpPr>
            <a:spLocks noChangeArrowheads="1"/>
          </p:cNvSpPr>
          <p:nvPr/>
        </p:nvSpPr>
        <p:spPr bwMode="auto">
          <a:xfrm>
            <a:off x="1500188" y="785813"/>
            <a:ext cx="4857750" cy="914400"/>
          </a:xfrm>
          <a:prstGeom prst="actionButtonBlank">
            <a:avLst/>
          </a:prstGeom>
          <a:noFill/>
          <a:ln w="9525">
            <a:noFill/>
            <a:miter lim="800000"/>
            <a:headEnd/>
            <a:tailEnd/>
          </a:ln>
        </p:spPr>
        <p:txBody>
          <a:bodyPr anchor="ctr"/>
          <a:lstStyle/>
          <a:p>
            <a:r>
              <a:rPr lang="en-US" altLang="zh-CN" sz="3600">
                <a:solidFill>
                  <a:srgbClr val="0A0A0E"/>
                </a:solidFill>
              </a:rPr>
              <a:t>4.3.1 </a:t>
            </a:r>
            <a:r>
              <a:rPr lang="zh-CN" altLang="en-US" sz="3600">
                <a:solidFill>
                  <a:srgbClr val="0A0A0E"/>
                </a:solidFill>
              </a:rPr>
              <a:t>数据流程图</a:t>
            </a:r>
          </a:p>
        </p:txBody>
      </p:sp>
      <p:pic>
        <p:nvPicPr>
          <p:cNvPr id="106500" name="Picture 5" descr="dfd1"/>
          <p:cNvPicPr>
            <a:picLocks noChangeAspect="1" noChangeArrowheads="1"/>
          </p:cNvPicPr>
          <p:nvPr/>
        </p:nvPicPr>
        <p:blipFill>
          <a:blip r:embed="rId2" cstate="print"/>
          <a:srcRect/>
          <a:stretch>
            <a:fillRect/>
          </a:stretch>
        </p:blipFill>
        <p:spPr bwMode="auto">
          <a:xfrm>
            <a:off x="900113" y="3716338"/>
            <a:ext cx="7235825" cy="245268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900113" y="1844675"/>
            <a:ext cx="7772400" cy="4114800"/>
          </a:xfrm>
        </p:spPr>
        <p:txBody>
          <a:bodyPr/>
          <a:lstStyle/>
          <a:p>
            <a:pPr marL="0" indent="0" algn="just" eaLnBrk="1" hangingPunct="1">
              <a:lnSpc>
                <a:spcPct val="105000"/>
              </a:lnSpc>
              <a:buClr>
                <a:srgbClr val="FFFFFF"/>
              </a:buClr>
              <a:buFont typeface="Wingdings" pitchFamily="2" charset="2"/>
              <a:buChar char="F"/>
              <a:tabLst>
                <a:tab pos="531813" algn="l"/>
              </a:tabLst>
            </a:pPr>
            <a:r>
              <a:rPr lang="zh-CN" altLang="en-US" b="1" smtClean="0"/>
              <a:t>细分中图绘制更底层的数据流程图</a:t>
            </a:r>
          </a:p>
          <a:p>
            <a:pPr marL="531813" lvl="1" indent="-341313" eaLnBrk="1" hangingPunct="1">
              <a:lnSpc>
                <a:spcPct val="105000"/>
              </a:lnSpc>
              <a:buClr>
                <a:schemeClr val="accent2"/>
              </a:buClr>
              <a:buSzPct val="60000"/>
              <a:buFont typeface="Wingdings" pitchFamily="2" charset="2"/>
              <a:buChar char="l"/>
              <a:tabLst>
                <a:tab pos="531813" algn="l"/>
              </a:tabLst>
            </a:pPr>
            <a:r>
              <a:rPr lang="zh-CN" altLang="en-US" sz="2400" b="1" smtClean="0">
                <a:latin typeface="Times New Roman" pitchFamily="18" charset="0"/>
              </a:rPr>
              <a:t>在中图的基础上可进一步将功能分解，得到更详细、更低层的数据流程图</a:t>
            </a:r>
          </a:p>
        </p:txBody>
      </p:sp>
      <p:sp>
        <p:nvSpPr>
          <p:cNvPr id="107523" name="AutoShape 3">
            <a:hlinkClick r:id="" action="ppaction://noaction" highlightClick="1"/>
          </p:cNvPr>
          <p:cNvSpPr>
            <a:spLocks noChangeArrowheads="1"/>
          </p:cNvSpPr>
          <p:nvPr/>
        </p:nvSpPr>
        <p:spPr bwMode="auto">
          <a:xfrm>
            <a:off x="1042988" y="908050"/>
            <a:ext cx="5815012" cy="914400"/>
          </a:xfrm>
          <a:prstGeom prst="actionButtonBlank">
            <a:avLst/>
          </a:prstGeom>
          <a:noFill/>
          <a:ln w="9525">
            <a:noFill/>
            <a:miter lim="800000"/>
            <a:headEnd/>
            <a:tailEnd/>
          </a:ln>
        </p:spPr>
        <p:txBody>
          <a:bodyPr anchor="ctr"/>
          <a:lstStyle/>
          <a:p>
            <a:r>
              <a:rPr lang="en-US" altLang="zh-CN" sz="3600">
                <a:solidFill>
                  <a:srgbClr val="0A0A0E"/>
                </a:solidFill>
              </a:rPr>
              <a:t>4.3.1 </a:t>
            </a:r>
            <a:r>
              <a:rPr lang="zh-CN" altLang="en-US" sz="3600">
                <a:solidFill>
                  <a:srgbClr val="0A0A0E"/>
                </a:solidFill>
              </a:rPr>
              <a:t>数据流程图</a:t>
            </a:r>
          </a:p>
        </p:txBody>
      </p:sp>
      <p:pic>
        <p:nvPicPr>
          <p:cNvPr id="1708036" name="Picture 4" descr="4"/>
          <p:cNvPicPr>
            <a:picLocks noChangeAspect="1" noChangeArrowheads="1"/>
          </p:cNvPicPr>
          <p:nvPr/>
        </p:nvPicPr>
        <p:blipFill>
          <a:blip r:embed="rId2" cstate="print"/>
          <a:srcRect/>
          <a:stretch>
            <a:fillRect/>
          </a:stretch>
        </p:blipFill>
        <p:spPr bwMode="auto">
          <a:xfrm>
            <a:off x="900113" y="3505200"/>
            <a:ext cx="6324600" cy="3352800"/>
          </a:xfrm>
          <a:prstGeom prst="rect">
            <a:avLst/>
          </a:prstGeom>
          <a:noFill/>
          <a:ln w="38100">
            <a:pattFill prst="sphere">
              <a:fgClr>
                <a:schemeClr val="hlink"/>
              </a:fgClr>
              <a:bgClr>
                <a:srgbClr val="FFFFFF"/>
              </a:bgClr>
            </a:patt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08036"/>
                                        </p:tgtEl>
                                        <p:attrNameLst>
                                          <p:attrName>style.visibility</p:attrName>
                                        </p:attrNameLst>
                                      </p:cBhvr>
                                      <p:to>
                                        <p:strVal val="visible"/>
                                      </p:to>
                                    </p:set>
                                    <p:animEffect transition="in" filter="wipe(left)">
                                      <p:cBhvr>
                                        <p:cTn id="7" dur="500"/>
                                        <p:tgtEl>
                                          <p:spTgt spid="1708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hlinkClick r:id="rId2" action="ppaction://hlinksldjump"/>
          </p:cNvPr>
          <p:cNvSpPr>
            <a:spLocks noChangeArrowheads="1"/>
          </p:cNvSpPr>
          <p:nvPr/>
        </p:nvSpPr>
        <p:spPr bwMode="auto">
          <a:xfrm>
            <a:off x="8153400" y="1066800"/>
            <a:ext cx="914400" cy="304800"/>
          </a:xfrm>
          <a:prstGeom prst="rect">
            <a:avLst/>
          </a:prstGeom>
          <a:solidFill>
            <a:srgbClr val="993366"/>
          </a:solidFill>
          <a:ln w="9525">
            <a:noFill/>
            <a:miter lim="800000"/>
            <a:headEnd/>
            <a:tailEnd/>
          </a:ln>
          <a:effectLst>
            <a:prstShdw prst="shdw17" dist="17961" dir="2700000">
              <a:srgbClr val="5C1F3D"/>
            </a:prstShdw>
          </a:effectLst>
        </p:spPr>
        <p:txBody>
          <a:bodyPr wrap="none" bIns="82800" anchor="ctr"/>
          <a:lstStyle/>
          <a:p>
            <a:pPr algn="ctr"/>
            <a:r>
              <a:rPr kumimoji="1" lang="zh-CN" altLang="en-US" sz="2200">
                <a:solidFill>
                  <a:schemeClr val="bg1"/>
                </a:solidFill>
                <a:latin typeface="Times New Roman" pitchFamily="18" charset="0"/>
              </a:rPr>
              <a:t>返中图</a:t>
            </a:r>
          </a:p>
        </p:txBody>
      </p:sp>
      <p:sp>
        <p:nvSpPr>
          <p:cNvPr id="108547" name="Rectangle 3">
            <a:hlinkClick r:id="rId3" action="ppaction://hlinksldjump"/>
          </p:cNvPr>
          <p:cNvSpPr>
            <a:spLocks noChangeArrowheads="1"/>
          </p:cNvSpPr>
          <p:nvPr/>
        </p:nvSpPr>
        <p:spPr bwMode="auto">
          <a:xfrm>
            <a:off x="8153400" y="685800"/>
            <a:ext cx="914400" cy="304800"/>
          </a:xfrm>
          <a:prstGeom prst="rect">
            <a:avLst/>
          </a:prstGeom>
          <a:solidFill>
            <a:srgbClr val="993366"/>
          </a:solidFill>
          <a:ln w="9525">
            <a:noFill/>
            <a:miter lim="800000"/>
            <a:headEnd/>
            <a:tailEnd/>
          </a:ln>
          <a:effectLst>
            <a:prstShdw prst="shdw17" dist="17961" dir="2700000">
              <a:srgbClr val="5C1F3D"/>
            </a:prstShdw>
          </a:effectLst>
        </p:spPr>
        <p:txBody>
          <a:bodyPr wrap="none" bIns="82800" anchor="ctr"/>
          <a:lstStyle/>
          <a:p>
            <a:pPr algn="ctr"/>
            <a:r>
              <a:rPr kumimoji="1" lang="zh-CN" altLang="en-US" sz="2200">
                <a:solidFill>
                  <a:schemeClr val="bg1"/>
                </a:solidFill>
                <a:latin typeface="Times New Roman" pitchFamily="18" charset="0"/>
              </a:rPr>
              <a:t>返顶图</a:t>
            </a:r>
          </a:p>
        </p:txBody>
      </p:sp>
      <p:sp>
        <p:nvSpPr>
          <p:cNvPr id="108548" name="Rectangle 4">
            <a:hlinkClick r:id="rId4" action="ppaction://hlinksldjump"/>
          </p:cNvPr>
          <p:cNvSpPr>
            <a:spLocks noChangeArrowheads="1"/>
          </p:cNvSpPr>
          <p:nvPr/>
        </p:nvSpPr>
        <p:spPr bwMode="auto">
          <a:xfrm>
            <a:off x="8153400" y="1447800"/>
            <a:ext cx="914400" cy="304800"/>
          </a:xfrm>
          <a:prstGeom prst="rect">
            <a:avLst/>
          </a:prstGeom>
          <a:solidFill>
            <a:srgbClr val="993366"/>
          </a:solidFill>
          <a:ln w="9525">
            <a:noFill/>
            <a:miter lim="800000"/>
            <a:headEnd/>
            <a:tailEnd/>
          </a:ln>
          <a:effectLst>
            <a:prstShdw prst="shdw17" dist="17961" dir="2700000">
              <a:srgbClr val="5C1F3D"/>
            </a:prstShdw>
          </a:effectLst>
        </p:spPr>
        <p:txBody>
          <a:bodyPr wrap="none" bIns="82800" anchor="ctr"/>
          <a:lstStyle/>
          <a:p>
            <a:pPr algn="ctr"/>
            <a:r>
              <a:rPr kumimoji="1" lang="zh-CN" altLang="en-US" sz="2200">
                <a:solidFill>
                  <a:schemeClr val="bg1"/>
                </a:solidFill>
                <a:latin typeface="Times New Roman" pitchFamily="18" charset="0"/>
              </a:rPr>
              <a:t>返底图</a:t>
            </a:r>
          </a:p>
        </p:txBody>
      </p:sp>
      <p:sp>
        <p:nvSpPr>
          <p:cNvPr id="108549" name="Rectangle 5"/>
          <p:cNvSpPr>
            <a:spLocks noChangeArrowheads="1"/>
          </p:cNvSpPr>
          <p:nvPr/>
        </p:nvSpPr>
        <p:spPr bwMode="auto">
          <a:xfrm>
            <a:off x="457200" y="981075"/>
            <a:ext cx="8229600" cy="1143000"/>
          </a:xfrm>
          <a:prstGeom prst="rect">
            <a:avLst/>
          </a:prstGeom>
          <a:noFill/>
          <a:ln w="9525">
            <a:noFill/>
            <a:miter lim="800000"/>
            <a:headEnd/>
            <a:tailEnd/>
          </a:ln>
        </p:spPr>
        <p:txBody>
          <a:bodyPr anchor="ctr"/>
          <a:lstStyle/>
          <a:p>
            <a:r>
              <a:rPr lang="zh-CN" altLang="en-US" sz="4400" b="0">
                <a:solidFill>
                  <a:schemeClr val="bg1"/>
                </a:solidFill>
              </a:rPr>
              <a:t>库存管理业务流程图</a:t>
            </a:r>
          </a:p>
        </p:txBody>
      </p:sp>
      <p:sp>
        <p:nvSpPr>
          <p:cNvPr id="108550" name="Rectangle 6"/>
          <p:cNvSpPr>
            <a:spLocks noChangeArrowheads="1"/>
          </p:cNvSpPr>
          <p:nvPr/>
        </p:nvSpPr>
        <p:spPr bwMode="auto">
          <a:xfrm>
            <a:off x="804863" y="1066800"/>
            <a:ext cx="7772400" cy="990600"/>
          </a:xfrm>
          <a:prstGeom prst="rect">
            <a:avLst/>
          </a:prstGeom>
          <a:noFill/>
          <a:ln w="9525">
            <a:noFill/>
            <a:miter lim="800000"/>
            <a:headEnd/>
            <a:tailEnd/>
          </a:ln>
        </p:spPr>
        <p:txBody>
          <a:bodyPr anchor="ctr"/>
          <a:lstStyle/>
          <a:p>
            <a:r>
              <a:rPr kumimoji="1" lang="zh-CN" altLang="en-US" sz="4000">
                <a:solidFill>
                  <a:schemeClr val="bg1"/>
                </a:solidFill>
                <a:latin typeface="Times New Roman" pitchFamily="18" charset="0"/>
              </a:rPr>
              <a:t>库存管理业务流程图</a:t>
            </a:r>
          </a:p>
        </p:txBody>
      </p:sp>
      <p:sp>
        <p:nvSpPr>
          <p:cNvPr id="108551" name="Rectangle 7"/>
          <p:cNvSpPr>
            <a:spLocks noChangeArrowheads="1"/>
          </p:cNvSpPr>
          <p:nvPr/>
        </p:nvSpPr>
        <p:spPr bwMode="auto">
          <a:xfrm>
            <a:off x="768350" y="892175"/>
            <a:ext cx="7772400" cy="990600"/>
          </a:xfrm>
          <a:prstGeom prst="rect">
            <a:avLst/>
          </a:prstGeom>
          <a:noFill/>
          <a:ln w="9525">
            <a:noFill/>
            <a:miter lim="800000"/>
            <a:headEnd/>
            <a:tailEnd/>
          </a:ln>
        </p:spPr>
        <p:txBody>
          <a:bodyPr anchor="ctr"/>
          <a:lstStyle/>
          <a:p>
            <a:r>
              <a:rPr lang="zh-CN" altLang="en-US" sz="4400" b="0">
                <a:solidFill>
                  <a:schemeClr val="bg1"/>
                </a:solidFill>
              </a:rPr>
              <a:t>库存管理业务流程图</a:t>
            </a:r>
          </a:p>
        </p:txBody>
      </p:sp>
      <p:grpSp>
        <p:nvGrpSpPr>
          <p:cNvPr id="108552" name="Group 8"/>
          <p:cNvGrpSpPr>
            <a:grpSpLocks/>
          </p:cNvGrpSpPr>
          <p:nvPr/>
        </p:nvGrpSpPr>
        <p:grpSpPr bwMode="auto">
          <a:xfrm>
            <a:off x="158750" y="2614613"/>
            <a:ext cx="2133600" cy="1216025"/>
            <a:chOff x="123" y="1757"/>
            <a:chExt cx="1344" cy="766"/>
          </a:xfrm>
        </p:grpSpPr>
        <p:sp>
          <p:nvSpPr>
            <p:cNvPr id="108660" name="Oval 9"/>
            <p:cNvSpPr>
              <a:spLocks noChangeArrowheads="1"/>
            </p:cNvSpPr>
            <p:nvPr/>
          </p:nvSpPr>
          <p:spPr bwMode="auto">
            <a:xfrm>
              <a:off x="123" y="2073"/>
              <a:ext cx="489" cy="450"/>
            </a:xfrm>
            <a:prstGeom prst="ellipse">
              <a:avLst/>
            </a:prstGeom>
            <a:solidFill>
              <a:srgbClr val="FF6600"/>
            </a:solidFill>
            <a:ln w="28575">
              <a:solidFill>
                <a:schemeClr val="tx1"/>
              </a:solidFill>
              <a:round/>
              <a:headEnd/>
              <a:tailEnd/>
            </a:ln>
          </p:spPr>
          <p:txBody>
            <a:bodyPr wrap="none" anchor="ctr"/>
            <a:lstStyle/>
            <a:p>
              <a:pPr algn="ctr"/>
              <a:r>
                <a:rPr kumimoji="1" lang="zh-CN" altLang="en-US" sz="2000"/>
                <a:t>生产</a:t>
              </a:r>
            </a:p>
            <a:p>
              <a:pPr algn="ctr"/>
              <a:r>
                <a:rPr kumimoji="1" lang="zh-CN" altLang="en-US" sz="2000"/>
                <a:t>科</a:t>
              </a:r>
            </a:p>
          </p:txBody>
        </p:sp>
        <p:sp>
          <p:nvSpPr>
            <p:cNvPr id="108661" name="AutoShape 10"/>
            <p:cNvSpPr>
              <a:spLocks noChangeArrowheads="1"/>
            </p:cNvSpPr>
            <p:nvPr/>
          </p:nvSpPr>
          <p:spPr bwMode="auto">
            <a:xfrm>
              <a:off x="754" y="1757"/>
              <a:ext cx="713" cy="360"/>
            </a:xfrm>
            <a:prstGeom prst="flowChartDocument">
              <a:avLst/>
            </a:prstGeom>
            <a:solidFill>
              <a:srgbClr val="0066FF"/>
            </a:solidFill>
            <a:ln w="28575">
              <a:solidFill>
                <a:schemeClr val="tx1"/>
              </a:solidFill>
              <a:miter lim="800000"/>
              <a:headEnd/>
              <a:tailEnd/>
            </a:ln>
          </p:spPr>
          <p:txBody>
            <a:bodyPr wrap="none" anchor="ctr"/>
            <a:lstStyle/>
            <a:p>
              <a:pPr algn="ctr"/>
              <a:r>
                <a:rPr kumimoji="1" lang="zh-CN" altLang="en-US" sz="2000">
                  <a:solidFill>
                    <a:schemeClr val="bg1"/>
                  </a:solidFill>
                </a:rPr>
                <a:t>出货单</a:t>
              </a:r>
            </a:p>
          </p:txBody>
        </p:sp>
        <p:grpSp>
          <p:nvGrpSpPr>
            <p:cNvPr id="108662" name="Group 11"/>
            <p:cNvGrpSpPr>
              <a:grpSpLocks/>
            </p:cNvGrpSpPr>
            <p:nvPr/>
          </p:nvGrpSpPr>
          <p:grpSpPr bwMode="auto">
            <a:xfrm>
              <a:off x="385" y="1842"/>
              <a:ext cx="375" cy="216"/>
              <a:chOff x="595" y="1392"/>
              <a:chExt cx="394" cy="48"/>
            </a:xfrm>
          </p:grpSpPr>
          <p:sp>
            <p:nvSpPr>
              <p:cNvPr id="108663" name="Line 12"/>
              <p:cNvSpPr>
                <a:spLocks noChangeShapeType="1"/>
              </p:cNvSpPr>
              <p:nvPr/>
            </p:nvSpPr>
            <p:spPr bwMode="auto">
              <a:xfrm>
                <a:off x="595" y="1392"/>
                <a:ext cx="394"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664" name="Line 13"/>
              <p:cNvSpPr>
                <a:spLocks noChangeShapeType="1"/>
              </p:cNvSpPr>
              <p:nvPr/>
            </p:nvSpPr>
            <p:spPr bwMode="auto">
              <a:xfrm>
                <a:off x="595" y="1392"/>
                <a:ext cx="0" cy="48"/>
              </a:xfrm>
              <a:prstGeom prst="line">
                <a:avLst/>
              </a:prstGeom>
              <a:noFill/>
              <a:ln w="28575">
                <a:solidFill>
                  <a:schemeClr val="tx1"/>
                </a:solidFill>
                <a:round/>
                <a:headEnd/>
                <a:tailEnd/>
              </a:ln>
            </p:spPr>
            <p:txBody>
              <a:bodyPr wrap="none" anchor="ctr"/>
              <a:lstStyle/>
              <a:p>
                <a:endParaRPr lang="zh-CN" altLang="en-US"/>
              </a:p>
            </p:txBody>
          </p:sp>
        </p:grpSp>
      </p:grpSp>
      <p:grpSp>
        <p:nvGrpSpPr>
          <p:cNvPr id="108553" name="Group 14"/>
          <p:cNvGrpSpPr>
            <a:grpSpLocks/>
          </p:cNvGrpSpPr>
          <p:nvPr/>
        </p:nvGrpSpPr>
        <p:grpSpPr bwMode="auto">
          <a:xfrm>
            <a:off x="1252538" y="1598613"/>
            <a:ext cx="906462" cy="1009650"/>
            <a:chOff x="812" y="1117"/>
            <a:chExt cx="571" cy="636"/>
          </a:xfrm>
        </p:grpSpPr>
        <p:sp>
          <p:nvSpPr>
            <p:cNvPr id="108658" name="Line 15"/>
            <p:cNvSpPr>
              <a:spLocks noChangeShapeType="1"/>
            </p:cNvSpPr>
            <p:nvPr/>
          </p:nvSpPr>
          <p:spPr bwMode="auto">
            <a:xfrm flipV="1">
              <a:off x="1111" y="1525"/>
              <a:ext cx="0" cy="228"/>
            </a:xfrm>
            <a:prstGeom prst="line">
              <a:avLst/>
            </a:prstGeom>
            <a:noFill/>
            <a:ln w="28575">
              <a:solidFill>
                <a:schemeClr val="tx1"/>
              </a:solidFill>
              <a:round/>
              <a:headEnd/>
              <a:tailEnd type="triangle" w="med" len="med"/>
            </a:ln>
          </p:spPr>
          <p:txBody>
            <a:bodyPr/>
            <a:lstStyle/>
            <a:p>
              <a:endParaRPr lang="zh-CN" altLang="en-US"/>
            </a:p>
          </p:txBody>
        </p:sp>
        <p:sp>
          <p:nvSpPr>
            <p:cNvPr id="108659" name="Rectangle 16"/>
            <p:cNvSpPr>
              <a:spLocks noChangeArrowheads="1"/>
            </p:cNvSpPr>
            <p:nvPr/>
          </p:nvSpPr>
          <p:spPr bwMode="auto">
            <a:xfrm>
              <a:off x="812" y="1117"/>
              <a:ext cx="571" cy="406"/>
            </a:xfrm>
            <a:prstGeom prst="rect">
              <a:avLst/>
            </a:prstGeom>
            <a:noFill/>
            <a:ln w="28575">
              <a:solidFill>
                <a:schemeClr val="tx1"/>
              </a:solidFill>
              <a:miter lim="800000"/>
              <a:headEnd/>
              <a:tailEnd/>
            </a:ln>
          </p:spPr>
          <p:txBody>
            <a:bodyPr lIns="0" tIns="0" rIns="0" bIns="0" anchor="ctr"/>
            <a:lstStyle/>
            <a:p>
              <a:pPr algn="ctr"/>
              <a:r>
                <a:rPr kumimoji="1" lang="zh-CN" altLang="en-US" sz="2000"/>
                <a:t>核对</a:t>
              </a:r>
            </a:p>
            <a:p>
              <a:pPr algn="ctr"/>
              <a:r>
                <a:rPr kumimoji="1" lang="zh-CN" altLang="en-US" sz="2000"/>
                <a:t>出库单</a:t>
              </a:r>
            </a:p>
          </p:txBody>
        </p:sp>
      </p:grpSp>
      <p:grpSp>
        <p:nvGrpSpPr>
          <p:cNvPr id="108554" name="Group 17"/>
          <p:cNvGrpSpPr>
            <a:grpSpLocks/>
          </p:cNvGrpSpPr>
          <p:nvPr/>
        </p:nvGrpSpPr>
        <p:grpSpPr bwMode="auto">
          <a:xfrm>
            <a:off x="2573338" y="2187575"/>
            <a:ext cx="925512" cy="1106488"/>
            <a:chOff x="1569" y="1488"/>
            <a:chExt cx="583" cy="697"/>
          </a:xfrm>
        </p:grpSpPr>
        <p:sp>
          <p:nvSpPr>
            <p:cNvPr id="108656" name="Line 18"/>
            <p:cNvSpPr>
              <a:spLocks noChangeShapeType="1"/>
            </p:cNvSpPr>
            <p:nvPr/>
          </p:nvSpPr>
          <p:spPr bwMode="auto">
            <a:xfrm flipV="1">
              <a:off x="1872" y="1488"/>
              <a:ext cx="3" cy="240"/>
            </a:xfrm>
            <a:prstGeom prst="line">
              <a:avLst/>
            </a:prstGeom>
            <a:noFill/>
            <a:ln w="28575">
              <a:solidFill>
                <a:schemeClr val="tx1"/>
              </a:solidFill>
              <a:round/>
              <a:headEnd type="triangle" w="med" len="med"/>
              <a:tailEnd/>
            </a:ln>
          </p:spPr>
          <p:txBody>
            <a:bodyPr/>
            <a:lstStyle/>
            <a:p>
              <a:endParaRPr lang="zh-CN" altLang="en-US"/>
            </a:p>
          </p:txBody>
        </p:sp>
        <p:sp>
          <p:nvSpPr>
            <p:cNvPr id="108657" name="Rectangle 19"/>
            <p:cNvSpPr>
              <a:spLocks noChangeArrowheads="1"/>
            </p:cNvSpPr>
            <p:nvPr/>
          </p:nvSpPr>
          <p:spPr bwMode="auto">
            <a:xfrm>
              <a:off x="1569" y="1736"/>
              <a:ext cx="583" cy="449"/>
            </a:xfrm>
            <a:prstGeom prst="rect">
              <a:avLst/>
            </a:prstGeom>
            <a:noFill/>
            <a:ln w="28575">
              <a:solidFill>
                <a:schemeClr val="tx1"/>
              </a:solidFill>
              <a:miter lim="800000"/>
              <a:headEnd/>
              <a:tailEnd/>
            </a:ln>
          </p:spPr>
          <p:txBody>
            <a:bodyPr lIns="0" rIns="0" anchor="ctr"/>
            <a:lstStyle/>
            <a:p>
              <a:pPr algn="ctr"/>
              <a:r>
                <a:rPr kumimoji="1" lang="zh-CN" altLang="en-US" sz="2000"/>
                <a:t>打印发货单</a:t>
              </a:r>
            </a:p>
          </p:txBody>
        </p:sp>
      </p:grpSp>
      <p:grpSp>
        <p:nvGrpSpPr>
          <p:cNvPr id="108555" name="Group 20"/>
          <p:cNvGrpSpPr>
            <a:grpSpLocks/>
          </p:cNvGrpSpPr>
          <p:nvPr/>
        </p:nvGrpSpPr>
        <p:grpSpPr bwMode="auto">
          <a:xfrm>
            <a:off x="3498850" y="2398713"/>
            <a:ext cx="2603500" cy="855662"/>
            <a:chOff x="2152" y="1621"/>
            <a:chExt cx="1640" cy="539"/>
          </a:xfrm>
        </p:grpSpPr>
        <p:sp>
          <p:nvSpPr>
            <p:cNvPr id="108652" name="Oval 21"/>
            <p:cNvSpPr>
              <a:spLocks noChangeArrowheads="1"/>
            </p:cNvSpPr>
            <p:nvPr/>
          </p:nvSpPr>
          <p:spPr bwMode="auto">
            <a:xfrm>
              <a:off x="3256" y="1621"/>
              <a:ext cx="536" cy="539"/>
            </a:xfrm>
            <a:prstGeom prst="ellipse">
              <a:avLst/>
            </a:prstGeom>
            <a:solidFill>
              <a:srgbClr val="FF6600"/>
            </a:solidFill>
            <a:ln w="28575">
              <a:solidFill>
                <a:schemeClr val="tx1"/>
              </a:solidFill>
              <a:round/>
              <a:headEnd/>
              <a:tailEnd/>
            </a:ln>
          </p:spPr>
          <p:txBody>
            <a:bodyPr wrap="none" anchor="ctr"/>
            <a:lstStyle/>
            <a:p>
              <a:pPr algn="ctr"/>
              <a:r>
                <a:rPr kumimoji="1" lang="zh-CN" altLang="en-US" sz="2000"/>
                <a:t>搬运</a:t>
              </a:r>
            </a:p>
            <a:p>
              <a:pPr algn="ctr"/>
              <a:r>
                <a:rPr kumimoji="1" lang="zh-CN" altLang="en-US" sz="2000"/>
                <a:t>组</a:t>
              </a:r>
            </a:p>
          </p:txBody>
        </p:sp>
        <p:sp>
          <p:nvSpPr>
            <p:cNvPr id="108653" name="AutoShape 22"/>
            <p:cNvSpPr>
              <a:spLocks noChangeArrowheads="1"/>
            </p:cNvSpPr>
            <p:nvPr/>
          </p:nvSpPr>
          <p:spPr bwMode="auto">
            <a:xfrm>
              <a:off x="2392" y="1728"/>
              <a:ext cx="624" cy="432"/>
            </a:xfrm>
            <a:prstGeom prst="flowChartMultidocument">
              <a:avLst/>
            </a:prstGeom>
            <a:solidFill>
              <a:srgbClr val="800000"/>
            </a:solidFill>
            <a:ln w="28575">
              <a:solidFill>
                <a:schemeClr val="tx1"/>
              </a:solidFill>
              <a:miter lim="800000"/>
              <a:headEnd/>
              <a:tailEnd/>
            </a:ln>
          </p:spPr>
          <p:txBody>
            <a:bodyPr wrap="none" anchor="ctr"/>
            <a:lstStyle/>
            <a:p>
              <a:pPr algn="ctr"/>
              <a:r>
                <a:rPr kumimoji="1" lang="zh-CN" altLang="en-US" sz="2000">
                  <a:solidFill>
                    <a:schemeClr val="bg1"/>
                  </a:solidFill>
                  <a:latin typeface="Times New Roman" pitchFamily="18" charset="0"/>
                </a:rPr>
                <a:t>发货单</a:t>
              </a:r>
            </a:p>
          </p:txBody>
        </p:sp>
        <p:sp>
          <p:nvSpPr>
            <p:cNvPr id="108654" name="Line 23"/>
            <p:cNvSpPr>
              <a:spLocks noChangeShapeType="1"/>
            </p:cNvSpPr>
            <p:nvPr/>
          </p:nvSpPr>
          <p:spPr bwMode="auto">
            <a:xfrm>
              <a:off x="2152" y="1920"/>
              <a:ext cx="24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655" name="Line 24"/>
            <p:cNvSpPr>
              <a:spLocks noChangeShapeType="1"/>
            </p:cNvSpPr>
            <p:nvPr/>
          </p:nvSpPr>
          <p:spPr bwMode="auto">
            <a:xfrm>
              <a:off x="3016" y="1872"/>
              <a:ext cx="222" cy="1"/>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108556" name="Rectangle 25"/>
          <p:cNvSpPr>
            <a:spLocks noChangeArrowheads="1"/>
          </p:cNvSpPr>
          <p:nvPr/>
        </p:nvSpPr>
        <p:spPr bwMode="auto">
          <a:xfrm>
            <a:off x="3671888" y="5233988"/>
            <a:ext cx="990600" cy="685800"/>
          </a:xfrm>
          <a:prstGeom prst="rect">
            <a:avLst/>
          </a:prstGeom>
          <a:noFill/>
          <a:ln w="28575">
            <a:solidFill>
              <a:schemeClr val="tx1"/>
            </a:solidFill>
            <a:miter lim="800000"/>
            <a:headEnd/>
            <a:tailEnd/>
          </a:ln>
        </p:spPr>
        <p:txBody>
          <a:bodyPr anchor="ctr"/>
          <a:lstStyle/>
          <a:p>
            <a:pPr algn="ctr"/>
            <a:r>
              <a:rPr kumimoji="1" lang="zh-CN" altLang="en-US" sz="2000"/>
              <a:t>核对</a:t>
            </a:r>
          </a:p>
          <a:p>
            <a:pPr algn="ctr"/>
            <a:r>
              <a:rPr kumimoji="1" lang="zh-CN" altLang="en-US" sz="2000"/>
              <a:t>进货单</a:t>
            </a:r>
          </a:p>
        </p:txBody>
      </p:sp>
      <p:grpSp>
        <p:nvGrpSpPr>
          <p:cNvPr id="108557" name="Group 26"/>
          <p:cNvGrpSpPr>
            <a:grpSpLocks/>
          </p:cNvGrpSpPr>
          <p:nvPr/>
        </p:nvGrpSpPr>
        <p:grpSpPr bwMode="auto">
          <a:xfrm>
            <a:off x="358775" y="661988"/>
            <a:ext cx="7559675" cy="1298575"/>
            <a:chOff x="249" y="527"/>
            <a:chExt cx="4762" cy="818"/>
          </a:xfrm>
        </p:grpSpPr>
        <p:sp>
          <p:nvSpPr>
            <p:cNvPr id="108638" name="AutoShape 27"/>
            <p:cNvSpPr>
              <a:spLocks noChangeArrowheads="1"/>
            </p:cNvSpPr>
            <p:nvPr/>
          </p:nvSpPr>
          <p:spPr bwMode="auto">
            <a:xfrm>
              <a:off x="249" y="663"/>
              <a:ext cx="565" cy="456"/>
            </a:xfrm>
            <a:prstGeom prst="flowChartDocument">
              <a:avLst/>
            </a:prstGeom>
            <a:noFill/>
            <a:ln w="28575">
              <a:solidFill>
                <a:schemeClr val="tx1"/>
              </a:solidFill>
              <a:miter lim="800000"/>
              <a:headEnd/>
              <a:tailEnd/>
            </a:ln>
          </p:spPr>
          <p:txBody>
            <a:bodyPr wrap="none" anchor="ctr"/>
            <a:lstStyle/>
            <a:p>
              <a:pPr algn="ctr"/>
              <a:r>
                <a:rPr kumimoji="1" lang="zh-CN" altLang="en-US" sz="2000"/>
                <a:t>合格</a:t>
              </a:r>
            </a:p>
            <a:p>
              <a:pPr algn="ctr"/>
              <a:r>
                <a:rPr kumimoji="1" lang="zh-CN" altLang="en-US" sz="2000"/>
                <a:t>出货单</a:t>
              </a:r>
            </a:p>
          </p:txBody>
        </p:sp>
        <p:sp>
          <p:nvSpPr>
            <p:cNvPr id="108639" name="Line 28"/>
            <p:cNvSpPr>
              <a:spLocks noChangeShapeType="1"/>
            </p:cNvSpPr>
            <p:nvPr/>
          </p:nvSpPr>
          <p:spPr bwMode="auto">
            <a:xfrm>
              <a:off x="813" y="754"/>
              <a:ext cx="1613" cy="0"/>
            </a:xfrm>
            <a:prstGeom prst="line">
              <a:avLst/>
            </a:prstGeom>
            <a:noFill/>
            <a:ln w="28575">
              <a:solidFill>
                <a:schemeClr val="tx1"/>
              </a:solidFill>
              <a:round/>
              <a:headEnd/>
              <a:tailEnd type="triangle" w="med" len="med"/>
            </a:ln>
          </p:spPr>
          <p:txBody>
            <a:bodyPr/>
            <a:lstStyle/>
            <a:p>
              <a:endParaRPr lang="zh-CN" altLang="en-US"/>
            </a:p>
          </p:txBody>
        </p:sp>
        <p:sp>
          <p:nvSpPr>
            <p:cNvPr id="108640" name="Line 29"/>
            <p:cNvSpPr>
              <a:spLocks noChangeShapeType="1"/>
            </p:cNvSpPr>
            <p:nvPr/>
          </p:nvSpPr>
          <p:spPr bwMode="auto">
            <a:xfrm>
              <a:off x="3051" y="720"/>
              <a:ext cx="28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641" name="AutoShape 30"/>
            <p:cNvSpPr>
              <a:spLocks noChangeArrowheads="1"/>
            </p:cNvSpPr>
            <p:nvPr/>
          </p:nvSpPr>
          <p:spPr bwMode="auto">
            <a:xfrm>
              <a:off x="3339" y="576"/>
              <a:ext cx="576" cy="360"/>
            </a:xfrm>
            <a:prstGeom prst="flowChartDocument">
              <a:avLst/>
            </a:prstGeom>
            <a:noFill/>
            <a:ln w="28575">
              <a:solidFill>
                <a:schemeClr val="tx1"/>
              </a:solidFill>
              <a:miter lim="800000"/>
              <a:headEnd/>
              <a:tailEnd/>
            </a:ln>
          </p:spPr>
          <p:txBody>
            <a:bodyPr wrap="none" anchor="ctr"/>
            <a:lstStyle/>
            <a:p>
              <a:pPr algn="ctr"/>
              <a:r>
                <a:rPr kumimoji="1" lang="zh-CN" altLang="en-US" sz="2000"/>
                <a:t>出库单</a:t>
              </a:r>
            </a:p>
          </p:txBody>
        </p:sp>
        <p:sp>
          <p:nvSpPr>
            <p:cNvPr id="108642" name="Rectangle 31"/>
            <p:cNvSpPr>
              <a:spLocks noChangeArrowheads="1"/>
            </p:cNvSpPr>
            <p:nvPr/>
          </p:nvSpPr>
          <p:spPr bwMode="auto">
            <a:xfrm>
              <a:off x="2427" y="528"/>
              <a:ext cx="624" cy="432"/>
            </a:xfrm>
            <a:prstGeom prst="rect">
              <a:avLst/>
            </a:prstGeom>
            <a:noFill/>
            <a:ln w="28575">
              <a:solidFill>
                <a:schemeClr val="tx1"/>
              </a:solidFill>
              <a:miter lim="800000"/>
              <a:headEnd/>
              <a:tailEnd/>
            </a:ln>
          </p:spPr>
          <p:txBody>
            <a:bodyPr anchor="ctr"/>
            <a:lstStyle/>
            <a:p>
              <a:pPr algn="ctr"/>
              <a:r>
                <a:rPr kumimoji="1" lang="zh-CN" altLang="en-US" sz="2000"/>
                <a:t>填写</a:t>
              </a:r>
            </a:p>
            <a:p>
              <a:pPr algn="ctr"/>
              <a:r>
                <a:rPr kumimoji="1" lang="zh-CN" altLang="en-US" sz="2000"/>
                <a:t>出库帐</a:t>
              </a:r>
            </a:p>
          </p:txBody>
        </p:sp>
        <p:sp>
          <p:nvSpPr>
            <p:cNvPr id="108643" name="Line 32"/>
            <p:cNvSpPr>
              <a:spLocks noChangeShapeType="1"/>
            </p:cNvSpPr>
            <p:nvPr/>
          </p:nvSpPr>
          <p:spPr bwMode="auto">
            <a:xfrm>
              <a:off x="3915" y="720"/>
              <a:ext cx="28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644" name="Line 33"/>
            <p:cNvSpPr>
              <a:spLocks noChangeShapeType="1"/>
            </p:cNvSpPr>
            <p:nvPr/>
          </p:nvSpPr>
          <p:spPr bwMode="auto">
            <a:xfrm flipH="1">
              <a:off x="476" y="1344"/>
              <a:ext cx="317" cy="0"/>
            </a:xfrm>
            <a:prstGeom prst="line">
              <a:avLst/>
            </a:prstGeom>
            <a:noFill/>
            <a:ln w="28575">
              <a:solidFill>
                <a:schemeClr val="tx1"/>
              </a:solidFill>
              <a:round/>
              <a:headEnd/>
              <a:tailEnd/>
            </a:ln>
          </p:spPr>
          <p:txBody>
            <a:bodyPr/>
            <a:lstStyle/>
            <a:p>
              <a:endParaRPr lang="zh-CN" altLang="en-US"/>
            </a:p>
          </p:txBody>
        </p:sp>
        <p:sp>
          <p:nvSpPr>
            <p:cNvPr id="108645" name="Line 34"/>
            <p:cNvSpPr>
              <a:spLocks noChangeShapeType="1"/>
            </p:cNvSpPr>
            <p:nvPr/>
          </p:nvSpPr>
          <p:spPr bwMode="auto">
            <a:xfrm flipV="1">
              <a:off x="476" y="1117"/>
              <a:ext cx="0" cy="228"/>
            </a:xfrm>
            <a:prstGeom prst="line">
              <a:avLst/>
            </a:prstGeom>
            <a:noFill/>
            <a:ln w="28575">
              <a:solidFill>
                <a:schemeClr val="tx1"/>
              </a:solidFill>
              <a:round/>
              <a:headEnd/>
              <a:tailEnd type="triangle" w="med" len="med"/>
            </a:ln>
          </p:spPr>
          <p:txBody>
            <a:bodyPr/>
            <a:lstStyle/>
            <a:p>
              <a:endParaRPr lang="zh-CN" altLang="en-US"/>
            </a:p>
          </p:txBody>
        </p:sp>
        <p:grpSp>
          <p:nvGrpSpPr>
            <p:cNvPr id="108646" name="Group 35"/>
            <p:cNvGrpSpPr>
              <a:grpSpLocks/>
            </p:cNvGrpSpPr>
            <p:nvPr/>
          </p:nvGrpSpPr>
          <p:grpSpPr bwMode="auto">
            <a:xfrm>
              <a:off x="4195" y="527"/>
              <a:ext cx="816" cy="366"/>
              <a:chOff x="4240" y="3370"/>
              <a:chExt cx="816" cy="366"/>
            </a:xfrm>
          </p:grpSpPr>
          <p:sp>
            <p:nvSpPr>
              <p:cNvPr id="108647" name="Text Box 36"/>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t>出库帐</a:t>
                </a:r>
              </a:p>
            </p:txBody>
          </p:sp>
          <p:sp>
            <p:nvSpPr>
              <p:cNvPr id="108648" name="Line 37"/>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108649" name="Line 38"/>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108650" name="Line 39"/>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108651" name="Line 40"/>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108558" name="Group 41"/>
          <p:cNvGrpSpPr>
            <a:grpSpLocks/>
          </p:cNvGrpSpPr>
          <p:nvPr/>
        </p:nvGrpSpPr>
        <p:grpSpPr bwMode="auto">
          <a:xfrm>
            <a:off x="3511550" y="3101975"/>
            <a:ext cx="2606675" cy="1030288"/>
            <a:chOff x="2235" y="2064"/>
            <a:chExt cx="1642" cy="649"/>
          </a:xfrm>
        </p:grpSpPr>
        <p:sp>
          <p:nvSpPr>
            <p:cNvPr id="108628" name="Line 42"/>
            <p:cNvSpPr>
              <a:spLocks noChangeShapeType="1"/>
            </p:cNvSpPr>
            <p:nvPr/>
          </p:nvSpPr>
          <p:spPr bwMode="auto">
            <a:xfrm>
              <a:off x="2907" y="2499"/>
              <a:ext cx="144" cy="1"/>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629" name="AutoShape 43"/>
            <p:cNvSpPr>
              <a:spLocks noChangeArrowheads="1"/>
            </p:cNvSpPr>
            <p:nvPr/>
          </p:nvSpPr>
          <p:spPr bwMode="auto">
            <a:xfrm>
              <a:off x="2331" y="2353"/>
              <a:ext cx="576" cy="360"/>
            </a:xfrm>
            <a:prstGeom prst="flowChartDocument">
              <a:avLst/>
            </a:prstGeom>
            <a:noFill/>
            <a:ln w="28575">
              <a:solidFill>
                <a:schemeClr val="tx1"/>
              </a:solidFill>
              <a:miter lim="800000"/>
              <a:headEnd/>
              <a:tailEnd/>
            </a:ln>
          </p:spPr>
          <p:txBody>
            <a:bodyPr wrap="none" anchor="ctr"/>
            <a:lstStyle/>
            <a:p>
              <a:pPr algn="ctr"/>
              <a:r>
                <a:rPr kumimoji="1" lang="zh-CN" altLang="en-US" sz="2000"/>
                <a:t>发货单</a:t>
              </a:r>
            </a:p>
          </p:txBody>
        </p:sp>
        <p:sp>
          <p:nvSpPr>
            <p:cNvPr id="108630" name="Line 44"/>
            <p:cNvSpPr>
              <a:spLocks noChangeShapeType="1"/>
            </p:cNvSpPr>
            <p:nvPr/>
          </p:nvSpPr>
          <p:spPr bwMode="auto">
            <a:xfrm flipV="1">
              <a:off x="2424" y="2064"/>
              <a:ext cx="3" cy="288"/>
            </a:xfrm>
            <a:prstGeom prst="line">
              <a:avLst/>
            </a:prstGeom>
            <a:noFill/>
            <a:ln w="28575">
              <a:solidFill>
                <a:schemeClr val="tx1"/>
              </a:solidFill>
              <a:round/>
              <a:headEnd type="triangle" w="med" len="med"/>
              <a:tailEnd/>
            </a:ln>
          </p:spPr>
          <p:txBody>
            <a:bodyPr/>
            <a:lstStyle/>
            <a:p>
              <a:endParaRPr lang="zh-CN" altLang="en-US"/>
            </a:p>
          </p:txBody>
        </p:sp>
        <p:sp>
          <p:nvSpPr>
            <p:cNvPr id="108631" name="Line 45"/>
            <p:cNvSpPr>
              <a:spLocks noChangeShapeType="1"/>
            </p:cNvSpPr>
            <p:nvPr/>
          </p:nvSpPr>
          <p:spPr bwMode="auto">
            <a:xfrm>
              <a:off x="2235" y="2064"/>
              <a:ext cx="192" cy="0"/>
            </a:xfrm>
            <a:prstGeom prst="line">
              <a:avLst/>
            </a:prstGeom>
            <a:noFill/>
            <a:ln w="28575">
              <a:solidFill>
                <a:schemeClr val="tx1"/>
              </a:solidFill>
              <a:round/>
              <a:headEnd/>
              <a:tailEnd/>
            </a:ln>
          </p:spPr>
          <p:txBody>
            <a:bodyPr/>
            <a:lstStyle/>
            <a:p>
              <a:endParaRPr lang="zh-CN" altLang="en-US"/>
            </a:p>
          </p:txBody>
        </p:sp>
        <p:grpSp>
          <p:nvGrpSpPr>
            <p:cNvPr id="108632" name="Group 46"/>
            <p:cNvGrpSpPr>
              <a:grpSpLocks/>
            </p:cNvGrpSpPr>
            <p:nvPr/>
          </p:nvGrpSpPr>
          <p:grpSpPr bwMode="auto">
            <a:xfrm>
              <a:off x="3061" y="2296"/>
              <a:ext cx="816" cy="366"/>
              <a:chOff x="4240" y="3370"/>
              <a:chExt cx="816" cy="366"/>
            </a:xfrm>
          </p:grpSpPr>
          <p:sp>
            <p:nvSpPr>
              <p:cNvPr id="108633" name="Text Box 47"/>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latin typeface="Arial" charset="0"/>
                  </a:rPr>
                  <a:t>发货单</a:t>
                </a:r>
              </a:p>
            </p:txBody>
          </p:sp>
          <p:sp>
            <p:nvSpPr>
              <p:cNvPr id="108634" name="Line 48"/>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108635" name="Line 49"/>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108636" name="Line 50"/>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108637" name="Line 51"/>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108559" name="Group 52"/>
          <p:cNvGrpSpPr>
            <a:grpSpLocks/>
          </p:cNvGrpSpPr>
          <p:nvPr/>
        </p:nvGrpSpPr>
        <p:grpSpPr bwMode="auto">
          <a:xfrm>
            <a:off x="4464050" y="1958975"/>
            <a:ext cx="3009900" cy="3275013"/>
            <a:chOff x="2835" y="1344"/>
            <a:chExt cx="1896" cy="2063"/>
          </a:xfrm>
        </p:grpSpPr>
        <p:sp>
          <p:nvSpPr>
            <p:cNvPr id="108618" name="Line 53"/>
            <p:cNvSpPr>
              <a:spLocks noChangeShapeType="1"/>
            </p:cNvSpPr>
            <p:nvPr/>
          </p:nvSpPr>
          <p:spPr bwMode="auto">
            <a:xfrm flipV="1">
              <a:off x="2835" y="3180"/>
              <a:ext cx="3" cy="227"/>
            </a:xfrm>
            <a:prstGeom prst="line">
              <a:avLst/>
            </a:prstGeom>
            <a:noFill/>
            <a:ln w="28575">
              <a:solidFill>
                <a:schemeClr val="tx1"/>
              </a:solidFill>
              <a:round/>
              <a:headEnd/>
              <a:tailEnd/>
            </a:ln>
          </p:spPr>
          <p:txBody>
            <a:bodyPr wrap="none" anchor="ctr"/>
            <a:lstStyle/>
            <a:p>
              <a:endParaRPr lang="zh-CN" altLang="en-US"/>
            </a:p>
          </p:txBody>
        </p:sp>
        <p:sp>
          <p:nvSpPr>
            <p:cNvPr id="108619" name="AutoShape 54"/>
            <p:cNvSpPr>
              <a:spLocks noChangeArrowheads="1"/>
            </p:cNvSpPr>
            <p:nvPr/>
          </p:nvSpPr>
          <p:spPr bwMode="auto">
            <a:xfrm>
              <a:off x="4084" y="2840"/>
              <a:ext cx="565" cy="456"/>
            </a:xfrm>
            <a:prstGeom prst="flowChartDocument">
              <a:avLst/>
            </a:prstGeom>
            <a:noFill/>
            <a:ln w="28575">
              <a:solidFill>
                <a:schemeClr val="tx1"/>
              </a:solidFill>
              <a:miter lim="800000"/>
              <a:headEnd/>
              <a:tailEnd/>
            </a:ln>
          </p:spPr>
          <p:txBody>
            <a:bodyPr wrap="none" anchor="ctr"/>
            <a:lstStyle/>
            <a:p>
              <a:pPr algn="ctr"/>
              <a:r>
                <a:rPr kumimoji="1" lang="zh-CN" altLang="en-US" sz="2000"/>
                <a:t>合格</a:t>
              </a:r>
            </a:p>
            <a:p>
              <a:pPr algn="ctr"/>
              <a:r>
                <a:rPr kumimoji="1" lang="zh-CN" altLang="en-US" sz="2000"/>
                <a:t>进货单</a:t>
              </a:r>
            </a:p>
          </p:txBody>
        </p:sp>
        <p:grpSp>
          <p:nvGrpSpPr>
            <p:cNvPr id="108620" name="Group 55"/>
            <p:cNvGrpSpPr>
              <a:grpSpLocks/>
            </p:cNvGrpSpPr>
            <p:nvPr/>
          </p:nvGrpSpPr>
          <p:grpSpPr bwMode="auto">
            <a:xfrm>
              <a:off x="4011" y="1344"/>
              <a:ext cx="720" cy="1496"/>
              <a:chOff x="3936" y="1344"/>
              <a:chExt cx="720" cy="1392"/>
            </a:xfrm>
          </p:grpSpPr>
          <p:sp>
            <p:nvSpPr>
              <p:cNvPr id="108622" name="Line 56"/>
              <p:cNvSpPr>
                <a:spLocks noChangeShapeType="1"/>
              </p:cNvSpPr>
              <p:nvPr/>
            </p:nvSpPr>
            <p:spPr bwMode="auto">
              <a:xfrm flipV="1">
                <a:off x="4320" y="1968"/>
                <a:ext cx="1" cy="19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623" name="Line 57"/>
              <p:cNvSpPr>
                <a:spLocks noChangeShapeType="1"/>
              </p:cNvSpPr>
              <p:nvPr/>
            </p:nvSpPr>
            <p:spPr bwMode="auto">
              <a:xfrm flipH="1">
                <a:off x="3936" y="1344"/>
                <a:ext cx="384" cy="0"/>
              </a:xfrm>
              <a:prstGeom prst="line">
                <a:avLst/>
              </a:prstGeom>
              <a:noFill/>
              <a:ln w="28575">
                <a:solidFill>
                  <a:schemeClr val="tx1"/>
                </a:solidFill>
                <a:round/>
                <a:headEnd/>
                <a:tailEnd type="triangle" w="med" len="med"/>
              </a:ln>
            </p:spPr>
            <p:txBody>
              <a:bodyPr/>
              <a:lstStyle/>
              <a:p>
                <a:endParaRPr lang="zh-CN" altLang="en-US"/>
              </a:p>
            </p:txBody>
          </p:sp>
          <p:sp>
            <p:nvSpPr>
              <p:cNvPr id="108624" name="Rectangle 58"/>
              <p:cNvSpPr>
                <a:spLocks noChangeArrowheads="1"/>
              </p:cNvSpPr>
              <p:nvPr/>
            </p:nvSpPr>
            <p:spPr bwMode="auto">
              <a:xfrm>
                <a:off x="4128" y="2160"/>
                <a:ext cx="487" cy="388"/>
              </a:xfrm>
              <a:prstGeom prst="rect">
                <a:avLst/>
              </a:prstGeom>
              <a:noFill/>
              <a:ln w="28575">
                <a:solidFill>
                  <a:schemeClr val="tx1"/>
                </a:solidFill>
                <a:miter lim="800000"/>
                <a:headEnd/>
                <a:tailEnd/>
              </a:ln>
            </p:spPr>
            <p:txBody>
              <a:bodyPr anchor="ctr"/>
              <a:lstStyle/>
              <a:p>
                <a:pPr algn="ctr"/>
                <a:r>
                  <a:rPr kumimoji="1" lang="zh-CN" altLang="en-US" sz="2000"/>
                  <a:t>填库存帐</a:t>
                </a:r>
              </a:p>
            </p:txBody>
          </p:sp>
          <p:sp>
            <p:nvSpPr>
              <p:cNvPr id="108625" name="AutoShape 59"/>
              <p:cNvSpPr>
                <a:spLocks noChangeArrowheads="1"/>
              </p:cNvSpPr>
              <p:nvPr/>
            </p:nvSpPr>
            <p:spPr bwMode="auto">
              <a:xfrm>
                <a:off x="4080" y="1632"/>
                <a:ext cx="576" cy="336"/>
              </a:xfrm>
              <a:prstGeom prst="flowChartDocument">
                <a:avLst/>
              </a:prstGeom>
              <a:noFill/>
              <a:ln w="28575">
                <a:solidFill>
                  <a:schemeClr val="tx1"/>
                </a:solidFill>
                <a:miter lim="800000"/>
                <a:headEnd/>
                <a:tailEnd/>
              </a:ln>
            </p:spPr>
            <p:txBody>
              <a:bodyPr wrap="none" anchor="ctr"/>
              <a:lstStyle/>
              <a:p>
                <a:pPr algn="ctr"/>
                <a:r>
                  <a:rPr kumimoji="1" lang="zh-CN" altLang="en-US" sz="2000"/>
                  <a:t>进库单</a:t>
                </a:r>
              </a:p>
            </p:txBody>
          </p:sp>
          <p:sp>
            <p:nvSpPr>
              <p:cNvPr id="108626" name="Line 60"/>
              <p:cNvSpPr>
                <a:spLocks noChangeShapeType="1"/>
              </p:cNvSpPr>
              <p:nvPr/>
            </p:nvSpPr>
            <p:spPr bwMode="auto">
              <a:xfrm flipV="1">
                <a:off x="4320" y="1344"/>
                <a:ext cx="0" cy="288"/>
              </a:xfrm>
              <a:prstGeom prst="line">
                <a:avLst/>
              </a:prstGeom>
              <a:noFill/>
              <a:ln w="28575">
                <a:solidFill>
                  <a:schemeClr val="tx1"/>
                </a:solidFill>
                <a:round/>
                <a:headEnd/>
                <a:tailEnd/>
              </a:ln>
            </p:spPr>
            <p:txBody>
              <a:bodyPr/>
              <a:lstStyle/>
              <a:p>
                <a:endParaRPr lang="zh-CN" altLang="en-US"/>
              </a:p>
            </p:txBody>
          </p:sp>
          <p:sp>
            <p:nvSpPr>
              <p:cNvPr id="108627" name="Line 61"/>
              <p:cNvSpPr>
                <a:spLocks noChangeShapeType="1"/>
              </p:cNvSpPr>
              <p:nvPr/>
            </p:nvSpPr>
            <p:spPr bwMode="auto">
              <a:xfrm flipV="1">
                <a:off x="4368" y="2544"/>
                <a:ext cx="1" cy="192"/>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108621" name="Line 62"/>
            <p:cNvSpPr>
              <a:spLocks noChangeShapeType="1"/>
            </p:cNvSpPr>
            <p:nvPr/>
          </p:nvSpPr>
          <p:spPr bwMode="auto">
            <a:xfrm>
              <a:off x="2835" y="3180"/>
              <a:ext cx="1247" cy="0"/>
            </a:xfrm>
            <a:prstGeom prst="line">
              <a:avLst/>
            </a:prstGeom>
            <a:noFill/>
            <a:ln w="28575">
              <a:solidFill>
                <a:schemeClr val="tx1"/>
              </a:solidFill>
              <a:round/>
              <a:headEnd/>
              <a:tailEnd type="triangle" w="med" len="med"/>
            </a:ln>
          </p:spPr>
          <p:txBody>
            <a:bodyPr/>
            <a:lstStyle/>
            <a:p>
              <a:endParaRPr lang="zh-CN" altLang="en-US"/>
            </a:p>
          </p:txBody>
        </p:sp>
      </p:grpSp>
      <p:grpSp>
        <p:nvGrpSpPr>
          <p:cNvPr id="108560" name="Group 63"/>
          <p:cNvGrpSpPr>
            <a:grpSpLocks/>
          </p:cNvGrpSpPr>
          <p:nvPr/>
        </p:nvGrpSpPr>
        <p:grpSpPr bwMode="auto">
          <a:xfrm>
            <a:off x="7354888" y="2030413"/>
            <a:ext cx="1644650" cy="2976562"/>
            <a:chOff x="4656" y="1389"/>
            <a:chExt cx="1036" cy="1875"/>
          </a:xfrm>
        </p:grpSpPr>
        <p:sp>
          <p:nvSpPr>
            <p:cNvPr id="108607" name="AutoShape 64"/>
            <p:cNvSpPr>
              <a:spLocks noChangeArrowheads="1"/>
            </p:cNvSpPr>
            <p:nvPr/>
          </p:nvSpPr>
          <p:spPr bwMode="auto">
            <a:xfrm>
              <a:off x="4971" y="2139"/>
              <a:ext cx="624" cy="384"/>
            </a:xfrm>
            <a:prstGeom prst="flowChartDocument">
              <a:avLst/>
            </a:prstGeom>
            <a:noFill/>
            <a:ln w="28575">
              <a:solidFill>
                <a:schemeClr val="tx1"/>
              </a:solidFill>
              <a:miter lim="800000"/>
              <a:headEnd/>
              <a:tailEnd/>
            </a:ln>
          </p:spPr>
          <p:txBody>
            <a:bodyPr anchor="ctr"/>
            <a:lstStyle/>
            <a:p>
              <a:pPr algn="ctr"/>
              <a:r>
                <a:rPr kumimoji="1" lang="zh-CN" altLang="en-US" sz="2000"/>
                <a:t>进货单</a:t>
              </a:r>
            </a:p>
          </p:txBody>
        </p:sp>
        <p:sp>
          <p:nvSpPr>
            <p:cNvPr id="108608" name="Rectangle 65"/>
            <p:cNvSpPr>
              <a:spLocks noChangeArrowheads="1"/>
            </p:cNvSpPr>
            <p:nvPr/>
          </p:nvSpPr>
          <p:spPr bwMode="auto">
            <a:xfrm>
              <a:off x="5019" y="2844"/>
              <a:ext cx="624" cy="420"/>
            </a:xfrm>
            <a:prstGeom prst="rect">
              <a:avLst/>
            </a:prstGeom>
            <a:noFill/>
            <a:ln w="28575">
              <a:solidFill>
                <a:schemeClr val="tx1"/>
              </a:solidFill>
              <a:miter lim="800000"/>
              <a:headEnd/>
              <a:tailEnd/>
            </a:ln>
          </p:spPr>
          <p:txBody>
            <a:bodyPr anchor="ctr"/>
            <a:lstStyle/>
            <a:p>
              <a:pPr algn="ctr"/>
              <a:r>
                <a:rPr kumimoji="1" lang="zh-CN" altLang="en-US" sz="2000"/>
                <a:t>填入</a:t>
              </a:r>
            </a:p>
            <a:p>
              <a:pPr algn="ctr"/>
              <a:r>
                <a:rPr kumimoji="1" lang="zh-CN" altLang="en-US" sz="2000"/>
                <a:t>库帐</a:t>
              </a:r>
            </a:p>
          </p:txBody>
        </p:sp>
        <p:sp>
          <p:nvSpPr>
            <p:cNvPr id="108609" name="Line 66"/>
            <p:cNvSpPr>
              <a:spLocks noChangeShapeType="1"/>
            </p:cNvSpPr>
            <p:nvPr/>
          </p:nvSpPr>
          <p:spPr bwMode="auto">
            <a:xfrm>
              <a:off x="4656" y="3024"/>
              <a:ext cx="384"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610" name="Line 67"/>
            <p:cNvSpPr>
              <a:spLocks noChangeShapeType="1"/>
            </p:cNvSpPr>
            <p:nvPr/>
          </p:nvSpPr>
          <p:spPr bwMode="auto">
            <a:xfrm flipV="1">
              <a:off x="5305" y="2496"/>
              <a:ext cx="2" cy="348"/>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611" name="Line 68"/>
            <p:cNvSpPr>
              <a:spLocks noChangeShapeType="1"/>
            </p:cNvSpPr>
            <p:nvPr/>
          </p:nvSpPr>
          <p:spPr bwMode="auto">
            <a:xfrm flipV="1">
              <a:off x="5284" y="1752"/>
              <a:ext cx="2" cy="388"/>
            </a:xfrm>
            <a:prstGeom prst="line">
              <a:avLst/>
            </a:prstGeom>
            <a:noFill/>
            <a:ln w="28575">
              <a:solidFill>
                <a:schemeClr val="tx1"/>
              </a:solidFill>
              <a:round/>
              <a:headEnd/>
              <a:tailEnd type="triangle" w="med" len="med"/>
            </a:ln>
          </p:spPr>
          <p:txBody>
            <a:bodyPr wrap="none" anchor="ctr"/>
            <a:lstStyle/>
            <a:p>
              <a:endParaRPr lang="zh-CN" altLang="en-US"/>
            </a:p>
          </p:txBody>
        </p:sp>
        <p:grpSp>
          <p:nvGrpSpPr>
            <p:cNvPr id="108612" name="Group 69"/>
            <p:cNvGrpSpPr>
              <a:grpSpLocks/>
            </p:cNvGrpSpPr>
            <p:nvPr/>
          </p:nvGrpSpPr>
          <p:grpSpPr bwMode="auto">
            <a:xfrm>
              <a:off x="4876" y="1389"/>
              <a:ext cx="816" cy="366"/>
              <a:chOff x="4240" y="3370"/>
              <a:chExt cx="816" cy="366"/>
            </a:xfrm>
          </p:grpSpPr>
          <p:sp>
            <p:nvSpPr>
              <p:cNvPr id="108613" name="Text Box 70"/>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t>入库</a:t>
                </a:r>
                <a:r>
                  <a:rPr kumimoji="1" lang="zh-CN" altLang="en-US" sz="2000">
                    <a:latin typeface="Arial" charset="0"/>
                  </a:rPr>
                  <a:t>帐</a:t>
                </a:r>
              </a:p>
            </p:txBody>
          </p:sp>
          <p:sp>
            <p:nvSpPr>
              <p:cNvPr id="108614" name="Line 71"/>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108615" name="Line 72"/>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108616" name="Line 73"/>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108617" name="Line 74"/>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108561" name="Group 75"/>
          <p:cNvGrpSpPr>
            <a:grpSpLocks/>
          </p:cNvGrpSpPr>
          <p:nvPr/>
        </p:nvGrpSpPr>
        <p:grpSpPr bwMode="auto">
          <a:xfrm>
            <a:off x="2749550" y="1273175"/>
            <a:ext cx="3730625" cy="920750"/>
            <a:chOff x="1755" y="912"/>
            <a:chExt cx="2350" cy="580"/>
          </a:xfrm>
        </p:grpSpPr>
        <p:sp>
          <p:nvSpPr>
            <p:cNvPr id="108595" name="Line 76"/>
            <p:cNvSpPr>
              <a:spLocks noChangeShapeType="1"/>
            </p:cNvSpPr>
            <p:nvPr/>
          </p:nvSpPr>
          <p:spPr bwMode="auto">
            <a:xfrm>
              <a:off x="3051" y="1344"/>
              <a:ext cx="222" cy="1"/>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596" name="Rectangle 77"/>
            <p:cNvSpPr>
              <a:spLocks noChangeArrowheads="1"/>
            </p:cNvSpPr>
            <p:nvPr/>
          </p:nvSpPr>
          <p:spPr bwMode="auto">
            <a:xfrm>
              <a:off x="1755" y="1104"/>
              <a:ext cx="487" cy="388"/>
            </a:xfrm>
            <a:prstGeom prst="rect">
              <a:avLst/>
            </a:prstGeom>
            <a:noFill/>
            <a:ln w="28575">
              <a:solidFill>
                <a:schemeClr val="tx1"/>
              </a:solidFill>
              <a:miter lim="800000"/>
              <a:headEnd/>
              <a:tailEnd/>
            </a:ln>
          </p:spPr>
          <p:txBody>
            <a:bodyPr anchor="ctr"/>
            <a:lstStyle/>
            <a:p>
              <a:pPr algn="ctr"/>
              <a:r>
                <a:rPr kumimoji="1" lang="zh-CN" altLang="en-US" sz="2000"/>
                <a:t>填库存帐</a:t>
              </a:r>
            </a:p>
          </p:txBody>
        </p:sp>
        <p:sp>
          <p:nvSpPr>
            <p:cNvPr id="108597" name="AutoShape 78"/>
            <p:cNvSpPr>
              <a:spLocks noChangeArrowheads="1"/>
            </p:cNvSpPr>
            <p:nvPr/>
          </p:nvSpPr>
          <p:spPr bwMode="auto">
            <a:xfrm>
              <a:off x="2475" y="1152"/>
              <a:ext cx="576" cy="336"/>
            </a:xfrm>
            <a:prstGeom prst="flowChartDocument">
              <a:avLst/>
            </a:prstGeom>
            <a:noFill/>
            <a:ln w="28575">
              <a:solidFill>
                <a:schemeClr val="tx1"/>
              </a:solidFill>
              <a:miter lim="800000"/>
              <a:headEnd/>
              <a:tailEnd/>
            </a:ln>
          </p:spPr>
          <p:txBody>
            <a:bodyPr wrap="none" anchor="ctr"/>
            <a:lstStyle/>
            <a:p>
              <a:pPr algn="ctr"/>
              <a:r>
                <a:rPr kumimoji="1" lang="zh-CN" altLang="en-US" sz="2000"/>
                <a:t>出库单</a:t>
              </a:r>
            </a:p>
          </p:txBody>
        </p:sp>
        <p:sp>
          <p:nvSpPr>
            <p:cNvPr id="108598" name="Line 79"/>
            <p:cNvSpPr>
              <a:spLocks noChangeShapeType="1"/>
            </p:cNvSpPr>
            <p:nvPr/>
          </p:nvSpPr>
          <p:spPr bwMode="auto">
            <a:xfrm flipV="1">
              <a:off x="2139" y="912"/>
              <a:ext cx="2" cy="192"/>
            </a:xfrm>
            <a:prstGeom prst="line">
              <a:avLst/>
            </a:prstGeom>
            <a:noFill/>
            <a:ln w="28575">
              <a:solidFill>
                <a:schemeClr val="tx1"/>
              </a:solidFill>
              <a:round/>
              <a:headEnd type="triangle" w="med" len="med"/>
              <a:tailEnd/>
            </a:ln>
          </p:spPr>
          <p:txBody>
            <a:bodyPr/>
            <a:lstStyle/>
            <a:p>
              <a:endParaRPr lang="zh-CN" altLang="en-US"/>
            </a:p>
          </p:txBody>
        </p:sp>
        <p:sp>
          <p:nvSpPr>
            <p:cNvPr id="108599" name="Line 80"/>
            <p:cNvSpPr>
              <a:spLocks noChangeShapeType="1"/>
            </p:cNvSpPr>
            <p:nvPr/>
          </p:nvSpPr>
          <p:spPr bwMode="auto">
            <a:xfrm>
              <a:off x="2235" y="1296"/>
              <a:ext cx="24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600" name="Line 81"/>
            <p:cNvSpPr>
              <a:spLocks noChangeShapeType="1"/>
            </p:cNvSpPr>
            <p:nvPr/>
          </p:nvSpPr>
          <p:spPr bwMode="auto">
            <a:xfrm>
              <a:off x="2139" y="912"/>
              <a:ext cx="288" cy="0"/>
            </a:xfrm>
            <a:prstGeom prst="line">
              <a:avLst/>
            </a:prstGeom>
            <a:noFill/>
            <a:ln w="28575">
              <a:solidFill>
                <a:schemeClr val="tx1"/>
              </a:solidFill>
              <a:round/>
              <a:headEnd/>
              <a:tailEnd/>
            </a:ln>
          </p:spPr>
          <p:txBody>
            <a:bodyPr/>
            <a:lstStyle/>
            <a:p>
              <a:endParaRPr lang="zh-CN" altLang="en-US"/>
            </a:p>
          </p:txBody>
        </p:sp>
        <p:grpSp>
          <p:nvGrpSpPr>
            <p:cNvPr id="108601" name="Group 82"/>
            <p:cNvGrpSpPr>
              <a:grpSpLocks/>
            </p:cNvGrpSpPr>
            <p:nvPr/>
          </p:nvGrpSpPr>
          <p:grpSpPr bwMode="auto">
            <a:xfrm>
              <a:off x="3289" y="1117"/>
              <a:ext cx="816" cy="366"/>
              <a:chOff x="4240" y="3370"/>
              <a:chExt cx="816" cy="366"/>
            </a:xfrm>
          </p:grpSpPr>
          <p:sp>
            <p:nvSpPr>
              <p:cNvPr id="108602" name="Text Box 83"/>
              <p:cNvSpPr txBox="1">
                <a:spLocks noChangeArrowheads="1"/>
              </p:cNvSpPr>
              <p:nvPr/>
            </p:nvSpPr>
            <p:spPr bwMode="auto">
              <a:xfrm>
                <a:off x="4332" y="3418"/>
                <a:ext cx="599" cy="250"/>
              </a:xfrm>
              <a:prstGeom prst="rect">
                <a:avLst/>
              </a:prstGeom>
              <a:noFill/>
              <a:ln w="28575">
                <a:noFill/>
                <a:miter lim="800000"/>
                <a:headEnd/>
                <a:tailEnd/>
              </a:ln>
            </p:spPr>
            <p:txBody>
              <a:bodyPr>
                <a:spAutoFit/>
              </a:bodyPr>
              <a:lstStyle/>
              <a:p>
                <a:pPr>
                  <a:spcBef>
                    <a:spcPct val="50000"/>
                  </a:spcBef>
                </a:pPr>
                <a:r>
                  <a:rPr kumimoji="1" lang="zh-CN" altLang="en-US" sz="2000"/>
                  <a:t>库</a:t>
                </a:r>
                <a:r>
                  <a:rPr kumimoji="1" lang="zh-CN" altLang="en-US" sz="2000">
                    <a:latin typeface="Arial" charset="0"/>
                  </a:rPr>
                  <a:t>存帐</a:t>
                </a:r>
              </a:p>
            </p:txBody>
          </p:sp>
          <p:sp>
            <p:nvSpPr>
              <p:cNvPr id="108603" name="Line 84"/>
              <p:cNvSpPr>
                <a:spLocks noChangeShapeType="1"/>
              </p:cNvSpPr>
              <p:nvPr/>
            </p:nvSpPr>
            <p:spPr bwMode="auto">
              <a:xfrm>
                <a:off x="4240" y="3370"/>
                <a:ext cx="0" cy="359"/>
              </a:xfrm>
              <a:prstGeom prst="line">
                <a:avLst/>
              </a:prstGeom>
              <a:noFill/>
              <a:ln w="28575">
                <a:solidFill>
                  <a:schemeClr val="tx1"/>
                </a:solidFill>
                <a:round/>
                <a:headEnd/>
                <a:tailEnd/>
              </a:ln>
            </p:spPr>
            <p:txBody>
              <a:bodyPr wrap="none" anchor="ctr"/>
              <a:lstStyle/>
              <a:p>
                <a:endParaRPr lang="zh-CN" altLang="en-US"/>
              </a:p>
            </p:txBody>
          </p:sp>
          <p:sp>
            <p:nvSpPr>
              <p:cNvPr id="108604" name="Line 85"/>
              <p:cNvSpPr>
                <a:spLocks noChangeShapeType="1"/>
              </p:cNvSpPr>
              <p:nvPr/>
            </p:nvSpPr>
            <p:spPr bwMode="auto">
              <a:xfrm>
                <a:off x="4240" y="3729"/>
                <a:ext cx="816" cy="0"/>
              </a:xfrm>
              <a:prstGeom prst="line">
                <a:avLst/>
              </a:prstGeom>
              <a:noFill/>
              <a:ln w="28575">
                <a:solidFill>
                  <a:schemeClr val="tx1"/>
                </a:solidFill>
                <a:round/>
                <a:headEnd/>
                <a:tailEnd/>
              </a:ln>
            </p:spPr>
            <p:txBody>
              <a:bodyPr wrap="none" anchor="ctr"/>
              <a:lstStyle/>
              <a:p>
                <a:endParaRPr lang="zh-CN" altLang="en-US"/>
              </a:p>
            </p:txBody>
          </p:sp>
          <p:sp>
            <p:nvSpPr>
              <p:cNvPr id="108605" name="Line 86"/>
              <p:cNvSpPr>
                <a:spLocks noChangeShapeType="1"/>
              </p:cNvSpPr>
              <p:nvPr/>
            </p:nvSpPr>
            <p:spPr bwMode="auto">
              <a:xfrm>
                <a:off x="4240" y="3371"/>
                <a:ext cx="816" cy="0"/>
              </a:xfrm>
              <a:prstGeom prst="line">
                <a:avLst/>
              </a:prstGeom>
              <a:noFill/>
              <a:ln w="28575">
                <a:solidFill>
                  <a:schemeClr val="tx1"/>
                </a:solidFill>
                <a:round/>
                <a:headEnd/>
                <a:tailEnd/>
              </a:ln>
            </p:spPr>
            <p:txBody>
              <a:bodyPr wrap="none" anchor="ctr"/>
              <a:lstStyle/>
              <a:p>
                <a:endParaRPr lang="zh-CN" altLang="en-US"/>
              </a:p>
            </p:txBody>
          </p:sp>
          <p:sp>
            <p:nvSpPr>
              <p:cNvPr id="108606" name="Line 87"/>
              <p:cNvSpPr>
                <a:spLocks noChangeShapeType="1"/>
              </p:cNvSpPr>
              <p:nvPr/>
            </p:nvSpPr>
            <p:spPr bwMode="auto">
              <a:xfrm>
                <a:off x="4333" y="3373"/>
                <a:ext cx="0" cy="363"/>
              </a:xfrm>
              <a:prstGeom prst="line">
                <a:avLst/>
              </a:prstGeom>
              <a:noFill/>
              <a:ln w="28575">
                <a:solidFill>
                  <a:schemeClr val="tx1"/>
                </a:solidFill>
                <a:round/>
                <a:headEnd/>
                <a:tailEnd/>
              </a:ln>
            </p:spPr>
            <p:txBody>
              <a:bodyPr/>
              <a:lstStyle/>
              <a:p>
                <a:endParaRPr lang="zh-CN" altLang="en-US"/>
              </a:p>
            </p:txBody>
          </p:sp>
        </p:grpSp>
      </p:grpSp>
      <p:grpSp>
        <p:nvGrpSpPr>
          <p:cNvPr id="108562" name="Group 88"/>
          <p:cNvGrpSpPr>
            <a:grpSpLocks/>
          </p:cNvGrpSpPr>
          <p:nvPr/>
        </p:nvGrpSpPr>
        <p:grpSpPr bwMode="auto">
          <a:xfrm>
            <a:off x="431800" y="3614738"/>
            <a:ext cx="3598863" cy="2016125"/>
            <a:chOff x="295" y="2387"/>
            <a:chExt cx="2267" cy="1270"/>
          </a:xfrm>
        </p:grpSpPr>
        <p:sp>
          <p:nvSpPr>
            <p:cNvPr id="108584" name="Line 89"/>
            <p:cNvSpPr>
              <a:spLocks noChangeShapeType="1"/>
            </p:cNvSpPr>
            <p:nvPr/>
          </p:nvSpPr>
          <p:spPr bwMode="auto">
            <a:xfrm>
              <a:off x="1655" y="3657"/>
              <a:ext cx="68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585" name="Line 90"/>
            <p:cNvSpPr>
              <a:spLocks noChangeShapeType="1"/>
            </p:cNvSpPr>
            <p:nvPr/>
          </p:nvSpPr>
          <p:spPr bwMode="auto">
            <a:xfrm>
              <a:off x="431" y="2659"/>
              <a:ext cx="48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586" name="AutoShape 91"/>
            <p:cNvSpPr>
              <a:spLocks noChangeArrowheads="1"/>
            </p:cNvSpPr>
            <p:nvPr/>
          </p:nvSpPr>
          <p:spPr bwMode="auto">
            <a:xfrm>
              <a:off x="930" y="2387"/>
              <a:ext cx="907" cy="409"/>
            </a:xfrm>
            <a:prstGeom prst="flowChartDocument">
              <a:avLst/>
            </a:prstGeom>
            <a:solidFill>
              <a:srgbClr val="0066FF"/>
            </a:solidFill>
            <a:ln w="28575">
              <a:solidFill>
                <a:schemeClr val="tx1"/>
              </a:solidFill>
              <a:miter lim="800000"/>
              <a:headEnd/>
              <a:tailEnd/>
            </a:ln>
          </p:spPr>
          <p:txBody>
            <a:bodyPr wrap="none" anchor="ctr"/>
            <a:lstStyle/>
            <a:p>
              <a:pPr algn="ctr"/>
              <a:r>
                <a:rPr kumimoji="1" lang="zh-CN" altLang="en-US" sz="2000">
                  <a:solidFill>
                    <a:schemeClr val="bg1"/>
                  </a:solidFill>
                </a:rPr>
                <a:t>进货单</a:t>
              </a:r>
            </a:p>
          </p:txBody>
        </p:sp>
        <p:sp>
          <p:nvSpPr>
            <p:cNvPr id="108587" name="Line 92"/>
            <p:cNvSpPr>
              <a:spLocks noChangeShapeType="1"/>
            </p:cNvSpPr>
            <p:nvPr/>
          </p:nvSpPr>
          <p:spPr bwMode="auto">
            <a:xfrm flipV="1">
              <a:off x="2562" y="2886"/>
              <a:ext cx="0" cy="544"/>
            </a:xfrm>
            <a:prstGeom prst="line">
              <a:avLst/>
            </a:prstGeom>
            <a:noFill/>
            <a:ln w="28575">
              <a:solidFill>
                <a:schemeClr val="tx1"/>
              </a:solidFill>
              <a:round/>
              <a:headEnd type="triangle" w="med" len="med"/>
              <a:tailEnd/>
            </a:ln>
          </p:spPr>
          <p:txBody>
            <a:bodyPr wrap="none" anchor="ctr"/>
            <a:lstStyle/>
            <a:p>
              <a:endParaRPr lang="zh-CN" altLang="en-US"/>
            </a:p>
          </p:txBody>
        </p:sp>
        <p:sp>
          <p:nvSpPr>
            <p:cNvPr id="108588" name="Line 93"/>
            <p:cNvSpPr>
              <a:spLocks noChangeShapeType="1"/>
            </p:cNvSpPr>
            <p:nvPr/>
          </p:nvSpPr>
          <p:spPr bwMode="auto">
            <a:xfrm>
              <a:off x="295" y="3339"/>
              <a:ext cx="635"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08589" name="AutoShape 94"/>
            <p:cNvSpPr>
              <a:spLocks noChangeArrowheads="1"/>
            </p:cNvSpPr>
            <p:nvPr/>
          </p:nvSpPr>
          <p:spPr bwMode="auto">
            <a:xfrm>
              <a:off x="930" y="3113"/>
              <a:ext cx="907" cy="453"/>
            </a:xfrm>
            <a:prstGeom prst="flowChartDocument">
              <a:avLst/>
            </a:prstGeom>
            <a:noFill/>
            <a:ln w="28575">
              <a:solidFill>
                <a:schemeClr val="tx1"/>
              </a:solidFill>
              <a:miter lim="800000"/>
              <a:headEnd/>
              <a:tailEnd/>
            </a:ln>
          </p:spPr>
          <p:txBody>
            <a:bodyPr wrap="none" anchor="ctr"/>
            <a:lstStyle/>
            <a:p>
              <a:pPr algn="ctr"/>
              <a:r>
                <a:rPr kumimoji="1" lang="zh-CN" altLang="en-US" sz="2000"/>
                <a:t>原材料</a:t>
              </a:r>
            </a:p>
          </p:txBody>
        </p:sp>
        <p:sp>
          <p:nvSpPr>
            <p:cNvPr id="108590" name="Line 95"/>
            <p:cNvSpPr>
              <a:spLocks noChangeShapeType="1"/>
            </p:cNvSpPr>
            <p:nvPr/>
          </p:nvSpPr>
          <p:spPr bwMode="auto">
            <a:xfrm>
              <a:off x="295" y="2523"/>
              <a:ext cx="0" cy="816"/>
            </a:xfrm>
            <a:prstGeom prst="line">
              <a:avLst/>
            </a:prstGeom>
            <a:noFill/>
            <a:ln w="28575">
              <a:solidFill>
                <a:schemeClr val="tx1"/>
              </a:solidFill>
              <a:round/>
              <a:headEnd/>
              <a:tailEnd/>
            </a:ln>
          </p:spPr>
          <p:txBody>
            <a:bodyPr/>
            <a:lstStyle/>
            <a:p>
              <a:endParaRPr lang="zh-CN" altLang="en-US"/>
            </a:p>
          </p:txBody>
        </p:sp>
        <p:sp>
          <p:nvSpPr>
            <p:cNvPr id="108591" name="Line 96"/>
            <p:cNvSpPr>
              <a:spLocks noChangeShapeType="1"/>
            </p:cNvSpPr>
            <p:nvPr/>
          </p:nvSpPr>
          <p:spPr bwMode="auto">
            <a:xfrm>
              <a:off x="431" y="2523"/>
              <a:ext cx="0" cy="136"/>
            </a:xfrm>
            <a:prstGeom prst="line">
              <a:avLst/>
            </a:prstGeom>
            <a:noFill/>
            <a:ln w="28575">
              <a:solidFill>
                <a:schemeClr val="tx1"/>
              </a:solidFill>
              <a:round/>
              <a:headEnd/>
              <a:tailEnd/>
            </a:ln>
          </p:spPr>
          <p:txBody>
            <a:bodyPr/>
            <a:lstStyle/>
            <a:p>
              <a:endParaRPr lang="zh-CN" altLang="en-US"/>
            </a:p>
          </p:txBody>
        </p:sp>
        <p:sp>
          <p:nvSpPr>
            <p:cNvPr id="108592" name="Line 97"/>
            <p:cNvSpPr>
              <a:spLocks noChangeShapeType="1"/>
            </p:cNvSpPr>
            <p:nvPr/>
          </p:nvSpPr>
          <p:spPr bwMode="auto">
            <a:xfrm>
              <a:off x="1655" y="3475"/>
              <a:ext cx="0" cy="182"/>
            </a:xfrm>
            <a:prstGeom prst="line">
              <a:avLst/>
            </a:prstGeom>
            <a:noFill/>
            <a:ln w="28575">
              <a:solidFill>
                <a:schemeClr val="tx1"/>
              </a:solidFill>
              <a:round/>
              <a:headEnd/>
              <a:tailEnd/>
            </a:ln>
          </p:spPr>
          <p:txBody>
            <a:bodyPr/>
            <a:lstStyle/>
            <a:p>
              <a:endParaRPr lang="zh-CN" altLang="en-US"/>
            </a:p>
          </p:txBody>
        </p:sp>
        <p:sp>
          <p:nvSpPr>
            <p:cNvPr id="108593" name="Line 98"/>
            <p:cNvSpPr>
              <a:spLocks noChangeShapeType="1"/>
            </p:cNvSpPr>
            <p:nvPr/>
          </p:nvSpPr>
          <p:spPr bwMode="auto">
            <a:xfrm>
              <a:off x="1429" y="2750"/>
              <a:ext cx="0" cy="136"/>
            </a:xfrm>
            <a:prstGeom prst="line">
              <a:avLst/>
            </a:prstGeom>
            <a:noFill/>
            <a:ln w="28575">
              <a:solidFill>
                <a:schemeClr val="tx1"/>
              </a:solidFill>
              <a:round/>
              <a:headEnd/>
              <a:tailEnd/>
            </a:ln>
          </p:spPr>
          <p:txBody>
            <a:bodyPr/>
            <a:lstStyle/>
            <a:p>
              <a:endParaRPr lang="zh-CN" altLang="en-US"/>
            </a:p>
          </p:txBody>
        </p:sp>
        <p:sp>
          <p:nvSpPr>
            <p:cNvPr id="108594" name="Line 99"/>
            <p:cNvSpPr>
              <a:spLocks noChangeShapeType="1"/>
            </p:cNvSpPr>
            <p:nvPr/>
          </p:nvSpPr>
          <p:spPr bwMode="auto">
            <a:xfrm>
              <a:off x="1429" y="2886"/>
              <a:ext cx="1133" cy="0"/>
            </a:xfrm>
            <a:prstGeom prst="line">
              <a:avLst/>
            </a:prstGeom>
            <a:noFill/>
            <a:ln w="28575">
              <a:solidFill>
                <a:schemeClr val="tx1"/>
              </a:solidFill>
              <a:round/>
              <a:headEnd/>
              <a:tailEnd/>
            </a:ln>
          </p:spPr>
          <p:txBody>
            <a:bodyPr wrap="none" anchor="ctr"/>
            <a:lstStyle/>
            <a:p>
              <a:endParaRPr lang="zh-CN" altLang="en-US"/>
            </a:p>
          </p:txBody>
        </p:sp>
      </p:grpSp>
      <p:grpSp>
        <p:nvGrpSpPr>
          <p:cNvPr id="108563" name="Group 100"/>
          <p:cNvGrpSpPr>
            <a:grpSpLocks/>
          </p:cNvGrpSpPr>
          <p:nvPr/>
        </p:nvGrpSpPr>
        <p:grpSpPr bwMode="auto">
          <a:xfrm>
            <a:off x="6084888" y="2174875"/>
            <a:ext cx="198437" cy="2951163"/>
            <a:chOff x="3856" y="1480"/>
            <a:chExt cx="125" cy="1859"/>
          </a:xfrm>
        </p:grpSpPr>
        <p:sp>
          <p:nvSpPr>
            <p:cNvPr id="108581" name="Line 101"/>
            <p:cNvSpPr>
              <a:spLocks noChangeShapeType="1"/>
            </p:cNvSpPr>
            <p:nvPr/>
          </p:nvSpPr>
          <p:spPr bwMode="auto">
            <a:xfrm>
              <a:off x="3969" y="1480"/>
              <a:ext cx="0" cy="1633"/>
            </a:xfrm>
            <a:prstGeom prst="line">
              <a:avLst/>
            </a:prstGeom>
            <a:noFill/>
            <a:ln w="28575">
              <a:solidFill>
                <a:srgbClr val="990033"/>
              </a:solidFill>
              <a:round/>
              <a:headEnd/>
              <a:tailEnd/>
            </a:ln>
          </p:spPr>
          <p:txBody>
            <a:bodyPr/>
            <a:lstStyle/>
            <a:p>
              <a:endParaRPr lang="zh-CN" altLang="en-US"/>
            </a:p>
          </p:txBody>
        </p:sp>
        <p:sp>
          <p:nvSpPr>
            <p:cNvPr id="108582" name="Freeform 102"/>
            <p:cNvSpPr>
              <a:spLocks/>
            </p:cNvSpPr>
            <p:nvPr/>
          </p:nvSpPr>
          <p:spPr bwMode="auto">
            <a:xfrm rot="4151295">
              <a:off x="3851" y="3118"/>
              <a:ext cx="135" cy="125"/>
            </a:xfrm>
            <a:custGeom>
              <a:avLst/>
              <a:gdLst>
                <a:gd name="T0" fmla="*/ 19 w 105"/>
                <a:gd name="T1" fmla="*/ 0 h 143"/>
                <a:gd name="T2" fmla="*/ 19 w 105"/>
                <a:gd name="T3" fmla="*/ 119 h 143"/>
                <a:gd name="T4" fmla="*/ 135 w 105"/>
                <a:gd name="T5" fmla="*/ 39 h 143"/>
                <a:gd name="T6" fmla="*/ 0 60000 65536"/>
                <a:gd name="T7" fmla="*/ 0 60000 65536"/>
                <a:gd name="T8" fmla="*/ 0 60000 65536"/>
                <a:gd name="T9" fmla="*/ 0 w 105"/>
                <a:gd name="T10" fmla="*/ 0 h 143"/>
                <a:gd name="T11" fmla="*/ 105 w 105"/>
                <a:gd name="T12" fmla="*/ 143 h 143"/>
              </a:gdLst>
              <a:ahLst/>
              <a:cxnLst>
                <a:cxn ang="T6">
                  <a:pos x="T0" y="T1"/>
                </a:cxn>
                <a:cxn ang="T7">
                  <a:pos x="T2" y="T3"/>
                </a:cxn>
                <a:cxn ang="T8">
                  <a:pos x="T4" y="T5"/>
                </a:cxn>
              </a:cxnLst>
              <a:rect l="T9" t="T10" r="T11" b="T12"/>
              <a:pathLst>
                <a:path w="105" h="143">
                  <a:moveTo>
                    <a:pt x="15" y="0"/>
                  </a:moveTo>
                  <a:cubicBezTo>
                    <a:pt x="7" y="64"/>
                    <a:pt x="0" y="129"/>
                    <a:pt x="15" y="136"/>
                  </a:cubicBezTo>
                  <a:cubicBezTo>
                    <a:pt x="30" y="143"/>
                    <a:pt x="67" y="94"/>
                    <a:pt x="105" y="45"/>
                  </a:cubicBezTo>
                </a:path>
              </a:pathLst>
            </a:custGeom>
            <a:noFill/>
            <a:ln w="28575">
              <a:solidFill>
                <a:srgbClr val="990033"/>
              </a:solidFill>
              <a:round/>
              <a:headEnd/>
              <a:tailEnd/>
            </a:ln>
          </p:spPr>
          <p:txBody>
            <a:bodyPr/>
            <a:lstStyle/>
            <a:p>
              <a:endParaRPr lang="zh-CN" altLang="en-US"/>
            </a:p>
          </p:txBody>
        </p:sp>
        <p:sp>
          <p:nvSpPr>
            <p:cNvPr id="108583" name="Line 103"/>
            <p:cNvSpPr>
              <a:spLocks noChangeShapeType="1"/>
            </p:cNvSpPr>
            <p:nvPr/>
          </p:nvSpPr>
          <p:spPr bwMode="auto">
            <a:xfrm>
              <a:off x="3969" y="3225"/>
              <a:ext cx="0" cy="114"/>
            </a:xfrm>
            <a:prstGeom prst="line">
              <a:avLst/>
            </a:prstGeom>
            <a:noFill/>
            <a:ln w="28575">
              <a:solidFill>
                <a:srgbClr val="990033"/>
              </a:solidFill>
              <a:round/>
              <a:headEnd/>
              <a:tailEnd type="triangle" w="med" len="med"/>
            </a:ln>
          </p:spPr>
          <p:txBody>
            <a:bodyPr/>
            <a:lstStyle/>
            <a:p>
              <a:endParaRPr lang="zh-CN" altLang="en-US"/>
            </a:p>
          </p:txBody>
        </p:sp>
      </p:grpSp>
      <p:grpSp>
        <p:nvGrpSpPr>
          <p:cNvPr id="108564" name="Group 104"/>
          <p:cNvGrpSpPr>
            <a:grpSpLocks/>
          </p:cNvGrpSpPr>
          <p:nvPr/>
        </p:nvGrpSpPr>
        <p:grpSpPr bwMode="auto">
          <a:xfrm>
            <a:off x="5472113" y="5126038"/>
            <a:ext cx="1296987" cy="1009650"/>
            <a:chOff x="3470" y="3339"/>
            <a:chExt cx="817" cy="636"/>
          </a:xfrm>
        </p:grpSpPr>
        <p:sp>
          <p:nvSpPr>
            <p:cNvPr id="108578" name="AutoShape 105"/>
            <p:cNvSpPr>
              <a:spLocks noChangeArrowheads="1"/>
            </p:cNvSpPr>
            <p:nvPr/>
          </p:nvSpPr>
          <p:spPr bwMode="auto">
            <a:xfrm>
              <a:off x="3515" y="3339"/>
              <a:ext cx="720" cy="336"/>
            </a:xfrm>
            <a:prstGeom prst="flowChartDocument">
              <a:avLst/>
            </a:prstGeom>
            <a:noFill/>
            <a:ln w="28575">
              <a:solidFill>
                <a:srgbClr val="990033"/>
              </a:solidFill>
              <a:miter lim="800000"/>
              <a:headEnd/>
              <a:tailEnd/>
            </a:ln>
          </p:spPr>
          <p:txBody>
            <a:bodyPr wrap="none" anchor="ctr"/>
            <a:lstStyle/>
            <a:p>
              <a:pPr algn="ctr"/>
              <a:r>
                <a:rPr kumimoji="1" lang="zh-CN" altLang="en-US" sz="2000">
                  <a:solidFill>
                    <a:srgbClr val="660033"/>
                  </a:solidFill>
                </a:rPr>
                <a:t>库存情况</a:t>
              </a:r>
            </a:p>
          </p:txBody>
        </p:sp>
        <p:sp>
          <p:nvSpPr>
            <p:cNvPr id="108579" name="Rectangle 106"/>
            <p:cNvSpPr>
              <a:spLocks noChangeArrowheads="1"/>
            </p:cNvSpPr>
            <p:nvPr/>
          </p:nvSpPr>
          <p:spPr bwMode="auto">
            <a:xfrm>
              <a:off x="3470" y="3748"/>
              <a:ext cx="817" cy="227"/>
            </a:xfrm>
            <a:prstGeom prst="rect">
              <a:avLst/>
            </a:prstGeom>
            <a:noFill/>
            <a:ln w="28575">
              <a:solidFill>
                <a:srgbClr val="990033"/>
              </a:solidFill>
              <a:miter lim="800000"/>
              <a:headEnd/>
              <a:tailEnd/>
            </a:ln>
          </p:spPr>
          <p:txBody>
            <a:bodyPr anchor="ctr"/>
            <a:lstStyle/>
            <a:p>
              <a:pPr algn="ctr"/>
              <a:r>
                <a:rPr kumimoji="1" lang="zh-CN" altLang="en-US" sz="2000">
                  <a:solidFill>
                    <a:srgbClr val="660033"/>
                  </a:solidFill>
                </a:rPr>
                <a:t>检查库存</a:t>
              </a:r>
            </a:p>
          </p:txBody>
        </p:sp>
        <p:sp>
          <p:nvSpPr>
            <p:cNvPr id="108580" name="Line 107"/>
            <p:cNvSpPr>
              <a:spLocks noChangeShapeType="1"/>
            </p:cNvSpPr>
            <p:nvPr/>
          </p:nvSpPr>
          <p:spPr bwMode="auto">
            <a:xfrm>
              <a:off x="3923" y="3634"/>
              <a:ext cx="0" cy="114"/>
            </a:xfrm>
            <a:prstGeom prst="line">
              <a:avLst/>
            </a:prstGeom>
            <a:noFill/>
            <a:ln w="28575">
              <a:solidFill>
                <a:srgbClr val="990033"/>
              </a:solidFill>
              <a:round/>
              <a:headEnd/>
              <a:tailEnd type="triangle" w="med" len="med"/>
            </a:ln>
          </p:spPr>
          <p:txBody>
            <a:bodyPr/>
            <a:lstStyle/>
            <a:p>
              <a:endParaRPr lang="zh-CN" altLang="en-US"/>
            </a:p>
          </p:txBody>
        </p:sp>
      </p:grpSp>
      <p:sp>
        <p:nvSpPr>
          <p:cNvPr id="108565" name="Rectangle 108"/>
          <p:cNvSpPr>
            <a:spLocks noChangeArrowheads="1"/>
          </p:cNvSpPr>
          <p:nvPr/>
        </p:nvSpPr>
        <p:spPr bwMode="auto">
          <a:xfrm>
            <a:off x="4500563" y="6237288"/>
            <a:ext cx="1296987" cy="287337"/>
          </a:xfrm>
          <a:prstGeom prst="rect">
            <a:avLst/>
          </a:prstGeom>
          <a:noFill/>
          <a:ln w="28575">
            <a:solidFill>
              <a:srgbClr val="990033"/>
            </a:solidFill>
            <a:miter lim="800000"/>
            <a:headEnd/>
            <a:tailEnd/>
          </a:ln>
        </p:spPr>
        <p:txBody>
          <a:bodyPr anchor="ctr"/>
          <a:lstStyle/>
          <a:p>
            <a:pPr algn="ctr"/>
            <a:r>
              <a:rPr kumimoji="1" lang="zh-CN" altLang="en-US" sz="2000">
                <a:solidFill>
                  <a:srgbClr val="660033"/>
                </a:solidFill>
              </a:rPr>
              <a:t>开缺货单</a:t>
            </a:r>
          </a:p>
        </p:txBody>
      </p:sp>
      <p:sp>
        <p:nvSpPr>
          <p:cNvPr id="108566" name="AutoShape 109"/>
          <p:cNvSpPr>
            <a:spLocks noChangeArrowheads="1"/>
          </p:cNvSpPr>
          <p:nvPr/>
        </p:nvSpPr>
        <p:spPr bwMode="auto">
          <a:xfrm>
            <a:off x="3327400" y="6021388"/>
            <a:ext cx="914400" cy="533400"/>
          </a:xfrm>
          <a:prstGeom prst="flowChartDocument">
            <a:avLst/>
          </a:prstGeom>
          <a:solidFill>
            <a:srgbClr val="800000"/>
          </a:solidFill>
          <a:ln w="28575">
            <a:solidFill>
              <a:srgbClr val="990033"/>
            </a:solidFill>
            <a:miter lim="800000"/>
            <a:headEnd/>
            <a:tailEnd/>
          </a:ln>
        </p:spPr>
        <p:txBody>
          <a:bodyPr wrap="none" anchor="ctr"/>
          <a:lstStyle/>
          <a:p>
            <a:pPr algn="ctr"/>
            <a:r>
              <a:rPr kumimoji="1" lang="zh-CN" altLang="en-US" sz="2000">
                <a:solidFill>
                  <a:schemeClr val="bg1"/>
                </a:solidFill>
              </a:rPr>
              <a:t>缺货单</a:t>
            </a:r>
          </a:p>
        </p:txBody>
      </p:sp>
      <p:sp>
        <p:nvSpPr>
          <p:cNvPr id="108567" name="Line 110"/>
          <p:cNvSpPr>
            <a:spLocks noChangeShapeType="1"/>
          </p:cNvSpPr>
          <p:nvPr/>
        </p:nvSpPr>
        <p:spPr bwMode="auto">
          <a:xfrm>
            <a:off x="4211638" y="6308725"/>
            <a:ext cx="309562" cy="0"/>
          </a:xfrm>
          <a:prstGeom prst="line">
            <a:avLst/>
          </a:prstGeom>
          <a:noFill/>
          <a:ln w="28575">
            <a:solidFill>
              <a:srgbClr val="990033"/>
            </a:solidFill>
            <a:round/>
            <a:headEnd type="triangle" w="med" len="med"/>
            <a:tailEnd/>
          </a:ln>
        </p:spPr>
        <p:txBody>
          <a:bodyPr/>
          <a:lstStyle/>
          <a:p>
            <a:endParaRPr lang="zh-CN" altLang="en-US"/>
          </a:p>
        </p:txBody>
      </p:sp>
      <p:sp>
        <p:nvSpPr>
          <p:cNvPr id="108568" name="Line 111"/>
          <p:cNvSpPr>
            <a:spLocks noChangeShapeType="1"/>
          </p:cNvSpPr>
          <p:nvPr/>
        </p:nvSpPr>
        <p:spPr bwMode="auto">
          <a:xfrm>
            <a:off x="250825" y="6165850"/>
            <a:ext cx="3097213" cy="0"/>
          </a:xfrm>
          <a:prstGeom prst="line">
            <a:avLst/>
          </a:prstGeom>
          <a:noFill/>
          <a:ln w="28575">
            <a:solidFill>
              <a:srgbClr val="990033"/>
            </a:solidFill>
            <a:round/>
            <a:headEnd/>
            <a:tailEnd/>
          </a:ln>
        </p:spPr>
        <p:txBody>
          <a:bodyPr/>
          <a:lstStyle/>
          <a:p>
            <a:endParaRPr lang="zh-CN" altLang="en-US"/>
          </a:p>
        </p:txBody>
      </p:sp>
      <p:sp>
        <p:nvSpPr>
          <p:cNvPr id="108569" name="Line 112"/>
          <p:cNvSpPr>
            <a:spLocks noChangeShapeType="1"/>
          </p:cNvSpPr>
          <p:nvPr/>
        </p:nvSpPr>
        <p:spPr bwMode="auto">
          <a:xfrm>
            <a:off x="250825" y="3644900"/>
            <a:ext cx="0" cy="2520950"/>
          </a:xfrm>
          <a:prstGeom prst="line">
            <a:avLst/>
          </a:prstGeom>
          <a:noFill/>
          <a:ln w="28575">
            <a:solidFill>
              <a:srgbClr val="660033"/>
            </a:solidFill>
            <a:round/>
            <a:headEnd type="triangle" w="med" len="med"/>
            <a:tailEnd/>
          </a:ln>
        </p:spPr>
        <p:txBody>
          <a:bodyPr/>
          <a:lstStyle/>
          <a:p>
            <a:endParaRPr lang="zh-CN" altLang="en-US"/>
          </a:p>
        </p:txBody>
      </p:sp>
      <p:sp>
        <p:nvSpPr>
          <p:cNvPr id="1827953" name="Text Box 113"/>
          <p:cNvSpPr txBox="1">
            <a:spLocks noChangeArrowheads="1"/>
          </p:cNvSpPr>
          <p:nvPr/>
        </p:nvSpPr>
        <p:spPr bwMode="auto">
          <a:xfrm>
            <a:off x="279400" y="1654175"/>
            <a:ext cx="838200" cy="822325"/>
          </a:xfrm>
          <a:prstGeom prst="rect">
            <a:avLst/>
          </a:prstGeom>
          <a:solidFill>
            <a:srgbClr val="FF0000"/>
          </a:solidFill>
          <a:ln w="19050">
            <a:noFill/>
            <a:miter lim="800000"/>
            <a:headEnd/>
            <a:tailEnd/>
          </a:ln>
        </p:spPr>
        <p:txBody>
          <a:bodyPr>
            <a:spAutoFit/>
          </a:bodyPr>
          <a:lstStyle/>
          <a:p>
            <a:r>
              <a:rPr kumimoji="1" lang="zh-CN" altLang="en-US">
                <a:solidFill>
                  <a:schemeClr val="bg1"/>
                </a:solidFill>
                <a:latin typeface="Times New Roman" pitchFamily="18" charset="0"/>
                <a:ea typeface="楷体_GB2312" pitchFamily="49" charset="-122"/>
              </a:rPr>
              <a:t>出货处理</a:t>
            </a:r>
          </a:p>
        </p:txBody>
      </p:sp>
      <p:sp>
        <p:nvSpPr>
          <p:cNvPr id="1827954" name="Text Box 114"/>
          <p:cNvSpPr txBox="1">
            <a:spLocks noChangeArrowheads="1"/>
          </p:cNvSpPr>
          <p:nvPr/>
        </p:nvSpPr>
        <p:spPr bwMode="auto">
          <a:xfrm>
            <a:off x="7199313" y="4622800"/>
            <a:ext cx="914400" cy="822325"/>
          </a:xfrm>
          <a:prstGeom prst="rect">
            <a:avLst/>
          </a:prstGeom>
          <a:solidFill>
            <a:srgbClr val="336600"/>
          </a:solidFill>
          <a:ln w="9525">
            <a:noFill/>
            <a:miter lim="800000"/>
            <a:headEnd/>
            <a:tailEnd/>
          </a:ln>
        </p:spPr>
        <p:txBody>
          <a:bodyPr>
            <a:spAutoFit/>
          </a:bodyPr>
          <a:lstStyle/>
          <a:p>
            <a:r>
              <a:rPr kumimoji="1" lang="zh-CN" altLang="en-US">
                <a:solidFill>
                  <a:schemeClr val="bg1"/>
                </a:solidFill>
                <a:latin typeface="Times New Roman" pitchFamily="18" charset="0"/>
                <a:ea typeface="楷体_GB2312" pitchFamily="49" charset="-122"/>
              </a:rPr>
              <a:t>进货处理</a:t>
            </a:r>
          </a:p>
        </p:txBody>
      </p:sp>
      <p:sp>
        <p:nvSpPr>
          <p:cNvPr id="108572" name="Line 115"/>
          <p:cNvSpPr>
            <a:spLocks noChangeShapeType="1"/>
          </p:cNvSpPr>
          <p:nvPr/>
        </p:nvSpPr>
        <p:spPr bwMode="auto">
          <a:xfrm>
            <a:off x="6227763" y="6165850"/>
            <a:ext cx="0" cy="287338"/>
          </a:xfrm>
          <a:prstGeom prst="line">
            <a:avLst/>
          </a:prstGeom>
          <a:noFill/>
          <a:ln w="28575">
            <a:solidFill>
              <a:srgbClr val="990033"/>
            </a:solidFill>
            <a:round/>
            <a:headEnd/>
            <a:tailEnd/>
          </a:ln>
        </p:spPr>
        <p:txBody>
          <a:bodyPr/>
          <a:lstStyle/>
          <a:p>
            <a:endParaRPr lang="zh-CN" altLang="en-US"/>
          </a:p>
        </p:txBody>
      </p:sp>
      <p:sp>
        <p:nvSpPr>
          <p:cNvPr id="108573" name="Line 116"/>
          <p:cNvSpPr>
            <a:spLocks noChangeShapeType="1"/>
          </p:cNvSpPr>
          <p:nvPr/>
        </p:nvSpPr>
        <p:spPr bwMode="auto">
          <a:xfrm flipH="1">
            <a:off x="5795963" y="6453188"/>
            <a:ext cx="431800" cy="0"/>
          </a:xfrm>
          <a:prstGeom prst="line">
            <a:avLst/>
          </a:prstGeom>
          <a:noFill/>
          <a:ln w="28575">
            <a:solidFill>
              <a:srgbClr val="990033"/>
            </a:solidFill>
            <a:round/>
            <a:headEnd/>
            <a:tailEnd type="triangle" w="med" len="med"/>
          </a:ln>
        </p:spPr>
        <p:txBody>
          <a:bodyPr/>
          <a:lstStyle/>
          <a:p>
            <a:endParaRPr lang="zh-CN" altLang="en-US"/>
          </a:p>
        </p:txBody>
      </p:sp>
      <p:sp>
        <p:nvSpPr>
          <p:cNvPr id="1827957" name="Freeform 117"/>
          <p:cNvSpPr>
            <a:spLocks/>
          </p:cNvSpPr>
          <p:nvPr/>
        </p:nvSpPr>
        <p:spPr bwMode="auto">
          <a:xfrm>
            <a:off x="3021013" y="4913313"/>
            <a:ext cx="4054475" cy="1774825"/>
          </a:xfrm>
          <a:custGeom>
            <a:avLst/>
            <a:gdLst>
              <a:gd name="T0" fmla="*/ 2089150 w 2554"/>
              <a:gd name="T1" fmla="*/ 501650 h 1118"/>
              <a:gd name="T2" fmla="*/ 2428875 w 2554"/>
              <a:gd name="T3" fmla="*/ 125412 h 1118"/>
              <a:gd name="T4" fmla="*/ 2482850 w 2554"/>
              <a:gd name="T5" fmla="*/ 88900 h 1118"/>
              <a:gd name="T6" fmla="*/ 2536825 w 2554"/>
              <a:gd name="T7" fmla="*/ 34925 h 1118"/>
              <a:gd name="T8" fmla="*/ 2681287 w 2554"/>
              <a:gd name="T9" fmla="*/ 0 h 1118"/>
              <a:gd name="T10" fmla="*/ 3505200 w 2554"/>
              <a:gd name="T11" fmla="*/ 17462 h 1118"/>
              <a:gd name="T12" fmla="*/ 3648075 w 2554"/>
              <a:gd name="T13" fmla="*/ 71437 h 1118"/>
              <a:gd name="T14" fmla="*/ 3792538 w 2554"/>
              <a:gd name="T15" fmla="*/ 106363 h 1118"/>
              <a:gd name="T16" fmla="*/ 3900488 w 2554"/>
              <a:gd name="T17" fmla="*/ 214313 h 1118"/>
              <a:gd name="T18" fmla="*/ 3971925 w 2554"/>
              <a:gd name="T19" fmla="*/ 376237 h 1118"/>
              <a:gd name="T20" fmla="*/ 3971925 w 2554"/>
              <a:gd name="T21" fmla="*/ 1325562 h 1118"/>
              <a:gd name="T22" fmla="*/ 3881438 w 2554"/>
              <a:gd name="T23" fmla="*/ 1450975 h 1118"/>
              <a:gd name="T24" fmla="*/ 3451225 w 2554"/>
              <a:gd name="T25" fmla="*/ 1755775 h 1118"/>
              <a:gd name="T26" fmla="*/ 1012825 w 2554"/>
              <a:gd name="T27" fmla="*/ 1774825 h 1118"/>
              <a:gd name="T28" fmla="*/ 242888 w 2554"/>
              <a:gd name="T29" fmla="*/ 1684338 h 1118"/>
              <a:gd name="T30" fmla="*/ 188912 w 2554"/>
              <a:gd name="T31" fmla="*/ 1666875 h 1118"/>
              <a:gd name="T32" fmla="*/ 152400 w 2554"/>
              <a:gd name="T33" fmla="*/ 1558925 h 1118"/>
              <a:gd name="T34" fmla="*/ 115888 w 2554"/>
              <a:gd name="T35" fmla="*/ 1504950 h 1118"/>
              <a:gd name="T36" fmla="*/ 44450 w 2554"/>
              <a:gd name="T37" fmla="*/ 1290637 h 1118"/>
              <a:gd name="T38" fmla="*/ 26988 w 2554"/>
              <a:gd name="T39" fmla="*/ 1236662 h 1118"/>
              <a:gd name="T40" fmla="*/ 9525 w 2554"/>
              <a:gd name="T41" fmla="*/ 1182687 h 1118"/>
              <a:gd name="T42" fmla="*/ 26988 w 2554"/>
              <a:gd name="T43" fmla="*/ 1039812 h 1118"/>
              <a:gd name="T44" fmla="*/ 134937 w 2554"/>
              <a:gd name="T45" fmla="*/ 1003300 h 1118"/>
              <a:gd name="T46" fmla="*/ 457200 w 2554"/>
              <a:gd name="T47" fmla="*/ 949325 h 1118"/>
              <a:gd name="T48" fmla="*/ 815975 w 2554"/>
              <a:gd name="T49" fmla="*/ 895350 h 1118"/>
              <a:gd name="T50" fmla="*/ 1209675 w 2554"/>
              <a:gd name="T51" fmla="*/ 806450 h 1118"/>
              <a:gd name="T52" fmla="*/ 1639888 w 2554"/>
              <a:gd name="T53" fmla="*/ 788987 h 1118"/>
              <a:gd name="T54" fmla="*/ 1855788 w 2554"/>
              <a:gd name="T55" fmla="*/ 735012 h 1118"/>
              <a:gd name="T56" fmla="*/ 1909763 w 2554"/>
              <a:gd name="T57" fmla="*/ 698500 h 1118"/>
              <a:gd name="T58" fmla="*/ 1963738 w 2554"/>
              <a:gd name="T59" fmla="*/ 681037 h 1118"/>
              <a:gd name="T60" fmla="*/ 2071687 w 2554"/>
              <a:gd name="T61" fmla="*/ 609600 h 1118"/>
              <a:gd name="T62" fmla="*/ 2089150 w 2554"/>
              <a:gd name="T63" fmla="*/ 501650 h 1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54"/>
              <a:gd name="T97" fmla="*/ 0 h 1118"/>
              <a:gd name="T98" fmla="*/ 2554 w 2554"/>
              <a:gd name="T99" fmla="*/ 1118 h 1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54" h="1118">
                <a:moveTo>
                  <a:pt x="1316" y="316"/>
                </a:moveTo>
                <a:cubicBezTo>
                  <a:pt x="1376" y="225"/>
                  <a:pt x="1455" y="157"/>
                  <a:pt x="1530" y="79"/>
                </a:cubicBezTo>
                <a:cubicBezTo>
                  <a:pt x="1540" y="69"/>
                  <a:pt x="1554" y="65"/>
                  <a:pt x="1564" y="56"/>
                </a:cubicBezTo>
                <a:cubicBezTo>
                  <a:pt x="1576" y="46"/>
                  <a:pt x="1583" y="29"/>
                  <a:pt x="1598" y="22"/>
                </a:cubicBezTo>
                <a:cubicBezTo>
                  <a:pt x="1626" y="9"/>
                  <a:pt x="1689" y="0"/>
                  <a:pt x="1689" y="0"/>
                </a:cubicBezTo>
                <a:cubicBezTo>
                  <a:pt x="1862" y="4"/>
                  <a:pt x="2035" y="4"/>
                  <a:pt x="2208" y="11"/>
                </a:cubicBezTo>
                <a:cubicBezTo>
                  <a:pt x="2259" y="13"/>
                  <a:pt x="2250" y="29"/>
                  <a:pt x="2298" y="45"/>
                </a:cubicBezTo>
                <a:cubicBezTo>
                  <a:pt x="2328" y="55"/>
                  <a:pt x="2389" y="67"/>
                  <a:pt x="2389" y="67"/>
                </a:cubicBezTo>
                <a:cubicBezTo>
                  <a:pt x="2412" y="90"/>
                  <a:pt x="2447" y="105"/>
                  <a:pt x="2457" y="135"/>
                </a:cubicBezTo>
                <a:cubicBezTo>
                  <a:pt x="2483" y="216"/>
                  <a:pt x="2466" y="183"/>
                  <a:pt x="2502" y="237"/>
                </a:cubicBezTo>
                <a:cubicBezTo>
                  <a:pt x="2554" y="449"/>
                  <a:pt x="2548" y="408"/>
                  <a:pt x="2502" y="835"/>
                </a:cubicBezTo>
                <a:cubicBezTo>
                  <a:pt x="2499" y="867"/>
                  <a:pt x="2468" y="891"/>
                  <a:pt x="2445" y="914"/>
                </a:cubicBezTo>
                <a:cubicBezTo>
                  <a:pt x="2383" y="976"/>
                  <a:pt x="2270" y="1105"/>
                  <a:pt x="2174" y="1106"/>
                </a:cubicBezTo>
                <a:cubicBezTo>
                  <a:pt x="1662" y="1114"/>
                  <a:pt x="1150" y="1114"/>
                  <a:pt x="638" y="1118"/>
                </a:cubicBezTo>
                <a:cubicBezTo>
                  <a:pt x="469" y="1109"/>
                  <a:pt x="318" y="1083"/>
                  <a:pt x="153" y="1061"/>
                </a:cubicBezTo>
                <a:cubicBezTo>
                  <a:pt x="142" y="1057"/>
                  <a:pt x="126" y="1060"/>
                  <a:pt x="119" y="1050"/>
                </a:cubicBezTo>
                <a:cubicBezTo>
                  <a:pt x="105" y="1031"/>
                  <a:pt x="104" y="1005"/>
                  <a:pt x="96" y="982"/>
                </a:cubicBezTo>
                <a:cubicBezTo>
                  <a:pt x="92" y="969"/>
                  <a:pt x="81" y="959"/>
                  <a:pt x="73" y="948"/>
                </a:cubicBezTo>
                <a:cubicBezTo>
                  <a:pt x="58" y="903"/>
                  <a:pt x="43" y="858"/>
                  <a:pt x="28" y="813"/>
                </a:cubicBezTo>
                <a:cubicBezTo>
                  <a:pt x="24" y="802"/>
                  <a:pt x="21" y="790"/>
                  <a:pt x="17" y="779"/>
                </a:cubicBezTo>
                <a:cubicBezTo>
                  <a:pt x="13" y="768"/>
                  <a:pt x="6" y="745"/>
                  <a:pt x="6" y="745"/>
                </a:cubicBezTo>
                <a:cubicBezTo>
                  <a:pt x="10" y="715"/>
                  <a:pt x="0" y="680"/>
                  <a:pt x="17" y="655"/>
                </a:cubicBezTo>
                <a:cubicBezTo>
                  <a:pt x="31" y="635"/>
                  <a:pt x="62" y="640"/>
                  <a:pt x="85" y="632"/>
                </a:cubicBezTo>
                <a:cubicBezTo>
                  <a:pt x="151" y="610"/>
                  <a:pt x="220" y="608"/>
                  <a:pt x="288" y="598"/>
                </a:cubicBezTo>
                <a:cubicBezTo>
                  <a:pt x="363" y="587"/>
                  <a:pt x="439" y="577"/>
                  <a:pt x="514" y="564"/>
                </a:cubicBezTo>
                <a:cubicBezTo>
                  <a:pt x="605" y="549"/>
                  <a:pt x="664" y="512"/>
                  <a:pt x="762" y="508"/>
                </a:cubicBezTo>
                <a:cubicBezTo>
                  <a:pt x="852" y="504"/>
                  <a:pt x="943" y="501"/>
                  <a:pt x="1033" y="497"/>
                </a:cubicBezTo>
                <a:cubicBezTo>
                  <a:pt x="1079" y="487"/>
                  <a:pt x="1124" y="478"/>
                  <a:pt x="1169" y="463"/>
                </a:cubicBezTo>
                <a:cubicBezTo>
                  <a:pt x="1180" y="455"/>
                  <a:pt x="1191" y="446"/>
                  <a:pt x="1203" y="440"/>
                </a:cubicBezTo>
                <a:cubicBezTo>
                  <a:pt x="1214" y="435"/>
                  <a:pt x="1227" y="435"/>
                  <a:pt x="1237" y="429"/>
                </a:cubicBezTo>
                <a:cubicBezTo>
                  <a:pt x="1261" y="416"/>
                  <a:pt x="1305" y="384"/>
                  <a:pt x="1305" y="384"/>
                </a:cubicBezTo>
                <a:cubicBezTo>
                  <a:pt x="1333" y="340"/>
                  <a:pt x="1331" y="363"/>
                  <a:pt x="1316" y="316"/>
                </a:cubicBezTo>
                <a:close/>
              </a:path>
            </a:pathLst>
          </a:custGeom>
          <a:noFill/>
          <a:ln w="57150">
            <a:solidFill>
              <a:srgbClr val="990033"/>
            </a:solidFill>
            <a:round/>
            <a:headEnd/>
            <a:tailEnd/>
          </a:ln>
        </p:spPr>
        <p:txBody>
          <a:bodyPr/>
          <a:lstStyle/>
          <a:p>
            <a:endParaRPr lang="zh-CN" altLang="en-US"/>
          </a:p>
        </p:txBody>
      </p:sp>
      <p:sp>
        <p:nvSpPr>
          <p:cNvPr id="1827958" name="Text Box 118"/>
          <p:cNvSpPr txBox="1">
            <a:spLocks noChangeArrowheads="1"/>
          </p:cNvSpPr>
          <p:nvPr/>
        </p:nvSpPr>
        <p:spPr bwMode="auto">
          <a:xfrm>
            <a:off x="6948488" y="5805488"/>
            <a:ext cx="914400" cy="822325"/>
          </a:xfrm>
          <a:prstGeom prst="rect">
            <a:avLst/>
          </a:prstGeom>
          <a:solidFill>
            <a:srgbClr val="660033"/>
          </a:solidFill>
          <a:ln w="9525">
            <a:noFill/>
            <a:miter lim="800000"/>
            <a:headEnd/>
            <a:tailEnd/>
          </a:ln>
        </p:spPr>
        <p:txBody>
          <a:bodyPr>
            <a:spAutoFit/>
          </a:bodyPr>
          <a:lstStyle/>
          <a:p>
            <a:r>
              <a:rPr kumimoji="1" lang="zh-CN" altLang="en-US">
                <a:solidFill>
                  <a:schemeClr val="bg1"/>
                </a:solidFill>
                <a:latin typeface="Times New Roman" pitchFamily="18" charset="0"/>
                <a:ea typeface="楷体_GB2312" pitchFamily="49" charset="-122"/>
              </a:rPr>
              <a:t>库存控制</a:t>
            </a:r>
          </a:p>
        </p:txBody>
      </p:sp>
      <p:sp>
        <p:nvSpPr>
          <p:cNvPr id="1827959" name="Freeform 119"/>
          <p:cNvSpPr>
            <a:spLocks/>
          </p:cNvSpPr>
          <p:nvPr/>
        </p:nvSpPr>
        <p:spPr bwMode="auto">
          <a:xfrm>
            <a:off x="88900" y="333375"/>
            <a:ext cx="8012113" cy="3995738"/>
          </a:xfrm>
          <a:custGeom>
            <a:avLst/>
            <a:gdLst>
              <a:gd name="T0" fmla="*/ 6192837 w 5047"/>
              <a:gd name="T1" fmla="*/ 3886201 h 2517"/>
              <a:gd name="T2" fmla="*/ 5743575 w 5047"/>
              <a:gd name="T3" fmla="*/ 3927476 h 2517"/>
              <a:gd name="T4" fmla="*/ 5538787 w 5047"/>
              <a:gd name="T5" fmla="*/ 3995738 h 2517"/>
              <a:gd name="T6" fmla="*/ 4883150 w 5047"/>
              <a:gd name="T7" fmla="*/ 3981451 h 2517"/>
              <a:gd name="T8" fmla="*/ 4392613 w 5047"/>
              <a:gd name="T9" fmla="*/ 3886201 h 2517"/>
              <a:gd name="T10" fmla="*/ 3600450 w 5047"/>
              <a:gd name="T11" fmla="*/ 3859213 h 2517"/>
              <a:gd name="T12" fmla="*/ 3532188 w 5047"/>
              <a:gd name="T13" fmla="*/ 3736976 h 2517"/>
              <a:gd name="T14" fmla="*/ 3546475 w 5047"/>
              <a:gd name="T15" fmla="*/ 3122612 h 2517"/>
              <a:gd name="T16" fmla="*/ 3381375 w 5047"/>
              <a:gd name="T17" fmla="*/ 3081337 h 2517"/>
              <a:gd name="T18" fmla="*/ 2317750 w 5047"/>
              <a:gd name="T19" fmla="*/ 3067050 h 2517"/>
              <a:gd name="T20" fmla="*/ 1130300 w 5047"/>
              <a:gd name="T21" fmla="*/ 3095625 h 2517"/>
              <a:gd name="T22" fmla="*/ 679450 w 5047"/>
              <a:gd name="T23" fmla="*/ 3163887 h 2517"/>
              <a:gd name="T24" fmla="*/ 106363 w 5047"/>
              <a:gd name="T25" fmla="*/ 3095625 h 2517"/>
              <a:gd name="T26" fmla="*/ 11112 w 5047"/>
              <a:gd name="T27" fmla="*/ 2903538 h 2517"/>
              <a:gd name="T28" fmla="*/ 147638 w 5047"/>
              <a:gd name="T29" fmla="*/ 2522538 h 2517"/>
              <a:gd name="T30" fmla="*/ 230188 w 5047"/>
              <a:gd name="T31" fmla="*/ 2371725 h 2517"/>
              <a:gd name="T32" fmla="*/ 201612 w 5047"/>
              <a:gd name="T33" fmla="*/ 1608137 h 2517"/>
              <a:gd name="T34" fmla="*/ 120650 w 5047"/>
              <a:gd name="T35" fmla="*/ 1335088 h 2517"/>
              <a:gd name="T36" fmla="*/ 52388 w 5047"/>
              <a:gd name="T37" fmla="*/ 788987 h 2517"/>
              <a:gd name="T38" fmla="*/ 11112 w 5047"/>
              <a:gd name="T39" fmla="*/ 625475 h 2517"/>
              <a:gd name="T40" fmla="*/ 25400 w 5047"/>
              <a:gd name="T41" fmla="*/ 528638 h 2517"/>
              <a:gd name="T42" fmla="*/ 230188 w 5047"/>
              <a:gd name="T43" fmla="*/ 379412 h 2517"/>
              <a:gd name="T44" fmla="*/ 379412 w 5047"/>
              <a:gd name="T45" fmla="*/ 284163 h 2517"/>
              <a:gd name="T46" fmla="*/ 652462 w 5047"/>
              <a:gd name="T47" fmla="*/ 215900 h 2517"/>
              <a:gd name="T48" fmla="*/ 1635125 w 5047"/>
              <a:gd name="T49" fmla="*/ 201612 h 2517"/>
              <a:gd name="T50" fmla="*/ 2127250 w 5047"/>
              <a:gd name="T51" fmla="*/ 174625 h 2517"/>
              <a:gd name="T52" fmla="*/ 2986087 w 5047"/>
              <a:gd name="T53" fmla="*/ 79375 h 2517"/>
              <a:gd name="T54" fmla="*/ 3013075 w 5047"/>
              <a:gd name="T55" fmla="*/ 50800 h 2517"/>
              <a:gd name="T56" fmla="*/ 3027362 w 5047"/>
              <a:gd name="T57" fmla="*/ 11113 h 2517"/>
              <a:gd name="T58" fmla="*/ 3068637 w 5047"/>
              <a:gd name="T59" fmla="*/ 65088 h 2517"/>
              <a:gd name="T60" fmla="*/ 8012113 w 5047"/>
              <a:gd name="T61" fmla="*/ 177800 h 2517"/>
              <a:gd name="T62" fmla="*/ 7707313 w 5047"/>
              <a:gd name="T63" fmla="*/ 558800 h 2517"/>
              <a:gd name="T64" fmla="*/ 7097713 w 5047"/>
              <a:gd name="T65" fmla="*/ 1168400 h 2517"/>
              <a:gd name="T66" fmla="*/ 6335712 w 5047"/>
              <a:gd name="T67" fmla="*/ 1473200 h 2517"/>
              <a:gd name="T68" fmla="*/ 6411912 w 5047"/>
              <a:gd name="T69" fmla="*/ 2235200 h 2517"/>
              <a:gd name="T70" fmla="*/ 6192837 w 5047"/>
              <a:gd name="T71" fmla="*/ 3886201 h 25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7"/>
              <a:gd name="T109" fmla="*/ 0 h 2517"/>
              <a:gd name="T110" fmla="*/ 5047 w 5047"/>
              <a:gd name="T111" fmla="*/ 2517 h 25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7" h="2517">
                <a:moveTo>
                  <a:pt x="3901" y="2448"/>
                </a:moveTo>
                <a:cubicBezTo>
                  <a:pt x="3878" y="2450"/>
                  <a:pt x="3692" y="2458"/>
                  <a:pt x="3618" y="2474"/>
                </a:cubicBezTo>
                <a:cubicBezTo>
                  <a:pt x="3575" y="2483"/>
                  <a:pt x="3533" y="2505"/>
                  <a:pt x="3489" y="2517"/>
                </a:cubicBezTo>
                <a:cubicBezTo>
                  <a:pt x="3351" y="2514"/>
                  <a:pt x="3213" y="2516"/>
                  <a:pt x="3076" y="2508"/>
                </a:cubicBezTo>
                <a:cubicBezTo>
                  <a:pt x="2974" y="2502"/>
                  <a:pt x="2871" y="2455"/>
                  <a:pt x="2767" y="2448"/>
                </a:cubicBezTo>
                <a:cubicBezTo>
                  <a:pt x="2620" y="2439"/>
                  <a:pt x="2397" y="2435"/>
                  <a:pt x="2268" y="2431"/>
                </a:cubicBezTo>
                <a:cubicBezTo>
                  <a:pt x="2229" y="2372"/>
                  <a:pt x="2241" y="2398"/>
                  <a:pt x="2225" y="2354"/>
                </a:cubicBezTo>
                <a:cubicBezTo>
                  <a:pt x="2226" y="2334"/>
                  <a:pt x="2261" y="2018"/>
                  <a:pt x="2234" y="1967"/>
                </a:cubicBezTo>
                <a:cubicBezTo>
                  <a:pt x="2217" y="1935"/>
                  <a:pt x="2166" y="1941"/>
                  <a:pt x="2130" y="1941"/>
                </a:cubicBezTo>
                <a:cubicBezTo>
                  <a:pt x="1907" y="1938"/>
                  <a:pt x="1683" y="1935"/>
                  <a:pt x="1460" y="1932"/>
                </a:cubicBezTo>
                <a:cubicBezTo>
                  <a:pt x="1211" y="1938"/>
                  <a:pt x="961" y="1942"/>
                  <a:pt x="712" y="1950"/>
                </a:cubicBezTo>
                <a:cubicBezTo>
                  <a:pt x="618" y="1953"/>
                  <a:pt x="522" y="1983"/>
                  <a:pt x="428" y="1993"/>
                </a:cubicBezTo>
                <a:cubicBezTo>
                  <a:pt x="280" y="1987"/>
                  <a:pt x="193" y="1989"/>
                  <a:pt x="67" y="1950"/>
                </a:cubicBezTo>
                <a:cubicBezTo>
                  <a:pt x="0" y="1904"/>
                  <a:pt x="19" y="1953"/>
                  <a:pt x="7" y="1829"/>
                </a:cubicBezTo>
                <a:cubicBezTo>
                  <a:pt x="18" y="1709"/>
                  <a:pt x="29" y="1686"/>
                  <a:pt x="93" y="1589"/>
                </a:cubicBezTo>
                <a:cubicBezTo>
                  <a:pt x="113" y="1559"/>
                  <a:pt x="145" y="1494"/>
                  <a:pt x="145" y="1494"/>
                </a:cubicBezTo>
                <a:cubicBezTo>
                  <a:pt x="157" y="1333"/>
                  <a:pt x="158" y="1172"/>
                  <a:pt x="127" y="1013"/>
                </a:cubicBezTo>
                <a:cubicBezTo>
                  <a:pt x="116" y="955"/>
                  <a:pt x="90" y="900"/>
                  <a:pt x="76" y="841"/>
                </a:cubicBezTo>
                <a:cubicBezTo>
                  <a:pt x="73" y="750"/>
                  <a:pt x="94" y="591"/>
                  <a:pt x="33" y="497"/>
                </a:cubicBezTo>
                <a:cubicBezTo>
                  <a:pt x="13" y="417"/>
                  <a:pt x="22" y="451"/>
                  <a:pt x="7" y="394"/>
                </a:cubicBezTo>
                <a:cubicBezTo>
                  <a:pt x="10" y="374"/>
                  <a:pt x="8" y="352"/>
                  <a:pt x="16" y="333"/>
                </a:cubicBezTo>
                <a:cubicBezTo>
                  <a:pt x="31" y="296"/>
                  <a:pt x="108" y="250"/>
                  <a:pt x="145" y="239"/>
                </a:cubicBezTo>
                <a:cubicBezTo>
                  <a:pt x="178" y="217"/>
                  <a:pt x="200" y="191"/>
                  <a:pt x="239" y="179"/>
                </a:cubicBezTo>
                <a:cubicBezTo>
                  <a:pt x="291" y="143"/>
                  <a:pt x="350" y="142"/>
                  <a:pt x="411" y="136"/>
                </a:cubicBezTo>
                <a:cubicBezTo>
                  <a:pt x="615" y="141"/>
                  <a:pt x="827" y="158"/>
                  <a:pt x="1030" y="127"/>
                </a:cubicBezTo>
                <a:cubicBezTo>
                  <a:pt x="1146" y="87"/>
                  <a:pt x="1037" y="122"/>
                  <a:pt x="1340" y="110"/>
                </a:cubicBezTo>
                <a:cubicBezTo>
                  <a:pt x="1519" y="103"/>
                  <a:pt x="1708" y="103"/>
                  <a:pt x="1881" y="50"/>
                </a:cubicBezTo>
                <a:cubicBezTo>
                  <a:pt x="1887" y="44"/>
                  <a:pt x="1894" y="39"/>
                  <a:pt x="1898" y="32"/>
                </a:cubicBezTo>
                <a:cubicBezTo>
                  <a:pt x="1903" y="24"/>
                  <a:pt x="1898" y="9"/>
                  <a:pt x="1907" y="7"/>
                </a:cubicBezTo>
                <a:cubicBezTo>
                  <a:pt x="1938" y="0"/>
                  <a:pt x="1933" y="28"/>
                  <a:pt x="1933" y="41"/>
                </a:cubicBezTo>
                <a:lnTo>
                  <a:pt x="5047" y="112"/>
                </a:lnTo>
                <a:lnTo>
                  <a:pt x="4855" y="352"/>
                </a:lnTo>
                <a:lnTo>
                  <a:pt x="4471" y="736"/>
                </a:lnTo>
                <a:lnTo>
                  <a:pt x="3991" y="928"/>
                </a:lnTo>
                <a:lnTo>
                  <a:pt x="4039" y="1408"/>
                </a:lnTo>
                <a:lnTo>
                  <a:pt x="3901" y="2448"/>
                </a:lnTo>
                <a:close/>
              </a:path>
            </a:pathLst>
          </a:custGeom>
          <a:noFill/>
          <a:ln w="76200">
            <a:solidFill>
              <a:srgbClr val="FF0000"/>
            </a:solidFill>
            <a:round/>
            <a:headEnd/>
            <a:tailEnd/>
          </a:ln>
        </p:spPr>
        <p:txBody>
          <a:bodyPr/>
          <a:lstStyle/>
          <a:p>
            <a:endParaRPr lang="zh-CN" altLang="en-US"/>
          </a:p>
        </p:txBody>
      </p:sp>
      <p:sp>
        <p:nvSpPr>
          <p:cNvPr id="1827960" name="Freeform 120"/>
          <p:cNvSpPr>
            <a:spLocks/>
          </p:cNvSpPr>
          <p:nvPr/>
        </p:nvSpPr>
        <p:spPr bwMode="auto">
          <a:xfrm>
            <a:off x="217488" y="1773238"/>
            <a:ext cx="8926512" cy="4202112"/>
          </a:xfrm>
          <a:custGeom>
            <a:avLst/>
            <a:gdLst>
              <a:gd name="T0" fmla="*/ 346075 w 5623"/>
              <a:gd name="T1" fmla="*/ 2141537 h 2647"/>
              <a:gd name="T2" fmla="*/ 476250 w 5623"/>
              <a:gd name="T3" fmla="*/ 2011362 h 2647"/>
              <a:gd name="T4" fmla="*/ 985837 w 5623"/>
              <a:gd name="T5" fmla="*/ 1763712 h 2647"/>
              <a:gd name="T6" fmla="*/ 2265362 w 5623"/>
              <a:gd name="T7" fmla="*/ 1854200 h 2647"/>
              <a:gd name="T8" fmla="*/ 2944812 w 5623"/>
              <a:gd name="T9" fmla="*/ 1906587 h 2647"/>
              <a:gd name="T10" fmla="*/ 3232149 w 5623"/>
              <a:gd name="T11" fmla="*/ 2508250 h 2647"/>
              <a:gd name="T12" fmla="*/ 3756025 w 5623"/>
              <a:gd name="T13" fmla="*/ 2598737 h 2647"/>
              <a:gd name="T14" fmla="*/ 5178424 w 5623"/>
              <a:gd name="T15" fmla="*/ 2678112 h 2647"/>
              <a:gd name="T16" fmla="*/ 5610224 w 5623"/>
              <a:gd name="T17" fmla="*/ 2573337 h 2647"/>
              <a:gd name="T18" fmla="*/ 6080124 w 5623"/>
              <a:gd name="T19" fmla="*/ 2416175 h 2647"/>
              <a:gd name="T20" fmla="*/ 6249987 w 5623"/>
              <a:gd name="T21" fmla="*/ 1854200 h 2647"/>
              <a:gd name="T22" fmla="*/ 6224587 w 5623"/>
              <a:gd name="T23" fmla="*/ 1019175 h 2647"/>
              <a:gd name="T24" fmla="*/ 6211887 w 5623"/>
              <a:gd name="T25" fmla="*/ 901700 h 2647"/>
              <a:gd name="T26" fmla="*/ 6354761 w 5623"/>
              <a:gd name="T27" fmla="*/ 300037 h 2647"/>
              <a:gd name="T28" fmla="*/ 6669088 w 5623"/>
              <a:gd name="T29" fmla="*/ 77787 h 2647"/>
              <a:gd name="T30" fmla="*/ 6824663 w 5623"/>
              <a:gd name="T31" fmla="*/ 0 h 2647"/>
              <a:gd name="T32" fmla="*/ 8208962 w 5623"/>
              <a:gd name="T33" fmla="*/ 117475 h 2647"/>
              <a:gd name="T34" fmla="*/ 8575675 w 5623"/>
              <a:gd name="T35" fmla="*/ 247650 h 2647"/>
              <a:gd name="T36" fmla="*/ 8640762 w 5623"/>
              <a:gd name="T37" fmla="*/ 822325 h 2647"/>
              <a:gd name="T38" fmla="*/ 8628062 w 5623"/>
              <a:gd name="T39" fmla="*/ 1971675 h 2647"/>
              <a:gd name="T40" fmla="*/ 8785225 w 5623"/>
              <a:gd name="T41" fmla="*/ 2416175 h 2647"/>
              <a:gd name="T42" fmla="*/ 8875712 w 5623"/>
              <a:gd name="T43" fmla="*/ 2925762 h 2647"/>
              <a:gd name="T44" fmla="*/ 8705850 w 5623"/>
              <a:gd name="T45" fmla="*/ 3148012 h 2647"/>
              <a:gd name="T46" fmla="*/ 8615362 w 5623"/>
              <a:gd name="T47" fmla="*/ 3305175 h 2647"/>
              <a:gd name="T48" fmla="*/ 8445500 w 5623"/>
              <a:gd name="T49" fmla="*/ 3697287 h 2647"/>
              <a:gd name="T50" fmla="*/ 7361238 w 5623"/>
              <a:gd name="T51" fmla="*/ 3709987 h 2647"/>
              <a:gd name="T52" fmla="*/ 7281863 w 5623"/>
              <a:gd name="T53" fmla="*/ 3670300 h 2647"/>
              <a:gd name="T54" fmla="*/ 6994525 w 5623"/>
              <a:gd name="T55" fmla="*/ 3552825 h 2647"/>
              <a:gd name="T56" fmla="*/ 6329361 w 5623"/>
              <a:gd name="T57" fmla="*/ 3305175 h 2647"/>
              <a:gd name="T58" fmla="*/ 5087937 w 5623"/>
              <a:gd name="T59" fmla="*/ 3370262 h 2647"/>
              <a:gd name="T60" fmla="*/ 4930775 w 5623"/>
              <a:gd name="T61" fmla="*/ 3487737 h 2647"/>
              <a:gd name="T62" fmla="*/ 4840287 w 5623"/>
              <a:gd name="T63" fmla="*/ 3592512 h 2647"/>
              <a:gd name="T64" fmla="*/ 4656137 w 5623"/>
              <a:gd name="T65" fmla="*/ 3917950 h 2647"/>
              <a:gd name="T66" fmla="*/ 4513262 w 5623"/>
              <a:gd name="T67" fmla="*/ 4035425 h 2647"/>
              <a:gd name="T68" fmla="*/ 3938587 w 5623"/>
              <a:gd name="T69" fmla="*/ 4167187 h 2647"/>
              <a:gd name="T70" fmla="*/ 3246437 w 5623"/>
              <a:gd name="T71" fmla="*/ 4114800 h 2647"/>
              <a:gd name="T72" fmla="*/ 2370137 w 5623"/>
              <a:gd name="T73" fmla="*/ 3917950 h 2647"/>
              <a:gd name="T74" fmla="*/ 1273175 w 5623"/>
              <a:gd name="T75" fmla="*/ 3787775 h 2647"/>
              <a:gd name="T76" fmla="*/ 541337 w 5623"/>
              <a:gd name="T77" fmla="*/ 3644900 h 2647"/>
              <a:gd name="T78" fmla="*/ 333375 w 5623"/>
              <a:gd name="T79" fmla="*/ 3552825 h 2647"/>
              <a:gd name="T80" fmla="*/ 31750 w 5623"/>
              <a:gd name="T81" fmla="*/ 3200399 h 264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623"/>
              <a:gd name="T124" fmla="*/ 0 h 2647"/>
              <a:gd name="T125" fmla="*/ 5623 w 5623"/>
              <a:gd name="T126" fmla="*/ 2647 h 264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623" h="2647">
                <a:moveTo>
                  <a:pt x="4" y="1588"/>
                </a:moveTo>
                <a:cubicBezTo>
                  <a:pt x="64" y="1498"/>
                  <a:pt x="142" y="1426"/>
                  <a:pt x="218" y="1349"/>
                </a:cubicBezTo>
                <a:cubicBezTo>
                  <a:pt x="218" y="1349"/>
                  <a:pt x="270" y="1297"/>
                  <a:pt x="275" y="1292"/>
                </a:cubicBezTo>
                <a:cubicBezTo>
                  <a:pt x="283" y="1284"/>
                  <a:pt x="300" y="1267"/>
                  <a:pt x="300" y="1267"/>
                </a:cubicBezTo>
                <a:cubicBezTo>
                  <a:pt x="313" y="1227"/>
                  <a:pt x="345" y="1213"/>
                  <a:pt x="382" y="1201"/>
                </a:cubicBezTo>
                <a:cubicBezTo>
                  <a:pt x="438" y="1148"/>
                  <a:pt x="548" y="1134"/>
                  <a:pt x="621" y="1111"/>
                </a:cubicBezTo>
                <a:cubicBezTo>
                  <a:pt x="805" y="1114"/>
                  <a:pt x="988" y="1114"/>
                  <a:pt x="1172" y="1119"/>
                </a:cubicBezTo>
                <a:cubicBezTo>
                  <a:pt x="1257" y="1121"/>
                  <a:pt x="1342" y="1163"/>
                  <a:pt x="1427" y="1168"/>
                </a:cubicBezTo>
                <a:cubicBezTo>
                  <a:pt x="1512" y="1173"/>
                  <a:pt x="1598" y="1174"/>
                  <a:pt x="1683" y="1177"/>
                </a:cubicBezTo>
                <a:cubicBezTo>
                  <a:pt x="1740" y="1182"/>
                  <a:pt x="1800" y="1183"/>
                  <a:pt x="1855" y="1201"/>
                </a:cubicBezTo>
                <a:cubicBezTo>
                  <a:pt x="1902" y="1233"/>
                  <a:pt x="1892" y="1240"/>
                  <a:pt x="1921" y="1283"/>
                </a:cubicBezTo>
                <a:cubicBezTo>
                  <a:pt x="1929" y="1383"/>
                  <a:pt x="1941" y="1516"/>
                  <a:pt x="2036" y="1580"/>
                </a:cubicBezTo>
                <a:cubicBezTo>
                  <a:pt x="2075" y="1606"/>
                  <a:pt x="2129" y="1593"/>
                  <a:pt x="2176" y="1596"/>
                </a:cubicBezTo>
                <a:cubicBezTo>
                  <a:pt x="2239" y="1611"/>
                  <a:pt x="2304" y="1621"/>
                  <a:pt x="2366" y="1637"/>
                </a:cubicBezTo>
                <a:cubicBezTo>
                  <a:pt x="2428" y="1653"/>
                  <a:pt x="2486" y="1676"/>
                  <a:pt x="2547" y="1695"/>
                </a:cubicBezTo>
                <a:cubicBezTo>
                  <a:pt x="2785" y="1692"/>
                  <a:pt x="3024" y="1692"/>
                  <a:pt x="3262" y="1687"/>
                </a:cubicBezTo>
                <a:cubicBezTo>
                  <a:pt x="3288" y="1686"/>
                  <a:pt x="3337" y="1662"/>
                  <a:pt x="3337" y="1662"/>
                </a:cubicBezTo>
                <a:cubicBezTo>
                  <a:pt x="3401" y="1620"/>
                  <a:pt x="3453" y="1626"/>
                  <a:pt x="3534" y="1621"/>
                </a:cubicBezTo>
                <a:cubicBezTo>
                  <a:pt x="3623" y="1593"/>
                  <a:pt x="3479" y="1636"/>
                  <a:pt x="3723" y="1604"/>
                </a:cubicBezTo>
                <a:cubicBezTo>
                  <a:pt x="3742" y="1602"/>
                  <a:pt x="3810" y="1536"/>
                  <a:pt x="3830" y="1522"/>
                </a:cubicBezTo>
                <a:cubicBezTo>
                  <a:pt x="3881" y="1448"/>
                  <a:pt x="3890" y="1348"/>
                  <a:pt x="3929" y="1267"/>
                </a:cubicBezTo>
                <a:cubicBezTo>
                  <a:pt x="3916" y="1212"/>
                  <a:pt x="3918" y="1245"/>
                  <a:pt x="3937" y="1168"/>
                </a:cubicBezTo>
                <a:cubicBezTo>
                  <a:pt x="3940" y="1157"/>
                  <a:pt x="3945" y="1135"/>
                  <a:pt x="3945" y="1135"/>
                </a:cubicBezTo>
                <a:cubicBezTo>
                  <a:pt x="3941" y="969"/>
                  <a:pt x="3944" y="806"/>
                  <a:pt x="3921" y="642"/>
                </a:cubicBezTo>
                <a:cubicBezTo>
                  <a:pt x="3924" y="634"/>
                  <a:pt x="3930" y="626"/>
                  <a:pt x="3929" y="617"/>
                </a:cubicBezTo>
                <a:cubicBezTo>
                  <a:pt x="3927" y="600"/>
                  <a:pt x="3913" y="568"/>
                  <a:pt x="3913" y="568"/>
                </a:cubicBezTo>
                <a:cubicBezTo>
                  <a:pt x="3916" y="480"/>
                  <a:pt x="3904" y="389"/>
                  <a:pt x="3929" y="304"/>
                </a:cubicBezTo>
                <a:cubicBezTo>
                  <a:pt x="3942" y="260"/>
                  <a:pt x="3983" y="230"/>
                  <a:pt x="4003" y="189"/>
                </a:cubicBezTo>
                <a:cubicBezTo>
                  <a:pt x="4015" y="164"/>
                  <a:pt x="4024" y="135"/>
                  <a:pt x="4044" y="115"/>
                </a:cubicBezTo>
                <a:cubicBezTo>
                  <a:pt x="4069" y="90"/>
                  <a:pt x="4165" y="61"/>
                  <a:pt x="4201" y="49"/>
                </a:cubicBezTo>
                <a:cubicBezTo>
                  <a:pt x="4217" y="38"/>
                  <a:pt x="4231" y="22"/>
                  <a:pt x="4250" y="16"/>
                </a:cubicBezTo>
                <a:cubicBezTo>
                  <a:pt x="4266" y="11"/>
                  <a:pt x="4299" y="0"/>
                  <a:pt x="4299" y="0"/>
                </a:cubicBezTo>
                <a:cubicBezTo>
                  <a:pt x="4508" y="3"/>
                  <a:pt x="4716" y="3"/>
                  <a:pt x="4925" y="8"/>
                </a:cubicBezTo>
                <a:cubicBezTo>
                  <a:pt x="5007" y="10"/>
                  <a:pt x="5094" y="47"/>
                  <a:pt x="5171" y="74"/>
                </a:cubicBezTo>
                <a:cubicBezTo>
                  <a:pt x="5221" y="91"/>
                  <a:pt x="5276" y="79"/>
                  <a:pt x="5328" y="82"/>
                </a:cubicBezTo>
                <a:cubicBezTo>
                  <a:pt x="5399" y="130"/>
                  <a:pt x="5360" y="101"/>
                  <a:pt x="5402" y="156"/>
                </a:cubicBezTo>
                <a:cubicBezTo>
                  <a:pt x="5414" y="172"/>
                  <a:pt x="5435" y="206"/>
                  <a:pt x="5435" y="206"/>
                </a:cubicBezTo>
                <a:cubicBezTo>
                  <a:pt x="5468" y="305"/>
                  <a:pt x="5447" y="419"/>
                  <a:pt x="5443" y="518"/>
                </a:cubicBezTo>
                <a:cubicBezTo>
                  <a:pt x="5437" y="672"/>
                  <a:pt x="5423" y="802"/>
                  <a:pt x="5377" y="946"/>
                </a:cubicBezTo>
                <a:cubicBezTo>
                  <a:pt x="5383" y="1038"/>
                  <a:pt x="5378" y="1161"/>
                  <a:pt x="5435" y="1242"/>
                </a:cubicBezTo>
                <a:cubicBezTo>
                  <a:pt x="5445" y="1312"/>
                  <a:pt x="5436" y="1392"/>
                  <a:pt x="5468" y="1456"/>
                </a:cubicBezTo>
                <a:cubicBezTo>
                  <a:pt x="5481" y="1482"/>
                  <a:pt x="5512" y="1505"/>
                  <a:pt x="5534" y="1522"/>
                </a:cubicBezTo>
                <a:cubicBezTo>
                  <a:pt x="5567" y="1549"/>
                  <a:pt x="5589" y="1592"/>
                  <a:pt x="5608" y="1629"/>
                </a:cubicBezTo>
                <a:cubicBezTo>
                  <a:pt x="5613" y="1681"/>
                  <a:pt x="5623" y="1794"/>
                  <a:pt x="5591" y="1843"/>
                </a:cubicBezTo>
                <a:cubicBezTo>
                  <a:pt x="5585" y="1853"/>
                  <a:pt x="5573" y="1859"/>
                  <a:pt x="5566" y="1868"/>
                </a:cubicBezTo>
                <a:cubicBezTo>
                  <a:pt x="5537" y="1906"/>
                  <a:pt x="5518" y="1949"/>
                  <a:pt x="5484" y="1983"/>
                </a:cubicBezTo>
                <a:cubicBezTo>
                  <a:pt x="5472" y="2021"/>
                  <a:pt x="5482" y="1997"/>
                  <a:pt x="5459" y="2032"/>
                </a:cubicBezTo>
                <a:cubicBezTo>
                  <a:pt x="5448" y="2048"/>
                  <a:pt x="5427" y="2082"/>
                  <a:pt x="5427" y="2082"/>
                </a:cubicBezTo>
                <a:cubicBezTo>
                  <a:pt x="5415" y="2128"/>
                  <a:pt x="5394" y="2169"/>
                  <a:pt x="5377" y="2213"/>
                </a:cubicBezTo>
                <a:cubicBezTo>
                  <a:pt x="5362" y="2252"/>
                  <a:pt x="5356" y="2300"/>
                  <a:pt x="5320" y="2329"/>
                </a:cubicBezTo>
                <a:cubicBezTo>
                  <a:pt x="5268" y="2371"/>
                  <a:pt x="5188" y="2342"/>
                  <a:pt x="5122" y="2345"/>
                </a:cubicBezTo>
                <a:cubicBezTo>
                  <a:pt x="4960" y="2342"/>
                  <a:pt x="4798" y="2345"/>
                  <a:pt x="4637" y="2337"/>
                </a:cubicBezTo>
                <a:cubicBezTo>
                  <a:pt x="4627" y="2337"/>
                  <a:pt x="4621" y="2325"/>
                  <a:pt x="4612" y="2320"/>
                </a:cubicBezTo>
                <a:cubicBezTo>
                  <a:pt x="4604" y="2316"/>
                  <a:pt x="4595" y="2315"/>
                  <a:pt x="4587" y="2312"/>
                </a:cubicBezTo>
                <a:cubicBezTo>
                  <a:pt x="4553" y="2289"/>
                  <a:pt x="4512" y="2264"/>
                  <a:pt x="4472" y="2254"/>
                </a:cubicBezTo>
                <a:cubicBezTo>
                  <a:pt x="4450" y="2249"/>
                  <a:pt x="4406" y="2238"/>
                  <a:pt x="4406" y="2238"/>
                </a:cubicBezTo>
                <a:cubicBezTo>
                  <a:pt x="4331" y="2188"/>
                  <a:pt x="4213" y="2172"/>
                  <a:pt x="4126" y="2164"/>
                </a:cubicBezTo>
                <a:cubicBezTo>
                  <a:pt x="4075" y="2147"/>
                  <a:pt x="4040" y="2100"/>
                  <a:pt x="3987" y="2082"/>
                </a:cubicBezTo>
                <a:cubicBezTo>
                  <a:pt x="3902" y="1997"/>
                  <a:pt x="3646" y="2064"/>
                  <a:pt x="3616" y="2065"/>
                </a:cubicBezTo>
                <a:cubicBezTo>
                  <a:pt x="3475" y="2073"/>
                  <a:pt x="3344" y="2106"/>
                  <a:pt x="3205" y="2123"/>
                </a:cubicBezTo>
                <a:cubicBezTo>
                  <a:pt x="3145" y="2163"/>
                  <a:pt x="3173" y="2147"/>
                  <a:pt x="3123" y="2172"/>
                </a:cubicBezTo>
                <a:cubicBezTo>
                  <a:pt x="3117" y="2180"/>
                  <a:pt x="3113" y="2190"/>
                  <a:pt x="3106" y="2197"/>
                </a:cubicBezTo>
                <a:cubicBezTo>
                  <a:pt x="3099" y="2204"/>
                  <a:pt x="3087" y="2206"/>
                  <a:pt x="3081" y="2213"/>
                </a:cubicBezTo>
                <a:cubicBezTo>
                  <a:pt x="3068" y="2228"/>
                  <a:pt x="3060" y="2247"/>
                  <a:pt x="3049" y="2263"/>
                </a:cubicBezTo>
                <a:cubicBezTo>
                  <a:pt x="3044" y="2271"/>
                  <a:pt x="3032" y="2287"/>
                  <a:pt x="3032" y="2287"/>
                </a:cubicBezTo>
                <a:cubicBezTo>
                  <a:pt x="3009" y="2358"/>
                  <a:pt x="2981" y="2411"/>
                  <a:pt x="2933" y="2468"/>
                </a:cubicBezTo>
                <a:cubicBezTo>
                  <a:pt x="2927" y="2476"/>
                  <a:pt x="2924" y="2486"/>
                  <a:pt x="2917" y="2493"/>
                </a:cubicBezTo>
                <a:cubicBezTo>
                  <a:pt x="2895" y="2513"/>
                  <a:pt x="2868" y="2526"/>
                  <a:pt x="2843" y="2542"/>
                </a:cubicBezTo>
                <a:cubicBezTo>
                  <a:pt x="2812" y="2562"/>
                  <a:pt x="2718" y="2574"/>
                  <a:pt x="2678" y="2584"/>
                </a:cubicBezTo>
                <a:cubicBezTo>
                  <a:pt x="2609" y="2601"/>
                  <a:pt x="2554" y="2613"/>
                  <a:pt x="2481" y="2625"/>
                </a:cubicBezTo>
                <a:cubicBezTo>
                  <a:pt x="2464" y="2628"/>
                  <a:pt x="2431" y="2633"/>
                  <a:pt x="2431" y="2633"/>
                </a:cubicBezTo>
                <a:cubicBezTo>
                  <a:pt x="2112" y="2625"/>
                  <a:pt x="2210" y="2647"/>
                  <a:pt x="2045" y="2592"/>
                </a:cubicBezTo>
                <a:cubicBezTo>
                  <a:pt x="2023" y="2570"/>
                  <a:pt x="1992" y="2533"/>
                  <a:pt x="1962" y="2518"/>
                </a:cubicBezTo>
                <a:cubicBezTo>
                  <a:pt x="1839" y="2458"/>
                  <a:pt x="1598" y="2471"/>
                  <a:pt x="1493" y="2468"/>
                </a:cubicBezTo>
                <a:cubicBezTo>
                  <a:pt x="1326" y="2454"/>
                  <a:pt x="1157" y="2452"/>
                  <a:pt x="991" y="2427"/>
                </a:cubicBezTo>
                <a:cubicBezTo>
                  <a:pt x="927" y="2417"/>
                  <a:pt x="865" y="2398"/>
                  <a:pt x="802" y="2386"/>
                </a:cubicBezTo>
                <a:cubicBezTo>
                  <a:pt x="734" y="2374"/>
                  <a:pt x="663" y="2369"/>
                  <a:pt x="596" y="2353"/>
                </a:cubicBezTo>
                <a:cubicBezTo>
                  <a:pt x="511" y="2332"/>
                  <a:pt x="429" y="2307"/>
                  <a:pt x="341" y="2296"/>
                </a:cubicBezTo>
                <a:cubicBezTo>
                  <a:pt x="283" y="2280"/>
                  <a:pt x="321" y="2293"/>
                  <a:pt x="243" y="2254"/>
                </a:cubicBezTo>
                <a:cubicBezTo>
                  <a:pt x="232" y="2249"/>
                  <a:pt x="221" y="2243"/>
                  <a:pt x="210" y="2238"/>
                </a:cubicBezTo>
                <a:cubicBezTo>
                  <a:pt x="199" y="2233"/>
                  <a:pt x="177" y="2222"/>
                  <a:pt x="177" y="2222"/>
                </a:cubicBezTo>
                <a:cubicBezTo>
                  <a:pt x="114" y="2159"/>
                  <a:pt x="51" y="2102"/>
                  <a:pt x="20" y="2016"/>
                </a:cubicBezTo>
                <a:cubicBezTo>
                  <a:pt x="0" y="1871"/>
                  <a:pt x="4" y="1737"/>
                  <a:pt x="4" y="1588"/>
                </a:cubicBezTo>
                <a:close/>
              </a:path>
            </a:pathLst>
          </a:custGeom>
          <a:noFill/>
          <a:ln w="76200">
            <a:solidFill>
              <a:srgbClr val="336600"/>
            </a:solidFill>
            <a:round/>
            <a:headEn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2795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2795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827957"/>
                                        </p:tgtEl>
                                        <p:attrNameLst>
                                          <p:attrName>style.visibility</p:attrName>
                                        </p:attrNameLst>
                                      </p:cBhvr>
                                      <p:to>
                                        <p:strVal val="visible"/>
                                      </p:to>
                                    </p:set>
                                    <p:animEffect transition="in" filter="box(in)">
                                      <p:cBhvr>
                                        <p:cTn id="14" dur="500"/>
                                        <p:tgtEl>
                                          <p:spTgt spid="1827957"/>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82795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27959"/>
                                        </p:tgtEl>
                                        <p:attrNameLst>
                                          <p:attrName>style.visibility</p:attrName>
                                        </p:attrNameLst>
                                      </p:cBhvr>
                                      <p:to>
                                        <p:strVal val="visible"/>
                                      </p:to>
                                    </p:set>
                                    <p:animEffect transition="in" filter="box(out)">
                                      <p:cBhvr>
                                        <p:cTn id="22" dur="500"/>
                                        <p:tgtEl>
                                          <p:spTgt spid="182795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27960"/>
                                        </p:tgtEl>
                                        <p:attrNameLst>
                                          <p:attrName>style.visibility</p:attrName>
                                        </p:attrNameLst>
                                      </p:cBhvr>
                                      <p:to>
                                        <p:strVal val="visible"/>
                                      </p:to>
                                    </p:set>
                                    <p:animEffect transition="in" filter="box(out)">
                                      <p:cBhvr>
                                        <p:cTn id="27" dur="500"/>
                                        <p:tgtEl>
                                          <p:spTgt spid="1827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7953" grpId="0" animBg="1" autoUpdateAnimBg="0"/>
      <p:bldP spid="1827954" grpId="0" animBg="1" autoUpdateAnimBg="0"/>
      <p:bldP spid="1827957" grpId="0" animBg="1"/>
      <p:bldP spid="1827958" grpId="0" animBg="1" autoUpdateAnimBg="0"/>
      <p:bldP spid="1827959" grpId="0" animBg="1"/>
      <p:bldP spid="182796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4034" name="Rectangle 2"/>
          <p:cNvSpPr>
            <a:spLocks noGrp="1" noChangeArrowheads="1"/>
          </p:cNvSpPr>
          <p:nvPr>
            <p:ph type="title"/>
          </p:nvPr>
        </p:nvSpPr>
        <p:spPr/>
        <p:txBody>
          <a:bodyPr/>
          <a:lstStyle/>
          <a:p>
            <a:pPr eaLnBrk="1" hangingPunct="1">
              <a:buFont typeface="Wingdings" pitchFamily="2" charset="2"/>
              <a:buNone/>
              <a:defRPr/>
            </a:pPr>
            <a:r>
              <a:rPr lang="zh-CN" altLang="en-US" sz="4800" b="1">
                <a:solidFill>
                  <a:schemeClr val="tx1"/>
                </a:solidFill>
                <a:effectLst>
                  <a:outerShdw blurRad="38100" dist="38100" dir="2700000" algn="tl">
                    <a:srgbClr val="C0C0C0"/>
                  </a:outerShdw>
                </a:effectLst>
                <a:latin typeface="楷体_GB2312" pitchFamily="49" charset="-122"/>
                <a:ea typeface="楷体_GB2312" pitchFamily="49" charset="-122"/>
              </a:rPr>
              <a:t>库房管理系统案例</a:t>
            </a:r>
          </a:p>
        </p:txBody>
      </p:sp>
      <p:sp>
        <p:nvSpPr>
          <p:cNvPr id="109571" name="Rectangle 3"/>
          <p:cNvSpPr>
            <a:spLocks noGrp="1" noChangeArrowheads="1"/>
          </p:cNvSpPr>
          <p:nvPr>
            <p:ph type="body" idx="1"/>
          </p:nvPr>
        </p:nvSpPr>
        <p:spPr>
          <a:xfrm>
            <a:off x="914400" y="2057400"/>
            <a:ext cx="7772400" cy="914400"/>
          </a:xfrm>
        </p:spPr>
        <p:txBody>
          <a:bodyPr/>
          <a:lstStyle/>
          <a:p>
            <a:pPr eaLnBrk="1" hangingPunct="1"/>
            <a:r>
              <a:rPr lang="zh-CN" altLang="en-US" sz="2800" b="1" smtClean="0">
                <a:solidFill>
                  <a:schemeClr val="tx1"/>
                </a:solidFill>
              </a:rPr>
              <a:t>顶图：功能概括、主要的外部实体、</a:t>
            </a:r>
          </a:p>
        </p:txBody>
      </p:sp>
      <p:sp>
        <p:nvSpPr>
          <p:cNvPr id="1964036" name="Text Box 4"/>
          <p:cNvSpPr txBox="1">
            <a:spLocks noChangeArrowheads="1"/>
          </p:cNvSpPr>
          <p:nvPr/>
        </p:nvSpPr>
        <p:spPr bwMode="auto">
          <a:xfrm>
            <a:off x="2438400" y="2743200"/>
            <a:ext cx="5562600" cy="530225"/>
          </a:xfrm>
          <a:prstGeom prst="rect">
            <a:avLst/>
          </a:prstGeom>
          <a:noFill/>
          <a:ln w="9525">
            <a:noFill/>
            <a:miter lim="800000"/>
            <a:headEnd/>
            <a:tailEnd/>
          </a:ln>
        </p:spPr>
        <p:txBody>
          <a:bodyPr lIns="90000" tIns="46800" rIns="90000" bIns="46800">
            <a:spAutoFit/>
          </a:bodyPr>
          <a:lstStyle/>
          <a:p>
            <a:pPr>
              <a:lnSpc>
                <a:spcPct val="90000"/>
              </a:lnSpc>
              <a:spcBef>
                <a:spcPct val="50000"/>
              </a:spcBef>
              <a:buClr>
                <a:srgbClr val="FFCC00"/>
              </a:buClr>
              <a:buFont typeface="Wingdings" pitchFamily="2" charset="2"/>
              <a:buNone/>
            </a:pPr>
            <a:r>
              <a:rPr kumimoji="1" lang="zh-CN" altLang="en-US" sz="3200">
                <a:latin typeface="Times New Roman" pitchFamily="18" charset="0"/>
              </a:rPr>
              <a:t>主要的输入流和输出流</a:t>
            </a:r>
          </a:p>
        </p:txBody>
      </p:sp>
      <p:sp>
        <p:nvSpPr>
          <p:cNvPr id="1964037" name="Rectangle 5"/>
          <p:cNvSpPr>
            <a:spLocks noChangeArrowheads="1"/>
          </p:cNvSpPr>
          <p:nvPr/>
        </p:nvSpPr>
        <p:spPr bwMode="auto">
          <a:xfrm>
            <a:off x="914400" y="3276600"/>
            <a:ext cx="7391400" cy="685800"/>
          </a:xfrm>
          <a:prstGeom prst="rect">
            <a:avLst/>
          </a:prstGeom>
          <a:noFill/>
          <a:ln w="9525">
            <a:noFill/>
            <a:miter lim="800000"/>
            <a:headEnd/>
            <a:tailEnd/>
          </a:ln>
        </p:spPr>
        <p:txBody>
          <a:bodyPr/>
          <a:lstStyle/>
          <a:p>
            <a:pPr marL="290513" indent="-290513">
              <a:spcBef>
                <a:spcPct val="20000"/>
              </a:spcBef>
              <a:buClr>
                <a:srgbClr val="003366"/>
              </a:buClr>
              <a:buFontTx/>
              <a:buChar char="•"/>
            </a:pPr>
            <a:r>
              <a:rPr kumimoji="1" lang="zh-CN" altLang="en-US" sz="3200">
                <a:latin typeface="Times New Roman" pitchFamily="18" charset="0"/>
              </a:rPr>
              <a:t>中图：对顶图细化</a:t>
            </a:r>
          </a:p>
        </p:txBody>
      </p:sp>
      <p:sp>
        <p:nvSpPr>
          <p:cNvPr id="1964038" name="Rectangle 6"/>
          <p:cNvSpPr>
            <a:spLocks noChangeArrowheads="1"/>
          </p:cNvSpPr>
          <p:nvPr/>
        </p:nvSpPr>
        <p:spPr bwMode="auto">
          <a:xfrm>
            <a:off x="914400" y="3810000"/>
            <a:ext cx="7391400" cy="609600"/>
          </a:xfrm>
          <a:prstGeom prst="rect">
            <a:avLst/>
          </a:prstGeom>
          <a:noFill/>
          <a:ln w="9525">
            <a:noFill/>
            <a:miter lim="800000"/>
            <a:headEnd/>
            <a:tailEnd/>
          </a:ln>
        </p:spPr>
        <p:txBody>
          <a:bodyPr/>
          <a:lstStyle/>
          <a:p>
            <a:pPr marL="290513" indent="-290513">
              <a:spcBef>
                <a:spcPct val="20000"/>
              </a:spcBef>
              <a:buClr>
                <a:srgbClr val="003366"/>
              </a:buClr>
              <a:buFontTx/>
              <a:buChar char="•"/>
            </a:pPr>
            <a:r>
              <a:rPr kumimoji="1" lang="zh-CN" altLang="en-US" sz="3200">
                <a:latin typeface="Times New Roman" pitchFamily="18" charset="0"/>
              </a:rPr>
              <a:t>底图：再细化</a:t>
            </a:r>
          </a:p>
        </p:txBody>
      </p:sp>
      <p:sp>
        <p:nvSpPr>
          <p:cNvPr id="1964039" name="Rectangle 7">
            <a:hlinkClick r:id="rId2" action="ppaction://hlinksldjump"/>
          </p:cNvPr>
          <p:cNvSpPr>
            <a:spLocks noChangeArrowheads="1"/>
          </p:cNvSpPr>
          <p:nvPr/>
        </p:nvSpPr>
        <p:spPr bwMode="auto">
          <a:xfrm>
            <a:off x="1676400" y="4724400"/>
            <a:ext cx="1447800" cy="522288"/>
          </a:xfrm>
          <a:prstGeom prst="rect">
            <a:avLst/>
          </a:prstGeom>
          <a:solidFill>
            <a:srgbClr val="993366"/>
          </a:solidFill>
          <a:ln w="28575">
            <a:solidFill>
              <a:srgbClr val="571D3A"/>
            </a:solidFill>
            <a:miter lim="800000"/>
            <a:headEnd/>
            <a:tailEnd/>
          </a:ln>
        </p:spPr>
        <p:txBody>
          <a:bodyPr wrap="none" anchor="ctr"/>
          <a:lstStyle/>
          <a:p>
            <a:pPr algn="ctr"/>
            <a:r>
              <a:rPr kumimoji="1" lang="zh-CN" altLang="en-US" sz="2800">
                <a:solidFill>
                  <a:srgbClr val="FFFFFF"/>
                </a:solidFill>
                <a:latin typeface="Times New Roman" pitchFamily="18" charset="0"/>
              </a:rPr>
              <a:t>顶图</a:t>
            </a:r>
          </a:p>
        </p:txBody>
      </p:sp>
      <p:sp>
        <p:nvSpPr>
          <p:cNvPr id="1964040" name="Rectangle 8">
            <a:hlinkClick r:id="rId3" action="ppaction://hlinksldjump"/>
          </p:cNvPr>
          <p:cNvSpPr>
            <a:spLocks noChangeArrowheads="1"/>
          </p:cNvSpPr>
          <p:nvPr/>
        </p:nvSpPr>
        <p:spPr bwMode="auto">
          <a:xfrm>
            <a:off x="3733800" y="4724400"/>
            <a:ext cx="1447800" cy="522288"/>
          </a:xfrm>
          <a:prstGeom prst="rect">
            <a:avLst/>
          </a:prstGeom>
          <a:solidFill>
            <a:srgbClr val="993366"/>
          </a:solidFill>
          <a:ln w="28575">
            <a:solidFill>
              <a:srgbClr val="571D3A"/>
            </a:solidFill>
            <a:miter lim="800000"/>
            <a:headEnd/>
            <a:tailEnd/>
          </a:ln>
        </p:spPr>
        <p:txBody>
          <a:bodyPr wrap="none" anchor="ctr"/>
          <a:lstStyle/>
          <a:p>
            <a:pPr algn="ctr"/>
            <a:r>
              <a:rPr kumimoji="1" lang="zh-CN" altLang="en-US" sz="2800">
                <a:solidFill>
                  <a:srgbClr val="FFFFFF"/>
                </a:solidFill>
                <a:latin typeface="Times New Roman" pitchFamily="18" charset="0"/>
              </a:rPr>
              <a:t>中图</a:t>
            </a:r>
          </a:p>
        </p:txBody>
      </p:sp>
      <p:sp>
        <p:nvSpPr>
          <p:cNvPr id="1964041" name="Rectangle 9">
            <a:hlinkClick r:id="rId4" action="ppaction://hlinksldjump"/>
          </p:cNvPr>
          <p:cNvSpPr>
            <a:spLocks noChangeArrowheads="1"/>
          </p:cNvSpPr>
          <p:nvPr/>
        </p:nvSpPr>
        <p:spPr bwMode="auto">
          <a:xfrm>
            <a:off x="5791200" y="4724400"/>
            <a:ext cx="1447800" cy="522288"/>
          </a:xfrm>
          <a:prstGeom prst="rect">
            <a:avLst/>
          </a:prstGeom>
          <a:solidFill>
            <a:srgbClr val="993366"/>
          </a:solidFill>
          <a:ln w="28575">
            <a:solidFill>
              <a:srgbClr val="571D3A"/>
            </a:solidFill>
            <a:miter lim="800000"/>
            <a:headEnd/>
            <a:tailEnd/>
          </a:ln>
        </p:spPr>
        <p:txBody>
          <a:bodyPr wrap="none" anchor="ctr"/>
          <a:lstStyle/>
          <a:p>
            <a:pPr algn="ctr"/>
            <a:r>
              <a:rPr kumimoji="1" lang="zh-CN" altLang="en-US" sz="2800">
                <a:solidFill>
                  <a:srgbClr val="FFFFFF"/>
                </a:solidFill>
                <a:latin typeface="Times New Roman" pitchFamily="18" charset="0"/>
              </a:rPr>
              <a:t>底图</a:t>
            </a:r>
          </a:p>
        </p:txBody>
      </p:sp>
      <p:sp>
        <p:nvSpPr>
          <p:cNvPr id="1964042" name="Rectangle 10"/>
          <p:cNvSpPr>
            <a:spLocks noChangeArrowheads="1"/>
          </p:cNvSpPr>
          <p:nvPr/>
        </p:nvSpPr>
        <p:spPr bwMode="auto">
          <a:xfrm>
            <a:off x="1066800" y="4495800"/>
            <a:ext cx="6781800" cy="914400"/>
          </a:xfrm>
          <a:prstGeom prst="rect">
            <a:avLst/>
          </a:prstGeom>
          <a:noFill/>
          <a:ln w="57150" cmpd="thickThin">
            <a:solidFill>
              <a:srgbClr val="571D3A"/>
            </a:solidFill>
            <a:miter lim="800000"/>
            <a:headEnd/>
            <a:tailEnd/>
          </a:ln>
        </p:spPr>
        <p:txBody>
          <a:bodyPr wrap="none" anchor="ctr"/>
          <a:lstStyle/>
          <a:p>
            <a:endParaRPr lang="zh-CN" altLang="en-US" sz="1800" b="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6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964042"/>
                                        </p:tgtEl>
                                        <p:attrNameLst>
                                          <p:attrName>style.visibility</p:attrName>
                                        </p:attrNameLst>
                                      </p:cBhvr>
                                      <p:to>
                                        <p:strVal val="visible"/>
                                      </p:to>
                                    </p:set>
                                    <p:animEffect transition="in" filter="box(out)">
                                      <p:cBhvr>
                                        <p:cTn id="11" dur="500"/>
                                        <p:tgtEl>
                                          <p:spTgt spid="196404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19640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64037"/>
                                        </p:tgtEl>
                                        <p:attrNameLst>
                                          <p:attrName>style.visibility</p:attrName>
                                        </p:attrNameLst>
                                      </p:cBhvr>
                                      <p:to>
                                        <p:strVal val="visible"/>
                                      </p:to>
                                    </p:set>
                                    <p:animEffect transition="in" filter="wipe(left)">
                                      <p:cBhvr>
                                        <p:cTn id="19" dur="500"/>
                                        <p:tgtEl>
                                          <p:spTgt spid="1964037"/>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19640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64038"/>
                                        </p:tgtEl>
                                        <p:attrNameLst>
                                          <p:attrName>style.visibility</p:attrName>
                                        </p:attrNameLst>
                                      </p:cBhvr>
                                      <p:to>
                                        <p:strVal val="visible"/>
                                      </p:to>
                                    </p:set>
                                    <p:animEffect transition="in" filter="wipe(left)">
                                      <p:cBhvr>
                                        <p:cTn id="27" dur="500"/>
                                        <p:tgtEl>
                                          <p:spTgt spid="1964038"/>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964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4036" grpId="0" autoUpdateAnimBg="0"/>
      <p:bldP spid="1964037" grpId="0" autoUpdateAnimBg="0"/>
      <p:bldP spid="1964038" grpId="0" autoUpdateAnimBg="0"/>
      <p:bldP spid="1964039" grpId="0" animBg="1" autoUpdateAnimBg="0"/>
      <p:bldP spid="1964040" grpId="0" animBg="1" autoUpdateAnimBg="0"/>
      <p:bldP spid="1964041" grpId="0" animBg="1" autoUpdateAnimBg="0"/>
      <p:bldP spid="196404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z="100" smtClean="0">
                <a:solidFill>
                  <a:schemeClr val="bg1"/>
                </a:solidFill>
              </a:rPr>
              <a:t>库存管理流程图实例（顶）</a:t>
            </a:r>
          </a:p>
        </p:txBody>
      </p:sp>
      <p:grpSp>
        <p:nvGrpSpPr>
          <p:cNvPr id="110595" name="Group 3"/>
          <p:cNvGrpSpPr>
            <a:grpSpLocks/>
          </p:cNvGrpSpPr>
          <p:nvPr/>
        </p:nvGrpSpPr>
        <p:grpSpPr bwMode="auto">
          <a:xfrm>
            <a:off x="1295400" y="2667000"/>
            <a:ext cx="914400" cy="914400"/>
            <a:chOff x="1056" y="1440"/>
            <a:chExt cx="576" cy="576"/>
          </a:xfrm>
        </p:grpSpPr>
        <p:sp>
          <p:nvSpPr>
            <p:cNvPr id="110623" name="Rectangle 4"/>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10624" name="Line 5"/>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10625" name="Line 6"/>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10596" name="Text Box 7"/>
          <p:cNvSpPr txBox="1">
            <a:spLocks noChangeArrowheads="1"/>
          </p:cNvSpPr>
          <p:nvPr/>
        </p:nvSpPr>
        <p:spPr bwMode="auto">
          <a:xfrm>
            <a:off x="1371600" y="2743200"/>
            <a:ext cx="914400" cy="822325"/>
          </a:xfrm>
          <a:prstGeom prst="rect">
            <a:avLst/>
          </a:prstGeom>
          <a:noFill/>
          <a:ln w="28575">
            <a:noFill/>
            <a:miter lim="800000"/>
            <a:headEnd/>
            <a:tailEnd/>
          </a:ln>
        </p:spPr>
        <p:txBody>
          <a:bodyPr>
            <a:spAutoFit/>
          </a:bodyPr>
          <a:lstStyle/>
          <a:p>
            <a:pPr algn="ctr">
              <a:spcBef>
                <a:spcPct val="50000"/>
              </a:spcBef>
            </a:pPr>
            <a:r>
              <a:rPr kumimoji="1" lang="zh-CN" altLang="en-US">
                <a:solidFill>
                  <a:srgbClr val="003366"/>
                </a:solidFill>
              </a:rPr>
              <a:t>生产科</a:t>
            </a:r>
          </a:p>
        </p:txBody>
      </p:sp>
      <p:sp>
        <p:nvSpPr>
          <p:cNvPr id="110597" name="Line 8"/>
          <p:cNvSpPr>
            <a:spLocks noChangeShapeType="1"/>
          </p:cNvSpPr>
          <p:nvPr/>
        </p:nvSpPr>
        <p:spPr bwMode="auto">
          <a:xfrm>
            <a:off x="1828800" y="4724400"/>
            <a:ext cx="2133600" cy="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10598" name="Line 9"/>
          <p:cNvSpPr>
            <a:spLocks noChangeShapeType="1"/>
          </p:cNvSpPr>
          <p:nvPr/>
        </p:nvSpPr>
        <p:spPr bwMode="auto">
          <a:xfrm>
            <a:off x="3962400" y="3124200"/>
            <a:ext cx="0" cy="53340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10599" name="Rectangle 10"/>
          <p:cNvSpPr>
            <a:spLocks noChangeArrowheads="1"/>
          </p:cNvSpPr>
          <p:nvPr/>
        </p:nvSpPr>
        <p:spPr bwMode="auto">
          <a:xfrm>
            <a:off x="3429000" y="3657600"/>
            <a:ext cx="1935163" cy="533400"/>
          </a:xfrm>
          <a:prstGeom prst="rect">
            <a:avLst/>
          </a:prstGeom>
          <a:noFill/>
          <a:ln w="28575">
            <a:solidFill>
              <a:srgbClr val="003366"/>
            </a:solidFill>
            <a:miter lim="800000"/>
            <a:headEnd/>
            <a:tailEnd/>
          </a:ln>
        </p:spPr>
        <p:txBody>
          <a:bodyPr wrap="none" anchor="b"/>
          <a:lstStyle/>
          <a:p>
            <a:pPr algn="ctr"/>
            <a:r>
              <a:rPr kumimoji="1" lang="zh-CN" altLang="en-US">
                <a:solidFill>
                  <a:srgbClr val="003366"/>
                </a:solidFill>
              </a:rPr>
              <a:t>库存管理</a:t>
            </a:r>
          </a:p>
        </p:txBody>
      </p:sp>
      <p:sp>
        <p:nvSpPr>
          <p:cNvPr id="110600" name="Line 11"/>
          <p:cNvSpPr>
            <a:spLocks noChangeShapeType="1"/>
          </p:cNvSpPr>
          <p:nvPr/>
        </p:nvSpPr>
        <p:spPr bwMode="auto">
          <a:xfrm>
            <a:off x="2209800" y="3124200"/>
            <a:ext cx="1752600" cy="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10601" name="Line 12"/>
          <p:cNvSpPr>
            <a:spLocks noChangeShapeType="1"/>
          </p:cNvSpPr>
          <p:nvPr/>
        </p:nvSpPr>
        <p:spPr bwMode="auto">
          <a:xfrm>
            <a:off x="3962400" y="4191000"/>
            <a:ext cx="0" cy="533400"/>
          </a:xfrm>
          <a:prstGeom prst="line">
            <a:avLst/>
          </a:prstGeom>
          <a:noFill/>
          <a:ln w="28575">
            <a:solidFill>
              <a:srgbClr val="003366"/>
            </a:solidFill>
            <a:round/>
            <a:headEnd type="triangle" w="med" len="med"/>
            <a:tailEnd/>
          </a:ln>
        </p:spPr>
        <p:txBody>
          <a:bodyPr wrap="none" lIns="90000" tIns="46800" rIns="90000" bIns="46800" anchor="ctr"/>
          <a:lstStyle/>
          <a:p>
            <a:endParaRPr lang="zh-CN" altLang="en-US"/>
          </a:p>
        </p:txBody>
      </p:sp>
      <p:sp>
        <p:nvSpPr>
          <p:cNvPr id="110602" name="Line 13"/>
          <p:cNvSpPr>
            <a:spLocks noChangeShapeType="1"/>
          </p:cNvSpPr>
          <p:nvPr/>
        </p:nvSpPr>
        <p:spPr bwMode="auto">
          <a:xfrm>
            <a:off x="4876800" y="4724400"/>
            <a:ext cx="1905000" cy="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10603" name="Line 14"/>
          <p:cNvSpPr>
            <a:spLocks noChangeShapeType="1"/>
          </p:cNvSpPr>
          <p:nvPr/>
        </p:nvSpPr>
        <p:spPr bwMode="auto">
          <a:xfrm>
            <a:off x="4876800" y="3124200"/>
            <a:ext cx="0" cy="533400"/>
          </a:xfrm>
          <a:prstGeom prst="line">
            <a:avLst/>
          </a:prstGeom>
          <a:noFill/>
          <a:ln w="28575">
            <a:solidFill>
              <a:srgbClr val="003366"/>
            </a:solidFill>
            <a:round/>
            <a:headEnd/>
            <a:tailEnd/>
          </a:ln>
        </p:spPr>
        <p:txBody>
          <a:bodyPr wrap="none" lIns="90000" tIns="46800" rIns="90000" bIns="46800" anchor="ctr"/>
          <a:lstStyle/>
          <a:p>
            <a:endParaRPr lang="zh-CN" altLang="en-US"/>
          </a:p>
        </p:txBody>
      </p:sp>
      <p:sp>
        <p:nvSpPr>
          <p:cNvPr id="110604" name="Line 15"/>
          <p:cNvSpPr>
            <a:spLocks noChangeShapeType="1"/>
          </p:cNvSpPr>
          <p:nvPr/>
        </p:nvSpPr>
        <p:spPr bwMode="auto">
          <a:xfrm>
            <a:off x="4876800" y="3124200"/>
            <a:ext cx="1752600" cy="0"/>
          </a:xfrm>
          <a:prstGeom prst="line">
            <a:avLst/>
          </a:prstGeom>
          <a:noFill/>
          <a:ln w="28575">
            <a:solidFill>
              <a:srgbClr val="003366"/>
            </a:solidFill>
            <a:round/>
            <a:headEnd/>
            <a:tailEnd type="triangle" w="med" len="med"/>
          </a:ln>
        </p:spPr>
        <p:txBody>
          <a:bodyPr wrap="none" lIns="90000" tIns="46800" rIns="90000" bIns="46800" anchor="ctr"/>
          <a:lstStyle/>
          <a:p>
            <a:endParaRPr lang="zh-CN" altLang="en-US"/>
          </a:p>
        </p:txBody>
      </p:sp>
      <p:sp>
        <p:nvSpPr>
          <p:cNvPr id="110605" name="Line 16"/>
          <p:cNvSpPr>
            <a:spLocks noChangeShapeType="1"/>
          </p:cNvSpPr>
          <p:nvPr/>
        </p:nvSpPr>
        <p:spPr bwMode="auto">
          <a:xfrm>
            <a:off x="4876800" y="4191000"/>
            <a:ext cx="0" cy="533400"/>
          </a:xfrm>
          <a:prstGeom prst="line">
            <a:avLst/>
          </a:prstGeom>
          <a:noFill/>
          <a:ln w="28575">
            <a:solidFill>
              <a:srgbClr val="003366"/>
            </a:solidFill>
            <a:round/>
            <a:headEnd/>
            <a:tailEnd/>
          </a:ln>
        </p:spPr>
        <p:txBody>
          <a:bodyPr wrap="none" lIns="90000" tIns="46800" rIns="90000" bIns="46800" anchor="ctr"/>
          <a:lstStyle/>
          <a:p>
            <a:endParaRPr lang="zh-CN" altLang="en-US"/>
          </a:p>
        </p:txBody>
      </p:sp>
      <p:grpSp>
        <p:nvGrpSpPr>
          <p:cNvPr id="110606" name="Group 17"/>
          <p:cNvGrpSpPr>
            <a:grpSpLocks/>
          </p:cNvGrpSpPr>
          <p:nvPr/>
        </p:nvGrpSpPr>
        <p:grpSpPr bwMode="auto">
          <a:xfrm>
            <a:off x="6659563" y="2708275"/>
            <a:ext cx="914400" cy="914400"/>
            <a:chOff x="1056" y="1440"/>
            <a:chExt cx="576" cy="576"/>
          </a:xfrm>
        </p:grpSpPr>
        <p:sp>
          <p:nvSpPr>
            <p:cNvPr id="110620" name="Rectangle 18"/>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10621" name="Line 19"/>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10622" name="Line 20"/>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10607" name="Text Box 21"/>
          <p:cNvSpPr txBox="1">
            <a:spLocks noChangeArrowheads="1"/>
          </p:cNvSpPr>
          <p:nvPr/>
        </p:nvSpPr>
        <p:spPr bwMode="auto">
          <a:xfrm>
            <a:off x="6705600" y="2895600"/>
            <a:ext cx="914400" cy="822325"/>
          </a:xfrm>
          <a:prstGeom prst="rect">
            <a:avLst/>
          </a:prstGeom>
          <a:noFill/>
          <a:ln w="28575">
            <a:noFill/>
            <a:miter lim="800000"/>
            <a:headEnd/>
            <a:tailEnd/>
          </a:ln>
        </p:spPr>
        <p:txBody>
          <a:bodyPr>
            <a:spAutoFit/>
          </a:bodyPr>
          <a:lstStyle/>
          <a:p>
            <a:pPr algn="ctr">
              <a:spcBef>
                <a:spcPct val="50000"/>
              </a:spcBef>
            </a:pPr>
            <a:r>
              <a:rPr kumimoji="1" lang="zh-CN" altLang="en-US">
                <a:solidFill>
                  <a:srgbClr val="003366"/>
                </a:solidFill>
              </a:rPr>
              <a:t>搬运组</a:t>
            </a:r>
          </a:p>
        </p:txBody>
      </p:sp>
      <p:grpSp>
        <p:nvGrpSpPr>
          <p:cNvPr id="110608" name="Group 22"/>
          <p:cNvGrpSpPr>
            <a:grpSpLocks/>
          </p:cNvGrpSpPr>
          <p:nvPr/>
        </p:nvGrpSpPr>
        <p:grpSpPr bwMode="auto">
          <a:xfrm>
            <a:off x="6781800" y="4191000"/>
            <a:ext cx="914400" cy="914400"/>
            <a:chOff x="1056" y="1440"/>
            <a:chExt cx="576" cy="576"/>
          </a:xfrm>
        </p:grpSpPr>
        <p:sp>
          <p:nvSpPr>
            <p:cNvPr id="110617" name="Rectangle 23"/>
            <p:cNvSpPr>
              <a:spLocks noChangeArrowheads="1"/>
            </p:cNvSpPr>
            <p:nvPr/>
          </p:nvSpPr>
          <p:spPr bwMode="auto">
            <a:xfrm>
              <a:off x="1152" y="1536"/>
              <a:ext cx="480" cy="480"/>
            </a:xfrm>
            <a:prstGeom prst="rect">
              <a:avLst/>
            </a:prstGeom>
            <a:noFill/>
            <a:ln w="28575">
              <a:solidFill>
                <a:srgbClr val="003366"/>
              </a:solidFill>
              <a:miter lim="800000"/>
              <a:headEnd/>
              <a:tailEnd/>
            </a:ln>
          </p:spPr>
          <p:txBody>
            <a:bodyPr wrap="none" anchor="ctr"/>
            <a:lstStyle/>
            <a:p>
              <a:endParaRPr lang="zh-CN" altLang="en-US" sz="1800" b="0"/>
            </a:p>
          </p:txBody>
        </p:sp>
        <p:sp>
          <p:nvSpPr>
            <p:cNvPr id="110618" name="Line 24"/>
            <p:cNvSpPr>
              <a:spLocks noChangeShapeType="1"/>
            </p:cNvSpPr>
            <p:nvPr/>
          </p:nvSpPr>
          <p:spPr bwMode="auto">
            <a:xfrm>
              <a:off x="1056" y="1440"/>
              <a:ext cx="528" cy="0"/>
            </a:xfrm>
            <a:prstGeom prst="line">
              <a:avLst/>
            </a:prstGeom>
            <a:noFill/>
            <a:ln w="28575">
              <a:solidFill>
                <a:srgbClr val="003366"/>
              </a:solidFill>
              <a:round/>
              <a:headEnd/>
              <a:tailEnd/>
            </a:ln>
          </p:spPr>
          <p:txBody>
            <a:bodyPr wrap="none" anchor="ctr"/>
            <a:lstStyle/>
            <a:p>
              <a:endParaRPr lang="zh-CN" altLang="en-US"/>
            </a:p>
          </p:txBody>
        </p:sp>
        <p:sp>
          <p:nvSpPr>
            <p:cNvPr id="110619" name="Line 25"/>
            <p:cNvSpPr>
              <a:spLocks noChangeShapeType="1"/>
            </p:cNvSpPr>
            <p:nvPr/>
          </p:nvSpPr>
          <p:spPr bwMode="auto">
            <a:xfrm>
              <a:off x="1056" y="1440"/>
              <a:ext cx="0" cy="528"/>
            </a:xfrm>
            <a:prstGeom prst="line">
              <a:avLst/>
            </a:prstGeom>
            <a:noFill/>
            <a:ln w="28575">
              <a:solidFill>
                <a:srgbClr val="003366"/>
              </a:solidFill>
              <a:round/>
              <a:headEnd/>
              <a:tailEnd/>
            </a:ln>
          </p:spPr>
          <p:txBody>
            <a:bodyPr wrap="none" anchor="ctr"/>
            <a:lstStyle/>
            <a:p>
              <a:endParaRPr lang="zh-CN" altLang="en-US"/>
            </a:p>
          </p:txBody>
        </p:sp>
      </p:grpSp>
      <p:sp>
        <p:nvSpPr>
          <p:cNvPr id="110609" name="Text Box 26"/>
          <p:cNvSpPr txBox="1">
            <a:spLocks noChangeArrowheads="1"/>
          </p:cNvSpPr>
          <p:nvPr/>
        </p:nvSpPr>
        <p:spPr bwMode="auto">
          <a:xfrm>
            <a:off x="6858000" y="4283075"/>
            <a:ext cx="914400" cy="822325"/>
          </a:xfrm>
          <a:prstGeom prst="rect">
            <a:avLst/>
          </a:prstGeom>
          <a:noFill/>
          <a:ln w="28575">
            <a:noFill/>
            <a:miter lim="800000"/>
            <a:headEnd/>
            <a:tailEnd/>
          </a:ln>
        </p:spPr>
        <p:txBody>
          <a:bodyPr>
            <a:spAutoFit/>
          </a:bodyPr>
          <a:lstStyle/>
          <a:p>
            <a:pPr algn="ctr">
              <a:spcBef>
                <a:spcPct val="50000"/>
              </a:spcBef>
            </a:pPr>
            <a:r>
              <a:rPr kumimoji="1" lang="zh-CN" altLang="en-US">
                <a:solidFill>
                  <a:srgbClr val="003366"/>
                </a:solidFill>
              </a:rPr>
              <a:t>生产科</a:t>
            </a:r>
          </a:p>
        </p:txBody>
      </p:sp>
      <p:sp>
        <p:nvSpPr>
          <p:cNvPr id="110610" name="Text Box 27"/>
          <p:cNvSpPr txBox="1">
            <a:spLocks noChangeArrowheads="1"/>
          </p:cNvSpPr>
          <p:nvPr/>
        </p:nvSpPr>
        <p:spPr bwMode="auto">
          <a:xfrm>
            <a:off x="2362200" y="2667000"/>
            <a:ext cx="1371600" cy="457200"/>
          </a:xfrm>
          <a:prstGeom prst="rect">
            <a:avLst/>
          </a:prstGeom>
          <a:noFill/>
          <a:ln w="28575">
            <a:noFill/>
            <a:miter lim="800000"/>
            <a:headEnd/>
            <a:tailEnd/>
          </a:ln>
        </p:spPr>
        <p:txBody>
          <a:bodyPr>
            <a:spAutoFit/>
          </a:bodyPr>
          <a:lstStyle/>
          <a:p>
            <a:pPr algn="ctr">
              <a:spcBef>
                <a:spcPct val="50000"/>
              </a:spcBef>
            </a:pPr>
            <a:r>
              <a:rPr kumimoji="1" lang="zh-CN" altLang="en-US">
                <a:solidFill>
                  <a:srgbClr val="003366"/>
                </a:solidFill>
              </a:rPr>
              <a:t>出货单</a:t>
            </a:r>
          </a:p>
        </p:txBody>
      </p:sp>
      <p:sp>
        <p:nvSpPr>
          <p:cNvPr id="110611" name="Text Box 28"/>
          <p:cNvSpPr txBox="1">
            <a:spLocks noChangeArrowheads="1"/>
          </p:cNvSpPr>
          <p:nvPr/>
        </p:nvSpPr>
        <p:spPr bwMode="auto">
          <a:xfrm>
            <a:off x="2362200" y="4267200"/>
            <a:ext cx="1371600" cy="457200"/>
          </a:xfrm>
          <a:prstGeom prst="rect">
            <a:avLst/>
          </a:prstGeom>
          <a:noFill/>
          <a:ln w="28575">
            <a:noFill/>
            <a:miter lim="800000"/>
            <a:headEnd/>
            <a:tailEnd/>
          </a:ln>
        </p:spPr>
        <p:txBody>
          <a:bodyPr>
            <a:spAutoFit/>
          </a:bodyPr>
          <a:lstStyle/>
          <a:p>
            <a:pPr algn="ctr">
              <a:spcBef>
                <a:spcPct val="50000"/>
              </a:spcBef>
            </a:pPr>
            <a:r>
              <a:rPr kumimoji="1" lang="zh-CN" altLang="en-US">
                <a:solidFill>
                  <a:srgbClr val="003366"/>
                </a:solidFill>
              </a:rPr>
              <a:t>进货单</a:t>
            </a:r>
          </a:p>
        </p:txBody>
      </p:sp>
      <p:sp>
        <p:nvSpPr>
          <p:cNvPr id="110612" name="Text Box 29"/>
          <p:cNvSpPr txBox="1">
            <a:spLocks noChangeArrowheads="1"/>
          </p:cNvSpPr>
          <p:nvPr/>
        </p:nvSpPr>
        <p:spPr bwMode="auto">
          <a:xfrm>
            <a:off x="4572000" y="2636838"/>
            <a:ext cx="2057400" cy="457200"/>
          </a:xfrm>
          <a:prstGeom prst="rect">
            <a:avLst/>
          </a:prstGeom>
          <a:noFill/>
          <a:ln w="28575">
            <a:noFill/>
            <a:miter lim="800000"/>
            <a:headEnd/>
            <a:tailEnd/>
          </a:ln>
        </p:spPr>
        <p:txBody>
          <a:bodyPr>
            <a:spAutoFit/>
          </a:bodyPr>
          <a:lstStyle/>
          <a:p>
            <a:pPr algn="ctr">
              <a:spcBef>
                <a:spcPct val="50000"/>
              </a:spcBef>
            </a:pPr>
            <a:r>
              <a:rPr kumimoji="1" lang="zh-CN" altLang="en-US">
                <a:solidFill>
                  <a:srgbClr val="003366"/>
                </a:solidFill>
              </a:rPr>
              <a:t>发货单</a:t>
            </a:r>
          </a:p>
        </p:txBody>
      </p:sp>
      <p:sp>
        <p:nvSpPr>
          <p:cNvPr id="110613" name="Text Box 30"/>
          <p:cNvSpPr txBox="1">
            <a:spLocks noChangeArrowheads="1"/>
          </p:cNvSpPr>
          <p:nvPr/>
        </p:nvSpPr>
        <p:spPr bwMode="auto">
          <a:xfrm>
            <a:off x="4648200" y="4267200"/>
            <a:ext cx="2286000" cy="457200"/>
          </a:xfrm>
          <a:prstGeom prst="rect">
            <a:avLst/>
          </a:prstGeom>
          <a:noFill/>
          <a:ln w="28575">
            <a:noFill/>
            <a:miter lim="800000"/>
            <a:headEnd/>
            <a:tailEnd/>
          </a:ln>
        </p:spPr>
        <p:txBody>
          <a:bodyPr>
            <a:spAutoFit/>
          </a:bodyPr>
          <a:lstStyle/>
          <a:p>
            <a:pPr algn="ctr">
              <a:spcBef>
                <a:spcPct val="50000"/>
              </a:spcBef>
            </a:pPr>
            <a:r>
              <a:rPr kumimoji="1" lang="zh-CN" altLang="en-US">
                <a:solidFill>
                  <a:srgbClr val="003366"/>
                </a:solidFill>
              </a:rPr>
              <a:t>缺货通知单</a:t>
            </a:r>
          </a:p>
        </p:txBody>
      </p:sp>
      <p:sp>
        <p:nvSpPr>
          <p:cNvPr id="110614" name="Rectangle 31"/>
          <p:cNvSpPr>
            <a:spLocks noChangeArrowheads="1"/>
          </p:cNvSpPr>
          <p:nvPr/>
        </p:nvSpPr>
        <p:spPr bwMode="auto">
          <a:xfrm>
            <a:off x="468313" y="404813"/>
            <a:ext cx="7772400" cy="1517650"/>
          </a:xfrm>
          <a:prstGeom prst="rect">
            <a:avLst/>
          </a:prstGeom>
          <a:noFill/>
          <a:ln w="9525">
            <a:noFill/>
            <a:miter lim="800000"/>
            <a:headEnd/>
            <a:tailEnd/>
          </a:ln>
        </p:spPr>
        <p:txBody>
          <a:bodyPr anchor="ctr"/>
          <a:lstStyle/>
          <a:p>
            <a:pPr algn="ctr"/>
            <a:r>
              <a:rPr kumimoji="1" lang="zh-CN" altLang="en-US" sz="4000">
                <a:latin typeface="Times New Roman" pitchFamily="18" charset="0"/>
              </a:rPr>
              <a:t>库存管理系统</a:t>
            </a:r>
            <a:r>
              <a:rPr kumimoji="1" lang="en-US" altLang="zh-CN" sz="4000">
                <a:latin typeface="Times New Roman" pitchFamily="18" charset="0"/>
              </a:rPr>
              <a:t>----</a:t>
            </a:r>
            <a:r>
              <a:rPr kumimoji="1" lang="zh-CN" altLang="en-US" sz="4000">
                <a:latin typeface="Times New Roman" pitchFamily="18" charset="0"/>
              </a:rPr>
              <a:t>顶图</a:t>
            </a:r>
          </a:p>
        </p:txBody>
      </p:sp>
      <p:sp>
        <p:nvSpPr>
          <p:cNvPr id="110615" name="Line 35"/>
          <p:cNvSpPr>
            <a:spLocks noChangeShapeType="1"/>
          </p:cNvSpPr>
          <p:nvPr/>
        </p:nvSpPr>
        <p:spPr bwMode="auto">
          <a:xfrm>
            <a:off x="1828800" y="3581400"/>
            <a:ext cx="0" cy="1143000"/>
          </a:xfrm>
          <a:prstGeom prst="line">
            <a:avLst/>
          </a:prstGeom>
          <a:noFill/>
          <a:ln w="28575">
            <a:solidFill>
              <a:srgbClr val="003366"/>
            </a:solidFill>
            <a:round/>
            <a:headEnd/>
            <a:tailEnd/>
          </a:ln>
        </p:spPr>
        <p:txBody>
          <a:bodyPr/>
          <a:lstStyle/>
          <a:p>
            <a:endParaRPr lang="zh-CN" altLang="en-US"/>
          </a:p>
        </p:txBody>
      </p:sp>
      <p:sp>
        <p:nvSpPr>
          <p:cNvPr id="110616" name="Line 36"/>
          <p:cNvSpPr>
            <a:spLocks noChangeShapeType="1"/>
          </p:cNvSpPr>
          <p:nvPr/>
        </p:nvSpPr>
        <p:spPr bwMode="auto">
          <a:xfrm flipH="1">
            <a:off x="7519988" y="4800600"/>
            <a:ext cx="176212" cy="304800"/>
          </a:xfrm>
          <a:prstGeom prst="line">
            <a:avLst/>
          </a:prstGeom>
          <a:noFill/>
          <a:ln w="38100">
            <a:solidFill>
              <a:srgbClr val="003366"/>
            </a:solidFill>
            <a:round/>
            <a:headEnd/>
            <a:tailEnd/>
          </a:ln>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z="100" smtClean="0">
                <a:solidFill>
                  <a:schemeClr val="bg1"/>
                </a:solidFill>
              </a:rPr>
              <a:t>库存管理流程图实例（中）</a:t>
            </a:r>
          </a:p>
        </p:txBody>
      </p:sp>
      <p:sp>
        <p:nvSpPr>
          <p:cNvPr id="3076" name="Rectangle 3"/>
          <p:cNvSpPr>
            <a:spLocks noChangeArrowheads="1"/>
          </p:cNvSpPr>
          <p:nvPr/>
        </p:nvSpPr>
        <p:spPr bwMode="auto">
          <a:xfrm>
            <a:off x="1000125" y="914400"/>
            <a:ext cx="7458075" cy="990600"/>
          </a:xfrm>
          <a:prstGeom prst="rect">
            <a:avLst/>
          </a:prstGeom>
          <a:noFill/>
          <a:ln w="9525">
            <a:noFill/>
            <a:miter lim="800000"/>
            <a:headEnd/>
            <a:tailEnd/>
          </a:ln>
        </p:spPr>
        <p:txBody>
          <a:bodyPr anchor="ctr"/>
          <a:lstStyle/>
          <a:p>
            <a:r>
              <a:rPr kumimoji="1" lang="zh-CN" altLang="en-US" sz="4000">
                <a:latin typeface="Times New Roman" pitchFamily="18" charset="0"/>
              </a:rPr>
              <a:t>库存管理系统</a:t>
            </a:r>
            <a:r>
              <a:rPr kumimoji="1" lang="en-US" altLang="zh-CN" sz="4000">
                <a:latin typeface="Times New Roman" pitchFamily="18" charset="0"/>
              </a:rPr>
              <a:t>----</a:t>
            </a:r>
            <a:r>
              <a:rPr kumimoji="1" lang="zh-CN" altLang="en-US" sz="4000">
                <a:latin typeface="Times New Roman" pitchFamily="18" charset="0"/>
              </a:rPr>
              <a:t>中图</a:t>
            </a:r>
          </a:p>
        </p:txBody>
      </p:sp>
      <p:graphicFrame>
        <p:nvGraphicFramePr>
          <p:cNvPr id="3074" name="Object 5"/>
          <p:cNvGraphicFramePr>
            <a:graphicFrameLocks noChangeAspect="1"/>
          </p:cNvGraphicFramePr>
          <p:nvPr/>
        </p:nvGraphicFramePr>
        <p:xfrm>
          <a:off x="762000" y="1905000"/>
          <a:ext cx="7467600" cy="3981450"/>
        </p:xfrm>
        <a:graphic>
          <a:graphicData uri="http://schemas.openxmlformats.org/presentationml/2006/ole">
            <p:oleObj spid="_x0000_s3074" name="位图图像" r:id="rId3" imgW="5668166" imgH="3982006" progId="PBrush">
              <p:embed/>
            </p:oleObj>
          </a:graphicData>
        </a:graphic>
      </p:graphicFrame>
      <p:sp>
        <p:nvSpPr>
          <p:cNvPr id="3077" name="Text Box 6"/>
          <p:cNvSpPr txBox="1">
            <a:spLocks noChangeArrowheads="1"/>
          </p:cNvSpPr>
          <p:nvPr/>
        </p:nvSpPr>
        <p:spPr bwMode="auto">
          <a:xfrm>
            <a:off x="7019925" y="981075"/>
            <a:ext cx="1219200" cy="457200"/>
          </a:xfrm>
          <a:prstGeom prst="rect">
            <a:avLst/>
          </a:prstGeom>
          <a:solidFill>
            <a:srgbClr val="993366"/>
          </a:solidFill>
          <a:ln w="9525">
            <a:noFill/>
            <a:miter lim="800000"/>
            <a:headEnd/>
            <a:tailEnd/>
          </a:ln>
          <a:effectLst>
            <a:prstShdw prst="shdw17" dist="17961" dir="2700000">
              <a:srgbClr val="5C1F3D"/>
            </a:prstShdw>
          </a:effectLst>
        </p:spPr>
        <p:txBody>
          <a:bodyPr>
            <a:spAutoFit/>
          </a:bodyPr>
          <a:lstStyle/>
          <a:p>
            <a:pPr algn="ctr">
              <a:spcBef>
                <a:spcPct val="50000"/>
              </a:spcBef>
            </a:pPr>
            <a:r>
              <a:rPr kumimoji="1" lang="zh-CN" altLang="en-US">
                <a:solidFill>
                  <a:schemeClr val="bg1"/>
                </a:solidFill>
                <a:latin typeface="Times New Roman" pitchFamily="18" charset="0"/>
              </a:rPr>
              <a:t>方案一</a:t>
            </a:r>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smtClean="0">
                <a:solidFill>
                  <a:schemeClr val="tx1"/>
                </a:solidFill>
              </a:rPr>
              <a:t>库存管理系统</a:t>
            </a:r>
            <a:r>
              <a:rPr lang="en-US" altLang="zh-CN" b="1" smtClean="0">
                <a:solidFill>
                  <a:schemeClr val="tx1"/>
                </a:solidFill>
              </a:rPr>
              <a:t>----</a:t>
            </a:r>
            <a:r>
              <a:rPr lang="zh-CN" altLang="en-US" b="1" smtClean="0">
                <a:solidFill>
                  <a:schemeClr val="tx1"/>
                </a:solidFill>
              </a:rPr>
              <a:t>中图</a:t>
            </a:r>
          </a:p>
        </p:txBody>
      </p:sp>
      <p:graphicFrame>
        <p:nvGraphicFramePr>
          <p:cNvPr id="4098" name="Object 3"/>
          <p:cNvGraphicFramePr>
            <a:graphicFrameLocks noChangeAspect="1"/>
          </p:cNvGraphicFramePr>
          <p:nvPr/>
        </p:nvGraphicFramePr>
        <p:xfrm>
          <a:off x="609600" y="2209800"/>
          <a:ext cx="8001000" cy="3668713"/>
        </p:xfrm>
        <a:graphic>
          <a:graphicData uri="http://schemas.openxmlformats.org/presentationml/2006/ole">
            <p:oleObj spid="_x0000_s4098" name="位图图像" r:id="rId3" imgW="6230220" imgH="2857899" progId="PBrush">
              <p:embed/>
            </p:oleObj>
          </a:graphicData>
        </a:graphic>
      </p:graphicFrame>
      <p:sp>
        <p:nvSpPr>
          <p:cNvPr id="4100" name="Text Box 7"/>
          <p:cNvSpPr txBox="1">
            <a:spLocks noChangeArrowheads="1"/>
          </p:cNvSpPr>
          <p:nvPr/>
        </p:nvSpPr>
        <p:spPr bwMode="auto">
          <a:xfrm>
            <a:off x="7019925" y="981075"/>
            <a:ext cx="1219200" cy="457200"/>
          </a:xfrm>
          <a:prstGeom prst="rect">
            <a:avLst/>
          </a:prstGeom>
          <a:solidFill>
            <a:srgbClr val="993366"/>
          </a:solidFill>
          <a:ln w="9525">
            <a:noFill/>
            <a:miter lim="800000"/>
            <a:headEnd/>
            <a:tailEnd/>
          </a:ln>
          <a:effectLst>
            <a:prstShdw prst="shdw17" dist="17961" dir="2700000">
              <a:srgbClr val="5C1F3D"/>
            </a:prstShdw>
          </a:effectLst>
        </p:spPr>
        <p:txBody>
          <a:bodyPr>
            <a:spAutoFit/>
          </a:bodyPr>
          <a:lstStyle/>
          <a:p>
            <a:pPr algn="ctr">
              <a:spcBef>
                <a:spcPct val="50000"/>
              </a:spcBef>
            </a:pPr>
            <a:r>
              <a:rPr kumimoji="1" lang="zh-CN" altLang="en-US">
                <a:solidFill>
                  <a:schemeClr val="bg1"/>
                </a:solidFill>
                <a:latin typeface="Times New Roman" pitchFamily="18" charset="0"/>
              </a:rPr>
              <a:t>方案二</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15474</TotalTime>
  <Words>12654</Words>
  <Application>Microsoft Office PowerPoint</Application>
  <PresentationFormat>全屏显示(4:3)</PresentationFormat>
  <Paragraphs>1524</Paragraphs>
  <Slides>200</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200</vt:i4>
      </vt:variant>
    </vt:vector>
  </HeadingPairs>
  <TitlesOfParts>
    <vt:vector size="219" baseType="lpstr">
      <vt:lpstr>Tahoma</vt:lpstr>
      <vt:lpstr>宋体</vt:lpstr>
      <vt:lpstr>Arial</vt:lpstr>
      <vt:lpstr>Wingdings</vt:lpstr>
      <vt:lpstr>Calibri</vt:lpstr>
      <vt:lpstr>隶书</vt:lpstr>
      <vt:lpstr>Times New Roman</vt:lpstr>
      <vt:lpstr>华文新魏</vt:lpstr>
      <vt:lpstr>楷体_GB2312</vt:lpstr>
      <vt:lpstr>幼圆</vt:lpstr>
      <vt:lpstr>Arial Narrow</vt:lpstr>
      <vt:lpstr>Verdana</vt:lpstr>
      <vt:lpstr>黑体</vt:lpstr>
      <vt:lpstr>华文楷体</vt:lpstr>
      <vt:lpstr>仿宋_GB2312</vt:lpstr>
      <vt:lpstr>Blends</vt:lpstr>
      <vt:lpstr>Visio.Drawing.11</vt:lpstr>
      <vt:lpstr>位图图像</vt:lpstr>
      <vt:lpstr>VISIO 4 Drawing</vt:lpstr>
      <vt:lpstr>幻灯片 1</vt:lpstr>
      <vt:lpstr>本章学习目标</vt:lpstr>
      <vt:lpstr>第四章 管理信息系统的分析</vt:lpstr>
      <vt:lpstr>案例：软件工程师毫无用处？</vt:lpstr>
      <vt:lpstr>幻灯片 5</vt:lpstr>
      <vt:lpstr>第四章 管理信息系统的分析</vt:lpstr>
      <vt:lpstr>第四章 管理信息系统的分析</vt:lpstr>
      <vt:lpstr>幻灯片 8</vt:lpstr>
      <vt:lpstr>第四章 管理信息系统的分析</vt:lpstr>
      <vt:lpstr>第四章 管理信息系统的分析</vt:lpstr>
      <vt:lpstr>4.1  系统调查与分析概述</vt:lpstr>
      <vt:lpstr>幻灯片 12</vt:lpstr>
      <vt:lpstr>4.1.1 系统分析的任务与难点</vt:lpstr>
      <vt:lpstr>幻灯片 14</vt:lpstr>
      <vt:lpstr>幻灯片 15</vt:lpstr>
      <vt:lpstr>幻灯片 16</vt:lpstr>
      <vt:lpstr>4.1.2 系统调查的内容与方法</vt:lpstr>
      <vt:lpstr>4.1.2 系统调查的内容与方法</vt:lpstr>
      <vt:lpstr>  4.1.2 系统调查的内容与方法  1.调研实施前活动</vt:lpstr>
      <vt:lpstr>4.1.2 系统调查的内容与方法</vt:lpstr>
      <vt:lpstr>4.1.2 系统调查的内容与方法</vt:lpstr>
      <vt:lpstr>4.1.2 系统调查的内容与方法</vt:lpstr>
      <vt:lpstr>4.1.2 系统调查的内容与方法</vt:lpstr>
      <vt:lpstr>4 系统调查的基本策略</vt:lpstr>
      <vt:lpstr>4.1.2 系统调查的内容与方法</vt:lpstr>
      <vt:lpstr>存在问题调查和分析</vt:lpstr>
      <vt:lpstr>4.1.2 系统调查的内容与方法</vt:lpstr>
      <vt:lpstr>幻灯片 28</vt:lpstr>
      <vt:lpstr>8. 系统详细调查的方法</vt:lpstr>
      <vt:lpstr>幻灯片 30</vt:lpstr>
      <vt:lpstr>幻灯片 31</vt:lpstr>
      <vt:lpstr>某出版社系统调查表</vt:lpstr>
      <vt:lpstr>某出版社系统调查表（续）</vt:lpstr>
      <vt:lpstr>幻灯片 34</vt:lpstr>
      <vt:lpstr>幻灯片 35</vt:lpstr>
      <vt:lpstr>幻灯片 36</vt:lpstr>
      <vt:lpstr>个别访谈、重点询问方式</vt:lpstr>
      <vt:lpstr>重点询问常见问题</vt:lpstr>
      <vt:lpstr>幻灯片 39</vt:lpstr>
      <vt:lpstr>幻灯片 40</vt:lpstr>
      <vt:lpstr>幻灯片 41</vt:lpstr>
      <vt:lpstr>幻灯片 42</vt:lpstr>
      <vt:lpstr>幻灯片 43</vt:lpstr>
      <vt:lpstr>幻灯片 44</vt:lpstr>
      <vt:lpstr>幻灯片 45</vt:lpstr>
      <vt:lpstr>9. 详细调查中应注意的问题</vt:lpstr>
      <vt:lpstr>库存管理信息系统案例</vt:lpstr>
      <vt:lpstr>调查提纲</vt:lpstr>
      <vt:lpstr>调查提纲</vt:lpstr>
      <vt:lpstr>3. 主要业务工作内容及流程</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库房管理系统案例</vt:lpstr>
      <vt:lpstr>库房管理系统案例 业务功能</vt:lpstr>
      <vt:lpstr>幻灯片 63</vt:lpstr>
      <vt:lpstr>幻灯片 64</vt:lpstr>
      <vt:lpstr> 业务流程图</vt:lpstr>
      <vt:lpstr>幻灯片 66</vt:lpstr>
      <vt:lpstr>幻灯片 67</vt:lpstr>
      <vt:lpstr>业务流程图举例</vt:lpstr>
      <vt:lpstr>表格分配图</vt:lpstr>
      <vt:lpstr>幻灯片 70</vt:lpstr>
      <vt:lpstr>幻灯片 71</vt:lpstr>
      <vt:lpstr>幻灯片 72</vt:lpstr>
      <vt:lpstr>幻灯片 73</vt:lpstr>
      <vt:lpstr>例： 库存管理业务流程</vt:lpstr>
      <vt:lpstr>库存管理业务流程图</vt:lpstr>
      <vt:lpstr>库存管理业务流程图</vt:lpstr>
      <vt:lpstr>库存管理业务流程图</vt:lpstr>
      <vt:lpstr>幻灯片 78</vt:lpstr>
      <vt:lpstr>幻灯片 79</vt:lpstr>
      <vt:lpstr>业务流程分析的过程</vt:lpstr>
      <vt:lpstr>优化业务流程调查和分析的重点</vt:lpstr>
      <vt:lpstr>幻灯片 82</vt:lpstr>
      <vt:lpstr>幻灯片 83</vt:lpstr>
      <vt:lpstr>幻灯片 84</vt:lpstr>
      <vt:lpstr>DFD的分层表示</vt:lpstr>
      <vt:lpstr>幻灯片 86</vt:lpstr>
      <vt:lpstr>幻灯片 87</vt:lpstr>
      <vt:lpstr>幻灯片 88</vt:lpstr>
      <vt:lpstr>数据流名称</vt:lpstr>
      <vt:lpstr>幻灯片 90</vt:lpstr>
      <vt:lpstr>幻灯片 91</vt:lpstr>
      <vt:lpstr>幻灯片 92</vt:lpstr>
      <vt:lpstr>幻灯片 93</vt:lpstr>
      <vt:lpstr>幻灯片 94</vt:lpstr>
      <vt:lpstr>幻灯片 95</vt:lpstr>
      <vt:lpstr>库房管理系统案例</vt:lpstr>
      <vt:lpstr>库存管理流程图实例（顶）</vt:lpstr>
      <vt:lpstr>库存管理流程图实例（中）</vt:lpstr>
      <vt:lpstr>库存管理系统----中图</vt:lpstr>
      <vt:lpstr>库存管理系统----底图</vt:lpstr>
      <vt:lpstr>幻灯片 101</vt:lpstr>
      <vt:lpstr>幻灯片 102</vt:lpstr>
      <vt:lpstr>幻灯片 103</vt:lpstr>
      <vt:lpstr>绘制数据流程图的原则-1</vt:lpstr>
      <vt:lpstr>绘制数据流程图的指导原则-2</vt:lpstr>
      <vt:lpstr>父图-子图平衡</vt:lpstr>
      <vt:lpstr>分层的程度</vt:lpstr>
      <vt:lpstr>绘制数据流程图的指导原则-3</vt:lpstr>
      <vt:lpstr>绘制DFD图要避免的情况 </vt:lpstr>
      <vt:lpstr>错误1</vt:lpstr>
      <vt:lpstr>错误2</vt:lpstr>
      <vt:lpstr>数据流流向</vt:lpstr>
      <vt:lpstr>数据流程图分析</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4.3.3 数据字典</vt:lpstr>
      <vt:lpstr>4.3.3 数据字典</vt:lpstr>
      <vt:lpstr>4.3.3 数据字典</vt:lpstr>
      <vt:lpstr>4.3.3 数据字典</vt:lpstr>
      <vt:lpstr>4.3.3 数据字典</vt:lpstr>
      <vt:lpstr>4.3.3 数据字典</vt:lpstr>
      <vt:lpstr>4.3.3 数据字典</vt:lpstr>
      <vt:lpstr>幻灯片 131</vt:lpstr>
      <vt:lpstr>幻灯片 132</vt:lpstr>
      <vt:lpstr>幻灯片 133</vt:lpstr>
      <vt:lpstr>幻灯片 134</vt:lpstr>
      <vt:lpstr>幻灯片 135</vt:lpstr>
      <vt:lpstr>4.3.4 数据处理的描述工具</vt:lpstr>
      <vt:lpstr>幻灯片 137</vt:lpstr>
      <vt:lpstr>幻灯片 138</vt:lpstr>
      <vt:lpstr>幻灯片 139</vt:lpstr>
      <vt:lpstr>判断表</vt:lpstr>
      <vt:lpstr>幻灯片 141</vt:lpstr>
      <vt:lpstr>1.5.4MIS的结构</vt:lpstr>
      <vt:lpstr>判断表的简化（1）</vt:lpstr>
      <vt:lpstr>判断表的简化（2）</vt:lpstr>
      <vt:lpstr>判断表的简化（3）</vt:lpstr>
      <vt:lpstr>1.5.4MIS的结构</vt:lpstr>
      <vt:lpstr>判断树</vt:lpstr>
      <vt:lpstr>判断树</vt:lpstr>
      <vt:lpstr>1.5.4MIS的结构</vt:lpstr>
      <vt:lpstr>1.5.4MIS的结构</vt:lpstr>
      <vt:lpstr>4.4  新系统逻辑模型的确定</vt:lpstr>
      <vt:lpstr>幻灯片 152</vt:lpstr>
      <vt:lpstr>幻灯片 153</vt:lpstr>
      <vt:lpstr>幻灯片 154</vt:lpstr>
      <vt:lpstr>组织目标分析的意义和任务</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例：</vt:lpstr>
      <vt:lpstr>幻灯片 179</vt:lpstr>
      <vt:lpstr>库存管理流程图实例（中）</vt:lpstr>
      <vt:lpstr>幻灯片 181</vt:lpstr>
      <vt:lpstr>子系统划分</vt:lpstr>
      <vt:lpstr>数据项卡</vt:lpstr>
      <vt:lpstr>数据结构卡</vt:lpstr>
      <vt:lpstr>数据流卡</vt:lpstr>
      <vt:lpstr>数据存储卡</vt:lpstr>
      <vt:lpstr>处理逻辑卡</vt:lpstr>
      <vt:lpstr>幻灯片 188</vt:lpstr>
      <vt:lpstr>幻灯片 189</vt:lpstr>
      <vt:lpstr>幻灯片 190</vt:lpstr>
      <vt:lpstr>幻灯片 191</vt:lpstr>
      <vt:lpstr>幻灯片 192</vt:lpstr>
      <vt:lpstr>幻灯片 193</vt:lpstr>
      <vt:lpstr>1.5.4MIS的结构</vt:lpstr>
      <vt:lpstr>幻灯片 195</vt:lpstr>
      <vt:lpstr>幻灯片 196</vt:lpstr>
      <vt:lpstr>幻灯片 197</vt:lpstr>
      <vt:lpstr>幻灯片 198</vt:lpstr>
      <vt:lpstr>幻灯片 199</vt:lpstr>
      <vt:lpstr>幻灯片 200</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MIS前四章</dc:title>
  <dc:creator>郑小玲</dc:creator>
  <cp:lastModifiedBy>User</cp:lastModifiedBy>
  <cp:revision>724</cp:revision>
  <dcterms:created xsi:type="dcterms:W3CDTF">1998-04-10T03:48:56Z</dcterms:created>
  <dcterms:modified xsi:type="dcterms:W3CDTF">2014-07-30T08:34:16Z</dcterms:modified>
</cp:coreProperties>
</file>