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63"/>
  </p:notesMasterIdLst>
  <p:handoutMasterIdLst>
    <p:handoutMasterId r:id="rId16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415" r:id="rId77"/>
    <p:sldId id="416" r:id="rId78"/>
    <p:sldId id="331" r:id="rId79"/>
    <p:sldId id="332" r:id="rId80"/>
    <p:sldId id="414" r:id="rId81"/>
    <p:sldId id="333" r:id="rId82"/>
    <p:sldId id="334" r:id="rId83"/>
    <p:sldId id="335" r:id="rId84"/>
    <p:sldId id="336" r:id="rId85"/>
    <p:sldId id="337" r:id="rId86"/>
    <p:sldId id="338" r:id="rId87"/>
    <p:sldId id="339" r:id="rId88"/>
    <p:sldId id="340" r:id="rId89"/>
    <p:sldId id="395" r:id="rId90"/>
    <p:sldId id="396" r:id="rId91"/>
    <p:sldId id="397" r:id="rId92"/>
    <p:sldId id="398" r:id="rId93"/>
    <p:sldId id="399" r:id="rId94"/>
    <p:sldId id="400" r:id="rId95"/>
    <p:sldId id="401" r:id="rId96"/>
    <p:sldId id="402" r:id="rId97"/>
    <p:sldId id="403" r:id="rId98"/>
    <p:sldId id="404" r:id="rId99"/>
    <p:sldId id="405" r:id="rId100"/>
    <p:sldId id="406" r:id="rId101"/>
    <p:sldId id="407" r:id="rId102"/>
    <p:sldId id="408" r:id="rId103"/>
    <p:sldId id="409" r:id="rId104"/>
    <p:sldId id="410" r:id="rId105"/>
    <p:sldId id="411" r:id="rId106"/>
    <p:sldId id="412" r:id="rId107"/>
    <p:sldId id="413" r:id="rId108"/>
    <p:sldId id="341" r:id="rId109"/>
    <p:sldId id="342" r:id="rId110"/>
    <p:sldId id="343" r:id="rId111"/>
    <p:sldId id="344" r:id="rId112"/>
    <p:sldId id="345" r:id="rId113"/>
    <p:sldId id="346" r:id="rId114"/>
    <p:sldId id="347" r:id="rId115"/>
    <p:sldId id="348" r:id="rId116"/>
    <p:sldId id="349" r:id="rId117"/>
    <p:sldId id="350" r:id="rId118"/>
    <p:sldId id="351" r:id="rId119"/>
    <p:sldId id="352" r:id="rId120"/>
    <p:sldId id="353" r:id="rId121"/>
    <p:sldId id="354" r:id="rId122"/>
    <p:sldId id="355" r:id="rId123"/>
    <p:sldId id="356" r:id="rId124"/>
    <p:sldId id="357" r:id="rId125"/>
    <p:sldId id="358" r:id="rId126"/>
    <p:sldId id="359" r:id="rId127"/>
    <p:sldId id="360" r:id="rId128"/>
    <p:sldId id="361" r:id="rId129"/>
    <p:sldId id="362" r:id="rId130"/>
    <p:sldId id="363" r:id="rId131"/>
    <p:sldId id="364" r:id="rId132"/>
    <p:sldId id="365" r:id="rId133"/>
    <p:sldId id="366" r:id="rId134"/>
    <p:sldId id="367" r:id="rId135"/>
    <p:sldId id="368" r:id="rId136"/>
    <p:sldId id="369" r:id="rId137"/>
    <p:sldId id="370" r:id="rId138"/>
    <p:sldId id="371" r:id="rId139"/>
    <p:sldId id="372" r:id="rId140"/>
    <p:sldId id="373" r:id="rId141"/>
    <p:sldId id="374" r:id="rId142"/>
    <p:sldId id="375" r:id="rId143"/>
    <p:sldId id="376" r:id="rId144"/>
    <p:sldId id="377" r:id="rId145"/>
    <p:sldId id="378" r:id="rId146"/>
    <p:sldId id="379" r:id="rId147"/>
    <p:sldId id="380" r:id="rId148"/>
    <p:sldId id="381" r:id="rId149"/>
    <p:sldId id="382" r:id="rId150"/>
    <p:sldId id="383" r:id="rId151"/>
    <p:sldId id="384" r:id="rId152"/>
    <p:sldId id="385" r:id="rId153"/>
    <p:sldId id="386" r:id="rId154"/>
    <p:sldId id="387" r:id="rId155"/>
    <p:sldId id="388" r:id="rId156"/>
    <p:sldId id="389" r:id="rId157"/>
    <p:sldId id="390" r:id="rId158"/>
    <p:sldId id="391" r:id="rId159"/>
    <p:sldId id="392" r:id="rId160"/>
    <p:sldId id="393" r:id="rId161"/>
    <p:sldId id="394" r:id="rId162"/>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FF99FF"/>
    <a:srgbClr val="66FF66"/>
    <a:srgbClr val="0000CC"/>
    <a:srgbClr val="0000FF"/>
    <a:srgbClr val="FFFF66"/>
    <a:srgbClr val="0000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14" autoAdjust="0"/>
    <p:restoredTop sz="88929" autoAdjust="0"/>
  </p:normalViewPr>
  <p:slideViewPr>
    <p:cSldViewPr>
      <p:cViewPr varScale="1">
        <p:scale>
          <a:sx n="91" d="100"/>
          <a:sy n="91" d="100"/>
        </p:scale>
        <p:origin x="96" y="21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8312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7AC52-D1C3-48EC-A81E-8D01F3F62898}" type="slidenum">
              <a:rPr lang="en-US" altLang="zh-CN"/>
              <a:pPr/>
              <a:t>28</a:t>
            </a:fld>
            <a:endParaRPr lang="en-US" altLang="zh-CN"/>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4450052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305F7-620A-43A4-9A8F-E6EE3074E54C}" type="slidenum">
              <a:rPr lang="en-US" altLang="zh-CN"/>
              <a:pPr/>
              <a:t>133</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8356075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EA96B-E657-40B4-AE3D-1C81E19DACCC}" type="slidenum">
              <a:rPr lang="en-US" altLang="zh-CN"/>
              <a:pPr/>
              <a:t>134</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1019276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A4DC6-1A4D-4A11-9D75-22D803432468}" type="slidenum">
              <a:rPr lang="en-US" altLang="zh-CN"/>
              <a:pPr/>
              <a:t>135</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037493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2B163-A93E-4B4D-BCA2-CFDE1658F4C0}" type="slidenum">
              <a:rPr lang="en-US" altLang="zh-CN"/>
              <a:pPr/>
              <a:t>136</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5086040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F913F-A2E4-43E4-AD6D-49A1BF00F4BD}" type="slidenum">
              <a:rPr lang="en-US" altLang="zh-CN"/>
              <a:pPr/>
              <a:t>137</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7761473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88012-BA83-446B-A7DE-C84285F2F0A6}" type="slidenum">
              <a:rPr lang="en-US" altLang="zh-CN"/>
              <a:pPr/>
              <a:t>138</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414160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DC558-AB38-4AE6-B606-53EB354F965C}" type="slidenum">
              <a:rPr lang="en-US" altLang="zh-CN"/>
              <a:pPr/>
              <a:t>139</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7992366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79B73-B8E0-482B-865A-0758133B536D}" type="slidenum">
              <a:rPr lang="en-US" altLang="zh-CN"/>
              <a:pPr/>
              <a:t>140</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7666544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3EE4E-517D-45E9-A0ED-D63996FA5A5B}" type="slidenum">
              <a:rPr lang="en-US" altLang="zh-CN"/>
              <a:pPr/>
              <a:t>141</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7565990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80B2-0670-4416-9043-2E0DC51C5AEF}" type="slidenum">
              <a:rPr lang="en-US" altLang="zh-CN"/>
              <a:pPr/>
              <a:t>142</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20963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29</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6106715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CE3AF-6B66-4E1B-8142-A7F4E39E268C}" type="slidenum">
              <a:rPr lang="en-US" altLang="zh-CN"/>
              <a:pPr/>
              <a:t>143</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6457072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3B78E-8CD2-4619-B242-A3DE5A5A2D59}" type="slidenum">
              <a:rPr lang="en-US" altLang="zh-CN"/>
              <a:pPr/>
              <a:t>144</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524578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3F78F-2F75-4602-A4C7-30880D57EEEE}" type="slidenum">
              <a:rPr lang="en-US" altLang="zh-CN"/>
              <a:pPr/>
              <a:t>145</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2218591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883E8-22F5-4B56-AD16-D6B1708CA298}" type="slidenum">
              <a:rPr lang="en-US" altLang="zh-CN"/>
              <a:pPr/>
              <a:t>146</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3550515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02C3C-FDCE-4514-B34B-EC3E049BBA4D}" type="slidenum">
              <a:rPr lang="en-US" altLang="zh-CN"/>
              <a:pPr/>
              <a:t>147</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0605169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700DA-426B-4B1B-99AA-F0433054AEAD}" type="slidenum">
              <a:rPr lang="en-US" altLang="zh-CN"/>
              <a:pPr/>
              <a:t>149</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03313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150</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0902257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151</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2389678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66421-0D73-4A8C-BEE9-A8797E6C0678}" type="slidenum">
              <a:rPr lang="en-US" altLang="zh-CN"/>
              <a:pPr/>
              <a:t>152</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814712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94E99-34AB-4C80-9623-A96548A40A3F}" type="slidenum">
              <a:rPr lang="en-US" altLang="zh-CN"/>
              <a:pPr/>
              <a:t>153</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57077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30</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8037232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57D03-52E6-4C4A-B89F-9D5100BCF774}" type="slidenum">
              <a:rPr lang="en-US" altLang="zh-CN"/>
              <a:pPr/>
              <a:t>154</a:t>
            </a:fld>
            <a:endParaRPr lang="en-US" altLang="zh-CN"/>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9048477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B88E6-21DA-4F1D-BFD3-7D81601353C0}" type="slidenum">
              <a:rPr lang="en-US" altLang="zh-CN"/>
              <a:pPr/>
              <a:t>155</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0008402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EA4F2-8EDD-42AD-A666-FFEAD9D48571}" type="slidenum">
              <a:rPr lang="en-US" altLang="zh-CN"/>
              <a:pPr/>
              <a:t>156</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2893903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1363C-D0A0-43F3-8EC0-00D60E98E321}" type="slidenum">
              <a:rPr lang="en-US" altLang="zh-CN"/>
              <a:pPr/>
              <a:t>157</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9416614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2ADEF-7B4E-4B9D-881E-B560CE86F079}" type="slidenum">
              <a:rPr lang="en-US" altLang="zh-CN"/>
              <a:pPr/>
              <a:t>159</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0745341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73A74-1722-44BA-B1B2-5500129478FD}" type="slidenum">
              <a:rPr lang="en-US" altLang="zh-CN"/>
              <a:pPr/>
              <a:t>160</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9770343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2F77B-D340-416C-8228-E55FDA73257F}" type="slidenum">
              <a:rPr lang="en-US" altLang="zh-CN"/>
              <a:pPr/>
              <a:t>161</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69079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AF7FD-C945-4753-AA9D-9B87B52C7BBC}" type="slidenum">
              <a:rPr lang="en-US" altLang="zh-CN"/>
              <a:pPr/>
              <a:t>31</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r>
              <a:rPr lang="en-US" altLang="zh-CN" dirty="0" smtClean="0"/>
              <a:t>https://www.ietf.org/</a:t>
            </a:r>
            <a:endParaRPr lang="zh-CN" altLang="zh-CN" dirty="0"/>
          </a:p>
        </p:txBody>
      </p:sp>
    </p:spTree>
    <p:extLst>
      <p:ext uri="{BB962C8B-B14F-4D97-AF65-F5344CB8AC3E}">
        <p14:creationId xmlns:p14="http://schemas.microsoft.com/office/powerpoint/2010/main" val="3604381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8DC91F-70ED-458E-BAB9-C671610F7BC9}" type="slidenum">
              <a:rPr lang="en-US" altLang="zh-CN"/>
              <a:pPr/>
              <a:t>32</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43466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B0F84-253F-4FCC-AE2D-F6BD9E9F1B3F}" type="slidenum">
              <a:rPr lang="en-US" altLang="zh-CN"/>
              <a:pPr/>
              <a:t>33</a:t>
            </a:fld>
            <a:endParaRPr lang="en-US" altLang="zh-CN"/>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5502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A80B3-C0A5-413B-893E-AEC8AE2A60F3}" type="slidenum">
              <a:rPr lang="en-US" altLang="zh-CN"/>
              <a:pPr/>
              <a:t>35</a:t>
            </a:fld>
            <a:endParaRPr lang="en-US" altLang="zh-CN"/>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79813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E3C24-B2DE-474F-9D4E-5031B58F49A3}" type="slidenum">
              <a:rPr lang="en-US" altLang="zh-CN"/>
              <a:pPr/>
              <a:t>36</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14376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37</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44176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38</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24696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13</a:t>
            </a:fld>
            <a:endParaRPr lang="en-US" altLang="zh-CN"/>
          </a:p>
        </p:txBody>
      </p:sp>
    </p:spTree>
    <p:extLst>
      <p:ext uri="{BB962C8B-B14F-4D97-AF65-F5344CB8AC3E}">
        <p14:creationId xmlns:p14="http://schemas.microsoft.com/office/powerpoint/2010/main" val="1572149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153AC-7D3C-4E63-ABF1-831CDADCC2CA}" type="slidenum">
              <a:rPr lang="en-US" altLang="zh-CN"/>
              <a:pPr/>
              <a:t>39</a:t>
            </a:fld>
            <a:endParaRPr lang="en-US" altLang="zh-CN"/>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92792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51235-BE85-4B90-B8D9-72D2F36701A4}" type="slidenum">
              <a:rPr lang="en-US" altLang="zh-CN"/>
              <a:pPr/>
              <a:t>40</a:t>
            </a:fld>
            <a:endParaRPr lang="en-US" altLang="zh-CN"/>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0518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8F961-5313-4AFB-B385-855AF8B683DC}" type="slidenum">
              <a:rPr lang="en-US" altLang="zh-CN"/>
              <a:pPr/>
              <a:t>41</a:t>
            </a:fld>
            <a:endParaRPr lang="en-US" altLang="zh-CN"/>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72187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77C8D-EFA3-4FC1-901C-C373B1E4C9E5}" type="slidenum">
              <a:rPr lang="en-US" altLang="zh-CN"/>
              <a:pPr/>
              <a:t>42</a:t>
            </a:fld>
            <a:endParaRPr lang="en-US" altLang="zh-CN"/>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93368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16872-0AE9-4F3F-AD21-1B5FC4BDA1AA}" type="slidenum">
              <a:rPr lang="en-US" altLang="zh-CN"/>
              <a:pPr/>
              <a:t>43</a:t>
            </a:fld>
            <a:endParaRPr lang="en-US" altLang="zh-CN"/>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69121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1D802A-9949-43DE-A3F8-40C41E9B677D}" type="slidenum">
              <a:rPr lang="en-US" altLang="zh-CN"/>
              <a:pPr/>
              <a:t>44</a:t>
            </a:fld>
            <a:endParaRPr lang="en-US" altLang="zh-CN"/>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62546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5ADF6-5157-479A-913E-0CAFC747B65A}" type="slidenum">
              <a:rPr lang="en-US" altLang="zh-CN"/>
              <a:pPr/>
              <a:t>45</a:t>
            </a:fld>
            <a:endParaRPr lang="en-US" altLang="zh-CN"/>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144549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CB99F-07E3-4992-9D17-385D5D716B0D}" type="slidenum">
              <a:rPr lang="en-US" altLang="zh-CN"/>
              <a:pPr/>
              <a:t>46</a:t>
            </a:fld>
            <a:endParaRPr lang="en-US" altLang="zh-CN"/>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76923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47</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61475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48</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5275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18</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437495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49</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038405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50</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41171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51</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43646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7FF53-B6BC-4FB0-B8C0-889A8A60AD40}" type="slidenum">
              <a:rPr lang="en-US" altLang="zh-CN"/>
              <a:pPr/>
              <a:t>52</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3047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764D3-A62A-4B8A-9354-DC552765430B}" type="slidenum">
              <a:rPr lang="en-US" altLang="zh-CN"/>
              <a:pPr/>
              <a:t>53</a:t>
            </a:fld>
            <a:endParaRPr lang="en-US" altLang="zh-CN"/>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465911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77FC5-2808-4AB1-B8E5-92ACB335AB22}" type="slidenum">
              <a:rPr lang="en-US" altLang="zh-CN"/>
              <a:pPr/>
              <a:t>54</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242361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36F7C-A9A7-4153-AED7-75B3E6122C85}" type="slidenum">
              <a:rPr lang="en-US" altLang="zh-CN"/>
              <a:pPr/>
              <a:t>55</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395350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6975F-86C1-4116-A293-C394825A6893}" type="slidenum">
              <a:rPr lang="en-US" altLang="zh-CN"/>
              <a:pPr/>
              <a:t>56</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91474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57</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565668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D5A29-2F5D-41A7-AF3A-75D7D8FE468F}" type="slidenum">
              <a:rPr lang="en-US" altLang="zh-CN"/>
              <a:pPr/>
              <a:t>58</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31093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19</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369652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92731-3ABC-4926-BA92-1BAEB626A87B}" type="slidenum">
              <a:rPr lang="en-US" altLang="zh-CN"/>
              <a:pPr/>
              <a:t>59</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437980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025CE-B141-4D8D-BF96-772BCABB2584}" type="slidenum">
              <a:rPr lang="en-US" altLang="zh-CN"/>
              <a:pPr/>
              <a:t>60</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25222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A8EAE-5D91-4B84-84CC-A90E0ADE1D9A}" type="slidenum">
              <a:rPr lang="en-US" altLang="zh-CN"/>
              <a:pPr/>
              <a:t>61</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699018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E9527-F50F-48E9-864F-0C8ADC158468}" type="slidenum">
              <a:rPr lang="en-US" altLang="zh-CN"/>
              <a:pPr/>
              <a:t>62</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634386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5C10-0077-49D1-BD9A-717FCEBBB4EE}" type="slidenum">
              <a:rPr lang="en-US" altLang="zh-CN"/>
              <a:pPr/>
              <a:t>63</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184169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47C55-2FFF-454B-8B9A-6E04F90AB220}" type="slidenum">
              <a:rPr lang="en-US" altLang="zh-CN"/>
              <a:pPr/>
              <a:t>64</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469154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1E307-0AAA-4342-A048-505FBB1C239F}" type="slidenum">
              <a:rPr lang="en-US" altLang="zh-CN"/>
              <a:pPr/>
              <a:t>65</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5352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C2940-E125-42C9-A015-95CE0A84BA77}" type="slidenum">
              <a:rPr lang="en-US" altLang="zh-CN"/>
              <a:pPr/>
              <a:t>66</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748821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1E114-D161-47FC-AD88-E383143AD4D6}" type="slidenum">
              <a:rPr lang="en-US" altLang="zh-CN"/>
              <a:pPr/>
              <a:t>67</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561762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AB164B-68BA-4FD1-BFFB-593EE20E3A01}" type="slidenum">
              <a:rPr lang="en-US" altLang="zh-CN"/>
              <a:pPr/>
              <a:t>68</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3133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22</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300963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8DA74-6949-45C3-93CC-90E5969F9DC3}" type="slidenum">
              <a:rPr lang="en-US" altLang="zh-CN"/>
              <a:pPr/>
              <a:t>69</a:t>
            </a:fld>
            <a:endParaRPr lang="en-US" altLang="zh-CN"/>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619758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B8A24-F9C8-42C7-8A70-70CEE7EA191D}" type="slidenum">
              <a:rPr lang="en-US" altLang="zh-CN"/>
              <a:pPr/>
              <a:t>70</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813110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3F115-D9E6-4D85-B891-ACF2EDAA160E}" type="slidenum">
              <a:rPr lang="en-US" altLang="zh-CN"/>
              <a:pPr/>
              <a:t>71</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383180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27587-F175-449A-801A-8F78200B8152}" type="slidenum">
              <a:rPr lang="en-US" altLang="zh-CN"/>
              <a:pPr/>
              <a:t>72</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360569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EAA12-D355-4362-AB0E-81E5FDB943A9}" type="slidenum">
              <a:rPr lang="en-US" altLang="zh-CN"/>
              <a:pPr/>
              <a:t>73</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06194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宋体" pitchFamily="2" charset="-122"/>
                <a:ea typeface="宋体" pitchFamily="2" charset="-122"/>
                <a:cs typeface="+mn-cs"/>
              </a:rPr>
              <a:t>1986</a:t>
            </a:r>
            <a:r>
              <a:rPr lang="zh-CN" altLang="en-US" sz="1200" b="0" i="0" kern="1200" dirty="0" smtClean="0">
                <a:solidFill>
                  <a:schemeClr val="tx1"/>
                </a:solidFill>
                <a:effectLst/>
                <a:latin typeface="宋体" pitchFamily="2" charset="-122"/>
                <a:ea typeface="宋体" pitchFamily="2" charset="-122"/>
                <a:cs typeface="+mn-cs"/>
              </a:rPr>
              <a:t>年</a:t>
            </a:r>
            <a:r>
              <a:rPr lang="en-US" altLang="zh-CN" sz="1200" b="0" i="0" kern="1200" dirty="0" smtClean="0">
                <a:solidFill>
                  <a:schemeClr val="tx1"/>
                </a:solidFill>
                <a:effectLst/>
                <a:latin typeface="宋体" pitchFamily="2" charset="-122"/>
                <a:ea typeface="宋体" pitchFamily="2" charset="-122"/>
                <a:cs typeface="+mn-cs"/>
              </a:rPr>
              <a:t>12</a:t>
            </a:r>
            <a:r>
              <a:rPr lang="zh-CN" altLang="en-US" sz="1200" b="0" i="0" kern="1200" dirty="0" smtClean="0">
                <a:solidFill>
                  <a:schemeClr val="tx1"/>
                </a:solidFill>
                <a:effectLst/>
                <a:latin typeface="宋体" pitchFamily="2" charset="-122"/>
                <a:ea typeface="宋体" pitchFamily="2" charset="-122"/>
                <a:cs typeface="+mn-cs"/>
              </a:rPr>
              <a:t>月，“中德计算机网络领域内的合作协议书”签订。协议的第一步计划就是：在中国兵器工业计算机应用技术研究所和德国卡尔斯鲁厄大学之间首先建立计算机的点对点联系。</a:t>
            </a:r>
          </a:p>
          <a:p>
            <a:r>
              <a:rPr lang="zh-CN" altLang="en-US" sz="1200" b="0" i="0" kern="1200" dirty="0" smtClean="0">
                <a:solidFill>
                  <a:schemeClr val="tx1"/>
                </a:solidFill>
                <a:effectLst/>
                <a:latin typeface="宋体" pitchFamily="2" charset="-122"/>
                <a:ea typeface="宋体" pitchFamily="2" charset="-122"/>
                <a:cs typeface="+mn-cs"/>
              </a:rPr>
              <a:t>据李澄炯回忆：“从</a:t>
            </a:r>
            <a:r>
              <a:rPr lang="en-US" altLang="zh-CN" sz="1200" b="0" i="0" kern="1200" dirty="0" smtClean="0">
                <a:solidFill>
                  <a:schemeClr val="tx1"/>
                </a:solidFill>
                <a:effectLst/>
                <a:latin typeface="宋体" pitchFamily="2" charset="-122"/>
                <a:ea typeface="宋体" pitchFamily="2" charset="-122"/>
                <a:cs typeface="+mn-cs"/>
              </a:rPr>
              <a:t>1986</a:t>
            </a:r>
            <a:r>
              <a:rPr lang="zh-CN" altLang="en-US" sz="1200" b="0" i="0" kern="1200" dirty="0" smtClean="0">
                <a:solidFill>
                  <a:schemeClr val="tx1"/>
                </a:solidFill>
                <a:effectLst/>
                <a:latin typeface="宋体" pitchFamily="2" charset="-122"/>
                <a:ea typeface="宋体" pitchFamily="2" charset="-122"/>
                <a:cs typeface="+mn-cs"/>
              </a:rPr>
              <a:t>年开始，我们研究组就在一台西门子</a:t>
            </a:r>
            <a:r>
              <a:rPr lang="en-US" altLang="zh-CN" sz="1200" b="0" i="0" kern="1200" dirty="0" smtClean="0">
                <a:solidFill>
                  <a:schemeClr val="tx1"/>
                </a:solidFill>
                <a:effectLst/>
                <a:latin typeface="宋体" pitchFamily="2" charset="-122"/>
                <a:ea typeface="宋体" pitchFamily="2" charset="-122"/>
                <a:cs typeface="+mn-cs"/>
              </a:rPr>
              <a:t>7760</a:t>
            </a:r>
            <a:r>
              <a:rPr lang="zh-CN" altLang="en-US" sz="1200" b="0" i="0" kern="1200" dirty="0" smtClean="0">
                <a:solidFill>
                  <a:schemeClr val="tx1"/>
                </a:solidFill>
                <a:effectLst/>
                <a:latin typeface="宋体" pitchFamily="2" charset="-122"/>
                <a:ea typeface="宋体" pitchFamily="2" charset="-122"/>
                <a:cs typeface="+mn-cs"/>
              </a:rPr>
              <a:t>大型计算机上做方案设计和实验。那时候没有</a:t>
            </a:r>
            <a:r>
              <a:rPr lang="en-US" altLang="zh-CN" sz="1200" b="0" i="0" kern="1200" dirty="0" smtClean="0">
                <a:solidFill>
                  <a:schemeClr val="tx1"/>
                </a:solidFill>
                <a:effectLst/>
                <a:latin typeface="宋体" pitchFamily="2" charset="-122"/>
                <a:ea typeface="宋体" pitchFamily="2" charset="-122"/>
                <a:cs typeface="+mn-cs"/>
              </a:rPr>
              <a:t>Internet</a:t>
            </a:r>
            <a:r>
              <a:rPr lang="zh-CN" altLang="en-US" sz="1200" b="0" i="0" kern="1200" dirty="0" smtClean="0">
                <a:solidFill>
                  <a:schemeClr val="tx1"/>
                </a:solidFill>
                <a:effectLst/>
                <a:latin typeface="宋体" pitchFamily="2" charset="-122"/>
                <a:ea typeface="宋体" pitchFamily="2" charset="-122"/>
                <a:cs typeface="+mn-cs"/>
              </a:rPr>
              <a:t>的概念，在计算机应用方面，发达国家对我们心存戒备，重要设备、技术都不向我们开放，计算机软硬件不兼容的问题非常突出。直到</a:t>
            </a:r>
            <a:r>
              <a:rPr lang="en-US" altLang="zh-CN" sz="1200" b="0" i="0" kern="1200" dirty="0" smtClean="0">
                <a:solidFill>
                  <a:schemeClr val="tx1"/>
                </a:solidFill>
                <a:effectLst/>
                <a:latin typeface="宋体" pitchFamily="2" charset="-122"/>
                <a:ea typeface="宋体" pitchFamily="2" charset="-122"/>
                <a:cs typeface="+mn-cs"/>
              </a:rPr>
              <a:t>1987</a:t>
            </a:r>
            <a:r>
              <a:rPr lang="zh-CN" altLang="en-US" sz="1200" b="0" i="0" kern="1200" dirty="0" smtClean="0">
                <a:solidFill>
                  <a:schemeClr val="tx1"/>
                </a:solidFill>
                <a:effectLst/>
                <a:latin typeface="宋体" pitchFamily="2" charset="-122"/>
                <a:ea typeface="宋体" pitchFamily="2" charset="-122"/>
                <a:cs typeface="+mn-cs"/>
              </a:rPr>
              <a:t>年</a:t>
            </a:r>
            <a:r>
              <a:rPr lang="en-US" altLang="zh-CN" sz="1200" b="0" i="0" kern="1200" dirty="0" smtClean="0">
                <a:solidFill>
                  <a:schemeClr val="tx1"/>
                </a:solidFill>
                <a:effectLst/>
                <a:latin typeface="宋体" pitchFamily="2" charset="-122"/>
                <a:ea typeface="宋体" pitchFamily="2" charset="-122"/>
                <a:cs typeface="+mn-cs"/>
              </a:rPr>
              <a:t>7</a:t>
            </a:r>
            <a:r>
              <a:rPr lang="zh-CN" altLang="en-US" sz="1200" b="0" i="0" kern="1200" dirty="0" smtClean="0">
                <a:solidFill>
                  <a:schemeClr val="tx1"/>
                </a:solidFill>
                <a:effectLst/>
                <a:latin typeface="宋体" pitchFamily="2" charset="-122"/>
                <a:ea typeface="宋体" pitchFamily="2" charset="-122"/>
                <a:cs typeface="+mn-cs"/>
              </a:rPr>
              <a:t>月，卡尔斯鲁厄大学的维纳</a:t>
            </a:r>
            <a:r>
              <a:rPr lang="en-US" altLang="zh-CN" sz="1200" b="0" i="0" kern="1200" dirty="0" smtClean="0">
                <a:solidFill>
                  <a:schemeClr val="tx1"/>
                </a:solidFill>
                <a:effectLst/>
                <a:latin typeface="宋体" pitchFamily="2" charset="-122"/>
                <a:ea typeface="宋体" pitchFamily="2" charset="-122"/>
                <a:cs typeface="+mn-cs"/>
              </a:rPr>
              <a:t>~</a:t>
            </a:r>
            <a:r>
              <a:rPr lang="zh-CN" altLang="en-US" sz="1200" b="0" i="0" kern="1200" dirty="0" smtClean="0">
                <a:solidFill>
                  <a:schemeClr val="tx1"/>
                </a:solidFill>
                <a:effectLst/>
                <a:latin typeface="宋体" pitchFamily="2" charset="-122"/>
                <a:ea typeface="宋体" pitchFamily="2" charset="-122"/>
                <a:cs typeface="+mn-cs"/>
              </a:rPr>
              <a:t>措恩教授从德国带过来可以兼容的系统软件，我们研究所的计算机才具备了与国际网络连接和发送电子邮件的技术条件。”</a:t>
            </a:r>
          </a:p>
          <a:p>
            <a:r>
              <a:rPr lang="en-US" altLang="zh-CN" sz="1200" b="0" i="0" kern="1200" dirty="0" smtClean="0">
                <a:solidFill>
                  <a:schemeClr val="tx1"/>
                </a:solidFill>
                <a:effectLst/>
                <a:latin typeface="宋体" pitchFamily="2" charset="-122"/>
                <a:ea typeface="宋体" pitchFamily="2" charset="-122"/>
                <a:cs typeface="+mn-cs"/>
              </a:rPr>
              <a:t>1987</a:t>
            </a:r>
            <a:r>
              <a:rPr lang="zh-CN" altLang="en-US" sz="1200" b="0" i="0" kern="1200" dirty="0" smtClean="0">
                <a:solidFill>
                  <a:schemeClr val="tx1"/>
                </a:solidFill>
                <a:effectLst/>
                <a:latin typeface="宋体" pitchFamily="2" charset="-122"/>
                <a:ea typeface="宋体" pitchFamily="2" charset="-122"/>
                <a:cs typeface="+mn-cs"/>
              </a:rPr>
              <a:t>年</a:t>
            </a:r>
            <a:r>
              <a:rPr lang="en-US" altLang="zh-CN" sz="1200" b="0" i="0" kern="1200" dirty="0" smtClean="0">
                <a:solidFill>
                  <a:schemeClr val="tx1"/>
                </a:solidFill>
                <a:effectLst/>
                <a:latin typeface="宋体" pitchFamily="2" charset="-122"/>
                <a:ea typeface="宋体" pitchFamily="2" charset="-122"/>
                <a:cs typeface="+mn-cs"/>
              </a:rPr>
              <a:t>9</a:t>
            </a:r>
            <a:r>
              <a:rPr lang="zh-CN" altLang="en-US" sz="1200" b="0" i="0" kern="1200" dirty="0" smtClean="0">
                <a:solidFill>
                  <a:schemeClr val="tx1"/>
                </a:solidFill>
                <a:effectLst/>
                <a:latin typeface="宋体" pitchFamily="2" charset="-122"/>
                <a:ea typeface="宋体" pitchFamily="2" charset="-122"/>
                <a:cs typeface="+mn-cs"/>
              </a:rPr>
              <a:t>月，中国第一个国际互联网电子邮件节点在所内建成，发送邮件的条件基本具备。</a:t>
            </a:r>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76</a:t>
            </a:fld>
            <a:endParaRPr lang="en-US" altLang="zh-CN"/>
          </a:p>
        </p:txBody>
      </p:sp>
    </p:spTree>
    <p:extLst>
      <p:ext uri="{BB962C8B-B14F-4D97-AF65-F5344CB8AC3E}">
        <p14:creationId xmlns:p14="http://schemas.microsoft.com/office/powerpoint/2010/main" val="5718066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宋体" pitchFamily="2" charset="-122"/>
                <a:ea typeface="宋体" pitchFamily="2" charset="-122"/>
                <a:cs typeface="+mn-cs"/>
              </a:rPr>
              <a:t>针对网上流传的“邮件在</a:t>
            </a:r>
            <a:r>
              <a:rPr lang="en-US" altLang="zh-CN" sz="1200" b="0" i="0" kern="1200" dirty="0" smtClean="0">
                <a:solidFill>
                  <a:schemeClr val="tx1"/>
                </a:solidFill>
                <a:effectLst/>
                <a:latin typeface="宋体" pitchFamily="2" charset="-122"/>
                <a:ea typeface="宋体" pitchFamily="2" charset="-122"/>
                <a:cs typeface="+mn-cs"/>
              </a:rPr>
              <a:t>9</a:t>
            </a:r>
            <a:r>
              <a:rPr lang="zh-CN" altLang="en-US" sz="1200" b="0" i="0" kern="1200" dirty="0" smtClean="0">
                <a:solidFill>
                  <a:schemeClr val="tx1"/>
                </a:solidFill>
                <a:effectLst/>
                <a:latin typeface="宋体" pitchFamily="2" charset="-122"/>
                <a:ea typeface="宋体" pitchFamily="2" charset="-122"/>
                <a:cs typeface="+mn-cs"/>
              </a:rPr>
              <a:t>月</a:t>
            </a:r>
            <a:r>
              <a:rPr lang="en-US" altLang="zh-CN" sz="1200" b="0" i="0" kern="1200" dirty="0" smtClean="0">
                <a:solidFill>
                  <a:schemeClr val="tx1"/>
                </a:solidFill>
                <a:effectLst/>
                <a:latin typeface="宋体" pitchFamily="2" charset="-122"/>
                <a:ea typeface="宋体" pitchFamily="2" charset="-122"/>
                <a:cs typeface="+mn-cs"/>
              </a:rPr>
              <a:t>14</a:t>
            </a:r>
            <a:r>
              <a:rPr lang="zh-CN" altLang="en-US" sz="1200" b="0" i="0" kern="1200" dirty="0" smtClean="0">
                <a:solidFill>
                  <a:schemeClr val="tx1"/>
                </a:solidFill>
                <a:effectLst/>
                <a:latin typeface="宋体" pitchFamily="2" charset="-122"/>
                <a:ea typeface="宋体" pitchFamily="2" charset="-122"/>
                <a:cs typeface="+mn-cs"/>
              </a:rPr>
              <a:t>号开始发送、</a:t>
            </a:r>
            <a:r>
              <a:rPr lang="en-US" altLang="zh-CN" sz="1200" b="0" i="0" kern="1200" dirty="0" smtClean="0">
                <a:solidFill>
                  <a:schemeClr val="tx1"/>
                </a:solidFill>
                <a:effectLst/>
                <a:latin typeface="宋体" pitchFamily="2" charset="-122"/>
                <a:ea typeface="宋体" pitchFamily="2" charset="-122"/>
                <a:cs typeface="+mn-cs"/>
              </a:rPr>
              <a:t>20</a:t>
            </a:r>
            <a:r>
              <a:rPr lang="zh-CN" altLang="en-US" sz="1200" b="0" i="0" kern="1200" dirty="0" smtClean="0">
                <a:solidFill>
                  <a:schemeClr val="tx1"/>
                </a:solidFill>
                <a:effectLst/>
                <a:latin typeface="宋体" pitchFamily="2" charset="-122"/>
                <a:ea typeface="宋体" pitchFamily="2" charset="-122"/>
                <a:cs typeface="+mn-cs"/>
              </a:rPr>
              <a:t>号到达德国”的说法，阮任成首次予以澄清：“网上说走了</a:t>
            </a:r>
            <a:r>
              <a:rPr lang="en-US" altLang="zh-CN" sz="1200" b="0" i="0" kern="1200" dirty="0" smtClean="0">
                <a:solidFill>
                  <a:schemeClr val="tx1"/>
                </a:solidFill>
                <a:effectLst/>
                <a:latin typeface="宋体" pitchFamily="2" charset="-122"/>
                <a:ea typeface="宋体" pitchFamily="2" charset="-122"/>
                <a:cs typeface="+mn-cs"/>
              </a:rPr>
              <a:t>7</a:t>
            </a:r>
            <a:r>
              <a:rPr lang="zh-CN" altLang="en-US" sz="1200" b="0" i="0" kern="1200" dirty="0" smtClean="0">
                <a:solidFill>
                  <a:schemeClr val="tx1"/>
                </a:solidFill>
                <a:effectLst/>
                <a:latin typeface="宋体" pitchFamily="2" charset="-122"/>
                <a:ea typeface="宋体" pitchFamily="2" charset="-122"/>
                <a:cs typeface="+mn-cs"/>
              </a:rPr>
              <a:t>天，这是不可能的，稍有常识的人就不会这么想。</a:t>
            </a:r>
            <a:r>
              <a:rPr lang="en-US" altLang="zh-CN" sz="1200" b="0" i="0" kern="1200" dirty="0" smtClean="0">
                <a:solidFill>
                  <a:schemeClr val="tx1"/>
                </a:solidFill>
                <a:effectLst/>
                <a:latin typeface="宋体" pitchFamily="2" charset="-122"/>
                <a:ea typeface="宋体" pitchFamily="2" charset="-122"/>
                <a:cs typeface="+mn-cs"/>
              </a:rPr>
              <a:t>14</a:t>
            </a:r>
            <a:r>
              <a:rPr lang="zh-CN" altLang="en-US" sz="1200" b="0" i="0" kern="1200" dirty="0" smtClean="0">
                <a:solidFill>
                  <a:schemeClr val="tx1"/>
                </a:solidFill>
                <a:effectLst/>
                <a:latin typeface="宋体" pitchFamily="2" charset="-122"/>
                <a:ea typeface="宋体" pitchFamily="2" charset="-122"/>
                <a:cs typeface="+mn-cs"/>
              </a:rPr>
              <a:t>号我们发送过去了，但实质上还是作为一个用户在跟国际网沟通，北京这边并没有形成网络，就说明还不成功。”</a:t>
            </a:r>
          </a:p>
          <a:p>
            <a:r>
              <a:rPr lang="zh-CN" altLang="en-US" sz="1200" b="0" i="0" kern="1200" dirty="0" smtClean="0">
                <a:solidFill>
                  <a:schemeClr val="tx1"/>
                </a:solidFill>
                <a:effectLst/>
                <a:latin typeface="宋体" pitchFamily="2" charset="-122"/>
                <a:ea typeface="宋体" pitchFamily="2" charset="-122"/>
                <a:cs typeface="+mn-cs"/>
              </a:rPr>
              <a:t>查找失败原因的过程很艰难，最终发现的问题让阮任成哭笑不得。“我们的大型计算机要呼叫意大利的打包分包器，告诉它‘我有事儿找你’，但是我们呼叫得太频繁了，对方反应不过来，回过来就是一串问号。只要在两次呼叫中间停一会儿就好了。”就是这些看似不起眼的障碍，将原定于</a:t>
            </a:r>
            <a:r>
              <a:rPr lang="en-US" altLang="zh-CN" sz="1200" b="0" i="0" kern="1200" dirty="0" smtClean="0">
                <a:solidFill>
                  <a:schemeClr val="tx1"/>
                </a:solidFill>
                <a:effectLst/>
                <a:latin typeface="宋体" pitchFamily="2" charset="-122"/>
                <a:ea typeface="宋体" pitchFamily="2" charset="-122"/>
                <a:cs typeface="+mn-cs"/>
              </a:rPr>
              <a:t>14</a:t>
            </a:r>
            <a:r>
              <a:rPr lang="zh-CN" altLang="en-US" sz="1200" b="0" i="0" kern="1200" dirty="0" smtClean="0">
                <a:solidFill>
                  <a:schemeClr val="tx1"/>
                </a:solidFill>
                <a:effectLst/>
                <a:latin typeface="宋体" pitchFamily="2" charset="-122"/>
                <a:ea typeface="宋体" pitchFamily="2" charset="-122"/>
                <a:cs typeface="+mn-cs"/>
              </a:rPr>
              <a:t>号的成功推迟到</a:t>
            </a:r>
            <a:r>
              <a:rPr lang="en-US" altLang="zh-CN" sz="1200" b="0" i="0" kern="1200" dirty="0" smtClean="0">
                <a:solidFill>
                  <a:schemeClr val="tx1"/>
                </a:solidFill>
                <a:effectLst/>
                <a:latin typeface="宋体" pitchFamily="2" charset="-122"/>
                <a:ea typeface="宋体" pitchFamily="2" charset="-122"/>
                <a:cs typeface="+mn-cs"/>
              </a:rPr>
              <a:t>20</a:t>
            </a:r>
            <a:r>
              <a:rPr lang="zh-CN" altLang="en-US" sz="1200" b="0" i="0" kern="1200" dirty="0" smtClean="0">
                <a:solidFill>
                  <a:schemeClr val="tx1"/>
                </a:solidFill>
                <a:effectLst/>
                <a:latin typeface="宋体" pitchFamily="2" charset="-122"/>
                <a:ea typeface="宋体" pitchFamily="2" charset="-122"/>
                <a:cs typeface="+mn-cs"/>
              </a:rPr>
              <a:t>号。</a:t>
            </a:r>
          </a:p>
          <a:p>
            <a:r>
              <a:rPr lang="zh-CN" altLang="en-US" sz="1200" b="0" i="0" kern="1200" dirty="0" smtClean="0">
                <a:solidFill>
                  <a:schemeClr val="tx1"/>
                </a:solidFill>
                <a:effectLst/>
                <a:latin typeface="宋体" pitchFamily="2" charset="-122"/>
                <a:ea typeface="宋体" pitchFamily="2" charset="-122"/>
                <a:cs typeface="+mn-cs"/>
              </a:rPr>
              <a:t>措恩也曾回忆：“不管如何，最后的时刻终于到来了：星期日，</a:t>
            </a:r>
            <a:r>
              <a:rPr lang="en-US" altLang="zh-CN" sz="1200" b="0" i="0" kern="1200" dirty="0" smtClean="0">
                <a:solidFill>
                  <a:schemeClr val="tx1"/>
                </a:solidFill>
                <a:effectLst/>
                <a:latin typeface="宋体" pitchFamily="2" charset="-122"/>
                <a:ea typeface="宋体" pitchFamily="2" charset="-122"/>
                <a:cs typeface="+mn-cs"/>
              </a:rPr>
              <a:t>9</a:t>
            </a:r>
            <a:r>
              <a:rPr lang="zh-CN" altLang="en-US" sz="1200" b="0" i="0" kern="1200" dirty="0" smtClean="0">
                <a:solidFill>
                  <a:schemeClr val="tx1"/>
                </a:solidFill>
                <a:effectLst/>
                <a:latin typeface="宋体" pitchFamily="2" charset="-122"/>
                <a:ea typeface="宋体" pitchFamily="2" charset="-122"/>
                <a:cs typeface="+mn-cs"/>
              </a:rPr>
              <a:t>月</a:t>
            </a:r>
            <a:r>
              <a:rPr lang="en-US" altLang="zh-CN" sz="1200" b="0" i="0" kern="1200" dirty="0" smtClean="0">
                <a:solidFill>
                  <a:schemeClr val="tx1"/>
                </a:solidFill>
                <a:effectLst/>
                <a:latin typeface="宋体" pitchFamily="2" charset="-122"/>
                <a:ea typeface="宋体" pitchFamily="2" charset="-122"/>
                <a:cs typeface="+mn-cs"/>
              </a:rPr>
              <a:t>20</a:t>
            </a:r>
            <a:r>
              <a:rPr lang="zh-CN" altLang="en-US" sz="1200" b="0" i="0" kern="1200" dirty="0" smtClean="0">
                <a:solidFill>
                  <a:schemeClr val="tx1"/>
                </a:solidFill>
                <a:effectLst/>
                <a:latin typeface="宋体" pitchFamily="2" charset="-122"/>
                <a:ea typeface="宋体" pitchFamily="2" charset="-122"/>
                <a:cs typeface="+mn-cs"/>
              </a:rPr>
              <a:t>日，</a:t>
            </a:r>
            <a:r>
              <a:rPr lang="en-US" altLang="zh-CN" sz="1200" b="0" i="0" kern="1200" dirty="0" smtClean="0">
                <a:solidFill>
                  <a:schemeClr val="tx1"/>
                </a:solidFill>
                <a:effectLst/>
                <a:latin typeface="宋体" pitchFamily="2" charset="-122"/>
                <a:ea typeface="宋体" pitchFamily="2" charset="-122"/>
                <a:cs typeface="+mn-cs"/>
              </a:rPr>
              <a:t>20:55</a:t>
            </a:r>
            <a:r>
              <a:rPr lang="zh-CN" altLang="en-US" sz="1200" b="0" i="0" kern="1200" dirty="0" smtClean="0">
                <a:solidFill>
                  <a:schemeClr val="tx1"/>
                </a:solidFill>
                <a:effectLst/>
                <a:latin typeface="宋体" pitchFamily="2" charset="-122"/>
                <a:ea typeface="宋体" pitchFamily="2" charset="-122"/>
                <a:cs typeface="+mn-cs"/>
              </a:rPr>
              <a:t>，准备好的第一封邮件成功地发送到了卡尔斯鲁厄，然后从这发送到了其他网络。”</a:t>
            </a:r>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77</a:t>
            </a:fld>
            <a:endParaRPr lang="en-US" altLang="zh-CN"/>
          </a:p>
        </p:txBody>
      </p:sp>
    </p:spTree>
    <p:extLst>
      <p:ext uri="{BB962C8B-B14F-4D97-AF65-F5344CB8AC3E}">
        <p14:creationId xmlns:p14="http://schemas.microsoft.com/office/powerpoint/2010/main" val="38630557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网民：指过去半年内使用过互联网的</a:t>
            </a:r>
            <a:r>
              <a:rPr lang="en-US" altLang="zh-CN" dirty="0" smtClean="0"/>
              <a:t>6</a:t>
            </a:r>
            <a:r>
              <a:rPr lang="zh-CN" altLang="en-US" dirty="0" smtClean="0"/>
              <a:t>周岁及以上我国居民。</a:t>
            </a:r>
            <a:endParaRPr lang="en-US" altLang="zh-CN" dirty="0" smtClean="0"/>
          </a:p>
          <a:p>
            <a:r>
              <a:rPr lang="en-US" altLang="zh-CN" dirty="0" smtClean="0"/>
              <a:t>1997</a:t>
            </a:r>
            <a:r>
              <a:rPr lang="zh-CN" altLang="en-US" dirty="0" smtClean="0"/>
              <a:t>年开始，至</a:t>
            </a:r>
            <a:r>
              <a:rPr lang="en-US" altLang="zh-CN" dirty="0" smtClean="0"/>
              <a:t>2021</a:t>
            </a:r>
            <a:r>
              <a:rPr lang="zh-CN" altLang="en-US" dirty="0" smtClean="0"/>
              <a:t>年</a:t>
            </a:r>
            <a:r>
              <a:rPr lang="en-US" altLang="zh-CN" dirty="0" smtClean="0"/>
              <a:t>3</a:t>
            </a:r>
            <a:r>
              <a:rPr lang="zh-CN" altLang="en-US" dirty="0" smtClean="0"/>
              <a:t>月进行了</a:t>
            </a:r>
            <a:r>
              <a:rPr lang="en-US" altLang="zh-CN" dirty="0" smtClean="0"/>
              <a:t>47</a:t>
            </a:r>
            <a:r>
              <a:rPr lang="zh-CN" altLang="en-US" dirty="0" smtClean="0"/>
              <a:t>次。</a:t>
            </a:r>
            <a:endParaRPr lang="en-US" altLang="zh-CN" dirty="0" smtClean="0"/>
          </a:p>
          <a:p>
            <a:r>
              <a:rPr lang="zh-CN" altLang="en-US" dirty="0" smtClean="0"/>
              <a:t>我国域名总数：</a:t>
            </a:r>
            <a:r>
              <a:rPr lang="en-US" altLang="zh-CN" dirty="0" smtClean="0"/>
              <a:t>4198</a:t>
            </a:r>
            <a:r>
              <a:rPr lang="zh-CN" altLang="en-US" dirty="0" smtClean="0"/>
              <a:t>万个</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我国网站数量：</a:t>
            </a:r>
            <a:r>
              <a:rPr lang="en-US" altLang="zh-CN" dirty="0" smtClean="0"/>
              <a:t>443</a:t>
            </a:r>
            <a:r>
              <a:rPr lang="zh-CN" altLang="en-US" dirty="0" smtClean="0"/>
              <a:t>万个</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移动互联网接入流量：</a:t>
            </a:r>
            <a:r>
              <a:rPr lang="en-US" altLang="zh-CN" dirty="0" smtClean="0"/>
              <a:t>1656</a:t>
            </a:r>
            <a:r>
              <a:rPr lang="zh-CN" altLang="en-US" dirty="0" smtClean="0"/>
              <a:t>亿</a:t>
            </a:r>
            <a:r>
              <a:rPr lang="en-US" altLang="zh-CN" dirty="0" smtClean="0"/>
              <a:t>GB</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APP</a:t>
            </a:r>
            <a:r>
              <a:rPr lang="zh-CN" altLang="en-US" dirty="0" smtClean="0"/>
              <a:t>在架数量：</a:t>
            </a:r>
            <a:r>
              <a:rPr lang="en-US" altLang="zh-CN" dirty="0" smtClean="0"/>
              <a:t>345</a:t>
            </a:r>
            <a:r>
              <a:rPr lang="zh-CN" altLang="en-US" dirty="0" smtClean="0"/>
              <a:t>万款</a:t>
            </a:r>
          </a:p>
          <a:p>
            <a:r>
              <a:rPr lang="zh-CN" altLang="en-US" dirty="0" smtClean="0"/>
              <a:t>网民人均每周上网时长：</a:t>
            </a:r>
            <a:r>
              <a:rPr lang="en-US" altLang="zh-CN" dirty="0" smtClean="0"/>
              <a:t>26.2</a:t>
            </a:r>
            <a:r>
              <a:rPr lang="zh-CN" altLang="en-US" dirty="0" smtClean="0"/>
              <a:t>小时</a:t>
            </a:r>
            <a:endParaRPr lang="en-US" altLang="zh-CN" dirty="0" smtClean="0"/>
          </a:p>
          <a:p>
            <a:r>
              <a:rPr lang="zh-CN" altLang="en-US" dirty="0" smtClean="0"/>
              <a:t>总体网民规模：</a:t>
            </a:r>
            <a:r>
              <a:rPr lang="en-US" altLang="zh-CN" dirty="0" smtClean="0"/>
              <a:t>9.89</a:t>
            </a:r>
            <a:r>
              <a:rPr lang="zh-CN" altLang="en-US" dirty="0" smtClean="0"/>
              <a:t>亿</a:t>
            </a:r>
            <a:endParaRPr lang="en-US" altLang="zh-CN" dirty="0" smtClean="0"/>
          </a:p>
          <a:p>
            <a:r>
              <a:rPr lang="zh-CN" altLang="en-US" dirty="0" smtClean="0"/>
              <a:t>手机网民规模：</a:t>
            </a:r>
            <a:r>
              <a:rPr lang="en-US" altLang="zh-CN" dirty="0" smtClean="0"/>
              <a:t>9.86</a:t>
            </a:r>
            <a:r>
              <a:rPr lang="zh-CN" altLang="en-US" dirty="0" smtClean="0"/>
              <a:t>亿</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80</a:t>
            </a:fld>
            <a:endParaRPr lang="en-US" altLang="zh-CN"/>
          </a:p>
        </p:txBody>
      </p:sp>
    </p:spTree>
    <p:extLst>
      <p:ext uri="{BB962C8B-B14F-4D97-AF65-F5344CB8AC3E}">
        <p14:creationId xmlns:p14="http://schemas.microsoft.com/office/powerpoint/2010/main" val="5808018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82</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628927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83</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18861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23</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097492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84</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161611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85</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984530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244FC-F90C-4ABE-BF34-B8442F8279E1}" type="slidenum">
              <a:rPr lang="en-US" altLang="zh-CN"/>
              <a:pPr/>
              <a:t>86</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7278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87</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59595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88</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094433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87EC8-B378-4B6D-8827-87FA1C22091C}" type="slidenum">
              <a:rPr lang="en-US" altLang="zh-CN"/>
              <a:pPr/>
              <a:t>91</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171788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33EC6-C4F3-487C-ABAA-F4A85115DD85}" type="slidenum">
              <a:rPr lang="en-US" altLang="zh-CN"/>
              <a:pPr/>
              <a:t>92</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661218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C1CA0-D570-404B-9C46-DBA3355A574A}" type="slidenum">
              <a:rPr lang="en-US" altLang="zh-CN"/>
              <a:pPr/>
              <a:t>93</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351161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C91FE-31F0-4314-95CA-68F3B5AAB424}" type="slidenum">
              <a:rPr lang="en-US" altLang="zh-CN"/>
              <a:pPr/>
              <a:t>94</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605910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E0011-1584-46E1-924A-4B0214494036}" type="slidenum">
              <a:rPr lang="en-US" altLang="zh-CN"/>
              <a:pPr/>
              <a:t>96</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7272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24</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142639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EF9E2-FF6F-4C53-87E4-8461E5DD1E07}" type="slidenum">
              <a:rPr lang="en-US" altLang="zh-CN"/>
              <a:pPr/>
              <a:t>97</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1067858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8289B-38DA-4EDB-B4CE-606DE8339B31}" type="slidenum">
              <a:rPr lang="en-US" altLang="zh-CN"/>
              <a:pPr/>
              <a:t>100</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107436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ADE02-BD4D-477A-A66B-EE16B3824D0F}" type="slidenum">
              <a:rPr lang="en-US" altLang="zh-CN"/>
              <a:pPr/>
              <a:t>101</a:t>
            </a:fld>
            <a:endParaRPr lang="en-US" altLang="zh-CN"/>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907842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2C422-65E6-4961-99FA-7F6E2F807D07}" type="slidenum">
              <a:rPr lang="en-US" altLang="zh-CN"/>
              <a:pPr/>
              <a:t>102</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934550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65C1E-4B37-4B30-B046-114BC48A7C9D}" type="slidenum">
              <a:rPr lang="en-US" altLang="zh-CN"/>
              <a:pPr/>
              <a:t>104</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560875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EF69D-A574-4486-BA0A-BB5670DBE115}" type="slidenum">
              <a:rPr lang="en-US" altLang="zh-CN"/>
              <a:pPr/>
              <a:t>105</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671436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AE26A-63EC-43AC-BBC4-93A0118371AC}" type="slidenum">
              <a:rPr lang="en-US" altLang="zh-CN"/>
              <a:pPr/>
              <a:t>106</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953980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41505-D7A8-4838-BF06-5F421C97A052}" type="slidenum">
              <a:rPr lang="en-US" altLang="zh-CN"/>
              <a:pPr/>
              <a:t>107</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640502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109</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97783739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110</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114315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25</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265176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111</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6128147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112</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9658843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1C108-629E-4D03-B240-F08D863515CB}" type="slidenum">
              <a:rPr lang="en-US" altLang="zh-CN"/>
              <a:pPr/>
              <a:t>113</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6073877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017C9-1228-4590-BA87-E40A7F16FB9D}" type="slidenum">
              <a:rPr lang="en-US" altLang="zh-CN"/>
              <a:pPr/>
              <a:t>114</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8534199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94DB1-5F52-4722-A95C-C150312DF597}" type="slidenum">
              <a:rPr lang="en-US" altLang="zh-CN"/>
              <a:pPr/>
              <a:t>115</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907453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DE623-3052-40A6-B78A-DD05A9E7D51E}" type="slidenum">
              <a:rPr lang="en-US" altLang="zh-CN"/>
              <a:pPr/>
              <a:t>118</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2376025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66728-B252-41C5-90E9-40B0C8966AF6}" type="slidenum">
              <a:rPr lang="en-US" altLang="zh-CN"/>
              <a:pPr/>
              <a:t>119</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3994459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FC111-C6DE-47B1-B849-3943AD5F8E68}" type="slidenum">
              <a:rPr lang="en-US" altLang="zh-CN"/>
              <a:pPr/>
              <a:t>120</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1978705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66053-7803-4649-9CEF-A262AE90BF12}" type="slidenum">
              <a:rPr lang="en-US" altLang="zh-CN"/>
              <a:pPr/>
              <a:t>121</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341452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2ED36-0F65-45F1-9138-DE577447BBEC}" type="slidenum">
              <a:rPr lang="en-US" altLang="zh-CN"/>
              <a:pPr/>
              <a:t>122</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66998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2DC04-060A-4333-91EC-476ECF23B24D}" type="slidenum">
              <a:rPr lang="en-US" altLang="zh-CN"/>
              <a:pPr/>
              <a:t>26</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3181752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123</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354118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124</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9743856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EBD8F-6F19-4EFE-BF73-77BB26470F4E}" type="slidenum">
              <a:rPr lang="en-US" altLang="zh-CN"/>
              <a:pPr/>
              <a:t>125</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3484672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126</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243881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127</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8098843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128</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6778863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9EBC4-98E1-4732-88E6-9A292CD6315A}" type="slidenum">
              <a:rPr lang="en-US" altLang="zh-CN"/>
              <a:pPr/>
              <a:t>129</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7806585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2E044-7A5C-4215-ACC7-DFFEFAFA1A26}" type="slidenum">
              <a:rPr lang="en-US" altLang="zh-CN"/>
              <a:pPr/>
              <a:t>130</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6225852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815CA-0C9F-4C33-BCB1-3DA82C08D12E}" type="slidenum">
              <a:rPr lang="en-US" altLang="zh-CN"/>
              <a:pPr/>
              <a:t>131</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448383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5870-A4CF-41A3-9179-3D668E7E0155}" type="slidenum">
              <a:rPr lang="en-US" altLang="zh-CN"/>
              <a:pPr/>
              <a:t>132</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2984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dirty="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dirty="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Tree>
    <p:extLst>
      <p:ext uri="{BB962C8B-B14F-4D97-AF65-F5344CB8AC3E}">
        <p14:creationId xmlns:p14="http://schemas.microsoft.com/office/powerpoint/2010/main" val="168464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itchFamily="2" charset="-122"/>
              </a:defRPr>
            </a:lvl1pPr>
            <a:lvl2pPr>
              <a:lnSpc>
                <a:spcPct val="110000"/>
              </a:lnSpc>
              <a:spcBef>
                <a:spcPts val="600"/>
              </a:spcBef>
              <a:defRPr sz="2800" b="1">
                <a:solidFill>
                  <a:schemeClr val="tx1"/>
                </a:solidFill>
                <a:latin typeface="+mn-lt"/>
                <a:ea typeface="黑体" pitchFamily="2" charset="-122"/>
              </a:defRPr>
            </a:lvl2pPr>
            <a:lvl3pPr>
              <a:lnSpc>
                <a:spcPct val="110000"/>
              </a:lnSpc>
              <a:spcBef>
                <a:spcPts val="600"/>
              </a:spcBef>
              <a:defRPr sz="2400" b="1">
                <a:solidFill>
                  <a:schemeClr val="tx1"/>
                </a:solidFill>
                <a:latin typeface="+mn-lt"/>
                <a:ea typeface="黑体" pitchFamily="2" charset="-122"/>
              </a:defRPr>
            </a:lvl3pPr>
            <a:lvl4pPr>
              <a:lnSpc>
                <a:spcPct val="110000"/>
              </a:lnSpc>
              <a:spcBef>
                <a:spcPts val="600"/>
              </a:spcBef>
              <a:defRPr sz="2000" b="1">
                <a:solidFill>
                  <a:schemeClr val="tx1"/>
                </a:solidFill>
                <a:latin typeface="+mn-lt"/>
                <a:ea typeface="黑体" pitchFamily="2" charset="-122"/>
              </a:defRPr>
            </a:lvl4pPr>
            <a:lvl5pPr>
              <a:lnSpc>
                <a:spcPct val="110000"/>
              </a:lnSpc>
              <a:spcBef>
                <a:spcPts val="600"/>
              </a:spcBef>
              <a:defRPr sz="2000" b="1">
                <a:solidFill>
                  <a:schemeClr val="tx1"/>
                </a:solidFill>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5209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3" name="Picture 2" descr="computer networking 的图像结果"/>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71"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0.wmf"/><Relationship Id="rId4" Type="http://schemas.openxmlformats.org/officeDocument/2006/relationships/oleObject" Target="../embeddings/oleObject4.bin"/></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1.wmf"/><Relationship Id="rId4" Type="http://schemas.openxmlformats.org/officeDocument/2006/relationships/oleObject" Target="../embeddings/oleObject5.bin"/></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8.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21.wmf"/><Relationship Id="rId4" Type="http://schemas.openxmlformats.org/officeDocument/2006/relationships/oleObject" Target="../embeddings/oleObject6.bin"/></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1.wmf"/><Relationship Id="rId4" Type="http://schemas.openxmlformats.org/officeDocument/2006/relationships/oleObject" Target="../embeddings/oleObject8.bin"/></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1.w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bilibili.com/video/BV1D441177ae?from=search&amp;seid=64791733096671815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8.wmf"/><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www.internetsociety.org/"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www.ietf.org/"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ietf.org/rfc/"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11.wmf"/></Relationships>
</file>

<file path=ppt/slides/_rels/slide6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11.wmf"/></Relationships>
</file>

<file path=ppt/slides/_rels/slide6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t>第</a:t>
            </a:r>
            <a:r>
              <a:rPr lang="zh-CN" altLang="en-US" sz="4000" dirty="0" smtClean="0"/>
              <a:t> </a:t>
            </a:r>
            <a:r>
              <a:rPr lang="en-US" altLang="zh-CN" dirty="0" smtClean="0"/>
              <a:t>1</a:t>
            </a:r>
            <a:r>
              <a:rPr lang="en-US" altLang="zh-CN" sz="4000" dirty="0" smtClean="0"/>
              <a:t> </a:t>
            </a:r>
            <a:r>
              <a:rPr lang="zh-CN" altLang="en-US" dirty="0" smtClean="0"/>
              <a:t>章   概述</a:t>
            </a:r>
            <a:endParaRPr lang="zh-CN" altLang="en-US" dirty="0">
              <a:ea typeface="宋体" pitchFamily="2" charset="-122"/>
            </a:endParaRPr>
          </a:p>
        </p:txBody>
      </p:sp>
      <p:sp>
        <p:nvSpPr>
          <p:cNvPr id="2051" name="Rectangle 3"/>
          <p:cNvSpPr>
            <a:spLocks noGrp="1" noChangeArrowheads="1"/>
          </p:cNvSpPr>
          <p:nvPr>
            <p:ph type="subTitle" idx="1"/>
          </p:nvPr>
        </p:nvSpPr>
        <p:spPr/>
        <p:txBody>
          <a:bodyPr/>
          <a:lstStyle/>
          <a:p>
            <a:r>
              <a:rPr lang="zh-CN" altLang="en-US" dirty="0" smtClean="0">
                <a:ea typeface="宋体" pitchFamily="2" charset="-122"/>
              </a:rPr>
              <a:t>王雅丽 </a:t>
            </a:r>
            <a:endParaRPr lang="en-US" altLang="zh-CN" dirty="0" smtClean="0">
              <a:ea typeface="宋体" pitchFamily="2" charset="-122"/>
            </a:endParaRPr>
          </a:p>
          <a:p>
            <a:r>
              <a:rPr lang="en-US" altLang="zh-CN" dirty="0" smtClean="0">
                <a:ea typeface="宋体" pitchFamily="2" charset="-122"/>
              </a:rPr>
              <a:t>tracywyl@163.com</a:t>
            </a:r>
            <a:endParaRPr lang="zh-CN" altLang="en-US" dirty="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互联网应用</a:t>
            </a:r>
            <a:endParaRPr lang="zh-CN" altLang="en-US" dirty="0"/>
          </a:p>
        </p:txBody>
      </p:sp>
      <p:sp>
        <p:nvSpPr>
          <p:cNvPr id="3" name="内容占位符 2"/>
          <p:cNvSpPr>
            <a:spLocks noGrp="1"/>
          </p:cNvSpPr>
          <p:nvPr>
            <p:ph type="body" idx="1"/>
          </p:nvPr>
        </p:nvSpPr>
        <p:spPr>
          <a:solidFill>
            <a:srgbClr val="00FF00"/>
          </a:solidFill>
        </p:spPr>
        <p:txBody>
          <a:bodyPr anchor="ctr"/>
          <a:lstStyle/>
          <a:p>
            <a:pPr algn="ctr"/>
            <a:r>
              <a:rPr lang="zh-CN" altLang="zh-CN" dirty="0"/>
              <a:t>绝大多数</a:t>
            </a:r>
            <a:r>
              <a:rPr lang="zh-CN" altLang="zh-CN" dirty="0" smtClean="0"/>
              <a:t>人</a:t>
            </a:r>
            <a:r>
              <a:rPr lang="zh-CN" altLang="en-US" dirty="0" smtClean="0"/>
              <a:t>通过使用互联网而</a:t>
            </a:r>
            <a:r>
              <a:rPr lang="zh-CN" altLang="zh-CN" dirty="0" smtClean="0"/>
              <a:t>认识</a:t>
            </a:r>
            <a:r>
              <a:rPr lang="zh-CN" altLang="en-US" dirty="0" smtClean="0"/>
              <a:t>了</a:t>
            </a:r>
            <a:r>
              <a:rPr lang="zh-CN" altLang="zh-CN" dirty="0" smtClean="0"/>
              <a:t>互联网</a:t>
            </a:r>
            <a:r>
              <a:rPr lang="zh-CN" altLang="en-US" dirty="0" smtClean="0"/>
              <a:t>。</a:t>
            </a:r>
            <a:endParaRPr lang="en-US" altLang="zh-CN" dirty="0" smtClean="0"/>
          </a:p>
        </p:txBody>
      </p:sp>
      <p:sp>
        <p:nvSpPr>
          <p:cNvPr id="14" name="内容占位符 13"/>
          <p:cNvSpPr>
            <a:spLocks noGrp="1"/>
          </p:cNvSpPr>
          <p:nvPr>
            <p:ph sz="half" idx="2"/>
          </p:nvPr>
        </p:nvSpPr>
        <p:spPr>
          <a:xfrm>
            <a:off x="495299" y="1944542"/>
            <a:ext cx="4455513" cy="4292770"/>
          </a:xfrm>
        </p:spPr>
        <p:txBody>
          <a:bodyPr/>
          <a:lstStyle/>
          <a:p>
            <a:r>
              <a:rPr lang="zh-CN" altLang="zh-CN" dirty="0"/>
              <a:t>上网玩游戏</a:t>
            </a:r>
            <a:endParaRPr lang="en-US" altLang="zh-CN" dirty="0"/>
          </a:p>
          <a:p>
            <a:r>
              <a:rPr lang="zh-CN" altLang="zh-CN" dirty="0"/>
              <a:t>看网上视频</a:t>
            </a:r>
            <a:endParaRPr lang="en-US" altLang="zh-CN" dirty="0"/>
          </a:p>
          <a:p>
            <a:r>
              <a:rPr lang="zh-CN" altLang="zh-CN" dirty="0"/>
              <a:t>和朋友在微信上聊天</a:t>
            </a:r>
            <a:endParaRPr lang="en-US" altLang="zh-CN" dirty="0"/>
          </a:p>
          <a:p>
            <a:r>
              <a:rPr lang="zh-CN" altLang="zh-CN" dirty="0"/>
              <a:t>在互联网上搜索和查阅各种信息</a:t>
            </a:r>
            <a:endParaRPr lang="en-US" altLang="zh-CN" dirty="0"/>
          </a:p>
          <a:p>
            <a:r>
              <a:rPr lang="zh-CN" altLang="zh-CN" dirty="0"/>
              <a:t>利用互联网的电子邮件相互通信（包括传送各种照片和视频文件）</a:t>
            </a:r>
            <a:endParaRPr lang="en-US" altLang="zh-CN" dirty="0"/>
          </a:p>
          <a:p>
            <a:endParaRPr lang="zh-CN" altLang="en-US" dirty="0"/>
          </a:p>
        </p:txBody>
      </p:sp>
      <p:sp>
        <p:nvSpPr>
          <p:cNvPr id="15" name="内容占位符 14"/>
          <p:cNvSpPr>
            <a:spLocks noGrp="1"/>
          </p:cNvSpPr>
          <p:nvPr>
            <p:ph sz="quarter" idx="4"/>
          </p:nvPr>
        </p:nvSpPr>
        <p:spPr>
          <a:xfrm>
            <a:off x="5104383" y="1944542"/>
            <a:ext cx="4457129" cy="4292770"/>
          </a:xfrm>
        </p:spPr>
        <p:txBody>
          <a:bodyPr/>
          <a:lstStyle/>
          <a:p>
            <a:r>
              <a:rPr lang="zh-CN" altLang="zh-CN" dirty="0"/>
              <a:t>互联网上购买各种物品</a:t>
            </a:r>
            <a:endParaRPr lang="en-US" altLang="zh-CN" dirty="0"/>
          </a:p>
          <a:p>
            <a:r>
              <a:rPr lang="zh-CN" altLang="zh-CN" dirty="0"/>
              <a:t>在互联网上购买机票或</a:t>
            </a:r>
            <a:r>
              <a:rPr lang="zh-CN" altLang="zh-CN" dirty="0" smtClean="0"/>
              <a:t>火车票</a:t>
            </a:r>
            <a:endParaRPr lang="en-US" altLang="zh-CN" dirty="0" smtClean="0"/>
          </a:p>
          <a:p>
            <a:r>
              <a:rPr lang="zh-CN" altLang="zh-CN" dirty="0"/>
              <a:t>在互联网</a:t>
            </a:r>
            <a:r>
              <a:rPr lang="zh-CN" altLang="zh-CN" dirty="0" smtClean="0"/>
              <a:t>上</a:t>
            </a:r>
            <a:r>
              <a:rPr lang="zh-CN" altLang="en-US" dirty="0" smtClean="0"/>
              <a:t>预订酒店</a:t>
            </a:r>
            <a:endParaRPr lang="en-US" altLang="zh-CN" dirty="0"/>
          </a:p>
          <a:p>
            <a:r>
              <a:rPr lang="zh-CN" altLang="zh-CN" dirty="0"/>
              <a:t>利用互联网进行转账或买卖股票等</a:t>
            </a:r>
            <a:r>
              <a:rPr lang="zh-CN" altLang="zh-CN" dirty="0" smtClean="0"/>
              <a:t>交易</a:t>
            </a:r>
            <a:endParaRPr lang="en-US" altLang="zh-CN" dirty="0" smtClean="0"/>
          </a:p>
          <a:p>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27674005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a:r>
              <a:rPr lang="zh-CN" altLang="en-US" dirty="0"/>
              <a:t>四种时延所产生的地方 </a:t>
            </a:r>
          </a:p>
        </p:txBody>
      </p:sp>
      <p:sp>
        <p:nvSpPr>
          <p:cNvPr id="92167" name="Rectangle 7"/>
          <p:cNvSpPr>
            <a:spLocks noChangeArrowheads="1"/>
          </p:cNvSpPr>
          <p:nvPr/>
        </p:nvSpPr>
        <p:spPr bwMode="auto">
          <a:xfrm>
            <a:off x="2348259" y="4394919"/>
            <a:ext cx="5983156"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69" name="Oval 9"/>
          <p:cNvSpPr>
            <a:spLocks noChangeArrowheads="1"/>
          </p:cNvSpPr>
          <p:nvPr/>
        </p:nvSpPr>
        <p:spPr bwMode="auto">
          <a:xfrm>
            <a:off x="974145" y="3861519"/>
            <a:ext cx="1472142"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0" name="Oval 10"/>
          <p:cNvSpPr>
            <a:spLocks noChangeArrowheads="1"/>
          </p:cNvSpPr>
          <p:nvPr/>
        </p:nvSpPr>
        <p:spPr bwMode="auto">
          <a:xfrm>
            <a:off x="8233386" y="3861519"/>
            <a:ext cx="1472142"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92171" name="Group 11"/>
          <p:cNvGrpSpPr>
            <a:grpSpLocks/>
          </p:cNvGrpSpPr>
          <p:nvPr/>
        </p:nvGrpSpPr>
        <p:grpSpPr bwMode="auto">
          <a:xfrm>
            <a:off x="1366258" y="4269507"/>
            <a:ext cx="784225" cy="458787"/>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3"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177" name="Line 17"/>
          <p:cNvSpPr>
            <a:spLocks noChangeShapeType="1"/>
          </p:cNvSpPr>
          <p:nvPr/>
        </p:nvSpPr>
        <p:spPr bwMode="auto">
          <a:xfrm>
            <a:off x="2145324" y="4515568"/>
            <a:ext cx="294085" cy="63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8" name="Rectangle 18"/>
          <p:cNvSpPr>
            <a:spLocks noChangeArrowheads="1"/>
          </p:cNvSpPr>
          <p:nvPr/>
        </p:nvSpPr>
        <p:spPr bwMode="auto">
          <a:xfrm>
            <a:off x="2212396" y="4421907"/>
            <a:ext cx="184017" cy="193675"/>
          </a:xfrm>
          <a:prstGeom prst="rect">
            <a:avLst/>
          </a:prstGeom>
          <a:solidFill>
            <a:srgbClr val="0000CC"/>
          </a:solidFill>
          <a:ln w="9525">
            <a:solidFill>
              <a:schemeClr val="bg1">
                <a:lumMod val="50000"/>
              </a:schemeClr>
            </a:solidFill>
            <a:miter lim="800000"/>
            <a:headEnd/>
            <a:tailEnd/>
          </a:ln>
          <a:effectLst/>
          <a:extLst/>
        </p:spPr>
        <p:txBody>
          <a:bodyPr wrap="none" anchor="ctr"/>
          <a:lstStyle/>
          <a:p>
            <a:endParaRPr lang="zh-CN" altLang="en-US" b="1">
              <a:latin typeface="+mn-lt"/>
              <a:ea typeface="黑体" pitchFamily="2" charset="-122"/>
            </a:endParaRPr>
          </a:p>
        </p:txBody>
      </p:sp>
      <p:sp>
        <p:nvSpPr>
          <p:cNvPr id="92181" name="AutoShape 21"/>
          <p:cNvSpPr>
            <a:spLocks noChangeArrowheads="1"/>
          </p:cNvSpPr>
          <p:nvPr/>
        </p:nvSpPr>
        <p:spPr bwMode="auto">
          <a:xfrm>
            <a:off x="3034456" y="4447306"/>
            <a:ext cx="1372394" cy="177800"/>
          </a:xfrm>
          <a:prstGeom prst="rightArrow">
            <a:avLst>
              <a:gd name="adj1" fmla="val 50000"/>
              <a:gd name="adj2" fmla="val 178125"/>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6" name="AutoShape 26"/>
          <p:cNvSpPr>
            <a:spLocks noChangeArrowheads="1"/>
          </p:cNvSpPr>
          <p:nvPr/>
        </p:nvSpPr>
        <p:spPr bwMode="auto">
          <a:xfrm>
            <a:off x="322317" y="4447306"/>
            <a:ext cx="1236557" cy="177800"/>
          </a:xfrm>
          <a:prstGeom prst="rightArrow">
            <a:avLst>
              <a:gd name="adj1" fmla="val 50000"/>
              <a:gd name="adj2" fmla="val 178348"/>
            </a:avLst>
          </a:prstGeom>
          <a:solidFill>
            <a:srgbClr val="00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7" name="AutoShape 27"/>
          <p:cNvSpPr>
            <a:spLocks noChangeArrowheads="1"/>
          </p:cNvSpPr>
          <p:nvPr/>
        </p:nvSpPr>
        <p:spPr bwMode="auto">
          <a:xfrm>
            <a:off x="7144759" y="4439369"/>
            <a:ext cx="1372394" cy="176213"/>
          </a:xfrm>
          <a:prstGeom prst="rightArrow">
            <a:avLst>
              <a:gd name="adj1" fmla="val 50000"/>
              <a:gd name="adj2" fmla="val 179729"/>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8" name="Text Box 28"/>
          <p:cNvSpPr txBox="1">
            <a:spLocks noChangeArrowheads="1"/>
          </p:cNvSpPr>
          <p:nvPr/>
        </p:nvSpPr>
        <p:spPr bwMode="auto">
          <a:xfrm>
            <a:off x="4432646" y="4337769"/>
            <a:ext cx="160653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1 0 1 1 0 0 1</a:t>
            </a:r>
          </a:p>
        </p:txBody>
      </p:sp>
      <p:sp>
        <p:nvSpPr>
          <p:cNvPr id="92189" name="Text Box 29"/>
          <p:cNvSpPr txBox="1">
            <a:spLocks noChangeArrowheads="1"/>
          </p:cNvSpPr>
          <p:nvPr/>
        </p:nvSpPr>
        <p:spPr bwMode="auto">
          <a:xfrm>
            <a:off x="6181675" y="420441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mn-lt"/>
                <a:ea typeface="黑体" pitchFamily="2" charset="-122"/>
              </a:rPr>
              <a:t>…</a:t>
            </a:r>
          </a:p>
        </p:txBody>
      </p:sp>
      <p:sp>
        <p:nvSpPr>
          <p:cNvPr id="92192" name="Text Box 32"/>
          <p:cNvSpPr txBox="1">
            <a:spLocks noChangeArrowheads="1"/>
          </p:cNvSpPr>
          <p:nvPr/>
        </p:nvSpPr>
        <p:spPr bwMode="auto">
          <a:xfrm>
            <a:off x="2451446" y="516644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发送器</a:t>
            </a:r>
          </a:p>
        </p:txBody>
      </p:sp>
      <p:sp>
        <p:nvSpPr>
          <p:cNvPr id="92194" name="Text Box 34"/>
          <p:cNvSpPr txBox="1">
            <a:spLocks noChangeArrowheads="1"/>
          </p:cNvSpPr>
          <p:nvPr/>
        </p:nvSpPr>
        <p:spPr bwMode="auto">
          <a:xfrm>
            <a:off x="1319823" y="46806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队列</a:t>
            </a:r>
          </a:p>
        </p:txBody>
      </p:sp>
      <p:grpSp>
        <p:nvGrpSpPr>
          <p:cNvPr id="92205" name="Group 45"/>
          <p:cNvGrpSpPr>
            <a:grpSpLocks/>
          </p:cNvGrpSpPr>
          <p:nvPr/>
        </p:nvGrpSpPr>
        <p:grpSpPr bwMode="auto">
          <a:xfrm>
            <a:off x="6145559" y="2761381"/>
            <a:ext cx="2031074" cy="1612900"/>
            <a:chOff x="3486" y="1933"/>
            <a:chExt cx="1181"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6" name="Text Box 36"/>
            <p:cNvSpPr txBox="1">
              <a:spLocks noChangeArrowheads="1"/>
            </p:cNvSpPr>
            <p:nvPr/>
          </p:nvSpPr>
          <p:spPr bwMode="auto">
            <a:xfrm>
              <a:off x="3486" y="1933"/>
              <a:ext cx="1181"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在链路上产生</a:t>
              </a:r>
            </a:p>
            <a:p>
              <a:pPr algn="ctr"/>
              <a:r>
                <a:rPr kumimoji="1" lang="zh-CN" altLang="en-US" sz="2400" b="1">
                  <a:solidFill>
                    <a:srgbClr val="333399"/>
                  </a:solidFill>
                  <a:latin typeface="+mn-lt"/>
                  <a:ea typeface="黑体" pitchFamily="2" charset="-122"/>
                </a:rPr>
                <a:t>传播时延</a:t>
              </a:r>
            </a:p>
          </p:txBody>
        </p:sp>
      </p:grpSp>
      <p:sp>
        <p:nvSpPr>
          <p:cNvPr id="92197" name="Text Box 37"/>
          <p:cNvSpPr txBox="1">
            <a:spLocks noChangeArrowheads="1"/>
          </p:cNvSpPr>
          <p:nvPr/>
        </p:nvSpPr>
        <p:spPr bwMode="auto">
          <a:xfrm>
            <a:off x="8379568" y="5256931"/>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结点</a:t>
            </a:r>
            <a:r>
              <a:rPr kumimoji="1" lang="zh-CN" altLang="en-US" sz="1600" b="1">
                <a:solidFill>
                  <a:srgbClr val="333399"/>
                </a:solidFill>
                <a:latin typeface="+mn-lt"/>
                <a:ea typeface="黑体" pitchFamily="2" charset="-122"/>
              </a:rPr>
              <a:t> </a:t>
            </a:r>
            <a:r>
              <a:rPr kumimoji="1" lang="en-US" altLang="zh-CN" sz="2400" b="1">
                <a:solidFill>
                  <a:srgbClr val="333399"/>
                </a:solidFill>
                <a:latin typeface="+mn-lt"/>
                <a:ea typeface="黑体" pitchFamily="2" charset="-122"/>
              </a:rPr>
              <a:t>B</a:t>
            </a:r>
          </a:p>
        </p:txBody>
      </p:sp>
      <p:sp>
        <p:nvSpPr>
          <p:cNvPr id="92198" name="Text Box 38"/>
          <p:cNvSpPr txBox="1">
            <a:spLocks noChangeArrowheads="1"/>
          </p:cNvSpPr>
          <p:nvPr/>
        </p:nvSpPr>
        <p:spPr bwMode="auto">
          <a:xfrm>
            <a:off x="1125487" y="5166443"/>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结点</a:t>
            </a:r>
            <a:r>
              <a:rPr kumimoji="1" lang="zh-CN" altLang="en-US" sz="1600" b="1" dirty="0">
                <a:solidFill>
                  <a:srgbClr val="333399"/>
                </a:solidFill>
                <a:latin typeface="+mn-lt"/>
                <a:ea typeface="黑体" pitchFamily="2" charset="-122"/>
              </a:rPr>
              <a:t> </a:t>
            </a:r>
            <a:r>
              <a:rPr kumimoji="1" lang="en-US" altLang="zh-CN" sz="2400" b="1" dirty="0">
                <a:solidFill>
                  <a:srgbClr val="333399"/>
                </a:solidFill>
                <a:latin typeface="+mn-lt"/>
                <a:ea typeface="黑体" pitchFamily="2" charset="-122"/>
              </a:rPr>
              <a:t>A</a:t>
            </a:r>
          </a:p>
        </p:txBody>
      </p:sp>
      <p:grpSp>
        <p:nvGrpSpPr>
          <p:cNvPr id="92204" name="Group 44"/>
          <p:cNvGrpSpPr>
            <a:grpSpLocks/>
          </p:cNvGrpSpPr>
          <p:nvPr/>
        </p:nvGrpSpPr>
        <p:grpSpPr bwMode="auto">
          <a:xfrm>
            <a:off x="2291506" y="2977282"/>
            <a:ext cx="3262445" cy="1470025"/>
            <a:chOff x="1245" y="2069"/>
            <a:chExt cx="1897" cy="926"/>
          </a:xfrm>
        </p:grpSpPr>
        <p:sp>
          <p:nvSpPr>
            <p:cNvPr id="92184" name="Text Box 24"/>
            <p:cNvSpPr txBox="1">
              <a:spLocks noChangeArrowheads="1"/>
            </p:cNvSpPr>
            <p:nvPr/>
          </p:nvSpPr>
          <p:spPr bwMode="auto">
            <a:xfrm>
              <a:off x="1245" y="2069"/>
              <a:ext cx="1897"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在发送器产生发送时延</a:t>
              </a:r>
            </a:p>
            <a:p>
              <a:pPr algn="ctr"/>
              <a:r>
                <a:rPr kumimoji="1" lang="en-US" altLang="zh-CN" sz="2400" b="1">
                  <a:solidFill>
                    <a:srgbClr val="333399"/>
                  </a:solidFill>
                  <a:latin typeface="+mn-lt"/>
                  <a:ea typeface="黑体" pitchFamily="2" charset="-122"/>
                </a:rPr>
                <a:t>(</a:t>
              </a:r>
              <a:r>
                <a:rPr kumimoji="1" lang="zh-CN" altLang="en-US" sz="2400" b="1">
                  <a:solidFill>
                    <a:srgbClr val="333399"/>
                  </a:solidFill>
                  <a:latin typeface="+mn-lt"/>
                  <a:ea typeface="黑体" pitchFamily="2" charset="-122"/>
                </a:rPr>
                <a:t>即传输时延</a:t>
              </a:r>
              <a:r>
                <a:rPr kumimoji="1" lang="en-US" altLang="zh-CN" sz="2400" b="1">
                  <a:solidFill>
                    <a:srgbClr val="333399"/>
                  </a:solidFill>
                  <a:latin typeface="+mn-lt"/>
                  <a:ea typeface="黑体" pitchFamily="2" charset="-122"/>
                </a:rPr>
                <a:t>)</a:t>
              </a: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201" name="Line 41"/>
          <p:cNvSpPr>
            <a:spLocks noChangeShapeType="1"/>
          </p:cNvSpPr>
          <p:nvPr/>
        </p:nvSpPr>
        <p:spPr bwMode="auto">
          <a:xfrm flipH="1" flipV="1">
            <a:off x="2294946" y="4590181"/>
            <a:ext cx="467783" cy="64770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9" name="Line 39"/>
          <p:cNvSpPr>
            <a:spLocks noChangeShapeType="1"/>
          </p:cNvSpPr>
          <p:nvPr/>
        </p:nvSpPr>
        <p:spPr bwMode="auto">
          <a:xfrm flipH="1">
            <a:off x="1710217" y="2834406"/>
            <a:ext cx="60192" cy="100806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202" name="Text Box 42"/>
          <p:cNvSpPr txBox="1">
            <a:spLocks noChangeArrowheads="1"/>
          </p:cNvSpPr>
          <p:nvPr/>
        </p:nvSpPr>
        <p:spPr bwMode="auto">
          <a:xfrm>
            <a:off x="322318" y="1916832"/>
            <a:ext cx="2954655" cy="830997"/>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在结点 </a:t>
            </a:r>
            <a:r>
              <a:rPr kumimoji="1" lang="en-US" altLang="zh-CN" sz="2400" b="1">
                <a:solidFill>
                  <a:srgbClr val="333399"/>
                </a:solidFill>
                <a:latin typeface="+mn-lt"/>
                <a:ea typeface="黑体" pitchFamily="2" charset="-122"/>
              </a:rPr>
              <a:t>A </a:t>
            </a:r>
            <a:r>
              <a:rPr kumimoji="1" lang="zh-CN" altLang="en-US" sz="2400" b="1">
                <a:solidFill>
                  <a:srgbClr val="333399"/>
                </a:solidFill>
                <a:latin typeface="+mn-lt"/>
                <a:ea typeface="黑体" pitchFamily="2" charset="-122"/>
              </a:rPr>
              <a:t>中产生</a:t>
            </a:r>
          </a:p>
          <a:p>
            <a:pPr algn="ctr"/>
            <a:r>
              <a:rPr kumimoji="1" lang="zh-CN" altLang="en-US" sz="2400" b="1">
                <a:solidFill>
                  <a:srgbClr val="333399"/>
                </a:solidFill>
                <a:latin typeface="+mn-lt"/>
                <a:ea typeface="黑体" pitchFamily="2" charset="-122"/>
              </a:rPr>
              <a:t>处理时延和排队时延</a:t>
            </a:r>
          </a:p>
        </p:txBody>
      </p:sp>
      <p:sp>
        <p:nvSpPr>
          <p:cNvPr id="92206" name="Text Box 46"/>
          <p:cNvSpPr txBox="1">
            <a:spLocks noChangeArrowheads="1"/>
          </p:cNvSpPr>
          <p:nvPr/>
        </p:nvSpPr>
        <p:spPr bwMode="auto">
          <a:xfrm>
            <a:off x="297768" y="3985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数据</a:t>
            </a:r>
          </a:p>
        </p:txBody>
      </p:sp>
      <p:sp>
        <p:nvSpPr>
          <p:cNvPr id="92207" name="Text Box 47"/>
          <p:cNvSpPr txBox="1">
            <a:spLocks noChangeArrowheads="1"/>
          </p:cNvSpPr>
          <p:nvPr/>
        </p:nvSpPr>
        <p:spPr bwMode="auto">
          <a:xfrm>
            <a:off x="1366258" y="1116033"/>
            <a:ext cx="7303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3200" b="1" dirty="0" smtClean="0">
                <a:solidFill>
                  <a:srgbClr val="C00000"/>
                </a:solidFill>
                <a:latin typeface="+mn-lt"/>
                <a:ea typeface="黑体" pitchFamily="2" charset="-122"/>
              </a:rPr>
              <a:t>假设从</a:t>
            </a:r>
            <a:r>
              <a:rPr kumimoji="1" lang="zh-CN" altLang="en-US" sz="3200" b="1" dirty="0">
                <a:solidFill>
                  <a:srgbClr val="C00000"/>
                </a:solidFill>
                <a:latin typeface="+mn-lt"/>
                <a:ea typeface="黑体" pitchFamily="2" charset="-122"/>
              </a:rPr>
              <a:t>结点 </a:t>
            </a:r>
            <a:r>
              <a:rPr kumimoji="1" lang="en-US" altLang="zh-CN" sz="3200" b="1" dirty="0">
                <a:solidFill>
                  <a:srgbClr val="C00000"/>
                </a:solidFill>
                <a:latin typeface="+mn-lt"/>
                <a:ea typeface="黑体" pitchFamily="2" charset="-122"/>
              </a:rPr>
              <a:t>A </a:t>
            </a:r>
            <a:r>
              <a:rPr kumimoji="1" lang="zh-CN" altLang="en-US" sz="3200" b="1" dirty="0">
                <a:solidFill>
                  <a:srgbClr val="C00000"/>
                </a:solidFill>
                <a:latin typeface="+mn-lt"/>
                <a:ea typeface="黑体" pitchFamily="2" charset="-122"/>
              </a:rPr>
              <a:t>向结点 </a:t>
            </a:r>
            <a:r>
              <a:rPr kumimoji="1" lang="en-US" altLang="zh-CN" sz="3200" b="1" dirty="0">
                <a:solidFill>
                  <a:srgbClr val="C00000"/>
                </a:solidFill>
                <a:latin typeface="+mn-lt"/>
                <a:ea typeface="黑体" pitchFamily="2" charset="-122"/>
              </a:rPr>
              <a:t>B </a:t>
            </a:r>
            <a:r>
              <a:rPr kumimoji="1" lang="zh-CN" altLang="en-US" sz="3200" b="1" dirty="0">
                <a:solidFill>
                  <a:srgbClr val="C00000"/>
                </a:solidFill>
                <a:latin typeface="+mn-lt"/>
                <a:ea typeface="黑体" pitchFamily="2" charset="-122"/>
              </a:rPr>
              <a:t>发送数据</a:t>
            </a:r>
          </a:p>
        </p:txBody>
      </p:sp>
      <p:sp>
        <p:nvSpPr>
          <p:cNvPr id="92208" name="Text Box 48"/>
          <p:cNvSpPr txBox="1">
            <a:spLocks noChangeArrowheads="1"/>
          </p:cNvSpPr>
          <p:nvPr/>
        </p:nvSpPr>
        <p:spPr bwMode="auto">
          <a:xfrm>
            <a:off x="4752527" y="47060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链路</a:t>
            </a:r>
          </a:p>
        </p:txBody>
      </p:sp>
      <p:sp>
        <p:nvSpPr>
          <p:cNvPr id="2" name="矩形 1"/>
          <p:cNvSpPr/>
          <p:nvPr/>
        </p:nvSpPr>
        <p:spPr>
          <a:xfrm>
            <a:off x="2792760" y="5862612"/>
            <a:ext cx="4536504" cy="523220"/>
          </a:xfrm>
          <a:prstGeom prst="rect">
            <a:avLst/>
          </a:prstGeom>
        </p:spPr>
        <p:txBody>
          <a:bodyPr wrap="square">
            <a:spAutoFit/>
          </a:bodyPr>
          <a:lstStyle/>
          <a:p>
            <a:pPr algn="ctr"/>
            <a:r>
              <a:rPr lang="zh-CN" altLang="zh-CN" sz="2800" b="1" dirty="0" smtClean="0">
                <a:latin typeface="+mn-lt"/>
                <a:ea typeface="黑体" pitchFamily="2" charset="-122"/>
              </a:rPr>
              <a:t>几种</a:t>
            </a:r>
            <a:r>
              <a:rPr lang="zh-CN" altLang="zh-CN" sz="2800" b="1" dirty="0">
                <a:latin typeface="+mn-lt"/>
                <a:ea typeface="黑体" pitchFamily="2" charset="-122"/>
              </a:rPr>
              <a:t>时延产生的地方不一样</a:t>
            </a:r>
            <a:endParaRPr lang="zh-CN" altLang="en-US" sz="2800" b="1" dirty="0">
              <a:latin typeface="+mn-lt"/>
              <a:ea typeface="黑体" pitchFamily="2" charset="-122"/>
            </a:endParaRPr>
          </a:p>
        </p:txBody>
      </p:sp>
    </p:spTree>
    <p:extLst>
      <p:ext uri="{BB962C8B-B14F-4D97-AF65-F5344CB8AC3E}">
        <p14:creationId xmlns:p14="http://schemas.microsoft.com/office/powerpoint/2010/main" val="4249010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a:r>
              <a:rPr lang="zh-CN" altLang="en-US"/>
              <a:t>容易产生的错误概念 </a:t>
            </a:r>
          </a:p>
        </p:txBody>
      </p:sp>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p>
          <a:p>
            <a:r>
              <a:rPr lang="zh-CN" altLang="en-US" dirty="0"/>
              <a:t>提高链路带宽减小了数据的发送时延。 </a:t>
            </a:r>
            <a:endParaRPr lang="en-US" altLang="zh-CN" dirty="0" smtClean="0"/>
          </a:p>
        </p:txBody>
      </p:sp>
      <p:sp>
        <p:nvSpPr>
          <p:cNvPr id="2" name="矩形 1"/>
          <p:cNvSpPr/>
          <p:nvPr/>
        </p:nvSpPr>
        <p:spPr>
          <a:xfrm>
            <a:off x="1151829" y="3493027"/>
            <a:ext cx="7776864" cy="1569660"/>
          </a:xfrm>
          <a:prstGeom prst="rect">
            <a:avLst/>
          </a:prstGeom>
          <a:solidFill>
            <a:srgbClr val="FFFF66"/>
          </a:solidFill>
          <a:ln>
            <a:solidFill>
              <a:schemeClr val="bg1">
                <a:lumMod val="50000"/>
              </a:schemeClr>
            </a:solidFill>
          </a:ln>
        </p:spPr>
        <p:txBody>
          <a:bodyPr wrap="square">
            <a:spAutoFit/>
          </a:bodyPr>
          <a:lstStyle/>
          <a:p>
            <a:r>
              <a:rPr lang="zh-CN" altLang="en-US" sz="3200" b="1" dirty="0">
                <a:latin typeface="+mn-lt"/>
                <a:ea typeface="黑体" pitchFamily="2" charset="-122"/>
              </a:rPr>
              <a:t>以下说法是</a:t>
            </a:r>
            <a:r>
              <a:rPr lang="zh-CN" altLang="en-US" sz="3200" b="1" dirty="0">
                <a:solidFill>
                  <a:srgbClr val="FF0000"/>
                </a:solidFill>
                <a:latin typeface="+mn-lt"/>
                <a:ea typeface="黑体" pitchFamily="2" charset="-122"/>
              </a:rPr>
              <a:t>错误</a:t>
            </a:r>
            <a:r>
              <a:rPr lang="zh-CN" altLang="en-US" sz="3200" b="1" dirty="0">
                <a:latin typeface="+mn-lt"/>
                <a:ea typeface="黑体" pitchFamily="2" charset="-122"/>
              </a:rPr>
              <a:t>的</a:t>
            </a:r>
            <a:r>
              <a:rPr lang="zh-CN" altLang="en-US" sz="3200" b="1" dirty="0" smtClean="0">
                <a:latin typeface="+mn-lt"/>
                <a:ea typeface="黑体" pitchFamily="2" charset="-122"/>
              </a:rPr>
              <a:t>：</a:t>
            </a:r>
            <a:endParaRPr lang="en-US" altLang="zh-CN" sz="3200" b="1" dirty="0" smtClean="0">
              <a:latin typeface="+mn-lt"/>
              <a:ea typeface="黑体" pitchFamily="2" charset="-122"/>
            </a:endParaRPr>
          </a:p>
          <a:p>
            <a:r>
              <a:rPr lang="zh-CN" altLang="zh-CN" sz="3200" b="1" dirty="0" smtClean="0">
                <a:solidFill>
                  <a:srgbClr val="0000CC"/>
                </a:solidFill>
                <a:latin typeface="+mn-lt"/>
                <a:ea typeface="黑体" pitchFamily="2" charset="-122"/>
              </a:rPr>
              <a:t>“</a:t>
            </a:r>
            <a:r>
              <a:rPr lang="zh-CN" altLang="zh-CN" sz="3200" b="1" dirty="0">
                <a:solidFill>
                  <a:srgbClr val="0000CC"/>
                </a:solidFill>
                <a:latin typeface="+mn-lt"/>
                <a:ea typeface="黑体" pitchFamily="2" charset="-122"/>
              </a:rPr>
              <a:t>在高速链路（或高带宽链路）上，比特会传送得更快些”。</a:t>
            </a:r>
            <a:endParaRPr lang="zh-CN" altLang="en-US" sz="3200" b="1" dirty="0">
              <a:solidFill>
                <a:srgbClr val="0000CC"/>
              </a:solidFill>
              <a:latin typeface="+mn-lt"/>
              <a:ea typeface="黑体" pitchFamily="2" charset="-122"/>
            </a:endParaRPr>
          </a:p>
        </p:txBody>
      </p:sp>
    </p:spTree>
    <p:extLst>
      <p:ext uri="{BB962C8B-B14F-4D97-AF65-F5344CB8AC3E}">
        <p14:creationId xmlns:p14="http://schemas.microsoft.com/office/powerpoint/2010/main" val="379418990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a:t>5. </a:t>
            </a:r>
            <a:r>
              <a:rPr lang="zh-CN" altLang="en-US" dirty="0" smtClean="0"/>
              <a:t>时延</a:t>
            </a:r>
            <a:r>
              <a:rPr lang="zh-CN" altLang="en-US" dirty="0"/>
              <a:t>带宽积</a:t>
            </a:r>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（传播）时延</a:t>
            </a: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itchFamily="2" charset="-122"/>
              </a:rPr>
              <a:t>链路</a:t>
            </a:r>
            <a:endParaRPr lang="zh-CN" altLang="en-US" sz="2400" b="1" dirty="0">
              <a:solidFill>
                <a:srgbClr val="333399"/>
              </a:solidFill>
              <a:latin typeface="+mn-lt"/>
              <a:ea typeface="黑体"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带宽</a:t>
            </a: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7" name="Text Box 43"/>
          <p:cNvSpPr txBox="1">
            <a:spLocks noChangeArrowheads="1"/>
          </p:cNvSpPr>
          <p:nvPr/>
        </p:nvSpPr>
        <p:spPr bwMode="auto">
          <a:xfrm>
            <a:off x="2585608" y="2204864"/>
            <a:ext cx="5679760" cy="646331"/>
          </a:xfrm>
          <a:prstGeom prst="rect">
            <a:avLst/>
          </a:prstGeom>
          <a:solidFill>
            <a:srgbClr val="FFFF00"/>
          </a:solidFill>
          <a:ln w="9525">
            <a:solidFill>
              <a:srgbClr val="333399"/>
            </a:solidFill>
            <a:miter lim="800000"/>
            <a:headEnd/>
            <a:tailEnd/>
          </a:ln>
          <a:effectLst/>
          <a:extLst/>
        </p:spPr>
        <p:txBody>
          <a:bodyPr wrap="none">
            <a:spAutoFit/>
          </a:bodyPr>
          <a:lstStyle/>
          <a:p>
            <a:r>
              <a:rPr lang="zh-CN" altLang="en-US" sz="3200" b="1" dirty="0">
                <a:solidFill>
                  <a:srgbClr val="333399"/>
                </a:solidFill>
                <a:latin typeface="+mn-lt"/>
                <a:ea typeface="黑体" pitchFamily="2" charset="-122"/>
              </a:rPr>
              <a:t>时延带宽积 </a:t>
            </a:r>
            <a:r>
              <a:rPr lang="en-US" altLang="zh-CN" sz="3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传播时延 </a:t>
            </a:r>
            <a:r>
              <a:rPr lang="zh-CN" altLang="en-US" sz="3600" b="1" dirty="0">
                <a:solidFill>
                  <a:srgbClr val="333399"/>
                </a:solidFill>
                <a:latin typeface="+mn-lt"/>
                <a:ea typeface="黑体" pitchFamily="2" charset="-122"/>
                <a:sym typeface="Symbol" pitchFamily="18" charset="2"/>
              </a:rPr>
              <a:t> </a:t>
            </a:r>
            <a:r>
              <a:rPr lang="zh-CN" altLang="en-US" sz="3200" b="1" dirty="0">
                <a:solidFill>
                  <a:srgbClr val="333399"/>
                </a:solidFill>
                <a:latin typeface="+mn-lt"/>
                <a:ea typeface="黑体" pitchFamily="2" charset="-122"/>
                <a:sym typeface="Symbol" pitchFamily="18" charset="2"/>
              </a:rPr>
              <a:t>带宽</a:t>
            </a:r>
          </a:p>
        </p:txBody>
      </p:sp>
      <p:sp>
        <p:nvSpPr>
          <p:cNvPr id="2" name="矩形 1"/>
          <p:cNvSpPr/>
          <p:nvPr/>
        </p:nvSpPr>
        <p:spPr>
          <a:xfrm>
            <a:off x="1951053" y="5355213"/>
            <a:ext cx="7178412" cy="954107"/>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mn-lt"/>
                <a:ea typeface="黑体" pitchFamily="2" charset="-122"/>
              </a:rPr>
              <a:t>只有在代表链路的管道都充满比特时</a:t>
            </a:r>
            <a:r>
              <a:rPr lang="zh-CN" altLang="zh-CN" sz="2800" b="1" dirty="0" smtClean="0">
                <a:solidFill>
                  <a:srgbClr val="000099"/>
                </a:solidFill>
                <a:latin typeface="+mn-lt"/>
                <a:ea typeface="黑体" pitchFamily="2" charset="-122"/>
              </a:rPr>
              <a:t>，</a:t>
            </a:r>
            <a:endParaRPr lang="en-US" altLang="zh-CN" sz="2800" b="1" dirty="0" smtClean="0">
              <a:solidFill>
                <a:srgbClr val="000099"/>
              </a:solidFill>
              <a:latin typeface="+mn-lt"/>
              <a:ea typeface="黑体" pitchFamily="2" charset="-122"/>
            </a:endParaRPr>
          </a:p>
          <a:p>
            <a:pPr algn="ctr"/>
            <a:r>
              <a:rPr lang="zh-CN" altLang="zh-CN" sz="2800" b="1" dirty="0" smtClean="0">
                <a:solidFill>
                  <a:srgbClr val="000099"/>
                </a:solidFill>
                <a:latin typeface="+mn-lt"/>
                <a:ea typeface="黑体" pitchFamily="2" charset="-122"/>
              </a:rPr>
              <a:t>链路</a:t>
            </a:r>
            <a:r>
              <a:rPr lang="zh-CN" altLang="zh-CN" sz="2800" b="1" dirty="0">
                <a:solidFill>
                  <a:srgbClr val="000099"/>
                </a:solidFill>
                <a:latin typeface="+mn-lt"/>
                <a:ea typeface="黑体" pitchFamily="2" charset="-122"/>
              </a:rPr>
              <a:t>才</a:t>
            </a:r>
            <a:r>
              <a:rPr lang="zh-CN" altLang="zh-CN" sz="2800" b="1" dirty="0" smtClean="0">
                <a:solidFill>
                  <a:srgbClr val="000099"/>
                </a:solidFill>
                <a:latin typeface="+mn-lt"/>
                <a:ea typeface="黑体" pitchFamily="2" charset="-122"/>
              </a:rPr>
              <a:t>得到</a:t>
            </a:r>
            <a:r>
              <a:rPr lang="zh-CN" altLang="en-US" sz="2800" b="1" dirty="0" smtClean="0">
                <a:solidFill>
                  <a:srgbClr val="000099"/>
                </a:solidFill>
                <a:latin typeface="+mn-lt"/>
                <a:ea typeface="黑体" pitchFamily="2" charset="-122"/>
              </a:rPr>
              <a:t>了</a:t>
            </a:r>
            <a:r>
              <a:rPr lang="zh-CN" altLang="zh-CN" sz="2800" b="1" dirty="0" smtClean="0">
                <a:solidFill>
                  <a:srgbClr val="000099"/>
                </a:solidFill>
                <a:latin typeface="+mn-lt"/>
                <a:ea typeface="黑体" pitchFamily="2" charset="-122"/>
              </a:rPr>
              <a:t>充分利用</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smtClean="0">
                <a:latin typeface="+mn-lt"/>
                <a:ea typeface="黑体" pitchFamily="2" charset="-122"/>
              </a:rPr>
              <a:t>链路</a:t>
            </a:r>
            <a:r>
              <a:rPr lang="zh-CN" altLang="zh-CN" sz="2400" b="1" dirty="0">
                <a:latin typeface="+mn-lt"/>
                <a:ea typeface="黑体" pitchFamily="2" charset="-122"/>
              </a:rPr>
              <a:t>像一条空心管道</a:t>
            </a:r>
            <a:endParaRPr lang="zh-CN" altLang="en-US" sz="2400" b="1" dirty="0">
              <a:latin typeface="+mn-lt"/>
              <a:ea typeface="黑体" pitchFamily="2" charset="-122"/>
            </a:endParaRPr>
          </a:p>
        </p:txBody>
      </p:sp>
    </p:spTree>
    <p:extLst>
      <p:ext uri="{BB962C8B-B14F-4D97-AF65-F5344CB8AC3E}">
        <p14:creationId xmlns:p14="http://schemas.microsoft.com/office/powerpoint/2010/main" val="147121527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zh-CN" dirty="0" smtClean="0"/>
              <a:t>往返时间</a:t>
            </a:r>
            <a:r>
              <a:rPr lang="en-US" altLang="zh-CN" dirty="0" smtClean="0"/>
              <a:t> RTT</a:t>
            </a:r>
            <a:endParaRPr lang="zh-CN" altLang="en-US" dirty="0"/>
          </a:p>
        </p:txBody>
      </p:sp>
      <p:sp>
        <p:nvSpPr>
          <p:cNvPr id="3" name="内容占位符 2"/>
          <p:cNvSpPr>
            <a:spLocks noGrp="1"/>
          </p:cNvSpPr>
          <p:nvPr>
            <p:ph idx="1"/>
          </p:nvPr>
        </p:nvSpPr>
        <p:spPr/>
        <p:txBody>
          <a:bodyPr/>
          <a:lstStyle/>
          <a:p>
            <a:r>
              <a:rPr lang="zh-CN" altLang="zh-CN" dirty="0" smtClean="0"/>
              <a:t>互联网</a:t>
            </a:r>
            <a:r>
              <a:rPr lang="zh-CN" altLang="zh-CN" dirty="0"/>
              <a:t>上的信息不仅仅单方向</a:t>
            </a:r>
            <a:r>
              <a:rPr lang="zh-CN" altLang="zh-CN" dirty="0" smtClean="0"/>
              <a:t>传输</a:t>
            </a:r>
            <a:r>
              <a:rPr lang="zh-CN" altLang="en-US" dirty="0" smtClean="0"/>
              <a:t>，</a:t>
            </a:r>
            <a:r>
              <a:rPr lang="zh-CN" altLang="zh-CN" dirty="0" smtClean="0"/>
              <a:t>而是</a:t>
            </a:r>
            <a:r>
              <a:rPr lang="zh-CN" altLang="zh-CN" dirty="0"/>
              <a:t>双向交互的</a:t>
            </a:r>
            <a:r>
              <a:rPr lang="zh-CN" altLang="zh-CN" dirty="0" smtClean="0"/>
              <a:t>。因此，有时</a:t>
            </a:r>
            <a:r>
              <a:rPr lang="zh-CN" altLang="zh-CN" dirty="0"/>
              <a:t>很需要知道双向交互一次所需的</a:t>
            </a:r>
            <a:r>
              <a:rPr lang="zh-CN" altLang="zh-CN" dirty="0" smtClean="0"/>
              <a:t>时间</a:t>
            </a:r>
            <a:r>
              <a:rPr lang="zh-CN" altLang="en-US" dirty="0" smtClean="0"/>
              <a:t>。</a:t>
            </a:r>
            <a:endParaRPr lang="en-US" altLang="zh-CN" dirty="0" smtClean="0"/>
          </a:p>
          <a:p>
            <a:r>
              <a:rPr lang="zh-CN" altLang="zh-CN" dirty="0">
                <a:solidFill>
                  <a:srgbClr val="FF0000"/>
                </a:solidFill>
              </a:rPr>
              <a:t>往返时间</a:t>
            </a:r>
            <a:r>
              <a:rPr lang="zh-CN" altLang="en-US" dirty="0" smtClean="0"/>
              <a:t>表示</a:t>
            </a:r>
            <a:r>
              <a:rPr lang="zh-CN" altLang="en-US" dirty="0"/>
              <a:t>从发送方发送数据开始，到发送方收到来自接收方的</a:t>
            </a:r>
            <a:r>
              <a:rPr lang="zh-CN" altLang="en-US" dirty="0" smtClean="0"/>
              <a:t>确认，总共</a:t>
            </a:r>
            <a:r>
              <a:rPr lang="zh-CN" altLang="en-US" dirty="0"/>
              <a:t>经历的</a:t>
            </a:r>
            <a:r>
              <a:rPr lang="zh-CN" altLang="en-US" dirty="0" smtClean="0"/>
              <a:t>时间。</a:t>
            </a:r>
            <a:endParaRPr lang="en-US" altLang="zh-CN" dirty="0" smtClean="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r>
              <a:rPr lang="zh-CN" altLang="zh-CN" dirty="0" smtClean="0"/>
              <a:t>。</a:t>
            </a:r>
            <a:endParaRPr lang="en-US" altLang="zh-CN" dirty="0" smtClean="0"/>
          </a:p>
          <a:p>
            <a:r>
              <a:rPr lang="zh-CN" altLang="zh-CN" dirty="0" smtClean="0">
                <a:solidFill>
                  <a:srgbClr val="000099"/>
                </a:solidFill>
              </a:rPr>
              <a:t>当</a:t>
            </a:r>
            <a:r>
              <a:rPr lang="zh-CN" altLang="zh-CN" dirty="0">
                <a:solidFill>
                  <a:srgbClr val="000099"/>
                </a:solidFill>
              </a:rPr>
              <a:t>使用卫星通信时，往返</a:t>
            </a:r>
            <a:r>
              <a:rPr lang="zh-CN" altLang="zh-CN" dirty="0" smtClean="0">
                <a:solidFill>
                  <a:srgbClr val="000099"/>
                </a:solidFill>
              </a:rPr>
              <a:t>时间</a:t>
            </a:r>
            <a:r>
              <a:rPr lang="en-US" altLang="zh-CN" dirty="0" smtClean="0">
                <a:solidFill>
                  <a:srgbClr val="000099"/>
                </a:solidFill>
              </a:rPr>
              <a:t> RTT </a:t>
            </a:r>
            <a:r>
              <a:rPr lang="zh-CN" altLang="zh-CN" dirty="0" smtClean="0">
                <a:solidFill>
                  <a:srgbClr val="000099"/>
                </a:solidFill>
              </a:rPr>
              <a:t>相对</a:t>
            </a:r>
            <a:r>
              <a:rPr lang="zh-CN" altLang="zh-CN" dirty="0">
                <a:solidFill>
                  <a:srgbClr val="000099"/>
                </a:solidFill>
              </a:rPr>
              <a:t>较长</a:t>
            </a:r>
            <a:r>
              <a:rPr lang="zh-CN" altLang="zh-CN" dirty="0" smtClean="0">
                <a:solidFill>
                  <a:srgbClr val="000099"/>
                </a:solidFill>
              </a:rPr>
              <a:t>，是</a:t>
            </a:r>
            <a:r>
              <a:rPr lang="zh-CN" altLang="zh-CN" dirty="0">
                <a:solidFill>
                  <a:srgbClr val="000099"/>
                </a:solidFill>
              </a:rPr>
              <a:t>很重要的一个性能指标。</a:t>
            </a:r>
            <a:endParaRPr lang="zh-CN" altLang="en-US" dirty="0">
              <a:solidFill>
                <a:srgbClr val="000099"/>
              </a:solidFill>
            </a:endParaRPr>
          </a:p>
        </p:txBody>
      </p:sp>
    </p:spTree>
    <p:extLst>
      <p:ext uri="{BB962C8B-B14F-4D97-AF65-F5344CB8AC3E}">
        <p14:creationId xmlns:p14="http://schemas.microsoft.com/office/powerpoint/2010/main" val="126999108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smtClean="0"/>
              <a:t>7. </a:t>
            </a:r>
            <a:r>
              <a:rPr lang="zh-CN" altLang="en-US" dirty="0"/>
              <a:t>利用率</a:t>
            </a:r>
          </a:p>
        </p:txBody>
      </p:sp>
      <p:sp>
        <p:nvSpPr>
          <p:cNvPr id="381955" name="Rectangle 3"/>
          <p:cNvSpPr>
            <a:spLocks noGrp="1" noChangeArrowheads="1"/>
          </p:cNvSpPr>
          <p:nvPr>
            <p:ph idx="1"/>
          </p:nvPr>
        </p:nvSpPr>
        <p:spPr/>
        <p:txBody>
          <a:bodyPr/>
          <a:lstStyle/>
          <a:p>
            <a:r>
              <a:rPr lang="zh-CN" altLang="en-US" dirty="0" smtClean="0"/>
              <a:t>分为</a:t>
            </a:r>
            <a:r>
              <a:rPr lang="zh-CN" altLang="en-US" dirty="0" smtClean="0">
                <a:solidFill>
                  <a:srgbClr val="FF0000"/>
                </a:solidFill>
              </a:rPr>
              <a:t>信道利用率</a:t>
            </a:r>
            <a:r>
              <a:rPr lang="zh-CN" altLang="en-US" dirty="0" smtClean="0"/>
              <a:t>和</a:t>
            </a:r>
            <a:r>
              <a:rPr lang="zh-CN" altLang="en-US" dirty="0" smtClean="0">
                <a:solidFill>
                  <a:srgbClr val="FF0000"/>
                </a:solidFill>
              </a:rPr>
              <a:t>网络利用率。</a:t>
            </a:r>
            <a:endParaRPr lang="en-US" altLang="zh-CN" dirty="0" smtClean="0">
              <a:solidFill>
                <a:srgbClr val="FF0000"/>
              </a:solidFill>
            </a:endParaRPr>
          </a:p>
          <a:p>
            <a:r>
              <a:rPr lang="zh-CN" altLang="en-US" dirty="0" smtClean="0">
                <a:solidFill>
                  <a:srgbClr val="0000CC"/>
                </a:solidFill>
              </a:rPr>
              <a:t>信道</a:t>
            </a:r>
            <a:r>
              <a:rPr lang="zh-CN" altLang="en-US" dirty="0">
                <a:solidFill>
                  <a:srgbClr val="0000CC"/>
                </a:solidFill>
              </a:rPr>
              <a:t>利用率</a:t>
            </a:r>
            <a:r>
              <a:rPr lang="zh-CN" altLang="en-US" dirty="0"/>
              <a:t>指出某信道有百分之几的时间是被利用的（有数据通过）。完全空闲的信道的利用率是零。</a:t>
            </a:r>
          </a:p>
          <a:p>
            <a:r>
              <a:rPr lang="zh-CN" altLang="en-US" dirty="0">
                <a:solidFill>
                  <a:srgbClr val="FF0000"/>
                </a:solidFill>
              </a:rPr>
              <a:t>网络利用率</a:t>
            </a:r>
            <a:r>
              <a:rPr lang="zh-CN" altLang="en-US" dirty="0"/>
              <a:t>则是全网络的信道利用率的加权平均值。</a:t>
            </a:r>
          </a:p>
          <a:p>
            <a:r>
              <a:rPr lang="zh-CN" altLang="en-US" dirty="0"/>
              <a:t>信道利用率并非越高越好</a:t>
            </a:r>
            <a:r>
              <a:rPr lang="zh-CN" altLang="en-US" dirty="0" smtClean="0"/>
              <a:t>。</a:t>
            </a:r>
            <a:r>
              <a:rPr lang="zh-CN" altLang="zh-CN" dirty="0">
                <a:solidFill>
                  <a:srgbClr val="FF0000"/>
                </a:solidFill>
              </a:rPr>
              <a:t>当某信道的利用率增大时，该信道引起的时延也就迅速</a:t>
            </a:r>
            <a:r>
              <a:rPr lang="zh-CN" altLang="zh-CN" dirty="0" smtClean="0">
                <a:solidFill>
                  <a:srgbClr val="FF0000"/>
                </a:solidFill>
              </a:rPr>
              <a:t>增加</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2332275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zh-CN" altLang="en-US" dirty="0"/>
              <a:t>时延与网络利用率的关系</a:t>
            </a:r>
          </a:p>
        </p:txBody>
      </p:sp>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sp>
        <p:nvSpPr>
          <p:cNvPr id="382981" name="Rectangle 5"/>
          <p:cNvSpPr>
            <a:spLocks noChangeArrowheads="1"/>
          </p:cNvSpPr>
          <p:nvPr/>
        </p:nvSpPr>
        <p:spPr bwMode="auto">
          <a:xfrm>
            <a:off x="0" y="30681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extLst>
              <p:ext uri="{D42A27DB-BD31-4B8C-83A1-F6EECF244321}">
                <p14:modId xmlns:p14="http://schemas.microsoft.com/office/powerpoint/2010/main" val="2553194050"/>
              </p:ext>
            </p:extLst>
          </p:nvPr>
        </p:nvGraphicFramePr>
        <p:xfrm>
          <a:off x="3946891" y="4221088"/>
          <a:ext cx="1833298" cy="1009650"/>
        </p:xfrm>
        <a:graphic>
          <a:graphicData uri="http://schemas.openxmlformats.org/presentationml/2006/ole">
            <mc:AlternateContent xmlns:mc="http://schemas.openxmlformats.org/markup-compatibility/2006">
              <mc:Choice xmlns:v="urn:schemas-microsoft-com:vml" Requires="v">
                <p:oleObj spid="_x0000_s12308" name="公式" r:id="rId4" imgW="660113" imgH="393529" progId="Equation.3">
                  <p:embed/>
                </p:oleObj>
              </mc:Choice>
              <mc:Fallback>
                <p:oleObj name="公式" r:id="rId4" imgW="660113" imgH="393529"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6891" y="4221088"/>
                        <a:ext cx="1833298" cy="1009650"/>
                      </a:xfrm>
                      <a:prstGeom prst="rect">
                        <a:avLst/>
                      </a:prstGeom>
                      <a:solidFill>
                        <a:srgbClr val="FFFF00"/>
                      </a:solidFill>
                      <a:ln w="9525">
                        <a:solidFill>
                          <a:schemeClr val="tx1"/>
                        </a:solidFill>
                        <a:miter lim="800000"/>
                        <a:headEnd/>
                        <a:tailEnd/>
                      </a:ln>
                    </p:spPr>
                  </p:pic>
                </p:oleObj>
              </mc:Fallback>
            </mc:AlternateContent>
          </a:graphicData>
        </a:graphic>
      </p:graphicFrame>
      <p:sp>
        <p:nvSpPr>
          <p:cNvPr id="382982" name="Rectangle 6"/>
          <p:cNvSpPr>
            <a:spLocks noChangeArrowheads="1"/>
          </p:cNvSpPr>
          <p:nvPr/>
        </p:nvSpPr>
        <p:spPr bwMode="auto">
          <a:xfrm>
            <a:off x="1352600" y="5445224"/>
            <a:ext cx="7776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smtClean="0">
                <a:solidFill>
                  <a:srgbClr val="000099"/>
                </a:solidFill>
                <a:ea typeface="黑体" pitchFamily="2" charset="-122"/>
              </a:rPr>
              <a:t>其中：</a:t>
            </a:r>
            <a:r>
              <a:rPr lang="en-US" altLang="zh-CN" sz="2800" b="1" i="1" dirty="0" smtClean="0">
                <a:solidFill>
                  <a:srgbClr val="000099"/>
                </a:solidFill>
                <a:ea typeface="黑体" pitchFamily="2" charset="-122"/>
              </a:rPr>
              <a:t>U </a:t>
            </a:r>
            <a:r>
              <a:rPr lang="zh-CN" altLang="en-US" sz="2800" b="1" dirty="0">
                <a:solidFill>
                  <a:srgbClr val="000099"/>
                </a:solidFill>
                <a:ea typeface="黑体" pitchFamily="2" charset="-122"/>
              </a:rPr>
              <a:t>是网络的利用率，数值在 </a:t>
            </a:r>
            <a:r>
              <a:rPr lang="en-US" altLang="zh-CN" sz="2800" b="1" dirty="0">
                <a:solidFill>
                  <a:srgbClr val="000099"/>
                </a:solidFill>
                <a:ea typeface="黑体" pitchFamily="2" charset="-122"/>
              </a:rPr>
              <a:t>0 </a:t>
            </a:r>
            <a:r>
              <a:rPr lang="zh-CN" altLang="en-US" sz="2800" b="1" dirty="0">
                <a:solidFill>
                  <a:srgbClr val="000099"/>
                </a:solidFill>
                <a:ea typeface="黑体" pitchFamily="2" charset="-122"/>
              </a:rPr>
              <a:t>到 </a:t>
            </a:r>
            <a:r>
              <a:rPr lang="en-US" altLang="zh-CN" sz="2800" b="1" dirty="0">
                <a:solidFill>
                  <a:srgbClr val="000099"/>
                </a:solidFill>
                <a:ea typeface="黑体" pitchFamily="2" charset="-122"/>
              </a:rPr>
              <a:t>1 </a:t>
            </a:r>
            <a:r>
              <a:rPr lang="zh-CN" altLang="en-US" sz="2800" b="1" dirty="0">
                <a:solidFill>
                  <a:srgbClr val="000099"/>
                </a:solidFill>
                <a:ea typeface="黑体" pitchFamily="2" charset="-122"/>
              </a:rPr>
              <a:t>之间。 </a:t>
            </a:r>
          </a:p>
        </p:txBody>
      </p:sp>
    </p:spTree>
    <p:extLst>
      <p:ext uri="{BB962C8B-B14F-4D97-AF65-F5344CB8AC3E}">
        <p14:creationId xmlns:p14="http://schemas.microsoft.com/office/powerpoint/2010/main" val="310175754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99999"/>
            <a:chOff x="527977" y="1090061"/>
            <a:chExt cx="8215441" cy="5219900"/>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a:ex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D</a:t>
              </a: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a:spLocks/>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9" y="5739389"/>
              <a:ext cx="1614879"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利用率</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U</a:t>
              </a: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1</a:t>
              </a:r>
              <a:endParaRPr lang="en-US" altLang="zh-CN" sz="2800" b="1" i="1" dirty="0">
                <a:solidFill>
                  <a:srgbClr val="000099"/>
                </a:solidFill>
                <a:ea typeface="黑体"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0</a:t>
              </a:r>
              <a:endParaRPr lang="en-US" altLang="zh-CN" sz="2800" b="1" i="1" dirty="0">
                <a:solidFill>
                  <a:srgbClr val="000099"/>
                </a:solidFill>
                <a:ea typeface="黑体"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itchFamily="2" charset="-122"/>
                </a:rPr>
                <a:t>D</a:t>
              </a:r>
              <a:r>
                <a:rPr lang="en-US" altLang="zh-CN" sz="2800" b="1" baseline="-25000" dirty="0">
                  <a:solidFill>
                    <a:srgbClr val="000099"/>
                  </a:solidFill>
                  <a:ea typeface="黑体" pitchFamily="2" charset="-122"/>
                </a:rPr>
                <a:t>0</a:t>
              </a:r>
              <a:endParaRPr lang="en-US" altLang="zh-CN" sz="2800" b="1" i="1" baseline="-25000" dirty="0">
                <a:solidFill>
                  <a:srgbClr val="000099"/>
                </a:solidFill>
                <a:ea typeface="黑体"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p>
            <a:p>
              <a:r>
                <a:rPr lang="zh-CN" altLang="en-US" sz="2800" b="1" dirty="0">
                  <a:solidFill>
                    <a:srgbClr val="000099"/>
                  </a:solidFill>
                  <a:ea typeface="黑体" pitchFamily="2" charset="-122"/>
                </a:rPr>
                <a:t>急剧</a:t>
              </a:r>
            </a:p>
            <a:p>
              <a:r>
                <a:rPr lang="zh-CN" altLang="en-US" sz="2800" b="1" dirty="0">
                  <a:solidFill>
                    <a:srgbClr val="000099"/>
                  </a:solidFill>
                  <a:ea typeface="黑体" pitchFamily="2" charset="-122"/>
                </a:rPr>
                <a:t>增大</a:t>
              </a:r>
              <a:endParaRPr lang="zh-CN" altLang="en-US" sz="2800" b="1" i="1" dirty="0">
                <a:solidFill>
                  <a:srgbClr val="000099"/>
                </a:solidFill>
                <a:ea typeface="黑体"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p>
        </p:txBody>
      </p:sp>
      <p:sp>
        <p:nvSpPr>
          <p:cNvPr id="3" name="矩形 2"/>
          <p:cNvSpPr/>
          <p:nvPr/>
        </p:nvSpPr>
        <p:spPr>
          <a:xfrm>
            <a:off x="2304806" y="5355213"/>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smtClean="0">
                <a:solidFill>
                  <a:srgbClr val="000099"/>
                </a:solidFill>
                <a:latin typeface="+mn-lt"/>
                <a:ea typeface="黑体" pitchFamily="2" charset="-122"/>
              </a:rPr>
              <a:t>当信道</a:t>
            </a:r>
            <a:r>
              <a:rPr lang="zh-CN" altLang="en-US" sz="2800" b="1" dirty="0">
                <a:solidFill>
                  <a:srgbClr val="000099"/>
                </a:solidFill>
                <a:latin typeface="+mn-lt"/>
                <a:ea typeface="黑体" pitchFamily="2" charset="-122"/>
              </a:rPr>
              <a:t>的利用率增大时，该信道引起的</a:t>
            </a:r>
            <a:r>
              <a:rPr lang="zh-CN" altLang="en-US" sz="2800" b="1" dirty="0" smtClean="0">
                <a:solidFill>
                  <a:srgbClr val="000099"/>
                </a:solidFill>
                <a:latin typeface="+mn-lt"/>
                <a:ea typeface="黑体" pitchFamily="2" charset="-122"/>
              </a:rPr>
              <a:t>时延迅速增加</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38810192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p>
        </p:txBody>
      </p:sp>
      <p:sp>
        <p:nvSpPr>
          <p:cNvPr id="386051" name="Rectangle 3"/>
          <p:cNvSpPr>
            <a:spLocks noGrp="1" noChangeArrowheads="1"/>
          </p:cNvSpPr>
          <p:nvPr>
            <p:ph idx="1"/>
          </p:nvPr>
        </p:nvSpPr>
        <p:spPr/>
        <p:txBody>
          <a:bodyPr/>
          <a:lstStyle/>
          <a:p>
            <a:r>
              <a:rPr lang="zh-CN" altLang="en-US" dirty="0" smtClean="0"/>
              <a:t>一些</a:t>
            </a:r>
            <a:r>
              <a:rPr lang="zh-CN" altLang="zh-CN" dirty="0" smtClean="0"/>
              <a:t>非</a:t>
            </a:r>
            <a:r>
              <a:rPr lang="zh-CN" altLang="zh-CN" dirty="0"/>
              <a:t>性能特征也很重要</a:t>
            </a:r>
            <a:r>
              <a:rPr lang="zh-CN" altLang="zh-CN" dirty="0" smtClean="0"/>
              <a:t>。</a:t>
            </a:r>
            <a:r>
              <a:rPr lang="zh-CN" altLang="en-US" dirty="0" smtClean="0"/>
              <a:t>它们</a:t>
            </a:r>
            <a:r>
              <a:rPr lang="zh-CN" altLang="zh-CN" dirty="0" smtClean="0"/>
              <a:t>与</a:t>
            </a:r>
            <a:r>
              <a:rPr lang="zh-CN" altLang="zh-CN" dirty="0"/>
              <a:t>前面介绍的性能指标有很大的</a:t>
            </a:r>
            <a:r>
              <a:rPr lang="zh-CN" altLang="zh-CN" dirty="0" smtClean="0"/>
              <a:t>关系</a:t>
            </a:r>
            <a:r>
              <a:rPr lang="zh-CN" altLang="en-US" dirty="0" smtClean="0"/>
              <a:t>。主要包括：</a:t>
            </a:r>
            <a:endParaRPr lang="en-US" altLang="zh-CN" dirty="0" smtClean="0"/>
          </a:p>
          <a:p>
            <a:pPr lvl="1"/>
            <a:r>
              <a:rPr lang="zh-CN" altLang="en-US" dirty="0" smtClean="0"/>
              <a:t>费用</a:t>
            </a:r>
            <a:endParaRPr lang="zh-CN" altLang="en-US" dirty="0"/>
          </a:p>
          <a:p>
            <a:pPr lvl="1"/>
            <a:r>
              <a:rPr lang="zh-CN" altLang="en-US" dirty="0"/>
              <a:t>质量</a:t>
            </a:r>
          </a:p>
          <a:p>
            <a:pPr lvl="1"/>
            <a:r>
              <a:rPr lang="zh-CN" altLang="en-US" dirty="0"/>
              <a:t>标准化</a:t>
            </a:r>
          </a:p>
          <a:p>
            <a:pPr lvl="1"/>
            <a:r>
              <a:rPr lang="zh-CN" altLang="en-US" dirty="0"/>
              <a:t>可靠性</a:t>
            </a:r>
          </a:p>
          <a:p>
            <a:pPr lvl="1"/>
            <a:r>
              <a:rPr lang="zh-CN" altLang="en-US" dirty="0"/>
              <a:t>可扩展性和可升级性 </a:t>
            </a:r>
          </a:p>
          <a:p>
            <a:pPr lvl="1"/>
            <a:r>
              <a:rPr lang="zh-CN" altLang="en-US" dirty="0"/>
              <a:t>易于管理和维护 </a:t>
            </a:r>
          </a:p>
        </p:txBody>
      </p:sp>
    </p:spTree>
    <p:extLst>
      <p:ext uri="{BB962C8B-B14F-4D97-AF65-F5344CB8AC3E}">
        <p14:creationId xmlns:p14="http://schemas.microsoft.com/office/powerpoint/2010/main" val="252171315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1.7.1  </a:t>
            </a:r>
            <a:r>
              <a:rPr lang="zh-CN" altLang="zh-CN" dirty="0"/>
              <a:t>计算机网络体系结构的形成</a:t>
            </a:r>
          </a:p>
          <a:p>
            <a:r>
              <a:rPr lang="en-US" altLang="zh-CN" dirty="0" smtClean="0"/>
              <a:t>1.7.2  </a:t>
            </a:r>
            <a:r>
              <a:rPr lang="zh-CN" altLang="zh-CN" dirty="0"/>
              <a:t>协议与划分层次</a:t>
            </a:r>
          </a:p>
          <a:p>
            <a:r>
              <a:rPr lang="en-US" altLang="zh-CN" dirty="0" smtClean="0"/>
              <a:t>1.7.3  </a:t>
            </a:r>
            <a:r>
              <a:rPr lang="zh-CN" altLang="zh-CN" dirty="0"/>
              <a:t>具有五层协议的体系结构</a:t>
            </a:r>
          </a:p>
          <a:p>
            <a:r>
              <a:rPr lang="en-US" altLang="zh-CN" dirty="0" smtClean="0"/>
              <a:t>1.7.4  </a:t>
            </a:r>
            <a:r>
              <a:rPr lang="zh-CN" altLang="zh-CN" dirty="0"/>
              <a:t>实体、协议、服务和服务访问点</a:t>
            </a:r>
          </a:p>
          <a:p>
            <a:r>
              <a:rPr lang="en-US" altLang="zh-CN" dirty="0" smtClean="0"/>
              <a:t>1.7.5  TCP/IP </a:t>
            </a:r>
            <a:r>
              <a:rPr lang="zh-CN" altLang="zh-CN" dirty="0" smtClean="0"/>
              <a:t>的</a:t>
            </a:r>
            <a:r>
              <a:rPr lang="zh-CN" altLang="zh-CN" dirty="0"/>
              <a:t>体系结构</a:t>
            </a:r>
          </a:p>
        </p:txBody>
      </p:sp>
    </p:spTree>
    <p:extLst>
      <p:ext uri="{BB962C8B-B14F-4D97-AF65-F5344CB8AC3E}">
        <p14:creationId xmlns:p14="http://schemas.microsoft.com/office/powerpoint/2010/main" val="352520038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zh-CN" altLang="zh-CN" dirty="0"/>
              <a:t>计算机网络是个非常复杂的</a:t>
            </a:r>
            <a:r>
              <a:rPr lang="zh-CN" altLang="zh-CN" dirty="0" smtClean="0"/>
              <a:t>系统</a:t>
            </a:r>
            <a:r>
              <a:rPr lang="zh-CN" altLang="en-US" dirty="0" smtClean="0"/>
              <a:t>。</a:t>
            </a:r>
            <a:endParaRPr lang="en-US" altLang="zh-CN" dirty="0" smtClean="0"/>
          </a:p>
          <a:p>
            <a:r>
              <a:rPr lang="zh-CN" altLang="en-US" dirty="0" smtClean="0"/>
              <a:t>相互</a:t>
            </a:r>
            <a:r>
              <a:rPr lang="zh-CN" altLang="en-US" dirty="0"/>
              <a:t>通信的两个计算机系统必须</a:t>
            </a:r>
            <a:r>
              <a:rPr lang="zh-CN" altLang="en-US" dirty="0">
                <a:solidFill>
                  <a:srgbClr val="FF0000"/>
                </a:solidFill>
              </a:rPr>
              <a:t>高度协调工作</a:t>
            </a:r>
            <a:r>
              <a:rPr lang="zh-CN" altLang="en-US" dirty="0"/>
              <a:t>才行，而这种“协调”是相当复杂的。 </a:t>
            </a:r>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smtClean="0"/>
          </a:p>
        </p:txBody>
      </p:sp>
    </p:spTree>
    <p:extLst>
      <p:ext uri="{BB962C8B-B14F-4D97-AF65-F5344CB8AC3E}">
        <p14:creationId xmlns:p14="http://schemas.microsoft.com/office/powerpoint/2010/main" val="14931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互联网的两个重要特点</a:t>
            </a:r>
            <a:endParaRPr lang="zh-CN" altLang="en-US" dirty="0"/>
          </a:p>
        </p:txBody>
      </p:sp>
      <p:sp>
        <p:nvSpPr>
          <p:cNvPr id="14" name="文本占位符 13"/>
          <p:cNvSpPr>
            <a:spLocks noGrp="1"/>
          </p:cNvSpPr>
          <p:nvPr>
            <p:ph type="body" idx="1"/>
          </p:nvPr>
        </p:nvSpPr>
        <p:spPr>
          <a:xfrm>
            <a:off x="495299" y="1207874"/>
            <a:ext cx="9066213" cy="1068998"/>
          </a:xfrm>
        </p:spPr>
        <p:txBody>
          <a:bodyPr/>
          <a:lstStyle/>
          <a:p>
            <a:pPr>
              <a:lnSpc>
                <a:spcPct val="110000"/>
              </a:lnSpc>
              <a:spcBef>
                <a:spcPts val="600"/>
              </a:spcBef>
            </a:pPr>
            <a:r>
              <a:rPr lang="zh-CN" altLang="zh-CN" dirty="0"/>
              <a:t>互联网之所以能够向用户提供许多服务，是因为互联网具有</a:t>
            </a:r>
            <a:r>
              <a:rPr lang="zh-CN" altLang="zh-CN" dirty="0">
                <a:solidFill>
                  <a:srgbClr val="FF0000"/>
                </a:solidFill>
              </a:rPr>
              <a:t>两个重要基本特点</a:t>
            </a:r>
            <a:r>
              <a:rPr lang="zh-CN" altLang="en-US" dirty="0" smtClean="0">
                <a:solidFill>
                  <a:srgbClr val="FF0000"/>
                </a:solidFill>
              </a:rPr>
              <a:t>：</a:t>
            </a:r>
            <a:endParaRPr lang="en-US" altLang="zh-CN" dirty="0">
              <a:solidFill>
                <a:srgbClr val="FF0000"/>
              </a:solidFill>
            </a:endParaRPr>
          </a:p>
        </p:txBody>
      </p:sp>
      <p:sp>
        <p:nvSpPr>
          <p:cNvPr id="4" name="文本占位符 3"/>
          <p:cNvSpPr>
            <a:spLocks noGrp="1"/>
          </p:cNvSpPr>
          <p:nvPr>
            <p:ph sz="half" idx="2"/>
          </p:nvPr>
        </p:nvSpPr>
        <p:spPr>
          <a:xfrm>
            <a:off x="495299" y="2276872"/>
            <a:ext cx="4455513" cy="3888432"/>
          </a:xfrm>
          <a:ln w="12700">
            <a:solidFill>
              <a:schemeClr val="tx1"/>
            </a:solidFill>
          </a:ln>
        </p:spPr>
        <p:txBody>
          <a:bodyPr/>
          <a:lstStyle/>
          <a:p>
            <a:pPr>
              <a:lnSpc>
                <a:spcPct val="100000"/>
              </a:lnSpc>
            </a:pPr>
            <a:r>
              <a:rPr lang="zh-CN" altLang="zh-CN" dirty="0" smtClean="0">
                <a:solidFill>
                  <a:srgbClr val="0000CC"/>
                </a:solidFill>
              </a:rPr>
              <a:t>连通性</a:t>
            </a:r>
            <a:r>
              <a:rPr lang="en-US" altLang="zh-CN" dirty="0" smtClean="0">
                <a:solidFill>
                  <a:srgbClr val="0000CC"/>
                </a:solidFill>
              </a:rPr>
              <a:t> (</a:t>
            </a:r>
            <a:r>
              <a:rPr lang="en-US" altLang="zh-CN" dirty="0">
                <a:solidFill>
                  <a:srgbClr val="0000CC"/>
                </a:solidFill>
              </a:rPr>
              <a:t>connectivity</a:t>
            </a:r>
            <a:r>
              <a:rPr lang="en-US" altLang="zh-CN" dirty="0" smtClean="0">
                <a:solidFill>
                  <a:srgbClr val="0000CC"/>
                </a:solidFill>
              </a:rPr>
              <a:t>)</a:t>
            </a:r>
          </a:p>
          <a:p>
            <a:pPr lvl="1">
              <a:lnSpc>
                <a:spcPct val="100000"/>
              </a:lnSpc>
            </a:pPr>
            <a:r>
              <a:rPr lang="zh-CN" altLang="en-US" dirty="0" smtClean="0"/>
              <a:t>使</a:t>
            </a:r>
            <a:r>
              <a:rPr lang="zh-CN" altLang="en-US" dirty="0"/>
              <a:t>上网用户之间都可以交换</a:t>
            </a:r>
            <a:r>
              <a:rPr lang="zh-CN" altLang="en-US" dirty="0" smtClean="0"/>
              <a:t>信息</a:t>
            </a:r>
            <a:r>
              <a:rPr lang="zh-CN" altLang="zh-CN" dirty="0"/>
              <a:t>（数据，以及各种音频视频） </a:t>
            </a:r>
            <a:r>
              <a:rPr lang="zh-CN" altLang="en-US" dirty="0" smtClean="0"/>
              <a:t>，</a:t>
            </a:r>
            <a:r>
              <a:rPr lang="zh-CN" altLang="en-US" dirty="0"/>
              <a:t>好像这些用户的计算机都可以彼此直接连通一样</a:t>
            </a:r>
            <a:r>
              <a:rPr lang="zh-CN" altLang="en-US" dirty="0" smtClean="0"/>
              <a:t>。</a:t>
            </a:r>
            <a:endParaRPr lang="en-US" altLang="zh-CN" dirty="0" smtClean="0"/>
          </a:p>
          <a:p>
            <a:pPr lvl="1">
              <a:lnSpc>
                <a:spcPct val="100000"/>
              </a:lnSpc>
            </a:pPr>
            <a:r>
              <a:rPr lang="zh-CN" altLang="zh-CN" dirty="0" smtClean="0">
                <a:solidFill>
                  <a:srgbClr val="FF0000"/>
                </a:solidFill>
              </a:rPr>
              <a:t>注意</a:t>
            </a:r>
            <a:r>
              <a:rPr lang="zh-CN" altLang="zh-CN" dirty="0">
                <a:solidFill>
                  <a:srgbClr val="FF0000"/>
                </a:solidFill>
              </a:rPr>
              <a:t>，</a:t>
            </a:r>
            <a:r>
              <a:rPr lang="zh-CN" altLang="zh-CN" dirty="0"/>
              <a:t>互联网具有虚拟的</a:t>
            </a:r>
            <a:r>
              <a:rPr lang="zh-CN" altLang="zh-CN" dirty="0" smtClean="0"/>
              <a:t>特点</a:t>
            </a:r>
            <a:r>
              <a:rPr lang="zh-CN" altLang="en-US" dirty="0" smtClean="0"/>
              <a:t>，</a:t>
            </a:r>
            <a:r>
              <a:rPr lang="zh-CN" altLang="zh-CN" dirty="0" smtClean="0"/>
              <a:t>无法</a:t>
            </a:r>
            <a:r>
              <a:rPr lang="zh-CN" altLang="zh-CN" dirty="0"/>
              <a:t>准确知道对方是</a:t>
            </a:r>
            <a:r>
              <a:rPr lang="zh-CN" altLang="zh-CN" dirty="0" smtClean="0"/>
              <a:t>谁，</a:t>
            </a:r>
            <a:r>
              <a:rPr lang="zh-CN" altLang="zh-CN" dirty="0"/>
              <a:t>也无法</a:t>
            </a:r>
            <a:r>
              <a:rPr lang="zh-CN" altLang="zh-CN" dirty="0" smtClean="0"/>
              <a:t>知道</a:t>
            </a:r>
            <a:r>
              <a:rPr lang="zh-CN" altLang="en-US" dirty="0" smtClean="0"/>
              <a:t>对方</a:t>
            </a:r>
            <a:r>
              <a:rPr lang="zh-CN" altLang="zh-CN" dirty="0" smtClean="0"/>
              <a:t>的</a:t>
            </a:r>
            <a:r>
              <a:rPr lang="zh-CN" altLang="en-US" dirty="0" smtClean="0"/>
              <a:t>位置。</a:t>
            </a:r>
            <a:endParaRPr lang="en-US" altLang="zh-CN" dirty="0">
              <a:solidFill>
                <a:srgbClr val="FF0000"/>
              </a:solidFill>
            </a:endParaRPr>
          </a:p>
        </p:txBody>
      </p:sp>
      <p:sp>
        <p:nvSpPr>
          <p:cNvPr id="15" name="内容占位符 14"/>
          <p:cNvSpPr>
            <a:spLocks noGrp="1"/>
          </p:cNvSpPr>
          <p:nvPr>
            <p:ph sz="quarter" idx="4"/>
          </p:nvPr>
        </p:nvSpPr>
        <p:spPr>
          <a:xfrm>
            <a:off x="5104383" y="2276872"/>
            <a:ext cx="4457129" cy="3888432"/>
          </a:xfrm>
          <a:ln w="12700">
            <a:solidFill>
              <a:schemeClr val="tx1"/>
            </a:solidFill>
          </a:ln>
        </p:spPr>
        <p:txBody>
          <a:bodyPr/>
          <a:lstStyle/>
          <a:p>
            <a:pPr>
              <a:lnSpc>
                <a:spcPct val="100000"/>
              </a:lnSpc>
            </a:pPr>
            <a:r>
              <a:rPr lang="zh-CN" altLang="zh-CN" dirty="0" smtClean="0">
                <a:solidFill>
                  <a:srgbClr val="0000CC"/>
                </a:solidFill>
              </a:rPr>
              <a:t>共享</a:t>
            </a:r>
            <a:r>
              <a:rPr lang="en-US" altLang="zh-CN" dirty="0" smtClean="0">
                <a:solidFill>
                  <a:srgbClr val="0000CC"/>
                </a:solidFill>
              </a:rPr>
              <a:t> (Sharing)</a:t>
            </a:r>
          </a:p>
          <a:p>
            <a:pPr lvl="1">
              <a:lnSpc>
                <a:spcPct val="100000"/>
              </a:lnSpc>
            </a:pPr>
            <a:r>
              <a:rPr lang="zh-CN" altLang="zh-CN" dirty="0"/>
              <a:t>指资源共享</a:t>
            </a:r>
            <a:r>
              <a:rPr lang="zh-CN" altLang="zh-CN" dirty="0" smtClean="0"/>
              <a:t>。</a:t>
            </a:r>
            <a:endParaRPr lang="en-US" altLang="zh-CN" dirty="0" smtClean="0"/>
          </a:p>
          <a:p>
            <a:pPr lvl="1">
              <a:lnSpc>
                <a:spcPct val="100000"/>
              </a:lnSpc>
            </a:pPr>
            <a:r>
              <a:rPr lang="zh-CN" altLang="zh-CN" dirty="0" smtClean="0"/>
              <a:t>资源共享</a:t>
            </a:r>
            <a:r>
              <a:rPr lang="zh-CN" altLang="zh-CN" dirty="0"/>
              <a:t>的含义是多方面的。可以是信息共享、软件共享，也可以是硬件</a:t>
            </a:r>
            <a:r>
              <a:rPr lang="zh-CN" altLang="zh-CN" dirty="0" smtClean="0"/>
              <a:t>共享</a:t>
            </a:r>
            <a:r>
              <a:rPr lang="zh-CN" altLang="en-US" dirty="0" smtClean="0"/>
              <a:t>。</a:t>
            </a:r>
            <a:endParaRPr lang="en-US" altLang="zh-CN" dirty="0" smtClean="0"/>
          </a:p>
          <a:p>
            <a:pPr lvl="1">
              <a:lnSpc>
                <a:spcPct val="100000"/>
              </a:lnSpc>
            </a:pPr>
            <a:r>
              <a:rPr lang="zh-CN" altLang="zh-CN" dirty="0"/>
              <a:t>由于网络的存在，这些资源好像就在用户身边</a:t>
            </a:r>
            <a:r>
              <a:rPr lang="zh-CN" altLang="zh-CN" dirty="0" smtClean="0"/>
              <a:t>一样</a:t>
            </a:r>
            <a:r>
              <a:rPr lang="zh-CN" altLang="en-US" dirty="0" smtClean="0"/>
              <a:t>，</a:t>
            </a:r>
            <a:r>
              <a:rPr lang="zh-CN" altLang="zh-CN" dirty="0" smtClean="0"/>
              <a:t>方便使用</a:t>
            </a:r>
            <a:r>
              <a:rPr lang="zh-CN" altLang="en-US" dirty="0" smtClean="0"/>
              <a:t>。</a:t>
            </a:r>
            <a:endParaRPr lang="zh-CN" altLang="en-US" dirty="0"/>
          </a:p>
        </p:txBody>
      </p:sp>
    </p:spTree>
    <p:extLst>
      <p:ext uri="{BB962C8B-B14F-4D97-AF65-F5344CB8AC3E}">
        <p14:creationId xmlns:p14="http://schemas.microsoft.com/office/powerpoint/2010/main" val="270794303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en-US" altLang="zh-CN" dirty="0" smtClean="0"/>
              <a:t>1974 </a:t>
            </a:r>
            <a:r>
              <a:rPr lang="zh-CN" altLang="zh-CN" dirty="0" smtClean="0"/>
              <a:t>年，美国的</a:t>
            </a:r>
            <a:r>
              <a:rPr lang="en-US" altLang="zh-CN" dirty="0" smtClean="0"/>
              <a:t> IBM </a:t>
            </a:r>
            <a:r>
              <a:rPr lang="zh-CN" altLang="zh-CN" dirty="0" smtClean="0"/>
              <a:t>公司宣布了</a:t>
            </a:r>
            <a:r>
              <a:rPr lang="zh-CN" altLang="zh-CN" dirty="0" smtClean="0">
                <a:solidFill>
                  <a:srgbClr val="FF0000"/>
                </a:solidFill>
              </a:rPr>
              <a:t>系统</a:t>
            </a:r>
            <a:r>
              <a:rPr lang="zh-CN" altLang="zh-CN" dirty="0">
                <a:solidFill>
                  <a:srgbClr val="FF0000"/>
                </a:solidFill>
              </a:rPr>
              <a:t>网络体系结构</a:t>
            </a:r>
            <a:r>
              <a:rPr lang="en-US" altLang="zh-CN" dirty="0" smtClean="0">
                <a:solidFill>
                  <a:srgbClr val="FF0000"/>
                </a:solidFill>
              </a:rPr>
              <a:t>SNA</a:t>
            </a:r>
            <a:r>
              <a:rPr lang="en-US" altLang="zh-CN" dirty="0" smtClean="0">
                <a:solidFill>
                  <a:srgbClr val="0000CC"/>
                </a:solidFill>
              </a:rPr>
              <a:t> </a:t>
            </a:r>
            <a:r>
              <a:rPr lang="en-US" altLang="zh-CN" dirty="0" smtClean="0"/>
              <a:t>(</a:t>
            </a:r>
            <a:r>
              <a:rPr lang="en-US" altLang="zh-CN" dirty="0"/>
              <a:t>System Network Architecture)</a:t>
            </a:r>
            <a:r>
              <a:rPr lang="zh-CN" altLang="zh-CN" dirty="0"/>
              <a:t>。这个著名的网络标准就是按照分层的方法制定</a:t>
            </a:r>
            <a:r>
              <a:rPr lang="zh-CN" altLang="zh-CN" dirty="0" smtClean="0"/>
              <a:t>的</a:t>
            </a:r>
            <a:r>
              <a:rPr lang="zh-CN" altLang="en-US" dirty="0" smtClean="0"/>
              <a:t>。</a:t>
            </a:r>
            <a:endParaRPr lang="en-US" altLang="zh-CN" dirty="0" smtClean="0"/>
          </a:p>
          <a:p>
            <a:r>
              <a:rPr lang="zh-CN" altLang="zh-CN" dirty="0"/>
              <a:t>不久后，其他一些公司也相继推出自己公司的具有不同名称的体系结构</a:t>
            </a:r>
            <a:r>
              <a:rPr lang="zh-CN" altLang="zh-CN" dirty="0" smtClean="0"/>
              <a:t>。</a:t>
            </a:r>
            <a:endParaRPr lang="en-US" altLang="zh-CN" dirty="0" smtClean="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Tree>
    <p:extLst>
      <p:ext uri="{BB962C8B-B14F-4D97-AF65-F5344CB8AC3E}">
        <p14:creationId xmlns:p14="http://schemas.microsoft.com/office/powerpoint/2010/main" val="330265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zh-CN" altLang="zh-CN" sz="3000" dirty="0"/>
              <a:t>为了使不同体系结构的计算机网络都能互连，</a:t>
            </a:r>
            <a:r>
              <a:rPr lang="zh-CN" altLang="zh-CN" sz="3000" dirty="0" smtClean="0"/>
              <a:t>国际标准化组织</a:t>
            </a:r>
            <a:r>
              <a:rPr lang="en-US" altLang="zh-CN" sz="3000" dirty="0" smtClean="0"/>
              <a:t> ISO </a:t>
            </a:r>
            <a:r>
              <a:rPr lang="zh-CN" altLang="zh-CN" sz="3000" dirty="0" smtClean="0"/>
              <a:t>于</a:t>
            </a:r>
            <a:r>
              <a:rPr lang="en-US" altLang="zh-CN" sz="3000" dirty="0" smtClean="0"/>
              <a:t> 1977 </a:t>
            </a:r>
            <a:r>
              <a:rPr lang="zh-CN" altLang="zh-CN" sz="3000" dirty="0" smtClean="0"/>
              <a:t>年</a:t>
            </a:r>
            <a:r>
              <a:rPr lang="zh-CN" altLang="zh-CN" sz="3000" dirty="0"/>
              <a:t>成立了专门机构研究该问题</a:t>
            </a:r>
            <a:r>
              <a:rPr lang="zh-CN" altLang="zh-CN" sz="3000" dirty="0" smtClean="0"/>
              <a:t>。</a:t>
            </a:r>
            <a:endParaRPr lang="en-US" altLang="zh-CN" sz="3000" dirty="0" smtClean="0"/>
          </a:p>
          <a:p>
            <a:r>
              <a:rPr lang="zh-CN" altLang="zh-CN" sz="3000" dirty="0" smtClean="0"/>
              <a:t>他们</a:t>
            </a:r>
            <a:r>
              <a:rPr lang="zh-CN" altLang="zh-CN" sz="3000" dirty="0"/>
              <a:t>提出了一个试图使各种计算机在世界范围内互连成网的标准框架，即著名的</a:t>
            </a:r>
            <a:r>
              <a:rPr lang="zh-CN" altLang="zh-CN" sz="3000" dirty="0">
                <a:solidFill>
                  <a:srgbClr val="FF0000"/>
                </a:solidFill>
              </a:rPr>
              <a:t>开放系统互连基本参考</a:t>
            </a:r>
            <a:r>
              <a:rPr lang="zh-CN" altLang="zh-CN" sz="3000" dirty="0" smtClean="0">
                <a:solidFill>
                  <a:srgbClr val="FF0000"/>
                </a:solidFill>
              </a:rPr>
              <a:t>模型</a:t>
            </a:r>
            <a:r>
              <a:rPr lang="en-US" altLang="zh-CN" sz="3000" dirty="0" smtClean="0">
                <a:solidFill>
                  <a:srgbClr val="FF0000"/>
                </a:solidFill>
              </a:rPr>
              <a:t> OSI/RM</a:t>
            </a:r>
            <a:r>
              <a:rPr lang="en-US" altLang="zh-CN" sz="3000" dirty="0" smtClean="0"/>
              <a:t> </a:t>
            </a:r>
            <a:r>
              <a:rPr lang="en-US" altLang="zh-CN" sz="3000" dirty="0"/>
              <a:t>(Open Systems Interconnection Reference Model)</a:t>
            </a:r>
            <a:r>
              <a:rPr lang="zh-CN" altLang="zh-CN" sz="3000" dirty="0"/>
              <a:t>，简称</a:t>
            </a:r>
            <a:r>
              <a:rPr lang="zh-CN" altLang="zh-CN" sz="3000" dirty="0" smtClean="0"/>
              <a:t>为</a:t>
            </a:r>
            <a:r>
              <a:rPr lang="en-US" altLang="zh-CN" sz="3000" dirty="0" smtClean="0"/>
              <a:t> OSI</a:t>
            </a:r>
            <a:r>
              <a:rPr lang="zh-CN" altLang="zh-CN" sz="3000" dirty="0" smtClean="0"/>
              <a:t>。</a:t>
            </a:r>
            <a:endParaRPr lang="en-US" altLang="zh-CN" sz="3000" dirty="0" smtClean="0"/>
          </a:p>
        </p:txBody>
      </p:sp>
      <p:sp>
        <p:nvSpPr>
          <p:cNvPr id="2" name="矩形 1"/>
          <p:cNvSpPr/>
          <p:nvPr/>
        </p:nvSpPr>
        <p:spPr>
          <a:xfrm>
            <a:off x="1064568" y="4869160"/>
            <a:ext cx="8136904"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只要遵循 </a:t>
            </a:r>
            <a:r>
              <a:rPr lang="en-US" altLang="zh-CN" sz="2800" b="1" dirty="0">
                <a:solidFill>
                  <a:srgbClr val="000066"/>
                </a:solidFill>
                <a:latin typeface="+mn-lt"/>
                <a:ea typeface="黑体" pitchFamily="2" charset="-122"/>
              </a:rPr>
              <a:t>OSI </a:t>
            </a:r>
            <a:r>
              <a:rPr lang="zh-CN" altLang="en-US" sz="2800" b="1" dirty="0">
                <a:solidFill>
                  <a:srgbClr val="000066"/>
                </a:solidFill>
                <a:latin typeface="+mn-lt"/>
                <a:ea typeface="黑体" pitchFamily="2" charset="-122"/>
              </a:rPr>
              <a:t>标准，一个系统就可以和位于世界上任何地方的、也遵循这同一标准的其他任何系统进行通信。</a:t>
            </a:r>
          </a:p>
        </p:txBody>
      </p:sp>
    </p:spTree>
    <p:extLst>
      <p:ext uri="{BB962C8B-B14F-4D97-AF65-F5344CB8AC3E}">
        <p14:creationId xmlns:p14="http://schemas.microsoft.com/office/powerpoint/2010/main" val="19047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en-US" altLang="zh-CN" dirty="0" smtClean="0"/>
              <a:t>OSI </a:t>
            </a:r>
            <a:r>
              <a:rPr lang="zh-CN" altLang="zh-CN" dirty="0" smtClean="0"/>
              <a:t>只</a:t>
            </a:r>
            <a:r>
              <a:rPr lang="zh-CN" altLang="zh-CN" dirty="0"/>
              <a:t>获得了一些理论研究的</a:t>
            </a:r>
            <a:r>
              <a:rPr lang="zh-CN" altLang="zh-CN" dirty="0" smtClean="0"/>
              <a:t>成果</a:t>
            </a:r>
            <a:r>
              <a:rPr lang="zh-CN" altLang="en-US" dirty="0" smtClean="0"/>
              <a:t>，在</a:t>
            </a:r>
            <a:r>
              <a:rPr lang="zh-CN" altLang="en-US" dirty="0"/>
              <a:t>市场化</a:t>
            </a:r>
            <a:r>
              <a:rPr lang="zh-CN" altLang="en-US" dirty="0" smtClean="0"/>
              <a:t>方面却</a:t>
            </a:r>
            <a:r>
              <a:rPr lang="zh-CN" altLang="en-US" dirty="0"/>
              <a:t>失败了</a:t>
            </a:r>
            <a:r>
              <a:rPr lang="zh-CN" altLang="en-US" dirty="0" smtClean="0"/>
              <a:t>。原因包括：</a:t>
            </a:r>
            <a:endParaRPr lang="zh-CN" altLang="en-US" dirty="0"/>
          </a:p>
          <a:p>
            <a:pPr lvl="1"/>
            <a:r>
              <a:rPr lang="en-US" altLang="zh-CN" dirty="0">
                <a:solidFill>
                  <a:srgbClr val="0000CC"/>
                </a:solidFill>
                <a:latin typeface="Arial" charset="0"/>
              </a:rPr>
              <a:t>OSI </a:t>
            </a:r>
            <a:r>
              <a:rPr lang="zh-CN" altLang="en-US" dirty="0">
                <a:solidFill>
                  <a:srgbClr val="0000CC"/>
                </a:solidFill>
                <a:latin typeface="Arial" charset="0"/>
              </a:rPr>
              <a:t>的专家们在完成 </a:t>
            </a:r>
            <a:r>
              <a:rPr lang="en-US" altLang="zh-CN" dirty="0">
                <a:solidFill>
                  <a:srgbClr val="0000CC"/>
                </a:solidFill>
                <a:latin typeface="Arial" charset="0"/>
              </a:rPr>
              <a:t>OSI </a:t>
            </a:r>
            <a:r>
              <a:rPr lang="zh-CN" altLang="en-US" dirty="0">
                <a:solidFill>
                  <a:srgbClr val="0000CC"/>
                </a:solidFill>
                <a:latin typeface="Arial" charset="0"/>
              </a:rPr>
              <a:t>标准时没有商业驱动力；</a:t>
            </a:r>
          </a:p>
          <a:p>
            <a:pPr lvl="1"/>
            <a:r>
              <a:rPr lang="en-US" altLang="zh-CN" dirty="0">
                <a:solidFill>
                  <a:srgbClr val="0000CC"/>
                </a:solidFill>
                <a:latin typeface="Arial" charset="0"/>
              </a:rPr>
              <a:t>OSI </a:t>
            </a:r>
            <a:r>
              <a:rPr lang="zh-CN" altLang="en-US" dirty="0">
                <a:solidFill>
                  <a:srgbClr val="0000CC"/>
                </a:solidFill>
                <a:latin typeface="Arial" charset="0"/>
              </a:rPr>
              <a:t>的协议实现起来过分复杂，且运行效率很低；</a:t>
            </a:r>
          </a:p>
          <a:p>
            <a:pPr lvl="1"/>
            <a:r>
              <a:rPr lang="en-US" altLang="zh-CN" dirty="0">
                <a:solidFill>
                  <a:srgbClr val="0000CC"/>
                </a:solidFill>
                <a:latin typeface="Arial" charset="0"/>
              </a:rPr>
              <a:t>OSI </a:t>
            </a:r>
            <a:r>
              <a:rPr lang="zh-CN" altLang="en-US" dirty="0">
                <a:solidFill>
                  <a:srgbClr val="0000CC"/>
                </a:solidFill>
                <a:latin typeface="Arial" charset="0"/>
              </a:rPr>
              <a:t>标准的制定周期太长，因而使得按 </a:t>
            </a:r>
            <a:r>
              <a:rPr lang="en-US" altLang="zh-CN" dirty="0">
                <a:solidFill>
                  <a:srgbClr val="0000CC"/>
                </a:solidFill>
                <a:latin typeface="Arial" charset="0"/>
              </a:rPr>
              <a:t>OSI </a:t>
            </a:r>
            <a:r>
              <a:rPr lang="zh-CN" altLang="en-US" dirty="0">
                <a:solidFill>
                  <a:srgbClr val="0000CC"/>
                </a:solidFill>
                <a:latin typeface="Arial" charset="0"/>
              </a:rPr>
              <a:t>标准生产的设备无法及时进入市场；</a:t>
            </a:r>
          </a:p>
          <a:p>
            <a:pPr lvl="1"/>
            <a:r>
              <a:rPr lang="en-US" altLang="zh-CN" dirty="0">
                <a:solidFill>
                  <a:srgbClr val="0000CC"/>
                </a:solidFill>
                <a:latin typeface="Arial" charset="0"/>
              </a:rPr>
              <a:t>OSI </a:t>
            </a:r>
            <a:r>
              <a:rPr lang="zh-CN" altLang="en-US" dirty="0">
                <a:solidFill>
                  <a:srgbClr val="0000CC"/>
                </a:solidFill>
                <a:latin typeface="Arial" charset="0"/>
              </a:rPr>
              <a:t>的层次</a:t>
            </a:r>
            <a:r>
              <a:rPr lang="zh-CN" altLang="en-US" dirty="0" smtClean="0">
                <a:solidFill>
                  <a:srgbClr val="0000CC"/>
                </a:solidFill>
                <a:latin typeface="Arial" charset="0"/>
              </a:rPr>
              <a:t>划分也</a:t>
            </a:r>
            <a:r>
              <a:rPr lang="zh-CN" altLang="en-US" dirty="0">
                <a:solidFill>
                  <a:srgbClr val="0000CC"/>
                </a:solidFill>
                <a:latin typeface="Arial" charset="0"/>
              </a:rPr>
              <a:t>不太合理，有些功能在多个层次中重复出现。</a:t>
            </a:r>
            <a:r>
              <a:rPr lang="zh-CN" altLang="en-US" dirty="0">
                <a:solidFill>
                  <a:srgbClr val="0000CC"/>
                </a:solidFill>
              </a:rPr>
              <a:t>  </a:t>
            </a:r>
          </a:p>
        </p:txBody>
      </p:sp>
    </p:spTree>
    <p:extLst>
      <p:ext uri="{BB962C8B-B14F-4D97-AF65-F5344CB8AC3E}">
        <p14:creationId xmlns:p14="http://schemas.microsoft.com/office/powerpoint/2010/main" val="1885126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ctr"/>
            <a:r>
              <a:rPr lang="zh-CN" altLang="en-US"/>
              <a:t>两种国际标准</a:t>
            </a:r>
          </a:p>
        </p:txBody>
      </p:sp>
      <p:sp>
        <p:nvSpPr>
          <p:cNvPr id="172035" name="Rectangle 3"/>
          <p:cNvSpPr>
            <a:spLocks noGrp="1" noChangeArrowheads="1"/>
          </p:cNvSpPr>
          <p:nvPr>
            <p:ph idx="1"/>
          </p:nvPr>
        </p:nvSpPr>
        <p:spPr/>
        <p:txBody>
          <a:bodyPr/>
          <a:lstStyle/>
          <a:p>
            <a:r>
              <a:rPr lang="zh-CN" altLang="en-US" dirty="0"/>
              <a:t>法律上</a:t>
            </a:r>
            <a:r>
              <a:rPr lang="zh-CN" altLang="en-US" dirty="0" smtClean="0"/>
              <a:t>的 </a:t>
            </a:r>
            <a:r>
              <a:rPr lang="en-US" altLang="zh-CN" dirty="0" smtClean="0"/>
              <a:t>(</a:t>
            </a:r>
            <a:r>
              <a:rPr lang="en-US" altLang="zh-CN" i="1" dirty="0"/>
              <a:t>de jure</a:t>
            </a:r>
            <a:r>
              <a:rPr lang="en-US" altLang="zh-CN" dirty="0" smtClean="0"/>
              <a:t>) </a:t>
            </a:r>
            <a:r>
              <a:rPr lang="zh-CN" altLang="en-US" dirty="0" smtClean="0"/>
              <a:t>国际标准 </a:t>
            </a:r>
            <a:r>
              <a:rPr lang="en-US" altLang="zh-CN" dirty="0"/>
              <a:t>OSI </a:t>
            </a:r>
            <a:r>
              <a:rPr lang="zh-CN" altLang="en-US" dirty="0"/>
              <a:t>并没有得到市场的认可。</a:t>
            </a:r>
          </a:p>
          <a:p>
            <a:r>
              <a:rPr lang="zh-CN" altLang="en-US" dirty="0" smtClean="0"/>
              <a:t>非</a:t>
            </a:r>
            <a:r>
              <a:rPr lang="zh-CN" altLang="en-US" dirty="0"/>
              <a:t>国际标准 </a:t>
            </a:r>
            <a:r>
              <a:rPr lang="en-US" altLang="zh-CN" dirty="0"/>
              <a:t>TCP/IP </a:t>
            </a:r>
            <a:r>
              <a:rPr lang="zh-CN" altLang="en-US" dirty="0"/>
              <a:t>却</a:t>
            </a:r>
            <a:r>
              <a:rPr lang="zh-CN" altLang="en-US" dirty="0" smtClean="0"/>
              <a:t>获得</a:t>
            </a:r>
            <a:r>
              <a:rPr lang="zh-CN" altLang="en-US" dirty="0"/>
              <a:t>了最广泛的应用</a:t>
            </a:r>
            <a:r>
              <a:rPr lang="zh-CN" altLang="en-US" dirty="0" smtClean="0"/>
              <a:t>。</a:t>
            </a:r>
            <a:r>
              <a:rPr lang="en-US" altLang="zh-CN" dirty="0" smtClean="0">
                <a:latin typeface="Arial" charset="0"/>
                <a:ea typeface="黑体" pitchFamily="2" charset="-122"/>
              </a:rPr>
              <a:t>TCP/IP </a:t>
            </a:r>
            <a:r>
              <a:rPr lang="zh-CN" altLang="en-US" dirty="0">
                <a:latin typeface="Arial" charset="0"/>
                <a:ea typeface="黑体" pitchFamily="2" charset="-122"/>
              </a:rPr>
              <a:t>常被称为</a:t>
            </a:r>
            <a:r>
              <a:rPr lang="zh-CN" altLang="en-US" dirty="0">
                <a:solidFill>
                  <a:srgbClr val="FF0000"/>
                </a:solidFill>
                <a:latin typeface="Arial" charset="0"/>
                <a:ea typeface="黑体" pitchFamily="2" charset="-122"/>
              </a:rPr>
              <a:t>事实上</a:t>
            </a:r>
            <a:r>
              <a:rPr lang="zh-CN" altLang="en-US" dirty="0" smtClean="0">
                <a:solidFill>
                  <a:srgbClr val="FF0000"/>
                </a:solidFill>
                <a:latin typeface="Arial" charset="0"/>
                <a:ea typeface="黑体" pitchFamily="2" charset="-122"/>
              </a:rPr>
              <a:t>的 </a:t>
            </a:r>
            <a:r>
              <a:rPr lang="en-US" altLang="zh-CN" dirty="0" smtClean="0">
                <a:solidFill>
                  <a:srgbClr val="FF0000"/>
                </a:solidFill>
                <a:latin typeface="Arial" charset="0"/>
                <a:ea typeface="黑体" pitchFamily="2" charset="-122"/>
              </a:rPr>
              <a:t>(</a:t>
            </a:r>
            <a:r>
              <a:rPr lang="en-US" altLang="zh-CN" i="1" dirty="0">
                <a:solidFill>
                  <a:srgbClr val="FF0000"/>
                </a:solidFill>
                <a:latin typeface="Arial" charset="0"/>
                <a:ea typeface="黑体" pitchFamily="2" charset="-122"/>
              </a:rPr>
              <a:t>de facto</a:t>
            </a:r>
            <a:r>
              <a:rPr lang="en-US" altLang="zh-CN" dirty="0">
                <a:solidFill>
                  <a:srgbClr val="FF0000"/>
                </a:solidFill>
                <a:latin typeface="Arial" charset="0"/>
                <a:ea typeface="黑体" pitchFamily="2" charset="-122"/>
              </a:rPr>
              <a:t>) </a:t>
            </a:r>
            <a:r>
              <a:rPr lang="zh-CN" altLang="en-US" dirty="0">
                <a:solidFill>
                  <a:srgbClr val="FF0000"/>
                </a:solidFill>
                <a:latin typeface="Arial" charset="0"/>
                <a:ea typeface="黑体" pitchFamily="2" charset="-122"/>
              </a:rPr>
              <a:t>国际标准</a:t>
            </a:r>
            <a:r>
              <a:rPr lang="zh-CN" altLang="en-US" dirty="0">
                <a:latin typeface="Arial" charset="0"/>
                <a:ea typeface="黑体" pitchFamily="2" charset="-122"/>
              </a:rPr>
              <a:t>。</a:t>
            </a:r>
          </a:p>
        </p:txBody>
      </p:sp>
    </p:spTree>
    <p:extLst>
      <p:ext uri="{BB962C8B-B14F-4D97-AF65-F5344CB8AC3E}">
        <p14:creationId xmlns:p14="http://schemas.microsoft.com/office/powerpoint/2010/main" val="1742696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1.7.2  </a:t>
            </a:r>
            <a:r>
              <a:rPr lang="zh-CN" altLang="zh-CN" dirty="0"/>
              <a:t>协议与划分层次</a:t>
            </a:r>
            <a:endParaRPr lang="zh-CN" altLang="en-US" dirty="0"/>
          </a:p>
        </p:txBody>
      </p:sp>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p>
          <a:p>
            <a:r>
              <a:rPr lang="zh-CN" altLang="en-US" dirty="0"/>
              <a:t>这些</a:t>
            </a:r>
            <a:r>
              <a:rPr lang="zh-CN" altLang="en-US" dirty="0">
                <a:solidFill>
                  <a:srgbClr val="FF0000"/>
                </a:solidFill>
              </a:rPr>
              <a:t>规则</a:t>
            </a:r>
            <a:r>
              <a:rPr lang="zh-CN" altLang="en-US" dirty="0"/>
              <a:t>明确规定了所交换的数据的格式以及有关的同步问题（同步含有时序的意思）。</a:t>
            </a:r>
          </a:p>
          <a:p>
            <a:r>
              <a:rPr lang="zh-CN" altLang="en-US" dirty="0" smtClean="0">
                <a:solidFill>
                  <a:srgbClr val="FF0000"/>
                </a:solidFill>
              </a:rPr>
              <a:t>网络协议 </a:t>
            </a:r>
            <a:r>
              <a:rPr lang="en-US" altLang="zh-CN" dirty="0" smtClean="0"/>
              <a:t>(</a:t>
            </a:r>
            <a:r>
              <a:rPr lang="en-US" altLang="zh-CN" dirty="0"/>
              <a:t>network protocol)</a:t>
            </a:r>
            <a:r>
              <a:rPr lang="zh-CN" altLang="en-US" dirty="0"/>
              <a:t>，简称为</a:t>
            </a:r>
            <a:r>
              <a:rPr lang="zh-CN" altLang="en-US" dirty="0" smtClean="0">
                <a:solidFill>
                  <a:srgbClr val="FF0000"/>
                </a:solidFill>
              </a:rPr>
              <a:t>协议</a:t>
            </a:r>
            <a:r>
              <a:rPr lang="zh-CN" altLang="en-US" dirty="0">
                <a:solidFill>
                  <a:srgbClr val="FF0000"/>
                </a:solidFill>
              </a:rPr>
              <a:t>，</a:t>
            </a:r>
            <a:r>
              <a:rPr lang="zh-CN" altLang="en-US" dirty="0" smtClean="0">
                <a:solidFill>
                  <a:schemeClr val="tx1"/>
                </a:solidFill>
              </a:rPr>
              <a:t>是</a:t>
            </a:r>
            <a:r>
              <a:rPr lang="zh-CN" altLang="en-US" dirty="0"/>
              <a:t>为进行网络中的数据交换而建立的规则、标准或约定。 </a:t>
            </a:r>
          </a:p>
        </p:txBody>
      </p:sp>
    </p:spTree>
    <p:extLst>
      <p:ext uri="{BB962C8B-B14F-4D97-AF65-F5344CB8AC3E}">
        <p14:creationId xmlns:p14="http://schemas.microsoft.com/office/powerpoint/2010/main" val="2327653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ctr"/>
            <a:r>
              <a:rPr lang="zh-CN" altLang="en-US" dirty="0"/>
              <a:t>网络协议</a:t>
            </a:r>
            <a:r>
              <a:rPr lang="zh-CN" altLang="en-US" dirty="0" smtClean="0"/>
              <a:t>的三个组成</a:t>
            </a:r>
            <a:r>
              <a:rPr lang="zh-CN" altLang="en-US" dirty="0"/>
              <a:t>要素 </a:t>
            </a:r>
          </a:p>
        </p:txBody>
      </p:sp>
      <p:sp>
        <p:nvSpPr>
          <p:cNvPr id="102403" name="Rectangle 3"/>
          <p:cNvSpPr>
            <a:spLocks noGrp="1" noChangeArrowheads="1"/>
          </p:cNvSpPr>
          <p:nvPr>
            <p:ph idx="1"/>
          </p:nvPr>
        </p:nvSpPr>
        <p:spPr/>
        <p:txBody>
          <a:bodyPr/>
          <a:lstStyle/>
          <a:p>
            <a:r>
              <a:rPr lang="zh-CN" altLang="en-US" dirty="0" smtClean="0">
                <a:solidFill>
                  <a:srgbClr val="FF0000"/>
                </a:solidFill>
              </a:rPr>
              <a:t>语法：</a:t>
            </a:r>
            <a:r>
              <a:rPr lang="zh-CN" altLang="en-US" dirty="0" smtClean="0"/>
              <a:t>数据</a:t>
            </a:r>
            <a:r>
              <a:rPr lang="zh-CN" altLang="en-US" dirty="0"/>
              <a:t>与控制信息的结构或格式 。 </a:t>
            </a:r>
          </a:p>
          <a:p>
            <a:r>
              <a:rPr lang="zh-CN" altLang="en-US" dirty="0" smtClean="0">
                <a:solidFill>
                  <a:srgbClr val="FF0000"/>
                </a:solidFill>
              </a:rPr>
              <a:t>语义</a:t>
            </a:r>
            <a:r>
              <a:rPr lang="zh-CN" altLang="en-US" dirty="0">
                <a:solidFill>
                  <a:srgbClr val="FF0000"/>
                </a:solidFill>
              </a:rPr>
              <a:t>：</a:t>
            </a:r>
            <a:r>
              <a:rPr lang="zh-CN" altLang="en-US" dirty="0" smtClean="0"/>
              <a:t>需要</a:t>
            </a:r>
            <a:r>
              <a:rPr lang="zh-CN" altLang="en-US" dirty="0"/>
              <a:t>发出何种控制信息，完成何种动作以及做出何种响应。 </a:t>
            </a:r>
          </a:p>
          <a:p>
            <a:r>
              <a:rPr lang="zh-CN" altLang="en-US" dirty="0" smtClean="0">
                <a:solidFill>
                  <a:srgbClr val="FF0000"/>
                </a:solidFill>
              </a:rPr>
              <a:t>同步：</a:t>
            </a:r>
            <a:r>
              <a:rPr lang="zh-CN" altLang="en-US" dirty="0" smtClean="0"/>
              <a:t>事件</a:t>
            </a:r>
            <a:r>
              <a:rPr lang="zh-CN" altLang="en-US" dirty="0"/>
              <a:t>实现顺序的详细说明。 </a:t>
            </a:r>
          </a:p>
        </p:txBody>
      </p:sp>
      <p:sp>
        <p:nvSpPr>
          <p:cNvPr id="2" name="矩形 1"/>
          <p:cNvSpPr/>
          <p:nvPr/>
        </p:nvSpPr>
        <p:spPr>
          <a:xfrm>
            <a:off x="1856656" y="3771781"/>
            <a:ext cx="6408712" cy="1075103"/>
          </a:xfrm>
          <a:prstGeom prst="rect">
            <a:avLst/>
          </a:prstGeom>
          <a:solidFill>
            <a:srgbClr val="FFFF66"/>
          </a:solidFill>
          <a:ln>
            <a:solidFill>
              <a:srgbClr val="000099"/>
            </a:solidFill>
          </a:ln>
        </p:spPr>
        <p:txBody>
          <a:bodyPr wrap="square">
            <a:spAutoFit/>
          </a:bodyPr>
          <a:lstStyle/>
          <a:p>
            <a:pPr>
              <a:lnSpc>
                <a:spcPct val="120000"/>
              </a:lnSpc>
            </a:pPr>
            <a:r>
              <a:rPr lang="zh-CN" altLang="zh-CN" sz="2800" b="1" dirty="0">
                <a:solidFill>
                  <a:srgbClr val="000066"/>
                </a:solidFill>
                <a:latin typeface="+mn-lt"/>
                <a:ea typeface="黑体" pitchFamily="2" charset="-122"/>
              </a:rPr>
              <a:t>由此可见，网络协议是计算机网络的不可缺少的组成部分。</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val="1075409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协议的两种形式</a:t>
            </a:r>
            <a:endParaRPr lang="zh-CN" altLang="en-US" dirty="0"/>
          </a:p>
        </p:txBody>
      </p:sp>
      <p:sp>
        <p:nvSpPr>
          <p:cNvPr id="3" name="内容占位符 2"/>
          <p:cNvSpPr>
            <a:spLocks noGrp="1"/>
          </p:cNvSpPr>
          <p:nvPr>
            <p:ph idx="1"/>
          </p:nvPr>
        </p:nvSpPr>
        <p:spPr/>
        <p:txBody>
          <a:bodyPr/>
          <a:lstStyle/>
          <a:p>
            <a:r>
              <a:rPr lang="zh-CN" altLang="zh-CN" dirty="0" smtClean="0"/>
              <a:t>一</a:t>
            </a:r>
            <a:r>
              <a:rPr lang="zh-CN" altLang="zh-CN" dirty="0"/>
              <a:t>种是使用便于人来阅读和理解的</a:t>
            </a:r>
            <a:r>
              <a:rPr lang="zh-CN" altLang="zh-CN" dirty="0">
                <a:solidFill>
                  <a:srgbClr val="FF0000"/>
                </a:solidFill>
              </a:rPr>
              <a:t>文字描述</a:t>
            </a:r>
            <a:r>
              <a:rPr lang="zh-CN" altLang="zh-CN" dirty="0" smtClean="0">
                <a:solidFill>
                  <a:srgbClr val="FF0000"/>
                </a:solidFill>
              </a:rPr>
              <a:t>。</a:t>
            </a:r>
            <a:endParaRPr lang="en-US" altLang="zh-CN" dirty="0" smtClean="0">
              <a:solidFill>
                <a:srgbClr val="FF0000"/>
              </a:solidFill>
            </a:endParaRPr>
          </a:p>
          <a:p>
            <a:r>
              <a:rPr lang="zh-CN" altLang="zh-CN" dirty="0" smtClean="0"/>
              <a:t>另</a:t>
            </a:r>
            <a:r>
              <a:rPr lang="zh-CN" altLang="zh-CN" dirty="0"/>
              <a:t>一种是使用让计算机能够理解的</a:t>
            </a:r>
            <a:r>
              <a:rPr lang="zh-CN" altLang="zh-CN" dirty="0">
                <a:solidFill>
                  <a:srgbClr val="FF0000"/>
                </a:solidFill>
              </a:rPr>
              <a:t>程序代码</a:t>
            </a:r>
            <a:r>
              <a:rPr lang="zh-CN" altLang="zh-CN" dirty="0" smtClean="0">
                <a:solidFill>
                  <a:srgbClr val="FF0000"/>
                </a:solidFill>
              </a:rPr>
              <a:t>。</a:t>
            </a:r>
            <a:endParaRPr lang="en-US" altLang="zh-CN" dirty="0" smtClean="0">
              <a:solidFill>
                <a:srgbClr val="FF0000"/>
              </a:solidFill>
            </a:endParaRPr>
          </a:p>
          <a:p>
            <a:r>
              <a:rPr lang="zh-CN" altLang="zh-CN" dirty="0" smtClean="0"/>
              <a:t>这</a:t>
            </a:r>
            <a:r>
              <a:rPr lang="zh-CN" altLang="zh-CN" dirty="0"/>
              <a:t>两种不同形式的协议都必须能够对网络上信息交换过程</a:t>
            </a:r>
            <a:r>
              <a:rPr lang="zh-CN" altLang="zh-CN" dirty="0">
                <a:solidFill>
                  <a:srgbClr val="FF0000"/>
                </a:solidFill>
              </a:rPr>
              <a:t>做出精确的解释。</a:t>
            </a:r>
            <a:endParaRPr lang="zh-CN" altLang="en-US" dirty="0">
              <a:solidFill>
                <a:srgbClr val="FF0000"/>
              </a:solidFill>
            </a:endParaRPr>
          </a:p>
        </p:txBody>
      </p:sp>
    </p:spTree>
    <p:extLst>
      <p:ext uri="{BB962C8B-B14F-4D97-AF65-F5344CB8AC3E}">
        <p14:creationId xmlns:p14="http://schemas.microsoft.com/office/powerpoint/2010/main" val="412229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层次</a:t>
            </a:r>
            <a:r>
              <a:rPr lang="zh-CN" altLang="en-US" dirty="0"/>
              <a:t>式协议</a:t>
            </a:r>
            <a:r>
              <a:rPr lang="zh-CN" altLang="en-US" dirty="0" smtClean="0"/>
              <a:t>结构</a:t>
            </a:r>
            <a:endParaRPr lang="zh-CN" altLang="en-US" dirty="0"/>
          </a:p>
        </p:txBody>
      </p:sp>
      <p:sp>
        <p:nvSpPr>
          <p:cNvPr id="3" name="内容占位符 2"/>
          <p:cNvSpPr>
            <a:spLocks noGrp="1"/>
          </p:cNvSpPr>
          <p:nvPr>
            <p:ph idx="1"/>
          </p:nvPr>
        </p:nvSpPr>
        <p:spPr/>
        <p:txBody>
          <a:bodyPr/>
          <a:lstStyle/>
          <a:p>
            <a:r>
              <a:rPr lang="en-US" altLang="zh-CN" dirty="0" smtClean="0"/>
              <a:t>ARPANET </a:t>
            </a:r>
            <a:r>
              <a:rPr lang="zh-CN" altLang="zh-CN" dirty="0" smtClean="0"/>
              <a:t>的</a:t>
            </a:r>
            <a:r>
              <a:rPr lang="zh-CN" altLang="zh-CN" dirty="0"/>
              <a:t>研制经验表明，对于非常复杂的计算机网络协议，其</a:t>
            </a:r>
            <a:r>
              <a:rPr lang="zh-CN" altLang="zh-CN" dirty="0">
                <a:solidFill>
                  <a:srgbClr val="FF0000"/>
                </a:solidFill>
              </a:rPr>
              <a:t>结构应该是层次式</a:t>
            </a:r>
            <a:r>
              <a:rPr lang="zh-CN" altLang="zh-CN" dirty="0" smtClean="0">
                <a:solidFill>
                  <a:srgbClr val="FF0000"/>
                </a:solidFill>
              </a:rPr>
              <a:t>的</a:t>
            </a:r>
            <a:r>
              <a:rPr lang="zh-CN" altLang="en-US" dirty="0" smtClean="0">
                <a:solidFill>
                  <a:srgbClr val="FF0000"/>
                </a:solidFill>
              </a:rPr>
              <a:t>。</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117395726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ctr"/>
            <a:r>
              <a:rPr lang="zh-CN" altLang="en-US"/>
              <a:t>划分层次的概念举例 </a:t>
            </a:r>
          </a:p>
        </p:txBody>
      </p:sp>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p>
          <a:p>
            <a:r>
              <a:rPr lang="zh-CN" altLang="en-US" dirty="0"/>
              <a:t>可以将要做的工作进行如下的</a:t>
            </a:r>
            <a:r>
              <a:rPr lang="zh-CN" altLang="en-US" dirty="0" smtClean="0"/>
              <a:t>划分：</a:t>
            </a:r>
            <a:endParaRPr lang="zh-CN" altLang="en-US" dirty="0"/>
          </a:p>
          <a:p>
            <a:pPr lvl="1"/>
            <a:r>
              <a:rPr lang="zh-CN" altLang="en-US" dirty="0"/>
              <a:t>第一类工作与传送文件直接有关。</a:t>
            </a:r>
          </a:p>
          <a:p>
            <a:pPr lvl="2"/>
            <a:r>
              <a:rPr lang="zh-CN" altLang="en-US" dirty="0">
                <a:solidFill>
                  <a:srgbClr val="0000CC"/>
                </a:solidFill>
                <a:ea typeface="黑体" pitchFamily="2" charset="-122"/>
              </a:rPr>
              <a:t>确信对方已做好</a:t>
            </a:r>
            <a:r>
              <a:rPr lang="zh-CN" altLang="en-US" dirty="0" smtClean="0">
                <a:solidFill>
                  <a:srgbClr val="0000CC"/>
                </a:solidFill>
                <a:ea typeface="黑体" pitchFamily="2" charset="-122"/>
              </a:rPr>
              <a:t>接收</a:t>
            </a:r>
            <a:r>
              <a:rPr lang="zh-CN" altLang="en-US" dirty="0">
                <a:solidFill>
                  <a:srgbClr val="0000CC"/>
                </a:solidFill>
                <a:ea typeface="黑体" pitchFamily="2" charset="-122"/>
              </a:rPr>
              <a:t>和存储文件的准备。</a:t>
            </a:r>
          </a:p>
          <a:p>
            <a:pPr lvl="2"/>
            <a:r>
              <a:rPr lang="zh-CN" altLang="en-US" dirty="0" smtClean="0">
                <a:solidFill>
                  <a:srgbClr val="0000CC"/>
                </a:solidFill>
                <a:ea typeface="黑体" pitchFamily="2" charset="-122"/>
              </a:rPr>
              <a:t>双方已协调好一致</a:t>
            </a:r>
            <a:r>
              <a:rPr lang="zh-CN" altLang="en-US" dirty="0">
                <a:solidFill>
                  <a:srgbClr val="0000CC"/>
                </a:solidFill>
                <a:ea typeface="黑体" pitchFamily="2" charset="-122"/>
              </a:rPr>
              <a:t>的文件格式。</a:t>
            </a:r>
          </a:p>
          <a:p>
            <a:pPr lvl="1"/>
            <a:r>
              <a:rPr lang="zh-CN" altLang="en-US" dirty="0"/>
              <a:t>两个主机将</a:t>
            </a:r>
            <a:r>
              <a:rPr lang="zh-CN" altLang="en-US" dirty="0">
                <a:solidFill>
                  <a:srgbClr val="FF0000"/>
                </a:solidFill>
              </a:rPr>
              <a:t>文件传送模块</a:t>
            </a:r>
            <a:r>
              <a:rPr lang="zh-CN" altLang="en-US" dirty="0"/>
              <a:t>作为最高的一层 </a:t>
            </a:r>
            <a:r>
              <a:rPr lang="zh-CN" altLang="en-US" dirty="0" smtClean="0"/>
              <a:t>，剩下</a:t>
            </a:r>
            <a:r>
              <a:rPr lang="zh-CN" altLang="en-US" dirty="0"/>
              <a:t>的工作由下面的模块负责。</a:t>
            </a:r>
          </a:p>
        </p:txBody>
      </p:sp>
    </p:spTree>
    <p:extLst>
      <p:ext uri="{BB962C8B-B14F-4D97-AF65-F5344CB8AC3E}">
        <p14:creationId xmlns:p14="http://schemas.microsoft.com/office/powerpoint/2010/main" val="3618423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p>
        </p:txBody>
      </p:sp>
      <p:sp>
        <p:nvSpPr>
          <p:cNvPr id="104464" name="Rectangle 16"/>
          <p:cNvSpPr>
            <a:spLocks noChangeArrowheads="1"/>
          </p:cNvSpPr>
          <p:nvPr/>
        </p:nvSpPr>
        <p:spPr bwMode="auto">
          <a:xfrm>
            <a:off x="6980635" y="2349524"/>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818621" y="2349524"/>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906331"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文件传送模块</a:t>
            </a:r>
          </a:p>
        </p:txBody>
      </p:sp>
      <p:sp>
        <p:nvSpPr>
          <p:cNvPr id="104454" name="Text Box 6"/>
          <p:cNvSpPr txBox="1">
            <a:spLocks noChangeArrowheads="1"/>
          </p:cNvSpPr>
          <p:nvPr/>
        </p:nvSpPr>
        <p:spPr bwMode="auto">
          <a:xfrm>
            <a:off x="1286405"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smtClean="0">
                <a:solidFill>
                  <a:srgbClr val="0000CC"/>
                </a:solidFill>
                <a:latin typeface="Tahoma" pitchFamily="34" charset="0"/>
                <a:ea typeface="黑体" pitchFamily="2" charset="-122"/>
              </a:rPr>
              <a:t>主机</a:t>
            </a:r>
            <a:r>
              <a:rPr lang="zh-CN" altLang="en-US" sz="1400" b="1" dirty="0" smtClean="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1</a:t>
            </a:r>
          </a:p>
        </p:txBody>
      </p:sp>
      <p:sp>
        <p:nvSpPr>
          <p:cNvPr id="104457" name="Text Box 9"/>
          <p:cNvSpPr txBox="1">
            <a:spLocks noChangeArrowheads="1"/>
          </p:cNvSpPr>
          <p:nvPr/>
        </p:nvSpPr>
        <p:spPr bwMode="auto">
          <a:xfrm>
            <a:off x="7450138"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主机</a:t>
            </a:r>
            <a:r>
              <a:rPr lang="zh-CN" altLang="en-US" sz="1400" b="1" dirty="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2</a:t>
            </a:r>
          </a:p>
        </p:txBody>
      </p:sp>
      <p:sp>
        <p:nvSpPr>
          <p:cNvPr id="104458" name="Text Box 10"/>
          <p:cNvSpPr txBox="1">
            <a:spLocks noChangeArrowheads="1"/>
          </p:cNvSpPr>
          <p:nvPr/>
        </p:nvSpPr>
        <p:spPr bwMode="auto">
          <a:xfrm>
            <a:off x="7068344"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4459" name="Line 11"/>
          <p:cNvSpPr>
            <a:spLocks noChangeShapeType="1"/>
          </p:cNvSpPr>
          <p:nvPr/>
        </p:nvSpPr>
        <p:spPr bwMode="auto">
          <a:xfrm>
            <a:off x="2846256" y="2673374"/>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191824" y="1628800"/>
            <a:ext cx="3518912"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只看这两个文件传送模块</a:t>
            </a:r>
          </a:p>
          <a:p>
            <a:pPr algn="ctr"/>
            <a:r>
              <a:rPr lang="zh-CN" altLang="en-US" sz="2000" b="1">
                <a:solidFill>
                  <a:srgbClr val="0000CC"/>
                </a:solidFill>
                <a:latin typeface="Tahoma" pitchFamily="34" charset="0"/>
                <a:ea typeface="黑体" pitchFamily="2" charset="-122"/>
              </a:rPr>
              <a:t>好像文件及文件传送命令</a:t>
            </a:r>
          </a:p>
          <a:p>
            <a:pPr algn="ctr"/>
            <a:r>
              <a:rPr lang="zh-CN" altLang="en-US" sz="2000" b="1">
                <a:solidFill>
                  <a:srgbClr val="0000CC"/>
                </a:solidFill>
                <a:latin typeface="Tahoma" pitchFamily="34" charset="0"/>
                <a:ea typeface="黑体" pitchFamily="2" charset="-122"/>
              </a:rPr>
              <a:t>是按照水平方向的虚线传送的</a:t>
            </a:r>
          </a:p>
        </p:txBody>
      </p:sp>
      <p:sp>
        <p:nvSpPr>
          <p:cNvPr id="104465" name="Line 17"/>
          <p:cNvSpPr>
            <a:spLocks noChangeShapeType="1"/>
          </p:cNvSpPr>
          <p:nvPr/>
        </p:nvSpPr>
        <p:spPr bwMode="auto">
          <a:xfrm>
            <a:off x="271727" y="3041674"/>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599406"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7761421"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574765" y="3357587"/>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4469" name="Text Box 21"/>
          <p:cNvSpPr txBox="1">
            <a:spLocks noChangeArrowheads="1"/>
          </p:cNvSpPr>
          <p:nvPr/>
        </p:nvSpPr>
        <p:spPr bwMode="auto">
          <a:xfrm>
            <a:off x="6889095" y="3357587"/>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4472" name="AutoShape 24"/>
          <p:cNvSpPr>
            <a:spLocks noChangeArrowheads="1"/>
          </p:cNvSpPr>
          <p:nvPr/>
        </p:nvSpPr>
        <p:spPr bwMode="auto">
          <a:xfrm>
            <a:off x="4094825" y="3573486"/>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extLst>
      <p:ext uri="{BB962C8B-B14F-4D97-AF65-F5344CB8AC3E}">
        <p14:creationId xmlns:p14="http://schemas.microsoft.com/office/powerpoint/2010/main" val="243272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nodeType="afterGroup">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互联网在生活中的地位</a:t>
            </a:r>
            <a:endParaRPr lang="zh-CN" altLang="en-US" dirty="0"/>
          </a:p>
        </p:txBody>
      </p:sp>
      <p:sp>
        <p:nvSpPr>
          <p:cNvPr id="3" name="内容占位符 2"/>
          <p:cNvSpPr>
            <a:spLocks noGrp="1"/>
          </p:cNvSpPr>
          <p:nvPr>
            <p:ph idx="1"/>
          </p:nvPr>
        </p:nvSpPr>
        <p:spPr/>
        <p:txBody>
          <a:bodyPr/>
          <a:lstStyle/>
          <a:p>
            <a:r>
              <a:rPr lang="zh-CN" altLang="zh-CN" dirty="0"/>
              <a:t>现在人们的生活、工作、学习和交往都已离不开</a:t>
            </a:r>
            <a:r>
              <a:rPr lang="zh-CN" altLang="zh-CN" dirty="0" smtClean="0"/>
              <a:t>互联网</a:t>
            </a:r>
            <a:r>
              <a:rPr lang="zh-CN" altLang="en-US" dirty="0" smtClean="0"/>
              <a:t>。</a:t>
            </a:r>
            <a:endParaRPr lang="en-US" altLang="zh-CN" dirty="0" smtClean="0"/>
          </a:p>
          <a:p>
            <a:r>
              <a:rPr lang="zh-CN" altLang="zh-CN" dirty="0" smtClean="0"/>
              <a:t>互联网</a:t>
            </a:r>
            <a:r>
              <a:rPr lang="zh-CN" altLang="zh-CN" dirty="0"/>
              <a:t>已经</a:t>
            </a:r>
            <a:r>
              <a:rPr lang="zh-CN" altLang="zh-CN" dirty="0" smtClean="0"/>
              <a:t>成为</a:t>
            </a:r>
            <a:r>
              <a:rPr lang="zh-CN" altLang="en-US" dirty="0" smtClean="0"/>
              <a:t>现代</a:t>
            </a:r>
            <a:r>
              <a:rPr lang="zh-CN" altLang="zh-CN" dirty="0" smtClean="0"/>
              <a:t>社会</a:t>
            </a:r>
            <a:r>
              <a:rPr lang="zh-CN" altLang="zh-CN" dirty="0"/>
              <a:t>最为重要的基础设施。</a:t>
            </a:r>
            <a:endParaRPr lang="en-US" altLang="zh-CN" dirty="0" smtClean="0"/>
          </a:p>
          <a:p>
            <a:r>
              <a:rPr lang="zh-CN" altLang="en-US" dirty="0" smtClean="0"/>
              <a:t>同时，互联网也</a:t>
            </a:r>
            <a:r>
              <a:rPr lang="zh-CN" altLang="zh-CN" dirty="0" smtClean="0"/>
              <a:t>使</a:t>
            </a:r>
            <a:r>
              <a:rPr lang="zh-CN" altLang="zh-CN" dirty="0"/>
              <a:t>人们</a:t>
            </a:r>
            <a:r>
              <a:rPr lang="zh-CN" altLang="zh-CN" dirty="0" smtClean="0"/>
              <a:t>的</a:t>
            </a:r>
            <a:r>
              <a:rPr lang="zh-CN" altLang="en-US" dirty="0" smtClean="0"/>
              <a:t>生活</a:t>
            </a:r>
            <a:r>
              <a:rPr lang="zh-CN" altLang="zh-CN" dirty="0" smtClean="0"/>
              <a:t>方式</a:t>
            </a:r>
            <a:r>
              <a:rPr lang="zh-CN" altLang="zh-CN" dirty="0"/>
              <a:t>发生了重大的</a:t>
            </a:r>
            <a:r>
              <a:rPr lang="zh-CN" altLang="zh-CN" dirty="0" smtClean="0"/>
              <a:t>变化</a:t>
            </a:r>
            <a:r>
              <a:rPr lang="zh-CN" altLang="en-US" dirty="0" smtClean="0"/>
              <a:t>。</a:t>
            </a:r>
            <a:endParaRPr lang="en-US" altLang="zh-CN" dirty="0" smtClean="0"/>
          </a:p>
          <a:p>
            <a:endParaRPr lang="en-US" altLang="zh-CN" dirty="0" smtClean="0"/>
          </a:p>
        </p:txBody>
      </p:sp>
    </p:spTree>
    <p:extLst>
      <p:ext uri="{BB962C8B-B14F-4D97-AF65-F5344CB8AC3E}">
        <p14:creationId xmlns:p14="http://schemas.microsoft.com/office/powerpoint/2010/main" val="304609511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p>
        </p:txBody>
      </p:sp>
      <p:sp>
        <p:nvSpPr>
          <p:cNvPr id="105490" name="Rectangle 18"/>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78" name="Text Box 6"/>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5479" name="Text Box 7"/>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5480" name="Text Box 8"/>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81" name="Line 9"/>
          <p:cNvSpPr>
            <a:spLocks noChangeShapeType="1"/>
          </p:cNvSpPr>
          <p:nvPr/>
        </p:nvSpPr>
        <p:spPr bwMode="auto">
          <a:xfrm>
            <a:off x="2846256" y="3464643"/>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3448305" y="2421657"/>
            <a:ext cx="3005951"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只看这两个通信服务模块</a:t>
            </a:r>
          </a:p>
          <a:p>
            <a:pPr algn="ctr"/>
            <a:r>
              <a:rPr lang="zh-CN" altLang="en-US" sz="2000" b="1">
                <a:solidFill>
                  <a:srgbClr val="0000CC"/>
                </a:solidFill>
                <a:latin typeface="Tahoma" pitchFamily="34" charset="0"/>
                <a:ea typeface="黑体" pitchFamily="2" charset="-122"/>
              </a:rPr>
              <a:t>好像可直接把文件</a:t>
            </a:r>
            <a:endParaRPr lang="zh-CN" altLang="en-US" sz="2400" b="1">
              <a:solidFill>
                <a:srgbClr val="0000CC"/>
              </a:solidFill>
              <a:latin typeface="Tahoma" pitchFamily="34" charset="0"/>
              <a:ea typeface="黑体" pitchFamily="2" charset="-122"/>
            </a:endParaRPr>
          </a:p>
          <a:p>
            <a:pPr algn="ctr"/>
            <a:r>
              <a:rPr lang="zh-CN" altLang="en-US" sz="2000" b="1">
                <a:solidFill>
                  <a:srgbClr val="0000CC"/>
                </a:solidFill>
                <a:latin typeface="Tahoma" pitchFamily="34" charset="0"/>
                <a:ea typeface="黑体" pitchFamily="2" charset="-122"/>
              </a:rPr>
              <a:t>可靠地传送到对方</a:t>
            </a:r>
          </a:p>
        </p:txBody>
      </p:sp>
      <p:sp>
        <p:nvSpPr>
          <p:cNvPr id="105483" name="Line 11"/>
          <p:cNvSpPr>
            <a:spLocks noChangeShapeType="1"/>
          </p:cNvSpPr>
          <p:nvPr/>
        </p:nvSpPr>
        <p:spPr bwMode="auto">
          <a:xfrm>
            <a:off x="271727" y="3861518"/>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574765" y="4220294"/>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5487" name="Text Box 15"/>
          <p:cNvSpPr txBox="1">
            <a:spLocks noChangeArrowheads="1"/>
          </p:cNvSpPr>
          <p:nvPr/>
        </p:nvSpPr>
        <p:spPr bwMode="auto">
          <a:xfrm>
            <a:off x="6889095" y="4220294"/>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5488" name="AutoShape 16"/>
          <p:cNvSpPr>
            <a:spLocks noChangeArrowheads="1"/>
          </p:cNvSpPr>
          <p:nvPr/>
        </p:nvSpPr>
        <p:spPr bwMode="auto">
          <a:xfrm>
            <a:off x="4094825" y="4436193"/>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2"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3"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extLst>
      <p:ext uri="{BB962C8B-B14F-4D97-AF65-F5344CB8AC3E}">
        <p14:creationId xmlns:p14="http://schemas.microsoft.com/office/powerpoint/2010/main" val="1617979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2846256" y="4220293"/>
            <a:ext cx="413437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6982355"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818621"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p>
        </p:txBody>
      </p:sp>
      <p:sp>
        <p:nvSpPr>
          <p:cNvPr id="106503" name="Text Box 7"/>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04" name="Text Box 8"/>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6505" name="Text Box 9"/>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6506" name="Text Box 10"/>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10" name="AutoShape 14"/>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6"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7"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896012"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sp>
        <p:nvSpPr>
          <p:cNvPr id="106523" name="Text Box 27"/>
          <p:cNvSpPr txBox="1">
            <a:spLocks noChangeArrowheads="1"/>
          </p:cNvSpPr>
          <p:nvPr/>
        </p:nvSpPr>
        <p:spPr bwMode="auto">
          <a:xfrm>
            <a:off x="7080383"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graphicFrame>
        <p:nvGraphicFramePr>
          <p:cNvPr id="106524" name="Object 28"/>
          <p:cNvGraphicFramePr>
            <a:graphicFrameLocks noGrp="1" noChangeAspect="1"/>
          </p:cNvGraphicFramePr>
          <p:nvPr>
            <p:ph idx="1"/>
            <p:extLst>
              <p:ext uri="{D42A27DB-BD31-4B8C-83A1-F6EECF244321}">
                <p14:modId xmlns:p14="http://schemas.microsoft.com/office/powerpoint/2010/main" val="588022256"/>
              </p:ext>
            </p:extLst>
          </p:nvPr>
        </p:nvGraphicFramePr>
        <p:xfrm>
          <a:off x="3860933" y="3717057"/>
          <a:ext cx="2027634" cy="1069975"/>
        </p:xfrm>
        <a:graphic>
          <a:graphicData uri="http://schemas.openxmlformats.org/presentationml/2006/ole">
            <mc:AlternateContent xmlns:mc="http://schemas.openxmlformats.org/markup-compatibility/2006">
              <mc:Choice xmlns:v="urn:schemas-microsoft-com:vml" Requires="v">
                <p:oleObj spid="_x0000_s13332"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0933" y="3717057"/>
                        <a:ext cx="2027634" cy="106997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6527" name="Text Box 31"/>
          <p:cNvSpPr txBox="1">
            <a:spLocks noChangeArrowheads="1"/>
          </p:cNvSpPr>
          <p:nvPr/>
        </p:nvSpPr>
        <p:spPr bwMode="auto">
          <a:xfrm>
            <a:off x="4251325" y="40043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通信网络</a:t>
            </a:r>
          </a:p>
        </p:txBody>
      </p:sp>
      <p:sp>
        <p:nvSpPr>
          <p:cNvPr id="106528" name="Text Box 32"/>
          <p:cNvSpPr txBox="1">
            <a:spLocks noChangeArrowheads="1"/>
          </p:cNvSpPr>
          <p:nvPr/>
        </p:nvSpPr>
        <p:spPr bwMode="auto">
          <a:xfrm>
            <a:off x="2846256"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29" name="Text Box 33"/>
          <p:cNvSpPr txBox="1">
            <a:spLocks noChangeArrowheads="1"/>
          </p:cNvSpPr>
          <p:nvPr/>
        </p:nvSpPr>
        <p:spPr bwMode="auto">
          <a:xfrm>
            <a:off x="6201569"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30" name="AutoShape 34"/>
          <p:cNvSpPr>
            <a:spLocks noChangeArrowheads="1"/>
          </p:cNvSpPr>
          <p:nvPr/>
        </p:nvSpPr>
        <p:spPr bwMode="auto">
          <a:xfrm>
            <a:off x="3080148"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5888567"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818621" y="4863232"/>
            <a:ext cx="8189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C00000"/>
                </a:solidFill>
                <a:latin typeface="Tahoma" pitchFamily="34" charset="0"/>
                <a:ea typeface="黑体" pitchFamily="2" charset="-122"/>
              </a:rPr>
              <a:t>网络接入模块</a:t>
            </a:r>
            <a:r>
              <a:rPr lang="zh-CN" altLang="en-US" sz="2400" b="1" dirty="0">
                <a:solidFill>
                  <a:srgbClr val="000099"/>
                </a:solidFill>
                <a:latin typeface="Tahoma" pitchFamily="34" charset="0"/>
                <a:ea typeface="黑体" pitchFamily="2" charset="-122"/>
              </a:rPr>
              <a:t>负责做与网络接口细节有关的</a:t>
            </a:r>
            <a:r>
              <a:rPr lang="zh-CN" altLang="en-US" sz="2400" b="1" dirty="0" smtClean="0">
                <a:solidFill>
                  <a:srgbClr val="000099"/>
                </a:solidFill>
                <a:latin typeface="Tahoma" pitchFamily="34" charset="0"/>
                <a:ea typeface="黑体" pitchFamily="2" charset="-122"/>
              </a:rPr>
              <a:t>工作，例如：规定</a:t>
            </a:r>
            <a:r>
              <a:rPr lang="zh-CN" altLang="en-US" sz="2400" b="1" dirty="0">
                <a:solidFill>
                  <a:srgbClr val="000099"/>
                </a:solidFill>
                <a:latin typeface="Tahoma" pitchFamily="34" charset="0"/>
                <a:ea typeface="黑体" pitchFamily="2" charset="-122"/>
              </a:rPr>
              <a:t>传输的帧格式，帧的最大长度等。</a:t>
            </a:r>
          </a:p>
        </p:txBody>
      </p:sp>
    </p:spTree>
    <p:extLst>
      <p:ext uri="{BB962C8B-B14F-4D97-AF65-F5344CB8AC3E}">
        <p14:creationId xmlns:p14="http://schemas.microsoft.com/office/powerpoint/2010/main" val="206363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nodeType="afterGroup">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nodeType="afterGroup">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a:t>
            </a:r>
            <a:r>
              <a:rPr lang="zh-CN" altLang="en-US" dirty="0" smtClean="0"/>
              <a:t>好处与缺点 </a:t>
            </a:r>
            <a:endParaRPr lang="zh-CN" altLang="en-US" dirty="0"/>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dirty="0" smtClean="0">
                <a:solidFill>
                  <a:srgbClr val="FF0000"/>
                </a:solidFill>
              </a:rPr>
              <a:t>好处</a:t>
            </a:r>
            <a:endParaRPr lang="zh-CN" altLang="en-US" dirty="0">
              <a:solidFill>
                <a:srgbClr val="FF0000"/>
              </a:solidFill>
            </a:endParaRPr>
          </a:p>
        </p:txBody>
      </p:sp>
      <p:sp>
        <p:nvSpPr>
          <p:cNvPr id="110595" name="Rectangle 3"/>
          <p:cNvSpPr>
            <a:spLocks noGrp="1" noChangeArrowheads="1"/>
          </p:cNvSpPr>
          <p:nvPr>
            <p:ph sz="half" idx="2"/>
          </p:nvPr>
        </p:nvSpPr>
        <p:spPr>
          <a:xfrm>
            <a:off x="495299" y="1844824"/>
            <a:ext cx="4455513" cy="4292770"/>
          </a:xfrm>
          <a:ln>
            <a:solidFill>
              <a:srgbClr val="000099"/>
            </a:solidFill>
          </a:ln>
        </p:spPr>
        <p:txBody>
          <a:bodyPr/>
          <a:lstStyle/>
          <a:p>
            <a:r>
              <a:rPr lang="zh-CN" altLang="en-US" dirty="0"/>
              <a:t>各层之间是独立的。</a:t>
            </a:r>
          </a:p>
          <a:p>
            <a:r>
              <a:rPr lang="zh-CN" altLang="en-US" dirty="0"/>
              <a:t>灵活性好。</a:t>
            </a:r>
          </a:p>
          <a:p>
            <a:r>
              <a:rPr lang="zh-CN" altLang="en-US" dirty="0"/>
              <a:t>结构上可分割开。</a:t>
            </a:r>
          </a:p>
          <a:p>
            <a:r>
              <a:rPr lang="zh-CN" altLang="en-US" dirty="0"/>
              <a:t>易于实现和维护。</a:t>
            </a:r>
          </a:p>
          <a:p>
            <a:r>
              <a:rPr lang="zh-CN" altLang="en-US" dirty="0"/>
              <a:t>能促进标准化工作。  </a:t>
            </a:r>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dirty="0" smtClean="0">
                <a:solidFill>
                  <a:srgbClr val="0000CC"/>
                </a:solidFill>
              </a:rPr>
              <a:t>缺点</a:t>
            </a:r>
            <a:endParaRPr lang="zh-CN" altLang="en-US" dirty="0">
              <a:solidFill>
                <a:srgbClr val="0000CC"/>
              </a:solidFill>
            </a:endParaRPr>
          </a:p>
        </p:txBody>
      </p:sp>
      <p:sp>
        <p:nvSpPr>
          <p:cNvPr id="4" name="内容占位符 3"/>
          <p:cNvSpPr>
            <a:spLocks noGrp="1"/>
          </p:cNvSpPr>
          <p:nvPr>
            <p:ph sz="quarter" idx="4"/>
          </p:nvPr>
        </p:nvSpPr>
        <p:spPr>
          <a:xfrm>
            <a:off x="5104383" y="1844824"/>
            <a:ext cx="4457129" cy="4292770"/>
          </a:xfrm>
          <a:ln>
            <a:solidFill>
              <a:srgbClr val="000099"/>
            </a:solidFill>
          </a:ln>
        </p:spPr>
        <p:txBody>
          <a:bodyPr/>
          <a:lstStyle/>
          <a:p>
            <a:r>
              <a:rPr lang="zh-CN" altLang="en-US" dirty="0" smtClean="0"/>
              <a:t>降低效率。</a:t>
            </a:r>
            <a:endParaRPr lang="en-US" altLang="zh-CN" dirty="0" smtClean="0"/>
          </a:p>
          <a:p>
            <a:r>
              <a:rPr lang="zh-CN" altLang="zh-CN" dirty="0" smtClean="0"/>
              <a:t>有些</a:t>
            </a:r>
            <a:r>
              <a:rPr lang="zh-CN" altLang="zh-CN" dirty="0"/>
              <a:t>功能会在不同的层次中重复出现，因而产生了</a:t>
            </a:r>
            <a:r>
              <a:rPr lang="zh-CN" altLang="zh-CN" dirty="0" smtClean="0"/>
              <a:t>额外开销</a:t>
            </a:r>
            <a:r>
              <a:rPr lang="zh-CN" altLang="en-US" dirty="0" smtClean="0"/>
              <a:t>。</a:t>
            </a:r>
            <a:endParaRPr lang="zh-CN" altLang="en-US" dirty="0"/>
          </a:p>
        </p:txBody>
      </p:sp>
    </p:spTree>
    <p:extLst>
      <p:ext uri="{BB962C8B-B14F-4D97-AF65-F5344CB8AC3E}">
        <p14:creationId xmlns:p14="http://schemas.microsoft.com/office/powerpoint/2010/main" val="427829987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en-US" dirty="0"/>
              <a:t>层数多少要适当 </a:t>
            </a:r>
          </a:p>
        </p:txBody>
      </p:sp>
      <p:sp>
        <p:nvSpPr>
          <p:cNvPr id="111619" name="Rectangle 3"/>
          <p:cNvSpPr>
            <a:spLocks noGrp="1" noChangeArrowheads="1"/>
          </p:cNvSpPr>
          <p:nvPr>
            <p:ph idx="1"/>
          </p:nvPr>
        </p:nvSpPr>
        <p:spPr/>
        <p:txBody>
          <a:bodyPr/>
          <a:lstStyle/>
          <a:p>
            <a:r>
              <a:rPr lang="zh-CN" altLang="en-US" dirty="0" smtClean="0"/>
              <a:t>层</a:t>
            </a:r>
            <a:r>
              <a:rPr lang="zh-CN" altLang="en-US" dirty="0"/>
              <a:t>数太少，就会使每一层的协议太复杂。</a:t>
            </a:r>
          </a:p>
          <a:p>
            <a:r>
              <a:rPr lang="zh-CN" altLang="en-US" dirty="0"/>
              <a:t>层数太</a:t>
            </a:r>
            <a:r>
              <a:rPr lang="zh-CN" altLang="en-US" dirty="0" smtClean="0"/>
              <a:t>多，又</a:t>
            </a:r>
            <a:r>
              <a:rPr lang="zh-CN" altLang="en-US" dirty="0"/>
              <a:t>会在描述和综合各层功能的系统工程任务时遇到较多的困难。 </a:t>
            </a:r>
          </a:p>
        </p:txBody>
      </p:sp>
    </p:spTree>
    <p:extLst>
      <p:ext uri="{BB962C8B-B14F-4D97-AF65-F5344CB8AC3E}">
        <p14:creationId xmlns:p14="http://schemas.microsoft.com/office/powerpoint/2010/main" val="29438031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zh-CN" dirty="0" smtClean="0"/>
              <a:t>各层完成的</a:t>
            </a:r>
            <a:r>
              <a:rPr lang="zh-CN" altLang="zh-CN" dirty="0"/>
              <a:t>主要</a:t>
            </a:r>
            <a:r>
              <a:rPr lang="zh-CN" altLang="zh-CN" dirty="0" smtClean="0"/>
              <a:t>功能</a:t>
            </a:r>
            <a:endParaRPr lang="zh-CN" altLang="en-US" dirty="0"/>
          </a:p>
        </p:txBody>
      </p:sp>
      <p:sp>
        <p:nvSpPr>
          <p:cNvPr id="111619" name="Rectangle 3"/>
          <p:cNvSpPr>
            <a:spLocks noGrp="1" noChangeArrowheads="1"/>
          </p:cNvSpPr>
          <p:nvPr>
            <p:ph idx="1"/>
          </p:nvPr>
        </p:nvSpPr>
        <p:spPr/>
        <p:txBody>
          <a:bodyPr/>
          <a:lstStyle/>
          <a:p>
            <a:r>
              <a:rPr lang="zh-CN" altLang="zh-CN" sz="2800" dirty="0">
                <a:solidFill>
                  <a:srgbClr val="FF0000"/>
                </a:solidFill>
              </a:rPr>
              <a:t>① </a:t>
            </a:r>
            <a:r>
              <a:rPr lang="zh-CN" altLang="zh-CN" sz="2800" dirty="0" smtClean="0">
                <a:solidFill>
                  <a:srgbClr val="FF0000"/>
                </a:solidFill>
              </a:rPr>
              <a:t>差错控制</a:t>
            </a:r>
            <a:r>
              <a:rPr lang="zh-CN" altLang="en-US" sz="2800" dirty="0" smtClean="0">
                <a:solidFill>
                  <a:srgbClr val="FF0000"/>
                </a:solidFill>
              </a:rPr>
              <a:t>：</a:t>
            </a:r>
            <a:r>
              <a:rPr lang="zh-CN" altLang="zh-CN" sz="2800" dirty="0" smtClean="0"/>
              <a:t>使</a:t>
            </a:r>
            <a:r>
              <a:rPr lang="zh-CN" altLang="zh-CN" sz="2800" dirty="0"/>
              <a:t>相应层次对等方的通信更加可靠。</a:t>
            </a:r>
          </a:p>
          <a:p>
            <a:r>
              <a:rPr lang="zh-CN" altLang="zh-CN" sz="2800" dirty="0">
                <a:solidFill>
                  <a:srgbClr val="FF0000"/>
                </a:solidFill>
              </a:rPr>
              <a:t>② 流量控制</a:t>
            </a:r>
            <a:r>
              <a:rPr lang="zh-CN" altLang="en-US" sz="2800" dirty="0">
                <a:solidFill>
                  <a:srgbClr val="FF0000"/>
                </a:solidFill>
              </a:rPr>
              <a:t>：</a:t>
            </a:r>
            <a:r>
              <a:rPr lang="zh-CN" altLang="zh-CN" sz="2800" dirty="0" smtClean="0"/>
              <a:t>发送</a:t>
            </a:r>
            <a:r>
              <a:rPr lang="zh-CN" altLang="zh-CN" sz="2800" dirty="0"/>
              <a:t>端的发送速率必须使接收端来得及接收，不要太快。</a:t>
            </a:r>
          </a:p>
          <a:p>
            <a:r>
              <a:rPr lang="zh-CN" altLang="zh-CN" sz="2800" dirty="0">
                <a:solidFill>
                  <a:srgbClr val="FF0000"/>
                </a:solidFill>
              </a:rPr>
              <a:t>③ 分段和重装</a:t>
            </a:r>
            <a:r>
              <a:rPr lang="en-US" altLang="zh-CN" sz="2800" dirty="0">
                <a:solidFill>
                  <a:srgbClr val="FF0000"/>
                </a:solidFill>
              </a:rPr>
              <a:t> </a:t>
            </a:r>
            <a:r>
              <a:rPr lang="zh-CN" altLang="en-US" sz="2800" dirty="0">
                <a:solidFill>
                  <a:srgbClr val="FF0000"/>
                </a:solidFill>
              </a:rPr>
              <a:t>：</a:t>
            </a:r>
            <a:r>
              <a:rPr lang="zh-CN" altLang="zh-CN" sz="2800" dirty="0" smtClean="0"/>
              <a:t>发送</a:t>
            </a:r>
            <a:r>
              <a:rPr lang="zh-CN" altLang="zh-CN" sz="2800" dirty="0"/>
              <a:t>端将要发送的数据块划分为更小的单位，在接收端将其还原。</a:t>
            </a:r>
          </a:p>
          <a:p>
            <a:r>
              <a:rPr lang="zh-CN" altLang="zh-CN" sz="2800" dirty="0">
                <a:solidFill>
                  <a:srgbClr val="FF0000"/>
                </a:solidFill>
              </a:rPr>
              <a:t>④ 复用和分用</a:t>
            </a:r>
            <a:r>
              <a:rPr lang="zh-CN" altLang="en-US" sz="2800" dirty="0">
                <a:solidFill>
                  <a:srgbClr val="FF0000"/>
                </a:solidFill>
              </a:rPr>
              <a:t>：</a:t>
            </a:r>
            <a:r>
              <a:rPr lang="zh-CN" altLang="zh-CN" sz="2800" dirty="0" smtClean="0"/>
              <a:t>发送</a:t>
            </a:r>
            <a:r>
              <a:rPr lang="zh-CN" altLang="zh-CN" sz="2800" dirty="0"/>
              <a:t>端几个高层会话复用一条低层的连接，在接收端再进行分用。</a:t>
            </a:r>
          </a:p>
          <a:p>
            <a:r>
              <a:rPr lang="zh-CN" altLang="zh-CN" sz="2800" dirty="0">
                <a:solidFill>
                  <a:srgbClr val="FF0000"/>
                </a:solidFill>
              </a:rPr>
              <a:t>⑤ 连接建立和释放</a:t>
            </a:r>
            <a:r>
              <a:rPr lang="zh-CN" altLang="en-US" sz="2800" dirty="0">
                <a:solidFill>
                  <a:srgbClr val="FF0000"/>
                </a:solidFill>
              </a:rPr>
              <a:t>：</a:t>
            </a:r>
            <a:r>
              <a:rPr lang="zh-CN" altLang="zh-CN" sz="2800" dirty="0" smtClean="0"/>
              <a:t>交换</a:t>
            </a:r>
            <a:r>
              <a:rPr lang="zh-CN" altLang="zh-CN" sz="2800" dirty="0"/>
              <a:t>数据前先建立一条逻辑连接，数据传送结束后释放连接。</a:t>
            </a:r>
          </a:p>
          <a:p>
            <a:endParaRPr lang="zh-CN" altLang="en-US" sz="2800" dirty="0"/>
          </a:p>
        </p:txBody>
      </p:sp>
    </p:spTree>
    <p:extLst>
      <p:ext uri="{BB962C8B-B14F-4D97-AF65-F5344CB8AC3E}">
        <p14:creationId xmlns:p14="http://schemas.microsoft.com/office/powerpoint/2010/main" val="374745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计算机网络的体系结构 </a:t>
            </a:r>
          </a:p>
        </p:txBody>
      </p:sp>
      <p:sp>
        <p:nvSpPr>
          <p:cNvPr id="112643" name="Rectangle 3"/>
          <p:cNvSpPr>
            <a:spLocks noGrp="1" noChangeArrowheads="1"/>
          </p:cNvSpPr>
          <p:nvPr>
            <p:ph idx="1"/>
          </p:nvPr>
        </p:nvSpPr>
        <p:spPr/>
        <p:txBody>
          <a:bodyPr/>
          <a:lstStyle/>
          <a:p>
            <a:r>
              <a:rPr lang="zh-CN" altLang="en-US" dirty="0">
                <a:solidFill>
                  <a:srgbClr val="FF0000"/>
                </a:solidFill>
              </a:rPr>
              <a:t>计算机网络的</a:t>
            </a:r>
            <a:r>
              <a:rPr lang="zh-CN" altLang="en-US" dirty="0" smtClean="0">
                <a:solidFill>
                  <a:srgbClr val="FF0000"/>
                </a:solidFill>
              </a:rPr>
              <a:t>体系结构 </a:t>
            </a:r>
            <a:r>
              <a:rPr lang="en-US" altLang="zh-CN" dirty="0" smtClean="0"/>
              <a:t>(</a:t>
            </a:r>
            <a:r>
              <a:rPr lang="en-US" altLang="zh-CN" dirty="0"/>
              <a:t>architecture</a:t>
            </a:r>
            <a:r>
              <a:rPr lang="en-US" altLang="zh-CN" dirty="0" smtClean="0"/>
              <a:t>) </a:t>
            </a:r>
            <a:r>
              <a:rPr lang="zh-CN" altLang="en-US" dirty="0" smtClean="0"/>
              <a:t>是</a:t>
            </a:r>
            <a:r>
              <a:rPr lang="zh-CN" altLang="en-US" dirty="0"/>
              <a:t>计算机网络的各层及其协议的集合。 </a:t>
            </a:r>
          </a:p>
          <a:p>
            <a:r>
              <a:rPr lang="zh-CN" altLang="en-US" dirty="0"/>
              <a:t>体系结构就是这个计算机网络及其部件</a:t>
            </a:r>
            <a:r>
              <a:rPr lang="zh-CN" altLang="en-US" dirty="0">
                <a:solidFill>
                  <a:srgbClr val="FF0000"/>
                </a:solidFill>
              </a:rPr>
              <a:t>所应完成的功能的精确定义。</a:t>
            </a:r>
          </a:p>
          <a:p>
            <a:r>
              <a:rPr lang="zh-CN" altLang="en-US" dirty="0" smtClean="0">
                <a:solidFill>
                  <a:srgbClr val="FF0000"/>
                </a:solidFill>
              </a:rPr>
              <a:t>实现 </a:t>
            </a:r>
            <a:r>
              <a:rPr lang="en-US" altLang="zh-CN" dirty="0" smtClean="0"/>
              <a:t>(</a:t>
            </a:r>
            <a:r>
              <a:rPr lang="en-US" altLang="zh-CN" dirty="0"/>
              <a:t>implementation</a:t>
            </a:r>
            <a:r>
              <a:rPr lang="en-US" altLang="zh-CN" dirty="0" smtClean="0"/>
              <a:t>) </a:t>
            </a:r>
            <a:r>
              <a:rPr lang="zh-CN" altLang="en-US" dirty="0" smtClean="0"/>
              <a:t>是</a:t>
            </a:r>
            <a:r>
              <a:rPr lang="zh-CN" altLang="en-US" dirty="0"/>
              <a:t>遵循这种体系结构的前提下用何种硬件或软件完成这些功能的问题。</a:t>
            </a:r>
          </a:p>
          <a:p>
            <a:r>
              <a:rPr lang="zh-CN" altLang="en-US" dirty="0">
                <a:solidFill>
                  <a:srgbClr val="0000CC"/>
                </a:solidFill>
              </a:rPr>
              <a:t>体系结构是抽象的，而实现则是具体的，是真正在运行的计算机硬件和软件。   </a:t>
            </a:r>
          </a:p>
        </p:txBody>
      </p:sp>
    </p:spTree>
    <p:extLst>
      <p:ext uri="{BB962C8B-B14F-4D97-AF65-F5344CB8AC3E}">
        <p14:creationId xmlns:p14="http://schemas.microsoft.com/office/powerpoint/2010/main" val="3912551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smtClean="0"/>
              <a:t>OSI </a:t>
            </a:r>
            <a:r>
              <a:rPr lang="zh-CN" altLang="zh-CN" dirty="0" smtClean="0"/>
              <a:t>的</a:t>
            </a:r>
            <a:r>
              <a:rPr lang="zh-CN" altLang="zh-CN" dirty="0"/>
              <a:t>七层协议</a:t>
            </a:r>
            <a:r>
              <a:rPr lang="zh-CN" altLang="zh-CN" dirty="0" smtClean="0"/>
              <a:t>体系结构的</a:t>
            </a:r>
            <a:r>
              <a:rPr lang="zh-CN" altLang="zh-CN" dirty="0"/>
              <a:t>概念清楚，理论也较完整，但它既复杂又不</a:t>
            </a:r>
            <a:r>
              <a:rPr lang="zh-CN" altLang="zh-CN" dirty="0" smtClean="0"/>
              <a:t>实用</a:t>
            </a:r>
            <a:r>
              <a:rPr lang="zh-CN" altLang="en-US" dirty="0" smtClean="0"/>
              <a:t>。</a:t>
            </a:r>
            <a:endParaRPr lang="en-US" altLang="zh-CN" dirty="0" smtClean="0"/>
          </a:p>
          <a:p>
            <a:r>
              <a:rPr lang="en-US" altLang="zh-CN" dirty="0" smtClean="0"/>
              <a:t>TCP/IP </a:t>
            </a:r>
            <a:r>
              <a:rPr lang="zh-CN" altLang="en-US" dirty="0"/>
              <a:t>是四</a:t>
            </a:r>
            <a:r>
              <a:rPr lang="zh-CN" altLang="en-US" dirty="0" smtClean="0"/>
              <a:t>层体系结构</a:t>
            </a:r>
            <a:r>
              <a:rPr lang="zh-CN" altLang="en-US" dirty="0"/>
              <a:t>：应用层、运输层、网际层和网络接口层。</a:t>
            </a:r>
          </a:p>
          <a:p>
            <a:r>
              <a:rPr lang="zh-CN" altLang="en-US" dirty="0"/>
              <a:t>但最下面的网络接口层并没有具体内容。</a:t>
            </a:r>
          </a:p>
          <a:p>
            <a:r>
              <a:rPr lang="zh-CN" altLang="en-US" dirty="0">
                <a:solidFill>
                  <a:srgbClr val="FF0000"/>
                </a:solidFill>
              </a:rPr>
              <a:t>因此往往采取折中的办法，即综合 </a:t>
            </a:r>
            <a:r>
              <a:rPr lang="en-US" altLang="zh-CN" dirty="0">
                <a:solidFill>
                  <a:srgbClr val="FF0000"/>
                </a:solidFill>
              </a:rPr>
              <a:t>OSI </a:t>
            </a:r>
            <a:r>
              <a:rPr lang="zh-CN" altLang="en-US" dirty="0">
                <a:solidFill>
                  <a:srgbClr val="FF0000"/>
                </a:solidFill>
              </a:rPr>
              <a:t>和</a:t>
            </a:r>
            <a:r>
              <a:rPr lang="zh-CN" altLang="en-US" sz="2000" dirty="0">
                <a:solidFill>
                  <a:srgbClr val="FF0000"/>
                </a:solidFill>
              </a:rPr>
              <a:t> </a:t>
            </a:r>
            <a:r>
              <a:rPr lang="en-US" altLang="zh-CN" dirty="0">
                <a:solidFill>
                  <a:srgbClr val="FF0000"/>
                </a:solidFill>
              </a:rPr>
              <a:t>TCP/IP</a:t>
            </a:r>
            <a:r>
              <a:rPr lang="en-US" altLang="zh-CN" sz="2000"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p>
        </p:txBody>
      </p:sp>
    </p:spTree>
    <p:extLst>
      <p:ext uri="{BB962C8B-B14F-4D97-AF65-F5344CB8AC3E}">
        <p14:creationId xmlns:p14="http://schemas.microsoft.com/office/powerpoint/2010/main" val="12387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6" name="AutoShape 58"/>
          <p:cNvSpPr>
            <a:spLocks noChangeArrowheads="1"/>
          </p:cNvSpPr>
          <p:nvPr/>
        </p:nvSpPr>
        <p:spPr bwMode="auto">
          <a:xfrm>
            <a:off x="900757" y="16539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7" name="Freeform 50"/>
          <p:cNvSpPr>
            <a:spLocks/>
          </p:cNvSpPr>
          <p:nvPr/>
        </p:nvSpPr>
        <p:spPr bwMode="auto">
          <a:xfrm>
            <a:off x="902345" y="2036540"/>
            <a:ext cx="2039937" cy="260350"/>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8" name="Freeform 59"/>
          <p:cNvSpPr>
            <a:spLocks/>
          </p:cNvSpPr>
          <p:nvPr/>
        </p:nvSpPr>
        <p:spPr bwMode="auto">
          <a:xfrm>
            <a:off x="900757" y="2515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9" name="Freeform 60"/>
          <p:cNvSpPr>
            <a:spLocks/>
          </p:cNvSpPr>
          <p:nvPr/>
        </p:nvSpPr>
        <p:spPr bwMode="auto">
          <a:xfrm>
            <a:off x="900757" y="29953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0" name="Freeform 61"/>
          <p:cNvSpPr>
            <a:spLocks/>
          </p:cNvSpPr>
          <p:nvPr/>
        </p:nvSpPr>
        <p:spPr bwMode="auto">
          <a:xfrm>
            <a:off x="900757" y="34748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1" name="Freeform 62"/>
          <p:cNvSpPr>
            <a:spLocks/>
          </p:cNvSpPr>
          <p:nvPr/>
        </p:nvSpPr>
        <p:spPr bwMode="auto">
          <a:xfrm>
            <a:off x="899170" y="39542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2" name="Freeform 63"/>
          <p:cNvSpPr>
            <a:spLocks/>
          </p:cNvSpPr>
          <p:nvPr/>
        </p:nvSpPr>
        <p:spPr bwMode="auto">
          <a:xfrm>
            <a:off x="897582" y="44336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3" name="Text Box 22"/>
          <p:cNvSpPr txBox="1">
            <a:spLocks noChangeArrowheads="1"/>
          </p:cNvSpPr>
          <p:nvPr/>
        </p:nvSpPr>
        <p:spPr bwMode="auto">
          <a:xfrm>
            <a:off x="1618307" y="193652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14" name="Text Box 23"/>
          <p:cNvSpPr txBox="1">
            <a:spLocks noChangeArrowheads="1"/>
          </p:cNvSpPr>
          <p:nvPr/>
        </p:nvSpPr>
        <p:spPr bwMode="auto">
          <a:xfrm>
            <a:off x="1584970" y="33509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15" name="Text Box 24"/>
          <p:cNvSpPr txBox="1">
            <a:spLocks noChangeArrowheads="1"/>
          </p:cNvSpPr>
          <p:nvPr/>
        </p:nvSpPr>
        <p:spPr bwMode="auto">
          <a:xfrm>
            <a:off x="1597670" y="38304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16" name="Text Box 54"/>
          <p:cNvSpPr txBox="1">
            <a:spLocks noChangeArrowheads="1"/>
          </p:cNvSpPr>
          <p:nvPr/>
        </p:nvSpPr>
        <p:spPr bwMode="auto">
          <a:xfrm>
            <a:off x="1597670" y="23889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表示层</a:t>
            </a:r>
          </a:p>
        </p:txBody>
      </p:sp>
      <p:sp>
        <p:nvSpPr>
          <p:cNvPr id="17" name="Text Box 55"/>
          <p:cNvSpPr txBox="1">
            <a:spLocks noChangeArrowheads="1"/>
          </p:cNvSpPr>
          <p:nvPr/>
        </p:nvSpPr>
        <p:spPr bwMode="auto">
          <a:xfrm>
            <a:off x="1597670" y="28699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会话层</a:t>
            </a:r>
          </a:p>
        </p:txBody>
      </p:sp>
      <p:sp>
        <p:nvSpPr>
          <p:cNvPr id="18" name="Text Box 56"/>
          <p:cNvSpPr txBox="1">
            <a:spLocks noChangeArrowheads="1"/>
          </p:cNvSpPr>
          <p:nvPr/>
        </p:nvSpPr>
        <p:spPr bwMode="auto">
          <a:xfrm>
            <a:off x="1438920" y="42844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19" name="Text Box 57"/>
          <p:cNvSpPr txBox="1">
            <a:spLocks noChangeArrowheads="1"/>
          </p:cNvSpPr>
          <p:nvPr/>
        </p:nvSpPr>
        <p:spPr bwMode="auto">
          <a:xfrm>
            <a:off x="1597670" y="47368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dirty="0">
                <a:solidFill>
                  <a:srgbClr val="000099"/>
                </a:solidFill>
                <a:latin typeface="+mn-lt"/>
                <a:ea typeface="黑体" pitchFamily="2" charset="-122"/>
              </a:rPr>
              <a:t>物理层</a:t>
            </a:r>
          </a:p>
        </p:txBody>
      </p:sp>
      <p:sp>
        <p:nvSpPr>
          <p:cNvPr id="20" name="Text Box 43"/>
          <p:cNvSpPr txBox="1">
            <a:spLocks noChangeArrowheads="1"/>
          </p:cNvSpPr>
          <p:nvPr/>
        </p:nvSpPr>
        <p:spPr bwMode="auto">
          <a:xfrm>
            <a:off x="996007" y="1785715"/>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r>
              <a:rPr lang="en-US" altLang="zh-CN" sz="1600" b="1" dirty="0">
                <a:solidFill>
                  <a:srgbClr val="000099"/>
                </a:solidFill>
                <a:latin typeface="+mn-lt"/>
                <a:ea typeface="黑体" pitchFamily="2" charset="-122"/>
              </a:rPr>
              <a:t>7</a:t>
            </a:r>
          </a:p>
          <a:p>
            <a:pPr eaLnBrk="1" hangingPunct="1">
              <a:lnSpc>
                <a:spcPct val="190000"/>
              </a:lnSpc>
            </a:pPr>
            <a:r>
              <a:rPr lang="en-US" altLang="zh-CN" sz="1600" b="1" dirty="0">
                <a:solidFill>
                  <a:srgbClr val="000099"/>
                </a:solidFill>
                <a:latin typeface="+mn-lt"/>
                <a:ea typeface="黑体" pitchFamily="2" charset="-122"/>
              </a:rPr>
              <a:t>6</a:t>
            </a: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21" name="Text Box 13"/>
          <p:cNvSpPr txBox="1">
            <a:spLocks noChangeArrowheads="1"/>
          </p:cNvSpPr>
          <p:nvPr/>
        </p:nvSpPr>
        <p:spPr bwMode="auto">
          <a:xfrm>
            <a:off x="776536" y="1222152"/>
            <a:ext cx="2345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C00000"/>
                </a:solidFill>
                <a:latin typeface="+mn-lt"/>
                <a:ea typeface="黑体" pitchFamily="2" charset="-122"/>
              </a:rPr>
              <a:t>OSI </a:t>
            </a:r>
            <a:r>
              <a:rPr lang="zh-CN" altLang="en-US" b="1" dirty="0">
                <a:solidFill>
                  <a:srgbClr val="C00000"/>
                </a:solidFill>
                <a:latin typeface="+mn-lt"/>
                <a:ea typeface="黑体" pitchFamily="2" charset="-122"/>
              </a:rPr>
              <a:t>的体系结构</a:t>
            </a:r>
          </a:p>
        </p:txBody>
      </p:sp>
      <p:sp>
        <p:nvSpPr>
          <p:cNvPr id="22" name="AutoShape 66"/>
          <p:cNvSpPr>
            <a:spLocks noChangeArrowheads="1"/>
          </p:cNvSpPr>
          <p:nvPr/>
        </p:nvSpPr>
        <p:spPr bwMode="auto">
          <a:xfrm>
            <a:off x="3512195" y="1606327"/>
            <a:ext cx="2668587" cy="358775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23" name="Freeform 69"/>
          <p:cNvSpPr>
            <a:spLocks/>
          </p:cNvSpPr>
          <p:nvPr/>
        </p:nvSpPr>
        <p:spPr bwMode="auto">
          <a:xfrm>
            <a:off x="3504257" y="2981102"/>
            <a:ext cx="2673350" cy="279400"/>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4" name="Freeform 70"/>
          <p:cNvSpPr>
            <a:spLocks/>
          </p:cNvSpPr>
          <p:nvPr/>
        </p:nvSpPr>
        <p:spPr bwMode="auto">
          <a:xfrm>
            <a:off x="3505845" y="3457352"/>
            <a:ext cx="2665412" cy="29527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5" name="Freeform 71"/>
          <p:cNvSpPr>
            <a:spLocks/>
          </p:cNvSpPr>
          <p:nvPr/>
        </p:nvSpPr>
        <p:spPr bwMode="auto">
          <a:xfrm>
            <a:off x="3504257" y="3965352"/>
            <a:ext cx="2647950" cy="257175"/>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6" name="Text Box 73"/>
          <p:cNvSpPr txBox="1">
            <a:spLocks noChangeArrowheads="1"/>
          </p:cNvSpPr>
          <p:nvPr/>
        </p:nvSpPr>
        <p:spPr bwMode="auto">
          <a:xfrm>
            <a:off x="4290070" y="1965102"/>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27" name="Text Box 15"/>
          <p:cNvSpPr txBox="1">
            <a:spLocks noChangeArrowheads="1"/>
          </p:cNvSpPr>
          <p:nvPr/>
        </p:nvSpPr>
        <p:spPr bwMode="auto">
          <a:xfrm>
            <a:off x="4088457" y="434159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网络接口层</a:t>
            </a:r>
          </a:p>
        </p:txBody>
      </p:sp>
      <p:sp>
        <p:nvSpPr>
          <p:cNvPr id="28" name="Text Box 9"/>
          <p:cNvSpPr txBox="1">
            <a:spLocks noChangeArrowheads="1"/>
          </p:cNvSpPr>
          <p:nvPr/>
        </p:nvSpPr>
        <p:spPr bwMode="auto">
          <a:xfrm>
            <a:off x="4196407" y="3878040"/>
            <a:ext cx="1164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网际层 </a:t>
            </a:r>
            <a:r>
              <a:rPr lang="en-US" altLang="zh-CN" sz="1800" b="1">
                <a:solidFill>
                  <a:srgbClr val="000099"/>
                </a:solidFill>
                <a:latin typeface="+mn-lt"/>
                <a:ea typeface="黑体" pitchFamily="2" charset="-122"/>
              </a:rPr>
              <a:t>IP</a:t>
            </a:r>
          </a:p>
        </p:txBody>
      </p:sp>
      <p:sp>
        <p:nvSpPr>
          <p:cNvPr id="29" name="Text Box 16"/>
          <p:cNvSpPr txBox="1">
            <a:spLocks noChangeArrowheads="1"/>
          </p:cNvSpPr>
          <p:nvPr/>
        </p:nvSpPr>
        <p:spPr bwMode="auto">
          <a:xfrm>
            <a:off x="3640716" y="2365152"/>
            <a:ext cx="22527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rgbClr val="000099"/>
                </a:solidFill>
                <a:latin typeface="+mn-lt"/>
                <a:ea typeface="黑体" pitchFamily="2" charset="-122"/>
              </a:rPr>
              <a:t>(</a:t>
            </a:r>
            <a:r>
              <a:rPr lang="zh-CN" altLang="en-US" sz="1600" b="1" dirty="0">
                <a:solidFill>
                  <a:srgbClr val="000099"/>
                </a:solidFill>
                <a:latin typeface="+mn-lt"/>
                <a:ea typeface="黑体" pitchFamily="2" charset="-122"/>
              </a:rPr>
              <a:t>各种应用层</a:t>
            </a:r>
            <a:r>
              <a:rPr lang="zh-CN" altLang="en-US" sz="1600" b="1" dirty="0" smtClean="0">
                <a:solidFill>
                  <a:srgbClr val="000099"/>
                </a:solidFill>
                <a:latin typeface="+mn-lt"/>
                <a:ea typeface="黑体" pitchFamily="2" charset="-122"/>
              </a:rPr>
              <a:t>协议，如</a:t>
            </a:r>
            <a:endParaRPr lang="zh-CN" altLang="en-US" sz="1600" b="1" dirty="0">
              <a:solidFill>
                <a:srgbClr val="000099"/>
              </a:solidFill>
              <a:latin typeface="+mn-lt"/>
              <a:ea typeface="黑体" pitchFamily="2" charset="-122"/>
            </a:endParaRPr>
          </a:p>
          <a:p>
            <a:pPr algn="ctr" eaLnBrk="1" hangingPunct="1"/>
            <a:r>
              <a:rPr lang="en-US" altLang="zh-CN" sz="1600" b="1" dirty="0">
                <a:solidFill>
                  <a:srgbClr val="000099"/>
                </a:solidFill>
                <a:latin typeface="+mn-lt"/>
                <a:ea typeface="黑体" pitchFamily="2" charset="-122"/>
              </a:rPr>
              <a:t>DNS, HTTP, SMTP </a:t>
            </a:r>
            <a:r>
              <a:rPr lang="zh-CN" altLang="zh-CN" sz="1600" b="1" dirty="0">
                <a:solidFill>
                  <a:srgbClr val="000099"/>
                </a:solidFill>
                <a:latin typeface="+mn-lt"/>
                <a:ea typeface="黑体" pitchFamily="2" charset="-122"/>
              </a:rPr>
              <a:t>等</a:t>
            </a:r>
            <a:r>
              <a:rPr lang="en-US" altLang="zh-CN" sz="1600" b="1" dirty="0">
                <a:solidFill>
                  <a:srgbClr val="000099"/>
                </a:solidFill>
                <a:latin typeface="+mn-lt"/>
                <a:ea typeface="黑体" pitchFamily="2" charset="-122"/>
              </a:rPr>
              <a:t>)</a:t>
            </a:r>
          </a:p>
        </p:txBody>
      </p:sp>
      <p:sp>
        <p:nvSpPr>
          <p:cNvPr id="30" name="Text Box 41"/>
          <p:cNvSpPr txBox="1">
            <a:spLocks noChangeArrowheads="1"/>
          </p:cNvSpPr>
          <p:nvPr/>
        </p:nvSpPr>
        <p:spPr bwMode="auto">
          <a:xfrm>
            <a:off x="3505643" y="3333527"/>
            <a:ext cx="24054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800" b="1">
                <a:solidFill>
                  <a:srgbClr val="000099"/>
                </a:solidFill>
                <a:latin typeface="+mn-lt"/>
                <a:ea typeface="黑体" pitchFamily="2" charset="-122"/>
              </a:rPr>
              <a:t>运输层 </a:t>
            </a:r>
            <a:r>
              <a:rPr lang="en-US" altLang="zh-CN" sz="1800" b="1">
                <a:solidFill>
                  <a:srgbClr val="000099"/>
                </a:solidFill>
                <a:latin typeface="+mn-lt"/>
                <a:ea typeface="黑体" pitchFamily="2" charset="-122"/>
              </a:rPr>
              <a:t>(TCP </a:t>
            </a:r>
            <a:r>
              <a:rPr lang="zh-CN" altLang="en-US" sz="1800" b="1">
                <a:solidFill>
                  <a:srgbClr val="000099"/>
                </a:solidFill>
                <a:latin typeface="+mn-lt"/>
                <a:ea typeface="黑体" pitchFamily="2" charset="-122"/>
              </a:rPr>
              <a:t>或 </a:t>
            </a:r>
            <a:r>
              <a:rPr lang="en-US" altLang="zh-CN" sz="1800" b="1">
                <a:solidFill>
                  <a:srgbClr val="000099"/>
                </a:solidFill>
                <a:latin typeface="+mn-lt"/>
                <a:ea typeface="黑体" pitchFamily="2" charset="-122"/>
              </a:rPr>
              <a:t>UDP)</a:t>
            </a:r>
          </a:p>
        </p:txBody>
      </p:sp>
      <p:sp>
        <p:nvSpPr>
          <p:cNvPr id="31" name="Text Box 12"/>
          <p:cNvSpPr txBox="1">
            <a:spLocks noChangeArrowheads="1"/>
          </p:cNvSpPr>
          <p:nvPr/>
        </p:nvSpPr>
        <p:spPr bwMode="auto">
          <a:xfrm>
            <a:off x="3524499" y="1222152"/>
            <a:ext cx="2801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C00000"/>
                </a:solidFill>
                <a:latin typeface="+mn-lt"/>
                <a:ea typeface="黑体" pitchFamily="2" charset="-122"/>
              </a:rPr>
              <a:t>TCP/IP </a:t>
            </a:r>
            <a:r>
              <a:rPr lang="zh-CN" altLang="en-US" b="1">
                <a:solidFill>
                  <a:srgbClr val="C00000"/>
                </a:solidFill>
                <a:latin typeface="+mn-lt"/>
                <a:ea typeface="黑体" pitchFamily="2" charset="-122"/>
              </a:rPr>
              <a:t>的体系结构</a:t>
            </a:r>
          </a:p>
        </p:txBody>
      </p:sp>
      <p:sp>
        <p:nvSpPr>
          <p:cNvPr id="32" name="Text Box 95"/>
          <p:cNvSpPr txBox="1">
            <a:spLocks noChangeArrowheads="1"/>
          </p:cNvSpPr>
          <p:nvPr/>
        </p:nvSpPr>
        <p:spPr bwMode="auto">
          <a:xfrm>
            <a:off x="160878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(a)</a:t>
            </a:r>
          </a:p>
        </p:txBody>
      </p:sp>
      <p:sp>
        <p:nvSpPr>
          <p:cNvPr id="33" name="Text Box 96"/>
          <p:cNvSpPr txBox="1">
            <a:spLocks noChangeArrowheads="1"/>
          </p:cNvSpPr>
          <p:nvPr/>
        </p:nvSpPr>
        <p:spPr bwMode="auto">
          <a:xfrm>
            <a:off x="4464695" y="5241702"/>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(b)</a:t>
            </a:r>
          </a:p>
        </p:txBody>
      </p:sp>
      <p:sp>
        <p:nvSpPr>
          <p:cNvPr id="34" name="Text Box 97"/>
          <p:cNvSpPr txBox="1">
            <a:spLocks noChangeArrowheads="1"/>
          </p:cNvSpPr>
          <p:nvPr/>
        </p:nvSpPr>
        <p:spPr bwMode="auto">
          <a:xfrm>
            <a:off x="760953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(c)</a:t>
            </a:r>
          </a:p>
        </p:txBody>
      </p:sp>
      <p:sp>
        <p:nvSpPr>
          <p:cNvPr id="35" name="AutoShape 98"/>
          <p:cNvSpPr>
            <a:spLocks noChangeArrowheads="1"/>
          </p:cNvSpPr>
          <p:nvPr/>
        </p:nvSpPr>
        <p:spPr bwMode="auto">
          <a:xfrm>
            <a:off x="6787207" y="16412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36" name="Freeform 101"/>
          <p:cNvSpPr>
            <a:spLocks/>
          </p:cNvSpPr>
          <p:nvPr/>
        </p:nvSpPr>
        <p:spPr bwMode="auto">
          <a:xfrm>
            <a:off x="6787207" y="29826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7" name="Freeform 102"/>
          <p:cNvSpPr>
            <a:spLocks/>
          </p:cNvSpPr>
          <p:nvPr/>
        </p:nvSpPr>
        <p:spPr bwMode="auto">
          <a:xfrm>
            <a:off x="6787207" y="34621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8" name="Freeform 103"/>
          <p:cNvSpPr>
            <a:spLocks/>
          </p:cNvSpPr>
          <p:nvPr/>
        </p:nvSpPr>
        <p:spPr bwMode="auto">
          <a:xfrm>
            <a:off x="6785620" y="39415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9" name="Freeform 104"/>
          <p:cNvSpPr>
            <a:spLocks/>
          </p:cNvSpPr>
          <p:nvPr/>
        </p:nvSpPr>
        <p:spPr bwMode="auto">
          <a:xfrm>
            <a:off x="6784032" y="4420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40" name="Text Box 106"/>
          <p:cNvSpPr txBox="1">
            <a:spLocks noChangeArrowheads="1"/>
          </p:cNvSpPr>
          <p:nvPr/>
        </p:nvSpPr>
        <p:spPr bwMode="auto">
          <a:xfrm>
            <a:off x="7471420" y="33382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41" name="Text Box 107"/>
          <p:cNvSpPr txBox="1">
            <a:spLocks noChangeArrowheads="1"/>
          </p:cNvSpPr>
          <p:nvPr/>
        </p:nvSpPr>
        <p:spPr bwMode="auto">
          <a:xfrm>
            <a:off x="7484120" y="38177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42" name="Text Box 108"/>
          <p:cNvSpPr txBox="1">
            <a:spLocks noChangeArrowheads="1"/>
          </p:cNvSpPr>
          <p:nvPr/>
        </p:nvSpPr>
        <p:spPr bwMode="auto">
          <a:xfrm>
            <a:off x="7484120" y="23762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43" name="Text Box 110"/>
          <p:cNvSpPr txBox="1">
            <a:spLocks noChangeArrowheads="1"/>
          </p:cNvSpPr>
          <p:nvPr/>
        </p:nvSpPr>
        <p:spPr bwMode="auto">
          <a:xfrm>
            <a:off x="7325370" y="42717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44" name="Text Box 111"/>
          <p:cNvSpPr txBox="1">
            <a:spLocks noChangeArrowheads="1"/>
          </p:cNvSpPr>
          <p:nvPr/>
        </p:nvSpPr>
        <p:spPr bwMode="auto">
          <a:xfrm>
            <a:off x="7484120" y="47241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物理层</a:t>
            </a:r>
          </a:p>
        </p:txBody>
      </p:sp>
      <p:sp>
        <p:nvSpPr>
          <p:cNvPr id="45" name="Text Box 112"/>
          <p:cNvSpPr txBox="1">
            <a:spLocks noChangeArrowheads="1"/>
          </p:cNvSpPr>
          <p:nvPr/>
        </p:nvSpPr>
        <p:spPr bwMode="auto">
          <a:xfrm>
            <a:off x="6882457" y="1749202"/>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46" name="Text Box 113"/>
          <p:cNvSpPr txBox="1">
            <a:spLocks noChangeArrowheads="1"/>
          </p:cNvSpPr>
          <p:nvPr/>
        </p:nvSpPr>
        <p:spPr bwMode="auto">
          <a:xfrm>
            <a:off x="6602785" y="1196752"/>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C00000"/>
                </a:solidFill>
                <a:latin typeface="+mn-lt"/>
                <a:ea typeface="黑体" pitchFamily="2" charset="-122"/>
              </a:rPr>
              <a:t>五层协议的体系结构</a:t>
            </a:r>
          </a:p>
        </p:txBody>
      </p:sp>
      <p:sp>
        <p:nvSpPr>
          <p:cNvPr id="47" name="Text Box 15"/>
          <p:cNvSpPr txBox="1">
            <a:spLocks noChangeArrowheads="1"/>
          </p:cNvSpPr>
          <p:nvPr/>
        </p:nvSpPr>
        <p:spPr bwMode="auto">
          <a:xfrm>
            <a:off x="3386782" y="4701952"/>
            <a:ext cx="26661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0099"/>
                </a:solidFill>
                <a:latin typeface="+mn-lt"/>
                <a:ea typeface="黑体" pitchFamily="2" charset="-122"/>
              </a:rPr>
              <a:t>（这一层并没有具体内容）</a:t>
            </a:r>
          </a:p>
        </p:txBody>
      </p:sp>
      <p:sp>
        <p:nvSpPr>
          <p:cNvPr id="3" name="矩形 2"/>
          <p:cNvSpPr/>
          <p:nvPr/>
        </p:nvSpPr>
        <p:spPr>
          <a:xfrm>
            <a:off x="560512" y="5622339"/>
            <a:ext cx="9201472" cy="830997"/>
          </a:xfrm>
          <a:prstGeom prst="rect">
            <a:avLst/>
          </a:prstGeom>
        </p:spPr>
        <p:txBody>
          <a:bodyPr wrap="square">
            <a:spAutoFit/>
          </a:bodyPr>
          <a:lstStyle/>
          <a:p>
            <a:pPr algn="ctr"/>
            <a:r>
              <a:rPr lang="zh-CN" altLang="zh-CN" sz="2400" b="1" dirty="0" smtClean="0">
                <a:latin typeface="+mn-lt"/>
                <a:ea typeface="黑体" pitchFamily="2" charset="-122"/>
              </a:rPr>
              <a:t>计算机网络</a:t>
            </a:r>
            <a:r>
              <a:rPr lang="zh-CN" altLang="zh-CN" sz="2400" b="1" dirty="0">
                <a:latin typeface="+mn-lt"/>
                <a:ea typeface="黑体" pitchFamily="2" charset="-122"/>
              </a:rPr>
              <a:t>体系结构</a:t>
            </a:r>
            <a:r>
              <a:rPr lang="zh-CN" altLang="zh-CN" sz="2400" b="1" dirty="0" smtClean="0">
                <a:latin typeface="+mn-lt"/>
                <a:ea typeface="黑体" pitchFamily="2" charset="-122"/>
              </a:rPr>
              <a:t>：</a:t>
            </a:r>
            <a:endParaRPr lang="en-US" altLang="zh-CN" sz="2400" b="1" dirty="0" smtClean="0">
              <a:latin typeface="+mn-lt"/>
              <a:ea typeface="黑体" pitchFamily="2" charset="-122"/>
            </a:endParaRPr>
          </a:p>
          <a:p>
            <a:pPr algn="ctr"/>
            <a:r>
              <a:rPr lang="en-US" altLang="zh-CN" sz="2400" b="1" dirty="0" smtClean="0">
                <a:latin typeface="+mn-lt"/>
                <a:ea typeface="黑体" pitchFamily="2" charset="-122"/>
              </a:rPr>
              <a:t>(</a:t>
            </a:r>
            <a:r>
              <a:rPr lang="en-US" altLang="zh-CN" sz="2400" b="1" dirty="0">
                <a:latin typeface="+mn-lt"/>
                <a:ea typeface="黑体" pitchFamily="2" charset="-122"/>
              </a:rPr>
              <a:t>a) </a:t>
            </a:r>
            <a:r>
              <a:rPr lang="en-US" altLang="zh-CN" sz="2400" b="1" dirty="0" smtClean="0">
                <a:latin typeface="+mn-lt"/>
                <a:ea typeface="黑体" pitchFamily="2" charset="-122"/>
              </a:rPr>
              <a:t>OSI </a:t>
            </a:r>
            <a:r>
              <a:rPr lang="zh-CN" altLang="zh-CN" sz="2400" b="1" dirty="0" smtClean="0">
                <a:latin typeface="+mn-lt"/>
                <a:ea typeface="黑体" pitchFamily="2" charset="-122"/>
              </a:rPr>
              <a:t>的</a:t>
            </a:r>
            <a:r>
              <a:rPr lang="zh-CN" altLang="zh-CN" sz="2400" b="1" dirty="0">
                <a:latin typeface="+mn-lt"/>
                <a:ea typeface="黑体" pitchFamily="2" charset="-122"/>
              </a:rPr>
              <a:t>七层协议；</a:t>
            </a:r>
            <a:r>
              <a:rPr lang="en-US" altLang="zh-CN" sz="2400" b="1" dirty="0">
                <a:latin typeface="+mn-lt"/>
                <a:ea typeface="黑体" pitchFamily="2" charset="-122"/>
              </a:rPr>
              <a:t>(b) </a:t>
            </a:r>
            <a:r>
              <a:rPr lang="en-US" altLang="zh-CN" sz="2400" b="1" dirty="0" smtClean="0">
                <a:latin typeface="+mn-lt"/>
                <a:ea typeface="黑体" pitchFamily="2" charset="-122"/>
              </a:rPr>
              <a:t>TCP/IP </a:t>
            </a:r>
            <a:r>
              <a:rPr lang="zh-CN" altLang="zh-CN" sz="2400" b="1" dirty="0" smtClean="0">
                <a:latin typeface="+mn-lt"/>
                <a:ea typeface="黑体" pitchFamily="2" charset="-122"/>
              </a:rPr>
              <a:t>的</a:t>
            </a:r>
            <a:r>
              <a:rPr lang="zh-CN" altLang="zh-CN" sz="2400" b="1" dirty="0">
                <a:latin typeface="+mn-lt"/>
                <a:ea typeface="黑体" pitchFamily="2" charset="-122"/>
              </a:rPr>
              <a:t>四层协议；</a:t>
            </a:r>
            <a:r>
              <a:rPr lang="en-US" altLang="zh-CN" sz="2400" b="1" dirty="0">
                <a:latin typeface="+mn-lt"/>
                <a:ea typeface="黑体" pitchFamily="2" charset="-122"/>
              </a:rPr>
              <a:t>(c) </a:t>
            </a:r>
            <a:r>
              <a:rPr lang="zh-CN" altLang="zh-CN" sz="2400" b="1" dirty="0">
                <a:latin typeface="+mn-lt"/>
                <a:ea typeface="黑体" pitchFamily="2" charset="-122"/>
              </a:rPr>
              <a:t>五层协议</a:t>
            </a:r>
            <a:endParaRPr lang="zh-CN" altLang="en-US" sz="2400" b="1" dirty="0">
              <a:latin typeface="+mn-lt"/>
              <a:ea typeface="黑体" pitchFamily="2" charset="-122"/>
            </a:endParaRPr>
          </a:p>
        </p:txBody>
      </p:sp>
    </p:spTree>
    <p:extLst>
      <p:ext uri="{BB962C8B-B14F-4D97-AF65-F5344CB8AC3E}">
        <p14:creationId xmlns:p14="http://schemas.microsoft.com/office/powerpoint/2010/main" val="56319994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4" y="1773261"/>
            <a:ext cx="5845175" cy="3167063"/>
          </a:xfrm>
        </p:spPr>
        <p:txBody>
          <a:bodyPr/>
          <a:lstStyle/>
          <a:p>
            <a:pPr>
              <a:lnSpc>
                <a:spcPct val="125000"/>
              </a:lnSpc>
            </a:pPr>
            <a:r>
              <a:rPr lang="zh-CN" altLang="en-US" sz="2800" dirty="0" smtClean="0"/>
              <a:t>应用层 </a:t>
            </a:r>
            <a:r>
              <a:rPr lang="en-US" altLang="zh-CN" sz="2800" dirty="0" smtClean="0"/>
              <a:t>(</a:t>
            </a:r>
            <a:r>
              <a:rPr lang="en-US" altLang="zh-CN" sz="2800" dirty="0"/>
              <a:t>application layer) </a:t>
            </a:r>
          </a:p>
          <a:p>
            <a:pPr>
              <a:lnSpc>
                <a:spcPct val="125000"/>
              </a:lnSpc>
            </a:pPr>
            <a:r>
              <a:rPr lang="zh-CN" altLang="en-US" sz="2800" dirty="0" smtClean="0"/>
              <a:t>运输层 </a:t>
            </a:r>
            <a:r>
              <a:rPr lang="en-US" altLang="zh-CN" sz="2800" dirty="0" smtClean="0"/>
              <a:t>(</a:t>
            </a:r>
            <a:r>
              <a:rPr lang="en-US" altLang="zh-CN" sz="2800" dirty="0"/>
              <a:t>transport layer) </a:t>
            </a:r>
          </a:p>
          <a:p>
            <a:pPr>
              <a:lnSpc>
                <a:spcPct val="125000"/>
              </a:lnSpc>
            </a:pPr>
            <a:r>
              <a:rPr lang="zh-CN" altLang="en-US" sz="2800" dirty="0" smtClean="0"/>
              <a:t>网络层 </a:t>
            </a:r>
            <a:r>
              <a:rPr lang="en-US" altLang="zh-CN" sz="2800" dirty="0" smtClean="0"/>
              <a:t>(</a:t>
            </a:r>
            <a:r>
              <a:rPr lang="en-US" altLang="zh-CN" sz="2800" dirty="0"/>
              <a:t>network layer) </a:t>
            </a:r>
          </a:p>
          <a:p>
            <a:pPr>
              <a:lnSpc>
                <a:spcPct val="125000"/>
              </a:lnSpc>
            </a:pPr>
            <a:r>
              <a:rPr lang="zh-CN" altLang="en-US" sz="2800" dirty="0" smtClean="0"/>
              <a:t>数据链路层 </a:t>
            </a:r>
            <a:r>
              <a:rPr lang="en-US" altLang="zh-CN" sz="2800" dirty="0" smtClean="0"/>
              <a:t>(</a:t>
            </a:r>
            <a:r>
              <a:rPr lang="en-US" altLang="zh-CN" sz="2800" dirty="0"/>
              <a:t>data link layer) </a:t>
            </a:r>
          </a:p>
          <a:p>
            <a:pPr>
              <a:lnSpc>
                <a:spcPct val="125000"/>
              </a:lnSpc>
            </a:pPr>
            <a:r>
              <a:rPr lang="zh-CN" altLang="en-US" sz="2800" dirty="0" smtClean="0"/>
              <a:t>物理层 </a:t>
            </a:r>
            <a:r>
              <a:rPr lang="en-US" altLang="zh-CN" sz="2800" dirty="0" smtClean="0"/>
              <a:t>(</a:t>
            </a:r>
            <a:r>
              <a:rPr lang="en-US" altLang="zh-CN" sz="2800" dirty="0"/>
              <a:t>physical layer) </a:t>
            </a:r>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itchFamily="2" charset="-122"/>
              </a:rPr>
              <a:t>数据链路层</a:t>
            </a:r>
          </a:p>
        </p:txBody>
      </p:sp>
      <p:grpSp>
        <p:nvGrpSpPr>
          <p:cNvPr id="114693" name="Group 5"/>
          <p:cNvGrpSpPr>
            <a:grpSpLocks/>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5        </a:t>
            </a:r>
            <a:r>
              <a:rPr kumimoji="1" lang="zh-CN" altLang="en-US" sz="2000" b="1">
                <a:solidFill>
                  <a:srgbClr val="000099"/>
                </a:solidFill>
                <a:latin typeface="+mn-lt"/>
                <a:ea typeface="黑体" pitchFamily="2" charset="-122"/>
              </a:rPr>
              <a:t>应用层</a:t>
            </a: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        </a:t>
            </a:r>
            <a:r>
              <a:rPr kumimoji="1" lang="zh-CN" altLang="en-US" sz="2000" b="1">
                <a:solidFill>
                  <a:srgbClr val="000099"/>
                </a:solidFill>
                <a:latin typeface="+mn-lt"/>
                <a:ea typeface="黑体" pitchFamily="2" charset="-122"/>
              </a:rPr>
              <a:t>运输层</a:t>
            </a: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3        </a:t>
            </a:r>
            <a:r>
              <a:rPr kumimoji="1" lang="zh-CN" altLang="en-US" sz="2000" b="1" dirty="0">
                <a:solidFill>
                  <a:srgbClr val="000099"/>
                </a:solidFill>
                <a:latin typeface="+mn-lt"/>
                <a:ea typeface="黑体" pitchFamily="2" charset="-122"/>
              </a:rPr>
              <a:t>网络层</a:t>
            </a: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2    </a:t>
            </a:r>
            <a:r>
              <a:rPr kumimoji="1" lang="zh-CN" altLang="en-US" sz="2000" b="1" dirty="0">
                <a:solidFill>
                  <a:srgbClr val="000099"/>
                </a:solidFill>
                <a:latin typeface="+mn-lt"/>
                <a:ea typeface="黑体" pitchFamily="2" charset="-122"/>
              </a:rPr>
              <a:t>数据链路层</a:t>
            </a: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1        </a:t>
            </a:r>
            <a:r>
              <a:rPr kumimoji="1" lang="zh-CN" altLang="en-US" sz="2000" b="1" dirty="0">
                <a:solidFill>
                  <a:srgbClr val="000099"/>
                </a:solidFill>
                <a:latin typeface="+mn-lt"/>
                <a:ea typeface="黑体" pitchFamily="2" charset="-122"/>
              </a:rPr>
              <a:t>物理层</a:t>
            </a:r>
          </a:p>
        </p:txBody>
      </p:sp>
    </p:spTree>
    <p:extLst>
      <p:ext uri="{BB962C8B-B14F-4D97-AF65-F5344CB8AC3E}">
        <p14:creationId xmlns:p14="http://schemas.microsoft.com/office/powerpoint/2010/main" val="2636835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5715"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064568"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18" name="Text Box 6"/>
          <p:cNvSpPr txBox="1">
            <a:spLocks noChangeArrowheads="1"/>
          </p:cNvSpPr>
          <p:nvPr/>
        </p:nvSpPr>
        <p:spPr bwMode="auto">
          <a:xfrm>
            <a:off x="1064568"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19" name="Text Box 7"/>
          <p:cNvSpPr txBox="1">
            <a:spLocks noChangeArrowheads="1"/>
          </p:cNvSpPr>
          <p:nvPr/>
        </p:nvSpPr>
        <p:spPr bwMode="auto">
          <a:xfrm>
            <a:off x="1064568"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20" name="Text Box 8"/>
          <p:cNvSpPr txBox="1">
            <a:spLocks noChangeArrowheads="1"/>
          </p:cNvSpPr>
          <p:nvPr/>
        </p:nvSpPr>
        <p:spPr bwMode="auto">
          <a:xfrm>
            <a:off x="1064568"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21" name="Text Box 9"/>
          <p:cNvSpPr txBox="1">
            <a:spLocks noChangeArrowheads="1"/>
          </p:cNvSpPr>
          <p:nvPr/>
        </p:nvSpPr>
        <p:spPr bwMode="auto">
          <a:xfrm>
            <a:off x="1064568"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22"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28"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29"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30"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31"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32"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5737"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39"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708554" y="2547243"/>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5743" name="Text Box 31"/>
          <p:cNvSpPr txBox="1">
            <a:spLocks noChangeArrowheads="1"/>
          </p:cNvSpPr>
          <p:nvPr/>
        </p:nvSpPr>
        <p:spPr bwMode="auto">
          <a:xfrm>
            <a:off x="1754187" y="2061468"/>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应用进程数据先传送到应用层</a:t>
            </a:r>
          </a:p>
        </p:txBody>
      </p:sp>
      <p:sp>
        <p:nvSpPr>
          <p:cNvPr id="115744" name="Text Box 32"/>
          <p:cNvSpPr txBox="1">
            <a:spLocks noChangeArrowheads="1"/>
          </p:cNvSpPr>
          <p:nvPr/>
        </p:nvSpPr>
        <p:spPr bwMode="auto">
          <a:xfrm>
            <a:off x="1754188" y="2631381"/>
            <a:ext cx="49423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加上应用层首部，成为应用层 </a:t>
            </a:r>
            <a:r>
              <a:rPr kumimoji="1" lang="en-US" altLang="zh-CN" sz="2400" b="1" dirty="0">
                <a:solidFill>
                  <a:srgbClr val="333399"/>
                </a:solidFill>
                <a:ea typeface="黑体" pitchFamily="2" charset="-122"/>
              </a:rPr>
              <a:t>PDU</a:t>
            </a:r>
          </a:p>
        </p:txBody>
      </p:sp>
      <p:sp>
        <p:nvSpPr>
          <p:cNvPr id="2" name="矩形 1"/>
          <p:cNvSpPr/>
          <p:nvPr/>
        </p:nvSpPr>
        <p:spPr>
          <a:xfrm>
            <a:off x="1784648" y="3125984"/>
            <a:ext cx="6336704" cy="1311128"/>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400" b="1" dirty="0">
                <a:solidFill>
                  <a:srgbClr val="000099"/>
                </a:solidFill>
                <a:ea typeface="黑体" pitchFamily="2" charset="-122"/>
              </a:rPr>
              <a:t>PDU (Protocol Data Unit)</a:t>
            </a:r>
            <a:r>
              <a:rPr kumimoji="1" lang="zh-CN" altLang="en-US" sz="2400" b="1" dirty="0">
                <a:solidFill>
                  <a:srgbClr val="000099"/>
                </a:solidFill>
                <a:ea typeface="黑体" pitchFamily="2" charset="-122"/>
              </a:rPr>
              <a:t>：</a:t>
            </a:r>
            <a:r>
              <a:rPr kumimoji="1" lang="zh-CN" altLang="en-US" sz="2400" b="1" dirty="0" smtClean="0">
                <a:solidFill>
                  <a:srgbClr val="000099"/>
                </a:solidFill>
                <a:ea typeface="黑体" pitchFamily="2" charset="-122"/>
              </a:rPr>
              <a:t>协议数据单元。</a:t>
            </a:r>
            <a:endParaRPr kumimoji="1" lang="en-US" altLang="zh-CN" sz="2400" b="1" dirty="0" smtClean="0">
              <a:solidFill>
                <a:srgbClr val="000099"/>
              </a:solidFill>
              <a:ea typeface="黑体" pitchFamily="2" charset="-122"/>
            </a:endParaRPr>
          </a:p>
          <a:p>
            <a:pPr>
              <a:lnSpc>
                <a:spcPct val="110000"/>
              </a:lnSpc>
            </a:pPr>
            <a:r>
              <a:rPr kumimoji="1" lang="en-US" altLang="zh-CN" sz="2400" b="1" dirty="0" smtClean="0">
                <a:solidFill>
                  <a:srgbClr val="000099"/>
                </a:solidFill>
                <a:ea typeface="黑体" pitchFamily="2" charset="-122"/>
              </a:rPr>
              <a:t>OSI </a:t>
            </a:r>
            <a:r>
              <a:rPr kumimoji="1" lang="zh-CN" altLang="zh-CN" sz="2400" b="1" dirty="0" smtClean="0">
                <a:solidFill>
                  <a:srgbClr val="000099"/>
                </a:solidFill>
                <a:ea typeface="黑体" pitchFamily="2" charset="-122"/>
              </a:rPr>
              <a:t>参考</a:t>
            </a:r>
            <a:r>
              <a:rPr kumimoji="1" lang="zh-CN" altLang="zh-CN" sz="2400" b="1" dirty="0">
                <a:solidFill>
                  <a:srgbClr val="000099"/>
                </a:solidFill>
                <a:ea typeface="黑体" pitchFamily="2" charset="-122"/>
              </a:rPr>
              <a:t>模型把</a:t>
            </a:r>
            <a:r>
              <a:rPr kumimoji="1" lang="zh-CN" altLang="zh-CN" sz="2400" b="1" dirty="0">
                <a:solidFill>
                  <a:srgbClr val="C00000"/>
                </a:solidFill>
                <a:ea typeface="黑体" pitchFamily="2" charset="-122"/>
              </a:rPr>
              <a:t>对等层次</a:t>
            </a:r>
            <a:r>
              <a:rPr kumimoji="1" lang="zh-CN" altLang="zh-CN" sz="2400" b="1" dirty="0">
                <a:solidFill>
                  <a:srgbClr val="000099"/>
                </a:solidFill>
                <a:ea typeface="黑体" pitchFamily="2" charset="-122"/>
              </a:rPr>
              <a:t>之间传送的数据单位称为该层的</a:t>
            </a:r>
            <a:r>
              <a:rPr kumimoji="1" lang="zh-CN" altLang="zh-CN" sz="2400" b="1" dirty="0" smtClean="0">
                <a:solidFill>
                  <a:srgbClr val="000099"/>
                </a:solidFill>
                <a:ea typeface="黑体" pitchFamily="2" charset="-122"/>
              </a:rPr>
              <a:t>协议数据单元</a:t>
            </a:r>
            <a:r>
              <a:rPr kumimoji="1" lang="en-US" altLang="zh-CN" sz="2400" b="1" dirty="0" smtClean="0">
                <a:solidFill>
                  <a:srgbClr val="000099"/>
                </a:solidFill>
                <a:ea typeface="黑体" pitchFamily="2" charset="-122"/>
              </a:rPr>
              <a:t> PDU</a:t>
            </a:r>
            <a:r>
              <a:rPr kumimoji="1" lang="zh-CN" altLang="en-US" sz="2400" b="1" dirty="0" smtClean="0">
                <a:solidFill>
                  <a:srgbClr val="000099"/>
                </a:solidFill>
                <a:ea typeface="黑体" pitchFamily="2" charset="-122"/>
              </a:rPr>
              <a:t>。</a:t>
            </a:r>
            <a:endParaRPr kumimoji="1" lang="en-US" altLang="zh-CN" sz="2400" b="1" dirty="0">
              <a:solidFill>
                <a:srgbClr val="000099"/>
              </a:solidFill>
              <a:ea typeface="黑体" pitchFamily="2" charset="-122"/>
            </a:endParaRPr>
          </a:p>
        </p:txBody>
      </p:sp>
    </p:spTree>
    <p:extLst>
      <p:ext uri="{BB962C8B-B14F-4D97-AF65-F5344CB8AC3E}">
        <p14:creationId xmlns:p14="http://schemas.microsoft.com/office/powerpoint/2010/main" val="3411589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指</a:t>
            </a:r>
            <a:r>
              <a:rPr lang="zh-CN" altLang="zh-CN" dirty="0"/>
              <a:t>“</a:t>
            </a:r>
            <a:r>
              <a:rPr lang="zh-CN" altLang="zh-CN" dirty="0" smtClean="0"/>
              <a:t>互联网</a:t>
            </a:r>
            <a:r>
              <a:rPr lang="en-US" altLang="zh-CN" dirty="0" smtClean="0"/>
              <a:t> + </a:t>
            </a:r>
            <a:r>
              <a:rPr lang="zh-CN" altLang="zh-CN" dirty="0" smtClean="0"/>
              <a:t>各个</a:t>
            </a:r>
            <a:r>
              <a:rPr lang="zh-CN" altLang="zh-CN" dirty="0"/>
              <a:t>传统行业</a:t>
            </a:r>
            <a:r>
              <a:rPr lang="zh-CN" altLang="zh-CN" dirty="0" smtClean="0"/>
              <a:t>”</a:t>
            </a:r>
            <a:r>
              <a:rPr lang="zh-CN" altLang="en-US" dirty="0" smtClean="0"/>
              <a:t>。</a:t>
            </a:r>
            <a:endParaRPr lang="en-US" altLang="zh-CN" dirty="0" smtClean="0"/>
          </a:p>
          <a:p>
            <a:r>
              <a:rPr lang="zh-CN" altLang="en-US" dirty="0" smtClean="0"/>
              <a:t>利用</a:t>
            </a:r>
            <a:r>
              <a:rPr lang="zh-CN" altLang="en-US" dirty="0"/>
              <a:t>信息通信技术以及互联网平台，让互联网与传统行业进行深度融合，创造新的发展生态</a:t>
            </a:r>
            <a:r>
              <a:rPr lang="zh-CN" altLang="en-US" dirty="0" smtClean="0"/>
              <a:t>。</a:t>
            </a:r>
            <a:endParaRPr lang="en-US" altLang="zh-CN" dirty="0" smtClean="0"/>
          </a:p>
          <a:p>
            <a:r>
              <a:rPr lang="zh-CN" altLang="zh-CN" dirty="0">
                <a:solidFill>
                  <a:srgbClr val="FF0000"/>
                </a:solidFill>
              </a:rPr>
              <a:t>特点</a:t>
            </a:r>
            <a:r>
              <a:rPr lang="zh-CN" altLang="en-US" dirty="0">
                <a:solidFill>
                  <a:srgbClr val="FF0000"/>
                </a:solidFill>
              </a:rPr>
              <a:t>：</a:t>
            </a:r>
            <a:r>
              <a:rPr lang="zh-CN" altLang="zh-CN" dirty="0"/>
              <a:t>把互联网的创新成果</a:t>
            </a:r>
            <a:r>
              <a:rPr lang="zh-CN" altLang="zh-CN" dirty="0">
                <a:solidFill>
                  <a:srgbClr val="FF0000"/>
                </a:solidFill>
              </a:rPr>
              <a:t>深度融合</a:t>
            </a:r>
            <a:r>
              <a:rPr lang="zh-CN" altLang="zh-CN" dirty="0"/>
              <a:t>于经济社会各领域之中，</a:t>
            </a:r>
            <a:r>
              <a:rPr lang="zh-CN" altLang="en-US" dirty="0"/>
              <a:t>从而</a:t>
            </a:r>
            <a:r>
              <a:rPr lang="zh-CN" altLang="zh-CN" dirty="0"/>
              <a:t>大大地提升了实体经济的创新力和生产力</a:t>
            </a:r>
            <a:r>
              <a:rPr lang="zh-CN" altLang="zh-CN" dirty="0" smtClean="0"/>
              <a:t>。</a:t>
            </a:r>
            <a:endParaRPr lang="en-US" altLang="zh-CN" dirty="0"/>
          </a:p>
          <a:p>
            <a:endParaRPr lang="en-US" altLang="zh-CN" dirty="0" smtClean="0"/>
          </a:p>
        </p:txBody>
      </p:sp>
      <p:pic>
        <p:nvPicPr>
          <p:cNvPr id="1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8984" y="4077072"/>
            <a:ext cx="420321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27203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6739"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42"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43"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44"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45"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46"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52"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53"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54"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55"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56"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6761"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708554" y="3066356"/>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6767" name="Text Box 31"/>
          <p:cNvSpPr txBox="1">
            <a:spLocks noChangeArrowheads="1"/>
          </p:cNvSpPr>
          <p:nvPr/>
        </p:nvSpPr>
        <p:spPr bwMode="auto">
          <a:xfrm>
            <a:off x="1754188" y="2780606"/>
            <a:ext cx="40831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再传送到运输层</a:t>
            </a:r>
          </a:p>
        </p:txBody>
      </p:sp>
      <p:sp>
        <p:nvSpPr>
          <p:cNvPr id="116768" name="Text Box 32"/>
          <p:cNvSpPr txBox="1">
            <a:spLocks noChangeArrowheads="1"/>
          </p:cNvSpPr>
          <p:nvPr/>
        </p:nvSpPr>
        <p:spPr bwMode="auto">
          <a:xfrm>
            <a:off x="1754187" y="3312418"/>
            <a:ext cx="4801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加上运输层首部，成为运输层报文</a:t>
            </a:r>
            <a:endParaRPr kumimoji="1" lang="zh-CN" altLang="en-US" sz="3600" b="1">
              <a:solidFill>
                <a:srgbClr val="333399"/>
              </a:solidFill>
              <a:ea typeface="黑体" pitchFamily="2" charset="-122"/>
            </a:endParaRPr>
          </a:p>
        </p:txBody>
      </p:sp>
    </p:spTree>
    <p:extLst>
      <p:ext uri="{BB962C8B-B14F-4D97-AF65-F5344CB8AC3E}">
        <p14:creationId xmlns:p14="http://schemas.microsoft.com/office/powerpoint/2010/main" val="451506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7763"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333399"/>
                </a:solidFill>
              </a:rPr>
              <a:t>5</a:t>
            </a:r>
          </a:p>
        </p:txBody>
      </p:sp>
      <p:sp>
        <p:nvSpPr>
          <p:cNvPr id="117766"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67"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68"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69"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70"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7776"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77"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78"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79"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80"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7785"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708554" y="3642618"/>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7791" name="Text Box 31"/>
          <p:cNvSpPr txBox="1">
            <a:spLocks noChangeArrowheads="1"/>
          </p:cNvSpPr>
          <p:nvPr/>
        </p:nvSpPr>
        <p:spPr bwMode="auto">
          <a:xfrm>
            <a:off x="1676797" y="3337818"/>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运输层报文再传送到网络层</a:t>
            </a:r>
          </a:p>
        </p:txBody>
      </p:sp>
      <p:sp>
        <p:nvSpPr>
          <p:cNvPr id="117792" name="Text Box 32"/>
          <p:cNvSpPr txBox="1">
            <a:spLocks noChangeArrowheads="1"/>
          </p:cNvSpPr>
          <p:nvPr/>
        </p:nvSpPr>
        <p:spPr bwMode="auto">
          <a:xfrm>
            <a:off x="1676797" y="3933131"/>
            <a:ext cx="6179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加上网络层首部，成为 </a:t>
            </a:r>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数据报（或分组）</a:t>
            </a:r>
          </a:p>
        </p:txBody>
      </p:sp>
    </p:spTree>
    <p:extLst>
      <p:ext uri="{BB962C8B-B14F-4D97-AF65-F5344CB8AC3E}">
        <p14:creationId xmlns:p14="http://schemas.microsoft.com/office/powerpoint/2010/main" val="2985077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878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79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79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79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79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79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80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80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80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80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80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880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708554" y="4234457"/>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8815" name="Text Box 31"/>
          <p:cNvSpPr txBox="1">
            <a:spLocks noChangeArrowheads="1"/>
          </p:cNvSpPr>
          <p:nvPr/>
        </p:nvSpPr>
        <p:spPr bwMode="auto">
          <a:xfrm>
            <a:off x="1754188" y="3923307"/>
            <a:ext cx="42475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数据报再传送到数据链路层</a:t>
            </a:r>
          </a:p>
        </p:txBody>
      </p:sp>
      <p:sp>
        <p:nvSpPr>
          <p:cNvPr id="118816" name="Text Box 32"/>
          <p:cNvSpPr txBox="1">
            <a:spLocks noChangeArrowheads="1"/>
          </p:cNvSpPr>
          <p:nvPr/>
        </p:nvSpPr>
        <p:spPr bwMode="auto">
          <a:xfrm>
            <a:off x="1754187" y="448051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加上链路层首部和尾部，成为数据链路层帧</a:t>
            </a:r>
          </a:p>
        </p:txBody>
      </p:sp>
    </p:spTree>
    <p:extLst>
      <p:ext uri="{BB962C8B-B14F-4D97-AF65-F5344CB8AC3E}">
        <p14:creationId xmlns:p14="http://schemas.microsoft.com/office/powerpoint/2010/main" val="234723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1981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1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1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1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1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1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2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2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2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2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2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983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708554" y="4810719"/>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9839" name="Text Box 31"/>
          <p:cNvSpPr txBox="1">
            <a:spLocks noChangeArrowheads="1"/>
          </p:cNvSpPr>
          <p:nvPr/>
        </p:nvSpPr>
        <p:spPr bwMode="auto">
          <a:xfrm>
            <a:off x="1754187" y="4428132"/>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数据链路层帧再传送到物理层</a:t>
            </a:r>
          </a:p>
        </p:txBody>
      </p:sp>
      <p:sp>
        <p:nvSpPr>
          <p:cNvPr id="119840" name="Text Box 32"/>
          <p:cNvSpPr txBox="1">
            <a:spLocks noChangeArrowheads="1"/>
          </p:cNvSpPr>
          <p:nvPr/>
        </p:nvSpPr>
        <p:spPr bwMode="auto">
          <a:xfrm>
            <a:off x="1754187"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最下面的物理层把比特流传送到物理媒体</a:t>
            </a:r>
          </a:p>
        </p:txBody>
      </p:sp>
    </p:spTree>
    <p:extLst>
      <p:ext uri="{BB962C8B-B14F-4D97-AF65-F5344CB8AC3E}">
        <p14:creationId xmlns:p14="http://schemas.microsoft.com/office/powerpoint/2010/main" val="3913660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0836" name="AutoShape 4"/>
          <p:cNvSpPr>
            <a:spLocks noChangeArrowheads="1"/>
          </p:cNvSpPr>
          <p:nvPr/>
        </p:nvSpPr>
        <p:spPr bwMode="auto">
          <a:xfrm rot="-5400000">
            <a:off x="4699529"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39" name="Text Box 7"/>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40" name="Text Box 8"/>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41" name="Text Box 9"/>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42" name="Text Box 10"/>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43" name="Freeform 11"/>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49" name="Text Box 17"/>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50" name="Text Box 18"/>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51" name="Text Box 19"/>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52" name="Text Box 20"/>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53" name="Freeform 21"/>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754989" y="5458419"/>
            <a:ext cx="428228"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
        <p:nvSpPr>
          <p:cNvPr id="120858" name="Text Box 26"/>
          <p:cNvSpPr txBox="1">
            <a:spLocks noChangeArrowheads="1"/>
          </p:cNvSpPr>
          <p:nvPr/>
        </p:nvSpPr>
        <p:spPr bwMode="auto">
          <a:xfrm>
            <a:off x="4172214" y="5555258"/>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dirty="0">
                <a:solidFill>
                  <a:srgbClr val="0000CC"/>
                </a:solidFill>
                <a:latin typeface="黑体" pitchFamily="2" charset="-122"/>
                <a:ea typeface="黑体" pitchFamily="2" charset="-122"/>
              </a:rPr>
              <a:t>物理传输媒体</a:t>
            </a:r>
          </a:p>
        </p:txBody>
      </p:sp>
      <p:sp>
        <p:nvSpPr>
          <p:cNvPr id="120859" name="AutoShape 27"/>
          <p:cNvSpPr>
            <a:spLocks noChangeArrowheads="1"/>
          </p:cNvSpPr>
          <p:nvPr/>
        </p:nvSpPr>
        <p:spPr bwMode="auto">
          <a:xfrm rot="5400000">
            <a:off x="3594100"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0" name="AutoShape 28"/>
          <p:cNvSpPr>
            <a:spLocks noChangeArrowheads="1"/>
          </p:cNvSpPr>
          <p:nvPr/>
        </p:nvSpPr>
        <p:spPr bwMode="auto">
          <a:xfrm rot="5400000">
            <a:off x="6559021"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1"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0862"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64"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120866" name="Group 34"/>
          <p:cNvGrpSpPr>
            <a:grpSpLocks/>
          </p:cNvGrpSpPr>
          <p:nvPr/>
        </p:nvGrpSpPr>
        <p:grpSpPr bwMode="auto">
          <a:xfrm>
            <a:off x="1754188" y="5687019"/>
            <a:ext cx="1155700" cy="139700"/>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68" name="Freeform 36"/>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a:grpSpLocks/>
          </p:cNvGrpSpPr>
          <p:nvPr/>
        </p:nvGrpSpPr>
        <p:grpSpPr bwMode="auto">
          <a:xfrm>
            <a:off x="7150894" y="5685433"/>
            <a:ext cx="1155700" cy="142875"/>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71" name="Freeform 39"/>
            <p:cNvSpPr>
              <a:spLocks/>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265204" y="4524970"/>
            <a:ext cx="5416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imes New Roman" pitchFamily="18" charset="0"/>
                <a:ea typeface="黑体" pitchFamily="2" charset="-122"/>
              </a:rPr>
              <a:t>电信号（或光信号）在物理媒体中传播</a:t>
            </a:r>
          </a:p>
          <a:p>
            <a:pPr algn="ctr" eaLnBrk="0" hangingPunct="0"/>
            <a:r>
              <a:rPr kumimoji="1" lang="zh-CN" altLang="en-US" sz="2400" b="1">
                <a:solidFill>
                  <a:srgbClr val="333399"/>
                </a:solidFill>
                <a:latin typeface="Times New Roman" pitchFamily="18" charset="0"/>
                <a:ea typeface="黑体" pitchFamily="2" charset="-122"/>
              </a:rPr>
              <a:t>从发送端物理层传送到接收端物理层</a:t>
            </a:r>
          </a:p>
        </p:txBody>
      </p:sp>
      <p:sp>
        <p:nvSpPr>
          <p:cNvPr id="120873" name="Text Box 41"/>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0874" name="AutoShape 42"/>
          <p:cNvSpPr>
            <a:spLocks noChangeArrowheads="1"/>
          </p:cNvSpPr>
          <p:nvPr/>
        </p:nvSpPr>
        <p:spPr bwMode="auto">
          <a:xfrm rot="5400000" flipH="1">
            <a:off x="8762273" y="5390355"/>
            <a:ext cx="431800" cy="42822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Tree>
    <p:extLst>
      <p:ext uri="{BB962C8B-B14F-4D97-AF65-F5344CB8AC3E}">
        <p14:creationId xmlns:p14="http://schemas.microsoft.com/office/powerpoint/2010/main" val="3114713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185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6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6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6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6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6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7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7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7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7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7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188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1886" name="Text Box 30"/>
          <p:cNvSpPr txBox="1">
            <a:spLocks noChangeArrowheads="1"/>
          </p:cNvSpPr>
          <p:nvPr/>
        </p:nvSpPr>
        <p:spPr bwMode="auto">
          <a:xfrm>
            <a:off x="2399110"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物理层接收到比特流，上交给数据链路层</a:t>
            </a:r>
          </a:p>
        </p:txBody>
      </p:sp>
      <p:sp>
        <p:nvSpPr>
          <p:cNvPr id="121887" name="AutoShape 31"/>
          <p:cNvSpPr>
            <a:spLocks noChangeArrowheads="1"/>
          </p:cNvSpPr>
          <p:nvPr/>
        </p:nvSpPr>
        <p:spPr bwMode="auto">
          <a:xfrm rot="10800000" flipV="1">
            <a:off x="8997950" y="480595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1943044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2883"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86"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87"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88"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89"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890"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96"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97"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98"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99"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900"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2905"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2910" name="Text Box 30"/>
          <p:cNvSpPr txBox="1">
            <a:spLocks noChangeArrowheads="1"/>
          </p:cNvSpPr>
          <p:nvPr/>
        </p:nvSpPr>
        <p:spPr bwMode="auto">
          <a:xfrm>
            <a:off x="3800019" y="4309070"/>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a:t>
            </a:r>
          </a:p>
          <a:p>
            <a:pPr algn="ctr" eaLnBrk="0" hangingPunct="0"/>
            <a:r>
              <a:rPr kumimoji="1" lang="zh-CN" altLang="en-US" sz="2400" b="1">
                <a:solidFill>
                  <a:srgbClr val="333399"/>
                </a:solidFill>
                <a:ea typeface="黑体" pitchFamily="2" charset="-122"/>
              </a:rPr>
              <a:t>取出数据部分，上交给网络层</a:t>
            </a:r>
          </a:p>
        </p:txBody>
      </p:sp>
      <p:sp>
        <p:nvSpPr>
          <p:cNvPr id="122911" name="AutoShape 31"/>
          <p:cNvSpPr>
            <a:spLocks noChangeArrowheads="1"/>
          </p:cNvSpPr>
          <p:nvPr/>
        </p:nvSpPr>
        <p:spPr bwMode="auto">
          <a:xfrm rot="10800000" flipV="1">
            <a:off x="8997950" y="416460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825828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390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1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1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1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1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1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2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2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2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2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2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392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3934" name="Text Box 30"/>
          <p:cNvSpPr txBox="1">
            <a:spLocks noChangeArrowheads="1"/>
          </p:cNvSpPr>
          <p:nvPr/>
        </p:nvSpPr>
        <p:spPr bwMode="auto">
          <a:xfrm>
            <a:off x="3892887" y="37328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网络层剥去首部，取出数据部分</a:t>
            </a:r>
          </a:p>
          <a:p>
            <a:pPr algn="ctr" eaLnBrk="0" hangingPunct="0"/>
            <a:r>
              <a:rPr kumimoji="1" lang="zh-CN" altLang="en-US" sz="2400" b="1">
                <a:solidFill>
                  <a:srgbClr val="333399"/>
                </a:solidFill>
                <a:ea typeface="黑体" pitchFamily="2" charset="-122"/>
              </a:rPr>
              <a:t>上交给运输层</a:t>
            </a:r>
          </a:p>
        </p:txBody>
      </p:sp>
      <p:sp>
        <p:nvSpPr>
          <p:cNvPr id="123935" name="AutoShape 31"/>
          <p:cNvSpPr>
            <a:spLocks noChangeArrowheads="1"/>
          </p:cNvSpPr>
          <p:nvPr/>
        </p:nvSpPr>
        <p:spPr bwMode="auto">
          <a:xfrm rot="10800000" flipV="1">
            <a:off x="8997950" y="35518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296409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493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3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3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3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3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3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4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4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4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4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4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495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7"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4958" name="Text Box 30"/>
          <p:cNvSpPr txBox="1">
            <a:spLocks noChangeArrowheads="1"/>
          </p:cNvSpPr>
          <p:nvPr/>
        </p:nvSpPr>
        <p:spPr bwMode="auto">
          <a:xfrm>
            <a:off x="3892887" y="30851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运输层剥去首部，取出数据部分</a:t>
            </a:r>
          </a:p>
          <a:p>
            <a:pPr algn="ctr" eaLnBrk="0" hangingPunct="0"/>
            <a:r>
              <a:rPr kumimoji="1" lang="zh-CN" altLang="en-US" sz="2400" b="1">
                <a:solidFill>
                  <a:srgbClr val="333399"/>
                </a:solidFill>
                <a:ea typeface="黑体" pitchFamily="2" charset="-122"/>
              </a:rPr>
              <a:t>上交给应用层</a:t>
            </a:r>
          </a:p>
        </p:txBody>
      </p:sp>
      <p:sp>
        <p:nvSpPr>
          <p:cNvPr id="124959" name="AutoShape 31"/>
          <p:cNvSpPr>
            <a:spLocks noChangeArrowheads="1"/>
          </p:cNvSpPr>
          <p:nvPr/>
        </p:nvSpPr>
        <p:spPr bwMode="auto">
          <a:xfrm rot="10800000" flipV="1">
            <a:off x="8997950" y="2975570"/>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68734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5955"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58"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59"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60"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61"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62"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68"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69"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70"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71"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72"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5977"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79"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1"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5982" name="Text Box 30"/>
          <p:cNvSpPr txBox="1">
            <a:spLocks noChangeArrowheads="1"/>
          </p:cNvSpPr>
          <p:nvPr/>
        </p:nvSpPr>
        <p:spPr bwMode="auto">
          <a:xfrm>
            <a:off x="3266949" y="2580283"/>
            <a:ext cx="51090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应用层剥去首部，取出应用程序数据</a:t>
            </a:r>
          </a:p>
          <a:p>
            <a:pPr algn="ctr" eaLnBrk="0" hangingPunct="0"/>
            <a:r>
              <a:rPr kumimoji="1" lang="zh-CN" altLang="en-US" sz="2400" b="1">
                <a:solidFill>
                  <a:srgbClr val="333399"/>
                </a:solidFill>
                <a:ea typeface="黑体" pitchFamily="2" charset="-122"/>
              </a:rPr>
              <a:t>上交给应用进程</a:t>
            </a:r>
          </a:p>
        </p:txBody>
      </p:sp>
      <p:sp>
        <p:nvSpPr>
          <p:cNvPr id="125983" name="AutoShape 31"/>
          <p:cNvSpPr>
            <a:spLocks noChangeArrowheads="1"/>
          </p:cNvSpPr>
          <p:nvPr/>
        </p:nvSpPr>
        <p:spPr bwMode="auto">
          <a:xfrm rot="10800000" flipV="1">
            <a:off x="8997950" y="24723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495847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互联网负面影响</a:t>
            </a:r>
            <a:endParaRPr lang="zh-CN" altLang="en-US" dirty="0"/>
          </a:p>
        </p:txBody>
      </p:sp>
      <p:sp>
        <p:nvSpPr>
          <p:cNvPr id="3" name="内容占位符 2"/>
          <p:cNvSpPr>
            <a:spLocks noGrp="1"/>
          </p:cNvSpPr>
          <p:nvPr>
            <p:ph idx="1"/>
          </p:nvPr>
        </p:nvSpPr>
        <p:spPr/>
        <p:txBody>
          <a:bodyPr/>
          <a:lstStyle/>
          <a:p>
            <a:r>
              <a:rPr lang="zh-CN" altLang="zh-CN" dirty="0"/>
              <a:t>互联网也给人们带来了一些负面</a:t>
            </a:r>
            <a:r>
              <a:rPr lang="zh-CN" altLang="zh-CN" dirty="0" smtClean="0"/>
              <a:t>影响</a:t>
            </a:r>
            <a:r>
              <a:rPr lang="zh-CN" altLang="en-US" dirty="0" smtClean="0"/>
              <a:t>，例如：</a:t>
            </a:r>
            <a:endParaRPr lang="en-US" altLang="zh-CN" dirty="0" smtClean="0"/>
          </a:p>
          <a:p>
            <a:pPr lvl="1"/>
            <a:r>
              <a:rPr lang="zh-CN" altLang="zh-CN" dirty="0"/>
              <a:t>利用互联网传播</a:t>
            </a:r>
            <a:r>
              <a:rPr lang="zh-CN" altLang="zh-CN" dirty="0" smtClean="0"/>
              <a:t>计算机病毒</a:t>
            </a:r>
            <a:endParaRPr lang="en-US" altLang="zh-CN" dirty="0" smtClean="0"/>
          </a:p>
          <a:p>
            <a:pPr lvl="1"/>
            <a:r>
              <a:rPr lang="zh-CN" altLang="zh-CN" dirty="0"/>
              <a:t>利用互联网窃取国家机密和盗窃银行或储户的</a:t>
            </a:r>
            <a:r>
              <a:rPr lang="zh-CN" altLang="zh-CN" dirty="0" smtClean="0"/>
              <a:t>钱财</a:t>
            </a:r>
            <a:endParaRPr lang="en-US" altLang="zh-CN" dirty="0" smtClean="0"/>
          </a:p>
          <a:p>
            <a:pPr lvl="1"/>
            <a:r>
              <a:rPr lang="zh-CN" altLang="zh-CN" dirty="0"/>
              <a:t>网上</a:t>
            </a:r>
            <a:r>
              <a:rPr lang="zh-CN" altLang="zh-CN" dirty="0" smtClean="0"/>
              <a:t>欺诈</a:t>
            </a:r>
            <a:endParaRPr lang="en-US" altLang="zh-CN" dirty="0" smtClean="0"/>
          </a:p>
          <a:p>
            <a:pPr lvl="1"/>
            <a:r>
              <a:rPr lang="zh-CN" altLang="zh-CN" dirty="0" smtClean="0"/>
              <a:t>在</a:t>
            </a:r>
            <a:r>
              <a:rPr lang="zh-CN" altLang="zh-CN" dirty="0"/>
              <a:t>网上肆意散布谣言、不良信息和播放不健康的视频</a:t>
            </a:r>
            <a:r>
              <a:rPr lang="zh-CN" altLang="zh-CN" dirty="0" smtClean="0"/>
              <a:t>节目</a:t>
            </a:r>
            <a:endParaRPr lang="en-US" altLang="zh-CN" dirty="0" smtClean="0"/>
          </a:p>
          <a:p>
            <a:pPr lvl="1"/>
            <a:r>
              <a:rPr lang="zh-CN" altLang="zh-CN" dirty="0"/>
              <a:t>青少年弃学</a:t>
            </a:r>
            <a:r>
              <a:rPr lang="zh-CN" altLang="zh-CN" dirty="0" smtClean="0"/>
              <a:t>而沉溺于网络游戏</a:t>
            </a:r>
            <a:r>
              <a:rPr lang="zh-CN" altLang="en-US" dirty="0" smtClean="0"/>
              <a:t>等</a:t>
            </a:r>
            <a:endParaRPr lang="en-US" altLang="zh-CN" dirty="0" smtClean="0"/>
          </a:p>
        </p:txBody>
      </p:sp>
      <p:sp>
        <p:nvSpPr>
          <p:cNvPr id="4" name="矩形 3"/>
          <p:cNvSpPr/>
          <p:nvPr/>
        </p:nvSpPr>
        <p:spPr>
          <a:xfrm>
            <a:off x="704528" y="5157192"/>
            <a:ext cx="8712968" cy="646331"/>
          </a:xfrm>
          <a:prstGeom prst="rect">
            <a:avLst/>
          </a:prstGeom>
          <a:solidFill>
            <a:schemeClr val="bg2"/>
          </a:solidFill>
        </p:spPr>
        <p:txBody>
          <a:bodyPr wrap="square">
            <a:spAutoFit/>
          </a:bodyPr>
          <a:lstStyle/>
          <a:p>
            <a:pPr algn="ctr"/>
            <a:r>
              <a:rPr lang="zh-CN" altLang="en-US" sz="3600" b="1" dirty="0" smtClean="0">
                <a:solidFill>
                  <a:srgbClr val="0000FF"/>
                </a:solidFill>
                <a:latin typeface="+mn-lt"/>
                <a:ea typeface="黑体" pitchFamily="2" charset="-122"/>
              </a:rPr>
              <a:t>因此，必须加强</a:t>
            </a:r>
            <a:r>
              <a:rPr lang="zh-CN" altLang="zh-CN" sz="3600" b="1" dirty="0" smtClean="0">
                <a:solidFill>
                  <a:srgbClr val="0000FF"/>
                </a:solidFill>
                <a:latin typeface="+mn-lt"/>
                <a:ea typeface="黑体" pitchFamily="2" charset="-122"/>
              </a:rPr>
              <a:t>对</a:t>
            </a:r>
            <a:r>
              <a:rPr lang="zh-CN" altLang="zh-CN" sz="3600" b="1" dirty="0">
                <a:solidFill>
                  <a:srgbClr val="0000FF"/>
                </a:solidFill>
                <a:latin typeface="+mn-lt"/>
                <a:ea typeface="黑体" pitchFamily="2" charset="-122"/>
              </a:rPr>
              <a:t>互联网的</a:t>
            </a:r>
            <a:r>
              <a:rPr lang="zh-CN" altLang="zh-CN" sz="3600" b="1" dirty="0" smtClean="0">
                <a:solidFill>
                  <a:srgbClr val="0000FF"/>
                </a:solidFill>
                <a:latin typeface="+mn-lt"/>
                <a:ea typeface="黑体" pitchFamily="2" charset="-122"/>
              </a:rPr>
              <a:t>管理</a:t>
            </a:r>
            <a:r>
              <a:rPr lang="zh-CN" altLang="en-US" sz="3600" b="1" dirty="0" smtClean="0">
                <a:solidFill>
                  <a:srgbClr val="0000FF"/>
                </a:solidFill>
                <a:latin typeface="+mn-lt"/>
                <a:ea typeface="黑体" pitchFamily="2" charset="-122"/>
              </a:rPr>
              <a:t>。</a:t>
            </a:r>
            <a:endParaRPr lang="zh-CN" altLang="en-US" sz="3600" b="1" dirty="0">
              <a:solidFill>
                <a:srgbClr val="0000FF"/>
              </a:solidFill>
              <a:latin typeface="+mn-lt"/>
              <a:ea typeface="黑体" pitchFamily="2" charset="-122"/>
            </a:endParaRPr>
          </a:p>
        </p:txBody>
      </p:sp>
    </p:spTree>
    <p:extLst>
      <p:ext uri="{BB962C8B-B14F-4D97-AF65-F5344CB8AC3E}">
        <p14:creationId xmlns:p14="http://schemas.microsoft.com/office/powerpoint/2010/main" val="21652203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2697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8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8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8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8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8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9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9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9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9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9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700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7006"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27007"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ahoma" pitchFamily="34" charset="0"/>
                <a:ea typeface="黑体" pitchFamily="2" charset="-122"/>
              </a:rPr>
              <a:t>我收到了</a:t>
            </a:r>
            <a:r>
              <a:rPr kumimoji="1" lang="zh-CN" altLang="en-US" sz="1400" b="1">
                <a:solidFill>
                  <a:srgbClr val="333399"/>
                </a:solidFill>
                <a:ea typeface="黑体" pitchFamily="2" charset="-122"/>
              </a:rPr>
              <a:t> </a:t>
            </a:r>
            <a:r>
              <a:rPr kumimoji="1" lang="en-US" altLang="zh-CN" sz="2400" b="1">
                <a:solidFill>
                  <a:srgbClr val="333399"/>
                </a:solidFill>
                <a:ea typeface="黑体" pitchFamily="2" charset="-122"/>
              </a:rPr>
              <a:t>AP</a:t>
            </a:r>
            <a:r>
              <a:rPr kumimoji="1" lang="en-US" altLang="zh-CN" sz="2400" b="1" baseline="-25000">
                <a:solidFill>
                  <a:srgbClr val="333399"/>
                </a:solidFill>
                <a:ea typeface="黑体" pitchFamily="2" charset="-122"/>
              </a:rPr>
              <a:t>1</a:t>
            </a:r>
            <a:r>
              <a:rPr kumimoji="1" lang="en-US" altLang="zh-CN" sz="1600" b="1">
                <a:solidFill>
                  <a:srgbClr val="333399"/>
                </a:solidFill>
                <a:ea typeface="黑体" pitchFamily="2" charset="-122"/>
              </a:rPr>
              <a:t> </a:t>
            </a:r>
            <a:r>
              <a:rPr kumimoji="1" lang="zh-CN" altLang="en-US" sz="2400" b="1">
                <a:solidFill>
                  <a:srgbClr val="333399"/>
                </a:solidFill>
                <a:latin typeface="Tahoma" pitchFamily="34" charset="0"/>
                <a:ea typeface="黑体" pitchFamily="2" charset="-122"/>
              </a:rPr>
              <a:t>发来的</a:t>
            </a:r>
          </a:p>
          <a:p>
            <a:pPr algn="ctr" eaLnBrk="0" hangingPunct="0"/>
            <a:r>
              <a:rPr kumimoji="1" lang="zh-CN" altLang="en-US" sz="2400" b="1">
                <a:solidFill>
                  <a:srgbClr val="333399"/>
                </a:solidFill>
                <a:ea typeface="黑体" pitchFamily="2" charset="-122"/>
              </a:rPr>
              <a:t>应用程序数据！</a:t>
            </a:r>
          </a:p>
        </p:txBody>
      </p:sp>
    </p:spTree>
    <p:extLst>
      <p:ext uri="{BB962C8B-B14F-4D97-AF65-F5344CB8AC3E}">
        <p14:creationId xmlns:p14="http://schemas.microsoft.com/office/powerpoint/2010/main" val="43530755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8003" name="AutoShape 3"/>
          <p:cNvSpPr>
            <a:spLocks noChangeArrowheads="1"/>
          </p:cNvSpPr>
          <p:nvPr/>
        </p:nvSpPr>
        <p:spPr bwMode="auto">
          <a:xfrm rot="-5400000">
            <a:off x="4756283" y="86543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32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266" y="273471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06" name="Text Box 6"/>
          <p:cNvSpPr txBox="1">
            <a:spLocks noChangeArrowheads="1"/>
          </p:cNvSpPr>
          <p:nvPr/>
        </p:nvSpPr>
        <p:spPr bwMode="auto">
          <a:xfrm>
            <a:off x="1025266" y="336178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07" name="Text Box 7"/>
          <p:cNvSpPr txBox="1">
            <a:spLocks noChangeArrowheads="1"/>
          </p:cNvSpPr>
          <p:nvPr/>
        </p:nvSpPr>
        <p:spPr bwMode="auto">
          <a:xfrm>
            <a:off x="1025266" y="39189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08" name="Text Box 8"/>
          <p:cNvSpPr txBox="1">
            <a:spLocks noChangeArrowheads="1"/>
          </p:cNvSpPr>
          <p:nvPr/>
        </p:nvSpPr>
        <p:spPr bwMode="auto">
          <a:xfrm>
            <a:off x="1025266" y="4477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09" name="Text Box 9"/>
          <p:cNvSpPr txBox="1">
            <a:spLocks noChangeArrowheads="1"/>
          </p:cNvSpPr>
          <p:nvPr/>
        </p:nvSpPr>
        <p:spPr bwMode="auto">
          <a:xfrm>
            <a:off x="1025266" y="504453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10" name="Freeform 10"/>
          <p:cNvSpPr>
            <a:spLocks/>
          </p:cNvSpPr>
          <p:nvPr/>
        </p:nvSpPr>
        <p:spPr bwMode="auto">
          <a:xfrm>
            <a:off x="577850" y="315699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a:spLocks/>
          </p:cNvSpPr>
          <p:nvPr/>
        </p:nvSpPr>
        <p:spPr bwMode="auto">
          <a:xfrm>
            <a:off x="588169" y="373166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a:spLocks/>
          </p:cNvSpPr>
          <p:nvPr/>
        </p:nvSpPr>
        <p:spPr bwMode="auto">
          <a:xfrm>
            <a:off x="564092" y="430793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a:spLocks/>
          </p:cNvSpPr>
          <p:nvPr/>
        </p:nvSpPr>
        <p:spPr bwMode="auto">
          <a:xfrm>
            <a:off x="564092" y="490006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199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699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16" name="Text Box 16"/>
          <p:cNvSpPr txBox="1">
            <a:spLocks noChangeArrowheads="1"/>
          </p:cNvSpPr>
          <p:nvPr/>
        </p:nvSpPr>
        <p:spPr bwMode="auto">
          <a:xfrm>
            <a:off x="8585200" y="33268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17" name="Text Box 17"/>
          <p:cNvSpPr txBox="1">
            <a:spLocks noChangeArrowheads="1"/>
          </p:cNvSpPr>
          <p:nvPr/>
        </p:nvSpPr>
        <p:spPr bwMode="auto">
          <a:xfrm>
            <a:off x="8585200" y="38840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18" name="Text Box 18"/>
          <p:cNvSpPr txBox="1">
            <a:spLocks noChangeArrowheads="1"/>
          </p:cNvSpPr>
          <p:nvPr/>
        </p:nvSpPr>
        <p:spPr bwMode="auto">
          <a:xfrm>
            <a:off x="8585200" y="44444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19" name="Text Box 19"/>
          <p:cNvSpPr txBox="1">
            <a:spLocks noChangeArrowheads="1"/>
          </p:cNvSpPr>
          <p:nvPr/>
        </p:nvSpPr>
        <p:spPr bwMode="auto">
          <a:xfrm>
            <a:off x="8585200" y="500960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20" name="Freeform 20"/>
          <p:cNvSpPr>
            <a:spLocks/>
          </p:cNvSpPr>
          <p:nvPr/>
        </p:nvSpPr>
        <p:spPr bwMode="auto">
          <a:xfrm>
            <a:off x="8543925" y="312206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a:spLocks/>
          </p:cNvSpPr>
          <p:nvPr/>
        </p:nvSpPr>
        <p:spPr bwMode="auto">
          <a:xfrm>
            <a:off x="8554244" y="369674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a:spLocks/>
          </p:cNvSpPr>
          <p:nvPr/>
        </p:nvSpPr>
        <p:spPr bwMode="auto">
          <a:xfrm>
            <a:off x="8530167" y="427300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a:spLocks/>
          </p:cNvSpPr>
          <p:nvPr/>
        </p:nvSpPr>
        <p:spPr bwMode="auto">
          <a:xfrm>
            <a:off x="8530167" y="486514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28025" name="AutoShape 25"/>
          <p:cNvSpPr>
            <a:spLocks noChangeArrowheads="1"/>
          </p:cNvSpPr>
          <p:nvPr/>
        </p:nvSpPr>
        <p:spPr bwMode="auto">
          <a:xfrm>
            <a:off x="8703866" y="202510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87" y="212988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3010" y="206796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367" y="218861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8030" name="Rectangle 30"/>
          <p:cNvSpPr>
            <a:spLocks noChangeArrowheads="1"/>
          </p:cNvSpPr>
          <p:nvPr/>
        </p:nvSpPr>
        <p:spPr bwMode="auto">
          <a:xfrm>
            <a:off x="4406106" y="2201318"/>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1" name="Group 31"/>
          <p:cNvGrpSpPr>
            <a:grpSpLocks/>
          </p:cNvGrpSpPr>
          <p:nvPr/>
        </p:nvGrpSpPr>
        <p:grpSpPr bwMode="auto">
          <a:xfrm>
            <a:off x="2846257" y="2128292"/>
            <a:ext cx="1561571" cy="1008062"/>
            <a:chOff x="1655" y="1525"/>
            <a:chExt cx="908" cy="635"/>
          </a:xfrm>
        </p:grpSpPr>
        <p:sp>
          <p:nvSpPr>
            <p:cNvPr id="128032" name="Text Box 32"/>
            <p:cNvSpPr txBox="1">
              <a:spLocks noChangeArrowheads="1"/>
            </p:cNvSpPr>
            <p:nvPr/>
          </p:nvSpPr>
          <p:spPr bwMode="auto">
            <a:xfrm>
              <a:off x="1655" y="1525"/>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应用层首部</a:t>
              </a:r>
              <a:endParaRPr kumimoji="1" lang="zh-CN" altLang="en-US" sz="2000" b="1">
                <a:solidFill>
                  <a:srgbClr val="333399"/>
                </a:solidFill>
                <a:latin typeface="Times New Roman" pitchFamily="18" charset="0"/>
                <a:ea typeface="黑体"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grpSp>
      <p:sp>
        <p:nvSpPr>
          <p:cNvPr id="128035" name="Rectangle 35"/>
          <p:cNvSpPr>
            <a:spLocks noChangeArrowheads="1"/>
          </p:cNvSpPr>
          <p:nvPr/>
        </p:nvSpPr>
        <p:spPr bwMode="auto">
          <a:xfrm>
            <a:off x="2144581" y="508104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8036" name="Text Box 36"/>
          <p:cNvSpPr txBox="1">
            <a:spLocks noChangeArrowheads="1"/>
          </p:cNvSpPr>
          <p:nvPr/>
        </p:nvSpPr>
        <p:spPr bwMode="auto">
          <a:xfrm>
            <a:off x="1712640" y="1196752"/>
            <a:ext cx="6676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800" b="1" dirty="0">
                <a:solidFill>
                  <a:srgbClr val="3333FF"/>
                </a:solidFill>
                <a:ea typeface="黑体" pitchFamily="2" charset="-122"/>
              </a:rPr>
              <a:t>注意观察加入或剥去首部（尾部）的层次</a:t>
            </a:r>
          </a:p>
        </p:txBody>
      </p:sp>
      <p:sp>
        <p:nvSpPr>
          <p:cNvPr id="128037" name="Rectangle 37"/>
          <p:cNvSpPr>
            <a:spLocks noChangeArrowheads="1"/>
          </p:cNvSpPr>
          <p:nvPr/>
        </p:nvSpPr>
        <p:spPr bwMode="auto">
          <a:xfrm>
            <a:off x="4406106" y="277758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8" name="Group 38"/>
          <p:cNvGrpSpPr>
            <a:grpSpLocks/>
          </p:cNvGrpSpPr>
          <p:nvPr/>
        </p:nvGrpSpPr>
        <p:grpSpPr bwMode="auto">
          <a:xfrm>
            <a:off x="3860933" y="3353843"/>
            <a:ext cx="3353594" cy="358775"/>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1" name="Group 41"/>
          <p:cNvGrpSpPr>
            <a:grpSpLocks/>
          </p:cNvGrpSpPr>
          <p:nvPr/>
        </p:nvGrpSpPr>
        <p:grpSpPr bwMode="auto">
          <a:xfrm>
            <a:off x="3314039" y="3930105"/>
            <a:ext cx="3900488" cy="358775"/>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5" name="Group 45"/>
          <p:cNvGrpSpPr>
            <a:grpSpLocks/>
          </p:cNvGrpSpPr>
          <p:nvPr/>
        </p:nvGrpSpPr>
        <p:grpSpPr bwMode="auto">
          <a:xfrm>
            <a:off x="2768865" y="4506368"/>
            <a:ext cx="4445662" cy="358775"/>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50" name="Group 50"/>
          <p:cNvGrpSpPr>
            <a:grpSpLocks/>
          </p:cNvGrpSpPr>
          <p:nvPr/>
        </p:nvGrpSpPr>
        <p:grpSpPr bwMode="auto">
          <a:xfrm>
            <a:off x="708554" y="2488655"/>
            <a:ext cx="5180013" cy="415925"/>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a:grpSpLocks/>
          </p:cNvGrpSpPr>
          <p:nvPr/>
        </p:nvGrpSpPr>
        <p:grpSpPr bwMode="auto">
          <a:xfrm>
            <a:off x="705115" y="3064917"/>
            <a:ext cx="4872170" cy="396875"/>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a:grpSpLocks/>
          </p:cNvGrpSpPr>
          <p:nvPr/>
        </p:nvGrpSpPr>
        <p:grpSpPr bwMode="auto">
          <a:xfrm>
            <a:off x="705115" y="3625305"/>
            <a:ext cx="4481777" cy="409575"/>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a:grpSpLocks/>
          </p:cNvGrpSpPr>
          <p:nvPr/>
        </p:nvGrpSpPr>
        <p:grpSpPr bwMode="auto">
          <a:xfrm>
            <a:off x="703396" y="4215854"/>
            <a:ext cx="4151577" cy="444500"/>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a:grpSpLocks/>
          </p:cNvGrpSpPr>
          <p:nvPr/>
        </p:nvGrpSpPr>
        <p:grpSpPr bwMode="auto">
          <a:xfrm>
            <a:off x="703396" y="4792118"/>
            <a:ext cx="3938323" cy="46037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a:grpSpLocks/>
          </p:cNvGrpSpPr>
          <p:nvPr/>
        </p:nvGrpSpPr>
        <p:grpSpPr bwMode="auto">
          <a:xfrm>
            <a:off x="2221971" y="2637879"/>
            <a:ext cx="1638962" cy="1074738"/>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67" name="Text Box 67"/>
            <p:cNvSpPr txBox="1">
              <a:spLocks noChangeArrowheads="1"/>
            </p:cNvSpPr>
            <p:nvPr/>
          </p:nvSpPr>
          <p:spPr bwMode="auto">
            <a:xfrm>
              <a:off x="1292" y="1846"/>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运输层首部</a:t>
              </a:r>
              <a:endParaRPr kumimoji="1" lang="zh-CN" altLang="en-US" sz="2000" b="1">
                <a:solidFill>
                  <a:srgbClr val="333399"/>
                </a:solidFill>
                <a:latin typeface="Times New Roman" pitchFamily="18" charset="0"/>
                <a:ea typeface="黑体"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a:grpSpLocks/>
          </p:cNvGrpSpPr>
          <p:nvPr/>
        </p:nvGrpSpPr>
        <p:grpSpPr bwMode="auto">
          <a:xfrm>
            <a:off x="1661319" y="3136355"/>
            <a:ext cx="1652720" cy="1152525"/>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71" name="Text Box 71"/>
            <p:cNvSpPr txBox="1">
              <a:spLocks noChangeArrowheads="1"/>
            </p:cNvSpPr>
            <p:nvPr/>
          </p:nvSpPr>
          <p:spPr bwMode="auto">
            <a:xfrm>
              <a:off x="966" y="216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网络层首部</a:t>
              </a:r>
              <a:endParaRPr kumimoji="1" lang="zh-CN" altLang="en-US" sz="2000" b="1">
                <a:solidFill>
                  <a:srgbClr val="333399"/>
                </a:solidFill>
                <a:latin typeface="Times New Roman" pitchFamily="18" charset="0"/>
                <a:ea typeface="黑体"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a:grpSpLocks/>
          </p:cNvGrpSpPr>
          <p:nvPr/>
        </p:nvGrpSpPr>
        <p:grpSpPr bwMode="auto">
          <a:xfrm>
            <a:off x="1546092" y="3568154"/>
            <a:ext cx="1222772" cy="1295400"/>
            <a:chOff x="899" y="2432"/>
            <a:chExt cx="711"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8075" name="Text Box 75"/>
            <p:cNvSpPr txBox="1">
              <a:spLocks noChangeArrowheads="1"/>
            </p:cNvSpPr>
            <p:nvPr/>
          </p:nvSpPr>
          <p:spPr bwMode="auto">
            <a:xfrm>
              <a:off x="899" y="2432"/>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首部</a:t>
              </a:r>
              <a:endParaRPr kumimoji="1" lang="zh-CN" altLang="en-US" sz="2000" b="1">
                <a:solidFill>
                  <a:srgbClr val="333399"/>
                </a:solidFill>
                <a:latin typeface="Times New Roman" pitchFamily="18" charset="0"/>
                <a:ea typeface="黑体"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a:grpSpLocks/>
          </p:cNvGrpSpPr>
          <p:nvPr/>
        </p:nvGrpSpPr>
        <p:grpSpPr bwMode="auto">
          <a:xfrm>
            <a:off x="7214526" y="3574504"/>
            <a:ext cx="1057671" cy="1290638"/>
            <a:chOff x="4195" y="2436"/>
            <a:chExt cx="615"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55" y="2436"/>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尾部</a:t>
              </a:r>
              <a:endParaRPr kumimoji="1" lang="zh-CN" altLang="en-US" sz="2000" b="1">
                <a:solidFill>
                  <a:srgbClr val="333399"/>
                </a:solidFill>
                <a:latin typeface="Times New Roman" pitchFamily="18" charset="0"/>
                <a:ea typeface="黑体" pitchFamily="2" charset="-122"/>
              </a:endParaRPr>
            </a:p>
          </p:txBody>
        </p:sp>
      </p:grpSp>
    </p:spTree>
    <p:extLst>
      <p:ext uri="{BB962C8B-B14F-4D97-AF65-F5344CB8AC3E}">
        <p14:creationId xmlns:p14="http://schemas.microsoft.com/office/powerpoint/2010/main" val="953403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902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3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3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3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3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3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4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4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4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4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4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904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9054" name="Rectangle 30"/>
          <p:cNvSpPr>
            <a:spLocks noChangeArrowheads="1"/>
          </p:cNvSpPr>
          <p:nvPr/>
        </p:nvSpPr>
        <p:spPr bwMode="auto">
          <a:xfrm>
            <a:off x="2144581" y="510123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9055" name="Text Box 31"/>
          <p:cNvSpPr txBox="1">
            <a:spLocks noChangeArrowheads="1"/>
          </p:cNvSpPr>
          <p:nvPr/>
        </p:nvSpPr>
        <p:spPr bwMode="auto">
          <a:xfrm>
            <a:off x="2757332" y="3629620"/>
            <a:ext cx="42386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smtClean="0">
                <a:solidFill>
                  <a:srgbClr val="333399"/>
                </a:solidFill>
                <a:ea typeface="黑体" pitchFamily="2" charset="-122"/>
              </a:rPr>
              <a:t>主机 </a:t>
            </a:r>
            <a:r>
              <a:rPr kumimoji="1" lang="en-US" altLang="zh-CN" sz="2400" b="1" dirty="0">
                <a:solidFill>
                  <a:srgbClr val="333399"/>
                </a:solidFill>
                <a:ea typeface="黑体" pitchFamily="2" charset="-122"/>
              </a:rPr>
              <a:t>2 </a:t>
            </a:r>
            <a:r>
              <a:rPr kumimoji="1" lang="zh-CN" altLang="en-US" sz="2400" b="1" dirty="0">
                <a:solidFill>
                  <a:srgbClr val="333399"/>
                </a:solidFill>
                <a:ea typeface="黑体" pitchFamily="2" charset="-122"/>
              </a:rPr>
              <a:t>的物理层收到比特流后</a:t>
            </a:r>
          </a:p>
          <a:p>
            <a:pPr algn="ctr" eaLnBrk="0" hangingPunct="0"/>
            <a:r>
              <a:rPr kumimoji="1" lang="zh-CN" altLang="en-US" sz="2400" b="1" dirty="0">
                <a:solidFill>
                  <a:srgbClr val="333399"/>
                </a:solidFill>
                <a:ea typeface="黑体" pitchFamily="2" charset="-122"/>
              </a:rPr>
              <a:t>交给数据链路层</a:t>
            </a:r>
          </a:p>
        </p:txBody>
      </p:sp>
      <p:grpSp>
        <p:nvGrpSpPr>
          <p:cNvPr id="129056" name="Group 32"/>
          <p:cNvGrpSpPr>
            <a:grpSpLocks/>
          </p:cNvGrpSpPr>
          <p:nvPr/>
        </p:nvGrpSpPr>
        <p:grpSpPr bwMode="auto">
          <a:xfrm>
            <a:off x="2144581" y="4526558"/>
            <a:ext cx="5616840" cy="358775"/>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29059" name="Group 35"/>
            <p:cNvGrpSpPr>
              <a:grpSpLocks/>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grpSp>
        <p:nvGrpSpPr>
          <p:cNvPr id="129064" name="Group 40"/>
          <p:cNvGrpSpPr>
            <a:grpSpLocks/>
          </p:cNvGrpSpPr>
          <p:nvPr/>
        </p:nvGrpSpPr>
        <p:grpSpPr bwMode="auto">
          <a:xfrm>
            <a:off x="4428465" y="4740870"/>
            <a:ext cx="4715669" cy="396875"/>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155405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a:grpSpLocks/>
          </p:cNvGrpSpPr>
          <p:nvPr/>
        </p:nvGrpSpPr>
        <p:grpSpPr bwMode="auto">
          <a:xfrm>
            <a:off x="2768865" y="3950295"/>
            <a:ext cx="4445662" cy="358775"/>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0055" name="Rectangle 7"/>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0056" name="AutoShape 8"/>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59" name="Text Box 11"/>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60" name="Text Box 12"/>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61" name="Text Box 13"/>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62" name="Text Box 14"/>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63" name="Freeform 15"/>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69" name="Text Box 21"/>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70" name="Text Box 22"/>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71" name="Text Box 23"/>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72" name="Text Box 24"/>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73" name="Freeform 25"/>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0078"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0080"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0082" name="Text Box 34"/>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0083" name="Text Box 35"/>
          <p:cNvSpPr txBox="1">
            <a:spLocks noChangeArrowheads="1"/>
          </p:cNvSpPr>
          <p:nvPr/>
        </p:nvSpPr>
        <p:spPr bwMode="auto">
          <a:xfrm>
            <a:off x="2628014" y="2981920"/>
            <a:ext cx="48013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数据链路层剥去帧首部和帧尾部后</a:t>
            </a:r>
          </a:p>
          <a:p>
            <a:pPr algn="ctr" eaLnBrk="0" hangingPunct="0"/>
            <a:r>
              <a:rPr kumimoji="1" lang="zh-CN" altLang="en-US" sz="2400" b="1">
                <a:solidFill>
                  <a:srgbClr val="333399"/>
                </a:solidFill>
                <a:ea typeface="黑体" pitchFamily="2" charset="-122"/>
              </a:rPr>
              <a:t>把帧的数据部分交给网络层</a:t>
            </a:r>
          </a:p>
        </p:txBody>
      </p:sp>
      <p:sp>
        <p:nvSpPr>
          <p:cNvPr id="130084" name="Rectangle 36"/>
          <p:cNvSpPr>
            <a:spLocks noChangeArrowheads="1"/>
          </p:cNvSpPr>
          <p:nvPr/>
        </p:nvSpPr>
        <p:spPr bwMode="auto">
          <a:xfrm>
            <a:off x="2144581" y="4524970"/>
            <a:ext cx="624284" cy="35877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30085" name="Rectangle 37"/>
          <p:cNvSpPr>
            <a:spLocks noChangeArrowheads="1"/>
          </p:cNvSpPr>
          <p:nvPr/>
        </p:nvSpPr>
        <p:spPr bwMode="auto">
          <a:xfrm>
            <a:off x="7214527" y="4526558"/>
            <a:ext cx="546894" cy="3587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30086" name="Group 38"/>
          <p:cNvGrpSpPr>
            <a:grpSpLocks/>
          </p:cNvGrpSpPr>
          <p:nvPr/>
        </p:nvGrpSpPr>
        <p:grpSpPr bwMode="auto">
          <a:xfrm>
            <a:off x="2768865" y="4526558"/>
            <a:ext cx="4445662" cy="358775"/>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30091" name="Group 43"/>
          <p:cNvGrpSpPr>
            <a:grpSpLocks/>
          </p:cNvGrpSpPr>
          <p:nvPr/>
        </p:nvGrpSpPr>
        <p:grpSpPr bwMode="auto">
          <a:xfrm>
            <a:off x="4562608" y="4199533"/>
            <a:ext cx="4581525" cy="396875"/>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033558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nodeType="afterGroup">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nodeType="afterGroup">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nodeType="afterGroup">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a:grpSpLocks/>
          </p:cNvGrpSpPr>
          <p:nvPr/>
        </p:nvGrpSpPr>
        <p:grpSpPr bwMode="auto">
          <a:xfrm>
            <a:off x="3314039" y="3302595"/>
            <a:ext cx="3898767" cy="358775"/>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78" name="Rectangle 6"/>
          <p:cNvSpPr>
            <a:spLocks noChangeArrowheads="1"/>
          </p:cNvSpPr>
          <p:nvPr/>
        </p:nvSpPr>
        <p:spPr bwMode="auto">
          <a:xfrm>
            <a:off x="2768865" y="3950295"/>
            <a:ext cx="546894"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grpSp>
        <p:nvGrpSpPr>
          <p:cNvPr id="131079" name="Group 7"/>
          <p:cNvGrpSpPr>
            <a:grpSpLocks/>
          </p:cNvGrpSpPr>
          <p:nvPr/>
        </p:nvGrpSpPr>
        <p:grpSpPr bwMode="auto">
          <a:xfrm>
            <a:off x="3315759" y="3950295"/>
            <a:ext cx="3898768" cy="358775"/>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1084" name="AutoShape 12"/>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87" name="Text Box 15"/>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88" name="Text Box 16"/>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89" name="Text Box 17"/>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090" name="Text Box 18"/>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091" name="Freeform 19"/>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97" name="Text Box 25"/>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98" name="Text Box 26"/>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99" name="Text Box 27"/>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100" name="Text Box 28"/>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101" name="Freeform 29"/>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1106" name="AutoShape 34"/>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1108" name="AutoShape 36"/>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1110" name="Text Box 38"/>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1111" name="Text Box 39"/>
          <p:cNvSpPr txBox="1">
            <a:spLocks noChangeArrowheads="1"/>
          </p:cNvSpPr>
          <p:nvPr/>
        </p:nvSpPr>
        <p:spPr bwMode="auto">
          <a:xfrm>
            <a:off x="2954708" y="2405658"/>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网络层剥去分组首部后</a:t>
            </a:r>
          </a:p>
          <a:p>
            <a:pPr algn="ctr" eaLnBrk="0" hangingPunct="0"/>
            <a:r>
              <a:rPr kumimoji="1" lang="zh-CN" altLang="en-US" sz="2400" b="1">
                <a:solidFill>
                  <a:srgbClr val="333399"/>
                </a:solidFill>
                <a:ea typeface="黑体" pitchFamily="2" charset="-122"/>
              </a:rPr>
              <a:t>把分组的数据部分交给运输层</a:t>
            </a:r>
          </a:p>
        </p:txBody>
      </p:sp>
      <p:grpSp>
        <p:nvGrpSpPr>
          <p:cNvPr id="131112" name="Group 40"/>
          <p:cNvGrpSpPr>
            <a:grpSpLocks/>
          </p:cNvGrpSpPr>
          <p:nvPr/>
        </p:nvGrpSpPr>
        <p:grpSpPr bwMode="auto">
          <a:xfrm>
            <a:off x="4973638" y="3623270"/>
            <a:ext cx="4170495" cy="396875"/>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413513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nodeType="afterGroup">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nodeType="afterGroup">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nodeType="afterGroup">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3860934" y="2724745"/>
            <a:ext cx="3351873" cy="358775"/>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1" name="Rectangle 5"/>
          <p:cNvSpPr>
            <a:spLocks noChangeArrowheads="1"/>
          </p:cNvSpPr>
          <p:nvPr/>
        </p:nvSpPr>
        <p:spPr bwMode="auto">
          <a:xfrm>
            <a:off x="3314040" y="3302595"/>
            <a:ext cx="546894" cy="3587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grpSp>
        <p:nvGrpSpPr>
          <p:cNvPr id="132102" name="Group 6"/>
          <p:cNvGrpSpPr>
            <a:grpSpLocks/>
          </p:cNvGrpSpPr>
          <p:nvPr/>
        </p:nvGrpSpPr>
        <p:grpSpPr bwMode="auto">
          <a:xfrm>
            <a:off x="3860934" y="3302595"/>
            <a:ext cx="3351873" cy="358775"/>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5" name="Rectangle 9"/>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2106" name="AutoShape 10"/>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09" name="Text Box 13"/>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10" name="Text Box 14"/>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11" name="Text Box 15"/>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12" name="Text Box 16"/>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13" name="Freeform 17"/>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19" name="Text Box 23"/>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20" name="Text Box 24"/>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21" name="Text Box 25"/>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22" name="Text Box 26"/>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23" name="Freeform 27"/>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2128" name="AutoShape 32"/>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2130" name="AutoShape 34"/>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2132" name="Text Box 36"/>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2133" name="Text Box 37"/>
          <p:cNvSpPr txBox="1">
            <a:spLocks noChangeArrowheads="1"/>
          </p:cNvSpPr>
          <p:nvPr/>
        </p:nvSpPr>
        <p:spPr bwMode="auto">
          <a:xfrm>
            <a:off x="3265990" y="1829395"/>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运输层剥去报文首部后</a:t>
            </a:r>
          </a:p>
          <a:p>
            <a:pPr algn="ctr" eaLnBrk="0" hangingPunct="0"/>
            <a:r>
              <a:rPr kumimoji="1" lang="zh-CN" altLang="en-US" sz="2400" b="1">
                <a:solidFill>
                  <a:srgbClr val="333399"/>
                </a:solidFill>
                <a:ea typeface="黑体" pitchFamily="2" charset="-122"/>
              </a:rPr>
              <a:t>把报文的数据部分交给应用层</a:t>
            </a:r>
          </a:p>
        </p:txBody>
      </p:sp>
      <p:grpSp>
        <p:nvGrpSpPr>
          <p:cNvPr id="132134" name="Group 38"/>
          <p:cNvGrpSpPr>
            <a:grpSpLocks/>
          </p:cNvGrpSpPr>
          <p:nvPr/>
        </p:nvGrpSpPr>
        <p:grpSpPr bwMode="auto">
          <a:xfrm>
            <a:off x="5364031" y="2975570"/>
            <a:ext cx="3780102" cy="396875"/>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3909634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nodeType="afterGroup">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406106" y="215007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3" name="Rectangle 3"/>
          <p:cNvSpPr>
            <a:spLocks noChangeArrowheads="1"/>
          </p:cNvSpPr>
          <p:nvPr/>
        </p:nvSpPr>
        <p:spPr bwMode="auto">
          <a:xfrm>
            <a:off x="3860933" y="2724745"/>
            <a:ext cx="546894" cy="358775"/>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3124" name="Rectangle 4"/>
          <p:cNvSpPr>
            <a:spLocks noChangeArrowheads="1"/>
          </p:cNvSpPr>
          <p:nvPr/>
        </p:nvSpPr>
        <p:spPr bwMode="auto">
          <a:xfrm>
            <a:off x="4404388" y="2724745"/>
            <a:ext cx="2808419"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5" name="Rectangle 5"/>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33126" name="AutoShape 6"/>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29" name="Text Box 9"/>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30" name="Text Box 10"/>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31" name="Text Box 11"/>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32" name="Text Box 12"/>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33" name="Freeform 13"/>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39" name="Text Box 19"/>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40" name="Text Box 20"/>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41" name="Text Box 21"/>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42" name="Text Box 22"/>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43" name="Freeform 23"/>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3148" name="AutoShape 28"/>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3150" name="AutoShape 30"/>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3152" name="Text Box 32"/>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3153" name="Text Box 33"/>
          <p:cNvSpPr txBox="1">
            <a:spLocks noChangeArrowheads="1"/>
          </p:cNvSpPr>
          <p:nvPr/>
        </p:nvSpPr>
        <p:spPr bwMode="auto">
          <a:xfrm>
            <a:off x="3397289" y="3301007"/>
            <a:ext cx="43909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应用层剥去应用层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首部后</a:t>
            </a:r>
          </a:p>
          <a:p>
            <a:pPr algn="ctr" eaLnBrk="0" hangingPunct="0"/>
            <a:r>
              <a:rPr kumimoji="1" lang="zh-CN" altLang="en-US" sz="2400" b="1" dirty="0">
                <a:solidFill>
                  <a:srgbClr val="333399"/>
                </a:solidFill>
                <a:ea typeface="黑体" pitchFamily="2" charset="-122"/>
              </a:rPr>
              <a:t>把应用程序数据交给应用进程</a:t>
            </a:r>
          </a:p>
        </p:txBody>
      </p:sp>
      <p:grpSp>
        <p:nvGrpSpPr>
          <p:cNvPr id="133154" name="Group 34"/>
          <p:cNvGrpSpPr>
            <a:grpSpLocks/>
          </p:cNvGrpSpPr>
          <p:nvPr/>
        </p:nvGrpSpPr>
        <p:grpSpPr bwMode="auto">
          <a:xfrm>
            <a:off x="5675313" y="2435820"/>
            <a:ext cx="3468820" cy="396875"/>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616452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nodeType="afterGroup">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3414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5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5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5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5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5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6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6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6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6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6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416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417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417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4174"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34175"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latin typeface="Tahoma" pitchFamily="34" charset="0"/>
                <a:ea typeface="黑体" pitchFamily="2" charset="-122"/>
              </a:rPr>
              <a:t>我收到了</a:t>
            </a:r>
            <a:r>
              <a:rPr kumimoji="1" lang="zh-CN" altLang="en-US" sz="1400" b="1" dirty="0">
                <a:solidFill>
                  <a:srgbClr val="333399"/>
                </a:solidFill>
                <a:ea typeface="黑体" pitchFamily="2" charset="-122"/>
              </a:rPr>
              <a:t> </a:t>
            </a:r>
            <a:r>
              <a:rPr kumimoji="1" lang="en-US" altLang="zh-CN" sz="2400" b="1" dirty="0">
                <a:solidFill>
                  <a:srgbClr val="333399"/>
                </a:solidFill>
                <a:ea typeface="黑体" pitchFamily="2" charset="-122"/>
              </a:rPr>
              <a:t>AP</a:t>
            </a:r>
            <a:r>
              <a:rPr kumimoji="1" lang="en-US" altLang="zh-CN" sz="2400" b="1" baseline="-25000" dirty="0">
                <a:solidFill>
                  <a:srgbClr val="333399"/>
                </a:solidFill>
                <a:ea typeface="黑体" pitchFamily="2" charset="-122"/>
              </a:rPr>
              <a:t>1</a:t>
            </a:r>
            <a:r>
              <a:rPr kumimoji="1" lang="en-US" altLang="zh-CN" sz="1600" b="1" dirty="0">
                <a:solidFill>
                  <a:srgbClr val="333399"/>
                </a:solidFill>
                <a:ea typeface="黑体" pitchFamily="2" charset="-122"/>
              </a:rPr>
              <a:t> </a:t>
            </a:r>
            <a:r>
              <a:rPr kumimoji="1" lang="zh-CN" altLang="en-US" sz="2400" b="1" dirty="0">
                <a:solidFill>
                  <a:srgbClr val="333399"/>
                </a:solidFill>
                <a:latin typeface="Tahoma" pitchFamily="34" charset="0"/>
                <a:ea typeface="黑体" pitchFamily="2" charset="-122"/>
              </a:rPr>
              <a:t>发来的</a:t>
            </a:r>
          </a:p>
          <a:p>
            <a:pPr algn="ctr" eaLnBrk="0" hangingPunct="0"/>
            <a:r>
              <a:rPr kumimoji="1" lang="zh-CN" altLang="en-US" sz="2400" b="1" dirty="0">
                <a:solidFill>
                  <a:srgbClr val="333399"/>
                </a:solidFill>
                <a:ea typeface="黑体" pitchFamily="2" charset="-122"/>
              </a:rPr>
              <a:t>应用程序数据！</a:t>
            </a:r>
          </a:p>
        </p:txBody>
      </p:sp>
    </p:spTree>
    <p:extLst>
      <p:ext uri="{BB962C8B-B14F-4D97-AF65-F5344CB8AC3E}">
        <p14:creationId xmlns:p14="http://schemas.microsoft.com/office/powerpoint/2010/main" val="60746591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3" name="内容占位符 2"/>
          <p:cNvSpPr>
            <a:spLocks noGrp="1"/>
          </p:cNvSpPr>
          <p:nvPr>
            <p:ph idx="1"/>
          </p:nvPr>
        </p:nvSpPr>
        <p:spPr/>
        <p:txBody>
          <a:bodyPr/>
          <a:lstStyle/>
          <a:p>
            <a:r>
              <a:rPr lang="en-US" altLang="zh-CN" dirty="0" smtClean="0"/>
              <a:t>OSI </a:t>
            </a:r>
            <a:r>
              <a:rPr lang="zh-CN" altLang="zh-CN" dirty="0" smtClean="0"/>
              <a:t>参考</a:t>
            </a:r>
            <a:r>
              <a:rPr lang="zh-CN" altLang="zh-CN" dirty="0"/>
              <a:t>模型把对等层次之间传送的数据单位称为该层的</a:t>
            </a:r>
            <a:r>
              <a:rPr lang="zh-CN" altLang="zh-CN" dirty="0" smtClean="0">
                <a:solidFill>
                  <a:srgbClr val="FF0000"/>
                </a:solidFill>
              </a:rPr>
              <a:t>协议数据单元</a:t>
            </a:r>
            <a:r>
              <a:rPr lang="en-US" altLang="zh-CN" dirty="0" smtClean="0">
                <a:solidFill>
                  <a:srgbClr val="FF0000"/>
                </a:solidFill>
              </a:rPr>
              <a:t> PDU </a:t>
            </a:r>
            <a:r>
              <a:rPr lang="en-US" altLang="zh-CN" dirty="0"/>
              <a:t>(Protocol Data Unit)</a:t>
            </a:r>
            <a:r>
              <a:rPr lang="zh-CN" altLang="zh-CN" dirty="0"/>
              <a:t>。这个名词现已被许多</a:t>
            </a:r>
            <a:r>
              <a:rPr lang="zh-CN" altLang="zh-CN" dirty="0" smtClean="0"/>
              <a:t>非</a:t>
            </a:r>
            <a:r>
              <a:rPr lang="en-US" altLang="zh-CN" dirty="0" smtClean="0"/>
              <a:t> OSI </a:t>
            </a:r>
            <a:r>
              <a:rPr lang="zh-CN" altLang="zh-CN" dirty="0" smtClean="0"/>
              <a:t>标准</a:t>
            </a:r>
            <a:r>
              <a:rPr lang="zh-CN" altLang="zh-CN" dirty="0"/>
              <a:t>采用。</a:t>
            </a:r>
          </a:p>
          <a:p>
            <a:r>
              <a:rPr lang="zh-CN" altLang="zh-CN" dirty="0"/>
              <a:t>任何两个同样的</a:t>
            </a:r>
            <a:r>
              <a:rPr lang="zh-CN" altLang="zh-CN" dirty="0" smtClean="0"/>
              <a:t>层次把</a:t>
            </a:r>
            <a:r>
              <a:rPr lang="zh-CN" altLang="zh-CN" dirty="0"/>
              <a:t>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r>
              <a:rPr lang="zh-CN" altLang="zh-CN" dirty="0" smtClean="0"/>
              <a:t>。</a:t>
            </a:r>
            <a:endParaRPr lang="en-US" altLang="zh-CN" dirty="0" smtClean="0"/>
          </a:p>
          <a:p>
            <a:r>
              <a:rPr lang="zh-CN" altLang="zh-CN" dirty="0" smtClean="0">
                <a:solidFill>
                  <a:srgbClr val="FF0000"/>
                </a:solidFill>
              </a:rPr>
              <a:t>各</a:t>
            </a:r>
            <a:r>
              <a:rPr lang="zh-CN" altLang="zh-CN" dirty="0">
                <a:solidFill>
                  <a:srgbClr val="FF0000"/>
                </a:solidFill>
              </a:rPr>
              <a:t>层</a:t>
            </a:r>
            <a:r>
              <a:rPr lang="zh-CN" altLang="zh-CN" dirty="0" smtClean="0">
                <a:solidFill>
                  <a:srgbClr val="FF0000"/>
                </a:solidFill>
              </a:rPr>
              <a:t>协议</a:t>
            </a:r>
            <a:r>
              <a:rPr lang="zh-CN" altLang="zh-CN" dirty="0" smtClean="0"/>
              <a:t>实际上</a:t>
            </a:r>
            <a:r>
              <a:rPr lang="zh-CN" altLang="zh-CN" dirty="0"/>
              <a:t>就是在各个对等层之间传递数据时的各项规定。</a:t>
            </a:r>
            <a:endParaRPr lang="zh-CN" altLang="en-US" dirty="0"/>
          </a:p>
        </p:txBody>
      </p:sp>
    </p:spTree>
    <p:extLst>
      <p:ext uri="{BB962C8B-B14F-4D97-AF65-F5344CB8AC3E}">
        <p14:creationId xmlns:p14="http://schemas.microsoft.com/office/powerpoint/2010/main" val="115039775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sp>
        <p:nvSpPr>
          <p:cNvPr id="138243" name="Rectangle 3"/>
          <p:cNvSpPr>
            <a:spLocks noGrp="1" noChangeArrowheads="1"/>
          </p:cNvSpPr>
          <p:nvPr>
            <p:ph idx="1"/>
          </p:nvPr>
        </p:nvSpPr>
        <p:spPr/>
        <p:txBody>
          <a:bodyPr/>
          <a:lstStyle/>
          <a:p>
            <a:r>
              <a:rPr lang="zh-CN" altLang="en-US" dirty="0" smtClean="0">
                <a:solidFill>
                  <a:srgbClr val="FF0000"/>
                </a:solidFill>
              </a:rPr>
              <a:t>实体 </a:t>
            </a:r>
            <a:r>
              <a:rPr lang="en-US" altLang="zh-CN" dirty="0" smtClean="0"/>
              <a:t>(</a:t>
            </a:r>
            <a:r>
              <a:rPr lang="en-US" altLang="zh-CN" dirty="0"/>
              <a:t>entity) </a:t>
            </a:r>
            <a:r>
              <a:rPr lang="zh-CN" altLang="en-US" dirty="0"/>
              <a:t>表示任何可发送或接收信息的硬件或软件进程。 </a:t>
            </a:r>
          </a:p>
          <a:p>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p>
          <a:p>
            <a:r>
              <a:rPr lang="zh-CN" altLang="en-US" dirty="0"/>
              <a:t>在协议的控制下，两个对等实体间的通信使得本层能够</a:t>
            </a:r>
            <a:r>
              <a:rPr lang="zh-CN" altLang="en-US" dirty="0">
                <a:solidFill>
                  <a:srgbClr val="FF0000"/>
                </a:solidFill>
              </a:rPr>
              <a:t>向上一层提供服务。</a:t>
            </a:r>
          </a:p>
          <a:p>
            <a:r>
              <a:rPr lang="zh-CN" altLang="en-US" dirty="0"/>
              <a:t>要实现本层协议，还需要</a:t>
            </a:r>
            <a:r>
              <a:rPr lang="zh-CN" altLang="en-US" dirty="0">
                <a:solidFill>
                  <a:srgbClr val="FF0000"/>
                </a:solidFill>
              </a:rPr>
              <a:t>使用下层所提供的服务。</a:t>
            </a:r>
            <a:r>
              <a:rPr lang="zh-CN" altLang="en-US" dirty="0"/>
              <a:t> </a:t>
            </a:r>
          </a:p>
        </p:txBody>
      </p:sp>
    </p:spTree>
    <p:extLst>
      <p:ext uri="{BB962C8B-B14F-4D97-AF65-F5344CB8AC3E}">
        <p14:creationId xmlns:p14="http://schemas.microsoft.com/office/powerpoint/2010/main" val="3146822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  </a:t>
            </a:r>
            <a:r>
              <a:rPr lang="zh-CN" altLang="zh-CN" sz="4000" dirty="0" smtClean="0"/>
              <a:t>互联网</a:t>
            </a:r>
            <a:r>
              <a:rPr lang="zh-CN" altLang="zh-CN" sz="4000" dirty="0"/>
              <a:t>概述</a:t>
            </a:r>
            <a:endParaRPr lang="zh-CN" altLang="en-US" sz="4000" dirty="0"/>
          </a:p>
        </p:txBody>
      </p:sp>
      <p:sp>
        <p:nvSpPr>
          <p:cNvPr id="3" name="内容占位符 2"/>
          <p:cNvSpPr>
            <a:spLocks noGrp="1"/>
          </p:cNvSpPr>
          <p:nvPr>
            <p:ph idx="1"/>
          </p:nvPr>
        </p:nvSpPr>
        <p:spPr/>
        <p:txBody>
          <a:bodyPr/>
          <a:lstStyle/>
          <a:p>
            <a:r>
              <a:rPr lang="en-US" altLang="zh-CN" dirty="0" smtClean="0"/>
              <a:t>1.2.1  </a:t>
            </a:r>
            <a:r>
              <a:rPr lang="zh-CN" altLang="zh-CN" dirty="0" smtClean="0"/>
              <a:t>网络</a:t>
            </a:r>
            <a:r>
              <a:rPr lang="zh-CN" altLang="zh-CN" dirty="0"/>
              <a:t>的</a:t>
            </a:r>
            <a:r>
              <a:rPr lang="zh-CN" altLang="zh-CN" dirty="0" smtClean="0"/>
              <a:t>网络</a:t>
            </a:r>
            <a:endParaRPr lang="en-US" altLang="zh-CN" dirty="0" smtClean="0"/>
          </a:p>
          <a:p>
            <a:r>
              <a:rPr lang="en-US" altLang="zh-CN" dirty="0"/>
              <a:t>1.2.2  </a:t>
            </a:r>
            <a:r>
              <a:rPr lang="zh-CN" altLang="zh-CN" dirty="0"/>
              <a:t>互联网基础结构发展的三个阶段</a:t>
            </a:r>
          </a:p>
          <a:p>
            <a:r>
              <a:rPr lang="en-US" altLang="zh-CN" dirty="0" smtClean="0"/>
              <a:t>1.2.3  </a:t>
            </a:r>
            <a:r>
              <a:rPr lang="zh-CN" altLang="zh-CN" dirty="0"/>
              <a:t>互联网的标准化工作</a:t>
            </a:r>
            <a:endParaRPr lang="zh-CN" altLang="en-US" dirty="0"/>
          </a:p>
        </p:txBody>
      </p:sp>
    </p:spTree>
    <p:extLst>
      <p:ext uri="{BB962C8B-B14F-4D97-AF65-F5344CB8AC3E}">
        <p14:creationId xmlns:p14="http://schemas.microsoft.com/office/powerpoint/2010/main" val="133048283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sz="4000" dirty="0" smtClean="0"/>
              <a:t>协议</a:t>
            </a:r>
            <a:r>
              <a:rPr lang="zh-CN" altLang="en-US" sz="4000" dirty="0" smtClean="0"/>
              <a:t>和</a:t>
            </a:r>
            <a:r>
              <a:rPr lang="zh-CN" altLang="zh-CN" sz="4000" dirty="0" smtClean="0"/>
              <a:t>服务在</a:t>
            </a:r>
            <a:r>
              <a:rPr lang="zh-CN" altLang="zh-CN" sz="4000" dirty="0"/>
              <a:t>概念上</a:t>
            </a:r>
            <a:r>
              <a:rPr lang="zh-CN" altLang="zh-CN" sz="4000" dirty="0" smtClean="0"/>
              <a:t>是不一样</a:t>
            </a:r>
            <a:r>
              <a:rPr lang="zh-CN" altLang="zh-CN" sz="4000" dirty="0"/>
              <a:t>的</a:t>
            </a:r>
            <a:endParaRPr lang="zh-CN" altLang="en-US" sz="4000" dirty="0"/>
          </a:p>
        </p:txBody>
      </p:sp>
      <p:sp>
        <p:nvSpPr>
          <p:cNvPr id="139267" name="Rectangle 3"/>
          <p:cNvSpPr>
            <a:spLocks noGrp="1" noChangeArrowheads="1"/>
          </p:cNvSpPr>
          <p:nvPr>
            <p:ph idx="1"/>
          </p:nvPr>
        </p:nvSpPr>
        <p:spPr/>
        <p:txBody>
          <a:bodyPr/>
          <a:lstStyle/>
          <a:p>
            <a:r>
              <a:rPr lang="zh-CN" altLang="zh-CN" dirty="0"/>
              <a:t>协议的实现保证了能够向上一层提供</a:t>
            </a:r>
            <a:r>
              <a:rPr lang="zh-CN" altLang="zh-CN" dirty="0" smtClean="0"/>
              <a:t>服务</a:t>
            </a:r>
            <a:r>
              <a:rPr lang="zh-CN" altLang="en-US" dirty="0"/>
              <a:t>。</a:t>
            </a:r>
            <a:endParaRPr lang="en-US" altLang="zh-CN" dirty="0" smtClean="0"/>
          </a:p>
          <a:p>
            <a:r>
              <a:rPr lang="zh-CN" altLang="en-US" dirty="0" smtClean="0"/>
              <a:t>本</a:t>
            </a:r>
            <a:r>
              <a:rPr lang="zh-CN" altLang="en-US" dirty="0"/>
              <a:t>层的服务用户</a:t>
            </a:r>
            <a:r>
              <a:rPr lang="zh-CN" altLang="en-US" dirty="0">
                <a:solidFill>
                  <a:srgbClr val="FF0000"/>
                </a:solidFill>
              </a:rPr>
              <a:t>只能看见服务</a:t>
            </a:r>
            <a:r>
              <a:rPr lang="zh-CN" altLang="en-US" dirty="0"/>
              <a:t>而无法看见下面的协议</a:t>
            </a:r>
            <a:r>
              <a:rPr lang="zh-CN" altLang="en-US" dirty="0" smtClean="0"/>
              <a:t>。即下面</a:t>
            </a:r>
            <a:r>
              <a:rPr lang="zh-CN" altLang="en-US" dirty="0"/>
              <a:t>的协议对上面的服务用户是</a:t>
            </a:r>
            <a:r>
              <a:rPr lang="zh-CN" altLang="en-US" dirty="0">
                <a:solidFill>
                  <a:srgbClr val="FF0000"/>
                </a:solidFill>
              </a:rPr>
              <a:t>透明</a:t>
            </a:r>
            <a:r>
              <a:rPr lang="zh-CN" altLang="en-US" dirty="0"/>
              <a:t>的。 </a:t>
            </a:r>
          </a:p>
          <a:p>
            <a:r>
              <a:rPr lang="zh-CN" altLang="en-US" dirty="0"/>
              <a:t>协议是“</a:t>
            </a:r>
            <a:r>
              <a:rPr lang="zh-CN" altLang="en-US" dirty="0">
                <a:solidFill>
                  <a:srgbClr val="FF0000"/>
                </a:solidFill>
              </a:rPr>
              <a:t>水平的</a:t>
            </a:r>
            <a:r>
              <a:rPr lang="zh-CN" altLang="en-US" dirty="0"/>
              <a:t>”，即协议是控制对等实体之间通信的规则。</a:t>
            </a:r>
          </a:p>
          <a:p>
            <a:r>
              <a:rPr lang="zh-CN" altLang="en-US" dirty="0"/>
              <a:t>服务是“</a:t>
            </a:r>
            <a:r>
              <a:rPr lang="zh-CN" altLang="en-US" dirty="0">
                <a:solidFill>
                  <a:srgbClr val="FF0000"/>
                </a:solidFill>
              </a:rPr>
              <a:t>垂直的</a:t>
            </a:r>
            <a:r>
              <a:rPr lang="zh-CN" altLang="en-US" dirty="0"/>
              <a:t>”，即服务是由下层向上层通过层间接口提供的</a:t>
            </a:r>
            <a:r>
              <a:rPr lang="zh-CN" altLang="en-US" dirty="0" smtClean="0"/>
              <a:t>。</a:t>
            </a:r>
            <a:endParaRPr lang="en-US" altLang="zh-CN" dirty="0" smtClean="0"/>
          </a:p>
          <a:p>
            <a:r>
              <a:rPr lang="zh-CN" altLang="zh-CN" dirty="0"/>
              <a:t>上层</a:t>
            </a:r>
            <a:r>
              <a:rPr lang="zh-CN" altLang="zh-CN" dirty="0" smtClean="0"/>
              <a:t>使用</a:t>
            </a:r>
            <a:r>
              <a:rPr lang="zh-CN" altLang="en-US" dirty="0" smtClean="0">
                <a:solidFill>
                  <a:srgbClr val="FF0000"/>
                </a:solidFill>
              </a:rPr>
              <a:t>服务原语</a:t>
            </a:r>
            <a:r>
              <a:rPr lang="zh-CN" altLang="en-US" dirty="0" smtClean="0"/>
              <a:t>获得</a:t>
            </a:r>
            <a:r>
              <a:rPr lang="zh-CN" altLang="zh-CN" dirty="0" smtClean="0"/>
              <a:t>下层</a:t>
            </a:r>
            <a:r>
              <a:rPr lang="zh-CN" altLang="zh-CN" dirty="0"/>
              <a:t>所提供的</a:t>
            </a:r>
            <a:r>
              <a:rPr lang="zh-CN" altLang="zh-CN" dirty="0" smtClean="0"/>
              <a:t>服务</a:t>
            </a:r>
            <a:r>
              <a:rPr lang="zh-CN" altLang="en-US" dirty="0" smtClean="0"/>
              <a:t>。</a:t>
            </a:r>
            <a:endParaRPr lang="zh-CN" altLang="en-US" dirty="0"/>
          </a:p>
        </p:txBody>
      </p:sp>
    </p:spTree>
    <p:extLst>
      <p:ext uri="{BB962C8B-B14F-4D97-AF65-F5344CB8AC3E}">
        <p14:creationId xmlns:p14="http://schemas.microsoft.com/office/powerpoint/2010/main" val="245130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dirty="0" smtClean="0"/>
              <a:t>服务</a:t>
            </a:r>
            <a:r>
              <a:rPr lang="zh-CN" altLang="en-US" dirty="0" smtClean="0"/>
              <a:t>访问点</a:t>
            </a:r>
            <a:endParaRPr lang="zh-CN" altLang="en-US" dirty="0"/>
          </a:p>
        </p:txBody>
      </p:sp>
      <p:sp>
        <p:nvSpPr>
          <p:cNvPr id="139267" name="Rectangle 3"/>
          <p:cNvSpPr>
            <a:spLocks noGrp="1" noChangeArrowheads="1"/>
          </p:cNvSpPr>
          <p:nvPr>
            <p:ph idx="1"/>
          </p:nvPr>
        </p:nvSpPr>
        <p:spPr/>
        <p:txBody>
          <a:bodyPr/>
          <a:lstStyle/>
          <a:p>
            <a:r>
              <a:rPr lang="zh-CN" altLang="en-US" dirty="0" smtClean="0"/>
              <a:t>同</a:t>
            </a:r>
            <a:r>
              <a:rPr lang="zh-CN" altLang="en-US" dirty="0"/>
              <a:t>一系统相邻两层的实体进行交互的地方，称为</a:t>
            </a:r>
            <a:r>
              <a:rPr lang="zh-CN" altLang="en-US" dirty="0" smtClean="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smtClean="0"/>
          </a:p>
          <a:p>
            <a:r>
              <a:rPr lang="zh-CN" altLang="zh-CN" dirty="0"/>
              <a:t>服务访问点</a:t>
            </a:r>
            <a:r>
              <a:rPr lang="en-US" altLang="zh-CN" dirty="0"/>
              <a:t>SAP</a:t>
            </a:r>
            <a:r>
              <a:rPr lang="zh-CN" altLang="zh-CN" dirty="0"/>
              <a:t>是一个抽象的概念，它实际上就是一个逻辑</a:t>
            </a:r>
            <a:r>
              <a:rPr lang="zh-CN" altLang="zh-CN" dirty="0" smtClean="0"/>
              <a:t>接口</a:t>
            </a:r>
            <a:r>
              <a:rPr lang="zh-CN" altLang="en-US" dirty="0" smtClean="0"/>
              <a:t>。</a:t>
            </a:r>
            <a:endParaRPr lang="en-US" altLang="zh-CN" dirty="0" smtClean="0"/>
          </a:p>
          <a:p>
            <a:r>
              <a:rPr lang="en-US" altLang="zh-CN" dirty="0"/>
              <a:t>OSI</a:t>
            </a:r>
            <a:r>
              <a:rPr lang="zh-CN" altLang="zh-CN" dirty="0"/>
              <a:t>把层与层之间交换的数据的单位称为</a:t>
            </a:r>
            <a:r>
              <a:rPr lang="zh-CN" altLang="zh-CN" dirty="0" smtClean="0">
                <a:solidFill>
                  <a:srgbClr val="FF0000"/>
                </a:solidFill>
              </a:rPr>
              <a:t>服务数据单元</a:t>
            </a:r>
            <a:r>
              <a:rPr lang="en-US" altLang="zh-CN" dirty="0" smtClean="0">
                <a:solidFill>
                  <a:srgbClr val="FF0000"/>
                </a:solidFill>
              </a:rPr>
              <a:t> SDU</a:t>
            </a:r>
            <a:r>
              <a:rPr lang="en-US" altLang="zh-CN" dirty="0" smtClean="0"/>
              <a:t> </a:t>
            </a:r>
            <a:r>
              <a:rPr lang="en-US" altLang="zh-CN" dirty="0"/>
              <a:t>(Service Data Unit</a:t>
            </a:r>
            <a:r>
              <a:rPr lang="en-US" altLang="zh-CN" dirty="0" smtClean="0"/>
              <a:t>)</a:t>
            </a:r>
            <a:r>
              <a:rPr lang="zh-CN" altLang="en-US" dirty="0" smtClean="0"/>
              <a:t>。</a:t>
            </a:r>
            <a:endParaRPr lang="en-US" altLang="zh-CN" dirty="0" smtClean="0"/>
          </a:p>
          <a:p>
            <a:r>
              <a:rPr lang="en-US" altLang="zh-CN" dirty="0" smtClean="0"/>
              <a:t>SDU </a:t>
            </a:r>
            <a:r>
              <a:rPr lang="zh-CN" altLang="zh-CN" dirty="0" smtClean="0"/>
              <a:t>可以与</a:t>
            </a:r>
            <a:r>
              <a:rPr lang="en-US" altLang="zh-CN" dirty="0" smtClean="0"/>
              <a:t> PDU </a:t>
            </a:r>
            <a:r>
              <a:rPr lang="zh-CN" altLang="zh-CN" dirty="0" smtClean="0"/>
              <a:t>不一样</a:t>
            </a:r>
            <a:r>
              <a:rPr lang="zh-CN" altLang="en-US" dirty="0" smtClean="0"/>
              <a:t>，</a:t>
            </a:r>
            <a:r>
              <a:rPr lang="zh-CN" altLang="zh-CN" dirty="0" smtClean="0"/>
              <a:t>例如</a:t>
            </a:r>
            <a:r>
              <a:rPr lang="zh-CN" altLang="zh-CN" dirty="0"/>
              <a:t>，可以是多</a:t>
            </a:r>
            <a:r>
              <a:rPr lang="zh-CN" altLang="zh-CN" dirty="0" smtClean="0"/>
              <a:t>个</a:t>
            </a:r>
            <a:r>
              <a:rPr lang="en-US" altLang="zh-CN" dirty="0" smtClean="0"/>
              <a:t> SDU </a:t>
            </a:r>
            <a:r>
              <a:rPr lang="zh-CN" altLang="zh-CN" dirty="0" smtClean="0"/>
              <a:t>合成</a:t>
            </a:r>
            <a:r>
              <a:rPr lang="zh-CN" altLang="zh-CN" dirty="0"/>
              <a:t>为一</a:t>
            </a:r>
            <a:r>
              <a:rPr lang="zh-CN" altLang="zh-CN" dirty="0" smtClean="0"/>
              <a:t>个</a:t>
            </a:r>
            <a:r>
              <a:rPr lang="en-US" altLang="zh-CN" dirty="0" smtClean="0"/>
              <a:t> PDU</a:t>
            </a:r>
            <a:r>
              <a:rPr lang="zh-CN" altLang="zh-CN" dirty="0"/>
              <a:t>，也可以是一</a:t>
            </a:r>
            <a:r>
              <a:rPr lang="zh-CN" altLang="zh-CN" dirty="0" smtClean="0"/>
              <a:t>个</a:t>
            </a:r>
            <a:r>
              <a:rPr lang="en-US" altLang="zh-CN" dirty="0" smtClean="0"/>
              <a:t> SDU </a:t>
            </a:r>
            <a:r>
              <a:rPr lang="zh-CN" altLang="zh-CN" dirty="0" smtClean="0"/>
              <a:t>划分</a:t>
            </a:r>
            <a:r>
              <a:rPr lang="zh-CN" altLang="zh-CN" dirty="0"/>
              <a:t>为几</a:t>
            </a:r>
            <a:r>
              <a:rPr lang="zh-CN" altLang="zh-CN" dirty="0" smtClean="0"/>
              <a:t>个</a:t>
            </a:r>
            <a:r>
              <a:rPr lang="en-US" altLang="zh-CN" dirty="0" smtClean="0"/>
              <a:t> PDU</a:t>
            </a:r>
            <a:r>
              <a:rPr lang="zh-CN" altLang="zh-CN" dirty="0"/>
              <a:t>。</a:t>
            </a:r>
            <a:endParaRPr lang="zh-CN" altLang="en-US" dirty="0"/>
          </a:p>
        </p:txBody>
      </p:sp>
    </p:spTree>
    <p:extLst>
      <p:ext uri="{BB962C8B-B14F-4D97-AF65-F5344CB8AC3E}">
        <p14:creationId xmlns:p14="http://schemas.microsoft.com/office/powerpoint/2010/main" val="1262874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grpSp>
        <p:nvGrpSpPr>
          <p:cNvPr id="3" name="组合 2"/>
          <p:cNvGrpSpPr/>
          <p:nvPr/>
        </p:nvGrpSpPr>
        <p:grpSpPr>
          <a:xfrm>
            <a:off x="258052" y="1556792"/>
            <a:ext cx="9648510" cy="4208462"/>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a:extLst/>
          </p:spPr>
          <p:txBody>
            <a:bodyPr wrap="none" anchor="ctr"/>
            <a:lstStyle/>
            <a:p>
              <a:endParaRPr lang="zh-CN" altLang="en-US" b="1">
                <a:solidFill>
                  <a:srgbClr val="333399"/>
                </a:solidFill>
                <a:latin typeface="+mn-lt"/>
                <a:ea typeface="黑体"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pPr algn="ctr"/>
              <a:endParaRPr kumimoji="1" lang="zh-CN" altLang="zh-CN" sz="2000" b="1">
                <a:solidFill>
                  <a:srgbClr val="333399"/>
                </a:solidFill>
                <a:latin typeface="+mn-lt"/>
                <a:ea typeface="黑体"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8" name="Text Box 38"/>
            <p:cNvSpPr txBox="1">
              <a:spLocks noChangeArrowheads="1"/>
            </p:cNvSpPr>
            <p:nvPr/>
          </p:nvSpPr>
          <p:spPr bwMode="auto">
            <a:xfrm>
              <a:off x="4017434" y="1779041"/>
              <a:ext cx="1793743"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smtClean="0">
                  <a:solidFill>
                    <a:srgbClr val="333399"/>
                  </a:solidFill>
                  <a:latin typeface="+mn-lt"/>
                  <a:ea typeface="黑体" pitchFamily="2" charset="-122"/>
                </a:rPr>
                <a:t>协议 </a:t>
              </a:r>
              <a:r>
                <a:rPr kumimoji="1" lang="en-US" altLang="zh-CN" sz="2400" b="1" dirty="0" smtClean="0">
                  <a:solidFill>
                    <a:srgbClr val="333399"/>
                  </a:solidFill>
                  <a:latin typeface="+mn-lt"/>
                  <a:ea typeface="黑体" pitchFamily="2" charset="-122"/>
                </a:rPr>
                <a:t>(</a:t>
              </a:r>
              <a:r>
                <a:rPr kumimoji="1" lang="en-US" altLang="zh-CN" sz="2400" b="1" dirty="0">
                  <a:solidFill>
                    <a:srgbClr val="333399"/>
                  </a:solidFill>
                  <a:latin typeface="+mn-lt"/>
                  <a:ea typeface="黑体" pitchFamily="2" charset="-122"/>
                </a:rPr>
                <a:t>n + 1)</a:t>
              </a:r>
            </a:p>
          </p:txBody>
        </p:sp>
        <p:sp>
          <p:nvSpPr>
            <p:cNvPr id="168999" name="Text Box 39"/>
            <p:cNvSpPr txBox="1">
              <a:spLocks noChangeArrowheads="1"/>
            </p:cNvSpPr>
            <p:nvPr/>
          </p:nvSpPr>
          <p:spPr bwMode="auto">
            <a:xfrm>
              <a:off x="2817019" y="33220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0" name="Text Box 40"/>
            <p:cNvSpPr txBox="1">
              <a:spLocks noChangeArrowheads="1"/>
            </p:cNvSpPr>
            <p:nvPr/>
          </p:nvSpPr>
          <p:spPr bwMode="auto">
            <a:xfrm>
              <a:off x="6210169" y="33474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1" name="Text Box 41"/>
            <p:cNvSpPr txBox="1">
              <a:spLocks noChangeArrowheads="1"/>
            </p:cNvSpPr>
            <p:nvPr/>
          </p:nvSpPr>
          <p:spPr bwMode="auto">
            <a:xfrm>
              <a:off x="2853135" y="2277516"/>
              <a:ext cx="1415772"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5" name="Text Box 45"/>
            <p:cNvSpPr txBox="1">
              <a:spLocks noChangeArrowheads="1"/>
            </p:cNvSpPr>
            <p:nvPr/>
          </p:nvSpPr>
          <p:spPr bwMode="auto">
            <a:xfrm>
              <a:off x="5343393" y="2277516"/>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07" name="Text Box 47"/>
            <p:cNvSpPr txBox="1">
              <a:spLocks noChangeArrowheads="1"/>
            </p:cNvSpPr>
            <p:nvPr/>
          </p:nvSpPr>
          <p:spPr bwMode="auto">
            <a:xfrm>
              <a:off x="2037954" y="1806029"/>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08" name="Text Box 48"/>
            <p:cNvSpPr txBox="1">
              <a:spLocks noChangeArrowheads="1"/>
            </p:cNvSpPr>
            <p:nvPr/>
          </p:nvSpPr>
          <p:spPr bwMode="auto">
            <a:xfrm>
              <a:off x="560512" y="3750131"/>
              <a:ext cx="1128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服务提供者</a:t>
              </a: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69010" name="Text Box 50"/>
            <p:cNvSpPr txBox="1">
              <a:spLocks noChangeArrowheads="1"/>
            </p:cNvSpPr>
            <p:nvPr/>
          </p:nvSpPr>
          <p:spPr bwMode="auto">
            <a:xfrm>
              <a:off x="8463096" y="3650703"/>
              <a:ext cx="1160895"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a:t>
              </a:r>
              <a:r>
                <a:rPr kumimoji="1" lang="zh-CN" altLang="en-US" sz="2400" b="1" dirty="0">
                  <a:solidFill>
                    <a:srgbClr val="333399"/>
                  </a:solidFill>
                  <a:latin typeface="+mn-lt"/>
                  <a:ea typeface="黑体" pitchFamily="2" charset="-122"/>
                </a:rPr>
                <a:t>层</a:t>
              </a:r>
            </a:p>
          </p:txBody>
        </p:sp>
        <p:sp>
          <p:nvSpPr>
            <p:cNvPr id="169011" name="Text Box 51"/>
            <p:cNvSpPr txBox="1">
              <a:spLocks noChangeArrowheads="1"/>
            </p:cNvSpPr>
            <p:nvPr/>
          </p:nvSpPr>
          <p:spPr bwMode="auto">
            <a:xfrm>
              <a:off x="8151813" y="1964778"/>
              <a:ext cx="168187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+ 1 </a:t>
              </a:r>
              <a:r>
                <a:rPr kumimoji="1" lang="zh-CN" altLang="en-US" sz="2400" b="1" dirty="0">
                  <a:solidFill>
                    <a:srgbClr val="333399"/>
                  </a:solidFill>
                  <a:latin typeface="+mn-lt"/>
                  <a:ea typeface="黑体" pitchFamily="2" charset="-122"/>
                </a:rPr>
                <a:t>层</a:t>
              </a: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3" name="Text Box 53"/>
            <p:cNvSpPr txBox="1">
              <a:spLocks noChangeArrowheads="1"/>
            </p:cNvSpPr>
            <p:nvPr/>
          </p:nvSpPr>
          <p:spPr bwMode="auto">
            <a:xfrm>
              <a:off x="6256603" y="1804442"/>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14" name="Text Box 54"/>
            <p:cNvSpPr txBox="1">
              <a:spLocks noChangeArrowheads="1"/>
            </p:cNvSpPr>
            <p:nvPr/>
          </p:nvSpPr>
          <p:spPr bwMode="auto">
            <a:xfrm>
              <a:off x="6910123" y="155679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b="1">
                <a:solidFill>
                  <a:srgbClr val="333399"/>
                </a:solidFill>
                <a:latin typeface="+mn-lt"/>
                <a:ea typeface="黑体" pitchFamily="2" charset="-122"/>
              </a:endParaRPr>
            </a:p>
          </p:txBody>
        </p:sp>
        <p:sp>
          <p:nvSpPr>
            <p:cNvPr id="169015" name="Text Box 55"/>
            <p:cNvSpPr txBox="1">
              <a:spLocks noChangeArrowheads="1"/>
            </p:cNvSpPr>
            <p:nvPr/>
          </p:nvSpPr>
          <p:spPr bwMode="auto">
            <a:xfrm>
              <a:off x="560512" y="1628800"/>
              <a:ext cx="896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服务用户</a:t>
              </a: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8" name="Text Box 58"/>
            <p:cNvSpPr txBox="1">
              <a:spLocks noChangeArrowheads="1"/>
            </p:cNvSpPr>
            <p:nvPr/>
          </p:nvSpPr>
          <p:spPr bwMode="auto">
            <a:xfrm>
              <a:off x="2144581" y="4001542"/>
              <a:ext cx="1098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19" name="Text Box 59"/>
            <p:cNvSpPr txBox="1">
              <a:spLocks noChangeArrowheads="1"/>
            </p:cNvSpPr>
            <p:nvPr/>
          </p:nvSpPr>
          <p:spPr bwMode="auto">
            <a:xfrm>
              <a:off x="6413104" y="4001542"/>
              <a:ext cx="109837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21" name="Text Box 61"/>
            <p:cNvSpPr txBox="1">
              <a:spLocks noChangeArrowheads="1"/>
            </p:cNvSpPr>
            <p:nvPr/>
          </p:nvSpPr>
          <p:spPr bwMode="auto">
            <a:xfrm>
              <a:off x="4328716" y="4009478"/>
              <a:ext cx="119616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协议</a:t>
              </a:r>
              <a:r>
                <a:rPr kumimoji="1" lang="en-US" altLang="zh-CN" sz="2400" b="1">
                  <a:solidFill>
                    <a:srgbClr val="333399"/>
                  </a:solidFill>
                  <a:latin typeface="+mn-lt"/>
                  <a:ea typeface="黑体" pitchFamily="2" charset="-122"/>
                </a:rPr>
                <a:t>(n)</a:t>
              </a:r>
            </a:p>
          </p:txBody>
        </p:sp>
      </p:grpSp>
      <p:sp>
        <p:nvSpPr>
          <p:cNvPr id="2" name="矩形 1"/>
          <p:cNvSpPr/>
          <p:nvPr/>
        </p:nvSpPr>
        <p:spPr>
          <a:xfrm>
            <a:off x="2679436" y="5877272"/>
            <a:ext cx="4771449" cy="461665"/>
          </a:xfrm>
          <a:prstGeom prst="rect">
            <a:avLst/>
          </a:prstGeom>
        </p:spPr>
        <p:txBody>
          <a:bodyPr wrap="square">
            <a:spAutoFit/>
          </a:bodyPr>
          <a:lstStyle/>
          <a:p>
            <a:pPr algn="ctr"/>
            <a:r>
              <a:rPr lang="zh-CN" altLang="zh-CN" sz="2400" b="1" dirty="0" smtClean="0">
                <a:latin typeface="+mn-lt"/>
                <a:ea typeface="黑体" pitchFamily="2" charset="-122"/>
              </a:rPr>
              <a:t>相邻两</a:t>
            </a:r>
            <a:r>
              <a:rPr lang="zh-CN" altLang="zh-CN" sz="2400" b="1" dirty="0">
                <a:latin typeface="+mn-lt"/>
                <a:ea typeface="黑体" pitchFamily="2" charset="-122"/>
              </a:rPr>
              <a:t>层之间的关系</a:t>
            </a:r>
            <a:endParaRPr lang="zh-CN" altLang="en-US" sz="2400" b="1" dirty="0">
              <a:latin typeface="+mn-lt"/>
              <a:ea typeface="黑体" pitchFamily="2" charset="-122"/>
            </a:endParaRPr>
          </a:p>
        </p:txBody>
      </p:sp>
    </p:spTree>
    <p:extLst>
      <p:ext uri="{BB962C8B-B14F-4D97-AF65-F5344CB8AC3E}">
        <p14:creationId xmlns:p14="http://schemas.microsoft.com/office/powerpoint/2010/main" val="378805644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协议很复杂 </a:t>
            </a:r>
          </a:p>
        </p:txBody>
      </p:sp>
      <p:sp>
        <p:nvSpPr>
          <p:cNvPr id="140291" name="Rectangle 3"/>
          <p:cNvSpPr>
            <a:spLocks noGrp="1" noChangeArrowheads="1"/>
          </p:cNvSpPr>
          <p:nvPr>
            <p:ph idx="1"/>
          </p:nvPr>
        </p:nvSpPr>
        <p:spPr/>
        <p:txBody>
          <a:bodyPr/>
          <a:lstStyle/>
          <a:p>
            <a:r>
              <a:rPr lang="zh-CN" altLang="en-US" dirty="0"/>
              <a:t>协议必须把所有</a:t>
            </a:r>
            <a:r>
              <a:rPr lang="zh-CN" altLang="en-US" dirty="0">
                <a:solidFill>
                  <a:srgbClr val="FF0000"/>
                </a:solidFill>
              </a:rPr>
              <a:t>不利的条件</a:t>
            </a:r>
            <a:r>
              <a:rPr lang="zh-CN" altLang="en-US" dirty="0"/>
              <a:t>事先都估计到，而</a:t>
            </a:r>
            <a:r>
              <a:rPr lang="zh-CN" altLang="en-US" dirty="0">
                <a:solidFill>
                  <a:srgbClr val="FF0000"/>
                </a:solidFill>
              </a:rPr>
              <a:t>不能假定</a:t>
            </a:r>
            <a:r>
              <a:rPr lang="zh-CN" altLang="en-US" dirty="0"/>
              <a:t>一切都是正常的和非常理想的。 </a:t>
            </a:r>
          </a:p>
          <a:p>
            <a:r>
              <a:rPr lang="zh-CN" altLang="en-US" dirty="0"/>
              <a:t>看一个计算机网络协议是否正确，不能光看在正常情况下是否正确</a:t>
            </a:r>
            <a:r>
              <a:rPr lang="zh-CN" altLang="en-US" dirty="0" smtClean="0"/>
              <a:t>，还</a:t>
            </a:r>
            <a:r>
              <a:rPr lang="zh-CN" altLang="en-US" dirty="0"/>
              <a:t>必须非常仔细地检查这个协议</a:t>
            </a:r>
            <a:r>
              <a:rPr lang="zh-CN" altLang="en-US" dirty="0">
                <a:solidFill>
                  <a:srgbClr val="FF0000"/>
                </a:solidFill>
              </a:rPr>
              <a:t>能否应付各种异常情况。 </a:t>
            </a:r>
          </a:p>
        </p:txBody>
      </p:sp>
    </p:spTree>
    <p:extLst>
      <p:ext uri="{BB962C8B-B14F-4D97-AF65-F5344CB8AC3E}">
        <p14:creationId xmlns:p14="http://schemas.microsoft.com/office/powerpoint/2010/main" val="569842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en-US" altLang="zh-CN" dirty="0" smtClean="0"/>
              <a:t>】</a:t>
            </a:r>
            <a:r>
              <a:rPr lang="zh-CN" altLang="en-US" dirty="0" smtClean="0"/>
              <a:t>著名</a:t>
            </a:r>
            <a:r>
              <a:rPr lang="zh-CN" altLang="en-US" dirty="0"/>
              <a:t>的协议</a:t>
            </a:r>
            <a:r>
              <a:rPr lang="zh-CN" altLang="en-US" dirty="0" smtClean="0"/>
              <a:t>举例</a:t>
            </a:r>
            <a:endParaRPr lang="en-US" altLang="zh-CN" dirty="0"/>
          </a:p>
        </p:txBody>
      </p:sp>
      <p:sp>
        <p:nvSpPr>
          <p:cNvPr id="141315" name="Rectangle 3"/>
          <p:cNvSpPr>
            <a:spLocks noGrp="1" noChangeArrowheads="1"/>
          </p:cNvSpPr>
          <p:nvPr>
            <p:ph idx="1"/>
          </p:nvPr>
        </p:nvSpPr>
        <p:spPr/>
        <p:txBody>
          <a:bodyPr/>
          <a:lstStyle/>
          <a:p>
            <a:r>
              <a:rPr lang="zh-CN" altLang="en-US" sz="2900" dirty="0"/>
              <a:t>占据东、西两个山顶的</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与</a:t>
            </a:r>
            <a:r>
              <a:rPr lang="zh-CN" altLang="en-US" sz="2900" dirty="0"/>
              <a:t>驻扎在山谷的白军作战。其力量对比是：单独的蓝军</a:t>
            </a:r>
            <a:r>
              <a:rPr lang="en-US" altLang="zh-CN" sz="2900" dirty="0"/>
              <a:t>1</a:t>
            </a:r>
            <a:r>
              <a:rPr lang="zh-CN" altLang="en-US" sz="2900" dirty="0"/>
              <a:t>或蓝军</a:t>
            </a:r>
            <a:r>
              <a:rPr lang="en-US" altLang="zh-CN" sz="2900" dirty="0"/>
              <a:t>2</a:t>
            </a:r>
            <a:r>
              <a:rPr lang="zh-CN" altLang="en-US" sz="2900" dirty="0"/>
              <a:t>打不过白军，但</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协同</a:t>
            </a:r>
            <a:r>
              <a:rPr lang="zh-CN" altLang="en-US" sz="2900" dirty="0"/>
              <a:t>作战则可战胜白军。现</a:t>
            </a:r>
            <a:r>
              <a:rPr lang="zh-CN" altLang="en-US" sz="2900" dirty="0" smtClean="0"/>
              <a:t>蓝军 </a:t>
            </a:r>
            <a:r>
              <a:rPr lang="en-US" altLang="zh-CN" sz="2900" dirty="0" smtClean="0"/>
              <a:t>1 </a:t>
            </a:r>
            <a:r>
              <a:rPr lang="zh-CN" altLang="en-US" sz="2900" dirty="0" smtClean="0"/>
              <a:t>拟</a:t>
            </a:r>
            <a:r>
              <a:rPr lang="zh-CN" altLang="en-US" sz="2900" dirty="0"/>
              <a:t>于次日正午向白军发起攻击。于是用计算机发送电文给</a:t>
            </a:r>
            <a:r>
              <a:rPr lang="zh-CN" altLang="en-US" sz="2900" dirty="0" smtClean="0"/>
              <a:t>蓝军 </a:t>
            </a:r>
            <a:r>
              <a:rPr lang="en-US" altLang="zh-CN" sz="2900" dirty="0" smtClean="0"/>
              <a:t>2</a:t>
            </a:r>
            <a:r>
              <a:rPr lang="zh-CN" altLang="en-US" sz="2900" dirty="0" smtClean="0"/>
              <a:t>。</a:t>
            </a:r>
            <a:r>
              <a:rPr lang="zh-CN" altLang="en-US" sz="2900" dirty="0"/>
              <a:t>但通信线路很不好，电文出错或丢失的可能性较大（没有电话可使用）。因此要求收到电文的友军必须送回一个确认电文。但此确认电文也可能出错或丢失。</a:t>
            </a:r>
            <a:r>
              <a:rPr lang="zh-CN" altLang="en-US" sz="2900" dirty="0">
                <a:solidFill>
                  <a:srgbClr val="FF0000"/>
                </a:solidFill>
              </a:rPr>
              <a:t>试问能否设计出一种协议使得</a:t>
            </a:r>
            <a:r>
              <a:rPr lang="zh-CN" altLang="en-US" sz="2900" dirty="0" smtClean="0">
                <a:solidFill>
                  <a:srgbClr val="FF0000"/>
                </a:solidFill>
              </a:rPr>
              <a:t>蓝军 </a:t>
            </a:r>
            <a:r>
              <a:rPr lang="en-US" altLang="zh-CN" sz="2900" dirty="0" smtClean="0">
                <a:solidFill>
                  <a:srgbClr val="FF0000"/>
                </a:solidFill>
              </a:rPr>
              <a:t>1 </a:t>
            </a:r>
            <a:r>
              <a:rPr lang="zh-CN" altLang="en-US" sz="2900" dirty="0" smtClean="0">
                <a:solidFill>
                  <a:srgbClr val="FF0000"/>
                </a:solidFill>
              </a:rPr>
              <a:t>和蓝军 </a:t>
            </a:r>
            <a:r>
              <a:rPr lang="en-US" altLang="zh-CN" sz="2900" dirty="0" smtClean="0">
                <a:solidFill>
                  <a:srgbClr val="FF0000"/>
                </a:solidFill>
              </a:rPr>
              <a:t>2 </a:t>
            </a:r>
            <a:r>
              <a:rPr lang="zh-CN" altLang="en-US" sz="2900" dirty="0" smtClean="0">
                <a:solidFill>
                  <a:srgbClr val="FF0000"/>
                </a:solidFill>
              </a:rPr>
              <a:t>能够</a:t>
            </a:r>
            <a:r>
              <a:rPr lang="zh-CN" altLang="en-US" sz="2900" dirty="0">
                <a:solidFill>
                  <a:srgbClr val="FF0000"/>
                </a:solidFill>
              </a:rPr>
              <a:t>实现协同</a:t>
            </a:r>
            <a:r>
              <a:rPr lang="zh-CN" altLang="en-US" sz="2900" dirty="0" smtClean="0">
                <a:solidFill>
                  <a:srgbClr val="FF0000"/>
                </a:solidFill>
              </a:rPr>
              <a:t>作战，因而</a:t>
            </a:r>
            <a:r>
              <a:rPr lang="zh-CN" altLang="en-US" sz="2900" dirty="0">
                <a:solidFill>
                  <a:srgbClr val="FF0000"/>
                </a:solidFill>
              </a:rPr>
              <a:t>一定（</a:t>
            </a:r>
            <a:r>
              <a:rPr lang="zh-CN" altLang="en-US" sz="2900" dirty="0" smtClean="0">
                <a:solidFill>
                  <a:srgbClr val="FF0000"/>
                </a:solidFill>
              </a:rPr>
              <a:t>即 </a:t>
            </a:r>
            <a:r>
              <a:rPr lang="en-US" altLang="zh-CN" sz="2900" dirty="0" smtClean="0">
                <a:solidFill>
                  <a:srgbClr val="FF0000"/>
                </a:solidFill>
              </a:rPr>
              <a:t>100 </a:t>
            </a:r>
            <a:r>
              <a:rPr lang="en-US" altLang="zh-CN" sz="2900" dirty="0">
                <a:solidFill>
                  <a:srgbClr val="FF0000"/>
                </a:solidFill>
              </a:rPr>
              <a:t>%</a:t>
            </a:r>
            <a:r>
              <a:rPr lang="zh-CN" altLang="en-US" sz="2900" dirty="0">
                <a:solidFill>
                  <a:srgbClr val="FF0000"/>
                </a:solidFill>
              </a:rPr>
              <a:t>而</a:t>
            </a:r>
            <a:r>
              <a:rPr lang="zh-CN" altLang="en-US" sz="2900" dirty="0" smtClean="0">
                <a:solidFill>
                  <a:srgbClr val="FF0000"/>
                </a:solidFill>
              </a:rPr>
              <a:t>不是 </a:t>
            </a:r>
            <a:r>
              <a:rPr lang="en-US" altLang="zh-CN" sz="2900" dirty="0" smtClean="0">
                <a:solidFill>
                  <a:srgbClr val="FF0000"/>
                </a:solidFill>
              </a:rPr>
              <a:t>99.999</a:t>
            </a:r>
            <a:r>
              <a:rPr lang="en-US" altLang="zh-CN" sz="2900" dirty="0">
                <a:solidFill>
                  <a:srgbClr val="FF0000"/>
                </a:solidFill>
              </a:rPr>
              <a:t>…%</a:t>
            </a:r>
            <a:r>
              <a:rPr lang="zh-CN" altLang="en-US" sz="2900" dirty="0">
                <a:solidFill>
                  <a:srgbClr val="FF0000"/>
                </a:solidFill>
              </a:rPr>
              <a:t>）取得胜利？ </a:t>
            </a:r>
          </a:p>
        </p:txBody>
      </p:sp>
    </p:spTree>
    <p:extLst>
      <p:ext uri="{BB962C8B-B14F-4D97-AF65-F5344CB8AC3E}">
        <p14:creationId xmlns:p14="http://schemas.microsoft.com/office/powerpoint/2010/main" val="287071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a:spLocks/>
          </p:cNvSpPr>
          <p:nvPr/>
        </p:nvSpPr>
        <p:spPr bwMode="auto">
          <a:xfrm>
            <a:off x="229549" y="5027683"/>
            <a:ext cx="9721983" cy="1889125"/>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1990616" y="44127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52939">
            <a:off x="1990616" y="44127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1" name="Line 5"/>
          <p:cNvSpPr>
            <a:spLocks noChangeShapeType="1"/>
          </p:cNvSpPr>
          <p:nvPr/>
        </p:nvSpPr>
        <p:spPr bwMode="auto">
          <a:xfrm>
            <a:off x="8346966" y="45651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52939">
            <a:off x="8346966" y="45651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3" name="AutoShape 7"/>
          <p:cNvSpPr>
            <a:spLocks noChangeArrowheads="1"/>
          </p:cNvSpPr>
          <p:nvPr/>
        </p:nvSpPr>
        <p:spPr bwMode="auto">
          <a:xfrm rot="-252939">
            <a:off x="5232424" y="5852612"/>
            <a:ext cx="1382713" cy="762000"/>
          </a:xfrm>
          <a:prstGeom prst="wave">
            <a:avLst>
              <a:gd name="adj1" fmla="val 12500"/>
              <a:gd name="adj2" fmla="val -1639"/>
            </a:avLst>
          </a:prstGeom>
          <a:solidFill>
            <a:schemeClr val="bg1"/>
          </a:solidFill>
          <a:ln w="1905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5270259" y="5860550"/>
            <a:ext cx="0" cy="86201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a:grpSpLocks/>
          </p:cNvGrpSpPr>
          <p:nvPr/>
        </p:nvGrpSpPr>
        <p:grpSpPr bwMode="auto">
          <a:xfrm>
            <a:off x="355467" y="421957"/>
            <a:ext cx="3797300" cy="914400"/>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8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明日正午进攻，如何？</a:t>
              </a:r>
            </a:p>
          </p:txBody>
        </p:sp>
      </p:grpSp>
      <p:grpSp>
        <p:nvGrpSpPr>
          <p:cNvPr id="142348" name="Group 12"/>
          <p:cNvGrpSpPr>
            <a:grpSpLocks/>
          </p:cNvGrpSpPr>
          <p:nvPr/>
        </p:nvGrpSpPr>
        <p:grpSpPr bwMode="auto">
          <a:xfrm>
            <a:off x="5764212" y="1183957"/>
            <a:ext cx="3797300" cy="914400"/>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65"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itchFamily="18" charset="0"/>
                  <a:ea typeface="黑体" pitchFamily="2" charset="-122"/>
                </a:rPr>
                <a:t>同意</a:t>
              </a:r>
            </a:p>
          </p:txBody>
        </p:sp>
      </p:grpSp>
      <p:grpSp>
        <p:nvGrpSpPr>
          <p:cNvPr id="142351" name="Group 15"/>
          <p:cNvGrpSpPr>
            <a:grpSpLocks/>
          </p:cNvGrpSpPr>
          <p:nvPr/>
        </p:nvGrpSpPr>
        <p:grpSpPr bwMode="auto">
          <a:xfrm>
            <a:off x="355467" y="1869757"/>
            <a:ext cx="3797300" cy="914400"/>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收到“同意”</a:t>
              </a:r>
            </a:p>
          </p:txBody>
        </p:sp>
      </p:grpSp>
      <p:grpSp>
        <p:nvGrpSpPr>
          <p:cNvPr id="142354" name="Group 18"/>
          <p:cNvGrpSpPr>
            <a:grpSpLocks/>
          </p:cNvGrpSpPr>
          <p:nvPr/>
        </p:nvGrpSpPr>
        <p:grpSpPr bwMode="auto">
          <a:xfrm>
            <a:off x="5764212" y="2555557"/>
            <a:ext cx="3797300" cy="914400"/>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18"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r>
                <a:rPr kumimoji="1" lang="zh-CN" altLang="en-US" sz="2400" b="1">
                  <a:solidFill>
                    <a:srgbClr val="0000CC"/>
                  </a:solidFill>
                  <a:latin typeface="Times New Roman" pitchFamily="18" charset="0"/>
                  <a:ea typeface="黑体" pitchFamily="2" charset="-122"/>
                </a:rPr>
                <a:t>收到：收到“同意”</a:t>
              </a:r>
            </a:p>
          </p:txBody>
        </p:sp>
      </p:grpSp>
      <p:sp>
        <p:nvSpPr>
          <p:cNvPr id="142357" name="Text Box 21"/>
          <p:cNvSpPr txBox="1">
            <a:spLocks noChangeArrowheads="1"/>
          </p:cNvSpPr>
          <p:nvPr/>
        </p:nvSpPr>
        <p:spPr bwMode="auto">
          <a:xfrm>
            <a:off x="1136252" y="2995295"/>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8" name="Text Box 22"/>
          <p:cNvSpPr txBox="1">
            <a:spLocks noChangeArrowheads="1"/>
          </p:cNvSpPr>
          <p:nvPr/>
        </p:nvSpPr>
        <p:spPr bwMode="auto">
          <a:xfrm>
            <a:off x="7673181" y="343820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9" name="Text Box 23"/>
          <p:cNvSpPr txBox="1">
            <a:spLocks noChangeArrowheads="1"/>
          </p:cNvSpPr>
          <p:nvPr/>
        </p:nvSpPr>
        <p:spPr bwMode="auto">
          <a:xfrm>
            <a:off x="1136252" y="301275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0" name="Text Box 24"/>
          <p:cNvSpPr txBox="1">
            <a:spLocks noChangeArrowheads="1"/>
          </p:cNvSpPr>
          <p:nvPr/>
        </p:nvSpPr>
        <p:spPr bwMode="auto">
          <a:xfrm>
            <a:off x="7673181" y="345567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1" name="Text Box 25"/>
          <p:cNvSpPr txBox="1">
            <a:spLocks noChangeArrowheads="1"/>
          </p:cNvSpPr>
          <p:nvPr/>
        </p:nvSpPr>
        <p:spPr bwMode="auto">
          <a:xfrm>
            <a:off x="1136252" y="303022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2" name="Text Box 26"/>
          <p:cNvSpPr txBox="1">
            <a:spLocks noChangeArrowheads="1"/>
          </p:cNvSpPr>
          <p:nvPr/>
        </p:nvSpPr>
        <p:spPr bwMode="auto">
          <a:xfrm>
            <a:off x="7673181" y="3473132"/>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3" name="Text Box 27"/>
          <p:cNvSpPr txBox="1">
            <a:spLocks noChangeArrowheads="1"/>
          </p:cNvSpPr>
          <p:nvPr/>
        </p:nvSpPr>
        <p:spPr bwMode="auto">
          <a:xfrm>
            <a:off x="1760537" y="1890395"/>
            <a:ext cx="6340197"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dirty="0">
                <a:effectLst>
                  <a:outerShdw blurRad="38100" dist="38100" dir="2700000" algn="tl">
                    <a:srgbClr val="FFFFFF"/>
                  </a:outerShdw>
                </a:effectLst>
                <a:latin typeface="Bookman Old Style" pitchFamily="18" charset="0"/>
                <a:ea typeface="黑体" pitchFamily="2" charset="-122"/>
              </a:rPr>
              <a:t>这样的协议无法实现！</a:t>
            </a:r>
          </a:p>
        </p:txBody>
      </p:sp>
    </p:spTree>
    <p:extLst>
      <p:ext uri="{BB962C8B-B14F-4D97-AF65-F5344CB8AC3E}">
        <p14:creationId xmlns:p14="http://schemas.microsoft.com/office/powerpoint/2010/main" val="356137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nodeType="afterGroup">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nodeType="afterGroup">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nodeType="afterGroup">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nodeType="afterGroup">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nodeType="afterGroup">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nodeType="afterGroup">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nodeType="afterGroup">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nodeType="afterGroup">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nodeType="afterGroup">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nodeType="afterGroup">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nodeType="afterGroup">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nodeType="afterGroup">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nodeType="afterGroup">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nodeType="afterGroup">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nodeType="afterGroup">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nodeType="afterGroup">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nodeType="afterGroup">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nodeType="afterGroup">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nodeType="afterGroup">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nodeType="afterGroup">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nodeType="afterGroup">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nodeType="afterGroup">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nodeType="afterGroup">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nodeType="afterGroup">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nodeType="afterGroup">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nodeType="afterGroup">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a:t>结论</a:t>
            </a:r>
          </a:p>
        </p:txBody>
      </p:sp>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p>
          <a:p>
            <a:r>
              <a:rPr lang="zh-CN" altLang="en-US" dirty="0">
                <a:solidFill>
                  <a:srgbClr val="FF0000"/>
                </a:solidFill>
              </a:rPr>
              <a:t>没有一种协议</a:t>
            </a:r>
            <a:r>
              <a:rPr lang="zh-CN" altLang="en-US" dirty="0" smtClean="0">
                <a:solidFill>
                  <a:srgbClr val="FF0000"/>
                </a:solidFill>
              </a:rPr>
              <a:t>能够使蓝军 </a:t>
            </a:r>
            <a:r>
              <a:rPr lang="en-US" altLang="zh-CN" dirty="0">
                <a:solidFill>
                  <a:srgbClr val="FF0000"/>
                </a:solidFill>
              </a:rPr>
              <a:t>100% </a:t>
            </a:r>
            <a:r>
              <a:rPr lang="zh-CN" altLang="en-US" dirty="0">
                <a:solidFill>
                  <a:srgbClr val="FF0000"/>
                </a:solidFill>
              </a:rPr>
              <a:t>获胜</a:t>
            </a:r>
            <a:r>
              <a:rPr lang="zh-CN" altLang="en-US" dirty="0" smtClean="0">
                <a:solidFill>
                  <a:srgbClr val="FF0000"/>
                </a:solidFill>
              </a:rPr>
              <a:t>。</a:t>
            </a:r>
            <a:endParaRPr lang="en-US" altLang="zh-CN" dirty="0" smtClean="0">
              <a:solidFill>
                <a:srgbClr val="FF0000"/>
              </a:solidFill>
            </a:endParaRPr>
          </a:p>
          <a:p>
            <a:r>
              <a:rPr lang="zh-CN" altLang="zh-CN" dirty="0"/>
              <a:t>这个例子告诉我们，看似非常简单的协议，设计起来要考虑的问题还是比较多</a:t>
            </a:r>
            <a:r>
              <a:rPr lang="zh-CN" altLang="zh-CN" dirty="0" smtClean="0"/>
              <a:t>的</a:t>
            </a:r>
            <a:r>
              <a:rPr lang="zh-CN" altLang="en-US" dirty="0"/>
              <a:t>。</a:t>
            </a:r>
          </a:p>
        </p:txBody>
      </p:sp>
    </p:spTree>
    <p:extLst>
      <p:ext uri="{BB962C8B-B14F-4D97-AF65-F5344CB8AC3E}">
        <p14:creationId xmlns:p14="http://schemas.microsoft.com/office/powerpoint/2010/main" val="2724738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title"/>
          </p:nvPr>
        </p:nvSpPr>
        <p:spPr/>
        <p:txBody>
          <a:bodyPr/>
          <a:lstStyle/>
          <a:p>
            <a:r>
              <a:rPr lang="en-US" altLang="zh-CN" dirty="0"/>
              <a:t>1.7.5  </a:t>
            </a:r>
            <a:r>
              <a:rPr lang="en-US" altLang="zh-CN" dirty="0" smtClean="0"/>
              <a:t>TCP/IP </a:t>
            </a:r>
            <a:r>
              <a:rPr lang="zh-CN" altLang="zh-CN" dirty="0" smtClean="0"/>
              <a:t>的</a:t>
            </a:r>
            <a:r>
              <a:rPr lang="zh-CN" altLang="zh-CN" dirty="0"/>
              <a:t>体系结构</a:t>
            </a:r>
            <a:endParaRPr lang="zh-CN" altLang="en-US" dirty="0"/>
          </a:p>
        </p:txBody>
      </p:sp>
      <p:graphicFrame>
        <p:nvGraphicFramePr>
          <p:cNvPr id="136194" name="Object 2"/>
          <p:cNvGraphicFramePr>
            <a:graphicFrameLocks noGrp="1" noChangeAspect="1"/>
          </p:cNvGraphicFramePr>
          <p:nvPr>
            <p:ph idx="4294967295"/>
            <p:extLst>
              <p:ext uri="{D42A27DB-BD31-4B8C-83A1-F6EECF244321}">
                <p14:modId xmlns:p14="http://schemas.microsoft.com/office/powerpoint/2010/main" val="1400336881"/>
              </p:ext>
            </p:extLst>
          </p:nvPr>
        </p:nvGraphicFramePr>
        <p:xfrm>
          <a:off x="2449345" y="4341088"/>
          <a:ext cx="2106613" cy="1111250"/>
        </p:xfrm>
        <a:graphic>
          <a:graphicData uri="http://schemas.openxmlformats.org/presentationml/2006/ole">
            <mc:AlternateContent xmlns:mc="http://schemas.openxmlformats.org/markup-compatibility/2006">
              <mc:Choice xmlns:v="urn:schemas-microsoft-com:vml" Requires="v">
                <p:oleObj spid="_x0000_s14374" name="VISIO" r:id="rId4" imgW="1687068" imgH="964692" progId="">
                  <p:embed/>
                </p:oleObj>
              </mc:Choice>
              <mc:Fallback>
                <p:oleObj name="VISIO" r:id="rId4" imgW="1687068" imgH="964692" progId="">
                  <p:embed/>
                  <p:pic>
                    <p:nvPicPr>
                      <p:cNvPr id="0" name="Picture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9345" y="4341088"/>
                        <a:ext cx="2106613"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6195" name="Object 3"/>
          <p:cNvGraphicFramePr>
            <a:graphicFrameLocks noChangeAspect="1"/>
          </p:cNvGraphicFramePr>
          <p:nvPr>
            <p:extLst>
              <p:ext uri="{D42A27DB-BD31-4B8C-83A1-F6EECF244321}">
                <p14:modId xmlns:p14="http://schemas.microsoft.com/office/powerpoint/2010/main" val="3745574121"/>
              </p:ext>
            </p:extLst>
          </p:nvPr>
        </p:nvGraphicFramePr>
        <p:xfrm>
          <a:off x="5654675" y="4373587"/>
          <a:ext cx="2106745" cy="1111250"/>
        </p:xfrm>
        <a:graphic>
          <a:graphicData uri="http://schemas.openxmlformats.org/presentationml/2006/ole">
            <mc:AlternateContent xmlns:mc="http://schemas.openxmlformats.org/markup-compatibility/2006">
              <mc:Choice xmlns:v="urn:schemas-microsoft-com:vml" Requires="v">
                <p:oleObj spid="_x0000_s14375" name="VISIO" r:id="rId6" imgW="1687068" imgH="964692" progId="">
                  <p:embed/>
                </p:oleObj>
              </mc:Choice>
              <mc:Fallback>
                <p:oleObj name="VISIO" r:id="rId6" imgW="1687068" imgH="964692"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4675" y="4373587"/>
                        <a:ext cx="2106745"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6197" name="AutoShape 5"/>
          <p:cNvSpPr>
            <a:spLocks noChangeArrowheads="1"/>
          </p:cNvSpPr>
          <p:nvPr/>
        </p:nvSpPr>
        <p:spPr bwMode="auto">
          <a:xfrm>
            <a:off x="13190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198" name="Freeform 6"/>
          <p:cNvSpPr>
            <a:spLocks/>
          </p:cNvSpPr>
          <p:nvPr/>
        </p:nvSpPr>
        <p:spPr bwMode="auto">
          <a:xfrm>
            <a:off x="1317360" y="2406675"/>
            <a:ext cx="1719792" cy="36512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540262"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00" name="Freeform 8"/>
          <p:cNvSpPr>
            <a:spLocks/>
          </p:cNvSpPr>
          <p:nvPr/>
        </p:nvSpPr>
        <p:spPr bwMode="auto">
          <a:xfrm>
            <a:off x="1313922" y="2797199"/>
            <a:ext cx="1723231" cy="387350"/>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a:spLocks/>
          </p:cNvSpPr>
          <p:nvPr/>
        </p:nvSpPr>
        <p:spPr bwMode="auto">
          <a:xfrm>
            <a:off x="1313922" y="3187725"/>
            <a:ext cx="1723231" cy="409575"/>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75928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3" name="Freeform 11"/>
          <p:cNvSpPr>
            <a:spLocks/>
          </p:cNvSpPr>
          <p:nvPr/>
        </p:nvSpPr>
        <p:spPr bwMode="auto">
          <a:xfrm>
            <a:off x="7591161" y="2406675"/>
            <a:ext cx="1730110" cy="36512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a:spLocks/>
          </p:cNvSpPr>
          <p:nvPr/>
        </p:nvSpPr>
        <p:spPr bwMode="auto">
          <a:xfrm>
            <a:off x="7587721" y="2806725"/>
            <a:ext cx="1712913" cy="37782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a:spLocks/>
          </p:cNvSpPr>
          <p:nvPr/>
        </p:nvSpPr>
        <p:spPr bwMode="auto">
          <a:xfrm>
            <a:off x="7587721" y="3206775"/>
            <a:ext cx="1712913" cy="390525"/>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4412986" y="2846412"/>
            <a:ext cx="1723231" cy="1447800"/>
          </a:xfrm>
          <a:prstGeom prst="cube">
            <a:avLst>
              <a:gd name="adj" fmla="val 25301"/>
            </a:avLst>
          </a:prstGeom>
          <a:solidFill>
            <a:srgbClr val="CCFFFF"/>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7" name="Freeform 15"/>
          <p:cNvSpPr>
            <a:spLocks/>
          </p:cNvSpPr>
          <p:nvPr/>
        </p:nvSpPr>
        <p:spPr bwMode="auto">
          <a:xfrm>
            <a:off x="4407826" y="3235350"/>
            <a:ext cx="1724951" cy="366713"/>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1676798"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ea typeface="黑体" pitchFamily="2" charset="-122"/>
              </a:rPr>
              <a:t>主机</a:t>
            </a:r>
            <a:r>
              <a:rPr kumimoji="1" lang="en-US" altLang="zh-CN" sz="2400" b="1" dirty="0">
                <a:solidFill>
                  <a:srgbClr val="000099"/>
                </a:solidFill>
                <a:ea typeface="黑体" pitchFamily="2" charset="-122"/>
              </a:rPr>
              <a:t>A</a:t>
            </a:r>
          </a:p>
        </p:txBody>
      </p:sp>
      <p:sp>
        <p:nvSpPr>
          <p:cNvPr id="136209" name="Text Box 17"/>
          <p:cNvSpPr txBox="1">
            <a:spLocks noChangeArrowheads="1"/>
          </p:cNvSpPr>
          <p:nvPr/>
        </p:nvSpPr>
        <p:spPr bwMode="auto">
          <a:xfrm>
            <a:off x="8000472"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ea typeface="黑体" pitchFamily="2" charset="-122"/>
              </a:rPr>
              <a:t>主机</a:t>
            </a:r>
            <a:r>
              <a:rPr kumimoji="1" lang="en-US" altLang="zh-CN" sz="2400" b="1">
                <a:solidFill>
                  <a:srgbClr val="000099"/>
                </a:solidFill>
                <a:ea typeface="黑体" pitchFamily="2" charset="-122"/>
              </a:rPr>
              <a:t>B</a:t>
            </a:r>
          </a:p>
        </p:txBody>
      </p:sp>
      <p:sp>
        <p:nvSpPr>
          <p:cNvPr id="136210" name="Text Box 18"/>
          <p:cNvSpPr txBox="1">
            <a:spLocks noChangeArrowheads="1"/>
          </p:cNvSpPr>
          <p:nvPr/>
        </p:nvSpPr>
        <p:spPr bwMode="auto">
          <a:xfrm>
            <a:off x="4776299" y="2391271"/>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黑体" pitchFamily="2" charset="-122"/>
                <a:ea typeface="黑体" pitchFamily="2" charset="-122"/>
              </a:rPr>
              <a:t>路由器</a:t>
            </a:r>
          </a:p>
        </p:txBody>
      </p:sp>
      <p:sp>
        <p:nvSpPr>
          <p:cNvPr id="136211" name="Text Box 19"/>
          <p:cNvSpPr txBox="1">
            <a:spLocks noChangeArrowheads="1"/>
          </p:cNvSpPr>
          <p:nvPr/>
        </p:nvSpPr>
        <p:spPr bwMode="auto">
          <a:xfrm>
            <a:off x="6260041" y="4687913"/>
            <a:ext cx="86433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6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2</a:t>
            </a:r>
          </a:p>
        </p:txBody>
      </p:sp>
      <p:sp>
        <p:nvSpPr>
          <p:cNvPr id="136212" name="Text Box 20"/>
          <p:cNvSpPr txBox="1">
            <a:spLocks noChangeArrowheads="1"/>
          </p:cNvSpPr>
          <p:nvPr/>
        </p:nvSpPr>
        <p:spPr bwMode="auto">
          <a:xfrm>
            <a:off x="3080148" y="4662513"/>
            <a:ext cx="8579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5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1</a:t>
            </a:r>
          </a:p>
        </p:txBody>
      </p:sp>
      <p:sp>
        <p:nvSpPr>
          <p:cNvPr id="136213" name="Line 21"/>
          <p:cNvSpPr>
            <a:spLocks noChangeShapeType="1"/>
          </p:cNvSpPr>
          <p:nvPr/>
        </p:nvSpPr>
        <p:spPr bwMode="auto">
          <a:xfrm>
            <a:off x="2041393"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4225529" y="4291037"/>
            <a:ext cx="636323"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5226447"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7451858" y="4291037"/>
            <a:ext cx="777346"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7784825"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18" name="Text Box 26"/>
          <p:cNvSpPr txBox="1">
            <a:spLocks noChangeArrowheads="1"/>
          </p:cNvSpPr>
          <p:nvPr/>
        </p:nvSpPr>
        <p:spPr bwMode="auto">
          <a:xfrm>
            <a:off x="4587733" y="3124225"/>
            <a:ext cx="95410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a:solidFill>
                  <a:srgbClr val="000099"/>
                </a:solidFill>
                <a:latin typeface="黑体" pitchFamily="2" charset="-122"/>
                <a:ea typeface="黑体" pitchFamily="2" charset="-122"/>
              </a:rPr>
              <a:t>网际层</a:t>
            </a:r>
          </a:p>
          <a:p>
            <a:pPr algn="ctr">
              <a:lnSpc>
                <a:spcPct val="130000"/>
              </a:lnSpc>
            </a:pPr>
            <a:r>
              <a:rPr kumimoji="1" lang="zh-CN" altLang="en-US" sz="2000" b="1">
                <a:solidFill>
                  <a:srgbClr val="000099"/>
                </a:solidFill>
                <a:latin typeface="黑体" pitchFamily="2" charset="-122"/>
                <a:ea typeface="黑体" pitchFamily="2" charset="-122"/>
              </a:rPr>
              <a:t>网络</a:t>
            </a:r>
          </a:p>
          <a:p>
            <a:pPr algn="ctr">
              <a:lnSpc>
                <a:spcPct val="90000"/>
              </a:lnSpc>
            </a:pPr>
            <a:r>
              <a:rPr kumimoji="1" lang="zh-CN" altLang="en-US" sz="2000" b="1">
                <a:solidFill>
                  <a:srgbClr val="000099"/>
                </a:solidFill>
                <a:latin typeface="黑体" pitchFamily="2" charset="-122"/>
                <a:ea typeface="黑体" pitchFamily="2" charset="-122"/>
              </a:rPr>
              <a:t>接口层</a:t>
            </a:r>
          </a:p>
        </p:txBody>
      </p:sp>
      <p:sp>
        <p:nvSpPr>
          <p:cNvPr id="136219" name="Text Box 27"/>
          <p:cNvSpPr txBox="1">
            <a:spLocks noChangeArrowheads="1"/>
          </p:cNvSpPr>
          <p:nvPr/>
        </p:nvSpPr>
        <p:spPr bwMode="auto">
          <a:xfrm>
            <a:off x="869068" y="2333650"/>
            <a:ext cx="32733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000" b="1">
                <a:solidFill>
                  <a:srgbClr val="000099"/>
                </a:solidFill>
                <a:ea typeface="黑体" pitchFamily="2" charset="-122"/>
              </a:rPr>
              <a:t>4</a:t>
            </a:r>
          </a:p>
          <a:p>
            <a:pPr algn="ctr">
              <a:lnSpc>
                <a:spcPct val="130000"/>
              </a:lnSpc>
            </a:pPr>
            <a:r>
              <a:rPr kumimoji="1" lang="en-US" altLang="zh-CN" sz="2000" b="1">
                <a:solidFill>
                  <a:srgbClr val="000099"/>
                </a:solidFill>
                <a:ea typeface="黑体" pitchFamily="2" charset="-122"/>
              </a:rPr>
              <a:t>3</a:t>
            </a:r>
          </a:p>
          <a:p>
            <a:pPr algn="ctr">
              <a:lnSpc>
                <a:spcPct val="130000"/>
              </a:lnSpc>
            </a:pPr>
            <a:r>
              <a:rPr kumimoji="1" lang="en-US" altLang="zh-CN" sz="2000" b="1">
                <a:solidFill>
                  <a:srgbClr val="000099"/>
                </a:solidFill>
                <a:ea typeface="黑体" pitchFamily="2" charset="-122"/>
              </a:rPr>
              <a:t>2</a:t>
            </a:r>
          </a:p>
          <a:p>
            <a:pPr algn="ctr">
              <a:lnSpc>
                <a:spcPct val="155000"/>
              </a:lnSpc>
            </a:pPr>
            <a:r>
              <a:rPr kumimoji="1" lang="en-US" altLang="zh-CN" sz="2000" b="1">
                <a:solidFill>
                  <a:srgbClr val="000099"/>
                </a:solidFill>
                <a:ea typeface="黑体" pitchFamily="2" charset="-122"/>
              </a:rPr>
              <a:t>1</a:t>
            </a:r>
          </a:p>
        </p:txBody>
      </p:sp>
      <p:sp>
        <p:nvSpPr>
          <p:cNvPr id="136220" name="Text Box 28"/>
          <p:cNvSpPr txBox="1">
            <a:spLocks noChangeArrowheads="1"/>
          </p:cNvSpPr>
          <p:nvPr/>
        </p:nvSpPr>
        <p:spPr bwMode="auto">
          <a:xfrm>
            <a:off x="2605225" y="5550331"/>
            <a:ext cx="5444119" cy="830997"/>
          </a:xfrm>
          <a:prstGeom prst="rect">
            <a:avLst/>
          </a:prstGeom>
          <a:solidFill>
            <a:srgbClr val="00FF99"/>
          </a:solidFill>
          <a:ln>
            <a:solidFill>
              <a:srgbClr val="000066"/>
            </a:solidFill>
          </a:ln>
          <a:effectLst/>
          <a:extLst/>
        </p:spPr>
        <p:txBody>
          <a:bodyPr wrap="none">
            <a:spAutoFit/>
          </a:bodyPr>
          <a:lstStyle/>
          <a:p>
            <a:pPr algn="ctr"/>
            <a:r>
              <a:rPr lang="zh-CN" altLang="en-US" sz="2400" b="1" dirty="0">
                <a:solidFill>
                  <a:srgbClr val="000099"/>
                </a:solidFill>
                <a:latin typeface="黑体" pitchFamily="2" charset="-122"/>
                <a:ea typeface="黑体" pitchFamily="2" charset="-122"/>
              </a:rPr>
              <a:t>路由器在转发分组时最高只用</a:t>
            </a:r>
            <a:r>
              <a:rPr lang="zh-CN" altLang="en-US" sz="2400" b="1" dirty="0" smtClean="0">
                <a:solidFill>
                  <a:srgbClr val="000099"/>
                </a:solidFill>
                <a:latin typeface="黑体" pitchFamily="2" charset="-122"/>
                <a:ea typeface="黑体" pitchFamily="2" charset="-122"/>
              </a:rPr>
              <a:t>到网际层</a:t>
            </a:r>
            <a:endParaRPr lang="zh-CN" altLang="en-US" sz="2400" b="1" dirty="0">
              <a:solidFill>
                <a:srgbClr val="000099"/>
              </a:solidFill>
              <a:latin typeface="黑体" pitchFamily="2" charset="-122"/>
              <a:ea typeface="黑体" pitchFamily="2" charset="-122"/>
            </a:endParaRPr>
          </a:p>
          <a:p>
            <a:pPr algn="ctr"/>
            <a:r>
              <a:rPr lang="zh-CN" altLang="en-US" sz="2400" b="1" dirty="0">
                <a:solidFill>
                  <a:srgbClr val="000099"/>
                </a:solidFill>
                <a:latin typeface="黑体" pitchFamily="2" charset="-122"/>
                <a:ea typeface="黑体" pitchFamily="2" charset="-122"/>
              </a:rPr>
              <a:t>而没有使用运输层和应用层。 </a:t>
            </a:r>
          </a:p>
        </p:txBody>
      </p:sp>
      <p:sp>
        <p:nvSpPr>
          <p:cNvPr id="2" name="矩形 1"/>
          <p:cNvSpPr/>
          <p:nvPr/>
        </p:nvSpPr>
        <p:spPr>
          <a:xfrm>
            <a:off x="3443201" y="1188041"/>
            <a:ext cx="3958071" cy="523220"/>
          </a:xfrm>
          <a:prstGeom prst="rect">
            <a:avLst/>
          </a:prstGeom>
          <a:solidFill>
            <a:srgbClr val="FF66FF"/>
          </a:solidFill>
        </p:spPr>
        <p:txBody>
          <a:bodyPr wrap="none">
            <a:spAutoFit/>
          </a:bodyPr>
          <a:lstStyle/>
          <a:p>
            <a:r>
              <a:rPr lang="en-US" altLang="zh-CN" sz="2800" b="1" dirty="0">
                <a:solidFill>
                  <a:srgbClr val="000099"/>
                </a:solidFill>
                <a:latin typeface="+mn-lt"/>
                <a:ea typeface="黑体" pitchFamily="2" charset="-122"/>
              </a:rPr>
              <a:t>TCP/IP </a:t>
            </a:r>
            <a:r>
              <a:rPr lang="zh-CN" altLang="en-US" sz="2800" b="1" dirty="0">
                <a:solidFill>
                  <a:srgbClr val="000099"/>
                </a:solidFill>
                <a:latin typeface="+mn-lt"/>
                <a:ea typeface="黑体" pitchFamily="2" charset="-122"/>
              </a:rPr>
              <a:t>是四层体系结构</a:t>
            </a:r>
          </a:p>
        </p:txBody>
      </p:sp>
    </p:spTree>
    <p:extLst>
      <p:ext uri="{BB962C8B-B14F-4D97-AF65-F5344CB8AC3E}">
        <p14:creationId xmlns:p14="http://schemas.microsoft.com/office/powerpoint/2010/main" val="268584540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634164" cy="792088"/>
          </a:xfrm>
        </p:spPr>
        <p:txBody>
          <a:bodyPr/>
          <a:lstStyle/>
          <a:p>
            <a:pPr algn="ctr"/>
            <a:r>
              <a:rPr lang="en-US" altLang="zh-CN" sz="4000" dirty="0" smtClean="0"/>
              <a:t>TCP/IP </a:t>
            </a:r>
            <a:r>
              <a:rPr lang="zh-CN" altLang="zh-CN" sz="4000" dirty="0" smtClean="0"/>
              <a:t>体系结构</a:t>
            </a:r>
            <a:r>
              <a:rPr lang="zh-CN" altLang="en-US" sz="4000" dirty="0" smtClean="0"/>
              <a:t>的另一种</a:t>
            </a:r>
            <a:r>
              <a:rPr lang="zh-CN" altLang="en-US" sz="4000" dirty="0"/>
              <a:t>表示</a:t>
            </a:r>
            <a:r>
              <a:rPr lang="zh-CN" altLang="en-US" sz="4000" dirty="0" smtClean="0"/>
              <a:t>方法</a:t>
            </a:r>
            <a:endParaRPr lang="zh-CN" altLang="en-US" sz="4000" dirty="0"/>
          </a:p>
        </p:txBody>
      </p:sp>
      <p:sp>
        <p:nvSpPr>
          <p:cNvPr id="14" name="内容占位符 13"/>
          <p:cNvSpPr>
            <a:spLocks noGrp="1"/>
          </p:cNvSpPr>
          <p:nvPr>
            <p:ph idx="1"/>
          </p:nvPr>
        </p:nvSpPr>
        <p:spPr/>
        <p:txBody>
          <a:bodyPr/>
          <a:lstStyle/>
          <a:p>
            <a:r>
              <a:rPr lang="zh-CN" altLang="zh-CN" sz="2800" dirty="0" smtClean="0"/>
              <a:t>实际上</a:t>
            </a:r>
            <a:r>
              <a:rPr lang="zh-CN" altLang="en-US" sz="2800" dirty="0" smtClean="0"/>
              <a:t>，</a:t>
            </a:r>
            <a:r>
              <a:rPr lang="zh-CN" altLang="zh-CN" sz="2800" dirty="0" smtClean="0"/>
              <a:t>现在</a:t>
            </a:r>
            <a:r>
              <a:rPr lang="zh-CN" altLang="zh-CN" sz="2800" dirty="0"/>
              <a:t>的互联网使用</a:t>
            </a:r>
            <a:r>
              <a:rPr lang="zh-CN" altLang="zh-CN" sz="2800" dirty="0" smtClean="0"/>
              <a:t>的</a:t>
            </a:r>
            <a:r>
              <a:rPr lang="en-US" altLang="zh-CN" sz="2800" dirty="0" smtClean="0"/>
              <a:t> TCP/IP </a:t>
            </a:r>
            <a:r>
              <a:rPr lang="zh-CN" altLang="zh-CN" sz="2800" dirty="0" smtClean="0"/>
              <a:t>体系结构</a:t>
            </a:r>
            <a:r>
              <a:rPr lang="zh-CN" altLang="zh-CN" sz="2800" dirty="0"/>
              <a:t>有时</a:t>
            </a:r>
            <a:r>
              <a:rPr lang="zh-CN" altLang="zh-CN" sz="2800" dirty="0" smtClean="0"/>
              <a:t>已经</a:t>
            </a:r>
            <a:r>
              <a:rPr lang="zh-CN" altLang="en-US" sz="2800" dirty="0" smtClean="0"/>
              <a:t>发生了</a:t>
            </a:r>
            <a:r>
              <a:rPr lang="zh-CN" altLang="zh-CN" sz="2800" dirty="0" smtClean="0"/>
              <a:t>演变，</a:t>
            </a:r>
            <a:r>
              <a:rPr lang="zh-CN" altLang="zh-CN" sz="2800" dirty="0"/>
              <a:t>即某些应用程序可以直接</a:t>
            </a:r>
            <a:r>
              <a:rPr lang="zh-CN" altLang="zh-CN" sz="2800" dirty="0" smtClean="0"/>
              <a:t>使用</a:t>
            </a:r>
            <a:r>
              <a:rPr lang="en-US" altLang="zh-CN" sz="2800" dirty="0" smtClean="0"/>
              <a:t> IP </a:t>
            </a:r>
            <a:r>
              <a:rPr lang="zh-CN" altLang="zh-CN" sz="2800" dirty="0" smtClean="0"/>
              <a:t>层</a:t>
            </a:r>
            <a:r>
              <a:rPr lang="zh-CN" altLang="zh-CN" sz="2800" dirty="0"/>
              <a:t>，或甚至直接使用最下面的网络接口层</a:t>
            </a:r>
            <a:r>
              <a:rPr lang="zh-CN" altLang="en-US" sz="2800" dirty="0"/>
              <a:t>。</a:t>
            </a:r>
          </a:p>
          <a:p>
            <a:endParaRPr lang="zh-CN" altLang="en-US" sz="2800" dirty="0"/>
          </a:p>
        </p:txBody>
      </p:sp>
      <p:grpSp>
        <p:nvGrpSpPr>
          <p:cNvPr id="12" name="组合 11"/>
          <p:cNvGrpSpPr/>
          <p:nvPr/>
        </p:nvGrpSpPr>
        <p:grpSpPr>
          <a:xfrm>
            <a:off x="2700338" y="2924919"/>
            <a:ext cx="4844950" cy="2736329"/>
            <a:chOff x="2700338" y="1628775"/>
            <a:chExt cx="3562939"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sz="3200" b="1">
                <a:solidFill>
                  <a:srgbClr val="000099"/>
                </a:solidFill>
                <a:latin typeface="+mn-lt"/>
                <a:ea typeface="黑体"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5" name="Freeform 7"/>
            <p:cNvSpPr>
              <a:spLocks/>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6" name="Freeform 8"/>
            <p:cNvSpPr>
              <a:spLocks/>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8" name="Text Box 10"/>
            <p:cNvSpPr txBox="1">
              <a:spLocks noChangeArrowheads="1"/>
            </p:cNvSpPr>
            <p:nvPr/>
          </p:nvSpPr>
          <p:spPr bwMode="auto">
            <a:xfrm>
              <a:off x="2815009" y="2193259"/>
              <a:ext cx="1436011"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TCP   </a:t>
              </a:r>
              <a:r>
                <a:rPr lang="en-US" altLang="zh-CN" sz="2800" b="1" dirty="0" smtClean="0">
                  <a:solidFill>
                    <a:srgbClr val="000099"/>
                  </a:solidFill>
                  <a:latin typeface="+mn-lt"/>
                  <a:ea typeface="黑体" pitchFamily="2" charset="-122"/>
                </a:rPr>
                <a:t>UDP</a:t>
              </a:r>
              <a:endParaRPr lang="en-US" altLang="zh-CN" sz="2800" b="1" dirty="0">
                <a:solidFill>
                  <a:srgbClr val="000099"/>
                </a:solidFill>
                <a:latin typeface="+mn-lt"/>
                <a:ea typeface="黑体" pitchFamily="2" charset="-122"/>
              </a:endParaRPr>
            </a:p>
          </p:txBody>
        </p:sp>
        <p:sp>
          <p:nvSpPr>
            <p:cNvPr id="9" name="Text Box 11"/>
            <p:cNvSpPr txBox="1">
              <a:spLocks noChangeArrowheads="1"/>
            </p:cNvSpPr>
            <p:nvPr/>
          </p:nvSpPr>
          <p:spPr bwMode="auto">
            <a:xfrm>
              <a:off x="3670300" y="2722563"/>
              <a:ext cx="419794"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IP</a:t>
              </a:r>
            </a:p>
          </p:txBody>
        </p:sp>
        <p:sp>
          <p:nvSpPr>
            <p:cNvPr id="10" name="Text Box 4"/>
            <p:cNvSpPr txBox="1">
              <a:spLocks noChangeArrowheads="1"/>
            </p:cNvSpPr>
            <p:nvPr/>
          </p:nvSpPr>
          <p:spPr bwMode="auto">
            <a:xfrm>
              <a:off x="3995738" y="1700213"/>
              <a:ext cx="1016926"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应用层</a:t>
              </a:r>
            </a:p>
          </p:txBody>
        </p:sp>
        <p:sp>
          <p:nvSpPr>
            <p:cNvPr id="11" name="Text Box 12"/>
            <p:cNvSpPr txBox="1">
              <a:spLocks noChangeArrowheads="1"/>
            </p:cNvSpPr>
            <p:nvPr/>
          </p:nvSpPr>
          <p:spPr bwMode="auto">
            <a:xfrm>
              <a:off x="3219450" y="3213100"/>
              <a:ext cx="3043827"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网络接口层（子网层）</a:t>
              </a:r>
            </a:p>
          </p:txBody>
        </p:sp>
      </p:grpSp>
    </p:spTree>
    <p:extLst>
      <p:ext uri="{BB962C8B-B14F-4D97-AF65-F5344CB8AC3E}">
        <p14:creationId xmlns:p14="http://schemas.microsoft.com/office/powerpoint/2010/main" val="3153262059"/>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lstStyle/>
          <a:p>
            <a:pPr algn="ctr"/>
            <a:r>
              <a:rPr lang="zh-CN" altLang="en-US" sz="4000" dirty="0"/>
              <a:t>沙漏计时器形状</a:t>
            </a:r>
            <a:r>
              <a:rPr lang="zh-CN" altLang="en-US" sz="4000" dirty="0" smtClean="0"/>
              <a:t>的</a:t>
            </a:r>
            <a:r>
              <a:rPr lang="en-US" altLang="zh-CN" sz="4000" dirty="0" smtClean="0"/>
              <a:t>TCP/IP</a:t>
            </a:r>
            <a:r>
              <a:rPr lang="zh-CN" altLang="en-US" sz="4000" dirty="0"/>
              <a:t>协议族 </a:t>
            </a:r>
          </a:p>
        </p:txBody>
      </p:sp>
      <p:sp>
        <p:nvSpPr>
          <p:cNvPr id="137218" name="AutoShape 2"/>
          <p:cNvSpPr>
            <a:spLocks noChangeArrowheads="1"/>
          </p:cNvSpPr>
          <p:nvPr/>
        </p:nvSpPr>
        <p:spPr bwMode="auto">
          <a:xfrm>
            <a:off x="1425791" y="3068092"/>
            <a:ext cx="7838810" cy="2808287"/>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19" name="AutoShape 3"/>
          <p:cNvSpPr>
            <a:spLocks noChangeArrowheads="1"/>
          </p:cNvSpPr>
          <p:nvPr/>
        </p:nvSpPr>
        <p:spPr bwMode="auto">
          <a:xfrm flipV="1">
            <a:off x="1425791" y="1556792"/>
            <a:ext cx="7838810" cy="3095625"/>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21" name="Rectangle 5"/>
          <p:cNvSpPr>
            <a:spLocks noChangeArrowheads="1"/>
          </p:cNvSpPr>
          <p:nvPr/>
        </p:nvSpPr>
        <p:spPr bwMode="auto">
          <a:xfrm>
            <a:off x="2619325"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HTTP</a:t>
            </a:r>
          </a:p>
        </p:txBody>
      </p:sp>
      <p:sp>
        <p:nvSpPr>
          <p:cNvPr id="137222" name="Rectangle 6"/>
          <p:cNvSpPr>
            <a:spLocks noChangeArrowheads="1"/>
          </p:cNvSpPr>
          <p:nvPr/>
        </p:nvSpPr>
        <p:spPr bwMode="auto">
          <a:xfrm>
            <a:off x="4296123"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SMTP</a:t>
            </a:r>
          </a:p>
        </p:txBody>
      </p:sp>
      <p:sp>
        <p:nvSpPr>
          <p:cNvPr id="137223" name="Rectangle 7"/>
          <p:cNvSpPr>
            <a:spLocks noChangeArrowheads="1"/>
          </p:cNvSpPr>
          <p:nvPr/>
        </p:nvSpPr>
        <p:spPr bwMode="auto">
          <a:xfrm>
            <a:off x="5532652"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DNS</a:t>
            </a:r>
          </a:p>
        </p:txBody>
      </p:sp>
      <p:sp>
        <p:nvSpPr>
          <p:cNvPr id="137224" name="Rectangle 8"/>
          <p:cNvSpPr>
            <a:spLocks noChangeArrowheads="1"/>
          </p:cNvSpPr>
          <p:nvPr/>
        </p:nvSpPr>
        <p:spPr bwMode="auto">
          <a:xfrm>
            <a:off x="7209450"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RTP</a:t>
            </a:r>
          </a:p>
        </p:txBody>
      </p:sp>
      <p:sp>
        <p:nvSpPr>
          <p:cNvPr id="137225" name="Rectangle 9"/>
          <p:cNvSpPr>
            <a:spLocks noChangeArrowheads="1"/>
          </p:cNvSpPr>
          <p:nvPr/>
        </p:nvSpPr>
        <p:spPr bwMode="auto">
          <a:xfrm>
            <a:off x="3413869" y="2691853"/>
            <a:ext cx="882254"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TCP</a:t>
            </a:r>
          </a:p>
        </p:txBody>
      </p:sp>
      <p:sp>
        <p:nvSpPr>
          <p:cNvPr id="137226" name="Rectangle 10"/>
          <p:cNvSpPr>
            <a:spLocks noChangeArrowheads="1"/>
          </p:cNvSpPr>
          <p:nvPr/>
        </p:nvSpPr>
        <p:spPr bwMode="auto">
          <a:xfrm>
            <a:off x="6414907" y="2691853"/>
            <a:ext cx="883973"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UDP</a:t>
            </a:r>
          </a:p>
        </p:txBody>
      </p:sp>
      <p:sp>
        <p:nvSpPr>
          <p:cNvPr id="137227" name="Rectangle 11"/>
          <p:cNvSpPr>
            <a:spLocks noChangeArrowheads="1"/>
          </p:cNvSpPr>
          <p:nvPr/>
        </p:nvSpPr>
        <p:spPr bwMode="auto">
          <a:xfrm>
            <a:off x="4913528" y="3796753"/>
            <a:ext cx="883973"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IP</a:t>
            </a:r>
          </a:p>
        </p:txBody>
      </p:sp>
      <p:sp>
        <p:nvSpPr>
          <p:cNvPr id="137228" name="Rectangle 12"/>
          <p:cNvSpPr>
            <a:spLocks noChangeArrowheads="1"/>
          </p:cNvSpPr>
          <p:nvPr/>
        </p:nvSpPr>
        <p:spPr bwMode="auto">
          <a:xfrm>
            <a:off x="2619326" y="5076279"/>
            <a:ext cx="1413669"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29" name="Rectangle 13"/>
          <p:cNvSpPr>
            <a:spLocks noChangeArrowheads="1"/>
          </p:cNvSpPr>
          <p:nvPr/>
        </p:nvSpPr>
        <p:spPr bwMode="auto">
          <a:xfrm>
            <a:off x="4473261"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0" name="Rectangle 14"/>
          <p:cNvSpPr>
            <a:spLocks noChangeArrowheads="1"/>
          </p:cNvSpPr>
          <p:nvPr/>
        </p:nvSpPr>
        <p:spPr bwMode="auto">
          <a:xfrm>
            <a:off x="6681473"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1" name="Line 15"/>
          <p:cNvSpPr>
            <a:spLocks noChangeShapeType="1"/>
          </p:cNvSpPr>
          <p:nvPr/>
        </p:nvSpPr>
        <p:spPr bwMode="auto">
          <a:xfrm>
            <a:off x="500542" y="450636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2" name="Line 16"/>
          <p:cNvSpPr>
            <a:spLocks noChangeShapeType="1"/>
          </p:cNvSpPr>
          <p:nvPr/>
        </p:nvSpPr>
        <p:spPr bwMode="auto">
          <a:xfrm>
            <a:off x="500542" y="3482428"/>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3" name="Line 17"/>
          <p:cNvSpPr>
            <a:spLocks noChangeShapeType="1"/>
          </p:cNvSpPr>
          <p:nvPr/>
        </p:nvSpPr>
        <p:spPr bwMode="auto">
          <a:xfrm>
            <a:off x="500542" y="245531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4" name="Text Box 18"/>
          <p:cNvSpPr txBox="1">
            <a:spLocks noChangeArrowheads="1"/>
          </p:cNvSpPr>
          <p:nvPr/>
        </p:nvSpPr>
        <p:spPr bwMode="auto">
          <a:xfrm>
            <a:off x="744985" y="375230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网际层</a:t>
            </a:r>
          </a:p>
        </p:txBody>
      </p:sp>
      <p:sp>
        <p:nvSpPr>
          <p:cNvPr id="137235" name="Text Box 19"/>
          <p:cNvSpPr txBox="1">
            <a:spLocks noChangeArrowheads="1"/>
          </p:cNvSpPr>
          <p:nvPr/>
        </p:nvSpPr>
        <p:spPr bwMode="auto">
          <a:xfrm>
            <a:off x="488504" y="501277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网络接口层</a:t>
            </a:r>
          </a:p>
        </p:txBody>
      </p:sp>
      <p:sp>
        <p:nvSpPr>
          <p:cNvPr id="137236" name="Text Box 20"/>
          <p:cNvSpPr txBox="1">
            <a:spLocks noChangeArrowheads="1"/>
          </p:cNvSpPr>
          <p:nvPr/>
        </p:nvSpPr>
        <p:spPr bwMode="auto">
          <a:xfrm>
            <a:off x="744985" y="274424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37237" name="Text Box 21"/>
          <p:cNvSpPr txBox="1">
            <a:spLocks noChangeArrowheads="1"/>
          </p:cNvSpPr>
          <p:nvPr/>
        </p:nvSpPr>
        <p:spPr bwMode="auto">
          <a:xfrm>
            <a:off x="744985" y="173617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应用层</a:t>
            </a:r>
          </a:p>
        </p:txBody>
      </p:sp>
      <p:sp>
        <p:nvSpPr>
          <p:cNvPr id="137238" name="Text Box 22"/>
          <p:cNvSpPr txBox="1">
            <a:spLocks noChangeArrowheads="1"/>
          </p:cNvSpPr>
          <p:nvPr/>
        </p:nvSpPr>
        <p:spPr bwMode="auto">
          <a:xfrm>
            <a:off x="3639162"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39" name="Text Box 23"/>
          <p:cNvSpPr txBox="1">
            <a:spLocks noChangeArrowheads="1"/>
          </p:cNvSpPr>
          <p:nvPr/>
        </p:nvSpPr>
        <p:spPr bwMode="auto">
          <a:xfrm>
            <a:off x="6559368"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40" name="Text Box 24"/>
          <p:cNvSpPr txBox="1">
            <a:spLocks noChangeArrowheads="1"/>
          </p:cNvSpPr>
          <p:nvPr/>
        </p:nvSpPr>
        <p:spPr bwMode="auto">
          <a:xfrm>
            <a:off x="6067508" y="5060403"/>
            <a:ext cx="3898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itchFamily="2" charset="-122"/>
              </a:rPr>
              <a:t>…</a:t>
            </a:r>
          </a:p>
        </p:txBody>
      </p:sp>
      <p:sp>
        <p:nvSpPr>
          <p:cNvPr id="137241" name="Line 25"/>
          <p:cNvSpPr>
            <a:spLocks noChangeShapeType="1"/>
          </p:cNvSpPr>
          <p:nvPr/>
        </p:nvSpPr>
        <p:spPr bwMode="auto">
          <a:xfrm>
            <a:off x="3047554" y="2167978"/>
            <a:ext cx="552053"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2" name="Line 26"/>
          <p:cNvSpPr>
            <a:spLocks noChangeShapeType="1"/>
          </p:cNvSpPr>
          <p:nvPr/>
        </p:nvSpPr>
        <p:spPr bwMode="auto">
          <a:xfrm>
            <a:off x="5955722" y="2185441"/>
            <a:ext cx="636323"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3" name="Line 27"/>
          <p:cNvSpPr>
            <a:spLocks noChangeShapeType="1"/>
          </p:cNvSpPr>
          <p:nvPr/>
        </p:nvSpPr>
        <p:spPr bwMode="auto">
          <a:xfrm flipH="1">
            <a:off x="4089748" y="2169566"/>
            <a:ext cx="632883"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4" name="Line 28"/>
          <p:cNvSpPr>
            <a:spLocks noChangeShapeType="1"/>
          </p:cNvSpPr>
          <p:nvPr/>
        </p:nvSpPr>
        <p:spPr bwMode="auto">
          <a:xfrm flipH="1">
            <a:off x="7030592" y="2169566"/>
            <a:ext cx="620844"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5" name="Line 29"/>
          <p:cNvSpPr>
            <a:spLocks noChangeShapeType="1"/>
          </p:cNvSpPr>
          <p:nvPr/>
        </p:nvSpPr>
        <p:spPr bwMode="auto">
          <a:xfrm>
            <a:off x="3850696" y="3117303"/>
            <a:ext cx="1245129"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6" name="Line 30"/>
          <p:cNvSpPr>
            <a:spLocks noChangeShapeType="1"/>
          </p:cNvSpPr>
          <p:nvPr/>
        </p:nvSpPr>
        <p:spPr bwMode="auto">
          <a:xfrm flipH="1">
            <a:off x="5620363" y="3133178"/>
            <a:ext cx="1248569"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7" name="Line 31"/>
          <p:cNvSpPr>
            <a:spLocks noChangeShapeType="1"/>
          </p:cNvSpPr>
          <p:nvPr/>
        </p:nvSpPr>
        <p:spPr bwMode="auto">
          <a:xfrm>
            <a:off x="5668517" y="4244428"/>
            <a:ext cx="1762786"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8" name="Line 32"/>
          <p:cNvSpPr>
            <a:spLocks noChangeShapeType="1"/>
          </p:cNvSpPr>
          <p:nvPr/>
        </p:nvSpPr>
        <p:spPr bwMode="auto">
          <a:xfrm flipH="1">
            <a:off x="3219534" y="4234904"/>
            <a:ext cx="1783423"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9" name="Line 33"/>
          <p:cNvSpPr>
            <a:spLocks noChangeShapeType="1"/>
          </p:cNvSpPr>
          <p:nvPr/>
        </p:nvSpPr>
        <p:spPr bwMode="auto">
          <a:xfrm flipH="1">
            <a:off x="5092386" y="4190454"/>
            <a:ext cx="264848"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50" name="Text Box 34"/>
          <p:cNvSpPr txBox="1">
            <a:spLocks noChangeArrowheads="1"/>
          </p:cNvSpPr>
          <p:nvPr/>
        </p:nvSpPr>
        <p:spPr bwMode="auto">
          <a:xfrm>
            <a:off x="2569452" y="517311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137251" name="Text Box 35"/>
          <p:cNvSpPr txBox="1">
            <a:spLocks noChangeArrowheads="1"/>
          </p:cNvSpPr>
          <p:nvPr/>
        </p:nvSpPr>
        <p:spPr bwMode="auto">
          <a:xfrm>
            <a:off x="4430266" y="514136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2</a:t>
            </a:r>
          </a:p>
        </p:txBody>
      </p:sp>
      <p:sp>
        <p:nvSpPr>
          <p:cNvPr id="137252" name="Text Box 36"/>
          <p:cNvSpPr txBox="1">
            <a:spLocks noChangeArrowheads="1"/>
          </p:cNvSpPr>
          <p:nvPr/>
        </p:nvSpPr>
        <p:spPr bwMode="auto">
          <a:xfrm>
            <a:off x="6652237" y="5120729"/>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3</a:t>
            </a:r>
          </a:p>
        </p:txBody>
      </p:sp>
      <p:sp>
        <p:nvSpPr>
          <p:cNvPr id="137253" name="Text Box 37"/>
          <p:cNvSpPr txBox="1">
            <a:spLocks noChangeArrowheads="1"/>
          </p:cNvSpPr>
          <p:nvPr/>
        </p:nvSpPr>
        <p:spPr bwMode="auto">
          <a:xfrm>
            <a:off x="1135146" y="188640"/>
            <a:ext cx="7782057" cy="1274195"/>
          </a:xfrm>
          <a:prstGeom prst="rect">
            <a:avLst/>
          </a:prstGeom>
          <a:solidFill>
            <a:srgbClr val="FFFF00"/>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Everything over IP </a:t>
            </a:r>
          </a:p>
          <a:p>
            <a:pPr algn="ctr">
              <a:lnSpc>
                <a:spcPct val="120000"/>
              </a:lnSpc>
            </a:pPr>
            <a:r>
              <a:rPr lang="en-US" altLang="zh-CN" sz="3200" b="1" dirty="0">
                <a:solidFill>
                  <a:srgbClr val="333399"/>
                </a:solidFill>
                <a:latin typeface="+mn-lt"/>
                <a:ea typeface="黑体" pitchFamily="2" charset="-122"/>
              </a:rPr>
              <a:t>IP</a:t>
            </a:r>
            <a:r>
              <a:rPr lang="en-US" altLang="zh-CN" sz="16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可为各式各样的应用程序提供服务</a:t>
            </a:r>
          </a:p>
        </p:txBody>
      </p:sp>
      <p:sp>
        <p:nvSpPr>
          <p:cNvPr id="137254" name="Text Box 38"/>
          <p:cNvSpPr txBox="1">
            <a:spLocks noChangeArrowheads="1"/>
          </p:cNvSpPr>
          <p:nvPr/>
        </p:nvSpPr>
        <p:spPr bwMode="auto">
          <a:xfrm>
            <a:off x="1135146" y="188640"/>
            <a:ext cx="7782057" cy="1274195"/>
          </a:xfrm>
          <a:prstGeom prst="rect">
            <a:avLst/>
          </a:prstGeom>
          <a:solidFill>
            <a:srgbClr val="00FF99"/>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IP over Everything </a:t>
            </a:r>
          </a:p>
          <a:p>
            <a:pPr algn="ctr">
              <a:lnSpc>
                <a:spcPct val="120000"/>
              </a:lnSpc>
            </a:pPr>
            <a:r>
              <a:rPr lang="en-US" altLang="zh-CN" sz="3200" b="1" dirty="0">
                <a:solidFill>
                  <a:srgbClr val="333399"/>
                </a:solidFill>
                <a:latin typeface="+mn-lt"/>
                <a:ea typeface="黑体" pitchFamily="2" charset="-122"/>
              </a:rPr>
              <a:t>IP</a:t>
            </a:r>
            <a:r>
              <a:rPr lang="en-US" altLang="zh-CN" sz="1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可应用到各式各样的网络上</a:t>
            </a:r>
          </a:p>
        </p:txBody>
      </p:sp>
      <p:sp>
        <p:nvSpPr>
          <p:cNvPr id="2" name="矩形 1"/>
          <p:cNvSpPr/>
          <p:nvPr/>
        </p:nvSpPr>
        <p:spPr>
          <a:xfrm>
            <a:off x="2298273" y="6021288"/>
            <a:ext cx="5674951" cy="461665"/>
          </a:xfrm>
          <a:prstGeom prst="rect">
            <a:avLst/>
          </a:prstGeom>
        </p:spPr>
        <p:txBody>
          <a:bodyPr wrap="square">
            <a:spAutoFit/>
          </a:bodyPr>
          <a:lstStyle/>
          <a:p>
            <a:pPr algn="ctr"/>
            <a:r>
              <a:rPr lang="zh-CN" altLang="zh-CN" sz="2400" b="1" dirty="0" smtClean="0">
                <a:latin typeface="+mn-lt"/>
                <a:ea typeface="黑体" pitchFamily="2" charset="-122"/>
              </a:rPr>
              <a:t>沙漏</a:t>
            </a:r>
            <a:r>
              <a:rPr lang="zh-CN" altLang="zh-CN" sz="2400" b="1" dirty="0">
                <a:latin typeface="+mn-lt"/>
                <a:ea typeface="黑体" pitchFamily="2" charset="-122"/>
              </a:rPr>
              <a:t>计时器形状</a:t>
            </a:r>
            <a:r>
              <a:rPr lang="zh-CN" altLang="zh-CN" sz="2400" b="1" dirty="0" smtClean="0">
                <a:latin typeface="+mn-lt"/>
                <a:ea typeface="黑体" pitchFamily="2" charset="-122"/>
              </a:rPr>
              <a:t>的</a:t>
            </a:r>
            <a:r>
              <a:rPr lang="en-US" altLang="zh-CN" sz="2400" b="1" dirty="0" smtClean="0">
                <a:latin typeface="+mn-lt"/>
                <a:ea typeface="黑体" pitchFamily="2" charset="-122"/>
              </a:rPr>
              <a:t> TCP/IP </a:t>
            </a:r>
            <a:r>
              <a:rPr lang="zh-CN" altLang="zh-CN" sz="2400" b="1" dirty="0" smtClean="0">
                <a:latin typeface="+mn-lt"/>
                <a:ea typeface="黑体" pitchFamily="2" charset="-122"/>
              </a:rPr>
              <a:t>协议</a:t>
            </a:r>
            <a:r>
              <a:rPr lang="zh-CN" altLang="zh-CN" sz="2400" b="1" dirty="0">
                <a:latin typeface="+mn-lt"/>
                <a:ea typeface="黑体" pitchFamily="2" charset="-122"/>
              </a:rPr>
              <a:t>族</a:t>
            </a:r>
            <a:endParaRPr lang="zh-CN" altLang="en-US" sz="2400" b="1" dirty="0">
              <a:latin typeface="+mn-lt"/>
              <a:ea typeface="黑体" pitchFamily="2" charset="-122"/>
            </a:endParaRPr>
          </a:p>
        </p:txBody>
      </p:sp>
    </p:spTree>
    <p:extLst>
      <p:ext uri="{BB962C8B-B14F-4D97-AF65-F5344CB8AC3E}">
        <p14:creationId xmlns:p14="http://schemas.microsoft.com/office/powerpoint/2010/main" val="3740283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nodeType="afterGroup">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sp>
        <p:nvSpPr>
          <p:cNvPr id="3" name="内容占位符 2"/>
          <p:cNvSpPr>
            <a:spLocks noGrp="1"/>
          </p:cNvSpPr>
          <p:nvPr>
            <p:ph idx="1"/>
          </p:nvPr>
        </p:nvSpPr>
        <p:spPr/>
        <p:txBody>
          <a:bodyPr/>
          <a:lstStyle/>
          <a:p>
            <a:r>
              <a:rPr lang="zh-CN" altLang="zh-CN" dirty="0" smtClean="0">
                <a:solidFill>
                  <a:srgbClr val="0000CC"/>
                </a:solidFill>
              </a:rPr>
              <a:t>互联网</a:t>
            </a:r>
            <a:r>
              <a:rPr lang="en-US" altLang="zh-CN" dirty="0" smtClean="0">
                <a:solidFill>
                  <a:srgbClr val="0000CC"/>
                </a:solidFill>
              </a:rPr>
              <a:t> (Internet)</a:t>
            </a:r>
            <a:endParaRPr lang="en-US" altLang="zh-CN" dirty="0">
              <a:solidFill>
                <a:srgbClr val="0000CC"/>
              </a:solidFill>
            </a:endParaRPr>
          </a:p>
          <a:p>
            <a:pPr lvl="1"/>
            <a:r>
              <a:rPr lang="zh-CN" altLang="en-US" dirty="0" smtClean="0"/>
              <a:t>特指</a:t>
            </a:r>
            <a:r>
              <a:rPr lang="en-US" altLang="zh-CN" dirty="0" smtClean="0"/>
              <a:t>Internet</a:t>
            </a:r>
            <a:r>
              <a:rPr lang="zh-CN" altLang="en-US" dirty="0" smtClean="0"/>
              <a:t>，</a:t>
            </a:r>
            <a:r>
              <a:rPr lang="zh-CN" altLang="zh-CN" dirty="0" smtClean="0"/>
              <a:t>起源于美国</a:t>
            </a:r>
            <a:r>
              <a:rPr lang="zh-CN" altLang="en-US" dirty="0" smtClean="0"/>
              <a:t>，</a:t>
            </a:r>
            <a:r>
              <a:rPr lang="zh-CN" altLang="zh-CN" dirty="0" smtClean="0"/>
              <a:t>现</a:t>
            </a:r>
            <a:r>
              <a:rPr lang="zh-CN" altLang="zh-CN" dirty="0"/>
              <a:t>已发展成为世界上最大</a:t>
            </a:r>
            <a:r>
              <a:rPr lang="zh-CN" altLang="zh-CN" dirty="0" smtClean="0"/>
              <a:t>的</a:t>
            </a:r>
            <a:r>
              <a:rPr lang="zh-CN" altLang="en-US" dirty="0" smtClean="0"/>
              <a:t>、</a:t>
            </a:r>
            <a:r>
              <a:rPr lang="zh-CN" altLang="zh-CN" dirty="0" smtClean="0"/>
              <a:t>覆盖</a:t>
            </a:r>
            <a:r>
              <a:rPr lang="zh-CN" altLang="zh-CN" dirty="0"/>
              <a:t>全球的</a:t>
            </a:r>
            <a:r>
              <a:rPr lang="zh-CN" altLang="zh-CN" dirty="0" smtClean="0"/>
              <a:t>计算机网络</a:t>
            </a:r>
            <a:r>
              <a:rPr lang="zh-CN" altLang="en-US" dirty="0" smtClean="0"/>
              <a:t>。</a:t>
            </a:r>
            <a:endParaRPr lang="en-US" altLang="zh-CN" dirty="0" smtClean="0"/>
          </a:p>
          <a:p>
            <a:r>
              <a:rPr lang="zh-CN" altLang="zh-CN" dirty="0" smtClean="0">
                <a:solidFill>
                  <a:srgbClr val="0000CC"/>
                </a:solidFill>
              </a:rPr>
              <a:t>计算机网络</a:t>
            </a:r>
            <a:r>
              <a:rPr lang="en-US" altLang="zh-CN" dirty="0" smtClean="0">
                <a:solidFill>
                  <a:srgbClr val="0000CC"/>
                </a:solidFill>
              </a:rPr>
              <a:t> (</a:t>
            </a:r>
            <a:r>
              <a:rPr lang="zh-CN" altLang="zh-CN" dirty="0" smtClean="0">
                <a:solidFill>
                  <a:srgbClr val="0000CC"/>
                </a:solidFill>
              </a:rPr>
              <a:t>简称</a:t>
            </a:r>
            <a:r>
              <a:rPr lang="zh-CN" altLang="zh-CN" dirty="0">
                <a:solidFill>
                  <a:srgbClr val="0000CC"/>
                </a:solidFill>
              </a:rPr>
              <a:t>为</a:t>
            </a:r>
            <a:r>
              <a:rPr lang="zh-CN" altLang="zh-CN" dirty="0" smtClean="0">
                <a:solidFill>
                  <a:srgbClr val="0000CC"/>
                </a:solidFill>
              </a:rPr>
              <a:t>网络</a:t>
            </a:r>
            <a:r>
              <a:rPr lang="en-US" altLang="zh-CN" dirty="0" smtClean="0">
                <a:solidFill>
                  <a:srgbClr val="0000CC"/>
                </a:solidFill>
              </a:rPr>
              <a:t>)</a:t>
            </a:r>
          </a:p>
          <a:p>
            <a:pPr lvl="1"/>
            <a:r>
              <a:rPr lang="zh-CN" altLang="zh-CN" dirty="0"/>
              <a:t>由若干结点</a:t>
            </a:r>
            <a:r>
              <a:rPr lang="en-US" altLang="zh-CN" dirty="0"/>
              <a:t>(node</a:t>
            </a:r>
            <a:r>
              <a:rPr lang="en-US" altLang="zh-CN" dirty="0" smtClean="0"/>
              <a:t>)</a:t>
            </a:r>
            <a:r>
              <a:rPr lang="zh-CN" altLang="zh-CN" dirty="0" smtClean="0"/>
              <a:t>和</a:t>
            </a:r>
            <a:r>
              <a:rPr lang="zh-CN" altLang="zh-CN" dirty="0"/>
              <a:t>连接这些结点的链路</a:t>
            </a:r>
            <a:r>
              <a:rPr lang="en-US" altLang="zh-CN" dirty="0"/>
              <a:t>(link)</a:t>
            </a:r>
            <a:r>
              <a:rPr lang="zh-CN" altLang="zh-CN" dirty="0" smtClean="0"/>
              <a:t>组成</a:t>
            </a:r>
            <a:r>
              <a:rPr lang="zh-CN" altLang="en-US" dirty="0" smtClean="0"/>
              <a:t>。</a:t>
            </a:r>
            <a:endParaRPr lang="en-US" altLang="zh-CN" dirty="0" smtClean="0"/>
          </a:p>
          <a:p>
            <a:r>
              <a:rPr lang="zh-CN" altLang="zh-CN" dirty="0" smtClean="0">
                <a:solidFill>
                  <a:srgbClr val="0000CC"/>
                </a:solidFill>
              </a:rPr>
              <a:t>互连网</a:t>
            </a:r>
            <a:r>
              <a:rPr lang="en-US" altLang="zh-CN" dirty="0" smtClean="0">
                <a:solidFill>
                  <a:srgbClr val="0000CC"/>
                </a:solidFill>
              </a:rPr>
              <a:t> (internetwork </a:t>
            </a:r>
            <a:r>
              <a:rPr lang="zh-CN" altLang="zh-CN" dirty="0" smtClean="0">
                <a:solidFill>
                  <a:srgbClr val="0000CC"/>
                </a:solidFill>
              </a:rPr>
              <a:t>或</a:t>
            </a:r>
            <a:r>
              <a:rPr lang="en-US" altLang="zh-CN" dirty="0" smtClean="0">
                <a:solidFill>
                  <a:srgbClr val="0000CC"/>
                </a:solidFill>
              </a:rPr>
              <a:t> internet</a:t>
            </a:r>
            <a:r>
              <a:rPr lang="en-US" altLang="zh-CN" dirty="0">
                <a:solidFill>
                  <a:srgbClr val="0000CC"/>
                </a:solidFill>
              </a:rPr>
              <a:t>)</a:t>
            </a:r>
            <a:endParaRPr lang="en-US" altLang="zh-CN" dirty="0" smtClean="0">
              <a:solidFill>
                <a:srgbClr val="0000CC"/>
              </a:solidFill>
            </a:endParaRPr>
          </a:p>
          <a:p>
            <a:pPr lvl="1"/>
            <a:r>
              <a:rPr lang="zh-CN" altLang="en-US" dirty="0"/>
              <a:t>可以</a:t>
            </a:r>
            <a:r>
              <a:rPr lang="zh-CN" altLang="zh-CN" dirty="0"/>
              <a:t>通过路由器</a:t>
            </a:r>
            <a:r>
              <a:rPr lang="zh-CN" altLang="en-US" dirty="0"/>
              <a:t>把</a:t>
            </a:r>
            <a:r>
              <a:rPr lang="zh-CN" altLang="zh-CN" dirty="0"/>
              <a:t>网络互连起来，这就构成了一个覆盖范围更大的</a:t>
            </a:r>
            <a:r>
              <a:rPr lang="zh-CN" altLang="zh-CN" dirty="0" smtClean="0"/>
              <a:t>计算机网络</a:t>
            </a:r>
            <a:r>
              <a:rPr lang="zh-CN" altLang="en-US" dirty="0" smtClean="0"/>
              <a:t>，称之为</a:t>
            </a:r>
            <a:r>
              <a:rPr lang="zh-CN" altLang="zh-CN" dirty="0" smtClean="0"/>
              <a:t>互连</a:t>
            </a:r>
            <a:r>
              <a:rPr lang="zh-CN" altLang="zh-CN" dirty="0"/>
              <a:t>网。</a:t>
            </a:r>
            <a:endParaRPr lang="zh-CN" altLang="en-US" dirty="0"/>
          </a:p>
          <a:p>
            <a:pPr lvl="1"/>
            <a:r>
              <a:rPr lang="zh-CN" altLang="zh-CN" dirty="0" smtClean="0"/>
              <a:t>“网络的网络”</a:t>
            </a:r>
            <a:r>
              <a:rPr lang="en-US" altLang="zh-CN" dirty="0"/>
              <a:t>(network of networks</a:t>
            </a:r>
            <a:r>
              <a:rPr lang="en-US" altLang="zh-CN" dirty="0" smtClean="0"/>
              <a:t>)</a:t>
            </a:r>
            <a:r>
              <a:rPr lang="zh-CN" altLang="en-US" dirty="0" smtClean="0"/>
              <a:t>。</a:t>
            </a:r>
            <a:endParaRPr lang="en-US" altLang="zh-CN" dirty="0" smtClean="0"/>
          </a:p>
        </p:txBody>
      </p:sp>
    </p:spTree>
    <p:extLst>
      <p:ext uri="{BB962C8B-B14F-4D97-AF65-F5344CB8AC3E}">
        <p14:creationId xmlns:p14="http://schemas.microsoft.com/office/powerpoint/2010/main" val="221548063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ctr"/>
            <a:r>
              <a:rPr lang="en-US" altLang="zh-CN" sz="3200" dirty="0"/>
              <a:t>【</a:t>
            </a:r>
            <a:r>
              <a:rPr lang="zh-CN" altLang="en-US" sz="3200" dirty="0"/>
              <a:t>例</a:t>
            </a:r>
            <a:r>
              <a:rPr lang="en-US" altLang="zh-CN" sz="3200" b="1" dirty="0"/>
              <a:t>1-2】</a:t>
            </a:r>
            <a:r>
              <a:rPr lang="zh-CN" altLang="en-US" sz="3200" dirty="0"/>
              <a:t>客户进程和服务器</a:t>
            </a:r>
            <a:r>
              <a:rPr lang="zh-CN" altLang="en-US" sz="3200" dirty="0" smtClean="0"/>
              <a:t>进程</a:t>
            </a:r>
            <a:r>
              <a:rPr lang="en-US" altLang="zh-CN" sz="3200" dirty="0" smtClean="0"/>
              <a:t/>
            </a:r>
            <a:br>
              <a:rPr lang="en-US" altLang="zh-CN" sz="3200" dirty="0" smtClean="0"/>
            </a:br>
            <a:r>
              <a:rPr lang="zh-CN" altLang="en-US" sz="3200" dirty="0" smtClean="0"/>
              <a:t>使用 </a:t>
            </a:r>
            <a:r>
              <a:rPr lang="en-US" altLang="zh-CN" sz="3200" dirty="0"/>
              <a:t>TCP/IP </a:t>
            </a:r>
            <a:r>
              <a:rPr lang="zh-CN" altLang="en-US" sz="3200" dirty="0" smtClean="0"/>
              <a:t>协议栈进行</a:t>
            </a:r>
            <a:r>
              <a:rPr lang="zh-CN" altLang="en-US" sz="3200" dirty="0"/>
              <a:t>通信</a:t>
            </a:r>
          </a:p>
        </p:txBody>
      </p:sp>
      <p:sp>
        <p:nvSpPr>
          <p:cNvPr id="148483" name="Freeform 3"/>
          <p:cNvSpPr>
            <a:spLocks/>
          </p:cNvSpPr>
          <p:nvPr/>
        </p:nvSpPr>
        <p:spPr bwMode="auto">
          <a:xfrm>
            <a:off x="2134263" y="4545607"/>
            <a:ext cx="5720027" cy="44291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aphicFrame>
        <p:nvGraphicFramePr>
          <p:cNvPr id="148484" name="Object 4"/>
          <p:cNvGraphicFramePr>
            <a:graphicFrameLocks noGrp="1" noChangeAspect="1"/>
          </p:cNvGraphicFramePr>
          <p:nvPr>
            <p:ph idx="1"/>
            <p:extLst>
              <p:ext uri="{D42A27DB-BD31-4B8C-83A1-F6EECF244321}">
                <p14:modId xmlns:p14="http://schemas.microsoft.com/office/powerpoint/2010/main" val="3316392580"/>
              </p:ext>
            </p:extLst>
          </p:nvPr>
        </p:nvGraphicFramePr>
        <p:xfrm>
          <a:off x="3926286" y="4394795"/>
          <a:ext cx="2211652" cy="1122363"/>
        </p:xfrm>
        <a:graphic>
          <a:graphicData uri="http://schemas.openxmlformats.org/presentationml/2006/ole">
            <mc:AlternateContent xmlns:mc="http://schemas.openxmlformats.org/markup-compatibility/2006">
              <mc:Choice xmlns:v="urn:schemas-microsoft-com:vml" Requires="v">
                <p:oleObj spid="_x0000_s15380"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286" y="4394795"/>
                        <a:ext cx="2211652" cy="112236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8485" name="Rectangle 5"/>
          <p:cNvSpPr>
            <a:spLocks noChangeArrowheads="1"/>
          </p:cNvSpPr>
          <p:nvPr/>
        </p:nvSpPr>
        <p:spPr bwMode="auto">
          <a:xfrm>
            <a:off x="6973756"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86" name="Text Box 6"/>
          <p:cNvSpPr txBox="1">
            <a:spLocks noChangeArrowheads="1"/>
          </p:cNvSpPr>
          <p:nvPr/>
        </p:nvSpPr>
        <p:spPr bwMode="auto">
          <a:xfrm>
            <a:off x="702362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87" name="Line 7"/>
          <p:cNvSpPr>
            <a:spLocks noChangeShapeType="1"/>
          </p:cNvSpPr>
          <p:nvPr/>
        </p:nvSpPr>
        <p:spPr bwMode="auto">
          <a:xfrm>
            <a:off x="6973756"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8" name="Line 8"/>
          <p:cNvSpPr>
            <a:spLocks noChangeShapeType="1"/>
          </p:cNvSpPr>
          <p:nvPr/>
        </p:nvSpPr>
        <p:spPr bwMode="auto">
          <a:xfrm>
            <a:off x="6973756"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9" name="Line 9"/>
          <p:cNvSpPr>
            <a:spLocks noChangeShapeType="1"/>
          </p:cNvSpPr>
          <p:nvPr/>
        </p:nvSpPr>
        <p:spPr bwMode="auto">
          <a:xfrm>
            <a:off x="6973756"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0" name="Line 10"/>
          <p:cNvSpPr>
            <a:spLocks noChangeShapeType="1"/>
          </p:cNvSpPr>
          <p:nvPr/>
        </p:nvSpPr>
        <p:spPr bwMode="auto">
          <a:xfrm>
            <a:off x="6973756"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1" name="Text Box 11"/>
          <p:cNvSpPr txBox="1">
            <a:spLocks noChangeArrowheads="1"/>
          </p:cNvSpPr>
          <p:nvPr/>
        </p:nvSpPr>
        <p:spPr bwMode="auto">
          <a:xfrm>
            <a:off x="7288477"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492" name="Text Box 12"/>
          <p:cNvSpPr txBox="1">
            <a:spLocks noChangeArrowheads="1"/>
          </p:cNvSpPr>
          <p:nvPr/>
        </p:nvSpPr>
        <p:spPr bwMode="auto">
          <a:xfrm>
            <a:off x="7288477"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493" name="Text Box 13"/>
          <p:cNvSpPr txBox="1">
            <a:spLocks noChangeArrowheads="1"/>
          </p:cNvSpPr>
          <p:nvPr/>
        </p:nvSpPr>
        <p:spPr bwMode="auto">
          <a:xfrm>
            <a:off x="7288477"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494" name="Rectangle 14"/>
          <p:cNvSpPr>
            <a:spLocks noChangeArrowheads="1"/>
          </p:cNvSpPr>
          <p:nvPr/>
        </p:nvSpPr>
        <p:spPr bwMode="auto">
          <a:xfrm>
            <a:off x="1286405"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95" name="Text Box 15"/>
          <p:cNvSpPr txBox="1">
            <a:spLocks noChangeArrowheads="1"/>
          </p:cNvSpPr>
          <p:nvPr/>
        </p:nvSpPr>
        <p:spPr bwMode="auto">
          <a:xfrm>
            <a:off x="133627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96" name="Line 16"/>
          <p:cNvSpPr>
            <a:spLocks noChangeShapeType="1"/>
          </p:cNvSpPr>
          <p:nvPr/>
        </p:nvSpPr>
        <p:spPr bwMode="auto">
          <a:xfrm>
            <a:off x="1286405"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7" name="Line 17"/>
          <p:cNvSpPr>
            <a:spLocks noChangeShapeType="1"/>
          </p:cNvSpPr>
          <p:nvPr/>
        </p:nvSpPr>
        <p:spPr bwMode="auto">
          <a:xfrm>
            <a:off x="1286405"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8" name="Line 18"/>
          <p:cNvSpPr>
            <a:spLocks noChangeShapeType="1"/>
          </p:cNvSpPr>
          <p:nvPr/>
        </p:nvSpPr>
        <p:spPr bwMode="auto">
          <a:xfrm>
            <a:off x="1286405"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9" name="Line 19"/>
          <p:cNvSpPr>
            <a:spLocks noChangeShapeType="1"/>
          </p:cNvSpPr>
          <p:nvPr/>
        </p:nvSpPr>
        <p:spPr bwMode="auto">
          <a:xfrm>
            <a:off x="1286405"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0" name="Text Box 20"/>
          <p:cNvSpPr txBox="1">
            <a:spLocks noChangeArrowheads="1"/>
          </p:cNvSpPr>
          <p:nvPr/>
        </p:nvSpPr>
        <p:spPr bwMode="auto">
          <a:xfrm>
            <a:off x="1602846"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501" name="Text Box 21"/>
          <p:cNvSpPr txBox="1">
            <a:spLocks noChangeArrowheads="1"/>
          </p:cNvSpPr>
          <p:nvPr/>
        </p:nvSpPr>
        <p:spPr bwMode="auto">
          <a:xfrm>
            <a:off x="1602846"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502" name="Text Box 22"/>
          <p:cNvSpPr txBox="1">
            <a:spLocks noChangeArrowheads="1"/>
          </p:cNvSpPr>
          <p:nvPr/>
        </p:nvSpPr>
        <p:spPr bwMode="auto">
          <a:xfrm>
            <a:off x="1602846"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503" name="Line 23"/>
          <p:cNvSpPr>
            <a:spLocks noChangeShapeType="1"/>
          </p:cNvSpPr>
          <p:nvPr/>
        </p:nvSpPr>
        <p:spPr bwMode="auto">
          <a:xfrm>
            <a:off x="2117064" y="2640607"/>
            <a:ext cx="344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4" name="Line 24"/>
          <p:cNvSpPr>
            <a:spLocks noChangeShapeType="1"/>
          </p:cNvSpPr>
          <p:nvPr/>
        </p:nvSpPr>
        <p:spPr bwMode="auto">
          <a:xfrm>
            <a:off x="7852569" y="2640607"/>
            <a:ext cx="172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48505" name="Group 25"/>
          <p:cNvGrpSpPr>
            <a:grpSpLocks/>
          </p:cNvGrpSpPr>
          <p:nvPr/>
        </p:nvGrpSpPr>
        <p:grpSpPr bwMode="auto">
          <a:xfrm>
            <a:off x="2782623" y="1867495"/>
            <a:ext cx="4354513" cy="481013"/>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000099"/>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7" name="Text Box 27"/>
            <p:cNvSpPr txBox="1">
              <a:spLocks noChangeArrowheads="1"/>
            </p:cNvSpPr>
            <p:nvPr/>
          </p:nvSpPr>
          <p:spPr bwMode="auto">
            <a:xfrm>
              <a:off x="1908" y="1358"/>
              <a:ext cx="17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①</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客户发起连接建立请求</a:t>
              </a:r>
            </a:p>
          </p:txBody>
        </p:sp>
      </p:grpSp>
      <p:grpSp>
        <p:nvGrpSpPr>
          <p:cNvPr id="148508" name="Group 28"/>
          <p:cNvGrpSpPr>
            <a:grpSpLocks/>
          </p:cNvGrpSpPr>
          <p:nvPr/>
        </p:nvGrpSpPr>
        <p:grpSpPr bwMode="auto">
          <a:xfrm>
            <a:off x="2768865" y="2492969"/>
            <a:ext cx="4326996" cy="434975"/>
            <a:chOff x="1655" y="1752"/>
            <a:chExt cx="2516" cy="274"/>
          </a:xfrm>
        </p:grpSpPr>
        <p:sp>
          <p:nvSpPr>
            <p:cNvPr id="148509" name="Line 29"/>
            <p:cNvSpPr>
              <a:spLocks noChangeShapeType="1"/>
            </p:cNvSpPr>
            <p:nvPr/>
          </p:nvSpPr>
          <p:spPr bwMode="auto">
            <a:xfrm flipH="1" flipV="1">
              <a:off x="1655" y="1752"/>
              <a:ext cx="2516" cy="9"/>
            </a:xfrm>
            <a:prstGeom prst="line">
              <a:avLst/>
            </a:prstGeom>
            <a:noFill/>
            <a:ln w="38100">
              <a:solidFill>
                <a:srgbClr val="FF33CC"/>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10" name="Text Box 30"/>
            <p:cNvSpPr txBox="1">
              <a:spLocks noChangeArrowheads="1"/>
            </p:cNvSpPr>
            <p:nvPr/>
          </p:nvSpPr>
          <p:spPr bwMode="auto">
            <a:xfrm>
              <a:off x="1973" y="1774"/>
              <a:ext cx="19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②</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服务器接受连接建立请求</a:t>
              </a:r>
            </a:p>
          </p:txBody>
        </p:sp>
      </p:grpSp>
      <p:sp>
        <p:nvSpPr>
          <p:cNvPr id="148511" name="Text Box 31"/>
          <p:cNvSpPr txBox="1">
            <a:spLocks noChangeArrowheads="1"/>
          </p:cNvSpPr>
          <p:nvPr/>
        </p:nvSpPr>
        <p:spPr bwMode="auto">
          <a:xfrm>
            <a:off x="1602846" y="17150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2" name="Text Box 32"/>
          <p:cNvSpPr txBox="1">
            <a:spLocks noChangeArrowheads="1"/>
          </p:cNvSpPr>
          <p:nvPr/>
        </p:nvSpPr>
        <p:spPr bwMode="auto">
          <a:xfrm>
            <a:off x="7288477" y="17008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3" name="Text Box 33"/>
          <p:cNvSpPr txBox="1">
            <a:spLocks noChangeArrowheads="1"/>
          </p:cNvSpPr>
          <p:nvPr/>
        </p:nvSpPr>
        <p:spPr bwMode="auto">
          <a:xfrm>
            <a:off x="4485217" y="472499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Bookman Old Style" pitchFamily="18" charset="0"/>
                <a:ea typeface="黑体" pitchFamily="2" charset="-122"/>
              </a:rPr>
              <a:t>互联网</a:t>
            </a:r>
            <a:endParaRPr kumimoji="1" lang="zh-CN" altLang="en-US" sz="2400" b="1" dirty="0">
              <a:solidFill>
                <a:srgbClr val="000099"/>
              </a:solidFill>
              <a:latin typeface="Bookman Old Style" pitchFamily="18" charset="0"/>
              <a:ea typeface="黑体" pitchFamily="2" charset="-122"/>
            </a:endParaRPr>
          </a:p>
        </p:txBody>
      </p:sp>
      <p:grpSp>
        <p:nvGrpSpPr>
          <p:cNvPr id="148514" name="Group 34"/>
          <p:cNvGrpSpPr>
            <a:grpSpLocks/>
          </p:cNvGrpSpPr>
          <p:nvPr/>
        </p:nvGrpSpPr>
        <p:grpSpPr bwMode="auto">
          <a:xfrm>
            <a:off x="1436027" y="2123082"/>
            <a:ext cx="1396471" cy="531812"/>
            <a:chOff x="835" y="1519"/>
            <a:chExt cx="812" cy="335"/>
          </a:xfrm>
        </p:grpSpPr>
        <p:sp>
          <p:nvSpPr>
            <p:cNvPr id="148515" name="Oval 35"/>
            <p:cNvSpPr>
              <a:spLocks noChangeArrowheads="1"/>
            </p:cNvSpPr>
            <p:nvPr/>
          </p:nvSpPr>
          <p:spPr bwMode="auto">
            <a:xfrm>
              <a:off x="835" y="1519"/>
              <a:ext cx="812" cy="335"/>
            </a:xfrm>
            <a:prstGeom prst="ellipse">
              <a:avLst/>
            </a:prstGeom>
            <a:solidFill>
              <a:srgbClr val="99FFCC"/>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6" name="Text Box 36"/>
            <p:cNvSpPr txBox="1">
              <a:spLocks noChangeArrowheads="1"/>
            </p:cNvSpPr>
            <p:nvPr/>
          </p:nvSpPr>
          <p:spPr bwMode="auto">
            <a:xfrm>
              <a:off x="1020" y="1547"/>
              <a:ext cx="406" cy="252"/>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mn-lt"/>
                  <a:ea typeface="黑体" pitchFamily="2" charset="-122"/>
                </a:rPr>
                <a:t>客户</a:t>
              </a:r>
            </a:p>
          </p:txBody>
        </p:sp>
      </p:grpSp>
      <p:grpSp>
        <p:nvGrpSpPr>
          <p:cNvPr id="148517" name="Group 37"/>
          <p:cNvGrpSpPr>
            <a:grpSpLocks/>
          </p:cNvGrpSpPr>
          <p:nvPr/>
        </p:nvGrpSpPr>
        <p:grpSpPr bwMode="auto">
          <a:xfrm>
            <a:off x="7123377" y="2123082"/>
            <a:ext cx="1396471" cy="531812"/>
            <a:chOff x="4142" y="1519"/>
            <a:chExt cx="812" cy="335"/>
          </a:xfrm>
        </p:grpSpPr>
        <p:sp>
          <p:nvSpPr>
            <p:cNvPr id="148518" name="Oval 38"/>
            <p:cNvSpPr>
              <a:spLocks noChangeArrowheads="1"/>
            </p:cNvSpPr>
            <p:nvPr/>
          </p:nvSpPr>
          <p:spPr bwMode="auto">
            <a:xfrm>
              <a:off x="4142" y="1519"/>
              <a:ext cx="812" cy="335"/>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9" name="Text Box 39"/>
            <p:cNvSpPr txBox="1">
              <a:spLocks noChangeArrowheads="1"/>
            </p:cNvSpPr>
            <p:nvPr/>
          </p:nvSpPr>
          <p:spPr bwMode="auto">
            <a:xfrm>
              <a:off x="4256" y="1543"/>
              <a:ext cx="555" cy="2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黑体" pitchFamily="2" charset="-122"/>
                  <a:ea typeface="黑体" pitchFamily="2" charset="-122"/>
                </a:rPr>
                <a:t>服务器</a:t>
              </a:r>
            </a:p>
          </p:txBody>
        </p:sp>
      </p:grpSp>
      <p:sp>
        <p:nvSpPr>
          <p:cNvPr id="148520" name="Text Box 40"/>
          <p:cNvSpPr txBox="1">
            <a:spLocks noChangeArrowheads="1"/>
          </p:cNvSpPr>
          <p:nvPr/>
        </p:nvSpPr>
        <p:spPr bwMode="auto">
          <a:xfrm>
            <a:off x="3641153" y="3069233"/>
            <a:ext cx="2711758" cy="1015663"/>
          </a:xfrm>
          <a:prstGeom prst="rect">
            <a:avLst/>
          </a:prstGeom>
          <a:solidFill>
            <a:srgbClr val="CCFFFF"/>
          </a:solidFill>
          <a:ln w="76200" cmpd="tri">
            <a:solidFill>
              <a:srgbClr val="333399"/>
            </a:solidFill>
            <a:miter lim="800000"/>
            <a:headEnd/>
            <a:tailEnd/>
          </a:ln>
          <a:effectLst/>
          <a:extLst/>
        </p:spPr>
        <p:txBody>
          <a:bodyPr wrap="square">
            <a:spAutoFit/>
          </a:bodyPr>
          <a:lstStyle/>
          <a:p>
            <a:pPr algn="ctr"/>
            <a:r>
              <a:rPr lang="zh-CN" altLang="en-US" sz="2000" b="1" dirty="0">
                <a:solidFill>
                  <a:srgbClr val="000099"/>
                </a:solidFill>
                <a:latin typeface="Tahoma" pitchFamily="34" charset="0"/>
                <a:ea typeface="黑体" pitchFamily="2" charset="-122"/>
              </a:rPr>
              <a:t>以后就逐级使用下层</a:t>
            </a:r>
          </a:p>
          <a:p>
            <a:pPr algn="ctr"/>
            <a:r>
              <a:rPr lang="zh-CN" altLang="en-US" sz="2000" b="1" dirty="0">
                <a:solidFill>
                  <a:srgbClr val="000099"/>
                </a:solidFill>
                <a:latin typeface="Tahoma" pitchFamily="34" charset="0"/>
                <a:ea typeface="黑体" pitchFamily="2" charset="-122"/>
              </a:rPr>
              <a:t>提供的服务</a:t>
            </a:r>
          </a:p>
          <a:p>
            <a:pPr algn="ctr"/>
            <a:r>
              <a:rPr lang="en-US" altLang="zh-CN" sz="2000" b="1" dirty="0">
                <a:solidFill>
                  <a:srgbClr val="000099"/>
                </a:solidFill>
                <a:latin typeface="Tahoma" pitchFamily="34" charset="0"/>
                <a:ea typeface="黑体" pitchFamily="2" charset="-122"/>
              </a:rPr>
              <a:t>(</a:t>
            </a:r>
            <a:r>
              <a:rPr lang="zh-CN" altLang="en-US" sz="2000" b="1" dirty="0">
                <a:solidFill>
                  <a:srgbClr val="000099"/>
                </a:solidFill>
                <a:latin typeface="Tahoma" pitchFamily="34" charset="0"/>
                <a:ea typeface="黑体" pitchFamily="2" charset="-122"/>
              </a:rPr>
              <a:t>使用 </a:t>
            </a:r>
            <a:r>
              <a:rPr lang="en-US" altLang="zh-CN" sz="2000" b="1" dirty="0">
                <a:solidFill>
                  <a:srgbClr val="000099"/>
                </a:solidFill>
                <a:latin typeface="Tahoma" pitchFamily="34" charset="0"/>
                <a:ea typeface="黑体" pitchFamily="2" charset="-122"/>
              </a:rPr>
              <a:t>TCP </a:t>
            </a:r>
            <a:r>
              <a:rPr lang="zh-CN" altLang="en-US" sz="2000" b="1" dirty="0">
                <a:solidFill>
                  <a:srgbClr val="000099"/>
                </a:solidFill>
                <a:latin typeface="Tahoma" pitchFamily="34" charset="0"/>
                <a:ea typeface="黑体" pitchFamily="2" charset="-122"/>
              </a:rPr>
              <a:t>和 </a:t>
            </a:r>
            <a:r>
              <a:rPr lang="en-US" altLang="zh-CN" sz="2000" b="1" dirty="0">
                <a:solidFill>
                  <a:srgbClr val="000099"/>
                </a:solidFill>
                <a:latin typeface="Tahoma" pitchFamily="34" charset="0"/>
                <a:ea typeface="黑体" pitchFamily="2" charset="-122"/>
              </a:rPr>
              <a:t>IP</a:t>
            </a:r>
            <a:r>
              <a:rPr lang="zh-CN" altLang="en-US" sz="2000" b="1" dirty="0">
                <a:solidFill>
                  <a:srgbClr val="000099"/>
                </a:solidFill>
                <a:latin typeface="Tahoma" pitchFamily="34" charset="0"/>
                <a:ea typeface="黑体" pitchFamily="2" charset="-122"/>
              </a:rPr>
              <a:t>）</a:t>
            </a:r>
          </a:p>
        </p:txBody>
      </p:sp>
      <p:sp>
        <p:nvSpPr>
          <p:cNvPr id="3" name="矩形 2"/>
          <p:cNvSpPr/>
          <p:nvPr/>
        </p:nvSpPr>
        <p:spPr>
          <a:xfrm>
            <a:off x="1286405" y="5661248"/>
            <a:ext cx="738306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应用层的客户进程和服务器进程的交互</a:t>
            </a:r>
            <a:endParaRPr lang="zh-CN" altLang="en-US" sz="2400" b="1" dirty="0">
              <a:latin typeface="+mn-lt"/>
              <a:ea typeface="黑体" pitchFamily="2" charset="-122"/>
            </a:endParaRPr>
          </a:p>
        </p:txBody>
      </p:sp>
    </p:spTree>
    <p:extLst>
      <p:ext uri="{BB962C8B-B14F-4D97-AF65-F5344CB8AC3E}">
        <p14:creationId xmlns:p14="http://schemas.microsoft.com/office/powerpoint/2010/main" val="4018690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nodeType="afterGroup">
                            <p:stCondLst>
                              <p:cond delay="1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sz="3200" dirty="0"/>
              <a:t>功能较强的计算机</a:t>
            </a:r>
            <a:br>
              <a:rPr lang="zh-CN" altLang="en-US" sz="3200" dirty="0"/>
            </a:br>
            <a:r>
              <a:rPr lang="zh-CN" altLang="en-US" sz="3200" dirty="0"/>
              <a:t>可同时运行多个服务器进程 </a:t>
            </a:r>
          </a:p>
        </p:txBody>
      </p:sp>
      <p:sp>
        <p:nvSpPr>
          <p:cNvPr id="149507" name="Line 3"/>
          <p:cNvSpPr>
            <a:spLocks noChangeShapeType="1"/>
          </p:cNvSpPr>
          <p:nvPr/>
        </p:nvSpPr>
        <p:spPr bwMode="auto">
          <a:xfrm>
            <a:off x="4942682" y="4388199"/>
            <a:ext cx="5160" cy="3254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08" name="Rectangle 4"/>
          <p:cNvSpPr>
            <a:spLocks noChangeArrowheads="1"/>
          </p:cNvSpPr>
          <p:nvPr/>
        </p:nvSpPr>
        <p:spPr bwMode="auto">
          <a:xfrm>
            <a:off x="3422386" y="1694210"/>
            <a:ext cx="3140340" cy="2693988"/>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09" name="Text Box 5"/>
          <p:cNvSpPr txBox="1">
            <a:spLocks noChangeArrowheads="1"/>
          </p:cNvSpPr>
          <p:nvPr/>
        </p:nvSpPr>
        <p:spPr bwMode="auto">
          <a:xfrm>
            <a:off x="4206611" y="354682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数据链路层</a:t>
            </a:r>
          </a:p>
        </p:txBody>
      </p:sp>
      <p:sp>
        <p:nvSpPr>
          <p:cNvPr id="149510" name="Line 6"/>
          <p:cNvSpPr>
            <a:spLocks noChangeShapeType="1"/>
          </p:cNvSpPr>
          <p:nvPr/>
        </p:nvSpPr>
        <p:spPr bwMode="auto">
          <a:xfrm>
            <a:off x="3422386" y="398021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1" name="Line 7"/>
          <p:cNvSpPr>
            <a:spLocks noChangeShapeType="1"/>
          </p:cNvSpPr>
          <p:nvPr/>
        </p:nvSpPr>
        <p:spPr bwMode="auto">
          <a:xfrm>
            <a:off x="3422386" y="3570635"/>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2" name="Line 8"/>
          <p:cNvSpPr>
            <a:spLocks noChangeShapeType="1"/>
          </p:cNvSpPr>
          <p:nvPr/>
        </p:nvSpPr>
        <p:spPr bwMode="auto">
          <a:xfrm>
            <a:off x="3422386" y="3162648"/>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3" name="Line 9"/>
          <p:cNvSpPr>
            <a:spLocks noChangeShapeType="1"/>
          </p:cNvSpPr>
          <p:nvPr/>
        </p:nvSpPr>
        <p:spPr bwMode="auto">
          <a:xfrm>
            <a:off x="3422386" y="275466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4" name="Text Box 10"/>
          <p:cNvSpPr txBox="1">
            <a:spLocks noChangeArrowheads="1"/>
          </p:cNvSpPr>
          <p:nvPr/>
        </p:nvSpPr>
        <p:spPr bwMode="auto">
          <a:xfrm>
            <a:off x="4461140" y="395481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15" name="Text Box 11"/>
          <p:cNvSpPr txBox="1">
            <a:spLocks noChangeArrowheads="1"/>
          </p:cNvSpPr>
          <p:nvPr/>
        </p:nvSpPr>
        <p:spPr bwMode="auto">
          <a:xfrm>
            <a:off x="4461140" y="274354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16" name="Text Box 12"/>
          <p:cNvSpPr txBox="1">
            <a:spLocks noChangeArrowheads="1"/>
          </p:cNvSpPr>
          <p:nvPr/>
        </p:nvSpPr>
        <p:spPr bwMode="auto">
          <a:xfrm>
            <a:off x="4461140" y="315153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17" name="Text Box 13"/>
          <p:cNvSpPr txBox="1">
            <a:spLocks noChangeArrowheads="1"/>
          </p:cNvSpPr>
          <p:nvPr/>
        </p:nvSpPr>
        <p:spPr bwMode="auto">
          <a:xfrm>
            <a:off x="4428464" y="165452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18" name="Text Box 14"/>
          <p:cNvSpPr txBox="1">
            <a:spLocks noChangeArrowheads="1"/>
          </p:cNvSpPr>
          <p:nvPr/>
        </p:nvSpPr>
        <p:spPr bwMode="auto">
          <a:xfrm>
            <a:off x="4342475" y="1268761"/>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3</a:t>
            </a:r>
          </a:p>
        </p:txBody>
      </p:sp>
      <p:grpSp>
        <p:nvGrpSpPr>
          <p:cNvPr id="149519" name="Group 15"/>
          <p:cNvGrpSpPr>
            <a:grpSpLocks/>
          </p:cNvGrpSpPr>
          <p:nvPr/>
        </p:nvGrpSpPr>
        <p:grpSpPr bwMode="auto">
          <a:xfrm>
            <a:off x="3611563" y="2019649"/>
            <a:ext cx="1238250" cy="746125"/>
            <a:chOff x="2100" y="1727"/>
            <a:chExt cx="720"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1" name="Oval 17"/>
            <p:cNvSpPr>
              <a:spLocks noChangeArrowheads="1"/>
            </p:cNvSpPr>
            <p:nvPr/>
          </p:nvSpPr>
          <p:spPr bwMode="auto">
            <a:xfrm>
              <a:off x="2100" y="1727"/>
              <a:ext cx="720"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2" name="Text Box 18"/>
            <p:cNvSpPr txBox="1">
              <a:spLocks noChangeArrowheads="1"/>
            </p:cNvSpPr>
            <p:nvPr/>
          </p:nvSpPr>
          <p:spPr bwMode="auto">
            <a:xfrm>
              <a:off x="2192" y="1756"/>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23" name="Group 19"/>
          <p:cNvGrpSpPr>
            <a:grpSpLocks/>
          </p:cNvGrpSpPr>
          <p:nvPr/>
        </p:nvGrpSpPr>
        <p:grpSpPr bwMode="auto">
          <a:xfrm>
            <a:off x="5135298" y="2045916"/>
            <a:ext cx="1236531" cy="735012"/>
            <a:chOff x="2986" y="1727"/>
            <a:chExt cx="719"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5" name="Oval 21"/>
            <p:cNvSpPr>
              <a:spLocks noChangeArrowheads="1"/>
            </p:cNvSpPr>
            <p:nvPr/>
          </p:nvSpPr>
          <p:spPr bwMode="auto">
            <a:xfrm>
              <a:off x="2986" y="1727"/>
              <a:ext cx="719"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6" name="Text Box 22"/>
            <p:cNvSpPr txBox="1">
              <a:spLocks noChangeArrowheads="1"/>
            </p:cNvSpPr>
            <p:nvPr/>
          </p:nvSpPr>
          <p:spPr bwMode="auto">
            <a:xfrm>
              <a:off x="3077" y="1752"/>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2</a:t>
              </a:r>
              <a:endParaRPr kumimoji="1" lang="en-US" altLang="zh-CN" sz="3200" b="1" dirty="0">
                <a:solidFill>
                  <a:srgbClr val="000099"/>
                </a:solidFill>
                <a:latin typeface="+mn-lt"/>
                <a:ea typeface="黑体" pitchFamily="2" charset="-122"/>
              </a:endParaRPr>
            </a:p>
          </p:txBody>
        </p:sp>
      </p:grpSp>
      <p:grpSp>
        <p:nvGrpSpPr>
          <p:cNvPr id="149527" name="Group 23"/>
          <p:cNvGrpSpPr>
            <a:grpSpLocks/>
          </p:cNvGrpSpPr>
          <p:nvPr/>
        </p:nvGrpSpPr>
        <p:grpSpPr bwMode="auto">
          <a:xfrm>
            <a:off x="662121" y="1268760"/>
            <a:ext cx="8564562" cy="3771900"/>
            <a:chOff x="385" y="1254"/>
            <a:chExt cx="4980" cy="2376"/>
          </a:xfrm>
        </p:grpSpPr>
        <p:sp>
          <p:nvSpPr>
            <p:cNvPr id="149528" name="Freeform 24"/>
            <p:cNvSpPr>
              <a:spLocks/>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49529" name="Group 25"/>
            <p:cNvGrpSpPr>
              <a:grpSpLocks/>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31" name="Text Box 27"/>
              <p:cNvSpPr txBox="1">
                <a:spLocks noChangeArrowheads="1"/>
              </p:cNvSpPr>
              <p:nvPr/>
            </p:nvSpPr>
            <p:spPr bwMode="auto">
              <a:xfrm>
                <a:off x="413"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32" name="Line 28"/>
              <p:cNvSpPr>
                <a:spLocks noChangeShapeType="1"/>
              </p:cNvSpPr>
              <p:nvPr/>
            </p:nvSpPr>
            <p:spPr bwMode="auto">
              <a:xfrm>
                <a:off x="385"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6" name="Text Box 32"/>
              <p:cNvSpPr txBox="1">
                <a:spLocks noChangeArrowheads="1"/>
              </p:cNvSpPr>
              <p:nvPr/>
            </p:nvSpPr>
            <p:spPr bwMode="auto">
              <a:xfrm>
                <a:off x="56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37" name="Text Box 33"/>
              <p:cNvSpPr txBox="1">
                <a:spLocks noChangeArrowheads="1"/>
              </p:cNvSpPr>
              <p:nvPr/>
            </p:nvSpPr>
            <p:spPr bwMode="auto">
              <a:xfrm>
                <a:off x="56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38" name="Text Box 34"/>
              <p:cNvSpPr txBox="1">
                <a:spLocks noChangeArrowheads="1"/>
              </p:cNvSpPr>
              <p:nvPr/>
            </p:nvSpPr>
            <p:spPr bwMode="auto">
              <a:xfrm>
                <a:off x="56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41" name="Text Box 37"/>
              <p:cNvSpPr txBox="1">
                <a:spLocks noChangeArrowheads="1"/>
              </p:cNvSpPr>
              <p:nvPr/>
            </p:nvSpPr>
            <p:spPr bwMode="auto">
              <a:xfrm>
                <a:off x="565" y="150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42" name="Text Box 38"/>
              <p:cNvSpPr txBox="1">
                <a:spLocks noChangeArrowheads="1"/>
              </p:cNvSpPr>
              <p:nvPr/>
            </p:nvSpPr>
            <p:spPr bwMode="auto">
              <a:xfrm>
                <a:off x="523"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1</a:t>
                </a:r>
              </a:p>
            </p:txBody>
          </p:sp>
          <p:sp>
            <p:nvSpPr>
              <p:cNvPr id="149543" name="Text Box 39"/>
              <p:cNvSpPr txBox="1">
                <a:spLocks noChangeArrowheads="1"/>
              </p:cNvSpPr>
              <p:nvPr/>
            </p:nvSpPr>
            <p:spPr bwMode="auto">
              <a:xfrm>
                <a:off x="567"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客户 </a:t>
                </a: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44" name="Group 40"/>
            <p:cNvGrpSpPr>
              <a:grpSpLocks/>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46" name="Text Box 42"/>
              <p:cNvSpPr txBox="1">
                <a:spLocks noChangeArrowheads="1"/>
              </p:cNvSpPr>
              <p:nvPr/>
            </p:nvSpPr>
            <p:spPr bwMode="auto">
              <a:xfrm>
                <a:off x="4452"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1" name="Text Box 47"/>
              <p:cNvSpPr txBox="1">
                <a:spLocks noChangeArrowheads="1"/>
              </p:cNvSpPr>
              <p:nvPr/>
            </p:nvSpPr>
            <p:spPr bwMode="auto">
              <a:xfrm>
                <a:off x="460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52" name="Text Box 48"/>
              <p:cNvSpPr txBox="1">
                <a:spLocks noChangeArrowheads="1"/>
              </p:cNvSpPr>
              <p:nvPr/>
            </p:nvSpPr>
            <p:spPr bwMode="auto">
              <a:xfrm>
                <a:off x="460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53" name="Text Box 49"/>
              <p:cNvSpPr txBox="1">
                <a:spLocks noChangeArrowheads="1"/>
              </p:cNvSpPr>
              <p:nvPr/>
            </p:nvSpPr>
            <p:spPr bwMode="auto">
              <a:xfrm>
                <a:off x="460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56" name="Text Box 52"/>
              <p:cNvSpPr txBox="1">
                <a:spLocks noChangeArrowheads="1"/>
              </p:cNvSpPr>
              <p:nvPr/>
            </p:nvSpPr>
            <p:spPr bwMode="auto">
              <a:xfrm>
                <a:off x="4595" y="151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57" name="Text Box 53"/>
              <p:cNvSpPr txBox="1">
                <a:spLocks noChangeArrowheads="1"/>
              </p:cNvSpPr>
              <p:nvPr/>
            </p:nvSpPr>
            <p:spPr bwMode="auto">
              <a:xfrm>
                <a:off x="4567"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2</a:t>
                </a:r>
              </a:p>
            </p:txBody>
          </p:sp>
          <p:sp>
            <p:nvSpPr>
              <p:cNvPr id="149558" name="Text Box 54"/>
              <p:cNvSpPr txBox="1">
                <a:spLocks noChangeArrowheads="1"/>
              </p:cNvSpPr>
              <p:nvPr/>
            </p:nvSpPr>
            <p:spPr bwMode="auto">
              <a:xfrm>
                <a:off x="4625"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客户 </a:t>
                </a:r>
                <a:r>
                  <a:rPr kumimoji="1" lang="en-US" altLang="zh-CN" sz="2000" b="1">
                    <a:solidFill>
                      <a:srgbClr val="000099"/>
                    </a:solidFill>
                    <a:latin typeface="+mn-lt"/>
                    <a:ea typeface="黑体" pitchFamily="2" charset="-122"/>
                  </a:rPr>
                  <a:t>2</a:t>
                </a:r>
                <a:endParaRPr kumimoji="1" lang="en-US" altLang="zh-CN" sz="3200" b="1">
                  <a:solidFill>
                    <a:srgbClr val="000099"/>
                  </a:solidFill>
                  <a:latin typeface="+mn-lt"/>
                  <a:ea typeface="黑体" pitchFamily="2" charset="-122"/>
                </a:endParaRPr>
              </a:p>
            </p:txBody>
          </p:sp>
        </p:grpSp>
      </p:grpSp>
      <p:grpSp>
        <p:nvGrpSpPr>
          <p:cNvPr id="149559" name="Group 55"/>
          <p:cNvGrpSpPr>
            <a:grpSpLocks/>
          </p:cNvGrpSpPr>
          <p:nvPr/>
        </p:nvGrpSpPr>
        <p:grpSpPr bwMode="auto">
          <a:xfrm>
            <a:off x="3860933" y="4537423"/>
            <a:ext cx="2211652" cy="1122362"/>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16404" name="VISIO" r:id="rId4" imgW="1687068" imgH="964692" progId="">
                    <p:embed/>
                  </p:oleObj>
                </mc:Choice>
                <mc:Fallback>
                  <p:oleObj name="VISIO" r:id="rId4" imgW="1687068" imgH="964692"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5" y="3313"/>
                          <a:ext cx="1286" cy="70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9561" name="Text Box 57"/>
            <p:cNvSpPr txBox="1">
              <a:spLocks noChangeArrowheads="1"/>
            </p:cNvSpPr>
            <p:nvPr/>
          </p:nvSpPr>
          <p:spPr bwMode="auto">
            <a:xfrm>
              <a:off x="2562" y="3521"/>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互联网</a:t>
              </a:r>
              <a:endParaRPr kumimoji="1" lang="zh-CN" altLang="en-US" sz="2400" b="1" dirty="0">
                <a:solidFill>
                  <a:srgbClr val="000099"/>
                </a:solidFill>
                <a:latin typeface="+mn-lt"/>
                <a:ea typeface="黑体" pitchFamily="2" charset="-122"/>
              </a:endParaRPr>
            </a:p>
          </p:txBody>
        </p:sp>
      </p:grpSp>
      <p:grpSp>
        <p:nvGrpSpPr>
          <p:cNvPr id="149562" name="Group 58"/>
          <p:cNvGrpSpPr>
            <a:grpSpLocks/>
          </p:cNvGrpSpPr>
          <p:nvPr/>
        </p:nvGrpSpPr>
        <p:grpSpPr bwMode="auto">
          <a:xfrm>
            <a:off x="2184136" y="2346673"/>
            <a:ext cx="5615120"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 name="矩形 1"/>
          <p:cNvSpPr/>
          <p:nvPr/>
        </p:nvSpPr>
        <p:spPr>
          <a:xfrm>
            <a:off x="488504" y="5733256"/>
            <a:ext cx="9243880" cy="461665"/>
          </a:xfrm>
          <a:prstGeom prst="rect">
            <a:avLst/>
          </a:prstGeom>
        </p:spPr>
        <p:txBody>
          <a:bodyPr wrap="square">
            <a:spAutoFit/>
          </a:bodyPr>
          <a:lstStyle/>
          <a:p>
            <a:pPr algn="ctr"/>
            <a:r>
              <a:rPr lang="zh-CN" altLang="en-US" sz="2400" b="1" dirty="0" smtClean="0">
                <a:latin typeface="+mn-lt"/>
                <a:ea typeface="黑体" pitchFamily="2" charset="-122"/>
              </a:rPr>
              <a:t>计算</a:t>
            </a:r>
            <a:r>
              <a:rPr lang="zh-CN" altLang="zh-CN" sz="2400" b="1" dirty="0" smtClean="0">
                <a:latin typeface="+mn-lt"/>
                <a:ea typeface="黑体" pitchFamily="2" charset="-122"/>
              </a:rPr>
              <a:t>机</a:t>
            </a:r>
            <a:r>
              <a:rPr lang="en-US" altLang="zh-CN" sz="2400" b="1" dirty="0" smtClean="0">
                <a:latin typeface="+mn-lt"/>
                <a:ea typeface="黑体" pitchFamily="2" charset="-122"/>
              </a:rPr>
              <a:t> 3 </a:t>
            </a:r>
            <a:r>
              <a:rPr lang="zh-CN" altLang="zh-CN" sz="2400" b="1" dirty="0" smtClean="0">
                <a:latin typeface="+mn-lt"/>
                <a:ea typeface="黑体" pitchFamily="2" charset="-122"/>
              </a:rPr>
              <a:t>的</a:t>
            </a:r>
            <a:r>
              <a:rPr lang="zh-CN" altLang="zh-CN" sz="2400" b="1" dirty="0">
                <a:latin typeface="+mn-lt"/>
                <a:ea typeface="黑体" pitchFamily="2" charset="-122"/>
              </a:rPr>
              <a:t>两个服务器进程分别</a:t>
            </a:r>
            <a:r>
              <a:rPr lang="zh-CN" altLang="zh-CN" sz="2400" b="1" dirty="0" smtClean="0">
                <a:latin typeface="+mn-lt"/>
                <a:ea typeface="黑体" pitchFamily="2" charset="-122"/>
              </a:rPr>
              <a:t>向</a:t>
            </a:r>
            <a:r>
              <a:rPr lang="en-US" altLang="zh-CN" sz="2400" b="1" dirty="0" smtClean="0">
                <a:latin typeface="+mn-lt"/>
                <a:ea typeface="黑体" pitchFamily="2" charset="-122"/>
              </a:rPr>
              <a:t> 1 </a:t>
            </a:r>
            <a:r>
              <a:rPr lang="zh-CN" altLang="zh-CN" sz="2400" b="1" dirty="0" smtClean="0">
                <a:latin typeface="+mn-lt"/>
                <a:ea typeface="黑体" pitchFamily="2" charset="-122"/>
              </a:rPr>
              <a:t>和</a:t>
            </a:r>
            <a:r>
              <a:rPr lang="en-US" altLang="zh-CN" sz="2400" b="1" dirty="0" smtClean="0">
                <a:latin typeface="+mn-lt"/>
                <a:ea typeface="黑体" pitchFamily="2" charset="-122"/>
              </a:rPr>
              <a:t> 2 </a:t>
            </a:r>
            <a:r>
              <a:rPr lang="zh-CN" altLang="zh-CN" sz="2400" b="1" dirty="0" smtClean="0">
                <a:latin typeface="+mn-lt"/>
                <a:ea typeface="黑体" pitchFamily="2" charset="-122"/>
              </a:rPr>
              <a:t>的</a:t>
            </a:r>
            <a:r>
              <a:rPr lang="zh-CN" altLang="zh-CN" sz="2400" b="1" dirty="0">
                <a:latin typeface="+mn-lt"/>
                <a:ea typeface="黑体" pitchFamily="2" charset="-122"/>
              </a:rPr>
              <a:t>客户进程提供服务</a:t>
            </a:r>
            <a:endParaRPr lang="zh-CN" altLang="en-US" sz="2400" b="1" dirty="0">
              <a:latin typeface="+mn-lt"/>
              <a:ea typeface="黑体" pitchFamily="2" charset="-122"/>
            </a:endParaRPr>
          </a:p>
        </p:txBody>
      </p:sp>
    </p:spTree>
    <p:extLst>
      <p:ext uri="{BB962C8B-B14F-4D97-AF65-F5344CB8AC3E}">
        <p14:creationId xmlns:p14="http://schemas.microsoft.com/office/powerpoint/2010/main" val="163036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nodeType="afterGroup">
                            <p:stCondLst>
                              <p:cond delay="2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nodeType="afterGroup">
                            <p:stCondLst>
                              <p:cond delay="3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nodeType="afterGroup">
                            <p:stCondLst>
                              <p:cond delay="4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grpSp>
        <p:nvGrpSpPr>
          <p:cNvPr id="207" name="组合 206"/>
          <p:cNvGrpSpPr/>
          <p:nvPr/>
        </p:nvGrpSpPr>
        <p:grpSpPr>
          <a:xfrm>
            <a:off x="552659" y="1196752"/>
            <a:ext cx="9152869" cy="4330933"/>
            <a:chOff x="552659" y="1196752"/>
            <a:chExt cx="9152869" cy="4330933"/>
          </a:xfrm>
        </p:grpSpPr>
        <p:grpSp>
          <p:nvGrpSpPr>
            <p:cNvPr id="177" name="组合 176"/>
            <p:cNvGrpSpPr/>
            <p:nvPr/>
          </p:nvGrpSpPr>
          <p:grpSpPr>
            <a:xfrm>
              <a:off x="2293827" y="1196752"/>
              <a:ext cx="3324001" cy="3565503"/>
              <a:chOff x="2504629" y="1635667"/>
              <a:chExt cx="2915723" cy="2907445"/>
            </a:xfrm>
          </p:grpSpPr>
          <p:sp>
            <p:nvSpPr>
              <p:cNvPr id="19" name="Text Box 1183"/>
              <p:cNvSpPr txBox="1">
                <a:spLocks noChangeArrowheads="1"/>
              </p:cNvSpPr>
              <p:nvPr/>
            </p:nvSpPr>
            <p:spPr bwMode="auto">
              <a:xfrm>
                <a:off x="3806379" y="4241945"/>
                <a:ext cx="41313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charset="0"/>
                    <a:ea typeface="宋体" charset="-122"/>
                  </a:rPr>
                  <a:t>(a)</a:t>
                </a:r>
              </a:p>
            </p:txBody>
          </p:sp>
          <p:grpSp>
            <p:nvGrpSpPr>
              <p:cNvPr id="21" name="Group 1282"/>
              <p:cNvGrpSpPr>
                <a:grpSpLocks/>
              </p:cNvGrpSpPr>
              <p:nvPr/>
            </p:nvGrpSpPr>
            <p:grpSpPr bwMode="auto">
              <a:xfrm>
                <a:off x="2504629" y="2111400"/>
                <a:ext cx="2741613" cy="1844675"/>
                <a:chOff x="1680" y="240"/>
                <a:chExt cx="2529" cy="1270"/>
              </a:xfrm>
            </p:grpSpPr>
            <p:sp>
              <p:nvSpPr>
                <p:cNvPr id="2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1" name="Line 1503"/>
              <p:cNvSpPr>
                <a:spLocks noChangeShapeType="1"/>
              </p:cNvSpPr>
              <p:nvPr/>
            </p:nvSpPr>
            <p:spPr bwMode="auto">
              <a:xfrm flipH="1" flipV="1">
                <a:off x="4087367" y="2398738"/>
                <a:ext cx="727075" cy="936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 name="Text Box 1185"/>
              <p:cNvSpPr txBox="1">
                <a:spLocks noChangeArrowheads="1"/>
              </p:cNvSpPr>
              <p:nvPr/>
            </p:nvSpPr>
            <p:spPr bwMode="auto">
              <a:xfrm>
                <a:off x="2815953" y="1635667"/>
                <a:ext cx="2604399"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计算机网络（网络）</a:t>
                </a:r>
              </a:p>
            </p:txBody>
          </p:sp>
          <p:sp>
            <p:nvSpPr>
              <p:cNvPr id="119" name="Line 1209"/>
              <p:cNvSpPr>
                <a:spLocks noChangeShapeType="1"/>
              </p:cNvSpPr>
              <p:nvPr/>
            </p:nvSpPr>
            <p:spPr bwMode="auto">
              <a:xfrm flipV="1">
                <a:off x="2936429" y="2398738"/>
                <a:ext cx="935038" cy="64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Line 1204"/>
              <p:cNvSpPr>
                <a:spLocks noChangeShapeType="1"/>
              </p:cNvSpPr>
              <p:nvPr/>
            </p:nvSpPr>
            <p:spPr bwMode="auto">
              <a:xfrm flipV="1">
                <a:off x="3728592" y="2398738"/>
                <a:ext cx="215900" cy="1081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121" name="Picture 12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5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5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14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3742879" y="2298725"/>
                <a:ext cx="434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 name="Oval 1520"/>
              <p:cNvSpPr>
                <a:spLocks noChangeArrowheads="1"/>
              </p:cNvSpPr>
              <p:nvPr/>
            </p:nvSpPr>
            <p:spPr bwMode="auto">
              <a:xfrm>
                <a:off x="4673154" y="31956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5" name="Text Box 1523"/>
              <p:cNvSpPr txBox="1">
                <a:spLocks noChangeArrowheads="1"/>
              </p:cNvSpPr>
              <p:nvPr/>
            </p:nvSpPr>
            <p:spPr bwMode="auto">
              <a:xfrm>
                <a:off x="4160392" y="2135213"/>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结点</a:t>
                </a:r>
              </a:p>
            </p:txBody>
          </p:sp>
          <p:sp>
            <p:nvSpPr>
              <p:cNvPr id="166" name="Text Box 1524"/>
              <p:cNvSpPr txBox="1">
                <a:spLocks noChangeArrowheads="1"/>
              </p:cNvSpPr>
              <p:nvPr/>
            </p:nvSpPr>
            <p:spPr bwMode="auto">
              <a:xfrm>
                <a:off x="4433442" y="26384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链路</a:t>
                </a:r>
              </a:p>
            </p:txBody>
          </p:sp>
          <p:sp>
            <p:nvSpPr>
              <p:cNvPr id="167" name="Oval 1527"/>
              <p:cNvSpPr>
                <a:spLocks noChangeArrowheads="1"/>
              </p:cNvSpPr>
              <p:nvPr/>
            </p:nvSpPr>
            <p:spPr bwMode="auto">
              <a:xfrm>
                <a:off x="3746054" y="21923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8" name="Oval 1528"/>
              <p:cNvSpPr>
                <a:spLocks noChangeArrowheads="1"/>
              </p:cNvSpPr>
              <p:nvPr/>
            </p:nvSpPr>
            <p:spPr bwMode="auto">
              <a:xfrm>
                <a:off x="2742754" y="28654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9" name="Oval 1529"/>
              <p:cNvSpPr>
                <a:spLocks noChangeArrowheads="1"/>
              </p:cNvSpPr>
              <p:nvPr/>
            </p:nvSpPr>
            <p:spPr bwMode="auto">
              <a:xfrm>
                <a:off x="3453954" y="33607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78" name="组合 177"/>
            <p:cNvGrpSpPr/>
            <p:nvPr/>
          </p:nvGrpSpPr>
          <p:grpSpPr>
            <a:xfrm>
              <a:off x="5655531" y="1196753"/>
              <a:ext cx="4049997" cy="3600399"/>
              <a:chOff x="5457379" y="1564229"/>
              <a:chExt cx="3552547" cy="2935901"/>
            </a:xfrm>
          </p:grpSpPr>
          <p:grpSp>
            <p:nvGrpSpPr>
              <p:cNvPr id="5" name="Group 1504"/>
              <p:cNvGrpSpPr>
                <a:grpSpLocks/>
              </p:cNvGrpSpPr>
              <p:nvPr/>
            </p:nvGrpSpPr>
            <p:grpSpPr bwMode="auto">
              <a:xfrm>
                <a:off x="5457379" y="1966938"/>
                <a:ext cx="3527425" cy="2160587"/>
                <a:chOff x="109" y="1226"/>
                <a:chExt cx="2516" cy="1675"/>
              </a:xfrm>
            </p:grpSpPr>
            <p:grpSp>
              <p:nvGrpSpPr>
                <p:cNvPr id="6" name="Group 1505"/>
                <p:cNvGrpSpPr>
                  <a:grpSpLocks/>
                </p:cNvGrpSpPr>
                <p:nvPr/>
              </p:nvGrpSpPr>
              <p:grpSpPr bwMode="auto">
                <a:xfrm>
                  <a:off x="109" y="1226"/>
                  <a:ext cx="2516" cy="1675"/>
                  <a:chOff x="109" y="1226"/>
                  <a:chExt cx="2516" cy="1675"/>
                </a:xfrm>
              </p:grpSpPr>
              <p:grpSp>
                <p:nvGrpSpPr>
                  <p:cNvPr id="8" name="Group 1506"/>
                  <p:cNvGrpSpPr>
                    <a:grpSpLocks/>
                  </p:cNvGrpSpPr>
                  <p:nvPr/>
                </p:nvGrpSpPr>
                <p:grpSpPr bwMode="auto">
                  <a:xfrm>
                    <a:off x="109" y="1226"/>
                    <a:ext cx="2516" cy="1675"/>
                    <a:chOff x="109" y="1226"/>
                    <a:chExt cx="2516" cy="1675"/>
                  </a:xfrm>
                </p:grpSpPr>
                <p:sp>
                  <p:nvSpPr>
                    <p:cNvPr id="10"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7"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 name="Line 1481"/>
              <p:cNvSpPr>
                <a:spLocks noChangeShapeType="1"/>
              </p:cNvSpPr>
              <p:nvPr/>
            </p:nvSpPr>
            <p:spPr bwMode="auto">
              <a:xfrm flipH="1">
                <a:off x="7184579" y="3119463"/>
                <a:ext cx="71438"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80"/>
              <p:cNvSpPr>
                <a:spLocks noChangeShapeType="1"/>
              </p:cNvSpPr>
              <p:nvPr/>
            </p:nvSpPr>
            <p:spPr bwMode="auto">
              <a:xfrm flipH="1" flipV="1">
                <a:off x="6740079" y="2824188"/>
                <a:ext cx="44450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Text Box 1184"/>
              <p:cNvSpPr txBox="1">
                <a:spLocks noChangeArrowheads="1"/>
              </p:cNvSpPr>
              <p:nvPr/>
            </p:nvSpPr>
            <p:spPr bwMode="auto">
              <a:xfrm>
                <a:off x="7267129" y="4198963"/>
                <a:ext cx="42480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Times New Roman" charset="0"/>
                    <a:ea typeface="宋体" charset="-122"/>
                  </a:rPr>
                  <a:t>(b)</a:t>
                </a:r>
              </a:p>
            </p:txBody>
          </p:sp>
          <p:sp>
            <p:nvSpPr>
              <p:cNvPr id="33" name="Line 1296"/>
              <p:cNvSpPr>
                <a:spLocks noChangeShapeType="1"/>
              </p:cNvSpPr>
              <p:nvPr/>
            </p:nvSpPr>
            <p:spPr bwMode="auto">
              <a:xfrm flipH="1" flipV="1">
                <a:off x="6527354" y="3578250"/>
                <a:ext cx="1162050" cy="188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4" name="Line 1297"/>
              <p:cNvSpPr>
                <a:spLocks noChangeShapeType="1"/>
              </p:cNvSpPr>
              <p:nvPr/>
            </p:nvSpPr>
            <p:spPr bwMode="auto">
              <a:xfrm flipV="1">
                <a:off x="6752779" y="2255863"/>
                <a:ext cx="358775" cy="71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5" name="Text Box 1318"/>
              <p:cNvSpPr txBox="1">
                <a:spLocks noChangeArrowheads="1"/>
              </p:cNvSpPr>
              <p:nvPr/>
            </p:nvSpPr>
            <p:spPr bwMode="auto">
              <a:xfrm>
                <a:off x="5911578" y="1564229"/>
                <a:ext cx="2875778"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36" name="Line 1440"/>
              <p:cNvSpPr>
                <a:spLocks noChangeShapeType="1"/>
              </p:cNvSpPr>
              <p:nvPr/>
            </p:nvSpPr>
            <p:spPr bwMode="auto">
              <a:xfrm flipH="1">
                <a:off x="6105079" y="28321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7" name="Line 1443"/>
              <p:cNvSpPr>
                <a:spLocks noChangeShapeType="1"/>
              </p:cNvSpPr>
              <p:nvPr/>
            </p:nvSpPr>
            <p:spPr bwMode="auto">
              <a:xfrm>
                <a:off x="7400479" y="2255863"/>
                <a:ext cx="431800"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8" name="Line 1444"/>
              <p:cNvSpPr>
                <a:spLocks noChangeShapeType="1"/>
              </p:cNvSpPr>
              <p:nvPr/>
            </p:nvSpPr>
            <p:spPr bwMode="auto">
              <a:xfrm>
                <a:off x="7976742" y="2471763"/>
                <a:ext cx="647700"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9" name="Line 1446"/>
              <p:cNvSpPr>
                <a:spLocks noChangeShapeType="1"/>
              </p:cNvSpPr>
              <p:nvPr/>
            </p:nvSpPr>
            <p:spPr bwMode="auto">
              <a:xfrm flipH="1">
                <a:off x="7832279" y="2543200"/>
                <a:ext cx="73025"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0" name="Line 1447"/>
              <p:cNvSpPr>
                <a:spLocks noChangeShapeType="1"/>
              </p:cNvSpPr>
              <p:nvPr/>
            </p:nvSpPr>
            <p:spPr bwMode="auto">
              <a:xfrm flipV="1">
                <a:off x="6740079" y="2471763"/>
                <a:ext cx="949325" cy="338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1" name="Line 1448"/>
              <p:cNvSpPr>
                <a:spLocks noChangeShapeType="1"/>
              </p:cNvSpPr>
              <p:nvPr/>
            </p:nvSpPr>
            <p:spPr bwMode="auto">
              <a:xfrm>
                <a:off x="6536879" y="2398738"/>
                <a:ext cx="144463"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2" name="Line 1449"/>
              <p:cNvSpPr>
                <a:spLocks noChangeShapeType="1"/>
              </p:cNvSpPr>
              <p:nvPr/>
            </p:nvSpPr>
            <p:spPr bwMode="auto">
              <a:xfrm flipV="1">
                <a:off x="7257604" y="3048025"/>
                <a:ext cx="503238"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3" name="Line 1452"/>
              <p:cNvSpPr>
                <a:spLocks noChangeShapeType="1"/>
              </p:cNvSpPr>
              <p:nvPr/>
            </p:nvSpPr>
            <p:spPr bwMode="auto">
              <a:xfrm>
                <a:off x="7905304" y="30480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4" name="Line 1453"/>
              <p:cNvSpPr>
                <a:spLocks noChangeShapeType="1"/>
              </p:cNvSpPr>
              <p:nvPr/>
            </p:nvSpPr>
            <p:spPr bwMode="auto">
              <a:xfrm flipH="1">
                <a:off x="6446392" y="2940075"/>
                <a:ext cx="215900"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5" name="Line 1456"/>
              <p:cNvSpPr>
                <a:spLocks noChangeShapeType="1"/>
              </p:cNvSpPr>
              <p:nvPr/>
            </p:nvSpPr>
            <p:spPr bwMode="auto">
              <a:xfrm>
                <a:off x="7832279" y="3119463"/>
                <a:ext cx="0"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46" name="Group 1320"/>
              <p:cNvGrpSpPr>
                <a:grpSpLocks/>
              </p:cNvGrpSpPr>
              <p:nvPr/>
            </p:nvGrpSpPr>
            <p:grpSpPr bwMode="auto">
              <a:xfrm>
                <a:off x="6176517" y="2182838"/>
                <a:ext cx="647700" cy="360362"/>
                <a:chOff x="2949" y="196"/>
                <a:chExt cx="941" cy="598"/>
              </a:xfrm>
            </p:grpSpPr>
            <p:sp>
              <p:nvSpPr>
                <p:cNvPr id="47"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7"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58" name="Group 1344"/>
              <p:cNvGrpSpPr>
                <a:grpSpLocks/>
              </p:cNvGrpSpPr>
              <p:nvPr/>
            </p:nvGrpSpPr>
            <p:grpSpPr bwMode="auto">
              <a:xfrm>
                <a:off x="7616379" y="2182838"/>
                <a:ext cx="647700" cy="503237"/>
                <a:chOff x="2949" y="196"/>
                <a:chExt cx="941" cy="598"/>
              </a:xfrm>
            </p:grpSpPr>
            <p:sp>
              <p:nvSpPr>
                <p:cNvPr id="59"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8"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70" name="Group 1356"/>
              <p:cNvGrpSpPr>
                <a:grpSpLocks/>
              </p:cNvGrpSpPr>
              <p:nvPr/>
            </p:nvGrpSpPr>
            <p:grpSpPr bwMode="auto">
              <a:xfrm rot="-1072061">
                <a:off x="5562154" y="2732113"/>
                <a:ext cx="673100" cy="430212"/>
                <a:chOff x="2949" y="196"/>
                <a:chExt cx="941" cy="598"/>
              </a:xfrm>
            </p:grpSpPr>
            <p:sp>
              <p:nvSpPr>
                <p:cNvPr id="71"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9"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82" name="Group 1428"/>
              <p:cNvGrpSpPr>
                <a:grpSpLocks/>
              </p:cNvGrpSpPr>
              <p:nvPr/>
            </p:nvGrpSpPr>
            <p:grpSpPr bwMode="auto">
              <a:xfrm rot="-854928">
                <a:off x="6014592" y="3344888"/>
                <a:ext cx="574675" cy="503237"/>
                <a:chOff x="2949" y="196"/>
                <a:chExt cx="941" cy="598"/>
              </a:xfrm>
            </p:grpSpPr>
            <p:sp>
              <p:nvSpPr>
                <p:cNvPr id="83"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4" name="Line 1445"/>
              <p:cNvSpPr>
                <a:spLocks noChangeShapeType="1"/>
              </p:cNvSpPr>
              <p:nvPr/>
            </p:nvSpPr>
            <p:spPr bwMode="auto">
              <a:xfrm flipH="1">
                <a:off x="7905304" y="3190900"/>
                <a:ext cx="719138"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95" name="Group 1404"/>
              <p:cNvGrpSpPr>
                <a:grpSpLocks/>
              </p:cNvGrpSpPr>
              <p:nvPr/>
            </p:nvGrpSpPr>
            <p:grpSpPr bwMode="auto">
              <a:xfrm rot="-666782">
                <a:off x="7621142" y="3468713"/>
                <a:ext cx="536575" cy="427037"/>
                <a:chOff x="2949" y="196"/>
                <a:chExt cx="941" cy="598"/>
              </a:xfrm>
            </p:grpSpPr>
            <p:sp>
              <p:nvSpPr>
                <p:cNvPr id="96"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1"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07" name="Group 1416"/>
              <p:cNvGrpSpPr>
                <a:grpSpLocks/>
              </p:cNvGrpSpPr>
              <p:nvPr/>
            </p:nvGrpSpPr>
            <p:grpSpPr bwMode="auto">
              <a:xfrm rot="282232">
                <a:off x="8408542" y="2979763"/>
                <a:ext cx="565150" cy="360362"/>
                <a:chOff x="2949" y="196"/>
                <a:chExt cx="941" cy="598"/>
              </a:xfrm>
            </p:grpSpPr>
            <p:sp>
              <p:nvSpPr>
                <p:cNvPr id="108"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2"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pic>
            <p:nvPicPr>
              <p:cNvPr id="123" name="Picture 146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4" name="Picture 14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14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6" name="Picture 14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4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8" name="Picture 14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9" name="Group 1468"/>
              <p:cNvGrpSpPr>
                <a:grpSpLocks/>
              </p:cNvGrpSpPr>
              <p:nvPr/>
            </p:nvGrpSpPr>
            <p:grpSpPr bwMode="auto">
              <a:xfrm rot="-666782">
                <a:off x="6938517" y="2909913"/>
                <a:ext cx="636587" cy="492125"/>
                <a:chOff x="2949" y="196"/>
                <a:chExt cx="941" cy="598"/>
              </a:xfrm>
            </p:grpSpPr>
            <p:sp>
              <p:nvSpPr>
                <p:cNvPr id="130"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4"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6"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8"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9"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0"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0" name="Text Box 1524"/>
              <p:cNvSpPr txBox="1">
                <a:spLocks noChangeArrowheads="1"/>
              </p:cNvSpPr>
              <p:nvPr/>
            </p:nvSpPr>
            <p:spPr bwMode="auto">
              <a:xfrm>
                <a:off x="6966063" y="30246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1" name="Text Box 1524"/>
              <p:cNvSpPr txBox="1">
                <a:spLocks noChangeArrowheads="1"/>
              </p:cNvSpPr>
              <p:nvPr/>
            </p:nvSpPr>
            <p:spPr bwMode="auto">
              <a:xfrm>
                <a:off x="8418822" y="30009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2" name="Text Box 1524"/>
              <p:cNvSpPr txBox="1">
                <a:spLocks noChangeArrowheads="1"/>
              </p:cNvSpPr>
              <p:nvPr/>
            </p:nvSpPr>
            <p:spPr bwMode="auto">
              <a:xfrm>
                <a:off x="6045510" y="3435628"/>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3" name="Text Box 1524"/>
              <p:cNvSpPr txBox="1">
                <a:spLocks noChangeArrowheads="1"/>
              </p:cNvSpPr>
              <p:nvPr/>
            </p:nvSpPr>
            <p:spPr bwMode="auto">
              <a:xfrm>
                <a:off x="7675872" y="2253045"/>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4" name="Text Box 1524"/>
              <p:cNvSpPr txBox="1">
                <a:spLocks noChangeArrowheads="1"/>
              </p:cNvSpPr>
              <p:nvPr/>
            </p:nvSpPr>
            <p:spPr bwMode="auto">
              <a:xfrm>
                <a:off x="5631172" y="2809511"/>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Text Box 1524"/>
              <p:cNvSpPr txBox="1">
                <a:spLocks noChangeArrowheads="1"/>
              </p:cNvSpPr>
              <p:nvPr/>
            </p:nvSpPr>
            <p:spPr bwMode="auto">
              <a:xfrm>
                <a:off x="6208101" y="22025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6" name="Text Box 1524"/>
              <p:cNvSpPr txBox="1">
                <a:spLocks noChangeArrowheads="1"/>
              </p:cNvSpPr>
              <p:nvPr/>
            </p:nvSpPr>
            <p:spPr bwMode="auto">
              <a:xfrm>
                <a:off x="7629835" y="3527809"/>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grpSp>
        <p:sp>
          <p:nvSpPr>
            <p:cNvPr id="179" name="矩形 178"/>
            <p:cNvSpPr/>
            <p:nvPr/>
          </p:nvSpPr>
          <p:spPr>
            <a:xfrm>
              <a:off x="552659" y="5066020"/>
              <a:ext cx="9143458" cy="461665"/>
            </a:xfrm>
            <a:prstGeom prst="rect">
              <a:avLst/>
            </a:prstGeom>
          </p:spPr>
          <p:txBody>
            <a:bodyPr wrap="squar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简单的</a:t>
              </a:r>
              <a:r>
                <a:rPr lang="zh-CN" altLang="zh-CN" sz="2400" b="1" dirty="0" smtClean="0">
                  <a:latin typeface="+mn-lt"/>
                  <a:ea typeface="黑体" pitchFamily="2" charset="-122"/>
                </a:rPr>
                <a:t>网络</a:t>
              </a:r>
              <a:r>
                <a:rPr lang="en-US" altLang="zh-CN" sz="2400" b="1" dirty="0" smtClean="0">
                  <a:latin typeface="+mn-lt"/>
                  <a:ea typeface="黑体" pitchFamily="2" charset="-122"/>
                </a:rPr>
                <a:t> (a)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由</a:t>
              </a:r>
              <a:r>
                <a:rPr lang="zh-CN" altLang="zh-CN" sz="2400" b="1" dirty="0">
                  <a:latin typeface="+mn-lt"/>
                  <a:ea typeface="黑体" pitchFamily="2" charset="-122"/>
                </a:rPr>
                <a:t>网络构成的互连</a:t>
              </a:r>
              <a:r>
                <a:rPr lang="zh-CN" altLang="zh-CN" sz="2400" b="1" dirty="0" smtClean="0">
                  <a:latin typeface="+mn-lt"/>
                  <a:ea typeface="黑体" pitchFamily="2" charset="-122"/>
                </a:rPr>
                <a:t>网</a:t>
              </a:r>
              <a:r>
                <a:rPr lang="en-US" altLang="zh-CN" sz="2400" b="1" dirty="0" smtClean="0">
                  <a:latin typeface="+mn-lt"/>
                  <a:ea typeface="黑体" pitchFamily="2" charset="-122"/>
                </a:rPr>
                <a:t> (</a:t>
              </a:r>
              <a:r>
                <a:rPr lang="en-US" altLang="zh-CN" sz="2400" b="1" dirty="0">
                  <a:latin typeface="+mn-lt"/>
                  <a:ea typeface="黑体" pitchFamily="2" charset="-122"/>
                </a:rPr>
                <a:t>b)</a:t>
              </a:r>
              <a:endParaRPr lang="zh-CN" altLang="en-US" sz="2400" b="1" dirty="0">
                <a:latin typeface="+mn-lt"/>
                <a:ea typeface="黑体" pitchFamily="2" charset="-122"/>
              </a:endParaRPr>
            </a:p>
          </p:txBody>
        </p:sp>
        <p:grpSp>
          <p:nvGrpSpPr>
            <p:cNvPr id="205" name="组合 204"/>
            <p:cNvGrpSpPr/>
            <p:nvPr/>
          </p:nvGrpSpPr>
          <p:grpSpPr>
            <a:xfrm>
              <a:off x="560512" y="1798370"/>
              <a:ext cx="1436144" cy="2278702"/>
              <a:chOff x="609451" y="1582346"/>
              <a:chExt cx="1436144" cy="2278702"/>
            </a:xfrm>
          </p:grpSpPr>
          <p:sp>
            <p:nvSpPr>
              <p:cNvPr id="183" name="Text Box 1271"/>
              <p:cNvSpPr txBox="1">
                <a:spLocks noChangeArrowheads="1"/>
              </p:cNvSpPr>
              <p:nvPr/>
            </p:nvSpPr>
            <p:spPr bwMode="auto">
              <a:xfrm>
                <a:off x="1113507" y="338050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网络</a:t>
                </a:r>
              </a:p>
            </p:txBody>
          </p:sp>
          <p:sp>
            <p:nvSpPr>
              <p:cNvPr id="184" name="Text Box 1482"/>
              <p:cNvSpPr txBox="1">
                <a:spLocks noChangeArrowheads="1"/>
              </p:cNvSpPr>
              <p:nvPr/>
            </p:nvSpPr>
            <p:spPr bwMode="auto">
              <a:xfrm>
                <a:off x="1021269" y="1724374"/>
                <a:ext cx="432758" cy="32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dirty="0"/>
                  <a:t>图例</a:t>
                </a:r>
              </a:p>
            </p:txBody>
          </p:sp>
          <p:pic>
            <p:nvPicPr>
              <p:cNvPr id="185" name="Picture 14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Text Box 1484"/>
              <p:cNvSpPr txBox="1">
                <a:spLocks noChangeArrowheads="1"/>
              </p:cNvSpPr>
              <p:nvPr/>
            </p:nvSpPr>
            <p:spPr bwMode="auto">
              <a:xfrm>
                <a:off x="1113507" y="2161239"/>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dirty="0"/>
                  <a:t>计算机</a:t>
                </a:r>
              </a:p>
            </p:txBody>
          </p:sp>
          <p:pic>
            <p:nvPicPr>
              <p:cNvPr id="187" name="Picture 14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718804" y="2599627"/>
                <a:ext cx="422288" cy="3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8" name="Text Box 1486"/>
              <p:cNvSpPr txBox="1">
                <a:spLocks noChangeArrowheads="1"/>
              </p:cNvSpPr>
              <p:nvPr/>
            </p:nvSpPr>
            <p:spPr bwMode="auto">
              <a:xfrm>
                <a:off x="1113507" y="2567662"/>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集线器</a:t>
                </a:r>
              </a:p>
            </p:txBody>
          </p:sp>
          <p:pic>
            <p:nvPicPr>
              <p:cNvPr id="189" name="Picture 14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0" name="Text Box 1488"/>
              <p:cNvSpPr txBox="1">
                <a:spLocks noChangeArrowheads="1"/>
              </p:cNvSpPr>
              <p:nvPr/>
            </p:nvSpPr>
            <p:spPr bwMode="auto">
              <a:xfrm>
                <a:off x="1113507" y="2974083"/>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路由器</a:t>
                </a:r>
              </a:p>
            </p:txBody>
          </p:sp>
          <p:grpSp>
            <p:nvGrpSpPr>
              <p:cNvPr id="191" name="Group 1489"/>
              <p:cNvGrpSpPr>
                <a:grpSpLocks/>
              </p:cNvGrpSpPr>
              <p:nvPr/>
            </p:nvGrpSpPr>
            <p:grpSpPr bwMode="auto">
              <a:xfrm rot="20745072">
                <a:off x="767663" y="3375938"/>
                <a:ext cx="325732" cy="328791"/>
                <a:chOff x="2949" y="196"/>
                <a:chExt cx="941" cy="598"/>
              </a:xfrm>
            </p:grpSpPr>
            <p:sp>
              <p:nvSpPr>
                <p:cNvPr id="192" name="Oval 1490"/>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3"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4"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5" name="Oval 1493"/>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6" name="Oval 1494"/>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7"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8" name="Oval 1496"/>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9" name="Oval 1497"/>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00" name="Freeform 149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1" name="Freeform 149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2" name="Freeform 150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03" name="Rectangle 1501"/>
              <p:cNvSpPr>
                <a:spLocks noChangeArrowheads="1"/>
              </p:cNvSpPr>
              <p:nvPr/>
            </p:nvSpPr>
            <p:spPr bwMode="auto">
              <a:xfrm>
                <a:off x="609451" y="1582346"/>
                <a:ext cx="1436144" cy="2278702"/>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dirty="0">
                  <a:latin typeface="黑体" pitchFamily="2" charset="-122"/>
                  <a:ea typeface="黑体" pitchFamily="2" charset="-122"/>
                </a:endParaRPr>
              </a:p>
            </p:txBody>
          </p:sp>
        </p:grpSp>
      </p:grpSp>
    </p:spTree>
    <p:extLst>
      <p:ext uri="{BB962C8B-B14F-4D97-AF65-F5344CB8AC3E}">
        <p14:creationId xmlns:p14="http://schemas.microsoft.com/office/powerpoint/2010/main" val="3053331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请注意名词“结点”</a:t>
            </a:r>
          </a:p>
        </p:txBody>
      </p:sp>
      <p:sp>
        <p:nvSpPr>
          <p:cNvPr id="3277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在网络中， </a:t>
            </a:r>
            <a:r>
              <a:rPr lang="en-US" altLang="zh-CN" dirty="0"/>
              <a:t>node </a:t>
            </a:r>
            <a:r>
              <a:rPr lang="zh-CN" altLang="en-US" dirty="0"/>
              <a:t>的标准译名是“</a:t>
            </a:r>
            <a:r>
              <a:rPr lang="zh-CN" altLang="en-US" dirty="0">
                <a:solidFill>
                  <a:srgbClr val="FF0000"/>
                </a:solidFill>
              </a:rPr>
              <a:t>结点</a:t>
            </a:r>
            <a:r>
              <a:rPr lang="zh-CN" altLang="en-US" dirty="0"/>
              <a:t>”而不是“</a:t>
            </a:r>
            <a:r>
              <a:rPr lang="zh-CN" altLang="en-US" dirty="0">
                <a:solidFill>
                  <a:srgbClr val="0000CC"/>
                </a:solidFill>
              </a:rPr>
              <a:t>节点</a:t>
            </a:r>
            <a:r>
              <a:rPr lang="zh-CN" altLang="en-US" dirty="0"/>
              <a:t>”。</a:t>
            </a:r>
          </a:p>
          <a:p>
            <a:r>
              <a:rPr lang="zh-CN" altLang="en-US" dirty="0"/>
              <a:t>虽然 </a:t>
            </a:r>
            <a:r>
              <a:rPr lang="en-US" altLang="zh-CN" dirty="0"/>
              <a:t>node </a:t>
            </a:r>
            <a:r>
              <a:rPr lang="zh-CN" altLang="en-US" dirty="0"/>
              <a:t>有时也可译为“节点”，但这是指像天线上的驻波的节点，这种节点很像竹竿上的“节”。</a:t>
            </a:r>
          </a:p>
          <a:p>
            <a:r>
              <a:rPr lang="zh-CN" altLang="en-US" dirty="0"/>
              <a:t>数据结构的</a:t>
            </a:r>
            <a:r>
              <a:rPr lang="zh-CN" altLang="en-US" dirty="0" smtClean="0"/>
              <a:t>树 </a:t>
            </a:r>
            <a:r>
              <a:rPr lang="en-US" altLang="zh-CN" dirty="0" smtClean="0"/>
              <a:t>(</a:t>
            </a:r>
            <a:r>
              <a:rPr lang="en-US" altLang="zh-CN" dirty="0"/>
              <a:t>tree</a:t>
            </a:r>
            <a:r>
              <a:rPr lang="en-US" altLang="zh-CN" dirty="0" smtClean="0"/>
              <a:t>) </a:t>
            </a:r>
            <a:r>
              <a:rPr lang="zh-CN" altLang="en-US" dirty="0" smtClean="0"/>
              <a:t>中</a:t>
            </a:r>
            <a:r>
              <a:rPr lang="zh-CN" altLang="en-US" dirty="0"/>
              <a:t>的 </a:t>
            </a:r>
            <a:r>
              <a:rPr lang="en-US" altLang="zh-CN" dirty="0"/>
              <a:t>node </a:t>
            </a:r>
            <a:r>
              <a:rPr lang="zh-CN" altLang="en-US" dirty="0"/>
              <a:t>应当译为“节点”。</a:t>
            </a:r>
          </a:p>
        </p:txBody>
      </p:sp>
    </p:spTree>
    <p:extLst>
      <p:ext uri="{BB962C8B-B14F-4D97-AF65-F5344CB8AC3E}">
        <p14:creationId xmlns:p14="http://schemas.microsoft.com/office/powerpoint/2010/main" val="767725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smtClean="0"/>
              <a:t>关于“云”</a:t>
            </a:r>
            <a:endParaRPr lang="zh-CN" altLang="en-US" dirty="0"/>
          </a:p>
        </p:txBody>
      </p:sp>
      <p:sp>
        <p:nvSpPr>
          <p:cNvPr id="32771" name="Rectangle 3"/>
          <p:cNvSpPr>
            <a:spLocks noGrp="1" noChangeArrowheads="1"/>
          </p:cNvSpPr>
          <p:nvPr>
            <p:ph type="body" sz="half" idx="1"/>
          </p:nvPr>
        </p:nvSpPr>
        <p:spPr>
          <a:xfrm>
            <a:off x="495300" y="1196752"/>
            <a:ext cx="4745732"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zh-CN" altLang="zh-CN" sz="2800" dirty="0" smtClean="0"/>
              <a:t>当使用</a:t>
            </a:r>
            <a:r>
              <a:rPr lang="zh-CN" altLang="zh-CN" sz="2800" dirty="0"/>
              <a:t>一</a:t>
            </a:r>
            <a:r>
              <a:rPr lang="zh-CN" altLang="zh-CN" sz="2800" dirty="0" smtClean="0"/>
              <a:t>朵</a:t>
            </a:r>
            <a:r>
              <a:rPr lang="zh-CN" altLang="en-US" sz="2800" dirty="0" smtClean="0"/>
              <a:t>“</a:t>
            </a:r>
            <a:r>
              <a:rPr lang="zh-CN" altLang="zh-CN" sz="2800" dirty="0" smtClean="0"/>
              <a:t>云</a:t>
            </a:r>
            <a:r>
              <a:rPr lang="zh-CN" altLang="en-US" sz="2800" dirty="0" smtClean="0"/>
              <a:t>”</a:t>
            </a:r>
            <a:r>
              <a:rPr lang="zh-CN" altLang="zh-CN" sz="2800" dirty="0" smtClean="0"/>
              <a:t>来</a:t>
            </a:r>
            <a:r>
              <a:rPr lang="zh-CN" altLang="zh-CN" sz="2800" dirty="0"/>
              <a:t>表示网络时，可能会有两种不同的</a:t>
            </a:r>
            <a:r>
              <a:rPr lang="zh-CN" altLang="zh-CN" sz="2800" dirty="0" smtClean="0"/>
              <a:t>情况</a:t>
            </a:r>
            <a:r>
              <a:rPr lang="zh-CN" altLang="en-US" sz="2800" dirty="0" smtClean="0"/>
              <a:t>：</a:t>
            </a:r>
            <a:endParaRPr lang="en-US" altLang="zh-CN" sz="2800" dirty="0" smtClean="0"/>
          </a:p>
          <a:p>
            <a:pPr marL="360363" indent="-360363">
              <a:lnSpc>
                <a:spcPct val="100000"/>
              </a:lnSpc>
              <a:buClr>
                <a:srgbClr val="C00000"/>
              </a:buClr>
              <a:buSzPct val="90000"/>
              <a:buFont typeface="+mj-lt"/>
              <a:buAutoNum type="arabicPeriod"/>
            </a:pPr>
            <a:r>
              <a:rPr lang="zh-CN" altLang="zh-CN" sz="2800" dirty="0" smtClean="0"/>
              <a:t>云</a:t>
            </a:r>
            <a:r>
              <a:rPr lang="zh-CN" altLang="zh-CN" sz="2800" dirty="0"/>
              <a:t>表示的网络已经包含了和网络相连的</a:t>
            </a:r>
            <a:r>
              <a:rPr lang="zh-CN" altLang="zh-CN" sz="2800" dirty="0" smtClean="0"/>
              <a:t>计算机</a:t>
            </a:r>
            <a:r>
              <a:rPr lang="zh-CN" altLang="en-US" sz="2800" dirty="0" smtClean="0"/>
              <a:t>。</a:t>
            </a:r>
            <a:endParaRPr lang="en-US" altLang="zh-CN" sz="2800" dirty="0" smtClean="0"/>
          </a:p>
          <a:p>
            <a:pPr marL="360363" indent="-360363">
              <a:lnSpc>
                <a:spcPct val="100000"/>
              </a:lnSpc>
              <a:buClr>
                <a:srgbClr val="C00000"/>
              </a:buClr>
              <a:buSzPct val="90000"/>
              <a:buFont typeface="+mj-lt"/>
              <a:buAutoNum type="arabicPeriod"/>
            </a:pPr>
            <a:r>
              <a:rPr lang="zh-CN" altLang="zh-CN" sz="2800" dirty="0"/>
              <a:t>云表示</a:t>
            </a:r>
            <a:r>
              <a:rPr lang="zh-CN" altLang="zh-CN" sz="2800" dirty="0" smtClean="0"/>
              <a:t>的</a:t>
            </a:r>
            <a:r>
              <a:rPr lang="zh-CN" altLang="en-US" sz="2800" dirty="0" smtClean="0"/>
              <a:t>网络</a:t>
            </a:r>
            <a:r>
              <a:rPr lang="zh-CN" altLang="zh-CN" sz="2800" dirty="0" smtClean="0"/>
              <a:t>里面</a:t>
            </a:r>
            <a:r>
              <a:rPr lang="zh-CN" altLang="zh-CN" sz="2800" dirty="0"/>
              <a:t>就只剩下许多路由器和连接这些路由器的</a:t>
            </a:r>
            <a:r>
              <a:rPr lang="zh-CN" altLang="zh-CN" sz="2800" dirty="0" smtClean="0"/>
              <a:t>链路</a:t>
            </a:r>
            <a:r>
              <a:rPr lang="zh-CN" altLang="en-US" sz="2800" dirty="0" smtClean="0"/>
              <a:t>，</a:t>
            </a:r>
            <a:r>
              <a:rPr lang="zh-CN" altLang="zh-CN" sz="2800" dirty="0"/>
              <a:t>把有关的计算机画在云的</a:t>
            </a:r>
            <a:r>
              <a:rPr lang="zh-CN" altLang="zh-CN" sz="2800" dirty="0" smtClean="0"/>
              <a:t>外面</a:t>
            </a:r>
            <a:r>
              <a:rPr lang="zh-CN" altLang="en-US" sz="2800" dirty="0" smtClean="0"/>
              <a:t>。</a:t>
            </a:r>
            <a:r>
              <a:rPr lang="zh-CN" altLang="zh-CN" sz="2800" dirty="0" smtClean="0">
                <a:solidFill>
                  <a:srgbClr val="0000CC"/>
                </a:solidFill>
              </a:rPr>
              <a:t>习惯</a:t>
            </a:r>
            <a:r>
              <a:rPr lang="zh-CN" altLang="zh-CN" sz="2800" dirty="0">
                <a:solidFill>
                  <a:srgbClr val="0000CC"/>
                </a:solidFill>
              </a:rPr>
              <a:t>上，与网络相连的计算机常称为</a:t>
            </a:r>
            <a:r>
              <a:rPr lang="zh-CN" altLang="zh-CN" sz="2800" dirty="0" smtClean="0">
                <a:solidFill>
                  <a:srgbClr val="FF0000"/>
                </a:solidFill>
              </a:rPr>
              <a:t>主机</a:t>
            </a:r>
            <a:r>
              <a:rPr lang="en-US" altLang="zh-CN" sz="2800" dirty="0" smtClean="0">
                <a:solidFill>
                  <a:srgbClr val="FF0000"/>
                </a:solidFill>
              </a:rPr>
              <a:t> </a:t>
            </a:r>
            <a:r>
              <a:rPr lang="en-US" altLang="zh-CN" sz="2800" dirty="0" smtClean="0">
                <a:solidFill>
                  <a:srgbClr val="0000CC"/>
                </a:solidFill>
              </a:rPr>
              <a:t>(</a:t>
            </a:r>
            <a:r>
              <a:rPr lang="en-US" altLang="zh-CN" sz="2800" dirty="0">
                <a:solidFill>
                  <a:srgbClr val="0000CC"/>
                </a:solidFill>
              </a:rPr>
              <a:t>host</a:t>
            </a:r>
            <a:r>
              <a:rPr lang="en-US" altLang="zh-CN" sz="2800" dirty="0" smtClean="0">
                <a:solidFill>
                  <a:srgbClr val="0000CC"/>
                </a:solidFill>
              </a:rPr>
              <a:t>)</a:t>
            </a:r>
            <a:r>
              <a:rPr lang="zh-CN" altLang="en-US" sz="2800" dirty="0" smtClean="0">
                <a:solidFill>
                  <a:srgbClr val="0000CC"/>
                </a:solidFill>
              </a:rPr>
              <a:t>。</a:t>
            </a:r>
            <a:endParaRPr lang="zh-CN" altLang="en-US" sz="2800" dirty="0">
              <a:solidFill>
                <a:srgbClr val="0000CC"/>
              </a:solidFill>
            </a:endParaRPr>
          </a:p>
        </p:txBody>
      </p:sp>
      <p:grpSp>
        <p:nvGrpSpPr>
          <p:cNvPr id="23" name="组合 22"/>
          <p:cNvGrpSpPr/>
          <p:nvPr/>
        </p:nvGrpSpPr>
        <p:grpSpPr>
          <a:xfrm>
            <a:off x="5385048" y="1887215"/>
            <a:ext cx="4305002" cy="3774033"/>
            <a:chOff x="5385048" y="1844824"/>
            <a:chExt cx="4305002" cy="3774033"/>
          </a:xfrm>
        </p:grpSpPr>
        <p:grpSp>
          <p:nvGrpSpPr>
            <p:cNvPr id="4" name="组合 3"/>
            <p:cNvGrpSpPr/>
            <p:nvPr/>
          </p:nvGrpSpPr>
          <p:grpSpPr>
            <a:xfrm>
              <a:off x="5385048" y="1844824"/>
              <a:ext cx="4305002" cy="2946676"/>
              <a:chOff x="5600998" y="2477535"/>
              <a:chExt cx="3892550" cy="2601997"/>
            </a:xfrm>
          </p:grpSpPr>
          <p:sp>
            <p:nvSpPr>
              <p:cNvPr id="6" name="Line 1280"/>
              <p:cNvSpPr>
                <a:spLocks noChangeShapeType="1"/>
              </p:cNvSpPr>
              <p:nvPr/>
            </p:nvSpPr>
            <p:spPr bwMode="auto">
              <a:xfrm flipH="1" flipV="1">
                <a:off x="5685135" y="3412657"/>
                <a:ext cx="1068388" cy="2079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7" name="Line 1269"/>
              <p:cNvSpPr>
                <a:spLocks noChangeShapeType="1"/>
              </p:cNvSpPr>
              <p:nvPr/>
            </p:nvSpPr>
            <p:spPr bwMode="auto">
              <a:xfrm flipH="1">
                <a:off x="8553748" y="3692057"/>
                <a:ext cx="685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8" name="Line 1206"/>
              <p:cNvSpPr>
                <a:spLocks noChangeShapeType="1"/>
              </p:cNvSpPr>
              <p:nvPr/>
            </p:nvSpPr>
            <p:spPr bwMode="auto">
              <a:xfrm flipH="1">
                <a:off x="8048923" y="2899895"/>
                <a:ext cx="360362" cy="431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9" name="Line 1205"/>
              <p:cNvSpPr>
                <a:spLocks noChangeShapeType="1"/>
              </p:cNvSpPr>
              <p:nvPr/>
            </p:nvSpPr>
            <p:spPr bwMode="auto">
              <a:xfrm flipH="1" flipV="1">
                <a:off x="7977485" y="4268320"/>
                <a:ext cx="38100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0" name="Line 1209"/>
              <p:cNvSpPr>
                <a:spLocks noChangeShapeType="1"/>
              </p:cNvSpPr>
              <p:nvPr/>
            </p:nvSpPr>
            <p:spPr bwMode="auto">
              <a:xfrm>
                <a:off x="6753523" y="2899895"/>
                <a:ext cx="287337" cy="5048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1" name="Line 1204"/>
              <p:cNvSpPr>
                <a:spLocks noChangeShapeType="1"/>
              </p:cNvSpPr>
              <p:nvPr/>
            </p:nvSpPr>
            <p:spPr bwMode="auto">
              <a:xfrm flipV="1">
                <a:off x="6896398" y="4196882"/>
                <a:ext cx="144462" cy="5286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2" name="Line 1237"/>
              <p:cNvSpPr>
                <a:spLocks noChangeShapeType="1"/>
              </p:cNvSpPr>
              <p:nvPr/>
            </p:nvSpPr>
            <p:spPr bwMode="auto">
              <a:xfrm flipV="1">
                <a:off x="6142335" y="4022257"/>
                <a:ext cx="533400" cy="304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pic>
            <p:nvPicPr>
              <p:cNvPr id="13" name="Picture 12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823" y="2612557"/>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2860" y="26125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56985" y="3331695"/>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3385" y="4628682"/>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0498" y="4628682"/>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7535" y="40222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271"/>
              <p:cNvSpPr txBox="1">
                <a:spLocks noChangeArrowheads="1"/>
              </p:cNvSpPr>
              <p:nvPr/>
            </p:nvSpPr>
            <p:spPr bwMode="auto">
              <a:xfrm>
                <a:off x="6958038" y="2477535"/>
                <a:ext cx="726451" cy="40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mn-lt"/>
                    <a:ea typeface="黑体" pitchFamily="2" charset="-122"/>
                  </a:rPr>
                  <a:t>主机</a:t>
                </a:r>
              </a:p>
            </p:txBody>
          </p:sp>
          <p:pic>
            <p:nvPicPr>
              <p:cNvPr id="20" name="Picture 127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0998" y="318882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Object 1461"/>
              <p:cNvGraphicFramePr>
                <a:graphicFrameLocks noChangeAspect="1"/>
              </p:cNvGraphicFramePr>
              <p:nvPr>
                <p:extLst>
                  <p:ext uri="{D42A27DB-BD31-4B8C-83A1-F6EECF244321}">
                    <p14:modId xmlns:p14="http://schemas.microsoft.com/office/powerpoint/2010/main" val="1016199795"/>
                  </p:ext>
                </p:extLst>
              </p:nvPr>
            </p:nvGraphicFramePr>
            <p:xfrm>
              <a:off x="6393118" y="3045136"/>
              <a:ext cx="2447367" cy="1727026"/>
            </p:xfrm>
            <a:graphic>
              <a:graphicData uri="http://schemas.openxmlformats.org/presentationml/2006/ole">
                <mc:AlternateContent xmlns:mc="http://schemas.openxmlformats.org/markup-compatibility/2006">
                  <mc:Choice xmlns:v="urn:schemas-microsoft-com:vml" Requires="v">
                    <p:oleObj spid="_x0000_s9236" name="Visio" r:id="rId5" imgW="1689885" imgH="964337" progId="">
                      <p:embed/>
                    </p:oleObj>
                  </mc:Choice>
                  <mc:Fallback>
                    <p:oleObj name="Visio" r:id="rId5" imgW="1689885" imgH="964337"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3118" y="3045136"/>
                            <a:ext cx="2447367" cy="1727026"/>
                          </a:xfrm>
                          <a:prstGeom prst="rect">
                            <a:avLst/>
                          </a:prstGeom>
                          <a:noFill/>
                          <a:effectLst>
                            <a:outerShdw dist="25400" dir="54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1185"/>
              <p:cNvSpPr txBox="1">
                <a:spLocks noChangeArrowheads="1"/>
              </p:cNvSpPr>
              <p:nvPr/>
            </p:nvSpPr>
            <p:spPr bwMode="auto">
              <a:xfrm>
                <a:off x="7060027" y="3631297"/>
                <a:ext cx="1145334" cy="46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mn-lt"/>
                    <a:ea typeface="黑体" pitchFamily="2" charset="-122"/>
                  </a:rPr>
                  <a:t>互连网</a:t>
                </a:r>
              </a:p>
            </p:txBody>
          </p:sp>
        </p:grpSp>
        <p:sp>
          <p:nvSpPr>
            <p:cNvPr id="5" name="矩形 4"/>
            <p:cNvSpPr/>
            <p:nvPr/>
          </p:nvSpPr>
          <p:spPr>
            <a:xfrm>
              <a:off x="5915514" y="5157192"/>
              <a:ext cx="3448380" cy="461665"/>
            </a:xfrm>
            <a:prstGeom prst="rect">
              <a:avLst/>
            </a:prstGeom>
          </p:spPr>
          <p:txBody>
            <a:bodyPr wrap="non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互连网与所连接的主机</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785619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第</a:t>
            </a:r>
            <a:r>
              <a:rPr lang="zh-CN" altLang="en-US" sz="3200" dirty="0"/>
              <a:t> </a:t>
            </a:r>
            <a:r>
              <a:rPr lang="en-US" altLang="zh-CN" dirty="0"/>
              <a:t>1</a:t>
            </a:r>
            <a:r>
              <a:rPr lang="en-US" altLang="zh-CN" sz="3200"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type="body" idx="1"/>
          </p:nvPr>
        </p:nvSpPr>
        <p:spPr/>
        <p:txBody>
          <a:bodyPr/>
          <a:lstStyle/>
          <a:p>
            <a:r>
              <a:rPr lang="en-US" altLang="zh-CN" dirty="0"/>
              <a:t>1.1  </a:t>
            </a:r>
            <a:r>
              <a:rPr lang="zh-CN" altLang="zh-CN" dirty="0"/>
              <a:t>计算机网络在信息时代中的</a:t>
            </a:r>
            <a:r>
              <a:rPr lang="zh-CN" altLang="zh-CN" dirty="0" smtClean="0"/>
              <a:t>作用</a:t>
            </a:r>
            <a:endParaRPr lang="en-US" altLang="zh-CN" dirty="0" smtClean="0"/>
          </a:p>
          <a:p>
            <a:r>
              <a:rPr lang="en-US" altLang="zh-CN" dirty="0"/>
              <a:t>1.2  </a:t>
            </a:r>
            <a:r>
              <a:rPr lang="zh-CN" altLang="zh-CN" dirty="0"/>
              <a:t>互联网</a:t>
            </a:r>
            <a:r>
              <a:rPr lang="zh-CN" altLang="zh-CN" dirty="0" smtClean="0"/>
              <a:t>概述</a:t>
            </a:r>
            <a:endParaRPr lang="en-US" altLang="zh-CN" dirty="0" smtClean="0"/>
          </a:p>
          <a:p>
            <a:r>
              <a:rPr lang="en-US" altLang="zh-CN" dirty="0"/>
              <a:t>1.3  </a:t>
            </a:r>
            <a:r>
              <a:rPr lang="zh-CN" altLang="zh-CN" dirty="0"/>
              <a:t>互联网的</a:t>
            </a:r>
            <a:r>
              <a:rPr lang="zh-CN" altLang="zh-CN" dirty="0" smtClean="0"/>
              <a:t>组成</a:t>
            </a:r>
            <a:endParaRPr lang="en-US" altLang="zh-CN" dirty="0" smtClean="0"/>
          </a:p>
          <a:p>
            <a:r>
              <a:rPr lang="en-US" altLang="zh-CN" dirty="0"/>
              <a:t>1.4  </a:t>
            </a:r>
            <a:r>
              <a:rPr lang="zh-CN" altLang="zh-CN" dirty="0"/>
              <a:t>计算机网络在我国的发展</a:t>
            </a:r>
          </a:p>
          <a:p>
            <a:r>
              <a:rPr lang="en-US" altLang="zh-CN" dirty="0"/>
              <a:t>1.5  </a:t>
            </a:r>
            <a:r>
              <a:rPr lang="zh-CN" altLang="zh-CN" dirty="0"/>
              <a:t>计算机网络的</a:t>
            </a:r>
            <a:r>
              <a:rPr lang="zh-CN" altLang="zh-CN" dirty="0" smtClean="0"/>
              <a:t>类别</a:t>
            </a:r>
            <a:endParaRPr lang="en-US" altLang="zh-CN" dirty="0" smtClean="0"/>
          </a:p>
          <a:p>
            <a:r>
              <a:rPr lang="en-US" altLang="zh-CN" dirty="0"/>
              <a:t>1.6  </a:t>
            </a:r>
            <a:r>
              <a:rPr lang="zh-CN" altLang="zh-CN" dirty="0"/>
              <a:t>计算机网络的</a:t>
            </a:r>
            <a:r>
              <a:rPr lang="zh-CN" altLang="zh-CN" dirty="0" smtClean="0"/>
              <a:t>性能</a:t>
            </a:r>
            <a:endParaRPr lang="en-US" altLang="zh-CN" dirty="0" smtClean="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33230194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基本概念要清楚</a:t>
            </a:r>
          </a:p>
        </p:txBody>
      </p:sp>
      <p:sp>
        <p:nvSpPr>
          <p:cNvPr id="6" name="内容占位符 5"/>
          <p:cNvSpPr>
            <a:spLocks noGrp="1"/>
          </p:cNvSpPr>
          <p:nvPr>
            <p:ph idx="1"/>
          </p:nvPr>
        </p:nvSpPr>
        <p:spPr/>
        <p:txBody>
          <a:bodyPr/>
          <a:lstStyle/>
          <a:p>
            <a:r>
              <a:rPr lang="zh-CN" altLang="zh-CN" dirty="0">
                <a:solidFill>
                  <a:srgbClr val="FF0000"/>
                </a:solidFill>
              </a:rPr>
              <a:t>网络</a:t>
            </a:r>
            <a:r>
              <a:rPr lang="zh-CN" altLang="zh-CN" dirty="0"/>
              <a:t>把许多计算机连接在</a:t>
            </a:r>
            <a:r>
              <a:rPr lang="zh-CN" altLang="zh-CN" dirty="0" smtClean="0"/>
              <a:t>一起</a:t>
            </a:r>
            <a:r>
              <a:rPr lang="zh-CN" altLang="en-US" dirty="0" smtClean="0"/>
              <a:t>。</a:t>
            </a:r>
            <a:endParaRPr lang="en-US" altLang="zh-CN" dirty="0" smtClean="0"/>
          </a:p>
          <a:p>
            <a:r>
              <a:rPr lang="zh-CN" altLang="zh-CN" dirty="0" smtClean="0">
                <a:solidFill>
                  <a:srgbClr val="FF0000"/>
                </a:solidFill>
              </a:rPr>
              <a:t>互连</a:t>
            </a:r>
            <a:r>
              <a:rPr lang="zh-CN" altLang="zh-CN" dirty="0">
                <a:solidFill>
                  <a:srgbClr val="FF0000"/>
                </a:solidFill>
              </a:rPr>
              <a:t>网</a:t>
            </a:r>
            <a:r>
              <a:rPr lang="zh-CN" altLang="zh-CN" dirty="0"/>
              <a:t>则把许多网络通过路由器连接在</a:t>
            </a:r>
            <a:r>
              <a:rPr lang="zh-CN" altLang="zh-CN" dirty="0" smtClean="0"/>
              <a:t>一起</a:t>
            </a:r>
            <a:r>
              <a:rPr lang="zh-CN" altLang="en-US" dirty="0"/>
              <a:t>。</a:t>
            </a:r>
            <a:endParaRPr lang="en-US" altLang="zh-CN" dirty="0" smtClean="0"/>
          </a:p>
          <a:p>
            <a:r>
              <a:rPr lang="zh-CN" altLang="zh-CN" dirty="0" smtClean="0"/>
              <a:t>与</a:t>
            </a:r>
            <a:r>
              <a:rPr lang="zh-CN" altLang="zh-CN" dirty="0"/>
              <a:t>网络相连的计算机常称为</a:t>
            </a:r>
            <a:r>
              <a:rPr lang="zh-CN" altLang="zh-CN" dirty="0" smtClean="0">
                <a:solidFill>
                  <a:srgbClr val="0000CC"/>
                </a:solidFill>
              </a:rPr>
              <a:t>主机</a:t>
            </a:r>
            <a:r>
              <a:rPr lang="zh-CN" altLang="en-US" dirty="0" smtClean="0"/>
              <a:t>。</a:t>
            </a:r>
            <a:endParaRPr lang="zh-CN" altLang="en-US" dirty="0"/>
          </a:p>
        </p:txBody>
      </p:sp>
      <p:grpSp>
        <p:nvGrpSpPr>
          <p:cNvPr id="178" name="组合 177"/>
          <p:cNvGrpSpPr/>
          <p:nvPr/>
        </p:nvGrpSpPr>
        <p:grpSpPr>
          <a:xfrm>
            <a:off x="1496616" y="3068960"/>
            <a:ext cx="7848871" cy="3143460"/>
            <a:chOff x="1496616" y="3068960"/>
            <a:chExt cx="7848871" cy="3143460"/>
          </a:xfrm>
        </p:grpSpPr>
        <p:grpSp>
          <p:nvGrpSpPr>
            <p:cNvPr id="176" name="组合 175"/>
            <p:cNvGrpSpPr/>
            <p:nvPr/>
          </p:nvGrpSpPr>
          <p:grpSpPr>
            <a:xfrm>
              <a:off x="1496616" y="3068960"/>
              <a:ext cx="5625654" cy="3143460"/>
              <a:chOff x="2068165" y="2996953"/>
              <a:chExt cx="5625654" cy="3143460"/>
            </a:xfrm>
          </p:grpSpPr>
          <p:grpSp>
            <p:nvGrpSpPr>
              <p:cNvPr id="8" name="Group 1504"/>
              <p:cNvGrpSpPr>
                <a:grpSpLocks/>
              </p:cNvGrpSpPr>
              <p:nvPr/>
            </p:nvGrpSpPr>
            <p:grpSpPr bwMode="auto">
              <a:xfrm>
                <a:off x="2775211" y="3490809"/>
                <a:ext cx="4021357" cy="2649604"/>
                <a:chOff x="109" y="1226"/>
                <a:chExt cx="2516" cy="1675"/>
              </a:xfrm>
            </p:grpSpPr>
            <p:grpSp>
              <p:nvGrpSpPr>
                <p:cNvPr id="123" name="Group 1505"/>
                <p:cNvGrpSpPr>
                  <a:grpSpLocks/>
                </p:cNvGrpSpPr>
                <p:nvPr/>
              </p:nvGrpSpPr>
              <p:grpSpPr bwMode="auto">
                <a:xfrm>
                  <a:off x="109" y="1226"/>
                  <a:ext cx="2516" cy="1675"/>
                  <a:chOff x="109" y="1226"/>
                  <a:chExt cx="2516" cy="1675"/>
                </a:xfrm>
              </p:grpSpPr>
              <p:grpSp>
                <p:nvGrpSpPr>
                  <p:cNvPr id="125" name="Group 1506"/>
                  <p:cNvGrpSpPr>
                    <a:grpSpLocks/>
                  </p:cNvGrpSpPr>
                  <p:nvPr/>
                </p:nvGrpSpPr>
                <p:grpSpPr bwMode="auto">
                  <a:xfrm>
                    <a:off x="109" y="1226"/>
                    <a:ext cx="2516" cy="1675"/>
                    <a:chOff x="109" y="1226"/>
                    <a:chExt cx="2516" cy="1675"/>
                  </a:xfrm>
                </p:grpSpPr>
                <p:sp>
                  <p:nvSpPr>
                    <p:cNvPr id="127"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8"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9"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0"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6"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4"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Line 1481"/>
              <p:cNvSpPr>
                <a:spLocks noChangeShapeType="1"/>
              </p:cNvSpPr>
              <p:nvPr/>
            </p:nvSpPr>
            <p:spPr bwMode="auto">
              <a:xfrm flipH="1">
                <a:off x="4744264" y="4904191"/>
                <a:ext cx="81441" cy="7066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 name="Line 1480"/>
              <p:cNvSpPr>
                <a:spLocks noChangeShapeType="1"/>
              </p:cNvSpPr>
              <p:nvPr/>
            </p:nvSpPr>
            <p:spPr bwMode="auto">
              <a:xfrm flipH="1" flipV="1">
                <a:off x="4237523" y="4542085"/>
                <a:ext cx="506742" cy="274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Line 1296"/>
              <p:cNvSpPr>
                <a:spLocks noChangeShapeType="1"/>
              </p:cNvSpPr>
              <p:nvPr/>
            </p:nvSpPr>
            <p:spPr bwMode="auto">
              <a:xfrm flipH="1" flipV="1">
                <a:off x="3995011" y="5466818"/>
                <a:ext cx="1324768" cy="2316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Line 1297"/>
              <p:cNvSpPr>
                <a:spLocks noChangeShapeType="1"/>
              </p:cNvSpPr>
              <p:nvPr/>
            </p:nvSpPr>
            <p:spPr bwMode="auto">
              <a:xfrm flipV="1">
                <a:off x="4252001" y="3845128"/>
                <a:ext cx="409013" cy="876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Text Box 1318"/>
              <p:cNvSpPr txBox="1">
                <a:spLocks noChangeArrowheads="1"/>
              </p:cNvSpPr>
              <p:nvPr/>
            </p:nvSpPr>
            <p:spPr bwMode="auto">
              <a:xfrm>
                <a:off x="3224808" y="2996953"/>
                <a:ext cx="32784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15" name="Line 1440"/>
              <p:cNvSpPr>
                <a:spLocks noChangeShapeType="1"/>
              </p:cNvSpPr>
              <p:nvPr/>
            </p:nvSpPr>
            <p:spPr bwMode="auto">
              <a:xfrm flipH="1">
                <a:off x="3513606" y="4551818"/>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Line 1443"/>
              <p:cNvSpPr>
                <a:spLocks noChangeShapeType="1"/>
              </p:cNvSpPr>
              <p:nvPr/>
            </p:nvSpPr>
            <p:spPr bwMode="auto">
              <a:xfrm>
                <a:off x="4990396" y="3845128"/>
                <a:ext cx="492263"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 name="Line 1444"/>
              <p:cNvSpPr>
                <a:spLocks noChangeShapeType="1"/>
              </p:cNvSpPr>
              <p:nvPr/>
            </p:nvSpPr>
            <p:spPr bwMode="auto">
              <a:xfrm>
                <a:off x="5647351" y="4109894"/>
                <a:ext cx="738395" cy="794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46"/>
              <p:cNvSpPr>
                <a:spLocks noChangeShapeType="1"/>
              </p:cNvSpPr>
              <p:nvPr/>
            </p:nvSpPr>
            <p:spPr bwMode="auto">
              <a:xfrm flipH="1">
                <a:off x="5482659" y="4197500"/>
                <a:ext cx="83250"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 name="Line 1447"/>
              <p:cNvSpPr>
                <a:spLocks noChangeShapeType="1"/>
              </p:cNvSpPr>
              <p:nvPr/>
            </p:nvSpPr>
            <p:spPr bwMode="auto">
              <a:xfrm flipV="1">
                <a:off x="4237523" y="4109894"/>
                <a:ext cx="1082255" cy="4146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Line 1448"/>
              <p:cNvSpPr>
                <a:spLocks noChangeShapeType="1"/>
              </p:cNvSpPr>
              <p:nvPr/>
            </p:nvSpPr>
            <p:spPr bwMode="auto">
              <a:xfrm>
                <a:off x="4005869" y="4020341"/>
                <a:ext cx="164692"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 name="Line 1449"/>
              <p:cNvSpPr>
                <a:spLocks noChangeShapeType="1"/>
              </p:cNvSpPr>
              <p:nvPr/>
            </p:nvSpPr>
            <p:spPr bwMode="auto">
              <a:xfrm flipV="1">
                <a:off x="4827515" y="4816584"/>
                <a:ext cx="573705"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2" name="Line 1452"/>
              <p:cNvSpPr>
                <a:spLocks noChangeShapeType="1"/>
              </p:cNvSpPr>
              <p:nvPr/>
            </p:nvSpPr>
            <p:spPr bwMode="auto">
              <a:xfrm>
                <a:off x="5565910" y="4816584"/>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Line 1453"/>
              <p:cNvSpPr>
                <a:spLocks noChangeShapeType="1"/>
              </p:cNvSpPr>
              <p:nvPr/>
            </p:nvSpPr>
            <p:spPr bwMode="auto">
              <a:xfrm flipH="1">
                <a:off x="3902712" y="4684201"/>
                <a:ext cx="246132" cy="617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Line 1456"/>
              <p:cNvSpPr>
                <a:spLocks noChangeShapeType="1"/>
              </p:cNvSpPr>
              <p:nvPr/>
            </p:nvSpPr>
            <p:spPr bwMode="auto">
              <a:xfrm>
                <a:off x="5482659" y="4904191"/>
                <a:ext cx="0" cy="617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Line 1445"/>
              <p:cNvSpPr>
                <a:spLocks noChangeShapeType="1"/>
              </p:cNvSpPr>
              <p:nvPr/>
            </p:nvSpPr>
            <p:spPr bwMode="auto">
              <a:xfrm flipH="1">
                <a:off x="5565910" y="4991797"/>
                <a:ext cx="819836" cy="6190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32" name="Picture 14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14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14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14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141" name="直接连接符 140"/>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a:endCxn id="85" idx="2"/>
              </p:cNvCxnSpPr>
              <p:nvPr/>
            </p:nvCxnSpPr>
            <p:spPr bwMode="auto">
              <a:xfrm flipV="1">
                <a:off x="2594725" y="5584837"/>
                <a:ext cx="829611" cy="1597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接连接符 147"/>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接连接符 149"/>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连接符 153"/>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4" name="Picture 12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12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12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2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1320"/>
              <p:cNvGrpSpPr>
                <a:grpSpLocks/>
              </p:cNvGrpSpPr>
              <p:nvPr/>
            </p:nvGrpSpPr>
            <p:grpSpPr bwMode="auto">
              <a:xfrm>
                <a:off x="3595047" y="3755575"/>
                <a:ext cx="738395" cy="441925"/>
                <a:chOff x="2949" y="196"/>
                <a:chExt cx="941" cy="598"/>
              </a:xfrm>
            </p:grpSpPr>
            <p:sp>
              <p:nvSpPr>
                <p:cNvPr id="112"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9"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1"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2"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6" name="Group 1344"/>
              <p:cNvGrpSpPr>
                <a:grpSpLocks/>
              </p:cNvGrpSpPr>
              <p:nvPr/>
            </p:nvGrpSpPr>
            <p:grpSpPr bwMode="auto">
              <a:xfrm>
                <a:off x="5236528" y="3755575"/>
                <a:ext cx="738395" cy="617137"/>
                <a:chOff x="2949" y="196"/>
                <a:chExt cx="941" cy="598"/>
              </a:xfrm>
            </p:grpSpPr>
            <p:sp>
              <p:nvSpPr>
                <p:cNvPr id="101"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7"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8"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7" name="Group 1356"/>
              <p:cNvGrpSpPr>
                <a:grpSpLocks/>
              </p:cNvGrpSpPr>
              <p:nvPr/>
            </p:nvGrpSpPr>
            <p:grpSpPr bwMode="auto">
              <a:xfrm rot="20527939">
                <a:off x="2894657" y="4429170"/>
                <a:ext cx="767352" cy="527584"/>
                <a:chOff x="2949" y="196"/>
                <a:chExt cx="941" cy="598"/>
              </a:xfrm>
            </p:grpSpPr>
            <p:sp>
              <p:nvSpPr>
                <p:cNvPr id="90"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4"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5"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6"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8" name="Group 1428"/>
              <p:cNvGrpSpPr>
                <a:grpSpLocks/>
              </p:cNvGrpSpPr>
              <p:nvPr/>
            </p:nvGrpSpPr>
            <p:grpSpPr bwMode="auto">
              <a:xfrm rot="20745072">
                <a:off x="3410448" y="5180638"/>
                <a:ext cx="655145" cy="617137"/>
                <a:chOff x="2949" y="196"/>
                <a:chExt cx="941" cy="598"/>
              </a:xfrm>
            </p:grpSpPr>
            <p:sp>
              <p:nvSpPr>
                <p:cNvPr id="79"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2"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3"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0" name="Group 1404"/>
              <p:cNvGrpSpPr>
                <a:grpSpLocks/>
              </p:cNvGrpSpPr>
              <p:nvPr/>
            </p:nvGrpSpPr>
            <p:grpSpPr bwMode="auto">
              <a:xfrm rot="20933218">
                <a:off x="5241958" y="5332489"/>
                <a:ext cx="611710" cy="523690"/>
                <a:chOff x="2949" y="196"/>
                <a:chExt cx="941" cy="598"/>
              </a:xfrm>
            </p:grpSpPr>
            <p:sp>
              <p:nvSpPr>
                <p:cNvPr id="68"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0"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1"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1" name="Group 1416"/>
              <p:cNvGrpSpPr>
                <a:grpSpLocks/>
              </p:cNvGrpSpPr>
              <p:nvPr/>
            </p:nvGrpSpPr>
            <p:grpSpPr bwMode="auto">
              <a:xfrm rot="282232">
                <a:off x="6139614" y="4732872"/>
                <a:ext cx="644286" cy="441925"/>
                <a:chOff x="2949" y="196"/>
                <a:chExt cx="941" cy="598"/>
              </a:xfrm>
            </p:grpSpPr>
            <p:sp>
              <p:nvSpPr>
                <p:cNvPr id="57"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8"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9"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8" name="Group 1468"/>
              <p:cNvGrpSpPr>
                <a:grpSpLocks/>
              </p:cNvGrpSpPr>
              <p:nvPr/>
            </p:nvGrpSpPr>
            <p:grpSpPr bwMode="auto">
              <a:xfrm rot="20933218">
                <a:off x="4463747" y="4647213"/>
                <a:ext cx="725726" cy="603510"/>
                <a:chOff x="2949" y="196"/>
                <a:chExt cx="941" cy="598"/>
              </a:xfrm>
            </p:grpSpPr>
            <p:sp>
              <p:nvSpPr>
                <p:cNvPr id="46"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7"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9" name="Text Box 1524"/>
              <p:cNvSpPr txBox="1">
                <a:spLocks noChangeArrowheads="1"/>
              </p:cNvSpPr>
              <p:nvPr/>
            </p:nvSpPr>
            <p:spPr bwMode="auto">
              <a:xfrm>
                <a:off x="4495150" y="47878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0" name="Text Box 1524"/>
              <p:cNvSpPr txBox="1">
                <a:spLocks noChangeArrowheads="1"/>
              </p:cNvSpPr>
              <p:nvPr/>
            </p:nvSpPr>
            <p:spPr bwMode="auto">
              <a:xfrm>
                <a:off x="6151334" y="475879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1" name="Text Box 1524"/>
              <p:cNvSpPr txBox="1">
                <a:spLocks noChangeArrowheads="1"/>
              </p:cNvSpPr>
              <p:nvPr/>
            </p:nvSpPr>
            <p:spPr bwMode="auto">
              <a:xfrm>
                <a:off x="3445696" y="5276471"/>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2" name="Text Box 1524"/>
              <p:cNvSpPr txBox="1">
                <a:spLocks noChangeArrowheads="1"/>
              </p:cNvSpPr>
              <p:nvPr/>
            </p:nvSpPr>
            <p:spPr bwMode="auto">
              <a:xfrm>
                <a:off x="5304351" y="3841672"/>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3" name="Text Box 1524"/>
              <p:cNvSpPr txBox="1">
                <a:spLocks noChangeArrowheads="1"/>
              </p:cNvSpPr>
              <p:nvPr/>
            </p:nvSpPr>
            <p:spPr bwMode="auto">
              <a:xfrm>
                <a:off x="2973340" y="452408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44" name="Text Box 1524"/>
              <p:cNvSpPr txBox="1">
                <a:spLocks noChangeArrowheads="1"/>
              </p:cNvSpPr>
              <p:nvPr/>
            </p:nvSpPr>
            <p:spPr bwMode="auto">
              <a:xfrm>
                <a:off x="3656856" y="3779748"/>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5" name="Text Box 1524"/>
              <p:cNvSpPr txBox="1">
                <a:spLocks noChangeArrowheads="1"/>
              </p:cNvSpPr>
              <p:nvPr/>
            </p:nvSpPr>
            <p:spPr bwMode="auto">
              <a:xfrm>
                <a:off x="5251868" y="54049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矩形 174"/>
              <p:cNvSpPr/>
              <p:nvPr/>
            </p:nvSpPr>
            <p:spPr>
              <a:xfrm>
                <a:off x="6702960" y="3356992"/>
                <a:ext cx="64953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kern="0" dirty="0">
                    <a:solidFill>
                      <a:srgbClr val="000000"/>
                    </a:solidFill>
                    <a:ea typeface="黑体" pitchFamily="2" charset="-122"/>
                  </a:rPr>
                  <a:t>主机</a:t>
                </a:r>
              </a:p>
            </p:txBody>
          </p:sp>
        </p:grpSp>
        <p:sp>
          <p:nvSpPr>
            <p:cNvPr id="177" name="矩形 176"/>
            <p:cNvSpPr/>
            <p:nvPr/>
          </p:nvSpPr>
          <p:spPr>
            <a:xfrm>
              <a:off x="7290080" y="3704975"/>
              <a:ext cx="2055407" cy="1569660"/>
            </a:xfrm>
            <a:prstGeom prst="rect">
              <a:avLst/>
            </a:prstGeom>
            <a:solidFill>
              <a:srgbClr val="FFFF00"/>
            </a:solidFill>
            <a:ln>
              <a:solidFill>
                <a:srgbClr val="000099"/>
              </a:solidFill>
            </a:ln>
          </p:spPr>
          <p:txBody>
            <a:bodyPr wrap="square">
              <a:spAutoFit/>
            </a:bodyPr>
            <a:lstStyle/>
            <a:p>
              <a:r>
                <a:rPr lang="zh-CN" altLang="zh-CN" sz="2400" b="1" dirty="0" smtClean="0">
                  <a:latin typeface="+mn-lt"/>
                  <a:ea typeface="黑体" pitchFamily="2" charset="-122"/>
                </a:rPr>
                <a:t>主机</a:t>
              </a:r>
              <a:r>
                <a:rPr lang="zh-CN" altLang="en-US" sz="2400" b="1" dirty="0" smtClean="0">
                  <a:latin typeface="+mn-lt"/>
                  <a:ea typeface="黑体" pitchFamily="2" charset="-122"/>
                </a:rPr>
                <a:t>可以是计算机，也可以是</a:t>
              </a:r>
              <a:r>
                <a:rPr lang="zh-CN" altLang="zh-CN" sz="2400" b="1" dirty="0" smtClean="0">
                  <a:latin typeface="+mn-lt"/>
                  <a:ea typeface="黑体" pitchFamily="2" charset="-122"/>
                </a:rPr>
                <a:t>智能手机</a:t>
              </a:r>
              <a:r>
                <a:rPr lang="zh-CN" altLang="en-US" sz="2400" b="1" dirty="0" smtClean="0">
                  <a:latin typeface="+mn-lt"/>
                  <a:ea typeface="黑体" pitchFamily="2" charset="-122"/>
                </a:rPr>
                <a:t>等</a:t>
              </a:r>
              <a:r>
                <a:rPr lang="zh-CN" altLang="zh-CN" sz="2400" b="1" dirty="0" smtClean="0">
                  <a:latin typeface="+mn-lt"/>
                  <a:ea typeface="黑体" pitchFamily="2" charset="-122"/>
                </a:rPr>
                <a:t>智能机器</a:t>
              </a:r>
              <a:r>
                <a:rPr lang="zh-CN" altLang="zh-CN" sz="2400" b="1" dirty="0">
                  <a:latin typeface="+mn-lt"/>
                  <a:ea typeface="黑体" pitchFamily="2" charset="-122"/>
                </a:rPr>
                <a:t>。</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3134002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1.2.2  </a:t>
            </a:r>
            <a:r>
              <a:rPr lang="zh-CN" altLang="zh-CN" sz="3600" dirty="0" smtClean="0"/>
              <a:t>互联网</a:t>
            </a:r>
            <a:r>
              <a:rPr lang="zh-CN" altLang="zh-CN" sz="3600" dirty="0"/>
              <a:t>基础结构发展的三个阶段</a:t>
            </a:r>
            <a:endParaRPr lang="zh-CN" altLang="en-US" sz="3600" dirty="0"/>
          </a:p>
        </p:txBody>
      </p:sp>
      <p:sp>
        <p:nvSpPr>
          <p:cNvPr id="3" name="内容占位符 2"/>
          <p:cNvSpPr>
            <a:spLocks noGrp="1"/>
          </p:cNvSpPr>
          <p:nvPr>
            <p:ph idx="1"/>
          </p:nvPr>
        </p:nvSpPr>
        <p:spPr/>
        <p:txBody>
          <a:bodyPr/>
          <a:lstStyle/>
          <a:p>
            <a:r>
              <a:rPr lang="zh-CN" altLang="en-US" dirty="0">
                <a:solidFill>
                  <a:srgbClr val="FF0000"/>
                </a:solidFill>
              </a:rPr>
              <a:t>第一</a:t>
            </a:r>
            <a:r>
              <a:rPr lang="zh-CN" altLang="en-US" dirty="0" smtClean="0">
                <a:solidFill>
                  <a:srgbClr val="FF0000"/>
                </a:solidFill>
              </a:rPr>
              <a:t>阶段：</a:t>
            </a:r>
            <a:r>
              <a:rPr lang="zh-CN" altLang="en-US" dirty="0" smtClean="0"/>
              <a:t>从</a:t>
            </a:r>
            <a:r>
              <a:rPr lang="zh-CN" altLang="en-US" dirty="0"/>
              <a:t>单个网络 </a:t>
            </a:r>
            <a:r>
              <a:rPr lang="en-US" altLang="zh-CN" dirty="0"/>
              <a:t>ARPANET </a:t>
            </a:r>
            <a:r>
              <a:rPr lang="zh-CN" altLang="en-US" dirty="0"/>
              <a:t>向互联网发展的过程。 </a:t>
            </a:r>
          </a:p>
          <a:p>
            <a:r>
              <a:rPr lang="en-US" altLang="zh-CN" dirty="0"/>
              <a:t>1983 </a:t>
            </a:r>
            <a:r>
              <a:rPr lang="zh-CN" altLang="en-US" dirty="0" smtClean="0"/>
              <a:t>年， </a:t>
            </a:r>
            <a:r>
              <a:rPr lang="en-US" altLang="zh-CN" dirty="0"/>
              <a:t>TCP/IP </a:t>
            </a:r>
            <a:r>
              <a:rPr lang="zh-CN" altLang="en-US" dirty="0"/>
              <a:t>协议成为 </a:t>
            </a:r>
            <a:r>
              <a:rPr lang="en-US" altLang="zh-CN" dirty="0"/>
              <a:t>ARPANET </a:t>
            </a:r>
            <a:r>
              <a:rPr lang="zh-CN" altLang="en-US" dirty="0"/>
              <a:t>上的标准</a:t>
            </a:r>
            <a:r>
              <a:rPr lang="zh-CN" altLang="en-US" dirty="0" smtClean="0"/>
              <a:t>协议，</a:t>
            </a:r>
            <a:r>
              <a:rPr lang="zh-CN" altLang="zh-CN" dirty="0"/>
              <a:t>使得所有</a:t>
            </a:r>
            <a:r>
              <a:rPr lang="zh-CN" altLang="zh-CN" dirty="0" smtClean="0"/>
              <a:t>使用</a:t>
            </a:r>
            <a:r>
              <a:rPr lang="en-US" altLang="zh-CN" dirty="0" smtClean="0"/>
              <a:t> TCP/IP </a:t>
            </a:r>
            <a:r>
              <a:rPr lang="zh-CN" altLang="zh-CN" dirty="0" smtClean="0"/>
              <a:t>协议</a:t>
            </a:r>
            <a:r>
              <a:rPr lang="zh-CN" altLang="zh-CN" dirty="0"/>
              <a:t>的计算机都能利用互连网相互</a:t>
            </a:r>
            <a:r>
              <a:rPr lang="zh-CN" altLang="zh-CN" dirty="0" smtClean="0"/>
              <a:t>通信</a:t>
            </a:r>
            <a:r>
              <a:rPr lang="zh-CN" altLang="en-US" dirty="0" smtClean="0"/>
              <a:t>。</a:t>
            </a:r>
            <a:endParaRPr lang="zh-CN" altLang="en-US" dirty="0"/>
          </a:p>
          <a:p>
            <a:r>
              <a:rPr lang="zh-CN" altLang="en-US" dirty="0"/>
              <a:t>人们把 </a:t>
            </a:r>
            <a:r>
              <a:rPr lang="en-US" altLang="zh-CN" dirty="0"/>
              <a:t>1983 </a:t>
            </a:r>
            <a:r>
              <a:rPr lang="zh-CN" altLang="en-US" dirty="0"/>
              <a:t>年</a:t>
            </a:r>
            <a:r>
              <a:rPr lang="zh-CN" altLang="en-US" dirty="0" smtClean="0"/>
              <a:t>作为互联网的</a:t>
            </a:r>
            <a:r>
              <a:rPr lang="zh-CN" altLang="en-US" dirty="0"/>
              <a:t>诞生时间</a:t>
            </a:r>
            <a:r>
              <a:rPr lang="zh-CN" altLang="en-US" dirty="0" smtClean="0"/>
              <a:t>。</a:t>
            </a:r>
            <a:endParaRPr lang="en-US" altLang="zh-CN" dirty="0" smtClean="0"/>
          </a:p>
          <a:p>
            <a:r>
              <a:rPr lang="en-US" altLang="zh-CN" dirty="0"/>
              <a:t>1990</a:t>
            </a:r>
            <a:r>
              <a:rPr lang="zh-CN" altLang="zh-CN" dirty="0" smtClean="0"/>
              <a:t>年</a:t>
            </a:r>
            <a:r>
              <a:rPr lang="zh-CN" altLang="en-US" dirty="0" smtClean="0"/>
              <a:t>，</a:t>
            </a:r>
            <a:r>
              <a:rPr lang="en-US" altLang="zh-CN" dirty="0" smtClean="0"/>
              <a:t>ARPANET </a:t>
            </a:r>
            <a:r>
              <a:rPr lang="zh-CN" altLang="zh-CN" dirty="0" smtClean="0"/>
              <a:t>正式</a:t>
            </a:r>
            <a:r>
              <a:rPr lang="zh-CN" altLang="zh-CN" dirty="0"/>
              <a:t>宣布</a:t>
            </a:r>
            <a:r>
              <a:rPr lang="zh-CN" altLang="zh-CN" dirty="0" smtClean="0"/>
              <a:t>关闭</a:t>
            </a:r>
            <a:r>
              <a:rPr lang="zh-CN" altLang="en-US" dirty="0" smtClean="0"/>
              <a:t>。</a:t>
            </a:r>
            <a:endParaRPr lang="zh-CN" altLang="en-US" dirty="0"/>
          </a:p>
          <a:p>
            <a:endParaRPr lang="en-US" altLang="zh-CN" dirty="0" smtClean="0"/>
          </a:p>
        </p:txBody>
      </p:sp>
      <p:sp>
        <p:nvSpPr>
          <p:cNvPr id="4" name="矩形 3">
            <a:hlinkClick r:id="rId2"/>
          </p:cNvPr>
          <p:cNvSpPr/>
          <p:nvPr/>
        </p:nvSpPr>
        <p:spPr>
          <a:xfrm>
            <a:off x="992560" y="5669260"/>
            <a:ext cx="3672408" cy="461665"/>
          </a:xfrm>
          <a:prstGeom prst="rect">
            <a:avLst/>
          </a:prstGeom>
        </p:spPr>
        <p:txBody>
          <a:bodyPr wrap="square">
            <a:spAutoFit/>
          </a:bodyPr>
          <a:lstStyle/>
          <a:p>
            <a:r>
              <a:rPr lang="zh-CN" altLang="en-US" sz="2400" b="1" dirty="0" smtClean="0">
                <a:solidFill>
                  <a:srgbClr val="333399"/>
                </a:solidFill>
              </a:rPr>
              <a:t>视频：极简网络发展史</a:t>
            </a:r>
            <a:endParaRPr lang="zh-CN" altLang="en-US" sz="2400" b="1" dirty="0">
              <a:solidFill>
                <a:srgbClr val="333399"/>
              </a:solidFill>
            </a:endParaRPr>
          </a:p>
        </p:txBody>
      </p:sp>
    </p:spTree>
    <p:extLst>
      <p:ext uri="{BB962C8B-B14F-4D97-AF65-F5344CB8AC3E}">
        <p14:creationId xmlns:p14="http://schemas.microsoft.com/office/powerpoint/2010/main" val="33751409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3010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以</a:t>
            </a:r>
            <a:r>
              <a:rPr lang="zh-CN" altLang="en-US" dirty="0">
                <a:solidFill>
                  <a:srgbClr val="FF0000"/>
                </a:solidFill>
              </a:rPr>
              <a:t>小写字母 </a:t>
            </a:r>
            <a:r>
              <a:rPr lang="en-US" altLang="zh-CN" dirty="0" smtClean="0">
                <a:solidFill>
                  <a:srgbClr val="FF0000"/>
                </a:solidFill>
              </a:rPr>
              <a:t>“</a:t>
            </a:r>
            <a:r>
              <a:rPr lang="en-US" altLang="zh-CN" dirty="0" err="1" smtClean="0">
                <a:solidFill>
                  <a:srgbClr val="FF0000"/>
                </a:solidFill>
              </a:rPr>
              <a:t>i</a:t>
            </a:r>
            <a:r>
              <a:rPr lang="en-US" altLang="zh-CN" dirty="0" smtClean="0">
                <a:solidFill>
                  <a:srgbClr val="FF0000"/>
                </a:solidFill>
              </a:rPr>
              <a:t>” </a:t>
            </a:r>
            <a:r>
              <a:rPr lang="zh-CN" altLang="en-US" dirty="0"/>
              <a:t>开始的 </a:t>
            </a:r>
            <a:r>
              <a:rPr lang="en-US" altLang="zh-CN" dirty="0"/>
              <a:t>internet</a:t>
            </a:r>
            <a:r>
              <a:rPr lang="zh-CN" altLang="en-US" dirty="0" smtClean="0"/>
              <a:t>（互连</a:t>
            </a:r>
            <a:r>
              <a:rPr lang="zh-CN" altLang="en-US" dirty="0"/>
              <a:t>网）是一个通用名词，它泛指由多个计算机网络互连而成的网络。 </a:t>
            </a:r>
          </a:p>
          <a:p>
            <a:r>
              <a:rPr lang="zh-CN" altLang="en-US" dirty="0"/>
              <a:t>以</a:t>
            </a:r>
            <a:r>
              <a:rPr lang="zh-CN" altLang="en-US" dirty="0" smtClean="0">
                <a:solidFill>
                  <a:srgbClr val="FF0000"/>
                </a:solidFill>
              </a:rPr>
              <a:t>大写字母 </a:t>
            </a:r>
            <a:r>
              <a:rPr lang="en-US" altLang="zh-CN" dirty="0" smtClean="0">
                <a:solidFill>
                  <a:srgbClr val="FF0000"/>
                </a:solidFill>
              </a:rPr>
              <a:t>“I” </a:t>
            </a:r>
            <a:r>
              <a:rPr lang="zh-CN" altLang="en-US" dirty="0" smtClean="0"/>
              <a:t>开始</a:t>
            </a:r>
            <a:r>
              <a:rPr lang="zh-CN" altLang="en-US" dirty="0"/>
              <a:t>的的 </a:t>
            </a:r>
            <a:r>
              <a:rPr lang="en-US" altLang="zh-CN" dirty="0"/>
              <a:t>Internet</a:t>
            </a:r>
            <a:r>
              <a:rPr lang="zh-CN" altLang="en-US" dirty="0" smtClean="0"/>
              <a:t>（互联网</a:t>
            </a:r>
            <a:r>
              <a:rPr lang="zh-CN" altLang="zh-CN" dirty="0"/>
              <a:t>或因特网</a:t>
            </a:r>
            <a:r>
              <a:rPr lang="zh-CN" altLang="en-US" dirty="0" smtClean="0"/>
              <a:t>）</a:t>
            </a:r>
            <a:r>
              <a:rPr lang="zh-CN" altLang="en-US" dirty="0"/>
              <a:t>则是一个专用名词，它指当前全球最大的、开放的、由众多网络相互连接而成的特定</a:t>
            </a:r>
            <a:r>
              <a:rPr lang="zh-CN" altLang="en-US" dirty="0" smtClean="0"/>
              <a:t>计算机网络，</a:t>
            </a:r>
            <a:r>
              <a:rPr lang="zh-CN" altLang="en-US" dirty="0"/>
              <a:t>它采用 </a:t>
            </a:r>
            <a:r>
              <a:rPr lang="en-US" altLang="zh-CN" dirty="0"/>
              <a:t>TCP/IP </a:t>
            </a:r>
            <a:r>
              <a:rPr lang="zh-CN" altLang="en-US" dirty="0"/>
              <a:t>协议族作为通信的规则，且其前身是美国的 </a:t>
            </a:r>
            <a:r>
              <a:rPr lang="en-US" altLang="zh-CN" dirty="0"/>
              <a:t>ARPANET</a:t>
            </a:r>
            <a:r>
              <a:rPr lang="zh-CN" altLang="en-US" dirty="0"/>
              <a:t>。</a:t>
            </a:r>
          </a:p>
        </p:txBody>
      </p:sp>
    </p:spTree>
    <p:extLst>
      <p:ext uri="{BB962C8B-B14F-4D97-AF65-F5344CB8AC3E}">
        <p14:creationId xmlns:p14="http://schemas.microsoft.com/office/powerpoint/2010/main" val="1847529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4" name="圆角矩形 3"/>
          <p:cNvSpPr/>
          <p:nvPr/>
        </p:nvSpPr>
        <p:spPr bwMode="auto">
          <a:xfrm>
            <a:off x="848544" y="1484784"/>
            <a:ext cx="8352928" cy="2448272"/>
          </a:xfrm>
          <a:prstGeom prst="roundRect">
            <a:avLst>
              <a:gd name="adj" fmla="val 870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zh-CN" altLang="zh-CN" sz="3200" b="1" dirty="0">
                <a:solidFill>
                  <a:srgbClr val="000099"/>
                </a:solidFill>
                <a:ea typeface="黑体" pitchFamily="2" charset="-122"/>
              </a:rPr>
              <a:t>任意把几个计算机网络互连起来（不管采用什么协议），并能够相互通信，这样构成的是一个互连</a:t>
            </a:r>
            <a:r>
              <a:rPr lang="zh-CN" altLang="zh-CN" sz="3200" b="1" dirty="0" smtClean="0">
                <a:solidFill>
                  <a:srgbClr val="000099"/>
                </a:solidFill>
                <a:ea typeface="黑体" pitchFamily="2" charset="-122"/>
              </a:rPr>
              <a:t>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a:solidFill>
                  <a:srgbClr val="000099"/>
                </a:solidFill>
                <a:ea typeface="黑体" pitchFamily="2" charset="-122"/>
              </a:rPr>
              <a:t>，而不是</a:t>
            </a:r>
            <a:r>
              <a:rPr lang="zh-CN" altLang="zh-CN" sz="3200" b="1" dirty="0" smtClean="0">
                <a:solidFill>
                  <a:srgbClr val="000099"/>
                </a:solidFill>
                <a:ea typeface="黑体" pitchFamily="2" charset="-122"/>
              </a:rPr>
              <a:t>互联网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smtClean="0">
                <a:solidFill>
                  <a:srgbClr val="000099"/>
                </a:solidFill>
                <a:ea typeface="黑体" pitchFamily="2" charset="-122"/>
              </a:rPr>
              <a:t>。</a:t>
            </a:r>
            <a:endParaRPr lang="zh-CN" altLang="zh-CN" sz="3200" b="1" dirty="0">
              <a:solidFill>
                <a:srgbClr val="000099"/>
              </a:solidFill>
              <a:ea typeface="黑体" pitchFamily="2" charset="-122"/>
            </a:endParaRPr>
          </a:p>
        </p:txBody>
      </p:sp>
    </p:spTree>
    <p:extLst>
      <p:ext uri="{BB962C8B-B14F-4D97-AF65-F5344CB8AC3E}">
        <p14:creationId xmlns:p14="http://schemas.microsoft.com/office/powerpoint/2010/main" val="2747199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dirty="0">
                <a:solidFill>
                  <a:srgbClr val="FF0000"/>
                </a:solidFill>
              </a:rPr>
              <a:t>第二</a:t>
            </a:r>
            <a:r>
              <a:rPr lang="zh-CN" altLang="en-US" dirty="0" smtClean="0">
                <a:solidFill>
                  <a:srgbClr val="FF0000"/>
                </a:solidFill>
              </a:rPr>
              <a:t>阶段：</a:t>
            </a:r>
            <a:r>
              <a:rPr lang="zh-CN" altLang="en-US" dirty="0" smtClean="0"/>
              <a:t>建成</a:t>
            </a:r>
            <a:r>
              <a:rPr lang="zh-CN" altLang="en-US" dirty="0"/>
              <a:t>了三级结构</a:t>
            </a:r>
            <a:r>
              <a:rPr lang="zh-CN" altLang="en-US" dirty="0" smtClean="0"/>
              <a:t>的互联网。 </a:t>
            </a:r>
            <a:endParaRPr lang="zh-CN" altLang="en-US" dirty="0"/>
          </a:p>
          <a:p>
            <a:r>
              <a:rPr lang="zh-CN" altLang="en-US" dirty="0" smtClean="0"/>
              <a:t>它是一个三</a:t>
            </a:r>
            <a:r>
              <a:rPr lang="zh-CN" altLang="en-US" dirty="0"/>
              <a:t>级计算机网络，分为主干网、地区网和校园网（或企业网）</a:t>
            </a:r>
            <a:r>
              <a:rPr lang="zh-CN" altLang="en-US" dirty="0" smtClean="0"/>
              <a:t>。</a:t>
            </a:r>
            <a:endParaRPr lang="en-US" altLang="zh-CN" dirty="0" smtClean="0"/>
          </a:p>
        </p:txBody>
      </p:sp>
      <p:grpSp>
        <p:nvGrpSpPr>
          <p:cNvPr id="5" name="组合 4"/>
          <p:cNvGrpSpPr/>
          <p:nvPr/>
        </p:nvGrpSpPr>
        <p:grpSpPr>
          <a:xfrm>
            <a:off x="747784" y="2996952"/>
            <a:ext cx="8669712" cy="2952328"/>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lt"/>
                  <a:ea typeface="黑体" pitchFamily="2" charset="-122"/>
                </a:rPr>
                <a:t>主干网</a:t>
              </a: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a:grpSpLocks/>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2"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6"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88"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a:grpSpLocks/>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6"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0"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72"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a:grpSpLocks/>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0"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4"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5"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6"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7"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56"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a:grpSpLocks/>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7"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1"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2"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3"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4"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43"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a:grpSpLocks/>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8"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2"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3"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4"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5"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4"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spTree>
    <p:extLst>
      <p:ext uri="{BB962C8B-B14F-4D97-AF65-F5344CB8AC3E}">
        <p14:creationId xmlns:p14="http://schemas.microsoft.com/office/powerpoint/2010/main" val="1942423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sz="2800" dirty="0" smtClean="0">
                <a:solidFill>
                  <a:srgbClr val="FF0000"/>
                </a:solidFill>
              </a:rPr>
              <a:t>第</a:t>
            </a:r>
            <a:r>
              <a:rPr lang="zh-CN" altLang="en-US" sz="2800" dirty="0">
                <a:solidFill>
                  <a:srgbClr val="FF0000"/>
                </a:solidFill>
              </a:rPr>
              <a:t>三</a:t>
            </a:r>
            <a:r>
              <a:rPr lang="zh-CN" altLang="en-US" sz="2800" dirty="0" smtClean="0">
                <a:solidFill>
                  <a:srgbClr val="FF0000"/>
                </a:solidFill>
              </a:rPr>
              <a:t>阶段：</a:t>
            </a:r>
            <a:r>
              <a:rPr lang="zh-CN" altLang="en-US" sz="2800" dirty="0"/>
              <a:t>逐渐形成了多层次 </a:t>
            </a:r>
            <a:r>
              <a:rPr lang="en-US" altLang="zh-CN" sz="2800" dirty="0"/>
              <a:t>ISP </a:t>
            </a:r>
            <a:r>
              <a:rPr lang="zh-CN" altLang="en-US" sz="2800" dirty="0"/>
              <a:t>结构</a:t>
            </a:r>
            <a:r>
              <a:rPr lang="zh-CN" altLang="en-US" sz="2800" dirty="0" smtClean="0"/>
              <a:t>的互联网。 </a:t>
            </a:r>
            <a:endParaRPr lang="en-US" altLang="zh-CN" sz="2800" dirty="0" smtClean="0"/>
          </a:p>
          <a:p>
            <a:r>
              <a:rPr lang="zh-CN" altLang="en-US" sz="2800" dirty="0"/>
              <a:t>出现</a:t>
            </a:r>
            <a:r>
              <a:rPr lang="zh-CN" altLang="en-US" sz="2800" dirty="0" smtClean="0"/>
              <a:t>了</a:t>
            </a:r>
            <a:r>
              <a:rPr lang="zh-CN" altLang="en-US" sz="2800" dirty="0">
                <a:solidFill>
                  <a:srgbClr val="0000CC"/>
                </a:solidFill>
              </a:rPr>
              <a:t>互联网服务提供者 </a:t>
            </a:r>
            <a:r>
              <a:rPr lang="en-US" altLang="zh-CN" sz="2800" dirty="0">
                <a:solidFill>
                  <a:srgbClr val="0000CC"/>
                </a:solidFill>
              </a:rPr>
              <a:t>ISP</a:t>
            </a:r>
            <a:r>
              <a:rPr lang="en-US" altLang="zh-CN" sz="2800" dirty="0"/>
              <a:t> (Internet Service Provider)</a:t>
            </a:r>
            <a:r>
              <a:rPr lang="zh-CN" altLang="en-US" sz="2800" dirty="0" smtClean="0"/>
              <a:t>。</a:t>
            </a:r>
            <a:endParaRPr lang="en-US" altLang="zh-CN" sz="2800" dirty="0" smtClean="0"/>
          </a:p>
          <a:p>
            <a:r>
              <a:rPr lang="zh-CN" altLang="zh-CN" sz="2800" dirty="0"/>
              <a:t>任何机构和个人只要向</a:t>
            </a:r>
            <a:r>
              <a:rPr lang="zh-CN" altLang="zh-CN" sz="2800" dirty="0" smtClean="0"/>
              <a:t>某个</a:t>
            </a:r>
            <a:r>
              <a:rPr lang="en-US" altLang="zh-CN" sz="2800" dirty="0" smtClean="0"/>
              <a:t> ISP </a:t>
            </a:r>
            <a:r>
              <a:rPr lang="zh-CN" altLang="zh-CN" sz="2800" dirty="0" smtClean="0"/>
              <a:t>交纳</a:t>
            </a:r>
            <a:r>
              <a:rPr lang="zh-CN" altLang="zh-CN" sz="2800" dirty="0"/>
              <a:t>规定的费用，就</a:t>
            </a:r>
            <a:r>
              <a:rPr lang="zh-CN" altLang="zh-CN" sz="2800" dirty="0" smtClean="0"/>
              <a:t>可</a:t>
            </a:r>
            <a:r>
              <a:rPr lang="zh-CN" altLang="en-US" sz="2800" dirty="0" smtClean="0"/>
              <a:t>从</a:t>
            </a:r>
            <a:r>
              <a:rPr lang="zh-CN" altLang="zh-CN" sz="2800" dirty="0" smtClean="0"/>
              <a:t>该</a:t>
            </a:r>
            <a:r>
              <a:rPr lang="en-US" altLang="zh-CN" sz="2800" dirty="0" smtClean="0"/>
              <a:t> ISP </a:t>
            </a:r>
            <a:r>
              <a:rPr lang="zh-CN" altLang="zh-CN" sz="2800" dirty="0" smtClean="0"/>
              <a:t>获取</a:t>
            </a:r>
            <a:r>
              <a:rPr lang="zh-CN" altLang="zh-CN" sz="2800" dirty="0"/>
              <a:t>所</a:t>
            </a:r>
            <a:r>
              <a:rPr lang="zh-CN" altLang="zh-CN" sz="2800" dirty="0" smtClean="0"/>
              <a:t>需</a:t>
            </a:r>
            <a:r>
              <a:rPr lang="en-US" altLang="zh-CN" sz="2800" dirty="0" smtClean="0"/>
              <a:t> IP </a:t>
            </a:r>
            <a:r>
              <a:rPr lang="zh-CN" altLang="zh-CN" sz="2800" dirty="0" smtClean="0"/>
              <a:t>地址</a:t>
            </a:r>
            <a:r>
              <a:rPr lang="zh-CN" altLang="zh-CN" sz="2800" dirty="0"/>
              <a:t>的使用权，并可通过</a:t>
            </a:r>
            <a:r>
              <a:rPr lang="zh-CN" altLang="zh-CN" sz="2800" dirty="0" smtClean="0"/>
              <a:t>该</a:t>
            </a:r>
            <a:r>
              <a:rPr lang="en-US" altLang="zh-CN" sz="2800" dirty="0" smtClean="0"/>
              <a:t> ISP </a:t>
            </a:r>
            <a:r>
              <a:rPr lang="zh-CN" altLang="zh-CN" sz="2800" dirty="0" smtClean="0"/>
              <a:t>接入</a:t>
            </a:r>
            <a:r>
              <a:rPr lang="zh-CN" altLang="zh-CN" sz="2800" dirty="0"/>
              <a:t>到</a:t>
            </a:r>
            <a:r>
              <a:rPr lang="zh-CN" altLang="zh-CN" sz="2800" dirty="0" smtClean="0"/>
              <a:t>互联网</a:t>
            </a:r>
            <a:r>
              <a:rPr lang="zh-CN" altLang="en-US" sz="2800" dirty="0" smtClean="0"/>
              <a:t>。</a:t>
            </a:r>
            <a:endParaRPr lang="en-US" altLang="zh-CN" sz="2800" dirty="0" smtClean="0"/>
          </a:p>
          <a:p>
            <a:r>
              <a:rPr lang="zh-CN" altLang="zh-CN" sz="2800" dirty="0"/>
              <a:t>根据提供服务的覆盖面积大小以及所拥有</a:t>
            </a:r>
            <a:r>
              <a:rPr lang="zh-CN" altLang="zh-CN" sz="2800" dirty="0" smtClean="0"/>
              <a:t>的</a:t>
            </a:r>
            <a:r>
              <a:rPr lang="en-US" altLang="zh-CN" sz="2800" dirty="0" smtClean="0"/>
              <a:t> IP </a:t>
            </a:r>
            <a:r>
              <a:rPr lang="zh-CN" altLang="zh-CN" sz="2800" dirty="0" smtClean="0"/>
              <a:t>地址</a:t>
            </a:r>
            <a:r>
              <a:rPr lang="zh-CN" altLang="zh-CN" sz="2800" dirty="0"/>
              <a:t>数目的不同，</a:t>
            </a:r>
            <a:r>
              <a:rPr lang="en-US" altLang="zh-CN" sz="2800" dirty="0" smtClean="0"/>
              <a:t>ISP </a:t>
            </a:r>
            <a:r>
              <a:rPr lang="zh-CN" altLang="zh-CN" sz="2800" dirty="0" smtClean="0"/>
              <a:t>也</a:t>
            </a:r>
            <a:r>
              <a:rPr lang="zh-CN" altLang="zh-CN" sz="2800" dirty="0"/>
              <a:t>分成为</a:t>
            </a:r>
            <a:r>
              <a:rPr lang="zh-CN" altLang="zh-CN" sz="2800" dirty="0">
                <a:solidFill>
                  <a:srgbClr val="0000CC"/>
                </a:solidFill>
              </a:rPr>
              <a:t>不同层次</a:t>
            </a:r>
            <a:r>
              <a:rPr lang="zh-CN" altLang="zh-CN" sz="2800" dirty="0" smtClean="0">
                <a:solidFill>
                  <a:srgbClr val="0000CC"/>
                </a:solidFill>
              </a:rPr>
              <a:t>的</a:t>
            </a:r>
            <a:r>
              <a:rPr lang="en-US" altLang="zh-CN" sz="2800" dirty="0" smtClean="0">
                <a:solidFill>
                  <a:srgbClr val="0000CC"/>
                </a:solidFill>
              </a:rPr>
              <a:t> ISP</a:t>
            </a:r>
            <a:r>
              <a:rPr lang="zh-CN" altLang="zh-CN" sz="2800" dirty="0"/>
              <a:t>：</a:t>
            </a:r>
            <a:r>
              <a:rPr lang="zh-CN" altLang="zh-CN" sz="2800" dirty="0" smtClean="0">
                <a:solidFill>
                  <a:srgbClr val="FF0000"/>
                </a:solidFill>
              </a:rPr>
              <a:t>主干</a:t>
            </a:r>
            <a:r>
              <a:rPr lang="en-US" altLang="zh-CN" sz="2800" dirty="0" smtClean="0">
                <a:solidFill>
                  <a:srgbClr val="FF0000"/>
                </a:solidFill>
              </a:rPr>
              <a:t> ISP</a:t>
            </a:r>
            <a:r>
              <a:rPr lang="zh-CN" altLang="zh-CN" sz="2800" dirty="0">
                <a:solidFill>
                  <a:srgbClr val="FF0000"/>
                </a:solidFill>
              </a:rPr>
              <a:t>、</a:t>
            </a:r>
            <a:r>
              <a:rPr lang="zh-CN" altLang="zh-CN" sz="2800" dirty="0" smtClean="0">
                <a:solidFill>
                  <a:srgbClr val="FF0000"/>
                </a:solidFill>
              </a:rPr>
              <a:t>地区</a:t>
            </a:r>
            <a:r>
              <a:rPr lang="en-US" altLang="zh-CN" sz="2800" dirty="0" smtClean="0">
                <a:solidFill>
                  <a:srgbClr val="FF0000"/>
                </a:solidFill>
              </a:rPr>
              <a:t> ISP </a:t>
            </a:r>
            <a:r>
              <a:rPr lang="zh-CN" altLang="zh-CN" sz="2800" dirty="0" smtClean="0"/>
              <a:t>和</a:t>
            </a:r>
            <a:r>
              <a:rPr lang="en-US" altLang="zh-CN" sz="2800" dirty="0" smtClean="0"/>
              <a:t> </a:t>
            </a:r>
            <a:r>
              <a:rPr lang="zh-CN" altLang="zh-CN" sz="2800" dirty="0" smtClean="0">
                <a:solidFill>
                  <a:srgbClr val="FF0000"/>
                </a:solidFill>
              </a:rPr>
              <a:t>本地</a:t>
            </a:r>
            <a:r>
              <a:rPr lang="en-US" altLang="zh-CN" sz="2800" dirty="0" smtClean="0">
                <a:solidFill>
                  <a:srgbClr val="FF0000"/>
                </a:solidFill>
              </a:rPr>
              <a:t> ISP</a:t>
            </a:r>
            <a:r>
              <a:rPr lang="zh-CN" altLang="zh-CN" sz="2800" dirty="0">
                <a:solidFill>
                  <a:srgbClr val="FF0000"/>
                </a:solidFill>
              </a:rPr>
              <a:t>。</a:t>
            </a:r>
            <a:endParaRPr lang="zh-CN" altLang="en-US" sz="2800" dirty="0">
              <a:solidFill>
                <a:srgbClr val="FF0000"/>
              </a:solidFill>
            </a:endParaRPr>
          </a:p>
          <a:p>
            <a:endParaRPr lang="zh-CN" altLang="en-US" sz="2800" dirty="0"/>
          </a:p>
        </p:txBody>
      </p:sp>
    </p:spTree>
    <p:extLst>
      <p:ext uri="{BB962C8B-B14F-4D97-AF65-F5344CB8AC3E}">
        <p14:creationId xmlns:p14="http://schemas.microsoft.com/office/powerpoint/2010/main" val="2800852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20065" y="4796383"/>
            <a:ext cx="8466778" cy="504825"/>
            <a:chOff x="920065" y="4724375"/>
            <a:chExt cx="8466778" cy="504825"/>
          </a:xfrm>
        </p:grpSpPr>
        <p:sp>
          <p:nvSpPr>
            <p:cNvPr id="396459" name="Text Box 171"/>
            <p:cNvSpPr txBox="1">
              <a:spLocks noChangeArrowheads="1"/>
            </p:cNvSpPr>
            <p:nvPr/>
          </p:nvSpPr>
          <p:spPr bwMode="auto">
            <a:xfrm>
              <a:off x="1141542" y="4799397"/>
              <a:ext cx="8077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5000"/>
                </a:spcBef>
                <a:spcAft>
                  <a:spcPct val="15000"/>
                </a:spcAft>
              </a:pP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A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主干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B</a:t>
              </a:r>
            </a:p>
          </p:txBody>
        </p:sp>
        <p:sp>
          <p:nvSpPr>
            <p:cNvPr id="396460" name="Rectangle 172"/>
            <p:cNvSpPr>
              <a:spLocks noChangeArrowheads="1"/>
            </p:cNvSpPr>
            <p:nvPr/>
          </p:nvSpPr>
          <p:spPr bwMode="auto">
            <a:xfrm>
              <a:off x="920065" y="4724375"/>
              <a:ext cx="8466778" cy="504825"/>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Arial" pitchFamily="34" charset="0"/>
                <a:ea typeface="黑体" pitchFamily="2" charset="-122"/>
                <a:cs typeface="Arial" pitchFamily="34" charset="0"/>
              </a:endParaRPr>
            </a:p>
          </p:txBody>
        </p:sp>
      </p:grpSp>
      <p:grpSp>
        <p:nvGrpSpPr>
          <p:cNvPr id="4" name="组合 3"/>
          <p:cNvGrpSpPr/>
          <p:nvPr/>
        </p:nvGrpSpPr>
        <p:grpSpPr>
          <a:xfrm>
            <a:off x="439997" y="527684"/>
            <a:ext cx="9254121" cy="4032448"/>
            <a:chOff x="128464" y="1412776"/>
            <a:chExt cx="9763258" cy="3876676"/>
          </a:xfrm>
        </p:grpSpPr>
        <p:sp>
          <p:nvSpPr>
            <p:cNvPr id="396429" name="Line 141"/>
            <p:cNvSpPr>
              <a:spLocks noChangeShapeType="1"/>
            </p:cNvSpPr>
            <p:nvPr/>
          </p:nvSpPr>
          <p:spPr bwMode="auto">
            <a:xfrm>
              <a:off x="6916483" y="3257451"/>
              <a:ext cx="148074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0" name="Line 142"/>
            <p:cNvSpPr>
              <a:spLocks noChangeShapeType="1"/>
            </p:cNvSpPr>
            <p:nvPr/>
          </p:nvSpPr>
          <p:spPr bwMode="auto">
            <a:xfrm>
              <a:off x="8476333" y="4221064"/>
              <a:ext cx="311283"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1" name="Line 143"/>
            <p:cNvSpPr>
              <a:spLocks noChangeShapeType="1"/>
            </p:cNvSpPr>
            <p:nvPr/>
          </p:nvSpPr>
          <p:spPr bwMode="auto">
            <a:xfrm flipH="1">
              <a:off x="7772939" y="4149626"/>
              <a:ext cx="469503"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2" name="Text Box 144"/>
            <p:cNvSpPr txBox="1">
              <a:spLocks noChangeArrowheads="1"/>
            </p:cNvSpPr>
            <p:nvPr/>
          </p:nvSpPr>
          <p:spPr bwMode="auto">
            <a:xfrm>
              <a:off x="8008550"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33" name="Line 145"/>
            <p:cNvSpPr>
              <a:spLocks noChangeShapeType="1"/>
            </p:cNvSpPr>
            <p:nvPr/>
          </p:nvSpPr>
          <p:spPr bwMode="auto">
            <a:xfrm flipH="1">
              <a:off x="8242441" y="3286026"/>
              <a:ext cx="545175"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4" name="Line 146"/>
            <p:cNvSpPr>
              <a:spLocks noChangeShapeType="1"/>
            </p:cNvSpPr>
            <p:nvPr/>
          </p:nvSpPr>
          <p:spPr bwMode="auto">
            <a:xfrm flipH="1">
              <a:off x="5667915" y="3286026"/>
              <a:ext cx="545173"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5" name="Line 147"/>
            <p:cNvSpPr>
              <a:spLocks noChangeShapeType="1"/>
            </p:cNvSpPr>
            <p:nvPr/>
          </p:nvSpPr>
          <p:spPr bwMode="auto">
            <a:xfrm>
              <a:off x="6446979" y="3213001"/>
              <a:ext cx="546894" cy="1008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6" name="Line 148"/>
            <p:cNvSpPr>
              <a:spLocks noChangeShapeType="1"/>
            </p:cNvSpPr>
            <p:nvPr/>
          </p:nvSpPr>
          <p:spPr bwMode="auto">
            <a:xfrm>
              <a:off x="3640279" y="3213002"/>
              <a:ext cx="545175" cy="93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7" name="Line 149"/>
            <p:cNvSpPr>
              <a:spLocks noChangeShapeType="1"/>
            </p:cNvSpPr>
            <p:nvPr/>
          </p:nvSpPr>
          <p:spPr bwMode="auto">
            <a:xfrm flipH="1">
              <a:off x="2859494" y="3357464"/>
              <a:ext cx="390393"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8" name="Line 150"/>
            <p:cNvSpPr>
              <a:spLocks noChangeShapeType="1"/>
            </p:cNvSpPr>
            <p:nvPr/>
          </p:nvSpPr>
          <p:spPr bwMode="auto">
            <a:xfrm>
              <a:off x="1065751" y="3357463"/>
              <a:ext cx="233892"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9" name="Line 151"/>
            <p:cNvSpPr>
              <a:spLocks noChangeShapeType="1"/>
            </p:cNvSpPr>
            <p:nvPr/>
          </p:nvSpPr>
          <p:spPr bwMode="auto">
            <a:xfrm>
              <a:off x="9021508" y="3430488"/>
              <a:ext cx="467783" cy="935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0" name="Line 152"/>
            <p:cNvSpPr>
              <a:spLocks noChangeShapeType="1"/>
            </p:cNvSpPr>
            <p:nvPr/>
          </p:nvSpPr>
          <p:spPr bwMode="auto">
            <a:xfrm flipH="1">
              <a:off x="909250" y="2349401"/>
              <a:ext cx="624285"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1" name="Line 153"/>
            <p:cNvSpPr>
              <a:spLocks noChangeShapeType="1"/>
            </p:cNvSpPr>
            <p:nvPr/>
          </p:nvSpPr>
          <p:spPr bwMode="auto">
            <a:xfrm>
              <a:off x="5200130" y="1557238"/>
              <a:ext cx="1559851" cy="647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2" name="Line 154"/>
            <p:cNvSpPr>
              <a:spLocks noChangeShapeType="1"/>
            </p:cNvSpPr>
            <p:nvPr/>
          </p:nvSpPr>
          <p:spPr bwMode="auto">
            <a:xfrm>
              <a:off x="7150375" y="4221064"/>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3" name="Line 155"/>
            <p:cNvSpPr>
              <a:spLocks noChangeShapeType="1"/>
            </p:cNvSpPr>
            <p:nvPr/>
          </p:nvSpPr>
          <p:spPr bwMode="auto">
            <a:xfrm>
              <a:off x="2936885" y="4294089"/>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4" name="Line 156"/>
            <p:cNvSpPr>
              <a:spLocks noChangeShapeType="1"/>
            </p:cNvSpPr>
            <p:nvPr/>
          </p:nvSpPr>
          <p:spPr bwMode="auto">
            <a:xfrm flipH="1">
              <a:off x="6446979" y="4149626"/>
              <a:ext cx="469504"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5" name="Line 157"/>
            <p:cNvSpPr>
              <a:spLocks noChangeShapeType="1"/>
            </p:cNvSpPr>
            <p:nvPr/>
          </p:nvSpPr>
          <p:spPr bwMode="auto">
            <a:xfrm>
              <a:off x="9489291" y="4365526"/>
              <a:ext cx="156501"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6" name="Line 158"/>
            <p:cNvSpPr>
              <a:spLocks noChangeShapeType="1"/>
            </p:cNvSpPr>
            <p:nvPr/>
          </p:nvSpPr>
          <p:spPr bwMode="auto">
            <a:xfrm flipH="1">
              <a:off x="2235210" y="4221063"/>
              <a:ext cx="624284" cy="865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7" name="Line 159"/>
            <p:cNvSpPr>
              <a:spLocks noChangeShapeType="1"/>
            </p:cNvSpPr>
            <p:nvPr/>
          </p:nvSpPr>
          <p:spPr bwMode="auto">
            <a:xfrm flipH="1">
              <a:off x="597969" y="3357464"/>
              <a:ext cx="154781" cy="1528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8" name="Line 160"/>
            <p:cNvSpPr>
              <a:spLocks noChangeShapeType="1"/>
            </p:cNvSpPr>
            <p:nvPr/>
          </p:nvSpPr>
          <p:spPr bwMode="auto">
            <a:xfrm flipH="1" flipV="1">
              <a:off x="5824415" y="4294088"/>
              <a:ext cx="38867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9" name="Line 161"/>
            <p:cNvSpPr>
              <a:spLocks noChangeShapeType="1"/>
            </p:cNvSpPr>
            <p:nvPr/>
          </p:nvSpPr>
          <p:spPr bwMode="auto">
            <a:xfrm flipV="1">
              <a:off x="4262844" y="4294089"/>
              <a:ext cx="1086908"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0" name="Line 162"/>
            <p:cNvSpPr>
              <a:spLocks noChangeShapeType="1"/>
            </p:cNvSpPr>
            <p:nvPr/>
          </p:nvSpPr>
          <p:spPr bwMode="auto">
            <a:xfrm>
              <a:off x="2548213" y="2349402"/>
              <a:ext cx="856456"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1" name="Line 163"/>
            <p:cNvSpPr>
              <a:spLocks noChangeShapeType="1"/>
            </p:cNvSpPr>
            <p:nvPr/>
          </p:nvSpPr>
          <p:spPr bwMode="auto">
            <a:xfrm flipH="1">
              <a:off x="5277521" y="4294089"/>
              <a:ext cx="233892"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2" name="Oval 164"/>
            <p:cNvSpPr>
              <a:spLocks noChangeArrowheads="1"/>
            </p:cNvSpPr>
            <p:nvPr/>
          </p:nvSpPr>
          <p:spPr bwMode="auto">
            <a:xfrm>
              <a:off x="128464" y="4654452"/>
              <a:ext cx="1012958" cy="504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大公司</a:t>
              </a:r>
            </a:p>
          </p:txBody>
        </p:sp>
        <p:sp>
          <p:nvSpPr>
            <p:cNvPr id="396453" name="Oval 165"/>
            <p:cNvSpPr>
              <a:spLocks noChangeArrowheads="1"/>
            </p:cNvSpPr>
            <p:nvPr/>
          </p:nvSpPr>
          <p:spPr bwMode="auto">
            <a:xfrm>
              <a:off x="3860412" y="4797326"/>
              <a:ext cx="1026716" cy="4572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公司</a:t>
              </a:r>
            </a:p>
          </p:txBody>
        </p:sp>
        <p:sp>
          <p:nvSpPr>
            <p:cNvPr id="396454" name="Oval 166"/>
            <p:cNvSpPr>
              <a:spLocks noChangeArrowheads="1"/>
            </p:cNvSpPr>
            <p:nvPr/>
          </p:nvSpPr>
          <p:spPr bwMode="auto">
            <a:xfrm>
              <a:off x="5033310" y="4055964"/>
              <a:ext cx="1024996" cy="3857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pic>
          <p:nvPicPr>
            <p:cNvPr id="396455"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6817"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6" name="Text Box 168"/>
            <p:cNvSpPr txBox="1">
              <a:spLocks noChangeArrowheads="1"/>
            </p:cNvSpPr>
            <p:nvPr/>
          </p:nvSpPr>
          <p:spPr bwMode="auto">
            <a:xfrm>
              <a:off x="488712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A</a:t>
              </a:r>
            </a:p>
          </p:txBody>
        </p:sp>
        <p:pic>
          <p:nvPicPr>
            <p:cNvPr id="396457" name="Picture 1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5978"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8" name="Text Box 170"/>
            <p:cNvSpPr txBox="1">
              <a:spLocks noChangeArrowheads="1"/>
            </p:cNvSpPr>
            <p:nvPr/>
          </p:nvSpPr>
          <p:spPr bwMode="auto">
            <a:xfrm>
              <a:off x="917800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B</a:t>
              </a:r>
            </a:p>
          </p:txBody>
        </p:sp>
        <p:sp>
          <p:nvSpPr>
            <p:cNvPr id="396461" name="Line 173"/>
            <p:cNvSpPr>
              <a:spLocks noChangeShapeType="1"/>
            </p:cNvSpPr>
            <p:nvPr/>
          </p:nvSpPr>
          <p:spPr bwMode="auto">
            <a:xfrm flipV="1">
              <a:off x="2625602" y="1630263"/>
              <a:ext cx="140507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2" name="Line 174"/>
            <p:cNvSpPr>
              <a:spLocks noChangeShapeType="1"/>
            </p:cNvSpPr>
            <p:nvPr/>
          </p:nvSpPr>
          <p:spPr bwMode="auto">
            <a:xfrm>
              <a:off x="2936885" y="2277963"/>
              <a:ext cx="38230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3" name="Oval 175"/>
            <p:cNvSpPr>
              <a:spLocks noChangeArrowheads="1"/>
            </p:cNvSpPr>
            <p:nvPr/>
          </p:nvSpPr>
          <p:spPr bwMode="auto">
            <a:xfrm>
              <a:off x="8866726" y="4060726"/>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4" name="Line 176"/>
            <p:cNvSpPr>
              <a:spLocks noChangeShapeType="1"/>
            </p:cNvSpPr>
            <p:nvPr/>
          </p:nvSpPr>
          <p:spPr bwMode="auto">
            <a:xfrm flipH="1">
              <a:off x="6292198" y="2422427"/>
              <a:ext cx="779066"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5" name="Line 177"/>
            <p:cNvSpPr>
              <a:spLocks noChangeShapeType="1"/>
            </p:cNvSpPr>
            <p:nvPr/>
          </p:nvSpPr>
          <p:spPr bwMode="auto">
            <a:xfrm flipH="1" flipV="1">
              <a:off x="7929440" y="2349402"/>
              <a:ext cx="703395"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6" name="Oval 178"/>
            <p:cNvSpPr>
              <a:spLocks noChangeArrowheads="1"/>
            </p:cNvSpPr>
            <p:nvPr/>
          </p:nvSpPr>
          <p:spPr bwMode="auto">
            <a:xfrm>
              <a:off x="909250"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67" name="Oval 179"/>
            <p:cNvSpPr>
              <a:spLocks noChangeArrowheads="1"/>
            </p:cNvSpPr>
            <p:nvPr/>
          </p:nvSpPr>
          <p:spPr bwMode="auto">
            <a:xfrm>
              <a:off x="230228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8" name="Oval 180"/>
            <p:cNvSpPr>
              <a:spLocks noChangeArrowheads="1"/>
            </p:cNvSpPr>
            <p:nvPr/>
          </p:nvSpPr>
          <p:spPr bwMode="auto">
            <a:xfrm>
              <a:off x="74243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9" name="Oval 181"/>
            <p:cNvSpPr>
              <a:spLocks noChangeArrowheads="1"/>
            </p:cNvSpPr>
            <p:nvPr/>
          </p:nvSpPr>
          <p:spPr bwMode="auto">
            <a:xfrm>
              <a:off x="559052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0" name="Oval 182"/>
            <p:cNvSpPr>
              <a:spLocks noChangeArrowheads="1"/>
            </p:cNvSpPr>
            <p:nvPr/>
          </p:nvSpPr>
          <p:spPr bwMode="auto">
            <a:xfrm>
              <a:off x="3640279" y="1412776"/>
              <a:ext cx="2105025" cy="503237"/>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1" name="Oval 183"/>
            <p:cNvSpPr>
              <a:spLocks noChangeArrowheads="1"/>
            </p:cNvSpPr>
            <p:nvPr/>
          </p:nvSpPr>
          <p:spPr bwMode="auto">
            <a:xfrm>
              <a:off x="6369589"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主干 </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2" name="Oval 184"/>
            <p:cNvSpPr>
              <a:spLocks noChangeArrowheads="1"/>
            </p:cNvSpPr>
            <p:nvPr/>
          </p:nvSpPr>
          <p:spPr bwMode="auto">
            <a:xfrm>
              <a:off x="8163331"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3" name="Oval 185"/>
            <p:cNvSpPr>
              <a:spLocks noChangeArrowheads="1"/>
            </p:cNvSpPr>
            <p:nvPr/>
          </p:nvSpPr>
          <p:spPr bwMode="auto">
            <a:xfrm>
              <a:off x="207575"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地区 </a:t>
              </a:r>
              <a:r>
                <a:rPr kumimoji="1" lang="zh-CN" altLang="en-US" sz="6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4" name="Oval 186"/>
            <p:cNvSpPr>
              <a:spLocks noChangeArrowheads="1"/>
            </p:cNvSpPr>
            <p:nvPr/>
          </p:nvSpPr>
          <p:spPr bwMode="auto">
            <a:xfrm>
              <a:off x="270299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5" name="Text Box 187"/>
            <p:cNvSpPr txBox="1">
              <a:spLocks noChangeArrowheads="1"/>
            </p:cNvSpPr>
            <p:nvPr/>
          </p:nvSpPr>
          <p:spPr bwMode="auto">
            <a:xfrm>
              <a:off x="1714112" y="2655789"/>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6" name="Text Box 188"/>
            <p:cNvSpPr txBox="1">
              <a:spLocks noChangeArrowheads="1"/>
            </p:cNvSpPr>
            <p:nvPr/>
          </p:nvSpPr>
          <p:spPr bwMode="auto">
            <a:xfrm>
              <a:off x="4419345" y="2638326"/>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7" name="Oval 189"/>
            <p:cNvSpPr>
              <a:spLocks noChangeArrowheads="1"/>
            </p:cNvSpPr>
            <p:nvPr/>
          </p:nvSpPr>
          <p:spPr bwMode="auto">
            <a:xfrm>
              <a:off x="64469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8" name="Oval 190"/>
            <p:cNvSpPr>
              <a:spLocks noChangeArrowheads="1"/>
            </p:cNvSpPr>
            <p:nvPr/>
          </p:nvSpPr>
          <p:spPr bwMode="auto">
            <a:xfrm>
              <a:off x="36402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79" name="Group 191"/>
            <p:cNvGrpSpPr>
              <a:grpSpLocks/>
            </p:cNvGrpSpPr>
            <p:nvPr/>
          </p:nvGrpSpPr>
          <p:grpSpPr bwMode="auto">
            <a:xfrm>
              <a:off x="7305156" y="3084414"/>
              <a:ext cx="586449" cy="355600"/>
              <a:chOff x="3334" y="255"/>
              <a:chExt cx="341" cy="224"/>
            </a:xfrm>
          </p:grpSpPr>
          <p:pic>
            <p:nvPicPr>
              <p:cNvPr id="396480" name="Picture 19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4" y="255"/>
                <a:ext cx="3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1" name="Text Box 193"/>
              <p:cNvSpPr txBox="1">
                <a:spLocks noChangeArrowheads="1"/>
              </p:cNvSpPr>
              <p:nvPr/>
            </p:nvSpPr>
            <p:spPr bwMode="auto">
              <a:xfrm>
                <a:off x="3334" y="255"/>
                <a:ext cx="3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IXP</a:t>
                </a:r>
              </a:p>
            </p:txBody>
          </p:sp>
        </p:grpSp>
        <p:sp>
          <p:nvSpPr>
            <p:cNvPr id="396482" name="Text Box 194"/>
            <p:cNvSpPr txBox="1">
              <a:spLocks noChangeArrowheads="1"/>
            </p:cNvSpPr>
            <p:nvPr/>
          </p:nvSpPr>
          <p:spPr bwMode="auto">
            <a:xfrm>
              <a:off x="1751948" y="3786088"/>
              <a:ext cx="681890" cy="6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latin typeface="Arial" pitchFamily="34" charset="0"/>
                  <a:ea typeface="黑体" pitchFamily="2" charset="-122"/>
                  <a:cs typeface="Arial" pitchFamily="34" charset="0"/>
                  <a:sym typeface="Symbol" pitchFamily="18" charset="2"/>
                </a:rPr>
                <a:t></a:t>
              </a:r>
            </a:p>
          </p:txBody>
        </p:sp>
        <p:sp>
          <p:nvSpPr>
            <p:cNvPr id="396483" name="Oval 195"/>
            <p:cNvSpPr>
              <a:spLocks noChangeArrowheads="1"/>
            </p:cNvSpPr>
            <p:nvPr/>
          </p:nvSpPr>
          <p:spPr bwMode="auto">
            <a:xfrm>
              <a:off x="7695548" y="4057551"/>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84" name="Group 196"/>
            <p:cNvGrpSpPr>
              <a:grpSpLocks/>
            </p:cNvGrpSpPr>
            <p:nvPr/>
          </p:nvGrpSpPr>
          <p:grpSpPr bwMode="auto">
            <a:xfrm>
              <a:off x="1724431" y="4725889"/>
              <a:ext cx="964803" cy="563563"/>
              <a:chOff x="295" y="2432"/>
              <a:chExt cx="561" cy="355"/>
            </a:xfrm>
          </p:grpSpPr>
          <p:pic>
            <p:nvPicPr>
              <p:cNvPr id="396485" name="Picture 19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6" name="Text Box 198"/>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Arial" pitchFamily="34" charset="0"/>
                    <a:ea typeface="黑体" pitchFamily="2" charset="-122"/>
                    <a:cs typeface="Arial" pitchFamily="34" charset="0"/>
                  </a:rPr>
                  <a:t>校园网</a:t>
                </a:r>
              </a:p>
            </p:txBody>
          </p:sp>
        </p:grpSp>
        <p:grpSp>
          <p:nvGrpSpPr>
            <p:cNvPr id="396487" name="Group 199"/>
            <p:cNvGrpSpPr>
              <a:grpSpLocks/>
            </p:cNvGrpSpPr>
            <p:nvPr/>
          </p:nvGrpSpPr>
          <p:grpSpPr bwMode="auto">
            <a:xfrm>
              <a:off x="2739108" y="4725889"/>
              <a:ext cx="964803" cy="563563"/>
              <a:chOff x="295" y="2432"/>
              <a:chExt cx="561" cy="355"/>
            </a:xfrm>
          </p:grpSpPr>
          <p:pic>
            <p:nvPicPr>
              <p:cNvPr id="396488" name="Picture 20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9" name="Text Box 201"/>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Arial" pitchFamily="34" charset="0"/>
                    <a:ea typeface="黑体" pitchFamily="2" charset="-122"/>
                    <a:cs typeface="Arial" pitchFamily="34" charset="0"/>
                  </a:rPr>
                  <a:t>校园网</a:t>
                </a:r>
              </a:p>
            </p:txBody>
          </p:sp>
        </p:grpSp>
        <p:sp>
          <p:nvSpPr>
            <p:cNvPr id="396490" name="Text Box 202"/>
            <p:cNvSpPr txBox="1">
              <a:spLocks noChangeArrowheads="1"/>
            </p:cNvSpPr>
            <p:nvPr/>
          </p:nvSpPr>
          <p:spPr bwMode="auto">
            <a:xfrm>
              <a:off x="5628358" y="4654451"/>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1" name="Text Box 203"/>
            <p:cNvSpPr txBox="1">
              <a:spLocks noChangeArrowheads="1"/>
            </p:cNvSpPr>
            <p:nvPr/>
          </p:nvSpPr>
          <p:spPr bwMode="auto">
            <a:xfrm>
              <a:off x="6682591"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2" name="Freeform 204"/>
            <p:cNvSpPr>
              <a:spLocks/>
            </p:cNvSpPr>
            <p:nvPr/>
          </p:nvSpPr>
          <p:spPr bwMode="auto">
            <a:xfrm>
              <a:off x="5504533" y="2349402"/>
              <a:ext cx="4017433" cy="2503487"/>
            </a:xfrm>
            <a:custGeom>
              <a:avLst/>
              <a:gdLst>
                <a:gd name="T0" fmla="*/ 0 w 2336"/>
                <a:gd name="T1" fmla="*/ 1577 h 1577"/>
                <a:gd name="T2" fmla="*/ 251 w 2336"/>
                <a:gd name="T3" fmla="*/ 1062 h 1577"/>
                <a:gd name="T4" fmla="*/ 794 w 2336"/>
                <a:gd name="T5" fmla="*/ 249 h 1577"/>
                <a:gd name="T6" fmla="*/ 1274 w 2336"/>
                <a:gd name="T7" fmla="*/ 27 h 1577"/>
                <a:gd name="T8" fmla="*/ 1661 w 2336"/>
                <a:gd name="T9" fmla="*/ 414 h 1577"/>
                <a:gd name="T10" fmla="*/ 2138 w 2336"/>
                <a:gd name="T11" fmla="*/ 1095 h 1577"/>
                <a:gd name="T12" fmla="*/ 2336 w 2336"/>
                <a:gd name="T13" fmla="*/ 1569 h 1577"/>
              </a:gdLst>
              <a:ahLst/>
              <a:cxnLst>
                <a:cxn ang="0">
                  <a:pos x="T0" y="T1"/>
                </a:cxn>
                <a:cxn ang="0">
                  <a:pos x="T2" y="T3"/>
                </a:cxn>
                <a:cxn ang="0">
                  <a:pos x="T4" y="T5"/>
                </a:cxn>
                <a:cxn ang="0">
                  <a:pos x="T6" y="T7"/>
                </a:cxn>
                <a:cxn ang="0">
                  <a:pos x="T8" y="T9"/>
                </a:cxn>
                <a:cxn ang="0">
                  <a:pos x="T10" y="T11"/>
                </a:cxn>
                <a:cxn ang="0">
                  <a:pos x="T12" y="T13"/>
                </a:cxn>
              </a:cxnLst>
              <a:rect l="0" t="0" r="r" b="b"/>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0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93" name="Line 205"/>
            <p:cNvSpPr>
              <a:spLocks noChangeShapeType="1"/>
            </p:cNvSpPr>
            <p:nvPr/>
          </p:nvSpPr>
          <p:spPr bwMode="auto">
            <a:xfrm>
              <a:off x="6362710" y="3440525"/>
              <a:ext cx="234063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grpSp>
      <p:sp>
        <p:nvSpPr>
          <p:cNvPr id="8" name="矩形 7"/>
          <p:cNvSpPr/>
          <p:nvPr/>
        </p:nvSpPr>
        <p:spPr>
          <a:xfrm>
            <a:off x="885914" y="5589240"/>
            <a:ext cx="8586510"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基于</a:t>
            </a:r>
            <a:r>
              <a:rPr lang="en-US" altLang="zh-CN" sz="2400" b="1" dirty="0" smtClean="0">
                <a:latin typeface="Arial" pitchFamily="34" charset="0"/>
                <a:ea typeface="黑体" pitchFamily="2" charset="-122"/>
                <a:cs typeface="Arial" pitchFamily="34" charset="0"/>
              </a:rPr>
              <a:t> ISP </a:t>
            </a:r>
            <a:r>
              <a:rPr lang="zh-CN" altLang="zh-CN" sz="2400" b="1" dirty="0" smtClean="0">
                <a:latin typeface="Arial" pitchFamily="34" charset="0"/>
                <a:ea typeface="黑体" pitchFamily="2" charset="-122"/>
                <a:cs typeface="Arial" pitchFamily="34" charset="0"/>
              </a:rPr>
              <a:t>的</a:t>
            </a:r>
            <a:r>
              <a:rPr lang="zh-CN" altLang="zh-CN" sz="2400" b="1" dirty="0">
                <a:latin typeface="Arial" pitchFamily="34" charset="0"/>
                <a:ea typeface="黑体" pitchFamily="2" charset="-122"/>
                <a:cs typeface="Arial" pitchFamily="34" charset="0"/>
              </a:rPr>
              <a:t>多层结构的互联网的概念示意图</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999997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Text Box 7"/>
          <p:cNvSpPr txBox="1">
            <a:spLocks noChangeArrowheads="1"/>
          </p:cNvSpPr>
          <p:nvPr/>
        </p:nvSpPr>
        <p:spPr bwMode="auto">
          <a:xfrm>
            <a:off x="416496" y="188640"/>
            <a:ext cx="85689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smtClean="0">
                <a:solidFill>
                  <a:srgbClr val="000099"/>
                </a:solidFill>
                <a:latin typeface="Arial" pitchFamily="34" charset="0"/>
                <a:ea typeface="黑体" pitchFamily="2" charset="-122"/>
                <a:cs typeface="Arial" pitchFamily="34" charset="0"/>
              </a:rPr>
              <a:t>到</a:t>
            </a:r>
            <a:r>
              <a:rPr lang="en-US" altLang="zh-CN" sz="3200" b="1" dirty="0" smtClean="0">
                <a:solidFill>
                  <a:srgbClr val="000099"/>
                </a:solidFill>
                <a:latin typeface="Arial" pitchFamily="34" charset="0"/>
                <a:ea typeface="黑体" pitchFamily="2" charset="-122"/>
                <a:cs typeface="Arial" pitchFamily="34" charset="0"/>
              </a:rPr>
              <a:t>2016 </a:t>
            </a:r>
            <a:r>
              <a:rPr lang="zh-CN" altLang="zh-CN" sz="3200" b="1" dirty="0" smtClean="0">
                <a:solidFill>
                  <a:srgbClr val="000099"/>
                </a:solidFill>
                <a:latin typeface="Arial" pitchFamily="34" charset="0"/>
                <a:ea typeface="黑体" pitchFamily="2" charset="-122"/>
                <a:cs typeface="Arial" pitchFamily="34" charset="0"/>
              </a:rPr>
              <a:t>年</a:t>
            </a:r>
            <a:r>
              <a:rPr lang="en-US" altLang="zh-CN" sz="3200" b="1" dirty="0" smtClean="0">
                <a:solidFill>
                  <a:srgbClr val="000099"/>
                </a:solidFill>
                <a:latin typeface="Arial" pitchFamily="34" charset="0"/>
                <a:ea typeface="黑体" pitchFamily="2" charset="-122"/>
                <a:cs typeface="Arial" pitchFamily="34" charset="0"/>
              </a:rPr>
              <a:t> 3 </a:t>
            </a:r>
            <a:r>
              <a:rPr lang="zh-CN" altLang="zh-CN" sz="3200" b="1" dirty="0" smtClean="0">
                <a:solidFill>
                  <a:srgbClr val="000099"/>
                </a:solidFill>
                <a:latin typeface="Arial" pitchFamily="34" charset="0"/>
                <a:ea typeface="黑体" pitchFamily="2" charset="-122"/>
                <a:cs typeface="Arial" pitchFamily="34" charset="0"/>
              </a:rPr>
              <a:t>月</a:t>
            </a:r>
            <a:r>
              <a:rPr lang="zh-CN" altLang="zh-CN" sz="3200" b="1" dirty="0">
                <a:solidFill>
                  <a:srgbClr val="000099"/>
                </a:solidFill>
                <a:latin typeface="Arial" pitchFamily="34" charset="0"/>
                <a:ea typeface="黑体" pitchFamily="2" charset="-122"/>
                <a:cs typeface="Arial" pitchFamily="34" charset="0"/>
              </a:rPr>
              <a:t>，全球已经</a:t>
            </a:r>
            <a:r>
              <a:rPr lang="zh-CN" altLang="zh-CN" sz="3200" b="1" dirty="0" smtClean="0">
                <a:solidFill>
                  <a:srgbClr val="000099"/>
                </a:solidFill>
                <a:latin typeface="Arial" pitchFamily="34" charset="0"/>
                <a:ea typeface="黑体" pitchFamily="2" charset="-122"/>
                <a:cs typeface="Arial" pitchFamily="34" charset="0"/>
              </a:rPr>
              <a:t>有</a:t>
            </a:r>
            <a:r>
              <a:rPr lang="en-US" altLang="zh-CN" sz="3200" b="1" dirty="0" smtClean="0">
                <a:solidFill>
                  <a:srgbClr val="000099"/>
                </a:solidFill>
                <a:latin typeface="Arial" pitchFamily="34" charset="0"/>
                <a:ea typeface="黑体" pitchFamily="2" charset="-122"/>
                <a:cs typeface="Arial" pitchFamily="34" charset="0"/>
              </a:rPr>
              <a:t> 226 </a:t>
            </a:r>
            <a:r>
              <a:rPr lang="zh-CN" altLang="zh-CN" sz="3200" b="1" dirty="0" smtClean="0">
                <a:solidFill>
                  <a:srgbClr val="000099"/>
                </a:solidFill>
                <a:latin typeface="Arial" pitchFamily="34" charset="0"/>
                <a:ea typeface="黑体" pitchFamily="2" charset="-122"/>
                <a:cs typeface="Arial" pitchFamily="34" charset="0"/>
              </a:rPr>
              <a:t>个</a:t>
            </a:r>
            <a:r>
              <a:rPr lang="en-US" altLang="zh-CN" sz="3200" b="1" dirty="0" smtClean="0">
                <a:solidFill>
                  <a:srgbClr val="000099"/>
                </a:solidFill>
                <a:latin typeface="Arial" pitchFamily="34" charset="0"/>
                <a:ea typeface="黑体" pitchFamily="2" charset="-122"/>
                <a:cs typeface="Arial" pitchFamily="34" charset="0"/>
              </a:rPr>
              <a:t> IXP</a:t>
            </a:r>
            <a:r>
              <a:rPr lang="zh-CN" altLang="zh-CN" sz="3200" b="1" dirty="0">
                <a:solidFill>
                  <a:srgbClr val="000099"/>
                </a:solidFill>
                <a:latin typeface="Arial" pitchFamily="34" charset="0"/>
                <a:ea typeface="黑体" pitchFamily="2" charset="-122"/>
                <a:cs typeface="Arial" pitchFamily="34" charset="0"/>
              </a:rPr>
              <a:t>，分布</a:t>
            </a:r>
            <a:r>
              <a:rPr lang="zh-CN" altLang="zh-CN" sz="3200" b="1" dirty="0" smtClean="0">
                <a:solidFill>
                  <a:srgbClr val="000099"/>
                </a:solidFill>
                <a:latin typeface="Arial" pitchFamily="34" charset="0"/>
                <a:ea typeface="黑体" pitchFamily="2" charset="-122"/>
                <a:cs typeface="Arial" pitchFamily="34" charset="0"/>
              </a:rPr>
              <a:t>在</a:t>
            </a:r>
            <a:r>
              <a:rPr lang="en-US" altLang="zh-CN" sz="3200" b="1" dirty="0" smtClean="0">
                <a:solidFill>
                  <a:srgbClr val="000099"/>
                </a:solidFill>
                <a:latin typeface="Arial" pitchFamily="34" charset="0"/>
                <a:ea typeface="黑体" pitchFamily="2" charset="-122"/>
                <a:cs typeface="Arial" pitchFamily="34" charset="0"/>
              </a:rPr>
              <a:t> 172 </a:t>
            </a:r>
            <a:r>
              <a:rPr lang="zh-CN" altLang="zh-CN" sz="3200" b="1" dirty="0" smtClean="0">
                <a:solidFill>
                  <a:srgbClr val="000099"/>
                </a:solidFill>
                <a:latin typeface="Arial" pitchFamily="34" charset="0"/>
                <a:ea typeface="黑体" pitchFamily="2" charset="-122"/>
                <a:cs typeface="Arial" pitchFamily="34" charset="0"/>
              </a:rPr>
              <a:t>个</a:t>
            </a:r>
            <a:r>
              <a:rPr lang="zh-CN" altLang="zh-CN" sz="3200" b="1" dirty="0">
                <a:solidFill>
                  <a:srgbClr val="000099"/>
                </a:solidFill>
                <a:latin typeface="Arial" pitchFamily="34" charset="0"/>
                <a:ea typeface="黑体" pitchFamily="2" charset="-122"/>
                <a:cs typeface="Arial" pitchFamily="34" charset="0"/>
              </a:rPr>
              <a:t>国家和</a:t>
            </a:r>
            <a:r>
              <a:rPr lang="zh-CN" altLang="zh-CN" sz="3200" b="1" dirty="0" smtClean="0">
                <a:solidFill>
                  <a:srgbClr val="000099"/>
                </a:solidFill>
                <a:latin typeface="Arial" pitchFamily="34" charset="0"/>
                <a:ea typeface="黑体" pitchFamily="2" charset="-122"/>
                <a:cs typeface="Arial" pitchFamily="34" charset="0"/>
              </a:rPr>
              <a:t>地区</a:t>
            </a:r>
            <a:r>
              <a:rPr lang="zh-CN" altLang="en-US" sz="3200" b="1" dirty="0" smtClean="0">
                <a:solidFill>
                  <a:srgbClr val="000099"/>
                </a:solidFill>
                <a:latin typeface="Arial" pitchFamily="34" charset="0"/>
                <a:ea typeface="黑体" pitchFamily="2" charset="-122"/>
                <a:cs typeface="Arial" pitchFamily="34" charset="0"/>
              </a:rPr>
              <a:t>。</a:t>
            </a:r>
            <a:r>
              <a:rPr lang="zh-CN" altLang="en-US" sz="3200" b="1" dirty="0">
                <a:solidFill>
                  <a:srgbClr val="000099"/>
                </a:solidFill>
                <a:latin typeface="Arial" pitchFamily="34" charset="0"/>
                <a:ea typeface="黑体" pitchFamily="2" charset="-122"/>
                <a:cs typeface="Arial" pitchFamily="34" charset="0"/>
              </a:rPr>
              <a:t>但</a:t>
            </a:r>
            <a:r>
              <a:rPr lang="zh-CN" altLang="zh-CN" sz="3200" b="1" dirty="0" smtClean="0">
                <a:solidFill>
                  <a:srgbClr val="000099"/>
                </a:solidFill>
                <a:latin typeface="Arial" pitchFamily="34" charset="0"/>
                <a:ea typeface="黑体" pitchFamily="2" charset="-122"/>
                <a:cs typeface="Arial" pitchFamily="34" charset="0"/>
              </a:rPr>
              <a:t>互联网</a:t>
            </a:r>
            <a:r>
              <a:rPr lang="zh-CN" altLang="zh-CN" sz="3200" b="1" dirty="0">
                <a:solidFill>
                  <a:srgbClr val="000099"/>
                </a:solidFill>
                <a:latin typeface="Arial" pitchFamily="34" charset="0"/>
                <a:ea typeface="黑体" pitchFamily="2" charset="-122"/>
                <a:cs typeface="Arial" pitchFamily="34" charset="0"/>
              </a:rPr>
              <a:t>的发展在全世界</a:t>
            </a:r>
            <a:r>
              <a:rPr lang="zh-CN" altLang="zh-CN" sz="3200" b="1" dirty="0" smtClean="0">
                <a:solidFill>
                  <a:srgbClr val="000099"/>
                </a:solidFill>
                <a:latin typeface="Arial" pitchFamily="34" charset="0"/>
                <a:ea typeface="黑体" pitchFamily="2" charset="-122"/>
                <a:cs typeface="Arial" pitchFamily="34" charset="0"/>
              </a:rPr>
              <a:t>还很不平衡</a:t>
            </a:r>
            <a:r>
              <a:rPr lang="zh-CN" altLang="en-US" sz="3200" b="1" dirty="0" smtClean="0">
                <a:solidFill>
                  <a:srgbClr val="000099"/>
                </a:solidFill>
                <a:latin typeface="Arial" pitchFamily="34" charset="0"/>
                <a:ea typeface="黑体" pitchFamily="2" charset="-122"/>
                <a:cs typeface="Arial" pitchFamily="34" charset="0"/>
              </a:rPr>
              <a:t>。</a:t>
            </a:r>
            <a:endParaRPr lang="zh-CN" altLang="en-US" sz="3200" b="1" dirty="0">
              <a:solidFill>
                <a:srgbClr val="000099"/>
              </a:solidFill>
              <a:latin typeface="Arial" pitchFamily="34" charset="0"/>
              <a:ea typeface="黑体" pitchFamily="2" charset="-122"/>
              <a:cs typeface="Arial" pitchFamily="34" charset="0"/>
            </a:endParaRPr>
          </a:p>
        </p:txBody>
      </p:sp>
      <p:pic>
        <p:nvPicPr>
          <p:cNvPr id="7" name="图片 6"/>
          <p:cNvPicPr/>
          <p:nvPr/>
        </p:nvPicPr>
        <p:blipFill>
          <a:blip r:embed="rId2" cstate="print"/>
          <a:srcRect l="23654" t="16245" r="32539" b="43791"/>
          <a:stretch>
            <a:fillRect/>
          </a:stretch>
        </p:blipFill>
        <p:spPr bwMode="auto">
          <a:xfrm>
            <a:off x="2000672" y="1772816"/>
            <a:ext cx="6264696" cy="3830940"/>
          </a:xfrm>
          <a:prstGeom prst="rect">
            <a:avLst/>
          </a:prstGeom>
          <a:noFill/>
          <a:ln w="9525">
            <a:noFill/>
            <a:miter lim="800000"/>
            <a:headEnd/>
            <a:tailEnd/>
          </a:ln>
        </p:spPr>
      </p:pic>
      <p:sp>
        <p:nvSpPr>
          <p:cNvPr id="2" name="矩形 1"/>
          <p:cNvSpPr/>
          <p:nvPr/>
        </p:nvSpPr>
        <p:spPr>
          <a:xfrm>
            <a:off x="1136576" y="5675764"/>
            <a:ext cx="7992888"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互联网</a:t>
            </a:r>
            <a:r>
              <a:rPr lang="zh-CN" altLang="zh-CN" sz="2400" b="1" dirty="0">
                <a:latin typeface="Arial" pitchFamily="34" charset="0"/>
                <a:ea typeface="黑体" pitchFamily="2" charset="-122"/>
                <a:cs typeface="Arial" pitchFamily="34" charset="0"/>
              </a:rPr>
              <a:t>交换</a:t>
            </a:r>
            <a:r>
              <a:rPr lang="zh-CN" altLang="zh-CN" sz="2400" b="1" dirty="0" smtClean="0">
                <a:latin typeface="Arial" pitchFamily="34" charset="0"/>
                <a:ea typeface="黑体" pitchFamily="2" charset="-122"/>
                <a:cs typeface="Arial" pitchFamily="34" charset="0"/>
              </a:rPr>
              <a:t>点</a:t>
            </a:r>
            <a:r>
              <a:rPr lang="en-US" altLang="zh-CN" sz="2400" b="1" dirty="0" smtClean="0">
                <a:latin typeface="Arial" pitchFamily="34" charset="0"/>
                <a:ea typeface="黑体" pitchFamily="2" charset="-122"/>
                <a:cs typeface="Arial" pitchFamily="34" charset="0"/>
              </a:rPr>
              <a:t> IXP </a:t>
            </a:r>
            <a:r>
              <a:rPr lang="zh-CN" altLang="zh-CN" sz="2400" b="1" dirty="0" smtClean="0">
                <a:latin typeface="Arial" pitchFamily="34" charset="0"/>
                <a:ea typeface="黑体" pitchFamily="2" charset="-122"/>
                <a:cs typeface="Arial" pitchFamily="34" charset="0"/>
              </a:rPr>
              <a:t>在</a:t>
            </a:r>
            <a:r>
              <a:rPr lang="zh-CN" altLang="zh-CN" sz="2400" b="1" dirty="0">
                <a:latin typeface="Arial" pitchFamily="34" charset="0"/>
                <a:ea typeface="黑体" pitchFamily="2" charset="-122"/>
                <a:cs typeface="Arial" pitchFamily="34" charset="0"/>
              </a:rPr>
              <a:t>全球的分布图（</a:t>
            </a:r>
            <a:r>
              <a:rPr lang="en-US" altLang="zh-CN" sz="2400" b="1" dirty="0">
                <a:latin typeface="Arial" pitchFamily="34" charset="0"/>
                <a:ea typeface="黑体" pitchFamily="2" charset="-122"/>
                <a:cs typeface="Arial" pitchFamily="34" charset="0"/>
              </a:rPr>
              <a:t>2016</a:t>
            </a:r>
            <a:r>
              <a:rPr lang="zh-CN" altLang="zh-CN" sz="2400" b="1" dirty="0">
                <a:latin typeface="Arial" pitchFamily="34" charset="0"/>
                <a:ea typeface="黑体" pitchFamily="2" charset="-122"/>
                <a:cs typeface="Arial" pitchFamily="34" charset="0"/>
              </a:rPr>
              <a:t>年）</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4161220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ctr"/>
            <a:r>
              <a:rPr lang="zh-CN" altLang="en-US" dirty="0"/>
              <a:t>万维网 </a:t>
            </a:r>
            <a:r>
              <a:rPr lang="en-US" altLang="zh-CN" b="1" dirty="0"/>
              <a:t>WWW </a:t>
            </a:r>
            <a:r>
              <a:rPr lang="zh-CN" altLang="en-US" b="1" dirty="0"/>
              <a:t>的问世</a:t>
            </a:r>
          </a:p>
        </p:txBody>
      </p:sp>
      <p:sp>
        <p:nvSpPr>
          <p:cNvPr id="316419" name="Rectangle 3"/>
          <p:cNvSpPr>
            <a:spLocks noGrp="1" noChangeArrowheads="1"/>
          </p:cNvSpPr>
          <p:nvPr>
            <p:ph idx="1"/>
          </p:nvPr>
        </p:nvSpPr>
        <p:spPr/>
        <p:txBody>
          <a:bodyPr/>
          <a:lstStyle/>
          <a:p>
            <a:r>
              <a:rPr lang="zh-CN" altLang="en-US" dirty="0" smtClean="0"/>
              <a:t>互联网</a:t>
            </a:r>
            <a:r>
              <a:rPr lang="zh-CN" altLang="en-US" dirty="0"/>
              <a:t>已经成为世界上规模最大和增长速率最快的计算机网络，没有人能够准确</a:t>
            </a:r>
            <a:r>
              <a:rPr lang="zh-CN" altLang="en-US" dirty="0" smtClean="0"/>
              <a:t>说出互联网究竟</a:t>
            </a:r>
            <a:r>
              <a:rPr lang="zh-CN" altLang="en-US" dirty="0"/>
              <a:t>有多大。</a:t>
            </a:r>
          </a:p>
          <a:p>
            <a:r>
              <a:rPr lang="zh-CN" altLang="en-US" dirty="0"/>
              <a:t>互联网的迅猛发展始于 </a:t>
            </a:r>
            <a:r>
              <a:rPr lang="en-US" altLang="zh-CN" dirty="0"/>
              <a:t>20 </a:t>
            </a:r>
            <a:r>
              <a:rPr lang="zh-CN" altLang="en-US" dirty="0"/>
              <a:t>世纪 </a:t>
            </a:r>
            <a:r>
              <a:rPr lang="en-US" altLang="zh-CN" dirty="0"/>
              <a:t>90 </a:t>
            </a:r>
            <a:r>
              <a:rPr lang="zh-CN" altLang="en-US" dirty="0"/>
              <a:t>年代。由欧洲原子核研究组织 </a:t>
            </a:r>
            <a:r>
              <a:rPr lang="en-US" altLang="zh-CN" dirty="0"/>
              <a:t>CERN </a:t>
            </a:r>
            <a:r>
              <a:rPr lang="zh-CN" altLang="en-US" dirty="0"/>
              <a:t>开发的</a:t>
            </a:r>
            <a:r>
              <a:rPr lang="zh-CN" altLang="en-US" dirty="0">
                <a:solidFill>
                  <a:srgbClr val="FF0000"/>
                </a:solidFill>
              </a:rPr>
              <a:t>万维网 </a:t>
            </a:r>
            <a:r>
              <a:rPr lang="en-US" altLang="zh-CN" b="1" dirty="0">
                <a:solidFill>
                  <a:srgbClr val="FF0000"/>
                </a:solidFill>
              </a:rPr>
              <a:t>WWW</a:t>
            </a:r>
            <a:r>
              <a:rPr lang="en-US" altLang="zh-CN" dirty="0"/>
              <a:t> </a:t>
            </a:r>
            <a:r>
              <a:rPr lang="en-US" altLang="zh-CN" dirty="0" smtClean="0"/>
              <a:t> (</a:t>
            </a:r>
            <a:r>
              <a:rPr lang="en-US" altLang="zh-CN" dirty="0"/>
              <a:t>World Wide Web</a:t>
            </a:r>
            <a:r>
              <a:rPr lang="en-US" altLang="zh-CN" dirty="0" smtClean="0"/>
              <a:t>) </a:t>
            </a:r>
            <a:r>
              <a:rPr lang="zh-CN" altLang="en-US" dirty="0" smtClean="0"/>
              <a:t>被</a:t>
            </a:r>
            <a:r>
              <a:rPr lang="zh-CN" altLang="en-US" dirty="0"/>
              <a:t>广泛使用</a:t>
            </a:r>
            <a:r>
              <a:rPr lang="zh-CN" altLang="en-US" dirty="0" smtClean="0"/>
              <a:t>在互联网上</a:t>
            </a:r>
            <a:r>
              <a:rPr lang="zh-CN" altLang="en-US" dirty="0"/>
              <a:t>，大大方便了广大非网络专业人员对网络的使用，</a:t>
            </a:r>
            <a:r>
              <a:rPr lang="zh-CN" altLang="en-US" dirty="0" smtClean="0"/>
              <a:t>成为互联网的</a:t>
            </a:r>
            <a:r>
              <a:rPr lang="zh-CN" altLang="en-US" dirty="0"/>
              <a:t>这种指数级增长的主要驱动力。 </a:t>
            </a:r>
          </a:p>
        </p:txBody>
      </p:sp>
    </p:spTree>
    <p:extLst>
      <p:ext uri="{BB962C8B-B14F-4D97-AF65-F5344CB8AC3E}">
        <p14:creationId xmlns:p14="http://schemas.microsoft.com/office/powerpoint/2010/main" val="25230622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sp>
        <p:nvSpPr>
          <p:cNvPr id="8" name="内容占位符 7"/>
          <p:cNvSpPr>
            <a:spLocks noGrp="1"/>
          </p:cNvSpPr>
          <p:nvPr>
            <p:ph sz="half" idx="1"/>
          </p:nvPr>
        </p:nvSpPr>
        <p:spPr>
          <a:xfrm>
            <a:off x="416496" y="1196752"/>
            <a:ext cx="3975722" cy="4934173"/>
          </a:xfrm>
        </p:spPr>
        <p:txBody>
          <a:bodyPr/>
          <a:lstStyle/>
          <a:p>
            <a:pPr>
              <a:lnSpc>
                <a:spcPct val="110000"/>
              </a:lnSpc>
              <a:spcBef>
                <a:spcPts val="600"/>
              </a:spcBef>
            </a:pPr>
            <a:r>
              <a:rPr lang="zh-CN" altLang="zh-CN" dirty="0" smtClean="0"/>
              <a:t>从</a:t>
            </a:r>
            <a:r>
              <a:rPr lang="en-US" altLang="zh-CN" dirty="0" smtClean="0"/>
              <a:t> 1993 </a:t>
            </a:r>
            <a:r>
              <a:rPr lang="zh-CN" altLang="zh-CN" dirty="0" smtClean="0"/>
              <a:t>年至</a:t>
            </a:r>
            <a:r>
              <a:rPr lang="en-US" altLang="zh-CN" dirty="0" smtClean="0"/>
              <a:t> 2016 </a:t>
            </a:r>
            <a:r>
              <a:rPr lang="zh-CN" altLang="zh-CN" dirty="0" smtClean="0"/>
              <a:t>年</a:t>
            </a:r>
            <a:r>
              <a:rPr lang="zh-CN" altLang="zh-CN" dirty="0"/>
              <a:t>互联网用户数的增长</a:t>
            </a:r>
            <a:r>
              <a:rPr lang="zh-CN" altLang="zh-CN" dirty="0" smtClean="0"/>
              <a:t>情况</a:t>
            </a:r>
            <a:r>
              <a:rPr lang="zh-CN" altLang="en-US" dirty="0" smtClean="0"/>
              <a:t>如图所示</a:t>
            </a:r>
            <a:r>
              <a:rPr lang="zh-CN" altLang="zh-CN" dirty="0" smtClean="0"/>
              <a:t>。</a:t>
            </a:r>
            <a:r>
              <a:rPr lang="zh-CN" altLang="zh-CN" dirty="0">
                <a:solidFill>
                  <a:srgbClr val="0000CC"/>
                </a:solidFill>
              </a:rPr>
              <a:t>这里的用户是指在家中上网的人</a:t>
            </a:r>
            <a:r>
              <a:rPr lang="zh-CN" altLang="en-US" dirty="0">
                <a:solidFill>
                  <a:srgbClr val="0000CC"/>
                </a:solidFill>
              </a:rPr>
              <a:t>。</a:t>
            </a:r>
            <a:endParaRPr lang="en-US" altLang="zh-CN" dirty="0">
              <a:solidFill>
                <a:srgbClr val="0000CC"/>
              </a:solidFill>
            </a:endParaRPr>
          </a:p>
          <a:p>
            <a:pPr>
              <a:lnSpc>
                <a:spcPct val="110000"/>
              </a:lnSpc>
              <a:spcBef>
                <a:spcPts val="600"/>
              </a:spcBef>
            </a:pPr>
            <a:r>
              <a:rPr lang="zh-CN" altLang="zh-CN" dirty="0" smtClean="0"/>
              <a:t>可以</a:t>
            </a:r>
            <a:r>
              <a:rPr lang="zh-CN" altLang="zh-CN" dirty="0"/>
              <a:t>看出，</a:t>
            </a:r>
            <a:r>
              <a:rPr lang="zh-CN" altLang="zh-CN" dirty="0" smtClean="0"/>
              <a:t>在</a:t>
            </a:r>
            <a:r>
              <a:rPr lang="en-US" altLang="zh-CN" dirty="0" smtClean="0"/>
              <a:t> 2005 </a:t>
            </a:r>
            <a:r>
              <a:rPr lang="zh-CN" altLang="zh-CN" dirty="0" smtClean="0"/>
              <a:t>年</a:t>
            </a:r>
            <a:r>
              <a:rPr lang="zh-CN" altLang="zh-CN" dirty="0"/>
              <a:t>互联网的用户数超过</a:t>
            </a:r>
            <a:r>
              <a:rPr lang="zh-CN" altLang="zh-CN" dirty="0" smtClean="0"/>
              <a:t>了</a:t>
            </a:r>
            <a:r>
              <a:rPr lang="en-US" altLang="zh-CN" dirty="0" smtClean="0"/>
              <a:t> 10 </a:t>
            </a:r>
            <a:r>
              <a:rPr lang="zh-CN" altLang="zh-CN" dirty="0" smtClean="0"/>
              <a:t>亿</a:t>
            </a:r>
            <a:r>
              <a:rPr lang="zh-CN" altLang="zh-CN" dirty="0"/>
              <a:t>，</a:t>
            </a:r>
            <a:r>
              <a:rPr lang="zh-CN" altLang="zh-CN" dirty="0" smtClean="0"/>
              <a:t>在</a:t>
            </a:r>
            <a:r>
              <a:rPr lang="en-US" altLang="zh-CN" dirty="0" smtClean="0"/>
              <a:t> 2010 </a:t>
            </a:r>
            <a:r>
              <a:rPr lang="zh-CN" altLang="zh-CN" dirty="0" smtClean="0"/>
              <a:t>年</a:t>
            </a:r>
            <a:r>
              <a:rPr lang="zh-CN" altLang="zh-CN" dirty="0"/>
              <a:t>超过</a:t>
            </a:r>
            <a:r>
              <a:rPr lang="zh-CN" altLang="zh-CN" dirty="0" smtClean="0"/>
              <a:t>了</a:t>
            </a:r>
            <a:r>
              <a:rPr lang="en-US" altLang="zh-CN" dirty="0" smtClean="0"/>
              <a:t> 20 </a:t>
            </a:r>
            <a:r>
              <a:rPr lang="zh-CN" altLang="zh-CN" dirty="0" smtClean="0"/>
              <a:t>亿</a:t>
            </a:r>
            <a:r>
              <a:rPr lang="zh-CN" altLang="zh-CN" dirty="0"/>
              <a:t>，而在</a:t>
            </a:r>
            <a:r>
              <a:rPr lang="en-US" altLang="zh-CN" dirty="0"/>
              <a:t>2014</a:t>
            </a:r>
            <a:r>
              <a:rPr lang="zh-CN" altLang="zh-CN" dirty="0" smtClean="0"/>
              <a:t>年</a:t>
            </a:r>
            <a:r>
              <a:rPr lang="en-US" altLang="zh-CN" dirty="0" smtClean="0"/>
              <a:t> </a:t>
            </a:r>
            <a:r>
              <a:rPr lang="zh-CN" altLang="zh-CN" dirty="0" smtClean="0"/>
              <a:t>已</a:t>
            </a:r>
            <a:r>
              <a:rPr lang="zh-CN" altLang="zh-CN" dirty="0"/>
              <a:t>接近</a:t>
            </a:r>
            <a:r>
              <a:rPr lang="zh-CN" altLang="zh-CN" dirty="0" smtClean="0"/>
              <a:t>了</a:t>
            </a:r>
            <a:r>
              <a:rPr lang="en-US" altLang="zh-CN" dirty="0" smtClean="0"/>
              <a:t> 30</a:t>
            </a:r>
            <a:r>
              <a:rPr lang="zh-CN" altLang="zh-CN" dirty="0"/>
              <a:t>亿。</a:t>
            </a:r>
            <a:endParaRPr lang="zh-CN" altLang="en-US" dirty="0"/>
          </a:p>
        </p:txBody>
      </p:sp>
      <p:sp>
        <p:nvSpPr>
          <p:cNvPr id="3"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Internet.jpg"/>
          <p:cNvPicPr>
            <a:picLocks noChangeAspect="1"/>
          </p:cNvPicPr>
          <p:nvPr/>
        </p:nvPicPr>
        <p:blipFill>
          <a:blip r:embed="rId3" cstate="print"/>
          <a:srcRect t="3774" r="14465" b="7547"/>
          <a:stretch>
            <a:fillRect/>
          </a:stretch>
        </p:blipFill>
        <p:spPr>
          <a:xfrm>
            <a:off x="4592960" y="1484784"/>
            <a:ext cx="5015866" cy="3888432"/>
          </a:xfrm>
          <a:prstGeom prst="rect">
            <a:avLst/>
          </a:prstGeom>
        </p:spPr>
      </p:pic>
      <p:sp>
        <p:nvSpPr>
          <p:cNvPr id="11" name="矩形 10"/>
          <p:cNvSpPr/>
          <p:nvPr/>
        </p:nvSpPr>
        <p:spPr>
          <a:xfrm>
            <a:off x="4749943" y="5661248"/>
            <a:ext cx="4892686" cy="400110"/>
          </a:xfrm>
          <a:prstGeom prst="rect">
            <a:avLst/>
          </a:prstGeom>
        </p:spPr>
        <p:txBody>
          <a:bodyPr wrap="none">
            <a:spAutoFit/>
          </a:bodyPr>
          <a:lstStyle/>
          <a:p>
            <a:pPr algn="ctr"/>
            <a:r>
              <a:rPr lang="en-US" altLang="zh-CN" sz="2000" b="1" dirty="0" smtClean="0">
                <a:latin typeface="+mn-lt"/>
                <a:ea typeface="黑体" pitchFamily="2" charset="-122"/>
              </a:rPr>
              <a:t>1993 </a:t>
            </a:r>
            <a:r>
              <a:rPr lang="zh-CN" altLang="zh-CN" sz="2000" b="1" dirty="0" smtClean="0">
                <a:latin typeface="+mn-lt"/>
                <a:ea typeface="黑体" pitchFamily="2" charset="-122"/>
              </a:rPr>
              <a:t>年至</a:t>
            </a:r>
            <a:r>
              <a:rPr lang="en-US" altLang="zh-CN" sz="2000" b="1" dirty="0" smtClean="0">
                <a:latin typeface="+mn-lt"/>
                <a:ea typeface="黑体" pitchFamily="2" charset="-122"/>
              </a:rPr>
              <a:t> 2016 </a:t>
            </a:r>
            <a:r>
              <a:rPr lang="zh-CN" altLang="zh-CN" sz="2000" b="1" dirty="0" smtClean="0">
                <a:latin typeface="+mn-lt"/>
                <a:ea typeface="黑体" pitchFamily="2" charset="-122"/>
              </a:rPr>
              <a:t>年</a:t>
            </a:r>
            <a:r>
              <a:rPr lang="zh-CN" altLang="zh-CN" sz="2000" b="1" dirty="0">
                <a:latin typeface="+mn-lt"/>
                <a:ea typeface="黑体" pitchFamily="2" charset="-122"/>
              </a:rPr>
              <a:t>互联网用户的增长情况</a:t>
            </a:r>
            <a:endParaRPr lang="zh-CN" altLang="en-US" sz="2000" b="1" dirty="0">
              <a:latin typeface="+mn-lt"/>
              <a:ea typeface="黑体" pitchFamily="2" charset="-122"/>
            </a:endParaRPr>
          </a:p>
        </p:txBody>
      </p:sp>
    </p:spTree>
    <p:extLst>
      <p:ext uri="{BB962C8B-B14F-4D97-AF65-F5344CB8AC3E}">
        <p14:creationId xmlns:p14="http://schemas.microsoft.com/office/powerpoint/2010/main" val="1930640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en-US" altLang="zh-CN" dirty="0"/>
              <a:t>21 </a:t>
            </a:r>
            <a:r>
              <a:rPr lang="zh-CN" altLang="en-US" dirty="0"/>
              <a:t>世纪的一些重要</a:t>
            </a:r>
            <a:r>
              <a:rPr lang="zh-CN" altLang="en-US" dirty="0" smtClean="0"/>
              <a:t>特征是</a:t>
            </a:r>
            <a:r>
              <a:rPr lang="zh-CN" altLang="en-US" dirty="0" smtClean="0">
                <a:solidFill>
                  <a:srgbClr val="0000CC"/>
                </a:solidFill>
              </a:rPr>
              <a:t>数字化</a:t>
            </a:r>
            <a:r>
              <a:rPr lang="zh-CN" altLang="en-US" dirty="0"/>
              <a:t>、</a:t>
            </a:r>
            <a:r>
              <a:rPr lang="zh-CN" altLang="en-US" dirty="0">
                <a:solidFill>
                  <a:srgbClr val="0000CC"/>
                </a:solidFill>
              </a:rPr>
              <a:t>网络化</a:t>
            </a:r>
            <a:r>
              <a:rPr lang="zh-CN" altLang="en-US" dirty="0"/>
              <a:t>和</a:t>
            </a:r>
            <a:r>
              <a:rPr lang="zh-CN" altLang="en-US" dirty="0">
                <a:solidFill>
                  <a:srgbClr val="0000CC"/>
                </a:solidFill>
              </a:rPr>
              <a:t>信息化</a:t>
            </a:r>
            <a:r>
              <a:rPr lang="zh-CN" altLang="en-US" dirty="0"/>
              <a:t>，它是一个以</a:t>
            </a:r>
            <a:r>
              <a:rPr lang="zh-CN" altLang="en-US" dirty="0">
                <a:solidFill>
                  <a:srgbClr val="FF0000"/>
                </a:solidFill>
              </a:rPr>
              <a:t>网络为核心</a:t>
            </a:r>
            <a:r>
              <a:rPr lang="zh-CN" altLang="en-US" dirty="0"/>
              <a:t>的信息</a:t>
            </a:r>
            <a:r>
              <a:rPr lang="zh-CN" altLang="en-US" dirty="0" smtClean="0"/>
              <a:t>时代。</a:t>
            </a:r>
            <a:endParaRPr lang="en-US" altLang="zh-CN" dirty="0" smtClean="0"/>
          </a:p>
          <a:p>
            <a:r>
              <a:rPr lang="zh-CN" altLang="zh-CN" dirty="0"/>
              <a:t>网络现在已经成为信息社会的命脉和发展知识经济的</a:t>
            </a:r>
            <a:r>
              <a:rPr lang="zh-CN" altLang="zh-CN" dirty="0">
                <a:solidFill>
                  <a:srgbClr val="FF0000"/>
                </a:solidFill>
              </a:rPr>
              <a:t>重要</a:t>
            </a:r>
            <a:r>
              <a:rPr lang="zh-CN" altLang="zh-CN" dirty="0" smtClean="0">
                <a:solidFill>
                  <a:srgbClr val="FF0000"/>
                </a:solidFill>
              </a:rPr>
              <a:t>基础</a:t>
            </a:r>
            <a:r>
              <a:rPr lang="zh-CN" altLang="en-US" dirty="0" smtClean="0"/>
              <a:t>。</a:t>
            </a:r>
            <a:endParaRPr lang="en-US" altLang="zh-CN" dirty="0" smtClean="0"/>
          </a:p>
          <a:p>
            <a:r>
              <a:rPr lang="zh-CN" altLang="en-US" dirty="0" smtClean="0"/>
              <a:t>大众熟悉的三大类网络有：</a:t>
            </a:r>
            <a:endParaRPr lang="en-US" altLang="zh-CN" dirty="0" smtClean="0"/>
          </a:p>
          <a:p>
            <a:pPr lvl="1"/>
            <a:r>
              <a:rPr lang="zh-CN" altLang="en-US" dirty="0" smtClean="0">
                <a:solidFill>
                  <a:srgbClr val="0000CC"/>
                </a:solidFill>
              </a:rPr>
              <a:t>电信网络：</a:t>
            </a:r>
            <a:r>
              <a:rPr lang="zh-CN" altLang="zh-CN" dirty="0"/>
              <a:t>提供电话、电报及传真等</a:t>
            </a:r>
            <a:r>
              <a:rPr lang="zh-CN" altLang="zh-CN" dirty="0" smtClean="0"/>
              <a:t>服务</a:t>
            </a:r>
            <a:r>
              <a:rPr lang="zh-CN" altLang="en-US" dirty="0" smtClean="0"/>
              <a:t>；</a:t>
            </a:r>
            <a:endParaRPr lang="en-US" altLang="zh-CN" dirty="0" smtClean="0"/>
          </a:p>
          <a:p>
            <a:pPr lvl="1"/>
            <a:r>
              <a:rPr lang="zh-CN" altLang="en-US" dirty="0" smtClean="0">
                <a:solidFill>
                  <a:srgbClr val="0000CC"/>
                </a:solidFill>
              </a:rPr>
              <a:t>有线电视网络：</a:t>
            </a:r>
            <a:r>
              <a:rPr lang="zh-CN" altLang="zh-CN" dirty="0"/>
              <a:t>向用户传送各种</a:t>
            </a:r>
            <a:r>
              <a:rPr lang="zh-CN" altLang="zh-CN" dirty="0" smtClean="0"/>
              <a:t>电视节目</a:t>
            </a:r>
            <a:r>
              <a:rPr lang="zh-CN" altLang="en-US" dirty="0" smtClean="0"/>
              <a:t>；</a:t>
            </a:r>
            <a:endParaRPr lang="en-US" altLang="zh-CN" dirty="0" smtClean="0"/>
          </a:p>
          <a:p>
            <a:pPr lvl="1"/>
            <a:r>
              <a:rPr lang="zh-CN" altLang="en-US" dirty="0" smtClean="0">
                <a:solidFill>
                  <a:srgbClr val="0000CC"/>
                </a:solidFill>
              </a:rPr>
              <a:t>计算机网络：</a:t>
            </a:r>
            <a:r>
              <a:rPr lang="zh-CN" altLang="zh-CN" dirty="0"/>
              <a:t>使</a:t>
            </a:r>
            <a:r>
              <a:rPr lang="zh-CN" altLang="zh-CN" dirty="0" smtClean="0"/>
              <a:t>用户</a:t>
            </a:r>
            <a:r>
              <a:rPr lang="zh-CN" altLang="en-US" dirty="0" smtClean="0"/>
              <a:t>能</a:t>
            </a:r>
            <a:r>
              <a:rPr lang="zh-CN" altLang="zh-CN" dirty="0" smtClean="0"/>
              <a:t>在</a:t>
            </a:r>
            <a:r>
              <a:rPr lang="zh-CN" altLang="zh-CN" dirty="0"/>
              <a:t>计算机之间传送数据</a:t>
            </a:r>
            <a:r>
              <a:rPr lang="zh-CN" altLang="zh-CN" dirty="0" smtClean="0"/>
              <a:t>文件</a:t>
            </a:r>
            <a:r>
              <a:rPr lang="zh-CN" altLang="en-US" dirty="0" smtClean="0"/>
              <a:t>；</a:t>
            </a:r>
            <a:endParaRPr lang="zh-CN" altLang="en-US" dirty="0"/>
          </a:p>
          <a:p>
            <a:endParaRPr lang="zh-CN" altLang="en-US" dirty="0"/>
          </a:p>
        </p:txBody>
      </p:sp>
      <p:sp>
        <p:nvSpPr>
          <p:cNvPr id="4" name="矩形 3"/>
          <p:cNvSpPr/>
          <p:nvPr/>
        </p:nvSpPr>
        <p:spPr>
          <a:xfrm>
            <a:off x="632520" y="5773789"/>
            <a:ext cx="9001000" cy="535531"/>
          </a:xfrm>
          <a:prstGeom prst="rect">
            <a:avLst/>
          </a:prstGeom>
          <a:solidFill>
            <a:srgbClr val="FFC000"/>
          </a:solidFill>
        </p:spPr>
        <p:txBody>
          <a:bodyPr wrap="square">
            <a:spAutoFit/>
          </a:bodyPr>
          <a:lstStyle/>
          <a:p>
            <a:pPr algn="ctr">
              <a:lnSpc>
                <a:spcPct val="90000"/>
              </a:lnSpc>
            </a:pPr>
            <a:r>
              <a:rPr lang="zh-CN" altLang="en-US" sz="3200" b="1" dirty="0">
                <a:latin typeface="+mn-lt"/>
                <a:ea typeface="黑体" pitchFamily="2" charset="-122"/>
              </a:rPr>
              <a:t>发展最快的并起到核心作用的是计算机网络。</a:t>
            </a:r>
            <a:endParaRPr lang="en-US" altLang="zh-CN" sz="3200" b="1" dirty="0">
              <a:latin typeface="+mn-lt"/>
              <a:ea typeface="黑体" pitchFamily="2" charset="-122"/>
            </a:endParaRPr>
          </a:p>
        </p:txBody>
      </p:sp>
    </p:spTree>
    <p:extLst>
      <p:ext uri="{BB962C8B-B14F-4D97-AF65-F5344CB8AC3E}">
        <p14:creationId xmlns:p14="http://schemas.microsoft.com/office/powerpoint/2010/main" val="382646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3038174"/>
              </p:ext>
            </p:extLst>
          </p:nvPr>
        </p:nvGraphicFramePr>
        <p:xfrm>
          <a:off x="776536" y="2148448"/>
          <a:ext cx="8496945" cy="2792720"/>
        </p:xfrm>
        <a:graphic>
          <a:graphicData uri="http://schemas.openxmlformats.org/drawingml/2006/table">
            <a:tbl>
              <a:tblPr firstRow="1" bandRow="1">
                <a:tableStyleId>{073A0DAA-6AF3-43AB-8588-CEC1D06C72B9}</a:tableStyleId>
              </a:tblPr>
              <a:tblGrid>
                <a:gridCol w="1296144"/>
                <a:gridCol w="1512168"/>
                <a:gridCol w="1512169"/>
                <a:gridCol w="1584176"/>
                <a:gridCol w="2592288"/>
              </a:tblGrid>
              <a:tr h="720080">
                <a:tc>
                  <a:txBody>
                    <a:bodyPr/>
                    <a:lstStyle/>
                    <a:p>
                      <a:pPr algn="ctr"/>
                      <a:r>
                        <a:rPr lang="zh-CN" altLang="en-US" sz="2800" b="1" dirty="0" smtClean="0">
                          <a:latin typeface="+mn-lt"/>
                          <a:ea typeface="黑体" pitchFamily="2" charset="-122"/>
                        </a:rPr>
                        <a:t>年份</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网络数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主机数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用户数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管理机构数</a:t>
                      </a:r>
                      <a:endParaRPr lang="zh-CN" altLang="en-US" sz="2800" b="1"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1980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0</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1990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1</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2000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7</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2005</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9</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tr>
            </a:tbl>
          </a:graphicData>
        </a:graphic>
      </p:graphicFrame>
      <p:sp>
        <p:nvSpPr>
          <p:cNvPr id="8" name="矩形 7"/>
          <p:cNvSpPr/>
          <p:nvPr/>
        </p:nvSpPr>
        <p:spPr>
          <a:xfrm>
            <a:off x="1590547" y="1628800"/>
            <a:ext cx="6674821" cy="523220"/>
          </a:xfrm>
          <a:prstGeom prst="rect">
            <a:avLst/>
          </a:prstGeom>
        </p:spPr>
        <p:txBody>
          <a:bodyPr wrap="square">
            <a:spAutoFit/>
          </a:bodyPr>
          <a:lstStyle/>
          <a:p>
            <a:pPr algn="ctr"/>
            <a:r>
              <a:rPr lang="zh-CN" altLang="zh-CN" sz="2800" b="1" dirty="0" smtClean="0">
                <a:latin typeface="+mn-lt"/>
                <a:ea typeface="黑体" pitchFamily="2" charset="-122"/>
              </a:rPr>
              <a:t>互联网</a:t>
            </a:r>
            <a:r>
              <a:rPr lang="zh-CN" altLang="zh-CN" sz="2800" b="1" dirty="0">
                <a:latin typeface="+mn-lt"/>
                <a:ea typeface="黑体" pitchFamily="2" charset="-122"/>
              </a:rPr>
              <a:t>的发展</a:t>
            </a:r>
            <a:r>
              <a:rPr lang="zh-CN" altLang="zh-CN" sz="2800" b="1" dirty="0" smtClean="0">
                <a:latin typeface="+mn-lt"/>
                <a:ea typeface="黑体" pitchFamily="2" charset="-122"/>
              </a:rPr>
              <a:t>概况</a:t>
            </a:r>
            <a:r>
              <a:rPr lang="zh-CN" altLang="en-US" sz="2800" b="1" dirty="0">
                <a:latin typeface="+mn-lt"/>
                <a:ea typeface="黑体" pitchFamily="2" charset="-122"/>
              </a:rPr>
              <a:t>（统计到 </a:t>
            </a:r>
            <a:r>
              <a:rPr lang="en-US" altLang="zh-CN" sz="2800" b="1" dirty="0">
                <a:latin typeface="+mn-lt"/>
                <a:ea typeface="黑体" pitchFamily="2" charset="-122"/>
              </a:rPr>
              <a:t>2005 </a:t>
            </a:r>
            <a:r>
              <a:rPr lang="zh-CN" altLang="en-US" sz="2800" b="1" dirty="0">
                <a:latin typeface="+mn-lt"/>
                <a:ea typeface="黑体" pitchFamily="2" charset="-122"/>
              </a:rPr>
              <a:t>年）</a:t>
            </a:r>
          </a:p>
        </p:txBody>
      </p:sp>
    </p:spTree>
    <p:extLst>
      <p:ext uri="{BB962C8B-B14F-4D97-AF65-F5344CB8AC3E}">
        <p14:creationId xmlns:p14="http://schemas.microsoft.com/office/powerpoint/2010/main" val="25567672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smtClean="0"/>
              <a:t>1.2.3  </a:t>
            </a:r>
            <a:r>
              <a:rPr lang="zh-CN" altLang="zh-CN" dirty="0" smtClean="0"/>
              <a:t>互联网</a:t>
            </a:r>
            <a:r>
              <a:rPr lang="zh-CN" altLang="zh-CN" dirty="0"/>
              <a:t>的标准化工作</a:t>
            </a:r>
            <a:endParaRPr lang="zh-CN" altLang="en-US" dirty="0"/>
          </a:p>
        </p:txBody>
      </p:sp>
      <p:grpSp>
        <p:nvGrpSpPr>
          <p:cNvPr id="3" name="组合 2"/>
          <p:cNvGrpSpPr/>
          <p:nvPr/>
        </p:nvGrpSpPr>
        <p:grpSpPr>
          <a:xfrm>
            <a:off x="416496" y="2262188"/>
            <a:ext cx="9283437" cy="3614738"/>
            <a:chOff x="350837" y="2262188"/>
            <a:chExt cx="9283437" cy="3614738"/>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a:spLocks/>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2262188"/>
              <a:ext cx="2744788" cy="4937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互联网协会 </a:t>
              </a:r>
              <a:r>
                <a:rPr kumimoji="1" lang="en-US" altLang="zh-CN" sz="2000" b="1" dirty="0">
                  <a:solidFill>
                    <a:srgbClr val="000099"/>
                  </a:solidFill>
                  <a:ea typeface="黑体" pitchFamily="2" charset="-122"/>
                </a:rPr>
                <a:t>ISOC</a:t>
              </a: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755900"/>
              <a:ext cx="295804"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755900"/>
              <a:ext cx="342238"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IRSG </a:t>
              </a: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444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IRTF </a:t>
              </a:r>
            </a:p>
          </p:txBody>
        </p:sp>
        <p:sp>
          <p:nvSpPr>
            <p:cNvPr id="320525" name="Text Box 13"/>
            <p:cNvSpPr txBox="1">
              <a:spLocks noChangeArrowheads="1"/>
            </p:cNvSpPr>
            <p:nvPr/>
          </p:nvSpPr>
          <p:spPr bwMode="auto">
            <a:xfrm>
              <a:off x="6485335" y="3560763"/>
              <a:ext cx="24304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IETF </a:t>
              </a: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IESG </a:t>
              </a:r>
            </a:p>
          </p:txBody>
        </p:sp>
        <p:sp>
          <p:nvSpPr>
            <p:cNvPr id="320529" name="Text Box 17"/>
            <p:cNvSpPr txBox="1">
              <a:spLocks noChangeArrowheads="1"/>
            </p:cNvSpPr>
            <p:nvPr/>
          </p:nvSpPr>
          <p:spPr bwMode="auto">
            <a:xfrm>
              <a:off x="7371027" y="475456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34" name="Text Box 22"/>
            <p:cNvSpPr txBox="1">
              <a:spLocks noChangeArrowheads="1"/>
            </p:cNvSpPr>
            <p:nvPr/>
          </p:nvSpPr>
          <p:spPr bwMode="auto">
            <a:xfrm>
              <a:off x="656100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5" name="Text Box 23"/>
            <p:cNvSpPr txBox="1">
              <a:spLocks noChangeArrowheads="1"/>
            </p:cNvSpPr>
            <p:nvPr/>
          </p:nvSpPr>
          <p:spPr bwMode="auto">
            <a:xfrm>
              <a:off x="845621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41" name="Text Box 29"/>
            <p:cNvSpPr txBox="1">
              <a:spLocks noChangeArrowheads="1"/>
            </p:cNvSpPr>
            <p:nvPr/>
          </p:nvSpPr>
          <p:spPr bwMode="auto">
            <a:xfrm>
              <a:off x="1676797"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互联网体系结构</a:t>
              </a:r>
              <a:endParaRPr kumimoji="1" lang="zh-CN" altLang="en-US" sz="2000" b="1" dirty="0">
                <a:solidFill>
                  <a:srgbClr val="000099"/>
                </a:solidFill>
                <a:ea typeface="黑体" pitchFamily="2" charset="-122"/>
              </a:endParaRPr>
            </a:p>
            <a:p>
              <a:pPr algn="ctr"/>
              <a:r>
                <a:rPr kumimoji="1" lang="zh-CN" altLang="en-US" sz="2000" b="1" dirty="0">
                  <a:solidFill>
                    <a:srgbClr val="000099"/>
                  </a:solidFill>
                  <a:ea typeface="黑体" pitchFamily="2" charset="-122"/>
                </a:rPr>
                <a:t>研究委员会 </a:t>
              </a:r>
              <a:r>
                <a:rPr kumimoji="1" lang="en-US" altLang="zh-CN" sz="2000" b="1" dirty="0">
                  <a:solidFill>
                    <a:srgbClr val="000099"/>
                  </a:solidFill>
                  <a:ea typeface="黑体" pitchFamily="2" charset="-122"/>
                </a:rPr>
                <a:t>IAB </a:t>
              </a: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grpSp>
      <p:sp>
        <p:nvSpPr>
          <p:cNvPr id="2" name="矩形 1"/>
          <p:cNvSpPr/>
          <p:nvPr/>
        </p:nvSpPr>
        <p:spPr>
          <a:xfrm>
            <a:off x="584729" y="1184970"/>
            <a:ext cx="8832768" cy="1129348"/>
          </a:xfrm>
          <a:prstGeom prst="rect">
            <a:avLst/>
          </a:prstGeom>
        </p:spPr>
        <p:txBody>
          <a:bodyPr wrap="square">
            <a:spAutoFit/>
          </a:bodyPr>
          <a:lstStyle/>
          <a:p>
            <a:pPr>
              <a:lnSpc>
                <a:spcPct val="110000"/>
              </a:lnSpc>
            </a:pPr>
            <a:r>
              <a:rPr lang="zh-CN" altLang="zh-CN" sz="3200" b="1" dirty="0">
                <a:latin typeface="+mn-lt"/>
                <a:ea typeface="黑体" pitchFamily="2" charset="-122"/>
              </a:rPr>
              <a:t>互联网的标准化工作对互联网的发展起到了非常重要的</a:t>
            </a:r>
            <a:r>
              <a:rPr lang="zh-CN" altLang="zh-CN" sz="3200" b="1" dirty="0" smtClean="0">
                <a:latin typeface="+mn-lt"/>
                <a:ea typeface="黑体" pitchFamily="2" charset="-122"/>
              </a:rPr>
              <a:t>作用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
        <p:nvSpPr>
          <p:cNvPr id="4" name="矩形 3">
            <a:hlinkClick r:id="rId3"/>
          </p:cNvPr>
          <p:cNvSpPr/>
          <p:nvPr/>
        </p:nvSpPr>
        <p:spPr>
          <a:xfrm>
            <a:off x="5086960" y="1815059"/>
            <a:ext cx="3360792" cy="369332"/>
          </a:xfrm>
          <a:prstGeom prst="rect">
            <a:avLst/>
          </a:prstGeom>
        </p:spPr>
        <p:txBody>
          <a:bodyPr wrap="none">
            <a:spAutoFit/>
          </a:bodyPr>
          <a:lstStyle/>
          <a:p>
            <a:r>
              <a:rPr lang="en-US" altLang="zh-CN" dirty="0"/>
              <a:t>https://www.internetsociety.org/</a:t>
            </a:r>
            <a:endParaRPr lang="zh-CN" altLang="en-US" dirty="0"/>
          </a:p>
        </p:txBody>
      </p:sp>
      <p:sp>
        <p:nvSpPr>
          <p:cNvPr id="5" name="矩形 4">
            <a:hlinkClick r:id="rId4"/>
          </p:cNvPr>
          <p:cNvSpPr/>
          <p:nvPr/>
        </p:nvSpPr>
        <p:spPr>
          <a:xfrm>
            <a:off x="7094009" y="3140683"/>
            <a:ext cx="2198102" cy="369332"/>
          </a:xfrm>
          <a:prstGeom prst="rect">
            <a:avLst/>
          </a:prstGeom>
        </p:spPr>
        <p:txBody>
          <a:bodyPr wrap="none">
            <a:spAutoFit/>
          </a:bodyPr>
          <a:lstStyle/>
          <a:p>
            <a:r>
              <a:rPr lang="en-US" altLang="zh-CN" dirty="0"/>
              <a:t>https://www.ietf.org/</a:t>
            </a:r>
            <a:endParaRPr lang="zh-CN" altLang="zh-CN" dirty="0"/>
          </a:p>
        </p:txBody>
      </p:sp>
    </p:spTree>
    <p:extLst>
      <p:ext uri="{BB962C8B-B14F-4D97-AF65-F5344CB8AC3E}">
        <p14:creationId xmlns:p14="http://schemas.microsoft.com/office/powerpoint/2010/main" val="809218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ctr"/>
            <a:r>
              <a:rPr lang="zh-CN" altLang="en-US" sz="3600" dirty="0" smtClean="0"/>
              <a:t>成为</a:t>
            </a:r>
            <a:r>
              <a:rPr lang="zh-CN" altLang="zh-CN" sz="3600" dirty="0" smtClean="0"/>
              <a:t>互联网正式</a:t>
            </a:r>
            <a:r>
              <a:rPr lang="zh-CN" altLang="zh-CN" sz="3600" dirty="0"/>
              <a:t>标准要</a:t>
            </a:r>
            <a:r>
              <a:rPr lang="zh-CN" altLang="zh-CN" sz="3600" dirty="0" smtClean="0"/>
              <a:t>经过三</a:t>
            </a:r>
            <a:r>
              <a:rPr lang="zh-CN" altLang="zh-CN" sz="3600" dirty="0"/>
              <a:t>个</a:t>
            </a:r>
            <a:r>
              <a:rPr lang="zh-CN" altLang="zh-CN" sz="3600" dirty="0" smtClean="0"/>
              <a:t>阶段</a:t>
            </a:r>
            <a:endParaRPr lang="zh-CN" altLang="en-US" sz="3600" dirty="0"/>
          </a:p>
        </p:txBody>
      </p:sp>
      <p:sp>
        <p:nvSpPr>
          <p:cNvPr id="322563" name="Rectangle 3"/>
          <p:cNvSpPr>
            <a:spLocks noGrp="1" noChangeArrowheads="1"/>
          </p:cNvSpPr>
          <p:nvPr>
            <p:ph idx="1"/>
          </p:nvPr>
        </p:nvSpPr>
        <p:spPr>
          <a:xfrm>
            <a:off x="495300" y="1988840"/>
            <a:ext cx="9066212" cy="41420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smtClean="0">
                <a:solidFill>
                  <a:srgbClr val="0000CC"/>
                </a:solidFill>
              </a:rPr>
              <a:t>互联网草案 </a:t>
            </a:r>
            <a:r>
              <a:rPr lang="en-US" altLang="zh-CN" dirty="0" smtClean="0"/>
              <a:t>(</a:t>
            </a:r>
            <a:r>
              <a:rPr lang="en-US" altLang="zh-CN" dirty="0"/>
              <a:t>Internet Draft) ——</a:t>
            </a:r>
            <a:r>
              <a:rPr lang="zh-CN" altLang="zh-CN" dirty="0"/>
              <a:t>有效期只有六个月</a:t>
            </a:r>
            <a:r>
              <a:rPr lang="zh-CN" altLang="en-US" dirty="0"/>
              <a:t>。在这个阶段还</a:t>
            </a:r>
            <a:r>
              <a:rPr lang="zh-CN" altLang="en-US" dirty="0">
                <a:solidFill>
                  <a:srgbClr val="FF0000"/>
                </a:solidFill>
              </a:rPr>
              <a:t>不是</a:t>
            </a:r>
            <a:r>
              <a:rPr lang="zh-CN" altLang="en-US" dirty="0"/>
              <a:t> </a:t>
            </a:r>
            <a:r>
              <a:rPr lang="en-US" altLang="zh-CN" dirty="0"/>
              <a:t>RFC </a:t>
            </a:r>
            <a:r>
              <a:rPr lang="zh-CN" altLang="en-US" dirty="0"/>
              <a:t>文档。</a:t>
            </a:r>
          </a:p>
          <a:p>
            <a:r>
              <a:rPr lang="zh-CN" altLang="en-US" dirty="0">
                <a:solidFill>
                  <a:srgbClr val="0000CC"/>
                </a:solidFill>
              </a:rPr>
              <a:t>建议</a:t>
            </a:r>
            <a:r>
              <a:rPr lang="zh-CN" altLang="en-US" dirty="0" smtClean="0">
                <a:solidFill>
                  <a:srgbClr val="0000CC"/>
                </a:solidFill>
              </a:rPr>
              <a:t>标准 </a:t>
            </a:r>
            <a:r>
              <a:rPr lang="en-US" altLang="zh-CN" dirty="0" smtClean="0"/>
              <a:t>(</a:t>
            </a:r>
            <a:r>
              <a:rPr lang="en-US" altLang="zh-CN" dirty="0"/>
              <a:t>Proposed Standard) ——</a:t>
            </a:r>
            <a:r>
              <a:rPr lang="zh-CN" altLang="en-US" dirty="0"/>
              <a:t>从这个阶段开始就成为 </a:t>
            </a:r>
            <a:r>
              <a:rPr lang="en-US" altLang="zh-CN" dirty="0"/>
              <a:t>RFC </a:t>
            </a:r>
            <a:r>
              <a:rPr lang="zh-CN" altLang="en-US" dirty="0"/>
              <a:t>文档。</a:t>
            </a:r>
          </a:p>
          <a:p>
            <a:r>
              <a:rPr lang="zh-CN" altLang="en-US" dirty="0" smtClean="0">
                <a:solidFill>
                  <a:srgbClr val="0000CC"/>
                </a:solidFill>
              </a:rPr>
              <a:t>互联网标准 </a:t>
            </a:r>
            <a:r>
              <a:rPr lang="en-US" altLang="zh-CN" dirty="0" smtClean="0"/>
              <a:t>(</a:t>
            </a:r>
            <a:r>
              <a:rPr lang="en-US" altLang="zh-CN" dirty="0"/>
              <a:t>Internet Standard) </a:t>
            </a:r>
            <a:r>
              <a:rPr lang="en-US" altLang="zh-CN" dirty="0" smtClean="0"/>
              <a:t>——</a:t>
            </a:r>
            <a:r>
              <a:rPr lang="zh-CN" altLang="zh-CN" dirty="0"/>
              <a:t>达到正式标准后，每个标准就分配到一个</a:t>
            </a:r>
            <a:r>
              <a:rPr lang="zh-CN" altLang="zh-CN" dirty="0" smtClean="0"/>
              <a:t>编号</a:t>
            </a:r>
            <a:r>
              <a:rPr lang="en-US" altLang="zh-CN" dirty="0" smtClean="0"/>
              <a:t> STD </a:t>
            </a:r>
            <a:r>
              <a:rPr lang="en-US" altLang="zh-CN" dirty="0" err="1" smtClean="0"/>
              <a:t>xxxx</a:t>
            </a:r>
            <a:r>
              <a:rPr lang="zh-CN" altLang="zh-CN" dirty="0" smtClean="0"/>
              <a:t>。</a:t>
            </a:r>
            <a:r>
              <a:rPr lang="en-US" altLang="zh-CN" dirty="0" smtClean="0"/>
              <a:t> </a:t>
            </a:r>
            <a:r>
              <a:rPr lang="zh-CN" altLang="zh-CN" dirty="0" smtClean="0"/>
              <a:t>一</a:t>
            </a:r>
            <a:r>
              <a:rPr lang="zh-CN" altLang="zh-CN" dirty="0"/>
              <a:t>个标准可以和多</a:t>
            </a:r>
            <a:r>
              <a:rPr lang="zh-CN" altLang="zh-CN" dirty="0" smtClean="0"/>
              <a:t>个</a:t>
            </a:r>
            <a:r>
              <a:rPr lang="en-US" altLang="zh-CN" dirty="0" smtClean="0"/>
              <a:t> RFC </a:t>
            </a:r>
            <a:r>
              <a:rPr lang="zh-CN" altLang="zh-CN" dirty="0" smtClean="0"/>
              <a:t>文档</a:t>
            </a:r>
            <a:r>
              <a:rPr lang="zh-CN" altLang="zh-CN" dirty="0"/>
              <a:t>关联。</a:t>
            </a:r>
            <a:endParaRPr lang="en-US" altLang="zh-CN" dirty="0"/>
          </a:p>
        </p:txBody>
      </p:sp>
      <p:sp>
        <p:nvSpPr>
          <p:cNvPr id="2" name="矩形 1"/>
          <p:cNvSpPr/>
          <p:nvPr/>
        </p:nvSpPr>
        <p:spPr>
          <a:xfrm>
            <a:off x="344488" y="1260049"/>
            <a:ext cx="9489504" cy="584775"/>
          </a:xfrm>
          <a:prstGeom prst="rect">
            <a:avLst/>
          </a:prstGeom>
          <a:solidFill>
            <a:srgbClr val="00B0F0"/>
          </a:solidFill>
        </p:spPr>
        <p:txBody>
          <a:bodyPr wrap="square">
            <a:spAutoFit/>
          </a:bodyPr>
          <a:lstStyle/>
          <a:p>
            <a:pPr algn="ctr"/>
            <a:r>
              <a:rPr lang="zh-CN" altLang="zh-CN" sz="3200" b="1" dirty="0" smtClean="0">
                <a:latin typeface="+mn-lt"/>
                <a:ea typeface="黑体" pitchFamily="2" charset="-122"/>
              </a:rPr>
              <a:t>所有互联网</a:t>
            </a:r>
            <a:r>
              <a:rPr lang="zh-CN" altLang="zh-CN" sz="3200" b="1" dirty="0">
                <a:latin typeface="+mn-lt"/>
                <a:ea typeface="黑体" pitchFamily="2" charset="-122"/>
              </a:rPr>
              <a:t>标准</a:t>
            </a:r>
            <a:r>
              <a:rPr lang="zh-CN" altLang="zh-CN" sz="3200" b="1" dirty="0" smtClean="0">
                <a:latin typeface="+mn-lt"/>
                <a:ea typeface="黑体" pitchFamily="2" charset="-122"/>
              </a:rPr>
              <a:t>都以</a:t>
            </a:r>
            <a:r>
              <a:rPr lang="en-US" altLang="zh-CN" sz="3200" b="1" dirty="0" smtClean="0">
                <a:latin typeface="+mn-lt"/>
                <a:ea typeface="黑体" pitchFamily="2" charset="-122"/>
              </a:rPr>
              <a:t> RFC </a:t>
            </a:r>
            <a:r>
              <a:rPr lang="zh-CN" altLang="zh-CN" sz="3200" b="1" dirty="0" smtClean="0">
                <a:latin typeface="+mn-lt"/>
                <a:ea typeface="黑体" pitchFamily="2" charset="-122"/>
              </a:rPr>
              <a:t>的</a:t>
            </a:r>
            <a:r>
              <a:rPr lang="zh-CN" altLang="zh-CN" sz="3200" b="1" dirty="0">
                <a:latin typeface="+mn-lt"/>
                <a:ea typeface="黑体" pitchFamily="2" charset="-122"/>
              </a:rPr>
              <a:t>形式在互联网上</a:t>
            </a:r>
            <a:r>
              <a:rPr lang="zh-CN" altLang="zh-CN" sz="3200" b="1" dirty="0" smtClean="0">
                <a:latin typeface="+mn-lt"/>
                <a:ea typeface="黑体" pitchFamily="2" charset="-122"/>
              </a:rPr>
              <a:t>发表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38466648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title"/>
          </p:nvPr>
        </p:nvSpPr>
        <p:spPr/>
        <p:txBody>
          <a:bodyPr/>
          <a:lstStyle/>
          <a:p>
            <a:pPr algn="ctr"/>
            <a:r>
              <a:rPr lang="zh-CN" altLang="en-US" dirty="0" smtClean="0"/>
              <a:t>各种 </a:t>
            </a:r>
            <a:r>
              <a:rPr lang="en-US" altLang="zh-CN" dirty="0" smtClean="0"/>
              <a:t>RFC </a:t>
            </a:r>
            <a:r>
              <a:rPr lang="zh-CN" altLang="en-US" dirty="0" smtClean="0"/>
              <a:t>之间</a:t>
            </a:r>
            <a:r>
              <a:rPr lang="zh-CN" altLang="en-US" dirty="0"/>
              <a:t>的关系 </a:t>
            </a:r>
          </a:p>
        </p:txBody>
      </p:sp>
      <p:grpSp>
        <p:nvGrpSpPr>
          <p:cNvPr id="3" name="组合 2"/>
          <p:cNvGrpSpPr/>
          <p:nvPr/>
        </p:nvGrpSpPr>
        <p:grpSpPr>
          <a:xfrm>
            <a:off x="704528" y="2420169"/>
            <a:ext cx="8518449" cy="3673127"/>
            <a:chOff x="428229" y="1916114"/>
            <a:chExt cx="8518449" cy="3673127"/>
          </a:xfrm>
        </p:grpSpPr>
        <p:sp>
          <p:nvSpPr>
            <p:cNvPr id="324610" name="Rectangle 2"/>
            <p:cNvSpPr>
              <a:spLocks noChangeArrowheads="1"/>
            </p:cNvSpPr>
            <p:nvPr/>
          </p:nvSpPr>
          <p:spPr bwMode="auto">
            <a:xfrm>
              <a:off x="428229" y="2727327"/>
              <a:ext cx="8485212" cy="286191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4612" name="Rectangle 4"/>
            <p:cNvSpPr>
              <a:spLocks noChangeArrowheads="1"/>
            </p:cNvSpPr>
            <p:nvPr/>
          </p:nvSpPr>
          <p:spPr bwMode="auto">
            <a:xfrm>
              <a:off x="3680355" y="2944814"/>
              <a:ext cx="1805781" cy="46672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4" name="Rectangle 6"/>
            <p:cNvSpPr>
              <a:spLocks noChangeArrowheads="1"/>
            </p:cNvSpPr>
            <p:nvPr/>
          </p:nvSpPr>
          <p:spPr bwMode="auto">
            <a:xfrm>
              <a:off x="3680355" y="3899445"/>
              <a:ext cx="1805781" cy="468312"/>
            </a:xfrm>
            <a:prstGeom prst="rect">
              <a:avLst/>
            </a:prstGeom>
            <a:solidFill>
              <a:srgbClr val="333399"/>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5" name="Rectangle 7"/>
            <p:cNvSpPr>
              <a:spLocks noChangeArrowheads="1"/>
            </p:cNvSpPr>
            <p:nvPr/>
          </p:nvSpPr>
          <p:spPr bwMode="auto">
            <a:xfrm>
              <a:off x="3680355" y="4834483"/>
              <a:ext cx="1805781"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6" name="Rectangle 8"/>
            <p:cNvSpPr>
              <a:spLocks noChangeArrowheads="1"/>
            </p:cNvSpPr>
            <p:nvPr/>
          </p:nvSpPr>
          <p:spPr bwMode="auto">
            <a:xfrm>
              <a:off x="6438900" y="2944814"/>
              <a:ext cx="2187575"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7" name="Rectangle 9"/>
            <p:cNvSpPr>
              <a:spLocks noChangeArrowheads="1"/>
            </p:cNvSpPr>
            <p:nvPr/>
          </p:nvSpPr>
          <p:spPr bwMode="auto">
            <a:xfrm>
              <a:off x="636323" y="2944814"/>
              <a:ext cx="1902090"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8" name="Oval 10"/>
            <p:cNvSpPr>
              <a:spLocks noChangeArrowheads="1"/>
            </p:cNvSpPr>
            <p:nvPr/>
          </p:nvSpPr>
          <p:spPr bwMode="auto">
            <a:xfrm>
              <a:off x="3489458" y="1916114"/>
              <a:ext cx="2187575" cy="561975"/>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9" name="Line 11"/>
            <p:cNvSpPr>
              <a:spLocks noChangeShapeType="1"/>
            </p:cNvSpPr>
            <p:nvPr/>
          </p:nvSpPr>
          <p:spPr bwMode="auto">
            <a:xfrm>
              <a:off x="4583245" y="2478089"/>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0" name="Line 12"/>
            <p:cNvSpPr>
              <a:spLocks noChangeShapeType="1"/>
            </p:cNvSpPr>
            <p:nvPr/>
          </p:nvSpPr>
          <p:spPr bwMode="auto">
            <a:xfrm>
              <a:off x="4583245" y="341153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2" name="Line 14"/>
            <p:cNvSpPr>
              <a:spLocks noChangeShapeType="1"/>
            </p:cNvSpPr>
            <p:nvPr/>
          </p:nvSpPr>
          <p:spPr bwMode="auto">
            <a:xfrm>
              <a:off x="4583245" y="436775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3" name="Freeform 15"/>
            <p:cNvSpPr>
              <a:spLocks/>
            </p:cNvSpPr>
            <p:nvPr/>
          </p:nvSpPr>
          <p:spPr bwMode="auto">
            <a:xfrm>
              <a:off x="5677033" y="2195513"/>
              <a:ext cx="185565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4" name="Freeform 16"/>
            <p:cNvSpPr>
              <a:spLocks/>
            </p:cNvSpPr>
            <p:nvPr/>
          </p:nvSpPr>
          <p:spPr bwMode="auto">
            <a:xfrm flipH="1">
              <a:off x="1587369" y="2195513"/>
              <a:ext cx="185393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5" name="Freeform 17"/>
            <p:cNvSpPr>
              <a:spLocks/>
            </p:cNvSpPr>
            <p:nvPr/>
          </p:nvSpPr>
          <p:spPr bwMode="auto">
            <a:xfrm rot="16200000" flipH="1">
              <a:off x="1829521" y="3217011"/>
              <a:ext cx="1608682" cy="209298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6" name="Freeform 18"/>
            <p:cNvSpPr>
              <a:spLocks/>
            </p:cNvSpPr>
            <p:nvPr/>
          </p:nvSpPr>
          <p:spPr bwMode="auto">
            <a:xfrm rot="5400000">
              <a:off x="5689857" y="3207819"/>
              <a:ext cx="1656308" cy="206375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7" name="Line 19"/>
            <p:cNvSpPr>
              <a:spLocks noChangeShapeType="1"/>
            </p:cNvSpPr>
            <p:nvPr/>
          </p:nvSpPr>
          <p:spPr bwMode="auto">
            <a:xfrm rot="-5400000">
              <a:off x="3117123" y="2616532"/>
              <a:ext cx="0" cy="1126463"/>
            </a:xfrm>
            <a:prstGeom prst="line">
              <a:avLst/>
            </a:prstGeom>
            <a:noFill/>
            <a:ln w="19050">
              <a:solidFill>
                <a:srgbClr val="3333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8" name="Freeform 20"/>
            <p:cNvSpPr>
              <a:spLocks/>
            </p:cNvSpPr>
            <p:nvPr/>
          </p:nvSpPr>
          <p:spPr bwMode="auto">
            <a:xfrm>
              <a:off x="2947557" y="3396598"/>
              <a:ext cx="923076" cy="1437884"/>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9320 h 10000"/>
                <a:gd name="connsiteX5" fmla="*/ 8958 w 10000"/>
                <a:gd name="connsiteY5" fmla="*/ 10000 h 10000"/>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8267 h 10000"/>
                <a:gd name="connsiteX5" fmla="*/ 8958 w 10000"/>
                <a:gd name="connsiteY5" fmla="*/ 10000 h 10000"/>
                <a:gd name="connsiteX0" fmla="*/ 10000 w 10287"/>
                <a:gd name="connsiteY0" fmla="*/ 0 h 10000"/>
                <a:gd name="connsiteX1" fmla="*/ 10287 w 10287"/>
                <a:gd name="connsiteY1" fmla="*/ 1777 h 10000"/>
                <a:gd name="connsiteX2" fmla="*/ 0 w 10287"/>
                <a:gd name="connsiteY2" fmla="*/ 1040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9862 w 10149"/>
                <a:gd name="connsiteY0" fmla="*/ 0 h 10000"/>
                <a:gd name="connsiteX1" fmla="*/ 10149 w 10149"/>
                <a:gd name="connsiteY1" fmla="*/ 1777 h 10000"/>
                <a:gd name="connsiteX2" fmla="*/ 5 w 10149"/>
                <a:gd name="connsiteY2" fmla="*/ 1777 h 10000"/>
                <a:gd name="connsiteX3" fmla="*/ 292 w 10149"/>
                <a:gd name="connsiteY3" fmla="*/ 8381 h 10000"/>
                <a:gd name="connsiteX4" fmla="*/ 8801 w 10149"/>
                <a:gd name="connsiteY4" fmla="*/ 8267 h 10000"/>
                <a:gd name="connsiteX5" fmla="*/ 8820 w 10149"/>
                <a:gd name="connsiteY5" fmla="*/ 10000 h 10000"/>
                <a:gd name="connsiteX0" fmla="*/ 9870 w 10157"/>
                <a:gd name="connsiteY0" fmla="*/ 0 h 10000"/>
                <a:gd name="connsiteX1" fmla="*/ 10157 w 10157"/>
                <a:gd name="connsiteY1" fmla="*/ 1777 h 10000"/>
                <a:gd name="connsiteX2" fmla="*/ 13 w 10157"/>
                <a:gd name="connsiteY2" fmla="*/ 1777 h 10000"/>
                <a:gd name="connsiteX3" fmla="*/ 13 w 10157"/>
                <a:gd name="connsiteY3" fmla="*/ 8381 h 10000"/>
                <a:gd name="connsiteX4" fmla="*/ 8809 w 10157"/>
                <a:gd name="connsiteY4" fmla="*/ 8267 h 10000"/>
                <a:gd name="connsiteX5" fmla="*/ 8828 w 10157"/>
                <a:gd name="connsiteY5" fmla="*/ 10000 h 10000"/>
                <a:gd name="connsiteX0" fmla="*/ 9870 w 9874"/>
                <a:gd name="connsiteY0" fmla="*/ 0 h 10000"/>
                <a:gd name="connsiteX1" fmla="*/ 8723 w 9874"/>
                <a:gd name="connsiteY1" fmla="*/ 1777 h 10000"/>
                <a:gd name="connsiteX2" fmla="*/ 13 w 9874"/>
                <a:gd name="connsiteY2" fmla="*/ 1777 h 10000"/>
                <a:gd name="connsiteX3" fmla="*/ 13 w 9874"/>
                <a:gd name="connsiteY3" fmla="*/ 8381 h 10000"/>
                <a:gd name="connsiteX4" fmla="*/ 8809 w 9874"/>
                <a:gd name="connsiteY4" fmla="*/ 8267 h 10000"/>
                <a:gd name="connsiteX5" fmla="*/ 8828 w 9874"/>
                <a:gd name="connsiteY5" fmla="*/ 10000 h 10000"/>
                <a:gd name="connsiteX0" fmla="*/ 9125 w 9137"/>
                <a:gd name="connsiteY0" fmla="*/ 0 h 10105"/>
                <a:gd name="connsiteX1" fmla="*/ 8834 w 9137"/>
                <a:gd name="connsiteY1" fmla="*/ 1882 h 10105"/>
                <a:gd name="connsiteX2" fmla="*/ 13 w 9137"/>
                <a:gd name="connsiteY2" fmla="*/ 1882 h 10105"/>
                <a:gd name="connsiteX3" fmla="*/ 13 w 9137"/>
                <a:gd name="connsiteY3" fmla="*/ 8486 h 10105"/>
                <a:gd name="connsiteX4" fmla="*/ 8921 w 9137"/>
                <a:gd name="connsiteY4" fmla="*/ 8372 h 10105"/>
                <a:gd name="connsiteX5" fmla="*/ 8941 w 9137"/>
                <a:gd name="connsiteY5" fmla="*/ 10105 h 10105"/>
                <a:gd name="connsiteX0" fmla="*/ 9510 w 9785"/>
                <a:gd name="connsiteY0" fmla="*/ 0 h 10000"/>
                <a:gd name="connsiteX1" fmla="*/ 9668 w 9785"/>
                <a:gd name="connsiteY1" fmla="*/ 1862 h 10000"/>
                <a:gd name="connsiteX2" fmla="*/ 14 w 9785"/>
                <a:gd name="connsiteY2" fmla="*/ 1862 h 10000"/>
                <a:gd name="connsiteX3" fmla="*/ 14 w 9785"/>
                <a:gd name="connsiteY3" fmla="*/ 8398 h 10000"/>
                <a:gd name="connsiteX4" fmla="*/ 9764 w 9785"/>
                <a:gd name="connsiteY4" fmla="*/ 8285 h 10000"/>
                <a:gd name="connsiteX5" fmla="*/ 9785 w 9785"/>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 h="10000">
                  <a:moveTo>
                    <a:pt x="9510" y="0"/>
                  </a:moveTo>
                  <a:cubicBezTo>
                    <a:pt x="9616" y="586"/>
                    <a:pt x="9562" y="1277"/>
                    <a:pt x="9668" y="1862"/>
                  </a:cubicBezTo>
                  <a:lnTo>
                    <a:pt x="14" y="1862"/>
                  </a:lnTo>
                  <a:cubicBezTo>
                    <a:pt x="-38" y="3971"/>
                    <a:pt x="68" y="6289"/>
                    <a:pt x="14" y="8398"/>
                  </a:cubicBezTo>
                  <a:lnTo>
                    <a:pt x="9764" y="8285"/>
                  </a:lnTo>
                  <a:cubicBezTo>
                    <a:pt x="9770" y="8510"/>
                    <a:pt x="9779" y="9775"/>
                    <a:pt x="9785" y="10000"/>
                  </a:cubicBez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0" name="Text Box 22"/>
            <p:cNvSpPr txBox="1">
              <a:spLocks noChangeArrowheads="1"/>
            </p:cNvSpPr>
            <p:nvPr/>
          </p:nvSpPr>
          <p:spPr bwMode="auto">
            <a:xfrm>
              <a:off x="3768063" y="1992314"/>
              <a:ext cx="1718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rgbClr val="333399"/>
                  </a:solidFill>
                  <a:ea typeface="黑体" pitchFamily="2" charset="-122"/>
                </a:rPr>
                <a:t>互联网草案</a:t>
              </a:r>
              <a:endParaRPr kumimoji="1" lang="zh-CN" altLang="en-US" sz="2000" b="1" dirty="0">
                <a:solidFill>
                  <a:srgbClr val="333399"/>
                </a:solidFill>
                <a:ea typeface="黑体" pitchFamily="2" charset="-122"/>
              </a:endParaRPr>
            </a:p>
          </p:txBody>
        </p:sp>
        <p:sp>
          <p:nvSpPr>
            <p:cNvPr id="324631" name="Text Box 23"/>
            <p:cNvSpPr txBox="1">
              <a:spLocks noChangeArrowheads="1"/>
            </p:cNvSpPr>
            <p:nvPr/>
          </p:nvSpPr>
          <p:spPr bwMode="auto">
            <a:xfrm>
              <a:off x="3883289" y="2981326"/>
              <a:ext cx="13971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建议标准</a:t>
              </a:r>
            </a:p>
          </p:txBody>
        </p:sp>
        <p:sp>
          <p:nvSpPr>
            <p:cNvPr id="324633" name="Text Box 25"/>
            <p:cNvSpPr txBox="1">
              <a:spLocks noChangeArrowheads="1"/>
            </p:cNvSpPr>
            <p:nvPr/>
          </p:nvSpPr>
          <p:spPr bwMode="auto">
            <a:xfrm>
              <a:off x="3761184" y="3956596"/>
              <a:ext cx="1724951" cy="40011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chemeClr val="accent2"/>
                  </a:solidFill>
                  <a:ea typeface="黑体" pitchFamily="2" charset="-122"/>
                </a:rPr>
                <a:t>互联网标准</a:t>
              </a:r>
              <a:endParaRPr kumimoji="1" lang="zh-CN" altLang="en-US" sz="2000" b="1" dirty="0">
                <a:solidFill>
                  <a:schemeClr val="accent2"/>
                </a:solidFill>
                <a:ea typeface="黑体" pitchFamily="2" charset="-122"/>
              </a:endParaRPr>
            </a:p>
          </p:txBody>
        </p:sp>
        <p:sp>
          <p:nvSpPr>
            <p:cNvPr id="324634" name="Text Box 26"/>
            <p:cNvSpPr txBox="1">
              <a:spLocks noChangeArrowheads="1"/>
            </p:cNvSpPr>
            <p:nvPr/>
          </p:nvSpPr>
          <p:spPr bwMode="auto">
            <a:xfrm>
              <a:off x="3726788" y="4893221"/>
              <a:ext cx="17593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历史的 </a:t>
              </a:r>
              <a:r>
                <a:rPr kumimoji="1" lang="en-US" altLang="zh-CN" sz="2000" b="1" dirty="0">
                  <a:solidFill>
                    <a:srgbClr val="333399"/>
                  </a:solidFill>
                  <a:ea typeface="黑体" pitchFamily="2" charset="-122"/>
                </a:rPr>
                <a:t>RFC</a:t>
              </a:r>
            </a:p>
          </p:txBody>
        </p:sp>
        <p:sp>
          <p:nvSpPr>
            <p:cNvPr id="324635" name="Text Box 27"/>
            <p:cNvSpPr txBox="1">
              <a:spLocks noChangeArrowheads="1"/>
            </p:cNvSpPr>
            <p:nvPr/>
          </p:nvSpPr>
          <p:spPr bwMode="auto">
            <a:xfrm>
              <a:off x="732630" y="2986089"/>
              <a:ext cx="17817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实验的 </a:t>
              </a:r>
              <a:r>
                <a:rPr kumimoji="1" lang="en-US" altLang="zh-CN" sz="2000" b="1" dirty="0">
                  <a:solidFill>
                    <a:srgbClr val="333399"/>
                  </a:solidFill>
                  <a:ea typeface="黑体" pitchFamily="2" charset="-122"/>
                </a:rPr>
                <a:t>RFC</a:t>
              </a:r>
            </a:p>
          </p:txBody>
        </p:sp>
        <p:sp>
          <p:nvSpPr>
            <p:cNvPr id="324636" name="Text Box 28"/>
            <p:cNvSpPr txBox="1">
              <a:spLocks noChangeArrowheads="1"/>
            </p:cNvSpPr>
            <p:nvPr/>
          </p:nvSpPr>
          <p:spPr bwMode="auto">
            <a:xfrm>
              <a:off x="6407944" y="3001964"/>
              <a:ext cx="22185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提供信息的 </a:t>
              </a:r>
              <a:r>
                <a:rPr kumimoji="1" lang="en-US" altLang="zh-CN" sz="2000" b="1" dirty="0">
                  <a:solidFill>
                    <a:srgbClr val="333399"/>
                  </a:solidFill>
                  <a:ea typeface="黑体" pitchFamily="2" charset="-122"/>
                </a:rPr>
                <a:t>RFC</a:t>
              </a:r>
            </a:p>
          </p:txBody>
        </p:sp>
        <p:sp>
          <p:nvSpPr>
            <p:cNvPr id="324637" name="Line 29"/>
            <p:cNvSpPr>
              <a:spLocks noChangeShapeType="1"/>
            </p:cNvSpPr>
            <p:nvPr/>
          </p:nvSpPr>
          <p:spPr bwMode="auto">
            <a:xfrm>
              <a:off x="428229" y="2709863"/>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8" name="Line 30"/>
            <p:cNvSpPr>
              <a:spLocks noChangeShapeType="1"/>
            </p:cNvSpPr>
            <p:nvPr/>
          </p:nvSpPr>
          <p:spPr bwMode="auto">
            <a:xfrm>
              <a:off x="461466" y="5589241"/>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2" name="矩形 1"/>
          <p:cNvSpPr/>
          <p:nvPr/>
        </p:nvSpPr>
        <p:spPr>
          <a:xfrm>
            <a:off x="344488" y="1178749"/>
            <a:ext cx="9477771" cy="1040285"/>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latin typeface="+mn-lt"/>
                <a:ea typeface="黑体" pitchFamily="2" charset="-122"/>
              </a:rPr>
              <a:t>除了建议标准和互联网标准这</a:t>
            </a:r>
            <a:r>
              <a:rPr lang="zh-CN" altLang="zh-CN" sz="2800" b="1" dirty="0" smtClean="0">
                <a:latin typeface="+mn-lt"/>
                <a:ea typeface="黑体" pitchFamily="2" charset="-122"/>
              </a:rPr>
              <a:t>两种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外，还有三</a:t>
            </a:r>
            <a:r>
              <a:rPr lang="zh-CN" altLang="zh-CN" sz="2800" b="1" dirty="0" smtClean="0">
                <a:latin typeface="+mn-lt"/>
                <a:ea typeface="黑体" pitchFamily="2" charset="-122"/>
              </a:rPr>
              <a:t>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，即历史的、实验的和提供信息</a:t>
            </a:r>
            <a:r>
              <a:rPr lang="zh-CN" altLang="zh-CN" sz="2800" b="1" dirty="0" smtClean="0">
                <a:latin typeface="+mn-lt"/>
                <a:ea typeface="黑体" pitchFamily="2" charset="-122"/>
              </a:rPr>
              <a:t>的</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en-US" sz="2800" b="1" dirty="0" smtClean="0">
                <a:latin typeface="+mn-lt"/>
                <a:ea typeface="黑体" pitchFamily="2" charset="-122"/>
              </a:rPr>
              <a:t>。</a:t>
            </a:r>
            <a:endParaRPr lang="zh-CN" altLang="en-US" sz="2800" b="1" dirty="0">
              <a:latin typeface="+mn-lt"/>
              <a:ea typeface="黑体" pitchFamily="2" charset="-122"/>
            </a:endParaRPr>
          </a:p>
        </p:txBody>
      </p:sp>
      <p:sp>
        <p:nvSpPr>
          <p:cNvPr id="4" name="矩形 3">
            <a:hlinkClick r:id="rId3"/>
          </p:cNvPr>
          <p:cNvSpPr/>
          <p:nvPr/>
        </p:nvSpPr>
        <p:spPr>
          <a:xfrm>
            <a:off x="661521" y="6271988"/>
            <a:ext cx="3295133" cy="461665"/>
          </a:xfrm>
          <a:prstGeom prst="rect">
            <a:avLst/>
          </a:prstGeom>
        </p:spPr>
        <p:txBody>
          <a:bodyPr wrap="none">
            <a:spAutoFit/>
          </a:bodyPr>
          <a:lstStyle/>
          <a:p>
            <a:r>
              <a:rPr lang="zh-CN" altLang="en-US" sz="2400" dirty="0"/>
              <a:t>https://www.ietf.org/rfc/</a:t>
            </a:r>
          </a:p>
        </p:txBody>
      </p:sp>
    </p:spTree>
    <p:extLst>
      <p:ext uri="{BB962C8B-B14F-4D97-AF65-F5344CB8AC3E}">
        <p14:creationId xmlns:p14="http://schemas.microsoft.com/office/powerpoint/2010/main" val="25100658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zh-CN" dirty="0" smtClean="0"/>
              <a:t>互联网</a:t>
            </a:r>
            <a:r>
              <a:rPr lang="zh-CN" altLang="en-US" dirty="0"/>
              <a:t>的</a:t>
            </a:r>
            <a:r>
              <a:rPr lang="zh-CN" altLang="en-US" dirty="0" smtClean="0"/>
              <a:t>组成</a:t>
            </a:r>
            <a:endParaRPr lang="zh-CN" altLang="en-US" dirty="0"/>
          </a:p>
        </p:txBody>
      </p:sp>
      <p:sp>
        <p:nvSpPr>
          <p:cNvPr id="3" name="内容占位符 2"/>
          <p:cNvSpPr>
            <a:spLocks noGrp="1"/>
          </p:cNvSpPr>
          <p:nvPr>
            <p:ph idx="1"/>
          </p:nvPr>
        </p:nvSpPr>
        <p:spPr/>
        <p:txBody>
          <a:bodyPr/>
          <a:lstStyle/>
          <a:p>
            <a:r>
              <a:rPr lang="en-US" altLang="zh-CN" dirty="0" smtClean="0"/>
              <a:t>1.3.1  </a:t>
            </a:r>
            <a:r>
              <a:rPr lang="zh-CN" altLang="zh-CN" dirty="0"/>
              <a:t>互联网的边缘部分</a:t>
            </a:r>
          </a:p>
          <a:p>
            <a:r>
              <a:rPr lang="en-US" altLang="zh-CN" dirty="0" smtClean="0"/>
              <a:t>1.3.2  </a:t>
            </a:r>
            <a:r>
              <a:rPr lang="zh-CN" altLang="zh-CN" dirty="0"/>
              <a:t>互联网的核心部分</a:t>
            </a:r>
          </a:p>
          <a:p>
            <a:endParaRPr lang="zh-CN" altLang="en-US" dirty="0"/>
          </a:p>
        </p:txBody>
      </p:sp>
    </p:spTree>
    <p:extLst>
      <p:ext uri="{BB962C8B-B14F-4D97-AF65-F5344CB8AC3E}">
        <p14:creationId xmlns:p14="http://schemas.microsoft.com/office/powerpoint/2010/main" val="29314839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p>
        </p:txBody>
      </p:sp>
      <p:sp>
        <p:nvSpPr>
          <p:cNvPr id="326659" name="Rectangle 3"/>
          <p:cNvSpPr>
            <a:spLocks noGrp="1" noChangeArrowheads="1"/>
          </p:cNvSpPr>
          <p:nvPr>
            <p:ph idx="1"/>
          </p:nvPr>
        </p:nvSpPr>
        <p:spPr/>
        <p:txBody>
          <a:bodyPr/>
          <a:lstStyle/>
          <a:p>
            <a:pPr>
              <a:buFont typeface="Wingdings" pitchFamily="2" charset="2"/>
              <a:buNone/>
            </a:pPr>
            <a:r>
              <a:rPr lang="zh-CN" altLang="en-US" dirty="0" smtClean="0"/>
              <a:t>从互联网的</a:t>
            </a:r>
            <a:r>
              <a:rPr lang="zh-CN" altLang="en-US" dirty="0"/>
              <a:t>工作方式上看，可以划分</a:t>
            </a:r>
            <a:r>
              <a:rPr lang="zh-CN" altLang="en-US" dirty="0" smtClean="0"/>
              <a:t>为两</a:t>
            </a:r>
            <a:r>
              <a:rPr lang="zh-CN" altLang="en-US" dirty="0"/>
              <a:t>大块：</a:t>
            </a:r>
          </a:p>
          <a:p>
            <a:pPr>
              <a:buNone/>
            </a:pPr>
            <a:r>
              <a:rPr lang="en-US" altLang="zh-CN" dirty="0"/>
              <a:t>(1) </a:t>
            </a:r>
            <a:r>
              <a:rPr lang="zh-CN" altLang="en-US" dirty="0">
                <a:solidFill>
                  <a:srgbClr val="FF0000"/>
                </a:solidFill>
              </a:rPr>
              <a:t>边缘</a:t>
            </a:r>
            <a:r>
              <a:rPr lang="zh-CN" altLang="en-US" dirty="0" smtClean="0">
                <a:solidFill>
                  <a:srgbClr val="FF0000"/>
                </a:solidFill>
              </a:rPr>
              <a:t>部分：</a:t>
            </a:r>
            <a:r>
              <a:rPr lang="zh-CN" altLang="en-US" dirty="0" smtClean="0"/>
              <a:t> </a:t>
            </a:r>
            <a:r>
              <a:rPr lang="zh-CN" altLang="en-US" dirty="0"/>
              <a:t>由所有连接在互联网上的主机组成。这部分是用户直接使用的，用来进行通信（传送数据、音频或视频）和资源共享。</a:t>
            </a:r>
          </a:p>
          <a:p>
            <a:pPr>
              <a:buFont typeface="Wingdings" pitchFamily="2" charset="2"/>
              <a:buNone/>
            </a:pPr>
            <a:r>
              <a:rPr lang="en-US" altLang="zh-CN" dirty="0"/>
              <a:t>(2) </a:t>
            </a:r>
            <a:r>
              <a:rPr lang="zh-CN" altLang="en-US" dirty="0">
                <a:solidFill>
                  <a:srgbClr val="FF0000"/>
                </a:solidFill>
              </a:rPr>
              <a:t>核心</a:t>
            </a:r>
            <a:r>
              <a:rPr lang="zh-CN" altLang="en-US" dirty="0" smtClean="0">
                <a:solidFill>
                  <a:srgbClr val="FF0000"/>
                </a:solidFill>
              </a:rPr>
              <a:t>部分：</a:t>
            </a:r>
            <a:r>
              <a:rPr lang="zh-CN" altLang="en-US" dirty="0" smtClean="0"/>
              <a:t>由</a:t>
            </a:r>
            <a:r>
              <a:rPr lang="zh-CN" altLang="en-US" dirty="0"/>
              <a:t>大量网络和连接这些网络的路由器组成。这部分是为边缘部分提供服务的（提供连通性和交换）。</a:t>
            </a:r>
          </a:p>
        </p:txBody>
      </p:sp>
    </p:spTree>
    <p:extLst>
      <p:ext uri="{BB962C8B-B14F-4D97-AF65-F5344CB8AC3E}">
        <p14:creationId xmlns:p14="http://schemas.microsoft.com/office/powerpoint/2010/main" val="14651147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2519" y="1268760"/>
            <a:ext cx="8928993" cy="4536504"/>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871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28712" name="Group 8"/>
            <p:cNvGrpSpPr>
              <a:grpSpLocks/>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24" name="Group 20"/>
            <p:cNvGrpSpPr>
              <a:grpSpLocks/>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3" name="Freeform 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4" name="Freeform 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5" name="Freeform 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36" name="Group 32"/>
            <p:cNvGrpSpPr>
              <a:grpSpLocks/>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5" name="Freeform 4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6" name="Freeform 4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7" name="Freeform 4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48" name="Group 44"/>
            <p:cNvGrpSpPr>
              <a:grpSpLocks/>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7" name="Freeform 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8" name="Freeform 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9" name="Freeform 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60" name="Group 56"/>
            <p:cNvGrpSpPr>
              <a:grpSpLocks/>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9"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0"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1"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28772" name="Picture 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646878" cy="461665"/>
            </a:xfrm>
            <a:prstGeom prst="rect">
              <a:avLst/>
            </a:prstGeom>
            <a:solidFill>
              <a:srgbClr val="FFFF00"/>
            </a:solidFill>
            <a:ln w="9525">
              <a:solidFill>
                <a:schemeClr val="tx1"/>
              </a:solidFill>
              <a:miter lim="800000"/>
              <a:headEnd/>
              <a:tailEnd/>
            </a:ln>
            <a:effectLst/>
            <a:extLst/>
          </p:spPr>
          <p:txBody>
            <a:bodyPr wrap="none">
              <a:spAutoFit/>
            </a:bodyPr>
            <a:lstStyle>
              <a:defPPr>
                <a:defRPr lang="en-US"/>
              </a:defPPr>
              <a:lvl1pPr>
                <a:defRPr sz="2400">
                  <a:solidFill>
                    <a:srgbClr val="333399"/>
                  </a:solidFill>
                  <a:ea typeface="黑体" pitchFamily="2" charset="-122"/>
                </a:defRPr>
              </a:lvl1pPr>
            </a:lstStyle>
            <a:p>
              <a:r>
                <a:rPr lang="zh-CN" altLang="en-US" dirty="0"/>
                <a:t>互联网的核心部分</a:t>
              </a:r>
            </a:p>
          </p:txBody>
        </p:sp>
        <p:sp>
          <p:nvSpPr>
            <p:cNvPr id="328783" name="Text Box 79"/>
            <p:cNvSpPr txBox="1">
              <a:spLocks noChangeArrowheads="1"/>
            </p:cNvSpPr>
            <p:nvPr/>
          </p:nvSpPr>
          <p:spPr bwMode="auto">
            <a:xfrm>
              <a:off x="3818290" y="1844824"/>
              <a:ext cx="2646878" cy="461665"/>
            </a:xfrm>
            <a:prstGeom prst="rect">
              <a:avLst/>
            </a:prstGeom>
            <a:solidFill>
              <a:srgbClr val="FFFF00"/>
            </a:solidFill>
            <a:ln w="9525">
              <a:solidFill>
                <a:schemeClr val="tx1"/>
              </a:solidFill>
              <a:miter lim="800000"/>
              <a:headEnd/>
              <a:tailEnd/>
            </a:ln>
            <a:effectLst/>
            <a:extLst/>
          </p:spPr>
          <p:txBody>
            <a:bodyPr wrap="none">
              <a:spAutoFit/>
            </a:bodyPr>
            <a:lstStyle/>
            <a:p>
              <a:r>
                <a:rPr lang="zh-CN" altLang="en-US" sz="2400" dirty="0" smtClean="0">
                  <a:solidFill>
                    <a:srgbClr val="333399"/>
                  </a:solidFill>
                  <a:ea typeface="黑体" pitchFamily="2" charset="-122"/>
                </a:rPr>
                <a:t>互联网的</a:t>
              </a:r>
              <a:r>
                <a:rPr lang="zh-CN" altLang="en-US" sz="2400" dirty="0">
                  <a:solidFill>
                    <a:srgbClr val="333399"/>
                  </a:solidFill>
                  <a:ea typeface="黑体" pitchFamily="2" charset="-122"/>
                </a:rPr>
                <a:t>边缘部分</a:t>
              </a:r>
            </a:p>
          </p:txBody>
        </p:sp>
        <p:sp>
          <p:nvSpPr>
            <p:cNvPr id="328784" name="Text Box 80"/>
            <p:cNvSpPr txBox="1">
              <a:spLocks noChangeArrowheads="1"/>
            </p:cNvSpPr>
            <p:nvPr/>
          </p:nvSpPr>
          <p:spPr bwMode="auto">
            <a:xfrm>
              <a:off x="1712640" y="213285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主机</a:t>
              </a:r>
            </a:p>
          </p:txBody>
        </p:sp>
        <p:sp>
          <p:nvSpPr>
            <p:cNvPr id="328785" name="Text Box 81"/>
            <p:cNvSpPr txBox="1">
              <a:spLocks noChangeArrowheads="1"/>
            </p:cNvSpPr>
            <p:nvPr/>
          </p:nvSpPr>
          <p:spPr bwMode="auto">
            <a:xfrm>
              <a:off x="2496597" y="3039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网络</a:t>
              </a:r>
            </a:p>
          </p:txBody>
        </p:sp>
        <p:sp>
          <p:nvSpPr>
            <p:cNvPr id="328786" name="Text Box 82"/>
            <p:cNvSpPr txBox="1">
              <a:spLocks noChangeArrowheads="1"/>
            </p:cNvSpPr>
            <p:nvPr/>
          </p:nvSpPr>
          <p:spPr bwMode="auto">
            <a:xfrm>
              <a:off x="3296816" y="282331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路由器</a:t>
              </a:r>
            </a:p>
          </p:txBody>
        </p:sp>
      </p:grpSp>
      <p:sp>
        <p:nvSpPr>
          <p:cNvPr id="3" name="标题 2"/>
          <p:cNvSpPr>
            <a:spLocks noGrp="1"/>
          </p:cNvSpPr>
          <p:nvPr>
            <p:ph type="title"/>
          </p:nvPr>
        </p:nvSpPr>
        <p:spPr/>
        <p:txBody>
          <a:bodyPr/>
          <a:lstStyle/>
          <a:p>
            <a:pPr algn="ctr"/>
            <a:r>
              <a:rPr lang="zh-CN" altLang="en-US" dirty="0"/>
              <a:t>互联网的边缘部分与核心</a:t>
            </a:r>
            <a:r>
              <a:rPr lang="zh-CN" altLang="en-US" dirty="0" smtClean="0"/>
              <a:t>部分</a:t>
            </a:r>
            <a:endParaRPr lang="zh-CN" altLang="en-US" dirty="0"/>
          </a:p>
        </p:txBody>
      </p:sp>
      <p:sp>
        <p:nvSpPr>
          <p:cNvPr id="6" name="矩形 5"/>
          <p:cNvSpPr/>
          <p:nvPr/>
        </p:nvSpPr>
        <p:spPr>
          <a:xfrm>
            <a:off x="2701787" y="5919663"/>
            <a:ext cx="5131533" cy="461665"/>
          </a:xfrm>
          <a:prstGeom prst="rect">
            <a:avLst/>
          </a:prstGeom>
        </p:spPr>
        <p:txBody>
          <a:bodyPr wrap="square">
            <a:spAutoFit/>
          </a:bodyPr>
          <a:lstStyle/>
          <a:p>
            <a:pPr algn="ctr"/>
            <a:r>
              <a:rPr lang="zh-CN" altLang="zh-CN" sz="2400" b="1" dirty="0" smtClean="0">
                <a:latin typeface="+mn-lt"/>
                <a:ea typeface="黑体" pitchFamily="2" charset="-122"/>
              </a:rPr>
              <a:t>互联网</a:t>
            </a:r>
            <a:r>
              <a:rPr lang="zh-CN" altLang="zh-CN" sz="2400" b="1" dirty="0">
                <a:latin typeface="+mn-lt"/>
                <a:ea typeface="黑体" pitchFamily="2" charset="-122"/>
              </a:rPr>
              <a:t>的边缘部分与核心部分</a:t>
            </a:r>
            <a:endParaRPr lang="zh-CN" altLang="en-US" sz="2400" b="1" dirty="0">
              <a:latin typeface="+mn-lt"/>
              <a:ea typeface="黑体" pitchFamily="2" charset="-122"/>
            </a:endParaRPr>
          </a:p>
        </p:txBody>
      </p:sp>
    </p:spTree>
    <p:extLst>
      <p:ext uri="{BB962C8B-B14F-4D97-AF65-F5344CB8AC3E}">
        <p14:creationId xmlns:p14="http://schemas.microsoft.com/office/powerpoint/2010/main" val="11277664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smtClean="0"/>
              <a:t>1.3.1  </a:t>
            </a:r>
            <a:r>
              <a:rPr lang="zh-CN" altLang="en-US" dirty="0" smtClean="0"/>
              <a:t>互联网</a:t>
            </a:r>
            <a:r>
              <a:rPr lang="zh-CN" altLang="en-US" dirty="0"/>
              <a:t>的边缘部分</a:t>
            </a:r>
          </a:p>
        </p:txBody>
      </p:sp>
      <p:sp>
        <p:nvSpPr>
          <p:cNvPr id="330755" name="Rectangle 3"/>
          <p:cNvSpPr>
            <a:spLocks noGrp="1" noChangeArrowheads="1"/>
          </p:cNvSpPr>
          <p:nvPr>
            <p:ph idx="1"/>
          </p:nvPr>
        </p:nvSpPr>
        <p:spPr/>
        <p:txBody>
          <a:bodyPr/>
          <a:lstStyle/>
          <a:p>
            <a:r>
              <a:rPr lang="zh-CN" altLang="en-US" dirty="0"/>
              <a:t>处在互联网边缘的部分就是连接在互联网上的所有的主机。这些主机又称为</a:t>
            </a:r>
            <a:r>
              <a:rPr lang="zh-CN" altLang="en-US" dirty="0" smtClean="0">
                <a:solidFill>
                  <a:srgbClr val="FF0000"/>
                </a:solidFill>
              </a:rPr>
              <a:t>端系统 </a:t>
            </a:r>
            <a:r>
              <a:rPr lang="en-US" altLang="zh-CN" dirty="0" smtClean="0"/>
              <a:t>(</a:t>
            </a:r>
            <a:r>
              <a:rPr lang="en-US" altLang="zh-CN" dirty="0"/>
              <a:t>end system)</a:t>
            </a:r>
            <a:r>
              <a:rPr lang="zh-CN" altLang="en-US" dirty="0"/>
              <a:t>。</a:t>
            </a:r>
          </a:p>
          <a:p>
            <a:r>
              <a:rPr lang="zh-CN" altLang="zh-CN" dirty="0">
                <a:solidFill>
                  <a:srgbClr val="FF0000"/>
                </a:solidFill>
              </a:rPr>
              <a:t>端系统在功能上可能有很大的</a:t>
            </a:r>
            <a:r>
              <a:rPr lang="zh-CN" altLang="zh-CN" dirty="0" smtClean="0">
                <a:solidFill>
                  <a:srgbClr val="FF0000"/>
                </a:solidFill>
              </a:rPr>
              <a:t>差别</a:t>
            </a:r>
            <a:endParaRPr lang="en-US" altLang="zh-CN" dirty="0" smtClean="0">
              <a:solidFill>
                <a:srgbClr val="FF0000"/>
              </a:solidFill>
            </a:endParaRPr>
          </a:p>
          <a:p>
            <a:pPr lvl="1"/>
            <a:r>
              <a:rPr lang="zh-CN" altLang="zh-CN" dirty="0" smtClean="0"/>
              <a:t>小</a:t>
            </a:r>
            <a:r>
              <a:rPr lang="zh-CN" altLang="zh-CN" dirty="0"/>
              <a:t>的端系统可以是一台普通</a:t>
            </a:r>
            <a:r>
              <a:rPr lang="zh-CN" altLang="zh-CN" dirty="0" smtClean="0"/>
              <a:t>个人电脑</a:t>
            </a:r>
            <a:r>
              <a:rPr lang="zh-CN" altLang="en-US" dirty="0" smtClean="0"/>
              <a:t>，</a:t>
            </a:r>
            <a:r>
              <a:rPr lang="zh-CN" altLang="zh-CN" dirty="0" smtClean="0"/>
              <a:t>具有</a:t>
            </a:r>
            <a:r>
              <a:rPr lang="zh-CN" altLang="zh-CN" dirty="0"/>
              <a:t>上网功能的智能手机，甚至是一个很小的网络</a:t>
            </a:r>
            <a:r>
              <a:rPr lang="zh-CN" altLang="zh-CN" dirty="0" smtClean="0"/>
              <a:t>摄像头</a:t>
            </a:r>
            <a:r>
              <a:rPr lang="zh-CN" altLang="en-US" dirty="0" smtClean="0"/>
              <a:t>。</a:t>
            </a:r>
            <a:endParaRPr lang="en-US" altLang="zh-CN" dirty="0" smtClean="0"/>
          </a:p>
          <a:p>
            <a:pPr lvl="1"/>
            <a:r>
              <a:rPr lang="zh-CN" altLang="zh-CN" dirty="0" smtClean="0"/>
              <a:t>大</a:t>
            </a:r>
            <a:r>
              <a:rPr lang="zh-CN" altLang="zh-CN" dirty="0"/>
              <a:t>的端系统则可以是一台非常昂贵的大型计算机</a:t>
            </a:r>
            <a:r>
              <a:rPr lang="zh-CN" altLang="zh-CN" dirty="0" smtClean="0"/>
              <a:t>。</a:t>
            </a:r>
            <a:endParaRPr lang="en-US" altLang="zh-CN" dirty="0" smtClean="0"/>
          </a:p>
          <a:p>
            <a:pPr lvl="1"/>
            <a:r>
              <a:rPr lang="zh-CN" altLang="zh-CN" dirty="0" smtClean="0"/>
              <a:t>端系统</a:t>
            </a:r>
            <a:r>
              <a:rPr lang="zh-CN" altLang="zh-CN" dirty="0"/>
              <a:t>的拥有者可以是个人，也可以是单位（如学校、企业、政府机关等），当然也可以是</a:t>
            </a:r>
            <a:r>
              <a:rPr lang="zh-CN" altLang="zh-CN" dirty="0" smtClean="0"/>
              <a:t>某个</a:t>
            </a:r>
            <a:r>
              <a:rPr lang="en-US" altLang="zh-CN" dirty="0" smtClean="0"/>
              <a:t> ISP</a:t>
            </a:r>
            <a:r>
              <a:rPr lang="zh-CN" altLang="en-US" dirty="0" smtClean="0"/>
              <a:t>。</a:t>
            </a:r>
            <a:endParaRPr lang="zh-CN" altLang="en-US" dirty="0"/>
          </a:p>
        </p:txBody>
      </p:sp>
    </p:spTree>
    <p:extLst>
      <p:ext uri="{BB962C8B-B14F-4D97-AF65-F5344CB8AC3E}">
        <p14:creationId xmlns:p14="http://schemas.microsoft.com/office/powerpoint/2010/main" val="23889902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lgn="ctr"/>
            <a:r>
              <a:rPr lang="zh-CN" altLang="en-US" dirty="0" smtClean="0"/>
              <a:t>端系统之间通信的含义</a:t>
            </a:r>
            <a:endParaRPr lang="zh-CN" altLang="en-US" dirty="0"/>
          </a:p>
        </p:txBody>
      </p:sp>
      <p:sp>
        <p:nvSpPr>
          <p:cNvPr id="330755" name="Rectangle 3"/>
          <p:cNvSpPr>
            <a:spLocks noGrp="1" noChangeArrowheads="1"/>
          </p:cNvSpPr>
          <p:nvPr>
            <p:ph idx="1"/>
          </p:nvPr>
        </p:nvSpPr>
        <p:spPr/>
        <p:txBody>
          <a:bodyPr/>
          <a:lstStyle/>
          <a:p>
            <a:r>
              <a:rPr lang="zh-CN" altLang="en-US" dirty="0" smtClean="0"/>
              <a:t> </a:t>
            </a:r>
            <a:r>
              <a:rPr lang="zh-CN" altLang="en-US" dirty="0"/>
              <a:t>“主机 </a:t>
            </a:r>
            <a:r>
              <a:rPr lang="en-US" altLang="zh-CN" dirty="0"/>
              <a:t>A </a:t>
            </a:r>
            <a:r>
              <a:rPr lang="zh-CN" altLang="en-US" dirty="0"/>
              <a:t>和主机 </a:t>
            </a:r>
            <a:r>
              <a:rPr lang="en-US" altLang="zh-CN" dirty="0"/>
              <a:t>B </a:t>
            </a:r>
            <a:r>
              <a:rPr lang="zh-CN" altLang="en-US" dirty="0"/>
              <a:t>进行通信</a:t>
            </a:r>
            <a:r>
              <a:rPr lang="zh-CN" altLang="en-US" dirty="0" smtClean="0"/>
              <a:t>”实际上</a:t>
            </a:r>
            <a:r>
              <a:rPr lang="zh-CN" altLang="en-US" dirty="0"/>
              <a:t>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r>
              <a:rPr lang="zh-CN" altLang="en-US" dirty="0" smtClean="0"/>
              <a:t>。</a:t>
            </a:r>
            <a:endParaRPr lang="zh-CN" altLang="en-US" dirty="0"/>
          </a:p>
        </p:txBody>
      </p:sp>
      <p:sp>
        <p:nvSpPr>
          <p:cNvPr id="2" name="矩形 1"/>
          <p:cNvSpPr/>
          <p:nvPr/>
        </p:nvSpPr>
        <p:spPr>
          <a:xfrm>
            <a:off x="992560" y="2924944"/>
            <a:ext cx="8208912" cy="1569660"/>
          </a:xfrm>
          <a:prstGeom prst="rect">
            <a:avLst/>
          </a:prstGeom>
          <a:solidFill>
            <a:srgbClr val="000099"/>
          </a:solidFill>
        </p:spPr>
        <p:txBody>
          <a:bodyPr wrap="square">
            <a:spAutoFit/>
          </a:bodyPr>
          <a:lstStyle/>
          <a:p>
            <a:r>
              <a:rPr lang="zh-CN" altLang="en-US" sz="3200" b="1" dirty="0">
                <a:solidFill>
                  <a:schemeClr val="bg1"/>
                </a:solidFill>
                <a:latin typeface="+mn-lt"/>
                <a:ea typeface="黑体" pitchFamily="2" charset="-122"/>
              </a:rPr>
              <a:t>即“主机 </a:t>
            </a:r>
            <a:r>
              <a:rPr lang="en-US" altLang="zh-CN" sz="3200" b="1" dirty="0">
                <a:solidFill>
                  <a:schemeClr val="bg1"/>
                </a:solidFill>
                <a:latin typeface="+mn-lt"/>
                <a:ea typeface="黑体" pitchFamily="2" charset="-122"/>
              </a:rPr>
              <a:t>A </a:t>
            </a:r>
            <a:r>
              <a:rPr lang="zh-CN" altLang="en-US" sz="3200" b="1" dirty="0">
                <a:solidFill>
                  <a:schemeClr val="bg1"/>
                </a:solidFill>
                <a:latin typeface="+mn-lt"/>
                <a:ea typeface="黑体" pitchFamily="2" charset="-122"/>
              </a:rPr>
              <a:t>的某个进程和主机 </a:t>
            </a:r>
            <a:r>
              <a:rPr lang="en-US" altLang="zh-CN" sz="3200" b="1" dirty="0">
                <a:solidFill>
                  <a:schemeClr val="bg1"/>
                </a:solidFill>
                <a:latin typeface="+mn-lt"/>
                <a:ea typeface="黑体" pitchFamily="2" charset="-122"/>
              </a:rPr>
              <a:t>B </a:t>
            </a:r>
            <a:r>
              <a:rPr lang="zh-CN" altLang="en-US" sz="3200" b="1" dirty="0">
                <a:solidFill>
                  <a:schemeClr val="bg1"/>
                </a:solidFill>
                <a:latin typeface="+mn-lt"/>
                <a:ea typeface="黑体" pitchFamily="2" charset="-122"/>
              </a:rPr>
              <a:t>上的另一个进程进行通信”</a:t>
            </a:r>
            <a:r>
              <a:rPr lang="zh-CN" altLang="en-US" sz="3200" b="1" dirty="0" smtClean="0">
                <a:solidFill>
                  <a:schemeClr val="bg1"/>
                </a:solidFill>
                <a:latin typeface="+mn-lt"/>
                <a:ea typeface="黑体" pitchFamily="2" charset="-122"/>
              </a:rPr>
              <a:t>。</a:t>
            </a:r>
            <a:endParaRPr lang="en-US" altLang="zh-CN" sz="3200" b="1" dirty="0" smtClean="0">
              <a:solidFill>
                <a:schemeClr val="bg1"/>
              </a:solidFill>
              <a:latin typeface="+mn-lt"/>
              <a:ea typeface="黑体" pitchFamily="2" charset="-122"/>
            </a:endParaRPr>
          </a:p>
          <a:p>
            <a:r>
              <a:rPr lang="zh-CN" altLang="en-US" sz="3200" b="1" dirty="0" smtClean="0">
                <a:solidFill>
                  <a:schemeClr val="bg1"/>
                </a:solidFill>
                <a:latin typeface="+mn-lt"/>
                <a:ea typeface="黑体" pitchFamily="2" charset="-122"/>
              </a:rPr>
              <a:t>简称</a:t>
            </a:r>
            <a:r>
              <a:rPr lang="zh-CN" altLang="en-US" sz="3200" b="1" dirty="0">
                <a:solidFill>
                  <a:schemeClr val="bg1"/>
                </a:solidFill>
                <a:latin typeface="+mn-lt"/>
                <a:ea typeface="黑体" pitchFamily="2" charset="-122"/>
              </a:rPr>
              <a:t>为</a:t>
            </a:r>
            <a:r>
              <a:rPr lang="zh-CN" altLang="en-US" sz="3200" b="1" dirty="0" smtClean="0">
                <a:solidFill>
                  <a:schemeClr val="bg1"/>
                </a:solidFill>
                <a:latin typeface="+mn-lt"/>
                <a:ea typeface="黑体" pitchFamily="2" charset="-122"/>
              </a:rPr>
              <a:t>“计算机之间通信”。 </a:t>
            </a:r>
            <a:endParaRPr lang="zh-CN" altLang="en-US" sz="3200" b="1" dirty="0">
              <a:solidFill>
                <a:schemeClr val="bg1"/>
              </a:solidFill>
              <a:latin typeface="+mn-lt"/>
              <a:ea typeface="黑体" pitchFamily="2" charset="-122"/>
            </a:endParaRPr>
          </a:p>
        </p:txBody>
      </p:sp>
    </p:spTree>
    <p:extLst>
      <p:ext uri="{BB962C8B-B14F-4D97-AF65-F5344CB8AC3E}">
        <p14:creationId xmlns:p14="http://schemas.microsoft.com/office/powerpoint/2010/main" val="17140875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ctr"/>
            <a:r>
              <a:rPr lang="zh-CN" altLang="en-US" dirty="0" smtClean="0"/>
              <a:t>端系统之间的两种</a:t>
            </a:r>
            <a:r>
              <a:rPr lang="zh-CN" altLang="en-US" dirty="0"/>
              <a:t>通信方式</a:t>
            </a:r>
          </a:p>
        </p:txBody>
      </p:sp>
      <p:sp>
        <p:nvSpPr>
          <p:cNvPr id="332803" name="Rectangle 3"/>
          <p:cNvSpPr>
            <a:spLocks noGrp="1" noChangeArrowheads="1"/>
          </p:cNvSpPr>
          <p:nvPr>
            <p:ph idx="1"/>
          </p:nvPr>
        </p:nvSpPr>
        <p:spPr/>
        <p:txBody>
          <a:bodyPr/>
          <a:lstStyle/>
          <a:p>
            <a:pPr>
              <a:buNone/>
            </a:pPr>
            <a:r>
              <a:rPr lang="en-US" altLang="zh-CN" dirty="0" smtClean="0"/>
              <a:t>	</a:t>
            </a:r>
            <a:r>
              <a:rPr lang="zh-CN" altLang="zh-CN" dirty="0"/>
              <a:t>端系统之间的通信</a:t>
            </a:r>
            <a:r>
              <a:rPr lang="zh-CN" altLang="zh-CN" dirty="0" smtClean="0"/>
              <a:t>方式</a:t>
            </a:r>
            <a:r>
              <a:rPr lang="zh-CN" altLang="en-US" dirty="0" smtClean="0"/>
              <a:t>通常</a:t>
            </a:r>
            <a:r>
              <a:rPr lang="zh-CN" altLang="en-US" dirty="0"/>
              <a:t>可划分为两大类：</a:t>
            </a:r>
          </a:p>
          <a:p>
            <a:r>
              <a:rPr lang="zh-CN" altLang="en-US" dirty="0">
                <a:solidFill>
                  <a:srgbClr val="FF0000"/>
                </a:solidFill>
              </a:rPr>
              <a:t>客户</a:t>
            </a:r>
            <a:r>
              <a:rPr lang="zh-CN" altLang="en-US" dirty="0">
                <a:solidFill>
                  <a:srgbClr val="FF0000"/>
                </a:solidFill>
                <a:sym typeface="Symbol"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p>
          <a:p>
            <a:pPr>
              <a:buNone/>
            </a:pPr>
            <a:r>
              <a:rPr lang="en-US" altLang="zh-CN" dirty="0" smtClean="0"/>
              <a:t>	</a:t>
            </a:r>
            <a:r>
              <a:rPr lang="zh-CN" altLang="en-US" dirty="0" smtClean="0"/>
              <a:t>即 </a:t>
            </a:r>
            <a:r>
              <a:rPr lang="en-US" altLang="zh-CN" dirty="0" smtClean="0"/>
              <a:t>Client/Server </a:t>
            </a:r>
            <a:r>
              <a:rPr lang="zh-CN" altLang="en-US" dirty="0" smtClean="0"/>
              <a:t>方式</a:t>
            </a:r>
            <a:r>
              <a:rPr lang="zh-CN" altLang="en-US" dirty="0"/>
              <a:t>，简称</a:t>
            </a:r>
            <a:r>
              <a:rPr lang="zh-CN" altLang="en-US" dirty="0" smtClean="0"/>
              <a:t>为 </a:t>
            </a:r>
            <a:r>
              <a:rPr lang="en-US" altLang="zh-CN" dirty="0" smtClean="0"/>
              <a:t>C/S </a:t>
            </a:r>
            <a:r>
              <a:rPr lang="zh-CN" altLang="en-US" dirty="0" smtClean="0"/>
              <a:t>方式。 </a:t>
            </a:r>
            <a:endParaRPr lang="zh-CN" altLang="en-US" dirty="0"/>
          </a:p>
          <a:p>
            <a:r>
              <a:rPr lang="zh-CN" altLang="en-US" dirty="0">
                <a:solidFill>
                  <a:srgbClr val="FF0000"/>
                </a:solidFill>
              </a:rPr>
              <a:t>对等方式</a:t>
            </a:r>
            <a:r>
              <a:rPr lang="zh-CN" altLang="en-US" dirty="0"/>
              <a:t>（</a:t>
            </a:r>
            <a:r>
              <a:rPr lang="en-US" altLang="zh-CN" dirty="0"/>
              <a:t>P2P </a:t>
            </a:r>
            <a:r>
              <a:rPr lang="zh-CN" altLang="en-US" dirty="0"/>
              <a:t>方式）</a:t>
            </a:r>
          </a:p>
          <a:p>
            <a:pPr>
              <a:buNone/>
            </a:pPr>
            <a:r>
              <a:rPr lang="zh-CN" altLang="en-US" dirty="0"/>
              <a:t>   即 </a:t>
            </a:r>
            <a:r>
              <a:rPr lang="en-US" altLang="zh-CN" dirty="0" smtClean="0"/>
              <a:t>Peer</a:t>
            </a:r>
            <a:r>
              <a:rPr lang="zh-CN" altLang="en-US" dirty="0" smtClean="0">
                <a:sym typeface="Symbol" pitchFamily="18" charset="2"/>
              </a:rPr>
              <a:t></a:t>
            </a:r>
            <a:r>
              <a:rPr lang="en-US" altLang="zh-CN" dirty="0" smtClean="0"/>
              <a:t>to</a:t>
            </a:r>
            <a:r>
              <a:rPr lang="zh-CN" altLang="en-US" dirty="0" smtClean="0">
                <a:sym typeface="Symbol" pitchFamily="18" charset="2"/>
              </a:rPr>
              <a:t></a:t>
            </a:r>
            <a:r>
              <a:rPr lang="en-US" altLang="zh-CN" dirty="0" smtClean="0"/>
              <a:t>Peer </a:t>
            </a:r>
            <a:r>
              <a:rPr lang="zh-CN" altLang="en-US" dirty="0" smtClean="0"/>
              <a:t>方式 </a:t>
            </a:r>
            <a:r>
              <a:rPr lang="zh-CN" altLang="en-US" dirty="0"/>
              <a:t>，简称</a:t>
            </a:r>
            <a:r>
              <a:rPr lang="zh-CN" altLang="en-US" dirty="0" smtClean="0"/>
              <a:t>为 </a:t>
            </a:r>
            <a:r>
              <a:rPr lang="en-US" altLang="zh-CN" dirty="0" smtClean="0"/>
              <a:t>P2P </a:t>
            </a:r>
            <a:r>
              <a:rPr lang="zh-CN" altLang="en-US" dirty="0" smtClean="0"/>
              <a:t>方式。</a:t>
            </a:r>
            <a:endParaRPr lang="zh-CN" altLang="en-US" dirty="0"/>
          </a:p>
        </p:txBody>
      </p:sp>
    </p:spTree>
    <p:extLst>
      <p:ext uri="{BB962C8B-B14F-4D97-AF65-F5344CB8AC3E}">
        <p14:creationId xmlns:p14="http://schemas.microsoft.com/office/powerpoint/2010/main" val="208308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zh-CN" altLang="zh-CN" sz="2800" dirty="0"/>
              <a:t>随着技术的</a:t>
            </a:r>
            <a:r>
              <a:rPr lang="zh-CN" altLang="zh-CN" sz="2800" dirty="0" smtClean="0"/>
              <a:t>发展</a:t>
            </a:r>
            <a:r>
              <a:rPr lang="zh-CN" altLang="en-US" sz="2800" dirty="0" smtClean="0"/>
              <a:t>，网络技术</a:t>
            </a:r>
            <a:r>
              <a:rPr lang="zh-CN" altLang="en-US" sz="2800" dirty="0" smtClean="0">
                <a:solidFill>
                  <a:srgbClr val="FF0000"/>
                </a:solidFill>
              </a:rPr>
              <a:t>相互融合：</a:t>
            </a:r>
            <a:endParaRPr lang="en-US" altLang="zh-CN" sz="2800" dirty="0" smtClean="0">
              <a:solidFill>
                <a:srgbClr val="FF0000"/>
              </a:solidFill>
            </a:endParaRPr>
          </a:p>
          <a:p>
            <a:pPr lvl="1"/>
            <a:r>
              <a:rPr lang="zh-CN" altLang="zh-CN" sz="2400" dirty="0" smtClean="0"/>
              <a:t>电信</a:t>
            </a:r>
            <a:r>
              <a:rPr lang="zh-CN" altLang="zh-CN" sz="2400" dirty="0"/>
              <a:t>网络和有线电视网络都逐渐融入了现代</a:t>
            </a:r>
            <a:r>
              <a:rPr lang="zh-CN" altLang="zh-CN" sz="2400" dirty="0" smtClean="0"/>
              <a:t>计算机网络</a:t>
            </a:r>
            <a:r>
              <a:rPr lang="zh-CN" altLang="en-US" sz="2400" dirty="0" smtClean="0"/>
              <a:t>技术</a:t>
            </a:r>
            <a:r>
              <a:rPr lang="zh-CN" altLang="zh-CN" sz="2400" dirty="0" smtClean="0"/>
              <a:t>，</a:t>
            </a:r>
            <a:r>
              <a:rPr lang="zh-CN" altLang="zh-CN" sz="2400" dirty="0"/>
              <a:t>扩大了原有的服务</a:t>
            </a:r>
            <a:r>
              <a:rPr lang="zh-CN" altLang="zh-CN" sz="2400" dirty="0" smtClean="0"/>
              <a:t>范围</a:t>
            </a:r>
            <a:r>
              <a:rPr lang="zh-CN" altLang="en-US" sz="2400" dirty="0" smtClean="0"/>
              <a:t>；</a:t>
            </a:r>
            <a:endParaRPr lang="en-US" altLang="zh-CN" sz="2400" dirty="0" smtClean="0"/>
          </a:p>
          <a:p>
            <a:pPr lvl="1"/>
            <a:r>
              <a:rPr lang="zh-CN" altLang="zh-CN" sz="2400" dirty="0" smtClean="0"/>
              <a:t>计算机网络</a:t>
            </a:r>
            <a:r>
              <a:rPr lang="zh-CN" altLang="zh-CN" sz="2400" dirty="0"/>
              <a:t>也能够向用户提供电话通信、视频通信以及传送视频节目的服务</a:t>
            </a:r>
            <a:r>
              <a:rPr lang="zh-CN" altLang="zh-CN" sz="2400" dirty="0" smtClean="0"/>
              <a:t>。</a:t>
            </a:r>
            <a:endParaRPr lang="en-US" altLang="zh-CN" sz="2400" dirty="0" smtClean="0"/>
          </a:p>
          <a:p>
            <a:r>
              <a:rPr lang="zh-CN" altLang="zh-CN" sz="2800" dirty="0" smtClean="0"/>
              <a:t>从</a:t>
            </a:r>
            <a:r>
              <a:rPr lang="zh-CN" altLang="zh-CN" sz="2800" dirty="0"/>
              <a:t>理论上讲，可以把上述三种网络融合成一种网络就能够提供所有的上述服务，这就是很早以前就提出来的</a:t>
            </a:r>
            <a:r>
              <a:rPr lang="zh-CN" altLang="zh-CN" sz="2800" dirty="0">
                <a:solidFill>
                  <a:srgbClr val="FF0000"/>
                </a:solidFill>
              </a:rPr>
              <a:t>“三网融合”</a:t>
            </a:r>
            <a:r>
              <a:rPr lang="zh-CN" altLang="zh-CN" sz="2800" dirty="0" smtClean="0"/>
              <a:t>。</a:t>
            </a:r>
            <a:endParaRPr lang="en-US" altLang="zh-CN" sz="2800" dirty="0" smtClean="0"/>
          </a:p>
          <a:p>
            <a:r>
              <a:rPr lang="zh-CN" altLang="en-US" sz="2800" dirty="0" smtClean="0"/>
              <a:t>但实现融合并不</a:t>
            </a:r>
            <a:r>
              <a:rPr lang="zh-CN" altLang="zh-CN" sz="2800" dirty="0" smtClean="0"/>
              <a:t>简单</a:t>
            </a:r>
            <a:r>
              <a:rPr lang="zh-CN" altLang="zh-CN" sz="2800" dirty="0"/>
              <a:t>，因为这涉及到各方面的经济利益和行政管辖权的问题。</a:t>
            </a:r>
            <a:endParaRPr lang="en-US" altLang="zh-CN" sz="2800" dirty="0" smtClean="0"/>
          </a:p>
        </p:txBody>
      </p:sp>
    </p:spTree>
    <p:extLst>
      <p:ext uri="{BB962C8B-B14F-4D97-AF65-F5344CB8AC3E}">
        <p14:creationId xmlns:p14="http://schemas.microsoft.com/office/powerpoint/2010/main" val="22583053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a:t>客户</a:t>
            </a:r>
            <a:r>
              <a:rPr lang="zh-CN" altLang="en-US" dirty="0" smtClean="0"/>
              <a:t>服</a:t>
            </a:r>
            <a:r>
              <a:rPr lang="zh-CN" altLang="en-US" dirty="0">
                <a:sym typeface="Symbol" pitchFamily="18" charset="2"/>
              </a:rPr>
              <a:t></a:t>
            </a:r>
            <a:r>
              <a:rPr lang="zh-CN" altLang="en-US" dirty="0" smtClean="0"/>
              <a:t>务</a:t>
            </a:r>
            <a:r>
              <a:rPr lang="zh-CN" altLang="en-US" dirty="0"/>
              <a:t>器方式</a:t>
            </a:r>
          </a:p>
        </p:txBody>
      </p:sp>
      <p:sp>
        <p:nvSpPr>
          <p:cNvPr id="343043" name="Rectangle 3"/>
          <p:cNvSpPr>
            <a:spLocks noGrp="1" noChangeArrowheads="1"/>
          </p:cNvSpPr>
          <p:nvPr>
            <p:ph idx="1"/>
          </p:nvPr>
        </p:nvSpPr>
        <p:spPr/>
        <p:txBody>
          <a:bodyPr/>
          <a:lstStyle/>
          <a:p>
            <a:r>
              <a:rPr lang="zh-CN" altLang="en-US" dirty="0" smtClean="0">
                <a:solidFill>
                  <a:srgbClr val="FF0000"/>
                </a:solidFill>
              </a:rPr>
              <a:t>客户 </a:t>
            </a:r>
            <a:r>
              <a:rPr lang="en-US" altLang="zh-CN" dirty="0" smtClean="0"/>
              <a:t>(</a:t>
            </a:r>
            <a:r>
              <a:rPr lang="en-US" altLang="zh-CN" dirty="0"/>
              <a:t>client</a:t>
            </a:r>
            <a:r>
              <a:rPr lang="en-US" altLang="zh-CN" dirty="0" smtClean="0"/>
              <a:t>) </a:t>
            </a:r>
            <a:r>
              <a:rPr lang="zh-CN" altLang="en-US" dirty="0" smtClean="0"/>
              <a:t>和</a:t>
            </a:r>
            <a:r>
              <a:rPr lang="zh-CN" altLang="en-US" dirty="0" smtClean="0">
                <a:solidFill>
                  <a:srgbClr val="FF0000"/>
                </a:solidFill>
              </a:rPr>
              <a:t>服务器 </a:t>
            </a:r>
            <a:r>
              <a:rPr lang="en-US" altLang="zh-CN" dirty="0" smtClean="0"/>
              <a:t>(</a:t>
            </a:r>
            <a:r>
              <a:rPr lang="en-US" altLang="zh-CN" dirty="0"/>
              <a:t>server</a:t>
            </a:r>
            <a:r>
              <a:rPr lang="en-US" altLang="zh-CN" dirty="0" smtClean="0"/>
              <a:t>) </a:t>
            </a:r>
            <a:r>
              <a:rPr lang="zh-CN" altLang="en-US" dirty="0" smtClean="0"/>
              <a:t>都是</a:t>
            </a:r>
            <a:r>
              <a:rPr lang="zh-CN" altLang="en-US" dirty="0"/>
              <a:t>指通信中所涉及的两个应用进程。</a:t>
            </a:r>
          </a:p>
          <a:p>
            <a:r>
              <a:rPr lang="zh-CN" altLang="en-US" dirty="0" smtClean="0"/>
              <a:t>客户</a:t>
            </a:r>
            <a:r>
              <a:rPr lang="zh-CN" altLang="en-US" dirty="0">
                <a:sym typeface="Symbol" pitchFamily="18" charset="2"/>
              </a:rPr>
              <a:t></a:t>
            </a:r>
            <a:r>
              <a:rPr lang="zh-CN" altLang="en-US" dirty="0" smtClean="0"/>
              <a:t>服务器</a:t>
            </a:r>
            <a:r>
              <a:rPr lang="zh-CN" altLang="en-US" dirty="0"/>
              <a:t>方式所描述的是进程之间服务和被服务的关系。</a:t>
            </a:r>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r>
              <a:rPr lang="zh-CN" altLang="en-US" dirty="0" smtClean="0"/>
              <a:t>。</a:t>
            </a:r>
            <a:endParaRPr lang="en-US" altLang="zh-CN" dirty="0" smtClean="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服务请求方和服务提供方都要使用网络核心部分所提供的服务。</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20941110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407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运行</a:t>
            </a:r>
          </a:p>
          <a:p>
            <a:r>
              <a:rPr kumimoji="1" lang="zh-CN" altLang="en-US" sz="2800" b="1" dirty="0">
                <a:latin typeface="+mn-lt"/>
                <a:ea typeface="黑体" pitchFamily="2" charset="-122"/>
              </a:rPr>
              <a:t>客户</a:t>
            </a:r>
          </a:p>
          <a:p>
            <a:r>
              <a:rPr kumimoji="1" lang="zh-CN" altLang="en-US" sz="2800" b="1" dirty="0">
                <a:latin typeface="+mn-lt"/>
                <a:ea typeface="黑体" pitchFamily="2" charset="-122"/>
              </a:rPr>
              <a:t>程序</a:t>
            </a:r>
          </a:p>
        </p:txBody>
      </p:sp>
      <p:pic>
        <p:nvPicPr>
          <p:cNvPr id="344081"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a:grpSpLocks/>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4093" name="Text Box 29"/>
          <p:cNvSpPr txBox="1">
            <a:spLocks noChangeArrowheads="1"/>
          </p:cNvSpPr>
          <p:nvPr/>
        </p:nvSpPr>
        <p:spPr bwMode="auto">
          <a:xfrm>
            <a:off x="4154878" y="4127997"/>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网络核心</a:t>
            </a:r>
          </a:p>
        </p:txBody>
      </p:sp>
      <p:graphicFrame>
        <p:nvGraphicFramePr>
          <p:cNvPr id="344094" name="Object 30">
            <a:hlinkClick r:id="" action="ppaction://ole?verb=0"/>
          </p:cNvPr>
          <p:cNvGraphicFramePr>
            <a:graphicFrameLocks/>
          </p:cNvGraphicFramePr>
          <p:nvPr>
            <p:extLst>
              <p:ext uri="{D42A27DB-BD31-4B8C-83A1-F6EECF244321}">
                <p14:modId xmlns:p14="http://schemas.microsoft.com/office/powerpoint/2010/main" val="792501297"/>
              </p:ext>
            </p:extLst>
          </p:nvPr>
        </p:nvGraphicFramePr>
        <p:xfrm>
          <a:off x="7379486" y="3226296"/>
          <a:ext cx="811742" cy="1049338"/>
        </p:xfrm>
        <a:graphic>
          <a:graphicData uri="http://schemas.openxmlformats.org/presentationml/2006/ole">
            <mc:AlternateContent xmlns:mc="http://schemas.openxmlformats.org/markup-compatibility/2006">
              <mc:Choice xmlns:v="urn:schemas-microsoft-com:vml" Requires="v">
                <p:oleObj spid="_x0000_s10260"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9486" y="3226296"/>
                        <a:ext cx="811742"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itchFamily="2" charset="-122"/>
              </a:rPr>
              <a:t>运行</a:t>
            </a:r>
          </a:p>
          <a:p>
            <a:pPr algn="ctr"/>
            <a:r>
              <a:rPr kumimoji="1" lang="zh-CN" altLang="en-US" sz="2800" b="1" dirty="0">
                <a:latin typeface="+mn-lt"/>
                <a:ea typeface="黑体" pitchFamily="2" charset="-122"/>
              </a:rPr>
              <a:t>服务器</a:t>
            </a:r>
          </a:p>
          <a:p>
            <a:pPr algn="ctr"/>
            <a:r>
              <a:rPr kumimoji="1" lang="zh-CN" altLang="en-US" sz="2800" b="1" dirty="0">
                <a:latin typeface="+mn-lt"/>
                <a:ea typeface="黑体" pitchFamily="2" charset="-122"/>
              </a:rPr>
              <a:t>程序</a:t>
            </a: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A</a:t>
            </a: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B</a:t>
            </a:r>
          </a:p>
        </p:txBody>
      </p:sp>
      <p:pic>
        <p:nvPicPr>
          <p:cNvPr id="34410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108" name="Group 44"/>
          <p:cNvGrpSpPr>
            <a:grpSpLocks/>
          </p:cNvGrpSpPr>
          <p:nvPr/>
        </p:nvGrpSpPr>
        <p:grpSpPr bwMode="auto">
          <a:xfrm>
            <a:off x="2311260" y="2481759"/>
            <a:ext cx="5068226" cy="854075"/>
            <a:chOff x="1157" y="1197"/>
            <a:chExt cx="2947" cy="538"/>
          </a:xfrm>
        </p:grpSpPr>
        <p:sp>
          <p:nvSpPr>
            <p:cNvPr id="344096" name="Freeform 32"/>
            <p:cNvSpPr>
              <a:spLocks/>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① </a:t>
              </a:r>
              <a:r>
                <a:rPr kumimoji="1" lang="zh-CN" altLang="en-US" sz="2800" b="1">
                  <a:latin typeface="+mn-lt"/>
                  <a:ea typeface="黑体" pitchFamily="2" charset="-122"/>
                </a:rPr>
                <a:t>请求服务</a:t>
              </a:r>
            </a:p>
          </p:txBody>
        </p:sp>
      </p:grpSp>
      <p:grpSp>
        <p:nvGrpSpPr>
          <p:cNvPr id="344109" name="Group 45"/>
          <p:cNvGrpSpPr>
            <a:grpSpLocks/>
          </p:cNvGrpSpPr>
          <p:nvPr/>
        </p:nvGrpSpPr>
        <p:grpSpPr bwMode="auto">
          <a:xfrm>
            <a:off x="2197754" y="2894510"/>
            <a:ext cx="5068226" cy="831850"/>
            <a:chOff x="1091" y="1457"/>
            <a:chExt cx="2947" cy="524"/>
          </a:xfrm>
        </p:grpSpPr>
        <p:sp>
          <p:nvSpPr>
            <p:cNvPr id="344102" name="Freeform 38"/>
            <p:cNvSpPr>
              <a:spLocks/>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4" name="Text Box 40"/>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② </a:t>
              </a:r>
              <a:r>
                <a:rPr kumimoji="1" lang="zh-CN" altLang="en-US" sz="2800" b="1" dirty="0">
                  <a:latin typeface="+mn-lt"/>
                  <a:ea typeface="黑体" pitchFamily="2" charset="-122"/>
                </a:rPr>
                <a:t>得到服务</a:t>
              </a:r>
            </a:p>
          </p:txBody>
        </p:sp>
      </p:grpSp>
      <p:sp>
        <p:nvSpPr>
          <p:cNvPr id="344105" name="Text Box 41"/>
          <p:cNvSpPr txBox="1">
            <a:spLocks noChangeArrowheads="1"/>
          </p:cNvSpPr>
          <p:nvPr/>
        </p:nvSpPr>
        <p:spPr bwMode="auto">
          <a:xfrm>
            <a:off x="1506398" y="32151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客户</a:t>
            </a:r>
          </a:p>
        </p:txBody>
      </p:sp>
      <p:sp>
        <p:nvSpPr>
          <p:cNvPr id="344106" name="Text Box 42"/>
          <p:cNvSpPr txBox="1">
            <a:spLocks noChangeArrowheads="1"/>
          </p:cNvSpPr>
          <p:nvPr/>
        </p:nvSpPr>
        <p:spPr bwMode="auto">
          <a:xfrm>
            <a:off x="7149034" y="421213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服务器</a:t>
            </a: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itchFamily="2" charset="-122"/>
              </a:rPr>
              <a:t>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发出请求服务</a:t>
            </a:r>
            <a:r>
              <a:rPr lang="zh-CN" altLang="en-US" sz="2400" b="1" dirty="0" smtClean="0">
                <a:solidFill>
                  <a:srgbClr val="000099"/>
                </a:solidFill>
                <a:latin typeface="+mn-lt"/>
                <a:ea typeface="黑体" pitchFamily="2" charset="-122"/>
              </a:rPr>
              <a:t>，服务器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向客户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提供</a:t>
            </a:r>
            <a:r>
              <a:rPr lang="zh-CN" altLang="en-US" sz="2400" b="1" dirty="0" smtClean="0">
                <a:solidFill>
                  <a:srgbClr val="000099"/>
                </a:solidFill>
                <a:latin typeface="+mn-lt"/>
                <a:ea typeface="黑体" pitchFamily="2" charset="-122"/>
              </a:rPr>
              <a:t>服务</a:t>
            </a:r>
            <a:endParaRPr lang="zh-CN" altLang="en-US" sz="2400" b="1" dirty="0">
              <a:solidFill>
                <a:srgbClr val="000099"/>
              </a:solidFill>
              <a:latin typeface="+mn-lt"/>
              <a:ea typeface="黑体" pitchFamily="2" charset="-122"/>
            </a:endParaRP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smtClean="0">
                <a:latin typeface="+mn-lt"/>
                <a:ea typeface="黑体" pitchFamily="2" charset="-122"/>
              </a:rPr>
              <a:t>客户</a:t>
            </a:r>
            <a:r>
              <a:rPr lang="zh-CN" altLang="en-US" sz="3200" dirty="0">
                <a:sym typeface="Symbol" pitchFamily="18" charset="2"/>
              </a:rPr>
              <a:t></a:t>
            </a:r>
            <a:r>
              <a:rPr lang="zh-CN" altLang="zh-CN" sz="3200" b="1" dirty="0" smtClean="0">
                <a:latin typeface="+mn-lt"/>
                <a:ea typeface="黑体" pitchFamily="2" charset="-122"/>
              </a:rPr>
              <a:t>服务器</a:t>
            </a:r>
            <a:r>
              <a:rPr lang="zh-CN" altLang="zh-CN" sz="3200" b="1" dirty="0">
                <a:latin typeface="+mn-lt"/>
                <a:ea typeface="黑体" pitchFamily="2" charset="-122"/>
              </a:rPr>
              <a:t>工作方式</a:t>
            </a:r>
            <a:endParaRPr lang="zh-CN" altLang="en-US" sz="3200" b="1" dirty="0">
              <a:latin typeface="+mn-lt"/>
              <a:ea typeface="黑体" pitchFamily="2" charset="-122"/>
            </a:endParaRPr>
          </a:p>
        </p:txBody>
      </p:sp>
    </p:spTree>
    <p:extLst>
      <p:ext uri="{BB962C8B-B14F-4D97-AF65-F5344CB8AC3E}">
        <p14:creationId xmlns:p14="http://schemas.microsoft.com/office/powerpoint/2010/main" val="3374037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a:r>
              <a:rPr lang="zh-CN" altLang="en-US"/>
              <a:t>客户软件的特点 </a:t>
            </a:r>
          </a:p>
        </p:txBody>
      </p:sp>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p>
          <a:p>
            <a:r>
              <a:rPr lang="zh-CN" altLang="en-US" dirty="0"/>
              <a:t>不需要特殊的硬件和很复杂的操作系统。 </a:t>
            </a:r>
          </a:p>
        </p:txBody>
      </p:sp>
    </p:spTree>
    <p:extLst>
      <p:ext uri="{BB962C8B-B14F-4D97-AF65-F5344CB8AC3E}">
        <p14:creationId xmlns:p14="http://schemas.microsoft.com/office/powerpoint/2010/main" val="4151364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lgn="ctr"/>
            <a:r>
              <a:rPr lang="zh-CN" altLang="en-US"/>
              <a:t>服务器软件的特点 </a:t>
            </a:r>
          </a:p>
        </p:txBody>
      </p:sp>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因此，服务器程序不需要知道客户程序的地址</a:t>
            </a:r>
            <a:r>
              <a:rPr lang="zh-CN" altLang="en-US" dirty="0"/>
              <a:t>。</a:t>
            </a:r>
          </a:p>
          <a:p>
            <a:r>
              <a:rPr lang="zh-CN" altLang="en-US" dirty="0"/>
              <a:t>一般需要强大的硬件和高级的操作系统支持。</a:t>
            </a:r>
          </a:p>
        </p:txBody>
      </p:sp>
      <p:sp>
        <p:nvSpPr>
          <p:cNvPr id="2" name="矩形 1"/>
          <p:cNvSpPr/>
          <p:nvPr/>
        </p:nvSpPr>
        <p:spPr>
          <a:xfrm>
            <a:off x="632520" y="4797152"/>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客户与服务器的通信关系建立后，</a:t>
            </a:r>
            <a:r>
              <a:rPr lang="zh-CN" altLang="zh-CN" sz="3200" b="1" dirty="0">
                <a:solidFill>
                  <a:srgbClr val="FF0000"/>
                </a:solidFill>
                <a:latin typeface="+mn-lt"/>
                <a:ea typeface="黑体" pitchFamily="2" charset="-122"/>
              </a:rPr>
              <a:t>通信可以是双向的，</a:t>
            </a:r>
            <a:r>
              <a:rPr lang="zh-CN" altLang="zh-CN" sz="3200" b="1" dirty="0">
                <a:solidFill>
                  <a:srgbClr val="000099"/>
                </a:solidFill>
                <a:latin typeface="+mn-lt"/>
                <a:ea typeface="黑体" pitchFamily="2" charset="-122"/>
              </a:rPr>
              <a:t>客户和服务器都可发送和接收数据。</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89022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dirty="0"/>
              <a:t>对等连接方式 </a:t>
            </a:r>
          </a:p>
        </p:txBody>
      </p:sp>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对等</a:t>
            </a:r>
            <a:r>
              <a:rPr lang="zh-CN" altLang="en-US" dirty="0" smtClean="0">
                <a:solidFill>
                  <a:srgbClr val="FF0000"/>
                </a:solidFill>
              </a:rPr>
              <a:t>连接 </a:t>
            </a:r>
            <a:r>
              <a:rPr lang="en-US" altLang="zh-CN" dirty="0" smtClean="0"/>
              <a:t>(Peer-to-Peer</a:t>
            </a:r>
            <a:r>
              <a:rPr lang="zh-CN" altLang="en-US" dirty="0"/>
              <a:t>，简写为 </a:t>
            </a:r>
            <a:r>
              <a:rPr lang="en-US" altLang="zh-CN" dirty="0" smtClean="0">
                <a:solidFill>
                  <a:srgbClr val="FF0000"/>
                </a:solidFill>
              </a:rPr>
              <a:t>P2P</a:t>
            </a:r>
            <a:r>
              <a:rPr lang="en-US" altLang="zh-CN" dirty="0" smtClean="0"/>
              <a:t>) </a:t>
            </a:r>
            <a:r>
              <a:rPr lang="zh-CN" altLang="en-US" dirty="0" smtClean="0"/>
              <a:t>是</a:t>
            </a:r>
            <a:r>
              <a:rPr lang="zh-CN" altLang="en-US" dirty="0"/>
              <a:t>指两个主机在通信时并不区分哪一个是服务请求方还是服务提供方。</a:t>
            </a:r>
          </a:p>
          <a:p>
            <a:r>
              <a:rPr lang="zh-CN" altLang="en-US" dirty="0"/>
              <a:t>只要两个主机都运行了对等连接</a:t>
            </a:r>
            <a:r>
              <a:rPr lang="zh-CN" altLang="en-US" dirty="0" smtClean="0"/>
              <a:t>软件 </a:t>
            </a:r>
            <a:r>
              <a:rPr lang="en-US" altLang="zh-CN" dirty="0" smtClean="0"/>
              <a:t>(P2P </a:t>
            </a:r>
            <a:r>
              <a:rPr lang="zh-CN" altLang="en-US" dirty="0" smtClean="0"/>
              <a:t>软件</a:t>
            </a:r>
            <a:r>
              <a:rPr lang="en-US" altLang="zh-CN" dirty="0" smtClean="0"/>
              <a:t>) </a:t>
            </a:r>
            <a:r>
              <a:rPr lang="zh-CN" altLang="en-US" dirty="0" smtClean="0"/>
              <a:t>，</a:t>
            </a:r>
            <a:r>
              <a:rPr lang="zh-CN" altLang="en-US" dirty="0"/>
              <a:t>它们就可以进行</a:t>
            </a:r>
            <a:r>
              <a:rPr lang="zh-CN" altLang="en-US" dirty="0">
                <a:solidFill>
                  <a:srgbClr val="FF0000"/>
                </a:solidFill>
              </a:rPr>
              <a:t>平等的、对等连接通信。</a:t>
            </a:r>
          </a:p>
          <a:p>
            <a:r>
              <a:rPr lang="zh-CN" altLang="en-US" dirty="0"/>
              <a:t>双方都可以下载对方已经存储在硬盘中的共享文档。 </a:t>
            </a:r>
          </a:p>
        </p:txBody>
      </p:sp>
    </p:spTree>
    <p:extLst>
      <p:ext uri="{BB962C8B-B14F-4D97-AF65-F5344CB8AC3E}">
        <p14:creationId xmlns:p14="http://schemas.microsoft.com/office/powerpoint/2010/main" val="24693493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p>
        </p:txBody>
      </p:sp>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a:t>
            </a:r>
            <a:r>
              <a:rPr lang="zh-CN" altLang="en-US" dirty="0" smtClean="0">
                <a:solidFill>
                  <a:srgbClr val="FF0000"/>
                </a:solidFill>
              </a:rPr>
              <a:t>又是</a:t>
            </a:r>
            <a:r>
              <a:rPr lang="zh-CN" altLang="en-US" dirty="0">
                <a:solidFill>
                  <a:srgbClr val="FF0000"/>
                </a:solidFill>
              </a:rPr>
              <a:t>服务器。</a:t>
            </a: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p>
        </p:txBody>
      </p:sp>
      <p:sp>
        <p:nvSpPr>
          <p:cNvPr id="2" name="矩形 1"/>
          <p:cNvSpPr/>
          <p:nvPr/>
        </p:nvSpPr>
        <p:spPr>
          <a:xfrm>
            <a:off x="992560" y="4725144"/>
            <a:ext cx="8352928"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对等连接工作方式可支持大量对等用户（如上百万个）同时工作。</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32548714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817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a:grpSpLocks/>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8188" name="Text Box 28"/>
          <p:cNvSpPr txBox="1">
            <a:spLocks noChangeArrowheads="1"/>
          </p:cNvSpPr>
          <p:nvPr/>
        </p:nvSpPr>
        <p:spPr bwMode="auto">
          <a:xfrm>
            <a:off x="4146720" y="3980211"/>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网络核心</a:t>
            </a:r>
          </a:p>
        </p:txBody>
      </p:sp>
      <p:graphicFrame>
        <p:nvGraphicFramePr>
          <p:cNvPr id="348189" name="Object 29">
            <a:hlinkClick r:id="" action="ppaction://ole?verb=0"/>
          </p:cNvPr>
          <p:cNvGraphicFramePr>
            <a:graphicFrameLocks/>
          </p:cNvGraphicFramePr>
          <p:nvPr>
            <p:extLst>
              <p:ext uri="{D42A27DB-BD31-4B8C-83A1-F6EECF244321}">
                <p14:modId xmlns:p14="http://schemas.microsoft.com/office/powerpoint/2010/main" val="801166315"/>
              </p:ext>
            </p:extLst>
          </p:nvPr>
        </p:nvGraphicFramePr>
        <p:xfrm>
          <a:off x="7216549" y="3348385"/>
          <a:ext cx="708554" cy="857250"/>
        </p:xfrm>
        <a:graphic>
          <a:graphicData uri="http://schemas.openxmlformats.org/presentationml/2006/ole">
            <mc:AlternateContent xmlns:mc="http://schemas.openxmlformats.org/markup-compatibility/2006">
              <mc:Choice xmlns:v="urn:schemas-microsoft-com:vml" Requires="v">
                <p:oleObj spid="_x0000_s11284"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6549" y="3348385"/>
                        <a:ext cx="708554"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2" name="Line 32"/>
          <p:cNvSpPr>
            <a:spLocks noChangeShapeType="1"/>
          </p:cNvSpPr>
          <p:nvPr/>
        </p:nvSpPr>
        <p:spPr bwMode="auto">
          <a:xfrm flipH="1">
            <a:off x="6212190" y="2262536"/>
            <a:ext cx="101467" cy="2981325"/>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D</a:t>
            </a: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C</a:t>
            </a:r>
          </a:p>
        </p:txBody>
      </p:sp>
      <p:pic>
        <p:nvPicPr>
          <p:cNvPr id="348197"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898152" y="2262536"/>
            <a:ext cx="904610" cy="24399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E</a:t>
            </a: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F</a:t>
            </a: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5" name="Line 45"/>
          <p:cNvSpPr>
            <a:spLocks noChangeShapeType="1"/>
          </p:cNvSpPr>
          <p:nvPr/>
        </p:nvSpPr>
        <p:spPr bwMode="auto">
          <a:xfrm flipH="1">
            <a:off x="3199115" y="2262536"/>
            <a:ext cx="3013075" cy="25288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itchFamily="2" charset="-122"/>
              </a:rPr>
              <a:t>对等连接工作方式（</a:t>
            </a:r>
            <a:r>
              <a:rPr lang="en-US" altLang="zh-CN" sz="3200" b="1" dirty="0" smtClean="0">
                <a:latin typeface="+mn-lt"/>
                <a:ea typeface="黑体" pitchFamily="2" charset="-122"/>
              </a:rPr>
              <a:t>P2P </a:t>
            </a:r>
            <a:r>
              <a:rPr lang="zh-CN" altLang="zh-CN" sz="3200" b="1" dirty="0" smtClean="0">
                <a:latin typeface="+mn-lt"/>
                <a:ea typeface="黑体" pitchFamily="2" charset="-122"/>
              </a:rPr>
              <a:t>方式</a:t>
            </a:r>
            <a:r>
              <a:rPr lang="zh-CN" altLang="zh-CN" sz="3200" b="1" dirty="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1557730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nodeType="afterGroup">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nodeType="afterGroup">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p:txBody>
          <a:bodyPr/>
          <a:lstStyle/>
          <a:p>
            <a:r>
              <a:rPr lang="zh-CN" altLang="en-US" dirty="0"/>
              <a:t>网络核心部分</a:t>
            </a:r>
            <a:r>
              <a:rPr lang="zh-CN" altLang="en-US" dirty="0" smtClean="0"/>
              <a:t>是互联网中</a:t>
            </a:r>
            <a:r>
              <a:rPr lang="zh-CN" altLang="en-US" dirty="0"/>
              <a:t>最复杂的部分。</a:t>
            </a:r>
          </a:p>
          <a:p>
            <a:r>
              <a:rPr lang="zh-CN" altLang="en-US" dirty="0"/>
              <a:t>网络中的核心部分要向网络边缘中的大量主机提供连通性，使边缘部分中的任何一个主机都能够向其他主机通信（即传送或接收各种形式的数据）。</a:t>
            </a:r>
          </a:p>
          <a:p>
            <a:r>
              <a:rPr lang="zh-CN" altLang="en-US" dirty="0"/>
              <a:t>在网络核心部分起特殊作用的是</a:t>
            </a:r>
            <a:r>
              <a:rPr lang="zh-CN" altLang="en-US" dirty="0" smtClean="0">
                <a:solidFill>
                  <a:srgbClr val="FF0000"/>
                </a:solidFill>
              </a:rPr>
              <a:t>路由器 </a:t>
            </a:r>
            <a:r>
              <a:rPr lang="en-US" altLang="zh-CN" dirty="0" smtClean="0"/>
              <a:t>(</a:t>
            </a:r>
            <a:r>
              <a:rPr lang="en-US" altLang="zh-CN" dirty="0"/>
              <a:t>router)</a:t>
            </a:r>
            <a:r>
              <a:rPr lang="zh-CN" altLang="en-US" dirty="0" smtClean="0"/>
              <a:t>。 </a:t>
            </a:r>
            <a:endParaRPr lang="zh-CN" altLang="en-US" dirty="0"/>
          </a:p>
        </p:txBody>
      </p:sp>
    </p:spTree>
    <p:extLst>
      <p:ext uri="{BB962C8B-B14F-4D97-AF65-F5344CB8AC3E}">
        <p14:creationId xmlns:p14="http://schemas.microsoft.com/office/powerpoint/2010/main" val="17971080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p:txBody>
          <a:bodyPr/>
          <a:lstStyle/>
          <a:p>
            <a:r>
              <a:rPr lang="zh-CN" altLang="en-US" dirty="0" smtClean="0"/>
              <a:t>路由器是实现</a:t>
            </a:r>
            <a:r>
              <a:rPr lang="zh-CN" altLang="en-US" dirty="0" smtClean="0">
                <a:solidFill>
                  <a:srgbClr val="FF0000"/>
                </a:solidFill>
              </a:rPr>
              <a:t>分组交换 </a:t>
            </a:r>
            <a:r>
              <a:rPr lang="en-US" altLang="zh-CN" dirty="0" smtClean="0"/>
              <a:t>(packet switching) </a:t>
            </a:r>
            <a:r>
              <a:rPr lang="zh-CN" altLang="en-US" dirty="0" smtClean="0"/>
              <a:t>的关键构件，其任务是</a:t>
            </a:r>
            <a:r>
              <a:rPr lang="zh-CN" altLang="en-US" dirty="0" smtClean="0">
                <a:solidFill>
                  <a:srgbClr val="FF0000"/>
                </a:solidFill>
              </a:rPr>
              <a:t>转发</a:t>
            </a:r>
            <a:r>
              <a:rPr lang="zh-CN" altLang="en-US" dirty="0" smtClean="0"/>
              <a:t>收到的分组，这是网络核心部分最重要的功能。</a:t>
            </a:r>
            <a:endParaRPr lang="en-US" altLang="zh-CN" dirty="0" smtClean="0"/>
          </a:p>
          <a:p>
            <a:r>
              <a:rPr lang="zh-CN" altLang="en-US" dirty="0" smtClean="0"/>
              <a:t>为了理解</a:t>
            </a:r>
            <a:r>
              <a:rPr lang="zh-CN" altLang="zh-CN" dirty="0"/>
              <a:t>分组交换</a:t>
            </a:r>
            <a:r>
              <a:rPr lang="zh-CN" altLang="zh-CN" dirty="0" smtClean="0"/>
              <a:t>，</a:t>
            </a:r>
            <a:r>
              <a:rPr lang="zh-CN" altLang="en-US" dirty="0" smtClean="0"/>
              <a:t>首先了解</a:t>
            </a:r>
            <a:r>
              <a:rPr lang="zh-CN" altLang="zh-CN" dirty="0" smtClean="0">
                <a:solidFill>
                  <a:srgbClr val="FF0000"/>
                </a:solidFill>
              </a:rPr>
              <a:t>电路交换</a:t>
            </a:r>
            <a:r>
              <a:rPr lang="zh-CN" altLang="zh-CN" dirty="0"/>
              <a:t>的基本</a:t>
            </a:r>
            <a:r>
              <a:rPr lang="zh-CN" altLang="zh-CN" dirty="0" smtClean="0"/>
              <a:t>概念</a:t>
            </a:r>
            <a:r>
              <a:rPr lang="zh-CN" altLang="en-US" dirty="0" smtClean="0"/>
              <a:t>。</a:t>
            </a:r>
            <a:endParaRPr lang="zh-CN" altLang="en-US" dirty="0"/>
          </a:p>
        </p:txBody>
      </p:sp>
    </p:spTree>
    <p:extLst>
      <p:ext uri="{BB962C8B-B14F-4D97-AF65-F5344CB8AC3E}">
        <p14:creationId xmlns:p14="http://schemas.microsoft.com/office/powerpoint/2010/main" val="7334062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33796" name="Text Box 4"/>
          <p:cNvSpPr txBox="1">
            <a:spLocks noChangeArrowheads="1"/>
          </p:cNvSpPr>
          <p:nvPr/>
        </p:nvSpPr>
        <p:spPr bwMode="auto">
          <a:xfrm>
            <a:off x="6046539"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7" name="Text Box 5"/>
          <p:cNvSpPr txBox="1">
            <a:spLocks noChangeArrowheads="1"/>
          </p:cNvSpPr>
          <p:nvPr/>
        </p:nvSpPr>
        <p:spPr bwMode="auto">
          <a:xfrm>
            <a:off x="3368824"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8" name="Line 6"/>
          <p:cNvSpPr>
            <a:spLocks noChangeShapeType="1"/>
          </p:cNvSpPr>
          <p:nvPr/>
        </p:nvSpPr>
        <p:spPr bwMode="auto">
          <a:xfrm flipV="1">
            <a:off x="3699024" y="3850232"/>
            <a:ext cx="2658798"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04528" y="1268760"/>
            <a:ext cx="8640960" cy="1077218"/>
          </a:xfrm>
          <a:prstGeom prst="rect">
            <a:avLst/>
          </a:prstGeom>
          <a:solidFill>
            <a:srgbClr val="66FF66"/>
          </a:solidFill>
          <a:ln>
            <a:solidFill>
              <a:schemeClr val="tx1"/>
            </a:solidFill>
          </a:ln>
        </p:spPr>
        <p:txBody>
          <a:bodyPr wrap="square">
            <a:spAutoFit/>
          </a:bodyPr>
          <a:lstStyle/>
          <a:p>
            <a:pPr algn="ctr"/>
            <a:r>
              <a:rPr lang="en-US" altLang="zh-CN" sz="3200" b="1" dirty="0" smtClean="0">
                <a:latin typeface="+mn-lt"/>
                <a:ea typeface="黑体" pitchFamily="2" charset="-122"/>
              </a:rPr>
              <a:t>2 </a:t>
            </a:r>
            <a:r>
              <a:rPr lang="zh-CN" altLang="en-US" sz="3200" b="1" dirty="0" smtClean="0">
                <a:latin typeface="+mn-lt"/>
                <a:ea typeface="黑体" pitchFamily="2" charset="-122"/>
              </a:rPr>
              <a:t>部</a:t>
            </a:r>
            <a:r>
              <a:rPr lang="zh-CN" altLang="en-US" sz="3200" b="1" dirty="0">
                <a:latin typeface="+mn-lt"/>
                <a:ea typeface="黑体" pitchFamily="2" charset="-122"/>
              </a:rPr>
              <a:t>电话机只需要</a:t>
            </a:r>
            <a:r>
              <a:rPr lang="zh-CN" altLang="en-US" sz="3200" b="1" dirty="0" smtClean="0">
                <a:latin typeface="+mn-lt"/>
                <a:ea typeface="黑体" pitchFamily="2" charset="-122"/>
              </a:rPr>
              <a:t>用 </a:t>
            </a:r>
            <a:r>
              <a:rPr lang="en-US" altLang="zh-CN" sz="3200" b="1" dirty="0" smtClean="0">
                <a:latin typeface="+mn-lt"/>
                <a:ea typeface="黑体" pitchFamily="2" charset="-122"/>
              </a:rPr>
              <a:t>1 </a:t>
            </a:r>
            <a:r>
              <a:rPr lang="zh-CN" altLang="en-US" sz="3200" b="1" dirty="0" smtClean="0">
                <a:latin typeface="+mn-lt"/>
                <a:ea typeface="黑体" pitchFamily="2" charset="-122"/>
              </a:rPr>
              <a:t>对电线直接连接就</a:t>
            </a:r>
            <a:r>
              <a:rPr lang="zh-CN" altLang="en-US" sz="3200" b="1" dirty="0">
                <a:latin typeface="+mn-lt"/>
                <a:ea typeface="黑体" pitchFamily="2" charset="-122"/>
              </a:rPr>
              <a:t>能够</a:t>
            </a:r>
            <a:r>
              <a:rPr lang="zh-CN" altLang="en-US" sz="3200" b="1" dirty="0" smtClean="0">
                <a:latin typeface="+mn-lt"/>
                <a:ea typeface="黑体" pitchFamily="2" charset="-122"/>
              </a:rPr>
              <a:t>互相通话</a:t>
            </a:r>
            <a:r>
              <a:rPr lang="zh-CN" altLang="en-US" sz="3200" b="1" dirty="0">
                <a:latin typeface="+mn-lt"/>
                <a:ea typeface="黑体" pitchFamily="2" charset="-122"/>
              </a:rPr>
              <a:t>。 </a:t>
            </a:r>
          </a:p>
        </p:txBody>
      </p:sp>
      <p:sp>
        <p:nvSpPr>
          <p:cNvPr id="3" name="矩形 2"/>
          <p:cNvSpPr/>
          <p:nvPr/>
        </p:nvSpPr>
        <p:spPr>
          <a:xfrm>
            <a:off x="2144688" y="5271591"/>
            <a:ext cx="5976663"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440832" y="4685074"/>
            <a:ext cx="3185487" cy="400110"/>
          </a:xfrm>
          <a:prstGeom prst="rect">
            <a:avLst/>
          </a:prstGeom>
        </p:spPr>
        <p:txBody>
          <a:bodyPr wrap="square">
            <a:spAutoFit/>
          </a:bodyPr>
          <a:lstStyle/>
          <a:p>
            <a:pPr algn="ctr"/>
            <a:r>
              <a:rPr lang="en-US" altLang="zh-CN" sz="2000" b="1" dirty="0">
                <a:latin typeface="+mn-lt"/>
                <a:ea typeface="黑体" pitchFamily="2" charset="-122"/>
              </a:rPr>
              <a:t> (a) </a:t>
            </a:r>
            <a:r>
              <a:rPr lang="zh-CN" altLang="zh-CN" sz="2000" b="1" dirty="0">
                <a:latin typeface="+mn-lt"/>
                <a:ea typeface="黑体" pitchFamily="2" charset="-122"/>
              </a:rPr>
              <a:t>两部电话直接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Tree>
    <p:extLst>
      <p:ext uri="{BB962C8B-B14F-4D97-AF65-F5344CB8AC3E}">
        <p14:creationId xmlns:p14="http://schemas.microsoft.com/office/powerpoint/2010/main" val="28192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发展</a:t>
            </a:r>
            <a:endParaRPr lang="zh-CN" altLang="en-US" dirty="0"/>
          </a:p>
        </p:txBody>
      </p:sp>
      <p:sp>
        <p:nvSpPr>
          <p:cNvPr id="3" name="内容占位符 2"/>
          <p:cNvSpPr>
            <a:spLocks noGrp="1"/>
          </p:cNvSpPr>
          <p:nvPr>
            <p:ph idx="1"/>
          </p:nvPr>
        </p:nvSpPr>
        <p:spPr/>
        <p:txBody>
          <a:bodyPr/>
          <a:lstStyle/>
          <a:p>
            <a:r>
              <a:rPr lang="zh-CN" altLang="zh-CN" dirty="0" smtClean="0"/>
              <a:t>自从</a:t>
            </a:r>
            <a:r>
              <a:rPr lang="en-US" altLang="zh-CN" dirty="0" smtClean="0"/>
              <a:t> 20 </a:t>
            </a:r>
            <a:r>
              <a:rPr lang="zh-CN" altLang="zh-CN" dirty="0" smtClean="0"/>
              <a:t>世纪</a:t>
            </a:r>
            <a:r>
              <a:rPr lang="en-US" altLang="zh-CN" dirty="0" smtClean="0"/>
              <a:t> 90 </a:t>
            </a:r>
            <a:r>
              <a:rPr lang="zh-CN" altLang="zh-CN" dirty="0" smtClean="0"/>
              <a:t>年代</a:t>
            </a:r>
            <a:r>
              <a:rPr lang="zh-CN" altLang="zh-CN" dirty="0"/>
              <a:t>以后，</a:t>
            </a:r>
            <a:r>
              <a:rPr lang="zh-CN" altLang="zh-CN" dirty="0" smtClean="0"/>
              <a:t>以</a:t>
            </a:r>
            <a:r>
              <a:rPr lang="en-US" altLang="zh-CN" dirty="0" smtClean="0"/>
              <a:t> Internet </a:t>
            </a:r>
            <a:r>
              <a:rPr lang="zh-CN" altLang="zh-CN" dirty="0" smtClean="0"/>
              <a:t>为</a:t>
            </a:r>
            <a:r>
              <a:rPr lang="zh-CN" altLang="zh-CN" dirty="0"/>
              <a:t>代表的计算机网络得到了飞速的</a:t>
            </a:r>
            <a:r>
              <a:rPr lang="zh-CN" altLang="zh-CN" dirty="0" smtClean="0"/>
              <a:t>发展</a:t>
            </a:r>
            <a:r>
              <a:rPr lang="zh-CN" altLang="en-US" dirty="0" smtClean="0"/>
              <a:t>。</a:t>
            </a:r>
            <a:endParaRPr lang="en-US" altLang="zh-CN" dirty="0" smtClean="0"/>
          </a:p>
          <a:p>
            <a:r>
              <a:rPr lang="zh-CN" altLang="en-US" dirty="0"/>
              <a:t>已从最初的教育科研</a:t>
            </a:r>
            <a:r>
              <a:rPr lang="zh-CN" altLang="en-US" dirty="0" smtClean="0"/>
              <a:t>网络（免费）逐步</a:t>
            </a:r>
            <a:r>
              <a:rPr lang="zh-CN" altLang="en-US" dirty="0"/>
              <a:t>发展成为商业</a:t>
            </a:r>
            <a:r>
              <a:rPr lang="zh-CN" altLang="en-US" dirty="0" smtClean="0"/>
              <a:t>网络（有偿使用）。</a:t>
            </a:r>
            <a:endParaRPr lang="en-US" altLang="zh-CN" dirty="0" smtClean="0"/>
          </a:p>
          <a:p>
            <a:r>
              <a:rPr lang="zh-CN" altLang="en-US" dirty="0" smtClean="0"/>
              <a:t>已</a:t>
            </a:r>
            <a:r>
              <a:rPr lang="zh-CN" altLang="zh-CN" dirty="0" smtClean="0"/>
              <a:t>成为</a:t>
            </a:r>
            <a:r>
              <a:rPr lang="zh-CN" altLang="zh-CN" dirty="0"/>
              <a:t>全球最大的和最重要的</a:t>
            </a:r>
            <a:r>
              <a:rPr lang="zh-CN" altLang="zh-CN" dirty="0" smtClean="0"/>
              <a:t>计算机网络</a:t>
            </a:r>
            <a:r>
              <a:rPr lang="zh-CN" altLang="en-US" dirty="0" smtClean="0"/>
              <a:t>。</a:t>
            </a:r>
            <a:endParaRPr lang="en-US" altLang="zh-CN" dirty="0" smtClean="0"/>
          </a:p>
          <a:p>
            <a:r>
              <a:rPr lang="zh-CN" altLang="zh-CN" dirty="0"/>
              <a:t>是人类自印刷术发明以来人类</a:t>
            </a:r>
            <a:r>
              <a:rPr lang="zh-CN" altLang="zh-CN" dirty="0" smtClean="0"/>
              <a:t>在存储</a:t>
            </a:r>
            <a:r>
              <a:rPr lang="zh-CN" altLang="zh-CN" dirty="0"/>
              <a:t>和交换</a:t>
            </a:r>
            <a:r>
              <a:rPr lang="zh-CN" altLang="zh-CN" dirty="0" smtClean="0"/>
              <a:t>信息领域</a:t>
            </a:r>
            <a:r>
              <a:rPr lang="zh-CN" altLang="zh-CN" dirty="0"/>
              <a:t>中的最大</a:t>
            </a:r>
            <a:r>
              <a:rPr lang="zh-CN" altLang="zh-CN" dirty="0" smtClean="0"/>
              <a:t>变革</a:t>
            </a:r>
            <a:r>
              <a:rPr lang="zh-CN" altLang="en-US" dirty="0" smtClean="0"/>
              <a:t>。</a:t>
            </a:r>
            <a:endParaRPr lang="zh-CN" altLang="en-US" dirty="0"/>
          </a:p>
        </p:txBody>
      </p:sp>
    </p:spTree>
    <p:extLst>
      <p:ext uri="{BB962C8B-B14F-4D97-AF65-F5344CB8AC3E}">
        <p14:creationId xmlns:p14="http://schemas.microsoft.com/office/powerpoint/2010/main" val="22655564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584775"/>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itchFamily="2" charset="-122"/>
              </a:rPr>
              <a:t>5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dirty="0">
                <a:latin typeface="+mn-lt"/>
                <a:ea typeface="黑体" pitchFamily="2" charset="-122"/>
              </a:rPr>
              <a:t>10 </a:t>
            </a:r>
            <a:r>
              <a:rPr lang="zh-CN" altLang="en-US" sz="3200" b="1" dirty="0">
                <a:latin typeface="+mn-lt"/>
                <a:ea typeface="黑体" pitchFamily="2" charset="-122"/>
              </a:rPr>
              <a:t>对电线。</a:t>
            </a:r>
          </a:p>
        </p:txBody>
      </p:sp>
      <p:sp>
        <p:nvSpPr>
          <p:cNvPr id="3" name="矩形 2"/>
          <p:cNvSpPr/>
          <p:nvPr/>
        </p:nvSpPr>
        <p:spPr>
          <a:xfrm>
            <a:off x="2144688" y="5271591"/>
            <a:ext cx="5832647"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238488" y="4685074"/>
            <a:ext cx="3571900"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(b) 5 </a:t>
            </a:r>
            <a:r>
              <a:rPr lang="zh-CN" altLang="zh-CN" sz="2000" b="1" dirty="0" smtClean="0">
                <a:latin typeface="+mn-lt"/>
                <a:ea typeface="黑体" pitchFamily="2" charset="-122"/>
              </a:rPr>
              <a:t>部电话</a:t>
            </a:r>
            <a:r>
              <a:rPr lang="zh-CN" altLang="en-US" sz="2000" b="1" dirty="0" smtClean="0">
                <a:latin typeface="+mn-lt"/>
                <a:ea typeface="黑体" pitchFamily="2" charset="-122"/>
              </a:rPr>
              <a:t>机两两直接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
        <p:nvSpPr>
          <p:cNvPr id="16" name="Line 9"/>
          <p:cNvSpPr>
            <a:spLocks noChangeShapeType="1"/>
          </p:cNvSpPr>
          <p:nvPr/>
        </p:nvSpPr>
        <p:spPr bwMode="auto">
          <a:xfrm flipV="1">
            <a:off x="3463620" y="2610568"/>
            <a:ext cx="1499658" cy="733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5112900" y="2648668"/>
            <a:ext cx="1664758" cy="7731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3310558" y="3393205"/>
            <a:ext cx="928688" cy="954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4363071" y="4417142"/>
            <a:ext cx="13586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5811135" y="3388442"/>
            <a:ext cx="969963" cy="939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5020031" y="2647080"/>
            <a:ext cx="679318" cy="17700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4345873" y="2664542"/>
            <a:ext cx="527977" cy="1741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3492856" y="3385267"/>
            <a:ext cx="323148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3312278" y="3388442"/>
            <a:ext cx="2387071" cy="10096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4397467" y="3436067"/>
            <a:ext cx="2302802" cy="9667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20"/>
          <p:cNvGrpSpPr>
            <a:grpSpLocks/>
          </p:cNvGrpSpPr>
          <p:nvPr/>
        </p:nvGrpSpPr>
        <p:grpSpPr bwMode="auto">
          <a:xfrm>
            <a:off x="2945962" y="2207343"/>
            <a:ext cx="4239286" cy="2416176"/>
            <a:chOff x="1824" y="1570"/>
            <a:chExt cx="2465" cy="1522"/>
          </a:xfrm>
        </p:grpSpPr>
        <p:sp>
          <p:nvSpPr>
            <p:cNvPr id="11" name="Text Box 4"/>
            <p:cNvSpPr txBox="1">
              <a:spLocks noChangeArrowheads="1"/>
            </p:cNvSpPr>
            <p:nvPr/>
          </p:nvSpPr>
          <p:spPr bwMode="auto">
            <a:xfrm>
              <a:off x="2792" y="1570"/>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2" name="Text Box 5"/>
            <p:cNvSpPr txBox="1">
              <a:spLocks noChangeArrowheads="1"/>
            </p:cNvSpPr>
            <p:nvPr/>
          </p:nvSpPr>
          <p:spPr bwMode="auto">
            <a:xfrm>
              <a:off x="1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4" name="Text Box 7"/>
            <p:cNvSpPr txBox="1">
              <a:spLocks noChangeArrowheads="1"/>
            </p:cNvSpPr>
            <p:nvPr/>
          </p:nvSpPr>
          <p:spPr bwMode="auto">
            <a:xfrm>
              <a:off x="3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5" name="Text Box 8"/>
            <p:cNvSpPr txBox="1">
              <a:spLocks noChangeArrowheads="1"/>
            </p:cNvSpPr>
            <p:nvPr/>
          </p:nvSpPr>
          <p:spPr bwMode="auto">
            <a:xfrm>
              <a:off x="3244"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3" name="Text Box 6"/>
            <p:cNvSpPr txBox="1">
              <a:spLocks noChangeArrowheads="1"/>
            </p:cNvSpPr>
            <p:nvPr/>
          </p:nvSpPr>
          <p:spPr bwMode="auto">
            <a:xfrm>
              <a:off x="2405"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grpSp>
    </p:spTree>
    <p:extLst>
      <p:ext uri="{BB962C8B-B14F-4D97-AF65-F5344CB8AC3E}">
        <p14:creationId xmlns:p14="http://schemas.microsoft.com/office/powerpoint/2010/main" val="209141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1569660"/>
          </a:xfrm>
          <a:prstGeom prst="rect">
            <a:avLst/>
          </a:prstGeom>
          <a:solidFill>
            <a:srgbClr val="66FF66"/>
          </a:solidFill>
          <a:ln>
            <a:solidFill>
              <a:schemeClr val="tx1"/>
            </a:solidFill>
          </a:ln>
        </p:spPr>
        <p:txBody>
          <a:bodyPr wrap="square">
            <a:spAutoFit/>
          </a:bodyPr>
          <a:lstStyle/>
          <a:p>
            <a:r>
              <a:rPr lang="en-US" altLang="zh-CN" sz="3200" b="1" dirty="0" smtClean="0">
                <a:latin typeface="+mn-lt"/>
                <a:ea typeface="黑体" pitchFamily="2" charset="-122"/>
              </a:rPr>
              <a:t>N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 – 1)/2 </a:t>
            </a:r>
            <a:r>
              <a:rPr lang="zh-CN" altLang="en-US" sz="3200" b="1" dirty="0">
                <a:latin typeface="+mn-lt"/>
                <a:ea typeface="黑体" pitchFamily="2" charset="-122"/>
              </a:rPr>
              <a:t>对电线</a:t>
            </a:r>
            <a:r>
              <a:rPr lang="zh-CN" altLang="en-US" sz="3200" b="1" dirty="0" smtClean="0">
                <a:latin typeface="+mn-lt"/>
                <a:ea typeface="黑体" pitchFamily="2" charset="-122"/>
              </a:rPr>
              <a:t>。</a:t>
            </a:r>
            <a:r>
              <a:rPr lang="zh-CN" altLang="en-US" sz="3200" b="1" dirty="0" smtClean="0">
                <a:ea typeface="黑体" pitchFamily="2" charset="-122"/>
              </a:rPr>
              <a:t>这种直接连接</a:t>
            </a:r>
            <a:r>
              <a:rPr lang="zh-CN" altLang="en-US" sz="3200" b="1" dirty="0">
                <a:ea typeface="黑体" pitchFamily="2" charset="-122"/>
              </a:rPr>
              <a:t>方法</a:t>
            </a:r>
            <a:r>
              <a:rPr lang="zh-CN" altLang="en-US" sz="3200" b="1" dirty="0" smtClean="0">
                <a:latin typeface="+mn-lt"/>
                <a:ea typeface="黑体" pitchFamily="2" charset="-122"/>
              </a:rPr>
              <a:t>所需要的电线对的数量与电话机数量的平方</a:t>
            </a:r>
            <a:r>
              <a:rPr lang="zh-CN" altLang="en-US" sz="3200" b="1" dirty="0" smtClean="0">
                <a:solidFill>
                  <a:srgbClr val="FF0000"/>
                </a:solidFill>
                <a:latin typeface="+mn-lt"/>
                <a:ea typeface="黑体" pitchFamily="2" charset="-122"/>
              </a:rPr>
              <a:t>（ </a:t>
            </a:r>
            <a:r>
              <a:rPr lang="en-US" altLang="zh-CN" sz="3200" b="1" i="1" dirty="0" smtClean="0">
                <a:solidFill>
                  <a:srgbClr val="FF0000"/>
                </a:solidFill>
                <a:latin typeface="+mn-lt"/>
                <a:ea typeface="黑体" pitchFamily="2" charset="-122"/>
              </a:rPr>
              <a:t>N</a:t>
            </a:r>
            <a:r>
              <a:rPr lang="en-US" altLang="zh-CN" sz="3200" b="1" baseline="30000" dirty="0" smtClean="0">
                <a:solidFill>
                  <a:srgbClr val="FF0000"/>
                </a:solidFill>
                <a:latin typeface="+mn-lt"/>
                <a:ea typeface="黑体" pitchFamily="2" charset="-122"/>
              </a:rPr>
              <a:t>2</a:t>
            </a:r>
            <a:r>
              <a:rPr lang="en-US" altLang="zh-CN" sz="3200" b="1" dirty="0" smtClean="0">
                <a:solidFill>
                  <a:srgbClr val="FF0000"/>
                </a:solidFill>
                <a:latin typeface="+mn-lt"/>
                <a:ea typeface="黑体" pitchFamily="2" charset="-122"/>
              </a:rPr>
              <a:t> </a:t>
            </a:r>
            <a:r>
              <a:rPr lang="zh-CN" altLang="en-US" sz="3200" b="1" dirty="0" smtClean="0">
                <a:solidFill>
                  <a:srgbClr val="FF0000"/>
                </a:solidFill>
                <a:latin typeface="+mn-lt"/>
                <a:ea typeface="黑体" pitchFamily="2" charset="-122"/>
              </a:rPr>
              <a:t>）</a:t>
            </a:r>
            <a:r>
              <a:rPr lang="zh-CN" altLang="en-US" sz="3200" b="1" dirty="0" smtClean="0">
                <a:latin typeface="+mn-lt"/>
                <a:ea typeface="黑体" pitchFamily="2" charset="-122"/>
              </a:rPr>
              <a:t>成正比。</a:t>
            </a:r>
            <a:endParaRPr lang="en-US" altLang="zh-CN" sz="3200" b="1" dirty="0" smtClean="0">
              <a:latin typeface="+mn-lt"/>
              <a:ea typeface="黑体" pitchFamily="2" charset="-122"/>
            </a:endParaRPr>
          </a:p>
        </p:txBody>
      </p:sp>
      <p:sp>
        <p:nvSpPr>
          <p:cNvPr id="5" name="AutoShape 2" descr="N 部话机两两直接相连 的图像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3340" t="21760" b="5148"/>
          <a:stretch/>
        </p:blipFill>
        <p:spPr>
          <a:xfrm>
            <a:off x="3368824" y="2996952"/>
            <a:ext cx="3078376" cy="3390676"/>
          </a:xfrm>
          <a:prstGeom prst="rect">
            <a:avLst/>
          </a:prstGeom>
        </p:spPr>
      </p:pic>
    </p:spTree>
    <p:extLst>
      <p:ext uri="{BB962C8B-B14F-4D97-AF65-F5344CB8AC3E}">
        <p14:creationId xmlns:p14="http://schemas.microsoft.com/office/powerpoint/2010/main" val="235347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zh-CN" altLang="en-US" dirty="0"/>
              <a:t>使用交换机</a:t>
            </a:r>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r>
              <a:rPr lang="zh-CN" altLang="en-US" dirty="0" smtClean="0"/>
              <a:t>。</a:t>
            </a:r>
            <a:endParaRPr lang="en-US" altLang="zh-CN" dirty="0" smtClean="0"/>
          </a:p>
        </p:txBody>
      </p:sp>
      <p:sp>
        <p:nvSpPr>
          <p:cNvPr id="35859" name="Text Box 19"/>
          <p:cNvSpPr txBox="1">
            <a:spLocks noChangeArrowheads="1"/>
          </p:cNvSpPr>
          <p:nvPr/>
        </p:nvSpPr>
        <p:spPr bwMode="auto">
          <a:xfrm rot="1458061">
            <a:off x="4172723" y="2548731"/>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a:solidFill>
                  <a:srgbClr val="333399"/>
                </a:solidFill>
                <a:latin typeface="Times New Roman" pitchFamily="18" charset="0"/>
              </a:rPr>
              <a:t>…</a:t>
            </a:r>
          </a:p>
        </p:txBody>
      </p:sp>
      <p:sp>
        <p:nvSpPr>
          <p:cNvPr id="35844" name="Line 4"/>
          <p:cNvSpPr>
            <a:spLocks noChangeShapeType="1"/>
          </p:cNvSpPr>
          <p:nvPr/>
        </p:nvSpPr>
        <p:spPr bwMode="auto">
          <a:xfrm flipH="1" flipV="1">
            <a:off x="3674241" y="4207242"/>
            <a:ext cx="1370675" cy="493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3283850" y="4207243"/>
            <a:ext cx="79110" cy="1006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412717" y="4207242"/>
            <a:ext cx="1716352" cy="260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348283" y="2911842"/>
            <a:ext cx="667279" cy="9080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Text Box 8"/>
          <p:cNvSpPr txBox="1">
            <a:spLocks noChangeArrowheads="1"/>
          </p:cNvSpPr>
          <p:nvPr/>
        </p:nvSpPr>
        <p:spPr bwMode="auto">
          <a:xfrm>
            <a:off x="3087793" y="2424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49" name="Text Box 9"/>
          <p:cNvSpPr txBox="1">
            <a:spLocks noChangeArrowheads="1"/>
          </p:cNvSpPr>
          <p:nvPr/>
        </p:nvSpPr>
        <p:spPr bwMode="auto">
          <a:xfrm>
            <a:off x="1067037" y="31277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0" name="Text Box 10"/>
          <p:cNvSpPr txBox="1">
            <a:spLocks noChangeArrowheads="1"/>
          </p:cNvSpPr>
          <p:nvPr/>
        </p:nvSpPr>
        <p:spPr bwMode="auto">
          <a:xfrm>
            <a:off x="1785910" y="4710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1" name="Text Box 11"/>
          <p:cNvSpPr txBox="1">
            <a:spLocks noChangeArrowheads="1"/>
          </p:cNvSpPr>
          <p:nvPr/>
        </p:nvSpPr>
        <p:spPr bwMode="auto">
          <a:xfrm>
            <a:off x="5007081" y="34071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2" name="Text Box 12"/>
          <p:cNvSpPr txBox="1">
            <a:spLocks noChangeArrowheads="1"/>
          </p:cNvSpPr>
          <p:nvPr/>
        </p:nvSpPr>
        <p:spPr bwMode="auto">
          <a:xfrm>
            <a:off x="3908133" y="46469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3" name="Line 13"/>
          <p:cNvSpPr>
            <a:spLocks noChangeShapeType="1"/>
          </p:cNvSpPr>
          <p:nvPr/>
        </p:nvSpPr>
        <p:spPr bwMode="auto">
          <a:xfrm flipH="1" flipV="1">
            <a:off x="3440350" y="2767379"/>
            <a:ext cx="13758" cy="1155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3830744" y="3775443"/>
            <a:ext cx="1544373" cy="257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490106" y="3559542"/>
            <a:ext cx="1589088" cy="4619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191782" y="4280267"/>
            <a:ext cx="1014677" cy="863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7" name="Line 17"/>
          <p:cNvSpPr>
            <a:spLocks noChangeShapeType="1"/>
          </p:cNvSpPr>
          <p:nvPr/>
        </p:nvSpPr>
        <p:spPr bwMode="auto">
          <a:xfrm flipH="1" flipV="1">
            <a:off x="3362960" y="4062779"/>
            <a:ext cx="921808" cy="9350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0" name="Text Box 20"/>
          <p:cNvSpPr txBox="1">
            <a:spLocks noChangeArrowheads="1"/>
          </p:cNvSpPr>
          <p:nvPr/>
        </p:nvSpPr>
        <p:spPr bwMode="auto">
          <a:xfrm>
            <a:off x="944933" y="4046904"/>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1" name="Text Box 21"/>
          <p:cNvSpPr txBox="1">
            <a:spLocks noChangeArrowheads="1"/>
          </p:cNvSpPr>
          <p:nvPr/>
        </p:nvSpPr>
        <p:spPr bwMode="auto">
          <a:xfrm>
            <a:off x="2007764" y="256576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2" name="Text Box 22"/>
          <p:cNvSpPr txBox="1">
            <a:spLocks noChangeArrowheads="1"/>
          </p:cNvSpPr>
          <p:nvPr/>
        </p:nvSpPr>
        <p:spPr bwMode="auto">
          <a:xfrm>
            <a:off x="2883137" y="483589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3" name="Text Box 23"/>
          <p:cNvSpPr txBox="1">
            <a:spLocks noChangeArrowheads="1"/>
          </p:cNvSpPr>
          <p:nvPr/>
        </p:nvSpPr>
        <p:spPr bwMode="auto">
          <a:xfrm>
            <a:off x="4647644" y="431201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8" name="AutoShape 18"/>
          <p:cNvSpPr>
            <a:spLocks noChangeArrowheads="1"/>
          </p:cNvSpPr>
          <p:nvPr/>
        </p:nvSpPr>
        <p:spPr bwMode="auto">
          <a:xfrm>
            <a:off x="2857341" y="3630979"/>
            <a:ext cx="1284684" cy="730250"/>
          </a:xfrm>
          <a:prstGeom prst="cube">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333399"/>
              </a:solidFill>
              <a:latin typeface="Times New Roman" pitchFamily="18" charset="0"/>
            </a:endParaRPr>
          </a:p>
        </p:txBody>
      </p:sp>
      <p:sp>
        <p:nvSpPr>
          <p:cNvPr id="35864" name="Text Box 24"/>
          <p:cNvSpPr txBox="1">
            <a:spLocks noChangeArrowheads="1"/>
          </p:cNvSpPr>
          <p:nvPr/>
        </p:nvSpPr>
        <p:spPr bwMode="auto">
          <a:xfrm>
            <a:off x="2843583" y="3824654"/>
            <a:ext cx="1107996"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Times New Roman" pitchFamily="18" charset="0"/>
                <a:ea typeface="黑体" pitchFamily="2" charset="-122"/>
              </a:rPr>
              <a:t>交换机</a:t>
            </a:r>
          </a:p>
        </p:txBody>
      </p:sp>
      <p:sp>
        <p:nvSpPr>
          <p:cNvPr id="2" name="矩形 1"/>
          <p:cNvSpPr/>
          <p:nvPr/>
        </p:nvSpPr>
        <p:spPr>
          <a:xfrm>
            <a:off x="5817096" y="2776860"/>
            <a:ext cx="3928502" cy="2308324"/>
          </a:xfrm>
          <a:prstGeom prst="rect">
            <a:avLst/>
          </a:prstGeom>
          <a:solidFill>
            <a:srgbClr val="FFFF66"/>
          </a:solidFill>
        </p:spPr>
        <p:txBody>
          <a:bodyPr wrap="square">
            <a:spAutoFit/>
          </a:bodyPr>
          <a:lstStyle/>
          <a:p>
            <a:r>
              <a:rPr lang="zh-CN" altLang="zh-CN" sz="2400" b="1" dirty="0">
                <a:latin typeface="+mn-lt"/>
                <a:ea typeface="黑体" pitchFamily="2" charset="-122"/>
              </a:rPr>
              <a:t>每一部电话</a:t>
            </a:r>
            <a:r>
              <a:rPr lang="zh-CN" altLang="zh-CN" sz="2400" b="1" dirty="0" smtClean="0">
                <a:latin typeface="+mn-lt"/>
                <a:ea typeface="黑体" pitchFamily="2" charset="-122"/>
              </a:rPr>
              <a:t>都</a:t>
            </a:r>
            <a:r>
              <a:rPr lang="zh-CN" altLang="en-US" sz="2400" b="1" dirty="0" smtClean="0">
                <a:latin typeface="+mn-lt"/>
                <a:ea typeface="黑体" pitchFamily="2" charset="-122"/>
              </a:rPr>
              <a:t>直接</a:t>
            </a:r>
            <a:r>
              <a:rPr lang="zh-CN" altLang="zh-CN" sz="2400" b="1" dirty="0" smtClean="0">
                <a:latin typeface="+mn-lt"/>
                <a:ea typeface="黑体" pitchFamily="2" charset="-122"/>
              </a:rPr>
              <a:t>连接</a:t>
            </a:r>
            <a:r>
              <a:rPr lang="zh-CN" altLang="zh-CN" sz="2400" b="1" dirty="0">
                <a:latin typeface="+mn-lt"/>
                <a:ea typeface="黑体" pitchFamily="2" charset="-122"/>
              </a:rPr>
              <a:t>到交换机上，而交换机使用交换的方法，让电话用户彼此之间可以很方便地通信。</a:t>
            </a:r>
            <a:r>
              <a:rPr lang="zh-CN" altLang="en-US" sz="2400" b="1" dirty="0">
                <a:latin typeface="+mn-lt"/>
                <a:ea typeface="黑体" pitchFamily="2" charset="-122"/>
              </a:rPr>
              <a:t> </a:t>
            </a:r>
            <a:endParaRPr lang="en-US" altLang="zh-CN" sz="2400" b="1" dirty="0" smtClean="0">
              <a:latin typeface="+mn-lt"/>
              <a:ea typeface="黑体" pitchFamily="2" charset="-122"/>
            </a:endParaRPr>
          </a:p>
          <a:p>
            <a:r>
              <a:rPr lang="zh-CN" altLang="en-US" sz="2400" b="1" dirty="0" smtClean="0">
                <a:latin typeface="+mn-lt"/>
                <a:ea typeface="黑体" pitchFamily="2" charset="-122"/>
              </a:rPr>
              <a:t>所采用的</a:t>
            </a:r>
            <a:r>
              <a:rPr lang="zh-CN" altLang="zh-CN" sz="2400" b="1" dirty="0" smtClean="0">
                <a:latin typeface="+mn-lt"/>
                <a:ea typeface="黑体" pitchFamily="2" charset="-122"/>
              </a:rPr>
              <a:t>交换方式</a:t>
            </a:r>
            <a:r>
              <a:rPr lang="zh-CN" altLang="en-US" sz="2400" b="1" dirty="0" smtClean="0">
                <a:latin typeface="+mn-lt"/>
                <a:ea typeface="黑体" pitchFamily="2" charset="-122"/>
              </a:rPr>
              <a:t>就</a:t>
            </a:r>
            <a:r>
              <a:rPr lang="zh-CN" altLang="zh-CN" sz="2400" b="1" dirty="0" smtClean="0">
                <a:latin typeface="+mn-lt"/>
                <a:ea typeface="黑体" pitchFamily="2" charset="-122"/>
              </a:rPr>
              <a:t>是</a:t>
            </a:r>
            <a:r>
              <a:rPr lang="zh-CN" altLang="zh-CN" sz="2400" b="1" dirty="0" smtClean="0">
                <a:solidFill>
                  <a:srgbClr val="FF0000"/>
                </a:solidFill>
                <a:latin typeface="+mn-lt"/>
                <a:ea typeface="黑体" pitchFamily="2" charset="-122"/>
              </a:rPr>
              <a:t>电路交换</a:t>
            </a:r>
            <a:r>
              <a:rPr lang="en-US" altLang="zh-CN" sz="2400" b="1" dirty="0" smtClean="0">
                <a:solidFill>
                  <a:srgbClr val="FF0000"/>
                </a:solidFill>
                <a:latin typeface="+mn-lt"/>
                <a:ea typeface="黑体" pitchFamily="2" charset="-122"/>
              </a:rPr>
              <a:t> (</a:t>
            </a:r>
            <a:r>
              <a:rPr lang="en-US" altLang="zh-CN" sz="2400" b="1" dirty="0">
                <a:solidFill>
                  <a:srgbClr val="FF0000"/>
                </a:solidFill>
                <a:latin typeface="+mn-lt"/>
                <a:ea typeface="黑体" pitchFamily="2" charset="-122"/>
              </a:rPr>
              <a:t>circuit switching)</a:t>
            </a:r>
            <a:r>
              <a:rPr lang="zh-CN" altLang="en-US" sz="2400" b="1" dirty="0">
                <a:solidFill>
                  <a:srgbClr val="FF0000"/>
                </a:solidFill>
                <a:latin typeface="+mn-lt"/>
                <a:ea typeface="黑体" pitchFamily="2" charset="-122"/>
              </a:rPr>
              <a:t>。</a:t>
            </a:r>
          </a:p>
        </p:txBody>
      </p:sp>
      <p:sp>
        <p:nvSpPr>
          <p:cNvPr id="27" name="矩形 26"/>
          <p:cNvSpPr/>
          <p:nvPr/>
        </p:nvSpPr>
        <p:spPr>
          <a:xfrm>
            <a:off x="478708" y="5845334"/>
            <a:ext cx="5554412"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28" name="矩形 27"/>
          <p:cNvSpPr/>
          <p:nvPr/>
        </p:nvSpPr>
        <p:spPr>
          <a:xfrm>
            <a:off x="1067037" y="5405154"/>
            <a:ext cx="4164199"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(c) </a:t>
            </a:r>
            <a:r>
              <a:rPr lang="zh-CN" altLang="en-US" sz="2000" b="1" dirty="0" smtClean="0">
                <a:latin typeface="+mn-lt"/>
                <a:ea typeface="黑体" pitchFamily="2" charset="-122"/>
              </a:rPr>
              <a:t>用交换机连接许多</a:t>
            </a:r>
            <a:r>
              <a:rPr lang="zh-CN" altLang="zh-CN" sz="2000" b="1" dirty="0" smtClean="0">
                <a:latin typeface="+mn-lt"/>
                <a:ea typeface="黑体" pitchFamily="2" charset="-122"/>
              </a:rPr>
              <a:t>部电话</a:t>
            </a:r>
            <a:endParaRPr lang="zh-CN" altLang="en-US" sz="2000" b="1" dirty="0">
              <a:latin typeface="+mn-lt"/>
              <a:ea typeface="黑体" pitchFamily="2" charset="-122"/>
            </a:endParaRPr>
          </a:p>
        </p:txBody>
      </p:sp>
    </p:spTree>
    <p:extLst>
      <p:ext uri="{BB962C8B-B14F-4D97-AF65-F5344CB8AC3E}">
        <p14:creationId xmlns:p14="http://schemas.microsoft.com/office/powerpoint/2010/main" val="1102090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nodeType="afterGroup">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nodeType="afterGroup">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nodeType="afterGroup">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nodeType="afterGroup">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nodeType="afterGroup">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nodeType="afterGroup">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altLang="zh-CN"/>
              <a:t>“</a:t>
            </a:r>
            <a:r>
              <a:rPr lang="zh-CN" altLang="en-US"/>
              <a:t>交换”的含义</a:t>
            </a:r>
          </a:p>
        </p:txBody>
      </p:sp>
      <p:sp>
        <p:nvSpPr>
          <p:cNvPr id="40963" name="Rectangle 3"/>
          <p:cNvSpPr>
            <a:spLocks noGrp="1" noChangeArrowheads="1"/>
          </p:cNvSpPr>
          <p:nvPr>
            <p:ph idx="1"/>
          </p:nvPr>
        </p:nvSpPr>
        <p:spPr/>
        <p:txBody>
          <a:bodyPr/>
          <a:lstStyle/>
          <a:p>
            <a:r>
              <a:rPr lang="zh-CN" altLang="en-US" dirty="0"/>
              <a:t>在这里，“</a:t>
            </a:r>
            <a:r>
              <a:rPr lang="zh-CN" altLang="en-US" dirty="0">
                <a:solidFill>
                  <a:srgbClr val="FF0000"/>
                </a:solidFill>
              </a:rPr>
              <a:t>交换</a:t>
            </a:r>
            <a:r>
              <a:rPr lang="zh-CN" altLang="en-US" dirty="0"/>
              <a:t>”</a:t>
            </a:r>
            <a:r>
              <a:rPr lang="en-US" altLang="zh-CN" dirty="0"/>
              <a:t>(switching)</a:t>
            </a:r>
            <a:r>
              <a:rPr lang="zh-CN" altLang="en-US" dirty="0"/>
              <a:t>的含义就是</a:t>
            </a:r>
            <a:r>
              <a:rPr lang="zh-CN" altLang="en-US" dirty="0" smtClean="0">
                <a:solidFill>
                  <a:srgbClr val="FF0000"/>
                </a:solidFill>
              </a:rPr>
              <a:t>转接 </a:t>
            </a:r>
            <a:r>
              <a:rPr lang="en-US" altLang="zh-CN" dirty="0" smtClean="0"/>
              <a:t>—— </a:t>
            </a:r>
            <a:r>
              <a:rPr lang="zh-CN" altLang="en-US" dirty="0" smtClean="0"/>
              <a:t>把</a:t>
            </a:r>
            <a:r>
              <a:rPr lang="zh-CN" altLang="en-US" dirty="0"/>
              <a:t>一条电话线转接到另一条电话线，使它们连通起来。</a:t>
            </a:r>
          </a:p>
          <a:p>
            <a:r>
              <a:rPr lang="zh-CN" altLang="en-US" dirty="0"/>
              <a:t>从通信资源的分配角度来看，“交换”就是按照某种方式</a:t>
            </a:r>
            <a:r>
              <a:rPr lang="zh-CN" altLang="en-US" dirty="0">
                <a:solidFill>
                  <a:srgbClr val="FF0000"/>
                </a:solidFill>
              </a:rPr>
              <a:t>动态地分配</a:t>
            </a:r>
            <a:r>
              <a:rPr lang="zh-CN" altLang="en-US" dirty="0"/>
              <a:t>传输线路的资源。 </a:t>
            </a:r>
          </a:p>
        </p:txBody>
      </p:sp>
    </p:spTree>
    <p:extLst>
      <p:ext uri="{BB962C8B-B14F-4D97-AF65-F5344CB8AC3E}">
        <p14:creationId xmlns:p14="http://schemas.microsoft.com/office/powerpoint/2010/main" val="3871443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dirty="0" smtClean="0"/>
              <a:t>电路交换特点</a:t>
            </a:r>
            <a:endParaRPr lang="zh-CN" altLang="en-US" dirty="0"/>
          </a:p>
        </p:txBody>
      </p:sp>
      <p:sp>
        <p:nvSpPr>
          <p:cNvPr id="41987" name="Rectangle 3"/>
          <p:cNvSpPr>
            <a:spLocks noGrp="1" noChangeArrowheads="1"/>
          </p:cNvSpPr>
          <p:nvPr>
            <p:ph idx="1"/>
          </p:nvPr>
        </p:nvSpPr>
        <p:spPr/>
        <p:txBody>
          <a:bodyPr/>
          <a:lstStyle/>
          <a:p>
            <a:r>
              <a:rPr lang="zh-CN" altLang="en-US" dirty="0"/>
              <a:t>电路交换必定是</a:t>
            </a:r>
            <a:r>
              <a:rPr lang="zh-CN" altLang="en-US" dirty="0">
                <a:solidFill>
                  <a:srgbClr val="FF0000"/>
                </a:solidFill>
              </a:rPr>
              <a:t>面向连接</a:t>
            </a:r>
            <a:r>
              <a:rPr lang="zh-CN" altLang="en-US" dirty="0"/>
              <a:t>的。 </a:t>
            </a:r>
          </a:p>
          <a:p>
            <a:r>
              <a:rPr lang="zh-CN" altLang="en-US" dirty="0" smtClean="0"/>
              <a:t>电路交换分为三</a:t>
            </a:r>
            <a:r>
              <a:rPr lang="zh-CN" altLang="en-US" dirty="0"/>
              <a:t>个阶段：</a:t>
            </a:r>
          </a:p>
          <a:p>
            <a:pPr lvl="1"/>
            <a:r>
              <a:rPr lang="zh-CN" altLang="en-US" dirty="0">
                <a:solidFill>
                  <a:srgbClr val="FF0000"/>
                </a:solidFill>
                <a:ea typeface="黑体" pitchFamily="2" charset="-122"/>
              </a:rPr>
              <a:t>建立</a:t>
            </a:r>
            <a:r>
              <a:rPr lang="zh-CN" altLang="en-US" dirty="0" smtClean="0">
                <a:solidFill>
                  <a:srgbClr val="FF0000"/>
                </a:solidFill>
                <a:ea typeface="黑体" pitchFamily="2" charset="-122"/>
              </a:rPr>
              <a:t>连接：</a:t>
            </a:r>
            <a:r>
              <a:rPr lang="zh-CN" altLang="en-US" dirty="0" smtClean="0">
                <a:ea typeface="黑体" pitchFamily="2" charset="-122"/>
              </a:rPr>
              <a:t>建立</a:t>
            </a:r>
            <a:r>
              <a:rPr lang="zh-CN" altLang="zh-CN" dirty="0" smtClean="0"/>
              <a:t>一</a:t>
            </a:r>
            <a:r>
              <a:rPr lang="zh-CN" altLang="zh-CN" dirty="0"/>
              <a:t>条专用的物理</a:t>
            </a:r>
            <a:r>
              <a:rPr lang="zh-CN" altLang="zh-CN" dirty="0" smtClean="0"/>
              <a:t>通路</a:t>
            </a:r>
            <a:r>
              <a:rPr lang="zh-CN" altLang="en-US" dirty="0" smtClean="0"/>
              <a:t>，以</a:t>
            </a:r>
            <a:r>
              <a:rPr lang="zh-CN" altLang="zh-CN" dirty="0" smtClean="0"/>
              <a:t>保证双方</a:t>
            </a:r>
            <a:r>
              <a:rPr lang="zh-CN" altLang="zh-CN" dirty="0"/>
              <a:t>通话时所需的通信</a:t>
            </a:r>
            <a:r>
              <a:rPr lang="zh-CN" altLang="zh-CN" dirty="0" smtClean="0"/>
              <a:t>资源在通信</a:t>
            </a:r>
            <a:r>
              <a:rPr lang="zh-CN" altLang="zh-CN" dirty="0"/>
              <a:t>时不会被其他用户</a:t>
            </a:r>
            <a:r>
              <a:rPr lang="zh-CN" altLang="zh-CN" dirty="0" smtClean="0"/>
              <a:t>占用</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通信：</a:t>
            </a:r>
            <a:r>
              <a:rPr lang="zh-CN" altLang="zh-CN" dirty="0"/>
              <a:t>主叫和被叫双方就能互相</a:t>
            </a:r>
            <a:r>
              <a:rPr lang="zh-CN" altLang="zh-CN" dirty="0" smtClean="0"/>
              <a:t>通电话</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释放连接：</a:t>
            </a:r>
            <a:r>
              <a:rPr lang="zh-CN" altLang="zh-CN" dirty="0"/>
              <a:t>释放刚才使用的这条专用的物理通路</a:t>
            </a:r>
            <a:r>
              <a:rPr lang="zh-CN" altLang="zh-CN" dirty="0" smtClean="0"/>
              <a:t>（</a:t>
            </a:r>
            <a:r>
              <a:rPr lang="zh-CN" altLang="en-US" dirty="0" smtClean="0"/>
              <a:t>释放</a:t>
            </a:r>
            <a:r>
              <a:rPr lang="zh-CN" altLang="zh-CN" dirty="0" smtClean="0"/>
              <a:t>刚才</a:t>
            </a:r>
            <a:r>
              <a:rPr lang="zh-CN" altLang="zh-CN" dirty="0"/>
              <a:t>占用的所有通信</a:t>
            </a:r>
            <a:r>
              <a:rPr lang="zh-CN" altLang="zh-CN" dirty="0" smtClean="0"/>
              <a:t>资源</a:t>
            </a:r>
            <a:r>
              <a:rPr lang="zh-CN" altLang="en-US" dirty="0" smtClean="0"/>
              <a:t>）。</a:t>
            </a:r>
            <a:endParaRPr lang="zh-CN" altLang="en-US" dirty="0">
              <a:solidFill>
                <a:srgbClr val="0000CC"/>
              </a:solidFill>
              <a:ea typeface="黑体" pitchFamily="2" charset="-122"/>
            </a:endParaRPr>
          </a:p>
        </p:txBody>
      </p:sp>
    </p:spTree>
    <p:extLst>
      <p:ext uri="{BB962C8B-B14F-4D97-AF65-F5344CB8AC3E}">
        <p14:creationId xmlns:p14="http://schemas.microsoft.com/office/powerpoint/2010/main" val="3017852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zh-CN" altLang="en-US"/>
              <a:t>电路交换举例</a:t>
            </a:r>
          </a:p>
        </p:txBody>
      </p:sp>
      <p:sp>
        <p:nvSpPr>
          <p:cNvPr id="43011" name="Rectangle 3"/>
          <p:cNvSpPr>
            <a:spLocks noGrp="1" noChangeArrowheads="1"/>
          </p:cNvSpPr>
          <p:nvPr>
            <p:ph idx="1"/>
          </p:nvPr>
        </p:nvSpPr>
        <p:spPr/>
        <p:txBody>
          <a:bodyPr/>
          <a:lstStyle/>
          <a:p>
            <a:r>
              <a:rPr lang="en-US" altLang="zh-CN"/>
              <a:t>A </a:t>
            </a:r>
            <a:r>
              <a:rPr lang="zh-CN" altLang="en-US"/>
              <a:t>和 </a:t>
            </a:r>
            <a:r>
              <a:rPr lang="en-US" altLang="zh-CN"/>
              <a:t>B </a:t>
            </a:r>
            <a:r>
              <a:rPr lang="zh-CN" altLang="en-US"/>
              <a:t>通话经过四个交换机</a:t>
            </a:r>
          </a:p>
          <a:p>
            <a:r>
              <a:rPr lang="zh-CN" altLang="en-US"/>
              <a:t>通话在 </a:t>
            </a:r>
            <a:r>
              <a:rPr lang="en-US" altLang="zh-CN"/>
              <a:t>A </a:t>
            </a:r>
            <a:r>
              <a:rPr lang="zh-CN" altLang="en-US"/>
              <a:t>到 </a:t>
            </a:r>
            <a:r>
              <a:rPr lang="en-US" altLang="zh-CN"/>
              <a:t>B </a:t>
            </a:r>
            <a:r>
              <a:rPr lang="zh-CN" altLang="en-US"/>
              <a:t>的连接上进行</a:t>
            </a:r>
          </a:p>
        </p:txBody>
      </p:sp>
      <p:sp>
        <p:nvSpPr>
          <p:cNvPr id="43088" name="Rectangle 80"/>
          <p:cNvSpPr>
            <a:spLocks noChangeArrowheads="1"/>
          </p:cNvSpPr>
          <p:nvPr/>
        </p:nvSpPr>
        <p:spPr bwMode="auto">
          <a:xfrm>
            <a:off x="0"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1064270" y="2564557"/>
            <a:ext cx="8137202" cy="2376611"/>
            <a:chOff x="1064270" y="2564557"/>
            <a:chExt cx="7777162" cy="2160587"/>
          </a:xfrm>
        </p:grpSpPr>
        <p:grpSp>
          <p:nvGrpSpPr>
            <p:cNvPr id="8" name="Group 6"/>
            <p:cNvGrpSpPr>
              <a:grpSpLocks/>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Text Box 4"/>
            <p:cNvSpPr txBox="1">
              <a:spLocks noChangeArrowheads="1"/>
            </p:cNvSpPr>
            <p:nvPr/>
          </p:nvSpPr>
          <p:spPr bwMode="auto">
            <a:xfrm>
              <a:off x="1064270"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dirty="0">
                  <a:solidFill>
                    <a:srgbClr val="000000"/>
                  </a:solidFill>
                  <a:latin typeface="Times New Roman" pitchFamily="18" charset="0"/>
                  <a:sym typeface="Wingdings" pitchFamily="2" charset="2"/>
                </a:rPr>
                <a:t></a:t>
              </a:r>
              <a:r>
                <a:rPr kumimoji="1" lang="en-US" altLang="zh-CN" sz="3600" b="1" dirty="0">
                  <a:solidFill>
                    <a:srgbClr val="000000"/>
                  </a:solidFill>
                  <a:latin typeface="Times New Roman" pitchFamily="18" charset="0"/>
                </a:rPr>
                <a:t> </a:t>
              </a:r>
              <a:endParaRPr kumimoji="1" lang="en-US" altLang="zh-CN" sz="3200" b="1" dirty="0">
                <a:latin typeface="Times New Roman" pitchFamily="18" charset="0"/>
              </a:endParaRPr>
            </a:p>
          </p:txBody>
        </p:sp>
        <p:sp>
          <p:nvSpPr>
            <p:cNvPr id="20" name="Text Box 5"/>
            <p:cNvSpPr txBox="1">
              <a:spLocks noChangeArrowheads="1"/>
            </p:cNvSpPr>
            <p:nvPr/>
          </p:nvSpPr>
          <p:spPr bwMode="auto">
            <a:xfrm>
              <a:off x="8142932"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a:solidFill>
                    <a:srgbClr val="000000"/>
                  </a:solidFill>
                  <a:latin typeface="Times New Roman" pitchFamily="18" charset="0"/>
                  <a:sym typeface="Wingdings" pitchFamily="2" charset="2"/>
                </a:rPr>
                <a:t></a:t>
              </a:r>
              <a:r>
                <a:rPr kumimoji="1" lang="en-US" altLang="zh-CN" sz="3600" b="1">
                  <a:solidFill>
                    <a:srgbClr val="000000"/>
                  </a:solidFill>
                  <a:latin typeface="Times New Roman" pitchFamily="18" charset="0"/>
                </a:rPr>
                <a:t> </a:t>
              </a:r>
              <a:endParaRPr kumimoji="1" lang="en-US" altLang="zh-CN" sz="3200" b="1">
                <a:latin typeface="Times New Roman" pitchFamily="18" charset="0"/>
              </a:endParaRPr>
            </a:p>
          </p:txBody>
        </p:sp>
        <p:sp>
          <p:nvSpPr>
            <p:cNvPr id="21" name="Text Box 24"/>
            <p:cNvSpPr txBox="1">
              <a:spLocks noChangeArrowheads="1"/>
            </p:cNvSpPr>
            <p:nvPr/>
          </p:nvSpPr>
          <p:spPr bwMode="auto">
            <a:xfrm>
              <a:off x="1238895" y="3140819"/>
              <a:ext cx="317446"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A</a:t>
              </a:r>
            </a:p>
          </p:txBody>
        </p:sp>
        <p:sp>
          <p:nvSpPr>
            <p:cNvPr id="22" name="Text Box 25"/>
            <p:cNvSpPr txBox="1">
              <a:spLocks noChangeArrowheads="1"/>
            </p:cNvSpPr>
            <p:nvPr/>
          </p:nvSpPr>
          <p:spPr bwMode="auto">
            <a:xfrm>
              <a:off x="8328670" y="3140819"/>
              <a:ext cx="306722"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B</a:t>
              </a: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C</a:t>
              </a: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D</a:t>
              </a: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E</a:t>
              </a: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F</a:t>
              </a:r>
            </a:p>
          </p:txBody>
        </p:sp>
        <p:sp>
          <p:nvSpPr>
            <p:cNvPr id="29" name="Text Box 28"/>
            <p:cNvSpPr txBox="1">
              <a:spLocks noChangeArrowheads="1"/>
            </p:cNvSpPr>
            <p:nvPr/>
          </p:nvSpPr>
          <p:spPr bwMode="auto">
            <a:xfrm>
              <a:off x="4831407" y="2564557"/>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电信网</a:t>
              </a:r>
            </a:p>
          </p:txBody>
        </p:sp>
        <p:sp>
          <p:nvSpPr>
            <p:cNvPr id="30" name="Text Box 29"/>
            <p:cNvSpPr txBox="1">
              <a:spLocks noChangeArrowheads="1"/>
            </p:cNvSpPr>
            <p:nvPr/>
          </p:nvSpPr>
          <p:spPr bwMode="auto">
            <a:xfrm>
              <a:off x="28152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1" name="Text Box 30"/>
            <p:cNvSpPr txBox="1">
              <a:spLocks noChangeArrowheads="1"/>
            </p:cNvSpPr>
            <p:nvPr/>
          </p:nvSpPr>
          <p:spPr bwMode="auto">
            <a:xfrm>
              <a:off x="3966220"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2" name="Text Box 31"/>
            <p:cNvSpPr txBox="1">
              <a:spLocks noChangeArrowheads="1"/>
            </p:cNvSpPr>
            <p:nvPr/>
          </p:nvSpPr>
          <p:spPr bwMode="auto">
            <a:xfrm>
              <a:off x="51901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3" name="Text Box 32"/>
            <p:cNvSpPr txBox="1">
              <a:spLocks noChangeArrowheads="1"/>
            </p:cNvSpPr>
            <p:nvPr/>
          </p:nvSpPr>
          <p:spPr bwMode="auto">
            <a:xfrm>
              <a:off x="6414145"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4" name="Text Box 34"/>
            <p:cNvSpPr txBox="1">
              <a:spLocks noChangeArrowheads="1"/>
            </p:cNvSpPr>
            <p:nvPr/>
          </p:nvSpPr>
          <p:spPr bwMode="auto">
            <a:xfrm>
              <a:off x="4615507" y="43647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中继线</a:t>
              </a: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0" name="Text Box 40"/>
            <p:cNvSpPr txBox="1">
              <a:spLocks noChangeArrowheads="1"/>
            </p:cNvSpPr>
            <p:nvPr/>
          </p:nvSpPr>
          <p:spPr bwMode="auto">
            <a:xfrm>
              <a:off x="2167582"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sp>
          <p:nvSpPr>
            <p:cNvPr id="41" name="Text Box 41"/>
            <p:cNvSpPr txBox="1">
              <a:spLocks noChangeArrowheads="1"/>
            </p:cNvSpPr>
            <p:nvPr/>
          </p:nvSpPr>
          <p:spPr bwMode="auto">
            <a:xfrm>
              <a:off x="7134870"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grpSp>
          <p:nvGrpSpPr>
            <p:cNvPr id="42" name="Group 56"/>
            <p:cNvGrpSpPr>
              <a:grpSpLocks/>
            </p:cNvGrpSpPr>
            <p:nvPr/>
          </p:nvGrpSpPr>
          <p:grpSpPr bwMode="auto">
            <a:xfrm flipH="1">
              <a:off x="7185670" y="3528169"/>
              <a:ext cx="1008062" cy="146050"/>
              <a:chOff x="1519" y="2160"/>
              <a:chExt cx="953" cy="227"/>
            </a:xfrm>
          </p:grpSpPr>
          <p:sp>
            <p:nvSpPr>
              <p:cNvPr id="43" name="Freeform 57"/>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 name="Freeform 58"/>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5" name="Freeform 59"/>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 name="Freeform 60"/>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7" name="Line 61"/>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8" name="Group 64"/>
            <p:cNvGrpSpPr>
              <a:grpSpLocks/>
            </p:cNvGrpSpPr>
            <p:nvPr/>
          </p:nvGrpSpPr>
          <p:grpSpPr bwMode="auto">
            <a:xfrm>
              <a:off x="1713557" y="3501182"/>
              <a:ext cx="1008063" cy="146050"/>
              <a:chOff x="1519" y="2160"/>
              <a:chExt cx="953" cy="227"/>
            </a:xfrm>
          </p:grpSpPr>
          <p:sp>
            <p:nvSpPr>
              <p:cNvPr id="49" name="Freeform 65"/>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 name="Freeform 66"/>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1" name="Freeform 67"/>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2" name="Freeform 68"/>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3" name="Line 69"/>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54" name="Freeform 71"/>
            <p:cNvSpPr>
              <a:spLocks/>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5" name="Freeform 72"/>
            <p:cNvSpPr>
              <a:spLocks/>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6" name="Freeform 73"/>
            <p:cNvSpPr>
              <a:spLocks/>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 name="矩形 2"/>
          <p:cNvSpPr/>
          <p:nvPr/>
        </p:nvSpPr>
        <p:spPr>
          <a:xfrm>
            <a:off x="1246980" y="5301208"/>
            <a:ext cx="7738914" cy="461665"/>
          </a:xfrm>
          <a:prstGeom prst="rect">
            <a:avLst/>
          </a:prstGeom>
        </p:spPr>
        <p:txBody>
          <a:bodyPr wrap="square">
            <a:spAutoFit/>
          </a:bodyPr>
          <a:lstStyle/>
          <a:p>
            <a:pPr algn="ctr"/>
            <a:r>
              <a:rPr lang="zh-CN" altLang="zh-CN" sz="2400" b="1" dirty="0" smtClean="0">
                <a:latin typeface="+mn-lt"/>
                <a:ea typeface="黑体" pitchFamily="2" charset="-122"/>
              </a:rPr>
              <a:t>电路交换</a:t>
            </a:r>
            <a:r>
              <a:rPr lang="zh-CN" altLang="zh-CN" sz="2400" b="1" dirty="0">
                <a:latin typeface="+mn-lt"/>
                <a:ea typeface="黑体" pitchFamily="2" charset="-122"/>
              </a:rPr>
              <a:t>的用户始终占用端到端的通信资源</a:t>
            </a:r>
            <a:endParaRPr lang="zh-CN" altLang="en-US" sz="2400" b="1" dirty="0">
              <a:latin typeface="+mn-lt"/>
              <a:ea typeface="黑体" pitchFamily="2" charset="-122"/>
            </a:endParaRPr>
          </a:p>
        </p:txBody>
      </p:sp>
    </p:spTree>
    <p:extLst>
      <p:ext uri="{BB962C8B-B14F-4D97-AF65-F5344CB8AC3E}">
        <p14:creationId xmlns:p14="http://schemas.microsoft.com/office/powerpoint/2010/main" val="3725591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smtClean="0"/>
              <a:t>电路交换缺点</a:t>
            </a:r>
            <a:endParaRPr lang="zh-CN" altLang="en-US" dirty="0"/>
          </a:p>
        </p:txBody>
      </p:sp>
      <p:sp>
        <p:nvSpPr>
          <p:cNvPr id="47107" name="Rectangle 3"/>
          <p:cNvSpPr>
            <a:spLocks noGrp="1" noChangeArrowheads="1"/>
          </p:cNvSpPr>
          <p:nvPr>
            <p:ph idx="1"/>
          </p:nvPr>
        </p:nvSpPr>
        <p:spPr/>
        <p:txBody>
          <a:bodyPr/>
          <a:lstStyle/>
          <a:p>
            <a:r>
              <a:rPr lang="zh-CN" altLang="en-US" dirty="0"/>
              <a:t>计算机数据具有突发性。</a:t>
            </a:r>
          </a:p>
          <a:p>
            <a:r>
              <a:rPr lang="zh-CN" altLang="en-US" dirty="0"/>
              <a:t>这</a:t>
            </a:r>
            <a:r>
              <a:rPr lang="zh-CN" altLang="en-US" dirty="0" smtClean="0"/>
              <a:t>导致</a:t>
            </a:r>
            <a:r>
              <a:rPr lang="zh-CN" altLang="en-US" dirty="0"/>
              <a:t>在</a:t>
            </a:r>
            <a:r>
              <a:rPr lang="zh-CN" altLang="en-US" dirty="0" smtClean="0"/>
              <a:t>传送计算机数据时，通信</a:t>
            </a:r>
            <a:r>
              <a:rPr lang="zh-CN" altLang="en-US" dirty="0"/>
              <a:t>线路的利用率很</a:t>
            </a:r>
            <a:r>
              <a:rPr lang="zh-CN" altLang="en-US" dirty="0" smtClean="0"/>
              <a:t>低（</a:t>
            </a:r>
            <a:r>
              <a:rPr lang="zh-CN" altLang="zh-CN" dirty="0"/>
              <a:t>用来传送数据的时间往往不到</a:t>
            </a:r>
            <a:r>
              <a:rPr lang="en-US" altLang="zh-CN" dirty="0"/>
              <a:t>10%</a:t>
            </a:r>
            <a:r>
              <a:rPr lang="zh-CN" altLang="zh-CN" dirty="0"/>
              <a:t>甚至</a:t>
            </a:r>
            <a:r>
              <a:rPr lang="en-US" altLang="zh-CN" dirty="0"/>
              <a:t>1% </a:t>
            </a:r>
            <a:r>
              <a:rPr lang="zh-CN" altLang="en-US" dirty="0" smtClean="0"/>
              <a:t>）。</a:t>
            </a:r>
            <a:endParaRPr lang="zh-CN" altLang="en-US" dirty="0"/>
          </a:p>
        </p:txBody>
      </p:sp>
    </p:spTree>
    <p:extLst>
      <p:ext uri="{BB962C8B-B14F-4D97-AF65-F5344CB8AC3E}">
        <p14:creationId xmlns:p14="http://schemas.microsoft.com/office/powerpoint/2010/main" val="1848284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smtClean="0"/>
              <a:t>技术</a:t>
            </a:r>
            <a:r>
              <a:rPr lang="zh-CN" altLang="en-US" dirty="0" smtClean="0"/>
              <a:t>。</a:t>
            </a:r>
            <a:endParaRPr lang="en-US" altLang="zh-CN" dirty="0" smtClean="0"/>
          </a:p>
          <a:p>
            <a:r>
              <a:rPr lang="zh-CN" altLang="en-US" dirty="0" smtClean="0"/>
              <a:t>在</a:t>
            </a:r>
            <a:r>
              <a:rPr lang="zh-CN" altLang="en-US" dirty="0"/>
              <a:t>发送端，先把较长的报文</a:t>
            </a:r>
            <a:r>
              <a:rPr lang="zh-CN" altLang="en-US" dirty="0">
                <a:solidFill>
                  <a:srgbClr val="FF0000"/>
                </a:solidFill>
              </a:rPr>
              <a:t>划分成较短的、固定长度的数据段。 </a:t>
            </a:r>
          </a:p>
        </p:txBody>
      </p:sp>
      <p:sp>
        <p:nvSpPr>
          <p:cNvPr id="49160" name="Line 8"/>
          <p:cNvSpPr>
            <a:spLocks noChangeShapeType="1"/>
          </p:cNvSpPr>
          <p:nvPr/>
        </p:nvSpPr>
        <p:spPr bwMode="auto">
          <a:xfrm>
            <a:off x="2144581" y="3286125"/>
            <a:ext cx="561684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4641718" y="304641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itchFamily="18" charset="0"/>
                <a:ea typeface="黑体" pitchFamily="2" charset="-122"/>
              </a:rPr>
              <a:t>报文</a:t>
            </a:r>
          </a:p>
        </p:txBody>
      </p:sp>
      <p:grpSp>
        <p:nvGrpSpPr>
          <p:cNvPr id="49229" name="Group 77"/>
          <p:cNvGrpSpPr>
            <a:grpSpLocks/>
          </p:cNvGrpSpPr>
          <p:nvPr/>
        </p:nvGrpSpPr>
        <p:grpSpPr bwMode="auto">
          <a:xfrm>
            <a:off x="2067190" y="3502025"/>
            <a:ext cx="5806016" cy="431800"/>
            <a:chOff x="1202" y="2206"/>
            <a:chExt cx="3376" cy="272"/>
          </a:xfrm>
        </p:grpSpPr>
        <p:grpSp>
          <p:nvGrpSpPr>
            <p:cNvPr id="49227" name="Group 75"/>
            <p:cNvGrpSpPr>
              <a:grpSpLocks/>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nvGrpSpPr>
          <p:cNvPr id="49233" name="Group 81"/>
          <p:cNvGrpSpPr>
            <a:grpSpLocks/>
          </p:cNvGrpSpPr>
          <p:nvPr/>
        </p:nvGrpSpPr>
        <p:grpSpPr bwMode="auto">
          <a:xfrm>
            <a:off x="3389709" y="3933826"/>
            <a:ext cx="3057790" cy="1423988"/>
            <a:chOff x="1971" y="2478"/>
            <a:chExt cx="1778" cy="897"/>
          </a:xfrm>
        </p:grpSpPr>
        <p:sp>
          <p:nvSpPr>
            <p:cNvPr id="49230" name="Text Box 78"/>
            <p:cNvSpPr txBox="1">
              <a:spLocks noChangeArrowheads="1"/>
            </p:cNvSpPr>
            <p:nvPr/>
          </p:nvSpPr>
          <p:spPr bwMode="auto">
            <a:xfrm>
              <a:off x="1971" y="2774"/>
              <a:ext cx="177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dirty="0">
                  <a:solidFill>
                    <a:srgbClr val="000099"/>
                  </a:solidFill>
                  <a:latin typeface="Tahoma" pitchFamily="34" charset="0"/>
                  <a:ea typeface="黑体" pitchFamily="2" charset="-122"/>
                </a:rPr>
                <a:t>假定这个报文较长</a:t>
              </a:r>
            </a:p>
            <a:p>
              <a:pPr algn="ctr"/>
              <a:r>
                <a:rPr lang="zh-CN" altLang="en-US" sz="2800" b="1" dirty="0">
                  <a:solidFill>
                    <a:srgbClr val="000099"/>
                  </a:solidFill>
                  <a:latin typeface="Tahoma" pitchFamily="34" charset="0"/>
                  <a:ea typeface="黑体" pitchFamily="2" charset="-122"/>
                </a:rPr>
                <a:t>不便于传输</a:t>
              </a: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146301"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746322"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17302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algn="ctr"/>
            <a:r>
              <a:rPr lang="zh-CN" altLang="en-US" dirty="0"/>
              <a:t>添加首部构成分组</a:t>
            </a:r>
          </a:p>
        </p:txBody>
      </p:sp>
      <p:sp>
        <p:nvSpPr>
          <p:cNvPr id="53253" name="Rectangle 5"/>
          <p:cNvSpPr>
            <a:spLocks noGrp="1" noChangeArrowheads="1"/>
          </p:cNvSpPr>
          <p:nvPr>
            <p:ph idx="1"/>
          </p:nvPr>
        </p:nvSpPr>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smtClean="0">
                <a:solidFill>
                  <a:srgbClr val="FF0000"/>
                </a:solidFill>
              </a:rPr>
              <a:t>分组</a:t>
            </a:r>
            <a:r>
              <a:rPr lang="en-US" altLang="zh-CN" dirty="0" smtClean="0"/>
              <a:t>(packet)</a:t>
            </a:r>
            <a:r>
              <a:rPr lang="zh-CN" altLang="en-US" dirty="0" smtClean="0"/>
              <a:t>。</a:t>
            </a:r>
            <a:endParaRPr lang="zh-CN" altLang="en-US" dirty="0"/>
          </a:p>
        </p:txBody>
      </p:sp>
      <p:sp>
        <p:nvSpPr>
          <p:cNvPr id="53260" name="Rectangle 12"/>
          <p:cNvSpPr>
            <a:spLocks noChangeArrowheads="1"/>
          </p:cNvSpPr>
          <p:nvPr/>
        </p:nvSpPr>
        <p:spPr bwMode="auto">
          <a:xfrm>
            <a:off x="2144581"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1" name="Rectangle 13"/>
          <p:cNvSpPr>
            <a:spLocks noChangeArrowheads="1"/>
          </p:cNvSpPr>
          <p:nvPr/>
        </p:nvSpPr>
        <p:spPr bwMode="auto">
          <a:xfrm>
            <a:off x="4017434"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2" name="Rectangle 14"/>
          <p:cNvSpPr>
            <a:spLocks noChangeArrowheads="1"/>
          </p:cNvSpPr>
          <p:nvPr/>
        </p:nvSpPr>
        <p:spPr bwMode="auto">
          <a:xfrm>
            <a:off x="5890287"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53263" name="Group 15"/>
          <p:cNvGrpSpPr>
            <a:grpSpLocks/>
          </p:cNvGrpSpPr>
          <p:nvPr/>
        </p:nvGrpSpPr>
        <p:grpSpPr bwMode="auto">
          <a:xfrm>
            <a:off x="2144581" y="1772816"/>
            <a:ext cx="5616840" cy="400050"/>
            <a:chOff x="1247" y="1737"/>
            <a:chExt cx="3266" cy="252"/>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51" name="Text Box 3"/>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sp>
        <p:nvSpPr>
          <p:cNvPr id="53264" name="Rectangle 16"/>
          <p:cNvSpPr>
            <a:spLocks noChangeArrowheads="1"/>
          </p:cNvSpPr>
          <p:nvPr/>
        </p:nvSpPr>
        <p:spPr bwMode="auto">
          <a:xfrm>
            <a:off x="1520296" y="2891118"/>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7" name="Rectangle 19"/>
          <p:cNvSpPr>
            <a:spLocks noChangeArrowheads="1"/>
          </p:cNvSpPr>
          <p:nvPr/>
        </p:nvSpPr>
        <p:spPr bwMode="auto">
          <a:xfrm>
            <a:off x="3393149" y="37413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8" name="Rectangle 20"/>
          <p:cNvSpPr>
            <a:spLocks noChangeArrowheads="1"/>
          </p:cNvSpPr>
          <p:nvPr/>
        </p:nvSpPr>
        <p:spPr bwMode="auto">
          <a:xfrm>
            <a:off x="5264283" y="4605618"/>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3273" name="Group 25"/>
          <p:cNvGrpSpPr>
            <a:grpSpLocks/>
          </p:cNvGrpSpPr>
          <p:nvPr/>
        </p:nvGrpSpPr>
        <p:grpSpPr bwMode="auto">
          <a:xfrm>
            <a:off x="1522016" y="2314153"/>
            <a:ext cx="2495417" cy="488950"/>
            <a:chOff x="1973" y="2532"/>
            <a:chExt cx="1451" cy="308"/>
          </a:xfrm>
        </p:grpSpPr>
        <p:sp>
          <p:nvSpPr>
            <p:cNvPr id="53269" name="AutoShape 21"/>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2" name="Text Box 24"/>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grpSp>
        <p:nvGrpSpPr>
          <p:cNvPr id="53274" name="Group 26"/>
          <p:cNvGrpSpPr>
            <a:grpSpLocks/>
          </p:cNvGrpSpPr>
          <p:nvPr/>
        </p:nvGrpSpPr>
        <p:grpSpPr bwMode="auto">
          <a:xfrm>
            <a:off x="3393150" y="3179340"/>
            <a:ext cx="2495417" cy="488950"/>
            <a:chOff x="1973" y="2532"/>
            <a:chExt cx="1451" cy="308"/>
          </a:xfrm>
        </p:grpSpPr>
        <p:sp>
          <p:nvSpPr>
            <p:cNvPr id="53275" name="AutoShape 27"/>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6" name="Text Box 2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nvGrpSpPr>
          <p:cNvPr id="53277" name="Group 29"/>
          <p:cNvGrpSpPr>
            <a:grpSpLocks/>
          </p:cNvGrpSpPr>
          <p:nvPr/>
        </p:nvGrpSpPr>
        <p:grpSpPr bwMode="auto">
          <a:xfrm>
            <a:off x="5264283" y="4042940"/>
            <a:ext cx="2495417" cy="488950"/>
            <a:chOff x="1973" y="2532"/>
            <a:chExt cx="1451" cy="308"/>
          </a:xfrm>
        </p:grpSpPr>
        <p:sp>
          <p:nvSpPr>
            <p:cNvPr id="53278" name="AutoShape 30"/>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9" name="Text Box 31"/>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3281" name="Text Box 33"/>
          <p:cNvSpPr txBox="1">
            <a:spLocks noChangeArrowheads="1"/>
          </p:cNvSpPr>
          <p:nvPr/>
        </p:nvSpPr>
        <p:spPr bwMode="auto">
          <a:xfrm>
            <a:off x="1468542" y="5426060"/>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latin typeface="Tahoma" pitchFamily="34" charset="0"/>
                <a:ea typeface="黑体" pitchFamily="2" charset="-122"/>
              </a:rPr>
              <a:t>请注意：现在左边是</a:t>
            </a:r>
            <a:r>
              <a:rPr lang="zh-CN" altLang="en-US" sz="2800" b="1" dirty="0">
                <a:solidFill>
                  <a:srgbClr val="C00000"/>
                </a:solidFill>
                <a:latin typeface="Arial"/>
                <a:ea typeface="黑体" pitchFamily="2" charset="-122"/>
              </a:rPr>
              <a:t>“</a:t>
            </a:r>
            <a:r>
              <a:rPr lang="zh-CN" altLang="en-US" sz="2800" b="1" dirty="0">
                <a:solidFill>
                  <a:srgbClr val="C00000"/>
                </a:solidFill>
                <a:latin typeface="Tahoma" pitchFamily="34" charset="0"/>
                <a:ea typeface="黑体" pitchFamily="2" charset="-122"/>
              </a:rPr>
              <a:t>前面</a:t>
            </a:r>
            <a:r>
              <a:rPr lang="zh-CN" altLang="en-US" sz="2800" b="1" dirty="0">
                <a:solidFill>
                  <a:srgbClr val="C00000"/>
                </a:solidFill>
                <a:latin typeface="Arial"/>
                <a:ea typeface="黑体" pitchFamily="2" charset="-122"/>
              </a:rPr>
              <a:t>”</a:t>
            </a:r>
            <a:endParaRPr lang="zh-CN" altLang="en-US" sz="2800" b="1" dirty="0">
              <a:solidFill>
                <a:srgbClr val="C00000"/>
              </a:solidFill>
              <a:latin typeface="Tahoma" pitchFamily="34" charset="0"/>
              <a:ea typeface="黑体" pitchFamily="2" charset="-122"/>
            </a:endParaRPr>
          </a:p>
        </p:txBody>
      </p:sp>
      <p:cxnSp>
        <p:nvCxnSpPr>
          <p:cNvPr id="25" name="直接连接符 24"/>
          <p:cNvCxnSpPr/>
          <p:nvPr/>
        </p:nvCxnSpPr>
        <p:spPr bwMode="auto">
          <a:xfrm>
            <a:off x="2146301"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7746322"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395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nodeType="afterGroup">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nodeType="afterGroup">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nodeType="afterGroup">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nodeType="afterGroup">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nodeType="afterGroup">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nodeType="afterGroup">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pPr algn="ctr"/>
            <a:r>
              <a:rPr lang="zh-CN" altLang="en-US"/>
              <a:t>分组交换的传输单元</a:t>
            </a:r>
          </a:p>
        </p:txBody>
      </p:sp>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p>
          <a:p>
            <a:pPr>
              <a:spcBef>
                <a:spcPct val="10000"/>
              </a:spcBef>
            </a:pPr>
            <a:r>
              <a:rPr lang="zh-CN" altLang="en-US" dirty="0">
                <a:solidFill>
                  <a:srgbClr val="FF0000"/>
                </a:solidFill>
              </a:rPr>
              <a:t>依次</a:t>
            </a:r>
            <a:r>
              <a:rPr lang="zh-CN" altLang="en-US" dirty="0"/>
              <a:t>把各分组发送到接收端（假定接收端在左边）。</a:t>
            </a:r>
          </a:p>
        </p:txBody>
      </p:sp>
      <p:grpSp>
        <p:nvGrpSpPr>
          <p:cNvPr id="57366" name="Group 22"/>
          <p:cNvGrpSpPr>
            <a:grpSpLocks/>
          </p:cNvGrpSpPr>
          <p:nvPr/>
        </p:nvGrpSpPr>
        <p:grpSpPr bwMode="auto">
          <a:xfrm>
            <a:off x="1803061" y="2924944"/>
            <a:ext cx="2497138" cy="993775"/>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57" name="Group 13"/>
            <p:cNvGrpSpPr>
              <a:grpSpLocks/>
            </p:cNvGrpSpPr>
            <p:nvPr/>
          </p:nvGrpSpPr>
          <p:grpSpPr bwMode="auto">
            <a:xfrm>
              <a:off x="885" y="2078"/>
              <a:ext cx="1451" cy="308"/>
              <a:chOff x="1973" y="2532"/>
              <a:chExt cx="1451" cy="308"/>
            </a:xfrm>
          </p:grpSpPr>
          <p:sp>
            <p:nvSpPr>
              <p:cNvPr id="57358"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59" name="Text Box 15"/>
              <p:cNvSpPr txBox="1">
                <a:spLocks noChangeArrowheads="1"/>
              </p:cNvSpPr>
              <p:nvPr/>
            </p:nvSpPr>
            <p:spPr bwMode="auto">
              <a:xfrm>
                <a:off x="2489" y="2532"/>
                <a:ext cx="5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400" b="1">
                    <a:solidFill>
                      <a:srgbClr val="000099"/>
                    </a:solidFill>
                    <a:latin typeface="Tahoma" pitchFamily="34" charset="0"/>
                    <a:ea typeface="黑体" pitchFamily="2" charset="-122"/>
                  </a:rPr>
                  <a:t> </a:t>
                </a:r>
                <a:r>
                  <a:rPr lang="en-US" altLang="zh-CN" sz="2000" b="1">
                    <a:solidFill>
                      <a:srgbClr val="000099"/>
                    </a:solidFill>
                    <a:ea typeface="黑体" pitchFamily="2" charset="-122"/>
                  </a:rPr>
                  <a:t>1</a:t>
                </a:r>
              </a:p>
            </p:txBody>
          </p:sp>
        </p:grpSp>
      </p:grpSp>
      <p:grpSp>
        <p:nvGrpSpPr>
          <p:cNvPr id="57367" name="Group 23"/>
          <p:cNvGrpSpPr>
            <a:grpSpLocks/>
          </p:cNvGrpSpPr>
          <p:nvPr/>
        </p:nvGrpSpPr>
        <p:grpSpPr bwMode="auto">
          <a:xfrm>
            <a:off x="3675915" y="3790131"/>
            <a:ext cx="2495417" cy="993775"/>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60" name="Group 16"/>
            <p:cNvGrpSpPr>
              <a:grpSpLocks/>
            </p:cNvGrpSpPr>
            <p:nvPr/>
          </p:nvGrpSpPr>
          <p:grpSpPr bwMode="auto">
            <a:xfrm>
              <a:off x="1973" y="2623"/>
              <a:ext cx="1451" cy="308"/>
              <a:chOff x="1973" y="2532"/>
              <a:chExt cx="1451" cy="308"/>
            </a:xfrm>
          </p:grpSpPr>
          <p:sp>
            <p:nvSpPr>
              <p:cNvPr id="57361"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2" name="Text Box 1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grpSp>
        <p:nvGrpSpPr>
          <p:cNvPr id="57368" name="Group 24"/>
          <p:cNvGrpSpPr>
            <a:grpSpLocks/>
          </p:cNvGrpSpPr>
          <p:nvPr/>
        </p:nvGrpSpPr>
        <p:grpSpPr bwMode="auto">
          <a:xfrm>
            <a:off x="5547048" y="4653731"/>
            <a:ext cx="2502296" cy="981075"/>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首部</a:t>
              </a:r>
            </a:p>
          </p:txBody>
        </p:sp>
        <p:grpSp>
          <p:nvGrpSpPr>
            <p:cNvPr id="57363" name="Group 19"/>
            <p:cNvGrpSpPr>
              <a:grpSpLocks/>
            </p:cNvGrpSpPr>
            <p:nvPr/>
          </p:nvGrpSpPr>
          <p:grpSpPr bwMode="auto">
            <a:xfrm>
              <a:off x="3061" y="3167"/>
              <a:ext cx="1451" cy="308"/>
              <a:chOff x="1973" y="2532"/>
              <a:chExt cx="1451" cy="308"/>
            </a:xfrm>
          </p:grpSpPr>
          <p:sp>
            <p:nvSpPr>
              <p:cNvPr id="57364"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5" name="Text Box 21"/>
              <p:cNvSpPr txBox="1">
                <a:spLocks noChangeArrowheads="1"/>
              </p:cNvSpPr>
              <p:nvPr/>
            </p:nvSpPr>
            <p:spPr bwMode="auto">
              <a:xfrm>
                <a:off x="2489" y="2532"/>
                <a:ext cx="5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200" b="1">
                    <a:solidFill>
                      <a:srgbClr val="000099"/>
                    </a:solidFill>
                    <a:ea typeface="黑体" pitchFamily="2" charset="-122"/>
                  </a:rPr>
                  <a:t> </a:t>
                </a:r>
                <a:r>
                  <a:rPr lang="en-US" altLang="zh-CN" sz="2000" b="1">
                    <a:solidFill>
                      <a:srgbClr val="000099"/>
                    </a:solidFill>
                    <a:ea typeface="黑体" pitchFamily="2" charset="-122"/>
                  </a:rPr>
                  <a:t>3</a:t>
                </a:r>
              </a:p>
            </p:txBody>
          </p:sp>
        </p:grpSp>
      </p:grpSp>
      <p:sp>
        <p:nvSpPr>
          <p:cNvPr id="2" name="矩形 1"/>
          <p:cNvSpPr/>
          <p:nvPr/>
        </p:nvSpPr>
        <p:spPr>
          <a:xfrm>
            <a:off x="1803061" y="5805264"/>
            <a:ext cx="6534315" cy="461665"/>
          </a:xfrm>
          <a:prstGeom prst="rect">
            <a:avLst/>
          </a:prstGeom>
        </p:spPr>
        <p:txBody>
          <a:bodyPr wrap="square">
            <a:spAutoFit/>
          </a:bodyPr>
          <a:lstStyle/>
          <a:p>
            <a:pPr algn="ctr"/>
            <a:r>
              <a:rPr lang="zh-CN" altLang="zh-CN" sz="2400" b="1" dirty="0" smtClean="0">
                <a:latin typeface="+mn-lt"/>
                <a:ea typeface="黑体" pitchFamily="2" charset="-122"/>
              </a:rPr>
              <a:t>以</a:t>
            </a:r>
            <a:r>
              <a:rPr lang="zh-CN" altLang="zh-CN" sz="2400" b="1" dirty="0">
                <a:latin typeface="+mn-lt"/>
                <a:ea typeface="黑体" pitchFamily="2" charset="-122"/>
              </a:rPr>
              <a:t>分组为基本单位在网络中传送</a:t>
            </a:r>
            <a:endParaRPr lang="zh-CN" altLang="en-US" sz="2400" b="1" dirty="0">
              <a:latin typeface="+mn-lt"/>
              <a:ea typeface="黑体" pitchFamily="2" charset="-122"/>
            </a:endParaRPr>
          </a:p>
        </p:txBody>
      </p:sp>
    </p:spTree>
    <p:extLst>
      <p:ext uri="{BB962C8B-B14F-4D97-AF65-F5344CB8AC3E}">
        <p14:creationId xmlns:p14="http://schemas.microsoft.com/office/powerpoint/2010/main" val="2578674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nodeType="afterGroup">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nodeType="afterGroup">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nodeType="afterGroup">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中文译名</a:t>
            </a:r>
            <a:endParaRPr lang="zh-CN" altLang="en-US" dirty="0"/>
          </a:p>
        </p:txBody>
      </p:sp>
      <p:sp>
        <p:nvSpPr>
          <p:cNvPr id="3" name="内容占位符 2"/>
          <p:cNvSpPr>
            <a:spLocks noGrp="1"/>
          </p:cNvSpPr>
          <p:nvPr>
            <p:ph idx="1"/>
          </p:nvPr>
        </p:nvSpPr>
        <p:spPr/>
        <p:txBody>
          <a:bodyPr/>
          <a:lstStyle/>
          <a:p>
            <a:r>
              <a:rPr lang="en-US" altLang="zh-CN" dirty="0" smtClean="0"/>
              <a:t>Internet </a:t>
            </a:r>
            <a:r>
              <a:rPr lang="zh-CN" altLang="zh-CN" dirty="0" smtClean="0"/>
              <a:t>的</a:t>
            </a:r>
            <a:r>
              <a:rPr lang="zh-CN" altLang="zh-CN" dirty="0"/>
              <a:t>中文译名并不统一。现有</a:t>
            </a:r>
            <a:r>
              <a:rPr lang="zh-CN" altLang="zh-CN" dirty="0" smtClean="0"/>
              <a:t>的</a:t>
            </a:r>
            <a:r>
              <a:rPr lang="en-US" altLang="zh-CN" dirty="0" smtClean="0"/>
              <a:t> Internet </a:t>
            </a:r>
            <a:r>
              <a:rPr lang="zh-CN" altLang="zh-CN" dirty="0" smtClean="0"/>
              <a:t>译名</a:t>
            </a:r>
            <a:r>
              <a:rPr lang="zh-CN" altLang="zh-CN" dirty="0"/>
              <a:t>有两种</a:t>
            </a:r>
            <a:r>
              <a:rPr lang="zh-CN" altLang="zh-CN" dirty="0" smtClean="0"/>
              <a:t>：</a:t>
            </a:r>
            <a:endParaRPr lang="en-US" altLang="zh-CN" dirty="0" smtClean="0"/>
          </a:p>
          <a:p>
            <a:pPr lvl="1"/>
            <a:r>
              <a:rPr lang="zh-CN" altLang="en-US" dirty="0">
                <a:solidFill>
                  <a:srgbClr val="FF0000"/>
                </a:solidFill>
              </a:rPr>
              <a:t>因特</a:t>
            </a:r>
            <a:r>
              <a:rPr lang="zh-CN" altLang="en-US" dirty="0" smtClean="0">
                <a:solidFill>
                  <a:srgbClr val="FF0000"/>
                </a:solidFill>
              </a:rPr>
              <a:t>网</a:t>
            </a:r>
            <a:r>
              <a:rPr lang="zh-CN" altLang="zh-CN" dirty="0" smtClean="0">
                <a:solidFill>
                  <a:srgbClr val="FF0000"/>
                </a:solidFill>
              </a:rPr>
              <a:t>，</a:t>
            </a:r>
            <a:r>
              <a:rPr lang="zh-CN" altLang="zh-CN" dirty="0"/>
              <a:t>这个译名是全国科学技术名词审定委员会推荐</a:t>
            </a:r>
            <a:r>
              <a:rPr lang="zh-CN" altLang="zh-CN" dirty="0" smtClean="0"/>
              <a:t>的</a:t>
            </a:r>
            <a:r>
              <a:rPr lang="zh-CN" altLang="en-US" dirty="0" smtClean="0"/>
              <a:t>，</a:t>
            </a:r>
            <a:r>
              <a:rPr lang="zh-CN" altLang="zh-CN" dirty="0">
                <a:solidFill>
                  <a:srgbClr val="0000CC"/>
                </a:solidFill>
              </a:rPr>
              <a:t>但却长期未得到</a:t>
            </a:r>
            <a:r>
              <a:rPr lang="zh-CN" altLang="zh-CN" dirty="0" smtClean="0">
                <a:solidFill>
                  <a:srgbClr val="0000CC"/>
                </a:solidFill>
              </a:rPr>
              <a:t>推广</a:t>
            </a:r>
            <a:r>
              <a:rPr lang="zh-CN" altLang="en-US" dirty="0" smtClean="0">
                <a:solidFill>
                  <a:srgbClr val="0000CC"/>
                </a:solidFill>
              </a:rPr>
              <a:t>；</a:t>
            </a:r>
            <a:endParaRPr lang="en-US" altLang="zh-CN" dirty="0" smtClean="0">
              <a:solidFill>
                <a:srgbClr val="0000CC"/>
              </a:solidFill>
            </a:endParaRPr>
          </a:p>
          <a:p>
            <a:pPr lvl="1"/>
            <a:r>
              <a:rPr lang="zh-CN" altLang="zh-CN" dirty="0">
                <a:solidFill>
                  <a:srgbClr val="FF0000"/>
                </a:solidFill>
              </a:rPr>
              <a:t>互联网，</a:t>
            </a:r>
            <a:r>
              <a:rPr lang="zh-CN" altLang="zh-CN" dirty="0">
                <a:solidFill>
                  <a:srgbClr val="0000CC"/>
                </a:solidFill>
              </a:rPr>
              <a:t>这是目前流行最广的、事实上的标准译名。</a:t>
            </a:r>
            <a:r>
              <a:rPr lang="zh-CN" altLang="zh-CN" dirty="0"/>
              <a:t>现在我国的各种报刊杂志、政府文件以及电视节目中都毫无例外地使用这个译名</a:t>
            </a:r>
            <a:r>
              <a:rPr lang="zh-CN" altLang="zh-CN" dirty="0" smtClean="0"/>
              <a:t>。</a:t>
            </a:r>
            <a:endParaRPr lang="zh-CN" altLang="en-US" dirty="0"/>
          </a:p>
        </p:txBody>
      </p:sp>
      <p:sp>
        <p:nvSpPr>
          <p:cNvPr id="4" name="矩形 3"/>
          <p:cNvSpPr/>
          <p:nvPr/>
        </p:nvSpPr>
        <p:spPr>
          <a:xfrm>
            <a:off x="1352600" y="4851157"/>
            <a:ext cx="7920880" cy="954107"/>
          </a:xfrm>
          <a:prstGeom prst="rect">
            <a:avLst/>
          </a:prstGeom>
          <a:solidFill>
            <a:srgbClr val="0000CC"/>
          </a:solidFill>
        </p:spPr>
        <p:txBody>
          <a:bodyPr wrap="square">
            <a:spAutoFit/>
          </a:bodyPr>
          <a:lstStyle/>
          <a:p>
            <a:r>
              <a:rPr lang="zh-CN" altLang="en-US" sz="2800" b="1" dirty="0">
                <a:solidFill>
                  <a:schemeClr val="bg1"/>
                </a:solidFill>
                <a:latin typeface="+mn-lt"/>
                <a:ea typeface="黑体" pitchFamily="2" charset="-122"/>
              </a:rPr>
              <a:t>该</a:t>
            </a:r>
            <a:r>
              <a:rPr lang="zh-CN" altLang="zh-CN" sz="2800" b="1" dirty="0">
                <a:solidFill>
                  <a:schemeClr val="bg1"/>
                </a:solidFill>
                <a:latin typeface="+mn-lt"/>
                <a:ea typeface="黑体" pitchFamily="2" charset="-122"/>
              </a:rPr>
              <a:t>译名能够体现</a:t>
            </a:r>
            <a:r>
              <a:rPr lang="zh-CN" altLang="zh-CN" sz="2800" b="1" dirty="0" smtClean="0">
                <a:solidFill>
                  <a:schemeClr val="bg1"/>
                </a:solidFill>
                <a:latin typeface="+mn-lt"/>
                <a:ea typeface="黑体" pitchFamily="2" charset="-122"/>
              </a:rPr>
              <a:t>出</a:t>
            </a:r>
            <a:r>
              <a:rPr lang="en-US" altLang="zh-CN" sz="2800" b="1" dirty="0" smtClean="0">
                <a:solidFill>
                  <a:schemeClr val="bg1"/>
                </a:solidFill>
                <a:latin typeface="+mn-lt"/>
                <a:ea typeface="黑体" pitchFamily="2" charset="-122"/>
              </a:rPr>
              <a:t> </a:t>
            </a:r>
            <a:r>
              <a:rPr lang="en-US" altLang="zh-CN" sz="2800" b="1" dirty="0" smtClean="0">
                <a:solidFill>
                  <a:srgbClr val="FFC000"/>
                </a:solidFill>
                <a:latin typeface="+mn-lt"/>
                <a:ea typeface="黑体" pitchFamily="2" charset="-122"/>
              </a:rPr>
              <a:t>Internet </a:t>
            </a:r>
            <a:r>
              <a:rPr lang="zh-CN" altLang="zh-CN" sz="2800" b="1" dirty="0" smtClean="0">
                <a:solidFill>
                  <a:srgbClr val="FFC000"/>
                </a:solidFill>
                <a:latin typeface="+mn-lt"/>
                <a:ea typeface="黑体" pitchFamily="2" charset="-122"/>
              </a:rPr>
              <a:t>最主要</a:t>
            </a:r>
            <a:r>
              <a:rPr lang="zh-CN" altLang="zh-CN" sz="2800" b="1" dirty="0">
                <a:solidFill>
                  <a:srgbClr val="FFC000"/>
                </a:solidFill>
                <a:latin typeface="+mn-lt"/>
                <a:ea typeface="黑体" pitchFamily="2" charset="-122"/>
              </a:rPr>
              <a:t>的特征</a:t>
            </a:r>
            <a:r>
              <a:rPr lang="zh-CN" altLang="en-US" sz="2800" b="1" dirty="0">
                <a:solidFill>
                  <a:srgbClr val="FFC000"/>
                </a:solidFill>
                <a:latin typeface="+mn-lt"/>
                <a:ea typeface="黑体" pitchFamily="2" charset="-122"/>
              </a:rPr>
              <a:t>：</a:t>
            </a:r>
            <a:r>
              <a:rPr lang="zh-CN" altLang="zh-CN" sz="2800" b="1" dirty="0">
                <a:solidFill>
                  <a:schemeClr val="bg1"/>
                </a:solidFill>
                <a:latin typeface="+mn-lt"/>
                <a:ea typeface="黑体" pitchFamily="2" charset="-122"/>
              </a:rPr>
              <a:t>由数量极大的各种计算机网络互连起来的</a:t>
            </a:r>
            <a:r>
              <a:rPr lang="zh-CN" altLang="en-US" sz="2800" b="1" dirty="0">
                <a:solidFill>
                  <a:schemeClr val="bg1"/>
                </a:solidFill>
                <a:latin typeface="+mn-lt"/>
                <a:ea typeface="黑体" pitchFamily="2" charset="-122"/>
              </a:rPr>
              <a:t>。</a:t>
            </a:r>
          </a:p>
        </p:txBody>
      </p:sp>
    </p:spTree>
    <p:extLst>
      <p:ext uri="{BB962C8B-B14F-4D97-AF65-F5344CB8AC3E}">
        <p14:creationId xmlns:p14="http://schemas.microsoft.com/office/powerpoint/2010/main" val="25586189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zh-CN" altLang="en-US"/>
              <a:t>分组首部的重要性</a:t>
            </a:r>
          </a:p>
        </p:txBody>
      </p:sp>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smtClean="0">
                <a:solidFill>
                  <a:srgbClr val="FF0000"/>
                </a:solidFill>
              </a:rPr>
              <a:t>地址</a:t>
            </a:r>
            <a:r>
              <a:rPr lang="zh-CN" altLang="en-US" dirty="0" smtClean="0"/>
              <a:t>（</a:t>
            </a:r>
            <a:r>
              <a:rPr lang="zh-CN" altLang="zh-CN" dirty="0"/>
              <a:t>诸如目的地址和</a:t>
            </a:r>
            <a:r>
              <a:rPr lang="zh-CN" altLang="zh-CN" dirty="0" smtClean="0"/>
              <a:t>源地址</a:t>
            </a:r>
            <a:r>
              <a:rPr lang="zh-CN" altLang="en-US" dirty="0"/>
              <a:t>）</a:t>
            </a:r>
            <a:r>
              <a:rPr lang="zh-CN" altLang="en-US" dirty="0" smtClean="0"/>
              <a:t>等</a:t>
            </a:r>
            <a:r>
              <a:rPr lang="zh-CN" altLang="en-US" dirty="0"/>
              <a:t>控制信息。</a:t>
            </a:r>
          </a:p>
          <a:p>
            <a:r>
              <a:rPr lang="zh-CN" altLang="en-US" dirty="0"/>
              <a:t>分组交换网中的结点交换机根据收到的</a:t>
            </a:r>
            <a:r>
              <a:rPr lang="zh-CN" altLang="en-US" dirty="0" smtClean="0"/>
              <a:t>分组首部</a:t>
            </a:r>
            <a:r>
              <a:rPr lang="zh-CN" altLang="en-US" dirty="0"/>
              <a:t>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r>
              <a:rPr lang="zh-CN" altLang="en-US" dirty="0" smtClean="0"/>
              <a:t>。</a:t>
            </a:r>
            <a:endParaRPr lang="en-US" altLang="zh-CN" dirty="0" smtClean="0"/>
          </a:p>
          <a:p>
            <a:r>
              <a:rPr lang="zh-CN" altLang="zh-CN" dirty="0" smtClean="0"/>
              <a:t>每个分组在</a:t>
            </a:r>
            <a:r>
              <a:rPr lang="zh-CN" altLang="zh-CN" dirty="0"/>
              <a:t>互联网中</a:t>
            </a:r>
            <a:r>
              <a:rPr lang="zh-CN" altLang="zh-CN" dirty="0">
                <a:solidFill>
                  <a:srgbClr val="FF0000"/>
                </a:solidFill>
              </a:rPr>
              <a:t>独立地选择传输路径</a:t>
            </a:r>
            <a:r>
              <a:rPr lang="zh-CN" altLang="en-US" dirty="0">
                <a:solidFill>
                  <a:srgbClr val="FF0000"/>
                </a:solidFill>
              </a:rPr>
              <a:t>。</a:t>
            </a:r>
            <a:endParaRPr lang="en-US" altLang="zh-CN" dirty="0">
              <a:solidFill>
                <a:srgbClr val="FF0000"/>
              </a:solidFill>
            </a:endParaRPr>
          </a:p>
          <a:p>
            <a:r>
              <a:rPr lang="zh-CN" altLang="en-US" dirty="0" smtClean="0"/>
              <a:t>用</a:t>
            </a:r>
            <a:r>
              <a:rPr lang="zh-CN" altLang="en-US" dirty="0"/>
              <a:t>这样的</a:t>
            </a:r>
            <a:r>
              <a:rPr lang="zh-CN" altLang="en-US" dirty="0">
                <a:solidFill>
                  <a:srgbClr val="FF0000"/>
                </a:solidFill>
              </a:rPr>
              <a:t>存储转发</a:t>
            </a:r>
            <a:r>
              <a:rPr lang="zh-CN" altLang="en-US" dirty="0"/>
              <a:t>方式，最后分组就能到达</a:t>
            </a:r>
            <a:r>
              <a:rPr lang="zh-CN" altLang="en-US" dirty="0">
                <a:solidFill>
                  <a:srgbClr val="FF0000"/>
                </a:solidFill>
              </a:rPr>
              <a:t>最终目的地。</a:t>
            </a:r>
          </a:p>
        </p:txBody>
      </p:sp>
    </p:spTree>
    <p:extLst>
      <p:ext uri="{BB962C8B-B14F-4D97-AF65-F5344CB8AC3E}">
        <p14:creationId xmlns:p14="http://schemas.microsoft.com/office/powerpoint/2010/main" val="3380892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zh-CN" altLang="en-US"/>
              <a:t>收到分组后剥去首部</a:t>
            </a:r>
          </a:p>
        </p:txBody>
      </p:sp>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p>
        </p:txBody>
      </p:sp>
      <p:sp>
        <p:nvSpPr>
          <p:cNvPr id="59397" name="Rectangle 5"/>
          <p:cNvSpPr>
            <a:spLocks noChangeArrowheads="1"/>
          </p:cNvSpPr>
          <p:nvPr/>
        </p:nvSpPr>
        <p:spPr bwMode="auto">
          <a:xfrm>
            <a:off x="2920206" y="2550815"/>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398" name="Rectangle 6"/>
          <p:cNvSpPr>
            <a:spLocks noChangeArrowheads="1"/>
          </p:cNvSpPr>
          <p:nvPr/>
        </p:nvSpPr>
        <p:spPr bwMode="auto">
          <a:xfrm>
            <a:off x="2295922" y="25508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399" name="Group 7"/>
          <p:cNvGrpSpPr>
            <a:grpSpLocks/>
          </p:cNvGrpSpPr>
          <p:nvPr/>
        </p:nvGrpSpPr>
        <p:grpSpPr bwMode="auto">
          <a:xfrm>
            <a:off x="2297642" y="1988840"/>
            <a:ext cx="2495418" cy="488950"/>
            <a:chOff x="1973" y="2532"/>
            <a:chExt cx="1451" cy="308"/>
          </a:xfrm>
        </p:grpSpPr>
        <p:sp>
          <p:nvSpPr>
            <p:cNvPr id="59400"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1" name="Text Box 9"/>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sp>
        <p:nvSpPr>
          <p:cNvPr id="59403" name="Rectangle 11"/>
          <p:cNvSpPr>
            <a:spLocks noChangeArrowheads="1"/>
          </p:cNvSpPr>
          <p:nvPr/>
        </p:nvSpPr>
        <p:spPr bwMode="auto">
          <a:xfrm>
            <a:off x="4793060" y="34160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404" name="Rectangle 12"/>
          <p:cNvSpPr>
            <a:spLocks noChangeArrowheads="1"/>
          </p:cNvSpPr>
          <p:nvPr/>
        </p:nvSpPr>
        <p:spPr bwMode="auto">
          <a:xfrm>
            <a:off x="4168776" y="3416002"/>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05" name="Group 13"/>
          <p:cNvGrpSpPr>
            <a:grpSpLocks/>
          </p:cNvGrpSpPr>
          <p:nvPr/>
        </p:nvGrpSpPr>
        <p:grpSpPr bwMode="auto">
          <a:xfrm>
            <a:off x="4168776" y="2854027"/>
            <a:ext cx="2495418" cy="488950"/>
            <a:chOff x="1973" y="2532"/>
            <a:chExt cx="1451" cy="308"/>
          </a:xfrm>
        </p:grpSpPr>
        <p:sp>
          <p:nvSpPr>
            <p:cNvPr id="59406"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7" name="Text Box 15"/>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sp>
        <p:nvSpPr>
          <p:cNvPr id="59409" name="Rectangle 17"/>
          <p:cNvSpPr>
            <a:spLocks noChangeArrowheads="1"/>
          </p:cNvSpPr>
          <p:nvPr/>
        </p:nvSpPr>
        <p:spPr bwMode="auto">
          <a:xfrm>
            <a:off x="6671073" y="42669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数     据</a:t>
            </a:r>
          </a:p>
        </p:txBody>
      </p:sp>
      <p:sp>
        <p:nvSpPr>
          <p:cNvPr id="59410" name="Rectangle 18"/>
          <p:cNvSpPr>
            <a:spLocks noChangeArrowheads="1"/>
          </p:cNvSpPr>
          <p:nvPr/>
        </p:nvSpPr>
        <p:spPr bwMode="auto">
          <a:xfrm>
            <a:off x="6039909" y="4265315"/>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23" name="Group 31"/>
          <p:cNvGrpSpPr>
            <a:grpSpLocks/>
          </p:cNvGrpSpPr>
          <p:nvPr/>
        </p:nvGrpSpPr>
        <p:grpSpPr bwMode="auto">
          <a:xfrm>
            <a:off x="6039909" y="3717627"/>
            <a:ext cx="2495418" cy="488950"/>
            <a:chOff x="3061" y="2668"/>
            <a:chExt cx="1451" cy="308"/>
          </a:xfrm>
        </p:grpSpPr>
        <p:sp>
          <p:nvSpPr>
            <p:cNvPr id="59412"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13" name="Text Box 21"/>
            <p:cNvSpPr txBox="1">
              <a:spLocks noChangeArrowheads="1"/>
            </p:cNvSpPr>
            <p:nvPr/>
          </p:nvSpPr>
          <p:spPr bwMode="auto">
            <a:xfrm>
              <a:off x="3577" y="2668"/>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9424" name="Text Box 32"/>
          <p:cNvSpPr txBox="1">
            <a:spLocks noChangeArrowheads="1"/>
          </p:cNvSpPr>
          <p:nvPr/>
        </p:nvSpPr>
        <p:spPr bwMode="auto">
          <a:xfrm>
            <a:off x="271728" y="5071765"/>
            <a:ext cx="218413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99"/>
                </a:solidFill>
                <a:latin typeface="Tahoma" pitchFamily="34" charset="0"/>
                <a:ea typeface="黑体" pitchFamily="2" charset="-122"/>
              </a:rPr>
              <a:t>收到的数据</a:t>
            </a:r>
          </a:p>
        </p:txBody>
      </p:sp>
    </p:spTree>
    <p:extLst>
      <p:ext uri="{BB962C8B-B14F-4D97-AF65-F5344CB8AC3E}">
        <p14:creationId xmlns:p14="http://schemas.microsoft.com/office/powerpoint/2010/main" val="1868818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nodeType="afterGroup">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nodeType="afterGroup">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867"/>
                                    </p:animMotion>
                                  </p:childTnLst>
                                </p:cTn>
                              </p:par>
                            </p:childTnLst>
                          </p:cTn>
                        </p:par>
                        <p:par>
                          <p:cTn id="16" fill="hold" nodeType="afterGroup">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nodeType="afterGroup">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nodeType="afterGroup">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578"/>
                                    </p:animMotion>
                                  </p:childTnLst>
                                </p:cTn>
                              </p:par>
                            </p:childTnLst>
                          </p:cTn>
                        </p:par>
                        <p:par>
                          <p:cTn id="28" fill="hold" nodeType="afterGroup">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nodeType="afterGroup">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nodeType="afterGroup">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35" y="6382"/>
                                    </p:animMotion>
                                  </p:childTnLst>
                                </p:cTn>
                              </p:par>
                            </p:childTnLst>
                          </p:cTn>
                        </p:par>
                        <p:par>
                          <p:cTn id="40" fill="hold" nodeType="afterGroup">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title"/>
          </p:nvPr>
        </p:nvSpPr>
        <p:spPr/>
        <p:txBody>
          <a:bodyPr/>
          <a:lstStyle/>
          <a:p>
            <a:pPr algn="ctr"/>
            <a:r>
              <a:rPr lang="zh-CN" altLang="en-US"/>
              <a:t>最后还原成原来的报文</a:t>
            </a:r>
          </a:p>
        </p:txBody>
      </p:sp>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p>
          <a:p>
            <a:endParaRPr lang="zh-CN" altLang="en-US" dirty="0"/>
          </a:p>
          <a:p>
            <a:endParaRPr lang="zh-CN" altLang="en-US" dirty="0"/>
          </a:p>
          <a:p>
            <a:r>
              <a:rPr lang="zh-CN" altLang="en-US" dirty="0"/>
              <a:t>这里我们假定分组在传输过程中没有出现差错，在转发时也没有被丢弃。</a:t>
            </a:r>
          </a:p>
        </p:txBody>
      </p:sp>
      <p:sp>
        <p:nvSpPr>
          <p:cNvPr id="60418" name="Rectangle 2"/>
          <p:cNvSpPr>
            <a:spLocks noChangeArrowheads="1"/>
          </p:cNvSpPr>
          <p:nvPr/>
        </p:nvSpPr>
        <p:spPr bwMode="auto">
          <a:xfrm>
            <a:off x="2144581"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19" name="Rectangle 3"/>
          <p:cNvSpPr>
            <a:spLocks noChangeArrowheads="1"/>
          </p:cNvSpPr>
          <p:nvPr/>
        </p:nvSpPr>
        <p:spPr bwMode="auto">
          <a:xfrm>
            <a:off x="4017434"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20" name="Rectangle 4"/>
          <p:cNvSpPr>
            <a:spLocks noChangeArrowheads="1"/>
          </p:cNvSpPr>
          <p:nvPr/>
        </p:nvSpPr>
        <p:spPr bwMode="auto">
          <a:xfrm>
            <a:off x="5890287"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60446" name="Group 30"/>
          <p:cNvGrpSpPr>
            <a:grpSpLocks/>
          </p:cNvGrpSpPr>
          <p:nvPr/>
        </p:nvGrpSpPr>
        <p:grpSpPr bwMode="auto">
          <a:xfrm>
            <a:off x="2067190" y="2325564"/>
            <a:ext cx="5806016" cy="887412"/>
            <a:chOff x="1202" y="1919"/>
            <a:chExt cx="3376" cy="559"/>
          </a:xfrm>
        </p:grpSpPr>
        <p:grpSp>
          <p:nvGrpSpPr>
            <p:cNvPr id="60421" name="Group 5"/>
            <p:cNvGrpSpPr>
              <a:grpSpLocks/>
            </p:cNvGrpSpPr>
            <p:nvPr/>
          </p:nvGrpSpPr>
          <p:grpSpPr bwMode="auto">
            <a:xfrm>
              <a:off x="1247" y="1919"/>
              <a:ext cx="3266" cy="252"/>
              <a:chOff x="1247" y="1737"/>
              <a:chExt cx="3266" cy="252"/>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grpSp>
          <p:nvGrpSpPr>
            <p:cNvPr id="60439" name="Group 23"/>
            <p:cNvGrpSpPr>
              <a:grpSpLocks/>
            </p:cNvGrpSpPr>
            <p:nvPr/>
          </p:nvGrpSpPr>
          <p:grpSpPr bwMode="auto">
            <a:xfrm>
              <a:off x="1202" y="2206"/>
              <a:ext cx="3376" cy="272"/>
              <a:chOff x="1202" y="2206"/>
              <a:chExt cx="3376" cy="272"/>
            </a:xfrm>
          </p:grpSpPr>
          <p:grpSp>
            <p:nvGrpSpPr>
              <p:cNvPr id="60440" name="Group 24"/>
              <p:cNvGrpSpPr>
                <a:grpSpLocks/>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cxnSp>
        <p:nvCxnSpPr>
          <p:cNvPr id="20" name="直接连接符 19"/>
          <p:cNvCxnSpPr/>
          <p:nvPr/>
        </p:nvCxnSpPr>
        <p:spPr bwMode="auto">
          <a:xfrm>
            <a:off x="2146301"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7746322"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3793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61475" name="Rectangle 3"/>
          <p:cNvSpPr>
            <a:spLocks noGrp="1" noChangeArrowheads="1"/>
          </p:cNvSpPr>
          <p:nvPr>
            <p:ph idx="1"/>
          </p:nvPr>
        </p:nvSpPr>
        <p:spPr/>
        <p:txBody>
          <a:bodyPr/>
          <a:lstStyle/>
          <a:p>
            <a:r>
              <a:rPr lang="zh-CN" altLang="en-US" dirty="0"/>
              <a:t>互联网</a:t>
            </a:r>
            <a:r>
              <a:rPr lang="zh-CN" altLang="en-US" dirty="0" smtClean="0"/>
              <a:t>的</a:t>
            </a:r>
            <a:r>
              <a:rPr lang="zh-CN" altLang="en-US" dirty="0"/>
              <a:t>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a:t>
            </a:r>
            <a:r>
              <a:rPr lang="zh-CN" altLang="en-US" dirty="0" smtClean="0">
                <a:solidFill>
                  <a:srgbClr val="FF0000"/>
                </a:solidFill>
              </a:rPr>
              <a:t>处在互联网的</a:t>
            </a:r>
            <a:r>
              <a:rPr lang="zh-CN" altLang="en-US" dirty="0">
                <a:solidFill>
                  <a:srgbClr val="FF0000"/>
                </a:solidFill>
              </a:rPr>
              <a:t>边缘部分。</a:t>
            </a:r>
          </a:p>
          <a:p>
            <a:r>
              <a:rPr lang="zh-CN" altLang="en-US" dirty="0"/>
              <a:t>互联网核心</a:t>
            </a:r>
            <a:r>
              <a:rPr lang="zh-CN" altLang="en-US" dirty="0" smtClean="0"/>
              <a:t>部分中的</a:t>
            </a:r>
            <a:r>
              <a:rPr lang="zh-CN" altLang="en-US" dirty="0"/>
              <a:t>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p>
          <a:p>
            <a:r>
              <a:rPr lang="zh-CN" altLang="en-US" dirty="0">
                <a:solidFill>
                  <a:srgbClr val="FF0000"/>
                </a:solidFill>
              </a:rPr>
              <a:t>主机</a:t>
            </a:r>
            <a:r>
              <a:rPr lang="zh-CN" altLang="en-US" dirty="0"/>
              <a:t>的用途是为用户进行信息处理的，并且可以和其他主机通过网络交换信息</a:t>
            </a:r>
            <a:r>
              <a:rPr lang="zh-CN" altLang="en-US" dirty="0" smtClean="0"/>
              <a:t>。</a:t>
            </a:r>
            <a:r>
              <a:rPr lang="zh-CN" altLang="en-US" dirty="0" smtClean="0">
                <a:solidFill>
                  <a:srgbClr val="FF0000"/>
                </a:solidFill>
              </a:rPr>
              <a:t>路由器</a:t>
            </a:r>
            <a:r>
              <a:rPr lang="zh-CN" altLang="en-US" dirty="0"/>
              <a:t>的用途则是用来转发分组的，即进行分组交换的。 </a:t>
            </a:r>
          </a:p>
        </p:txBody>
      </p:sp>
    </p:spTree>
    <p:extLst>
      <p:ext uri="{BB962C8B-B14F-4D97-AF65-F5344CB8AC3E}">
        <p14:creationId xmlns:p14="http://schemas.microsoft.com/office/powerpoint/2010/main" val="3906136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3520640" y="35913"/>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4" name="组合 3"/>
          <p:cNvGrpSpPr/>
          <p:nvPr/>
        </p:nvGrpSpPr>
        <p:grpSpPr>
          <a:xfrm>
            <a:off x="560512" y="263341"/>
            <a:ext cx="7943931" cy="5325899"/>
            <a:chOff x="488504" y="235124"/>
            <a:chExt cx="85441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a:spLocks/>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2</a:t>
              </a:r>
              <a:endParaRPr kumimoji="1" lang="en-US" altLang="zh-CN" sz="2800" b="1">
                <a:solidFill>
                  <a:srgbClr val="000099"/>
                </a:solidFill>
                <a:ea typeface="黑体"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252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62539" name="Group 43"/>
            <p:cNvGrpSpPr>
              <a:grpSpLocks/>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51" name="Group 55"/>
            <p:cNvGrpSpPr>
              <a:grpSpLocks/>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63" name="Group 67"/>
            <p:cNvGrpSpPr>
              <a:grpSpLocks/>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75" name="Group 79"/>
            <p:cNvGrpSpPr>
              <a:grpSpLocks/>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87" name="Group 91"/>
            <p:cNvGrpSpPr>
              <a:grpSpLocks/>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99" name="Group 103"/>
            <p:cNvGrpSpPr>
              <a:grpSpLocks/>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11" name="Group 115"/>
            <p:cNvGrpSpPr>
              <a:grpSpLocks/>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23" name="Group 127"/>
            <p:cNvGrpSpPr>
              <a:grpSpLocks/>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35" name="Group 139"/>
            <p:cNvGrpSpPr>
              <a:grpSpLocks/>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47" name="Group 151"/>
            <p:cNvGrpSpPr>
              <a:grpSpLocks/>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59" name="Group 163"/>
            <p:cNvGrpSpPr>
              <a:grpSpLocks/>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71" name="Group 175"/>
            <p:cNvGrpSpPr>
              <a:grpSpLocks/>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83" name="Group 187"/>
            <p:cNvGrpSpPr>
              <a:grpSpLocks/>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网络</a:t>
              </a: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2" name="矩形 1"/>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itchFamily="2" charset="-122"/>
              </a:rPr>
              <a:t>分组交换</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3" name="矩形 2"/>
          <p:cNvSpPr/>
          <p:nvPr/>
        </p:nvSpPr>
        <p:spPr>
          <a:xfrm>
            <a:off x="2681965" y="5637862"/>
            <a:ext cx="4575291" cy="400110"/>
          </a:xfrm>
          <a:prstGeom prst="rect">
            <a:avLst/>
          </a:prstGeom>
        </p:spPr>
        <p:txBody>
          <a:bodyPr wrap="none">
            <a:spAutoFit/>
          </a:bodyPr>
          <a:lstStyle/>
          <a:p>
            <a:pPr algn="ctr"/>
            <a:r>
              <a:rPr lang="en-US" altLang="zh-CN" sz="2000" b="1" dirty="0">
                <a:latin typeface="+mn-lt"/>
                <a:ea typeface="黑体" pitchFamily="2" charset="-122"/>
              </a:rPr>
              <a:t>(a) </a:t>
            </a:r>
            <a:r>
              <a:rPr lang="zh-CN" altLang="zh-CN" sz="2000" b="1" dirty="0">
                <a:latin typeface="+mn-lt"/>
                <a:ea typeface="黑体" pitchFamily="2" charset="-122"/>
              </a:rPr>
              <a:t>核心部分的路由器把网络互连起来</a:t>
            </a:r>
            <a:endParaRPr lang="zh-CN" altLang="en-US" sz="2000" b="1" dirty="0">
              <a:latin typeface="+mn-lt"/>
              <a:ea typeface="黑体" pitchFamily="2" charset="-122"/>
            </a:endParaRPr>
          </a:p>
        </p:txBody>
      </p:sp>
    </p:spTree>
    <p:extLst>
      <p:ext uri="{BB962C8B-B14F-4D97-AF65-F5344CB8AC3E}">
        <p14:creationId xmlns:p14="http://schemas.microsoft.com/office/powerpoint/2010/main" val="8362987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3512840" y="44624"/>
            <a:ext cx="26468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2" name="组合 1"/>
          <p:cNvGrpSpPr/>
          <p:nvPr/>
        </p:nvGrpSpPr>
        <p:grpSpPr>
          <a:xfrm>
            <a:off x="497858" y="401639"/>
            <a:ext cx="8199558" cy="5259609"/>
            <a:chOff x="384146" y="401639"/>
            <a:chExt cx="8809861" cy="5764211"/>
          </a:xfrm>
        </p:grpSpPr>
        <p:sp>
          <p:nvSpPr>
            <p:cNvPr id="365572" name="Oval 4"/>
            <p:cNvSpPr>
              <a:spLocks noChangeArrowheads="1"/>
            </p:cNvSpPr>
            <p:nvPr/>
          </p:nvSpPr>
          <p:spPr bwMode="auto">
            <a:xfrm rot="-1674972">
              <a:off x="2477133" y="1514475"/>
              <a:ext cx="2665677" cy="151923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3" name="Oval 5"/>
            <p:cNvSpPr>
              <a:spLocks noChangeArrowheads="1"/>
            </p:cNvSpPr>
            <p:nvPr/>
          </p:nvSpPr>
          <p:spPr bwMode="auto">
            <a:xfrm rot="-774972">
              <a:off x="4262276" y="1208088"/>
              <a:ext cx="2328598" cy="140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4" name="Oval 6"/>
            <p:cNvSpPr>
              <a:spLocks noChangeArrowheads="1"/>
            </p:cNvSpPr>
            <p:nvPr/>
          </p:nvSpPr>
          <p:spPr bwMode="auto">
            <a:xfrm rot="-174972">
              <a:off x="5964870" y="1722439"/>
              <a:ext cx="1718071" cy="18240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6" name="Oval 8"/>
            <p:cNvSpPr>
              <a:spLocks noChangeArrowheads="1"/>
            </p:cNvSpPr>
            <p:nvPr/>
          </p:nvSpPr>
          <p:spPr bwMode="auto">
            <a:xfrm rot="-1674972">
              <a:off x="4332788" y="3530601"/>
              <a:ext cx="2915047" cy="16938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7" name="Oval 9"/>
            <p:cNvSpPr>
              <a:spLocks noChangeArrowheads="1"/>
            </p:cNvSpPr>
            <p:nvPr/>
          </p:nvSpPr>
          <p:spPr bwMode="auto">
            <a:xfrm rot="-594972">
              <a:off x="3187405" y="4246564"/>
              <a:ext cx="2084388" cy="116998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8" name="Oval 10"/>
            <p:cNvSpPr>
              <a:spLocks noChangeArrowheads="1"/>
            </p:cNvSpPr>
            <p:nvPr/>
          </p:nvSpPr>
          <p:spPr bwMode="auto">
            <a:xfrm rot="-1674972">
              <a:off x="2387703" y="3736975"/>
              <a:ext cx="1319080" cy="13843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9" name="Oval 11"/>
            <p:cNvSpPr>
              <a:spLocks noChangeArrowheads="1"/>
            </p:cNvSpPr>
            <p:nvPr/>
          </p:nvSpPr>
          <p:spPr bwMode="auto">
            <a:xfrm rot="18065028">
              <a:off x="2141707" y="2695510"/>
              <a:ext cx="1525588" cy="1322519"/>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0" name="Freeform 12"/>
            <p:cNvSpPr>
              <a:spLocks/>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9" name="Line 21"/>
            <p:cNvSpPr>
              <a:spLocks noChangeShapeType="1"/>
            </p:cNvSpPr>
            <p:nvPr/>
          </p:nvSpPr>
          <p:spPr bwMode="auto">
            <a:xfrm rot="-5400000">
              <a:off x="6018117" y="770798"/>
              <a:ext cx="473075" cy="11127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3" name="Text Box 25"/>
            <p:cNvSpPr txBox="1">
              <a:spLocks noChangeArrowheads="1"/>
            </p:cNvSpPr>
            <p:nvPr/>
          </p:nvSpPr>
          <p:spPr bwMode="auto">
            <a:xfrm>
              <a:off x="384146" y="3411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5594" name="Text Box 26"/>
            <p:cNvSpPr txBox="1">
              <a:spLocks noChangeArrowheads="1"/>
            </p:cNvSpPr>
            <p:nvPr/>
          </p:nvSpPr>
          <p:spPr bwMode="auto">
            <a:xfrm>
              <a:off x="8351941" y="4300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5595" name="Text Box 27"/>
            <p:cNvSpPr txBox="1">
              <a:spLocks noChangeArrowheads="1"/>
            </p:cNvSpPr>
            <p:nvPr/>
          </p:nvSpPr>
          <p:spPr bwMode="auto">
            <a:xfrm>
              <a:off x="2771216" y="617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2</a:t>
              </a:r>
              <a:endParaRPr kumimoji="1" lang="en-US" altLang="zh-CN" sz="2800" b="1" dirty="0">
                <a:solidFill>
                  <a:srgbClr val="000099"/>
                </a:solidFill>
                <a:ea typeface="黑体" pitchFamily="2" charset="-122"/>
              </a:endParaRPr>
            </a:p>
          </p:txBody>
        </p:sp>
        <p:sp>
          <p:nvSpPr>
            <p:cNvPr id="365596" name="Text Box 28"/>
            <p:cNvSpPr txBox="1">
              <a:spLocks noChangeArrowheads="1"/>
            </p:cNvSpPr>
            <p:nvPr/>
          </p:nvSpPr>
          <p:spPr bwMode="auto">
            <a:xfrm>
              <a:off x="7149806" y="4016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5597" name="Text Box 29"/>
            <p:cNvSpPr txBox="1">
              <a:spLocks noChangeArrowheads="1"/>
            </p:cNvSpPr>
            <p:nvPr/>
          </p:nvSpPr>
          <p:spPr bwMode="auto">
            <a:xfrm>
              <a:off x="3173648" y="529748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9" name="Text Box 31"/>
            <p:cNvSpPr txBox="1">
              <a:spLocks noChangeArrowheads="1"/>
            </p:cNvSpPr>
            <p:nvPr/>
          </p:nvSpPr>
          <p:spPr bwMode="auto">
            <a:xfrm>
              <a:off x="8616604" y="1775727"/>
              <a:ext cx="577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5600"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43325" y="4738688"/>
              <a:ext cx="1266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solidFill>
                    <a:srgbClr val="000099"/>
                  </a:solidFill>
                  <a:ea typeface="黑体" pitchFamily="2" charset="-122"/>
                </a:rPr>
                <a:t>发送的</a:t>
              </a:r>
            </a:p>
            <a:p>
              <a:pPr algn="ctr"/>
              <a:r>
                <a:rPr kumimoji="1" lang="zh-CN" altLang="en-US" sz="2800" b="1">
                  <a:solidFill>
                    <a:srgbClr val="000099"/>
                  </a:solidFill>
                  <a:ea typeface="黑体" pitchFamily="2" charset="-122"/>
                </a:rPr>
                <a:t>分组</a:t>
              </a:r>
            </a:p>
          </p:txBody>
        </p:sp>
        <p:pic>
          <p:nvPicPr>
            <p:cNvPr id="365607"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15" name="Text Box 47"/>
            <p:cNvSpPr txBox="1">
              <a:spLocks noChangeArrowheads="1"/>
            </p:cNvSpPr>
            <p:nvPr/>
          </p:nvSpPr>
          <p:spPr bwMode="auto">
            <a:xfrm>
              <a:off x="2465093" y="292100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A</a:t>
              </a:r>
            </a:p>
          </p:txBody>
        </p:sp>
        <p:sp>
          <p:nvSpPr>
            <p:cNvPr id="365616" name="Text Box 48"/>
            <p:cNvSpPr txBox="1">
              <a:spLocks noChangeArrowheads="1"/>
            </p:cNvSpPr>
            <p:nvPr/>
          </p:nvSpPr>
          <p:spPr bwMode="auto">
            <a:xfrm>
              <a:off x="6723298" y="2562225"/>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E</a:t>
              </a:r>
            </a:p>
          </p:txBody>
        </p:sp>
        <p:sp>
          <p:nvSpPr>
            <p:cNvPr id="365617" name="Text Box 49"/>
            <p:cNvSpPr txBox="1">
              <a:spLocks noChangeArrowheads="1"/>
            </p:cNvSpPr>
            <p:nvPr/>
          </p:nvSpPr>
          <p:spPr bwMode="auto">
            <a:xfrm>
              <a:off x="5376701" y="1697039"/>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D</a:t>
              </a:r>
            </a:p>
          </p:txBody>
        </p:sp>
        <p:sp>
          <p:nvSpPr>
            <p:cNvPr id="365618" name="Text Box 50"/>
            <p:cNvSpPr txBox="1">
              <a:spLocks noChangeArrowheads="1"/>
            </p:cNvSpPr>
            <p:nvPr/>
          </p:nvSpPr>
          <p:spPr bwMode="auto">
            <a:xfrm>
              <a:off x="3766976" y="14128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B</a:t>
              </a:r>
            </a:p>
          </p:txBody>
        </p:sp>
        <p:sp>
          <p:nvSpPr>
            <p:cNvPr id="365619" name="Text Box 51"/>
            <p:cNvSpPr txBox="1">
              <a:spLocks noChangeArrowheads="1"/>
            </p:cNvSpPr>
            <p:nvPr/>
          </p:nvSpPr>
          <p:spPr bwMode="auto">
            <a:xfrm>
              <a:off x="5405937" y="457835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C</a:t>
              </a: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42" name="Text Box 74"/>
            <p:cNvSpPr txBox="1">
              <a:spLocks noChangeArrowheads="1"/>
            </p:cNvSpPr>
            <p:nvPr/>
          </p:nvSpPr>
          <p:spPr bwMode="auto">
            <a:xfrm>
              <a:off x="765939" y="276860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73" name="矩形 72"/>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itchFamily="2" charset="-122"/>
              </a:rPr>
              <a:t>分组交换</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74" name="矩形 73"/>
          <p:cNvSpPr/>
          <p:nvPr/>
        </p:nvSpPr>
        <p:spPr>
          <a:xfrm>
            <a:off x="2613837" y="5661248"/>
            <a:ext cx="4711546" cy="400110"/>
          </a:xfrm>
          <a:prstGeom prst="rect">
            <a:avLst/>
          </a:prstGeom>
        </p:spPr>
        <p:txBody>
          <a:bodyPr wrap="none">
            <a:spAutoFit/>
          </a:bodyPr>
          <a:lstStyle/>
          <a:p>
            <a:pPr algn="ctr"/>
            <a:r>
              <a:rPr lang="en-US" altLang="zh-CN" sz="2000" b="1" dirty="0" smtClean="0">
                <a:latin typeface="+mn-lt"/>
                <a:ea typeface="黑体" pitchFamily="2" charset="-122"/>
              </a:rPr>
              <a:t>(b) </a:t>
            </a:r>
            <a:r>
              <a:rPr lang="zh-CN" altLang="zh-CN" sz="2000" b="1" dirty="0">
                <a:latin typeface="+mn-lt"/>
                <a:ea typeface="黑体" pitchFamily="2" charset="-122"/>
              </a:rPr>
              <a:t>核心</a:t>
            </a:r>
            <a:r>
              <a:rPr lang="zh-CN" altLang="zh-CN" sz="2000" b="1" dirty="0" smtClean="0">
                <a:latin typeface="+mn-lt"/>
                <a:ea typeface="黑体" pitchFamily="2" charset="-122"/>
              </a:rPr>
              <a:t>部分</a:t>
            </a:r>
            <a:r>
              <a:rPr lang="zh-CN" altLang="en-US" sz="2000" b="1" dirty="0" smtClean="0">
                <a:latin typeface="+mn-lt"/>
                <a:ea typeface="黑体" pitchFamily="2" charset="-122"/>
              </a:rPr>
              <a:t>中</a:t>
            </a:r>
            <a:r>
              <a:rPr lang="zh-CN" altLang="zh-CN" sz="2000" b="1" dirty="0" smtClean="0">
                <a:latin typeface="+mn-lt"/>
                <a:ea typeface="黑体" pitchFamily="2" charset="-122"/>
              </a:rPr>
              <a:t>的</a:t>
            </a:r>
            <a:r>
              <a:rPr lang="zh-CN" altLang="en-US" sz="2000" b="1" dirty="0" smtClean="0">
                <a:latin typeface="+mn-lt"/>
                <a:ea typeface="黑体" pitchFamily="2" charset="-122"/>
              </a:rPr>
              <a:t>网络</a:t>
            </a:r>
            <a:r>
              <a:rPr lang="zh-CN" altLang="zh-CN" sz="2000" b="1" dirty="0" smtClean="0">
                <a:latin typeface="+mn-lt"/>
                <a:ea typeface="黑体" pitchFamily="2" charset="-122"/>
              </a:rPr>
              <a:t>可用</a:t>
            </a:r>
            <a:r>
              <a:rPr lang="zh-CN" altLang="zh-CN" sz="2000" b="1" dirty="0">
                <a:latin typeface="+mn-lt"/>
                <a:ea typeface="黑体" pitchFamily="2" charset="-122"/>
              </a:rPr>
              <a:t>一条链路表示</a:t>
            </a:r>
            <a:endParaRPr lang="zh-CN" altLang="en-US" sz="2000" b="1" dirty="0">
              <a:latin typeface="+mn-lt"/>
              <a:ea typeface="黑体" pitchFamily="2" charset="-122"/>
            </a:endParaRPr>
          </a:p>
        </p:txBody>
      </p:sp>
    </p:spTree>
    <p:extLst>
      <p:ext uri="{BB962C8B-B14F-4D97-AF65-F5344CB8AC3E}">
        <p14:creationId xmlns:p14="http://schemas.microsoft.com/office/powerpoint/2010/main" val="40763771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zh-CN" altLang="en-US"/>
              <a:t>分组交换网的示意图</a:t>
            </a:r>
          </a:p>
        </p:txBody>
      </p:sp>
      <p:grpSp>
        <p:nvGrpSpPr>
          <p:cNvPr id="61444" name="Group 4"/>
          <p:cNvGrpSpPr>
            <a:grpSpLocks/>
          </p:cNvGrpSpPr>
          <p:nvPr/>
        </p:nvGrpSpPr>
        <p:grpSpPr bwMode="auto">
          <a:xfrm>
            <a:off x="1990509" y="2176934"/>
            <a:ext cx="4431903" cy="3667125"/>
            <a:chOff x="2256" y="2386"/>
            <a:chExt cx="2147" cy="1919"/>
          </a:xfrm>
        </p:grpSpPr>
        <p:sp>
          <p:nvSpPr>
            <p:cNvPr id="61445"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6"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7"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8"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9"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0"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1"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2"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3" name="Freeform 13"/>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1454" name="Line 14"/>
          <p:cNvSpPr>
            <a:spLocks noChangeShapeType="1"/>
          </p:cNvSpPr>
          <p:nvPr/>
        </p:nvSpPr>
        <p:spPr bwMode="auto">
          <a:xfrm flipV="1">
            <a:off x="3216721"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5" name="Line 15"/>
          <p:cNvSpPr>
            <a:spLocks noChangeShapeType="1"/>
          </p:cNvSpPr>
          <p:nvPr/>
        </p:nvSpPr>
        <p:spPr bwMode="auto">
          <a:xfrm>
            <a:off x="4774851"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6" name="Line 16"/>
          <p:cNvSpPr>
            <a:spLocks noChangeShapeType="1"/>
          </p:cNvSpPr>
          <p:nvPr/>
        </p:nvSpPr>
        <p:spPr bwMode="auto">
          <a:xfrm flipH="1">
            <a:off x="2398100"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7" name="Line 17"/>
          <p:cNvSpPr>
            <a:spLocks noChangeShapeType="1"/>
          </p:cNvSpPr>
          <p:nvPr/>
        </p:nvSpPr>
        <p:spPr bwMode="auto">
          <a:xfrm>
            <a:off x="2442814"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8" name="Line 18"/>
          <p:cNvSpPr>
            <a:spLocks noChangeShapeType="1"/>
          </p:cNvSpPr>
          <p:nvPr/>
        </p:nvSpPr>
        <p:spPr bwMode="auto">
          <a:xfrm flipV="1">
            <a:off x="4159166"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9" name="Line 19"/>
          <p:cNvSpPr>
            <a:spLocks noChangeShapeType="1"/>
          </p:cNvSpPr>
          <p:nvPr/>
        </p:nvSpPr>
        <p:spPr bwMode="auto">
          <a:xfrm>
            <a:off x="3273473"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0" name="Line 20"/>
          <p:cNvSpPr>
            <a:spLocks noChangeShapeType="1"/>
          </p:cNvSpPr>
          <p:nvPr/>
        </p:nvSpPr>
        <p:spPr bwMode="auto">
          <a:xfrm>
            <a:off x="3163407"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1" name="Line 21"/>
          <p:cNvSpPr>
            <a:spLocks noChangeShapeType="1"/>
          </p:cNvSpPr>
          <p:nvPr/>
        </p:nvSpPr>
        <p:spPr bwMode="auto">
          <a:xfrm flipV="1">
            <a:off x="3514244"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2" name="Line 22"/>
          <p:cNvSpPr>
            <a:spLocks noChangeShapeType="1"/>
          </p:cNvSpPr>
          <p:nvPr/>
        </p:nvSpPr>
        <p:spPr bwMode="auto">
          <a:xfrm rot="-5400000">
            <a:off x="4529186"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3" name="Line 23"/>
          <p:cNvSpPr>
            <a:spLocks noChangeShapeType="1"/>
          </p:cNvSpPr>
          <p:nvPr/>
        </p:nvSpPr>
        <p:spPr bwMode="auto">
          <a:xfrm>
            <a:off x="5694940"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4" name="Line 24"/>
          <p:cNvSpPr>
            <a:spLocks noChangeShapeType="1"/>
          </p:cNvSpPr>
          <p:nvPr/>
        </p:nvSpPr>
        <p:spPr bwMode="auto">
          <a:xfrm flipV="1">
            <a:off x="1447056"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5" name="Line 25"/>
          <p:cNvSpPr>
            <a:spLocks noChangeShapeType="1"/>
          </p:cNvSpPr>
          <p:nvPr/>
        </p:nvSpPr>
        <p:spPr bwMode="auto">
          <a:xfrm rot="5400000" flipH="1">
            <a:off x="2732996"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6" name="Text Box 26"/>
          <p:cNvSpPr txBox="1">
            <a:spLocks noChangeArrowheads="1"/>
          </p:cNvSpPr>
          <p:nvPr/>
        </p:nvSpPr>
        <p:spPr bwMode="auto">
          <a:xfrm>
            <a:off x="1073860"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1471" name="Oval 31"/>
          <p:cNvSpPr>
            <a:spLocks noChangeArrowheads="1"/>
          </p:cNvSpPr>
          <p:nvPr/>
        </p:nvSpPr>
        <p:spPr bwMode="auto">
          <a:xfrm>
            <a:off x="2128092" y="416130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1479" name="Line 39"/>
          <p:cNvSpPr>
            <a:spLocks noChangeShapeType="1"/>
          </p:cNvSpPr>
          <p:nvPr/>
        </p:nvSpPr>
        <p:spPr bwMode="auto">
          <a:xfrm flipV="1">
            <a:off x="5694940"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83" name="AutoShape 43"/>
          <p:cNvSpPr>
            <a:spLocks noChangeArrowheads="1"/>
          </p:cNvSpPr>
          <p:nvPr/>
        </p:nvSpPr>
        <p:spPr bwMode="auto">
          <a:xfrm flipV="1">
            <a:off x="5209960" y="5902796"/>
            <a:ext cx="1246848" cy="334962"/>
          </a:xfrm>
          <a:prstGeom prst="wedgeRoundRectCallout">
            <a:avLst>
              <a:gd name="adj1" fmla="val -65315"/>
              <a:gd name="adj2" fmla="val 16042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1484" name="Text Box 44"/>
          <p:cNvSpPr txBox="1">
            <a:spLocks noChangeArrowheads="1"/>
          </p:cNvSpPr>
          <p:nvPr/>
        </p:nvSpPr>
        <p:spPr bwMode="auto">
          <a:xfrm>
            <a:off x="5321745"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1512"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6943"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3"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770"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8693"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151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240"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7"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168"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20" name="Oval 80"/>
          <p:cNvSpPr>
            <a:spLocks noChangeArrowheads="1"/>
          </p:cNvSpPr>
          <p:nvPr/>
        </p:nvSpPr>
        <p:spPr bwMode="auto">
          <a:xfrm>
            <a:off x="2912317" y="27944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1521" name="Oval 81"/>
          <p:cNvSpPr>
            <a:spLocks noChangeArrowheads="1"/>
          </p:cNvSpPr>
          <p:nvPr/>
        </p:nvSpPr>
        <p:spPr bwMode="auto">
          <a:xfrm>
            <a:off x="4451530" y="2183283"/>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1522" name="Oval 82"/>
          <p:cNvSpPr>
            <a:spLocks noChangeArrowheads="1"/>
          </p:cNvSpPr>
          <p:nvPr/>
        </p:nvSpPr>
        <p:spPr bwMode="auto">
          <a:xfrm>
            <a:off x="5376778" y="381205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1523" name="Oval 83"/>
          <p:cNvSpPr>
            <a:spLocks noChangeArrowheads="1"/>
          </p:cNvSpPr>
          <p:nvPr/>
        </p:nvSpPr>
        <p:spPr bwMode="auto">
          <a:xfrm>
            <a:off x="3959670" y="51312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1524" name="Text Box 84"/>
          <p:cNvSpPr txBox="1">
            <a:spLocks noChangeArrowheads="1"/>
          </p:cNvSpPr>
          <p:nvPr/>
        </p:nvSpPr>
        <p:spPr bwMode="auto">
          <a:xfrm>
            <a:off x="5834243"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1525" name="Text Box 85"/>
          <p:cNvSpPr txBox="1">
            <a:spLocks noChangeArrowheads="1"/>
          </p:cNvSpPr>
          <p:nvPr/>
        </p:nvSpPr>
        <p:spPr bwMode="auto">
          <a:xfrm>
            <a:off x="6926311"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1526" name="Text Box 86"/>
          <p:cNvSpPr txBox="1">
            <a:spLocks noChangeArrowheads="1"/>
          </p:cNvSpPr>
          <p:nvPr/>
        </p:nvSpPr>
        <p:spPr bwMode="auto">
          <a:xfrm>
            <a:off x="3961391"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1527" name="Text Box 87"/>
          <p:cNvSpPr txBox="1">
            <a:spLocks noChangeArrowheads="1"/>
          </p:cNvSpPr>
          <p:nvPr/>
        </p:nvSpPr>
        <p:spPr bwMode="auto">
          <a:xfrm>
            <a:off x="2478930"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1528" name="Text Box 88"/>
          <p:cNvSpPr txBox="1">
            <a:spLocks noChangeArrowheads="1"/>
          </p:cNvSpPr>
          <p:nvPr/>
        </p:nvSpPr>
        <p:spPr bwMode="auto">
          <a:xfrm>
            <a:off x="2712822"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61535" name="Rectangle 95"/>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pic>
        <p:nvPicPr>
          <p:cNvPr id="6151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470"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32" name="Rectangle 92"/>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4" name="Rectangle 94"/>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8" name="Text Box 98"/>
          <p:cNvSpPr txBox="1">
            <a:spLocks noChangeArrowheads="1"/>
          </p:cNvSpPr>
          <p:nvPr/>
        </p:nvSpPr>
        <p:spPr bwMode="auto">
          <a:xfrm>
            <a:off x="7081092" y="4797897"/>
            <a:ext cx="2624436" cy="46166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H</a:t>
            </a:r>
            <a:r>
              <a:rPr kumimoji="1" lang="en-US" altLang="zh-CN" sz="2400" b="1" baseline="-25000">
                <a:solidFill>
                  <a:srgbClr val="FF0000"/>
                </a:solidFill>
              </a:rPr>
              <a:t>1 </a:t>
            </a:r>
            <a:r>
              <a:rPr kumimoji="1" lang="zh-CN" altLang="en-US" sz="2400" b="1">
                <a:solidFill>
                  <a:srgbClr val="FF0000"/>
                </a:solidFill>
                <a:ea typeface="黑体" pitchFamily="2" charset="-122"/>
              </a:rPr>
              <a:t>向 </a:t>
            </a:r>
            <a:r>
              <a:rPr kumimoji="1" lang="en-US" altLang="zh-CN" sz="2400" b="1">
                <a:solidFill>
                  <a:srgbClr val="FF0000"/>
                </a:solidFill>
                <a:ea typeface="黑体" pitchFamily="2" charset="-122"/>
              </a:rPr>
              <a:t>H</a:t>
            </a:r>
            <a:r>
              <a:rPr kumimoji="1" lang="en-US" altLang="zh-CN" sz="2400" b="1" baseline="-25000">
                <a:solidFill>
                  <a:srgbClr val="FF0000"/>
                </a:solidFill>
                <a:ea typeface="黑体" pitchFamily="2" charset="-122"/>
              </a:rPr>
              <a:t>5</a:t>
            </a:r>
            <a:r>
              <a:rPr kumimoji="1" lang="en-US" altLang="zh-CN" sz="2400" b="1">
                <a:solidFill>
                  <a:srgbClr val="FF0000"/>
                </a:solidFill>
                <a:ea typeface="黑体" pitchFamily="2" charset="-122"/>
              </a:rPr>
              <a:t> </a:t>
            </a:r>
            <a:r>
              <a:rPr kumimoji="1" lang="zh-CN" altLang="en-US" sz="2400" b="1">
                <a:solidFill>
                  <a:srgbClr val="FF0000"/>
                </a:solidFill>
                <a:ea typeface="黑体" pitchFamily="2" charset="-122"/>
              </a:rPr>
              <a:t>发送分组</a:t>
            </a:r>
          </a:p>
        </p:txBody>
      </p:sp>
      <p:sp>
        <p:nvSpPr>
          <p:cNvPr id="61539" name="Text Box 99"/>
          <p:cNvSpPr txBox="1">
            <a:spLocks noChangeArrowheads="1"/>
          </p:cNvSpPr>
          <p:nvPr/>
        </p:nvSpPr>
        <p:spPr bwMode="auto">
          <a:xfrm>
            <a:off x="7081092" y="3932709"/>
            <a:ext cx="2624436" cy="46166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rPr>
              <a:t>H</a:t>
            </a:r>
            <a:r>
              <a:rPr kumimoji="1" lang="en-US" altLang="zh-CN" sz="2400" b="1" baseline="-25000" dirty="0">
                <a:solidFill>
                  <a:srgbClr val="0000CC"/>
                </a:solidFill>
              </a:rPr>
              <a:t>2 </a:t>
            </a:r>
            <a:r>
              <a:rPr kumimoji="1" lang="zh-CN" altLang="en-US" sz="2400" b="1" dirty="0">
                <a:solidFill>
                  <a:srgbClr val="0000CC"/>
                </a:solidFill>
                <a:ea typeface="黑体" pitchFamily="2" charset="-122"/>
              </a:rPr>
              <a:t>向 </a:t>
            </a:r>
            <a:r>
              <a:rPr kumimoji="1" lang="en-US" altLang="zh-CN" sz="2400" b="1" dirty="0">
                <a:solidFill>
                  <a:srgbClr val="0000CC"/>
                </a:solidFill>
                <a:ea typeface="黑体" pitchFamily="2" charset="-122"/>
              </a:rPr>
              <a:t>H</a:t>
            </a:r>
            <a:r>
              <a:rPr kumimoji="1" lang="en-US" altLang="zh-CN" sz="2400" b="1" baseline="-25000" dirty="0">
                <a:solidFill>
                  <a:srgbClr val="0000CC"/>
                </a:solidFill>
                <a:ea typeface="黑体" pitchFamily="2" charset="-122"/>
              </a:rPr>
              <a:t>6</a:t>
            </a:r>
            <a:r>
              <a:rPr kumimoji="1" lang="en-US" altLang="zh-CN" sz="2400" b="1" dirty="0">
                <a:solidFill>
                  <a:srgbClr val="0000CC"/>
                </a:solidFill>
                <a:ea typeface="黑体" pitchFamily="2" charset="-122"/>
              </a:rPr>
              <a:t> </a:t>
            </a:r>
            <a:r>
              <a:rPr kumimoji="1" lang="zh-CN" altLang="en-US" sz="2400" b="1" dirty="0">
                <a:solidFill>
                  <a:srgbClr val="0000CC"/>
                </a:solidFill>
                <a:ea typeface="黑体" pitchFamily="2" charset="-122"/>
              </a:rPr>
              <a:t>发送分组</a:t>
            </a:r>
          </a:p>
        </p:txBody>
      </p:sp>
      <p:sp>
        <p:nvSpPr>
          <p:cNvPr id="61540" name="Rectangle 100"/>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41" name="Rectangle 101"/>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37" name="Rectangle 97"/>
          <p:cNvSpPr>
            <a:spLocks noChangeArrowheads="1"/>
          </p:cNvSpPr>
          <p:nvPr/>
        </p:nvSpPr>
        <p:spPr bwMode="auto">
          <a:xfrm>
            <a:off x="1230362" y="4293096"/>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6" name="Rectangle 96"/>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42" name="Text Box 102"/>
          <p:cNvSpPr txBox="1">
            <a:spLocks noChangeArrowheads="1"/>
          </p:cNvSpPr>
          <p:nvPr/>
        </p:nvSpPr>
        <p:spPr bwMode="auto">
          <a:xfrm>
            <a:off x="5834243" y="1897534"/>
            <a:ext cx="3775393" cy="523220"/>
          </a:xfrm>
          <a:prstGeom prst="rect">
            <a:avLst/>
          </a:prstGeom>
          <a:solidFill>
            <a:srgbClr val="FFFF66"/>
          </a:solidFill>
          <a:ln w="76200" cmpd="tri">
            <a:solidFill>
              <a:srgbClr val="333399"/>
            </a:solidFill>
            <a:miter lim="800000"/>
            <a:headEnd/>
            <a:tailEnd/>
          </a:ln>
          <a:effectLst/>
          <a:extLst/>
        </p:spPr>
        <p:txBody>
          <a:bodyPr wrap="none">
            <a:spAutoFit/>
          </a:bodyPr>
          <a:lstStyle/>
          <a:p>
            <a:r>
              <a:rPr kumimoji="1" lang="zh-CN" altLang="en-US" sz="2800" b="1" dirty="0">
                <a:solidFill>
                  <a:srgbClr val="000099"/>
                </a:solidFill>
                <a:latin typeface="黑体" pitchFamily="2" charset="-122"/>
                <a:ea typeface="黑体" pitchFamily="2" charset="-122"/>
              </a:rPr>
              <a:t>注意分组路径的变化！</a:t>
            </a:r>
          </a:p>
        </p:txBody>
      </p:sp>
      <p:sp>
        <p:nvSpPr>
          <p:cNvPr id="61543" name="Text Box 103"/>
          <p:cNvSpPr txBox="1">
            <a:spLocks noChangeArrowheads="1"/>
          </p:cNvSpPr>
          <p:nvPr/>
        </p:nvSpPr>
        <p:spPr bwMode="auto">
          <a:xfrm>
            <a:off x="1142651" y="242140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1545" name="Text Box 105"/>
          <p:cNvSpPr txBox="1">
            <a:spLocks noChangeArrowheads="1"/>
          </p:cNvSpPr>
          <p:nvPr/>
        </p:nvSpPr>
        <p:spPr bwMode="auto">
          <a:xfrm>
            <a:off x="334349"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1546" name="Line 106"/>
          <p:cNvSpPr>
            <a:spLocks noChangeShapeType="1"/>
          </p:cNvSpPr>
          <p:nvPr/>
        </p:nvSpPr>
        <p:spPr bwMode="auto">
          <a:xfrm>
            <a:off x="2088537"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1547" name="Line 107"/>
          <p:cNvSpPr>
            <a:spLocks noChangeShapeType="1"/>
          </p:cNvSpPr>
          <p:nvPr/>
        </p:nvSpPr>
        <p:spPr bwMode="auto">
          <a:xfrm>
            <a:off x="762578"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p14="http://schemas.microsoft.com/office/powerpoint/2010/main" val="685261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nodeType="afterGroup">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nodeType="afterGroup">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nodeType="afterGroup">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nodeType="afterGroup">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nodeType="afterGroup">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nodeType="afterGroup">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7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nodeType="afterGroup">
                            <p:stCondLst>
                              <p:cond delay="7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nodeType="afterGroup">
                            <p:stCondLst>
                              <p:cond delay="9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nodeType="afterGroup">
                            <p:stCondLst>
                              <p:cond delay="9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nodeType="afterGroup">
                            <p:stCondLst>
                              <p:cond delay="9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nodeType="afterGroup">
                            <p:stCondLst>
                              <p:cond delay="11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nodeType="afterGroup">
                            <p:stCondLst>
                              <p:cond delay="11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nodeType="afterGroup">
                            <p:stCondLst>
                              <p:cond delay="13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nodeType="afterGroup">
                            <p:stCondLst>
                              <p:cond delay="13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nodeType="afterGroup">
                            <p:stCondLst>
                              <p:cond delay="13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nodeType="afterGroup">
                            <p:stCondLst>
                              <p:cond delay="15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nodeType="afterGroup">
                            <p:stCondLst>
                              <p:cond delay="15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nodeType="afterGroup">
                            <p:stCondLst>
                              <p:cond delay="15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nodeType="afterGroup">
                            <p:stCondLst>
                              <p:cond delay="17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nodeType="afterGroup">
                            <p:stCondLst>
                              <p:cond delay="17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nodeType="afterGroup">
                            <p:stCondLst>
                              <p:cond delay="17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nodeType="afterGroup">
                            <p:stCondLst>
                              <p:cond delay="19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animBg="1"/>
      <p:bldP spid="61535" grpId="1" animBg="1"/>
      <p:bldP spid="61535" grpId="2" animBg="1"/>
      <p:bldP spid="61532" grpId="0" animBg="1"/>
      <p:bldP spid="61532" grpId="1" animBg="1"/>
      <p:bldP spid="61532" grpId="2" animBg="1"/>
      <p:bldP spid="61534" grpId="0" animBg="1"/>
      <p:bldP spid="61534" grpId="1" animBg="1"/>
      <p:bldP spid="61534" grpId="2" animBg="1"/>
      <p:bldP spid="61539" grpId="0" animBg="1"/>
      <p:bldP spid="61539" grpId="1" animBg="1"/>
      <p:bldP spid="61540" grpId="0" animBg="1"/>
      <p:bldP spid="61540" grpId="1" animBg="1"/>
      <p:bldP spid="61540" grpId="2" animBg="1"/>
      <p:bldP spid="61541" grpId="0" animBg="1"/>
      <p:bldP spid="61541" grpId="1" animBg="1"/>
      <p:bldP spid="61541" grpId="2" animBg="1"/>
      <p:bldP spid="61537" grpId="0" animBg="1"/>
      <p:bldP spid="61537" grpId="1" animBg="1"/>
      <p:bldP spid="61537" grpId="2" animBg="1"/>
      <p:bldP spid="61536" grpId="0" animBg="1"/>
      <p:bldP spid="61536" grpId="1" animBg="1"/>
      <p:bldP spid="61536" grpId="2" animBg="1"/>
      <p:bldP spid="61542" grpId="0" animBg="1"/>
      <p:bldP spid="61542"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a:r>
              <a:rPr lang="zh-CN" altLang="en-US" dirty="0"/>
              <a:t>注意分组的</a:t>
            </a:r>
            <a:r>
              <a:rPr lang="zh-CN" altLang="en-US" dirty="0">
                <a:solidFill>
                  <a:srgbClr val="FF0000"/>
                </a:solidFill>
              </a:rPr>
              <a:t>存储转发</a:t>
            </a:r>
            <a:r>
              <a:rPr lang="zh-CN" altLang="en-US" dirty="0"/>
              <a:t>过程</a:t>
            </a:r>
          </a:p>
        </p:txBody>
      </p:sp>
      <p:grpSp>
        <p:nvGrpSpPr>
          <p:cNvPr id="65539" name="Group 3"/>
          <p:cNvGrpSpPr>
            <a:grpSpLocks/>
          </p:cNvGrpSpPr>
          <p:nvPr/>
        </p:nvGrpSpPr>
        <p:grpSpPr bwMode="auto">
          <a:xfrm>
            <a:off x="1971615" y="2176934"/>
            <a:ext cx="4431903" cy="3667125"/>
            <a:chOff x="2256" y="2386"/>
            <a:chExt cx="2147" cy="1919"/>
          </a:xfrm>
        </p:grpSpPr>
        <p:sp>
          <p:nvSpPr>
            <p:cNvPr id="65540"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1"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2"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4"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5"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6"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8"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5549" name="Line 13"/>
          <p:cNvSpPr>
            <a:spLocks noChangeShapeType="1"/>
          </p:cNvSpPr>
          <p:nvPr/>
        </p:nvSpPr>
        <p:spPr bwMode="auto">
          <a:xfrm flipV="1">
            <a:off x="3197827"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0" name="Line 14"/>
          <p:cNvSpPr>
            <a:spLocks noChangeShapeType="1"/>
          </p:cNvSpPr>
          <p:nvPr/>
        </p:nvSpPr>
        <p:spPr bwMode="auto">
          <a:xfrm>
            <a:off x="4755957"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1" name="Line 15"/>
          <p:cNvSpPr>
            <a:spLocks noChangeShapeType="1"/>
          </p:cNvSpPr>
          <p:nvPr/>
        </p:nvSpPr>
        <p:spPr bwMode="auto">
          <a:xfrm flipH="1">
            <a:off x="2379206"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2" name="Line 16"/>
          <p:cNvSpPr>
            <a:spLocks noChangeShapeType="1"/>
          </p:cNvSpPr>
          <p:nvPr/>
        </p:nvSpPr>
        <p:spPr bwMode="auto">
          <a:xfrm>
            <a:off x="2423920"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3" name="Line 17"/>
          <p:cNvSpPr>
            <a:spLocks noChangeShapeType="1"/>
          </p:cNvSpPr>
          <p:nvPr/>
        </p:nvSpPr>
        <p:spPr bwMode="auto">
          <a:xfrm flipV="1">
            <a:off x="4140272"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4" name="Line 18"/>
          <p:cNvSpPr>
            <a:spLocks noChangeShapeType="1"/>
          </p:cNvSpPr>
          <p:nvPr/>
        </p:nvSpPr>
        <p:spPr bwMode="auto">
          <a:xfrm>
            <a:off x="3254579"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5" name="Line 19"/>
          <p:cNvSpPr>
            <a:spLocks noChangeShapeType="1"/>
          </p:cNvSpPr>
          <p:nvPr/>
        </p:nvSpPr>
        <p:spPr bwMode="auto">
          <a:xfrm>
            <a:off x="3144513"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6" name="Line 20"/>
          <p:cNvSpPr>
            <a:spLocks noChangeShapeType="1"/>
          </p:cNvSpPr>
          <p:nvPr/>
        </p:nvSpPr>
        <p:spPr bwMode="auto">
          <a:xfrm flipV="1">
            <a:off x="3495350"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7" name="Line 21"/>
          <p:cNvSpPr>
            <a:spLocks noChangeShapeType="1"/>
          </p:cNvSpPr>
          <p:nvPr/>
        </p:nvSpPr>
        <p:spPr bwMode="auto">
          <a:xfrm rot="-5400000">
            <a:off x="4510292"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8" name="Line 22"/>
          <p:cNvSpPr>
            <a:spLocks noChangeShapeType="1"/>
          </p:cNvSpPr>
          <p:nvPr/>
        </p:nvSpPr>
        <p:spPr bwMode="auto">
          <a:xfrm>
            <a:off x="5676046"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9" name="Line 23"/>
          <p:cNvSpPr>
            <a:spLocks noChangeShapeType="1"/>
          </p:cNvSpPr>
          <p:nvPr/>
        </p:nvSpPr>
        <p:spPr bwMode="auto">
          <a:xfrm flipV="1">
            <a:off x="1428162"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0" name="Line 24"/>
          <p:cNvSpPr>
            <a:spLocks noChangeShapeType="1"/>
          </p:cNvSpPr>
          <p:nvPr/>
        </p:nvSpPr>
        <p:spPr bwMode="auto">
          <a:xfrm rot="5400000" flipH="1">
            <a:off x="2714102"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1" name="Text Box 25"/>
          <p:cNvSpPr txBox="1">
            <a:spLocks noChangeArrowheads="1"/>
          </p:cNvSpPr>
          <p:nvPr/>
        </p:nvSpPr>
        <p:spPr bwMode="auto">
          <a:xfrm>
            <a:off x="1054966"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5562" name="Oval 26"/>
          <p:cNvSpPr>
            <a:spLocks noChangeArrowheads="1"/>
          </p:cNvSpPr>
          <p:nvPr/>
        </p:nvSpPr>
        <p:spPr bwMode="auto">
          <a:xfrm>
            <a:off x="2109199" y="4161309"/>
            <a:ext cx="607086" cy="56197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5563" name="Line 27"/>
          <p:cNvSpPr>
            <a:spLocks noChangeShapeType="1"/>
          </p:cNvSpPr>
          <p:nvPr/>
        </p:nvSpPr>
        <p:spPr bwMode="auto">
          <a:xfrm flipV="1">
            <a:off x="5676046"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4" name="AutoShape 28"/>
          <p:cNvSpPr>
            <a:spLocks noChangeArrowheads="1"/>
          </p:cNvSpPr>
          <p:nvPr/>
        </p:nvSpPr>
        <p:spPr bwMode="auto">
          <a:xfrm flipV="1">
            <a:off x="5191065" y="5850408"/>
            <a:ext cx="1169458" cy="387350"/>
          </a:xfrm>
          <a:prstGeom prst="wedgeRoundRectCallout">
            <a:avLst>
              <a:gd name="adj1" fmla="val -66181"/>
              <a:gd name="adj2" fmla="val 13196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5565" name="Text Box 29"/>
          <p:cNvSpPr txBox="1">
            <a:spLocks noChangeArrowheads="1"/>
          </p:cNvSpPr>
          <p:nvPr/>
        </p:nvSpPr>
        <p:spPr bwMode="auto">
          <a:xfrm>
            <a:off x="5302851"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556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8049"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5876"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9799"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556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1346"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7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2274"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71" name="Oval 35"/>
          <p:cNvSpPr>
            <a:spLocks noChangeArrowheads="1"/>
          </p:cNvSpPr>
          <p:nvPr/>
        </p:nvSpPr>
        <p:spPr bwMode="auto">
          <a:xfrm>
            <a:off x="2893424" y="2794472"/>
            <a:ext cx="572690" cy="5302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5572" name="Oval 36"/>
          <p:cNvSpPr>
            <a:spLocks noChangeArrowheads="1"/>
          </p:cNvSpPr>
          <p:nvPr/>
        </p:nvSpPr>
        <p:spPr bwMode="auto">
          <a:xfrm>
            <a:off x="4432636" y="2183284"/>
            <a:ext cx="558933" cy="5175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5573" name="Oval 37"/>
          <p:cNvSpPr>
            <a:spLocks noChangeArrowheads="1"/>
          </p:cNvSpPr>
          <p:nvPr/>
        </p:nvSpPr>
        <p:spPr bwMode="auto">
          <a:xfrm>
            <a:off x="5326928" y="3783484"/>
            <a:ext cx="622565" cy="576263"/>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5574" name="Oval 38"/>
          <p:cNvSpPr>
            <a:spLocks noChangeArrowheads="1"/>
          </p:cNvSpPr>
          <p:nvPr/>
        </p:nvSpPr>
        <p:spPr bwMode="auto">
          <a:xfrm>
            <a:off x="3940776" y="5131272"/>
            <a:ext cx="591608" cy="5476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5575" name="Text Box 39"/>
          <p:cNvSpPr txBox="1">
            <a:spLocks noChangeArrowheads="1"/>
          </p:cNvSpPr>
          <p:nvPr/>
        </p:nvSpPr>
        <p:spPr bwMode="auto">
          <a:xfrm>
            <a:off x="5815349"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5576" name="Text Box 40"/>
          <p:cNvSpPr txBox="1">
            <a:spLocks noChangeArrowheads="1"/>
          </p:cNvSpPr>
          <p:nvPr/>
        </p:nvSpPr>
        <p:spPr bwMode="auto">
          <a:xfrm>
            <a:off x="6907417"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5577" name="Text Box 41"/>
          <p:cNvSpPr txBox="1">
            <a:spLocks noChangeArrowheads="1"/>
          </p:cNvSpPr>
          <p:nvPr/>
        </p:nvSpPr>
        <p:spPr bwMode="auto">
          <a:xfrm>
            <a:off x="3942497"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5578" name="Text Box 42"/>
          <p:cNvSpPr txBox="1">
            <a:spLocks noChangeArrowheads="1"/>
          </p:cNvSpPr>
          <p:nvPr/>
        </p:nvSpPr>
        <p:spPr bwMode="auto">
          <a:xfrm>
            <a:off x="2460036"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5579" name="Text Box 43"/>
          <p:cNvSpPr txBox="1">
            <a:spLocks noChangeArrowheads="1"/>
          </p:cNvSpPr>
          <p:nvPr/>
        </p:nvSpPr>
        <p:spPr bwMode="auto">
          <a:xfrm>
            <a:off x="2693928"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pic>
        <p:nvPicPr>
          <p:cNvPr id="655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7576"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82" name="Rectangle 46"/>
          <p:cNvSpPr>
            <a:spLocks noChangeArrowheads="1"/>
          </p:cNvSpPr>
          <p:nvPr/>
        </p:nvSpPr>
        <p:spPr bwMode="auto">
          <a:xfrm>
            <a:off x="1211467"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84" name="Text Box 48"/>
          <p:cNvSpPr txBox="1">
            <a:spLocks noChangeArrowheads="1"/>
          </p:cNvSpPr>
          <p:nvPr/>
        </p:nvSpPr>
        <p:spPr bwMode="auto">
          <a:xfrm>
            <a:off x="6498107" y="2564904"/>
            <a:ext cx="2919389" cy="52322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rPr>
              <a:t>H</a:t>
            </a:r>
            <a:r>
              <a:rPr kumimoji="1" lang="en-US" altLang="zh-CN" sz="2800" b="1" baseline="-25000">
                <a:solidFill>
                  <a:srgbClr val="FF0000"/>
                </a:solidFill>
              </a:rPr>
              <a:t>1</a:t>
            </a:r>
            <a:r>
              <a:rPr kumimoji="1" lang="en-US" altLang="zh-CN" sz="1600" b="1" baseline="-25000">
                <a:solidFill>
                  <a:srgbClr val="FF0000"/>
                </a:solidFill>
              </a:rPr>
              <a:t> </a:t>
            </a:r>
            <a:r>
              <a:rPr kumimoji="1" lang="zh-CN" altLang="en-US" sz="2800" b="1">
                <a:solidFill>
                  <a:srgbClr val="FF0000"/>
                </a:solidFill>
                <a:ea typeface="黑体" pitchFamily="2" charset="-122"/>
              </a:rPr>
              <a:t>向</a:t>
            </a:r>
            <a:r>
              <a:rPr kumimoji="1" lang="zh-CN" altLang="en-US" sz="1600" b="1">
                <a:solidFill>
                  <a:srgbClr val="FF0000"/>
                </a:solidFill>
                <a:ea typeface="黑体" pitchFamily="2" charset="-122"/>
              </a:rPr>
              <a:t> </a:t>
            </a:r>
            <a:r>
              <a:rPr kumimoji="1" lang="en-US" altLang="zh-CN" sz="2800" b="1">
                <a:solidFill>
                  <a:srgbClr val="FF0000"/>
                </a:solidFill>
                <a:ea typeface="黑体" pitchFamily="2" charset="-122"/>
              </a:rPr>
              <a:t>H</a:t>
            </a:r>
            <a:r>
              <a:rPr kumimoji="1" lang="en-US" altLang="zh-CN" sz="2800" b="1" baseline="-25000">
                <a:solidFill>
                  <a:srgbClr val="FF0000"/>
                </a:solidFill>
                <a:ea typeface="黑体" pitchFamily="2" charset="-122"/>
              </a:rPr>
              <a:t>5</a:t>
            </a:r>
            <a:r>
              <a:rPr kumimoji="1" lang="en-US" altLang="zh-CN" sz="1600" b="1">
                <a:solidFill>
                  <a:srgbClr val="FF0000"/>
                </a:solidFill>
                <a:ea typeface="黑体" pitchFamily="2" charset="-122"/>
              </a:rPr>
              <a:t> </a:t>
            </a:r>
            <a:r>
              <a:rPr kumimoji="1" lang="zh-CN" altLang="en-US" sz="2800" b="1">
                <a:solidFill>
                  <a:srgbClr val="FF0000"/>
                </a:solidFill>
                <a:ea typeface="黑体" pitchFamily="2" charset="-122"/>
              </a:rPr>
              <a:t>发送分组</a:t>
            </a:r>
          </a:p>
        </p:txBody>
      </p:sp>
      <p:sp>
        <p:nvSpPr>
          <p:cNvPr id="65591" name="Text Box 55"/>
          <p:cNvSpPr txBox="1">
            <a:spLocks noChangeArrowheads="1"/>
          </p:cNvSpPr>
          <p:nvPr/>
        </p:nvSpPr>
        <p:spPr bwMode="auto">
          <a:xfrm>
            <a:off x="1123757" y="249284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5592" name="Text Box 56"/>
          <p:cNvSpPr txBox="1">
            <a:spLocks noChangeArrowheads="1"/>
          </p:cNvSpPr>
          <p:nvPr/>
        </p:nvSpPr>
        <p:spPr bwMode="auto">
          <a:xfrm>
            <a:off x="315455"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5593" name="Line 57"/>
          <p:cNvSpPr>
            <a:spLocks noChangeShapeType="1"/>
          </p:cNvSpPr>
          <p:nvPr/>
        </p:nvSpPr>
        <p:spPr bwMode="auto">
          <a:xfrm>
            <a:off x="2069643"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4" name="Line 58"/>
          <p:cNvSpPr>
            <a:spLocks noChangeShapeType="1"/>
          </p:cNvSpPr>
          <p:nvPr/>
        </p:nvSpPr>
        <p:spPr bwMode="auto">
          <a:xfrm>
            <a:off x="743684"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5" name="Rectangle 59"/>
          <p:cNvSpPr>
            <a:spLocks noChangeArrowheads="1"/>
          </p:cNvSpPr>
          <p:nvPr/>
        </p:nvSpPr>
        <p:spPr bwMode="auto">
          <a:xfrm>
            <a:off x="2147034"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7" name="Rectangle 61"/>
          <p:cNvSpPr>
            <a:spLocks noChangeArrowheads="1"/>
          </p:cNvSpPr>
          <p:nvPr/>
        </p:nvSpPr>
        <p:spPr bwMode="auto">
          <a:xfrm>
            <a:off x="4098997" y="5301134"/>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8" name="Text Box 62"/>
          <p:cNvSpPr txBox="1">
            <a:spLocks noChangeArrowheads="1"/>
          </p:cNvSpPr>
          <p:nvPr/>
        </p:nvSpPr>
        <p:spPr bwMode="auto">
          <a:xfrm>
            <a:off x="2069642" y="1845147"/>
            <a:ext cx="3977879"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E</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9" name="Rectangle 63"/>
          <p:cNvSpPr>
            <a:spLocks noChangeArrowheads="1"/>
          </p:cNvSpPr>
          <p:nvPr/>
        </p:nvSpPr>
        <p:spPr bwMode="auto">
          <a:xfrm>
            <a:off x="5502347" y="4148609"/>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600" name="Text Box 64"/>
          <p:cNvSpPr txBox="1">
            <a:spLocks noChangeArrowheads="1"/>
          </p:cNvSpPr>
          <p:nvPr/>
        </p:nvSpPr>
        <p:spPr bwMode="auto">
          <a:xfrm>
            <a:off x="2303534" y="1845146"/>
            <a:ext cx="4134379" cy="523220"/>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最后到达目的主机</a:t>
            </a:r>
            <a:r>
              <a:rPr kumimoji="1" lang="zh-CN" altLang="en-US" sz="8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p>
        </p:txBody>
      </p:sp>
      <p:sp>
        <p:nvSpPr>
          <p:cNvPr id="65596" name="Text Box 60"/>
          <p:cNvSpPr txBox="1">
            <a:spLocks noChangeArrowheads="1"/>
          </p:cNvSpPr>
          <p:nvPr/>
        </p:nvSpPr>
        <p:spPr bwMode="auto">
          <a:xfrm flipH="1">
            <a:off x="1758361"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C</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0" name="Text Box 54"/>
          <p:cNvSpPr txBox="1">
            <a:spLocks noChangeArrowheads="1"/>
          </p:cNvSpPr>
          <p:nvPr/>
        </p:nvSpPr>
        <p:spPr bwMode="auto">
          <a:xfrm>
            <a:off x="1524469"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A</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Tree>
    <p:extLst>
      <p:ext uri="{BB962C8B-B14F-4D97-AF65-F5344CB8AC3E}">
        <p14:creationId xmlns:p14="http://schemas.microsoft.com/office/powerpoint/2010/main" val="3239724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nodeType="afterGroup">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nodeType="afterGroup">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nodeType="afterGroup">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nodeType="afterGroup">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nodeType="afterGroup">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nodeType="afterGroup">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32" y="7191"/>
                                    </p:animMotion>
                                  </p:childTnLst>
                                </p:cTn>
                              </p:par>
                            </p:childTnLst>
                          </p:cTn>
                        </p:par>
                        <p:par>
                          <p:cTn id="28" fill="hold" nodeType="afterGroup">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nodeType="afterGroup">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nodeType="afterGroup">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nodeType="afterGroup">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nodeType="afterGroup">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nodeType="afterGroup">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19" y="-8809"/>
                                    </p:animMotion>
                                  </p:childTnLst>
                                </p:cTn>
                              </p:par>
                            </p:childTnLst>
                          </p:cTn>
                        </p:par>
                        <p:par>
                          <p:cTn id="46" fill="hold" nodeType="afterGroup">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nodeType="afterGroup">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nodeType="afterGroup">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nodeType="afterGroup">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nodeType="afterGroup">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nodeType="afterGroup">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29" y="7006"/>
                                    </p:animMotion>
                                  </p:childTnLst>
                                </p:cTn>
                              </p:par>
                            </p:childTnLst>
                          </p:cTn>
                        </p:par>
                        <p:par>
                          <p:cTn id="64" fill="hold" nodeType="afterGroup">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nodeType="afterGroup">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zh-CN" altLang="en-US"/>
              <a:t>路由器</a:t>
            </a:r>
          </a:p>
        </p:txBody>
      </p:sp>
      <p:sp>
        <p:nvSpPr>
          <p:cNvPr id="63491" name="Rectangle 3"/>
          <p:cNvSpPr>
            <a:spLocks noGrp="1" noChangeArrowheads="1"/>
          </p:cNvSpPr>
          <p:nvPr>
            <p:ph idx="1"/>
          </p:nvPr>
        </p:nvSpPr>
        <p:spPr/>
        <p:txBody>
          <a:bodyPr/>
          <a:lstStyle/>
          <a:p>
            <a:r>
              <a:rPr lang="zh-CN" altLang="en-US" dirty="0"/>
              <a:t>在路由器中的输入和输出端口之间</a:t>
            </a:r>
            <a:r>
              <a:rPr lang="zh-CN" altLang="en-US" dirty="0">
                <a:solidFill>
                  <a:srgbClr val="FF0000"/>
                </a:solidFill>
              </a:rPr>
              <a:t>没有直接连线。</a:t>
            </a:r>
          </a:p>
          <a:p>
            <a:r>
              <a:rPr lang="zh-CN" altLang="en-US" dirty="0"/>
              <a:t>路由器处理分组的过程是：</a:t>
            </a:r>
          </a:p>
          <a:p>
            <a:pPr lvl="1"/>
            <a:r>
              <a:rPr lang="zh-CN" altLang="en-US" dirty="0">
                <a:ea typeface="黑体" pitchFamily="2" charset="-122"/>
              </a:rPr>
              <a:t>把收到的分组先</a:t>
            </a:r>
            <a:r>
              <a:rPr lang="zh-CN" altLang="en-US" dirty="0">
                <a:solidFill>
                  <a:srgbClr val="FF0000"/>
                </a:solidFill>
                <a:ea typeface="黑体" pitchFamily="2" charset="-122"/>
              </a:rPr>
              <a:t>放入缓存（暂时存储）；</a:t>
            </a:r>
          </a:p>
          <a:p>
            <a:pPr lvl="1"/>
            <a:r>
              <a:rPr lang="zh-CN" altLang="en-US" dirty="0">
                <a:solidFill>
                  <a:srgbClr val="FF0000"/>
                </a:solidFill>
                <a:ea typeface="黑体" pitchFamily="2" charset="-122"/>
              </a:rPr>
              <a:t>查找转发表，</a:t>
            </a:r>
            <a:r>
              <a:rPr lang="zh-CN" altLang="en-US" dirty="0">
                <a:ea typeface="黑体" pitchFamily="2" charset="-122"/>
              </a:rPr>
              <a:t>找出到某个目的地址应从哪个端口转发；</a:t>
            </a:r>
          </a:p>
          <a:p>
            <a:pPr lvl="1"/>
            <a:r>
              <a:rPr lang="zh-CN" altLang="en-US" dirty="0">
                <a:ea typeface="黑体" pitchFamily="2" charset="-122"/>
              </a:rPr>
              <a:t>把分组送到适当的端口</a:t>
            </a:r>
            <a:r>
              <a:rPr lang="zh-CN" altLang="en-US" dirty="0">
                <a:solidFill>
                  <a:srgbClr val="FF0000"/>
                </a:solidFill>
                <a:ea typeface="黑体" pitchFamily="2" charset="-122"/>
              </a:rPr>
              <a:t>转发</a:t>
            </a:r>
            <a:r>
              <a:rPr lang="zh-CN" altLang="en-US" dirty="0">
                <a:ea typeface="黑体" pitchFamily="2" charset="-122"/>
              </a:rPr>
              <a:t>出去。</a:t>
            </a:r>
            <a:r>
              <a:rPr lang="zh-CN" altLang="en-US" dirty="0"/>
              <a:t> </a:t>
            </a:r>
          </a:p>
        </p:txBody>
      </p:sp>
      <p:pic>
        <p:nvPicPr>
          <p:cNvPr id="17410" name="Picture 2" descr="æç§CISCO 866VAEè·¯ç±å¨"/>
          <p:cNvPicPr>
            <a:picLocks noChangeAspect="1" noChangeArrowheads="1"/>
          </p:cNvPicPr>
          <p:nvPr/>
        </p:nvPicPr>
        <p:blipFill rotWithShape="1">
          <a:blip r:embed="rId3">
            <a:extLst>
              <a:ext uri="{28A0092B-C50C-407E-A947-70E740481C1C}">
                <a14:useLocalDpi xmlns:a14="http://schemas.microsoft.com/office/drawing/2010/main" val="0"/>
              </a:ext>
            </a:extLst>
          </a:blip>
          <a:srcRect t="25451" b="29008"/>
          <a:stretch/>
        </p:blipFill>
        <p:spPr bwMode="auto">
          <a:xfrm>
            <a:off x="5457056" y="5266828"/>
            <a:ext cx="3581400" cy="1080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6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zh-CN" altLang="en-US"/>
              <a:t>主机和路由器的作用不同</a:t>
            </a:r>
          </a:p>
        </p:txBody>
      </p:sp>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p>
          <a:p>
            <a:r>
              <a:rPr lang="zh-CN" altLang="en-US" dirty="0"/>
              <a:t>路由器对分组进行</a:t>
            </a:r>
            <a:r>
              <a:rPr lang="zh-CN" altLang="en-US" dirty="0">
                <a:solidFill>
                  <a:srgbClr val="FF0000"/>
                </a:solidFill>
              </a:rPr>
              <a:t>存储转发，</a:t>
            </a:r>
            <a:r>
              <a:rPr lang="zh-CN" altLang="en-US" dirty="0"/>
              <a:t>最后把分组交付目的主机。</a:t>
            </a:r>
          </a:p>
        </p:txBody>
      </p:sp>
    </p:spTree>
    <p:extLst>
      <p:ext uri="{BB962C8B-B14F-4D97-AF65-F5344CB8AC3E}">
        <p14:creationId xmlns:p14="http://schemas.microsoft.com/office/powerpoint/2010/main" val="2922683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互连网</a:t>
            </a:r>
            <a:r>
              <a:rPr lang="zh-CN" altLang="en-US" dirty="0"/>
              <a:t>与</a:t>
            </a:r>
            <a:r>
              <a:rPr lang="zh-CN" altLang="en-US" dirty="0" smtClean="0"/>
              <a:t>互联网</a:t>
            </a:r>
            <a:endParaRPr lang="zh-CN" altLang="en-US" dirty="0"/>
          </a:p>
        </p:txBody>
      </p:sp>
      <p:sp>
        <p:nvSpPr>
          <p:cNvPr id="3" name="内容占位符 2"/>
          <p:cNvSpPr>
            <a:spLocks noGrp="1"/>
          </p:cNvSpPr>
          <p:nvPr>
            <p:ph idx="1"/>
          </p:nvPr>
        </p:nvSpPr>
        <p:spPr/>
        <p:txBody>
          <a:bodyPr/>
          <a:lstStyle/>
          <a:p>
            <a:r>
              <a:rPr lang="zh-CN" altLang="en-US" dirty="0" smtClean="0"/>
              <a:t>不同的网络。</a:t>
            </a:r>
            <a:endParaRPr lang="en-US" altLang="zh-CN" dirty="0" smtClean="0"/>
          </a:p>
          <a:p>
            <a:r>
              <a:rPr lang="zh-CN" altLang="en-US" dirty="0">
                <a:solidFill>
                  <a:srgbClr val="FF0000"/>
                </a:solidFill>
              </a:rPr>
              <a:t>互连</a:t>
            </a:r>
            <a:r>
              <a:rPr lang="zh-CN" altLang="en-US" dirty="0" smtClean="0">
                <a:solidFill>
                  <a:srgbClr val="FF0000"/>
                </a:solidFill>
              </a:rPr>
              <a:t>网：</a:t>
            </a:r>
            <a:r>
              <a:rPr lang="zh-CN" altLang="en-US" dirty="0" smtClean="0"/>
              <a:t>指</a:t>
            </a:r>
            <a:r>
              <a:rPr lang="zh-CN" altLang="zh-CN" dirty="0" smtClean="0"/>
              <a:t>在</a:t>
            </a:r>
            <a:r>
              <a:rPr lang="zh-CN" altLang="zh-CN" dirty="0"/>
              <a:t>局部范围互连起来的</a:t>
            </a:r>
            <a:r>
              <a:rPr lang="zh-CN" altLang="zh-CN" dirty="0" smtClean="0"/>
              <a:t>计算机网络</a:t>
            </a:r>
            <a:r>
              <a:rPr lang="zh-CN" altLang="en-US" dirty="0" smtClean="0"/>
              <a:t>。</a:t>
            </a:r>
            <a:endParaRPr lang="en-US" altLang="zh-CN" dirty="0" smtClean="0"/>
          </a:p>
          <a:p>
            <a:r>
              <a:rPr lang="zh-CN" altLang="en-US" dirty="0">
                <a:solidFill>
                  <a:srgbClr val="FF0000"/>
                </a:solidFill>
              </a:rPr>
              <a:t>互联网：</a:t>
            </a:r>
            <a:r>
              <a:rPr lang="zh-CN" altLang="zh-CN" dirty="0"/>
              <a:t>指当今世界上最大的</a:t>
            </a:r>
            <a:r>
              <a:rPr lang="zh-CN" altLang="zh-CN" dirty="0" smtClean="0"/>
              <a:t>计算机网络</a:t>
            </a:r>
            <a:r>
              <a:rPr lang="zh-CN" altLang="en-US" dirty="0" smtClean="0"/>
              <a:t>。</a:t>
            </a:r>
            <a:r>
              <a:rPr lang="en-US" altLang="zh-CN" dirty="0" smtClean="0"/>
              <a:t> Internet</a:t>
            </a:r>
            <a:r>
              <a:rPr lang="zh-CN" altLang="en-US" dirty="0" smtClean="0"/>
              <a:t>。</a:t>
            </a:r>
            <a:endParaRPr lang="en-US" altLang="zh-CN" dirty="0" smtClean="0"/>
          </a:p>
        </p:txBody>
      </p:sp>
    </p:spTree>
    <p:extLst>
      <p:ext uri="{BB962C8B-B14F-4D97-AF65-F5344CB8AC3E}">
        <p14:creationId xmlns:p14="http://schemas.microsoft.com/office/powerpoint/2010/main" val="29440339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a:t>分组交换的优点</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2779997955"/>
              </p:ext>
            </p:extLst>
          </p:nvPr>
        </p:nvGraphicFramePr>
        <p:xfrm>
          <a:off x="684000" y="1268760"/>
          <a:ext cx="8712968" cy="4626918"/>
        </p:xfrm>
        <a:graphic>
          <a:graphicData uri="http://schemas.openxmlformats.org/drawingml/2006/table">
            <a:tbl>
              <a:tblPr firstRow="1" firstCol="1" bandRow="1" bandCol="1">
                <a:tableStyleId>{073A0DAA-6AF3-43AB-8588-CEC1D06C72B9}</a:tableStyleId>
              </a:tblPr>
              <a:tblGrid>
                <a:gridCol w="1100648"/>
                <a:gridCol w="7612320"/>
              </a:tblGrid>
              <a:tr h="892899">
                <a:tc>
                  <a:txBody>
                    <a:bodyPr/>
                    <a:lstStyle/>
                    <a:p>
                      <a:pPr algn="ctr">
                        <a:lnSpc>
                          <a:spcPct val="100000"/>
                        </a:lnSpc>
                        <a:spcAft>
                          <a:spcPts val="0"/>
                        </a:spcAft>
                      </a:pPr>
                      <a:r>
                        <a:rPr lang="zh-CN" sz="2800" b="1" kern="100" cap="none" spc="0" dirty="0">
                          <a:ln>
                            <a:noFill/>
                          </a:ln>
                          <a:effectLst/>
                          <a:latin typeface="+mn-lt"/>
                          <a:ea typeface="黑体" pitchFamily="2" charset="-122"/>
                        </a:rPr>
                        <a:t>优点</a:t>
                      </a:r>
                      <a:endParaRPr lang="zh-CN" sz="2800" b="1" kern="100" cap="none" spc="0" dirty="0">
                        <a:ln>
                          <a:noFill/>
                        </a:ln>
                        <a:solidFill>
                          <a:schemeClr val="tx1"/>
                        </a:solidFill>
                        <a:effectLst/>
                        <a:latin typeface="+mn-lt"/>
                        <a:ea typeface="黑体"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itchFamily="2" charset="-122"/>
                        </a:rPr>
                        <a:t>所采用的手段</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高效</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在分组传输的过程中</a:t>
                      </a:r>
                      <a:r>
                        <a:rPr lang="zh-CN" sz="2800" b="1" kern="100" cap="none" spc="0" dirty="0">
                          <a:ln>
                            <a:noFill/>
                          </a:ln>
                          <a:solidFill>
                            <a:srgbClr val="FF0000"/>
                          </a:solidFill>
                          <a:effectLst/>
                          <a:latin typeface="+mn-lt"/>
                          <a:ea typeface="黑体" pitchFamily="2" charset="-122"/>
                        </a:rPr>
                        <a:t>动态分配</a:t>
                      </a:r>
                      <a:r>
                        <a:rPr lang="zh-CN" sz="2800" b="1" kern="100" cap="none" spc="0" dirty="0">
                          <a:ln>
                            <a:noFill/>
                          </a:ln>
                          <a:effectLst/>
                          <a:latin typeface="+mn-lt"/>
                          <a:ea typeface="黑体" pitchFamily="2" charset="-122"/>
                        </a:rPr>
                        <a:t>传输带宽，对通信链路是逐段</a:t>
                      </a:r>
                      <a:r>
                        <a:rPr lang="zh-CN" sz="2800" b="1" kern="100" cap="none" spc="0" dirty="0" smtClean="0">
                          <a:ln>
                            <a:noFill/>
                          </a:ln>
                          <a:effectLst/>
                          <a:latin typeface="+mn-lt"/>
                          <a:ea typeface="黑体" pitchFamily="2" charset="-122"/>
                        </a:rPr>
                        <a:t>占用</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灵活</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为每一个分组</a:t>
                      </a:r>
                      <a:r>
                        <a:rPr lang="zh-CN" sz="2800" b="1" kern="100" cap="none" spc="0" dirty="0">
                          <a:ln>
                            <a:noFill/>
                          </a:ln>
                          <a:solidFill>
                            <a:srgbClr val="FF0000"/>
                          </a:solidFill>
                          <a:effectLst/>
                          <a:latin typeface="+mn-lt"/>
                          <a:ea typeface="黑体" pitchFamily="2" charset="-122"/>
                        </a:rPr>
                        <a:t>独立</a:t>
                      </a:r>
                      <a:r>
                        <a:rPr lang="zh-CN" sz="2800" b="1" kern="100" cap="none" spc="0" dirty="0">
                          <a:ln>
                            <a:noFill/>
                          </a:ln>
                          <a:effectLst/>
                          <a:latin typeface="+mn-lt"/>
                          <a:ea typeface="黑体" pitchFamily="2" charset="-122"/>
                        </a:rPr>
                        <a:t>地选择最合适的转发</a:t>
                      </a:r>
                      <a:r>
                        <a:rPr lang="zh-CN" sz="2800" b="1" kern="100" cap="none" spc="0" dirty="0" smtClean="0">
                          <a:ln>
                            <a:noFill/>
                          </a:ln>
                          <a:effectLst/>
                          <a:latin typeface="+mn-lt"/>
                          <a:ea typeface="黑体" pitchFamily="2" charset="-122"/>
                        </a:rPr>
                        <a:t>路由</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迅速</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以分组作为传送单位，可以</a:t>
                      </a:r>
                      <a:r>
                        <a:rPr lang="zh-CN" sz="2800" b="1" kern="100" cap="none" spc="0" dirty="0">
                          <a:ln>
                            <a:noFill/>
                          </a:ln>
                          <a:solidFill>
                            <a:srgbClr val="FF0000"/>
                          </a:solidFill>
                          <a:effectLst/>
                          <a:latin typeface="+mn-lt"/>
                          <a:ea typeface="黑体" pitchFamily="2" charset="-122"/>
                        </a:rPr>
                        <a:t>不先建立连接</a:t>
                      </a:r>
                      <a:r>
                        <a:rPr lang="zh-CN" sz="2800" b="1" kern="100" cap="none" spc="0" dirty="0">
                          <a:ln>
                            <a:noFill/>
                          </a:ln>
                          <a:effectLst/>
                          <a:latin typeface="+mn-lt"/>
                          <a:ea typeface="黑体" pitchFamily="2" charset="-122"/>
                        </a:rPr>
                        <a:t>就能向其他主机发送</a:t>
                      </a:r>
                      <a:r>
                        <a:rPr lang="zh-CN" sz="2800" b="1" kern="100" cap="none" spc="0" dirty="0" smtClean="0">
                          <a:ln>
                            <a:noFill/>
                          </a:ln>
                          <a:effectLst/>
                          <a:latin typeface="+mn-lt"/>
                          <a:ea typeface="黑体" pitchFamily="2" charset="-122"/>
                        </a:rPr>
                        <a:t>分组</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可靠</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保证可靠性的网络协议；分布式多路由的分组交换网，使网络有很好的</a:t>
                      </a:r>
                      <a:r>
                        <a:rPr lang="zh-CN" sz="2800" b="1" kern="100" cap="none" spc="0" dirty="0" smtClean="0">
                          <a:ln>
                            <a:noFill/>
                          </a:ln>
                          <a:effectLst/>
                          <a:latin typeface="+mn-lt"/>
                          <a:ea typeface="黑体" pitchFamily="2" charset="-122"/>
                        </a:rPr>
                        <a:t>生存性</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bl>
          </a:graphicData>
        </a:graphic>
      </p:graphicFrame>
    </p:spTree>
    <p:extLst>
      <p:ext uri="{BB962C8B-B14F-4D97-AF65-F5344CB8AC3E}">
        <p14:creationId xmlns:p14="http://schemas.microsoft.com/office/powerpoint/2010/main" val="4410957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zh-CN" altLang="en-US" dirty="0"/>
              <a:t>分组交换带来的问题</a:t>
            </a:r>
          </a:p>
        </p:txBody>
      </p:sp>
      <p:sp>
        <p:nvSpPr>
          <p:cNvPr id="67587" name="Rectangle 3"/>
          <p:cNvSpPr>
            <a:spLocks noGrp="1" noChangeArrowheads="1"/>
          </p:cNvSpPr>
          <p:nvPr>
            <p:ph idx="1"/>
          </p:nvPr>
        </p:nvSpPr>
        <p:spPr/>
        <p:txBody>
          <a:bodyPr/>
          <a:lstStyle/>
          <a:p>
            <a:r>
              <a:rPr lang="zh-CN" altLang="en-US" dirty="0"/>
              <a:t>分组在各结点存储转发时需要</a:t>
            </a:r>
            <a:r>
              <a:rPr lang="zh-CN" altLang="en-US" dirty="0">
                <a:solidFill>
                  <a:srgbClr val="FF0000"/>
                </a:solidFill>
              </a:rPr>
              <a:t>排队，</a:t>
            </a:r>
            <a:r>
              <a:rPr lang="zh-CN" altLang="en-US" dirty="0"/>
              <a:t>这就会造成一定的</a:t>
            </a:r>
            <a:r>
              <a:rPr lang="zh-CN" altLang="en-US" dirty="0">
                <a:solidFill>
                  <a:srgbClr val="FF0000"/>
                </a:solidFill>
              </a:rPr>
              <a:t>时延。</a:t>
            </a:r>
            <a:r>
              <a:rPr lang="zh-CN" altLang="en-US" dirty="0"/>
              <a:t> </a:t>
            </a:r>
            <a:endParaRPr lang="en-US" altLang="zh-CN" dirty="0" smtClean="0"/>
          </a:p>
          <a:p>
            <a:r>
              <a:rPr lang="zh-CN" altLang="en-US" dirty="0" smtClean="0"/>
              <a:t>无法确保通信时端到端所需的</a:t>
            </a:r>
            <a:r>
              <a:rPr lang="zh-CN" altLang="en-US" dirty="0">
                <a:solidFill>
                  <a:srgbClr val="FF0000"/>
                </a:solidFill>
              </a:rPr>
              <a:t>带宽</a:t>
            </a:r>
            <a:r>
              <a:rPr lang="zh-CN" altLang="en-US" dirty="0" smtClean="0"/>
              <a:t>。</a:t>
            </a:r>
            <a:endParaRPr lang="zh-CN" altLang="en-US" dirty="0"/>
          </a:p>
          <a:p>
            <a:r>
              <a:rPr lang="zh-CN" altLang="en-US" dirty="0"/>
              <a:t>分组必须携带的首部（里面有必不可少的控制信息）也造成了一定的</a:t>
            </a:r>
            <a:r>
              <a:rPr lang="zh-CN" altLang="en-US" dirty="0">
                <a:solidFill>
                  <a:srgbClr val="FF0000"/>
                </a:solidFill>
              </a:rPr>
              <a:t>开销。</a:t>
            </a:r>
            <a:r>
              <a:rPr lang="zh-CN" altLang="en-US" dirty="0"/>
              <a:t> </a:t>
            </a:r>
          </a:p>
        </p:txBody>
      </p:sp>
    </p:spTree>
    <p:extLst>
      <p:ext uri="{BB962C8B-B14F-4D97-AF65-F5344CB8AC3E}">
        <p14:creationId xmlns:p14="http://schemas.microsoft.com/office/powerpoint/2010/main" val="241129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存储转发原理并非完全新的概念 </a:t>
            </a:r>
          </a:p>
        </p:txBody>
      </p:sp>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smtClean="0">
                <a:solidFill>
                  <a:srgbClr val="FF0000"/>
                </a:solidFill>
              </a:rPr>
              <a:t>报文交换 </a:t>
            </a:r>
            <a:r>
              <a:rPr lang="en-US" altLang="zh-CN" dirty="0" smtClean="0"/>
              <a:t>(</a:t>
            </a:r>
            <a:r>
              <a:rPr lang="en-US" altLang="zh-CN" dirty="0"/>
              <a:t>message switching)</a:t>
            </a:r>
            <a:r>
              <a:rPr lang="zh-CN" altLang="en-US" dirty="0"/>
              <a:t>。 </a:t>
            </a:r>
          </a:p>
          <a:p>
            <a:r>
              <a:rPr lang="zh-CN" altLang="en-US" dirty="0"/>
              <a:t>报文交换的时延较长，从几分钟到几小时不等。现在报文交换已经很少有人使用了。 </a:t>
            </a:r>
          </a:p>
        </p:txBody>
      </p:sp>
    </p:spTree>
    <p:extLst>
      <p:ext uri="{BB962C8B-B14F-4D97-AF65-F5344CB8AC3E}">
        <p14:creationId xmlns:p14="http://schemas.microsoft.com/office/powerpoint/2010/main" val="1629839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p>
        </p:txBody>
      </p:sp>
      <p:grpSp>
        <p:nvGrpSpPr>
          <p:cNvPr id="154758" name="Group 134"/>
          <p:cNvGrpSpPr>
            <a:grpSpLocks/>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a:grpSpLocks/>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a:grpSpLocks/>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a:grpSpLocks/>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a:grpSpLocks/>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a:grpSpLocks/>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a:grpSpLocks/>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a:grpSpLocks/>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a:grpSpLocks/>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a:grpSpLocks/>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a:grpSpLocks/>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a:grpSpLocks/>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a:grpSpLocks/>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 </a:t>
            </a: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报文交换</a:t>
            </a: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itchFamily="2" charset="-122"/>
              </a:rPr>
              <a:t>电路交换</a:t>
            </a: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分组交换</a:t>
            </a: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t</a:t>
            </a:r>
          </a:p>
        </p:txBody>
      </p:sp>
      <p:grpSp>
        <p:nvGrpSpPr>
          <p:cNvPr id="154746" name="Group 122"/>
          <p:cNvGrpSpPr>
            <a:grpSpLocks/>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itchFamily="2" charset="-122"/>
                </a:rPr>
                <a:t>连接建立</a:t>
              </a: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a:grpSpLocks/>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数据传送</a:t>
              </a: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a:spLocks/>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a:spLocks/>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a:grpSpLocks/>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itchFamily="2" charset="-122"/>
                </a:rPr>
                <a:t>报文</a:t>
              </a: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a:grpSpLocks/>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a:grpSpLocks/>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itchFamily="2" charset="-122"/>
                </a:rPr>
                <a:t>P</a:t>
              </a:r>
              <a:r>
                <a:rPr kumimoji="1" lang="en-US" altLang="zh-CN" baseline="-25000" dirty="0">
                  <a:solidFill>
                    <a:srgbClr val="333399"/>
                  </a:solidFill>
                  <a:ea typeface="黑体" pitchFamily="2" charset="-122"/>
                </a:rPr>
                <a:t>1</a:t>
              </a:r>
              <a:endParaRPr kumimoji="1" lang="en-US" altLang="zh-CN" dirty="0">
                <a:solidFill>
                  <a:srgbClr val="333399"/>
                </a:solidFill>
                <a:ea typeface="黑体"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a:grpSpLocks/>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连接释放</a:t>
              </a:r>
            </a:p>
          </p:txBody>
        </p:sp>
      </p:grpSp>
      <p:sp>
        <p:nvSpPr>
          <p:cNvPr id="154731" name="Freeform 107"/>
          <p:cNvSpPr>
            <a:spLocks/>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771" name="Group 147"/>
          <p:cNvGrpSpPr>
            <a:grpSpLocks/>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a:grpSpLocks/>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a:grpSpLocks/>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smtClean="0">
                <a:solidFill>
                  <a:srgbClr val="FF0000"/>
                </a:solidFill>
                <a:latin typeface="Times New Roman" pitchFamily="18" charset="0"/>
              </a:rPr>
              <a:t>数据</a:t>
            </a:r>
            <a:endParaRPr kumimoji="1" lang="en-US" altLang="zh-CN" b="1" dirty="0" smtClean="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传送</a:t>
            </a:r>
            <a:endParaRPr kumimoji="1" lang="zh-CN" altLang="en-US" b="1" dirty="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特点</a:t>
            </a:r>
            <a:endParaRPr kumimoji="1" lang="zh-CN" altLang="en-US" b="1" dirty="0">
              <a:solidFill>
                <a:srgbClr val="FF0000"/>
              </a:solidFill>
              <a:latin typeface="Times New Roman" pitchFamily="18" charset="0"/>
            </a:endParaRP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比特流直达终点</a:t>
            </a: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itchFamily="18" charset="0"/>
              </a:rPr>
              <a:t>报文</a:t>
            </a: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itchFamily="18" charset="0"/>
              </a:rPr>
              <a:t>存储</a:t>
            </a:r>
          </a:p>
          <a:p>
            <a:pPr>
              <a:lnSpc>
                <a:spcPct val="90000"/>
              </a:lnSpc>
            </a:pPr>
            <a:r>
              <a:rPr kumimoji="1" lang="zh-CN" altLang="en-US" sz="1600" b="1" dirty="0">
                <a:latin typeface="Times New Roman" pitchFamily="18" charset="0"/>
              </a:rPr>
              <a:t>转发</a:t>
            </a: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Tree>
    <p:extLst>
      <p:ext uri="{BB962C8B-B14F-4D97-AF65-F5344CB8AC3E}">
        <p14:creationId xmlns:p14="http://schemas.microsoft.com/office/powerpoint/2010/main" val="1675919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nodeType="afterGroup">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nodeType="afterGroup">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p>
        </p:txBody>
      </p:sp>
      <p:sp>
        <p:nvSpPr>
          <p:cNvPr id="3" name="内容占位符 2"/>
          <p:cNvSpPr>
            <a:spLocks noGrp="1"/>
          </p:cNvSpPr>
          <p:nvPr>
            <p:ph idx="1"/>
          </p:nvPr>
        </p:nvSpPr>
        <p:spPr/>
        <p:txBody>
          <a:bodyPr/>
          <a:lstStyle/>
          <a:p>
            <a:r>
              <a:rPr lang="zh-CN" altLang="zh-CN" sz="2400" dirty="0"/>
              <a:t>若要连续传送大量的数据，且其传送时间远大于连接建立时间，则电路交换的传输速率较快</a:t>
            </a:r>
            <a:r>
              <a:rPr lang="zh-CN" altLang="zh-CN" sz="2400" dirty="0" smtClean="0"/>
              <a:t>。</a:t>
            </a:r>
            <a:endParaRPr lang="en-US" altLang="zh-CN" sz="2400" dirty="0" smtClean="0"/>
          </a:p>
          <a:p>
            <a:r>
              <a:rPr lang="zh-CN" altLang="zh-CN" sz="2400" dirty="0" smtClean="0"/>
              <a:t>报文交换</a:t>
            </a:r>
            <a:r>
              <a:rPr lang="zh-CN" altLang="zh-CN" sz="2400" dirty="0"/>
              <a:t>和分组交换不需要预先分配传输带宽，在传送突发数据时可提高整个网络的</a:t>
            </a:r>
            <a:r>
              <a:rPr lang="zh-CN" altLang="zh-CN" sz="2400" dirty="0" smtClean="0"/>
              <a:t>信道利用率。</a:t>
            </a:r>
            <a:endParaRPr lang="en-US" altLang="zh-CN" sz="2400" dirty="0" smtClean="0"/>
          </a:p>
          <a:p>
            <a:r>
              <a:rPr lang="zh-CN" altLang="zh-CN" sz="2400" dirty="0" smtClean="0"/>
              <a:t>由于</a:t>
            </a:r>
            <a:r>
              <a:rPr lang="zh-CN" altLang="zh-CN" sz="2400" dirty="0"/>
              <a:t>一个分组的长度往往远小于整个报文的长度，因此分组交换比报文交换的时延小，同时也具有更好的</a:t>
            </a:r>
            <a:r>
              <a:rPr lang="zh-CN" altLang="zh-CN" sz="2400" dirty="0" smtClean="0"/>
              <a:t>灵活性</a:t>
            </a:r>
            <a:r>
              <a:rPr lang="zh-CN" altLang="en-US" sz="2400" dirty="0" smtClean="0"/>
              <a:t>。</a:t>
            </a:r>
            <a:endParaRPr lang="en-US" altLang="zh-CN" sz="2400" dirty="0" smtClean="0"/>
          </a:p>
          <a:p>
            <a:r>
              <a:rPr lang="zh-CN" altLang="en-US" sz="2400" dirty="0" smtClean="0"/>
              <a:t>电路交换                     报文交换                          分组交换</a:t>
            </a:r>
            <a:endParaRPr lang="zh-CN" altLang="en-US" sz="2400" dirty="0"/>
          </a:p>
        </p:txBody>
      </p:sp>
      <p:pic>
        <p:nvPicPr>
          <p:cNvPr id="4" name="图片 3"/>
          <p:cNvPicPr>
            <a:picLocks noChangeAspect="1"/>
          </p:cNvPicPr>
          <p:nvPr/>
        </p:nvPicPr>
        <p:blipFill>
          <a:blip r:embed="rId2"/>
          <a:stretch>
            <a:fillRect/>
          </a:stretch>
        </p:blipFill>
        <p:spPr>
          <a:xfrm>
            <a:off x="326509" y="4312864"/>
            <a:ext cx="3179017" cy="2284488"/>
          </a:xfrm>
          <a:prstGeom prst="rect">
            <a:avLst/>
          </a:prstGeom>
        </p:spPr>
      </p:pic>
      <p:pic>
        <p:nvPicPr>
          <p:cNvPr id="5" name="图片 4"/>
          <p:cNvPicPr>
            <a:picLocks noChangeAspect="1"/>
          </p:cNvPicPr>
          <p:nvPr/>
        </p:nvPicPr>
        <p:blipFill>
          <a:blip r:embed="rId3"/>
          <a:stretch>
            <a:fillRect/>
          </a:stretch>
        </p:blipFill>
        <p:spPr>
          <a:xfrm>
            <a:off x="3431317" y="4319933"/>
            <a:ext cx="3163082" cy="2277419"/>
          </a:xfrm>
          <a:prstGeom prst="rect">
            <a:avLst/>
          </a:prstGeom>
        </p:spPr>
      </p:pic>
      <p:pic>
        <p:nvPicPr>
          <p:cNvPr id="6" name="图片 5"/>
          <p:cNvPicPr>
            <a:picLocks noChangeAspect="1"/>
          </p:cNvPicPr>
          <p:nvPr/>
        </p:nvPicPr>
        <p:blipFill>
          <a:blip r:embed="rId4"/>
          <a:stretch>
            <a:fillRect/>
          </a:stretch>
        </p:blipFill>
        <p:spPr>
          <a:xfrm>
            <a:off x="6594399" y="4298913"/>
            <a:ext cx="3166168" cy="2297573"/>
          </a:xfrm>
          <a:prstGeom prst="rect">
            <a:avLst/>
          </a:prstGeom>
        </p:spPr>
      </p:pic>
    </p:spTree>
    <p:extLst>
      <p:ext uri="{BB962C8B-B14F-4D97-AF65-F5344CB8AC3E}">
        <p14:creationId xmlns:p14="http://schemas.microsoft.com/office/powerpoint/2010/main" val="16991877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en-US" altLang="zh-CN" sz="2800" dirty="0"/>
              <a:t>1980 </a:t>
            </a:r>
            <a:r>
              <a:rPr lang="zh-CN" altLang="en-US" sz="2800" dirty="0" smtClean="0"/>
              <a:t>年，铁道部开始</a:t>
            </a:r>
            <a:r>
              <a:rPr lang="zh-CN" altLang="en-US" sz="2800" dirty="0"/>
              <a:t>进行计算机联网实验</a:t>
            </a:r>
            <a:r>
              <a:rPr lang="zh-CN" altLang="en-US" sz="2800" dirty="0" smtClean="0"/>
              <a:t>。</a:t>
            </a:r>
            <a:endParaRPr lang="en-US" altLang="zh-CN" sz="2800" dirty="0" smtClean="0"/>
          </a:p>
          <a:p>
            <a:r>
              <a:rPr lang="en-US" altLang="zh-CN" sz="2800" dirty="0" smtClean="0"/>
              <a:t>1989 </a:t>
            </a:r>
            <a:r>
              <a:rPr lang="zh-CN" altLang="en-US" sz="2800" dirty="0"/>
              <a:t>年</a:t>
            </a:r>
            <a:r>
              <a:rPr lang="en-US" altLang="zh-CN" sz="2800" dirty="0"/>
              <a:t>11 </a:t>
            </a:r>
            <a:r>
              <a:rPr lang="zh-CN" altLang="en-US" sz="2800" dirty="0" smtClean="0"/>
              <a:t>月，我国</a:t>
            </a:r>
            <a:r>
              <a:rPr lang="zh-CN" altLang="en-US" sz="2800" dirty="0"/>
              <a:t>第一个公用分组交换网 </a:t>
            </a:r>
            <a:r>
              <a:rPr lang="en-US" altLang="zh-CN" sz="2800" dirty="0"/>
              <a:t>CNPAC </a:t>
            </a:r>
            <a:r>
              <a:rPr lang="zh-CN" altLang="en-US" sz="2800" dirty="0"/>
              <a:t>建成运行。 </a:t>
            </a:r>
            <a:endParaRPr lang="en-US" altLang="zh-CN" sz="2800" dirty="0" smtClean="0"/>
          </a:p>
          <a:p>
            <a:r>
              <a:rPr lang="en-US" altLang="zh-CN" sz="2800" dirty="0" smtClean="0"/>
              <a:t>1994 </a:t>
            </a:r>
            <a:r>
              <a:rPr lang="zh-CN" altLang="en-US" sz="2800" dirty="0" smtClean="0"/>
              <a:t>年 </a:t>
            </a:r>
            <a:r>
              <a:rPr lang="en-US" altLang="zh-CN" sz="2800" dirty="0" smtClean="0"/>
              <a:t>4 </a:t>
            </a:r>
            <a:r>
              <a:rPr lang="zh-CN" altLang="en-US" sz="2800" dirty="0" smtClean="0"/>
              <a:t>月 </a:t>
            </a:r>
            <a:r>
              <a:rPr lang="en-US" altLang="zh-CN" sz="2800" dirty="0" smtClean="0"/>
              <a:t>20 </a:t>
            </a:r>
            <a:r>
              <a:rPr lang="zh-CN" altLang="en-US" sz="2800" dirty="0" smtClean="0"/>
              <a:t>日，我国用 </a:t>
            </a:r>
            <a:r>
              <a:rPr lang="en-US" altLang="zh-CN" sz="2800" dirty="0" smtClean="0"/>
              <a:t>64 </a:t>
            </a:r>
            <a:r>
              <a:rPr lang="en-US" altLang="zh-CN" sz="2800" dirty="0" err="1" smtClean="0"/>
              <a:t>kbit</a:t>
            </a:r>
            <a:r>
              <a:rPr lang="en-US" altLang="zh-CN" sz="2800" dirty="0" smtClean="0"/>
              <a:t>/s </a:t>
            </a:r>
            <a:r>
              <a:rPr lang="zh-CN" altLang="en-US" sz="2800" dirty="0" smtClean="0"/>
              <a:t>专线</a:t>
            </a:r>
            <a:r>
              <a:rPr lang="zh-CN" altLang="en-US" sz="2800" dirty="0"/>
              <a:t>正式连</a:t>
            </a:r>
            <a:r>
              <a:rPr lang="zh-CN" altLang="en-US" sz="2800" dirty="0" smtClean="0"/>
              <a:t>入互联网，</a:t>
            </a:r>
            <a:r>
              <a:rPr lang="zh-CN" altLang="zh-CN" sz="2800" dirty="0" smtClean="0"/>
              <a:t>我国</a:t>
            </a:r>
            <a:r>
              <a:rPr lang="zh-CN" altLang="zh-CN" sz="2800" dirty="0"/>
              <a:t>被国际上正式承认为接入互联网的</a:t>
            </a:r>
            <a:r>
              <a:rPr lang="zh-CN" altLang="zh-CN" sz="2800" dirty="0" smtClean="0"/>
              <a:t>国家</a:t>
            </a:r>
            <a:r>
              <a:rPr lang="zh-CN" altLang="en-US"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5 </a:t>
            </a:r>
            <a:r>
              <a:rPr lang="zh-CN" altLang="zh-CN" sz="2800" dirty="0" smtClean="0"/>
              <a:t>月</a:t>
            </a:r>
            <a:r>
              <a:rPr lang="zh-CN" altLang="en-US" sz="2800" dirty="0" smtClean="0"/>
              <a:t>，</a:t>
            </a:r>
            <a:r>
              <a:rPr lang="zh-CN" altLang="zh-CN" sz="2800" dirty="0" smtClean="0"/>
              <a:t>中国科学院高能物理研究所</a:t>
            </a:r>
            <a:r>
              <a:rPr lang="zh-CN" altLang="zh-CN" sz="2800" dirty="0"/>
              <a:t>设立了我国的第一个万维网服务器</a:t>
            </a:r>
            <a:r>
              <a:rPr lang="zh-CN" altLang="zh-CN"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9 </a:t>
            </a:r>
            <a:r>
              <a:rPr lang="zh-CN" altLang="zh-CN" sz="2800" dirty="0" smtClean="0"/>
              <a:t>月</a:t>
            </a:r>
            <a:r>
              <a:rPr lang="zh-CN" altLang="zh-CN" sz="2800" dirty="0"/>
              <a:t>中国公用计算机</a:t>
            </a:r>
            <a:r>
              <a:rPr lang="zh-CN" altLang="zh-CN" sz="2800" dirty="0" smtClean="0"/>
              <a:t>互联网</a:t>
            </a:r>
            <a:r>
              <a:rPr lang="en-US" altLang="zh-CN" sz="2800" dirty="0" smtClean="0"/>
              <a:t>  CHINANET </a:t>
            </a:r>
            <a:r>
              <a:rPr lang="zh-CN" altLang="zh-CN" sz="2800" dirty="0" smtClean="0"/>
              <a:t>正式启动</a:t>
            </a:r>
            <a:r>
              <a:rPr lang="zh-CN" altLang="en-US" sz="2800" dirty="0" smtClean="0"/>
              <a:t>。</a:t>
            </a:r>
            <a:endParaRPr lang="en-US" altLang="zh-CN" sz="2800" dirty="0" smtClean="0"/>
          </a:p>
        </p:txBody>
      </p:sp>
    </p:spTree>
    <p:extLst>
      <p:ext uri="{BB962C8B-B14F-4D97-AF65-F5344CB8AC3E}">
        <p14:creationId xmlns:p14="http://schemas.microsoft.com/office/powerpoint/2010/main" val="8821221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我国发出的第一封电子邮件</a:t>
            </a:r>
            <a:endParaRPr lang="zh-CN" altLang="en-US" dirty="0"/>
          </a:p>
        </p:txBody>
      </p:sp>
      <p:sp>
        <p:nvSpPr>
          <p:cNvPr id="4" name="内容占位符 3"/>
          <p:cNvSpPr>
            <a:spLocks noGrp="1"/>
          </p:cNvSpPr>
          <p:nvPr>
            <p:ph idx="1"/>
          </p:nvPr>
        </p:nvSpPr>
        <p:spPr/>
        <p:txBody>
          <a:bodyPr/>
          <a:lstStyle/>
          <a:p>
            <a:r>
              <a:rPr lang="en-US" altLang="zh-CN" sz="2400" b="0" dirty="0"/>
              <a:t>31</a:t>
            </a:r>
            <a:r>
              <a:rPr lang="zh-CN" altLang="en-US" sz="2400" b="0" dirty="0"/>
              <a:t>年前（</a:t>
            </a:r>
            <a:r>
              <a:rPr lang="en-US" altLang="zh-CN" sz="2400" b="0" dirty="0"/>
              <a:t>1987</a:t>
            </a:r>
            <a:r>
              <a:rPr lang="zh-CN" altLang="en-US" sz="2400" b="0" dirty="0"/>
              <a:t>年</a:t>
            </a:r>
            <a:r>
              <a:rPr lang="en-US" altLang="zh-CN" sz="2400" b="0" dirty="0"/>
              <a:t>9</a:t>
            </a:r>
            <a:r>
              <a:rPr lang="zh-CN" altLang="en-US" sz="2400" b="0" dirty="0"/>
              <a:t>月</a:t>
            </a:r>
            <a:r>
              <a:rPr lang="en-US" altLang="zh-CN" sz="2400" b="0" dirty="0"/>
              <a:t>14</a:t>
            </a:r>
            <a:r>
              <a:rPr lang="zh-CN" altLang="en-US" sz="2400" b="0" dirty="0"/>
              <a:t>日</a:t>
            </a:r>
            <a:r>
              <a:rPr lang="en-US" altLang="zh-CN" sz="2400" b="0" dirty="0"/>
              <a:t>21</a:t>
            </a:r>
            <a:r>
              <a:rPr lang="zh-CN" altLang="en-US" sz="2400" b="0" dirty="0"/>
              <a:t>时</a:t>
            </a:r>
            <a:r>
              <a:rPr lang="en-US" altLang="zh-CN" sz="2400" b="0" dirty="0"/>
              <a:t>07</a:t>
            </a:r>
            <a:r>
              <a:rPr lang="zh-CN" altLang="en-US" sz="2400" b="0" dirty="0"/>
              <a:t>分），北京市计算机应用技术研究所发往德国的一封电子邮件，经确认是我国发出的第一封电子邮件。</a:t>
            </a:r>
          </a:p>
          <a:p>
            <a:r>
              <a:rPr lang="zh-CN" altLang="en-US" sz="2400" b="0" dirty="0"/>
              <a:t>这封电子邮件的内容是</a:t>
            </a:r>
            <a:r>
              <a:rPr lang="zh-CN" altLang="en-US" sz="2400" b="0" dirty="0" smtClean="0"/>
              <a:t>：</a:t>
            </a:r>
            <a:r>
              <a:rPr lang="zh-CN" altLang="en-US" sz="2400" dirty="0" smtClean="0"/>
              <a:t>“</a:t>
            </a:r>
            <a:r>
              <a:rPr lang="en-US" altLang="zh-CN" sz="2400" dirty="0"/>
              <a:t>Across the Great Wall we can reach every corner in the world .</a:t>
            </a:r>
            <a:r>
              <a:rPr lang="en-US" altLang="zh-CN" sz="2400" b="0" dirty="0"/>
              <a:t>(</a:t>
            </a:r>
            <a:r>
              <a:rPr lang="zh-CN" altLang="en-US" sz="2400" dirty="0"/>
              <a:t>越过长城，走向世界</a:t>
            </a:r>
            <a:r>
              <a:rPr lang="en-US" altLang="zh-CN" sz="2400" b="0" dirty="0"/>
              <a:t>)”</a:t>
            </a:r>
          </a:p>
          <a:p>
            <a:endParaRPr lang="zh-CN" altLang="en-US" sz="2400" dirty="0"/>
          </a:p>
        </p:txBody>
      </p:sp>
      <p:pic>
        <p:nvPicPr>
          <p:cNvPr id="17412" name="Picture 4" descr="0?wx_fmt=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0752" y="3349975"/>
            <a:ext cx="4248472" cy="288896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1784648" y="6346949"/>
            <a:ext cx="6696744" cy="461665"/>
          </a:xfrm>
          <a:prstGeom prst="rect">
            <a:avLst/>
          </a:prstGeom>
        </p:spPr>
        <p:txBody>
          <a:bodyPr wrap="square">
            <a:spAutoFit/>
          </a:bodyPr>
          <a:lstStyle/>
          <a:p>
            <a:r>
              <a:rPr lang="zh-CN" altLang="en-US" sz="2400" b="1" dirty="0" smtClean="0">
                <a:latin typeface="+mn-lt"/>
                <a:ea typeface="黑体" pitchFamily="2" charset="-122"/>
              </a:rPr>
              <a:t>试</a:t>
            </a:r>
            <a:r>
              <a:rPr lang="zh-CN" altLang="en-US" sz="2400" b="1" dirty="0">
                <a:latin typeface="+mn-lt"/>
                <a:ea typeface="黑体" pitchFamily="2" charset="-122"/>
              </a:rPr>
              <a:t>发后等待来自卡尔斯鲁厄大学的正确</a:t>
            </a:r>
            <a:r>
              <a:rPr lang="zh-CN" altLang="en-US" sz="2400" b="1" dirty="0" smtClean="0">
                <a:latin typeface="+mn-lt"/>
                <a:ea typeface="黑体" pitchFamily="2" charset="-122"/>
              </a:rPr>
              <a:t>字符</a:t>
            </a:r>
            <a:endParaRPr lang="zh-CN" altLang="en-US" dirty="0"/>
          </a:p>
        </p:txBody>
      </p:sp>
    </p:spTree>
    <p:extLst>
      <p:ext uri="{BB962C8B-B14F-4D97-AF65-F5344CB8AC3E}">
        <p14:creationId xmlns:p14="http://schemas.microsoft.com/office/powerpoint/2010/main" val="16190977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我国发出的第一封电子邮件</a:t>
            </a:r>
          </a:p>
        </p:txBody>
      </p:sp>
      <p:sp>
        <p:nvSpPr>
          <p:cNvPr id="3" name="内容占位符 2"/>
          <p:cNvSpPr>
            <a:spLocks noGrp="1"/>
          </p:cNvSpPr>
          <p:nvPr>
            <p:ph idx="1"/>
          </p:nvPr>
        </p:nvSpPr>
        <p:spPr/>
        <p:txBody>
          <a:bodyPr/>
          <a:lstStyle/>
          <a:p>
            <a:endParaRPr lang="zh-CN" altLang="en-US"/>
          </a:p>
        </p:txBody>
      </p:sp>
      <p:pic>
        <p:nvPicPr>
          <p:cNvPr id="18434" name="Picture 2" descr="https://ss.csdn.net/p?http://mmbiz.qpic.cn/mmbiz_jpg/gDmjibFWrFyMlnlVuoxib8PrGeiczg1LpNZusVpA9vllmxpsqEqDktYtH5srcOkwKmiaNmhqRl9kIGiaGZqvsR1PyXw/0?wx_fmt=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576" y="1196751"/>
            <a:ext cx="6336704" cy="5396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0694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zh-CN" sz="2800" dirty="0"/>
              <a:t>到目前为止，我国陆续建造了基于互联网技术的并能够和互联网互连的多个全国范围的公用计算机网络，其中规模最大</a:t>
            </a:r>
            <a:r>
              <a:rPr lang="zh-CN" altLang="zh-CN" sz="2800" dirty="0" smtClean="0"/>
              <a:t>的就是</a:t>
            </a:r>
            <a:r>
              <a:rPr lang="zh-CN" altLang="zh-CN" sz="2800" dirty="0"/>
              <a:t>下面这五个：</a:t>
            </a:r>
          </a:p>
          <a:p>
            <a:pPr lvl="1"/>
            <a:r>
              <a:rPr lang="en-US" altLang="zh-CN" sz="2400" dirty="0"/>
              <a:t>(1) </a:t>
            </a:r>
            <a:r>
              <a:rPr lang="zh-CN" altLang="zh-CN" sz="2400" dirty="0"/>
              <a:t>中国电信</a:t>
            </a:r>
            <a:r>
              <a:rPr lang="zh-CN" altLang="zh-CN" sz="2400" dirty="0" smtClean="0"/>
              <a:t>互联网</a:t>
            </a:r>
            <a:r>
              <a:rPr lang="en-US" altLang="zh-CN" sz="2400" dirty="0" smtClean="0"/>
              <a:t> CHINANET</a:t>
            </a:r>
            <a:r>
              <a:rPr lang="zh-CN" altLang="zh-CN" sz="2400" dirty="0"/>
              <a:t>（也就是原来的中国公用计算机互联网）</a:t>
            </a:r>
          </a:p>
          <a:p>
            <a:pPr lvl="1"/>
            <a:r>
              <a:rPr lang="en-US" altLang="zh-CN" sz="2400" dirty="0"/>
              <a:t>(2) </a:t>
            </a:r>
            <a:r>
              <a:rPr lang="zh-CN" altLang="zh-CN" sz="2400" dirty="0"/>
              <a:t>中国联通</a:t>
            </a:r>
            <a:r>
              <a:rPr lang="zh-CN" altLang="zh-CN" sz="2400" dirty="0" smtClean="0"/>
              <a:t>互联网</a:t>
            </a:r>
            <a:r>
              <a:rPr lang="en-US" altLang="zh-CN" sz="2400" dirty="0" smtClean="0"/>
              <a:t> UNINET</a:t>
            </a:r>
            <a:endParaRPr lang="zh-CN" altLang="zh-CN" sz="2400" dirty="0"/>
          </a:p>
          <a:p>
            <a:pPr lvl="1"/>
            <a:r>
              <a:rPr lang="en-US" altLang="zh-CN" sz="2400" dirty="0"/>
              <a:t>(3) </a:t>
            </a:r>
            <a:r>
              <a:rPr lang="zh-CN" altLang="zh-CN" sz="2400" dirty="0"/>
              <a:t>中国移动</a:t>
            </a:r>
            <a:r>
              <a:rPr lang="zh-CN" altLang="zh-CN" sz="2400" dirty="0" smtClean="0"/>
              <a:t>互联网</a:t>
            </a:r>
            <a:r>
              <a:rPr lang="en-US" altLang="zh-CN" sz="2400" dirty="0" smtClean="0"/>
              <a:t> CMNET</a:t>
            </a:r>
            <a:endParaRPr lang="zh-CN" altLang="zh-CN" sz="2400" dirty="0"/>
          </a:p>
          <a:p>
            <a:pPr lvl="1"/>
            <a:r>
              <a:rPr lang="en-US" altLang="zh-CN" sz="2400" dirty="0"/>
              <a:t>(4) </a:t>
            </a:r>
            <a:r>
              <a:rPr lang="zh-CN" altLang="zh-CN" sz="2400" dirty="0"/>
              <a:t>中国教育和科研</a:t>
            </a:r>
            <a:r>
              <a:rPr lang="zh-CN" altLang="zh-CN" sz="2400" dirty="0" smtClean="0"/>
              <a:t>计算机网</a:t>
            </a:r>
            <a:r>
              <a:rPr lang="en-US" altLang="zh-CN" sz="2400" dirty="0" smtClean="0"/>
              <a:t> CERNET</a:t>
            </a:r>
            <a:endParaRPr lang="zh-CN" altLang="zh-CN" sz="2400" dirty="0"/>
          </a:p>
          <a:p>
            <a:pPr lvl="1"/>
            <a:r>
              <a:rPr lang="en-US" altLang="zh-CN" sz="2400" dirty="0"/>
              <a:t>(5) </a:t>
            </a:r>
            <a:r>
              <a:rPr lang="zh-CN" altLang="zh-CN" sz="2400" dirty="0"/>
              <a:t>中国科学技术</a:t>
            </a:r>
            <a:r>
              <a:rPr lang="zh-CN" altLang="zh-CN" sz="2400" dirty="0" smtClean="0"/>
              <a:t>网</a:t>
            </a:r>
            <a:r>
              <a:rPr lang="en-US" altLang="zh-CN" sz="2400" dirty="0" smtClean="0"/>
              <a:t> CSTNET</a:t>
            </a:r>
            <a:endParaRPr lang="zh-CN" altLang="zh-CN" sz="2400" dirty="0"/>
          </a:p>
          <a:p>
            <a:endParaRPr lang="en-US" altLang="zh-CN" sz="2800" dirty="0" smtClean="0"/>
          </a:p>
        </p:txBody>
      </p:sp>
    </p:spTree>
    <p:extLst>
      <p:ext uri="{BB962C8B-B14F-4D97-AF65-F5344CB8AC3E}">
        <p14:creationId xmlns:p14="http://schemas.microsoft.com/office/powerpoint/2010/main" val="370799813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en-US" sz="2800" dirty="0" smtClean="0"/>
              <a:t>中国</a:t>
            </a:r>
            <a:r>
              <a:rPr lang="zh-CN" altLang="en-US" sz="2800" dirty="0"/>
              <a:t>教育和科研</a:t>
            </a:r>
            <a:r>
              <a:rPr lang="zh-CN" altLang="en-US" sz="2800" dirty="0" smtClean="0"/>
              <a:t>计算机网 </a:t>
            </a:r>
            <a:r>
              <a:rPr lang="en-US" altLang="zh-CN" sz="2800" dirty="0" smtClean="0"/>
              <a:t>CERNET </a:t>
            </a:r>
            <a:r>
              <a:rPr lang="en-US" altLang="zh-CN" sz="2800" dirty="0"/>
              <a:t>(China Education and Research </a:t>
            </a:r>
            <a:r>
              <a:rPr lang="en-US" altLang="zh-CN" sz="2800" dirty="0" err="1"/>
              <a:t>NETwork</a:t>
            </a:r>
            <a:r>
              <a:rPr lang="en-US" altLang="zh-CN" sz="2800" dirty="0" smtClean="0"/>
              <a:t>) </a:t>
            </a:r>
            <a:r>
              <a:rPr lang="zh-CN" altLang="en-US" sz="2800" dirty="0" smtClean="0"/>
              <a:t>始建于 </a:t>
            </a:r>
            <a:r>
              <a:rPr lang="en-US" altLang="zh-CN" sz="2800" dirty="0" smtClean="0"/>
              <a:t>1994 </a:t>
            </a:r>
            <a:r>
              <a:rPr lang="zh-CN" altLang="en-US" sz="2800" dirty="0" smtClean="0"/>
              <a:t>年，是我国</a:t>
            </a:r>
            <a:r>
              <a:rPr lang="zh-CN" altLang="en-US" sz="2800" dirty="0"/>
              <a:t>第一</a:t>
            </a:r>
            <a:r>
              <a:rPr lang="zh-CN" altLang="en-US" sz="2800" dirty="0" smtClean="0"/>
              <a:t>个 </a:t>
            </a:r>
            <a:r>
              <a:rPr lang="en-US" altLang="zh-CN" sz="2800" dirty="0" smtClean="0"/>
              <a:t>IPv4 </a:t>
            </a:r>
            <a:r>
              <a:rPr lang="zh-CN" altLang="en-US" sz="2800" dirty="0" smtClean="0"/>
              <a:t>互联网</a:t>
            </a:r>
            <a:r>
              <a:rPr lang="zh-CN" altLang="en-US" sz="2800" dirty="0"/>
              <a:t>主干</a:t>
            </a:r>
            <a:r>
              <a:rPr lang="zh-CN" altLang="en-US" sz="2800" dirty="0" smtClean="0"/>
              <a:t>网。</a:t>
            </a:r>
            <a:endParaRPr lang="zh-CN" altLang="en-US" sz="2800" dirty="0"/>
          </a:p>
          <a:p>
            <a:r>
              <a:rPr lang="en-US" altLang="zh-CN" sz="2800" dirty="0" smtClean="0"/>
              <a:t>2004 </a:t>
            </a:r>
            <a:r>
              <a:rPr lang="zh-CN" altLang="zh-CN" sz="2800" dirty="0" smtClean="0"/>
              <a:t>年</a:t>
            </a:r>
            <a:r>
              <a:rPr lang="en-US" altLang="zh-CN" sz="2800" dirty="0" smtClean="0"/>
              <a:t> 2 </a:t>
            </a:r>
            <a:r>
              <a:rPr lang="zh-CN" altLang="zh-CN" sz="2800" dirty="0" smtClean="0"/>
              <a:t>月</a:t>
            </a:r>
            <a:r>
              <a:rPr lang="zh-CN" altLang="zh-CN" sz="2800" dirty="0"/>
              <a:t>，我国的第一个下一代</a:t>
            </a:r>
            <a:r>
              <a:rPr lang="zh-CN" altLang="zh-CN" sz="2800" dirty="0" smtClean="0"/>
              <a:t>互联网</a:t>
            </a:r>
            <a:r>
              <a:rPr lang="en-US" altLang="zh-CN" sz="2800" dirty="0" smtClean="0"/>
              <a:t> CNGI </a:t>
            </a:r>
            <a:r>
              <a:rPr lang="zh-CN" altLang="zh-CN" sz="2800" dirty="0" smtClean="0"/>
              <a:t>的</a:t>
            </a:r>
            <a:r>
              <a:rPr lang="zh-CN" altLang="zh-CN" sz="2800" dirty="0"/>
              <a:t>主干</a:t>
            </a:r>
            <a:r>
              <a:rPr lang="zh-CN" altLang="zh-CN" sz="2800" dirty="0" smtClean="0"/>
              <a:t>网</a:t>
            </a:r>
            <a:r>
              <a:rPr lang="en-US" altLang="zh-CN" sz="2800" dirty="0" smtClean="0"/>
              <a:t> CERNET2 </a:t>
            </a:r>
            <a:r>
              <a:rPr lang="zh-CN" altLang="zh-CN" sz="2800" dirty="0" smtClean="0"/>
              <a:t>试验</a:t>
            </a:r>
            <a:r>
              <a:rPr lang="zh-CN" altLang="zh-CN" sz="2800" dirty="0"/>
              <a:t>网正式开通，并提供服务</a:t>
            </a:r>
            <a:r>
              <a:rPr lang="zh-CN" altLang="zh-CN" sz="2800" dirty="0" smtClean="0"/>
              <a:t>。</a:t>
            </a:r>
            <a:endParaRPr lang="en-US" altLang="zh-CN" sz="2800" dirty="0" smtClean="0"/>
          </a:p>
          <a:p>
            <a:endParaRPr lang="en-US" altLang="zh-CN" sz="2800" dirty="0" smtClean="0"/>
          </a:p>
          <a:p>
            <a:r>
              <a:rPr lang="zh-CN" altLang="en-US" sz="2800" dirty="0" smtClean="0"/>
              <a:t>中国</a:t>
            </a:r>
            <a:r>
              <a:rPr lang="zh-CN" altLang="en-US" sz="2800" dirty="0"/>
              <a:t>互联网络信息中心 </a:t>
            </a:r>
            <a:r>
              <a:rPr lang="en-US" altLang="zh-CN" sz="2800" dirty="0"/>
              <a:t>CNNIC </a:t>
            </a:r>
            <a:r>
              <a:rPr lang="en-US" altLang="zh-CN" sz="2800" dirty="0" smtClean="0"/>
              <a:t>(</a:t>
            </a:r>
            <a:r>
              <a:rPr lang="en-US" altLang="zh-CN" sz="2800" dirty="0" err="1" smtClean="0"/>
              <a:t>ChiNa</a:t>
            </a:r>
            <a:r>
              <a:rPr lang="en-US" altLang="zh-CN" sz="2800" dirty="0" smtClean="0"/>
              <a:t> Network </a:t>
            </a:r>
            <a:r>
              <a:rPr lang="en-US" altLang="zh-CN" sz="2800" dirty="0"/>
              <a:t>Information </a:t>
            </a:r>
            <a:r>
              <a:rPr lang="en-US" altLang="zh-CN" sz="2800" dirty="0" smtClean="0"/>
              <a:t>Center) </a:t>
            </a:r>
            <a:r>
              <a:rPr lang="zh-CN" altLang="en-US" sz="2800" dirty="0" smtClean="0"/>
              <a:t>每年</a:t>
            </a:r>
            <a:r>
              <a:rPr lang="zh-CN" altLang="en-US" sz="2800" dirty="0"/>
              <a:t>两次</a:t>
            </a:r>
            <a:r>
              <a:rPr lang="zh-CN" altLang="en-US" sz="2800" dirty="0" smtClean="0"/>
              <a:t>公布我国互联网的</a:t>
            </a:r>
            <a:r>
              <a:rPr lang="zh-CN" altLang="en-US" sz="2800" dirty="0"/>
              <a:t>发展情况</a:t>
            </a:r>
            <a:r>
              <a:rPr lang="zh-CN" altLang="en-US" sz="2800" dirty="0" smtClean="0"/>
              <a:t>。</a:t>
            </a:r>
            <a:endParaRPr lang="zh-CN" altLang="en-US" sz="2800" dirty="0"/>
          </a:p>
        </p:txBody>
      </p:sp>
    </p:spTree>
    <p:extLst>
      <p:ext uri="{BB962C8B-B14F-4D97-AF65-F5344CB8AC3E}">
        <p14:creationId xmlns:p14="http://schemas.microsoft.com/office/powerpoint/2010/main" val="3574481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“网”与</a:t>
            </a:r>
            <a:r>
              <a:rPr lang="zh-CN" altLang="en-US" dirty="0"/>
              <a:t>互联网</a:t>
            </a:r>
          </a:p>
        </p:txBody>
      </p:sp>
      <p:sp>
        <p:nvSpPr>
          <p:cNvPr id="3" name="内容占位符 2"/>
          <p:cNvSpPr>
            <a:spLocks noGrp="1"/>
          </p:cNvSpPr>
          <p:nvPr>
            <p:ph idx="1"/>
          </p:nvPr>
        </p:nvSpPr>
        <p:spPr/>
        <p:txBody>
          <a:bodyPr/>
          <a:lstStyle/>
          <a:p>
            <a:r>
              <a:rPr lang="zh-CN" altLang="zh-CN" dirty="0"/>
              <a:t>有时</a:t>
            </a:r>
            <a:r>
              <a:rPr lang="zh-CN" altLang="zh-CN" dirty="0" smtClean="0"/>
              <a:t>，往往</a:t>
            </a:r>
            <a:r>
              <a:rPr lang="zh-CN" altLang="zh-CN" dirty="0"/>
              <a:t>使用更加简洁的方式表示互联网，这就是只用一个 “网”</a:t>
            </a:r>
            <a:r>
              <a:rPr lang="zh-CN" altLang="zh-CN" dirty="0" smtClean="0"/>
              <a:t>字</a:t>
            </a:r>
            <a:r>
              <a:rPr lang="zh-CN" altLang="en-US" dirty="0" smtClean="0"/>
              <a:t>。</a:t>
            </a:r>
            <a:endParaRPr lang="en-US" altLang="zh-CN" dirty="0" smtClean="0"/>
          </a:p>
          <a:p>
            <a:r>
              <a:rPr lang="zh-CN" altLang="zh-CN" dirty="0" smtClean="0"/>
              <a:t>例如</a:t>
            </a:r>
            <a:r>
              <a:rPr lang="zh-CN" altLang="en-US" dirty="0" smtClean="0"/>
              <a:t>：</a:t>
            </a:r>
            <a:endParaRPr lang="en-US" altLang="zh-CN" dirty="0" smtClean="0"/>
          </a:p>
          <a:p>
            <a:pPr lvl="1"/>
            <a:r>
              <a:rPr lang="zh-CN" altLang="zh-CN" dirty="0" smtClean="0"/>
              <a:t>“上网”</a:t>
            </a:r>
            <a:r>
              <a:rPr lang="zh-CN" altLang="zh-CN" dirty="0"/>
              <a:t>就是表示使用某个电子设备连接到互联网，而不是连接到其他的网络上</a:t>
            </a:r>
            <a:r>
              <a:rPr lang="zh-CN" altLang="zh-CN" dirty="0" smtClean="0"/>
              <a:t>。</a:t>
            </a:r>
            <a:endParaRPr lang="en-US" altLang="zh-CN" dirty="0" smtClean="0"/>
          </a:p>
          <a:p>
            <a:pPr lvl="1"/>
            <a:r>
              <a:rPr lang="zh-CN" altLang="zh-CN" dirty="0" smtClean="0"/>
              <a:t>网民</a:t>
            </a:r>
            <a:r>
              <a:rPr lang="zh-CN" altLang="zh-CN" dirty="0"/>
              <a:t>、网吧、网银（网上银行）、网购（网上购物</a:t>
            </a:r>
            <a:r>
              <a:rPr lang="zh-CN" altLang="zh-CN" dirty="0" smtClean="0"/>
              <a:t>）等</a:t>
            </a:r>
            <a:r>
              <a:rPr lang="zh-CN" altLang="zh-CN" dirty="0"/>
              <a:t>。这里的“网”，一般都不是指电信网或有线电视网，而是指当今世界上最大的</a:t>
            </a:r>
            <a:r>
              <a:rPr lang="zh-CN" altLang="zh-CN" dirty="0" smtClean="0"/>
              <a:t>计算机网络</a:t>
            </a:r>
            <a:r>
              <a:rPr lang="en-US" altLang="zh-CN" dirty="0" smtClean="0"/>
              <a:t> Internet </a:t>
            </a:r>
            <a:r>
              <a:rPr lang="zh-CN" altLang="zh-CN" dirty="0" smtClean="0"/>
              <a:t>——</a:t>
            </a:r>
            <a:r>
              <a:rPr lang="zh-CN" altLang="zh-CN" dirty="0"/>
              <a:t>互联网</a:t>
            </a:r>
            <a:r>
              <a:rPr lang="zh-CN" altLang="zh-CN" dirty="0" smtClean="0"/>
              <a:t>。</a:t>
            </a:r>
            <a:endParaRPr lang="en-US" altLang="zh-CN" dirty="0" smtClean="0"/>
          </a:p>
        </p:txBody>
      </p:sp>
    </p:spTree>
    <p:extLst>
      <p:ext uri="{BB962C8B-B14F-4D97-AF65-F5344CB8AC3E}">
        <p14:creationId xmlns:p14="http://schemas.microsoft.com/office/powerpoint/2010/main" val="23489176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520" y="188640"/>
            <a:ext cx="9066212" cy="792088"/>
          </a:xfrm>
        </p:spPr>
        <p:txBody>
          <a:bodyPr/>
          <a:lstStyle/>
          <a:p>
            <a:r>
              <a:rPr lang="zh-CN" altLang="en-US" dirty="0" smtClean="0"/>
              <a:t>随堂作业</a:t>
            </a:r>
            <a:endParaRPr lang="zh-CN" altLang="en-US" dirty="0"/>
          </a:p>
        </p:txBody>
      </p:sp>
      <p:sp>
        <p:nvSpPr>
          <p:cNvPr id="3" name="内容占位符 7"/>
          <p:cNvSpPr txBox="1">
            <a:spLocks/>
          </p:cNvSpPr>
          <p:nvPr/>
        </p:nvSpPr>
        <p:spPr>
          <a:xfrm>
            <a:off x="416496" y="1196753"/>
            <a:ext cx="8784976" cy="1440160"/>
          </a:xfrm>
          <a:prstGeom prst="rect">
            <a:avLst/>
          </a:prstGeom>
        </p:spPr>
        <p:txBody>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a:lnSpc>
                <a:spcPct val="110000"/>
              </a:lnSpc>
              <a:spcBef>
                <a:spcPts val="600"/>
              </a:spcBef>
            </a:pPr>
            <a:r>
              <a:rPr lang="zh-CN" altLang="en-US" kern="0" dirty="0" smtClean="0"/>
              <a:t>浏览</a:t>
            </a:r>
            <a:r>
              <a:rPr lang="en-US" altLang="zh-CN" kern="0" dirty="0" smtClean="0"/>
              <a:t>CNNIC</a:t>
            </a:r>
            <a:r>
              <a:rPr lang="zh-CN" altLang="en-US" kern="0" dirty="0" smtClean="0"/>
              <a:t>的网站，回答下列问题。</a:t>
            </a:r>
            <a:endParaRPr lang="en-US" altLang="zh-CN" kern="0" dirty="0" smtClean="0"/>
          </a:p>
          <a:p>
            <a:pPr>
              <a:lnSpc>
                <a:spcPct val="110000"/>
              </a:lnSpc>
              <a:spcBef>
                <a:spcPts val="600"/>
              </a:spcBef>
            </a:pPr>
            <a:r>
              <a:rPr lang="en-US" altLang="zh-CN" kern="0" dirty="0" smtClean="0"/>
              <a:t>1. CNNIC</a:t>
            </a:r>
            <a:r>
              <a:rPr lang="zh-CN" altLang="en-US" kern="0" dirty="0" smtClean="0"/>
              <a:t>所定义的网民，是指</a:t>
            </a:r>
            <a:r>
              <a:rPr lang="en-US" altLang="zh-CN" kern="0" dirty="0" smtClean="0"/>
              <a:t>____________</a:t>
            </a:r>
            <a:r>
              <a:rPr lang="zh-CN" altLang="en-US" kern="0" dirty="0" smtClean="0"/>
              <a:t>。</a:t>
            </a:r>
            <a:endParaRPr lang="en-US" altLang="zh-CN" kern="0" dirty="0" smtClean="0"/>
          </a:p>
          <a:p>
            <a:pPr>
              <a:lnSpc>
                <a:spcPct val="110000"/>
              </a:lnSpc>
              <a:spcBef>
                <a:spcPts val="600"/>
              </a:spcBef>
            </a:pPr>
            <a:r>
              <a:rPr lang="en-US" altLang="zh-CN" kern="0" dirty="0" smtClean="0"/>
              <a:t>2. CNNIC</a:t>
            </a:r>
            <a:r>
              <a:rPr lang="zh-CN" altLang="en-US" kern="0" dirty="0" smtClean="0"/>
              <a:t>所进行的中国互联网络调查，是从哪一年开始，迄今为止进行了多少次？</a:t>
            </a:r>
            <a:endParaRPr lang="en-US" altLang="zh-CN" kern="0" dirty="0" smtClean="0"/>
          </a:p>
          <a:p>
            <a:pPr>
              <a:lnSpc>
                <a:spcPct val="110000"/>
              </a:lnSpc>
              <a:spcBef>
                <a:spcPts val="600"/>
              </a:spcBef>
            </a:pPr>
            <a:r>
              <a:rPr lang="en-US" altLang="zh-CN" kern="0" dirty="0" smtClean="0"/>
              <a:t>3. </a:t>
            </a:r>
            <a:r>
              <a:rPr lang="zh-CN" altLang="en-US" kern="0" dirty="0" smtClean="0"/>
              <a:t>填写下表（截至</a:t>
            </a:r>
            <a:r>
              <a:rPr lang="en-US" altLang="zh-CN" kern="0" dirty="0" smtClean="0"/>
              <a:t>2020</a:t>
            </a:r>
            <a:r>
              <a:rPr lang="zh-CN" altLang="en-US" kern="0" dirty="0" smtClean="0"/>
              <a:t>年</a:t>
            </a:r>
            <a:r>
              <a:rPr lang="en-US" altLang="zh-CN" kern="0" dirty="0" smtClean="0"/>
              <a:t>12</a:t>
            </a:r>
            <a:r>
              <a:rPr lang="zh-CN" altLang="en-US" kern="0" dirty="0" smtClean="0"/>
              <a:t>月</a:t>
            </a:r>
            <a:r>
              <a:rPr lang="en-US" altLang="zh-CN" kern="0" dirty="0" smtClean="0"/>
              <a:t>31</a:t>
            </a:r>
            <a:r>
              <a:rPr lang="zh-CN" altLang="en-US" kern="0" dirty="0" smtClean="0"/>
              <a:t>日）：</a:t>
            </a:r>
            <a:endParaRPr lang="en-US" altLang="zh-CN" kern="0" dirty="0" smtClean="0"/>
          </a:p>
          <a:p>
            <a:pPr>
              <a:lnSpc>
                <a:spcPct val="110000"/>
              </a:lnSpc>
              <a:spcBef>
                <a:spcPts val="600"/>
              </a:spcBef>
            </a:pPr>
            <a:endParaRPr lang="en-US" altLang="zh-CN" kern="0" dirty="0" smtClean="0"/>
          </a:p>
        </p:txBody>
      </p:sp>
      <p:graphicFrame>
        <p:nvGraphicFramePr>
          <p:cNvPr id="5" name="表格 4"/>
          <p:cNvGraphicFramePr>
            <a:graphicFrameLocks noGrp="1"/>
          </p:cNvGraphicFramePr>
          <p:nvPr/>
        </p:nvGraphicFramePr>
        <p:xfrm>
          <a:off x="1313197" y="4293096"/>
          <a:ext cx="7704857" cy="1413548"/>
        </p:xfrm>
        <a:graphic>
          <a:graphicData uri="http://schemas.openxmlformats.org/drawingml/2006/table">
            <a:tbl>
              <a:tblPr firstRow="1" bandRow="1">
                <a:tableStyleId>{5C22544A-7EE6-4342-B048-85BDC9FD1C3A}</a:tableStyleId>
              </a:tblPr>
              <a:tblGrid>
                <a:gridCol w="1080052"/>
                <a:gridCol w="1223461"/>
                <a:gridCol w="1509199"/>
                <a:gridCol w="1032610"/>
                <a:gridCol w="1032610"/>
                <a:gridCol w="1826925"/>
              </a:tblGrid>
              <a:tr h="864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latin typeface="+mn-lt"/>
                          <a:ea typeface="黑体" pitchFamily="2" charset="-122"/>
                        </a:rPr>
                        <a:t>我国域名总数</a:t>
                      </a:r>
                    </a:p>
                  </a:txBody>
                  <a:tcPr/>
                </a:tc>
                <a:tc>
                  <a:txBody>
                    <a:bodyPr/>
                    <a:lstStyle/>
                    <a:p>
                      <a:r>
                        <a:rPr lang="zh-CN" altLang="en-US" sz="2000" b="1" dirty="0" smtClean="0"/>
                        <a:t>我国网站数量</a:t>
                      </a:r>
                      <a:endParaRPr lang="zh-CN" altLang="en-US" sz="2000" b="1" dirty="0"/>
                    </a:p>
                  </a:txBody>
                  <a:tcPr/>
                </a:tc>
                <a:tc>
                  <a:txBody>
                    <a:bodyPr/>
                    <a:lstStyle/>
                    <a:p>
                      <a:r>
                        <a:rPr lang="zh-CN" altLang="en-US" sz="2000" b="1" dirty="0" smtClean="0"/>
                        <a:t>移动互联网接入流量</a:t>
                      </a:r>
                      <a:endParaRPr lang="zh-CN" altLang="en-US" sz="2000" b="1" dirty="0"/>
                    </a:p>
                  </a:txBody>
                  <a:tcPr/>
                </a:tc>
                <a:tc>
                  <a:txBody>
                    <a:bodyPr/>
                    <a:lstStyle/>
                    <a:p>
                      <a:r>
                        <a:rPr lang="zh-CN" altLang="en-US" sz="2000" b="1" dirty="0" smtClean="0"/>
                        <a:t>总体网民规模</a:t>
                      </a:r>
                      <a:endParaRPr lang="zh-CN" altLang="en-US" sz="2000" b="1" dirty="0"/>
                    </a:p>
                  </a:txBody>
                  <a:tcPr/>
                </a:tc>
                <a:tc>
                  <a:txBody>
                    <a:bodyPr/>
                    <a:lstStyle/>
                    <a:p>
                      <a:r>
                        <a:rPr lang="en-US" altLang="zh-CN" sz="2000" b="1" dirty="0" smtClean="0"/>
                        <a:t>APP</a:t>
                      </a:r>
                      <a:r>
                        <a:rPr lang="zh-CN" altLang="en-US" sz="2000" b="1" dirty="0" smtClean="0"/>
                        <a:t>在架数量</a:t>
                      </a:r>
                      <a:endParaRPr lang="zh-CN" altLang="en-US" sz="2000" b="1" dirty="0"/>
                    </a:p>
                  </a:txBody>
                  <a:tcPr/>
                </a:tc>
                <a:tc>
                  <a:txBody>
                    <a:bodyPr/>
                    <a:lstStyle/>
                    <a:p>
                      <a:r>
                        <a:rPr lang="zh-CN" altLang="en-US" sz="2000" b="1" dirty="0" smtClean="0"/>
                        <a:t>网民人均每周上网时长</a:t>
                      </a:r>
                      <a:endParaRPr lang="zh-CN" altLang="en-US" sz="2000" b="1" dirty="0"/>
                    </a:p>
                  </a:txBody>
                  <a:tcPr/>
                </a:tc>
              </a:tr>
              <a:tr h="549452">
                <a:tc>
                  <a:txBody>
                    <a:bodyPr/>
                    <a:lstStyle/>
                    <a:p>
                      <a:endParaRPr lang="zh-CN" altLang="en-US" sz="2000"/>
                    </a:p>
                  </a:txBody>
                  <a:tcPr/>
                </a:tc>
                <a:tc>
                  <a:txBody>
                    <a:bodyPr/>
                    <a:lstStyle/>
                    <a:p>
                      <a:endParaRPr lang="zh-CN" altLang="en-US" sz="2000" dirty="0"/>
                    </a:p>
                  </a:txBody>
                  <a:tcPr/>
                </a:tc>
                <a:tc>
                  <a:txBody>
                    <a:bodyPr/>
                    <a:lstStyle/>
                    <a:p>
                      <a:endParaRPr lang="zh-CN" altLang="en-US" sz="2000" dirty="0"/>
                    </a:p>
                  </a:txBody>
                  <a:tcPr/>
                </a:tc>
                <a:tc>
                  <a:txBody>
                    <a:bodyPr/>
                    <a:lstStyle/>
                    <a:p>
                      <a:endParaRPr lang="zh-CN" altLang="en-US" sz="2000" dirty="0"/>
                    </a:p>
                  </a:txBody>
                  <a:tcPr/>
                </a:tc>
                <a:tc>
                  <a:txBody>
                    <a:bodyPr/>
                    <a:lstStyle/>
                    <a:p>
                      <a:endParaRPr lang="zh-CN" altLang="en-US" sz="2000" dirty="0"/>
                    </a:p>
                  </a:txBody>
                  <a:tcPr/>
                </a:tc>
                <a:tc>
                  <a:txBody>
                    <a:bodyPr/>
                    <a:lstStyle/>
                    <a:p>
                      <a:endParaRPr lang="zh-CN" altLang="en-US" sz="2000" dirty="0"/>
                    </a:p>
                  </a:txBody>
                  <a:tcPr/>
                </a:tc>
              </a:tr>
            </a:tbl>
          </a:graphicData>
        </a:graphic>
      </p:graphicFrame>
    </p:spTree>
    <p:extLst>
      <p:ext uri="{BB962C8B-B14F-4D97-AF65-F5344CB8AC3E}">
        <p14:creationId xmlns:p14="http://schemas.microsoft.com/office/powerpoint/2010/main" val="11254168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zh-CN" dirty="0" smtClean="0"/>
              <a:t>计算机网络</a:t>
            </a:r>
            <a:r>
              <a:rPr lang="zh-CN" altLang="zh-CN" dirty="0"/>
              <a:t>的类别</a:t>
            </a:r>
            <a:endParaRPr lang="zh-CN" altLang="en-US" dirty="0"/>
          </a:p>
        </p:txBody>
      </p:sp>
      <p:sp>
        <p:nvSpPr>
          <p:cNvPr id="3" name="内容占位符 2"/>
          <p:cNvSpPr>
            <a:spLocks noGrp="1"/>
          </p:cNvSpPr>
          <p:nvPr>
            <p:ph idx="1"/>
          </p:nvPr>
        </p:nvSpPr>
        <p:spPr/>
        <p:txBody>
          <a:bodyPr/>
          <a:lstStyle/>
          <a:p>
            <a:r>
              <a:rPr lang="en-US" altLang="zh-CN" dirty="0"/>
              <a:t>1.5.1  </a:t>
            </a:r>
            <a:r>
              <a:rPr lang="zh-CN" altLang="zh-CN" dirty="0"/>
              <a:t>计算机网络的定义</a:t>
            </a:r>
          </a:p>
          <a:p>
            <a:r>
              <a:rPr lang="en-US" altLang="zh-CN" dirty="0" smtClean="0"/>
              <a:t>1.5.2  </a:t>
            </a:r>
            <a:r>
              <a:rPr lang="zh-CN" altLang="zh-CN" dirty="0"/>
              <a:t>几种不同类别的网络</a:t>
            </a:r>
          </a:p>
          <a:p>
            <a:endParaRPr lang="en-US" altLang="zh-CN" dirty="0" smtClean="0"/>
          </a:p>
        </p:txBody>
      </p:sp>
    </p:spTree>
    <p:extLst>
      <p:ext uri="{BB962C8B-B14F-4D97-AF65-F5344CB8AC3E}">
        <p14:creationId xmlns:p14="http://schemas.microsoft.com/office/powerpoint/2010/main" val="349501937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计算机网络的精确定义并未统一</a:t>
            </a:r>
            <a:r>
              <a:rPr lang="zh-CN" altLang="zh-CN" dirty="0" smtClean="0"/>
              <a:t>。</a:t>
            </a:r>
            <a:endParaRPr lang="en-US" altLang="zh-CN" dirty="0" smtClean="0">
              <a:solidFill>
                <a:srgbClr val="333399"/>
              </a:solidFill>
              <a:latin typeface="Arial" charset="0"/>
              <a:ea typeface="黑体" pitchFamily="2" charset="-122"/>
            </a:endParaRPr>
          </a:p>
          <a:p>
            <a:r>
              <a:rPr lang="zh-CN" altLang="zh-CN" dirty="0"/>
              <a:t>较好的</a:t>
            </a:r>
            <a:r>
              <a:rPr lang="zh-CN" altLang="zh-CN" dirty="0" smtClean="0"/>
              <a:t>定义</a:t>
            </a:r>
            <a:r>
              <a:rPr lang="zh-CN" altLang="en-US" dirty="0" smtClean="0"/>
              <a:t>：</a:t>
            </a:r>
            <a:endParaRPr lang="en-US" altLang="zh-CN" dirty="0" smtClean="0"/>
          </a:p>
          <a:p>
            <a:pPr marL="457200" lvl="1" indent="0">
              <a:buNone/>
            </a:pPr>
            <a:r>
              <a:rPr lang="zh-CN" altLang="zh-CN" sz="3200" dirty="0" smtClean="0">
                <a:solidFill>
                  <a:srgbClr val="0000CC"/>
                </a:solidFill>
              </a:rPr>
              <a:t>计算机网络</a:t>
            </a:r>
            <a:r>
              <a:rPr lang="zh-CN" altLang="zh-CN" sz="3200" dirty="0">
                <a:solidFill>
                  <a:srgbClr val="0000CC"/>
                </a:solidFill>
              </a:rPr>
              <a:t>主要是由一些通用的、可编程的硬件互连而成的，而这些硬件并非专门用来实现某一特定目的（例如，传送数据或视频信号）。这些可编程的硬件能够用来传送多种不同类型的数据，并能支持广泛的和日益增长的应用</a:t>
            </a:r>
            <a:r>
              <a:rPr lang="zh-CN" altLang="zh-CN" sz="3200" dirty="0" smtClean="0">
                <a:solidFill>
                  <a:srgbClr val="0000CC"/>
                </a:solidFill>
              </a:rPr>
              <a:t>。</a:t>
            </a:r>
            <a:endParaRPr lang="en-US" altLang="zh-CN" sz="3200" dirty="0">
              <a:solidFill>
                <a:srgbClr val="0000CC"/>
              </a:solidFill>
            </a:endParaRPr>
          </a:p>
        </p:txBody>
      </p:sp>
    </p:spTree>
    <p:extLst>
      <p:ext uri="{BB962C8B-B14F-4D97-AF65-F5344CB8AC3E}">
        <p14:creationId xmlns:p14="http://schemas.microsoft.com/office/powerpoint/2010/main" val="13175456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smtClean="0"/>
              <a:t>根据</a:t>
            </a:r>
            <a:r>
              <a:rPr lang="zh-CN" altLang="zh-CN" dirty="0"/>
              <a:t>这个定义</a:t>
            </a:r>
            <a:r>
              <a:rPr lang="zh-CN" altLang="zh-CN" dirty="0" smtClean="0"/>
              <a:t>：</a:t>
            </a:r>
            <a:endParaRPr lang="en-US" altLang="zh-CN" dirty="0" smtClean="0"/>
          </a:p>
          <a:p>
            <a:pPr lvl="1"/>
            <a:r>
              <a:rPr lang="en-US" altLang="zh-CN" dirty="0" smtClean="0"/>
              <a:t>(</a:t>
            </a:r>
            <a:r>
              <a:rPr lang="en-US" altLang="zh-CN" dirty="0"/>
              <a:t>1) </a:t>
            </a:r>
            <a:r>
              <a:rPr lang="zh-CN" altLang="zh-CN" dirty="0"/>
              <a:t>计算机网络所连接的硬件，并不限于一般的计算机，而是包括了智能手机</a:t>
            </a:r>
            <a:r>
              <a:rPr lang="zh-CN" altLang="zh-CN" dirty="0" smtClean="0"/>
              <a:t>。</a:t>
            </a:r>
            <a:endParaRPr lang="en-US" altLang="zh-CN" dirty="0" smtClean="0"/>
          </a:p>
          <a:p>
            <a:pPr lvl="1"/>
            <a:r>
              <a:rPr lang="en-US" altLang="zh-CN" dirty="0" smtClean="0"/>
              <a:t>(</a:t>
            </a:r>
            <a:r>
              <a:rPr lang="en-US" altLang="zh-CN" dirty="0"/>
              <a:t>2) </a:t>
            </a:r>
            <a:r>
              <a:rPr lang="zh-CN" altLang="zh-CN" dirty="0"/>
              <a:t>计算机网络并非专门用来传送数据，而是能够支持很多种的应用（包括今后可能出现的各种应用）</a:t>
            </a:r>
            <a:r>
              <a:rPr lang="zh-CN" altLang="zh-CN" dirty="0" smtClean="0"/>
              <a:t>。</a:t>
            </a:r>
            <a:endParaRPr lang="zh-CN" altLang="zh-CN" dirty="0"/>
          </a:p>
        </p:txBody>
      </p:sp>
      <p:sp>
        <p:nvSpPr>
          <p:cNvPr id="2" name="矩形 1"/>
          <p:cNvSpPr/>
          <p:nvPr/>
        </p:nvSpPr>
        <p:spPr>
          <a:xfrm>
            <a:off x="1712640" y="4184969"/>
            <a:ext cx="6696744" cy="1040285"/>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latin typeface="+mn-lt"/>
                <a:ea typeface="黑体" pitchFamily="2" charset="-122"/>
              </a:rPr>
              <a:t>请注意，上述的“可编程的硬件”表明这种硬件一定包含有</a:t>
            </a:r>
            <a:r>
              <a:rPr lang="zh-CN" altLang="zh-CN" sz="2800" b="1" dirty="0" smtClean="0">
                <a:latin typeface="+mn-lt"/>
                <a:ea typeface="黑体" pitchFamily="2" charset="-122"/>
              </a:rPr>
              <a:t>中央处理机</a:t>
            </a:r>
            <a:r>
              <a:rPr lang="en-US" altLang="zh-CN" sz="2800" b="1" dirty="0" smtClean="0">
                <a:latin typeface="+mn-lt"/>
                <a:ea typeface="黑体" pitchFamily="2" charset="-122"/>
              </a:rPr>
              <a:t> (CPU)</a:t>
            </a:r>
            <a:r>
              <a:rPr lang="zh-CN" altLang="zh-CN" sz="2800" b="1" dirty="0" smtClean="0">
                <a:latin typeface="+mn-lt"/>
                <a:ea typeface="黑体" pitchFamily="2" charset="-122"/>
              </a:rPr>
              <a:t>。</a:t>
            </a:r>
            <a:endParaRPr lang="en-US" altLang="zh-CN" sz="2800" b="1" dirty="0">
              <a:solidFill>
                <a:srgbClr val="333399"/>
              </a:solidFill>
              <a:latin typeface="+mn-lt"/>
              <a:ea typeface="黑体" pitchFamily="2" charset="-122"/>
            </a:endParaRPr>
          </a:p>
        </p:txBody>
      </p:sp>
    </p:spTree>
    <p:extLst>
      <p:ext uri="{BB962C8B-B14F-4D97-AF65-F5344CB8AC3E}">
        <p14:creationId xmlns:p14="http://schemas.microsoft.com/office/powerpoint/2010/main" val="35599276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p>
        </p:txBody>
      </p:sp>
      <p:sp>
        <p:nvSpPr>
          <p:cNvPr id="81923" name="Rectangle 3"/>
          <p:cNvSpPr>
            <a:spLocks noGrp="1" noChangeArrowheads="1"/>
          </p:cNvSpPr>
          <p:nvPr>
            <p:ph idx="1"/>
          </p:nvPr>
        </p:nvSpPr>
        <p:spPr/>
        <p:txBody>
          <a:bodyPr/>
          <a:lstStyle/>
          <a:p>
            <a:r>
              <a:rPr lang="zh-CN" altLang="zh-CN" dirty="0"/>
              <a:t>计算机网络有多种</a:t>
            </a:r>
            <a:r>
              <a:rPr lang="zh-CN" altLang="zh-CN" dirty="0" smtClean="0"/>
              <a:t>类别</a:t>
            </a:r>
            <a:r>
              <a:rPr lang="zh-CN" altLang="en-US" dirty="0" smtClean="0"/>
              <a:t>。典型包括：</a:t>
            </a:r>
            <a:endParaRPr lang="en-US" altLang="zh-CN" dirty="0" smtClean="0"/>
          </a:p>
          <a:p>
            <a:pPr lvl="1"/>
            <a:r>
              <a:rPr lang="en-US" altLang="zh-CN" dirty="0" smtClean="0"/>
              <a:t>1</a:t>
            </a:r>
            <a:r>
              <a:rPr lang="en-US" altLang="zh-CN" dirty="0"/>
              <a:t>. </a:t>
            </a:r>
            <a:r>
              <a:rPr lang="zh-CN" altLang="en-US" dirty="0"/>
              <a:t>按照</a:t>
            </a:r>
            <a:r>
              <a:rPr lang="zh-CN" altLang="en-US" dirty="0" smtClean="0"/>
              <a:t>网络</a:t>
            </a:r>
            <a:r>
              <a:rPr lang="zh-CN" altLang="en-US" dirty="0"/>
              <a:t>的作用范围进行</a:t>
            </a:r>
            <a:r>
              <a:rPr lang="zh-CN" altLang="en-US" dirty="0" smtClean="0"/>
              <a:t>分类</a:t>
            </a:r>
            <a:endParaRPr lang="en-US" altLang="zh-CN" dirty="0" smtClean="0"/>
          </a:p>
          <a:p>
            <a:pPr lvl="1"/>
            <a:r>
              <a:rPr lang="en-US" altLang="zh-CN" dirty="0"/>
              <a:t>2</a:t>
            </a:r>
            <a:r>
              <a:rPr lang="en-US" altLang="zh-CN" dirty="0" smtClean="0"/>
              <a:t>. </a:t>
            </a:r>
            <a:r>
              <a:rPr lang="zh-CN" altLang="en-US" dirty="0" smtClean="0"/>
              <a:t>按照</a:t>
            </a:r>
            <a:r>
              <a:rPr lang="zh-CN" altLang="zh-CN" dirty="0" smtClean="0"/>
              <a:t>网络</a:t>
            </a:r>
            <a:r>
              <a:rPr lang="zh-CN" altLang="zh-CN" dirty="0"/>
              <a:t>的使用者进行分类</a:t>
            </a:r>
          </a:p>
          <a:p>
            <a:pPr lvl="1"/>
            <a:r>
              <a:rPr lang="en-US" altLang="zh-CN" dirty="0"/>
              <a:t>3. </a:t>
            </a:r>
            <a:r>
              <a:rPr lang="zh-CN" altLang="zh-CN" dirty="0" smtClean="0"/>
              <a:t>用来</a:t>
            </a:r>
            <a:r>
              <a:rPr lang="zh-CN" altLang="zh-CN" dirty="0"/>
              <a:t>把用户接入到互联网的</a:t>
            </a:r>
            <a:r>
              <a:rPr lang="zh-CN" altLang="zh-CN" dirty="0" smtClean="0"/>
              <a:t>网络</a:t>
            </a:r>
            <a:endParaRPr lang="zh-CN" altLang="zh-CN" dirty="0"/>
          </a:p>
        </p:txBody>
      </p:sp>
    </p:spTree>
    <p:extLst>
      <p:ext uri="{BB962C8B-B14F-4D97-AF65-F5344CB8AC3E}">
        <p14:creationId xmlns:p14="http://schemas.microsoft.com/office/powerpoint/2010/main" val="6562081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按照</a:t>
            </a:r>
            <a:r>
              <a:rPr lang="zh-CN" altLang="en-US" dirty="0" smtClean="0"/>
              <a:t>网络</a:t>
            </a:r>
            <a:r>
              <a:rPr lang="zh-CN" altLang="en-US" dirty="0"/>
              <a:t>的作用范围进行分类</a:t>
            </a:r>
          </a:p>
        </p:txBody>
      </p:sp>
      <p:sp>
        <p:nvSpPr>
          <p:cNvPr id="8192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spcBef>
                <a:spcPts val="1200"/>
              </a:spcBef>
            </a:pPr>
            <a:r>
              <a:rPr lang="zh-CN" altLang="en-US" sz="2800" dirty="0" smtClean="0">
                <a:solidFill>
                  <a:srgbClr val="FF0000"/>
                </a:solidFill>
              </a:rPr>
              <a:t>广域网 </a:t>
            </a:r>
            <a:r>
              <a:rPr lang="en-US" altLang="zh-CN" sz="2800" dirty="0">
                <a:solidFill>
                  <a:srgbClr val="FF0000"/>
                </a:solidFill>
              </a:rPr>
              <a:t>WAN </a:t>
            </a:r>
            <a:r>
              <a:rPr lang="en-US" altLang="zh-CN" sz="2800" dirty="0"/>
              <a:t>(Wide Area Network</a:t>
            </a:r>
            <a:r>
              <a:rPr lang="en-US" altLang="zh-CN" sz="2800" dirty="0" smtClean="0"/>
              <a:t>)</a:t>
            </a:r>
            <a:r>
              <a:rPr lang="zh-CN" altLang="en-US" sz="2800" dirty="0" smtClean="0"/>
              <a:t>：</a:t>
            </a:r>
            <a:r>
              <a:rPr lang="zh-CN" altLang="zh-CN" sz="2800" dirty="0"/>
              <a:t>作用范围通常为几十到几千</a:t>
            </a:r>
            <a:r>
              <a:rPr lang="zh-CN" altLang="zh-CN" sz="2800" dirty="0" smtClean="0"/>
              <a:t>公里</a:t>
            </a:r>
            <a:r>
              <a:rPr lang="zh-CN" altLang="en-US" sz="2800" dirty="0" smtClean="0"/>
              <a:t>。</a:t>
            </a:r>
            <a:endParaRPr lang="en-US" altLang="zh-CN" sz="2800" dirty="0" smtClean="0"/>
          </a:p>
          <a:p>
            <a:pPr>
              <a:lnSpc>
                <a:spcPct val="100000"/>
              </a:lnSpc>
              <a:spcBef>
                <a:spcPts val="1200"/>
              </a:spcBef>
            </a:pPr>
            <a:r>
              <a:rPr lang="zh-CN" altLang="en-US" sz="2800" dirty="0" smtClean="0">
                <a:solidFill>
                  <a:srgbClr val="FF0000"/>
                </a:solidFill>
              </a:rPr>
              <a:t>城域网 </a:t>
            </a:r>
            <a:r>
              <a:rPr lang="en-US" altLang="zh-CN" sz="2800" dirty="0" smtClean="0">
                <a:solidFill>
                  <a:srgbClr val="FF0000"/>
                </a:solidFill>
              </a:rPr>
              <a:t>MAN </a:t>
            </a:r>
            <a:r>
              <a:rPr lang="en-US" altLang="zh-CN" sz="2800" dirty="0" smtClean="0"/>
              <a:t>(Metropolitan Area Network)</a:t>
            </a:r>
            <a:r>
              <a:rPr lang="zh-CN" altLang="en-US" sz="2800" dirty="0" smtClean="0"/>
              <a:t>：</a:t>
            </a:r>
            <a:r>
              <a:rPr lang="zh-CN" altLang="zh-CN" sz="2800" dirty="0" smtClean="0"/>
              <a:t>作用</a:t>
            </a:r>
            <a:r>
              <a:rPr lang="zh-CN" altLang="zh-CN" sz="2800" dirty="0"/>
              <a:t>距离约</a:t>
            </a:r>
            <a:r>
              <a:rPr lang="zh-CN" altLang="zh-CN" sz="2800" dirty="0" smtClean="0"/>
              <a:t>为</a:t>
            </a:r>
            <a:r>
              <a:rPr lang="en-US" altLang="zh-CN" sz="2800" dirty="0" smtClean="0"/>
              <a:t>  5 </a:t>
            </a:r>
            <a:r>
              <a:rPr lang="en-US" altLang="zh-CN" sz="2800" dirty="0"/>
              <a:t>~ 50 </a:t>
            </a:r>
            <a:r>
              <a:rPr lang="zh-CN" altLang="en-US" sz="2800" dirty="0"/>
              <a:t>公里</a:t>
            </a:r>
            <a:r>
              <a:rPr lang="zh-CN" altLang="en-US" sz="2800" dirty="0" smtClean="0"/>
              <a:t>。</a:t>
            </a:r>
            <a:endParaRPr lang="en-US" altLang="zh-CN" sz="2800" dirty="0"/>
          </a:p>
          <a:p>
            <a:pPr>
              <a:lnSpc>
                <a:spcPct val="100000"/>
              </a:lnSpc>
              <a:spcBef>
                <a:spcPts val="1200"/>
              </a:spcBef>
            </a:pPr>
            <a:r>
              <a:rPr lang="zh-CN" altLang="en-US" sz="2800" dirty="0" smtClean="0">
                <a:solidFill>
                  <a:srgbClr val="FF0000"/>
                </a:solidFill>
              </a:rPr>
              <a:t>局域网 </a:t>
            </a:r>
            <a:r>
              <a:rPr lang="en-US" altLang="zh-CN" sz="2800" dirty="0" smtClean="0">
                <a:solidFill>
                  <a:srgbClr val="FF0000"/>
                </a:solidFill>
              </a:rPr>
              <a:t>LAN </a:t>
            </a:r>
            <a:r>
              <a:rPr lang="en-US" altLang="zh-CN" sz="2800" dirty="0" smtClean="0"/>
              <a:t>(Local Area Network) </a:t>
            </a:r>
            <a:r>
              <a:rPr lang="zh-CN" altLang="en-US" sz="2800" dirty="0" smtClean="0"/>
              <a:t>：</a:t>
            </a:r>
            <a:r>
              <a:rPr lang="zh-CN" altLang="zh-CN" sz="2800" dirty="0" smtClean="0"/>
              <a:t>局限</a:t>
            </a:r>
            <a:r>
              <a:rPr lang="zh-CN" altLang="zh-CN" sz="2800" dirty="0"/>
              <a:t>在较小的范围（</a:t>
            </a:r>
            <a:r>
              <a:rPr lang="zh-CN" altLang="zh-CN" sz="2800" dirty="0" smtClean="0"/>
              <a:t>如</a:t>
            </a:r>
            <a:r>
              <a:rPr lang="en-US" altLang="zh-CN" sz="2800" dirty="0" smtClean="0"/>
              <a:t> 1 </a:t>
            </a:r>
            <a:r>
              <a:rPr lang="zh-CN" altLang="en-US" sz="2800" dirty="0" smtClean="0"/>
              <a:t>公里</a:t>
            </a:r>
            <a:r>
              <a:rPr lang="zh-CN" altLang="zh-CN" sz="2800" dirty="0" smtClean="0"/>
              <a:t>左右）</a:t>
            </a:r>
            <a:r>
              <a:rPr lang="zh-CN" altLang="en-US" sz="2800" dirty="0" smtClean="0"/>
              <a:t>。</a:t>
            </a:r>
            <a:endParaRPr lang="en-US" altLang="zh-CN" sz="2800" dirty="0"/>
          </a:p>
          <a:p>
            <a:pPr>
              <a:lnSpc>
                <a:spcPct val="100000"/>
              </a:lnSpc>
              <a:spcBef>
                <a:spcPts val="1200"/>
              </a:spcBef>
            </a:pPr>
            <a:r>
              <a:rPr lang="zh-CN" altLang="en-US" sz="2800" dirty="0">
                <a:solidFill>
                  <a:srgbClr val="FF0000"/>
                </a:solidFill>
              </a:rPr>
              <a:t>个人区域网 </a:t>
            </a:r>
            <a:r>
              <a:rPr lang="en-US" altLang="zh-CN" sz="2800" dirty="0">
                <a:solidFill>
                  <a:srgbClr val="FF0000"/>
                </a:solidFill>
              </a:rPr>
              <a:t>PAN </a:t>
            </a:r>
            <a:r>
              <a:rPr lang="en-US" altLang="zh-CN" sz="2800" dirty="0"/>
              <a:t>(Personal Area Network) </a:t>
            </a:r>
            <a:r>
              <a:rPr lang="zh-CN" altLang="en-US" sz="2800" dirty="0" smtClean="0"/>
              <a:t>：</a:t>
            </a:r>
            <a:r>
              <a:rPr lang="zh-CN" altLang="zh-CN" sz="2800" dirty="0"/>
              <a:t>范围很小，大约</a:t>
            </a:r>
            <a:r>
              <a:rPr lang="zh-CN" altLang="zh-CN" sz="2800" dirty="0" smtClean="0"/>
              <a:t>在</a:t>
            </a:r>
            <a:r>
              <a:rPr lang="en-US" altLang="zh-CN" sz="2800" dirty="0" smtClean="0"/>
              <a:t> 10 </a:t>
            </a:r>
            <a:r>
              <a:rPr lang="zh-CN" altLang="en-US" sz="2800" smtClean="0"/>
              <a:t>米</a:t>
            </a:r>
            <a:r>
              <a:rPr lang="zh-CN" altLang="zh-CN" sz="2800" smtClean="0"/>
              <a:t>左右</a:t>
            </a:r>
            <a:r>
              <a:rPr lang="zh-CN" altLang="en-US" sz="2800" smtClean="0"/>
              <a:t>。</a:t>
            </a:r>
            <a:endParaRPr lang="en-US" altLang="zh-CN" sz="2800" dirty="0"/>
          </a:p>
        </p:txBody>
      </p:sp>
      <p:sp>
        <p:nvSpPr>
          <p:cNvPr id="2" name="Rectangle 1"/>
          <p:cNvSpPr>
            <a:spLocks noChangeArrowheads="1"/>
          </p:cNvSpPr>
          <p:nvPr/>
        </p:nvSpPr>
        <p:spPr bwMode="auto">
          <a:xfrm>
            <a:off x="416496" y="5188433"/>
            <a:ext cx="9345488" cy="904863"/>
          </a:xfrm>
          <a:prstGeom prst="rect">
            <a:avLst/>
          </a:prstGeom>
          <a:solidFill>
            <a:srgbClr val="FFFF66"/>
          </a:solidFill>
          <a:ln>
            <a:solidFill>
              <a:schemeClr val="tx1"/>
            </a:solidFill>
          </a:ln>
        </p:spPr>
        <p:txBody>
          <a:bodyPr wrap="square">
            <a:spAutoFit/>
          </a:bodyPr>
          <a:lstStyle/>
          <a:p>
            <a:pPr>
              <a:lnSpc>
                <a:spcPct val="110000"/>
              </a:lnSpc>
            </a:pPr>
            <a:r>
              <a:rPr lang="zh-CN" altLang="en-US" sz="2400" b="1" dirty="0">
                <a:solidFill>
                  <a:srgbClr val="000099"/>
                </a:solidFill>
                <a:latin typeface="+mn-lt"/>
                <a:ea typeface="黑体" pitchFamily="2" charset="-122"/>
              </a:rPr>
              <a:t>若中央处理机之间的距离非常近（如仅</a:t>
            </a:r>
            <a:r>
              <a:rPr lang="en-US" altLang="zh-CN" sz="2400" b="1" dirty="0">
                <a:solidFill>
                  <a:srgbClr val="000099"/>
                </a:solidFill>
                <a:latin typeface="+mn-lt"/>
                <a:ea typeface="黑体" pitchFamily="2" charset="-122"/>
              </a:rPr>
              <a:t>1</a:t>
            </a:r>
            <a:r>
              <a:rPr lang="zh-CN" altLang="en-US" sz="2400" b="1" dirty="0">
                <a:solidFill>
                  <a:srgbClr val="000099"/>
                </a:solidFill>
                <a:latin typeface="+mn-lt"/>
                <a:ea typeface="黑体" pitchFamily="2" charset="-122"/>
              </a:rPr>
              <a:t>米的数量级甚至更小些），则一般就称之为</a:t>
            </a:r>
            <a:r>
              <a:rPr lang="zh-CN" altLang="en-US" sz="2400" b="1" dirty="0" smtClean="0">
                <a:solidFill>
                  <a:srgbClr val="FF0000"/>
                </a:solidFill>
                <a:latin typeface="+mn-lt"/>
                <a:ea typeface="黑体" pitchFamily="2" charset="-122"/>
              </a:rPr>
              <a:t>多处理机系统，</a:t>
            </a:r>
            <a:r>
              <a:rPr lang="zh-CN" altLang="en-US" sz="2400" b="1" dirty="0" smtClean="0">
                <a:solidFill>
                  <a:srgbClr val="000099"/>
                </a:solidFill>
                <a:latin typeface="+mn-lt"/>
                <a:ea typeface="黑体" pitchFamily="2" charset="-122"/>
              </a:rPr>
              <a:t>而</a:t>
            </a:r>
            <a:r>
              <a:rPr lang="zh-CN" altLang="en-US" sz="2400" b="1" dirty="0">
                <a:solidFill>
                  <a:srgbClr val="000099"/>
                </a:solidFill>
                <a:latin typeface="+mn-lt"/>
                <a:ea typeface="黑体" pitchFamily="2" charset="-122"/>
              </a:rPr>
              <a:t>不称它为计算机网络。 </a:t>
            </a:r>
          </a:p>
        </p:txBody>
      </p:sp>
    </p:spTree>
    <p:extLst>
      <p:ext uri="{BB962C8B-B14F-4D97-AF65-F5344CB8AC3E}">
        <p14:creationId xmlns:p14="http://schemas.microsoft.com/office/powerpoint/2010/main" val="41758227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smtClean="0"/>
              <a:t>2. </a:t>
            </a:r>
            <a:r>
              <a:rPr lang="zh-CN" altLang="en-US" dirty="0"/>
              <a:t>按照</a:t>
            </a:r>
            <a:r>
              <a:rPr lang="zh-CN" altLang="zh-CN" dirty="0" smtClean="0"/>
              <a:t>网络</a:t>
            </a:r>
            <a:r>
              <a:rPr lang="zh-CN" altLang="zh-CN" dirty="0"/>
              <a:t>的使用者进行</a:t>
            </a:r>
            <a:r>
              <a:rPr lang="zh-CN" altLang="zh-CN" dirty="0" smtClean="0"/>
              <a:t>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公用网</a:t>
            </a:r>
            <a:r>
              <a:rPr lang="zh-CN" altLang="en-US" dirty="0"/>
              <a:t> </a:t>
            </a:r>
            <a:r>
              <a:rPr lang="en-US" altLang="zh-CN" dirty="0"/>
              <a:t>(public network) </a:t>
            </a:r>
            <a:endParaRPr lang="en-US" altLang="zh-CN" dirty="0" smtClean="0"/>
          </a:p>
          <a:p>
            <a:pPr lvl="1"/>
            <a:r>
              <a:rPr lang="zh-CN" altLang="en-US" dirty="0" smtClean="0"/>
              <a:t>按</a:t>
            </a:r>
            <a:r>
              <a:rPr lang="zh-CN" altLang="zh-CN" dirty="0" smtClean="0"/>
              <a:t>规定</a:t>
            </a:r>
            <a:r>
              <a:rPr lang="zh-CN" altLang="zh-CN" dirty="0"/>
              <a:t>交纳费用的人都</a:t>
            </a:r>
            <a:r>
              <a:rPr lang="zh-CN" altLang="zh-CN" dirty="0" smtClean="0"/>
              <a:t>可以</a:t>
            </a:r>
            <a:r>
              <a:rPr lang="zh-CN" altLang="en-US" dirty="0" smtClean="0"/>
              <a:t>使用的</a:t>
            </a:r>
            <a:r>
              <a:rPr lang="zh-CN" altLang="zh-CN" dirty="0" smtClean="0"/>
              <a:t>网络</a:t>
            </a:r>
            <a:r>
              <a:rPr lang="zh-CN" altLang="zh-CN" dirty="0"/>
              <a:t>。</a:t>
            </a:r>
            <a:r>
              <a:rPr lang="zh-CN" altLang="zh-CN" dirty="0" smtClean="0"/>
              <a:t>因此也</a:t>
            </a:r>
            <a:r>
              <a:rPr lang="zh-CN" altLang="zh-CN" dirty="0"/>
              <a:t>可称为公众网。</a:t>
            </a:r>
            <a:endParaRPr lang="en-US" altLang="zh-CN" dirty="0"/>
          </a:p>
          <a:p>
            <a:r>
              <a:rPr lang="zh-CN" altLang="en-US" dirty="0">
                <a:solidFill>
                  <a:srgbClr val="FF0000"/>
                </a:solidFill>
              </a:rPr>
              <a:t>专用网 </a:t>
            </a:r>
            <a:r>
              <a:rPr lang="en-US" altLang="zh-CN" dirty="0"/>
              <a:t>(private network) </a:t>
            </a:r>
            <a:endParaRPr lang="en-US" altLang="zh-CN" dirty="0" smtClean="0"/>
          </a:p>
          <a:p>
            <a:pPr lvl="1"/>
            <a:r>
              <a:rPr lang="zh-CN" altLang="zh-CN" dirty="0" smtClean="0"/>
              <a:t>为特殊</a:t>
            </a:r>
            <a:r>
              <a:rPr lang="zh-CN" altLang="zh-CN" dirty="0"/>
              <a:t>业务工作的需要而建造的</a:t>
            </a:r>
            <a:r>
              <a:rPr lang="zh-CN" altLang="zh-CN" dirty="0" smtClean="0"/>
              <a:t>网络</a:t>
            </a:r>
            <a:r>
              <a:rPr lang="zh-CN" altLang="en-US" dirty="0" smtClean="0"/>
              <a:t>。</a:t>
            </a:r>
            <a:endParaRPr lang="en-US" altLang="zh-CN" dirty="0"/>
          </a:p>
        </p:txBody>
      </p:sp>
      <p:sp>
        <p:nvSpPr>
          <p:cNvPr id="2" name="矩形 1"/>
          <p:cNvSpPr/>
          <p:nvPr/>
        </p:nvSpPr>
        <p:spPr>
          <a:xfrm>
            <a:off x="560512" y="4365104"/>
            <a:ext cx="9001000" cy="999697"/>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itchFamily="2" charset="-122"/>
              </a:rPr>
              <a:t>公用网和专用网都</a:t>
            </a:r>
            <a:r>
              <a:rPr lang="zh-CN" altLang="zh-CN" sz="2800" b="1" dirty="0" smtClean="0">
                <a:solidFill>
                  <a:srgbClr val="000099"/>
                </a:solidFill>
                <a:latin typeface="+mn-lt"/>
                <a:ea typeface="黑体" pitchFamily="2" charset="-122"/>
              </a:rPr>
              <a:t>可以</a:t>
            </a:r>
            <a:r>
              <a:rPr lang="zh-CN" altLang="zh-CN" sz="2800" b="1" dirty="0">
                <a:solidFill>
                  <a:srgbClr val="000099"/>
                </a:solidFill>
                <a:latin typeface="+mn-lt"/>
                <a:ea typeface="黑体" pitchFamily="2" charset="-122"/>
              </a:rPr>
              <a:t>提供多种服务。如传送的是计算机数据，则分别是公用计算机网络和专用计算机网络。</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7492736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en-US" sz="2800" dirty="0">
                <a:solidFill>
                  <a:srgbClr val="FF0000"/>
                </a:solidFill>
              </a:rPr>
              <a:t>接入网 </a:t>
            </a:r>
            <a:r>
              <a:rPr lang="en-US" altLang="zh-CN" sz="2800" dirty="0">
                <a:solidFill>
                  <a:srgbClr val="FF0000"/>
                </a:solidFill>
              </a:rPr>
              <a:t>AN </a:t>
            </a:r>
            <a:r>
              <a:rPr lang="en-US" altLang="zh-CN" sz="2800" dirty="0"/>
              <a:t>(Access Network)</a:t>
            </a:r>
            <a:r>
              <a:rPr lang="zh-CN" altLang="en-US" sz="2800" dirty="0"/>
              <a:t>，它又称为本地接入网或居民接入网。</a:t>
            </a:r>
          </a:p>
          <a:p>
            <a:r>
              <a:rPr lang="zh-CN" altLang="zh-CN" sz="2800" dirty="0"/>
              <a:t>接</a:t>
            </a:r>
            <a:r>
              <a:rPr lang="zh-CN" altLang="zh-CN" sz="2800" dirty="0" smtClean="0"/>
              <a:t>入网</a:t>
            </a:r>
            <a:r>
              <a:rPr lang="zh-CN" altLang="en-US" sz="2800" dirty="0" smtClean="0"/>
              <a:t>是</a:t>
            </a:r>
            <a:r>
              <a:rPr lang="zh-CN" altLang="zh-CN" sz="2800" dirty="0" smtClean="0"/>
              <a:t>一类</a:t>
            </a:r>
            <a:r>
              <a:rPr lang="zh-CN" altLang="zh-CN" sz="2800" dirty="0"/>
              <a:t>比较特殊的</a:t>
            </a:r>
            <a:r>
              <a:rPr lang="zh-CN" altLang="zh-CN" sz="2800" dirty="0" smtClean="0"/>
              <a:t>计算机网络</a:t>
            </a:r>
            <a:r>
              <a:rPr lang="zh-CN" altLang="en-US" sz="2800" dirty="0" smtClean="0"/>
              <a:t>，用于</a:t>
            </a:r>
            <a:r>
              <a:rPr lang="zh-CN" altLang="en-US" sz="2800" dirty="0"/>
              <a:t>将用户接入互联网</a:t>
            </a:r>
            <a:r>
              <a:rPr lang="zh-CN" altLang="en-US" sz="2800" dirty="0" smtClean="0"/>
              <a:t>。</a:t>
            </a:r>
            <a:endParaRPr lang="en-US" altLang="zh-CN" sz="2800" dirty="0" smtClean="0"/>
          </a:p>
          <a:p>
            <a:r>
              <a:rPr lang="zh-CN" altLang="zh-CN" sz="2800" dirty="0"/>
              <a:t>接入网本身既不属于互联网的核心部分，也不属于互联网的边缘部分。</a:t>
            </a:r>
            <a:endParaRPr lang="en-US" altLang="zh-CN" sz="2800" dirty="0"/>
          </a:p>
          <a:p>
            <a:r>
              <a:rPr lang="zh-CN" altLang="zh-CN" sz="2800" dirty="0" smtClean="0">
                <a:solidFill>
                  <a:srgbClr val="FF0000"/>
                </a:solidFill>
              </a:rPr>
              <a:t>接</a:t>
            </a:r>
            <a:r>
              <a:rPr lang="zh-CN" altLang="zh-CN" sz="2800" dirty="0">
                <a:solidFill>
                  <a:srgbClr val="FF0000"/>
                </a:solidFill>
              </a:rPr>
              <a:t>入网是从某个用户端系统到互联网中的第一个路由器（也称为边缘路由器）之间的一种网络。</a:t>
            </a:r>
            <a:endParaRPr lang="en-US" altLang="zh-CN" sz="2800" dirty="0" smtClean="0">
              <a:solidFill>
                <a:srgbClr val="FF0000"/>
              </a:solidFill>
            </a:endParaRPr>
          </a:p>
        </p:txBody>
      </p:sp>
    </p:spTree>
    <p:extLst>
      <p:ext uri="{BB962C8B-B14F-4D97-AF65-F5344CB8AC3E}">
        <p14:creationId xmlns:p14="http://schemas.microsoft.com/office/powerpoint/2010/main" val="99940977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zh-CN" dirty="0" smtClean="0"/>
              <a:t>从</a:t>
            </a:r>
            <a:r>
              <a:rPr lang="zh-CN" altLang="zh-CN" dirty="0"/>
              <a:t>覆盖的范围看，很多接入网还是属于局域网</a:t>
            </a:r>
            <a:r>
              <a:rPr lang="zh-CN" altLang="zh-CN" dirty="0" smtClean="0"/>
              <a:t>。</a:t>
            </a:r>
            <a:endParaRPr lang="en-US" altLang="zh-CN" dirty="0" smtClean="0"/>
          </a:p>
          <a:p>
            <a:r>
              <a:rPr lang="zh-CN" altLang="zh-CN" dirty="0" smtClean="0"/>
              <a:t>从</a:t>
            </a:r>
            <a:r>
              <a:rPr lang="zh-CN" altLang="zh-CN" dirty="0"/>
              <a:t>作用上看，接入网只是起到让用户能够与互联网连接的“桥梁”作用</a:t>
            </a:r>
            <a:r>
              <a:rPr lang="zh-CN" altLang="zh-CN" dirty="0" smtClean="0"/>
              <a:t>。</a:t>
            </a:r>
            <a:endParaRPr lang="zh-CN" altLang="en-US" dirty="0"/>
          </a:p>
        </p:txBody>
      </p:sp>
    </p:spTree>
    <p:extLst>
      <p:ext uri="{BB962C8B-B14F-4D97-AF65-F5344CB8AC3E}">
        <p14:creationId xmlns:p14="http://schemas.microsoft.com/office/powerpoint/2010/main" val="29345862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  </a:t>
            </a:r>
            <a:r>
              <a:rPr lang="zh-CN" altLang="zh-CN" dirty="0" smtClean="0"/>
              <a:t>计算机网络</a:t>
            </a:r>
            <a:r>
              <a:rPr lang="zh-CN" altLang="zh-CN" dirty="0"/>
              <a:t>的性能</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t>1.6.1  </a:t>
            </a:r>
            <a:r>
              <a:rPr lang="zh-CN" altLang="zh-CN" dirty="0"/>
              <a:t>计算机网络的性能指标</a:t>
            </a:r>
          </a:p>
          <a:p>
            <a:pPr>
              <a:lnSpc>
                <a:spcPct val="110000"/>
              </a:lnSpc>
              <a:spcBef>
                <a:spcPts val="600"/>
              </a:spcBef>
            </a:pPr>
            <a:r>
              <a:rPr lang="en-US" altLang="zh-CN" dirty="0"/>
              <a:t>1.6.2  </a:t>
            </a:r>
            <a:r>
              <a:rPr lang="zh-CN" altLang="zh-CN" dirty="0"/>
              <a:t>计算机网络的非性能特征</a:t>
            </a:r>
          </a:p>
        </p:txBody>
      </p:sp>
    </p:spTree>
    <p:extLst>
      <p:ext uri="{BB962C8B-B14F-4D97-AF65-F5344CB8AC3E}">
        <p14:creationId xmlns:p14="http://schemas.microsoft.com/office/powerpoint/2010/main" val="4193682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什么是互联网？</a:t>
            </a:r>
            <a:endParaRPr lang="zh-CN" altLang="en-US" dirty="0"/>
          </a:p>
        </p:txBody>
      </p:sp>
      <p:sp>
        <p:nvSpPr>
          <p:cNvPr id="3" name="内容占位符 2"/>
          <p:cNvSpPr>
            <a:spLocks noGrp="1"/>
          </p:cNvSpPr>
          <p:nvPr>
            <p:ph idx="1"/>
          </p:nvPr>
        </p:nvSpPr>
        <p:spPr/>
        <p:txBody>
          <a:bodyPr/>
          <a:lstStyle/>
          <a:p>
            <a:r>
              <a:rPr lang="zh-CN" altLang="en-US" dirty="0" smtClean="0"/>
              <a:t>互联网是</a:t>
            </a:r>
            <a:r>
              <a:rPr lang="zh-CN" altLang="zh-CN" dirty="0" smtClean="0"/>
              <a:t>由</a:t>
            </a:r>
            <a:r>
              <a:rPr lang="zh-CN" altLang="zh-CN" dirty="0"/>
              <a:t>数量极大的各种计算机网络互连</a:t>
            </a:r>
            <a:r>
              <a:rPr lang="zh-CN" altLang="zh-CN" dirty="0" smtClean="0"/>
              <a:t>起来</a:t>
            </a:r>
            <a:r>
              <a:rPr lang="zh-CN" altLang="en-US" dirty="0" smtClean="0"/>
              <a:t>而形成的网络。</a:t>
            </a:r>
            <a:endParaRPr lang="en-US" altLang="zh-CN" dirty="0"/>
          </a:p>
          <a:p>
            <a:r>
              <a:rPr lang="zh-CN" altLang="zh-CN" dirty="0" smtClean="0"/>
              <a:t>可以</a:t>
            </a:r>
            <a:r>
              <a:rPr lang="zh-CN" altLang="zh-CN" dirty="0"/>
              <a:t>从两种不同的方面来认识</a:t>
            </a:r>
            <a:r>
              <a:rPr lang="zh-CN" altLang="zh-CN" dirty="0" smtClean="0"/>
              <a:t>互联网</a:t>
            </a:r>
            <a:r>
              <a:rPr lang="zh-CN" altLang="en-US" dirty="0" smtClean="0"/>
              <a:t>：</a:t>
            </a:r>
            <a:endParaRPr lang="en-US" altLang="zh-CN" dirty="0" smtClean="0"/>
          </a:p>
          <a:p>
            <a:pPr lvl="1"/>
            <a:r>
              <a:rPr lang="zh-CN" altLang="en-US" dirty="0" smtClean="0"/>
              <a:t>互联网</a:t>
            </a:r>
            <a:r>
              <a:rPr lang="zh-CN" altLang="zh-CN" dirty="0" smtClean="0"/>
              <a:t>应用</a:t>
            </a:r>
            <a:endParaRPr lang="en-US" altLang="zh-CN" dirty="0" smtClean="0"/>
          </a:p>
          <a:p>
            <a:pPr lvl="1"/>
            <a:r>
              <a:rPr lang="zh-CN" altLang="en-US" dirty="0" smtClean="0"/>
              <a:t>互联网</a:t>
            </a:r>
            <a:r>
              <a:rPr lang="zh-CN" altLang="zh-CN" dirty="0" smtClean="0"/>
              <a:t>工作原理</a:t>
            </a:r>
            <a:r>
              <a:rPr lang="zh-CN" altLang="en-US" dirty="0" smtClean="0"/>
              <a:t>与特点</a:t>
            </a:r>
            <a:endParaRPr lang="en-US" altLang="zh-CN" dirty="0" smtClean="0"/>
          </a:p>
        </p:txBody>
      </p:sp>
    </p:spTree>
    <p:extLst>
      <p:ext uri="{BB962C8B-B14F-4D97-AF65-F5344CB8AC3E}">
        <p14:creationId xmlns:p14="http://schemas.microsoft.com/office/powerpoint/2010/main" val="32230622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计算机网络的性能指标</a:t>
            </a:r>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zh-CN" dirty="0"/>
              <a:t>计算机网络的性能一般是指它的几个重要的性能指标</a:t>
            </a:r>
            <a:r>
              <a:rPr lang="zh-CN" altLang="en-US" dirty="0" smtClean="0"/>
              <a:t>，主要包括</a:t>
            </a:r>
            <a:r>
              <a:rPr lang="zh-CN" altLang="en-US" dirty="0"/>
              <a:t>：</a:t>
            </a:r>
            <a:endParaRPr lang="en-US" altLang="zh-CN" dirty="0"/>
          </a:p>
          <a:p>
            <a:pPr lvl="1"/>
            <a:r>
              <a:rPr lang="zh-CN" altLang="zh-CN" dirty="0" smtClean="0"/>
              <a:t>速率</a:t>
            </a:r>
            <a:endParaRPr lang="en-US" altLang="zh-CN" dirty="0" smtClean="0"/>
          </a:p>
          <a:p>
            <a:pPr lvl="1"/>
            <a:r>
              <a:rPr lang="zh-CN" altLang="en-US" dirty="0" smtClean="0"/>
              <a:t>带宽</a:t>
            </a:r>
            <a:endParaRPr lang="en-US" altLang="zh-CN" dirty="0" smtClean="0"/>
          </a:p>
          <a:p>
            <a:pPr lvl="1"/>
            <a:r>
              <a:rPr lang="zh-CN" altLang="en-US" dirty="0" smtClean="0"/>
              <a:t>吞吐率</a:t>
            </a:r>
            <a:endParaRPr lang="en-US" altLang="zh-CN" dirty="0" smtClean="0"/>
          </a:p>
          <a:p>
            <a:pPr lvl="1"/>
            <a:r>
              <a:rPr lang="zh-CN" altLang="en-US" dirty="0" smtClean="0"/>
              <a:t>时延</a:t>
            </a:r>
            <a:endParaRPr lang="en-US" altLang="zh-CN" dirty="0" smtClean="0"/>
          </a:p>
          <a:p>
            <a:pPr lvl="1"/>
            <a:r>
              <a:rPr lang="zh-CN" altLang="en-US" dirty="0"/>
              <a:t>时延</a:t>
            </a:r>
            <a:r>
              <a:rPr lang="zh-CN" altLang="en-US" dirty="0" smtClean="0"/>
              <a:t>带宽积</a:t>
            </a:r>
            <a:endParaRPr lang="en-US" altLang="zh-CN" dirty="0" smtClean="0"/>
          </a:p>
          <a:p>
            <a:pPr lvl="1"/>
            <a:r>
              <a:rPr lang="zh-CN" altLang="en-US" dirty="0" smtClean="0"/>
              <a:t>往返时间 </a:t>
            </a:r>
            <a:r>
              <a:rPr lang="en-US" altLang="zh-CN" dirty="0" smtClean="0"/>
              <a:t>RTT</a:t>
            </a:r>
          </a:p>
          <a:p>
            <a:pPr lvl="1"/>
            <a:r>
              <a:rPr lang="zh-CN" altLang="en-US" dirty="0"/>
              <a:t>利用率</a:t>
            </a:r>
          </a:p>
        </p:txBody>
      </p:sp>
    </p:spTree>
    <p:extLst>
      <p:ext uri="{BB962C8B-B14F-4D97-AF65-F5344CB8AC3E}">
        <p14:creationId xmlns:p14="http://schemas.microsoft.com/office/powerpoint/2010/main" val="405538951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smtClean="0"/>
              <a:t>1. </a:t>
            </a:r>
            <a:r>
              <a:rPr lang="zh-CN" altLang="en-US" dirty="0" smtClean="0"/>
              <a:t>速率</a:t>
            </a:r>
            <a:endParaRPr lang="zh-CN" altLang="en-US" dirty="0"/>
          </a:p>
        </p:txBody>
      </p:sp>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600"/>
              </a:spcBef>
            </a:pPr>
            <a:r>
              <a:rPr lang="zh-CN" altLang="en-US" sz="2600" dirty="0" smtClean="0"/>
              <a:t>比特</a:t>
            </a:r>
            <a:r>
              <a:rPr lang="zh-CN" altLang="en-US" sz="2600" dirty="0"/>
              <a:t>（</a:t>
            </a:r>
            <a:r>
              <a:rPr lang="en-US" altLang="zh-CN" sz="2600" dirty="0"/>
              <a:t>bit</a:t>
            </a:r>
            <a:r>
              <a:rPr lang="zh-CN" altLang="en-US" sz="2600" dirty="0"/>
              <a:t>）是计算机中数据量的单位，也是信息论中使用的信息量的单位。</a:t>
            </a:r>
          </a:p>
          <a:p>
            <a:pPr>
              <a:spcBef>
                <a:spcPts val="600"/>
              </a:spcBef>
            </a:pPr>
            <a:r>
              <a:rPr lang="zh-CN" altLang="en-US" sz="2600" dirty="0"/>
              <a:t>比特（</a:t>
            </a:r>
            <a:r>
              <a:rPr lang="en-US" altLang="zh-CN" sz="2600" dirty="0"/>
              <a:t>bit</a:t>
            </a:r>
            <a:r>
              <a:rPr lang="zh-CN" altLang="en-US" sz="2600" dirty="0"/>
              <a:t>）</a:t>
            </a:r>
            <a:r>
              <a:rPr lang="zh-CN" altLang="en-US" sz="2600" dirty="0" smtClean="0"/>
              <a:t>来源于 </a:t>
            </a:r>
            <a:r>
              <a:rPr lang="en-US" altLang="zh-CN" sz="2600" dirty="0"/>
              <a:t>binary digit</a:t>
            </a:r>
            <a:r>
              <a:rPr lang="zh-CN" altLang="en-US" sz="2600" dirty="0"/>
              <a:t>，意思是一个“二进制数字”，因此一个比特就是二进制数字中的一个 </a:t>
            </a:r>
            <a:r>
              <a:rPr lang="en-US" altLang="zh-CN" sz="2600" dirty="0"/>
              <a:t>1 </a:t>
            </a:r>
            <a:r>
              <a:rPr lang="zh-CN" altLang="en-US" sz="2600" dirty="0"/>
              <a:t>或 </a:t>
            </a:r>
            <a:r>
              <a:rPr lang="en-US" altLang="zh-CN" sz="2600" dirty="0"/>
              <a:t>0</a:t>
            </a:r>
            <a:r>
              <a:rPr lang="zh-CN" altLang="en-US" sz="2600" dirty="0" smtClean="0"/>
              <a:t>。</a:t>
            </a:r>
            <a:endParaRPr lang="en-US" altLang="zh-CN" sz="2600" dirty="0" smtClean="0"/>
          </a:p>
          <a:p>
            <a:pPr>
              <a:spcBef>
                <a:spcPts val="600"/>
              </a:spcBef>
            </a:pPr>
            <a:r>
              <a:rPr lang="zh-CN" altLang="zh-CN" sz="2600" dirty="0" smtClean="0"/>
              <a:t>速率</a:t>
            </a:r>
            <a:r>
              <a:rPr lang="zh-CN" altLang="zh-CN" sz="2600" dirty="0"/>
              <a:t>是计算机网络中最重要的一个</a:t>
            </a:r>
            <a:r>
              <a:rPr lang="zh-CN" altLang="zh-CN" sz="2600" dirty="0" smtClean="0"/>
              <a:t>性能指标</a:t>
            </a:r>
            <a:r>
              <a:rPr lang="zh-CN" altLang="en-US" sz="2600" dirty="0" smtClean="0"/>
              <a:t>，</a:t>
            </a:r>
            <a:r>
              <a:rPr lang="zh-CN" altLang="zh-CN" sz="2600" dirty="0" smtClean="0"/>
              <a:t>指</a:t>
            </a:r>
            <a:r>
              <a:rPr lang="zh-CN" altLang="zh-CN" sz="2600" dirty="0"/>
              <a:t>的是</a:t>
            </a:r>
            <a:r>
              <a:rPr lang="zh-CN" altLang="zh-CN" sz="2600" dirty="0">
                <a:solidFill>
                  <a:srgbClr val="FF0000"/>
                </a:solidFill>
              </a:rPr>
              <a:t>数据的传送速率，</a:t>
            </a:r>
            <a:r>
              <a:rPr lang="zh-CN" altLang="zh-CN" sz="2600" dirty="0"/>
              <a:t>它也称为</a:t>
            </a:r>
            <a:r>
              <a:rPr lang="zh-CN" altLang="zh-CN" sz="2600" dirty="0">
                <a:solidFill>
                  <a:srgbClr val="FF0000"/>
                </a:solidFill>
              </a:rPr>
              <a:t>数据</a:t>
            </a:r>
            <a:r>
              <a:rPr lang="zh-CN" altLang="zh-CN" sz="2600" dirty="0" smtClean="0">
                <a:solidFill>
                  <a:srgbClr val="FF0000"/>
                </a:solidFill>
              </a:rPr>
              <a:t>率</a:t>
            </a:r>
            <a:r>
              <a:rPr lang="en-US" altLang="zh-CN" sz="2600" dirty="0" smtClean="0">
                <a:solidFill>
                  <a:srgbClr val="FF0000"/>
                </a:solidFill>
              </a:rPr>
              <a:t> </a:t>
            </a:r>
            <a:r>
              <a:rPr lang="en-US" altLang="zh-CN" sz="2600" dirty="0" smtClean="0"/>
              <a:t>(</a:t>
            </a:r>
            <a:r>
              <a:rPr lang="en-US" altLang="zh-CN" sz="2600" dirty="0"/>
              <a:t>data rate)</a:t>
            </a:r>
            <a:r>
              <a:rPr lang="zh-CN" altLang="zh-CN" sz="2600" dirty="0"/>
              <a:t>或</a:t>
            </a:r>
            <a:r>
              <a:rPr lang="zh-CN" altLang="zh-CN" sz="2600" dirty="0" smtClean="0">
                <a:solidFill>
                  <a:srgbClr val="FF0000"/>
                </a:solidFill>
              </a:rPr>
              <a:t>比特率</a:t>
            </a:r>
            <a:r>
              <a:rPr lang="en-US" altLang="zh-CN" sz="2600" dirty="0" smtClean="0">
                <a:solidFill>
                  <a:srgbClr val="FF0000"/>
                </a:solidFill>
              </a:rPr>
              <a:t> </a:t>
            </a:r>
            <a:r>
              <a:rPr lang="en-US" altLang="zh-CN" sz="2600" dirty="0" smtClean="0"/>
              <a:t>(</a:t>
            </a:r>
            <a:r>
              <a:rPr lang="en-US" altLang="zh-CN" sz="2600" dirty="0"/>
              <a:t>bit rate)</a:t>
            </a:r>
            <a:r>
              <a:rPr lang="zh-CN" altLang="zh-CN" sz="2600" dirty="0" smtClean="0"/>
              <a:t>。</a:t>
            </a:r>
            <a:endParaRPr lang="en-US" altLang="zh-CN" sz="2600" dirty="0" smtClean="0"/>
          </a:p>
          <a:p>
            <a:pPr>
              <a:spcBef>
                <a:spcPts val="600"/>
              </a:spcBef>
            </a:pPr>
            <a:r>
              <a:rPr lang="zh-CN" altLang="en-US" sz="2600" dirty="0" smtClean="0"/>
              <a:t>速率</a:t>
            </a:r>
            <a:r>
              <a:rPr lang="zh-CN" altLang="en-US" sz="2600" dirty="0"/>
              <a:t>的</a:t>
            </a:r>
            <a:r>
              <a:rPr lang="zh-CN" altLang="en-US" sz="2600" dirty="0">
                <a:solidFill>
                  <a:srgbClr val="FF0000"/>
                </a:solidFill>
              </a:rPr>
              <a:t>单位</a:t>
            </a:r>
            <a:r>
              <a:rPr lang="zh-CN" altLang="en-US" sz="2600" dirty="0"/>
              <a:t>是 </a:t>
            </a:r>
            <a:r>
              <a:rPr lang="en-US" altLang="zh-CN" sz="2600" dirty="0" smtClean="0"/>
              <a:t>bit/s</a:t>
            </a:r>
            <a:r>
              <a:rPr lang="zh-CN" altLang="en-US" sz="2600" dirty="0"/>
              <a:t>，</a:t>
            </a:r>
            <a:r>
              <a:rPr lang="zh-CN" altLang="en-US" sz="2600" dirty="0" smtClean="0"/>
              <a:t>或 </a:t>
            </a:r>
            <a:r>
              <a:rPr lang="en-US" altLang="zh-CN" sz="2600" dirty="0" err="1" smtClean="0"/>
              <a:t>kbit</a:t>
            </a:r>
            <a:r>
              <a:rPr lang="en-US" altLang="zh-CN" sz="2600" dirty="0" smtClean="0"/>
              <a:t>/s</a:t>
            </a:r>
            <a:r>
              <a:rPr lang="zh-CN" altLang="en-US" sz="2600" dirty="0" smtClean="0"/>
              <a:t>、</a:t>
            </a:r>
            <a:r>
              <a:rPr lang="en-US" altLang="zh-CN" sz="2600" dirty="0" smtClean="0"/>
              <a:t>Mbit/s</a:t>
            </a:r>
            <a:r>
              <a:rPr lang="zh-CN" altLang="en-US" sz="2600" dirty="0" smtClean="0"/>
              <a:t>、</a:t>
            </a:r>
            <a:r>
              <a:rPr lang="en-US" altLang="zh-CN" sz="2600" dirty="0" smtClean="0"/>
              <a:t> </a:t>
            </a:r>
            <a:r>
              <a:rPr lang="en-US" altLang="zh-CN" sz="2600" dirty="0" err="1" smtClean="0"/>
              <a:t>Gbit</a:t>
            </a:r>
            <a:r>
              <a:rPr lang="en-US" altLang="zh-CN" sz="2600" dirty="0" smtClean="0"/>
              <a:t>/s </a:t>
            </a:r>
            <a:r>
              <a:rPr lang="zh-CN" altLang="en-US" sz="2600" dirty="0" smtClean="0"/>
              <a:t>等。例如 </a:t>
            </a:r>
            <a:r>
              <a:rPr lang="en-US" altLang="zh-CN" sz="2600" dirty="0" smtClean="0"/>
              <a:t>4 </a:t>
            </a:r>
            <a:r>
              <a:rPr lang="en-US" altLang="zh-CN" sz="2600" dirty="0">
                <a:sym typeface="Symbol"/>
              </a:rPr>
              <a:t></a:t>
            </a:r>
            <a:r>
              <a:rPr lang="en-US" altLang="zh-CN" sz="2600" dirty="0"/>
              <a:t> 10</a:t>
            </a:r>
            <a:r>
              <a:rPr lang="en-US" altLang="zh-CN" sz="2600" baseline="30000" dirty="0"/>
              <a:t>10</a:t>
            </a:r>
            <a:r>
              <a:rPr lang="en-US" altLang="zh-CN" sz="2600" dirty="0"/>
              <a:t> </a:t>
            </a:r>
            <a:r>
              <a:rPr lang="en-US" altLang="zh-CN" sz="2600" dirty="0" smtClean="0"/>
              <a:t>bit/s </a:t>
            </a:r>
            <a:r>
              <a:rPr lang="zh-CN" altLang="zh-CN" sz="2600" dirty="0" smtClean="0"/>
              <a:t>的</a:t>
            </a:r>
            <a:r>
              <a:rPr lang="zh-CN" altLang="zh-CN" sz="2600" dirty="0"/>
              <a:t>数据率就记为 </a:t>
            </a:r>
            <a:r>
              <a:rPr lang="en-US" altLang="zh-CN" sz="2600" dirty="0" smtClean="0"/>
              <a:t>40 </a:t>
            </a:r>
            <a:r>
              <a:rPr lang="en-US" altLang="zh-CN" sz="2600" dirty="0" err="1" smtClean="0"/>
              <a:t>Gbit</a:t>
            </a:r>
            <a:r>
              <a:rPr lang="en-US" altLang="zh-CN" sz="2600" dirty="0" smtClean="0"/>
              <a:t>/s</a:t>
            </a:r>
            <a:r>
              <a:rPr lang="zh-CN" altLang="en-US" sz="2600" dirty="0" smtClean="0"/>
              <a:t>。</a:t>
            </a:r>
            <a:endParaRPr lang="zh-CN" altLang="en-US" sz="2600" dirty="0"/>
          </a:p>
          <a:p>
            <a:pPr>
              <a:spcBef>
                <a:spcPts val="600"/>
              </a:spcBef>
            </a:pPr>
            <a:r>
              <a:rPr lang="zh-CN" altLang="en-US" sz="2600" dirty="0">
                <a:solidFill>
                  <a:srgbClr val="C00000"/>
                </a:solidFill>
              </a:rPr>
              <a:t>速率往往是指额定速率或标称</a:t>
            </a:r>
            <a:r>
              <a:rPr lang="zh-CN" altLang="en-US" sz="2600" dirty="0" smtClean="0">
                <a:solidFill>
                  <a:srgbClr val="C00000"/>
                </a:solidFill>
              </a:rPr>
              <a:t>速率，非</a:t>
            </a:r>
            <a:r>
              <a:rPr lang="zh-CN" altLang="zh-CN" sz="2600" dirty="0" smtClean="0">
                <a:solidFill>
                  <a:srgbClr val="C00000"/>
                </a:solidFill>
              </a:rPr>
              <a:t>实际运行速率</a:t>
            </a:r>
            <a:r>
              <a:rPr lang="zh-CN" altLang="en-US" sz="2600" dirty="0" smtClean="0">
                <a:solidFill>
                  <a:srgbClr val="C00000"/>
                </a:solidFill>
              </a:rPr>
              <a:t>。  </a:t>
            </a:r>
            <a:endParaRPr lang="zh-CN" altLang="en-US" sz="2600" dirty="0">
              <a:solidFill>
                <a:srgbClr val="C00000"/>
              </a:solidFill>
            </a:endParaRPr>
          </a:p>
        </p:txBody>
      </p:sp>
    </p:spTree>
    <p:extLst>
      <p:ext uri="{BB962C8B-B14F-4D97-AF65-F5344CB8AC3E}">
        <p14:creationId xmlns:p14="http://schemas.microsoft.com/office/powerpoint/2010/main" val="404653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smtClean="0"/>
              <a:t>带宽 </a:t>
            </a:r>
            <a:endParaRPr lang="zh-CN" altLang="en-US" dirty="0"/>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lnSpc>
                <a:spcPct val="110000"/>
              </a:lnSpc>
              <a:spcBef>
                <a:spcPts val="600"/>
              </a:spcBef>
              <a:buNone/>
            </a:pPr>
            <a:r>
              <a:rPr lang="zh-CN" altLang="en-US" dirty="0"/>
              <a:t>两种不同意义：</a:t>
            </a:r>
            <a:endParaRPr lang="en-US" altLang="zh-CN" dirty="0"/>
          </a:p>
          <a:p>
            <a:pPr>
              <a:lnSpc>
                <a:spcPct val="110000"/>
              </a:lnSpc>
              <a:spcBef>
                <a:spcPts val="600"/>
              </a:spcBef>
            </a:pPr>
            <a:r>
              <a:rPr lang="en-US" altLang="zh-CN" sz="2800" dirty="0"/>
              <a:t>“</a:t>
            </a:r>
            <a:r>
              <a:rPr lang="zh-CN" altLang="en-US" sz="2800" dirty="0"/>
              <a:t>带宽”</a:t>
            </a:r>
            <a:r>
              <a:rPr lang="en-US" altLang="zh-CN" sz="2800" dirty="0"/>
              <a:t>(bandwidth</a:t>
            </a:r>
            <a:r>
              <a:rPr lang="en-US" altLang="zh-CN" sz="2800" dirty="0" smtClean="0"/>
              <a:t>) </a:t>
            </a:r>
            <a:r>
              <a:rPr lang="zh-CN" altLang="en-US" sz="2800" dirty="0" smtClean="0"/>
              <a:t>本来</a:t>
            </a:r>
            <a:r>
              <a:rPr lang="zh-CN" altLang="en-US" sz="2800" dirty="0"/>
              <a:t>是指信号具有的</a:t>
            </a:r>
            <a:r>
              <a:rPr lang="zh-CN" altLang="en-US" sz="2800" dirty="0">
                <a:solidFill>
                  <a:srgbClr val="FF0000"/>
                </a:solidFill>
              </a:rPr>
              <a:t>频带宽度，</a:t>
            </a:r>
            <a:r>
              <a:rPr lang="zh-CN" altLang="en-US" sz="2800" dirty="0"/>
              <a:t>其单位是赫（或千赫、兆赫、吉赫等）。</a:t>
            </a:r>
          </a:p>
          <a:p>
            <a:r>
              <a:rPr lang="zh-CN" altLang="zh-CN" sz="2800" dirty="0"/>
              <a:t>在计算机网络中，带宽用来表示网络中某通道传送数据的能力</a:t>
            </a:r>
            <a:r>
              <a:rPr lang="zh-CN" altLang="en-US" sz="2800" dirty="0"/>
              <a:t>。</a:t>
            </a:r>
            <a:r>
              <a:rPr lang="zh-CN" altLang="zh-CN" sz="2800" dirty="0"/>
              <a:t>表示在单位时间内网络中的某信道所能通过的“</a:t>
            </a:r>
            <a:r>
              <a:rPr lang="zh-CN" altLang="zh-CN" sz="2800" dirty="0">
                <a:solidFill>
                  <a:srgbClr val="FF0000"/>
                </a:solidFill>
              </a:rPr>
              <a:t>最高数据率</a:t>
            </a:r>
            <a:r>
              <a:rPr lang="zh-CN" altLang="zh-CN" sz="2800" dirty="0"/>
              <a:t>”。</a:t>
            </a:r>
            <a:r>
              <a:rPr lang="zh-CN" altLang="en-US" sz="2800" dirty="0"/>
              <a:t>单位</a:t>
            </a:r>
            <a:r>
              <a:rPr lang="zh-CN" altLang="en-US" sz="2800" dirty="0" smtClean="0"/>
              <a:t>是 </a:t>
            </a:r>
            <a:r>
              <a:rPr lang="en-US" altLang="zh-CN" sz="2800" dirty="0" smtClean="0"/>
              <a:t>bit/s </a:t>
            </a:r>
            <a:r>
              <a:rPr lang="zh-CN" altLang="en-US" sz="2800" dirty="0" smtClean="0"/>
              <a:t>，即</a:t>
            </a:r>
            <a:r>
              <a:rPr lang="en-US" altLang="zh-CN" sz="2800" dirty="0" smtClean="0"/>
              <a:t> </a:t>
            </a:r>
            <a:r>
              <a:rPr lang="zh-CN" altLang="en-US" sz="2800" dirty="0" smtClean="0"/>
              <a:t>“比特每秒”。    </a:t>
            </a:r>
            <a:endParaRPr lang="zh-CN" altLang="en-US" sz="2800" dirty="0"/>
          </a:p>
          <a:p>
            <a:pPr>
              <a:lnSpc>
                <a:spcPct val="110000"/>
              </a:lnSpc>
              <a:spcBef>
                <a:spcPts val="600"/>
              </a:spcBef>
            </a:pPr>
            <a:endParaRPr lang="en-US" altLang="zh-CN" sz="2800" dirty="0"/>
          </a:p>
        </p:txBody>
      </p:sp>
      <p:sp>
        <p:nvSpPr>
          <p:cNvPr id="2" name="矩形 1"/>
          <p:cNvSpPr/>
          <p:nvPr/>
        </p:nvSpPr>
        <p:spPr>
          <a:xfrm>
            <a:off x="632520" y="4365104"/>
            <a:ext cx="8856984" cy="1815882"/>
          </a:xfrm>
          <a:prstGeom prst="rect">
            <a:avLst/>
          </a:prstGeom>
          <a:solidFill>
            <a:srgbClr val="FFFF66"/>
          </a:solidFill>
          <a:ln>
            <a:solidFill>
              <a:schemeClr val="tx1"/>
            </a:solidFill>
          </a:ln>
        </p:spPr>
        <p:txBody>
          <a:bodyPr wrap="square">
            <a:spAutoFit/>
          </a:bodyPr>
          <a:lstStyle/>
          <a:p>
            <a:r>
              <a:rPr lang="zh-CN" altLang="zh-CN" sz="2800" b="1" dirty="0">
                <a:solidFill>
                  <a:srgbClr val="000099"/>
                </a:solidFill>
                <a:latin typeface="+mn-lt"/>
                <a:ea typeface="黑体" pitchFamily="2" charset="-122"/>
              </a:rPr>
              <a:t>在“带宽”的上述两种表述中，前者为</a:t>
            </a:r>
            <a:r>
              <a:rPr lang="zh-CN" altLang="zh-CN" sz="2800" b="1" dirty="0">
                <a:solidFill>
                  <a:srgbClr val="C00000"/>
                </a:solidFill>
                <a:latin typeface="+mn-lt"/>
                <a:ea typeface="黑体" pitchFamily="2" charset="-122"/>
              </a:rPr>
              <a:t>频域</a:t>
            </a:r>
            <a:r>
              <a:rPr lang="zh-CN" altLang="zh-CN" sz="2800" b="1" dirty="0">
                <a:solidFill>
                  <a:srgbClr val="000099"/>
                </a:solidFill>
                <a:latin typeface="+mn-lt"/>
                <a:ea typeface="黑体" pitchFamily="2" charset="-122"/>
              </a:rPr>
              <a:t>称谓，而后者为</a:t>
            </a:r>
            <a:r>
              <a:rPr lang="zh-CN" altLang="zh-CN" sz="2800" b="1" dirty="0">
                <a:solidFill>
                  <a:srgbClr val="C00000"/>
                </a:solidFill>
                <a:latin typeface="+mn-lt"/>
                <a:ea typeface="黑体" pitchFamily="2" charset="-122"/>
              </a:rPr>
              <a:t>时域</a:t>
            </a:r>
            <a:r>
              <a:rPr lang="zh-CN" altLang="zh-CN" sz="2800" b="1" dirty="0">
                <a:solidFill>
                  <a:srgbClr val="000099"/>
                </a:solidFill>
                <a:latin typeface="+mn-lt"/>
                <a:ea typeface="黑体" pitchFamily="2" charset="-122"/>
              </a:rPr>
              <a:t>称谓，其本质是相同的。也就是说，一条通信链路的“带宽”越宽，其所能传输的“最高数据率”也越高。</a:t>
            </a:r>
          </a:p>
        </p:txBody>
      </p:sp>
    </p:spTree>
    <p:extLst>
      <p:ext uri="{BB962C8B-B14F-4D97-AF65-F5344CB8AC3E}">
        <p14:creationId xmlns:p14="http://schemas.microsoft.com/office/powerpoint/2010/main" val="392266162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zh-CN" altLang="en-US"/>
              <a:t>数字信号流随时间的变化</a:t>
            </a:r>
          </a:p>
        </p:txBody>
      </p:sp>
      <p:sp>
        <p:nvSpPr>
          <p:cNvPr id="870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a:t>在</a:t>
            </a:r>
            <a:r>
              <a:rPr lang="zh-CN" altLang="en-US" dirty="0">
                <a:solidFill>
                  <a:srgbClr val="C00000"/>
                </a:solidFill>
              </a:rPr>
              <a:t>时间轴</a:t>
            </a:r>
            <a:r>
              <a:rPr lang="zh-CN" altLang="en-US" dirty="0"/>
              <a:t>上信号的宽度随带宽的增大而变窄。     </a:t>
            </a:r>
          </a:p>
        </p:txBody>
      </p:sp>
      <p:grpSp>
        <p:nvGrpSpPr>
          <p:cNvPr id="87073" name="Group 33"/>
          <p:cNvGrpSpPr>
            <a:grpSpLocks/>
          </p:cNvGrpSpPr>
          <p:nvPr/>
        </p:nvGrpSpPr>
        <p:grpSpPr bwMode="auto">
          <a:xfrm>
            <a:off x="427252" y="1824404"/>
            <a:ext cx="9278276" cy="1662112"/>
            <a:chOff x="204" y="1799"/>
            <a:chExt cx="5395" cy="1047"/>
          </a:xfrm>
        </p:grpSpPr>
        <p:sp>
          <p:nvSpPr>
            <p:cNvPr id="87044" name="Line 4"/>
            <p:cNvSpPr>
              <a:spLocks noChangeShapeType="1"/>
            </p:cNvSpPr>
            <p:nvPr/>
          </p:nvSpPr>
          <p:spPr bwMode="auto">
            <a:xfrm>
              <a:off x="1345"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8" name="Freeform 8"/>
            <p:cNvSpPr>
              <a:spLocks/>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9" name="Freeform 9"/>
            <p:cNvSpPr>
              <a:spLocks/>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19"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每</a:t>
              </a:r>
              <a:r>
                <a:rPr kumimoji="1" lang="zh-CN" altLang="en-US" sz="2000" b="1">
                  <a:solidFill>
                    <a:srgbClr val="333399"/>
                  </a:solidFill>
                  <a:ea typeface="黑体" pitchFamily="2" charset="-122"/>
                  <a:sym typeface="Symbol" pitchFamily="18" charset="2"/>
                </a:rPr>
                <a:t>秒</a:t>
              </a:r>
              <a:r>
                <a:rPr kumimoji="1" lang="zh-CN" altLang="en-US" sz="12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10</a:t>
              </a:r>
              <a:r>
                <a:rPr kumimoji="1" lang="en-US" altLang="zh-CN" sz="2000" b="1" baseline="30000">
                  <a:solidFill>
                    <a:srgbClr val="333399"/>
                  </a:solidFill>
                  <a:ea typeface="黑体" pitchFamily="2" charset="-122"/>
                  <a:sym typeface="Symbol" pitchFamily="18" charset="2"/>
                </a:rPr>
                <a:t>6</a:t>
              </a:r>
              <a:r>
                <a:rPr kumimoji="1" lang="en-US" altLang="zh-CN" sz="1400" b="1" baseline="30000">
                  <a:solidFill>
                    <a:srgbClr val="333399"/>
                  </a:solidFill>
                  <a:ea typeface="黑体" pitchFamily="2" charset="-122"/>
                  <a:sym typeface="Symbol" pitchFamily="18" charset="2"/>
                </a:rPr>
                <a:t> </a:t>
              </a:r>
              <a:r>
                <a:rPr kumimoji="1" lang="zh-CN" altLang="en-US" sz="2000" b="1">
                  <a:solidFill>
                    <a:srgbClr val="333399"/>
                  </a:solidFill>
                  <a:ea typeface="黑体" pitchFamily="2" charset="-122"/>
                  <a:sym typeface="Symbol" pitchFamily="18" charset="2"/>
                </a:rPr>
                <a:t>个比特</a:t>
              </a:r>
              <a:endParaRPr kumimoji="1" lang="zh-CN" altLang="en-US" sz="2000" b="1">
                <a:solidFill>
                  <a:srgbClr val="333399"/>
                </a:solidFill>
                <a:ea typeface="黑体" pitchFamily="2" charset="-122"/>
              </a:endParaRPr>
            </a:p>
          </p:txBody>
        </p:sp>
        <p:sp>
          <p:nvSpPr>
            <p:cNvPr id="87055" name="Text Box 15"/>
            <p:cNvSpPr txBox="1">
              <a:spLocks noChangeArrowheads="1"/>
            </p:cNvSpPr>
            <p:nvPr/>
          </p:nvSpPr>
          <p:spPr bwMode="auto">
            <a:xfrm>
              <a:off x="5193" y="2086"/>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67" name="Text Box 27"/>
            <p:cNvSpPr txBox="1">
              <a:spLocks noChangeArrowheads="1"/>
            </p:cNvSpPr>
            <p:nvPr/>
          </p:nvSpPr>
          <p:spPr bwMode="auto">
            <a:xfrm>
              <a:off x="1440" y="2137"/>
              <a:ext cx="32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1200" b="1">
                  <a:solidFill>
                    <a:srgbClr val="333399"/>
                  </a:solidFill>
                  <a:ea typeface="黑体" pitchFamily="2" charset="-122"/>
                </a:rPr>
                <a:t>  </a:t>
              </a:r>
              <a:r>
                <a:rPr kumimoji="1" lang="en-US" altLang="zh-CN" sz="2000" b="1">
                  <a:solidFill>
                    <a:srgbClr val="333399"/>
                  </a:solidFill>
                  <a:ea typeface="黑体" pitchFamily="2" charset="-122"/>
                </a:rPr>
                <a:t>      0        1    </a:t>
              </a:r>
              <a:r>
                <a:rPr kumimoji="1" lang="en-US" altLang="zh-CN" sz="1400" b="1">
                  <a:solidFill>
                    <a:srgbClr val="333399"/>
                  </a:solidFill>
                  <a:ea typeface="黑体" pitchFamily="2" charset="-122"/>
                </a:rPr>
                <a:t>  </a:t>
              </a:r>
              <a:r>
                <a:rPr kumimoji="1" lang="en-US" altLang="zh-CN" sz="2000" b="1">
                  <a:solidFill>
                    <a:srgbClr val="333399"/>
                  </a:solidFill>
                  <a:ea typeface="黑体" pitchFamily="2" charset="-122"/>
                </a:rPr>
                <a:t>   0  </a:t>
              </a:r>
              <a:r>
                <a:rPr kumimoji="1" lang="en-US" altLang="zh-CN" b="1">
                  <a:solidFill>
                    <a:srgbClr val="333399"/>
                  </a:solidFill>
                  <a:ea typeface="黑体" pitchFamily="2" charset="-122"/>
                </a:rPr>
                <a:t>  </a:t>
              </a:r>
              <a:r>
                <a:rPr kumimoji="1" lang="en-US" altLang="zh-CN" sz="2000" b="1">
                  <a:solidFill>
                    <a:srgbClr val="333399"/>
                  </a:solidFill>
                  <a:ea typeface="黑体" pitchFamily="2" charset="-122"/>
                </a:rPr>
                <a:t>    1                                 1</a:t>
              </a:r>
            </a:p>
          </p:txBody>
        </p:sp>
        <p:sp>
          <p:nvSpPr>
            <p:cNvPr id="87052" name="Text Box 12"/>
            <p:cNvSpPr txBox="1">
              <a:spLocks noChangeArrowheads="1"/>
            </p:cNvSpPr>
            <p:nvPr/>
          </p:nvSpPr>
          <p:spPr bwMode="auto">
            <a:xfrm>
              <a:off x="2211" y="1799"/>
              <a:ext cx="4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1" name="Text Box 31"/>
            <p:cNvSpPr txBox="1">
              <a:spLocks noChangeArrowheads="1"/>
            </p:cNvSpPr>
            <p:nvPr/>
          </p:nvSpPr>
          <p:spPr bwMode="auto">
            <a:xfrm>
              <a:off x="204" y="2115"/>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1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grpSp>
        <p:nvGrpSpPr>
          <p:cNvPr id="87074" name="Group 34"/>
          <p:cNvGrpSpPr>
            <a:grpSpLocks/>
          </p:cNvGrpSpPr>
          <p:nvPr/>
        </p:nvGrpSpPr>
        <p:grpSpPr bwMode="auto">
          <a:xfrm>
            <a:off x="427252" y="3656378"/>
            <a:ext cx="9231841" cy="1697037"/>
            <a:chOff x="204" y="2953"/>
            <a:chExt cx="5368" cy="1069"/>
          </a:xfrm>
        </p:grpSpPr>
        <p:sp>
          <p:nvSpPr>
            <p:cNvPr id="87047" name="Freeform 7"/>
            <p:cNvSpPr>
              <a:spLocks/>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0" name="Freeform 10"/>
            <p:cNvSpPr>
              <a:spLocks/>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31"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ea typeface="黑体" pitchFamily="2" charset="-122"/>
                </a:rPr>
                <a:t>每</a:t>
              </a:r>
              <a:r>
                <a:rPr kumimoji="1" lang="zh-CN" altLang="en-US" sz="2000" b="1" dirty="0">
                  <a:solidFill>
                    <a:srgbClr val="333399"/>
                  </a:solidFill>
                  <a:ea typeface="黑体" pitchFamily="2" charset="-122"/>
                  <a:sym typeface="Symbol" pitchFamily="18" charset="2"/>
                </a:rPr>
                <a:t>秒</a:t>
              </a:r>
              <a:r>
                <a:rPr kumimoji="1" lang="zh-CN" altLang="en-US" sz="16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4</a:t>
              </a:r>
              <a:r>
                <a:rPr kumimoji="1" lang="en-US" altLang="zh-CN" sz="10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a:t>
              </a:r>
              <a:r>
                <a:rPr kumimoji="1" lang="en-US" altLang="zh-CN" sz="9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10</a:t>
              </a:r>
              <a:r>
                <a:rPr kumimoji="1" lang="en-US" altLang="zh-CN" sz="2000" b="1" baseline="30000" dirty="0">
                  <a:solidFill>
                    <a:srgbClr val="333399"/>
                  </a:solidFill>
                  <a:ea typeface="黑体" pitchFamily="2" charset="-122"/>
                  <a:sym typeface="Symbol" pitchFamily="18" charset="2"/>
                </a:rPr>
                <a:t>6</a:t>
              </a:r>
              <a:r>
                <a:rPr kumimoji="1" lang="en-US" altLang="zh-CN" sz="1400" b="1" baseline="30000" dirty="0">
                  <a:solidFill>
                    <a:srgbClr val="333399"/>
                  </a:solidFill>
                  <a:ea typeface="黑体" pitchFamily="2" charset="-122"/>
                  <a:sym typeface="Symbol" pitchFamily="18" charset="2"/>
                </a:rPr>
                <a:t> </a:t>
              </a:r>
              <a:r>
                <a:rPr kumimoji="1" lang="zh-CN" altLang="en-US" sz="2000" b="1" dirty="0">
                  <a:solidFill>
                    <a:srgbClr val="333399"/>
                  </a:solidFill>
                  <a:ea typeface="黑体" pitchFamily="2" charset="-122"/>
                  <a:sym typeface="Symbol" pitchFamily="18" charset="2"/>
                </a:rPr>
                <a:t>个比特</a:t>
              </a:r>
              <a:endParaRPr kumimoji="1" lang="zh-CN" altLang="en-US" sz="2000" b="1" dirty="0">
                <a:solidFill>
                  <a:srgbClr val="333399"/>
                </a:solidFill>
                <a:ea typeface="黑体"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6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0.25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2" name="Text Box 32"/>
            <p:cNvSpPr txBox="1">
              <a:spLocks noChangeArrowheads="1"/>
            </p:cNvSpPr>
            <p:nvPr/>
          </p:nvSpPr>
          <p:spPr bwMode="auto">
            <a:xfrm>
              <a:off x="204" y="3269"/>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4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spTree>
    <p:extLst>
      <p:ext uri="{BB962C8B-B14F-4D97-AF65-F5344CB8AC3E}">
        <p14:creationId xmlns:p14="http://schemas.microsoft.com/office/powerpoint/2010/main" val="284915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p>
        </p:txBody>
      </p:sp>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smtClean="0"/>
              <a:t>吞吐量 </a:t>
            </a:r>
            <a:r>
              <a:rPr lang="en-US" altLang="zh-CN" dirty="0" smtClean="0"/>
              <a:t>(</a:t>
            </a:r>
            <a:r>
              <a:rPr lang="en-US" altLang="zh-CN" dirty="0"/>
              <a:t>throughput</a:t>
            </a:r>
            <a:r>
              <a:rPr lang="en-US" altLang="zh-CN" dirty="0" smtClean="0"/>
              <a:t>) </a:t>
            </a:r>
            <a:r>
              <a:rPr lang="zh-CN" altLang="en-US" dirty="0" smtClean="0"/>
              <a:t>表示</a:t>
            </a:r>
            <a:r>
              <a:rPr lang="zh-CN" altLang="en-US" dirty="0"/>
              <a:t>在单位时间内通过某个网络（或信道、接口）的数据量。</a:t>
            </a:r>
          </a:p>
          <a:p>
            <a:pPr>
              <a:lnSpc>
                <a:spcPct val="110000"/>
              </a:lnSpc>
              <a:spcBef>
                <a:spcPts val="600"/>
              </a:spcBef>
            </a:pPr>
            <a:r>
              <a:rPr lang="zh-CN" altLang="en-US" dirty="0"/>
              <a:t>吞吐量更经常地用于对现实世界中的网络的一种测量，以便知道</a:t>
            </a:r>
            <a:r>
              <a:rPr lang="zh-CN" altLang="en-US" dirty="0">
                <a:solidFill>
                  <a:srgbClr val="FF0000"/>
                </a:solidFill>
              </a:rPr>
              <a:t>实际上到底有多少数据量能够通过网络。</a:t>
            </a:r>
          </a:p>
          <a:p>
            <a:pPr>
              <a:lnSpc>
                <a:spcPct val="110000"/>
              </a:lnSpc>
              <a:spcBef>
                <a:spcPts val="600"/>
              </a:spcBef>
            </a:pPr>
            <a:r>
              <a:rPr lang="zh-CN" altLang="en-US" dirty="0">
                <a:solidFill>
                  <a:srgbClr val="0000CC"/>
                </a:solidFill>
              </a:rPr>
              <a:t>吞吐量受网络的带宽或网络的额定速率的限制。  </a:t>
            </a:r>
          </a:p>
        </p:txBody>
      </p:sp>
    </p:spTree>
    <p:extLst>
      <p:ext uri="{BB962C8B-B14F-4D97-AF65-F5344CB8AC3E}">
        <p14:creationId xmlns:p14="http://schemas.microsoft.com/office/powerpoint/2010/main" val="214352099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r>
              <a:rPr lang="zh-CN" altLang="zh-CN" dirty="0" smtClean="0"/>
              <a:t>时延</a:t>
            </a:r>
            <a:r>
              <a:rPr lang="en-US" altLang="zh-CN" dirty="0" smtClean="0"/>
              <a:t> (delay </a:t>
            </a:r>
            <a:r>
              <a:rPr lang="zh-CN" altLang="zh-CN" dirty="0" smtClean="0"/>
              <a:t>或</a:t>
            </a:r>
            <a:r>
              <a:rPr lang="en-US" altLang="zh-CN" dirty="0" smtClean="0"/>
              <a:t> latency) </a:t>
            </a:r>
            <a:r>
              <a:rPr lang="zh-CN" altLang="zh-CN" dirty="0" smtClean="0"/>
              <a:t>是</a:t>
            </a:r>
            <a:r>
              <a:rPr lang="zh-CN" altLang="zh-CN" dirty="0"/>
              <a:t>指数据（一个报文或分组，甚至比特）从网络（或链路）的一端传送到另一端所需的</a:t>
            </a:r>
            <a:r>
              <a:rPr lang="zh-CN" altLang="zh-CN" dirty="0" smtClean="0"/>
              <a:t>时间</a:t>
            </a:r>
            <a:r>
              <a:rPr lang="zh-CN" altLang="en-US" dirty="0" smtClean="0"/>
              <a:t>。</a:t>
            </a:r>
            <a:endParaRPr lang="en-US" altLang="zh-CN" dirty="0" smtClean="0"/>
          </a:p>
          <a:p>
            <a:r>
              <a:rPr lang="zh-CN" altLang="zh-CN" dirty="0"/>
              <a:t>有时也称为</a:t>
            </a:r>
            <a:r>
              <a:rPr lang="zh-CN" altLang="zh-CN" dirty="0">
                <a:solidFill>
                  <a:srgbClr val="FF0000"/>
                </a:solidFill>
              </a:rPr>
              <a:t>延迟</a:t>
            </a:r>
            <a:r>
              <a:rPr lang="zh-CN" altLang="zh-CN" dirty="0"/>
              <a:t>或</a:t>
            </a:r>
            <a:r>
              <a:rPr lang="zh-CN" altLang="zh-CN" dirty="0" smtClean="0">
                <a:solidFill>
                  <a:srgbClr val="FF0000"/>
                </a:solidFill>
              </a:rPr>
              <a:t>迟延</a:t>
            </a:r>
            <a:r>
              <a:rPr lang="zh-CN" altLang="en-US" dirty="0" smtClean="0">
                <a:solidFill>
                  <a:srgbClr val="FF0000"/>
                </a:solidFill>
              </a:rPr>
              <a:t>。</a:t>
            </a:r>
            <a:endParaRPr lang="en-US" altLang="zh-CN" dirty="0" smtClean="0">
              <a:solidFill>
                <a:srgbClr val="FF0000"/>
              </a:solidFill>
            </a:endParaRPr>
          </a:p>
          <a:p>
            <a:r>
              <a:rPr lang="zh-CN" altLang="zh-CN" dirty="0"/>
              <a:t>网络中的</a:t>
            </a:r>
            <a:r>
              <a:rPr lang="zh-CN" altLang="zh-CN" dirty="0" smtClean="0"/>
              <a:t>时延由</a:t>
            </a:r>
            <a:r>
              <a:rPr lang="zh-CN" altLang="zh-CN" dirty="0"/>
              <a:t>以下几个不同的部分</a:t>
            </a:r>
            <a:r>
              <a:rPr lang="zh-CN" altLang="zh-CN" dirty="0" smtClean="0"/>
              <a:t>组成</a:t>
            </a:r>
            <a:r>
              <a:rPr lang="zh-CN" altLang="en-US" dirty="0" smtClean="0"/>
              <a:t>：</a:t>
            </a:r>
            <a:endParaRPr lang="en-US" altLang="zh-CN" dirty="0" smtClean="0"/>
          </a:p>
          <a:p>
            <a:pPr lvl="1"/>
            <a:r>
              <a:rPr lang="en-US" altLang="zh-CN" dirty="0"/>
              <a:t>(</a:t>
            </a:r>
            <a:r>
              <a:rPr lang="en-US" altLang="zh-CN" dirty="0" smtClean="0"/>
              <a:t>1) </a:t>
            </a:r>
            <a:r>
              <a:rPr lang="zh-CN" altLang="en-US" dirty="0" smtClean="0"/>
              <a:t>发送时延</a:t>
            </a:r>
            <a:endParaRPr lang="en-US" altLang="zh-CN" dirty="0" smtClean="0"/>
          </a:p>
          <a:p>
            <a:pPr lvl="1"/>
            <a:r>
              <a:rPr lang="en-US" altLang="zh-CN" dirty="0"/>
              <a:t>(</a:t>
            </a:r>
            <a:r>
              <a:rPr lang="en-US" altLang="zh-CN" dirty="0" smtClean="0"/>
              <a:t>2) </a:t>
            </a:r>
            <a:r>
              <a:rPr lang="zh-CN" altLang="en-US" dirty="0" smtClean="0"/>
              <a:t>传播时延</a:t>
            </a:r>
            <a:endParaRPr lang="en-US" altLang="zh-CN" dirty="0" smtClean="0"/>
          </a:p>
          <a:p>
            <a:pPr lvl="1"/>
            <a:r>
              <a:rPr lang="en-US" altLang="zh-CN" dirty="0"/>
              <a:t>(</a:t>
            </a:r>
            <a:r>
              <a:rPr lang="en-US" altLang="zh-CN" dirty="0" smtClean="0"/>
              <a:t>3) </a:t>
            </a:r>
            <a:r>
              <a:rPr lang="zh-CN" altLang="en-US" dirty="0" smtClean="0"/>
              <a:t>处理时延</a:t>
            </a:r>
            <a:endParaRPr lang="en-US" altLang="zh-CN" dirty="0" smtClean="0"/>
          </a:p>
          <a:p>
            <a:pPr lvl="1"/>
            <a:r>
              <a:rPr lang="en-US" altLang="zh-CN" dirty="0"/>
              <a:t>(</a:t>
            </a:r>
            <a:r>
              <a:rPr lang="en-US" altLang="zh-CN" dirty="0" smtClean="0"/>
              <a:t>4) </a:t>
            </a:r>
            <a:r>
              <a:rPr lang="zh-CN" altLang="en-US" dirty="0" smtClean="0"/>
              <a:t>排队时延</a:t>
            </a:r>
            <a:endParaRPr lang="zh-CN" altLang="en-US" dirty="0"/>
          </a:p>
        </p:txBody>
      </p:sp>
    </p:spTree>
    <p:extLst>
      <p:ext uri="{BB962C8B-B14F-4D97-AF65-F5344CB8AC3E}">
        <p14:creationId xmlns:p14="http://schemas.microsoft.com/office/powerpoint/2010/main" val="224892512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solidFill>
                  <a:srgbClr val="0000CC"/>
                </a:solidFill>
              </a:rPr>
              <a:t>(</a:t>
            </a:r>
            <a:r>
              <a:rPr lang="en-US" altLang="zh-CN" dirty="0" smtClean="0">
                <a:solidFill>
                  <a:srgbClr val="0000CC"/>
                </a:solidFill>
              </a:rPr>
              <a:t>1) </a:t>
            </a:r>
            <a:r>
              <a:rPr lang="zh-CN" altLang="en-US" dirty="0" smtClean="0">
                <a:solidFill>
                  <a:srgbClr val="0000CC"/>
                </a:solidFill>
              </a:rPr>
              <a:t>发送时延</a:t>
            </a:r>
            <a:endParaRPr lang="en-US" altLang="zh-CN" dirty="0" smtClean="0">
              <a:solidFill>
                <a:srgbClr val="0000CC"/>
              </a:solidFill>
            </a:endParaRPr>
          </a:p>
          <a:p>
            <a:pPr lvl="1">
              <a:lnSpc>
                <a:spcPct val="110000"/>
              </a:lnSpc>
              <a:spcBef>
                <a:spcPts val="600"/>
              </a:spcBef>
            </a:pPr>
            <a:r>
              <a:rPr lang="zh-CN" altLang="en-US" dirty="0" smtClean="0"/>
              <a:t>也称为</a:t>
            </a:r>
            <a:r>
              <a:rPr lang="zh-CN" altLang="en-US" dirty="0" smtClean="0">
                <a:solidFill>
                  <a:srgbClr val="FF0000"/>
                </a:solidFill>
              </a:rPr>
              <a:t>传输时延。</a:t>
            </a:r>
            <a:endParaRPr lang="en-US" altLang="zh-CN" dirty="0" smtClean="0">
              <a:solidFill>
                <a:srgbClr val="FF0000"/>
              </a:solidFill>
            </a:endParaRPr>
          </a:p>
          <a:p>
            <a:pPr lvl="1">
              <a:lnSpc>
                <a:spcPct val="110000"/>
              </a:lnSpc>
              <a:spcBef>
                <a:spcPts val="600"/>
              </a:spcBef>
            </a:pPr>
            <a:r>
              <a:rPr lang="zh-CN" altLang="en-US" dirty="0" smtClean="0"/>
              <a:t>发送</a:t>
            </a:r>
            <a:r>
              <a:rPr lang="zh-CN" altLang="en-US" dirty="0"/>
              <a:t>数据时，数据帧从结点进入到传输媒体所需要的时间。</a:t>
            </a:r>
          </a:p>
          <a:p>
            <a:pPr lvl="1">
              <a:lnSpc>
                <a:spcPct val="110000"/>
              </a:lnSpc>
              <a:spcBef>
                <a:spcPts val="600"/>
              </a:spcBef>
            </a:pPr>
            <a:r>
              <a:rPr lang="zh-CN" altLang="en-US" dirty="0"/>
              <a:t>也就是从发送数据帧的第一个比特算起，到该帧的最后一个比特发送完毕所需的时间。 </a:t>
            </a:r>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a:grpSpLocks/>
          </p:cNvGrpSpPr>
          <p:nvPr/>
        </p:nvGrpSpPr>
        <p:grpSpPr bwMode="auto">
          <a:xfrm>
            <a:off x="2144688" y="457162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itchFamily="2" charset="-122"/>
                </a:rPr>
                <a:t>发送时延 </a:t>
              </a:r>
              <a:r>
                <a:rPr lang="en-US" altLang="zh-CN" sz="2800" b="1">
                  <a:solidFill>
                    <a:srgbClr val="0000CC"/>
                  </a:solidFill>
                  <a:latin typeface="+mn-lt"/>
                  <a:ea typeface="黑体" pitchFamily="2" charset="-122"/>
                </a:rPr>
                <a:t>= </a:t>
              </a: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数据帧长度（</a:t>
              </a:r>
              <a:r>
                <a:rPr lang="en-US" altLang="zh-CN" sz="2800" b="1" dirty="0" smtClean="0">
                  <a:solidFill>
                    <a:srgbClr val="FF0000"/>
                  </a:solidFill>
                  <a:latin typeface="+mn-lt"/>
                  <a:ea typeface="黑体" pitchFamily="2" charset="-122"/>
                </a:rPr>
                <a:t>bit</a:t>
              </a:r>
              <a:r>
                <a:rPr lang="zh-CN" altLang="en-US" sz="2800" b="1" dirty="0" smtClean="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发送速率（</a:t>
              </a:r>
              <a:r>
                <a:rPr lang="en-US" altLang="zh-CN" sz="2800" b="1" dirty="0" smtClean="0">
                  <a:solidFill>
                    <a:srgbClr val="FF0000"/>
                  </a:solidFill>
                  <a:latin typeface="+mn-lt"/>
                  <a:ea typeface="黑体" pitchFamily="2" charset="-122"/>
                </a:rPr>
                <a:t>bit/s</a:t>
              </a:r>
              <a:r>
                <a:rPr lang="zh-CN" altLang="en-US" sz="2800" b="1" dirty="0">
                  <a:solidFill>
                    <a:srgbClr val="0000CC"/>
                  </a:solidFill>
                  <a:latin typeface="+mn-lt"/>
                  <a:ea typeface="黑体" pitchFamily="2" charset="-122"/>
                </a:rPr>
                <a:t>）</a:t>
              </a: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Tree>
    <p:extLst>
      <p:ext uri="{BB962C8B-B14F-4D97-AF65-F5344CB8AC3E}">
        <p14:creationId xmlns:p14="http://schemas.microsoft.com/office/powerpoint/2010/main" val="953810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smtClean="0">
                <a:solidFill>
                  <a:srgbClr val="0000CC"/>
                </a:solidFill>
              </a:rPr>
              <a:t>(2) </a:t>
            </a:r>
            <a:r>
              <a:rPr lang="zh-CN" altLang="en-US" dirty="0" smtClean="0">
                <a:solidFill>
                  <a:srgbClr val="0000CC"/>
                </a:solidFill>
              </a:rPr>
              <a:t>传播时延</a:t>
            </a:r>
            <a:endParaRPr lang="en-US" altLang="zh-CN" dirty="0" smtClean="0">
              <a:solidFill>
                <a:srgbClr val="0000CC"/>
              </a:solidFill>
            </a:endParaRPr>
          </a:p>
          <a:p>
            <a:pPr lvl="1">
              <a:lnSpc>
                <a:spcPct val="110000"/>
              </a:lnSpc>
              <a:spcBef>
                <a:spcPts val="600"/>
              </a:spcBef>
            </a:pPr>
            <a:r>
              <a:rPr lang="zh-CN" altLang="en-US" dirty="0" smtClean="0"/>
              <a:t>电磁波</a:t>
            </a:r>
            <a:r>
              <a:rPr lang="zh-CN" altLang="en-US" dirty="0"/>
              <a:t>在信道中需要传播一定的距离而花费的时间。 </a:t>
            </a:r>
          </a:p>
          <a:p>
            <a:pPr lvl="1">
              <a:lnSpc>
                <a:spcPct val="110000"/>
              </a:lnSpc>
              <a:spcBef>
                <a:spcPts val="600"/>
              </a:spcBef>
            </a:pPr>
            <a:r>
              <a:rPr lang="zh-CN" altLang="en-US" dirty="0" smtClean="0">
                <a:solidFill>
                  <a:srgbClr val="FF0000"/>
                </a:solidFill>
              </a:rPr>
              <a:t>发送时延与传播时延</a:t>
            </a:r>
            <a:r>
              <a:rPr lang="zh-CN" altLang="zh-CN" dirty="0">
                <a:solidFill>
                  <a:srgbClr val="FF0000"/>
                </a:solidFill>
              </a:rPr>
              <a:t>有本质上的</a:t>
            </a:r>
            <a:r>
              <a:rPr lang="zh-CN" altLang="zh-CN" dirty="0" smtClean="0">
                <a:solidFill>
                  <a:srgbClr val="FF0000"/>
                </a:solidFill>
              </a:rPr>
              <a:t>不同</a:t>
            </a:r>
            <a:r>
              <a:rPr lang="zh-CN" altLang="en-US" dirty="0" smtClean="0">
                <a:solidFill>
                  <a:srgbClr val="FF0000"/>
                </a:solidFill>
              </a:rPr>
              <a:t>。</a:t>
            </a:r>
            <a:endParaRPr lang="en-US" altLang="zh-CN" dirty="0" smtClean="0">
              <a:solidFill>
                <a:srgbClr val="FF0000"/>
              </a:solidFill>
            </a:endParaRPr>
          </a:p>
          <a:p>
            <a:pPr lvl="1">
              <a:lnSpc>
                <a:spcPct val="110000"/>
              </a:lnSpc>
              <a:spcBef>
                <a:spcPts val="600"/>
              </a:spcBef>
            </a:pPr>
            <a:r>
              <a:rPr lang="zh-CN" altLang="en-US" dirty="0" smtClean="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 </a:t>
            </a:r>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a:grpSpLocks/>
          </p:cNvGrpSpPr>
          <p:nvPr/>
        </p:nvGrpSpPr>
        <p:grpSpPr bwMode="auto">
          <a:xfrm>
            <a:off x="992560" y="4149080"/>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传播时延 </a:t>
              </a:r>
              <a:r>
                <a:rPr lang="en-US" altLang="zh-CN" sz="2800" b="1" dirty="0">
                  <a:solidFill>
                    <a:srgbClr val="0000CC"/>
                  </a:solidFill>
                  <a:latin typeface="+mn-lt"/>
                  <a:ea typeface="黑体" pitchFamily="2" charset="-122"/>
                </a:rPr>
                <a:t>= </a:t>
              </a: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信道长度（</a:t>
              </a:r>
              <a:r>
                <a:rPr lang="zh-CN" altLang="en-US" sz="2800" b="1" dirty="0">
                  <a:solidFill>
                    <a:srgbClr val="FF0000"/>
                  </a:solidFill>
                  <a:latin typeface="+mn-lt"/>
                  <a:ea typeface="黑体" pitchFamily="2" charset="-122"/>
                </a:rPr>
                <a:t>米</a:t>
              </a:r>
              <a:r>
                <a:rPr lang="zh-CN" altLang="en-US" sz="2800" b="1" dirty="0">
                  <a:solidFill>
                    <a:srgbClr val="0000CC"/>
                  </a:solidFill>
                  <a:latin typeface="+mn-lt"/>
                  <a:ea typeface="黑体" pitchFamily="2" charset="-122"/>
                </a:rPr>
                <a:t>）</a:t>
              </a: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itchFamily="2" charset="-122"/>
                </a:rPr>
                <a:t>信号在信道上的传播速率（</a:t>
              </a:r>
              <a:r>
                <a:rPr lang="zh-CN" altLang="en-US" sz="2800" b="1" dirty="0">
                  <a:solidFill>
                    <a:srgbClr val="FF0000"/>
                  </a:solidFill>
                  <a:latin typeface="+mn-lt"/>
                  <a:ea typeface="黑体" pitchFamily="2" charset="-122"/>
                </a:rPr>
                <a:t>米</a:t>
              </a:r>
              <a:r>
                <a:rPr lang="en-US" altLang="zh-CN" sz="2800" b="1" dirty="0">
                  <a:solidFill>
                    <a:srgbClr val="FF0000"/>
                  </a:solidFill>
                  <a:latin typeface="+mn-lt"/>
                  <a:ea typeface="黑体" pitchFamily="2" charset="-122"/>
                </a:rPr>
                <a:t>/</a:t>
              </a:r>
              <a:r>
                <a:rPr lang="zh-CN" altLang="en-US" sz="2800" b="1" dirty="0">
                  <a:solidFill>
                    <a:srgbClr val="FF0000"/>
                  </a:solidFill>
                  <a:latin typeface="+mn-lt"/>
                  <a:ea typeface="黑体" pitchFamily="2" charset="-122"/>
                </a:rPr>
                <a:t>秒</a:t>
              </a:r>
              <a:r>
                <a:rPr lang="zh-CN" altLang="en-US" sz="2800" b="1" dirty="0">
                  <a:solidFill>
                    <a:srgbClr val="0000CC"/>
                  </a:solidFill>
                  <a:latin typeface="+mn-lt"/>
                  <a:ea typeface="黑体" pitchFamily="2" charset="-122"/>
                </a:rPr>
                <a:t>）</a:t>
              </a: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itchFamily="2" charset="-122"/>
              </a:endParaRPr>
            </a:p>
          </p:txBody>
        </p:sp>
      </p:grpSp>
    </p:spTree>
    <p:extLst>
      <p:ext uri="{BB962C8B-B14F-4D97-AF65-F5344CB8AC3E}">
        <p14:creationId xmlns:p14="http://schemas.microsoft.com/office/powerpoint/2010/main" val="2620139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dirty="0" smtClean="0">
                <a:solidFill>
                  <a:srgbClr val="0000CC"/>
                </a:solidFill>
              </a:rPr>
              <a:t>(3) </a:t>
            </a:r>
            <a:r>
              <a:rPr lang="zh-CN" altLang="en-US" dirty="0" smtClean="0">
                <a:solidFill>
                  <a:srgbClr val="0000CC"/>
                </a:solidFill>
              </a:rPr>
              <a:t>处理时延</a:t>
            </a:r>
            <a:endParaRPr lang="en-US" altLang="zh-CN" dirty="0" smtClean="0">
              <a:solidFill>
                <a:srgbClr val="0000CC"/>
              </a:solidFill>
            </a:endParaRPr>
          </a:p>
          <a:p>
            <a:pPr lvl="1">
              <a:lnSpc>
                <a:spcPct val="110000"/>
              </a:lnSpc>
              <a:spcBef>
                <a:spcPts val="600"/>
              </a:spcBef>
            </a:pPr>
            <a:r>
              <a:rPr lang="zh-CN" altLang="zh-CN" dirty="0"/>
              <a:t>主机或</a:t>
            </a:r>
            <a:r>
              <a:rPr lang="zh-CN" altLang="zh-CN" dirty="0" smtClean="0"/>
              <a:t>路由器</a:t>
            </a:r>
            <a:r>
              <a:rPr lang="zh-CN" altLang="en-US" dirty="0" smtClean="0"/>
              <a:t>在收到分组时，为处理分组（例如分析</a:t>
            </a:r>
            <a:r>
              <a:rPr lang="zh-CN" altLang="zh-CN" dirty="0" smtClean="0"/>
              <a:t>首部、提取数据、差错</a:t>
            </a:r>
            <a:r>
              <a:rPr lang="zh-CN" altLang="zh-CN" dirty="0"/>
              <a:t>检验或</a:t>
            </a:r>
            <a:r>
              <a:rPr lang="zh-CN" altLang="zh-CN" dirty="0" smtClean="0"/>
              <a:t>查找路由</a:t>
            </a:r>
            <a:r>
              <a:rPr lang="zh-CN" altLang="en-US" dirty="0" smtClean="0"/>
              <a:t>）所</a:t>
            </a:r>
            <a:r>
              <a:rPr lang="zh-CN" altLang="en-US" dirty="0"/>
              <a:t>花费的时间。 </a:t>
            </a:r>
          </a:p>
          <a:p>
            <a:pPr>
              <a:lnSpc>
                <a:spcPct val="110000"/>
              </a:lnSpc>
              <a:spcBef>
                <a:spcPts val="600"/>
              </a:spcBef>
            </a:pPr>
            <a:r>
              <a:rPr lang="en-US" altLang="zh-CN" dirty="0" smtClean="0">
                <a:solidFill>
                  <a:srgbClr val="0000CC"/>
                </a:solidFill>
              </a:rPr>
              <a:t>(4) </a:t>
            </a:r>
            <a:r>
              <a:rPr lang="zh-CN" altLang="en-US" dirty="0" smtClean="0">
                <a:solidFill>
                  <a:srgbClr val="0000CC"/>
                </a:solidFill>
              </a:rPr>
              <a:t>排队时延</a:t>
            </a:r>
            <a:endParaRPr lang="en-US" altLang="zh-CN" dirty="0" smtClean="0">
              <a:solidFill>
                <a:srgbClr val="0000CC"/>
              </a:solidFill>
            </a:endParaRPr>
          </a:p>
          <a:p>
            <a:pPr lvl="1">
              <a:lnSpc>
                <a:spcPct val="110000"/>
              </a:lnSpc>
              <a:spcBef>
                <a:spcPts val="600"/>
              </a:spcBef>
            </a:pPr>
            <a:r>
              <a:rPr lang="zh-CN" altLang="en-US" dirty="0" smtClean="0"/>
              <a:t>分组在路由器输入输出队列中</a:t>
            </a:r>
            <a:r>
              <a:rPr lang="zh-CN" altLang="en-US" dirty="0" smtClean="0">
                <a:solidFill>
                  <a:srgbClr val="FF0000"/>
                </a:solidFill>
              </a:rPr>
              <a:t>排队等待处理</a:t>
            </a:r>
            <a:r>
              <a:rPr lang="zh-CN" altLang="en-US" dirty="0" smtClean="0"/>
              <a:t>所</a:t>
            </a:r>
            <a:r>
              <a:rPr lang="zh-CN" altLang="en-US" dirty="0"/>
              <a:t>经历的时延。</a:t>
            </a:r>
          </a:p>
          <a:p>
            <a:pPr lvl="1">
              <a:lnSpc>
                <a:spcPct val="110000"/>
              </a:lnSpc>
              <a:spcBef>
                <a:spcPts val="600"/>
              </a:spcBef>
            </a:pPr>
            <a:r>
              <a:rPr lang="zh-CN" altLang="en-US" dirty="0">
                <a:solidFill>
                  <a:srgbClr val="FF0000"/>
                </a:solidFill>
              </a:rPr>
              <a:t>排队时延的长短往往取决于网络中当时的通信量。</a:t>
            </a:r>
          </a:p>
          <a:p>
            <a:pPr>
              <a:lnSpc>
                <a:spcPct val="110000"/>
              </a:lnSpc>
              <a:spcBef>
                <a:spcPts val="600"/>
              </a:spcBef>
            </a:pPr>
            <a:endParaRPr lang="zh-CN" altLang="en-US" dirty="0"/>
          </a:p>
        </p:txBody>
      </p:sp>
    </p:spTree>
    <p:extLst>
      <p:ext uri="{BB962C8B-B14F-4D97-AF65-F5344CB8AC3E}">
        <p14:creationId xmlns:p14="http://schemas.microsoft.com/office/powerpoint/2010/main" val="351811587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zh-CN" altLang="en-US" dirty="0" smtClean="0"/>
              <a:t>数据在网络中经历</a:t>
            </a:r>
            <a:r>
              <a:rPr lang="zh-CN" altLang="en-US" dirty="0"/>
              <a:t>的总时延就是发送时延、传播时延、处理时延和排队时延</a:t>
            </a:r>
            <a:r>
              <a:rPr lang="zh-CN" altLang="en-US" dirty="0">
                <a:solidFill>
                  <a:srgbClr val="FF0000"/>
                </a:solidFill>
              </a:rPr>
              <a:t>之</a:t>
            </a:r>
            <a:r>
              <a:rPr lang="zh-CN" altLang="en-US" dirty="0" smtClean="0">
                <a:solidFill>
                  <a:srgbClr val="FF0000"/>
                </a:solidFill>
              </a:rPr>
              <a:t>和。</a:t>
            </a:r>
            <a:endParaRPr lang="zh-CN" altLang="en-US" dirty="0">
              <a:solidFill>
                <a:srgbClr val="FF0000"/>
              </a:solidFill>
            </a:endParaRPr>
          </a:p>
        </p:txBody>
      </p:sp>
      <p:sp>
        <p:nvSpPr>
          <p:cNvPr id="4" name="Text Box 6"/>
          <p:cNvSpPr txBox="1">
            <a:spLocks noChangeArrowheads="1"/>
          </p:cNvSpPr>
          <p:nvPr/>
        </p:nvSpPr>
        <p:spPr bwMode="auto">
          <a:xfrm>
            <a:off x="2576737" y="2492896"/>
            <a:ext cx="4896543" cy="2292935"/>
          </a:xfrm>
          <a:prstGeom prst="rect">
            <a:avLst/>
          </a:prstGeom>
          <a:solidFill>
            <a:srgbClr val="FFFF00"/>
          </a:solidFill>
          <a:ln>
            <a:noFill/>
          </a:ln>
          <a:effectLst/>
          <a:extLst/>
        </p:spPr>
        <p:txBody>
          <a:bodyPr wrap="square">
            <a:spAutoFit/>
          </a:bodyPr>
          <a:lstStyle/>
          <a:p>
            <a:pPr>
              <a:spcBef>
                <a:spcPts val="600"/>
              </a:spcBef>
            </a:pPr>
            <a:r>
              <a:rPr lang="zh-CN" altLang="en-US" sz="3200" b="1" dirty="0">
                <a:solidFill>
                  <a:srgbClr val="0000CC"/>
                </a:solidFill>
                <a:latin typeface="+mn-lt"/>
                <a:ea typeface="黑体" pitchFamily="2" charset="-122"/>
              </a:rPr>
              <a:t>总时延 </a:t>
            </a:r>
            <a:r>
              <a:rPr lang="zh-CN" altLang="en-US" sz="3200" b="1" dirty="0" smtClean="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a:t>
            </a:r>
            <a:r>
              <a:rPr lang="zh-CN" altLang="en-US" sz="3200" b="1" dirty="0" smtClean="0">
                <a:solidFill>
                  <a:srgbClr val="0000CC"/>
                </a:solidFill>
                <a:latin typeface="+mn-lt"/>
                <a:ea typeface="黑体" pitchFamily="2" charset="-122"/>
              </a:rPr>
              <a:t>发送时延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传播时延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处理时延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排队时延</a:t>
            </a:r>
            <a:endParaRPr lang="zh-CN" altLang="en-US" sz="3200" b="1" dirty="0">
              <a:solidFill>
                <a:srgbClr val="0000CC"/>
              </a:solidFill>
              <a:latin typeface="+mn-lt"/>
              <a:ea typeface="黑体" pitchFamily="2" charset="-122"/>
            </a:endParaRPr>
          </a:p>
        </p:txBody>
      </p:sp>
      <p:sp>
        <p:nvSpPr>
          <p:cNvPr id="5" name="矩形 4"/>
          <p:cNvSpPr/>
          <p:nvPr/>
        </p:nvSpPr>
        <p:spPr>
          <a:xfrm>
            <a:off x="1208584" y="5046275"/>
            <a:ext cx="7632848" cy="954107"/>
          </a:xfrm>
          <a:prstGeom prst="rect">
            <a:avLst/>
          </a:prstGeom>
          <a:solidFill>
            <a:srgbClr val="000099"/>
          </a:solidFill>
        </p:spPr>
        <p:txBody>
          <a:bodyPr wrap="square">
            <a:spAutoFit/>
          </a:bodyPr>
          <a:lstStyle/>
          <a:p>
            <a:r>
              <a:rPr lang="zh-CN" altLang="zh-CN" sz="2800" b="1" dirty="0">
                <a:solidFill>
                  <a:schemeClr val="bg1"/>
                </a:solidFill>
                <a:latin typeface="+mn-lt"/>
                <a:ea typeface="黑体" pitchFamily="2" charset="-122"/>
              </a:rPr>
              <a:t>必须指出，在总时延中，究竟是哪一种时延占主导地位，必须具体</a:t>
            </a:r>
            <a:r>
              <a:rPr lang="zh-CN" altLang="zh-CN" sz="2800" b="1" dirty="0" smtClean="0">
                <a:solidFill>
                  <a:schemeClr val="bg1"/>
                </a:solidFill>
                <a:latin typeface="+mn-lt"/>
                <a:ea typeface="黑体" pitchFamily="2" charset="-122"/>
              </a:rPr>
              <a:t>分析</a:t>
            </a:r>
            <a:r>
              <a:rPr lang="zh-CN" altLang="en-US" sz="2800" b="1" dirty="0" smtClean="0">
                <a:solidFill>
                  <a:schemeClr val="bg1"/>
                </a:solidFill>
                <a:latin typeface="+mn-lt"/>
                <a:ea typeface="黑体" pitchFamily="2" charset="-122"/>
              </a:rPr>
              <a:t>。</a:t>
            </a:r>
            <a:endParaRPr lang="zh-CN" altLang="en-US" sz="2800" b="1" dirty="0">
              <a:solidFill>
                <a:schemeClr val="bg1"/>
              </a:solidFill>
              <a:latin typeface="+mn-lt"/>
              <a:ea typeface="黑体" pitchFamily="2" charset="-122"/>
            </a:endParaRPr>
          </a:p>
        </p:txBody>
      </p:sp>
    </p:spTree>
    <p:extLst>
      <p:ext uri="{BB962C8B-B14F-4D97-AF65-F5344CB8AC3E}">
        <p14:creationId xmlns:p14="http://schemas.microsoft.com/office/powerpoint/2010/main" val="346188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931</TotalTime>
  <Words>10518</Words>
  <Application>Microsoft Office PowerPoint</Application>
  <PresentationFormat>A4 纸张(210x297 毫米)</PresentationFormat>
  <Paragraphs>1712</Paragraphs>
  <Slides>161</Slides>
  <Notes>126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161</vt:i4>
      </vt:variant>
    </vt:vector>
  </HeadingPairs>
  <TitlesOfParts>
    <vt:vector size="175" baseType="lpstr">
      <vt:lpstr>Arial Rounded MT Bold</vt:lpstr>
      <vt:lpstr>黑体</vt:lpstr>
      <vt:lpstr>宋体</vt:lpstr>
      <vt:lpstr>Arial</vt:lpstr>
      <vt:lpstr>Bookman Old Style</vt:lpstr>
      <vt:lpstr>Symbol</vt:lpstr>
      <vt:lpstr>Tahoma</vt:lpstr>
      <vt:lpstr>Times New Roman</vt:lpstr>
      <vt:lpstr>Wingdings</vt:lpstr>
      <vt:lpstr>Presentation</vt:lpstr>
      <vt:lpstr>Visio</vt:lpstr>
      <vt:lpstr>Microsoft ClipArt Gallery</vt:lpstr>
      <vt:lpstr>公式</vt:lpstr>
      <vt:lpstr>VISIO</vt:lpstr>
      <vt:lpstr>第 1 章   概述</vt:lpstr>
      <vt:lpstr>第 1 章   概述</vt:lpstr>
      <vt:lpstr>1.1  计算机网络在信息时代中的作用</vt:lpstr>
      <vt:lpstr>1.1  计算机网络在信息时代中的作用</vt:lpstr>
      <vt:lpstr>Internet 发展</vt:lpstr>
      <vt:lpstr>Internet 中文译名</vt:lpstr>
      <vt:lpstr>互连网与互联网</vt:lpstr>
      <vt:lpstr>“网”与互联网</vt:lpstr>
      <vt:lpstr>什么是互联网？</vt:lpstr>
      <vt:lpstr>互联网应用</vt:lpstr>
      <vt:lpstr>互联网的两个重要特点</vt:lpstr>
      <vt:lpstr>互联网在生活中的地位</vt:lpstr>
      <vt:lpstr>互联网+</vt:lpstr>
      <vt:lpstr>互联网负面影响</vt:lpstr>
      <vt:lpstr>1.2  互联网概述</vt:lpstr>
      <vt:lpstr>1.2.1  网络的网络</vt:lpstr>
      <vt:lpstr>1.2.1  网络的网络</vt:lpstr>
      <vt:lpstr>请注意名词“结点”</vt:lpstr>
      <vt:lpstr>关于“云”</vt:lpstr>
      <vt:lpstr>基本概念要清楚</vt:lpstr>
      <vt:lpstr>1.2.2  互联网基础结构发展的三个阶段</vt:lpstr>
      <vt:lpstr>internet 和 Internet 的区别</vt:lpstr>
      <vt:lpstr>internet 和 Internet 的区别</vt:lpstr>
      <vt:lpstr>1.2.2  互联网基础结构发展的三个阶段</vt:lpstr>
      <vt:lpstr>1.2.2  互联网基础结构发展的三个阶段</vt:lpstr>
      <vt:lpstr>PowerPoint 演示文稿</vt:lpstr>
      <vt:lpstr>PowerPoint 演示文稿</vt:lpstr>
      <vt:lpstr>万维网 WWW 的问世</vt:lpstr>
      <vt:lpstr>互联网的发展情况概况</vt:lpstr>
      <vt:lpstr>互联网的发展情况概况</vt:lpstr>
      <vt:lpstr>1.2.3  互联网的标准化工作</vt:lpstr>
      <vt:lpstr>成为互联网正式标准要经过三个阶段</vt:lpstr>
      <vt:lpstr>各种 RFC 之间的关系 </vt:lpstr>
      <vt:lpstr>1.3  互联网的组成</vt:lpstr>
      <vt:lpstr>1.3  互联网的组成</vt:lpstr>
      <vt:lpstr>互联网的边缘部分与核心部分</vt:lpstr>
      <vt:lpstr>1.3.1  互联网的边缘部分</vt:lpstr>
      <vt:lpstr>端系统之间通信的含义</vt:lpstr>
      <vt:lpstr>端系统之间的两种通信方式</vt:lpstr>
      <vt:lpstr>1.  客户服务器方式</vt:lpstr>
      <vt:lpstr>PowerPoint 演示文稿</vt:lpstr>
      <vt:lpstr>客户软件的特点 </vt:lpstr>
      <vt:lpstr>服务器软件的特点 </vt:lpstr>
      <vt:lpstr>2. 对等连接方式 </vt:lpstr>
      <vt:lpstr>对等连接方式的特点</vt:lpstr>
      <vt:lpstr>PowerPoint 演示文稿</vt:lpstr>
      <vt:lpstr>1.3.2  互联网的核心部分</vt:lpstr>
      <vt:lpstr>1.3.2  互联网的核心部分</vt:lpstr>
      <vt:lpstr>1. 电路交换的主要特点</vt:lpstr>
      <vt:lpstr>1. 电路交换的主要特点</vt:lpstr>
      <vt:lpstr>1. 电路交换的主要特点</vt:lpstr>
      <vt:lpstr>使用交换机</vt:lpstr>
      <vt:lpstr>“交换”的含义</vt:lpstr>
      <vt:lpstr>电路交换特点</vt:lpstr>
      <vt:lpstr>电路交换举例</vt:lpstr>
      <vt:lpstr>电路交换缺点</vt:lpstr>
      <vt:lpstr>2. 分组交换的主要特点 </vt:lpstr>
      <vt:lpstr>添加首部构成分组</vt:lpstr>
      <vt:lpstr>分组交换的传输单元</vt:lpstr>
      <vt:lpstr>分组首部的重要性</vt:lpstr>
      <vt:lpstr>收到分组后剥去首部</vt:lpstr>
      <vt:lpstr>最后还原成原来的报文</vt:lpstr>
      <vt:lpstr>1.3.2  互联网的核心部分</vt:lpstr>
      <vt:lpstr>PowerPoint 演示文稿</vt:lpstr>
      <vt:lpstr>PowerPoint 演示文稿</vt:lpstr>
      <vt:lpstr>分组交换网的示意图</vt:lpstr>
      <vt:lpstr>注意分组的存储转发过程</vt:lpstr>
      <vt:lpstr>路由器</vt:lpstr>
      <vt:lpstr>主机和路由器的作用不同</vt:lpstr>
      <vt:lpstr>分组交换的优点</vt:lpstr>
      <vt:lpstr>分组交换带来的问题</vt:lpstr>
      <vt:lpstr>存储转发原理并非完全新的概念 </vt:lpstr>
      <vt:lpstr>三种交换的比较 </vt:lpstr>
      <vt:lpstr>三种交换的比较</vt:lpstr>
      <vt:lpstr>1.4  计算机网络在我国的发展</vt:lpstr>
      <vt:lpstr>我国发出的第一封电子邮件</vt:lpstr>
      <vt:lpstr>我国发出的第一封电子邮件</vt:lpstr>
      <vt:lpstr>1.4  计算机网络在我国的发展</vt:lpstr>
      <vt:lpstr>1.4  计算机网络在我国的发展</vt:lpstr>
      <vt:lpstr>随堂作业</vt:lpstr>
      <vt:lpstr>1.5  计算机网络的类别</vt:lpstr>
      <vt:lpstr>1.5.1  计算机网络的定义</vt:lpstr>
      <vt:lpstr>1.5.1  计算机网络的定义</vt:lpstr>
      <vt:lpstr>1.5.2  几种不同类别的网络</vt:lpstr>
      <vt:lpstr>1. 按照网络的作用范围进行分类</vt:lpstr>
      <vt:lpstr>2. 按照网络的使用者进行分类</vt:lpstr>
      <vt:lpstr>3. 用来把用户接入到互联网的网络</vt:lpstr>
      <vt:lpstr>3. 用来把用户接入到互联网的网络</vt:lpstr>
      <vt:lpstr>1.6  计算机网络的性能</vt:lpstr>
      <vt:lpstr>1.6.1  计算机网络的性能指标</vt:lpstr>
      <vt:lpstr>1. 速率</vt:lpstr>
      <vt:lpstr>2. 带宽 </vt:lpstr>
      <vt:lpstr>数字信号流随时间的变化</vt:lpstr>
      <vt:lpstr>3. 吞吐量</vt:lpstr>
      <vt:lpstr>4. 时延 (delay 或 latency)</vt:lpstr>
      <vt:lpstr>4. 时延 (delay 或 latency)</vt:lpstr>
      <vt:lpstr>4. 时延 (delay 或 latency)</vt:lpstr>
      <vt:lpstr>4. 时延 (delay 或 latency)</vt:lpstr>
      <vt:lpstr>4. 时延 (delay 或 latency)</vt:lpstr>
      <vt:lpstr>四种时延所产生的地方 </vt:lpstr>
      <vt:lpstr>容易产生的错误概念 </vt:lpstr>
      <vt:lpstr>5. 时延带宽积</vt:lpstr>
      <vt:lpstr>6. 往返时间 RTT</vt:lpstr>
      <vt:lpstr>7. 利用率</vt:lpstr>
      <vt:lpstr>时延与网络利用率的关系</vt:lpstr>
      <vt:lpstr>时延与网络利用率的关系</vt:lpstr>
      <vt:lpstr>1.6.2  计算机网络的非性能特征 </vt:lpstr>
      <vt:lpstr>1.7  计算机网络的体系结构</vt:lpstr>
      <vt:lpstr>1.7.1  计算机网络体系结构的形成</vt:lpstr>
      <vt:lpstr>1.7.1  计算机网络体系结构的形成</vt:lpstr>
      <vt:lpstr>开放系统互连参考模型 OSI/RM</vt:lpstr>
      <vt:lpstr>开放系统互连参考模型 OSI/RM</vt:lpstr>
      <vt:lpstr>两种国际标准</vt:lpstr>
      <vt:lpstr>1.7.2  协议与划分层次</vt:lpstr>
      <vt:lpstr>网络协议的三个组成要素 </vt:lpstr>
      <vt:lpstr>协议的两种形式</vt:lpstr>
      <vt:lpstr>层次式协议结构</vt:lpstr>
      <vt:lpstr>划分层次的概念举例 </vt:lpstr>
      <vt:lpstr>两个主机交换文件 </vt:lpstr>
      <vt:lpstr>再设计一个通信服务模块 </vt:lpstr>
      <vt:lpstr>再设计一个网络接入模块 </vt:lpstr>
      <vt:lpstr>分层的好处与缺点 </vt:lpstr>
      <vt:lpstr>层数多少要适当 </vt:lpstr>
      <vt:lpstr>各层完成的主要功能</vt:lpstr>
      <vt:lpstr>计算机网络的体系结构 </vt:lpstr>
      <vt:lpstr>1.7.3  具有五层协议的体系结构</vt:lpstr>
      <vt:lpstr>1.7.3  具有五层协议的体系结构</vt:lpstr>
      <vt:lpstr>五层协议的体系结构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服务访问点</vt:lpstr>
      <vt:lpstr>1.7.4  实体、协议、服务和服务访问点</vt:lpstr>
      <vt:lpstr>协议很复杂 </vt:lpstr>
      <vt:lpstr>【例1-1】著名的协议举例</vt:lpstr>
      <vt:lpstr>PowerPoint 演示文稿</vt:lpstr>
      <vt:lpstr>结论</vt:lpstr>
      <vt:lpstr>1.7.5  TCP/IP 的体系结构</vt:lpstr>
      <vt:lpstr>TCP/IP 体系结构的另一种表示方法</vt:lpstr>
      <vt:lpstr>沙漏计时器形状的TCP/IP协议族 </vt:lpstr>
      <vt:lpstr>【例1-2】客户进程和服务器进程 使用 TCP/IP 协议栈进行通信</vt:lpstr>
      <vt:lpstr>功能较强的计算机 可同时运行多个服务器进程 </vt:lpstr>
    </vt:vector>
  </TitlesOfParts>
  <Company>920</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tt</cp:lastModifiedBy>
  <cp:revision>43</cp:revision>
  <dcterms:created xsi:type="dcterms:W3CDTF">2016-10-01T05:27:09Z</dcterms:created>
  <dcterms:modified xsi:type="dcterms:W3CDTF">2021-03-02T03:31:01Z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