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98"/>
  </p:notesMasterIdLst>
  <p:handoutMasterIdLst>
    <p:handoutMasterId r:id="rId99"/>
  </p:handoutMasterIdLst>
  <p:sldIdLst>
    <p:sldId id="256" r:id="rId2"/>
    <p:sldId id="257" r:id="rId3"/>
    <p:sldId id="258" r:id="rId4"/>
    <p:sldId id="259" r:id="rId5"/>
    <p:sldId id="260" r:id="rId6"/>
    <p:sldId id="261" r:id="rId7"/>
    <p:sldId id="262" r:id="rId8"/>
    <p:sldId id="341" r:id="rId9"/>
    <p:sldId id="34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43" r:id="rId35"/>
    <p:sldId id="344" r:id="rId36"/>
    <p:sldId id="287" r:id="rId37"/>
    <p:sldId id="340" r:id="rId38"/>
    <p:sldId id="346" r:id="rId39"/>
    <p:sldId id="345" r:id="rId40"/>
    <p:sldId id="289" r:id="rId41"/>
    <p:sldId id="290" r:id="rId42"/>
    <p:sldId id="291" r:id="rId43"/>
    <p:sldId id="292" r:id="rId44"/>
    <p:sldId id="293" r:id="rId45"/>
    <p:sldId id="294" r:id="rId46"/>
    <p:sldId id="295" r:id="rId47"/>
    <p:sldId id="296" r:id="rId48"/>
    <p:sldId id="351" r:id="rId49"/>
    <p:sldId id="347" r:id="rId50"/>
    <p:sldId id="297" r:id="rId51"/>
    <p:sldId id="352" r:id="rId52"/>
    <p:sldId id="354" r:id="rId53"/>
    <p:sldId id="353" r:id="rId54"/>
    <p:sldId id="355"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93" d="100"/>
          <a:sy n="93" d="100"/>
        </p:scale>
        <p:origin x="66" y="30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3124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3491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17</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323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18</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8226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19</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0009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20</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009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22</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947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23</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771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24</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691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25</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2261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26</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0830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6320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27</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1881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28</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1013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29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02917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015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31</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525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32</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2753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5100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weixin_39633054/article/details/111389925?ops_request_misc=%257B%2522request%255Fid%2522%253A%2522161588200216780264077782%2522%252C%2522scm%2522%253A%252220140713.130102334..%2522%257D&amp;request_id=161588200216780264077782&amp;biz_id=0&amp;utm_medium=distribute.pc_search_result.none-task-blog-2~all~first_rank_v2~rank_v29-4-111389925.pc_search_result_hbase_insert&amp;utm_term=%E5%8F%8C%E7%BB%9E%E7%BA%BF</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34</a:t>
            </a:fld>
            <a:endParaRPr lang="en-US" altLang="zh-CN"/>
          </a:p>
        </p:txBody>
      </p:sp>
    </p:spTree>
    <p:extLst>
      <p:ext uri="{BB962C8B-B14F-4D97-AF65-F5344CB8AC3E}">
        <p14:creationId xmlns:p14="http://schemas.microsoft.com/office/powerpoint/2010/main" val="2527977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1450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8521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7943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41</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4923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42</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76895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44</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7014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47</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9495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6D085-62D4-4A9B-94C3-7E9C57A460C3}" type="slidenum">
              <a:rPr lang="en-US" altLang="zh-CN"/>
              <a:pPr/>
              <a:t>49</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3444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9085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56</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8484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57</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9265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58</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1236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59</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1085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5</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4250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60</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968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61</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7559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62</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1962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63</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7338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64</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6452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66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9010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67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555432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68</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7586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69</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0068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70</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925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6</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70819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7390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2FB42-D4B7-4696-8AC7-9B276162C58C}" type="slidenum">
              <a:rPr lang="en-US" altLang="zh-CN"/>
              <a:pPr/>
              <a:t>72</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22921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A7AC6-D75F-4A0B-9048-E30D79FD5CF8}" type="slidenum">
              <a:rPr lang="en-US" altLang="zh-CN"/>
              <a:pPr/>
              <a:t>73</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5184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3553-C0BE-48C4-8DD3-5FC4991349FD}" type="slidenum">
              <a:rPr lang="en-US" altLang="zh-CN"/>
              <a:pPr/>
              <a:t>74</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52854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578DF-92DC-4964-A3E1-442DB4580AB9}" type="slidenum">
              <a:rPr lang="en-US" altLang="zh-CN"/>
              <a:pPr/>
              <a:t>75</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90708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21356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78</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4718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E0FC0-8F07-4FF0-AEA6-ABFA6A246775}" type="slidenum">
              <a:rPr lang="en-US" altLang="zh-CN"/>
              <a:pPr/>
              <a:t>79</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58703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579CF-0C03-4EA8-8DB5-7CDE822D595A}" type="slidenum">
              <a:rPr lang="en-US" altLang="zh-CN"/>
              <a:pPr/>
              <a:t>80</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1612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245E8-2E5E-4656-8381-ACB96D67BCA9}" type="slidenum">
              <a:rPr lang="en-US" altLang="zh-CN"/>
              <a:pPr/>
              <a:t>81</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878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7</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96582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BE398-1C24-442A-92FC-A6A81052AFBA}" type="slidenum">
              <a:rPr lang="en-US" altLang="zh-CN"/>
              <a:pPr/>
              <a:t>82</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67664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0C99B-1815-4FE3-9495-DAE1B69CAE1A}" type="slidenum">
              <a:rPr lang="en-US" altLang="zh-CN"/>
              <a:pPr/>
              <a:t>83</a:t>
            </a:fld>
            <a:endParaRPr lang="en-US" altLang="zh-CN"/>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05739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F08C4-C0DF-42C1-87A5-53C59A9B9A1C}" type="slidenum">
              <a:rPr lang="en-US" altLang="zh-CN"/>
              <a:pPr/>
              <a:t>84</a:t>
            </a:fld>
            <a:endParaRPr lang="en-US" altLang="zh-CN"/>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97622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98D-4AC7-4E49-8190-DF432EC31144}" type="slidenum">
              <a:rPr lang="en-US" altLang="zh-CN"/>
              <a:pPr/>
              <a:t>85</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34334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42E9C-E7C7-4808-803A-3C6E5144D51A}" type="slidenum">
              <a:rPr lang="en-US" altLang="zh-CN"/>
              <a:pPr/>
              <a:t>86</a:t>
            </a:fld>
            <a:endParaRPr lang="en-US" altLang="zh-CN"/>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8081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9E849-7A3B-4EC2-9D2A-2D1FED2CAF17}" type="slidenum">
              <a:rPr lang="en-US" altLang="zh-CN"/>
              <a:pPr/>
              <a:t>87</a:t>
            </a:fld>
            <a:endParaRPr lang="en-US" altLang="zh-CN"/>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95944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B7711-A663-488E-B52B-86687E6687F9}" type="slidenum">
              <a:rPr lang="en-US" altLang="zh-CN"/>
              <a:pPr/>
              <a:t>88</a:t>
            </a:fld>
            <a:endParaRPr lang="en-US" altLang="zh-CN"/>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49137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E548D-4882-466F-90D4-B43630CAEC11}" type="slidenum">
              <a:rPr lang="en-US" altLang="zh-CN"/>
              <a:pPr/>
              <a:t>89</a:t>
            </a:fld>
            <a:endParaRPr lang="en-US" altLang="zh-CN"/>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19306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A4008-4F39-4A34-945B-0E1F74AE3B41}" type="slidenum">
              <a:rPr lang="en-US" altLang="zh-CN"/>
              <a:pPr/>
              <a:t>90</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95071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FB798-AF5D-47D2-B392-8E63BC9421EA}" type="slidenum">
              <a:rPr lang="en-US" altLang="zh-CN"/>
              <a:pPr/>
              <a:t>91</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7673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11</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46067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8E120D-88C8-42F1-9EE2-65CFD0B70258}" type="slidenum">
              <a:rPr lang="en-US" altLang="zh-CN"/>
              <a:pPr/>
              <a:t>92</a:t>
            </a:fld>
            <a:endParaRPr lang="en-US" altLang="zh-CN"/>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5128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8F32-39B9-4FD0-A09F-F9083D50B6EF}" type="slidenum">
              <a:rPr lang="en-US" altLang="zh-CN"/>
              <a:pPr/>
              <a:t>93</a:t>
            </a:fld>
            <a:endParaRPr lang="en-US" altLang="zh-CN"/>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24763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B322E-BB0E-4506-B909-BC46EC978D1D}" type="slidenum">
              <a:rPr lang="en-US" altLang="zh-CN"/>
              <a:pPr/>
              <a:t>94</a:t>
            </a:fld>
            <a:endParaRPr lang="en-US" altLang="zh-CN"/>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2628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08687-ADE0-4549-BB42-AF1A68743558}" type="slidenum">
              <a:rPr lang="en-US" altLang="zh-CN"/>
              <a:pPr/>
              <a:t>95</a:t>
            </a:fld>
            <a:endParaRPr lang="en-US" altLang="zh-CN"/>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7982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682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宋体" pitchFamily="2" charset="-122"/>
                <a:ea typeface="宋体" pitchFamily="2" charset="-122"/>
                <a:cs typeface="+mn-cs"/>
              </a:rPr>
              <a:t>自同步</a:t>
            </a:r>
            <a:endParaRPr lang="zh-CN" altLang="zh-CN" sz="1200" kern="1200" dirty="0" smtClean="0">
              <a:solidFill>
                <a:schemeClr val="tx1"/>
              </a:solidFill>
              <a:effectLst/>
              <a:latin typeface="宋体" pitchFamily="2" charset="-122"/>
              <a:ea typeface="宋体" pitchFamily="2" charset="-122"/>
              <a:cs typeface="+mn-cs"/>
            </a:endParaRPr>
          </a:p>
          <a:p>
            <a:r>
              <a:rPr lang="zh-CN" altLang="zh-CN" sz="1200" kern="1200" dirty="0" smtClean="0">
                <a:solidFill>
                  <a:schemeClr val="tx1"/>
                </a:solidFill>
                <a:effectLst/>
                <a:latin typeface="宋体" pitchFamily="2" charset="-122"/>
                <a:ea typeface="宋体" pitchFamily="2" charset="-122"/>
                <a:cs typeface="+mn-cs"/>
              </a:rPr>
              <a:t>两个计算机传输信号的时候</a:t>
            </a:r>
            <a:r>
              <a:rPr lang="en-US" altLang="zh-CN" sz="1200" kern="1200" dirty="0" smtClean="0">
                <a:solidFill>
                  <a:schemeClr val="tx1"/>
                </a:solidFill>
                <a:effectLst/>
                <a:latin typeface="宋体" pitchFamily="2" charset="-122"/>
                <a:ea typeface="宋体" pitchFamily="2" charset="-122"/>
                <a:cs typeface="+mn-cs"/>
              </a:rPr>
              <a:t> clock</a:t>
            </a:r>
            <a:r>
              <a:rPr lang="zh-CN" altLang="zh-CN" sz="1200" kern="1200" dirty="0" smtClean="0">
                <a:solidFill>
                  <a:schemeClr val="tx1"/>
                </a:solidFill>
                <a:effectLst/>
                <a:latin typeface="宋体" pitchFamily="2" charset="-122"/>
                <a:ea typeface="宋体" pitchFamily="2" charset="-122"/>
                <a:cs typeface="+mn-cs"/>
              </a:rPr>
              <a:t>一定要同步 这样才能读出正确的信息</a:t>
            </a:r>
          </a:p>
          <a:p>
            <a:r>
              <a:rPr lang="zh-CN" altLang="zh-CN" sz="1200" kern="1200" dirty="0" smtClean="0">
                <a:solidFill>
                  <a:schemeClr val="tx1"/>
                </a:solidFill>
                <a:effectLst/>
                <a:latin typeface="宋体" pitchFamily="2" charset="-122"/>
                <a:ea typeface="宋体" pitchFamily="2" charset="-122"/>
                <a:cs typeface="+mn-cs"/>
              </a:rPr>
              <a:t>如果接收者的</a:t>
            </a:r>
            <a:r>
              <a:rPr lang="en-US" altLang="zh-CN" sz="1200" kern="1200" dirty="0" smtClean="0">
                <a:solidFill>
                  <a:schemeClr val="tx1"/>
                </a:solidFill>
                <a:effectLst/>
                <a:latin typeface="宋体" pitchFamily="2" charset="-122"/>
                <a:ea typeface="宋体" pitchFamily="2" charset="-122"/>
                <a:cs typeface="+mn-cs"/>
              </a:rPr>
              <a:t>clock</a:t>
            </a:r>
            <a:r>
              <a:rPr lang="zh-CN" altLang="zh-CN" sz="1200" kern="1200" dirty="0" smtClean="0">
                <a:solidFill>
                  <a:schemeClr val="tx1"/>
                </a:solidFill>
                <a:effectLst/>
                <a:latin typeface="宋体" pitchFamily="2" charset="-122"/>
                <a:ea typeface="宋体" pitchFamily="2" charset="-122"/>
                <a:cs typeface="+mn-cs"/>
              </a:rPr>
              <a:t>慢一点会怎么样呢，少了一个</a:t>
            </a:r>
            <a:r>
              <a:rPr lang="en-US" altLang="zh-CN" sz="1200" kern="1200" dirty="0" smtClean="0">
                <a:solidFill>
                  <a:schemeClr val="tx1"/>
                </a:solidFill>
                <a:effectLst/>
                <a:latin typeface="宋体" pitchFamily="2" charset="-122"/>
                <a:ea typeface="宋体" pitchFamily="2" charset="-122"/>
                <a:cs typeface="+mn-cs"/>
              </a:rPr>
              <a:t>bit   (clock slip)</a:t>
            </a:r>
            <a:endParaRPr lang="zh-CN" altLang="zh-CN" sz="1200" kern="1200" dirty="0" smtClean="0">
              <a:solidFill>
                <a:schemeClr val="tx1"/>
              </a:solidFill>
              <a:effectLst/>
              <a:latin typeface="宋体" pitchFamily="2" charset="-122"/>
              <a:ea typeface="宋体" pitchFamily="2" charset="-122"/>
              <a:cs typeface="+mn-cs"/>
            </a:endParaRPr>
          </a:p>
          <a:p>
            <a:r>
              <a:rPr lang="zh-CN" altLang="zh-CN" sz="1200" kern="1200" dirty="0" smtClean="0">
                <a:solidFill>
                  <a:schemeClr val="tx1"/>
                </a:solidFill>
                <a:effectLst/>
                <a:latin typeface="宋体" pitchFamily="2" charset="-122"/>
                <a:ea typeface="宋体" pitchFamily="2" charset="-122"/>
                <a:cs typeface="+mn-cs"/>
              </a:rPr>
              <a:t>解决这种问题</a:t>
            </a:r>
            <a:r>
              <a:rPr lang="en-US" altLang="zh-CN" sz="1200" kern="1200" dirty="0" smtClean="0">
                <a:solidFill>
                  <a:schemeClr val="tx1"/>
                </a:solidFill>
                <a:effectLst/>
                <a:latin typeface="宋体" pitchFamily="2" charset="-122"/>
                <a:ea typeface="宋体" pitchFamily="2" charset="-122"/>
                <a:cs typeface="+mn-cs"/>
              </a:rPr>
              <a:t>:</a:t>
            </a:r>
            <a:endParaRPr lang="zh-CN" altLang="zh-CN" sz="1200" kern="1200" dirty="0" smtClean="0">
              <a:solidFill>
                <a:schemeClr val="tx1"/>
              </a:solidFill>
              <a:effectLst/>
              <a:latin typeface="宋体" pitchFamily="2" charset="-122"/>
              <a:ea typeface="宋体" pitchFamily="2" charset="-122"/>
              <a:cs typeface="+mn-cs"/>
            </a:endParaRPr>
          </a:p>
          <a:p>
            <a:r>
              <a:rPr lang="zh-CN" altLang="zh-CN" sz="1200" kern="1200" dirty="0" smtClean="0">
                <a:solidFill>
                  <a:schemeClr val="tx1"/>
                </a:solidFill>
                <a:effectLst/>
                <a:latin typeface="宋体" pitchFamily="2" charset="-122"/>
                <a:ea typeface="宋体" pitchFamily="2" charset="-122"/>
                <a:cs typeface="+mn-cs"/>
              </a:rPr>
              <a:t>方法一</a:t>
            </a:r>
            <a:r>
              <a:rPr lang="en-US" altLang="zh-CN" sz="1200" kern="1200" dirty="0" smtClean="0">
                <a:solidFill>
                  <a:schemeClr val="tx1"/>
                </a:solidFill>
                <a:effectLst/>
                <a:latin typeface="宋体" pitchFamily="2" charset="-122"/>
                <a:ea typeface="宋体" pitchFamily="2" charset="-122"/>
                <a:cs typeface="+mn-cs"/>
              </a:rPr>
              <a:t>:</a:t>
            </a:r>
            <a:r>
              <a:rPr lang="zh-CN" altLang="zh-CN" sz="1200" kern="1200" dirty="0" smtClean="0">
                <a:solidFill>
                  <a:schemeClr val="tx1"/>
                </a:solidFill>
                <a:effectLst/>
                <a:latin typeface="宋体" pitchFamily="2" charset="-122"/>
                <a:ea typeface="宋体" pitchFamily="2" charset="-122"/>
                <a:cs typeface="+mn-cs"/>
              </a:rPr>
              <a:t>（</a:t>
            </a:r>
            <a:r>
              <a:rPr lang="en-US" altLang="zh-CN" sz="1200" kern="1200" dirty="0" smtClean="0">
                <a:solidFill>
                  <a:schemeClr val="tx1"/>
                </a:solidFill>
                <a:effectLst/>
                <a:latin typeface="宋体" pitchFamily="2" charset="-122"/>
                <a:ea typeface="宋体" pitchFamily="2" charset="-122"/>
                <a:cs typeface="+mn-cs"/>
              </a:rPr>
              <a:t>GPS antennae </a:t>
            </a:r>
            <a:r>
              <a:rPr lang="en-US" altLang="zh-CN" sz="1200" kern="1200" dirty="0" err="1" smtClean="0">
                <a:solidFill>
                  <a:schemeClr val="tx1"/>
                </a:solidFill>
                <a:effectLst/>
                <a:latin typeface="宋体" pitchFamily="2" charset="-122"/>
                <a:ea typeface="宋体" pitchFamily="2" charset="-122"/>
                <a:cs typeface="+mn-cs"/>
              </a:rPr>
              <a:t>gps</a:t>
            </a:r>
            <a:r>
              <a:rPr lang="zh-CN" altLang="zh-CN" sz="1200" kern="1200" dirty="0" smtClean="0">
                <a:solidFill>
                  <a:schemeClr val="tx1"/>
                </a:solidFill>
                <a:effectLst/>
                <a:latin typeface="宋体" pitchFamily="2" charset="-122"/>
                <a:ea typeface="宋体" pitchFamily="2" charset="-122"/>
                <a:cs typeface="+mn-cs"/>
              </a:rPr>
              <a:t>天线 每个计算机拿到</a:t>
            </a:r>
            <a:r>
              <a:rPr lang="en-US" altLang="zh-CN" sz="1200" kern="1200" dirty="0" err="1" smtClean="0">
                <a:solidFill>
                  <a:schemeClr val="tx1"/>
                </a:solidFill>
                <a:effectLst/>
                <a:latin typeface="宋体" pitchFamily="2" charset="-122"/>
                <a:ea typeface="宋体" pitchFamily="2" charset="-122"/>
                <a:cs typeface="+mn-cs"/>
              </a:rPr>
              <a:t>gps</a:t>
            </a:r>
            <a:r>
              <a:rPr lang="zh-CN" altLang="zh-CN" sz="1200" kern="1200" dirty="0" smtClean="0">
                <a:solidFill>
                  <a:schemeClr val="tx1"/>
                </a:solidFill>
                <a:effectLst/>
                <a:latin typeface="宋体" pitchFamily="2" charset="-122"/>
                <a:ea typeface="宋体" pitchFamily="2" charset="-122"/>
                <a:cs typeface="+mn-cs"/>
              </a:rPr>
              <a:t>上的</a:t>
            </a:r>
            <a:r>
              <a:rPr lang="en-US" altLang="zh-CN" sz="1200" kern="1200" dirty="0" smtClean="0">
                <a:solidFill>
                  <a:schemeClr val="tx1"/>
                </a:solidFill>
                <a:effectLst/>
                <a:latin typeface="宋体" pitchFamily="2" charset="-122"/>
                <a:ea typeface="宋体" pitchFamily="2" charset="-122"/>
                <a:cs typeface="+mn-cs"/>
              </a:rPr>
              <a:t>clock</a:t>
            </a:r>
            <a:endParaRPr lang="zh-CN" altLang="zh-CN" sz="1200" kern="1200" dirty="0" smtClean="0">
              <a:solidFill>
                <a:schemeClr val="tx1"/>
              </a:solidFill>
              <a:effectLst/>
              <a:latin typeface="宋体" pitchFamily="2" charset="-122"/>
              <a:ea typeface="宋体" pitchFamily="2" charset="-122"/>
              <a:cs typeface="+mn-cs"/>
            </a:endParaRPr>
          </a:p>
          <a:p>
            <a:r>
              <a:rPr lang="en-US" altLang="zh-CN" sz="1200" kern="1200" dirty="0" smtClean="0">
                <a:solidFill>
                  <a:schemeClr val="tx1"/>
                </a:solidFill>
                <a:effectLst/>
                <a:latin typeface="宋体" pitchFamily="2" charset="-122"/>
                <a:ea typeface="宋体" pitchFamily="2" charset="-122"/>
                <a:cs typeface="+mn-cs"/>
              </a:rPr>
              <a:t>  </a:t>
            </a:r>
            <a:r>
              <a:rPr lang="zh-CN" altLang="zh-CN" sz="1200" kern="1200" dirty="0" smtClean="0">
                <a:solidFill>
                  <a:schemeClr val="tx1"/>
                </a:solidFill>
                <a:effectLst/>
                <a:latin typeface="宋体" pitchFamily="2" charset="-122"/>
                <a:ea typeface="宋体" pitchFamily="2" charset="-122"/>
                <a:cs typeface="+mn-cs"/>
              </a:rPr>
              <a:t>然后用这个</a:t>
            </a:r>
            <a:r>
              <a:rPr lang="en-US" altLang="zh-CN" sz="1200" kern="1200" dirty="0" smtClean="0">
                <a:solidFill>
                  <a:schemeClr val="tx1"/>
                </a:solidFill>
                <a:effectLst/>
                <a:latin typeface="宋体" pitchFamily="2" charset="-122"/>
                <a:ea typeface="宋体" pitchFamily="2" charset="-122"/>
                <a:cs typeface="+mn-cs"/>
              </a:rPr>
              <a:t>clock</a:t>
            </a:r>
            <a:r>
              <a:rPr lang="zh-CN" altLang="zh-CN" sz="1200" kern="1200" dirty="0" smtClean="0">
                <a:solidFill>
                  <a:schemeClr val="tx1"/>
                </a:solidFill>
                <a:effectLst/>
                <a:latin typeface="宋体" pitchFamily="2" charset="-122"/>
                <a:ea typeface="宋体" pitchFamily="2" charset="-122"/>
                <a:cs typeface="+mn-cs"/>
              </a:rPr>
              <a:t>来</a:t>
            </a:r>
            <a:r>
              <a:rPr lang="en-US" altLang="zh-CN" sz="1200" kern="1200" dirty="0" smtClean="0">
                <a:solidFill>
                  <a:schemeClr val="tx1"/>
                </a:solidFill>
                <a:effectLst/>
                <a:latin typeface="宋体" pitchFamily="2" charset="-122"/>
                <a:ea typeface="宋体" pitchFamily="2" charset="-122"/>
                <a:cs typeface="+mn-cs"/>
              </a:rPr>
              <a:t>receive and sending data</a:t>
            </a:r>
            <a:endParaRPr lang="zh-CN" altLang="zh-CN" sz="1200" kern="1200" dirty="0" smtClean="0">
              <a:solidFill>
                <a:schemeClr val="tx1"/>
              </a:solidFill>
              <a:effectLst/>
              <a:latin typeface="宋体" pitchFamily="2" charset="-122"/>
              <a:ea typeface="宋体" pitchFamily="2" charset="-122"/>
              <a:cs typeface="+mn-cs"/>
            </a:endParaRPr>
          </a:p>
          <a:p>
            <a:r>
              <a:rPr lang="zh-CN" altLang="zh-CN" sz="1200" kern="1200" dirty="0" smtClean="0">
                <a:solidFill>
                  <a:schemeClr val="tx1"/>
                </a:solidFill>
                <a:effectLst/>
                <a:latin typeface="宋体" pitchFamily="2" charset="-122"/>
                <a:ea typeface="宋体" pitchFamily="2" charset="-122"/>
                <a:cs typeface="+mn-cs"/>
              </a:rPr>
              <a:t>方法二</a:t>
            </a:r>
            <a:r>
              <a:rPr lang="en-US" altLang="zh-CN" sz="1200" kern="1200" dirty="0" smtClean="0">
                <a:solidFill>
                  <a:schemeClr val="tx1"/>
                </a:solidFill>
                <a:effectLst/>
                <a:latin typeface="宋体" pitchFamily="2" charset="-122"/>
                <a:ea typeface="宋体" pitchFamily="2" charset="-122"/>
                <a:cs typeface="+mn-cs"/>
              </a:rPr>
              <a:t>:</a:t>
            </a:r>
            <a:r>
              <a:rPr lang="zh-CN" altLang="zh-CN" sz="1200" kern="1200" dirty="0" smtClean="0">
                <a:solidFill>
                  <a:schemeClr val="tx1"/>
                </a:solidFill>
                <a:effectLst/>
                <a:latin typeface="宋体" pitchFamily="2" charset="-122"/>
                <a:ea typeface="宋体" pitchFamily="2" charset="-122"/>
                <a:cs typeface="+mn-cs"/>
              </a:rPr>
              <a:t>计算机内放一个原子钟</a:t>
            </a:r>
          </a:p>
          <a:p>
            <a:r>
              <a:rPr lang="zh-CN" altLang="zh-CN" sz="1200" kern="1200" dirty="0" smtClean="0">
                <a:solidFill>
                  <a:schemeClr val="tx1"/>
                </a:solidFill>
                <a:effectLst/>
                <a:latin typeface="宋体" pitchFamily="2" charset="-122"/>
                <a:ea typeface="宋体" pitchFamily="2" charset="-122"/>
                <a:cs typeface="+mn-cs"/>
              </a:rPr>
              <a:t>方法三</a:t>
            </a:r>
            <a:r>
              <a:rPr lang="en-US" altLang="zh-CN" sz="1200" kern="1200" dirty="0" smtClean="0">
                <a:solidFill>
                  <a:schemeClr val="tx1"/>
                </a:solidFill>
                <a:effectLst/>
                <a:latin typeface="宋体" pitchFamily="2" charset="-122"/>
                <a:ea typeface="宋体" pitchFamily="2" charset="-122"/>
                <a:cs typeface="+mn-cs"/>
              </a:rPr>
              <a:t>:</a:t>
            </a:r>
            <a:r>
              <a:rPr lang="zh-CN" altLang="zh-CN" sz="1200" kern="1200" dirty="0" smtClean="0">
                <a:solidFill>
                  <a:schemeClr val="tx1"/>
                </a:solidFill>
                <a:effectLst/>
                <a:latin typeface="宋体" pitchFamily="2" charset="-122"/>
                <a:ea typeface="宋体" pitchFamily="2" charset="-122"/>
                <a:cs typeface="+mn-cs"/>
              </a:rPr>
              <a:t>再发一个信号，这个信号把</a:t>
            </a:r>
            <a:r>
              <a:rPr lang="en-US" altLang="zh-CN" sz="1200" kern="1200" dirty="0" smtClean="0">
                <a:solidFill>
                  <a:schemeClr val="tx1"/>
                </a:solidFill>
                <a:effectLst/>
                <a:latin typeface="宋体" pitchFamily="2" charset="-122"/>
                <a:ea typeface="宋体" pitchFamily="2" charset="-122"/>
                <a:cs typeface="+mn-cs"/>
              </a:rPr>
              <a:t>clock</a:t>
            </a:r>
            <a:r>
              <a:rPr lang="zh-CN" altLang="zh-CN" sz="1200" kern="1200" dirty="0" smtClean="0">
                <a:solidFill>
                  <a:schemeClr val="tx1"/>
                </a:solidFill>
                <a:effectLst/>
                <a:latin typeface="宋体" pitchFamily="2" charset="-122"/>
                <a:ea typeface="宋体" pitchFamily="2" charset="-122"/>
                <a:cs typeface="+mn-cs"/>
              </a:rPr>
              <a:t>也发过去</a:t>
            </a:r>
          </a:p>
          <a:p>
            <a:r>
              <a:rPr lang="zh-CN" altLang="zh-CN" sz="1200" kern="1200" dirty="0" smtClean="0">
                <a:solidFill>
                  <a:schemeClr val="tx1"/>
                </a:solidFill>
                <a:effectLst/>
                <a:latin typeface="宋体" pitchFamily="2" charset="-122"/>
                <a:ea typeface="宋体" pitchFamily="2" charset="-122"/>
                <a:cs typeface="+mn-cs"/>
              </a:rPr>
              <a:t>于是这个计算机就不用自己的</a:t>
            </a:r>
            <a:r>
              <a:rPr lang="en-US" altLang="zh-CN" sz="1200" kern="1200" dirty="0" smtClean="0">
                <a:solidFill>
                  <a:schemeClr val="tx1"/>
                </a:solidFill>
                <a:effectLst/>
                <a:latin typeface="宋体" pitchFamily="2" charset="-122"/>
                <a:ea typeface="宋体" pitchFamily="2" charset="-122"/>
                <a:cs typeface="+mn-cs"/>
              </a:rPr>
              <a:t>clock</a:t>
            </a:r>
            <a:r>
              <a:rPr lang="zh-CN" altLang="zh-CN" sz="1200" kern="1200" dirty="0" smtClean="0">
                <a:solidFill>
                  <a:schemeClr val="tx1"/>
                </a:solidFill>
                <a:effectLst/>
                <a:latin typeface="宋体" pitchFamily="2" charset="-122"/>
                <a:ea typeface="宋体" pitchFamily="2" charset="-122"/>
                <a:cs typeface="+mn-cs"/>
              </a:rPr>
              <a:t>了，可以使用传输过来的</a:t>
            </a:r>
            <a:r>
              <a:rPr lang="en-US" altLang="zh-CN" sz="1200" kern="1200" dirty="0" smtClean="0">
                <a:solidFill>
                  <a:schemeClr val="tx1"/>
                </a:solidFill>
                <a:effectLst/>
                <a:latin typeface="宋体" pitchFamily="2" charset="-122"/>
                <a:ea typeface="宋体" pitchFamily="2" charset="-122"/>
                <a:cs typeface="+mn-cs"/>
              </a:rPr>
              <a:t>clock</a:t>
            </a:r>
            <a:endParaRPr lang="zh-CN" altLang="zh-CN" sz="1200" kern="1200" dirty="0" smtClean="0">
              <a:solidFill>
                <a:schemeClr val="tx1"/>
              </a:solidFill>
              <a:effectLst/>
              <a:latin typeface="宋体" pitchFamily="2" charset="-122"/>
              <a:ea typeface="宋体" pitchFamily="2" charset="-122"/>
              <a:cs typeface="+mn-cs"/>
            </a:endParaRPr>
          </a:p>
          <a:p>
            <a:r>
              <a:rPr lang="zh-CN" altLang="zh-CN" sz="1200" kern="1200" dirty="0" smtClean="0">
                <a:solidFill>
                  <a:schemeClr val="tx1"/>
                </a:solidFill>
                <a:effectLst/>
                <a:latin typeface="宋体" pitchFamily="2" charset="-122"/>
                <a:ea typeface="宋体" pitchFamily="2" charset="-122"/>
                <a:cs typeface="+mn-cs"/>
              </a:rPr>
              <a:t>曼彻斯特编码（</a:t>
            </a:r>
            <a:r>
              <a:rPr lang="en-US" altLang="zh-CN" sz="1200" kern="1200" dirty="0" smtClean="0">
                <a:solidFill>
                  <a:schemeClr val="tx1"/>
                </a:solidFill>
                <a:effectLst/>
                <a:latin typeface="宋体" pitchFamily="2" charset="-122"/>
                <a:ea typeface="宋体" pitchFamily="2" charset="-122"/>
                <a:cs typeface="+mn-cs"/>
              </a:rPr>
              <a:t>Manchester Encoding</a:t>
            </a:r>
            <a:r>
              <a:rPr lang="zh-CN" altLang="zh-CN" sz="1200" kern="1200" dirty="0" smtClean="0">
                <a:solidFill>
                  <a:schemeClr val="tx1"/>
                </a:solidFill>
                <a:effectLst/>
                <a:latin typeface="宋体" pitchFamily="2" charset="-122"/>
                <a:ea typeface="宋体" pitchFamily="2" charset="-122"/>
                <a:cs typeface="+mn-cs"/>
              </a:rPr>
              <a:t>），也叫做相位编码（</a:t>
            </a:r>
            <a:r>
              <a:rPr lang="en-US" altLang="zh-CN" sz="1200" kern="1200" dirty="0" smtClean="0">
                <a:solidFill>
                  <a:schemeClr val="tx1"/>
                </a:solidFill>
                <a:effectLst/>
                <a:latin typeface="宋体" pitchFamily="2" charset="-122"/>
                <a:ea typeface="宋体" pitchFamily="2" charset="-122"/>
                <a:cs typeface="+mn-cs"/>
              </a:rPr>
              <a:t> Phase Encode</a:t>
            </a:r>
            <a:r>
              <a:rPr lang="zh-CN" altLang="zh-CN" sz="1200" kern="1200" dirty="0" smtClean="0">
                <a:solidFill>
                  <a:schemeClr val="tx1"/>
                </a:solidFill>
                <a:effectLst/>
                <a:latin typeface="宋体" pitchFamily="2" charset="-122"/>
                <a:ea typeface="宋体" pitchFamily="2" charset="-122"/>
                <a:cs typeface="+mn-cs"/>
              </a:rPr>
              <a:t>，简写</a:t>
            </a:r>
            <a:r>
              <a:rPr lang="en-US" altLang="zh-CN" sz="1200" kern="1200" dirty="0" smtClean="0">
                <a:solidFill>
                  <a:schemeClr val="tx1"/>
                </a:solidFill>
                <a:effectLst/>
                <a:latin typeface="宋体" pitchFamily="2" charset="-122"/>
                <a:ea typeface="宋体" pitchFamily="2" charset="-122"/>
                <a:cs typeface="+mn-cs"/>
              </a:rPr>
              <a:t>PE</a:t>
            </a:r>
            <a:r>
              <a:rPr lang="zh-CN" altLang="zh-CN" sz="1200" kern="1200" dirty="0" smtClean="0">
                <a:solidFill>
                  <a:schemeClr val="tx1"/>
                </a:solidFill>
                <a:effectLst/>
                <a:latin typeface="宋体" pitchFamily="2" charset="-122"/>
                <a:ea typeface="宋体" pitchFamily="2" charset="-122"/>
                <a:cs typeface="+mn-cs"/>
              </a:rPr>
              <a:t>），是一个同步时钟编码技术，物理层使用曼彻斯特编码来编码一个同步位流的时钟和数据。它在以太网媒介系统中的应用属于数据通信中的两种位同步方法里的自同步法（另一种是外同步法），即接收方利用包含有同步信号的特殊编码从信号自身提取同步信号来锁定自己的时钟脉冲频率，达到同步目的。</a:t>
            </a:r>
          </a:p>
          <a:p>
            <a:r>
              <a:rPr lang="zh-CN" altLang="zh-CN" sz="1200" kern="1200" dirty="0" smtClean="0">
                <a:solidFill>
                  <a:schemeClr val="tx1"/>
                </a:solidFill>
                <a:effectLst/>
                <a:latin typeface="宋体" pitchFamily="2" charset="-122"/>
                <a:ea typeface="宋体" pitchFamily="2" charset="-122"/>
                <a:cs typeface="+mn-cs"/>
              </a:rPr>
              <a:t>在曼彻斯特编码中，每一位的中间有一跳变，位中间的跳变既作时钟信号，又作数据信号</a:t>
            </a:r>
            <a:r>
              <a:rPr lang="en-US" altLang="zh-CN" sz="1200" kern="1200" dirty="0" smtClean="0">
                <a:solidFill>
                  <a:schemeClr val="tx1"/>
                </a:solidFill>
                <a:effectLst/>
                <a:latin typeface="宋体" pitchFamily="2" charset="-122"/>
                <a:ea typeface="宋体" pitchFamily="2" charset="-122"/>
                <a:cs typeface="+mn-cs"/>
              </a:rPr>
              <a:t>;</a:t>
            </a:r>
            <a:r>
              <a:rPr lang="zh-CN" altLang="zh-CN" sz="1200" kern="1200" dirty="0" smtClean="0">
                <a:solidFill>
                  <a:schemeClr val="tx1"/>
                </a:solidFill>
                <a:effectLst/>
                <a:latin typeface="宋体" pitchFamily="2" charset="-122"/>
                <a:ea typeface="宋体" pitchFamily="2" charset="-122"/>
                <a:cs typeface="+mn-cs"/>
              </a:rPr>
              <a:t>从低到高跳变表示</a:t>
            </a:r>
            <a:r>
              <a:rPr lang="en-US" altLang="zh-CN" sz="1200" kern="1200" dirty="0" smtClean="0">
                <a:solidFill>
                  <a:schemeClr val="tx1"/>
                </a:solidFill>
                <a:effectLst/>
                <a:latin typeface="宋体" pitchFamily="2" charset="-122"/>
                <a:ea typeface="宋体" pitchFamily="2" charset="-122"/>
                <a:cs typeface="+mn-cs"/>
              </a:rPr>
              <a:t>"1"</a:t>
            </a:r>
            <a:r>
              <a:rPr lang="zh-CN" altLang="zh-CN" sz="1200" kern="1200" dirty="0" smtClean="0">
                <a:solidFill>
                  <a:schemeClr val="tx1"/>
                </a:solidFill>
                <a:effectLst/>
                <a:latin typeface="宋体" pitchFamily="2" charset="-122"/>
                <a:ea typeface="宋体" pitchFamily="2" charset="-122"/>
                <a:cs typeface="+mn-cs"/>
              </a:rPr>
              <a:t>，从高到低跳变表示</a:t>
            </a:r>
            <a:r>
              <a:rPr lang="en-US" altLang="zh-CN" sz="1200" kern="1200" dirty="0" smtClean="0">
                <a:solidFill>
                  <a:schemeClr val="tx1"/>
                </a:solidFill>
                <a:effectLst/>
                <a:latin typeface="宋体" pitchFamily="2" charset="-122"/>
                <a:ea typeface="宋体" pitchFamily="2" charset="-122"/>
                <a:cs typeface="+mn-cs"/>
              </a:rPr>
              <a:t>"0"</a:t>
            </a:r>
            <a:r>
              <a:rPr lang="zh-CN" altLang="zh-CN" sz="1200" kern="1200" dirty="0" smtClean="0">
                <a:solidFill>
                  <a:schemeClr val="tx1"/>
                </a:solidFill>
                <a:effectLst/>
                <a:latin typeface="宋体" pitchFamily="2" charset="-122"/>
                <a:ea typeface="宋体" pitchFamily="2" charset="-122"/>
                <a:cs typeface="+mn-cs"/>
              </a:rPr>
              <a:t>。还有一种是差分曼彻斯特编码，每位中间的跳变仅提供时钟定时，而用每位开始时有无跳变表示</a:t>
            </a:r>
            <a:r>
              <a:rPr lang="en-US" altLang="zh-CN" sz="1200" kern="1200" dirty="0" smtClean="0">
                <a:solidFill>
                  <a:schemeClr val="tx1"/>
                </a:solidFill>
                <a:effectLst/>
                <a:latin typeface="宋体" pitchFamily="2" charset="-122"/>
                <a:ea typeface="宋体" pitchFamily="2" charset="-122"/>
                <a:cs typeface="+mn-cs"/>
              </a:rPr>
              <a:t>"0"</a:t>
            </a:r>
            <a:r>
              <a:rPr lang="zh-CN" altLang="zh-CN" sz="1200" kern="1200" dirty="0" smtClean="0">
                <a:solidFill>
                  <a:schemeClr val="tx1"/>
                </a:solidFill>
                <a:effectLst/>
                <a:latin typeface="宋体" pitchFamily="2" charset="-122"/>
                <a:ea typeface="宋体" pitchFamily="2" charset="-122"/>
                <a:cs typeface="+mn-cs"/>
              </a:rPr>
              <a:t>或</a:t>
            </a:r>
            <a:r>
              <a:rPr lang="en-US" altLang="zh-CN" sz="1200" kern="1200" dirty="0" smtClean="0">
                <a:solidFill>
                  <a:schemeClr val="tx1"/>
                </a:solidFill>
                <a:effectLst/>
                <a:latin typeface="宋体" pitchFamily="2" charset="-122"/>
                <a:ea typeface="宋体" pitchFamily="2" charset="-122"/>
                <a:cs typeface="+mn-cs"/>
              </a:rPr>
              <a:t>"1"</a:t>
            </a:r>
            <a:r>
              <a:rPr lang="zh-CN" altLang="zh-CN" sz="1200" kern="1200" dirty="0" smtClean="0">
                <a:solidFill>
                  <a:schemeClr val="tx1"/>
                </a:solidFill>
                <a:effectLst/>
                <a:latin typeface="宋体" pitchFamily="2" charset="-122"/>
                <a:ea typeface="宋体" pitchFamily="2" charset="-122"/>
                <a:cs typeface="+mn-cs"/>
              </a:rPr>
              <a:t>，有跳变为</a:t>
            </a:r>
            <a:r>
              <a:rPr lang="en-US" altLang="zh-CN" sz="1200" kern="1200" dirty="0" smtClean="0">
                <a:solidFill>
                  <a:schemeClr val="tx1"/>
                </a:solidFill>
                <a:effectLst/>
                <a:latin typeface="宋体" pitchFamily="2" charset="-122"/>
                <a:ea typeface="宋体" pitchFamily="2" charset="-122"/>
                <a:cs typeface="+mn-cs"/>
              </a:rPr>
              <a:t>"0"</a:t>
            </a:r>
            <a:r>
              <a:rPr lang="zh-CN" altLang="zh-CN" sz="1200" kern="1200" dirty="0" smtClean="0">
                <a:solidFill>
                  <a:schemeClr val="tx1"/>
                </a:solidFill>
                <a:effectLst/>
                <a:latin typeface="宋体" pitchFamily="2" charset="-122"/>
                <a:ea typeface="宋体" pitchFamily="2" charset="-122"/>
                <a:cs typeface="+mn-cs"/>
              </a:rPr>
              <a:t>，无跳变为</a:t>
            </a:r>
            <a:r>
              <a:rPr lang="en-US" altLang="zh-CN" sz="1200" kern="1200" dirty="0" smtClean="0">
                <a:solidFill>
                  <a:schemeClr val="tx1"/>
                </a:solidFill>
                <a:effectLst/>
                <a:latin typeface="宋体" pitchFamily="2" charset="-122"/>
                <a:ea typeface="宋体" pitchFamily="2" charset="-122"/>
                <a:cs typeface="+mn-cs"/>
              </a:rPr>
              <a:t>"1"</a:t>
            </a:r>
            <a:r>
              <a:rPr lang="zh-CN" altLang="zh-CN" sz="1200" kern="1200" dirty="0" smtClean="0">
                <a:solidFill>
                  <a:schemeClr val="tx1"/>
                </a:solidFill>
                <a:effectLst/>
                <a:latin typeface="宋体" pitchFamily="2" charset="-122"/>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a:t>
            </a:fld>
            <a:endParaRPr lang="en-US" altLang="zh-CN"/>
          </a:p>
        </p:txBody>
      </p:sp>
    </p:spTree>
    <p:extLst>
      <p:ext uri="{BB962C8B-B14F-4D97-AF65-F5344CB8AC3E}">
        <p14:creationId xmlns:p14="http://schemas.microsoft.com/office/powerpoint/2010/main" val="131350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a:t>
            </a:r>
            <a:r>
              <a:rPr lang="zh-CN" altLang="en-US" dirty="0" smtClean="0">
                <a:latin typeface="+mn-lt"/>
              </a:rPr>
              <a:t> </a:t>
            </a:r>
            <a:r>
              <a:rPr lang="zh-CN" altLang="en-US" dirty="0">
                <a:latin typeface="+mn-lt"/>
              </a:rPr>
              <a:t>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smtClean="0">
                <a:solidFill>
                  <a:srgbClr val="0000CC"/>
                </a:solidFill>
              </a:rPr>
              <a:t>信道（</a:t>
            </a:r>
            <a:r>
              <a:rPr lang="en-US" altLang="zh-CN" dirty="0" smtClean="0">
                <a:solidFill>
                  <a:srgbClr val="0000CC"/>
                </a:solidFill>
              </a:rPr>
              <a:t>Channel</a:t>
            </a:r>
            <a:r>
              <a:rPr lang="zh-CN" altLang="en-US" dirty="0" smtClean="0">
                <a:solidFill>
                  <a:srgbClr val="0000CC"/>
                </a:solidFill>
              </a:rPr>
              <a:t>）</a:t>
            </a:r>
            <a:r>
              <a:rPr lang="zh-CN" altLang="en-US" dirty="0" smtClean="0"/>
              <a:t> </a:t>
            </a:r>
            <a:r>
              <a:rPr lang="en-US" altLang="zh-CN" dirty="0" smtClean="0"/>
              <a:t>—— </a:t>
            </a:r>
            <a:r>
              <a:rPr lang="zh-CN" altLang="zh-CN" dirty="0" smtClean="0"/>
              <a:t>一般用来</a:t>
            </a:r>
            <a:r>
              <a:rPr lang="zh-CN" altLang="zh-CN" dirty="0"/>
              <a:t>表示向某一个方向传送信息的媒体</a:t>
            </a:r>
            <a:r>
              <a:rPr lang="zh-CN" altLang="zh-CN" dirty="0" smtClean="0"/>
              <a:t>。</a:t>
            </a:r>
            <a:endParaRPr lang="en-US" altLang="zh-CN" dirty="0" smtClean="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r>
              <a:rPr lang="zh-CN" altLang="en-US" dirty="0" smtClean="0"/>
              <a:t>。（双相交替通信）</a:t>
            </a:r>
            <a:endParaRPr lang="zh-CN" altLang="en-US" dirty="0"/>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smtClean="0"/>
              <a:t>—— </a:t>
            </a:r>
            <a:r>
              <a:rPr lang="zh-CN" altLang="en-US" dirty="0" smtClean="0"/>
              <a:t>来自</a:t>
            </a:r>
            <a:r>
              <a:rPr lang="zh-CN" altLang="en-US" dirty="0"/>
              <a:t>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a:t>
            </a:r>
            <a:r>
              <a:rPr lang="zh-CN" altLang="zh-CN" sz="2800" dirty="0" smtClean="0">
                <a:solidFill>
                  <a:srgbClr val="FF0000"/>
                </a:solidFill>
              </a:rPr>
              <a:t>调制</a:t>
            </a:r>
            <a:r>
              <a:rPr lang="zh-CN" altLang="en-US" sz="2800" dirty="0" smtClean="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a:t>
            </a:r>
            <a:r>
              <a:rPr lang="zh-CN" altLang="zh-CN" sz="2800" dirty="0" smtClean="0">
                <a:solidFill>
                  <a:srgbClr val="FF0000"/>
                </a:solidFill>
              </a:rPr>
              <a:t>基带信号</a:t>
            </a:r>
            <a:r>
              <a:rPr lang="zh-CN" altLang="en-US" sz="2800" dirty="0" smtClean="0">
                <a:solidFill>
                  <a:srgbClr val="FF0000"/>
                </a:solidFill>
              </a:rPr>
              <a:t>。</a:t>
            </a:r>
            <a:r>
              <a:rPr lang="zh-CN" altLang="zh-CN" sz="2800" dirty="0"/>
              <a:t>把这种过程称为</a:t>
            </a:r>
            <a:r>
              <a:rPr lang="zh-CN" altLang="zh-CN" sz="2800" dirty="0" smtClean="0">
                <a:solidFill>
                  <a:srgbClr val="FF0000"/>
                </a:solidFill>
              </a:rPr>
              <a:t>编码</a:t>
            </a:r>
            <a:r>
              <a:rPr lang="en-US" altLang="zh-CN" sz="2800" dirty="0" smtClean="0">
                <a:solidFill>
                  <a:srgbClr val="FF0000"/>
                </a:solidFill>
              </a:rPr>
              <a:t> </a:t>
            </a:r>
            <a:r>
              <a:rPr lang="en-US" altLang="zh-CN" sz="2800" dirty="0" smtClean="0"/>
              <a:t>(</a:t>
            </a:r>
            <a:r>
              <a:rPr lang="en-US" altLang="zh-CN" sz="2800" dirty="0"/>
              <a:t>coding</a:t>
            </a:r>
            <a:r>
              <a:rPr lang="en-US" altLang="zh-CN" sz="2800" dirty="0" smtClean="0"/>
              <a:t>)</a:t>
            </a:r>
            <a:r>
              <a:rPr lang="zh-CN" altLang="en-US" sz="2800" dirty="0" smtClean="0"/>
              <a:t>。</a:t>
            </a:r>
            <a:endParaRPr lang="en-US" altLang="zh-CN" sz="2800" dirty="0" smtClean="0">
              <a:solidFill>
                <a:srgbClr val="0000CC"/>
              </a:solidFill>
            </a:endParaRPr>
          </a:p>
          <a:p>
            <a:pPr>
              <a:spcAft>
                <a:spcPct val="15000"/>
              </a:spcAft>
            </a:pPr>
            <a:r>
              <a:rPr lang="zh-CN" altLang="zh-CN" sz="2800" dirty="0">
                <a:solidFill>
                  <a:srgbClr val="FF0000"/>
                </a:solidFill>
              </a:rPr>
              <a:t>带通</a:t>
            </a:r>
            <a:r>
              <a:rPr lang="zh-CN" altLang="zh-CN" sz="2800" dirty="0" smtClean="0">
                <a:solidFill>
                  <a:srgbClr val="FF0000"/>
                </a:solidFill>
              </a:rPr>
              <a:t>调制</a:t>
            </a:r>
            <a:r>
              <a:rPr lang="zh-CN" altLang="en-US" sz="2800" dirty="0" smtClean="0">
                <a:solidFill>
                  <a:srgbClr val="FF0000"/>
                </a:solidFill>
              </a:rPr>
              <a:t>：</a:t>
            </a:r>
            <a:r>
              <a:rPr lang="zh-CN" altLang="zh-CN" sz="2800" dirty="0"/>
              <a:t>使用</a:t>
            </a:r>
            <a:r>
              <a:rPr lang="zh-CN" altLang="zh-CN" sz="2800" dirty="0" smtClean="0">
                <a:solidFill>
                  <a:srgbClr val="FF0000"/>
                </a:solidFill>
              </a:rPr>
              <a:t>载波</a:t>
            </a:r>
            <a:r>
              <a:rPr lang="en-US" altLang="zh-CN" sz="2800" dirty="0" smtClean="0">
                <a:solidFill>
                  <a:srgbClr val="FF0000"/>
                </a:solidFill>
              </a:rPr>
              <a:t> </a:t>
            </a:r>
            <a:r>
              <a:rPr lang="en-US" altLang="zh-CN" sz="2800" dirty="0" smtClean="0"/>
              <a:t>(</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a:t>
            </a:r>
            <a:r>
              <a:rPr lang="zh-CN" altLang="zh-CN" sz="2800" dirty="0" smtClean="0"/>
              <a:t>传输</a:t>
            </a:r>
            <a:r>
              <a:rPr lang="zh-CN" altLang="en-US" sz="2800" dirty="0"/>
              <a:t>（即仅在一段频率范围内能够通过信道） </a:t>
            </a:r>
            <a:r>
              <a:rPr lang="zh-CN" altLang="en-US" sz="2800" dirty="0" smtClean="0"/>
              <a:t>。</a:t>
            </a:r>
            <a:endParaRPr lang="en-US" altLang="zh-CN" sz="2800" dirty="0" smtClean="0"/>
          </a:p>
          <a:p>
            <a:pPr>
              <a:spcAft>
                <a:spcPct val="15000"/>
              </a:spcAft>
            </a:pPr>
            <a:r>
              <a:rPr lang="zh-CN" altLang="en-US" sz="2800" dirty="0">
                <a:solidFill>
                  <a:srgbClr val="FF0000"/>
                </a:solidFill>
              </a:rPr>
              <a:t>带通信</a:t>
            </a:r>
            <a:r>
              <a:rPr lang="zh-CN" altLang="en-US" sz="2800" dirty="0" smtClean="0">
                <a:solidFill>
                  <a:srgbClr val="FF0000"/>
                </a:solidFill>
              </a:rPr>
              <a:t>号 ：</a:t>
            </a:r>
            <a:r>
              <a:rPr lang="zh-CN" altLang="zh-CN" sz="2800" dirty="0" smtClean="0"/>
              <a:t>经过</a:t>
            </a:r>
            <a:r>
              <a:rPr lang="zh-CN" altLang="zh-CN" sz="2800" dirty="0"/>
              <a:t>载波调制后的</a:t>
            </a:r>
            <a:r>
              <a:rPr lang="zh-CN" altLang="zh-CN" sz="2800" dirty="0" smtClean="0"/>
              <a:t>信号</a:t>
            </a:r>
            <a:r>
              <a:rPr lang="zh-CN" altLang="en-US" sz="2800" dirty="0" smtClean="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a:t>
            </a:r>
            <a:r>
              <a:rPr lang="zh-CN" altLang="zh-CN" dirty="0" smtClean="0"/>
              <a:t>代表</a:t>
            </a:r>
            <a:r>
              <a:rPr lang="en-US" altLang="zh-CN" dirty="0" smtClean="0"/>
              <a:t> 1</a:t>
            </a:r>
            <a:r>
              <a:rPr lang="zh-CN" altLang="zh-CN" dirty="0"/>
              <a:t>，负电</a:t>
            </a:r>
            <a:r>
              <a:rPr lang="zh-CN" altLang="zh-CN" dirty="0" smtClean="0"/>
              <a:t>平代表</a:t>
            </a:r>
            <a:r>
              <a:rPr lang="en-US" altLang="zh-CN" dirty="0" smtClean="0"/>
              <a:t> 0</a:t>
            </a:r>
            <a:r>
              <a:rPr lang="zh-CN" altLang="zh-CN" dirty="0"/>
              <a:t>。</a:t>
            </a:r>
          </a:p>
          <a:p>
            <a:r>
              <a:rPr lang="zh-CN" altLang="zh-CN" dirty="0">
                <a:solidFill>
                  <a:srgbClr val="FF0000"/>
                </a:solidFill>
              </a:rPr>
              <a:t>归零制：</a:t>
            </a:r>
            <a:r>
              <a:rPr lang="zh-CN" altLang="zh-CN" dirty="0"/>
              <a:t>正脉冲</a:t>
            </a:r>
            <a:r>
              <a:rPr lang="zh-CN" altLang="zh-CN" dirty="0" smtClean="0"/>
              <a:t>代表</a:t>
            </a:r>
            <a:r>
              <a:rPr lang="en-US" altLang="zh-CN" dirty="0" smtClean="0"/>
              <a:t> 1</a:t>
            </a:r>
            <a:r>
              <a:rPr lang="zh-CN" altLang="zh-CN" dirty="0"/>
              <a:t>，负脉冲</a:t>
            </a:r>
            <a:r>
              <a:rPr lang="zh-CN" altLang="zh-CN" dirty="0" smtClean="0"/>
              <a:t>代表</a:t>
            </a:r>
            <a:r>
              <a:rPr lang="en-US" altLang="zh-CN" dirty="0" smtClean="0"/>
              <a:t> 0</a:t>
            </a:r>
            <a:r>
              <a:rPr lang="zh-CN" altLang="zh-CN" dirty="0"/>
              <a:t>。</a:t>
            </a:r>
          </a:p>
          <a:p>
            <a:r>
              <a:rPr lang="zh-CN" altLang="zh-CN" dirty="0">
                <a:solidFill>
                  <a:srgbClr val="FF0000"/>
                </a:solidFill>
              </a:rPr>
              <a:t>曼彻斯特编码：</a:t>
            </a:r>
            <a:r>
              <a:rPr lang="zh-CN" altLang="zh-CN" dirty="0"/>
              <a:t>位周期中心的向上跳变</a:t>
            </a:r>
            <a:r>
              <a:rPr lang="zh-CN" altLang="zh-CN" dirty="0" smtClean="0"/>
              <a:t>代表</a:t>
            </a:r>
            <a:r>
              <a:rPr lang="en-US" altLang="zh-CN" dirty="0" smtClean="0"/>
              <a:t> 0</a:t>
            </a:r>
            <a:r>
              <a:rPr lang="zh-CN" altLang="zh-CN" dirty="0"/>
              <a:t>，位周期中心的向下跳变</a:t>
            </a:r>
            <a:r>
              <a:rPr lang="zh-CN" altLang="zh-CN" dirty="0" smtClean="0"/>
              <a:t>代表</a:t>
            </a:r>
            <a:r>
              <a:rPr lang="en-US" altLang="zh-CN" dirty="0" smtClean="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a:t>
            </a:r>
            <a:r>
              <a:rPr lang="zh-CN" altLang="zh-CN" dirty="0" smtClean="0"/>
              <a:t>代表</a:t>
            </a:r>
            <a:r>
              <a:rPr lang="en-US" altLang="zh-CN" dirty="0" smtClean="0"/>
              <a:t> 0</a:t>
            </a:r>
            <a:r>
              <a:rPr lang="zh-CN" altLang="zh-CN" dirty="0"/>
              <a:t>，而位开始边界没有跳变</a:t>
            </a:r>
            <a:r>
              <a:rPr lang="zh-CN" altLang="zh-CN" dirty="0" smtClean="0"/>
              <a:t>代表</a:t>
            </a:r>
            <a:r>
              <a:rPr lang="en-US" altLang="zh-CN" dirty="0" smtClean="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(1) </a:t>
            </a:r>
            <a:r>
              <a:rPr lang="zh-CN" altLang="en-US" dirty="0" smtClean="0"/>
              <a:t>常用编码方式</a:t>
            </a:r>
            <a:endParaRPr lang="zh-CN" altLang="en-US" dirty="0"/>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不归零制</a:t>
              </a:r>
              <a:endParaRPr kumimoji="1" lang="zh-CN" altLang="en-US" sz="2400" b="1" dirty="0">
                <a:solidFill>
                  <a:srgbClr val="000099"/>
                </a:solidFill>
                <a:latin typeface="+mn-lt"/>
                <a:ea typeface="黑体" pitchFamily="2" charset="-122"/>
              </a:endParaRP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归零制</a:t>
              </a:r>
              <a:endParaRPr kumimoji="1" lang="zh-CN" altLang="en-US" sz="2400" b="1" dirty="0">
                <a:solidFill>
                  <a:srgbClr val="000099"/>
                </a:solidFill>
                <a:latin typeface="+mn-lt"/>
                <a:ea typeface="黑体" pitchFamily="2" charset="-122"/>
              </a:endParaRP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smtClean="0">
                <a:latin typeface="+mn-lt"/>
                <a:ea typeface="黑体" pitchFamily="2" charset="-122"/>
              </a:rPr>
              <a:t>数字信号</a:t>
            </a:r>
            <a:r>
              <a:rPr lang="zh-CN" altLang="zh-CN" sz="2400" b="1" dirty="0">
                <a:latin typeface="+mn-lt"/>
                <a:ea typeface="黑体" pitchFamily="2" charset="-122"/>
              </a:rPr>
              <a:t>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a:t>
            </a:r>
            <a:r>
              <a:rPr lang="zh-CN" altLang="zh-CN" dirty="0" smtClean="0"/>
              <a:t>曼彻斯特</a:t>
            </a:r>
            <a:r>
              <a:rPr lang="en-US" altLang="zh-CN" dirty="0" smtClean="0"/>
              <a:t> (</a:t>
            </a:r>
            <a:r>
              <a:rPr lang="en-US" altLang="zh-CN" dirty="0"/>
              <a:t>Manchester</a:t>
            </a:r>
            <a:r>
              <a:rPr lang="en-US" altLang="zh-CN" dirty="0" smtClean="0"/>
              <a:t>) </a:t>
            </a:r>
            <a:r>
              <a:rPr lang="zh-CN" altLang="zh-CN" dirty="0" smtClean="0"/>
              <a:t>编码</a:t>
            </a:r>
            <a:r>
              <a:rPr lang="zh-CN" altLang="en-US" dirty="0" smtClean="0"/>
              <a:t>和差分</a:t>
            </a:r>
            <a:r>
              <a:rPr lang="zh-CN" altLang="zh-CN" dirty="0" smtClean="0"/>
              <a:t>曼彻斯特</a:t>
            </a:r>
            <a:r>
              <a:rPr lang="zh-CN" altLang="en-US" dirty="0" smtClean="0"/>
              <a:t>编码</a:t>
            </a:r>
            <a:r>
              <a:rPr lang="zh-CN" altLang="zh-CN" dirty="0" smtClean="0"/>
              <a:t>产生</a:t>
            </a:r>
            <a:r>
              <a:rPr lang="zh-CN" altLang="zh-CN" dirty="0"/>
              <a:t>的信号频率比不归零制高</a:t>
            </a:r>
            <a:r>
              <a:rPr lang="zh-CN" altLang="zh-CN" dirty="0" smtClean="0"/>
              <a:t>。</a:t>
            </a:r>
            <a:endParaRPr lang="en-US" altLang="zh-CN" dirty="0" smtClean="0"/>
          </a:p>
          <a:p>
            <a:r>
              <a:rPr lang="zh-CN" altLang="zh-CN" dirty="0" smtClean="0"/>
              <a:t>从</a:t>
            </a:r>
            <a:r>
              <a:rPr lang="zh-CN" altLang="zh-CN" dirty="0"/>
              <a:t>自同步能力来看，不归零制不能从信号波形本身中提取信号时钟频率（</a:t>
            </a:r>
            <a:r>
              <a:rPr lang="zh-CN" altLang="zh-CN" dirty="0" smtClean="0"/>
              <a:t>这</a:t>
            </a:r>
            <a:r>
              <a:rPr lang="zh-CN" altLang="en-US" dirty="0" smtClean="0"/>
              <a:t>叫做</a:t>
            </a:r>
            <a:r>
              <a:rPr lang="zh-CN" altLang="zh-CN" dirty="0" smtClean="0"/>
              <a:t>没有</a:t>
            </a:r>
            <a:r>
              <a:rPr lang="zh-CN" altLang="zh-CN" dirty="0"/>
              <a:t>自同步能力），</a:t>
            </a:r>
            <a:r>
              <a:rPr lang="zh-CN" altLang="zh-CN" dirty="0">
                <a:solidFill>
                  <a:srgbClr val="0000FF"/>
                </a:solidFill>
              </a:rPr>
              <a:t>而</a:t>
            </a:r>
            <a:r>
              <a:rPr lang="zh-CN" altLang="zh-CN" dirty="0" smtClean="0">
                <a:solidFill>
                  <a:srgbClr val="0000FF"/>
                </a:solidFill>
              </a:rPr>
              <a:t>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smtClean="0">
                <a:solidFill>
                  <a:srgbClr val="0000FF"/>
                </a:solidFill>
              </a:rPr>
              <a:t>具有</a:t>
            </a:r>
            <a:r>
              <a:rPr lang="zh-CN" altLang="zh-CN" dirty="0">
                <a:solidFill>
                  <a:srgbClr val="FF0000"/>
                </a:solidFill>
              </a:rPr>
              <a:t>自同步能力</a:t>
            </a:r>
            <a:r>
              <a:rPr lang="zh-CN" altLang="zh-CN" dirty="0" smtClean="0">
                <a:solidFill>
                  <a:srgbClr val="FF0000"/>
                </a:solidFill>
              </a:rPr>
              <a:t>。</a:t>
            </a:r>
            <a:endParaRPr lang="en-US" altLang="zh-CN" dirty="0" smtClean="0">
              <a:solidFill>
                <a:srgbClr val="FF0000"/>
              </a:solidFill>
            </a:endParaRPr>
          </a:p>
          <a:p>
            <a:endParaRPr lang="en-US" altLang="zh-CN" dirty="0" smtClean="0">
              <a:solidFill>
                <a:srgbClr val="FF0000"/>
              </a:solidFill>
            </a:endParaRPr>
          </a:p>
          <a:p>
            <a:r>
              <a:rPr lang="zh-CN" altLang="en-US" sz="2400" dirty="0" smtClean="0"/>
              <a:t>什么是自同步能力？为何</a:t>
            </a:r>
            <a:r>
              <a:rPr lang="zh-CN" altLang="zh-CN" sz="2400" dirty="0"/>
              <a:t>曼彻斯特编码</a:t>
            </a:r>
            <a:r>
              <a:rPr lang="zh-CN" altLang="en-US" sz="2400" dirty="0"/>
              <a:t>和差分</a:t>
            </a:r>
            <a:r>
              <a:rPr lang="zh-CN" altLang="zh-CN" sz="2400" dirty="0"/>
              <a:t>曼彻斯特</a:t>
            </a:r>
            <a:r>
              <a:rPr lang="zh-CN" altLang="en-US" sz="2400" dirty="0"/>
              <a:t>编码</a:t>
            </a:r>
            <a:r>
              <a:rPr lang="zh-CN" altLang="zh-CN" sz="2400" dirty="0"/>
              <a:t>具有自同步</a:t>
            </a:r>
            <a:r>
              <a:rPr lang="zh-CN" altLang="zh-CN" sz="2400" dirty="0" smtClean="0"/>
              <a:t>能力</a:t>
            </a:r>
            <a:r>
              <a:rPr lang="zh-CN" altLang="en-US" sz="2400" dirty="0" smtClean="0"/>
              <a:t>？</a:t>
            </a:r>
            <a:endParaRPr lang="zh-CN" altLang="en-US" sz="2400" dirty="0"/>
          </a:p>
        </p:txBody>
      </p:sp>
    </p:spTree>
    <p:extLst>
      <p:ext uri="{BB962C8B-B14F-4D97-AF65-F5344CB8AC3E}">
        <p14:creationId xmlns:p14="http://schemas.microsoft.com/office/powerpoint/2010/main" val="1254328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smtClean="0"/>
              <a:t>(2) </a:t>
            </a:r>
            <a:r>
              <a:rPr lang="zh-CN" altLang="en-US" dirty="0" smtClean="0"/>
              <a:t>基本的带通调制方法</a:t>
            </a:r>
            <a:endParaRPr lang="zh-CN" altLang="en-US" dirty="0"/>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smtClean="0">
                <a:solidFill>
                  <a:srgbClr val="FF0000"/>
                </a:solidFill>
              </a:rPr>
              <a:t>调制 </a:t>
            </a:r>
            <a:r>
              <a:rPr lang="en-US" altLang="zh-CN" dirty="0" smtClean="0"/>
              <a:t>(</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 </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a:t>
            </a: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t>  </a:t>
            </a:r>
          </a:p>
        </p:txBody>
      </p:sp>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smtClean="0">
                <a:latin typeface="+mn-lt"/>
                <a:ea typeface="黑体" pitchFamily="2" charset="-122"/>
              </a:rPr>
              <a:t>最</a:t>
            </a:r>
            <a:r>
              <a:rPr lang="zh-CN" altLang="zh-CN" sz="2400" b="1" dirty="0">
                <a:latin typeface="+mn-lt"/>
                <a:ea typeface="黑体" pitchFamily="2" charset="-122"/>
              </a:rPr>
              <a:t>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grpSp>
        <p:nvGrpSpPr>
          <p:cNvPr id="3" name="组合 2"/>
          <p:cNvGrpSpPr/>
          <p:nvPr/>
        </p:nvGrpSpPr>
        <p:grpSpPr>
          <a:xfrm>
            <a:off x="560512" y="2207617"/>
            <a:ext cx="3221569" cy="2949575"/>
            <a:chOff x="584729" y="2640013"/>
            <a:chExt cx="2971800" cy="2584450"/>
          </a:xfrm>
        </p:grpSpPr>
        <p:sp>
          <p:nvSpPr>
            <p:cNvPr id="250884" name="Line 4"/>
            <p:cNvSpPr>
              <a:spLocks noChangeShapeType="1"/>
            </p:cNvSpPr>
            <p:nvPr/>
          </p:nvSpPr>
          <p:spPr bwMode="auto">
            <a:xfrm>
              <a:off x="2077508" y="2640013"/>
              <a:ext cx="0" cy="2584450"/>
            </a:xfrm>
            <a:prstGeom prst="line">
              <a:avLst/>
            </a:prstGeom>
            <a:noFill/>
            <a:ln w="28575">
              <a:solidFill>
                <a:srgbClr val="3333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5" name="Oval 5"/>
            <p:cNvSpPr>
              <a:spLocks noChangeArrowheads="1"/>
            </p:cNvSpPr>
            <p:nvPr/>
          </p:nvSpPr>
          <p:spPr bwMode="auto">
            <a:xfrm>
              <a:off x="117289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6" name="Oval 6"/>
            <p:cNvSpPr>
              <a:spLocks noChangeArrowheads="1"/>
            </p:cNvSpPr>
            <p:nvPr/>
          </p:nvSpPr>
          <p:spPr bwMode="auto">
            <a:xfrm>
              <a:off x="1172898" y="31511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7" name="Oval 7"/>
            <p:cNvSpPr>
              <a:spLocks noChangeArrowheads="1"/>
            </p:cNvSpPr>
            <p:nvPr/>
          </p:nvSpPr>
          <p:spPr bwMode="auto">
            <a:xfrm>
              <a:off x="2344076"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8" name="Oval 8"/>
            <p:cNvSpPr>
              <a:spLocks noChangeArrowheads="1"/>
            </p:cNvSpPr>
            <p:nvPr/>
          </p:nvSpPr>
          <p:spPr bwMode="auto">
            <a:xfrm>
              <a:off x="1749029"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89" name="Oval 9"/>
            <p:cNvSpPr>
              <a:spLocks noChangeArrowheads="1"/>
            </p:cNvSpPr>
            <p:nvPr/>
          </p:nvSpPr>
          <p:spPr bwMode="auto">
            <a:xfrm>
              <a:off x="117289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0" name="Oval 10"/>
            <p:cNvSpPr>
              <a:spLocks noChangeArrowheads="1"/>
            </p:cNvSpPr>
            <p:nvPr/>
          </p:nvSpPr>
          <p:spPr bwMode="auto">
            <a:xfrm>
              <a:off x="2345796" y="36957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1" name="Oval 11"/>
            <p:cNvSpPr>
              <a:spLocks noChangeArrowheads="1"/>
            </p:cNvSpPr>
            <p:nvPr/>
          </p:nvSpPr>
          <p:spPr bwMode="auto">
            <a:xfrm>
              <a:off x="1750748" y="36972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2" name="Oval 12"/>
            <p:cNvSpPr>
              <a:spLocks noChangeArrowheads="1"/>
            </p:cNvSpPr>
            <p:nvPr/>
          </p:nvSpPr>
          <p:spPr bwMode="auto">
            <a:xfrm>
              <a:off x="2918487" y="31511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b="1">
                <a:solidFill>
                  <a:srgbClr val="C00000"/>
                </a:solidFill>
              </a:endParaRPr>
            </a:p>
          </p:txBody>
        </p:sp>
        <p:sp>
          <p:nvSpPr>
            <p:cNvPr id="250893" name="Oval 13"/>
            <p:cNvSpPr>
              <a:spLocks noChangeArrowheads="1"/>
            </p:cNvSpPr>
            <p:nvPr/>
          </p:nvSpPr>
          <p:spPr bwMode="auto">
            <a:xfrm>
              <a:off x="2345796" y="4229101"/>
              <a:ext cx="80831"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4" name="Oval 14"/>
            <p:cNvSpPr>
              <a:spLocks noChangeArrowheads="1"/>
            </p:cNvSpPr>
            <p:nvPr/>
          </p:nvSpPr>
          <p:spPr bwMode="auto">
            <a:xfrm>
              <a:off x="1750748" y="4230688"/>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5" name="Oval 15"/>
            <p:cNvSpPr>
              <a:spLocks noChangeArrowheads="1"/>
            </p:cNvSpPr>
            <p:nvPr/>
          </p:nvSpPr>
          <p:spPr bwMode="auto">
            <a:xfrm>
              <a:off x="2918487" y="3695701"/>
              <a:ext cx="80830" cy="74613"/>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6" name="Oval 16"/>
            <p:cNvSpPr>
              <a:spLocks noChangeArrowheads="1"/>
            </p:cNvSpPr>
            <p:nvPr/>
          </p:nvSpPr>
          <p:spPr bwMode="auto">
            <a:xfrm>
              <a:off x="2344076"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7" name="Oval 17"/>
            <p:cNvSpPr>
              <a:spLocks noChangeArrowheads="1"/>
            </p:cNvSpPr>
            <p:nvPr/>
          </p:nvSpPr>
          <p:spPr bwMode="auto">
            <a:xfrm>
              <a:off x="1172898" y="4786313"/>
              <a:ext cx="80831"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8" name="Oval 18"/>
            <p:cNvSpPr>
              <a:spLocks noChangeArrowheads="1"/>
            </p:cNvSpPr>
            <p:nvPr/>
          </p:nvSpPr>
          <p:spPr bwMode="auto">
            <a:xfrm>
              <a:off x="2918487" y="4230688"/>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899" name="Oval 19"/>
            <p:cNvSpPr>
              <a:spLocks noChangeArrowheads="1"/>
            </p:cNvSpPr>
            <p:nvPr/>
          </p:nvSpPr>
          <p:spPr bwMode="auto">
            <a:xfrm>
              <a:off x="1749029"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0" name="Oval 20"/>
            <p:cNvSpPr>
              <a:spLocks noChangeArrowheads="1"/>
            </p:cNvSpPr>
            <p:nvPr/>
          </p:nvSpPr>
          <p:spPr bwMode="auto">
            <a:xfrm>
              <a:off x="2918487" y="4786313"/>
              <a:ext cx="80830" cy="74612"/>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1" name="Line 21"/>
            <p:cNvSpPr>
              <a:spLocks noChangeShapeType="1"/>
            </p:cNvSpPr>
            <p:nvPr/>
          </p:nvSpPr>
          <p:spPr bwMode="auto">
            <a:xfrm>
              <a:off x="584729" y="4011613"/>
              <a:ext cx="2641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2" name="Line 22"/>
            <p:cNvSpPr>
              <a:spLocks noChangeShapeType="1"/>
            </p:cNvSpPr>
            <p:nvPr/>
          </p:nvSpPr>
          <p:spPr bwMode="auto">
            <a:xfrm>
              <a:off x="584729" y="4011613"/>
              <a:ext cx="29718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3" name="Line 23"/>
            <p:cNvSpPr>
              <a:spLocks noChangeShapeType="1"/>
            </p:cNvSpPr>
            <p:nvPr/>
          </p:nvSpPr>
          <p:spPr bwMode="auto">
            <a:xfrm flipV="1">
              <a:off x="2077508" y="3197225"/>
              <a:ext cx="297525" cy="8080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4" name="Freeform 24"/>
            <p:cNvSpPr>
              <a:spLocks/>
            </p:cNvSpPr>
            <p:nvPr/>
          </p:nvSpPr>
          <p:spPr bwMode="auto">
            <a:xfrm>
              <a:off x="2170378" y="3751263"/>
              <a:ext cx="189177" cy="260350"/>
            </a:xfrm>
            <a:custGeom>
              <a:avLst/>
              <a:gdLst>
                <a:gd name="T0" fmla="*/ 0 w 110"/>
                <a:gd name="T1" fmla="*/ 0 h 164"/>
                <a:gd name="T2" fmla="*/ 44 w 110"/>
                <a:gd name="T3" fmla="*/ 24 h 164"/>
                <a:gd name="T4" fmla="*/ 86 w 110"/>
                <a:gd name="T5" fmla="*/ 66 h 164"/>
                <a:gd name="T6" fmla="*/ 104 w 110"/>
                <a:gd name="T7" fmla="*/ 112 h 164"/>
                <a:gd name="T8" fmla="*/ 110 w 110"/>
                <a:gd name="T9" fmla="*/ 164 h 164"/>
              </a:gdLst>
              <a:ahLst/>
              <a:cxnLst>
                <a:cxn ang="0">
                  <a:pos x="T0" y="T1"/>
                </a:cxn>
                <a:cxn ang="0">
                  <a:pos x="T2" y="T3"/>
                </a:cxn>
                <a:cxn ang="0">
                  <a:pos x="T4" y="T5"/>
                </a:cxn>
                <a:cxn ang="0">
                  <a:pos x="T6" y="T7"/>
                </a:cxn>
                <a:cxn ang="0">
                  <a:pos x="T8" y="T9"/>
                </a:cxn>
              </a:cxnLst>
              <a:rect l="0" t="0" r="r" b="b"/>
              <a:pathLst>
                <a:path w="110" h="164">
                  <a:moveTo>
                    <a:pt x="0" y="0"/>
                  </a:moveTo>
                  <a:cubicBezTo>
                    <a:pt x="7" y="4"/>
                    <a:pt x="30" y="13"/>
                    <a:pt x="44" y="24"/>
                  </a:cubicBezTo>
                  <a:cubicBezTo>
                    <a:pt x="58" y="35"/>
                    <a:pt x="76" y="51"/>
                    <a:pt x="86" y="66"/>
                  </a:cubicBezTo>
                  <a:cubicBezTo>
                    <a:pt x="96" y="81"/>
                    <a:pt x="100" y="96"/>
                    <a:pt x="104" y="112"/>
                  </a:cubicBezTo>
                  <a:cubicBezTo>
                    <a:pt x="108" y="128"/>
                    <a:pt x="109" y="153"/>
                    <a:pt x="110" y="164"/>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C00000"/>
                </a:solidFill>
              </a:endParaRPr>
            </a:p>
          </p:txBody>
        </p:sp>
        <p:sp>
          <p:nvSpPr>
            <p:cNvPr id="250905" name="Text Box 25"/>
            <p:cNvSpPr txBox="1">
              <a:spLocks noChangeArrowheads="1"/>
            </p:cNvSpPr>
            <p:nvPr/>
          </p:nvSpPr>
          <p:spPr bwMode="auto">
            <a:xfrm>
              <a:off x="2044833" y="3319463"/>
              <a:ext cx="264987"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rPr>
                <a:t>r</a:t>
              </a:r>
            </a:p>
          </p:txBody>
        </p:sp>
        <p:sp>
          <p:nvSpPr>
            <p:cNvPr id="250906" name="Text Box 26"/>
            <p:cNvSpPr txBox="1">
              <a:spLocks noChangeArrowheads="1"/>
            </p:cNvSpPr>
            <p:nvPr/>
          </p:nvSpPr>
          <p:spPr bwMode="auto">
            <a:xfrm>
              <a:off x="2287323" y="3646804"/>
              <a:ext cx="298998"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a:t>
              </a:r>
              <a:endParaRPr kumimoji="1" lang="en-US" altLang="zh-CN" b="1" dirty="0">
                <a:solidFill>
                  <a:srgbClr val="C00000"/>
                </a:solidFill>
                <a:latin typeface="Times New Roman" pitchFamily="18" charset="0"/>
              </a:endParaRPr>
            </a:p>
          </p:txBody>
        </p:sp>
        <p:sp>
          <p:nvSpPr>
            <p:cNvPr id="250907" name="Text Box 27"/>
            <p:cNvSpPr txBox="1">
              <a:spLocks noChangeArrowheads="1"/>
            </p:cNvSpPr>
            <p:nvPr/>
          </p:nvSpPr>
          <p:spPr bwMode="auto">
            <a:xfrm>
              <a:off x="2131880" y="2826579"/>
              <a:ext cx="622543" cy="32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C00000"/>
                  </a:solidFill>
                  <a:latin typeface="Times New Roman" pitchFamily="18" charset="0"/>
                  <a:sym typeface="Symbol" pitchFamily="18" charset="2"/>
                </a:rPr>
                <a:t>(r, )</a:t>
              </a:r>
              <a:endParaRPr kumimoji="1" lang="en-US" altLang="zh-CN" b="1" dirty="0">
                <a:solidFill>
                  <a:srgbClr val="C00000"/>
                </a:solidFill>
                <a:latin typeface="Times New Roman" pitchFamily="18" charset="0"/>
              </a:endParaRPr>
            </a:p>
          </p:txBody>
        </p:sp>
      </p:grpSp>
      <p:sp>
        <p:nvSpPr>
          <p:cNvPr id="250910" name="Text Box 30"/>
          <p:cNvSpPr txBox="1">
            <a:spLocks noChangeArrowheads="1"/>
          </p:cNvSpPr>
          <p:nvPr/>
        </p:nvSpPr>
        <p:spPr bwMode="auto">
          <a:xfrm>
            <a:off x="488505" y="5445224"/>
            <a:ext cx="9145016" cy="830997"/>
          </a:xfrm>
          <a:prstGeom prst="rect">
            <a:avLst/>
          </a:prstGeom>
          <a:solidFill>
            <a:srgbClr val="66FFFF"/>
          </a:solidFill>
          <a:ln>
            <a:solidFill>
              <a:srgbClr val="000066"/>
            </a:solidFill>
          </a:ln>
          <a:effectLst/>
        </p:spPr>
        <p:txBody>
          <a:bodyPr wrap="square">
            <a:spAutoFit/>
          </a:bodyPr>
          <a:lstStyle/>
          <a:p>
            <a:pPr algn="l"/>
            <a:r>
              <a:rPr lang="zh-CN" altLang="en-US" sz="2400" b="1" dirty="0" smtClean="0">
                <a:solidFill>
                  <a:srgbClr val="000066"/>
                </a:solidFill>
                <a:latin typeface="+mn-lt"/>
                <a:ea typeface="黑体" pitchFamily="2" charset="-122"/>
              </a:rPr>
              <a:t>不是码元越多越好。若</a:t>
            </a:r>
            <a:r>
              <a:rPr lang="zh-CN" altLang="en-US" sz="2400" b="1" dirty="0">
                <a:solidFill>
                  <a:srgbClr val="000066"/>
                </a:solidFill>
                <a:latin typeface="+mn-lt"/>
                <a:ea typeface="黑体" pitchFamily="2" charset="-122"/>
              </a:rPr>
              <a:t>每一个码元可表示的比特数越多，则在接收端</a:t>
            </a:r>
            <a:r>
              <a:rPr lang="zh-CN" altLang="en-US" sz="2400" b="1" dirty="0" smtClean="0">
                <a:solidFill>
                  <a:srgbClr val="000066"/>
                </a:solidFill>
                <a:latin typeface="+mn-lt"/>
                <a:ea typeface="黑体" pitchFamily="2" charset="-122"/>
              </a:rPr>
              <a:t>进行解调</a:t>
            </a:r>
            <a:r>
              <a:rPr lang="zh-CN" altLang="en-US" sz="2400" b="1" dirty="0">
                <a:solidFill>
                  <a:srgbClr val="000066"/>
                </a:solidFill>
                <a:latin typeface="+mn-lt"/>
                <a:ea typeface="黑体" pitchFamily="2" charset="-122"/>
              </a:rPr>
              <a:t>时要正确识别每一种状态就越</a:t>
            </a:r>
            <a:r>
              <a:rPr lang="zh-CN" altLang="en-US" sz="2400" b="1" dirty="0" smtClean="0">
                <a:solidFill>
                  <a:srgbClr val="000066"/>
                </a:solidFill>
                <a:latin typeface="+mn-lt"/>
                <a:ea typeface="黑体" pitchFamily="2" charset="-122"/>
              </a:rPr>
              <a:t>困难，出错率增加。 </a:t>
            </a:r>
            <a:endParaRPr lang="zh-CN" altLang="en-US" sz="2400" b="1" dirty="0">
              <a:solidFill>
                <a:srgbClr val="000066"/>
              </a:solidFill>
              <a:latin typeface="+mn-lt"/>
              <a:ea typeface="黑体" pitchFamily="2" charset="-122"/>
            </a:endParaRPr>
          </a:p>
        </p:txBody>
      </p:sp>
      <p:sp>
        <p:nvSpPr>
          <p:cNvPr id="250914" name="Text Box 34"/>
          <p:cNvSpPr txBox="1">
            <a:spLocks noChangeArrowheads="1"/>
          </p:cNvSpPr>
          <p:nvPr/>
        </p:nvSpPr>
        <p:spPr bwMode="auto">
          <a:xfrm>
            <a:off x="560512" y="1692097"/>
            <a:ext cx="1005403" cy="58477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200" b="1" dirty="0">
                <a:solidFill>
                  <a:srgbClr val="C00000"/>
                </a:solidFill>
                <a:latin typeface="+mn-lt"/>
                <a:ea typeface="黑体" pitchFamily="2" charset="-122"/>
              </a:rPr>
              <a:t>举例</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a:t>
            </a:r>
            <a:r>
              <a:rPr lang="zh-CN" altLang="zh-CN" sz="2400" b="1" dirty="0" smtClean="0">
                <a:latin typeface="+mn-lt"/>
                <a:ea typeface="黑体" pitchFamily="2" charset="-122"/>
              </a:rPr>
              <a:t>方法</a:t>
            </a:r>
            <a:r>
              <a:rPr lang="zh-CN" altLang="en-US" sz="2400" b="1" dirty="0" smtClean="0">
                <a:latin typeface="+mn-lt"/>
                <a:ea typeface="黑体" pitchFamily="2" charset="-122"/>
              </a:rPr>
              <a:t>。</a:t>
            </a:r>
            <a:endParaRPr lang="zh-CN" altLang="en-US" sz="2400" b="1" dirty="0">
              <a:latin typeface="+mn-lt"/>
              <a:ea typeface="黑体" pitchFamily="2" charset="-122"/>
            </a:endParaRPr>
          </a:p>
        </p:txBody>
      </p:sp>
      <p:sp>
        <p:nvSpPr>
          <p:cNvPr id="4" name="TextBox 3"/>
          <p:cNvSpPr txBox="1"/>
          <p:nvPr/>
        </p:nvSpPr>
        <p:spPr>
          <a:xfrm>
            <a:off x="4088904" y="2982431"/>
            <a:ext cx="5472608" cy="2246769"/>
          </a:xfrm>
          <a:prstGeom prst="rect">
            <a:avLst/>
          </a:prstGeom>
          <a:noFill/>
        </p:spPr>
        <p:txBody>
          <a:bodyPr wrap="square" rtlCol="0">
            <a:spAutoFit/>
          </a:bodyPr>
          <a:lstStyle/>
          <a:p>
            <a:r>
              <a:rPr lang="zh-CN" altLang="en-US" sz="2000" b="1" dirty="0" smtClean="0">
                <a:solidFill>
                  <a:srgbClr val="000099"/>
                </a:solidFill>
                <a:latin typeface="+mn-lt"/>
                <a:ea typeface="黑体" pitchFamily="2" charset="-122"/>
              </a:rPr>
              <a:t>例如：</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可</a:t>
            </a:r>
            <a:r>
              <a:rPr lang="zh-CN" altLang="en-US" sz="2000" b="1" dirty="0">
                <a:solidFill>
                  <a:srgbClr val="000099"/>
                </a:solidFill>
                <a:latin typeface="+mn-lt"/>
                <a:ea typeface="黑体" pitchFamily="2" charset="-122"/>
              </a:rPr>
              <a:t>供选择的相位有 </a:t>
            </a:r>
            <a:r>
              <a:rPr lang="en-US" altLang="zh-CN" sz="2000" b="1" dirty="0">
                <a:solidFill>
                  <a:srgbClr val="000099"/>
                </a:solidFill>
                <a:latin typeface="+mn-lt"/>
                <a:ea typeface="黑体" pitchFamily="2" charset="-122"/>
              </a:rPr>
              <a:t>12 </a:t>
            </a:r>
            <a:r>
              <a:rPr lang="zh-CN" altLang="en-US" sz="2000" b="1" dirty="0">
                <a:solidFill>
                  <a:srgbClr val="000099"/>
                </a:solidFill>
                <a:latin typeface="+mn-lt"/>
                <a:ea typeface="黑体" pitchFamily="2" charset="-122"/>
              </a:rPr>
              <a:t>种</a:t>
            </a:r>
            <a:r>
              <a:rPr lang="zh-CN" altLang="en-US" sz="2000" b="1" dirty="0" smtClean="0">
                <a:solidFill>
                  <a:srgbClr val="000099"/>
                </a:solidFill>
                <a:latin typeface="+mn-lt"/>
                <a:ea typeface="黑体" pitchFamily="2" charset="-122"/>
              </a:rPr>
              <a:t>，而</a:t>
            </a:r>
            <a:r>
              <a:rPr lang="zh-CN" altLang="en-US" sz="2000" b="1" dirty="0">
                <a:solidFill>
                  <a:srgbClr val="000099"/>
                </a:solidFill>
                <a:latin typeface="+mn-lt"/>
                <a:ea typeface="黑体" pitchFamily="2" charset="-122"/>
              </a:rPr>
              <a:t>对于每一种相位有 </a:t>
            </a:r>
            <a:r>
              <a:rPr lang="en-US" altLang="zh-CN" sz="2000" b="1" dirty="0">
                <a:solidFill>
                  <a:srgbClr val="000099"/>
                </a:solidFill>
                <a:latin typeface="+mn-lt"/>
                <a:ea typeface="黑体" pitchFamily="2" charset="-122"/>
              </a:rPr>
              <a:t>1 </a:t>
            </a:r>
            <a:r>
              <a:rPr lang="zh-CN" altLang="en-US" sz="2000" b="1" dirty="0" smtClean="0">
                <a:solidFill>
                  <a:srgbClr val="000099"/>
                </a:solidFill>
                <a:latin typeface="+mn-lt"/>
                <a:ea typeface="黑体" pitchFamily="2" charset="-122"/>
              </a:rPr>
              <a:t>或 </a:t>
            </a:r>
            <a:r>
              <a:rPr lang="en-US" altLang="zh-CN" sz="2000" b="1" dirty="0" smtClean="0">
                <a:solidFill>
                  <a:srgbClr val="000099"/>
                </a:solidFill>
                <a:latin typeface="+mn-lt"/>
                <a:ea typeface="黑体" pitchFamily="2" charset="-122"/>
              </a:rPr>
              <a:t>2 </a:t>
            </a:r>
            <a:r>
              <a:rPr lang="zh-CN" altLang="en-US" sz="2000" b="1" dirty="0">
                <a:solidFill>
                  <a:srgbClr val="000099"/>
                </a:solidFill>
                <a:latin typeface="+mn-lt"/>
                <a:ea typeface="黑体" pitchFamily="2" charset="-122"/>
              </a:rPr>
              <a:t>种振幅可供选择</a:t>
            </a:r>
            <a:r>
              <a:rPr lang="zh-CN" altLang="en-US" sz="2000" b="1" dirty="0" smtClean="0">
                <a:solidFill>
                  <a:srgbClr val="000099"/>
                </a:solidFill>
                <a:latin typeface="+mn-lt"/>
                <a:ea typeface="黑体" pitchFamily="2" charset="-122"/>
              </a:rPr>
              <a:t>。总共有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种</a:t>
            </a:r>
            <a:r>
              <a:rPr lang="zh-CN" altLang="en-US" sz="2000" b="1" dirty="0">
                <a:solidFill>
                  <a:srgbClr val="000099"/>
                </a:solidFill>
                <a:latin typeface="+mn-lt"/>
                <a:ea typeface="黑体" pitchFamily="2" charset="-122"/>
              </a:rPr>
              <a:t>组</a:t>
            </a:r>
            <a:r>
              <a:rPr lang="zh-CN" altLang="en-US" sz="2000" b="1" dirty="0" smtClean="0">
                <a:solidFill>
                  <a:srgbClr val="000099"/>
                </a:solidFill>
                <a:latin typeface="+mn-lt"/>
                <a:ea typeface="黑体" pitchFamily="2" charset="-122"/>
              </a:rPr>
              <a:t>合，即 </a:t>
            </a:r>
            <a:r>
              <a:rPr lang="en-US" altLang="zh-CN" sz="2000" b="1" dirty="0" smtClean="0">
                <a:solidFill>
                  <a:srgbClr val="000099"/>
                </a:solidFill>
                <a:latin typeface="+mn-lt"/>
                <a:ea typeface="黑体" pitchFamily="2" charset="-122"/>
              </a:rPr>
              <a:t>16 </a:t>
            </a:r>
            <a:r>
              <a:rPr lang="zh-CN" altLang="en-US" sz="2000" b="1" dirty="0" smtClean="0">
                <a:solidFill>
                  <a:srgbClr val="000099"/>
                </a:solidFill>
                <a:latin typeface="+mn-lt"/>
                <a:ea typeface="黑体" pitchFamily="2" charset="-122"/>
              </a:rPr>
              <a:t>个码元。</a:t>
            </a:r>
            <a:endParaRPr lang="en-US" altLang="zh-CN" sz="2000" b="1" dirty="0" smtClean="0">
              <a:solidFill>
                <a:srgbClr val="000099"/>
              </a:solidFill>
              <a:latin typeface="+mn-lt"/>
              <a:ea typeface="黑体" pitchFamily="2" charset="-122"/>
            </a:endParaRPr>
          </a:p>
          <a:p>
            <a:pPr marL="342900" indent="-342900">
              <a:buSzPct val="85000"/>
              <a:buFont typeface="Wingdings" pitchFamily="2" charset="2"/>
              <a:buChar char="n"/>
            </a:pPr>
            <a:r>
              <a:rPr lang="zh-CN" altLang="en-US" sz="2000" b="1" dirty="0" smtClean="0">
                <a:solidFill>
                  <a:srgbClr val="000099"/>
                </a:solidFill>
                <a:latin typeface="+mn-lt"/>
                <a:ea typeface="黑体" pitchFamily="2" charset="-122"/>
              </a:rPr>
              <a:t>由于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编码</a:t>
            </a:r>
            <a:r>
              <a:rPr lang="zh-CN" altLang="en-US" sz="2000" b="1" dirty="0" smtClean="0">
                <a:solidFill>
                  <a:srgbClr val="000099"/>
                </a:solidFill>
                <a:latin typeface="+mn-lt"/>
                <a:ea typeface="黑体" pitchFamily="2" charset="-122"/>
              </a:rPr>
              <a:t>共有 </a:t>
            </a:r>
            <a:r>
              <a:rPr lang="en-US" altLang="zh-CN" sz="2000" b="1" dirty="0" smtClean="0">
                <a:solidFill>
                  <a:srgbClr val="000099"/>
                </a:solidFill>
                <a:latin typeface="+mn-lt"/>
                <a:ea typeface="黑体" pitchFamily="2" charset="-122"/>
              </a:rPr>
              <a:t>16 </a:t>
            </a:r>
            <a:r>
              <a:rPr lang="zh-CN" altLang="en-US" sz="2000" b="1" dirty="0">
                <a:solidFill>
                  <a:srgbClr val="000099"/>
                </a:solidFill>
                <a:latin typeface="+mn-lt"/>
                <a:ea typeface="黑体" pitchFamily="2" charset="-122"/>
              </a:rPr>
              <a:t>种不同</a:t>
            </a:r>
            <a:r>
              <a:rPr lang="zh-CN" altLang="en-US" sz="2000" b="1" dirty="0" smtClean="0">
                <a:solidFill>
                  <a:srgbClr val="000099"/>
                </a:solidFill>
                <a:latin typeface="+mn-lt"/>
                <a:ea typeface="黑体" pitchFamily="2" charset="-122"/>
              </a:rPr>
              <a:t>的组合</a:t>
            </a:r>
            <a:r>
              <a:rPr lang="zh-CN" altLang="en-US" sz="2000" b="1" dirty="0">
                <a:solidFill>
                  <a:srgbClr val="000099"/>
                </a:solidFill>
                <a:latin typeface="+mn-lt"/>
                <a:ea typeface="黑体" pitchFamily="2" charset="-122"/>
              </a:rPr>
              <a:t>，因此这 </a:t>
            </a:r>
            <a:r>
              <a:rPr lang="en-US" altLang="zh-CN" sz="2000" b="1" dirty="0">
                <a:solidFill>
                  <a:srgbClr val="000099"/>
                </a:solidFill>
                <a:latin typeface="+mn-lt"/>
                <a:ea typeface="黑体" pitchFamily="2" charset="-122"/>
              </a:rPr>
              <a:t>16 </a:t>
            </a:r>
            <a:r>
              <a:rPr lang="zh-CN" altLang="en-US" sz="2000" b="1" dirty="0">
                <a:solidFill>
                  <a:srgbClr val="000099"/>
                </a:solidFill>
                <a:latin typeface="+mn-lt"/>
                <a:ea typeface="黑体" pitchFamily="2" charset="-122"/>
              </a:rPr>
              <a:t>个点中的</a:t>
            </a:r>
            <a:r>
              <a:rPr lang="zh-CN" altLang="en-US" sz="2000" b="1" dirty="0" smtClean="0">
                <a:solidFill>
                  <a:srgbClr val="000099"/>
                </a:solidFill>
                <a:latin typeface="+mn-lt"/>
                <a:ea typeface="黑体" pitchFamily="2" charset="-122"/>
              </a:rPr>
              <a:t>每个点</a:t>
            </a:r>
            <a:r>
              <a:rPr lang="zh-CN" altLang="en-US" sz="2000" b="1" dirty="0">
                <a:solidFill>
                  <a:srgbClr val="000099"/>
                </a:solidFill>
                <a:latin typeface="+mn-lt"/>
                <a:ea typeface="黑体" pitchFamily="2" charset="-122"/>
              </a:rPr>
              <a:t>可对应于一种 </a:t>
            </a:r>
            <a:r>
              <a:rPr lang="en-US" altLang="zh-CN" sz="2000" b="1" dirty="0" smtClean="0">
                <a:solidFill>
                  <a:srgbClr val="000099"/>
                </a:solidFill>
                <a:latin typeface="+mn-lt"/>
                <a:ea typeface="黑体" pitchFamily="2" charset="-122"/>
              </a:rPr>
              <a:t>4 </a:t>
            </a:r>
            <a:r>
              <a:rPr lang="en-US" altLang="zh-CN" sz="2000" b="1" dirty="0">
                <a:solidFill>
                  <a:srgbClr val="000099"/>
                </a:solidFill>
                <a:latin typeface="+mn-lt"/>
                <a:ea typeface="黑体" pitchFamily="2" charset="-122"/>
              </a:rPr>
              <a:t>bit </a:t>
            </a:r>
            <a:r>
              <a:rPr lang="zh-CN" altLang="en-US" sz="2000" b="1" dirty="0">
                <a:solidFill>
                  <a:srgbClr val="000099"/>
                </a:solidFill>
                <a:latin typeface="+mn-lt"/>
                <a:ea typeface="黑体" pitchFamily="2" charset="-122"/>
              </a:rPr>
              <a:t>的编码</a:t>
            </a:r>
            <a:r>
              <a:rPr lang="zh-CN" altLang="en-US" sz="2000" b="1" dirty="0" smtClean="0">
                <a:solidFill>
                  <a:srgbClr val="000099"/>
                </a:solidFill>
                <a:latin typeface="+mn-lt"/>
                <a:ea typeface="黑体" pitchFamily="2" charset="-122"/>
              </a:rPr>
              <a:t>。数据传输率可提高 </a:t>
            </a:r>
            <a:r>
              <a:rPr lang="en-US" altLang="zh-CN" sz="2000" b="1" dirty="0" smtClean="0">
                <a:solidFill>
                  <a:srgbClr val="000099"/>
                </a:solidFill>
                <a:latin typeface="+mn-lt"/>
                <a:ea typeface="黑体" pitchFamily="2" charset="-122"/>
              </a:rPr>
              <a:t>4 </a:t>
            </a:r>
            <a:r>
              <a:rPr lang="zh-CN" altLang="en-US" sz="2000" b="1" dirty="0" smtClean="0">
                <a:solidFill>
                  <a:srgbClr val="000099"/>
                </a:solidFill>
                <a:latin typeface="+mn-lt"/>
                <a:ea typeface="黑体" pitchFamily="2" charset="-122"/>
              </a:rPr>
              <a:t>倍。 </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353722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en-US" dirty="0" smtClean="0"/>
              <a:t>，</a:t>
            </a:r>
            <a:r>
              <a:rPr lang="zh-CN" altLang="zh-CN" dirty="0"/>
              <a:t>或传输媒体质量越</a:t>
            </a:r>
            <a:r>
              <a:rPr lang="zh-CN" altLang="zh-CN" dirty="0" smtClean="0"/>
              <a:t>差</a:t>
            </a:r>
            <a:r>
              <a:rPr lang="zh-CN" altLang="en-US" dirty="0" smtClean="0"/>
              <a:t>，在</a:t>
            </a:r>
            <a:r>
              <a:rPr lang="zh-CN" altLang="en-US" dirty="0"/>
              <a:t>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2 </a:t>
            </a:r>
            <a:r>
              <a:rPr lang="zh-CN" altLang="zh-CN" dirty="0" smtClean="0"/>
              <a:t>章</a:t>
            </a:r>
            <a:r>
              <a:rPr lang="en-US" altLang="zh-CN" dirty="0" smtClean="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en-US" altLang="zh-CN" dirty="0" smtClean="0"/>
              <a:t> </a:t>
            </a:r>
            <a:r>
              <a:rPr lang="zh-CN" altLang="zh-CN" dirty="0" smtClean="0"/>
              <a:t>物理层</a:t>
            </a:r>
            <a:r>
              <a:rPr lang="zh-CN" altLang="zh-CN" dirty="0"/>
              <a:t>的基本概念</a:t>
            </a:r>
          </a:p>
          <a:p>
            <a:r>
              <a:rPr lang="en-US" altLang="zh-CN" dirty="0" smtClean="0"/>
              <a:t>2.2  </a:t>
            </a:r>
            <a:r>
              <a:rPr lang="zh-CN" altLang="zh-CN" dirty="0" smtClean="0"/>
              <a:t>数据通信</a:t>
            </a:r>
            <a:r>
              <a:rPr lang="zh-CN" altLang="zh-CN" dirty="0"/>
              <a:t>的基础知识</a:t>
            </a:r>
          </a:p>
          <a:p>
            <a:r>
              <a:rPr lang="en-US" altLang="zh-CN" dirty="0" smtClean="0"/>
              <a:t>2.3  </a:t>
            </a:r>
            <a:r>
              <a:rPr lang="zh-CN" altLang="zh-CN" dirty="0" smtClean="0"/>
              <a:t>物理层</a:t>
            </a:r>
            <a:r>
              <a:rPr lang="zh-CN" altLang="zh-CN" dirty="0"/>
              <a:t>下面的传输媒体</a:t>
            </a:r>
          </a:p>
          <a:p>
            <a:r>
              <a:rPr lang="en-US" altLang="zh-CN" dirty="0" smtClean="0"/>
              <a:t>2.4  </a:t>
            </a:r>
            <a:r>
              <a:rPr lang="zh-CN" altLang="zh-CN" dirty="0" smtClean="0"/>
              <a:t>信道</a:t>
            </a:r>
            <a:r>
              <a:rPr lang="zh-CN" altLang="zh-CN" dirty="0"/>
              <a:t>复用技术</a:t>
            </a:r>
          </a:p>
          <a:p>
            <a:r>
              <a:rPr lang="en-US" altLang="zh-CN" dirty="0" smtClean="0"/>
              <a:t>2.5  </a:t>
            </a:r>
            <a:r>
              <a:rPr lang="zh-CN" altLang="zh-CN" dirty="0" smtClean="0"/>
              <a:t>数字传输</a:t>
            </a:r>
            <a:r>
              <a:rPr lang="zh-CN" altLang="zh-CN" dirty="0"/>
              <a:t>系统</a:t>
            </a:r>
          </a:p>
          <a:p>
            <a:r>
              <a:rPr lang="en-US" altLang="zh-CN" dirty="0" smtClean="0"/>
              <a:t>2.6  </a:t>
            </a:r>
            <a:r>
              <a:rPr lang="zh-CN" altLang="zh-CN" dirty="0" smtClean="0"/>
              <a:t>宽带</a:t>
            </a:r>
            <a:r>
              <a:rPr lang="zh-CN" altLang="zh-CN" dirty="0"/>
              <a:t>接入技术</a:t>
            </a:r>
          </a:p>
          <a:p>
            <a:endParaRPr lang="zh-CN" altLang="en-US"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从</a:t>
            </a:r>
            <a:r>
              <a:rPr lang="zh-CN" altLang="zh-CN" dirty="0"/>
              <a:t>概念上讲，限制码元在信道上的传输速率的因素有以下两</a:t>
            </a:r>
            <a:r>
              <a:rPr lang="zh-CN" altLang="zh-CN" dirty="0" smtClean="0"/>
              <a:t>个</a:t>
            </a:r>
            <a:r>
              <a:rPr lang="zh-CN" altLang="en-US" dirty="0" smtClean="0"/>
              <a:t>：</a:t>
            </a:r>
            <a:endParaRPr lang="en-US" altLang="zh-CN" dirty="0" smtClean="0"/>
          </a:p>
          <a:p>
            <a:r>
              <a:rPr lang="zh-CN" altLang="zh-CN" dirty="0">
                <a:solidFill>
                  <a:srgbClr val="FF0000"/>
                </a:solidFill>
              </a:rPr>
              <a:t>信道能够通过的频率</a:t>
            </a:r>
            <a:r>
              <a:rPr lang="zh-CN" altLang="zh-CN" dirty="0" smtClean="0">
                <a:solidFill>
                  <a:srgbClr val="FF0000"/>
                </a:solidFill>
              </a:rPr>
              <a:t>范围</a:t>
            </a:r>
            <a:endParaRPr lang="en-US" altLang="zh-CN" dirty="0" smtClean="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a:t>
            </a:r>
            <a:r>
              <a:rPr lang="zh-CN" altLang="zh-CN" dirty="0" smtClean="0"/>
              <a:t>信道</a:t>
            </a:r>
            <a:r>
              <a:rPr lang="zh-CN" altLang="en-US" dirty="0" smtClean="0"/>
              <a:t>。</a:t>
            </a:r>
            <a:endParaRPr lang="en-US" altLang="zh-CN" dirty="0" smtClean="0"/>
          </a:p>
          <a:p>
            <a:r>
              <a:rPr lang="en-US" altLang="zh-CN" dirty="0" smtClean="0"/>
              <a:t>1924 </a:t>
            </a:r>
            <a:r>
              <a:rPr lang="zh-CN" altLang="en-US" dirty="0" smtClean="0"/>
              <a:t>年</a:t>
            </a:r>
            <a:r>
              <a:rPr lang="zh-CN" altLang="en-US" dirty="0"/>
              <a:t>，</a:t>
            </a:r>
            <a:r>
              <a:rPr lang="zh-CN" altLang="en-US" dirty="0" smtClean="0"/>
              <a:t>奈奎斯特 </a:t>
            </a:r>
            <a:r>
              <a:rPr lang="en-US" altLang="zh-CN" dirty="0" smtClean="0"/>
              <a:t>(</a:t>
            </a:r>
            <a:r>
              <a:rPr lang="en-US" altLang="zh-CN" dirty="0" err="1"/>
              <a:t>Nyquist</a:t>
            </a:r>
            <a:r>
              <a:rPr lang="en-US" altLang="zh-CN" dirty="0" smtClean="0"/>
              <a:t>) </a:t>
            </a:r>
            <a:r>
              <a:rPr lang="zh-CN" altLang="en-US" dirty="0" smtClean="0"/>
              <a:t>就</a:t>
            </a:r>
            <a:r>
              <a:rPr lang="zh-CN" altLang="en-US" dirty="0"/>
              <a:t>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r>
              <a:rPr lang="zh-CN" altLang="en-US" dirty="0" smtClean="0"/>
              <a:t>。</a:t>
            </a:r>
            <a:endParaRPr lang="en-US" altLang="zh-CN" dirty="0" smtClean="0"/>
          </a:p>
          <a:p>
            <a:r>
              <a:rPr lang="zh-CN" altLang="en-US" dirty="0">
                <a:solidFill>
                  <a:srgbClr val="FF0000"/>
                </a:solidFill>
              </a:rPr>
              <a:t>码间串扰：</a:t>
            </a:r>
            <a:r>
              <a:rPr lang="zh-CN" altLang="en-US" dirty="0"/>
              <a:t>接收端收到的信号波形失去了码元之间清晰界限的现象。</a:t>
            </a:r>
            <a:endParaRPr lang="zh-CN" altLang="en-US" dirty="0"/>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r>
              <a:rPr lang="zh-CN" altLang="zh-CN" sz="2800" dirty="0" smtClean="0"/>
              <a:t>。</a:t>
            </a:r>
            <a:endParaRPr lang="en-US" altLang="zh-CN" sz="2800" dirty="0" smtClean="0"/>
          </a:p>
          <a:p>
            <a:r>
              <a:rPr lang="zh-CN" altLang="zh-CN" sz="2800" dirty="0" smtClean="0"/>
              <a:t>噪声是随机产生的，它的瞬时值有时会很大。因此噪声</a:t>
            </a:r>
            <a:r>
              <a:rPr lang="zh-CN" altLang="zh-CN" sz="2800" dirty="0"/>
              <a:t>会使接收端对码元的判决产生</a:t>
            </a:r>
            <a:r>
              <a:rPr lang="zh-CN" altLang="zh-CN" sz="2800" dirty="0" smtClean="0"/>
              <a:t>错误</a:t>
            </a:r>
            <a:r>
              <a:rPr lang="zh-CN" altLang="en-US" sz="2800" dirty="0" smtClean="0"/>
              <a:t>。</a:t>
            </a:r>
            <a:endParaRPr lang="en-US" altLang="zh-CN" sz="2800" dirty="0" smtClean="0"/>
          </a:p>
          <a:p>
            <a:r>
              <a:rPr lang="zh-CN" altLang="zh-CN" sz="2800" dirty="0" smtClean="0"/>
              <a:t>但</a:t>
            </a:r>
            <a:r>
              <a:rPr lang="zh-CN" altLang="zh-CN" sz="2800" dirty="0"/>
              <a:t>噪声的影响是相对</a:t>
            </a:r>
            <a:r>
              <a:rPr lang="zh-CN" altLang="zh-CN" sz="2800" dirty="0" smtClean="0"/>
              <a:t>的</a:t>
            </a:r>
            <a:r>
              <a:rPr lang="zh-CN" altLang="en-US" sz="2800" dirty="0" smtClean="0"/>
              <a:t>。</a:t>
            </a:r>
            <a:r>
              <a:rPr lang="zh-CN" altLang="zh-CN" sz="2800" dirty="0"/>
              <a:t>如果信号相对较强，那么噪声的影响就相对较小。</a:t>
            </a:r>
            <a:endParaRPr lang="en-US" altLang="zh-CN" sz="2800" dirty="0" smtClean="0"/>
          </a:p>
          <a:p>
            <a:r>
              <a:rPr lang="zh-CN" altLang="zh-CN" sz="2800" dirty="0">
                <a:solidFill>
                  <a:srgbClr val="FF0000"/>
                </a:solidFill>
              </a:rPr>
              <a:t>信噪比</a:t>
            </a:r>
            <a:r>
              <a:rPr lang="zh-CN" altLang="zh-CN" sz="2800" dirty="0"/>
              <a:t>就是信号的平均功率和噪声的平均功率之</a:t>
            </a:r>
            <a:r>
              <a:rPr lang="zh-CN" altLang="zh-CN" sz="2800" dirty="0" smtClean="0"/>
              <a:t>比</a:t>
            </a:r>
            <a:r>
              <a:rPr lang="zh-CN" altLang="en-US" sz="2800" dirty="0" smtClean="0"/>
              <a:t>。</a:t>
            </a:r>
            <a:r>
              <a:rPr lang="zh-CN" altLang="zh-CN" sz="2800" dirty="0" smtClean="0"/>
              <a:t>常</a:t>
            </a:r>
            <a:r>
              <a:rPr lang="zh-CN" altLang="zh-CN" sz="2800" dirty="0"/>
              <a:t>记</a:t>
            </a:r>
            <a:r>
              <a:rPr lang="zh-CN" altLang="zh-CN" sz="2800" dirty="0" smtClean="0"/>
              <a:t>为</a:t>
            </a:r>
            <a:r>
              <a:rPr lang="en-US" altLang="zh-CN" sz="2800" dirty="0" smtClean="0"/>
              <a:t> </a:t>
            </a:r>
            <a:r>
              <a:rPr lang="en-US" altLang="zh-CN" sz="2800" i="1" dirty="0" smtClean="0"/>
              <a:t>S</a:t>
            </a:r>
            <a:r>
              <a:rPr lang="en-US" altLang="zh-CN" sz="2800" dirty="0" smtClean="0"/>
              <a:t>/</a:t>
            </a:r>
            <a:r>
              <a:rPr lang="en-US" altLang="zh-CN" sz="2800" i="1" dirty="0" smtClean="0"/>
              <a:t>N</a:t>
            </a:r>
            <a:r>
              <a:rPr lang="zh-CN" altLang="zh-CN" sz="2800" dirty="0"/>
              <a:t>，并用</a:t>
            </a:r>
            <a:r>
              <a:rPr lang="zh-CN" altLang="zh-CN" sz="2800" dirty="0" smtClean="0"/>
              <a:t>分贝</a:t>
            </a:r>
            <a:r>
              <a:rPr lang="en-US" altLang="zh-CN" sz="2800" dirty="0" smtClean="0"/>
              <a:t> (</a:t>
            </a:r>
            <a:r>
              <a:rPr lang="en-US" altLang="zh-CN" sz="2800" dirty="0"/>
              <a:t>dB</a:t>
            </a:r>
            <a:r>
              <a:rPr lang="en-US" altLang="zh-CN" sz="2800" dirty="0" smtClean="0"/>
              <a:t>) </a:t>
            </a:r>
            <a:r>
              <a:rPr lang="zh-CN" altLang="zh-CN" sz="2800" dirty="0" smtClean="0"/>
              <a:t>作为</a:t>
            </a:r>
            <a:r>
              <a:rPr lang="zh-CN" altLang="zh-CN" sz="2800" dirty="0"/>
              <a:t>度量单位。即：</a:t>
            </a:r>
          </a:p>
          <a:p>
            <a:pPr marL="0" indent="0" latinLnBrk="1">
              <a:buNone/>
            </a:pPr>
            <a:r>
              <a:rPr lang="en-US" altLang="zh-CN" sz="2800" dirty="0" smtClean="0"/>
              <a:t>		</a:t>
            </a:r>
            <a:r>
              <a:rPr lang="zh-CN" altLang="zh-CN" dirty="0" smtClean="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a:t>
            </a:r>
            <a:r>
              <a:rPr lang="en-US" altLang="zh-CN" dirty="0">
                <a:solidFill>
                  <a:srgbClr val="0000CC"/>
                </a:solidFill>
              </a:rPr>
              <a:t>dB) </a:t>
            </a:r>
            <a:endParaRPr lang="zh-CN" altLang="zh-CN" sz="2800" dirty="0">
              <a:solidFill>
                <a:srgbClr val="0000CC"/>
              </a:solidFill>
            </a:endParaRPr>
          </a:p>
          <a:p>
            <a:r>
              <a:rPr lang="zh-CN" altLang="zh-CN" sz="2800" dirty="0"/>
              <a:t>例如，</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a:t>
            </a:r>
            <a:r>
              <a:rPr lang="en-US" altLang="zh-CN" sz="2800" dirty="0" smtClean="0"/>
              <a:t>10 </a:t>
            </a:r>
            <a:r>
              <a:rPr lang="zh-CN" altLang="zh-CN" sz="2800" dirty="0" smtClean="0"/>
              <a:t>时</a:t>
            </a:r>
            <a:r>
              <a:rPr lang="zh-CN" altLang="zh-CN" sz="2800" dirty="0"/>
              <a:t>，信噪比</a:t>
            </a:r>
            <a:r>
              <a:rPr lang="zh-CN" altLang="zh-CN" sz="2800" dirty="0" smtClean="0"/>
              <a:t>为</a:t>
            </a:r>
            <a:r>
              <a:rPr lang="en-US" altLang="zh-CN" sz="2800" dirty="0" smtClean="0"/>
              <a:t> 10 </a:t>
            </a:r>
            <a:r>
              <a:rPr lang="en-US" altLang="zh-CN" sz="2800" dirty="0"/>
              <a:t>dB</a:t>
            </a:r>
            <a:r>
              <a:rPr lang="zh-CN" altLang="zh-CN" sz="2800" dirty="0"/>
              <a:t>，而</a:t>
            </a:r>
            <a:r>
              <a:rPr lang="zh-CN" altLang="zh-CN" sz="2800" dirty="0" smtClean="0"/>
              <a:t>当</a:t>
            </a:r>
            <a:r>
              <a:rPr lang="en-US" altLang="zh-CN" sz="2800" dirty="0" smtClean="0"/>
              <a:t> </a:t>
            </a:r>
            <a:r>
              <a:rPr lang="en-US" altLang="zh-CN" sz="2800" i="1" dirty="0" smtClean="0"/>
              <a:t>S</a:t>
            </a:r>
            <a:r>
              <a:rPr lang="en-US" altLang="zh-CN" sz="2800" dirty="0" smtClean="0"/>
              <a:t>/</a:t>
            </a:r>
            <a:r>
              <a:rPr lang="en-US" altLang="zh-CN" sz="2800" i="1" dirty="0" smtClean="0"/>
              <a:t>N</a:t>
            </a:r>
            <a:r>
              <a:rPr lang="en-US" altLang="zh-CN" sz="2800" dirty="0" smtClean="0"/>
              <a:t> </a:t>
            </a:r>
            <a:r>
              <a:rPr lang="en-US" altLang="zh-CN" sz="2800" dirty="0"/>
              <a:t>= 1000</a:t>
            </a:r>
            <a:r>
              <a:rPr lang="zh-CN" altLang="zh-CN" sz="2800" dirty="0"/>
              <a:t>时，信噪比</a:t>
            </a:r>
            <a:r>
              <a:rPr lang="zh-CN" altLang="zh-CN" sz="2800" dirty="0" smtClean="0"/>
              <a:t>为</a:t>
            </a:r>
            <a:r>
              <a:rPr lang="en-US" altLang="zh-CN" sz="2800" dirty="0" smtClean="0"/>
              <a:t> 30 </a:t>
            </a:r>
            <a:r>
              <a:rPr lang="en-US" altLang="zh-CN" sz="2800" dirty="0"/>
              <a:t>dB</a:t>
            </a:r>
            <a:r>
              <a:rPr lang="zh-CN" altLang="zh-CN" sz="2800" dirty="0"/>
              <a:t>。</a:t>
            </a:r>
            <a:r>
              <a:rPr lang="zh-CN" altLang="en-US" sz="2800" dirty="0" smtClean="0"/>
              <a:t>  </a:t>
            </a:r>
            <a:endParaRPr lang="zh-CN" altLang="en-US" sz="2800" dirty="0"/>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smtClean="0"/>
              <a:t>1984</a:t>
            </a:r>
            <a:r>
              <a:rPr lang="zh-CN" altLang="en-US" dirty="0" smtClean="0"/>
              <a:t>年，香农 </a:t>
            </a:r>
            <a:r>
              <a:rPr lang="en-US" altLang="zh-CN" dirty="0" smtClean="0"/>
              <a:t>(</a:t>
            </a:r>
            <a:r>
              <a:rPr lang="en-US" altLang="zh-CN" dirty="0"/>
              <a:t>Shannon</a:t>
            </a:r>
            <a:r>
              <a:rPr lang="en-US" altLang="zh-CN" dirty="0" smtClean="0"/>
              <a:t>) </a:t>
            </a:r>
            <a:r>
              <a:rPr lang="zh-CN" altLang="en-US" dirty="0" smtClean="0"/>
              <a:t>用</a:t>
            </a:r>
            <a:r>
              <a:rPr lang="zh-CN" altLang="en-US" dirty="0"/>
              <a:t>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a:t>
            </a:r>
            <a:r>
              <a:rPr lang="zh-CN" altLang="en-US" dirty="0" smtClean="0"/>
              <a:t>传输速率（香农公式）。</a:t>
            </a:r>
            <a:endParaRPr lang="zh-CN" altLang="en-US" dirty="0"/>
          </a:p>
          <a:p>
            <a:r>
              <a:rPr lang="zh-CN" altLang="en-US" dirty="0"/>
              <a:t>信道的极限信息传输速率 </a:t>
            </a:r>
            <a:r>
              <a:rPr lang="en-US" altLang="zh-CN" i="1" dirty="0"/>
              <a:t>C </a:t>
            </a:r>
            <a:r>
              <a:rPr lang="zh-CN" altLang="en-US" dirty="0"/>
              <a:t>可表达</a:t>
            </a:r>
            <a:r>
              <a:rPr lang="zh-CN" altLang="en-US" dirty="0" smtClean="0"/>
              <a:t>为</a:t>
            </a:r>
            <a:r>
              <a:rPr lang="zh-CN" altLang="en-US" dirty="0"/>
              <a:t>：</a:t>
            </a:r>
          </a:p>
          <a:p>
            <a:pPr marL="0" indent="0">
              <a:spcBef>
                <a:spcPct val="25000"/>
              </a:spcBef>
              <a:spcAft>
                <a:spcPct val="25000"/>
              </a:spcAft>
              <a:buNone/>
            </a:pPr>
            <a:r>
              <a:rPr lang="en-US" altLang="zh-CN" i="1" dirty="0" smtClean="0"/>
              <a:t>		</a:t>
            </a:r>
            <a:r>
              <a:rPr lang="en-US" altLang="zh-CN" i="1" dirty="0" smtClean="0">
                <a:solidFill>
                  <a:srgbClr val="0000CC"/>
                </a:solidFill>
              </a:rPr>
              <a:t>C</a:t>
            </a:r>
            <a:r>
              <a:rPr lang="en-US" altLang="zh-CN" dirty="0" smtClean="0">
                <a:solidFill>
                  <a:srgbClr val="0000CC"/>
                </a:solidFill>
              </a:rPr>
              <a:t> </a:t>
            </a:r>
            <a:r>
              <a:rPr lang="en-US" altLang="zh-CN" dirty="0">
                <a:solidFill>
                  <a:srgbClr val="0000CC"/>
                </a:solidFill>
              </a:rPr>
              <a:t>=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a:t>
            </a:r>
            <a:r>
              <a:rPr lang="en-US" altLang="zh-CN" dirty="0" smtClean="0">
                <a:solidFill>
                  <a:srgbClr val="0000CC"/>
                </a:solidFill>
              </a:rPr>
              <a:t>   (bit/s) </a:t>
            </a:r>
            <a:endParaRPr lang="en-US" altLang="zh-CN" dirty="0">
              <a:solidFill>
                <a:srgbClr val="0000CC"/>
              </a:solidFill>
            </a:endParaRPr>
          </a:p>
          <a:p>
            <a:pPr marL="457200" lvl="1" indent="0">
              <a:buNone/>
            </a:pPr>
            <a:r>
              <a:rPr lang="zh-CN" altLang="en-US" dirty="0" smtClean="0">
                <a:solidFill>
                  <a:srgbClr val="000099"/>
                </a:solidFill>
                <a:latin typeface="Arial" charset="0"/>
                <a:ea typeface="黑体" pitchFamily="2" charset="-122"/>
              </a:rPr>
              <a:t>其中：</a:t>
            </a:r>
            <a:r>
              <a:rPr lang="en-US" altLang="zh-CN" dirty="0" smtClean="0">
                <a:solidFill>
                  <a:srgbClr val="000099"/>
                </a:solidFill>
                <a:latin typeface="Arial" charset="0"/>
                <a:ea typeface="黑体" pitchFamily="2" charset="-122"/>
              </a:rPr>
              <a:t>	</a:t>
            </a:r>
            <a:r>
              <a:rPr lang="en-US" altLang="zh-CN" i="1" dirty="0" smtClean="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smtClean="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smtClean="0">
                <a:solidFill>
                  <a:srgbClr val="000099"/>
                </a:solidFill>
                <a:latin typeface="Arial" charset="0"/>
                <a:ea typeface="黑体" pitchFamily="2" charset="-122"/>
              </a:rPr>
              <a:t>		N </a:t>
            </a:r>
            <a:r>
              <a:rPr lang="zh-CN" altLang="en-US" dirty="0" smtClean="0">
                <a:solidFill>
                  <a:srgbClr val="000099"/>
                </a:solidFill>
                <a:latin typeface="Arial" charset="0"/>
                <a:ea typeface="黑体" pitchFamily="2" charset="-122"/>
              </a:rPr>
              <a:t>为</a:t>
            </a:r>
            <a:r>
              <a:rPr lang="zh-CN" altLang="en-US" dirty="0">
                <a:solidFill>
                  <a:srgbClr val="000099"/>
                </a:solidFill>
                <a:latin typeface="Arial" charset="0"/>
                <a:ea typeface="黑体" pitchFamily="2" charset="-122"/>
              </a:rPr>
              <a:t>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sz="2800" dirty="0"/>
              <a:t>对于频带宽度已确定的信道，如果信噪比不能再提高了，并且码元传输速率也达到了上限值，那么还有办法提高信息的传输速率</a:t>
            </a:r>
            <a:r>
              <a:rPr lang="zh-CN" altLang="en-US" sz="2800" dirty="0" smtClean="0"/>
              <a:t>。</a:t>
            </a:r>
            <a:endParaRPr lang="en-US" altLang="zh-CN" sz="2800" dirty="0" smtClean="0"/>
          </a:p>
          <a:p>
            <a:r>
              <a:rPr lang="zh-CN" altLang="en-US" sz="2800" dirty="0" smtClean="0">
                <a:solidFill>
                  <a:srgbClr val="FF0000"/>
                </a:solidFill>
              </a:rPr>
              <a:t>这就是</a:t>
            </a:r>
            <a:r>
              <a:rPr lang="zh-CN" altLang="en-US" sz="2800" dirty="0">
                <a:solidFill>
                  <a:srgbClr val="FF0000"/>
                </a:solidFill>
              </a:rPr>
              <a:t>：</a:t>
            </a:r>
            <a:r>
              <a:rPr lang="zh-CN" altLang="en-US" sz="2800" dirty="0" smtClean="0">
                <a:solidFill>
                  <a:srgbClr val="0000CC"/>
                </a:solidFill>
              </a:rPr>
              <a:t>用</a:t>
            </a:r>
            <a:r>
              <a:rPr lang="zh-CN" altLang="en-US" sz="2800" dirty="0">
                <a:solidFill>
                  <a:srgbClr val="0000CC"/>
                </a:solidFill>
              </a:rPr>
              <a:t>编码的方法让每一个码元携带更多比特的信息量</a:t>
            </a:r>
            <a:r>
              <a:rPr lang="zh-CN" altLang="en-US" sz="2800" dirty="0" smtClean="0">
                <a:solidFill>
                  <a:srgbClr val="0000CC"/>
                </a:solidFill>
              </a:rPr>
              <a:t>。</a:t>
            </a:r>
            <a:endParaRPr lang="en-US" altLang="zh-CN" sz="2800" dirty="0" smtClean="0">
              <a:solidFill>
                <a:srgbClr val="0000CC"/>
              </a:solidFill>
            </a:endParaRPr>
          </a:p>
          <a:p>
            <a:r>
              <a:rPr lang="zh-CN" altLang="en-US" sz="2000" dirty="0"/>
              <a:t>如何让一个码元携带更多的比特的信息</a:t>
            </a:r>
            <a:r>
              <a:rPr lang="zh-CN" altLang="en-US" sz="2000" dirty="0" smtClean="0"/>
              <a:t>？</a:t>
            </a:r>
            <a:endParaRPr lang="en-US" altLang="zh-CN" sz="2000" dirty="0" smtClean="0"/>
          </a:p>
          <a:p>
            <a:r>
              <a:rPr lang="zh-CN" altLang="en-US" sz="2000" dirty="0" smtClean="0"/>
              <a:t>假如</a:t>
            </a:r>
            <a:r>
              <a:rPr lang="zh-CN" altLang="en-US" sz="2000" dirty="0"/>
              <a:t>基带信号是</a:t>
            </a:r>
            <a:r>
              <a:rPr lang="en-US" altLang="zh-CN" sz="2000" dirty="0"/>
              <a:t>101011000110111010.....</a:t>
            </a:r>
            <a:r>
              <a:rPr lang="zh-CN" altLang="en-US" sz="2000" dirty="0"/>
              <a:t>，如果直接发送，则每个码元携带一个比特的信息（每个码元只有</a:t>
            </a:r>
            <a:r>
              <a:rPr lang="en-US" altLang="zh-CN" sz="2000" dirty="0"/>
              <a:t>2</a:t>
            </a:r>
            <a:r>
              <a:rPr lang="zh-CN" altLang="en-US" sz="2000" dirty="0"/>
              <a:t>种状态），但是如果将信号中的三个比特编为一组，即</a:t>
            </a:r>
            <a:r>
              <a:rPr lang="en-US" altLang="zh-CN" sz="2000" dirty="0"/>
              <a:t>101</a:t>
            </a:r>
            <a:r>
              <a:rPr lang="zh-CN" altLang="en-US" sz="2000" dirty="0"/>
              <a:t>，</a:t>
            </a:r>
            <a:r>
              <a:rPr lang="en-US" altLang="zh-CN" sz="2000" dirty="0"/>
              <a:t>011</a:t>
            </a:r>
            <a:r>
              <a:rPr lang="zh-CN" altLang="en-US" sz="2000" dirty="0"/>
              <a:t>，</a:t>
            </a:r>
            <a:r>
              <a:rPr lang="en-US" altLang="zh-CN" sz="2000" dirty="0"/>
              <a:t>000</a:t>
            </a:r>
            <a:r>
              <a:rPr lang="zh-CN" altLang="en-US" sz="2000" dirty="0"/>
              <a:t>，</a:t>
            </a:r>
            <a:r>
              <a:rPr lang="en-US" altLang="zh-CN" sz="2000" dirty="0"/>
              <a:t>110</a:t>
            </a:r>
            <a:r>
              <a:rPr lang="zh-CN" altLang="en-US" sz="2000" dirty="0"/>
              <a:t>，</a:t>
            </a:r>
            <a:r>
              <a:rPr lang="en-US" altLang="zh-CN" sz="2000" dirty="0"/>
              <a:t>111</a:t>
            </a:r>
            <a:r>
              <a:rPr lang="zh-CN" altLang="en-US" sz="2000" dirty="0"/>
              <a:t>，</a:t>
            </a:r>
            <a:r>
              <a:rPr lang="en-US" altLang="zh-CN" sz="2000" dirty="0"/>
              <a:t>010......</a:t>
            </a:r>
            <a:r>
              <a:rPr lang="zh-CN" altLang="en-US" sz="2000" dirty="0"/>
              <a:t>，三个比特共有</a:t>
            </a:r>
            <a:r>
              <a:rPr lang="en-US" altLang="zh-CN" sz="2000" dirty="0"/>
              <a:t>8</a:t>
            </a:r>
            <a:r>
              <a:rPr lang="zh-CN" altLang="en-US" sz="2000" dirty="0"/>
              <a:t>种不同的排列，我们可以用不同的调制方法来表示这种信，如</a:t>
            </a:r>
            <a:r>
              <a:rPr lang="en-US" altLang="zh-CN" sz="2000" dirty="0"/>
              <a:t>8</a:t>
            </a:r>
            <a:r>
              <a:rPr lang="zh-CN" altLang="en-US" sz="2000" dirty="0"/>
              <a:t>种不同的振幅，频率，相位等，如果采用相位调制，相位</a:t>
            </a:r>
            <a:r>
              <a:rPr lang="en-US" altLang="zh-CN" sz="2000" dirty="0"/>
              <a:t>ϕ0</a:t>
            </a:r>
            <a:r>
              <a:rPr lang="zh-CN" altLang="en-US" sz="2000" dirty="0"/>
              <a:t>表示</a:t>
            </a:r>
            <a:r>
              <a:rPr lang="en-US" altLang="zh-CN" sz="2000" dirty="0"/>
              <a:t>000</a:t>
            </a:r>
            <a:r>
              <a:rPr lang="zh-CN" altLang="en-US" sz="2000" dirty="0"/>
              <a:t>，</a:t>
            </a:r>
            <a:r>
              <a:rPr lang="en-US" altLang="zh-CN" sz="2000" dirty="0"/>
              <a:t>ϕ1</a:t>
            </a:r>
            <a:r>
              <a:rPr lang="zh-CN" altLang="en-US" sz="2000" dirty="0"/>
              <a:t>表示</a:t>
            </a:r>
            <a:r>
              <a:rPr lang="en-US" altLang="zh-CN" sz="2000" dirty="0"/>
              <a:t>001</a:t>
            </a:r>
            <a:r>
              <a:rPr lang="zh-CN" altLang="en-US" sz="2000" dirty="0"/>
              <a:t>，以此类推</a:t>
            </a:r>
            <a:r>
              <a:rPr lang="zh-CN" altLang="en-US" sz="2000" dirty="0" smtClean="0"/>
              <a:t>，这样</a:t>
            </a:r>
            <a:r>
              <a:rPr lang="zh-CN" altLang="en-US" sz="2000" dirty="0"/>
              <a:t>一个码元</a:t>
            </a:r>
            <a:r>
              <a:rPr lang="zh-CN" altLang="en-US" sz="2000" dirty="0" smtClean="0"/>
              <a:t>就传输</a:t>
            </a:r>
            <a:r>
              <a:rPr lang="zh-CN" altLang="en-US" sz="2000" dirty="0"/>
              <a:t>了三个比特位的信号（每个码元有</a:t>
            </a:r>
            <a:r>
              <a:rPr lang="en-US" altLang="zh-CN" sz="2000" dirty="0"/>
              <a:t>8</a:t>
            </a:r>
            <a:r>
              <a:rPr lang="zh-CN" altLang="en-US" sz="2000" dirty="0"/>
              <a:t>种状态，每一个码元可表示的比特数越多，则在接收端进行解调时要正确识别每一种状态就越困难</a:t>
            </a:r>
            <a:r>
              <a:rPr lang="zh-CN" altLang="en-US" sz="2000" dirty="0" smtClean="0"/>
              <a:t>）</a:t>
            </a:r>
            <a:endParaRPr lang="zh-CN" altLang="en-US" sz="2000" dirty="0"/>
          </a:p>
        </p:txBody>
      </p:sp>
    </p:spTree>
    <p:extLst>
      <p:ext uri="{BB962C8B-B14F-4D97-AF65-F5344CB8AC3E}">
        <p14:creationId xmlns:p14="http://schemas.microsoft.com/office/powerpoint/2010/main" val="64423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r>
              <a:rPr lang="en-US" altLang="zh-CN" sz="2800" dirty="0" smtClean="0"/>
              <a:t>2.3.1  </a:t>
            </a:r>
            <a:r>
              <a:rPr lang="zh-CN" altLang="zh-CN" sz="2800" dirty="0" smtClean="0"/>
              <a:t>导引</a:t>
            </a:r>
            <a:r>
              <a:rPr lang="zh-CN" altLang="zh-CN" sz="2800" dirty="0"/>
              <a:t>型传输媒体</a:t>
            </a:r>
          </a:p>
          <a:p>
            <a:r>
              <a:rPr lang="en-US" altLang="zh-CN" sz="2800" dirty="0"/>
              <a:t>2.3.2 </a:t>
            </a:r>
            <a:r>
              <a:rPr lang="en-US" altLang="zh-CN" sz="2800" dirty="0" smtClean="0"/>
              <a:t> </a:t>
            </a:r>
            <a:r>
              <a:rPr lang="zh-CN" altLang="zh-CN" sz="2800" dirty="0" smtClean="0"/>
              <a:t>非</a:t>
            </a:r>
            <a:r>
              <a:rPr lang="zh-CN" altLang="zh-CN" sz="2800" dirty="0"/>
              <a:t>导引型传输媒体</a:t>
            </a:r>
          </a:p>
        </p:txBody>
      </p:sp>
    </p:spTree>
    <p:extLst>
      <p:ext uri="{BB962C8B-B14F-4D97-AF65-F5344CB8AC3E}">
        <p14:creationId xmlns:p14="http://schemas.microsoft.com/office/powerpoint/2010/main" val="225872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en-US" altLang="zh-CN" dirty="0" smtClean="0"/>
              <a:t> </a:t>
            </a:r>
            <a:r>
              <a:rPr lang="zh-CN" altLang="zh-CN" dirty="0" smtClean="0"/>
              <a:t>物理层</a:t>
            </a:r>
            <a:r>
              <a:rPr lang="zh-CN" altLang="zh-CN" dirty="0"/>
              <a:t>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a:t>
            </a:r>
            <a:r>
              <a:rPr lang="zh-CN" altLang="zh-CN" dirty="0" smtClean="0"/>
              <a:t>通路</a:t>
            </a:r>
            <a:r>
              <a:rPr lang="zh-CN" altLang="en-US" dirty="0" smtClean="0"/>
              <a:t>。</a:t>
            </a:r>
            <a:endParaRPr lang="en-US" altLang="zh-CN" dirty="0" smtClean="0"/>
          </a:p>
          <a:p>
            <a:pPr>
              <a:lnSpc>
                <a:spcPct val="100000"/>
              </a:lnSpc>
            </a:pPr>
            <a:r>
              <a:rPr lang="zh-CN" altLang="zh-CN" dirty="0"/>
              <a:t>传输媒体可分为两大类，即导引型传输媒体和非导引型</a:t>
            </a:r>
            <a:r>
              <a:rPr lang="zh-CN" altLang="zh-CN" dirty="0" smtClean="0"/>
              <a:t>传输媒体</a:t>
            </a:r>
            <a:r>
              <a:rPr lang="zh-CN" altLang="en-US" dirty="0" smtClean="0"/>
              <a:t>。</a:t>
            </a:r>
            <a:endParaRPr lang="en-US" altLang="zh-CN" dirty="0" smtClean="0"/>
          </a:p>
          <a:p>
            <a:pPr>
              <a:lnSpc>
                <a:spcPct val="100000"/>
              </a:lnSpc>
            </a:pPr>
            <a:r>
              <a:rPr lang="zh-CN" altLang="zh-CN" dirty="0">
                <a:solidFill>
                  <a:srgbClr val="FF0000"/>
                </a:solidFill>
              </a:rPr>
              <a:t>在导引型传输媒体中，</a:t>
            </a:r>
            <a:r>
              <a:rPr lang="zh-CN" altLang="zh-CN" dirty="0"/>
              <a:t>电磁波被导引沿着固体媒体（铜线或光纤）</a:t>
            </a:r>
            <a:r>
              <a:rPr lang="zh-CN" altLang="zh-CN" dirty="0" smtClean="0"/>
              <a:t>传播</a:t>
            </a:r>
            <a:r>
              <a:rPr lang="zh-CN" altLang="en-US" dirty="0"/>
              <a:t>。</a:t>
            </a:r>
            <a:endParaRPr lang="en-US" altLang="zh-CN" dirty="0"/>
          </a:p>
          <a:p>
            <a:pPr>
              <a:lnSpc>
                <a:spcPct val="100000"/>
              </a:lnSpc>
            </a:pPr>
            <a:r>
              <a:rPr lang="zh-CN" altLang="zh-CN" dirty="0" smtClean="0">
                <a:solidFill>
                  <a:srgbClr val="FF0000"/>
                </a:solidFill>
              </a:rPr>
              <a:t>非</a:t>
            </a:r>
            <a:r>
              <a:rPr lang="zh-CN" altLang="zh-CN" dirty="0">
                <a:solidFill>
                  <a:srgbClr val="FF0000"/>
                </a:solidFill>
              </a:rPr>
              <a:t>导引型传输媒体就是指</a:t>
            </a:r>
            <a:r>
              <a:rPr lang="zh-CN" altLang="zh-CN" dirty="0" smtClean="0">
                <a:solidFill>
                  <a:srgbClr val="FF0000"/>
                </a:solidFill>
              </a:rPr>
              <a:t>自由空间</a:t>
            </a:r>
            <a:r>
              <a:rPr lang="zh-CN" altLang="en-US" dirty="0" smtClean="0">
                <a:solidFill>
                  <a:srgbClr val="FF0000"/>
                </a:solidFill>
              </a:rPr>
              <a:t>。</a:t>
            </a:r>
            <a:r>
              <a:rPr lang="zh-CN" altLang="zh-CN" dirty="0" smtClean="0"/>
              <a:t>在</a:t>
            </a:r>
            <a:r>
              <a:rPr lang="zh-CN" altLang="zh-CN" dirty="0"/>
              <a:t>非导引型传输媒体</a:t>
            </a:r>
            <a:r>
              <a:rPr lang="zh-CN" altLang="zh-CN" dirty="0" smtClean="0"/>
              <a:t>中</a:t>
            </a:r>
            <a:r>
              <a:rPr lang="zh-CN" altLang="en-US" dirty="0" smtClean="0"/>
              <a:t>，</a:t>
            </a:r>
            <a:r>
              <a:rPr lang="zh-CN" altLang="zh-CN" dirty="0" smtClean="0"/>
              <a:t>电磁波</a:t>
            </a:r>
            <a:r>
              <a:rPr lang="zh-CN" altLang="zh-CN" dirty="0"/>
              <a:t>的传输常称为无线传输。</a:t>
            </a:r>
          </a:p>
        </p:txBody>
      </p:sp>
    </p:spTree>
    <p:extLst>
      <p:ext uri="{BB962C8B-B14F-4D97-AF65-F5344CB8AC3E}">
        <p14:creationId xmlns:p14="http://schemas.microsoft.com/office/powerpoint/2010/main" val="279597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r>
              <a:rPr lang="zh-CN" altLang="zh-CN" dirty="0" smtClean="0">
                <a:solidFill>
                  <a:srgbClr val="FF0000"/>
                </a:solidFill>
              </a:rPr>
              <a:t>。</a:t>
            </a:r>
            <a:endParaRPr lang="en-US" altLang="zh-CN" dirty="0" smtClean="0">
              <a:solidFill>
                <a:srgbClr val="FF0000"/>
              </a:solidFill>
            </a:endParaRPr>
          </a:p>
          <a:p>
            <a:r>
              <a:rPr lang="zh-CN" altLang="zh-CN" dirty="0"/>
              <a:t>物理层的</a:t>
            </a:r>
            <a:r>
              <a:rPr lang="zh-CN" altLang="zh-CN" dirty="0" smtClean="0"/>
              <a:t>作用是</a:t>
            </a:r>
            <a:r>
              <a:rPr lang="zh-CN" altLang="zh-CN" dirty="0"/>
              <a:t>要尽可能地</a:t>
            </a:r>
            <a:r>
              <a:rPr lang="zh-CN" altLang="zh-CN" dirty="0">
                <a:solidFill>
                  <a:srgbClr val="FF0000"/>
                </a:solidFill>
              </a:rPr>
              <a:t>屏蔽</a:t>
            </a:r>
            <a:r>
              <a:rPr lang="zh-CN" altLang="zh-CN" dirty="0" smtClean="0"/>
              <a:t>掉</a:t>
            </a:r>
            <a:r>
              <a:rPr lang="zh-CN" altLang="en-US" dirty="0" smtClean="0"/>
              <a:t>不同</a:t>
            </a:r>
            <a:r>
              <a:rPr lang="zh-CN" altLang="zh-CN" dirty="0" smtClean="0"/>
              <a:t>传输媒体</a:t>
            </a:r>
            <a:r>
              <a:rPr lang="zh-CN" altLang="zh-CN" dirty="0"/>
              <a:t>和通信手段的</a:t>
            </a:r>
            <a:r>
              <a:rPr lang="zh-CN" altLang="zh-CN" dirty="0" smtClean="0"/>
              <a:t>差异</a:t>
            </a:r>
            <a:r>
              <a:rPr lang="zh-CN" altLang="en-US" dirty="0" smtClean="0"/>
              <a:t>。</a:t>
            </a:r>
            <a:endParaRPr lang="en-US" altLang="zh-CN" dirty="0" smtClean="0"/>
          </a:p>
          <a:p>
            <a:r>
              <a:rPr lang="zh-CN" altLang="zh-CN" dirty="0"/>
              <a:t>用于物理层的协议也常称为物理层</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280691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latin typeface="+mn-lt"/>
                <a:ea typeface="黑体" pitchFamily="2" charset="-122"/>
              </a:rPr>
              <a:t>电信领域使用的电磁波的</a:t>
            </a:r>
            <a:r>
              <a:rPr lang="zh-CN" altLang="en-US" sz="3200" b="1" dirty="0" smtClean="0">
                <a:latin typeface="+mn-lt"/>
                <a:ea typeface="黑体" pitchFamily="2" charset="-122"/>
              </a:rPr>
              <a:t>频谱：</a:t>
            </a:r>
            <a:endParaRPr lang="zh-CN" altLang="en-US" sz="3200" b="1" dirty="0">
              <a:latin typeface="+mn-lt"/>
              <a:ea typeface="黑体" pitchFamily="2" charset="-122"/>
            </a:endParaRPr>
          </a:p>
        </p:txBody>
      </p:sp>
    </p:spTree>
    <p:extLst>
      <p:ext uri="{BB962C8B-B14F-4D97-AF65-F5344CB8AC3E}">
        <p14:creationId xmlns:p14="http://schemas.microsoft.com/office/powerpoint/2010/main" val="53310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r>
              <a:rPr lang="zh-CN" altLang="en-US" dirty="0" smtClean="0">
                <a:solidFill>
                  <a:srgbClr val="FF0000"/>
                </a:solidFill>
              </a:rPr>
              <a:t>双绞线（</a:t>
            </a:r>
            <a:r>
              <a:rPr lang="en-US" altLang="zh-CN" dirty="0" err="1">
                <a:solidFill>
                  <a:srgbClr val="FF0000"/>
                </a:solidFill>
              </a:rPr>
              <a:t>TP:Twisted</a:t>
            </a:r>
            <a:r>
              <a:rPr lang="en-US" altLang="zh-CN" dirty="0">
                <a:solidFill>
                  <a:srgbClr val="FF0000"/>
                </a:solidFill>
              </a:rPr>
              <a:t> </a:t>
            </a:r>
            <a:r>
              <a:rPr lang="en-US" altLang="zh-CN" dirty="0" err="1" smtClean="0">
                <a:solidFill>
                  <a:srgbClr val="FF0000"/>
                </a:solidFill>
              </a:rPr>
              <a:t>Pairwire</a:t>
            </a:r>
            <a:r>
              <a:rPr lang="zh-CN" altLang="en-US" dirty="0" smtClean="0">
                <a:solidFill>
                  <a:srgbClr val="FF0000"/>
                </a:solidFill>
              </a:rPr>
              <a:t>）</a:t>
            </a:r>
            <a:endParaRPr lang="en-US" altLang="zh-CN" dirty="0" smtClean="0">
              <a:solidFill>
                <a:srgbClr val="FF0000"/>
              </a:solidFill>
            </a:endParaRPr>
          </a:p>
          <a:p>
            <a:pPr lvl="1"/>
            <a:r>
              <a:rPr lang="zh-CN" altLang="zh-CN" dirty="0" smtClean="0"/>
              <a:t>最</a:t>
            </a:r>
            <a:r>
              <a:rPr lang="zh-CN" altLang="zh-CN" dirty="0"/>
              <a:t>常用的</a:t>
            </a:r>
            <a:r>
              <a:rPr lang="zh-CN" altLang="zh-CN" dirty="0" smtClean="0"/>
              <a:t>传输媒体</a:t>
            </a:r>
            <a:r>
              <a:rPr lang="zh-CN" altLang="en-US" dirty="0" smtClean="0"/>
              <a:t>。</a:t>
            </a:r>
            <a:endParaRPr lang="en-US" altLang="zh-CN" dirty="0" smtClean="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r>
              <a:rPr lang="en-US" altLang="zh-CN" dirty="0" smtClean="0">
                <a:solidFill>
                  <a:srgbClr val="0000CC"/>
                </a:solidFill>
                <a:latin typeface="Arial" charset="0"/>
                <a:ea typeface="黑体" pitchFamily="2" charset="-122"/>
              </a:rPr>
              <a:t>)</a:t>
            </a:r>
          </a:p>
          <a:p>
            <a:pPr lvl="2"/>
            <a:r>
              <a:rPr lang="zh-CN" altLang="en-US" dirty="0" smtClean="0"/>
              <a:t>带金属</a:t>
            </a:r>
            <a:r>
              <a:rPr lang="zh-CN" altLang="zh-CN" dirty="0" smtClean="0"/>
              <a:t>屏蔽</a:t>
            </a:r>
            <a:r>
              <a:rPr lang="zh-CN" altLang="zh-CN" dirty="0" smtClean="0"/>
              <a:t>层</a:t>
            </a:r>
            <a:endParaRPr lang="en-US" altLang="zh-CN" dirty="0" smtClean="0"/>
          </a:p>
          <a:p>
            <a:pPr lvl="2"/>
            <a:endParaRPr lang="en-US" altLang="zh-CN" dirty="0">
              <a:solidFill>
                <a:srgbClr val="0000CC"/>
              </a:solidFill>
              <a:latin typeface="Arial" charset="0"/>
              <a:ea typeface="黑体" pitchFamily="2" charset="-122"/>
            </a:endParaRPr>
          </a:p>
          <a:p>
            <a:pPr lvl="2"/>
            <a:endParaRPr lang="en-US" altLang="zh-CN" dirty="0">
              <a:solidFill>
                <a:srgbClr val="0000CC"/>
              </a:solidFill>
              <a:latin typeface="Arial" charset="0"/>
              <a:ea typeface="黑体" pitchFamily="2" charset="-122"/>
            </a:endParaRPr>
          </a:p>
          <a:p>
            <a:pPr lvl="1"/>
            <a:r>
              <a:rPr lang="zh-CN" altLang="en-US" dirty="0">
                <a:solidFill>
                  <a:srgbClr val="FF0000"/>
                </a:solidFill>
                <a:latin typeface="Arial" charset="0"/>
                <a:ea typeface="黑体" pitchFamily="2" charset="-122"/>
              </a:rPr>
              <a:t>无屏蔽双绞线 </a:t>
            </a:r>
            <a:r>
              <a:rPr lang="en-US" altLang="zh-CN" dirty="0">
                <a:solidFill>
                  <a:srgbClr val="FF0000"/>
                </a:solidFill>
                <a:latin typeface="Arial" charset="0"/>
                <a:ea typeface="黑体" pitchFamily="2" charset="-122"/>
              </a:rPr>
              <a:t>UTP </a:t>
            </a:r>
            <a:r>
              <a:rPr lang="en-US" altLang="zh-CN" dirty="0">
                <a:solidFill>
                  <a:srgbClr val="0000CC"/>
                </a:solidFill>
                <a:latin typeface="Arial" charset="0"/>
                <a:ea typeface="黑体" pitchFamily="2" charset="-122"/>
              </a:rPr>
              <a:t>(Unshielded Twisted Pair)</a:t>
            </a:r>
            <a:r>
              <a:rPr lang="en-US" altLang="zh-CN" dirty="0">
                <a:solidFill>
                  <a:srgbClr val="0000CC"/>
                </a:solidFill>
              </a:rPr>
              <a:t> </a:t>
            </a:r>
          </a:p>
        </p:txBody>
      </p:sp>
      <p:pic>
        <p:nvPicPr>
          <p:cNvPr id="2" name="图片 1"/>
          <p:cNvPicPr>
            <a:picLocks noChangeAspect="1"/>
          </p:cNvPicPr>
          <p:nvPr/>
        </p:nvPicPr>
        <p:blipFill rotWithShape="1">
          <a:blip r:embed="rId3"/>
          <a:srcRect r="8137"/>
          <a:stretch/>
        </p:blipFill>
        <p:spPr>
          <a:xfrm>
            <a:off x="6393160" y="3789040"/>
            <a:ext cx="2994085" cy="1698662"/>
          </a:xfrm>
          <a:prstGeom prst="rect">
            <a:avLst/>
          </a:prstGeom>
        </p:spPr>
      </p:pic>
    </p:spTree>
    <p:extLst>
      <p:ext uri="{BB962C8B-B14F-4D97-AF65-F5344CB8AC3E}">
        <p14:creationId xmlns:p14="http://schemas.microsoft.com/office/powerpoint/2010/main" val="1544049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cstate="print">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smtClean="0">
                  <a:solidFill>
                    <a:srgbClr val="000099"/>
                  </a:solidFill>
                  <a:latin typeface="+mn-lt"/>
                  <a:ea typeface="黑体" pitchFamily="2" charset="-122"/>
                </a:rPr>
                <a:t>聚氯乙烯套层</a:t>
              </a:r>
              <a:endParaRPr lang="zh-CN" altLang="en-US" sz="2000" b="1" dirty="0">
                <a:solidFill>
                  <a:srgbClr val="000099"/>
                </a:solidFill>
                <a:latin typeface="+mn-lt"/>
                <a:ea typeface="黑体" pitchFamily="2" charset="-122"/>
              </a:endParaRP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cstate="print">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cstate="print">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cstate="print">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smtClean="0">
                <a:latin typeface="+mn-lt"/>
                <a:ea typeface="黑体" pitchFamily="2" charset="-122"/>
              </a:rPr>
              <a:t>双绞线</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sp>
        <p:nvSpPr>
          <p:cNvPr id="121859" name="Rectangle 3"/>
          <p:cNvSpPr>
            <a:spLocks noGrp="1" noChangeArrowheads="1"/>
          </p:cNvSpPr>
          <p:nvPr>
            <p:ph idx="1"/>
          </p:nvPr>
        </p:nvSpPr>
        <p:spPr/>
        <p:txBody>
          <a:bodyPr/>
          <a:lstStyle/>
          <a:p>
            <a:r>
              <a:rPr lang="en-US" altLang="zh-CN" dirty="0" smtClean="0"/>
              <a:t>1991 </a:t>
            </a:r>
            <a:r>
              <a:rPr lang="zh-CN" altLang="zh-CN" dirty="0" smtClean="0"/>
              <a:t>年</a:t>
            </a:r>
            <a:r>
              <a:rPr lang="zh-CN" altLang="zh-CN" dirty="0"/>
              <a:t>，</a:t>
            </a:r>
            <a:r>
              <a:rPr lang="zh-CN" altLang="zh-CN" dirty="0" smtClean="0"/>
              <a:t>美国电子工业协会</a:t>
            </a:r>
            <a:r>
              <a:rPr lang="en-US" altLang="zh-CN" dirty="0" smtClean="0"/>
              <a:t> EIA </a:t>
            </a:r>
            <a:r>
              <a:rPr lang="zh-CN" altLang="zh-CN" dirty="0" smtClean="0"/>
              <a:t>和</a:t>
            </a:r>
            <a:r>
              <a:rPr lang="zh-CN" altLang="zh-CN" dirty="0"/>
              <a:t>电信行业</a:t>
            </a:r>
            <a:r>
              <a:rPr lang="zh-CN" altLang="zh-CN" dirty="0" smtClean="0"/>
              <a:t>协会联合</a:t>
            </a:r>
            <a:r>
              <a:rPr lang="zh-CN" altLang="zh-CN" dirty="0"/>
              <a:t>发布了一</a:t>
            </a:r>
            <a:r>
              <a:rPr lang="zh-CN" altLang="zh-CN" dirty="0" smtClean="0"/>
              <a:t>个</a:t>
            </a:r>
            <a:r>
              <a:rPr lang="zh-CN" altLang="zh-CN" dirty="0"/>
              <a:t>用于室内传送数据的无屏蔽双绞线和屏蔽双绞线的</a:t>
            </a:r>
            <a:r>
              <a:rPr lang="zh-CN" altLang="zh-CN" dirty="0" smtClean="0"/>
              <a:t>标准</a:t>
            </a:r>
            <a:r>
              <a:rPr lang="en-US" altLang="zh-CN" dirty="0" smtClean="0"/>
              <a:t> </a:t>
            </a:r>
            <a:r>
              <a:rPr lang="en-US" altLang="zh-CN" dirty="0" smtClean="0">
                <a:solidFill>
                  <a:srgbClr val="FF0000"/>
                </a:solidFill>
              </a:rPr>
              <a:t>EIA/TIA-568</a:t>
            </a:r>
            <a:r>
              <a:rPr lang="zh-CN" altLang="zh-CN" dirty="0" smtClean="0">
                <a:solidFill>
                  <a:srgbClr val="FF0000"/>
                </a:solidFill>
              </a:rPr>
              <a:t>。</a:t>
            </a:r>
            <a:endParaRPr lang="en-US" altLang="zh-CN" dirty="0" smtClean="0">
              <a:solidFill>
                <a:srgbClr val="FF0000"/>
              </a:solidFill>
            </a:endParaRPr>
          </a:p>
          <a:p>
            <a:r>
              <a:rPr lang="en-US" altLang="zh-CN" dirty="0" smtClean="0"/>
              <a:t>1995 </a:t>
            </a:r>
            <a:r>
              <a:rPr lang="zh-CN" altLang="zh-CN" dirty="0" smtClean="0"/>
              <a:t>年</a:t>
            </a:r>
            <a:r>
              <a:rPr lang="zh-CN" altLang="zh-CN" dirty="0"/>
              <a:t>将布线标准更新</a:t>
            </a:r>
            <a:r>
              <a:rPr lang="zh-CN" altLang="zh-CN" dirty="0" smtClean="0"/>
              <a:t>为</a:t>
            </a:r>
            <a:r>
              <a:rPr lang="en-US" altLang="zh-CN" dirty="0" smtClean="0"/>
              <a:t> </a:t>
            </a:r>
            <a:r>
              <a:rPr lang="en-US" altLang="zh-CN" dirty="0" smtClean="0">
                <a:solidFill>
                  <a:srgbClr val="FF0000"/>
                </a:solidFill>
              </a:rPr>
              <a:t>EIA/TIA-568-A</a:t>
            </a:r>
            <a:r>
              <a:rPr lang="zh-CN" altLang="en-US" dirty="0" smtClean="0">
                <a:solidFill>
                  <a:srgbClr val="FF0000"/>
                </a:solidFill>
              </a:rPr>
              <a:t>。</a:t>
            </a:r>
            <a:endParaRPr lang="en-US" altLang="zh-CN" dirty="0" smtClean="0">
              <a:solidFill>
                <a:srgbClr val="FF0000"/>
              </a:solidFill>
            </a:endParaRPr>
          </a:p>
          <a:p>
            <a:r>
              <a:rPr lang="zh-CN" altLang="zh-CN" dirty="0"/>
              <a:t>此标准规定</a:t>
            </a:r>
            <a:r>
              <a:rPr lang="zh-CN" altLang="zh-CN" dirty="0" smtClean="0"/>
              <a:t>了</a:t>
            </a:r>
            <a:r>
              <a:rPr lang="en-US" altLang="zh-CN" dirty="0" smtClean="0"/>
              <a:t> </a:t>
            </a:r>
            <a:r>
              <a:rPr lang="en-US" altLang="zh-CN" dirty="0" smtClean="0">
                <a:solidFill>
                  <a:srgbClr val="FF0000"/>
                </a:solidFill>
              </a:rPr>
              <a:t>5 </a:t>
            </a:r>
            <a:r>
              <a:rPr lang="zh-CN" altLang="zh-CN" dirty="0" smtClean="0">
                <a:solidFill>
                  <a:srgbClr val="FF0000"/>
                </a:solidFill>
              </a:rPr>
              <a:t>个</a:t>
            </a:r>
            <a:r>
              <a:rPr lang="zh-CN" altLang="zh-CN" dirty="0">
                <a:solidFill>
                  <a:srgbClr val="FF0000"/>
                </a:solidFill>
              </a:rPr>
              <a:t>种类</a:t>
            </a:r>
            <a:r>
              <a:rPr lang="zh-CN" altLang="zh-CN" dirty="0" smtClean="0">
                <a:solidFill>
                  <a:srgbClr val="FF0000"/>
                </a:solidFill>
              </a:rPr>
              <a:t>的</a:t>
            </a:r>
            <a:r>
              <a:rPr lang="en-US" altLang="zh-CN" dirty="0" smtClean="0">
                <a:solidFill>
                  <a:srgbClr val="FF0000"/>
                </a:solidFill>
              </a:rPr>
              <a:t> UTP </a:t>
            </a:r>
            <a:r>
              <a:rPr lang="zh-CN" altLang="zh-CN" dirty="0" smtClean="0">
                <a:solidFill>
                  <a:srgbClr val="FF0000"/>
                </a:solidFill>
              </a:rPr>
              <a:t>标准</a:t>
            </a:r>
            <a:r>
              <a:rPr lang="zh-CN" altLang="zh-CN" dirty="0"/>
              <a:t>（</a:t>
            </a:r>
            <a:r>
              <a:rPr lang="zh-CN" altLang="zh-CN" dirty="0" smtClean="0"/>
              <a:t>从</a:t>
            </a:r>
            <a:r>
              <a:rPr lang="en-US" altLang="zh-CN" dirty="0" smtClean="0"/>
              <a:t> 1 </a:t>
            </a:r>
            <a:r>
              <a:rPr lang="zh-CN" altLang="zh-CN" dirty="0" smtClean="0"/>
              <a:t>类</a:t>
            </a:r>
            <a:r>
              <a:rPr lang="zh-CN" altLang="zh-CN" dirty="0"/>
              <a:t>线</a:t>
            </a:r>
            <a:r>
              <a:rPr lang="zh-CN" altLang="zh-CN" dirty="0" smtClean="0"/>
              <a:t>到</a:t>
            </a:r>
            <a:r>
              <a:rPr lang="en-US" altLang="zh-CN" dirty="0" smtClean="0"/>
              <a:t> 5 </a:t>
            </a:r>
            <a:r>
              <a:rPr lang="zh-CN" altLang="zh-CN" dirty="0" smtClean="0"/>
              <a:t>类</a:t>
            </a:r>
            <a:r>
              <a:rPr lang="zh-CN" altLang="zh-CN" dirty="0"/>
              <a:t>线）</a:t>
            </a:r>
            <a:r>
              <a:rPr lang="zh-CN" altLang="zh-CN" dirty="0" smtClean="0"/>
              <a:t>。</a:t>
            </a:r>
            <a:endParaRPr lang="en-US" altLang="zh-CN" dirty="0" smtClean="0"/>
          </a:p>
          <a:p>
            <a:r>
              <a:rPr lang="zh-CN" altLang="zh-CN" dirty="0" smtClean="0">
                <a:solidFill>
                  <a:srgbClr val="0000CC"/>
                </a:solidFill>
              </a:rPr>
              <a:t>对</a:t>
            </a:r>
            <a:r>
              <a:rPr lang="zh-CN" altLang="zh-CN" dirty="0">
                <a:solidFill>
                  <a:srgbClr val="0000CC"/>
                </a:solidFill>
              </a:rPr>
              <a:t>传送数据来说，现在最常用</a:t>
            </a:r>
            <a:r>
              <a:rPr lang="zh-CN" altLang="zh-CN" dirty="0" smtClean="0">
                <a:solidFill>
                  <a:srgbClr val="0000CC"/>
                </a:solidFill>
              </a:rPr>
              <a:t>的</a:t>
            </a:r>
            <a:r>
              <a:rPr lang="en-US" altLang="zh-CN" dirty="0" smtClean="0">
                <a:solidFill>
                  <a:srgbClr val="0000CC"/>
                </a:solidFill>
              </a:rPr>
              <a:t> UTP </a:t>
            </a:r>
            <a:r>
              <a:rPr lang="zh-CN" altLang="zh-CN" dirty="0" smtClean="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a:t>
            </a:r>
            <a:r>
              <a:rPr lang="en-US" altLang="zh-CN" dirty="0" smtClean="0">
                <a:solidFill>
                  <a:srgbClr val="0000CC"/>
                </a:solidFill>
              </a:rPr>
              <a:t>5 </a:t>
            </a:r>
            <a:r>
              <a:rPr lang="zh-CN" altLang="zh-CN" dirty="0" smtClean="0">
                <a:solidFill>
                  <a:srgbClr val="0000CC"/>
                </a:solidFill>
              </a:rPr>
              <a:t>或</a:t>
            </a:r>
            <a:r>
              <a:rPr lang="en-US" altLang="zh-CN" dirty="0" smtClean="0">
                <a:solidFill>
                  <a:srgbClr val="0000CC"/>
                </a:solidFill>
              </a:rPr>
              <a:t> CAT5</a:t>
            </a:r>
            <a:r>
              <a:rPr lang="zh-CN"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p:txBody>
      </p:sp>
    </p:spTree>
    <p:extLst>
      <p:ext uri="{BB962C8B-B14F-4D97-AF65-F5344CB8AC3E}">
        <p14:creationId xmlns:p14="http://schemas.microsoft.com/office/powerpoint/2010/main" val="3405386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五类线</a:t>
            </a:r>
            <a:endParaRPr lang="zh-CN" altLang="en-US" dirty="0"/>
          </a:p>
        </p:txBody>
      </p:sp>
      <p:sp>
        <p:nvSpPr>
          <p:cNvPr id="3" name="内容占位符 2"/>
          <p:cNvSpPr>
            <a:spLocks noGrp="1"/>
          </p:cNvSpPr>
          <p:nvPr>
            <p:ph idx="1"/>
          </p:nvPr>
        </p:nvSpPr>
        <p:spPr>
          <a:xfrm>
            <a:off x="495300" y="1196752"/>
            <a:ext cx="4385692" cy="4934173"/>
          </a:xfrm>
        </p:spPr>
        <p:txBody>
          <a:bodyPr/>
          <a:lstStyle/>
          <a:p>
            <a:r>
              <a:rPr lang="zh-CN" altLang="en-US" sz="2000" b="0" dirty="0"/>
              <a:t>是现在市面上最常见的标准网线，但是不同厂家生产的质量相差</a:t>
            </a:r>
            <a:r>
              <a:rPr lang="zh-CN" altLang="en-US" sz="2000" b="0" dirty="0" smtClean="0"/>
              <a:t>很大。</a:t>
            </a:r>
            <a:endParaRPr lang="en-US" altLang="zh-CN" sz="2000" b="0" dirty="0" smtClean="0"/>
          </a:p>
          <a:p>
            <a:r>
              <a:rPr lang="zh-CN" altLang="en-US" sz="2000" b="0" dirty="0"/>
              <a:t>与五类双绞线相比，超五类双绞线的衰减和串扰更小，可提供更坚实的网络基础，满足大多数应用需求</a:t>
            </a:r>
            <a:r>
              <a:rPr lang="en-US" altLang="zh-CN" sz="2000" b="0" dirty="0"/>
              <a:t>(</a:t>
            </a:r>
            <a:r>
              <a:rPr lang="zh-CN" altLang="en-US" sz="2000" b="0" dirty="0"/>
              <a:t>尤其支持千兆位以太网</a:t>
            </a:r>
            <a:r>
              <a:rPr lang="en-US" altLang="zh-CN" sz="2000" b="0" dirty="0"/>
              <a:t>1000Base-T</a:t>
            </a:r>
            <a:r>
              <a:rPr lang="zh-CN" altLang="en-US" sz="2000" b="0" dirty="0"/>
              <a:t>的布线</a:t>
            </a:r>
            <a:r>
              <a:rPr lang="en-US" altLang="zh-CN" sz="2000" b="0" dirty="0"/>
              <a:t>)</a:t>
            </a:r>
            <a:r>
              <a:rPr lang="zh-CN" altLang="en-US" sz="2000" b="0" dirty="0"/>
              <a:t>，给网络的安装和测试带来了便利，成为目前网络应用中较好的解决方案。超五类线的传输特性与普通五类线的相同，但超五类布线标准规定，超五类电缆的全部</a:t>
            </a:r>
            <a:r>
              <a:rPr lang="en-US" altLang="zh-CN" sz="2000" b="0" dirty="0"/>
              <a:t>4</a:t>
            </a:r>
            <a:r>
              <a:rPr lang="zh-CN" altLang="en-US" sz="2000" b="0" dirty="0"/>
              <a:t>对线都能实现全双工通信</a:t>
            </a:r>
            <a:r>
              <a:rPr lang="zh-CN" altLang="en-US" sz="2000" b="0" dirty="0" smtClean="0"/>
              <a:t>。</a:t>
            </a:r>
            <a:endParaRPr lang="zh-CN" altLang="en-US" sz="2000" b="0" dirty="0"/>
          </a:p>
        </p:txBody>
      </p:sp>
      <p:pic>
        <p:nvPicPr>
          <p:cNvPr id="10242" name="Picture 2" descr="8da1b274d4a53413519d6ae157adcbca.png"/>
          <p:cNvPicPr>
            <a:picLocks noChangeAspect="1" noChangeArrowheads="1"/>
          </p:cNvPicPr>
          <p:nvPr/>
        </p:nvPicPr>
        <p:blipFill rotWithShape="1">
          <a:blip r:embed="rId3">
            <a:extLst>
              <a:ext uri="{28A0092B-C50C-407E-A947-70E740481C1C}">
                <a14:useLocalDpi xmlns:a14="http://schemas.microsoft.com/office/drawing/2010/main" val="0"/>
              </a:ext>
            </a:extLst>
          </a:blip>
          <a:srcRect r="22038"/>
          <a:stretch/>
        </p:blipFill>
        <p:spPr bwMode="auto">
          <a:xfrm>
            <a:off x="5028406" y="1196752"/>
            <a:ext cx="4752528" cy="490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3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六类线</a:t>
            </a:r>
            <a:endParaRPr lang="zh-CN" altLang="en-US" dirty="0"/>
          </a:p>
        </p:txBody>
      </p:sp>
      <p:sp>
        <p:nvSpPr>
          <p:cNvPr id="3" name="内容占位符 2"/>
          <p:cNvSpPr>
            <a:spLocks noGrp="1"/>
          </p:cNvSpPr>
          <p:nvPr>
            <p:ph idx="1"/>
          </p:nvPr>
        </p:nvSpPr>
        <p:spPr>
          <a:xfrm>
            <a:off x="495300" y="1196753"/>
            <a:ext cx="8994204" cy="2304256"/>
          </a:xfrm>
        </p:spPr>
        <p:txBody>
          <a:bodyPr/>
          <a:lstStyle/>
          <a:p>
            <a:r>
              <a:rPr lang="zh-CN" altLang="en-US" sz="2000" b="0" dirty="0"/>
              <a:t>该类电缆的传输频率为</a:t>
            </a:r>
            <a:r>
              <a:rPr lang="en-US" altLang="zh-CN" sz="2000" b="0" dirty="0"/>
              <a:t>1MHz</a:t>
            </a:r>
            <a:r>
              <a:rPr lang="zh-CN" altLang="en-US" sz="2000" b="0" dirty="0"/>
              <a:t>～</a:t>
            </a:r>
            <a:r>
              <a:rPr lang="en-US" altLang="zh-CN" sz="2000" b="0" dirty="0"/>
              <a:t>250MHz</a:t>
            </a:r>
            <a:r>
              <a:rPr lang="zh-CN" altLang="en-US" sz="2000" b="0" dirty="0"/>
              <a:t>，六类布线系统在</a:t>
            </a:r>
            <a:r>
              <a:rPr lang="en-US" altLang="zh-CN" sz="2000" b="0" dirty="0"/>
              <a:t>200MHz</a:t>
            </a:r>
            <a:r>
              <a:rPr lang="zh-CN" altLang="en-US" sz="2000" b="0" dirty="0"/>
              <a:t>时综合衰减串扰比</a:t>
            </a:r>
            <a:r>
              <a:rPr lang="en-US" altLang="zh-CN" sz="2000" b="0" dirty="0"/>
              <a:t>(PS-ACR)</a:t>
            </a:r>
            <a:r>
              <a:rPr lang="zh-CN" altLang="en-US" sz="2000" b="0" dirty="0"/>
              <a:t>应该有较大的余量，它提供</a:t>
            </a:r>
            <a:r>
              <a:rPr lang="en-US" altLang="zh-CN" sz="2000" b="0" dirty="0"/>
              <a:t>2</a:t>
            </a:r>
            <a:r>
              <a:rPr lang="zh-CN" altLang="en-US" sz="2000" b="0" dirty="0"/>
              <a:t>倍于超五类的带宽。六类布线的传输性能远远高于超五类标准，最适用于传输速率高于</a:t>
            </a:r>
            <a:r>
              <a:rPr lang="en-US" altLang="zh-CN" sz="2000" b="0" dirty="0"/>
              <a:t>1Gbps</a:t>
            </a:r>
            <a:r>
              <a:rPr lang="zh-CN" altLang="en-US" sz="2000" b="0" dirty="0"/>
              <a:t>的应用。</a:t>
            </a:r>
            <a:r>
              <a:rPr lang="zh-CN" altLang="en-US" sz="2000" b="0" dirty="0" smtClean="0"/>
              <a:t>六</a:t>
            </a:r>
            <a:r>
              <a:rPr lang="zh-CN" altLang="en-US" sz="2000" b="0" dirty="0"/>
              <a:t>类与超五类的一个重要的不同点在于：改善了在串扰以及回波损耗方面的性能，对于新一代全双工的高速网络应用而言，优良的回波损耗性能是极重要的。六类标准中取消了基本链路模型，布线标准采用星形的拓扑结构，要求的布线距离为：永久链路的长度不能超过</a:t>
            </a:r>
            <a:r>
              <a:rPr lang="en-US" altLang="zh-CN" sz="2000" b="0" dirty="0"/>
              <a:t>90</a:t>
            </a:r>
            <a:r>
              <a:rPr lang="zh-CN" altLang="en-US" sz="2000" b="0" dirty="0"/>
              <a:t>米，信道长度不能超过</a:t>
            </a:r>
            <a:r>
              <a:rPr lang="en-US" altLang="zh-CN" sz="2000" b="0" dirty="0"/>
              <a:t>100</a:t>
            </a:r>
            <a:r>
              <a:rPr lang="zh-CN" altLang="en-US" sz="2000" b="0" dirty="0"/>
              <a:t>米</a:t>
            </a:r>
            <a:r>
              <a:rPr lang="zh-CN" altLang="en-US" sz="2000" b="0" dirty="0" smtClean="0"/>
              <a:t>。</a:t>
            </a:r>
            <a:endParaRPr lang="en-US" altLang="zh-CN" sz="2000" b="0" dirty="0" smtClean="0"/>
          </a:p>
        </p:txBody>
      </p:sp>
      <p:pic>
        <p:nvPicPr>
          <p:cNvPr id="11266" name="Picture 2" descr="44e1be48ff6809d894debbb20f9fb7e7.png"/>
          <p:cNvPicPr>
            <a:picLocks noChangeAspect="1" noChangeArrowheads="1"/>
          </p:cNvPicPr>
          <p:nvPr/>
        </p:nvPicPr>
        <p:blipFill rotWithShape="1">
          <a:blip r:embed="rId2">
            <a:extLst>
              <a:ext uri="{28A0092B-C50C-407E-A947-70E740481C1C}">
                <a14:useLocalDpi xmlns:a14="http://schemas.microsoft.com/office/drawing/2010/main" val="0"/>
              </a:ext>
            </a:extLst>
          </a:blip>
          <a:srcRect r="21406"/>
          <a:stretch/>
        </p:blipFill>
        <p:spPr bwMode="auto">
          <a:xfrm>
            <a:off x="5369099" y="3717034"/>
            <a:ext cx="4143054" cy="284162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70706" y="3717034"/>
            <a:ext cx="4457700" cy="2246769"/>
          </a:xfrm>
          <a:prstGeom prst="rect">
            <a:avLst/>
          </a:prstGeom>
        </p:spPr>
        <p:txBody>
          <a:bodyPr wrap="square">
            <a:spAutoFit/>
          </a:bodyPr>
          <a:lstStyle/>
          <a:p>
            <a:pPr marL="342900" indent="-342900">
              <a:buFont typeface="Wingdings" panose="05000000000000000000" pitchFamily="2" charset="2"/>
              <a:buChar char="n"/>
            </a:pPr>
            <a:r>
              <a:rPr lang="zh-CN" altLang="en-US" sz="2000" dirty="0">
                <a:latin typeface="+mn-lt"/>
                <a:ea typeface="黑体" pitchFamily="2" charset="-122"/>
              </a:rPr>
              <a:t>六类线与超五类线在传输距离上没有严格的区别，即单段最大传输距离都是</a:t>
            </a:r>
            <a:r>
              <a:rPr lang="en-US" altLang="zh-CN" sz="2000" dirty="0">
                <a:latin typeface="+mn-lt"/>
                <a:ea typeface="黑体" pitchFamily="2" charset="-122"/>
              </a:rPr>
              <a:t>100</a:t>
            </a:r>
            <a:r>
              <a:rPr lang="zh-CN" altLang="en-US" sz="2000" dirty="0">
                <a:latin typeface="+mn-lt"/>
                <a:ea typeface="黑体" pitchFamily="2" charset="-122"/>
              </a:rPr>
              <a:t>米。当然六类线在传输距离上可以适当增加，所谓的</a:t>
            </a:r>
            <a:r>
              <a:rPr lang="en-US" altLang="zh-CN" sz="2000" dirty="0">
                <a:latin typeface="+mn-lt"/>
                <a:ea typeface="黑体" pitchFamily="2" charset="-122"/>
              </a:rPr>
              <a:t>100</a:t>
            </a:r>
            <a:r>
              <a:rPr lang="zh-CN" altLang="en-US" sz="2000" dirty="0">
                <a:latin typeface="+mn-lt"/>
                <a:ea typeface="黑体" pitchFamily="2" charset="-122"/>
              </a:rPr>
              <a:t>米指的是超过后就无法满足</a:t>
            </a:r>
            <a:r>
              <a:rPr lang="en-US" altLang="zh-CN" sz="2000" dirty="0">
                <a:latin typeface="+mn-lt"/>
                <a:ea typeface="黑体" pitchFamily="2" charset="-122"/>
              </a:rPr>
              <a:t>1000M</a:t>
            </a:r>
            <a:r>
              <a:rPr lang="zh-CN" altLang="en-US" sz="2000" dirty="0">
                <a:latin typeface="+mn-lt"/>
                <a:ea typeface="黑体" pitchFamily="2" charset="-122"/>
              </a:rPr>
              <a:t>带宽等相关的技术指标，带来速度下降等问题。</a:t>
            </a:r>
          </a:p>
        </p:txBody>
      </p:sp>
    </p:spTree>
    <p:extLst>
      <p:ext uri="{BB962C8B-B14F-4D97-AF65-F5344CB8AC3E}">
        <p14:creationId xmlns:p14="http://schemas.microsoft.com/office/powerpoint/2010/main" val="1096431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smtClean="0"/>
              <a:t>双绞线标准</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862835029"/>
              </p:ext>
            </p:extLst>
          </p:nvPr>
        </p:nvGraphicFramePr>
        <p:xfrm>
          <a:off x="488504" y="1700808"/>
          <a:ext cx="9217024" cy="4300483"/>
        </p:xfrm>
        <a:graphic>
          <a:graphicData uri="http://schemas.openxmlformats.org/drawingml/2006/table">
            <a:tbl>
              <a:tblPr firstRow="1" firstCol="1">
                <a:tableStyleId>{073A0DAA-6AF3-43AB-8588-CEC1D06C72B9}</a:tableStyleId>
              </a:tblPr>
              <a:tblGrid>
                <a:gridCol w="1484108"/>
                <a:gridCol w="1252196"/>
                <a:gridCol w="2592288"/>
                <a:gridCol w="3888432"/>
              </a:tblGrid>
              <a:tr h="630722">
                <a:tc>
                  <a:txBody>
                    <a:bodyPr/>
                    <a:lstStyle/>
                    <a:p>
                      <a:pPr algn="ctr">
                        <a:lnSpc>
                          <a:spcPct val="100000"/>
                        </a:lnSpc>
                        <a:spcAft>
                          <a:spcPts val="0"/>
                        </a:spcAft>
                      </a:pPr>
                      <a:r>
                        <a:rPr lang="zh-CN" sz="2000" b="1" dirty="0" smtClean="0">
                          <a:solidFill>
                            <a:schemeClr val="tx1"/>
                          </a:solidFill>
                          <a:effectLst/>
                          <a:latin typeface="+mn-lt"/>
                          <a:ea typeface="黑体" pitchFamily="2" charset="-122"/>
                        </a:rPr>
                        <a:t>绞合线类别</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典型应用</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914033">
                <a:tc>
                  <a:txBody>
                    <a:bodyPr/>
                    <a:lstStyle/>
                    <a:p>
                      <a:pPr algn="ctr">
                        <a:lnSpc>
                          <a:spcPct val="100000"/>
                        </a:lnSpc>
                        <a:spcAft>
                          <a:spcPts val="0"/>
                        </a:spcAft>
                      </a:pPr>
                      <a:r>
                        <a:rPr lang="en-US" sz="2000" b="1">
                          <a:solidFill>
                            <a:schemeClr val="tx1"/>
                          </a:solidFill>
                          <a:effectLst/>
                          <a:latin typeface="+mn-lt"/>
                          <a:ea typeface="黑体" pitchFamily="2" charset="-122"/>
                        </a:rPr>
                        <a:t>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16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itchFamily="2" charset="-122"/>
                        </a:rPr>
                        <a:t>2 </a:t>
                      </a:r>
                      <a:r>
                        <a:rPr lang="zh-CN" sz="2000" b="1" dirty="0" smtClean="0">
                          <a:solidFill>
                            <a:schemeClr val="tx1"/>
                          </a:solidFill>
                          <a:effectLst/>
                          <a:latin typeface="+mn-lt"/>
                          <a:ea typeface="黑体" pitchFamily="2" charset="-122"/>
                        </a:rPr>
                        <a:t>对</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芯</a:t>
                      </a:r>
                      <a:r>
                        <a:rPr lang="zh-CN" sz="2000" b="1" dirty="0">
                          <a:solidFill>
                            <a:schemeClr val="tx1"/>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模拟电话；曾用于传统以太网（</a:t>
                      </a:r>
                      <a:r>
                        <a:rPr lang="en-US" sz="2000" b="1">
                          <a:solidFill>
                            <a:schemeClr val="tx1"/>
                          </a:solidFill>
                          <a:effectLst/>
                          <a:latin typeface="+mn-lt"/>
                          <a:ea typeface="黑体" pitchFamily="2" charset="-122"/>
                        </a:rPr>
                        <a:t>10 Mbit/s</a:t>
                      </a:r>
                      <a:r>
                        <a:rPr lang="zh-CN" sz="2000" b="1">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对</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8 </a:t>
                      </a:r>
                      <a:r>
                        <a:rPr lang="zh-CN" sz="2000" b="1" dirty="0" smtClean="0">
                          <a:solidFill>
                            <a:schemeClr val="tx1"/>
                          </a:solidFill>
                          <a:effectLst/>
                          <a:latin typeface="+mn-lt"/>
                          <a:ea typeface="黑体" pitchFamily="2" charset="-122"/>
                        </a:rPr>
                        <a:t>芯</a:t>
                      </a:r>
                      <a:r>
                        <a:rPr lang="zh-CN" sz="2000" b="1" dirty="0">
                          <a:solidFill>
                            <a:schemeClr val="tx1"/>
                          </a:solidFill>
                          <a:effectLst/>
                          <a:latin typeface="+mn-lt"/>
                          <a:ea typeface="黑体" pitchFamily="2" charset="-122"/>
                        </a:rPr>
                        <a:t>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12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4</a:t>
                      </a:r>
                      <a:r>
                        <a:rPr lang="en-US" sz="1800" b="1" dirty="0" smtClean="0">
                          <a:solidFill>
                            <a:schemeClr val="tx1"/>
                          </a:solidFill>
                          <a:effectLst/>
                          <a:latin typeface="+mn-lt"/>
                          <a:ea typeface="黑体" pitchFamily="2" charset="-122"/>
                        </a:rPr>
                        <a:t>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传输速率不超过</a:t>
                      </a:r>
                      <a:r>
                        <a:rPr lang="en-US" sz="2000" b="1" dirty="0">
                          <a:solidFill>
                            <a:schemeClr val="tx1"/>
                          </a:solidFill>
                          <a:effectLst/>
                          <a:latin typeface="+mn-lt"/>
                          <a:ea typeface="黑体" pitchFamily="2" charset="-122"/>
                        </a:rPr>
                        <a:t>100 </a:t>
                      </a:r>
                      <a:r>
                        <a:rPr lang="en-US" sz="2000" b="1" dirty="0" smtClean="0">
                          <a:solidFill>
                            <a:schemeClr val="tx1"/>
                          </a:solidFill>
                          <a:effectLst/>
                          <a:latin typeface="+mn-lt"/>
                          <a:ea typeface="黑体" pitchFamily="2" charset="-122"/>
                        </a:rPr>
                        <a:t>Mbit/s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dirty="0" smtClean="0">
                          <a:solidFill>
                            <a:schemeClr val="tx1"/>
                          </a:solidFill>
                          <a:effectLst/>
                          <a:latin typeface="+mn-lt"/>
                          <a:ea typeface="黑体" pitchFamily="2" charset="-122"/>
                        </a:rPr>
                        <a:t>5E </a:t>
                      </a:r>
                      <a:r>
                        <a:rPr lang="en-US" altLang="zh-CN" sz="2000" b="1" dirty="0" smtClean="0">
                          <a:solidFill>
                            <a:schemeClr val="tx1"/>
                          </a:solidFill>
                          <a:effectLst/>
                          <a:latin typeface="+mn-lt"/>
                          <a:ea typeface="黑体" pitchFamily="2" charset="-122"/>
                        </a:rPr>
                        <a:t>(</a:t>
                      </a:r>
                      <a:r>
                        <a:rPr lang="zh-CN" sz="2000" b="1" dirty="0" smtClean="0">
                          <a:solidFill>
                            <a:schemeClr val="tx1"/>
                          </a:solidFill>
                          <a:effectLst/>
                          <a:latin typeface="+mn-lt"/>
                          <a:ea typeface="黑体" pitchFamily="2" charset="-122"/>
                        </a:rPr>
                        <a:t>超</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en-US" altLang="zh-CN" sz="2000" b="1" dirty="0" smtClean="0">
                          <a:solidFill>
                            <a:schemeClr val="tx1"/>
                          </a:solidFill>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125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传输速率不</a:t>
                      </a:r>
                      <a:r>
                        <a:rPr lang="zh-CN" sz="2000" b="1" dirty="0" smtClean="0">
                          <a:solidFill>
                            <a:schemeClr val="tx1"/>
                          </a:solidFill>
                          <a:effectLst/>
                          <a:latin typeface="+mn-lt"/>
                          <a:ea typeface="黑体" pitchFamily="2" charset="-122"/>
                        </a:rPr>
                        <a:t>超过</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0722">
                <a:tc>
                  <a:txBody>
                    <a:bodyPr/>
                    <a:lstStyle/>
                    <a:p>
                      <a:pPr algn="ctr">
                        <a:lnSpc>
                          <a:spcPct val="100000"/>
                        </a:lnSpc>
                        <a:spcAft>
                          <a:spcPts val="0"/>
                        </a:spcAft>
                      </a:pPr>
                      <a:r>
                        <a:rPr lang="en-US" sz="2000" b="1">
                          <a:solidFill>
                            <a:schemeClr val="tx1"/>
                          </a:solidFill>
                          <a:effectLst/>
                          <a:latin typeface="+mn-lt"/>
                          <a:ea typeface="黑体" pitchFamily="2" charset="-122"/>
                        </a:rPr>
                        <a:t>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250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smtClean="0">
                          <a:solidFill>
                            <a:schemeClr val="tx1"/>
                          </a:solidFill>
                          <a:effectLst/>
                          <a:latin typeface="+mn-lt"/>
                          <a:ea typeface="黑体" pitchFamily="2" charset="-122"/>
                        </a:rPr>
                        <a:t>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5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a:t>
                      </a:r>
                      <a:r>
                        <a:rPr lang="zh-CN" sz="2000" b="1" dirty="0" smtClean="0">
                          <a:solidFill>
                            <a:schemeClr val="tx1"/>
                          </a:solidFill>
                          <a:effectLst/>
                          <a:latin typeface="+mn-lt"/>
                          <a:ea typeface="黑体" pitchFamily="2" charset="-122"/>
                        </a:rPr>
                        <a:t>高于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781">
                <a:tc>
                  <a:txBody>
                    <a:bodyPr/>
                    <a:lstStyle/>
                    <a:p>
                      <a:pPr algn="ctr">
                        <a:lnSpc>
                          <a:spcPct val="100000"/>
                        </a:lnSpc>
                        <a:spcAft>
                          <a:spcPts val="0"/>
                        </a:spcAft>
                      </a:pPr>
                      <a:r>
                        <a:rPr lang="en-US" sz="2000" b="1">
                          <a:solidFill>
                            <a:schemeClr val="tx1"/>
                          </a:solidFill>
                          <a:effectLst/>
                          <a:latin typeface="+mn-lt"/>
                          <a:ea typeface="黑体" pitchFamily="2" charset="-122"/>
                        </a:rPr>
                        <a:t>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itchFamily="2" charset="-122"/>
                        </a:rPr>
                        <a:t>600 MHz</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itchFamily="2" charset="-122"/>
                        </a:rPr>
                        <a:t>传输速率</a:t>
                      </a:r>
                      <a:r>
                        <a:rPr lang="zh-CN" sz="2000" b="1" dirty="0" smtClean="0">
                          <a:solidFill>
                            <a:schemeClr val="tx1"/>
                          </a:solidFill>
                          <a:effectLst/>
                          <a:latin typeface="+mn-lt"/>
                          <a:ea typeface="黑体" pitchFamily="2" charset="-122"/>
                        </a:rPr>
                        <a:t>高于</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10 </a:t>
                      </a:r>
                      <a:r>
                        <a:rPr lang="en-US" sz="2000" b="1" dirty="0" err="1" smtClean="0">
                          <a:solidFill>
                            <a:schemeClr val="tx1"/>
                          </a:solidFill>
                          <a:effectLst/>
                          <a:latin typeface="+mn-lt"/>
                          <a:ea typeface="黑体" pitchFamily="2" charset="-122"/>
                        </a:rPr>
                        <a:t>Gbit</a:t>
                      </a:r>
                      <a:r>
                        <a:rPr lang="en-US" sz="2000" b="1" dirty="0" smtClean="0">
                          <a:solidFill>
                            <a:schemeClr val="tx1"/>
                          </a:solidFill>
                          <a:effectLst/>
                          <a:latin typeface="+mn-lt"/>
                          <a:ea typeface="黑体" pitchFamily="2" charset="-122"/>
                        </a:rPr>
                        <a:t>/s </a:t>
                      </a:r>
                      <a:r>
                        <a:rPr lang="zh-CN" sz="2000" b="1" dirty="0" smtClean="0">
                          <a:solidFill>
                            <a:schemeClr val="tx1"/>
                          </a:solidFill>
                          <a:effectLst/>
                          <a:latin typeface="+mn-lt"/>
                          <a:ea typeface="黑体" pitchFamily="2" charset="-122"/>
                        </a:rPr>
                        <a:t>的</a:t>
                      </a:r>
                      <a:r>
                        <a:rPr lang="zh-CN" sz="2000" b="1" dirty="0">
                          <a:solidFill>
                            <a:schemeClr val="tx1"/>
                          </a:solidFill>
                          <a:effectLst/>
                          <a:latin typeface="+mn-lt"/>
                          <a:ea typeface="黑体" pitchFamily="2" charset="-122"/>
                        </a:rPr>
                        <a:t>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2679162" y="1239143"/>
            <a:ext cx="5444118" cy="461665"/>
          </a:xfrm>
          <a:prstGeom prst="rect">
            <a:avLst/>
          </a:prstGeom>
        </p:spPr>
        <p:txBody>
          <a:bodyPr wrap="none">
            <a:spAutoFit/>
          </a:bodyPr>
          <a:lstStyle/>
          <a:p>
            <a:pPr algn="ctr"/>
            <a:r>
              <a:rPr lang="zh-CN" altLang="zh-CN" sz="2400" b="1" dirty="0" smtClean="0">
                <a:latin typeface="+mn-lt"/>
                <a:ea typeface="黑体" pitchFamily="2" charset="-122"/>
              </a:rPr>
              <a:t>常用</a:t>
            </a:r>
            <a:r>
              <a:rPr lang="zh-CN" altLang="zh-CN" sz="2400" b="1" dirty="0">
                <a:latin typeface="+mn-lt"/>
                <a:ea typeface="黑体" pitchFamily="2" charset="-122"/>
              </a:rPr>
              <a:t>的绞合线的类别、带宽和典型应用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426723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121859" name="Rectangle 3"/>
          <p:cNvSpPr>
            <a:spLocks noGrp="1" noChangeArrowheads="1"/>
          </p:cNvSpPr>
          <p:nvPr>
            <p:ph idx="1"/>
          </p:nvPr>
        </p:nvSpPr>
        <p:spPr/>
        <p:txBody>
          <a:bodyPr/>
          <a:lstStyle/>
          <a:p>
            <a:pPr>
              <a:lnSpc>
                <a:spcPct val="100000"/>
              </a:lnSpc>
            </a:pPr>
            <a:r>
              <a:rPr lang="zh-CN" altLang="en-US" dirty="0" smtClean="0">
                <a:solidFill>
                  <a:srgbClr val="FF0000"/>
                </a:solidFill>
              </a:rPr>
              <a:t>同轴电缆</a:t>
            </a:r>
            <a:endParaRPr lang="zh-CN" altLang="en-US" dirty="0">
              <a:solidFill>
                <a:srgbClr val="FF0000"/>
              </a:solidFill>
            </a:endParaRPr>
          </a:p>
          <a:p>
            <a:pPr lvl="1">
              <a:lnSpc>
                <a:spcPct val="100000"/>
              </a:lnSpc>
            </a:pPr>
            <a:r>
              <a:rPr lang="zh-CN" altLang="zh-CN" dirty="0"/>
              <a:t>同轴电缆具有很好的抗干扰特性，被广泛用于传输较高速率的</a:t>
            </a:r>
            <a:r>
              <a:rPr lang="zh-CN" altLang="zh-CN" dirty="0" smtClean="0"/>
              <a:t>数据</a:t>
            </a:r>
            <a:r>
              <a:rPr lang="zh-CN" altLang="en-US" dirty="0" smtClean="0"/>
              <a:t>。</a:t>
            </a:r>
            <a:endParaRPr lang="en-US" altLang="zh-CN" dirty="0" smtClean="0"/>
          </a:p>
          <a:p>
            <a:pPr lvl="1">
              <a:lnSpc>
                <a:spcPct val="100000"/>
              </a:lnSpc>
            </a:pPr>
            <a:r>
              <a:rPr lang="zh-CN" altLang="zh-CN" dirty="0"/>
              <a:t>同轴电缆的带宽取决于电缆的</a:t>
            </a:r>
            <a:r>
              <a:rPr lang="zh-CN" altLang="zh-CN" dirty="0" smtClean="0"/>
              <a:t>质量</a:t>
            </a:r>
            <a:r>
              <a:rPr lang="zh-CN" altLang="en-US" dirty="0" smtClean="0"/>
              <a:t>。</a:t>
            </a:r>
            <a:endParaRPr lang="en-US" altLang="zh-CN" dirty="0" smtClean="0">
              <a:solidFill>
                <a:srgbClr val="0000CC"/>
              </a:solidFill>
              <a:latin typeface="Arial" charset="0"/>
            </a:endParaRPr>
          </a:p>
          <a:p>
            <a:pPr lvl="1">
              <a:lnSpc>
                <a:spcPct val="100000"/>
              </a:lnSpc>
            </a:pPr>
            <a:r>
              <a:rPr lang="en-US" altLang="zh-CN" dirty="0" smtClean="0">
                <a:solidFill>
                  <a:srgbClr val="FF0000"/>
                </a:solidFill>
              </a:rPr>
              <a:t>50</a:t>
            </a:r>
            <a:r>
              <a:rPr lang="en-US" altLang="zh-CN" sz="1600" dirty="0" smtClean="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LAN / </a:t>
            </a:r>
            <a:r>
              <a:rPr lang="zh-CN" altLang="en-US" dirty="0" smtClean="0">
                <a:solidFill>
                  <a:srgbClr val="0000CC"/>
                </a:solidFill>
              </a:rPr>
              <a:t>数字传输常用</a:t>
            </a:r>
            <a:endParaRPr lang="zh-CN" altLang="en-US" dirty="0">
              <a:solidFill>
                <a:srgbClr val="0000CC"/>
              </a:solidFill>
            </a:endParaRP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itchFamily="18" charset="2"/>
              </a:rPr>
              <a:t></a:t>
            </a:r>
            <a:r>
              <a:rPr lang="en-US" altLang="zh-CN" sz="1400" dirty="0">
                <a:solidFill>
                  <a:srgbClr val="FF0000"/>
                </a:solidFill>
              </a:rPr>
              <a:t> </a:t>
            </a:r>
            <a:r>
              <a:rPr lang="en-US" altLang="zh-CN" sz="1400" dirty="0" smtClean="0">
                <a:solidFill>
                  <a:srgbClr val="FF0000"/>
                </a:solidFill>
              </a:rPr>
              <a:t> </a:t>
            </a:r>
            <a:r>
              <a:rPr lang="zh-CN" altLang="en-US" dirty="0" smtClean="0">
                <a:solidFill>
                  <a:srgbClr val="FF0000"/>
                </a:solidFill>
              </a:rPr>
              <a:t>同轴电缆 </a:t>
            </a:r>
            <a:r>
              <a:rPr lang="en-US" altLang="zh-CN" dirty="0" smtClean="0">
                <a:solidFill>
                  <a:srgbClr val="0000CC"/>
                </a:solidFill>
              </a:rPr>
              <a:t>—— </a:t>
            </a:r>
            <a:r>
              <a:rPr lang="zh-CN" altLang="en-US" dirty="0" smtClean="0">
                <a:solidFill>
                  <a:srgbClr val="0000CC"/>
                </a:solidFill>
              </a:rPr>
              <a:t>有线电视 </a:t>
            </a:r>
            <a:r>
              <a:rPr lang="en-US" altLang="zh-CN" dirty="0" smtClean="0">
                <a:solidFill>
                  <a:srgbClr val="0000CC"/>
                </a:solidFill>
              </a:rPr>
              <a:t>/ </a:t>
            </a:r>
            <a:r>
              <a:rPr lang="zh-CN" altLang="en-US" dirty="0" smtClean="0">
                <a:solidFill>
                  <a:srgbClr val="0000CC"/>
                </a:solidFill>
              </a:rPr>
              <a:t>模拟传输常用</a:t>
            </a:r>
            <a:endParaRPr lang="zh-CN" altLang="en-US" dirty="0">
              <a:solidFill>
                <a:srgbClr val="0000CC"/>
              </a:solidFill>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smtClean="0">
                <a:latin typeface="+mn-lt"/>
                <a:ea typeface="黑体" pitchFamily="2" charset="-122"/>
              </a:rPr>
              <a:t>同轴电缆</a:t>
            </a:r>
            <a:r>
              <a:rPr lang="zh-CN" altLang="zh-CN" sz="2400" b="1" dirty="0">
                <a:latin typeface="+mn-lt"/>
                <a:ea typeface="黑体" pitchFamily="2" charset="-122"/>
              </a:rPr>
              <a:t>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2662049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同轴电缆的种类</a:t>
            </a:r>
            <a:endParaRPr lang="zh-CN" altLang="en-US" dirty="0"/>
          </a:p>
        </p:txBody>
      </p:sp>
      <p:sp>
        <p:nvSpPr>
          <p:cNvPr id="3" name="内容占位符 2"/>
          <p:cNvSpPr>
            <a:spLocks noGrp="1"/>
          </p:cNvSpPr>
          <p:nvPr>
            <p:ph idx="1"/>
          </p:nvPr>
        </p:nvSpPr>
        <p:spPr/>
        <p:txBody>
          <a:bodyPr/>
          <a:lstStyle/>
          <a:p>
            <a:r>
              <a:rPr lang="zh-CN" altLang="en-US" sz="2000" dirty="0" smtClean="0"/>
              <a:t>基带同轴电缆的</a:t>
            </a:r>
            <a:r>
              <a:rPr lang="zh-CN" altLang="en-US" sz="2000" dirty="0"/>
              <a:t>屏蔽层通常是用铜做成的网状结构，其特征阻抗为</a:t>
            </a:r>
            <a:r>
              <a:rPr lang="en-US" altLang="zh-CN" sz="2000" dirty="0"/>
              <a:t>50Ω</a:t>
            </a:r>
            <a:r>
              <a:rPr lang="zh-CN" altLang="en-US" sz="2000" dirty="0" smtClean="0"/>
              <a:t>。</a:t>
            </a:r>
            <a:endParaRPr lang="en-US" altLang="zh-CN" sz="2000" dirty="0" smtClean="0"/>
          </a:p>
          <a:p>
            <a:r>
              <a:rPr lang="zh-CN" altLang="en-US" sz="2000" dirty="0" smtClean="0"/>
              <a:t>该</a:t>
            </a:r>
            <a:r>
              <a:rPr lang="zh-CN" altLang="en-US" sz="2000" dirty="0"/>
              <a:t>电缆用于传输数字信号，常用的型号一般有</a:t>
            </a:r>
            <a:r>
              <a:rPr lang="en-US" altLang="zh-CN" sz="2000" dirty="0"/>
              <a:t>RG-8(</a:t>
            </a:r>
            <a:r>
              <a:rPr lang="zh-CN" altLang="en-US" sz="2000" dirty="0"/>
              <a:t>粗缆</a:t>
            </a:r>
            <a:r>
              <a:rPr lang="en-US" altLang="zh-CN" sz="2000" dirty="0"/>
              <a:t>)</a:t>
            </a:r>
            <a:r>
              <a:rPr lang="zh-CN" altLang="en-US" sz="2000" dirty="0"/>
              <a:t>和</a:t>
            </a:r>
            <a:r>
              <a:rPr lang="en-US" altLang="zh-CN" sz="2000" dirty="0"/>
              <a:t>RG-58(</a:t>
            </a:r>
            <a:r>
              <a:rPr lang="zh-CN" altLang="en-US" sz="2000" dirty="0"/>
              <a:t>细缆</a:t>
            </a:r>
            <a:r>
              <a:rPr lang="en-US" altLang="zh-CN" sz="2000" dirty="0"/>
              <a:t>)</a:t>
            </a:r>
            <a:r>
              <a:rPr lang="zh-CN" altLang="en-US" sz="2000" dirty="0"/>
              <a:t>。粗缆与细缆最直观的区别在于电缆直径不同。粗缆适用于比较大型的局部网络，它的标准距离长，可靠性高；但是粗缆网络必须安装收发器和收发器电缆，安装难度也大，因此总体造价高。相反，细缆则比较简单，造价较低；但由于安装过程中要切断电缆，因而当接头较多时容易产生接触不良的隐患 </a:t>
            </a:r>
            <a:r>
              <a:rPr lang="zh-CN" altLang="en-US" sz="2000" dirty="0" smtClean="0"/>
              <a:t>。</a:t>
            </a:r>
            <a:r>
              <a:rPr lang="zh-CN" altLang="en-US" sz="2000" dirty="0"/>
              <a:t>无论是使用粗缆还是细缆连接的网络，故障点往往会影响到整根电缆上的所有机器，故障的诊断和修复都很麻烦。因此，基带同轴电缆已逐步被非屏蔽双绞线或光缆所</a:t>
            </a:r>
            <a:r>
              <a:rPr lang="zh-CN" altLang="en-US" sz="2000" dirty="0" smtClean="0"/>
              <a:t>取代。</a:t>
            </a:r>
            <a:endParaRPr lang="en-US" altLang="zh-CN" sz="2000" dirty="0" smtClean="0"/>
          </a:p>
          <a:p>
            <a:r>
              <a:rPr lang="zh-CN" altLang="en-US" sz="2000" dirty="0" smtClean="0"/>
              <a:t>宽带同轴电缆的</a:t>
            </a:r>
            <a:r>
              <a:rPr lang="zh-CN" altLang="en-US" sz="2000" dirty="0"/>
              <a:t>屏蔽层通常是用铝冲压而成的，其特征阻抗为</a:t>
            </a:r>
            <a:r>
              <a:rPr lang="en-US" altLang="zh-CN" sz="2000" dirty="0"/>
              <a:t>75Ω</a:t>
            </a:r>
            <a:r>
              <a:rPr lang="zh-CN" altLang="en-US" sz="2000" dirty="0"/>
              <a:t>。这种电缆通常用于传输模拟信号，常用型号为</a:t>
            </a:r>
            <a:r>
              <a:rPr lang="en-US" altLang="zh-CN" sz="2000" dirty="0"/>
              <a:t>RG-59</a:t>
            </a:r>
            <a:r>
              <a:rPr lang="zh-CN" altLang="en-US" sz="2000" dirty="0"/>
              <a:t>，是有线电视网中使用的标准传输线缆，可以在一根电缆中同时传输多路电视信号。宽带同轴电缆也可用作某些计算机网络的传输</a:t>
            </a:r>
            <a:r>
              <a:rPr lang="zh-CN" altLang="en-US" sz="2000" dirty="0" smtClean="0"/>
              <a:t>介质。</a:t>
            </a:r>
            <a:r>
              <a:rPr lang="zh-CN" altLang="en-US" sz="2000" dirty="0"/>
              <a:t> </a:t>
            </a:r>
          </a:p>
        </p:txBody>
      </p:sp>
    </p:spTree>
    <p:extLst>
      <p:ext uri="{BB962C8B-B14F-4D97-AF65-F5344CB8AC3E}">
        <p14:creationId xmlns:p14="http://schemas.microsoft.com/office/powerpoint/2010/main" val="4055692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5362" name="Picture 2" descr="åè½´çµç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747" y="3663838"/>
            <a:ext cx="4024985" cy="312168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åè½´çµç¼"/>
          <p:cNvPicPr>
            <a:picLocks noChangeAspect="1" noChangeArrowheads="1"/>
          </p:cNvPicPr>
          <p:nvPr/>
        </p:nvPicPr>
        <p:blipFill rotWithShape="1">
          <a:blip r:embed="rId3">
            <a:extLst>
              <a:ext uri="{28A0092B-C50C-407E-A947-70E740481C1C}">
                <a14:useLocalDpi xmlns:a14="http://schemas.microsoft.com/office/drawing/2010/main" val="0"/>
              </a:ext>
            </a:extLst>
          </a:blip>
          <a:srcRect l="22509" t="12419" r="14262" b="3856"/>
          <a:stretch/>
        </p:blipFill>
        <p:spPr bwMode="auto">
          <a:xfrm>
            <a:off x="495300" y="332655"/>
            <a:ext cx="5178447" cy="382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3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smtClean="0"/>
              <a:t>物理层的主要任务</a:t>
            </a:r>
            <a:endParaRPr lang="zh-CN" altLang="en-US" dirty="0"/>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smtClean="0">
                <a:solidFill>
                  <a:srgbClr val="FF0000"/>
                </a:solidFill>
              </a:rPr>
              <a:t>：</a:t>
            </a:r>
            <a:r>
              <a:rPr lang="zh-CN" altLang="en-US" sz="2800" dirty="0" smtClean="0"/>
              <a:t>指明</a:t>
            </a:r>
            <a:r>
              <a:rPr lang="zh-CN" altLang="en-US" sz="2800" dirty="0"/>
              <a:t>接口所用接线器的形状和尺寸、引线数目和排列、固定和锁定装置</a:t>
            </a:r>
            <a:r>
              <a:rPr lang="zh-CN" altLang="en-US" sz="2800" dirty="0" smtClean="0"/>
              <a:t>等。</a:t>
            </a:r>
            <a:endParaRPr lang="zh-CN" altLang="en-US" sz="2800" dirty="0"/>
          </a:p>
          <a:p>
            <a:r>
              <a:rPr lang="zh-CN" altLang="en-US" sz="2800" dirty="0">
                <a:solidFill>
                  <a:srgbClr val="FF0000"/>
                </a:solidFill>
              </a:rPr>
              <a:t>电气</a:t>
            </a:r>
            <a:r>
              <a:rPr lang="zh-CN" altLang="en-US" sz="2800" dirty="0" smtClean="0">
                <a:solidFill>
                  <a:srgbClr val="FF0000"/>
                </a:solidFill>
              </a:rPr>
              <a:t>特性：</a:t>
            </a:r>
            <a:r>
              <a:rPr lang="zh-CN" altLang="en-US" sz="2800" dirty="0" smtClean="0"/>
              <a:t>指明</a:t>
            </a:r>
            <a:r>
              <a:rPr lang="zh-CN" altLang="en-US" sz="2800" dirty="0"/>
              <a:t>在接口电缆的各条线上出现的电压的范围。</a:t>
            </a:r>
          </a:p>
          <a:p>
            <a:r>
              <a:rPr lang="zh-CN" altLang="en-US" sz="2800" dirty="0">
                <a:solidFill>
                  <a:srgbClr val="FF0000"/>
                </a:solidFill>
              </a:rPr>
              <a:t>功能</a:t>
            </a:r>
            <a:r>
              <a:rPr lang="zh-CN" altLang="en-US" sz="2800" dirty="0" smtClean="0">
                <a:solidFill>
                  <a:srgbClr val="FF0000"/>
                </a:solidFill>
              </a:rPr>
              <a:t>特性：</a:t>
            </a:r>
            <a:r>
              <a:rPr lang="zh-CN" altLang="en-US" sz="2800" dirty="0" smtClean="0"/>
              <a:t>指明</a:t>
            </a:r>
            <a:r>
              <a:rPr lang="zh-CN" altLang="en-US" sz="2800" dirty="0"/>
              <a:t>某条线上出现的某一电平的</a:t>
            </a:r>
            <a:r>
              <a:rPr lang="zh-CN" altLang="en-US" sz="2800" dirty="0" smtClean="0"/>
              <a:t>电压</a:t>
            </a:r>
            <a:r>
              <a:rPr lang="zh-CN" altLang="en-US" sz="2800" dirty="0"/>
              <a:t>的</a:t>
            </a:r>
            <a:r>
              <a:rPr lang="zh-CN" altLang="en-US" sz="2800" dirty="0" smtClean="0"/>
              <a:t>意义</a:t>
            </a:r>
            <a:r>
              <a:rPr lang="zh-CN" altLang="en-US" sz="2800" dirty="0"/>
              <a:t>。</a:t>
            </a:r>
          </a:p>
          <a:p>
            <a:r>
              <a:rPr lang="zh-CN" altLang="en-US" sz="2800" dirty="0">
                <a:solidFill>
                  <a:srgbClr val="FF0000"/>
                </a:solidFill>
              </a:rPr>
              <a:t>过程特性 </a:t>
            </a:r>
            <a:r>
              <a:rPr lang="zh-CN" altLang="en-US" sz="2800" dirty="0" smtClean="0">
                <a:solidFill>
                  <a:srgbClr val="FF0000"/>
                </a:solidFill>
              </a:rPr>
              <a:t>：</a:t>
            </a:r>
            <a:r>
              <a:rPr lang="zh-CN" altLang="en-US" sz="2800" dirty="0" smtClean="0"/>
              <a:t>指明</a:t>
            </a:r>
            <a:r>
              <a:rPr lang="zh-CN" altLang="en-US" sz="2800" dirty="0"/>
              <a:t>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CN" altLang="en-US" sz="3200" b="1" dirty="0" smtClean="0">
                <a:latin typeface="+mn-lt"/>
                <a:ea typeface="黑体" pitchFamily="2" charset="-122"/>
              </a:rPr>
              <a:t>主要任务：确定</a:t>
            </a:r>
            <a:r>
              <a:rPr lang="zh-CN" altLang="en-US" sz="3200" b="1" dirty="0">
                <a:latin typeface="+mn-lt"/>
                <a:ea typeface="黑体" pitchFamily="2" charset="-122"/>
              </a:rPr>
              <a:t>与传输媒体的接口的一些</a:t>
            </a:r>
            <a:r>
              <a:rPr lang="zh-CN" altLang="en-US" sz="3200" b="1" dirty="0" smtClean="0">
                <a:latin typeface="+mn-lt"/>
                <a:ea typeface="黑体" pitchFamily="2" charset="-122"/>
              </a:rPr>
              <a:t>特性。</a:t>
            </a:r>
            <a:endParaRPr kumimoji="0" lang="zh-CN" altLang="en-US" sz="32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2636839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en-US" altLang="zh-CN" dirty="0" smtClean="0"/>
              <a:t> </a:t>
            </a:r>
            <a:r>
              <a:rPr lang="zh-CN" altLang="en-US" dirty="0" smtClean="0"/>
              <a:t>导引</a:t>
            </a:r>
            <a:r>
              <a:rPr lang="zh-CN" altLang="en-US" dirty="0"/>
              <a:t>型传输媒体</a:t>
            </a:r>
          </a:p>
        </p:txBody>
      </p:sp>
      <p:sp>
        <p:nvSpPr>
          <p:cNvPr id="3" name="内容占位符 2"/>
          <p:cNvSpPr>
            <a:spLocks noGrp="1"/>
          </p:cNvSpPr>
          <p:nvPr>
            <p:ph idx="1"/>
          </p:nvPr>
        </p:nvSpPr>
        <p:spPr/>
        <p:txBody>
          <a:bodyPr/>
          <a:lstStyle/>
          <a:p>
            <a:r>
              <a:rPr lang="zh-CN" altLang="en-US" sz="2800" dirty="0">
                <a:solidFill>
                  <a:srgbClr val="FF0000"/>
                </a:solidFill>
              </a:rPr>
              <a:t>光缆</a:t>
            </a:r>
            <a:endParaRPr lang="en-US" altLang="zh-CN" sz="2800" dirty="0" smtClean="0">
              <a:solidFill>
                <a:srgbClr val="FF0000"/>
              </a:solidFill>
            </a:endParaRPr>
          </a:p>
          <a:p>
            <a:pPr lvl="1"/>
            <a:r>
              <a:rPr lang="zh-CN" altLang="zh-CN" sz="2400" dirty="0" smtClean="0"/>
              <a:t>光纤</a:t>
            </a:r>
            <a:r>
              <a:rPr lang="zh-CN" altLang="zh-CN" sz="2400" dirty="0"/>
              <a:t>是光纤通信的</a:t>
            </a:r>
            <a:r>
              <a:rPr lang="zh-CN" altLang="zh-CN" sz="2400" dirty="0" smtClean="0"/>
              <a:t>传输媒体</a:t>
            </a:r>
            <a:r>
              <a:rPr lang="zh-CN" altLang="en-US" sz="2400" dirty="0" smtClean="0"/>
              <a:t>。</a:t>
            </a:r>
            <a:endParaRPr lang="en-US" altLang="zh-CN" sz="2400" dirty="0" smtClean="0"/>
          </a:p>
          <a:p>
            <a:pPr lvl="1"/>
            <a:r>
              <a:rPr lang="zh-CN" altLang="en-US" sz="2400" dirty="0"/>
              <a:t>光导纤维简称为</a:t>
            </a:r>
            <a:r>
              <a:rPr lang="zh-CN" altLang="en-US" sz="2400" dirty="0" smtClean="0"/>
              <a:t>光纤，在</a:t>
            </a:r>
            <a:r>
              <a:rPr lang="zh-CN" altLang="en-US" sz="2400" dirty="0"/>
              <a:t>它的中心部分包括了一根或多根玻璃纤维，通过从激光器或发光二极管发出的光波穿过中心纤维来进行数据传输。</a:t>
            </a:r>
            <a:endParaRPr lang="en-US" altLang="zh-CN" sz="2400" dirty="0" smtClean="0"/>
          </a:p>
          <a:p>
            <a:pPr lvl="1"/>
            <a:r>
              <a:rPr lang="zh-CN" altLang="zh-CN" sz="2400" dirty="0"/>
              <a:t>由于可见光的频率非常</a:t>
            </a:r>
            <a:r>
              <a:rPr lang="zh-CN" altLang="zh-CN" sz="2400" dirty="0" smtClean="0"/>
              <a:t>高，</a:t>
            </a:r>
            <a:r>
              <a:rPr lang="zh-CN" altLang="zh-CN" sz="2400" dirty="0"/>
              <a:t>约</a:t>
            </a:r>
            <a:r>
              <a:rPr lang="zh-CN" altLang="zh-CN" sz="2400" dirty="0" smtClean="0"/>
              <a:t>为</a:t>
            </a:r>
            <a:r>
              <a:rPr lang="en-US" altLang="zh-CN" sz="2400" dirty="0" smtClean="0"/>
              <a:t> 10</a:t>
            </a:r>
            <a:r>
              <a:rPr lang="en-US" altLang="zh-CN" sz="2400" baseline="30000" dirty="0" smtClean="0"/>
              <a:t>8</a:t>
            </a:r>
            <a:r>
              <a:rPr lang="en-US" altLang="zh-CN" sz="2400" dirty="0" smtClean="0"/>
              <a:t> MHz </a:t>
            </a:r>
            <a:r>
              <a:rPr lang="zh-CN" altLang="zh-CN" sz="2400" dirty="0" smtClean="0"/>
              <a:t>的</a:t>
            </a:r>
            <a:r>
              <a:rPr lang="zh-CN" altLang="zh-CN" sz="2400" dirty="0"/>
              <a:t>量级，因此一个光纤通信系统的传输带宽远远大于目前其他各种传输媒体的</a:t>
            </a:r>
            <a:r>
              <a:rPr lang="zh-CN" altLang="zh-CN" sz="2400" dirty="0" smtClean="0"/>
              <a:t>带宽</a:t>
            </a:r>
            <a:r>
              <a:rPr lang="zh-CN" altLang="en-US" sz="2400" dirty="0" smtClean="0"/>
              <a:t>。</a:t>
            </a:r>
            <a:endParaRPr lang="en-US" altLang="zh-CN" sz="2400" dirty="0" smtClean="0"/>
          </a:p>
          <a:p>
            <a:pPr lvl="1"/>
            <a:endParaRPr lang="zh-CN" altLang="en-US" sz="2400"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18" name="Picture 2" descr="https://img2018.cnblogs.com/blog/1292490/201901/1292490-20190105155634899-1445052625.png"/>
          <p:cNvPicPr>
            <a:picLocks noChangeAspect="1" noChangeArrowheads="1"/>
          </p:cNvPicPr>
          <p:nvPr/>
        </p:nvPicPr>
        <p:blipFill rotWithShape="1">
          <a:blip r:embed="rId2">
            <a:extLst>
              <a:ext uri="{28A0092B-C50C-407E-A947-70E740481C1C}">
                <a14:useLocalDpi xmlns:a14="http://schemas.microsoft.com/office/drawing/2010/main" val="0"/>
              </a:ext>
            </a:extLst>
          </a:blip>
          <a:srcRect t="5861" r="7761" b="38466"/>
          <a:stretch/>
        </p:blipFill>
        <p:spPr bwMode="auto">
          <a:xfrm>
            <a:off x="2132510" y="4437112"/>
            <a:ext cx="7429002" cy="208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2096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smtClean="0">
                <a:latin typeface="+mn-lt"/>
                <a:ea typeface="黑体" pitchFamily="2" charset="-122"/>
              </a:rPr>
              <a:t>光线</a:t>
            </a:r>
            <a:r>
              <a:rPr lang="zh-CN" altLang="zh-CN" sz="2400" b="1" dirty="0">
                <a:latin typeface="+mn-lt"/>
                <a:ea typeface="黑体" pitchFamily="2" charset="-122"/>
              </a:rPr>
              <a:t>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a:t>
            </a:r>
            <a:r>
              <a:rPr lang="zh-CN" altLang="zh-CN" sz="2800" b="1" dirty="0" smtClean="0">
                <a:solidFill>
                  <a:srgbClr val="000099"/>
                </a:solidFill>
                <a:latin typeface="+mn-lt"/>
                <a:ea typeface="黑体" pitchFamily="2" charset="-122"/>
              </a:rPr>
              <a:t>入射角。</a:t>
            </a:r>
            <a:r>
              <a:rPr lang="zh-CN" altLang="zh-CN" sz="2800" b="1" dirty="0">
                <a:solidFill>
                  <a:srgbClr val="000099"/>
                </a:solidFill>
                <a:latin typeface="+mn-lt"/>
                <a:ea typeface="黑体" pitchFamily="2" charset="-122"/>
              </a:rPr>
              <a:t>因此，如果入射角足够大，就会出现</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47564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smtClean="0">
                <a:latin typeface="+mn-lt"/>
                <a:ea typeface="黑体" pitchFamily="2" charset="-122"/>
              </a:rPr>
              <a:t>光波</a:t>
            </a:r>
            <a:r>
              <a:rPr lang="zh-CN" altLang="zh-CN" sz="2400" b="1" dirty="0">
                <a:latin typeface="+mn-lt"/>
                <a:ea typeface="黑体" pitchFamily="2" charset="-122"/>
              </a:rPr>
              <a:t>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a:t>
            </a:r>
            <a:r>
              <a:rPr lang="zh-CN" altLang="zh-CN" sz="2800" b="1" dirty="0" smtClean="0">
                <a:solidFill>
                  <a:srgbClr val="000099"/>
                </a:solidFill>
                <a:latin typeface="+mn-lt"/>
                <a:ea typeface="黑体" pitchFamily="2" charset="-122"/>
              </a:rPr>
              <a:t>全反射</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smtClean="0">
                <a:solidFill>
                  <a:srgbClr val="FF0000"/>
                </a:solidFill>
              </a:rPr>
              <a:t>多模光纤</a:t>
            </a:r>
            <a:r>
              <a:rPr lang="en-US" altLang="zh-CN" dirty="0" smtClean="0">
                <a:solidFill>
                  <a:srgbClr val="FF0000"/>
                </a:solidFill>
              </a:rPr>
              <a:t> </a:t>
            </a:r>
          </a:p>
          <a:p>
            <a:pPr marL="457200" lvl="1" indent="0">
              <a:buNone/>
            </a:pPr>
            <a:r>
              <a:rPr lang="zh-CN" altLang="zh-CN" sz="3200" dirty="0" smtClean="0"/>
              <a:t>可以</a:t>
            </a:r>
            <a:r>
              <a:rPr lang="zh-CN" altLang="zh-CN" sz="3200" dirty="0"/>
              <a:t>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smtClean="0">
                <a:solidFill>
                  <a:srgbClr val="FF0000"/>
                </a:solidFill>
              </a:rPr>
              <a:t>单模光纤</a:t>
            </a:r>
            <a:endParaRPr lang="en-US" altLang="zh-CN" dirty="0">
              <a:solidFill>
                <a:srgbClr val="FF0000"/>
              </a:solidFill>
            </a:endParaRPr>
          </a:p>
          <a:p>
            <a:pPr marL="457200" lvl="1" indent="0">
              <a:buNone/>
            </a:pPr>
            <a:r>
              <a:rPr lang="zh-CN" altLang="zh-CN" sz="3200" dirty="0" smtClean="0"/>
              <a:t>若</a:t>
            </a:r>
            <a:r>
              <a:rPr lang="zh-CN" altLang="zh-CN" sz="3200" dirty="0"/>
              <a:t>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smtClean="0">
                <a:latin typeface="+mn-lt"/>
                <a:ea typeface="黑体" pitchFamily="2" charset="-122"/>
              </a:rPr>
              <a:t>多模光纤</a:t>
            </a:r>
            <a:r>
              <a:rPr lang="en-US" altLang="zh-CN" sz="2400" b="1" dirty="0" smtClean="0">
                <a:latin typeface="+mn-lt"/>
                <a:ea typeface="黑体" pitchFamily="2" charset="-122"/>
              </a:rPr>
              <a:t> (</a:t>
            </a:r>
            <a:r>
              <a:rPr lang="en-US" altLang="zh-CN" sz="2400" b="1" dirty="0">
                <a:latin typeface="+mn-lt"/>
                <a:ea typeface="黑体" pitchFamily="2" charset="-122"/>
              </a:rPr>
              <a:t>a</a:t>
            </a:r>
            <a:r>
              <a:rPr lang="en-US" altLang="zh-CN" sz="2400" b="1" dirty="0" smtClean="0">
                <a:latin typeface="+mn-lt"/>
                <a:ea typeface="黑体" pitchFamily="2" charset="-122"/>
              </a:rPr>
              <a:t>)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单模光纤</a:t>
            </a:r>
            <a:r>
              <a:rPr lang="en-US" altLang="zh-CN" sz="2400" b="1" dirty="0" smtClean="0">
                <a:latin typeface="+mn-lt"/>
                <a:ea typeface="黑体" pitchFamily="2" charset="-122"/>
              </a:rPr>
              <a:t> (</a:t>
            </a:r>
            <a:r>
              <a:rPr lang="en-US" altLang="zh-CN" sz="2400" b="1" dirty="0">
                <a:latin typeface="+mn-lt"/>
                <a:ea typeface="黑体" pitchFamily="2" charset="-122"/>
              </a:rPr>
              <a:t>b</a:t>
            </a:r>
            <a:r>
              <a:rPr lang="en-US" altLang="zh-CN" sz="2400" b="1" dirty="0" smtClean="0">
                <a:latin typeface="+mn-lt"/>
                <a:ea typeface="黑体" pitchFamily="2" charset="-122"/>
              </a:rPr>
              <a:t>) </a:t>
            </a:r>
            <a:r>
              <a:rPr lang="zh-CN" altLang="zh-CN" sz="2400" b="1" dirty="0" smtClean="0">
                <a:latin typeface="+mn-lt"/>
                <a:ea typeface="黑体" pitchFamily="2" charset="-122"/>
              </a:rPr>
              <a:t>的</a:t>
            </a:r>
            <a:r>
              <a:rPr lang="zh-CN" altLang="zh-CN" sz="2400" b="1" dirty="0">
                <a:latin typeface="+mn-lt"/>
                <a:ea typeface="黑体" pitchFamily="2" charset="-122"/>
              </a:rPr>
              <a:t>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a:t>
            </a:r>
            <a:r>
              <a:rPr lang="zh-CN" altLang="en-US" dirty="0" smtClean="0"/>
              <a:t>通信中使用的光波的波段</a:t>
            </a:r>
            <a:endParaRPr lang="zh-CN" altLang="en-US" dirty="0"/>
          </a:p>
        </p:txBody>
      </p:sp>
      <p:sp>
        <p:nvSpPr>
          <p:cNvPr id="3" name="内容占位符 2"/>
          <p:cNvSpPr>
            <a:spLocks noGrp="1"/>
          </p:cNvSpPr>
          <p:nvPr>
            <p:ph idx="1"/>
          </p:nvPr>
        </p:nvSpPr>
        <p:spPr/>
        <p:txBody>
          <a:bodyPr/>
          <a:lstStyle/>
          <a:p>
            <a:r>
              <a:rPr lang="zh-CN" altLang="zh-CN" dirty="0"/>
              <a:t>常用的三个波段的中心分别</a:t>
            </a:r>
            <a:r>
              <a:rPr lang="zh-CN" altLang="zh-CN" dirty="0" smtClean="0"/>
              <a:t>位于</a:t>
            </a:r>
            <a:r>
              <a:rPr lang="en-US" altLang="zh-CN" dirty="0" smtClean="0"/>
              <a:t> </a:t>
            </a:r>
            <a:r>
              <a:rPr lang="en-US" altLang="zh-CN" dirty="0" smtClean="0">
                <a:solidFill>
                  <a:srgbClr val="0000CC"/>
                </a:solidFill>
              </a:rPr>
              <a:t>850 </a:t>
            </a:r>
            <a:r>
              <a:rPr lang="en-US" altLang="zh-CN" dirty="0">
                <a:solidFill>
                  <a:srgbClr val="0000CC"/>
                </a:solidFill>
              </a:rPr>
              <a:t>nm, 1300 </a:t>
            </a:r>
            <a:r>
              <a:rPr lang="en-US" altLang="zh-CN" dirty="0" smtClean="0">
                <a:solidFill>
                  <a:srgbClr val="0000CC"/>
                </a:solidFill>
              </a:rPr>
              <a:t>nm </a:t>
            </a:r>
            <a:r>
              <a:rPr lang="zh-CN" altLang="zh-CN" dirty="0" smtClean="0">
                <a:solidFill>
                  <a:srgbClr val="0000CC"/>
                </a:solidFill>
              </a:rPr>
              <a:t>和</a:t>
            </a:r>
            <a:r>
              <a:rPr lang="en-US" altLang="zh-CN" dirty="0" smtClean="0">
                <a:solidFill>
                  <a:srgbClr val="0000CC"/>
                </a:solidFill>
              </a:rPr>
              <a:t> 1550 nm</a:t>
            </a:r>
            <a:r>
              <a:rPr lang="zh-CN" altLang="en-US" dirty="0" smtClean="0">
                <a:solidFill>
                  <a:srgbClr val="0000CC"/>
                </a:solidFill>
              </a:rPr>
              <a:t>。</a:t>
            </a:r>
            <a:endParaRPr lang="en-US" altLang="zh-CN" dirty="0" smtClean="0">
              <a:solidFill>
                <a:srgbClr val="0000CC"/>
              </a:solidFill>
            </a:endParaRPr>
          </a:p>
          <a:p>
            <a:r>
              <a:rPr lang="zh-CN" altLang="zh-CN" dirty="0"/>
              <a:t>所有这三个波段都</a:t>
            </a:r>
            <a:r>
              <a:rPr lang="zh-CN" altLang="zh-CN" dirty="0" smtClean="0"/>
              <a:t>具有</a:t>
            </a:r>
            <a:r>
              <a:rPr lang="en-US" altLang="zh-CN" dirty="0" smtClean="0"/>
              <a:t> </a:t>
            </a:r>
            <a:r>
              <a:rPr lang="en-US" altLang="zh-CN" dirty="0" smtClean="0">
                <a:solidFill>
                  <a:srgbClr val="0000CC"/>
                </a:solidFill>
              </a:rPr>
              <a:t>25000~30000 GHz </a:t>
            </a:r>
            <a:r>
              <a:rPr lang="zh-CN" altLang="zh-CN" dirty="0" smtClean="0">
                <a:solidFill>
                  <a:srgbClr val="0000CC"/>
                </a:solidFill>
              </a:rPr>
              <a:t>的</a:t>
            </a:r>
            <a:r>
              <a:rPr lang="zh-CN" altLang="zh-CN" dirty="0">
                <a:solidFill>
                  <a:srgbClr val="0000CC"/>
                </a:solidFill>
              </a:rPr>
              <a:t>带宽，</a:t>
            </a:r>
            <a:r>
              <a:rPr lang="zh-CN" altLang="zh-CN" dirty="0"/>
              <a:t>可见光纤的通信容量非常</a:t>
            </a:r>
            <a:r>
              <a:rPr lang="zh-CN" altLang="zh-CN" dirty="0" smtClean="0"/>
              <a:t>大</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309013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光纤优点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zh-CN" dirty="0" smtClean="0"/>
              <a:t>通信</a:t>
            </a:r>
            <a:r>
              <a:rPr lang="zh-CN" altLang="zh-CN" dirty="0"/>
              <a:t>容量非常</a:t>
            </a:r>
            <a:r>
              <a:rPr lang="zh-CN" altLang="zh-CN" dirty="0" smtClean="0"/>
              <a:t>大</a:t>
            </a:r>
            <a:r>
              <a:rPr lang="zh-CN" altLang="en-US" dirty="0"/>
              <a:t>。</a:t>
            </a:r>
            <a:endParaRPr lang="en-US" altLang="zh-CN" dirty="0" smtClean="0"/>
          </a:p>
          <a:p>
            <a:r>
              <a:rPr lang="en-US" altLang="zh-CN" dirty="0" smtClean="0"/>
              <a:t>(2) </a:t>
            </a:r>
            <a:r>
              <a:rPr lang="zh-CN" altLang="zh-CN" dirty="0" smtClean="0"/>
              <a:t>传输</a:t>
            </a:r>
            <a:r>
              <a:rPr lang="zh-CN" altLang="zh-CN" dirty="0"/>
              <a:t>损耗小，中继距离</a:t>
            </a:r>
            <a:r>
              <a:rPr lang="zh-CN" altLang="zh-CN" dirty="0" smtClean="0"/>
              <a:t>长。</a:t>
            </a:r>
            <a:endParaRPr lang="zh-CN" altLang="zh-CN" dirty="0"/>
          </a:p>
          <a:p>
            <a:r>
              <a:rPr lang="en-US" altLang="zh-CN" dirty="0"/>
              <a:t>(2) </a:t>
            </a:r>
            <a:r>
              <a:rPr lang="zh-CN" altLang="zh-CN" dirty="0"/>
              <a:t>抗雷电和电磁干扰性能好</a:t>
            </a:r>
            <a:r>
              <a:rPr lang="zh-CN" altLang="zh-CN" dirty="0" smtClean="0"/>
              <a:t>。</a:t>
            </a:r>
            <a:endParaRPr lang="zh-CN" altLang="zh-CN" dirty="0"/>
          </a:p>
          <a:p>
            <a:r>
              <a:rPr lang="en-US" altLang="zh-CN" dirty="0"/>
              <a:t>(3) </a:t>
            </a:r>
            <a:r>
              <a:rPr lang="zh-CN" altLang="zh-CN" dirty="0"/>
              <a:t>无串音干扰，保密性</a:t>
            </a:r>
            <a:r>
              <a:rPr lang="zh-CN" altLang="zh-CN" dirty="0" smtClean="0"/>
              <a:t>好。</a:t>
            </a:r>
            <a:endParaRPr lang="zh-CN" altLang="zh-CN" dirty="0"/>
          </a:p>
          <a:p>
            <a:r>
              <a:rPr lang="en-US" altLang="zh-CN" dirty="0"/>
              <a:t>(4) </a:t>
            </a:r>
            <a:r>
              <a:rPr lang="zh-CN" altLang="zh-CN" dirty="0"/>
              <a:t>体积小，重量轻。</a:t>
            </a:r>
            <a:endParaRPr lang="zh-CN" altLang="en-US" dirty="0"/>
          </a:p>
        </p:txBody>
      </p:sp>
      <p:pic>
        <p:nvPicPr>
          <p:cNvPr id="12290" name="Picture 2" descr="å¨è¿éæå¥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728" y="4293096"/>
            <a:ext cx="5895362" cy="24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0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a:t>
            </a:r>
            <a:r>
              <a:rPr lang="zh-CN" altLang="zh-CN" dirty="0">
                <a:solidFill>
                  <a:srgbClr val="FF0000"/>
                </a:solidFill>
              </a:rPr>
              <a:t>非导引型传输媒体</a:t>
            </a:r>
            <a:r>
              <a:rPr lang="zh-CN" altLang="zh-CN" dirty="0"/>
              <a:t>”。</a:t>
            </a:r>
            <a:endParaRPr lang="en-US" altLang="zh-CN" dirty="0" smtClean="0"/>
          </a:p>
          <a:p>
            <a:r>
              <a:rPr lang="zh-CN" altLang="en-US" dirty="0" smtClean="0"/>
              <a:t>无线</a:t>
            </a:r>
            <a:r>
              <a:rPr lang="zh-CN" altLang="en-US" dirty="0"/>
              <a:t>传输所使用的频段很广。</a:t>
            </a:r>
          </a:p>
          <a:p>
            <a:r>
              <a:rPr lang="zh-CN" altLang="en-US" dirty="0">
                <a:solidFill>
                  <a:srgbClr val="FF0000"/>
                </a:solidFill>
              </a:rPr>
              <a:t>短波</a:t>
            </a:r>
            <a:r>
              <a:rPr lang="zh-CN" altLang="en-US" dirty="0" smtClean="0">
                <a:solidFill>
                  <a:srgbClr val="FF0000"/>
                </a:solidFill>
              </a:rPr>
              <a:t>通信</a:t>
            </a:r>
            <a:r>
              <a:rPr lang="zh-CN" altLang="zh-CN" dirty="0"/>
              <a:t>（即高频通信）</a:t>
            </a:r>
            <a:r>
              <a:rPr lang="zh-CN" altLang="en-US" dirty="0" smtClean="0"/>
              <a:t>主要</a:t>
            </a:r>
            <a:r>
              <a:rPr lang="zh-CN" altLang="en-US" dirty="0"/>
              <a:t>是靠电离层的反射，但短波信道的通信质量</a:t>
            </a:r>
            <a:r>
              <a:rPr lang="zh-CN" altLang="en-US" dirty="0" smtClean="0"/>
              <a:t>较差，传输速率低。</a:t>
            </a:r>
            <a:endParaRPr lang="zh-CN" altLang="en-US" dirty="0"/>
          </a:p>
          <a:p>
            <a:r>
              <a:rPr lang="zh-CN" altLang="en-US" dirty="0">
                <a:solidFill>
                  <a:srgbClr val="FF0000"/>
                </a:solidFill>
              </a:rPr>
              <a:t>微波</a:t>
            </a:r>
            <a:r>
              <a:rPr lang="zh-CN" altLang="en-US" dirty="0"/>
              <a:t>在空间主要是直线传播</a:t>
            </a:r>
            <a:r>
              <a:rPr lang="zh-CN" altLang="en-US" dirty="0" smtClean="0"/>
              <a:t>。</a:t>
            </a:r>
            <a:endParaRPr lang="en-US" altLang="zh-CN" dirty="0" smtClean="0"/>
          </a:p>
          <a:p>
            <a:r>
              <a:rPr lang="zh-CN" altLang="en-US" dirty="0" smtClean="0"/>
              <a:t>传统微波通信有两种方式： </a:t>
            </a:r>
            <a:endParaRPr lang="zh-CN" altLang="en-US" dirty="0"/>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非导引型传输媒体的类别</a:t>
            </a:r>
            <a:endParaRPr lang="zh-CN" altLang="en-US" dirty="0"/>
          </a:p>
        </p:txBody>
      </p:sp>
      <p:sp>
        <p:nvSpPr>
          <p:cNvPr id="3" name="内容占位符 2"/>
          <p:cNvSpPr>
            <a:spLocks noGrp="1"/>
          </p:cNvSpPr>
          <p:nvPr>
            <p:ph idx="1"/>
          </p:nvPr>
        </p:nvSpPr>
        <p:spPr/>
        <p:txBody>
          <a:bodyPr/>
          <a:lstStyle/>
          <a:p>
            <a:r>
              <a:rPr lang="zh-CN" altLang="en-US" sz="2400" dirty="0"/>
              <a:t>将自由空间称为“非导引型传输媒体”。 无线传输所使用的频段很广</a:t>
            </a:r>
            <a:r>
              <a:rPr lang="zh-CN" altLang="en-US" sz="2400" dirty="0" smtClean="0"/>
              <a:t>。</a:t>
            </a:r>
            <a:endParaRPr lang="en-US" altLang="zh-CN" sz="2400" dirty="0" smtClean="0"/>
          </a:p>
          <a:p>
            <a:r>
              <a:rPr lang="zh-CN" altLang="en-US" sz="2400" dirty="0" smtClean="0"/>
              <a:t> </a:t>
            </a:r>
            <a:r>
              <a:rPr lang="zh-CN" altLang="en-US" sz="2400" dirty="0"/>
              <a:t>短波通信（即高频通信）主要是靠电离层的反射，但短波信道的通信质量较差，传输速率低</a:t>
            </a:r>
            <a:r>
              <a:rPr lang="zh-CN" altLang="en-US" sz="2400" dirty="0" smtClean="0"/>
              <a:t>。</a:t>
            </a:r>
            <a:endParaRPr lang="en-US" altLang="zh-CN" sz="2400" dirty="0" smtClean="0"/>
          </a:p>
          <a:p>
            <a:r>
              <a:rPr lang="zh-CN" altLang="en-US" sz="2400" dirty="0" smtClean="0"/>
              <a:t> </a:t>
            </a:r>
            <a:r>
              <a:rPr lang="zh-CN" altLang="en-US" sz="2400" dirty="0"/>
              <a:t>微波在空间主要是直线传播。传统微波通信有两种方式： 地面微波接力通信 、卫星通信</a:t>
            </a:r>
            <a:r>
              <a:rPr lang="zh-CN" altLang="en-US" sz="2400" dirty="0" smtClean="0"/>
              <a:t>。</a:t>
            </a:r>
            <a:endParaRPr lang="en-US" altLang="zh-CN" sz="2400" dirty="0" smtClean="0"/>
          </a:p>
          <a:p>
            <a:r>
              <a:rPr lang="zh-CN" altLang="en-US" sz="2400" dirty="0" smtClean="0"/>
              <a:t>红外</a:t>
            </a:r>
            <a:r>
              <a:rPr lang="zh-CN" altLang="en-US" sz="2400" dirty="0"/>
              <a:t>传输</a:t>
            </a:r>
            <a:r>
              <a:rPr lang="en-US" altLang="zh-CN" sz="2400" dirty="0"/>
              <a:t>/</a:t>
            </a:r>
            <a:r>
              <a:rPr lang="zh-CN" altLang="en-US" sz="2400" dirty="0"/>
              <a:t>蓝牙，多数家用电器遥控器，智能设备中常用</a:t>
            </a:r>
            <a:r>
              <a:rPr lang="zh-CN" altLang="en-US" sz="2400" dirty="0" smtClean="0"/>
              <a:t>。</a:t>
            </a:r>
            <a:endParaRPr lang="en-US" altLang="zh-CN" sz="2400" dirty="0" smtClean="0"/>
          </a:p>
          <a:p>
            <a:r>
              <a:rPr lang="zh-CN" altLang="en-US" sz="2400" dirty="0" smtClean="0"/>
              <a:t>激光传输</a:t>
            </a:r>
            <a:r>
              <a:rPr lang="zh-CN" altLang="en-US" sz="2400" dirty="0"/>
              <a:t>，每端必须有自己的激光发生器和接收器</a:t>
            </a:r>
            <a:r>
              <a:rPr lang="zh-CN" altLang="en-US" sz="2400" dirty="0" smtClean="0"/>
              <a:t>。</a:t>
            </a:r>
            <a:endParaRPr lang="en-US" altLang="zh-CN" sz="2400" dirty="0" smtClean="0"/>
          </a:p>
          <a:p>
            <a:r>
              <a:rPr lang="zh-CN" altLang="en-US" sz="2400" dirty="0" smtClean="0"/>
              <a:t>要</a:t>
            </a:r>
            <a:r>
              <a:rPr lang="zh-CN" altLang="en-US" sz="2400" dirty="0"/>
              <a:t>使用某一段无线电频谱进行通信，通常必须得到本国政府有关无线电频谱管理机构的许可证。但是，也有一些无线电频段是可以自由使用的。例如：</a:t>
            </a:r>
            <a:r>
              <a:rPr lang="en-US" altLang="zh-CN" sz="2400" dirty="0"/>
              <a:t>ISM</a:t>
            </a:r>
            <a:r>
              <a:rPr lang="zh-CN" altLang="en-US" sz="2400" dirty="0"/>
              <a:t>。各国的 </a:t>
            </a:r>
            <a:r>
              <a:rPr lang="en-US" altLang="zh-CN" sz="2400" dirty="0"/>
              <a:t>ISM </a:t>
            </a:r>
            <a:r>
              <a:rPr lang="zh-CN" altLang="en-US" sz="2400" dirty="0"/>
              <a:t>标准有可能略有差别</a:t>
            </a:r>
            <a:r>
              <a:rPr lang="zh-CN" altLang="en-US" sz="2400" dirty="0" smtClean="0"/>
              <a:t>。</a:t>
            </a:r>
            <a:endParaRPr lang="zh-CN" altLang="en-US" sz="2400" dirty="0"/>
          </a:p>
        </p:txBody>
      </p:sp>
    </p:spTree>
    <p:extLst>
      <p:ext uri="{BB962C8B-B14F-4D97-AF65-F5344CB8AC3E}">
        <p14:creationId xmlns:p14="http://schemas.microsoft.com/office/powerpoint/2010/main" val="38987706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en-US" altLang="zh-CN" dirty="0" smtClean="0"/>
              <a:t> </a:t>
            </a:r>
            <a:r>
              <a:rPr lang="zh-CN" altLang="en-US" dirty="0" smtClean="0"/>
              <a:t>物理层</a:t>
            </a:r>
            <a:r>
              <a:rPr lang="zh-CN" altLang="en-US" dirty="0"/>
              <a:t>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X</a:t>
            </a:r>
            <a:r>
              <a:rPr kumimoji="1" lang="zh-CN" altLang="en-US" sz="1600" b="1">
                <a:solidFill>
                  <a:srgbClr val="000099"/>
                </a:solidFill>
                <a:latin typeface="+mn-lt"/>
                <a:ea typeface="黑体"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sym typeface="Symbol"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调幅</a:t>
            </a:r>
          </a:p>
          <a:p>
            <a:pPr algn="l">
              <a:lnSpc>
                <a:spcPct val="90000"/>
              </a:lnSpc>
            </a:pPr>
            <a:r>
              <a:rPr kumimoji="1" lang="zh-CN" altLang="en-US" sz="1600" b="1">
                <a:solidFill>
                  <a:srgbClr val="000099"/>
                </a:solidFill>
                <a:latin typeface="+mn-lt"/>
                <a:ea typeface="黑体"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调频</a:t>
            </a:r>
          </a:p>
          <a:p>
            <a:pPr algn="l">
              <a:lnSpc>
                <a:spcPct val="90000"/>
              </a:lnSpc>
            </a:pPr>
            <a:r>
              <a:rPr kumimoji="1" lang="zh-CN" altLang="en-US" sz="1600" b="1">
                <a:solidFill>
                  <a:srgbClr val="000099"/>
                </a:solidFill>
                <a:latin typeface="+mn-lt"/>
                <a:ea typeface="黑体"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海事</a:t>
            </a:r>
          </a:p>
          <a:p>
            <a:pPr algn="l">
              <a:lnSpc>
                <a:spcPct val="90000"/>
              </a:lnSpc>
            </a:pPr>
            <a:r>
              <a:rPr kumimoji="1" lang="zh-CN" altLang="en-US" sz="1600" b="1">
                <a:solidFill>
                  <a:srgbClr val="000099"/>
                </a:solidFill>
                <a:latin typeface="+mn-lt"/>
                <a:ea typeface="黑体"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029" name="Group 69"/>
          <p:cNvGrpSpPr>
            <a:grpSpLocks/>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grpSp>
        <p:nvGrpSpPr>
          <p:cNvPr id="41032" name="Group 72"/>
          <p:cNvGrpSpPr>
            <a:grpSpLocks/>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7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9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11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13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15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a:t>
            </a:r>
            <a:endParaRPr kumimoji="1" lang="en-US" altLang="zh-CN" sz="1600" b="1">
              <a:solidFill>
                <a:srgbClr val="000099"/>
              </a:solidFill>
              <a:latin typeface="+mn-lt"/>
              <a:ea typeface="黑体"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14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16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18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20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22       </a:t>
            </a:r>
            <a:r>
              <a:rPr kumimoji="1" lang="en-US" altLang="zh-CN" sz="1600" b="1">
                <a:solidFill>
                  <a:srgbClr val="000099"/>
                </a:solidFill>
                <a:latin typeface="+mn-lt"/>
                <a:ea typeface="黑体" pitchFamily="2" charset="-122"/>
              </a:rPr>
              <a:t>10</a:t>
            </a:r>
            <a:r>
              <a:rPr kumimoji="1" lang="en-US" altLang="zh-CN" sz="1600" b="1" baseline="30000">
                <a:solidFill>
                  <a:srgbClr val="000099"/>
                </a:solidFill>
                <a:latin typeface="+mn-lt"/>
                <a:ea typeface="黑体" pitchFamily="2" charset="-122"/>
              </a:rPr>
              <a:t>24</a:t>
            </a:r>
            <a:endParaRPr kumimoji="1" lang="en-US" altLang="zh-CN" sz="1600" b="1">
              <a:solidFill>
                <a:srgbClr val="000099"/>
              </a:solidFill>
              <a:latin typeface="+mn-lt"/>
              <a:ea typeface="黑体"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移动</a:t>
            </a:r>
          </a:p>
          <a:p>
            <a:pPr algn="l">
              <a:lnSpc>
                <a:spcPct val="90000"/>
              </a:lnSpc>
            </a:pPr>
            <a:r>
              <a:rPr kumimoji="1" lang="zh-CN" altLang="en-US" sz="1600" b="1">
                <a:solidFill>
                  <a:srgbClr val="000099"/>
                </a:solidFill>
                <a:latin typeface="+mn-lt"/>
                <a:ea typeface="黑体"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latin typeface="+mn-lt"/>
                <a:ea typeface="黑体" pitchFamily="2" charset="-122"/>
              </a:rPr>
              <a:t>电信领域使用的电磁波的</a:t>
            </a:r>
            <a:r>
              <a:rPr lang="zh-CN" altLang="en-US" sz="3200" b="1" dirty="0" smtClean="0">
                <a:latin typeface="+mn-lt"/>
                <a:ea typeface="黑体" pitchFamily="2" charset="-122"/>
              </a:rPr>
              <a:t>频谱：</a:t>
            </a:r>
            <a:endParaRPr lang="zh-CN" altLang="en-US" sz="3200" b="1" dirty="0">
              <a:latin typeface="+mn-lt"/>
              <a:ea typeface="黑体" pitchFamily="2" charset="-122"/>
            </a:endParaRPr>
          </a:p>
        </p:txBody>
      </p:sp>
    </p:spTree>
    <p:extLst>
      <p:ext uri="{BB962C8B-B14F-4D97-AF65-F5344CB8AC3E}">
        <p14:creationId xmlns:p14="http://schemas.microsoft.com/office/powerpoint/2010/main" val="2015736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en-US" altLang="zh-CN" dirty="0" smtClean="0"/>
              <a:t> </a:t>
            </a:r>
            <a:r>
              <a:rPr lang="zh-CN" altLang="zh-CN" dirty="0" smtClean="0"/>
              <a:t>数据通信</a:t>
            </a:r>
            <a:r>
              <a:rPr lang="zh-CN" altLang="zh-CN" dirty="0"/>
              <a:t>的基础知识</a:t>
            </a:r>
            <a:endParaRPr lang="zh-CN" altLang="en-US" dirty="0"/>
          </a:p>
        </p:txBody>
      </p:sp>
      <p:sp>
        <p:nvSpPr>
          <p:cNvPr id="26627" name="Rectangle 3"/>
          <p:cNvSpPr>
            <a:spLocks noGrp="1" noChangeArrowheads="1"/>
          </p:cNvSpPr>
          <p:nvPr>
            <p:ph idx="1"/>
          </p:nvPr>
        </p:nvSpPr>
        <p:spPr/>
        <p:txBody>
          <a:bodyPr/>
          <a:lstStyle/>
          <a:p>
            <a:r>
              <a:rPr lang="en-US" altLang="zh-CN" dirty="0" smtClean="0"/>
              <a:t>2.2.1  </a:t>
            </a:r>
            <a:r>
              <a:rPr lang="zh-CN" altLang="zh-CN" dirty="0" smtClean="0"/>
              <a:t>数据通信系统的模型</a:t>
            </a:r>
            <a:endParaRPr lang="zh-CN" altLang="zh-CN" dirty="0"/>
          </a:p>
          <a:p>
            <a:r>
              <a:rPr lang="en-US" altLang="zh-CN" dirty="0"/>
              <a:t>2.2.2 </a:t>
            </a:r>
            <a:r>
              <a:rPr lang="en-US" altLang="zh-CN" dirty="0" smtClean="0"/>
              <a:t> </a:t>
            </a:r>
            <a:r>
              <a:rPr lang="zh-CN" altLang="zh-CN" dirty="0" smtClean="0"/>
              <a:t>有关</a:t>
            </a:r>
            <a:r>
              <a:rPr lang="zh-CN" altLang="zh-CN" dirty="0"/>
              <a:t>信道的几个基本概念</a:t>
            </a:r>
          </a:p>
          <a:p>
            <a:r>
              <a:rPr lang="en-US" altLang="zh-CN" dirty="0"/>
              <a:t>2.2.3 </a:t>
            </a:r>
            <a:r>
              <a:rPr lang="en-US" altLang="zh-CN" dirty="0" smtClean="0"/>
              <a:t> </a:t>
            </a:r>
            <a:r>
              <a:rPr lang="zh-CN" altLang="zh-CN" dirty="0" smtClean="0"/>
              <a:t>信道</a:t>
            </a:r>
            <a:r>
              <a:rPr lang="zh-CN" altLang="zh-CN" dirty="0"/>
              <a:t>的极限</a:t>
            </a:r>
            <a:r>
              <a:rPr lang="zh-CN" altLang="zh-CN" dirty="0" smtClean="0"/>
              <a:t>容量</a:t>
            </a:r>
            <a:endParaRPr lang="zh-CN" altLang="zh-CN" dirty="0"/>
          </a:p>
        </p:txBody>
      </p:sp>
    </p:spTree>
    <p:extLst>
      <p:ext uri="{BB962C8B-B14F-4D97-AF65-F5344CB8AC3E}">
        <p14:creationId xmlns:p14="http://schemas.microsoft.com/office/powerpoint/2010/main" val="2954693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itchFamily="2" charset="-122"/>
                </a:rPr>
                <a:t>                26                      </a:t>
              </a:r>
              <a:r>
                <a:rPr lang="en-US" altLang="zh-CN" sz="2400" b="1" dirty="0" smtClean="0">
                  <a:solidFill>
                    <a:srgbClr val="000099"/>
                  </a:solidFill>
                  <a:latin typeface="+mn-lt"/>
                  <a:ea typeface="黑体" pitchFamily="2" charset="-122"/>
                </a:rPr>
                <a:t>83.5                                    125</a:t>
              </a:r>
              <a:endParaRPr lang="en-US" altLang="zh-CN" sz="2400" b="1" dirty="0">
                <a:solidFill>
                  <a:srgbClr val="000099"/>
                </a:solidFill>
                <a:latin typeface="+mn-lt"/>
                <a:ea typeface="黑体" pitchFamily="2" charset="-122"/>
              </a:endParaRPr>
            </a:p>
            <a:p>
              <a:pPr algn="l">
                <a:lnSpc>
                  <a:spcPct val="85000"/>
                </a:lnSpc>
              </a:pPr>
              <a:r>
                <a:rPr lang="zh-CN" altLang="en-US" sz="2400" b="1" dirty="0">
                  <a:solidFill>
                    <a:srgbClr val="000099"/>
                  </a:solidFill>
                  <a:latin typeface="+mn-lt"/>
                  <a:ea typeface="黑体" pitchFamily="2" charset="-122"/>
                </a:rPr>
                <a:t>频带       </a:t>
              </a:r>
              <a:r>
                <a:rPr lang="en-US" altLang="zh-CN" sz="2400" b="1" dirty="0">
                  <a:solidFill>
                    <a:srgbClr val="000099"/>
                  </a:solidFill>
                  <a:latin typeface="+mn-lt"/>
                  <a:ea typeface="黑体" pitchFamily="2" charset="-122"/>
                </a:rPr>
                <a:t>MHz                    </a:t>
              </a:r>
              <a:r>
                <a:rPr lang="en-US" altLang="zh-CN" sz="2400" b="1" dirty="0" err="1">
                  <a:solidFill>
                    <a:srgbClr val="000099"/>
                  </a:solidFill>
                  <a:latin typeface="+mn-lt"/>
                  <a:ea typeface="黑体" pitchFamily="2" charset="-122"/>
                </a:rPr>
                <a:t>MHz</a:t>
              </a:r>
              <a:r>
                <a:rPr lang="en-US" altLang="zh-CN" sz="2400" b="1" dirty="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MHz</a:t>
              </a:r>
              <a:endParaRPr lang="en-US" altLang="zh-CN" sz="2400" b="1" dirty="0">
                <a:solidFill>
                  <a:srgbClr val="000099"/>
                </a:solidFill>
                <a:latin typeface="+mn-lt"/>
                <a:ea typeface="黑体"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itchFamily="2" charset="-122"/>
                </a:rPr>
                <a:t>频率    </a:t>
              </a:r>
              <a:r>
                <a:rPr lang="en-US" altLang="zh-CN" sz="2400" b="1" dirty="0">
                  <a:solidFill>
                    <a:srgbClr val="000099"/>
                  </a:solidFill>
                  <a:latin typeface="+mn-lt"/>
                  <a:ea typeface="黑体" pitchFamily="2" charset="-122"/>
                </a:rPr>
                <a:t>902    </a:t>
              </a:r>
              <a:r>
                <a:rPr lang="en-US" altLang="zh-CN" sz="2400" b="1" dirty="0" smtClean="0">
                  <a:solidFill>
                    <a:srgbClr val="000099"/>
                  </a:solidFill>
                  <a:latin typeface="+mn-lt"/>
                  <a:ea typeface="黑体" pitchFamily="2" charset="-122"/>
                </a:rPr>
                <a:t>928       </a:t>
              </a:r>
              <a:r>
                <a:rPr lang="en-US" altLang="zh-CN" sz="2400" b="1" dirty="0">
                  <a:solidFill>
                    <a:srgbClr val="000099"/>
                  </a:solidFill>
                  <a:latin typeface="+mn-lt"/>
                  <a:ea typeface="黑体" pitchFamily="2" charset="-122"/>
                </a:rPr>
                <a:t>2.4            </a:t>
              </a:r>
              <a:r>
                <a:rPr lang="en-US" altLang="zh-CN" sz="2400" b="1" dirty="0" smtClean="0">
                  <a:solidFill>
                    <a:srgbClr val="000099"/>
                  </a:solidFill>
                  <a:latin typeface="+mn-lt"/>
                  <a:ea typeface="黑体" pitchFamily="2" charset="-122"/>
                </a:rPr>
                <a:t>2.4835          5.725               </a:t>
              </a:r>
              <a:r>
                <a:rPr lang="en-US" altLang="zh-CN" sz="2400" b="1" dirty="0">
                  <a:solidFill>
                    <a:srgbClr val="000099"/>
                  </a:solidFill>
                  <a:latin typeface="+mn-lt"/>
                  <a:ea typeface="黑体" pitchFamily="2" charset="-122"/>
                </a:rPr>
                <a:t>5.850</a:t>
              </a:r>
            </a:p>
            <a:p>
              <a:pPr algn="l">
                <a:lnSpc>
                  <a:spcPct val="85000"/>
                </a:lnSpc>
              </a:pPr>
              <a:r>
                <a:rPr lang="en-US" altLang="zh-CN" sz="2400" b="1" dirty="0">
                  <a:solidFill>
                    <a:srgbClr val="000099"/>
                  </a:solidFill>
                  <a:latin typeface="+mn-lt"/>
                  <a:ea typeface="黑体" pitchFamily="2" charset="-122"/>
                </a:rPr>
                <a:t>           MHz   </a:t>
              </a:r>
              <a:r>
                <a:rPr lang="en-US" altLang="zh-CN" sz="2400" b="1" dirty="0" err="1" smtClean="0">
                  <a:solidFill>
                    <a:srgbClr val="000099"/>
                  </a:solidFill>
                  <a:latin typeface="+mn-lt"/>
                  <a:ea typeface="黑体" pitchFamily="2" charset="-122"/>
                </a:rPr>
                <a:t>MHz</a:t>
              </a:r>
              <a:r>
                <a:rPr lang="en-US" altLang="zh-CN" sz="2400" b="1" dirty="0" smtClean="0">
                  <a:solidFill>
                    <a:srgbClr val="000099"/>
                  </a:solidFill>
                  <a:latin typeface="+mn-lt"/>
                  <a:ea typeface="黑体" pitchFamily="2" charset="-122"/>
                </a:rPr>
                <a:t>     GHz             </a:t>
              </a:r>
              <a:r>
                <a:rPr lang="en-US" altLang="zh-CN" sz="2400" b="1" dirty="0" err="1">
                  <a:solidFill>
                    <a:srgbClr val="000099"/>
                  </a:solidFill>
                  <a:latin typeface="+mn-lt"/>
                  <a:ea typeface="黑体" pitchFamily="2" charset="-122"/>
                </a:rPr>
                <a:t>GHz</a:t>
              </a:r>
              <a:r>
                <a:rPr lang="en-US" altLang="zh-CN" sz="2400" b="1" dirty="0">
                  <a:solidFill>
                    <a:srgbClr val="000099"/>
                  </a:solidFill>
                  <a:latin typeface="+mn-lt"/>
                  <a:ea typeface="黑体" pitchFamily="2" charset="-122"/>
                </a:rPr>
                <a:t>         </a:t>
              </a:r>
              <a:r>
                <a:rPr lang="en-US" altLang="zh-CN" sz="2400" b="1" dirty="0" smtClean="0">
                  <a:solidFill>
                    <a:srgbClr val="000099"/>
                  </a:solidFill>
                  <a:latin typeface="+mn-lt"/>
                  <a:ea typeface="黑体" pitchFamily="2" charset="-122"/>
                </a:rPr>
                <a:t>   </a:t>
              </a:r>
              <a:r>
                <a:rPr lang="en-US" altLang="zh-CN" sz="2400" b="1" dirty="0" err="1" smtClean="0">
                  <a:solidFill>
                    <a:srgbClr val="000099"/>
                  </a:solidFill>
                  <a:latin typeface="+mn-lt"/>
                  <a:ea typeface="黑体" pitchFamily="2" charset="-122"/>
                </a:rPr>
                <a:t>GHz</a:t>
              </a:r>
              <a:r>
                <a:rPr lang="en-US" altLang="zh-CN" sz="2400" b="1" dirty="0" smtClean="0">
                  <a:solidFill>
                    <a:srgbClr val="000099"/>
                  </a:solidFill>
                  <a:latin typeface="+mn-lt"/>
                  <a:ea typeface="黑体" pitchFamily="2" charset="-122"/>
                </a:rPr>
                <a:t>                 </a:t>
              </a:r>
              <a:r>
                <a:rPr lang="en-US" altLang="zh-CN" sz="2400" b="1" dirty="0" err="1">
                  <a:solidFill>
                    <a:srgbClr val="000099"/>
                  </a:solidFill>
                  <a:latin typeface="+mn-lt"/>
                  <a:ea typeface="黑体" pitchFamily="2" charset="-122"/>
                </a:rPr>
                <a:t>GHz</a:t>
              </a:r>
              <a:endParaRPr lang="en-US" altLang="zh-CN" sz="2400" b="1" dirty="0">
                <a:solidFill>
                  <a:srgbClr val="000099"/>
                </a:solidFill>
                <a:latin typeface="+mn-lt"/>
                <a:ea typeface="黑体"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itchFamily="2" charset="-122"/>
                  <a:sym typeface="Symbol"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要使用某一段无线电频谱进行通信，通常必须得到本国政府有关无线电频谱管理机构的许可证。但是，也有一些无线电频段是可以自由使用</a:t>
            </a:r>
            <a:r>
              <a:rPr lang="zh-CN" altLang="zh-CN" sz="2400" b="1" dirty="0" smtClean="0">
                <a:solidFill>
                  <a:srgbClr val="000066"/>
                </a:solidFill>
                <a:latin typeface="+mn-lt"/>
                <a:ea typeface="黑体" pitchFamily="2" charset="-122"/>
              </a:rPr>
              <a:t>的</a:t>
            </a:r>
            <a:r>
              <a:rPr lang="zh-CN" altLang="en-US" sz="2400" b="1" dirty="0" smtClean="0">
                <a:solidFill>
                  <a:srgbClr val="000066"/>
                </a:solidFill>
                <a:latin typeface="+mn-lt"/>
                <a:ea typeface="黑体" pitchFamily="2" charset="-122"/>
              </a:rPr>
              <a:t>。例如：</a:t>
            </a:r>
            <a:r>
              <a:rPr lang="en-US" altLang="zh-CN" sz="2400" b="1" dirty="0" smtClean="0">
                <a:solidFill>
                  <a:srgbClr val="000066"/>
                </a:solidFill>
                <a:latin typeface="+mn-lt"/>
                <a:ea typeface="黑体" pitchFamily="2" charset="-122"/>
              </a:rPr>
              <a:t>ISM</a:t>
            </a:r>
            <a:r>
              <a:rPr lang="zh-CN" altLang="en-US" sz="2400" b="1" dirty="0" smtClean="0">
                <a:solidFill>
                  <a:srgbClr val="000066"/>
                </a:solidFill>
                <a:latin typeface="+mn-lt"/>
                <a:ea typeface="黑体" pitchFamily="2" charset="-122"/>
              </a:rPr>
              <a:t>。</a:t>
            </a:r>
            <a:r>
              <a:rPr lang="zh-CN" altLang="zh-CN" sz="2400" b="1" dirty="0" smtClean="0">
                <a:solidFill>
                  <a:srgbClr val="000066"/>
                </a:solidFill>
                <a:latin typeface="+mn-lt"/>
                <a:ea typeface="黑体" pitchFamily="2" charset="-122"/>
              </a:rPr>
              <a:t>各国的</a:t>
            </a:r>
            <a:r>
              <a:rPr lang="en-US" altLang="zh-CN" sz="2400" b="1" smtClean="0">
                <a:solidFill>
                  <a:srgbClr val="000066"/>
                </a:solidFill>
                <a:latin typeface="+mn-lt"/>
                <a:ea typeface="黑体" pitchFamily="2" charset="-122"/>
              </a:rPr>
              <a:t> ISM </a:t>
            </a:r>
            <a:r>
              <a:rPr lang="zh-CN" altLang="zh-CN" sz="2400" b="1" smtClean="0">
                <a:solidFill>
                  <a:srgbClr val="000066"/>
                </a:solidFill>
                <a:latin typeface="+mn-lt"/>
                <a:ea typeface="黑体" pitchFamily="2" charset="-122"/>
              </a:rPr>
              <a:t>标准</a:t>
            </a:r>
            <a:r>
              <a:rPr lang="zh-CN" altLang="zh-CN" sz="2400" b="1" dirty="0">
                <a:solidFill>
                  <a:srgbClr val="000066"/>
                </a:solidFill>
                <a:latin typeface="+mn-lt"/>
                <a:ea typeface="黑体" pitchFamily="2" charset="-122"/>
              </a:rPr>
              <a:t>有可能略有</a:t>
            </a:r>
            <a:r>
              <a:rPr lang="zh-CN" altLang="zh-CN" sz="2400" b="1" dirty="0" smtClean="0">
                <a:solidFill>
                  <a:srgbClr val="000066"/>
                </a:solidFill>
                <a:latin typeface="+mn-lt"/>
                <a:ea typeface="黑体" pitchFamily="2" charset="-122"/>
              </a:rPr>
              <a:t>差别</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smtClean="0">
                <a:latin typeface="+mn-lt"/>
                <a:ea typeface="黑体" pitchFamily="2" charset="-122"/>
              </a:rPr>
              <a:t>无线</a:t>
            </a:r>
            <a:r>
              <a:rPr lang="zh-CN" altLang="zh-CN" sz="2400" b="1" dirty="0">
                <a:latin typeface="+mn-lt"/>
                <a:ea typeface="黑体" pitchFamily="2" charset="-122"/>
              </a:rPr>
              <a:t>局域网使用</a:t>
            </a:r>
            <a:r>
              <a:rPr lang="zh-CN" altLang="zh-CN" sz="2400" b="1" dirty="0" smtClean="0">
                <a:latin typeface="+mn-lt"/>
                <a:ea typeface="黑体" pitchFamily="2" charset="-122"/>
              </a:rPr>
              <a:t>的</a:t>
            </a:r>
            <a:r>
              <a:rPr lang="en-US" altLang="zh-CN" sz="2400" b="1" dirty="0" smtClean="0">
                <a:latin typeface="+mn-lt"/>
                <a:ea typeface="黑体" pitchFamily="2" charset="-122"/>
              </a:rPr>
              <a:t> ISM </a:t>
            </a:r>
            <a:r>
              <a:rPr lang="zh-CN" altLang="zh-CN" sz="2400" b="1" dirty="0" smtClean="0">
                <a:latin typeface="+mn-lt"/>
                <a:ea typeface="黑体" pitchFamily="2" charset="-122"/>
              </a:rPr>
              <a:t>频段</a:t>
            </a:r>
            <a:endParaRPr lang="zh-CN" altLang="en-US" sz="2400" b="1" dirty="0">
              <a:latin typeface="+mn-lt"/>
              <a:ea typeface="黑体" pitchFamily="2" charset="-122"/>
            </a:endParaRPr>
          </a:p>
        </p:txBody>
      </p:sp>
    </p:spTree>
    <p:extLst>
      <p:ext uri="{BB962C8B-B14F-4D97-AF65-F5344CB8AC3E}">
        <p14:creationId xmlns:p14="http://schemas.microsoft.com/office/powerpoint/2010/main" val="2174389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微波技术</a:t>
            </a:r>
            <a:endParaRPr lang="zh-CN" altLang="en-US" dirty="0"/>
          </a:p>
        </p:txBody>
      </p:sp>
      <p:sp>
        <p:nvSpPr>
          <p:cNvPr id="3" name="内容占位符 2"/>
          <p:cNvSpPr>
            <a:spLocks noGrp="1"/>
          </p:cNvSpPr>
          <p:nvPr>
            <p:ph idx="1"/>
          </p:nvPr>
        </p:nvSpPr>
        <p:spPr/>
        <p:txBody>
          <a:bodyPr/>
          <a:lstStyle/>
          <a:p>
            <a:r>
              <a:rPr lang="zh-CN" altLang="en-US" sz="2400" dirty="0"/>
              <a:t>微波通信系统可分为地面微波中继系统和卫星微波系统，两者之间的功能相似，但通信能力有很大区别</a:t>
            </a:r>
            <a:r>
              <a:rPr lang="zh-CN" altLang="en-US" sz="2400" dirty="0" smtClean="0"/>
              <a:t>。</a:t>
            </a:r>
            <a:endParaRPr lang="en-US" altLang="zh-CN" sz="2400" dirty="0" smtClean="0"/>
          </a:p>
          <a:p>
            <a:r>
              <a:rPr lang="zh-CN" altLang="en-US" sz="2400" dirty="0" smtClean="0"/>
              <a:t>地面</a:t>
            </a:r>
            <a:r>
              <a:rPr lang="zh-CN" altLang="en-US" sz="2400" dirty="0"/>
              <a:t>微波系统由视距范围内的两个相互对准方向的抛物面天线组成，由于微波在空间是直线传输，而地球表面是个曲面， 因此地面传输的距离受到限制， 一般在</a:t>
            </a:r>
            <a:r>
              <a:rPr lang="en-US" altLang="zh-CN" sz="2400" dirty="0"/>
              <a:t>50km</a:t>
            </a:r>
            <a:r>
              <a:rPr lang="zh-CN" altLang="en-US" sz="2400" dirty="0"/>
              <a:t>左右。若采用</a:t>
            </a:r>
            <a:r>
              <a:rPr lang="en-US" altLang="zh-CN" sz="2400" dirty="0"/>
              <a:t>100m</a:t>
            </a:r>
            <a:r>
              <a:rPr lang="zh-CN" altLang="en-US" sz="2400" dirty="0"/>
              <a:t>的天线塔，则距离可增加到 </a:t>
            </a:r>
            <a:r>
              <a:rPr lang="en-US" altLang="zh-CN" sz="2400" dirty="0"/>
              <a:t>100 km</a:t>
            </a:r>
            <a:r>
              <a:rPr lang="zh-CN" altLang="en-US" sz="2400" dirty="0"/>
              <a:t>。 </a:t>
            </a:r>
            <a:endParaRPr lang="en-US" altLang="zh-CN" sz="2400" dirty="0" smtClean="0"/>
          </a:p>
          <a:p>
            <a:r>
              <a:rPr lang="zh-CN" altLang="en-US" sz="2400" dirty="0" smtClean="0"/>
              <a:t>地面</a:t>
            </a:r>
            <a:r>
              <a:rPr lang="zh-CN" altLang="en-US" sz="2400" dirty="0"/>
              <a:t>微波中继：为实现远距离通信，必须在一条无线通信信道的两个终端之间建立若干个中继站。中继站把前一站送来的 信号经过放大后再传送到下一站，这种传递不断持续下去就可以实现视线被地表切断的两个站点间的传输</a:t>
            </a:r>
            <a:r>
              <a:rPr lang="zh-CN" altLang="en-US" sz="2400" dirty="0" smtClean="0"/>
              <a:t>。</a:t>
            </a:r>
            <a:endParaRPr lang="zh-CN" altLang="en-US" sz="2400" dirty="0"/>
          </a:p>
        </p:txBody>
      </p:sp>
      <p:pic>
        <p:nvPicPr>
          <p:cNvPr id="16386" name="Picture 2" descr="https://img-blog.csdnimg.cn/20190426181332389.png?x-oss-process=image/watermark,type_ZmFuZ3poZW5naGVpdGk,shadow_10,text_aHR0cHM6Ly9ibG9nLmNzZG4ubmV0L3FxXzQwNDUyMzE3,size_16,color_FFFFFF,t_70"/>
          <p:cNvPicPr>
            <a:picLocks noChangeAspect="1" noChangeArrowheads="1"/>
          </p:cNvPicPr>
          <p:nvPr/>
        </p:nvPicPr>
        <p:blipFill rotWithShape="1">
          <a:blip r:embed="rId2">
            <a:extLst>
              <a:ext uri="{28A0092B-C50C-407E-A947-70E740481C1C}">
                <a14:useLocalDpi xmlns:a14="http://schemas.microsoft.com/office/drawing/2010/main" val="0"/>
              </a:ext>
            </a:extLst>
          </a:blip>
          <a:srcRect l="2244" t="2277" r="1231" b="8917"/>
          <a:stretch/>
        </p:blipFill>
        <p:spPr bwMode="auto">
          <a:xfrm>
            <a:off x="776536" y="4149080"/>
            <a:ext cx="8001085" cy="249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3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微波技术</a:t>
            </a:r>
            <a:endParaRPr lang="zh-CN" altLang="en-US" dirty="0"/>
          </a:p>
        </p:txBody>
      </p:sp>
      <p:sp>
        <p:nvSpPr>
          <p:cNvPr id="3" name="内容占位符 2"/>
          <p:cNvSpPr>
            <a:spLocks noGrp="1"/>
          </p:cNvSpPr>
          <p:nvPr>
            <p:ph idx="1"/>
          </p:nvPr>
        </p:nvSpPr>
        <p:spPr>
          <a:xfrm>
            <a:off x="495300" y="1196752"/>
            <a:ext cx="9066212" cy="4934173"/>
          </a:xfrm>
        </p:spPr>
        <p:txBody>
          <a:bodyPr/>
          <a:lstStyle/>
          <a:p>
            <a:r>
              <a:rPr lang="zh-CN" altLang="en-US" sz="2200" b="0" dirty="0"/>
              <a:t>卫星通信是利用卫星上的微波天线接收地面发送站发 送的信号，经过放大后再转发给地面接收站，</a:t>
            </a:r>
            <a:r>
              <a:rPr lang="zh-CN" altLang="en-US" sz="2200" b="0" dirty="0" smtClean="0"/>
              <a:t>通信卫星</a:t>
            </a:r>
            <a:r>
              <a:rPr lang="zh-CN" altLang="en-US" sz="2200" b="0" dirty="0"/>
              <a:t>可看作是悬在太空中的微波中继站</a:t>
            </a:r>
            <a:r>
              <a:rPr lang="zh-CN" altLang="en-US" sz="2200" b="0" dirty="0" smtClean="0"/>
              <a:t>。</a:t>
            </a:r>
            <a:endParaRPr lang="en-US" altLang="zh-CN" sz="2200" b="0" dirty="0" smtClean="0"/>
          </a:p>
          <a:p>
            <a:r>
              <a:rPr lang="zh-CN" altLang="en-US" sz="2200" b="0" dirty="0"/>
              <a:t>地球同步轨道卫星（</a:t>
            </a:r>
            <a:r>
              <a:rPr lang="en-US" altLang="zh-CN" sz="2200" b="0" dirty="0" err="1"/>
              <a:t>GSO,Geostationary</a:t>
            </a:r>
            <a:r>
              <a:rPr lang="en-US" altLang="zh-CN" sz="2200" b="0" dirty="0"/>
              <a:t> Earth Orbit</a:t>
            </a:r>
            <a:r>
              <a:rPr lang="zh-CN" altLang="en-US" sz="2200" b="0" dirty="0" smtClean="0"/>
              <a:t>）</a:t>
            </a:r>
            <a:r>
              <a:rPr lang="zh-CN" altLang="en-US" sz="2200" b="0" dirty="0"/>
              <a:t>与地面站相对固定位置 </a:t>
            </a:r>
            <a:r>
              <a:rPr lang="zh-CN" altLang="en-US" sz="2200" b="0" dirty="0" smtClean="0"/>
              <a:t>，至少使用</a:t>
            </a:r>
            <a:r>
              <a:rPr lang="en-US" altLang="zh-CN" sz="2200" b="0" dirty="0"/>
              <a:t>3</a:t>
            </a:r>
            <a:r>
              <a:rPr lang="zh-CN" altLang="en-US" sz="2200" b="0" dirty="0"/>
              <a:t>个卫星覆盖全球。</a:t>
            </a:r>
            <a:r>
              <a:rPr lang="zh-CN" altLang="en-US" sz="2200" b="0" dirty="0" smtClean="0"/>
              <a:t>在</a:t>
            </a:r>
            <a:r>
              <a:rPr lang="zh-CN" altLang="en-US" sz="2200" b="0" dirty="0"/>
              <a:t>赤道圆形轨道上方</a:t>
            </a:r>
            <a:r>
              <a:rPr lang="en-US" altLang="zh-CN" sz="2200" b="0" dirty="0"/>
              <a:t>35800km</a:t>
            </a:r>
            <a:r>
              <a:rPr lang="zh-CN" altLang="en-US" sz="2200" b="0" dirty="0"/>
              <a:t>。应用于通讯、气象、广播电视、导弹 预警、数据中继等</a:t>
            </a:r>
            <a:r>
              <a:rPr lang="zh-CN" altLang="en-US" sz="2200" b="0" dirty="0" smtClean="0"/>
              <a:t>。</a:t>
            </a:r>
            <a:endParaRPr lang="en-US" altLang="zh-CN" sz="2200" b="0" dirty="0" smtClean="0"/>
          </a:p>
          <a:p>
            <a:r>
              <a:rPr lang="zh-CN" altLang="en-US" sz="2200" b="0" dirty="0" smtClean="0"/>
              <a:t>中</a:t>
            </a:r>
            <a:r>
              <a:rPr lang="zh-CN" altLang="en-US" sz="2200" b="0" dirty="0"/>
              <a:t>地球轨道卫星（</a:t>
            </a:r>
            <a:r>
              <a:rPr lang="en-US" altLang="zh-CN" sz="2200" b="0" dirty="0" err="1"/>
              <a:t>MEO,Medium</a:t>
            </a:r>
            <a:r>
              <a:rPr lang="en-US" altLang="zh-CN" sz="2200" b="0" dirty="0"/>
              <a:t> Earth Orbit</a:t>
            </a:r>
            <a:r>
              <a:rPr lang="zh-CN" altLang="en-US" sz="2200" b="0" dirty="0"/>
              <a:t>）应用于导航，</a:t>
            </a:r>
            <a:r>
              <a:rPr lang="en-US" altLang="zh-CN" sz="2200" b="0" dirty="0"/>
              <a:t>GLONASS</a:t>
            </a:r>
            <a:r>
              <a:rPr lang="zh-CN" altLang="en-US" sz="2200" b="0" dirty="0"/>
              <a:t>（俄罗斯的全球定位系统）、</a:t>
            </a:r>
            <a:r>
              <a:rPr lang="en-US" altLang="zh-CN" sz="2200" b="0" dirty="0"/>
              <a:t>GPS</a:t>
            </a:r>
            <a:r>
              <a:rPr lang="zh-CN" altLang="en-US" sz="2200" b="0" dirty="0"/>
              <a:t>（美国）、 </a:t>
            </a:r>
            <a:r>
              <a:rPr lang="en-US" altLang="zh-CN" sz="2200" b="0" dirty="0"/>
              <a:t>COMPASS</a:t>
            </a:r>
            <a:r>
              <a:rPr lang="zh-CN" altLang="en-US" sz="2200" b="0" dirty="0"/>
              <a:t>（即北斗，中国）的一部分和</a:t>
            </a:r>
            <a:r>
              <a:rPr lang="en-US" altLang="zh-CN" sz="2200" b="0" dirty="0"/>
              <a:t>Galileo</a:t>
            </a:r>
            <a:r>
              <a:rPr lang="zh-CN" altLang="en-US" sz="2200" b="0" dirty="0"/>
              <a:t>（欧洲）的卫星都运行在地球中轨道，高度分别为</a:t>
            </a:r>
            <a:r>
              <a:rPr lang="en-US" altLang="zh-CN" sz="2200" b="0" dirty="0"/>
              <a:t>19,100km</a:t>
            </a:r>
            <a:r>
              <a:rPr lang="zh-CN" altLang="en-US" sz="2200" b="0" dirty="0"/>
              <a:t>、</a:t>
            </a:r>
            <a:r>
              <a:rPr lang="en-US" altLang="zh-CN" sz="2200" b="0" dirty="0"/>
              <a:t>20,200km</a:t>
            </a:r>
            <a:r>
              <a:rPr lang="zh-CN" altLang="en-US" sz="2200" b="0" dirty="0"/>
              <a:t>、</a:t>
            </a:r>
            <a:r>
              <a:rPr lang="en-US" altLang="zh-CN" sz="2200" b="0" dirty="0"/>
              <a:t>21,500km </a:t>
            </a:r>
            <a:r>
              <a:rPr lang="zh-CN" altLang="en-US" sz="2200" b="0" dirty="0"/>
              <a:t>、</a:t>
            </a:r>
            <a:r>
              <a:rPr lang="en-US" altLang="zh-CN" sz="2200" b="0" dirty="0"/>
              <a:t>23222km</a:t>
            </a:r>
            <a:r>
              <a:rPr lang="zh-CN" altLang="en-US" sz="2200" b="0" dirty="0"/>
              <a:t>。 北斗于</a:t>
            </a:r>
            <a:r>
              <a:rPr lang="en-US" altLang="zh-CN" sz="2200" b="0" dirty="0"/>
              <a:t>2018.12.27</a:t>
            </a:r>
            <a:r>
              <a:rPr lang="zh-CN" altLang="en-US" sz="2200" b="0" dirty="0"/>
              <a:t>正式提供全球范围定位服务。定位精度</a:t>
            </a:r>
            <a:r>
              <a:rPr lang="en-US" altLang="zh-CN" sz="2200" b="0" dirty="0"/>
              <a:t>5~10</a:t>
            </a:r>
            <a:r>
              <a:rPr lang="zh-CN" altLang="en-US" sz="2200" b="0" dirty="0"/>
              <a:t>米</a:t>
            </a:r>
            <a:r>
              <a:rPr lang="zh-CN" altLang="en-US" sz="2200" b="0" dirty="0" smtClean="0"/>
              <a:t>。</a:t>
            </a:r>
            <a:endParaRPr lang="en-US" altLang="zh-CN" sz="2200" b="0" dirty="0" smtClean="0"/>
          </a:p>
          <a:p>
            <a:r>
              <a:rPr lang="zh-CN" altLang="en-US" sz="2200" b="0" dirty="0" smtClean="0"/>
              <a:t>低</a:t>
            </a:r>
            <a:r>
              <a:rPr lang="zh-CN" altLang="en-US" sz="2200" b="0" dirty="0"/>
              <a:t>地球轨道</a:t>
            </a:r>
            <a:r>
              <a:rPr lang="zh-CN" altLang="en-US" sz="2200" b="0" dirty="0" smtClean="0"/>
              <a:t>卫星（</a:t>
            </a:r>
            <a:r>
              <a:rPr lang="en-US" altLang="zh-CN" sz="2200" b="0" dirty="0" err="1"/>
              <a:t>LEO,Low</a:t>
            </a:r>
            <a:r>
              <a:rPr lang="en-US" altLang="zh-CN" sz="2200" b="0" dirty="0"/>
              <a:t> Earth </a:t>
            </a:r>
            <a:r>
              <a:rPr lang="zh-CN" altLang="en-US" sz="2200" b="0" dirty="0" smtClean="0"/>
              <a:t>）由</a:t>
            </a:r>
            <a:r>
              <a:rPr lang="en-US" altLang="zh-CN" sz="2200" b="0" dirty="0" err="1"/>
              <a:t>Motorla</a:t>
            </a:r>
            <a:r>
              <a:rPr lang="zh-CN" altLang="en-US" sz="2200" b="0" dirty="0"/>
              <a:t>公司建成，包括</a:t>
            </a:r>
            <a:r>
              <a:rPr lang="en-US" altLang="zh-CN" sz="2200" b="0" dirty="0"/>
              <a:t>66</a:t>
            </a:r>
            <a:r>
              <a:rPr lang="zh-CN" altLang="en-US" sz="2200" b="0" dirty="0"/>
              <a:t>颗轨道高度为</a:t>
            </a:r>
            <a:r>
              <a:rPr lang="en-US" altLang="zh-CN" sz="2200" b="0" dirty="0"/>
              <a:t>750km</a:t>
            </a:r>
            <a:r>
              <a:rPr lang="zh-CN" altLang="en-US" sz="2200" b="0" dirty="0"/>
              <a:t>的卫星</a:t>
            </a:r>
            <a:r>
              <a:rPr lang="en-US" altLang="zh-CN" sz="2200" b="0" dirty="0"/>
              <a:t>——“</a:t>
            </a:r>
            <a:r>
              <a:rPr lang="zh-CN" altLang="en-US" sz="2200" b="0" dirty="0"/>
              <a:t>铱计 划”，可提供语音、数据、寻呼、传真和导航服务</a:t>
            </a:r>
            <a:r>
              <a:rPr lang="zh-CN" altLang="en-US" sz="2200" b="0" dirty="0" smtClean="0"/>
              <a:t>。</a:t>
            </a:r>
            <a:endParaRPr lang="zh-CN" altLang="en-US" sz="2200" b="0" dirty="0"/>
          </a:p>
        </p:txBody>
      </p:sp>
    </p:spTree>
    <p:extLst>
      <p:ext uri="{BB962C8B-B14F-4D97-AF65-F5344CB8AC3E}">
        <p14:creationId xmlns:p14="http://schemas.microsoft.com/office/powerpoint/2010/main" val="71514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7410" name="Picture 2" descr="https://img-blog.csdnimg.cn/20190426181458246.png?x-oss-process=image/watermark,type_ZmFuZ3poZW5naGVpdGk,shadow_10,text_aHR0cHM6Ly9ibG9nLmNzZG4ubmV0L3FxXzQwNDUyMzE3,size_16,color_FFFFFF,t_70"/>
          <p:cNvPicPr>
            <a:picLocks noChangeAspect="1" noChangeArrowheads="1"/>
          </p:cNvPicPr>
          <p:nvPr/>
        </p:nvPicPr>
        <p:blipFill rotWithShape="1">
          <a:blip r:embed="rId2">
            <a:extLst>
              <a:ext uri="{28A0092B-C50C-407E-A947-70E740481C1C}">
                <a14:useLocalDpi xmlns:a14="http://schemas.microsoft.com/office/drawing/2010/main" val="0"/>
              </a:ext>
            </a:extLst>
          </a:blip>
          <a:srcRect l="4395" t="2872" b="4641"/>
          <a:stretch/>
        </p:blipFill>
        <p:spPr bwMode="auto">
          <a:xfrm>
            <a:off x="508248" y="205375"/>
            <a:ext cx="9397752" cy="331236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img-blog.csdnimg.cn/2019042618164186.png?x-oss-process=image/watermark,type_ZmFuZ3poZW5naGVpdGk,shadow_10,text_aHR0cHM6Ly9ibG9nLmNzZG4ubmV0L3FxXzQwNDUyMzE3,size_16,color_FFFFFF,t_70"/>
          <p:cNvPicPr>
            <a:picLocks noChangeAspect="1" noChangeArrowheads="1"/>
          </p:cNvPicPr>
          <p:nvPr/>
        </p:nvPicPr>
        <p:blipFill rotWithShape="1">
          <a:blip r:embed="rId3">
            <a:extLst>
              <a:ext uri="{28A0092B-C50C-407E-A947-70E740481C1C}">
                <a14:useLocalDpi xmlns:a14="http://schemas.microsoft.com/office/drawing/2010/main" val="0"/>
              </a:ext>
            </a:extLst>
          </a:blip>
          <a:srcRect l="872" r="-872" b="2260"/>
          <a:stretch/>
        </p:blipFill>
        <p:spPr bwMode="auto">
          <a:xfrm>
            <a:off x="1568624" y="3702065"/>
            <a:ext cx="7079765" cy="302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586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红外线、蓝牙和激光技术 </a:t>
            </a:r>
            <a:endParaRPr lang="zh-CN" altLang="en-US" dirty="0"/>
          </a:p>
        </p:txBody>
      </p:sp>
      <p:sp>
        <p:nvSpPr>
          <p:cNvPr id="3" name="内容占位符 2"/>
          <p:cNvSpPr>
            <a:spLocks noGrp="1"/>
          </p:cNvSpPr>
          <p:nvPr>
            <p:ph idx="1"/>
          </p:nvPr>
        </p:nvSpPr>
        <p:spPr/>
        <p:txBody>
          <a:bodyPr/>
          <a:lstStyle/>
          <a:p>
            <a:r>
              <a:rPr lang="zh-CN" altLang="en-US" sz="2800" dirty="0"/>
              <a:t>蓝牙传输：用于智能设备连接及</a:t>
            </a:r>
            <a:r>
              <a:rPr lang="zh-CN" altLang="en-US" sz="2800" dirty="0" smtClean="0"/>
              <a:t>遥控器。</a:t>
            </a:r>
            <a:endParaRPr lang="en-US" altLang="zh-CN" sz="2800" dirty="0" smtClean="0"/>
          </a:p>
          <a:p>
            <a:r>
              <a:rPr lang="zh-CN" altLang="en-US" sz="2800" dirty="0" smtClean="0"/>
              <a:t>红外线</a:t>
            </a:r>
            <a:r>
              <a:rPr lang="zh-CN" altLang="en-US" sz="2800" dirty="0"/>
              <a:t>传输 ：用于短距离通信，如电视、录象机等的遥控，也可用于 无线</a:t>
            </a:r>
            <a:r>
              <a:rPr lang="en-US" altLang="zh-CN" sz="2800" dirty="0"/>
              <a:t>LAN </a:t>
            </a:r>
            <a:r>
              <a:rPr lang="zh-CN" altLang="en-US" sz="2800" dirty="0"/>
              <a:t>。缺点：不能穿透固体，距离短，带宽小，须直接正</a:t>
            </a:r>
            <a:r>
              <a:rPr lang="zh-CN" altLang="en-US" sz="2800" dirty="0" smtClean="0"/>
              <a:t>对。</a:t>
            </a:r>
            <a:endParaRPr lang="en-US" altLang="zh-CN" sz="2800" dirty="0" smtClean="0"/>
          </a:p>
          <a:p>
            <a:r>
              <a:rPr lang="zh-CN" altLang="en-US" sz="2800" dirty="0" smtClean="0"/>
              <a:t>激光传输</a:t>
            </a:r>
            <a:r>
              <a:rPr lang="zh-CN" altLang="en-US" sz="2800" dirty="0"/>
              <a:t>：应用：在屋顶用激光连接两个建筑物的</a:t>
            </a:r>
            <a:r>
              <a:rPr lang="en-US" altLang="zh-CN" sz="2800" dirty="0"/>
              <a:t>LAN</a:t>
            </a:r>
            <a:r>
              <a:rPr lang="zh-CN" altLang="en-US" sz="2800" dirty="0"/>
              <a:t>，每端必须有自己的激光发生器和接收器。 缺点：不能穿透雨和浓雾，易受天气影响</a:t>
            </a:r>
            <a:r>
              <a:rPr lang="zh-CN" altLang="en-US" sz="2800" dirty="0" smtClean="0"/>
              <a:t>。</a:t>
            </a:r>
            <a:endParaRPr lang="zh-CN" altLang="en-US" sz="2800" dirty="0"/>
          </a:p>
        </p:txBody>
      </p:sp>
    </p:spTree>
    <p:extLst>
      <p:ext uri="{BB962C8B-B14F-4D97-AF65-F5344CB8AC3E}">
        <p14:creationId xmlns:p14="http://schemas.microsoft.com/office/powerpoint/2010/main" val="3560239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en-US" altLang="zh-CN" dirty="0" smtClean="0"/>
              <a:t> </a:t>
            </a:r>
            <a:r>
              <a:rPr lang="zh-CN" altLang="zh-CN" dirty="0" smtClean="0"/>
              <a:t>信道</a:t>
            </a:r>
            <a:r>
              <a:rPr lang="zh-CN" altLang="zh-CN" dirty="0"/>
              <a:t>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en-US" altLang="zh-CN" dirty="0" smtClean="0"/>
              <a:t> </a:t>
            </a:r>
            <a:r>
              <a:rPr lang="zh-CN" altLang="zh-CN" dirty="0" smtClean="0"/>
              <a:t>频分复用</a:t>
            </a:r>
            <a:r>
              <a:rPr lang="zh-CN" altLang="zh-CN" dirty="0"/>
              <a:t>、时分复用和统计时分复用</a:t>
            </a:r>
          </a:p>
          <a:p>
            <a:r>
              <a:rPr lang="en-US" altLang="zh-CN" dirty="0" smtClean="0"/>
              <a:t>2.4.2  </a:t>
            </a:r>
            <a:r>
              <a:rPr lang="zh-CN" altLang="zh-CN" dirty="0" smtClean="0"/>
              <a:t>波分复用</a:t>
            </a:r>
            <a:endParaRPr lang="zh-CN" altLang="zh-CN" dirty="0"/>
          </a:p>
          <a:p>
            <a:r>
              <a:rPr lang="en-US" altLang="zh-CN" dirty="0"/>
              <a:t>2.4.3 </a:t>
            </a:r>
            <a:r>
              <a:rPr lang="en-US" altLang="zh-CN" dirty="0" smtClean="0"/>
              <a:t> </a:t>
            </a:r>
            <a:r>
              <a:rPr lang="zh-CN" altLang="zh-CN" dirty="0" smtClean="0"/>
              <a:t>码分复用</a:t>
            </a:r>
            <a:endParaRPr lang="zh-CN" altLang="zh-CN" dirty="0"/>
          </a:p>
        </p:txBody>
      </p:sp>
    </p:spTree>
    <p:extLst>
      <p:ext uri="{BB962C8B-B14F-4D97-AF65-F5344CB8AC3E}">
        <p14:creationId xmlns:p14="http://schemas.microsoft.com/office/powerpoint/2010/main" val="34230797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smtClean="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smtClean="0">
                  <a:latin typeface="+mn-lt"/>
                  <a:ea typeface="黑体" pitchFamily="2" charset="-122"/>
                </a:rPr>
                <a:t>(                     </a:t>
              </a:r>
              <a:r>
                <a:rPr lang="en-US" altLang="zh-CN" sz="1600" b="1" dirty="0">
                  <a:latin typeface="+mn-lt"/>
                  <a:ea typeface="黑体" pitchFamily="2" charset="-122"/>
                </a:rPr>
                <a:t>)</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smtClean="0">
                <a:solidFill>
                  <a:srgbClr val="FF0000"/>
                </a:solidFill>
                <a:latin typeface="+mn-lt"/>
                <a:ea typeface="黑体" pitchFamily="2" charset="-122"/>
              </a:rPr>
              <a:t>复用 </a:t>
            </a:r>
            <a:r>
              <a:rPr lang="en-US" altLang="zh-CN" sz="2400" b="1" dirty="0" smtClean="0">
                <a:latin typeface="+mn-lt"/>
                <a:ea typeface="黑体" pitchFamily="2" charset="-122"/>
              </a:rPr>
              <a:t>(</a:t>
            </a:r>
            <a:r>
              <a:rPr lang="en-US" altLang="zh-CN" sz="2400" b="1" dirty="0">
                <a:latin typeface="+mn-lt"/>
                <a:ea typeface="黑体" pitchFamily="2" charset="-122"/>
              </a:rPr>
              <a:t>multiplexing</a:t>
            </a:r>
            <a:r>
              <a:rPr lang="en-US" altLang="zh-CN" sz="2400" b="1" dirty="0" smtClean="0">
                <a:latin typeface="+mn-lt"/>
                <a:ea typeface="黑体" pitchFamily="2" charset="-122"/>
              </a:rPr>
              <a:t>) </a:t>
            </a:r>
            <a:r>
              <a:rPr lang="zh-CN" altLang="en-US" sz="2400" b="1" dirty="0" smtClean="0">
                <a:latin typeface="+mn-lt"/>
                <a:ea typeface="黑体" pitchFamily="2" charset="-122"/>
              </a:rPr>
              <a:t>是</a:t>
            </a:r>
            <a:r>
              <a:rPr lang="zh-CN" altLang="en-US" sz="2400" b="1" dirty="0">
                <a:latin typeface="+mn-lt"/>
                <a:ea typeface="黑体" pitchFamily="2" charset="-122"/>
              </a:rPr>
              <a:t>通信技术中的基本概念</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a:lnSpc>
                <a:spcPct val="110000"/>
              </a:lnSpc>
            </a:pPr>
            <a:r>
              <a:rPr lang="zh-CN" altLang="en-US" sz="2400" b="1" dirty="0" smtClean="0">
                <a:latin typeface="+mn-lt"/>
                <a:ea typeface="黑体" pitchFamily="2" charset="-122"/>
              </a:rPr>
              <a:t>它允许</a:t>
            </a:r>
            <a:r>
              <a:rPr lang="zh-CN" altLang="en-US" sz="2400" b="1" dirty="0">
                <a:latin typeface="+mn-lt"/>
                <a:ea typeface="黑体" pitchFamily="2" charset="-122"/>
              </a:rPr>
              <a:t>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a:t>
            </a:r>
            <a:r>
              <a:rPr lang="zh-CN" altLang="zh-CN" sz="2400" b="1" dirty="0" smtClean="0">
                <a:latin typeface="+mn-lt"/>
                <a:ea typeface="黑体" pitchFamily="2" charset="-122"/>
              </a:rPr>
              <a:t>通信</a:t>
            </a:r>
            <a:r>
              <a:rPr lang="zh-CN" altLang="en-US" sz="2400" b="1" dirty="0">
                <a:latin typeface="+mn-lt"/>
                <a:ea typeface="黑体" pitchFamily="2" charset="-122"/>
              </a:rPr>
              <a:t>，</a:t>
            </a:r>
            <a:r>
              <a:rPr lang="zh-CN" altLang="en-US" sz="2400" b="1" dirty="0" smtClean="0">
                <a:latin typeface="+mn-lt"/>
                <a:ea typeface="黑体" pitchFamily="2" charset="-122"/>
              </a:rPr>
              <a:t>降低成本，提高利用率。</a:t>
            </a:r>
            <a:endParaRPr lang="zh-CN" altLang="en-US" sz="2400" b="1" dirty="0">
              <a:latin typeface="+mn-lt"/>
              <a:ea typeface="黑体" pitchFamily="2" charset="-122"/>
            </a:endParaRP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smtClean="0">
                <a:latin typeface="+mn-lt"/>
                <a:ea typeface="黑体" pitchFamily="2" charset="-122"/>
              </a:rPr>
              <a:t>复用</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smtClean="0"/>
              <a:t>将整个带宽分为多份，用户</a:t>
            </a:r>
            <a:r>
              <a:rPr lang="zh-CN" altLang="en-US" sz="2400" dirty="0"/>
              <a:t>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smtClean="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a:t>
            </a:r>
            <a:r>
              <a:rPr lang="zh-CN" altLang="en-US" sz="2800" dirty="0" smtClean="0">
                <a:solidFill>
                  <a:srgbClr val="FF0000"/>
                </a:solidFill>
              </a:rPr>
              <a:t>时 </a:t>
            </a:r>
            <a:r>
              <a:rPr lang="en-US" altLang="zh-CN" sz="2800" dirty="0" smtClean="0"/>
              <a:t>(</a:t>
            </a:r>
            <a:r>
              <a:rPr lang="en-US" altLang="zh-CN" sz="2800" dirty="0"/>
              <a:t>isochronous</a:t>
            </a:r>
            <a:r>
              <a:rPr lang="en-US" altLang="zh-CN" sz="2800" dirty="0" smtClean="0"/>
              <a:t>) </a:t>
            </a:r>
            <a:r>
              <a:rPr lang="zh-CN" altLang="en-US" sz="2800" dirty="0" smtClean="0"/>
              <a:t>信号</a:t>
            </a:r>
            <a:r>
              <a:rPr lang="zh-CN" altLang="en-US" sz="2800" dirty="0"/>
              <a:t>。</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smtClean="0"/>
              <a:t>时分复用</a:t>
            </a:r>
            <a:r>
              <a:rPr lang="en-US" altLang="zh-CN" dirty="0" smtClean="0"/>
              <a:t>TDM</a:t>
            </a:r>
            <a:r>
              <a:rPr lang="zh-CN" altLang="en-US" dirty="0" smtClean="0"/>
              <a:t> </a:t>
            </a:r>
            <a:endParaRPr lang="zh-CN" altLang="en-US" dirty="0"/>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smtClean="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a:t>
            </a:r>
            <a:r>
              <a:rPr lang="zh-CN" altLang="zh-CN" sz="2400" b="1" dirty="0" smtClean="0">
                <a:latin typeface="+mn-lt"/>
                <a:ea typeface="黑体" pitchFamily="2" charset="-122"/>
              </a:rPr>
              <a:t>系统</a:t>
            </a:r>
            <a:r>
              <a:rPr lang="zh-CN" altLang="en-US" sz="2400" b="1" dirty="0" smtClean="0">
                <a:latin typeface="+mn-lt"/>
                <a:ea typeface="黑体" pitchFamily="2" charset="-122"/>
              </a:rPr>
              <a:t>包括</a:t>
            </a:r>
            <a:r>
              <a:rPr lang="zh-CN" altLang="zh-CN" sz="2400" b="1" dirty="0" smtClean="0">
                <a:solidFill>
                  <a:srgbClr val="FF0000"/>
                </a:solidFill>
                <a:latin typeface="+mn-lt"/>
                <a:ea typeface="黑体" pitchFamily="2" charset="-122"/>
              </a:rPr>
              <a:t>三大部分</a:t>
            </a:r>
            <a:r>
              <a:rPr lang="zh-CN" altLang="en-US" sz="2400" b="1" dirty="0" smtClean="0">
                <a:solidFill>
                  <a:srgbClr val="FF0000"/>
                </a:solidFill>
                <a:latin typeface="+mn-lt"/>
                <a:ea typeface="黑体" pitchFamily="2" charset="-122"/>
              </a:rPr>
              <a:t>：</a:t>
            </a:r>
            <a:r>
              <a:rPr lang="zh-CN" altLang="zh-CN" sz="2400" b="1" dirty="0" smtClean="0">
                <a:latin typeface="+mn-lt"/>
                <a:ea typeface="黑体" pitchFamily="2" charset="-122"/>
              </a:rPr>
              <a:t>源系统（或发送端、发送方）、传输系统（或传输网络）和</a:t>
            </a:r>
            <a:r>
              <a:rPr lang="zh-CN" altLang="zh-CN" sz="2400" b="1" dirty="0">
                <a:latin typeface="+mn-lt"/>
                <a:ea typeface="黑体" pitchFamily="2" charset="-122"/>
              </a:rPr>
              <a:t>目的系统（或接收端、接收方</a:t>
            </a:r>
            <a:r>
              <a:rPr lang="zh-CN" altLang="zh-CN" sz="2400" b="1" dirty="0" smtClean="0">
                <a:latin typeface="+mn-lt"/>
                <a:ea typeface="黑体" pitchFamily="2" charset="-122"/>
              </a:rPr>
              <a:t>）</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smtClean="0">
                  <a:solidFill>
                    <a:srgbClr val="0000CC"/>
                  </a:solidFill>
                  <a:latin typeface="+mn-lt"/>
                  <a:ea typeface="黑体" pitchFamily="2" charset="-122"/>
                </a:rPr>
                <a:t>发送</a:t>
              </a:r>
              <a:endParaRPr kumimoji="1" lang="en-US" altLang="zh-CN" sz="1800" b="1" dirty="0" smtClean="0">
                <a:solidFill>
                  <a:srgbClr val="0000CC"/>
                </a:solidFill>
                <a:latin typeface="+mn-lt"/>
                <a:ea typeface="黑体" pitchFamily="2" charset="-122"/>
              </a:endParaRPr>
            </a:p>
            <a:p>
              <a:pPr defTabSz="762000" eaLnBrk="0" hangingPunct="0"/>
              <a:r>
                <a:rPr kumimoji="1" lang="zh-CN" altLang="en-US" sz="1800" b="1" dirty="0" smtClean="0">
                  <a:solidFill>
                    <a:srgbClr val="0000CC"/>
                  </a:solidFill>
                  <a:latin typeface="+mn-lt"/>
                  <a:ea typeface="黑体" pitchFamily="2" charset="-122"/>
                </a:rPr>
                <a:t>的信号</a:t>
              </a:r>
              <a:endParaRPr kumimoji="1" lang="en-US" altLang="zh-CN" sz="1800" b="1" dirty="0" smtClean="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smtClean="0">
                  <a:solidFill>
                    <a:srgbClr val="0000CC"/>
                  </a:solidFill>
                  <a:latin typeface="+mn-lt"/>
                  <a:ea typeface="黑体" pitchFamily="2" charset="-122"/>
                </a:rPr>
                <a:t>数字的或模拟的</a:t>
              </a:r>
              <a:r>
                <a:rPr kumimoji="1" lang="en-US" altLang="zh-CN" b="1" dirty="0" smtClean="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a:t>
              </a:r>
              <a:r>
                <a:rPr kumimoji="1" lang="zh-CN" altLang="en-US" sz="1800" b="1" dirty="0" smtClean="0">
                  <a:solidFill>
                    <a:srgbClr val="0000CC"/>
                  </a:solidFill>
                  <a:latin typeface="+mn-lt"/>
                  <a:ea typeface="黑体" pitchFamily="2" charset="-122"/>
                </a:rPr>
                <a:t>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smtClean="0">
                  <a:solidFill>
                    <a:srgbClr val="0000CC"/>
                  </a:solidFill>
                  <a:ea typeface="黑体" pitchFamily="2" charset="-122"/>
                </a:rPr>
                <a:t>数字的或模拟的</a:t>
              </a:r>
              <a:r>
                <a:rPr kumimoji="1" lang="en-US" altLang="zh-CN" b="1" dirty="0" smtClean="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986218" y="3519191"/>
            <a:ext cx="94244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b="1" dirty="0" smtClean="0">
                <a:solidFill>
                  <a:srgbClr val="0000CC"/>
                </a:solidFill>
                <a:latin typeface="+mn-lt"/>
                <a:ea typeface="黑体" pitchFamily="2" charset="-122"/>
              </a:rPr>
              <a:t>计算机</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193360"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smtClean="0">
                <a:solidFill>
                  <a:srgbClr val="0000CC"/>
                </a:solidFill>
                <a:latin typeface="+mn-lt"/>
                <a:ea typeface="黑体" pitchFamily="2" charset="-122"/>
              </a:rPr>
              <a:t>计算机</a:t>
            </a:r>
            <a:endParaRPr kumimoji="1" lang="en-US" altLang="zh-CN" sz="1800" b="1" dirty="0">
              <a:solidFill>
                <a:srgbClr val="0000CC"/>
              </a:solidFill>
              <a:latin typeface="+mn-lt"/>
              <a:ea typeface="黑体" pitchFamily="2" charset="-122"/>
            </a:endParaRP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smtClean="0">
                <a:latin typeface="+mn-lt"/>
                <a:ea typeface="黑体" pitchFamily="2" charset="-122"/>
              </a:rPr>
              <a:t>数据通信</a:t>
            </a:r>
            <a:r>
              <a:rPr lang="zh-CN" altLang="zh-CN" sz="2400" b="1" dirty="0">
                <a:latin typeface="+mn-lt"/>
                <a:ea typeface="黑体" pitchFamily="2" charset="-122"/>
              </a:rPr>
              <a:t>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a:t>
            </a:r>
            <a:r>
              <a:rPr lang="zh-CN" altLang="en-US" sz="3600" dirty="0" smtClean="0">
                <a:solidFill>
                  <a:srgbClr val="FF0000"/>
                </a:solidFill>
              </a:rPr>
              <a:t>造成线路</a:t>
            </a:r>
            <a:r>
              <a:rPr lang="zh-CN" altLang="en-US" sz="3600" dirty="0">
                <a:solidFill>
                  <a:srgbClr val="FF0000"/>
                </a:solidFill>
              </a:rPr>
              <a:t>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a:t>
            </a:r>
            <a:r>
              <a:rPr lang="zh-CN" altLang="en-US" sz="2400" b="1" dirty="0" smtClean="0">
                <a:solidFill>
                  <a:srgbClr val="000099"/>
                </a:solidFill>
                <a:latin typeface="+mn-lt"/>
                <a:ea typeface="黑体" pitchFamily="2" charset="-122"/>
              </a:rPr>
              <a:t>，由于</a:t>
            </a:r>
            <a:r>
              <a:rPr lang="zh-CN" altLang="en-US" sz="2400" b="1" dirty="0">
                <a:solidFill>
                  <a:srgbClr val="000099"/>
                </a:solidFill>
                <a:latin typeface="+mn-lt"/>
                <a:ea typeface="黑体" pitchFamily="2" charset="-122"/>
              </a:rPr>
              <a:t>计算机数据的突发性质，用户</a:t>
            </a:r>
            <a:r>
              <a:rPr lang="zh-CN" altLang="en-US" sz="2400" b="1" dirty="0" smtClean="0">
                <a:solidFill>
                  <a:srgbClr val="000099"/>
                </a:solidFill>
                <a:latin typeface="+mn-lt"/>
                <a:ea typeface="黑体" pitchFamily="2" charset="-122"/>
              </a:rPr>
              <a:t>对分配</a:t>
            </a:r>
            <a:r>
              <a:rPr lang="zh-CN" altLang="en-US" sz="2400" b="1" dirty="0">
                <a:solidFill>
                  <a:srgbClr val="000099"/>
                </a:solidFill>
                <a:latin typeface="+mn-lt"/>
                <a:ea typeface="黑体" pitchFamily="2" charset="-122"/>
              </a:rPr>
              <a:t>到的子信道的利用率一般是不高的</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smtClean="0">
                  <a:latin typeface="+mn-lt"/>
                  <a:ea typeface="黑体" pitchFamily="2" charset="-122"/>
                </a:rPr>
                <a:t>时分复用</a:t>
              </a:r>
              <a:r>
                <a:rPr lang="zh-CN" altLang="zh-CN" sz="2400" b="1" dirty="0">
                  <a:latin typeface="+mn-lt"/>
                  <a:ea typeface="黑体" pitchFamily="2" charset="-122"/>
                </a:rPr>
                <a:t>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a:t>
            </a:r>
            <a:r>
              <a:rPr lang="zh-CN" altLang="zh-CN" sz="2200" b="1" dirty="0" smtClean="0">
                <a:ea typeface="黑体" pitchFamily="2" charset="-122"/>
              </a:rPr>
              <a:t>空闲状态</a:t>
            </a:r>
            <a:r>
              <a:rPr lang="zh-CN" altLang="en-US" sz="2200" b="1" dirty="0" smtClean="0">
                <a:ea typeface="黑体" pitchFamily="2" charset="-122"/>
              </a:rPr>
              <a:t>。</a:t>
            </a:r>
            <a:endParaRPr lang="zh-CN" altLang="en-US" sz="2200" b="1" dirty="0">
              <a:ea typeface="黑体" pitchFamily="2" charset="-122"/>
            </a:endParaRPr>
          </a:p>
        </p:txBody>
      </p:sp>
    </p:spTree>
    <p:extLst>
      <p:ext uri="{BB962C8B-B14F-4D97-AF65-F5344CB8AC3E}">
        <p14:creationId xmlns:p14="http://schemas.microsoft.com/office/powerpoint/2010/main" val="69236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smtClean="0">
                <a:ea typeface="黑体" pitchFamily="2" charset="-122"/>
              </a:rPr>
              <a:t>STDM </a:t>
            </a:r>
            <a:r>
              <a:rPr lang="zh-CN" altLang="zh-CN" sz="2200" b="1" dirty="0" smtClean="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a:t>
            </a:r>
            <a:r>
              <a:rPr lang="zh-CN" altLang="zh-CN" sz="2200" b="1" dirty="0" smtClean="0">
                <a:ea typeface="黑体" pitchFamily="2" charset="-122"/>
              </a:rPr>
              <a:t>利用率</a:t>
            </a:r>
            <a:r>
              <a:rPr lang="zh-CN" altLang="en-US" sz="2200" b="1" dirty="0" smtClean="0">
                <a:ea typeface="黑体" pitchFamily="2" charset="-122"/>
              </a:rPr>
              <a:t>。</a:t>
            </a:r>
            <a:endParaRPr lang="zh-CN" altLang="en-US" sz="2200" b="1" dirty="0">
              <a:ea typeface="黑体" pitchFamily="2" charset="-122"/>
            </a:endParaRP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smtClean="0">
                  <a:solidFill>
                    <a:srgbClr val="C00000"/>
                  </a:solidFill>
                  <a:latin typeface="+mn-lt"/>
                  <a:ea typeface="黑体" pitchFamily="2" charset="-122"/>
                </a:rPr>
                <a:t>统计</a:t>
              </a:r>
              <a:endParaRPr kumimoji="1" lang="en-US" altLang="zh-CN" sz="2800" b="1" dirty="0" smtClean="0">
                <a:solidFill>
                  <a:srgbClr val="C00000"/>
                </a:solidFill>
                <a:latin typeface="+mn-lt"/>
                <a:ea typeface="黑体" pitchFamily="2" charset="-122"/>
              </a:endParaRPr>
            </a:p>
            <a:p>
              <a:pPr algn="l"/>
              <a:r>
                <a:rPr kumimoji="1" lang="zh-CN" altLang="en-US" sz="2800" b="1" dirty="0" smtClean="0">
                  <a:solidFill>
                    <a:srgbClr val="C00000"/>
                  </a:solidFill>
                  <a:latin typeface="+mn-lt"/>
                  <a:ea typeface="黑体" pitchFamily="2" charset="-122"/>
                </a:rPr>
                <a:t>时分复用</a:t>
              </a:r>
              <a:endParaRPr kumimoji="1" lang="zh-CN" altLang="en-US" sz="2800" b="1" dirty="0">
                <a:solidFill>
                  <a:srgbClr val="C00000"/>
                </a:solidFill>
                <a:latin typeface="+mn-lt"/>
                <a:ea typeface="黑体" pitchFamily="2" charset="-122"/>
              </a:endParaRP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smtClean="0">
                  <a:latin typeface="+mn-lt"/>
                  <a:ea typeface="黑体" pitchFamily="2" charset="-122"/>
                </a:rPr>
                <a:t>统计</a:t>
              </a:r>
              <a:r>
                <a:rPr lang="zh-CN" altLang="zh-CN" sz="2400" b="1" dirty="0">
                  <a:latin typeface="+mn-lt"/>
                  <a:ea typeface="黑体" pitchFamily="2" charset="-122"/>
                </a:rPr>
                <a:t>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smtClean="0"/>
              <a:t>WDM</a:t>
            </a:r>
            <a:r>
              <a:rPr lang="en-US" altLang="zh-CN" sz="4000" dirty="0"/>
              <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en-US" sz="2800" b="1" dirty="0" smtClean="0">
                <a:latin typeface="+mn-lt"/>
                <a:ea typeface="黑体" pitchFamily="2" charset="-122"/>
              </a:rPr>
              <a:t>。</a:t>
            </a:r>
            <a:r>
              <a:rPr lang="zh-CN" altLang="zh-CN" sz="2800" b="1" dirty="0">
                <a:latin typeface="+mn-lt"/>
                <a:ea typeface="黑体" pitchFamily="2" charset="-122"/>
              </a:rPr>
              <a:t>使用一根光纤来同时传输多</a:t>
            </a:r>
            <a:r>
              <a:rPr lang="zh-CN" altLang="zh-CN" sz="2800" b="1" dirty="0" smtClean="0">
                <a:latin typeface="+mn-lt"/>
                <a:ea typeface="黑体" pitchFamily="2" charset="-122"/>
              </a:rPr>
              <a:t>个光</a:t>
            </a:r>
            <a:r>
              <a:rPr lang="zh-CN" altLang="zh-CN" sz="2800" b="1" dirty="0">
                <a:latin typeface="+mn-lt"/>
                <a:ea typeface="黑体" pitchFamily="2" charset="-122"/>
              </a:rPr>
              <a:t>载波</a:t>
            </a:r>
            <a:r>
              <a:rPr lang="zh-CN" altLang="zh-CN" sz="2800" b="1" dirty="0" smtClean="0">
                <a:latin typeface="+mn-lt"/>
                <a:ea typeface="黑体" pitchFamily="2" charset="-122"/>
              </a:rPr>
              <a:t>信号</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4" name="组合 3"/>
          <p:cNvGrpSpPr/>
          <p:nvPr/>
        </p:nvGrpSpPr>
        <p:grpSpPr>
          <a:xfrm>
            <a:off x="293307" y="2132856"/>
            <a:ext cx="9580378" cy="4268326"/>
            <a:chOff x="293307" y="2132856"/>
            <a:chExt cx="9580378"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1550 nm    </a:t>
              </a:r>
            </a:p>
            <a:p>
              <a:pPr algn="l">
                <a:lnSpc>
                  <a:spcPct val="115000"/>
                </a:lnSpc>
              </a:pPr>
              <a:r>
                <a:rPr kumimoji="1" lang="en-US" altLang="zh-CN" sz="2000" b="1" dirty="0">
                  <a:solidFill>
                    <a:srgbClr val="000099"/>
                  </a:solidFill>
                  <a:latin typeface="+mn-lt"/>
                  <a:ea typeface="黑体" pitchFamily="2" charset="-122"/>
                </a:rPr>
                <a:t>1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1551 nm  </a:t>
              </a:r>
            </a:p>
            <a:p>
              <a:pPr algn="l">
                <a:lnSpc>
                  <a:spcPct val="115000"/>
                </a:lnSpc>
              </a:pPr>
              <a:r>
                <a:rPr kumimoji="1" lang="en-US" altLang="zh-CN" sz="2000" b="1" dirty="0">
                  <a:solidFill>
                    <a:srgbClr val="000099"/>
                  </a:solidFill>
                  <a:latin typeface="+mn-lt"/>
                  <a:ea typeface="黑体" pitchFamily="2" charset="-122"/>
                </a:rPr>
                <a:t>2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1552 nm  </a:t>
              </a:r>
            </a:p>
            <a:p>
              <a:pPr algn="l">
                <a:lnSpc>
                  <a:spcPct val="115000"/>
                </a:lnSpc>
              </a:pPr>
              <a:r>
                <a:rPr kumimoji="1" lang="en-US" altLang="zh-CN" sz="2000" b="1" dirty="0">
                  <a:solidFill>
                    <a:srgbClr val="000099"/>
                  </a:solidFill>
                  <a:latin typeface="+mn-lt"/>
                  <a:ea typeface="黑体" pitchFamily="2" charset="-122"/>
                </a:rPr>
                <a:t>3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1553 nm  </a:t>
              </a:r>
            </a:p>
            <a:p>
              <a:pPr algn="l">
                <a:lnSpc>
                  <a:spcPct val="115000"/>
                </a:lnSpc>
              </a:pPr>
              <a:r>
                <a:rPr kumimoji="1" lang="en-US" altLang="zh-CN" sz="2000" b="1" dirty="0">
                  <a:solidFill>
                    <a:srgbClr val="000099"/>
                  </a:solidFill>
                  <a:latin typeface="+mn-lt"/>
                  <a:ea typeface="黑体" pitchFamily="2" charset="-122"/>
                </a:rPr>
                <a:t>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1554 nm  </a:t>
              </a:r>
            </a:p>
            <a:p>
              <a:pPr algn="l">
                <a:lnSpc>
                  <a:spcPct val="115000"/>
                </a:lnSpc>
              </a:pPr>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1555 nm  </a:t>
              </a:r>
            </a:p>
            <a:p>
              <a:pPr algn="l">
                <a:lnSpc>
                  <a:spcPct val="115000"/>
                </a:lnSpc>
              </a:pPr>
              <a:r>
                <a:rPr kumimoji="1" lang="en-US" altLang="zh-CN" sz="2000" b="1" dirty="0">
                  <a:solidFill>
                    <a:srgbClr val="000099"/>
                  </a:solidFill>
                  <a:latin typeface="+mn-lt"/>
                  <a:ea typeface="黑体" pitchFamily="2" charset="-122"/>
                </a:rPr>
                <a:t>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1556 nm  </a:t>
              </a:r>
            </a:p>
            <a:p>
              <a:pPr algn="l">
                <a:lnSpc>
                  <a:spcPct val="115000"/>
                </a:lnSpc>
              </a:pPr>
              <a:r>
                <a:rPr kumimoji="1" lang="en-US" altLang="zh-CN" sz="2000" b="1" dirty="0">
                  <a:solidFill>
                    <a:srgbClr val="000099"/>
                  </a:solidFill>
                  <a:latin typeface="+mn-lt"/>
                  <a:ea typeface="黑体" pitchFamily="2" charset="-122"/>
                </a:rPr>
                <a:t>7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1557 nm  </a:t>
              </a:r>
            </a:p>
          </p:txBody>
        </p:sp>
        <p:sp>
          <p:nvSpPr>
            <p:cNvPr id="150534" name="Text Box 6"/>
            <p:cNvSpPr txBox="1">
              <a:spLocks noChangeArrowheads="1"/>
            </p:cNvSpPr>
            <p:nvPr/>
          </p:nvSpPr>
          <p:spPr bwMode="auto">
            <a:xfrm>
              <a:off x="293307" y="5754851"/>
              <a:ext cx="1635357"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a:t>
              </a:r>
              <a:r>
                <a:rPr kumimoji="1" lang="en-US" altLang="zh-CN" b="1" dirty="0" err="1" smtClean="0">
                  <a:solidFill>
                    <a:srgbClr val="000099"/>
                  </a:solidFill>
                  <a:latin typeface="+mn-lt"/>
                  <a:ea typeface="黑体" pitchFamily="2" charset="-122"/>
                </a:rPr>
                <a:t>Gbit</a:t>
              </a:r>
              <a:r>
                <a:rPr kumimoji="1" lang="en-US" altLang="zh-CN" b="1" dirty="0" smtClean="0">
                  <a:solidFill>
                    <a:srgbClr val="000099"/>
                  </a:solidFill>
                  <a:latin typeface="+mn-lt"/>
                  <a:ea typeface="黑体" pitchFamily="2" charset="-122"/>
                </a:rPr>
                <a:t>/s</a:t>
              </a:r>
              <a:endParaRPr kumimoji="1" lang="en-US" altLang="zh-CN" b="1" dirty="0">
                <a:solidFill>
                  <a:srgbClr val="000099"/>
                </a:solidFill>
                <a:latin typeface="+mn-lt"/>
                <a:ea typeface="黑体" pitchFamily="2" charset="-122"/>
              </a:endParaRP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2650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20 </a:t>
              </a:r>
              <a:r>
                <a:rPr kumimoji="1" lang="en-US" altLang="zh-CN" sz="2000" b="1" dirty="0" err="1" smtClean="0">
                  <a:solidFill>
                    <a:srgbClr val="000099"/>
                  </a:solidFill>
                  <a:latin typeface="+mn-lt"/>
                  <a:ea typeface="黑体" pitchFamily="2" charset="-122"/>
                </a:rPr>
                <a:t>Gbit</a:t>
              </a:r>
              <a:r>
                <a:rPr kumimoji="1" lang="en-US" altLang="zh-CN" sz="2000" b="1" dirty="0" smtClean="0">
                  <a:solidFill>
                    <a:srgbClr val="000099"/>
                  </a:solidFill>
                  <a:latin typeface="+mn-lt"/>
                  <a:ea typeface="黑体" pitchFamily="2" charset="-122"/>
                </a:rPr>
                <a:t>/s</a:t>
              </a:r>
              <a:endParaRPr kumimoji="1" lang="en-US" altLang="zh-CN" sz="2000" b="1" dirty="0">
                <a:solidFill>
                  <a:srgbClr val="000099"/>
                </a:solidFill>
                <a:latin typeface="+mn-lt"/>
                <a:ea typeface="黑体" pitchFamily="2" charset="-122"/>
              </a:endParaRP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193361" y="5754851"/>
              <a:ext cx="1680324"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a:t>
              </a:r>
              <a:r>
                <a:rPr kumimoji="1" lang="en-US" altLang="zh-CN" b="1" dirty="0" err="1" smtClean="0">
                  <a:solidFill>
                    <a:srgbClr val="000099"/>
                  </a:solidFill>
                  <a:latin typeface="+mn-lt"/>
                  <a:ea typeface="黑体" pitchFamily="2" charset="-122"/>
                </a:rPr>
                <a:t>Gbit</a:t>
              </a:r>
              <a:r>
                <a:rPr kumimoji="1" lang="en-US" altLang="zh-CN" b="1" dirty="0" smtClean="0">
                  <a:solidFill>
                    <a:srgbClr val="000099"/>
                  </a:solidFill>
                  <a:latin typeface="+mn-lt"/>
                  <a:ea typeface="黑体" pitchFamily="2" charset="-122"/>
                </a:rPr>
                <a:t>/s</a:t>
              </a:r>
              <a:endParaRPr kumimoji="1" lang="en-US" altLang="zh-CN" b="1" dirty="0">
                <a:solidFill>
                  <a:srgbClr val="000099"/>
                </a:solidFill>
                <a:latin typeface="+mn-lt"/>
                <a:ea typeface="黑体" pitchFamily="2" charset="-122"/>
              </a:endParaRP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smtClean="0">
                  <a:latin typeface="+mn-lt"/>
                  <a:ea typeface="黑体" pitchFamily="2" charset="-122"/>
                </a:rPr>
                <a:t>波分复用</a:t>
              </a:r>
              <a:r>
                <a:rPr lang="zh-CN" altLang="zh-CN" sz="2400" b="1" dirty="0">
                  <a:latin typeface="+mn-lt"/>
                  <a:ea typeface="黑体" pitchFamily="2" charset="-122"/>
                </a:rPr>
                <a:t>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a:t>
            </a:r>
            <a:r>
              <a:rPr lang="zh-CN" altLang="en-US" dirty="0" smtClean="0">
                <a:solidFill>
                  <a:srgbClr val="FF0000"/>
                </a:solidFill>
              </a:rPr>
              <a:t>片 </a:t>
            </a:r>
            <a:r>
              <a:rPr lang="en-US" altLang="zh-CN" dirty="0" smtClean="0"/>
              <a:t>(</a:t>
            </a:r>
            <a:r>
              <a:rPr lang="en-US" altLang="zh-CN" dirty="0"/>
              <a:t>chip)</a:t>
            </a:r>
            <a:r>
              <a:rPr lang="zh-CN" altLang="en-US" dirty="0" smtClean="0"/>
              <a:t>。</a:t>
            </a:r>
            <a:endParaRPr lang="en-US" altLang="zh-CN" dirty="0" smtClean="0"/>
          </a:p>
          <a:p>
            <a:pPr>
              <a:lnSpc>
                <a:spcPct val="100000"/>
              </a:lnSpc>
            </a:pPr>
            <a:r>
              <a:rPr lang="zh-CN" altLang="en-US" dirty="0" smtClean="0"/>
              <a:t>每个</a:t>
            </a:r>
            <a:r>
              <a:rPr lang="zh-CN" altLang="en-US" dirty="0"/>
              <a:t>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a:p>
            <a:pPr>
              <a:lnSpc>
                <a:spcPct val="100000"/>
              </a:lnSpc>
            </a:pPr>
            <a:r>
              <a:rPr lang="en-US" altLang="zh-CN" dirty="0"/>
              <a:t>S </a:t>
            </a:r>
            <a:r>
              <a:rPr lang="zh-CN" altLang="en-US" dirty="0"/>
              <a:t>站的码片序列：</a:t>
            </a:r>
            <a:r>
              <a:rPr lang="en-US" altLang="zh-CN" dirty="0"/>
              <a:t>(–1 –1 –1 +1 +1 –1 +1 +1)     </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a:t>
            </a:r>
            <a:r>
              <a:rPr lang="zh-CN" altLang="zh-CN" sz="2800" dirty="0" smtClean="0"/>
              <a:t>为</a:t>
            </a:r>
            <a:r>
              <a:rPr lang="en-US" altLang="zh-CN" sz="2800" dirty="0" smtClean="0"/>
              <a:t> </a:t>
            </a:r>
            <a:r>
              <a:rPr lang="en-US" altLang="zh-CN" sz="2800" i="1" dirty="0" smtClean="0">
                <a:solidFill>
                  <a:srgbClr val="0000FF"/>
                </a:solidFill>
              </a:rPr>
              <a:t>b</a:t>
            </a:r>
            <a:r>
              <a:rPr lang="en-US" altLang="zh-CN" sz="2800" dirty="0" smtClean="0"/>
              <a:t> </a:t>
            </a:r>
            <a:r>
              <a:rPr lang="en-US" altLang="zh-CN" sz="2800" dirty="0"/>
              <a:t>bit/s</a:t>
            </a:r>
            <a:r>
              <a:rPr lang="zh-CN" altLang="zh-CN" sz="2800" dirty="0"/>
              <a:t>。由于每一个比特要转换</a:t>
            </a:r>
            <a:r>
              <a:rPr lang="zh-CN" altLang="zh-CN" sz="2800" dirty="0" smtClean="0"/>
              <a:t>成</a:t>
            </a:r>
            <a:r>
              <a:rPr lang="en-US" altLang="zh-CN" sz="2800" dirty="0" smtClean="0"/>
              <a:t> </a:t>
            </a:r>
            <a:r>
              <a:rPr lang="en-US" altLang="zh-CN" sz="2800" i="1" dirty="0" smtClean="0"/>
              <a:t>m </a:t>
            </a:r>
            <a:r>
              <a:rPr lang="zh-CN" altLang="zh-CN" sz="2800" dirty="0" smtClean="0"/>
              <a:t>个</a:t>
            </a:r>
            <a:r>
              <a:rPr lang="zh-CN" altLang="zh-CN" sz="2800" dirty="0"/>
              <a:t>比特的码片，</a:t>
            </a:r>
            <a:r>
              <a:rPr lang="zh-CN" altLang="zh-CN" sz="2800" dirty="0" smtClean="0"/>
              <a:t>因此</a:t>
            </a:r>
            <a:r>
              <a:rPr lang="en-US" altLang="zh-CN" sz="2800" dirty="0" smtClean="0"/>
              <a:t> S </a:t>
            </a:r>
            <a:r>
              <a:rPr lang="zh-CN" altLang="zh-CN" sz="2800" dirty="0" smtClean="0"/>
              <a:t>站</a:t>
            </a:r>
            <a:r>
              <a:rPr lang="zh-CN" altLang="zh-CN" sz="2800" dirty="0"/>
              <a:t>实际上发送的数据率</a:t>
            </a:r>
            <a:r>
              <a:rPr lang="zh-CN" altLang="zh-CN" sz="2800" dirty="0" smtClean="0"/>
              <a:t>提高到</a:t>
            </a:r>
            <a:r>
              <a:rPr lang="en-US" altLang="zh-CN" sz="2800" dirty="0" smtClean="0"/>
              <a:t> </a:t>
            </a:r>
            <a:r>
              <a:rPr lang="en-US" altLang="zh-CN" sz="2800" i="1" dirty="0" err="1" smtClean="0">
                <a:solidFill>
                  <a:srgbClr val="0000FF"/>
                </a:solidFill>
              </a:rPr>
              <a:t>mb</a:t>
            </a:r>
            <a:r>
              <a:rPr lang="en-US" altLang="zh-CN" sz="2800" dirty="0" smtClean="0"/>
              <a:t> </a:t>
            </a:r>
            <a:r>
              <a:rPr lang="en-US" altLang="zh-CN" sz="2800" dirty="0"/>
              <a:t>bit/s</a:t>
            </a:r>
            <a:r>
              <a:rPr lang="zh-CN" altLang="zh-CN" sz="2800" dirty="0"/>
              <a:t>，</a:t>
            </a:r>
            <a:r>
              <a:rPr lang="zh-CN" altLang="zh-CN" sz="2800" dirty="0" smtClean="0"/>
              <a:t>同时</a:t>
            </a:r>
            <a:r>
              <a:rPr lang="en-US" altLang="zh-CN" sz="2800" dirty="0" smtClean="0"/>
              <a:t> S </a:t>
            </a:r>
            <a:r>
              <a:rPr lang="zh-CN" altLang="zh-CN" sz="2800" dirty="0" smtClean="0"/>
              <a:t>站</a:t>
            </a:r>
            <a:r>
              <a:rPr lang="zh-CN" altLang="zh-CN" sz="2800" dirty="0"/>
              <a:t>所占用的频带宽度也提高到原来数值</a:t>
            </a:r>
            <a:r>
              <a:rPr lang="zh-CN" altLang="zh-CN" sz="2800" dirty="0" smtClean="0"/>
              <a:t>的</a:t>
            </a:r>
            <a:r>
              <a:rPr lang="en-US" altLang="zh-CN" sz="2800" dirty="0" smtClean="0"/>
              <a:t> </a:t>
            </a:r>
            <a:r>
              <a:rPr lang="en-US" altLang="zh-CN" sz="2800" i="1" dirty="0" smtClean="0"/>
              <a:t>m </a:t>
            </a:r>
            <a:r>
              <a:rPr lang="zh-CN" altLang="zh-CN" sz="2800" dirty="0" smtClean="0"/>
              <a:t>倍。</a:t>
            </a:r>
            <a:endParaRPr lang="en-US" altLang="zh-CN" sz="2800" dirty="0" smtClean="0"/>
          </a:p>
          <a:p>
            <a:r>
              <a:rPr lang="zh-CN" altLang="zh-CN" sz="2800" dirty="0" smtClean="0"/>
              <a:t>这种</a:t>
            </a:r>
            <a:r>
              <a:rPr lang="zh-CN" altLang="zh-CN" sz="2800" dirty="0"/>
              <a:t>通信方式是</a:t>
            </a:r>
            <a:r>
              <a:rPr lang="zh-CN" altLang="zh-CN" sz="2800" dirty="0">
                <a:solidFill>
                  <a:srgbClr val="FF0000"/>
                </a:solidFill>
              </a:rPr>
              <a:t>扩</a:t>
            </a:r>
            <a:r>
              <a:rPr lang="zh-CN" altLang="zh-CN" sz="2800" dirty="0" smtClean="0">
                <a:solidFill>
                  <a:srgbClr val="FF0000"/>
                </a:solidFill>
              </a:rPr>
              <a:t>频</a:t>
            </a:r>
            <a:r>
              <a:rPr lang="en-US" altLang="zh-CN" sz="2800" dirty="0" smtClean="0"/>
              <a:t>(</a:t>
            </a:r>
            <a:r>
              <a:rPr lang="en-US" altLang="zh-CN" sz="2800" dirty="0"/>
              <a:t>spread spectrum)</a:t>
            </a:r>
            <a:r>
              <a:rPr lang="zh-CN" altLang="zh-CN" sz="2800" dirty="0"/>
              <a:t>通信中的一种</a:t>
            </a:r>
            <a:r>
              <a:rPr lang="zh-CN" altLang="zh-CN" sz="2800" dirty="0" smtClean="0"/>
              <a:t>。</a:t>
            </a:r>
            <a:endParaRPr lang="en-US" altLang="zh-CN" sz="2800" dirty="0" smtClean="0"/>
          </a:p>
          <a:p>
            <a:r>
              <a:rPr lang="zh-CN" altLang="zh-CN" sz="2800" dirty="0" smtClean="0"/>
              <a:t>扩频通信</a:t>
            </a:r>
            <a:r>
              <a:rPr lang="zh-CN" altLang="zh-CN" sz="2800" dirty="0"/>
              <a:t>通常有两大</a:t>
            </a:r>
            <a:r>
              <a:rPr lang="zh-CN" altLang="zh-CN" sz="2800" dirty="0" smtClean="0"/>
              <a:t>类</a:t>
            </a:r>
            <a:r>
              <a:rPr lang="zh-CN" altLang="en-US" sz="2800" dirty="0" smtClean="0"/>
              <a:t>：</a:t>
            </a:r>
            <a:endParaRPr lang="en-US" altLang="zh-CN" sz="2800" dirty="0" smtClean="0"/>
          </a:p>
          <a:p>
            <a:pPr lvl="1"/>
            <a:r>
              <a:rPr lang="zh-CN" altLang="zh-CN" sz="2400" dirty="0" smtClean="0"/>
              <a:t>一</a:t>
            </a:r>
            <a:r>
              <a:rPr lang="zh-CN" altLang="zh-CN" sz="2400" dirty="0"/>
              <a:t>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r>
              <a:rPr lang="zh-CN" altLang="zh-CN" sz="2400" dirty="0" smtClean="0"/>
              <a:t>。</a:t>
            </a:r>
            <a:endParaRPr lang="en-US" altLang="zh-CN" sz="2400" dirty="0" smtClean="0"/>
          </a:p>
          <a:p>
            <a:pPr lvl="1"/>
            <a:r>
              <a:rPr lang="zh-CN" altLang="zh-CN" sz="2400" dirty="0" smtClean="0"/>
              <a:t>另</a:t>
            </a:r>
            <a:r>
              <a:rPr lang="zh-CN" altLang="zh-CN" sz="2400" dirty="0"/>
              <a:t>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a:t>
            </a:r>
            <a:r>
              <a:rPr lang="zh-CN" altLang="en-US" dirty="0" smtClean="0">
                <a:solidFill>
                  <a:srgbClr val="FF0000"/>
                </a:solidFill>
              </a:rPr>
              <a:t>正交 </a:t>
            </a:r>
            <a:r>
              <a:rPr lang="en-US" altLang="zh-CN" dirty="0" smtClean="0"/>
              <a:t>(</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smtClean="0">
                <a:solidFill>
                  <a:srgbClr val="FF0000"/>
                </a:solidFill>
              </a:rPr>
              <a:t>内积 </a:t>
            </a:r>
            <a:r>
              <a:rPr lang="en-US" altLang="zh-CN" dirty="0" smtClean="0"/>
              <a:t>(</a:t>
            </a:r>
            <a:r>
              <a:rPr lang="en-US" altLang="zh-CN" dirty="0"/>
              <a:t>inner product</a:t>
            </a:r>
            <a:r>
              <a:rPr lang="en-US" altLang="zh-CN" dirty="0" smtClean="0"/>
              <a:t>)</a:t>
            </a:r>
            <a:r>
              <a:rPr lang="zh-CN" altLang="en-US" dirty="0" smtClean="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39" name="公式" r:id="rId4" imgW="1282700" imgH="431800" progId="Equation.3">
                  <p:embed/>
                </p:oleObj>
              </mc:Choice>
              <mc:Fallback>
                <p:oleObj name="公式" r:id="rId4" imgW="12827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a:t>
            </a:r>
            <a:r>
              <a:rPr lang="zh-CN" altLang="en-US" dirty="0" smtClean="0"/>
              <a:t>都是 </a:t>
            </a:r>
            <a:r>
              <a:rPr lang="en-US" altLang="zh-CN" dirty="0" smtClean="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1347464986"/>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63" name="公式" r:id="rId4" imgW="2781300" imgH="431800" progId="Equation.3">
                  <p:embed/>
                </p:oleObj>
              </mc:Choice>
              <mc:Fallback>
                <p:oleObj name="公式" r:id="rId4" imgW="27813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a:t>
            </a:r>
            <a:r>
              <a:rPr lang="zh-CN" altLang="en-US" dirty="0" smtClean="0"/>
              <a:t>术语</a:t>
            </a:r>
            <a:endParaRPr lang="zh-CN" altLang="en-US" dirty="0"/>
          </a:p>
        </p:txBody>
      </p:sp>
      <p:sp>
        <p:nvSpPr>
          <p:cNvPr id="28675" name="Rectangle 3"/>
          <p:cNvSpPr>
            <a:spLocks noGrp="1" noChangeArrowheads="1"/>
          </p:cNvSpPr>
          <p:nvPr>
            <p:ph idx="1"/>
          </p:nvPr>
        </p:nvSpPr>
        <p:spPr/>
        <p:txBody>
          <a:bodyPr/>
          <a:lstStyle/>
          <a:p>
            <a:pPr>
              <a:lnSpc>
                <a:spcPct val="120000"/>
              </a:lnSpc>
            </a:pPr>
            <a:r>
              <a:rPr lang="zh-CN" altLang="en-US" sz="2800" dirty="0" smtClean="0">
                <a:solidFill>
                  <a:srgbClr val="0000CC"/>
                </a:solidFill>
              </a:rPr>
              <a:t>数据 </a:t>
            </a:r>
            <a:r>
              <a:rPr lang="en-US" altLang="zh-CN" sz="2800" dirty="0" smtClean="0">
                <a:solidFill>
                  <a:srgbClr val="0000CC"/>
                </a:solidFill>
              </a:rPr>
              <a:t>(</a:t>
            </a:r>
            <a:r>
              <a:rPr lang="en-US" altLang="zh-CN" sz="2800" dirty="0">
                <a:solidFill>
                  <a:srgbClr val="0000CC"/>
                </a:solidFill>
              </a:rPr>
              <a:t>data</a:t>
            </a:r>
            <a:r>
              <a:rPr lang="en-US" altLang="zh-CN" sz="2800" dirty="0" smtClean="0">
                <a:solidFill>
                  <a:srgbClr val="0000CC"/>
                </a:solidFill>
              </a:rPr>
              <a:t>) </a:t>
            </a:r>
            <a:r>
              <a:rPr lang="en-US" altLang="zh-CN" sz="2800" dirty="0" smtClean="0"/>
              <a:t>—— </a:t>
            </a:r>
            <a:r>
              <a:rPr lang="zh-CN" altLang="en-US" sz="2800" dirty="0" smtClean="0"/>
              <a:t>运送</a:t>
            </a:r>
            <a:r>
              <a:rPr lang="zh-CN" altLang="en-US" sz="2800" dirty="0"/>
              <a:t>消息的实体。</a:t>
            </a:r>
          </a:p>
          <a:p>
            <a:pPr>
              <a:lnSpc>
                <a:spcPct val="120000"/>
              </a:lnSpc>
            </a:pPr>
            <a:r>
              <a:rPr lang="zh-CN" altLang="en-US" sz="2800" dirty="0" smtClean="0">
                <a:solidFill>
                  <a:srgbClr val="0000CC"/>
                </a:solidFill>
              </a:rPr>
              <a:t>信号 </a:t>
            </a:r>
            <a:r>
              <a:rPr lang="en-US" altLang="zh-CN" sz="2800" dirty="0" smtClean="0">
                <a:solidFill>
                  <a:srgbClr val="0000CC"/>
                </a:solidFill>
              </a:rPr>
              <a:t>(</a:t>
            </a:r>
            <a:r>
              <a:rPr lang="en-US" altLang="zh-CN" sz="2800" dirty="0">
                <a:solidFill>
                  <a:srgbClr val="0000CC"/>
                </a:solidFill>
              </a:rPr>
              <a:t>signal) </a:t>
            </a:r>
            <a:r>
              <a:rPr lang="en-US" altLang="zh-CN" sz="2800" dirty="0" smtClean="0"/>
              <a:t>—— </a:t>
            </a:r>
            <a:r>
              <a:rPr lang="zh-CN" altLang="en-US" sz="2800" dirty="0" smtClean="0"/>
              <a:t>数据</a:t>
            </a:r>
            <a:r>
              <a:rPr lang="zh-CN" altLang="en-US" sz="2800" dirty="0"/>
              <a:t>的电气的或电磁的表现。 </a:t>
            </a:r>
          </a:p>
          <a:p>
            <a:pPr>
              <a:lnSpc>
                <a:spcPct val="120000"/>
              </a:lnSpc>
            </a:pPr>
            <a:r>
              <a:rPr lang="zh-CN" altLang="en-US" sz="2800" dirty="0" smtClean="0">
                <a:solidFill>
                  <a:srgbClr val="0000CC"/>
                </a:solidFill>
              </a:rPr>
              <a:t>模拟信号 </a:t>
            </a:r>
            <a:r>
              <a:rPr lang="en-US" altLang="zh-CN" sz="2800" dirty="0" smtClean="0">
                <a:solidFill>
                  <a:srgbClr val="0000CC"/>
                </a:solidFill>
              </a:rPr>
              <a:t>(analogous signal) </a:t>
            </a:r>
            <a:r>
              <a:rPr lang="en-US" altLang="zh-CN" sz="2800" dirty="0" smtClean="0"/>
              <a:t>—— </a:t>
            </a:r>
            <a:r>
              <a:rPr lang="zh-CN" altLang="en-US" sz="2800" dirty="0" smtClean="0"/>
              <a:t>代表</a:t>
            </a:r>
            <a:r>
              <a:rPr lang="zh-CN" altLang="en-US" sz="2800" dirty="0"/>
              <a:t>消息的参数的取值是连续的。 </a:t>
            </a:r>
          </a:p>
          <a:p>
            <a:pPr>
              <a:lnSpc>
                <a:spcPct val="120000"/>
              </a:lnSpc>
            </a:pPr>
            <a:r>
              <a:rPr lang="zh-CN" altLang="en-US" sz="2800" dirty="0" smtClean="0">
                <a:solidFill>
                  <a:srgbClr val="0000CC"/>
                </a:solidFill>
              </a:rPr>
              <a:t>数字信号 </a:t>
            </a:r>
            <a:r>
              <a:rPr lang="en-US" altLang="zh-CN" sz="2800" dirty="0" smtClean="0">
                <a:solidFill>
                  <a:srgbClr val="0000CC"/>
                </a:solidFill>
              </a:rPr>
              <a:t>(</a:t>
            </a:r>
            <a:r>
              <a:rPr lang="en-US" altLang="zh-CN" sz="2800" dirty="0">
                <a:solidFill>
                  <a:srgbClr val="0000CC"/>
                </a:solidFill>
              </a:rPr>
              <a:t>digital signal) </a:t>
            </a:r>
            <a:r>
              <a:rPr lang="en-US" altLang="zh-CN" sz="2800" dirty="0" smtClean="0"/>
              <a:t>—— </a:t>
            </a:r>
            <a:r>
              <a:rPr lang="zh-CN" altLang="en-US" sz="2800" dirty="0" smtClean="0"/>
              <a:t>代表</a:t>
            </a:r>
            <a:r>
              <a:rPr lang="zh-CN" altLang="en-US" sz="2800" dirty="0"/>
              <a:t>消息的参数的取值是离散的。 </a:t>
            </a:r>
          </a:p>
          <a:p>
            <a:pPr>
              <a:lnSpc>
                <a:spcPct val="120000"/>
              </a:lnSpc>
            </a:pPr>
            <a:r>
              <a:rPr lang="zh-CN" altLang="en-US" sz="2800" dirty="0" smtClean="0">
                <a:solidFill>
                  <a:srgbClr val="0000CC"/>
                </a:solidFill>
              </a:rPr>
              <a:t>码元 </a:t>
            </a:r>
            <a:r>
              <a:rPr lang="en-US" altLang="zh-CN" sz="2800" dirty="0" smtClean="0">
                <a:solidFill>
                  <a:srgbClr val="0000CC"/>
                </a:solidFill>
              </a:rPr>
              <a:t>(</a:t>
            </a:r>
            <a:r>
              <a:rPr lang="en-US" altLang="zh-CN" sz="2800" dirty="0">
                <a:solidFill>
                  <a:srgbClr val="0000CC"/>
                </a:solidFill>
              </a:rPr>
              <a:t>code) </a:t>
            </a:r>
            <a:r>
              <a:rPr lang="en-US" altLang="zh-CN" sz="2800" dirty="0" smtClean="0"/>
              <a:t>—— </a:t>
            </a:r>
            <a:r>
              <a:rPr lang="zh-CN" altLang="en-US" sz="2800" dirty="0" smtClean="0"/>
              <a:t>在</a:t>
            </a:r>
            <a:r>
              <a:rPr lang="zh-CN" altLang="en-US" sz="2800" dirty="0"/>
              <a:t>使用时间域（或简称为时域）的波形表示数字信号时，代表不同离散数值的基本波形。</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a:t>
            </a:r>
            <a:r>
              <a:rPr lang="zh-CN" altLang="zh-CN" sz="2800" dirty="0" smtClean="0"/>
              <a:t>频分复用</a:t>
            </a:r>
            <a:r>
              <a:rPr lang="en-US" altLang="zh-CN" sz="2800" dirty="0" smtClean="0"/>
              <a:t> FDM </a:t>
            </a:r>
            <a:r>
              <a:rPr lang="zh-CN" altLang="zh-CN" sz="2800" dirty="0" smtClean="0"/>
              <a:t>的</a:t>
            </a:r>
            <a:r>
              <a:rPr lang="zh-CN" altLang="zh-CN" sz="2800" dirty="0"/>
              <a:t>模拟传输</a:t>
            </a:r>
            <a:r>
              <a:rPr lang="zh-CN" altLang="zh-CN" sz="2800" dirty="0" smtClean="0"/>
              <a:t>方式</a:t>
            </a:r>
            <a:r>
              <a:rPr lang="zh-CN" altLang="en-US" sz="2800" dirty="0" smtClean="0"/>
              <a:t>。</a:t>
            </a:r>
            <a:endParaRPr lang="en-US" altLang="zh-CN" sz="2800" dirty="0" smtClean="0"/>
          </a:p>
          <a:p>
            <a:r>
              <a:rPr lang="zh-CN" altLang="zh-CN" sz="2800" dirty="0" smtClean="0">
                <a:solidFill>
                  <a:srgbClr val="0000CC"/>
                </a:solidFill>
              </a:rPr>
              <a:t>与</a:t>
            </a:r>
            <a:r>
              <a:rPr lang="zh-CN" altLang="zh-CN" sz="2800" dirty="0">
                <a:solidFill>
                  <a:srgbClr val="0000CC"/>
                </a:solidFill>
              </a:rPr>
              <a:t>模拟通信相比</a:t>
            </a:r>
            <a:r>
              <a:rPr lang="zh-CN" altLang="zh-CN" sz="2800" dirty="0" smtClean="0">
                <a:solidFill>
                  <a:srgbClr val="0000CC"/>
                </a:solidFill>
              </a:rPr>
              <a:t>，</a:t>
            </a:r>
            <a:r>
              <a:rPr lang="zh-CN" altLang="zh-CN" sz="2800" dirty="0">
                <a:solidFill>
                  <a:srgbClr val="0000CC"/>
                </a:solidFill>
              </a:rPr>
              <a:t>数字通信</a:t>
            </a:r>
            <a:r>
              <a:rPr lang="zh-CN" altLang="zh-CN" sz="2800" dirty="0" smtClean="0">
                <a:solidFill>
                  <a:srgbClr val="0000CC"/>
                </a:solidFill>
              </a:rPr>
              <a:t>无论是</a:t>
            </a:r>
            <a:r>
              <a:rPr lang="zh-CN" altLang="en-US" sz="2800" dirty="0" smtClean="0">
                <a:solidFill>
                  <a:srgbClr val="0000CC"/>
                </a:solidFill>
              </a:rPr>
              <a:t>在</a:t>
            </a:r>
            <a:r>
              <a:rPr lang="zh-CN" altLang="zh-CN" sz="2800" dirty="0" smtClean="0">
                <a:solidFill>
                  <a:srgbClr val="0000CC"/>
                </a:solidFill>
              </a:rPr>
              <a:t>传输</a:t>
            </a:r>
            <a:r>
              <a:rPr lang="zh-CN" altLang="zh-CN" sz="2800" dirty="0">
                <a:solidFill>
                  <a:srgbClr val="0000CC"/>
                </a:solidFill>
              </a:rPr>
              <a:t>质量上</a:t>
            </a:r>
            <a:r>
              <a:rPr lang="zh-CN" altLang="zh-CN" sz="2800" dirty="0" smtClean="0">
                <a:solidFill>
                  <a:srgbClr val="0000CC"/>
                </a:solidFill>
              </a:rPr>
              <a:t>还是经济</a:t>
            </a:r>
            <a:r>
              <a:rPr lang="zh-CN" altLang="zh-CN" sz="2800" dirty="0">
                <a:solidFill>
                  <a:srgbClr val="0000CC"/>
                </a:solidFill>
              </a:rPr>
              <a:t>上都有明显的</a:t>
            </a:r>
            <a:r>
              <a:rPr lang="zh-CN" altLang="zh-CN" sz="2800" dirty="0" smtClean="0">
                <a:solidFill>
                  <a:srgbClr val="0000CC"/>
                </a:solidFill>
              </a:rPr>
              <a:t>优势</a:t>
            </a:r>
            <a:r>
              <a:rPr lang="zh-CN" altLang="en-US" sz="2800" dirty="0" smtClean="0">
                <a:solidFill>
                  <a:srgbClr val="0000CC"/>
                </a:solidFill>
              </a:rPr>
              <a:t>。</a:t>
            </a:r>
            <a:endParaRPr lang="en-US" altLang="zh-CN" sz="2800" dirty="0" smtClean="0">
              <a:solidFill>
                <a:srgbClr val="0000CC"/>
              </a:solidFill>
            </a:endParaRPr>
          </a:p>
          <a:p>
            <a:r>
              <a:rPr lang="zh-CN" altLang="zh-CN" sz="2800" dirty="0"/>
              <a:t>目前，长途干线大都采用</a:t>
            </a:r>
            <a:r>
              <a:rPr lang="zh-CN" altLang="zh-CN" sz="2800" dirty="0" smtClean="0"/>
              <a:t>时分复用</a:t>
            </a:r>
            <a:r>
              <a:rPr lang="en-US" altLang="zh-CN" sz="2800" dirty="0" smtClean="0"/>
              <a:t> PCM </a:t>
            </a:r>
            <a:r>
              <a:rPr lang="zh-CN" altLang="zh-CN" sz="2800" dirty="0" smtClean="0"/>
              <a:t>的</a:t>
            </a:r>
            <a:r>
              <a:rPr lang="zh-CN" altLang="zh-CN" sz="2800" dirty="0"/>
              <a:t>数字传输方式。</a:t>
            </a:r>
            <a:endParaRPr lang="en-US" altLang="zh-CN" sz="2800" dirty="0" smtClean="0"/>
          </a:p>
          <a:p>
            <a:r>
              <a:rPr lang="zh-CN" altLang="en-US" sz="2800" dirty="0" smtClean="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r>
              <a:rPr lang="zh-CN" altLang="en-US" sz="2800" dirty="0" smtClean="0"/>
              <a:t>。</a:t>
            </a:r>
            <a:endParaRPr lang="zh-CN" altLang="en-US" sz="2800" dirty="0"/>
          </a:p>
        </p:txBody>
      </p:sp>
    </p:spTree>
    <p:extLst>
      <p:ext uri="{BB962C8B-B14F-4D97-AF65-F5344CB8AC3E}">
        <p14:creationId xmlns:p14="http://schemas.microsoft.com/office/powerpoint/2010/main" val="19584645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smtClean="0"/>
              <a:t>由于</a:t>
            </a:r>
            <a:r>
              <a:rPr lang="zh-CN" altLang="en-US" dirty="0"/>
              <a:t>历史上的原因，</a:t>
            </a:r>
            <a:r>
              <a:rPr lang="en-US" altLang="zh-CN" dirty="0"/>
              <a:t>PCM </a:t>
            </a:r>
            <a:r>
              <a:rPr lang="zh-CN" altLang="en-US" dirty="0"/>
              <a:t>有两个互不兼容的</a:t>
            </a:r>
            <a:r>
              <a:rPr lang="zh-CN" altLang="en-US" dirty="0" smtClean="0"/>
              <a:t>国际标准：</a:t>
            </a:r>
            <a:endParaRPr lang="en-US" altLang="zh-CN" dirty="0" smtClean="0"/>
          </a:p>
          <a:p>
            <a:pPr lvl="1"/>
            <a:r>
              <a:rPr lang="zh-CN" altLang="en-US" dirty="0" smtClean="0"/>
              <a:t>北美</a:t>
            </a:r>
            <a:r>
              <a:rPr lang="zh-CN" altLang="en-US" dirty="0"/>
              <a:t>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smtClean="0"/>
              <a:t>）</a:t>
            </a:r>
            <a:endParaRPr lang="en-US" altLang="zh-CN" dirty="0" smtClean="0"/>
          </a:p>
          <a:p>
            <a:pPr lvl="1"/>
            <a:r>
              <a:rPr lang="zh-CN" altLang="en-US" dirty="0" smtClean="0"/>
              <a:t>欧洲</a:t>
            </a:r>
            <a:r>
              <a:rPr lang="zh-CN" altLang="en-US" dirty="0"/>
              <a:t>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smtClean="0"/>
              <a:t>）</a:t>
            </a:r>
            <a:endParaRPr lang="en-US" altLang="zh-CN" dirty="0" smtClean="0"/>
          </a:p>
          <a:p>
            <a:r>
              <a:rPr lang="zh-CN" altLang="en-US" dirty="0" smtClean="0"/>
              <a:t>我国</a:t>
            </a:r>
            <a:r>
              <a:rPr lang="zh-CN" altLang="en-US" dirty="0"/>
              <a:t>采用的是欧洲的 </a:t>
            </a:r>
            <a:r>
              <a:rPr lang="en-US" altLang="zh-CN" dirty="0"/>
              <a:t>E1 </a:t>
            </a:r>
            <a:r>
              <a:rPr lang="zh-CN" altLang="en-US" dirty="0" smtClean="0"/>
              <a:t>标准。</a:t>
            </a:r>
            <a:endParaRPr lang="zh-CN" altLang="en-US" dirty="0"/>
          </a:p>
          <a:p>
            <a:r>
              <a:rPr lang="en-US" altLang="zh-CN" dirty="0"/>
              <a:t>E1 </a:t>
            </a:r>
            <a:r>
              <a:rPr lang="zh-CN" altLang="en-US" dirty="0"/>
              <a:t>的速率是 </a:t>
            </a:r>
            <a:r>
              <a:rPr lang="en-US" altLang="zh-CN" dirty="0"/>
              <a:t>2.048 </a:t>
            </a:r>
            <a:r>
              <a:rPr lang="en-US" altLang="zh-CN" dirty="0" smtClean="0"/>
              <a:t>Mbit/s</a:t>
            </a:r>
            <a:r>
              <a:rPr lang="zh-CN" altLang="en-US" dirty="0"/>
              <a:t>，而 </a:t>
            </a:r>
            <a:r>
              <a:rPr lang="en-US" altLang="zh-CN" dirty="0"/>
              <a:t>T1 </a:t>
            </a:r>
            <a:r>
              <a:rPr lang="zh-CN" altLang="en-US" dirty="0"/>
              <a:t>的速率是 </a:t>
            </a:r>
            <a:r>
              <a:rPr lang="en-US" altLang="zh-CN" dirty="0"/>
              <a:t>1.544 </a:t>
            </a:r>
            <a:r>
              <a:rPr lang="en-US" altLang="zh-CN" dirty="0" smtClean="0"/>
              <a:t>Mbit/s</a:t>
            </a:r>
            <a:r>
              <a:rPr lang="zh-CN" altLang="en-US" dirty="0"/>
              <a:t>。</a:t>
            </a:r>
          </a:p>
          <a:p>
            <a:r>
              <a:rPr lang="zh-CN" altLang="en-US" dirty="0"/>
              <a:t>当需要有更高的数据率时，可采用复用的方法。   </a:t>
            </a:r>
          </a:p>
        </p:txBody>
      </p:sp>
    </p:spTree>
    <p:extLst>
      <p:ext uri="{BB962C8B-B14F-4D97-AF65-F5344CB8AC3E}">
        <p14:creationId xmlns:p14="http://schemas.microsoft.com/office/powerpoint/2010/main" val="21621482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a:t>
            </a:r>
            <a:r>
              <a:rPr lang="zh-CN" altLang="en-US" sz="4000" dirty="0" smtClean="0">
                <a:solidFill>
                  <a:srgbClr val="FF0000"/>
                </a:solidFill>
              </a:rPr>
              <a:t>系统存在许多</a:t>
            </a:r>
            <a:r>
              <a:rPr lang="zh-CN" altLang="en-US" sz="4000" dirty="0">
                <a:solidFill>
                  <a:srgbClr val="FF0000"/>
                </a:solidFill>
              </a:rPr>
              <a:t>缺点</a:t>
            </a:r>
          </a:p>
        </p:txBody>
      </p:sp>
      <p:sp>
        <p:nvSpPr>
          <p:cNvPr id="161795" name="Rectangle 3"/>
          <p:cNvSpPr>
            <a:spLocks noGrp="1" noChangeArrowheads="1"/>
          </p:cNvSpPr>
          <p:nvPr>
            <p:ph idx="1"/>
          </p:nvPr>
        </p:nvSpPr>
        <p:spPr/>
        <p:txBody>
          <a:bodyPr/>
          <a:lstStyle/>
          <a:p>
            <a:pPr>
              <a:buFont typeface="Wingdings" pitchFamily="2" charset="2"/>
              <a:buNone/>
            </a:pPr>
            <a:r>
              <a:rPr lang="zh-CN" altLang="en-US" dirty="0"/>
              <a:t>最主要的是以下两个方面： </a:t>
            </a:r>
          </a:p>
          <a:p>
            <a:r>
              <a:rPr lang="zh-CN" altLang="en-US" dirty="0">
                <a:solidFill>
                  <a:srgbClr val="FF0000"/>
                </a:solidFill>
              </a:rPr>
              <a:t>速率标准不</a:t>
            </a:r>
            <a:r>
              <a:rPr lang="zh-CN" altLang="en-US" dirty="0" smtClean="0">
                <a:solidFill>
                  <a:srgbClr val="FF0000"/>
                </a:solidFill>
              </a:rPr>
              <a:t>统一</a:t>
            </a:r>
            <a:endParaRPr lang="zh-CN" altLang="en-US" dirty="0">
              <a:solidFill>
                <a:srgbClr val="FF0000"/>
              </a:solidFill>
            </a:endParaRPr>
          </a:p>
          <a:p>
            <a:pPr lvl="1"/>
            <a:r>
              <a:rPr lang="zh-CN" altLang="en-US" dirty="0">
                <a:ea typeface="黑体" pitchFamily="2" charset="-122"/>
              </a:rPr>
              <a:t>如果不对高次群的数字传输速率进行标准化，国际范围</a:t>
            </a:r>
            <a:r>
              <a:rPr lang="zh-CN" altLang="en-US" dirty="0" smtClean="0">
                <a:ea typeface="黑体" pitchFamily="2" charset="-122"/>
              </a:rPr>
              <a:t>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itchFamily="2" charset="-122"/>
              </a:rPr>
              <a:t>数据传输就很难实现。</a:t>
            </a:r>
            <a:r>
              <a:rPr lang="zh-CN" altLang="en-US" dirty="0">
                <a:solidFill>
                  <a:srgbClr val="0000FF"/>
                </a:solidFill>
              </a:rPr>
              <a:t> </a:t>
            </a:r>
            <a:endParaRPr lang="en-US" altLang="zh-CN" dirty="0" smtClean="0">
              <a:solidFill>
                <a:srgbClr val="0000FF"/>
              </a:solidFill>
            </a:endParaRPr>
          </a:p>
          <a:p>
            <a:r>
              <a:rPr lang="zh-CN" altLang="en-US" dirty="0" smtClean="0">
                <a:solidFill>
                  <a:srgbClr val="FF0000"/>
                </a:solidFill>
              </a:rPr>
              <a:t>不是同步传输</a:t>
            </a:r>
            <a:endParaRPr lang="zh-CN" altLang="en-US" dirty="0">
              <a:solidFill>
                <a:srgbClr val="FF0000"/>
              </a:solidFill>
            </a:endParaRPr>
          </a:p>
          <a:p>
            <a:pPr lvl="1"/>
            <a:r>
              <a:rPr lang="zh-CN" altLang="en-US" dirty="0">
                <a:ea typeface="黑体" pitchFamily="2" charset="-122"/>
              </a:rPr>
              <a:t>在过去相当长的时间，为了节约经费，各国的数字网主要是采用准同步方式。</a:t>
            </a:r>
            <a:r>
              <a:rPr lang="zh-CN" altLang="en-US" dirty="0"/>
              <a:t>  </a:t>
            </a:r>
            <a:endParaRPr lang="en-US" altLang="zh-CN" dirty="0" smtClean="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656400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en-US" altLang="zh-CN" sz="2800" dirty="0" smtClean="0"/>
              <a:t> </a:t>
            </a:r>
            <a:r>
              <a:rPr lang="zh-CN" altLang="en-US" sz="2800" dirty="0" smtClean="0"/>
              <a:t>的</a:t>
            </a:r>
            <a:r>
              <a:rPr lang="zh-CN" altLang="en-US" sz="2800" dirty="0"/>
              <a:t>各级时钟都来自一个非常精确的主时钟。 </a:t>
            </a:r>
            <a:endParaRPr lang="en-US" altLang="zh-CN" sz="2800" dirty="0" smtClean="0"/>
          </a:p>
          <a:p>
            <a:r>
              <a:rPr lang="en-US" altLang="zh-CN" sz="2800" dirty="0" smtClean="0"/>
              <a:t>SONET </a:t>
            </a:r>
            <a:r>
              <a:rPr lang="zh-CN" altLang="zh-CN" sz="2800" dirty="0" smtClean="0"/>
              <a:t>为</a:t>
            </a:r>
            <a:r>
              <a:rPr lang="zh-CN" altLang="zh-CN" sz="2800" dirty="0"/>
              <a:t>光纤传输系统定义了同步传输的线路速率</a:t>
            </a:r>
            <a:r>
              <a:rPr lang="zh-CN" altLang="zh-CN" sz="2800" dirty="0" smtClean="0"/>
              <a:t>等级结构</a:t>
            </a:r>
            <a:endParaRPr lang="en-US" altLang="zh-CN" sz="2800" dirty="0" smtClean="0"/>
          </a:p>
          <a:p>
            <a:pPr lvl="1"/>
            <a:r>
              <a:rPr lang="zh-CN" altLang="en-US" sz="2400" dirty="0" smtClean="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en-US" altLang="zh-CN" sz="2400" dirty="0" smtClean="0"/>
              <a:t>)</a:t>
            </a:r>
            <a:r>
              <a:rPr lang="zh-CN" altLang="en-US" sz="2400" dirty="0" smtClean="0"/>
              <a:t>，其传输速率</a:t>
            </a:r>
            <a:r>
              <a:rPr lang="zh-CN" altLang="en-US" sz="2400" dirty="0"/>
              <a:t>是 </a:t>
            </a:r>
            <a:r>
              <a:rPr lang="en-US" altLang="zh-CN" sz="2400" dirty="0"/>
              <a:t>51.84 </a:t>
            </a:r>
            <a:r>
              <a:rPr lang="en-US" altLang="zh-CN" sz="2400" dirty="0" smtClean="0"/>
              <a:t>Mbit/s</a:t>
            </a:r>
            <a:r>
              <a:rPr lang="zh-CN" altLang="en-US" sz="2400" dirty="0"/>
              <a:t>。</a:t>
            </a:r>
          </a:p>
          <a:p>
            <a:pPr lvl="1"/>
            <a:r>
              <a:rPr lang="zh-CN" altLang="en-US" sz="2400" dirty="0" smtClean="0"/>
              <a:t>对光信号</a:t>
            </a:r>
            <a:r>
              <a:rPr lang="zh-CN" altLang="en-US" sz="2400" dirty="0"/>
              <a:t>则称为第 </a:t>
            </a:r>
            <a:r>
              <a:rPr lang="en-US" altLang="zh-CN" sz="2400" dirty="0"/>
              <a:t>1 </a:t>
            </a:r>
            <a:r>
              <a:rPr lang="zh-CN" altLang="en-US" sz="2400" dirty="0"/>
              <a:t>级</a:t>
            </a:r>
            <a:r>
              <a:rPr lang="zh-CN" altLang="en-US" sz="2400" dirty="0">
                <a:solidFill>
                  <a:srgbClr val="FF0000"/>
                </a:solidFill>
              </a:rPr>
              <a:t>光载波 </a:t>
            </a:r>
            <a:r>
              <a:rPr lang="en-US" altLang="zh-CN" sz="2400" dirty="0" smtClean="0"/>
              <a:t>OC-1 (OC </a:t>
            </a:r>
            <a:r>
              <a:rPr lang="zh-CN" altLang="en-US" sz="2400" dirty="0"/>
              <a:t>表示</a:t>
            </a:r>
            <a:r>
              <a:rPr lang="en-US" altLang="zh-CN" sz="2400" dirty="0"/>
              <a:t>Optical </a:t>
            </a:r>
            <a:r>
              <a:rPr lang="en-US" altLang="zh-CN" sz="2400" dirty="0" smtClean="0"/>
              <a:t>Carrier)</a:t>
            </a:r>
            <a:r>
              <a:rPr lang="zh-CN" altLang="en-US" sz="2400" dirty="0" smtClean="0"/>
              <a:t>。</a:t>
            </a:r>
            <a:endParaRPr lang="en-US" altLang="zh-CN" sz="2400" dirty="0" smtClean="0"/>
          </a:p>
          <a:p>
            <a:r>
              <a:rPr lang="zh-CN" altLang="zh-CN" sz="2800" dirty="0"/>
              <a:t>现已定义了</a:t>
            </a:r>
            <a:r>
              <a:rPr lang="zh-CN" altLang="zh-CN" sz="2800" dirty="0" smtClean="0"/>
              <a:t>从</a:t>
            </a:r>
            <a:r>
              <a:rPr lang="en-US" altLang="zh-CN" sz="2800" dirty="0" smtClean="0"/>
              <a:t> 51.84 </a:t>
            </a:r>
            <a:r>
              <a:rPr lang="en-US" altLang="zh-CN" sz="2800" dirty="0"/>
              <a:t>Mbit/s (</a:t>
            </a:r>
            <a:r>
              <a:rPr lang="zh-CN" altLang="zh-CN" sz="2800" dirty="0"/>
              <a:t>即</a:t>
            </a:r>
            <a:r>
              <a:rPr lang="en-US" altLang="zh-CN" sz="2800" dirty="0"/>
              <a:t>OC-1) </a:t>
            </a:r>
            <a:r>
              <a:rPr lang="zh-CN" altLang="zh-CN" sz="2800" dirty="0" smtClean="0"/>
              <a:t>一直到</a:t>
            </a:r>
            <a:r>
              <a:rPr lang="en-US" altLang="zh-CN" sz="2800" dirty="0" smtClean="0"/>
              <a:t> 9953.280 Mbit/s (</a:t>
            </a:r>
            <a:r>
              <a:rPr lang="zh-CN" altLang="zh-CN" sz="2800" dirty="0" smtClean="0"/>
              <a:t>即</a:t>
            </a:r>
            <a:r>
              <a:rPr lang="en-US" altLang="zh-CN" sz="2800" dirty="0" smtClean="0"/>
              <a:t> OC-192/STS-192) </a:t>
            </a:r>
            <a:r>
              <a:rPr lang="zh-CN" altLang="zh-CN" sz="2800" dirty="0" smtClean="0"/>
              <a:t>的</a:t>
            </a:r>
            <a:r>
              <a:rPr lang="zh-CN" altLang="zh-CN" sz="2800" dirty="0"/>
              <a:t>标准。</a:t>
            </a:r>
            <a:r>
              <a:rPr lang="zh-CN" altLang="en-US" sz="2800" dirty="0" smtClean="0"/>
              <a:t>  </a:t>
            </a:r>
            <a:endParaRPr lang="zh-CN" altLang="en-US" sz="2800" dirty="0"/>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782526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r>
              <a:rPr lang="en-US" altLang="zh-CN"/>
              <a:t/>
            </a: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smtClean="0">
                <a:solidFill>
                  <a:srgbClr val="FF0000"/>
                </a:solidFill>
              </a:rPr>
              <a:t>其</a:t>
            </a:r>
            <a:r>
              <a:rPr lang="zh-CN" altLang="zh-CN" dirty="0">
                <a:solidFill>
                  <a:srgbClr val="FF0000"/>
                </a:solidFill>
              </a:rPr>
              <a:t>主要不同点是</a:t>
            </a:r>
            <a:r>
              <a:rPr lang="zh-CN" altLang="zh-CN" dirty="0" smtClean="0">
                <a:solidFill>
                  <a:srgbClr val="FF0000"/>
                </a:solidFill>
              </a:rPr>
              <a:t>：</a:t>
            </a:r>
            <a:r>
              <a:rPr lang="en-US" altLang="zh-CN" dirty="0" smtClean="0"/>
              <a:t>SDH </a:t>
            </a:r>
            <a:r>
              <a:rPr lang="zh-CN" altLang="en-US" dirty="0"/>
              <a:t>的基本速率为 </a:t>
            </a:r>
            <a:r>
              <a:rPr lang="en-US" altLang="zh-CN" dirty="0"/>
              <a:t>155.52 </a:t>
            </a:r>
            <a:r>
              <a:rPr lang="en-US" altLang="zh-CN" dirty="0" smtClean="0"/>
              <a:t>Mbit/s</a:t>
            </a:r>
            <a:r>
              <a:rPr lang="zh-CN" altLang="en-US" dirty="0"/>
              <a:t>，称为第 </a:t>
            </a:r>
            <a:r>
              <a:rPr lang="en-US" altLang="zh-CN" b="1" dirty="0"/>
              <a:t>1 </a:t>
            </a:r>
            <a:r>
              <a:rPr lang="zh-CN" altLang="en-US" dirty="0"/>
              <a:t>级</a:t>
            </a:r>
            <a:r>
              <a:rPr lang="zh-CN" altLang="en-US" dirty="0">
                <a:solidFill>
                  <a:srgbClr val="0000FF"/>
                </a:solidFill>
              </a:rPr>
              <a:t>同步传递</a:t>
            </a:r>
            <a:r>
              <a:rPr lang="zh-CN" altLang="en-US" dirty="0" smtClean="0">
                <a:solidFill>
                  <a:srgbClr val="0000FF"/>
                </a:solidFill>
              </a:rPr>
              <a:t>模块 </a:t>
            </a:r>
            <a:r>
              <a:rPr lang="en-US" altLang="zh-CN" dirty="0" smtClean="0"/>
              <a:t>(</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14188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extLst>
              <p:ext uri="{D42A27DB-BD31-4B8C-83A1-F6EECF244321}">
                <p14:modId xmlns:p14="http://schemas.microsoft.com/office/powerpoint/2010/main" val="3325576873"/>
              </p:ext>
            </p:extLst>
          </p:nvPr>
        </p:nvGraphicFramePr>
        <p:xfrm>
          <a:off x="416496" y="1060450"/>
          <a:ext cx="9295168" cy="5105318"/>
        </p:xfrm>
        <a:graphic>
          <a:graphicData uri="http://schemas.openxmlformats.org/drawingml/2006/table">
            <a:tbl>
              <a:tblPr/>
              <a:tblGrid>
                <a:gridCol w="1781741"/>
                <a:gridCol w="2770482"/>
                <a:gridCol w="1897178"/>
                <a:gridCol w="2845767"/>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Mbit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endParaRPr kumimoji="0" lang="en-US"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rgbClr val="000099"/>
                          </a:solidFill>
                          <a:effectLst/>
                          <a:latin typeface="+mn-lt"/>
                          <a:ea typeface="黑体" pitchFamily="2" charset="-122"/>
                          <a:cs typeface="Times New Roman" pitchFamily="18" charset="0"/>
                        </a:rPr>
                        <a:t>符号</a:t>
                      </a:r>
                      <a:endParaRPr kumimoji="0" lang="zh-CN" altLang="en-US"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rgbClr val="000099"/>
                          </a:solidFill>
                          <a:effectLst/>
                          <a:latin typeface="+mn-lt"/>
                          <a:ea typeface="黑体" pitchFamily="2" charset="-122"/>
                          <a:cs typeface="Times New Roman" pitchFamily="18" charset="0"/>
                        </a:rPr>
                        <a:t>的常用近似值</a:t>
                      </a:r>
                      <a:endParaRPr kumimoji="0" lang="zh-CN" altLang="en-US"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sym typeface="Symbol"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200" b="1" i="0" u="none" strike="noStrike" cap="none" normalizeH="0" baseline="0" dirty="0" smtClean="0">
                        <a:ln>
                          <a:noFill/>
                        </a:ln>
                        <a:solidFill>
                          <a:srgbClr val="000099"/>
                        </a:solidFill>
                        <a:effectLst/>
                        <a:latin typeface="+mn-lt"/>
                        <a:ea typeface="黑体"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2.5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200" b="1" i="0" u="none" strike="noStrike" cap="none" normalizeH="0" baseline="0" dirty="0" smtClean="0">
                        <a:ln>
                          <a:noFill/>
                        </a:ln>
                        <a:solidFill>
                          <a:srgbClr val="000099"/>
                        </a:solidFill>
                        <a:effectLst/>
                        <a:latin typeface="+mn-lt"/>
                        <a:ea typeface="黑体" pitchFamily="2" charset="-122"/>
                        <a:cs typeface="Times New Roman"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cs typeface="Times New Roman"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10 </a:t>
                      </a:r>
                      <a:r>
                        <a:rPr kumimoji="0" lang="en-US" altLang="zh-CN" sz="2200" b="1" i="0" u="none" strike="noStrike" cap="none" normalizeH="0" baseline="0" dirty="0" err="1" smtClean="0">
                          <a:ln>
                            <a:noFill/>
                          </a:ln>
                          <a:solidFill>
                            <a:srgbClr val="000099"/>
                          </a:solidFill>
                          <a:effectLst/>
                          <a:latin typeface="+mn-lt"/>
                          <a:ea typeface="黑体" pitchFamily="2" charset="-122"/>
                          <a:cs typeface="Times New Roman" pitchFamily="18" charset="0"/>
                        </a:rPr>
                        <a:t>Gbit</a:t>
                      </a:r>
                      <a:r>
                        <a:rPr kumimoji="0" lang="en-US" altLang="zh-CN" sz="2200" b="1" i="0" u="none" strike="noStrike" cap="none" normalizeH="0" baseline="0" dirty="0" smtClean="0">
                          <a:ln>
                            <a:noFill/>
                          </a:ln>
                          <a:solidFill>
                            <a:srgbClr val="000099"/>
                          </a:solidFill>
                          <a:effectLst/>
                          <a:latin typeface="+mn-lt"/>
                          <a:ea typeface="黑体" pitchFamily="2" charset="-122"/>
                          <a:cs typeface="Times New Roman"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rgbClr val="000099"/>
                          </a:solidFill>
                          <a:effectLst/>
                          <a:latin typeface="+mn-lt"/>
                          <a:ea typeface="黑体"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dirty="0" smtClean="0">
                          <a:ln>
                            <a:noFill/>
                          </a:ln>
                          <a:solidFill>
                            <a:srgbClr val="000099"/>
                          </a:solidFill>
                          <a:effectLst/>
                          <a:latin typeface="+mn-lt"/>
                          <a:ea typeface="黑体" pitchFamily="2" charset="-122"/>
                        </a:rPr>
                        <a:t>40 </a:t>
                      </a:r>
                      <a:r>
                        <a:rPr kumimoji="0" lang="en-US" altLang="zh-CN" sz="2200" b="1" i="0" u="none" strike="noStrike" cap="none" normalizeH="0" baseline="0" dirty="0" err="1" smtClean="0">
                          <a:ln>
                            <a:noFill/>
                          </a:ln>
                          <a:solidFill>
                            <a:srgbClr val="000099"/>
                          </a:solidFill>
                          <a:effectLst/>
                          <a:latin typeface="+mn-lt"/>
                          <a:ea typeface="黑体" pitchFamily="2" charset="-122"/>
                        </a:rPr>
                        <a:t>Gbit</a:t>
                      </a:r>
                      <a:r>
                        <a:rPr kumimoji="0" lang="en-US" altLang="zh-CN" sz="2200" b="1" i="0" u="none" strike="noStrike" cap="none" normalizeH="0" baseline="0" dirty="0" smtClean="0">
                          <a:ln>
                            <a:noFill/>
                          </a:ln>
                          <a:solidFill>
                            <a:srgbClr val="000099"/>
                          </a:solidFill>
                          <a:effectLst/>
                          <a:latin typeface="+mn-lt"/>
                          <a:ea typeface="黑体"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smtClean="0">
                <a:ea typeface="黑体" pitchFamily="2" charset="-122"/>
              </a:rPr>
              <a:t>SONET</a:t>
            </a:r>
            <a:r>
              <a:rPr lang="zh-CN" altLang="zh-CN" sz="2400" b="1" dirty="0" smtClean="0">
                <a:ea typeface="黑体" pitchFamily="2" charset="-122"/>
              </a:rPr>
              <a:t>的</a:t>
            </a:r>
            <a:r>
              <a:rPr lang="en-US" altLang="zh-CN" sz="2400" b="1" dirty="0" smtClean="0">
                <a:ea typeface="黑体" pitchFamily="2" charset="-122"/>
              </a:rPr>
              <a:t> OC</a:t>
            </a:r>
            <a:r>
              <a:rPr lang="zh-CN" altLang="zh-CN" sz="2400" b="1" dirty="0" smtClean="0">
                <a:ea typeface="黑体" pitchFamily="2" charset="-122"/>
              </a:rPr>
              <a:t>级</a:t>
            </a:r>
            <a:r>
              <a:rPr lang="en-US" altLang="zh-CN" sz="2400" b="1" dirty="0" smtClean="0">
                <a:ea typeface="黑体" pitchFamily="2" charset="-122"/>
              </a:rPr>
              <a:t> / STS</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与</a:t>
            </a:r>
            <a:r>
              <a:rPr lang="en-US" altLang="zh-CN" sz="2400" b="1" dirty="0">
                <a:ea typeface="黑体" pitchFamily="2" charset="-122"/>
              </a:rPr>
              <a:t>SDH</a:t>
            </a:r>
            <a:r>
              <a:rPr lang="zh-CN" altLang="zh-CN" sz="2400" b="1" dirty="0" smtClean="0">
                <a:ea typeface="黑体" pitchFamily="2" charset="-122"/>
              </a:rPr>
              <a:t>的</a:t>
            </a:r>
            <a:r>
              <a:rPr lang="en-US" altLang="zh-CN" sz="2400" b="1" dirty="0" smtClean="0">
                <a:ea typeface="黑体" pitchFamily="2" charset="-122"/>
              </a:rPr>
              <a:t> STM</a:t>
            </a:r>
            <a:r>
              <a:rPr lang="zh-CN" altLang="zh-CN" sz="2400" b="1" dirty="0" smtClean="0">
                <a:ea typeface="黑体" pitchFamily="2" charset="-122"/>
              </a:rPr>
              <a:t>级</a:t>
            </a:r>
            <a:r>
              <a:rPr lang="en-US" altLang="zh-CN" sz="2400" b="1" dirty="0" smtClean="0">
                <a:ea typeface="黑体" pitchFamily="2" charset="-122"/>
              </a:rPr>
              <a:t> </a:t>
            </a:r>
            <a:r>
              <a:rPr lang="zh-CN" altLang="zh-CN" sz="2400" b="1" dirty="0" smtClean="0">
                <a:ea typeface="黑体" pitchFamily="2" charset="-122"/>
              </a:rPr>
              <a:t>的</a:t>
            </a:r>
            <a:r>
              <a:rPr lang="zh-CN" altLang="zh-CN" sz="2400" b="1" dirty="0">
                <a:ea typeface="黑体" pitchFamily="2" charset="-122"/>
              </a:rPr>
              <a:t>对应关系</a:t>
            </a:r>
            <a:endParaRPr lang="zh-CN" altLang="en-US" sz="2400" b="1" dirty="0">
              <a:ea typeface="黑体" pitchFamily="2" charset="-122"/>
            </a:endParaRPr>
          </a:p>
        </p:txBody>
      </p:sp>
    </p:spTree>
    <p:extLst>
      <p:ext uri="{BB962C8B-B14F-4D97-AF65-F5344CB8AC3E}">
        <p14:creationId xmlns:p14="http://schemas.microsoft.com/office/powerpoint/2010/main" val="633063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SONET / SDH </a:t>
            </a:r>
            <a:r>
              <a:rPr lang="zh-CN" altLang="en-US" dirty="0" smtClean="0"/>
              <a:t>标准的意义</a:t>
            </a:r>
            <a:endParaRPr lang="zh-CN" altLang="en-US" dirty="0"/>
          </a:p>
        </p:txBody>
      </p:sp>
      <p:sp>
        <p:nvSpPr>
          <p:cNvPr id="3" name="内容占位符 2"/>
          <p:cNvSpPr>
            <a:spLocks noGrp="1"/>
          </p:cNvSpPr>
          <p:nvPr>
            <p:ph idx="1"/>
          </p:nvPr>
        </p:nvSpPr>
        <p:spPr/>
        <p:txBody>
          <a:bodyPr/>
          <a:lstStyle/>
          <a:p>
            <a:r>
              <a:rPr lang="zh-CN" altLang="en-US" dirty="0" smtClean="0"/>
              <a:t>使</a:t>
            </a:r>
            <a:r>
              <a:rPr lang="zh-CN" altLang="zh-CN" dirty="0" smtClean="0"/>
              <a:t>不同</a:t>
            </a:r>
            <a:r>
              <a:rPr lang="zh-CN" altLang="zh-CN" dirty="0"/>
              <a:t>的数字传输体制在</a:t>
            </a:r>
            <a:r>
              <a:rPr lang="en-US" altLang="zh-CN" dirty="0"/>
              <a:t> </a:t>
            </a:r>
            <a:r>
              <a:rPr lang="en-US" altLang="zh-CN" dirty="0" smtClean="0"/>
              <a:t>STM-1 </a:t>
            </a:r>
            <a:r>
              <a:rPr lang="zh-CN" altLang="zh-CN" dirty="0" smtClean="0"/>
              <a:t>等级</a:t>
            </a:r>
            <a:r>
              <a:rPr lang="zh-CN" altLang="zh-CN" dirty="0"/>
              <a:t>上获得了</a:t>
            </a:r>
            <a:r>
              <a:rPr lang="zh-CN" altLang="zh-CN" dirty="0" smtClean="0"/>
              <a:t>统一</a:t>
            </a:r>
            <a:r>
              <a:rPr lang="zh-CN" altLang="en-US" dirty="0" smtClean="0"/>
              <a:t>。</a:t>
            </a:r>
            <a:endParaRPr lang="en-US" altLang="zh-CN" dirty="0" smtClean="0"/>
          </a:p>
          <a:p>
            <a:r>
              <a:rPr lang="zh-CN" altLang="zh-CN" dirty="0" smtClean="0"/>
              <a:t>第一次</a:t>
            </a:r>
            <a:r>
              <a:rPr lang="zh-CN" altLang="zh-CN" dirty="0"/>
              <a:t>真正实现了数字传输体制上的世界性</a:t>
            </a:r>
            <a:r>
              <a:rPr lang="zh-CN" altLang="zh-CN" dirty="0" smtClean="0"/>
              <a:t>标准</a:t>
            </a:r>
            <a:r>
              <a:rPr lang="zh-CN" altLang="en-US" dirty="0" smtClean="0"/>
              <a:t>。</a:t>
            </a:r>
            <a:endParaRPr lang="en-US" altLang="zh-CN" dirty="0" smtClean="0"/>
          </a:p>
          <a:p>
            <a:r>
              <a:rPr lang="zh-CN" altLang="zh-CN" dirty="0"/>
              <a:t>已成为公认的新一代理想的传输网</a:t>
            </a:r>
            <a:r>
              <a:rPr lang="zh-CN" altLang="zh-CN" dirty="0" smtClean="0"/>
              <a:t>体制</a:t>
            </a:r>
            <a:r>
              <a:rPr lang="zh-CN" altLang="en-US" dirty="0" smtClean="0"/>
              <a:t>。</a:t>
            </a:r>
            <a:endParaRPr lang="en-US" altLang="zh-CN" dirty="0" smtClean="0"/>
          </a:p>
          <a:p>
            <a:r>
              <a:rPr lang="en-US" altLang="zh-CN" dirty="0" smtClean="0"/>
              <a:t>SDH </a:t>
            </a:r>
            <a:r>
              <a:rPr lang="zh-CN" altLang="zh-CN" dirty="0" smtClean="0"/>
              <a:t>标准</a:t>
            </a:r>
            <a:r>
              <a:rPr lang="zh-CN" altLang="zh-CN" dirty="0"/>
              <a:t>也适合于微波和卫星传输的技术体制。</a:t>
            </a:r>
            <a:endParaRPr lang="zh-CN" altLang="en-US" dirty="0"/>
          </a:p>
        </p:txBody>
      </p:sp>
    </p:spTree>
    <p:extLst>
      <p:ext uri="{BB962C8B-B14F-4D97-AF65-F5344CB8AC3E}">
        <p14:creationId xmlns:p14="http://schemas.microsoft.com/office/powerpoint/2010/main" val="4160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t>
            </a:r>
            <a:r>
              <a:rPr lang="en-US" altLang="zh-CN" dirty="0" smtClean="0"/>
              <a:t>ADSL </a:t>
            </a:r>
            <a:r>
              <a:rPr lang="zh-CN" altLang="zh-CN" dirty="0" smtClean="0"/>
              <a:t>技术</a:t>
            </a:r>
            <a:endParaRPr lang="zh-CN" altLang="zh-CN" dirty="0"/>
          </a:p>
          <a:p>
            <a:r>
              <a:rPr lang="en-US" altLang="zh-CN" dirty="0" smtClean="0"/>
              <a:t>2.6.2  </a:t>
            </a:r>
            <a:r>
              <a:rPr lang="zh-CN" altLang="zh-CN" dirty="0"/>
              <a:t>光纤同轴混合网（</a:t>
            </a:r>
            <a:r>
              <a:rPr lang="en-US" altLang="zh-CN" dirty="0"/>
              <a:t>HFC</a:t>
            </a:r>
            <a:r>
              <a:rPr lang="zh-CN" altLang="zh-CN" dirty="0"/>
              <a:t>网）</a:t>
            </a:r>
          </a:p>
          <a:p>
            <a:r>
              <a:rPr lang="en-US" altLang="zh-CN" dirty="0" smtClean="0"/>
              <a:t>2.6.3  </a:t>
            </a:r>
            <a:r>
              <a:rPr lang="en-US" altLang="zh-CN" dirty="0" err="1" smtClean="0"/>
              <a:t>FTTx</a:t>
            </a:r>
            <a:r>
              <a:rPr lang="en-US" altLang="zh-CN" dirty="0" smtClean="0"/>
              <a:t> </a:t>
            </a:r>
            <a:r>
              <a:rPr lang="zh-CN" altLang="zh-CN" dirty="0" smtClean="0"/>
              <a:t>技术</a:t>
            </a:r>
            <a:endParaRPr lang="zh-CN" altLang="en-US" dirty="0"/>
          </a:p>
        </p:txBody>
      </p:sp>
    </p:spTree>
    <p:extLst>
      <p:ext uri="{BB962C8B-B14F-4D97-AF65-F5344CB8AC3E}">
        <p14:creationId xmlns:p14="http://schemas.microsoft.com/office/powerpoint/2010/main" val="1689834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a:t>
            </a:r>
            <a:r>
              <a:rPr lang="zh-CN" altLang="zh-CN" dirty="0" smtClean="0"/>
              <a:t>某个</a:t>
            </a:r>
            <a:r>
              <a:rPr lang="en-US" altLang="zh-CN" dirty="0" smtClean="0"/>
              <a:t> ISP</a:t>
            </a:r>
            <a:r>
              <a:rPr lang="zh-CN" altLang="en-US" dirty="0" smtClean="0"/>
              <a:t>。</a:t>
            </a:r>
            <a:endParaRPr lang="en-US" altLang="zh-CN" dirty="0" smtClean="0"/>
          </a:p>
          <a:p>
            <a:pPr>
              <a:spcBef>
                <a:spcPts val="1200"/>
              </a:spcBef>
            </a:pPr>
            <a:r>
              <a:rPr lang="zh-CN" altLang="zh-CN" dirty="0"/>
              <a:t>在互联网的发展初期，用户都是利用电话的用户线通过调制解调器连接</a:t>
            </a:r>
            <a:r>
              <a:rPr lang="zh-CN" altLang="zh-CN" dirty="0" smtClean="0"/>
              <a:t>到</a:t>
            </a:r>
            <a:r>
              <a:rPr lang="en-US" altLang="zh-CN" dirty="0" smtClean="0"/>
              <a:t> ISP </a:t>
            </a:r>
            <a:r>
              <a:rPr lang="zh-CN" altLang="zh-CN" dirty="0" smtClean="0"/>
              <a:t>的，</a:t>
            </a:r>
            <a:r>
              <a:rPr lang="zh-CN" altLang="en-US" dirty="0" smtClean="0"/>
              <a:t>电话</a:t>
            </a:r>
            <a:r>
              <a:rPr lang="zh-CN" altLang="zh-CN" dirty="0" smtClean="0"/>
              <a:t>用户</a:t>
            </a:r>
            <a:r>
              <a:rPr lang="zh-CN" altLang="zh-CN" dirty="0"/>
              <a:t>线接入到互联网的速率最高只能</a:t>
            </a:r>
            <a:r>
              <a:rPr lang="zh-CN" altLang="zh-CN" dirty="0" smtClean="0"/>
              <a:t>达到</a:t>
            </a:r>
            <a:r>
              <a:rPr lang="en-US" altLang="zh-CN" dirty="0" smtClean="0"/>
              <a:t> 56 </a:t>
            </a:r>
            <a:r>
              <a:rPr lang="en-US" altLang="zh-CN" dirty="0" err="1"/>
              <a:t>kbit</a:t>
            </a:r>
            <a:r>
              <a:rPr lang="en-US" altLang="zh-CN" dirty="0"/>
              <a:t>/s</a:t>
            </a:r>
            <a:r>
              <a:rPr lang="zh-CN" altLang="zh-CN" dirty="0" smtClean="0"/>
              <a:t>。</a:t>
            </a:r>
            <a:endParaRPr lang="en-US" altLang="zh-CN" dirty="0" smtClean="0"/>
          </a:p>
          <a:p>
            <a:pPr>
              <a:spcBef>
                <a:spcPts val="1200"/>
              </a:spcBef>
            </a:pPr>
            <a:r>
              <a:rPr lang="zh-CN" altLang="zh-CN" dirty="0" smtClean="0"/>
              <a:t>美国联邦通信委员会</a:t>
            </a:r>
            <a:r>
              <a:rPr lang="en-US" altLang="zh-CN" dirty="0" smtClean="0"/>
              <a:t> FCC </a:t>
            </a:r>
            <a:r>
              <a:rPr lang="zh-CN" altLang="en-US" dirty="0" smtClean="0"/>
              <a:t>原来</a:t>
            </a:r>
            <a:r>
              <a:rPr lang="zh-CN" altLang="zh-CN" dirty="0" smtClean="0"/>
              <a:t>认为</a:t>
            </a:r>
            <a:r>
              <a:rPr lang="zh-CN" altLang="zh-CN" dirty="0"/>
              <a:t>只要双向速率之和</a:t>
            </a:r>
            <a:r>
              <a:rPr lang="zh-CN" altLang="zh-CN" dirty="0" smtClean="0"/>
              <a:t>超过</a:t>
            </a:r>
            <a:r>
              <a:rPr lang="en-US" altLang="zh-CN" dirty="0" smtClean="0"/>
              <a:t> 200 </a:t>
            </a:r>
            <a:r>
              <a:rPr lang="en-US" altLang="zh-CN" dirty="0" err="1" smtClean="0"/>
              <a:t>kbit</a:t>
            </a:r>
            <a:r>
              <a:rPr lang="en-US" altLang="zh-CN" dirty="0" smtClean="0"/>
              <a:t>/s </a:t>
            </a:r>
            <a:r>
              <a:rPr lang="zh-CN" altLang="zh-CN" dirty="0" smtClean="0"/>
              <a:t>就是</a:t>
            </a:r>
            <a:r>
              <a:rPr lang="zh-CN" altLang="zh-CN" dirty="0" smtClean="0">
                <a:solidFill>
                  <a:srgbClr val="FF0000"/>
                </a:solidFill>
              </a:rPr>
              <a:t>宽带</a:t>
            </a:r>
            <a:r>
              <a:rPr lang="zh-CN" altLang="en-US" dirty="0" smtClean="0">
                <a:solidFill>
                  <a:srgbClr val="FF0000"/>
                </a:solidFill>
              </a:rPr>
              <a:t>。</a:t>
            </a:r>
            <a:r>
              <a:rPr lang="zh-CN" altLang="en-US" dirty="0" smtClean="0"/>
              <a:t>但 </a:t>
            </a:r>
            <a:r>
              <a:rPr lang="en-US" altLang="zh-CN" dirty="0" smtClean="0"/>
              <a:t>2015 </a:t>
            </a:r>
            <a:r>
              <a:rPr lang="zh-CN" altLang="en-US" dirty="0" smtClean="0"/>
              <a:t>年重新定义为：宽带下行速率要达到 </a:t>
            </a:r>
            <a:r>
              <a:rPr lang="en-US" altLang="zh-CN" dirty="0" smtClean="0"/>
              <a:t>25</a:t>
            </a:r>
            <a:r>
              <a:rPr lang="en-US" altLang="zh-CN" sz="2400" dirty="0" smtClean="0"/>
              <a:t> </a:t>
            </a:r>
            <a:r>
              <a:rPr lang="en-US" altLang="zh-CN" dirty="0" err="1" smtClean="0"/>
              <a:t>Mbit</a:t>
            </a:r>
            <a:r>
              <a:rPr lang="en-US" altLang="zh-CN" dirty="0" smtClean="0"/>
              <a:t>/s</a:t>
            </a:r>
          </a:p>
          <a:p>
            <a:pPr>
              <a:spcBef>
                <a:spcPts val="0"/>
              </a:spcBef>
              <a:buNone/>
            </a:pPr>
            <a:r>
              <a:rPr lang="zh-CN" altLang="en-US" dirty="0" smtClean="0"/>
              <a:t>                      宽带上行速率要达到 </a:t>
            </a:r>
            <a:r>
              <a:rPr lang="en-US" altLang="zh-CN" dirty="0" smtClean="0"/>
              <a:t>3</a:t>
            </a:r>
            <a:r>
              <a:rPr lang="en-US" altLang="zh-CN" sz="2400" dirty="0" smtClean="0"/>
              <a:t> </a:t>
            </a:r>
            <a:r>
              <a:rPr lang="en-US" altLang="zh-CN" dirty="0" err="1" smtClean="0"/>
              <a:t>Mbit</a:t>
            </a:r>
            <a:r>
              <a:rPr lang="en-US" altLang="zh-CN" dirty="0" smtClean="0"/>
              <a:t>/s </a:t>
            </a:r>
          </a:p>
          <a:p>
            <a:pPr>
              <a:spcBef>
                <a:spcPts val="1200"/>
              </a:spcBef>
              <a:buNone/>
            </a:pPr>
            <a:endParaRPr lang="en-US" altLang="zh-CN" dirty="0" smtClean="0"/>
          </a:p>
        </p:txBody>
      </p:sp>
    </p:spTree>
    <p:extLst>
      <p:ext uri="{BB962C8B-B14F-4D97-AF65-F5344CB8AC3E}">
        <p14:creationId xmlns:p14="http://schemas.microsoft.com/office/powerpoint/2010/main" val="12665309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smtClean="0"/>
              <a:t>从</a:t>
            </a:r>
            <a:r>
              <a:rPr lang="zh-CN" altLang="zh-CN" dirty="0"/>
              <a:t>宽带接入的媒体来看，可以划分为两大</a:t>
            </a:r>
            <a:r>
              <a:rPr lang="zh-CN" altLang="zh-CN" dirty="0" smtClean="0"/>
              <a:t>类</a:t>
            </a:r>
            <a:r>
              <a:rPr lang="zh-CN" altLang="en-US" dirty="0" smtClean="0"/>
              <a:t>：</a:t>
            </a:r>
            <a:endParaRPr lang="en-US" altLang="zh-CN" dirty="0" smtClean="0"/>
          </a:p>
          <a:p>
            <a:pPr lvl="1">
              <a:spcBef>
                <a:spcPts val="1200"/>
              </a:spcBef>
            </a:pPr>
            <a:r>
              <a:rPr lang="zh-CN" altLang="zh-CN" dirty="0" smtClean="0"/>
              <a:t>有线</a:t>
            </a:r>
            <a:r>
              <a:rPr lang="zh-CN" altLang="zh-CN" dirty="0"/>
              <a:t>宽带</a:t>
            </a:r>
            <a:r>
              <a:rPr lang="zh-CN" altLang="zh-CN" dirty="0" smtClean="0"/>
              <a:t>接入</a:t>
            </a:r>
            <a:endParaRPr lang="en-US" altLang="zh-CN" dirty="0" smtClean="0"/>
          </a:p>
          <a:p>
            <a:pPr lvl="1">
              <a:spcBef>
                <a:spcPts val="1200"/>
              </a:spcBef>
            </a:pPr>
            <a:r>
              <a:rPr lang="zh-CN" altLang="zh-CN" dirty="0" smtClean="0"/>
              <a:t>无线</a:t>
            </a:r>
            <a:r>
              <a:rPr lang="zh-CN" altLang="zh-CN" dirty="0"/>
              <a:t>宽带</a:t>
            </a:r>
            <a:r>
              <a:rPr lang="zh-CN" altLang="zh-CN" dirty="0" smtClean="0"/>
              <a:t>接入</a:t>
            </a:r>
            <a:endParaRPr lang="en-US" altLang="zh-CN" dirty="0" smtClean="0"/>
          </a:p>
          <a:p>
            <a:pPr>
              <a:spcBef>
                <a:spcPts val="1200"/>
              </a:spcBef>
            </a:pPr>
            <a:r>
              <a:rPr lang="zh-CN" altLang="zh-CN" dirty="0" smtClean="0"/>
              <a:t>下面讨论</a:t>
            </a:r>
            <a:r>
              <a:rPr lang="zh-CN" altLang="zh-CN" dirty="0"/>
              <a:t>有线的宽带接入</a:t>
            </a:r>
            <a:r>
              <a:rPr lang="zh-CN" altLang="zh-CN" dirty="0" smtClean="0"/>
              <a:t>。</a:t>
            </a:r>
            <a:endParaRPr lang="zh-CN" altLang="zh-CN" dirty="0"/>
          </a:p>
        </p:txBody>
      </p:sp>
    </p:spTree>
    <p:extLst>
      <p:ext uri="{BB962C8B-B14F-4D97-AF65-F5344CB8AC3E}">
        <p14:creationId xmlns:p14="http://schemas.microsoft.com/office/powerpoint/2010/main" val="2685817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码元</a:t>
            </a:r>
            <a:endParaRPr lang="zh-CN" altLang="en-US" dirty="0"/>
          </a:p>
        </p:txBody>
      </p:sp>
      <p:sp>
        <p:nvSpPr>
          <p:cNvPr id="3" name="内容占位符 2"/>
          <p:cNvSpPr>
            <a:spLocks noGrp="1"/>
          </p:cNvSpPr>
          <p:nvPr>
            <p:ph idx="1"/>
          </p:nvPr>
        </p:nvSpPr>
        <p:spPr>
          <a:xfrm>
            <a:off x="495300" y="1196752"/>
            <a:ext cx="9066212" cy="4464495"/>
          </a:xfrm>
        </p:spPr>
        <p:txBody>
          <a:bodyPr/>
          <a:lstStyle/>
          <a:p>
            <a:r>
              <a:rPr lang="zh-CN" altLang="en-US" sz="2400" b="0" dirty="0"/>
              <a:t>码元：在数字通信中常常用时间间隔相同的符号来表示一个二进制数字，这样的时间间隔内的信号称为</a:t>
            </a:r>
            <a:r>
              <a:rPr lang="en-US" altLang="zh-CN" sz="2400" b="0" dirty="0"/>
              <a:t>(</a:t>
            </a:r>
            <a:r>
              <a:rPr lang="zh-CN" altLang="en-US" sz="2400" b="0" dirty="0"/>
              <a:t>二进制）码元。 而这个间隔被称为码元长度。值得注意的是当码元的离散状态有大于</a:t>
            </a:r>
            <a:r>
              <a:rPr lang="en-US" altLang="zh-CN" sz="2400" b="0" dirty="0"/>
              <a:t>2</a:t>
            </a:r>
            <a:r>
              <a:rPr lang="zh-CN" altLang="en-US" sz="2400" b="0" dirty="0"/>
              <a:t>个时（如</a:t>
            </a:r>
            <a:r>
              <a:rPr lang="en-US" altLang="zh-CN" sz="2400" b="0" dirty="0"/>
              <a:t>M</a:t>
            </a:r>
            <a:r>
              <a:rPr lang="zh-CN" altLang="en-US" sz="2400" b="0" dirty="0"/>
              <a:t>大于</a:t>
            </a:r>
            <a:r>
              <a:rPr lang="en-US" altLang="zh-CN" sz="2400" b="0" dirty="0"/>
              <a:t>2</a:t>
            </a:r>
            <a:r>
              <a:rPr lang="zh-CN" altLang="en-US" sz="2400" b="0" dirty="0"/>
              <a:t>个） 时，此时码元为</a:t>
            </a:r>
            <a:r>
              <a:rPr lang="en-US" altLang="zh-CN" sz="2400" b="0" dirty="0"/>
              <a:t>M</a:t>
            </a:r>
            <a:r>
              <a:rPr lang="zh-CN" altLang="en-US" sz="2400" b="0" dirty="0"/>
              <a:t>进制码元</a:t>
            </a:r>
            <a:r>
              <a:rPr lang="zh-CN" altLang="en-US" sz="2400" b="0" dirty="0" smtClean="0"/>
              <a:t>。</a:t>
            </a:r>
            <a:endParaRPr lang="en-US" altLang="zh-CN" sz="2400" b="0" dirty="0" smtClean="0"/>
          </a:p>
          <a:p>
            <a:r>
              <a:rPr lang="zh-CN" altLang="en-US" sz="2400" b="0" dirty="0"/>
              <a:t>固定时长 </a:t>
            </a:r>
            <a:r>
              <a:rPr lang="en-US" altLang="zh-CN" sz="2400" b="0" dirty="0"/>
              <a:t>: </a:t>
            </a:r>
            <a:r>
              <a:rPr lang="zh-CN" altLang="en-US" sz="2400" b="0" dirty="0"/>
              <a:t>指的</a:t>
            </a:r>
            <a:r>
              <a:rPr lang="zh-CN" altLang="en-US" sz="2400" b="0" dirty="0" smtClean="0"/>
              <a:t>是高</a:t>
            </a:r>
            <a:r>
              <a:rPr lang="zh-CN" altLang="en-US" sz="2400" b="0" dirty="0"/>
              <a:t>电平 </a:t>
            </a:r>
            <a:r>
              <a:rPr lang="en-US" altLang="zh-CN" sz="2400" b="0" dirty="0"/>
              <a:t>, </a:t>
            </a:r>
            <a:r>
              <a:rPr lang="zh-CN" altLang="en-US" sz="2400" b="0" dirty="0"/>
              <a:t>低</a:t>
            </a:r>
            <a:r>
              <a:rPr lang="zh-CN" altLang="en-US" sz="2400" b="0" dirty="0" smtClean="0"/>
              <a:t>电平的 </a:t>
            </a:r>
            <a:r>
              <a:rPr lang="zh-CN" altLang="en-US" sz="2400" b="0" dirty="0"/>
              <a:t>持续时间 </a:t>
            </a:r>
            <a:r>
              <a:rPr lang="en-US" altLang="zh-CN" sz="2400" b="0" dirty="0"/>
              <a:t>, </a:t>
            </a:r>
            <a:r>
              <a:rPr lang="zh-CN" altLang="en-US" sz="2400" b="0" dirty="0"/>
              <a:t>该时间必须是固定的 </a:t>
            </a:r>
            <a:r>
              <a:rPr lang="en-US" altLang="zh-CN" sz="2400" b="0" dirty="0" smtClean="0"/>
              <a:t>;</a:t>
            </a:r>
          </a:p>
          <a:p>
            <a:r>
              <a:rPr lang="zh-CN" altLang="en-US" sz="2400" b="0" dirty="0" smtClean="0"/>
              <a:t>码元本质 </a:t>
            </a:r>
            <a:r>
              <a:rPr lang="en-US" altLang="zh-CN" sz="2400" b="0" dirty="0"/>
              <a:t>: </a:t>
            </a:r>
            <a:r>
              <a:rPr lang="zh-CN" altLang="en-US" sz="2400" b="0" dirty="0" smtClean="0"/>
              <a:t>是信号波形</a:t>
            </a:r>
            <a:r>
              <a:rPr lang="en-US" altLang="zh-CN" sz="2400" b="0" dirty="0" smtClean="0"/>
              <a:t>;</a:t>
            </a:r>
          </a:p>
          <a:p>
            <a:r>
              <a:rPr lang="zh-CN" altLang="en-US" sz="2400" b="0" dirty="0" smtClean="0"/>
              <a:t>离散状态 </a:t>
            </a:r>
            <a:r>
              <a:rPr lang="en-US" altLang="zh-CN" sz="2400" b="0" dirty="0"/>
              <a:t>: </a:t>
            </a:r>
            <a:r>
              <a:rPr lang="en-US" altLang="zh-CN" sz="2400" b="0" dirty="0" smtClean="0"/>
              <a:t>M</a:t>
            </a:r>
            <a:r>
              <a:rPr lang="zh-CN" altLang="en-US" sz="2400" b="0" dirty="0" smtClean="0"/>
              <a:t>为</a:t>
            </a:r>
            <a:r>
              <a:rPr lang="en-US" altLang="zh-CN" sz="2400" b="0" dirty="0" smtClean="0"/>
              <a:t>2</a:t>
            </a:r>
            <a:r>
              <a:rPr lang="zh-CN" altLang="en-US" sz="2400" b="0" dirty="0" smtClean="0"/>
              <a:t>时，指</a:t>
            </a:r>
            <a:r>
              <a:rPr lang="zh-CN" altLang="en-US" sz="2400" b="0" dirty="0"/>
              <a:t>的是 </a:t>
            </a:r>
            <a:r>
              <a:rPr lang="en-US" altLang="zh-CN" sz="2400" b="0" dirty="0" smtClean="0"/>
              <a:t>0</a:t>
            </a:r>
            <a:r>
              <a:rPr lang="zh-CN" altLang="en-US" sz="2400" b="0" dirty="0" smtClean="0"/>
              <a:t>或 </a:t>
            </a:r>
            <a:r>
              <a:rPr lang="en-US" altLang="zh-CN" sz="2400" b="0" dirty="0" smtClean="0"/>
              <a:t>1;</a:t>
            </a:r>
          </a:p>
          <a:p>
            <a:r>
              <a:rPr lang="en-US" altLang="zh-CN" sz="2400" b="0" dirty="0" smtClean="0"/>
              <a:t>“</a:t>
            </a:r>
            <a:r>
              <a:rPr lang="zh-CN" altLang="en-US" sz="2400" b="0" dirty="0" smtClean="0"/>
              <a:t>码元</a:t>
            </a:r>
            <a:r>
              <a:rPr lang="en-US" altLang="zh-CN" sz="2400" b="0" dirty="0" smtClean="0"/>
              <a:t>” </a:t>
            </a:r>
            <a:r>
              <a:rPr lang="zh-CN" altLang="en-US" sz="2400" b="0" dirty="0"/>
              <a:t>进制 </a:t>
            </a:r>
            <a:r>
              <a:rPr lang="en-US" altLang="zh-CN" sz="2400" b="0" dirty="0"/>
              <a:t>: </a:t>
            </a:r>
            <a:endParaRPr lang="en-US" altLang="zh-CN" sz="2400" b="0" dirty="0" smtClean="0"/>
          </a:p>
          <a:p>
            <a:r>
              <a:rPr lang="zh-CN" altLang="en-US" sz="2400" b="0" dirty="0" smtClean="0"/>
              <a:t>当码元离散状态有 </a:t>
            </a:r>
            <a:r>
              <a:rPr lang="en-US" altLang="zh-CN" sz="2400" b="0" dirty="0" smtClean="0"/>
              <a:t>M</a:t>
            </a:r>
            <a:r>
              <a:rPr lang="zh-CN" altLang="en-US" sz="2400" b="0" dirty="0" smtClean="0"/>
              <a:t>个时 </a:t>
            </a:r>
            <a:r>
              <a:rPr lang="en-US" altLang="zh-CN" sz="2400" b="0" dirty="0" smtClean="0"/>
              <a:t>,</a:t>
            </a:r>
          </a:p>
          <a:p>
            <a:pPr marL="0" indent="0">
              <a:buNone/>
            </a:pPr>
            <a:r>
              <a:rPr lang="zh-CN" altLang="en-US" sz="2400" b="0" dirty="0" smtClean="0"/>
              <a:t>该码元称为</a:t>
            </a:r>
            <a:r>
              <a:rPr lang="en-US" altLang="zh-CN" sz="2400" b="0" dirty="0" smtClean="0"/>
              <a:t>M</a:t>
            </a:r>
            <a:r>
              <a:rPr lang="zh-CN" altLang="en-US" sz="2400" b="0" dirty="0" smtClean="0"/>
              <a:t>进</a:t>
            </a:r>
            <a:r>
              <a:rPr lang="zh-CN" altLang="en-US" sz="2400" b="0" dirty="0"/>
              <a:t>制码元 </a:t>
            </a:r>
            <a:r>
              <a:rPr lang="en-US" altLang="zh-CN" sz="2400" b="0" dirty="0"/>
              <a:t>( M </a:t>
            </a:r>
            <a:r>
              <a:rPr lang="en-US" altLang="zh-CN" sz="2400" b="0" dirty="0" smtClean="0"/>
              <a:t>≥0)</a:t>
            </a:r>
          </a:p>
        </p:txBody>
      </p:sp>
      <p:pic>
        <p:nvPicPr>
          <p:cNvPr id="7172" name="Picture 4" descr="å¨è¿éæå¥å¾çæè¿°"/>
          <p:cNvPicPr>
            <a:picLocks noChangeAspect="1" noChangeArrowheads="1"/>
          </p:cNvPicPr>
          <p:nvPr/>
        </p:nvPicPr>
        <p:blipFill rotWithShape="1">
          <a:blip r:embed="rId2">
            <a:extLst>
              <a:ext uri="{28A0092B-C50C-407E-A947-70E740481C1C}">
                <a14:useLocalDpi xmlns:a14="http://schemas.microsoft.com/office/drawing/2010/main" val="0"/>
              </a:ext>
            </a:extLst>
          </a:blip>
          <a:srcRect l="14201" t="6327" r="13212" b="4686"/>
          <a:stretch/>
        </p:blipFill>
        <p:spPr bwMode="auto">
          <a:xfrm>
            <a:off x="5529064" y="4005064"/>
            <a:ext cx="4339450" cy="254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214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smtClean="0"/>
              <a:t>2.6.1  ADSL </a:t>
            </a:r>
            <a:r>
              <a:rPr lang="zh-CN" altLang="en-US" dirty="0" smtClean="0"/>
              <a:t>技术</a:t>
            </a:r>
            <a:endParaRPr lang="zh-CN" altLang="en-US" dirty="0"/>
          </a:p>
        </p:txBody>
      </p:sp>
      <p:sp>
        <p:nvSpPr>
          <p:cNvPr id="271363" name="Rectangle 3"/>
          <p:cNvSpPr>
            <a:spLocks noGrp="1" noChangeArrowheads="1"/>
          </p:cNvSpPr>
          <p:nvPr>
            <p:ph idx="1"/>
          </p:nvPr>
        </p:nvSpPr>
        <p:spPr>
          <a:xfrm>
            <a:off x="495300" y="1196752"/>
            <a:ext cx="8994204" cy="4934173"/>
          </a:xfrm>
        </p:spPr>
        <p:txBody>
          <a:bodyPr/>
          <a:lstStyle/>
          <a:p>
            <a:r>
              <a:rPr lang="zh-CN" altLang="zh-CN" sz="2800" dirty="0" smtClean="0">
                <a:solidFill>
                  <a:srgbClr val="FF0000"/>
                </a:solidFill>
              </a:rPr>
              <a:t>非对称</a:t>
            </a:r>
            <a:r>
              <a:rPr lang="zh-CN" altLang="zh-CN" sz="2800" dirty="0">
                <a:solidFill>
                  <a:srgbClr val="FF0000"/>
                </a:solidFill>
              </a:rPr>
              <a:t>数字用户</a:t>
            </a:r>
            <a:r>
              <a:rPr lang="zh-CN" altLang="zh-CN" sz="2800" dirty="0" smtClean="0">
                <a:solidFill>
                  <a:srgbClr val="FF0000"/>
                </a:solidFill>
              </a:rPr>
              <a:t>线</a:t>
            </a:r>
            <a:r>
              <a:rPr lang="en-US" altLang="zh-CN" sz="2800" dirty="0" smtClean="0">
                <a:solidFill>
                  <a:srgbClr val="FF0000"/>
                </a:solidFill>
              </a:rPr>
              <a:t> ADSL</a:t>
            </a:r>
            <a:r>
              <a:rPr lang="en-US" altLang="zh-CN" sz="2800" dirty="0" smtClean="0"/>
              <a:t> (Asymmetric </a:t>
            </a:r>
            <a:r>
              <a:rPr lang="en-US" altLang="zh-CN" sz="2800" dirty="0"/>
              <a:t>Digital Subscriber </a:t>
            </a:r>
            <a:r>
              <a:rPr lang="en-US" altLang="zh-CN" sz="2800" dirty="0" smtClean="0"/>
              <a:t>Line) </a:t>
            </a:r>
            <a:r>
              <a:rPr lang="zh-CN" altLang="en-US" sz="2800" dirty="0" smtClean="0"/>
              <a:t>技术</a:t>
            </a:r>
            <a:r>
              <a:rPr lang="zh-CN" altLang="en-US" sz="2800" dirty="0"/>
              <a:t>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a:t>
            </a:r>
            <a:r>
              <a:rPr lang="zh-CN" altLang="en-US" sz="2800" dirty="0" smtClean="0">
                <a:solidFill>
                  <a:srgbClr val="FF0000"/>
                </a:solidFill>
              </a:rPr>
              <a:t>线 </a:t>
            </a:r>
            <a:r>
              <a:rPr lang="en-US" altLang="zh-CN" sz="2800" dirty="0" smtClean="0"/>
              <a:t>(</a:t>
            </a:r>
            <a:r>
              <a:rPr lang="en-US" altLang="zh-CN" sz="2800" dirty="0"/>
              <a:t>Digital Subscriber Line</a:t>
            </a:r>
            <a:r>
              <a:rPr lang="en-US" altLang="zh-CN" sz="2800" dirty="0" smtClean="0"/>
              <a:t>) </a:t>
            </a:r>
            <a:r>
              <a:rPr lang="zh-CN" altLang="en-US" sz="2800" dirty="0" smtClean="0"/>
              <a:t>的</a:t>
            </a:r>
            <a:r>
              <a:rPr lang="zh-CN" altLang="en-US" sz="2800" dirty="0"/>
              <a:t>缩写。</a:t>
            </a:r>
          </a:p>
        </p:txBody>
      </p:sp>
    </p:spTree>
    <p:extLst>
      <p:ext uri="{BB962C8B-B14F-4D97-AF65-F5344CB8AC3E}">
        <p14:creationId xmlns:p14="http://schemas.microsoft.com/office/powerpoint/2010/main" val="26111335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smtClean="0"/>
              <a:t> </a:t>
            </a:r>
            <a:r>
              <a:rPr lang="en-US" altLang="zh-CN" sz="2800" dirty="0"/>
              <a:t>(Digital Subscriber Line) </a:t>
            </a:r>
            <a:r>
              <a:rPr lang="zh-CN" altLang="en-US" sz="2800" dirty="0" smtClean="0"/>
              <a:t>：数字用户</a:t>
            </a:r>
            <a:r>
              <a:rPr lang="zh-CN" altLang="en-US" sz="2800" dirty="0"/>
              <a:t>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smtClean="0"/>
              <a:t>DSL</a:t>
            </a:r>
            <a:r>
              <a:rPr lang="zh-CN" altLang="en-US" sz="2800" dirty="0"/>
              <a:t>，是 </a:t>
            </a:r>
            <a:r>
              <a:rPr lang="en-US" altLang="zh-CN" sz="2800" dirty="0"/>
              <a:t>ADSL </a:t>
            </a:r>
            <a:r>
              <a:rPr lang="zh-CN" altLang="en-US" sz="2800" dirty="0"/>
              <a:t>的一个子集，可自动调节线路速率）。 </a:t>
            </a:r>
          </a:p>
        </p:txBody>
      </p:sp>
    </p:spTree>
    <p:extLst>
      <p:ext uri="{BB962C8B-B14F-4D97-AF65-F5344CB8AC3E}">
        <p14:creationId xmlns:p14="http://schemas.microsoft.com/office/powerpoint/2010/main" val="2790077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smtClean="0"/>
              <a:t>的传输</a:t>
            </a:r>
            <a:r>
              <a:rPr lang="zh-CN" altLang="en-US" sz="4000" dirty="0"/>
              <a:t>距离</a:t>
            </a:r>
          </a:p>
        </p:txBody>
      </p:sp>
      <p:sp>
        <p:nvSpPr>
          <p:cNvPr id="304131" name="Rectangle 3"/>
          <p:cNvSpPr>
            <a:spLocks noGrp="1" noChangeArrowheads="1"/>
          </p:cNvSpPr>
          <p:nvPr>
            <p:ph idx="1"/>
          </p:nvPr>
        </p:nvSpPr>
        <p:spPr/>
        <p:txBody>
          <a:bodyPr/>
          <a:lstStyle/>
          <a:p>
            <a:r>
              <a:rPr lang="en-US" altLang="zh-CN" sz="2800" dirty="0" smtClean="0"/>
              <a:t>ADSL </a:t>
            </a:r>
            <a:r>
              <a:rPr lang="zh-CN" altLang="zh-CN" sz="2800" dirty="0" smtClean="0"/>
              <a:t>的</a:t>
            </a:r>
            <a:r>
              <a:rPr lang="zh-CN" altLang="zh-CN" sz="2800" dirty="0"/>
              <a:t>传输距离取决于数据率和用户线的线径（用户线越细，信号传输时的衰减就越大）。</a:t>
            </a:r>
            <a:endParaRPr lang="en-US" altLang="zh-CN" sz="2800" dirty="0" smtClean="0"/>
          </a:p>
          <a:p>
            <a:r>
              <a:rPr lang="en-US" altLang="zh-CN" sz="2800" dirty="0" smtClean="0"/>
              <a:t>ADSL </a:t>
            </a:r>
            <a:r>
              <a:rPr lang="zh-CN" altLang="zh-CN" sz="2800" dirty="0" smtClean="0"/>
              <a:t>所</a:t>
            </a:r>
            <a:r>
              <a:rPr lang="zh-CN" altLang="zh-CN" sz="2800" dirty="0"/>
              <a:t>能得到的最高数据</a:t>
            </a:r>
            <a:r>
              <a:rPr lang="zh-CN" altLang="zh-CN" sz="2800" dirty="0" smtClean="0"/>
              <a:t>传输速率与</a:t>
            </a:r>
            <a:r>
              <a:rPr lang="zh-CN" altLang="zh-CN" sz="2800" dirty="0"/>
              <a:t>实际的用户线上的信噪比密切相关</a:t>
            </a:r>
            <a:r>
              <a:rPr lang="zh-CN" altLang="zh-CN" sz="2800" dirty="0" smtClean="0"/>
              <a:t>。</a:t>
            </a:r>
            <a:endParaRPr lang="en-US" altLang="zh-CN" sz="2800" dirty="0" smtClean="0"/>
          </a:p>
          <a:p>
            <a:r>
              <a:rPr lang="zh-CN" altLang="en-US" sz="2800" dirty="0" smtClean="0"/>
              <a:t>例如：</a:t>
            </a:r>
            <a:endParaRPr lang="en-US" altLang="zh-CN" sz="2800" dirty="0" smtClean="0"/>
          </a:p>
          <a:p>
            <a:pPr lvl="1"/>
            <a:r>
              <a:rPr lang="en-US" altLang="zh-CN" sz="2400" dirty="0" smtClean="0"/>
              <a:t>0.5 </a:t>
            </a:r>
            <a:r>
              <a:rPr lang="zh-CN" altLang="en-US" sz="2400" dirty="0"/>
              <a:t>毫米线径的用户线，传输速率为 </a:t>
            </a:r>
            <a:r>
              <a:rPr lang="en-US" altLang="zh-CN" sz="2400" dirty="0"/>
              <a:t>1.5 ~ 2.0 </a:t>
            </a:r>
            <a:r>
              <a:rPr lang="en-US" altLang="zh-CN" sz="2400" dirty="0" smtClean="0"/>
              <a:t>Mbit/s </a:t>
            </a:r>
            <a:r>
              <a:rPr lang="zh-CN" altLang="en-US" sz="2400" dirty="0"/>
              <a:t>时可传送 </a:t>
            </a:r>
            <a:r>
              <a:rPr lang="en-US" altLang="zh-CN" sz="2400" dirty="0"/>
              <a:t>5.5 </a:t>
            </a:r>
            <a:r>
              <a:rPr lang="zh-CN" altLang="en-US" sz="2400" dirty="0"/>
              <a:t>公里，但当传输速率提高到 </a:t>
            </a:r>
            <a:r>
              <a:rPr lang="en-US" altLang="zh-CN" sz="2400" dirty="0"/>
              <a:t>6.1 </a:t>
            </a:r>
            <a:r>
              <a:rPr lang="en-US" altLang="zh-CN" sz="2400" dirty="0" smtClean="0"/>
              <a:t>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a:t>
            </a:r>
            <a:r>
              <a:rPr lang="zh-CN" altLang="en-US" sz="2400" dirty="0" smtClean="0"/>
              <a:t>到 </a:t>
            </a:r>
            <a:r>
              <a:rPr lang="en-US" altLang="zh-CN" sz="2400" dirty="0" smtClean="0"/>
              <a:t>0.4 </a:t>
            </a:r>
            <a:r>
              <a:rPr lang="zh-CN" altLang="en-US" sz="2400" dirty="0" smtClean="0"/>
              <a:t>毫米</a:t>
            </a:r>
            <a:r>
              <a:rPr lang="zh-CN" altLang="en-US" sz="2400" dirty="0"/>
              <a:t>，那么</a:t>
            </a:r>
            <a:r>
              <a:rPr lang="zh-CN" altLang="en-US" sz="2400" dirty="0" smtClean="0"/>
              <a:t>在 </a:t>
            </a:r>
            <a:r>
              <a:rPr lang="en-US" altLang="zh-CN" sz="2400" dirty="0" smtClean="0"/>
              <a:t>6.1 Mbit/s </a:t>
            </a:r>
            <a:r>
              <a:rPr lang="zh-CN" altLang="en-US" sz="2400" dirty="0" smtClean="0"/>
              <a:t>的</a:t>
            </a:r>
            <a:r>
              <a:rPr lang="zh-CN" altLang="en-US" sz="2400" dirty="0"/>
              <a:t>传输速率下就只能</a:t>
            </a:r>
            <a:r>
              <a:rPr lang="zh-CN" altLang="en-US" sz="2400" dirty="0" smtClean="0"/>
              <a:t>传送 </a:t>
            </a:r>
            <a:r>
              <a:rPr lang="en-US" altLang="zh-CN" sz="2400" dirty="0" smtClean="0"/>
              <a:t>2.7 </a:t>
            </a:r>
            <a:r>
              <a:rPr lang="zh-CN" altLang="en-US" sz="2400" dirty="0" smtClean="0"/>
              <a:t>公里。</a:t>
            </a:r>
            <a:endParaRPr lang="zh-CN" altLang="en-US" sz="2400" dirty="0"/>
          </a:p>
        </p:txBody>
      </p:sp>
    </p:spTree>
    <p:extLst>
      <p:ext uri="{BB962C8B-B14F-4D97-AF65-F5344CB8AC3E}">
        <p14:creationId xmlns:p14="http://schemas.microsoft.com/office/powerpoint/2010/main" val="1029767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r>
              <a:rPr lang="zh-CN" altLang="en-US" dirty="0" smtClean="0"/>
              <a:t>。</a:t>
            </a:r>
            <a:endParaRPr lang="en-US" altLang="zh-CN" dirty="0" smtClean="0"/>
          </a:p>
          <a:p>
            <a:pPr lvl="1"/>
            <a:r>
              <a:rPr lang="zh-CN" altLang="en-US" dirty="0" smtClean="0"/>
              <a:t>这里</a:t>
            </a:r>
            <a:r>
              <a:rPr lang="zh-CN" altLang="en-US" dirty="0"/>
              <a:t>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extLst>
      <p:ext uri="{BB962C8B-B14F-4D97-AF65-F5344CB8AC3E}">
        <p14:creationId xmlns:p14="http://schemas.microsoft.com/office/powerpoint/2010/main" val="1066347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extLst>
      <p:ext uri="{BB962C8B-B14F-4D97-AF65-F5344CB8AC3E}">
        <p14:creationId xmlns:p14="http://schemas.microsoft.com/office/powerpoint/2010/main" val="1354616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itchFamily="2" charset="-122"/>
                </a:rPr>
                <a:t>ADSL </a:t>
              </a:r>
              <a:r>
                <a:rPr lang="zh-CN" altLang="en-US" sz="2800" b="1" dirty="0">
                  <a:solidFill>
                    <a:srgbClr val="C00000"/>
                  </a:solidFill>
                  <a:latin typeface="+mn-lt"/>
                  <a:ea typeface="黑体" pitchFamily="2" charset="-122"/>
                </a:rPr>
                <a:t>的数字业务</a:t>
              </a:r>
            </a:p>
          </p:txBody>
        </p:sp>
        <p:sp>
          <p:nvSpPr>
            <p:cNvPr id="54" name="Freeform 87"/>
            <p:cNvSpPr>
              <a:spLocks/>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a:t>
              </a:r>
            </a:p>
          </p:txBody>
        </p:sp>
        <p:sp>
          <p:nvSpPr>
            <p:cNvPr id="61" name="AutoShape 110"/>
            <p:cNvSpPr>
              <a:spLocks/>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2" name="AutoShape 113"/>
            <p:cNvSpPr>
              <a:spLocks/>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t>
              </a:r>
            </a:p>
          </p:txBody>
        </p:sp>
        <p:sp>
          <p:nvSpPr>
            <p:cNvPr id="65" name="Freeform 168"/>
            <p:cNvSpPr>
              <a:spLocks/>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6" name="Freeform 169"/>
            <p:cNvSpPr>
              <a:spLocks/>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7" name="Freeform 170"/>
            <p:cNvSpPr>
              <a:spLocks/>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8" name="Freeform 171"/>
            <p:cNvSpPr>
              <a:spLocks/>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69" name="Freeform 172"/>
            <p:cNvSpPr>
              <a:spLocks/>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0" name="Freeform 173"/>
            <p:cNvSpPr>
              <a:spLocks/>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1" name="Freeform 174"/>
            <p:cNvSpPr>
              <a:spLocks/>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2" name="Freeform 175"/>
            <p:cNvSpPr>
              <a:spLocks/>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3" name="Freeform 176"/>
            <p:cNvSpPr>
              <a:spLocks/>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4" name="Freeform 177"/>
            <p:cNvSpPr>
              <a:spLocks/>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5" name="Freeform 178"/>
            <p:cNvSpPr>
              <a:spLocks/>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6" name="Freeform 179"/>
            <p:cNvSpPr>
              <a:spLocks/>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Freeform 180"/>
            <p:cNvSpPr>
              <a:spLocks/>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Freeform 181"/>
            <p:cNvSpPr>
              <a:spLocks/>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Freeform 182"/>
            <p:cNvSpPr>
              <a:spLocks/>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Freeform 184"/>
            <p:cNvSpPr>
              <a:spLocks/>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Freeform 185"/>
            <p:cNvSpPr>
              <a:spLocks/>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Freeform 186"/>
            <p:cNvSpPr>
              <a:spLocks/>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Freeform 188"/>
            <p:cNvSpPr>
              <a:spLocks/>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Freeform 189"/>
            <p:cNvSpPr>
              <a:spLocks/>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Freeform 190"/>
            <p:cNvSpPr>
              <a:spLocks/>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~1100</a:t>
              </a:r>
            </a:p>
          </p:txBody>
        </p:sp>
      </p:grpSp>
    </p:spTree>
    <p:extLst>
      <p:ext uri="{BB962C8B-B14F-4D97-AF65-F5344CB8AC3E}">
        <p14:creationId xmlns:p14="http://schemas.microsoft.com/office/powerpoint/2010/main" val="2231332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 </a:t>
            </a:r>
            <a:r>
              <a:rPr lang="en-US" altLang="zh-CN" sz="2400" dirty="0" smtClean="0"/>
              <a:t>Mbit/s </a:t>
            </a:r>
            <a:r>
              <a:rPr lang="zh-CN" altLang="en-US" sz="2400" dirty="0"/>
              <a:t>之间，而上行数据率在 </a:t>
            </a:r>
            <a:r>
              <a:rPr lang="en-US" altLang="zh-CN" sz="2400" dirty="0"/>
              <a:t>32 </a:t>
            </a:r>
            <a:r>
              <a:rPr lang="en-US" altLang="zh-CN" sz="2400" dirty="0" err="1" smtClean="0"/>
              <a:t>kbit</a:t>
            </a:r>
            <a:r>
              <a:rPr lang="en-US" altLang="zh-CN" sz="2400" dirty="0" smtClean="0"/>
              <a:t>/s </a:t>
            </a:r>
            <a:r>
              <a:rPr lang="zh-CN" altLang="en-US" sz="2400" dirty="0"/>
              <a:t>到 </a:t>
            </a:r>
            <a:r>
              <a:rPr lang="en-US" altLang="zh-CN" sz="2400" dirty="0"/>
              <a:t>640 </a:t>
            </a:r>
            <a:r>
              <a:rPr lang="en-US" altLang="zh-CN" sz="2400" dirty="0" err="1" smtClean="0"/>
              <a:t>kbit</a:t>
            </a:r>
            <a:r>
              <a:rPr lang="en-US" altLang="zh-CN" sz="2400" dirty="0" smtClean="0"/>
              <a:t>/s </a:t>
            </a:r>
            <a:r>
              <a:rPr lang="zh-CN" altLang="en-US" sz="2400" dirty="0"/>
              <a:t>之间。</a:t>
            </a:r>
          </a:p>
        </p:txBody>
      </p:sp>
    </p:spTree>
    <p:extLst>
      <p:ext uri="{BB962C8B-B14F-4D97-AF65-F5344CB8AC3E}">
        <p14:creationId xmlns:p14="http://schemas.microsoft.com/office/powerpoint/2010/main" val="32269064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0" name="Freeform 4"/>
          <p:cNvSpPr>
            <a:spLocks/>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2" name="Freeform 6"/>
          <p:cNvSpPr>
            <a:spLocks/>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03"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pic>
        <p:nvPicPr>
          <p:cNvPr id="285708"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10"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ATU-R</a:t>
            </a:r>
          </a:p>
        </p:txBody>
      </p:sp>
      <p:pic>
        <p:nvPicPr>
          <p:cNvPr id="285713" name="Picture 1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a:spLocks/>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ATU-C</a:t>
            </a:r>
          </a:p>
        </p:txBody>
      </p:sp>
      <p:sp>
        <p:nvSpPr>
          <p:cNvPr id="285719" name="Freeform 23"/>
          <p:cNvSpPr>
            <a:spLocks/>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电话</a:t>
            </a:r>
          </a:p>
          <a:p>
            <a:pPr algn="l">
              <a:lnSpc>
                <a:spcPct val="85000"/>
              </a:lnSpc>
            </a:pPr>
            <a:r>
              <a:rPr kumimoji="1" lang="zh-CN" altLang="en-US" sz="2000" b="1">
                <a:solidFill>
                  <a:srgbClr val="000099"/>
                </a:solidFill>
                <a:latin typeface="+mn-lt"/>
                <a:ea typeface="黑体"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 </a:t>
            </a:r>
            <a:r>
              <a:rPr kumimoji="1" lang="en-US" altLang="zh-CN" sz="2000" b="1">
                <a:solidFill>
                  <a:srgbClr val="000099"/>
                </a:solidFill>
                <a:latin typeface="+mn-lt"/>
                <a:ea typeface="黑体"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itchFamily="2" charset="-122"/>
              </a:rPr>
              <a:t>基于 </a:t>
            </a:r>
            <a:r>
              <a:rPr kumimoji="1" lang="en-US" altLang="zh-CN" sz="2400" b="1" dirty="0">
                <a:solidFill>
                  <a:srgbClr val="C00000"/>
                </a:solidFill>
                <a:latin typeface="+mn-lt"/>
                <a:ea typeface="黑体" pitchFamily="2" charset="-122"/>
              </a:rPr>
              <a:t>ADSL </a:t>
            </a:r>
            <a:r>
              <a:rPr kumimoji="1" lang="zh-CN" altLang="en-US" sz="2400" b="1" dirty="0">
                <a:solidFill>
                  <a:srgbClr val="C00000"/>
                </a:solidFill>
                <a:latin typeface="+mn-lt"/>
                <a:ea typeface="黑体"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PS</a:t>
            </a:r>
          </a:p>
        </p:txBody>
      </p:sp>
      <p:sp>
        <p:nvSpPr>
          <p:cNvPr id="285736" name="Freeform 40"/>
          <p:cNvSpPr>
            <a:spLocks/>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5737" name="Freeform 41"/>
          <p:cNvSpPr>
            <a:spLocks/>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TextBox 1"/>
          <p:cNvSpPr txBox="1"/>
          <p:nvPr/>
        </p:nvSpPr>
        <p:spPr>
          <a:xfrm>
            <a:off x="836391" y="4932511"/>
            <a:ext cx="8637393" cy="1323439"/>
          </a:xfrm>
          <a:prstGeom prst="rect">
            <a:avLst/>
          </a:prstGeom>
          <a:solidFill>
            <a:srgbClr val="FFFF66"/>
          </a:solidFill>
        </p:spPr>
        <p:txBody>
          <a:bodyPr wrap="square" rtlCol="0">
            <a:spAutoFit/>
          </a:bodyPr>
          <a:lstStyle/>
          <a:p>
            <a:r>
              <a:rPr lang="en-US" altLang="zh-CN" sz="2000" b="1" dirty="0" smtClean="0">
                <a:solidFill>
                  <a:srgbClr val="000099"/>
                </a:solidFill>
                <a:ea typeface="黑体" pitchFamily="2" charset="-122"/>
              </a:rPr>
              <a:t>DSLAM </a:t>
            </a:r>
            <a:r>
              <a:rPr lang="en-US" altLang="zh-CN" sz="2000" b="1" dirty="0">
                <a:solidFill>
                  <a:srgbClr val="000099"/>
                </a:solidFill>
                <a:ea typeface="黑体" pitchFamily="2" charset="-122"/>
              </a:rPr>
              <a:t>(DSL Access Multiplexer</a:t>
            </a:r>
            <a:r>
              <a:rPr lang="en-US" altLang="zh-CN" sz="2000" b="1" dirty="0" smtClean="0">
                <a:solidFill>
                  <a:srgbClr val="000099"/>
                </a:solidFill>
                <a:ea typeface="黑体" pitchFamily="2" charset="-122"/>
              </a:rPr>
              <a:t>) </a:t>
            </a:r>
            <a:r>
              <a:rPr lang="zh-CN" altLang="en-US" sz="2000" b="1" dirty="0" smtClean="0">
                <a:solidFill>
                  <a:srgbClr val="000099"/>
                </a:solidFill>
                <a:ea typeface="黑体" pitchFamily="2" charset="-122"/>
              </a:rPr>
              <a:t>：数字</a:t>
            </a:r>
            <a:r>
              <a:rPr lang="zh-CN" altLang="en-US" sz="2000" b="1" dirty="0">
                <a:solidFill>
                  <a:srgbClr val="000099"/>
                </a:solidFill>
                <a:ea typeface="黑体" pitchFamily="2" charset="-122"/>
              </a:rPr>
              <a:t>用户线接入复用器 </a:t>
            </a:r>
            <a:endParaRPr lang="en-US" altLang="zh-CN" sz="2000" b="1" dirty="0">
              <a:solidFill>
                <a:srgbClr val="000099"/>
              </a:solidFill>
              <a:ea typeface="黑体" pitchFamily="2" charset="-122"/>
            </a:endParaRPr>
          </a:p>
          <a:p>
            <a:r>
              <a:rPr lang="en-US" altLang="zh-CN" sz="2000" b="1" dirty="0" smtClean="0">
                <a:solidFill>
                  <a:srgbClr val="000099"/>
                </a:solidFill>
                <a:ea typeface="黑体" pitchFamily="2" charset="-122"/>
              </a:rPr>
              <a:t>ATU (Access </a:t>
            </a:r>
            <a:r>
              <a:rPr lang="en-US" altLang="zh-CN" sz="2000" b="1" dirty="0">
                <a:solidFill>
                  <a:srgbClr val="000099"/>
                </a:solidFill>
                <a:ea typeface="黑体" pitchFamily="2" charset="-122"/>
              </a:rPr>
              <a:t>Termination </a:t>
            </a:r>
            <a:r>
              <a:rPr lang="en-US" altLang="zh-CN" sz="2000" b="1" dirty="0" smtClean="0">
                <a:solidFill>
                  <a:srgbClr val="000099"/>
                </a:solidFill>
                <a:ea typeface="黑体" pitchFamily="2" charset="-122"/>
              </a:rPr>
              <a:t>Unit)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接入端接</a:t>
            </a:r>
            <a:r>
              <a:rPr lang="zh-CN" altLang="en-US" sz="2000" b="1" dirty="0" smtClean="0">
                <a:solidFill>
                  <a:srgbClr val="000099"/>
                </a:solidFill>
                <a:ea typeface="黑体" pitchFamily="2" charset="-122"/>
              </a:rPr>
              <a:t>单元</a:t>
            </a:r>
            <a:endParaRPr lang="en-US" altLang="zh-CN" sz="2000" b="1" dirty="0">
              <a:solidFill>
                <a:srgbClr val="000099"/>
              </a:solidFill>
              <a:ea typeface="黑体" pitchFamily="2" charset="-122"/>
            </a:endParaRPr>
          </a:p>
          <a:p>
            <a:r>
              <a:rPr lang="en-US" altLang="zh-CN" sz="2000" b="1" dirty="0">
                <a:solidFill>
                  <a:srgbClr val="000099"/>
                </a:solidFill>
                <a:ea typeface="黑体" pitchFamily="2" charset="-122"/>
              </a:rPr>
              <a:t>ATU-C (C </a:t>
            </a:r>
            <a:r>
              <a:rPr lang="zh-CN" altLang="en-US" sz="2000" b="1" dirty="0">
                <a:solidFill>
                  <a:srgbClr val="000099"/>
                </a:solidFill>
                <a:ea typeface="黑体" pitchFamily="2" charset="-122"/>
              </a:rPr>
              <a:t>代表端局 </a:t>
            </a:r>
            <a:r>
              <a:rPr lang="en-US" altLang="zh-CN" sz="2000" b="1" dirty="0">
                <a:solidFill>
                  <a:srgbClr val="000099"/>
                </a:solidFill>
                <a:ea typeface="黑体" pitchFamily="2" charset="-122"/>
              </a:rPr>
              <a:t>Central Office</a:t>
            </a:r>
            <a:r>
              <a:rPr lang="en-US" altLang="zh-CN" sz="2000" b="1" dirty="0" smtClean="0">
                <a:solidFill>
                  <a:srgbClr val="000099"/>
                </a:solidFill>
                <a:ea typeface="黑体" pitchFamily="2" charset="-122"/>
              </a:rPr>
              <a:t>) 	ATU-R </a:t>
            </a:r>
            <a:r>
              <a:rPr lang="en-US" altLang="zh-CN" sz="2000" b="1" dirty="0">
                <a:solidFill>
                  <a:srgbClr val="000099"/>
                </a:solidFill>
                <a:ea typeface="黑体" pitchFamily="2" charset="-122"/>
              </a:rPr>
              <a:t>(R </a:t>
            </a:r>
            <a:r>
              <a:rPr lang="zh-CN" altLang="en-US" sz="2000" b="1" dirty="0">
                <a:solidFill>
                  <a:srgbClr val="000099"/>
                </a:solidFill>
                <a:ea typeface="黑体" pitchFamily="2" charset="-122"/>
              </a:rPr>
              <a:t>代表远端 </a:t>
            </a:r>
            <a:r>
              <a:rPr lang="en-US" altLang="zh-CN" sz="2000" b="1" dirty="0">
                <a:solidFill>
                  <a:srgbClr val="000099"/>
                </a:solidFill>
                <a:ea typeface="黑体" pitchFamily="2" charset="-122"/>
              </a:rPr>
              <a:t>Remote</a:t>
            </a:r>
            <a:r>
              <a:rPr lang="en-US" altLang="zh-CN" sz="2000" b="1" dirty="0" smtClean="0">
                <a:solidFill>
                  <a:srgbClr val="000099"/>
                </a:solidFill>
                <a:ea typeface="黑体" pitchFamily="2" charset="-122"/>
              </a:rPr>
              <a:t>)</a:t>
            </a:r>
          </a:p>
          <a:p>
            <a:r>
              <a:rPr lang="en-US" altLang="zh-CN" sz="2000" b="1" dirty="0">
                <a:solidFill>
                  <a:srgbClr val="000099"/>
                </a:solidFill>
                <a:ea typeface="黑体" pitchFamily="2" charset="-122"/>
              </a:rPr>
              <a:t>PS </a:t>
            </a:r>
            <a:r>
              <a:rPr lang="en-US" altLang="zh-CN" sz="2000" b="1" dirty="0" smtClean="0">
                <a:solidFill>
                  <a:srgbClr val="000099"/>
                </a:solidFill>
                <a:ea typeface="黑体" pitchFamily="2" charset="-122"/>
              </a:rPr>
              <a:t>(POTS Splitter) </a:t>
            </a:r>
            <a:r>
              <a:rPr lang="zh-CN" altLang="en-US" sz="2000" b="1" dirty="0" smtClean="0">
                <a:solidFill>
                  <a:srgbClr val="000099"/>
                </a:solidFill>
                <a:ea typeface="黑体" pitchFamily="2" charset="-122"/>
              </a:rPr>
              <a:t>：</a:t>
            </a:r>
            <a:r>
              <a:rPr lang="zh-CN" altLang="en-US" sz="2000" b="1" dirty="0">
                <a:solidFill>
                  <a:srgbClr val="000099"/>
                </a:solidFill>
                <a:ea typeface="黑体" pitchFamily="2" charset="-122"/>
              </a:rPr>
              <a:t>电话</a:t>
            </a:r>
            <a:r>
              <a:rPr lang="zh-CN" altLang="en-US" sz="2000" b="1" dirty="0" smtClean="0">
                <a:solidFill>
                  <a:srgbClr val="000099"/>
                </a:solidFill>
                <a:ea typeface="黑体" pitchFamily="2" charset="-122"/>
              </a:rPr>
              <a:t>分离器</a:t>
            </a:r>
            <a:endParaRPr lang="zh-CN" altLang="en-US" sz="2000" b="1" dirty="0">
              <a:solidFill>
                <a:srgbClr val="000099"/>
              </a:solidFill>
              <a:ea typeface="黑体" pitchFamily="2" charset="-122"/>
            </a:endParaRP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smtClean="0">
                <a:latin typeface="+mn-lt"/>
                <a:ea typeface="黑体" pitchFamily="2" charset="-122"/>
              </a:rPr>
              <a:t>基于</a:t>
            </a:r>
            <a:r>
              <a:rPr lang="en-US" altLang="zh-CN" sz="2400" b="1" dirty="0" smtClean="0">
                <a:latin typeface="+mn-lt"/>
                <a:ea typeface="黑体" pitchFamily="2" charset="-122"/>
              </a:rPr>
              <a:t> ADSL </a:t>
            </a:r>
            <a:r>
              <a:rPr lang="zh-CN" altLang="zh-CN" sz="2400" b="1" dirty="0" smtClean="0">
                <a:latin typeface="+mn-lt"/>
                <a:ea typeface="黑体" pitchFamily="2" charset="-122"/>
              </a:rPr>
              <a:t>的</a:t>
            </a:r>
            <a:r>
              <a:rPr lang="zh-CN" altLang="zh-CN" sz="2400" b="1" dirty="0">
                <a:latin typeface="+mn-lt"/>
                <a:ea typeface="黑体" pitchFamily="2" charset="-122"/>
              </a:rPr>
              <a:t>接入网的组成</a:t>
            </a:r>
            <a:endParaRPr lang="zh-CN" altLang="en-US" sz="2400" b="1" dirty="0">
              <a:latin typeface="+mn-lt"/>
              <a:ea typeface="黑体" pitchFamily="2" charset="-122"/>
            </a:endParaRPr>
          </a:p>
        </p:txBody>
      </p:sp>
    </p:spTree>
    <p:extLst>
      <p:ext uri="{BB962C8B-B14F-4D97-AF65-F5344CB8AC3E}">
        <p14:creationId xmlns:p14="http://schemas.microsoft.com/office/powerpoint/2010/main" val="21593047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smtClean="0"/>
              <a:t>包括 </a:t>
            </a:r>
            <a:r>
              <a:rPr lang="en-US" altLang="zh-CN" sz="2400" dirty="0" smtClean="0"/>
              <a:t>ADSL2</a:t>
            </a:r>
            <a:r>
              <a:rPr lang="zh-CN" altLang="en-US" sz="2400" dirty="0"/>
              <a:t>（</a:t>
            </a:r>
            <a:r>
              <a:rPr lang="en-US" altLang="zh-CN" sz="2400" dirty="0"/>
              <a:t>G.992.3 </a:t>
            </a:r>
            <a:r>
              <a:rPr lang="zh-CN" altLang="en-US" sz="2400" dirty="0"/>
              <a:t>和 </a:t>
            </a:r>
            <a:r>
              <a:rPr lang="en-US" altLang="zh-CN" sz="2400" dirty="0"/>
              <a:t>G.992.4</a:t>
            </a:r>
            <a:r>
              <a:rPr lang="zh-CN" altLang="en-US" sz="2400" dirty="0" smtClean="0"/>
              <a:t>）和 </a:t>
            </a:r>
            <a:r>
              <a:rPr lang="en-US" altLang="zh-CN" sz="2400" dirty="0" smtClean="0"/>
              <a:t>ADSL2</a:t>
            </a:r>
            <a:r>
              <a:rPr lang="en-US" altLang="zh-CN" sz="2400" dirty="0"/>
              <a:t>+</a:t>
            </a:r>
            <a:r>
              <a:rPr lang="zh-CN" altLang="en-US" sz="2400" dirty="0"/>
              <a:t>（</a:t>
            </a:r>
            <a:r>
              <a:rPr lang="en-US" altLang="zh-CN" sz="2400" dirty="0"/>
              <a:t>G.992.5</a:t>
            </a:r>
            <a:r>
              <a:rPr lang="zh-CN" altLang="en-US" sz="2400" dirty="0"/>
              <a:t>）</a:t>
            </a:r>
            <a:endParaRPr lang="en-US" altLang="zh-CN" sz="2400" dirty="0" smtClean="0"/>
          </a:p>
          <a:p>
            <a:r>
              <a:rPr lang="zh-CN" altLang="en-US" sz="2400" dirty="0" smtClean="0"/>
              <a:t>通过</a:t>
            </a:r>
            <a:r>
              <a:rPr lang="zh-CN" altLang="en-US" sz="2400" dirty="0"/>
              <a:t>提高调制效率得到了</a:t>
            </a:r>
            <a:r>
              <a:rPr lang="zh-CN" altLang="en-US" sz="2400" dirty="0">
                <a:solidFill>
                  <a:srgbClr val="FF0000"/>
                </a:solidFill>
              </a:rPr>
              <a:t>更高的数据率</a:t>
            </a:r>
            <a:r>
              <a:rPr lang="zh-CN" altLang="en-US" sz="2400" dirty="0" smtClean="0">
                <a:solidFill>
                  <a:srgbClr val="FF0000"/>
                </a:solidFill>
              </a:rPr>
              <a:t>。</a:t>
            </a:r>
            <a:endParaRPr lang="en-US" altLang="zh-CN" sz="2400" dirty="0" smtClean="0">
              <a:solidFill>
                <a:srgbClr val="FF0000"/>
              </a:solidFill>
            </a:endParaRPr>
          </a:p>
          <a:p>
            <a:pPr lvl="1"/>
            <a:r>
              <a:rPr lang="en-US" altLang="zh-CN" sz="2000" dirty="0" smtClean="0"/>
              <a:t>ADSL2 </a:t>
            </a:r>
            <a:r>
              <a:rPr lang="zh-CN" altLang="en-US" sz="2000" dirty="0"/>
              <a:t>要求至少应支持下行 </a:t>
            </a:r>
            <a:r>
              <a:rPr lang="en-US" altLang="zh-CN" sz="2000" dirty="0"/>
              <a:t>8 </a:t>
            </a:r>
            <a:r>
              <a:rPr lang="en-US" altLang="zh-CN" sz="2000" dirty="0" smtClean="0"/>
              <a:t>Mbit/s</a:t>
            </a:r>
            <a:r>
              <a:rPr lang="zh-CN" altLang="en-US" sz="2000" dirty="0"/>
              <a:t>、上行 </a:t>
            </a:r>
            <a:r>
              <a:rPr lang="en-US" altLang="zh-CN" sz="2000" dirty="0"/>
              <a:t>800 </a:t>
            </a:r>
            <a:r>
              <a:rPr lang="en-US" altLang="zh-CN" sz="2000" dirty="0" err="1" smtClean="0"/>
              <a:t>kbit</a:t>
            </a:r>
            <a:r>
              <a:rPr lang="en-US" altLang="zh-CN" sz="2000" dirty="0" smtClean="0"/>
              <a:t>/s</a:t>
            </a:r>
            <a:r>
              <a:rPr lang="zh-CN" altLang="en-US" sz="2000" dirty="0"/>
              <a:t>的速率</a:t>
            </a:r>
            <a:r>
              <a:rPr lang="zh-CN" altLang="en-US" sz="2000" dirty="0" smtClean="0"/>
              <a:t>。</a:t>
            </a:r>
            <a:endParaRPr lang="en-US" altLang="zh-CN" sz="2000" dirty="0" smtClean="0"/>
          </a:p>
          <a:p>
            <a:pPr lvl="1"/>
            <a:r>
              <a:rPr lang="en-US" altLang="zh-CN" sz="2000" dirty="0" smtClean="0"/>
              <a:t>ADSL2</a:t>
            </a:r>
            <a:r>
              <a:rPr lang="en-US" altLang="zh-CN" sz="2000" dirty="0"/>
              <a:t>+ </a:t>
            </a:r>
            <a:r>
              <a:rPr lang="zh-CN" altLang="en-US" sz="2000" dirty="0"/>
              <a:t>则将频谱范围从 </a:t>
            </a:r>
            <a:r>
              <a:rPr lang="en-US" altLang="zh-CN" sz="2000" dirty="0"/>
              <a:t>1.1 MHz </a:t>
            </a:r>
            <a:r>
              <a:rPr lang="zh-CN" altLang="en-US" sz="2000" dirty="0"/>
              <a:t>扩展</a:t>
            </a:r>
            <a:r>
              <a:rPr lang="zh-CN" altLang="en-US" sz="2000" dirty="0" smtClean="0"/>
              <a:t>至 </a:t>
            </a:r>
            <a:r>
              <a:rPr lang="en-US" altLang="zh-CN" sz="2000" dirty="0" smtClean="0"/>
              <a:t>2.2 </a:t>
            </a:r>
            <a:r>
              <a:rPr lang="en-US" altLang="zh-CN" sz="2000" dirty="0"/>
              <a:t>MHz</a:t>
            </a:r>
            <a:r>
              <a:rPr lang="zh-CN" altLang="en-US" sz="2000" dirty="0"/>
              <a:t>，下行速率可达 </a:t>
            </a:r>
            <a:r>
              <a:rPr lang="en-US" altLang="zh-CN" sz="2000" dirty="0"/>
              <a:t>16 </a:t>
            </a:r>
            <a:r>
              <a:rPr lang="en-US" altLang="zh-CN" sz="2000" dirty="0" smtClean="0"/>
              <a:t>Mbit/s</a:t>
            </a:r>
            <a:r>
              <a:rPr lang="zh-CN" altLang="en-US" sz="2000" dirty="0"/>
              <a:t>（最大传输速率可</a:t>
            </a:r>
            <a:r>
              <a:rPr lang="zh-CN" altLang="en-US" sz="2000" dirty="0" smtClean="0"/>
              <a:t>达 </a:t>
            </a:r>
            <a:r>
              <a:rPr lang="en-US" altLang="zh-CN" sz="2000" dirty="0" smtClean="0"/>
              <a:t>25 Mbit/s</a:t>
            </a:r>
            <a:r>
              <a:rPr lang="zh-CN" altLang="en-US" sz="2000" dirty="0"/>
              <a:t>），而上行速率可达 </a:t>
            </a:r>
            <a:r>
              <a:rPr lang="en-US" altLang="zh-CN" sz="2000" dirty="0"/>
              <a:t>800 </a:t>
            </a:r>
            <a:r>
              <a:rPr lang="en-US" altLang="zh-CN" sz="2000" dirty="0" err="1" smtClean="0"/>
              <a:t>kbit</a:t>
            </a:r>
            <a:r>
              <a:rPr lang="en-US" altLang="zh-CN" sz="2000" dirty="0" smtClean="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extLst>
      <p:ext uri="{BB962C8B-B14F-4D97-AF65-F5344CB8AC3E}">
        <p14:creationId xmlns:p14="http://schemas.microsoft.com/office/powerpoint/2010/main" val="8768151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a:t>
            </a:r>
            <a:r>
              <a:rPr lang="zh-CN" altLang="en-US" dirty="0" smtClean="0"/>
              <a:t>网</a:t>
            </a:r>
            <a:r>
              <a:rPr lang="zh-CN" altLang="zh-CN" dirty="0"/>
              <a:t>（</a:t>
            </a:r>
            <a:r>
              <a:rPr lang="en-US" altLang="zh-CN" dirty="0"/>
              <a:t>HFC</a:t>
            </a:r>
            <a:r>
              <a:rPr lang="zh-CN" altLang="zh-CN" dirty="0"/>
              <a:t>网</a:t>
            </a:r>
            <a:r>
              <a:rPr lang="zh-CN" altLang="zh-CN" dirty="0" smtClean="0"/>
              <a:t>）</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smtClean="0"/>
              <a:t>HFC </a:t>
            </a:r>
            <a:r>
              <a:rPr lang="en-US" altLang="zh-CN" dirty="0"/>
              <a:t>(Hybrid Fiber Coax</a:t>
            </a:r>
            <a:r>
              <a:rPr lang="en-US" altLang="zh-CN" dirty="0" smtClean="0"/>
              <a:t>) </a:t>
            </a:r>
            <a:r>
              <a:rPr lang="zh-CN" altLang="en-US" dirty="0" smtClean="0"/>
              <a:t>网</a:t>
            </a:r>
            <a:r>
              <a:rPr lang="zh-CN" altLang="en-US" dirty="0"/>
              <a:t>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r>
              <a:rPr lang="zh-CN" altLang="en-US" dirty="0" smtClean="0"/>
              <a:t>。</a:t>
            </a:r>
            <a:endParaRPr lang="en-US" altLang="zh-CN" dirty="0" smtClean="0"/>
          </a:p>
          <a:p>
            <a:pPr>
              <a:lnSpc>
                <a:spcPct val="100000"/>
              </a:lnSpc>
            </a:pPr>
            <a:r>
              <a:rPr lang="en-US" altLang="zh-CN" dirty="0" smtClean="0">
                <a:solidFill>
                  <a:srgbClr val="FF0000"/>
                </a:solidFill>
              </a:rPr>
              <a:t>HFC </a:t>
            </a:r>
            <a:r>
              <a:rPr lang="zh-CN" altLang="en-US" dirty="0" smtClean="0">
                <a:solidFill>
                  <a:srgbClr val="FF0000"/>
                </a:solidFill>
              </a:rPr>
              <a:t>网对 </a:t>
            </a:r>
            <a:r>
              <a:rPr lang="en-US" altLang="zh-CN" dirty="0">
                <a:solidFill>
                  <a:srgbClr val="FF0000"/>
                </a:solidFill>
              </a:rPr>
              <a:t>CATV </a:t>
            </a:r>
            <a:r>
              <a:rPr lang="zh-CN" altLang="en-US" dirty="0">
                <a:solidFill>
                  <a:srgbClr val="FF0000"/>
                </a:solidFill>
              </a:rPr>
              <a:t>网</a:t>
            </a:r>
            <a:r>
              <a:rPr lang="zh-CN" altLang="en-US" dirty="0" smtClean="0">
                <a:solidFill>
                  <a:srgbClr val="FF0000"/>
                </a:solidFill>
              </a:rPr>
              <a:t>进行了改造</a:t>
            </a:r>
            <a:r>
              <a:rPr lang="zh-CN" altLang="en-US" dirty="0">
                <a:solidFill>
                  <a:srgbClr val="FF0000"/>
                </a:solidFill>
              </a:rPr>
              <a:t>。</a:t>
            </a:r>
            <a:r>
              <a:rPr lang="zh-CN" altLang="en-US" dirty="0" smtClean="0">
                <a:solidFill>
                  <a:srgbClr val="0000CC"/>
                </a:solidFill>
              </a:rPr>
              <a:t> </a:t>
            </a:r>
            <a:endParaRPr lang="zh-CN" altLang="en-US" dirty="0">
              <a:solidFill>
                <a:srgbClr val="0000CC"/>
              </a:solidFill>
            </a:endParaRPr>
          </a:p>
        </p:txBody>
      </p:sp>
    </p:spTree>
    <p:extLst>
      <p:ext uri="{BB962C8B-B14F-4D97-AF65-F5344CB8AC3E}">
        <p14:creationId xmlns:p14="http://schemas.microsoft.com/office/powerpoint/2010/main" val="2900634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码元</a:t>
            </a:r>
            <a:endParaRPr lang="zh-CN" altLang="en-US" dirty="0"/>
          </a:p>
        </p:txBody>
      </p:sp>
      <p:sp>
        <p:nvSpPr>
          <p:cNvPr id="3" name="内容占位符 2"/>
          <p:cNvSpPr>
            <a:spLocks noGrp="1"/>
          </p:cNvSpPr>
          <p:nvPr>
            <p:ph idx="1"/>
          </p:nvPr>
        </p:nvSpPr>
        <p:spPr>
          <a:xfrm>
            <a:off x="495300" y="1196753"/>
            <a:ext cx="9066212" cy="2232248"/>
          </a:xfrm>
        </p:spPr>
        <p:txBody>
          <a:bodyPr/>
          <a:lstStyle/>
          <a:p>
            <a:r>
              <a:rPr lang="en-US" altLang="zh-CN" sz="2400" b="0" dirty="0"/>
              <a:t>4 </a:t>
            </a:r>
            <a:r>
              <a:rPr lang="zh-CN" altLang="en-US" sz="2400" b="0" dirty="0"/>
              <a:t>进制</a:t>
            </a:r>
            <a:r>
              <a:rPr lang="zh-CN" altLang="en-US" sz="2400" b="0" dirty="0" smtClean="0"/>
              <a:t>码元</a:t>
            </a:r>
            <a:r>
              <a:rPr lang="en-US" altLang="zh-CN" sz="2400" b="0" dirty="0" smtClean="0"/>
              <a:t>: </a:t>
            </a:r>
            <a:r>
              <a:rPr lang="zh-CN" altLang="en-US" sz="2400" b="0" dirty="0" smtClean="0"/>
              <a:t>码元的离散值有</a:t>
            </a:r>
            <a:r>
              <a:rPr lang="en-US" altLang="zh-CN" sz="2400" b="0" dirty="0" smtClean="0"/>
              <a:t>4</a:t>
            </a:r>
            <a:r>
              <a:rPr lang="zh-CN" altLang="en-US" sz="2400" b="0" dirty="0" smtClean="0"/>
              <a:t>个 </a:t>
            </a:r>
            <a:r>
              <a:rPr lang="en-US" altLang="zh-CN" sz="2400" b="0" dirty="0" smtClean="0"/>
              <a:t>;</a:t>
            </a:r>
          </a:p>
          <a:p>
            <a:r>
              <a:rPr lang="en-US" altLang="zh-CN" sz="2400" b="0" dirty="0" smtClean="0"/>
              <a:t>4</a:t>
            </a:r>
            <a:r>
              <a:rPr lang="zh-CN" altLang="en-US" sz="2400" b="0" dirty="0" smtClean="0"/>
              <a:t>进</a:t>
            </a:r>
            <a:r>
              <a:rPr lang="zh-CN" altLang="en-US" sz="2400" b="0" dirty="0"/>
              <a:t>制码元信号波形 </a:t>
            </a:r>
            <a:r>
              <a:rPr lang="en-US" altLang="zh-CN" sz="2400" b="0" dirty="0"/>
              <a:t>: </a:t>
            </a:r>
            <a:r>
              <a:rPr lang="zh-CN" altLang="en-US" sz="2400" b="0" dirty="0" smtClean="0"/>
              <a:t>其信号</a:t>
            </a:r>
            <a:r>
              <a:rPr lang="zh-CN" altLang="en-US" sz="2400" b="0" dirty="0"/>
              <a:t>波形</a:t>
            </a:r>
            <a:r>
              <a:rPr lang="zh-CN" altLang="en-US" sz="2400" b="0" dirty="0" smtClean="0"/>
              <a:t>有</a:t>
            </a:r>
            <a:r>
              <a:rPr lang="en-US" altLang="zh-CN" sz="2400" b="0" dirty="0" smtClean="0"/>
              <a:t>4</a:t>
            </a:r>
            <a:r>
              <a:rPr lang="zh-CN" altLang="en-US" sz="2400" b="0" dirty="0" smtClean="0"/>
              <a:t>种</a:t>
            </a:r>
            <a:r>
              <a:rPr lang="zh-CN" altLang="en-US" sz="2400" b="0" dirty="0"/>
              <a:t>高低不同的电平取值 </a:t>
            </a:r>
            <a:r>
              <a:rPr lang="en-US" altLang="zh-CN" sz="2400" b="0" dirty="0" smtClean="0"/>
              <a:t>;</a:t>
            </a:r>
          </a:p>
          <a:p>
            <a:r>
              <a:rPr lang="en-US" altLang="zh-CN" sz="2400" b="0" dirty="0" smtClean="0"/>
              <a:t>4</a:t>
            </a:r>
            <a:r>
              <a:rPr lang="zh-CN" altLang="en-US" sz="2400" b="0" dirty="0" smtClean="0"/>
              <a:t>进</a:t>
            </a:r>
            <a:r>
              <a:rPr lang="zh-CN" altLang="en-US" sz="2400" b="0" dirty="0"/>
              <a:t>制码元信息量 </a:t>
            </a:r>
            <a:r>
              <a:rPr lang="en-US" altLang="zh-CN" sz="2400" b="0" dirty="0"/>
              <a:t>: </a:t>
            </a:r>
            <a:r>
              <a:rPr lang="zh-CN" altLang="en-US" sz="2400" b="0" dirty="0"/>
              <a:t>该码元</a:t>
            </a:r>
            <a:r>
              <a:rPr lang="zh-CN" altLang="en-US" sz="2400" b="0" dirty="0" smtClean="0"/>
              <a:t>可以携带</a:t>
            </a:r>
            <a:r>
              <a:rPr lang="en-US" altLang="zh-CN" sz="2400" b="0" dirty="0" smtClean="0"/>
              <a:t>2</a:t>
            </a:r>
            <a:r>
              <a:rPr lang="zh-CN" altLang="en-US" sz="2400" b="0" dirty="0" smtClean="0"/>
              <a:t>比特</a:t>
            </a:r>
            <a:r>
              <a:rPr lang="zh-CN" altLang="en-US" sz="2400" b="0" dirty="0"/>
              <a:t>的信息量 </a:t>
            </a:r>
            <a:r>
              <a:rPr lang="en-US" altLang="zh-CN" sz="2400" b="0" dirty="0"/>
              <a:t>, </a:t>
            </a:r>
            <a:r>
              <a:rPr lang="zh-CN" altLang="en-US" sz="2400" b="0" dirty="0"/>
              <a:t>分别是 </a:t>
            </a:r>
            <a:r>
              <a:rPr lang="en-US" altLang="zh-CN" sz="2400" b="0" dirty="0"/>
              <a:t>00 , 01 , 10 , 11 </a:t>
            </a:r>
            <a:r>
              <a:rPr lang="zh-CN" altLang="en-US" sz="2400" b="0" dirty="0"/>
              <a:t>四种码元取值 </a:t>
            </a:r>
            <a:endParaRPr lang="en-US" altLang="zh-CN" sz="2400" b="0" dirty="0"/>
          </a:p>
          <a:p>
            <a:r>
              <a:rPr lang="en-US" altLang="zh-CN" sz="2400" b="0" dirty="0"/>
              <a:t>————————————————</a:t>
            </a:r>
          </a:p>
          <a:p>
            <a:r>
              <a:rPr lang="zh-CN" altLang="en-US" sz="2400" b="0" dirty="0"/>
              <a:t>版权声明：本文为</a:t>
            </a:r>
            <a:r>
              <a:rPr lang="en-US" altLang="zh-CN" sz="2400" b="0" dirty="0"/>
              <a:t>CSDN</a:t>
            </a:r>
            <a:r>
              <a:rPr lang="zh-CN" altLang="en-US" sz="2400" b="0" dirty="0"/>
              <a:t>博主「韩曙亮」的原创文章，遵循</a:t>
            </a:r>
            <a:r>
              <a:rPr lang="en-US" altLang="zh-CN" sz="2400" b="0" dirty="0"/>
              <a:t>CC 4.0 BY-SA</a:t>
            </a:r>
            <a:r>
              <a:rPr lang="zh-CN" altLang="en-US" sz="2400" b="0" dirty="0"/>
              <a:t>版权协议，转载请附上原文出处链接及本声明。</a:t>
            </a:r>
          </a:p>
          <a:p>
            <a:r>
              <a:rPr lang="zh-CN" altLang="en-US" sz="2400" b="0" dirty="0"/>
              <a:t>原文链接：</a:t>
            </a:r>
            <a:r>
              <a:rPr lang="en-US" altLang="zh-CN" sz="2400" b="0" dirty="0"/>
              <a:t>https://blog.csdn.net/shulianghan/article/details/107978724</a:t>
            </a:r>
            <a:endParaRPr lang="zh-CN" altLang="en-US" sz="2400" dirty="0"/>
          </a:p>
        </p:txBody>
      </p:sp>
      <p:pic>
        <p:nvPicPr>
          <p:cNvPr id="7170" name="Picture 2" descr="https://pic1.zhimg.com/80/v2-77b4a1e31a1a091ebbe621635c5e0141_720w.jpg?source=1940ef5c"/>
          <p:cNvPicPr>
            <a:picLocks noChangeAspect="1" noChangeArrowheads="1"/>
          </p:cNvPicPr>
          <p:nvPr/>
        </p:nvPicPr>
        <p:blipFill rotWithShape="1">
          <a:blip r:embed="rId2">
            <a:extLst>
              <a:ext uri="{28A0092B-C50C-407E-A947-70E740481C1C}">
                <a14:useLocalDpi xmlns:a14="http://schemas.microsoft.com/office/drawing/2010/main" val="0"/>
              </a:ext>
            </a:extLst>
          </a:blip>
          <a:srcRect t="4728" b="17259"/>
          <a:stretch/>
        </p:blipFill>
        <p:spPr bwMode="auto">
          <a:xfrm>
            <a:off x="848544" y="3140967"/>
            <a:ext cx="8606433" cy="237626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83245" y="5661248"/>
            <a:ext cx="8174384" cy="1015663"/>
          </a:xfrm>
          <a:prstGeom prst="rect">
            <a:avLst/>
          </a:prstGeom>
        </p:spPr>
        <p:txBody>
          <a:bodyPr wrap="square">
            <a:spAutoFit/>
          </a:bodyPr>
          <a:lstStyle/>
          <a:p>
            <a:r>
              <a:rPr lang="en-US" altLang="zh-CN" sz="2000" dirty="0" smtClean="0">
                <a:solidFill>
                  <a:srgbClr val="121212"/>
                </a:solidFill>
                <a:latin typeface="黑体" panose="02010609060101010101" pitchFamily="49" charset="-122"/>
                <a:ea typeface="黑体" panose="02010609060101010101" pitchFamily="49" charset="-122"/>
              </a:rPr>
              <a:t>	</a:t>
            </a:r>
            <a:r>
              <a:rPr lang="zh-CN" altLang="en-US" sz="2000" dirty="0" smtClean="0">
                <a:solidFill>
                  <a:srgbClr val="121212"/>
                </a:solidFill>
                <a:latin typeface="黑体" panose="02010609060101010101" pitchFamily="49" charset="-122"/>
                <a:ea typeface="黑体" panose="02010609060101010101" pitchFamily="49" charset="-122"/>
              </a:rPr>
              <a:t>二进制码元</a:t>
            </a:r>
            <a:r>
              <a:rPr lang="en-US" altLang="zh-CN" sz="2000" dirty="0" smtClean="0">
                <a:solidFill>
                  <a:srgbClr val="121212"/>
                </a:solidFill>
                <a:latin typeface="黑体" panose="02010609060101010101" pitchFamily="49" charset="-122"/>
                <a:ea typeface="黑体" panose="02010609060101010101" pitchFamily="49" charset="-122"/>
              </a:rPr>
              <a:t>				</a:t>
            </a:r>
            <a:r>
              <a:rPr lang="zh-CN" altLang="en-US" sz="2000" dirty="0" smtClean="0">
                <a:solidFill>
                  <a:srgbClr val="121212"/>
                </a:solidFill>
                <a:latin typeface="黑体" panose="02010609060101010101" pitchFamily="49" charset="-122"/>
                <a:ea typeface="黑体" panose="02010609060101010101" pitchFamily="49" charset="-122"/>
              </a:rPr>
              <a:t>四进制码元</a:t>
            </a:r>
            <a:endParaRPr lang="en-US" altLang="zh-CN" sz="2000" dirty="0" smtClean="0">
              <a:solidFill>
                <a:srgbClr val="121212"/>
              </a:solidFill>
              <a:latin typeface="黑体" panose="02010609060101010101" pitchFamily="49" charset="-122"/>
              <a:ea typeface="黑体" panose="02010609060101010101" pitchFamily="49" charset="-122"/>
            </a:endParaRPr>
          </a:p>
          <a:p>
            <a:endParaRPr lang="en-US" altLang="zh-CN" sz="2000" dirty="0" smtClean="0">
              <a:solidFill>
                <a:srgbClr val="121212"/>
              </a:solidFill>
              <a:latin typeface="黑体" panose="02010609060101010101" pitchFamily="49" charset="-122"/>
              <a:ea typeface="黑体" panose="02010609060101010101" pitchFamily="49" charset="-122"/>
            </a:endParaRPr>
          </a:p>
          <a:p>
            <a:r>
              <a:rPr lang="zh-CN" altLang="en-US" sz="2000" dirty="0" smtClean="0">
                <a:solidFill>
                  <a:srgbClr val="121212"/>
                </a:solidFill>
                <a:latin typeface="黑体" panose="02010609060101010101" pitchFamily="49" charset="-122"/>
                <a:ea typeface="黑体" panose="02010609060101010101" pitchFamily="49" charset="-122"/>
              </a:rPr>
              <a:t>一</a:t>
            </a:r>
            <a:r>
              <a:rPr lang="zh-CN" altLang="en-US" sz="2000" dirty="0">
                <a:solidFill>
                  <a:srgbClr val="121212"/>
                </a:solidFill>
                <a:latin typeface="黑体" panose="02010609060101010101" pitchFamily="49" charset="-122"/>
                <a:ea typeface="黑体" panose="02010609060101010101" pitchFamily="49" charset="-122"/>
              </a:rPr>
              <a:t>个脉冲信号就是一个码元，也就是图中的一个方波就是一个码元。</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52560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smtClean="0"/>
              <a:t>HFC </a:t>
            </a:r>
            <a:r>
              <a:rPr lang="zh-CN" altLang="en-US" dirty="0" smtClean="0"/>
              <a:t>网</a:t>
            </a:r>
            <a:r>
              <a:rPr lang="zh-CN" altLang="en-US" dirty="0"/>
              <a:t>的主干线路采用光纤</a:t>
            </a:r>
          </a:p>
        </p:txBody>
      </p:sp>
      <p:sp>
        <p:nvSpPr>
          <p:cNvPr id="289795" name="Rectangle 3"/>
          <p:cNvSpPr>
            <a:spLocks noGrp="1" noChangeArrowheads="1"/>
          </p:cNvSpPr>
          <p:nvPr>
            <p:ph idx="1"/>
          </p:nvPr>
        </p:nvSpPr>
        <p:spPr/>
        <p:txBody>
          <a:bodyPr/>
          <a:lstStyle/>
          <a:p>
            <a:r>
              <a:rPr lang="en-US" altLang="zh-CN" dirty="0" smtClean="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a:t>
            </a:r>
            <a:r>
              <a:rPr lang="zh-CN" altLang="en-US" dirty="0" smtClean="0">
                <a:solidFill>
                  <a:srgbClr val="FF0000"/>
                </a:solidFill>
              </a:rPr>
              <a:t>结点 </a:t>
            </a:r>
            <a:r>
              <a:rPr lang="en-US" altLang="zh-CN" dirty="0" smtClean="0"/>
              <a:t>(</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extLst>
      <p:ext uri="{BB962C8B-B14F-4D97-AF65-F5344CB8AC3E}">
        <p14:creationId xmlns:p14="http://schemas.microsoft.com/office/powerpoint/2010/main" val="2035125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smtClean="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光纤结点</a:t>
              </a:r>
            </a:p>
          </p:txBody>
        </p:sp>
        <p:sp>
          <p:nvSpPr>
            <p:cNvPr id="292013" name="Freeform 173"/>
            <p:cNvSpPr>
              <a:spLocks/>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4" name="Freeform 174"/>
            <p:cNvSpPr>
              <a:spLocks/>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5" name="Freeform 175"/>
            <p:cNvSpPr>
              <a:spLocks/>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a:grpSpLocks/>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itchFamily="2" charset="-122"/>
                  </a:endParaRPr>
                </a:p>
              </p:txBody>
            </p:sp>
            <p:grpSp>
              <p:nvGrpSpPr>
                <p:cNvPr id="292022" name="Group 182"/>
                <p:cNvGrpSpPr>
                  <a:grpSpLocks/>
                </p:cNvGrpSpPr>
                <p:nvPr/>
              </p:nvGrpSpPr>
              <p:grpSpPr bwMode="auto">
                <a:xfrm>
                  <a:off x="2248" y="734"/>
                  <a:ext cx="224" cy="279"/>
                  <a:chOff x="2248" y="734"/>
                  <a:chExt cx="224" cy="279"/>
                </a:xfrm>
              </p:grpSpPr>
              <p:grpSp>
                <p:nvGrpSpPr>
                  <p:cNvPr id="292023" name="Group 183"/>
                  <p:cNvGrpSpPr>
                    <a:grpSpLocks/>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27" name="Freeform 187"/>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28" name="Freeform 188"/>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29" name="Freeform 189"/>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0" name="Freeform 190"/>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1" name="Freeform 191"/>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2" name="Freeform 192"/>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35" name="Freeform 195"/>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6" name="Freeform 196"/>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7" name="Freeform 197"/>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sp>
                <p:nvSpPr>
                  <p:cNvPr id="292044" name="Freeform 204"/>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nvGrpSpPr>
                  <p:cNvPr id="292045" name="Group 205"/>
                  <p:cNvGrpSpPr>
                    <a:grpSpLocks/>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sz="2400" b="1">
                        <a:solidFill>
                          <a:srgbClr val="000099"/>
                        </a:solidFill>
                        <a:latin typeface="+mn-lt"/>
                        <a:ea typeface="黑体" pitchFamily="2" charset="-122"/>
                      </a:endParaRPr>
                    </a:p>
                  </p:txBody>
                </p:sp>
              </p:grpSp>
              <p:grpSp>
                <p:nvGrpSpPr>
                  <p:cNvPr id="292048" name="Group 208"/>
                  <p:cNvGrpSpPr>
                    <a:grpSpLocks/>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nvGrpSpPr>
                    <p:cNvPr id="292050" name="Group 210"/>
                    <p:cNvGrpSpPr>
                      <a:grpSpLocks/>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sz="2400" b="1">
                      <a:solidFill>
                        <a:srgbClr val="000099"/>
                      </a:solidFill>
                      <a:latin typeface="+mn-lt"/>
                      <a:ea typeface="黑体" pitchFamily="2" charset="-122"/>
                    </a:endParaRPr>
                  </a:p>
                </p:txBody>
              </p:sp>
            </p:grpSp>
            <p:grpSp>
              <p:nvGrpSpPr>
                <p:cNvPr id="292059" name="Group 219"/>
                <p:cNvGrpSpPr>
                  <a:grpSpLocks/>
                </p:cNvGrpSpPr>
                <p:nvPr/>
              </p:nvGrpSpPr>
              <p:grpSpPr bwMode="auto">
                <a:xfrm>
                  <a:off x="2382" y="788"/>
                  <a:ext cx="40" cy="40"/>
                  <a:chOff x="2382" y="788"/>
                  <a:chExt cx="40" cy="40"/>
                </a:xfrm>
              </p:grpSpPr>
              <p:sp>
                <p:nvSpPr>
                  <p:cNvPr id="292060" name="Freeform 220"/>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1" name="Freeform 221"/>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2" name="Group 222"/>
                <p:cNvGrpSpPr>
                  <a:grpSpLocks/>
                </p:cNvGrpSpPr>
                <p:nvPr/>
              </p:nvGrpSpPr>
              <p:grpSpPr bwMode="auto">
                <a:xfrm>
                  <a:off x="2302" y="723"/>
                  <a:ext cx="132" cy="186"/>
                  <a:chOff x="2302" y="723"/>
                  <a:chExt cx="132" cy="186"/>
                </a:xfrm>
              </p:grpSpPr>
              <p:sp>
                <p:nvSpPr>
                  <p:cNvPr id="292063" name="Freeform 223"/>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4" name="Freeform 224"/>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5" name="Group 225"/>
                <p:cNvGrpSpPr>
                  <a:grpSpLocks/>
                </p:cNvGrpSpPr>
                <p:nvPr/>
              </p:nvGrpSpPr>
              <p:grpSpPr bwMode="auto">
                <a:xfrm>
                  <a:off x="2315" y="770"/>
                  <a:ext cx="126" cy="121"/>
                  <a:chOff x="2315" y="770"/>
                  <a:chExt cx="126" cy="121"/>
                </a:xfrm>
              </p:grpSpPr>
              <p:sp>
                <p:nvSpPr>
                  <p:cNvPr id="292066" name="Freeform 226"/>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67" name="Freeform 227"/>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grpSp>
            <p:grpSp>
              <p:nvGrpSpPr>
                <p:cNvPr id="292068" name="Group 228"/>
                <p:cNvGrpSpPr>
                  <a:grpSpLocks/>
                </p:cNvGrpSpPr>
                <p:nvPr/>
              </p:nvGrpSpPr>
              <p:grpSpPr bwMode="auto">
                <a:xfrm>
                  <a:off x="2413" y="772"/>
                  <a:ext cx="51" cy="30"/>
                  <a:chOff x="2413" y="772"/>
                  <a:chExt cx="51" cy="30"/>
                </a:xfrm>
              </p:grpSpPr>
              <p:sp>
                <p:nvSpPr>
                  <p:cNvPr id="292069" name="Freeform 229"/>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0" name="Freeform 230"/>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1" name="Freeform 231"/>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headEnd/>
                    <a:tailEnd/>
                  </a:ln>
                </p:spPr>
                <p:txBody>
                  <a:bodyPr/>
                  <a:lstStyle/>
                  <a:p>
                    <a:endParaRPr lang="zh-CN" altLang="en-US" sz="2400" b="1">
                      <a:solidFill>
                        <a:srgbClr val="000099"/>
                      </a:solidFill>
                      <a:latin typeface="+mn-lt"/>
                      <a:ea typeface="黑体" pitchFamily="2" charset="-122"/>
                    </a:endParaRPr>
                  </a:p>
                </p:txBody>
              </p:sp>
              <p:sp>
                <p:nvSpPr>
                  <p:cNvPr id="292072" name="Freeform 232"/>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sp>
                <p:nvSpPr>
                  <p:cNvPr id="292073" name="Freeform 233"/>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a:spLocks/>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8" name="Freeform 238"/>
            <p:cNvSpPr>
              <a:spLocks/>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79" name="Freeform 239"/>
            <p:cNvSpPr>
              <a:spLocks/>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a:spLocks/>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5" name="Freeform 245"/>
            <p:cNvSpPr>
              <a:spLocks/>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86" name="Freeform 246"/>
            <p:cNvSpPr>
              <a:spLocks/>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a:spLocks/>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a:p>
              <a:endParaRPr kumimoji="1" lang="en-US" altLang="zh-CN" sz="2400" b="1">
                <a:solidFill>
                  <a:srgbClr val="000099"/>
                </a:solidFill>
                <a:latin typeface="+mn-lt"/>
                <a:ea typeface="黑体"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smtClean="0">
                <a:latin typeface="+mn-lt"/>
                <a:ea typeface="黑体" pitchFamily="2" charset="-122"/>
              </a:rPr>
              <a:t>HFC </a:t>
            </a:r>
            <a:r>
              <a:rPr lang="zh-CN" altLang="zh-CN" sz="2400" b="1" dirty="0" smtClean="0">
                <a:latin typeface="+mn-lt"/>
                <a:ea typeface="黑体" pitchFamily="2" charset="-122"/>
              </a:rPr>
              <a:t>网</a:t>
            </a:r>
            <a:r>
              <a:rPr lang="zh-CN" altLang="zh-CN" sz="2400" b="1" dirty="0">
                <a:latin typeface="+mn-lt"/>
                <a:ea typeface="黑体" pitchFamily="2" charset="-122"/>
              </a:rPr>
              <a:t>的结构图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6284023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r>
              <a:rPr lang="en-US" altLang="zh-CN" sz="3200" dirty="0" smtClean="0"/>
              <a:t/>
            </a:r>
            <a:br>
              <a:rPr lang="en-US" altLang="zh-CN" sz="3200" dirty="0" smtClean="0"/>
            </a:br>
            <a:r>
              <a:rPr lang="en-US" altLang="zh-CN" sz="3200" dirty="0" smtClean="0"/>
              <a:t>HFC </a:t>
            </a:r>
            <a:r>
              <a:rPr lang="zh-CN" altLang="zh-CN" sz="3200" dirty="0" smtClean="0"/>
              <a:t>网具</a:t>
            </a:r>
            <a:r>
              <a:rPr lang="zh-CN" altLang="zh-CN" sz="3200" dirty="0"/>
              <a:t>有双向传输功能</a:t>
            </a:r>
            <a:r>
              <a:rPr lang="zh-CN" altLang="zh-CN" sz="3200" dirty="0" smtClean="0"/>
              <a:t>，扩展</a:t>
            </a:r>
            <a:r>
              <a:rPr lang="zh-CN" altLang="zh-CN" sz="3200" dirty="0"/>
              <a:t>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itchFamily="2" charset="-122"/>
              </a:rPr>
              <a:t>上行</a:t>
            </a:r>
          </a:p>
          <a:p>
            <a:pPr algn="l">
              <a:lnSpc>
                <a:spcPct val="90000"/>
              </a:lnSpc>
            </a:pPr>
            <a:r>
              <a:rPr kumimoji="1" lang="zh-CN" altLang="en-US" sz="2000" b="1" dirty="0">
                <a:solidFill>
                  <a:srgbClr val="000099"/>
                </a:solidFill>
                <a:latin typeface="+mn-lt"/>
                <a:ea typeface="黑体" pitchFamily="2" charset="-122"/>
              </a:rPr>
              <a:t>信道</a:t>
            </a:r>
          </a:p>
        </p:txBody>
      </p:sp>
      <p:sp>
        <p:nvSpPr>
          <p:cNvPr id="293908" name="Text Box 20"/>
          <p:cNvSpPr txBox="1">
            <a:spLocks noChangeArrowheads="1"/>
          </p:cNvSpPr>
          <p:nvPr/>
        </p:nvSpPr>
        <p:spPr bwMode="auto">
          <a:xfrm>
            <a:off x="846908" y="3701534"/>
            <a:ext cx="71817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65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87                                                          </a:t>
            </a:r>
            <a:r>
              <a:rPr kumimoji="1" lang="en-US" altLang="zh-CN" sz="2000" b="1" dirty="0" smtClean="0">
                <a:solidFill>
                  <a:srgbClr val="000099"/>
                </a:solidFill>
                <a:latin typeface="+mn-lt"/>
                <a:ea typeface="黑体" pitchFamily="2" charset="-122"/>
              </a:rPr>
              <a:t>           1000</a:t>
            </a:r>
            <a:endParaRPr kumimoji="1" lang="en-US" altLang="zh-CN" sz="2000" b="1" dirty="0">
              <a:solidFill>
                <a:srgbClr val="000099"/>
              </a:solidFill>
              <a:latin typeface="+mn-lt"/>
              <a:ea typeface="黑体" pitchFamily="2" charset="-122"/>
            </a:endParaRP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频率</a:t>
            </a:r>
            <a:r>
              <a:rPr kumimoji="1" lang="en-US" altLang="zh-CN" sz="2000" b="1" dirty="0">
                <a:solidFill>
                  <a:srgbClr val="000099"/>
                </a:solidFill>
                <a:latin typeface="+mn-lt"/>
                <a:ea typeface="黑体"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smtClean="0">
                <a:latin typeface="+mn-lt"/>
                <a:ea typeface="黑体" pitchFamily="2" charset="-122"/>
              </a:rPr>
              <a:t>我国的</a:t>
            </a:r>
            <a:r>
              <a:rPr lang="en-US" altLang="zh-CN" sz="2400" b="1" dirty="0" smtClean="0">
                <a:latin typeface="+mn-lt"/>
                <a:ea typeface="黑体" pitchFamily="2" charset="-122"/>
              </a:rPr>
              <a:t> HFC </a:t>
            </a:r>
            <a:r>
              <a:rPr lang="zh-CN" altLang="zh-CN" sz="2400" b="1" dirty="0" smtClean="0">
                <a:latin typeface="+mn-lt"/>
                <a:ea typeface="黑体" pitchFamily="2" charset="-122"/>
              </a:rPr>
              <a:t>网</a:t>
            </a:r>
            <a:r>
              <a:rPr lang="zh-CN" altLang="zh-CN" sz="2400" b="1" dirty="0">
                <a:latin typeface="+mn-lt"/>
                <a:ea typeface="黑体" pitchFamily="2" charset="-122"/>
              </a:rPr>
              <a:t>的频谱划分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3260644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smtClean="0"/>
              <a:t>每个</a:t>
            </a:r>
            <a:r>
              <a:rPr lang="zh-CN" altLang="en-US" sz="4000" dirty="0"/>
              <a:t>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a:t>
            </a:r>
            <a:r>
              <a:rPr lang="en-US" altLang="zh-CN" dirty="0" smtClean="0"/>
              <a:t>) </a:t>
            </a:r>
            <a:r>
              <a:rPr lang="zh-CN" altLang="en-US" dirty="0" smtClean="0"/>
              <a:t>要</a:t>
            </a:r>
            <a:r>
              <a:rPr lang="zh-CN" altLang="en-US" dirty="0"/>
              <a:t>提供</a:t>
            </a:r>
            <a:r>
              <a:rPr lang="zh-CN" altLang="en-US" dirty="0">
                <a:solidFill>
                  <a:srgbClr val="FF0000"/>
                </a:solidFill>
              </a:rPr>
              <a:t>三种连接，</a:t>
            </a:r>
            <a:r>
              <a:rPr lang="zh-CN" altLang="en-US" dirty="0"/>
              <a:t>即：</a:t>
            </a:r>
          </a:p>
          <a:p>
            <a:pPr lvl="1">
              <a:spcBef>
                <a:spcPts val="1200"/>
              </a:spcBef>
            </a:pPr>
            <a:r>
              <a:rPr lang="zh-CN" altLang="en-US" dirty="0">
                <a:latin typeface="Arial" charset="0"/>
                <a:ea typeface="黑体" pitchFamily="2" charset="-122"/>
              </a:rPr>
              <a:t>使用同轴电缆连接到机顶</a:t>
            </a:r>
            <a:r>
              <a:rPr lang="zh-CN" altLang="en-US" dirty="0" smtClean="0">
                <a:latin typeface="Arial" charset="0"/>
                <a:ea typeface="黑体" pitchFamily="2" charset="-122"/>
              </a:rPr>
              <a:t>盒 </a:t>
            </a:r>
            <a:r>
              <a:rPr lang="en-US" altLang="zh-CN" dirty="0" smtClean="0">
                <a:latin typeface="Arial" charset="0"/>
                <a:ea typeface="黑体" pitchFamily="2" charset="-122"/>
              </a:rPr>
              <a:t>(</a:t>
            </a:r>
            <a:r>
              <a:rPr lang="en-US" altLang="zh-CN" dirty="0">
                <a:latin typeface="Arial" charset="0"/>
                <a:ea typeface="黑体" pitchFamily="2" charset="-122"/>
              </a:rPr>
              <a:t>set-top box)</a:t>
            </a:r>
            <a:r>
              <a:rPr lang="zh-CN" altLang="en-US" dirty="0">
                <a:latin typeface="Arial" charset="0"/>
                <a:ea typeface="黑体" pitchFamily="2" charset="-122"/>
              </a:rPr>
              <a:t>，然后再连接到用户的电视机。</a:t>
            </a:r>
          </a:p>
          <a:p>
            <a:pPr lvl="1">
              <a:spcBef>
                <a:spcPts val="1200"/>
              </a:spcBef>
            </a:pPr>
            <a:r>
              <a:rPr lang="zh-CN" altLang="en-US" dirty="0">
                <a:latin typeface="Arial" charset="0"/>
                <a:ea typeface="黑体" pitchFamily="2" charset="-122"/>
              </a:rPr>
              <a:t>使用双绞线连接到用户的电话机。</a:t>
            </a:r>
          </a:p>
          <a:p>
            <a:pPr lvl="1">
              <a:spcBef>
                <a:spcPts val="1200"/>
              </a:spcBef>
            </a:pPr>
            <a:r>
              <a:rPr lang="zh-CN" altLang="en-US" dirty="0">
                <a:latin typeface="Arial" charset="0"/>
                <a:ea typeface="黑体" pitchFamily="2" charset="-122"/>
              </a:rPr>
              <a:t>使用电缆调制解调器连接到用户的计算机。</a:t>
            </a:r>
          </a:p>
        </p:txBody>
      </p:sp>
    </p:spTree>
    <p:extLst>
      <p:ext uri="{BB962C8B-B14F-4D97-AF65-F5344CB8AC3E}">
        <p14:creationId xmlns:p14="http://schemas.microsoft.com/office/powerpoint/2010/main" val="18399476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a:t>
            </a:r>
            <a:r>
              <a:rPr lang="zh-CN" altLang="en-US" sz="4000" dirty="0" smtClean="0"/>
              <a:t>调制解调器 </a:t>
            </a:r>
            <a:r>
              <a:rPr lang="en-US" altLang="zh-CN" sz="4000" dirty="0" smtClean="0"/>
              <a:t>(Cable Modem</a:t>
            </a:r>
            <a:r>
              <a:rPr lang="en-US" altLang="zh-CN" sz="4000" dirty="0"/>
              <a:t>)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r>
              <a:rPr lang="zh-CN" altLang="en-US" sz="2800" dirty="0" smtClean="0"/>
              <a:t>。</a:t>
            </a:r>
            <a:endParaRPr lang="en-US" altLang="zh-CN" sz="2800" dirty="0" smtClean="0"/>
          </a:p>
          <a:p>
            <a:pPr lvl="1"/>
            <a:r>
              <a:rPr lang="zh-CN" altLang="en-US" sz="2400" dirty="0" smtClean="0"/>
              <a:t>下行</a:t>
            </a:r>
            <a:r>
              <a:rPr lang="zh-CN" altLang="en-US" sz="2400" dirty="0"/>
              <a:t>速率一般在 </a:t>
            </a:r>
            <a:r>
              <a:rPr lang="en-US" altLang="zh-CN" sz="2400" dirty="0" smtClean="0"/>
              <a:t>3 </a:t>
            </a:r>
            <a:r>
              <a:rPr lang="en-US" altLang="zh-CN" sz="2400" dirty="0" smtClean="0">
                <a:sym typeface="Symbol" pitchFamily="18" charset="2"/>
              </a:rPr>
              <a:t> </a:t>
            </a:r>
            <a:r>
              <a:rPr lang="en-US" altLang="zh-CN" sz="2400" dirty="0" smtClean="0"/>
              <a:t>10 Mbit/s</a:t>
            </a:r>
            <a:r>
              <a:rPr lang="zh-CN" altLang="en-US" sz="2400" dirty="0"/>
              <a:t>之间，最高可达 </a:t>
            </a:r>
            <a:r>
              <a:rPr lang="en-US" altLang="zh-CN" sz="2400" dirty="0"/>
              <a:t>30 </a:t>
            </a:r>
            <a:r>
              <a:rPr lang="en-US" altLang="zh-CN" sz="2400" dirty="0" smtClean="0"/>
              <a:t>Mbit/s</a:t>
            </a:r>
            <a:r>
              <a:rPr lang="zh-CN" altLang="en-US" sz="2400" dirty="0" smtClean="0"/>
              <a:t>。</a:t>
            </a:r>
            <a:endParaRPr lang="en-US" altLang="zh-CN" sz="2400" dirty="0" smtClean="0"/>
          </a:p>
          <a:p>
            <a:pPr lvl="1"/>
            <a:r>
              <a:rPr lang="zh-CN" altLang="en-US" sz="2400" dirty="0" smtClean="0"/>
              <a:t>上行</a:t>
            </a:r>
            <a:r>
              <a:rPr lang="zh-CN" altLang="en-US" sz="2400" dirty="0"/>
              <a:t>速率一般为 </a:t>
            </a:r>
            <a:r>
              <a:rPr lang="en-US" altLang="zh-CN" sz="2400" dirty="0" smtClean="0"/>
              <a:t>0.2 </a:t>
            </a:r>
            <a:r>
              <a:rPr lang="en-US" altLang="zh-CN" sz="2400" dirty="0" smtClean="0">
                <a:sym typeface="Symbol" pitchFamily="18" charset="2"/>
              </a:rPr>
              <a:t> </a:t>
            </a:r>
            <a:r>
              <a:rPr lang="en-US" altLang="zh-CN" sz="2400" dirty="0" smtClean="0"/>
              <a:t>2 Mbit/s</a:t>
            </a:r>
            <a:r>
              <a:rPr lang="zh-CN" altLang="en-US" sz="2400" dirty="0"/>
              <a:t>，最高可达 </a:t>
            </a:r>
            <a:r>
              <a:rPr lang="en-US" altLang="zh-CN" sz="2400" dirty="0"/>
              <a:t>10 </a:t>
            </a:r>
            <a:r>
              <a:rPr lang="en-US" altLang="zh-CN" sz="2400" dirty="0" smtClean="0"/>
              <a:t>Mbit/s</a:t>
            </a:r>
            <a:r>
              <a:rPr lang="zh-CN" altLang="en-US" sz="2400" dirty="0" smtClean="0"/>
              <a:t>。</a:t>
            </a:r>
            <a:endParaRPr lang="en-US" altLang="zh-CN" sz="2400" dirty="0" smtClean="0"/>
          </a:p>
          <a:p>
            <a:r>
              <a:rPr lang="zh-CN" altLang="en-US" sz="2800" dirty="0"/>
              <a:t>电缆调制解调器比在普通电话线上使用的调制解调器要复杂得多，并且不是成对使用，而是只安装在用户端。 </a:t>
            </a:r>
          </a:p>
        </p:txBody>
      </p:sp>
    </p:spTree>
    <p:extLst>
      <p:ext uri="{BB962C8B-B14F-4D97-AF65-F5344CB8AC3E}">
        <p14:creationId xmlns:p14="http://schemas.microsoft.com/office/powerpoint/2010/main" val="37213989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smtClean="0"/>
              <a:t>FTTx</a:t>
            </a:r>
            <a:r>
              <a:rPr lang="en-US" altLang="zh-CN" sz="2800" dirty="0" smtClean="0"/>
              <a:t> </a:t>
            </a:r>
            <a:r>
              <a:rPr lang="zh-CN" altLang="en-US" sz="2800" dirty="0" smtClean="0"/>
              <a:t>是</a:t>
            </a:r>
            <a:r>
              <a:rPr lang="zh-CN" altLang="en-US" sz="2800" dirty="0"/>
              <a:t>一种实现宽带居民接入网的</a:t>
            </a:r>
            <a:r>
              <a:rPr lang="zh-CN" altLang="en-US" sz="2800" dirty="0" smtClean="0"/>
              <a:t>方案，代表</a:t>
            </a:r>
            <a:r>
              <a:rPr lang="zh-CN" altLang="zh-CN" sz="2800" dirty="0" smtClean="0"/>
              <a:t>多种</a:t>
            </a:r>
            <a:r>
              <a:rPr lang="zh-CN" altLang="zh-CN" sz="2800" dirty="0"/>
              <a:t>宽带光纤接入</a:t>
            </a:r>
            <a:r>
              <a:rPr lang="zh-CN" altLang="zh-CN" sz="2800" dirty="0" smtClean="0"/>
              <a:t>方式</a:t>
            </a:r>
            <a:r>
              <a:rPr lang="zh-CN" altLang="en-US" sz="2800" dirty="0" smtClean="0"/>
              <a:t>。</a:t>
            </a:r>
            <a:endParaRPr lang="en-US" altLang="zh-CN" sz="2800" dirty="0" smtClean="0"/>
          </a:p>
          <a:p>
            <a:r>
              <a:rPr lang="en-US" altLang="zh-CN" sz="2800" dirty="0" err="1"/>
              <a:t>FTTx</a:t>
            </a:r>
            <a:r>
              <a:rPr lang="en-US" altLang="zh-CN" sz="2800" dirty="0"/>
              <a:t> </a:t>
            </a:r>
            <a:r>
              <a:rPr lang="zh-CN" altLang="zh-CN" sz="2800" dirty="0"/>
              <a:t>表示</a:t>
            </a:r>
            <a:r>
              <a:rPr lang="en-US" altLang="zh-CN" sz="2800" dirty="0"/>
              <a:t> Fiber To The</a:t>
            </a:r>
            <a:r>
              <a:rPr lang="en-US" altLang="zh-CN" sz="2800" dirty="0" smtClean="0"/>
              <a:t>…</a:t>
            </a:r>
            <a:r>
              <a:rPr lang="zh-CN" altLang="en-US" sz="2800" dirty="0" smtClean="0"/>
              <a:t>（光纤到</a:t>
            </a:r>
            <a:r>
              <a:rPr lang="en-US" altLang="zh-CN" sz="2800" dirty="0" smtClean="0"/>
              <a:t>…</a:t>
            </a:r>
            <a:r>
              <a:rPr lang="zh-CN" altLang="en-US" sz="2800" dirty="0" smtClean="0"/>
              <a:t>），例如：</a:t>
            </a:r>
            <a:endParaRPr lang="en-US" altLang="zh-CN" sz="2800" dirty="0" smtClean="0"/>
          </a:p>
          <a:p>
            <a:pPr lvl="1"/>
            <a:r>
              <a:rPr lang="zh-CN" altLang="en-US" sz="2400" dirty="0" smtClean="0">
                <a:solidFill>
                  <a:srgbClr val="0000CC"/>
                </a:solidFill>
              </a:rPr>
              <a:t>光纤</a:t>
            </a:r>
            <a:r>
              <a:rPr lang="zh-CN" altLang="en-US" sz="2400" dirty="0">
                <a:solidFill>
                  <a:srgbClr val="0000CC"/>
                </a:solidFill>
              </a:rPr>
              <a:t>到户 </a:t>
            </a:r>
            <a:r>
              <a:rPr lang="en-US" altLang="zh-CN" sz="2400" dirty="0">
                <a:solidFill>
                  <a:srgbClr val="0000CC"/>
                </a:solidFill>
              </a:rPr>
              <a:t>FTTH </a:t>
            </a:r>
            <a:r>
              <a:rPr lang="en-US" altLang="zh-CN" sz="2400" dirty="0"/>
              <a:t>(Fiber To The Home)</a:t>
            </a:r>
            <a:r>
              <a:rPr lang="zh-CN" altLang="en-US" sz="2400" dirty="0"/>
              <a:t>：光纤一直铺设到用户</a:t>
            </a:r>
            <a:r>
              <a:rPr lang="zh-CN" altLang="en-US" sz="2400" dirty="0" smtClean="0"/>
              <a:t>家庭</a:t>
            </a:r>
            <a:r>
              <a:rPr lang="zh-CN" altLang="en-US" sz="2400" dirty="0"/>
              <a:t>，</a:t>
            </a:r>
            <a:r>
              <a:rPr lang="zh-CN" altLang="en-US" sz="2400" dirty="0" smtClean="0"/>
              <a:t>可能</a:t>
            </a:r>
            <a:r>
              <a:rPr lang="zh-CN" altLang="en-US" sz="2400" dirty="0"/>
              <a:t>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smtClean="0"/>
              <a:t>：光纤铺到路边，从</a:t>
            </a:r>
            <a:r>
              <a:rPr lang="zh-CN" altLang="en-US" sz="2400" dirty="0"/>
              <a:t>路边到各</a:t>
            </a:r>
            <a:r>
              <a:rPr lang="zh-CN" altLang="en-US" sz="2400" dirty="0" smtClean="0"/>
              <a:t>用户可</a:t>
            </a:r>
            <a:r>
              <a:rPr lang="zh-CN" altLang="en-US" sz="2400" dirty="0"/>
              <a:t>使用星形结构双绞线作为传输媒体</a:t>
            </a:r>
            <a:r>
              <a:rPr lang="zh-CN" altLang="en-US" sz="2400" dirty="0" smtClean="0"/>
              <a:t>。</a:t>
            </a:r>
            <a:endParaRPr lang="en-US" altLang="zh-CN" sz="2400" dirty="0" smtClean="0"/>
          </a:p>
        </p:txBody>
      </p:sp>
    </p:spTree>
    <p:extLst>
      <p:ext uri="{BB962C8B-B14F-4D97-AF65-F5344CB8AC3E}">
        <p14:creationId xmlns:p14="http://schemas.microsoft.com/office/powerpoint/2010/main" val="23994014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967840"/>
            <a:ext cx="7880086" cy="2519362"/>
            <a:chOff x="816902" y="630238"/>
            <a:chExt cx="7880086" cy="2519362"/>
          </a:xfrm>
        </p:grpSpPr>
        <p:grpSp>
          <p:nvGrpSpPr>
            <p:cNvPr id="318468" name="Group 4"/>
            <p:cNvGrpSpPr>
              <a:grpSpLocks/>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itchFamily="2" charset="-122"/>
                </a:rPr>
                <a:t>★●</a:t>
              </a:r>
              <a:r>
                <a:rPr lang="en-US" altLang="zh-CN" b="1" dirty="0">
                  <a:solidFill>
                    <a:srgbClr val="000099"/>
                  </a:solidFill>
                  <a:latin typeface="+mn-lt"/>
                  <a:ea typeface="黑体" pitchFamily="2" charset="-122"/>
                  <a:sym typeface="Wingdings"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发往特定 </a:t>
              </a:r>
              <a:r>
                <a:rPr lang="en-US" altLang="zh-CN" sz="1600" b="1">
                  <a:solidFill>
                    <a:srgbClr val="000099"/>
                  </a:solidFill>
                  <a:latin typeface="+mn-lt"/>
                  <a:ea typeface="黑体" pitchFamily="2" charset="-122"/>
                </a:rPr>
                <a:t>ONU </a:t>
              </a:r>
              <a:r>
                <a:rPr lang="zh-CN" altLang="en-US" sz="1600" b="1">
                  <a:solidFill>
                    <a:srgbClr val="000099"/>
                  </a:solidFill>
                  <a:latin typeface="+mn-lt"/>
                  <a:ea typeface="黑体"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5" name="组合 4"/>
          <p:cNvGrpSpPr/>
          <p:nvPr/>
        </p:nvGrpSpPr>
        <p:grpSpPr>
          <a:xfrm>
            <a:off x="1498713" y="599885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局端</a:t>
              </a:r>
            </a:p>
          </p:txBody>
        </p:sp>
        <p:sp>
          <p:nvSpPr>
            <p:cNvPr id="318541" name="AutoShape 77"/>
            <p:cNvSpPr>
              <a:spLocks/>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2" name="AutoShape 78"/>
            <p:cNvSpPr>
              <a:spLocks/>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3" name="AutoShape 79"/>
            <p:cNvSpPr>
              <a:spLocks/>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itchFamily="2" charset="-122"/>
                </a:rPr>
                <a:t>光配线</a:t>
              </a:r>
              <a:r>
                <a:rPr lang="zh-CN" altLang="en-US" b="1" dirty="0" smtClean="0">
                  <a:solidFill>
                    <a:srgbClr val="000099"/>
                  </a:solidFill>
                  <a:latin typeface="+mn-lt"/>
                  <a:ea typeface="黑体" pitchFamily="2" charset="-122"/>
                </a:rPr>
                <a:t>网 </a:t>
              </a:r>
              <a:r>
                <a:rPr lang="en-US" altLang="zh-CN" b="1" dirty="0" smtClean="0">
                  <a:solidFill>
                    <a:srgbClr val="000099"/>
                  </a:solidFill>
                  <a:latin typeface="+mn-lt"/>
                  <a:ea typeface="黑体" pitchFamily="2" charset="-122"/>
                </a:rPr>
                <a:t>(</a:t>
              </a:r>
              <a:r>
                <a:rPr lang="en-US" altLang="zh-CN" b="1" dirty="0">
                  <a:solidFill>
                    <a:srgbClr val="000099"/>
                  </a:solidFill>
                  <a:latin typeface="+mn-lt"/>
                  <a:ea typeface="黑体" pitchFamily="2" charset="-122"/>
                </a:rPr>
                <a:t>ODN)</a:t>
              </a:r>
            </a:p>
          </p:txBody>
        </p:sp>
      </p:grpSp>
      <p:sp>
        <p:nvSpPr>
          <p:cNvPr id="318546" name="Text Box 82"/>
          <p:cNvSpPr txBox="1">
            <a:spLocks noChangeArrowheads="1"/>
          </p:cNvSpPr>
          <p:nvPr/>
        </p:nvSpPr>
        <p:spPr bwMode="auto">
          <a:xfrm>
            <a:off x="562456" y="11663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4400" b="1">
                <a:solidFill>
                  <a:srgbClr val="333399"/>
                </a:solidFill>
                <a:latin typeface="+mn-lt"/>
                <a:ea typeface="黑体" pitchFamily="2" charset="-122"/>
                <a:cs typeface="+mj-cs"/>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pPr algn="ctr"/>
            <a:r>
              <a:rPr lang="zh-CN" altLang="zh-CN" sz="3200" dirty="0" smtClean="0"/>
              <a:t>无源</a:t>
            </a:r>
            <a:r>
              <a:rPr lang="zh-CN" altLang="zh-CN" sz="3200" dirty="0"/>
              <a:t>光</a:t>
            </a:r>
            <a:r>
              <a:rPr lang="zh-CN" altLang="zh-CN" sz="3200" dirty="0" smtClean="0"/>
              <a:t>网络</a:t>
            </a:r>
            <a:r>
              <a:rPr lang="en-US" altLang="zh-CN" sz="3200" dirty="0" smtClean="0"/>
              <a:t> PON</a:t>
            </a:r>
          </a:p>
          <a:p>
            <a:pPr algn="ctr"/>
            <a:r>
              <a:rPr lang="en-US" altLang="zh-CN" sz="3200" dirty="0" smtClean="0"/>
              <a:t> </a:t>
            </a:r>
            <a:r>
              <a:rPr lang="en-US" altLang="zh-CN" sz="3200" dirty="0"/>
              <a:t>(Passive Optical Network</a:t>
            </a:r>
            <a:r>
              <a:rPr lang="en-US" altLang="zh-CN" sz="3200" dirty="0" smtClean="0"/>
              <a:t>) </a:t>
            </a:r>
            <a:r>
              <a:rPr lang="zh-CN" altLang="en-US" sz="3200" dirty="0" smtClean="0"/>
              <a:t>的</a:t>
            </a:r>
            <a:r>
              <a:rPr lang="zh-CN" altLang="en-US" sz="3200" dirty="0"/>
              <a:t>组成 </a:t>
            </a:r>
          </a:p>
        </p:txBody>
      </p:sp>
      <p:grpSp>
        <p:nvGrpSpPr>
          <p:cNvPr id="4" name="组合 3"/>
          <p:cNvGrpSpPr/>
          <p:nvPr/>
        </p:nvGrpSpPr>
        <p:grpSpPr>
          <a:xfrm>
            <a:off x="1177370" y="3622586"/>
            <a:ext cx="7880086" cy="2324100"/>
            <a:chOff x="816902" y="3405188"/>
            <a:chExt cx="7880086" cy="2324100"/>
          </a:xfrm>
        </p:grpSpPr>
        <p:grpSp>
          <p:nvGrpSpPr>
            <p:cNvPr id="318501" name="Group 37"/>
            <p:cNvGrpSpPr>
              <a:grpSpLocks/>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b="1" dirty="0">
                  <a:solidFill>
                    <a:srgbClr val="000099"/>
                  </a:solidFill>
                  <a:latin typeface="+mn-lt"/>
                  <a:ea typeface="黑体"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Symbol"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headEnd/>
              <a:tailEnd/>
            </a:ln>
            <a:effectLst/>
          </p:spPr>
          <p:txBody>
            <a:bodyPr wrap="none" anchor="ctr"/>
            <a:lstStyle/>
            <a:p>
              <a:pPr algn="ctr"/>
              <a:r>
                <a:rPr lang="en-US" altLang="zh-CN" b="1">
                  <a:solidFill>
                    <a:srgbClr val="000099"/>
                  </a:solidFill>
                  <a:latin typeface="+mn-lt"/>
                  <a:ea typeface="黑体"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r>
                <a:rPr lang="en-US" altLang="zh-CN" b="1">
                  <a:solidFill>
                    <a:srgbClr val="000099"/>
                  </a:solidFill>
                  <a:latin typeface="+mn-lt"/>
                  <a:ea typeface="黑体" pitchFamily="2" charset="-122"/>
                  <a:sym typeface="Wingdings"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sym typeface="Wingdings"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itchFamily="2" charset="-122"/>
                </a:rPr>
                <a:t>★</a:t>
              </a:r>
              <a:endParaRPr lang="en-US" altLang="zh-CN" b="1">
                <a:solidFill>
                  <a:srgbClr val="000099"/>
                </a:solidFill>
                <a:latin typeface="+mn-lt"/>
                <a:ea typeface="黑体" pitchFamily="2" charset="-122"/>
                <a:sym typeface="Wingdings"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itchFamily="2" charset="-122"/>
                </a:rPr>
                <a:t>特定 </a:t>
              </a:r>
              <a:r>
                <a:rPr lang="en-US" altLang="zh-CN" sz="1600" b="1" dirty="0">
                  <a:solidFill>
                    <a:srgbClr val="000099"/>
                  </a:solidFill>
                  <a:latin typeface="+mn-lt"/>
                  <a:ea typeface="黑体" pitchFamily="2" charset="-122"/>
                </a:rPr>
                <a:t>ONU </a:t>
              </a:r>
              <a:r>
                <a:rPr lang="zh-CN" altLang="en-US" sz="1600" b="1" dirty="0">
                  <a:solidFill>
                    <a:srgbClr val="000099"/>
                  </a:solidFill>
                  <a:latin typeface="+mn-lt"/>
                  <a:ea typeface="黑体"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smtClean="0">
                  <a:solidFill>
                    <a:srgbClr val="000099"/>
                  </a:solidFill>
                  <a:latin typeface="+mn-lt"/>
                  <a:ea typeface="黑体" pitchFamily="2" charset="-122"/>
                </a:rPr>
                <a:t>OLT</a:t>
              </a:r>
              <a:r>
                <a:rPr lang="zh-CN" altLang="en-US" sz="1600" b="1" dirty="0" smtClean="0">
                  <a:solidFill>
                    <a:srgbClr val="000099"/>
                  </a:solidFill>
                  <a:latin typeface="+mn-lt"/>
                  <a:ea typeface="黑体" pitchFamily="2" charset="-122"/>
                </a:rPr>
                <a:t>：</a:t>
              </a:r>
              <a:r>
                <a:rPr lang="zh-CN" altLang="zh-CN" sz="1600" b="1" dirty="0" smtClean="0">
                  <a:solidFill>
                    <a:srgbClr val="000099"/>
                  </a:solidFill>
                  <a:latin typeface="+mn-lt"/>
                  <a:ea typeface="黑体" pitchFamily="2" charset="-122"/>
                </a:rPr>
                <a:t>光线</a:t>
              </a:r>
              <a:r>
                <a:rPr lang="zh-CN" altLang="zh-CN" sz="1600" b="1" dirty="0">
                  <a:solidFill>
                    <a:srgbClr val="000099"/>
                  </a:solidFill>
                  <a:latin typeface="+mn-lt"/>
                  <a:ea typeface="黑体" pitchFamily="2" charset="-122"/>
                </a:rPr>
                <a:t>路</a:t>
              </a:r>
              <a:r>
                <a:rPr lang="zh-CN" altLang="zh-CN" sz="1600" b="1" dirty="0" smtClean="0">
                  <a:solidFill>
                    <a:srgbClr val="000099"/>
                  </a:solidFill>
                  <a:latin typeface="+mn-lt"/>
                  <a:ea typeface="黑体" pitchFamily="2" charset="-122"/>
                </a:rPr>
                <a:t>终端</a:t>
              </a:r>
              <a:endParaRPr lang="zh-CN" altLang="en-US" sz="16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890282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348</TotalTime>
  <Words>7836</Words>
  <Application>Microsoft Office PowerPoint</Application>
  <PresentationFormat>A4 纸张(210x297 毫米)</PresentationFormat>
  <Paragraphs>1293</Paragraphs>
  <Slides>96</Slides>
  <Notes>73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6" baseType="lpstr">
      <vt:lpstr>Arial Rounded MT Bold</vt:lpstr>
      <vt:lpstr>Arial Unicode MS</vt:lpstr>
      <vt:lpstr>黑体</vt:lpstr>
      <vt:lpstr>宋体</vt:lpstr>
      <vt:lpstr>Arial</vt:lpstr>
      <vt:lpstr>Symbol</vt:lpstr>
      <vt:lpstr>Times New Roman</vt:lpstr>
      <vt:lpstr>Wingdings</vt: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码元</vt:lpstr>
      <vt:lpstr>码元</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五类线</vt:lpstr>
      <vt:lpstr>六类线</vt:lpstr>
      <vt:lpstr>双绞线标准</vt:lpstr>
      <vt:lpstr>2.3.1  导引型传输媒体</vt:lpstr>
      <vt:lpstr>同轴电缆的种类</vt:lpstr>
      <vt:lpstr>PowerPoint 演示文稿</vt:lpstr>
      <vt:lpstr>2.3.1  导引型传输媒体</vt:lpstr>
      <vt:lpstr>光线在光纤中的折射 </vt:lpstr>
      <vt:lpstr>光纤的工作原理</vt:lpstr>
      <vt:lpstr>多模光纤与单模光纤</vt:lpstr>
      <vt:lpstr>多模光纤与单模光纤</vt:lpstr>
      <vt:lpstr>光纤通信中使用的光波的波段</vt:lpstr>
      <vt:lpstr>光纤优点</vt:lpstr>
      <vt:lpstr>2.3.2  非导引型传输媒体 </vt:lpstr>
      <vt:lpstr>非导引型传输媒体的类别</vt:lpstr>
      <vt:lpstr>2.3  物理层下面的传输媒体</vt:lpstr>
      <vt:lpstr>  无线局域网使用的 ISM 频段 </vt:lpstr>
      <vt:lpstr>微波技术</vt:lpstr>
      <vt:lpstr>微波技术</vt:lpstr>
      <vt:lpstr>PowerPoint 演示文稿</vt:lpstr>
      <vt:lpstr>红外线、蓝牙和激光技术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CDMA 的工作原理 </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tt</cp:lastModifiedBy>
  <cp:revision>35</cp:revision>
  <dcterms:created xsi:type="dcterms:W3CDTF">2016-10-04T02:36:21Z</dcterms:created>
  <dcterms:modified xsi:type="dcterms:W3CDTF">2021-03-16T09:16:06Z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