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57" r:id="rId3"/>
    <p:sldId id="595" r:id="rId5"/>
    <p:sldId id="596" r:id="rId6"/>
    <p:sldId id="673" r:id="rId7"/>
    <p:sldId id="674" r:id="rId8"/>
    <p:sldId id="606" r:id="rId9"/>
    <p:sldId id="675" r:id="rId10"/>
    <p:sldId id="599" r:id="rId11"/>
    <p:sldId id="605" r:id="rId12"/>
    <p:sldId id="610" r:id="rId13"/>
    <p:sldId id="715" r:id="rId14"/>
    <p:sldId id="611" r:id="rId15"/>
    <p:sldId id="612" r:id="rId16"/>
    <p:sldId id="613" r:id="rId17"/>
    <p:sldId id="676" r:id="rId18"/>
    <p:sldId id="615" r:id="rId19"/>
    <p:sldId id="616" r:id="rId20"/>
    <p:sldId id="617" r:id="rId21"/>
    <p:sldId id="618" r:id="rId22"/>
    <p:sldId id="619" r:id="rId23"/>
    <p:sldId id="620" r:id="rId24"/>
    <p:sldId id="621" r:id="rId25"/>
    <p:sldId id="623" r:id="rId26"/>
    <p:sldId id="624" r:id="rId27"/>
    <p:sldId id="625" r:id="rId28"/>
    <p:sldId id="626" r:id="rId29"/>
    <p:sldId id="627" r:id="rId30"/>
    <p:sldId id="628" r:id="rId31"/>
    <p:sldId id="629" r:id="rId32"/>
    <p:sldId id="631" r:id="rId33"/>
    <p:sldId id="633" r:id="rId34"/>
    <p:sldId id="652" r:id="rId35"/>
    <p:sldId id="635" r:id="rId36"/>
    <p:sldId id="636" r:id="rId37"/>
    <p:sldId id="637" r:id="rId38"/>
    <p:sldId id="653" r:id="rId39"/>
    <p:sldId id="654" r:id="rId40"/>
    <p:sldId id="664" r:id="rId41"/>
    <p:sldId id="665" r:id="rId42"/>
    <p:sldId id="666" r:id="rId43"/>
    <p:sldId id="667" r:id="rId44"/>
    <p:sldId id="668" r:id="rId45"/>
    <p:sldId id="669" r:id="rId46"/>
    <p:sldId id="639" r:id="rId47"/>
    <p:sldId id="634" r:id="rId48"/>
    <p:sldId id="64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6860"/>
    <a:srgbClr val="F3A821"/>
    <a:srgbClr val="F5B547"/>
    <a:srgbClr val="FF7E79"/>
    <a:srgbClr val="237EB1"/>
    <a:srgbClr val="2995D4"/>
    <a:srgbClr val="ED477F"/>
    <a:srgbClr val="73BD51"/>
    <a:srgbClr val="5FA53F"/>
    <a:srgbClr val="615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autoAdjust="0"/>
    <p:restoredTop sz="84028" autoAdjust="0"/>
  </p:normalViewPr>
  <p:slideViewPr>
    <p:cSldViewPr snapToGrid="0" showGuides="1">
      <p:cViewPr>
        <p:scale>
          <a:sx n="122" d="100"/>
          <a:sy n="122" d="100"/>
        </p:scale>
        <p:origin x="592" y="-1008"/>
      </p:cViewPr>
      <p:guideLst>
        <p:guide orient="horz" pos="2499"/>
        <p:guide pos="2876"/>
      </p:guideLst>
    </p:cSldViewPr>
  </p:slideViewPr>
  <p:notesTextViewPr>
    <p:cViewPr>
      <p:scale>
        <a:sx n="150" d="100"/>
        <a:sy n="15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35.e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2" Type="http://schemas.openxmlformats.org/officeDocument/2006/relationships/image" Target="../media/image49.wmf"/><Relationship Id="rId11" Type="http://schemas.openxmlformats.org/officeDocument/2006/relationships/image" Target="../media/image48.wmf"/><Relationship Id="rId10" Type="http://schemas.openxmlformats.org/officeDocument/2006/relationships/image" Target="../media/image47.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47718E-E8F2-40A6-9D64-133D0CBCE7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59480-F6E3-4813-A472-471E654632A8}"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系统由...组成</a:t>
            </a:r>
            <a:endParaRPr kumimoji="1" lang="zh-CN" altLang="en-US" dirty="0">
              <a:sym typeface="+mn-ea"/>
            </a:endParaRPr>
          </a:p>
          <a:p>
            <a:r>
              <a:rPr kumimoji="1" lang="zh-CN" altLang="en-US" dirty="0">
                <a:sym typeface="+mn-ea"/>
              </a:rPr>
              <a:t>其中UWB信号发射器又叫标签</a:t>
            </a:r>
            <a:endParaRPr kumimoji="1" lang="zh-CN" altLang="en-US" dirty="0">
              <a:sym typeface="+mn-ea"/>
            </a:endParaRPr>
          </a:p>
          <a:p>
            <a:r>
              <a:rPr kumimoji="1" lang="zh-CN" altLang="en-US" dirty="0">
                <a:sym typeface="+mn-ea"/>
              </a:rPr>
              <a:t>基站坐标已知...</a:t>
            </a:r>
            <a:endParaRPr kumimoji="1" lang="zh-CN" altLang="en-US" dirty="0">
              <a:sym typeface="+mn-ea"/>
            </a:endParaRPr>
          </a:p>
          <a:p>
            <a:r>
              <a:rPr kumimoji="1" lang="zh-CN" altLang="en-US" dirty="0">
                <a:sym typeface="+mn-ea"/>
              </a:rPr>
              <a:t>定位引擎负责...</a:t>
            </a:r>
            <a:endParaRPr kumimoji="1" lang="zh-CN" altLang="en-US" dirty="0">
              <a:sym typeface="+mn-ea"/>
            </a:endParaRPr>
          </a:p>
          <a:p>
            <a:endParaRPr kumimoji="1" lang="zh-CN" altLang="en-US" dirty="0">
              <a:sym typeface="+mn-ea"/>
            </a:endParaRPr>
          </a:p>
          <a:p>
            <a:r>
              <a:rPr kumimoji="1" lang="zh-CN" altLang="en-US" dirty="0">
                <a:sym typeface="+mn-ea"/>
              </a:rPr>
              <a:t>系统主要工作流程</a:t>
            </a:r>
            <a:r>
              <a:rPr kumimoji="1" lang="en-US" altLang="zh-CN" dirty="0">
                <a:sym typeface="+mn-ea"/>
              </a:rPr>
              <a:t>:</a:t>
            </a:r>
            <a:endParaRPr kumimoji="1" lang="en-US" altLang="zh-CN" dirty="0">
              <a:sym typeface="+mn-ea"/>
            </a:endParaRPr>
          </a:p>
          <a:p>
            <a:endParaRPr kumimoji="1" lang="zh-CN" altLang="en-US" dirty="0">
              <a:sym typeface="+mn-ea"/>
            </a:endParaRPr>
          </a:p>
          <a:p>
            <a:r>
              <a:rPr kumimoji="1" lang="zh-CN" altLang="en-US" dirty="0">
                <a:sym typeface="+mn-ea"/>
              </a:rPr>
              <a:t>a. 基站上电-&gt;与定位引擎建立连接-&gt;心跳报文维护连接-&gt;监听模式</a:t>
            </a:r>
            <a:endParaRPr kumimoji="1" lang="zh-CN" altLang="en-US" dirty="0">
              <a:sym typeface="+mn-ea"/>
            </a:endParaRPr>
          </a:p>
          <a:p>
            <a:r>
              <a:rPr kumimoji="1" lang="zh-CN" altLang="en-US" dirty="0">
                <a:sym typeface="+mn-ea"/>
              </a:rPr>
              <a:t>b. 标签上电-&gt;监听空间报文一个定位周期-&gt;发现空闲时隙-&gt;计算休眠时间-&gt;进入休眠</a:t>
            </a:r>
            <a:endParaRPr kumimoji="1" lang="zh-CN" altLang="en-US" dirty="0">
              <a:sym typeface="+mn-ea"/>
            </a:endParaRPr>
          </a:p>
          <a:p>
            <a:r>
              <a:rPr kumimoji="1" lang="zh-CN" altLang="en-US" dirty="0">
                <a:sym typeface="+mn-ea"/>
              </a:rPr>
              <a:t>c. 标签发送POLL-&gt;标签附近基站回复-&gt;根据信号强度选取三个-&gt;依此与之测距</a:t>
            </a:r>
            <a:endParaRPr kumimoji="1" lang="zh-CN" altLang="en-US" dirty="0">
              <a:sym typeface="+mn-ea"/>
            </a:endParaRPr>
          </a:p>
          <a:p>
            <a:r>
              <a:rPr kumimoji="1" lang="zh-CN" altLang="en-US" dirty="0">
                <a:sym typeface="+mn-ea"/>
              </a:rPr>
              <a:t>d. 标签发送POLL-&gt;基站收到后-&gt;生成时间戳-&gt;回复标签RESP</a:t>
            </a:r>
            <a:endParaRPr kumimoji="1" lang="zh-CN" altLang="en-US" dirty="0">
              <a:sym typeface="+mn-ea"/>
            </a:endParaRPr>
          </a:p>
          <a:p>
            <a:r>
              <a:rPr kumimoji="1" lang="zh-CN" altLang="en-US" dirty="0">
                <a:sym typeface="+mn-ea"/>
              </a:rPr>
              <a:t>e. 基站收到时间戳-&gt;传至定位引擎-&gt;解析标签坐标</a:t>
            </a:r>
            <a:endParaRPr kumimoji="1" lang="zh-CN" altLang="en-US"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报文组成 此时刻的时隙时钟</a:t>
            </a:r>
            <a:r>
              <a:rPr kumimoji="1" lang="en-US" altLang="zh-CN" dirty="0"/>
              <a:t>+</a:t>
            </a:r>
            <a:r>
              <a:rPr kumimoji="1" lang="zh-CN" altLang="en-US" dirty="0">
                <a:ea typeface="宋体" panose="02010600030101010101" pitchFamily="2" charset="-122"/>
              </a:rPr>
              <a:t>下一时刻时隙的时钟</a:t>
            </a:r>
            <a:r>
              <a:rPr kumimoji="1" lang="en-US" altLang="zh-CN" dirty="0">
                <a:ea typeface="宋体" panose="02010600030101010101" pitchFamily="2" charset="-122"/>
              </a:rPr>
              <a:t>+</a:t>
            </a:r>
            <a:r>
              <a:rPr kumimoji="1" lang="zh-CN" altLang="en-US" dirty="0">
                <a:ea typeface="宋体" panose="02010600030101010101" pitchFamily="2" charset="-122"/>
              </a:rPr>
              <a:t>时隙个数</a:t>
            </a:r>
            <a:endParaRPr kumimoji="1"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66700" indent="-266700"/>
            <a:r>
              <a:rPr>
                <a:sym typeface="+mn-ea"/>
              </a:rPr>
              <a:t>标签层：目标标识+完成测距</a:t>
            </a:r>
            <a:endParaRPr>
              <a:sym typeface="+mn-ea"/>
            </a:endParaRPr>
          </a:p>
          <a:p>
            <a:pPr marL="266700" indent="-266700"/>
            <a:r>
              <a:rPr>
                <a:sym typeface="+mn-ea"/>
              </a:rPr>
              <a:t>基站层：协助完成测距+参考坐标系+数据传输</a:t>
            </a:r>
            <a:endParaRPr>
              <a:sym typeface="+mn-ea"/>
            </a:endParaRPr>
          </a:p>
          <a:p>
            <a:pPr marL="266700" indent="-266700"/>
            <a:r>
              <a:rPr>
                <a:sym typeface="+mn-ea"/>
              </a:rPr>
              <a:t>交换机：POE供电+网络传输</a:t>
            </a:r>
            <a:endParaRPr>
              <a:sym typeface="+mn-ea"/>
            </a:endParaRPr>
          </a:p>
          <a:p>
            <a:pPr marL="266700" indent="-266700"/>
            <a:r>
              <a:rPr>
                <a:sym typeface="+mn-ea"/>
              </a:rPr>
              <a:t>数据中心：位置解析+数据存取+控制报文处理</a:t>
            </a:r>
            <a:endParaRPr>
              <a:sym typeface="+mn-ea"/>
            </a:endParaRPr>
          </a:p>
          <a:p>
            <a:pPr marL="266700" indent="-266700"/>
            <a:r>
              <a:rPr>
                <a:sym typeface="+mn-ea"/>
              </a:rPr>
              <a:t>监控中心：系统配置+实时监控+交互界面</a:t>
            </a:r>
            <a:endParaRPr>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空间范围内部署N个固定的参考节点(基站)，参考节点的空间位置相对坐标已知，</a:t>
            </a:r>
            <a:endParaRPr kumimoji="1" lang="zh-CN" altLang="en-US" dirty="0"/>
          </a:p>
          <a:p>
            <a:r>
              <a:rPr kumimoji="1" lang="zh-CN" altLang="en-US" dirty="0">
                <a:sym typeface="+mn-ea"/>
              </a:rPr>
              <a:t>定位目标携带UWB信号发射器(标签)，标签通过UWB脉冲波与基站进行测距与通信。</a:t>
            </a:r>
            <a:endParaRPr kumimoji="1" lang="zh-CN" altLang="en-US" dirty="0"/>
          </a:p>
          <a:p>
            <a:r>
              <a:rPr kumimoji="1" lang="zh-CN" altLang="en-US" dirty="0">
                <a:sym typeface="+mn-ea"/>
              </a:rPr>
              <a:t>系统工作流程:定位目标携带标签,标签和定位目标通过基础配置维护一一映射关系(下文如无特殊说明，标签即代指定位目标)，标签与基站通过UWB脉冲进行通信和测距，然后基站通过以太网将测距信息传至定位引擎，定位引擎根据系统配置的定位算法解析标签的空间位置信息并传至监控软件进行实时显示，最终达到待定位目标的定位。</a:t>
            </a:r>
            <a:endParaRPr kumimoji="1"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其中、</a:t>
            </a:r>
            <a:r>
              <a:rPr kumimoji="1" lang="en-US" altLang="zh-CN" dirty="0">
                <a:sym typeface="+mn-ea"/>
              </a:rPr>
              <a:t>ka,kb</a:t>
            </a:r>
            <a:r>
              <a:rPr kumimoji="1" lang="zh-CN" altLang="en-US" dirty="0">
                <a:sym typeface="+mn-ea"/>
              </a:rPr>
              <a:t>是理想晶振的频率误差,、一般为0.99998~1.00002。</a:t>
            </a:r>
            <a:endParaRPr kumimoji="1" lang="zh-CN" altLang="en-US" dirty="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ym typeface="+mn-ea"/>
              </a:rPr>
              <a:t>以三基站定位为例，STWR测距模式完成一次定位需要3个往返时间RTT(Round Trip Time)，DTWR测距模式则需要6个RTT,换言之，DTWR降低单位时间内定位标签的个数，导致系统中单位时间参与定位标签的个数降低50%。</a:t>
            </a:r>
            <a:endParaRPr kumimoji="1" lang="zh-CN" altLang="en-US" dirty="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fontAlgn="auto">
              <a:lnSpc>
                <a:spcPts val="2400"/>
              </a:lnSpc>
            </a:pPr>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tLang="en-US">
                <a:latin typeface="宋体" panose="02010600030101010101" pitchFamily="2" charset="-122"/>
                <a:ea typeface="宋体" panose="02010600030101010101" pitchFamily="2" charset="-122"/>
                <a:cs typeface="宋体" panose="02010600030101010101" pitchFamily="2" charset="-122"/>
                <a:sym typeface="+mn-ea"/>
              </a:rPr>
              <a:t>在NLOS环境中，测量值往往大于真实的距离信息，NLOS误差是影响定位误差的主要因素之一</a:t>
            </a:r>
            <a:endParaRPr kumimoji="1"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lang="en-US">
                <a:latin typeface="宋体" panose="02010600030101010101" pitchFamily="2" charset="-122"/>
                <a:ea typeface="宋体" panose="02010600030101010101" pitchFamily="2" charset="-122"/>
                <a:sym typeface="+mn-ea"/>
              </a:rPr>
              <a:t>1.</a:t>
            </a:r>
            <a:r>
              <a:rPr>
                <a:latin typeface="宋体" panose="02010600030101010101" pitchFamily="2" charset="-122"/>
                <a:ea typeface="宋体" panose="02010600030101010101" pitchFamily="2" charset="-122"/>
                <a:sym typeface="+mn-ea"/>
              </a:rPr>
              <a:t>近距离和远距离测距噪声误差均方差分别为18.249 mm和19.255 mm</a:t>
            </a:r>
            <a:endParaRPr>
              <a:latin typeface="宋体" panose="02010600030101010101" pitchFamily="2" charset="-122"/>
              <a:ea typeface="宋体" panose="02010600030101010101" pitchFamily="2" charset="-122"/>
            </a:endParaRPr>
          </a:p>
          <a:p>
            <a:pPr fontAlgn="auto">
              <a:lnSpc>
                <a:spcPts val="2600"/>
              </a:lnSpc>
            </a:pPr>
            <a:r>
              <a:rPr lang="en-US">
                <a:latin typeface="宋体" panose="02010600030101010101" pitchFamily="2" charset="-122"/>
                <a:ea typeface="宋体" panose="02010600030101010101" pitchFamily="2" charset="-122"/>
                <a:sym typeface="+mn-ea"/>
              </a:rPr>
              <a:t>2.非视距误差造成前后两次测距信息会出现较大偏差(500~1000mm),与视距情况下有很大区分度</a:t>
            </a:r>
            <a:endParaRPr kumimoji="1"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由图4-8可知，静止状态下，经典Kalman滤波结果标准偏差为5.888，改进Kalman滤波算法标准偏差为5.276，静止状态下，改进kalman滤波算法稳定性较经典Kalman滤波算法提高10%；由图4-9可知，运动状态下，经典Kalman滤波算法曲线具有很好的滤波效果，但是相较于测量曲线，其滤波结果会有2-4个测量周期的延迟，且运动速度越快，延迟越大；改进Kalman滤波算法滤波曲线则跟随测量值变化，图4-9所示，40ms处当运动状态改变时，改进Kalman能够迅速跟踪测量值的变化，具有很好的跟踪效果。因此，基于动静态检测与改进Kalman滤波算法较经典Kalman算法，具有静态稳定、动态跟踪效果的优点，能够满足定位实时性要求较高的场合。</a:t>
            </a:r>
            <a:endParaRPr>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室内定位系统软件采用C/S架构，为方便系统软件后期维护和功能扩展，服务端程序根据功能不同划分为三个独立模块，分别为定位引擎软件、客户端软件和数据库存储模块，程序之间通过Socket网络通信实现数据交互，从而实现服务软件可以跨区域跨网段异地部署</a:t>
            </a:r>
            <a:endParaRPr kumimoji="1"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定位引擎服务主要处理系统中计算任务和网络通信任务，不与系统管理人员进行交互，因此其界面设计简单，主要实时显示系统运行状态，以供系统管理员实时获取系统运行状态。如图5-2所示定位引擎服务软件主界面，主界面中显示系统中在线和离线基站和标签的数目，状态栏中直观显示定位引擎服务软件运行时间以及系统登录状态。</a:t>
            </a:r>
            <a:endParaRPr>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为提高程序运行效率，定位服务引擎程序采用多线程技术实现</a:t>
            </a:r>
            <a:endParaRPr kumimoji="1"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定位服务引擎程序在整个局域网中要保证其唯一性，即同一时刻统一网络中只能运行一个定位引擎服务程序。在程序启动时，首先进行唯一性检查任务，通过向网络中广播一条定位引擎唯一性验证控制报文，若已经存在定位引擎服务程序，收到该广播控制报文后则回复，如果发现已有引擎程序运行，则退出当前程序；反之，则继续向下执行。  </a:t>
            </a:r>
            <a:endParaRPr kumimoji="1"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a:latin typeface="宋体" panose="02010600030101010101" pitchFamily="2" charset="-122"/>
                <a:ea typeface="宋体" panose="02010600030101010101" pitchFamily="2" charset="-122"/>
                <a:sym typeface="+mn-ea"/>
              </a:rPr>
              <a:t>按照功能不同，其界面划分为</a:t>
            </a:r>
            <a:r>
              <a:rPr lang="zh-CN">
                <a:latin typeface="宋体" panose="02010600030101010101" pitchFamily="2" charset="-122"/>
                <a:ea typeface="宋体" panose="02010600030101010101" pitchFamily="2" charset="-122"/>
                <a:sym typeface="+mn-ea"/>
              </a:rPr>
              <a:t>四</a:t>
            </a:r>
            <a:r>
              <a:rPr>
                <a:latin typeface="宋体" panose="02010600030101010101" pitchFamily="2" charset="-122"/>
                <a:ea typeface="宋体" panose="02010600030101010101" pitchFamily="2" charset="-122"/>
                <a:sym typeface="+mn-ea"/>
              </a:rPr>
              <a:t>个区域</a:t>
            </a:r>
            <a:r>
              <a:rPr lang="zh-CN">
                <a:latin typeface="宋体" panose="02010600030101010101" pitchFamily="2" charset="-122"/>
                <a:ea typeface="宋体" panose="02010600030101010101" pitchFamily="2" charset="-122"/>
                <a:sym typeface="+mn-ea"/>
              </a:rPr>
              <a:t>：工具栏、基站管理、标签管理、视图显示</a:t>
            </a:r>
            <a:endParaRPr lang="zh-CN">
              <a:latin typeface="宋体" panose="02010600030101010101" pitchFamily="2" charset="-122"/>
              <a:ea typeface="宋体" panose="02010600030101010101" pitchFamily="2" charset="-122"/>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标签信息测点数据类型以double型存储，用一个double值来存储该标签某一个时刻的X、Y、Z坐标数据、在线状态、SOS报警状态</a:t>
            </a:r>
            <a:endParaRPr kumimoji="1" lang="zh-CN" altLang="en-US" dirty="0"/>
          </a:p>
          <a:p>
            <a:pPr fontAlgn="auto">
              <a:lnSpc>
                <a:spcPts val="2600"/>
              </a:lnSpc>
            </a:pPr>
            <a:r>
              <a:rPr lang="en-US" altLang="zh-CN">
                <a:latin typeface="Times New Roman" panose="02020603050405020304" charset="0"/>
                <a:cs typeface="Times New Roman" panose="02020603050405020304" charset="0"/>
                <a:sym typeface="+mn-ea"/>
              </a:rPr>
              <a:t>X</a:t>
            </a:r>
            <a:r>
              <a:rPr lang="zh-CN" altLang="en-US">
                <a:latin typeface="宋体" panose="02010600030101010101" pitchFamily="2" charset="-122"/>
                <a:ea typeface="宋体" panose="02010600030101010101" pitchFamily="2" charset="-122"/>
                <a:cs typeface="宋体" panose="02010600030101010101" pitchFamily="2" charset="-122"/>
                <a:sym typeface="+mn-ea"/>
              </a:rPr>
              <a:t>和</a:t>
            </a:r>
            <a:r>
              <a:rPr lang="en-US" altLang="zh-CN">
                <a:latin typeface="Times New Roman" panose="02020603050405020304" charset="0"/>
                <a:cs typeface="Times New Roman" panose="02020603050405020304" charset="0"/>
                <a:sym typeface="+mn-ea"/>
              </a:rPr>
              <a:t>Y</a:t>
            </a:r>
            <a:r>
              <a:rPr lang="zh-CN" altLang="en-US">
                <a:latin typeface="宋体" panose="02010600030101010101" pitchFamily="2" charset="-122"/>
                <a:ea typeface="宋体" panose="02010600030101010101" pitchFamily="2" charset="-122"/>
                <a:cs typeface="宋体" panose="02010600030101010101" pitchFamily="2" charset="-122"/>
                <a:sym typeface="+mn-ea"/>
              </a:rPr>
              <a:t>可表示的范围约为正负</a:t>
            </a:r>
            <a:r>
              <a:rPr lang="en-US" altLang="zh-CN">
                <a:latin typeface="Times New Roman" panose="02020603050405020304" charset="0"/>
                <a:cs typeface="Times New Roman" panose="02020603050405020304" charset="0"/>
                <a:sym typeface="+mn-ea"/>
              </a:rPr>
              <a:t>8</a:t>
            </a:r>
            <a:r>
              <a:rPr lang="zh-CN" altLang="en-US">
                <a:latin typeface="宋体" panose="02010600030101010101" pitchFamily="2" charset="-122"/>
                <a:ea typeface="宋体" panose="02010600030101010101" pitchFamily="2" charset="-122"/>
                <a:cs typeface="宋体" panose="02010600030101010101" pitchFamily="2" charset="-122"/>
                <a:sym typeface="+mn-ea"/>
              </a:rPr>
              <a:t>万米。</a:t>
            </a:r>
            <a:endParaRPr kumimoji="1"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测试环境为办公室室内环境，为验证其复杂环境下测试效果，选取空间为不规则区域，且空间范围内存在石柱、玻璃、金属等可能引起NLOS误差的遮挡物，空间范围内部署9个基站，其中7个处于在线状态，2个处于离线状态。鉴于空间范围内难以测量运动状态下标签的绝对位置坐标，因此采用一致性判定测试方案，其具体的方案如下：</a:t>
            </a:r>
            <a:endParaRPr kumimoji="1"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1.课题介绍</a:t>
            </a:r>
            <a:endParaRPr kumimoji="1" lang="zh-CN" altLang="en-US" dirty="0"/>
          </a:p>
          <a:p>
            <a:endParaRPr kumimoji="1" lang="zh-CN" altLang="en-US" dirty="0"/>
          </a:p>
          <a:p>
            <a:r>
              <a:rPr kumimoji="1" lang="zh-CN" altLang="en-US" dirty="0"/>
              <a:t>课题来源于校企合作项目，以大唐姜堰电厂环境为应用背景。</a:t>
            </a:r>
            <a:endParaRPr kumimoji="1" lang="zh-CN" altLang="en-US" dirty="0"/>
          </a:p>
          <a:p>
            <a:endParaRPr kumimoji="1" lang="zh-CN" altLang="en-US" dirty="0"/>
          </a:p>
          <a:p>
            <a:r>
              <a:rPr kumimoji="1" lang="zh-CN" altLang="en-US" dirty="0"/>
              <a:t>电厂建筑结构复杂，人员流动大，安全事故多发</a:t>
            </a:r>
            <a:endParaRPr kumimoji="1" lang="zh-CN" altLang="en-US" dirty="0"/>
          </a:p>
          <a:p>
            <a:r>
              <a:rPr kumimoji="1" lang="zh-CN" altLang="en-US" dirty="0"/>
              <a:t>传统的安全管理方式是设置安全员、工友互相提醒方式，存在效率低下、安全员意识疏忽带来的安全隐患</a:t>
            </a:r>
            <a:endParaRPr kumimoji="1" lang="zh-CN" altLang="en-US" dirty="0"/>
          </a:p>
          <a:p>
            <a:r>
              <a:rPr kumimoji="1" lang="zh-CN" altLang="en-US" dirty="0"/>
              <a:t>此外，由于工作范围广，一旦发生事故，事故人员难以定位，搜救工作带来很大困难。</a:t>
            </a:r>
            <a:endParaRPr kumimoji="1" lang="zh-CN" altLang="en-US" dirty="0"/>
          </a:p>
          <a:p>
            <a:r>
              <a:rPr kumimoji="1" lang="zh-CN" altLang="en-US" dirty="0"/>
              <a:t>因此随着室内定位技术的发展，通过技术手段实现电厂的安全管理具有重要的意义。</a:t>
            </a:r>
            <a:endParaRPr kumimoji="1" lang="zh-CN" altLang="en-US" dirty="0"/>
          </a:p>
          <a:p>
            <a:endParaRPr kumimoji="1" lang="zh-CN" altLang="en-US" dirty="0"/>
          </a:p>
          <a:p>
            <a:r>
              <a:rPr kumimoji="1" lang="zh-CN" altLang="en-US" dirty="0"/>
              <a:t>本课题.....</a:t>
            </a:r>
            <a:endParaRPr kumimoji="1"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在测试小区内标定5个固定点，通过人工测量参考点的位置坐标，与定位结果进行比较</a:t>
            </a:r>
            <a:endParaRPr kumimoji="1" lang="zh-CN" altLang="en-US" dirty="0"/>
          </a:p>
          <a:p>
            <a:pPr fontAlgn="auto">
              <a:lnSpc>
                <a:spcPts val="2600"/>
              </a:lnSpc>
            </a:pPr>
            <a:r>
              <a:rPr kumimoji="1" lang="zh-CN" altLang="en-US" dirty="0"/>
              <a:t>定位误差定义为参考点与定位坐标点之间的距离</a:t>
            </a:r>
            <a:endParaRPr kumimoji="1"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在测试小区内标定一条直线，测试人员携带标签沿着直线行走，观察监视软件中标签的轨迹是否与真实路线轨迹一致。</a:t>
            </a:r>
            <a:endParaRPr kumimoji="1"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r>
              <a:rPr kumimoji="1" lang="zh-CN" altLang="en-US" dirty="0"/>
              <a:t>在测试小区内标定一个矩形区域，测试人员携带标签沿着矩形区域的边线行走，观察监视软件中标签的定位轨迹与真实的矩形区域大小是否一致。</a:t>
            </a:r>
            <a:endParaRPr kumimoji="1"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ts val="2600"/>
              </a:lnSpc>
            </a:pPr>
            <a:endParaRPr kumimoji="1"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本课题中主要的研究工作有</a:t>
            </a:r>
            <a:r>
              <a:rPr kumimoji="1" lang="en-US" altLang="zh-CN" dirty="0"/>
              <a:t>......</a:t>
            </a:r>
            <a:endParaRPr kumimoji="1"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首先简要介绍一下UWB技术</a:t>
            </a:r>
            <a:endParaRPr kumimoji="1" lang="zh-CN" altLang="en-US" dirty="0"/>
          </a:p>
          <a:p>
            <a:endParaRPr kumimoji="1" lang="zh-CN" altLang="en-US" dirty="0"/>
          </a:p>
          <a:p>
            <a:r>
              <a:rPr kumimoji="1" lang="zh-CN" altLang="en-US" dirty="0"/>
              <a:t>UWB是一种新型无载波通信技术。其具有无载波、带宽宽、功耗低特点</a:t>
            </a:r>
            <a:endParaRPr kumimoji="1" lang="zh-CN" altLang="en-US" dirty="0"/>
          </a:p>
          <a:p>
            <a:r>
              <a:rPr kumimoji="1" lang="zh-CN" altLang="en-US" dirty="0"/>
              <a:t>无载波含义是无需将信号附加于其他波形之上，而是直接通过调制基带脉冲波进行信号传输</a:t>
            </a:r>
            <a:endParaRPr kumimoji="1" lang="zh-CN" altLang="en-US" dirty="0"/>
          </a:p>
          <a:p>
            <a:r>
              <a:rPr kumimoji="1" lang="zh-CN" altLang="en-US" dirty="0"/>
              <a:t>其带宽为3.1~10.6GHz</a:t>
            </a:r>
            <a:endParaRPr kumimoji="1" lang="zh-CN" altLang="en-US" dirty="0"/>
          </a:p>
          <a:p>
            <a:endParaRPr kumimoji="1" lang="zh-CN" altLang="en-US" dirty="0"/>
          </a:p>
          <a:p>
            <a:r>
              <a:rPr kumimoji="1" lang="zh-CN" altLang="en-US" dirty="0"/>
              <a:t>根据香农定理可知....</a:t>
            </a:r>
            <a:endParaRPr kumimoji="1" lang="zh-CN" altLang="en-US" dirty="0"/>
          </a:p>
          <a:p>
            <a:r>
              <a:rPr kumimoji="1" lang="zh-CN" altLang="en-US" dirty="0"/>
              <a:t>获取高带宽的方式是发送占空比很小的脉冲波，常用的是高斯脉冲一一阶微分。</a:t>
            </a:r>
            <a:endParaRPr kumimoji="1" lang="zh-CN" altLang="en-US" dirty="0"/>
          </a:p>
          <a:p>
            <a:endParaRPr kumimoji="1" lang="zh-CN" altLang="en-US" dirty="0"/>
          </a:p>
          <a:p>
            <a:r>
              <a:rPr kumimoji="1" lang="zh-CN" altLang="en-US" dirty="0"/>
              <a:t>正是上述特点使得UWB相较于其他定位技术具有优势...</a:t>
            </a:r>
            <a:endParaRPr kumimoji="1"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根据上述的课题背景，提取如下的系统设计目标:</a:t>
            </a:r>
            <a:endParaRPr kumimoji="1"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1825625"/>
            <a:ext cx="78867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800725"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825625"/>
            <a:ext cx="78867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灯片编号占位符 5"/>
          <p:cNvSpPr>
            <a:spLocks noGrp="1"/>
          </p:cNvSpPr>
          <p:nvPr>
            <p:ph type="sldNum" sz="quarter" idx="12"/>
          </p:nvPr>
        </p:nvSpPr>
        <p:spPr>
          <a:xfrm>
            <a:off x="3917950" y="6356350"/>
            <a:ext cx="2400300" cy="365125"/>
          </a:xfrm>
          <a:prstGeom prst="rect">
            <a:avLst/>
          </a:prstGeom>
        </p:spPr>
        <p:txBody>
          <a:bodyPr/>
          <a:lstStyle>
            <a:lvl1pPr algn="ctr">
              <a:defRPr sz="1800">
                <a:latin typeface="Times New Roman" panose="02020603050405020304" charset="0"/>
              </a:defRPr>
            </a:lvl1pPr>
          </a:lstStyle>
          <a:p>
            <a:pPr algn="l"/>
            <a:endParaRPr lang="zh-CN" altLang="en-US" smtClean="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841"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9841" y="2505075"/>
            <a:ext cx="3868340"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391"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8" name="页脚占位符 7"/>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4" name="页脚占位符 3"/>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3" name="页脚占位符 2"/>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628650" y="6356350"/>
            <a:ext cx="2057400" cy="365125"/>
          </a:xfrm>
          <a:prstGeom prst="rect">
            <a:avLst/>
          </a:prstGeom>
        </p:spPr>
        <p:txBody>
          <a:bodyPr/>
          <a:lstStyle/>
          <a:p>
            <a:fld id="{6CFE0294-C5E6-4054-8AE6-2B14EB0480DF}" type="datetimeFigureOut">
              <a:rPr lang="zh-CN" altLang="en-US" smtClean="0"/>
            </a:fld>
            <a:endParaRPr lang="zh-CN" altLang="en-US"/>
          </a:p>
        </p:txBody>
      </p:sp>
      <p:sp>
        <p:nvSpPr>
          <p:cNvPr id="6" name="页脚占位符 5"/>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0"/>
            <a:ext cx="2057400" cy="365125"/>
          </a:xfrm>
          <a:prstGeom prst="rect">
            <a:avLst/>
          </a:prstGeom>
        </p:spPr>
        <p:txBody>
          <a:bodyPr/>
          <a:lstStyle/>
          <a:p>
            <a:fld id="{30693DD3-1382-4D78-8073-92AEA87C9F0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2"/>
          <a:stretch>
            <a:fillRect/>
          </a:stretch>
        </p:blipFill>
        <p:spPr>
          <a:xfrm>
            <a:off x="-397" y="-297"/>
            <a:ext cx="9144793" cy="68585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emf"/><Relationship Id="rId3" Type="http://schemas.openxmlformats.org/officeDocument/2006/relationships/oleObject" Target="../embeddings/oleObject3.bin"/><Relationship Id="rId2" Type="http://schemas.openxmlformats.org/officeDocument/2006/relationships/image" Target="../media/image5.e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emf"/><Relationship Id="rId3" Type="http://schemas.openxmlformats.org/officeDocument/2006/relationships/oleObject" Target="../embeddings/oleObject5.bin"/><Relationship Id="rId2" Type="http://schemas.openxmlformats.org/officeDocument/2006/relationships/image" Target="../media/image7.e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e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emf"/><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16.bin"/><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wmf"/><Relationship Id="rId3" Type="http://schemas.openxmlformats.org/officeDocument/2006/relationships/oleObject" Target="../embeddings/oleObject19.bin"/><Relationship Id="rId2" Type="http://schemas.openxmlformats.org/officeDocument/2006/relationships/image" Target="../media/image26.wmf"/><Relationship Id="rId1"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32.wmf"/><Relationship Id="rId7" Type="http://schemas.openxmlformats.org/officeDocument/2006/relationships/oleObject" Target="../embeddings/oleObject23.bin"/><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 Id="rId3" Type="http://schemas.openxmlformats.org/officeDocument/2006/relationships/oleObject" Target="../embeddings/oleObject21.bin"/><Relationship Id="rId2" Type="http://schemas.openxmlformats.org/officeDocument/2006/relationships/image" Target="../media/image29.wmf"/><Relationship Id="rId17" Type="http://schemas.openxmlformats.org/officeDocument/2006/relationships/notesSlide" Target="../notesSlides/notesSlide25.xml"/><Relationship Id="rId16" Type="http://schemas.openxmlformats.org/officeDocument/2006/relationships/vmlDrawing" Target="../drawings/vmlDrawing12.vml"/><Relationship Id="rId15" Type="http://schemas.openxmlformats.org/officeDocument/2006/relationships/slideLayout" Target="../slideLayouts/slideLayout2.xml"/><Relationship Id="rId14" Type="http://schemas.openxmlformats.org/officeDocument/2006/relationships/image" Target="../media/image35.emf"/><Relationship Id="rId13" Type="http://schemas.openxmlformats.org/officeDocument/2006/relationships/oleObject" Target="../embeddings/oleObject26.bin"/><Relationship Id="rId12" Type="http://schemas.openxmlformats.org/officeDocument/2006/relationships/image" Target="../media/image34.wmf"/><Relationship Id="rId11" Type="http://schemas.openxmlformats.org/officeDocument/2006/relationships/oleObject" Target="../embeddings/oleObject25.bin"/><Relationship Id="rId10" Type="http://schemas.openxmlformats.org/officeDocument/2006/relationships/image" Target="../media/image33.wmf"/><Relationship Id="rId1"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7.emf"/><Relationship Id="rId1" Type="http://schemas.openxmlformats.org/officeDocument/2006/relationships/image" Target="../media/image36.emf"/></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41.wmf"/><Relationship Id="rId7" Type="http://schemas.openxmlformats.org/officeDocument/2006/relationships/oleObject" Target="../embeddings/oleObject30.bin"/><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 Id="rId3" Type="http://schemas.openxmlformats.org/officeDocument/2006/relationships/oleObject" Target="../embeddings/oleObject28.bin"/><Relationship Id="rId27" Type="http://schemas.openxmlformats.org/officeDocument/2006/relationships/notesSlide" Target="../notesSlides/notesSlide27.xml"/><Relationship Id="rId26" Type="http://schemas.openxmlformats.org/officeDocument/2006/relationships/vmlDrawing" Target="../drawings/vmlDrawing13.vml"/><Relationship Id="rId25" Type="http://schemas.openxmlformats.org/officeDocument/2006/relationships/slideLayout" Target="../slideLayouts/slideLayout2.xml"/><Relationship Id="rId24" Type="http://schemas.openxmlformats.org/officeDocument/2006/relationships/image" Target="../media/image49.wmf"/><Relationship Id="rId23" Type="http://schemas.openxmlformats.org/officeDocument/2006/relationships/oleObject" Target="../embeddings/oleObject38.bin"/><Relationship Id="rId22" Type="http://schemas.openxmlformats.org/officeDocument/2006/relationships/image" Target="../media/image48.wmf"/><Relationship Id="rId21" Type="http://schemas.openxmlformats.org/officeDocument/2006/relationships/oleObject" Target="../embeddings/oleObject37.bin"/><Relationship Id="rId20" Type="http://schemas.openxmlformats.org/officeDocument/2006/relationships/image" Target="../media/image47.wmf"/><Relationship Id="rId2" Type="http://schemas.openxmlformats.org/officeDocument/2006/relationships/image" Target="../media/image38.wmf"/><Relationship Id="rId19" Type="http://schemas.openxmlformats.org/officeDocument/2006/relationships/oleObject" Target="../embeddings/oleObject36.bin"/><Relationship Id="rId18" Type="http://schemas.openxmlformats.org/officeDocument/2006/relationships/image" Target="../media/image46.wmf"/><Relationship Id="rId17" Type="http://schemas.openxmlformats.org/officeDocument/2006/relationships/oleObject" Target="../embeddings/oleObject35.bin"/><Relationship Id="rId16" Type="http://schemas.openxmlformats.org/officeDocument/2006/relationships/image" Target="../media/image45.wmf"/><Relationship Id="rId15" Type="http://schemas.openxmlformats.org/officeDocument/2006/relationships/oleObject" Target="../embeddings/oleObject34.bin"/><Relationship Id="rId14" Type="http://schemas.openxmlformats.org/officeDocument/2006/relationships/image" Target="../media/image44.wmf"/><Relationship Id="rId13" Type="http://schemas.openxmlformats.org/officeDocument/2006/relationships/oleObject" Target="../embeddings/oleObject33.bin"/><Relationship Id="rId12" Type="http://schemas.openxmlformats.org/officeDocument/2006/relationships/image" Target="../media/image43.wmf"/><Relationship Id="rId11" Type="http://schemas.openxmlformats.org/officeDocument/2006/relationships/oleObject" Target="../embeddings/oleObject32.bin"/><Relationship Id="rId10" Type="http://schemas.openxmlformats.org/officeDocument/2006/relationships/image" Target="../media/image42.wmf"/><Relationship Id="rId1"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50.emf"/><Relationship Id="rId1" Type="http://schemas.openxmlformats.org/officeDocument/2006/relationships/oleObject" Target="../embeddings/oleObject3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51.emf"/><Relationship Id="rId1"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52.emf"/><Relationship Id="rId1" Type="http://schemas.openxmlformats.org/officeDocument/2006/relationships/oleObject" Target="../embeddings/oleObject4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55.emf"/><Relationship Id="rId1" Type="http://schemas.openxmlformats.org/officeDocument/2006/relationships/oleObject" Target="../embeddings/oleObject42.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6.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59.emf"/><Relationship Id="rId1"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61.jpeg"/><Relationship Id="rId1" Type="http://schemas.openxmlformats.org/officeDocument/2006/relationships/image" Target="../media/image60.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63.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0200" y="1572260"/>
            <a:ext cx="8484235" cy="3713480"/>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9" name="文本框 18"/>
          <p:cNvSpPr txBox="1"/>
          <p:nvPr/>
        </p:nvSpPr>
        <p:spPr>
          <a:xfrm>
            <a:off x="1155065" y="2212340"/>
            <a:ext cx="7191375" cy="706755"/>
          </a:xfrm>
          <a:prstGeom prst="rect">
            <a:avLst/>
          </a:prstGeom>
          <a:noFill/>
        </p:spPr>
        <p:txBody>
          <a:bodyPr wrap="square" rtlCol="0">
            <a:spAutoFit/>
          </a:bodyPr>
          <a:lstStyle/>
          <a:p>
            <a:pPr algn="ct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基于</a:t>
            </a: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UWB</a:t>
            </a:r>
            <a:r>
              <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rPr>
              <a:t>的室内定位系统研制</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2" name="组合 1"/>
          <p:cNvGrpSpPr/>
          <p:nvPr/>
        </p:nvGrpSpPr>
        <p:grpSpPr>
          <a:xfrm rot="0">
            <a:off x="1155065" y="3028315"/>
            <a:ext cx="6945630" cy="48895"/>
            <a:chOff x="1698027" y="2955730"/>
            <a:chExt cx="2879932" cy="46320"/>
          </a:xfrm>
        </p:grpSpPr>
        <p:sp>
          <p:nvSpPr>
            <p:cNvPr id="54" name="矩形 53"/>
            <p:cNvSpPr/>
            <p:nvPr/>
          </p:nvSpPr>
          <p:spPr>
            <a:xfrm>
              <a:off x="2674413" y="295633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3653432" y="295573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698027" y="295633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164054" y="2956331"/>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173450" y="295633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154656" y="295633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3158490" y="3227070"/>
            <a:ext cx="3733800" cy="1753235"/>
          </a:xfrm>
          <a:prstGeom prst="rect">
            <a:avLst/>
          </a:prstGeom>
          <a:noFill/>
        </p:spPr>
        <p:txBody>
          <a:bodyPr wrap="square" rtlCol="0">
            <a:spAutoFit/>
          </a:bodyPr>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答辩人:</a:t>
            </a:r>
            <a:r>
              <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rPr>
              <a:t>       唐 路</a:t>
            </a:r>
            <a:r>
              <a:rPr lang="en-US" altLang="zh-CN" b="1" dirty="0">
                <a:solidFill>
                  <a:srgbClr val="888688"/>
                </a:solidFill>
                <a:effectLst>
                  <a:innerShdw blurRad="63500" dist="50800" dir="13500000">
                    <a:prstClr val="black">
                      <a:alpha val="35000"/>
                    </a:prstClr>
                  </a:innerShdw>
                </a:effectLst>
                <a:uFillTx/>
                <a:ea typeface="微软雅黑" panose="020B0503020204020204" pitchFamily="34" charset="-122"/>
              </a:rPr>
              <a:t>(220151425)</a:t>
            </a:r>
            <a:r>
              <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rPr>
              <a:t>                         </a:t>
            </a:r>
            <a:endParaRPr lang="zh-CN" altLang="en-US" b="1" dirty="0">
              <a:solidFill>
                <a:srgbClr val="888688"/>
              </a:solidFill>
              <a:effectLst>
                <a:innerShdw blurRad="63500" dist="50800" dir="13500000">
                  <a:prstClr val="black">
                    <a:alpha val="35000"/>
                  </a:prstClr>
                </a:innerShdw>
              </a:effectLst>
              <a:uFillTx/>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学位:  </a:t>
            </a:r>
            <a:r>
              <a:rPr lang="zh-CN" altLang="en-US" b="1"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控制工程(专业学位) </a:t>
            </a:r>
            <a:r>
              <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rPr>
              <a:t>    </a:t>
            </a:r>
            <a:endParaRPr lang="zh-CN" altLang="en-US" b="1" u="heavy" dirty="0">
              <a:solidFill>
                <a:srgbClr val="888688"/>
              </a:solidFill>
              <a:effectLst>
                <a:innerShdw blurRad="63500" dist="50800" dir="13500000">
                  <a:prstClr val="black">
                    <a:alpha val="35000"/>
                  </a:prstClr>
                </a:innerShdw>
              </a:effectLst>
              <a:uFill>
                <a:solidFill>
                  <a:schemeClr val="tx1"/>
                </a:solidFill>
              </a:uFill>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导师:          李奇  教授</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a:p>
            <a:pPr algn="l">
              <a:lnSpc>
                <a:spcPct val="150000"/>
              </a:lnSpc>
            </a:pPr>
            <a:r>
              <a:rPr lang="zh-CN" altLang="en-US" b="1" dirty="0">
                <a:solidFill>
                  <a:srgbClr val="888688"/>
                </a:solidFill>
                <a:effectLst>
                  <a:innerShdw blurRad="63500" dist="50800" dir="13500000">
                    <a:prstClr val="black">
                      <a:alpha val="35000"/>
                    </a:prstClr>
                  </a:innerShdw>
                </a:effectLst>
                <a:ea typeface="微软雅黑" panose="020B0503020204020204" pitchFamily="34" charset="-122"/>
              </a:rPr>
              <a:t>日期:          2018.04.05</a:t>
            </a:r>
            <a:endParaRPr lang="zh-CN" altLang="en-US" b="1" dirty="0">
              <a:solidFill>
                <a:srgbClr val="888688"/>
              </a:solidFill>
              <a:effectLst>
                <a:innerShdw blurRad="63500" dist="50800" dir="13500000">
                  <a:prstClr val="black">
                    <a:alpha val="35000"/>
                  </a:prstClr>
                </a:innerShdw>
              </a:effectLst>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64033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定位方案设计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0" name="对象 19"/>
          <p:cNvGraphicFramePr/>
          <p:nvPr/>
        </p:nvGraphicFramePr>
        <p:xfrm>
          <a:off x="709295" y="1057910"/>
          <a:ext cx="4878705" cy="4660265"/>
        </p:xfrm>
        <a:graphic>
          <a:graphicData uri="http://schemas.openxmlformats.org/presentationml/2006/ole">
            <mc:AlternateContent xmlns:mc="http://schemas.openxmlformats.org/markup-compatibility/2006">
              <mc:Choice xmlns:v="urn:schemas-microsoft-com:vml" Requires="v">
                <p:oleObj spid="_x0000_s21" name="" r:id="rId1" imgW="5664200" imgH="4927600" progId="Visio.Drawing.15">
                  <p:embed/>
                </p:oleObj>
              </mc:Choice>
              <mc:Fallback>
                <p:oleObj name="" r:id="rId1" imgW="5664200" imgH="4927600" progId="Visio.Drawing.15">
                  <p:embed/>
                  <p:pic>
                    <p:nvPicPr>
                      <p:cNvPr id="0" name="图片 20"/>
                      <p:cNvPicPr/>
                      <p:nvPr/>
                    </p:nvPicPr>
                    <p:blipFill>
                      <a:blip r:embed="rId2"/>
                      <a:stretch>
                        <a:fillRect/>
                      </a:stretch>
                    </p:blipFill>
                    <p:spPr>
                      <a:xfrm>
                        <a:off x="709295" y="1057910"/>
                        <a:ext cx="4878705" cy="4660265"/>
                      </a:xfrm>
                      <a:prstGeom prst="rect">
                        <a:avLst/>
                      </a:prstGeom>
                    </p:spPr>
                  </p:pic>
                </p:oleObj>
              </mc:Fallback>
            </mc:AlternateContent>
          </a:graphicData>
        </a:graphic>
      </p:graphicFrame>
      <p:graphicFrame>
        <p:nvGraphicFramePr>
          <p:cNvPr id="23" name="对象 22"/>
          <p:cNvGraphicFramePr/>
          <p:nvPr/>
        </p:nvGraphicFramePr>
        <p:xfrm>
          <a:off x="6093460" y="1456690"/>
          <a:ext cx="2360930" cy="4180205"/>
        </p:xfrm>
        <a:graphic>
          <a:graphicData uri="http://schemas.openxmlformats.org/presentationml/2006/ole">
            <mc:AlternateContent xmlns:mc="http://schemas.openxmlformats.org/markup-compatibility/2006">
              <mc:Choice xmlns:v="urn:schemas-microsoft-com:vml" Requires="v">
                <p:oleObj spid="_x0000_s24" name="" r:id="rId3" imgW="3175000" imgH="5600700" progId="Visio.Drawing.15">
                  <p:embed/>
                </p:oleObj>
              </mc:Choice>
              <mc:Fallback>
                <p:oleObj name="" r:id="rId3" imgW="3175000" imgH="5600700" progId="Visio.Drawing.15">
                  <p:embed/>
                  <p:pic>
                    <p:nvPicPr>
                      <p:cNvPr id="0" name="图片 23"/>
                      <p:cNvPicPr/>
                      <p:nvPr/>
                    </p:nvPicPr>
                    <p:blipFill>
                      <a:blip r:embed="rId4"/>
                      <a:stretch>
                        <a:fillRect/>
                      </a:stretch>
                    </p:blipFill>
                    <p:spPr>
                      <a:xfrm>
                        <a:off x="6093460" y="1456690"/>
                        <a:ext cx="2360930" cy="418020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64033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定位方案设计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57" name="文本框 56"/>
          <p:cNvSpPr txBox="1"/>
          <p:nvPr/>
        </p:nvSpPr>
        <p:spPr>
          <a:xfrm>
            <a:off x="1059180" y="1057275"/>
            <a:ext cx="25241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标签加入系统</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graphicFrame>
        <p:nvGraphicFramePr>
          <p:cNvPr id="-2147482512" name="对象 -2147482513"/>
          <p:cNvGraphicFramePr>
            <a:graphicFrameLocks noChangeAspect="1"/>
          </p:cNvGraphicFramePr>
          <p:nvPr/>
        </p:nvGraphicFramePr>
        <p:xfrm>
          <a:off x="763270" y="1694815"/>
          <a:ext cx="7884795" cy="1607820"/>
        </p:xfrm>
        <a:graphic>
          <a:graphicData uri="http://schemas.openxmlformats.org/presentationml/2006/ole">
            <mc:AlternateContent xmlns:mc="http://schemas.openxmlformats.org/markup-compatibility/2006">
              <mc:Choice xmlns:v="urn:schemas-microsoft-com:vml" Requires="v">
                <p:oleObj spid="_x0000_s3076" name="" r:id="rId1" imgW="7048500" imgH="1447800" progId="Visio.Drawing.11">
                  <p:embed/>
                </p:oleObj>
              </mc:Choice>
              <mc:Fallback>
                <p:oleObj name="" r:id="rId1" imgW="7048500" imgH="1447800" progId="Visio.Drawing.11">
                  <p:embed/>
                  <p:pic>
                    <p:nvPicPr>
                      <p:cNvPr id="0" name="图片 3075"/>
                      <p:cNvPicPr/>
                      <p:nvPr/>
                    </p:nvPicPr>
                    <p:blipFill>
                      <a:blip r:embed="rId2"/>
                      <a:stretch>
                        <a:fillRect/>
                      </a:stretch>
                    </p:blipFill>
                    <p:spPr>
                      <a:xfrm>
                        <a:off x="763270" y="1694815"/>
                        <a:ext cx="7884795" cy="1607820"/>
                      </a:xfrm>
                      <a:prstGeom prst="rect">
                        <a:avLst/>
                      </a:prstGeom>
                      <a:noFill/>
                      <a:ln w="38100">
                        <a:noFill/>
                        <a:miter/>
                      </a:ln>
                    </p:spPr>
                  </p:pic>
                </p:oleObj>
              </mc:Fallback>
            </mc:AlternateContent>
          </a:graphicData>
        </a:graphic>
      </p:graphicFrame>
      <p:graphicFrame>
        <p:nvGraphicFramePr>
          <p:cNvPr id="4" name="对象 3"/>
          <p:cNvGraphicFramePr/>
          <p:nvPr/>
        </p:nvGraphicFramePr>
        <p:xfrm>
          <a:off x="4267200" y="3658870"/>
          <a:ext cx="4614545" cy="1702435"/>
        </p:xfrm>
        <a:graphic>
          <a:graphicData uri="http://schemas.openxmlformats.org/presentationml/2006/ole">
            <mc:AlternateContent xmlns:mc="http://schemas.openxmlformats.org/markup-compatibility/2006">
              <mc:Choice xmlns:v="urn:schemas-microsoft-com:vml" Requires="v">
                <p:oleObj spid="_x0000_s10" name="" r:id="rId3" imgW="3619500" imgH="1498600" progId="Visio.Drawing.15">
                  <p:embed/>
                </p:oleObj>
              </mc:Choice>
              <mc:Fallback>
                <p:oleObj name="" r:id="rId3" imgW="3619500" imgH="1498600" progId="Visio.Drawing.15">
                  <p:embed/>
                  <p:pic>
                    <p:nvPicPr>
                      <p:cNvPr id="0" name="图片 9"/>
                      <p:cNvPicPr/>
                      <p:nvPr/>
                    </p:nvPicPr>
                    <p:blipFill>
                      <a:blip r:embed="rId4"/>
                      <a:stretch>
                        <a:fillRect/>
                      </a:stretch>
                    </p:blipFill>
                    <p:spPr>
                      <a:xfrm>
                        <a:off x="4267200" y="3658870"/>
                        <a:ext cx="4614545" cy="1702435"/>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9" y="212955"/>
            <a:ext cx="814335" cy="64669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系统整体架构</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18" name="组合 1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1" name="对象 20"/>
          <p:cNvGraphicFramePr/>
          <p:nvPr/>
        </p:nvGraphicFramePr>
        <p:xfrm>
          <a:off x="749300" y="1345565"/>
          <a:ext cx="5632450" cy="5071110"/>
        </p:xfrm>
        <a:graphic>
          <a:graphicData uri="http://schemas.openxmlformats.org/presentationml/2006/ole">
            <mc:AlternateContent xmlns:mc="http://schemas.openxmlformats.org/markup-compatibility/2006">
              <mc:Choice xmlns:v="urn:schemas-microsoft-com:vml" Requires="v">
                <p:oleObj spid="_x0000_s23" name="" r:id="rId1" imgW="5715000" imgH="5435600" progId="Visio.Drawing.15">
                  <p:embed/>
                </p:oleObj>
              </mc:Choice>
              <mc:Fallback>
                <p:oleObj name="" r:id="rId1" imgW="5715000" imgH="5435600" progId="Visio.Drawing.15">
                  <p:embed/>
                  <p:pic>
                    <p:nvPicPr>
                      <p:cNvPr id="0" name="图片 22"/>
                      <p:cNvPicPr/>
                      <p:nvPr/>
                    </p:nvPicPr>
                    <p:blipFill>
                      <a:blip r:embed="rId2"/>
                      <a:stretch>
                        <a:fillRect/>
                      </a:stretch>
                    </p:blipFill>
                    <p:spPr>
                      <a:xfrm>
                        <a:off x="749300" y="1345565"/>
                        <a:ext cx="5632450" cy="507111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9" y="212955"/>
            <a:ext cx="814335" cy="64669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主要设备选型</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grpSp>
        <p:nvGrpSpPr>
          <p:cNvPr id="28" name="组合 2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49" name="Straight Connector 8"/>
          <p:cNvCxnSpPr/>
          <p:nvPr/>
        </p:nvCxnSpPr>
        <p:spPr>
          <a:xfrm flipH="1">
            <a:off x="927735" y="1299845"/>
            <a:ext cx="6350" cy="402018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874015" y="210350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881648" y="290864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874015" y="374487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868337" y="465419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 name="文本框 2"/>
          <p:cNvSpPr txBox="1"/>
          <p:nvPr/>
        </p:nvSpPr>
        <p:spPr>
          <a:xfrm>
            <a:off x="1179830" y="1961515"/>
            <a:ext cx="296989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服务器</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79830" y="3602355"/>
            <a:ext cx="266890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POE</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交换机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79195" y="4480560"/>
            <a:ext cx="240411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设备</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79830" y="2766695"/>
            <a:ext cx="2970530"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数据库</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加号 10"/>
          <p:cNvSpPr/>
          <p:nvPr/>
        </p:nvSpPr>
        <p:spPr>
          <a:xfrm>
            <a:off x="769441" y="113483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2369820" cy="460375"/>
          </a:xfrm>
          <a:prstGeom prst="rect">
            <a:avLst/>
          </a:prstGeom>
          <a:noFill/>
        </p:spPr>
        <p:txBody>
          <a:bodyPr wrap="square" rtlCol="0">
            <a:spAutoFit/>
          </a:bodyPr>
          <a:lstStyle/>
          <a:p>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ToA</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定位模型</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37" name="对象 36"/>
          <p:cNvGraphicFramePr>
            <a:graphicFrameLocks noChangeAspect="1"/>
          </p:cNvGraphicFramePr>
          <p:nvPr/>
        </p:nvGraphicFramePr>
        <p:xfrm>
          <a:off x="981822" y="1987437"/>
          <a:ext cx="2552700" cy="2578100"/>
        </p:xfrm>
        <a:graphic>
          <a:graphicData uri="http://schemas.openxmlformats.org/presentationml/2006/ole">
            <mc:AlternateContent xmlns:mc="http://schemas.openxmlformats.org/markup-compatibility/2006">
              <mc:Choice xmlns:v="urn:schemas-microsoft-com:vml" Requires="v">
                <p:oleObj spid="_x0000_s38" name="" r:id="rId1" imgW="5676900" imgH="5727700" progId="Visio.Drawing.11">
                  <p:embed/>
                </p:oleObj>
              </mc:Choice>
              <mc:Fallback>
                <p:oleObj name="" r:id="rId1" imgW="5676900" imgH="57277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22" y="1987437"/>
                        <a:ext cx="2552700"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 name="组合 4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 name="图片 -2147482617"/>
          <p:cNvPicPr/>
          <p:nvPr/>
        </p:nvPicPr>
        <p:blipFill>
          <a:blip r:embed="rId3"/>
          <a:stretch>
            <a:fillRect/>
          </a:stretch>
        </p:blipFill>
        <p:spPr>
          <a:xfrm>
            <a:off x="4109085" y="1588770"/>
            <a:ext cx="4297680" cy="368046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3803015"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测距误差分析</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-STWR</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65" name="对象 64"/>
          <p:cNvGraphicFramePr/>
          <p:nvPr/>
        </p:nvGraphicFramePr>
        <p:xfrm>
          <a:off x="480060" y="1518920"/>
          <a:ext cx="7256780" cy="2566670"/>
        </p:xfrm>
        <a:graphic>
          <a:graphicData uri="http://schemas.openxmlformats.org/presentationml/2006/ole">
            <mc:AlternateContent xmlns:mc="http://schemas.openxmlformats.org/markup-compatibility/2006">
              <mc:Choice xmlns:v="urn:schemas-microsoft-com:vml" Requires="v">
                <p:oleObj spid="_x0000_s66" name="" r:id="rId1" imgW="5257800" imgH="1930400" progId="Visio.Drawing.15">
                  <p:embed/>
                </p:oleObj>
              </mc:Choice>
              <mc:Fallback>
                <p:oleObj name="" r:id="rId1" imgW="5257800" imgH="1930400" progId="Visio.Drawing.15">
                  <p:embed/>
                  <p:pic>
                    <p:nvPicPr>
                      <p:cNvPr id="0" name="图片 6"/>
                      <p:cNvPicPr/>
                      <p:nvPr/>
                    </p:nvPicPr>
                    <p:blipFill>
                      <a:blip r:embed="rId2"/>
                      <a:stretch>
                        <a:fillRect/>
                      </a:stretch>
                    </p:blipFill>
                    <p:spPr>
                      <a:xfrm>
                        <a:off x="480060" y="1518920"/>
                        <a:ext cx="7256780" cy="2566670"/>
                      </a:xfrm>
                      <a:prstGeom prst="rect">
                        <a:avLst/>
                      </a:prstGeom>
                    </p:spPr>
                  </p:pic>
                </p:oleObj>
              </mc:Fallback>
            </mc:AlternateContent>
          </a:graphicData>
        </a:graphic>
      </p:graphicFrame>
      <p:graphicFrame>
        <p:nvGraphicFramePr>
          <p:cNvPr id="67" name="对象 -2147482615"/>
          <p:cNvGraphicFramePr>
            <a:graphicFrameLocks noChangeAspect="1"/>
          </p:cNvGraphicFramePr>
          <p:nvPr/>
        </p:nvGraphicFramePr>
        <p:xfrm>
          <a:off x="855980" y="4381500"/>
          <a:ext cx="1981835" cy="539115"/>
        </p:xfrm>
        <a:graphic>
          <a:graphicData uri="http://schemas.openxmlformats.org/presentationml/2006/ole">
            <mc:AlternateContent xmlns:mc="http://schemas.openxmlformats.org/markup-compatibility/2006">
              <mc:Choice xmlns:v="urn:schemas-microsoft-com:vml" Requires="v">
                <p:oleObj spid="_x0000_s68" name="" r:id="rId3" imgW="1447800" imgH="393700" progId="Equation.KSEE3">
                  <p:embed/>
                </p:oleObj>
              </mc:Choice>
              <mc:Fallback>
                <p:oleObj name="" r:id="rId3" imgW="1447800" imgH="393700" progId="Equation.KSEE3">
                  <p:embed/>
                  <p:pic>
                    <p:nvPicPr>
                      <p:cNvPr id="0" name="图片 3075"/>
                      <p:cNvPicPr/>
                      <p:nvPr/>
                    </p:nvPicPr>
                    <p:blipFill>
                      <a:blip r:embed="rId4"/>
                      <a:stretch>
                        <a:fillRect/>
                      </a:stretch>
                    </p:blipFill>
                    <p:spPr>
                      <a:xfrm>
                        <a:off x="855980" y="4381500"/>
                        <a:ext cx="1981835" cy="539115"/>
                      </a:xfrm>
                      <a:prstGeom prst="rect">
                        <a:avLst/>
                      </a:prstGeom>
                      <a:noFill/>
                      <a:ln w="38100">
                        <a:noFill/>
                        <a:miter/>
                      </a:ln>
                    </p:spPr>
                  </p:pic>
                </p:oleObj>
              </mc:Fallback>
            </mc:AlternateContent>
          </a:graphicData>
        </a:graphic>
      </p:graphicFrame>
      <p:graphicFrame>
        <p:nvGraphicFramePr>
          <p:cNvPr id="69" name="对象 -2147482610"/>
          <p:cNvGraphicFramePr>
            <a:graphicFrameLocks noChangeAspect="1"/>
          </p:cNvGraphicFramePr>
          <p:nvPr/>
        </p:nvGraphicFramePr>
        <p:xfrm>
          <a:off x="855980" y="4886325"/>
          <a:ext cx="3163570" cy="537210"/>
        </p:xfrm>
        <a:graphic>
          <a:graphicData uri="http://schemas.openxmlformats.org/presentationml/2006/ole">
            <mc:AlternateContent xmlns:mc="http://schemas.openxmlformats.org/markup-compatibility/2006">
              <mc:Choice xmlns:v="urn:schemas-microsoft-com:vml" Requires="v">
                <p:oleObj spid="_x0000_s70" name="" r:id="rId5" imgW="2336800" imgH="393700" progId="Equation.3">
                  <p:embed/>
                </p:oleObj>
              </mc:Choice>
              <mc:Fallback>
                <p:oleObj name="" r:id="rId5" imgW="2336800" imgH="393700" progId="Equation.3">
                  <p:embed/>
                  <p:pic>
                    <p:nvPicPr>
                      <p:cNvPr id="0" name="图片 13"/>
                      <p:cNvPicPr/>
                      <p:nvPr/>
                    </p:nvPicPr>
                    <p:blipFill>
                      <a:blip r:embed="rId6"/>
                      <a:stretch>
                        <a:fillRect/>
                      </a:stretch>
                    </p:blipFill>
                    <p:spPr>
                      <a:xfrm>
                        <a:off x="855980" y="4886325"/>
                        <a:ext cx="3163570" cy="537210"/>
                      </a:xfrm>
                      <a:prstGeom prst="rect">
                        <a:avLst/>
                      </a:prstGeom>
                      <a:noFill/>
                      <a:ln w="38100">
                        <a:noFill/>
                        <a:miter/>
                      </a:ln>
                    </p:spPr>
                  </p:pic>
                </p:oleObj>
              </mc:Fallback>
            </mc:AlternateContent>
          </a:graphicData>
        </a:graphic>
      </p:graphicFrame>
      <p:graphicFrame>
        <p:nvGraphicFramePr>
          <p:cNvPr id="71" name="表格 70"/>
          <p:cNvGraphicFramePr/>
          <p:nvPr/>
        </p:nvGraphicFramePr>
        <p:xfrm>
          <a:off x="4485640" y="4306570"/>
          <a:ext cx="4490085" cy="1581150"/>
        </p:xfrm>
        <a:graphic>
          <a:graphicData uri="http://schemas.openxmlformats.org/drawingml/2006/table">
            <a:tbl>
              <a:tblPr firstRow="1" bandRow="1">
                <a:tableStyleId>{5940675A-B579-460E-94D1-54222C63F5DA}</a:tableStyleId>
              </a:tblPr>
              <a:tblGrid>
                <a:gridCol w="852170"/>
                <a:gridCol w="882015"/>
                <a:gridCol w="864870"/>
                <a:gridCol w="869950"/>
                <a:gridCol w="1021080"/>
              </a:tblGrid>
              <a:tr h="451485">
                <a:tc>
                  <a:txBody>
                    <a:bodyPr/>
                    <a:p>
                      <a:pPr indent="0">
                        <a:buNone/>
                      </a:pPr>
                      <a:endParaRPr lang="zh-CN" altLang="en-US"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2ppm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5ppm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10ppm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20ppm</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r>
              <a:tr h="372745">
                <a:tc>
                  <a:txBody>
                    <a:bodyPr/>
                    <a:p>
                      <a:pPr indent="0" algn="ctr">
                        <a:buNone/>
                      </a:pPr>
                      <a:r>
                        <a:rPr lang="en-US" altLang="zh-CN" sz="2000" b="0">
                          <a:latin typeface="Times New Roman" panose="02020603050405020304" charset="0"/>
                          <a:cs typeface="Times New Roman" panose="02020603050405020304" charset="0"/>
                        </a:rPr>
                        <a:t>100us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315">
                <a:tc>
                  <a:txBody>
                    <a:bodyPr/>
                    <a:p>
                      <a:pPr indent="0" algn="ctr">
                        <a:buNone/>
                      </a:pPr>
                      <a:r>
                        <a:rPr lang="en-US" altLang="zh-CN" sz="2000" b="0">
                          <a:latin typeface="Times New Roman" panose="02020603050405020304" charset="0"/>
                          <a:cs typeface="Times New Roman" panose="02020603050405020304" charset="0"/>
                        </a:rPr>
                        <a:t>200us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0.2ns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2ns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5605">
                <a:tc>
                  <a:txBody>
                    <a:bodyPr/>
                    <a:p>
                      <a:pPr indent="0" algn="ctr">
                        <a:buNone/>
                      </a:pPr>
                      <a:r>
                        <a:rPr lang="en-US" altLang="zh-CN" sz="2000" b="0">
                          <a:latin typeface="Times New Roman" panose="02020603050405020304" charset="0"/>
                          <a:cs typeface="Times New Roman" panose="02020603050405020304" charset="0"/>
                        </a:rPr>
                        <a:t>500us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bg1">
                        <a:lumMod val="75000"/>
                      </a:schemeClr>
                    </a:solidFill>
                  </a:tcPr>
                </a:tc>
                <a:tc>
                  <a:txBody>
                    <a:bodyPr/>
                    <a:p>
                      <a:pPr indent="0" algn="ctr">
                        <a:buNone/>
                      </a:pPr>
                      <a:r>
                        <a:rPr lang="en-US" altLang="zh-CN" sz="2000" b="0">
                          <a:latin typeface="Times New Roman" panose="02020603050405020304" charset="0"/>
                          <a:cs typeface="Times New Roman" panose="02020603050405020304" charset="0"/>
                        </a:rPr>
                        <a:t>0.5ns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1.25ns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2.5ns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Times New Roman" panose="02020603050405020304" charset="0"/>
                          <a:cs typeface="Times New Roman" panose="02020603050405020304" charset="0"/>
                        </a:rPr>
                        <a:t>5ns</a:t>
                      </a:r>
                      <a:endParaRPr lang="en-US" altLang="zh-CN" sz="2000" b="0">
                        <a:latin typeface="Times New Roman" panose="02020603050405020304" charset="0"/>
                        <a:ea typeface="Times New Roman" panose="02020603050405020304" charset="0"/>
                        <a:cs typeface="Times New Roman" panose="02020603050405020304" charset="0"/>
                      </a:endParaRPr>
                    </a:p>
                  </a:txBody>
                  <a:tcPr marL="0" marR="151129" marT="0" marB="1" vert="horz" anchor="t">
                    <a:lnL w="9525" cap="flat" cmpd="sng">
                      <a:solidFill>
                        <a:srgbClr val="000000"/>
                      </a:solidFill>
                      <a:prstDash val="solid"/>
                      <a:headEnd type="none" w="med" len="med"/>
                      <a:tailEnd type="none" w="med" len="med"/>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4" name="文本框 73"/>
          <p:cNvSpPr txBox="1"/>
          <p:nvPr/>
        </p:nvSpPr>
        <p:spPr>
          <a:xfrm>
            <a:off x="756920" y="5713095"/>
            <a:ext cx="3279140" cy="903605"/>
          </a:xfrm>
          <a:prstGeom prst="rect">
            <a:avLst/>
          </a:prstGeom>
          <a:noFill/>
        </p:spPr>
        <p:txBody>
          <a:bodyPr wrap="square" rtlCol="0">
            <a:spAutoFit/>
          </a:bodyPr>
          <a:p>
            <a:pPr fontAlgn="auto">
              <a:lnSpc>
                <a:spcPct val="120000"/>
              </a:lnSpc>
            </a:pPr>
            <a:r>
              <a:rPr lang="en-US" altLang="zh-CN" sz="2000" b="1">
                <a:solidFill>
                  <a:schemeClr val="bg1">
                    <a:lumMod val="50000"/>
                  </a:schemeClr>
                </a:solidFill>
                <a:latin typeface="Times New Roman" panose="02020603050405020304" charset="0"/>
              </a:rPr>
              <a:t>20ppm + 100us</a:t>
            </a:r>
            <a:r>
              <a:rPr lang="zh-CN" altLang="en-US" sz="2000" b="1">
                <a:solidFill>
                  <a:schemeClr val="bg1">
                    <a:lumMod val="50000"/>
                  </a:schemeClr>
                </a:solidFill>
                <a:latin typeface="Times New Roman" panose="02020603050405020304" charset="0"/>
              </a:rPr>
              <a:t>为例：</a:t>
            </a:r>
            <a:endParaRPr lang="zh-CN" altLang="en-US" sz="2000" b="1">
              <a:solidFill>
                <a:schemeClr val="bg1">
                  <a:lumMod val="50000"/>
                </a:schemeClr>
              </a:solidFill>
              <a:latin typeface="Times New Roman" panose="02020603050405020304" charset="0"/>
            </a:endParaRPr>
          </a:p>
          <a:p>
            <a:pPr fontAlgn="auto">
              <a:lnSpc>
                <a:spcPct val="120000"/>
              </a:lnSpc>
            </a:pPr>
            <a:r>
              <a:rPr lang="en-US" altLang="zh-CN" sz="2400" b="1">
                <a:solidFill>
                  <a:schemeClr val="bg1">
                    <a:lumMod val="50000"/>
                  </a:schemeClr>
                </a:solidFill>
                <a:latin typeface="Times New Roman" panose="02020603050405020304" charset="0"/>
              </a:rPr>
              <a:t>1*10</a:t>
            </a:r>
            <a:r>
              <a:rPr lang="en-US" altLang="zh-CN" sz="2400" b="1" baseline="30000">
                <a:solidFill>
                  <a:schemeClr val="bg1">
                    <a:lumMod val="50000"/>
                  </a:schemeClr>
                </a:solidFill>
                <a:latin typeface="Times New Roman" panose="02020603050405020304" charset="0"/>
              </a:rPr>
              <a:t>-9</a:t>
            </a:r>
            <a:r>
              <a:rPr lang="en-US" altLang="zh-CN" sz="2400" b="1">
                <a:solidFill>
                  <a:schemeClr val="bg1">
                    <a:lumMod val="50000"/>
                  </a:schemeClr>
                </a:solidFill>
                <a:latin typeface="Times New Roman" panose="02020603050405020304" charset="0"/>
              </a:rPr>
              <a:t>*3*10</a:t>
            </a:r>
            <a:r>
              <a:rPr lang="en-US" altLang="zh-CN" sz="2400" b="1" baseline="30000">
                <a:solidFill>
                  <a:schemeClr val="bg1">
                    <a:lumMod val="50000"/>
                  </a:schemeClr>
                </a:solidFill>
                <a:latin typeface="Times New Roman" panose="02020603050405020304" charset="0"/>
              </a:rPr>
              <a:t>8</a:t>
            </a:r>
            <a:r>
              <a:rPr lang="en-US" altLang="zh-CN" sz="2400" b="1">
                <a:solidFill>
                  <a:schemeClr val="bg1">
                    <a:lumMod val="50000"/>
                  </a:schemeClr>
                </a:solidFill>
                <a:latin typeface="Times New Roman" panose="02020603050405020304" charset="0"/>
              </a:rPr>
              <a:t>m/s =</a:t>
            </a:r>
            <a:r>
              <a:rPr lang="en-US" altLang="zh-CN" sz="2400" b="1">
                <a:solidFill>
                  <a:srgbClr val="FF0000"/>
                </a:solidFill>
                <a:latin typeface="Times New Roman" panose="02020603050405020304" charset="0"/>
              </a:rPr>
              <a:t> 0.3m</a:t>
            </a:r>
            <a:endParaRPr lang="zh-CN" altLang="en-US"/>
          </a:p>
        </p:txBody>
      </p:sp>
      <p:sp>
        <p:nvSpPr>
          <p:cNvPr id="75" name="圆角矩形 74"/>
          <p:cNvSpPr/>
          <p:nvPr/>
        </p:nvSpPr>
        <p:spPr>
          <a:xfrm>
            <a:off x="706120" y="4306570"/>
            <a:ext cx="3552825" cy="111696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76" name="圆角矩形 75"/>
          <p:cNvSpPr/>
          <p:nvPr/>
        </p:nvSpPr>
        <p:spPr>
          <a:xfrm>
            <a:off x="673735" y="5626100"/>
            <a:ext cx="3593465" cy="10782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linds(horizontal)">
                                      <p:cBhvr>
                                        <p:cTn id="7" dur="500"/>
                                        <p:tgtEl>
                                          <p:spTgt spid="7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311658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测距误差优化</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-DTWR</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5045075" y="5425440"/>
            <a:ext cx="806450"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100m</a:t>
            </a:r>
            <a:endParaRPr lang="en-US" altLang="zh-CN" b="1">
              <a:latin typeface="Times New Roman" panose="02020603050405020304" charset="0"/>
            </a:endParaRPr>
          </a:p>
        </p:txBody>
      </p:sp>
      <p:sp>
        <p:nvSpPr>
          <p:cNvPr id="37" name="文本框 36"/>
          <p:cNvSpPr txBox="1"/>
          <p:nvPr/>
        </p:nvSpPr>
        <p:spPr>
          <a:xfrm>
            <a:off x="6093460" y="5130800"/>
            <a:ext cx="953135"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333ns</a:t>
            </a:r>
            <a:endParaRPr lang="en-US" altLang="zh-CN" b="1">
              <a:latin typeface="Times New Roman" panose="02020603050405020304" charset="0"/>
            </a:endParaRPr>
          </a:p>
        </p:txBody>
      </p:sp>
      <p:sp>
        <p:nvSpPr>
          <p:cNvPr id="38" name="文本框 37"/>
          <p:cNvSpPr txBox="1"/>
          <p:nvPr/>
        </p:nvSpPr>
        <p:spPr>
          <a:xfrm>
            <a:off x="6092825" y="5687060"/>
            <a:ext cx="953135"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20ppm</a:t>
            </a:r>
            <a:endParaRPr lang="en-US" altLang="zh-CN" b="1">
              <a:latin typeface="Times New Roman" panose="02020603050405020304" charset="0"/>
            </a:endParaRPr>
          </a:p>
        </p:txBody>
      </p:sp>
      <p:sp>
        <p:nvSpPr>
          <p:cNvPr id="39" name="文本框 38"/>
          <p:cNvSpPr txBox="1"/>
          <p:nvPr/>
        </p:nvSpPr>
        <p:spPr>
          <a:xfrm>
            <a:off x="7217410" y="5425440"/>
            <a:ext cx="806450" cy="368300"/>
          </a:xfrm>
          <a:prstGeom prst="rect">
            <a:avLst/>
          </a:prstGeom>
          <a:solidFill>
            <a:schemeClr val="bg1">
              <a:lumMod val="65000"/>
            </a:schemeClr>
          </a:solidFill>
        </p:spPr>
        <p:txBody>
          <a:bodyPr wrap="square" rtlCol="0">
            <a:spAutoFit/>
          </a:bodyPr>
          <a:p>
            <a:pPr algn="ctr"/>
            <a:r>
              <a:rPr lang="en-US" altLang="zh-CN" b="1">
                <a:latin typeface="Times New Roman" panose="02020603050405020304" charset="0"/>
              </a:rPr>
              <a:t>6.7ps</a:t>
            </a:r>
            <a:endParaRPr lang="en-US" altLang="zh-CN" b="1">
              <a:latin typeface="Times New Roman" panose="02020603050405020304" charset="0"/>
            </a:endParaRPr>
          </a:p>
        </p:txBody>
      </p:sp>
      <p:sp>
        <p:nvSpPr>
          <p:cNvPr id="40" name="文本框 39"/>
          <p:cNvSpPr txBox="1"/>
          <p:nvPr/>
        </p:nvSpPr>
        <p:spPr>
          <a:xfrm>
            <a:off x="8128635" y="5426075"/>
            <a:ext cx="939800" cy="429895"/>
          </a:xfrm>
          <a:prstGeom prst="rect">
            <a:avLst/>
          </a:prstGeom>
          <a:solidFill>
            <a:schemeClr val="bg1">
              <a:lumMod val="65000"/>
            </a:schemeClr>
          </a:solidFill>
        </p:spPr>
        <p:txBody>
          <a:bodyPr wrap="square" rtlCol="0">
            <a:spAutoFit/>
          </a:bodyPr>
          <a:p>
            <a:pPr algn="ctr"/>
            <a:r>
              <a:rPr lang="en-US" altLang="zh-CN" sz="2200" b="1">
                <a:solidFill>
                  <a:srgbClr val="FF0000"/>
                </a:solidFill>
                <a:latin typeface="Times New Roman" panose="02020603050405020304" charset="0"/>
              </a:rPr>
              <a:t>2.2cm</a:t>
            </a:r>
            <a:endParaRPr lang="en-US" altLang="zh-CN" sz="2200" b="1">
              <a:solidFill>
                <a:srgbClr val="FF0000"/>
              </a:solidFill>
              <a:latin typeface="Times New Roman" panose="02020603050405020304" charset="0"/>
            </a:endParaRPr>
          </a:p>
        </p:txBody>
      </p:sp>
      <p:grpSp>
        <p:nvGrpSpPr>
          <p:cNvPr id="41" name="组合 40"/>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 name="对象 1"/>
          <p:cNvGraphicFramePr/>
          <p:nvPr/>
        </p:nvGraphicFramePr>
        <p:xfrm>
          <a:off x="320675" y="1518920"/>
          <a:ext cx="8217535" cy="2599690"/>
        </p:xfrm>
        <a:graphic>
          <a:graphicData uri="http://schemas.openxmlformats.org/presentationml/2006/ole">
            <mc:AlternateContent xmlns:mc="http://schemas.openxmlformats.org/markup-compatibility/2006">
              <mc:Choice xmlns:v="urn:schemas-microsoft-com:vml" Requires="v">
                <p:oleObj spid="_x0000_s3" name="" r:id="rId1" imgW="6426200" imgH="2070100" progId="Visio.Drawing.15">
                  <p:embed/>
                </p:oleObj>
              </mc:Choice>
              <mc:Fallback>
                <p:oleObj name="" r:id="rId1" imgW="6426200" imgH="2070100" progId="Visio.Drawing.15">
                  <p:embed/>
                  <p:pic>
                    <p:nvPicPr>
                      <p:cNvPr id="0" name="图片 2"/>
                      <p:cNvPicPr/>
                      <p:nvPr/>
                    </p:nvPicPr>
                    <p:blipFill>
                      <a:blip r:embed="rId2"/>
                      <a:stretch>
                        <a:fillRect/>
                      </a:stretch>
                    </p:blipFill>
                    <p:spPr>
                      <a:xfrm>
                        <a:off x="320675" y="1518920"/>
                        <a:ext cx="8217535" cy="2599690"/>
                      </a:xfrm>
                      <a:prstGeom prst="rect">
                        <a:avLst/>
                      </a:prstGeom>
                    </p:spPr>
                  </p:pic>
                </p:oleObj>
              </mc:Fallback>
            </mc:AlternateContent>
          </a:graphicData>
        </a:graphic>
      </p:graphicFrame>
      <p:graphicFrame>
        <p:nvGraphicFramePr>
          <p:cNvPr id="4" name="对象 -2147482604"/>
          <p:cNvGraphicFramePr>
            <a:graphicFrameLocks noChangeAspect="1"/>
          </p:cNvGraphicFramePr>
          <p:nvPr/>
        </p:nvGraphicFramePr>
        <p:xfrm>
          <a:off x="895985" y="4709795"/>
          <a:ext cx="3980180" cy="789305"/>
        </p:xfrm>
        <a:graphic>
          <a:graphicData uri="http://schemas.openxmlformats.org/presentationml/2006/ole">
            <mc:AlternateContent xmlns:mc="http://schemas.openxmlformats.org/markup-compatibility/2006">
              <mc:Choice xmlns:v="urn:schemas-microsoft-com:vml" Requires="v">
                <p:oleObj spid="_x0000_s9" name="" r:id="rId3" imgW="2324100" imgH="469900" progId="Equation.3">
                  <p:embed/>
                </p:oleObj>
              </mc:Choice>
              <mc:Fallback>
                <p:oleObj name="" r:id="rId3" imgW="2324100" imgH="469900" progId="Equation.3">
                  <p:embed/>
                  <p:pic>
                    <p:nvPicPr>
                      <p:cNvPr id="0" name="图片 3"/>
                      <p:cNvPicPr/>
                      <p:nvPr/>
                    </p:nvPicPr>
                    <p:blipFill>
                      <a:blip r:embed="rId4"/>
                      <a:stretch>
                        <a:fillRect/>
                      </a:stretch>
                    </p:blipFill>
                    <p:spPr>
                      <a:xfrm>
                        <a:off x="895985" y="4709795"/>
                        <a:ext cx="3980180" cy="789305"/>
                      </a:xfrm>
                      <a:prstGeom prst="rect">
                        <a:avLst/>
                      </a:prstGeom>
                      <a:noFill/>
                      <a:ln w="38100">
                        <a:noFill/>
                        <a:miter/>
                      </a:ln>
                    </p:spPr>
                  </p:pic>
                </p:oleObj>
              </mc:Fallback>
            </mc:AlternateContent>
          </a:graphicData>
        </a:graphic>
      </p:graphicFrame>
      <p:graphicFrame>
        <p:nvGraphicFramePr>
          <p:cNvPr id="10" name="对象 -2147482603"/>
          <p:cNvGraphicFramePr>
            <a:graphicFrameLocks noChangeAspect="1"/>
          </p:cNvGraphicFramePr>
          <p:nvPr/>
        </p:nvGraphicFramePr>
        <p:xfrm>
          <a:off x="895985" y="5499100"/>
          <a:ext cx="2725420" cy="766445"/>
        </p:xfrm>
        <a:graphic>
          <a:graphicData uri="http://schemas.openxmlformats.org/presentationml/2006/ole">
            <mc:AlternateContent xmlns:mc="http://schemas.openxmlformats.org/markup-compatibility/2006">
              <mc:Choice xmlns:v="urn:schemas-microsoft-com:vml" Requires="v">
                <p:oleObj spid="_x0000_s11" name="" r:id="rId5" imgW="1651000" imgH="457200" progId="Equation.3">
                  <p:embed/>
                </p:oleObj>
              </mc:Choice>
              <mc:Fallback>
                <p:oleObj name="" r:id="rId5" imgW="1651000" imgH="457200" progId="Equation.3">
                  <p:embed/>
                  <p:pic>
                    <p:nvPicPr>
                      <p:cNvPr id="0" name="图片 8"/>
                      <p:cNvPicPr/>
                      <p:nvPr/>
                    </p:nvPicPr>
                    <p:blipFill>
                      <a:blip r:embed="rId6"/>
                      <a:stretch>
                        <a:fillRect/>
                      </a:stretch>
                    </p:blipFill>
                    <p:spPr>
                      <a:xfrm>
                        <a:off x="895985" y="5499100"/>
                        <a:ext cx="2725420" cy="766445"/>
                      </a:xfrm>
                      <a:prstGeom prst="rect">
                        <a:avLst/>
                      </a:prstGeom>
                      <a:noFill/>
                      <a:ln w="38100">
                        <a:noFill/>
                        <a:miter/>
                      </a:ln>
                    </p:spPr>
                  </p:pic>
                </p:oleObj>
              </mc:Fallback>
            </mc:AlternateContent>
          </a:graphicData>
        </a:graphic>
      </p:graphicFrame>
      <p:sp>
        <p:nvSpPr>
          <p:cNvPr id="17" name="圆角矩形 16"/>
          <p:cNvSpPr/>
          <p:nvPr/>
        </p:nvSpPr>
        <p:spPr>
          <a:xfrm>
            <a:off x="763270" y="4544695"/>
            <a:ext cx="4113530" cy="18161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4954905" y="4513580"/>
            <a:ext cx="4113530" cy="18161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文本框 13"/>
          <p:cNvSpPr txBox="1"/>
          <p:nvPr/>
        </p:nvSpPr>
        <p:spPr>
          <a:xfrm>
            <a:off x="5399405" y="4620895"/>
            <a:ext cx="3139440" cy="398780"/>
          </a:xfrm>
          <a:prstGeom prst="rect">
            <a:avLst/>
          </a:prstGeom>
          <a:noFill/>
        </p:spPr>
        <p:txBody>
          <a:bodyPr wrap="square" rtlCol="0" anchor="t">
            <a:spAutoFit/>
          </a:bodyPr>
          <a:p>
            <a:r>
              <a:rPr kumimoji="1" lang="en-US" altLang="zh-CN" sz="2000" b="1" dirty="0">
                <a:solidFill>
                  <a:srgbClr val="FF0000"/>
                </a:solidFill>
                <a:latin typeface="Times New Roman" panose="02020603050405020304" charset="0"/>
                <a:sym typeface="+mn-ea"/>
              </a:rPr>
              <a:t>ka,kb</a:t>
            </a:r>
            <a:r>
              <a:rPr kumimoji="1" lang="zh-CN" altLang="en-US" sz="2000" b="1" dirty="0">
                <a:solidFill>
                  <a:srgbClr val="FF0000"/>
                </a:solidFill>
                <a:latin typeface="Times New Roman" panose="02020603050405020304" charset="0"/>
                <a:sym typeface="+mn-ea"/>
              </a:rPr>
              <a:t>：0.99998~1.00002</a:t>
            </a:r>
            <a:endParaRPr kumimoji="1" lang="zh-CN" altLang="en-US" sz="2000" b="1" dirty="0">
              <a:solidFill>
                <a:srgbClr val="FF0000"/>
              </a:solidFill>
              <a:latin typeface="Times New Roman" panose="020206030504050203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1206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236982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标签容量分析</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flipH="1">
            <a:off x="3658458" y="4227609"/>
            <a:ext cx="1494231" cy="460375"/>
          </a:xfrm>
          <a:prstGeom prst="rect">
            <a:avLst/>
          </a:prstGeom>
          <a:noFill/>
        </p:spPr>
        <p:txBody>
          <a:bodyPr wrap="square" rtlCol="0">
            <a:spAutoFit/>
          </a:bodyPr>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解决方案</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797175" y="5071110"/>
            <a:ext cx="2905125" cy="829945"/>
          </a:xfrm>
          <a:prstGeom prst="rect">
            <a:avLst/>
          </a:prstGeom>
          <a:noFill/>
        </p:spPr>
        <p:txBody>
          <a:bodyPr wrap="square" rtlCol="0">
            <a:spAutoFit/>
          </a:bodyPr>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1.SDTWR测距模式</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2.标签多优先级策略</a:t>
            </a:r>
            <a:r>
              <a:rPr lang="zh-CN" altLang="zh-CN" sz="2000" dirty="0" smtClean="0">
                <a:latin typeface="宋体" panose="02010600030101010101" pitchFamily="2" charset="-122"/>
                <a:ea typeface="宋体" panose="02010600030101010101" pitchFamily="2" charset="-122"/>
                <a:cs typeface="华文楷体" panose="02010600040101010101" charset="-122"/>
                <a:sym typeface="+mn-ea"/>
              </a:rPr>
              <a:t> </a:t>
            </a:r>
            <a:endParaRPr kumimoji="1" lang="zh-CN" altLang="en-US" sz="2000" dirty="0">
              <a:latin typeface="宋体" panose="02010600030101010101" pitchFamily="2" charset="-122"/>
              <a:ea typeface="宋体" panose="02010600030101010101" pitchFamily="2" charset="-122"/>
            </a:endParaRPr>
          </a:p>
        </p:txBody>
      </p:sp>
      <p:grpSp>
        <p:nvGrpSpPr>
          <p:cNvPr id="23" name="组合 22"/>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2" name="文本框 1"/>
          <p:cNvSpPr txBox="1"/>
          <p:nvPr/>
        </p:nvSpPr>
        <p:spPr>
          <a:xfrm>
            <a:off x="1500505" y="2546350"/>
            <a:ext cx="2461260" cy="1198880"/>
          </a:xfrm>
          <a:prstGeom prst="rect">
            <a:avLst/>
          </a:prstGeom>
          <a:noFill/>
          <a:ln w="3175" cap="rnd">
            <a:noFill/>
          </a:ln>
          <a:scene3d>
            <a:camera prst="orthographicFront"/>
            <a:lightRig rig="threePt" dir="t"/>
          </a:scene3d>
          <a:sp3d extrusionH="31750"/>
        </p:spPr>
        <p:txBody>
          <a:bodyPr wrap="square" rtlCol="0">
            <a:spAutoFit/>
          </a:bodyPr>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一次定位2.5ms</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1s为定位周期</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fontAlgn="auto">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400个标签</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047615" y="2546350"/>
            <a:ext cx="2616200" cy="1235710"/>
          </a:xfrm>
          <a:prstGeom prst="rect">
            <a:avLst/>
          </a:prstGeom>
          <a:noFill/>
          <a:ln w="3175" cap="rnd">
            <a:noFill/>
          </a:ln>
          <a:scene3d>
            <a:camera prst="orthographicFront"/>
            <a:lightRig rig="threePt" dir="t"/>
          </a:scene3d>
          <a:sp3d extrusionH="31750"/>
        </p:spPr>
        <p:txBody>
          <a:bodyPr wrap="square" rtlCol="0">
            <a:spAutoFit/>
          </a:bodyPr>
          <a:p>
            <a:pPr algn="l">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STWR  7次报文</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a:p>
            <a:pPr algn="l">
              <a:lnSpc>
                <a:spcPct val="100000"/>
              </a:lnSpc>
            </a:pP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DTWR  9次报文</a:t>
            </a:r>
            <a:endParaRPr lang="zh-CN" altLang="en-US" sz="2200" b="1">
              <a:latin typeface="Times New Roman" panose="02020603050405020304" charset="0"/>
            </a:endParaRPr>
          </a:p>
          <a:p>
            <a:pPr algn="l">
              <a:lnSpc>
                <a:spcPct val="120000"/>
              </a:lnSpc>
            </a:pPr>
            <a:endParaRPr lang="zh-CN" altLang="en-US" sz="2200" b="1">
              <a:latin typeface="Times New Roman" panose="02020603050405020304" charset="0"/>
            </a:endParaRPr>
          </a:p>
        </p:txBody>
      </p:sp>
      <p:sp>
        <p:nvSpPr>
          <p:cNvPr id="11" name="文本框 10"/>
          <p:cNvSpPr txBox="1"/>
          <p:nvPr/>
        </p:nvSpPr>
        <p:spPr>
          <a:xfrm>
            <a:off x="1907540" y="1732280"/>
            <a:ext cx="1535430" cy="460375"/>
          </a:xfrm>
          <a:prstGeom prst="rect">
            <a:avLst/>
          </a:prstGeom>
          <a:noFill/>
        </p:spPr>
        <p:txBody>
          <a:bodyPr wrap="square" rtlCol="0">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时分多址</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523865" y="1732280"/>
            <a:ext cx="1663700" cy="460375"/>
          </a:xfrm>
          <a:prstGeom prst="rect">
            <a:avLst/>
          </a:prstGeom>
          <a:noFill/>
        </p:spPr>
        <p:txBody>
          <a:bodyPr wrap="square" rtlCol="0">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双边测距</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4867275" y="2299970"/>
            <a:ext cx="2976880" cy="17278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圆角矩形 13"/>
          <p:cNvSpPr/>
          <p:nvPr/>
        </p:nvSpPr>
        <p:spPr>
          <a:xfrm>
            <a:off x="1179830" y="2299970"/>
            <a:ext cx="3078480" cy="17278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 name="圆角矩形 16"/>
          <p:cNvSpPr/>
          <p:nvPr/>
        </p:nvSpPr>
        <p:spPr>
          <a:xfrm>
            <a:off x="2422525" y="4773930"/>
            <a:ext cx="3670300" cy="14243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78130" y="-2857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4035425" cy="460375"/>
          </a:xfrm>
          <a:prstGeom prst="rect">
            <a:avLst/>
          </a:prstGeom>
          <a:noFill/>
        </p:spPr>
        <p:txBody>
          <a:bodyPr wrap="square" rtlCol="0">
            <a:spAutoFit/>
          </a:bodyPr>
          <a:lstStyle/>
          <a:p>
            <a:pPr algn="l"/>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标签容量解决方案</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SDTWR</a:t>
            </a:r>
            <a:endParaRPr lang="zh-CN"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2655" y="2976245"/>
            <a:ext cx="3670935" cy="1308735"/>
          </a:xfrm>
          <a:prstGeom prst="rect">
            <a:avLst/>
          </a:prstGeom>
          <a:noFill/>
          <a:ln w="9525">
            <a:noFill/>
          </a:ln>
        </p:spPr>
        <p:txBody>
          <a:bodyPr wrap="square">
            <a:spAutoFit/>
          </a:bodyPr>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DTWR  = 9</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次报文</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SDTWR = 5</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次报文</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理论上时隙利用率提高</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80%</a:t>
            </a:r>
            <a:endPar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endParaRPr>
          </a:p>
        </p:txBody>
      </p:sp>
      <p:grpSp>
        <p:nvGrpSpPr>
          <p:cNvPr id="28" name="组合 2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4" name="图片 93"/>
          <p:cNvPicPr/>
          <p:nvPr/>
        </p:nvPicPr>
        <p:blipFill>
          <a:blip r:embed="rId1"/>
          <a:stretch>
            <a:fillRect/>
          </a:stretch>
        </p:blipFill>
        <p:spPr>
          <a:xfrm>
            <a:off x="805180" y="1780540"/>
            <a:ext cx="3768090" cy="3847465"/>
          </a:xfrm>
          <a:prstGeom prst="rect">
            <a:avLst/>
          </a:prstGeom>
          <a:noFill/>
          <a:ln w="9525">
            <a:noFill/>
          </a:ln>
        </p:spPr>
      </p:pic>
      <p:sp>
        <p:nvSpPr>
          <p:cNvPr id="15" name="圆角矩形 14"/>
          <p:cNvSpPr/>
          <p:nvPr/>
        </p:nvSpPr>
        <p:spPr>
          <a:xfrm>
            <a:off x="4732655" y="2566670"/>
            <a:ext cx="3670300" cy="232664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48158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系统性能优化</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4" name="加号 33"/>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lumMod val="75000"/>
                </a:schemeClr>
              </a:solidFill>
            </a:endParaRPr>
          </a:p>
        </p:txBody>
      </p:sp>
      <p:sp>
        <p:nvSpPr>
          <p:cNvPr id="36" name="文本框 35"/>
          <p:cNvSpPr txBox="1"/>
          <p:nvPr/>
        </p:nvSpPr>
        <p:spPr>
          <a:xfrm>
            <a:off x="1073150" y="1058545"/>
            <a:ext cx="5020310" cy="460375"/>
          </a:xfrm>
          <a:prstGeom prst="rect">
            <a:avLst/>
          </a:prstGeom>
          <a:noFill/>
        </p:spPr>
        <p:txBody>
          <a:bodyPr wrap="square" rtlCol="0">
            <a:spAutoFit/>
          </a:bodyPr>
          <a:lstStyle/>
          <a:p>
            <a:r>
              <a:rPr lang="zh-CN" altLang="zh-CN" sz="2400" b="1" dirty="0">
                <a:solidFill>
                  <a:schemeClr val="accent6">
                    <a:lumMod val="75000"/>
                  </a:schemeClr>
                </a:solidFill>
                <a:latin typeface="微软雅黑" panose="020B0503020204020204" pitchFamily="34" charset="-122"/>
                <a:ea typeface="微软雅黑" panose="020B0503020204020204" pitchFamily="34" charset="-122"/>
              </a:rPr>
              <a:t>标签容量解决方案</a:t>
            </a:r>
            <a:r>
              <a:rPr lang="en-US" altLang="zh-CN" sz="2400" b="1" dirty="0">
                <a:solidFill>
                  <a:schemeClr val="accent6">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6">
                    <a:lumMod val="75000"/>
                  </a:schemeClr>
                </a:solidFill>
                <a:latin typeface="微软雅黑" panose="020B0503020204020204" pitchFamily="34" charset="-122"/>
                <a:ea typeface="微软雅黑" panose="020B0503020204020204" pitchFamily="34" charset="-122"/>
                <a:sym typeface="+mn-ea"/>
              </a:rPr>
              <a:t>多级优先级策略</a:t>
            </a:r>
            <a:endParaRPr lang="en-US" altLang="zh-CN"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4" name="对象 -2147482581"/>
          <p:cNvGraphicFramePr>
            <a:graphicFrameLocks noChangeAspect="1"/>
          </p:cNvGraphicFramePr>
          <p:nvPr/>
        </p:nvGraphicFramePr>
        <p:xfrm>
          <a:off x="958850" y="1920240"/>
          <a:ext cx="7470775" cy="1765300"/>
        </p:xfrm>
        <a:graphic>
          <a:graphicData uri="http://schemas.openxmlformats.org/presentationml/2006/ole">
            <mc:AlternateContent xmlns:mc="http://schemas.openxmlformats.org/markup-compatibility/2006">
              <mc:Choice xmlns:v="urn:schemas-microsoft-com:vml" Requires="v">
                <p:oleObj spid="_x0000_s10" name="" r:id="rId1" imgW="5194300" imgH="1244600" progId="Visio.Drawing.11">
                  <p:embed/>
                </p:oleObj>
              </mc:Choice>
              <mc:Fallback>
                <p:oleObj name="" r:id="rId1" imgW="5194300" imgH="1244600" progId="Visio.Drawing.11">
                  <p:embed/>
                  <p:pic>
                    <p:nvPicPr>
                      <p:cNvPr id="0" name="图片 2"/>
                      <p:cNvPicPr/>
                      <p:nvPr/>
                    </p:nvPicPr>
                    <p:blipFill>
                      <a:blip r:embed="rId2"/>
                      <a:stretch>
                        <a:fillRect/>
                      </a:stretch>
                    </p:blipFill>
                    <p:spPr>
                      <a:xfrm>
                        <a:off x="958850" y="1920240"/>
                        <a:ext cx="7470775" cy="1765300"/>
                      </a:xfrm>
                      <a:prstGeom prst="rect">
                        <a:avLst/>
                      </a:prstGeom>
                      <a:noFill/>
                      <a:ln w="38100">
                        <a:noFill/>
                        <a:miter/>
                      </a:ln>
                    </p:spPr>
                  </p:pic>
                </p:oleObj>
              </mc:Fallback>
            </mc:AlternateContent>
          </a:graphicData>
        </a:graphic>
      </p:graphicFrame>
      <p:graphicFrame>
        <p:nvGraphicFramePr>
          <p:cNvPr id="24" name="表格 23"/>
          <p:cNvGraphicFramePr/>
          <p:nvPr/>
        </p:nvGraphicFramePr>
        <p:xfrm>
          <a:off x="1279525" y="3967480"/>
          <a:ext cx="6031230" cy="1814195"/>
        </p:xfrm>
        <a:graphic>
          <a:graphicData uri="http://schemas.openxmlformats.org/drawingml/2006/table">
            <a:tbl>
              <a:tblPr firstRow="1" bandRow="1">
                <a:tableStyleId>{5A111915-BE36-4E01-A7E5-04B1672EAD32}</a:tableStyleId>
              </a:tblPr>
              <a:tblGrid>
                <a:gridCol w="1228725"/>
                <a:gridCol w="1952625"/>
                <a:gridCol w="2849880"/>
              </a:tblGrid>
              <a:tr h="449580">
                <a:tc>
                  <a:txBody>
                    <a:bodyPr/>
                    <a:p>
                      <a:pPr indent="0" algn="ctr">
                        <a:buNone/>
                      </a:pPr>
                      <a:r>
                        <a:rPr lang="zh-CN" altLang="en-US" sz="1800"/>
                        <a:t>优先级</a:t>
                      </a:r>
                      <a:endParaRPr lang="zh-CN" altLang="en-US" sz="1800"/>
                    </a:p>
                  </a:txBody>
                  <a:tcPr marL="0" marR="152400" marT="0" marB="1" vert="horz" anchor="ctr" anchorCtr="0"/>
                </a:tc>
                <a:tc>
                  <a:txBody>
                    <a:bodyPr/>
                    <a:p>
                      <a:pPr indent="0" algn="ctr">
                        <a:buNone/>
                      </a:pPr>
                      <a:r>
                        <a:rPr lang="zh-CN" altLang="en-US" sz="1800"/>
                        <a:t>刷新频率</a:t>
                      </a:r>
                      <a:endParaRPr lang="zh-CN" altLang="en-US" sz="1800"/>
                    </a:p>
                  </a:txBody>
                  <a:tcPr marL="152400" marR="152400" marT="0" marB="1" vert="horz" anchor="ctr" anchorCtr="0"/>
                </a:tc>
                <a:tc>
                  <a:txBody>
                    <a:bodyPr/>
                    <a:p>
                      <a:pPr indent="0" algn="ctr">
                        <a:buNone/>
                      </a:pPr>
                      <a:r>
                        <a:rPr lang="zh-CN" altLang="en-US" sz="1800"/>
                        <a:t>适用定位目标</a:t>
                      </a:r>
                      <a:endParaRPr lang="zh-CN" altLang="en-US" sz="1800"/>
                    </a:p>
                  </a:txBody>
                  <a:tcPr marL="0" marR="152400" marT="0" marB="1" vert="horz" anchor="ctr" anchorCtr="0"/>
                </a:tc>
              </a:tr>
              <a:tr h="426085">
                <a:tc>
                  <a:txBody>
                    <a:bodyPr/>
                    <a:p>
                      <a:pPr indent="0" algn="ctr">
                        <a:buNone/>
                      </a:pPr>
                      <a:r>
                        <a:rPr lang="en-US" altLang="zh-CN" sz="1800" b="0">
                          <a:latin typeface="Times New Roman" panose="02020603050405020304" charset="0"/>
                        </a:rPr>
                        <a:t>1</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0.2 - 1 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外来人员、外来车辆</a:t>
                      </a:r>
                      <a:endParaRPr lang="zh-CN" altLang="en-US" sz="1800" b="0">
                        <a:latin typeface="Times New Roman" panose="02020603050405020304" charset="0"/>
                      </a:endParaRPr>
                    </a:p>
                  </a:txBody>
                  <a:tcPr marL="0" marR="152400" marT="0" marB="1" vert="horz" anchor="ctr" anchorCtr="0"/>
                </a:tc>
              </a:tr>
              <a:tr h="307975">
                <a:tc>
                  <a:txBody>
                    <a:bodyPr/>
                    <a:p>
                      <a:pPr indent="0" algn="ctr">
                        <a:buNone/>
                      </a:pPr>
                      <a:r>
                        <a:rPr lang="en-US" altLang="zh-CN" sz="1800" b="0">
                          <a:latin typeface="Times New Roman" panose="02020603050405020304" charset="0"/>
                        </a:rPr>
                        <a:t>2</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0.01 - 0.2 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员工、生产物资</a:t>
                      </a:r>
                      <a:endParaRPr lang="zh-CN" altLang="en-US" sz="1800" b="0">
                        <a:latin typeface="Times New Roman" panose="02020603050405020304" charset="0"/>
                      </a:endParaRPr>
                    </a:p>
                  </a:txBody>
                  <a:tcPr marL="0" marR="152400" marT="0" marB="1" vert="horz" anchor="ctr" anchorCtr="0"/>
                </a:tc>
              </a:tr>
              <a:tr h="364490">
                <a:tc>
                  <a:txBody>
                    <a:bodyPr/>
                    <a:p>
                      <a:pPr indent="0" algn="ctr">
                        <a:buNone/>
                      </a:pPr>
                      <a:r>
                        <a:rPr lang="en-US" altLang="zh-CN" sz="1800" b="0">
                          <a:latin typeface="Times New Roman" panose="02020603050405020304" charset="0"/>
                        </a:rPr>
                        <a:t>3</a:t>
                      </a:r>
                      <a:endParaRPr lang="en-US" altLang="zh-CN" sz="1800" b="0">
                        <a:latin typeface="Times New Roman" panose="02020603050405020304" charset="0"/>
                      </a:endParaRPr>
                    </a:p>
                  </a:txBody>
                  <a:tcPr marL="152400" marR="152400" marT="0" marB="1" vert="horz" anchor="ctr" anchorCtr="0"/>
                </a:tc>
                <a:tc>
                  <a:txBody>
                    <a:bodyPr/>
                    <a:p>
                      <a:pPr indent="0" algn="ctr">
                        <a:buNone/>
                      </a:pPr>
                      <a:r>
                        <a:rPr lang="en-US" altLang="zh-CN" sz="1800" b="0">
                          <a:latin typeface="Times New Roman" panose="02020603050405020304" charset="0"/>
                        </a:rPr>
                        <a:t>0.001 - 0.01Hz</a:t>
                      </a:r>
                      <a:endParaRPr lang="en-US" altLang="zh-CN" sz="1800" b="0">
                        <a:latin typeface="Times New Roman" panose="02020603050405020304" charset="0"/>
                      </a:endParaRPr>
                    </a:p>
                  </a:txBody>
                  <a:tcPr marL="0" marR="152400" marT="0" marB="1" vert="horz" anchor="ctr" anchorCtr="0"/>
                </a:tc>
                <a:tc>
                  <a:txBody>
                    <a:bodyPr/>
                    <a:p>
                      <a:pPr indent="0" algn="ctr">
                        <a:buNone/>
                      </a:pPr>
                      <a:r>
                        <a:rPr lang="zh-CN" altLang="en-US" sz="1800" b="0">
                          <a:latin typeface="Times New Roman" panose="02020603050405020304" charset="0"/>
                        </a:rPr>
                        <a:t>固定资产</a:t>
                      </a:r>
                      <a:endParaRPr lang="zh-CN" altLang="en-US" sz="1800" b="0">
                        <a:latin typeface="Times New Roman" panose="02020603050405020304" charset="0"/>
                      </a:endParaRPr>
                    </a:p>
                  </a:txBody>
                  <a:tcPr marL="0" marR="152400" marT="0" marB="1" vert="horz" anchor="ctr" anchorCtr="0"/>
                </a:tc>
              </a:tr>
              <a:tr h="266065">
                <a:tc>
                  <a:txBody>
                    <a:bodyPr/>
                    <a:p>
                      <a:pPr indent="0" algn="ctr">
                        <a:buNone/>
                      </a:pPr>
                      <a:r>
                        <a:rPr lang="en-US" altLang="zh-CN" sz="1200"/>
                        <a:t>...</a:t>
                      </a:r>
                      <a:endParaRPr lang="en-US" altLang="zh-CN" sz="1200"/>
                    </a:p>
                  </a:txBody>
                  <a:tcPr marL="0" marR="152400" marT="0" marB="1" vert="horz" anchor="t"/>
                </a:tc>
                <a:tc>
                  <a:txBody>
                    <a:bodyPr/>
                    <a:p>
                      <a:pPr indent="0" algn="ctr">
                        <a:buNone/>
                      </a:pPr>
                      <a:r>
                        <a:rPr lang="en-US" altLang="zh-CN" sz="1200"/>
                        <a:t> </a:t>
                      </a:r>
                      <a:endParaRPr lang="en-US" altLang="zh-CN" sz="1200"/>
                    </a:p>
                  </a:txBody>
                  <a:tcPr marL="152400" marR="152400" marT="0" marB="1" vert="horz" anchor="t"/>
                </a:tc>
                <a:tc>
                  <a:txBody>
                    <a:bodyPr/>
                    <a:p>
                      <a:pPr indent="0" algn="ctr">
                        <a:buNone/>
                      </a:pPr>
                      <a:endParaRPr lang="zh-CN" altLang="en-US" sz="1200"/>
                    </a:p>
                  </a:txBody>
                  <a:tcPr marL="152400" marR="152400" marT="0" marB="1" vert="horz" anchor="t"/>
                </a:tc>
              </a:tr>
            </a:tbl>
          </a:graphicData>
        </a:graphic>
      </p:graphicFrame>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90"/>
          <p:cNvGrpSpPr/>
          <p:nvPr/>
        </p:nvGrpSpPr>
        <p:grpSpPr>
          <a:xfrm>
            <a:off x="4094533" y="1057454"/>
            <a:ext cx="5388907" cy="846320"/>
            <a:chOff x="5663618" y="1282567"/>
            <a:chExt cx="5388907" cy="846320"/>
          </a:xfrm>
        </p:grpSpPr>
        <p:sp>
          <p:nvSpPr>
            <p:cNvPr id="92" name="任意多边形 91"/>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93" name="文本框 92"/>
            <p:cNvSpPr txBox="1"/>
            <p:nvPr/>
          </p:nvSpPr>
          <p:spPr>
            <a:xfrm>
              <a:off x="5745647" y="1382362"/>
              <a:ext cx="700706" cy="646731"/>
            </a:xfrm>
            <a:prstGeom prst="roundRect">
              <a:avLst/>
            </a:prstGeom>
            <a:noFill/>
          </p:spPr>
          <p:txBody>
            <a:bodyPr wrap="none" rtlCol="0" anchor="ctr">
              <a:spAutoFit/>
            </a:bodyPr>
            <a:lstStyle/>
            <a:p>
              <a:pPr algn="ctr"/>
              <a:r>
                <a:rPr lang="en-US" altLang="zh-CN" sz="32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94" name="文本框 93"/>
            <p:cNvSpPr txBox="1"/>
            <p:nvPr/>
          </p:nvSpPr>
          <p:spPr>
            <a:xfrm>
              <a:off x="6685580" y="1479263"/>
              <a:ext cx="4366945"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00" name="组合 99"/>
          <p:cNvGrpSpPr/>
          <p:nvPr/>
        </p:nvGrpSpPr>
        <p:grpSpPr>
          <a:xfrm>
            <a:off x="141605" y="1480820"/>
            <a:ext cx="3736340" cy="3779520"/>
            <a:chOff x="1679673" y="1544679"/>
            <a:chExt cx="3773710" cy="3773714"/>
          </a:xfrm>
        </p:grpSpPr>
        <p:sp>
          <p:nvSpPr>
            <p:cNvPr id="101" name="椭圆 100"/>
            <p:cNvSpPr/>
            <p:nvPr/>
          </p:nvSpPr>
          <p:spPr>
            <a:xfrm>
              <a:off x="1679673" y="1544679"/>
              <a:ext cx="3773710" cy="3773714"/>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102" name="文本框 101"/>
            <p:cNvSpPr txBox="1"/>
            <p:nvPr/>
          </p:nvSpPr>
          <p:spPr>
            <a:xfrm>
              <a:off x="2014458" y="3047317"/>
              <a:ext cx="3246519" cy="705669"/>
            </a:xfrm>
            <a:prstGeom prst="rect">
              <a:avLst/>
            </a:prstGeom>
            <a:noFill/>
          </p:spPr>
          <p:txBody>
            <a:bodyPr wrap="square" rtlCol="0">
              <a:spAutoFit/>
            </a:bodyPr>
            <a:lstStyle/>
            <a:p>
              <a:pPr algn="ctr"/>
              <a:r>
                <a:rPr lang="en-US" altLang="zh-CN" sz="4000" b="1" dirty="0">
                  <a:solidFill>
                    <a:srgbClr val="888688"/>
                  </a:solidFill>
                  <a:effectLst>
                    <a:innerShdw blurRad="63500" dist="50800" dir="13500000">
                      <a:prstClr val="black">
                        <a:alpha val="35000"/>
                      </a:prstClr>
                    </a:innerShdw>
                  </a:effectLst>
                  <a:ea typeface="微软雅黑" panose="020B0503020204020204" pitchFamily="34" charset="-122"/>
                </a:rPr>
                <a:t>CONTENTS</a:t>
              </a:r>
              <a:endParaRPr lang="zh-CN" altLang="en-US" sz="4000" b="1" dirty="0">
                <a:solidFill>
                  <a:srgbClr val="888688"/>
                </a:solidFill>
                <a:effectLst>
                  <a:innerShdw blurRad="63500" dist="50800" dir="13500000">
                    <a:prstClr val="black">
                      <a:alpha val="35000"/>
                    </a:prstClr>
                  </a:innerShdw>
                </a:effectLst>
                <a:ea typeface="微软雅黑" panose="020B0503020204020204" pitchFamily="34" charset="-122"/>
              </a:endParaRPr>
            </a:p>
          </p:txBody>
        </p:sp>
        <p:grpSp>
          <p:nvGrpSpPr>
            <p:cNvPr id="103" name="组合 102"/>
            <p:cNvGrpSpPr/>
            <p:nvPr/>
          </p:nvGrpSpPr>
          <p:grpSpPr>
            <a:xfrm>
              <a:off x="2483984" y="3752850"/>
              <a:ext cx="2376720" cy="45719"/>
              <a:chOff x="2647876" y="3752850"/>
              <a:chExt cx="2759297" cy="45719"/>
            </a:xfrm>
          </p:grpSpPr>
          <p:sp>
            <p:nvSpPr>
              <p:cNvPr id="104" name="矩形 103"/>
              <p:cNvSpPr/>
              <p:nvPr/>
            </p:nvSpPr>
            <p:spPr>
              <a:xfrm>
                <a:off x="3526519" y="375285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4505275" y="375285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a:off x="2647876" y="375285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4015897" y="3752850"/>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p:cNvSpPr/>
              <p:nvPr/>
            </p:nvSpPr>
            <p:spPr>
              <a:xfrm>
                <a:off x="3037141" y="375285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4983870" y="375285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0" name="组合 3"/>
          <p:cNvGrpSpPr/>
          <p:nvPr/>
        </p:nvGrpSpPr>
        <p:grpSpPr>
          <a:xfrm>
            <a:off x="4094533" y="3074077"/>
            <a:ext cx="5388908" cy="846320"/>
            <a:chOff x="5663618" y="1282567"/>
            <a:chExt cx="5388908" cy="846320"/>
          </a:xfrm>
        </p:grpSpPr>
        <p:sp>
          <p:nvSpPr>
            <p:cNvPr id="111"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112" name="文本框 111"/>
            <p:cNvSpPr txBox="1"/>
            <p:nvPr/>
          </p:nvSpPr>
          <p:spPr>
            <a:xfrm>
              <a:off x="5745661" y="1382376"/>
              <a:ext cx="700678" cy="646703"/>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13" name="文本框 112"/>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14" name="组合 3"/>
          <p:cNvGrpSpPr/>
          <p:nvPr/>
        </p:nvGrpSpPr>
        <p:grpSpPr>
          <a:xfrm>
            <a:off x="4094533" y="2058077"/>
            <a:ext cx="5388908" cy="846320"/>
            <a:chOff x="5663618" y="1282567"/>
            <a:chExt cx="5388908" cy="846320"/>
          </a:xfrm>
        </p:grpSpPr>
        <p:sp>
          <p:nvSpPr>
            <p:cNvPr id="115"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116" name="文本框 115"/>
            <p:cNvSpPr txBox="1"/>
            <p:nvPr/>
          </p:nvSpPr>
          <p:spPr>
            <a:xfrm>
              <a:off x="5745647" y="1382362"/>
              <a:ext cx="700706" cy="646731"/>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17" name="文本框 116"/>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系统总体方案设计</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18" name="组合 3"/>
          <p:cNvGrpSpPr/>
          <p:nvPr/>
        </p:nvGrpSpPr>
        <p:grpSpPr>
          <a:xfrm>
            <a:off x="4094533" y="4103412"/>
            <a:ext cx="5388908" cy="846320"/>
            <a:chOff x="5663618" y="1282567"/>
            <a:chExt cx="5388908" cy="846320"/>
          </a:xfrm>
        </p:grpSpPr>
        <p:sp>
          <p:nvSpPr>
            <p:cNvPr id="119"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prstClr val="white"/>
                </a:solidFill>
              </a:endParaRPr>
            </a:p>
          </p:txBody>
        </p:sp>
        <p:sp>
          <p:nvSpPr>
            <p:cNvPr id="120" name="文本框 119"/>
            <p:cNvSpPr txBox="1"/>
            <p:nvPr/>
          </p:nvSpPr>
          <p:spPr>
            <a:xfrm>
              <a:off x="5746487" y="1383202"/>
              <a:ext cx="699026" cy="645051"/>
            </a:xfrm>
            <a:prstGeom prst="roundRect">
              <a:avLst/>
            </a:prstGeom>
            <a:noFill/>
          </p:spPr>
          <p:txBody>
            <a:bodyPr wrap="none" rtlCol="0" anchor="ctr">
              <a:spAutoFit/>
            </a:bodyPr>
            <a:lstStyle/>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21" name="文本框 120"/>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lstStyle/>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系统软件设计与实现</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grpSp>
        <p:nvGrpSpPr>
          <p:cNvPr id="122" name="组合 3"/>
          <p:cNvGrpSpPr/>
          <p:nvPr/>
        </p:nvGrpSpPr>
        <p:grpSpPr>
          <a:xfrm>
            <a:off x="4094533" y="5126397"/>
            <a:ext cx="5388908" cy="846320"/>
            <a:chOff x="5663618" y="1282567"/>
            <a:chExt cx="5388908" cy="846320"/>
          </a:xfrm>
        </p:grpSpPr>
        <p:sp>
          <p:nvSpPr>
            <p:cNvPr id="123" name="任意多边形 65"/>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200">
                <a:solidFill>
                  <a:prstClr val="white"/>
                </a:solidFill>
              </a:endParaRPr>
            </a:p>
          </p:txBody>
        </p:sp>
        <p:sp>
          <p:nvSpPr>
            <p:cNvPr id="124" name="文本框 123"/>
            <p:cNvSpPr txBox="1"/>
            <p:nvPr/>
          </p:nvSpPr>
          <p:spPr>
            <a:xfrm>
              <a:off x="5745742" y="1382457"/>
              <a:ext cx="700516" cy="646541"/>
            </a:xfrm>
            <a:prstGeom prst="roundRect">
              <a:avLst/>
            </a:prstGeom>
            <a:noFill/>
          </p:spPr>
          <p:txBody>
            <a:bodyPr wrap="none" rtlCol="0" anchor="ctr">
              <a:spAutoFit/>
            </a:bodyPr>
            <a:p>
              <a:pPr algn="ctr"/>
              <a:r>
                <a:rPr lang="en-US" altLang="zh-CN" sz="3200" b="1" dirty="0" smtClean="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32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125" name="文本框 124"/>
            <p:cNvSpPr txBox="1"/>
            <p:nvPr/>
          </p:nvSpPr>
          <p:spPr>
            <a:xfrm>
              <a:off x="6685580" y="1479263"/>
              <a:ext cx="436694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2" presetClass="entr" presetSubtype="2"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 calcmode="lin" valueType="num">
                                      <p:cBhvr additive="base">
                                        <p:cTn id="10" dur="500" fill="hold"/>
                                        <p:tgtEl>
                                          <p:spTgt spid="91"/>
                                        </p:tgtEl>
                                        <p:attrNameLst>
                                          <p:attrName>ppt_x</p:attrName>
                                        </p:attrNameLst>
                                      </p:cBhvr>
                                      <p:tavLst>
                                        <p:tav tm="0">
                                          <p:val>
                                            <p:strVal val="1+#ppt_w/2"/>
                                          </p:val>
                                        </p:tav>
                                        <p:tav tm="100000">
                                          <p:val>
                                            <p:strVal val="#ppt_x"/>
                                          </p:val>
                                        </p:tav>
                                      </p:tavLst>
                                    </p:anim>
                                    <p:anim calcmode="lin" valueType="num">
                                      <p:cBhvr additive="base">
                                        <p:cTn id="11" dur="500" fill="hold"/>
                                        <p:tgtEl>
                                          <p:spTgt spid="91"/>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14"/>
                                        </p:tgtEl>
                                        <p:attrNameLst>
                                          <p:attrName>style.visibility</p:attrName>
                                        </p:attrNameLst>
                                      </p:cBhvr>
                                      <p:to>
                                        <p:strVal val="visible"/>
                                      </p:to>
                                    </p:set>
                                    <p:anim calcmode="lin" valueType="num">
                                      <p:cBhvr additive="base">
                                        <p:cTn id="14" dur="500" fill="hold"/>
                                        <p:tgtEl>
                                          <p:spTgt spid="114"/>
                                        </p:tgtEl>
                                        <p:attrNameLst>
                                          <p:attrName>ppt_x</p:attrName>
                                        </p:attrNameLst>
                                      </p:cBhvr>
                                      <p:tavLst>
                                        <p:tav tm="0">
                                          <p:val>
                                            <p:strVal val="1+#ppt_w/2"/>
                                          </p:val>
                                        </p:tav>
                                        <p:tav tm="100000">
                                          <p:val>
                                            <p:strVal val="#ppt_x"/>
                                          </p:val>
                                        </p:tav>
                                      </p:tavLst>
                                    </p:anim>
                                    <p:anim calcmode="lin" valueType="num">
                                      <p:cBhvr additive="base">
                                        <p:cTn id="15" dur="500" fill="hold"/>
                                        <p:tgtEl>
                                          <p:spTgt spid="114"/>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110"/>
                                        </p:tgtEl>
                                        <p:attrNameLst>
                                          <p:attrName>style.visibility</p:attrName>
                                        </p:attrNameLst>
                                      </p:cBhvr>
                                      <p:to>
                                        <p:strVal val="visible"/>
                                      </p:to>
                                    </p:set>
                                    <p:anim calcmode="lin" valueType="num">
                                      <p:cBhvr additive="base">
                                        <p:cTn id="18" dur="500" fill="hold"/>
                                        <p:tgtEl>
                                          <p:spTgt spid="110"/>
                                        </p:tgtEl>
                                        <p:attrNameLst>
                                          <p:attrName>ppt_x</p:attrName>
                                        </p:attrNameLst>
                                      </p:cBhvr>
                                      <p:tavLst>
                                        <p:tav tm="0">
                                          <p:val>
                                            <p:strVal val="1+#ppt_w/2"/>
                                          </p:val>
                                        </p:tav>
                                        <p:tav tm="100000">
                                          <p:val>
                                            <p:strVal val="#ppt_x"/>
                                          </p:val>
                                        </p:tav>
                                      </p:tavLst>
                                    </p:anim>
                                    <p:anim calcmode="lin" valueType="num">
                                      <p:cBhvr additive="base">
                                        <p:cTn id="19" dur="500" fill="hold"/>
                                        <p:tgtEl>
                                          <p:spTgt spid="110"/>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118"/>
                                        </p:tgtEl>
                                        <p:attrNameLst>
                                          <p:attrName>style.visibility</p:attrName>
                                        </p:attrNameLst>
                                      </p:cBhvr>
                                      <p:to>
                                        <p:strVal val="visible"/>
                                      </p:to>
                                    </p:set>
                                    <p:anim calcmode="lin" valueType="num">
                                      <p:cBhvr additive="base">
                                        <p:cTn id="22" dur="500" fill="hold"/>
                                        <p:tgtEl>
                                          <p:spTgt spid="118"/>
                                        </p:tgtEl>
                                        <p:attrNameLst>
                                          <p:attrName>ppt_x</p:attrName>
                                        </p:attrNameLst>
                                      </p:cBhvr>
                                      <p:tavLst>
                                        <p:tav tm="0">
                                          <p:val>
                                            <p:strVal val="1+#ppt_w/2"/>
                                          </p:val>
                                        </p:tav>
                                        <p:tav tm="100000">
                                          <p:val>
                                            <p:strVal val="#ppt_x"/>
                                          </p:val>
                                        </p:tav>
                                      </p:tavLst>
                                    </p:anim>
                                    <p:anim calcmode="lin" valueType="num">
                                      <p:cBhvr additive="base">
                                        <p:cTn id="23" dur="500" fill="hold"/>
                                        <p:tgtEl>
                                          <p:spTgt spid="11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22"/>
                                        </p:tgtEl>
                                        <p:attrNameLst>
                                          <p:attrName>style.visibility</p:attrName>
                                        </p:attrNameLst>
                                      </p:cBhvr>
                                      <p:to>
                                        <p:strVal val="visible"/>
                                      </p:to>
                                    </p:set>
                                    <p:anim calcmode="lin" valueType="num">
                                      <p:cBhvr additive="base">
                                        <p:cTn id="26" dur="500" fill="hold"/>
                                        <p:tgtEl>
                                          <p:spTgt spid="122"/>
                                        </p:tgtEl>
                                        <p:attrNameLst>
                                          <p:attrName>ppt_x</p:attrName>
                                        </p:attrNameLst>
                                      </p:cBhvr>
                                      <p:tavLst>
                                        <p:tav tm="0">
                                          <p:val>
                                            <p:strVal val="1+#ppt_w/2"/>
                                          </p:val>
                                        </p:tav>
                                        <p:tav tm="100000">
                                          <p:val>
                                            <p:strVal val="#ppt_x"/>
                                          </p:val>
                                        </p:tav>
                                      </p:tavLst>
                                    </p:anim>
                                    <p:anim calcmode="lin" valueType="num">
                                      <p:cBhvr additive="base">
                                        <p:cTn id="27" dur="500" fill="hold"/>
                                        <p:tgtEl>
                                          <p:spTgt spid="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_1"/>
          <p:cNvSpPr/>
          <p:nvPr/>
        </p:nvSpPr>
        <p:spPr>
          <a:xfrm rot="5828732">
            <a:off x="4052315"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1" name="Rec_2"/>
          <p:cNvSpPr/>
          <p:nvPr/>
        </p:nvSpPr>
        <p:spPr>
          <a:xfrm rot="12716368">
            <a:off x="4850537"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8" name="Rec_5"/>
          <p:cNvSpPr/>
          <p:nvPr/>
        </p:nvSpPr>
        <p:spPr>
          <a:xfrm rot="2013995">
            <a:off x="6499960"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9" name="Rec_5"/>
          <p:cNvSpPr/>
          <p:nvPr/>
        </p:nvSpPr>
        <p:spPr>
          <a:xfrm rot="2333847">
            <a:off x="2472032"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0" name="Rec_1"/>
          <p:cNvSpPr/>
          <p:nvPr/>
        </p:nvSpPr>
        <p:spPr>
          <a:xfrm rot="17126265">
            <a:off x="4350907"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1" name="Rec_5"/>
          <p:cNvSpPr/>
          <p:nvPr/>
        </p:nvSpPr>
        <p:spPr>
          <a:xfrm rot="14560225">
            <a:off x="6381272"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3" name="Rec_4"/>
          <p:cNvSpPr/>
          <p:nvPr/>
        </p:nvSpPr>
        <p:spPr>
          <a:xfrm rot="13984758">
            <a:off x="3320740"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4" name="Rec_1"/>
          <p:cNvSpPr/>
          <p:nvPr/>
        </p:nvSpPr>
        <p:spPr>
          <a:xfrm rot="5014549">
            <a:off x="2063055"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5" name="Rec_4"/>
          <p:cNvSpPr/>
          <p:nvPr/>
        </p:nvSpPr>
        <p:spPr>
          <a:xfrm rot="12124728">
            <a:off x="2317219"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6" name="Rec_3"/>
          <p:cNvSpPr/>
          <p:nvPr/>
        </p:nvSpPr>
        <p:spPr>
          <a:xfrm rot="14473366">
            <a:off x="1853768"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7" name="Rec_5"/>
          <p:cNvSpPr/>
          <p:nvPr/>
        </p:nvSpPr>
        <p:spPr>
          <a:xfrm rot="2635889">
            <a:off x="5512582"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8" name="Rec_4"/>
          <p:cNvSpPr/>
          <p:nvPr/>
        </p:nvSpPr>
        <p:spPr>
          <a:xfrm rot="3284676">
            <a:off x="4752780"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0" name="Rec_5"/>
          <p:cNvSpPr/>
          <p:nvPr/>
        </p:nvSpPr>
        <p:spPr>
          <a:xfrm rot="3260016">
            <a:off x="2155295"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50" name="组合 49"/>
          <p:cNvGrpSpPr/>
          <p:nvPr/>
        </p:nvGrpSpPr>
        <p:grpSpPr>
          <a:xfrm>
            <a:off x="788818" y="2590800"/>
            <a:ext cx="1828017" cy="1676400"/>
            <a:chOff x="2286783" y="2590800"/>
            <a:chExt cx="1828017" cy="1676400"/>
          </a:xfrm>
        </p:grpSpPr>
        <p:sp>
          <p:nvSpPr>
            <p:cNvPr id="51" name="任意多边形 50"/>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52" name="文本框 5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03</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53" name="组合 52"/>
          <p:cNvGrpSpPr/>
          <p:nvPr/>
        </p:nvGrpSpPr>
        <p:grpSpPr>
          <a:xfrm>
            <a:off x="2556797" y="2757624"/>
            <a:ext cx="6213188" cy="1141790"/>
            <a:chOff x="4531012" y="2721682"/>
            <a:chExt cx="6213188" cy="1141790"/>
          </a:xfrm>
        </p:grpSpPr>
        <p:sp>
          <p:nvSpPr>
            <p:cNvPr id="54" name="文本框 53"/>
            <p:cNvSpPr txBox="1"/>
            <p:nvPr/>
          </p:nvSpPr>
          <p:spPr>
            <a:xfrm>
              <a:off x="4531012" y="2721682"/>
              <a:ext cx="48164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定位算法研究与实现</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55" name="组合 54"/>
            <p:cNvGrpSpPr/>
            <p:nvPr/>
          </p:nvGrpSpPr>
          <p:grpSpPr>
            <a:xfrm>
              <a:off x="4830961" y="3440586"/>
              <a:ext cx="3383755" cy="45719"/>
              <a:chOff x="5516761" y="2095500"/>
              <a:chExt cx="3383755" cy="495300"/>
            </a:xfrm>
          </p:grpSpPr>
          <p:sp>
            <p:nvSpPr>
              <p:cNvPr id="56" name="矩形 55"/>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矩形 58"/>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矩形 59"/>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3"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64" name="矩形 63"/>
          <p:cNvSpPr/>
          <p:nvPr/>
        </p:nvSpPr>
        <p:spPr>
          <a:xfrm>
            <a:off x="6379091"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非视距误差特性分析</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06" name="文本框 105"/>
          <p:cNvSpPr txBox="1"/>
          <p:nvPr/>
        </p:nvSpPr>
        <p:spPr>
          <a:xfrm flipH="1">
            <a:off x="4352290" y="1576705"/>
            <a:ext cx="819785" cy="460375"/>
          </a:xfrm>
          <a:prstGeom prst="rect">
            <a:avLst/>
          </a:prstGeom>
          <a:noFill/>
        </p:spPr>
        <p:txBody>
          <a:bodyPr wrap="square" rtlCol="0">
            <a:spAutoFit/>
          </a:bodyPr>
          <a:p>
            <a:pPr algn="r"/>
            <a:r>
              <a:rPr lang="en-US" altLang="zh-CN" sz="2400" b="1" dirty="0">
                <a:solidFill>
                  <a:schemeClr val="bg1">
                    <a:lumMod val="50000"/>
                  </a:schemeClr>
                </a:solidFill>
                <a:latin typeface="Times New Roman" panose="02020603050405020304" charset="0"/>
                <a:ea typeface="微软雅黑" panose="020B0503020204020204" pitchFamily="34" charset="-122"/>
              </a:rPr>
              <a:t>LOS</a:t>
            </a:r>
            <a:endParaRPr lang="en-US" altLang="zh-CN" sz="2400" b="1" dirty="0">
              <a:solidFill>
                <a:schemeClr val="bg1">
                  <a:lumMod val="50000"/>
                </a:schemeClr>
              </a:solidFill>
              <a:latin typeface="Times New Roman" panose="02020603050405020304" charset="0"/>
              <a:ea typeface="微软雅黑" panose="020B0503020204020204" pitchFamily="34" charset="-122"/>
            </a:endParaRPr>
          </a:p>
        </p:txBody>
      </p:sp>
      <p:pic>
        <p:nvPicPr>
          <p:cNvPr id="3" name="图片 5"/>
          <p:cNvPicPr>
            <a:picLocks noChangeAspect="1"/>
          </p:cNvPicPr>
          <p:nvPr/>
        </p:nvPicPr>
        <p:blipFill>
          <a:blip r:embed="rId1"/>
          <a:stretch>
            <a:fillRect/>
          </a:stretch>
        </p:blipFill>
        <p:spPr>
          <a:xfrm>
            <a:off x="948055" y="1321753"/>
            <a:ext cx="2823210" cy="2338705"/>
          </a:xfrm>
          <a:prstGeom prst="rect">
            <a:avLst/>
          </a:prstGeom>
        </p:spPr>
      </p:pic>
      <p:graphicFrame>
        <p:nvGraphicFramePr>
          <p:cNvPr id="28" name="对象 -2147482578"/>
          <p:cNvGraphicFramePr>
            <a:graphicFrameLocks noChangeAspect="1"/>
          </p:cNvGraphicFramePr>
          <p:nvPr/>
        </p:nvGraphicFramePr>
        <p:xfrm>
          <a:off x="5475605" y="1576705"/>
          <a:ext cx="2614295" cy="399415"/>
        </p:xfrm>
        <a:graphic>
          <a:graphicData uri="http://schemas.openxmlformats.org/presentationml/2006/ole">
            <mc:AlternateContent xmlns:mc="http://schemas.openxmlformats.org/markup-compatibility/2006">
              <mc:Choice xmlns:v="urn:schemas-microsoft-com:vml" Requires="v">
                <p:oleObj spid="_x0000_s3076" name="" r:id="rId2" imgW="1244600" imgH="228600" progId="Equation.KSEE3">
                  <p:embed/>
                </p:oleObj>
              </mc:Choice>
              <mc:Fallback>
                <p:oleObj name="" r:id="rId2" imgW="1244600" imgH="228600" progId="Equation.KSEE3">
                  <p:embed/>
                  <p:pic>
                    <p:nvPicPr>
                      <p:cNvPr id="0" name="图片 3075"/>
                      <p:cNvPicPr/>
                      <p:nvPr/>
                    </p:nvPicPr>
                    <p:blipFill>
                      <a:blip r:embed="rId3"/>
                      <a:stretch>
                        <a:fillRect/>
                      </a:stretch>
                    </p:blipFill>
                    <p:spPr>
                      <a:xfrm>
                        <a:off x="5475605" y="1576705"/>
                        <a:ext cx="2614295" cy="399415"/>
                      </a:xfrm>
                      <a:prstGeom prst="rect">
                        <a:avLst/>
                      </a:prstGeom>
                      <a:noFill/>
                      <a:ln w="38100">
                        <a:noFill/>
                        <a:miter/>
                      </a:ln>
                    </p:spPr>
                  </p:pic>
                </p:oleObj>
              </mc:Fallback>
            </mc:AlternateContent>
          </a:graphicData>
        </a:graphic>
      </p:graphicFrame>
      <p:graphicFrame>
        <p:nvGraphicFramePr>
          <p:cNvPr id="29" name="对象 -2147482574"/>
          <p:cNvGraphicFramePr>
            <a:graphicFrameLocks noChangeAspect="1"/>
          </p:cNvGraphicFramePr>
          <p:nvPr/>
        </p:nvGraphicFramePr>
        <p:xfrm>
          <a:off x="5259705" y="2322195"/>
          <a:ext cx="3503930" cy="399415"/>
        </p:xfrm>
        <a:graphic>
          <a:graphicData uri="http://schemas.openxmlformats.org/presentationml/2006/ole">
            <mc:AlternateContent xmlns:mc="http://schemas.openxmlformats.org/markup-compatibility/2006">
              <mc:Choice xmlns:v="urn:schemas-microsoft-com:vml" Requires="v">
                <p:oleObj spid="_x0000_s30" name="" r:id="rId4" imgW="2005965" imgH="228600" progId="Equation.KSEE3">
                  <p:embed/>
                </p:oleObj>
              </mc:Choice>
              <mc:Fallback>
                <p:oleObj name="" r:id="rId4" imgW="2005965" imgH="228600" progId="Equation.KSEE3">
                  <p:embed/>
                  <p:pic>
                    <p:nvPicPr>
                      <p:cNvPr id="0" name="图片 1"/>
                      <p:cNvPicPr/>
                      <p:nvPr/>
                    </p:nvPicPr>
                    <p:blipFill>
                      <a:blip r:embed="rId5"/>
                      <a:stretch>
                        <a:fillRect/>
                      </a:stretch>
                    </p:blipFill>
                    <p:spPr>
                      <a:xfrm>
                        <a:off x="5259705" y="2322195"/>
                        <a:ext cx="3503930" cy="399415"/>
                      </a:xfrm>
                      <a:prstGeom prst="rect">
                        <a:avLst/>
                      </a:prstGeom>
                      <a:noFill/>
                      <a:ln w="38100">
                        <a:noFill/>
                        <a:miter/>
                      </a:ln>
                    </p:spPr>
                  </p:pic>
                </p:oleObj>
              </mc:Fallback>
            </mc:AlternateContent>
          </a:graphicData>
        </a:graphic>
      </p:graphicFrame>
      <p:sp>
        <p:nvSpPr>
          <p:cNvPr id="31" name="文本框 30"/>
          <p:cNvSpPr txBox="1"/>
          <p:nvPr/>
        </p:nvSpPr>
        <p:spPr>
          <a:xfrm>
            <a:off x="1294130" y="4325620"/>
            <a:ext cx="7244080" cy="1714500"/>
          </a:xfrm>
          <a:prstGeom prst="rect">
            <a:avLst/>
          </a:prstGeom>
          <a:noFill/>
          <a:ln w="9525">
            <a:noFill/>
          </a:ln>
        </p:spPr>
        <p:txBody>
          <a:bodyPr wrap="square">
            <a:spAutoFit/>
          </a:bodyPr>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1.</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玻璃、木板、人体等遮挡物对</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UWB</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信号传输不具有太大影响；</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a:p>
            <a:pPr indent="0" fontAlgn="auto">
              <a:lnSpc>
                <a:spcPct val="120000"/>
              </a:lnSpc>
            </a:pPr>
            <a:r>
              <a:rPr lang="en-US" altLang="zh-CN"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2.</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实体墙、钢板等对</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UWB</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信号具有较大影响，</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15cm</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实体墙遮挡导致测距误差偏差</a:t>
            </a:r>
            <a:r>
              <a:rPr lang="en-US" altLang="zh-CN" sz="2200"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rPr>
              <a:t>50cm</a:t>
            </a:r>
            <a:r>
              <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以上。</a:t>
            </a:r>
            <a:endParaRPr lang="zh-CN" altLang="en-US" sz="2200"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文本框 32"/>
          <p:cNvSpPr txBox="1"/>
          <p:nvPr/>
        </p:nvSpPr>
        <p:spPr>
          <a:xfrm flipH="1">
            <a:off x="4002405" y="2261235"/>
            <a:ext cx="1169670" cy="460375"/>
          </a:xfrm>
          <a:prstGeom prst="rect">
            <a:avLst/>
          </a:prstGeom>
          <a:noFill/>
        </p:spPr>
        <p:txBody>
          <a:bodyPr wrap="square" rtlCol="0">
            <a:spAutoFit/>
          </a:bodyPr>
          <a:p>
            <a:pPr algn="r"/>
            <a:r>
              <a:rPr lang="en-US" altLang="zh-CN" sz="2400" b="1" dirty="0">
                <a:solidFill>
                  <a:schemeClr val="bg1">
                    <a:lumMod val="50000"/>
                  </a:schemeClr>
                </a:solidFill>
                <a:latin typeface="Times New Roman" panose="02020603050405020304" charset="0"/>
                <a:ea typeface="微软雅黑" panose="020B0503020204020204" pitchFamily="34" charset="-122"/>
              </a:rPr>
              <a:t>NLOS</a:t>
            </a:r>
            <a:endParaRPr lang="en-US" altLang="zh-CN" sz="2400" b="1" dirty="0">
              <a:solidFill>
                <a:schemeClr val="bg1">
                  <a:lumMod val="50000"/>
                </a:schemeClr>
              </a:solidFill>
              <a:latin typeface="Times New Roman" panose="02020603050405020304" charset="0"/>
              <a:ea typeface="微软雅黑" panose="020B0503020204020204" pitchFamily="34" charset="-122"/>
            </a:endParaRPr>
          </a:p>
        </p:txBody>
      </p:sp>
      <p:sp>
        <p:nvSpPr>
          <p:cNvPr id="36" name="文本框 35"/>
          <p:cNvSpPr txBox="1"/>
          <p:nvPr/>
        </p:nvSpPr>
        <p:spPr>
          <a:xfrm flipH="1">
            <a:off x="297180" y="5073015"/>
            <a:ext cx="819785" cy="460375"/>
          </a:xfrm>
          <a:prstGeom prst="rect">
            <a:avLst/>
          </a:prstGeom>
          <a:noFill/>
        </p:spPr>
        <p:txBody>
          <a:bodyPr wrap="square" rtlCol="0">
            <a:spAutoFit/>
          </a:bodyPr>
          <a:p>
            <a:pPr algn="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结论</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5" name="圆角矩形 14"/>
          <p:cNvSpPr/>
          <p:nvPr/>
        </p:nvSpPr>
        <p:spPr>
          <a:xfrm>
            <a:off x="1153160" y="4119880"/>
            <a:ext cx="7394575" cy="21577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圆角矩形 1"/>
          <p:cNvSpPr/>
          <p:nvPr/>
        </p:nvSpPr>
        <p:spPr>
          <a:xfrm>
            <a:off x="5251450" y="1478915"/>
            <a:ext cx="3620135" cy="59436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圆角矩形 3"/>
          <p:cNvSpPr/>
          <p:nvPr/>
        </p:nvSpPr>
        <p:spPr>
          <a:xfrm>
            <a:off x="5250815" y="2194560"/>
            <a:ext cx="3621405" cy="59436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非视距误差特性分析</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24" name="图片 115"/>
          <p:cNvPicPr>
            <a:picLocks noChangeAspect="1"/>
          </p:cNvPicPr>
          <p:nvPr/>
        </p:nvPicPr>
        <p:blipFill>
          <a:blip r:embed="rId1"/>
          <a:stretch>
            <a:fillRect/>
          </a:stretch>
        </p:blipFill>
        <p:spPr>
          <a:xfrm>
            <a:off x="508635" y="1239520"/>
            <a:ext cx="7707630" cy="2331720"/>
          </a:xfrm>
          <a:prstGeom prst="rect">
            <a:avLst/>
          </a:prstGeom>
          <a:noFill/>
          <a:ln w="9525">
            <a:noFill/>
          </a:ln>
        </p:spPr>
      </p:pic>
      <p:pic>
        <p:nvPicPr>
          <p:cNvPr id="40" name="图片 184"/>
          <p:cNvPicPr>
            <a:picLocks noChangeAspect="1"/>
          </p:cNvPicPr>
          <p:nvPr/>
        </p:nvPicPr>
        <p:blipFill>
          <a:blip r:embed="rId2"/>
          <a:stretch>
            <a:fillRect/>
          </a:stretch>
        </p:blipFill>
        <p:spPr>
          <a:xfrm>
            <a:off x="480060" y="3571240"/>
            <a:ext cx="7736840" cy="29140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定位算法主流程图</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3" name="对象 2"/>
          <p:cNvGraphicFramePr/>
          <p:nvPr/>
        </p:nvGraphicFramePr>
        <p:xfrm>
          <a:off x="2797175" y="955675"/>
          <a:ext cx="2753360" cy="5519420"/>
        </p:xfrm>
        <a:graphic>
          <a:graphicData uri="http://schemas.openxmlformats.org/presentationml/2006/ole">
            <mc:AlternateContent xmlns:mc="http://schemas.openxmlformats.org/markup-compatibility/2006">
              <mc:Choice xmlns:v="urn:schemas-microsoft-com:vml" Requires="v">
                <p:oleObj spid="_x0000_s4" name="" r:id="rId1" imgW="2895600" imgH="7112000" progId="Visio.Drawing.15">
                  <p:embed/>
                </p:oleObj>
              </mc:Choice>
              <mc:Fallback>
                <p:oleObj name="" r:id="rId1" imgW="2895600" imgH="7112000" progId="Visio.Drawing.15">
                  <p:embed/>
                  <p:pic>
                    <p:nvPicPr>
                      <p:cNvPr id="0" name="图片 3"/>
                      <p:cNvPicPr/>
                      <p:nvPr/>
                    </p:nvPicPr>
                    <p:blipFill>
                      <a:blip r:embed="rId2"/>
                      <a:stretch>
                        <a:fillRect/>
                      </a:stretch>
                    </p:blipFill>
                    <p:spPr>
                      <a:xfrm>
                        <a:off x="2797175" y="955675"/>
                        <a:ext cx="2753360" cy="551942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非视距处理</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对象 1"/>
          <p:cNvGraphicFramePr>
            <a:graphicFrameLocks noChangeAspect="1"/>
          </p:cNvGraphicFramePr>
          <p:nvPr/>
        </p:nvGraphicFramePr>
        <p:xfrm>
          <a:off x="1629410" y="1207135"/>
          <a:ext cx="4464050" cy="967740"/>
        </p:xfrm>
        <a:graphic>
          <a:graphicData uri="http://schemas.openxmlformats.org/presentationml/2006/ole">
            <mc:AlternateContent xmlns:mc="http://schemas.openxmlformats.org/markup-compatibility/2006">
              <mc:Choice xmlns:v="urn:schemas-microsoft-com:vml" Requires="v">
                <p:oleObj spid="_x0000_s4" name="" r:id="rId1" imgW="2260600" imgH="508000" progId="Equation.3">
                  <p:embed/>
                </p:oleObj>
              </mc:Choice>
              <mc:Fallback>
                <p:oleObj name="" r:id="rId1" imgW="2260600" imgH="508000" progId="Equation.3">
                  <p:embed/>
                  <p:pic>
                    <p:nvPicPr>
                      <p:cNvPr id="0" name="图片 12"/>
                      <p:cNvPicPr/>
                      <p:nvPr/>
                    </p:nvPicPr>
                    <p:blipFill>
                      <a:blip r:embed="rId2"/>
                      <a:stretch>
                        <a:fillRect/>
                      </a:stretch>
                    </p:blipFill>
                    <p:spPr>
                      <a:xfrm>
                        <a:off x="1629410" y="1207135"/>
                        <a:ext cx="4464050" cy="967740"/>
                      </a:xfrm>
                      <a:prstGeom prst="rect">
                        <a:avLst/>
                      </a:prstGeom>
                      <a:noFill/>
                      <a:ln w="38100">
                        <a:noFill/>
                        <a:miter/>
                      </a:ln>
                    </p:spPr>
                  </p:pic>
                </p:oleObj>
              </mc:Fallback>
            </mc:AlternateContent>
          </a:graphicData>
        </a:graphic>
      </p:graphicFrame>
      <p:graphicFrame>
        <p:nvGraphicFramePr>
          <p:cNvPr id="9" name="对象 -2147482571"/>
          <p:cNvGraphicFramePr>
            <a:graphicFrameLocks noChangeAspect="1"/>
          </p:cNvGraphicFramePr>
          <p:nvPr/>
        </p:nvGraphicFramePr>
        <p:xfrm>
          <a:off x="1722755" y="2357755"/>
          <a:ext cx="2748915" cy="498475"/>
        </p:xfrm>
        <a:graphic>
          <a:graphicData uri="http://schemas.openxmlformats.org/presentationml/2006/ole">
            <mc:AlternateContent xmlns:mc="http://schemas.openxmlformats.org/markup-compatibility/2006">
              <mc:Choice xmlns:v="urn:schemas-microsoft-com:vml" Requires="v">
                <p:oleObj spid="_x0000_s11" name="" r:id="rId3" imgW="1244600" imgH="228600" progId="Equation.3">
                  <p:embed/>
                </p:oleObj>
              </mc:Choice>
              <mc:Fallback>
                <p:oleObj name="" r:id="rId3" imgW="1244600" imgH="228600" progId="Equation.3">
                  <p:embed/>
                  <p:pic>
                    <p:nvPicPr>
                      <p:cNvPr id="0" name="图片 10"/>
                      <p:cNvPicPr/>
                      <p:nvPr/>
                    </p:nvPicPr>
                    <p:blipFill>
                      <a:blip r:embed="rId4"/>
                      <a:stretch>
                        <a:fillRect/>
                      </a:stretch>
                    </p:blipFill>
                    <p:spPr>
                      <a:xfrm>
                        <a:off x="1722755" y="2357755"/>
                        <a:ext cx="2748915" cy="498475"/>
                      </a:xfrm>
                      <a:prstGeom prst="rect">
                        <a:avLst/>
                      </a:prstGeom>
                      <a:noFill/>
                      <a:ln w="38100">
                        <a:noFill/>
                        <a:miter/>
                      </a:ln>
                    </p:spPr>
                  </p:pic>
                </p:oleObj>
              </mc:Fallback>
            </mc:AlternateContent>
          </a:graphicData>
        </a:graphic>
      </p:graphicFrame>
      <p:pic>
        <p:nvPicPr>
          <p:cNvPr id="29" name="图片 87"/>
          <p:cNvPicPr>
            <a:picLocks noChangeAspect="1"/>
          </p:cNvPicPr>
          <p:nvPr/>
        </p:nvPicPr>
        <p:blipFill>
          <a:blip r:embed="rId5"/>
          <a:stretch>
            <a:fillRect/>
          </a:stretch>
        </p:blipFill>
        <p:spPr>
          <a:xfrm>
            <a:off x="1059180" y="2856230"/>
            <a:ext cx="7806690" cy="3493770"/>
          </a:xfrm>
          <a:prstGeom prst="rect">
            <a:avLst/>
          </a:prstGeom>
          <a:noFill/>
          <a:ln w="9525">
            <a:noFill/>
          </a:ln>
        </p:spPr>
      </p:pic>
      <p:grpSp>
        <p:nvGrpSpPr>
          <p:cNvPr id="10" name="组合 9"/>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273"/>
            <a:ext cx="5313680"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基于动静态判定改进Kalman</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875030" y="1268095"/>
            <a:ext cx="2494915"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(1)状态预测方程: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75030" y="2164715"/>
            <a:ext cx="2341880" cy="398780"/>
          </a:xfrm>
          <a:prstGeom prst="rect">
            <a:avLst/>
          </a:prstGeom>
          <a:noFill/>
        </p:spPr>
        <p:txBody>
          <a:bodyPr wrap="square" rtlCol="0">
            <a:spAutoFit/>
          </a:bodyPr>
          <a:p>
            <a:r>
              <a:rPr lang="zh-CN" altLang="en-US" sz="2000" b="1">
                <a:solidFill>
                  <a:schemeClr val="bg1">
                    <a:lumMod val="50000"/>
                  </a:schemeClr>
                </a:solidFill>
                <a:latin typeface="微软雅黑" panose="020B0503020204020204" pitchFamily="34" charset="-122"/>
                <a:ea typeface="微软雅黑" panose="020B0503020204020204" pitchFamily="34" charset="-122"/>
              </a:rPr>
              <a:t>(2)预测误差方差阵</a:t>
            </a:r>
            <a:endParaRPr lang="zh-CN" altLang="en-US" sz="2000">
              <a:latin typeface="宋体" panose="02010600030101010101" pitchFamily="2" charset="-122"/>
              <a:ea typeface="宋体" panose="02010600030101010101" pitchFamily="2" charset="-122"/>
            </a:endParaRPr>
          </a:p>
        </p:txBody>
      </p:sp>
      <p:sp>
        <p:nvSpPr>
          <p:cNvPr id="21" name="文本框 20"/>
          <p:cNvSpPr txBox="1"/>
          <p:nvPr/>
        </p:nvSpPr>
        <p:spPr>
          <a:xfrm>
            <a:off x="850265" y="2970530"/>
            <a:ext cx="2418080"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(3)增益矩阵方程: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75030" y="3889375"/>
            <a:ext cx="2174875" cy="398780"/>
          </a:xfrm>
          <a:prstGeom prst="rect">
            <a:avLst/>
          </a:prstGeom>
          <a:noFill/>
        </p:spPr>
        <p:txBody>
          <a:bodyPr wrap="square" rtlCol="0">
            <a:spAutoFit/>
          </a:bodyPr>
          <a:p>
            <a:pPr algn="l"/>
            <a:r>
              <a:rPr lang="zh-CN" altLang="en-US" sz="2000" b="1">
                <a:solidFill>
                  <a:schemeClr val="bg1">
                    <a:lumMod val="50000"/>
                  </a:schemeClr>
                </a:solidFill>
                <a:latin typeface="微软雅黑" panose="020B0503020204020204" pitchFamily="34" charset="-122"/>
                <a:ea typeface="微软雅黑" panose="020B0503020204020204" pitchFamily="34" charset="-122"/>
              </a:rPr>
              <a:t>(4)状态估计方程:</a:t>
            </a:r>
            <a:endParaRPr lang="zh-CN" altLang="en-US" sz="20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69315" y="4708525"/>
            <a:ext cx="2353945" cy="398780"/>
          </a:xfrm>
          <a:prstGeom prst="rect">
            <a:avLst/>
          </a:prstGeom>
          <a:noFill/>
        </p:spPr>
        <p:txBody>
          <a:bodyPr wrap="square" rtlCol="0">
            <a:spAutoFit/>
          </a:bodyPr>
          <a:p>
            <a:r>
              <a:rPr lang="zh-CN" altLang="en-US" sz="2000" b="1">
                <a:solidFill>
                  <a:schemeClr val="bg1">
                    <a:lumMod val="50000"/>
                  </a:schemeClr>
                </a:solidFill>
                <a:latin typeface="微软雅黑" panose="020B0503020204020204" pitchFamily="34" charset="-122"/>
                <a:ea typeface="微软雅黑" panose="020B0503020204020204" pitchFamily="34" charset="-122"/>
              </a:rPr>
              <a:t>(5)估计误差方差阵:</a:t>
            </a:r>
            <a:endParaRPr lang="en-US" altLang="zh-CN" sz="2000">
              <a:latin typeface="宋体" panose="02010600030101010101" pitchFamily="2" charset="-122"/>
              <a:ea typeface="宋体" panose="02010600030101010101" pitchFamily="2" charset="-122"/>
            </a:endParaRPr>
          </a:p>
        </p:txBody>
      </p:sp>
      <p:graphicFrame>
        <p:nvGraphicFramePr>
          <p:cNvPr id="25" name="对象 24">
            <a:hlinkClick r:id="" action="ppaction://ole?verb="/>
          </p:cNvPr>
          <p:cNvGraphicFramePr>
            <a:graphicFrameLocks noChangeAspect="1"/>
          </p:cNvGraphicFramePr>
          <p:nvPr/>
        </p:nvGraphicFramePr>
        <p:xfrm>
          <a:off x="1334135" y="1666875"/>
          <a:ext cx="2277745" cy="382905"/>
        </p:xfrm>
        <a:graphic>
          <a:graphicData uri="http://schemas.openxmlformats.org/presentationml/2006/ole">
            <mc:AlternateContent xmlns:mc="http://schemas.openxmlformats.org/markup-compatibility/2006">
              <mc:Choice xmlns:v="urn:schemas-microsoft-com:vml" Requires="v">
                <p:oleObj spid="_x0000_s1025" name="" r:id="rId1" imgW="1435100" imgH="241300" progId="Equation.KSEE3">
                  <p:embed/>
                </p:oleObj>
              </mc:Choice>
              <mc:Fallback>
                <p:oleObj name="" r:id="rId1" imgW="1435100" imgH="241300" progId="Equation.KSEE3">
                  <p:embed/>
                  <p:pic>
                    <p:nvPicPr>
                      <p:cNvPr id="0" name="图片 1024"/>
                      <p:cNvPicPr/>
                      <p:nvPr/>
                    </p:nvPicPr>
                    <p:blipFill>
                      <a:blip r:embed="rId2"/>
                      <a:stretch>
                        <a:fillRect/>
                      </a:stretch>
                    </p:blipFill>
                    <p:spPr>
                      <a:xfrm>
                        <a:off x="1334135" y="1666875"/>
                        <a:ext cx="2277745" cy="38290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1313815" y="2563495"/>
          <a:ext cx="2529840" cy="407035"/>
        </p:xfrm>
        <a:graphic>
          <a:graphicData uri="http://schemas.openxmlformats.org/presentationml/2006/ole">
            <mc:AlternateContent xmlns:mc="http://schemas.openxmlformats.org/markup-compatibility/2006">
              <mc:Choice xmlns:v="urn:schemas-microsoft-com:vml" Requires="v">
                <p:oleObj spid="_x0000_s1026" name="" r:id="rId3" imgW="1498600" imgH="241300" progId="Equation.KSEE3">
                  <p:embed/>
                </p:oleObj>
              </mc:Choice>
              <mc:Fallback>
                <p:oleObj name="" r:id="rId3" imgW="1498600" imgH="241300" progId="Equation.KSEE3">
                  <p:embed/>
                  <p:pic>
                    <p:nvPicPr>
                      <p:cNvPr id="0" name="图片 1025"/>
                      <p:cNvPicPr/>
                      <p:nvPr/>
                    </p:nvPicPr>
                    <p:blipFill>
                      <a:blip r:embed="rId4"/>
                      <a:stretch>
                        <a:fillRect/>
                      </a:stretch>
                    </p:blipFill>
                    <p:spPr>
                      <a:xfrm>
                        <a:off x="1313815" y="2563495"/>
                        <a:ext cx="2529840" cy="40703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1313815" y="3369310"/>
          <a:ext cx="2861945" cy="418465"/>
        </p:xfrm>
        <a:graphic>
          <a:graphicData uri="http://schemas.openxmlformats.org/presentationml/2006/ole">
            <mc:AlternateContent xmlns:mc="http://schemas.openxmlformats.org/markup-compatibility/2006">
              <mc:Choice xmlns:v="urn:schemas-microsoft-com:vml" Requires="v">
                <p:oleObj spid="_x0000_s1027" name="" r:id="rId5" imgW="2159000" imgH="266700" progId="Equation.KSEE3">
                  <p:embed/>
                </p:oleObj>
              </mc:Choice>
              <mc:Fallback>
                <p:oleObj name="" r:id="rId5" imgW="2159000" imgH="266700" progId="Equation.KSEE3">
                  <p:embed/>
                  <p:pic>
                    <p:nvPicPr>
                      <p:cNvPr id="0" name="图片 1026"/>
                      <p:cNvPicPr/>
                      <p:nvPr/>
                    </p:nvPicPr>
                    <p:blipFill>
                      <a:blip r:embed="rId6"/>
                      <a:stretch>
                        <a:fillRect/>
                      </a:stretch>
                    </p:blipFill>
                    <p:spPr>
                      <a:xfrm>
                        <a:off x="1313815" y="3369310"/>
                        <a:ext cx="2861945" cy="41846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1334135" y="4288155"/>
          <a:ext cx="2962910" cy="381000"/>
        </p:xfrm>
        <a:graphic>
          <a:graphicData uri="http://schemas.openxmlformats.org/presentationml/2006/ole">
            <mc:AlternateContent xmlns:mc="http://schemas.openxmlformats.org/markup-compatibility/2006">
              <mc:Choice xmlns:v="urn:schemas-microsoft-com:vml" Requires="v">
                <p:oleObj spid="_x0000_s1028" name="" r:id="rId7" imgW="2044700" imgH="241300" progId="Equation.KSEE3">
                  <p:embed/>
                </p:oleObj>
              </mc:Choice>
              <mc:Fallback>
                <p:oleObj name="" r:id="rId7" imgW="2044700" imgH="241300" progId="Equation.KSEE3">
                  <p:embed/>
                  <p:pic>
                    <p:nvPicPr>
                      <p:cNvPr id="0" name="图片 1027"/>
                      <p:cNvPicPr/>
                      <p:nvPr/>
                    </p:nvPicPr>
                    <p:blipFill>
                      <a:blip r:embed="rId8"/>
                      <a:stretch>
                        <a:fillRect/>
                      </a:stretch>
                    </p:blipFill>
                    <p:spPr>
                      <a:xfrm>
                        <a:off x="1334135" y="4288155"/>
                        <a:ext cx="2962910" cy="381000"/>
                      </a:xfrm>
                      <a:prstGeom prst="rect">
                        <a:avLst/>
                      </a:prstGeom>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1334135" y="5107305"/>
          <a:ext cx="2332355" cy="422275"/>
        </p:xfrm>
        <a:graphic>
          <a:graphicData uri="http://schemas.openxmlformats.org/presentationml/2006/ole">
            <mc:AlternateContent xmlns:mc="http://schemas.openxmlformats.org/markup-compatibility/2006">
              <mc:Choice xmlns:v="urn:schemas-microsoft-com:vml" Requires="v">
                <p:oleObj spid="_x0000_s1029" name="" r:id="rId9" imgW="1333500" imgH="241300" progId="Equation.KSEE3">
                  <p:embed/>
                </p:oleObj>
              </mc:Choice>
              <mc:Fallback>
                <p:oleObj name="" r:id="rId9" imgW="1333500" imgH="241300" progId="Equation.KSEE3">
                  <p:embed/>
                  <p:pic>
                    <p:nvPicPr>
                      <p:cNvPr id="0" name="图片 1028"/>
                      <p:cNvPicPr/>
                      <p:nvPr/>
                    </p:nvPicPr>
                    <p:blipFill>
                      <a:blip r:embed="rId10"/>
                      <a:stretch>
                        <a:fillRect/>
                      </a:stretch>
                    </p:blipFill>
                    <p:spPr>
                      <a:xfrm>
                        <a:off x="1334135" y="5107305"/>
                        <a:ext cx="2332355" cy="422275"/>
                      </a:xfrm>
                      <a:prstGeom prst="rect">
                        <a:avLst/>
                      </a:prstGeom>
                    </p:spPr>
                  </p:pic>
                </p:oleObj>
              </mc:Fallback>
            </mc:AlternateContent>
          </a:graphicData>
        </a:graphic>
      </p:graphicFrame>
      <p:sp>
        <p:nvSpPr>
          <p:cNvPr id="106" name="文本框 105"/>
          <p:cNvSpPr txBox="1"/>
          <p:nvPr/>
        </p:nvSpPr>
        <p:spPr>
          <a:xfrm>
            <a:off x="5069205" y="1912620"/>
            <a:ext cx="3768725" cy="902970"/>
          </a:xfrm>
          <a:prstGeom prst="rect">
            <a:avLst/>
          </a:prstGeom>
          <a:noFill/>
          <a:ln w="9525">
            <a:noFill/>
          </a:ln>
        </p:spPr>
        <p:txBody>
          <a:bodyPr wrap="square">
            <a:spAutoFit/>
          </a:bodyPr>
          <a:p>
            <a:pPr algn="l" fontAlgn="auto">
              <a:lnSpc>
                <a:spcPct val="120000"/>
              </a:lnSpc>
            </a:pPr>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Q值的大小影响Kalman滤波收敛速度的快慢</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30" name="对象 29">
            <a:hlinkClick r:id="" action="ppaction://ole?verb="/>
          </p:cNvPr>
          <p:cNvGraphicFramePr>
            <a:graphicFrameLocks noChangeAspect="1"/>
          </p:cNvGraphicFramePr>
          <p:nvPr/>
        </p:nvGraphicFramePr>
        <p:xfrm>
          <a:off x="5552758" y="3395980"/>
          <a:ext cx="2701925" cy="407035"/>
        </p:xfrm>
        <a:graphic>
          <a:graphicData uri="http://schemas.openxmlformats.org/presentationml/2006/ole">
            <mc:AlternateContent xmlns:mc="http://schemas.openxmlformats.org/markup-compatibility/2006">
              <mc:Choice xmlns:v="urn:schemas-microsoft-com:vml" Requires="v">
                <p:oleObj spid="_x0000_s2" name="" r:id="rId11" imgW="1600200" imgH="241300" progId="Equation.KSEE3">
                  <p:embed/>
                </p:oleObj>
              </mc:Choice>
              <mc:Fallback>
                <p:oleObj name="" r:id="rId11" imgW="1600200" imgH="241300" progId="Equation.KSEE3">
                  <p:embed/>
                  <p:pic>
                    <p:nvPicPr>
                      <p:cNvPr id="0" name="图片 1025"/>
                      <p:cNvPicPr/>
                      <p:nvPr/>
                    </p:nvPicPr>
                    <p:blipFill>
                      <a:blip r:embed="rId12"/>
                      <a:stretch>
                        <a:fillRect/>
                      </a:stretch>
                    </p:blipFill>
                    <p:spPr>
                      <a:xfrm>
                        <a:off x="5552758" y="3395980"/>
                        <a:ext cx="2701925" cy="407035"/>
                      </a:xfrm>
                      <a:prstGeom prst="rect">
                        <a:avLst/>
                      </a:prstGeom>
                    </p:spPr>
                  </p:pic>
                </p:oleObj>
              </mc:Fallback>
            </mc:AlternateContent>
          </a:graphicData>
        </a:graphic>
      </p:graphicFrame>
      <p:graphicFrame>
        <p:nvGraphicFramePr>
          <p:cNvPr id="10" name="对象 -2147482536"/>
          <p:cNvGraphicFramePr>
            <a:graphicFrameLocks noChangeAspect="1"/>
          </p:cNvGraphicFramePr>
          <p:nvPr/>
        </p:nvGraphicFramePr>
        <p:xfrm>
          <a:off x="5182235" y="4420870"/>
          <a:ext cx="3345815" cy="1795145"/>
        </p:xfrm>
        <a:graphic>
          <a:graphicData uri="http://schemas.openxmlformats.org/presentationml/2006/ole">
            <mc:AlternateContent xmlns:mc="http://schemas.openxmlformats.org/markup-compatibility/2006">
              <mc:Choice xmlns:v="urn:schemas-microsoft-com:vml" Requires="v">
                <p:oleObj spid="_x0000_s3076" name="" r:id="rId13" imgW="3403600" imgH="1816100" progId="Visio.Drawing.11">
                  <p:embed/>
                </p:oleObj>
              </mc:Choice>
              <mc:Fallback>
                <p:oleObj name="" r:id="rId13" imgW="3403600" imgH="1816100" progId="Visio.Drawing.11">
                  <p:embed/>
                  <p:pic>
                    <p:nvPicPr>
                      <p:cNvPr id="0" name="图片 3075"/>
                      <p:cNvPicPr/>
                      <p:nvPr/>
                    </p:nvPicPr>
                    <p:blipFill>
                      <a:blip r:embed="rId14"/>
                      <a:stretch>
                        <a:fillRect/>
                      </a:stretch>
                    </p:blipFill>
                    <p:spPr>
                      <a:xfrm>
                        <a:off x="5182235" y="4420870"/>
                        <a:ext cx="3345815" cy="1795145"/>
                      </a:xfrm>
                      <a:prstGeom prst="rect">
                        <a:avLst/>
                      </a:prstGeom>
                      <a:noFill/>
                      <a:ln w="38100">
                        <a:noFill/>
                        <a:miter/>
                      </a:ln>
                    </p:spPr>
                  </p:pic>
                </p:oleObj>
              </mc:Fallback>
            </mc:AlternateContent>
          </a:graphicData>
        </a:graphic>
      </p:graphicFrame>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15" name="圆角矩形 14"/>
          <p:cNvSpPr/>
          <p:nvPr/>
        </p:nvSpPr>
        <p:spPr>
          <a:xfrm>
            <a:off x="4996815" y="1825625"/>
            <a:ext cx="3841750" cy="11068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圆角矩形 2"/>
          <p:cNvSpPr/>
          <p:nvPr/>
        </p:nvSpPr>
        <p:spPr>
          <a:xfrm>
            <a:off x="4996180" y="3198495"/>
            <a:ext cx="3841750" cy="80200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圆角矩形 8"/>
          <p:cNvSpPr/>
          <p:nvPr/>
        </p:nvSpPr>
        <p:spPr>
          <a:xfrm>
            <a:off x="4996180" y="4288790"/>
            <a:ext cx="3841115" cy="20320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5" grpId="0" animBg="1"/>
      <p:bldP spid="3"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273"/>
            <a:ext cx="6273800"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基于动静态判定改进Kalman</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57" name="文本框 56"/>
          <p:cNvSpPr txBox="1"/>
          <p:nvPr/>
        </p:nvSpPr>
        <p:spPr>
          <a:xfrm>
            <a:off x="1059180" y="1057275"/>
            <a:ext cx="536829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算法测试结果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31" name="图片 119"/>
          <p:cNvPicPr>
            <a:picLocks noChangeAspect="1"/>
          </p:cNvPicPr>
          <p:nvPr/>
        </p:nvPicPr>
        <p:blipFill>
          <a:blip r:embed="rId1"/>
          <a:stretch>
            <a:fillRect/>
          </a:stretch>
        </p:blipFill>
        <p:spPr>
          <a:xfrm>
            <a:off x="763270" y="3716655"/>
            <a:ext cx="6653530" cy="2802890"/>
          </a:xfrm>
          <a:prstGeom prst="rect">
            <a:avLst/>
          </a:prstGeom>
          <a:noFill/>
          <a:ln w="9525">
            <a:noFill/>
          </a:ln>
        </p:spPr>
      </p:pic>
      <p:pic>
        <p:nvPicPr>
          <p:cNvPr id="34" name="图片 121"/>
          <p:cNvPicPr>
            <a:picLocks noChangeAspect="1"/>
          </p:cNvPicPr>
          <p:nvPr/>
        </p:nvPicPr>
        <p:blipFill>
          <a:blip r:embed="rId2"/>
          <a:stretch>
            <a:fillRect/>
          </a:stretch>
        </p:blipFill>
        <p:spPr>
          <a:xfrm>
            <a:off x="864870" y="1670685"/>
            <a:ext cx="6688455" cy="2045970"/>
          </a:xfrm>
          <a:prstGeom prst="rect">
            <a:avLst/>
          </a:prstGeom>
          <a:noFill/>
          <a:ln w="9525">
            <a:noFill/>
          </a:ln>
        </p:spPr>
      </p:pic>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最小二乘定位算法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725805" y="1534160"/>
            <a:ext cx="1411605" cy="429895"/>
          </a:xfrm>
          <a:prstGeom prst="rect">
            <a:avLst/>
          </a:prstGeom>
          <a:noFill/>
        </p:spPr>
        <p:txBody>
          <a:bodyPr wrap="squar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基站坐标</a:t>
            </a:r>
            <a:endParaRPr lang="zh-CN" altLang="en-US">
              <a:latin typeface="宋体" panose="02010600030101010101" pitchFamily="2" charset="-122"/>
              <a:ea typeface="宋体" panose="02010600030101010101" pitchFamily="2" charset="-122"/>
            </a:endParaRPr>
          </a:p>
        </p:txBody>
      </p:sp>
      <p:sp>
        <p:nvSpPr>
          <p:cNvPr id="20" name="文本框 19"/>
          <p:cNvSpPr txBox="1"/>
          <p:nvPr/>
        </p:nvSpPr>
        <p:spPr>
          <a:xfrm>
            <a:off x="725805" y="1903095"/>
            <a:ext cx="2550795" cy="429895"/>
          </a:xfrm>
          <a:prstGeom prst="rect">
            <a:avLst/>
          </a:prstGeom>
          <a:noFill/>
        </p:spPr>
        <p:txBody>
          <a:bodyPr wrap="squar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标签基站测量距离</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21" name="对象 20">
            <a:hlinkClick r:id="" action="ppaction://ole?verb="/>
          </p:cNvPr>
          <p:cNvGraphicFramePr>
            <a:graphicFrameLocks noChangeAspect="1"/>
          </p:cNvGraphicFramePr>
          <p:nvPr/>
        </p:nvGraphicFramePr>
        <p:xfrm>
          <a:off x="2383155" y="1587500"/>
          <a:ext cx="696595" cy="330200"/>
        </p:xfrm>
        <a:graphic>
          <a:graphicData uri="http://schemas.openxmlformats.org/presentationml/2006/ole">
            <mc:AlternateContent xmlns:mc="http://schemas.openxmlformats.org/markup-compatibility/2006">
              <mc:Choice xmlns:v="urn:schemas-microsoft-com:vml" Requires="v">
                <p:oleObj spid="_x0000_s2049" name="" r:id="rId1" imgW="482600" imgH="228600" progId="Equation.KSEE3">
                  <p:embed/>
                </p:oleObj>
              </mc:Choice>
              <mc:Fallback>
                <p:oleObj name="" r:id="rId1" imgW="482600" imgH="228600" progId="Equation.KSEE3">
                  <p:embed/>
                  <p:pic>
                    <p:nvPicPr>
                      <p:cNvPr id="0" name="图片 2048"/>
                      <p:cNvPicPr/>
                      <p:nvPr/>
                    </p:nvPicPr>
                    <p:blipFill>
                      <a:blip r:embed="rId2"/>
                      <a:stretch>
                        <a:fillRect/>
                      </a:stretch>
                    </p:blipFill>
                    <p:spPr>
                      <a:xfrm>
                        <a:off x="2383155" y="1587500"/>
                        <a:ext cx="696595" cy="3302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3364865" y="1934210"/>
          <a:ext cx="284480" cy="367665"/>
        </p:xfrm>
        <a:graphic>
          <a:graphicData uri="http://schemas.openxmlformats.org/presentationml/2006/ole">
            <mc:AlternateContent xmlns:mc="http://schemas.openxmlformats.org/markup-compatibility/2006">
              <mc:Choice xmlns:v="urn:schemas-microsoft-com:vml" Requires="v">
                <p:oleObj spid="_x0000_s2050" name="" r:id="rId3" imgW="177165" imgH="228600" progId="Equation.KSEE3">
                  <p:embed/>
                </p:oleObj>
              </mc:Choice>
              <mc:Fallback>
                <p:oleObj name="" r:id="rId3" imgW="177165" imgH="228600" progId="Equation.KSEE3">
                  <p:embed/>
                  <p:pic>
                    <p:nvPicPr>
                      <p:cNvPr id="0" name="图片 2049"/>
                      <p:cNvPicPr/>
                      <p:nvPr/>
                    </p:nvPicPr>
                    <p:blipFill>
                      <a:blip r:embed="rId4"/>
                      <a:stretch>
                        <a:fillRect/>
                      </a:stretch>
                    </p:blipFill>
                    <p:spPr>
                      <a:xfrm>
                        <a:off x="3364865" y="1934210"/>
                        <a:ext cx="284480" cy="367665"/>
                      </a:xfrm>
                      <a:prstGeom prst="rect">
                        <a:avLst/>
                      </a:prstGeom>
                    </p:spPr>
                  </p:pic>
                </p:oleObj>
              </mc:Fallback>
            </mc:AlternateContent>
          </a:graphicData>
        </a:graphic>
      </p:graphicFrame>
      <p:graphicFrame>
        <p:nvGraphicFramePr>
          <p:cNvPr id="2" name="对象 -2147482559"/>
          <p:cNvGraphicFramePr>
            <a:graphicFrameLocks noChangeAspect="1"/>
          </p:cNvGraphicFramePr>
          <p:nvPr/>
        </p:nvGraphicFramePr>
        <p:xfrm>
          <a:off x="709295" y="2670810"/>
          <a:ext cx="3286760" cy="1296670"/>
        </p:xfrm>
        <a:graphic>
          <a:graphicData uri="http://schemas.openxmlformats.org/presentationml/2006/ole">
            <mc:AlternateContent xmlns:mc="http://schemas.openxmlformats.org/markup-compatibility/2006">
              <mc:Choice xmlns:v="urn:schemas-microsoft-com:vml" Requires="v">
                <p:oleObj spid="_x0000_s3076" name="" r:id="rId5" imgW="2501900" imgH="965200" progId="Equation.3">
                  <p:embed/>
                </p:oleObj>
              </mc:Choice>
              <mc:Fallback>
                <p:oleObj name="" r:id="rId5" imgW="2501900" imgH="965200" progId="Equation.3">
                  <p:embed/>
                  <p:pic>
                    <p:nvPicPr>
                      <p:cNvPr id="0" name="图片 3075"/>
                      <p:cNvPicPr/>
                      <p:nvPr/>
                    </p:nvPicPr>
                    <p:blipFill>
                      <a:blip r:embed="rId6"/>
                      <a:stretch>
                        <a:fillRect/>
                      </a:stretch>
                    </p:blipFill>
                    <p:spPr>
                      <a:xfrm>
                        <a:off x="709295" y="2670810"/>
                        <a:ext cx="3286760" cy="1296670"/>
                      </a:xfrm>
                      <a:prstGeom prst="rect">
                        <a:avLst/>
                      </a:prstGeom>
                      <a:noFill/>
                      <a:ln w="38100">
                        <a:noFill/>
                        <a:miter/>
                      </a:ln>
                    </p:spPr>
                  </p:pic>
                </p:oleObj>
              </mc:Fallback>
            </mc:AlternateContent>
          </a:graphicData>
        </a:graphic>
      </p:graphicFrame>
      <p:graphicFrame>
        <p:nvGraphicFramePr>
          <p:cNvPr id="10" name="对象 -2147482557"/>
          <p:cNvGraphicFramePr>
            <a:graphicFrameLocks noChangeAspect="1"/>
          </p:cNvGraphicFramePr>
          <p:nvPr/>
        </p:nvGraphicFramePr>
        <p:xfrm>
          <a:off x="1670685" y="4124960"/>
          <a:ext cx="986790" cy="265430"/>
        </p:xfrm>
        <a:graphic>
          <a:graphicData uri="http://schemas.openxmlformats.org/presentationml/2006/ole">
            <mc:AlternateContent xmlns:mc="http://schemas.openxmlformats.org/markup-compatibility/2006">
              <mc:Choice xmlns:v="urn:schemas-microsoft-com:vml" Requires="v">
                <p:oleObj spid="_x0000_s24" name="" r:id="rId7" imgW="558800" imgH="165100" progId="Equation.3">
                  <p:embed/>
                </p:oleObj>
              </mc:Choice>
              <mc:Fallback>
                <p:oleObj name="" r:id="rId7" imgW="558800" imgH="165100" progId="Equation.3">
                  <p:embed/>
                  <p:pic>
                    <p:nvPicPr>
                      <p:cNvPr id="0" name="图片 23"/>
                      <p:cNvPicPr/>
                      <p:nvPr/>
                    </p:nvPicPr>
                    <p:blipFill>
                      <a:blip r:embed="rId8"/>
                      <a:stretch>
                        <a:fillRect/>
                      </a:stretch>
                    </p:blipFill>
                    <p:spPr>
                      <a:xfrm>
                        <a:off x="1670685" y="4124960"/>
                        <a:ext cx="986790" cy="265430"/>
                      </a:xfrm>
                      <a:prstGeom prst="rect">
                        <a:avLst/>
                      </a:prstGeom>
                      <a:noFill/>
                      <a:ln w="38100">
                        <a:noFill/>
                        <a:miter/>
                      </a:ln>
                    </p:spPr>
                  </p:pic>
                </p:oleObj>
              </mc:Fallback>
            </mc:AlternateContent>
          </a:graphicData>
        </a:graphic>
      </p:graphicFrame>
      <p:graphicFrame>
        <p:nvGraphicFramePr>
          <p:cNvPr id="11" name="对象 -2147482556"/>
          <p:cNvGraphicFramePr>
            <a:graphicFrameLocks noChangeAspect="1"/>
          </p:cNvGraphicFramePr>
          <p:nvPr/>
        </p:nvGraphicFramePr>
        <p:xfrm>
          <a:off x="711200" y="4596130"/>
          <a:ext cx="1591945" cy="1011555"/>
        </p:xfrm>
        <a:graphic>
          <a:graphicData uri="http://schemas.openxmlformats.org/presentationml/2006/ole">
            <mc:AlternateContent xmlns:mc="http://schemas.openxmlformats.org/markup-compatibility/2006">
              <mc:Choice xmlns:v="urn:schemas-microsoft-com:vml" Requires="v">
                <p:oleObj spid="_x0000_s25" name="" r:id="rId9" imgW="1459865" imgH="939800" progId="Equation.3">
                  <p:embed/>
                </p:oleObj>
              </mc:Choice>
              <mc:Fallback>
                <p:oleObj name="" r:id="rId9" imgW="1459865" imgH="939800" progId="Equation.3">
                  <p:embed/>
                  <p:pic>
                    <p:nvPicPr>
                      <p:cNvPr id="0" name="图片 24"/>
                      <p:cNvPicPr/>
                      <p:nvPr/>
                    </p:nvPicPr>
                    <p:blipFill>
                      <a:blip r:embed="rId10"/>
                      <a:stretch>
                        <a:fillRect/>
                      </a:stretch>
                    </p:blipFill>
                    <p:spPr>
                      <a:xfrm>
                        <a:off x="711200" y="4596130"/>
                        <a:ext cx="1591945" cy="1011555"/>
                      </a:xfrm>
                      <a:prstGeom prst="rect">
                        <a:avLst/>
                      </a:prstGeom>
                      <a:noFill/>
                      <a:ln w="38100">
                        <a:noFill/>
                        <a:miter/>
                      </a:ln>
                    </p:spPr>
                  </p:pic>
                </p:oleObj>
              </mc:Fallback>
            </mc:AlternateContent>
          </a:graphicData>
        </a:graphic>
      </p:graphicFrame>
      <p:graphicFrame>
        <p:nvGraphicFramePr>
          <p:cNvPr id="4" name="对象 -2147482555"/>
          <p:cNvGraphicFramePr>
            <a:graphicFrameLocks noChangeAspect="1"/>
          </p:cNvGraphicFramePr>
          <p:nvPr/>
        </p:nvGraphicFramePr>
        <p:xfrm>
          <a:off x="3839845" y="4788535"/>
          <a:ext cx="537210" cy="712470"/>
        </p:xfrm>
        <a:graphic>
          <a:graphicData uri="http://schemas.openxmlformats.org/presentationml/2006/ole">
            <mc:AlternateContent xmlns:mc="http://schemas.openxmlformats.org/markup-compatibility/2006">
              <mc:Choice xmlns:v="urn:schemas-microsoft-com:vml" Requires="v">
                <p:oleObj spid="_x0000_s26" name="" r:id="rId11" imgW="545465" imgH="711200" progId="Equation.3">
                  <p:embed/>
                </p:oleObj>
              </mc:Choice>
              <mc:Fallback>
                <p:oleObj name="" r:id="rId11" imgW="545465" imgH="711200" progId="Equation.3">
                  <p:embed/>
                  <p:pic>
                    <p:nvPicPr>
                      <p:cNvPr id="0" name="图片 25"/>
                      <p:cNvPicPr/>
                      <p:nvPr/>
                    </p:nvPicPr>
                    <p:blipFill>
                      <a:blip r:embed="rId12"/>
                      <a:stretch>
                        <a:fillRect/>
                      </a:stretch>
                    </p:blipFill>
                    <p:spPr>
                      <a:xfrm>
                        <a:off x="3839845" y="4788535"/>
                        <a:ext cx="537210" cy="712470"/>
                      </a:xfrm>
                      <a:prstGeom prst="rect">
                        <a:avLst/>
                      </a:prstGeom>
                      <a:noFill/>
                      <a:ln w="38100">
                        <a:noFill/>
                        <a:miter/>
                      </a:ln>
                    </p:spPr>
                  </p:pic>
                </p:oleObj>
              </mc:Fallback>
            </mc:AlternateContent>
          </a:graphicData>
        </a:graphic>
      </p:graphicFrame>
      <p:graphicFrame>
        <p:nvGraphicFramePr>
          <p:cNvPr id="18" name="对象 -2147482554"/>
          <p:cNvGraphicFramePr>
            <a:graphicFrameLocks noChangeAspect="1"/>
          </p:cNvGraphicFramePr>
          <p:nvPr/>
        </p:nvGraphicFramePr>
        <p:xfrm>
          <a:off x="2343150" y="4596130"/>
          <a:ext cx="1456690" cy="1039495"/>
        </p:xfrm>
        <a:graphic>
          <a:graphicData uri="http://schemas.openxmlformats.org/presentationml/2006/ole">
            <mc:AlternateContent xmlns:mc="http://schemas.openxmlformats.org/markup-compatibility/2006">
              <mc:Choice xmlns:v="urn:schemas-microsoft-com:vml" Requires="v">
                <p:oleObj spid="_x0000_s27" name="" r:id="rId13" imgW="1371600" imgH="965200" progId="Equation.3">
                  <p:embed/>
                </p:oleObj>
              </mc:Choice>
              <mc:Fallback>
                <p:oleObj name="" r:id="rId13" imgW="1371600" imgH="965200" progId="Equation.3">
                  <p:embed/>
                  <p:pic>
                    <p:nvPicPr>
                      <p:cNvPr id="0" name="图片 26"/>
                      <p:cNvPicPr/>
                      <p:nvPr/>
                    </p:nvPicPr>
                    <p:blipFill>
                      <a:blip r:embed="rId14"/>
                      <a:stretch>
                        <a:fillRect/>
                      </a:stretch>
                    </p:blipFill>
                    <p:spPr>
                      <a:xfrm>
                        <a:off x="2343150" y="4596130"/>
                        <a:ext cx="1456690" cy="1039495"/>
                      </a:xfrm>
                      <a:prstGeom prst="rect">
                        <a:avLst/>
                      </a:prstGeom>
                      <a:noFill/>
                      <a:ln w="38100">
                        <a:noFill/>
                        <a:miter/>
                      </a:ln>
                    </p:spPr>
                  </p:pic>
                </p:oleObj>
              </mc:Fallback>
            </mc:AlternateContent>
          </a:graphicData>
        </a:graphic>
      </p:graphicFrame>
      <p:graphicFrame>
        <p:nvGraphicFramePr>
          <p:cNvPr id="28" name="对象 -2147482553"/>
          <p:cNvGraphicFramePr>
            <a:graphicFrameLocks noChangeAspect="1"/>
          </p:cNvGraphicFramePr>
          <p:nvPr/>
        </p:nvGraphicFramePr>
        <p:xfrm>
          <a:off x="5284470" y="1629410"/>
          <a:ext cx="1198880" cy="334645"/>
        </p:xfrm>
        <a:graphic>
          <a:graphicData uri="http://schemas.openxmlformats.org/presentationml/2006/ole">
            <mc:AlternateContent xmlns:mc="http://schemas.openxmlformats.org/markup-compatibility/2006">
              <mc:Choice xmlns:v="urn:schemas-microsoft-com:vml" Requires="v">
                <p:oleObj spid="_x0000_s29" name="" r:id="rId15" imgW="736600" imgH="203200" progId="Equation.3">
                  <p:embed/>
                </p:oleObj>
              </mc:Choice>
              <mc:Fallback>
                <p:oleObj name="" r:id="rId15" imgW="736600" imgH="203200" progId="Equation.3">
                  <p:embed/>
                  <p:pic>
                    <p:nvPicPr>
                      <p:cNvPr id="0" name="图片 27"/>
                      <p:cNvPicPr/>
                      <p:nvPr/>
                    </p:nvPicPr>
                    <p:blipFill>
                      <a:blip r:embed="rId16"/>
                      <a:stretch>
                        <a:fillRect/>
                      </a:stretch>
                    </p:blipFill>
                    <p:spPr>
                      <a:xfrm>
                        <a:off x="5284470" y="1629410"/>
                        <a:ext cx="1198880" cy="334645"/>
                      </a:xfrm>
                      <a:prstGeom prst="rect">
                        <a:avLst/>
                      </a:prstGeom>
                      <a:noFill/>
                      <a:ln w="38100">
                        <a:noFill/>
                        <a:miter/>
                      </a:ln>
                    </p:spPr>
                  </p:pic>
                </p:oleObj>
              </mc:Fallback>
            </mc:AlternateContent>
          </a:graphicData>
        </a:graphic>
      </p:graphicFrame>
      <p:graphicFrame>
        <p:nvGraphicFramePr>
          <p:cNvPr id="30" name="对象 -2147482551"/>
          <p:cNvGraphicFramePr>
            <a:graphicFrameLocks noChangeAspect="1"/>
          </p:cNvGraphicFramePr>
          <p:nvPr/>
        </p:nvGraphicFramePr>
        <p:xfrm>
          <a:off x="5284470" y="2279650"/>
          <a:ext cx="3454400" cy="391160"/>
        </p:xfrm>
        <a:graphic>
          <a:graphicData uri="http://schemas.openxmlformats.org/presentationml/2006/ole">
            <mc:AlternateContent xmlns:mc="http://schemas.openxmlformats.org/markup-compatibility/2006">
              <mc:Choice xmlns:v="urn:schemas-microsoft-com:vml" Requires="v">
                <p:oleObj spid="_x0000_s31" name="" r:id="rId17" imgW="2234565" imgH="241300" progId="Equation.3">
                  <p:embed/>
                </p:oleObj>
              </mc:Choice>
              <mc:Fallback>
                <p:oleObj name="" r:id="rId17" imgW="2234565" imgH="241300" progId="Equation.3">
                  <p:embed/>
                  <p:pic>
                    <p:nvPicPr>
                      <p:cNvPr id="0" name="图片 28"/>
                      <p:cNvPicPr/>
                      <p:nvPr/>
                    </p:nvPicPr>
                    <p:blipFill>
                      <a:blip r:embed="rId18"/>
                      <a:stretch>
                        <a:fillRect/>
                      </a:stretch>
                    </p:blipFill>
                    <p:spPr>
                      <a:xfrm>
                        <a:off x="5284470" y="2279650"/>
                        <a:ext cx="3454400" cy="391160"/>
                      </a:xfrm>
                      <a:prstGeom prst="rect">
                        <a:avLst/>
                      </a:prstGeom>
                      <a:noFill/>
                      <a:ln w="38100">
                        <a:noFill/>
                        <a:miter/>
                      </a:ln>
                    </p:spPr>
                  </p:pic>
                </p:oleObj>
              </mc:Fallback>
            </mc:AlternateContent>
          </a:graphicData>
        </a:graphic>
      </p:graphicFrame>
      <p:graphicFrame>
        <p:nvGraphicFramePr>
          <p:cNvPr id="32" name="对象 -2147482550"/>
          <p:cNvGraphicFramePr>
            <a:graphicFrameLocks noChangeAspect="1"/>
          </p:cNvGraphicFramePr>
          <p:nvPr/>
        </p:nvGraphicFramePr>
        <p:xfrm>
          <a:off x="5284470" y="2985770"/>
          <a:ext cx="2834640" cy="666115"/>
        </p:xfrm>
        <a:graphic>
          <a:graphicData uri="http://schemas.openxmlformats.org/presentationml/2006/ole">
            <mc:AlternateContent xmlns:mc="http://schemas.openxmlformats.org/markup-compatibility/2006">
              <mc:Choice xmlns:v="urn:schemas-microsoft-com:vml" Requires="v">
                <p:oleObj spid="_x0000_s33" name="" r:id="rId19" imgW="1676400" imgH="393700" progId="Equation.3">
                  <p:embed/>
                </p:oleObj>
              </mc:Choice>
              <mc:Fallback>
                <p:oleObj name="" r:id="rId19" imgW="1676400" imgH="393700" progId="Equation.3">
                  <p:embed/>
                  <p:pic>
                    <p:nvPicPr>
                      <p:cNvPr id="0" name="图片 29"/>
                      <p:cNvPicPr/>
                      <p:nvPr/>
                    </p:nvPicPr>
                    <p:blipFill>
                      <a:blip r:embed="rId20"/>
                      <a:stretch>
                        <a:fillRect/>
                      </a:stretch>
                    </p:blipFill>
                    <p:spPr>
                      <a:xfrm>
                        <a:off x="5284470" y="2985770"/>
                        <a:ext cx="2834640" cy="666115"/>
                      </a:xfrm>
                      <a:prstGeom prst="rect">
                        <a:avLst/>
                      </a:prstGeom>
                      <a:noFill/>
                      <a:ln w="38100">
                        <a:noFill/>
                        <a:miter/>
                      </a:ln>
                    </p:spPr>
                  </p:pic>
                </p:oleObj>
              </mc:Fallback>
            </mc:AlternateContent>
          </a:graphicData>
        </a:graphic>
      </p:graphicFrame>
      <p:graphicFrame>
        <p:nvGraphicFramePr>
          <p:cNvPr id="34" name="对象 -2147482549"/>
          <p:cNvGraphicFramePr>
            <a:graphicFrameLocks noChangeAspect="1"/>
          </p:cNvGraphicFramePr>
          <p:nvPr/>
        </p:nvGraphicFramePr>
        <p:xfrm>
          <a:off x="5284470" y="3967480"/>
          <a:ext cx="1985010" cy="397510"/>
        </p:xfrm>
        <a:graphic>
          <a:graphicData uri="http://schemas.openxmlformats.org/presentationml/2006/ole">
            <mc:AlternateContent xmlns:mc="http://schemas.openxmlformats.org/markup-compatibility/2006">
              <mc:Choice xmlns:v="urn:schemas-microsoft-com:vml" Requires="v">
                <p:oleObj spid="_x0000_s36" name="" r:id="rId21" imgW="1130300" imgH="228600" progId="Equation.3">
                  <p:embed/>
                </p:oleObj>
              </mc:Choice>
              <mc:Fallback>
                <p:oleObj name="" r:id="rId21" imgW="1130300" imgH="228600" progId="Equation.3">
                  <p:embed/>
                  <p:pic>
                    <p:nvPicPr>
                      <p:cNvPr id="0" name="图片 30"/>
                      <p:cNvPicPr/>
                      <p:nvPr/>
                    </p:nvPicPr>
                    <p:blipFill>
                      <a:blip r:embed="rId22"/>
                      <a:stretch>
                        <a:fillRect/>
                      </a:stretch>
                    </p:blipFill>
                    <p:spPr>
                      <a:xfrm>
                        <a:off x="5284470" y="3967480"/>
                        <a:ext cx="1985010" cy="397510"/>
                      </a:xfrm>
                      <a:prstGeom prst="rect">
                        <a:avLst/>
                      </a:prstGeom>
                      <a:noFill/>
                      <a:ln w="38100">
                        <a:noFill/>
                        <a:miter/>
                      </a:ln>
                    </p:spPr>
                  </p:pic>
                </p:oleObj>
              </mc:Fallback>
            </mc:AlternateContent>
          </a:graphicData>
        </a:graphic>
      </p:graphicFrame>
      <p:sp>
        <p:nvSpPr>
          <p:cNvPr id="37" name="文本框 36"/>
          <p:cNvSpPr txBox="1"/>
          <p:nvPr/>
        </p:nvSpPr>
        <p:spPr>
          <a:xfrm>
            <a:off x="725805" y="1154430"/>
            <a:ext cx="1300480" cy="429895"/>
          </a:xfrm>
          <a:prstGeom prst="rect">
            <a:avLst/>
          </a:prstGeom>
          <a:noFill/>
        </p:spPr>
        <p:txBody>
          <a:bodyPr wrap="none" rtlCol="0">
            <a:spAutoFit/>
          </a:bodyPr>
          <a:p>
            <a:r>
              <a:rPr lang="zh-CN" altLang="en-US" sz="2200" b="1">
                <a:solidFill>
                  <a:schemeClr val="bg1">
                    <a:lumMod val="50000"/>
                  </a:schemeClr>
                </a:solidFill>
                <a:latin typeface="微软雅黑" panose="020B0503020204020204" pitchFamily="34" charset="-122"/>
                <a:ea typeface="微软雅黑" panose="020B0503020204020204" pitchFamily="34" charset="-122"/>
              </a:rPr>
              <a:t>标签坐标</a:t>
            </a:r>
            <a:endParaRPr lang="zh-CN" altLang="en-US" sz="2200" b="1">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38" name="对象 37">
            <a:hlinkClick r:id="" action="ppaction://ole?verb="/>
          </p:cNvPr>
          <p:cNvGraphicFramePr>
            <a:graphicFrameLocks noChangeAspect="1"/>
          </p:cNvGraphicFramePr>
          <p:nvPr/>
        </p:nvGraphicFramePr>
        <p:xfrm>
          <a:off x="2286000" y="1229360"/>
          <a:ext cx="511175" cy="310515"/>
        </p:xfrm>
        <a:graphic>
          <a:graphicData uri="http://schemas.openxmlformats.org/presentationml/2006/ole">
            <mc:AlternateContent xmlns:mc="http://schemas.openxmlformats.org/markup-compatibility/2006">
              <mc:Choice xmlns:v="urn:schemas-microsoft-com:vml" Requires="v">
                <p:oleObj spid="_x0000_s2051" name="" r:id="rId23" imgW="355600" imgH="215900" progId="Equation.KSEE3">
                  <p:embed/>
                </p:oleObj>
              </mc:Choice>
              <mc:Fallback>
                <p:oleObj name="" r:id="rId23" imgW="355600" imgH="215900" progId="Equation.KSEE3">
                  <p:embed/>
                  <p:pic>
                    <p:nvPicPr>
                      <p:cNvPr id="0" name="图片 2050"/>
                      <p:cNvPicPr/>
                      <p:nvPr/>
                    </p:nvPicPr>
                    <p:blipFill>
                      <a:blip r:embed="rId24"/>
                      <a:stretch>
                        <a:fillRect/>
                      </a:stretch>
                    </p:blipFill>
                    <p:spPr>
                      <a:xfrm>
                        <a:off x="2286000" y="1229360"/>
                        <a:ext cx="511175" cy="310515"/>
                      </a:xfrm>
                      <a:prstGeom prst="rect">
                        <a:avLst/>
                      </a:prstGeom>
                    </p:spPr>
                  </p:pic>
                </p:oleObj>
              </mc:Fallback>
            </mc:AlternateContent>
          </a:graphicData>
        </a:graphic>
      </p:graphicFrame>
      <p:grpSp>
        <p:nvGrpSpPr>
          <p:cNvPr id="39" name="组合 3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 name="圆角矩形 2"/>
          <p:cNvSpPr/>
          <p:nvPr/>
        </p:nvSpPr>
        <p:spPr>
          <a:xfrm>
            <a:off x="596265" y="1150620"/>
            <a:ext cx="3936365" cy="120523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圆角矩形 8"/>
          <p:cNvSpPr/>
          <p:nvPr/>
        </p:nvSpPr>
        <p:spPr>
          <a:xfrm>
            <a:off x="4984115" y="1420495"/>
            <a:ext cx="3828415" cy="345884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596265" y="2521585"/>
            <a:ext cx="3937000" cy="368300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3.6</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算法流程图</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对象 -2147482534"/>
          <p:cNvGraphicFramePr>
            <a:graphicFrameLocks noChangeAspect="1"/>
          </p:cNvGraphicFramePr>
          <p:nvPr/>
        </p:nvGraphicFramePr>
        <p:xfrm>
          <a:off x="2576830" y="650875"/>
          <a:ext cx="4124960" cy="6034405"/>
        </p:xfrm>
        <a:graphic>
          <a:graphicData uri="http://schemas.openxmlformats.org/presentationml/2006/ole">
            <mc:AlternateContent xmlns:mc="http://schemas.openxmlformats.org/markup-compatibility/2006">
              <mc:Choice xmlns:v="urn:schemas-microsoft-com:vml" Requires="v">
                <p:oleObj spid="_x0000_s3" name="" r:id="rId1" imgW="5854700" imgH="8559800" progId="Visio.Drawing.11">
                  <p:embed/>
                </p:oleObj>
              </mc:Choice>
              <mc:Fallback>
                <p:oleObj name="" r:id="rId1" imgW="5854700" imgH="8559800" progId="Visio.Drawing.11">
                  <p:embed/>
                  <p:pic>
                    <p:nvPicPr>
                      <p:cNvPr id="0" name="图片 2"/>
                      <p:cNvPicPr/>
                      <p:nvPr/>
                    </p:nvPicPr>
                    <p:blipFill>
                      <a:blip r:embed="rId2"/>
                      <a:stretch>
                        <a:fillRect/>
                      </a:stretch>
                    </p:blipFill>
                    <p:spPr>
                      <a:xfrm>
                        <a:off x="2576830" y="650875"/>
                        <a:ext cx="4124960" cy="6034405"/>
                      </a:xfrm>
                      <a:prstGeom prst="rect">
                        <a:avLst/>
                      </a:prstGeom>
                      <a:noFill/>
                      <a:ln w="38100">
                        <a:noFill/>
                        <a:miter/>
                      </a:ln>
                    </p:spPr>
                  </p:pic>
                </p:oleObj>
              </mc:Fallback>
            </mc:AlternateContent>
          </a:graphicData>
        </a:graphic>
      </p:graphicFrame>
      <p:grpSp>
        <p:nvGrpSpPr>
          <p:cNvPr id="9" name="组合 8"/>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426965" y="4215563"/>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5225187" y="3950269"/>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874610" y="4689990"/>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846682" y="3763923"/>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725557" y="2008925"/>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755922" y="3813379"/>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695390" y="2085559"/>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437705" y="4455626"/>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691869" y="3151930"/>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2228418" y="2090789"/>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887232" y="1904014"/>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5127430" y="1458096"/>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529945" y="1635573"/>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1163468" y="2428875"/>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4840" y="2817892"/>
              <a:ext cx="1236826" cy="122222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04</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931447" y="2595698"/>
            <a:ext cx="6213188" cy="1141791"/>
            <a:chOff x="4531012" y="2721681"/>
            <a:chExt cx="6213188" cy="1141791"/>
          </a:xfrm>
        </p:grpSpPr>
        <p:sp>
          <p:nvSpPr>
            <p:cNvPr id="35" name="文本框 34"/>
            <p:cNvSpPr txBox="1"/>
            <p:nvPr/>
          </p:nvSpPr>
          <p:spPr>
            <a:xfrm>
              <a:off x="4531012" y="2721681"/>
              <a:ext cx="50958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系统软件设计与实现</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753741" y="3314603"/>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矩形 64"/>
          <p:cNvSpPr/>
          <p:nvPr/>
        </p:nvSpPr>
        <p:spPr>
          <a:xfrm>
            <a:off x="7356475" y="3314603"/>
            <a:ext cx="495300"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292980" y="4376853"/>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5091202" y="4111559"/>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740625" y="4851280"/>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712697" y="3925213"/>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591572" y="2170215"/>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621937" y="3974669"/>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561405" y="2246849"/>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303720" y="4616916"/>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 name="Rec_4"/>
          <p:cNvSpPr/>
          <p:nvPr/>
        </p:nvSpPr>
        <p:spPr>
          <a:xfrm rot="12124728">
            <a:off x="2557884" y="3313220"/>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2094433" y="2252079"/>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753247" y="2065304"/>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993445" y="1619386"/>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395960" y="1796863"/>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9" name="组合 8"/>
          <p:cNvGrpSpPr/>
          <p:nvPr/>
        </p:nvGrpSpPr>
        <p:grpSpPr>
          <a:xfrm>
            <a:off x="1029483" y="2590165"/>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4840" y="2817892"/>
              <a:ext cx="1236826" cy="122222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01</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24" name="组合 23"/>
          <p:cNvGrpSpPr/>
          <p:nvPr/>
        </p:nvGrpSpPr>
        <p:grpSpPr>
          <a:xfrm>
            <a:off x="2797462" y="2756987"/>
            <a:ext cx="6213188" cy="1140572"/>
            <a:chOff x="4531012" y="2721680"/>
            <a:chExt cx="6213188" cy="1140572"/>
          </a:xfrm>
        </p:grpSpPr>
        <p:sp>
          <p:nvSpPr>
            <p:cNvPr id="35" name="文本框 34"/>
            <p:cNvSpPr txBox="1"/>
            <p:nvPr/>
          </p:nvSpPr>
          <p:spPr>
            <a:xfrm>
              <a:off x="4531012" y="2721680"/>
              <a:ext cx="4194175"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课题介绍</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软件总体方案设计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aphicFrame>
        <p:nvGraphicFramePr>
          <p:cNvPr id="2" name="对象 -2147482620"/>
          <p:cNvGraphicFramePr/>
          <p:nvPr/>
        </p:nvGraphicFramePr>
        <p:xfrm>
          <a:off x="622300" y="1221740"/>
          <a:ext cx="5353050" cy="4099560"/>
        </p:xfrm>
        <a:graphic>
          <a:graphicData uri="http://schemas.openxmlformats.org/presentationml/2006/ole">
            <mc:AlternateContent xmlns:mc="http://schemas.openxmlformats.org/markup-compatibility/2006">
              <mc:Choice xmlns:v="urn:schemas-microsoft-com:vml" Requires="v">
                <p:oleObj spid="_x0000_s3" name="" r:id="rId1" imgW="5473700" imgH="3810000" progId="Visio.Drawing.15">
                  <p:embed/>
                </p:oleObj>
              </mc:Choice>
              <mc:Fallback>
                <p:oleObj name="" r:id="rId1" imgW="5473700" imgH="3810000" progId="Visio.Drawing.15">
                  <p:embed/>
                  <p:pic>
                    <p:nvPicPr>
                      <p:cNvPr id="0" name="图片 1"/>
                      <p:cNvPicPr/>
                      <p:nvPr/>
                    </p:nvPicPr>
                    <p:blipFill>
                      <a:blip r:embed="rId2"/>
                      <a:stretch>
                        <a:fillRect/>
                      </a:stretch>
                    </p:blipFill>
                    <p:spPr>
                      <a:xfrm>
                        <a:off x="622300" y="1221740"/>
                        <a:ext cx="5353050" cy="4099560"/>
                      </a:xfrm>
                      <a:prstGeom prst="rect">
                        <a:avLst/>
                      </a:prstGeom>
                      <a:noFill/>
                      <a:ln w="38100">
                        <a:noFill/>
                        <a:miter/>
                      </a:ln>
                    </p:spPr>
                  </p:pic>
                </p:oleObj>
              </mc:Fallback>
            </mc:AlternateContent>
          </a:graphicData>
        </a:graphic>
      </p:graphicFrame>
      <p:cxnSp>
        <p:nvCxnSpPr>
          <p:cNvPr id="13" name="Straight Connector 8"/>
          <p:cNvCxnSpPr/>
          <p:nvPr/>
        </p:nvCxnSpPr>
        <p:spPr>
          <a:xfrm flipH="1">
            <a:off x="5751830" y="2701290"/>
            <a:ext cx="12700" cy="311213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Oval 51"/>
          <p:cNvSpPr/>
          <p:nvPr/>
        </p:nvSpPr>
        <p:spPr>
          <a:xfrm>
            <a:off x="5700941" y="5164975"/>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7" name="Oval 52"/>
          <p:cNvSpPr/>
          <p:nvPr/>
        </p:nvSpPr>
        <p:spPr>
          <a:xfrm>
            <a:off x="5703711" y="3214140"/>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8" name="文本框 77"/>
          <p:cNvSpPr txBox="1"/>
          <p:nvPr/>
        </p:nvSpPr>
        <p:spPr>
          <a:xfrm>
            <a:off x="5967730" y="3056255"/>
            <a:ext cx="2512695" cy="429895"/>
          </a:xfrm>
          <a:prstGeom prst="rect">
            <a:avLst/>
          </a:prstGeom>
          <a:noFill/>
        </p:spPr>
        <p:txBody>
          <a:bodyPr wrap="square" rtlCol="0">
            <a:spAutoFit/>
          </a:bodyPr>
          <a:p>
            <a:pPr algn="l"/>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客户端服务器架构</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5975350" y="3699510"/>
            <a:ext cx="199898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三个独立模块</a:t>
            </a:r>
            <a:endParaRPr lang="zh-CN" altLang="en-US" sz="22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5967730" y="5007610"/>
            <a:ext cx="237236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跨网段异地部署</a:t>
            </a:r>
            <a:endParaRPr lang="zh-CN" altLang="en-US" sz="2200" b="1" dirty="0">
              <a:solidFill>
                <a:schemeClr val="accent6">
                  <a:lumMod val="75000"/>
                </a:schemeClr>
              </a:solidFill>
              <a:latin typeface="微软雅黑" panose="020B0503020204020204" pitchFamily="34" charset="-122"/>
            </a:endParaRPr>
          </a:p>
        </p:txBody>
      </p:sp>
      <p:sp>
        <p:nvSpPr>
          <p:cNvPr id="81" name="Oval 52"/>
          <p:cNvSpPr/>
          <p:nvPr/>
        </p:nvSpPr>
        <p:spPr>
          <a:xfrm>
            <a:off x="5711318" y="3856922"/>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106" name="文本框 105"/>
          <p:cNvSpPr txBox="1"/>
          <p:nvPr/>
        </p:nvSpPr>
        <p:spPr>
          <a:xfrm>
            <a:off x="5967730" y="4318635"/>
            <a:ext cx="2692400" cy="429895"/>
          </a:xfrm>
          <a:prstGeom prst="rect">
            <a:avLst/>
          </a:prstGeom>
          <a:noFill/>
        </p:spPr>
        <p:txBody>
          <a:bodyPr wrap="square" rtlCol="0">
            <a:spAutoFit/>
          </a:bodyPr>
          <a:p>
            <a:r>
              <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网络通信数据交互</a:t>
            </a:r>
            <a:endParaRPr lang="zh-CN" altLang="en-US" sz="2200" b="1" dirty="0">
              <a:solidFill>
                <a:schemeClr val="accent6">
                  <a:lumMod val="75000"/>
                </a:schemeClr>
              </a:solidFill>
              <a:latin typeface="微软雅黑" panose="020B0503020204020204" pitchFamily="34" charset="-122"/>
            </a:endParaRPr>
          </a:p>
        </p:txBody>
      </p:sp>
      <p:sp>
        <p:nvSpPr>
          <p:cNvPr id="14" name="Oval 52"/>
          <p:cNvSpPr/>
          <p:nvPr/>
        </p:nvSpPr>
        <p:spPr>
          <a:xfrm>
            <a:off x="5692268" y="4476798"/>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a:t>
            </a:r>
            <a:r>
              <a:rPr lang="en-US"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a:t>
            </a:r>
            <a:endParaRPr 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功能模块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10" name="对象 9"/>
          <p:cNvGraphicFramePr/>
          <p:nvPr/>
        </p:nvGraphicFramePr>
        <p:xfrm>
          <a:off x="1059180" y="1435735"/>
          <a:ext cx="5353685" cy="4955540"/>
        </p:xfrm>
        <a:graphic>
          <a:graphicData uri="http://schemas.openxmlformats.org/presentationml/2006/ole">
            <mc:AlternateContent xmlns:mc="http://schemas.openxmlformats.org/markup-compatibility/2006">
              <mc:Choice xmlns:v="urn:schemas-microsoft-com:vml" Requires="v">
                <p:oleObj spid="_x0000_s11" name="" r:id="rId1" imgW="5588000" imgH="5321300" progId="Visio.Drawing.15">
                  <p:embed/>
                </p:oleObj>
              </mc:Choice>
              <mc:Fallback>
                <p:oleObj name="" r:id="rId1" imgW="5588000" imgH="5321300" progId="Visio.Drawing.15">
                  <p:embed/>
                  <p:pic>
                    <p:nvPicPr>
                      <p:cNvPr id="0" name="图片 10"/>
                      <p:cNvPicPr/>
                      <p:nvPr/>
                    </p:nvPicPr>
                    <p:blipFill>
                      <a:blip r:embed="rId2"/>
                      <a:stretch>
                        <a:fillRect/>
                      </a:stretch>
                    </p:blipFill>
                    <p:spPr>
                      <a:xfrm>
                        <a:off x="1059180" y="1435735"/>
                        <a:ext cx="5353685" cy="4955540"/>
                      </a:xfrm>
                      <a:prstGeom prst="rect">
                        <a:avLst/>
                      </a:prstGeom>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软件总体设计</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8"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3675" y="1700530"/>
            <a:ext cx="6107430" cy="43611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核心实现</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1" descr="MacHi 2018-03-28 15-48-17"/>
          <p:cNvPicPr>
            <a:picLocks noChangeAspect="1"/>
          </p:cNvPicPr>
          <p:nvPr/>
        </p:nvPicPr>
        <p:blipFill>
          <a:blip r:embed="rId1"/>
          <a:stretch>
            <a:fillRect/>
          </a:stretch>
        </p:blipFill>
        <p:spPr>
          <a:xfrm>
            <a:off x="709295" y="1555750"/>
            <a:ext cx="7522210" cy="45034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4.2</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定位引擎服务软件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54" name="文本框 153"/>
          <p:cNvSpPr txBox="1"/>
          <p:nvPr/>
        </p:nvSpPr>
        <p:spPr>
          <a:xfrm>
            <a:off x="883730" y="975624"/>
            <a:ext cx="2765259"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主流程</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3" name="对象 -2147482520"/>
          <p:cNvGraphicFramePr>
            <a:graphicFrameLocks noChangeAspect="1"/>
          </p:cNvGraphicFramePr>
          <p:nvPr/>
        </p:nvGraphicFramePr>
        <p:xfrm>
          <a:off x="1463675" y="1541145"/>
          <a:ext cx="4717415" cy="4679950"/>
        </p:xfrm>
        <a:graphic>
          <a:graphicData uri="http://schemas.openxmlformats.org/presentationml/2006/ole">
            <mc:AlternateContent xmlns:mc="http://schemas.openxmlformats.org/markup-compatibility/2006">
              <mc:Choice xmlns:v="urn:schemas-microsoft-com:vml" Requires="v">
                <p:oleObj spid="_x0000_s9" name="" r:id="rId1" imgW="5422900" imgH="5397500" progId="Visio.Drawing.11">
                  <p:embed/>
                </p:oleObj>
              </mc:Choice>
              <mc:Fallback>
                <p:oleObj name="" r:id="rId1" imgW="5422900" imgH="5397500" progId="Visio.Drawing.11">
                  <p:embed/>
                  <p:pic>
                    <p:nvPicPr>
                      <p:cNvPr id="0" name="图片 2"/>
                      <p:cNvPicPr/>
                      <p:nvPr/>
                    </p:nvPicPr>
                    <p:blipFill>
                      <a:blip r:embed="rId2"/>
                      <a:stretch>
                        <a:fillRect/>
                      </a:stretch>
                    </p:blipFill>
                    <p:spPr>
                      <a:xfrm>
                        <a:off x="1463675" y="1541145"/>
                        <a:ext cx="4717415" cy="46799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功能模块</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2147482539"/>
          <p:cNvPicPr/>
          <p:nvPr/>
        </p:nvPicPr>
        <p:blipFill>
          <a:blip r:embed="rId1"/>
          <a:stretch>
            <a:fillRect/>
          </a:stretch>
        </p:blipFill>
        <p:spPr>
          <a:xfrm>
            <a:off x="1179830" y="1539875"/>
            <a:ext cx="6122035" cy="485267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42"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995" y="1802130"/>
            <a:ext cx="8359140" cy="40138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客户端软件</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界面</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4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3335" y="1600835"/>
            <a:ext cx="5505450" cy="44157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4.4</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数据库存储模块</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数据压缩存储设计</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59815" y="3439795"/>
            <a:ext cx="2741930" cy="1999615"/>
          </a:xfrm>
          <a:prstGeom prst="rect">
            <a:avLst/>
          </a:prstGeom>
          <a:noFill/>
          <a:ln w="31750" cmpd="sng">
            <a:noFill/>
            <a:prstDash val="sysDot"/>
          </a:ln>
        </p:spPr>
        <p:txBody>
          <a:bodyPr wrap="square" rtlCol="0">
            <a:spAutoFit/>
          </a:bodyPr>
          <a:p>
            <a:r>
              <a:rPr lang="en-US" altLang="zh-CN" sz="2000" b="1">
                <a:solidFill>
                  <a:schemeClr val="bg1">
                    <a:lumMod val="50000"/>
                  </a:schemeClr>
                </a:solidFill>
                <a:latin typeface="微软雅黑" panose="020B0503020204020204" pitchFamily="34" charset="-122"/>
                <a:ea typeface="微软雅黑" panose="020B0503020204020204" pitchFamily="34" charset="-122"/>
              </a:rPr>
              <a:t>X</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Y</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Z</a:t>
            </a:r>
            <a:r>
              <a:rPr lang="zh-CN" altLang="en-US" sz="2000" b="1">
                <a:solidFill>
                  <a:schemeClr val="bg1">
                    <a:lumMod val="50000"/>
                  </a:schemeClr>
                </a:solidFill>
                <a:latin typeface="微软雅黑" panose="020B0503020204020204" pitchFamily="34" charset="-122"/>
                <a:ea typeface="微软雅黑" panose="020B0503020204020204" pitchFamily="34" charset="-122"/>
              </a:rPr>
              <a:t>坐标  </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8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en-US" altLang="zh-CN" sz="2000" b="1">
                <a:solidFill>
                  <a:schemeClr val="bg1">
                    <a:lumMod val="50000"/>
                  </a:schemeClr>
                </a:solidFill>
                <a:latin typeface="微软雅黑" panose="020B0503020204020204" pitchFamily="34" charset="-122"/>
                <a:ea typeface="微软雅黑" panose="020B0503020204020204" pitchFamily="34" charset="-122"/>
              </a:rPr>
              <a:t>SOS</a:t>
            </a:r>
            <a:r>
              <a:rPr lang="zh-CN" altLang="en-US" sz="2000" b="1">
                <a:solidFill>
                  <a:schemeClr val="bg1">
                    <a:lumMod val="50000"/>
                  </a:schemeClr>
                </a:solidFill>
                <a:latin typeface="微软雅黑" panose="020B0503020204020204" pitchFamily="34" charset="-122"/>
                <a:ea typeface="微软雅黑" panose="020B0503020204020204" pitchFamily="34" charset="-122"/>
              </a:rPr>
              <a:t>状态</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 4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zh-CN" altLang="en-US" sz="2000" b="1">
                <a:solidFill>
                  <a:schemeClr val="bg1">
                    <a:lumMod val="50000"/>
                  </a:schemeClr>
                </a:solidFill>
                <a:latin typeface="微软雅黑" panose="020B0503020204020204" pitchFamily="34" charset="-122"/>
                <a:ea typeface="微软雅黑" panose="020B0503020204020204" pitchFamily="34" charset="-122"/>
              </a:rPr>
              <a:t>在线状态</a:t>
            </a:r>
            <a:r>
              <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rPr>
              <a:t>——4 Byte</a:t>
            </a:r>
            <a:endParaRPr lang="en-US" altLang="zh-CN" sz="2000" b="1">
              <a:solidFill>
                <a:schemeClr val="bg1">
                  <a:lumMod val="50000"/>
                </a:schemeClr>
              </a:solidFill>
              <a:latin typeface="微软雅黑" panose="020B0503020204020204" pitchFamily="34" charset="-122"/>
              <a:ea typeface="微软雅黑" panose="020B0503020204020204" pitchFamily="34" charset="-122"/>
              <a:sym typeface="+mn-ea"/>
            </a:endParaRPr>
          </a:p>
          <a:p>
            <a:r>
              <a:rPr lang="zh-CN" altLang="en-US" sz="2400" b="1" dirty="0">
                <a:solidFill>
                  <a:srgbClr val="FF0000"/>
                </a:solidFill>
                <a:latin typeface="微软雅黑" panose="020B0503020204020204" pitchFamily="34" charset="-122"/>
                <a:ea typeface="微软雅黑" panose="020B0503020204020204" pitchFamily="34" charset="-122"/>
              </a:rPr>
              <a:t>共32字节</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842510" y="3439795"/>
            <a:ext cx="2575560" cy="1999615"/>
          </a:xfrm>
          <a:prstGeom prst="rect">
            <a:avLst/>
          </a:prstGeom>
          <a:noFill/>
          <a:ln w="31750" cmpd="sng">
            <a:noFill/>
            <a:prstDash val="sysDot"/>
          </a:ln>
        </p:spPr>
        <p:txBody>
          <a:bodyPr wrap="square" rtlCol="0">
            <a:spAutoFit/>
          </a:bodyPr>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X坐标  —— 3 Byte</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Y坐标  —— 3 Byte</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Z坐标  —— 14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SOS状态—— 1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rPr>
              <a:t>在线状态——1 bit</a:t>
            </a:r>
            <a:endParaRPr lang="zh-CN" altLang="en-US" sz="2000" b="1">
              <a:solidFill>
                <a:schemeClr val="bg1">
                  <a:lumMod val="50000"/>
                </a:schemeClr>
              </a:solidFill>
              <a:latin typeface="微软雅黑" panose="020B0503020204020204" pitchFamily="34" charset="-122"/>
              <a:ea typeface="微软雅黑" panose="020B0503020204020204" pitchFamily="34" charset="-122"/>
              <a:sym typeface="+mn-ea"/>
            </a:endParaRPr>
          </a:p>
          <a:p>
            <a:pPr lvl="0" algn="l"/>
            <a:r>
              <a:rPr lang="zh-CN" altLang="en-US" sz="2400" b="1" dirty="0">
                <a:solidFill>
                  <a:srgbClr val="FF0000"/>
                </a:solidFill>
                <a:latin typeface="微软雅黑" panose="020B0503020204020204" pitchFamily="34" charset="-122"/>
                <a:ea typeface="微软雅黑" panose="020B0503020204020204" pitchFamily="34" charset="-122"/>
                <a:sym typeface="+mn-ea"/>
              </a:rPr>
              <a:t>共8字节</a:t>
            </a:r>
            <a:endParaRPr lang="zh-CN" altLang="en-US" sz="2400" b="1" dirty="0">
              <a:solidFill>
                <a:srgbClr val="FF0000"/>
              </a:solidFill>
              <a:latin typeface="微软雅黑" panose="020B0503020204020204" pitchFamily="34" charset="-122"/>
              <a:ea typeface="微软雅黑" panose="020B0503020204020204" pitchFamily="34" charset="-122"/>
              <a:sym typeface="+mn-ea"/>
            </a:endParaRPr>
          </a:p>
        </p:txBody>
      </p:sp>
      <p:sp>
        <p:nvSpPr>
          <p:cNvPr id="17" name="虚尾箭头 16"/>
          <p:cNvSpPr/>
          <p:nvPr/>
        </p:nvSpPr>
        <p:spPr>
          <a:xfrm>
            <a:off x="3730625" y="4102735"/>
            <a:ext cx="942340" cy="519430"/>
          </a:xfrm>
          <a:prstGeom prst="stripedRightArrow">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8" name="文本框 17"/>
          <p:cNvSpPr txBox="1"/>
          <p:nvPr/>
        </p:nvSpPr>
        <p:spPr>
          <a:xfrm>
            <a:off x="887095" y="5588635"/>
            <a:ext cx="7641590" cy="755650"/>
          </a:xfrm>
          <a:prstGeom prst="rect">
            <a:avLst/>
          </a:prstGeom>
          <a:noFill/>
        </p:spPr>
        <p:txBody>
          <a:bodyPr wrap="square" rtlCol="0" anchor="t">
            <a:spAutoFit/>
          </a:bodyPr>
          <a:p>
            <a:pPr fontAlgn="auto">
              <a:lnSpc>
                <a:spcPct val="120000"/>
              </a:lnSpc>
            </a:pP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系统以</a:t>
            </a:r>
            <a:r>
              <a:rPr lang="en-US" altLang="zh-CN" b="1">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charset="0"/>
                <a:sym typeface="+mn-ea"/>
              </a:rPr>
              <a:t>10ms</a:t>
            </a: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为定位时隙为例，则一天数据量为</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rPr>
              <a:t>24*60*60*6*8 = </a:t>
            </a:r>
            <a:r>
              <a:rPr lang="zh-CN" altLang="en-US" b="1" dirty="0">
                <a:solidFill>
                  <a:srgbClr val="FF0000"/>
                </a:solidFill>
                <a:latin typeface="微软雅黑" panose="020B0503020204020204" pitchFamily="34" charset="-122"/>
                <a:ea typeface="微软雅黑" panose="020B0503020204020204" pitchFamily="34" charset="-122"/>
                <a:sym typeface="+mn-ea"/>
              </a:rPr>
              <a:t>4.05M</a:t>
            </a: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a:t>
            </a:r>
            <a:endPar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fontAlgn="auto">
              <a:lnSpc>
                <a:spcPct val="120000"/>
              </a:lnSpc>
            </a:pPr>
            <a:r>
              <a:rPr lang="zh-CN" altLang="en-US" b="1">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sym typeface="+mn-ea"/>
              </a:rPr>
              <a:t>一年数据量为 </a:t>
            </a:r>
            <a:r>
              <a:rPr lang="zh-CN" altLang="en-US" b="1" dirty="0">
                <a:solidFill>
                  <a:srgbClr val="FF0000"/>
                </a:solidFill>
                <a:latin typeface="微软雅黑" panose="020B0503020204020204" pitchFamily="34" charset="-122"/>
                <a:ea typeface="微软雅黑" panose="020B0503020204020204" pitchFamily="34" charset="-122"/>
                <a:sym typeface="+mn-ea"/>
              </a:rPr>
              <a:t>1.5G</a:t>
            </a:r>
            <a:endParaRPr lang="zh-CN" altLang="en-US"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19" name="对象 18"/>
          <p:cNvGraphicFramePr/>
          <p:nvPr/>
        </p:nvGraphicFramePr>
        <p:xfrm>
          <a:off x="899795" y="1437005"/>
          <a:ext cx="7019925" cy="2150110"/>
        </p:xfrm>
        <a:graphic>
          <a:graphicData uri="http://schemas.openxmlformats.org/presentationml/2006/ole">
            <mc:AlternateContent xmlns:mc="http://schemas.openxmlformats.org/markup-compatibility/2006">
              <mc:Choice xmlns:v="urn:schemas-microsoft-com:vml" Requires="v">
                <p:oleObj spid="_x0000_s20" name="" r:id="rId1" imgW="4914900" imgH="1828800" progId="Visio.Drawing.15">
                  <p:embed/>
                </p:oleObj>
              </mc:Choice>
              <mc:Fallback>
                <p:oleObj name="" r:id="rId1" imgW="4914900" imgH="1828800" progId="Visio.Drawing.15">
                  <p:embed/>
                  <p:pic>
                    <p:nvPicPr>
                      <p:cNvPr id="0" name="图片 19"/>
                      <p:cNvPicPr/>
                      <p:nvPr/>
                    </p:nvPicPr>
                    <p:blipFill>
                      <a:blip r:embed="rId2"/>
                      <a:stretch>
                        <a:fillRect/>
                      </a:stretch>
                    </p:blipFill>
                    <p:spPr>
                      <a:xfrm>
                        <a:off x="899795" y="1437005"/>
                        <a:ext cx="7019925" cy="2150110"/>
                      </a:xfrm>
                      <a:prstGeom prst="rect">
                        <a:avLst/>
                      </a:prstGeom>
                    </p:spPr>
                  </p:pic>
                </p:oleObj>
              </mc:Fallback>
            </mc:AlternateContent>
          </a:graphicData>
        </a:graphic>
      </p:graphicFrame>
      <p:sp>
        <p:nvSpPr>
          <p:cNvPr id="2" name="圆角矩形 1"/>
          <p:cNvSpPr/>
          <p:nvPr/>
        </p:nvSpPr>
        <p:spPr>
          <a:xfrm>
            <a:off x="887730" y="3347720"/>
            <a:ext cx="2770505" cy="20916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1" name="圆角矩形 10"/>
          <p:cNvSpPr/>
          <p:nvPr/>
        </p:nvSpPr>
        <p:spPr>
          <a:xfrm>
            <a:off x="4745355" y="3316605"/>
            <a:ext cx="2927985" cy="20916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3" name="圆角矩形 12"/>
          <p:cNvSpPr/>
          <p:nvPr/>
        </p:nvSpPr>
        <p:spPr>
          <a:xfrm>
            <a:off x="878840" y="5588635"/>
            <a:ext cx="7727315" cy="91503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测试环境</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13" name="图片 9" descr="微信图片_20180419034419"/>
          <p:cNvPicPr>
            <a:picLocks noChangeAspect="1"/>
          </p:cNvPicPr>
          <p:nvPr/>
        </p:nvPicPr>
        <p:blipFill>
          <a:blip r:embed="rId1"/>
          <a:stretch>
            <a:fillRect/>
          </a:stretch>
        </p:blipFill>
        <p:spPr>
          <a:xfrm>
            <a:off x="831850" y="1718945"/>
            <a:ext cx="4164330" cy="2146300"/>
          </a:xfrm>
          <a:prstGeom prst="rect">
            <a:avLst/>
          </a:prstGeom>
        </p:spPr>
      </p:pic>
      <p:pic>
        <p:nvPicPr>
          <p:cNvPr id="15" name="图片 15" descr="微信图片_20180419034711"/>
          <p:cNvPicPr>
            <a:picLocks noChangeAspect="1"/>
          </p:cNvPicPr>
          <p:nvPr/>
        </p:nvPicPr>
        <p:blipFill>
          <a:blip r:embed="rId2"/>
          <a:stretch>
            <a:fillRect/>
          </a:stretch>
        </p:blipFill>
        <p:spPr>
          <a:xfrm>
            <a:off x="820420" y="3954145"/>
            <a:ext cx="4186555" cy="2159000"/>
          </a:xfrm>
          <a:prstGeom prst="rect">
            <a:avLst/>
          </a:prstGeom>
        </p:spPr>
      </p:pic>
      <p:sp>
        <p:nvSpPr>
          <p:cNvPr id="16" name="文本框 15"/>
          <p:cNvSpPr txBox="1"/>
          <p:nvPr/>
        </p:nvSpPr>
        <p:spPr>
          <a:xfrm>
            <a:off x="5618480" y="2629535"/>
            <a:ext cx="3369310" cy="829945"/>
          </a:xfrm>
          <a:prstGeom prst="rect">
            <a:avLst/>
          </a:prstGeom>
          <a:noFill/>
        </p:spPr>
        <p:txBody>
          <a:bodyPr wrap="square" rtlCol="0" anchor="t">
            <a:spAutoFit/>
          </a:bodyPr>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石柱、玻璃、金属等遮挡物</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部署9个基站</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cxnSp>
        <p:nvCxnSpPr>
          <p:cNvPr id="18" name="Straight Connector 8"/>
          <p:cNvCxnSpPr/>
          <p:nvPr/>
        </p:nvCxnSpPr>
        <p:spPr>
          <a:xfrm flipH="1">
            <a:off x="5400675" y="1723390"/>
            <a:ext cx="14605" cy="354838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7" name="Oval 52"/>
          <p:cNvSpPr/>
          <p:nvPr/>
        </p:nvSpPr>
        <p:spPr>
          <a:xfrm>
            <a:off x="5354461" y="2236240"/>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78" name="文本框 77"/>
          <p:cNvSpPr txBox="1"/>
          <p:nvPr/>
        </p:nvSpPr>
        <p:spPr>
          <a:xfrm>
            <a:off x="5618480" y="2078355"/>
            <a:ext cx="2512695" cy="429895"/>
          </a:xfrm>
          <a:prstGeom prst="rect">
            <a:avLst/>
          </a:prstGeom>
          <a:noFill/>
        </p:spPr>
        <p:txBody>
          <a:bodyPr wrap="square" rtlCol="0">
            <a:spAutoFit/>
          </a:bodyPr>
          <a:p>
            <a:pPr algn="l"/>
            <a:r>
              <a:rPr lang="zh-CN" altLang="en-US" sz="2200" b="1" dirty="0">
                <a:solidFill>
                  <a:schemeClr val="accent6">
                    <a:lumMod val="75000"/>
                  </a:schemeClr>
                </a:solidFill>
                <a:latin typeface="微软雅黑" panose="020B0503020204020204" pitchFamily="34" charset="-122"/>
                <a:ea typeface="微软雅黑" panose="020B0503020204020204" pitchFamily="34" charset="-122"/>
              </a:rPr>
              <a:t>测试环境</a:t>
            </a:r>
            <a:endParaRPr lang="zh-CN" altLang="en-US" sz="22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
        <p:nvSpPr>
          <p:cNvPr id="106" name="文本框 105"/>
          <p:cNvSpPr txBox="1"/>
          <p:nvPr/>
        </p:nvSpPr>
        <p:spPr>
          <a:xfrm>
            <a:off x="5618480" y="3766185"/>
            <a:ext cx="2692400" cy="429895"/>
          </a:xfrm>
          <a:prstGeom prst="rect">
            <a:avLst/>
          </a:prstGeom>
          <a:noFill/>
        </p:spPr>
        <p:txBody>
          <a:bodyPr wrap="square" rtlCol="0">
            <a:spAutoFit/>
          </a:bodyPr>
          <a:p>
            <a:r>
              <a:rPr lang="zh-CN" altLang="en-US" sz="2200" b="1" dirty="0">
                <a:solidFill>
                  <a:schemeClr val="accent6">
                    <a:lumMod val="75000"/>
                  </a:schemeClr>
                </a:solidFill>
                <a:latin typeface="微软雅黑" panose="020B0503020204020204" pitchFamily="34" charset="-122"/>
                <a:ea typeface="微软雅黑" panose="020B0503020204020204" pitchFamily="34" charset="-122"/>
              </a:rPr>
              <a:t>测试方案</a:t>
            </a:r>
            <a:endParaRPr lang="zh-CN" altLang="en-US" sz="22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9" name="Oval 52"/>
          <p:cNvSpPr/>
          <p:nvPr/>
        </p:nvSpPr>
        <p:spPr>
          <a:xfrm>
            <a:off x="5343018" y="3924348"/>
            <a:ext cx="114301" cy="114301"/>
          </a:xfrm>
          <a:prstGeom prst="ellipse">
            <a:avLst/>
          </a:prstGeom>
          <a:solidFill>
            <a:schemeClr val="accent6"/>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200">
              <a:latin typeface="+mn-ea"/>
            </a:endParaRPr>
          </a:p>
        </p:txBody>
      </p:sp>
      <p:sp>
        <p:nvSpPr>
          <p:cNvPr id="20" name="文本框 19"/>
          <p:cNvSpPr txBox="1"/>
          <p:nvPr/>
        </p:nvSpPr>
        <p:spPr>
          <a:xfrm>
            <a:off x="5618480" y="4298950"/>
            <a:ext cx="3369310" cy="1198880"/>
          </a:xfrm>
          <a:prstGeom prst="rect">
            <a:avLst/>
          </a:prstGeom>
          <a:noFill/>
        </p:spPr>
        <p:txBody>
          <a:bodyPr wrap="square" rtlCol="0" anchor="t">
            <a:spAutoFit/>
          </a:bodyPr>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静态多点测试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直线行走测试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indent="0" algn="l" fontAlgn="auto">
              <a:lnSpc>
                <a:spcPct val="120000"/>
              </a:lnSpc>
              <a:buNone/>
            </a:pPr>
            <a:r>
              <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矩形区域行走测试</a:t>
            </a:r>
            <a:endParaRPr lang="zh-CN" altLang="en-US" sz="2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90745" y="216691"/>
            <a:ext cx="806863" cy="63922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1.1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865755"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9"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8540" y="1750695"/>
            <a:ext cx="3239770" cy="2107565"/>
          </a:xfrm>
          <a:prstGeom prst="rect">
            <a:avLst/>
          </a:prstGeom>
        </p:spPr>
      </p:pic>
      <p:cxnSp>
        <p:nvCxnSpPr>
          <p:cNvPr id="49" name="Straight Connector 8"/>
          <p:cNvCxnSpPr/>
          <p:nvPr/>
        </p:nvCxnSpPr>
        <p:spPr>
          <a:xfrm>
            <a:off x="4475480" y="1551940"/>
            <a:ext cx="0" cy="232410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4426205" y="195999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4433203" y="257082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4425570" y="3233701"/>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4547235" y="1802765"/>
            <a:ext cx="5255260"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建筑结构复杂、人员流动大、事故多发</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547235" y="3075940"/>
            <a:ext cx="3919220"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传统安全管理方式效率低下</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539615" y="2413635"/>
            <a:ext cx="4067175" cy="429895"/>
          </a:xfrm>
          <a:prstGeom prst="rect">
            <a:avLst/>
          </a:prstGeom>
          <a:noFill/>
        </p:spPr>
        <p:txBody>
          <a:bodyPr wrap="square" rtlCol="0">
            <a:spAutoFit/>
          </a:bodyPr>
          <a:p>
            <a:pPr algn="l"/>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范围广，事故人员难以定位</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550410" y="3507740"/>
            <a:ext cx="2468880" cy="368300"/>
          </a:xfrm>
          <a:prstGeom prst="rect">
            <a:avLst/>
          </a:prstGeom>
          <a:noFill/>
        </p:spPr>
        <p:txBody>
          <a:bodyPr wrap="none" rtlCol="0" anchor="t">
            <a:spAutoFit/>
          </a:bodyPr>
          <a:p>
            <a:r>
              <a:rPr kumimoji="1" lang="zh-CN" altLang="en-US" b="1" dirty="0">
                <a:solidFill>
                  <a:schemeClr val="bg1">
                    <a:lumMod val="50000"/>
                  </a:schemeClr>
                </a:solidFill>
                <a:sym typeface="+mn-ea"/>
              </a:rPr>
              <a:t>安全员、工友互相督促</a:t>
            </a:r>
            <a:endParaRPr kumimoji="1" lang="zh-CN" altLang="en-US" b="1" dirty="0">
              <a:solidFill>
                <a:schemeClr val="bg1">
                  <a:lumMod val="50000"/>
                </a:schemeClr>
              </a:solidFill>
              <a:sym typeface="+mn-ea"/>
            </a:endParaRPr>
          </a:p>
        </p:txBody>
      </p:sp>
      <p:sp>
        <p:nvSpPr>
          <p:cNvPr id="2" name="加号 1"/>
          <p:cNvSpPr/>
          <p:nvPr/>
        </p:nvSpPr>
        <p:spPr>
          <a:xfrm>
            <a:off x="987246" y="11342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 name="文本框 2"/>
          <p:cNvSpPr txBox="1"/>
          <p:nvPr/>
        </p:nvSpPr>
        <p:spPr>
          <a:xfrm>
            <a:off x="1283335" y="1057910"/>
            <a:ext cx="297561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课题背景与意义</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450975" y="4703445"/>
            <a:ext cx="6097905" cy="1420495"/>
          </a:xfrm>
          <a:prstGeom prst="rect">
            <a:avLst/>
          </a:prstGeom>
          <a:noFill/>
        </p:spPr>
        <p:txBody>
          <a:bodyPr wrap="square" rtlCol="0" anchor="t">
            <a:spAutoFit/>
          </a:bodyPr>
          <a:p>
            <a:pPr fontAlgn="auto">
              <a:lnSpc>
                <a:spcPct val="120000"/>
              </a:lnSpc>
            </a:pPr>
            <a:r>
              <a:rPr lang="en-US" altLang="zh-CN"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构建高精度定位系统，</a:t>
            </a:r>
            <a:r>
              <a:rPr kumimoji="1" lang="zh-CN" altLang="en-US" sz="2400" b="1" dirty="0">
                <a:solidFill>
                  <a:schemeClr val="bg1">
                    <a:lumMod val="50000"/>
                  </a:schemeClr>
                </a:solidFill>
                <a:sym typeface="+mn-ea"/>
              </a:rPr>
              <a:t>人员、车辆、重要物资</a:t>
            </a:r>
            <a:r>
              <a:rPr kumimoji="1" lang="zh-CN" altLang="en-US" sz="2400" b="1" dirty="0">
                <a:solidFill>
                  <a:srgbClr val="FF0000"/>
                </a:solidFill>
                <a:sym typeface="+mn-ea"/>
              </a:rPr>
              <a:t>全方位、实时、可视化管理</a:t>
            </a:r>
            <a:r>
              <a:rPr kumimoji="1" lang="zh-CN" altLang="en-US" sz="2400" b="1" dirty="0">
                <a:solidFill>
                  <a:schemeClr val="bg1">
                    <a:lumMod val="50000"/>
                  </a:schemeClr>
                </a:solidFill>
                <a:sym typeface="+mn-ea"/>
              </a:rPr>
              <a:t>，</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为电厂安全管理提供稳定可靠的</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位置服务</a:t>
            </a:r>
            <a:r>
              <a:rPr lang="zh-CN" altLang="en-US" sz="24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a:p>
        </p:txBody>
      </p:sp>
      <p:sp>
        <p:nvSpPr>
          <p:cNvPr id="13" name="圆角矩形 12"/>
          <p:cNvSpPr/>
          <p:nvPr/>
        </p:nvSpPr>
        <p:spPr>
          <a:xfrm>
            <a:off x="1115695" y="4566285"/>
            <a:ext cx="6876415" cy="169481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静态多点测试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aphicFrame>
        <p:nvGraphicFramePr>
          <p:cNvPr id="0" name="表格 -1"/>
          <p:cNvGraphicFramePr/>
          <p:nvPr/>
        </p:nvGraphicFramePr>
        <p:xfrm>
          <a:off x="741680" y="1791335"/>
          <a:ext cx="8023225" cy="3681095"/>
        </p:xfrm>
        <a:graphic>
          <a:graphicData uri="http://schemas.openxmlformats.org/drawingml/2006/table">
            <a:tbl>
              <a:tblPr firstRow="1" bandRow="1">
                <a:tableStyleId>{5A111915-BE36-4E01-A7E5-04B1672EAD32}</a:tableStyleId>
              </a:tblPr>
              <a:tblGrid>
                <a:gridCol w="1557655"/>
                <a:gridCol w="2219325"/>
                <a:gridCol w="2200275"/>
                <a:gridCol w="2045970"/>
              </a:tblGrid>
              <a:tr h="623570">
                <a:tc>
                  <a:txBody>
                    <a:bodyPr/>
                    <a:p>
                      <a:pPr indent="0" algn="ctr" fontAlgn="ctr">
                        <a:buNone/>
                      </a:pPr>
                      <a:r>
                        <a:rPr lang="zh-CN" altLang="en-US" sz="2400"/>
                        <a:t>序号</a:t>
                      </a:r>
                      <a:endParaRPr lang="zh-CN" altLang="en-US" sz="2400"/>
                    </a:p>
                  </a:txBody>
                  <a:tcPr marL="0" marR="151129" marT="0" marB="1" vert="horz" anchor="ctr" anchorCtr="0"/>
                </a:tc>
                <a:tc>
                  <a:txBody>
                    <a:bodyPr/>
                    <a:p>
                      <a:pPr indent="0" algn="ctr" fontAlgn="ctr">
                        <a:buNone/>
                      </a:pPr>
                      <a:r>
                        <a:rPr lang="zh-CN" altLang="en-US" sz="2400"/>
                        <a:t>实际坐标</a:t>
                      </a:r>
                      <a:r>
                        <a:rPr lang="en-US" altLang="zh-CN" sz="2400"/>
                        <a:t>(m)</a:t>
                      </a:r>
                      <a:endParaRPr lang="en-US" altLang="zh-CN" sz="2400"/>
                    </a:p>
                  </a:txBody>
                  <a:tcPr marL="0" marR="151129" marT="0" marB="1" vert="horz" anchor="ctr" anchorCtr="0"/>
                </a:tc>
                <a:tc>
                  <a:txBody>
                    <a:bodyPr/>
                    <a:p>
                      <a:pPr indent="0" algn="ctr" fontAlgn="ctr">
                        <a:buNone/>
                      </a:pPr>
                      <a:r>
                        <a:rPr lang="zh-CN" altLang="en-US" sz="2400"/>
                        <a:t>定位坐标</a:t>
                      </a:r>
                      <a:r>
                        <a:rPr lang="en-US" altLang="zh-CN" sz="2400"/>
                        <a:t>(m)</a:t>
                      </a:r>
                      <a:endParaRPr lang="en-US" altLang="zh-CN" sz="2400"/>
                    </a:p>
                  </a:txBody>
                  <a:tcPr marL="0" marR="151129" marT="0" marB="1" vert="horz" anchor="ctr" anchorCtr="0"/>
                </a:tc>
                <a:tc>
                  <a:txBody>
                    <a:bodyPr/>
                    <a:p>
                      <a:pPr indent="0" algn="ctr" fontAlgn="ctr">
                        <a:buNone/>
                      </a:pPr>
                      <a:r>
                        <a:rPr lang="zh-CN" altLang="en-US" sz="2400"/>
                        <a:t>定位误差</a:t>
                      </a:r>
                      <a:r>
                        <a:rPr lang="en-US" altLang="zh-CN" sz="2400"/>
                        <a:t>(m)</a:t>
                      </a:r>
                      <a:endParaRPr lang="en-US" altLang="zh-CN" sz="2400"/>
                    </a:p>
                  </a:txBody>
                  <a:tcPr marL="0" marR="151129" marT="0" marB="1" vert="horz" anchor="ctr" anchorCtr="0"/>
                </a:tc>
              </a:tr>
              <a:tr h="623570">
                <a:tc>
                  <a:txBody>
                    <a:bodyPr/>
                    <a:p>
                      <a:pPr indent="0" algn="ctr" fontAlgn="ctr">
                        <a:buNone/>
                      </a:pPr>
                      <a:r>
                        <a:rPr lang="en-US" altLang="zh-CN" sz="2400" b="0">
                          <a:latin typeface="Times New Roman" panose="02020603050405020304" charset="0"/>
                        </a:rPr>
                        <a:t>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(-17.6,12.0)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(-17.83,12.02)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0.23</a:t>
                      </a:r>
                      <a:endParaRPr lang="en-US" altLang="zh-CN" sz="2400" b="0">
                        <a:latin typeface="Times New Roman" panose="02020603050405020304" charset="0"/>
                      </a:endParaRPr>
                    </a:p>
                  </a:txBody>
                  <a:tcPr marL="0" marR="151129" marT="0" marB="1" vert="horz" anchor="ctr" anchorCtr="0"/>
                </a:tc>
              </a:tr>
              <a:tr h="563245">
                <a:tc>
                  <a:txBody>
                    <a:bodyPr/>
                    <a:p>
                      <a:pPr indent="0" algn="ctr" fontAlgn="ctr">
                        <a:buNone/>
                      </a:pPr>
                      <a:r>
                        <a:rPr lang="en-US" altLang="zh-CN" sz="2400" b="0">
                          <a:latin typeface="Times New Roman" panose="02020603050405020304" charset="0"/>
                        </a:rPr>
                        <a:t>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(-24.9,22.5)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(-24.91,22.52)</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0.02</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3</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(15.5,12.0)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(15.54,12.01)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0.07</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4</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(10.3,-20.5)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(10.31,-20.39)</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0.11</a:t>
                      </a:r>
                      <a:endParaRPr lang="en-US" altLang="zh-CN" sz="2400" b="0">
                        <a:latin typeface="Times New Roman" panose="02020603050405020304" charset="0"/>
                      </a:endParaRPr>
                    </a:p>
                  </a:txBody>
                  <a:tcPr marL="0" marR="151129" marT="0" marB="1" vert="horz" anchor="ctr" anchorCtr="0"/>
                </a:tc>
              </a:tr>
              <a:tr h="623570">
                <a:tc>
                  <a:txBody>
                    <a:bodyPr/>
                    <a:p>
                      <a:pPr indent="0" algn="ctr" fontAlgn="ctr">
                        <a:buNone/>
                      </a:pPr>
                      <a:r>
                        <a:rPr lang="en-US" altLang="zh-CN" sz="2400" b="0">
                          <a:latin typeface="Times New Roman" panose="02020603050405020304" charset="0"/>
                        </a:rPr>
                        <a:t>5</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(20.5,0)</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(20.32,0.01)</a:t>
                      </a:r>
                      <a:endParaRPr lang="en-US" altLang="zh-CN" sz="2400" b="0">
                        <a:latin typeface="Times New Roman" panose="02020603050405020304" charset="0"/>
                      </a:endParaRPr>
                    </a:p>
                  </a:txBody>
                  <a:tcPr marL="0" marR="151129" marT="0" marB="1" vert="horz" anchor="ctr" anchorCtr="0"/>
                </a:tc>
                <a:tc>
                  <a:txBody>
                    <a:bodyPr/>
                    <a:p>
                      <a:pPr indent="0" algn="ctr" fontAlgn="ctr">
                        <a:buNone/>
                      </a:pPr>
                      <a:r>
                        <a:rPr lang="en-US" altLang="zh-CN" sz="2400" b="0">
                          <a:latin typeface="Times New Roman" panose="02020603050405020304" charset="0"/>
                        </a:rPr>
                        <a:t>0.18</a:t>
                      </a:r>
                      <a:endParaRPr lang="en-US" altLang="zh-CN" sz="2400" b="0">
                        <a:latin typeface="Times New Roman" panose="02020603050405020304" charset="0"/>
                      </a:endParaRPr>
                    </a:p>
                  </a:txBody>
                  <a:tcPr marL="0" marR="151129" marT="0" marB="1" vert="horz" anchor="ctr" anchorCtr="0"/>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直线行走测试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1" descr="实验图1"/>
          <p:cNvPicPr>
            <a:picLocks noChangeAspect="1"/>
          </p:cNvPicPr>
          <p:nvPr/>
        </p:nvPicPr>
        <p:blipFill>
          <a:blip r:embed="rId1"/>
          <a:stretch>
            <a:fillRect/>
          </a:stretch>
        </p:blipFill>
        <p:spPr>
          <a:xfrm>
            <a:off x="741680" y="1590040"/>
            <a:ext cx="7214870" cy="3677920"/>
          </a:xfrm>
          <a:prstGeom prst="rect">
            <a:avLst/>
          </a:prstGeom>
        </p:spPr>
      </p:pic>
      <p:sp>
        <p:nvSpPr>
          <p:cNvPr id="11" name="文本框 10"/>
          <p:cNvSpPr txBox="1"/>
          <p:nvPr/>
        </p:nvSpPr>
        <p:spPr>
          <a:xfrm>
            <a:off x="833120" y="5267960"/>
            <a:ext cx="5464175" cy="1124585"/>
          </a:xfrm>
          <a:prstGeom prst="rect">
            <a:avLst/>
          </a:prstGeom>
          <a:noFill/>
          <a:ln w="9525">
            <a:noFill/>
          </a:ln>
        </p:spPr>
        <p:txBody>
          <a:bodyPr wrap="square">
            <a:spAutoFit/>
          </a:bodyPr>
          <a:p>
            <a:pPr algn="l" fontAlgn="auto">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真实运动直线距离为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4m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algn="l" fontAlgn="auto">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定位轨迹的直线距离约为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4.22m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矩形区域范围测试</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pic>
        <p:nvPicPr>
          <p:cNvPr id="2" name="图片 2" descr="实验图2"/>
          <p:cNvPicPr>
            <a:picLocks noChangeAspect="1"/>
          </p:cNvPicPr>
          <p:nvPr/>
        </p:nvPicPr>
        <p:blipFill>
          <a:blip r:embed="rId1"/>
          <a:stretch>
            <a:fillRect/>
          </a:stretch>
        </p:blipFill>
        <p:spPr>
          <a:xfrm>
            <a:off x="741680" y="1558290"/>
            <a:ext cx="7050405" cy="3589655"/>
          </a:xfrm>
          <a:prstGeom prst="rect">
            <a:avLst/>
          </a:prstGeom>
        </p:spPr>
      </p:pic>
      <p:sp>
        <p:nvSpPr>
          <p:cNvPr id="11" name="文本框 10"/>
          <p:cNvSpPr txBox="1"/>
          <p:nvPr/>
        </p:nvSpPr>
        <p:spPr>
          <a:xfrm>
            <a:off x="767080" y="5472430"/>
            <a:ext cx="7771130" cy="1124585"/>
          </a:xfrm>
          <a:prstGeom prst="rect">
            <a:avLst/>
          </a:prstGeom>
          <a:noFill/>
          <a:ln w="9525">
            <a:noFill/>
          </a:ln>
        </p:spPr>
        <p:txBody>
          <a:bodyPr wrap="square">
            <a:spAutoFit/>
          </a:bodyPr>
          <a:p>
            <a:pPr algn="l">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真实运动矩形区域大小为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7m*5m</a:t>
            </a:r>
            <a:endPar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a:p>
            <a:pPr algn="l">
              <a:lnSpc>
                <a:spcPct val="120000"/>
              </a:lnSpc>
              <a:spcBef>
                <a:spcPts val="0"/>
              </a:spcBef>
              <a:spcAft>
                <a:spcPts val="0"/>
              </a:spcAft>
            </a:pPr>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定位轨迹矩形区域约为  </a:t>
            </a:r>
            <a:r>
              <a:rPr lang="zh-CN" altLang="en-US"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6.78m*4.86m</a:t>
            </a:r>
            <a:endPar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05" y="212951"/>
            <a:ext cx="814343" cy="646703"/>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4.5</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系统运行测试</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114" name="Straight Connector 8"/>
          <p:cNvCxnSpPr/>
          <p:nvPr/>
        </p:nvCxnSpPr>
        <p:spPr>
          <a:xfrm>
            <a:off x="720379" y="122337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3" name="加号 152"/>
          <p:cNvSpPr/>
          <p:nvPr/>
        </p:nvSpPr>
        <p:spPr>
          <a:xfrm>
            <a:off x="576256" y="105165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cxnSp>
        <p:nvCxnSpPr>
          <p:cNvPr id="3" name="Straight Connector 8"/>
          <p:cNvCxnSpPr/>
          <p:nvPr/>
        </p:nvCxnSpPr>
        <p:spPr>
          <a:xfrm>
            <a:off x="722284" y="1224646"/>
            <a:ext cx="19530" cy="5167899"/>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加号 8"/>
          <p:cNvSpPr/>
          <p:nvPr/>
        </p:nvSpPr>
        <p:spPr>
          <a:xfrm>
            <a:off x="578161" y="105292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0" name="文本框 9"/>
          <p:cNvSpPr txBox="1"/>
          <p:nvPr/>
        </p:nvSpPr>
        <p:spPr>
          <a:xfrm>
            <a:off x="885825" y="976630"/>
            <a:ext cx="31083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测试结果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5825" y="1882140"/>
            <a:ext cx="7996555" cy="460375"/>
          </a:xfrm>
          <a:prstGeom prst="rect">
            <a:avLst/>
          </a:prstGeom>
          <a:noFill/>
          <a:ln w="9525">
            <a:noFill/>
          </a:ln>
        </p:spPr>
        <p:txBody>
          <a:bodyPr wrap="square">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定位一致性偏差小于30cm，满足系统的定位精度要求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52"/>
          <p:cNvSpPr/>
          <p:nvPr/>
        </p:nvSpPr>
        <p:spPr>
          <a:xfrm>
            <a:off x="669422" y="205511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675300" y="319388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66" name="Oval 52"/>
          <p:cNvSpPr/>
          <p:nvPr/>
        </p:nvSpPr>
        <p:spPr>
          <a:xfrm>
            <a:off x="685921" y="441036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741680" y="2928620"/>
            <a:ext cx="6598920" cy="645160"/>
          </a:xfrm>
          <a:prstGeom prst="rect">
            <a:avLst/>
          </a:prstGeom>
          <a:noFill/>
        </p:spPr>
        <p:txBody>
          <a:bodyPr wrap="square" rtlCol="0" anchor="t">
            <a:spAutoFit/>
          </a:bodyPr>
          <a:p>
            <a:pPr indent="304800" algn="l"/>
            <a:endParaRPr lang="zh-CN" altLang="en-US" b="0">
              <a:latin typeface="宋体" panose="02010600030101010101" pitchFamily="2" charset="-122"/>
              <a:ea typeface="宋体" panose="02010600030101010101" pitchFamily="2" charset="-122"/>
              <a:cs typeface="宋体" panose="02010600030101010101" pitchFamily="2" charset="-122"/>
            </a:endParaRPr>
          </a:p>
          <a:p>
            <a:pPr indent="304800" algn="l"/>
            <a:endParaRPr lang="zh-CN" altLang="en-US"/>
          </a:p>
        </p:txBody>
      </p:sp>
      <p:sp>
        <p:nvSpPr>
          <p:cNvPr id="16" name="文本框 15"/>
          <p:cNvSpPr txBox="1"/>
          <p:nvPr/>
        </p:nvSpPr>
        <p:spPr>
          <a:xfrm>
            <a:off x="887730" y="4236720"/>
            <a:ext cx="7498080" cy="460375"/>
          </a:xfrm>
          <a:prstGeom prst="rect">
            <a:avLst/>
          </a:prstGeom>
          <a:noFill/>
        </p:spPr>
        <p:txBody>
          <a:bodyPr wrap="none" rtlCol="0" anchor="t">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定位轨迹还原定位目标真实轨迹，满足系统实时性要求</a:t>
            </a:r>
            <a:endParaRPr lang="zh-CN" altLang="en-US"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87730" y="3021330"/>
            <a:ext cx="6583680" cy="460375"/>
          </a:xfrm>
          <a:prstGeom prst="rect">
            <a:avLst/>
          </a:prstGeom>
          <a:noFill/>
        </p:spPr>
        <p:txBody>
          <a:bodyPr wrap="none" rtlCol="0" anchor="t">
            <a:spAutoFit/>
          </a:bodyPr>
          <a:p>
            <a:pPr algn="l"/>
            <a:r>
              <a:rPr lang="zh-CN" altLang="en-US" sz="2400" b="1" dirty="0">
                <a:solidFill>
                  <a:schemeClr val="bg1">
                    <a:lumMod val="50000"/>
                  </a:schemeClr>
                </a:solidFill>
                <a:latin typeface="微软雅黑" panose="020B0503020204020204" pitchFamily="34" charset="-122"/>
                <a:ea typeface="微软雅黑" panose="020B0503020204020204" pitchFamily="34" charset="-122"/>
                <a:sym typeface="+mn-ea"/>
              </a:rPr>
              <a:t>定位轨迹曲线稳定而连续，满足定位稳定性要求</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_1"/>
          <p:cNvSpPr/>
          <p:nvPr/>
        </p:nvSpPr>
        <p:spPr>
          <a:xfrm rot="5828732">
            <a:off x="4182490" y="4250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1" name="Rec_2"/>
          <p:cNvSpPr/>
          <p:nvPr/>
        </p:nvSpPr>
        <p:spPr>
          <a:xfrm rot="12716368">
            <a:off x="4980712" y="3985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8" name="Rec_5"/>
          <p:cNvSpPr/>
          <p:nvPr/>
        </p:nvSpPr>
        <p:spPr>
          <a:xfrm rot="2013995">
            <a:off x="6630135" y="4724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19" name="Rec_5"/>
          <p:cNvSpPr/>
          <p:nvPr/>
        </p:nvSpPr>
        <p:spPr>
          <a:xfrm rot="2333847">
            <a:off x="2602207" y="3798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0" name="Rec_1"/>
          <p:cNvSpPr/>
          <p:nvPr/>
        </p:nvSpPr>
        <p:spPr>
          <a:xfrm rot="17126265">
            <a:off x="4481082" y="2043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1" name="Rec_5"/>
          <p:cNvSpPr/>
          <p:nvPr/>
        </p:nvSpPr>
        <p:spPr>
          <a:xfrm rot="14560225">
            <a:off x="6511447" y="3848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3" name="Rec_4"/>
          <p:cNvSpPr/>
          <p:nvPr/>
        </p:nvSpPr>
        <p:spPr>
          <a:xfrm rot="13984758">
            <a:off x="3450915" y="2120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4" name="Rec_1"/>
          <p:cNvSpPr/>
          <p:nvPr/>
        </p:nvSpPr>
        <p:spPr>
          <a:xfrm rot="5014549">
            <a:off x="2193230" y="4490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5" name="Rec_4"/>
          <p:cNvSpPr/>
          <p:nvPr/>
        </p:nvSpPr>
        <p:spPr>
          <a:xfrm rot="12124728">
            <a:off x="2447394" y="3186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6" name="Rec_3"/>
          <p:cNvSpPr/>
          <p:nvPr/>
        </p:nvSpPr>
        <p:spPr>
          <a:xfrm rot="14473366">
            <a:off x="1983943" y="2125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7" name="Rec_5"/>
          <p:cNvSpPr/>
          <p:nvPr/>
        </p:nvSpPr>
        <p:spPr>
          <a:xfrm rot="2635889">
            <a:off x="5642757" y="1938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28" name="Rec_4"/>
          <p:cNvSpPr/>
          <p:nvPr/>
        </p:nvSpPr>
        <p:spPr>
          <a:xfrm rot="3284676">
            <a:off x="4882955" y="1493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0" name="Rec_5"/>
          <p:cNvSpPr/>
          <p:nvPr/>
        </p:nvSpPr>
        <p:spPr>
          <a:xfrm rot="3260016">
            <a:off x="2285470" y="1670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50" name="组合 49"/>
          <p:cNvGrpSpPr/>
          <p:nvPr/>
        </p:nvGrpSpPr>
        <p:grpSpPr>
          <a:xfrm>
            <a:off x="918993" y="2463800"/>
            <a:ext cx="1828017" cy="1676400"/>
            <a:chOff x="2286783" y="2590800"/>
            <a:chExt cx="1828017" cy="1676400"/>
          </a:xfrm>
        </p:grpSpPr>
        <p:sp>
          <p:nvSpPr>
            <p:cNvPr id="51" name="任意多边形 50"/>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52" name="文本框 5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05</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53" name="组合 52"/>
          <p:cNvGrpSpPr/>
          <p:nvPr/>
        </p:nvGrpSpPr>
        <p:grpSpPr>
          <a:xfrm>
            <a:off x="2686972" y="2630623"/>
            <a:ext cx="6213188" cy="1141791"/>
            <a:chOff x="4531012" y="2721681"/>
            <a:chExt cx="6213188" cy="1141791"/>
          </a:xfrm>
        </p:grpSpPr>
        <p:sp>
          <p:nvSpPr>
            <p:cNvPr id="54" name="文本框 53"/>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55" name="组合 54"/>
            <p:cNvGrpSpPr/>
            <p:nvPr/>
          </p:nvGrpSpPr>
          <p:grpSpPr>
            <a:xfrm>
              <a:off x="4830961" y="3440586"/>
              <a:ext cx="3383755" cy="45719"/>
              <a:chOff x="5516761" y="2095500"/>
              <a:chExt cx="3383755" cy="495300"/>
            </a:xfrm>
          </p:grpSpPr>
          <p:sp>
            <p:nvSpPr>
              <p:cNvPr id="56" name="矩形 55"/>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矩形 58"/>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矩形 59"/>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3" name="TextBox 7"/>
            <p:cNvSpPr>
              <a:spLocks noChangeArrowheads="1"/>
            </p:cNvSpPr>
            <p:nvPr/>
          </p:nvSpPr>
          <p:spPr bwMode="auto">
            <a:xfrm>
              <a:off x="4713879" y="3540307"/>
              <a:ext cx="6030321" cy="32316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64" name="矩形 63"/>
          <p:cNvSpPr/>
          <p:nvPr/>
        </p:nvSpPr>
        <p:spPr>
          <a:xfrm>
            <a:off x="6509266" y="3349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19" y="215865"/>
            <a:ext cx="808515" cy="64087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5.1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总结与展望</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3" name="组 43"/>
          <p:cNvGrpSpPr/>
          <p:nvPr/>
        </p:nvGrpSpPr>
        <p:grpSpPr>
          <a:xfrm>
            <a:off x="832226" y="1087304"/>
            <a:ext cx="4185920" cy="5388311"/>
            <a:chOff x="6251027" y="1066870"/>
            <a:chExt cx="4185920" cy="5388311"/>
          </a:xfrm>
        </p:grpSpPr>
        <p:cxnSp>
          <p:nvCxnSpPr>
            <p:cNvPr id="9"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6">
                    <a:lumMod val="75000"/>
                  </a:schemeClr>
                </a:solidFill>
                <a:latin typeface="+mn-ea"/>
              </a:endParaRPr>
            </a:p>
          </p:txBody>
        </p:sp>
        <p:sp>
          <p:nvSpPr>
            <p:cNvPr id="11" name="文本框 10"/>
            <p:cNvSpPr txBox="1"/>
            <p:nvPr/>
          </p:nvSpPr>
          <p:spPr>
            <a:xfrm>
              <a:off x="6559002" y="1936820"/>
              <a:ext cx="3877945" cy="655320"/>
            </a:xfrm>
            <a:prstGeom prst="rect">
              <a:avLst/>
            </a:prstGeom>
            <a:noFill/>
          </p:spPr>
          <p:txBody>
            <a:bodyPr wrap="square" rtlCol="0">
              <a:spAutoFit/>
            </a:bodyPr>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室内定位技术调研</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indent="0" algn="l" fontAlgn="auto">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13" name="加号 12"/>
            <p:cNvSpPr/>
            <p:nvPr/>
          </p:nvSpPr>
          <p:spPr>
            <a:xfrm>
              <a:off x="6251027" y="11418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49" name="文本框 48"/>
            <p:cNvSpPr txBox="1"/>
            <p:nvPr/>
          </p:nvSpPr>
          <p:spPr>
            <a:xfrm>
              <a:off x="6558729" y="1066870"/>
              <a:ext cx="2920023"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总结</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grpSp>
      <p:sp>
        <p:nvSpPr>
          <p:cNvPr id="50" name="Oval 52"/>
          <p:cNvSpPr/>
          <p:nvPr/>
        </p:nvSpPr>
        <p:spPr>
          <a:xfrm>
            <a:off x="953267" y="321716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文本框 50"/>
          <p:cNvSpPr txBox="1"/>
          <p:nvPr/>
        </p:nvSpPr>
        <p:spPr>
          <a:xfrm>
            <a:off x="1139825" y="3075305"/>
            <a:ext cx="4171315" cy="655320"/>
          </a:xfrm>
          <a:prstGeom prst="rect">
            <a:avLst/>
          </a:prstGeom>
          <a:noFill/>
        </p:spPr>
        <p:txBody>
          <a:bodyPr wrap="square" rtlCol="0">
            <a:spAutoFit/>
          </a:bodyPr>
          <a:p>
            <a:r>
              <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rPr>
              <a:t>系统总体框架结构设计</a:t>
            </a:r>
            <a:endParaRPr lang="zh-CN" altLang="en-US" sz="2000" b="1" dirty="0" smtClean="0">
              <a:solidFill>
                <a:schemeClr val="accent6">
                  <a:lumMod val="75000"/>
                </a:schemeClr>
              </a:solidFill>
              <a:latin typeface="微软雅黑" panose="020B0503020204020204" pitchFamily="34" charset="-122"/>
              <a:ea typeface="微软雅黑" panose="020B0503020204020204" pitchFamily="34" charset="-122"/>
            </a:endParaRPr>
          </a:p>
          <a:p>
            <a:pPr marL="285750" indent="-285750" algn="l">
              <a:lnSpc>
                <a:spcPts val="2000"/>
              </a:lnSpc>
              <a:buFont typeface="Wingdings" panose="05000000000000000000" charset="0"/>
              <a:buChar char=""/>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55" name="Oval 52"/>
          <p:cNvSpPr/>
          <p:nvPr/>
        </p:nvSpPr>
        <p:spPr>
          <a:xfrm>
            <a:off x="959145" y="435593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6" name="文本框 55"/>
          <p:cNvSpPr txBox="1"/>
          <p:nvPr/>
        </p:nvSpPr>
        <p:spPr>
          <a:xfrm>
            <a:off x="1162685" y="4213860"/>
            <a:ext cx="4324985" cy="655320"/>
          </a:xfrm>
          <a:prstGeom prst="rect">
            <a:avLst/>
          </a:prstGeom>
          <a:noFill/>
        </p:spPr>
        <p:txBody>
          <a:bodyPr wrap="square" rtlCol="0">
            <a:spAutoFit/>
          </a:bodyPr>
          <a:p>
            <a:r>
              <a:rPr lang="zh-CN" altLang="en-US" sz="2000" b="1" dirty="0">
                <a:solidFill>
                  <a:schemeClr val="accent6">
                    <a:lumMod val="75000"/>
                  </a:schemeClr>
                </a:solidFill>
                <a:latin typeface="微软雅黑" panose="020B0503020204020204" pitchFamily="34" charset="-122"/>
                <a:ea typeface="微软雅黑" panose="020B0503020204020204" pitchFamily="34" charset="-122"/>
              </a:rPr>
              <a:t>定位算法研究与实现</a:t>
            </a:r>
            <a:endParaRPr lang="zh-CN" altLang="en-US" sz="2000" b="1" dirty="0">
              <a:solidFill>
                <a:schemeClr val="accent6">
                  <a:lumMod val="75000"/>
                </a:schemeClr>
              </a:solidFill>
              <a:latin typeface="微软雅黑" panose="020B0503020204020204" pitchFamily="34" charset="-122"/>
              <a:ea typeface="微软雅黑" panose="020B0503020204020204" pitchFamily="34" charset="-122"/>
            </a:endParaRPr>
          </a:p>
          <a:p>
            <a:pPr indent="0" algn="l">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66" name="Oval 52"/>
          <p:cNvSpPr/>
          <p:nvPr/>
        </p:nvSpPr>
        <p:spPr>
          <a:xfrm>
            <a:off x="969766" y="55724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71" name="文本框 70"/>
          <p:cNvSpPr txBox="1"/>
          <p:nvPr/>
        </p:nvSpPr>
        <p:spPr>
          <a:xfrm>
            <a:off x="1198245" y="5430520"/>
            <a:ext cx="3505200" cy="655320"/>
          </a:xfrm>
          <a:prstGeom prst="rect">
            <a:avLst/>
          </a:prstGeom>
          <a:noFill/>
        </p:spPr>
        <p:txBody>
          <a:bodyPr wrap="square" rtlCol="0">
            <a:spAutoFit/>
          </a:bodyPr>
          <a:p>
            <a:r>
              <a:rPr sz="2000" b="1" dirty="0">
                <a:solidFill>
                  <a:schemeClr val="accent6">
                    <a:lumMod val="75000"/>
                  </a:schemeClr>
                </a:solidFill>
                <a:latin typeface="微软雅黑" panose="020B0503020204020204" pitchFamily="34" charset="-122"/>
                <a:ea typeface="微软雅黑" panose="020B0503020204020204" pitchFamily="34" charset="-122"/>
              </a:rPr>
              <a:t>设计和编写定位服务软件</a:t>
            </a:r>
            <a:endParaRPr sz="2000" b="1" dirty="0">
              <a:solidFill>
                <a:schemeClr val="accent6">
                  <a:lumMod val="75000"/>
                </a:schemeClr>
              </a:solidFill>
              <a:latin typeface="微软雅黑" panose="020B0503020204020204" pitchFamily="34" charset="-122"/>
              <a:ea typeface="微软雅黑" panose="020B0503020204020204" pitchFamily="34" charset="-122"/>
            </a:endParaRPr>
          </a:p>
          <a:p>
            <a:pPr indent="0" algn="l">
              <a:lnSpc>
                <a:spcPts val="2000"/>
              </a:lnSpc>
              <a:buFont typeface="Wingdings" panose="05000000000000000000" charset="0"/>
              <a:buNone/>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grpSp>
        <p:nvGrpSpPr>
          <p:cNvPr id="26" name="组 43"/>
          <p:cNvGrpSpPr/>
          <p:nvPr/>
        </p:nvGrpSpPr>
        <p:grpSpPr>
          <a:xfrm>
            <a:off x="4406641" y="1087304"/>
            <a:ext cx="3342640" cy="5418791"/>
            <a:chOff x="6251027" y="1036390"/>
            <a:chExt cx="3342640" cy="5418791"/>
          </a:xfrm>
        </p:grpSpPr>
        <p:cxnSp>
          <p:nvCxnSpPr>
            <p:cNvPr id="27" name="Straight Connector 8"/>
            <p:cNvCxnSpPr/>
            <p:nvPr/>
          </p:nvCxnSpPr>
          <p:spPr>
            <a:xfrm>
              <a:off x="6405193" y="1319514"/>
              <a:ext cx="41795" cy="513566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Oval 52"/>
            <p:cNvSpPr/>
            <p:nvPr/>
          </p:nvSpPr>
          <p:spPr>
            <a:xfrm>
              <a:off x="6363755" y="207874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solidFill>
                  <a:schemeClr val="accent6">
                    <a:lumMod val="75000"/>
                  </a:schemeClr>
                </a:solidFill>
                <a:latin typeface="+mn-ea"/>
              </a:endParaRPr>
            </a:p>
          </p:txBody>
        </p:sp>
        <p:sp>
          <p:nvSpPr>
            <p:cNvPr id="29" name="文本框 28"/>
            <p:cNvSpPr txBox="1"/>
            <p:nvPr/>
          </p:nvSpPr>
          <p:spPr>
            <a:xfrm>
              <a:off x="6559002" y="1936820"/>
              <a:ext cx="3034665" cy="398780"/>
            </a:xfrm>
            <a:prstGeom prst="rect">
              <a:avLst/>
            </a:prstGeom>
            <a:noFill/>
          </p:spPr>
          <p:txBody>
            <a:bodyPr wrap="square" rtlCol="0">
              <a:spAutoFit/>
            </a:bodyPr>
            <a:p>
              <a:pPr algn="l"/>
              <a:r>
                <a:rPr lang="zh-CN" altLang="en-US" sz="2000" b="1">
                  <a:solidFill>
                    <a:srgbClr val="E36860"/>
                  </a:solidFill>
                  <a:latin typeface="+mn-ea"/>
                </a:rPr>
                <a:t>三维定位的研究</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0" name="加号 29"/>
            <p:cNvSpPr/>
            <p:nvPr/>
          </p:nvSpPr>
          <p:spPr>
            <a:xfrm>
              <a:off x="6251027" y="1141800"/>
              <a:ext cx="309614" cy="309614"/>
            </a:xfrm>
            <a:prstGeom prst="mathPlus">
              <a:avLst/>
            </a:prstGeom>
            <a:solidFill>
              <a:srgbClr val="E36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31" name="文本框 30"/>
            <p:cNvSpPr txBox="1"/>
            <p:nvPr/>
          </p:nvSpPr>
          <p:spPr>
            <a:xfrm>
              <a:off x="6558729" y="1036390"/>
              <a:ext cx="2920023" cy="460375"/>
            </a:xfrm>
            <a:prstGeom prst="rect">
              <a:avLst/>
            </a:prstGeom>
            <a:noFill/>
          </p:spPr>
          <p:txBody>
            <a:bodyPr wrap="square" rtlCol="0">
              <a:spAutoFit/>
            </a:bodyPr>
            <a:p>
              <a:r>
                <a:rPr lang="zh-CN" altLang="en-US" sz="2400" b="1">
                  <a:solidFill>
                    <a:srgbClr val="E36860"/>
                  </a:solidFill>
                  <a:latin typeface="+mn-ea"/>
                </a:rPr>
                <a:t>展望</a:t>
              </a:r>
              <a:endParaRPr lang="zh-CN" altLang="en-US" sz="2400" b="1">
                <a:solidFill>
                  <a:srgbClr val="E36860"/>
                </a:solidFill>
                <a:latin typeface="+mn-ea"/>
              </a:endParaRPr>
            </a:p>
          </p:txBody>
        </p:sp>
      </p:grpSp>
      <p:sp>
        <p:nvSpPr>
          <p:cNvPr id="32" name="Oval 52"/>
          <p:cNvSpPr/>
          <p:nvPr/>
        </p:nvSpPr>
        <p:spPr>
          <a:xfrm>
            <a:off x="4527682" y="3247644"/>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3" name="文本框 32"/>
          <p:cNvSpPr txBox="1"/>
          <p:nvPr/>
        </p:nvSpPr>
        <p:spPr>
          <a:xfrm>
            <a:off x="4714240" y="3105785"/>
            <a:ext cx="3263900" cy="398780"/>
          </a:xfrm>
          <a:prstGeom prst="rect">
            <a:avLst/>
          </a:prstGeom>
          <a:noFill/>
        </p:spPr>
        <p:txBody>
          <a:bodyPr wrap="square" rtlCol="0">
            <a:spAutoFit/>
          </a:bodyPr>
          <a:p>
            <a:r>
              <a:rPr lang="zh-CN" altLang="en-US" sz="2000" b="1">
                <a:solidFill>
                  <a:srgbClr val="E36860"/>
                </a:solidFill>
                <a:latin typeface="+mn-ea"/>
              </a:rPr>
              <a:t>上层 3D 地图显示</a:t>
            </a: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4" name="Oval 52"/>
          <p:cNvSpPr/>
          <p:nvPr/>
        </p:nvSpPr>
        <p:spPr>
          <a:xfrm>
            <a:off x="4533560" y="438641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6" name="文本框 35"/>
          <p:cNvSpPr txBox="1"/>
          <p:nvPr/>
        </p:nvSpPr>
        <p:spPr>
          <a:xfrm>
            <a:off x="4737100" y="4244340"/>
            <a:ext cx="4029075" cy="655320"/>
          </a:xfrm>
          <a:prstGeom prst="rect">
            <a:avLst/>
          </a:prstGeom>
          <a:noFill/>
        </p:spPr>
        <p:txBody>
          <a:bodyPr wrap="square" rtlCol="0">
            <a:spAutoFit/>
          </a:bodyPr>
          <a:p>
            <a:r>
              <a:rPr lang="zh-CN" altLang="en-US" sz="2000" b="1">
                <a:solidFill>
                  <a:srgbClr val="E36860"/>
                </a:solidFill>
                <a:latin typeface="+mn-ea"/>
              </a:rPr>
              <a:t>多种定位技术融合实现高精度定位</a:t>
            </a:r>
            <a:endParaRPr lang="zh-CN" altLang="en-US" sz="2000" b="1">
              <a:solidFill>
                <a:srgbClr val="E36860"/>
              </a:solidFill>
              <a:latin typeface="+mn-ea"/>
            </a:endParaRPr>
          </a:p>
          <a:p>
            <a:pPr marL="285750" indent="-285750" algn="l">
              <a:lnSpc>
                <a:spcPts val="2000"/>
              </a:lnSpc>
              <a:buFont typeface="Wingdings" panose="05000000000000000000" charset="0"/>
              <a:buChar char=""/>
            </a:pPr>
            <a:endParaRPr lang="zh-CN" altLang="en-US" sz="1400" dirty="0">
              <a:solidFill>
                <a:schemeClr val="bg1">
                  <a:lumMod val="50000"/>
                </a:schemeClr>
              </a:solidFill>
              <a:effectLst>
                <a:innerShdw blurRad="63500" dist="50800" dir="13500000">
                  <a:prstClr val="black">
                    <a:alpha val="35000"/>
                  </a:prstClr>
                </a:innerShdw>
              </a:effectLst>
              <a:latin typeface="Times New Roman" panose="02020603050405020304" charset="0"/>
              <a:ea typeface="微软雅黑" panose="020B0503020204020204" pitchFamily="34" charset="-122"/>
            </a:endParaRPr>
          </a:p>
        </p:txBody>
      </p:sp>
      <p:sp>
        <p:nvSpPr>
          <p:cNvPr id="37" name="Oval 52"/>
          <p:cNvSpPr/>
          <p:nvPr/>
        </p:nvSpPr>
        <p:spPr>
          <a:xfrm>
            <a:off x="4544181" y="560289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bldLvl="0" animBg="1"/>
      <p:bldP spid="36" grpId="0"/>
      <p:bldP spid="37"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026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4824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473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445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324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355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294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037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291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1827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486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726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129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762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650557" y="2826451"/>
              <a:ext cx="985393" cy="1205103"/>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Q</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530762" y="2757623"/>
            <a:ext cx="6213188" cy="1140571"/>
            <a:chOff x="4531012" y="2721681"/>
            <a:chExt cx="6213188" cy="114057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en-US" altLang="zh-CN"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Thank You !</a:t>
              </a:r>
              <a:endParaRPr lang="en-US" altLang="zh-CN"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353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2000" fill="hold">
                                          <p:stCondLst>
                                            <p:cond delay="0"/>
                                          </p:stCondLst>
                                        </p:cTn>
                                        <p:tgtEl>
                                          <p:spTgt spid="2"/>
                                        </p:tgtEl>
                                        <p:attrNameLst>
                                          <p:attrName>ppt_x</p:attrName>
                                        </p:attrNameLst>
                                      </p:cBhvr>
                                      <p:tavLst>
                                        <p:tav tm="0" fmla="#ppt_x-(#ppt_x-(#ppt_x-0.4))*(1-$)^8">
                                          <p:val>
                                            <p:fltVal val="0"/>
                                          </p:val>
                                        </p:tav>
                                        <p:tav tm="100000">
                                          <p:val>
                                            <p:fltVal val="1"/>
                                          </p:val>
                                        </p:tav>
                                      </p:tavLst>
                                    </p:anim>
                                  </p:childTnLst>
                                </p:cTn>
                              </p:par>
                              <p:par>
                                <p:cTn id="8" presetID="10" presetClass="entr" presetSubtype="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750"/>
                                        <p:tgtEl>
                                          <p:spTgt spid="4"/>
                                        </p:tgtEl>
                                      </p:cBhvr>
                                    </p:animEffect>
                                  </p:childTnLst>
                                </p:cTn>
                              </p:par>
                              <p:par>
                                <p:cTn id="11" presetID="0" presetClass="entr" presetSubtype="0" fill="hold" grpId="0" nodeType="withEffect">
                                  <p:stCondLst>
                                    <p:cond delay="637"/>
                                  </p:stCondLst>
                                  <p:childTnLst>
                                    <p:set>
                                      <p:cBhvr>
                                        <p:cTn id="12" dur="1" fill="hold">
                                          <p:stCondLst>
                                            <p:cond delay="0"/>
                                          </p:stCondLst>
                                        </p:cTn>
                                        <p:tgtEl>
                                          <p:spTgt spid="31"/>
                                        </p:tgtEl>
                                        <p:attrNameLst>
                                          <p:attrName>style.visibility</p:attrName>
                                        </p:attrNameLst>
                                      </p:cBhvr>
                                      <p:to>
                                        <p:strVal val="visible"/>
                                      </p:to>
                                    </p:set>
                                    <p:anim from="(0.5-#ppt_w/2)" to="(#ppt_x)" calcmode="lin" valueType="num">
                                      <p:cBhvr>
                                        <p:cTn id="13" dur="1274" fill="hold">
                                          <p:stCondLst>
                                            <p:cond delay="0"/>
                                          </p:stCondLst>
                                        </p:cTn>
                                        <p:tgtEl>
                                          <p:spTgt spid="31"/>
                                        </p:tgtEl>
                                        <p:attrNameLst>
                                          <p:attrName>ppt_x</p:attrName>
                                        </p:attrNameLst>
                                      </p:cBhvr>
                                    </p:anim>
                                    <p:anim from="(0.5-#ppt_h/2)" to="(#ppt_y)" calcmode="lin" valueType="num">
                                      <p:cBhvr>
                                        <p:cTn id="14" dur="1274" fill="hold">
                                          <p:stCondLst>
                                            <p:cond delay="0"/>
                                          </p:stCondLst>
                                        </p:cTn>
                                        <p:tgtEl>
                                          <p:spTgt spid="31"/>
                                        </p:tgtEl>
                                        <p:attrNameLst>
                                          <p:attrName>ppt_y</p:attrName>
                                        </p:attrNameLst>
                                      </p:cBhvr>
                                    </p:anim>
                                    <p:animEffect transition="out" filter="fade">
                                      <p:cBhvr>
                                        <p:cTn id="15" dur="1274">
                                          <p:stCondLst>
                                            <p:cond delay="0"/>
                                          </p:stCondLst>
                                        </p:cTn>
                                        <p:tgtEl>
                                          <p:spTgt spid="31"/>
                                        </p:tgtEl>
                                      </p:cBhvr>
                                    </p:animEffect>
                                    <p:set>
                                      <p:cBhvr additive="base">
                                        <p:cTn id="16" dur="1" fill="hold">
                                          <p:stCondLst>
                                            <p:cond delay="1273"/>
                                          </p:stCondLst>
                                        </p:cTn>
                                        <p:tgtEl>
                                          <p:spTgt spid="31"/>
                                        </p:tgtEl>
                                        <p:attrNameLst>
                                          <p:attrName>style.visibility</p:attrName>
                                        </p:attrNameLst>
                                      </p:cBhvr>
                                      <p:to>
                                        <p:strVal val="hidden"/>
                                      </p:to>
                                    </p:set>
                                  </p:childTnLst>
                                </p:cTn>
                              </p:par>
                              <p:par>
                                <p:cTn id="17" presetID="0" presetClass="entr" presetSubtype="0" fill="hold" grpId="0" nodeType="withEffect">
                                  <p:stCondLst>
                                    <p:cond delay="738"/>
                                  </p:stCondLst>
                                  <p:childTnLst>
                                    <p:set>
                                      <p:cBhvr>
                                        <p:cTn id="18" dur="1" fill="hold">
                                          <p:stCondLst>
                                            <p:cond delay="0"/>
                                          </p:stCondLst>
                                        </p:cTn>
                                        <p:tgtEl>
                                          <p:spTgt spid="32"/>
                                        </p:tgtEl>
                                        <p:attrNameLst>
                                          <p:attrName>style.visibility</p:attrName>
                                        </p:attrNameLst>
                                      </p:cBhvr>
                                      <p:to>
                                        <p:strVal val="visible"/>
                                      </p:to>
                                    </p:set>
                                    <p:anim from="(0.5-#ppt_w/2)" to="(#ppt_x)" calcmode="lin" valueType="num">
                                      <p:cBhvr>
                                        <p:cTn id="19" dur="1274" fill="hold">
                                          <p:stCondLst>
                                            <p:cond delay="0"/>
                                          </p:stCondLst>
                                        </p:cTn>
                                        <p:tgtEl>
                                          <p:spTgt spid="32"/>
                                        </p:tgtEl>
                                        <p:attrNameLst>
                                          <p:attrName>ppt_x</p:attrName>
                                        </p:attrNameLst>
                                      </p:cBhvr>
                                    </p:anim>
                                    <p:anim from="(0.5-#ppt_h/2)" to="(#ppt_y)" calcmode="lin" valueType="num">
                                      <p:cBhvr>
                                        <p:cTn id="20" dur="1274" fill="hold">
                                          <p:stCondLst>
                                            <p:cond delay="0"/>
                                          </p:stCondLst>
                                        </p:cTn>
                                        <p:tgtEl>
                                          <p:spTgt spid="32"/>
                                        </p:tgtEl>
                                        <p:attrNameLst>
                                          <p:attrName>ppt_y</p:attrName>
                                        </p:attrNameLst>
                                      </p:cBhvr>
                                    </p:anim>
                                    <p:animEffect transition="out" filter="fade">
                                      <p:cBhvr>
                                        <p:cTn id="21" dur="1274">
                                          <p:stCondLst>
                                            <p:cond delay="0"/>
                                          </p:stCondLst>
                                        </p:cTn>
                                        <p:tgtEl>
                                          <p:spTgt spid="32"/>
                                        </p:tgtEl>
                                      </p:cBhvr>
                                    </p:animEffect>
                                    <p:set>
                                      <p:cBhvr additive="base">
                                        <p:cTn id="22" dur="1" fill="hold">
                                          <p:stCondLst>
                                            <p:cond delay="1273"/>
                                          </p:stCondLst>
                                        </p:cTn>
                                        <p:tgtEl>
                                          <p:spTgt spid="32"/>
                                        </p:tgtEl>
                                        <p:attrNameLst>
                                          <p:attrName>style.visibility</p:attrName>
                                        </p:attrNameLst>
                                      </p:cBhvr>
                                      <p:to>
                                        <p:strVal val="hidden"/>
                                      </p:to>
                                    </p:set>
                                  </p:childTnLst>
                                </p:cTn>
                              </p:par>
                              <p:par>
                                <p:cTn id="23" presetID="0" presetClass="entr" presetSubtype="0" fill="hold" grpId="0" nodeType="withEffect">
                                  <p:stCondLst>
                                    <p:cond delay="1592"/>
                                  </p:stCondLst>
                                  <p:childTnLst>
                                    <p:set>
                                      <p:cBhvr>
                                        <p:cTn id="24" dur="1" fill="hold">
                                          <p:stCondLst>
                                            <p:cond delay="0"/>
                                          </p:stCondLst>
                                        </p:cTn>
                                        <p:tgtEl>
                                          <p:spTgt spid="33"/>
                                        </p:tgtEl>
                                        <p:attrNameLst>
                                          <p:attrName>style.visibility</p:attrName>
                                        </p:attrNameLst>
                                      </p:cBhvr>
                                      <p:to>
                                        <p:strVal val="visible"/>
                                      </p:to>
                                    </p:set>
                                    <p:anim from="(0.5-#ppt_w/2)" to="(#ppt_x)" calcmode="lin" valueType="num">
                                      <p:cBhvr>
                                        <p:cTn id="25" dur="1274" fill="hold">
                                          <p:stCondLst>
                                            <p:cond delay="0"/>
                                          </p:stCondLst>
                                        </p:cTn>
                                        <p:tgtEl>
                                          <p:spTgt spid="33"/>
                                        </p:tgtEl>
                                        <p:attrNameLst>
                                          <p:attrName>ppt_x</p:attrName>
                                        </p:attrNameLst>
                                      </p:cBhvr>
                                    </p:anim>
                                    <p:anim from="(0.5-#ppt_h/2)" to="(#ppt_y)" calcmode="lin" valueType="num">
                                      <p:cBhvr>
                                        <p:cTn id="26" dur="1274" fill="hold">
                                          <p:stCondLst>
                                            <p:cond delay="0"/>
                                          </p:stCondLst>
                                        </p:cTn>
                                        <p:tgtEl>
                                          <p:spTgt spid="33"/>
                                        </p:tgtEl>
                                        <p:attrNameLst>
                                          <p:attrName>ppt_y</p:attrName>
                                        </p:attrNameLst>
                                      </p:cBhvr>
                                    </p:anim>
                                    <p:animEffect transition="out" filter="fade">
                                      <p:cBhvr>
                                        <p:cTn id="27" dur="1274">
                                          <p:stCondLst>
                                            <p:cond delay="0"/>
                                          </p:stCondLst>
                                        </p:cTn>
                                        <p:tgtEl>
                                          <p:spTgt spid="33"/>
                                        </p:tgtEl>
                                      </p:cBhvr>
                                    </p:animEffect>
                                    <p:set>
                                      <p:cBhvr additive="base">
                                        <p:cTn id="28" dur="1" fill="hold">
                                          <p:stCondLst>
                                            <p:cond delay="1273"/>
                                          </p:stCondLst>
                                        </p:cTn>
                                        <p:tgtEl>
                                          <p:spTgt spid="33"/>
                                        </p:tgtEl>
                                        <p:attrNameLst>
                                          <p:attrName>style.visibility</p:attrName>
                                        </p:attrNameLst>
                                      </p:cBhvr>
                                      <p:to>
                                        <p:strVal val="hidden"/>
                                      </p:to>
                                    </p:set>
                                  </p:childTnLst>
                                </p:cTn>
                              </p:par>
                              <p:par>
                                <p:cTn id="29" presetID="0" presetClass="entr" presetSubtype="0" fill="hold" grpId="0" nodeType="withEffect">
                                  <p:stCondLst>
                                    <p:cond delay="1283"/>
                                  </p:stCondLst>
                                  <p:childTnLst>
                                    <p:set>
                                      <p:cBhvr>
                                        <p:cTn id="30" dur="1" fill="hold">
                                          <p:stCondLst>
                                            <p:cond delay="0"/>
                                          </p:stCondLst>
                                        </p:cTn>
                                        <p:tgtEl>
                                          <p:spTgt spid="34"/>
                                        </p:tgtEl>
                                        <p:attrNameLst>
                                          <p:attrName>style.visibility</p:attrName>
                                        </p:attrNameLst>
                                      </p:cBhvr>
                                      <p:to>
                                        <p:strVal val="visible"/>
                                      </p:to>
                                    </p:set>
                                    <p:anim from="(0.5-#ppt_w/2)" to="(#ppt_x)" calcmode="lin" valueType="num">
                                      <p:cBhvr>
                                        <p:cTn id="31" dur="1274" fill="hold">
                                          <p:stCondLst>
                                            <p:cond delay="0"/>
                                          </p:stCondLst>
                                        </p:cTn>
                                        <p:tgtEl>
                                          <p:spTgt spid="34"/>
                                        </p:tgtEl>
                                        <p:attrNameLst>
                                          <p:attrName>ppt_x</p:attrName>
                                        </p:attrNameLst>
                                      </p:cBhvr>
                                    </p:anim>
                                    <p:anim from="(0.5-#ppt_h/2)" to="(#ppt_y)" calcmode="lin" valueType="num">
                                      <p:cBhvr>
                                        <p:cTn id="32" dur="1274" fill="hold">
                                          <p:stCondLst>
                                            <p:cond delay="0"/>
                                          </p:stCondLst>
                                        </p:cTn>
                                        <p:tgtEl>
                                          <p:spTgt spid="34"/>
                                        </p:tgtEl>
                                        <p:attrNameLst>
                                          <p:attrName>ppt_y</p:attrName>
                                        </p:attrNameLst>
                                      </p:cBhvr>
                                    </p:anim>
                                    <p:animEffect transition="out" filter="fade">
                                      <p:cBhvr>
                                        <p:cTn id="33" dur="1274">
                                          <p:stCondLst>
                                            <p:cond delay="0"/>
                                          </p:stCondLst>
                                        </p:cTn>
                                        <p:tgtEl>
                                          <p:spTgt spid="34"/>
                                        </p:tgtEl>
                                      </p:cBhvr>
                                    </p:animEffect>
                                    <p:set>
                                      <p:cBhvr additive="base">
                                        <p:cTn id="34" dur="1" fill="hold">
                                          <p:stCondLst>
                                            <p:cond delay="1273"/>
                                          </p:stCondLst>
                                        </p:cTn>
                                        <p:tgtEl>
                                          <p:spTgt spid="34"/>
                                        </p:tgtEl>
                                        <p:attrNameLst>
                                          <p:attrName>style.visibility</p:attrName>
                                        </p:attrNameLst>
                                      </p:cBhvr>
                                      <p:to>
                                        <p:strVal val="hidden"/>
                                      </p:to>
                                    </p:set>
                                  </p:childTnLst>
                                </p:cTn>
                              </p:par>
                              <p:par>
                                <p:cTn id="35" presetID="0" presetClass="entr" presetSubtype="0" fill="hold" grpId="0" nodeType="withEffect">
                                  <p:stCondLst>
                                    <p:cond delay="653"/>
                                  </p:stCondLst>
                                  <p:childTnLst>
                                    <p:set>
                                      <p:cBhvr>
                                        <p:cTn id="36" dur="1" fill="hold">
                                          <p:stCondLst>
                                            <p:cond delay="0"/>
                                          </p:stCondLst>
                                        </p:cTn>
                                        <p:tgtEl>
                                          <p:spTgt spid="36"/>
                                        </p:tgtEl>
                                        <p:attrNameLst>
                                          <p:attrName>style.visibility</p:attrName>
                                        </p:attrNameLst>
                                      </p:cBhvr>
                                      <p:to>
                                        <p:strVal val="visible"/>
                                      </p:to>
                                    </p:set>
                                    <p:anim from="(0.5-#ppt_w/2)" to="(#ppt_x)" calcmode="lin" valueType="num">
                                      <p:cBhvr>
                                        <p:cTn id="37" dur="1274" fill="hold">
                                          <p:stCondLst>
                                            <p:cond delay="0"/>
                                          </p:stCondLst>
                                        </p:cTn>
                                        <p:tgtEl>
                                          <p:spTgt spid="36"/>
                                        </p:tgtEl>
                                        <p:attrNameLst>
                                          <p:attrName>ppt_x</p:attrName>
                                        </p:attrNameLst>
                                      </p:cBhvr>
                                    </p:anim>
                                    <p:anim from="(0.5-#ppt_h/2)" to="(#ppt_y)" calcmode="lin" valueType="num">
                                      <p:cBhvr>
                                        <p:cTn id="38" dur="1274" fill="hold">
                                          <p:stCondLst>
                                            <p:cond delay="0"/>
                                          </p:stCondLst>
                                        </p:cTn>
                                        <p:tgtEl>
                                          <p:spTgt spid="36"/>
                                        </p:tgtEl>
                                        <p:attrNameLst>
                                          <p:attrName>ppt_y</p:attrName>
                                        </p:attrNameLst>
                                      </p:cBhvr>
                                    </p:anim>
                                    <p:animEffect transition="out" filter="fade">
                                      <p:cBhvr>
                                        <p:cTn id="39" dur="1274">
                                          <p:stCondLst>
                                            <p:cond delay="0"/>
                                          </p:stCondLst>
                                        </p:cTn>
                                        <p:tgtEl>
                                          <p:spTgt spid="36"/>
                                        </p:tgtEl>
                                      </p:cBhvr>
                                    </p:animEffect>
                                    <p:set>
                                      <p:cBhvr additive="base">
                                        <p:cTn id="40" dur="1" fill="hold">
                                          <p:stCondLst>
                                            <p:cond delay="1273"/>
                                          </p:stCondLst>
                                        </p:cTn>
                                        <p:tgtEl>
                                          <p:spTgt spid="36"/>
                                        </p:tgtEl>
                                        <p:attrNameLst>
                                          <p:attrName>style.visibility</p:attrName>
                                        </p:attrNameLst>
                                      </p:cBhvr>
                                      <p:to>
                                        <p:strVal val="hidden"/>
                                      </p:to>
                                    </p:set>
                                  </p:childTnLst>
                                </p:cTn>
                              </p:par>
                              <p:par>
                                <p:cTn id="41" presetID="0" presetClass="entr" presetSubtype="0" fill="hold" grpId="0" nodeType="withEffect">
                                  <p:stCondLst>
                                    <p:cond delay="1187"/>
                                  </p:stCondLst>
                                  <p:childTnLst>
                                    <p:set>
                                      <p:cBhvr>
                                        <p:cTn id="42" dur="1" fill="hold">
                                          <p:stCondLst>
                                            <p:cond delay="0"/>
                                          </p:stCondLst>
                                        </p:cTn>
                                        <p:tgtEl>
                                          <p:spTgt spid="37"/>
                                        </p:tgtEl>
                                        <p:attrNameLst>
                                          <p:attrName>style.visibility</p:attrName>
                                        </p:attrNameLst>
                                      </p:cBhvr>
                                      <p:to>
                                        <p:strVal val="visible"/>
                                      </p:to>
                                    </p:set>
                                    <p:anim from="(0.5-#ppt_w/2)" to="(#ppt_x)" calcmode="lin" valueType="num">
                                      <p:cBhvr>
                                        <p:cTn id="43" dur="1274" fill="hold">
                                          <p:stCondLst>
                                            <p:cond delay="0"/>
                                          </p:stCondLst>
                                        </p:cTn>
                                        <p:tgtEl>
                                          <p:spTgt spid="37"/>
                                        </p:tgtEl>
                                        <p:attrNameLst>
                                          <p:attrName>ppt_x</p:attrName>
                                        </p:attrNameLst>
                                      </p:cBhvr>
                                    </p:anim>
                                    <p:anim from="(0.5-#ppt_h/2)" to="(#ppt_y)" calcmode="lin" valueType="num">
                                      <p:cBhvr>
                                        <p:cTn id="44" dur="1274" fill="hold">
                                          <p:stCondLst>
                                            <p:cond delay="0"/>
                                          </p:stCondLst>
                                        </p:cTn>
                                        <p:tgtEl>
                                          <p:spTgt spid="37"/>
                                        </p:tgtEl>
                                        <p:attrNameLst>
                                          <p:attrName>ppt_y</p:attrName>
                                        </p:attrNameLst>
                                      </p:cBhvr>
                                    </p:anim>
                                    <p:animEffect transition="out" filter="fade">
                                      <p:cBhvr>
                                        <p:cTn id="45" dur="1274">
                                          <p:stCondLst>
                                            <p:cond delay="0"/>
                                          </p:stCondLst>
                                        </p:cTn>
                                        <p:tgtEl>
                                          <p:spTgt spid="37"/>
                                        </p:tgtEl>
                                      </p:cBhvr>
                                    </p:animEffect>
                                    <p:set>
                                      <p:cBhvr additive="base">
                                        <p:cTn id="46" dur="1" fill="hold">
                                          <p:stCondLst>
                                            <p:cond delay="1273"/>
                                          </p:stCondLst>
                                        </p:cTn>
                                        <p:tgtEl>
                                          <p:spTgt spid="37"/>
                                        </p:tgtEl>
                                        <p:attrNameLst>
                                          <p:attrName>style.visibility</p:attrName>
                                        </p:attrNameLst>
                                      </p:cBhvr>
                                      <p:to>
                                        <p:strVal val="hidden"/>
                                      </p:to>
                                    </p:set>
                                  </p:childTnLst>
                                </p:cTn>
                              </p:par>
                              <p:par>
                                <p:cTn id="47" presetID="0" presetClass="entr" presetSubtype="0" fill="hold" grpId="0" nodeType="withEffect">
                                  <p:stCondLst>
                                    <p:cond delay="733"/>
                                  </p:stCondLst>
                                  <p:childTnLst>
                                    <p:set>
                                      <p:cBhvr>
                                        <p:cTn id="48" dur="1" fill="hold">
                                          <p:stCondLst>
                                            <p:cond delay="0"/>
                                          </p:stCondLst>
                                        </p:cTn>
                                        <p:tgtEl>
                                          <p:spTgt spid="38"/>
                                        </p:tgtEl>
                                        <p:attrNameLst>
                                          <p:attrName>style.visibility</p:attrName>
                                        </p:attrNameLst>
                                      </p:cBhvr>
                                      <p:to>
                                        <p:strVal val="visible"/>
                                      </p:to>
                                    </p:set>
                                    <p:anim from="(0.5-#ppt_w/2)" to="(#ppt_x)" calcmode="lin" valueType="num">
                                      <p:cBhvr>
                                        <p:cTn id="49" dur="1274" fill="hold">
                                          <p:stCondLst>
                                            <p:cond delay="0"/>
                                          </p:stCondLst>
                                        </p:cTn>
                                        <p:tgtEl>
                                          <p:spTgt spid="38"/>
                                        </p:tgtEl>
                                        <p:attrNameLst>
                                          <p:attrName>ppt_x</p:attrName>
                                        </p:attrNameLst>
                                      </p:cBhvr>
                                    </p:anim>
                                    <p:anim from="(0.5-#ppt_h/2)" to="(#ppt_y)" calcmode="lin" valueType="num">
                                      <p:cBhvr>
                                        <p:cTn id="50" dur="1274" fill="hold">
                                          <p:stCondLst>
                                            <p:cond delay="0"/>
                                          </p:stCondLst>
                                        </p:cTn>
                                        <p:tgtEl>
                                          <p:spTgt spid="38"/>
                                        </p:tgtEl>
                                        <p:attrNameLst>
                                          <p:attrName>ppt_y</p:attrName>
                                        </p:attrNameLst>
                                      </p:cBhvr>
                                    </p:anim>
                                    <p:animEffect transition="out" filter="fade">
                                      <p:cBhvr>
                                        <p:cTn id="51" dur="1274">
                                          <p:stCondLst>
                                            <p:cond delay="0"/>
                                          </p:stCondLst>
                                        </p:cTn>
                                        <p:tgtEl>
                                          <p:spTgt spid="38"/>
                                        </p:tgtEl>
                                      </p:cBhvr>
                                    </p:animEffect>
                                    <p:set>
                                      <p:cBhvr additive="base">
                                        <p:cTn id="52" dur="1" fill="hold">
                                          <p:stCondLst>
                                            <p:cond delay="1273"/>
                                          </p:stCondLst>
                                        </p:cTn>
                                        <p:tgtEl>
                                          <p:spTgt spid="38"/>
                                        </p:tgtEl>
                                        <p:attrNameLst>
                                          <p:attrName>style.visibility</p:attrName>
                                        </p:attrNameLst>
                                      </p:cBhvr>
                                      <p:to>
                                        <p:strVal val="hidden"/>
                                      </p:to>
                                    </p:set>
                                  </p:childTnLst>
                                </p:cTn>
                              </p:par>
                              <p:par>
                                <p:cTn id="53" presetID="0" presetClass="entr" presetSubtype="0" fill="hold" grpId="0" nodeType="withEffect">
                                  <p:stCondLst>
                                    <p:cond delay="736"/>
                                  </p:stCondLst>
                                  <p:childTnLst>
                                    <p:set>
                                      <p:cBhvr>
                                        <p:cTn id="54" dur="1" fill="hold">
                                          <p:stCondLst>
                                            <p:cond delay="0"/>
                                          </p:stCondLst>
                                        </p:cTn>
                                        <p:tgtEl>
                                          <p:spTgt spid="39"/>
                                        </p:tgtEl>
                                        <p:attrNameLst>
                                          <p:attrName>style.visibility</p:attrName>
                                        </p:attrNameLst>
                                      </p:cBhvr>
                                      <p:to>
                                        <p:strVal val="visible"/>
                                      </p:to>
                                    </p:set>
                                    <p:anim from="(0.5-#ppt_w/2)" to="(#ppt_x)" calcmode="lin" valueType="num">
                                      <p:cBhvr>
                                        <p:cTn id="55" dur="1274" fill="hold">
                                          <p:stCondLst>
                                            <p:cond delay="0"/>
                                          </p:stCondLst>
                                        </p:cTn>
                                        <p:tgtEl>
                                          <p:spTgt spid="39"/>
                                        </p:tgtEl>
                                        <p:attrNameLst>
                                          <p:attrName>ppt_x</p:attrName>
                                        </p:attrNameLst>
                                      </p:cBhvr>
                                    </p:anim>
                                    <p:anim from="(0.5-#ppt_h/2)" to="(#ppt_y)" calcmode="lin" valueType="num">
                                      <p:cBhvr>
                                        <p:cTn id="56" dur="1274" fill="hold">
                                          <p:stCondLst>
                                            <p:cond delay="0"/>
                                          </p:stCondLst>
                                        </p:cTn>
                                        <p:tgtEl>
                                          <p:spTgt spid="39"/>
                                        </p:tgtEl>
                                        <p:attrNameLst>
                                          <p:attrName>ppt_y</p:attrName>
                                        </p:attrNameLst>
                                      </p:cBhvr>
                                    </p:anim>
                                    <p:animEffect transition="out" filter="fade">
                                      <p:cBhvr>
                                        <p:cTn id="57" dur="1274">
                                          <p:stCondLst>
                                            <p:cond delay="0"/>
                                          </p:stCondLst>
                                        </p:cTn>
                                        <p:tgtEl>
                                          <p:spTgt spid="39"/>
                                        </p:tgtEl>
                                      </p:cBhvr>
                                    </p:animEffect>
                                    <p:set>
                                      <p:cBhvr additive="base">
                                        <p:cTn id="58" dur="1" fill="hold">
                                          <p:stCondLst>
                                            <p:cond delay="1273"/>
                                          </p:stCondLst>
                                        </p:cTn>
                                        <p:tgtEl>
                                          <p:spTgt spid="39"/>
                                        </p:tgtEl>
                                        <p:attrNameLst>
                                          <p:attrName>style.visibility</p:attrName>
                                        </p:attrNameLst>
                                      </p:cBhvr>
                                      <p:to>
                                        <p:strVal val="hidden"/>
                                      </p:to>
                                    </p:set>
                                  </p:childTnLst>
                                </p:cTn>
                              </p:par>
                              <p:par>
                                <p:cTn id="59" presetID="0" presetClass="entr" presetSubtype="0" fill="hold" grpId="0" nodeType="withEffect">
                                  <p:stCondLst>
                                    <p:cond delay="1400"/>
                                  </p:stCondLst>
                                  <p:childTnLst>
                                    <p:set>
                                      <p:cBhvr>
                                        <p:cTn id="60" dur="1" fill="hold">
                                          <p:stCondLst>
                                            <p:cond delay="0"/>
                                          </p:stCondLst>
                                        </p:cTn>
                                        <p:tgtEl>
                                          <p:spTgt spid="40"/>
                                        </p:tgtEl>
                                        <p:attrNameLst>
                                          <p:attrName>style.visibility</p:attrName>
                                        </p:attrNameLst>
                                      </p:cBhvr>
                                      <p:to>
                                        <p:strVal val="visible"/>
                                      </p:to>
                                    </p:set>
                                    <p:anim from="(0.5-#ppt_w/2)" to="(#ppt_x)" calcmode="lin" valueType="num">
                                      <p:cBhvr>
                                        <p:cTn id="61" dur="1274" fill="hold">
                                          <p:stCondLst>
                                            <p:cond delay="0"/>
                                          </p:stCondLst>
                                        </p:cTn>
                                        <p:tgtEl>
                                          <p:spTgt spid="40"/>
                                        </p:tgtEl>
                                        <p:attrNameLst>
                                          <p:attrName>ppt_x</p:attrName>
                                        </p:attrNameLst>
                                      </p:cBhvr>
                                    </p:anim>
                                    <p:anim from="(0.5-#ppt_h/2)" to="(#ppt_y)" calcmode="lin" valueType="num">
                                      <p:cBhvr>
                                        <p:cTn id="62" dur="1274" fill="hold">
                                          <p:stCondLst>
                                            <p:cond delay="0"/>
                                          </p:stCondLst>
                                        </p:cTn>
                                        <p:tgtEl>
                                          <p:spTgt spid="40"/>
                                        </p:tgtEl>
                                        <p:attrNameLst>
                                          <p:attrName>ppt_y</p:attrName>
                                        </p:attrNameLst>
                                      </p:cBhvr>
                                    </p:anim>
                                    <p:animEffect transition="out" filter="fade">
                                      <p:cBhvr>
                                        <p:cTn id="63" dur="1274">
                                          <p:stCondLst>
                                            <p:cond delay="0"/>
                                          </p:stCondLst>
                                        </p:cTn>
                                        <p:tgtEl>
                                          <p:spTgt spid="40"/>
                                        </p:tgtEl>
                                      </p:cBhvr>
                                    </p:animEffect>
                                    <p:set>
                                      <p:cBhvr additive="base">
                                        <p:cTn id="64" dur="1" fill="hold">
                                          <p:stCondLst>
                                            <p:cond delay="1273"/>
                                          </p:stCondLst>
                                        </p:cTn>
                                        <p:tgtEl>
                                          <p:spTgt spid="40"/>
                                        </p:tgtEl>
                                        <p:attrNameLst>
                                          <p:attrName>style.visibility</p:attrName>
                                        </p:attrNameLst>
                                      </p:cBhvr>
                                      <p:to>
                                        <p:strVal val="hidden"/>
                                      </p:to>
                                    </p:set>
                                  </p:childTnLst>
                                </p:cTn>
                              </p:par>
                              <p:par>
                                <p:cTn id="65" presetID="0" presetClass="entr" presetSubtype="0" fill="hold" grpId="0" nodeType="withEffect">
                                  <p:stCondLst>
                                    <p:cond delay="909"/>
                                  </p:stCondLst>
                                  <p:childTnLst>
                                    <p:set>
                                      <p:cBhvr>
                                        <p:cTn id="66" dur="1" fill="hold">
                                          <p:stCondLst>
                                            <p:cond delay="0"/>
                                          </p:stCondLst>
                                        </p:cTn>
                                        <p:tgtEl>
                                          <p:spTgt spid="41"/>
                                        </p:tgtEl>
                                        <p:attrNameLst>
                                          <p:attrName>style.visibility</p:attrName>
                                        </p:attrNameLst>
                                      </p:cBhvr>
                                      <p:to>
                                        <p:strVal val="visible"/>
                                      </p:to>
                                    </p:set>
                                    <p:anim from="(0.5-#ppt_w/2)" to="(#ppt_x)" calcmode="lin" valueType="num">
                                      <p:cBhvr>
                                        <p:cTn id="67" dur="1274" fill="hold">
                                          <p:stCondLst>
                                            <p:cond delay="0"/>
                                          </p:stCondLst>
                                        </p:cTn>
                                        <p:tgtEl>
                                          <p:spTgt spid="41"/>
                                        </p:tgtEl>
                                        <p:attrNameLst>
                                          <p:attrName>ppt_x</p:attrName>
                                        </p:attrNameLst>
                                      </p:cBhvr>
                                    </p:anim>
                                    <p:anim from="(0.5-#ppt_h/2)" to="(#ppt_y)" calcmode="lin" valueType="num">
                                      <p:cBhvr>
                                        <p:cTn id="68" dur="1274" fill="hold">
                                          <p:stCondLst>
                                            <p:cond delay="0"/>
                                          </p:stCondLst>
                                        </p:cTn>
                                        <p:tgtEl>
                                          <p:spTgt spid="41"/>
                                        </p:tgtEl>
                                        <p:attrNameLst>
                                          <p:attrName>ppt_y</p:attrName>
                                        </p:attrNameLst>
                                      </p:cBhvr>
                                    </p:anim>
                                    <p:animEffect transition="out" filter="fade">
                                      <p:cBhvr>
                                        <p:cTn id="69" dur="1274">
                                          <p:stCondLst>
                                            <p:cond delay="0"/>
                                          </p:stCondLst>
                                        </p:cTn>
                                        <p:tgtEl>
                                          <p:spTgt spid="41"/>
                                        </p:tgtEl>
                                      </p:cBhvr>
                                    </p:animEffect>
                                    <p:set>
                                      <p:cBhvr additive="base">
                                        <p:cTn id="70" dur="1" fill="hold">
                                          <p:stCondLst>
                                            <p:cond delay="1273"/>
                                          </p:stCondLst>
                                        </p:cTn>
                                        <p:tgtEl>
                                          <p:spTgt spid="41"/>
                                        </p:tgtEl>
                                        <p:attrNameLst>
                                          <p:attrName>style.visibility</p:attrName>
                                        </p:attrNameLst>
                                      </p:cBhvr>
                                      <p:to>
                                        <p:strVal val="hidden"/>
                                      </p:to>
                                    </p:set>
                                  </p:childTnLst>
                                </p:cTn>
                              </p:par>
                              <p:par>
                                <p:cTn id="71" presetID="0" presetClass="entr" presetSubtype="0" fill="hold" grpId="0" nodeType="withEffect">
                                  <p:stCondLst>
                                    <p:cond delay="681"/>
                                  </p:stCondLst>
                                  <p:childTnLst>
                                    <p:set>
                                      <p:cBhvr>
                                        <p:cTn id="72" dur="1" fill="hold">
                                          <p:stCondLst>
                                            <p:cond delay="0"/>
                                          </p:stCondLst>
                                        </p:cTn>
                                        <p:tgtEl>
                                          <p:spTgt spid="42"/>
                                        </p:tgtEl>
                                        <p:attrNameLst>
                                          <p:attrName>style.visibility</p:attrName>
                                        </p:attrNameLst>
                                      </p:cBhvr>
                                      <p:to>
                                        <p:strVal val="visible"/>
                                      </p:to>
                                    </p:set>
                                    <p:anim from="(0.5-#ppt_w/2)" to="(#ppt_x)" calcmode="lin" valueType="num">
                                      <p:cBhvr>
                                        <p:cTn id="73" dur="1274" fill="hold">
                                          <p:stCondLst>
                                            <p:cond delay="0"/>
                                          </p:stCondLst>
                                        </p:cTn>
                                        <p:tgtEl>
                                          <p:spTgt spid="42"/>
                                        </p:tgtEl>
                                        <p:attrNameLst>
                                          <p:attrName>ppt_x</p:attrName>
                                        </p:attrNameLst>
                                      </p:cBhvr>
                                    </p:anim>
                                    <p:anim from="(0.5-#ppt_h/2)" to="(#ppt_y)" calcmode="lin" valueType="num">
                                      <p:cBhvr>
                                        <p:cTn id="74" dur="1274" fill="hold">
                                          <p:stCondLst>
                                            <p:cond delay="0"/>
                                          </p:stCondLst>
                                        </p:cTn>
                                        <p:tgtEl>
                                          <p:spTgt spid="42"/>
                                        </p:tgtEl>
                                        <p:attrNameLst>
                                          <p:attrName>ppt_y</p:attrName>
                                        </p:attrNameLst>
                                      </p:cBhvr>
                                    </p:anim>
                                    <p:animEffect transition="out" filter="fade">
                                      <p:cBhvr>
                                        <p:cTn id="75" dur="1274">
                                          <p:stCondLst>
                                            <p:cond delay="0"/>
                                          </p:stCondLst>
                                        </p:cTn>
                                        <p:tgtEl>
                                          <p:spTgt spid="42"/>
                                        </p:tgtEl>
                                      </p:cBhvr>
                                    </p:animEffect>
                                    <p:set>
                                      <p:cBhvr additive="base">
                                        <p:cTn id="76" dur="1" fill="hold">
                                          <p:stCondLst>
                                            <p:cond delay="1273"/>
                                          </p:stCondLst>
                                        </p:cTn>
                                        <p:tgtEl>
                                          <p:spTgt spid="42"/>
                                        </p:tgtEl>
                                        <p:attrNameLst>
                                          <p:attrName>style.visibility</p:attrName>
                                        </p:attrNameLst>
                                      </p:cBhvr>
                                      <p:to>
                                        <p:strVal val="hidden"/>
                                      </p:to>
                                    </p:set>
                                  </p:childTnLst>
                                </p:cTn>
                              </p:par>
                              <p:par>
                                <p:cTn id="77" presetID="0" presetClass="entr" presetSubtype="0" fill="hold" grpId="0" nodeType="withEffect">
                                  <p:stCondLst>
                                    <p:cond delay="919"/>
                                  </p:stCondLst>
                                  <p:childTnLst>
                                    <p:set>
                                      <p:cBhvr>
                                        <p:cTn id="78" dur="1" fill="hold">
                                          <p:stCondLst>
                                            <p:cond delay="0"/>
                                          </p:stCondLst>
                                        </p:cTn>
                                        <p:tgtEl>
                                          <p:spTgt spid="43"/>
                                        </p:tgtEl>
                                        <p:attrNameLst>
                                          <p:attrName>style.visibility</p:attrName>
                                        </p:attrNameLst>
                                      </p:cBhvr>
                                      <p:to>
                                        <p:strVal val="visible"/>
                                      </p:to>
                                    </p:set>
                                    <p:anim from="(0.5-#ppt_w/2)" to="(#ppt_x)" calcmode="lin" valueType="num">
                                      <p:cBhvr>
                                        <p:cTn id="79" dur="1274" fill="hold">
                                          <p:stCondLst>
                                            <p:cond delay="0"/>
                                          </p:stCondLst>
                                        </p:cTn>
                                        <p:tgtEl>
                                          <p:spTgt spid="43"/>
                                        </p:tgtEl>
                                        <p:attrNameLst>
                                          <p:attrName>ppt_x</p:attrName>
                                        </p:attrNameLst>
                                      </p:cBhvr>
                                    </p:anim>
                                    <p:anim from="(0.5-#ppt_h/2)" to="(#ppt_y)" calcmode="lin" valueType="num">
                                      <p:cBhvr>
                                        <p:cTn id="80" dur="1274" fill="hold">
                                          <p:stCondLst>
                                            <p:cond delay="0"/>
                                          </p:stCondLst>
                                        </p:cTn>
                                        <p:tgtEl>
                                          <p:spTgt spid="43"/>
                                        </p:tgtEl>
                                        <p:attrNameLst>
                                          <p:attrName>ppt_y</p:attrName>
                                        </p:attrNameLst>
                                      </p:cBhvr>
                                    </p:anim>
                                    <p:animEffect transition="out" filter="fade">
                                      <p:cBhvr>
                                        <p:cTn id="81" dur="1274">
                                          <p:stCondLst>
                                            <p:cond delay="0"/>
                                          </p:stCondLst>
                                        </p:cTn>
                                        <p:tgtEl>
                                          <p:spTgt spid="43"/>
                                        </p:tgtEl>
                                      </p:cBhvr>
                                    </p:animEffect>
                                    <p:set>
                                      <p:cBhvr additive="base">
                                        <p:cTn id="82" dur="1" fill="hold">
                                          <p:stCondLst>
                                            <p:cond delay="1273"/>
                                          </p:stCondLst>
                                        </p:cTn>
                                        <p:tgtEl>
                                          <p:spTgt spid="43"/>
                                        </p:tgtEl>
                                        <p:attrNameLst>
                                          <p:attrName>style.visibility</p:attrName>
                                        </p:attrNameLst>
                                      </p:cBhvr>
                                      <p:to>
                                        <p:strVal val="hidden"/>
                                      </p:to>
                                    </p:set>
                                  </p:childTnLst>
                                </p:cTn>
                              </p:par>
                              <p:par>
                                <p:cTn id="83" presetID="0" presetClass="entr" presetSubtype="0" fill="hold" grpId="0" nodeType="withEffect">
                                  <p:stCondLst>
                                    <p:cond delay="1002"/>
                                  </p:stCondLst>
                                  <p:childTnLst>
                                    <p:set>
                                      <p:cBhvr>
                                        <p:cTn id="84" dur="1" fill="hold">
                                          <p:stCondLst>
                                            <p:cond delay="0"/>
                                          </p:stCondLst>
                                        </p:cTn>
                                        <p:tgtEl>
                                          <p:spTgt spid="49"/>
                                        </p:tgtEl>
                                        <p:attrNameLst>
                                          <p:attrName>style.visibility</p:attrName>
                                        </p:attrNameLst>
                                      </p:cBhvr>
                                      <p:to>
                                        <p:strVal val="visible"/>
                                      </p:to>
                                    </p:set>
                                    <p:anim from="(0.5-#ppt_w/2)" to="(#ppt_x)" calcmode="lin" valueType="num">
                                      <p:cBhvr>
                                        <p:cTn id="85" dur="1274" fill="hold">
                                          <p:stCondLst>
                                            <p:cond delay="0"/>
                                          </p:stCondLst>
                                        </p:cTn>
                                        <p:tgtEl>
                                          <p:spTgt spid="49"/>
                                        </p:tgtEl>
                                        <p:attrNameLst>
                                          <p:attrName>ppt_x</p:attrName>
                                        </p:attrNameLst>
                                      </p:cBhvr>
                                    </p:anim>
                                    <p:anim from="(0.5-#ppt_h/2)" to="(#ppt_y)" calcmode="lin" valueType="num">
                                      <p:cBhvr>
                                        <p:cTn id="86" dur="1274" fill="hold">
                                          <p:stCondLst>
                                            <p:cond delay="0"/>
                                          </p:stCondLst>
                                        </p:cTn>
                                        <p:tgtEl>
                                          <p:spTgt spid="49"/>
                                        </p:tgtEl>
                                        <p:attrNameLst>
                                          <p:attrName>ppt_y</p:attrName>
                                        </p:attrNameLst>
                                      </p:cBhvr>
                                    </p:anim>
                                    <p:animEffect transition="out" filter="fade">
                                      <p:cBhvr>
                                        <p:cTn id="87" dur="1274">
                                          <p:stCondLst>
                                            <p:cond delay="0"/>
                                          </p:stCondLst>
                                        </p:cTn>
                                        <p:tgtEl>
                                          <p:spTgt spid="49"/>
                                        </p:tgtEl>
                                      </p:cBhvr>
                                    </p:animEffect>
                                    <p:set>
                                      <p:cBhvr additive="base">
                                        <p:cTn id="88" dur="1" fill="hold">
                                          <p:stCondLst>
                                            <p:cond delay="1273"/>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2" grpId="0" bldLvl="0" animBg="1"/>
      <p:bldP spid="33" grpId="0" bldLvl="0" animBg="1"/>
      <p:bldP spid="34" grpId="0" bldLvl="0" animBg="1"/>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90746" y="216692"/>
            <a:ext cx="806861" cy="639221"/>
          </a:xfrm>
          <a:prstGeom prst="roundRect">
            <a:avLst/>
          </a:prstGeom>
          <a:noFill/>
        </p:spPr>
        <p:txBody>
          <a:bodyPr wrap="none" rtlCol="0" anchor="ctr">
            <a:spAutoFit/>
          </a:bodyPr>
          <a:p>
            <a:pPr algn="ctr"/>
            <a:r>
              <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rPr>
              <a:t>1.2</a:t>
            </a:r>
            <a:endPar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590"/>
            <a:ext cx="2865755"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课题介绍</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cxnSp>
        <p:nvCxnSpPr>
          <p:cNvPr id="49" name="Straight Connector 8"/>
          <p:cNvCxnSpPr/>
          <p:nvPr/>
        </p:nvCxnSpPr>
        <p:spPr>
          <a:xfrm flipH="1">
            <a:off x="1380992" y="1252509"/>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1332485" y="198348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1339483" y="286165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1332485" y="365343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1327442" y="451322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4" name="文本框 13"/>
          <p:cNvSpPr txBox="1"/>
          <p:nvPr/>
        </p:nvSpPr>
        <p:spPr>
          <a:xfrm>
            <a:off x="1638300" y="1841500"/>
            <a:ext cx="4224020"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定位系统总体方案设计</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38300" y="3510915"/>
            <a:ext cx="3919220"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定位算法研究与实现</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638300" y="4370705"/>
            <a:ext cx="47859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定位系统软件设计与实现</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37665" y="2719705"/>
            <a:ext cx="44557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sym typeface="+mn-ea"/>
              </a:rPr>
              <a:t>性能优化研究</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Oval 51"/>
          <p:cNvSpPr/>
          <p:nvPr/>
        </p:nvSpPr>
        <p:spPr>
          <a:xfrm>
            <a:off x="1326807" y="542064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3" name="文本框 2"/>
          <p:cNvSpPr txBox="1"/>
          <p:nvPr/>
        </p:nvSpPr>
        <p:spPr>
          <a:xfrm>
            <a:off x="1637665" y="5278120"/>
            <a:ext cx="4785995" cy="429895"/>
          </a:xfrm>
          <a:prstGeom prst="rect">
            <a:avLst/>
          </a:prstGeom>
          <a:noFill/>
        </p:spPr>
        <p:txBody>
          <a:bodyPr wrap="square" rtlCol="0">
            <a:spAutoFit/>
          </a:bodyPr>
          <a:p>
            <a:pPr algn="l"/>
            <a:r>
              <a:rPr lang="en-US" altLang="zh-CN" sz="2200" b="1" dirty="0">
                <a:solidFill>
                  <a:schemeClr val="accent1">
                    <a:lumMod val="75000"/>
                  </a:schemeClr>
                </a:solidFill>
                <a:latin typeface="微软雅黑" panose="020B0503020204020204" pitchFamily="34" charset="-122"/>
                <a:ea typeface="微软雅黑" panose="020B0503020204020204" pitchFamily="34" charset="-122"/>
              </a:rPr>
              <a:t>UWB</a:t>
            </a:r>
            <a:r>
              <a:rPr lang="zh-CN" altLang="en-US" sz="2200" b="1" dirty="0">
                <a:solidFill>
                  <a:schemeClr val="accent1">
                    <a:lumMod val="75000"/>
                  </a:schemeClr>
                </a:solidFill>
                <a:latin typeface="微软雅黑" panose="020B0503020204020204" pitchFamily="34" charset="-122"/>
                <a:ea typeface="微软雅黑" panose="020B0503020204020204" pitchFamily="34" charset="-122"/>
              </a:rPr>
              <a:t>定位系统测试</a:t>
            </a:r>
            <a:endParaRPr lang="zh-CN" altLang="en-US" sz="2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加号 10"/>
          <p:cNvSpPr/>
          <p:nvPr/>
        </p:nvSpPr>
        <p:spPr>
          <a:xfrm>
            <a:off x="1242516" y="1134200"/>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sp>
        <p:nvSpPr>
          <p:cNvPr id="13" name="文本框 12"/>
          <p:cNvSpPr txBox="1"/>
          <p:nvPr/>
        </p:nvSpPr>
        <p:spPr>
          <a:xfrm>
            <a:off x="1538605" y="1057910"/>
            <a:ext cx="4654550"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rPr>
              <a:t>课题研究工作</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19" y="215865"/>
            <a:ext cx="808515" cy="640875"/>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1.3</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pPr algn="l"/>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室内定位技术调研</a:t>
            </a:r>
            <a:endPar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709295" y="1446530"/>
          <a:ext cx="8042275" cy="4874260"/>
        </p:xfrm>
        <a:graphic>
          <a:graphicData uri="http://schemas.openxmlformats.org/drawingml/2006/table">
            <a:tbl>
              <a:tblPr firstRow="1" bandRow="1">
                <a:tableStyleId>{7DF18680-E054-41AD-8BC1-D1AEF772440D}</a:tableStyleId>
              </a:tblPr>
              <a:tblGrid>
                <a:gridCol w="1655445"/>
                <a:gridCol w="1275715"/>
                <a:gridCol w="2372995"/>
                <a:gridCol w="2738120"/>
              </a:tblGrid>
              <a:tr h="482600">
                <a:tc>
                  <a:txBody>
                    <a:bodyPr/>
                    <a:p>
                      <a:pPr indent="0" algn="ctr">
                        <a:buNone/>
                      </a:pPr>
                      <a:r>
                        <a:rPr lang="zh-CN" altLang="en-US" sz="2200"/>
                        <a:t>定位技术</a:t>
                      </a:r>
                      <a:endParaRPr lang="zh-CN" altLang="en-US" sz="2200"/>
                    </a:p>
                  </a:txBody>
                  <a:tcPr marL="0" marR="0" marT="0" marB="1" vert="horz" anchor="ctr" anchorCtr="0"/>
                </a:tc>
                <a:tc>
                  <a:txBody>
                    <a:bodyPr/>
                    <a:p>
                      <a:pPr indent="0" algn="ctr">
                        <a:buNone/>
                      </a:pPr>
                      <a:r>
                        <a:rPr lang="zh-CN" altLang="en-US" sz="2200"/>
                        <a:t>定位精度</a:t>
                      </a:r>
                      <a:endParaRPr lang="zh-CN" altLang="en-US" sz="2200"/>
                    </a:p>
                  </a:txBody>
                  <a:tcPr marL="0" marR="0" marT="0" marB="1" vert="horz" anchor="ctr" anchorCtr="0"/>
                </a:tc>
                <a:tc>
                  <a:txBody>
                    <a:bodyPr/>
                    <a:p>
                      <a:pPr indent="0" algn="ctr">
                        <a:buNone/>
                      </a:pPr>
                      <a:r>
                        <a:rPr lang="zh-CN" altLang="en-US" sz="2200"/>
                        <a:t>优点</a:t>
                      </a:r>
                      <a:endParaRPr lang="zh-CN" altLang="en-US" sz="2200"/>
                    </a:p>
                  </a:txBody>
                  <a:tcPr marL="0" marR="0" marT="0" marB="1" vert="horz" anchor="ctr" anchorCtr="0"/>
                </a:tc>
                <a:tc>
                  <a:txBody>
                    <a:bodyPr/>
                    <a:p>
                      <a:pPr indent="0" algn="ctr">
                        <a:buNone/>
                      </a:pPr>
                      <a:r>
                        <a:rPr lang="zh-CN" altLang="en-US" sz="2200"/>
                        <a:t>缺点</a:t>
                      </a:r>
                      <a:endParaRPr lang="zh-CN" altLang="en-US" sz="2200"/>
                    </a:p>
                  </a:txBody>
                  <a:tcPr marL="0" marR="0" marT="0" marB="1" vert="horz" anchor="ctr" anchorCtr="0"/>
                </a:tc>
              </a:tr>
              <a:tr h="609600">
                <a:tc>
                  <a:txBody>
                    <a:bodyPr/>
                    <a:p>
                      <a:pPr indent="0" algn="ctr">
                        <a:buNone/>
                      </a:pPr>
                      <a:r>
                        <a:rPr lang="zh-CN" altLang="en-US" sz="2000">
                          <a:latin typeface="Times New Roman" panose="02020603050405020304" charset="0"/>
                        </a:rPr>
                        <a:t>红外线</a:t>
                      </a:r>
                      <a:endParaRPr lang="zh-CN" altLang="en-US"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定位精度较高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视距传播</a:t>
                      </a:r>
                      <a:endParaRPr lang="zh-CN" altLang="en-US" sz="2000">
                        <a:latin typeface="Times New Roman" panose="02020603050405020304" charset="0"/>
                      </a:endParaRPr>
                    </a:p>
                    <a:p>
                      <a:pPr indent="0" algn="ctr">
                        <a:buNone/>
                      </a:pPr>
                      <a:r>
                        <a:rPr lang="zh-CN" altLang="en-US" sz="2000">
                          <a:latin typeface="Times New Roman" panose="02020603050405020304" charset="0"/>
                        </a:rPr>
                        <a:t>受光线干扰</a:t>
                      </a:r>
                      <a:endParaRPr lang="zh-CN" altLang="en-US" sz="2000">
                        <a:latin typeface="Times New Roman" panose="02020603050405020304" charset="0"/>
                      </a:endParaRPr>
                    </a:p>
                  </a:txBody>
                  <a:tcPr marL="0" marR="0" marT="0" marB="1" vert="horz" anchor="ctr" anchorCtr="0"/>
                </a:tc>
              </a:tr>
              <a:tr h="609600">
                <a:tc>
                  <a:txBody>
                    <a:bodyPr/>
                    <a:p>
                      <a:pPr indent="0" algn="ctr">
                        <a:buNone/>
                      </a:pPr>
                      <a:r>
                        <a:rPr lang="en-US" altLang="zh-CN" sz="2000">
                          <a:latin typeface="Times New Roman" panose="02020603050405020304" charset="0"/>
                        </a:rPr>
                        <a:t>WiFi</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成本低</a:t>
                      </a:r>
                      <a:endParaRPr lang="zh-CN" altLang="en-US" sz="2000">
                        <a:latin typeface="Times New Roman" panose="02020603050405020304" charset="0"/>
                      </a:endParaRPr>
                    </a:p>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环境干扰</a:t>
                      </a:r>
                      <a:endParaRPr lang="zh-CN" altLang="en-US" sz="2000">
                        <a:latin typeface="Times New Roman" panose="02020603050405020304" charset="0"/>
                      </a:endParaRPr>
                    </a:p>
                    <a:p>
                      <a:pPr indent="0" algn="ctr">
                        <a:buNone/>
                      </a:pPr>
                      <a:r>
                        <a:rPr lang="zh-CN" altLang="en-US" sz="2000">
                          <a:latin typeface="Times New Roman" panose="02020603050405020304" charset="0"/>
                        </a:rPr>
                        <a:t>指纹采集工作量大</a:t>
                      </a:r>
                      <a:endParaRPr lang="zh-CN" altLang="en-US" sz="2000">
                        <a:latin typeface="Times New Roman" panose="02020603050405020304" charset="0"/>
                      </a:endParaRPr>
                    </a:p>
                  </a:txBody>
                  <a:tcPr marL="0" marR="0" marT="0" marB="1" vert="horz" anchor="ctr" anchorCtr="0"/>
                </a:tc>
              </a:tr>
              <a:tr h="609600">
                <a:tc>
                  <a:txBody>
                    <a:bodyPr/>
                    <a:p>
                      <a:pPr indent="0" algn="ctr">
                        <a:buNone/>
                      </a:pPr>
                      <a:r>
                        <a:rPr lang="en-US" altLang="zh-CN" sz="2000">
                          <a:latin typeface="Times New Roman" panose="02020603050405020304" charset="0"/>
                        </a:rPr>
                        <a:t>BlueTooth</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功耗低</a:t>
                      </a:r>
                      <a:endParaRPr lang="zh-CN" altLang="en-US" sz="2000">
                        <a:latin typeface="Times New Roman" panose="02020603050405020304" charset="0"/>
                      </a:endParaRPr>
                    </a:p>
                    <a:p>
                      <a:pPr indent="0" algn="ctr">
                        <a:buNone/>
                      </a:pPr>
                      <a:r>
                        <a:rPr lang="zh-CN" altLang="en-US" sz="2000">
                          <a:latin typeface="Times New Roman" panose="02020603050405020304" charset="0"/>
                        </a:rPr>
                        <a:t>设备小</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传输距离短</a:t>
                      </a:r>
                      <a:endParaRPr lang="zh-CN" altLang="en-US" sz="2000">
                        <a:latin typeface="Times New Roman" panose="02020603050405020304" charset="0"/>
                      </a:endParaRPr>
                    </a:p>
                    <a:p>
                      <a:pPr indent="0" algn="ctr">
                        <a:buNone/>
                      </a:pPr>
                      <a:r>
                        <a:rPr lang="zh-CN" altLang="en-US" sz="2000">
                          <a:latin typeface="Times New Roman" panose="02020603050405020304" charset="0"/>
                        </a:rPr>
                        <a:t>稳定性差</a:t>
                      </a:r>
                      <a:endParaRPr lang="zh-CN" altLang="en-US" sz="2000">
                        <a:latin typeface="Times New Roman" panose="02020603050405020304" charset="0"/>
                      </a:endParaRPr>
                    </a:p>
                  </a:txBody>
                  <a:tcPr marL="0" marR="0" marT="0" marB="1" vert="horz" anchor="ctr" anchorCtr="0"/>
                </a:tc>
              </a:tr>
              <a:tr h="914400">
                <a:tc>
                  <a:txBody>
                    <a:bodyPr/>
                    <a:p>
                      <a:pPr indent="0" algn="ctr">
                        <a:buNone/>
                      </a:pPr>
                      <a:r>
                        <a:rPr lang="en-US" altLang="zh-CN" sz="2000">
                          <a:latin typeface="Times New Roman" panose="02020603050405020304" charset="0"/>
                        </a:rPr>
                        <a:t>RFID</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p>
                      <a:pPr indent="0" algn="ctr">
                        <a:buNone/>
                      </a:pPr>
                      <a:r>
                        <a:rPr lang="zh-CN" altLang="en-US" sz="2000">
                          <a:latin typeface="Times New Roman" panose="02020603050405020304" charset="0"/>
                        </a:rPr>
                        <a:t>体积小</a:t>
                      </a:r>
                      <a:endParaRPr lang="zh-CN" altLang="en-US" sz="2000">
                        <a:latin typeface="Times New Roman" panose="02020603050405020304" charset="0"/>
                      </a:endParaRPr>
                    </a:p>
                    <a:p>
                      <a:pPr indent="0" algn="ctr">
                        <a:buNone/>
                      </a:pPr>
                      <a:r>
                        <a:rPr lang="zh-CN" altLang="en-US" sz="2000">
                          <a:latin typeface="Times New Roman" panose="02020603050405020304" charset="0"/>
                        </a:rPr>
                        <a:t>成本低</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距离短</a:t>
                      </a:r>
                      <a:endParaRPr lang="zh-CN" altLang="en-US" sz="2000">
                        <a:latin typeface="Times New Roman" panose="02020603050405020304" charset="0"/>
                      </a:endParaRPr>
                    </a:p>
                    <a:p>
                      <a:pPr indent="0" algn="ctr">
                        <a:buNone/>
                      </a:pPr>
                      <a:r>
                        <a:rPr lang="zh-CN" altLang="en-US" sz="2000">
                          <a:latin typeface="Times New Roman" panose="02020603050405020304" charset="0"/>
                        </a:rPr>
                        <a:t>无源标签没有通信能力</a:t>
                      </a:r>
                      <a:endParaRPr lang="zh-CN" altLang="en-US" sz="2000">
                        <a:latin typeface="Times New Roman" panose="02020603050405020304" charset="0"/>
                      </a:endParaRPr>
                    </a:p>
                  </a:txBody>
                  <a:tcPr marL="0" marR="0" marT="0" marB="1" vert="horz" anchor="ctr" anchorCtr="0"/>
                </a:tc>
              </a:tr>
              <a:tr h="914400">
                <a:tc>
                  <a:txBody>
                    <a:bodyPr/>
                    <a:p>
                      <a:pPr indent="0" algn="ctr">
                        <a:buNone/>
                      </a:pPr>
                      <a:r>
                        <a:rPr lang="en-US" altLang="zh-CN" sz="2000">
                          <a:latin typeface="Times New Roman" panose="02020603050405020304" charset="0"/>
                        </a:rPr>
                        <a:t>UWB</a:t>
                      </a:r>
                      <a:endParaRPr lang="en-US" altLang="zh-CN"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穿透性强</a:t>
                      </a:r>
                      <a:endParaRPr lang="zh-CN" altLang="en-US" sz="2000">
                        <a:latin typeface="Times New Roman" panose="02020603050405020304" charset="0"/>
                      </a:endParaRPr>
                    </a:p>
                    <a:p>
                      <a:pPr indent="0" algn="ctr">
                        <a:buNone/>
                      </a:pPr>
                      <a:r>
                        <a:rPr lang="zh-CN" altLang="en-US" sz="2000">
                          <a:latin typeface="Times New Roman" panose="02020603050405020304" charset="0"/>
                        </a:rPr>
                        <a:t>抗多径效应强</a:t>
                      </a:r>
                      <a:endParaRPr lang="zh-CN" altLang="en-US" sz="2000">
                        <a:latin typeface="Times New Roman" panose="02020603050405020304" charset="0"/>
                      </a:endParaRPr>
                    </a:p>
                    <a:p>
                      <a:pPr indent="0" algn="ctr">
                        <a:buNone/>
                      </a:pPr>
                      <a:r>
                        <a:rPr lang="zh-CN" altLang="en-US" sz="2000">
                          <a:latin typeface="Times New Roman" panose="02020603050405020304" charset="0"/>
                        </a:rPr>
                        <a:t>适合复杂环境定位</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成本高</a:t>
                      </a:r>
                      <a:endParaRPr lang="zh-CN" altLang="en-US" sz="2000">
                        <a:latin typeface="Times New Roman" panose="02020603050405020304" charset="0"/>
                      </a:endParaRPr>
                    </a:p>
                  </a:txBody>
                  <a:tcPr marL="0" marR="0" marT="0" marB="1" vert="horz" anchor="ctr" anchorCtr="0"/>
                </a:tc>
              </a:tr>
              <a:tr h="734060">
                <a:tc>
                  <a:txBody>
                    <a:bodyPr/>
                    <a:p>
                      <a:pPr indent="0" algn="ctr">
                        <a:buNone/>
                      </a:pPr>
                      <a:r>
                        <a:rPr lang="zh-CN" altLang="en-US" sz="2000">
                          <a:latin typeface="Times New Roman" panose="02020603050405020304" charset="0"/>
                        </a:rPr>
                        <a:t>融合定位技术</a:t>
                      </a:r>
                      <a:endParaRPr lang="zh-CN" altLang="en-US" sz="2000">
                        <a:latin typeface="Times New Roman" panose="02020603050405020304" charset="0"/>
                      </a:endParaRPr>
                    </a:p>
                  </a:txBody>
                  <a:tcPr marL="0" marR="0" marT="0" marB="1" vert="horz" anchor="ctr" anchorCtr="0"/>
                </a:tc>
                <a:tc>
                  <a:txBody>
                    <a:bodyPr/>
                    <a:p>
                      <a:pPr indent="0" algn="ctr">
                        <a:buNone/>
                      </a:pPr>
                      <a:r>
                        <a:rPr lang="en-US" altLang="zh-CN" sz="2000">
                          <a:latin typeface="Times New Roman" panose="02020603050405020304" charset="0"/>
                        </a:rPr>
                        <a:t>cm</a:t>
                      </a:r>
                      <a:endParaRPr lang="en-US" altLang="zh-CN"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优劣互补</a:t>
                      </a:r>
                      <a:endParaRPr lang="zh-CN" altLang="en-US" sz="2000">
                        <a:latin typeface="Times New Roman" panose="02020603050405020304" charset="0"/>
                      </a:endParaRPr>
                    </a:p>
                    <a:p>
                      <a:pPr indent="0" algn="ctr">
                        <a:buNone/>
                      </a:pPr>
                      <a:r>
                        <a:rPr lang="zh-CN" altLang="en-US" sz="2000">
                          <a:latin typeface="Times New Roman" panose="02020603050405020304" charset="0"/>
                        </a:rPr>
                        <a:t>精度高</a:t>
                      </a:r>
                      <a:endParaRPr lang="zh-CN" altLang="en-US" sz="2000">
                        <a:latin typeface="Times New Roman" panose="02020603050405020304" charset="0"/>
                      </a:endParaRPr>
                    </a:p>
                  </a:txBody>
                  <a:tcPr marL="0" marR="0" marT="0" marB="1" vert="horz" anchor="ctr" anchorCtr="0"/>
                </a:tc>
                <a:tc>
                  <a:txBody>
                    <a:bodyPr/>
                    <a:p>
                      <a:pPr indent="0" algn="ctr">
                        <a:buNone/>
                      </a:pPr>
                      <a:r>
                        <a:rPr lang="zh-CN" altLang="en-US" sz="2000">
                          <a:latin typeface="Times New Roman" panose="02020603050405020304" charset="0"/>
                        </a:rPr>
                        <a:t>实现难度大</a:t>
                      </a:r>
                      <a:endParaRPr lang="zh-CN" altLang="en-US" sz="2000">
                        <a:latin typeface="Times New Roman" panose="02020603050405020304" charset="0"/>
                      </a:endParaRPr>
                    </a:p>
                  </a:txBody>
                  <a:tcPr marL="0" marR="0" marT="0" marB="1" vert="horz" anchor="ctr" anchorCtr="0"/>
                </a:tc>
              </a:tr>
            </a:tbl>
          </a:graphicData>
        </a:graphic>
      </p:graphicFrame>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927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9927" y="215873"/>
            <a:ext cx="808499" cy="640859"/>
          </a:xfrm>
          <a:prstGeom prst="roundRect">
            <a:avLst/>
          </a:prstGeom>
          <a:noFill/>
        </p:spPr>
        <p:txBody>
          <a:bodyPr wrap="none" rtlCol="0" anchor="ctr">
            <a:spAutoFit/>
          </a:bodyPr>
          <a:p>
            <a:pPr algn="ctr"/>
            <a:r>
              <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rPr>
              <a:t>1.3</a:t>
            </a:r>
            <a:endParaRPr lang="en-US" altLang="zh-CN"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335" y="275908"/>
            <a:ext cx="6191885" cy="521970"/>
          </a:xfrm>
          <a:prstGeom prst="rect">
            <a:avLst/>
          </a:prstGeom>
          <a:noFill/>
          <a:effectLst>
            <a:outerShdw dist="19050" dir="5400000" algn="t" rotWithShape="0">
              <a:schemeClr val="bg1"/>
            </a:outerShdw>
          </a:effectLst>
        </p:spPr>
        <p:txBody>
          <a:bodyPr wrap="square" rtlCol="0" anchor="ctr">
            <a:spAutoFit/>
          </a:bodyPr>
          <a:p>
            <a:r>
              <a:rPr lang="zh-CN"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超宽带</a:t>
            </a:r>
            <a:r>
              <a:rPr lang="en-US"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t>
            </a:r>
            <a:r>
              <a:rPr lang="en-US" altLang="zh-CN"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U</a:t>
            </a:r>
            <a:r>
              <a:rPr lang="en-US"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ltra</a:t>
            </a:r>
            <a:r>
              <a:rPr lang="en-US" altLang="zh-CN"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W</a:t>
            </a:r>
            <a:r>
              <a:rPr lang="en-US"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ide</a:t>
            </a:r>
            <a:r>
              <a:rPr lang="en-US" altLang="zh-CN" sz="2800" b="1" dirty="0">
                <a:solidFill>
                  <a:srgbClr val="FF0000"/>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B</a:t>
            </a:r>
            <a:r>
              <a:rPr lang="en-US"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and)</a:t>
            </a:r>
            <a:r>
              <a:rPr lang="zh-CN"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技术特点</a:t>
            </a:r>
            <a:endParaRPr lang="zh-CN" altLang="zh-CN"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grpSp>
        <p:nvGrpSpPr>
          <p:cNvPr id="4" name="组合 3"/>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9" name="圆角矩形 8"/>
          <p:cNvSpPr/>
          <p:nvPr/>
        </p:nvSpPr>
        <p:spPr>
          <a:xfrm>
            <a:off x="888365" y="2091690"/>
            <a:ext cx="3322320" cy="69278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4" name="文本框 23"/>
          <p:cNvSpPr txBox="1"/>
          <p:nvPr/>
        </p:nvSpPr>
        <p:spPr>
          <a:xfrm>
            <a:off x="4876165" y="1863725"/>
            <a:ext cx="3535680" cy="460375"/>
          </a:xfrm>
          <a:prstGeom prst="rect">
            <a:avLst/>
          </a:prstGeom>
          <a:noFill/>
        </p:spPr>
        <p:txBody>
          <a:bodyPr wrap="none" rtlCol="0" anchor="t">
            <a:spAutoFit/>
          </a:bodyPr>
          <a:p>
            <a:r>
              <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无载波、窄脉冲、带宽宽</a:t>
            </a:r>
            <a:endParaRPr lang="zh-CN" altLang="en-US" sz="24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52" name="Oval 52"/>
          <p:cNvSpPr/>
          <p:nvPr/>
        </p:nvSpPr>
        <p:spPr>
          <a:xfrm>
            <a:off x="5053849" y="3874502"/>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18" name="Oval 52"/>
          <p:cNvSpPr/>
          <p:nvPr/>
        </p:nvSpPr>
        <p:spPr>
          <a:xfrm>
            <a:off x="5068240" y="507148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19" name="文本框 18"/>
          <p:cNvSpPr txBox="1"/>
          <p:nvPr/>
        </p:nvSpPr>
        <p:spPr>
          <a:xfrm>
            <a:off x="5296535" y="3702050"/>
            <a:ext cx="2416175"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多径分辨能力强</a:t>
            </a:r>
            <a:endParaRPr lang="zh-CN" altLang="en-US" sz="2400" b="1" dirty="0">
              <a:solidFill>
                <a:schemeClr val="accent1">
                  <a:lumMod val="75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5296535" y="4899025"/>
            <a:ext cx="165163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功耗低</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cxnSp>
        <p:nvCxnSpPr>
          <p:cNvPr id="66" name="Straight Connector 8"/>
          <p:cNvCxnSpPr/>
          <p:nvPr/>
        </p:nvCxnSpPr>
        <p:spPr>
          <a:xfrm>
            <a:off x="5111115" y="3415665"/>
            <a:ext cx="635" cy="277114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1" name="Oval 52"/>
          <p:cNvSpPr/>
          <p:nvPr/>
        </p:nvSpPr>
        <p:spPr>
          <a:xfrm>
            <a:off x="5061164" y="4496167"/>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73" name="Oval 52"/>
          <p:cNvSpPr/>
          <p:nvPr/>
        </p:nvSpPr>
        <p:spPr>
          <a:xfrm>
            <a:off x="5050790" y="568299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000">
              <a:latin typeface="微软雅黑" panose="020B0503020204020204" pitchFamily="34" charset="-122"/>
              <a:ea typeface="微软雅黑" panose="020B0503020204020204" pitchFamily="34" charset="-122"/>
            </a:endParaRPr>
          </a:p>
        </p:txBody>
      </p:sp>
      <p:sp>
        <p:nvSpPr>
          <p:cNvPr id="74" name="文本框 73"/>
          <p:cNvSpPr txBox="1"/>
          <p:nvPr/>
        </p:nvSpPr>
        <p:spPr>
          <a:xfrm>
            <a:off x="5296535" y="5510530"/>
            <a:ext cx="342963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高速数据传输能力</a:t>
            </a:r>
            <a:endParaRPr lang="zh-CN" altLang="en-US" sz="2400" b="1" dirty="0">
              <a:solidFill>
                <a:schemeClr val="accent1">
                  <a:lumMod val="75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endParaRPr>
          </a:p>
        </p:txBody>
      </p:sp>
      <p:sp>
        <p:nvSpPr>
          <p:cNvPr id="75" name="文本框 74"/>
          <p:cNvSpPr txBox="1"/>
          <p:nvPr/>
        </p:nvSpPr>
        <p:spPr>
          <a:xfrm>
            <a:off x="5296535" y="4323715"/>
            <a:ext cx="2356485" cy="460375"/>
          </a:xfrm>
          <a:prstGeom prst="rect">
            <a:avLst/>
          </a:prstGeom>
          <a:noFill/>
        </p:spPr>
        <p:txBody>
          <a:bodyPr wrap="square" rtlCol="0">
            <a:spAutoFit/>
          </a:bodyPr>
          <a:p>
            <a:pPr marL="0" lvl="1"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rPr>
              <a:t>抗干扰能力强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sym typeface="+mn-ea"/>
            </a:endParaRPr>
          </a:p>
        </p:txBody>
      </p:sp>
      <p:graphicFrame>
        <p:nvGraphicFramePr>
          <p:cNvPr id="20" name="对象 -2147482624"/>
          <p:cNvGraphicFramePr>
            <a:graphicFrameLocks noChangeAspect="1"/>
          </p:cNvGraphicFramePr>
          <p:nvPr/>
        </p:nvGraphicFramePr>
        <p:xfrm>
          <a:off x="1031875" y="2207260"/>
          <a:ext cx="3010535" cy="469900"/>
        </p:xfrm>
        <a:graphic>
          <a:graphicData uri="http://schemas.openxmlformats.org/presentationml/2006/ole">
            <mc:AlternateContent xmlns:mc="http://schemas.openxmlformats.org/markup-compatibility/2006">
              <mc:Choice xmlns:v="urn:schemas-microsoft-com:vml" Requires="v">
                <p:oleObj spid="_x0000_s3076" name="" r:id="rId1" imgW="1384300" imgH="215900" progId="Equation.KSEE3">
                  <p:embed/>
                </p:oleObj>
              </mc:Choice>
              <mc:Fallback>
                <p:oleObj name="" r:id="rId1" imgW="1384300" imgH="215900" progId="Equation.KSEE3">
                  <p:embed/>
                  <p:pic>
                    <p:nvPicPr>
                      <p:cNvPr id="0" name="图片 3075"/>
                      <p:cNvPicPr/>
                      <p:nvPr/>
                    </p:nvPicPr>
                    <p:blipFill>
                      <a:blip r:embed="rId2"/>
                      <a:stretch>
                        <a:fillRect/>
                      </a:stretch>
                    </p:blipFill>
                    <p:spPr>
                      <a:xfrm>
                        <a:off x="1031875" y="2207260"/>
                        <a:ext cx="3010535" cy="469900"/>
                      </a:xfrm>
                      <a:prstGeom prst="rect">
                        <a:avLst/>
                      </a:prstGeom>
                      <a:noFill/>
                      <a:ln w="38100">
                        <a:noFill/>
                        <a:miter/>
                      </a:ln>
                    </p:spPr>
                  </p:pic>
                </p:oleObj>
              </mc:Fallback>
            </mc:AlternateContent>
          </a:graphicData>
        </a:graphic>
      </p:graphicFrame>
      <p:sp>
        <p:nvSpPr>
          <p:cNvPr id="21" name="圆角矩形 20"/>
          <p:cNvSpPr/>
          <p:nvPr/>
        </p:nvSpPr>
        <p:spPr>
          <a:xfrm>
            <a:off x="879475" y="3677920"/>
            <a:ext cx="3331210" cy="2675890"/>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39" name="图片 124"/>
          <p:cNvPicPr>
            <a:picLocks noChangeAspect="1"/>
          </p:cNvPicPr>
          <p:nvPr/>
        </p:nvPicPr>
        <p:blipFill>
          <a:blip r:embed="rId3"/>
          <a:stretch>
            <a:fillRect/>
          </a:stretch>
        </p:blipFill>
        <p:spPr>
          <a:xfrm>
            <a:off x="868680" y="3895090"/>
            <a:ext cx="3173730" cy="2241550"/>
          </a:xfrm>
          <a:prstGeom prst="rect">
            <a:avLst/>
          </a:prstGeom>
          <a:noFill/>
          <a:ln w="9525">
            <a:noFill/>
          </a:ln>
        </p:spPr>
      </p:pic>
      <p:sp>
        <p:nvSpPr>
          <p:cNvPr id="25" name="文本框 24"/>
          <p:cNvSpPr txBox="1"/>
          <p:nvPr/>
        </p:nvSpPr>
        <p:spPr>
          <a:xfrm>
            <a:off x="915670" y="1558290"/>
            <a:ext cx="2120900"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UWB理论</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906145" y="3216275"/>
            <a:ext cx="2120900" cy="460375"/>
          </a:xfrm>
          <a:prstGeom prst="rect">
            <a:avLst/>
          </a:prstGeom>
          <a:noFill/>
        </p:spPr>
        <p:txBody>
          <a:bodyPr wrap="square" rtlCol="0">
            <a:spAutoFit/>
          </a:bodyPr>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UWB波形</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4998720" y="2324100"/>
            <a:ext cx="2895600" cy="460375"/>
          </a:xfrm>
          <a:prstGeom prst="rect">
            <a:avLst/>
          </a:prstGeom>
          <a:noFill/>
        </p:spPr>
        <p:txBody>
          <a:bodyPr wrap="square" rtlCol="0">
            <a:spAutoFit/>
          </a:bodyPr>
          <a:p>
            <a:r>
              <a:rPr lang="en-US" altLang="zh-CN" sz="2400" b="1">
                <a:solidFill>
                  <a:schemeClr val="bg1">
                    <a:lumMod val="50000"/>
                  </a:schemeClr>
                </a:solidFill>
                <a:latin typeface="Times New Roman" panose="02020603050405020304" charset="0"/>
              </a:rPr>
              <a:t>3.1GHz~10.6GHz</a:t>
            </a:r>
            <a:endParaRPr lang="en-US" altLang="zh-CN" sz="2400" b="1">
              <a:solidFill>
                <a:schemeClr val="bg1">
                  <a:lumMod val="50000"/>
                </a:schemeClr>
              </a:solidFill>
              <a:latin typeface="Times New Roman" panose="02020603050405020304" charset="0"/>
            </a:endParaRPr>
          </a:p>
        </p:txBody>
      </p:sp>
      <p:sp>
        <p:nvSpPr>
          <p:cNvPr id="13" name="圆角矩形 12"/>
          <p:cNvSpPr/>
          <p:nvPr/>
        </p:nvSpPr>
        <p:spPr>
          <a:xfrm>
            <a:off x="4754880" y="1638300"/>
            <a:ext cx="3858895" cy="1260475"/>
          </a:xfrm>
          <a:prstGeom prst="roundRect">
            <a:avLst/>
          </a:prstGeom>
          <a:noFill/>
          <a:ln w="57150">
            <a:solidFill>
              <a:schemeClr val="bg1">
                <a:lumMod val="85000"/>
                <a:alpha val="9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blinds(horizontal)">
                                      <p:cBhvr>
                                        <p:cTn id="19" dur="500"/>
                                        <p:tgtEl>
                                          <p:spTgt spid="6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blinds(horizontal)">
                                      <p:cBhvr>
                                        <p:cTn id="22" dur="500"/>
                                        <p:tgtEl>
                                          <p:spTgt spid="7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blinds(horizontal)">
                                      <p:cBhvr>
                                        <p:cTn id="28" dur="500"/>
                                        <p:tgtEl>
                                          <p:spTgt spid="7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linds(horizontal)">
                                      <p:cBhvr>
                                        <p:cTn id="3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18" grpId="0" animBg="1"/>
      <p:bldP spid="19" grpId="0"/>
      <p:bldP spid="23" grpId="0"/>
      <p:bldP spid="71" grpId="0" animBg="1"/>
      <p:bldP spid="73" grpId="0" animBg="1"/>
      <p:bldP spid="74" grpId="0"/>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280094" y="635"/>
            <a:ext cx="9713654" cy="6891655"/>
            <a:chOff x="2783146" y="-33655"/>
            <a:chExt cx="9713654" cy="6891655"/>
          </a:xfrm>
        </p:grpSpPr>
        <p:grpSp>
          <p:nvGrpSpPr>
            <p:cNvPr id="12" name="组合 11"/>
            <p:cNvGrpSpPr/>
            <p:nvPr/>
          </p:nvGrpSpPr>
          <p:grpSpPr>
            <a:xfrm>
              <a:off x="2783146" y="-33655"/>
              <a:ext cx="2184117" cy="563733"/>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H="1" flipV="1">
              <a:off x="10440882" y="6294267"/>
              <a:ext cx="2055918" cy="563733"/>
              <a:chOff x="-459347" y="0"/>
              <a:chExt cx="3188033" cy="874159"/>
            </a:xfrm>
          </p:grpSpPr>
          <p:sp>
            <p:nvSpPr>
              <p:cNvPr id="14" name="直角三角形 13"/>
              <p:cNvSpPr/>
              <p:nvPr/>
            </p:nvSpPr>
            <p:spPr>
              <a:xfrm flipV="1">
                <a:off x="-11632" y="0"/>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rot="8420622" flipV="1">
                <a:off x="-459347" y="396811"/>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3060000" flipV="1">
                <a:off x="1544811" y="-333797"/>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6"/>
              <p:cNvSpPr/>
              <p:nvPr/>
            </p:nvSpPr>
            <p:spPr>
              <a:xfrm rot="3060000" flipV="1">
                <a:off x="1480535" y="-481979"/>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_1"/>
          <p:cNvSpPr/>
          <p:nvPr/>
        </p:nvSpPr>
        <p:spPr>
          <a:xfrm rot="5828732">
            <a:off x="4026280" y="4377488"/>
            <a:ext cx="603473" cy="60347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2" name="Rec_2"/>
          <p:cNvSpPr/>
          <p:nvPr/>
        </p:nvSpPr>
        <p:spPr>
          <a:xfrm rot="12716368">
            <a:off x="4824502" y="4112194"/>
            <a:ext cx="400436" cy="40043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3" name="Rec_5"/>
          <p:cNvSpPr/>
          <p:nvPr/>
        </p:nvSpPr>
        <p:spPr>
          <a:xfrm rot="2013995">
            <a:off x="6473925" y="4851915"/>
            <a:ext cx="403943" cy="403943"/>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4" name="Rec_5"/>
          <p:cNvSpPr/>
          <p:nvPr/>
        </p:nvSpPr>
        <p:spPr>
          <a:xfrm rot="2333847">
            <a:off x="2445997" y="3925848"/>
            <a:ext cx="626196" cy="626196"/>
          </a:xfrm>
          <a:prstGeom prst="ellipse">
            <a:avLst/>
          </a:prstGeom>
          <a:solidFill>
            <a:srgbClr val="ED477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6" name="Rec_1"/>
          <p:cNvSpPr/>
          <p:nvPr/>
        </p:nvSpPr>
        <p:spPr>
          <a:xfrm rot="17126265">
            <a:off x="4324872" y="2170850"/>
            <a:ext cx="707403" cy="707403"/>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7" name="Rec_5"/>
          <p:cNvSpPr/>
          <p:nvPr/>
        </p:nvSpPr>
        <p:spPr>
          <a:xfrm rot="14560225">
            <a:off x="6355237" y="3975304"/>
            <a:ext cx="492637" cy="492637"/>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8" name="Rec_4"/>
          <p:cNvSpPr/>
          <p:nvPr/>
        </p:nvSpPr>
        <p:spPr>
          <a:xfrm rot="13984758">
            <a:off x="3294705" y="2247484"/>
            <a:ext cx="476448" cy="476448"/>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39" name="Rec_1"/>
          <p:cNvSpPr/>
          <p:nvPr/>
        </p:nvSpPr>
        <p:spPr>
          <a:xfrm rot="5014549">
            <a:off x="2037020" y="4617551"/>
            <a:ext cx="555124" cy="555124"/>
          </a:xfrm>
          <a:prstGeom prst="ellipse">
            <a:avLst/>
          </a:prstGeom>
          <a:solidFill>
            <a:srgbClr val="73BD5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0" name="Rec_4"/>
          <p:cNvSpPr/>
          <p:nvPr/>
        </p:nvSpPr>
        <p:spPr>
          <a:xfrm rot="12124728">
            <a:off x="2291184" y="3313855"/>
            <a:ext cx="573127" cy="573127"/>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1" name="Rec_3"/>
          <p:cNvSpPr/>
          <p:nvPr/>
        </p:nvSpPr>
        <p:spPr>
          <a:xfrm rot="14473366">
            <a:off x="1827733" y="2252714"/>
            <a:ext cx="560526" cy="560526"/>
          </a:xfrm>
          <a:prstGeom prst="ellipse">
            <a:avLst/>
          </a:prstGeom>
          <a:solidFill>
            <a:srgbClr val="F5B54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2" name="Rec_5"/>
          <p:cNvSpPr/>
          <p:nvPr/>
        </p:nvSpPr>
        <p:spPr>
          <a:xfrm rot="2635889">
            <a:off x="5486547" y="2065939"/>
            <a:ext cx="634802" cy="634802"/>
          </a:xfrm>
          <a:prstGeom prst="ellipse">
            <a:avLst/>
          </a:prstGeom>
          <a:solidFill>
            <a:srgbClr val="6158A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3" name="Rec_4"/>
          <p:cNvSpPr/>
          <p:nvPr/>
        </p:nvSpPr>
        <p:spPr>
          <a:xfrm rot="3284676">
            <a:off x="4726745" y="1620021"/>
            <a:ext cx="555076" cy="555076"/>
          </a:xfrm>
          <a:prstGeom prst="ellipse">
            <a:avLst/>
          </a:prstGeom>
          <a:solidFill>
            <a:srgbClr val="2995D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sp>
        <p:nvSpPr>
          <p:cNvPr id="49" name="Rec_5"/>
          <p:cNvSpPr/>
          <p:nvPr/>
        </p:nvSpPr>
        <p:spPr>
          <a:xfrm rot="3260016">
            <a:off x="2129260" y="1797498"/>
            <a:ext cx="709309" cy="709309"/>
          </a:xfrm>
          <a:prstGeom prst="ellipse">
            <a:avLst/>
          </a:prstGeom>
          <a:solidFill>
            <a:srgbClr val="E368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495" tIns="32246" rIns="64495" bIns="32246" rtlCol="0" anchor="ctr"/>
          <a:p>
            <a:pPr algn="ctr"/>
            <a:endParaRPr lang="zh-CN" altLang="en-US" sz="1345"/>
          </a:p>
        </p:txBody>
      </p:sp>
      <p:grpSp>
        <p:nvGrpSpPr>
          <p:cNvPr id="2" name="组合 1"/>
          <p:cNvGrpSpPr/>
          <p:nvPr/>
        </p:nvGrpSpPr>
        <p:grpSpPr>
          <a:xfrm>
            <a:off x="762783" y="2590800"/>
            <a:ext cx="1828017" cy="1676400"/>
            <a:chOff x="2286783" y="2590800"/>
            <a:chExt cx="1828017" cy="1676400"/>
          </a:xfrm>
        </p:grpSpPr>
        <p:sp>
          <p:nvSpPr>
            <p:cNvPr id="72" name="任意多边形 71"/>
            <p:cNvSpPr/>
            <p:nvPr/>
          </p:nvSpPr>
          <p:spPr>
            <a:xfrm>
              <a:off x="2286783" y="2590800"/>
              <a:ext cx="1828017" cy="16764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3200" dirty="0">
                <a:solidFill>
                  <a:prstClr val="white"/>
                </a:solidFill>
              </a:endParaRPr>
            </a:p>
          </p:txBody>
        </p:sp>
        <p:sp>
          <p:nvSpPr>
            <p:cNvPr id="22" name="文本框 21"/>
            <p:cNvSpPr txBox="1"/>
            <p:nvPr/>
          </p:nvSpPr>
          <p:spPr>
            <a:xfrm>
              <a:off x="2522675" y="2815727"/>
              <a:ext cx="1241156" cy="1226551"/>
            </a:xfrm>
            <a:prstGeom prst="roundRect">
              <a:avLst/>
            </a:prstGeom>
            <a:noFill/>
          </p:spPr>
          <p:txBody>
            <a:bodyPr wrap="none" rtlCol="0" anchor="ctr">
              <a:spAutoFit/>
            </a:bodyPr>
            <a:p>
              <a:pPr algn="ctr"/>
              <a:r>
                <a:rPr lang="en-US" altLang="zh-CN" sz="6600" b="1" dirty="0">
                  <a:solidFill>
                    <a:srgbClr val="35A2E1"/>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02</a:t>
              </a:r>
              <a:endParaRPr lang="zh-CN" altLang="en-US" sz="6600" b="1" dirty="0">
                <a:solidFill>
                  <a:srgbClr val="35A2E1"/>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grpSp>
      <p:grpSp>
        <p:nvGrpSpPr>
          <p:cNvPr id="4" name="组合 3"/>
          <p:cNvGrpSpPr/>
          <p:nvPr/>
        </p:nvGrpSpPr>
        <p:grpSpPr>
          <a:xfrm>
            <a:off x="2530762" y="2757623"/>
            <a:ext cx="6213188" cy="1140571"/>
            <a:chOff x="4531012" y="2721681"/>
            <a:chExt cx="6213188" cy="1140571"/>
          </a:xfrm>
        </p:grpSpPr>
        <p:sp>
          <p:nvSpPr>
            <p:cNvPr id="35" name="文本框 34"/>
            <p:cNvSpPr txBox="1"/>
            <p:nvPr/>
          </p:nvSpPr>
          <p:spPr>
            <a:xfrm>
              <a:off x="4531012" y="2721681"/>
              <a:ext cx="4626610" cy="706755"/>
            </a:xfrm>
            <a:prstGeom prst="rect">
              <a:avLst/>
            </a:prstGeom>
            <a:noFill/>
            <a:effectLst>
              <a:outerShdw dist="19050" dir="5400000" algn="t" rotWithShape="0">
                <a:schemeClr val="bg1"/>
              </a:outerShdw>
            </a:effectLst>
          </p:spPr>
          <p:txBody>
            <a:bodyPr wrap="square" rtlCol="0" anchor="ctr">
              <a:spAutoFit/>
            </a:bodyPr>
            <a:p>
              <a:pPr algn="ctr"/>
              <a:r>
                <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rPr>
                <a:t>系统总体设计方案</a:t>
              </a:r>
              <a:endParaRPr lang="zh-CN" altLang="en-US" sz="40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0961" y="3440586"/>
              <a:ext cx="3383755" cy="45719"/>
              <a:chOff x="5516761" y="2095500"/>
              <a:chExt cx="3383755" cy="495300"/>
            </a:xfrm>
          </p:grpSpPr>
          <p:sp>
            <p:nvSpPr>
              <p:cNvPr id="73" name="矩形 72"/>
              <p:cNvSpPr/>
              <p:nvPr/>
            </p:nvSpPr>
            <p:spPr>
              <a:xfrm>
                <a:off x="6675239" y="2095500"/>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矩形 73"/>
              <p:cNvSpPr/>
              <p:nvPr/>
            </p:nvSpPr>
            <p:spPr>
              <a:xfrm>
                <a:off x="7833716" y="2095500"/>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矩形 74"/>
              <p:cNvSpPr/>
              <p:nvPr/>
            </p:nvSpPr>
            <p:spPr>
              <a:xfrm>
                <a:off x="5516761" y="2095500"/>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nvSpPr>
            <p:spPr>
              <a:xfrm>
                <a:off x="7254478" y="2095500"/>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矩形 76"/>
              <p:cNvSpPr/>
              <p:nvPr/>
            </p:nvSpPr>
            <p:spPr>
              <a:xfrm>
                <a:off x="6096000" y="2095500"/>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矩形 28"/>
              <p:cNvSpPr/>
              <p:nvPr/>
            </p:nvSpPr>
            <p:spPr>
              <a:xfrm>
                <a:off x="8405216" y="2095500"/>
                <a:ext cx="495300" cy="495300"/>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8" name="TextBox 7"/>
            <p:cNvSpPr>
              <a:spLocks noChangeArrowheads="1"/>
            </p:cNvSpPr>
            <p:nvPr/>
          </p:nvSpPr>
          <p:spPr bwMode="auto">
            <a:xfrm>
              <a:off x="4713879" y="3540307"/>
              <a:ext cx="6030321" cy="321945"/>
            </a:xfrm>
            <a:prstGeom prst="rect">
              <a:avLst/>
            </a:prstGeom>
            <a:noFill/>
            <a:ln>
              <a:noFill/>
            </a:ln>
          </p:spPr>
          <p:txBody>
            <a:bodyPr wrap="square">
              <a:spAutoFit/>
            </a:bodyPr>
            <a:p>
              <a:pPr lvl="0" fontAlgn="auto">
                <a:lnSpc>
                  <a:spcPct val="150000"/>
                </a:lnSpc>
                <a:spcBef>
                  <a:spcPts val="0"/>
                </a:spcBef>
                <a:spcAft>
                  <a:spcPts val="0"/>
                </a:spcAft>
                <a:defRPr sz="1800"/>
              </a:pPr>
              <a:endParaRPr lang="en-US" altLang="zh-CN" sz="1000" dirty="0">
                <a:solidFill>
                  <a:schemeClr val="bg1">
                    <a:lumMod val="65000"/>
                  </a:schemeClr>
                </a:solidFill>
                <a:latin typeface="Century Gothic" panose="020B0502020202020204"/>
                <a:ea typeface="微软雅黑" panose="020B0503020204020204" pitchFamily="34" charset="-122"/>
              </a:endParaRPr>
            </a:p>
          </p:txBody>
        </p:sp>
      </p:grpSp>
      <p:sp>
        <p:nvSpPr>
          <p:cNvPr id="9" name="矩形 8"/>
          <p:cNvSpPr/>
          <p:nvPr/>
        </p:nvSpPr>
        <p:spPr>
          <a:xfrm>
            <a:off x="6353056" y="3476528"/>
            <a:ext cx="495300"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rot="0">
            <a:off x="-280035" y="635"/>
            <a:ext cx="2184400" cy="563880"/>
            <a:chOff x="4298579" y="-52188"/>
            <a:chExt cx="3386827" cy="874159"/>
          </a:xfrm>
        </p:grpSpPr>
        <p:sp>
          <p:nvSpPr>
            <p:cNvPr id="5" name="直角三角形 4"/>
            <p:cNvSpPr/>
            <p:nvPr/>
          </p:nvSpPr>
          <p:spPr>
            <a:xfrm flipV="1">
              <a:off x="4746294" y="-52188"/>
              <a:ext cx="1086143" cy="864737"/>
            </a:xfrm>
            <a:prstGeom prst="rtTriangle">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rot="8420622" flipV="1">
              <a:off x="4298579" y="344623"/>
              <a:ext cx="2567415" cy="477348"/>
            </a:xfrm>
            <a:custGeom>
              <a:avLst/>
              <a:gdLst>
                <a:gd name="connsiteX0" fmla="*/ 4631681 w 4631681"/>
                <a:gd name="connsiteY0" fmla="*/ 861148 h 861148"/>
                <a:gd name="connsiteX1" fmla="*/ 0 w 4631681"/>
                <a:gd name="connsiteY1" fmla="*/ 861148 h 861148"/>
                <a:gd name="connsiteX2" fmla="*/ 1038869 w 4631681"/>
                <a:gd name="connsiteY2" fmla="*/ 0 h 861148"/>
                <a:gd name="connsiteX3" fmla="*/ 3917851 w 4631681"/>
                <a:gd name="connsiteY3" fmla="*/ 0 h 861148"/>
              </a:gdLst>
              <a:ahLst/>
              <a:cxnLst>
                <a:cxn ang="0">
                  <a:pos x="connsiteX0" y="connsiteY0"/>
                </a:cxn>
                <a:cxn ang="0">
                  <a:pos x="connsiteX1" y="connsiteY1"/>
                </a:cxn>
                <a:cxn ang="0">
                  <a:pos x="connsiteX2" y="connsiteY2"/>
                </a:cxn>
                <a:cxn ang="0">
                  <a:pos x="connsiteX3" y="connsiteY3"/>
                </a:cxn>
              </a:cxnLst>
              <a:rect l="l" t="t" r="r" b="b"/>
              <a:pathLst>
                <a:path w="4631681" h="861148">
                  <a:moveTo>
                    <a:pt x="4631681" y="861148"/>
                  </a:moveTo>
                  <a:lnTo>
                    <a:pt x="0" y="861148"/>
                  </a:lnTo>
                  <a:lnTo>
                    <a:pt x="1038869" y="0"/>
                  </a:lnTo>
                  <a:lnTo>
                    <a:pt x="3917851" y="0"/>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3060000" flipV="1">
              <a:off x="6302737" y="-385985"/>
              <a:ext cx="95037" cy="1601753"/>
            </a:xfrm>
            <a:custGeom>
              <a:avLst/>
              <a:gdLst>
                <a:gd name="connsiteX0" fmla="*/ 171450 w 171450"/>
                <a:gd name="connsiteY0" fmla="*/ 0 h 2889603"/>
                <a:gd name="connsiteX1" fmla="*/ 171450 w 171450"/>
                <a:gd name="connsiteY1" fmla="*/ 2889603 h 2889603"/>
                <a:gd name="connsiteX2" fmla="*/ 0 w 171450"/>
                <a:gd name="connsiteY2" fmla="*/ 2677880 h 2889603"/>
                <a:gd name="connsiteX3" fmla="*/ 0 w 171450"/>
                <a:gd name="connsiteY3" fmla="*/ 0 h 2889603"/>
              </a:gdLst>
              <a:ahLst/>
              <a:cxnLst>
                <a:cxn ang="0">
                  <a:pos x="connsiteX0" y="connsiteY0"/>
                </a:cxn>
                <a:cxn ang="0">
                  <a:pos x="connsiteX1" y="connsiteY1"/>
                </a:cxn>
                <a:cxn ang="0">
                  <a:pos x="connsiteX2" y="connsiteY2"/>
                </a:cxn>
                <a:cxn ang="0">
                  <a:pos x="connsiteX3" y="connsiteY3"/>
                </a:cxn>
              </a:cxnLst>
              <a:rect l="l" t="t" r="r" b="b"/>
              <a:pathLst>
                <a:path w="171450" h="2889603">
                  <a:moveTo>
                    <a:pt x="171450" y="0"/>
                  </a:moveTo>
                  <a:lnTo>
                    <a:pt x="171450" y="2889603"/>
                  </a:lnTo>
                  <a:lnTo>
                    <a:pt x="0" y="2677880"/>
                  </a:lnTo>
                  <a:lnTo>
                    <a:pt x="0" y="0"/>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7"/>
            <p:cNvSpPr/>
            <p:nvPr/>
          </p:nvSpPr>
          <p:spPr>
            <a:xfrm rot="3060000" flipV="1">
              <a:off x="6437255" y="-534336"/>
              <a:ext cx="95037" cy="2401265"/>
            </a:xfrm>
            <a:custGeom>
              <a:avLst/>
              <a:gdLst>
                <a:gd name="connsiteX0" fmla="*/ 171450 w 171450"/>
                <a:gd name="connsiteY0" fmla="*/ 0 h 4331942"/>
                <a:gd name="connsiteX1" fmla="*/ 171450 w 171450"/>
                <a:gd name="connsiteY1" fmla="*/ 4331942 h 4331942"/>
                <a:gd name="connsiteX2" fmla="*/ 0 w 171450"/>
                <a:gd name="connsiteY2" fmla="*/ 4120219 h 4331942"/>
                <a:gd name="connsiteX3" fmla="*/ 0 w 171450"/>
                <a:gd name="connsiteY3" fmla="*/ 0 h 4331942"/>
              </a:gdLst>
              <a:ahLst/>
              <a:cxnLst>
                <a:cxn ang="0">
                  <a:pos x="connsiteX0" y="connsiteY0"/>
                </a:cxn>
                <a:cxn ang="0">
                  <a:pos x="connsiteX1" y="connsiteY1"/>
                </a:cxn>
                <a:cxn ang="0">
                  <a:pos x="connsiteX2" y="connsiteY2"/>
                </a:cxn>
                <a:cxn ang="0">
                  <a:pos x="connsiteX3" y="connsiteY3"/>
                </a:cxn>
              </a:cxnLst>
              <a:rect l="l" t="t" r="r" b="b"/>
              <a:pathLst>
                <a:path w="171450" h="4331942">
                  <a:moveTo>
                    <a:pt x="171450" y="0"/>
                  </a:moveTo>
                  <a:lnTo>
                    <a:pt x="171450" y="4331942"/>
                  </a:lnTo>
                  <a:lnTo>
                    <a:pt x="0" y="4120219"/>
                  </a:lnTo>
                  <a:lnTo>
                    <a:pt x="0" y="0"/>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矩形 43"/>
          <p:cNvSpPr/>
          <p:nvPr/>
        </p:nvSpPr>
        <p:spPr>
          <a:xfrm>
            <a:off x="1143238" y="-575945"/>
            <a:ext cx="495300" cy="49530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301715" y="-575945"/>
            <a:ext cx="495300" cy="49530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5240" y="-575945"/>
            <a:ext cx="495300" cy="49530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722477" y="-575945"/>
            <a:ext cx="495300" cy="49530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63999" y="-575945"/>
            <a:ext cx="495300" cy="49530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71"/>
          <p:cNvSpPr/>
          <p:nvPr/>
        </p:nvSpPr>
        <p:spPr>
          <a:xfrm>
            <a:off x="265943" y="117202"/>
            <a:ext cx="914009" cy="838200"/>
          </a:xfrm>
          <a:custGeom>
            <a:avLst/>
            <a:gdLst>
              <a:gd name="connsiteX0" fmla="*/ 279406 w 1828017"/>
              <a:gd name="connsiteY0" fmla="*/ 0 h 1676400"/>
              <a:gd name="connsiteX1" fmla="*/ 1433528 w 1828017"/>
              <a:gd name="connsiteY1" fmla="*/ 0 h 1676400"/>
              <a:gd name="connsiteX2" fmla="*/ 1712934 w 1828017"/>
              <a:gd name="connsiteY2" fmla="*/ 279406 h 1676400"/>
              <a:gd name="connsiteX3" fmla="*/ 1712934 w 1828017"/>
              <a:gd name="connsiteY3" fmla="*/ 742950 h 1676400"/>
              <a:gd name="connsiteX4" fmla="*/ 1732767 w 1828017"/>
              <a:gd name="connsiteY4" fmla="*/ 742950 h 1676400"/>
              <a:gd name="connsiteX5" fmla="*/ 1828017 w 1828017"/>
              <a:gd name="connsiteY5" fmla="*/ 838200 h 1676400"/>
              <a:gd name="connsiteX6" fmla="*/ 1732767 w 1828017"/>
              <a:gd name="connsiteY6" fmla="*/ 933450 h 1676400"/>
              <a:gd name="connsiteX7" fmla="*/ 1712934 w 1828017"/>
              <a:gd name="connsiteY7" fmla="*/ 933450 h 1676400"/>
              <a:gd name="connsiteX8" fmla="*/ 1712934 w 1828017"/>
              <a:gd name="connsiteY8" fmla="*/ 1396994 h 1676400"/>
              <a:gd name="connsiteX9" fmla="*/ 1433528 w 1828017"/>
              <a:gd name="connsiteY9" fmla="*/ 1676400 h 1676400"/>
              <a:gd name="connsiteX10" fmla="*/ 279406 w 1828017"/>
              <a:gd name="connsiteY10" fmla="*/ 1676400 h 1676400"/>
              <a:gd name="connsiteX11" fmla="*/ 0 w 1828017"/>
              <a:gd name="connsiteY11" fmla="*/ 1396994 h 1676400"/>
              <a:gd name="connsiteX12" fmla="*/ 0 w 1828017"/>
              <a:gd name="connsiteY12" fmla="*/ 279406 h 1676400"/>
              <a:gd name="connsiteX13" fmla="*/ 279406 w 1828017"/>
              <a:gd name="connsiteY13" fmla="*/ 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017" h="1676400">
                <a:moveTo>
                  <a:pt x="279406" y="0"/>
                </a:moveTo>
                <a:lnTo>
                  <a:pt x="1433528" y="0"/>
                </a:lnTo>
                <a:cubicBezTo>
                  <a:pt x="1587840" y="0"/>
                  <a:pt x="1712934" y="125094"/>
                  <a:pt x="1712934" y="279406"/>
                </a:cubicBezTo>
                <a:lnTo>
                  <a:pt x="1712934" y="742950"/>
                </a:lnTo>
                <a:lnTo>
                  <a:pt x="1732767" y="742950"/>
                </a:lnTo>
                <a:lnTo>
                  <a:pt x="1828017" y="838200"/>
                </a:lnTo>
                <a:lnTo>
                  <a:pt x="1732767" y="933450"/>
                </a:lnTo>
                <a:lnTo>
                  <a:pt x="1712934" y="933450"/>
                </a:lnTo>
                <a:lnTo>
                  <a:pt x="1712934" y="1396994"/>
                </a:lnTo>
                <a:cubicBezTo>
                  <a:pt x="1712934" y="1551306"/>
                  <a:pt x="1587840" y="1676400"/>
                  <a:pt x="1433528" y="1676400"/>
                </a:cubicBezTo>
                <a:lnTo>
                  <a:pt x="279406" y="1676400"/>
                </a:lnTo>
                <a:cubicBezTo>
                  <a:pt x="125094" y="1676400"/>
                  <a:pt x="0" y="1551306"/>
                  <a:pt x="0" y="1396994"/>
                </a:cubicBezTo>
                <a:lnTo>
                  <a:pt x="0" y="279406"/>
                </a:lnTo>
                <a:cubicBezTo>
                  <a:pt x="0" y="125094"/>
                  <a:pt x="125094" y="0"/>
                  <a:pt x="27940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000" dirty="0">
              <a:solidFill>
                <a:prstClr val="white"/>
              </a:solidFill>
            </a:endParaRPr>
          </a:p>
        </p:txBody>
      </p:sp>
      <p:sp>
        <p:nvSpPr>
          <p:cNvPr id="22" name="文本框 21"/>
          <p:cNvSpPr txBox="1"/>
          <p:nvPr/>
        </p:nvSpPr>
        <p:spPr>
          <a:xfrm>
            <a:off x="287041" y="212987"/>
            <a:ext cx="814271" cy="646631"/>
          </a:xfrm>
          <a:prstGeom prst="roundRect">
            <a:avLst/>
          </a:prstGeom>
          <a:noFill/>
        </p:spPr>
        <p:txBody>
          <a:bodyPr wrap="none" rtlCol="0" anchor="ctr">
            <a:spAutoFit/>
          </a:bodyPr>
          <a:p>
            <a:pPr algn="ctr"/>
            <a:r>
              <a:rPr lang="en-US" altLang="zh-CN" sz="3200" b="1" dirty="0" smtClean="0">
                <a:solidFill>
                  <a:srgbClr val="2995D4"/>
                </a:solidFill>
                <a:effectLst>
                  <a:innerShdw blurRad="63500" dist="50800" dir="13500000">
                    <a:prstClr val="black">
                      <a:alpha val="50000"/>
                    </a:prstClr>
                  </a:innerShdw>
                </a:effectLst>
                <a:ea typeface="微软雅黑" panose="020B0503020204020204" pitchFamily="34" charset="-122"/>
                <a:cs typeface="Arial Unicode MS" panose="020B0604020202020204" pitchFamily="34" charset="-122"/>
              </a:rPr>
              <a:t>2.1</a:t>
            </a:r>
            <a:endParaRPr lang="zh-CN" altLang="en-US" sz="3200" b="1" dirty="0">
              <a:solidFill>
                <a:srgbClr val="2995D4"/>
              </a:solidFill>
              <a:effectLst>
                <a:innerShdw blurRad="63500" dist="50800" dir="13500000">
                  <a:prstClr val="black">
                    <a:alpha val="50000"/>
                  </a:prstClr>
                </a:innerShdw>
              </a:effectLst>
              <a:ea typeface="Arial Unicode MS" panose="020B0604020202020204" pitchFamily="34" charset="-122"/>
              <a:cs typeface="Arial Unicode MS" panose="020B0604020202020204" pitchFamily="34" charset="-122"/>
            </a:endParaRPr>
          </a:p>
        </p:txBody>
      </p:sp>
      <p:sp>
        <p:nvSpPr>
          <p:cNvPr id="35" name="文本框 34"/>
          <p:cNvSpPr txBox="1"/>
          <p:nvPr/>
        </p:nvSpPr>
        <p:spPr>
          <a:xfrm>
            <a:off x="1283283" y="275316"/>
            <a:ext cx="4563526" cy="521970"/>
          </a:xfrm>
          <a:prstGeom prst="rect">
            <a:avLst/>
          </a:prstGeom>
          <a:noFill/>
          <a:effectLst>
            <a:outerShdw dist="19050" dir="5400000" algn="t" rotWithShape="0">
              <a:schemeClr val="bg1"/>
            </a:outerShdw>
          </a:effectLst>
        </p:spPr>
        <p:txBody>
          <a:bodyPr wrap="square" rtlCol="0" anchor="ctr">
            <a:spAutoFit/>
          </a:bodyPr>
          <a:p>
            <a:r>
              <a:rPr lang="zh-CN" altLang="en-US" sz="2800" b="1" dirty="0">
                <a:solidFill>
                  <a:schemeClr val="bg1">
                    <a:lumMod val="50000"/>
                  </a:schemeClr>
                </a:solidFill>
                <a:effectLst>
                  <a:innerShdw blurRad="63500" dist="50800" dir="13500000">
                    <a:prstClr val="black">
                      <a:alpha val="35000"/>
                    </a:prstClr>
                  </a:innerShdw>
                </a:effectLst>
                <a:latin typeface="微软雅黑" panose="020B0503020204020204" pitchFamily="34" charset="-122"/>
                <a:ea typeface="微软雅黑" panose="020B0503020204020204" pitchFamily="34" charset="-122"/>
                <a:sym typeface="+mn-ea"/>
              </a:rPr>
              <a:t>功能需求分析</a:t>
            </a:r>
            <a:endParaRPr lang="zh-CN" altLang="en-US" sz="2800" b="1" dirty="0">
              <a:solidFill>
                <a:schemeClr val="bg1">
                  <a:lumMod val="50000"/>
                </a:schemeClr>
              </a:solidFill>
              <a:effectLst>
                <a:innerShdw blurRad="63500" dist="50800" dir="13500000">
                  <a:prstClr val="black">
                    <a:alpha val="35000"/>
                  </a:prstClr>
                </a:innerShdw>
              </a:effectLst>
              <a:latin typeface="宋体" panose="02010600030101010101" pitchFamily="2" charset="-122"/>
              <a:ea typeface="宋体" panose="02010600030101010101" pitchFamily="2" charset="-122"/>
            </a:endParaRPr>
          </a:p>
        </p:txBody>
      </p:sp>
      <p:sp>
        <p:nvSpPr>
          <p:cNvPr id="57" name="文本框 56"/>
          <p:cNvSpPr txBox="1"/>
          <p:nvPr/>
        </p:nvSpPr>
        <p:spPr>
          <a:xfrm>
            <a:off x="1059180" y="1057275"/>
            <a:ext cx="2524125" cy="460375"/>
          </a:xfrm>
          <a:prstGeom prst="rect">
            <a:avLst/>
          </a:prstGeom>
          <a:noFill/>
        </p:spPr>
        <p:txBody>
          <a:bodyPr wrap="square" rtlCol="0">
            <a:spAutoFit/>
          </a:bodyPr>
          <a:p>
            <a:r>
              <a:rPr lang="zh-CN" altLang="en-US" sz="2400" b="1" dirty="0">
                <a:solidFill>
                  <a:schemeClr val="accent6">
                    <a:lumMod val="75000"/>
                  </a:schemeClr>
                </a:solidFill>
                <a:latin typeface="微软雅黑" panose="020B0503020204020204" pitchFamily="34" charset="-122"/>
                <a:ea typeface="微软雅黑" panose="020B0503020204020204" pitchFamily="34" charset="-122"/>
                <a:sym typeface="+mn-ea"/>
              </a:rPr>
              <a:t>系统设计目标</a:t>
            </a:r>
            <a:endParaRPr lang="zh-CN" altLang="en-US" sz="2400" b="1" dirty="0">
              <a:solidFill>
                <a:schemeClr val="accent6">
                  <a:lumMod val="75000"/>
                </a:schemeClr>
              </a:solidFill>
              <a:latin typeface="微软雅黑" panose="020B0503020204020204" pitchFamily="34" charset="-122"/>
              <a:ea typeface="微软雅黑" panose="020B0503020204020204" pitchFamily="34" charset="-122"/>
            </a:endParaRPr>
          </a:p>
        </p:txBody>
      </p:sp>
      <p:cxnSp>
        <p:nvCxnSpPr>
          <p:cNvPr id="49" name="Straight Connector 8"/>
          <p:cNvCxnSpPr/>
          <p:nvPr/>
        </p:nvCxnSpPr>
        <p:spPr>
          <a:xfrm flipH="1">
            <a:off x="922522" y="1298864"/>
            <a:ext cx="11741" cy="5218365"/>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Oval 51"/>
          <p:cNvSpPr/>
          <p:nvPr/>
        </p:nvSpPr>
        <p:spPr>
          <a:xfrm>
            <a:off x="874015" y="2102230"/>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1" name="Oval 52"/>
          <p:cNvSpPr/>
          <p:nvPr/>
        </p:nvSpPr>
        <p:spPr>
          <a:xfrm>
            <a:off x="881648" y="2907378"/>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5" name="Oval 52"/>
          <p:cNvSpPr/>
          <p:nvPr/>
        </p:nvSpPr>
        <p:spPr>
          <a:xfrm>
            <a:off x="874015" y="3743606"/>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58" name="Oval 51"/>
          <p:cNvSpPr/>
          <p:nvPr/>
        </p:nvSpPr>
        <p:spPr>
          <a:xfrm>
            <a:off x="868337" y="465292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2" name="文本框 1"/>
          <p:cNvSpPr txBox="1"/>
          <p:nvPr/>
        </p:nvSpPr>
        <p:spPr>
          <a:xfrm>
            <a:off x="1179830" y="1960245"/>
            <a:ext cx="2969895" cy="460375"/>
          </a:xfrm>
          <a:prstGeom prst="rect">
            <a:avLst/>
          </a:prstGeom>
          <a:noFill/>
        </p:spPr>
        <p:txBody>
          <a:bodyPr wrap="square" rtlCol="0">
            <a:spAutoFit/>
          </a:bodyPr>
          <a:p>
            <a:pPr algn="l"/>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二维空间多目标定位</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79830" y="3601085"/>
            <a:ext cx="266890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定位结果可视化</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79195" y="4479290"/>
            <a:ext cx="240411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数据存储与访问</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79830" y="2765425"/>
            <a:ext cx="2970530"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定位精度30cm</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6" name="加号 55"/>
          <p:cNvSpPr/>
          <p:nvPr/>
        </p:nvSpPr>
        <p:spPr>
          <a:xfrm>
            <a:off x="763091" y="1133565"/>
            <a:ext cx="309614" cy="309614"/>
          </a:xfrm>
          <a:prstGeom prst="mathPlus">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accent6">
                  <a:lumMod val="75000"/>
                </a:schemeClr>
              </a:solidFill>
            </a:endParaRPr>
          </a:p>
        </p:txBody>
      </p:sp>
      <p:grpSp>
        <p:nvGrpSpPr>
          <p:cNvPr id="11" name="组合 10"/>
          <p:cNvGrpSpPr/>
          <p:nvPr/>
        </p:nvGrpSpPr>
        <p:grpSpPr>
          <a:xfrm>
            <a:off x="-12700" y="6786880"/>
            <a:ext cx="9158605" cy="76200"/>
            <a:chOff x="0" y="10728"/>
            <a:chExt cx="10784" cy="120"/>
          </a:xfrm>
        </p:grpSpPr>
        <p:grpSp>
          <p:nvGrpSpPr>
            <p:cNvPr id="84" name="组合 83"/>
            <p:cNvGrpSpPr/>
            <p:nvPr/>
          </p:nvGrpSpPr>
          <p:grpSpPr>
            <a:xfrm rot="0" flipV="1">
              <a:off x="0" y="10728"/>
              <a:ext cx="3595" cy="120"/>
              <a:chOff x="209549" y="5467350"/>
              <a:chExt cx="3048000" cy="95250"/>
            </a:xfrm>
          </p:grpSpPr>
          <p:sp>
            <p:nvSpPr>
              <p:cNvPr id="103" name="矩形 10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矩形 118"/>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矩形 12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矩形 12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5" name="组合 84"/>
            <p:cNvGrpSpPr/>
            <p:nvPr/>
          </p:nvGrpSpPr>
          <p:grpSpPr>
            <a:xfrm rot="0" flipV="1">
              <a:off x="3595" y="10728"/>
              <a:ext cx="3595" cy="120"/>
              <a:chOff x="209549" y="5467350"/>
              <a:chExt cx="3048000" cy="95250"/>
            </a:xfrm>
          </p:grpSpPr>
          <p:sp>
            <p:nvSpPr>
              <p:cNvPr id="98" name="矩形 97"/>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矩形 98"/>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矩形 99"/>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矩形 100"/>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2" name="矩形 101"/>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86" name="组合 85"/>
            <p:cNvGrpSpPr/>
            <p:nvPr/>
          </p:nvGrpSpPr>
          <p:grpSpPr>
            <a:xfrm rot="0" flipV="1">
              <a:off x="7190" y="10728"/>
              <a:ext cx="3595" cy="120"/>
              <a:chOff x="209549" y="5467350"/>
              <a:chExt cx="3048000" cy="95250"/>
            </a:xfrm>
          </p:grpSpPr>
          <p:sp>
            <p:nvSpPr>
              <p:cNvPr id="93" name="矩形 92"/>
              <p:cNvSpPr/>
              <p:nvPr/>
            </p:nvSpPr>
            <p:spPr>
              <a:xfrm>
                <a:off x="1425177" y="5467350"/>
                <a:ext cx="616745" cy="95250"/>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2640804" y="5467350"/>
                <a:ext cx="616745" cy="95250"/>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矩形 94"/>
              <p:cNvSpPr/>
              <p:nvPr/>
            </p:nvSpPr>
            <p:spPr>
              <a:xfrm>
                <a:off x="209549" y="5467350"/>
                <a:ext cx="616745" cy="95250"/>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矩形 95"/>
              <p:cNvSpPr/>
              <p:nvPr/>
            </p:nvSpPr>
            <p:spPr>
              <a:xfrm>
                <a:off x="2032991" y="5467350"/>
                <a:ext cx="616745" cy="95250"/>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矩形 96"/>
              <p:cNvSpPr/>
              <p:nvPr/>
            </p:nvSpPr>
            <p:spPr>
              <a:xfrm>
                <a:off x="817363" y="5467350"/>
                <a:ext cx="616745" cy="95250"/>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 name="Oval 51"/>
          <p:cNvSpPr/>
          <p:nvPr/>
        </p:nvSpPr>
        <p:spPr>
          <a:xfrm>
            <a:off x="867702" y="5500015"/>
            <a:ext cx="114301" cy="114301"/>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200">
              <a:latin typeface="+mn-ea"/>
            </a:endParaRPr>
          </a:p>
        </p:txBody>
      </p:sp>
      <p:sp>
        <p:nvSpPr>
          <p:cNvPr id="13" name="文本框 12"/>
          <p:cNvSpPr txBox="1"/>
          <p:nvPr/>
        </p:nvSpPr>
        <p:spPr>
          <a:xfrm>
            <a:off x="1178560" y="5357495"/>
            <a:ext cx="2865755" cy="460375"/>
          </a:xfrm>
          <a:prstGeom prst="rect">
            <a:avLst/>
          </a:prstGeom>
          <a:noFill/>
        </p:spPr>
        <p:txBody>
          <a:bodyPr wrap="square" rtlCol="0">
            <a:spAutoFit/>
          </a:bodyPr>
          <a:p>
            <a:pPr algn="l"/>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良好人机交互界面</a:t>
            </a:r>
            <a:endParaRPr lang="zh-CN" altLang="en-US"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75080" y="2397125"/>
            <a:ext cx="2374265" cy="368300"/>
          </a:xfrm>
          <a:prstGeom prst="rect">
            <a:avLst/>
          </a:prstGeom>
          <a:noFill/>
        </p:spPr>
        <p:txBody>
          <a:bodyPr wrap="square" rtlCol="0">
            <a:spAutoFit/>
          </a:bodyPr>
          <a:p>
            <a:r>
              <a:rPr lang="zh-CN" altLang="en-US" b="1">
                <a:solidFill>
                  <a:schemeClr val="bg1">
                    <a:lumMod val="50000"/>
                  </a:schemeClr>
                </a:solidFill>
              </a:rPr>
              <a:t>多个、多种定位目标</a:t>
            </a:r>
            <a:endParaRPr lang="zh-CN" altLang="en-US" b="1">
              <a:solidFill>
                <a:schemeClr val="bg1">
                  <a:lumMod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pageCurlDoubl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Century Gothic"/>
        <a:ea typeface="微软雅黑"/>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65000"/>
          </a:schemeClr>
        </a:solidFill>
        <a:ln>
          <a:solidFill>
            <a:schemeClr val="bg1">
              <a:lumMod val="85000"/>
            </a:schemeClr>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Words>
  <Application>WPS 演示</Application>
  <PresentationFormat>宽屏</PresentationFormat>
  <Paragraphs>626</Paragraphs>
  <Slides>46</Slides>
  <Notes>26</Notes>
  <HiddenSlides>13</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43</vt:i4>
      </vt:variant>
      <vt:variant>
        <vt:lpstr>幻灯片标题</vt:lpstr>
      </vt:variant>
      <vt:variant>
        <vt:i4>46</vt:i4>
      </vt:variant>
    </vt:vector>
  </HeadingPairs>
  <TitlesOfParts>
    <vt:vector size="101" baseType="lpstr">
      <vt:lpstr>Arial</vt:lpstr>
      <vt:lpstr>宋体</vt:lpstr>
      <vt:lpstr>Wingdings</vt:lpstr>
      <vt:lpstr>Times New Roman</vt:lpstr>
      <vt:lpstr>微软雅黑</vt:lpstr>
      <vt:lpstr>Arial Unicode MS</vt:lpstr>
      <vt:lpstr>Century Gothic</vt:lpstr>
      <vt:lpstr>等线</vt:lpstr>
      <vt:lpstr>Segoe Print</vt:lpstr>
      <vt:lpstr>华文楷体</vt:lpstr>
      <vt:lpstr>Wingdings</vt:lpstr>
      <vt:lpstr>Office 主题​​</vt:lpstr>
      <vt:lpstr>Equation.KSEE3</vt:lpstr>
      <vt:lpstr>Equation.3</vt:lpstr>
      <vt:lpstr>Visio.Drawing.15</vt:lpstr>
      <vt:lpstr>Equation.3</vt:lpstr>
      <vt:lpstr>Equation.3</vt:lpstr>
      <vt:lpstr>Visio.Drawing.11</vt:lpstr>
      <vt:lpstr>Equation.KSEE3</vt:lpstr>
      <vt:lpstr>Equation.KSEE3</vt:lpstr>
      <vt:lpstr>Visio.Drawing.15</vt:lpstr>
      <vt:lpstr>Equation.3</vt:lpstr>
      <vt:lpstr>Equation.3</vt:lpstr>
      <vt:lpstr>Visio.Drawing.15</vt:lpstr>
      <vt:lpstr>Equation.KSEE3</vt:lpstr>
      <vt:lpstr>Equation.KSEE3</vt:lpstr>
      <vt:lpstr>Equation.KSEE3</vt:lpstr>
      <vt:lpstr>Equation.KSEE3</vt:lpstr>
      <vt:lpstr>Equation.KSEE3</vt:lpstr>
      <vt:lpstr>Equation.KSEE3</vt:lpstr>
      <vt:lpstr>Visio.Drawing.11</vt:lpstr>
      <vt:lpstr>Equation.KSEE3</vt:lpstr>
      <vt:lpstr>Equation.KSEE3</vt:lpstr>
      <vt:lpstr>Equation.3</vt:lpstr>
      <vt:lpstr>Visio.Drawing.15</vt:lpstr>
      <vt:lpstr>Equation.3</vt:lpstr>
      <vt:lpstr>Equation.3</vt:lpstr>
      <vt:lpstr>Equation.3</vt:lpstr>
      <vt:lpstr>Equation.3</vt:lpstr>
      <vt:lpstr>Equation.3</vt:lpstr>
      <vt:lpstr>Equation.3</vt:lpstr>
      <vt:lpstr>Equation.3</vt:lpstr>
      <vt:lpstr>Equation.3</vt:lpstr>
      <vt:lpstr>Equation.KSEE3</vt:lpstr>
      <vt:lpstr>Visio.Drawing.11</vt:lpstr>
      <vt:lpstr>Visio.Drawing.11</vt:lpstr>
      <vt:lpstr>Visio.Drawing.15</vt:lpstr>
      <vt:lpstr>Visio.Drawing.15</vt:lpstr>
      <vt:lpstr>Visio.Drawing.11</vt:lpstr>
      <vt:lpstr>Visio.Drawing.15</vt:lpstr>
      <vt:lpstr>Visio.Drawing.15</vt:lpstr>
      <vt:lpstr>Visio.Drawing.15</vt:lpstr>
      <vt:lpstr>Visio.Drawing.11</vt:lpstr>
      <vt:lpstr>Visio.Drawing.15</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1210</cp:revision>
  <dcterms:created xsi:type="dcterms:W3CDTF">2016-05-01T13:24:00Z</dcterms:created>
  <dcterms:modified xsi:type="dcterms:W3CDTF">2018-04-23T02:17:28Z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