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22" r:id="rId5"/>
    <p:sldId id="343" r:id="rId6"/>
    <p:sldId id="331" r:id="rId7"/>
    <p:sldId id="521" r:id="rId8"/>
    <p:sldId id="553" r:id="rId9"/>
    <p:sldId id="454" r:id="rId10"/>
    <p:sldId id="552" r:id="rId11"/>
    <p:sldId id="554" r:id="rId12"/>
    <p:sldId id="455" r:id="rId13"/>
    <p:sldId id="457" r:id="rId14"/>
    <p:sldId id="459" r:id="rId15"/>
    <p:sldId id="456" r:id="rId16"/>
    <p:sldId id="460" r:id="rId17"/>
    <p:sldId id="461" r:id="rId18"/>
    <p:sldId id="462" r:id="rId19"/>
    <p:sldId id="466" r:id="rId20"/>
    <p:sldId id="495" r:id="rId21"/>
    <p:sldId id="467" r:id="rId22"/>
    <p:sldId id="497" r:id="rId23"/>
    <p:sldId id="520" r:id="rId24"/>
    <p:sldId id="468" r:id="rId25"/>
    <p:sldId id="469" r:id="rId26"/>
    <p:sldId id="470" r:id="rId27"/>
    <p:sldId id="524" r:id="rId28"/>
    <p:sldId id="525" r:id="rId29"/>
    <p:sldId id="530" r:id="rId30"/>
    <p:sldId id="527" r:id="rId31"/>
    <p:sldId id="531" r:id="rId32"/>
    <p:sldId id="523" r:id="rId33"/>
    <p:sldId id="471" r:id="rId34"/>
    <p:sldId id="586" r:id="rId35"/>
    <p:sldId id="473" r:id="rId36"/>
    <p:sldId id="493" r:id="rId37"/>
    <p:sldId id="585" r:id="rId38"/>
    <p:sldId id="474" r:id="rId39"/>
    <p:sldId id="475" r:id="rId40"/>
    <p:sldId id="463" r:id="rId41"/>
    <p:sldId id="464" r:id="rId42"/>
    <p:sldId id="46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860"/>
    <a:srgbClr val="F3A821"/>
    <a:srgbClr val="F5B547"/>
    <a:srgbClr val="FF7E79"/>
    <a:srgbClr val="237EB1"/>
    <a:srgbClr val="2995D4"/>
    <a:srgbClr val="ED477F"/>
    <a:srgbClr val="73BD51"/>
    <a:srgbClr val="5FA53F"/>
    <a:srgbClr val="615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autoAdjust="0"/>
    <p:restoredTop sz="84028" autoAdjust="0"/>
  </p:normalViewPr>
  <p:slideViewPr>
    <p:cSldViewPr snapToGrid="0" showGuides="1">
      <p:cViewPr>
        <p:scale>
          <a:sx n="122" d="100"/>
          <a:sy n="122" d="100"/>
        </p:scale>
        <p:origin x="592" y="-1008"/>
      </p:cViewPr>
      <p:guideLst>
        <p:guide orient="horz" pos="2492"/>
        <p:guide pos="3840"/>
      </p:guideLst>
    </p:cSldViewPr>
  </p:slideViewPr>
  <p:notesTextViewPr>
    <p:cViewPr>
      <p:scale>
        <a:sx n="150" d="100"/>
        <a:sy n="15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51.e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1.wmf"/><Relationship Id="rId8" Type="http://schemas.openxmlformats.org/officeDocument/2006/relationships/image" Target="../media/image60.wmf"/><Relationship Id="rId7" Type="http://schemas.openxmlformats.org/officeDocument/2006/relationships/image" Target="../media/image59.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2" Type="http://schemas.openxmlformats.org/officeDocument/2006/relationships/image" Target="../media/image64.wmf"/><Relationship Id="rId11" Type="http://schemas.openxmlformats.org/officeDocument/2006/relationships/image" Target="../media/image63.wmf"/><Relationship Id="rId10" Type="http://schemas.openxmlformats.org/officeDocument/2006/relationships/image" Target="../media/image62.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7718E-E8F2-40A6-9D64-133D0CBCE7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9480-F6E3-4813-A472-471E654632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空间范围内部署N个固定的参考节点(基站)，参考节点的空间位置相对坐标已知，定位目标携带UWB信号发射器(标签)，标签通过UWB脉冲波与基站进行测距与通信。系统工作流程:定位目标携带标签,标签和定位目标通过基础配置维护一一映射关系(下文如无特殊说明，标签即代指定位目标)，标签与基站通过UWB脉冲进行通信和测距，然后基站通过以太网将测距信息传至定位引擎，定位引擎根据系统配置的定位算法解析标签的空间位置信息并传至监控软件进行实时显示，最终达到待定位目标的定位。</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r>
              <a:rPr lang="en-US" altLang="zh-CN">
                <a:latin typeface="Wingdings" panose="05000000000000000000" charset="0"/>
                <a:cs typeface="Wingdings" panose="05000000000000000000" charset="0"/>
                <a:sym typeface="+mn-ea"/>
              </a:rPr>
              <a:t>n </a:t>
            </a:r>
            <a:r>
              <a:rPr lang="zh-CN" altLang="en-US">
                <a:latin typeface="宋体" panose="02010600030101010101" pitchFamily="2" charset="-122"/>
                <a:ea typeface="宋体" panose="02010600030101010101" pitchFamily="2" charset="-122"/>
                <a:cs typeface="宋体" panose="02010600030101010101" pitchFamily="2" charset="-122"/>
                <a:sym typeface="+mn-ea"/>
              </a:rPr>
              <a:t>标签层系统维护标签与定位目标的映射关系，标签通过</a:t>
            </a:r>
            <a:r>
              <a:rPr lang="en-US" altLang="zh-CN">
                <a:latin typeface="Times New Roman" panose="02020603050405020304" charset="0"/>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主动发起与基站的测距与通信，通过对标签的定位实现对移动目标的空间定位。根据定位场景或定位目标不同，标签可以采用头盔式、胸牌式等样式。</a:t>
            </a:r>
            <a:endParaRPr lang="zh-CN" altLang="en-US" b="0">
              <a:latin typeface="宋体" panose="02010600030101010101" pitchFamily="2" charset="-122"/>
              <a:ea typeface="宋体" panose="02010600030101010101" pitchFamily="2" charset="-122"/>
              <a:cs typeface="宋体" panose="02010600030101010101" pitchFamily="2" charset="-122"/>
            </a:endParaRPr>
          </a:p>
          <a:p>
            <a:pPr marL="266700" indent="-266700"/>
            <a:r>
              <a:rPr lang="en-US" altLang="zh-CN">
                <a:latin typeface="Wingdings" panose="05000000000000000000" charset="0"/>
                <a:cs typeface="Wingdings" panose="05000000000000000000" charset="0"/>
                <a:sym typeface="+mn-ea"/>
              </a:rPr>
              <a:t>n </a:t>
            </a:r>
            <a:r>
              <a:rPr lang="zh-CN" altLang="en-US">
                <a:latin typeface="宋体" panose="02010600030101010101" pitchFamily="2" charset="-122"/>
                <a:ea typeface="宋体" panose="02010600030101010101" pitchFamily="2" charset="-122"/>
                <a:cs typeface="宋体" panose="02010600030101010101" pitchFamily="2" charset="-122"/>
                <a:sym typeface="+mn-ea"/>
              </a:rPr>
              <a:t>基站层基站作为系统空间坐标参考节点，一方面协助标签完成</a:t>
            </a:r>
            <a:r>
              <a:rPr lang="en-US" altLang="zh-CN">
                <a:latin typeface="Times New Roman" panose="02020603050405020304" charset="0"/>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测距以及与定位引擎软件的网络通信，另一方面为标签定位提供空间坐标参考系，基站和标签共同组成无线传感网络；</a:t>
            </a:r>
            <a:endParaRPr lang="zh-CN" altLang="en-US" b="0">
              <a:latin typeface="宋体" panose="02010600030101010101" pitchFamily="2" charset="-122"/>
              <a:ea typeface="宋体" panose="02010600030101010101" pitchFamily="2" charset="-122"/>
              <a:cs typeface="宋体" panose="02010600030101010101" pitchFamily="2" charset="-122"/>
            </a:endParaRPr>
          </a:p>
          <a:p>
            <a:pPr marL="266700" indent="-266700"/>
            <a:r>
              <a:rPr lang="en-US" altLang="zh-CN">
                <a:latin typeface="Wingdings" panose="05000000000000000000" charset="0"/>
                <a:cs typeface="Wingdings" panose="05000000000000000000" charset="0"/>
                <a:sym typeface="+mn-ea"/>
              </a:rPr>
              <a:t>n </a:t>
            </a:r>
            <a:r>
              <a:rPr lang="zh-CN" altLang="en-US">
                <a:latin typeface="宋体" panose="02010600030101010101" pitchFamily="2" charset="-122"/>
                <a:ea typeface="宋体" panose="02010600030101010101" pitchFamily="2" charset="-122"/>
                <a:cs typeface="宋体" panose="02010600030101010101" pitchFamily="2" charset="-122"/>
                <a:sym typeface="+mn-ea"/>
              </a:rPr>
              <a:t>网络传输层</a:t>
            </a:r>
            <a:endParaRPr lang="zh-CN" altLang="en-US" b="0">
              <a:latin typeface="Times New Roman" panose="02020603050405020304" charset="0"/>
              <a:cs typeface="Times New Roman" panose="02020603050405020304" charset="0"/>
            </a:endParaRPr>
          </a:p>
          <a:p>
            <a:pPr marL="266700" indent="-266700"/>
            <a:r>
              <a:rPr lang="en-US" altLang="zh-CN">
                <a:latin typeface="Times New Roman" panose="02020603050405020304" charset="0"/>
                <a:cs typeface="Times New Roman" panose="02020603050405020304" charset="0"/>
                <a:sym typeface="+mn-ea"/>
              </a:rPr>
              <a:t>       POE</a:t>
            </a:r>
            <a:r>
              <a:rPr lang="zh-CN" altLang="en-US">
                <a:latin typeface="宋体" panose="02010600030101010101" pitchFamily="2" charset="-122"/>
                <a:ea typeface="宋体" panose="02010600030101010101" pitchFamily="2" charset="-122"/>
                <a:cs typeface="宋体" panose="02010600030101010101" pitchFamily="2" charset="-122"/>
                <a:sym typeface="+mn-ea"/>
              </a:rPr>
              <a:t>交换机和中心交换机组成网络层，主要功能是实现无线传感器网络层与定位服务引擎层的数据传输；为保证数据传输可靠性和稳定性，采用网线实现基站和定位引擎之间数据传输，此外，</a:t>
            </a:r>
            <a:r>
              <a:rPr lang="en-US" altLang="zh-CN">
                <a:latin typeface="Times New Roman" panose="02020603050405020304" charset="0"/>
                <a:cs typeface="Times New Roman" panose="02020603050405020304" charset="0"/>
                <a:sym typeface="+mn-ea"/>
              </a:rPr>
              <a:t>POE</a:t>
            </a:r>
            <a:r>
              <a:rPr lang="zh-CN" altLang="en-US">
                <a:latin typeface="宋体" panose="02010600030101010101" pitchFamily="2" charset="-122"/>
                <a:ea typeface="宋体" panose="02010600030101010101" pitchFamily="2" charset="-122"/>
                <a:cs typeface="宋体" panose="02010600030101010101" pitchFamily="2" charset="-122"/>
                <a:sym typeface="+mn-ea"/>
              </a:rPr>
              <a:t>交换机为定位基站提供稳定电源。</a:t>
            </a:r>
            <a:endParaRPr lang="zh-CN" altLang="en-US" b="0">
              <a:latin typeface="宋体" panose="02010600030101010101" pitchFamily="2" charset="-122"/>
              <a:ea typeface="宋体" panose="02010600030101010101" pitchFamily="2" charset="-122"/>
              <a:cs typeface="宋体" panose="02010600030101010101" pitchFamily="2" charset="-122"/>
            </a:endParaRPr>
          </a:p>
          <a:p>
            <a:pPr marL="266700" indent="-266700"/>
            <a:r>
              <a:rPr lang="en-US" altLang="zh-CN">
                <a:latin typeface="Wingdings" panose="05000000000000000000" charset="0"/>
                <a:cs typeface="Wingdings" panose="05000000000000000000" charset="0"/>
                <a:sym typeface="+mn-ea"/>
              </a:rPr>
              <a:t>n </a:t>
            </a:r>
            <a:r>
              <a:rPr lang="zh-CN" altLang="en-US">
                <a:latin typeface="宋体" panose="02010600030101010101" pitchFamily="2" charset="-122"/>
                <a:ea typeface="宋体" panose="02010600030101010101" pitchFamily="2" charset="-122"/>
                <a:cs typeface="宋体" panose="02010600030101010101" pitchFamily="2" charset="-122"/>
                <a:sym typeface="+mn-ea"/>
              </a:rPr>
              <a:t>定位服务引擎层定位引擎层时系统增长工作的核心模块，包括定位引擎服务软件、系统配置软件等，其主要功能是根据网络传输层的测距信息通过滤波、非视距处理、定位算法解析标签在空间位置信息并存储到实时数据库，并对上层应用提供数据服务接口。</a:t>
            </a:r>
            <a:endParaRPr lang="zh-CN" altLang="en-US" b="0">
              <a:latin typeface="宋体" panose="02010600030101010101" pitchFamily="2" charset="-122"/>
              <a:ea typeface="宋体" panose="02010600030101010101" pitchFamily="2" charset="-122"/>
              <a:cs typeface="宋体" panose="02010600030101010101" pitchFamily="2" charset="-122"/>
            </a:endParaRPr>
          </a:p>
          <a:p>
            <a:pPr marL="266700" indent="-266700"/>
            <a:r>
              <a:rPr lang="en-US" altLang="zh-CN">
                <a:latin typeface="Wingdings" panose="05000000000000000000" charset="0"/>
                <a:cs typeface="Wingdings" panose="05000000000000000000" charset="0"/>
                <a:sym typeface="+mn-ea"/>
              </a:rPr>
              <a:t>n </a:t>
            </a:r>
            <a:r>
              <a:rPr lang="zh-CN" altLang="en-US">
                <a:latin typeface="宋体" panose="02010600030101010101" pitchFamily="2" charset="-122"/>
                <a:ea typeface="宋体" panose="02010600030101010101" pitchFamily="2" charset="-122"/>
                <a:cs typeface="宋体" panose="02010600030101010101" pitchFamily="2" charset="-122"/>
                <a:sym typeface="+mn-ea"/>
              </a:rPr>
              <a:t>监控层监控层属于应用层，通过定位引擎层提供接口，实时获取标签</a:t>
            </a:r>
            <a:r>
              <a:rPr lang="en-US" altLang="zh-CN">
                <a:latin typeface="Times New Roman" panose="02020603050405020304" charset="0"/>
                <a:cs typeface="Times New Roman" panose="02020603050405020304" charset="0"/>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人员</a:t>
            </a:r>
            <a:r>
              <a:rPr lang="en-US" altLang="zh-CN">
                <a:latin typeface="Times New Roman" panose="02020603050405020304" charset="0"/>
                <a:cs typeface="Times New Roman" panose="02020603050405020304" charset="0"/>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的位置坐标，根据上层应用需求进行相关处理，比如，地图显示、生产资料调度、考勤管理等。</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空间范围内部署N个固定的参考节点(基站)，参考节点的空间位置相对坐标已知，定位目标携带UWB信号发射器(标签)，标签通过UWB脉冲波与基站进行测距与通信。系统工作流程:定位目标携带标签,标签和定位目标通过基础配置维护一一映射关系(下文如无特殊说明，标签即代指定位目标)，标签与基站通过UWB脉冲进行通信和测距，然后基站通过以太网将测距信息传至定位引擎，定位引擎根据系统配置的定位算法解析标签的空间位置信息并传至监控软件进行实时显示，最终达到待定位目标的定位。</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Step1:标签发送 POLL 报文，探测附近基站；</a:t>
            </a:r>
            <a:endParaRPr kumimoji="1" lang="zh-CN" altLang="en-US" dirty="0"/>
          </a:p>
          <a:p>
            <a:r>
              <a:rPr kumimoji="1" lang="zh-CN" altLang="en-US" dirty="0"/>
              <a:t>Step2:附近基站 A、B、C 根据 ID 顺序依次回复 POLL 报文告知标签基站信息；</a:t>
            </a:r>
            <a:endParaRPr kumimoji="1" lang="zh-CN" altLang="en-US" dirty="0"/>
          </a:p>
          <a:p>
            <a:r>
              <a:rPr kumimoji="1" lang="zh-CN" altLang="en-US" dirty="0"/>
              <a:t>Step3:标签发起定位，向基站 A 发送 POLL 报文；</a:t>
            </a:r>
            <a:endParaRPr kumimoji="1" lang="zh-CN" altLang="en-US" dirty="0"/>
          </a:p>
          <a:p>
            <a:r>
              <a:rPr kumimoji="1" lang="zh-CN" altLang="en-US" dirty="0"/>
              <a:t>Step4:基站 A 向标签回复 Resp 报文；</a:t>
            </a:r>
            <a:endParaRPr kumimoji="1" lang="zh-CN" altLang="en-US" dirty="0"/>
          </a:p>
          <a:p>
            <a:r>
              <a:rPr kumimoji="1" lang="zh-CN" altLang="en-US" dirty="0"/>
              <a:t>Step5:基站 B 和 C 重复步骤 Step3、Step4;</a:t>
            </a:r>
            <a:endParaRPr kumimoji="1" lang="zh-CN" altLang="en-US" dirty="0"/>
          </a:p>
          <a:p>
            <a:r>
              <a:rPr kumimoji="1" lang="zh-CN" altLang="en-US" dirty="0"/>
              <a:t>Step6:标签结束定位；</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Step1:标签发送POLL报文，探测附近基站；</a:t>
            </a:r>
            <a:endParaRPr kumimoji="1" lang="zh-CN" altLang="en-US" dirty="0"/>
          </a:p>
          <a:p>
            <a:r>
              <a:rPr kumimoji="1" lang="zh-CN" altLang="en-US" dirty="0"/>
              <a:t>Step2:附近基站A、B、C根据ID顺序依次回复POLL报文告知标签基站信息；</a:t>
            </a:r>
            <a:endParaRPr kumimoji="1" lang="zh-CN" altLang="en-US" dirty="0"/>
          </a:p>
          <a:p>
            <a:r>
              <a:rPr kumimoji="1" lang="zh-CN" altLang="en-US" dirty="0"/>
              <a:t>Step3:标签发起定位，向基站A发送POLL报文；</a:t>
            </a:r>
            <a:endParaRPr kumimoji="1" lang="zh-CN" altLang="en-US" dirty="0"/>
          </a:p>
          <a:p>
            <a:r>
              <a:rPr kumimoji="1" lang="zh-CN" altLang="en-US" dirty="0"/>
              <a:t>Step4:基站A向标签回复Resp报文；</a:t>
            </a:r>
            <a:endParaRPr kumimoji="1" lang="zh-CN" altLang="en-US" dirty="0"/>
          </a:p>
          <a:p>
            <a:r>
              <a:rPr kumimoji="1" lang="zh-CN" altLang="en-US" dirty="0"/>
              <a:t>Step5:标签向基站发送FIN报文；</a:t>
            </a:r>
            <a:endParaRPr kumimoji="1" lang="zh-CN" altLang="en-US" dirty="0"/>
          </a:p>
          <a:p>
            <a:r>
              <a:rPr kumimoji="1" lang="zh-CN" altLang="en-US" dirty="0"/>
              <a:t>Step6:基站B和C重复步骤Step3、Step4、Step5;</a:t>
            </a:r>
            <a:endParaRPr kumimoji="1" lang="zh-CN" altLang="en-US" dirty="0"/>
          </a:p>
          <a:p>
            <a:endParaRPr kumimoji="1" lang="zh-CN" altLang="en-US" dirty="0"/>
          </a:p>
          <a:p>
            <a:r>
              <a:rPr lang="zh-CN" altLang="en-US">
                <a:latin typeface="Times New Roman" panose="02020603050405020304" charset="0"/>
                <a:ea typeface="宋体" panose="02010600030101010101" pitchFamily="2" charset="-122"/>
                <a:cs typeface="宋体" panose="02010600030101010101" pitchFamily="2" charset="-122"/>
                <a:sym typeface="+mn-ea"/>
              </a:rPr>
              <a:t>带来单次定位时间周期增大问题。以三基站定位为例，</a:t>
            </a:r>
            <a:r>
              <a:rPr lang="en-US" altLang="zh-CN">
                <a:latin typeface="Times New Roman" panose="02020603050405020304" charset="0"/>
                <a:cs typeface="Times New Roman" panose="02020603050405020304" charset="0"/>
                <a:sym typeface="+mn-ea"/>
              </a:rPr>
              <a:t>STWR</a:t>
            </a:r>
            <a:r>
              <a:rPr lang="zh-CN" altLang="en-US">
                <a:latin typeface="Times New Roman" panose="02020603050405020304" charset="0"/>
                <a:ea typeface="宋体" panose="02010600030101010101" pitchFamily="2" charset="-122"/>
                <a:cs typeface="宋体" panose="02010600030101010101" pitchFamily="2" charset="-122"/>
                <a:sym typeface="+mn-ea"/>
              </a:rPr>
              <a:t>测距模式完成一次定位需要</a:t>
            </a:r>
            <a:r>
              <a:rPr lang="en-US" altLang="zh-CN">
                <a:latin typeface="Times New Roman" panose="02020603050405020304" charset="0"/>
                <a:cs typeface="Times New Roman" panose="02020603050405020304" charset="0"/>
                <a:sym typeface="+mn-ea"/>
              </a:rPr>
              <a:t>3</a:t>
            </a:r>
            <a:r>
              <a:rPr lang="zh-CN" altLang="en-US">
                <a:latin typeface="Times New Roman" panose="02020603050405020304" charset="0"/>
                <a:ea typeface="宋体" panose="02010600030101010101" pitchFamily="2" charset="-122"/>
                <a:cs typeface="宋体" panose="02010600030101010101" pitchFamily="2" charset="-122"/>
                <a:sym typeface="+mn-ea"/>
              </a:rPr>
              <a:t>个往返时间</a:t>
            </a:r>
            <a:r>
              <a:rPr lang="en-US" altLang="zh-CN">
                <a:latin typeface="Times New Roman" panose="02020603050405020304" charset="0"/>
                <a:cs typeface="Times New Roman" panose="02020603050405020304" charset="0"/>
                <a:sym typeface="+mn-ea"/>
              </a:rPr>
              <a:t>RTT(Round Trip Time)</a:t>
            </a:r>
            <a:r>
              <a:rPr lang="zh-CN" altLang="en-US">
                <a:latin typeface="Times New Roman" panose="02020603050405020304" charset="0"/>
                <a:ea typeface="宋体" panose="02010600030101010101" pitchFamily="2" charset="-122"/>
                <a:cs typeface="宋体" panose="02010600030101010101" pitchFamily="2" charset="-122"/>
                <a:sym typeface="+mn-ea"/>
              </a:rPr>
              <a:t>，</a:t>
            </a:r>
            <a:r>
              <a:rPr lang="en-US" altLang="zh-CN">
                <a:latin typeface="Times New Roman" panose="02020603050405020304" charset="0"/>
                <a:cs typeface="Times New Roman" panose="02020603050405020304" charset="0"/>
                <a:sym typeface="+mn-ea"/>
              </a:rPr>
              <a:t>DTWR</a:t>
            </a:r>
            <a:r>
              <a:rPr lang="zh-CN" altLang="en-US">
                <a:latin typeface="Times New Roman" panose="02020603050405020304" charset="0"/>
                <a:ea typeface="宋体" panose="02010600030101010101" pitchFamily="2" charset="-122"/>
                <a:cs typeface="宋体" panose="02010600030101010101" pitchFamily="2" charset="-122"/>
                <a:sym typeface="+mn-ea"/>
              </a:rPr>
              <a:t>测距模式则需要</a:t>
            </a:r>
            <a:r>
              <a:rPr lang="en-US" altLang="zh-CN">
                <a:latin typeface="Times New Roman" panose="02020603050405020304" charset="0"/>
                <a:cs typeface="Times New Roman" panose="02020603050405020304" charset="0"/>
                <a:sym typeface="+mn-ea"/>
              </a:rPr>
              <a:t>6</a:t>
            </a:r>
            <a:r>
              <a:rPr lang="zh-CN" altLang="en-US">
                <a:latin typeface="Times New Roman" panose="02020603050405020304" charset="0"/>
                <a:ea typeface="宋体" panose="02010600030101010101" pitchFamily="2" charset="-122"/>
                <a:cs typeface="宋体" panose="02010600030101010101" pitchFamily="2" charset="-122"/>
                <a:sym typeface="+mn-ea"/>
              </a:rPr>
              <a:t>个</a:t>
            </a:r>
            <a:r>
              <a:rPr lang="en-US" altLang="zh-CN">
                <a:latin typeface="Times New Roman" panose="02020603050405020304" charset="0"/>
                <a:cs typeface="Times New Roman" panose="02020603050405020304" charset="0"/>
                <a:sym typeface="+mn-ea"/>
              </a:rPr>
              <a:t>RTT,</a:t>
            </a:r>
            <a:r>
              <a:rPr lang="zh-CN" altLang="en-US">
                <a:latin typeface="Times New Roman" panose="02020603050405020304" charset="0"/>
                <a:ea typeface="宋体" panose="02010600030101010101" pitchFamily="2" charset="-122"/>
                <a:cs typeface="宋体" panose="02010600030101010101" pitchFamily="2" charset="-122"/>
                <a:sym typeface="+mn-ea"/>
              </a:rPr>
              <a:t>换言之，</a:t>
            </a:r>
            <a:r>
              <a:rPr lang="en-US" altLang="zh-CN">
                <a:latin typeface="Times New Roman" panose="02020603050405020304" charset="0"/>
                <a:cs typeface="Times New Roman" panose="02020603050405020304" charset="0"/>
                <a:sym typeface="+mn-ea"/>
              </a:rPr>
              <a:t>DTWR</a:t>
            </a:r>
            <a:r>
              <a:rPr lang="zh-CN" altLang="en-US">
                <a:latin typeface="Times New Roman" panose="02020603050405020304" charset="0"/>
                <a:ea typeface="宋体" panose="02010600030101010101" pitchFamily="2" charset="-122"/>
                <a:cs typeface="宋体" panose="02010600030101010101" pitchFamily="2" charset="-122"/>
                <a:sym typeface="+mn-ea"/>
              </a:rPr>
              <a:t>降低单位时间内定位标签的个数。导致系统中单位时间参与定位标签的个数降低</a:t>
            </a:r>
            <a:r>
              <a:rPr lang="en-US" altLang="zh-CN">
                <a:latin typeface="Times New Roman" panose="02020603050405020304" charset="0"/>
                <a:cs typeface="Times New Roman" panose="02020603050405020304" charset="0"/>
                <a:sym typeface="+mn-ea"/>
              </a:rPr>
              <a:t>50%</a:t>
            </a:r>
            <a:r>
              <a:rPr lang="zh-CN" altLang="en-US">
                <a:latin typeface="Times New Roman" panose="02020603050405020304" charset="0"/>
                <a:ea typeface="宋体" panose="02010600030101010101" pitchFamily="2" charset="-122"/>
                <a:cs typeface="宋体" panose="02010600030101010101" pitchFamily="2" charset="-122"/>
                <a:sym typeface="+mn-ea"/>
              </a:rPr>
              <a:t>。</a:t>
            </a:r>
            <a:endParaRPr lang="zh-CN" altLang="en-US">
              <a:latin typeface="Times New Roman" panose="02020603050405020304" charset="0"/>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latin typeface="Times New Roman" panose="02020603050405020304" charset="0"/>
                <a:ea typeface="微软雅黑" panose="020B0503020204020204" pitchFamily="34" charset="-122"/>
                <a:cs typeface="微软雅黑" panose="020B0503020204020204" pitchFamily="34" charset="-122"/>
                <a:sym typeface="+mn-ea"/>
              </a:rPr>
              <a:t>1</a:t>
            </a:r>
            <a:r>
              <a:rPr lang="en-US" altLang="zh-CN" dirty="0">
                <a:latin typeface="Times New Roman" panose="02020603050405020304" charset="0"/>
                <a:ea typeface="宋体" panose="02010600030101010101" pitchFamily="2" charset="-122"/>
                <a:cs typeface="微软雅黑" panose="020B0503020204020204" pitchFamily="34" charset="-122"/>
                <a:sym typeface="+mn-ea"/>
              </a:rPr>
              <a:t>.</a:t>
            </a:r>
            <a:r>
              <a:rPr>
                <a:latin typeface="Times New Roman" panose="02020603050405020304" charset="0"/>
                <a:ea typeface="宋体" panose="02010600030101010101" pitchFamily="2" charset="-122"/>
                <a:sym typeface="+mn-ea"/>
              </a:rPr>
              <a:t>时分多址技术带来固有的标签容量瓶颈</a:t>
            </a:r>
            <a:r>
              <a:rPr lang="zh-CN">
                <a:latin typeface="Times New Roman" panose="02020603050405020304" charset="0"/>
                <a:ea typeface="宋体" panose="02010600030101010101" pitchFamily="2" charset="-122"/>
                <a:sym typeface="+mn-ea"/>
              </a:rPr>
              <a:t>，</a:t>
            </a:r>
            <a:r>
              <a:rPr>
                <a:latin typeface="Times New Roman" panose="02020603050405020304" charset="0"/>
                <a:ea typeface="宋体" panose="02010600030101010101" pitchFamily="2" charset="-122"/>
                <a:sym typeface="+mn-ea"/>
              </a:rPr>
              <a:t>系统将定位周期时间分为不同的时隙，每一个时隙只能有一个标签进行定位。标签基站进行一次测距时间为0.2-0.3ms,以4基站定位为例，则进行一次定位需要5次测距，大概需要2-2.5ms时间，则系统每一秒钟最多能有400个标签进行定位，如果以1s为刷新周期，则系统容量限制在400以内，这难以满足高密度定位需求。</a:t>
            </a:r>
            <a:endParaRPr>
              <a:latin typeface="Times New Roman" panose="02020603050405020304" charset="0"/>
              <a:ea typeface="宋体" panose="02010600030101010101" pitchFamily="2" charset="-122"/>
              <a:sym typeface="+mn-ea"/>
            </a:endParaRPr>
          </a:p>
          <a:p>
            <a:pPr>
              <a:lnSpc>
                <a:spcPct val="150000"/>
              </a:lnSpc>
            </a:pPr>
            <a:r>
              <a:rPr lang="en-US">
                <a:latin typeface="Times New Roman" panose="02020603050405020304" charset="0"/>
                <a:ea typeface="宋体" panose="02010600030101010101" pitchFamily="2" charset="-122"/>
                <a:sym typeface="+mn-ea"/>
              </a:rPr>
              <a:t>2.DTWR测距模式在解决晶振偏移带来的测距误差的问题的同时，带来单次定位时间周期增大问题。以三基站定位为例，STWR测距模式完成一次定位需要3个往返时间RTT(Round Trip Time)，DTWR测距模式则需要6个RTT,换言之，DTWR降低单位时间内定位标签的个数。导致系统中单位时间参与定位标签的个数降低50%。</a:t>
            </a:r>
            <a:endParaRPr lang="en-US">
              <a:latin typeface="Times New Roman" panose="02020603050405020304" charset="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是k时刻系统的状态；</a:t>
            </a:r>
            <a:endParaRPr kumimoji="1" lang="zh-CN" altLang="en-US" dirty="0"/>
          </a:p>
          <a:p>
            <a:r>
              <a:rPr kumimoji="1" lang="zh-CN" altLang="en-US" dirty="0"/>
              <a:t>是噪声向量，它的协方差矩阵为</a:t>
            </a:r>
            <a:endParaRPr kumimoji="1" lang="zh-CN" altLang="en-US" dirty="0"/>
          </a:p>
          <a:p>
            <a:r>
              <a:rPr kumimoji="1" lang="zh-CN" altLang="en-US" dirty="0"/>
              <a:t>是状态转移矩阵；</a:t>
            </a:r>
            <a:endParaRPr kumimoji="1" lang="zh-CN" altLang="en-US" dirty="0"/>
          </a:p>
          <a:p>
            <a:r>
              <a:rPr kumimoji="1" lang="zh-CN" altLang="en-US" dirty="0"/>
              <a:t>是k时刻的测量值；</a:t>
            </a:r>
            <a:endParaRPr kumimoji="1" lang="zh-CN" altLang="en-US" dirty="0"/>
          </a:p>
          <a:p>
            <a:r>
              <a:rPr kumimoji="1" lang="zh-CN" altLang="en-US" dirty="0"/>
              <a:t>是测量敏感度向量；</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是k时刻系统的状态；</a:t>
            </a:r>
            <a:endParaRPr kumimoji="1" lang="zh-CN" altLang="en-US" dirty="0"/>
          </a:p>
          <a:p>
            <a:r>
              <a:rPr kumimoji="1" lang="zh-CN" altLang="en-US" dirty="0"/>
              <a:t>是噪声向量，它的协方差矩阵为</a:t>
            </a:r>
            <a:endParaRPr kumimoji="1" lang="zh-CN" altLang="en-US" dirty="0"/>
          </a:p>
          <a:p>
            <a:r>
              <a:rPr kumimoji="1" lang="zh-CN" altLang="en-US" dirty="0"/>
              <a:t>是状态转移矩阵；</a:t>
            </a:r>
            <a:endParaRPr kumimoji="1" lang="zh-CN" altLang="en-US" dirty="0"/>
          </a:p>
          <a:p>
            <a:r>
              <a:rPr kumimoji="1" lang="zh-CN" altLang="en-US" dirty="0"/>
              <a:t>是k时刻的测量值；</a:t>
            </a:r>
            <a:endParaRPr kumimoji="1" lang="zh-CN" altLang="en-US" dirty="0"/>
          </a:p>
          <a:p>
            <a:r>
              <a:rPr kumimoji="1" lang="zh-CN" altLang="en-US" dirty="0"/>
              <a:t>是测量敏感度向量；</a:t>
            </a:r>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Times New Roman" panose="02020603050405020304" charset="0"/>
                <a:ea typeface="宋体" panose="02010600030101010101" pitchFamily="2" charset="-122"/>
                <a:cs typeface="宋体" panose="02010600030101010101" pitchFamily="2" charset="-122"/>
                <a:sym typeface="+mn-ea"/>
              </a:rPr>
              <a:t>该系统通过超宽带无线电技术（</a:t>
            </a:r>
            <a:r>
              <a:rPr lang="en-US" altLang="zh-CN">
                <a:latin typeface="Times New Roman" panose="02020603050405020304" charset="0"/>
                <a:cs typeface="Times New Roman" panose="02020603050405020304" charset="0"/>
                <a:sym typeface="+mn-ea"/>
              </a:rPr>
              <a:t>UWB</a:t>
            </a:r>
            <a:r>
              <a:rPr lang="zh-CN" altLang="en-US">
                <a:latin typeface="Times New Roman" panose="02020603050405020304" charset="0"/>
                <a:ea typeface="宋体" panose="02010600030101010101" pitchFamily="2" charset="-122"/>
                <a:cs typeface="宋体" panose="02010600030101010101" pitchFamily="2" charset="-122"/>
                <a:sym typeface="+mn-ea"/>
              </a:rPr>
              <a:t>）实现定位标签和定位基站之间的通信与测距，定位基站将获得的标签距离信息通过网络传输到定位服务引擎软件，由定位服务引擎软件根据配置的定位算法解析出标签</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ea typeface="宋体" panose="02010600030101010101" pitchFamily="2" charset="-122"/>
                <a:cs typeface="宋体" panose="02010600030101010101" pitchFamily="2" charset="-122"/>
                <a:sym typeface="+mn-ea"/>
              </a:rPr>
              <a:t>人员</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ea typeface="宋体" panose="02010600030101010101" pitchFamily="2" charset="-122"/>
                <a:cs typeface="宋体" panose="02010600030101010101" pitchFamily="2" charset="-122"/>
                <a:sym typeface="+mn-ea"/>
              </a:rPr>
              <a:t>空间位置信息。定位服务引擎程序可以将标签的实时坐标数据存储到</a:t>
            </a:r>
            <a:r>
              <a:rPr lang="en-US" altLang="zh-CN">
                <a:latin typeface="Times New Roman" panose="02020603050405020304" charset="0"/>
                <a:cs typeface="Times New Roman" panose="02020603050405020304" charset="0"/>
                <a:sym typeface="+mn-ea"/>
              </a:rPr>
              <a:t>SyncBase</a:t>
            </a:r>
            <a:r>
              <a:rPr lang="zh-CN" altLang="en-US">
                <a:latin typeface="Times New Roman" panose="02020603050405020304" charset="0"/>
                <a:ea typeface="宋体" panose="02010600030101010101" pitchFamily="2" charset="-122"/>
                <a:cs typeface="宋体" panose="02010600030101010101" pitchFamily="2" charset="-122"/>
                <a:sym typeface="+mn-ea"/>
              </a:rPr>
              <a:t>实时数据库，同时，也可以通过数据访问接口为上层系统监视软件提供数据。</a:t>
            </a:r>
            <a:endParaRPr lang="zh-CN" altLang="en-US">
              <a:latin typeface="Times New Roman" panose="02020603050405020304" charset="0"/>
            </a:endParaRPr>
          </a:p>
          <a:p>
            <a:endParaRPr kumimoji="1" lang="en-US" altLang="zh-CN"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Times New Roman" panose="02020603050405020304" charset="0"/>
                <a:ea typeface="宋体" panose="02010600030101010101" pitchFamily="2" charset="-122"/>
                <a:cs typeface="宋体" panose="02010600030101010101" pitchFamily="2" charset="-122"/>
                <a:sym typeface="+mn-ea"/>
              </a:rPr>
              <a:t>该系统通过超宽带无线电技术（</a:t>
            </a:r>
            <a:r>
              <a:rPr lang="en-US" altLang="zh-CN">
                <a:latin typeface="Times New Roman" panose="02020603050405020304" charset="0"/>
                <a:cs typeface="Times New Roman" panose="02020603050405020304" charset="0"/>
                <a:sym typeface="+mn-ea"/>
              </a:rPr>
              <a:t>UWB</a:t>
            </a:r>
            <a:r>
              <a:rPr lang="zh-CN" altLang="en-US">
                <a:latin typeface="Times New Roman" panose="02020603050405020304" charset="0"/>
                <a:ea typeface="宋体" panose="02010600030101010101" pitchFamily="2" charset="-122"/>
                <a:cs typeface="宋体" panose="02010600030101010101" pitchFamily="2" charset="-122"/>
                <a:sym typeface="+mn-ea"/>
              </a:rPr>
              <a:t>）实现定位标签和定位基站之间的通信与测距，定位基站将获得的标签距离信息通过网络传输到定位服务引擎软件，由定位服务引擎软件根据配置的定位算法解析出标签</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ea typeface="宋体" panose="02010600030101010101" pitchFamily="2" charset="-122"/>
                <a:cs typeface="宋体" panose="02010600030101010101" pitchFamily="2" charset="-122"/>
                <a:sym typeface="+mn-ea"/>
              </a:rPr>
              <a:t>人员</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ea typeface="宋体" panose="02010600030101010101" pitchFamily="2" charset="-122"/>
                <a:cs typeface="宋体" panose="02010600030101010101" pitchFamily="2" charset="-122"/>
                <a:sym typeface="+mn-ea"/>
              </a:rPr>
              <a:t>空间位置信息。定位服务引擎程序可以将标签的实时坐标数据存储到</a:t>
            </a:r>
            <a:r>
              <a:rPr lang="en-US" altLang="zh-CN">
                <a:latin typeface="Times New Roman" panose="02020603050405020304" charset="0"/>
                <a:cs typeface="Times New Roman" panose="02020603050405020304" charset="0"/>
                <a:sym typeface="+mn-ea"/>
              </a:rPr>
              <a:t>SyncBase</a:t>
            </a:r>
            <a:r>
              <a:rPr lang="zh-CN" altLang="en-US">
                <a:latin typeface="Times New Roman" panose="02020603050405020304" charset="0"/>
                <a:ea typeface="宋体" panose="02010600030101010101" pitchFamily="2" charset="-122"/>
                <a:cs typeface="宋体" panose="02010600030101010101" pitchFamily="2" charset="-122"/>
                <a:sym typeface="+mn-ea"/>
              </a:rPr>
              <a:t>实时数据库，同时，也可以通过数据访问接口为上层系统监视软件提供数据。</a:t>
            </a:r>
            <a:endParaRPr lang="zh-CN" altLang="en-US">
              <a:latin typeface="Times New Roman" panose="02020603050405020304" charset="0"/>
            </a:endParaRPr>
          </a:p>
          <a:p>
            <a:endParaRPr kumimoji="1" lang="en-US" altLang="zh-CN"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panose="02010600030101010101" pitchFamily="2" charset="-122"/>
                <a:ea typeface="宋体" panose="02010600030101010101" pitchFamily="2" charset="-122"/>
                <a:cs typeface="宋体" panose="02010600030101010101" pitchFamily="2" charset="-122"/>
                <a:sym typeface="+mn-ea"/>
              </a:rPr>
              <a:t>在综合调研、分析和比较各种室内定位技术的优缺点以及智慧电厂项目对定位系统的</a:t>
            </a:r>
            <a:r>
              <a:rPr lang="en-US" altLang="zh-CN">
                <a:latin typeface="宋体" panose="02010600030101010101" pitchFamily="2" charset="-122"/>
                <a:ea typeface="宋体" panose="02010600030101010101" pitchFamily="2" charset="-122"/>
                <a:cs typeface="Times New Roman" panose="02020603050405020304" charset="0"/>
                <a:sym typeface="+mn-ea"/>
              </a:rPr>
              <a:t>cm</a:t>
            </a:r>
            <a:r>
              <a:rPr lang="zh-CN" altLang="en-US">
                <a:latin typeface="宋体" panose="02010600030101010101" pitchFamily="2" charset="-122"/>
                <a:ea typeface="宋体" panose="02010600030101010101" pitchFamily="2" charset="-122"/>
                <a:cs typeface="宋体" panose="02010600030101010101" pitchFamily="2" charset="-122"/>
                <a:sym typeface="+mn-ea"/>
              </a:rPr>
              <a:t>级别定位精度的需求的基础上，本文采用</a:t>
            </a:r>
            <a:r>
              <a:rPr lang="en-US" altLang="zh-CN">
                <a:latin typeface="宋体" panose="02010600030101010101" pitchFamily="2" charset="-122"/>
                <a:ea typeface="宋体" panose="02010600030101010101" pitchFamily="2" charset="-122"/>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定位技术实现高精度室内定位系统。</a:t>
            </a:r>
            <a:endParaRPr lang="zh-CN" altLang="en-US">
              <a:latin typeface="宋体" panose="02010600030101010101" pitchFamily="2" charset="-122"/>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panose="02010600030101010101" pitchFamily="2" charset="-122"/>
                <a:ea typeface="宋体" panose="02010600030101010101" pitchFamily="2" charset="-122"/>
                <a:cs typeface="宋体" panose="02010600030101010101" pitchFamily="2" charset="-122"/>
                <a:sym typeface="+mn-ea"/>
              </a:rPr>
              <a:t>在综合调研、分析和比较各种室内定位技术的优缺点以及智慧电厂项目对定位系统的</a:t>
            </a:r>
            <a:r>
              <a:rPr lang="en-US" altLang="zh-CN">
                <a:latin typeface="宋体" panose="02010600030101010101" pitchFamily="2" charset="-122"/>
                <a:ea typeface="宋体" panose="02010600030101010101" pitchFamily="2" charset="-122"/>
                <a:cs typeface="Times New Roman" panose="02020603050405020304" charset="0"/>
                <a:sym typeface="+mn-ea"/>
              </a:rPr>
              <a:t>cm</a:t>
            </a:r>
            <a:r>
              <a:rPr lang="zh-CN" altLang="en-US">
                <a:latin typeface="宋体" panose="02010600030101010101" pitchFamily="2" charset="-122"/>
                <a:ea typeface="宋体" panose="02010600030101010101" pitchFamily="2" charset="-122"/>
                <a:cs typeface="宋体" panose="02010600030101010101" pitchFamily="2" charset="-122"/>
                <a:sym typeface="+mn-ea"/>
              </a:rPr>
              <a:t>级别定位精度的需求的基础上，本文采用</a:t>
            </a:r>
            <a:r>
              <a:rPr lang="en-US" altLang="zh-CN">
                <a:latin typeface="宋体" panose="02010600030101010101" pitchFamily="2" charset="-122"/>
                <a:ea typeface="宋体" panose="02010600030101010101" pitchFamily="2" charset="-122"/>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定位技术实现高精度室内定位系统。</a:t>
            </a:r>
            <a:endParaRPr lang="zh-CN" altLang="en-US">
              <a:latin typeface="宋体" panose="02010600030101010101" pitchFamily="2" charset="-122"/>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panose="02010600030101010101" pitchFamily="2" charset="-122"/>
                <a:ea typeface="宋体" panose="02010600030101010101" pitchFamily="2" charset="-122"/>
                <a:cs typeface="宋体" panose="02010600030101010101" pitchFamily="2" charset="-122"/>
                <a:sym typeface="+mn-ea"/>
              </a:rPr>
              <a:t>在综合调研、分析和比较各种室内定位技术的优缺点以及智慧电厂项目对定位系统的</a:t>
            </a:r>
            <a:r>
              <a:rPr lang="en-US" altLang="zh-CN">
                <a:latin typeface="宋体" panose="02010600030101010101" pitchFamily="2" charset="-122"/>
                <a:ea typeface="宋体" panose="02010600030101010101" pitchFamily="2" charset="-122"/>
                <a:cs typeface="Times New Roman" panose="02020603050405020304" charset="0"/>
                <a:sym typeface="+mn-ea"/>
              </a:rPr>
              <a:t>cm</a:t>
            </a:r>
            <a:r>
              <a:rPr lang="zh-CN" altLang="en-US">
                <a:latin typeface="宋体" panose="02010600030101010101" pitchFamily="2" charset="-122"/>
                <a:ea typeface="宋体" panose="02010600030101010101" pitchFamily="2" charset="-122"/>
                <a:cs typeface="宋体" panose="02010600030101010101" pitchFamily="2" charset="-122"/>
                <a:sym typeface="+mn-ea"/>
              </a:rPr>
              <a:t>级别定位精度的需求的基础上，本文采用</a:t>
            </a:r>
            <a:r>
              <a:rPr lang="en-US" altLang="zh-CN">
                <a:latin typeface="宋体" panose="02010600030101010101" pitchFamily="2" charset="-122"/>
                <a:ea typeface="宋体" panose="02010600030101010101" pitchFamily="2" charset="-122"/>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定位技术实现高精度室内定位系统。</a:t>
            </a:r>
            <a:endParaRPr lang="zh-CN" altLang="en-US">
              <a:latin typeface="宋体" panose="02010600030101010101" pitchFamily="2" charset="-122"/>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panose="02010600030101010101" pitchFamily="2" charset="-122"/>
                <a:ea typeface="宋体" panose="02010600030101010101" pitchFamily="2" charset="-122"/>
                <a:cs typeface="宋体" panose="02010600030101010101" pitchFamily="2" charset="-122"/>
                <a:sym typeface="+mn-ea"/>
              </a:rPr>
              <a:t>在综合调研、分析和比较各种室内定位技术的优缺点以及智慧电厂项目对定位系统的</a:t>
            </a:r>
            <a:r>
              <a:rPr lang="en-US" altLang="zh-CN">
                <a:latin typeface="宋体" panose="02010600030101010101" pitchFamily="2" charset="-122"/>
                <a:ea typeface="宋体" panose="02010600030101010101" pitchFamily="2" charset="-122"/>
                <a:cs typeface="Times New Roman" panose="02020603050405020304" charset="0"/>
                <a:sym typeface="+mn-ea"/>
              </a:rPr>
              <a:t>cm</a:t>
            </a:r>
            <a:r>
              <a:rPr lang="zh-CN" altLang="en-US">
                <a:latin typeface="宋体" panose="02010600030101010101" pitchFamily="2" charset="-122"/>
                <a:ea typeface="宋体" panose="02010600030101010101" pitchFamily="2" charset="-122"/>
                <a:cs typeface="宋体" panose="02010600030101010101" pitchFamily="2" charset="-122"/>
                <a:sym typeface="+mn-ea"/>
              </a:rPr>
              <a:t>级别定位精度的需求的基础上，本文采用</a:t>
            </a:r>
            <a:r>
              <a:rPr lang="en-US" altLang="zh-CN">
                <a:latin typeface="宋体" panose="02010600030101010101" pitchFamily="2" charset="-122"/>
                <a:ea typeface="宋体" panose="02010600030101010101" pitchFamily="2" charset="-122"/>
                <a:cs typeface="Times New Roman" panose="02020603050405020304" charset="0"/>
                <a:sym typeface="+mn-ea"/>
              </a:rPr>
              <a:t>UWB</a:t>
            </a:r>
            <a:r>
              <a:rPr lang="zh-CN" altLang="en-US">
                <a:latin typeface="宋体" panose="02010600030101010101" pitchFamily="2" charset="-122"/>
                <a:ea typeface="宋体" panose="02010600030101010101" pitchFamily="2" charset="-122"/>
                <a:cs typeface="宋体" panose="02010600030101010101" pitchFamily="2" charset="-122"/>
                <a:sym typeface="+mn-ea"/>
              </a:rPr>
              <a:t>定位技术实现高精度室内定位系统。</a:t>
            </a:r>
            <a:endParaRPr lang="zh-CN" altLang="en-US">
              <a:latin typeface="宋体" panose="02010600030101010101" pitchFamily="2" charset="-122"/>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59480-F6E3-4813-A472-471E654632A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2"/>
          <a:stretch>
            <a:fillRect/>
          </a:stretch>
        </p:blipFill>
        <p:spPr>
          <a:xfrm>
            <a:off x="-529" y="-297"/>
            <a:ext cx="12193057" cy="68585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7.bin"/><Relationship Id="rId7" Type="http://schemas.openxmlformats.org/officeDocument/2006/relationships/image" Target="../media/image10.wmf"/><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3" Type="http://schemas.openxmlformats.org/officeDocument/2006/relationships/image" Target="../media/image8.wmf"/><Relationship Id="rId2" Type="http://schemas.openxmlformats.org/officeDocument/2006/relationships/oleObject" Target="../embeddings/oleObject4.bin"/><Relationship Id="rId13" Type="http://schemas.openxmlformats.org/officeDocument/2006/relationships/notesSlide" Target="../notesSlides/notesSlide9.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2.jpeg"/><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oleObject" Target="../embeddings/oleObject10.bin"/><Relationship Id="rId2" Type="http://schemas.openxmlformats.org/officeDocument/2006/relationships/image" Target="../media/image21.e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wmf"/><Relationship Id="rId7" Type="http://schemas.openxmlformats.org/officeDocument/2006/relationships/oleObject" Target="../embeddings/oleObject13.bin"/><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emf"/><Relationship Id="rId11" Type="http://schemas.openxmlformats.org/officeDocument/2006/relationships/notesSlide" Target="../notesSlides/notesSlide15.xml"/><Relationship Id="rId10" Type="http://schemas.openxmlformats.org/officeDocument/2006/relationships/vmlDrawing" Target="../drawings/vmlDrawing6.vml"/><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image" Target="../media/image31.wmf"/><Relationship Id="rId6" Type="http://schemas.openxmlformats.org/officeDocument/2006/relationships/oleObject" Target="../embeddings/oleObject16.bin"/><Relationship Id="rId5" Type="http://schemas.openxmlformats.org/officeDocument/2006/relationships/image" Target="../media/image30.wmf"/><Relationship Id="rId4" Type="http://schemas.openxmlformats.org/officeDocument/2006/relationships/oleObject" Target="../embeddings/oleObject15.bin"/><Relationship Id="rId3" Type="http://schemas.openxmlformats.org/officeDocument/2006/relationships/image" Target="../media/image29.png"/><Relationship Id="rId2" Type="http://schemas.openxmlformats.org/officeDocument/2006/relationships/image" Target="../media/image28.emf"/><Relationship Id="rId10" Type="http://schemas.openxmlformats.org/officeDocument/2006/relationships/notesSlide" Target="../notesSlides/notesSlide16.xml"/><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3.emf"/><Relationship Id="rId3" Type="http://schemas.openxmlformats.org/officeDocument/2006/relationships/oleObject" Target="../embeddings/oleObject18.bin"/><Relationship Id="rId2" Type="http://schemas.openxmlformats.org/officeDocument/2006/relationships/image" Target="../media/image32.e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20.bin"/><Relationship Id="rId3" Type="http://schemas.openxmlformats.org/officeDocument/2006/relationships/image" Target="../media/image35.wmf"/><Relationship Id="rId2" Type="http://schemas.openxmlformats.org/officeDocument/2006/relationships/oleObject" Target="../embeddings/oleObject19.bin"/><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1.emf"/></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44.wmf"/><Relationship Id="rId4" Type="http://schemas.openxmlformats.org/officeDocument/2006/relationships/oleObject" Target="../embeddings/oleObject22.bin"/><Relationship Id="rId3" Type="http://schemas.openxmlformats.org/officeDocument/2006/relationships/image" Target="../media/image43.wmf"/><Relationship Id="rId2" Type="http://schemas.openxmlformats.org/officeDocument/2006/relationships/oleObject" Target="../embeddings/oleObject21.bin"/><Relationship Id="rId1" Type="http://schemas.openxmlformats.org/officeDocument/2006/relationships/image" Target="../media/image42.emf"/></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48.wmf"/><Relationship Id="rId7" Type="http://schemas.openxmlformats.org/officeDocument/2006/relationships/oleObject" Target="../embeddings/oleObject26.bin"/><Relationship Id="rId6" Type="http://schemas.openxmlformats.org/officeDocument/2006/relationships/image" Target="../media/image47.wmf"/><Relationship Id="rId5" Type="http://schemas.openxmlformats.org/officeDocument/2006/relationships/oleObject" Target="../embeddings/oleObject25.bin"/><Relationship Id="rId4" Type="http://schemas.openxmlformats.org/officeDocument/2006/relationships/image" Target="../media/image46.wmf"/><Relationship Id="rId3" Type="http://schemas.openxmlformats.org/officeDocument/2006/relationships/oleObject" Target="../embeddings/oleObject24.bin"/><Relationship Id="rId2" Type="http://schemas.openxmlformats.org/officeDocument/2006/relationships/image" Target="../media/image45.wmf"/><Relationship Id="rId17" Type="http://schemas.openxmlformats.org/officeDocument/2006/relationships/notesSlide" Target="../notesSlides/notesSlide23.xml"/><Relationship Id="rId16" Type="http://schemas.openxmlformats.org/officeDocument/2006/relationships/vmlDrawing" Target="../drawings/vmlDrawing11.vml"/><Relationship Id="rId15" Type="http://schemas.openxmlformats.org/officeDocument/2006/relationships/slideLayout" Target="../slideLayouts/slideLayout2.xml"/><Relationship Id="rId14" Type="http://schemas.openxmlformats.org/officeDocument/2006/relationships/image" Target="../media/image51.emf"/><Relationship Id="rId13" Type="http://schemas.openxmlformats.org/officeDocument/2006/relationships/oleObject" Target="../embeddings/oleObject29.bin"/><Relationship Id="rId12" Type="http://schemas.openxmlformats.org/officeDocument/2006/relationships/image" Target="../media/image50.wmf"/><Relationship Id="rId11" Type="http://schemas.openxmlformats.org/officeDocument/2006/relationships/oleObject" Target="../embeddings/oleObject28.bin"/><Relationship Id="rId10" Type="http://schemas.openxmlformats.org/officeDocument/2006/relationships/image" Target="../media/image49.wmf"/><Relationship Id="rId1"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56.wmf"/><Relationship Id="rId7" Type="http://schemas.openxmlformats.org/officeDocument/2006/relationships/oleObject" Target="../embeddings/oleObject33.bin"/><Relationship Id="rId6" Type="http://schemas.openxmlformats.org/officeDocument/2006/relationships/image" Target="../media/image55.wmf"/><Relationship Id="rId5" Type="http://schemas.openxmlformats.org/officeDocument/2006/relationships/oleObject" Target="../embeddings/oleObject32.bin"/><Relationship Id="rId4" Type="http://schemas.openxmlformats.org/officeDocument/2006/relationships/image" Target="../media/image54.wmf"/><Relationship Id="rId3" Type="http://schemas.openxmlformats.org/officeDocument/2006/relationships/oleObject" Target="../embeddings/oleObject31.bin"/><Relationship Id="rId27" Type="http://schemas.openxmlformats.org/officeDocument/2006/relationships/notesSlide" Target="../notesSlides/notesSlide25.xml"/><Relationship Id="rId26" Type="http://schemas.openxmlformats.org/officeDocument/2006/relationships/vmlDrawing" Target="../drawings/vmlDrawing12.vml"/><Relationship Id="rId25" Type="http://schemas.openxmlformats.org/officeDocument/2006/relationships/slideLayout" Target="../slideLayouts/slideLayout2.xml"/><Relationship Id="rId24" Type="http://schemas.openxmlformats.org/officeDocument/2006/relationships/image" Target="../media/image64.wmf"/><Relationship Id="rId23" Type="http://schemas.openxmlformats.org/officeDocument/2006/relationships/oleObject" Target="../embeddings/oleObject41.bin"/><Relationship Id="rId22" Type="http://schemas.openxmlformats.org/officeDocument/2006/relationships/image" Target="../media/image63.wmf"/><Relationship Id="rId21" Type="http://schemas.openxmlformats.org/officeDocument/2006/relationships/oleObject" Target="../embeddings/oleObject40.bin"/><Relationship Id="rId20" Type="http://schemas.openxmlformats.org/officeDocument/2006/relationships/image" Target="../media/image62.wmf"/><Relationship Id="rId2" Type="http://schemas.openxmlformats.org/officeDocument/2006/relationships/image" Target="../media/image53.wmf"/><Relationship Id="rId19" Type="http://schemas.openxmlformats.org/officeDocument/2006/relationships/oleObject" Target="../embeddings/oleObject39.bin"/><Relationship Id="rId18" Type="http://schemas.openxmlformats.org/officeDocument/2006/relationships/image" Target="../media/image61.wmf"/><Relationship Id="rId17" Type="http://schemas.openxmlformats.org/officeDocument/2006/relationships/oleObject" Target="../embeddings/oleObject38.bin"/><Relationship Id="rId16" Type="http://schemas.openxmlformats.org/officeDocument/2006/relationships/image" Target="../media/image60.wmf"/><Relationship Id="rId15" Type="http://schemas.openxmlformats.org/officeDocument/2006/relationships/oleObject" Target="../embeddings/oleObject37.bin"/><Relationship Id="rId14" Type="http://schemas.openxmlformats.org/officeDocument/2006/relationships/image" Target="../media/image59.wmf"/><Relationship Id="rId13" Type="http://schemas.openxmlformats.org/officeDocument/2006/relationships/oleObject" Target="../embeddings/oleObject36.bin"/><Relationship Id="rId12" Type="http://schemas.openxmlformats.org/officeDocument/2006/relationships/image" Target="../media/image58.wmf"/><Relationship Id="rId11" Type="http://schemas.openxmlformats.org/officeDocument/2006/relationships/oleObject" Target="../embeddings/oleObject35.bin"/><Relationship Id="rId10" Type="http://schemas.openxmlformats.org/officeDocument/2006/relationships/image" Target="../media/image57.wmf"/><Relationship Id="rId1"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66.emf"/><Relationship Id="rId1"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68.emf"/><Relationship Id="rId3" Type="http://schemas.openxmlformats.org/officeDocument/2006/relationships/oleObject" Target="../embeddings/oleObject44.bin"/><Relationship Id="rId2" Type="http://schemas.openxmlformats.org/officeDocument/2006/relationships/image" Target="../media/image67.wmf"/><Relationship Id="rId1" Type="http://schemas.openxmlformats.org/officeDocument/2006/relationships/oleObject" Target="../embeddings/oleObject4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69.jpe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71.png"/><Relationship Id="rId2" Type="http://schemas.openxmlformats.org/officeDocument/2006/relationships/image" Target="../media/image70.emf"/><Relationship Id="rId1" Type="http://schemas.openxmlformats.org/officeDocument/2006/relationships/oleObject" Target="../embeddings/oleObject45.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46.bin"/></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3.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75.emf"/><Relationship Id="rId1" Type="http://schemas.openxmlformats.org/officeDocument/2006/relationships/oleObject" Target="../embeddings/oleObject4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12781974" cy="6858000"/>
            <a:chOff x="-285174" y="0"/>
            <a:chExt cx="12781974" cy="6858000"/>
          </a:xfrm>
        </p:grpSpPr>
        <p:grpSp>
          <p:nvGrpSpPr>
            <p:cNvPr id="12" name="组合 11"/>
            <p:cNvGrpSpPr/>
            <p:nvPr/>
          </p:nvGrpSpPr>
          <p:grpSpPr>
            <a:xfrm>
              <a:off x="-285174" y="0"/>
              <a:ext cx="2055918" cy="563733"/>
              <a:chOff x="-459347" y="0"/>
              <a:chExt cx="3188033" cy="874159"/>
            </a:xfrm>
          </p:grpSpPr>
          <p:sp>
            <p:nvSpPr>
              <p:cNvPr id="5" name="直角三角形 4"/>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41070" y="1056640"/>
            <a:ext cx="10566400" cy="4663440"/>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文本框 18"/>
          <p:cNvSpPr txBox="1"/>
          <p:nvPr/>
        </p:nvSpPr>
        <p:spPr>
          <a:xfrm>
            <a:off x="1604645" y="2133600"/>
            <a:ext cx="9148445" cy="706755"/>
          </a:xfrm>
          <a:prstGeom prst="rect">
            <a:avLst/>
          </a:prstGeom>
          <a:noFill/>
        </p:spPr>
        <p:txBody>
          <a:bodyPr wrap="square" rtlCol="0">
            <a:spAutoFit/>
          </a:bodyPr>
          <a:lstStyle/>
          <a:p>
            <a:pPr algn="ct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基于</a:t>
            </a: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UWB</a:t>
            </a: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的室内定位系统研制</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2" name="组合 1"/>
          <p:cNvGrpSpPr/>
          <p:nvPr/>
        </p:nvGrpSpPr>
        <p:grpSpPr>
          <a:xfrm rot="0">
            <a:off x="2679065" y="3028315"/>
            <a:ext cx="6945630" cy="48895"/>
            <a:chOff x="1698027" y="2955730"/>
            <a:chExt cx="2879932" cy="46320"/>
          </a:xfrm>
        </p:grpSpPr>
        <p:sp>
          <p:nvSpPr>
            <p:cNvPr id="54" name="矩形 53"/>
            <p:cNvSpPr/>
            <p:nvPr/>
          </p:nvSpPr>
          <p:spPr>
            <a:xfrm>
              <a:off x="2674413" y="295633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653432" y="295573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698027" y="295633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164054" y="2956331"/>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173450" y="295633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54656" y="295633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459605" y="3441700"/>
            <a:ext cx="3733800" cy="1753235"/>
          </a:xfrm>
          <a:prstGeom prst="rect">
            <a:avLst/>
          </a:prstGeom>
          <a:noFill/>
        </p:spPr>
        <p:txBody>
          <a:bodyPr wrap="square" rtlCol="0">
            <a:spAutoFit/>
          </a:bodyPr>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答辩人:</a:t>
            </a:r>
            <a:r>
              <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rPr>
              <a:t>       唐 路                         </a:t>
            </a:r>
            <a:endPar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学位:  </a:t>
            </a:r>
            <a:r>
              <a:rPr lang="zh-CN" altLang="en-US" b="1"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控制工程(专业学位) </a:t>
            </a:r>
            <a:r>
              <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a:t>
            </a:r>
            <a:endPar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导师:          李奇  教授</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日期:          2018.04.05</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607" y="158708"/>
            <a:ext cx="813611" cy="64597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7804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系统总体设计方案</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-UWB</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技术简介</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基本概念</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a:off x="1609090" y="2439035"/>
            <a:ext cx="1419860" cy="0"/>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1402080" y="1949450"/>
            <a:ext cx="1645920"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超宽带定义</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949325" y="2524760"/>
            <a:ext cx="3489960" cy="1014730"/>
          </a:xfrm>
          <a:prstGeom prst="rect">
            <a:avLst/>
          </a:prstGeom>
          <a:noFill/>
        </p:spPr>
        <p:txBody>
          <a:bodyPr wrap="square" rtlCol="0">
            <a:spAutoFit/>
          </a:bodyPr>
          <a:p>
            <a:pPr fontAlgn="auto">
              <a:lnSpc>
                <a:spcPts val="2400"/>
              </a:lnSpc>
            </a:pPr>
            <a:r>
              <a:rPr lang="zh-CN" altLang="en-US" sz="2000" b="1" dirty="0">
                <a:latin typeface="宋体" panose="02010600030101010101" pitchFamily="2" charset="-122"/>
                <a:ea typeface="宋体" panose="02010600030101010101" pitchFamily="2" charset="-122"/>
                <a:cs typeface="微软雅黑" panose="020B0503020204020204" pitchFamily="34" charset="-122"/>
              </a:rPr>
              <a:t>FCC规定相对带宽定义为信号带宽与中心频率的比值；相对带宽</a:t>
            </a:r>
            <a:r>
              <a:rPr lang="en-US" altLang="zh-CN" sz="2000" b="1" dirty="0">
                <a:latin typeface="宋体" panose="02010600030101010101" pitchFamily="2" charset="-122"/>
                <a:ea typeface="宋体" panose="02010600030101010101" pitchFamily="2" charset="-122"/>
                <a:cs typeface="微软雅黑" panose="020B0503020204020204" pitchFamily="34" charset="-122"/>
              </a:rPr>
              <a:t>&gt;25% </a:t>
            </a:r>
            <a:r>
              <a:rPr lang="zh-CN" altLang="en-US" sz="2000" b="1" dirty="0">
                <a:latin typeface="宋体" panose="02010600030101010101" pitchFamily="2" charset="-122"/>
                <a:ea typeface="宋体" panose="02010600030101010101" pitchFamily="2" charset="-122"/>
                <a:cs typeface="微软雅黑" panose="020B0503020204020204" pitchFamily="34" charset="-122"/>
              </a:rPr>
              <a:t>叫超宽带</a:t>
            </a:r>
            <a:endParaRPr lang="zh-CN" altLang="en-US" sz="2000" b="1" dirty="0">
              <a:latin typeface="宋体" panose="02010600030101010101" pitchFamily="2" charset="-122"/>
              <a:ea typeface="宋体" panose="02010600030101010101" pitchFamily="2" charset="-122"/>
              <a:cs typeface="微软雅黑" panose="020B0503020204020204" pitchFamily="34" charset="-122"/>
            </a:endParaRPr>
          </a:p>
        </p:txBody>
      </p:sp>
      <p:cxnSp>
        <p:nvCxnSpPr>
          <p:cNvPr id="47" name="直接连接符 127"/>
          <p:cNvCxnSpPr/>
          <p:nvPr/>
        </p:nvCxnSpPr>
        <p:spPr>
          <a:xfrm flipV="1">
            <a:off x="4629785" y="2439035"/>
            <a:ext cx="1619885" cy="63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flipH="1">
            <a:off x="4805680" y="1949450"/>
            <a:ext cx="126809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理论依据</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27"/>
          <p:cNvCxnSpPr/>
          <p:nvPr/>
        </p:nvCxnSpPr>
        <p:spPr>
          <a:xfrm flipV="1">
            <a:off x="7706360" y="2438400"/>
            <a:ext cx="1468120" cy="63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flipH="1">
            <a:off x="7804785" y="1949450"/>
            <a:ext cx="1271270"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脉冲波形</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630420" y="2524760"/>
            <a:ext cx="1659255" cy="398780"/>
          </a:xfrm>
          <a:prstGeom prst="rect">
            <a:avLst/>
          </a:prstGeom>
          <a:noFill/>
        </p:spPr>
        <p:txBody>
          <a:bodyPr wrap="square" rtlCol="0">
            <a:spAutoFit/>
          </a:bodyPr>
          <a:p>
            <a:pPr algn="l">
              <a:lnSpc>
                <a:spcPts val="2400"/>
              </a:lnSpc>
            </a:pPr>
            <a:r>
              <a:rPr lang="zh-CN" altLang="en-US" sz="1800" dirty="0">
                <a:latin typeface="宋体" panose="02010600030101010101" pitchFamily="2" charset="-122"/>
                <a:ea typeface="宋体" panose="02010600030101010101" pitchFamily="2" charset="-122"/>
                <a:cs typeface="微软雅黑" panose="020B0503020204020204" pitchFamily="34" charset="-122"/>
              </a:rPr>
              <a:t> </a:t>
            </a:r>
            <a:r>
              <a:rPr lang="zh-CN" altLang="en-US" sz="2000" b="1" dirty="0">
                <a:latin typeface="宋体" panose="02010600030101010101" pitchFamily="2" charset="-122"/>
                <a:ea typeface="宋体" panose="02010600030101010101" pitchFamily="2" charset="-122"/>
                <a:cs typeface="微软雅黑" panose="020B0503020204020204" pitchFamily="34" charset="-122"/>
              </a:rPr>
              <a:t>香农定理:</a:t>
            </a:r>
            <a:endParaRPr lang="zh-CN" altLang="en-US" sz="2000" b="1" dirty="0">
              <a:latin typeface="宋体" panose="02010600030101010101" pitchFamily="2" charset="-122"/>
              <a:ea typeface="宋体" panose="02010600030101010101" pitchFamily="2" charset="-122"/>
              <a:cs typeface="微软雅黑" panose="020B0503020204020204" pitchFamily="34" charset="-122"/>
            </a:endParaRPr>
          </a:p>
        </p:txBody>
      </p:sp>
      <p:graphicFrame>
        <p:nvGraphicFramePr>
          <p:cNvPr id="2" name="对象 -2147482624"/>
          <p:cNvGraphicFramePr>
            <a:graphicFrameLocks noChangeAspect="1"/>
          </p:cNvGraphicFramePr>
          <p:nvPr/>
        </p:nvGraphicFramePr>
        <p:xfrm>
          <a:off x="4718685" y="2923540"/>
          <a:ext cx="2445385" cy="381635"/>
        </p:xfrm>
        <a:graphic>
          <a:graphicData uri="http://schemas.openxmlformats.org/presentationml/2006/ole">
            <mc:AlternateContent xmlns:mc="http://schemas.openxmlformats.org/markup-compatibility/2006">
              <mc:Choice xmlns:v="urn:schemas-microsoft-com:vml" Requires="v">
                <p:oleObj spid="_x0000_s3076" name="" r:id="rId1" imgW="1384300" imgH="215900" progId="Equation.KSEE3">
                  <p:embed/>
                </p:oleObj>
              </mc:Choice>
              <mc:Fallback>
                <p:oleObj name="" r:id="rId1" imgW="1384300" imgH="215900" progId="Equation.KSEE3">
                  <p:embed/>
                  <p:pic>
                    <p:nvPicPr>
                      <p:cNvPr id="0" name="图片 3075"/>
                      <p:cNvPicPr/>
                      <p:nvPr/>
                    </p:nvPicPr>
                    <p:blipFill>
                      <a:blip r:embed="rId2"/>
                      <a:stretch>
                        <a:fillRect/>
                      </a:stretch>
                    </p:blipFill>
                    <p:spPr>
                      <a:xfrm>
                        <a:off x="4718685" y="2923540"/>
                        <a:ext cx="2445385" cy="381635"/>
                      </a:xfrm>
                      <a:prstGeom prst="rect">
                        <a:avLst/>
                      </a:prstGeom>
                      <a:noFill/>
                      <a:ln w="38100">
                        <a:noFill/>
                        <a:miter/>
                      </a:ln>
                    </p:spPr>
                  </p:pic>
                </p:oleObj>
              </mc:Fallback>
            </mc:AlternateContent>
          </a:graphicData>
        </a:graphic>
      </p:graphicFrame>
      <p:sp>
        <p:nvSpPr>
          <p:cNvPr id="14" name="文本框 13"/>
          <p:cNvSpPr txBox="1"/>
          <p:nvPr/>
        </p:nvSpPr>
        <p:spPr>
          <a:xfrm>
            <a:off x="7706360" y="2524760"/>
            <a:ext cx="1595120" cy="706755"/>
          </a:xfrm>
          <a:prstGeom prst="rect">
            <a:avLst/>
          </a:prstGeom>
          <a:noFill/>
        </p:spPr>
        <p:txBody>
          <a:bodyPr wrap="square" rtlCol="0">
            <a:spAutoFit/>
          </a:bodyPr>
          <a:p>
            <a:pPr algn="l">
              <a:lnSpc>
                <a:spcPts val="2400"/>
              </a:lnSpc>
            </a:pPr>
            <a:r>
              <a:rPr lang="zh-CN" altLang="en-US" sz="2000" b="1" dirty="0">
                <a:latin typeface="宋体" panose="02010600030101010101" pitchFamily="2" charset="-122"/>
                <a:ea typeface="宋体" panose="02010600030101010101" pitchFamily="2" charset="-122"/>
                <a:cs typeface="微软雅黑" panose="020B0503020204020204" pitchFamily="34" charset="-122"/>
              </a:rPr>
              <a:t>高斯脉冲一阶微分</a:t>
            </a:r>
            <a:endParaRPr lang="zh-CN" altLang="en-US" sz="2000" b="1" dirty="0">
              <a:latin typeface="宋体" panose="02010600030101010101" pitchFamily="2" charset="-122"/>
              <a:ea typeface="宋体" panose="02010600030101010101" pitchFamily="2" charset="-122"/>
              <a:cs typeface="微软雅黑" panose="020B0503020204020204" pitchFamily="34" charset="-122"/>
            </a:endParaRPr>
          </a:p>
        </p:txBody>
      </p:sp>
      <p:graphicFrame>
        <p:nvGraphicFramePr>
          <p:cNvPr id="3" name="对象 -2147482622"/>
          <p:cNvGraphicFramePr>
            <a:graphicFrameLocks noChangeAspect="1"/>
          </p:cNvGraphicFramePr>
          <p:nvPr/>
        </p:nvGraphicFramePr>
        <p:xfrm>
          <a:off x="1080770" y="3761105"/>
          <a:ext cx="5125720" cy="2420620"/>
        </p:xfrm>
        <a:graphic>
          <a:graphicData uri="http://schemas.openxmlformats.org/presentationml/2006/ole">
            <mc:AlternateContent xmlns:mc="http://schemas.openxmlformats.org/markup-compatibility/2006">
              <mc:Choice xmlns:v="urn:schemas-microsoft-com:vml" Requires="v">
                <p:oleObj spid="_x0000_s15" name="" r:id="rId3" imgW="8394700" imgH="3975100" progId="Visio.Drawing.11">
                  <p:embed/>
                </p:oleObj>
              </mc:Choice>
              <mc:Fallback>
                <p:oleObj name="" r:id="rId3" imgW="8394700" imgH="3975100" progId="Visio.Drawing.11">
                  <p:embed/>
                  <p:pic>
                    <p:nvPicPr>
                      <p:cNvPr id="0" name="图片 14"/>
                      <p:cNvPicPr/>
                      <p:nvPr/>
                    </p:nvPicPr>
                    <p:blipFill>
                      <a:blip r:embed="rId4"/>
                      <a:stretch>
                        <a:fillRect/>
                      </a:stretch>
                    </p:blipFill>
                    <p:spPr>
                      <a:xfrm>
                        <a:off x="1080770" y="3761105"/>
                        <a:ext cx="5125720" cy="2420620"/>
                      </a:xfrm>
                      <a:prstGeom prst="rect">
                        <a:avLst/>
                      </a:prstGeom>
                      <a:noFill/>
                      <a:ln w="38100">
                        <a:noFill/>
                        <a:miter/>
                      </a:ln>
                    </p:spPr>
                  </p:pic>
                </p:oleObj>
              </mc:Fallback>
            </mc:AlternateContent>
          </a:graphicData>
        </a:graphic>
      </p:graphicFrame>
      <p:pic>
        <p:nvPicPr>
          <p:cNvPr id="39" name="图片 124"/>
          <p:cNvPicPr>
            <a:picLocks noChangeAspect="1"/>
          </p:cNvPicPr>
          <p:nvPr/>
        </p:nvPicPr>
        <p:blipFill>
          <a:blip r:embed="rId5"/>
          <a:stretch>
            <a:fillRect/>
          </a:stretch>
        </p:blipFill>
        <p:spPr>
          <a:xfrm>
            <a:off x="7489190" y="3932555"/>
            <a:ext cx="2943225" cy="20783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48" grpId="0"/>
      <p:bldP spid="13"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124"/>
          <p:cNvPicPr>
            <a:picLocks noChangeAspect="1"/>
          </p:cNvPicPr>
          <p:nvPr/>
        </p:nvPicPr>
        <p:blipFill>
          <a:blip r:embed="rId1"/>
          <a:stretch>
            <a:fillRect/>
          </a:stretch>
        </p:blipFill>
        <p:spPr>
          <a:xfrm>
            <a:off x="6971665" y="2333625"/>
            <a:ext cx="3248660" cy="2294255"/>
          </a:xfrm>
          <a:prstGeom prst="rect">
            <a:avLst/>
          </a:prstGeom>
          <a:noFill/>
          <a:ln w="9525">
            <a:noFill/>
          </a:ln>
        </p:spPr>
      </p:pic>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155" y="161256"/>
            <a:ext cx="808515" cy="640875"/>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-UWB</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技术简介</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脉冲调制方式</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2" idx="3"/>
          </p:cNvCxnSpPr>
          <p:nvPr/>
        </p:nvCxnSpPr>
        <p:spPr>
          <a:xfrm flipH="1">
            <a:off x="1307465" y="1268095"/>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233643"/>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1253745" y="382552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2" name="加号 1"/>
          <p:cNvSpPr/>
          <p:nvPr/>
        </p:nvSpPr>
        <p:spPr>
          <a:xfrm>
            <a:off x="1155521" y="122691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65580" y="2106930"/>
            <a:ext cx="2218690" cy="146050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信息载体</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900" b="1"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脉冲极性</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endParaRPr>
          </a:p>
          <a:p>
            <a:pPr marL="342900"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脉冲时间位置</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endParaRPr>
          </a:p>
          <a:p>
            <a:pPr marL="342900"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脉冲幅度</a:t>
            </a:r>
            <a:endParaRPr lang="zh-CN" altLang="en-US" b="1" dirty="0">
              <a:latin typeface="宋体" panose="02010600030101010101" pitchFamily="2" charset="-122"/>
              <a:ea typeface="宋体" panose="02010600030101010101" pitchFamily="2" charset="-122"/>
            </a:endParaRPr>
          </a:p>
        </p:txBody>
      </p:sp>
      <p:sp>
        <p:nvSpPr>
          <p:cNvPr id="4" name="文本框 3"/>
          <p:cNvSpPr txBox="1"/>
          <p:nvPr/>
        </p:nvSpPr>
        <p:spPr>
          <a:xfrm>
            <a:off x="1465580" y="3782695"/>
            <a:ext cx="2731135" cy="845185"/>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调制方式</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900" b="1" dirty="0">
              <a:solidFill>
                <a:schemeClr val="accent1">
                  <a:lumMod val="75000"/>
                </a:schemeClr>
              </a:solidFill>
              <a:latin typeface="微软雅黑" panose="020B0503020204020204" pitchFamily="34" charset="-122"/>
              <a:ea typeface="微软雅黑" panose="020B0503020204020204" pitchFamily="34" charset="-122"/>
            </a:endParaRPr>
          </a:p>
          <a:p>
            <a:pPr marL="342900" lvl="2" indent="-342900" algn="l" fontAlgn="auto">
              <a:lnSpc>
                <a:spcPts val="2400"/>
              </a:lnSpc>
              <a:buFont typeface="Wingdings" panose="05000000000000000000" charset="0"/>
              <a:buChar char=""/>
            </a:pPr>
            <a:endParaRPr lang="zh-CN" altLang="en-US" b="1" dirty="0">
              <a:latin typeface="宋体" panose="02010600030101010101" pitchFamily="2" charset="-122"/>
              <a:ea typeface="宋体" panose="02010600030101010101" pitchFamily="2" charset="-122"/>
            </a:endParaRPr>
          </a:p>
        </p:txBody>
      </p:sp>
      <p:sp>
        <p:nvSpPr>
          <p:cNvPr id="9" name="圆角矩形 8"/>
          <p:cNvSpPr/>
          <p:nvPr/>
        </p:nvSpPr>
        <p:spPr>
          <a:xfrm>
            <a:off x="3829050" y="146240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aphicFrame>
        <p:nvGraphicFramePr>
          <p:cNvPr id="3" name="对象 -2147482621"/>
          <p:cNvGraphicFramePr>
            <a:graphicFrameLocks noChangeAspect="1"/>
          </p:cNvGraphicFramePr>
          <p:nvPr/>
        </p:nvGraphicFramePr>
        <p:xfrm>
          <a:off x="4077970" y="2091690"/>
          <a:ext cx="2120265" cy="649605"/>
        </p:xfrm>
        <a:graphic>
          <a:graphicData uri="http://schemas.openxmlformats.org/presentationml/2006/ole">
            <mc:AlternateContent xmlns:mc="http://schemas.openxmlformats.org/markup-compatibility/2006">
              <mc:Choice xmlns:v="urn:schemas-microsoft-com:vml" Requires="v">
                <p:oleObj spid="_x0000_s3076" name="" r:id="rId2" imgW="1409700" imgH="431800" progId="Equation.KSEE3">
                  <p:embed/>
                </p:oleObj>
              </mc:Choice>
              <mc:Fallback>
                <p:oleObj name="" r:id="rId2" imgW="1409700" imgH="431800" progId="Equation.KSEE3">
                  <p:embed/>
                  <p:pic>
                    <p:nvPicPr>
                      <p:cNvPr id="0" name="图片 3075"/>
                      <p:cNvPicPr/>
                      <p:nvPr/>
                    </p:nvPicPr>
                    <p:blipFill>
                      <a:blip r:embed="rId3"/>
                      <a:stretch>
                        <a:fillRect/>
                      </a:stretch>
                    </p:blipFill>
                    <p:spPr>
                      <a:xfrm>
                        <a:off x="4077970" y="2091690"/>
                        <a:ext cx="2120265" cy="649605"/>
                      </a:xfrm>
                      <a:prstGeom prst="rect">
                        <a:avLst/>
                      </a:prstGeom>
                      <a:noFill/>
                      <a:ln w="38100">
                        <a:noFill/>
                        <a:miter/>
                      </a:ln>
                    </p:spPr>
                  </p:pic>
                </p:oleObj>
              </mc:Fallback>
            </mc:AlternateContent>
          </a:graphicData>
        </a:graphic>
      </p:graphicFrame>
      <p:graphicFrame>
        <p:nvGraphicFramePr>
          <p:cNvPr id="5" name="对象 -2147482615"/>
          <p:cNvGraphicFramePr>
            <a:graphicFrameLocks noChangeAspect="1"/>
          </p:cNvGraphicFramePr>
          <p:nvPr/>
        </p:nvGraphicFramePr>
        <p:xfrm>
          <a:off x="4077970" y="2741295"/>
          <a:ext cx="2382520" cy="604520"/>
        </p:xfrm>
        <a:graphic>
          <a:graphicData uri="http://schemas.openxmlformats.org/presentationml/2006/ole">
            <mc:AlternateContent xmlns:mc="http://schemas.openxmlformats.org/markup-compatibility/2006">
              <mc:Choice xmlns:v="urn:schemas-microsoft-com:vml" Requires="v">
                <p:oleObj spid="_x0000_s6" name="" r:id="rId4" imgW="1701800" imgH="431800" progId="Equation.KSEE3">
                  <p:embed/>
                </p:oleObj>
              </mc:Choice>
              <mc:Fallback>
                <p:oleObj name="" r:id="rId4" imgW="1701800" imgH="431800" progId="Equation.KSEE3">
                  <p:embed/>
                  <p:pic>
                    <p:nvPicPr>
                      <p:cNvPr id="0" name="图片 5"/>
                      <p:cNvPicPr/>
                      <p:nvPr/>
                    </p:nvPicPr>
                    <p:blipFill>
                      <a:blip r:embed="rId5"/>
                      <a:stretch>
                        <a:fillRect/>
                      </a:stretch>
                    </p:blipFill>
                    <p:spPr>
                      <a:xfrm>
                        <a:off x="4077970" y="2741295"/>
                        <a:ext cx="2382520" cy="604520"/>
                      </a:xfrm>
                      <a:prstGeom prst="rect">
                        <a:avLst/>
                      </a:prstGeom>
                      <a:noFill/>
                      <a:ln w="38100">
                        <a:noFill/>
                        <a:miter/>
                      </a:ln>
                    </p:spPr>
                  </p:pic>
                </p:oleObj>
              </mc:Fallback>
            </mc:AlternateContent>
          </a:graphicData>
        </a:graphic>
      </p:graphicFrame>
      <p:graphicFrame>
        <p:nvGraphicFramePr>
          <p:cNvPr id="7" name="对象 -2147482611"/>
          <p:cNvGraphicFramePr>
            <a:graphicFrameLocks noChangeAspect="1"/>
          </p:cNvGraphicFramePr>
          <p:nvPr/>
        </p:nvGraphicFramePr>
        <p:xfrm>
          <a:off x="4077970" y="3567430"/>
          <a:ext cx="2292350" cy="708660"/>
        </p:xfrm>
        <a:graphic>
          <a:graphicData uri="http://schemas.openxmlformats.org/presentationml/2006/ole">
            <mc:AlternateContent xmlns:mc="http://schemas.openxmlformats.org/markup-compatibility/2006">
              <mc:Choice xmlns:v="urn:schemas-microsoft-com:vml" Requires="v">
                <p:oleObj spid="_x0000_s8" name="" r:id="rId6" imgW="1397000" imgH="431800" progId="Equation.KSEE3">
                  <p:embed/>
                </p:oleObj>
              </mc:Choice>
              <mc:Fallback>
                <p:oleObj name="" r:id="rId6" imgW="1397000" imgH="431800" progId="Equation.KSEE3">
                  <p:embed/>
                  <p:pic>
                    <p:nvPicPr>
                      <p:cNvPr id="0" name="图片 6"/>
                      <p:cNvPicPr/>
                      <p:nvPr/>
                    </p:nvPicPr>
                    <p:blipFill>
                      <a:blip r:embed="rId7"/>
                      <a:stretch>
                        <a:fillRect/>
                      </a:stretch>
                    </p:blipFill>
                    <p:spPr>
                      <a:xfrm>
                        <a:off x="4077970" y="3567430"/>
                        <a:ext cx="2292350" cy="708660"/>
                      </a:xfrm>
                      <a:prstGeom prst="rect">
                        <a:avLst/>
                      </a:prstGeom>
                      <a:noFill/>
                      <a:ln w="38100">
                        <a:noFill/>
                        <a:miter/>
                      </a:ln>
                    </p:spPr>
                  </p:pic>
                </p:oleObj>
              </mc:Fallback>
            </mc:AlternateContent>
          </a:graphicData>
        </a:graphic>
      </p:graphicFrame>
      <p:graphicFrame>
        <p:nvGraphicFramePr>
          <p:cNvPr id="10" name="对象 -2147482610"/>
          <p:cNvGraphicFramePr>
            <a:graphicFrameLocks noChangeAspect="1"/>
          </p:cNvGraphicFramePr>
          <p:nvPr/>
        </p:nvGraphicFramePr>
        <p:xfrm>
          <a:off x="4077970" y="4374515"/>
          <a:ext cx="2089150" cy="584835"/>
        </p:xfrm>
        <a:graphic>
          <a:graphicData uri="http://schemas.openxmlformats.org/presentationml/2006/ole">
            <mc:AlternateContent xmlns:mc="http://schemas.openxmlformats.org/markup-compatibility/2006">
              <mc:Choice xmlns:v="urn:schemas-microsoft-com:vml" Requires="v">
                <p:oleObj spid="_x0000_s11" name="" r:id="rId8" imgW="1371600" imgH="431800" progId="Equation.KSEE3">
                  <p:embed/>
                </p:oleObj>
              </mc:Choice>
              <mc:Fallback>
                <p:oleObj name="" r:id="rId8" imgW="1371600" imgH="431800" progId="Equation.KSEE3">
                  <p:embed/>
                  <p:pic>
                    <p:nvPicPr>
                      <p:cNvPr id="0" name="图片 7"/>
                      <p:cNvPicPr/>
                      <p:nvPr/>
                    </p:nvPicPr>
                    <p:blipFill>
                      <a:blip r:embed="rId9"/>
                      <a:stretch>
                        <a:fillRect/>
                      </a:stretch>
                    </p:blipFill>
                    <p:spPr>
                      <a:xfrm>
                        <a:off x="4077970" y="4374515"/>
                        <a:ext cx="2089150" cy="584835"/>
                      </a:xfrm>
                      <a:prstGeom prst="rect">
                        <a:avLst/>
                      </a:prstGeom>
                      <a:noFill/>
                      <a:ln w="38100">
                        <a:noFill/>
                        <a:miter/>
                      </a:ln>
                    </p:spPr>
                  </p:pic>
                </p:oleObj>
              </mc:Fallback>
            </mc:AlternateContent>
          </a:graphicData>
        </a:graphic>
      </p:graphicFrame>
      <p:pic>
        <p:nvPicPr>
          <p:cNvPr id="12" name="文本占位符 18433" descr="b58_3t1"/>
          <p:cNvPicPr>
            <a:picLocks noChangeAspect="1"/>
          </p:cNvPicPr>
          <p:nvPr/>
        </p:nvPicPr>
        <p:blipFill>
          <a:blip r:embed="rId10"/>
          <a:stretch>
            <a:fillRect/>
          </a:stretch>
        </p:blipFill>
        <p:spPr>
          <a:xfrm>
            <a:off x="6449060" y="2106930"/>
            <a:ext cx="4773295" cy="3048000"/>
          </a:xfrm>
          <a:prstGeom prst="rect">
            <a:avLst/>
          </a:prstGeom>
          <a:noFill/>
          <a:ln w="9525">
            <a:noFill/>
          </a:ln>
        </p:spPr>
      </p:pic>
      <p:sp>
        <p:nvSpPr>
          <p:cNvPr id="13" name="文本框 12"/>
          <p:cNvSpPr txBox="1"/>
          <p:nvPr/>
        </p:nvSpPr>
        <p:spPr>
          <a:xfrm>
            <a:off x="1561465" y="4374515"/>
            <a:ext cx="2540000" cy="1322070"/>
          </a:xfrm>
          <a:prstGeom prst="rect">
            <a:avLst/>
          </a:prstGeom>
          <a:noFill/>
        </p:spPr>
        <p:txBody>
          <a:bodyPr wrap="square" rtlCol="0" anchor="t">
            <a:spAutoFit/>
          </a:bodyPr>
          <a:p>
            <a:pPr marL="342900" lvl="2"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脉冲幅度调制PAM</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lvl="2"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脉冲位置调制PPM</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endParaRPr>
          </a:p>
          <a:p>
            <a:pPr marL="342900" lvl="2"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脉冲极性调制BPM</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lvl="2"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开关键控调制OOK</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45" y="158346"/>
            <a:ext cx="814335" cy="646695"/>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-UWB</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技术简介</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技术特点</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p:nvPr/>
        </p:nvCxnSpPr>
        <p:spPr>
          <a:xfrm>
            <a:off x="1360170" y="2548890"/>
            <a:ext cx="1905" cy="269938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Oval 52"/>
          <p:cNvSpPr/>
          <p:nvPr/>
        </p:nvSpPr>
        <p:spPr>
          <a:xfrm>
            <a:off x="1302904" y="294486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mn-ea"/>
            </a:endParaRPr>
          </a:p>
        </p:txBody>
      </p:sp>
      <p:sp>
        <p:nvSpPr>
          <p:cNvPr id="2" name="Oval 52"/>
          <p:cNvSpPr/>
          <p:nvPr/>
        </p:nvSpPr>
        <p:spPr>
          <a:xfrm>
            <a:off x="1303325" y="443966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mn-ea"/>
            </a:endParaRPr>
          </a:p>
        </p:txBody>
      </p:sp>
      <p:sp>
        <p:nvSpPr>
          <p:cNvPr id="9" name="文本框 8"/>
          <p:cNvSpPr txBox="1"/>
          <p:nvPr/>
        </p:nvSpPr>
        <p:spPr>
          <a:xfrm>
            <a:off x="1556385" y="2858135"/>
            <a:ext cx="4311650" cy="1450340"/>
          </a:xfrm>
          <a:prstGeom prst="rect">
            <a:avLst/>
          </a:prstGeom>
          <a:noFill/>
        </p:spPr>
        <p:txBody>
          <a:bodyPr wrap="square" rtlCol="0">
            <a:spAutoFit/>
          </a:bodyPr>
          <a:p>
            <a:r>
              <a:rPr lang="zh-CN" altLang="en-US" sz="2000" b="1">
                <a:solidFill>
                  <a:srgbClr val="E36860"/>
                </a:solidFill>
                <a:latin typeface="+mn-ea"/>
                <a:sym typeface="+mn-ea"/>
              </a:rPr>
              <a:t>多径分辨能力强，定位精度高</a:t>
            </a:r>
            <a:endParaRPr lang="zh-CN" altLang="en-US" sz="2000" b="1">
              <a:solidFill>
                <a:srgbClr val="E36860"/>
              </a:solidFill>
              <a:latin typeface="+mn-ea"/>
              <a:sym typeface="+mn-ea"/>
            </a:endParaRPr>
          </a:p>
          <a:p>
            <a:pPr fontAlgn="auto">
              <a:lnSpc>
                <a:spcPts val="1000"/>
              </a:lnSpc>
            </a:pPr>
            <a:endParaRPr lang="zh-CN" altLang="en-US" sz="2000" b="1">
              <a:solidFill>
                <a:srgbClr val="E36860"/>
              </a:solidFill>
              <a:latin typeface="+mn-ea"/>
              <a:sym typeface="+mn-ea"/>
            </a:endParaRPr>
          </a:p>
          <a:p>
            <a:pPr marL="342900" indent="-342900" algn="l"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冲激脉冲具有极强的穿透能力，抗干扰能力强，多径信号在时间上是可分离的，具有很高的多径分辨能力</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13" name="文本框 12"/>
          <p:cNvSpPr txBox="1"/>
          <p:nvPr/>
        </p:nvSpPr>
        <p:spPr>
          <a:xfrm>
            <a:off x="1617345" y="4325620"/>
            <a:ext cx="4250055" cy="1476375"/>
          </a:xfrm>
          <a:prstGeom prst="rect">
            <a:avLst/>
          </a:prstGeom>
          <a:noFill/>
        </p:spPr>
        <p:txBody>
          <a:bodyPr wrap="square" rtlCol="0">
            <a:spAutoFit/>
          </a:bodyPr>
          <a:p>
            <a:pPr algn="l"/>
            <a:r>
              <a:rPr lang="zh-CN" altLang="en-US" sz="2000" b="1">
                <a:solidFill>
                  <a:srgbClr val="E36860"/>
                </a:solidFill>
                <a:latin typeface="+mn-ea"/>
                <a:sym typeface="+mn-ea"/>
              </a:rPr>
              <a:t>功耗低</a:t>
            </a:r>
            <a:endParaRPr lang="zh-CN" altLang="en-US" sz="2000" b="1">
              <a:solidFill>
                <a:srgbClr val="E36860"/>
              </a:solidFill>
              <a:latin typeface="+mn-ea"/>
              <a:sym typeface="+mn-ea"/>
            </a:endParaRPr>
          </a:p>
          <a:p>
            <a:pPr algn="l" fontAlgn="auto">
              <a:lnSpc>
                <a:spcPts val="1200"/>
              </a:lnSpc>
            </a:pPr>
            <a:endParaRPr lang="zh-CN" altLang="en-US" sz="2000" b="1">
              <a:solidFill>
                <a:srgbClr val="E36860"/>
              </a:solidFill>
              <a:latin typeface="+mn-ea"/>
              <a:sym typeface="+mn-ea"/>
            </a:endParaRPr>
          </a:p>
          <a:p>
            <a:pPr marL="342900" indent="-342900" algn="l">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高速通信时系统的耗电量仅为几百μw~几十mw，是传统移动电话所需功率的1/100左右</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endParaRPr>
          </a:p>
        </p:txBody>
      </p:sp>
      <p:cxnSp>
        <p:nvCxnSpPr>
          <p:cNvPr id="66" name="Straight Connector 8"/>
          <p:cNvCxnSpPr/>
          <p:nvPr/>
        </p:nvCxnSpPr>
        <p:spPr>
          <a:xfrm>
            <a:off x="6270625" y="2496185"/>
            <a:ext cx="635" cy="277114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Oval 52"/>
          <p:cNvSpPr/>
          <p:nvPr/>
        </p:nvSpPr>
        <p:spPr>
          <a:xfrm>
            <a:off x="6223849" y="293851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mn-ea"/>
            </a:endParaRPr>
          </a:p>
        </p:txBody>
      </p:sp>
      <p:sp>
        <p:nvSpPr>
          <p:cNvPr id="73" name="Oval 52"/>
          <p:cNvSpPr/>
          <p:nvPr/>
        </p:nvSpPr>
        <p:spPr>
          <a:xfrm>
            <a:off x="6213475" y="443966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mn-ea"/>
            </a:endParaRPr>
          </a:p>
        </p:txBody>
      </p:sp>
      <p:sp>
        <p:nvSpPr>
          <p:cNvPr id="74" name="文本框 73"/>
          <p:cNvSpPr txBox="1"/>
          <p:nvPr/>
        </p:nvSpPr>
        <p:spPr>
          <a:xfrm>
            <a:off x="6560820" y="2864485"/>
            <a:ext cx="3429635" cy="860425"/>
          </a:xfrm>
          <a:prstGeom prst="rect">
            <a:avLst/>
          </a:prstGeom>
          <a:noFill/>
        </p:spPr>
        <p:txBody>
          <a:bodyPr wrap="square" rtlCol="0">
            <a:spAutoFit/>
          </a:bodyPr>
          <a:p>
            <a:pPr algn="l"/>
            <a:r>
              <a:rPr lang="zh-CN" altLang="en-US" sz="2000" b="1">
                <a:solidFill>
                  <a:srgbClr val="E36860"/>
                </a:solidFill>
                <a:latin typeface="+mn-ea"/>
                <a:sym typeface="+mn-ea"/>
              </a:rPr>
              <a:t>高速数据传输能力</a:t>
            </a:r>
            <a:endParaRPr lang="zh-CN" altLang="en-US" sz="2000" b="1">
              <a:solidFill>
                <a:srgbClr val="E36860"/>
              </a:solidFill>
              <a:latin typeface="+mn-ea"/>
              <a:sym typeface="+mn-ea"/>
            </a:endParaRPr>
          </a:p>
          <a:p>
            <a:pPr algn="l" fontAlgn="auto">
              <a:lnSpc>
                <a:spcPts val="1200"/>
              </a:lnSpc>
            </a:pPr>
            <a:endParaRPr lang="zh-CN" altLang="en-US" sz="2000" b="1">
              <a:solidFill>
                <a:srgbClr val="E36860"/>
              </a:solidFill>
              <a:latin typeface="+mn-ea"/>
              <a:sym typeface="+mn-ea"/>
            </a:endParaRPr>
          </a:p>
          <a:p>
            <a:pPr marL="342900" indent="-342900" algn="l">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百Mbit/s至数Gbit/s</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75" name="文本框 74"/>
          <p:cNvSpPr txBox="1"/>
          <p:nvPr/>
        </p:nvSpPr>
        <p:spPr>
          <a:xfrm>
            <a:off x="6560820" y="4325620"/>
            <a:ext cx="3597910" cy="1168400"/>
          </a:xfrm>
          <a:prstGeom prst="rect">
            <a:avLst/>
          </a:prstGeom>
          <a:noFill/>
        </p:spPr>
        <p:txBody>
          <a:bodyPr wrap="square" rtlCol="0">
            <a:spAutoFit/>
          </a:bodyPr>
          <a:p>
            <a:pPr marL="0" lvl="1"/>
            <a:r>
              <a:rPr lang="zh-CN" altLang="en-US" sz="2000" b="1">
                <a:solidFill>
                  <a:srgbClr val="E36860"/>
                </a:solidFill>
                <a:sym typeface="+mn-ea"/>
              </a:rPr>
              <a:t>系统结构简单</a:t>
            </a:r>
            <a:endParaRPr lang="zh-CN" altLang="en-US" sz="2000" b="1">
              <a:solidFill>
                <a:srgbClr val="E36860"/>
              </a:solidFill>
              <a:sym typeface="+mn-ea"/>
            </a:endParaRPr>
          </a:p>
          <a:p>
            <a:pPr marL="0" lvl="1" fontAlgn="auto">
              <a:lnSpc>
                <a:spcPts val="1200"/>
              </a:lnSpc>
            </a:pPr>
            <a:endParaRPr lang="zh-CN" altLang="en-US" sz="2000" b="1">
              <a:solidFill>
                <a:srgbClr val="E36860"/>
              </a:solidFill>
              <a:sym typeface="+mn-ea"/>
            </a:endParaRPr>
          </a:p>
          <a:p>
            <a:pPr marL="342900" lvl="1" indent="-342900" algn="l">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不需要传统收发器所需要的上变频、放大器与混频器等器件</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3" name="文本框 2"/>
          <p:cNvSpPr txBox="1"/>
          <p:nvPr/>
        </p:nvSpPr>
        <p:spPr>
          <a:xfrm>
            <a:off x="1755775" y="1816735"/>
            <a:ext cx="2990850" cy="398780"/>
          </a:xfrm>
          <a:prstGeom prst="rect">
            <a:avLst/>
          </a:prstGeom>
          <a:noFill/>
        </p:spPr>
        <p:txBody>
          <a:bodyPr wrap="none" rtlCol="0" anchor="t">
            <a:spAutoFit/>
          </a:bodyPr>
          <a:p>
            <a:r>
              <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rPr>
              <a:t>无载波、窄脉冲、带宽宽</a:t>
            </a: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系统架构设计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a:stCxn id="56" idx="3"/>
          </p:cNvCxnSpPr>
          <p:nvPr/>
        </p:nvCxnSpPr>
        <p:spPr>
          <a:xfrm flipH="1">
            <a:off x="1300480" y="12623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46773" y="2247613"/>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5" name="Oval 52"/>
          <p:cNvSpPr/>
          <p:nvPr/>
        </p:nvSpPr>
        <p:spPr>
          <a:xfrm>
            <a:off x="1251840" y="313083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定位方案设计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Oval 51"/>
          <p:cNvSpPr/>
          <p:nvPr/>
        </p:nvSpPr>
        <p:spPr>
          <a:xfrm>
            <a:off x="1246797" y="41271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pic>
        <p:nvPicPr>
          <p:cNvPr id="3" name="图片 2"/>
          <p:cNvPicPr/>
          <p:nvPr/>
        </p:nvPicPr>
        <p:blipFill>
          <a:blip r:embed="rId1" cstate="print">
            <a:extLst>
              <a:ext uri="{28A0092B-C50C-407E-A947-70E740481C1C}">
                <a14:useLocalDpi xmlns:a14="http://schemas.microsoft.com/office/drawing/2010/main" val="0"/>
              </a:ext>
            </a:extLst>
          </a:blip>
          <a:stretch>
            <a:fillRect/>
          </a:stretch>
        </p:blipFill>
        <p:spPr>
          <a:xfrm>
            <a:off x="1617159" y="1798068"/>
            <a:ext cx="5565082" cy="36421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系统架构设计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a:stCxn id="56" idx="3"/>
          </p:cNvCxnSpPr>
          <p:nvPr/>
        </p:nvCxnSpPr>
        <p:spPr>
          <a:xfrm flipH="1">
            <a:off x="1300480" y="12623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46773" y="2247613"/>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5" name="Oval 52"/>
          <p:cNvSpPr/>
          <p:nvPr/>
        </p:nvSpPr>
        <p:spPr>
          <a:xfrm>
            <a:off x="1251840" y="313083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网络拓扑结构</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Oval 51"/>
          <p:cNvSpPr/>
          <p:nvPr/>
        </p:nvSpPr>
        <p:spPr>
          <a:xfrm>
            <a:off x="1246797" y="41271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graphicFrame>
        <p:nvGraphicFramePr>
          <p:cNvPr id="6" name="对象 5"/>
          <p:cNvGraphicFramePr>
            <a:graphicFrameLocks noChangeAspect="1"/>
          </p:cNvGraphicFramePr>
          <p:nvPr/>
        </p:nvGraphicFramePr>
        <p:xfrm>
          <a:off x="1300480" y="1780540"/>
          <a:ext cx="4876165" cy="3907155"/>
        </p:xfrm>
        <a:graphic>
          <a:graphicData uri="http://schemas.openxmlformats.org/presentationml/2006/ole">
            <mc:AlternateContent xmlns:mc="http://schemas.openxmlformats.org/markup-compatibility/2006">
              <mc:Choice xmlns:v="urn:schemas-microsoft-com:vml" Requires="v">
                <p:oleObj spid="_x0000_s2054" name="" r:id="rId1" imgW="24447500" imgH="19519900" progId="Visio.Drawing.11">
                  <p:embed/>
                </p:oleObj>
              </mc:Choice>
              <mc:Fallback>
                <p:oleObj name="" r:id="rId1" imgW="24447500" imgH="19519900" progId="Visio.Drawing.11">
                  <p:embed/>
                  <p:pic>
                    <p:nvPicPr>
                      <p:cNvPr id="0" name="Object 1"/>
                      <p:cNvPicPr>
                        <a:picLocks noChangeAspect="1" noChangeArrowheads="1"/>
                      </p:cNvPicPr>
                      <p:nvPr/>
                    </p:nvPicPr>
                    <p:blipFill>
                      <a:blip r:embed="rId2"/>
                      <a:srcRect/>
                      <a:stretch>
                        <a:fillRect/>
                      </a:stretch>
                    </p:blipFill>
                    <p:spPr bwMode="auto">
                      <a:xfrm>
                        <a:off x="1300480" y="1780540"/>
                        <a:ext cx="4876165" cy="3907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descr="MacHi 2018-03-28 11-09-44"/>
          <p:cNvPicPr>
            <a:picLocks noChangeAspect="1"/>
          </p:cNvPicPr>
          <p:nvPr/>
        </p:nvPicPr>
        <p:blipFill>
          <a:blip r:embed="rId3"/>
          <a:stretch>
            <a:fillRect/>
          </a:stretch>
        </p:blipFill>
        <p:spPr>
          <a:xfrm>
            <a:off x="5274310" y="1262380"/>
            <a:ext cx="6784340" cy="53035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系统架构设计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硬件资源选型</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5" name="直接连接符 127"/>
          <p:cNvCxnSpPr/>
          <p:nvPr/>
        </p:nvCxnSpPr>
        <p:spPr>
          <a:xfrm flipH="1">
            <a:off x="2501740" y="2378637"/>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1355090" y="2573020"/>
            <a:ext cx="999490"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标签</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4" name="直接连接符 127"/>
          <p:cNvCxnSpPr/>
          <p:nvPr/>
        </p:nvCxnSpPr>
        <p:spPr>
          <a:xfrm flipH="1">
            <a:off x="2501740" y="4105837"/>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flipH="1">
            <a:off x="1368425" y="4300220"/>
            <a:ext cx="98615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基站</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7" name="图片 17"/>
          <p:cNvPicPr>
            <a:picLocks noChangeAspect="1"/>
          </p:cNvPicPr>
          <p:nvPr/>
        </p:nvPicPr>
        <p:blipFill>
          <a:blip r:embed="rId1"/>
          <a:stretch>
            <a:fillRect/>
          </a:stretch>
        </p:blipFill>
        <p:spPr>
          <a:xfrm>
            <a:off x="3016250" y="2351405"/>
            <a:ext cx="986155" cy="992505"/>
          </a:xfrm>
          <a:prstGeom prst="rect">
            <a:avLst/>
          </a:prstGeom>
        </p:spPr>
      </p:pic>
      <p:pic>
        <p:nvPicPr>
          <p:cNvPr id="20" name="图片 20"/>
          <p:cNvPicPr>
            <a:picLocks noChangeAspect="1"/>
          </p:cNvPicPr>
          <p:nvPr/>
        </p:nvPicPr>
        <p:blipFill>
          <a:blip r:embed="rId2"/>
          <a:stretch>
            <a:fillRect/>
          </a:stretch>
        </p:blipFill>
        <p:spPr>
          <a:xfrm>
            <a:off x="4638675" y="2374265"/>
            <a:ext cx="849630" cy="852170"/>
          </a:xfrm>
          <a:prstGeom prst="rect">
            <a:avLst/>
          </a:prstGeom>
        </p:spPr>
      </p:pic>
      <p:pic>
        <p:nvPicPr>
          <p:cNvPr id="16" name="图片 9"/>
          <p:cNvPicPr>
            <a:picLocks noChangeAspect="1"/>
          </p:cNvPicPr>
          <p:nvPr/>
        </p:nvPicPr>
        <p:blipFill>
          <a:blip r:embed="rId3"/>
          <a:stretch>
            <a:fillRect/>
          </a:stretch>
        </p:blipFill>
        <p:spPr>
          <a:xfrm>
            <a:off x="6157595" y="2378710"/>
            <a:ext cx="1363345" cy="848360"/>
          </a:xfrm>
          <a:prstGeom prst="rect">
            <a:avLst/>
          </a:prstGeom>
        </p:spPr>
      </p:pic>
      <p:pic>
        <p:nvPicPr>
          <p:cNvPr id="18" name="图片 16"/>
          <p:cNvPicPr>
            <a:picLocks noChangeAspect="1"/>
          </p:cNvPicPr>
          <p:nvPr/>
        </p:nvPicPr>
        <p:blipFill>
          <a:blip r:embed="rId4"/>
          <a:stretch>
            <a:fillRect/>
          </a:stretch>
        </p:blipFill>
        <p:spPr>
          <a:xfrm>
            <a:off x="3048635" y="4105910"/>
            <a:ext cx="1212215" cy="788035"/>
          </a:xfrm>
          <a:prstGeom prst="rect">
            <a:avLst/>
          </a:prstGeom>
        </p:spPr>
      </p:pic>
      <p:pic>
        <p:nvPicPr>
          <p:cNvPr id="19" name="图片 15"/>
          <p:cNvPicPr>
            <a:picLocks noChangeAspect="1"/>
          </p:cNvPicPr>
          <p:nvPr/>
        </p:nvPicPr>
        <p:blipFill>
          <a:blip r:embed="rId5"/>
          <a:stretch>
            <a:fillRect/>
          </a:stretch>
        </p:blipFill>
        <p:spPr>
          <a:xfrm>
            <a:off x="5478780" y="4105910"/>
            <a:ext cx="1186180" cy="788035"/>
          </a:xfrm>
          <a:prstGeom prst="rect">
            <a:avLst/>
          </a:prstGeom>
        </p:spPr>
      </p:pic>
      <p:sp>
        <p:nvSpPr>
          <p:cNvPr id="2" name="文本框 1"/>
          <p:cNvSpPr txBox="1"/>
          <p:nvPr/>
        </p:nvSpPr>
        <p:spPr>
          <a:xfrm>
            <a:off x="3133725" y="3462655"/>
            <a:ext cx="872490" cy="368300"/>
          </a:xfrm>
          <a:prstGeom prst="rect">
            <a:avLst/>
          </a:prstGeom>
          <a:noFill/>
        </p:spPr>
        <p:txBody>
          <a:bodyPr wrap="none" rtlCol="0">
            <a:spAutoFit/>
          </a:bodyPr>
          <a:p>
            <a:r>
              <a:rPr lang="zh-CN" altLang="en-US" b="1">
                <a:latin typeface="宋体" panose="02010600030101010101" pitchFamily="2" charset="-122"/>
                <a:ea typeface="宋体" panose="02010600030101010101" pitchFamily="2" charset="-122"/>
              </a:rPr>
              <a:t>胸牌型</a:t>
            </a:r>
            <a:endParaRPr lang="zh-CN" altLang="en-US" b="1">
              <a:latin typeface="宋体" panose="02010600030101010101" pitchFamily="2" charset="-122"/>
              <a:ea typeface="宋体" panose="02010600030101010101" pitchFamily="2" charset="-122"/>
            </a:endParaRPr>
          </a:p>
        </p:txBody>
      </p:sp>
      <p:sp>
        <p:nvSpPr>
          <p:cNvPr id="3" name="文本框 2"/>
          <p:cNvSpPr txBox="1"/>
          <p:nvPr/>
        </p:nvSpPr>
        <p:spPr>
          <a:xfrm>
            <a:off x="4610100" y="3467735"/>
            <a:ext cx="872490" cy="368300"/>
          </a:xfrm>
          <a:prstGeom prst="rect">
            <a:avLst/>
          </a:prstGeom>
          <a:noFill/>
        </p:spPr>
        <p:txBody>
          <a:bodyPr wrap="none" rtlCol="0">
            <a:spAutoFit/>
          </a:bodyPr>
          <a:p>
            <a:r>
              <a:rPr lang="zh-CN" altLang="en-US" b="1">
                <a:latin typeface="宋体" panose="02010600030101010101" pitchFamily="2" charset="-122"/>
                <a:ea typeface="宋体" panose="02010600030101010101" pitchFamily="2" charset="-122"/>
              </a:rPr>
              <a:t>头盔型</a:t>
            </a:r>
            <a:endParaRPr lang="zh-CN" altLang="en-US"/>
          </a:p>
        </p:txBody>
      </p:sp>
      <p:sp>
        <p:nvSpPr>
          <p:cNvPr id="4" name="文本框 3"/>
          <p:cNvSpPr txBox="1"/>
          <p:nvPr/>
        </p:nvSpPr>
        <p:spPr>
          <a:xfrm>
            <a:off x="6405245" y="3462655"/>
            <a:ext cx="872490" cy="368300"/>
          </a:xfrm>
          <a:prstGeom prst="rect">
            <a:avLst/>
          </a:prstGeom>
          <a:noFill/>
        </p:spPr>
        <p:txBody>
          <a:bodyPr wrap="none" rtlCol="0">
            <a:spAutoFit/>
          </a:bodyPr>
          <a:p>
            <a:r>
              <a:rPr lang="zh-CN" altLang="en-US" b="1">
                <a:latin typeface="宋体" panose="02010600030101010101" pitchFamily="2" charset="-122"/>
                <a:ea typeface="宋体" panose="02010600030101010101" pitchFamily="2" charset="-122"/>
              </a:rPr>
              <a:t>资产型</a:t>
            </a:r>
            <a:endParaRPr lang="zh-CN" altLang="en-US"/>
          </a:p>
        </p:txBody>
      </p:sp>
      <p:sp>
        <p:nvSpPr>
          <p:cNvPr id="5" name="文本框 4"/>
          <p:cNvSpPr txBox="1"/>
          <p:nvPr/>
        </p:nvSpPr>
        <p:spPr>
          <a:xfrm>
            <a:off x="3133725" y="5145405"/>
            <a:ext cx="872490" cy="368300"/>
          </a:xfrm>
          <a:prstGeom prst="rect">
            <a:avLst/>
          </a:prstGeom>
          <a:noFill/>
        </p:spPr>
        <p:txBody>
          <a:bodyPr wrap="none" rtlCol="0">
            <a:spAutoFit/>
          </a:bodyPr>
          <a:p>
            <a:pPr algn="l"/>
            <a:r>
              <a:rPr lang="zh-CN" altLang="en-US" b="1">
                <a:latin typeface="宋体" panose="02010600030101010101" pitchFamily="2" charset="-122"/>
                <a:ea typeface="宋体" panose="02010600030101010101" pitchFamily="2" charset="-122"/>
              </a:rPr>
              <a:t>室内型</a:t>
            </a:r>
            <a:endParaRPr lang="zh-CN" altLang="en-US" b="1">
              <a:latin typeface="宋体" panose="02010600030101010101" pitchFamily="2" charset="-122"/>
              <a:ea typeface="宋体" panose="02010600030101010101" pitchFamily="2" charset="-122"/>
            </a:endParaRPr>
          </a:p>
        </p:txBody>
      </p:sp>
      <p:sp>
        <p:nvSpPr>
          <p:cNvPr id="6" name="文本框 5"/>
          <p:cNvSpPr txBox="1"/>
          <p:nvPr/>
        </p:nvSpPr>
        <p:spPr>
          <a:xfrm>
            <a:off x="5536565" y="5145405"/>
            <a:ext cx="872490" cy="368300"/>
          </a:xfrm>
          <a:prstGeom prst="rect">
            <a:avLst/>
          </a:prstGeom>
          <a:noFill/>
        </p:spPr>
        <p:txBody>
          <a:bodyPr wrap="none" rtlCol="0">
            <a:spAutoFit/>
          </a:bodyPr>
          <a:p>
            <a:r>
              <a:rPr lang="zh-CN" altLang="en-US" b="1">
                <a:latin typeface="宋体" panose="02010600030101010101" pitchFamily="2" charset="-122"/>
                <a:ea typeface="宋体" panose="02010600030101010101" pitchFamily="2" charset="-122"/>
              </a:rPr>
              <a:t>室外型</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2.5</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15810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p:nvPr/>
        </p:nvCxnSpPr>
        <p:spPr>
          <a:xfrm>
            <a:off x="4659630" y="1898015"/>
            <a:ext cx="2540" cy="39141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369820" cy="460375"/>
          </a:xfrm>
          <a:prstGeom prst="rect">
            <a:avLst/>
          </a:prstGeom>
          <a:noFill/>
        </p:spPr>
        <p:txBody>
          <a:bodyPr wrap="square" rtlCol="0">
            <a:spAutoFit/>
          </a:bodyPr>
          <a:lstStyle/>
          <a:p>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ToA</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定位模型</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nvGraphicFramePr>
        <p:xfrm>
          <a:off x="1458707" y="2052842"/>
          <a:ext cx="2552700" cy="2578100"/>
        </p:xfrm>
        <a:graphic>
          <a:graphicData uri="http://schemas.openxmlformats.org/presentationml/2006/ole">
            <mc:AlternateContent xmlns:mc="http://schemas.openxmlformats.org/markup-compatibility/2006">
              <mc:Choice xmlns:v="urn:schemas-microsoft-com:vml" Requires="v">
                <p:oleObj spid="_x0000_s3077" name="" r:id="rId1" imgW="5676900" imgH="5727700" progId="Visio.Drawing.11">
                  <p:embed/>
                </p:oleObj>
              </mc:Choice>
              <mc:Fallback>
                <p:oleObj name="" r:id="rId1" imgW="5676900" imgH="5727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707" y="2052842"/>
                        <a:ext cx="2552700"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加号 2"/>
          <p:cNvSpPr/>
          <p:nvPr/>
        </p:nvSpPr>
        <p:spPr>
          <a:xfrm>
            <a:off x="4909641" y="122056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4" name="文本框 3"/>
          <p:cNvSpPr txBox="1"/>
          <p:nvPr/>
        </p:nvSpPr>
        <p:spPr>
          <a:xfrm>
            <a:off x="5219700" y="1145540"/>
            <a:ext cx="2369820" cy="460375"/>
          </a:xfrm>
          <a:prstGeom prst="rect">
            <a:avLst/>
          </a:prstGeom>
          <a:noFill/>
        </p:spPr>
        <p:txBody>
          <a:bodyPr wrap="square" rtlCol="0">
            <a:spAutoFit/>
          </a:bodyPr>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工作时序</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5017770" y="1898015"/>
          <a:ext cx="5633720" cy="2167890"/>
        </p:xfrm>
        <a:graphic>
          <a:graphicData uri="http://schemas.openxmlformats.org/presentationml/2006/ole">
            <mc:AlternateContent xmlns:mc="http://schemas.openxmlformats.org/markup-compatibility/2006">
              <mc:Choice xmlns:v="urn:schemas-microsoft-com:vml" Requires="v">
                <p:oleObj spid="_x0000_s4099" name="" r:id="rId3" imgW="7353300" imgH="2844800" progId="Visio.Drawing.11">
                  <p:embed/>
                </p:oleObj>
              </mc:Choice>
              <mc:Fallback>
                <p:oleObj name="" r:id="rId3" imgW="7353300" imgH="2844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770" y="1898015"/>
                        <a:ext cx="5633720" cy="2167890"/>
                      </a:xfrm>
                      <a:prstGeom prst="rect">
                        <a:avLst/>
                      </a:prstGeom>
                      <a:noFill/>
                    </p:spPr>
                  </p:pic>
                </p:oleObj>
              </mc:Fallback>
            </mc:AlternateContent>
          </a:graphicData>
        </a:graphic>
      </p:graphicFrame>
      <p:sp>
        <p:nvSpPr>
          <p:cNvPr id="7" name="文本框 6"/>
          <p:cNvSpPr txBox="1"/>
          <p:nvPr/>
        </p:nvSpPr>
        <p:spPr>
          <a:xfrm>
            <a:off x="4662170" y="4065905"/>
            <a:ext cx="7205980" cy="2553335"/>
          </a:xfrm>
          <a:prstGeom prst="rect">
            <a:avLst/>
          </a:prstGeom>
          <a:noFill/>
          <a:ln w="9525">
            <a:noFill/>
          </a:ln>
        </p:spPr>
        <p:txBody>
          <a:bodyPr wrap="square">
            <a:spAutoFit/>
          </a:bodyPr>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Step1</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标签进入监听模式</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监听一个周期，探测空闲时隙；</a:t>
            </a:r>
            <a:endParaRPr lang="zh-CN" altLang="en-US" sz="1600" b="1">
              <a:latin typeface="宋体" panose="02010600030101010101" pitchFamily="2" charset="-122"/>
              <a:ea typeface="宋体" panose="02010600030101010101" pitchFamily="2" charset="-122"/>
              <a:cs typeface="Times New Roman" panose="02020603050405020304" charset="0"/>
            </a:endParaRPr>
          </a:p>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Step2</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假设监听到空间报文</a:t>
            </a:r>
            <a:r>
              <a:rPr lang="en-US" altLang="zh-CN" sz="1600" b="0">
                <a:latin typeface="宋体" panose="02010600030101010101" pitchFamily="2" charset="-122"/>
                <a:ea typeface="宋体" panose="02010600030101010101" pitchFamily="2" charset="-122"/>
                <a:cs typeface="Times New Roman" panose="02020603050405020304" charset="0"/>
              </a:rPr>
              <a:t>T1</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Times New Roman" panose="02020603050405020304" charset="0"/>
              </a:rPr>
              <a:t>T2</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Times New Roman" panose="02020603050405020304" charset="0"/>
              </a:rPr>
              <a:t>T3</a:t>
            </a:r>
            <a:r>
              <a:rPr lang="zh-CN" altLang="en-US" sz="1600" b="0">
                <a:latin typeface="宋体" panose="02010600030101010101" pitchFamily="2" charset="-122"/>
                <a:ea typeface="宋体" panose="02010600030101010101" pitchFamily="2" charset="-122"/>
                <a:cs typeface="宋体" panose="02010600030101010101" pitchFamily="2" charset="-122"/>
              </a:rPr>
              <a:t>时隙已被占用；</a:t>
            </a:r>
            <a:endParaRPr lang="zh-CN" altLang="en-US" sz="1600" b="1">
              <a:latin typeface="宋体" panose="02010600030101010101" pitchFamily="2" charset="-122"/>
              <a:ea typeface="宋体" panose="02010600030101010101" pitchFamily="2" charset="-122"/>
              <a:cs typeface="Times New Roman" panose="02020603050405020304" charset="0"/>
            </a:endParaRPr>
          </a:p>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Step3</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继续监听，假设标签发现</a:t>
            </a:r>
            <a:r>
              <a:rPr lang="en-US" altLang="zh-CN" sz="1600" b="0">
                <a:latin typeface="宋体" panose="02010600030101010101" pitchFamily="2" charset="-122"/>
                <a:ea typeface="宋体" panose="02010600030101010101" pitchFamily="2" charset="-122"/>
                <a:cs typeface="Times New Roman" panose="02020603050405020304" charset="0"/>
              </a:rPr>
              <a:t>T4</a:t>
            </a:r>
            <a:r>
              <a:rPr lang="zh-CN" altLang="en-US" sz="1600" b="0">
                <a:latin typeface="宋体" panose="02010600030101010101" pitchFamily="2" charset="-122"/>
                <a:ea typeface="宋体" panose="02010600030101010101" pitchFamily="2" charset="-122"/>
                <a:cs typeface="宋体" panose="02010600030101010101" pitchFamily="2" charset="-122"/>
              </a:rPr>
              <a:t>时隙不存在标签进行通信，则标签在</a:t>
            </a:r>
            <a:r>
              <a:rPr lang="en-US" altLang="zh-CN" sz="1600" b="0">
                <a:latin typeface="宋体" panose="02010600030101010101" pitchFamily="2" charset="-122"/>
                <a:ea typeface="宋体" panose="02010600030101010101" pitchFamily="2" charset="-122"/>
                <a:cs typeface="Times New Roman" panose="02020603050405020304" charset="0"/>
              </a:rPr>
              <a:t>T4</a:t>
            </a:r>
            <a:r>
              <a:rPr lang="zh-CN" altLang="en-US" sz="1600" b="0">
                <a:latin typeface="宋体" panose="02010600030101010101" pitchFamily="2" charset="-122"/>
                <a:ea typeface="宋体" panose="02010600030101010101" pitchFamily="2" charset="-122"/>
                <a:cs typeface="宋体" panose="02010600030101010101" pitchFamily="2" charset="-122"/>
              </a:rPr>
              <a:t>时隙进入网络；</a:t>
            </a:r>
            <a:endParaRPr lang="zh-CN" altLang="en-US" sz="1600" b="1">
              <a:latin typeface="宋体" panose="02010600030101010101" pitchFamily="2" charset="-122"/>
              <a:ea typeface="宋体" panose="02010600030101010101" pitchFamily="2" charset="-122"/>
              <a:cs typeface="Times New Roman" panose="02020603050405020304" charset="0"/>
            </a:endParaRPr>
          </a:p>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Step4</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基站回复标签报文中包含定位周期、时隙信息，标签根据定位周期和时隙间隔等信息，计算下一次定位的时间，进入低功耗休眠状态；</a:t>
            </a:r>
            <a:endParaRPr lang="zh-CN" altLang="en-US" sz="1600" b="1">
              <a:latin typeface="宋体" panose="02010600030101010101" pitchFamily="2" charset="-122"/>
              <a:ea typeface="宋体" panose="02010600030101010101" pitchFamily="2" charset="-122"/>
              <a:cs typeface="Times New Roman" panose="02020603050405020304" charset="0"/>
            </a:endParaRPr>
          </a:p>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Step5</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到达下一个定位周期</a:t>
            </a:r>
            <a:r>
              <a:rPr lang="en-US" altLang="zh-CN" sz="1600" b="0">
                <a:latin typeface="宋体" panose="02010600030101010101" pitchFamily="2" charset="-122"/>
                <a:ea typeface="宋体" panose="02010600030101010101" pitchFamily="2" charset="-122"/>
                <a:cs typeface="Times New Roman" panose="02020603050405020304" charset="0"/>
              </a:rPr>
              <a:t>T4</a:t>
            </a:r>
            <a:r>
              <a:rPr lang="zh-CN" altLang="en-US" sz="1600" b="0">
                <a:latin typeface="宋体" panose="02010600030101010101" pitchFamily="2" charset="-122"/>
                <a:ea typeface="宋体" panose="02010600030101010101" pitchFamily="2" charset="-122"/>
                <a:cs typeface="宋体" panose="02010600030101010101" pitchFamily="2" charset="-122"/>
              </a:rPr>
              <a:t>时隙，标签唤醒，进行定位；</a:t>
            </a:r>
            <a:endParaRPr lang="zh-CN" altLang="en-US" sz="1600" b="1">
              <a:latin typeface="宋体" panose="02010600030101010101" pitchFamily="2" charset="-122"/>
              <a:ea typeface="宋体" panose="02010600030101010101" pitchFamily="2" charset="-122"/>
              <a:cs typeface="Times New Roman" panose="02020603050405020304" charset="0"/>
            </a:endParaRPr>
          </a:p>
          <a:p>
            <a:pPr indent="265430" fontAlgn="auto">
              <a:lnSpc>
                <a:spcPts val="2400"/>
              </a:lnSpc>
            </a:pPr>
            <a:r>
              <a:rPr lang="en-US" altLang="zh-CN" sz="1600" b="1">
                <a:latin typeface="宋体" panose="02010600030101010101" pitchFamily="2" charset="-122"/>
                <a:ea typeface="宋体" panose="02010600030101010101" pitchFamily="2" charset="-122"/>
                <a:cs typeface="Times New Roman" panose="02020603050405020304" charset="0"/>
              </a:rPr>
              <a:t>Step6</a:t>
            </a:r>
            <a:r>
              <a:rPr lang="en-US" altLang="zh-CN" sz="1600" b="0">
                <a:latin typeface="宋体" panose="02010600030101010101" pitchFamily="2" charset="-122"/>
                <a:ea typeface="宋体" panose="02010600030101010101" pitchFamily="2" charset="-122"/>
                <a:cs typeface="Times New Roman" panose="02020603050405020304"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定位结束，进入休眠状态。</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2.6</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505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3244215" cy="460375"/>
          </a:xfrm>
          <a:prstGeom prst="rect">
            <a:avLst/>
          </a:prstGeom>
          <a:noFill/>
        </p:spPr>
        <p:txBody>
          <a:bodyPr wrap="square" rtlCol="0">
            <a:spAutoFit/>
          </a:bodyPr>
          <a:lstStyle/>
          <a:p>
            <a:pPr algn="l"/>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测距误差优化</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STWR</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a:off x="6712585" y="1813560"/>
            <a:ext cx="0" cy="7588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5892800" y="1858645"/>
            <a:ext cx="819785" cy="706755"/>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误差分析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12" name="对象 11"/>
          <p:cNvGraphicFramePr/>
          <p:nvPr/>
        </p:nvGraphicFramePr>
        <p:xfrm>
          <a:off x="1278255" y="2155825"/>
          <a:ext cx="3936365" cy="1656080"/>
        </p:xfrm>
        <a:graphic>
          <a:graphicData uri="http://schemas.openxmlformats.org/presentationml/2006/ole">
            <mc:AlternateContent xmlns:mc="http://schemas.openxmlformats.org/markup-compatibility/2006">
              <mc:Choice xmlns:v="urn:schemas-microsoft-com:vml" Requires="v">
                <p:oleObj spid="_x0000_s13" name="" r:id="rId1" imgW="5295900" imgH="2260600" progId="Visio.Drawing.11">
                  <p:embed/>
                </p:oleObj>
              </mc:Choice>
              <mc:Fallback>
                <p:oleObj name="" r:id="rId1" imgW="5295900" imgH="2260600" progId="Visio.Drawing.11">
                  <p:embed/>
                  <p:pic>
                    <p:nvPicPr>
                      <p:cNvPr id="0" name="图片 12"/>
                      <p:cNvPicPr/>
                      <p:nvPr/>
                    </p:nvPicPr>
                    <p:blipFill>
                      <a:blip r:embed="rId2"/>
                      <a:stretch>
                        <a:fillRect/>
                      </a:stretch>
                    </p:blipFill>
                    <p:spPr>
                      <a:xfrm>
                        <a:off x="1278255" y="2155825"/>
                        <a:ext cx="3936365" cy="1656080"/>
                      </a:xfrm>
                      <a:prstGeom prst="rect">
                        <a:avLst/>
                      </a:prstGeom>
                    </p:spPr>
                  </p:pic>
                </p:oleObj>
              </mc:Fallback>
            </mc:AlternateContent>
          </a:graphicData>
        </a:graphic>
      </p:graphicFrame>
      <p:pic>
        <p:nvPicPr>
          <p:cNvPr id="14" name="图片 13"/>
          <p:cNvPicPr>
            <a:picLocks noChangeAspect="1"/>
          </p:cNvPicPr>
          <p:nvPr/>
        </p:nvPicPr>
        <p:blipFill>
          <a:blip r:embed="rId3"/>
          <a:stretch>
            <a:fillRect/>
          </a:stretch>
        </p:blipFill>
        <p:spPr>
          <a:xfrm>
            <a:off x="1278255" y="4194175"/>
            <a:ext cx="3514090" cy="2028825"/>
          </a:xfrm>
          <a:prstGeom prst="rect">
            <a:avLst/>
          </a:prstGeom>
        </p:spPr>
      </p:pic>
      <p:pic>
        <p:nvPicPr>
          <p:cNvPr id="17" name="图片 16"/>
          <p:cNvPicPr/>
          <p:nvPr/>
        </p:nvPicPr>
        <p:blipFill>
          <a:blip r:embed="rId4"/>
          <a:stretch>
            <a:fillRect/>
          </a:stretch>
        </p:blipFill>
        <p:spPr>
          <a:xfrm>
            <a:off x="3832225" y="2806700"/>
            <a:ext cx="323850" cy="257175"/>
          </a:xfrm>
          <a:prstGeom prst="rect">
            <a:avLst/>
          </a:prstGeom>
          <a:noFill/>
          <a:ln w="9525">
            <a:noFill/>
          </a:ln>
        </p:spPr>
      </p:pic>
      <p:sp>
        <p:nvSpPr>
          <p:cNvPr id="20" name="文本框 19"/>
          <p:cNvSpPr txBox="1"/>
          <p:nvPr/>
        </p:nvSpPr>
        <p:spPr>
          <a:xfrm>
            <a:off x="6712585" y="5182870"/>
            <a:ext cx="4546600" cy="1052830"/>
          </a:xfrm>
          <a:prstGeom prst="rect">
            <a:avLst/>
          </a:prstGeom>
          <a:noFill/>
          <a:ln w="9525">
            <a:noFill/>
          </a:ln>
        </p:spPr>
        <p:txBody>
          <a:bodyPr wrap="square">
            <a:spAutoFit/>
          </a:bodyPr>
          <a:p>
            <a:pPr indent="0" fontAlgn="auto">
              <a:lnSpc>
                <a:spcPts val="2500"/>
              </a:lnSpc>
            </a:pPr>
            <a:r>
              <a:rPr lang="zh-CN" altLang="en-US" sz="2000">
                <a:latin typeface="宋体" panose="02010600030101010101" pitchFamily="2" charset="-122"/>
                <a:ea typeface="宋体" panose="02010600030101010101" pitchFamily="2" charset="-122"/>
                <a:cs typeface="宋体" panose="02010600030101010101" pitchFamily="2" charset="-122"/>
              </a:rPr>
              <a:t>随着晶振偏移增大，测距误差会越大。针对上述问题，提出采用</a:t>
            </a:r>
            <a:r>
              <a:rPr lang="en-US" altLang="zh-CN" sz="2000">
                <a:latin typeface="宋体" panose="02010600030101010101" pitchFamily="2" charset="-122"/>
                <a:ea typeface="宋体" panose="02010600030101010101" pitchFamily="2" charset="-122"/>
                <a:cs typeface="Times New Roman" panose="02020603050405020304" charset="0"/>
              </a:rPr>
              <a:t>DTWR</a:t>
            </a:r>
            <a:r>
              <a:rPr lang="zh-CN" altLang="en-US" sz="2000">
                <a:latin typeface="宋体" panose="02010600030101010101" pitchFamily="2" charset="-122"/>
                <a:ea typeface="宋体" panose="02010600030101010101" pitchFamily="2" charset="-122"/>
                <a:cs typeface="宋体" panose="02010600030101010101" pitchFamily="2" charset="-122"/>
              </a:rPr>
              <a:t>测距模式改善上述误差</a:t>
            </a:r>
            <a:endParaRPr lang="zh-CN" altLang="en-US" sz="2000">
              <a:latin typeface="宋体" panose="02010600030101010101" pitchFamily="2" charset="-122"/>
              <a:ea typeface="宋体" panose="02010600030101010101" pitchFamily="2" charset="-122"/>
            </a:endParaRPr>
          </a:p>
        </p:txBody>
      </p:sp>
      <p:cxnSp>
        <p:nvCxnSpPr>
          <p:cNvPr id="21" name="直接连接符 127"/>
          <p:cNvCxnSpPr/>
          <p:nvPr/>
        </p:nvCxnSpPr>
        <p:spPr>
          <a:xfrm>
            <a:off x="6614160" y="5238115"/>
            <a:ext cx="8255" cy="94678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flipH="1">
            <a:off x="5758180" y="5512435"/>
            <a:ext cx="855980"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6" name="对象 25">
            <a:hlinkClick r:id="" action="ppaction://ole?verb="/>
          </p:cNvPr>
          <p:cNvGraphicFramePr>
            <a:graphicFrameLocks noChangeAspect="1"/>
          </p:cNvGraphicFramePr>
          <p:nvPr/>
        </p:nvGraphicFramePr>
        <p:xfrm>
          <a:off x="6828155" y="1692910"/>
          <a:ext cx="2514600" cy="443865"/>
        </p:xfrm>
        <a:graphic>
          <a:graphicData uri="http://schemas.openxmlformats.org/presentationml/2006/ole">
            <mc:AlternateContent xmlns:mc="http://schemas.openxmlformats.org/markup-compatibility/2006">
              <mc:Choice xmlns:v="urn:schemas-microsoft-com:vml" Requires="v">
                <p:oleObj spid="_x0000_s1025" name="" r:id="rId5" imgW="1688465" imgH="393700" progId="Equation.KSEE3">
                  <p:embed/>
                </p:oleObj>
              </mc:Choice>
              <mc:Fallback>
                <p:oleObj name="" r:id="rId5" imgW="1688465" imgH="393700" progId="Equation.KSEE3">
                  <p:embed/>
                  <p:pic>
                    <p:nvPicPr>
                      <p:cNvPr id="0" name="图片 1024"/>
                      <p:cNvPicPr/>
                      <p:nvPr/>
                    </p:nvPicPr>
                    <p:blipFill>
                      <a:blip r:embed="rId6"/>
                      <a:stretch>
                        <a:fillRect/>
                      </a:stretch>
                    </p:blipFill>
                    <p:spPr>
                      <a:xfrm>
                        <a:off x="6828155" y="1692910"/>
                        <a:ext cx="2514600" cy="44386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6828155" y="2155825"/>
          <a:ext cx="3256915" cy="478790"/>
        </p:xfrm>
        <a:graphic>
          <a:graphicData uri="http://schemas.openxmlformats.org/presentationml/2006/ole">
            <mc:AlternateContent xmlns:mc="http://schemas.openxmlformats.org/markup-compatibility/2006">
              <mc:Choice xmlns:v="urn:schemas-microsoft-com:vml" Requires="v">
                <p:oleObj spid="_x0000_s1026" name="" r:id="rId7" imgW="2679700" imgH="393700" progId="Equation.KSEE3">
                  <p:embed/>
                </p:oleObj>
              </mc:Choice>
              <mc:Fallback>
                <p:oleObj name="" r:id="rId7" imgW="2679700" imgH="393700" progId="Equation.KSEE3">
                  <p:embed/>
                  <p:pic>
                    <p:nvPicPr>
                      <p:cNvPr id="0" name="图片 1025"/>
                      <p:cNvPicPr/>
                      <p:nvPr/>
                    </p:nvPicPr>
                    <p:blipFill>
                      <a:blip r:embed="rId8"/>
                      <a:stretch>
                        <a:fillRect/>
                      </a:stretch>
                    </p:blipFill>
                    <p:spPr>
                      <a:xfrm>
                        <a:off x="6828155" y="2155825"/>
                        <a:ext cx="3256915" cy="478790"/>
                      </a:xfrm>
                      <a:prstGeom prst="rect">
                        <a:avLst/>
                      </a:prstGeom>
                    </p:spPr>
                  </p:pic>
                </p:oleObj>
              </mc:Fallback>
            </mc:AlternateContent>
          </a:graphicData>
        </a:graphic>
      </p:graphicFrame>
      <p:graphicFrame>
        <p:nvGraphicFramePr>
          <p:cNvPr id="2" name="表格 1"/>
          <p:cNvGraphicFramePr/>
          <p:nvPr/>
        </p:nvGraphicFramePr>
        <p:xfrm>
          <a:off x="6096000" y="2891790"/>
          <a:ext cx="5071110" cy="1905000"/>
        </p:xfrm>
        <a:graphic>
          <a:graphicData uri="http://schemas.openxmlformats.org/drawingml/2006/table">
            <a:tbl>
              <a:tblPr firstRow="1" bandRow="1">
                <a:tableStyleId>{21E4AEA4-8DFA-4A89-87EB-49C32662AFE0}</a:tableStyleId>
              </a:tblPr>
              <a:tblGrid>
                <a:gridCol w="887095"/>
                <a:gridCol w="803275"/>
                <a:gridCol w="845185"/>
                <a:gridCol w="845185"/>
                <a:gridCol w="845185"/>
                <a:gridCol w="845185"/>
              </a:tblGrid>
              <a:tr h="381000">
                <a:tc>
                  <a:txBody>
                    <a:bodyPr/>
                    <a:p>
                      <a:pPr>
                        <a:buNone/>
                      </a:pPr>
                      <a:endParaRPr lang="en-US" altLang="zh-CN" sz="1600">
                        <a:latin typeface="Times New Roman" panose="02020603050405020304" charset="0"/>
                        <a:ea typeface="微软雅黑" panose="020B0503020204020204" pitchFamily="34" charset="-122"/>
                      </a:endParaRPr>
                    </a:p>
                  </a:txBody>
                  <a:tcPr>
                    <a:lnTlToBr>
                      <a:noFill/>
                    </a:lnTlToBr>
                  </a:tcPr>
                </a:tc>
                <a:tc>
                  <a:txBody>
                    <a:bodyPr/>
                    <a:p>
                      <a:pPr>
                        <a:buNone/>
                      </a:pPr>
                      <a:r>
                        <a:rPr lang="en-US" altLang="zh-CN" sz="1600">
                          <a:latin typeface="Times New Roman" panose="02020603050405020304" charset="0"/>
                          <a:ea typeface="微软雅黑" panose="020B0503020204020204" pitchFamily="34" charset="-122"/>
                        </a:rPr>
                        <a:t>2 ppm</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 5ppm</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10ppm</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20ppm</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40ppm</a:t>
                      </a:r>
                      <a:endParaRPr lang="en-US" altLang="zh-CN" sz="1600">
                        <a:latin typeface="Times New Roman" panose="02020603050405020304" charset="0"/>
                        <a:ea typeface="微软雅黑" panose="020B0503020204020204" pitchFamily="34" charset="-122"/>
                      </a:endParaRPr>
                    </a:p>
                  </a:txBody>
                  <a:tcPr/>
                </a:tc>
              </a:tr>
              <a:tr h="381000">
                <a:tc>
                  <a:txBody>
                    <a:bodyPr/>
                    <a:p>
                      <a:pPr>
                        <a:buNone/>
                      </a:pPr>
                      <a:r>
                        <a:rPr lang="en-US" altLang="zh-CN" sz="1600">
                          <a:latin typeface="Times New Roman" panose="02020603050405020304" charset="0"/>
                          <a:ea typeface="微软雅黑" panose="020B0503020204020204" pitchFamily="34" charset="-122"/>
                        </a:rPr>
                        <a:t>100us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0.1ns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0.25ns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2ns</a:t>
                      </a:r>
                      <a:endParaRPr lang="en-US" altLang="zh-CN" sz="1600">
                        <a:latin typeface="Times New Roman" panose="02020603050405020304" charset="0"/>
                        <a:ea typeface="微软雅黑" panose="020B0503020204020204" pitchFamily="34" charset="-122"/>
                      </a:endParaRPr>
                    </a:p>
                  </a:txBody>
                  <a:tcPr/>
                </a:tc>
              </a:tr>
              <a:tr h="381000">
                <a:tc>
                  <a:txBody>
                    <a:bodyPr/>
                    <a:p>
                      <a:pPr>
                        <a:buNone/>
                      </a:pPr>
                      <a:r>
                        <a:rPr lang="en-US" altLang="zh-CN" sz="1600">
                          <a:latin typeface="Times New Roman" panose="02020603050405020304" charset="0"/>
                          <a:ea typeface="微软雅黑" panose="020B0503020204020204" pitchFamily="34" charset="-122"/>
                        </a:rPr>
                        <a:t>200us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0.2ns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4ns</a:t>
                      </a:r>
                      <a:endParaRPr lang="en-US" altLang="zh-CN" sz="1600">
                        <a:latin typeface="Times New Roman" panose="02020603050405020304" charset="0"/>
                        <a:ea typeface="微软雅黑" panose="020B0503020204020204" pitchFamily="34" charset="-122"/>
                      </a:endParaRPr>
                    </a:p>
                  </a:txBody>
                  <a:tcPr/>
                </a:tc>
              </a:tr>
              <a:tr h="381000">
                <a:tc>
                  <a:txBody>
                    <a:bodyPr/>
                    <a:p>
                      <a:pPr>
                        <a:buNone/>
                      </a:pPr>
                      <a:r>
                        <a:rPr lang="en-US" altLang="zh-CN" sz="1600">
                          <a:latin typeface="Times New Roman" panose="02020603050405020304" charset="0"/>
                          <a:ea typeface="微软雅黑" panose="020B0503020204020204" pitchFamily="34" charset="-122"/>
                        </a:rPr>
                        <a:t>500us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0.5ns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1.25ns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10ns</a:t>
                      </a:r>
                      <a:endParaRPr lang="en-US" altLang="zh-CN" sz="1600">
                        <a:latin typeface="Times New Roman" panose="02020603050405020304" charset="0"/>
                        <a:ea typeface="微软雅黑" panose="020B0503020204020204" pitchFamily="34" charset="-122"/>
                      </a:endParaRPr>
                    </a:p>
                  </a:txBody>
                  <a:tcPr/>
                </a:tc>
              </a:tr>
              <a:tr h="381000">
                <a:tc>
                  <a:txBody>
                    <a:bodyPr/>
                    <a:p>
                      <a:pPr>
                        <a:buNone/>
                      </a:pPr>
                      <a:r>
                        <a:rPr lang="en-US" altLang="zh-CN" sz="1600">
                          <a:latin typeface="Times New Roman" panose="02020603050405020304" charset="0"/>
                          <a:ea typeface="微软雅黑" panose="020B0503020204020204" pitchFamily="34" charset="-122"/>
                        </a:rPr>
                        <a:t>1ms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5ns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10ns</a:t>
                      </a:r>
                      <a:endParaRPr lang="en-US" altLang="zh-CN" sz="1600">
                        <a:latin typeface="Times New Roman" panose="02020603050405020304" charset="0"/>
                        <a:ea typeface="微软雅黑" panose="020B0503020204020204" pitchFamily="34" charset="-122"/>
                      </a:endParaRPr>
                    </a:p>
                  </a:txBody>
                  <a:tcPr/>
                </a:tc>
                <a:tc>
                  <a:txBody>
                    <a:bodyPr/>
                    <a:p>
                      <a:pPr>
                        <a:buNone/>
                      </a:pPr>
                      <a:r>
                        <a:rPr lang="en-US" altLang="zh-CN" sz="1600">
                          <a:latin typeface="Times New Roman" panose="02020603050405020304" charset="0"/>
                          <a:ea typeface="微软雅黑" panose="020B0503020204020204" pitchFamily="34" charset="-122"/>
                        </a:rPr>
                        <a:t>20ns</a:t>
                      </a:r>
                      <a:endParaRPr lang="en-US" altLang="zh-CN" sz="1600">
                        <a:latin typeface="Times New Roman" panose="02020603050405020304" charset="0"/>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0"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2.6</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505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3244215"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测距误差优化</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-D</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TWR</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a:off x="6966585" y="2169160"/>
            <a:ext cx="0" cy="7588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6146800" y="2214245"/>
            <a:ext cx="819785" cy="706755"/>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误差分析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966585" y="3479165"/>
            <a:ext cx="4886325" cy="1322070"/>
          </a:xfrm>
          <a:prstGeom prst="rect">
            <a:avLst/>
          </a:prstGeom>
          <a:noFill/>
          <a:ln w="9525">
            <a:noFill/>
          </a:ln>
        </p:spPr>
        <p:txBody>
          <a:bodyPr wrap="square">
            <a:spAutoFit/>
          </a:bodyPr>
          <a:p>
            <a:pPr indent="304800" algn="l" fontAlgn="auto">
              <a:lnSpc>
                <a:spcPts val="2400"/>
              </a:lnSpc>
            </a:pPr>
            <a:r>
              <a:rPr lang="zh-CN" altLang="en-US" sz="2000">
                <a:latin typeface="Times New Roman" panose="02020603050405020304" charset="0"/>
                <a:ea typeface="宋体" panose="02010600030101010101" pitchFamily="2" charset="-122"/>
                <a:cs typeface="宋体" panose="02010600030101010101" pitchFamily="2" charset="-122"/>
              </a:rPr>
              <a:t>其中、是理想晶振的频率误差,一般为0.99998~1.00002。比如</a:t>
            </a:r>
            <a:r>
              <a:rPr lang="en-US" altLang="zh-CN" sz="2000">
                <a:latin typeface="Times New Roman" panose="02020603050405020304" charset="0"/>
                <a:ea typeface="宋体" panose="02010600030101010101" pitchFamily="2" charset="-122"/>
                <a:cs typeface="宋体" panose="02010600030101010101" pitchFamily="2" charset="-122"/>
              </a:rPr>
              <a:t>,</a:t>
            </a:r>
            <a:r>
              <a:rPr lang="zh-CN" altLang="en-US" sz="2000">
                <a:latin typeface="Times New Roman" panose="02020603050405020304" charset="0"/>
                <a:ea typeface="宋体" panose="02010600030101010101" pitchFamily="2" charset="-122"/>
                <a:cs typeface="宋体" panose="02010600030101010101" pitchFamily="2" charset="-122"/>
              </a:rPr>
              <a:t>对于100m距离</a:t>
            </a:r>
            <a:r>
              <a:rPr lang="en-US" altLang="zh-CN" sz="2000">
                <a:latin typeface="Times New Roman" panose="02020603050405020304" charset="0"/>
                <a:ea typeface="宋体" panose="02010600030101010101" pitchFamily="2" charset="-122"/>
                <a:cs typeface="宋体" panose="02010600030101010101" pitchFamily="2" charset="-122"/>
              </a:rPr>
              <a:t>,</a:t>
            </a:r>
            <a:r>
              <a:rPr lang="zh-CN" altLang="en-US" sz="2000">
                <a:latin typeface="Times New Roman" panose="02020603050405020304" charset="0"/>
                <a:ea typeface="宋体" panose="02010600030101010101" pitchFamily="2" charset="-122"/>
                <a:cs typeface="宋体" panose="02010600030101010101" pitchFamily="2" charset="-122"/>
              </a:rPr>
              <a:t>基于UWB测距为333ns,晶振偏移为20ppm,则误差时间为6.7ps,即测量距离偏差为2.2mm。</a:t>
            </a:r>
            <a:endParaRPr lang="zh-CN" altLang="en-US" sz="2000">
              <a:latin typeface="Times New Roman" panose="02020603050405020304" charset="0"/>
              <a:ea typeface="宋体" panose="02010600030101010101" pitchFamily="2" charset="-122"/>
              <a:cs typeface="宋体" panose="02010600030101010101" pitchFamily="2" charset="-122"/>
            </a:endParaRPr>
          </a:p>
        </p:txBody>
      </p:sp>
      <p:cxnSp>
        <p:nvCxnSpPr>
          <p:cNvPr id="21" name="直接连接符 127"/>
          <p:cNvCxnSpPr/>
          <p:nvPr/>
        </p:nvCxnSpPr>
        <p:spPr>
          <a:xfrm>
            <a:off x="6899275" y="3674745"/>
            <a:ext cx="0" cy="7588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flipH="1">
            <a:off x="6079490" y="3771265"/>
            <a:ext cx="81978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1080770" y="1858645"/>
          <a:ext cx="4918075" cy="1885950"/>
        </p:xfrm>
        <a:graphic>
          <a:graphicData uri="http://schemas.openxmlformats.org/presentationml/2006/ole">
            <mc:AlternateContent xmlns:mc="http://schemas.openxmlformats.org/markup-compatibility/2006">
              <mc:Choice xmlns:v="urn:schemas-microsoft-com:vml" Requires="v">
                <p:oleObj spid="_x0000_s3" name="" r:id="rId1" imgW="6604000" imgH="2565400" progId="Visio.Drawing.11">
                  <p:embed/>
                </p:oleObj>
              </mc:Choice>
              <mc:Fallback>
                <p:oleObj name="" r:id="rId1" imgW="6604000" imgH="2565400" progId="Visio.Drawing.11">
                  <p:embed/>
                  <p:pic>
                    <p:nvPicPr>
                      <p:cNvPr id="0" name="图片 2"/>
                      <p:cNvPicPr/>
                      <p:nvPr/>
                    </p:nvPicPr>
                    <p:blipFill>
                      <a:blip r:embed="rId2"/>
                      <a:stretch>
                        <a:fillRect/>
                      </a:stretch>
                    </p:blipFill>
                    <p:spPr>
                      <a:xfrm>
                        <a:off x="1080770" y="1858645"/>
                        <a:ext cx="4918075" cy="188595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1080770" y="4182745"/>
            <a:ext cx="4523740" cy="2276475"/>
          </a:xfrm>
          <a:prstGeom prst="rect">
            <a:avLst/>
          </a:prstGeom>
        </p:spPr>
      </p:pic>
      <p:graphicFrame>
        <p:nvGraphicFramePr>
          <p:cNvPr id="5" name="对象 -2147482590"/>
          <p:cNvGraphicFramePr>
            <a:graphicFrameLocks noChangeAspect="1"/>
          </p:cNvGraphicFramePr>
          <p:nvPr/>
        </p:nvGraphicFramePr>
        <p:xfrm>
          <a:off x="7157720" y="1858645"/>
          <a:ext cx="3355975" cy="669290"/>
        </p:xfrm>
        <a:graphic>
          <a:graphicData uri="http://schemas.openxmlformats.org/presentationml/2006/ole">
            <mc:AlternateContent xmlns:mc="http://schemas.openxmlformats.org/markup-compatibility/2006">
              <mc:Choice xmlns:v="urn:schemas-microsoft-com:vml" Requires="v">
                <p:oleObj spid="_x0000_s3076" name="" r:id="rId4" imgW="2311400" imgH="469900" progId="Equation.3">
                  <p:embed/>
                </p:oleObj>
              </mc:Choice>
              <mc:Fallback>
                <p:oleObj name="" r:id="rId4" imgW="2311400" imgH="469900" progId="Equation.3">
                  <p:embed/>
                  <p:pic>
                    <p:nvPicPr>
                      <p:cNvPr id="0" name="图片 3075"/>
                      <p:cNvPicPr/>
                      <p:nvPr/>
                    </p:nvPicPr>
                    <p:blipFill>
                      <a:blip r:embed="rId5"/>
                      <a:stretch>
                        <a:fillRect/>
                      </a:stretch>
                    </p:blipFill>
                    <p:spPr>
                      <a:xfrm>
                        <a:off x="7157720" y="1858645"/>
                        <a:ext cx="3355975" cy="669290"/>
                      </a:xfrm>
                      <a:prstGeom prst="rect">
                        <a:avLst/>
                      </a:prstGeom>
                      <a:noFill/>
                      <a:ln w="38100">
                        <a:noFill/>
                        <a:miter/>
                      </a:ln>
                    </p:spPr>
                  </p:pic>
                </p:oleObj>
              </mc:Fallback>
            </mc:AlternateContent>
          </a:graphicData>
        </a:graphic>
      </p:graphicFrame>
      <p:sp>
        <p:nvSpPr>
          <p:cNvPr id="107" name="文本框 106"/>
          <p:cNvSpPr txBox="1"/>
          <p:nvPr/>
        </p:nvSpPr>
        <p:spPr>
          <a:xfrm>
            <a:off x="6966585" y="5100320"/>
            <a:ext cx="4302760" cy="706755"/>
          </a:xfrm>
          <a:prstGeom prst="rect">
            <a:avLst/>
          </a:prstGeom>
          <a:noFill/>
          <a:ln w="9525">
            <a:noFill/>
          </a:ln>
        </p:spPr>
        <p:txBody>
          <a:bodyPr wrap="square">
            <a:spAutoFit/>
          </a:bodyPr>
          <a:p>
            <a:pPr indent="304800" algn="l" fontAlgn="auto">
              <a:lnSpc>
                <a:spcPts val="2400"/>
              </a:lnSpc>
            </a:pPr>
            <a:r>
              <a:rPr lang="en-US" altLang="zh-CN" sz="2000">
                <a:latin typeface="宋体" panose="02010600030101010101" pitchFamily="2" charset="-122"/>
                <a:ea typeface="宋体" panose="02010600030101010101" pitchFamily="2" charset="-122"/>
                <a:cs typeface="Times New Roman" panose="02020603050405020304" charset="0"/>
              </a:rPr>
              <a:t>DTWR</a:t>
            </a:r>
            <a:r>
              <a:rPr lang="zh-CN" altLang="en-US" sz="2000">
                <a:latin typeface="宋体" panose="02010600030101010101" pitchFamily="2" charset="-122"/>
                <a:ea typeface="宋体" panose="02010600030101010101" pitchFamily="2" charset="-122"/>
                <a:cs typeface="宋体" panose="02010600030101010101" pitchFamily="2" charset="-122"/>
              </a:rPr>
              <a:t>测距模式在解决晶振偏移带来的测距误差的问题</a:t>
            </a:r>
            <a:endParaRPr lang="zh-CN" altLang="en-US" sz="2000">
              <a:latin typeface="宋体" panose="02010600030101010101" pitchFamily="2" charset="-122"/>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7157720" y="2566670"/>
          <a:ext cx="2012315" cy="483235"/>
        </p:xfrm>
        <a:graphic>
          <a:graphicData uri="http://schemas.openxmlformats.org/presentationml/2006/ole">
            <mc:AlternateContent xmlns:mc="http://schemas.openxmlformats.org/markup-compatibility/2006">
              <mc:Choice xmlns:v="urn:schemas-microsoft-com:vml" Requires="v">
                <p:oleObj spid="_x0000_s1025" name="" r:id="rId6" imgW="1955800" imgH="469900" progId="Equation.KSEE3">
                  <p:embed/>
                </p:oleObj>
              </mc:Choice>
              <mc:Fallback>
                <p:oleObj name="" r:id="rId6" imgW="1955800" imgH="469900" progId="Equation.KSEE3">
                  <p:embed/>
                  <p:pic>
                    <p:nvPicPr>
                      <p:cNvPr id="0" name="图片 1024"/>
                      <p:cNvPicPr/>
                      <p:nvPr/>
                    </p:nvPicPr>
                    <p:blipFill>
                      <a:blip r:embed="rId7"/>
                      <a:stretch>
                        <a:fillRect/>
                      </a:stretch>
                    </p:blipFill>
                    <p:spPr>
                      <a:xfrm>
                        <a:off x="7157720" y="2566670"/>
                        <a:ext cx="2012315" cy="483235"/>
                      </a:xfrm>
                      <a:prstGeom prst="rect">
                        <a:avLst/>
                      </a:prstGeom>
                    </p:spPr>
                  </p:pic>
                </p:oleObj>
              </mc:Fallback>
            </mc:AlternateContent>
          </a:graphicData>
        </a:graphic>
      </p:graphicFrame>
      <p:cxnSp>
        <p:nvCxnSpPr>
          <p:cNvPr id="8" name="直接连接符 127"/>
          <p:cNvCxnSpPr/>
          <p:nvPr/>
        </p:nvCxnSpPr>
        <p:spPr>
          <a:xfrm>
            <a:off x="6842125" y="5126990"/>
            <a:ext cx="4445" cy="617220"/>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flipH="1">
            <a:off x="6022340" y="5223510"/>
            <a:ext cx="819785" cy="398780"/>
          </a:xfrm>
          <a:prstGeom prst="rect">
            <a:avLst/>
          </a:prstGeom>
          <a:noFill/>
        </p:spPr>
        <p:txBody>
          <a:bodyPr wrap="square" rtlCol="0">
            <a:spAutoFit/>
          </a:bodyPr>
          <a:p>
            <a:pPr algn="r"/>
            <a:r>
              <a:rPr lang="zh-CN" altLang="zh-CN" sz="2000" b="1" dirty="0">
                <a:solidFill>
                  <a:schemeClr val="bg1">
                    <a:lumMod val="50000"/>
                  </a:schemeClr>
                </a:solidFill>
                <a:latin typeface="微软雅黑" panose="020B0503020204020204" pitchFamily="34" charset="-122"/>
                <a:ea typeface="微软雅黑" panose="020B0503020204020204" pitchFamily="34" charset="-122"/>
              </a:rPr>
              <a:t>问题</a:t>
            </a:r>
            <a:endParaRPr lang="zh-CN"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0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2.6</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505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423795"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标签容量分析</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flipH="1">
            <a:off x="2245600" y="1999742"/>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1278255" y="2104390"/>
            <a:ext cx="81978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2348865" y="1863725"/>
            <a:ext cx="6022340" cy="1091565"/>
          </a:xfrm>
          <a:prstGeom prst="rect">
            <a:avLst/>
          </a:prstGeom>
          <a:noFill/>
        </p:spPr>
        <p:txBody>
          <a:bodyPr wrap="square" rtlCol="0">
            <a:spAutoFit/>
          </a:bodyPr>
          <a:p>
            <a:pPr fontAlgn="auto">
              <a:lnSpc>
                <a:spcPts val="2600"/>
              </a:lnSpc>
            </a:pPr>
            <a:r>
              <a:rPr lang="en-US" altLang="zh-CN" sz="2000" dirty="0">
                <a:latin typeface="宋体" panose="02010600030101010101" pitchFamily="2" charset="-122"/>
                <a:ea typeface="宋体" panose="02010600030101010101" pitchFamily="2" charset="-122"/>
                <a:cs typeface="微软雅黑" panose="020B0503020204020204" pitchFamily="34" charset="-122"/>
              </a:rPr>
              <a:t>1.</a:t>
            </a:r>
            <a:r>
              <a:rPr sz="2000">
                <a:latin typeface="宋体" panose="02010600030101010101" pitchFamily="2" charset="-122"/>
                <a:ea typeface="宋体" panose="02010600030101010101" pitchFamily="2" charset="-122"/>
              </a:rPr>
              <a:t>时分多址技术带来固有的标签容量瓶颈</a:t>
            </a:r>
            <a:endParaRPr sz="2000">
              <a:latin typeface="宋体" panose="02010600030101010101" pitchFamily="2" charset="-122"/>
              <a:ea typeface="宋体" panose="02010600030101010101" pitchFamily="2" charset="-122"/>
            </a:endParaRPr>
          </a:p>
          <a:p>
            <a:pPr fontAlgn="auto">
              <a:lnSpc>
                <a:spcPts val="2600"/>
              </a:lnSpc>
            </a:pPr>
            <a:r>
              <a:rPr lang="en-US" sz="2000">
                <a:latin typeface="宋体" panose="02010600030101010101" pitchFamily="2" charset="-122"/>
                <a:ea typeface="宋体" panose="02010600030101010101" pitchFamily="2" charset="-122"/>
              </a:rPr>
              <a:t>2.DTWR测距模式在解决晶振偏移带来的测距误差的问题的同时，带来单次定位时间周期增大问题。</a:t>
            </a:r>
            <a:endParaRPr lang="en-US" sz="2000">
              <a:latin typeface="宋体" panose="02010600030101010101" pitchFamily="2" charset="-122"/>
              <a:ea typeface="宋体" panose="02010600030101010101" pitchFamily="2" charset="-122"/>
            </a:endParaRPr>
          </a:p>
        </p:txBody>
      </p:sp>
      <p:cxnSp>
        <p:nvCxnSpPr>
          <p:cNvPr id="45" name="直接连接符 127"/>
          <p:cNvCxnSpPr/>
          <p:nvPr/>
        </p:nvCxnSpPr>
        <p:spPr>
          <a:xfrm flipH="1">
            <a:off x="2917665" y="3853742"/>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1263238" y="3957734"/>
            <a:ext cx="1494231"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解决方案</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048000" y="3778250"/>
            <a:ext cx="4149725" cy="758190"/>
          </a:xfrm>
          <a:prstGeom prst="rect">
            <a:avLst/>
          </a:prstGeom>
          <a:noFill/>
        </p:spPr>
        <p:txBody>
          <a:bodyPr wrap="square" rtlCol="0">
            <a:spAutoFit/>
          </a:bodyPr>
          <a:p>
            <a:pPr algn="l" fontAlgn="auto">
              <a:lnSpc>
                <a:spcPts val="2600"/>
              </a:lnSpc>
            </a:pPr>
            <a:r>
              <a:rPr lang="zh-CN" altLang="zh-CN" sz="2000">
                <a:latin typeface="宋体" panose="02010600030101010101" pitchFamily="2" charset="-122"/>
                <a:ea typeface="宋体" panose="02010600030101010101" pitchFamily="2" charset="-122"/>
                <a:sym typeface="+mn-ea"/>
              </a:rPr>
              <a:t>1.</a:t>
            </a:r>
            <a:r>
              <a:rPr lang="en-US" altLang="zh-CN" sz="2000">
                <a:latin typeface="宋体" panose="02010600030101010101" pitchFamily="2" charset="-122"/>
                <a:ea typeface="宋体" panose="02010600030101010101" pitchFamily="2" charset="-122"/>
                <a:sym typeface="+mn-ea"/>
              </a:rPr>
              <a:t>SDTWR</a:t>
            </a:r>
            <a:r>
              <a:rPr lang="zh-CN" altLang="en-US" sz="2000">
                <a:latin typeface="宋体" panose="02010600030101010101" pitchFamily="2" charset="-122"/>
                <a:ea typeface="宋体" panose="02010600030101010101" pitchFamily="2" charset="-122"/>
                <a:sym typeface="+mn-ea"/>
              </a:rPr>
              <a:t>测距模式</a:t>
            </a:r>
            <a:endParaRPr lang="zh-CN" altLang="en-US" sz="2000">
              <a:latin typeface="宋体" panose="02010600030101010101" pitchFamily="2" charset="-122"/>
              <a:ea typeface="宋体" panose="02010600030101010101" pitchFamily="2" charset="-122"/>
              <a:sym typeface="+mn-ea"/>
            </a:endParaRPr>
          </a:p>
          <a:p>
            <a:pPr algn="l" fontAlgn="auto">
              <a:lnSpc>
                <a:spcPts val="2600"/>
              </a:lnSpc>
            </a:pPr>
            <a:r>
              <a:rPr lang="zh-CN" altLang="zh-CN" sz="2000">
                <a:latin typeface="宋体" panose="02010600030101010101" pitchFamily="2" charset="-122"/>
                <a:ea typeface="宋体" panose="02010600030101010101" pitchFamily="2" charset="-122"/>
                <a:sym typeface="+mn-ea"/>
              </a:rPr>
              <a:t>2.标签多优先级</a:t>
            </a:r>
            <a:r>
              <a:rPr lang="zh-CN" altLang="zh-CN" sz="2000" dirty="0" smtClean="0">
                <a:latin typeface="宋体" panose="02010600030101010101" pitchFamily="2" charset="-122"/>
                <a:ea typeface="宋体" panose="02010600030101010101" pitchFamily="2" charset="-122"/>
                <a:cs typeface="华文楷体" panose="02010600040101010101" charset="-122"/>
                <a:sym typeface="+mn-ea"/>
              </a:rPr>
              <a:t> </a:t>
            </a:r>
            <a:endParaRPr kumimoji="1"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12781974" cy="6858000"/>
            <a:chOff x="-285174" y="0"/>
            <a:chExt cx="12781974" cy="6858000"/>
          </a:xfrm>
        </p:grpSpPr>
        <p:grpSp>
          <p:nvGrpSpPr>
            <p:cNvPr id="12" name="组合 11"/>
            <p:cNvGrpSpPr/>
            <p:nvPr/>
          </p:nvGrpSpPr>
          <p:grpSpPr>
            <a:xfrm>
              <a:off x="-285174" y="0"/>
              <a:ext cx="2055918" cy="563733"/>
              <a:chOff x="-459347" y="0"/>
              <a:chExt cx="3188033" cy="874159"/>
            </a:xfrm>
          </p:grpSpPr>
          <p:sp>
            <p:nvSpPr>
              <p:cNvPr id="5" name="直角三角形 4"/>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5663618" y="1115874"/>
            <a:ext cx="5388907" cy="846320"/>
            <a:chOff x="5663618" y="1282567"/>
            <a:chExt cx="5388907" cy="846320"/>
          </a:xfrm>
        </p:grpSpPr>
        <p:sp>
          <p:nvSpPr>
            <p:cNvPr id="66"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22" name="文本框 21"/>
            <p:cNvSpPr txBox="1"/>
            <p:nvPr/>
          </p:nvSpPr>
          <p:spPr>
            <a:xfrm>
              <a:off x="5734251" y="1382234"/>
              <a:ext cx="723498" cy="646986"/>
            </a:xfrm>
            <a:prstGeom prst="roundRect">
              <a:avLst/>
            </a:prstGeom>
            <a:noFill/>
          </p:spPr>
          <p:txBody>
            <a:bodyPr wrap="none" rtlCol="0" anchor="ctr">
              <a:spAutoFit/>
            </a:bodyPr>
            <a:lstStyle/>
            <a:p>
              <a:pPr algn="ctr"/>
              <a:r>
                <a:rPr lang="en-US" altLang="zh-CN" sz="32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6685580" y="1479263"/>
              <a:ext cx="436694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028702" y="1542143"/>
            <a:ext cx="3773710" cy="3773714"/>
            <a:chOff x="1028702" y="1542143"/>
            <a:chExt cx="3773710" cy="3773714"/>
          </a:xfrm>
        </p:grpSpPr>
        <p:sp>
          <p:nvSpPr>
            <p:cNvPr id="18" name="椭圆 17"/>
            <p:cNvSpPr/>
            <p:nvPr/>
          </p:nvSpPr>
          <p:spPr>
            <a:xfrm>
              <a:off x="1028702" y="1542143"/>
              <a:ext cx="3773710" cy="3773714"/>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文本框 18"/>
            <p:cNvSpPr txBox="1"/>
            <p:nvPr/>
          </p:nvSpPr>
          <p:spPr>
            <a:xfrm>
              <a:off x="1202871" y="3075057"/>
              <a:ext cx="3425372" cy="707886"/>
            </a:xfrm>
            <a:prstGeom prst="rect">
              <a:avLst/>
            </a:prstGeom>
            <a:noFill/>
          </p:spPr>
          <p:txBody>
            <a:bodyPr wrap="square" rtlCol="0">
              <a:spAutoFit/>
            </a:bodyPr>
            <a:lstStyle/>
            <a:p>
              <a:pPr algn="ct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CONTENTS</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2" name="组合 1"/>
            <p:cNvGrpSpPr/>
            <p:nvPr/>
          </p:nvGrpSpPr>
          <p:grpSpPr>
            <a:xfrm>
              <a:off x="1679438" y="3752850"/>
              <a:ext cx="2472239" cy="45719"/>
              <a:chOff x="1713824" y="3752850"/>
              <a:chExt cx="2870191" cy="45719"/>
            </a:xfrm>
          </p:grpSpPr>
          <p:sp>
            <p:nvSpPr>
              <p:cNvPr id="54" name="矩形 53"/>
              <p:cNvSpPr/>
              <p:nvPr/>
            </p:nvSpPr>
            <p:spPr>
              <a:xfrm>
                <a:off x="2692580" y="375285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671336" y="375285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713824" y="375285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181958" y="3752850"/>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203202" y="375285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60712" y="375285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3"/>
          <p:cNvGrpSpPr/>
          <p:nvPr/>
        </p:nvGrpSpPr>
        <p:grpSpPr>
          <a:xfrm>
            <a:off x="5663618" y="3132497"/>
            <a:ext cx="5388908" cy="846320"/>
            <a:chOff x="5663618" y="1282567"/>
            <a:chExt cx="5388908" cy="846320"/>
          </a:xfrm>
        </p:grpSpPr>
        <p:sp>
          <p:nvSpPr>
            <p:cNvPr id="50"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51" name="文本框 50"/>
            <p:cNvSpPr txBox="1"/>
            <p:nvPr/>
          </p:nvSpPr>
          <p:spPr>
            <a:xfrm>
              <a:off x="5745660" y="1382375"/>
              <a:ext cx="700680" cy="646705"/>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52" name="文本框 51"/>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20" name="组合 3"/>
          <p:cNvGrpSpPr/>
          <p:nvPr/>
        </p:nvGrpSpPr>
        <p:grpSpPr>
          <a:xfrm>
            <a:off x="5663618" y="2116497"/>
            <a:ext cx="5388908" cy="846320"/>
            <a:chOff x="5663618" y="1282567"/>
            <a:chExt cx="5388908" cy="846320"/>
          </a:xfrm>
        </p:grpSpPr>
        <p:sp>
          <p:nvSpPr>
            <p:cNvPr id="21"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23" name="文本框 22"/>
            <p:cNvSpPr txBox="1"/>
            <p:nvPr/>
          </p:nvSpPr>
          <p:spPr>
            <a:xfrm>
              <a:off x="5746448" y="1382234"/>
              <a:ext cx="699103" cy="646986"/>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24" name="文本框 23"/>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系统总体设计方案</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26" name="组合 3"/>
          <p:cNvGrpSpPr/>
          <p:nvPr/>
        </p:nvGrpSpPr>
        <p:grpSpPr>
          <a:xfrm>
            <a:off x="5663618" y="4161832"/>
            <a:ext cx="5388908" cy="846320"/>
            <a:chOff x="5663618" y="1282567"/>
            <a:chExt cx="5388908" cy="846320"/>
          </a:xfrm>
        </p:grpSpPr>
        <p:sp>
          <p:nvSpPr>
            <p:cNvPr id="27"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29" name="文本框 28"/>
            <p:cNvSpPr txBox="1"/>
            <p:nvPr/>
          </p:nvSpPr>
          <p:spPr>
            <a:xfrm>
              <a:off x="5754122" y="1390837"/>
              <a:ext cx="683756" cy="629781"/>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0" name="文本框 29"/>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9" name="组合 3"/>
          <p:cNvGrpSpPr/>
          <p:nvPr/>
        </p:nvGrpSpPr>
        <p:grpSpPr>
          <a:xfrm>
            <a:off x="5663618" y="5184817"/>
            <a:ext cx="5388908" cy="846320"/>
            <a:chOff x="5663618" y="1282567"/>
            <a:chExt cx="5388908" cy="846320"/>
          </a:xfrm>
        </p:grpSpPr>
        <p:sp>
          <p:nvSpPr>
            <p:cNvPr id="10"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11" name="文本框 10"/>
            <p:cNvSpPr txBox="1"/>
            <p:nvPr/>
          </p:nvSpPr>
          <p:spPr>
            <a:xfrm>
              <a:off x="5746487" y="1383202"/>
              <a:ext cx="699026" cy="645051"/>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25" name="文本框 24"/>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1+#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1+#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1+#ppt_w/2"/>
                                          </p:val>
                                        </p:tav>
                                        <p:tav tm="100000">
                                          <p:val>
                                            <p:strVal val="#ppt_x"/>
                                          </p:val>
                                        </p:tav>
                                      </p:tavLst>
                                    </p:anim>
                                    <p:anim calcmode="lin" valueType="num">
                                      <p:cBhvr additive="base">
                                        <p:cTn id="19" dur="5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2.6</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505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2423795"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标签容量分析</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2" name="对象 -2147482583"/>
          <p:cNvGraphicFramePr>
            <a:graphicFrameLocks noChangeAspect="1"/>
          </p:cNvGraphicFramePr>
          <p:nvPr/>
        </p:nvGraphicFramePr>
        <p:xfrm>
          <a:off x="1277938" y="2279015"/>
          <a:ext cx="4830445" cy="1819910"/>
        </p:xfrm>
        <a:graphic>
          <a:graphicData uri="http://schemas.openxmlformats.org/presentationml/2006/ole">
            <mc:AlternateContent xmlns:mc="http://schemas.openxmlformats.org/markup-compatibility/2006">
              <mc:Choice xmlns:v="urn:schemas-microsoft-com:vml" Requires="v">
                <p:oleObj spid="_x0000_s3076" name="" r:id="rId1" imgW="4648200" imgH="2273300" progId="Visio.Drawing.11">
                  <p:embed/>
                </p:oleObj>
              </mc:Choice>
              <mc:Fallback>
                <p:oleObj name="" r:id="rId1" imgW="4648200" imgH="2273300" progId="Visio.Drawing.11">
                  <p:embed/>
                  <p:pic>
                    <p:nvPicPr>
                      <p:cNvPr id="0" name="图片 3075"/>
                      <p:cNvPicPr/>
                      <p:nvPr/>
                    </p:nvPicPr>
                    <p:blipFill>
                      <a:blip r:embed="rId2"/>
                      <a:stretch>
                        <a:fillRect/>
                      </a:stretch>
                    </p:blipFill>
                    <p:spPr>
                      <a:xfrm>
                        <a:off x="1277938" y="2279015"/>
                        <a:ext cx="4830445" cy="1819910"/>
                      </a:xfrm>
                      <a:prstGeom prst="rect">
                        <a:avLst/>
                      </a:prstGeom>
                      <a:noFill/>
                      <a:ln w="38100">
                        <a:noFill/>
                        <a:miter/>
                      </a:ln>
                    </p:spPr>
                  </p:pic>
                </p:oleObj>
              </mc:Fallback>
            </mc:AlternateContent>
          </a:graphicData>
        </a:graphic>
      </p:graphicFrame>
      <p:sp>
        <p:nvSpPr>
          <p:cNvPr id="3" name="文本框 2"/>
          <p:cNvSpPr txBox="1"/>
          <p:nvPr/>
        </p:nvSpPr>
        <p:spPr>
          <a:xfrm>
            <a:off x="6805295" y="2512060"/>
            <a:ext cx="5108575" cy="1630045"/>
          </a:xfrm>
          <a:prstGeom prst="rect">
            <a:avLst/>
          </a:prstGeom>
          <a:noFill/>
          <a:ln w="9525">
            <a:noFill/>
          </a:ln>
        </p:spPr>
        <p:txBody>
          <a:bodyPr wrap="square">
            <a:spAutoFit/>
          </a:bodyPr>
          <a:p>
            <a:pPr indent="0" fontAlgn="auto">
              <a:lnSpc>
                <a:spcPts val="2400"/>
              </a:lnSpc>
            </a:pPr>
            <a:r>
              <a:rPr lang="zh-CN" altLang="en-US" sz="2000" b="0">
                <a:latin typeface="宋体" panose="02010600030101010101" pitchFamily="2" charset="-122"/>
                <a:ea typeface="宋体" panose="02010600030101010101" pitchFamily="2" charset="-122"/>
                <a:cs typeface="宋体" panose="02010600030101010101" pitchFamily="2" charset="-122"/>
              </a:rPr>
              <a:t>对于</a:t>
            </a:r>
            <a:r>
              <a:rPr lang="en-US" altLang="zh-CN" sz="2000" b="0">
                <a:latin typeface="宋体" panose="02010600030101010101" pitchFamily="2" charset="-122"/>
                <a:ea typeface="宋体" panose="02010600030101010101" pitchFamily="2" charset="-122"/>
                <a:cs typeface="Times New Roman" panose="02020603050405020304" charset="0"/>
              </a:rPr>
              <a:t>DTWR</a:t>
            </a:r>
            <a:r>
              <a:rPr lang="zh-CN" altLang="en-US" sz="2000" b="0">
                <a:latin typeface="宋体" panose="02010600030101010101" pitchFamily="2" charset="-122"/>
                <a:ea typeface="宋体" panose="02010600030101010101" pitchFamily="2" charset="-122"/>
                <a:cs typeface="宋体" panose="02010600030101010101" pitchFamily="2" charset="-122"/>
              </a:rPr>
              <a:t>测距模式，三基站完成一次定位需要</a:t>
            </a:r>
            <a:r>
              <a:rPr lang="en-US" altLang="zh-CN" sz="2000" b="0">
                <a:latin typeface="宋体" panose="02010600030101010101" pitchFamily="2" charset="-122"/>
                <a:ea typeface="宋体" panose="02010600030101010101" pitchFamily="2" charset="-122"/>
                <a:cs typeface="Times New Roman" panose="02020603050405020304" charset="0"/>
              </a:rPr>
              <a:t>13</a:t>
            </a:r>
            <a:r>
              <a:rPr lang="zh-CN" altLang="en-US" sz="2000" b="0">
                <a:latin typeface="宋体" panose="02010600030101010101" pitchFamily="2" charset="-122"/>
                <a:ea typeface="宋体" panose="02010600030101010101" pitchFamily="2" charset="-122"/>
                <a:cs typeface="宋体" panose="02010600030101010101" pitchFamily="2" charset="-122"/>
              </a:rPr>
              <a:t>次报文的传输，改进型</a:t>
            </a:r>
            <a:r>
              <a:rPr lang="en-US" altLang="zh-CN" sz="2000" b="0">
                <a:latin typeface="宋体" panose="02010600030101010101" pitchFamily="2" charset="-122"/>
                <a:ea typeface="宋体" panose="02010600030101010101" pitchFamily="2" charset="-122"/>
                <a:cs typeface="Times New Roman" panose="02020603050405020304" charset="0"/>
              </a:rPr>
              <a:t>SDTWR(Simple Double Two Way Range)</a:t>
            </a:r>
            <a:r>
              <a:rPr lang="zh-CN" altLang="en-US" sz="2000" b="0">
                <a:latin typeface="宋体" panose="02010600030101010101" pitchFamily="2" charset="-122"/>
                <a:ea typeface="宋体" panose="02010600030101010101" pitchFamily="2" charset="-122"/>
                <a:cs typeface="宋体" panose="02010600030101010101" pitchFamily="2" charset="-122"/>
              </a:rPr>
              <a:t>测距方式，仅需要</a:t>
            </a:r>
            <a:r>
              <a:rPr lang="en-US" altLang="zh-CN" sz="2000" b="0">
                <a:latin typeface="宋体" panose="02010600030101010101" pitchFamily="2" charset="-122"/>
                <a:ea typeface="宋体" panose="02010600030101010101" pitchFamily="2" charset="-122"/>
                <a:cs typeface="Times New Roman" panose="02020603050405020304" charset="0"/>
              </a:rPr>
              <a:t>5</a:t>
            </a:r>
            <a:r>
              <a:rPr lang="zh-CN" altLang="en-US" sz="2000" b="0">
                <a:latin typeface="宋体" panose="02010600030101010101" pitchFamily="2" charset="-122"/>
                <a:ea typeface="宋体" panose="02010600030101010101" pitchFamily="2" charset="-122"/>
                <a:cs typeface="宋体" panose="02010600030101010101" pitchFamily="2" charset="-122"/>
              </a:rPr>
              <a:t>次报文传输就可完成一次定位，理论上时隙利用率提高</a:t>
            </a:r>
            <a:r>
              <a:rPr lang="en-US" altLang="zh-CN" sz="2000" b="0">
                <a:latin typeface="宋体" panose="02010600030101010101" pitchFamily="2" charset="-122"/>
                <a:ea typeface="宋体" panose="02010600030101010101" pitchFamily="2" charset="-122"/>
                <a:cs typeface="Times New Roman" panose="02020603050405020304" charset="0"/>
              </a:rPr>
              <a:t>60%</a:t>
            </a:r>
            <a:r>
              <a:rPr lang="zh-CN" altLang="en-US" sz="2000" b="0">
                <a:latin typeface="宋体" panose="02010600030101010101" pitchFamily="2" charset="-122"/>
                <a:ea typeface="宋体" panose="02010600030101010101" pitchFamily="2" charset="-122"/>
                <a:cs typeface="宋体" panose="02010600030101010101" pitchFamily="2" charset="-122"/>
              </a:rPr>
              <a:t>，即系统容量提高</a:t>
            </a:r>
            <a:r>
              <a:rPr lang="en-US" altLang="zh-CN" sz="2000" b="0">
                <a:latin typeface="宋体" panose="02010600030101010101" pitchFamily="2" charset="-122"/>
                <a:ea typeface="宋体" panose="02010600030101010101" pitchFamily="2" charset="-122"/>
                <a:cs typeface="Times New Roman" panose="02020603050405020304" charset="0"/>
              </a:rPr>
              <a:t>60%</a:t>
            </a:r>
            <a:endParaRPr lang="zh-CN" altLang="en-US" sz="2000">
              <a:latin typeface="宋体" panose="02010600030101010101" pitchFamily="2" charset="-122"/>
              <a:ea typeface="宋体" panose="02010600030101010101" pitchFamily="2" charset="-122"/>
            </a:endParaRPr>
          </a:p>
        </p:txBody>
      </p:sp>
      <p:graphicFrame>
        <p:nvGraphicFramePr>
          <p:cNvPr id="4" name="对象 -2147482581"/>
          <p:cNvGraphicFramePr>
            <a:graphicFrameLocks noChangeAspect="1"/>
          </p:cNvGraphicFramePr>
          <p:nvPr/>
        </p:nvGraphicFramePr>
        <p:xfrm>
          <a:off x="1278255" y="4771390"/>
          <a:ext cx="5302885" cy="1252855"/>
        </p:xfrm>
        <a:graphic>
          <a:graphicData uri="http://schemas.openxmlformats.org/presentationml/2006/ole">
            <mc:AlternateContent xmlns:mc="http://schemas.openxmlformats.org/markup-compatibility/2006">
              <mc:Choice xmlns:v="urn:schemas-microsoft-com:vml" Requires="v">
                <p:oleObj spid="_x0000_s5" name="" r:id="rId3" imgW="5194300" imgH="1244600" progId="Visio.Drawing.11">
                  <p:embed/>
                </p:oleObj>
              </mc:Choice>
              <mc:Fallback>
                <p:oleObj name="" r:id="rId3" imgW="5194300" imgH="1244600" progId="Visio.Drawing.11">
                  <p:embed/>
                  <p:pic>
                    <p:nvPicPr>
                      <p:cNvPr id="0" name="图片 2"/>
                      <p:cNvPicPr/>
                      <p:nvPr/>
                    </p:nvPicPr>
                    <p:blipFill>
                      <a:blip r:embed="rId4"/>
                      <a:stretch>
                        <a:fillRect/>
                      </a:stretch>
                    </p:blipFill>
                    <p:spPr>
                      <a:xfrm>
                        <a:off x="1278255" y="4771390"/>
                        <a:ext cx="5302885" cy="1252855"/>
                      </a:xfrm>
                      <a:prstGeom prst="rect">
                        <a:avLst/>
                      </a:prstGeom>
                      <a:noFill/>
                      <a:ln w="38100">
                        <a:noFill/>
                        <a:miter/>
                      </a:ln>
                    </p:spPr>
                  </p:pic>
                </p:oleObj>
              </mc:Fallback>
            </mc:AlternateContent>
          </a:graphicData>
        </a:graphic>
      </p:graphicFrame>
      <p:cxnSp>
        <p:nvCxnSpPr>
          <p:cNvPr id="45" name="直接连接符 127"/>
          <p:cNvCxnSpPr/>
          <p:nvPr/>
        </p:nvCxnSpPr>
        <p:spPr>
          <a:xfrm>
            <a:off x="1414780" y="1814830"/>
            <a:ext cx="5715" cy="46418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1458595" y="1847215"/>
            <a:ext cx="1196340" cy="398780"/>
          </a:xfrm>
          <a:prstGeom prst="rect">
            <a:avLst/>
          </a:prstGeom>
          <a:noFill/>
        </p:spPr>
        <p:txBody>
          <a:bodyPr wrap="square" rtlCol="0">
            <a:spAutoFit/>
          </a:bodyPr>
          <a:p>
            <a:pPr algn="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SDTWR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127"/>
          <p:cNvCxnSpPr/>
          <p:nvPr/>
        </p:nvCxnSpPr>
        <p:spPr>
          <a:xfrm>
            <a:off x="1414780" y="4340225"/>
            <a:ext cx="5715" cy="46418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flipH="1">
            <a:off x="1458595" y="4372610"/>
            <a:ext cx="158940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多级优先级</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6801485" y="4771390"/>
          <a:ext cx="4975860" cy="1633220"/>
        </p:xfrm>
        <a:graphic>
          <a:graphicData uri="http://schemas.openxmlformats.org/drawingml/2006/table">
            <a:tbl>
              <a:tblPr firstRow="1" bandRow="1">
                <a:tableStyleId>{21E4AEA4-8DFA-4A89-87EB-49C32662AFE0}</a:tableStyleId>
              </a:tblPr>
              <a:tblGrid>
                <a:gridCol w="1013460"/>
                <a:gridCol w="1623695"/>
                <a:gridCol w="2338705"/>
              </a:tblGrid>
              <a:tr h="404495">
                <a:tc>
                  <a:txBody>
                    <a:bodyPr/>
                    <a:p>
                      <a:pPr indent="0" algn="ctr">
                        <a:buNone/>
                      </a:pPr>
                      <a:r>
                        <a:rPr lang="zh-CN" altLang="en-US" sz="1400">
                          <a:latin typeface="Times New Roman" panose="02020603050405020304" charset="0"/>
                          <a:ea typeface="宋体" panose="02010600030101010101" pitchFamily="2" charset="-122"/>
                        </a:rPr>
                        <a:t>优先级</a:t>
                      </a:r>
                      <a:endParaRPr lang="zh-CN" altLang="en-US" sz="1400">
                        <a:latin typeface="Times New Roman" panose="02020603050405020304" charset="0"/>
                        <a:ea typeface="宋体" panose="02010600030101010101" pitchFamily="2" charset="-122"/>
                      </a:endParaRPr>
                    </a:p>
                  </a:txBody>
                  <a:tcPr marL="0" marR="152400" marT="0" marB="1" vert="horz" anchor="ctr" anchorCtr="0"/>
                </a:tc>
                <a:tc>
                  <a:txBody>
                    <a:bodyPr/>
                    <a:p>
                      <a:pPr indent="0" algn="ctr">
                        <a:buNone/>
                      </a:pPr>
                      <a:r>
                        <a:rPr lang="zh-CN" altLang="en-US" sz="1400">
                          <a:latin typeface="Times New Roman" panose="02020603050405020304" charset="0"/>
                          <a:ea typeface="宋体" panose="02010600030101010101" pitchFamily="2" charset="-122"/>
                        </a:rPr>
                        <a:t>刷新频率</a:t>
                      </a:r>
                      <a:endParaRPr lang="zh-CN" altLang="en-US" sz="1400">
                        <a:latin typeface="Times New Roman" panose="02020603050405020304" charset="0"/>
                        <a:ea typeface="宋体" panose="02010600030101010101" pitchFamily="2" charset="-122"/>
                      </a:endParaRPr>
                    </a:p>
                  </a:txBody>
                  <a:tcPr marL="152400" marR="152400" marT="0" marB="1" vert="horz" anchor="ctr" anchorCtr="0"/>
                </a:tc>
                <a:tc>
                  <a:txBody>
                    <a:bodyPr/>
                    <a:p>
                      <a:pPr indent="0" algn="ctr">
                        <a:buNone/>
                      </a:pPr>
                      <a:r>
                        <a:rPr lang="zh-CN" altLang="en-US" sz="1400">
                          <a:latin typeface="Times New Roman" panose="02020603050405020304" charset="0"/>
                          <a:ea typeface="宋体" panose="02010600030101010101" pitchFamily="2" charset="-122"/>
                        </a:rPr>
                        <a:t>适用定位目标</a:t>
                      </a:r>
                      <a:endParaRPr lang="zh-CN" altLang="en-US" sz="1400">
                        <a:latin typeface="Times New Roman" panose="02020603050405020304" charset="0"/>
                        <a:ea typeface="宋体" panose="02010600030101010101" pitchFamily="2" charset="-122"/>
                      </a:endParaRPr>
                    </a:p>
                  </a:txBody>
                  <a:tcPr marL="0" marR="152400" marT="0" marB="1" vert="horz" anchor="ctr" anchorCtr="0"/>
                </a:tc>
              </a:tr>
              <a:tr h="383540">
                <a:tc>
                  <a:txBody>
                    <a:bodyPr/>
                    <a:p>
                      <a:pPr indent="0" algn="ctr">
                        <a:buNone/>
                      </a:pPr>
                      <a:r>
                        <a:rPr lang="en-US" altLang="zh-CN" sz="1400">
                          <a:latin typeface="Times New Roman" panose="02020603050405020304" charset="0"/>
                          <a:ea typeface="宋体" panose="02010600030101010101" pitchFamily="2" charset="-122"/>
                        </a:rPr>
                        <a:t>1</a:t>
                      </a:r>
                      <a:endParaRPr lang="en-US" altLang="zh-CN" sz="1400">
                        <a:latin typeface="Times New Roman" panose="02020603050405020304" charset="0"/>
                        <a:ea typeface="宋体" panose="02010600030101010101" pitchFamily="2" charset="-122"/>
                      </a:endParaRPr>
                    </a:p>
                  </a:txBody>
                  <a:tcPr marL="152400" marR="152400" marT="0" marB="1" vert="horz" anchor="ctr" anchorCtr="0"/>
                </a:tc>
                <a:tc>
                  <a:txBody>
                    <a:bodyPr/>
                    <a:p>
                      <a:pPr indent="0" algn="ctr">
                        <a:buNone/>
                      </a:pPr>
                      <a:r>
                        <a:rPr lang="en-US" altLang="zh-CN" sz="1400">
                          <a:latin typeface="Times New Roman" panose="02020603050405020304" charset="0"/>
                          <a:ea typeface="宋体" panose="02010600030101010101" pitchFamily="2" charset="-122"/>
                        </a:rPr>
                        <a:t>0.2 - 1 HZ</a:t>
                      </a:r>
                      <a:endParaRPr lang="en-US" altLang="zh-CN" sz="1400">
                        <a:latin typeface="Times New Roman" panose="02020603050405020304" charset="0"/>
                        <a:ea typeface="宋体" panose="02010600030101010101" pitchFamily="2" charset="-122"/>
                      </a:endParaRPr>
                    </a:p>
                  </a:txBody>
                  <a:tcPr marL="0" marR="152400" marT="0" marB="1" vert="horz" anchor="ctr" anchorCtr="0"/>
                </a:tc>
                <a:tc>
                  <a:txBody>
                    <a:bodyPr/>
                    <a:p>
                      <a:pPr indent="0" algn="ctr">
                        <a:buNone/>
                      </a:pPr>
                      <a:r>
                        <a:rPr lang="zh-CN" altLang="en-US" sz="1400">
                          <a:latin typeface="Times New Roman" panose="02020603050405020304" charset="0"/>
                          <a:ea typeface="宋体" panose="02010600030101010101" pitchFamily="2" charset="-122"/>
                        </a:rPr>
                        <a:t>外来人员、外来车辆</a:t>
                      </a:r>
                      <a:endParaRPr lang="zh-CN" altLang="en-US" sz="1400">
                        <a:latin typeface="Times New Roman" panose="02020603050405020304" charset="0"/>
                        <a:ea typeface="宋体" panose="02010600030101010101" pitchFamily="2" charset="-122"/>
                      </a:endParaRPr>
                    </a:p>
                  </a:txBody>
                  <a:tcPr marL="0" marR="152400" marT="0" marB="1" vert="horz" anchor="ctr" anchorCtr="0"/>
                </a:tc>
              </a:tr>
              <a:tr h="277495">
                <a:tc>
                  <a:txBody>
                    <a:bodyPr/>
                    <a:p>
                      <a:pPr indent="0" algn="ctr">
                        <a:buNone/>
                      </a:pPr>
                      <a:r>
                        <a:rPr lang="en-US" altLang="zh-CN" sz="1400">
                          <a:latin typeface="Times New Roman" panose="02020603050405020304" charset="0"/>
                          <a:ea typeface="宋体" panose="02010600030101010101" pitchFamily="2" charset="-122"/>
                        </a:rPr>
                        <a:t>2</a:t>
                      </a:r>
                      <a:endParaRPr lang="en-US" altLang="zh-CN" sz="1400">
                        <a:latin typeface="Times New Roman" panose="02020603050405020304" charset="0"/>
                        <a:ea typeface="宋体" panose="02010600030101010101" pitchFamily="2" charset="-122"/>
                      </a:endParaRPr>
                    </a:p>
                  </a:txBody>
                  <a:tcPr marL="152400" marR="152400" marT="0" marB="1" vert="horz" anchor="ctr" anchorCtr="0"/>
                </a:tc>
                <a:tc>
                  <a:txBody>
                    <a:bodyPr/>
                    <a:p>
                      <a:pPr indent="0" algn="ctr">
                        <a:buNone/>
                      </a:pPr>
                      <a:r>
                        <a:rPr lang="en-US" altLang="zh-CN" sz="1400">
                          <a:latin typeface="Times New Roman" panose="02020603050405020304" charset="0"/>
                          <a:ea typeface="宋体" panose="02010600030101010101" pitchFamily="2" charset="-122"/>
                        </a:rPr>
                        <a:t>0.01 - 0.2 HZ</a:t>
                      </a:r>
                      <a:endParaRPr lang="en-US" altLang="zh-CN" sz="1400">
                        <a:latin typeface="Times New Roman" panose="02020603050405020304" charset="0"/>
                        <a:ea typeface="宋体" panose="02010600030101010101" pitchFamily="2" charset="-122"/>
                      </a:endParaRPr>
                    </a:p>
                  </a:txBody>
                  <a:tcPr marL="0" marR="152400" marT="0" marB="1" vert="horz" anchor="ctr" anchorCtr="0"/>
                </a:tc>
                <a:tc>
                  <a:txBody>
                    <a:bodyPr/>
                    <a:p>
                      <a:pPr indent="0" algn="ctr">
                        <a:buNone/>
                      </a:pPr>
                      <a:r>
                        <a:rPr lang="zh-CN" altLang="en-US" sz="1400">
                          <a:latin typeface="Times New Roman" panose="02020603050405020304" charset="0"/>
                          <a:ea typeface="宋体" panose="02010600030101010101" pitchFamily="2" charset="-122"/>
                        </a:rPr>
                        <a:t>员工、生产物资</a:t>
                      </a:r>
                      <a:endParaRPr lang="zh-CN" altLang="en-US" sz="1400">
                        <a:latin typeface="Times New Roman" panose="02020603050405020304" charset="0"/>
                        <a:ea typeface="宋体" panose="02010600030101010101" pitchFamily="2" charset="-122"/>
                      </a:endParaRPr>
                    </a:p>
                  </a:txBody>
                  <a:tcPr marL="0" marR="152400" marT="0" marB="1" vert="horz" anchor="ctr" anchorCtr="0"/>
                </a:tc>
              </a:tr>
              <a:tr h="328295">
                <a:tc>
                  <a:txBody>
                    <a:bodyPr/>
                    <a:p>
                      <a:pPr indent="0" algn="ctr">
                        <a:buNone/>
                      </a:pPr>
                      <a:r>
                        <a:rPr lang="en-US" altLang="zh-CN" sz="1400">
                          <a:latin typeface="Times New Roman" panose="02020603050405020304" charset="0"/>
                          <a:ea typeface="宋体" panose="02010600030101010101" pitchFamily="2" charset="-122"/>
                        </a:rPr>
                        <a:t>3</a:t>
                      </a:r>
                      <a:endParaRPr lang="en-US" altLang="zh-CN" sz="1400">
                        <a:latin typeface="Times New Roman" panose="02020603050405020304" charset="0"/>
                        <a:ea typeface="宋体" panose="02010600030101010101" pitchFamily="2" charset="-122"/>
                      </a:endParaRPr>
                    </a:p>
                  </a:txBody>
                  <a:tcPr marL="152400" marR="152400" marT="0" marB="1" vert="horz" anchor="ctr" anchorCtr="0"/>
                </a:tc>
                <a:tc>
                  <a:txBody>
                    <a:bodyPr/>
                    <a:p>
                      <a:pPr indent="0" algn="ctr">
                        <a:buNone/>
                      </a:pPr>
                      <a:r>
                        <a:rPr lang="en-US" altLang="zh-CN" sz="1400">
                          <a:latin typeface="Times New Roman" panose="02020603050405020304" charset="0"/>
                          <a:ea typeface="宋体" panose="02010600030101010101" pitchFamily="2" charset="-122"/>
                        </a:rPr>
                        <a:t>0.001 - 0.01Hz</a:t>
                      </a:r>
                      <a:endParaRPr lang="en-US" altLang="zh-CN" sz="1400">
                        <a:latin typeface="Times New Roman" panose="02020603050405020304" charset="0"/>
                        <a:ea typeface="宋体" panose="02010600030101010101" pitchFamily="2" charset="-122"/>
                      </a:endParaRPr>
                    </a:p>
                  </a:txBody>
                  <a:tcPr marL="0" marR="152400" marT="0" marB="1" vert="horz" anchor="ctr" anchorCtr="0"/>
                </a:tc>
                <a:tc>
                  <a:txBody>
                    <a:bodyPr/>
                    <a:p>
                      <a:pPr indent="0" algn="ctr">
                        <a:buNone/>
                      </a:pPr>
                      <a:r>
                        <a:rPr lang="zh-CN" altLang="en-US" sz="1400">
                          <a:latin typeface="Times New Roman" panose="02020603050405020304" charset="0"/>
                          <a:ea typeface="宋体" panose="02010600030101010101" pitchFamily="2" charset="-122"/>
                        </a:rPr>
                        <a:t>固定资产</a:t>
                      </a:r>
                      <a:endParaRPr lang="zh-CN" altLang="en-US" sz="1400">
                        <a:latin typeface="Times New Roman" panose="02020603050405020304" charset="0"/>
                        <a:ea typeface="宋体" panose="02010600030101010101" pitchFamily="2" charset="-122"/>
                      </a:endParaRPr>
                    </a:p>
                  </a:txBody>
                  <a:tcPr marL="0" marR="152400" marT="0" marB="1" vert="horz" anchor="ctr" anchorCtr="0"/>
                </a:tc>
              </a:tr>
              <a:tr h="239395">
                <a:tc>
                  <a:txBody>
                    <a:bodyPr/>
                    <a:p>
                      <a:pPr indent="0" algn="ctr">
                        <a:buNone/>
                      </a:pPr>
                      <a:r>
                        <a:rPr lang="en-US" altLang="zh-CN" sz="1200"/>
                        <a:t>...</a:t>
                      </a:r>
                      <a:endParaRPr lang="en-US" altLang="zh-CN" sz="1200"/>
                    </a:p>
                  </a:txBody>
                  <a:tcPr marL="0" marR="152400" marT="0" marB="1" vert="horz" anchor="t"/>
                </a:tc>
                <a:tc>
                  <a:txBody>
                    <a:bodyPr/>
                    <a:p>
                      <a:pPr indent="0" algn="ctr">
                        <a:buNone/>
                      </a:pPr>
                      <a:r>
                        <a:rPr lang="en-US" altLang="zh-CN" sz="1200"/>
                        <a:t> </a:t>
                      </a:r>
                      <a:endParaRPr lang="en-US" altLang="zh-CN" sz="1200"/>
                    </a:p>
                  </a:txBody>
                  <a:tcPr marL="152400" marR="152400" marT="0" marB="1" vert="horz" anchor="t"/>
                </a:tc>
                <a:tc>
                  <a:txBody>
                    <a:bodyPr/>
                    <a:p>
                      <a:pPr indent="0" algn="ctr">
                        <a:buNone/>
                      </a:pPr>
                      <a:endParaRPr lang="zh-CN" altLang="en-US" sz="1200"/>
                    </a:p>
                  </a:txBody>
                  <a:tcPr marL="152400" marR="152400" marT="0" marB="1" vert="horz" anchor="t"/>
                </a:tc>
              </a:tr>
            </a:tbl>
          </a:graphicData>
        </a:graphic>
      </p:graphicFrame>
      <p:cxnSp>
        <p:nvCxnSpPr>
          <p:cNvPr id="9" name="直接连接符 127"/>
          <p:cNvCxnSpPr/>
          <p:nvPr/>
        </p:nvCxnSpPr>
        <p:spPr>
          <a:xfrm flipH="1">
            <a:off x="6783705" y="2487295"/>
            <a:ext cx="8890" cy="1680210"/>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flipH="1">
            <a:off x="6259830" y="2974340"/>
            <a:ext cx="523875" cy="706755"/>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522675" y="2815727"/>
              <a:ext cx="1241156" cy="1226551"/>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4"/>
            <a:ext cx="6213188" cy="1141790"/>
            <a:chOff x="4531012" y="2721682"/>
            <a:chExt cx="6213188" cy="1141790"/>
          </a:xfrm>
        </p:grpSpPr>
        <p:sp>
          <p:nvSpPr>
            <p:cNvPr id="35" name="文本框 34"/>
            <p:cNvSpPr txBox="1"/>
            <p:nvPr/>
          </p:nvSpPr>
          <p:spPr>
            <a:xfrm>
              <a:off x="4531012" y="2721682"/>
              <a:ext cx="4816475" cy="706755"/>
            </a:xfrm>
            <a:prstGeom prst="rect">
              <a:avLst/>
            </a:prstGeom>
            <a:noFill/>
            <a:effectLst>
              <a:outerShdw dist="19050" dir="5400000" algn="t" rotWithShape="0">
                <a:schemeClr val="bg1"/>
              </a:outerShdw>
            </a:effectLst>
          </p:spPr>
          <p:txBody>
            <a:bodyPr wrap="square" rtlCol="0" anchor="ctr">
              <a:spAutoFit/>
            </a:bodyPr>
            <a:lstStyle/>
            <a:p>
              <a:pPr algn="ctr"/>
              <a:r>
                <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en-US" altLang="zh-CN"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5" name="矩形 4"/>
          <p:cNvSpPr/>
          <p:nvPr/>
        </p:nvSpPr>
        <p:spPr>
          <a:xfrm>
            <a:off x="7877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1" y="162082"/>
            <a:ext cx="806863" cy="639223"/>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3.1</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非视距误差分析</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3718560" cy="460375"/>
          </a:xfrm>
          <a:prstGeom prst="rect">
            <a:avLst/>
          </a:prstGeom>
          <a:noFill/>
        </p:spPr>
        <p:txBody>
          <a:bodyPr wrap="square" rtlCol="0">
            <a:spAutoFit/>
          </a:bodyPr>
          <a:lstStyle/>
          <a:p>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UWB</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非视距误差分析</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a:off x="5929630" y="1901190"/>
            <a:ext cx="0" cy="4667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5033645" y="1934845"/>
            <a:ext cx="819785" cy="398780"/>
          </a:xfrm>
          <a:prstGeom prst="rect">
            <a:avLst/>
          </a:prstGeom>
          <a:noFill/>
        </p:spPr>
        <p:txBody>
          <a:bodyPr wrap="square" rtlCol="0">
            <a:spAutoFit/>
          </a:bodyPr>
          <a:p>
            <a:pPr algn="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LOS</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5" name="图片 5"/>
          <p:cNvPicPr>
            <a:picLocks noChangeAspect="1"/>
          </p:cNvPicPr>
          <p:nvPr/>
        </p:nvPicPr>
        <p:blipFill>
          <a:blip r:embed="rId1"/>
          <a:stretch>
            <a:fillRect/>
          </a:stretch>
        </p:blipFill>
        <p:spPr>
          <a:xfrm>
            <a:off x="1440180" y="1656398"/>
            <a:ext cx="2823210" cy="2338705"/>
          </a:xfrm>
          <a:prstGeom prst="rect">
            <a:avLst/>
          </a:prstGeom>
        </p:spPr>
      </p:pic>
      <p:graphicFrame>
        <p:nvGraphicFramePr>
          <p:cNvPr id="2" name="对象 -2147482578"/>
          <p:cNvGraphicFramePr>
            <a:graphicFrameLocks noChangeAspect="1"/>
          </p:cNvGraphicFramePr>
          <p:nvPr/>
        </p:nvGraphicFramePr>
        <p:xfrm>
          <a:off x="6003290" y="1934210"/>
          <a:ext cx="2614295" cy="399415"/>
        </p:xfrm>
        <a:graphic>
          <a:graphicData uri="http://schemas.openxmlformats.org/presentationml/2006/ole">
            <mc:AlternateContent xmlns:mc="http://schemas.openxmlformats.org/markup-compatibility/2006">
              <mc:Choice xmlns:v="urn:schemas-microsoft-com:vml" Requires="v">
                <p:oleObj spid="_x0000_s3076" name="" r:id="rId2" imgW="1244600" imgH="228600" progId="Equation.KSEE3">
                  <p:embed/>
                </p:oleObj>
              </mc:Choice>
              <mc:Fallback>
                <p:oleObj name="" r:id="rId2" imgW="1244600" imgH="228600" progId="Equation.KSEE3">
                  <p:embed/>
                  <p:pic>
                    <p:nvPicPr>
                      <p:cNvPr id="0" name="图片 3075"/>
                      <p:cNvPicPr/>
                      <p:nvPr/>
                    </p:nvPicPr>
                    <p:blipFill>
                      <a:blip r:embed="rId3"/>
                      <a:stretch>
                        <a:fillRect/>
                      </a:stretch>
                    </p:blipFill>
                    <p:spPr>
                      <a:xfrm>
                        <a:off x="6003290" y="1934210"/>
                        <a:ext cx="2614295" cy="399415"/>
                      </a:xfrm>
                      <a:prstGeom prst="rect">
                        <a:avLst/>
                      </a:prstGeom>
                      <a:noFill/>
                      <a:ln w="38100">
                        <a:noFill/>
                        <a:miter/>
                      </a:ln>
                    </p:spPr>
                  </p:pic>
                </p:oleObj>
              </mc:Fallback>
            </mc:AlternateContent>
          </a:graphicData>
        </a:graphic>
      </p:graphicFrame>
      <p:graphicFrame>
        <p:nvGraphicFramePr>
          <p:cNvPr id="3" name="对象 -2147482574"/>
          <p:cNvGraphicFramePr>
            <a:graphicFrameLocks noChangeAspect="1"/>
          </p:cNvGraphicFramePr>
          <p:nvPr/>
        </p:nvGraphicFramePr>
        <p:xfrm>
          <a:off x="6003290" y="2626360"/>
          <a:ext cx="3503930" cy="399415"/>
        </p:xfrm>
        <a:graphic>
          <a:graphicData uri="http://schemas.openxmlformats.org/presentationml/2006/ole">
            <mc:AlternateContent xmlns:mc="http://schemas.openxmlformats.org/markup-compatibility/2006">
              <mc:Choice xmlns:v="urn:schemas-microsoft-com:vml" Requires="v">
                <p:oleObj spid="_x0000_s4" name="" r:id="rId4" imgW="2005965" imgH="228600" progId="Equation.KSEE3">
                  <p:embed/>
                </p:oleObj>
              </mc:Choice>
              <mc:Fallback>
                <p:oleObj name="" r:id="rId4" imgW="2005965" imgH="228600" progId="Equation.KSEE3">
                  <p:embed/>
                  <p:pic>
                    <p:nvPicPr>
                      <p:cNvPr id="0" name="图片 1"/>
                      <p:cNvPicPr/>
                      <p:nvPr/>
                    </p:nvPicPr>
                    <p:blipFill>
                      <a:blip r:embed="rId5"/>
                      <a:stretch>
                        <a:fillRect/>
                      </a:stretch>
                    </p:blipFill>
                    <p:spPr>
                      <a:xfrm>
                        <a:off x="6003290" y="2626360"/>
                        <a:ext cx="3503930" cy="399415"/>
                      </a:xfrm>
                      <a:prstGeom prst="rect">
                        <a:avLst/>
                      </a:prstGeom>
                      <a:noFill/>
                      <a:ln w="38100">
                        <a:noFill/>
                        <a:miter/>
                      </a:ln>
                    </p:spPr>
                  </p:pic>
                </p:oleObj>
              </mc:Fallback>
            </mc:AlternateContent>
          </a:graphicData>
        </a:graphic>
      </p:graphicFrame>
      <p:sp>
        <p:nvSpPr>
          <p:cNvPr id="6" name="文本框 5"/>
          <p:cNvSpPr txBox="1"/>
          <p:nvPr/>
        </p:nvSpPr>
        <p:spPr>
          <a:xfrm>
            <a:off x="1823720" y="4197350"/>
            <a:ext cx="7430770" cy="1938020"/>
          </a:xfrm>
          <a:prstGeom prst="rect">
            <a:avLst/>
          </a:prstGeom>
          <a:noFill/>
          <a:ln w="9525">
            <a:noFill/>
          </a:ln>
        </p:spPr>
        <p:txBody>
          <a:bodyPr wrap="square">
            <a:spAutoFit/>
          </a:bodyPr>
          <a:p>
            <a:pPr indent="0" fontAlgn="auto">
              <a:lnSpc>
                <a:spcPts val="2400"/>
              </a:lnSpc>
            </a:pPr>
            <a:r>
              <a:rPr lang="en-US" altLang="zh-CN" sz="2000" b="0">
                <a:latin typeface="宋体" panose="02010600030101010101" pitchFamily="2" charset="-122"/>
                <a:ea typeface="宋体" panose="02010600030101010101" pitchFamily="2" charset="-122"/>
                <a:cs typeface="宋体" panose="02010600030101010101" pitchFamily="2" charset="-122"/>
              </a:rPr>
              <a:t>1.</a:t>
            </a:r>
            <a:r>
              <a:rPr lang="zh-CN" altLang="en-US" sz="2000" b="0">
                <a:latin typeface="宋体" panose="02010600030101010101" pitchFamily="2" charset="-122"/>
                <a:ea typeface="宋体" panose="02010600030101010101" pitchFamily="2" charset="-122"/>
                <a:cs typeface="宋体" panose="02010600030101010101" pitchFamily="2" charset="-122"/>
              </a:rPr>
              <a:t>在NLOS环境中，测量值往往大于真实的距离信息，NLOS误差是影响定位误差的主要因素之一</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fontAlgn="auto">
              <a:lnSpc>
                <a:spcPts val="2400"/>
              </a:lnSpc>
            </a:pPr>
            <a:r>
              <a:rPr lang="en-US" altLang="zh-CN" sz="2000" b="0">
                <a:latin typeface="宋体" panose="02010600030101010101" pitchFamily="2" charset="-122"/>
                <a:ea typeface="宋体" panose="02010600030101010101" pitchFamily="2" charset="-122"/>
                <a:cs typeface="宋体" panose="02010600030101010101" pitchFamily="2" charset="-122"/>
              </a:rPr>
              <a:t>2.</a:t>
            </a:r>
            <a:r>
              <a:rPr lang="en-US" altLang="zh-CN" sz="2000" b="0">
                <a:latin typeface="宋体" panose="02010600030101010101" pitchFamily="2" charset="-122"/>
                <a:ea typeface="宋体" panose="02010600030101010101" pitchFamily="2" charset="-122"/>
                <a:cs typeface="Times New Roman" panose="02020603050405020304" charset="0"/>
              </a:rPr>
              <a:t>UWB</a:t>
            </a:r>
            <a:r>
              <a:rPr lang="zh-CN" altLang="en-US" sz="2000" b="0">
                <a:latin typeface="宋体" panose="02010600030101010101" pitchFamily="2" charset="-122"/>
                <a:ea typeface="宋体" panose="02010600030101010101" pitchFamily="2" charset="-122"/>
                <a:cs typeface="宋体" panose="02010600030101010101" pitchFamily="2" charset="-122"/>
              </a:rPr>
              <a:t>信号具有极强穿透能力，玻璃、木板、人体等遮挡物对</a:t>
            </a:r>
            <a:r>
              <a:rPr lang="en-US" altLang="zh-CN" sz="2000" b="0">
                <a:latin typeface="宋体" panose="02010600030101010101" pitchFamily="2" charset="-122"/>
                <a:ea typeface="宋体" panose="02010600030101010101" pitchFamily="2" charset="-122"/>
                <a:cs typeface="Times New Roman" panose="02020603050405020304" charset="0"/>
              </a:rPr>
              <a:t>UWB</a:t>
            </a:r>
            <a:r>
              <a:rPr lang="zh-CN" altLang="en-US" sz="2000" b="0">
                <a:latin typeface="宋体" panose="02010600030101010101" pitchFamily="2" charset="-122"/>
                <a:ea typeface="宋体" panose="02010600030101010101" pitchFamily="2" charset="-122"/>
                <a:cs typeface="宋体" panose="02010600030101010101" pitchFamily="2" charset="-122"/>
              </a:rPr>
              <a:t>信号传输不具有太大影响；实体墙、钢板等对</a:t>
            </a:r>
            <a:r>
              <a:rPr lang="en-US" altLang="zh-CN" sz="2000" b="0">
                <a:latin typeface="宋体" panose="02010600030101010101" pitchFamily="2" charset="-122"/>
                <a:ea typeface="宋体" panose="02010600030101010101" pitchFamily="2" charset="-122"/>
                <a:cs typeface="Times New Roman" panose="02020603050405020304" charset="0"/>
              </a:rPr>
              <a:t>UWB</a:t>
            </a:r>
            <a:r>
              <a:rPr lang="zh-CN" altLang="en-US" sz="2000" b="0">
                <a:latin typeface="宋体" panose="02010600030101010101" pitchFamily="2" charset="-122"/>
                <a:ea typeface="宋体" panose="02010600030101010101" pitchFamily="2" charset="-122"/>
                <a:cs typeface="宋体" panose="02010600030101010101" pitchFamily="2" charset="-122"/>
              </a:rPr>
              <a:t>信号具有较大影响，</a:t>
            </a:r>
            <a:r>
              <a:rPr lang="en-US" altLang="zh-CN" sz="2000" b="0">
                <a:latin typeface="宋体" panose="02010600030101010101" pitchFamily="2" charset="-122"/>
                <a:ea typeface="宋体" panose="02010600030101010101" pitchFamily="2" charset="-122"/>
                <a:cs typeface="Times New Roman" panose="02020603050405020304" charset="0"/>
              </a:rPr>
              <a:t>15cm</a:t>
            </a:r>
            <a:r>
              <a:rPr lang="zh-CN" altLang="en-US" sz="2000" b="0">
                <a:latin typeface="宋体" panose="02010600030101010101" pitchFamily="2" charset="-122"/>
                <a:ea typeface="宋体" panose="02010600030101010101" pitchFamily="2" charset="-122"/>
                <a:cs typeface="宋体" panose="02010600030101010101" pitchFamily="2" charset="-122"/>
              </a:rPr>
              <a:t>实体墙遮挡导致</a:t>
            </a:r>
            <a:r>
              <a:rPr lang="en-US" altLang="zh-CN" sz="2000" b="0">
                <a:latin typeface="宋体" panose="02010600030101010101" pitchFamily="2" charset="-122"/>
                <a:ea typeface="宋体" panose="02010600030101010101" pitchFamily="2" charset="-122"/>
                <a:cs typeface="Times New Roman" panose="02020603050405020304" charset="0"/>
              </a:rPr>
              <a:t>UWB</a:t>
            </a:r>
            <a:r>
              <a:rPr lang="zh-CN" altLang="en-US" sz="2000" b="0">
                <a:latin typeface="宋体" panose="02010600030101010101" pitchFamily="2" charset="-122"/>
                <a:ea typeface="宋体" panose="02010600030101010101" pitchFamily="2" charset="-122"/>
                <a:cs typeface="宋体" panose="02010600030101010101" pitchFamily="2" charset="-122"/>
              </a:rPr>
              <a:t>信号衰减</a:t>
            </a:r>
            <a:r>
              <a:rPr lang="en-US" altLang="zh-CN" sz="2000" b="0">
                <a:latin typeface="宋体" panose="02010600030101010101" pitchFamily="2" charset="-122"/>
                <a:ea typeface="宋体" panose="02010600030101010101" pitchFamily="2" charset="-122"/>
                <a:cs typeface="Times New Roman" panose="02020603050405020304" charset="0"/>
              </a:rPr>
              <a:t>60-70%,</a:t>
            </a:r>
            <a:r>
              <a:rPr lang="zh-CN" altLang="en-US" sz="2000" b="0">
                <a:latin typeface="宋体" panose="02010600030101010101" pitchFamily="2" charset="-122"/>
                <a:ea typeface="宋体" panose="02010600030101010101" pitchFamily="2" charset="-122"/>
                <a:cs typeface="宋体" panose="02010600030101010101" pitchFamily="2" charset="-122"/>
              </a:rPr>
              <a:t>测距误差偏差</a:t>
            </a:r>
            <a:r>
              <a:rPr lang="en-US" altLang="zh-CN" sz="2000" b="0">
                <a:latin typeface="宋体" panose="02010600030101010101" pitchFamily="2" charset="-122"/>
                <a:ea typeface="宋体" panose="02010600030101010101" pitchFamily="2" charset="-122"/>
                <a:cs typeface="Times New Roman" panose="02020603050405020304" charset="0"/>
              </a:rPr>
              <a:t>50cm</a:t>
            </a:r>
            <a:r>
              <a:rPr lang="zh-CN" altLang="en-US" sz="2000" b="0">
                <a:latin typeface="宋体" panose="02010600030101010101" pitchFamily="2" charset="-122"/>
                <a:ea typeface="宋体" panose="02010600030101010101" pitchFamily="2" charset="-122"/>
                <a:cs typeface="宋体" panose="02010600030101010101" pitchFamily="2" charset="-122"/>
              </a:rPr>
              <a:t>以上。</a:t>
            </a:r>
            <a:endParaRPr lang="zh-CN" altLang="en-US" sz="2000">
              <a:latin typeface="宋体" panose="02010600030101010101" pitchFamily="2" charset="-122"/>
              <a:ea typeface="宋体" panose="02010600030101010101" pitchFamily="2" charset="-122"/>
            </a:endParaRPr>
          </a:p>
        </p:txBody>
      </p:sp>
      <p:cxnSp>
        <p:nvCxnSpPr>
          <p:cNvPr id="7" name="直接连接符 127"/>
          <p:cNvCxnSpPr/>
          <p:nvPr/>
        </p:nvCxnSpPr>
        <p:spPr>
          <a:xfrm>
            <a:off x="5929630" y="2592070"/>
            <a:ext cx="0" cy="4667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flipH="1">
            <a:off x="4937125" y="2626360"/>
            <a:ext cx="924560" cy="398780"/>
          </a:xfrm>
          <a:prstGeom prst="rect">
            <a:avLst/>
          </a:prstGeom>
          <a:noFill/>
        </p:spPr>
        <p:txBody>
          <a:bodyPr wrap="square" rtlCol="0">
            <a:spAutoFit/>
          </a:bodyPr>
          <a:p>
            <a:pPr algn="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NLOS</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9" name="直接连接符 127"/>
          <p:cNvCxnSpPr/>
          <p:nvPr/>
        </p:nvCxnSpPr>
        <p:spPr>
          <a:xfrm flipH="1">
            <a:off x="1746250" y="4254500"/>
            <a:ext cx="12700" cy="1993900"/>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flipH="1">
            <a:off x="797560" y="5097145"/>
            <a:ext cx="81978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45" y="158346"/>
            <a:ext cx="814335" cy="646695"/>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硬件误差特性测试</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加号 55"/>
          <p:cNvSpPr/>
          <p:nvPr/>
        </p:nvSpPr>
        <p:spPr>
          <a:xfrm>
            <a:off x="1148536" y="12211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458595" y="1146175"/>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硬件误差特性测试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05" name="直接连接符 127"/>
          <p:cNvCxnSpPr/>
          <p:nvPr/>
        </p:nvCxnSpPr>
        <p:spPr>
          <a:xfrm flipH="1">
            <a:off x="1726170" y="1962912"/>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777875" y="2046605"/>
            <a:ext cx="819785" cy="706755"/>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测试环境</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1831975" y="1962785"/>
            <a:ext cx="3819525" cy="758190"/>
          </a:xfrm>
          <a:prstGeom prst="rect">
            <a:avLst/>
          </a:prstGeom>
          <a:noFill/>
        </p:spPr>
        <p:txBody>
          <a:bodyPr wrap="square" rtlCol="0">
            <a:spAutoFit/>
          </a:bodyPr>
          <a:p>
            <a:pPr fontAlgn="auto">
              <a:lnSpc>
                <a:spcPts val="2600"/>
              </a:lnSpc>
            </a:pPr>
            <a:r>
              <a:rPr sz="2000">
                <a:latin typeface="宋体" panose="02010600030101010101" pitchFamily="2" charset="-122"/>
                <a:ea typeface="宋体" panose="02010600030101010101" pitchFamily="2" charset="-122"/>
              </a:rPr>
              <a:t>工业现场环境，四个基站布局为32m×16m近似矩形区域</a:t>
            </a:r>
            <a:endParaRPr sz="2000">
              <a:latin typeface="宋体" panose="02010600030101010101" pitchFamily="2" charset="-122"/>
              <a:ea typeface="宋体" panose="02010600030101010101" pitchFamily="2" charset="-122"/>
            </a:endParaRPr>
          </a:p>
        </p:txBody>
      </p:sp>
      <p:pic>
        <p:nvPicPr>
          <p:cNvPr id="33" name="图片 91"/>
          <p:cNvPicPr>
            <a:picLocks noChangeAspect="1"/>
          </p:cNvPicPr>
          <p:nvPr/>
        </p:nvPicPr>
        <p:blipFill>
          <a:blip r:embed="rId1"/>
          <a:stretch>
            <a:fillRect/>
          </a:stretch>
        </p:blipFill>
        <p:spPr>
          <a:xfrm>
            <a:off x="503555" y="2750820"/>
            <a:ext cx="5949950" cy="1800860"/>
          </a:xfrm>
          <a:prstGeom prst="rect">
            <a:avLst/>
          </a:prstGeom>
          <a:noFill/>
          <a:ln w="9525">
            <a:noFill/>
          </a:ln>
        </p:spPr>
      </p:pic>
      <p:pic>
        <p:nvPicPr>
          <p:cNvPr id="34" name="图片 92"/>
          <p:cNvPicPr>
            <a:picLocks noChangeAspect="1"/>
          </p:cNvPicPr>
          <p:nvPr/>
        </p:nvPicPr>
        <p:blipFill>
          <a:blip r:embed="rId2"/>
          <a:stretch>
            <a:fillRect/>
          </a:stretch>
        </p:blipFill>
        <p:spPr>
          <a:xfrm>
            <a:off x="503555" y="4551680"/>
            <a:ext cx="5958205" cy="2219960"/>
          </a:xfrm>
          <a:prstGeom prst="rect">
            <a:avLst/>
          </a:prstGeom>
          <a:noFill/>
          <a:ln w="9525">
            <a:noFill/>
          </a:ln>
        </p:spPr>
      </p:pic>
      <p:pic>
        <p:nvPicPr>
          <p:cNvPr id="2" name="图片 93"/>
          <p:cNvPicPr>
            <a:picLocks noChangeAspect="1"/>
          </p:cNvPicPr>
          <p:nvPr/>
        </p:nvPicPr>
        <p:blipFill>
          <a:blip r:embed="rId3"/>
          <a:stretch>
            <a:fillRect/>
          </a:stretch>
        </p:blipFill>
        <p:spPr>
          <a:xfrm>
            <a:off x="6388735" y="687705"/>
            <a:ext cx="5588000" cy="2021840"/>
          </a:xfrm>
          <a:prstGeom prst="rect">
            <a:avLst/>
          </a:prstGeom>
          <a:noFill/>
          <a:ln w="9525">
            <a:noFill/>
          </a:ln>
        </p:spPr>
      </p:pic>
      <p:pic>
        <p:nvPicPr>
          <p:cNvPr id="36" name="图片 94"/>
          <p:cNvPicPr>
            <a:picLocks noChangeAspect="1"/>
          </p:cNvPicPr>
          <p:nvPr/>
        </p:nvPicPr>
        <p:blipFill>
          <a:blip r:embed="rId4"/>
          <a:stretch>
            <a:fillRect/>
          </a:stretch>
        </p:blipFill>
        <p:spPr>
          <a:xfrm>
            <a:off x="6421120" y="2549525"/>
            <a:ext cx="5382260" cy="2242185"/>
          </a:xfrm>
          <a:prstGeom prst="rect">
            <a:avLst/>
          </a:prstGeom>
          <a:noFill/>
          <a:ln w="9525">
            <a:noFill/>
          </a:ln>
        </p:spPr>
      </p:pic>
      <p:cxnSp>
        <p:nvCxnSpPr>
          <p:cNvPr id="3" name="直接连接符 127"/>
          <p:cNvCxnSpPr/>
          <p:nvPr/>
        </p:nvCxnSpPr>
        <p:spPr>
          <a:xfrm>
            <a:off x="7304405" y="5071110"/>
            <a:ext cx="6985" cy="1038860"/>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flipH="1">
            <a:off x="6848475" y="5237480"/>
            <a:ext cx="455930" cy="706755"/>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311390" y="4911090"/>
            <a:ext cx="4779010" cy="1758315"/>
          </a:xfrm>
          <a:prstGeom prst="rect">
            <a:avLst/>
          </a:prstGeom>
          <a:noFill/>
        </p:spPr>
        <p:txBody>
          <a:bodyPr wrap="square" rtlCol="0">
            <a:spAutoFit/>
          </a:bodyPr>
          <a:p>
            <a:pPr fontAlgn="auto">
              <a:lnSpc>
                <a:spcPts val="2600"/>
              </a:lnSpc>
            </a:pPr>
            <a:r>
              <a:rPr lang="en-US" sz="2000">
                <a:latin typeface="宋体" panose="02010600030101010101" pitchFamily="2" charset="-122"/>
                <a:ea typeface="宋体" panose="02010600030101010101" pitchFamily="2" charset="-122"/>
              </a:rPr>
              <a:t>1.</a:t>
            </a:r>
            <a:r>
              <a:rPr sz="2000">
                <a:latin typeface="宋体" panose="02010600030101010101" pitchFamily="2" charset="-122"/>
                <a:ea typeface="宋体" panose="02010600030101010101" pitchFamily="2" charset="-122"/>
              </a:rPr>
              <a:t>近距离和远距离测距噪声误差均方差分别为18.249 mm和19.255 mm</a:t>
            </a:r>
            <a:endParaRPr sz="2000">
              <a:latin typeface="宋体" panose="02010600030101010101" pitchFamily="2" charset="-122"/>
              <a:ea typeface="宋体" panose="02010600030101010101" pitchFamily="2" charset="-122"/>
            </a:endParaRPr>
          </a:p>
          <a:p>
            <a:pPr fontAlgn="auto">
              <a:lnSpc>
                <a:spcPts val="2600"/>
              </a:lnSpc>
            </a:pPr>
            <a:r>
              <a:rPr lang="en-US" sz="2000">
                <a:latin typeface="宋体" panose="02010600030101010101" pitchFamily="2" charset="-122"/>
                <a:ea typeface="宋体" panose="02010600030101010101" pitchFamily="2" charset="-122"/>
              </a:rPr>
              <a:t>2.非视距误差造成前后两次测距信息会出现较大偏差(500~1000mm),与视距情况下有很大区分度</a:t>
            </a:r>
            <a:endParaRPr 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非视距处理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94155" y="4234815"/>
            <a:ext cx="1927225"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改进Kalman</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 name="文本框 6"/>
          <p:cNvSpPr txBox="1"/>
          <p:nvPr/>
        </p:nvSpPr>
        <p:spPr>
          <a:xfrm>
            <a:off x="1494155" y="2012315"/>
            <a:ext cx="1553210"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算法框图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2" name="图片 -2147482572"/>
          <p:cNvPicPr>
            <a:picLocks noChangeAspect="1"/>
          </p:cNvPicPr>
          <p:nvPr/>
        </p:nvPicPr>
        <p:blipFill>
          <a:blip r:embed="rId1"/>
          <a:stretch>
            <a:fillRect/>
          </a:stretch>
        </p:blipFill>
        <p:spPr>
          <a:xfrm>
            <a:off x="3500120" y="3150235"/>
            <a:ext cx="7337425" cy="1306830"/>
          </a:xfrm>
          <a:prstGeom prst="rect">
            <a:avLst/>
          </a:prstGeom>
          <a:noFill/>
          <a:ln w="9525">
            <a:noFill/>
          </a:ln>
        </p:spPr>
      </p:pic>
      <p:sp>
        <p:nvSpPr>
          <p:cNvPr id="3" name="Oval 52"/>
          <p:cNvSpPr/>
          <p:nvPr/>
        </p:nvSpPr>
        <p:spPr>
          <a:xfrm>
            <a:off x="1253758" y="52886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963420"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最小二乘定位</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en-US" sz="3200">
              <a:latin typeface="+mn-ea"/>
              <a:sym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非视距处理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94155" y="4234815"/>
            <a:ext cx="192722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改进Kalman</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 name="文本框 6"/>
          <p:cNvSpPr txBox="1"/>
          <p:nvPr/>
        </p:nvSpPr>
        <p:spPr>
          <a:xfrm>
            <a:off x="1494155" y="201231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算法框图</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Oval 52"/>
          <p:cNvSpPr/>
          <p:nvPr/>
        </p:nvSpPr>
        <p:spPr>
          <a:xfrm>
            <a:off x="1253758" y="52886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963420"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最小二乘定位</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9" name="图片 87"/>
          <p:cNvPicPr>
            <a:picLocks noChangeAspect="1"/>
          </p:cNvPicPr>
          <p:nvPr/>
        </p:nvPicPr>
        <p:blipFill>
          <a:blip r:embed="rId1"/>
          <a:stretch>
            <a:fillRect/>
          </a:stretch>
        </p:blipFill>
        <p:spPr>
          <a:xfrm>
            <a:off x="3750310" y="3150870"/>
            <a:ext cx="7160260" cy="2874010"/>
          </a:xfrm>
          <a:prstGeom prst="rect">
            <a:avLst/>
          </a:prstGeom>
          <a:noFill/>
          <a:ln w="9525">
            <a:noFill/>
          </a:ln>
        </p:spPr>
      </p:pic>
      <p:graphicFrame>
        <p:nvGraphicFramePr>
          <p:cNvPr id="2" name="对象 -2147482571"/>
          <p:cNvGraphicFramePr>
            <a:graphicFrameLocks noChangeAspect="1"/>
          </p:cNvGraphicFramePr>
          <p:nvPr/>
        </p:nvGraphicFramePr>
        <p:xfrm>
          <a:off x="5925820" y="2778760"/>
          <a:ext cx="2748915" cy="498475"/>
        </p:xfrm>
        <a:graphic>
          <a:graphicData uri="http://schemas.openxmlformats.org/presentationml/2006/ole">
            <mc:AlternateContent xmlns:mc="http://schemas.openxmlformats.org/markup-compatibility/2006">
              <mc:Choice xmlns:v="urn:schemas-microsoft-com:vml" Requires="v">
                <p:oleObj spid="_x0000_s11" name="" r:id="rId2" imgW="1244600" imgH="228600" progId="Equation.3">
                  <p:embed/>
                </p:oleObj>
              </mc:Choice>
              <mc:Fallback>
                <p:oleObj name="" r:id="rId2" imgW="1244600" imgH="228600" progId="Equation.3">
                  <p:embed/>
                  <p:pic>
                    <p:nvPicPr>
                      <p:cNvPr id="0" name="图片 10"/>
                      <p:cNvPicPr/>
                      <p:nvPr/>
                    </p:nvPicPr>
                    <p:blipFill>
                      <a:blip r:embed="rId3"/>
                      <a:stretch>
                        <a:fillRect/>
                      </a:stretch>
                    </p:blipFill>
                    <p:spPr>
                      <a:xfrm>
                        <a:off x="5925820" y="2778760"/>
                        <a:ext cx="2748915" cy="498475"/>
                      </a:xfrm>
                      <a:prstGeom prst="rect">
                        <a:avLst/>
                      </a:prstGeom>
                      <a:noFill/>
                      <a:ln w="38100">
                        <a:noFill/>
                        <a:miter/>
                      </a:ln>
                    </p:spPr>
                  </p:pic>
                </p:oleObj>
              </mc:Fallback>
            </mc:AlternateContent>
          </a:graphicData>
        </a:graphic>
      </p:graphicFrame>
      <p:graphicFrame>
        <p:nvGraphicFramePr>
          <p:cNvPr id="12" name="对象 11"/>
          <p:cNvGraphicFramePr>
            <a:graphicFrameLocks noChangeAspect="1"/>
          </p:cNvGraphicFramePr>
          <p:nvPr/>
        </p:nvGraphicFramePr>
        <p:xfrm>
          <a:off x="5296535" y="1727835"/>
          <a:ext cx="4464050" cy="967740"/>
        </p:xfrm>
        <a:graphic>
          <a:graphicData uri="http://schemas.openxmlformats.org/presentationml/2006/ole">
            <mc:AlternateContent xmlns:mc="http://schemas.openxmlformats.org/markup-compatibility/2006">
              <mc:Choice xmlns:v="urn:schemas-microsoft-com:vml" Requires="v">
                <p:oleObj spid="_x0000_s13" name="" r:id="rId4" imgW="2260600" imgH="508000" progId="Equation.3">
                  <p:embed/>
                </p:oleObj>
              </mc:Choice>
              <mc:Fallback>
                <p:oleObj name="" r:id="rId4" imgW="2260600" imgH="508000" progId="Equation.3">
                  <p:embed/>
                  <p:pic>
                    <p:nvPicPr>
                      <p:cNvPr id="0" name="图片 12"/>
                      <p:cNvPicPr/>
                      <p:nvPr/>
                    </p:nvPicPr>
                    <p:blipFill>
                      <a:blip r:embed="rId5"/>
                      <a:stretch>
                        <a:fillRect/>
                      </a:stretch>
                    </p:blipFill>
                    <p:spPr>
                      <a:xfrm>
                        <a:off x="5296535" y="1727835"/>
                        <a:ext cx="4464050" cy="9677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en-US" sz="3200">
              <a:latin typeface="+mn-ea"/>
              <a:sym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非视距处理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58595" y="4219575"/>
            <a:ext cx="1666240"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改进Kalman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2"/>
              </a:solidFill>
              <a:latin typeface="+mn-ea"/>
            </a:endParaRPr>
          </a:p>
        </p:txBody>
      </p:sp>
      <p:sp>
        <p:nvSpPr>
          <p:cNvPr id="7" name="文本框 6"/>
          <p:cNvSpPr txBox="1"/>
          <p:nvPr/>
        </p:nvSpPr>
        <p:spPr>
          <a:xfrm>
            <a:off x="1494155" y="201231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算法框图</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Oval 52"/>
          <p:cNvSpPr/>
          <p:nvPr/>
        </p:nvSpPr>
        <p:spPr>
          <a:xfrm>
            <a:off x="1253758" y="52886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963420"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最小二乘定位</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35070" y="1854835"/>
            <a:ext cx="2494915"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状态预测方程</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sp>
        <p:nvSpPr>
          <p:cNvPr id="20" name="文本框 19"/>
          <p:cNvSpPr txBox="1"/>
          <p:nvPr/>
        </p:nvSpPr>
        <p:spPr>
          <a:xfrm>
            <a:off x="3735070" y="2751455"/>
            <a:ext cx="2341880"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预测误差方差阵</a:t>
            </a:r>
            <a:endParaRPr lang="zh-CN" altLang="en-US" sz="2000">
              <a:latin typeface="宋体" panose="02010600030101010101" pitchFamily="2" charset="-122"/>
              <a:ea typeface="宋体" panose="02010600030101010101" pitchFamily="2" charset="-122"/>
            </a:endParaRPr>
          </a:p>
        </p:txBody>
      </p:sp>
      <p:sp>
        <p:nvSpPr>
          <p:cNvPr id="21" name="文本框 20"/>
          <p:cNvSpPr txBox="1"/>
          <p:nvPr/>
        </p:nvSpPr>
        <p:spPr>
          <a:xfrm>
            <a:off x="3710305" y="3557270"/>
            <a:ext cx="2418080"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增益矩阵方程</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sp>
        <p:nvSpPr>
          <p:cNvPr id="23" name="文本框 22"/>
          <p:cNvSpPr txBox="1"/>
          <p:nvPr/>
        </p:nvSpPr>
        <p:spPr>
          <a:xfrm>
            <a:off x="3735070" y="4476115"/>
            <a:ext cx="2174875"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状态估计方程</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sp>
        <p:nvSpPr>
          <p:cNvPr id="24" name="文本框 23"/>
          <p:cNvSpPr txBox="1"/>
          <p:nvPr/>
        </p:nvSpPr>
        <p:spPr>
          <a:xfrm>
            <a:off x="3742055" y="5295265"/>
            <a:ext cx="2353945"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估计误差方差阵</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graphicFrame>
        <p:nvGraphicFramePr>
          <p:cNvPr id="25" name="对象 24">
            <a:hlinkClick r:id="" action="ppaction://ole?verb="/>
          </p:cNvPr>
          <p:cNvGraphicFramePr>
            <a:graphicFrameLocks noChangeAspect="1"/>
          </p:cNvGraphicFramePr>
          <p:nvPr/>
        </p:nvGraphicFramePr>
        <p:xfrm>
          <a:off x="4194175" y="2253615"/>
          <a:ext cx="2277745" cy="382905"/>
        </p:xfrm>
        <a:graphic>
          <a:graphicData uri="http://schemas.openxmlformats.org/presentationml/2006/ole">
            <mc:AlternateContent xmlns:mc="http://schemas.openxmlformats.org/markup-compatibility/2006">
              <mc:Choice xmlns:v="urn:schemas-microsoft-com:vml" Requires="v">
                <p:oleObj spid="_x0000_s1025" name="" r:id="rId1" imgW="1435100" imgH="241300" progId="Equation.KSEE3">
                  <p:embed/>
                </p:oleObj>
              </mc:Choice>
              <mc:Fallback>
                <p:oleObj name="" r:id="rId1" imgW="1435100" imgH="241300" progId="Equation.KSEE3">
                  <p:embed/>
                  <p:pic>
                    <p:nvPicPr>
                      <p:cNvPr id="0" name="图片 1024"/>
                      <p:cNvPicPr/>
                      <p:nvPr/>
                    </p:nvPicPr>
                    <p:blipFill>
                      <a:blip r:embed="rId2"/>
                      <a:stretch>
                        <a:fillRect/>
                      </a:stretch>
                    </p:blipFill>
                    <p:spPr>
                      <a:xfrm>
                        <a:off x="4194175" y="2253615"/>
                        <a:ext cx="2277745" cy="38290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4173855" y="3150235"/>
          <a:ext cx="2529840" cy="407035"/>
        </p:xfrm>
        <a:graphic>
          <a:graphicData uri="http://schemas.openxmlformats.org/presentationml/2006/ole">
            <mc:AlternateContent xmlns:mc="http://schemas.openxmlformats.org/markup-compatibility/2006">
              <mc:Choice xmlns:v="urn:schemas-microsoft-com:vml" Requires="v">
                <p:oleObj spid="_x0000_s1026" name="" r:id="rId3" imgW="1498600" imgH="241300" progId="Equation.KSEE3">
                  <p:embed/>
                </p:oleObj>
              </mc:Choice>
              <mc:Fallback>
                <p:oleObj name="" r:id="rId3" imgW="1498600" imgH="241300" progId="Equation.KSEE3">
                  <p:embed/>
                  <p:pic>
                    <p:nvPicPr>
                      <p:cNvPr id="0" name="图片 1025"/>
                      <p:cNvPicPr/>
                      <p:nvPr/>
                    </p:nvPicPr>
                    <p:blipFill>
                      <a:blip r:embed="rId4"/>
                      <a:stretch>
                        <a:fillRect/>
                      </a:stretch>
                    </p:blipFill>
                    <p:spPr>
                      <a:xfrm>
                        <a:off x="4173855" y="3150235"/>
                        <a:ext cx="2529840" cy="40703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173855" y="3956050"/>
          <a:ext cx="2861945" cy="418465"/>
        </p:xfrm>
        <a:graphic>
          <a:graphicData uri="http://schemas.openxmlformats.org/presentationml/2006/ole">
            <mc:AlternateContent xmlns:mc="http://schemas.openxmlformats.org/markup-compatibility/2006">
              <mc:Choice xmlns:v="urn:schemas-microsoft-com:vml" Requires="v">
                <p:oleObj spid="_x0000_s1027" name="" r:id="rId5" imgW="2159000" imgH="266700" progId="Equation.KSEE3">
                  <p:embed/>
                </p:oleObj>
              </mc:Choice>
              <mc:Fallback>
                <p:oleObj name="" r:id="rId5" imgW="2159000" imgH="266700" progId="Equation.KSEE3">
                  <p:embed/>
                  <p:pic>
                    <p:nvPicPr>
                      <p:cNvPr id="0" name="图片 1026"/>
                      <p:cNvPicPr/>
                      <p:nvPr/>
                    </p:nvPicPr>
                    <p:blipFill>
                      <a:blip r:embed="rId6"/>
                      <a:stretch>
                        <a:fillRect/>
                      </a:stretch>
                    </p:blipFill>
                    <p:spPr>
                      <a:xfrm>
                        <a:off x="4173855" y="3956050"/>
                        <a:ext cx="2861945" cy="41846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4194175" y="4874895"/>
          <a:ext cx="2962910" cy="381000"/>
        </p:xfrm>
        <a:graphic>
          <a:graphicData uri="http://schemas.openxmlformats.org/presentationml/2006/ole">
            <mc:AlternateContent xmlns:mc="http://schemas.openxmlformats.org/markup-compatibility/2006">
              <mc:Choice xmlns:v="urn:schemas-microsoft-com:vml" Requires="v">
                <p:oleObj spid="_x0000_s1028" name="" r:id="rId7" imgW="2044700" imgH="241300" progId="Equation.KSEE3">
                  <p:embed/>
                </p:oleObj>
              </mc:Choice>
              <mc:Fallback>
                <p:oleObj name="" r:id="rId7" imgW="2044700" imgH="241300" progId="Equation.KSEE3">
                  <p:embed/>
                  <p:pic>
                    <p:nvPicPr>
                      <p:cNvPr id="0" name="图片 1027"/>
                      <p:cNvPicPr/>
                      <p:nvPr/>
                    </p:nvPicPr>
                    <p:blipFill>
                      <a:blip r:embed="rId8"/>
                      <a:stretch>
                        <a:fillRect/>
                      </a:stretch>
                    </p:blipFill>
                    <p:spPr>
                      <a:xfrm>
                        <a:off x="4194175" y="4874895"/>
                        <a:ext cx="2962910" cy="38100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4194175" y="5694045"/>
          <a:ext cx="2332355" cy="422275"/>
        </p:xfrm>
        <a:graphic>
          <a:graphicData uri="http://schemas.openxmlformats.org/presentationml/2006/ole">
            <mc:AlternateContent xmlns:mc="http://schemas.openxmlformats.org/markup-compatibility/2006">
              <mc:Choice xmlns:v="urn:schemas-microsoft-com:vml" Requires="v">
                <p:oleObj spid="_x0000_s1029" name="" r:id="rId9" imgW="1333500" imgH="241300" progId="Equation.KSEE3">
                  <p:embed/>
                </p:oleObj>
              </mc:Choice>
              <mc:Fallback>
                <p:oleObj name="" r:id="rId9" imgW="1333500" imgH="241300" progId="Equation.KSEE3">
                  <p:embed/>
                  <p:pic>
                    <p:nvPicPr>
                      <p:cNvPr id="0" name="图片 1028"/>
                      <p:cNvPicPr/>
                      <p:nvPr/>
                    </p:nvPicPr>
                    <p:blipFill>
                      <a:blip r:embed="rId10"/>
                      <a:stretch>
                        <a:fillRect/>
                      </a:stretch>
                    </p:blipFill>
                    <p:spPr>
                      <a:xfrm>
                        <a:off x="4194175" y="5694045"/>
                        <a:ext cx="2332355" cy="422275"/>
                      </a:xfrm>
                      <a:prstGeom prst="rect">
                        <a:avLst/>
                      </a:prstGeom>
                    </p:spPr>
                  </p:pic>
                </p:oleObj>
              </mc:Fallback>
            </mc:AlternateContent>
          </a:graphicData>
        </a:graphic>
      </p:graphicFrame>
      <p:sp>
        <p:nvSpPr>
          <p:cNvPr id="106" name="文本框 105"/>
          <p:cNvSpPr txBox="1"/>
          <p:nvPr/>
        </p:nvSpPr>
        <p:spPr>
          <a:xfrm>
            <a:off x="7713980" y="1704340"/>
            <a:ext cx="2654300" cy="706755"/>
          </a:xfrm>
          <a:prstGeom prst="rect">
            <a:avLst/>
          </a:prstGeom>
          <a:noFill/>
          <a:ln w="9525">
            <a:noFill/>
          </a:ln>
        </p:spPr>
        <p:txBody>
          <a:bodyPr wrap="square">
            <a:spAutoFit/>
          </a:bodyPr>
          <a:p>
            <a:pPr indent="0"/>
            <a:r>
              <a:rPr lang="en-US" altLang="zh-CN" sz="2000" b="0">
                <a:latin typeface="宋体" panose="02010600030101010101" pitchFamily="2" charset="-122"/>
                <a:ea typeface="宋体" panose="02010600030101010101" pitchFamily="2" charset="-122"/>
                <a:cs typeface="Times New Roman" panose="02020603050405020304" charset="0"/>
              </a:rPr>
              <a:t>Q</a:t>
            </a:r>
            <a:r>
              <a:rPr lang="zh-CN" altLang="en-US" sz="2000" b="0">
                <a:latin typeface="宋体" panose="02010600030101010101" pitchFamily="2" charset="-122"/>
                <a:ea typeface="宋体" panose="02010600030101010101" pitchFamily="2" charset="-122"/>
                <a:cs typeface="宋体" panose="02010600030101010101" pitchFamily="2" charset="-122"/>
              </a:rPr>
              <a:t>值的大小影响</a:t>
            </a:r>
            <a:r>
              <a:rPr lang="en-US" altLang="zh-CN" sz="2000" b="0">
                <a:latin typeface="宋体" panose="02010600030101010101" pitchFamily="2" charset="-122"/>
                <a:ea typeface="宋体" panose="02010600030101010101" pitchFamily="2" charset="-122"/>
                <a:cs typeface="Times New Roman" panose="02020603050405020304" charset="0"/>
              </a:rPr>
              <a:t>Kalman</a:t>
            </a:r>
            <a:r>
              <a:rPr lang="zh-CN" altLang="en-US" sz="2000" b="0">
                <a:latin typeface="宋体" panose="02010600030101010101" pitchFamily="2" charset="-122"/>
                <a:ea typeface="宋体" panose="02010600030101010101" pitchFamily="2" charset="-122"/>
                <a:cs typeface="宋体" panose="02010600030101010101" pitchFamily="2" charset="-122"/>
              </a:rPr>
              <a:t>滤波收敛速度的快慢</a:t>
            </a:r>
            <a:endParaRPr lang="zh-CN" altLang="en-US" sz="2000">
              <a:latin typeface="宋体" panose="02010600030101010101" pitchFamily="2" charset="-122"/>
              <a:ea typeface="宋体" panose="02010600030101010101" pitchFamily="2" charset="-122"/>
            </a:endParaRPr>
          </a:p>
        </p:txBody>
      </p:sp>
      <p:graphicFrame>
        <p:nvGraphicFramePr>
          <p:cNvPr id="30" name="对象 29">
            <a:hlinkClick r:id="" action="ppaction://ole?verb="/>
          </p:cNvPr>
          <p:cNvGraphicFramePr>
            <a:graphicFrameLocks noChangeAspect="1"/>
          </p:cNvGraphicFramePr>
          <p:nvPr/>
        </p:nvGraphicFramePr>
        <p:xfrm>
          <a:off x="7807008" y="2870200"/>
          <a:ext cx="2701925" cy="407035"/>
        </p:xfrm>
        <a:graphic>
          <a:graphicData uri="http://schemas.openxmlformats.org/presentationml/2006/ole">
            <mc:AlternateContent xmlns:mc="http://schemas.openxmlformats.org/markup-compatibility/2006">
              <mc:Choice xmlns:v="urn:schemas-microsoft-com:vml" Requires="v">
                <p:oleObj spid="_x0000_s2" name="" r:id="rId11" imgW="1600200" imgH="241300" progId="Equation.KSEE3">
                  <p:embed/>
                </p:oleObj>
              </mc:Choice>
              <mc:Fallback>
                <p:oleObj name="" r:id="rId11" imgW="1600200" imgH="241300" progId="Equation.KSEE3">
                  <p:embed/>
                  <p:pic>
                    <p:nvPicPr>
                      <p:cNvPr id="0" name="图片 1025"/>
                      <p:cNvPicPr/>
                      <p:nvPr/>
                    </p:nvPicPr>
                    <p:blipFill>
                      <a:blip r:embed="rId12"/>
                      <a:stretch>
                        <a:fillRect/>
                      </a:stretch>
                    </p:blipFill>
                    <p:spPr>
                      <a:xfrm>
                        <a:off x="7807008" y="2870200"/>
                        <a:ext cx="2701925" cy="407035"/>
                      </a:xfrm>
                      <a:prstGeom prst="rect">
                        <a:avLst/>
                      </a:prstGeom>
                    </p:spPr>
                  </p:pic>
                </p:oleObj>
              </mc:Fallback>
            </mc:AlternateContent>
          </a:graphicData>
        </a:graphic>
      </p:graphicFrame>
      <p:cxnSp>
        <p:nvCxnSpPr>
          <p:cNvPr id="105" name="直接连接符 127"/>
          <p:cNvCxnSpPr/>
          <p:nvPr/>
        </p:nvCxnSpPr>
        <p:spPr>
          <a:xfrm>
            <a:off x="7661910" y="1821180"/>
            <a:ext cx="0" cy="4667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flipH="1">
            <a:off x="6765925" y="1854835"/>
            <a:ext cx="81978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2" name="直接连接符 127"/>
          <p:cNvCxnSpPr/>
          <p:nvPr/>
        </p:nvCxnSpPr>
        <p:spPr>
          <a:xfrm>
            <a:off x="7738110" y="2836545"/>
            <a:ext cx="0" cy="46672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flipH="1">
            <a:off x="6842125" y="2870200"/>
            <a:ext cx="819785" cy="398780"/>
          </a:xfrm>
          <a:prstGeom prst="rect">
            <a:avLst/>
          </a:prstGeom>
          <a:noFill/>
        </p:spPr>
        <p:txBody>
          <a:bodyPr wrap="square" rtlCol="0">
            <a:spAutoFit/>
          </a:bodyPr>
          <a:p>
            <a:pPr algn="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改进</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10" name="对象 -2147482536"/>
          <p:cNvGraphicFramePr>
            <a:graphicFrameLocks noChangeAspect="1"/>
          </p:cNvGraphicFramePr>
          <p:nvPr/>
        </p:nvGraphicFramePr>
        <p:xfrm>
          <a:off x="7466330" y="3768090"/>
          <a:ext cx="3383280" cy="1815465"/>
        </p:xfrm>
        <a:graphic>
          <a:graphicData uri="http://schemas.openxmlformats.org/presentationml/2006/ole">
            <mc:AlternateContent xmlns:mc="http://schemas.openxmlformats.org/markup-compatibility/2006">
              <mc:Choice xmlns:v="urn:schemas-microsoft-com:vml" Requires="v">
                <p:oleObj spid="_x0000_s3076" name="" r:id="rId13" imgW="3403600" imgH="1816100" progId="Visio.Drawing.11">
                  <p:embed/>
                </p:oleObj>
              </mc:Choice>
              <mc:Fallback>
                <p:oleObj name="" r:id="rId13" imgW="3403600" imgH="1816100" progId="Visio.Drawing.11">
                  <p:embed/>
                  <p:pic>
                    <p:nvPicPr>
                      <p:cNvPr id="0" name="图片 3075"/>
                      <p:cNvPicPr/>
                      <p:nvPr/>
                    </p:nvPicPr>
                    <p:blipFill>
                      <a:blip r:embed="rId14"/>
                      <a:stretch>
                        <a:fillRect/>
                      </a:stretch>
                    </p:blipFill>
                    <p:spPr>
                      <a:xfrm>
                        <a:off x="7466330" y="3768090"/>
                        <a:ext cx="3383280" cy="18154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1"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en-US" sz="3200">
              <a:latin typeface="+mn-ea"/>
              <a:sym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非视距处理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58595" y="4219575"/>
            <a:ext cx="1666240"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改进Kalman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2"/>
              </a:solidFill>
              <a:latin typeface="+mn-ea"/>
            </a:endParaRPr>
          </a:p>
        </p:txBody>
      </p:sp>
      <p:sp>
        <p:nvSpPr>
          <p:cNvPr id="7" name="文本框 6"/>
          <p:cNvSpPr txBox="1"/>
          <p:nvPr/>
        </p:nvSpPr>
        <p:spPr>
          <a:xfrm>
            <a:off x="1494155" y="201231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算法框图</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Oval 52"/>
          <p:cNvSpPr/>
          <p:nvPr/>
        </p:nvSpPr>
        <p:spPr>
          <a:xfrm>
            <a:off x="1253758" y="52886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963420"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最小二乘定位</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0"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411028" y="1721168"/>
            <a:ext cx="5001895" cy="2098675"/>
          </a:xfrm>
          <a:prstGeom prst="rect">
            <a:avLst/>
          </a:prstGeom>
          <a:noFill/>
          <a:ln>
            <a:noFill/>
          </a:ln>
        </p:spPr>
      </p:pic>
      <p:sp>
        <p:nvSpPr>
          <p:cNvPr id="11" name="文本框 10"/>
          <p:cNvSpPr txBox="1"/>
          <p:nvPr/>
        </p:nvSpPr>
        <p:spPr>
          <a:xfrm>
            <a:off x="3806190" y="4219575"/>
            <a:ext cx="6988175" cy="1630045"/>
          </a:xfrm>
          <a:prstGeom prst="rect">
            <a:avLst/>
          </a:prstGeom>
          <a:noFill/>
        </p:spPr>
        <p:txBody>
          <a:bodyPr wrap="square" rtlCol="0" anchor="t">
            <a:spAutoFit/>
          </a:bodyPr>
          <a:p>
            <a:pPr indent="304800" fontAlgn="auto">
              <a:lnSpc>
                <a:spcPts val="24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静止状态下，经典</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滤波结果标准偏差为</a:t>
            </a:r>
            <a:r>
              <a:rPr lang="en-US" altLang="zh-CN">
                <a:latin typeface="宋体" panose="02010600030101010101" pitchFamily="2" charset="-122"/>
                <a:ea typeface="宋体" panose="02010600030101010101" pitchFamily="2" charset="-122"/>
                <a:cs typeface="Times New Roman" panose="02020603050405020304" charset="0"/>
                <a:sym typeface="+mn-ea"/>
              </a:rPr>
              <a:t>5.888</a:t>
            </a:r>
            <a:r>
              <a:rPr lang="zh-CN" altLang="en-US">
                <a:latin typeface="宋体" panose="02010600030101010101" pitchFamily="2" charset="-122"/>
                <a:ea typeface="宋体" panose="02010600030101010101" pitchFamily="2" charset="-122"/>
                <a:cs typeface="宋体" panose="02010600030101010101" pitchFamily="2" charset="-122"/>
                <a:sym typeface="+mn-ea"/>
              </a:rPr>
              <a:t>，改进</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滤波算法标准偏差为</a:t>
            </a:r>
            <a:r>
              <a:rPr lang="en-US" altLang="zh-CN">
                <a:latin typeface="宋体" panose="02010600030101010101" pitchFamily="2" charset="-122"/>
                <a:ea typeface="宋体" panose="02010600030101010101" pitchFamily="2" charset="-122"/>
                <a:cs typeface="Times New Roman" panose="02020603050405020304" charset="0"/>
                <a:sym typeface="+mn-ea"/>
              </a:rPr>
              <a:t>5.276</a:t>
            </a:r>
            <a:r>
              <a:rPr lang="zh-CN" altLang="en-US">
                <a:latin typeface="宋体" panose="02010600030101010101" pitchFamily="2" charset="-122"/>
                <a:ea typeface="宋体" panose="02010600030101010101" pitchFamily="2" charset="-122"/>
                <a:cs typeface="宋体" panose="02010600030101010101" pitchFamily="2" charset="-122"/>
                <a:sym typeface="+mn-ea"/>
              </a:rPr>
              <a:t>，稳定性较经典</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滤波算法提高</a:t>
            </a:r>
            <a:r>
              <a:rPr lang="en-US" altLang="zh-CN">
                <a:latin typeface="宋体" panose="02010600030101010101" pitchFamily="2" charset="-122"/>
                <a:ea typeface="宋体" panose="02010600030101010101" pitchFamily="2" charset="-122"/>
                <a:cs typeface="Times New Roman" panose="02020603050405020304" charset="0"/>
                <a:sym typeface="+mn-ea"/>
              </a:rPr>
              <a:t>10%</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indent="304800" fontAlgn="auto">
              <a:lnSpc>
                <a:spcPts val="24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动态状态下，改进</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滤波算法延迟较经典</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滤波算法小，跟踪效果较经典</a:t>
            </a:r>
            <a:r>
              <a:rPr lang="en-US" altLang="zh-CN">
                <a:latin typeface="宋体" panose="02010600030101010101" pitchFamily="2" charset="-122"/>
                <a:ea typeface="宋体" panose="02010600030101010101" pitchFamily="2" charset="-122"/>
                <a:cs typeface="Times New Roman" panose="02020603050405020304" charset="0"/>
                <a:sym typeface="+mn-ea"/>
              </a:rPr>
              <a:t>Kalman</a:t>
            </a:r>
            <a:r>
              <a:rPr lang="zh-CN" altLang="en-US">
                <a:latin typeface="宋体" panose="02010600030101010101" pitchFamily="2" charset="-122"/>
                <a:ea typeface="宋体" panose="02010600030101010101" pitchFamily="2" charset="-122"/>
                <a:cs typeface="宋体" panose="02010600030101010101" pitchFamily="2" charset="-122"/>
                <a:sym typeface="+mn-ea"/>
              </a:rPr>
              <a:t>滤波算法性能更好。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en-US" sz="3200">
              <a:latin typeface="+mn-ea"/>
              <a:sym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非视距处理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94155" y="4234815"/>
            <a:ext cx="192722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改进Kalman</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 name="文本框 6"/>
          <p:cNvSpPr txBox="1"/>
          <p:nvPr/>
        </p:nvSpPr>
        <p:spPr>
          <a:xfrm>
            <a:off x="1494155" y="201231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算法框图</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Oval 52"/>
          <p:cNvSpPr/>
          <p:nvPr/>
        </p:nvSpPr>
        <p:spPr>
          <a:xfrm>
            <a:off x="1253758" y="5288628"/>
            <a:ext cx="114301" cy="114301"/>
          </a:xfrm>
          <a:prstGeom prst="ellipse">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729740"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最小二乘定位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90315" y="2042795"/>
            <a:ext cx="121920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基站坐标</a:t>
            </a:r>
            <a:endParaRPr lang="zh-CN" altLang="en-US">
              <a:latin typeface="宋体" panose="02010600030101010101" pitchFamily="2" charset="-122"/>
              <a:ea typeface="宋体" panose="02010600030101010101" pitchFamily="2" charset="-122"/>
            </a:endParaRPr>
          </a:p>
        </p:txBody>
      </p:sp>
      <p:sp>
        <p:nvSpPr>
          <p:cNvPr id="20" name="文本框 19"/>
          <p:cNvSpPr txBox="1"/>
          <p:nvPr/>
        </p:nvSpPr>
        <p:spPr>
          <a:xfrm>
            <a:off x="3790315" y="2411730"/>
            <a:ext cx="283337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标签与基站之间测量距离</a:t>
            </a:r>
            <a:endParaRPr lang="zh-CN" altLang="en-US">
              <a:latin typeface="宋体" panose="02010600030101010101" pitchFamily="2" charset="-122"/>
              <a:ea typeface="宋体" panose="02010600030101010101" pitchFamily="2" charset="-122"/>
            </a:endParaRPr>
          </a:p>
        </p:txBody>
      </p:sp>
      <p:graphicFrame>
        <p:nvGraphicFramePr>
          <p:cNvPr id="21" name="对象 20">
            <a:hlinkClick r:id="" action="ppaction://ole?verb="/>
          </p:cNvPr>
          <p:cNvGraphicFramePr>
            <a:graphicFrameLocks noChangeAspect="1"/>
          </p:cNvGraphicFramePr>
          <p:nvPr/>
        </p:nvGraphicFramePr>
        <p:xfrm>
          <a:off x="4887595" y="2061845"/>
          <a:ext cx="696595" cy="330200"/>
        </p:xfrm>
        <a:graphic>
          <a:graphicData uri="http://schemas.openxmlformats.org/presentationml/2006/ole">
            <mc:AlternateContent xmlns:mc="http://schemas.openxmlformats.org/markup-compatibility/2006">
              <mc:Choice xmlns:v="urn:schemas-microsoft-com:vml" Requires="v">
                <p:oleObj spid="_x0000_s2049" name="" r:id="rId1" imgW="482600" imgH="228600" progId="Equation.KSEE3">
                  <p:embed/>
                </p:oleObj>
              </mc:Choice>
              <mc:Fallback>
                <p:oleObj name="" r:id="rId1" imgW="482600" imgH="228600" progId="Equation.KSEE3">
                  <p:embed/>
                  <p:pic>
                    <p:nvPicPr>
                      <p:cNvPr id="0" name="图片 2048"/>
                      <p:cNvPicPr/>
                      <p:nvPr/>
                    </p:nvPicPr>
                    <p:blipFill>
                      <a:blip r:embed="rId2"/>
                      <a:stretch>
                        <a:fillRect/>
                      </a:stretch>
                    </p:blipFill>
                    <p:spPr>
                      <a:xfrm>
                        <a:off x="4887595" y="2061845"/>
                        <a:ext cx="696595" cy="3302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428105" y="2412365"/>
          <a:ext cx="284480" cy="367665"/>
        </p:xfrm>
        <a:graphic>
          <a:graphicData uri="http://schemas.openxmlformats.org/presentationml/2006/ole">
            <mc:AlternateContent xmlns:mc="http://schemas.openxmlformats.org/markup-compatibility/2006">
              <mc:Choice xmlns:v="urn:schemas-microsoft-com:vml" Requires="v">
                <p:oleObj spid="_x0000_s2050" name="" r:id="rId3" imgW="177165" imgH="228600" progId="Equation.KSEE3">
                  <p:embed/>
                </p:oleObj>
              </mc:Choice>
              <mc:Fallback>
                <p:oleObj name="" r:id="rId3" imgW="177165" imgH="228600" progId="Equation.KSEE3">
                  <p:embed/>
                  <p:pic>
                    <p:nvPicPr>
                      <p:cNvPr id="0" name="图片 2049"/>
                      <p:cNvPicPr/>
                      <p:nvPr/>
                    </p:nvPicPr>
                    <p:blipFill>
                      <a:blip r:embed="rId4"/>
                      <a:stretch>
                        <a:fillRect/>
                      </a:stretch>
                    </p:blipFill>
                    <p:spPr>
                      <a:xfrm>
                        <a:off x="6428105" y="2412365"/>
                        <a:ext cx="284480" cy="367665"/>
                      </a:xfrm>
                      <a:prstGeom prst="rect">
                        <a:avLst/>
                      </a:prstGeom>
                    </p:spPr>
                  </p:pic>
                </p:oleObj>
              </mc:Fallback>
            </mc:AlternateContent>
          </a:graphicData>
        </a:graphic>
      </p:graphicFrame>
      <p:graphicFrame>
        <p:nvGraphicFramePr>
          <p:cNvPr id="2" name="对象 -2147482559"/>
          <p:cNvGraphicFramePr>
            <a:graphicFrameLocks noChangeAspect="1"/>
          </p:cNvGraphicFramePr>
          <p:nvPr/>
        </p:nvGraphicFramePr>
        <p:xfrm>
          <a:off x="3790315" y="2938145"/>
          <a:ext cx="3286760" cy="1296670"/>
        </p:xfrm>
        <a:graphic>
          <a:graphicData uri="http://schemas.openxmlformats.org/presentationml/2006/ole">
            <mc:AlternateContent xmlns:mc="http://schemas.openxmlformats.org/markup-compatibility/2006">
              <mc:Choice xmlns:v="urn:schemas-microsoft-com:vml" Requires="v">
                <p:oleObj spid="_x0000_s3076" name="" r:id="rId5" imgW="2501900" imgH="965200" progId="Equation.3">
                  <p:embed/>
                </p:oleObj>
              </mc:Choice>
              <mc:Fallback>
                <p:oleObj name="" r:id="rId5" imgW="2501900" imgH="965200" progId="Equation.3">
                  <p:embed/>
                  <p:pic>
                    <p:nvPicPr>
                      <p:cNvPr id="0" name="图片 3075"/>
                      <p:cNvPicPr/>
                      <p:nvPr/>
                    </p:nvPicPr>
                    <p:blipFill>
                      <a:blip r:embed="rId6"/>
                      <a:stretch>
                        <a:fillRect/>
                      </a:stretch>
                    </p:blipFill>
                    <p:spPr>
                      <a:xfrm>
                        <a:off x="3790315" y="2938145"/>
                        <a:ext cx="3286760" cy="1296670"/>
                      </a:xfrm>
                      <a:prstGeom prst="rect">
                        <a:avLst/>
                      </a:prstGeom>
                      <a:noFill/>
                      <a:ln w="38100">
                        <a:noFill/>
                        <a:miter/>
                      </a:ln>
                    </p:spPr>
                  </p:pic>
                </p:oleObj>
              </mc:Fallback>
            </mc:AlternateContent>
          </a:graphicData>
        </a:graphic>
      </p:graphicFrame>
      <p:graphicFrame>
        <p:nvGraphicFramePr>
          <p:cNvPr id="10" name="对象 -2147482557"/>
          <p:cNvGraphicFramePr>
            <a:graphicFrameLocks noChangeAspect="1"/>
          </p:cNvGraphicFramePr>
          <p:nvPr/>
        </p:nvGraphicFramePr>
        <p:xfrm>
          <a:off x="4735195" y="4633595"/>
          <a:ext cx="986790" cy="265430"/>
        </p:xfrm>
        <a:graphic>
          <a:graphicData uri="http://schemas.openxmlformats.org/presentationml/2006/ole">
            <mc:AlternateContent xmlns:mc="http://schemas.openxmlformats.org/markup-compatibility/2006">
              <mc:Choice xmlns:v="urn:schemas-microsoft-com:vml" Requires="v">
                <p:oleObj spid="_x0000_s24" name="" r:id="rId7" imgW="558800" imgH="165100" progId="Equation.3">
                  <p:embed/>
                </p:oleObj>
              </mc:Choice>
              <mc:Fallback>
                <p:oleObj name="" r:id="rId7" imgW="558800" imgH="165100" progId="Equation.3">
                  <p:embed/>
                  <p:pic>
                    <p:nvPicPr>
                      <p:cNvPr id="0" name="图片 23"/>
                      <p:cNvPicPr/>
                      <p:nvPr/>
                    </p:nvPicPr>
                    <p:blipFill>
                      <a:blip r:embed="rId8"/>
                      <a:stretch>
                        <a:fillRect/>
                      </a:stretch>
                    </p:blipFill>
                    <p:spPr>
                      <a:xfrm>
                        <a:off x="4735195" y="4633595"/>
                        <a:ext cx="986790" cy="265430"/>
                      </a:xfrm>
                      <a:prstGeom prst="rect">
                        <a:avLst/>
                      </a:prstGeom>
                      <a:noFill/>
                      <a:ln w="38100">
                        <a:noFill/>
                        <a:miter/>
                      </a:ln>
                    </p:spPr>
                  </p:pic>
                </p:oleObj>
              </mc:Fallback>
            </mc:AlternateContent>
          </a:graphicData>
        </a:graphic>
      </p:graphicFrame>
      <p:graphicFrame>
        <p:nvGraphicFramePr>
          <p:cNvPr id="11" name="对象 -2147482556"/>
          <p:cNvGraphicFramePr>
            <a:graphicFrameLocks noChangeAspect="1"/>
          </p:cNvGraphicFramePr>
          <p:nvPr/>
        </p:nvGraphicFramePr>
        <p:xfrm>
          <a:off x="3775710" y="5104765"/>
          <a:ext cx="1591945" cy="1011555"/>
        </p:xfrm>
        <a:graphic>
          <a:graphicData uri="http://schemas.openxmlformats.org/presentationml/2006/ole">
            <mc:AlternateContent xmlns:mc="http://schemas.openxmlformats.org/markup-compatibility/2006">
              <mc:Choice xmlns:v="urn:schemas-microsoft-com:vml" Requires="v">
                <p:oleObj spid="_x0000_s25" name="" r:id="rId9" imgW="1459865" imgH="939800" progId="Equation.3">
                  <p:embed/>
                </p:oleObj>
              </mc:Choice>
              <mc:Fallback>
                <p:oleObj name="" r:id="rId9" imgW="1459865" imgH="939800" progId="Equation.3">
                  <p:embed/>
                  <p:pic>
                    <p:nvPicPr>
                      <p:cNvPr id="0" name="图片 24"/>
                      <p:cNvPicPr/>
                      <p:nvPr/>
                    </p:nvPicPr>
                    <p:blipFill>
                      <a:blip r:embed="rId10"/>
                      <a:stretch>
                        <a:fillRect/>
                      </a:stretch>
                    </p:blipFill>
                    <p:spPr>
                      <a:xfrm>
                        <a:off x="3775710" y="5104765"/>
                        <a:ext cx="1591945" cy="1011555"/>
                      </a:xfrm>
                      <a:prstGeom prst="rect">
                        <a:avLst/>
                      </a:prstGeom>
                      <a:noFill/>
                      <a:ln w="38100">
                        <a:noFill/>
                        <a:miter/>
                      </a:ln>
                    </p:spPr>
                  </p:pic>
                </p:oleObj>
              </mc:Fallback>
            </mc:AlternateContent>
          </a:graphicData>
        </a:graphic>
      </p:graphicFrame>
      <p:graphicFrame>
        <p:nvGraphicFramePr>
          <p:cNvPr id="12" name="对象 -2147482555"/>
          <p:cNvGraphicFramePr>
            <a:graphicFrameLocks noChangeAspect="1"/>
          </p:cNvGraphicFramePr>
          <p:nvPr/>
        </p:nvGraphicFramePr>
        <p:xfrm>
          <a:off x="6904355" y="5297170"/>
          <a:ext cx="537210" cy="712470"/>
        </p:xfrm>
        <a:graphic>
          <a:graphicData uri="http://schemas.openxmlformats.org/presentationml/2006/ole">
            <mc:AlternateContent xmlns:mc="http://schemas.openxmlformats.org/markup-compatibility/2006">
              <mc:Choice xmlns:v="urn:schemas-microsoft-com:vml" Requires="v">
                <p:oleObj spid="_x0000_s26" name="" r:id="rId11" imgW="545465" imgH="711200" progId="Equation.3">
                  <p:embed/>
                </p:oleObj>
              </mc:Choice>
              <mc:Fallback>
                <p:oleObj name="" r:id="rId11" imgW="545465" imgH="711200" progId="Equation.3">
                  <p:embed/>
                  <p:pic>
                    <p:nvPicPr>
                      <p:cNvPr id="0" name="图片 25"/>
                      <p:cNvPicPr/>
                      <p:nvPr/>
                    </p:nvPicPr>
                    <p:blipFill>
                      <a:blip r:embed="rId12"/>
                      <a:stretch>
                        <a:fillRect/>
                      </a:stretch>
                    </p:blipFill>
                    <p:spPr>
                      <a:xfrm>
                        <a:off x="6904355" y="5297170"/>
                        <a:ext cx="537210" cy="712470"/>
                      </a:xfrm>
                      <a:prstGeom prst="rect">
                        <a:avLst/>
                      </a:prstGeom>
                      <a:noFill/>
                      <a:ln w="38100">
                        <a:noFill/>
                        <a:miter/>
                      </a:ln>
                    </p:spPr>
                  </p:pic>
                </p:oleObj>
              </mc:Fallback>
            </mc:AlternateContent>
          </a:graphicData>
        </a:graphic>
      </p:graphicFrame>
      <p:graphicFrame>
        <p:nvGraphicFramePr>
          <p:cNvPr id="13" name="对象 -2147482554"/>
          <p:cNvGraphicFramePr>
            <a:graphicFrameLocks noChangeAspect="1"/>
          </p:cNvGraphicFramePr>
          <p:nvPr/>
        </p:nvGraphicFramePr>
        <p:xfrm>
          <a:off x="5407660" y="5104765"/>
          <a:ext cx="1456690" cy="1039495"/>
        </p:xfrm>
        <a:graphic>
          <a:graphicData uri="http://schemas.openxmlformats.org/presentationml/2006/ole">
            <mc:AlternateContent xmlns:mc="http://schemas.openxmlformats.org/markup-compatibility/2006">
              <mc:Choice xmlns:v="urn:schemas-microsoft-com:vml" Requires="v">
                <p:oleObj spid="_x0000_s27" name="" r:id="rId13" imgW="1371600" imgH="965200" progId="Equation.3">
                  <p:embed/>
                </p:oleObj>
              </mc:Choice>
              <mc:Fallback>
                <p:oleObj name="" r:id="rId13" imgW="1371600" imgH="965200" progId="Equation.3">
                  <p:embed/>
                  <p:pic>
                    <p:nvPicPr>
                      <p:cNvPr id="0" name="图片 26"/>
                      <p:cNvPicPr/>
                      <p:nvPr/>
                    </p:nvPicPr>
                    <p:blipFill>
                      <a:blip r:embed="rId14"/>
                      <a:stretch>
                        <a:fillRect/>
                      </a:stretch>
                    </p:blipFill>
                    <p:spPr>
                      <a:xfrm>
                        <a:off x="5407660" y="5104765"/>
                        <a:ext cx="1456690" cy="1039495"/>
                      </a:xfrm>
                      <a:prstGeom prst="rect">
                        <a:avLst/>
                      </a:prstGeom>
                      <a:noFill/>
                      <a:ln w="38100">
                        <a:noFill/>
                        <a:miter/>
                      </a:ln>
                    </p:spPr>
                  </p:pic>
                </p:oleObj>
              </mc:Fallback>
            </mc:AlternateContent>
          </a:graphicData>
        </a:graphic>
      </p:graphicFrame>
      <p:graphicFrame>
        <p:nvGraphicFramePr>
          <p:cNvPr id="14" name="对象 -2147482553"/>
          <p:cNvGraphicFramePr>
            <a:graphicFrameLocks noChangeAspect="1"/>
          </p:cNvGraphicFramePr>
          <p:nvPr/>
        </p:nvGraphicFramePr>
        <p:xfrm>
          <a:off x="8236585" y="1918970"/>
          <a:ext cx="1198880" cy="334645"/>
        </p:xfrm>
        <a:graphic>
          <a:graphicData uri="http://schemas.openxmlformats.org/presentationml/2006/ole">
            <mc:AlternateContent xmlns:mc="http://schemas.openxmlformats.org/markup-compatibility/2006">
              <mc:Choice xmlns:v="urn:schemas-microsoft-com:vml" Requires="v">
                <p:oleObj spid="_x0000_s28" name="" r:id="rId15" imgW="736600" imgH="203200" progId="Equation.3">
                  <p:embed/>
                </p:oleObj>
              </mc:Choice>
              <mc:Fallback>
                <p:oleObj name="" r:id="rId15" imgW="736600" imgH="203200" progId="Equation.3">
                  <p:embed/>
                  <p:pic>
                    <p:nvPicPr>
                      <p:cNvPr id="0" name="图片 27"/>
                      <p:cNvPicPr/>
                      <p:nvPr/>
                    </p:nvPicPr>
                    <p:blipFill>
                      <a:blip r:embed="rId16"/>
                      <a:stretch>
                        <a:fillRect/>
                      </a:stretch>
                    </p:blipFill>
                    <p:spPr>
                      <a:xfrm>
                        <a:off x="8236585" y="1918970"/>
                        <a:ext cx="1198880" cy="334645"/>
                      </a:xfrm>
                      <a:prstGeom prst="rect">
                        <a:avLst/>
                      </a:prstGeom>
                      <a:noFill/>
                      <a:ln w="38100">
                        <a:noFill/>
                        <a:miter/>
                      </a:ln>
                    </p:spPr>
                  </p:pic>
                </p:oleObj>
              </mc:Fallback>
            </mc:AlternateContent>
          </a:graphicData>
        </a:graphic>
      </p:graphicFrame>
      <p:graphicFrame>
        <p:nvGraphicFramePr>
          <p:cNvPr id="15" name="对象 -2147482551"/>
          <p:cNvGraphicFramePr>
            <a:graphicFrameLocks noChangeAspect="1"/>
          </p:cNvGraphicFramePr>
          <p:nvPr/>
        </p:nvGraphicFramePr>
        <p:xfrm>
          <a:off x="7618095" y="2661285"/>
          <a:ext cx="3454400" cy="391160"/>
        </p:xfrm>
        <a:graphic>
          <a:graphicData uri="http://schemas.openxmlformats.org/presentationml/2006/ole">
            <mc:AlternateContent xmlns:mc="http://schemas.openxmlformats.org/markup-compatibility/2006">
              <mc:Choice xmlns:v="urn:schemas-microsoft-com:vml" Requires="v">
                <p:oleObj spid="_x0000_s29" name="" r:id="rId17" imgW="2234565" imgH="241300" progId="Equation.3">
                  <p:embed/>
                </p:oleObj>
              </mc:Choice>
              <mc:Fallback>
                <p:oleObj name="" r:id="rId17" imgW="2234565" imgH="241300" progId="Equation.3">
                  <p:embed/>
                  <p:pic>
                    <p:nvPicPr>
                      <p:cNvPr id="0" name="图片 28"/>
                      <p:cNvPicPr/>
                      <p:nvPr/>
                    </p:nvPicPr>
                    <p:blipFill>
                      <a:blip r:embed="rId18"/>
                      <a:stretch>
                        <a:fillRect/>
                      </a:stretch>
                    </p:blipFill>
                    <p:spPr>
                      <a:xfrm>
                        <a:off x="7618095" y="2661285"/>
                        <a:ext cx="3454400" cy="391160"/>
                      </a:xfrm>
                      <a:prstGeom prst="rect">
                        <a:avLst/>
                      </a:prstGeom>
                      <a:noFill/>
                      <a:ln w="38100">
                        <a:noFill/>
                        <a:miter/>
                      </a:ln>
                    </p:spPr>
                  </p:pic>
                </p:oleObj>
              </mc:Fallback>
            </mc:AlternateContent>
          </a:graphicData>
        </a:graphic>
      </p:graphicFrame>
      <p:graphicFrame>
        <p:nvGraphicFramePr>
          <p:cNvPr id="16" name="对象 -2147482550"/>
          <p:cNvGraphicFramePr>
            <a:graphicFrameLocks noChangeAspect="1"/>
          </p:cNvGraphicFramePr>
          <p:nvPr/>
        </p:nvGraphicFramePr>
        <p:xfrm>
          <a:off x="7927975" y="3391535"/>
          <a:ext cx="2834640" cy="666115"/>
        </p:xfrm>
        <a:graphic>
          <a:graphicData uri="http://schemas.openxmlformats.org/presentationml/2006/ole">
            <mc:AlternateContent xmlns:mc="http://schemas.openxmlformats.org/markup-compatibility/2006">
              <mc:Choice xmlns:v="urn:schemas-microsoft-com:vml" Requires="v">
                <p:oleObj spid="_x0000_s30" name="" r:id="rId19" imgW="1676400" imgH="393700" progId="Equation.3">
                  <p:embed/>
                </p:oleObj>
              </mc:Choice>
              <mc:Fallback>
                <p:oleObj name="" r:id="rId19" imgW="1676400" imgH="393700" progId="Equation.3">
                  <p:embed/>
                  <p:pic>
                    <p:nvPicPr>
                      <p:cNvPr id="0" name="图片 29"/>
                      <p:cNvPicPr/>
                      <p:nvPr/>
                    </p:nvPicPr>
                    <p:blipFill>
                      <a:blip r:embed="rId20"/>
                      <a:stretch>
                        <a:fillRect/>
                      </a:stretch>
                    </p:blipFill>
                    <p:spPr>
                      <a:xfrm>
                        <a:off x="7927975" y="3391535"/>
                        <a:ext cx="2834640" cy="666115"/>
                      </a:xfrm>
                      <a:prstGeom prst="rect">
                        <a:avLst/>
                      </a:prstGeom>
                      <a:noFill/>
                      <a:ln w="38100">
                        <a:noFill/>
                        <a:miter/>
                      </a:ln>
                    </p:spPr>
                  </p:pic>
                </p:oleObj>
              </mc:Fallback>
            </mc:AlternateContent>
          </a:graphicData>
        </a:graphic>
      </p:graphicFrame>
      <p:graphicFrame>
        <p:nvGraphicFramePr>
          <p:cNvPr id="17" name="对象 -2147482549"/>
          <p:cNvGraphicFramePr>
            <a:graphicFrameLocks noChangeAspect="1"/>
          </p:cNvGraphicFramePr>
          <p:nvPr/>
        </p:nvGraphicFramePr>
        <p:xfrm>
          <a:off x="8236585" y="4476115"/>
          <a:ext cx="1985010" cy="397510"/>
        </p:xfrm>
        <a:graphic>
          <a:graphicData uri="http://schemas.openxmlformats.org/presentationml/2006/ole">
            <mc:AlternateContent xmlns:mc="http://schemas.openxmlformats.org/markup-compatibility/2006">
              <mc:Choice xmlns:v="urn:schemas-microsoft-com:vml" Requires="v">
                <p:oleObj spid="_x0000_s31" name="" r:id="rId21" imgW="1130300" imgH="228600" progId="Equation.3">
                  <p:embed/>
                </p:oleObj>
              </mc:Choice>
              <mc:Fallback>
                <p:oleObj name="" r:id="rId21" imgW="1130300" imgH="228600" progId="Equation.3">
                  <p:embed/>
                  <p:pic>
                    <p:nvPicPr>
                      <p:cNvPr id="0" name="图片 30"/>
                      <p:cNvPicPr/>
                      <p:nvPr/>
                    </p:nvPicPr>
                    <p:blipFill>
                      <a:blip r:embed="rId22"/>
                      <a:stretch>
                        <a:fillRect/>
                      </a:stretch>
                    </p:blipFill>
                    <p:spPr>
                      <a:xfrm>
                        <a:off x="8236585" y="4476115"/>
                        <a:ext cx="1985010" cy="397510"/>
                      </a:xfrm>
                      <a:prstGeom prst="rect">
                        <a:avLst/>
                      </a:prstGeom>
                      <a:noFill/>
                      <a:ln w="38100">
                        <a:noFill/>
                        <a:miter/>
                      </a:ln>
                    </p:spPr>
                  </p:pic>
                </p:oleObj>
              </mc:Fallback>
            </mc:AlternateContent>
          </a:graphicData>
        </a:graphic>
      </p:graphicFrame>
      <p:sp>
        <p:nvSpPr>
          <p:cNvPr id="32" name="文本框 31"/>
          <p:cNvSpPr txBox="1"/>
          <p:nvPr/>
        </p:nvSpPr>
        <p:spPr>
          <a:xfrm>
            <a:off x="3790315" y="1663065"/>
            <a:ext cx="1097280" cy="368300"/>
          </a:xfrm>
          <a:prstGeom prst="rect">
            <a:avLst/>
          </a:prstGeom>
          <a:noFill/>
        </p:spPr>
        <p:txBody>
          <a:bodyPr wrap="none" rtlCol="0">
            <a:spAutoFit/>
          </a:bodyPr>
          <a:p>
            <a:r>
              <a:rPr lang="zh-CN" altLang="en-US">
                <a:latin typeface="宋体" panose="02010600030101010101" pitchFamily="2" charset="-122"/>
                <a:ea typeface="宋体" panose="02010600030101010101" pitchFamily="2" charset="-122"/>
              </a:rPr>
              <a:t>标签坐标</a:t>
            </a:r>
            <a:endParaRPr lang="zh-CN" altLang="en-US">
              <a:latin typeface="宋体" panose="02010600030101010101" pitchFamily="2" charset="-122"/>
              <a:ea typeface="宋体" panose="02010600030101010101" pitchFamily="2" charset="-122"/>
            </a:endParaRPr>
          </a:p>
        </p:txBody>
      </p:sp>
      <p:graphicFrame>
        <p:nvGraphicFramePr>
          <p:cNvPr id="34" name="对象 33">
            <a:hlinkClick r:id="" action="ppaction://ole?verb="/>
          </p:cNvPr>
          <p:cNvGraphicFramePr>
            <a:graphicFrameLocks noChangeAspect="1"/>
          </p:cNvGraphicFramePr>
          <p:nvPr/>
        </p:nvGraphicFramePr>
        <p:xfrm>
          <a:off x="4968240" y="1739265"/>
          <a:ext cx="511175" cy="310515"/>
        </p:xfrm>
        <a:graphic>
          <a:graphicData uri="http://schemas.openxmlformats.org/presentationml/2006/ole">
            <mc:AlternateContent xmlns:mc="http://schemas.openxmlformats.org/markup-compatibility/2006">
              <mc:Choice xmlns:v="urn:schemas-microsoft-com:vml" Requires="v">
                <p:oleObj spid="_x0000_s2051" name="" r:id="rId23" imgW="355600" imgH="215900" progId="Equation.KSEE3">
                  <p:embed/>
                </p:oleObj>
              </mc:Choice>
              <mc:Fallback>
                <p:oleObj name="" r:id="rId23" imgW="355600" imgH="215900" progId="Equation.KSEE3">
                  <p:embed/>
                  <p:pic>
                    <p:nvPicPr>
                      <p:cNvPr id="0" name="图片 2050"/>
                      <p:cNvPicPr/>
                      <p:nvPr/>
                    </p:nvPicPr>
                    <p:blipFill>
                      <a:blip r:embed="rId24"/>
                      <a:stretch>
                        <a:fillRect/>
                      </a:stretch>
                    </p:blipFill>
                    <p:spPr>
                      <a:xfrm>
                        <a:off x="4968240" y="1739265"/>
                        <a:ext cx="511175" cy="31051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77" y="158378"/>
            <a:ext cx="814271" cy="646631"/>
          </a:xfrm>
          <a:prstGeom prst="roundRect">
            <a:avLst/>
          </a:prstGeom>
          <a:noFill/>
        </p:spPr>
        <p:txBody>
          <a:bodyPr wrap="none" rtlCol="0" anchor="ctr">
            <a:spAutoFit/>
          </a:bodyPr>
          <a:lstStyle/>
          <a:p>
            <a:pPr algn="ct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645414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定位算法研究与实现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定位算法设计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665605" y="1056640"/>
            <a:ext cx="371856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定位算法设计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a:stCxn id="4" idx="3"/>
          </p:cNvCxnSpPr>
          <p:nvPr/>
        </p:nvCxnSpPr>
        <p:spPr>
          <a:xfrm flipH="1">
            <a:off x="1307465" y="1173480"/>
            <a:ext cx="3175" cy="4942840"/>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Oval 52"/>
          <p:cNvSpPr/>
          <p:nvPr/>
        </p:nvSpPr>
        <p:spPr>
          <a:xfrm>
            <a:off x="1253758" y="21390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en-US" sz="3200">
              <a:latin typeface="+mn-ea"/>
              <a:sym typeface="+mn-ea"/>
            </a:endParaRPr>
          </a:p>
        </p:txBody>
      </p:sp>
      <p:sp>
        <p:nvSpPr>
          <p:cNvPr id="55" name="Oval 52"/>
          <p:cNvSpPr/>
          <p:nvPr/>
        </p:nvSpPr>
        <p:spPr>
          <a:xfrm>
            <a:off x="1253745" y="327751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4" name="加号 3"/>
          <p:cNvSpPr/>
          <p:nvPr/>
        </p:nvSpPr>
        <p:spPr>
          <a:xfrm>
            <a:off x="1155521" y="113229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4" name="文本框 53"/>
          <p:cNvSpPr txBox="1"/>
          <p:nvPr/>
        </p:nvSpPr>
        <p:spPr>
          <a:xfrm>
            <a:off x="1494155" y="315023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非视距处理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94155" y="4234815"/>
            <a:ext cx="192722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改进Kalman</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Oval 52"/>
          <p:cNvSpPr/>
          <p:nvPr/>
        </p:nvSpPr>
        <p:spPr>
          <a:xfrm>
            <a:off x="1253758" y="43615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 name="文本框 6"/>
          <p:cNvSpPr txBox="1"/>
          <p:nvPr/>
        </p:nvSpPr>
        <p:spPr>
          <a:xfrm>
            <a:off x="1494155" y="2012315"/>
            <a:ext cx="1553845" cy="39878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算法框图</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422015" y="1530985"/>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Oval 52"/>
          <p:cNvSpPr/>
          <p:nvPr/>
        </p:nvSpPr>
        <p:spPr>
          <a:xfrm>
            <a:off x="1253758" y="5288628"/>
            <a:ext cx="114301" cy="114301"/>
          </a:xfrm>
          <a:prstGeom prst="ellipse">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8" name="文本框 7"/>
          <p:cNvSpPr txBox="1"/>
          <p:nvPr/>
        </p:nvSpPr>
        <p:spPr>
          <a:xfrm>
            <a:off x="1458595" y="5161915"/>
            <a:ext cx="1729740" cy="398780"/>
          </a:xfrm>
          <a:prstGeom prst="rect">
            <a:avLst/>
          </a:prstGeom>
          <a:solidFill>
            <a:schemeClr val="accent2"/>
          </a:solid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最小二乘定位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8" name="图片 -2147482535"/>
          <p:cNvPicPr>
            <a:picLocks noChangeAspect="1"/>
          </p:cNvPicPr>
          <p:nvPr/>
        </p:nvPicPr>
        <p:blipFill>
          <a:blip r:embed="rId1"/>
          <a:stretch>
            <a:fillRect/>
          </a:stretch>
        </p:blipFill>
        <p:spPr>
          <a:xfrm>
            <a:off x="5027295" y="1517015"/>
            <a:ext cx="4813300" cy="492950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544871" y="2837923"/>
              <a:ext cx="1196764" cy="1182159"/>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2"/>
            <a:ext cx="6213188" cy="1141792"/>
            <a:chOff x="4531012" y="2721680"/>
            <a:chExt cx="6213188" cy="1141792"/>
          </a:xfrm>
        </p:grpSpPr>
        <p:sp>
          <p:nvSpPr>
            <p:cNvPr id="35" name="文本框 34"/>
            <p:cNvSpPr txBox="1"/>
            <p:nvPr/>
          </p:nvSpPr>
          <p:spPr>
            <a:xfrm>
              <a:off x="4531012" y="2721680"/>
              <a:ext cx="4194175" cy="706755"/>
            </a:xfrm>
            <a:prstGeom prst="rect">
              <a:avLst/>
            </a:prstGeom>
            <a:noFill/>
            <a:effectLst>
              <a:outerShdw dist="19050" dir="5400000" algn="t" rotWithShape="0">
                <a:schemeClr val="bg1"/>
              </a:outerShdw>
            </a:effectLst>
          </p:spPr>
          <p:txBody>
            <a:bodyPr wrap="square" rtlCol="0" anchor="ctr">
              <a:spAutoFit/>
            </a:bodyPr>
            <a:lstStyle/>
            <a:p>
              <a:pPr algn="ctr"/>
              <a:r>
                <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524840" y="2817892"/>
              <a:ext cx="1236826" cy="1222221"/>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3"/>
            <a:ext cx="6213188" cy="1141791"/>
            <a:chOff x="4531012" y="2721681"/>
            <a:chExt cx="6213188" cy="1141791"/>
          </a:xfrm>
        </p:grpSpPr>
        <p:sp>
          <p:nvSpPr>
            <p:cNvPr id="35" name="文本框 34"/>
            <p:cNvSpPr txBox="1"/>
            <p:nvPr/>
          </p:nvSpPr>
          <p:spPr>
            <a:xfrm>
              <a:off x="4531012" y="2721681"/>
              <a:ext cx="5095875" cy="706755"/>
            </a:xfrm>
            <a:prstGeom prst="rect">
              <a:avLst/>
            </a:prstGeom>
            <a:noFill/>
            <a:effectLst>
              <a:outerShdw dist="19050" dir="5400000" algn="t" rotWithShape="0">
                <a:schemeClr val="bg1"/>
              </a:outerShdw>
            </a:effectLst>
          </p:spPr>
          <p:txBody>
            <a:bodyPr wrap="square" rtlCol="0" anchor="ctr">
              <a:spAutoFit/>
            </a:bodyPr>
            <a:lstStyle/>
            <a:p>
              <a:pPr algn="ctr"/>
              <a:r>
                <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5" name="矩形 4"/>
          <p:cNvSpPr/>
          <p:nvPr/>
        </p:nvSpPr>
        <p:spPr>
          <a:xfrm>
            <a:off x="7877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8479790" y="3476528"/>
            <a:ext cx="495300"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43" y="158345"/>
            <a:ext cx="814337" cy="646697"/>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18" y="220706"/>
            <a:ext cx="5985562"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软件总体设计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p:nvPr/>
        </p:nvCxnSpPr>
        <p:spPr>
          <a:xfrm>
            <a:off x="979881" y="1155004"/>
            <a:ext cx="8912" cy="123836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Oval 52"/>
          <p:cNvSpPr/>
          <p:nvPr/>
        </p:nvSpPr>
        <p:spPr>
          <a:xfrm>
            <a:off x="931429" y="139927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2400"/>
              </a:lnSpc>
            </a:pPr>
            <a:endParaRPr lang="en-US" sz="2000">
              <a:latin typeface="+mn-ea"/>
            </a:endParaRPr>
          </a:p>
        </p:txBody>
      </p:sp>
      <p:sp>
        <p:nvSpPr>
          <p:cNvPr id="57" name="Oval 52"/>
          <p:cNvSpPr/>
          <p:nvPr/>
        </p:nvSpPr>
        <p:spPr>
          <a:xfrm>
            <a:off x="922960" y="195808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2400"/>
              </a:lnSpc>
            </a:pPr>
            <a:endParaRPr lang="en-US" sz="2000">
              <a:latin typeface="+mn-ea"/>
            </a:endParaRPr>
          </a:p>
        </p:txBody>
      </p:sp>
      <p:sp>
        <p:nvSpPr>
          <p:cNvPr id="9" name="文本框 8"/>
          <p:cNvSpPr txBox="1"/>
          <p:nvPr/>
        </p:nvSpPr>
        <p:spPr>
          <a:xfrm>
            <a:off x="1131570" y="1318895"/>
            <a:ext cx="3597275" cy="398780"/>
          </a:xfrm>
          <a:prstGeom prst="rect">
            <a:avLst/>
          </a:prstGeom>
          <a:noFill/>
        </p:spPr>
        <p:txBody>
          <a:bodyPr wrap="square" rtlCol="0">
            <a:spAutoFit/>
          </a:bodyPr>
          <a:lstStyle/>
          <a:p>
            <a:pPr fontAlgn="auto">
              <a:lnSpc>
                <a:spcPts val="2400"/>
              </a:lnSpc>
            </a:pPr>
            <a:r>
              <a:rPr lang="zh-CN" altLang="en-US" sz="2000" b="1">
                <a:solidFill>
                  <a:srgbClr val="E36860"/>
                </a:solidFill>
                <a:latin typeface="宋体" panose="02010600030101010101" pitchFamily="2" charset="-122"/>
                <a:ea typeface="宋体" panose="02010600030101010101" pitchFamily="2" charset="-122"/>
                <a:sym typeface="+mn-ea"/>
              </a:rPr>
              <a:t>室内定位系统采用C/S架构</a:t>
            </a:r>
            <a:endParaRPr lang="zh-CN" altLang="en-US" sz="2000" b="1">
              <a:solidFill>
                <a:srgbClr val="E36860"/>
              </a:solidFill>
              <a:latin typeface="宋体" panose="02010600030101010101" pitchFamily="2" charset="-122"/>
              <a:ea typeface="宋体" panose="02010600030101010101" pitchFamily="2" charset="-122"/>
              <a:sym typeface="+mn-ea"/>
            </a:endParaRPr>
          </a:p>
        </p:txBody>
      </p:sp>
      <p:sp>
        <p:nvSpPr>
          <p:cNvPr id="13" name="文本框 12"/>
          <p:cNvSpPr txBox="1"/>
          <p:nvPr/>
        </p:nvSpPr>
        <p:spPr>
          <a:xfrm>
            <a:off x="1170305" y="1837690"/>
            <a:ext cx="4850130" cy="706755"/>
          </a:xfrm>
          <a:prstGeom prst="rect">
            <a:avLst/>
          </a:prstGeom>
          <a:noFill/>
        </p:spPr>
        <p:txBody>
          <a:bodyPr wrap="square" rtlCol="0">
            <a:spAutoFit/>
          </a:bodyPr>
          <a:lstStyle/>
          <a:p>
            <a:pPr algn="l" fontAlgn="auto">
              <a:lnSpc>
                <a:spcPts val="2400"/>
              </a:lnSpc>
            </a:pPr>
            <a:r>
              <a:rPr lang="zh-CN" altLang="en-US" sz="2000" b="1">
                <a:solidFill>
                  <a:srgbClr val="E36860"/>
                </a:solidFill>
                <a:latin typeface="宋体" panose="02010600030101010101" pitchFamily="2" charset="-122"/>
                <a:ea typeface="宋体" panose="02010600030101010101" pitchFamily="2" charset="-122"/>
                <a:sym typeface="+mn-ea"/>
              </a:rPr>
              <a:t>方便系统软件后期维护和功能扩展，服务端程序根据功能不同划分为三个独立软件</a:t>
            </a:r>
            <a:endParaRPr lang="zh-CN" altLang="en-US" sz="2000" b="1">
              <a:solidFill>
                <a:srgbClr val="E36860"/>
              </a:solidFill>
              <a:latin typeface="宋体" panose="02010600030101010101" pitchFamily="2" charset="-122"/>
              <a:ea typeface="宋体" panose="02010600030101010101" pitchFamily="2" charset="-122"/>
              <a:sym typeface="+mn-ea"/>
            </a:endParaRPr>
          </a:p>
        </p:txBody>
      </p:sp>
      <p:cxnSp>
        <p:nvCxnSpPr>
          <p:cNvPr id="66" name="Straight Connector 8"/>
          <p:cNvCxnSpPr/>
          <p:nvPr/>
        </p:nvCxnSpPr>
        <p:spPr>
          <a:xfrm>
            <a:off x="6152921" y="1155004"/>
            <a:ext cx="8912" cy="123836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Oval 52"/>
          <p:cNvSpPr/>
          <p:nvPr/>
        </p:nvSpPr>
        <p:spPr>
          <a:xfrm>
            <a:off x="6104469" y="139927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2400"/>
              </a:lnSpc>
            </a:pPr>
            <a:endParaRPr lang="en-US" sz="2000">
              <a:latin typeface="+mn-ea"/>
            </a:endParaRPr>
          </a:p>
        </p:txBody>
      </p:sp>
      <p:sp>
        <p:nvSpPr>
          <p:cNvPr id="73" name="Oval 52"/>
          <p:cNvSpPr/>
          <p:nvPr/>
        </p:nvSpPr>
        <p:spPr>
          <a:xfrm>
            <a:off x="6096000" y="195808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2400"/>
              </a:lnSpc>
            </a:pPr>
            <a:endParaRPr lang="en-US" sz="2000">
              <a:latin typeface="+mn-ea"/>
            </a:endParaRPr>
          </a:p>
        </p:txBody>
      </p:sp>
      <p:sp>
        <p:nvSpPr>
          <p:cNvPr id="74" name="文本框 73"/>
          <p:cNvSpPr txBox="1"/>
          <p:nvPr/>
        </p:nvSpPr>
        <p:spPr>
          <a:xfrm>
            <a:off x="6298565" y="1318895"/>
            <a:ext cx="3904615" cy="398780"/>
          </a:xfrm>
          <a:prstGeom prst="rect">
            <a:avLst/>
          </a:prstGeom>
          <a:noFill/>
        </p:spPr>
        <p:txBody>
          <a:bodyPr wrap="square" rtlCol="0">
            <a:spAutoFit/>
          </a:bodyPr>
          <a:lstStyle/>
          <a:p>
            <a:pPr fontAlgn="auto">
              <a:lnSpc>
                <a:spcPts val="2400"/>
              </a:lnSpc>
            </a:pPr>
            <a:r>
              <a:rPr lang="zh-CN" altLang="en-US" sz="2000" b="1">
                <a:solidFill>
                  <a:srgbClr val="E36860"/>
                </a:solidFill>
                <a:latin typeface="宋体" panose="02010600030101010101" pitchFamily="2" charset="-122"/>
                <a:ea typeface="宋体" panose="02010600030101010101" pitchFamily="2" charset="-122"/>
                <a:sym typeface="+mn-ea"/>
              </a:rPr>
              <a:t>Qt Creator集成开发环境开发</a:t>
            </a:r>
            <a:endParaRPr lang="zh-CN" altLang="en-US" sz="2000" b="1">
              <a:solidFill>
                <a:srgbClr val="E36860"/>
              </a:solidFill>
              <a:latin typeface="宋体" panose="02010600030101010101" pitchFamily="2" charset="-122"/>
              <a:ea typeface="宋体" panose="02010600030101010101" pitchFamily="2" charset="-122"/>
              <a:sym typeface="+mn-ea"/>
            </a:endParaRPr>
          </a:p>
        </p:txBody>
      </p:sp>
      <p:sp>
        <p:nvSpPr>
          <p:cNvPr id="75" name="文本框 74"/>
          <p:cNvSpPr txBox="1"/>
          <p:nvPr/>
        </p:nvSpPr>
        <p:spPr>
          <a:xfrm>
            <a:off x="6298565" y="1837690"/>
            <a:ext cx="5010785" cy="706755"/>
          </a:xfrm>
          <a:prstGeom prst="rect">
            <a:avLst/>
          </a:prstGeom>
          <a:noFill/>
        </p:spPr>
        <p:txBody>
          <a:bodyPr wrap="square" rtlCol="0">
            <a:spAutoFit/>
          </a:bodyPr>
          <a:lstStyle/>
          <a:p>
            <a:r>
              <a:rPr lang="zh-CN" altLang="en-US" sz="2000" b="1">
                <a:solidFill>
                  <a:srgbClr val="E36860"/>
                </a:solidFill>
                <a:latin typeface="宋体" panose="02010600030101010101" pitchFamily="2" charset="-122"/>
                <a:ea typeface="宋体" panose="02010600030101010101" pitchFamily="2" charset="-122"/>
                <a:sym typeface="+mn-ea"/>
              </a:rPr>
              <a:t>程序之间通过Socket网络通信实现信息交互，实现服务软件跨区域跨网段异地部署。</a:t>
            </a:r>
            <a:endParaRPr lang="zh-CN" altLang="en-US" sz="2000" b="1">
              <a:solidFill>
                <a:srgbClr val="E36860"/>
              </a:solidFill>
              <a:latin typeface="宋体" panose="02010600030101010101" pitchFamily="2" charset="-122"/>
              <a:ea typeface="宋体" panose="02010600030101010101" pitchFamily="2" charset="-122"/>
              <a:sym typeface="+mn-ea"/>
            </a:endParaRPr>
          </a:p>
        </p:txBody>
      </p:sp>
      <p:graphicFrame>
        <p:nvGraphicFramePr>
          <p:cNvPr id="2" name="对象 -2147482607"/>
          <p:cNvGraphicFramePr>
            <a:graphicFrameLocks noChangeAspect="1"/>
          </p:cNvGraphicFramePr>
          <p:nvPr/>
        </p:nvGraphicFramePr>
        <p:xfrm>
          <a:off x="2926715" y="2623820"/>
          <a:ext cx="5246370" cy="3636010"/>
        </p:xfrm>
        <a:graphic>
          <a:graphicData uri="http://schemas.openxmlformats.org/presentationml/2006/ole">
            <mc:AlternateContent xmlns:mc="http://schemas.openxmlformats.org/markup-compatibility/2006">
              <mc:Choice xmlns:v="urn:schemas-microsoft-com:vml" Requires="v">
                <p:oleObj spid="_x0000_s3076" name="" r:id="rId1" imgW="6743700" imgH="4648200" progId="Visio.Drawing.11">
                  <p:embed/>
                </p:oleObj>
              </mc:Choice>
              <mc:Fallback>
                <p:oleObj name="" r:id="rId1" imgW="6743700" imgH="4648200" progId="Visio.Drawing.11">
                  <p:embed/>
                  <p:pic>
                    <p:nvPicPr>
                      <p:cNvPr id="0" name="图片 3075"/>
                      <p:cNvPicPr/>
                      <p:nvPr/>
                    </p:nvPicPr>
                    <p:blipFill>
                      <a:blip r:embed="rId2"/>
                      <a:stretch>
                        <a:fillRect/>
                      </a:stretch>
                    </p:blipFill>
                    <p:spPr>
                      <a:xfrm>
                        <a:off x="2926715" y="2623820"/>
                        <a:ext cx="5246370" cy="36360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5243" y="158345"/>
            <a:ext cx="814337" cy="646697"/>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18" y="220706"/>
            <a:ext cx="5985562"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软件总体设计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1" imgW="914400" imgH="215900" progId="Equation.KSEE3">
                  <p:embed/>
                </p:oleObj>
              </mc:Choice>
              <mc:Fallback>
                <p:oleObj name="" r:id="rId1" imgW="914400" imgH="215900" progId="Equation.KSEE3">
                  <p:embed/>
                  <p:pic>
                    <p:nvPicPr>
                      <p:cNvPr id="0" name="图片 1025"/>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38225" y="1056640"/>
          <a:ext cx="7945755" cy="5057775"/>
        </p:xfrm>
        <a:graphic>
          <a:graphicData uri="http://schemas.openxmlformats.org/presentationml/2006/ole">
            <mc:AlternateContent xmlns:mc="http://schemas.openxmlformats.org/markup-compatibility/2006">
              <mc:Choice xmlns:v="urn:schemas-microsoft-com:vml" Requires="v">
                <p:oleObj spid="_x0000_s1029" name="" r:id="rId3" imgW="6743700" imgH="4292600" progId="Visio.Drawing.11">
                  <p:embed/>
                </p:oleObj>
              </mc:Choice>
              <mc:Fallback>
                <p:oleObj name="" r:id="rId3" imgW="6743700" imgH="4292600" progId="Visio.Drawing.11">
                  <p:embed/>
                  <p:pic>
                    <p:nvPicPr>
                      <p:cNvPr id="0" name="图片 1028"/>
                      <p:cNvPicPr/>
                      <p:nvPr/>
                    </p:nvPicPr>
                    <p:blipFill>
                      <a:blip r:embed="rId4"/>
                      <a:stretch>
                        <a:fillRect/>
                      </a:stretch>
                    </p:blipFill>
                    <p:spPr>
                      <a:xfrm>
                        <a:off x="1038225" y="1056640"/>
                        <a:ext cx="7945755" cy="505777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8"/>
          <p:cNvCxnSpPr/>
          <p:nvPr/>
        </p:nvCxnSpPr>
        <p:spPr>
          <a:xfrm>
            <a:off x="1241079" y="1324341"/>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0" name="Oval 52"/>
          <p:cNvSpPr/>
          <p:nvPr/>
        </p:nvSpPr>
        <p:spPr>
          <a:xfrm>
            <a:off x="1192840" y="314090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98" name="组合 97"/>
          <p:cNvGrpSpPr/>
          <p:nvPr/>
        </p:nvGrpSpPr>
        <p:grpSpPr>
          <a:xfrm flipV="1">
            <a:off x="0" y="6812281"/>
            <a:ext cx="12192000" cy="45719"/>
            <a:chOff x="0" y="6762750"/>
            <a:chExt cx="12192000" cy="95250"/>
          </a:xfrm>
        </p:grpSpPr>
        <p:grpSp>
          <p:nvGrpSpPr>
            <p:cNvPr id="99" name="组合 98"/>
            <p:cNvGrpSpPr/>
            <p:nvPr/>
          </p:nvGrpSpPr>
          <p:grpSpPr>
            <a:xfrm>
              <a:off x="0" y="6762750"/>
              <a:ext cx="3048000" cy="95250"/>
              <a:chOff x="209549" y="5467350"/>
              <a:chExt cx="3048000" cy="95250"/>
            </a:xfrm>
          </p:grpSpPr>
          <p:sp>
            <p:nvSpPr>
              <p:cNvPr id="138" name="矩形 13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048000" y="6762750"/>
              <a:ext cx="3048000" cy="95250"/>
              <a:chOff x="209549" y="5467350"/>
              <a:chExt cx="3048000" cy="95250"/>
            </a:xfrm>
          </p:grpSpPr>
          <p:sp>
            <p:nvSpPr>
              <p:cNvPr id="132" name="矩形 131"/>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096000" y="6762750"/>
              <a:ext cx="3048000" cy="95250"/>
              <a:chOff x="209549" y="5467350"/>
              <a:chExt cx="3048000" cy="95250"/>
            </a:xfrm>
          </p:grpSpPr>
          <p:sp>
            <p:nvSpPr>
              <p:cNvPr id="124" name="矩形 123"/>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9144000" y="6762750"/>
              <a:ext cx="3048000" cy="95250"/>
              <a:chOff x="209549" y="5467350"/>
              <a:chExt cx="3048000" cy="95250"/>
            </a:xfrm>
          </p:grpSpPr>
          <p:sp>
            <p:nvSpPr>
              <p:cNvPr id="109" name="矩形 108"/>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加号 152"/>
          <p:cNvSpPr/>
          <p:nvPr/>
        </p:nvSpPr>
        <p:spPr>
          <a:xfrm>
            <a:off x="1096956" y="115261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54" name="文本框 153"/>
          <p:cNvSpPr txBox="1"/>
          <p:nvPr/>
        </p:nvSpPr>
        <p:spPr>
          <a:xfrm>
            <a:off x="1404430" y="1076589"/>
            <a:ext cx="2765259" cy="460375"/>
          </a:xfrm>
          <a:prstGeom prst="rect">
            <a:avLst/>
          </a:prstGeom>
          <a:noFill/>
        </p:spPr>
        <p:txBody>
          <a:bodyPr wrap="square" rtlCol="0">
            <a:spAutoFit/>
          </a:bodyPr>
          <a:lstStyle/>
          <a:p>
            <a:r>
              <a:rPr lang="zh-CN" altLang="en-US" sz="2400" b="1" dirty="0" smtClean="0">
                <a:solidFill>
                  <a:schemeClr val="accent6">
                    <a:lumMod val="75000"/>
                  </a:schemeClr>
                </a:solidFill>
                <a:latin typeface="微软雅黑" panose="020B0503020204020204" pitchFamily="34" charset="-122"/>
                <a:ea typeface="微软雅黑" panose="020B0503020204020204" pitchFamily="34" charset="-122"/>
              </a:rPr>
              <a:t>定位引擎服务软件</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2" name="Oval 52"/>
          <p:cNvSpPr/>
          <p:nvPr/>
        </p:nvSpPr>
        <p:spPr>
          <a:xfrm>
            <a:off x="1192627" y="19113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83" name="文本框 82"/>
          <p:cNvSpPr txBox="1"/>
          <p:nvPr/>
        </p:nvSpPr>
        <p:spPr>
          <a:xfrm>
            <a:off x="1357630" y="2980690"/>
            <a:ext cx="2484755" cy="1681480"/>
          </a:xfrm>
          <a:prstGeom prst="rect">
            <a:avLst/>
          </a:prstGeom>
          <a:noFill/>
        </p:spPr>
        <p:txBody>
          <a:bodyPr wrap="square" rtlCol="0">
            <a:spAutoFit/>
          </a:bodyPr>
          <a:lstStyle/>
          <a:p>
            <a:pPr indent="0">
              <a:buNone/>
            </a:pP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客户端通信</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响应客户端基站标签数据请求</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读取配置软件的配置文件，配置系统相关参数</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维护与基站心跳</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6" name="Oval 52"/>
          <p:cNvSpPr/>
          <p:nvPr/>
        </p:nvSpPr>
        <p:spPr>
          <a:xfrm>
            <a:off x="1192840" y="505960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146" name="组合 60"/>
          <p:cNvGrpSpPr/>
          <p:nvPr/>
        </p:nvGrpSpPr>
        <p:grpSpPr>
          <a:xfrm>
            <a:off x="-285174" y="0"/>
            <a:ext cx="2055918" cy="563733"/>
            <a:chOff x="-459347" y="0"/>
            <a:chExt cx="3188033" cy="874159"/>
          </a:xfrm>
        </p:grpSpPr>
        <p:sp>
          <p:nvSpPr>
            <p:cNvPr id="147" name="直角三角形 14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1"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2" name="文本框 151"/>
          <p:cNvSpPr txBox="1"/>
          <p:nvPr/>
        </p:nvSpPr>
        <p:spPr>
          <a:xfrm>
            <a:off x="138980" y="162082"/>
            <a:ext cx="806863" cy="639223"/>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55" name="文本框 154"/>
          <p:cNvSpPr txBox="1"/>
          <p:nvPr/>
        </p:nvSpPr>
        <p:spPr>
          <a:xfrm>
            <a:off x="1131570" y="220663"/>
            <a:ext cx="64046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158" name="矩形 157"/>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357630" y="1807845"/>
            <a:ext cx="2484755" cy="115824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基站标签管理</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基站、标签在线离线状态</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基站标签状态监控</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171450" indent="-171450">
              <a:buFont typeface="Arial" panose="020B0604020202020204" pitchFamily="34" charset="0"/>
              <a:buChar char="•"/>
            </a:pPr>
            <a:endParaRPr sz="1600" dirty="0">
              <a:latin typeface="微软雅黑" panose="020B0503020204020204" pitchFamily="34" charset="-122"/>
              <a:ea typeface="微软雅黑" panose="020B0503020204020204" pitchFamily="34" charset="-122"/>
            </a:endParaRPr>
          </a:p>
        </p:txBody>
      </p:sp>
      <p:sp>
        <p:nvSpPr>
          <p:cNvPr id="169" name="文本框 168"/>
          <p:cNvSpPr txBox="1"/>
          <p:nvPr/>
        </p:nvSpPr>
        <p:spPr>
          <a:xfrm>
            <a:off x="1406525" y="5006340"/>
            <a:ext cx="2550795" cy="115570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rPr>
              <a:t>数据计算与存储</a:t>
            </a:r>
            <a:endParaRPr lang="zh-CN" altLang="en-US" sz="2000" b="1" dirty="0">
              <a:solidFill>
                <a:schemeClr val="accent1">
                  <a:lumMod val="75000"/>
                </a:schemeClr>
              </a:solidFill>
              <a:latin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定位算法解析标签坐标</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实时数据库存取</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342900" indent="-171450" algn="l" fontAlgn="auto">
              <a:lnSpc>
                <a:spcPts val="1900"/>
              </a:lnSpc>
              <a:buNone/>
            </a:pPr>
            <a:endParaRPr lang="zh-CN" altLang="en-US" sz="1400" dirty="0">
              <a:latin typeface="微软雅黑" panose="020B0503020204020204" pitchFamily="34" charset="-122"/>
              <a:ea typeface="微软雅黑" panose="020B0503020204020204" pitchFamily="34" charset="-122"/>
            </a:endParaRPr>
          </a:p>
        </p:txBody>
      </p:sp>
      <p:sp>
        <p:nvSpPr>
          <p:cNvPr id="9" name="圆角矩形 8"/>
          <p:cNvSpPr/>
          <p:nvPr/>
        </p:nvSpPr>
        <p:spPr>
          <a:xfrm>
            <a:off x="3843020" y="1536700"/>
            <a:ext cx="76542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28"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955" y="1807845"/>
            <a:ext cx="6020435" cy="42976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533"/>
          <p:cNvGraphicFramePr>
            <a:graphicFrameLocks noChangeAspect="1"/>
          </p:cNvGraphicFramePr>
          <p:nvPr/>
        </p:nvGraphicFramePr>
        <p:xfrm>
          <a:off x="5126355" y="1771650"/>
          <a:ext cx="5285105" cy="4474210"/>
        </p:xfrm>
        <a:graphic>
          <a:graphicData uri="http://schemas.openxmlformats.org/presentationml/2006/ole">
            <mc:AlternateContent xmlns:mc="http://schemas.openxmlformats.org/markup-compatibility/2006">
              <mc:Choice xmlns:v="urn:schemas-microsoft-com:vml" Requires="v">
                <p:oleObj spid="_x0000_s3076" name="" r:id="rId1" imgW="6604000" imgH="5575300" progId="Visio.Drawing.11">
                  <p:embed/>
                </p:oleObj>
              </mc:Choice>
              <mc:Fallback>
                <p:oleObj name="" r:id="rId1" imgW="6604000" imgH="5575300" progId="Visio.Drawing.11">
                  <p:embed/>
                  <p:pic>
                    <p:nvPicPr>
                      <p:cNvPr id="0" name="图片 3075"/>
                      <p:cNvPicPr/>
                      <p:nvPr/>
                    </p:nvPicPr>
                    <p:blipFill>
                      <a:blip r:embed="rId2"/>
                      <a:stretch>
                        <a:fillRect/>
                      </a:stretch>
                    </p:blipFill>
                    <p:spPr>
                      <a:xfrm>
                        <a:off x="5126355" y="1771650"/>
                        <a:ext cx="5285105" cy="4474210"/>
                      </a:xfrm>
                      <a:prstGeom prst="rect">
                        <a:avLst/>
                      </a:prstGeom>
                      <a:noFill/>
                      <a:ln w="38100">
                        <a:noFill/>
                        <a:miter/>
                      </a:ln>
                    </p:spPr>
                  </p:pic>
                </p:oleObj>
              </mc:Fallback>
            </mc:AlternateContent>
          </a:graphicData>
        </a:graphic>
      </p:graphicFrame>
      <p:pic>
        <p:nvPicPr>
          <p:cNvPr id="4" name="图片 3" descr="MacHi 2018-03-28 15-48-17"/>
          <p:cNvPicPr>
            <a:picLocks noChangeAspect="1"/>
          </p:cNvPicPr>
          <p:nvPr/>
        </p:nvPicPr>
        <p:blipFill>
          <a:blip r:embed="rId3"/>
          <a:stretch>
            <a:fillRect/>
          </a:stretch>
        </p:blipFill>
        <p:spPr>
          <a:xfrm>
            <a:off x="3858895" y="1742440"/>
            <a:ext cx="7522210" cy="4503420"/>
          </a:xfrm>
          <a:prstGeom prst="rect">
            <a:avLst/>
          </a:prstGeom>
        </p:spPr>
      </p:pic>
      <p:cxnSp>
        <p:nvCxnSpPr>
          <p:cNvPr id="114" name="Straight Connector 8"/>
          <p:cNvCxnSpPr/>
          <p:nvPr/>
        </p:nvCxnSpPr>
        <p:spPr>
          <a:xfrm>
            <a:off x="1241079" y="1324341"/>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0" name="Oval 52"/>
          <p:cNvSpPr/>
          <p:nvPr/>
        </p:nvSpPr>
        <p:spPr>
          <a:xfrm>
            <a:off x="1192840" y="314090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98" name="组合 97"/>
          <p:cNvGrpSpPr/>
          <p:nvPr/>
        </p:nvGrpSpPr>
        <p:grpSpPr>
          <a:xfrm flipV="1">
            <a:off x="0" y="6812281"/>
            <a:ext cx="12192000" cy="45719"/>
            <a:chOff x="0" y="6762750"/>
            <a:chExt cx="12192000" cy="95250"/>
          </a:xfrm>
        </p:grpSpPr>
        <p:grpSp>
          <p:nvGrpSpPr>
            <p:cNvPr id="99" name="组合 98"/>
            <p:cNvGrpSpPr/>
            <p:nvPr/>
          </p:nvGrpSpPr>
          <p:grpSpPr>
            <a:xfrm>
              <a:off x="0" y="6762750"/>
              <a:ext cx="3048000" cy="95250"/>
              <a:chOff x="209549" y="5467350"/>
              <a:chExt cx="3048000" cy="95250"/>
            </a:xfrm>
          </p:grpSpPr>
          <p:sp>
            <p:nvSpPr>
              <p:cNvPr id="138" name="矩形 13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048000" y="6762750"/>
              <a:ext cx="3048000" cy="95250"/>
              <a:chOff x="209549" y="5467350"/>
              <a:chExt cx="3048000" cy="95250"/>
            </a:xfrm>
          </p:grpSpPr>
          <p:sp>
            <p:nvSpPr>
              <p:cNvPr id="132" name="矩形 131"/>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096000" y="6762750"/>
              <a:ext cx="3048000" cy="95250"/>
              <a:chOff x="209549" y="5467350"/>
              <a:chExt cx="3048000" cy="95250"/>
            </a:xfrm>
          </p:grpSpPr>
          <p:sp>
            <p:nvSpPr>
              <p:cNvPr id="124" name="矩形 123"/>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9144000" y="6762750"/>
              <a:ext cx="3048000" cy="95250"/>
              <a:chOff x="209549" y="5467350"/>
              <a:chExt cx="3048000" cy="95250"/>
            </a:xfrm>
          </p:grpSpPr>
          <p:sp>
            <p:nvSpPr>
              <p:cNvPr id="109" name="矩形 108"/>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加号 152"/>
          <p:cNvSpPr/>
          <p:nvPr/>
        </p:nvSpPr>
        <p:spPr>
          <a:xfrm>
            <a:off x="1096956" y="115261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54" name="文本框 153"/>
          <p:cNvSpPr txBox="1"/>
          <p:nvPr/>
        </p:nvSpPr>
        <p:spPr>
          <a:xfrm>
            <a:off x="1404430" y="1076589"/>
            <a:ext cx="2765259" cy="460375"/>
          </a:xfrm>
          <a:prstGeom prst="rect">
            <a:avLst/>
          </a:prstGeom>
          <a:noFill/>
        </p:spPr>
        <p:txBody>
          <a:bodyPr wrap="square" rtlCol="0">
            <a:spAutoFit/>
          </a:bodyPr>
          <a:lstStyle/>
          <a:p>
            <a:r>
              <a:rPr lang="zh-CN" altLang="en-US" sz="2400" b="1" dirty="0" smtClean="0">
                <a:solidFill>
                  <a:schemeClr val="accent6">
                    <a:lumMod val="75000"/>
                  </a:schemeClr>
                </a:solidFill>
                <a:latin typeface="微软雅黑" panose="020B0503020204020204" pitchFamily="34" charset="-122"/>
                <a:ea typeface="微软雅黑" panose="020B0503020204020204" pitchFamily="34" charset="-122"/>
              </a:rPr>
              <a:t>定位引擎服务软件</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2" name="Oval 52"/>
          <p:cNvSpPr/>
          <p:nvPr/>
        </p:nvSpPr>
        <p:spPr>
          <a:xfrm>
            <a:off x="1192627" y="19113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83" name="文本框 82"/>
          <p:cNvSpPr txBox="1"/>
          <p:nvPr/>
        </p:nvSpPr>
        <p:spPr>
          <a:xfrm>
            <a:off x="1458595" y="3041015"/>
            <a:ext cx="2282190" cy="168148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客户端通信</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响应客户端基站标签数据请求</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读取配置软件的配置文件，配置系统相关参数</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维护与基站心跳</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6" name="Oval 52"/>
          <p:cNvSpPr/>
          <p:nvPr/>
        </p:nvSpPr>
        <p:spPr>
          <a:xfrm>
            <a:off x="1192840" y="505960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146" name="组合 60"/>
          <p:cNvGrpSpPr/>
          <p:nvPr/>
        </p:nvGrpSpPr>
        <p:grpSpPr>
          <a:xfrm>
            <a:off x="-285174" y="0"/>
            <a:ext cx="2055918" cy="563733"/>
            <a:chOff x="-459347" y="0"/>
            <a:chExt cx="3188033" cy="874159"/>
          </a:xfrm>
        </p:grpSpPr>
        <p:sp>
          <p:nvSpPr>
            <p:cNvPr id="147" name="直角三角形 14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1"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2" name="文本框 151"/>
          <p:cNvSpPr txBox="1"/>
          <p:nvPr/>
        </p:nvSpPr>
        <p:spPr>
          <a:xfrm>
            <a:off x="138980" y="162082"/>
            <a:ext cx="806863" cy="639223"/>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55" name="文本框 154"/>
          <p:cNvSpPr txBox="1"/>
          <p:nvPr/>
        </p:nvSpPr>
        <p:spPr>
          <a:xfrm>
            <a:off x="1131570" y="220663"/>
            <a:ext cx="647827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58" name="矩形 157"/>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523365" y="1742440"/>
            <a:ext cx="2180590" cy="141478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基站标签管理</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基站、标签在线离线状态</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基站标签状态监控</a:t>
            </a:r>
            <a:endParaRPr lang="zh-CN" sz="14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sz="1600" dirty="0">
              <a:latin typeface="微软雅黑" panose="020B0503020204020204" pitchFamily="34" charset="-122"/>
              <a:ea typeface="微软雅黑" panose="020B0503020204020204" pitchFamily="34" charset="-122"/>
            </a:endParaRPr>
          </a:p>
        </p:txBody>
      </p:sp>
      <p:sp>
        <p:nvSpPr>
          <p:cNvPr id="169" name="文本框 168"/>
          <p:cNvSpPr txBox="1"/>
          <p:nvPr/>
        </p:nvSpPr>
        <p:spPr>
          <a:xfrm>
            <a:off x="1458595" y="4958080"/>
            <a:ext cx="2197735" cy="1383665"/>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rPr>
              <a:t>数据计算与存储</a:t>
            </a:r>
            <a:endParaRPr lang="zh-CN" altLang="en-US" sz="2000" b="1" dirty="0">
              <a:solidFill>
                <a:schemeClr val="accent1">
                  <a:lumMod val="75000"/>
                </a:schemeClr>
              </a:solidFill>
              <a:latin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定位算法解析标签坐标</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实时数据库存取</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171450" indent="-1714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9" name="圆角矩形 8"/>
          <p:cNvSpPr/>
          <p:nvPr/>
        </p:nvSpPr>
        <p:spPr>
          <a:xfrm>
            <a:off x="3741420" y="1536700"/>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8"/>
          <p:cNvCxnSpPr/>
          <p:nvPr/>
        </p:nvCxnSpPr>
        <p:spPr>
          <a:xfrm>
            <a:off x="1241079" y="1324341"/>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0" name="Oval 52"/>
          <p:cNvSpPr/>
          <p:nvPr/>
        </p:nvSpPr>
        <p:spPr>
          <a:xfrm>
            <a:off x="1192840" y="314090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98" name="组合 97"/>
          <p:cNvGrpSpPr/>
          <p:nvPr/>
        </p:nvGrpSpPr>
        <p:grpSpPr>
          <a:xfrm flipV="1">
            <a:off x="0" y="6812281"/>
            <a:ext cx="12192000" cy="45719"/>
            <a:chOff x="0" y="6762750"/>
            <a:chExt cx="12192000" cy="95250"/>
          </a:xfrm>
        </p:grpSpPr>
        <p:grpSp>
          <p:nvGrpSpPr>
            <p:cNvPr id="99" name="组合 98"/>
            <p:cNvGrpSpPr/>
            <p:nvPr/>
          </p:nvGrpSpPr>
          <p:grpSpPr>
            <a:xfrm>
              <a:off x="0" y="6762750"/>
              <a:ext cx="3048000" cy="95250"/>
              <a:chOff x="209549" y="5467350"/>
              <a:chExt cx="3048000" cy="95250"/>
            </a:xfrm>
          </p:grpSpPr>
          <p:sp>
            <p:nvSpPr>
              <p:cNvPr id="138" name="矩形 13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048000" y="6762750"/>
              <a:ext cx="3048000" cy="95250"/>
              <a:chOff x="209549" y="5467350"/>
              <a:chExt cx="3048000" cy="95250"/>
            </a:xfrm>
          </p:grpSpPr>
          <p:sp>
            <p:nvSpPr>
              <p:cNvPr id="132" name="矩形 131"/>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096000" y="6762750"/>
              <a:ext cx="3048000" cy="95250"/>
              <a:chOff x="209549" y="5467350"/>
              <a:chExt cx="3048000" cy="95250"/>
            </a:xfrm>
          </p:grpSpPr>
          <p:sp>
            <p:nvSpPr>
              <p:cNvPr id="124" name="矩形 123"/>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9144000" y="6762750"/>
              <a:ext cx="3048000" cy="95250"/>
              <a:chOff x="209549" y="5467350"/>
              <a:chExt cx="3048000" cy="95250"/>
            </a:xfrm>
          </p:grpSpPr>
          <p:sp>
            <p:nvSpPr>
              <p:cNvPr id="109" name="矩形 108"/>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加号 152"/>
          <p:cNvSpPr/>
          <p:nvPr/>
        </p:nvSpPr>
        <p:spPr>
          <a:xfrm>
            <a:off x="1096956" y="115261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54" name="文本框 153"/>
          <p:cNvSpPr txBox="1"/>
          <p:nvPr/>
        </p:nvSpPr>
        <p:spPr>
          <a:xfrm>
            <a:off x="1404430" y="1076589"/>
            <a:ext cx="2765259" cy="460375"/>
          </a:xfrm>
          <a:prstGeom prst="rect">
            <a:avLst/>
          </a:prstGeom>
          <a:noFill/>
        </p:spPr>
        <p:txBody>
          <a:bodyPr wrap="square" rtlCol="0">
            <a:spAutoFit/>
          </a:bodyPr>
          <a:lstStyle/>
          <a:p>
            <a:r>
              <a:rPr lang="zh-CN" altLang="en-US" sz="2400" b="1" dirty="0" smtClean="0">
                <a:solidFill>
                  <a:schemeClr val="accent6">
                    <a:lumMod val="75000"/>
                  </a:schemeClr>
                </a:solidFill>
                <a:latin typeface="微软雅黑" panose="020B0503020204020204" pitchFamily="34" charset="-122"/>
                <a:ea typeface="微软雅黑" panose="020B0503020204020204" pitchFamily="34" charset="-122"/>
              </a:rPr>
              <a:t>定位引擎服务软件</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2" name="Oval 52"/>
          <p:cNvSpPr/>
          <p:nvPr/>
        </p:nvSpPr>
        <p:spPr>
          <a:xfrm>
            <a:off x="1192627" y="19113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83" name="文本框 82"/>
          <p:cNvSpPr txBox="1"/>
          <p:nvPr/>
        </p:nvSpPr>
        <p:spPr>
          <a:xfrm>
            <a:off x="1458595" y="3041015"/>
            <a:ext cx="2282190" cy="168148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客户端通信</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响应客户端基站标签数据请求</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读取配置软件的配置文件，配置系统相关参数</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维护与基站心跳</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6" name="Oval 52"/>
          <p:cNvSpPr/>
          <p:nvPr/>
        </p:nvSpPr>
        <p:spPr>
          <a:xfrm>
            <a:off x="1192840" y="505960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146" name="组合 60"/>
          <p:cNvGrpSpPr/>
          <p:nvPr/>
        </p:nvGrpSpPr>
        <p:grpSpPr>
          <a:xfrm>
            <a:off x="-285174" y="0"/>
            <a:ext cx="2055918" cy="563733"/>
            <a:chOff x="-459347" y="0"/>
            <a:chExt cx="3188033" cy="874159"/>
          </a:xfrm>
        </p:grpSpPr>
        <p:sp>
          <p:nvSpPr>
            <p:cNvPr id="147" name="直角三角形 14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1"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2" name="文本框 151"/>
          <p:cNvSpPr txBox="1"/>
          <p:nvPr/>
        </p:nvSpPr>
        <p:spPr>
          <a:xfrm>
            <a:off x="138980" y="162082"/>
            <a:ext cx="806863" cy="639223"/>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55" name="文本框 154"/>
          <p:cNvSpPr txBox="1"/>
          <p:nvPr/>
        </p:nvSpPr>
        <p:spPr>
          <a:xfrm>
            <a:off x="1131570" y="220663"/>
            <a:ext cx="647827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58" name="矩形 157"/>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523365" y="1742440"/>
            <a:ext cx="2180590" cy="141478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基站标签管理</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基站、标签在线离线状态</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基站标签状态监控</a:t>
            </a:r>
            <a:endParaRPr lang="zh-CN" sz="14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sz="1600" dirty="0">
              <a:latin typeface="微软雅黑" panose="020B0503020204020204" pitchFamily="34" charset="-122"/>
              <a:ea typeface="微软雅黑" panose="020B0503020204020204" pitchFamily="34" charset="-122"/>
            </a:endParaRPr>
          </a:p>
        </p:txBody>
      </p:sp>
      <p:sp>
        <p:nvSpPr>
          <p:cNvPr id="169" name="文本框 168"/>
          <p:cNvSpPr txBox="1"/>
          <p:nvPr/>
        </p:nvSpPr>
        <p:spPr>
          <a:xfrm>
            <a:off x="1458595" y="4958080"/>
            <a:ext cx="2197735" cy="1383665"/>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rPr>
              <a:t>数据计算与存储</a:t>
            </a:r>
            <a:endParaRPr lang="zh-CN" altLang="en-US" sz="2000" b="1" dirty="0">
              <a:solidFill>
                <a:schemeClr val="accent1">
                  <a:lumMod val="75000"/>
                </a:schemeClr>
              </a:solidFill>
              <a:latin typeface="微软雅黑" panose="020B0503020204020204" pitchFamily="34" charset="-122"/>
            </a:endParaRPr>
          </a:p>
          <a:p>
            <a:pPr marL="285750" indent="-285750">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定位算法解析标签坐标</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实时数据库存取</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171450" indent="-1714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9" name="圆角矩形 8"/>
          <p:cNvSpPr/>
          <p:nvPr/>
        </p:nvSpPr>
        <p:spPr>
          <a:xfrm>
            <a:off x="3741420" y="1536700"/>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aphicFrame>
        <p:nvGraphicFramePr>
          <p:cNvPr id="2" name="对象 -2147482520"/>
          <p:cNvGraphicFramePr>
            <a:graphicFrameLocks noChangeAspect="1"/>
          </p:cNvGraphicFramePr>
          <p:nvPr/>
        </p:nvGraphicFramePr>
        <p:xfrm>
          <a:off x="5260340" y="1696720"/>
          <a:ext cx="4717415" cy="4679950"/>
        </p:xfrm>
        <a:graphic>
          <a:graphicData uri="http://schemas.openxmlformats.org/presentationml/2006/ole">
            <mc:AlternateContent xmlns:mc="http://schemas.openxmlformats.org/markup-compatibility/2006">
              <mc:Choice xmlns:v="urn:schemas-microsoft-com:vml" Requires="v">
                <p:oleObj spid="_x0000_s3" name="" r:id="rId1" imgW="5422900" imgH="5397500" progId="Visio.Drawing.11">
                  <p:embed/>
                </p:oleObj>
              </mc:Choice>
              <mc:Fallback>
                <p:oleObj name="" r:id="rId1" imgW="5422900" imgH="5397500" progId="Visio.Drawing.11">
                  <p:embed/>
                  <p:pic>
                    <p:nvPicPr>
                      <p:cNvPr id="0" name="图片 2"/>
                      <p:cNvPicPr/>
                      <p:nvPr/>
                    </p:nvPicPr>
                    <p:blipFill>
                      <a:blip r:embed="rId2"/>
                      <a:stretch>
                        <a:fillRect/>
                      </a:stretch>
                    </p:blipFill>
                    <p:spPr>
                      <a:xfrm>
                        <a:off x="5260340" y="1696720"/>
                        <a:ext cx="4717415" cy="46799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8"/>
          <p:cNvCxnSpPr/>
          <p:nvPr/>
        </p:nvCxnSpPr>
        <p:spPr>
          <a:xfrm>
            <a:off x="1241079" y="1324341"/>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0" name="Oval 52"/>
          <p:cNvSpPr/>
          <p:nvPr/>
        </p:nvSpPr>
        <p:spPr>
          <a:xfrm>
            <a:off x="1192840" y="291230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98" name="组合 97"/>
          <p:cNvGrpSpPr/>
          <p:nvPr/>
        </p:nvGrpSpPr>
        <p:grpSpPr>
          <a:xfrm flipV="1">
            <a:off x="0" y="6812281"/>
            <a:ext cx="12192000" cy="45719"/>
            <a:chOff x="0" y="6762750"/>
            <a:chExt cx="12192000" cy="95250"/>
          </a:xfrm>
        </p:grpSpPr>
        <p:grpSp>
          <p:nvGrpSpPr>
            <p:cNvPr id="99" name="组合 98"/>
            <p:cNvGrpSpPr/>
            <p:nvPr/>
          </p:nvGrpSpPr>
          <p:grpSpPr>
            <a:xfrm>
              <a:off x="0" y="6762750"/>
              <a:ext cx="3048000" cy="95250"/>
              <a:chOff x="209549" y="5467350"/>
              <a:chExt cx="3048000" cy="95250"/>
            </a:xfrm>
          </p:grpSpPr>
          <p:sp>
            <p:nvSpPr>
              <p:cNvPr id="138" name="矩形 13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048000" y="6762750"/>
              <a:ext cx="3048000" cy="95250"/>
              <a:chOff x="209549" y="5467350"/>
              <a:chExt cx="3048000" cy="95250"/>
            </a:xfrm>
          </p:grpSpPr>
          <p:sp>
            <p:nvSpPr>
              <p:cNvPr id="132" name="矩形 131"/>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096000" y="6762750"/>
              <a:ext cx="3048000" cy="95250"/>
              <a:chOff x="209549" y="5467350"/>
              <a:chExt cx="3048000" cy="95250"/>
            </a:xfrm>
          </p:grpSpPr>
          <p:sp>
            <p:nvSpPr>
              <p:cNvPr id="124" name="矩形 123"/>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9144000" y="6762750"/>
              <a:ext cx="3048000" cy="95250"/>
              <a:chOff x="209549" y="5467350"/>
              <a:chExt cx="3048000" cy="95250"/>
            </a:xfrm>
          </p:grpSpPr>
          <p:sp>
            <p:nvSpPr>
              <p:cNvPr id="109" name="矩形 108"/>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加号 152"/>
          <p:cNvSpPr/>
          <p:nvPr/>
        </p:nvSpPr>
        <p:spPr>
          <a:xfrm>
            <a:off x="1096956" y="115261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54" name="文本框 153"/>
          <p:cNvSpPr txBox="1"/>
          <p:nvPr/>
        </p:nvSpPr>
        <p:spPr>
          <a:xfrm>
            <a:off x="1404620" y="1076325"/>
            <a:ext cx="3108325"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系统配置与监视软件</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2" name="Oval 52"/>
          <p:cNvSpPr/>
          <p:nvPr/>
        </p:nvSpPr>
        <p:spPr>
          <a:xfrm>
            <a:off x="1192627" y="19113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83" name="文本框 82"/>
          <p:cNvSpPr txBox="1"/>
          <p:nvPr/>
        </p:nvSpPr>
        <p:spPr>
          <a:xfrm>
            <a:off x="1458595" y="2807335"/>
            <a:ext cx="2710815" cy="65532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基站管理</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基站信息录入、删除、修改</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6" name="Oval 52"/>
          <p:cNvSpPr/>
          <p:nvPr/>
        </p:nvSpPr>
        <p:spPr>
          <a:xfrm>
            <a:off x="1194745" y="497388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146" name="组合 60"/>
          <p:cNvGrpSpPr/>
          <p:nvPr/>
        </p:nvGrpSpPr>
        <p:grpSpPr>
          <a:xfrm>
            <a:off x="-285174" y="0"/>
            <a:ext cx="2055918" cy="563733"/>
            <a:chOff x="-459347" y="0"/>
            <a:chExt cx="3188033" cy="874159"/>
          </a:xfrm>
        </p:grpSpPr>
        <p:sp>
          <p:nvSpPr>
            <p:cNvPr id="147" name="直角三角形 14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1"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2" name="文本框 151"/>
          <p:cNvSpPr txBox="1"/>
          <p:nvPr/>
        </p:nvSpPr>
        <p:spPr>
          <a:xfrm>
            <a:off x="138980" y="162082"/>
            <a:ext cx="806863" cy="639223"/>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55" name="文本框 154"/>
          <p:cNvSpPr txBox="1"/>
          <p:nvPr/>
        </p:nvSpPr>
        <p:spPr>
          <a:xfrm>
            <a:off x="1131570" y="220663"/>
            <a:ext cx="7014210"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58" name="矩形 157"/>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458595" y="1767840"/>
            <a:ext cx="2712085" cy="116840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系统配置功能</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服务引擎IP地址、端口号</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标签刷新率</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indent="0" algn="l">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69" name="文本框 168"/>
          <p:cNvSpPr txBox="1"/>
          <p:nvPr/>
        </p:nvSpPr>
        <p:spPr>
          <a:xfrm>
            <a:off x="1458595" y="3472180"/>
            <a:ext cx="2710815" cy="65532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rPr>
              <a:t>标签管理</a:t>
            </a:r>
            <a:endParaRPr lang="en-US" altLang="zh-CN" sz="2000" b="1" dirty="0">
              <a:solidFill>
                <a:schemeClr val="accent1">
                  <a:lumMod val="75000"/>
                </a:schemeClr>
              </a:solidFill>
              <a:latin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标签信息录入、删除、修改</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9" name="圆角矩形 8"/>
          <p:cNvSpPr/>
          <p:nvPr/>
        </p:nvSpPr>
        <p:spPr>
          <a:xfrm>
            <a:off x="4170045" y="1536700"/>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文本框 1"/>
          <p:cNvSpPr txBox="1"/>
          <p:nvPr/>
        </p:nvSpPr>
        <p:spPr>
          <a:xfrm>
            <a:off x="1450975" y="4170045"/>
            <a:ext cx="2720340" cy="65532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rPr>
              <a:t>视图管理</a:t>
            </a:r>
            <a:endParaRPr lang="zh-CN" altLang="en-US" sz="2000" b="1" dirty="0">
              <a:solidFill>
                <a:schemeClr val="accent1">
                  <a:lumMod val="75000"/>
                </a:schemeClr>
              </a:solidFill>
              <a:latin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比例尺、地图导入、坐标轴</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 name="文本框 2"/>
          <p:cNvSpPr txBox="1"/>
          <p:nvPr/>
        </p:nvSpPr>
        <p:spPr>
          <a:xfrm>
            <a:off x="1450975" y="4856480"/>
            <a:ext cx="2717800" cy="655320"/>
          </a:xfrm>
          <a:prstGeom prst="rect">
            <a:avLst/>
          </a:prstGeom>
          <a:noFill/>
        </p:spPr>
        <p:txBody>
          <a:bodyPr wrap="square" rtlCol="0">
            <a:spAutoFit/>
          </a:bodyPr>
          <a:p>
            <a:r>
              <a:rPr lang="zh-CN" altLang="en-US" sz="2000" b="1" dirty="0">
                <a:solidFill>
                  <a:schemeClr val="accent1">
                    <a:lumMod val="75000"/>
                  </a:schemeClr>
                </a:solidFill>
                <a:latin typeface="微软雅黑" panose="020B0503020204020204" pitchFamily="34" charset="-122"/>
              </a:rPr>
              <a:t>标签轨迹回放</a:t>
            </a:r>
            <a:endParaRPr lang="zh-CN" altLang="en-US" sz="2000" b="1" dirty="0">
              <a:solidFill>
                <a:schemeClr val="accent1">
                  <a:lumMod val="75000"/>
                </a:schemeClr>
              </a:solidFill>
              <a:latin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历史轨迹回放</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4" name="Oval 52"/>
          <p:cNvSpPr/>
          <p:nvPr/>
        </p:nvSpPr>
        <p:spPr>
          <a:xfrm>
            <a:off x="1194745" y="369145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 name="Oval 52"/>
          <p:cNvSpPr/>
          <p:nvPr/>
        </p:nvSpPr>
        <p:spPr>
          <a:xfrm>
            <a:off x="1192840" y="427184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pic>
        <p:nvPicPr>
          <p:cNvPr id="26"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3390" y="2082800"/>
            <a:ext cx="7622540" cy="3660140"/>
          </a:xfrm>
          <a:prstGeom prst="rect">
            <a:avLst/>
          </a:prstGeom>
        </p:spPr>
      </p:pic>
      <p:pic>
        <p:nvPicPr>
          <p:cNvPr id="10"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140" y="1999298"/>
            <a:ext cx="4667250" cy="3743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8"/>
          <p:cNvCxnSpPr/>
          <p:nvPr/>
        </p:nvCxnSpPr>
        <p:spPr>
          <a:xfrm>
            <a:off x="1241079" y="1324341"/>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0" name="Oval 52"/>
          <p:cNvSpPr/>
          <p:nvPr/>
        </p:nvSpPr>
        <p:spPr>
          <a:xfrm>
            <a:off x="1192840" y="314090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98" name="组合 97"/>
          <p:cNvGrpSpPr/>
          <p:nvPr/>
        </p:nvGrpSpPr>
        <p:grpSpPr>
          <a:xfrm flipV="1">
            <a:off x="0" y="6812281"/>
            <a:ext cx="12192000" cy="45719"/>
            <a:chOff x="0" y="6762750"/>
            <a:chExt cx="12192000" cy="95250"/>
          </a:xfrm>
        </p:grpSpPr>
        <p:grpSp>
          <p:nvGrpSpPr>
            <p:cNvPr id="99" name="组合 98"/>
            <p:cNvGrpSpPr/>
            <p:nvPr/>
          </p:nvGrpSpPr>
          <p:grpSpPr>
            <a:xfrm>
              <a:off x="0" y="6762750"/>
              <a:ext cx="3048000" cy="95250"/>
              <a:chOff x="209549" y="5467350"/>
              <a:chExt cx="3048000" cy="95250"/>
            </a:xfrm>
          </p:grpSpPr>
          <p:sp>
            <p:nvSpPr>
              <p:cNvPr id="138" name="矩形 13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048000" y="6762750"/>
              <a:ext cx="3048000" cy="95250"/>
              <a:chOff x="209549" y="5467350"/>
              <a:chExt cx="3048000" cy="95250"/>
            </a:xfrm>
          </p:grpSpPr>
          <p:sp>
            <p:nvSpPr>
              <p:cNvPr id="132" name="矩形 131"/>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096000" y="6762750"/>
              <a:ext cx="3048000" cy="95250"/>
              <a:chOff x="209549" y="5467350"/>
              <a:chExt cx="3048000" cy="95250"/>
            </a:xfrm>
          </p:grpSpPr>
          <p:sp>
            <p:nvSpPr>
              <p:cNvPr id="124" name="矩形 123"/>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9144000" y="6762750"/>
              <a:ext cx="3048000" cy="95250"/>
              <a:chOff x="209549" y="5467350"/>
              <a:chExt cx="3048000" cy="95250"/>
            </a:xfrm>
          </p:grpSpPr>
          <p:sp>
            <p:nvSpPr>
              <p:cNvPr id="109" name="矩形 108"/>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加号 152"/>
          <p:cNvSpPr/>
          <p:nvPr/>
        </p:nvSpPr>
        <p:spPr>
          <a:xfrm>
            <a:off x="1096956" y="115261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54" name="文本框 153"/>
          <p:cNvSpPr txBox="1"/>
          <p:nvPr/>
        </p:nvSpPr>
        <p:spPr>
          <a:xfrm>
            <a:off x="1404620" y="1076325"/>
            <a:ext cx="313309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软件授权与管理模块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2" name="Oval 52"/>
          <p:cNvSpPr/>
          <p:nvPr/>
        </p:nvSpPr>
        <p:spPr>
          <a:xfrm>
            <a:off x="1192627" y="19113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83" name="文本框 82"/>
          <p:cNvSpPr txBox="1"/>
          <p:nvPr/>
        </p:nvSpPr>
        <p:spPr>
          <a:xfrm>
            <a:off x="1562735" y="3006090"/>
            <a:ext cx="2228850" cy="168148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验证注册码</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根据机器码和注册码，能够返回相应的注册信息（运行时间模式、时间参数、限制参数等）</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6" name="Oval 52"/>
          <p:cNvSpPr/>
          <p:nvPr/>
        </p:nvSpPr>
        <p:spPr>
          <a:xfrm>
            <a:off x="1192840" y="505960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grpSp>
        <p:nvGrpSpPr>
          <p:cNvPr id="146" name="组合 60"/>
          <p:cNvGrpSpPr/>
          <p:nvPr/>
        </p:nvGrpSpPr>
        <p:grpSpPr>
          <a:xfrm>
            <a:off x="-285174" y="0"/>
            <a:ext cx="2055918" cy="563733"/>
            <a:chOff x="-459347" y="0"/>
            <a:chExt cx="3188033" cy="874159"/>
          </a:xfrm>
        </p:grpSpPr>
        <p:sp>
          <p:nvSpPr>
            <p:cNvPr id="147" name="直角三角形 14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1"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2" name="文本框 151"/>
          <p:cNvSpPr txBox="1"/>
          <p:nvPr/>
        </p:nvSpPr>
        <p:spPr>
          <a:xfrm>
            <a:off x="138980" y="162082"/>
            <a:ext cx="806863" cy="639223"/>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55" name="文本框 154"/>
          <p:cNvSpPr txBox="1"/>
          <p:nvPr/>
        </p:nvSpPr>
        <p:spPr>
          <a:xfrm>
            <a:off x="1131570" y="220663"/>
            <a:ext cx="637857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158" name="矩形 157"/>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458595" y="1803400"/>
            <a:ext cx="2586355" cy="116840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生成机器码</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根据硬件CPU、Mac地址等信息根据算法生成唯一机器码，作为软件唯一凭证，</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69" name="文本框 168"/>
          <p:cNvSpPr txBox="1"/>
          <p:nvPr/>
        </p:nvSpPr>
        <p:spPr>
          <a:xfrm>
            <a:off x="1478280" y="4958080"/>
            <a:ext cx="2546985" cy="911860"/>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rPr>
              <a:t>运行权限控制</a:t>
            </a:r>
            <a:endParaRPr lang="zh-CN" altLang="en-US" sz="2000" b="1" dirty="0">
              <a:solidFill>
                <a:schemeClr val="accent1">
                  <a:lumMod val="75000"/>
                </a:schemeClr>
              </a:solidFill>
              <a:latin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当运行到授权时间时，提示主程序退出运行</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9" name="圆角矩形 8"/>
          <p:cNvSpPr/>
          <p:nvPr/>
        </p:nvSpPr>
        <p:spPr>
          <a:xfrm>
            <a:off x="4149090" y="1536700"/>
            <a:ext cx="7755890" cy="483997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aphicFrame>
        <p:nvGraphicFramePr>
          <p:cNvPr id="2" name="对象 -2147482507"/>
          <p:cNvGraphicFramePr>
            <a:graphicFrameLocks noChangeAspect="1"/>
          </p:cNvGraphicFramePr>
          <p:nvPr/>
        </p:nvGraphicFramePr>
        <p:xfrm>
          <a:off x="7919403" y="1870075"/>
          <a:ext cx="3758565" cy="4076700"/>
        </p:xfrm>
        <a:graphic>
          <a:graphicData uri="http://schemas.openxmlformats.org/presentationml/2006/ole">
            <mc:AlternateContent xmlns:mc="http://schemas.openxmlformats.org/markup-compatibility/2006">
              <mc:Choice xmlns:v="urn:schemas-microsoft-com:vml" Requires="v">
                <p:oleObj spid="_x0000_s3076" name="" r:id="rId1" imgW="5016500" imgH="5435600" progId="Visio.Drawing.11">
                  <p:embed/>
                </p:oleObj>
              </mc:Choice>
              <mc:Fallback>
                <p:oleObj name="" r:id="rId1" imgW="5016500" imgH="5435600" progId="Visio.Drawing.11">
                  <p:embed/>
                  <p:pic>
                    <p:nvPicPr>
                      <p:cNvPr id="0" name="图片 3075"/>
                      <p:cNvPicPr/>
                      <p:nvPr/>
                    </p:nvPicPr>
                    <p:blipFill>
                      <a:blip r:embed="rId2"/>
                      <a:stretch>
                        <a:fillRect/>
                      </a:stretch>
                    </p:blipFill>
                    <p:spPr>
                      <a:xfrm>
                        <a:off x="7919403" y="1870075"/>
                        <a:ext cx="3758565" cy="4076700"/>
                      </a:xfrm>
                      <a:prstGeom prst="rect">
                        <a:avLst/>
                      </a:prstGeom>
                      <a:noFill/>
                      <a:ln w="38100">
                        <a:noFill/>
                        <a:miter/>
                      </a:ln>
                    </p:spPr>
                  </p:pic>
                </p:oleObj>
              </mc:Fallback>
            </mc:AlternateContent>
          </a:graphicData>
        </a:graphic>
      </p:graphicFrame>
      <p:sp>
        <p:nvSpPr>
          <p:cNvPr id="100" name="文本框 99"/>
          <p:cNvSpPr txBox="1"/>
          <p:nvPr/>
        </p:nvSpPr>
        <p:spPr>
          <a:xfrm>
            <a:off x="4419600" y="2025650"/>
            <a:ext cx="3352800" cy="3476625"/>
          </a:xfrm>
          <a:prstGeom prst="rect">
            <a:avLst/>
          </a:prstGeom>
          <a:noFill/>
          <a:ln w="9525">
            <a:noFill/>
          </a:ln>
        </p:spPr>
        <p:txBody>
          <a:bodyPr wrap="square">
            <a:spAutoFit/>
          </a:bodyPr>
          <a:p>
            <a:pPr indent="0" fontAlgn="auto">
              <a:lnSpc>
                <a:spcPts val="2400"/>
              </a:lnSpc>
            </a:pPr>
            <a:r>
              <a:rPr lang="zh-CN" altLang="en-US" b="0">
                <a:latin typeface="宋体" panose="02010600030101010101" pitchFamily="2" charset="-122"/>
                <a:ea typeface="宋体" panose="02010600030101010101" pitchFamily="2" charset="-122"/>
                <a:cs typeface="宋体" panose="02010600030101010101" pitchFamily="2" charset="-122"/>
              </a:rPr>
              <a:t>伪装的</a:t>
            </a:r>
            <a:r>
              <a:rPr lang="en-US" altLang="zh-CN" b="0">
                <a:latin typeface="Times New Roman" panose="02020603050405020304" charset="0"/>
                <a:cs typeface="Times New Roman" panose="02020603050405020304" charset="0"/>
              </a:rPr>
              <a:t>GUID</a:t>
            </a:r>
            <a:r>
              <a:rPr lang="zh-CN" altLang="en-US" b="0">
                <a:latin typeface="宋体" panose="02010600030101010101" pitchFamily="2" charset="-122"/>
                <a:ea typeface="宋体" panose="02010600030101010101" pitchFamily="2" charset="-122"/>
                <a:cs typeface="宋体" panose="02010600030101010101" pitchFamily="2" charset="-122"/>
              </a:rPr>
              <a:t>值写入注册表的</a:t>
            </a:r>
            <a:r>
              <a:rPr lang="en-US" altLang="zh-CN" b="0">
                <a:latin typeface="Times New Roman" panose="02020603050405020304" charset="0"/>
                <a:cs typeface="Times New Roman" panose="02020603050405020304" charset="0"/>
              </a:rPr>
              <a:t>HKEY_CLASSES_ROOT</a:t>
            </a:r>
            <a:r>
              <a:rPr lang="zh-CN" altLang="en-US" b="0">
                <a:latin typeface="宋体" panose="02010600030101010101" pitchFamily="2" charset="-122"/>
                <a:ea typeface="宋体" panose="02010600030101010101" pitchFamily="2" charset="-122"/>
                <a:cs typeface="宋体" panose="02010600030101010101" pitchFamily="2" charset="-122"/>
              </a:rPr>
              <a:t>下的</a:t>
            </a:r>
            <a:r>
              <a:rPr lang="en-US" altLang="zh-CN" b="0">
                <a:latin typeface="Times New Roman" panose="02020603050405020304" charset="0"/>
                <a:cs typeface="Times New Roman" panose="02020603050405020304" charset="0"/>
              </a:rPr>
              <a:t>CLSID</a:t>
            </a:r>
            <a:r>
              <a:rPr lang="zh-CN" altLang="en-US" b="0">
                <a:latin typeface="宋体" panose="02010600030101010101" pitchFamily="2" charset="-122"/>
                <a:ea typeface="宋体" panose="02010600030101010101" pitchFamily="2" charset="-122"/>
                <a:cs typeface="宋体" panose="02010600030101010101" pitchFamily="2" charset="-122"/>
              </a:rPr>
              <a:t>子键下，在这个子键下有系统所有的</a:t>
            </a:r>
            <a:r>
              <a:rPr lang="en-US" altLang="zh-CN" b="0">
                <a:latin typeface="Times New Roman" panose="02020603050405020304" charset="0"/>
                <a:cs typeface="Times New Roman" panose="02020603050405020304" charset="0"/>
              </a:rPr>
              <a:t>COM</a:t>
            </a:r>
            <a:r>
              <a:rPr lang="zh-CN" altLang="en-US" b="0">
                <a:latin typeface="宋体" panose="02010600030101010101" pitchFamily="2" charset="-122"/>
                <a:ea typeface="宋体" panose="02010600030101010101" pitchFamily="2" charset="-122"/>
                <a:cs typeface="宋体" panose="02010600030101010101" pitchFamily="2" charset="-122"/>
              </a:rPr>
              <a:t>组件的</a:t>
            </a:r>
            <a:r>
              <a:rPr lang="en-US" altLang="zh-CN" b="0">
                <a:latin typeface="Times New Roman" panose="02020603050405020304" charset="0"/>
                <a:cs typeface="Times New Roman" panose="02020603050405020304" charset="0"/>
              </a:rPr>
              <a:t>GUID</a:t>
            </a:r>
            <a:r>
              <a:rPr lang="zh-CN" altLang="en-US" b="0">
                <a:latin typeface="宋体" panose="02010600030101010101" pitchFamily="2" charset="-122"/>
                <a:ea typeface="宋体" panose="02010600030101010101" pitchFamily="2" charset="-122"/>
                <a:cs typeface="宋体" panose="02010600030101010101" pitchFamily="2" charset="-122"/>
              </a:rPr>
              <a:t>列表，然后再在</a:t>
            </a:r>
            <a:r>
              <a:rPr lang="en-US" altLang="zh-CN" b="0">
                <a:latin typeface="Times New Roman" panose="02020603050405020304" charset="0"/>
                <a:cs typeface="Times New Roman" panose="02020603050405020304" charset="0"/>
              </a:rPr>
              <a:t>HKEY_CLASSES_ROOT</a:t>
            </a:r>
            <a:r>
              <a:rPr lang="zh-CN" altLang="en-US" b="0">
                <a:latin typeface="宋体" panose="02010600030101010101" pitchFamily="2" charset="-122"/>
                <a:ea typeface="宋体" panose="02010600030101010101" pitchFamily="2" charset="-122"/>
                <a:cs typeface="宋体" panose="02010600030101010101" pitchFamily="2" charset="-122"/>
              </a:rPr>
              <a:t>下加入一个自己定义的子类名（格式类似于</a:t>
            </a:r>
            <a:r>
              <a:rPr lang="en-US" altLang="zh-CN" b="0">
                <a:latin typeface="Times New Roman" panose="02020603050405020304" charset="0"/>
                <a:cs typeface="Times New Roman" panose="02020603050405020304" charset="0"/>
              </a:rPr>
              <a:t>comname.classname</a:t>
            </a:r>
            <a:r>
              <a:rPr lang="zh-CN" altLang="en-US" b="0">
                <a:latin typeface="宋体" panose="02010600030101010101" pitchFamily="2" charset="-122"/>
                <a:ea typeface="宋体" panose="02010600030101010101" pitchFamily="2" charset="-122"/>
                <a:cs typeface="宋体" panose="02010600030101010101" pitchFamily="2" charset="-122"/>
              </a:rPr>
              <a:t>），然后在下面的</a:t>
            </a:r>
            <a:r>
              <a:rPr lang="en-US" altLang="zh-CN" b="0">
                <a:latin typeface="Times New Roman" panose="02020603050405020304" charset="0"/>
                <a:cs typeface="Times New Roman" panose="02020603050405020304" charset="0"/>
              </a:rPr>
              <a:t>CLSID</a:t>
            </a:r>
            <a:r>
              <a:rPr lang="zh-CN" altLang="en-US" b="0">
                <a:latin typeface="宋体" panose="02010600030101010101" pitchFamily="2" charset="-122"/>
                <a:ea typeface="宋体" panose="02010600030101010101" pitchFamily="2" charset="-122"/>
                <a:cs typeface="宋体" panose="02010600030101010101" pitchFamily="2" charset="-122"/>
              </a:rPr>
              <a:t>里记录下伪造的</a:t>
            </a:r>
            <a:r>
              <a:rPr lang="en-US" altLang="zh-CN" b="0">
                <a:latin typeface="Times New Roman" panose="02020603050405020304" charset="0"/>
                <a:cs typeface="Times New Roman" panose="02020603050405020304" charset="0"/>
              </a:rPr>
              <a:t>GUID</a:t>
            </a:r>
            <a:r>
              <a:rPr lang="zh-CN" altLang="en-US" b="0">
                <a:latin typeface="宋体" panose="02010600030101010101" pitchFamily="2" charset="-122"/>
                <a:ea typeface="宋体" panose="02010600030101010101" pitchFamily="2" charset="-122"/>
                <a:cs typeface="宋体" panose="02010600030101010101" pitchFamily="2" charset="-122"/>
              </a:rPr>
              <a:t>值，这样只有该模块软件才能找到该</a:t>
            </a:r>
            <a:r>
              <a:rPr lang="en-US" altLang="zh-CN" b="0">
                <a:latin typeface="Times New Roman" panose="02020603050405020304" charset="0"/>
                <a:cs typeface="Times New Roman" panose="02020603050405020304" charset="0"/>
              </a:rPr>
              <a:t>GUID</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522675" y="2815727"/>
              <a:ext cx="1241156" cy="1226551"/>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3"/>
            <a:ext cx="6213188" cy="1141791"/>
            <a:chOff x="4531012" y="2721681"/>
            <a:chExt cx="6213188" cy="114179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lstStyle/>
            <a:p>
              <a:pPr algn="ctr"/>
              <a:r>
                <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5" name="矩形 4"/>
          <p:cNvSpPr/>
          <p:nvPr/>
        </p:nvSpPr>
        <p:spPr>
          <a:xfrm>
            <a:off x="7877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92899" y="159168"/>
            <a:ext cx="699026" cy="645051"/>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18" y="220706"/>
            <a:ext cx="456352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4" name="组 43"/>
          <p:cNvGrpSpPr/>
          <p:nvPr/>
        </p:nvGrpSpPr>
        <p:grpSpPr>
          <a:xfrm>
            <a:off x="832226" y="1087304"/>
            <a:ext cx="4185920" cy="5388311"/>
            <a:chOff x="6251027" y="1066870"/>
            <a:chExt cx="4185920" cy="5388311"/>
          </a:xfrm>
        </p:grpSpPr>
        <p:cxnSp>
          <p:nvCxnSpPr>
            <p:cNvPr id="45"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6">
                    <a:lumMod val="75000"/>
                  </a:schemeClr>
                </a:solidFill>
                <a:latin typeface="+mn-ea"/>
              </a:endParaRPr>
            </a:p>
          </p:txBody>
        </p:sp>
        <p:sp>
          <p:nvSpPr>
            <p:cNvPr id="47" name="文本框 46"/>
            <p:cNvSpPr txBox="1"/>
            <p:nvPr/>
          </p:nvSpPr>
          <p:spPr>
            <a:xfrm>
              <a:off x="6559002" y="1936820"/>
              <a:ext cx="3877945" cy="911860"/>
            </a:xfrm>
            <a:prstGeom prst="rect">
              <a:avLst/>
            </a:prstGeom>
            <a:noFill/>
          </p:spPr>
          <p:txBody>
            <a:bodyPr wrap="square" rtlCol="0">
              <a:spAutoFit/>
            </a:bodyPr>
            <a:lstStyle/>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室内定位技术调研</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调研、分析、比较各种定位技术优劣。最终选择 UWB 定位技术作为系统的定位技术</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48" name="加号 47"/>
            <p:cNvSpPr/>
            <p:nvPr/>
          </p:nvSpPr>
          <p:spPr>
            <a:xfrm>
              <a:off x="6251027" y="11418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49" name="文本框 48"/>
            <p:cNvSpPr txBox="1"/>
            <p:nvPr/>
          </p:nvSpPr>
          <p:spPr>
            <a:xfrm>
              <a:off x="6558729" y="1066870"/>
              <a:ext cx="2920023"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总结</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sp>
        <p:nvSpPr>
          <p:cNvPr id="50" name="Oval 52"/>
          <p:cNvSpPr/>
          <p:nvPr/>
        </p:nvSpPr>
        <p:spPr>
          <a:xfrm>
            <a:off x="953267" y="321716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1" name="文本框 50"/>
          <p:cNvSpPr txBox="1"/>
          <p:nvPr/>
        </p:nvSpPr>
        <p:spPr>
          <a:xfrm>
            <a:off x="1139825" y="3075305"/>
            <a:ext cx="4171315" cy="1168400"/>
          </a:xfrm>
          <a:prstGeom prst="rect">
            <a:avLst/>
          </a:prstGeom>
          <a:noFill/>
        </p:spPr>
        <p:txBody>
          <a:bodyPr wrap="square" rtlCol="0">
            <a:spAutoFit/>
          </a:bodyPr>
          <a:lstStyle/>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系统总体框架结构设计</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在分析系统需求基础上，设计系统的定位方案</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针对系统容量瓶颈问题，提出采SDTWR测距模式以及标签优先级队列技术的解决方案。</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55" name="Oval 52"/>
          <p:cNvSpPr/>
          <p:nvPr/>
        </p:nvSpPr>
        <p:spPr>
          <a:xfrm>
            <a:off x="959145" y="435593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6" name="文本框 55"/>
          <p:cNvSpPr txBox="1"/>
          <p:nvPr/>
        </p:nvSpPr>
        <p:spPr>
          <a:xfrm>
            <a:off x="1162685" y="4213860"/>
            <a:ext cx="4324985" cy="1168400"/>
          </a:xfrm>
          <a:prstGeom prst="rect">
            <a:avLst/>
          </a:prstGeom>
          <a:noFill/>
        </p:spPr>
        <p:txBody>
          <a:bodyPr wrap="square" rtlCol="0">
            <a:spAutoFit/>
          </a:bodyPr>
          <a:lstStyle/>
          <a:p>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定位算法研究与实现</a:t>
            </a:r>
            <a:endParaRPr lang="zh-CN" altLang="en-US" sz="2000" b="1" dirty="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硬件误差特性测试分析</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辅以视距判定与非视距处理、改进 Kalman 算法等算法实现一套定位算法，定位精度在 10-30cm</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66" name="Oval 52"/>
          <p:cNvSpPr/>
          <p:nvPr/>
        </p:nvSpPr>
        <p:spPr>
          <a:xfrm>
            <a:off x="969766" y="55724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71" name="文本框 70"/>
          <p:cNvSpPr txBox="1"/>
          <p:nvPr/>
        </p:nvSpPr>
        <p:spPr>
          <a:xfrm>
            <a:off x="1198245" y="5430520"/>
            <a:ext cx="3505200" cy="911860"/>
          </a:xfrm>
          <a:prstGeom prst="rect">
            <a:avLst/>
          </a:prstGeom>
          <a:noFill/>
        </p:spPr>
        <p:txBody>
          <a:bodyPr wrap="square" rtlCol="0">
            <a:spAutoFit/>
          </a:bodyPr>
          <a:lstStyle/>
          <a:p>
            <a:r>
              <a:rPr sz="2000" b="1" dirty="0">
                <a:solidFill>
                  <a:schemeClr val="accent6">
                    <a:lumMod val="75000"/>
                  </a:schemeClr>
                </a:solidFill>
                <a:latin typeface="微软雅黑" panose="020B0503020204020204" pitchFamily="34" charset="-122"/>
                <a:ea typeface="微软雅黑" panose="020B0503020204020204" pitchFamily="34" charset="-122"/>
              </a:rPr>
              <a:t>设计和编写定位服务软件</a:t>
            </a:r>
            <a:endParaRPr sz="2000" b="1" dirty="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定位引擎服务软件</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定位系统配置与监控软件</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grpSp>
        <p:nvGrpSpPr>
          <p:cNvPr id="3" name="组 43"/>
          <p:cNvGrpSpPr/>
          <p:nvPr/>
        </p:nvGrpSpPr>
        <p:grpSpPr>
          <a:xfrm>
            <a:off x="5311516" y="1056824"/>
            <a:ext cx="5577205" cy="5418791"/>
            <a:chOff x="6251027" y="1036390"/>
            <a:chExt cx="5577205" cy="5418791"/>
          </a:xfrm>
        </p:grpSpPr>
        <p:cxnSp>
          <p:nvCxnSpPr>
            <p:cNvPr id="4"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6">
                    <a:lumMod val="75000"/>
                  </a:schemeClr>
                </a:solidFill>
                <a:latin typeface="+mn-ea"/>
              </a:endParaRPr>
            </a:p>
          </p:txBody>
        </p:sp>
        <p:sp>
          <p:nvSpPr>
            <p:cNvPr id="6" name="文本框 5"/>
            <p:cNvSpPr txBox="1"/>
            <p:nvPr/>
          </p:nvSpPr>
          <p:spPr>
            <a:xfrm>
              <a:off x="6559002" y="1936820"/>
              <a:ext cx="5269230" cy="1168400"/>
            </a:xfrm>
            <a:prstGeom prst="rect">
              <a:avLst/>
            </a:prstGeom>
            <a:noFill/>
          </p:spPr>
          <p:txBody>
            <a:bodyPr wrap="square" rtlCol="0">
              <a:spAutoFit/>
            </a:bodyPr>
            <a:p>
              <a:pPr algn="l"/>
              <a:r>
                <a:rPr lang="zh-CN" altLang="en-US" sz="2000" b="1">
                  <a:solidFill>
                    <a:srgbClr val="E36860"/>
                  </a:solidFill>
                  <a:latin typeface="+mn-ea"/>
                </a:rPr>
                <a:t>三维定位的研究</a:t>
              </a:r>
              <a:endParaRPr lang="zh-CN" altLang="en-US" sz="2000" b="1">
                <a:solidFill>
                  <a:srgbClr val="E36860"/>
                </a:solidFill>
                <a:latin typeface="+mn-ea"/>
              </a:endParaRPr>
            </a:p>
            <a:p>
              <a:pPr marL="285750" indent="-285750" algn="l" fontAlgn="auto">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目前系统能够实现零维、一维、二维定位，并为三维定位提供相应的扩展接口，因此后期可以实现三维定位，以适应更广泛的应用场景</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7" name="加号 6"/>
            <p:cNvSpPr/>
            <p:nvPr/>
          </p:nvSpPr>
          <p:spPr>
            <a:xfrm>
              <a:off x="6251027" y="1141800"/>
              <a:ext cx="309614" cy="309614"/>
            </a:xfrm>
            <a:prstGeom prst="mathPlus">
              <a:avLst/>
            </a:prstGeom>
            <a:solidFill>
              <a:srgbClr val="E36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8" name="文本框 7"/>
            <p:cNvSpPr txBox="1"/>
            <p:nvPr/>
          </p:nvSpPr>
          <p:spPr>
            <a:xfrm>
              <a:off x="6558729" y="1036390"/>
              <a:ext cx="2920023" cy="460375"/>
            </a:xfrm>
            <a:prstGeom prst="rect">
              <a:avLst/>
            </a:prstGeom>
            <a:noFill/>
          </p:spPr>
          <p:txBody>
            <a:bodyPr wrap="square" rtlCol="0">
              <a:spAutoFit/>
            </a:bodyPr>
            <a:p>
              <a:r>
                <a:rPr lang="zh-CN" altLang="en-US" sz="2400" b="1">
                  <a:solidFill>
                    <a:srgbClr val="E36860"/>
                  </a:solidFill>
                  <a:latin typeface="+mn-ea"/>
                </a:rPr>
                <a:t>展望</a:t>
              </a:r>
              <a:endParaRPr lang="zh-CN" altLang="en-US" sz="2400" b="1">
                <a:solidFill>
                  <a:srgbClr val="E36860"/>
                </a:solidFill>
                <a:latin typeface="+mn-ea"/>
              </a:endParaRPr>
            </a:p>
          </p:txBody>
        </p:sp>
      </p:grpSp>
      <p:sp>
        <p:nvSpPr>
          <p:cNvPr id="9" name="Oval 52"/>
          <p:cNvSpPr/>
          <p:nvPr/>
        </p:nvSpPr>
        <p:spPr>
          <a:xfrm>
            <a:off x="5432557" y="321716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0" name="文本框 9"/>
          <p:cNvSpPr txBox="1"/>
          <p:nvPr/>
        </p:nvSpPr>
        <p:spPr>
          <a:xfrm>
            <a:off x="5619115" y="3075305"/>
            <a:ext cx="5587365" cy="911860"/>
          </a:xfrm>
          <a:prstGeom prst="rect">
            <a:avLst/>
          </a:prstGeom>
          <a:noFill/>
        </p:spPr>
        <p:txBody>
          <a:bodyPr wrap="square" rtlCol="0">
            <a:spAutoFit/>
          </a:bodyPr>
          <a:p>
            <a:r>
              <a:rPr lang="zh-CN" altLang="en-US" sz="2000" b="1">
                <a:solidFill>
                  <a:srgbClr val="E36860"/>
                </a:solidFill>
                <a:latin typeface="+mn-ea"/>
              </a:rPr>
              <a:t>上层 3D 地图显示</a:t>
            </a:r>
            <a:endParaRPr lang="zh-CN" altLang="en-US" sz="2000" b="1">
              <a:solidFill>
                <a:srgbClr val="E36860"/>
              </a:solidFill>
              <a:latin typeface="+mn-ea"/>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目前系统能够实现平面地图显示系统中基站、标签位置和状态信息，为进一步完善定位系统，可以增加上层 3D 地图显示监控服务。</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1" name="Oval 52"/>
          <p:cNvSpPr/>
          <p:nvPr/>
        </p:nvSpPr>
        <p:spPr>
          <a:xfrm>
            <a:off x="5438435" y="435593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2" name="文本框 11"/>
          <p:cNvSpPr txBox="1"/>
          <p:nvPr/>
        </p:nvSpPr>
        <p:spPr>
          <a:xfrm>
            <a:off x="5641975" y="4213860"/>
            <a:ext cx="5438140" cy="1168400"/>
          </a:xfrm>
          <a:prstGeom prst="rect">
            <a:avLst/>
          </a:prstGeom>
          <a:noFill/>
        </p:spPr>
        <p:txBody>
          <a:bodyPr wrap="square" rtlCol="0">
            <a:spAutoFit/>
          </a:bodyPr>
          <a:p>
            <a:r>
              <a:rPr lang="zh-CN" altLang="en-US" sz="2000" b="1">
                <a:solidFill>
                  <a:srgbClr val="E36860"/>
                </a:solidFill>
                <a:latin typeface="+mn-ea"/>
              </a:rPr>
              <a:t>多种定位技术融合实现高精度定位</a:t>
            </a:r>
            <a:endParaRPr lang="zh-CN" altLang="en-US" sz="2000" b="1">
              <a:solidFill>
                <a:srgbClr val="E36860"/>
              </a:solidFill>
              <a:latin typeface="+mn-ea"/>
            </a:endParaRPr>
          </a:p>
          <a:p>
            <a:pPr marL="285750" indent="-285750" algn="l">
              <a:lnSpc>
                <a:spcPts val="2000"/>
              </a:lnSpc>
              <a:buFont typeface="Wingdings" panose="05000000000000000000" charset="0"/>
              <a:buChar char=""/>
            </a:pPr>
            <a:r>
              <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rPr>
              <a:t>工业应用环境复杂性，对系统可靠性和稳定性提出更高要求，可以采用多种定位技术融合，比如与惯性导航技术融合，以实现稳定可靠的定位</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3" name="Oval 52"/>
          <p:cNvSpPr/>
          <p:nvPr/>
        </p:nvSpPr>
        <p:spPr>
          <a:xfrm>
            <a:off x="5449056" y="55724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988" y="162089"/>
            <a:ext cx="806847" cy="639207"/>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1.1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18" y="220706"/>
            <a:ext cx="456352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课题背景与意义</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05" name="直接连接符 127"/>
          <p:cNvCxnSpPr/>
          <p:nvPr/>
        </p:nvCxnSpPr>
        <p:spPr>
          <a:xfrm flipH="1">
            <a:off x="2244330" y="1313942"/>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flipH="1">
            <a:off x="782955" y="1508125"/>
            <a:ext cx="1332865" cy="429895"/>
          </a:xfrm>
          <a:prstGeom prst="rect">
            <a:avLst/>
          </a:prstGeom>
          <a:noFill/>
        </p:spPr>
        <p:txBody>
          <a:bodyPr wrap="square" rtlCol="0">
            <a:spAutoFit/>
          </a:bodyPr>
          <a:lstStyle/>
          <a:p>
            <a:pPr algn="r"/>
            <a:r>
              <a:rPr lang="zh-CN" altLang="en-US" sz="2200" b="1" dirty="0" smtClean="0">
                <a:solidFill>
                  <a:schemeClr val="bg1">
                    <a:lumMod val="50000"/>
                  </a:schemeClr>
                </a:solidFill>
                <a:latin typeface="微软雅黑" panose="020B0503020204020204" pitchFamily="34" charset="-122"/>
                <a:ea typeface="微软雅黑" panose="020B0503020204020204" pitchFamily="34" charset="-122"/>
              </a:rPr>
              <a:t>需求背景</a:t>
            </a:r>
            <a:endParaRPr lang="zh-CN" altLang="en-US" sz="22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2439035" y="1108075"/>
            <a:ext cx="8619490" cy="1091565"/>
          </a:xfrm>
          <a:prstGeom prst="rect">
            <a:avLst/>
          </a:prstGeom>
          <a:noFill/>
        </p:spPr>
        <p:txBody>
          <a:bodyPr wrap="square" rtlCol="0">
            <a:spAutoFit/>
          </a:bodyPr>
          <a:lstStyle/>
          <a:p>
            <a:pPr fontAlgn="auto">
              <a:lnSpc>
                <a:spcPts val="2600"/>
              </a:lnSpc>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Times New Roman" panose="02020603050405020304" charset="0"/>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校企合作项目</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大唐姜堰智慧电厂项目。</a:t>
            </a:r>
            <a:r>
              <a:rPr lang="zh-CN" altLang="zh-CN" b="1">
                <a:latin typeface="微软雅黑" panose="020B0503020204020204" pitchFamily="34" charset="-122"/>
                <a:ea typeface="微软雅黑" panose="020B0503020204020204" pitchFamily="34" charset="-122"/>
              </a:rPr>
              <a:t>智慧电厂是通过新型传感器、物联网、虚拟现实等技术实现电厂数字化、智能化、信息化以及可视化，加强电厂信息管理、生产管理以及服务管理，实现传统企业的管理升级。</a:t>
            </a:r>
            <a:endParaRPr lang="zh-CN" altLang="zh-CN" b="1">
              <a:latin typeface="微软雅黑" panose="020B0503020204020204" pitchFamily="34" charset="-122"/>
              <a:ea typeface="微软雅黑" panose="020B0503020204020204" pitchFamily="34" charset="-122"/>
            </a:endParaRPr>
          </a:p>
        </p:txBody>
      </p:sp>
      <p:cxnSp>
        <p:nvCxnSpPr>
          <p:cNvPr id="45" name="直接连接符 127"/>
          <p:cNvCxnSpPr/>
          <p:nvPr/>
        </p:nvCxnSpPr>
        <p:spPr>
          <a:xfrm flipH="1">
            <a:off x="4289265" y="2757097"/>
            <a:ext cx="0" cy="788237"/>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2619598" y="2951894"/>
            <a:ext cx="1494231" cy="429895"/>
          </a:xfrm>
          <a:prstGeom prst="rect">
            <a:avLst/>
          </a:prstGeom>
          <a:noFill/>
        </p:spPr>
        <p:txBody>
          <a:bodyPr wrap="square" rtlCol="0">
            <a:spAutoFit/>
          </a:bodyPr>
          <a:lstStyle/>
          <a:p>
            <a:pPr algn="r"/>
            <a:r>
              <a:rPr lang="zh-CN" altLang="en-US" sz="2200" b="1" dirty="0">
                <a:solidFill>
                  <a:schemeClr val="bg1">
                    <a:lumMod val="50000"/>
                  </a:schemeClr>
                </a:solidFill>
                <a:latin typeface="微软雅黑" panose="020B0503020204020204" pitchFamily="34" charset="-122"/>
                <a:ea typeface="微软雅黑" panose="020B0503020204020204" pitchFamily="34" charset="-122"/>
              </a:rPr>
              <a:t>课题意义</a:t>
            </a:r>
            <a:endParaRPr lang="zh-CN" altLang="en-US" sz="2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434205" y="2620010"/>
            <a:ext cx="7423150" cy="1091565"/>
          </a:xfrm>
          <a:prstGeom prst="rect">
            <a:avLst/>
          </a:prstGeom>
          <a:noFill/>
        </p:spPr>
        <p:txBody>
          <a:bodyPr wrap="square" rtlCol="0">
            <a:spAutoFit/>
          </a:bodyPr>
          <a:lstStyle/>
          <a:p>
            <a:pPr algn="l" fontAlgn="auto">
              <a:lnSpc>
                <a:spcPts val="26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rPr>
              <a:t>1.学术层面：室内定位应用场景丰富、需求日益增加。</a:t>
            </a: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fontAlgn="auto">
              <a:lnSpc>
                <a:spcPts val="26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rPr>
              <a:t>2.工程层面：构建高精度定位系统，为上层高级应用，如安全管理、考勤管理、考核管理或者生产调度等，提供稳定可靠的位置服务。 </a:t>
            </a: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27"/>
          <p:cNvCxnSpPr/>
          <p:nvPr/>
        </p:nvCxnSpPr>
        <p:spPr>
          <a:xfrm flipH="1">
            <a:off x="2188845" y="4373245"/>
            <a:ext cx="15875" cy="1162685"/>
          </a:xfrm>
          <a:prstGeom prst="line">
            <a:avLst/>
          </a:prstGeom>
          <a:ln w="57150">
            <a:solidFill>
              <a:srgbClr val="73BD5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flipH="1">
            <a:off x="585693" y="4755294"/>
            <a:ext cx="1494231" cy="429895"/>
          </a:xfrm>
          <a:prstGeom prst="rect">
            <a:avLst/>
          </a:prstGeom>
          <a:noFill/>
        </p:spPr>
        <p:txBody>
          <a:bodyPr wrap="square" rtlCol="0">
            <a:spAutoFit/>
          </a:bodyPr>
          <a:p>
            <a:pPr algn="r"/>
            <a:r>
              <a:rPr lang="zh-CN" altLang="en-US" sz="2200" b="1" dirty="0">
                <a:solidFill>
                  <a:schemeClr val="bg1">
                    <a:lumMod val="50000"/>
                  </a:schemeClr>
                </a:solidFill>
                <a:latin typeface="微软雅黑" panose="020B0503020204020204" pitchFamily="34" charset="-122"/>
                <a:ea typeface="微软雅黑" panose="020B0503020204020204" pitchFamily="34" charset="-122"/>
              </a:rPr>
              <a:t>主要工作</a:t>
            </a:r>
            <a:endParaRPr lang="zh-CN" altLang="en-US" sz="2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49500" y="4236085"/>
            <a:ext cx="6178550" cy="1424940"/>
          </a:xfrm>
          <a:prstGeom prst="rect">
            <a:avLst/>
          </a:prstGeom>
          <a:noFill/>
        </p:spPr>
        <p:txBody>
          <a:bodyPr wrap="square" rtlCol="0">
            <a:spAutoFit/>
          </a:bodyPr>
          <a:p>
            <a:pPr algn="l" fontAlgn="auto">
              <a:lnSpc>
                <a:spcPts val="26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1.室内定位技术方案研究</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fontAlgn="auto">
              <a:lnSpc>
                <a:spcPts val="26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2.基于UWB室内定位方案设计及性能优化研究。</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fontAlgn="auto">
              <a:lnSpc>
                <a:spcPts val="26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3.基于UWB定位系统非视距误差特性及定位算法研究。</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fontAlgn="auto">
              <a:lnSpc>
                <a:spcPts val="26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4.室内定位系统定位引擎服务软件设计。</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46" grpId="0"/>
      <p:bldP spid="47"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639833" y="2815727"/>
              <a:ext cx="1006841" cy="1226551"/>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Q</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3"/>
            <a:ext cx="6213188" cy="1141791"/>
            <a:chOff x="4531012" y="2721681"/>
            <a:chExt cx="6213188" cy="114179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lstStyle/>
            <a:p>
              <a:pPr algn="ctr"/>
              <a:r>
                <a:rPr lang="en-US" altLang="zh-CN"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Thank You !</a:t>
              </a:r>
              <a:endParaRPr lang="en-US" altLang="zh-CN"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5" name="矩形 4"/>
          <p:cNvSpPr/>
          <p:nvPr/>
        </p:nvSpPr>
        <p:spPr>
          <a:xfrm>
            <a:off x="7877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2000" fill="hold">
                                          <p:stCondLst>
                                            <p:cond delay="0"/>
                                          </p:stCondLst>
                                        </p:cTn>
                                        <p:tgtEl>
                                          <p:spTgt spid="2"/>
                                        </p:tgtEl>
                                        <p:attrNameLst>
                                          <p:attrName>ppt_x</p:attrName>
                                        </p:attrNameLst>
                                      </p:cBhvr>
                                      <p:tavLst>
                                        <p:tav tm="0" fmla="#ppt_x-(#ppt_x-(#ppt_x-0.4))*(1-$)^8">
                                          <p:val>
                                            <p:fltVal val="0"/>
                                          </p:val>
                                        </p:tav>
                                        <p:tav tm="100000">
                                          <p:val>
                                            <p:fltVal val="1"/>
                                          </p:val>
                                        </p:tav>
                                      </p:tavLst>
                                    </p:anim>
                                  </p:childTnLst>
                                </p:cTn>
                              </p:par>
                              <p:par>
                                <p:cTn id="8" presetID="10" presetClass="entr" presetSubtype="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0" presetClass="entr" presetSubtype="0" fill="hold" grpId="0" nodeType="withEffect">
                                  <p:stCondLst>
                                    <p:cond delay="637"/>
                                  </p:stCondLst>
                                  <p:childTnLst>
                                    <p:set>
                                      <p:cBhvr>
                                        <p:cTn id="12" dur="1" fill="hold">
                                          <p:stCondLst>
                                            <p:cond delay="0"/>
                                          </p:stCondLst>
                                        </p:cTn>
                                        <p:tgtEl>
                                          <p:spTgt spid="31"/>
                                        </p:tgtEl>
                                        <p:attrNameLst>
                                          <p:attrName>style.visibility</p:attrName>
                                        </p:attrNameLst>
                                      </p:cBhvr>
                                      <p:to>
                                        <p:strVal val="visible"/>
                                      </p:to>
                                    </p:set>
                                    <p:anim from="(0.5-#ppt_w/2)" to="(#ppt_x)" calcmode="lin" valueType="num">
                                      <p:cBhvr>
                                        <p:cTn id="13" dur="1274" fill="hold">
                                          <p:stCondLst>
                                            <p:cond delay="0"/>
                                          </p:stCondLst>
                                        </p:cTn>
                                        <p:tgtEl>
                                          <p:spTgt spid="31"/>
                                        </p:tgtEl>
                                        <p:attrNameLst>
                                          <p:attrName>ppt_x</p:attrName>
                                        </p:attrNameLst>
                                      </p:cBhvr>
                                    </p:anim>
                                    <p:anim from="(0.5-#ppt_h/2)" to="(#ppt_y)" calcmode="lin" valueType="num">
                                      <p:cBhvr>
                                        <p:cTn id="14" dur="1274" fill="hold">
                                          <p:stCondLst>
                                            <p:cond delay="0"/>
                                          </p:stCondLst>
                                        </p:cTn>
                                        <p:tgtEl>
                                          <p:spTgt spid="31"/>
                                        </p:tgtEl>
                                        <p:attrNameLst>
                                          <p:attrName>ppt_y</p:attrName>
                                        </p:attrNameLst>
                                      </p:cBhvr>
                                    </p:anim>
                                    <p:animEffect transition="out" filter="fade">
                                      <p:cBhvr>
                                        <p:cTn id="15" dur="1274">
                                          <p:stCondLst>
                                            <p:cond delay="0"/>
                                          </p:stCondLst>
                                        </p:cTn>
                                        <p:tgtEl>
                                          <p:spTgt spid="31"/>
                                        </p:tgtEl>
                                      </p:cBhvr>
                                    </p:animEffect>
                                    <p:set>
                                      <p:cBhvr additive="base">
                                        <p:cTn id="16" dur="1" fill="hold">
                                          <p:stCondLst>
                                            <p:cond delay="1273"/>
                                          </p:stCondLst>
                                        </p:cTn>
                                        <p:tgtEl>
                                          <p:spTgt spid="31"/>
                                        </p:tgtEl>
                                        <p:attrNameLst>
                                          <p:attrName>style.visibility</p:attrName>
                                        </p:attrNameLst>
                                      </p:cBhvr>
                                      <p:to>
                                        <p:strVal val="hidden"/>
                                      </p:to>
                                    </p:set>
                                  </p:childTnLst>
                                </p:cTn>
                              </p:par>
                              <p:par>
                                <p:cTn id="17" presetID="0" presetClass="entr" presetSubtype="0" fill="hold" grpId="0" nodeType="withEffect">
                                  <p:stCondLst>
                                    <p:cond delay="738"/>
                                  </p:stCondLst>
                                  <p:childTnLst>
                                    <p:set>
                                      <p:cBhvr>
                                        <p:cTn id="18" dur="1" fill="hold">
                                          <p:stCondLst>
                                            <p:cond delay="0"/>
                                          </p:stCondLst>
                                        </p:cTn>
                                        <p:tgtEl>
                                          <p:spTgt spid="32"/>
                                        </p:tgtEl>
                                        <p:attrNameLst>
                                          <p:attrName>style.visibility</p:attrName>
                                        </p:attrNameLst>
                                      </p:cBhvr>
                                      <p:to>
                                        <p:strVal val="visible"/>
                                      </p:to>
                                    </p:set>
                                    <p:anim from="(0.5-#ppt_w/2)" to="(#ppt_x)" calcmode="lin" valueType="num">
                                      <p:cBhvr>
                                        <p:cTn id="19" dur="1274" fill="hold">
                                          <p:stCondLst>
                                            <p:cond delay="0"/>
                                          </p:stCondLst>
                                        </p:cTn>
                                        <p:tgtEl>
                                          <p:spTgt spid="32"/>
                                        </p:tgtEl>
                                        <p:attrNameLst>
                                          <p:attrName>ppt_x</p:attrName>
                                        </p:attrNameLst>
                                      </p:cBhvr>
                                    </p:anim>
                                    <p:anim from="(0.5-#ppt_h/2)" to="(#ppt_y)" calcmode="lin" valueType="num">
                                      <p:cBhvr>
                                        <p:cTn id="20" dur="1274" fill="hold">
                                          <p:stCondLst>
                                            <p:cond delay="0"/>
                                          </p:stCondLst>
                                        </p:cTn>
                                        <p:tgtEl>
                                          <p:spTgt spid="32"/>
                                        </p:tgtEl>
                                        <p:attrNameLst>
                                          <p:attrName>ppt_y</p:attrName>
                                        </p:attrNameLst>
                                      </p:cBhvr>
                                    </p:anim>
                                    <p:animEffect transition="out" filter="fade">
                                      <p:cBhvr>
                                        <p:cTn id="21" dur="1274">
                                          <p:stCondLst>
                                            <p:cond delay="0"/>
                                          </p:stCondLst>
                                        </p:cTn>
                                        <p:tgtEl>
                                          <p:spTgt spid="32"/>
                                        </p:tgtEl>
                                      </p:cBhvr>
                                    </p:animEffect>
                                    <p:set>
                                      <p:cBhvr additive="base">
                                        <p:cTn id="22" dur="1" fill="hold">
                                          <p:stCondLst>
                                            <p:cond delay="1273"/>
                                          </p:stCondLst>
                                        </p:cTn>
                                        <p:tgtEl>
                                          <p:spTgt spid="32"/>
                                        </p:tgtEl>
                                        <p:attrNameLst>
                                          <p:attrName>style.visibility</p:attrName>
                                        </p:attrNameLst>
                                      </p:cBhvr>
                                      <p:to>
                                        <p:strVal val="hidden"/>
                                      </p:to>
                                    </p:set>
                                  </p:childTnLst>
                                </p:cTn>
                              </p:par>
                              <p:par>
                                <p:cTn id="23" presetID="0" presetClass="entr" presetSubtype="0" fill="hold" grpId="0" nodeType="withEffect">
                                  <p:stCondLst>
                                    <p:cond delay="1592"/>
                                  </p:stCondLst>
                                  <p:childTnLst>
                                    <p:set>
                                      <p:cBhvr>
                                        <p:cTn id="24" dur="1" fill="hold">
                                          <p:stCondLst>
                                            <p:cond delay="0"/>
                                          </p:stCondLst>
                                        </p:cTn>
                                        <p:tgtEl>
                                          <p:spTgt spid="33"/>
                                        </p:tgtEl>
                                        <p:attrNameLst>
                                          <p:attrName>style.visibility</p:attrName>
                                        </p:attrNameLst>
                                      </p:cBhvr>
                                      <p:to>
                                        <p:strVal val="visible"/>
                                      </p:to>
                                    </p:set>
                                    <p:anim from="(0.5-#ppt_w/2)" to="(#ppt_x)" calcmode="lin" valueType="num">
                                      <p:cBhvr>
                                        <p:cTn id="25" dur="1274" fill="hold">
                                          <p:stCondLst>
                                            <p:cond delay="0"/>
                                          </p:stCondLst>
                                        </p:cTn>
                                        <p:tgtEl>
                                          <p:spTgt spid="33"/>
                                        </p:tgtEl>
                                        <p:attrNameLst>
                                          <p:attrName>ppt_x</p:attrName>
                                        </p:attrNameLst>
                                      </p:cBhvr>
                                    </p:anim>
                                    <p:anim from="(0.5-#ppt_h/2)" to="(#ppt_y)" calcmode="lin" valueType="num">
                                      <p:cBhvr>
                                        <p:cTn id="26" dur="1274" fill="hold">
                                          <p:stCondLst>
                                            <p:cond delay="0"/>
                                          </p:stCondLst>
                                        </p:cTn>
                                        <p:tgtEl>
                                          <p:spTgt spid="33"/>
                                        </p:tgtEl>
                                        <p:attrNameLst>
                                          <p:attrName>ppt_y</p:attrName>
                                        </p:attrNameLst>
                                      </p:cBhvr>
                                    </p:anim>
                                    <p:animEffect transition="out" filter="fade">
                                      <p:cBhvr>
                                        <p:cTn id="27" dur="1274">
                                          <p:stCondLst>
                                            <p:cond delay="0"/>
                                          </p:stCondLst>
                                        </p:cTn>
                                        <p:tgtEl>
                                          <p:spTgt spid="33"/>
                                        </p:tgtEl>
                                      </p:cBhvr>
                                    </p:animEffect>
                                    <p:set>
                                      <p:cBhvr additive="base">
                                        <p:cTn id="28" dur="1" fill="hold">
                                          <p:stCondLst>
                                            <p:cond delay="1273"/>
                                          </p:stCondLst>
                                        </p:cTn>
                                        <p:tgtEl>
                                          <p:spTgt spid="33"/>
                                        </p:tgtEl>
                                        <p:attrNameLst>
                                          <p:attrName>style.visibility</p:attrName>
                                        </p:attrNameLst>
                                      </p:cBhvr>
                                      <p:to>
                                        <p:strVal val="hidden"/>
                                      </p:to>
                                    </p:set>
                                  </p:childTnLst>
                                </p:cTn>
                              </p:par>
                              <p:par>
                                <p:cTn id="29" presetID="0" presetClass="entr" presetSubtype="0" fill="hold" grpId="0" nodeType="withEffect">
                                  <p:stCondLst>
                                    <p:cond delay="1283"/>
                                  </p:stCondLst>
                                  <p:childTnLst>
                                    <p:set>
                                      <p:cBhvr>
                                        <p:cTn id="30" dur="1" fill="hold">
                                          <p:stCondLst>
                                            <p:cond delay="0"/>
                                          </p:stCondLst>
                                        </p:cTn>
                                        <p:tgtEl>
                                          <p:spTgt spid="34"/>
                                        </p:tgtEl>
                                        <p:attrNameLst>
                                          <p:attrName>style.visibility</p:attrName>
                                        </p:attrNameLst>
                                      </p:cBhvr>
                                      <p:to>
                                        <p:strVal val="visible"/>
                                      </p:to>
                                    </p:set>
                                    <p:anim from="(0.5-#ppt_w/2)" to="(#ppt_x)" calcmode="lin" valueType="num">
                                      <p:cBhvr>
                                        <p:cTn id="31" dur="1274" fill="hold">
                                          <p:stCondLst>
                                            <p:cond delay="0"/>
                                          </p:stCondLst>
                                        </p:cTn>
                                        <p:tgtEl>
                                          <p:spTgt spid="34"/>
                                        </p:tgtEl>
                                        <p:attrNameLst>
                                          <p:attrName>ppt_x</p:attrName>
                                        </p:attrNameLst>
                                      </p:cBhvr>
                                    </p:anim>
                                    <p:anim from="(0.5-#ppt_h/2)" to="(#ppt_y)" calcmode="lin" valueType="num">
                                      <p:cBhvr>
                                        <p:cTn id="32" dur="1274" fill="hold">
                                          <p:stCondLst>
                                            <p:cond delay="0"/>
                                          </p:stCondLst>
                                        </p:cTn>
                                        <p:tgtEl>
                                          <p:spTgt spid="34"/>
                                        </p:tgtEl>
                                        <p:attrNameLst>
                                          <p:attrName>ppt_y</p:attrName>
                                        </p:attrNameLst>
                                      </p:cBhvr>
                                    </p:anim>
                                    <p:animEffect transition="out" filter="fade">
                                      <p:cBhvr>
                                        <p:cTn id="33" dur="1274">
                                          <p:stCondLst>
                                            <p:cond delay="0"/>
                                          </p:stCondLst>
                                        </p:cTn>
                                        <p:tgtEl>
                                          <p:spTgt spid="34"/>
                                        </p:tgtEl>
                                      </p:cBhvr>
                                    </p:animEffect>
                                    <p:set>
                                      <p:cBhvr additive="base">
                                        <p:cTn id="34" dur="1" fill="hold">
                                          <p:stCondLst>
                                            <p:cond delay="1273"/>
                                          </p:stCondLst>
                                        </p:cTn>
                                        <p:tgtEl>
                                          <p:spTgt spid="34"/>
                                        </p:tgtEl>
                                        <p:attrNameLst>
                                          <p:attrName>style.visibility</p:attrName>
                                        </p:attrNameLst>
                                      </p:cBhvr>
                                      <p:to>
                                        <p:strVal val="hidden"/>
                                      </p:to>
                                    </p:set>
                                  </p:childTnLst>
                                </p:cTn>
                              </p:par>
                              <p:par>
                                <p:cTn id="35" presetID="0" presetClass="entr" presetSubtype="0" fill="hold" grpId="0" nodeType="withEffect">
                                  <p:stCondLst>
                                    <p:cond delay="653"/>
                                  </p:stCondLst>
                                  <p:childTnLst>
                                    <p:set>
                                      <p:cBhvr>
                                        <p:cTn id="36" dur="1" fill="hold">
                                          <p:stCondLst>
                                            <p:cond delay="0"/>
                                          </p:stCondLst>
                                        </p:cTn>
                                        <p:tgtEl>
                                          <p:spTgt spid="36"/>
                                        </p:tgtEl>
                                        <p:attrNameLst>
                                          <p:attrName>style.visibility</p:attrName>
                                        </p:attrNameLst>
                                      </p:cBhvr>
                                      <p:to>
                                        <p:strVal val="visible"/>
                                      </p:to>
                                    </p:set>
                                    <p:anim from="(0.5-#ppt_w/2)" to="(#ppt_x)" calcmode="lin" valueType="num">
                                      <p:cBhvr>
                                        <p:cTn id="37" dur="1274" fill="hold">
                                          <p:stCondLst>
                                            <p:cond delay="0"/>
                                          </p:stCondLst>
                                        </p:cTn>
                                        <p:tgtEl>
                                          <p:spTgt spid="36"/>
                                        </p:tgtEl>
                                        <p:attrNameLst>
                                          <p:attrName>ppt_x</p:attrName>
                                        </p:attrNameLst>
                                      </p:cBhvr>
                                    </p:anim>
                                    <p:anim from="(0.5-#ppt_h/2)" to="(#ppt_y)" calcmode="lin" valueType="num">
                                      <p:cBhvr>
                                        <p:cTn id="38" dur="1274" fill="hold">
                                          <p:stCondLst>
                                            <p:cond delay="0"/>
                                          </p:stCondLst>
                                        </p:cTn>
                                        <p:tgtEl>
                                          <p:spTgt spid="36"/>
                                        </p:tgtEl>
                                        <p:attrNameLst>
                                          <p:attrName>ppt_y</p:attrName>
                                        </p:attrNameLst>
                                      </p:cBhvr>
                                    </p:anim>
                                    <p:animEffect transition="out" filter="fade">
                                      <p:cBhvr>
                                        <p:cTn id="39" dur="1274">
                                          <p:stCondLst>
                                            <p:cond delay="0"/>
                                          </p:stCondLst>
                                        </p:cTn>
                                        <p:tgtEl>
                                          <p:spTgt spid="36"/>
                                        </p:tgtEl>
                                      </p:cBhvr>
                                    </p:animEffect>
                                    <p:set>
                                      <p:cBhvr additive="base">
                                        <p:cTn id="40" dur="1" fill="hold">
                                          <p:stCondLst>
                                            <p:cond delay="1273"/>
                                          </p:stCondLst>
                                        </p:cTn>
                                        <p:tgtEl>
                                          <p:spTgt spid="36"/>
                                        </p:tgtEl>
                                        <p:attrNameLst>
                                          <p:attrName>style.visibility</p:attrName>
                                        </p:attrNameLst>
                                      </p:cBhvr>
                                      <p:to>
                                        <p:strVal val="hidden"/>
                                      </p:to>
                                    </p:set>
                                  </p:childTnLst>
                                </p:cTn>
                              </p:par>
                              <p:par>
                                <p:cTn id="41" presetID="0" presetClass="entr" presetSubtype="0" fill="hold" grpId="0" nodeType="withEffect">
                                  <p:stCondLst>
                                    <p:cond delay="1187"/>
                                  </p:stCondLst>
                                  <p:childTnLst>
                                    <p:set>
                                      <p:cBhvr>
                                        <p:cTn id="42" dur="1" fill="hold">
                                          <p:stCondLst>
                                            <p:cond delay="0"/>
                                          </p:stCondLst>
                                        </p:cTn>
                                        <p:tgtEl>
                                          <p:spTgt spid="37"/>
                                        </p:tgtEl>
                                        <p:attrNameLst>
                                          <p:attrName>style.visibility</p:attrName>
                                        </p:attrNameLst>
                                      </p:cBhvr>
                                      <p:to>
                                        <p:strVal val="visible"/>
                                      </p:to>
                                    </p:set>
                                    <p:anim from="(0.5-#ppt_w/2)" to="(#ppt_x)" calcmode="lin" valueType="num">
                                      <p:cBhvr>
                                        <p:cTn id="43" dur="1274" fill="hold">
                                          <p:stCondLst>
                                            <p:cond delay="0"/>
                                          </p:stCondLst>
                                        </p:cTn>
                                        <p:tgtEl>
                                          <p:spTgt spid="37"/>
                                        </p:tgtEl>
                                        <p:attrNameLst>
                                          <p:attrName>ppt_x</p:attrName>
                                        </p:attrNameLst>
                                      </p:cBhvr>
                                    </p:anim>
                                    <p:anim from="(0.5-#ppt_h/2)" to="(#ppt_y)" calcmode="lin" valueType="num">
                                      <p:cBhvr>
                                        <p:cTn id="44" dur="1274" fill="hold">
                                          <p:stCondLst>
                                            <p:cond delay="0"/>
                                          </p:stCondLst>
                                        </p:cTn>
                                        <p:tgtEl>
                                          <p:spTgt spid="37"/>
                                        </p:tgtEl>
                                        <p:attrNameLst>
                                          <p:attrName>ppt_y</p:attrName>
                                        </p:attrNameLst>
                                      </p:cBhvr>
                                    </p:anim>
                                    <p:animEffect transition="out" filter="fade">
                                      <p:cBhvr>
                                        <p:cTn id="45" dur="1274">
                                          <p:stCondLst>
                                            <p:cond delay="0"/>
                                          </p:stCondLst>
                                        </p:cTn>
                                        <p:tgtEl>
                                          <p:spTgt spid="37"/>
                                        </p:tgtEl>
                                      </p:cBhvr>
                                    </p:animEffect>
                                    <p:set>
                                      <p:cBhvr additive="base">
                                        <p:cTn id="46" dur="1" fill="hold">
                                          <p:stCondLst>
                                            <p:cond delay="1273"/>
                                          </p:stCondLst>
                                        </p:cTn>
                                        <p:tgtEl>
                                          <p:spTgt spid="37"/>
                                        </p:tgtEl>
                                        <p:attrNameLst>
                                          <p:attrName>style.visibility</p:attrName>
                                        </p:attrNameLst>
                                      </p:cBhvr>
                                      <p:to>
                                        <p:strVal val="hidden"/>
                                      </p:to>
                                    </p:set>
                                  </p:childTnLst>
                                </p:cTn>
                              </p:par>
                              <p:par>
                                <p:cTn id="47" presetID="0" presetClass="entr" presetSubtype="0" fill="hold" grpId="0" nodeType="withEffect">
                                  <p:stCondLst>
                                    <p:cond delay="733"/>
                                  </p:stCondLst>
                                  <p:childTnLst>
                                    <p:set>
                                      <p:cBhvr>
                                        <p:cTn id="48" dur="1" fill="hold">
                                          <p:stCondLst>
                                            <p:cond delay="0"/>
                                          </p:stCondLst>
                                        </p:cTn>
                                        <p:tgtEl>
                                          <p:spTgt spid="38"/>
                                        </p:tgtEl>
                                        <p:attrNameLst>
                                          <p:attrName>style.visibility</p:attrName>
                                        </p:attrNameLst>
                                      </p:cBhvr>
                                      <p:to>
                                        <p:strVal val="visible"/>
                                      </p:to>
                                    </p:set>
                                    <p:anim from="(0.5-#ppt_w/2)" to="(#ppt_x)" calcmode="lin" valueType="num">
                                      <p:cBhvr>
                                        <p:cTn id="49" dur="1274" fill="hold">
                                          <p:stCondLst>
                                            <p:cond delay="0"/>
                                          </p:stCondLst>
                                        </p:cTn>
                                        <p:tgtEl>
                                          <p:spTgt spid="38"/>
                                        </p:tgtEl>
                                        <p:attrNameLst>
                                          <p:attrName>ppt_x</p:attrName>
                                        </p:attrNameLst>
                                      </p:cBhvr>
                                    </p:anim>
                                    <p:anim from="(0.5-#ppt_h/2)" to="(#ppt_y)" calcmode="lin" valueType="num">
                                      <p:cBhvr>
                                        <p:cTn id="50" dur="1274" fill="hold">
                                          <p:stCondLst>
                                            <p:cond delay="0"/>
                                          </p:stCondLst>
                                        </p:cTn>
                                        <p:tgtEl>
                                          <p:spTgt spid="38"/>
                                        </p:tgtEl>
                                        <p:attrNameLst>
                                          <p:attrName>ppt_y</p:attrName>
                                        </p:attrNameLst>
                                      </p:cBhvr>
                                    </p:anim>
                                    <p:animEffect transition="out" filter="fade">
                                      <p:cBhvr>
                                        <p:cTn id="51" dur="1274">
                                          <p:stCondLst>
                                            <p:cond delay="0"/>
                                          </p:stCondLst>
                                        </p:cTn>
                                        <p:tgtEl>
                                          <p:spTgt spid="38"/>
                                        </p:tgtEl>
                                      </p:cBhvr>
                                    </p:animEffect>
                                    <p:set>
                                      <p:cBhvr additive="base">
                                        <p:cTn id="52" dur="1" fill="hold">
                                          <p:stCondLst>
                                            <p:cond delay="1273"/>
                                          </p:stCondLst>
                                        </p:cTn>
                                        <p:tgtEl>
                                          <p:spTgt spid="38"/>
                                        </p:tgtEl>
                                        <p:attrNameLst>
                                          <p:attrName>style.visibility</p:attrName>
                                        </p:attrNameLst>
                                      </p:cBhvr>
                                      <p:to>
                                        <p:strVal val="hidden"/>
                                      </p:to>
                                    </p:set>
                                  </p:childTnLst>
                                </p:cTn>
                              </p:par>
                              <p:par>
                                <p:cTn id="53" presetID="0" presetClass="entr" presetSubtype="0" fill="hold" grpId="0" nodeType="withEffect">
                                  <p:stCondLst>
                                    <p:cond delay="736"/>
                                  </p:stCondLst>
                                  <p:childTnLst>
                                    <p:set>
                                      <p:cBhvr>
                                        <p:cTn id="54" dur="1" fill="hold">
                                          <p:stCondLst>
                                            <p:cond delay="0"/>
                                          </p:stCondLst>
                                        </p:cTn>
                                        <p:tgtEl>
                                          <p:spTgt spid="39"/>
                                        </p:tgtEl>
                                        <p:attrNameLst>
                                          <p:attrName>style.visibility</p:attrName>
                                        </p:attrNameLst>
                                      </p:cBhvr>
                                      <p:to>
                                        <p:strVal val="visible"/>
                                      </p:to>
                                    </p:set>
                                    <p:anim from="(0.5-#ppt_w/2)" to="(#ppt_x)" calcmode="lin" valueType="num">
                                      <p:cBhvr>
                                        <p:cTn id="55" dur="1274" fill="hold">
                                          <p:stCondLst>
                                            <p:cond delay="0"/>
                                          </p:stCondLst>
                                        </p:cTn>
                                        <p:tgtEl>
                                          <p:spTgt spid="39"/>
                                        </p:tgtEl>
                                        <p:attrNameLst>
                                          <p:attrName>ppt_x</p:attrName>
                                        </p:attrNameLst>
                                      </p:cBhvr>
                                    </p:anim>
                                    <p:anim from="(0.5-#ppt_h/2)" to="(#ppt_y)" calcmode="lin" valueType="num">
                                      <p:cBhvr>
                                        <p:cTn id="56" dur="1274" fill="hold">
                                          <p:stCondLst>
                                            <p:cond delay="0"/>
                                          </p:stCondLst>
                                        </p:cTn>
                                        <p:tgtEl>
                                          <p:spTgt spid="39"/>
                                        </p:tgtEl>
                                        <p:attrNameLst>
                                          <p:attrName>ppt_y</p:attrName>
                                        </p:attrNameLst>
                                      </p:cBhvr>
                                    </p:anim>
                                    <p:animEffect transition="out" filter="fade">
                                      <p:cBhvr>
                                        <p:cTn id="57" dur="1274">
                                          <p:stCondLst>
                                            <p:cond delay="0"/>
                                          </p:stCondLst>
                                        </p:cTn>
                                        <p:tgtEl>
                                          <p:spTgt spid="39"/>
                                        </p:tgtEl>
                                      </p:cBhvr>
                                    </p:animEffect>
                                    <p:set>
                                      <p:cBhvr additive="base">
                                        <p:cTn id="58" dur="1" fill="hold">
                                          <p:stCondLst>
                                            <p:cond delay="1273"/>
                                          </p:stCondLst>
                                        </p:cTn>
                                        <p:tgtEl>
                                          <p:spTgt spid="39"/>
                                        </p:tgtEl>
                                        <p:attrNameLst>
                                          <p:attrName>style.visibility</p:attrName>
                                        </p:attrNameLst>
                                      </p:cBhvr>
                                      <p:to>
                                        <p:strVal val="hidden"/>
                                      </p:to>
                                    </p:set>
                                  </p:childTnLst>
                                </p:cTn>
                              </p:par>
                              <p:par>
                                <p:cTn id="59" presetID="0" presetClass="entr" presetSubtype="0" fill="hold" grpId="0" nodeType="withEffect">
                                  <p:stCondLst>
                                    <p:cond delay="1400"/>
                                  </p:stCondLst>
                                  <p:childTnLst>
                                    <p:set>
                                      <p:cBhvr>
                                        <p:cTn id="60" dur="1" fill="hold">
                                          <p:stCondLst>
                                            <p:cond delay="0"/>
                                          </p:stCondLst>
                                        </p:cTn>
                                        <p:tgtEl>
                                          <p:spTgt spid="40"/>
                                        </p:tgtEl>
                                        <p:attrNameLst>
                                          <p:attrName>style.visibility</p:attrName>
                                        </p:attrNameLst>
                                      </p:cBhvr>
                                      <p:to>
                                        <p:strVal val="visible"/>
                                      </p:to>
                                    </p:set>
                                    <p:anim from="(0.5-#ppt_w/2)" to="(#ppt_x)" calcmode="lin" valueType="num">
                                      <p:cBhvr>
                                        <p:cTn id="61" dur="1274" fill="hold">
                                          <p:stCondLst>
                                            <p:cond delay="0"/>
                                          </p:stCondLst>
                                        </p:cTn>
                                        <p:tgtEl>
                                          <p:spTgt spid="40"/>
                                        </p:tgtEl>
                                        <p:attrNameLst>
                                          <p:attrName>ppt_x</p:attrName>
                                        </p:attrNameLst>
                                      </p:cBhvr>
                                    </p:anim>
                                    <p:anim from="(0.5-#ppt_h/2)" to="(#ppt_y)" calcmode="lin" valueType="num">
                                      <p:cBhvr>
                                        <p:cTn id="62" dur="1274" fill="hold">
                                          <p:stCondLst>
                                            <p:cond delay="0"/>
                                          </p:stCondLst>
                                        </p:cTn>
                                        <p:tgtEl>
                                          <p:spTgt spid="40"/>
                                        </p:tgtEl>
                                        <p:attrNameLst>
                                          <p:attrName>ppt_y</p:attrName>
                                        </p:attrNameLst>
                                      </p:cBhvr>
                                    </p:anim>
                                    <p:animEffect transition="out" filter="fade">
                                      <p:cBhvr>
                                        <p:cTn id="63" dur="1274">
                                          <p:stCondLst>
                                            <p:cond delay="0"/>
                                          </p:stCondLst>
                                        </p:cTn>
                                        <p:tgtEl>
                                          <p:spTgt spid="40"/>
                                        </p:tgtEl>
                                      </p:cBhvr>
                                    </p:animEffect>
                                    <p:set>
                                      <p:cBhvr additive="base">
                                        <p:cTn id="64" dur="1" fill="hold">
                                          <p:stCondLst>
                                            <p:cond delay="1273"/>
                                          </p:stCondLst>
                                        </p:cTn>
                                        <p:tgtEl>
                                          <p:spTgt spid="40"/>
                                        </p:tgtEl>
                                        <p:attrNameLst>
                                          <p:attrName>style.visibility</p:attrName>
                                        </p:attrNameLst>
                                      </p:cBhvr>
                                      <p:to>
                                        <p:strVal val="hidden"/>
                                      </p:to>
                                    </p:set>
                                  </p:childTnLst>
                                </p:cTn>
                              </p:par>
                              <p:par>
                                <p:cTn id="65" presetID="0" presetClass="entr" presetSubtype="0" fill="hold" grpId="0" nodeType="withEffect">
                                  <p:stCondLst>
                                    <p:cond delay="909"/>
                                  </p:stCondLst>
                                  <p:childTnLst>
                                    <p:set>
                                      <p:cBhvr>
                                        <p:cTn id="66" dur="1" fill="hold">
                                          <p:stCondLst>
                                            <p:cond delay="0"/>
                                          </p:stCondLst>
                                        </p:cTn>
                                        <p:tgtEl>
                                          <p:spTgt spid="41"/>
                                        </p:tgtEl>
                                        <p:attrNameLst>
                                          <p:attrName>style.visibility</p:attrName>
                                        </p:attrNameLst>
                                      </p:cBhvr>
                                      <p:to>
                                        <p:strVal val="visible"/>
                                      </p:to>
                                    </p:set>
                                    <p:anim from="(0.5-#ppt_w/2)" to="(#ppt_x)" calcmode="lin" valueType="num">
                                      <p:cBhvr>
                                        <p:cTn id="67" dur="1274" fill="hold">
                                          <p:stCondLst>
                                            <p:cond delay="0"/>
                                          </p:stCondLst>
                                        </p:cTn>
                                        <p:tgtEl>
                                          <p:spTgt spid="41"/>
                                        </p:tgtEl>
                                        <p:attrNameLst>
                                          <p:attrName>ppt_x</p:attrName>
                                        </p:attrNameLst>
                                      </p:cBhvr>
                                    </p:anim>
                                    <p:anim from="(0.5-#ppt_h/2)" to="(#ppt_y)" calcmode="lin" valueType="num">
                                      <p:cBhvr>
                                        <p:cTn id="68" dur="1274" fill="hold">
                                          <p:stCondLst>
                                            <p:cond delay="0"/>
                                          </p:stCondLst>
                                        </p:cTn>
                                        <p:tgtEl>
                                          <p:spTgt spid="41"/>
                                        </p:tgtEl>
                                        <p:attrNameLst>
                                          <p:attrName>ppt_y</p:attrName>
                                        </p:attrNameLst>
                                      </p:cBhvr>
                                    </p:anim>
                                    <p:animEffect transition="out" filter="fade">
                                      <p:cBhvr>
                                        <p:cTn id="69" dur="1274">
                                          <p:stCondLst>
                                            <p:cond delay="0"/>
                                          </p:stCondLst>
                                        </p:cTn>
                                        <p:tgtEl>
                                          <p:spTgt spid="41"/>
                                        </p:tgtEl>
                                      </p:cBhvr>
                                    </p:animEffect>
                                    <p:set>
                                      <p:cBhvr additive="base">
                                        <p:cTn id="70" dur="1" fill="hold">
                                          <p:stCondLst>
                                            <p:cond delay="1273"/>
                                          </p:stCondLst>
                                        </p:cTn>
                                        <p:tgtEl>
                                          <p:spTgt spid="41"/>
                                        </p:tgtEl>
                                        <p:attrNameLst>
                                          <p:attrName>style.visibility</p:attrName>
                                        </p:attrNameLst>
                                      </p:cBhvr>
                                      <p:to>
                                        <p:strVal val="hidden"/>
                                      </p:to>
                                    </p:set>
                                  </p:childTnLst>
                                </p:cTn>
                              </p:par>
                              <p:par>
                                <p:cTn id="71" presetID="0" presetClass="entr" presetSubtype="0" fill="hold" grpId="0" nodeType="withEffect">
                                  <p:stCondLst>
                                    <p:cond delay="681"/>
                                  </p:stCondLst>
                                  <p:childTnLst>
                                    <p:set>
                                      <p:cBhvr>
                                        <p:cTn id="72" dur="1" fill="hold">
                                          <p:stCondLst>
                                            <p:cond delay="0"/>
                                          </p:stCondLst>
                                        </p:cTn>
                                        <p:tgtEl>
                                          <p:spTgt spid="42"/>
                                        </p:tgtEl>
                                        <p:attrNameLst>
                                          <p:attrName>style.visibility</p:attrName>
                                        </p:attrNameLst>
                                      </p:cBhvr>
                                      <p:to>
                                        <p:strVal val="visible"/>
                                      </p:to>
                                    </p:set>
                                    <p:anim from="(0.5-#ppt_w/2)" to="(#ppt_x)" calcmode="lin" valueType="num">
                                      <p:cBhvr>
                                        <p:cTn id="73" dur="1274" fill="hold">
                                          <p:stCondLst>
                                            <p:cond delay="0"/>
                                          </p:stCondLst>
                                        </p:cTn>
                                        <p:tgtEl>
                                          <p:spTgt spid="42"/>
                                        </p:tgtEl>
                                        <p:attrNameLst>
                                          <p:attrName>ppt_x</p:attrName>
                                        </p:attrNameLst>
                                      </p:cBhvr>
                                    </p:anim>
                                    <p:anim from="(0.5-#ppt_h/2)" to="(#ppt_y)" calcmode="lin" valueType="num">
                                      <p:cBhvr>
                                        <p:cTn id="74" dur="1274" fill="hold">
                                          <p:stCondLst>
                                            <p:cond delay="0"/>
                                          </p:stCondLst>
                                        </p:cTn>
                                        <p:tgtEl>
                                          <p:spTgt spid="42"/>
                                        </p:tgtEl>
                                        <p:attrNameLst>
                                          <p:attrName>ppt_y</p:attrName>
                                        </p:attrNameLst>
                                      </p:cBhvr>
                                    </p:anim>
                                    <p:animEffect transition="out" filter="fade">
                                      <p:cBhvr>
                                        <p:cTn id="75" dur="1274">
                                          <p:stCondLst>
                                            <p:cond delay="0"/>
                                          </p:stCondLst>
                                        </p:cTn>
                                        <p:tgtEl>
                                          <p:spTgt spid="42"/>
                                        </p:tgtEl>
                                      </p:cBhvr>
                                    </p:animEffect>
                                    <p:set>
                                      <p:cBhvr additive="base">
                                        <p:cTn id="76" dur="1" fill="hold">
                                          <p:stCondLst>
                                            <p:cond delay="1273"/>
                                          </p:stCondLst>
                                        </p:cTn>
                                        <p:tgtEl>
                                          <p:spTgt spid="42"/>
                                        </p:tgtEl>
                                        <p:attrNameLst>
                                          <p:attrName>style.visibility</p:attrName>
                                        </p:attrNameLst>
                                      </p:cBhvr>
                                      <p:to>
                                        <p:strVal val="hidden"/>
                                      </p:to>
                                    </p:set>
                                  </p:childTnLst>
                                </p:cTn>
                              </p:par>
                              <p:par>
                                <p:cTn id="77" presetID="0" presetClass="entr" presetSubtype="0" fill="hold" grpId="0" nodeType="withEffect">
                                  <p:stCondLst>
                                    <p:cond delay="919"/>
                                  </p:stCondLst>
                                  <p:childTnLst>
                                    <p:set>
                                      <p:cBhvr>
                                        <p:cTn id="78" dur="1" fill="hold">
                                          <p:stCondLst>
                                            <p:cond delay="0"/>
                                          </p:stCondLst>
                                        </p:cTn>
                                        <p:tgtEl>
                                          <p:spTgt spid="43"/>
                                        </p:tgtEl>
                                        <p:attrNameLst>
                                          <p:attrName>style.visibility</p:attrName>
                                        </p:attrNameLst>
                                      </p:cBhvr>
                                      <p:to>
                                        <p:strVal val="visible"/>
                                      </p:to>
                                    </p:set>
                                    <p:anim from="(0.5-#ppt_w/2)" to="(#ppt_x)" calcmode="lin" valueType="num">
                                      <p:cBhvr>
                                        <p:cTn id="79" dur="1274" fill="hold">
                                          <p:stCondLst>
                                            <p:cond delay="0"/>
                                          </p:stCondLst>
                                        </p:cTn>
                                        <p:tgtEl>
                                          <p:spTgt spid="43"/>
                                        </p:tgtEl>
                                        <p:attrNameLst>
                                          <p:attrName>ppt_x</p:attrName>
                                        </p:attrNameLst>
                                      </p:cBhvr>
                                    </p:anim>
                                    <p:anim from="(0.5-#ppt_h/2)" to="(#ppt_y)" calcmode="lin" valueType="num">
                                      <p:cBhvr>
                                        <p:cTn id="80" dur="1274" fill="hold">
                                          <p:stCondLst>
                                            <p:cond delay="0"/>
                                          </p:stCondLst>
                                        </p:cTn>
                                        <p:tgtEl>
                                          <p:spTgt spid="43"/>
                                        </p:tgtEl>
                                        <p:attrNameLst>
                                          <p:attrName>ppt_y</p:attrName>
                                        </p:attrNameLst>
                                      </p:cBhvr>
                                    </p:anim>
                                    <p:animEffect transition="out" filter="fade">
                                      <p:cBhvr>
                                        <p:cTn id="81" dur="1274">
                                          <p:stCondLst>
                                            <p:cond delay="0"/>
                                          </p:stCondLst>
                                        </p:cTn>
                                        <p:tgtEl>
                                          <p:spTgt spid="43"/>
                                        </p:tgtEl>
                                      </p:cBhvr>
                                    </p:animEffect>
                                    <p:set>
                                      <p:cBhvr additive="base">
                                        <p:cTn id="82" dur="1" fill="hold">
                                          <p:stCondLst>
                                            <p:cond delay="1273"/>
                                          </p:stCondLst>
                                        </p:cTn>
                                        <p:tgtEl>
                                          <p:spTgt spid="43"/>
                                        </p:tgtEl>
                                        <p:attrNameLst>
                                          <p:attrName>style.visibility</p:attrName>
                                        </p:attrNameLst>
                                      </p:cBhvr>
                                      <p:to>
                                        <p:strVal val="hidden"/>
                                      </p:to>
                                    </p:set>
                                  </p:childTnLst>
                                </p:cTn>
                              </p:par>
                              <p:par>
                                <p:cTn id="83" presetID="0" presetClass="entr" presetSubtype="0" fill="hold" grpId="0" nodeType="withEffect">
                                  <p:stCondLst>
                                    <p:cond delay="1002"/>
                                  </p:stCondLst>
                                  <p:childTnLst>
                                    <p:set>
                                      <p:cBhvr>
                                        <p:cTn id="84" dur="1" fill="hold">
                                          <p:stCondLst>
                                            <p:cond delay="0"/>
                                          </p:stCondLst>
                                        </p:cTn>
                                        <p:tgtEl>
                                          <p:spTgt spid="49"/>
                                        </p:tgtEl>
                                        <p:attrNameLst>
                                          <p:attrName>style.visibility</p:attrName>
                                        </p:attrNameLst>
                                      </p:cBhvr>
                                      <p:to>
                                        <p:strVal val="visible"/>
                                      </p:to>
                                    </p:set>
                                    <p:anim from="(0.5-#ppt_w/2)" to="(#ppt_x)" calcmode="lin" valueType="num">
                                      <p:cBhvr>
                                        <p:cTn id="85" dur="1274" fill="hold">
                                          <p:stCondLst>
                                            <p:cond delay="0"/>
                                          </p:stCondLst>
                                        </p:cTn>
                                        <p:tgtEl>
                                          <p:spTgt spid="49"/>
                                        </p:tgtEl>
                                        <p:attrNameLst>
                                          <p:attrName>ppt_x</p:attrName>
                                        </p:attrNameLst>
                                      </p:cBhvr>
                                    </p:anim>
                                    <p:anim from="(0.5-#ppt_h/2)" to="(#ppt_y)" calcmode="lin" valueType="num">
                                      <p:cBhvr>
                                        <p:cTn id="86" dur="1274" fill="hold">
                                          <p:stCondLst>
                                            <p:cond delay="0"/>
                                          </p:stCondLst>
                                        </p:cTn>
                                        <p:tgtEl>
                                          <p:spTgt spid="49"/>
                                        </p:tgtEl>
                                        <p:attrNameLst>
                                          <p:attrName>ppt_y</p:attrName>
                                        </p:attrNameLst>
                                      </p:cBhvr>
                                    </p:anim>
                                    <p:animEffect transition="out" filter="fade">
                                      <p:cBhvr>
                                        <p:cTn id="87" dur="1274">
                                          <p:stCondLst>
                                            <p:cond delay="0"/>
                                          </p:stCondLst>
                                        </p:cTn>
                                        <p:tgtEl>
                                          <p:spTgt spid="49"/>
                                        </p:tgtEl>
                                      </p:cBhvr>
                                    </p:animEffect>
                                    <p:set>
                                      <p:cBhvr additive="base">
                                        <p:cTn id="88" dur="1" fill="hold">
                                          <p:stCondLst>
                                            <p:cond delay="1273"/>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_1"/>
          <p:cNvSpPr/>
          <p:nvPr/>
        </p:nvSpPr>
        <p:spPr>
          <a:xfrm rot="5828732">
            <a:off x="5550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2" name="Rec_2"/>
          <p:cNvSpPr/>
          <p:nvPr/>
        </p:nvSpPr>
        <p:spPr>
          <a:xfrm rot="12716368">
            <a:off x="6348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3" name="Rec_5"/>
          <p:cNvSpPr/>
          <p:nvPr/>
        </p:nvSpPr>
        <p:spPr>
          <a:xfrm rot="2013995">
            <a:off x="7997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4" name="Rec_5"/>
          <p:cNvSpPr/>
          <p:nvPr/>
        </p:nvSpPr>
        <p:spPr>
          <a:xfrm rot="2333847">
            <a:off x="3969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6" name="Rec_1"/>
          <p:cNvSpPr/>
          <p:nvPr/>
        </p:nvSpPr>
        <p:spPr>
          <a:xfrm rot="17126265">
            <a:off x="5848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7" name="Rec_5"/>
          <p:cNvSpPr/>
          <p:nvPr/>
        </p:nvSpPr>
        <p:spPr>
          <a:xfrm rot="14560225">
            <a:off x="7879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8" name="Rec_4"/>
          <p:cNvSpPr/>
          <p:nvPr/>
        </p:nvSpPr>
        <p:spPr>
          <a:xfrm rot="13984758">
            <a:off x="4818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39" name="Rec_1"/>
          <p:cNvSpPr/>
          <p:nvPr/>
        </p:nvSpPr>
        <p:spPr>
          <a:xfrm rot="5014549">
            <a:off x="3561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0" name="Rec_4"/>
          <p:cNvSpPr/>
          <p:nvPr/>
        </p:nvSpPr>
        <p:spPr>
          <a:xfrm rot="12124728">
            <a:off x="3815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1" name="Rec_3"/>
          <p:cNvSpPr/>
          <p:nvPr/>
        </p:nvSpPr>
        <p:spPr>
          <a:xfrm rot="14473366">
            <a:off x="3351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2" name="Rec_5"/>
          <p:cNvSpPr/>
          <p:nvPr/>
        </p:nvSpPr>
        <p:spPr>
          <a:xfrm rot="2635889">
            <a:off x="7010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3" name="Rec_4"/>
          <p:cNvSpPr/>
          <p:nvPr/>
        </p:nvSpPr>
        <p:spPr>
          <a:xfrm rot="3284676">
            <a:off x="6250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sp>
        <p:nvSpPr>
          <p:cNvPr id="49" name="Rec_5"/>
          <p:cNvSpPr/>
          <p:nvPr/>
        </p:nvSpPr>
        <p:spPr>
          <a:xfrm rot="3260016">
            <a:off x="3653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lstStyle/>
          <a:p>
            <a:pPr algn="ctr"/>
            <a:endParaRPr lang="zh-CN" altLang="en-US" sz="1345"/>
          </a:p>
        </p:txBody>
      </p:sp>
      <p:grpSp>
        <p:nvGrpSpPr>
          <p:cNvPr id="2" name="组合 1"/>
          <p:cNvGrpSpPr/>
          <p:nvPr/>
        </p:nvGrpSpPr>
        <p:grpSpPr>
          <a:xfrm>
            <a:off x="2286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prstClr val="white"/>
                </a:solidFill>
              </a:endParaRPr>
            </a:p>
          </p:txBody>
        </p:sp>
        <p:sp>
          <p:nvSpPr>
            <p:cNvPr id="22" name="文本框 21"/>
            <p:cNvSpPr txBox="1"/>
            <p:nvPr/>
          </p:nvSpPr>
          <p:spPr>
            <a:xfrm>
              <a:off x="2522694" y="2815746"/>
              <a:ext cx="1241118" cy="1226513"/>
            </a:xfrm>
            <a:prstGeom prst="roundRect">
              <a:avLst/>
            </a:prstGeom>
            <a:noFill/>
          </p:spPr>
          <p:txBody>
            <a:bodyPr wrap="none" rtlCol="0" anchor="ctr">
              <a:spAutoFit/>
            </a:bodyPr>
            <a:lstStyle/>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sp>
        <p:nvSpPr>
          <p:cNvPr id="44" name="矩形 43"/>
          <p:cNvSpPr/>
          <p:nvPr/>
        </p:nvSpPr>
        <p:spPr>
          <a:xfrm>
            <a:off x="1158478"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16955"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37717"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239"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285174" y="0"/>
            <a:ext cx="12781974" cy="6858000"/>
            <a:chOff x="-285174" y="0"/>
            <a:chExt cx="12781974" cy="685800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flipH="1" flipV="1">
              <a:off x="10440882" y="6294267"/>
              <a:ext cx="2055918" cy="563733"/>
              <a:chOff x="-459347" y="0"/>
              <a:chExt cx="3188033" cy="874159"/>
            </a:xfrm>
          </p:grpSpPr>
          <p:sp>
            <p:nvSpPr>
              <p:cNvPr id="63" name="直角三角形 62"/>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65"/>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4054762" y="2757623"/>
            <a:ext cx="6213188" cy="1141791"/>
            <a:chOff x="4531012" y="2721681"/>
            <a:chExt cx="6213188" cy="114179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lstStyle/>
            <a:p>
              <a:pPr algn="ctr"/>
              <a:r>
                <a:rPr lang="zh-CN" altLang="en-US"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系统总体设计方案</a:t>
              </a:r>
              <a:endParaRPr lang="en-US" altLang="zh-CN" sz="40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lstStyle/>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5" name="矩形 4"/>
          <p:cNvSpPr/>
          <p:nvPr/>
        </p:nvSpPr>
        <p:spPr>
          <a:xfrm>
            <a:off x="7877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154" y="161256"/>
            <a:ext cx="808515" cy="640875"/>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9813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系统总体设计方案</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p:nvPr/>
        </p:nvCxnSpPr>
        <p:spPr>
          <a:xfrm flipH="1">
            <a:off x="1113657" y="1208694"/>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1065150" y="222796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1" name="Oval 52"/>
          <p:cNvSpPr/>
          <p:nvPr/>
        </p:nvSpPr>
        <p:spPr>
          <a:xfrm>
            <a:off x="1072783" y="303310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5" name="Oval 52"/>
          <p:cNvSpPr/>
          <p:nvPr/>
        </p:nvSpPr>
        <p:spPr>
          <a:xfrm>
            <a:off x="1065150" y="401348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6" name="加号 55"/>
          <p:cNvSpPr/>
          <p:nvPr/>
        </p:nvSpPr>
        <p:spPr>
          <a:xfrm>
            <a:off x="982166" y="113293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278255" y="1056640"/>
            <a:ext cx="465455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应用环境概况</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8" name="Oval 51"/>
          <p:cNvSpPr/>
          <p:nvPr/>
        </p:nvSpPr>
        <p:spPr>
          <a:xfrm>
            <a:off x="1060107" y="501487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pic>
        <p:nvPicPr>
          <p:cNvPr id="23"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9815" y="1638300"/>
            <a:ext cx="2974340" cy="1934845"/>
          </a:xfrm>
          <a:prstGeom prst="rect">
            <a:avLst/>
          </a:prstGeom>
        </p:spPr>
      </p:pic>
      <p:pic>
        <p:nvPicPr>
          <p:cNvPr id="24"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2280" y="1638300"/>
            <a:ext cx="2894330" cy="1934845"/>
          </a:xfrm>
          <a:prstGeom prst="rect">
            <a:avLst/>
          </a:prstGeom>
        </p:spPr>
      </p:pic>
      <p:sp>
        <p:nvSpPr>
          <p:cNvPr id="2" name="文本框 1"/>
          <p:cNvSpPr txBox="1"/>
          <p:nvPr/>
        </p:nvSpPr>
        <p:spPr>
          <a:xfrm>
            <a:off x="7310755" y="1638300"/>
            <a:ext cx="4504690" cy="2245360"/>
          </a:xfrm>
          <a:prstGeom prst="rect">
            <a:avLst/>
          </a:prstGeom>
          <a:noFill/>
        </p:spPr>
        <p:txBody>
          <a:bodyPr wrap="square" rtlCol="0">
            <a:spAutoFit/>
          </a:bodyPr>
          <a:p>
            <a:pPr marL="342900" indent="-342900">
              <a:lnSpc>
                <a:spcPts val="2400"/>
              </a:lnSpc>
              <a:buFont typeface="Wingdings" panose="05000000000000000000" charset="0"/>
              <a:buChar char=""/>
            </a:pPr>
            <a:r>
              <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范围广(约15万㎡)</a:t>
            </a: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fontAlgn="auto">
              <a:lnSpc>
                <a:spcPts val="2400"/>
              </a:lnSpc>
              <a:buFont typeface="Wingdings" panose="05000000000000000000" charset="0"/>
              <a:buChar char=""/>
            </a:pP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a:lnSpc>
                <a:spcPts val="2400"/>
              </a:lnSpc>
              <a:buFont typeface="Wingdings" panose="05000000000000000000" charset="0"/>
              <a:buChar char=""/>
            </a:pPr>
            <a:r>
              <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室内、室外场景</a:t>
            </a: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fontAlgn="auto">
              <a:lnSpc>
                <a:spcPts val="2400"/>
              </a:lnSpc>
              <a:buFont typeface="Wingdings" panose="05000000000000000000" charset="0"/>
              <a:buChar char=""/>
            </a:pP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fontAlgn="auto">
              <a:lnSpc>
                <a:spcPts val="2400"/>
              </a:lnSpc>
              <a:buFont typeface="Wingdings" panose="05000000000000000000" charset="0"/>
              <a:buChar char=""/>
            </a:pPr>
            <a:r>
              <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室内环境大量机柜、管道、仪器等金属设备导致环境复杂</a:t>
            </a:r>
            <a:endParaRPr lang="zh-CN" altLang="en-US" sz="20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a:endParaRPr lang="zh-CN" altLang="en-US" sz="2000" b="1" dirty="0">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3" name="对象 -2147482505"/>
          <p:cNvGraphicFramePr>
            <a:graphicFrameLocks noChangeAspect="1"/>
          </p:cNvGraphicFramePr>
          <p:nvPr/>
        </p:nvGraphicFramePr>
        <p:xfrm>
          <a:off x="1449705" y="3728720"/>
          <a:ext cx="5253990" cy="2685415"/>
        </p:xfrm>
        <a:graphic>
          <a:graphicData uri="http://schemas.openxmlformats.org/presentationml/2006/ole">
            <mc:AlternateContent xmlns:mc="http://schemas.openxmlformats.org/markup-compatibility/2006">
              <mc:Choice xmlns:v="urn:schemas-microsoft-com:vml" Requires="v">
                <p:oleObj spid="_x0000_s3076" name="" r:id="rId3" imgW="4622800" imgH="2362200" progId="Visio.Drawing.11">
                  <p:embed/>
                </p:oleObj>
              </mc:Choice>
              <mc:Fallback>
                <p:oleObj name="" r:id="rId3" imgW="4622800" imgH="2362200" progId="Visio.Drawing.11">
                  <p:embed/>
                  <p:pic>
                    <p:nvPicPr>
                      <p:cNvPr id="0" name="图片 3075"/>
                      <p:cNvPicPr/>
                      <p:nvPr/>
                    </p:nvPicPr>
                    <p:blipFill>
                      <a:blip r:embed="rId4"/>
                      <a:stretch>
                        <a:fillRect/>
                      </a:stretch>
                    </p:blipFill>
                    <p:spPr>
                      <a:xfrm>
                        <a:off x="1449705" y="3728720"/>
                        <a:ext cx="5253990" cy="26854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154" y="161256"/>
            <a:ext cx="808515" cy="640875"/>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9813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系统总体设计方案</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9" name="Straight Connector 8"/>
          <p:cNvCxnSpPr/>
          <p:nvPr/>
        </p:nvCxnSpPr>
        <p:spPr>
          <a:xfrm flipH="1">
            <a:off x="1113657" y="1208694"/>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1065150" y="222796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1" name="Oval 52"/>
          <p:cNvSpPr/>
          <p:nvPr/>
        </p:nvSpPr>
        <p:spPr>
          <a:xfrm>
            <a:off x="1072783" y="303310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5" name="Oval 52"/>
          <p:cNvSpPr/>
          <p:nvPr/>
        </p:nvSpPr>
        <p:spPr>
          <a:xfrm>
            <a:off x="1065150" y="401348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56" name="加号 55"/>
          <p:cNvSpPr/>
          <p:nvPr/>
        </p:nvSpPr>
        <p:spPr>
          <a:xfrm>
            <a:off x="982166" y="113293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57" name="文本框 56"/>
          <p:cNvSpPr txBox="1"/>
          <p:nvPr/>
        </p:nvSpPr>
        <p:spPr>
          <a:xfrm>
            <a:off x="1278255" y="1056640"/>
            <a:ext cx="465455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市场室内定位解决方案存在问题</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8" name="Oval 51"/>
          <p:cNvSpPr/>
          <p:nvPr/>
        </p:nvSpPr>
        <p:spPr>
          <a:xfrm>
            <a:off x="1060107" y="501487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n-ea"/>
            </a:endParaRPr>
          </a:p>
        </p:txBody>
      </p:sp>
      <p:sp>
        <p:nvSpPr>
          <p:cNvPr id="3" name="文本框 2"/>
          <p:cNvSpPr txBox="1"/>
          <p:nvPr/>
        </p:nvSpPr>
        <p:spPr>
          <a:xfrm>
            <a:off x="1370965" y="2085975"/>
            <a:ext cx="2560320"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成本过高</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70965" y="2891155"/>
            <a:ext cx="2970530"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复杂电厂环境适应性差</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70965" y="3870960"/>
            <a:ext cx="2164080"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现场调试复杂</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70965" y="4872355"/>
            <a:ext cx="2404110" cy="398780"/>
          </a:xfrm>
          <a:prstGeom prst="rect">
            <a:avLst/>
          </a:prstGeom>
          <a:noFill/>
        </p:spPr>
        <p:txBody>
          <a:bodyPr wrap="square" rtlCol="0">
            <a:spAutoFit/>
          </a:bodyPr>
          <a:p>
            <a:pPr algn="l"/>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数据接口单一</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154" y="161256"/>
            <a:ext cx="808515" cy="640875"/>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9813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系统总体设计方案</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75" name="Straight Connector 8"/>
          <p:cNvCxnSpPr/>
          <p:nvPr/>
        </p:nvCxnSpPr>
        <p:spPr>
          <a:xfrm flipH="1">
            <a:off x="1003675" y="1221219"/>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Oval 51"/>
          <p:cNvSpPr/>
          <p:nvPr/>
        </p:nvSpPr>
        <p:spPr>
          <a:xfrm>
            <a:off x="956221" y="502337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fontAlgn="auto">
              <a:lnSpc>
                <a:spcPts val="2400"/>
              </a:lnSpc>
            </a:pPr>
            <a:endParaRPr lang="en-US" sz="2000">
              <a:latin typeface="+mn-ea"/>
            </a:endParaRPr>
          </a:p>
        </p:txBody>
      </p:sp>
      <p:sp>
        <p:nvSpPr>
          <p:cNvPr id="77" name="Oval 52"/>
          <p:cNvSpPr/>
          <p:nvPr/>
        </p:nvSpPr>
        <p:spPr>
          <a:xfrm>
            <a:off x="947561" y="225592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fontAlgn="auto">
              <a:lnSpc>
                <a:spcPts val="2400"/>
              </a:lnSpc>
            </a:pPr>
            <a:endParaRPr lang="en-US" sz="2000">
              <a:latin typeface="+mn-ea"/>
            </a:endParaRPr>
          </a:p>
        </p:txBody>
      </p:sp>
      <p:sp>
        <p:nvSpPr>
          <p:cNvPr id="78" name="文本框 77"/>
          <p:cNvSpPr txBox="1"/>
          <p:nvPr/>
        </p:nvSpPr>
        <p:spPr>
          <a:xfrm>
            <a:off x="1278264" y="2147103"/>
            <a:ext cx="4011498" cy="706755"/>
          </a:xfrm>
          <a:prstGeom prst="rect">
            <a:avLst/>
          </a:prstGeom>
          <a:noFill/>
        </p:spPr>
        <p:txBody>
          <a:bodyPr wrap="square" rtlCol="0">
            <a:spAutoFit/>
          </a:bodyPr>
          <a:lstStyle/>
          <a:p>
            <a:pPr indent="0" fontAlgn="auto">
              <a:lnSpc>
                <a:spcPts val="2400"/>
              </a:lnSpc>
            </a:pPr>
            <a:r>
              <a:rPr lang="zh-CN" altLang="en-US" sz="2000" b="1" dirty="0">
                <a:solidFill>
                  <a:schemeClr val="accent6">
                    <a:lumMod val="75000"/>
                  </a:schemeClr>
                </a:solidFill>
                <a:latin typeface="微软雅黑" panose="020B0503020204020204" pitchFamily="34" charset="-122"/>
              </a:rPr>
              <a:t>定位准确性 </a:t>
            </a:r>
            <a:endParaRPr lang="zh-CN" altLang="en-US" sz="2000" b="1" dirty="0">
              <a:solidFill>
                <a:schemeClr val="accent6">
                  <a:lumMod val="75000"/>
                </a:schemeClr>
              </a:solidFill>
              <a:latin typeface="微软雅黑" panose="020B0503020204020204" pitchFamily="34"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Times New Roman" panose="02020603050405020304" charset="0"/>
                <a:ea typeface="宋体" panose="02010600030101010101" pitchFamily="2" charset="-122"/>
              </a:rPr>
              <a:t>10 ~30cm</a:t>
            </a:r>
            <a:endParaRPr lang="zh-CN" altLang="en-US" b="1" dirty="0">
              <a:solidFill>
                <a:schemeClr val="bg1">
                  <a:lumMod val="50000"/>
                </a:schemeClr>
              </a:solidFill>
              <a:effectLst>
                <a:innerShdw blurRad="63500" dist="50800" dir="13500000">
                  <a:prstClr val="black">
                    <a:alpha val="35000"/>
                  </a:prstClr>
                </a:innerShdw>
              </a:effectLst>
              <a:latin typeface="Times New Roman" panose="02020603050405020304" charset="0"/>
              <a:ea typeface="宋体" panose="02010600030101010101" pitchFamily="2" charset="-122"/>
            </a:endParaRPr>
          </a:p>
        </p:txBody>
      </p:sp>
      <p:sp>
        <p:nvSpPr>
          <p:cNvPr id="79" name="文本框 78"/>
          <p:cNvSpPr txBox="1"/>
          <p:nvPr/>
        </p:nvSpPr>
        <p:spPr>
          <a:xfrm>
            <a:off x="1278255" y="2938780"/>
            <a:ext cx="3758565" cy="1014730"/>
          </a:xfrm>
          <a:prstGeom prst="rect">
            <a:avLst/>
          </a:prstGeom>
          <a:noFill/>
        </p:spPr>
        <p:txBody>
          <a:bodyPr wrap="square" rtlCol="0">
            <a:spAutoFit/>
          </a:bodyPr>
          <a:lstStyle/>
          <a:p>
            <a:pPr indent="0" fontAlgn="auto">
              <a:lnSpc>
                <a:spcPts val="2400"/>
              </a:lnSpc>
            </a:pP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定位稳定性</a:t>
            </a:r>
            <a:endParaRPr lang="zh-CN" altLang="en-US" sz="2000" b="1" dirty="0">
              <a:solidFill>
                <a:schemeClr val="accent6">
                  <a:lumMod val="75000"/>
                </a:schemeClr>
              </a:solidFill>
              <a:latin typeface="微软雅黑" panose="020B0503020204020204" pitchFamily="34" charset="-122"/>
              <a:ea typeface="微软雅黑" panose="020B0503020204020204" pitchFamily="34"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定位结果稳定</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系统稳定 </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80" name="文本框 79"/>
          <p:cNvSpPr txBox="1"/>
          <p:nvPr/>
        </p:nvSpPr>
        <p:spPr>
          <a:xfrm>
            <a:off x="1287145" y="4892675"/>
            <a:ext cx="3660775" cy="1014730"/>
          </a:xfrm>
          <a:prstGeom prst="rect">
            <a:avLst/>
          </a:prstGeom>
          <a:noFill/>
        </p:spPr>
        <p:txBody>
          <a:bodyPr wrap="square" rtlCol="0">
            <a:spAutoFit/>
          </a:bodyPr>
          <a:lstStyle/>
          <a:p>
            <a:pPr indent="0" fontAlgn="auto">
              <a:lnSpc>
                <a:spcPts val="2400"/>
              </a:lnSpc>
            </a:pPr>
            <a:r>
              <a:rPr lang="zh-CN" altLang="en-US" sz="2000" b="1" dirty="0">
                <a:solidFill>
                  <a:schemeClr val="accent6">
                    <a:lumMod val="75000"/>
                  </a:schemeClr>
                </a:solidFill>
                <a:latin typeface="微软雅黑" panose="020B0503020204020204" pitchFamily="34" charset="-122"/>
              </a:rPr>
              <a:t>定位扩展性</a:t>
            </a:r>
            <a:endParaRPr lang="zh-CN" altLang="en-US" sz="2000" b="1" dirty="0">
              <a:solidFill>
                <a:schemeClr val="accent6">
                  <a:lumMod val="75000"/>
                </a:schemeClr>
              </a:solidFill>
              <a:latin typeface="微软雅黑" panose="020B0503020204020204" pitchFamily="34"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系统能够随着定位范围大小进行扩展</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81" name="Oval 52"/>
          <p:cNvSpPr/>
          <p:nvPr/>
        </p:nvSpPr>
        <p:spPr>
          <a:xfrm>
            <a:off x="955168" y="308666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fontAlgn="auto">
              <a:lnSpc>
                <a:spcPts val="2400"/>
              </a:lnSpc>
            </a:pPr>
            <a:endParaRPr lang="en-US" sz="2000">
              <a:latin typeface="+mn-ea"/>
            </a:endParaRPr>
          </a:p>
        </p:txBody>
      </p:sp>
      <p:sp>
        <p:nvSpPr>
          <p:cNvPr id="82" name="加号 81"/>
          <p:cNvSpPr/>
          <p:nvPr/>
        </p:nvSpPr>
        <p:spPr>
          <a:xfrm>
            <a:off x="864750" y="114545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04" name="文本框 103"/>
          <p:cNvSpPr txBox="1"/>
          <p:nvPr/>
        </p:nvSpPr>
        <p:spPr>
          <a:xfrm>
            <a:off x="1174750" y="1145540"/>
            <a:ext cx="30429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系统设计原则</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要求</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1296066" y="3957188"/>
            <a:ext cx="3993695" cy="1014730"/>
          </a:xfrm>
          <a:prstGeom prst="rect">
            <a:avLst/>
          </a:prstGeom>
          <a:noFill/>
        </p:spPr>
        <p:txBody>
          <a:bodyPr wrap="square" rtlCol="0">
            <a:spAutoFit/>
          </a:bodyPr>
          <a:lstStyle/>
          <a:p>
            <a:pPr indent="0" fontAlgn="auto">
              <a:lnSpc>
                <a:spcPts val="2400"/>
              </a:lnSpc>
            </a:pPr>
            <a:r>
              <a:rPr lang="zh-CN" altLang="en-US" sz="2000" b="1" dirty="0">
                <a:solidFill>
                  <a:schemeClr val="accent6">
                    <a:lumMod val="75000"/>
                  </a:schemeClr>
                </a:solidFill>
                <a:latin typeface="微软雅黑" panose="020B0503020204020204" pitchFamily="34" charset="-122"/>
              </a:rPr>
              <a:t>定位实时性</a:t>
            </a:r>
            <a:endParaRPr lang="zh-CN" altLang="en-US" sz="2000" b="1" dirty="0">
              <a:solidFill>
                <a:schemeClr val="accent6">
                  <a:lumMod val="75000"/>
                </a:schemeClr>
              </a:solidFill>
              <a:latin typeface="微软雅黑" panose="020B0503020204020204" pitchFamily="34"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低延迟</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a:p>
            <a:pPr marL="342900" indent="-342900" fontAlgn="auto">
              <a:lnSpc>
                <a:spcPts val="2400"/>
              </a:lnSpc>
              <a:buFont typeface="Wingdings" panose="05000000000000000000" charset="0"/>
              <a:buChar char=""/>
            </a:pPr>
            <a:r>
              <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rPr>
              <a:t>定位周期足够短</a:t>
            </a:r>
            <a:endParaRPr lang="zh-CN" altLang="en-US"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66" name="Oval 52"/>
          <p:cNvSpPr/>
          <p:nvPr/>
        </p:nvSpPr>
        <p:spPr>
          <a:xfrm>
            <a:off x="955168" y="4078653"/>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fontAlgn="auto">
              <a:lnSpc>
                <a:spcPts val="2400"/>
              </a:lnSpc>
            </a:pPr>
            <a:endParaRPr lang="en-US" sz="20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10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1000"/>
                                        <p:tgtEl>
                                          <p:spTgt spid="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10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1000"/>
                                        <p:tgtEl>
                                          <p:spTgt spid="10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1000"/>
                                        <p:tgtEl>
                                          <p:spTgt spid="10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78" grpId="0"/>
      <p:bldP spid="79" grpId="0"/>
      <p:bldP spid="80" grpId="0"/>
      <p:bldP spid="81" grpId="0" bldLvl="0" animBg="1"/>
      <p:bldP spid="82" grpId="0" bldLvl="0" animBg="1"/>
      <p:bldP spid="104" grpId="0"/>
      <p:bldP spid="106" grpId="0"/>
      <p:bldP spid="6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5174" y="0"/>
            <a:ext cx="2055918" cy="563733"/>
            <a:chOff x="-459347" y="0"/>
            <a:chExt cx="3188033" cy="874159"/>
          </a:xfrm>
        </p:grpSpPr>
        <p:sp>
          <p:nvSpPr>
            <p:cNvPr id="67" name="直角三角形 66"/>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69"/>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任意多边形 71"/>
          <p:cNvSpPr/>
          <p:nvPr/>
        </p:nvSpPr>
        <p:spPr>
          <a:xfrm>
            <a:off x="114178" y="6259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22" name="文本框 21"/>
          <p:cNvSpPr txBox="1"/>
          <p:nvPr/>
        </p:nvSpPr>
        <p:spPr>
          <a:xfrm>
            <a:off x="138154" y="161256"/>
            <a:ext cx="808515" cy="640875"/>
          </a:xfrm>
          <a:prstGeom prst="roundRect">
            <a:avLst/>
          </a:prstGeom>
          <a:noFill/>
        </p:spPr>
        <p:txBody>
          <a:bodyPr wrap="none" rtlCol="0" anchor="ctr">
            <a:spAutoFit/>
          </a:bodyPr>
          <a:lstStyle/>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131570" y="220663"/>
            <a:ext cx="539813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系统总体设计方案</a:t>
            </a:r>
            <a:r>
              <a:rPr lang="en-US" altLang="zh-CN"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1170622" y="-70485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41244" y="-70485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0" y="-70485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55933" y="-70485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5311" y="-70485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26555" y="-70485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flipV="1">
            <a:off x="0" y="6812281"/>
            <a:ext cx="12192000" cy="45719"/>
            <a:chOff x="0" y="6762750"/>
            <a:chExt cx="12192000" cy="95250"/>
          </a:xfrm>
        </p:grpSpPr>
        <p:grpSp>
          <p:nvGrpSpPr>
            <p:cNvPr id="84" name="组合 83"/>
            <p:cNvGrpSpPr/>
            <p:nvPr/>
          </p:nvGrpSpPr>
          <p:grpSpPr>
            <a:xfrm>
              <a:off x="0" y="6762750"/>
              <a:ext cx="3048000" cy="9525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3048000" y="6762750"/>
              <a:ext cx="3048000" cy="9525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096000" y="6762750"/>
              <a:ext cx="3048000" cy="9525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44000" y="6762750"/>
              <a:ext cx="3048000" cy="95250"/>
              <a:chOff x="209549" y="5467350"/>
              <a:chExt cx="3048000" cy="95250"/>
            </a:xfrm>
          </p:grpSpPr>
          <p:sp>
            <p:nvSpPr>
              <p:cNvPr id="88" name="矩形 8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2" name="加号 81"/>
          <p:cNvSpPr/>
          <p:nvPr/>
        </p:nvSpPr>
        <p:spPr>
          <a:xfrm>
            <a:off x="864750" y="114545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104" name="文本框 103"/>
          <p:cNvSpPr txBox="1"/>
          <p:nvPr/>
        </p:nvSpPr>
        <p:spPr>
          <a:xfrm>
            <a:off x="1174750" y="1070610"/>
            <a:ext cx="3042920" cy="460375"/>
          </a:xfrm>
          <a:prstGeom prst="rect">
            <a:avLst/>
          </a:prstGeom>
          <a:noFill/>
        </p:spPr>
        <p:txBody>
          <a:bodyPr wrap="square" rtlCol="0">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室内定位技术调研</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278255" y="1633220"/>
          <a:ext cx="9446260" cy="3383280"/>
        </p:xfrm>
        <a:graphic>
          <a:graphicData uri="http://schemas.openxmlformats.org/drawingml/2006/table">
            <a:tbl>
              <a:tblPr firstRow="1" bandRow="1">
                <a:tableStyleId>{9DCAF9ED-07DC-4A11-8D7F-57B35C25682E}</a:tableStyleId>
              </a:tblPr>
              <a:tblGrid>
                <a:gridCol w="1687195"/>
                <a:gridCol w="1301750"/>
                <a:gridCol w="1246505"/>
                <a:gridCol w="2419350"/>
                <a:gridCol w="2791460"/>
              </a:tblGrid>
              <a:tr h="335280">
                <a:tc>
                  <a:txBody>
                    <a:bodyPr/>
                    <a:p>
                      <a:pPr indent="0" algn="ctr">
                        <a:buNone/>
                      </a:pPr>
                      <a:r>
                        <a:rPr lang="zh-CN" altLang="en-US" sz="2200">
                          <a:latin typeface="宋体" panose="02010600030101010101" pitchFamily="2" charset="-122"/>
                          <a:ea typeface="宋体" panose="02010600030101010101" pitchFamily="2" charset="-122"/>
                        </a:rPr>
                        <a:t>定位技术</a:t>
                      </a:r>
                      <a:endParaRPr lang="zh-CN" altLang="en-US" sz="2200">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200">
                          <a:latin typeface="宋体" panose="02010600030101010101" pitchFamily="2" charset="-122"/>
                          <a:ea typeface="宋体" panose="02010600030101010101" pitchFamily="2" charset="-122"/>
                        </a:rPr>
                        <a:t>定位精度</a:t>
                      </a:r>
                      <a:endParaRPr lang="zh-CN" altLang="en-US" sz="2200">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200">
                          <a:latin typeface="宋体" panose="02010600030101010101" pitchFamily="2" charset="-122"/>
                          <a:ea typeface="宋体" panose="02010600030101010101" pitchFamily="2" charset="-122"/>
                        </a:rPr>
                        <a:t>覆盖范围</a:t>
                      </a:r>
                      <a:endParaRPr lang="zh-CN" altLang="en-US" sz="2200">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200">
                          <a:latin typeface="宋体" panose="02010600030101010101" pitchFamily="2" charset="-122"/>
                          <a:ea typeface="宋体" panose="02010600030101010101" pitchFamily="2" charset="-122"/>
                        </a:rPr>
                        <a:t>优点</a:t>
                      </a:r>
                      <a:endParaRPr lang="zh-CN" altLang="en-US" sz="2200">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200">
                          <a:latin typeface="宋体" panose="02010600030101010101" pitchFamily="2" charset="-122"/>
                          <a:ea typeface="宋体" panose="02010600030101010101" pitchFamily="2" charset="-122"/>
                        </a:rPr>
                        <a:t>缺点</a:t>
                      </a:r>
                      <a:endParaRPr lang="zh-CN" altLang="en-US" sz="2200">
                        <a:latin typeface="宋体" panose="02010600030101010101" pitchFamily="2" charset="-122"/>
                        <a:ea typeface="宋体" panose="02010600030101010101" pitchFamily="2" charset="-122"/>
                      </a:endParaRPr>
                    </a:p>
                  </a:txBody>
                  <a:tcPr marL="0" marR="0" marT="0" marB="1" vert="horz" anchor="ctr" anchorCtr="0"/>
                </a:tc>
              </a:tr>
              <a:tr h="0">
                <a:tc>
                  <a:txBody>
                    <a:bodyPr/>
                    <a:p>
                      <a:pPr indent="0" algn="ctr">
                        <a:buNone/>
                      </a:pPr>
                      <a:r>
                        <a:rPr lang="zh-CN" altLang="en-US" sz="2000" b="1">
                          <a:latin typeface="宋体" panose="02010600030101010101" pitchFamily="2" charset="-122"/>
                          <a:ea typeface="宋体" panose="02010600030101010101" pitchFamily="2" charset="-122"/>
                        </a:rPr>
                        <a:t>红外线</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15m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定位精度较高</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视距传播</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受光线干扰</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r h="0">
                <a:tc>
                  <a:txBody>
                    <a:bodyPr/>
                    <a:p>
                      <a:pPr indent="0" algn="ctr">
                        <a:buNone/>
                      </a:pPr>
                      <a:r>
                        <a:rPr lang="en-US" altLang="zh-CN" sz="2000" b="1">
                          <a:latin typeface="宋体" panose="02010600030101010101" pitchFamily="2" charset="-122"/>
                          <a:ea typeface="宋体" panose="02010600030101010101" pitchFamily="2" charset="-122"/>
                        </a:rPr>
                        <a:t>WiFi</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90m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成本低</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精度高</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环境干扰</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指纹采集工作量大</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r h="0">
                <a:tc>
                  <a:txBody>
                    <a:bodyPr/>
                    <a:p>
                      <a:pPr indent="0" algn="ctr">
                        <a:buNone/>
                      </a:pPr>
                      <a:r>
                        <a:rPr lang="en-US" altLang="zh-CN" sz="2000" b="1">
                          <a:latin typeface="宋体" panose="02010600030101010101" pitchFamily="2" charset="-122"/>
                          <a:ea typeface="宋体" panose="02010600030101010101" pitchFamily="2" charset="-122"/>
                        </a:rPr>
                        <a:t>BlueTooth</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120m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功耗低</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设备小</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传输距离短</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稳定性差</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r h="0">
                <a:tc>
                  <a:txBody>
                    <a:bodyPr/>
                    <a:p>
                      <a:pPr indent="0" algn="ctr">
                        <a:buNone/>
                      </a:pPr>
                      <a:r>
                        <a:rPr lang="en-US" altLang="zh-CN" sz="2000" b="1">
                          <a:latin typeface="宋体" panose="02010600030101010101" pitchFamily="2" charset="-122"/>
                          <a:ea typeface="宋体" panose="02010600030101010101" pitchFamily="2" charset="-122"/>
                        </a:rPr>
                        <a:t>RFID</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cm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150m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精度高</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体积小</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成本低</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距离短</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无源标签没有通信能力</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r h="609600">
                <a:tc>
                  <a:txBody>
                    <a:bodyPr/>
                    <a:p>
                      <a:pPr indent="0" algn="ctr">
                        <a:buNone/>
                      </a:pPr>
                      <a:r>
                        <a:rPr lang="en-US" altLang="zh-CN" sz="2000" b="1">
                          <a:latin typeface="宋体" panose="02010600030101010101" pitchFamily="2" charset="-122"/>
                          <a:ea typeface="宋体" panose="02010600030101010101" pitchFamily="2" charset="-122"/>
                        </a:rPr>
                        <a:t>UWB</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cm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300m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穿透性强</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抗多径效应强</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适合复杂环境定位</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成本高</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r h="0">
                <a:tc>
                  <a:txBody>
                    <a:bodyPr/>
                    <a:p>
                      <a:pPr indent="0" algn="ctr">
                        <a:buNone/>
                      </a:pPr>
                      <a:r>
                        <a:rPr lang="zh-CN" altLang="en-US" sz="2000" b="1">
                          <a:latin typeface="宋体" panose="02010600030101010101" pitchFamily="2" charset="-122"/>
                          <a:ea typeface="宋体" panose="02010600030101010101" pitchFamily="2" charset="-122"/>
                        </a:rPr>
                        <a:t>融合定位技术</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cm</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en-US" altLang="zh-CN" sz="2000" b="1">
                          <a:latin typeface="宋体" panose="02010600030101010101" pitchFamily="2" charset="-122"/>
                          <a:ea typeface="宋体" panose="02010600030101010101" pitchFamily="2" charset="-122"/>
                        </a:rPr>
                        <a:t>___</a:t>
                      </a:r>
                      <a:endParaRPr lang="en-US" altLang="zh-CN"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优劣互补</a:t>
                      </a:r>
                      <a:endParaRPr lang="zh-CN" altLang="en-US" sz="2000" b="1">
                        <a:latin typeface="宋体" panose="02010600030101010101" pitchFamily="2" charset="-122"/>
                        <a:ea typeface="宋体" panose="02010600030101010101" pitchFamily="2" charset="-122"/>
                      </a:endParaRPr>
                    </a:p>
                    <a:p>
                      <a:pPr indent="0" algn="ctr">
                        <a:buNone/>
                      </a:pPr>
                      <a:r>
                        <a:rPr lang="zh-CN" altLang="en-US" sz="2000" b="1">
                          <a:latin typeface="宋体" panose="02010600030101010101" pitchFamily="2" charset="-122"/>
                          <a:ea typeface="宋体" panose="02010600030101010101" pitchFamily="2" charset="-122"/>
                        </a:rPr>
                        <a:t>精度高</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c>
                  <a:txBody>
                    <a:bodyPr/>
                    <a:p>
                      <a:pPr indent="0" algn="ctr">
                        <a:buNone/>
                      </a:pPr>
                      <a:r>
                        <a:rPr lang="zh-CN" altLang="en-US" sz="2000" b="1">
                          <a:latin typeface="宋体" panose="02010600030101010101" pitchFamily="2" charset="-122"/>
                          <a:ea typeface="宋体" panose="02010600030101010101" pitchFamily="2" charset="-122"/>
                        </a:rPr>
                        <a:t>实现难度大</a:t>
                      </a:r>
                      <a:endParaRPr lang="zh-CN" altLang="en-US" sz="2000" b="1">
                        <a:latin typeface="宋体" panose="02010600030101010101" pitchFamily="2" charset="-122"/>
                        <a:ea typeface="宋体" panose="02010600030101010101" pitchFamily="2" charset="-122"/>
                      </a:endParaRPr>
                    </a:p>
                  </a:txBody>
                  <a:tcPr marL="0" marR="0" marT="0" marB="1" vert="horz" anchor="ctr" anchorCtr="0"/>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10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65000"/>
          </a:schemeClr>
        </a:solidFill>
        <a:ln>
          <a:solidFill>
            <a:schemeClr val="bg1">
              <a:lumMod val="85000"/>
            </a:schemeClr>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4525</Words>
  <Application>WPS 演示</Application>
  <PresentationFormat>宽屏</PresentationFormat>
  <Paragraphs>751</Paragraphs>
  <Slides>40</Slides>
  <Notes>26</Notes>
  <HiddenSlides>13</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47</vt:i4>
      </vt:variant>
      <vt:variant>
        <vt:lpstr>幻灯片标题</vt:lpstr>
      </vt:variant>
      <vt:variant>
        <vt:i4>40</vt:i4>
      </vt:variant>
    </vt:vector>
  </HeadingPairs>
  <TitlesOfParts>
    <vt:vector size="99" baseType="lpstr">
      <vt:lpstr>Arial</vt:lpstr>
      <vt:lpstr>宋体</vt:lpstr>
      <vt:lpstr>Wingdings</vt:lpstr>
      <vt:lpstr>微软雅黑</vt:lpstr>
      <vt:lpstr>Arial Unicode MS</vt:lpstr>
      <vt:lpstr>Century Gothic</vt:lpstr>
      <vt:lpstr>Times New Roman</vt:lpstr>
      <vt:lpstr>Wingdings</vt:lpstr>
      <vt:lpstr>等线</vt:lpstr>
      <vt:lpstr>Segoe Print</vt:lpstr>
      <vt:lpstr>华文楷体</vt:lpstr>
      <vt:lpstr>Office 主题​​</vt:lpstr>
      <vt:lpstr>Visio.Drawing.11</vt:lpstr>
      <vt:lpstr>Visio.Drawing.11</vt:lpstr>
      <vt:lpstr>Visio.Drawing.11</vt:lpstr>
      <vt:lpstr>Equation.KSEE3</vt:lpstr>
      <vt:lpstr>Equation.KSEE3</vt:lpstr>
      <vt:lpstr>Visio.Drawing.11</vt:lpstr>
      <vt:lpstr>Equation.3</vt:lpstr>
      <vt:lpstr>Equation.KSEE3</vt:lpstr>
      <vt:lpstr>Visio.Drawing.11</vt:lpstr>
      <vt:lpstr>Visio.Drawing.11</vt:lpstr>
      <vt:lpstr>Equation.KSEE3</vt:lpstr>
      <vt:lpstr>Equation.KSEE3</vt:lpstr>
      <vt:lpstr>Equation.KSEE3</vt:lpstr>
      <vt:lpstr>Equation.3</vt:lpstr>
      <vt:lpstr>Equation.3</vt:lpstr>
      <vt:lpstr>Equation.KSEE3</vt:lpstr>
      <vt:lpstr>Equation.KSEE3</vt:lpstr>
      <vt:lpstr>Equation.KSEE3</vt:lpstr>
      <vt:lpstr>Equation.KSEE3</vt:lpstr>
      <vt:lpstr>Equation.KSEE3</vt:lpstr>
      <vt:lpstr>Equation.KSEE3</vt:lpstr>
      <vt:lpstr>Visio.Drawing.11</vt:lpstr>
      <vt:lpstr>Visio.Drawing.11</vt:lpstr>
      <vt:lpstr>Equation.KSEE3</vt:lpstr>
      <vt:lpstr>Equation.KSEE3</vt:lpstr>
      <vt:lpstr>Equation.3</vt:lpstr>
      <vt:lpstr>Equation.3</vt:lpstr>
      <vt:lpstr>Equation.3</vt:lpstr>
      <vt:lpstr>Equation.3</vt:lpstr>
      <vt:lpstr>Equation.3</vt:lpstr>
      <vt:lpstr>Equation.3</vt:lpstr>
      <vt:lpstr>Equation.3</vt:lpstr>
      <vt:lpstr>Equation.3</vt:lpstr>
      <vt:lpstr>Equation.KSEE3</vt:lpstr>
      <vt:lpstr>Equation.3</vt:lpstr>
      <vt:lpstr>Equation.KSEE3</vt:lpstr>
      <vt:lpstr>Visio.Drawing.11</vt:lpstr>
      <vt:lpstr>Equation.KSEE3</vt:lpstr>
      <vt:lpstr>Visio.Drawing.11</vt:lpstr>
      <vt:lpstr>Visio.Drawing.11</vt:lpstr>
      <vt:lpstr>Visio.Drawing.11</vt:lpstr>
      <vt:lpstr>Visio.Drawing.11</vt:lpstr>
      <vt:lpstr>Equation.KSEE3</vt:lpstr>
      <vt:lpstr>Equation.KSEE3</vt:lpstr>
      <vt:lpstr>Equation.KSEE3</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1152</cp:revision>
  <dcterms:created xsi:type="dcterms:W3CDTF">2016-05-01T13:24:00Z</dcterms:created>
  <dcterms:modified xsi:type="dcterms:W3CDTF">2018-04-03T07:57:23Z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