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heme/themeOverride5.xml" ContentType="application/vnd.openxmlformats-officedocument.themeOverride+xml"/>
  <Override PartName="/ppt/theme/themeOverride6.xml" ContentType="application/vnd.openxmlformats-officedocument.themeOverride+xml"/>
  <Override PartName="/ppt/notesSlides/notesSlide2.xml" ContentType="application/vnd.openxmlformats-officedocument.presentationml.notesSlide+xml"/>
  <Override PartName="/ppt/theme/themeOverride7.xml" ContentType="application/vnd.openxmlformats-officedocument.themeOverride+xml"/>
  <Override PartName="/ppt/notesSlides/notesSlide3.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ppt/notesSlides/notesSlide4.xml" ContentType="application/vnd.openxmlformats-officedocument.presentationml.notesSlide+xml"/>
  <Override PartName="/ppt/theme/themeOverride10.xml" ContentType="application/vnd.openxmlformats-officedocument.themeOverride+xml"/>
  <Override PartName="/ppt/notesSlides/notesSlide5.xml" ContentType="application/vnd.openxmlformats-officedocument.presentationml.notesSl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notesSlides/notesSlide6.xml" ContentType="application/vnd.openxmlformats-officedocument.presentationml.notesSlide+xml"/>
  <Override PartName="/ppt/theme/themeOverride15.xml" ContentType="application/vnd.openxmlformats-officedocument.themeOverride+xml"/>
  <Override PartName="/ppt/notesSlides/notesSlide7.xml" ContentType="application/vnd.openxmlformats-officedocument.presentationml.notesSlide+xml"/>
  <Override PartName="/ppt/theme/themeOverride16.xml" ContentType="application/vnd.openxmlformats-officedocument.themeOverride+xml"/>
  <Override PartName="/ppt/notesSlides/notesSlide8.xml" ContentType="application/vnd.openxmlformats-officedocument.presentationml.notesSlide+xml"/>
  <Override PartName="/ppt/theme/themeOverride17.xml" ContentType="application/vnd.openxmlformats-officedocument.themeOverride+xml"/>
  <Override PartName="/ppt/notesSlides/notesSlide9.xml" ContentType="application/vnd.openxmlformats-officedocument.presentationml.notesSlide+xml"/>
  <Override PartName="/ppt/theme/themeOverride18.xml" ContentType="application/vnd.openxmlformats-officedocument.themeOverride+xml"/>
  <Override PartName="/ppt/notesSlides/notesSlide10.xml" ContentType="application/vnd.openxmlformats-officedocument.presentationml.notesSlide+xml"/>
  <Override PartName="/ppt/theme/themeOverride19.xml" ContentType="application/vnd.openxmlformats-officedocument.themeOverride+xml"/>
  <Override PartName="/ppt/notesSlides/notesSlide11.xml" ContentType="application/vnd.openxmlformats-officedocument.presentationml.notesSlide+xml"/>
  <Override PartName="/ppt/theme/themeOverride20.xml" ContentType="application/vnd.openxmlformats-officedocument.themeOverride+xml"/>
  <Override PartName="/ppt/theme/themeOverride21.xml" ContentType="application/vnd.openxmlformats-officedocument.themeOverride+xml"/>
  <Override PartName="/ppt/notesSlides/notesSlide12.xml" ContentType="application/vnd.openxmlformats-officedocument.presentationml.notesSlide+xml"/>
  <Override PartName="/ppt/theme/themeOverride22.xml" ContentType="application/vnd.openxmlformats-officedocument.themeOverride+xml"/>
  <Override PartName="/ppt/notesSlides/notesSlide13.xml" ContentType="application/vnd.openxmlformats-officedocument.presentationml.notesSl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notesSlides/notesSlide14.xml" ContentType="application/vnd.openxmlformats-officedocument.presentationml.notesSlide+xml"/>
  <Override PartName="/ppt/theme/themeOverride27.xml" ContentType="application/vnd.openxmlformats-officedocument.themeOverride+xml"/>
  <Override PartName="/ppt/notesSlides/notesSlide15.xml" ContentType="application/vnd.openxmlformats-officedocument.presentationml.notesSlide+xml"/>
  <Override PartName="/ppt/theme/themeOverride28.xml" ContentType="application/vnd.openxmlformats-officedocument.themeOverride+xml"/>
  <Override PartName="/ppt/notesSlides/notesSlide16.xml" ContentType="application/vnd.openxmlformats-officedocument.presentationml.notesSlide+xml"/>
  <Override PartName="/ppt/theme/themeOverride29.xml" ContentType="application/vnd.openxmlformats-officedocument.themeOverride+xml"/>
  <Override PartName="/ppt/notesSlides/notesSlide17.xml" ContentType="application/vnd.openxmlformats-officedocument.presentationml.notesSlide+xml"/>
  <Override PartName="/ppt/theme/themeOverride30.xml" ContentType="application/vnd.openxmlformats-officedocument.themeOverr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257" r:id="rId3"/>
    <p:sldId id="259" r:id="rId4"/>
    <p:sldId id="324" r:id="rId5"/>
    <p:sldId id="302" r:id="rId6"/>
    <p:sldId id="384" r:id="rId7"/>
    <p:sldId id="385" r:id="rId8"/>
    <p:sldId id="386" r:id="rId9"/>
    <p:sldId id="345" r:id="rId10"/>
    <p:sldId id="351" r:id="rId11"/>
    <p:sldId id="381" r:id="rId12"/>
    <p:sldId id="356" r:id="rId13"/>
    <p:sldId id="358" r:id="rId14"/>
    <p:sldId id="359" r:id="rId15"/>
    <p:sldId id="360" r:id="rId16"/>
    <p:sldId id="361" r:id="rId17"/>
    <p:sldId id="352" r:id="rId18"/>
    <p:sldId id="364" r:id="rId19"/>
    <p:sldId id="363" r:id="rId20"/>
    <p:sldId id="367" r:id="rId21"/>
    <p:sldId id="372" r:id="rId22"/>
    <p:sldId id="369" r:id="rId23"/>
    <p:sldId id="353" r:id="rId24"/>
    <p:sldId id="368" r:id="rId25"/>
    <p:sldId id="371" r:id="rId26"/>
    <p:sldId id="375" r:id="rId27"/>
    <p:sldId id="376" r:id="rId28"/>
    <p:sldId id="377" r:id="rId29"/>
    <p:sldId id="374" r:id="rId30"/>
    <p:sldId id="378" r:id="rId31"/>
    <p:sldId id="379" r:id="rId32"/>
    <p:sldId id="387" r:id="rId33"/>
    <p:sldId id="392" r:id="rId34"/>
    <p:sldId id="394" r:id="rId35"/>
    <p:sldId id="393" r:id="rId36"/>
    <p:sldId id="373" r:id="rId37"/>
    <p:sldId id="390" r:id="rId38"/>
    <p:sldId id="391" r:id="rId39"/>
  </p:sldIdLst>
  <p:sldSz cx="10693400" cy="7562850"/>
  <p:notesSz cx="10693400" cy="75628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AB3BFBB-E392-43B7-ADF4-153EC8528708}">
          <p14:sldIdLst>
            <p14:sldId id="256"/>
            <p14:sldId id="257"/>
            <p14:sldId id="259"/>
            <p14:sldId id="324"/>
            <p14:sldId id="302"/>
            <p14:sldId id="384"/>
            <p14:sldId id="385"/>
            <p14:sldId id="386"/>
            <p14:sldId id="345"/>
            <p14:sldId id="351"/>
            <p14:sldId id="381"/>
            <p14:sldId id="356"/>
            <p14:sldId id="358"/>
            <p14:sldId id="359"/>
            <p14:sldId id="360"/>
            <p14:sldId id="361"/>
            <p14:sldId id="352"/>
            <p14:sldId id="364"/>
            <p14:sldId id="363"/>
            <p14:sldId id="367"/>
            <p14:sldId id="372"/>
            <p14:sldId id="369"/>
            <p14:sldId id="353"/>
            <p14:sldId id="368"/>
            <p14:sldId id="371"/>
            <p14:sldId id="375"/>
            <p14:sldId id="376"/>
            <p14:sldId id="377"/>
            <p14:sldId id="374"/>
            <p14:sldId id="378"/>
            <p14:sldId id="379"/>
            <p14:sldId id="387"/>
            <p14:sldId id="392"/>
            <p14:sldId id="394"/>
            <p14:sldId id="393"/>
            <p14:sldId id="373"/>
            <p14:sldId id="390"/>
            <p14:sldId id="391"/>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35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B19D7729-F7E2-4BF2-A83C-FAFAD903BF08}" type="datetimeFigureOut">
              <a:rPr lang="zh-CN" altLang="en-US" smtClean="0"/>
              <a:t>2023/3/31</a:t>
            </a:fld>
            <a:endParaRPr lang="zh-CN" altLang="en-US"/>
          </a:p>
        </p:txBody>
      </p:sp>
      <p:sp>
        <p:nvSpPr>
          <p:cNvPr id="4" name="幻灯片图像占位符 3"/>
          <p:cNvSpPr>
            <a:spLocks noGrp="1" noRot="1" noChangeAspect="1"/>
          </p:cNvSpPr>
          <p:nvPr>
            <p:ph type="sldImg" idx="2"/>
          </p:nvPr>
        </p:nvSpPr>
        <p:spPr>
          <a:xfrm>
            <a:off x="3543300" y="946150"/>
            <a:ext cx="3606800" cy="25511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069975" y="3640138"/>
            <a:ext cx="8553450" cy="29781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7183438"/>
            <a:ext cx="4633913" cy="37941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057900" y="7183438"/>
            <a:ext cx="4632325" cy="379412"/>
          </a:xfrm>
          <a:prstGeom prst="rect">
            <a:avLst/>
          </a:prstGeom>
        </p:spPr>
        <p:txBody>
          <a:bodyPr vert="horz" lIns="91440" tIns="45720" rIns="91440" bIns="45720" rtlCol="0" anchor="b"/>
          <a:lstStyle>
            <a:lvl1pPr algn="r">
              <a:defRPr sz="1200"/>
            </a:lvl1pPr>
          </a:lstStyle>
          <a:p>
            <a:fld id="{85CA58A8-A6BB-4BFE-BF9B-621E5E848DDB}" type="slidenum">
              <a:rPr lang="zh-CN" altLang="en-US" smtClean="0"/>
              <a:t>‹#›</a:t>
            </a:fld>
            <a:endParaRPr lang="zh-CN" altLang="en-US"/>
          </a:p>
        </p:txBody>
      </p:sp>
    </p:spTree>
    <p:extLst>
      <p:ext uri="{BB962C8B-B14F-4D97-AF65-F5344CB8AC3E}">
        <p14:creationId xmlns:p14="http://schemas.microsoft.com/office/powerpoint/2010/main" val="2304484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了解一下熵最小化</a:t>
            </a:r>
          </a:p>
        </p:txBody>
      </p:sp>
      <p:sp>
        <p:nvSpPr>
          <p:cNvPr id="4" name="灯片编号占位符 3"/>
          <p:cNvSpPr>
            <a:spLocks noGrp="1"/>
          </p:cNvSpPr>
          <p:nvPr>
            <p:ph type="sldNum" sz="quarter" idx="5"/>
          </p:nvPr>
        </p:nvSpPr>
        <p:spPr/>
        <p:txBody>
          <a:bodyPr/>
          <a:lstStyle/>
          <a:p>
            <a:fld id="{85CA58A8-A6BB-4BFE-BF9B-621E5E848DDB}" type="slidenum">
              <a:rPr lang="zh-CN" altLang="en-US" smtClean="0"/>
              <a:t>10</a:t>
            </a:fld>
            <a:endParaRPr lang="zh-CN" altLang="en-US"/>
          </a:p>
        </p:txBody>
      </p:sp>
    </p:spTree>
    <p:extLst>
      <p:ext uri="{BB962C8B-B14F-4D97-AF65-F5344CB8AC3E}">
        <p14:creationId xmlns:p14="http://schemas.microsoft.com/office/powerpoint/2010/main" val="514939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Rotate(</a:t>
            </a:r>
            <a:r>
              <a:rPr lang="en-US" altLang="zh-CN" dirty="0" err="1"/>
              <a:t>u,r</a:t>
            </a:r>
            <a:r>
              <a:rPr lang="en-US" altLang="zh-CN" dirty="0"/>
              <a:t>)</a:t>
            </a:r>
            <a:r>
              <a:rPr lang="zh-CN" altLang="en-US" dirty="0"/>
              <a:t>表示对输入图像</a:t>
            </a:r>
            <a:r>
              <a:rPr lang="en-US" altLang="zh-CN" dirty="0"/>
              <a:t>u</a:t>
            </a:r>
            <a:r>
              <a:rPr lang="zh-CN" altLang="en-US" dirty="0"/>
              <a:t>进行</a:t>
            </a:r>
            <a:r>
              <a:rPr lang="en-US" altLang="zh-CN" dirty="0"/>
              <a:t>r</a:t>
            </a:r>
            <a:r>
              <a:rPr lang="zh-CN" altLang="en-US" dirty="0"/>
              <a:t>角度旋转，</a:t>
            </a:r>
            <a:r>
              <a:rPr lang="en-US" altLang="zh-CN" dirty="0"/>
              <a:t>r</a:t>
            </a:r>
            <a:r>
              <a:rPr lang="zh-CN" altLang="en-US" dirty="0"/>
              <a:t>是</a:t>
            </a:r>
            <a:r>
              <a:rPr lang="en-US" altLang="zh-CN" dirty="0"/>
              <a:t>{0</a:t>
            </a:r>
            <a:r>
              <a:rPr lang="zh-CN" altLang="en-US" dirty="0"/>
              <a:t>，</a:t>
            </a:r>
            <a:r>
              <a:rPr lang="en-US" altLang="zh-CN" dirty="0"/>
              <a:t>90</a:t>
            </a:r>
            <a:r>
              <a:rPr lang="zh-CN" altLang="en-US" dirty="0"/>
              <a:t>，</a:t>
            </a:r>
            <a:r>
              <a:rPr lang="en-US" altLang="zh-CN" dirty="0"/>
              <a:t>180</a:t>
            </a:r>
            <a:r>
              <a:rPr lang="zh-CN" altLang="en-US" dirty="0"/>
              <a:t>，</a:t>
            </a:r>
            <a:r>
              <a:rPr lang="en-US" altLang="zh-CN" dirty="0"/>
              <a:t>270}</a:t>
            </a:r>
            <a:r>
              <a:rPr lang="zh-CN" altLang="en-US" dirty="0"/>
              <a:t>的均匀分布</a:t>
            </a:r>
          </a:p>
        </p:txBody>
      </p:sp>
      <p:sp>
        <p:nvSpPr>
          <p:cNvPr id="4" name="灯片编号占位符 3"/>
          <p:cNvSpPr>
            <a:spLocks noGrp="1"/>
          </p:cNvSpPr>
          <p:nvPr>
            <p:ph type="sldNum" sz="quarter" idx="10"/>
          </p:nvPr>
        </p:nvSpPr>
        <p:spPr/>
        <p:txBody>
          <a:bodyPr/>
          <a:lstStyle/>
          <a:p>
            <a:fld id="{85CA58A8-A6BB-4BFE-BF9B-621E5E848DDB}" type="slidenum">
              <a:rPr lang="zh-CN" altLang="en-US" smtClean="0"/>
              <a:t>24</a:t>
            </a:fld>
            <a:endParaRPr lang="zh-CN" altLang="en-US"/>
          </a:p>
        </p:txBody>
      </p:sp>
    </p:spTree>
    <p:extLst>
      <p:ext uri="{BB962C8B-B14F-4D97-AF65-F5344CB8AC3E}">
        <p14:creationId xmlns:p14="http://schemas.microsoft.com/office/powerpoint/2010/main" val="491684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首先对每一个操作的程度均分为</a:t>
            </a:r>
            <a:r>
              <a:rPr lang="en-US" altLang="zh-CN" dirty="0"/>
              <a:t>17</a:t>
            </a:r>
            <a:r>
              <a:rPr lang="zh-CN" altLang="en-US" dirty="0"/>
              <a:t>个相等的等级，并对每个等级设置初始的权重为</a:t>
            </a:r>
            <a:r>
              <a:rPr lang="en-US" altLang="zh-CN" dirty="0"/>
              <a:t>1</a:t>
            </a:r>
            <a:endParaRPr lang="zh-CN" altLang="en-US" dirty="0"/>
          </a:p>
        </p:txBody>
      </p:sp>
      <p:sp>
        <p:nvSpPr>
          <p:cNvPr id="4" name="灯片编号占位符 3"/>
          <p:cNvSpPr>
            <a:spLocks noGrp="1"/>
          </p:cNvSpPr>
          <p:nvPr>
            <p:ph type="sldNum" sz="quarter" idx="10"/>
          </p:nvPr>
        </p:nvSpPr>
        <p:spPr/>
        <p:txBody>
          <a:bodyPr/>
          <a:lstStyle/>
          <a:p>
            <a:fld id="{85CA58A8-A6BB-4BFE-BF9B-621E5E848DDB}" type="slidenum">
              <a:rPr lang="zh-CN" altLang="en-US" smtClean="0"/>
              <a:t>25</a:t>
            </a:fld>
            <a:endParaRPr lang="zh-CN" altLang="en-US"/>
          </a:p>
        </p:txBody>
      </p:sp>
    </p:spTree>
    <p:extLst>
      <p:ext uri="{BB962C8B-B14F-4D97-AF65-F5344CB8AC3E}">
        <p14:creationId xmlns:p14="http://schemas.microsoft.com/office/powerpoint/2010/main" val="2347415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Microsoft YaHei" panose="020B0503020204020204" pitchFamily="34" charset="-122"/>
              </a:rPr>
              <a:t>在实验中，弱增强使用的是标准的翻转和移位增强，以</a:t>
            </a:r>
            <a:r>
              <a:rPr lang="zh-CN" altLang="zh-CN" sz="1800" dirty="0">
                <a:effectLst/>
                <a:ea typeface="Calibri" panose="020F0502020204030204" pitchFamily="34" charset="0"/>
              </a:rPr>
              <a:t>50%</a:t>
            </a:r>
            <a:r>
              <a:rPr lang="zh-CN" altLang="zh-CN" sz="1800" dirty="0">
                <a:effectLst/>
                <a:ea typeface="Microsoft YaHei" panose="020B0503020204020204" pitchFamily="34" charset="-122"/>
              </a:rPr>
              <a:t>的概率水平随机翻转图像，并在垂直和水平方向上随机平移高达</a:t>
            </a:r>
            <a:r>
              <a:rPr lang="zh-CN" altLang="zh-CN" sz="1800" dirty="0">
                <a:effectLst/>
                <a:ea typeface="Calibri" panose="020F0502020204030204" pitchFamily="34" charset="0"/>
              </a:rPr>
              <a:t>12.5%</a:t>
            </a:r>
            <a:r>
              <a:rPr lang="zh-CN" altLang="zh-CN" sz="1800" dirty="0">
                <a:effectLst/>
                <a:ea typeface="Microsoft YaHei" panose="020B0503020204020204" pitchFamily="34" charset="-122"/>
              </a:rPr>
              <a:t>的图像。</a:t>
            </a:r>
            <a:endParaRPr lang="zh-CN" altLang="en-US" dirty="0"/>
          </a:p>
        </p:txBody>
      </p:sp>
      <p:sp>
        <p:nvSpPr>
          <p:cNvPr id="4" name="灯片编号占位符 3"/>
          <p:cNvSpPr>
            <a:spLocks noGrp="1"/>
          </p:cNvSpPr>
          <p:nvPr>
            <p:ph type="sldNum" sz="quarter" idx="5"/>
          </p:nvPr>
        </p:nvSpPr>
        <p:spPr/>
        <p:txBody>
          <a:bodyPr/>
          <a:lstStyle/>
          <a:p>
            <a:fld id="{85CA58A8-A6BB-4BFE-BF9B-621E5E848DDB}" type="slidenum">
              <a:rPr lang="zh-CN" altLang="en-US" smtClean="0"/>
              <a:t>27</a:t>
            </a:fld>
            <a:endParaRPr lang="zh-CN" altLang="en-US"/>
          </a:p>
        </p:txBody>
      </p:sp>
    </p:spTree>
    <p:extLst>
      <p:ext uri="{BB962C8B-B14F-4D97-AF65-F5344CB8AC3E}">
        <p14:creationId xmlns:p14="http://schemas.microsoft.com/office/powerpoint/2010/main" val="973131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CA58A8-A6BB-4BFE-BF9B-621E5E848DDB}" type="slidenum">
              <a:rPr lang="zh-CN" altLang="en-US" smtClean="0"/>
              <a:t>28</a:t>
            </a:fld>
            <a:endParaRPr lang="zh-CN" altLang="en-US"/>
          </a:p>
        </p:txBody>
      </p:sp>
    </p:spTree>
    <p:extLst>
      <p:ext uri="{BB962C8B-B14F-4D97-AF65-F5344CB8AC3E}">
        <p14:creationId xmlns:p14="http://schemas.microsoft.com/office/powerpoint/2010/main" val="1675047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作者在结论中表示，权重衰减和优化器的选择非常重要</a:t>
            </a:r>
          </a:p>
        </p:txBody>
      </p:sp>
      <p:sp>
        <p:nvSpPr>
          <p:cNvPr id="4" name="灯片编号占位符 3"/>
          <p:cNvSpPr>
            <a:spLocks noGrp="1"/>
          </p:cNvSpPr>
          <p:nvPr>
            <p:ph type="sldNum" sz="quarter" idx="10"/>
          </p:nvPr>
        </p:nvSpPr>
        <p:spPr/>
        <p:txBody>
          <a:bodyPr/>
          <a:lstStyle/>
          <a:p>
            <a:fld id="{85CA58A8-A6BB-4BFE-BF9B-621E5E848DDB}" type="slidenum">
              <a:rPr lang="zh-CN" altLang="en-US" smtClean="0"/>
              <a:t>32</a:t>
            </a:fld>
            <a:endParaRPr lang="zh-CN" altLang="en-US"/>
          </a:p>
        </p:txBody>
      </p:sp>
    </p:spTree>
    <p:extLst>
      <p:ext uri="{BB962C8B-B14F-4D97-AF65-F5344CB8AC3E}">
        <p14:creationId xmlns:p14="http://schemas.microsoft.com/office/powerpoint/2010/main" val="1532713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作者在结论中表示，权重衰减和优化器的选择非常重要</a:t>
            </a:r>
          </a:p>
        </p:txBody>
      </p:sp>
      <p:sp>
        <p:nvSpPr>
          <p:cNvPr id="4" name="灯片编号占位符 3"/>
          <p:cNvSpPr>
            <a:spLocks noGrp="1"/>
          </p:cNvSpPr>
          <p:nvPr>
            <p:ph type="sldNum" sz="quarter" idx="10"/>
          </p:nvPr>
        </p:nvSpPr>
        <p:spPr/>
        <p:txBody>
          <a:bodyPr/>
          <a:lstStyle/>
          <a:p>
            <a:fld id="{85CA58A8-A6BB-4BFE-BF9B-621E5E848DDB}" type="slidenum">
              <a:rPr lang="zh-CN" altLang="en-US" smtClean="0"/>
              <a:t>34</a:t>
            </a:fld>
            <a:endParaRPr lang="zh-CN" altLang="en-US"/>
          </a:p>
        </p:txBody>
      </p:sp>
    </p:spTree>
    <p:extLst>
      <p:ext uri="{BB962C8B-B14F-4D97-AF65-F5344CB8AC3E}">
        <p14:creationId xmlns:p14="http://schemas.microsoft.com/office/powerpoint/2010/main" val="3263760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CA58A8-A6BB-4BFE-BF9B-621E5E848DDB}" type="slidenum">
              <a:rPr lang="zh-CN" altLang="en-US" smtClean="0"/>
              <a:t>36</a:t>
            </a:fld>
            <a:endParaRPr lang="zh-CN" altLang="en-US"/>
          </a:p>
        </p:txBody>
      </p:sp>
    </p:spTree>
    <p:extLst>
      <p:ext uri="{BB962C8B-B14F-4D97-AF65-F5344CB8AC3E}">
        <p14:creationId xmlns:p14="http://schemas.microsoft.com/office/powerpoint/2010/main" val="1758911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作者在结论中表示，权重衰减和优化器的选择非常重要</a:t>
            </a:r>
          </a:p>
        </p:txBody>
      </p:sp>
      <p:sp>
        <p:nvSpPr>
          <p:cNvPr id="4" name="灯片编号占位符 3"/>
          <p:cNvSpPr>
            <a:spLocks noGrp="1"/>
          </p:cNvSpPr>
          <p:nvPr>
            <p:ph type="sldNum" sz="quarter" idx="10"/>
          </p:nvPr>
        </p:nvSpPr>
        <p:spPr/>
        <p:txBody>
          <a:bodyPr/>
          <a:lstStyle/>
          <a:p>
            <a:fld id="{85CA58A8-A6BB-4BFE-BF9B-621E5E848DDB}" type="slidenum">
              <a:rPr lang="zh-CN" altLang="en-US" smtClean="0"/>
              <a:t>37</a:t>
            </a:fld>
            <a:endParaRPr lang="zh-CN" altLang="en-US"/>
          </a:p>
        </p:txBody>
      </p:sp>
    </p:spTree>
    <p:extLst>
      <p:ext uri="{BB962C8B-B14F-4D97-AF65-F5344CB8AC3E}">
        <p14:creationId xmlns:p14="http://schemas.microsoft.com/office/powerpoint/2010/main" val="128751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作者在结论中表示，权重衰减和优化器的选择非常重要</a:t>
            </a:r>
          </a:p>
        </p:txBody>
      </p:sp>
      <p:sp>
        <p:nvSpPr>
          <p:cNvPr id="4" name="灯片编号占位符 3"/>
          <p:cNvSpPr>
            <a:spLocks noGrp="1"/>
          </p:cNvSpPr>
          <p:nvPr>
            <p:ph type="sldNum" sz="quarter" idx="10"/>
          </p:nvPr>
        </p:nvSpPr>
        <p:spPr/>
        <p:txBody>
          <a:bodyPr/>
          <a:lstStyle/>
          <a:p>
            <a:fld id="{85CA58A8-A6BB-4BFE-BF9B-621E5E848DDB}" type="slidenum">
              <a:rPr lang="zh-CN" altLang="en-US" smtClean="0"/>
              <a:t>38</a:t>
            </a:fld>
            <a:endParaRPr lang="zh-CN" altLang="en-US"/>
          </a:p>
        </p:txBody>
      </p:sp>
    </p:spTree>
    <p:extLst>
      <p:ext uri="{BB962C8B-B14F-4D97-AF65-F5344CB8AC3E}">
        <p14:creationId xmlns:p14="http://schemas.microsoft.com/office/powerpoint/2010/main" val="3460917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Augment(.)</a:t>
            </a:r>
            <a:r>
              <a:rPr lang="zh-CN" altLang="en-US" dirty="0"/>
              <a:t>可以实现随机移动输入图像，或者实现将从高斯分布采样的扰动添加到</a:t>
            </a:r>
            <a:r>
              <a:rPr lang="en-US" altLang="zh-CN" dirty="0"/>
              <a:t>x</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5CA58A8-A6BB-4BFE-BF9B-621E5E848DDB}" type="slidenum">
              <a:rPr lang="zh-CN" altLang="en-US" smtClean="0"/>
              <a:t>12</a:t>
            </a:fld>
            <a:endParaRPr lang="zh-CN" altLang="en-US"/>
          </a:p>
        </p:txBody>
      </p:sp>
    </p:spTree>
    <p:extLst>
      <p:ext uri="{BB962C8B-B14F-4D97-AF65-F5344CB8AC3E}">
        <p14:creationId xmlns:p14="http://schemas.microsoft.com/office/powerpoint/2010/main" val="3589660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CA58A8-A6BB-4BFE-BF9B-621E5E848DDB}" type="slidenum">
              <a:rPr lang="zh-CN" altLang="en-US" smtClean="0"/>
              <a:t>13</a:t>
            </a:fld>
            <a:endParaRPr lang="zh-CN" altLang="en-US"/>
          </a:p>
        </p:txBody>
      </p:sp>
    </p:spTree>
    <p:extLst>
      <p:ext uri="{BB962C8B-B14F-4D97-AF65-F5344CB8AC3E}">
        <p14:creationId xmlns:p14="http://schemas.microsoft.com/office/powerpoint/2010/main" val="2188511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实验中</a:t>
            </a:r>
            <a:r>
              <a:rPr lang="en-US" altLang="zh-CN" dirty="0"/>
              <a:t>α</a:t>
            </a:r>
            <a:r>
              <a:rPr lang="zh-CN" altLang="en-US" dirty="0"/>
              <a:t>默认为</a:t>
            </a:r>
            <a:r>
              <a:rPr lang="en-US" altLang="zh-CN" dirty="0"/>
              <a:t>0.75</a:t>
            </a:r>
            <a:endParaRPr lang="zh-CN" altLang="en-US" dirty="0"/>
          </a:p>
        </p:txBody>
      </p:sp>
      <p:sp>
        <p:nvSpPr>
          <p:cNvPr id="4" name="灯片编号占位符 3"/>
          <p:cNvSpPr>
            <a:spLocks noGrp="1"/>
          </p:cNvSpPr>
          <p:nvPr>
            <p:ph type="sldNum" sz="quarter" idx="10"/>
          </p:nvPr>
        </p:nvSpPr>
        <p:spPr/>
        <p:txBody>
          <a:bodyPr/>
          <a:lstStyle/>
          <a:p>
            <a:fld id="{85CA58A8-A6BB-4BFE-BF9B-621E5E848DDB}" type="slidenum">
              <a:rPr lang="zh-CN" altLang="en-US" smtClean="0"/>
              <a:t>15</a:t>
            </a:fld>
            <a:endParaRPr lang="zh-CN" altLang="en-US"/>
          </a:p>
        </p:txBody>
      </p:sp>
    </p:spTree>
    <p:extLst>
      <p:ext uri="{BB962C8B-B14F-4D97-AF65-F5344CB8AC3E}">
        <p14:creationId xmlns:p14="http://schemas.microsoft.com/office/powerpoint/2010/main" val="2201770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实验中</a:t>
            </a:r>
            <a:r>
              <a:rPr lang="en-US" altLang="zh-CN" dirty="0"/>
              <a:t>β=0.999</a:t>
            </a:r>
            <a:r>
              <a:rPr lang="zh-CN" altLang="en-US" dirty="0"/>
              <a:t>，权重衰减为</a:t>
            </a:r>
            <a:r>
              <a:rPr lang="en-US" altLang="zh-CN" dirty="0"/>
              <a:t>0.02</a:t>
            </a:r>
            <a:endParaRPr lang="zh-CN" altLang="en-US" dirty="0"/>
          </a:p>
        </p:txBody>
      </p:sp>
      <p:sp>
        <p:nvSpPr>
          <p:cNvPr id="4" name="灯片编号占位符 3"/>
          <p:cNvSpPr>
            <a:spLocks noGrp="1"/>
          </p:cNvSpPr>
          <p:nvPr>
            <p:ph type="sldNum" sz="quarter" idx="10"/>
          </p:nvPr>
        </p:nvSpPr>
        <p:spPr/>
        <p:txBody>
          <a:bodyPr/>
          <a:lstStyle/>
          <a:p>
            <a:fld id="{85CA58A8-A6BB-4BFE-BF9B-621E5E848DDB}" type="slidenum">
              <a:rPr lang="zh-CN" altLang="en-US" smtClean="0"/>
              <a:t>16</a:t>
            </a:fld>
            <a:endParaRPr lang="zh-CN" altLang="en-US"/>
          </a:p>
        </p:txBody>
      </p:sp>
    </p:spTree>
    <p:extLst>
      <p:ext uri="{BB962C8B-B14F-4D97-AF65-F5344CB8AC3E}">
        <p14:creationId xmlns:p14="http://schemas.microsoft.com/office/powerpoint/2010/main" val="4102829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CA58A8-A6BB-4BFE-BF9B-621E5E848DDB}" type="slidenum">
              <a:rPr lang="zh-CN" altLang="en-US" smtClean="0"/>
              <a:t>20</a:t>
            </a:fld>
            <a:endParaRPr lang="zh-CN" altLang="en-US"/>
          </a:p>
        </p:txBody>
      </p:sp>
    </p:spTree>
    <p:extLst>
      <p:ext uri="{BB962C8B-B14F-4D97-AF65-F5344CB8AC3E}">
        <p14:creationId xmlns:p14="http://schemas.microsoft.com/office/powerpoint/2010/main" val="3269656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rtl="0"/>
            <a:r>
              <a:rPr lang="zh-CN" altLang="en-US" dirty="0"/>
              <a:t>为什么要使用交叉熵来代替均方误差呢？</a:t>
            </a:r>
          </a:p>
        </p:txBody>
      </p:sp>
      <p:sp>
        <p:nvSpPr>
          <p:cNvPr id="4" name="灯片编号占位符 3"/>
          <p:cNvSpPr>
            <a:spLocks noGrp="1"/>
          </p:cNvSpPr>
          <p:nvPr>
            <p:ph type="sldNum" sz="quarter" idx="10"/>
          </p:nvPr>
        </p:nvSpPr>
        <p:spPr/>
        <p:txBody>
          <a:bodyPr/>
          <a:lstStyle/>
          <a:p>
            <a:fld id="{85CA58A8-A6BB-4BFE-BF9B-621E5E848DDB}" type="slidenum">
              <a:rPr lang="zh-CN" altLang="en-US" smtClean="0"/>
              <a:t>21</a:t>
            </a:fld>
            <a:endParaRPr lang="zh-CN" altLang="en-US"/>
          </a:p>
        </p:txBody>
      </p:sp>
    </p:spTree>
    <p:extLst>
      <p:ext uri="{BB962C8B-B14F-4D97-AF65-F5344CB8AC3E}">
        <p14:creationId xmlns:p14="http://schemas.microsoft.com/office/powerpoint/2010/main" val="2771772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rtl="0"/>
            <a:r>
              <a:rPr lang="zh-CN" altLang="en-US" dirty="0"/>
              <a:t>其中</a:t>
            </a:r>
            <a:r>
              <a:rPr lang="en-US" altLang="zh-CN" b="0" i="0" dirty="0">
                <a:solidFill>
                  <a:srgbClr val="5D6879"/>
                </a:solidFill>
                <a:effectLst/>
                <a:latin typeface="Courier New" panose="02070309020205020404" pitchFamily="49" charset="0"/>
              </a:rPr>
              <a:t>P</a:t>
            </a:r>
            <a:r>
              <a:rPr lang="en-US" altLang="zh-CN" b="0" i="0" dirty="0">
                <a:solidFill>
                  <a:srgbClr val="5D6879"/>
                </a:solidFill>
                <a:effectLst/>
                <a:latin typeface="Arial" panose="020B0604020202020204" pitchFamily="34" charset="0"/>
              </a:rPr>
              <a:t>~(y)</a:t>
            </a:r>
            <a:r>
              <a:rPr lang="zh-CN" altLang="en-US" dirty="0"/>
              <a:t>在实验中是采用最后</a:t>
            </a:r>
            <a:r>
              <a:rPr lang="en-US" altLang="zh-CN" dirty="0"/>
              <a:t>128</a:t>
            </a:r>
            <a:r>
              <a:rPr lang="zh-CN" altLang="en-US" dirty="0"/>
              <a:t>个批次的移动平均值，</a:t>
            </a:r>
            <a:r>
              <a:rPr lang="en-US" altLang="zh-CN" dirty="0"/>
              <a:t>P(y)</a:t>
            </a:r>
            <a:r>
              <a:rPr lang="zh-CN" altLang="en-US" dirty="0"/>
              <a:t>是根据训练期间看到的标记示例来估计的。</a:t>
            </a:r>
          </a:p>
        </p:txBody>
      </p:sp>
      <p:sp>
        <p:nvSpPr>
          <p:cNvPr id="4" name="灯片编号占位符 3"/>
          <p:cNvSpPr>
            <a:spLocks noGrp="1"/>
          </p:cNvSpPr>
          <p:nvPr>
            <p:ph type="sldNum" sz="quarter" idx="10"/>
          </p:nvPr>
        </p:nvSpPr>
        <p:spPr/>
        <p:txBody>
          <a:bodyPr/>
          <a:lstStyle/>
          <a:p>
            <a:fld id="{85CA58A8-A6BB-4BFE-BF9B-621E5E848DDB}" type="slidenum">
              <a:rPr lang="zh-CN" altLang="en-US" smtClean="0"/>
              <a:t>22</a:t>
            </a:fld>
            <a:endParaRPr lang="zh-CN" altLang="en-US"/>
          </a:p>
        </p:txBody>
      </p:sp>
    </p:spTree>
    <p:extLst>
      <p:ext uri="{BB962C8B-B14F-4D97-AF65-F5344CB8AC3E}">
        <p14:creationId xmlns:p14="http://schemas.microsoft.com/office/powerpoint/2010/main" val="1504209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CA58A8-A6BB-4BFE-BF9B-621E5E848DDB}" type="slidenum">
              <a:rPr lang="zh-CN" altLang="en-US" smtClean="0"/>
              <a:t>23</a:t>
            </a:fld>
            <a:endParaRPr lang="zh-CN" altLang="en-US"/>
          </a:p>
        </p:txBody>
      </p:sp>
    </p:spTree>
    <p:extLst>
      <p:ext uri="{BB962C8B-B14F-4D97-AF65-F5344CB8AC3E}">
        <p14:creationId xmlns:p14="http://schemas.microsoft.com/office/powerpoint/2010/main" val="1330885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F3F3F"/>
                </a:solidFill>
                <a:latin typeface="微软雅黑"/>
                <a:cs typeface="微软雅黑"/>
              </a:defRPr>
            </a:lvl1pPr>
          </a:lstStyle>
          <a:p>
            <a:endParaRPr/>
          </a:p>
        </p:txBody>
      </p:sp>
      <p:sp>
        <p:nvSpPr>
          <p:cNvPr id="3" name="Holder 3"/>
          <p:cNvSpPr>
            <a:spLocks noGrp="1"/>
          </p:cNvSpPr>
          <p:nvPr>
            <p:ph type="body" idx="1"/>
          </p:nvPr>
        </p:nvSpPr>
        <p:spPr/>
        <p:txBody>
          <a:bodyPr lIns="0" tIns="0" rIns="0" bIns="0"/>
          <a:lstStyle>
            <a:lvl1pPr>
              <a:defRPr sz="2000" b="1" i="0">
                <a:solidFill>
                  <a:schemeClr val="tx1"/>
                </a:solidFill>
                <a:latin typeface="宋体"/>
                <a:cs typeface="宋体"/>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F3F3F"/>
                </a:solidFill>
                <a:latin typeface="微软雅黑"/>
                <a:cs typeface="微软雅黑"/>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74839" y="6753606"/>
            <a:ext cx="9144000" cy="453390"/>
          </a:xfrm>
          <a:custGeom>
            <a:avLst/>
            <a:gdLst/>
            <a:ahLst/>
            <a:cxnLst/>
            <a:rect l="l" t="t" r="r" b="b"/>
            <a:pathLst>
              <a:path w="9144000" h="453390">
                <a:moveTo>
                  <a:pt x="0" y="453390"/>
                </a:moveTo>
                <a:lnTo>
                  <a:pt x="9143999" y="453390"/>
                </a:lnTo>
                <a:lnTo>
                  <a:pt x="9143999" y="0"/>
                </a:lnTo>
                <a:lnTo>
                  <a:pt x="0" y="0"/>
                </a:lnTo>
                <a:lnTo>
                  <a:pt x="0" y="453390"/>
                </a:lnTo>
                <a:close/>
              </a:path>
            </a:pathLst>
          </a:custGeom>
          <a:solidFill>
            <a:srgbClr val="0E2F7E"/>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969149" y="6824472"/>
            <a:ext cx="186690" cy="246125"/>
          </a:xfrm>
          <a:prstGeom prst="rect">
            <a:avLst/>
          </a:prstGeom>
        </p:spPr>
      </p:pic>
      <p:sp>
        <p:nvSpPr>
          <p:cNvPr id="18" name="bg object 18"/>
          <p:cNvSpPr/>
          <p:nvPr/>
        </p:nvSpPr>
        <p:spPr>
          <a:xfrm>
            <a:off x="774839" y="6658356"/>
            <a:ext cx="9144000" cy="95250"/>
          </a:xfrm>
          <a:custGeom>
            <a:avLst/>
            <a:gdLst/>
            <a:ahLst/>
            <a:cxnLst/>
            <a:rect l="l" t="t" r="r" b="b"/>
            <a:pathLst>
              <a:path w="9144000" h="95250">
                <a:moveTo>
                  <a:pt x="9143999" y="95250"/>
                </a:moveTo>
                <a:lnTo>
                  <a:pt x="9143999" y="0"/>
                </a:lnTo>
                <a:lnTo>
                  <a:pt x="0" y="0"/>
                </a:lnTo>
                <a:lnTo>
                  <a:pt x="0" y="95250"/>
                </a:lnTo>
                <a:lnTo>
                  <a:pt x="9143999" y="95250"/>
                </a:lnTo>
                <a:close/>
              </a:path>
            </a:pathLst>
          </a:custGeom>
          <a:solidFill>
            <a:srgbClr val="5A75AC"/>
          </a:solidFill>
        </p:spPr>
        <p:txBody>
          <a:bodyPr wrap="square" lIns="0" tIns="0" rIns="0" bIns="0" rtlCol="0"/>
          <a:lstStyle/>
          <a:p>
            <a:endParaRPr/>
          </a:p>
        </p:txBody>
      </p:sp>
      <p:pic>
        <p:nvPicPr>
          <p:cNvPr id="19" name="bg object 19"/>
          <p:cNvPicPr/>
          <p:nvPr/>
        </p:nvPicPr>
        <p:blipFill>
          <a:blip r:embed="rId3" cstate="print"/>
          <a:stretch>
            <a:fillRect/>
          </a:stretch>
        </p:blipFill>
        <p:spPr>
          <a:xfrm>
            <a:off x="7766177" y="499109"/>
            <a:ext cx="1940814" cy="415290"/>
          </a:xfrm>
          <a:prstGeom prst="rect">
            <a:avLst/>
          </a:prstGeom>
        </p:spPr>
      </p:pic>
      <p:sp>
        <p:nvSpPr>
          <p:cNvPr id="20" name="bg object 20"/>
          <p:cNvSpPr/>
          <p:nvPr/>
        </p:nvSpPr>
        <p:spPr>
          <a:xfrm>
            <a:off x="774839" y="348995"/>
            <a:ext cx="6817995" cy="716280"/>
          </a:xfrm>
          <a:custGeom>
            <a:avLst/>
            <a:gdLst/>
            <a:ahLst/>
            <a:cxnLst/>
            <a:rect l="l" t="t" r="r" b="b"/>
            <a:pathLst>
              <a:path w="6817995" h="716280">
                <a:moveTo>
                  <a:pt x="6817614" y="716279"/>
                </a:moveTo>
                <a:lnTo>
                  <a:pt x="6817614" y="0"/>
                </a:lnTo>
                <a:lnTo>
                  <a:pt x="0" y="0"/>
                </a:lnTo>
                <a:lnTo>
                  <a:pt x="0" y="716279"/>
                </a:lnTo>
                <a:lnTo>
                  <a:pt x="6817614" y="716279"/>
                </a:lnTo>
                <a:close/>
              </a:path>
            </a:pathLst>
          </a:custGeom>
          <a:solidFill>
            <a:srgbClr val="0E2F7E"/>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1" i="0">
                <a:solidFill>
                  <a:srgbClr val="3F3F3F"/>
                </a:solidFill>
                <a:latin typeface="微软雅黑"/>
                <a:cs typeface="微软雅黑"/>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74839" y="6753606"/>
            <a:ext cx="9144000" cy="453390"/>
          </a:xfrm>
          <a:custGeom>
            <a:avLst/>
            <a:gdLst/>
            <a:ahLst/>
            <a:cxnLst/>
            <a:rect l="l" t="t" r="r" b="b"/>
            <a:pathLst>
              <a:path w="9144000" h="453390">
                <a:moveTo>
                  <a:pt x="0" y="453390"/>
                </a:moveTo>
                <a:lnTo>
                  <a:pt x="9143999" y="453390"/>
                </a:lnTo>
                <a:lnTo>
                  <a:pt x="9143999" y="0"/>
                </a:lnTo>
                <a:lnTo>
                  <a:pt x="0" y="0"/>
                </a:lnTo>
                <a:lnTo>
                  <a:pt x="0" y="453390"/>
                </a:lnTo>
                <a:close/>
              </a:path>
            </a:pathLst>
          </a:custGeom>
          <a:solidFill>
            <a:srgbClr val="0E2F7E"/>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969149" y="6824472"/>
            <a:ext cx="186690" cy="246125"/>
          </a:xfrm>
          <a:prstGeom prst="rect">
            <a:avLst/>
          </a:prstGeom>
        </p:spPr>
      </p:pic>
      <p:sp>
        <p:nvSpPr>
          <p:cNvPr id="18" name="bg object 18"/>
          <p:cNvSpPr/>
          <p:nvPr/>
        </p:nvSpPr>
        <p:spPr>
          <a:xfrm>
            <a:off x="774839" y="6658356"/>
            <a:ext cx="9144000" cy="95250"/>
          </a:xfrm>
          <a:custGeom>
            <a:avLst/>
            <a:gdLst/>
            <a:ahLst/>
            <a:cxnLst/>
            <a:rect l="l" t="t" r="r" b="b"/>
            <a:pathLst>
              <a:path w="9144000" h="95250">
                <a:moveTo>
                  <a:pt x="9143999" y="95250"/>
                </a:moveTo>
                <a:lnTo>
                  <a:pt x="9143999" y="0"/>
                </a:lnTo>
                <a:lnTo>
                  <a:pt x="0" y="0"/>
                </a:lnTo>
                <a:lnTo>
                  <a:pt x="0" y="95250"/>
                </a:lnTo>
                <a:lnTo>
                  <a:pt x="9143999" y="95250"/>
                </a:lnTo>
                <a:close/>
              </a:path>
            </a:pathLst>
          </a:custGeom>
          <a:solidFill>
            <a:srgbClr val="5A75AC"/>
          </a:solidFill>
        </p:spPr>
        <p:txBody>
          <a:bodyPr wrap="square" lIns="0" tIns="0" rIns="0" bIns="0" rtlCol="0"/>
          <a:lstStyle/>
          <a:p>
            <a:endParaRPr/>
          </a:p>
        </p:txBody>
      </p:sp>
      <p:pic>
        <p:nvPicPr>
          <p:cNvPr id="19" name="bg object 19"/>
          <p:cNvPicPr/>
          <p:nvPr/>
        </p:nvPicPr>
        <p:blipFill>
          <a:blip r:embed="rId8" cstate="print"/>
          <a:stretch>
            <a:fillRect/>
          </a:stretch>
        </p:blipFill>
        <p:spPr>
          <a:xfrm>
            <a:off x="7766177" y="499109"/>
            <a:ext cx="1940814" cy="415290"/>
          </a:xfrm>
          <a:prstGeom prst="rect">
            <a:avLst/>
          </a:prstGeom>
        </p:spPr>
      </p:pic>
      <p:sp>
        <p:nvSpPr>
          <p:cNvPr id="2" name="Holder 2"/>
          <p:cNvSpPr>
            <a:spLocks noGrp="1"/>
          </p:cNvSpPr>
          <p:nvPr>
            <p:ph type="title"/>
          </p:nvPr>
        </p:nvSpPr>
        <p:spPr>
          <a:xfrm>
            <a:off x="1796535" y="2488623"/>
            <a:ext cx="7100328" cy="1173479"/>
          </a:xfrm>
          <a:prstGeom prst="rect">
            <a:avLst/>
          </a:prstGeom>
        </p:spPr>
        <p:txBody>
          <a:bodyPr wrap="square" lIns="0" tIns="0" rIns="0" bIns="0">
            <a:spAutoFit/>
          </a:bodyPr>
          <a:lstStyle>
            <a:lvl1pPr>
              <a:defRPr sz="3200" b="1" i="0">
                <a:solidFill>
                  <a:srgbClr val="3F3F3F"/>
                </a:solidFill>
                <a:latin typeface="微软雅黑"/>
                <a:cs typeface="微软雅黑"/>
              </a:defRPr>
            </a:lvl1pPr>
          </a:lstStyle>
          <a:p>
            <a:endParaRPr/>
          </a:p>
        </p:txBody>
      </p:sp>
      <p:sp>
        <p:nvSpPr>
          <p:cNvPr id="3" name="Holder 3"/>
          <p:cNvSpPr>
            <a:spLocks noGrp="1"/>
          </p:cNvSpPr>
          <p:nvPr>
            <p:ph type="body" idx="1"/>
          </p:nvPr>
        </p:nvSpPr>
        <p:spPr>
          <a:xfrm>
            <a:off x="1222748" y="1511300"/>
            <a:ext cx="8247903" cy="4025900"/>
          </a:xfrm>
          <a:prstGeom prst="rect">
            <a:avLst/>
          </a:prstGeom>
        </p:spPr>
        <p:txBody>
          <a:bodyPr wrap="square" lIns="0" tIns="0" rIns="0" bIns="0">
            <a:spAutoFit/>
          </a:bodyPr>
          <a:lstStyle>
            <a:lvl1pPr>
              <a:defRPr sz="2000" b="1" i="0">
                <a:solidFill>
                  <a:schemeClr val="tx1"/>
                </a:solidFill>
                <a:latin typeface="宋体"/>
                <a:cs typeface="宋体"/>
              </a:defRPr>
            </a:lvl1pPr>
          </a:lstStyle>
          <a:p>
            <a:endParaRPr/>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3/31/2023</a:t>
            </a:fld>
            <a:endParaRPr lang="en-US"/>
          </a:p>
        </p:txBody>
      </p:sp>
      <p:sp>
        <p:nvSpPr>
          <p:cNvPr id="6" name="Holder 6"/>
          <p:cNvSpPr>
            <a:spLocks noGrp="1"/>
          </p:cNvSpPr>
          <p:nvPr>
            <p:ph type="sldNum" sz="quarter" idx="7"/>
          </p:nvPr>
        </p:nvSpPr>
        <p:spPr>
          <a:xfrm>
            <a:off x="7699248" y="7033450"/>
            <a:ext cx="2459482"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9.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16.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11.xml"/><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hemeOverride" Target="../theme/themeOverride1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21.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2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hemeOverride" Target="../theme/themeOverride23.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hemeOverride" Target="../theme/themeOverride24.xml"/><Relationship Id="rId5" Type="http://schemas.openxmlformats.org/officeDocument/2006/relationships/image" Target="../media/image40.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28.xml"/><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29.xml"/><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30.xml"/><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4839" y="6753606"/>
            <a:ext cx="9144000" cy="453390"/>
            <a:chOff x="774839" y="6753606"/>
            <a:chExt cx="9144000" cy="453390"/>
          </a:xfrm>
        </p:grpSpPr>
        <p:sp>
          <p:nvSpPr>
            <p:cNvPr id="3" name="object 3"/>
            <p:cNvSpPr/>
            <p:nvPr/>
          </p:nvSpPr>
          <p:spPr>
            <a:xfrm>
              <a:off x="774839" y="6753606"/>
              <a:ext cx="9144000" cy="453390"/>
            </a:xfrm>
            <a:custGeom>
              <a:avLst/>
              <a:gdLst/>
              <a:ahLst/>
              <a:cxnLst/>
              <a:rect l="l" t="t" r="r" b="b"/>
              <a:pathLst>
                <a:path w="9144000" h="453390">
                  <a:moveTo>
                    <a:pt x="0" y="453390"/>
                  </a:moveTo>
                  <a:lnTo>
                    <a:pt x="9143999" y="453390"/>
                  </a:lnTo>
                  <a:lnTo>
                    <a:pt x="9143999" y="0"/>
                  </a:lnTo>
                  <a:lnTo>
                    <a:pt x="0" y="0"/>
                  </a:lnTo>
                  <a:lnTo>
                    <a:pt x="0" y="453390"/>
                  </a:lnTo>
                  <a:close/>
                </a:path>
              </a:pathLst>
            </a:custGeom>
            <a:solidFill>
              <a:srgbClr val="0E2F7E"/>
            </a:solidFill>
          </p:spPr>
          <p:txBody>
            <a:bodyPr wrap="square" lIns="0" tIns="0" rIns="0" bIns="0" rtlCol="0"/>
            <a:lstStyle/>
            <a:p>
              <a:endParaRPr/>
            </a:p>
          </p:txBody>
        </p:sp>
        <p:pic>
          <p:nvPicPr>
            <p:cNvPr id="4" name="object 4"/>
            <p:cNvPicPr/>
            <p:nvPr/>
          </p:nvPicPr>
          <p:blipFill>
            <a:blip r:embed="rId2" cstate="print"/>
            <a:stretch>
              <a:fillRect/>
            </a:stretch>
          </p:blipFill>
          <p:spPr>
            <a:xfrm>
              <a:off x="969149" y="6824472"/>
              <a:ext cx="186690" cy="246125"/>
            </a:xfrm>
            <a:prstGeom prst="rect">
              <a:avLst/>
            </a:prstGeom>
          </p:spPr>
        </p:pic>
      </p:grpSp>
      <p:grpSp>
        <p:nvGrpSpPr>
          <p:cNvPr id="5" name="object 5"/>
          <p:cNvGrpSpPr/>
          <p:nvPr/>
        </p:nvGrpSpPr>
        <p:grpSpPr>
          <a:xfrm>
            <a:off x="774839" y="348996"/>
            <a:ext cx="9144000" cy="6309360"/>
            <a:chOff x="774839" y="348996"/>
            <a:chExt cx="9144000" cy="6309360"/>
          </a:xfrm>
        </p:grpSpPr>
        <p:pic>
          <p:nvPicPr>
            <p:cNvPr id="6" name="object 6"/>
            <p:cNvPicPr/>
            <p:nvPr/>
          </p:nvPicPr>
          <p:blipFill>
            <a:blip r:embed="rId3" cstate="print"/>
            <a:stretch>
              <a:fillRect/>
            </a:stretch>
          </p:blipFill>
          <p:spPr>
            <a:xfrm>
              <a:off x="7766177" y="499110"/>
              <a:ext cx="1940814" cy="415290"/>
            </a:xfrm>
            <a:prstGeom prst="rect">
              <a:avLst/>
            </a:prstGeom>
          </p:spPr>
        </p:pic>
        <p:pic>
          <p:nvPicPr>
            <p:cNvPr id="7" name="object 7"/>
            <p:cNvPicPr/>
            <p:nvPr/>
          </p:nvPicPr>
          <p:blipFill>
            <a:blip r:embed="rId4" cstate="print"/>
            <a:stretch>
              <a:fillRect/>
            </a:stretch>
          </p:blipFill>
          <p:spPr>
            <a:xfrm>
              <a:off x="774839" y="348996"/>
              <a:ext cx="9144000" cy="6309359"/>
            </a:xfrm>
            <a:prstGeom prst="rect">
              <a:avLst/>
            </a:prstGeom>
          </p:spPr>
        </p:pic>
      </p:grpSp>
      <p:grpSp>
        <p:nvGrpSpPr>
          <p:cNvPr id="8" name="object 8"/>
          <p:cNvGrpSpPr/>
          <p:nvPr/>
        </p:nvGrpSpPr>
        <p:grpSpPr>
          <a:xfrm>
            <a:off x="774839" y="6658356"/>
            <a:ext cx="9144000" cy="548640"/>
            <a:chOff x="774839" y="6658356"/>
            <a:chExt cx="9144000" cy="548640"/>
          </a:xfrm>
        </p:grpSpPr>
        <p:sp>
          <p:nvSpPr>
            <p:cNvPr id="9" name="object 9"/>
            <p:cNvSpPr/>
            <p:nvPr/>
          </p:nvSpPr>
          <p:spPr>
            <a:xfrm>
              <a:off x="774839" y="6753606"/>
              <a:ext cx="9144000" cy="453390"/>
            </a:xfrm>
            <a:custGeom>
              <a:avLst/>
              <a:gdLst/>
              <a:ahLst/>
              <a:cxnLst/>
              <a:rect l="l" t="t" r="r" b="b"/>
              <a:pathLst>
                <a:path w="9144000" h="453390">
                  <a:moveTo>
                    <a:pt x="0" y="453390"/>
                  </a:moveTo>
                  <a:lnTo>
                    <a:pt x="9143999" y="453390"/>
                  </a:lnTo>
                  <a:lnTo>
                    <a:pt x="9143999" y="0"/>
                  </a:lnTo>
                  <a:lnTo>
                    <a:pt x="0" y="0"/>
                  </a:lnTo>
                  <a:lnTo>
                    <a:pt x="0" y="453390"/>
                  </a:lnTo>
                  <a:close/>
                </a:path>
              </a:pathLst>
            </a:custGeom>
            <a:solidFill>
              <a:srgbClr val="0E2F7E"/>
            </a:solidFill>
          </p:spPr>
          <p:txBody>
            <a:bodyPr wrap="square" lIns="0" tIns="0" rIns="0" bIns="0" rtlCol="0"/>
            <a:lstStyle/>
            <a:p>
              <a:endParaRPr/>
            </a:p>
          </p:txBody>
        </p:sp>
        <p:pic>
          <p:nvPicPr>
            <p:cNvPr id="10" name="object 10"/>
            <p:cNvPicPr/>
            <p:nvPr/>
          </p:nvPicPr>
          <p:blipFill>
            <a:blip r:embed="rId2" cstate="print"/>
            <a:stretch>
              <a:fillRect/>
            </a:stretch>
          </p:blipFill>
          <p:spPr>
            <a:xfrm>
              <a:off x="969149" y="6824472"/>
              <a:ext cx="186690" cy="246125"/>
            </a:xfrm>
            <a:prstGeom prst="rect">
              <a:avLst/>
            </a:prstGeom>
          </p:spPr>
        </p:pic>
        <p:sp>
          <p:nvSpPr>
            <p:cNvPr id="11" name="object 11"/>
            <p:cNvSpPr/>
            <p:nvPr/>
          </p:nvSpPr>
          <p:spPr>
            <a:xfrm>
              <a:off x="774839" y="6658356"/>
              <a:ext cx="9144000" cy="95250"/>
            </a:xfrm>
            <a:custGeom>
              <a:avLst/>
              <a:gdLst/>
              <a:ahLst/>
              <a:cxnLst/>
              <a:rect l="l" t="t" r="r" b="b"/>
              <a:pathLst>
                <a:path w="9144000" h="95250">
                  <a:moveTo>
                    <a:pt x="9143999" y="95250"/>
                  </a:moveTo>
                  <a:lnTo>
                    <a:pt x="9143999" y="0"/>
                  </a:lnTo>
                  <a:lnTo>
                    <a:pt x="0" y="0"/>
                  </a:lnTo>
                  <a:lnTo>
                    <a:pt x="0" y="95250"/>
                  </a:lnTo>
                  <a:lnTo>
                    <a:pt x="9143999" y="95250"/>
                  </a:lnTo>
                  <a:close/>
                </a:path>
              </a:pathLst>
            </a:custGeom>
            <a:solidFill>
              <a:srgbClr val="5A75AC"/>
            </a:solidFill>
          </p:spPr>
          <p:txBody>
            <a:bodyPr wrap="square" lIns="0" tIns="0" rIns="0" bIns="0" rtlCol="0"/>
            <a:lstStyle/>
            <a:p>
              <a:endParaRPr/>
            </a:p>
          </p:txBody>
        </p:sp>
      </p:grpSp>
      <p:pic>
        <p:nvPicPr>
          <p:cNvPr id="12" name="object 12"/>
          <p:cNvPicPr/>
          <p:nvPr/>
        </p:nvPicPr>
        <p:blipFill>
          <a:blip r:embed="rId5" cstate="print"/>
          <a:stretch>
            <a:fillRect/>
          </a:stretch>
        </p:blipFill>
        <p:spPr>
          <a:xfrm>
            <a:off x="7666367" y="653033"/>
            <a:ext cx="1940814" cy="415290"/>
          </a:xfrm>
          <a:prstGeom prst="rect">
            <a:avLst/>
          </a:prstGeom>
        </p:spPr>
      </p:pic>
      <p:pic>
        <p:nvPicPr>
          <p:cNvPr id="13" name="object 13"/>
          <p:cNvPicPr/>
          <p:nvPr/>
        </p:nvPicPr>
        <p:blipFill>
          <a:blip r:embed="rId6" cstate="print"/>
          <a:stretch>
            <a:fillRect/>
          </a:stretch>
        </p:blipFill>
        <p:spPr>
          <a:xfrm>
            <a:off x="774839" y="3707129"/>
            <a:ext cx="9143987" cy="1147572"/>
          </a:xfrm>
          <a:prstGeom prst="rect">
            <a:avLst/>
          </a:prstGeom>
        </p:spPr>
      </p:pic>
      <p:grpSp>
        <p:nvGrpSpPr>
          <p:cNvPr id="14" name="object 14"/>
          <p:cNvGrpSpPr/>
          <p:nvPr/>
        </p:nvGrpSpPr>
        <p:grpSpPr>
          <a:xfrm>
            <a:off x="762381" y="499110"/>
            <a:ext cx="9144635" cy="3615054"/>
            <a:chOff x="774839" y="348995"/>
            <a:chExt cx="9144635" cy="3615054"/>
          </a:xfrm>
        </p:grpSpPr>
        <p:sp>
          <p:nvSpPr>
            <p:cNvPr id="15" name="object 15"/>
            <p:cNvSpPr/>
            <p:nvPr/>
          </p:nvSpPr>
          <p:spPr>
            <a:xfrm>
              <a:off x="774839" y="348995"/>
              <a:ext cx="9144635" cy="3176905"/>
            </a:xfrm>
            <a:custGeom>
              <a:avLst/>
              <a:gdLst/>
              <a:ahLst/>
              <a:cxnLst/>
              <a:rect l="l" t="t" r="r" b="b"/>
              <a:pathLst>
                <a:path w="9144635" h="3176904">
                  <a:moveTo>
                    <a:pt x="9144127" y="3176778"/>
                  </a:moveTo>
                  <a:lnTo>
                    <a:pt x="9144127" y="0"/>
                  </a:lnTo>
                  <a:lnTo>
                    <a:pt x="0" y="0"/>
                  </a:lnTo>
                  <a:lnTo>
                    <a:pt x="0" y="3176778"/>
                  </a:lnTo>
                  <a:lnTo>
                    <a:pt x="9144127" y="3176778"/>
                  </a:lnTo>
                  <a:close/>
                </a:path>
              </a:pathLst>
            </a:custGeom>
            <a:solidFill>
              <a:srgbClr val="153887"/>
            </a:solidFill>
          </p:spPr>
          <p:txBody>
            <a:bodyPr wrap="square" lIns="0" tIns="0" rIns="0" bIns="0" rtlCol="0"/>
            <a:lstStyle/>
            <a:p>
              <a:endParaRPr/>
            </a:p>
          </p:txBody>
        </p:sp>
        <p:sp>
          <p:nvSpPr>
            <p:cNvPr id="16" name="object 16"/>
            <p:cNvSpPr/>
            <p:nvPr/>
          </p:nvSpPr>
          <p:spPr>
            <a:xfrm>
              <a:off x="1165745" y="2265438"/>
              <a:ext cx="1697355" cy="1698625"/>
            </a:xfrm>
            <a:custGeom>
              <a:avLst/>
              <a:gdLst/>
              <a:ahLst/>
              <a:cxnLst/>
              <a:rect l="l" t="t" r="r" b="b"/>
              <a:pathLst>
                <a:path w="1697355" h="1698625">
                  <a:moveTo>
                    <a:pt x="1696974" y="849630"/>
                  </a:moveTo>
                  <a:lnTo>
                    <a:pt x="1695627" y="801395"/>
                  </a:lnTo>
                  <a:lnTo>
                    <a:pt x="1691652" y="753872"/>
                  </a:lnTo>
                  <a:lnTo>
                    <a:pt x="1685112" y="707136"/>
                  </a:lnTo>
                  <a:lnTo>
                    <a:pt x="1676069" y="661250"/>
                  </a:lnTo>
                  <a:lnTo>
                    <a:pt x="1664614" y="616280"/>
                  </a:lnTo>
                  <a:lnTo>
                    <a:pt x="1650809" y="572300"/>
                  </a:lnTo>
                  <a:lnTo>
                    <a:pt x="1634718" y="529399"/>
                  </a:lnTo>
                  <a:lnTo>
                    <a:pt x="1616430" y="487629"/>
                  </a:lnTo>
                  <a:lnTo>
                    <a:pt x="1595996" y="447065"/>
                  </a:lnTo>
                  <a:lnTo>
                    <a:pt x="1573504" y="407784"/>
                  </a:lnTo>
                  <a:lnTo>
                    <a:pt x="1549019" y="369849"/>
                  </a:lnTo>
                  <a:lnTo>
                    <a:pt x="1522615" y="333349"/>
                  </a:lnTo>
                  <a:lnTo>
                    <a:pt x="1494345" y="298335"/>
                  </a:lnTo>
                  <a:lnTo>
                    <a:pt x="1464310" y="264896"/>
                  </a:lnTo>
                  <a:lnTo>
                    <a:pt x="1432572" y="233095"/>
                  </a:lnTo>
                  <a:lnTo>
                    <a:pt x="1399184" y="202996"/>
                  </a:lnTo>
                  <a:lnTo>
                    <a:pt x="1364246" y="174688"/>
                  </a:lnTo>
                  <a:lnTo>
                    <a:pt x="1327810" y="148234"/>
                  </a:lnTo>
                  <a:lnTo>
                    <a:pt x="1289939" y="123698"/>
                  </a:lnTo>
                  <a:lnTo>
                    <a:pt x="1250734" y="101155"/>
                  </a:lnTo>
                  <a:lnTo>
                    <a:pt x="1210246" y="80695"/>
                  </a:lnTo>
                  <a:lnTo>
                    <a:pt x="1168552" y="62357"/>
                  </a:lnTo>
                  <a:lnTo>
                    <a:pt x="1125715" y="46240"/>
                  </a:lnTo>
                  <a:lnTo>
                    <a:pt x="1081824" y="32410"/>
                  </a:lnTo>
                  <a:lnTo>
                    <a:pt x="1036929" y="20929"/>
                  </a:lnTo>
                  <a:lnTo>
                    <a:pt x="991120" y="11874"/>
                  </a:lnTo>
                  <a:lnTo>
                    <a:pt x="944448" y="5321"/>
                  </a:lnTo>
                  <a:lnTo>
                    <a:pt x="897013" y="1333"/>
                  </a:lnTo>
                  <a:lnTo>
                    <a:pt x="848868" y="0"/>
                  </a:lnTo>
                  <a:lnTo>
                    <a:pt x="800709" y="1333"/>
                  </a:lnTo>
                  <a:lnTo>
                    <a:pt x="753262" y="5321"/>
                  </a:lnTo>
                  <a:lnTo>
                    <a:pt x="706589" y="11874"/>
                  </a:lnTo>
                  <a:lnTo>
                    <a:pt x="660755" y="20929"/>
                  </a:lnTo>
                  <a:lnTo>
                    <a:pt x="615848" y="32410"/>
                  </a:lnTo>
                  <a:lnTo>
                    <a:pt x="571919" y="46240"/>
                  </a:lnTo>
                  <a:lnTo>
                    <a:pt x="529069" y="62357"/>
                  </a:lnTo>
                  <a:lnTo>
                    <a:pt x="487337" y="80695"/>
                  </a:lnTo>
                  <a:lnTo>
                    <a:pt x="446811" y="101155"/>
                  </a:lnTo>
                  <a:lnTo>
                    <a:pt x="407568" y="123698"/>
                  </a:lnTo>
                  <a:lnTo>
                    <a:pt x="369671" y="148234"/>
                  </a:lnTo>
                  <a:lnTo>
                    <a:pt x="333197" y="174688"/>
                  </a:lnTo>
                  <a:lnTo>
                    <a:pt x="298208" y="202996"/>
                  </a:lnTo>
                  <a:lnTo>
                    <a:pt x="264795" y="233095"/>
                  </a:lnTo>
                  <a:lnTo>
                    <a:pt x="233006" y="264896"/>
                  </a:lnTo>
                  <a:lnTo>
                    <a:pt x="202933" y="298335"/>
                  </a:lnTo>
                  <a:lnTo>
                    <a:pt x="174637" y="333349"/>
                  </a:lnTo>
                  <a:lnTo>
                    <a:pt x="148183" y="369849"/>
                  </a:lnTo>
                  <a:lnTo>
                    <a:pt x="123659" y="407784"/>
                  </a:lnTo>
                  <a:lnTo>
                    <a:pt x="101142" y="447065"/>
                  </a:lnTo>
                  <a:lnTo>
                    <a:pt x="80670" y="487629"/>
                  </a:lnTo>
                  <a:lnTo>
                    <a:pt x="62357" y="529399"/>
                  </a:lnTo>
                  <a:lnTo>
                    <a:pt x="46240" y="572300"/>
                  </a:lnTo>
                  <a:lnTo>
                    <a:pt x="32410" y="616280"/>
                  </a:lnTo>
                  <a:lnTo>
                    <a:pt x="20929" y="661250"/>
                  </a:lnTo>
                  <a:lnTo>
                    <a:pt x="11874" y="707136"/>
                  </a:lnTo>
                  <a:lnTo>
                    <a:pt x="5321" y="753872"/>
                  </a:lnTo>
                  <a:lnTo>
                    <a:pt x="1333" y="801395"/>
                  </a:lnTo>
                  <a:lnTo>
                    <a:pt x="0" y="849630"/>
                  </a:lnTo>
                  <a:lnTo>
                    <a:pt x="1333" y="897775"/>
                  </a:lnTo>
                  <a:lnTo>
                    <a:pt x="5321" y="945222"/>
                  </a:lnTo>
                  <a:lnTo>
                    <a:pt x="11874" y="991895"/>
                  </a:lnTo>
                  <a:lnTo>
                    <a:pt x="20929" y="1037729"/>
                  </a:lnTo>
                  <a:lnTo>
                    <a:pt x="32410" y="1082636"/>
                  </a:lnTo>
                  <a:lnTo>
                    <a:pt x="46240" y="1126566"/>
                  </a:lnTo>
                  <a:lnTo>
                    <a:pt x="62357" y="1169416"/>
                  </a:lnTo>
                  <a:lnTo>
                    <a:pt x="80670" y="1211148"/>
                  </a:lnTo>
                  <a:lnTo>
                    <a:pt x="101142" y="1251673"/>
                  </a:lnTo>
                  <a:lnTo>
                    <a:pt x="123659" y="1290916"/>
                  </a:lnTo>
                  <a:lnTo>
                    <a:pt x="148183" y="1328813"/>
                  </a:lnTo>
                  <a:lnTo>
                    <a:pt x="174637" y="1365288"/>
                  </a:lnTo>
                  <a:lnTo>
                    <a:pt x="202933" y="1400276"/>
                  </a:lnTo>
                  <a:lnTo>
                    <a:pt x="233006" y="1433690"/>
                  </a:lnTo>
                  <a:lnTo>
                    <a:pt x="264795" y="1465478"/>
                  </a:lnTo>
                  <a:lnTo>
                    <a:pt x="298208" y="1495552"/>
                  </a:lnTo>
                  <a:lnTo>
                    <a:pt x="333197" y="1523847"/>
                  </a:lnTo>
                  <a:lnTo>
                    <a:pt x="369671" y="1550301"/>
                  </a:lnTo>
                  <a:lnTo>
                    <a:pt x="407568" y="1574825"/>
                  </a:lnTo>
                  <a:lnTo>
                    <a:pt x="446811" y="1597342"/>
                  </a:lnTo>
                  <a:lnTo>
                    <a:pt x="487337" y="1617814"/>
                  </a:lnTo>
                  <a:lnTo>
                    <a:pt x="529069" y="1636128"/>
                  </a:lnTo>
                  <a:lnTo>
                    <a:pt x="571919" y="1652244"/>
                  </a:lnTo>
                  <a:lnTo>
                    <a:pt x="615848" y="1666074"/>
                  </a:lnTo>
                  <a:lnTo>
                    <a:pt x="660755" y="1677555"/>
                  </a:lnTo>
                  <a:lnTo>
                    <a:pt x="706589" y="1686610"/>
                  </a:lnTo>
                  <a:lnTo>
                    <a:pt x="753262" y="1693164"/>
                  </a:lnTo>
                  <a:lnTo>
                    <a:pt x="800709" y="1697151"/>
                  </a:lnTo>
                  <a:lnTo>
                    <a:pt x="848868" y="1698498"/>
                  </a:lnTo>
                  <a:lnTo>
                    <a:pt x="897013" y="1697151"/>
                  </a:lnTo>
                  <a:lnTo>
                    <a:pt x="944448" y="1693164"/>
                  </a:lnTo>
                  <a:lnTo>
                    <a:pt x="991120" y="1686610"/>
                  </a:lnTo>
                  <a:lnTo>
                    <a:pt x="1036929" y="1677555"/>
                  </a:lnTo>
                  <a:lnTo>
                    <a:pt x="1081824" y="1666074"/>
                  </a:lnTo>
                  <a:lnTo>
                    <a:pt x="1125715" y="1652244"/>
                  </a:lnTo>
                  <a:lnTo>
                    <a:pt x="1168552" y="1636128"/>
                  </a:lnTo>
                  <a:lnTo>
                    <a:pt x="1210246" y="1617814"/>
                  </a:lnTo>
                  <a:lnTo>
                    <a:pt x="1250734" y="1597342"/>
                  </a:lnTo>
                  <a:lnTo>
                    <a:pt x="1289939" y="1574825"/>
                  </a:lnTo>
                  <a:lnTo>
                    <a:pt x="1327810" y="1550301"/>
                  </a:lnTo>
                  <a:lnTo>
                    <a:pt x="1364246" y="1523847"/>
                  </a:lnTo>
                  <a:lnTo>
                    <a:pt x="1399184" y="1495552"/>
                  </a:lnTo>
                  <a:lnTo>
                    <a:pt x="1432572" y="1465478"/>
                  </a:lnTo>
                  <a:lnTo>
                    <a:pt x="1464310" y="1433690"/>
                  </a:lnTo>
                  <a:lnTo>
                    <a:pt x="1494345" y="1400276"/>
                  </a:lnTo>
                  <a:lnTo>
                    <a:pt x="1522615" y="1365288"/>
                  </a:lnTo>
                  <a:lnTo>
                    <a:pt x="1549019" y="1328813"/>
                  </a:lnTo>
                  <a:lnTo>
                    <a:pt x="1573504" y="1290916"/>
                  </a:lnTo>
                  <a:lnTo>
                    <a:pt x="1595996" y="1251673"/>
                  </a:lnTo>
                  <a:lnTo>
                    <a:pt x="1616430" y="1211148"/>
                  </a:lnTo>
                  <a:lnTo>
                    <a:pt x="1634718" y="1169416"/>
                  </a:lnTo>
                  <a:lnTo>
                    <a:pt x="1650809" y="1126566"/>
                  </a:lnTo>
                  <a:lnTo>
                    <a:pt x="1664614" y="1082636"/>
                  </a:lnTo>
                  <a:lnTo>
                    <a:pt x="1676069" y="1037729"/>
                  </a:lnTo>
                  <a:lnTo>
                    <a:pt x="1685112" y="991895"/>
                  </a:lnTo>
                  <a:lnTo>
                    <a:pt x="1691652" y="945222"/>
                  </a:lnTo>
                  <a:lnTo>
                    <a:pt x="1695627" y="897775"/>
                  </a:lnTo>
                  <a:lnTo>
                    <a:pt x="1696974" y="849630"/>
                  </a:lnTo>
                  <a:close/>
                </a:path>
              </a:pathLst>
            </a:custGeom>
            <a:solidFill>
              <a:srgbClr val="FFFFFF"/>
            </a:solidFill>
          </p:spPr>
          <p:txBody>
            <a:bodyPr wrap="square" lIns="0" tIns="0" rIns="0" bIns="0" rtlCol="0"/>
            <a:lstStyle/>
            <a:p>
              <a:endParaRPr/>
            </a:p>
          </p:txBody>
        </p:sp>
        <p:pic>
          <p:nvPicPr>
            <p:cNvPr id="17" name="object 17"/>
            <p:cNvPicPr/>
            <p:nvPr/>
          </p:nvPicPr>
          <p:blipFill>
            <a:blip r:embed="rId7" cstate="print"/>
            <a:stretch>
              <a:fillRect/>
            </a:stretch>
          </p:blipFill>
          <p:spPr>
            <a:xfrm>
              <a:off x="1206131" y="2326894"/>
              <a:ext cx="1616202" cy="1587500"/>
            </a:xfrm>
            <a:prstGeom prst="rect">
              <a:avLst/>
            </a:prstGeom>
          </p:spPr>
        </p:pic>
      </p:grpSp>
      <p:sp>
        <p:nvSpPr>
          <p:cNvPr id="18" name="object 18"/>
          <p:cNvSpPr txBox="1">
            <a:spLocks noGrp="1"/>
          </p:cNvSpPr>
          <p:nvPr>
            <p:ph type="title"/>
          </p:nvPr>
        </p:nvSpPr>
        <p:spPr>
          <a:xfrm>
            <a:off x="2906003" y="2162820"/>
            <a:ext cx="6513079" cy="628377"/>
          </a:xfrm>
          <a:prstGeom prst="rect">
            <a:avLst/>
          </a:prstGeom>
        </p:spPr>
        <p:txBody>
          <a:bodyPr vert="horz" wrap="square" lIns="0" tIns="12700" rIns="0" bIns="0" rtlCol="0">
            <a:spAutoFit/>
          </a:bodyPr>
          <a:lstStyle/>
          <a:p>
            <a:pPr marL="2540" algn="ctr">
              <a:lnSpc>
                <a:spcPct val="100000"/>
              </a:lnSpc>
              <a:spcBef>
                <a:spcPts val="100"/>
              </a:spcBef>
            </a:pPr>
            <a:r>
              <a:rPr lang="en-US" sz="4000" dirty="0">
                <a:solidFill>
                  <a:schemeClr val="bg1"/>
                </a:solidFill>
                <a:latin typeface="Times New Roman"/>
                <a:cs typeface="Times New Roman"/>
              </a:rPr>
              <a:t>Semi-Supervised Learning</a:t>
            </a:r>
            <a:endParaRPr sz="4000" dirty="0">
              <a:solidFill>
                <a:schemeClr val="bg1"/>
              </a:solidFill>
              <a:latin typeface="Times New Roman"/>
              <a:cs typeface="Times New Roman"/>
            </a:endParaRPr>
          </a:p>
        </p:txBody>
      </p:sp>
      <p:sp>
        <p:nvSpPr>
          <p:cNvPr id="19" name="object 19"/>
          <p:cNvSpPr txBox="1"/>
          <p:nvPr/>
        </p:nvSpPr>
        <p:spPr>
          <a:xfrm>
            <a:off x="7052443" y="5357114"/>
            <a:ext cx="2256657" cy="319959"/>
          </a:xfrm>
          <a:prstGeom prst="rect">
            <a:avLst/>
          </a:prstGeom>
        </p:spPr>
        <p:txBody>
          <a:bodyPr vert="horz" wrap="square" lIns="0" tIns="12065" rIns="0" bIns="0" rtlCol="0">
            <a:spAutoFit/>
          </a:bodyPr>
          <a:lstStyle/>
          <a:p>
            <a:pPr marL="12700">
              <a:lnSpc>
                <a:spcPct val="100000"/>
              </a:lnSpc>
              <a:spcBef>
                <a:spcPts val="95"/>
              </a:spcBef>
            </a:pPr>
            <a:r>
              <a:rPr lang="zh-CN" altLang="en-US" sz="2000" b="1" dirty="0">
                <a:latin typeface="宋体"/>
                <a:cs typeface="宋体"/>
              </a:rPr>
              <a:t>汇报人</a:t>
            </a:r>
            <a:r>
              <a:rPr sz="2000" b="1" dirty="0">
                <a:latin typeface="宋体"/>
                <a:cs typeface="宋体"/>
              </a:rPr>
              <a:t>：</a:t>
            </a:r>
            <a:r>
              <a:rPr lang="zh-CN" altLang="en-US" sz="2000" b="1" dirty="0">
                <a:latin typeface="宋体"/>
                <a:cs typeface="宋体"/>
              </a:rPr>
              <a:t>汤沛松</a:t>
            </a:r>
            <a:endParaRPr sz="2000" dirty="0">
              <a:latin typeface="宋体"/>
              <a:cs typeface="宋体"/>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74839" y="348995"/>
            <a:ext cx="6817995" cy="591829"/>
          </a:xfrm>
          <a:prstGeom prst="rect">
            <a:avLst/>
          </a:prstGeom>
          <a:solidFill>
            <a:srgbClr val="0E2F7E"/>
          </a:solidFill>
        </p:spPr>
        <p:txBody>
          <a:bodyPr vert="horz" wrap="square" lIns="0" tIns="159385" rIns="0" bIns="0" rtlCol="0">
            <a:spAutoFit/>
          </a:bodyPr>
          <a:lstStyle/>
          <a:p>
            <a:pPr marL="202565">
              <a:lnSpc>
                <a:spcPct val="100000"/>
              </a:lnSpc>
              <a:spcBef>
                <a:spcPts val="1255"/>
              </a:spcBef>
            </a:pPr>
            <a:r>
              <a:rPr lang="en-US" sz="2800" spc="-5" dirty="0">
                <a:solidFill>
                  <a:schemeClr val="bg1"/>
                </a:solidFill>
              </a:rPr>
              <a:t>Preliminary and Background</a:t>
            </a:r>
            <a:endParaRPr lang="en-US" sz="2800" dirty="0">
              <a:solidFill>
                <a:schemeClr val="bg1"/>
              </a:solidFill>
            </a:endParaRPr>
          </a:p>
        </p:txBody>
      </p:sp>
      <p:sp>
        <p:nvSpPr>
          <p:cNvPr id="3" name="文本框 2"/>
          <p:cNvSpPr txBox="1"/>
          <p:nvPr/>
        </p:nvSpPr>
        <p:spPr>
          <a:xfrm>
            <a:off x="811423" y="1343025"/>
            <a:ext cx="9067801" cy="4801314"/>
          </a:xfrm>
          <a:prstGeom prst="rect">
            <a:avLst/>
          </a:prstGeom>
          <a:noFill/>
        </p:spPr>
        <p:txBody>
          <a:bodyPr wrap="square" rtlCol="0">
            <a:spAutoFit/>
          </a:bodyPr>
          <a:lstStyle/>
          <a:p>
            <a:r>
              <a:rPr lang="zh-CN" altLang="en-US" dirty="0"/>
              <a:t>当今流行的</a:t>
            </a:r>
            <a:r>
              <a:rPr lang="en-US" altLang="zh-CN" dirty="0"/>
              <a:t>DSSL</a:t>
            </a:r>
            <a:r>
              <a:rPr lang="zh-CN" altLang="en-US" dirty="0"/>
              <a:t>算法提出的损失项主要是以下三项构成：</a:t>
            </a:r>
            <a:endParaRPr lang="en-US" altLang="zh-CN" dirty="0"/>
          </a:p>
          <a:p>
            <a:r>
              <a:rPr lang="en-US" altLang="zh-CN" dirty="0"/>
              <a:t>1).</a:t>
            </a:r>
            <a:r>
              <a:rPr lang="zh-CN" altLang="en-US" dirty="0"/>
              <a:t>熵最小化   </a:t>
            </a:r>
            <a:r>
              <a:rPr lang="en-US" altLang="zh-CN" dirty="0"/>
              <a:t>2).</a:t>
            </a:r>
            <a:r>
              <a:rPr lang="zh-CN" altLang="en-US" dirty="0"/>
              <a:t>一致性正则化  </a:t>
            </a:r>
            <a:r>
              <a:rPr lang="en-US" altLang="zh-CN" dirty="0"/>
              <a:t>3).</a:t>
            </a:r>
            <a:r>
              <a:rPr lang="zh-CN" altLang="en-US" dirty="0"/>
              <a:t>通用正则化</a:t>
            </a:r>
            <a:endParaRPr lang="en-US" altLang="zh-CN" dirty="0"/>
          </a:p>
          <a:p>
            <a:endParaRPr lang="en-US" altLang="zh-CN" dirty="0"/>
          </a:p>
          <a:p>
            <a:r>
              <a:rPr lang="zh-CN" altLang="en-US" dirty="0"/>
              <a:t>其中：</a:t>
            </a:r>
            <a:endParaRPr lang="en-US" altLang="zh-CN" dirty="0"/>
          </a:p>
          <a:p>
            <a:r>
              <a:rPr lang="en-US" altLang="zh-CN" dirty="0"/>
              <a:t>1).</a:t>
            </a:r>
            <a:r>
              <a:rPr lang="zh-CN" altLang="en-US" dirty="0"/>
              <a:t>熵最小化：鼓励模型对于无标签数据输出高置信度的预测结果。</a:t>
            </a:r>
            <a:endParaRPr lang="en-US" altLang="zh-CN" dirty="0"/>
          </a:p>
          <a:p>
            <a:r>
              <a:rPr lang="en-US" altLang="zh-CN" dirty="0" err="1"/>
              <a:t>eg</a:t>
            </a:r>
            <a:r>
              <a:rPr lang="en-US" altLang="zh-CN" dirty="0"/>
              <a:t>:</a:t>
            </a:r>
            <a:r>
              <a:rPr lang="zh-CN" altLang="en-US" dirty="0"/>
              <a:t>锐化操作</a:t>
            </a:r>
            <a:endParaRPr lang="en-US" altLang="zh-CN" dirty="0"/>
          </a:p>
          <a:p>
            <a:endParaRPr lang="en-US" altLang="zh-CN" dirty="0"/>
          </a:p>
          <a:p>
            <a:endParaRPr lang="en-US" altLang="zh-CN" dirty="0"/>
          </a:p>
          <a:p>
            <a:endParaRPr lang="en-US" altLang="zh-CN" dirty="0"/>
          </a:p>
          <a:p>
            <a:endParaRPr lang="en-US" altLang="zh-CN" dirty="0"/>
          </a:p>
          <a:p>
            <a:r>
              <a:rPr lang="en-US" altLang="zh-CN" dirty="0"/>
              <a:t>2).</a:t>
            </a:r>
            <a:r>
              <a:rPr lang="zh-CN" altLang="en-US" dirty="0"/>
              <a:t>一致性正则化：鼓励模型在其输入受到扰动时产生相同的输出分布。</a:t>
            </a:r>
            <a:endParaRPr lang="en-US" altLang="zh-CN" dirty="0"/>
          </a:p>
          <a:p>
            <a:endParaRPr lang="en-US" altLang="zh-CN" dirty="0"/>
          </a:p>
          <a:p>
            <a:endParaRPr lang="en-US" altLang="zh-CN" dirty="0"/>
          </a:p>
          <a:p>
            <a:endParaRPr lang="en-US" altLang="zh-CN" dirty="0"/>
          </a:p>
          <a:p>
            <a:endParaRPr lang="en-US" altLang="zh-CN" dirty="0"/>
          </a:p>
          <a:p>
            <a:r>
              <a:rPr lang="en-US" altLang="zh-CN" dirty="0"/>
              <a:t>3).</a:t>
            </a:r>
            <a:r>
              <a:rPr lang="zh-CN" altLang="en-US" dirty="0"/>
              <a:t>通用正则化：鼓励模型很好地泛化，避免过度拟合训练数据。</a:t>
            </a:r>
            <a:endParaRPr lang="en-US" altLang="zh-CN" dirty="0"/>
          </a:p>
          <a:p>
            <a:r>
              <a:rPr lang="en-US" altLang="zh-CN" dirty="0"/>
              <a:t>eg:L1</a:t>
            </a:r>
            <a:r>
              <a:rPr lang="zh-CN" altLang="en-US" dirty="0"/>
              <a:t>范数、</a:t>
            </a:r>
            <a:r>
              <a:rPr lang="en-US" altLang="zh-CN" dirty="0"/>
              <a:t>L2</a:t>
            </a:r>
            <a:r>
              <a:rPr lang="zh-CN" altLang="en-US" dirty="0"/>
              <a:t>范数</a:t>
            </a:r>
          </a:p>
        </p:txBody>
      </p:sp>
      <p:sp>
        <p:nvSpPr>
          <p:cNvPr id="8" name="Rectangle 2"/>
          <p:cNvSpPr>
            <a:spLocks noChangeArrowheads="1"/>
          </p:cNvSpPr>
          <p:nvPr/>
        </p:nvSpPr>
        <p:spPr bwMode="auto">
          <a:xfrm>
            <a:off x="0" y="0"/>
            <a:ext cx="1069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7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 name="Rectangle 4"/>
          <p:cNvSpPr>
            <a:spLocks noChangeArrowheads="1"/>
          </p:cNvSpPr>
          <p:nvPr/>
        </p:nvSpPr>
        <p:spPr bwMode="auto">
          <a:xfrm>
            <a:off x="152400" y="152400"/>
            <a:ext cx="1069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7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11" name="图片 10"/>
          <p:cNvPicPr>
            <a:picLocks noChangeAspect="1"/>
          </p:cNvPicPr>
          <p:nvPr/>
        </p:nvPicPr>
        <p:blipFill>
          <a:blip r:embed="rId4"/>
          <a:stretch>
            <a:fillRect/>
          </a:stretch>
        </p:blipFill>
        <p:spPr>
          <a:xfrm>
            <a:off x="1231899" y="4680693"/>
            <a:ext cx="4622519" cy="548531"/>
          </a:xfrm>
          <a:prstGeom prst="rect">
            <a:avLst/>
          </a:prstGeom>
        </p:spPr>
      </p:pic>
      <p:pic>
        <p:nvPicPr>
          <p:cNvPr id="5" name="图片 4"/>
          <p:cNvPicPr>
            <a:picLocks noChangeAspect="1"/>
          </p:cNvPicPr>
          <p:nvPr/>
        </p:nvPicPr>
        <p:blipFill>
          <a:blip r:embed="rId5"/>
          <a:stretch>
            <a:fillRect/>
          </a:stretch>
        </p:blipFill>
        <p:spPr>
          <a:xfrm>
            <a:off x="1231899" y="3070969"/>
            <a:ext cx="3943350" cy="838200"/>
          </a:xfrm>
          <a:prstGeom prst="rect">
            <a:avLst/>
          </a:prstGeom>
        </p:spPr>
      </p:pic>
    </p:spTree>
    <p:extLst>
      <p:ext uri="{BB962C8B-B14F-4D97-AF65-F5344CB8AC3E}">
        <p14:creationId xmlns:p14="http://schemas.microsoft.com/office/powerpoint/2010/main" val="38153055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74839" y="348995"/>
            <a:ext cx="6817995" cy="591829"/>
          </a:xfrm>
          <a:prstGeom prst="rect">
            <a:avLst/>
          </a:prstGeom>
          <a:solidFill>
            <a:srgbClr val="0E2F7E"/>
          </a:solidFill>
        </p:spPr>
        <p:txBody>
          <a:bodyPr vert="horz" wrap="square" lIns="0" tIns="159385" rIns="0" bIns="0" rtlCol="0">
            <a:spAutoFit/>
          </a:bodyPr>
          <a:lstStyle/>
          <a:p>
            <a:pPr marL="202565">
              <a:lnSpc>
                <a:spcPct val="100000"/>
              </a:lnSpc>
              <a:spcBef>
                <a:spcPts val="1255"/>
              </a:spcBef>
            </a:pPr>
            <a:r>
              <a:rPr lang="en-US" altLang="zh-CN" sz="2800" spc="-5" dirty="0" err="1">
                <a:solidFill>
                  <a:schemeClr val="bg1"/>
                </a:solidFill>
              </a:rPr>
              <a:t>MixMatch</a:t>
            </a:r>
            <a:endParaRPr sz="2800" dirty="0">
              <a:solidFill>
                <a:schemeClr val="bg1"/>
              </a:solidFill>
            </a:endParaRPr>
          </a:p>
        </p:txBody>
      </p:sp>
      <p:sp>
        <p:nvSpPr>
          <p:cNvPr id="7" name="文本框 6">
            <a:extLst>
              <a:ext uri="{FF2B5EF4-FFF2-40B4-BE49-F238E27FC236}">
                <a16:creationId xmlns:a16="http://schemas.microsoft.com/office/drawing/2014/main" id="{4D3ABAF2-225D-A007-D9C8-4DE433E0DCFC}"/>
              </a:ext>
            </a:extLst>
          </p:cNvPr>
          <p:cNvSpPr txBox="1"/>
          <p:nvPr/>
        </p:nvSpPr>
        <p:spPr>
          <a:xfrm>
            <a:off x="774839" y="915661"/>
            <a:ext cx="9143862" cy="923330"/>
          </a:xfrm>
          <a:prstGeom prst="rect">
            <a:avLst/>
          </a:prstGeom>
          <a:noFill/>
        </p:spPr>
        <p:txBody>
          <a:bodyPr wrap="square" rtlCol="0">
            <a:spAutoFit/>
          </a:bodyPr>
          <a:lstStyle/>
          <a:p>
            <a:pPr marL="342900" indent="-342900">
              <a:lnSpc>
                <a:spcPct val="150000"/>
              </a:lnSpc>
              <a:buFontTx/>
              <a:buAutoNum type="arabicPeriod"/>
            </a:pPr>
            <a:r>
              <a:rPr lang="en-US" altLang="zh-CN" dirty="0" err="1"/>
              <a:t>MixMatch</a:t>
            </a:r>
            <a:r>
              <a:rPr lang="en-US" altLang="zh-CN" dirty="0"/>
              <a:t>: A Holistic Approach to Semi-Supervised Learning		</a:t>
            </a:r>
            <a:r>
              <a:rPr lang="en-US" altLang="zh-CN" dirty="0" err="1"/>
              <a:t>NeurIPS</a:t>
            </a:r>
            <a:r>
              <a:rPr lang="en-US" altLang="zh-CN" dirty="0"/>
              <a:t> 2019</a:t>
            </a:r>
          </a:p>
          <a:p>
            <a:pPr>
              <a:lnSpc>
                <a:spcPct val="150000"/>
              </a:lnSpc>
            </a:pPr>
            <a:r>
              <a:rPr lang="zh-CN" altLang="en-US" dirty="0"/>
              <a:t>作者</a:t>
            </a:r>
            <a:r>
              <a:rPr lang="en-US" altLang="zh-CN" dirty="0"/>
              <a:t>:Berthelot, D., </a:t>
            </a:r>
            <a:r>
              <a:rPr lang="en-US" altLang="zh-CN" dirty="0" err="1"/>
              <a:t>Carlini</a:t>
            </a:r>
            <a:r>
              <a:rPr lang="en-US" altLang="zh-CN" dirty="0"/>
              <a:t>, N., </a:t>
            </a:r>
            <a:r>
              <a:rPr lang="en-US" altLang="zh-CN" dirty="0" err="1"/>
              <a:t>Goodfellow</a:t>
            </a:r>
            <a:r>
              <a:rPr lang="en-US" altLang="zh-CN" dirty="0"/>
              <a:t>, I., </a:t>
            </a:r>
            <a:r>
              <a:rPr lang="en-US" altLang="zh-CN" dirty="0" err="1"/>
              <a:t>Papernot</a:t>
            </a:r>
            <a:r>
              <a:rPr lang="en-US" altLang="zh-CN" dirty="0"/>
              <a:t>, </a:t>
            </a:r>
            <a:r>
              <a:rPr lang="en-US" altLang="zh-CN" dirty="0" err="1"/>
              <a:t>N.,Oliver</a:t>
            </a:r>
            <a:r>
              <a:rPr lang="en-US" altLang="zh-CN" dirty="0"/>
              <a:t>, A., and </a:t>
            </a:r>
            <a:r>
              <a:rPr lang="en-US" altLang="zh-CN" dirty="0" err="1"/>
              <a:t>Raffel</a:t>
            </a:r>
            <a:r>
              <a:rPr lang="en-US" altLang="zh-CN" dirty="0"/>
              <a:t>, C. A.</a:t>
            </a:r>
          </a:p>
        </p:txBody>
      </p:sp>
      <p:sp>
        <p:nvSpPr>
          <p:cNvPr id="3" name="文本框 2"/>
          <p:cNvSpPr txBox="1"/>
          <p:nvPr/>
        </p:nvSpPr>
        <p:spPr>
          <a:xfrm>
            <a:off x="850900" y="2333625"/>
            <a:ext cx="8610600" cy="923330"/>
          </a:xfrm>
          <a:prstGeom prst="rect">
            <a:avLst/>
          </a:prstGeom>
          <a:noFill/>
        </p:spPr>
        <p:txBody>
          <a:bodyPr wrap="square" rtlCol="0">
            <a:spAutoFit/>
          </a:bodyPr>
          <a:lstStyle/>
          <a:p>
            <a:r>
              <a:rPr lang="zh-CN" altLang="en-US" dirty="0"/>
              <a:t>创新点：</a:t>
            </a:r>
            <a:endParaRPr lang="en-US" altLang="zh-CN" dirty="0"/>
          </a:p>
          <a:p>
            <a:r>
              <a:rPr lang="zh-CN" altLang="en-US" dirty="0"/>
              <a:t>统一了此前半监督学习的主要方法</a:t>
            </a:r>
            <a:r>
              <a:rPr lang="en-US" altLang="zh-CN" dirty="0"/>
              <a:t>——</a:t>
            </a:r>
            <a:r>
              <a:rPr lang="zh-CN" altLang="en-US" dirty="0"/>
              <a:t>熵最小化和一致性正则化</a:t>
            </a:r>
            <a:endParaRPr lang="en-US" altLang="zh-CN" dirty="0"/>
          </a:p>
          <a:p>
            <a:r>
              <a:rPr lang="zh-CN" altLang="en-US" dirty="0"/>
              <a:t>使用</a:t>
            </a:r>
            <a:r>
              <a:rPr lang="en-US" altLang="zh-CN" dirty="0"/>
              <a:t>Mix up</a:t>
            </a:r>
            <a:r>
              <a:rPr lang="zh-CN" altLang="en-US" dirty="0"/>
              <a:t>（混类增强）这个方法来混合数据，提高模型的泛化能力</a:t>
            </a:r>
            <a:endParaRPr lang="en-US" altLang="zh-CN" dirty="0"/>
          </a:p>
        </p:txBody>
      </p:sp>
    </p:spTree>
    <p:extLst>
      <p:ext uri="{BB962C8B-B14F-4D97-AF65-F5344CB8AC3E}">
        <p14:creationId xmlns:p14="http://schemas.microsoft.com/office/powerpoint/2010/main" val="218697671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74839" y="348995"/>
            <a:ext cx="6817995" cy="591829"/>
          </a:xfrm>
          <a:prstGeom prst="rect">
            <a:avLst/>
          </a:prstGeom>
          <a:solidFill>
            <a:srgbClr val="0E2F7E"/>
          </a:solidFill>
        </p:spPr>
        <p:txBody>
          <a:bodyPr vert="horz" wrap="square" lIns="0" tIns="159385" rIns="0" bIns="0" rtlCol="0">
            <a:spAutoFit/>
          </a:bodyPr>
          <a:lstStyle/>
          <a:p>
            <a:pPr marL="202565">
              <a:lnSpc>
                <a:spcPct val="100000"/>
              </a:lnSpc>
              <a:spcBef>
                <a:spcPts val="1255"/>
              </a:spcBef>
            </a:pPr>
            <a:r>
              <a:rPr lang="en-US" altLang="zh-CN" sz="2800" spc="-5" dirty="0" err="1">
                <a:solidFill>
                  <a:schemeClr val="bg1"/>
                </a:solidFill>
              </a:rPr>
              <a:t>MixMatch</a:t>
            </a:r>
            <a:endParaRPr sz="2800" dirty="0">
              <a:solidFill>
                <a:schemeClr val="bg1"/>
              </a:solidFill>
            </a:endParaRPr>
          </a:p>
        </p:txBody>
      </p:sp>
      <p:pic>
        <p:nvPicPr>
          <p:cNvPr id="5" name="图片 4">
            <a:extLst>
              <a:ext uri="{FF2B5EF4-FFF2-40B4-BE49-F238E27FC236}">
                <a16:creationId xmlns:a16="http://schemas.microsoft.com/office/drawing/2014/main" id="{FB506D5A-1AA9-4850-AA58-04109E0FB1A0}"/>
              </a:ext>
            </a:extLst>
          </p:cNvPr>
          <p:cNvPicPr>
            <a:picLocks noChangeAspect="1"/>
          </p:cNvPicPr>
          <p:nvPr/>
        </p:nvPicPr>
        <p:blipFill>
          <a:blip r:embed="rId4"/>
          <a:stretch>
            <a:fillRect/>
          </a:stretch>
        </p:blipFill>
        <p:spPr>
          <a:xfrm>
            <a:off x="917645" y="2137291"/>
            <a:ext cx="8858250" cy="1905000"/>
          </a:xfrm>
          <a:prstGeom prst="rect">
            <a:avLst/>
          </a:prstGeom>
        </p:spPr>
      </p:pic>
    </p:spTree>
    <p:extLst>
      <p:ext uri="{BB962C8B-B14F-4D97-AF65-F5344CB8AC3E}">
        <p14:creationId xmlns:p14="http://schemas.microsoft.com/office/powerpoint/2010/main" val="426175760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74839" y="348995"/>
            <a:ext cx="6817995" cy="591829"/>
          </a:xfrm>
          <a:prstGeom prst="rect">
            <a:avLst/>
          </a:prstGeom>
          <a:solidFill>
            <a:srgbClr val="0E2F7E"/>
          </a:solidFill>
        </p:spPr>
        <p:txBody>
          <a:bodyPr vert="horz" wrap="square" lIns="0" tIns="159385" rIns="0" bIns="0" rtlCol="0">
            <a:spAutoFit/>
          </a:bodyPr>
          <a:lstStyle/>
          <a:p>
            <a:pPr marL="202565">
              <a:lnSpc>
                <a:spcPct val="100000"/>
              </a:lnSpc>
              <a:spcBef>
                <a:spcPts val="1255"/>
              </a:spcBef>
            </a:pPr>
            <a:r>
              <a:rPr lang="en-US" altLang="zh-CN" sz="2800" spc="-5" dirty="0" err="1">
                <a:solidFill>
                  <a:schemeClr val="bg1"/>
                </a:solidFill>
              </a:rPr>
              <a:t>MixMatch</a:t>
            </a:r>
            <a:endParaRPr sz="2800" dirty="0">
              <a:solidFill>
                <a:schemeClr val="bg1"/>
              </a:solidFill>
            </a:endParaRPr>
          </a:p>
        </p:txBody>
      </p:sp>
      <p:pic>
        <p:nvPicPr>
          <p:cNvPr id="2050" name="Picture 2" descr="Algorithm 1 MixMatch takes a batch of labeled data X and a batch of unlabeled data u and produces &#10;a collection X' (resp. 11') of processed labeled examples (Ées6. unlabeled with guessed labels). &#10;Input: Batch of labeled examples and their one-hot labels X — e (1, B)), batch of &#10;l: &#10;unlabeled examples U — 01b; b e (1, ... , B)) , sharpening temperature T, number of augmentations K, &#10;Beta distribution parameter a for MixUp. &#10;for b — 1 to B do &#10;2: &#10;Augment@b) &#10;// Apply data augmentation to :rt) &#10;3: &#10;for k — 1 to K do &#10;4: &#10;// Apply kth round of data augmentation to 71b &#10;üb,k Augment(ub) &#10;5: &#10;6: &#10;end for &#10;¯ Ek Pmodel(y I üb,k; O) &#10;// // Compute average predictions across all augmentations of 71b &#10;— Sharpen(Qb, T) &#10;/// Apply temperature sharpening to the average prediction (see eq. (7)) &#10;8: &#10;9: &#10;end for &#10;N — (@b,pD;be(1,... B)) &#10;// // Augmented labeled examples and their labels &#10;10: &#10;/ / Augmented unlabeled examples, guessed labels &#10;/ / Combine and shuffle labeled and unlabeled data &#10;12: &#10;// // Apply MixtJp to labeled data and entries from &#10;13: &#10;14: u' (MixUp(Ui, e (1, . , Iül)) &#10;// // Apply MixUp to unlabeled data and the rest of W &#10;return X', &#10;15: ">
            <a:extLst>
              <a:ext uri="{FF2B5EF4-FFF2-40B4-BE49-F238E27FC236}">
                <a16:creationId xmlns:a16="http://schemas.microsoft.com/office/drawing/2014/main" id="{9ADB7EB3-FEC0-433B-8CC6-02EE6130BD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900" y="1038225"/>
            <a:ext cx="9302374" cy="505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08359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74839" y="348995"/>
            <a:ext cx="6817995" cy="591829"/>
          </a:xfrm>
          <a:prstGeom prst="rect">
            <a:avLst/>
          </a:prstGeom>
          <a:solidFill>
            <a:srgbClr val="0E2F7E"/>
          </a:solidFill>
        </p:spPr>
        <p:txBody>
          <a:bodyPr vert="horz" wrap="square" lIns="0" tIns="159385" rIns="0" bIns="0" rtlCol="0">
            <a:spAutoFit/>
          </a:bodyPr>
          <a:lstStyle/>
          <a:p>
            <a:pPr marL="202565">
              <a:lnSpc>
                <a:spcPct val="100000"/>
              </a:lnSpc>
              <a:spcBef>
                <a:spcPts val="1255"/>
              </a:spcBef>
            </a:pPr>
            <a:r>
              <a:rPr lang="en-US" altLang="zh-CN" sz="2800" spc="-5" dirty="0" err="1">
                <a:solidFill>
                  <a:schemeClr val="bg1"/>
                </a:solidFill>
              </a:rPr>
              <a:t>MixMatch</a:t>
            </a:r>
            <a:endParaRPr sz="2800" dirty="0">
              <a:solidFill>
                <a:schemeClr val="bg1"/>
              </a:solidFill>
            </a:endParaRPr>
          </a:p>
        </p:txBody>
      </p:sp>
      <p:pic>
        <p:nvPicPr>
          <p:cNvPr id="8" name="图片 7">
            <a:extLst>
              <a:ext uri="{FF2B5EF4-FFF2-40B4-BE49-F238E27FC236}">
                <a16:creationId xmlns:a16="http://schemas.microsoft.com/office/drawing/2014/main" id="{BD949516-6624-496C-9E3D-E2565016B196}"/>
              </a:ext>
            </a:extLst>
          </p:cNvPr>
          <p:cNvPicPr>
            <a:picLocks noChangeAspect="1"/>
          </p:cNvPicPr>
          <p:nvPr/>
        </p:nvPicPr>
        <p:blipFill>
          <a:blip r:embed="rId3"/>
          <a:stretch>
            <a:fillRect/>
          </a:stretch>
        </p:blipFill>
        <p:spPr>
          <a:xfrm>
            <a:off x="946559" y="1559957"/>
            <a:ext cx="2990850" cy="1743075"/>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993" y="1108279"/>
            <a:ext cx="3429000" cy="2894611"/>
          </a:xfrm>
          <a:prstGeom prst="rect">
            <a:avLst/>
          </a:prstGeom>
        </p:spPr>
      </p:pic>
      <p:sp>
        <p:nvSpPr>
          <p:cNvPr id="4" name="文本框 3"/>
          <p:cNvSpPr txBox="1"/>
          <p:nvPr/>
        </p:nvSpPr>
        <p:spPr>
          <a:xfrm>
            <a:off x="1003300" y="1190625"/>
            <a:ext cx="1981200" cy="369332"/>
          </a:xfrm>
          <a:prstGeom prst="rect">
            <a:avLst/>
          </a:prstGeom>
          <a:noFill/>
        </p:spPr>
        <p:txBody>
          <a:bodyPr wrap="square" rtlCol="0">
            <a:spAutoFit/>
          </a:bodyPr>
          <a:lstStyle/>
          <a:p>
            <a:r>
              <a:rPr lang="en-US" altLang="zh-CN" dirty="0"/>
              <a:t>Mix up:</a:t>
            </a:r>
            <a:endParaRPr lang="zh-CN" altLang="en-US" dirty="0"/>
          </a:p>
        </p:txBody>
      </p:sp>
      <p:sp>
        <p:nvSpPr>
          <p:cNvPr id="6" name="文本框 5"/>
          <p:cNvSpPr txBox="1"/>
          <p:nvPr/>
        </p:nvSpPr>
        <p:spPr>
          <a:xfrm>
            <a:off x="1003300" y="3516563"/>
            <a:ext cx="4191000" cy="369332"/>
          </a:xfrm>
          <a:prstGeom prst="rect">
            <a:avLst/>
          </a:prstGeom>
          <a:noFill/>
        </p:spPr>
        <p:txBody>
          <a:bodyPr wrap="square" rtlCol="0">
            <a:spAutoFit/>
          </a:bodyPr>
          <a:lstStyle/>
          <a:p>
            <a:r>
              <a:rPr lang="en-US" altLang="zh-CN" dirty="0"/>
              <a:t>Beta</a:t>
            </a:r>
            <a:r>
              <a:rPr lang="zh-CN" altLang="en-US" dirty="0"/>
              <a:t>分布：</a:t>
            </a:r>
          </a:p>
        </p:txBody>
      </p:sp>
      <p:pic>
        <p:nvPicPr>
          <p:cNvPr id="11" name="图片 10"/>
          <p:cNvPicPr>
            <a:picLocks noChangeAspect="1"/>
          </p:cNvPicPr>
          <p:nvPr/>
        </p:nvPicPr>
        <p:blipFill>
          <a:blip r:embed="rId5"/>
          <a:stretch>
            <a:fillRect/>
          </a:stretch>
        </p:blipFill>
        <p:spPr>
          <a:xfrm>
            <a:off x="1042727" y="4419429"/>
            <a:ext cx="5642642" cy="691679"/>
          </a:xfrm>
          <a:prstGeom prst="rect">
            <a:avLst/>
          </a:prstGeom>
        </p:spPr>
      </p:pic>
      <p:sp>
        <p:nvSpPr>
          <p:cNvPr id="15" name="Rectangle 2"/>
          <p:cNvSpPr>
            <a:spLocks noChangeArrowheads="1"/>
          </p:cNvSpPr>
          <p:nvPr/>
        </p:nvSpPr>
        <p:spPr bwMode="auto">
          <a:xfrm>
            <a:off x="0" y="0"/>
            <a:ext cx="1069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7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152400" y="-322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 name="Rectangle 4"/>
          <p:cNvSpPr>
            <a:spLocks noChangeArrowheads="1"/>
          </p:cNvSpPr>
          <p:nvPr/>
        </p:nvSpPr>
        <p:spPr bwMode="auto">
          <a:xfrm>
            <a:off x="152400" y="152400"/>
            <a:ext cx="1069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7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9" name="文本框 18"/>
          <p:cNvSpPr txBox="1"/>
          <p:nvPr/>
        </p:nvSpPr>
        <p:spPr>
          <a:xfrm>
            <a:off x="1041400" y="4024538"/>
            <a:ext cx="1905000" cy="369332"/>
          </a:xfrm>
          <a:prstGeom prst="rect">
            <a:avLst/>
          </a:prstGeom>
          <a:noFill/>
        </p:spPr>
        <p:txBody>
          <a:bodyPr wrap="square" rtlCol="0">
            <a:spAutoFit/>
          </a:bodyPr>
          <a:lstStyle/>
          <a:p>
            <a:pPr lvl="0" eaLnBrk="0" fontAlgn="base" hangingPunct="0">
              <a:spcBef>
                <a:spcPct val="0"/>
              </a:spcBef>
              <a:spcAft>
                <a:spcPct val="0"/>
              </a:spcAft>
            </a:pPr>
            <a:r>
              <a:rPr lang="zh-CN" altLang="zh-CN" dirty="0">
                <a:latin typeface="华文中宋" panose="02010600040101010101" pitchFamily="2" charset="-122"/>
                <a:ea typeface="华文中宋" panose="02010600040101010101" pitchFamily="2" charset="-122"/>
                <a:cs typeface="Arial" panose="020B0604020202020204" pitchFamily="34" charset="0"/>
              </a:rPr>
              <a:t>X</a:t>
            </a:r>
            <a:r>
              <a:rPr lang="zh-CN" altLang="zh-CN" dirty="0">
                <a:latin typeface="华文中宋" panose="02010600040101010101" pitchFamily="2" charset="-122"/>
                <a:ea typeface="华文中宋" panose="02010600040101010101" pitchFamily="2" charset="-122"/>
                <a:cs typeface="Courier New" panose="02070309020205020404" pitchFamily="49" charset="0"/>
              </a:rPr>
              <a:t>∼ </a:t>
            </a:r>
            <a:r>
              <a:rPr lang="zh-CN" altLang="zh-CN" dirty="0">
                <a:latin typeface="华文中宋" panose="02010600040101010101" pitchFamily="2" charset="-122"/>
                <a:ea typeface="华文中宋" panose="02010600040101010101" pitchFamily="2" charset="-122"/>
                <a:cs typeface="Arial" panose="020B0604020202020204" pitchFamily="34" charset="0"/>
              </a:rPr>
              <a:t>Beta(α, β)</a:t>
            </a:r>
            <a:endParaRPr lang="zh-CN" altLang="zh-CN" sz="1400" dirty="0">
              <a:latin typeface="华文中宋" panose="02010600040101010101" pitchFamily="2" charset="-122"/>
              <a:ea typeface="华文中宋" panose="02010600040101010101" pitchFamily="2" charset="-122"/>
            </a:endParaRPr>
          </a:p>
        </p:txBody>
      </p:sp>
      <p:sp>
        <p:nvSpPr>
          <p:cNvPr id="20" name="Rectangle 5"/>
          <p:cNvSpPr>
            <a:spLocks noChangeArrowheads="1"/>
          </p:cNvSpPr>
          <p:nvPr/>
        </p:nvSpPr>
        <p:spPr bwMode="auto">
          <a:xfrm>
            <a:off x="304800" y="1201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304800" y="304800"/>
            <a:ext cx="1069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7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3" name="文本框 22"/>
          <p:cNvSpPr txBox="1"/>
          <p:nvPr/>
        </p:nvSpPr>
        <p:spPr>
          <a:xfrm>
            <a:off x="927100" y="5414831"/>
            <a:ext cx="5491569" cy="923330"/>
          </a:xfrm>
          <a:prstGeom prst="rect">
            <a:avLst/>
          </a:prstGeom>
          <a:noFill/>
        </p:spPr>
        <p:txBody>
          <a:bodyPr wrap="square" rtlCol="0">
            <a:spAutoFit/>
          </a:bodyPr>
          <a:lstStyle/>
          <a:p>
            <a:r>
              <a:rPr lang="zh-CN" altLang="en-US" dirty="0"/>
              <a:t>在这里，我们可以看到在</a:t>
            </a:r>
            <a:r>
              <a:rPr lang="en-US" altLang="zh-CN" dirty="0"/>
              <a:t>Mix up</a:t>
            </a:r>
            <a:r>
              <a:rPr lang="zh-CN" altLang="en-US" dirty="0"/>
              <a:t>中的两个参数是相等的，且在实验中设置的</a:t>
            </a:r>
            <a:r>
              <a:rPr lang="en-US" altLang="zh-CN" dirty="0"/>
              <a:t>α=0.75</a:t>
            </a:r>
            <a:r>
              <a:rPr lang="zh-CN" altLang="en-US" dirty="0"/>
              <a:t>，表明作者更加希望混合的数据呈现以下效果。</a:t>
            </a:r>
          </a:p>
        </p:txBody>
      </p:sp>
      <p:pic>
        <p:nvPicPr>
          <p:cNvPr id="10" name="图片 9">
            <a:extLst>
              <a:ext uri="{FF2B5EF4-FFF2-40B4-BE49-F238E27FC236}">
                <a16:creationId xmlns:a16="http://schemas.microsoft.com/office/drawing/2014/main" id="{D3E2B4C7-2C00-02A8-4075-B4FDDE476771}"/>
              </a:ext>
            </a:extLst>
          </p:cNvPr>
          <p:cNvPicPr>
            <a:picLocks noChangeAspect="1"/>
          </p:cNvPicPr>
          <p:nvPr/>
        </p:nvPicPr>
        <p:blipFill>
          <a:blip r:embed="rId6"/>
          <a:stretch>
            <a:fillRect/>
          </a:stretch>
        </p:blipFill>
        <p:spPr>
          <a:xfrm>
            <a:off x="6685369" y="4118005"/>
            <a:ext cx="3654217" cy="2271483"/>
          </a:xfrm>
          <a:prstGeom prst="rect">
            <a:avLst/>
          </a:prstGeom>
        </p:spPr>
      </p:pic>
    </p:spTree>
    <p:extLst>
      <p:ext uri="{BB962C8B-B14F-4D97-AF65-F5344CB8AC3E}">
        <p14:creationId xmlns:p14="http://schemas.microsoft.com/office/powerpoint/2010/main" val="123593154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74839" y="348995"/>
            <a:ext cx="6817995" cy="591829"/>
          </a:xfrm>
          <a:prstGeom prst="rect">
            <a:avLst/>
          </a:prstGeom>
          <a:solidFill>
            <a:srgbClr val="0E2F7E"/>
          </a:solidFill>
        </p:spPr>
        <p:txBody>
          <a:bodyPr vert="horz" wrap="square" lIns="0" tIns="159385" rIns="0" bIns="0" rtlCol="0">
            <a:spAutoFit/>
          </a:bodyPr>
          <a:lstStyle/>
          <a:p>
            <a:pPr marL="202565">
              <a:lnSpc>
                <a:spcPct val="100000"/>
              </a:lnSpc>
              <a:spcBef>
                <a:spcPts val="1255"/>
              </a:spcBef>
            </a:pPr>
            <a:r>
              <a:rPr lang="en-US" altLang="zh-CN" sz="2800" spc="-5" dirty="0" err="1">
                <a:solidFill>
                  <a:schemeClr val="bg1"/>
                </a:solidFill>
              </a:rPr>
              <a:t>MixMatch</a:t>
            </a:r>
            <a:endParaRPr sz="2800" dirty="0">
              <a:solidFill>
                <a:schemeClr val="bg1"/>
              </a:solidFill>
            </a:endParaRPr>
          </a:p>
        </p:txBody>
      </p:sp>
      <p:sp>
        <p:nvSpPr>
          <p:cNvPr id="4" name="文本框 3"/>
          <p:cNvSpPr txBox="1"/>
          <p:nvPr/>
        </p:nvSpPr>
        <p:spPr>
          <a:xfrm>
            <a:off x="1003300" y="1190625"/>
            <a:ext cx="1981200" cy="369332"/>
          </a:xfrm>
          <a:prstGeom prst="rect">
            <a:avLst/>
          </a:prstGeom>
          <a:noFill/>
        </p:spPr>
        <p:txBody>
          <a:bodyPr wrap="square" rtlCol="0">
            <a:spAutoFit/>
          </a:bodyPr>
          <a:lstStyle/>
          <a:p>
            <a:r>
              <a:rPr lang="en-US" altLang="zh-CN" dirty="0"/>
              <a:t>Mix up:</a:t>
            </a:r>
            <a:endParaRPr lang="zh-CN" altLang="en-US" dirty="0"/>
          </a:p>
        </p:txBody>
      </p:sp>
      <p:sp>
        <p:nvSpPr>
          <p:cNvPr id="15" name="Rectangle 2"/>
          <p:cNvSpPr>
            <a:spLocks noChangeArrowheads="1"/>
          </p:cNvSpPr>
          <p:nvPr/>
        </p:nvSpPr>
        <p:spPr bwMode="auto">
          <a:xfrm>
            <a:off x="0" y="0"/>
            <a:ext cx="1069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7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152400" y="-322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 name="Rectangle 4"/>
          <p:cNvSpPr>
            <a:spLocks noChangeArrowheads="1"/>
          </p:cNvSpPr>
          <p:nvPr/>
        </p:nvSpPr>
        <p:spPr bwMode="auto">
          <a:xfrm>
            <a:off x="152400" y="152400"/>
            <a:ext cx="1069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7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304800" y="1201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304800" y="304800"/>
            <a:ext cx="1069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7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 name="文本框 4"/>
          <p:cNvSpPr txBox="1"/>
          <p:nvPr/>
        </p:nvSpPr>
        <p:spPr>
          <a:xfrm>
            <a:off x="1137693" y="4561825"/>
            <a:ext cx="6324600" cy="1477328"/>
          </a:xfrm>
          <a:prstGeom prst="rect">
            <a:avLst/>
          </a:prstGeom>
          <a:noFill/>
        </p:spPr>
        <p:txBody>
          <a:bodyPr wrap="square" rtlCol="0">
            <a:spAutoFit/>
          </a:bodyPr>
          <a:lstStyle/>
          <a:p>
            <a:r>
              <a:rPr lang="zh-CN" altLang="en-US" dirty="0"/>
              <a:t>为什么在</a:t>
            </a:r>
            <a:r>
              <a:rPr lang="en-US" altLang="zh-CN" dirty="0"/>
              <a:t>Mix up</a:t>
            </a:r>
            <a:r>
              <a:rPr lang="zh-CN" altLang="en-US" dirty="0"/>
              <a:t>之前需要进行数据增强？</a:t>
            </a:r>
            <a:endParaRPr lang="en-US" altLang="zh-CN" dirty="0"/>
          </a:p>
          <a:p>
            <a:endParaRPr lang="en-US" altLang="zh-CN" dirty="0"/>
          </a:p>
          <a:p>
            <a:r>
              <a:rPr lang="zh-CN" altLang="en-US" dirty="0"/>
              <a:t>因为我们参加的训练数据只涵盖了整个数据分布的一部分，此时我们通过数据增强便可以进行数据扩充，使得数据更加贴近于整体分布。</a:t>
            </a:r>
            <a:endParaRPr lang="en-US" altLang="zh-CN" dirty="0"/>
          </a:p>
        </p:txBody>
      </p:sp>
      <p:pic>
        <p:nvPicPr>
          <p:cNvPr id="7" name="图片 6"/>
          <p:cNvPicPr>
            <a:picLocks noChangeAspect="1"/>
          </p:cNvPicPr>
          <p:nvPr/>
        </p:nvPicPr>
        <p:blipFill>
          <a:blip r:embed="rId4"/>
          <a:stretch>
            <a:fillRect/>
          </a:stretch>
        </p:blipFill>
        <p:spPr>
          <a:xfrm>
            <a:off x="1155700" y="1882645"/>
            <a:ext cx="3200400" cy="1840000"/>
          </a:xfrm>
          <a:prstGeom prst="rect">
            <a:avLst/>
          </a:prstGeom>
        </p:spPr>
      </p:pic>
      <p:pic>
        <p:nvPicPr>
          <p:cNvPr id="3" name="图片 2"/>
          <p:cNvPicPr>
            <a:picLocks noChangeAspect="1"/>
          </p:cNvPicPr>
          <p:nvPr/>
        </p:nvPicPr>
        <p:blipFill>
          <a:blip r:embed="rId5"/>
          <a:stretch>
            <a:fillRect/>
          </a:stretch>
        </p:blipFill>
        <p:spPr>
          <a:xfrm>
            <a:off x="5651500" y="1979182"/>
            <a:ext cx="3391170" cy="1646926"/>
          </a:xfrm>
          <a:prstGeom prst="rect">
            <a:avLst/>
          </a:prstGeom>
        </p:spPr>
      </p:pic>
    </p:spTree>
    <p:extLst>
      <p:ext uri="{BB962C8B-B14F-4D97-AF65-F5344CB8AC3E}">
        <p14:creationId xmlns:p14="http://schemas.microsoft.com/office/powerpoint/2010/main" val="161393729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74839" y="348995"/>
            <a:ext cx="6817995" cy="591829"/>
          </a:xfrm>
          <a:prstGeom prst="rect">
            <a:avLst/>
          </a:prstGeom>
          <a:solidFill>
            <a:srgbClr val="0E2F7E"/>
          </a:solidFill>
        </p:spPr>
        <p:txBody>
          <a:bodyPr vert="horz" wrap="square" lIns="0" tIns="159385" rIns="0" bIns="0" rtlCol="0">
            <a:spAutoFit/>
          </a:bodyPr>
          <a:lstStyle/>
          <a:p>
            <a:pPr marL="202565">
              <a:lnSpc>
                <a:spcPct val="100000"/>
              </a:lnSpc>
              <a:spcBef>
                <a:spcPts val="1255"/>
              </a:spcBef>
            </a:pPr>
            <a:r>
              <a:rPr lang="en-US" altLang="zh-CN" sz="2800" spc="-5" dirty="0" err="1">
                <a:solidFill>
                  <a:schemeClr val="bg1"/>
                </a:solidFill>
              </a:rPr>
              <a:t>MixMatch</a:t>
            </a:r>
            <a:endParaRPr sz="2800" dirty="0">
              <a:solidFill>
                <a:schemeClr val="bg1"/>
              </a:solidFill>
            </a:endParaRPr>
          </a:p>
        </p:txBody>
      </p:sp>
      <p:sp>
        <p:nvSpPr>
          <p:cNvPr id="15" name="Rectangle 2"/>
          <p:cNvSpPr>
            <a:spLocks noChangeArrowheads="1"/>
          </p:cNvSpPr>
          <p:nvPr/>
        </p:nvSpPr>
        <p:spPr bwMode="auto">
          <a:xfrm>
            <a:off x="0" y="0"/>
            <a:ext cx="1069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7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152400" y="-322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 name="Rectangle 4"/>
          <p:cNvSpPr>
            <a:spLocks noChangeArrowheads="1"/>
          </p:cNvSpPr>
          <p:nvPr/>
        </p:nvSpPr>
        <p:spPr bwMode="auto">
          <a:xfrm>
            <a:off x="152400" y="152400"/>
            <a:ext cx="1069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7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304800" y="1201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304800" y="304800"/>
            <a:ext cx="1069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7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3" name="图片 2"/>
          <p:cNvPicPr>
            <a:picLocks noChangeAspect="1"/>
          </p:cNvPicPr>
          <p:nvPr/>
        </p:nvPicPr>
        <p:blipFill>
          <a:blip r:embed="rId4"/>
          <a:stretch>
            <a:fillRect/>
          </a:stretch>
        </p:blipFill>
        <p:spPr>
          <a:xfrm>
            <a:off x="1079500" y="2056328"/>
            <a:ext cx="4714875" cy="2219325"/>
          </a:xfrm>
          <a:prstGeom prst="rect">
            <a:avLst/>
          </a:prstGeom>
        </p:spPr>
      </p:pic>
      <p:sp>
        <p:nvSpPr>
          <p:cNvPr id="9" name="文本框 8"/>
          <p:cNvSpPr txBox="1"/>
          <p:nvPr/>
        </p:nvSpPr>
        <p:spPr>
          <a:xfrm>
            <a:off x="850900" y="1266825"/>
            <a:ext cx="4648200" cy="369332"/>
          </a:xfrm>
          <a:prstGeom prst="rect">
            <a:avLst/>
          </a:prstGeom>
          <a:noFill/>
        </p:spPr>
        <p:txBody>
          <a:bodyPr wrap="square" rtlCol="0">
            <a:spAutoFit/>
          </a:bodyPr>
          <a:lstStyle/>
          <a:p>
            <a:r>
              <a:rPr lang="zh-CN" altLang="en-US" dirty="0"/>
              <a:t>算法的损失函数如下给出：</a:t>
            </a:r>
          </a:p>
        </p:txBody>
      </p:sp>
      <p:sp>
        <p:nvSpPr>
          <p:cNvPr id="10" name="文本框 9"/>
          <p:cNvSpPr txBox="1"/>
          <p:nvPr/>
        </p:nvSpPr>
        <p:spPr>
          <a:xfrm>
            <a:off x="698500" y="4695825"/>
            <a:ext cx="7438978" cy="369332"/>
          </a:xfrm>
          <a:prstGeom prst="rect">
            <a:avLst/>
          </a:prstGeom>
          <a:noFill/>
        </p:spPr>
        <p:txBody>
          <a:bodyPr wrap="square" rtlCol="0">
            <a:spAutoFit/>
          </a:bodyPr>
          <a:lstStyle/>
          <a:p>
            <a:r>
              <a:rPr lang="zh-CN" altLang="en-US" dirty="0"/>
              <a:t>这里的</a:t>
            </a:r>
            <a:r>
              <a:rPr lang="en-US" altLang="zh-CN" dirty="0" err="1"/>
              <a:t>λμ</a:t>
            </a:r>
            <a:r>
              <a:rPr lang="zh-CN" altLang="en-US" dirty="0"/>
              <a:t>，是在一定的预热阶段慢慢增长到所设置的最大值。</a:t>
            </a:r>
          </a:p>
        </p:txBody>
      </p:sp>
    </p:spTree>
    <p:extLst>
      <p:ext uri="{BB962C8B-B14F-4D97-AF65-F5344CB8AC3E}">
        <p14:creationId xmlns:p14="http://schemas.microsoft.com/office/powerpoint/2010/main" val="116742308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74839" y="348995"/>
            <a:ext cx="6817995" cy="591829"/>
          </a:xfrm>
          <a:prstGeom prst="rect">
            <a:avLst/>
          </a:prstGeom>
          <a:solidFill>
            <a:srgbClr val="0E2F7E"/>
          </a:solidFill>
        </p:spPr>
        <p:txBody>
          <a:bodyPr vert="horz" wrap="square" lIns="0" tIns="159385" rIns="0" bIns="0" rtlCol="0">
            <a:spAutoFit/>
          </a:bodyPr>
          <a:lstStyle/>
          <a:p>
            <a:pPr marL="202565">
              <a:lnSpc>
                <a:spcPct val="100000"/>
              </a:lnSpc>
              <a:spcBef>
                <a:spcPts val="1255"/>
              </a:spcBef>
            </a:pPr>
            <a:r>
              <a:rPr lang="en-US" altLang="zh-CN" sz="2800" spc="-5" dirty="0">
                <a:solidFill>
                  <a:schemeClr val="bg1"/>
                </a:solidFill>
              </a:rPr>
              <a:t>UDA</a:t>
            </a:r>
            <a:endParaRPr sz="2800" dirty="0">
              <a:solidFill>
                <a:schemeClr val="bg1"/>
              </a:solidFill>
            </a:endParaRPr>
          </a:p>
        </p:txBody>
      </p:sp>
      <p:sp>
        <p:nvSpPr>
          <p:cNvPr id="7" name="文本框 6">
            <a:extLst>
              <a:ext uri="{FF2B5EF4-FFF2-40B4-BE49-F238E27FC236}">
                <a16:creationId xmlns:a16="http://schemas.microsoft.com/office/drawing/2014/main" id="{4D3ABAF2-225D-A007-D9C8-4DE433E0DCFC}"/>
              </a:ext>
            </a:extLst>
          </p:cNvPr>
          <p:cNvSpPr txBox="1"/>
          <p:nvPr/>
        </p:nvSpPr>
        <p:spPr>
          <a:xfrm>
            <a:off x="774839" y="940824"/>
            <a:ext cx="9143862" cy="1338828"/>
          </a:xfrm>
          <a:prstGeom prst="rect">
            <a:avLst/>
          </a:prstGeom>
          <a:noFill/>
        </p:spPr>
        <p:txBody>
          <a:bodyPr wrap="square" rtlCol="0">
            <a:spAutoFit/>
          </a:bodyPr>
          <a:lstStyle/>
          <a:p>
            <a:pPr>
              <a:lnSpc>
                <a:spcPct val="150000"/>
              </a:lnSpc>
            </a:pPr>
            <a:r>
              <a:rPr lang="en-US" altLang="zh-CN" dirty="0"/>
              <a:t>2. Unsupervised Data Augmentation for Consistency Training		</a:t>
            </a:r>
            <a:r>
              <a:rPr lang="en-US" altLang="zh-CN" dirty="0" err="1"/>
              <a:t>NeurIPS</a:t>
            </a:r>
            <a:r>
              <a:rPr lang="en-US" altLang="zh-CN" dirty="0"/>
              <a:t> 2020</a:t>
            </a:r>
          </a:p>
          <a:p>
            <a:pPr>
              <a:lnSpc>
                <a:spcPct val="150000"/>
              </a:lnSpc>
            </a:pPr>
            <a:r>
              <a:rPr lang="en-US" altLang="zh-CN" dirty="0" err="1"/>
              <a:t>Qizhe</a:t>
            </a:r>
            <a:r>
              <a:rPr lang="en-US" altLang="zh-CN" dirty="0"/>
              <a:t> </a:t>
            </a:r>
            <a:r>
              <a:rPr lang="en-US" altLang="zh-CN" dirty="0" err="1"/>
              <a:t>Xie</a:t>
            </a:r>
            <a:r>
              <a:rPr lang="en-US" altLang="zh-CN" dirty="0"/>
              <a:t> , </a:t>
            </a:r>
            <a:r>
              <a:rPr lang="en-US" altLang="zh-CN" dirty="0" err="1"/>
              <a:t>Zihang</a:t>
            </a:r>
            <a:r>
              <a:rPr lang="en-US" altLang="zh-CN" dirty="0"/>
              <a:t> Dai , Eduard </a:t>
            </a:r>
            <a:r>
              <a:rPr lang="en-US" altLang="zh-CN" dirty="0" err="1"/>
              <a:t>Hovy</a:t>
            </a:r>
            <a:r>
              <a:rPr lang="en-US" altLang="zh-CN" dirty="0"/>
              <a:t> , Minh-Thang Luong , </a:t>
            </a:r>
            <a:r>
              <a:rPr lang="en-US" altLang="zh-CN" dirty="0" err="1"/>
              <a:t>Quoc</a:t>
            </a:r>
            <a:r>
              <a:rPr lang="en-US" altLang="zh-CN" dirty="0"/>
              <a:t> V. Le1 </a:t>
            </a:r>
          </a:p>
          <a:p>
            <a:pPr>
              <a:lnSpc>
                <a:spcPct val="150000"/>
              </a:lnSpc>
            </a:pPr>
            <a:r>
              <a:rPr lang="en-US" altLang="zh-CN" dirty="0"/>
              <a:t>			Google Research, Brain Team,  Carnegie Mellon University</a:t>
            </a:r>
          </a:p>
        </p:txBody>
      </p:sp>
      <p:sp>
        <p:nvSpPr>
          <p:cNvPr id="3" name="文本框 2"/>
          <p:cNvSpPr txBox="1"/>
          <p:nvPr/>
        </p:nvSpPr>
        <p:spPr>
          <a:xfrm>
            <a:off x="927100" y="2714625"/>
            <a:ext cx="8458200" cy="923330"/>
          </a:xfrm>
          <a:prstGeom prst="rect">
            <a:avLst/>
          </a:prstGeom>
          <a:noFill/>
        </p:spPr>
        <p:txBody>
          <a:bodyPr wrap="square" rtlCol="0">
            <a:spAutoFit/>
          </a:bodyPr>
          <a:lstStyle/>
          <a:p>
            <a:r>
              <a:rPr lang="zh-CN" altLang="en-US" dirty="0"/>
              <a:t>创新点：</a:t>
            </a:r>
            <a:endParaRPr lang="en-US" altLang="zh-CN" dirty="0"/>
          </a:p>
          <a:p>
            <a:r>
              <a:rPr lang="zh-CN" altLang="en-US" dirty="0"/>
              <a:t>创造了一种比较好的数据增强方法</a:t>
            </a:r>
            <a:r>
              <a:rPr lang="en-US" altLang="zh-CN" dirty="0"/>
              <a:t>——</a:t>
            </a:r>
            <a:r>
              <a:rPr lang="en-US" altLang="zh-CN" dirty="0" err="1"/>
              <a:t>RandAugment</a:t>
            </a:r>
            <a:endParaRPr lang="en-US" altLang="zh-CN" dirty="0"/>
          </a:p>
          <a:p>
            <a:r>
              <a:rPr lang="zh-CN" altLang="en-US" dirty="0"/>
              <a:t>实验表明了应用高质量的数据增强可以显著提高一致性正则化的性能</a:t>
            </a:r>
            <a:endParaRPr lang="en-US" altLang="zh-CN" dirty="0"/>
          </a:p>
        </p:txBody>
      </p:sp>
    </p:spTree>
    <p:extLst>
      <p:ext uri="{BB962C8B-B14F-4D97-AF65-F5344CB8AC3E}">
        <p14:creationId xmlns:p14="http://schemas.microsoft.com/office/powerpoint/2010/main" val="199893981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74839" y="348995"/>
            <a:ext cx="6817995" cy="591829"/>
          </a:xfrm>
          <a:prstGeom prst="rect">
            <a:avLst/>
          </a:prstGeom>
          <a:solidFill>
            <a:srgbClr val="0E2F7E"/>
          </a:solidFill>
        </p:spPr>
        <p:txBody>
          <a:bodyPr vert="horz" wrap="square" lIns="0" tIns="159385" rIns="0" bIns="0" rtlCol="0">
            <a:spAutoFit/>
          </a:bodyPr>
          <a:lstStyle/>
          <a:p>
            <a:pPr marL="202565">
              <a:lnSpc>
                <a:spcPct val="100000"/>
              </a:lnSpc>
              <a:spcBef>
                <a:spcPts val="1255"/>
              </a:spcBef>
            </a:pPr>
            <a:r>
              <a:rPr lang="en-US" altLang="zh-CN" sz="2800" spc="-5" dirty="0">
                <a:solidFill>
                  <a:schemeClr val="bg1"/>
                </a:solidFill>
              </a:rPr>
              <a:t>UDA</a:t>
            </a:r>
            <a:endParaRPr sz="2800" dirty="0">
              <a:solidFill>
                <a:schemeClr val="bg1"/>
              </a:solidFill>
            </a:endParaRPr>
          </a:p>
        </p:txBody>
      </p:sp>
      <p:sp>
        <p:nvSpPr>
          <p:cNvPr id="3" name="文本框 2"/>
          <p:cNvSpPr txBox="1"/>
          <p:nvPr/>
        </p:nvSpPr>
        <p:spPr>
          <a:xfrm>
            <a:off x="774839" y="1190625"/>
            <a:ext cx="8991461" cy="1200329"/>
          </a:xfrm>
          <a:prstGeom prst="rect">
            <a:avLst/>
          </a:prstGeom>
          <a:noFill/>
        </p:spPr>
        <p:txBody>
          <a:bodyPr wrap="square" rtlCol="0">
            <a:spAutoFit/>
          </a:bodyPr>
          <a:lstStyle/>
          <a:p>
            <a:r>
              <a:rPr lang="zh-CN" altLang="en-US" dirty="0"/>
              <a:t>在这里，作者认为较好的数据增强应该是：</a:t>
            </a:r>
            <a:endParaRPr lang="en-US" altLang="zh-CN" dirty="0"/>
          </a:p>
          <a:p>
            <a:r>
              <a:rPr lang="en-US" altLang="zh-CN" dirty="0"/>
              <a:t>1.</a:t>
            </a:r>
            <a:r>
              <a:rPr lang="zh-CN" altLang="en-US" dirty="0"/>
              <a:t>有效噪声：即给了数据噪声，模型还能检测出是相同的标签。</a:t>
            </a:r>
            <a:endParaRPr lang="en-US" altLang="zh-CN" dirty="0"/>
          </a:p>
          <a:p>
            <a:r>
              <a:rPr lang="en-US" altLang="zh-CN" dirty="0"/>
              <a:t>2.</a:t>
            </a:r>
            <a:r>
              <a:rPr lang="zh-CN" altLang="en-US" dirty="0"/>
              <a:t>多样噪声：在不改变标签的情况下，进行大量的修改，这样可以显著提高样本效率。</a:t>
            </a:r>
            <a:endParaRPr lang="en-US" altLang="zh-CN" dirty="0"/>
          </a:p>
          <a:p>
            <a:r>
              <a:rPr lang="en-US" altLang="zh-CN" dirty="0"/>
              <a:t>3.</a:t>
            </a:r>
            <a:r>
              <a:rPr lang="zh-CN" altLang="en-US" dirty="0"/>
              <a:t>对于不同的任务针对性的归纳偏差。</a:t>
            </a:r>
          </a:p>
        </p:txBody>
      </p:sp>
      <p:pic>
        <p:nvPicPr>
          <p:cNvPr id="4" name="图片 3"/>
          <p:cNvPicPr>
            <a:picLocks noChangeAspect="1"/>
          </p:cNvPicPr>
          <p:nvPr/>
        </p:nvPicPr>
        <p:blipFill>
          <a:blip r:embed="rId3"/>
          <a:stretch>
            <a:fillRect/>
          </a:stretch>
        </p:blipFill>
        <p:spPr>
          <a:xfrm>
            <a:off x="241300" y="2562225"/>
            <a:ext cx="10372725" cy="2257425"/>
          </a:xfrm>
          <a:prstGeom prst="rect">
            <a:avLst/>
          </a:prstGeom>
        </p:spPr>
      </p:pic>
      <p:sp>
        <p:nvSpPr>
          <p:cNvPr id="5" name="文本框 4"/>
          <p:cNvSpPr txBox="1"/>
          <p:nvPr/>
        </p:nvSpPr>
        <p:spPr>
          <a:xfrm>
            <a:off x="889069" y="5381625"/>
            <a:ext cx="8763000" cy="923330"/>
          </a:xfrm>
          <a:prstGeom prst="rect">
            <a:avLst/>
          </a:prstGeom>
          <a:noFill/>
        </p:spPr>
        <p:txBody>
          <a:bodyPr wrap="square" rtlCol="0">
            <a:spAutoFit/>
          </a:bodyPr>
          <a:lstStyle/>
          <a:p>
            <a:r>
              <a:rPr lang="zh-CN" altLang="en-US" dirty="0"/>
              <a:t>只要图中存在单个标记示例</a:t>
            </a:r>
            <a:r>
              <a:rPr lang="en-US" altLang="zh-CN" dirty="0"/>
              <a:t>C</a:t>
            </a:r>
            <a:r>
              <a:rPr lang="zh-CN" altLang="en-US" dirty="0"/>
              <a:t>，便可以通过增强操作，将节点</a:t>
            </a:r>
            <a:r>
              <a:rPr lang="en-US" altLang="zh-CN" dirty="0"/>
              <a:t>C</a:t>
            </a:r>
            <a:r>
              <a:rPr lang="zh-CN" altLang="en-US" dirty="0"/>
              <a:t>的标签传递到其他节点中。这里提出了一个理论假设，理想的增强应该能够在给定起始示例的情况下达到同一类别的所有其他示例。</a:t>
            </a:r>
          </a:p>
        </p:txBody>
      </p:sp>
    </p:spTree>
    <p:extLst>
      <p:ext uri="{BB962C8B-B14F-4D97-AF65-F5344CB8AC3E}">
        <p14:creationId xmlns:p14="http://schemas.microsoft.com/office/powerpoint/2010/main" val="211824777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74839" y="348995"/>
            <a:ext cx="6817995" cy="591829"/>
          </a:xfrm>
          <a:prstGeom prst="rect">
            <a:avLst/>
          </a:prstGeom>
          <a:solidFill>
            <a:srgbClr val="0E2F7E"/>
          </a:solidFill>
        </p:spPr>
        <p:txBody>
          <a:bodyPr vert="horz" wrap="square" lIns="0" tIns="159385" rIns="0" bIns="0" rtlCol="0">
            <a:spAutoFit/>
          </a:bodyPr>
          <a:lstStyle/>
          <a:p>
            <a:pPr marL="202565">
              <a:lnSpc>
                <a:spcPct val="100000"/>
              </a:lnSpc>
              <a:spcBef>
                <a:spcPts val="1255"/>
              </a:spcBef>
            </a:pPr>
            <a:r>
              <a:rPr lang="en-US" altLang="zh-CN" sz="2800" spc="-5" dirty="0">
                <a:solidFill>
                  <a:schemeClr val="bg1"/>
                </a:solidFill>
              </a:rPr>
              <a:t>UDA</a:t>
            </a:r>
            <a:endParaRPr sz="2800" dirty="0">
              <a:solidFill>
                <a:schemeClr val="bg1"/>
              </a:solidFill>
            </a:endParaRPr>
          </a:p>
        </p:txBody>
      </p:sp>
      <p:sp>
        <p:nvSpPr>
          <p:cNvPr id="3" name="文本框 2"/>
          <p:cNvSpPr txBox="1"/>
          <p:nvPr/>
        </p:nvSpPr>
        <p:spPr>
          <a:xfrm>
            <a:off x="774839" y="1266825"/>
            <a:ext cx="7619861" cy="1754326"/>
          </a:xfrm>
          <a:prstGeom prst="rect">
            <a:avLst/>
          </a:prstGeom>
          <a:noFill/>
        </p:spPr>
        <p:txBody>
          <a:bodyPr wrap="square" rtlCol="0">
            <a:spAutoFit/>
          </a:bodyPr>
          <a:lstStyle/>
          <a:p>
            <a:r>
              <a:rPr lang="zh-CN" altLang="en-US" dirty="0"/>
              <a:t>关于</a:t>
            </a:r>
            <a:r>
              <a:rPr lang="en-US" altLang="zh-CN" dirty="0" err="1"/>
              <a:t>RandAugment</a:t>
            </a:r>
            <a:r>
              <a:rPr lang="en-US" altLang="zh-CN" dirty="0"/>
              <a:t>:</a:t>
            </a:r>
          </a:p>
          <a:p>
            <a:r>
              <a:rPr lang="zh-CN" altLang="en-US" dirty="0"/>
              <a:t>它定义了</a:t>
            </a:r>
            <a:r>
              <a:rPr lang="en-US" altLang="zh-CN" dirty="0"/>
              <a:t>15</a:t>
            </a:r>
            <a:r>
              <a:rPr lang="zh-CN" altLang="en-US" dirty="0"/>
              <a:t>个转换：分别是：自动对比，光亮，颜色，对比，均衡直方图，复原，将每个像素减少</a:t>
            </a:r>
            <a:r>
              <a:rPr lang="en-US" altLang="zh-CN" dirty="0"/>
              <a:t>bit</a:t>
            </a:r>
            <a:r>
              <a:rPr lang="zh-CN" altLang="en-US" dirty="0"/>
              <a:t>位，旋转，调整图像的锐度，沿</a:t>
            </a:r>
            <a:r>
              <a:rPr lang="en-US" altLang="zh-CN" dirty="0"/>
              <a:t>X</a:t>
            </a:r>
            <a:r>
              <a:rPr lang="zh-CN" altLang="en-US" dirty="0"/>
              <a:t>和</a:t>
            </a:r>
            <a:r>
              <a:rPr lang="en-US" altLang="zh-CN" dirty="0"/>
              <a:t>Y</a:t>
            </a:r>
            <a:r>
              <a:rPr lang="zh-CN" altLang="en-US" dirty="0"/>
              <a:t>轴错切，将高于阈值的像素反转，沿</a:t>
            </a:r>
            <a:r>
              <a:rPr lang="en-US" altLang="zh-CN" dirty="0"/>
              <a:t>X</a:t>
            </a:r>
            <a:r>
              <a:rPr lang="zh-CN" altLang="en-US" dirty="0"/>
              <a:t>和</a:t>
            </a:r>
            <a:r>
              <a:rPr lang="en-US" altLang="zh-CN" dirty="0"/>
              <a:t>Y</a:t>
            </a:r>
            <a:r>
              <a:rPr lang="zh-CN" altLang="en-US" dirty="0"/>
              <a:t>轴平移。每次对图像进行操作都是从这</a:t>
            </a:r>
            <a:r>
              <a:rPr lang="en-US" altLang="zh-CN" dirty="0"/>
              <a:t>15</a:t>
            </a:r>
            <a:r>
              <a:rPr lang="zh-CN" altLang="en-US" dirty="0"/>
              <a:t>个转换中随机采样</a:t>
            </a:r>
            <a:r>
              <a:rPr lang="en-US" altLang="zh-CN" dirty="0"/>
              <a:t>2</a:t>
            </a:r>
            <a:r>
              <a:rPr lang="zh-CN" altLang="en-US" dirty="0"/>
              <a:t>个转换，每个转换的幅度为</a:t>
            </a:r>
            <a:r>
              <a:rPr lang="en-US" altLang="zh-CN" dirty="0"/>
              <a:t>[1-10]</a:t>
            </a:r>
            <a:r>
              <a:rPr lang="zh-CN" altLang="en-US" dirty="0"/>
              <a:t>级，并设置每个转换发生的概率。</a:t>
            </a:r>
          </a:p>
        </p:txBody>
      </p:sp>
      <p:pic>
        <p:nvPicPr>
          <p:cNvPr id="4" name="图片 3"/>
          <p:cNvPicPr>
            <a:picLocks noChangeAspect="1"/>
          </p:cNvPicPr>
          <p:nvPr/>
        </p:nvPicPr>
        <p:blipFill>
          <a:blip r:embed="rId3"/>
          <a:stretch>
            <a:fillRect/>
          </a:stretch>
        </p:blipFill>
        <p:spPr>
          <a:xfrm>
            <a:off x="546100" y="3629025"/>
            <a:ext cx="4200525" cy="2943225"/>
          </a:xfrm>
          <a:prstGeom prst="rect">
            <a:avLst/>
          </a:prstGeom>
        </p:spPr>
      </p:pic>
      <p:sp>
        <p:nvSpPr>
          <p:cNvPr id="5" name="文本框 4"/>
          <p:cNvSpPr txBox="1"/>
          <p:nvPr/>
        </p:nvSpPr>
        <p:spPr>
          <a:xfrm>
            <a:off x="4889500" y="5762625"/>
            <a:ext cx="4191000" cy="369332"/>
          </a:xfrm>
          <a:prstGeom prst="rect">
            <a:avLst/>
          </a:prstGeom>
          <a:noFill/>
        </p:spPr>
        <p:txBody>
          <a:bodyPr wrap="square" rtlCol="0">
            <a:spAutoFit/>
          </a:bodyPr>
          <a:lstStyle/>
          <a:p>
            <a:r>
              <a:rPr lang="zh-CN" altLang="en-US"/>
              <a:t>随着操作的类型增多，错误率逐渐降低</a:t>
            </a:r>
          </a:p>
        </p:txBody>
      </p:sp>
    </p:spTree>
    <p:extLst>
      <p:ext uri="{BB962C8B-B14F-4D97-AF65-F5344CB8AC3E}">
        <p14:creationId xmlns:p14="http://schemas.microsoft.com/office/powerpoint/2010/main" val="245576100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56125" y="1783011"/>
            <a:ext cx="646430" cy="631190"/>
          </a:xfrm>
          <a:custGeom>
            <a:avLst/>
            <a:gdLst/>
            <a:ahLst/>
            <a:cxnLst/>
            <a:rect l="l" t="t" r="r" b="b"/>
            <a:pathLst>
              <a:path w="646430" h="631189">
                <a:moveTo>
                  <a:pt x="646176" y="315467"/>
                </a:moveTo>
                <a:lnTo>
                  <a:pt x="642669" y="268789"/>
                </a:lnTo>
                <a:lnTo>
                  <a:pt x="632486" y="224258"/>
                </a:lnTo>
                <a:lnTo>
                  <a:pt x="616126" y="182357"/>
                </a:lnTo>
                <a:lnTo>
                  <a:pt x="594092" y="143573"/>
                </a:lnTo>
                <a:lnTo>
                  <a:pt x="566884" y="108388"/>
                </a:lnTo>
                <a:lnTo>
                  <a:pt x="535005" y="77287"/>
                </a:lnTo>
                <a:lnTo>
                  <a:pt x="498955" y="50755"/>
                </a:lnTo>
                <a:lnTo>
                  <a:pt x="459238" y="29276"/>
                </a:lnTo>
                <a:lnTo>
                  <a:pt x="416353" y="13334"/>
                </a:lnTo>
                <a:lnTo>
                  <a:pt x="370802" y="3414"/>
                </a:lnTo>
                <a:lnTo>
                  <a:pt x="323088" y="0"/>
                </a:lnTo>
                <a:lnTo>
                  <a:pt x="275373" y="3414"/>
                </a:lnTo>
                <a:lnTo>
                  <a:pt x="229822" y="13334"/>
                </a:lnTo>
                <a:lnTo>
                  <a:pt x="186937" y="29276"/>
                </a:lnTo>
                <a:lnTo>
                  <a:pt x="147220" y="50755"/>
                </a:lnTo>
                <a:lnTo>
                  <a:pt x="111170" y="77287"/>
                </a:lnTo>
                <a:lnTo>
                  <a:pt x="79291" y="108388"/>
                </a:lnTo>
                <a:lnTo>
                  <a:pt x="52083" y="143573"/>
                </a:lnTo>
                <a:lnTo>
                  <a:pt x="30049" y="182357"/>
                </a:lnTo>
                <a:lnTo>
                  <a:pt x="13689" y="224258"/>
                </a:lnTo>
                <a:lnTo>
                  <a:pt x="3506" y="268789"/>
                </a:lnTo>
                <a:lnTo>
                  <a:pt x="0" y="315467"/>
                </a:lnTo>
                <a:lnTo>
                  <a:pt x="3506" y="362146"/>
                </a:lnTo>
                <a:lnTo>
                  <a:pt x="13689" y="406677"/>
                </a:lnTo>
                <a:lnTo>
                  <a:pt x="30049" y="448578"/>
                </a:lnTo>
                <a:lnTo>
                  <a:pt x="52083" y="487362"/>
                </a:lnTo>
                <a:lnTo>
                  <a:pt x="79291" y="522547"/>
                </a:lnTo>
                <a:lnTo>
                  <a:pt x="111170" y="553648"/>
                </a:lnTo>
                <a:lnTo>
                  <a:pt x="147220" y="580180"/>
                </a:lnTo>
                <a:lnTo>
                  <a:pt x="186937" y="601659"/>
                </a:lnTo>
                <a:lnTo>
                  <a:pt x="229822" y="617601"/>
                </a:lnTo>
                <a:lnTo>
                  <a:pt x="275373" y="627521"/>
                </a:lnTo>
                <a:lnTo>
                  <a:pt x="323088" y="630935"/>
                </a:lnTo>
                <a:lnTo>
                  <a:pt x="370802" y="627521"/>
                </a:lnTo>
                <a:lnTo>
                  <a:pt x="416353" y="617601"/>
                </a:lnTo>
                <a:lnTo>
                  <a:pt x="459238" y="601659"/>
                </a:lnTo>
                <a:lnTo>
                  <a:pt x="498955" y="580180"/>
                </a:lnTo>
                <a:lnTo>
                  <a:pt x="535005" y="553648"/>
                </a:lnTo>
                <a:lnTo>
                  <a:pt x="566884" y="522547"/>
                </a:lnTo>
                <a:lnTo>
                  <a:pt x="594092" y="487362"/>
                </a:lnTo>
                <a:lnTo>
                  <a:pt x="616126" y="448578"/>
                </a:lnTo>
                <a:lnTo>
                  <a:pt x="632486" y="406677"/>
                </a:lnTo>
                <a:lnTo>
                  <a:pt x="642669" y="362146"/>
                </a:lnTo>
                <a:lnTo>
                  <a:pt x="646176" y="315467"/>
                </a:lnTo>
                <a:close/>
              </a:path>
            </a:pathLst>
          </a:custGeom>
          <a:solidFill>
            <a:srgbClr val="5A75AC"/>
          </a:solidFill>
        </p:spPr>
        <p:txBody>
          <a:bodyPr wrap="square" lIns="0" tIns="0" rIns="0" bIns="0" rtlCol="0"/>
          <a:lstStyle/>
          <a:p>
            <a:endParaRPr/>
          </a:p>
        </p:txBody>
      </p:sp>
      <p:sp>
        <p:nvSpPr>
          <p:cNvPr id="3" name="object 3"/>
          <p:cNvSpPr txBox="1"/>
          <p:nvPr/>
        </p:nvSpPr>
        <p:spPr>
          <a:xfrm>
            <a:off x="1188522" y="1914506"/>
            <a:ext cx="363855" cy="330200"/>
          </a:xfrm>
          <a:prstGeom prst="rect">
            <a:avLst/>
          </a:prstGeom>
        </p:spPr>
        <p:txBody>
          <a:bodyPr vert="horz" wrap="square" lIns="0" tIns="12065" rIns="0" bIns="0" rtlCol="0">
            <a:spAutoFit/>
          </a:bodyPr>
          <a:lstStyle/>
          <a:p>
            <a:pPr marL="12700">
              <a:lnSpc>
                <a:spcPct val="100000"/>
              </a:lnSpc>
              <a:spcBef>
                <a:spcPts val="95"/>
              </a:spcBef>
            </a:pPr>
            <a:r>
              <a:rPr sz="2000" spc="-10" dirty="0">
                <a:solidFill>
                  <a:srgbClr val="FFFFFF"/>
                </a:solidFill>
                <a:latin typeface="Arial Black"/>
                <a:cs typeface="Arial Black"/>
              </a:rPr>
              <a:t>01</a:t>
            </a:r>
            <a:endParaRPr sz="2000" dirty="0">
              <a:latin typeface="Arial Black"/>
              <a:cs typeface="Arial Black"/>
            </a:endParaRPr>
          </a:p>
        </p:txBody>
      </p:sp>
      <p:sp>
        <p:nvSpPr>
          <p:cNvPr id="4" name="object 4"/>
          <p:cNvSpPr txBox="1"/>
          <p:nvPr/>
        </p:nvSpPr>
        <p:spPr>
          <a:xfrm>
            <a:off x="1917700" y="1857751"/>
            <a:ext cx="398473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solidFill>
                  <a:srgbClr val="3F3F3F"/>
                </a:solidFill>
                <a:latin typeface="微软雅黑"/>
              </a:rPr>
              <a:t>Introduction</a:t>
            </a:r>
            <a:endParaRPr sz="2800" b="1" dirty="0">
              <a:solidFill>
                <a:srgbClr val="3F3F3F"/>
              </a:solidFill>
              <a:latin typeface="微软雅黑"/>
            </a:endParaRPr>
          </a:p>
        </p:txBody>
      </p:sp>
      <p:sp>
        <p:nvSpPr>
          <p:cNvPr id="5" name="object 5"/>
          <p:cNvSpPr/>
          <p:nvPr/>
        </p:nvSpPr>
        <p:spPr>
          <a:xfrm>
            <a:off x="1059482" y="2755630"/>
            <a:ext cx="628650" cy="631190"/>
          </a:xfrm>
          <a:custGeom>
            <a:avLst/>
            <a:gdLst/>
            <a:ahLst/>
            <a:cxnLst/>
            <a:rect l="l" t="t" r="r" b="b"/>
            <a:pathLst>
              <a:path w="628650" h="631189">
                <a:moveTo>
                  <a:pt x="628650" y="315467"/>
                </a:moveTo>
                <a:lnTo>
                  <a:pt x="625236" y="268961"/>
                </a:lnTo>
                <a:lnTo>
                  <a:pt x="615319" y="224536"/>
                </a:lnTo>
                <a:lnTo>
                  <a:pt x="599388" y="182687"/>
                </a:lnTo>
                <a:lnTo>
                  <a:pt x="577930" y="143909"/>
                </a:lnTo>
                <a:lnTo>
                  <a:pt x="551433" y="108697"/>
                </a:lnTo>
                <a:lnTo>
                  <a:pt x="520385" y="77545"/>
                </a:lnTo>
                <a:lnTo>
                  <a:pt x="485273" y="50948"/>
                </a:lnTo>
                <a:lnTo>
                  <a:pt x="446585" y="29400"/>
                </a:lnTo>
                <a:lnTo>
                  <a:pt x="404809" y="13396"/>
                </a:lnTo>
                <a:lnTo>
                  <a:pt x="360432" y="3431"/>
                </a:lnTo>
                <a:lnTo>
                  <a:pt x="313944" y="0"/>
                </a:lnTo>
                <a:lnTo>
                  <a:pt x="267644" y="3431"/>
                </a:lnTo>
                <a:lnTo>
                  <a:pt x="223423" y="13396"/>
                </a:lnTo>
                <a:lnTo>
                  <a:pt x="181771" y="29400"/>
                </a:lnTo>
                <a:lnTo>
                  <a:pt x="143180" y="50948"/>
                </a:lnTo>
                <a:lnTo>
                  <a:pt x="108141" y="77545"/>
                </a:lnTo>
                <a:lnTo>
                  <a:pt x="77144" y="108697"/>
                </a:lnTo>
                <a:lnTo>
                  <a:pt x="50682" y="143909"/>
                </a:lnTo>
                <a:lnTo>
                  <a:pt x="29245" y="182687"/>
                </a:lnTo>
                <a:lnTo>
                  <a:pt x="13325" y="224536"/>
                </a:lnTo>
                <a:lnTo>
                  <a:pt x="3413" y="268961"/>
                </a:lnTo>
                <a:lnTo>
                  <a:pt x="0" y="315467"/>
                </a:lnTo>
                <a:lnTo>
                  <a:pt x="3413" y="362146"/>
                </a:lnTo>
                <a:lnTo>
                  <a:pt x="13325" y="406677"/>
                </a:lnTo>
                <a:lnTo>
                  <a:pt x="29245" y="448578"/>
                </a:lnTo>
                <a:lnTo>
                  <a:pt x="50682" y="487362"/>
                </a:lnTo>
                <a:lnTo>
                  <a:pt x="77144" y="522547"/>
                </a:lnTo>
                <a:lnTo>
                  <a:pt x="108141" y="553648"/>
                </a:lnTo>
                <a:lnTo>
                  <a:pt x="143180" y="580180"/>
                </a:lnTo>
                <a:lnTo>
                  <a:pt x="181771" y="601659"/>
                </a:lnTo>
                <a:lnTo>
                  <a:pt x="223423" y="617601"/>
                </a:lnTo>
                <a:lnTo>
                  <a:pt x="267644" y="627521"/>
                </a:lnTo>
                <a:lnTo>
                  <a:pt x="313944" y="630935"/>
                </a:lnTo>
                <a:lnTo>
                  <a:pt x="360432" y="627521"/>
                </a:lnTo>
                <a:lnTo>
                  <a:pt x="404809" y="617601"/>
                </a:lnTo>
                <a:lnTo>
                  <a:pt x="446585" y="601659"/>
                </a:lnTo>
                <a:lnTo>
                  <a:pt x="485273" y="580180"/>
                </a:lnTo>
                <a:lnTo>
                  <a:pt x="520385" y="553648"/>
                </a:lnTo>
                <a:lnTo>
                  <a:pt x="551433" y="522547"/>
                </a:lnTo>
                <a:lnTo>
                  <a:pt x="577930" y="487362"/>
                </a:lnTo>
                <a:lnTo>
                  <a:pt x="599388" y="448578"/>
                </a:lnTo>
                <a:lnTo>
                  <a:pt x="615319" y="406677"/>
                </a:lnTo>
                <a:lnTo>
                  <a:pt x="625236" y="362146"/>
                </a:lnTo>
                <a:lnTo>
                  <a:pt x="628650" y="315467"/>
                </a:lnTo>
                <a:close/>
              </a:path>
            </a:pathLst>
          </a:custGeom>
          <a:solidFill>
            <a:srgbClr val="5A75AC"/>
          </a:solidFill>
        </p:spPr>
        <p:txBody>
          <a:bodyPr wrap="square" lIns="0" tIns="0" rIns="0" bIns="0" rtlCol="0"/>
          <a:lstStyle/>
          <a:p>
            <a:endParaRPr dirty="0"/>
          </a:p>
        </p:txBody>
      </p:sp>
      <p:sp>
        <p:nvSpPr>
          <p:cNvPr id="6" name="object 6"/>
          <p:cNvSpPr txBox="1"/>
          <p:nvPr/>
        </p:nvSpPr>
        <p:spPr>
          <a:xfrm>
            <a:off x="1170742" y="2885737"/>
            <a:ext cx="363855" cy="330200"/>
          </a:xfrm>
          <a:prstGeom prst="rect">
            <a:avLst/>
          </a:prstGeom>
        </p:spPr>
        <p:txBody>
          <a:bodyPr vert="horz" wrap="square" lIns="0" tIns="12065" rIns="0" bIns="0" rtlCol="0">
            <a:spAutoFit/>
          </a:bodyPr>
          <a:lstStyle/>
          <a:p>
            <a:pPr marL="12700">
              <a:lnSpc>
                <a:spcPct val="100000"/>
              </a:lnSpc>
              <a:spcBef>
                <a:spcPts val="95"/>
              </a:spcBef>
            </a:pPr>
            <a:r>
              <a:rPr sz="2000" spc="-10" dirty="0">
                <a:solidFill>
                  <a:srgbClr val="FFFFFF"/>
                </a:solidFill>
                <a:latin typeface="Arial Black"/>
                <a:cs typeface="Arial Black"/>
              </a:rPr>
              <a:t>02</a:t>
            </a:r>
            <a:endParaRPr sz="2000" dirty="0">
              <a:latin typeface="Arial Black"/>
              <a:cs typeface="Arial Black"/>
            </a:endParaRPr>
          </a:p>
        </p:txBody>
      </p:sp>
      <p:sp>
        <p:nvSpPr>
          <p:cNvPr id="8" name="object 8"/>
          <p:cNvSpPr/>
          <p:nvPr/>
        </p:nvSpPr>
        <p:spPr>
          <a:xfrm>
            <a:off x="1056126" y="3633568"/>
            <a:ext cx="628650" cy="630555"/>
          </a:xfrm>
          <a:custGeom>
            <a:avLst/>
            <a:gdLst/>
            <a:ahLst/>
            <a:cxnLst/>
            <a:rect l="l" t="t" r="r" b="b"/>
            <a:pathLst>
              <a:path w="628650" h="630554">
                <a:moveTo>
                  <a:pt x="628650" y="314705"/>
                </a:moveTo>
                <a:lnTo>
                  <a:pt x="625253" y="268217"/>
                </a:lnTo>
                <a:lnTo>
                  <a:pt x="615386" y="223840"/>
                </a:lnTo>
                <a:lnTo>
                  <a:pt x="599527" y="182064"/>
                </a:lnTo>
                <a:lnTo>
                  <a:pt x="578159" y="143376"/>
                </a:lnTo>
                <a:lnTo>
                  <a:pt x="551762" y="108264"/>
                </a:lnTo>
                <a:lnTo>
                  <a:pt x="520818" y="77216"/>
                </a:lnTo>
                <a:lnTo>
                  <a:pt x="485806" y="50719"/>
                </a:lnTo>
                <a:lnTo>
                  <a:pt x="447208" y="29261"/>
                </a:lnTo>
                <a:lnTo>
                  <a:pt x="405504" y="13330"/>
                </a:lnTo>
                <a:lnTo>
                  <a:pt x="361177" y="3413"/>
                </a:lnTo>
                <a:lnTo>
                  <a:pt x="314706" y="0"/>
                </a:lnTo>
                <a:lnTo>
                  <a:pt x="268217" y="3413"/>
                </a:lnTo>
                <a:lnTo>
                  <a:pt x="223840" y="13330"/>
                </a:lnTo>
                <a:lnTo>
                  <a:pt x="182064" y="29261"/>
                </a:lnTo>
                <a:lnTo>
                  <a:pt x="143376" y="50719"/>
                </a:lnTo>
                <a:lnTo>
                  <a:pt x="108264" y="77216"/>
                </a:lnTo>
                <a:lnTo>
                  <a:pt x="77216" y="108264"/>
                </a:lnTo>
                <a:lnTo>
                  <a:pt x="50719" y="143376"/>
                </a:lnTo>
                <a:lnTo>
                  <a:pt x="29261" y="182064"/>
                </a:lnTo>
                <a:lnTo>
                  <a:pt x="13330" y="223840"/>
                </a:lnTo>
                <a:lnTo>
                  <a:pt x="3413" y="268217"/>
                </a:lnTo>
                <a:lnTo>
                  <a:pt x="0" y="314705"/>
                </a:lnTo>
                <a:lnTo>
                  <a:pt x="3413" y="361384"/>
                </a:lnTo>
                <a:lnTo>
                  <a:pt x="13330" y="405915"/>
                </a:lnTo>
                <a:lnTo>
                  <a:pt x="29261" y="447816"/>
                </a:lnTo>
                <a:lnTo>
                  <a:pt x="50719" y="486600"/>
                </a:lnTo>
                <a:lnTo>
                  <a:pt x="77216" y="521785"/>
                </a:lnTo>
                <a:lnTo>
                  <a:pt x="108264" y="552886"/>
                </a:lnTo>
                <a:lnTo>
                  <a:pt x="143376" y="579418"/>
                </a:lnTo>
                <a:lnTo>
                  <a:pt x="182064" y="600897"/>
                </a:lnTo>
                <a:lnTo>
                  <a:pt x="223840" y="616839"/>
                </a:lnTo>
                <a:lnTo>
                  <a:pt x="268217" y="626759"/>
                </a:lnTo>
                <a:lnTo>
                  <a:pt x="314706" y="630173"/>
                </a:lnTo>
                <a:lnTo>
                  <a:pt x="361177" y="626759"/>
                </a:lnTo>
                <a:lnTo>
                  <a:pt x="405504" y="616839"/>
                </a:lnTo>
                <a:lnTo>
                  <a:pt x="447208" y="600897"/>
                </a:lnTo>
                <a:lnTo>
                  <a:pt x="485806" y="579418"/>
                </a:lnTo>
                <a:lnTo>
                  <a:pt x="520818" y="552886"/>
                </a:lnTo>
                <a:lnTo>
                  <a:pt x="551762" y="521785"/>
                </a:lnTo>
                <a:lnTo>
                  <a:pt x="578159" y="486600"/>
                </a:lnTo>
                <a:lnTo>
                  <a:pt x="599527" y="447816"/>
                </a:lnTo>
                <a:lnTo>
                  <a:pt x="615386" y="405915"/>
                </a:lnTo>
                <a:lnTo>
                  <a:pt x="625253" y="361384"/>
                </a:lnTo>
                <a:lnTo>
                  <a:pt x="628650" y="314705"/>
                </a:lnTo>
                <a:close/>
              </a:path>
            </a:pathLst>
          </a:custGeom>
          <a:solidFill>
            <a:srgbClr val="5A75AC"/>
          </a:solidFill>
        </p:spPr>
        <p:txBody>
          <a:bodyPr wrap="square" lIns="0" tIns="0" rIns="0" bIns="0" rtlCol="0"/>
          <a:lstStyle/>
          <a:p>
            <a:endParaRPr/>
          </a:p>
        </p:txBody>
      </p:sp>
      <p:sp>
        <p:nvSpPr>
          <p:cNvPr id="9" name="object 9"/>
          <p:cNvSpPr txBox="1"/>
          <p:nvPr/>
        </p:nvSpPr>
        <p:spPr>
          <a:xfrm>
            <a:off x="1169515" y="3801537"/>
            <a:ext cx="363855" cy="330200"/>
          </a:xfrm>
          <a:prstGeom prst="rect">
            <a:avLst/>
          </a:prstGeom>
        </p:spPr>
        <p:txBody>
          <a:bodyPr vert="horz" wrap="square" lIns="0" tIns="12065" rIns="0" bIns="0" rtlCol="0">
            <a:spAutoFit/>
          </a:bodyPr>
          <a:lstStyle/>
          <a:p>
            <a:pPr marL="12700">
              <a:lnSpc>
                <a:spcPct val="100000"/>
              </a:lnSpc>
              <a:spcBef>
                <a:spcPts val="95"/>
              </a:spcBef>
            </a:pPr>
            <a:r>
              <a:rPr sz="2000" spc="-10" dirty="0">
                <a:solidFill>
                  <a:srgbClr val="FFFFFF"/>
                </a:solidFill>
                <a:latin typeface="Arial Black"/>
                <a:cs typeface="Arial Black"/>
              </a:rPr>
              <a:t>03</a:t>
            </a:r>
            <a:endParaRPr sz="2000" dirty="0">
              <a:latin typeface="Arial Black"/>
              <a:cs typeface="Arial Black"/>
            </a:endParaRPr>
          </a:p>
        </p:txBody>
      </p:sp>
      <p:sp>
        <p:nvSpPr>
          <p:cNvPr id="11" name="object 11"/>
          <p:cNvSpPr txBox="1">
            <a:spLocks noGrp="1"/>
          </p:cNvSpPr>
          <p:nvPr>
            <p:ph type="title"/>
          </p:nvPr>
        </p:nvSpPr>
        <p:spPr>
          <a:xfrm>
            <a:off x="774839" y="348995"/>
            <a:ext cx="6817995" cy="716280"/>
          </a:xfrm>
          <a:prstGeom prst="rect">
            <a:avLst/>
          </a:prstGeom>
          <a:solidFill>
            <a:srgbClr val="0E2F7E"/>
          </a:solidFill>
        </p:spPr>
        <p:txBody>
          <a:bodyPr vert="horz" wrap="square" lIns="0" tIns="62230" rIns="0" bIns="0" rtlCol="0">
            <a:spAutoFit/>
          </a:bodyPr>
          <a:lstStyle/>
          <a:p>
            <a:pPr marL="266065">
              <a:lnSpc>
                <a:spcPct val="100000"/>
              </a:lnSpc>
              <a:spcBef>
                <a:spcPts val="490"/>
              </a:spcBef>
            </a:pPr>
            <a:r>
              <a:rPr b="0" spc="-5" dirty="0">
                <a:solidFill>
                  <a:srgbClr val="FFFFFF"/>
                </a:solidFill>
                <a:latin typeface="微软雅黑"/>
                <a:cs typeface="微软雅黑"/>
              </a:rPr>
              <a:t>目 录</a:t>
            </a:r>
            <a:r>
              <a:rPr b="0" spc="5" dirty="0">
                <a:solidFill>
                  <a:srgbClr val="FFFFFF"/>
                </a:solidFill>
                <a:latin typeface="微软雅黑"/>
                <a:cs typeface="微软雅黑"/>
              </a:rPr>
              <a:t> </a:t>
            </a:r>
            <a:r>
              <a:rPr b="0" spc="-10" dirty="0">
                <a:solidFill>
                  <a:srgbClr val="FFFFFF"/>
                </a:solidFill>
                <a:latin typeface="微软雅黑"/>
                <a:cs typeface="微软雅黑"/>
              </a:rPr>
              <a:t>(CONTENT)</a:t>
            </a:r>
          </a:p>
        </p:txBody>
      </p:sp>
      <p:sp>
        <p:nvSpPr>
          <p:cNvPr id="12" name="object 4">
            <a:extLst>
              <a:ext uri="{FF2B5EF4-FFF2-40B4-BE49-F238E27FC236}">
                <a16:creationId xmlns:a16="http://schemas.microsoft.com/office/drawing/2014/main" id="{A4527683-6723-EEB2-25D6-391C230BC112}"/>
              </a:ext>
            </a:extLst>
          </p:cNvPr>
          <p:cNvSpPr txBox="1"/>
          <p:nvPr/>
        </p:nvSpPr>
        <p:spPr>
          <a:xfrm>
            <a:off x="1913082" y="2804265"/>
            <a:ext cx="5780155" cy="443711"/>
          </a:xfrm>
          <a:prstGeom prst="rect">
            <a:avLst/>
          </a:prstGeom>
        </p:spPr>
        <p:txBody>
          <a:bodyPr vert="horz" wrap="square" lIns="0" tIns="12700" rIns="0" bIns="0" rtlCol="0">
            <a:spAutoFit/>
          </a:bodyPr>
          <a:lstStyle/>
          <a:p>
            <a:pPr marL="12700">
              <a:lnSpc>
                <a:spcPct val="100000"/>
              </a:lnSpc>
              <a:spcBef>
                <a:spcPts val="100"/>
              </a:spcBef>
            </a:pPr>
            <a:r>
              <a:rPr lang="en-US" altLang="zh-CN" sz="2800" b="1" dirty="0">
                <a:solidFill>
                  <a:srgbClr val="3F3F3F"/>
                </a:solidFill>
                <a:latin typeface="微软雅黑"/>
              </a:rPr>
              <a:t>SSL</a:t>
            </a:r>
            <a:r>
              <a:rPr lang="zh-CN" altLang="en-US" sz="2800" b="1" dirty="0">
                <a:solidFill>
                  <a:srgbClr val="3F3F3F"/>
                </a:solidFill>
                <a:latin typeface="微软雅黑"/>
              </a:rPr>
              <a:t>中不同分类的算法</a:t>
            </a:r>
            <a:endParaRPr sz="2800" b="1" dirty="0">
              <a:solidFill>
                <a:srgbClr val="3F3F3F"/>
              </a:solidFill>
              <a:latin typeface="微软雅黑"/>
            </a:endParaRPr>
          </a:p>
        </p:txBody>
      </p:sp>
      <p:sp>
        <p:nvSpPr>
          <p:cNvPr id="7" name="object 8">
            <a:extLst>
              <a:ext uri="{FF2B5EF4-FFF2-40B4-BE49-F238E27FC236}">
                <a16:creationId xmlns:a16="http://schemas.microsoft.com/office/drawing/2014/main" id="{1FC5E79F-D27D-3FF7-A032-2AF756E56838}"/>
              </a:ext>
            </a:extLst>
          </p:cNvPr>
          <p:cNvSpPr/>
          <p:nvPr/>
        </p:nvSpPr>
        <p:spPr>
          <a:xfrm>
            <a:off x="1056125" y="4610886"/>
            <a:ext cx="628650" cy="630555"/>
          </a:xfrm>
          <a:custGeom>
            <a:avLst/>
            <a:gdLst/>
            <a:ahLst/>
            <a:cxnLst/>
            <a:rect l="l" t="t" r="r" b="b"/>
            <a:pathLst>
              <a:path w="628650" h="630554">
                <a:moveTo>
                  <a:pt x="628650" y="314705"/>
                </a:moveTo>
                <a:lnTo>
                  <a:pt x="625253" y="268217"/>
                </a:lnTo>
                <a:lnTo>
                  <a:pt x="615386" y="223840"/>
                </a:lnTo>
                <a:lnTo>
                  <a:pt x="599527" y="182064"/>
                </a:lnTo>
                <a:lnTo>
                  <a:pt x="578159" y="143376"/>
                </a:lnTo>
                <a:lnTo>
                  <a:pt x="551762" y="108264"/>
                </a:lnTo>
                <a:lnTo>
                  <a:pt x="520818" y="77216"/>
                </a:lnTo>
                <a:lnTo>
                  <a:pt x="485806" y="50719"/>
                </a:lnTo>
                <a:lnTo>
                  <a:pt x="447208" y="29261"/>
                </a:lnTo>
                <a:lnTo>
                  <a:pt x="405504" y="13330"/>
                </a:lnTo>
                <a:lnTo>
                  <a:pt x="361177" y="3413"/>
                </a:lnTo>
                <a:lnTo>
                  <a:pt x="314706" y="0"/>
                </a:lnTo>
                <a:lnTo>
                  <a:pt x="268217" y="3413"/>
                </a:lnTo>
                <a:lnTo>
                  <a:pt x="223840" y="13330"/>
                </a:lnTo>
                <a:lnTo>
                  <a:pt x="182064" y="29261"/>
                </a:lnTo>
                <a:lnTo>
                  <a:pt x="143376" y="50719"/>
                </a:lnTo>
                <a:lnTo>
                  <a:pt x="108264" y="77216"/>
                </a:lnTo>
                <a:lnTo>
                  <a:pt x="77216" y="108264"/>
                </a:lnTo>
                <a:lnTo>
                  <a:pt x="50719" y="143376"/>
                </a:lnTo>
                <a:lnTo>
                  <a:pt x="29261" y="182064"/>
                </a:lnTo>
                <a:lnTo>
                  <a:pt x="13330" y="223840"/>
                </a:lnTo>
                <a:lnTo>
                  <a:pt x="3413" y="268217"/>
                </a:lnTo>
                <a:lnTo>
                  <a:pt x="0" y="314705"/>
                </a:lnTo>
                <a:lnTo>
                  <a:pt x="3413" y="361384"/>
                </a:lnTo>
                <a:lnTo>
                  <a:pt x="13330" y="405915"/>
                </a:lnTo>
                <a:lnTo>
                  <a:pt x="29261" y="447816"/>
                </a:lnTo>
                <a:lnTo>
                  <a:pt x="50719" y="486600"/>
                </a:lnTo>
                <a:lnTo>
                  <a:pt x="77216" y="521785"/>
                </a:lnTo>
                <a:lnTo>
                  <a:pt x="108264" y="552886"/>
                </a:lnTo>
                <a:lnTo>
                  <a:pt x="143376" y="579418"/>
                </a:lnTo>
                <a:lnTo>
                  <a:pt x="182064" y="600897"/>
                </a:lnTo>
                <a:lnTo>
                  <a:pt x="223840" y="616839"/>
                </a:lnTo>
                <a:lnTo>
                  <a:pt x="268217" y="626759"/>
                </a:lnTo>
                <a:lnTo>
                  <a:pt x="314706" y="630173"/>
                </a:lnTo>
                <a:lnTo>
                  <a:pt x="361177" y="626759"/>
                </a:lnTo>
                <a:lnTo>
                  <a:pt x="405504" y="616839"/>
                </a:lnTo>
                <a:lnTo>
                  <a:pt x="447208" y="600897"/>
                </a:lnTo>
                <a:lnTo>
                  <a:pt x="485806" y="579418"/>
                </a:lnTo>
                <a:lnTo>
                  <a:pt x="520818" y="552886"/>
                </a:lnTo>
                <a:lnTo>
                  <a:pt x="551762" y="521785"/>
                </a:lnTo>
                <a:lnTo>
                  <a:pt x="578159" y="486600"/>
                </a:lnTo>
                <a:lnTo>
                  <a:pt x="599527" y="447816"/>
                </a:lnTo>
                <a:lnTo>
                  <a:pt x="615386" y="405915"/>
                </a:lnTo>
                <a:lnTo>
                  <a:pt x="625253" y="361384"/>
                </a:lnTo>
                <a:lnTo>
                  <a:pt x="628650" y="314705"/>
                </a:lnTo>
                <a:close/>
              </a:path>
            </a:pathLst>
          </a:custGeom>
          <a:solidFill>
            <a:srgbClr val="5A75AC"/>
          </a:solidFill>
        </p:spPr>
        <p:txBody>
          <a:bodyPr wrap="square" lIns="0" tIns="0" rIns="0" bIns="0" rtlCol="0"/>
          <a:lstStyle/>
          <a:p>
            <a:endParaRPr/>
          </a:p>
        </p:txBody>
      </p:sp>
      <p:sp>
        <p:nvSpPr>
          <p:cNvPr id="13" name="object 9">
            <a:extLst>
              <a:ext uri="{FF2B5EF4-FFF2-40B4-BE49-F238E27FC236}">
                <a16:creationId xmlns:a16="http://schemas.microsoft.com/office/drawing/2014/main" id="{A6236887-5220-11BF-8BE4-39C04204A0C7}"/>
              </a:ext>
            </a:extLst>
          </p:cNvPr>
          <p:cNvSpPr txBox="1"/>
          <p:nvPr/>
        </p:nvSpPr>
        <p:spPr>
          <a:xfrm>
            <a:off x="1179632" y="4746975"/>
            <a:ext cx="363855" cy="330200"/>
          </a:xfrm>
          <a:prstGeom prst="rect">
            <a:avLst/>
          </a:prstGeom>
        </p:spPr>
        <p:txBody>
          <a:bodyPr vert="horz" wrap="square" lIns="0" tIns="12065" rIns="0" bIns="0" rtlCol="0">
            <a:spAutoFit/>
          </a:bodyPr>
          <a:lstStyle/>
          <a:p>
            <a:pPr marL="12700">
              <a:lnSpc>
                <a:spcPct val="100000"/>
              </a:lnSpc>
              <a:spcBef>
                <a:spcPts val="95"/>
              </a:spcBef>
            </a:pPr>
            <a:r>
              <a:rPr sz="2000" spc="-10" dirty="0">
                <a:solidFill>
                  <a:srgbClr val="FFFFFF"/>
                </a:solidFill>
                <a:latin typeface="Arial Black"/>
                <a:cs typeface="Arial Black"/>
              </a:rPr>
              <a:t>0</a:t>
            </a:r>
            <a:r>
              <a:rPr lang="en-US" sz="2000" spc="-10" dirty="0">
                <a:solidFill>
                  <a:srgbClr val="FFFFFF"/>
                </a:solidFill>
                <a:latin typeface="Arial Black"/>
                <a:cs typeface="Arial Black"/>
              </a:rPr>
              <a:t>4</a:t>
            </a:r>
            <a:endParaRPr sz="2000" dirty="0">
              <a:latin typeface="Arial Black"/>
              <a:cs typeface="Arial Black"/>
            </a:endParaRPr>
          </a:p>
        </p:txBody>
      </p:sp>
      <p:sp>
        <p:nvSpPr>
          <p:cNvPr id="24" name="文本框 23"/>
          <p:cNvSpPr txBox="1"/>
          <p:nvPr/>
        </p:nvSpPr>
        <p:spPr>
          <a:xfrm>
            <a:off x="1817173" y="3655651"/>
            <a:ext cx="8271302" cy="523220"/>
          </a:xfrm>
          <a:prstGeom prst="rect">
            <a:avLst/>
          </a:prstGeom>
          <a:noFill/>
        </p:spPr>
        <p:txBody>
          <a:bodyPr wrap="square" rtlCol="0">
            <a:spAutoFit/>
          </a:bodyPr>
          <a:lstStyle/>
          <a:p>
            <a:pPr marL="12700">
              <a:spcBef>
                <a:spcPts val="100"/>
              </a:spcBef>
            </a:pPr>
            <a:r>
              <a:rPr lang="zh-CN" altLang="en-US" sz="2800" b="1" dirty="0">
                <a:solidFill>
                  <a:srgbClr val="3F3F3F"/>
                </a:solidFill>
                <a:latin typeface="微软雅黑"/>
              </a:rPr>
              <a:t>深度半监督学习经典论文介绍</a:t>
            </a:r>
          </a:p>
        </p:txBody>
      </p:sp>
      <p:sp>
        <p:nvSpPr>
          <p:cNvPr id="10" name="文本框 9"/>
          <p:cNvSpPr txBox="1"/>
          <p:nvPr/>
        </p:nvSpPr>
        <p:spPr>
          <a:xfrm>
            <a:off x="1915391" y="4602165"/>
            <a:ext cx="3124200" cy="523220"/>
          </a:xfrm>
          <a:prstGeom prst="rect">
            <a:avLst/>
          </a:prstGeom>
          <a:noFill/>
        </p:spPr>
        <p:txBody>
          <a:bodyPr wrap="square" rtlCol="0">
            <a:spAutoFit/>
          </a:bodyPr>
          <a:lstStyle/>
          <a:p>
            <a:r>
              <a:rPr lang="en-US" altLang="zh-CN" sz="2800" b="1" dirty="0">
                <a:solidFill>
                  <a:srgbClr val="3F3F3F"/>
                </a:solidFill>
                <a:latin typeface="微软雅黑"/>
                <a:cs typeface="微软雅黑"/>
              </a:rPr>
              <a:t>Trend</a:t>
            </a:r>
            <a:endParaRPr lang="zh-CN" altLang="en-US" sz="2800" b="1" dirty="0">
              <a:solidFill>
                <a:srgbClr val="3F3F3F"/>
              </a:solidFill>
              <a:latin typeface="微软雅黑"/>
              <a:cs typeface="微软雅黑"/>
            </a:endParaRPr>
          </a:p>
        </p:txBody>
      </p:sp>
      <p:sp>
        <p:nvSpPr>
          <p:cNvPr id="15" name="object 8">
            <a:extLst>
              <a:ext uri="{FF2B5EF4-FFF2-40B4-BE49-F238E27FC236}">
                <a16:creationId xmlns:a16="http://schemas.microsoft.com/office/drawing/2014/main" id="{B0728D2E-A3E3-4387-B3FE-F71798A6A95F}"/>
              </a:ext>
            </a:extLst>
          </p:cNvPr>
          <p:cNvSpPr/>
          <p:nvPr/>
        </p:nvSpPr>
        <p:spPr>
          <a:xfrm>
            <a:off x="1059260" y="5494599"/>
            <a:ext cx="628650" cy="630555"/>
          </a:xfrm>
          <a:custGeom>
            <a:avLst/>
            <a:gdLst/>
            <a:ahLst/>
            <a:cxnLst/>
            <a:rect l="l" t="t" r="r" b="b"/>
            <a:pathLst>
              <a:path w="628650" h="630554">
                <a:moveTo>
                  <a:pt x="628650" y="314705"/>
                </a:moveTo>
                <a:lnTo>
                  <a:pt x="625253" y="268217"/>
                </a:lnTo>
                <a:lnTo>
                  <a:pt x="615386" y="223840"/>
                </a:lnTo>
                <a:lnTo>
                  <a:pt x="599527" y="182064"/>
                </a:lnTo>
                <a:lnTo>
                  <a:pt x="578159" y="143376"/>
                </a:lnTo>
                <a:lnTo>
                  <a:pt x="551762" y="108264"/>
                </a:lnTo>
                <a:lnTo>
                  <a:pt x="520818" y="77216"/>
                </a:lnTo>
                <a:lnTo>
                  <a:pt x="485806" y="50719"/>
                </a:lnTo>
                <a:lnTo>
                  <a:pt x="447208" y="29261"/>
                </a:lnTo>
                <a:lnTo>
                  <a:pt x="405504" y="13330"/>
                </a:lnTo>
                <a:lnTo>
                  <a:pt x="361177" y="3413"/>
                </a:lnTo>
                <a:lnTo>
                  <a:pt x="314706" y="0"/>
                </a:lnTo>
                <a:lnTo>
                  <a:pt x="268217" y="3413"/>
                </a:lnTo>
                <a:lnTo>
                  <a:pt x="223840" y="13330"/>
                </a:lnTo>
                <a:lnTo>
                  <a:pt x="182064" y="29261"/>
                </a:lnTo>
                <a:lnTo>
                  <a:pt x="143376" y="50719"/>
                </a:lnTo>
                <a:lnTo>
                  <a:pt x="108264" y="77216"/>
                </a:lnTo>
                <a:lnTo>
                  <a:pt x="77216" y="108264"/>
                </a:lnTo>
                <a:lnTo>
                  <a:pt x="50719" y="143376"/>
                </a:lnTo>
                <a:lnTo>
                  <a:pt x="29261" y="182064"/>
                </a:lnTo>
                <a:lnTo>
                  <a:pt x="13330" y="223840"/>
                </a:lnTo>
                <a:lnTo>
                  <a:pt x="3413" y="268217"/>
                </a:lnTo>
                <a:lnTo>
                  <a:pt x="0" y="314705"/>
                </a:lnTo>
                <a:lnTo>
                  <a:pt x="3413" y="361384"/>
                </a:lnTo>
                <a:lnTo>
                  <a:pt x="13330" y="405915"/>
                </a:lnTo>
                <a:lnTo>
                  <a:pt x="29261" y="447816"/>
                </a:lnTo>
                <a:lnTo>
                  <a:pt x="50719" y="486600"/>
                </a:lnTo>
                <a:lnTo>
                  <a:pt x="77216" y="521785"/>
                </a:lnTo>
                <a:lnTo>
                  <a:pt x="108264" y="552886"/>
                </a:lnTo>
                <a:lnTo>
                  <a:pt x="143376" y="579418"/>
                </a:lnTo>
                <a:lnTo>
                  <a:pt x="182064" y="600897"/>
                </a:lnTo>
                <a:lnTo>
                  <a:pt x="223840" y="616839"/>
                </a:lnTo>
                <a:lnTo>
                  <a:pt x="268217" y="626759"/>
                </a:lnTo>
                <a:lnTo>
                  <a:pt x="314706" y="630173"/>
                </a:lnTo>
                <a:lnTo>
                  <a:pt x="361177" y="626759"/>
                </a:lnTo>
                <a:lnTo>
                  <a:pt x="405504" y="616839"/>
                </a:lnTo>
                <a:lnTo>
                  <a:pt x="447208" y="600897"/>
                </a:lnTo>
                <a:lnTo>
                  <a:pt x="485806" y="579418"/>
                </a:lnTo>
                <a:lnTo>
                  <a:pt x="520818" y="552886"/>
                </a:lnTo>
                <a:lnTo>
                  <a:pt x="551762" y="521785"/>
                </a:lnTo>
                <a:lnTo>
                  <a:pt x="578159" y="486600"/>
                </a:lnTo>
                <a:lnTo>
                  <a:pt x="599527" y="447816"/>
                </a:lnTo>
                <a:lnTo>
                  <a:pt x="615386" y="405915"/>
                </a:lnTo>
                <a:lnTo>
                  <a:pt x="625253" y="361384"/>
                </a:lnTo>
                <a:lnTo>
                  <a:pt x="628650" y="314705"/>
                </a:lnTo>
                <a:close/>
              </a:path>
            </a:pathLst>
          </a:custGeom>
          <a:solidFill>
            <a:srgbClr val="5A75AC"/>
          </a:solidFill>
        </p:spPr>
        <p:txBody>
          <a:bodyPr wrap="square" lIns="0" tIns="0" rIns="0" bIns="0" rtlCol="0"/>
          <a:lstStyle/>
          <a:p>
            <a:endParaRPr/>
          </a:p>
        </p:txBody>
      </p:sp>
      <p:sp>
        <p:nvSpPr>
          <p:cNvPr id="16" name="object 9">
            <a:extLst>
              <a:ext uri="{FF2B5EF4-FFF2-40B4-BE49-F238E27FC236}">
                <a16:creationId xmlns:a16="http://schemas.microsoft.com/office/drawing/2014/main" id="{A2831182-1257-4877-852A-598DA3E579E3}"/>
              </a:ext>
            </a:extLst>
          </p:cNvPr>
          <p:cNvSpPr txBox="1"/>
          <p:nvPr/>
        </p:nvSpPr>
        <p:spPr>
          <a:xfrm>
            <a:off x="1169514" y="5644776"/>
            <a:ext cx="363855" cy="330200"/>
          </a:xfrm>
          <a:prstGeom prst="rect">
            <a:avLst/>
          </a:prstGeom>
        </p:spPr>
        <p:txBody>
          <a:bodyPr vert="horz" wrap="square" lIns="0" tIns="12065" rIns="0" bIns="0" rtlCol="0">
            <a:spAutoFit/>
          </a:bodyPr>
          <a:lstStyle/>
          <a:p>
            <a:pPr marL="12700">
              <a:lnSpc>
                <a:spcPct val="100000"/>
              </a:lnSpc>
              <a:spcBef>
                <a:spcPts val="95"/>
              </a:spcBef>
            </a:pPr>
            <a:r>
              <a:rPr sz="2000" spc="-10" dirty="0">
                <a:solidFill>
                  <a:srgbClr val="FFFFFF"/>
                </a:solidFill>
                <a:latin typeface="Arial Black"/>
                <a:cs typeface="Arial Black"/>
              </a:rPr>
              <a:t>0</a:t>
            </a:r>
            <a:r>
              <a:rPr lang="en-US" sz="2000" spc="-10" dirty="0">
                <a:solidFill>
                  <a:srgbClr val="FFFFFF"/>
                </a:solidFill>
                <a:latin typeface="Arial Black"/>
                <a:cs typeface="Arial Black"/>
              </a:rPr>
              <a:t>5</a:t>
            </a:r>
            <a:endParaRPr sz="2000" dirty="0">
              <a:latin typeface="Arial Black"/>
              <a:cs typeface="Arial Black"/>
            </a:endParaRPr>
          </a:p>
        </p:txBody>
      </p:sp>
      <p:sp>
        <p:nvSpPr>
          <p:cNvPr id="14" name="文本框 13">
            <a:extLst>
              <a:ext uri="{FF2B5EF4-FFF2-40B4-BE49-F238E27FC236}">
                <a16:creationId xmlns:a16="http://schemas.microsoft.com/office/drawing/2014/main" id="{288CB4E0-1967-4DAE-B2D5-463EA0A15CE6}"/>
              </a:ext>
            </a:extLst>
          </p:cNvPr>
          <p:cNvSpPr txBox="1"/>
          <p:nvPr/>
        </p:nvSpPr>
        <p:spPr>
          <a:xfrm>
            <a:off x="1917700" y="5498736"/>
            <a:ext cx="2743200" cy="523220"/>
          </a:xfrm>
          <a:prstGeom prst="rect">
            <a:avLst/>
          </a:prstGeom>
          <a:noFill/>
        </p:spPr>
        <p:txBody>
          <a:bodyPr wrap="square" rtlCol="0">
            <a:spAutoFit/>
          </a:bodyPr>
          <a:lstStyle/>
          <a:p>
            <a:r>
              <a:rPr lang="zh-CN" altLang="en-US" sz="2800" b="1" dirty="0">
                <a:solidFill>
                  <a:srgbClr val="3F3F3F"/>
                </a:solidFill>
                <a:latin typeface="微软雅黑"/>
              </a:rPr>
              <a:t>附件</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74839" y="348995"/>
            <a:ext cx="6817995" cy="591829"/>
          </a:xfrm>
          <a:prstGeom prst="rect">
            <a:avLst/>
          </a:prstGeom>
          <a:solidFill>
            <a:srgbClr val="0E2F7E"/>
          </a:solidFill>
        </p:spPr>
        <p:txBody>
          <a:bodyPr vert="horz" wrap="square" lIns="0" tIns="159385" rIns="0" bIns="0" rtlCol="0">
            <a:spAutoFit/>
          </a:bodyPr>
          <a:lstStyle/>
          <a:p>
            <a:pPr marL="202565">
              <a:lnSpc>
                <a:spcPct val="100000"/>
              </a:lnSpc>
              <a:spcBef>
                <a:spcPts val="1255"/>
              </a:spcBef>
            </a:pPr>
            <a:r>
              <a:rPr lang="en-US" altLang="zh-CN" sz="2800" spc="-5" dirty="0" err="1">
                <a:solidFill>
                  <a:schemeClr val="bg1"/>
                </a:solidFill>
              </a:rPr>
              <a:t>Remixmatch</a:t>
            </a:r>
            <a:endParaRPr sz="2800" dirty="0">
              <a:solidFill>
                <a:schemeClr val="bg1"/>
              </a:solidFill>
            </a:endParaRPr>
          </a:p>
        </p:txBody>
      </p:sp>
      <p:sp>
        <p:nvSpPr>
          <p:cNvPr id="7" name="文本框 6">
            <a:extLst>
              <a:ext uri="{FF2B5EF4-FFF2-40B4-BE49-F238E27FC236}">
                <a16:creationId xmlns:a16="http://schemas.microsoft.com/office/drawing/2014/main" id="{4D3ABAF2-225D-A007-D9C8-4DE433E0DCFC}"/>
              </a:ext>
            </a:extLst>
          </p:cNvPr>
          <p:cNvSpPr txBox="1"/>
          <p:nvPr/>
        </p:nvSpPr>
        <p:spPr>
          <a:xfrm>
            <a:off x="698500" y="1114425"/>
            <a:ext cx="9753600" cy="1338828"/>
          </a:xfrm>
          <a:prstGeom prst="rect">
            <a:avLst/>
          </a:prstGeom>
          <a:noFill/>
        </p:spPr>
        <p:txBody>
          <a:bodyPr wrap="square" rtlCol="0">
            <a:spAutoFit/>
          </a:bodyPr>
          <a:lstStyle/>
          <a:p>
            <a:pPr>
              <a:lnSpc>
                <a:spcPct val="150000"/>
              </a:lnSpc>
            </a:pPr>
            <a:r>
              <a:rPr lang="en-US" altLang="zh-CN" dirty="0"/>
              <a:t>3. </a:t>
            </a:r>
            <a:r>
              <a:rPr lang="en-US" altLang="zh-CN" dirty="0" err="1"/>
              <a:t>ReMixMatch</a:t>
            </a:r>
            <a:r>
              <a:rPr lang="en-US" altLang="zh-CN" dirty="0"/>
              <a:t>: Semi-Supervised Learning with Distribution Alignment and Augmentation Anchoring	          David Berthelot, Nicholas </a:t>
            </a:r>
            <a:r>
              <a:rPr lang="en-US" altLang="zh-CN" dirty="0" err="1"/>
              <a:t>Carlini</a:t>
            </a:r>
            <a:r>
              <a:rPr lang="en-US" altLang="zh-CN" dirty="0"/>
              <a:t>, </a:t>
            </a:r>
            <a:r>
              <a:rPr lang="en-US" altLang="zh-CN" dirty="0" err="1"/>
              <a:t>Ekin</a:t>
            </a:r>
            <a:r>
              <a:rPr lang="en-US" altLang="zh-CN" dirty="0"/>
              <a:t> D. </a:t>
            </a:r>
            <a:r>
              <a:rPr lang="en-US" altLang="zh-CN" dirty="0" err="1"/>
              <a:t>Cubuk</a:t>
            </a:r>
            <a:r>
              <a:rPr lang="en-US" altLang="zh-CN" dirty="0"/>
              <a:t>, Alex </a:t>
            </a:r>
            <a:r>
              <a:rPr lang="en-US" altLang="zh-CN" dirty="0" err="1"/>
              <a:t>Kurakin</a:t>
            </a:r>
            <a:r>
              <a:rPr lang="en-US" altLang="zh-CN" dirty="0"/>
              <a:t>, Han Zhang, Colin </a:t>
            </a:r>
            <a:r>
              <a:rPr lang="en-US" altLang="zh-CN" dirty="0" err="1"/>
              <a:t>Raffel</a:t>
            </a:r>
            <a:endParaRPr lang="en-US" altLang="zh-CN" dirty="0"/>
          </a:p>
          <a:p>
            <a:pPr>
              <a:lnSpc>
                <a:spcPct val="150000"/>
              </a:lnSpc>
            </a:pPr>
            <a:r>
              <a:rPr lang="en-US" altLang="zh-CN" dirty="0"/>
              <a:t>CVPR    ICPR2019							         Google Research</a:t>
            </a:r>
          </a:p>
        </p:txBody>
      </p:sp>
      <p:sp>
        <p:nvSpPr>
          <p:cNvPr id="3" name="文本框 2"/>
          <p:cNvSpPr txBox="1"/>
          <p:nvPr/>
        </p:nvSpPr>
        <p:spPr>
          <a:xfrm>
            <a:off x="698500" y="2867025"/>
            <a:ext cx="9220200" cy="923330"/>
          </a:xfrm>
          <a:prstGeom prst="rect">
            <a:avLst/>
          </a:prstGeom>
          <a:noFill/>
        </p:spPr>
        <p:txBody>
          <a:bodyPr wrap="square" rtlCol="0">
            <a:spAutoFit/>
          </a:bodyPr>
          <a:lstStyle/>
          <a:p>
            <a:r>
              <a:rPr lang="zh-CN" altLang="en-US" dirty="0"/>
              <a:t>创新点：</a:t>
            </a:r>
            <a:endParaRPr lang="en-US" altLang="zh-CN" dirty="0"/>
          </a:p>
          <a:p>
            <a:r>
              <a:rPr lang="zh-CN" altLang="en-US" dirty="0"/>
              <a:t>提出了增强锚定和分布对齐两种思想。</a:t>
            </a:r>
            <a:endParaRPr lang="en-US" altLang="zh-CN" dirty="0"/>
          </a:p>
          <a:p>
            <a:r>
              <a:rPr lang="zh-CN" altLang="en-US" dirty="0"/>
              <a:t>创造了一个数据增强的方法：</a:t>
            </a:r>
            <a:r>
              <a:rPr lang="en-US" altLang="zh-CN" dirty="0" err="1"/>
              <a:t>CTAugment</a:t>
            </a:r>
            <a:endParaRPr lang="zh-CN" altLang="en-US" dirty="0"/>
          </a:p>
        </p:txBody>
      </p:sp>
    </p:spTree>
    <p:extLst>
      <p:ext uri="{BB962C8B-B14F-4D97-AF65-F5344CB8AC3E}">
        <p14:creationId xmlns:p14="http://schemas.microsoft.com/office/powerpoint/2010/main" val="2406348387"/>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74839" y="348995"/>
            <a:ext cx="6817995" cy="591829"/>
          </a:xfrm>
          <a:prstGeom prst="rect">
            <a:avLst/>
          </a:prstGeom>
          <a:solidFill>
            <a:srgbClr val="0E2F7E"/>
          </a:solidFill>
        </p:spPr>
        <p:txBody>
          <a:bodyPr vert="horz" wrap="square" lIns="0" tIns="159385" rIns="0" bIns="0" rtlCol="0">
            <a:spAutoFit/>
          </a:bodyPr>
          <a:lstStyle/>
          <a:p>
            <a:pPr marL="202565">
              <a:lnSpc>
                <a:spcPct val="100000"/>
              </a:lnSpc>
              <a:spcBef>
                <a:spcPts val="1255"/>
              </a:spcBef>
            </a:pPr>
            <a:r>
              <a:rPr lang="en-US" altLang="zh-CN" sz="2800" spc="-5" dirty="0" err="1">
                <a:solidFill>
                  <a:schemeClr val="bg1"/>
                </a:solidFill>
              </a:rPr>
              <a:t>Remixmatch</a:t>
            </a:r>
            <a:endParaRPr sz="2800" dirty="0">
              <a:solidFill>
                <a:schemeClr val="bg1"/>
              </a:solidFill>
            </a:endParaRPr>
          </a:p>
        </p:txBody>
      </p:sp>
      <p:sp>
        <p:nvSpPr>
          <p:cNvPr id="11" name="文本框 10">
            <a:extLst>
              <a:ext uri="{FF2B5EF4-FFF2-40B4-BE49-F238E27FC236}">
                <a16:creationId xmlns:a16="http://schemas.microsoft.com/office/drawing/2014/main" id="{A797807C-599C-4E74-B3A3-1F61505ADAF8}"/>
              </a:ext>
            </a:extLst>
          </p:cNvPr>
          <p:cNvSpPr txBox="1"/>
          <p:nvPr/>
        </p:nvSpPr>
        <p:spPr>
          <a:xfrm>
            <a:off x="774839" y="1343025"/>
            <a:ext cx="9296261" cy="1200329"/>
          </a:xfrm>
          <a:prstGeom prst="rect">
            <a:avLst/>
          </a:prstGeom>
          <a:noFill/>
        </p:spPr>
        <p:txBody>
          <a:bodyPr wrap="square" rtlCol="0">
            <a:spAutoFit/>
          </a:bodyPr>
          <a:lstStyle/>
          <a:p>
            <a:r>
              <a:rPr lang="zh-CN" altLang="en-US" dirty="0"/>
              <a:t>作者的思路：</a:t>
            </a:r>
            <a:endParaRPr lang="en-US" altLang="zh-CN" dirty="0"/>
          </a:p>
          <a:p>
            <a:r>
              <a:rPr lang="en-US" altLang="zh-CN" dirty="0"/>
              <a:t>1.</a:t>
            </a:r>
            <a:r>
              <a:rPr lang="zh-CN" altLang="en-US" dirty="0"/>
              <a:t>首先作者根据</a:t>
            </a:r>
            <a:r>
              <a:rPr lang="en-US" altLang="zh-CN" dirty="0"/>
              <a:t>Bridle</a:t>
            </a:r>
            <a:r>
              <a:rPr lang="zh-CN" altLang="zh-CN" dirty="0"/>
              <a:t>提出的方法：最大化模型的输入和未标记数据输出之间的互信息，也就是说一个好的分类器的预测应该尽可能地依赖于输入</a:t>
            </a:r>
            <a:r>
              <a:rPr lang="zh-CN" altLang="en-US" dirty="0"/>
              <a:t>：</a:t>
            </a:r>
            <a:endParaRPr lang="en-US" altLang="zh-CN" dirty="0"/>
          </a:p>
          <a:p>
            <a:endParaRPr lang="zh-CN" altLang="en-US" dirty="0"/>
          </a:p>
        </p:txBody>
      </p:sp>
      <p:pic>
        <p:nvPicPr>
          <p:cNvPr id="12" name="图片 11">
            <a:extLst>
              <a:ext uri="{FF2B5EF4-FFF2-40B4-BE49-F238E27FC236}">
                <a16:creationId xmlns:a16="http://schemas.microsoft.com/office/drawing/2014/main" id="{FB18881F-C9BF-41AC-9BA7-C49A209002B9}"/>
              </a:ext>
            </a:extLst>
          </p:cNvPr>
          <p:cNvPicPr>
            <a:picLocks noChangeAspect="1"/>
          </p:cNvPicPr>
          <p:nvPr/>
        </p:nvPicPr>
        <p:blipFill>
          <a:blip r:embed="rId4"/>
          <a:stretch>
            <a:fillRect/>
          </a:stretch>
        </p:blipFill>
        <p:spPr>
          <a:xfrm>
            <a:off x="1841500" y="2257425"/>
            <a:ext cx="6734175" cy="1104900"/>
          </a:xfrm>
          <a:prstGeom prst="rect">
            <a:avLst/>
          </a:prstGeom>
        </p:spPr>
      </p:pic>
      <p:sp>
        <p:nvSpPr>
          <p:cNvPr id="13" name="文本框 12">
            <a:extLst>
              <a:ext uri="{FF2B5EF4-FFF2-40B4-BE49-F238E27FC236}">
                <a16:creationId xmlns:a16="http://schemas.microsoft.com/office/drawing/2014/main" id="{BD0FEC10-B633-4729-B272-6972F075FA82}"/>
              </a:ext>
            </a:extLst>
          </p:cNvPr>
          <p:cNvSpPr txBox="1"/>
          <p:nvPr/>
        </p:nvSpPr>
        <p:spPr>
          <a:xfrm>
            <a:off x="774700" y="3457754"/>
            <a:ext cx="9144000" cy="2308324"/>
          </a:xfrm>
          <a:prstGeom prst="rect">
            <a:avLst/>
          </a:prstGeom>
          <a:noFill/>
        </p:spPr>
        <p:txBody>
          <a:bodyPr wrap="square" rtlCol="0">
            <a:spAutoFit/>
          </a:bodyPr>
          <a:lstStyle/>
          <a:p>
            <a:r>
              <a:rPr lang="zh-CN" altLang="en-US" dirty="0"/>
              <a:t>其中公式第二项鼓励熵最小化，第一项</a:t>
            </a:r>
            <a:r>
              <a:rPr lang="zh-CN" altLang="zh-CN" dirty="0"/>
              <a:t>鼓励在整个训练集中，模型预测每个类的频率相等</a:t>
            </a:r>
            <a:endParaRPr lang="en-US" altLang="zh-CN" dirty="0"/>
          </a:p>
          <a:p>
            <a:endParaRPr lang="en-US" altLang="zh-CN" dirty="0"/>
          </a:p>
          <a:p>
            <a:r>
              <a:rPr lang="en-US" altLang="zh-CN" dirty="0"/>
              <a:t>2. </a:t>
            </a:r>
            <a:r>
              <a:rPr lang="en-US" altLang="zh-CN" dirty="0" err="1"/>
              <a:t>Mixmatch</a:t>
            </a:r>
            <a:r>
              <a:rPr lang="zh-CN" altLang="zh-CN" dirty="0"/>
              <a:t>只使用了简单的数据增强，然后作者有意使用</a:t>
            </a:r>
            <a:r>
              <a:rPr lang="en-US" altLang="zh-CN" dirty="0" err="1"/>
              <a:t>Autoaugment</a:t>
            </a:r>
            <a:r>
              <a:rPr lang="zh-CN" altLang="zh-CN" dirty="0"/>
              <a:t>进行数据增强，结果无法收敛。（其中</a:t>
            </a:r>
            <a:r>
              <a:rPr lang="en-US" altLang="zh-CN" dirty="0" err="1"/>
              <a:t>AutoAugment</a:t>
            </a:r>
            <a:r>
              <a:rPr lang="zh-CN" altLang="zh-CN" dirty="0"/>
              <a:t>使用强化学习来学习需要许多监督模型训练试验的策略，故我们采用控制理论的思想），作者认为</a:t>
            </a:r>
            <a:r>
              <a:rPr lang="en-US" altLang="zh-CN" dirty="0" err="1"/>
              <a:t>Mixmatch</a:t>
            </a:r>
            <a:r>
              <a:rPr lang="zh-CN" altLang="zh-CN" dirty="0"/>
              <a:t>不稳定的原因在于</a:t>
            </a:r>
            <a:r>
              <a:rPr lang="en-US" altLang="zh-CN" dirty="0" err="1"/>
              <a:t>Mixmatch</a:t>
            </a:r>
            <a:r>
              <a:rPr lang="zh-CN" altLang="zh-CN" dirty="0"/>
              <a:t>利用强增强可能得到不同的预测结果，因此它们的平均值可能不是有意义的</a:t>
            </a:r>
            <a:r>
              <a:rPr lang="zh-CN" altLang="en-US" dirty="0"/>
              <a:t>，换句话说生成的标签意义不大</a:t>
            </a:r>
            <a:r>
              <a:rPr lang="zh-CN" altLang="zh-CN" dirty="0"/>
              <a:t>，所以作者采用弱增强生成标签，然后使生成的强增强的数据和弱增强数据的标签一致，且用了交叉熵来代替均方误差。</a:t>
            </a:r>
            <a:r>
              <a:rPr lang="en-US" altLang="zh-CN" dirty="0"/>
              <a:t> </a:t>
            </a:r>
            <a:endParaRPr lang="zh-CN" altLang="en-US" dirty="0"/>
          </a:p>
        </p:txBody>
      </p:sp>
    </p:spTree>
    <p:extLst>
      <p:ext uri="{BB962C8B-B14F-4D97-AF65-F5344CB8AC3E}">
        <p14:creationId xmlns:p14="http://schemas.microsoft.com/office/powerpoint/2010/main" val="1034933699"/>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74839" y="348995"/>
            <a:ext cx="6817995" cy="591829"/>
          </a:xfrm>
          <a:prstGeom prst="rect">
            <a:avLst/>
          </a:prstGeom>
          <a:solidFill>
            <a:srgbClr val="0E2F7E"/>
          </a:solidFill>
        </p:spPr>
        <p:txBody>
          <a:bodyPr vert="horz" wrap="square" lIns="0" tIns="159385" rIns="0" bIns="0" rtlCol="0">
            <a:spAutoFit/>
          </a:bodyPr>
          <a:lstStyle/>
          <a:p>
            <a:pPr marL="202565">
              <a:lnSpc>
                <a:spcPct val="100000"/>
              </a:lnSpc>
              <a:spcBef>
                <a:spcPts val="1255"/>
              </a:spcBef>
            </a:pPr>
            <a:r>
              <a:rPr lang="en-US" altLang="zh-CN" sz="2800" spc="-5" dirty="0" err="1">
                <a:solidFill>
                  <a:schemeClr val="bg1"/>
                </a:solidFill>
              </a:rPr>
              <a:t>Remixmatch</a:t>
            </a:r>
            <a:endParaRPr sz="2800" dirty="0">
              <a:solidFill>
                <a:schemeClr val="bg1"/>
              </a:solidFill>
            </a:endParaRPr>
          </a:p>
        </p:txBody>
      </p:sp>
      <p:pic>
        <p:nvPicPr>
          <p:cNvPr id="5" name="图片 4">
            <a:extLst>
              <a:ext uri="{FF2B5EF4-FFF2-40B4-BE49-F238E27FC236}">
                <a16:creationId xmlns:a16="http://schemas.microsoft.com/office/drawing/2014/main" id="{9F825BB4-0E03-49EE-BA26-57DD6BAF072D}"/>
              </a:ext>
            </a:extLst>
          </p:cNvPr>
          <p:cNvPicPr>
            <a:picLocks noChangeAspect="1"/>
          </p:cNvPicPr>
          <p:nvPr/>
        </p:nvPicPr>
        <p:blipFill>
          <a:blip r:embed="rId4"/>
          <a:stretch>
            <a:fillRect/>
          </a:stretch>
        </p:blipFill>
        <p:spPr>
          <a:xfrm>
            <a:off x="2451100" y="1060739"/>
            <a:ext cx="5619750" cy="2543175"/>
          </a:xfrm>
          <a:prstGeom prst="rect">
            <a:avLst/>
          </a:prstGeom>
        </p:spPr>
      </p:pic>
      <p:sp>
        <p:nvSpPr>
          <p:cNvPr id="6" name="文本框 5">
            <a:extLst>
              <a:ext uri="{FF2B5EF4-FFF2-40B4-BE49-F238E27FC236}">
                <a16:creationId xmlns:a16="http://schemas.microsoft.com/office/drawing/2014/main" id="{75DD4BA4-46D4-4C15-A62B-9D121DF1DE08}"/>
              </a:ext>
            </a:extLst>
          </p:cNvPr>
          <p:cNvSpPr txBox="1"/>
          <p:nvPr/>
        </p:nvSpPr>
        <p:spPr>
          <a:xfrm>
            <a:off x="774839" y="1219839"/>
            <a:ext cx="2286000" cy="369332"/>
          </a:xfrm>
          <a:prstGeom prst="rect">
            <a:avLst/>
          </a:prstGeom>
          <a:noFill/>
        </p:spPr>
        <p:txBody>
          <a:bodyPr wrap="square" rtlCol="0">
            <a:spAutoFit/>
          </a:bodyPr>
          <a:lstStyle/>
          <a:p>
            <a:r>
              <a:rPr lang="zh-CN" altLang="en-US" dirty="0"/>
              <a:t>分布对齐：</a:t>
            </a:r>
          </a:p>
        </p:txBody>
      </p:sp>
      <p:sp>
        <p:nvSpPr>
          <p:cNvPr id="8" name="文本框 7">
            <a:extLst>
              <a:ext uri="{FF2B5EF4-FFF2-40B4-BE49-F238E27FC236}">
                <a16:creationId xmlns:a16="http://schemas.microsoft.com/office/drawing/2014/main" id="{37249D45-C06D-47F8-BABA-EB5761B802BF}"/>
              </a:ext>
            </a:extLst>
          </p:cNvPr>
          <p:cNvSpPr txBox="1"/>
          <p:nvPr/>
        </p:nvSpPr>
        <p:spPr>
          <a:xfrm>
            <a:off x="774839" y="4467225"/>
            <a:ext cx="2286000" cy="369332"/>
          </a:xfrm>
          <a:prstGeom prst="rect">
            <a:avLst/>
          </a:prstGeom>
          <a:noFill/>
        </p:spPr>
        <p:txBody>
          <a:bodyPr wrap="square" rtlCol="0">
            <a:spAutoFit/>
          </a:bodyPr>
          <a:lstStyle/>
          <a:p>
            <a:r>
              <a:rPr lang="zh-CN" altLang="en-US" dirty="0"/>
              <a:t>增强锚定：</a:t>
            </a:r>
          </a:p>
        </p:txBody>
      </p:sp>
      <p:pic>
        <p:nvPicPr>
          <p:cNvPr id="10" name="图片 9">
            <a:extLst>
              <a:ext uri="{FF2B5EF4-FFF2-40B4-BE49-F238E27FC236}">
                <a16:creationId xmlns:a16="http://schemas.microsoft.com/office/drawing/2014/main" id="{8E094E6A-7CEE-4D39-875A-EC8B4E57DDC7}"/>
              </a:ext>
            </a:extLst>
          </p:cNvPr>
          <p:cNvPicPr>
            <a:picLocks noChangeAspect="1"/>
          </p:cNvPicPr>
          <p:nvPr/>
        </p:nvPicPr>
        <p:blipFill>
          <a:blip r:embed="rId5"/>
          <a:stretch>
            <a:fillRect/>
          </a:stretch>
        </p:blipFill>
        <p:spPr>
          <a:xfrm>
            <a:off x="2451100" y="3629025"/>
            <a:ext cx="5619750" cy="2809875"/>
          </a:xfrm>
          <a:prstGeom prst="rect">
            <a:avLst/>
          </a:prstGeom>
        </p:spPr>
      </p:pic>
    </p:spTree>
    <p:extLst>
      <p:ext uri="{BB962C8B-B14F-4D97-AF65-F5344CB8AC3E}">
        <p14:creationId xmlns:p14="http://schemas.microsoft.com/office/powerpoint/2010/main" val="3724575495"/>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74839" y="348995"/>
            <a:ext cx="6817995" cy="591829"/>
          </a:xfrm>
          <a:prstGeom prst="rect">
            <a:avLst/>
          </a:prstGeom>
          <a:solidFill>
            <a:srgbClr val="0E2F7E"/>
          </a:solidFill>
        </p:spPr>
        <p:txBody>
          <a:bodyPr vert="horz" wrap="square" lIns="0" tIns="159385" rIns="0" bIns="0" rtlCol="0">
            <a:spAutoFit/>
          </a:bodyPr>
          <a:lstStyle/>
          <a:p>
            <a:pPr marL="202565">
              <a:lnSpc>
                <a:spcPct val="100000"/>
              </a:lnSpc>
              <a:spcBef>
                <a:spcPts val="1255"/>
              </a:spcBef>
            </a:pPr>
            <a:r>
              <a:rPr lang="en-US" altLang="zh-CN" sz="2800" spc="-5" dirty="0" err="1">
                <a:solidFill>
                  <a:schemeClr val="bg1"/>
                </a:solidFill>
              </a:rPr>
              <a:t>Remixmatch</a:t>
            </a:r>
            <a:endParaRPr sz="2800" dirty="0">
              <a:solidFill>
                <a:schemeClr val="bg1"/>
              </a:solidFill>
            </a:endParaRPr>
          </a:p>
        </p:txBody>
      </p:sp>
      <p:pic>
        <p:nvPicPr>
          <p:cNvPr id="5" name="图片 4">
            <a:extLst>
              <a:ext uri="{FF2B5EF4-FFF2-40B4-BE49-F238E27FC236}">
                <a16:creationId xmlns:a16="http://schemas.microsoft.com/office/drawing/2014/main" id="{07419925-93C8-4333-9248-A2000016592E}"/>
              </a:ext>
            </a:extLst>
          </p:cNvPr>
          <p:cNvPicPr>
            <a:picLocks noChangeAspect="1"/>
          </p:cNvPicPr>
          <p:nvPr/>
        </p:nvPicPr>
        <p:blipFill>
          <a:blip r:embed="rId4"/>
          <a:stretch>
            <a:fillRect/>
          </a:stretch>
        </p:blipFill>
        <p:spPr>
          <a:xfrm>
            <a:off x="622300" y="1038224"/>
            <a:ext cx="9513428" cy="5651071"/>
          </a:xfrm>
          <a:prstGeom prst="rect">
            <a:avLst/>
          </a:prstGeom>
        </p:spPr>
      </p:pic>
    </p:spTree>
    <p:extLst>
      <p:ext uri="{BB962C8B-B14F-4D97-AF65-F5344CB8AC3E}">
        <p14:creationId xmlns:p14="http://schemas.microsoft.com/office/powerpoint/2010/main" val="837196731"/>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74839" y="348995"/>
            <a:ext cx="6817995" cy="591829"/>
          </a:xfrm>
          <a:prstGeom prst="rect">
            <a:avLst/>
          </a:prstGeom>
          <a:solidFill>
            <a:srgbClr val="0E2F7E"/>
          </a:solidFill>
        </p:spPr>
        <p:txBody>
          <a:bodyPr vert="horz" wrap="square" lIns="0" tIns="159385" rIns="0" bIns="0" rtlCol="0">
            <a:spAutoFit/>
          </a:bodyPr>
          <a:lstStyle/>
          <a:p>
            <a:pPr marL="202565">
              <a:lnSpc>
                <a:spcPct val="100000"/>
              </a:lnSpc>
              <a:spcBef>
                <a:spcPts val="1255"/>
              </a:spcBef>
            </a:pPr>
            <a:r>
              <a:rPr lang="en-US" altLang="zh-CN" sz="2800" spc="-5" dirty="0" err="1">
                <a:solidFill>
                  <a:schemeClr val="bg1"/>
                </a:solidFill>
              </a:rPr>
              <a:t>Remixmatch</a:t>
            </a:r>
            <a:endParaRPr sz="2800" dirty="0">
              <a:solidFill>
                <a:schemeClr val="bg1"/>
              </a:solidFill>
            </a:endParaRPr>
          </a:p>
        </p:txBody>
      </p:sp>
      <p:pic>
        <p:nvPicPr>
          <p:cNvPr id="5" name="图片 4">
            <a:extLst>
              <a:ext uri="{FF2B5EF4-FFF2-40B4-BE49-F238E27FC236}">
                <a16:creationId xmlns:a16="http://schemas.microsoft.com/office/drawing/2014/main" id="{84EB33D0-B58A-4628-B2ED-AB7A400854AD}"/>
              </a:ext>
            </a:extLst>
          </p:cNvPr>
          <p:cNvPicPr>
            <a:picLocks noChangeAspect="1"/>
          </p:cNvPicPr>
          <p:nvPr/>
        </p:nvPicPr>
        <p:blipFill>
          <a:blip r:embed="rId4"/>
          <a:stretch>
            <a:fillRect/>
          </a:stretch>
        </p:blipFill>
        <p:spPr>
          <a:xfrm>
            <a:off x="774839" y="2153515"/>
            <a:ext cx="8753475" cy="1609725"/>
          </a:xfrm>
          <a:prstGeom prst="rect">
            <a:avLst/>
          </a:prstGeom>
        </p:spPr>
      </p:pic>
      <p:sp>
        <p:nvSpPr>
          <p:cNvPr id="6" name="文本框 5">
            <a:extLst>
              <a:ext uri="{FF2B5EF4-FFF2-40B4-BE49-F238E27FC236}">
                <a16:creationId xmlns:a16="http://schemas.microsoft.com/office/drawing/2014/main" id="{94DCE02F-5307-4E34-A12B-D0C77C70377D}"/>
              </a:ext>
            </a:extLst>
          </p:cNvPr>
          <p:cNvSpPr txBox="1"/>
          <p:nvPr/>
        </p:nvSpPr>
        <p:spPr>
          <a:xfrm>
            <a:off x="791003" y="1185858"/>
            <a:ext cx="4191000" cy="369332"/>
          </a:xfrm>
          <a:prstGeom prst="rect">
            <a:avLst/>
          </a:prstGeom>
          <a:noFill/>
        </p:spPr>
        <p:txBody>
          <a:bodyPr wrap="square" rtlCol="0">
            <a:spAutoFit/>
          </a:bodyPr>
          <a:lstStyle/>
          <a:p>
            <a:r>
              <a:rPr lang="en-US" altLang="zh-CN" dirty="0" err="1"/>
              <a:t>Remixmatch</a:t>
            </a:r>
            <a:r>
              <a:rPr lang="zh-CN" altLang="en-US" dirty="0"/>
              <a:t>的损失函数如下给出：</a:t>
            </a:r>
          </a:p>
        </p:txBody>
      </p:sp>
    </p:spTree>
    <p:extLst>
      <p:ext uri="{BB962C8B-B14F-4D97-AF65-F5344CB8AC3E}">
        <p14:creationId xmlns:p14="http://schemas.microsoft.com/office/powerpoint/2010/main" val="258362701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74839" y="348995"/>
            <a:ext cx="6817995" cy="591829"/>
          </a:xfrm>
          <a:prstGeom prst="rect">
            <a:avLst/>
          </a:prstGeom>
          <a:solidFill>
            <a:srgbClr val="0E2F7E"/>
          </a:solidFill>
        </p:spPr>
        <p:txBody>
          <a:bodyPr vert="horz" wrap="square" lIns="0" tIns="159385" rIns="0" bIns="0" rtlCol="0">
            <a:spAutoFit/>
          </a:bodyPr>
          <a:lstStyle/>
          <a:p>
            <a:pPr marL="202565">
              <a:lnSpc>
                <a:spcPct val="100000"/>
              </a:lnSpc>
              <a:spcBef>
                <a:spcPts val="1255"/>
              </a:spcBef>
            </a:pPr>
            <a:r>
              <a:rPr lang="en-US" altLang="zh-CN" sz="2800" spc="-5" dirty="0" err="1">
                <a:solidFill>
                  <a:schemeClr val="bg1"/>
                </a:solidFill>
              </a:rPr>
              <a:t>Remixmatch</a:t>
            </a:r>
            <a:endParaRPr sz="2800" dirty="0">
              <a:solidFill>
                <a:schemeClr val="bg1"/>
              </a:solidFill>
            </a:endParaRPr>
          </a:p>
        </p:txBody>
      </p:sp>
      <p:sp>
        <p:nvSpPr>
          <p:cNvPr id="3" name="文本框 2">
            <a:extLst>
              <a:ext uri="{FF2B5EF4-FFF2-40B4-BE49-F238E27FC236}">
                <a16:creationId xmlns:a16="http://schemas.microsoft.com/office/drawing/2014/main" id="{26557497-9D8B-43CE-A660-16DD0F4B5343}"/>
              </a:ext>
            </a:extLst>
          </p:cNvPr>
          <p:cNvSpPr txBox="1"/>
          <p:nvPr/>
        </p:nvSpPr>
        <p:spPr>
          <a:xfrm>
            <a:off x="698500" y="1284617"/>
            <a:ext cx="8991461" cy="1754326"/>
          </a:xfrm>
          <a:prstGeom prst="rect">
            <a:avLst/>
          </a:prstGeom>
          <a:noFill/>
        </p:spPr>
        <p:txBody>
          <a:bodyPr wrap="square" rtlCol="0">
            <a:spAutoFit/>
          </a:bodyPr>
          <a:lstStyle/>
          <a:p>
            <a:r>
              <a:rPr lang="en-US" altLang="zh-CN" dirty="0" err="1"/>
              <a:t>Remixmatch</a:t>
            </a:r>
            <a:r>
              <a:rPr lang="zh-CN" altLang="en-US" dirty="0"/>
              <a:t>也设计了一套数据增强策略：</a:t>
            </a:r>
            <a:r>
              <a:rPr lang="en-US" altLang="zh-CN" dirty="0" err="1"/>
              <a:t>CTAugment</a:t>
            </a:r>
            <a:endParaRPr lang="en-US" altLang="zh-CN" dirty="0"/>
          </a:p>
          <a:p>
            <a:r>
              <a:rPr lang="en-US" altLang="zh-CN" b="0" i="0" dirty="0" err="1">
                <a:solidFill>
                  <a:srgbClr val="1D2129"/>
                </a:solidFill>
                <a:effectLst/>
                <a:latin typeface="PingFangSC-Regular"/>
              </a:rPr>
              <a:t>RandAugment</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统一采样转换，但需要调整随机抽样的超参数，当只有很少的（例如 </a:t>
            </a:r>
            <a:r>
              <a:rPr lang="en-US" altLang="zh-CN" b="0" i="0" dirty="0">
                <a:solidFill>
                  <a:srgbClr val="1D2129"/>
                </a:solidFill>
                <a:effectLst/>
                <a:latin typeface="PingFangSC-Regular"/>
              </a:rPr>
              <a:t>40 </a:t>
            </a:r>
            <a:r>
              <a:rPr lang="zh-CN" altLang="en-US" b="0" i="0" dirty="0">
                <a:solidFill>
                  <a:srgbClr val="1D2129"/>
                </a:solidFill>
                <a:effectLst/>
                <a:latin typeface="PingFangSC-Regular"/>
              </a:rPr>
              <a:t>或 </a:t>
            </a:r>
            <a:r>
              <a:rPr lang="en-US" altLang="zh-CN" b="0" i="0" dirty="0">
                <a:solidFill>
                  <a:srgbClr val="1D2129"/>
                </a:solidFill>
                <a:effectLst/>
                <a:latin typeface="PingFangSC-Regular"/>
              </a:rPr>
              <a:t>250</a:t>
            </a:r>
            <a:r>
              <a:rPr lang="zh-CN" altLang="en-US" b="0" i="0" dirty="0">
                <a:solidFill>
                  <a:srgbClr val="1D2129"/>
                </a:solidFill>
                <a:effectLst/>
                <a:latin typeface="PingFangSC-Regular"/>
              </a:rPr>
              <a:t>）标记示例可用时，</a:t>
            </a:r>
            <a:r>
              <a:rPr lang="zh-CN" altLang="en-US" dirty="0">
                <a:solidFill>
                  <a:srgbClr val="1D2129"/>
                </a:solidFill>
                <a:latin typeface="PingFangSC-Regular"/>
              </a:rPr>
              <a:t>效果不是很好</a:t>
            </a:r>
            <a:r>
              <a:rPr lang="zh-CN" altLang="en-US" b="0" i="0" dirty="0">
                <a:solidFill>
                  <a:srgbClr val="1D2129"/>
                </a:solidFill>
                <a:effectLst/>
                <a:latin typeface="PingFangSC-Regular"/>
              </a:rPr>
              <a:t>。与</a:t>
            </a:r>
            <a:r>
              <a:rPr lang="en-US" altLang="zh-CN" b="0" i="0" dirty="0" err="1">
                <a:solidFill>
                  <a:srgbClr val="1D2129"/>
                </a:solidFill>
                <a:effectLst/>
                <a:latin typeface="PingFangSC-Regular"/>
              </a:rPr>
              <a:t>RandAugment</a:t>
            </a:r>
            <a:r>
              <a:rPr lang="zh-CN" altLang="en-US" b="0" i="0" dirty="0">
                <a:solidFill>
                  <a:srgbClr val="1D2129"/>
                </a:solidFill>
                <a:effectLst/>
                <a:latin typeface="PingFangSC-Regular"/>
              </a:rPr>
              <a:t>一样，</a:t>
            </a:r>
            <a:r>
              <a:rPr lang="en-US" altLang="zh-CN" b="0" i="0" dirty="0" err="1">
                <a:solidFill>
                  <a:srgbClr val="1D2129"/>
                </a:solidFill>
                <a:effectLst/>
                <a:latin typeface="PingFangSC-Regular"/>
              </a:rPr>
              <a:t>CTAugment</a:t>
            </a:r>
            <a:r>
              <a:rPr lang="zh-CN" altLang="en-US" b="0" i="0" dirty="0">
                <a:solidFill>
                  <a:srgbClr val="1D2129"/>
                </a:solidFill>
                <a:effectLst/>
                <a:latin typeface="PingFangSC-Regular"/>
              </a:rPr>
              <a:t>还统一采样转换，以便在训练过程中应用但动态推断每个转换的大小。直观地说，对于每个增强参数，</a:t>
            </a:r>
            <a:r>
              <a:rPr lang="en-US" altLang="zh-CN" b="0" i="0" dirty="0" err="1">
                <a:solidFill>
                  <a:srgbClr val="1D2129"/>
                </a:solidFill>
                <a:effectLst/>
                <a:latin typeface="PingFangSC-Regular"/>
              </a:rPr>
              <a:t>CTAugment</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学习它将生成分类为正确标签的图像的可能性。使用这些可能性，</a:t>
            </a:r>
            <a:r>
              <a:rPr lang="en-US" altLang="zh-CN" b="0" i="0" dirty="0" err="1">
                <a:solidFill>
                  <a:srgbClr val="1D2129"/>
                </a:solidFill>
                <a:effectLst/>
                <a:latin typeface="PingFangSC-Regular"/>
              </a:rPr>
              <a:t>CTAugment</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然后只对落在网络容差内的增强进行采样。</a:t>
            </a:r>
            <a:endParaRPr lang="en-US" altLang="zh-CN" b="0" i="0" dirty="0">
              <a:solidFill>
                <a:srgbClr val="1D2129"/>
              </a:solidFill>
              <a:effectLst/>
              <a:latin typeface="PingFangSC-Regular"/>
            </a:endParaRPr>
          </a:p>
        </p:txBody>
      </p:sp>
      <p:pic>
        <p:nvPicPr>
          <p:cNvPr id="7" name="图片 6">
            <a:extLst>
              <a:ext uri="{FF2B5EF4-FFF2-40B4-BE49-F238E27FC236}">
                <a16:creationId xmlns:a16="http://schemas.microsoft.com/office/drawing/2014/main" id="{AB1C2072-41C6-428E-9AFB-EE652F8CBE40}"/>
              </a:ext>
            </a:extLst>
          </p:cNvPr>
          <p:cNvPicPr>
            <a:picLocks noChangeAspect="1"/>
          </p:cNvPicPr>
          <p:nvPr/>
        </p:nvPicPr>
        <p:blipFill>
          <a:blip r:embed="rId4"/>
          <a:stretch>
            <a:fillRect/>
          </a:stretch>
        </p:blipFill>
        <p:spPr>
          <a:xfrm>
            <a:off x="1503233" y="3545400"/>
            <a:ext cx="3476625" cy="390525"/>
          </a:xfrm>
          <a:prstGeom prst="rect">
            <a:avLst/>
          </a:prstGeom>
        </p:spPr>
      </p:pic>
      <p:pic>
        <p:nvPicPr>
          <p:cNvPr id="9" name="图片 8">
            <a:extLst>
              <a:ext uri="{FF2B5EF4-FFF2-40B4-BE49-F238E27FC236}">
                <a16:creationId xmlns:a16="http://schemas.microsoft.com/office/drawing/2014/main" id="{6FDFFB2B-FB4D-4BA9-9C62-508F662FEFF8}"/>
              </a:ext>
            </a:extLst>
          </p:cNvPr>
          <p:cNvPicPr>
            <a:picLocks noChangeAspect="1"/>
          </p:cNvPicPr>
          <p:nvPr/>
        </p:nvPicPr>
        <p:blipFill>
          <a:blip r:embed="rId5"/>
          <a:stretch>
            <a:fillRect/>
          </a:stretch>
        </p:blipFill>
        <p:spPr>
          <a:xfrm>
            <a:off x="965792" y="3602550"/>
            <a:ext cx="552450" cy="333375"/>
          </a:xfrm>
          <a:prstGeom prst="rect">
            <a:avLst/>
          </a:prstGeom>
        </p:spPr>
      </p:pic>
      <p:pic>
        <p:nvPicPr>
          <p:cNvPr id="11" name="图片 10">
            <a:extLst>
              <a:ext uri="{FF2B5EF4-FFF2-40B4-BE49-F238E27FC236}">
                <a16:creationId xmlns:a16="http://schemas.microsoft.com/office/drawing/2014/main" id="{E6DEB6FF-B914-4C68-B09B-CC111C645B15}"/>
              </a:ext>
            </a:extLst>
          </p:cNvPr>
          <p:cNvPicPr>
            <a:picLocks noChangeAspect="1"/>
          </p:cNvPicPr>
          <p:nvPr/>
        </p:nvPicPr>
        <p:blipFill>
          <a:blip r:embed="rId6"/>
          <a:stretch>
            <a:fillRect/>
          </a:stretch>
        </p:blipFill>
        <p:spPr>
          <a:xfrm>
            <a:off x="5566232" y="3586162"/>
            <a:ext cx="847725" cy="390525"/>
          </a:xfrm>
          <a:prstGeom prst="rect">
            <a:avLst/>
          </a:prstGeom>
        </p:spPr>
      </p:pic>
      <p:pic>
        <p:nvPicPr>
          <p:cNvPr id="5" name="图片 4"/>
          <p:cNvPicPr>
            <a:picLocks noChangeAspect="1"/>
          </p:cNvPicPr>
          <p:nvPr/>
        </p:nvPicPr>
        <p:blipFill>
          <a:blip r:embed="rId7"/>
          <a:stretch>
            <a:fillRect/>
          </a:stretch>
        </p:blipFill>
        <p:spPr>
          <a:xfrm>
            <a:off x="6261100" y="3626362"/>
            <a:ext cx="2076450" cy="285750"/>
          </a:xfrm>
          <a:prstGeom prst="rect">
            <a:avLst/>
          </a:prstGeom>
        </p:spPr>
      </p:pic>
      <p:pic>
        <p:nvPicPr>
          <p:cNvPr id="6" name="图片 5"/>
          <p:cNvPicPr>
            <a:picLocks noChangeAspect="1"/>
          </p:cNvPicPr>
          <p:nvPr/>
        </p:nvPicPr>
        <p:blipFill>
          <a:blip r:embed="rId8"/>
          <a:stretch>
            <a:fillRect/>
          </a:stretch>
        </p:blipFill>
        <p:spPr>
          <a:xfrm>
            <a:off x="8775700" y="3586162"/>
            <a:ext cx="1095375" cy="285750"/>
          </a:xfrm>
          <a:prstGeom prst="rect">
            <a:avLst/>
          </a:prstGeom>
        </p:spPr>
      </p:pic>
      <p:pic>
        <p:nvPicPr>
          <p:cNvPr id="8" name="图片 7"/>
          <p:cNvPicPr>
            <a:picLocks noChangeAspect="1"/>
          </p:cNvPicPr>
          <p:nvPr/>
        </p:nvPicPr>
        <p:blipFill>
          <a:blip r:embed="rId9"/>
          <a:stretch>
            <a:fillRect/>
          </a:stretch>
        </p:blipFill>
        <p:spPr>
          <a:xfrm>
            <a:off x="965792" y="4772025"/>
            <a:ext cx="5705475" cy="304800"/>
          </a:xfrm>
          <a:prstGeom prst="rect">
            <a:avLst/>
          </a:prstGeom>
        </p:spPr>
      </p:pic>
    </p:spTree>
    <p:extLst>
      <p:ext uri="{BB962C8B-B14F-4D97-AF65-F5344CB8AC3E}">
        <p14:creationId xmlns:p14="http://schemas.microsoft.com/office/powerpoint/2010/main" val="3312332011"/>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74839" y="348995"/>
            <a:ext cx="6817995" cy="591829"/>
          </a:xfrm>
          <a:prstGeom prst="rect">
            <a:avLst/>
          </a:prstGeom>
          <a:solidFill>
            <a:srgbClr val="0E2F7E"/>
          </a:solidFill>
        </p:spPr>
        <p:txBody>
          <a:bodyPr vert="horz" wrap="square" lIns="0" tIns="159385" rIns="0" bIns="0" rtlCol="0">
            <a:spAutoFit/>
          </a:bodyPr>
          <a:lstStyle/>
          <a:p>
            <a:pPr marL="202565">
              <a:lnSpc>
                <a:spcPct val="100000"/>
              </a:lnSpc>
              <a:spcBef>
                <a:spcPts val="1255"/>
              </a:spcBef>
            </a:pPr>
            <a:r>
              <a:rPr lang="en-US" altLang="zh-CN" sz="2800" spc="-5" dirty="0" err="1">
                <a:solidFill>
                  <a:schemeClr val="bg1"/>
                </a:solidFill>
              </a:rPr>
              <a:t>Fixmatch</a:t>
            </a:r>
            <a:endParaRPr sz="2800" dirty="0">
              <a:solidFill>
                <a:schemeClr val="bg1"/>
              </a:solidFill>
            </a:endParaRPr>
          </a:p>
        </p:txBody>
      </p:sp>
      <p:sp>
        <p:nvSpPr>
          <p:cNvPr id="7" name="文本框 6">
            <a:extLst>
              <a:ext uri="{FF2B5EF4-FFF2-40B4-BE49-F238E27FC236}">
                <a16:creationId xmlns:a16="http://schemas.microsoft.com/office/drawing/2014/main" id="{4D3ABAF2-225D-A007-D9C8-4DE433E0DCFC}"/>
              </a:ext>
            </a:extLst>
          </p:cNvPr>
          <p:cNvSpPr txBox="1"/>
          <p:nvPr/>
        </p:nvSpPr>
        <p:spPr>
          <a:xfrm>
            <a:off x="774839" y="915661"/>
            <a:ext cx="9143862" cy="1711366"/>
          </a:xfrm>
          <a:prstGeom prst="rect">
            <a:avLst/>
          </a:prstGeom>
          <a:noFill/>
        </p:spPr>
        <p:txBody>
          <a:bodyPr wrap="square" rtlCol="0">
            <a:spAutoFit/>
          </a:bodyPr>
          <a:lstStyle/>
          <a:p>
            <a:pPr>
              <a:lnSpc>
                <a:spcPct val="150000"/>
              </a:lnSpc>
            </a:pPr>
            <a:r>
              <a:rPr lang="en-US" altLang="zh-CN" dirty="0"/>
              <a:t>4. </a:t>
            </a:r>
            <a:r>
              <a:rPr lang="en-US" altLang="zh-CN" dirty="0" err="1"/>
              <a:t>FixMatch</a:t>
            </a:r>
            <a:r>
              <a:rPr lang="en-US" altLang="zh-CN" dirty="0"/>
              <a:t>: Simplifying Semi-Supervised Learning with Consistency and Confidence</a:t>
            </a:r>
          </a:p>
          <a:p>
            <a:pPr>
              <a:lnSpc>
                <a:spcPct val="150000"/>
              </a:lnSpc>
            </a:pPr>
            <a:r>
              <a:rPr lang="en-US" altLang="zh-CN" dirty="0"/>
              <a:t>	</a:t>
            </a:r>
            <a:r>
              <a:rPr lang="en-US" altLang="zh-CN" dirty="0" err="1"/>
              <a:t>Kihyuk</a:t>
            </a:r>
            <a:r>
              <a:rPr lang="en-US" altLang="zh-CN" dirty="0"/>
              <a:t> Sohn   David Berthelot  Chun-Liang Li  </a:t>
            </a:r>
            <a:r>
              <a:rPr lang="en-US" altLang="zh-CN" dirty="0" err="1"/>
              <a:t>Zizhao</a:t>
            </a:r>
            <a:r>
              <a:rPr lang="en-US" altLang="zh-CN" dirty="0"/>
              <a:t> Zhang  Nicholas   </a:t>
            </a:r>
            <a:r>
              <a:rPr lang="en-US" altLang="zh-CN" dirty="0" err="1"/>
              <a:t>Carlini</a:t>
            </a:r>
            <a:r>
              <a:rPr lang="en-US" altLang="zh-CN" dirty="0"/>
              <a:t> </a:t>
            </a:r>
          </a:p>
          <a:p>
            <a:pPr>
              <a:lnSpc>
                <a:spcPct val="150000"/>
              </a:lnSpc>
            </a:pPr>
            <a:r>
              <a:rPr lang="en-US" altLang="zh-CN" dirty="0"/>
              <a:t>		</a:t>
            </a:r>
            <a:r>
              <a:rPr lang="en-US" altLang="zh-CN" dirty="0" err="1"/>
              <a:t>Ekin</a:t>
            </a:r>
            <a:r>
              <a:rPr lang="en-US" altLang="zh-CN" dirty="0"/>
              <a:t> D. </a:t>
            </a:r>
            <a:r>
              <a:rPr lang="en-US" altLang="zh-CN" dirty="0" err="1"/>
              <a:t>Cubuk</a:t>
            </a:r>
            <a:r>
              <a:rPr lang="en-US" altLang="zh-CN" dirty="0"/>
              <a:t>    Alex </a:t>
            </a:r>
            <a:r>
              <a:rPr lang="en-US" altLang="zh-CN" dirty="0" err="1"/>
              <a:t>Kurakin</a:t>
            </a:r>
            <a:r>
              <a:rPr lang="en-US" altLang="zh-CN" dirty="0"/>
              <a:t>    Han Zhang     Colin </a:t>
            </a:r>
            <a:r>
              <a:rPr lang="en-US" altLang="zh-CN" dirty="0" err="1"/>
              <a:t>Raffel</a:t>
            </a:r>
            <a:endParaRPr lang="en-US" altLang="zh-CN" dirty="0"/>
          </a:p>
          <a:p>
            <a:pPr>
              <a:lnSpc>
                <a:spcPct val="150000"/>
              </a:lnSpc>
            </a:pPr>
            <a:r>
              <a:rPr lang="en-US" altLang="zh-CN" dirty="0" err="1"/>
              <a:t>NeurIPS</a:t>
            </a:r>
            <a:r>
              <a:rPr lang="en-US" altLang="zh-CN" dirty="0"/>
              <a:t> 2020							Google Research</a:t>
            </a:r>
          </a:p>
        </p:txBody>
      </p:sp>
      <p:sp>
        <p:nvSpPr>
          <p:cNvPr id="3" name="文本框 2"/>
          <p:cNvSpPr txBox="1"/>
          <p:nvPr/>
        </p:nvSpPr>
        <p:spPr>
          <a:xfrm>
            <a:off x="927100" y="3095625"/>
            <a:ext cx="8305800" cy="646331"/>
          </a:xfrm>
          <a:prstGeom prst="rect">
            <a:avLst/>
          </a:prstGeom>
          <a:noFill/>
        </p:spPr>
        <p:txBody>
          <a:bodyPr wrap="square" rtlCol="0">
            <a:spAutoFit/>
          </a:bodyPr>
          <a:lstStyle/>
          <a:p>
            <a:r>
              <a:rPr lang="zh-CN" altLang="en-US" dirty="0"/>
              <a:t>创新点：</a:t>
            </a:r>
            <a:endParaRPr lang="en-US" altLang="zh-CN" dirty="0"/>
          </a:p>
          <a:p>
            <a:r>
              <a:rPr lang="zh-CN" altLang="en-US" dirty="0"/>
              <a:t>对上述的一些</a:t>
            </a:r>
            <a:r>
              <a:rPr lang="en-US" altLang="zh-CN" dirty="0"/>
              <a:t>SSL</a:t>
            </a:r>
            <a:r>
              <a:rPr lang="zh-CN" altLang="en-US" dirty="0"/>
              <a:t>算法进行了一个总结和简化，并给出了一个算法框架</a:t>
            </a:r>
          </a:p>
        </p:txBody>
      </p:sp>
    </p:spTree>
    <p:extLst>
      <p:ext uri="{BB962C8B-B14F-4D97-AF65-F5344CB8AC3E}">
        <p14:creationId xmlns:p14="http://schemas.microsoft.com/office/powerpoint/2010/main" val="464752190"/>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74839" y="348995"/>
            <a:ext cx="6817995" cy="591829"/>
          </a:xfrm>
          <a:prstGeom prst="rect">
            <a:avLst/>
          </a:prstGeom>
          <a:solidFill>
            <a:srgbClr val="0E2F7E"/>
          </a:solidFill>
        </p:spPr>
        <p:txBody>
          <a:bodyPr vert="horz" wrap="square" lIns="0" tIns="159385" rIns="0" bIns="0" rtlCol="0">
            <a:spAutoFit/>
          </a:bodyPr>
          <a:lstStyle/>
          <a:p>
            <a:pPr marL="202565">
              <a:lnSpc>
                <a:spcPct val="100000"/>
              </a:lnSpc>
              <a:spcBef>
                <a:spcPts val="1255"/>
              </a:spcBef>
            </a:pPr>
            <a:r>
              <a:rPr lang="en-US" altLang="zh-CN" sz="2800" spc="-5" dirty="0" err="1">
                <a:solidFill>
                  <a:schemeClr val="bg1"/>
                </a:solidFill>
              </a:rPr>
              <a:t>Fixmatch</a:t>
            </a:r>
            <a:endParaRPr sz="2800" dirty="0">
              <a:solidFill>
                <a:schemeClr val="bg1"/>
              </a:solidFill>
            </a:endParaRPr>
          </a:p>
        </p:txBody>
      </p:sp>
      <p:pic>
        <p:nvPicPr>
          <p:cNvPr id="5" name="图片 4">
            <a:extLst>
              <a:ext uri="{FF2B5EF4-FFF2-40B4-BE49-F238E27FC236}">
                <a16:creationId xmlns:a16="http://schemas.microsoft.com/office/drawing/2014/main" id="{AB2F95A8-0D78-44F8-B185-BF02A8A11710}"/>
              </a:ext>
            </a:extLst>
          </p:cNvPr>
          <p:cNvPicPr>
            <a:picLocks noChangeAspect="1"/>
          </p:cNvPicPr>
          <p:nvPr/>
        </p:nvPicPr>
        <p:blipFill>
          <a:blip r:embed="rId4"/>
          <a:stretch>
            <a:fillRect/>
          </a:stretch>
        </p:blipFill>
        <p:spPr>
          <a:xfrm>
            <a:off x="622300" y="1495425"/>
            <a:ext cx="9753600" cy="3313246"/>
          </a:xfrm>
          <a:prstGeom prst="rect">
            <a:avLst/>
          </a:prstGeom>
        </p:spPr>
      </p:pic>
    </p:spTree>
    <p:extLst>
      <p:ext uri="{BB962C8B-B14F-4D97-AF65-F5344CB8AC3E}">
        <p14:creationId xmlns:p14="http://schemas.microsoft.com/office/powerpoint/2010/main" val="133653573"/>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74839" y="348995"/>
            <a:ext cx="6817995" cy="591829"/>
          </a:xfrm>
          <a:prstGeom prst="rect">
            <a:avLst/>
          </a:prstGeom>
          <a:solidFill>
            <a:srgbClr val="0E2F7E"/>
          </a:solidFill>
        </p:spPr>
        <p:txBody>
          <a:bodyPr vert="horz" wrap="square" lIns="0" tIns="159385" rIns="0" bIns="0" rtlCol="0">
            <a:spAutoFit/>
          </a:bodyPr>
          <a:lstStyle/>
          <a:p>
            <a:pPr marL="202565">
              <a:lnSpc>
                <a:spcPct val="100000"/>
              </a:lnSpc>
              <a:spcBef>
                <a:spcPts val="1255"/>
              </a:spcBef>
            </a:pPr>
            <a:r>
              <a:rPr lang="en-US" altLang="zh-CN" sz="2800" spc="-5" dirty="0" err="1">
                <a:solidFill>
                  <a:schemeClr val="bg1"/>
                </a:solidFill>
              </a:rPr>
              <a:t>Fixmatch</a:t>
            </a:r>
            <a:endParaRPr sz="2800" dirty="0">
              <a:solidFill>
                <a:schemeClr val="bg1"/>
              </a:solidFill>
            </a:endParaRPr>
          </a:p>
        </p:txBody>
      </p:sp>
      <p:pic>
        <p:nvPicPr>
          <p:cNvPr id="4" name="图片 3">
            <a:extLst>
              <a:ext uri="{FF2B5EF4-FFF2-40B4-BE49-F238E27FC236}">
                <a16:creationId xmlns:a16="http://schemas.microsoft.com/office/drawing/2014/main" id="{9AB0DCB7-7B30-41A6-804D-D575D9F66834}"/>
              </a:ext>
            </a:extLst>
          </p:cNvPr>
          <p:cNvPicPr>
            <a:picLocks noChangeAspect="1"/>
          </p:cNvPicPr>
          <p:nvPr/>
        </p:nvPicPr>
        <p:blipFill>
          <a:blip r:embed="rId4"/>
          <a:stretch>
            <a:fillRect/>
          </a:stretch>
        </p:blipFill>
        <p:spPr>
          <a:xfrm>
            <a:off x="88900" y="2028825"/>
            <a:ext cx="10483225" cy="3124200"/>
          </a:xfrm>
          <a:prstGeom prst="rect">
            <a:avLst/>
          </a:prstGeom>
        </p:spPr>
      </p:pic>
    </p:spTree>
    <p:extLst>
      <p:ext uri="{BB962C8B-B14F-4D97-AF65-F5344CB8AC3E}">
        <p14:creationId xmlns:p14="http://schemas.microsoft.com/office/powerpoint/2010/main" val="2590553517"/>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74839" y="348995"/>
            <a:ext cx="6817995" cy="591829"/>
          </a:xfrm>
          <a:prstGeom prst="rect">
            <a:avLst/>
          </a:prstGeom>
          <a:solidFill>
            <a:srgbClr val="0E2F7E"/>
          </a:solidFill>
        </p:spPr>
        <p:txBody>
          <a:bodyPr vert="horz" wrap="square" lIns="0" tIns="159385" rIns="0" bIns="0" rtlCol="0">
            <a:spAutoFit/>
          </a:bodyPr>
          <a:lstStyle/>
          <a:p>
            <a:pPr marL="202565">
              <a:lnSpc>
                <a:spcPct val="100000"/>
              </a:lnSpc>
              <a:spcBef>
                <a:spcPts val="1255"/>
              </a:spcBef>
            </a:pPr>
            <a:r>
              <a:rPr lang="en-US" altLang="zh-CN" sz="2800" spc="-5" dirty="0" err="1">
                <a:solidFill>
                  <a:schemeClr val="bg1"/>
                </a:solidFill>
              </a:rPr>
              <a:t>Fixmatch</a:t>
            </a:r>
            <a:endParaRPr sz="2800" dirty="0">
              <a:solidFill>
                <a:schemeClr val="bg1"/>
              </a:solidFill>
            </a:endParaRPr>
          </a:p>
        </p:txBody>
      </p:sp>
      <p:pic>
        <p:nvPicPr>
          <p:cNvPr id="4" name="图片 3">
            <a:extLst>
              <a:ext uri="{FF2B5EF4-FFF2-40B4-BE49-F238E27FC236}">
                <a16:creationId xmlns:a16="http://schemas.microsoft.com/office/drawing/2014/main" id="{AC5AAF75-03BA-421B-B671-03FD5D3BAE08}"/>
              </a:ext>
            </a:extLst>
          </p:cNvPr>
          <p:cNvPicPr>
            <a:picLocks noChangeAspect="1"/>
          </p:cNvPicPr>
          <p:nvPr/>
        </p:nvPicPr>
        <p:blipFill>
          <a:blip r:embed="rId3"/>
          <a:stretch>
            <a:fillRect/>
          </a:stretch>
        </p:blipFill>
        <p:spPr>
          <a:xfrm>
            <a:off x="787539" y="1266825"/>
            <a:ext cx="5653790" cy="4724400"/>
          </a:xfrm>
          <a:prstGeom prst="rect">
            <a:avLst/>
          </a:prstGeom>
        </p:spPr>
      </p:pic>
      <p:pic>
        <p:nvPicPr>
          <p:cNvPr id="6" name="图片 5">
            <a:extLst>
              <a:ext uri="{FF2B5EF4-FFF2-40B4-BE49-F238E27FC236}">
                <a16:creationId xmlns:a16="http://schemas.microsoft.com/office/drawing/2014/main" id="{8E7D0BF0-0FB8-4C1D-8E71-1B720789ABD7}"/>
              </a:ext>
            </a:extLst>
          </p:cNvPr>
          <p:cNvPicPr>
            <a:picLocks noChangeAspect="1"/>
          </p:cNvPicPr>
          <p:nvPr/>
        </p:nvPicPr>
        <p:blipFill>
          <a:blip r:embed="rId4"/>
          <a:stretch>
            <a:fillRect/>
          </a:stretch>
        </p:blipFill>
        <p:spPr>
          <a:xfrm>
            <a:off x="6441329" y="1234786"/>
            <a:ext cx="3814498" cy="2696319"/>
          </a:xfrm>
          <a:prstGeom prst="rect">
            <a:avLst/>
          </a:prstGeom>
        </p:spPr>
      </p:pic>
      <p:sp>
        <p:nvSpPr>
          <p:cNvPr id="8" name="文本框 7">
            <a:extLst>
              <a:ext uri="{FF2B5EF4-FFF2-40B4-BE49-F238E27FC236}">
                <a16:creationId xmlns:a16="http://schemas.microsoft.com/office/drawing/2014/main" id="{B3EC3326-22D0-4730-B215-E08539617AA2}"/>
              </a:ext>
            </a:extLst>
          </p:cNvPr>
          <p:cNvSpPr txBox="1"/>
          <p:nvPr/>
        </p:nvSpPr>
        <p:spPr>
          <a:xfrm>
            <a:off x="6718300" y="4086225"/>
            <a:ext cx="3537527" cy="646331"/>
          </a:xfrm>
          <a:prstGeom prst="rect">
            <a:avLst/>
          </a:prstGeom>
          <a:noFill/>
        </p:spPr>
        <p:txBody>
          <a:bodyPr wrap="square" rtlCol="0">
            <a:spAutoFit/>
          </a:bodyPr>
          <a:lstStyle/>
          <a:p>
            <a:r>
              <a:rPr lang="zh-CN" altLang="en-US" dirty="0"/>
              <a:t>这个实验表明：</a:t>
            </a:r>
            <a:r>
              <a:rPr lang="zh-CN" altLang="zh-CN" dirty="0"/>
              <a:t>有标签数据质量越好，越能提高模型的精度</a:t>
            </a:r>
            <a:endParaRPr lang="zh-CN" altLang="en-US" dirty="0"/>
          </a:p>
        </p:txBody>
      </p:sp>
    </p:spTree>
    <p:extLst>
      <p:ext uri="{BB962C8B-B14F-4D97-AF65-F5344CB8AC3E}">
        <p14:creationId xmlns:p14="http://schemas.microsoft.com/office/powerpoint/2010/main" val="153702964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39481" y="2119122"/>
            <a:ext cx="2824480" cy="1870710"/>
          </a:xfrm>
          <a:custGeom>
            <a:avLst/>
            <a:gdLst/>
            <a:ahLst/>
            <a:cxnLst/>
            <a:rect l="l" t="t" r="r" b="b"/>
            <a:pathLst>
              <a:path w="2824479" h="1870710">
                <a:moveTo>
                  <a:pt x="1478280" y="922019"/>
                </a:moveTo>
                <a:lnTo>
                  <a:pt x="1477492" y="867188"/>
                </a:lnTo>
                <a:lnTo>
                  <a:pt x="1475124" y="812982"/>
                </a:lnTo>
                <a:lnTo>
                  <a:pt x="1471167" y="759383"/>
                </a:lnTo>
                <a:lnTo>
                  <a:pt x="1465611" y="706373"/>
                </a:lnTo>
                <a:lnTo>
                  <a:pt x="1458448" y="653935"/>
                </a:lnTo>
                <a:lnTo>
                  <a:pt x="1449669" y="602051"/>
                </a:lnTo>
                <a:lnTo>
                  <a:pt x="1439264" y="550702"/>
                </a:lnTo>
                <a:lnTo>
                  <a:pt x="1427226" y="499871"/>
                </a:lnTo>
                <a:lnTo>
                  <a:pt x="1413521" y="448425"/>
                </a:lnTo>
                <a:lnTo>
                  <a:pt x="1397603" y="400335"/>
                </a:lnTo>
                <a:lnTo>
                  <a:pt x="1379541" y="355532"/>
                </a:lnTo>
                <a:lnTo>
                  <a:pt x="1359408" y="313943"/>
                </a:lnTo>
                <a:lnTo>
                  <a:pt x="1335833" y="274498"/>
                </a:lnTo>
                <a:lnTo>
                  <a:pt x="1308544" y="236124"/>
                </a:lnTo>
                <a:lnTo>
                  <a:pt x="1277540" y="198751"/>
                </a:lnTo>
                <a:lnTo>
                  <a:pt x="1242822" y="162305"/>
                </a:lnTo>
                <a:lnTo>
                  <a:pt x="1202959" y="127896"/>
                </a:lnTo>
                <a:lnTo>
                  <a:pt x="1157668" y="96773"/>
                </a:lnTo>
                <a:lnTo>
                  <a:pt x="1106947" y="69080"/>
                </a:lnTo>
                <a:lnTo>
                  <a:pt x="1050798" y="44957"/>
                </a:lnTo>
                <a:lnTo>
                  <a:pt x="1010094" y="31044"/>
                </a:lnTo>
                <a:lnTo>
                  <a:pt x="965708" y="19755"/>
                </a:lnTo>
                <a:lnTo>
                  <a:pt x="917447" y="11026"/>
                </a:lnTo>
                <a:lnTo>
                  <a:pt x="865886" y="4882"/>
                </a:lnTo>
                <a:lnTo>
                  <a:pt x="810450" y="1213"/>
                </a:lnTo>
                <a:lnTo>
                  <a:pt x="751331" y="0"/>
                </a:lnTo>
                <a:lnTo>
                  <a:pt x="693937" y="1217"/>
                </a:lnTo>
                <a:lnTo>
                  <a:pt x="638866" y="4869"/>
                </a:lnTo>
                <a:lnTo>
                  <a:pt x="586106" y="10957"/>
                </a:lnTo>
                <a:lnTo>
                  <a:pt x="535673" y="19478"/>
                </a:lnTo>
                <a:lnTo>
                  <a:pt x="487543" y="30434"/>
                </a:lnTo>
                <a:lnTo>
                  <a:pt x="441719" y="43826"/>
                </a:lnTo>
                <a:lnTo>
                  <a:pt x="398197" y="59652"/>
                </a:lnTo>
                <a:lnTo>
                  <a:pt x="356973" y="77913"/>
                </a:lnTo>
                <a:lnTo>
                  <a:pt x="318041" y="98609"/>
                </a:lnTo>
                <a:lnTo>
                  <a:pt x="281399" y="121739"/>
                </a:lnTo>
                <a:lnTo>
                  <a:pt x="247042" y="147304"/>
                </a:lnTo>
                <a:lnTo>
                  <a:pt x="214965" y="175305"/>
                </a:lnTo>
                <a:lnTo>
                  <a:pt x="185165" y="205739"/>
                </a:lnTo>
                <a:lnTo>
                  <a:pt x="139080" y="266359"/>
                </a:lnTo>
                <a:lnTo>
                  <a:pt x="118506" y="300764"/>
                </a:lnTo>
                <a:lnTo>
                  <a:pt x="99578" y="337903"/>
                </a:lnTo>
                <a:lnTo>
                  <a:pt x="82295" y="377782"/>
                </a:lnTo>
                <a:lnTo>
                  <a:pt x="66659" y="420404"/>
                </a:lnTo>
                <a:lnTo>
                  <a:pt x="52669" y="465773"/>
                </a:lnTo>
                <a:lnTo>
                  <a:pt x="40325" y="513894"/>
                </a:lnTo>
                <a:lnTo>
                  <a:pt x="29626" y="564770"/>
                </a:lnTo>
                <a:lnTo>
                  <a:pt x="20573" y="618405"/>
                </a:lnTo>
                <a:lnTo>
                  <a:pt x="13167" y="674804"/>
                </a:lnTo>
                <a:lnTo>
                  <a:pt x="7406" y="733970"/>
                </a:lnTo>
                <a:lnTo>
                  <a:pt x="3291" y="795908"/>
                </a:lnTo>
                <a:lnTo>
                  <a:pt x="822" y="860622"/>
                </a:lnTo>
                <a:lnTo>
                  <a:pt x="0" y="928115"/>
                </a:lnTo>
                <a:lnTo>
                  <a:pt x="538" y="979870"/>
                </a:lnTo>
                <a:lnTo>
                  <a:pt x="2166" y="1030545"/>
                </a:lnTo>
                <a:lnTo>
                  <a:pt x="4902" y="1080130"/>
                </a:lnTo>
                <a:lnTo>
                  <a:pt x="8763" y="1128617"/>
                </a:lnTo>
                <a:lnTo>
                  <a:pt x="13766" y="1175996"/>
                </a:lnTo>
                <a:lnTo>
                  <a:pt x="19931" y="1222259"/>
                </a:lnTo>
                <a:lnTo>
                  <a:pt x="27274" y="1267397"/>
                </a:lnTo>
                <a:lnTo>
                  <a:pt x="35814" y="1311402"/>
                </a:lnTo>
                <a:lnTo>
                  <a:pt x="48827" y="1366957"/>
                </a:lnTo>
                <a:lnTo>
                  <a:pt x="63471" y="1418533"/>
                </a:lnTo>
                <a:lnTo>
                  <a:pt x="79724" y="1466088"/>
                </a:lnTo>
                <a:lnTo>
                  <a:pt x="97564" y="1509578"/>
                </a:lnTo>
                <a:lnTo>
                  <a:pt x="116970" y="1548962"/>
                </a:lnTo>
                <a:lnTo>
                  <a:pt x="137922" y="1584197"/>
                </a:lnTo>
                <a:lnTo>
                  <a:pt x="169418" y="1629215"/>
                </a:lnTo>
                <a:lnTo>
                  <a:pt x="203708" y="1670529"/>
                </a:lnTo>
                <a:lnTo>
                  <a:pt x="240792" y="1708118"/>
                </a:lnTo>
                <a:lnTo>
                  <a:pt x="280670" y="1741960"/>
                </a:lnTo>
                <a:lnTo>
                  <a:pt x="323342" y="1772034"/>
                </a:lnTo>
                <a:lnTo>
                  <a:pt x="368808" y="1798319"/>
                </a:lnTo>
                <a:lnTo>
                  <a:pt x="405314" y="1815213"/>
                </a:lnTo>
                <a:lnTo>
                  <a:pt x="444543" y="1829883"/>
                </a:lnTo>
                <a:lnTo>
                  <a:pt x="486505" y="1842321"/>
                </a:lnTo>
                <a:lnTo>
                  <a:pt x="498348" y="1845022"/>
                </a:lnTo>
                <a:lnTo>
                  <a:pt x="498348" y="928877"/>
                </a:lnTo>
                <a:lnTo>
                  <a:pt x="499026" y="855585"/>
                </a:lnTo>
                <a:lnTo>
                  <a:pt x="501065" y="787605"/>
                </a:lnTo>
                <a:lnTo>
                  <a:pt x="504472" y="724944"/>
                </a:lnTo>
                <a:lnTo>
                  <a:pt x="509252" y="667607"/>
                </a:lnTo>
                <a:lnTo>
                  <a:pt x="515411" y="615600"/>
                </a:lnTo>
                <a:lnTo>
                  <a:pt x="522957" y="568931"/>
                </a:lnTo>
                <a:lnTo>
                  <a:pt x="531895" y="527606"/>
                </a:lnTo>
                <a:lnTo>
                  <a:pt x="553974" y="461009"/>
                </a:lnTo>
                <a:lnTo>
                  <a:pt x="578748" y="415375"/>
                </a:lnTo>
                <a:lnTo>
                  <a:pt x="609154" y="379945"/>
                </a:lnTo>
                <a:lnTo>
                  <a:pt x="645157" y="354683"/>
                </a:lnTo>
                <a:lnTo>
                  <a:pt x="686720" y="339553"/>
                </a:lnTo>
                <a:lnTo>
                  <a:pt x="733806" y="334517"/>
                </a:lnTo>
                <a:lnTo>
                  <a:pt x="780263" y="339455"/>
                </a:lnTo>
                <a:lnTo>
                  <a:pt x="821820" y="354269"/>
                </a:lnTo>
                <a:lnTo>
                  <a:pt x="858511" y="378957"/>
                </a:lnTo>
                <a:lnTo>
                  <a:pt x="890375" y="413522"/>
                </a:lnTo>
                <a:lnTo>
                  <a:pt x="917447" y="457961"/>
                </a:lnTo>
                <a:lnTo>
                  <a:pt x="939296" y="517215"/>
                </a:lnTo>
                <a:lnTo>
                  <a:pt x="956352" y="595304"/>
                </a:lnTo>
                <a:lnTo>
                  <a:pt x="963072" y="641413"/>
                </a:lnTo>
                <a:lnTo>
                  <a:pt x="968581" y="692231"/>
                </a:lnTo>
                <a:lnTo>
                  <a:pt x="972873" y="747758"/>
                </a:lnTo>
                <a:lnTo>
                  <a:pt x="975945" y="807994"/>
                </a:lnTo>
                <a:lnTo>
                  <a:pt x="977791" y="872939"/>
                </a:lnTo>
                <a:lnTo>
                  <a:pt x="978408" y="1845863"/>
                </a:lnTo>
                <a:lnTo>
                  <a:pt x="1015114" y="1836893"/>
                </a:lnTo>
                <a:lnTo>
                  <a:pt x="1062092" y="1822014"/>
                </a:lnTo>
                <a:lnTo>
                  <a:pt x="1106230" y="1804429"/>
                </a:lnTo>
                <a:lnTo>
                  <a:pt x="1147526" y="1784139"/>
                </a:lnTo>
                <a:lnTo>
                  <a:pt x="1185983" y="1761144"/>
                </a:lnTo>
                <a:lnTo>
                  <a:pt x="1221598" y="1735443"/>
                </a:lnTo>
                <a:lnTo>
                  <a:pt x="1254373" y="1707037"/>
                </a:lnTo>
                <a:lnTo>
                  <a:pt x="1284308" y="1675926"/>
                </a:lnTo>
                <a:lnTo>
                  <a:pt x="1311402" y="1642109"/>
                </a:lnTo>
                <a:lnTo>
                  <a:pt x="1332910" y="1610594"/>
                </a:lnTo>
                <a:lnTo>
                  <a:pt x="1352936" y="1576705"/>
                </a:lnTo>
                <a:lnTo>
                  <a:pt x="1371478" y="1540447"/>
                </a:lnTo>
                <a:lnTo>
                  <a:pt x="1388536" y="1501823"/>
                </a:lnTo>
                <a:lnTo>
                  <a:pt x="1404111" y="1460838"/>
                </a:lnTo>
                <a:lnTo>
                  <a:pt x="1418203" y="1417496"/>
                </a:lnTo>
                <a:lnTo>
                  <a:pt x="1430812" y="1371801"/>
                </a:lnTo>
                <a:lnTo>
                  <a:pt x="1441937" y="1323757"/>
                </a:lnTo>
                <a:lnTo>
                  <a:pt x="1451579" y="1273369"/>
                </a:lnTo>
                <a:lnTo>
                  <a:pt x="1459738" y="1220639"/>
                </a:lnTo>
                <a:lnTo>
                  <a:pt x="1466413" y="1165572"/>
                </a:lnTo>
                <a:lnTo>
                  <a:pt x="1471604" y="1108173"/>
                </a:lnTo>
                <a:lnTo>
                  <a:pt x="1475313" y="1048445"/>
                </a:lnTo>
                <a:lnTo>
                  <a:pt x="1477538" y="986393"/>
                </a:lnTo>
                <a:lnTo>
                  <a:pt x="1478280" y="922019"/>
                </a:lnTo>
                <a:close/>
              </a:path>
              <a:path w="2824479" h="1870710">
                <a:moveTo>
                  <a:pt x="978408" y="1845863"/>
                </a:moveTo>
                <a:lnTo>
                  <a:pt x="978408" y="942593"/>
                </a:lnTo>
                <a:lnTo>
                  <a:pt x="977850" y="1010149"/>
                </a:lnTo>
                <a:lnTo>
                  <a:pt x="976186" y="1072400"/>
                </a:lnTo>
                <a:lnTo>
                  <a:pt x="973429" y="1129359"/>
                </a:lnTo>
                <a:lnTo>
                  <a:pt x="969592" y="1181040"/>
                </a:lnTo>
                <a:lnTo>
                  <a:pt x="964689" y="1227455"/>
                </a:lnTo>
                <a:lnTo>
                  <a:pt x="958733" y="1268618"/>
                </a:lnTo>
                <a:lnTo>
                  <a:pt x="936736" y="1358407"/>
                </a:lnTo>
                <a:lnTo>
                  <a:pt x="918019" y="1404556"/>
                </a:lnTo>
                <a:lnTo>
                  <a:pt x="895588" y="1442989"/>
                </a:lnTo>
                <a:lnTo>
                  <a:pt x="869441" y="1473707"/>
                </a:lnTo>
                <a:lnTo>
                  <a:pt x="807624" y="1514189"/>
                </a:lnTo>
                <a:lnTo>
                  <a:pt x="736092" y="1527809"/>
                </a:lnTo>
                <a:lnTo>
                  <a:pt x="692103" y="1522774"/>
                </a:lnTo>
                <a:lnTo>
                  <a:pt x="652467" y="1507644"/>
                </a:lnTo>
                <a:lnTo>
                  <a:pt x="617146" y="1482382"/>
                </a:lnTo>
                <a:lnTo>
                  <a:pt x="586106" y="1446952"/>
                </a:lnTo>
                <a:lnTo>
                  <a:pt x="559308" y="1401317"/>
                </a:lnTo>
                <a:lnTo>
                  <a:pt x="537459" y="1341869"/>
                </a:lnTo>
                <a:lnTo>
                  <a:pt x="520403" y="1264974"/>
                </a:lnTo>
                <a:lnTo>
                  <a:pt x="513683" y="1219961"/>
                </a:lnTo>
                <a:lnTo>
                  <a:pt x="508174" y="1170560"/>
                </a:lnTo>
                <a:lnTo>
                  <a:pt x="503882" y="1116759"/>
                </a:lnTo>
                <a:lnTo>
                  <a:pt x="500810" y="1058552"/>
                </a:lnTo>
                <a:lnTo>
                  <a:pt x="498964" y="995927"/>
                </a:lnTo>
                <a:lnTo>
                  <a:pt x="498348" y="928877"/>
                </a:lnTo>
                <a:lnTo>
                  <a:pt x="498348" y="1845022"/>
                </a:lnTo>
                <a:lnTo>
                  <a:pt x="578748" y="1860472"/>
                </a:lnTo>
                <a:lnTo>
                  <a:pt x="628876" y="1866149"/>
                </a:lnTo>
                <a:lnTo>
                  <a:pt x="681857" y="1869568"/>
                </a:lnTo>
                <a:lnTo>
                  <a:pt x="737616" y="1870709"/>
                </a:lnTo>
                <a:lnTo>
                  <a:pt x="798796" y="1869357"/>
                </a:lnTo>
                <a:lnTo>
                  <a:pt x="857137" y="1865299"/>
                </a:lnTo>
                <a:lnTo>
                  <a:pt x="912637" y="1858536"/>
                </a:lnTo>
                <a:lnTo>
                  <a:pt x="965296" y="1849067"/>
                </a:lnTo>
                <a:lnTo>
                  <a:pt x="978408" y="1845863"/>
                </a:lnTo>
                <a:close/>
              </a:path>
              <a:path w="2824479" h="1870710">
                <a:moveTo>
                  <a:pt x="2823972" y="1840229"/>
                </a:moveTo>
                <a:lnTo>
                  <a:pt x="2823972" y="0"/>
                </a:lnTo>
                <a:lnTo>
                  <a:pt x="2408682" y="0"/>
                </a:lnTo>
                <a:lnTo>
                  <a:pt x="2384520" y="47539"/>
                </a:lnTo>
                <a:lnTo>
                  <a:pt x="2357772" y="92839"/>
                </a:lnTo>
                <a:lnTo>
                  <a:pt x="2328465" y="135900"/>
                </a:lnTo>
                <a:lnTo>
                  <a:pt x="2296625" y="176721"/>
                </a:lnTo>
                <a:lnTo>
                  <a:pt x="2262280" y="215303"/>
                </a:lnTo>
                <a:lnTo>
                  <a:pt x="2225455" y="251646"/>
                </a:lnTo>
                <a:lnTo>
                  <a:pt x="2186178" y="285749"/>
                </a:lnTo>
                <a:lnTo>
                  <a:pt x="2153269" y="311234"/>
                </a:lnTo>
                <a:lnTo>
                  <a:pt x="2117533" y="335872"/>
                </a:lnTo>
                <a:lnTo>
                  <a:pt x="2078961" y="359663"/>
                </a:lnTo>
                <a:lnTo>
                  <a:pt x="2037549" y="382608"/>
                </a:lnTo>
                <a:lnTo>
                  <a:pt x="1993289" y="404706"/>
                </a:lnTo>
                <a:lnTo>
                  <a:pt x="1946176" y="425957"/>
                </a:lnTo>
                <a:lnTo>
                  <a:pt x="1896203" y="446362"/>
                </a:lnTo>
                <a:lnTo>
                  <a:pt x="1843363" y="465920"/>
                </a:lnTo>
                <a:lnTo>
                  <a:pt x="1787652" y="484631"/>
                </a:lnTo>
                <a:lnTo>
                  <a:pt x="1787652" y="896873"/>
                </a:lnTo>
                <a:lnTo>
                  <a:pt x="1843972" y="879161"/>
                </a:lnTo>
                <a:lnTo>
                  <a:pt x="1897097" y="861088"/>
                </a:lnTo>
                <a:lnTo>
                  <a:pt x="1947005" y="842676"/>
                </a:lnTo>
                <a:lnTo>
                  <a:pt x="1993674" y="823947"/>
                </a:lnTo>
                <a:lnTo>
                  <a:pt x="2037083" y="804922"/>
                </a:lnTo>
                <a:lnTo>
                  <a:pt x="2077212" y="785621"/>
                </a:lnTo>
                <a:lnTo>
                  <a:pt x="2115887" y="765499"/>
                </a:lnTo>
                <a:lnTo>
                  <a:pt x="2154964" y="743260"/>
                </a:lnTo>
                <a:lnTo>
                  <a:pt x="2194464" y="718946"/>
                </a:lnTo>
                <a:lnTo>
                  <a:pt x="2234409" y="692601"/>
                </a:lnTo>
                <a:lnTo>
                  <a:pt x="2274820" y="664266"/>
                </a:lnTo>
                <a:lnTo>
                  <a:pt x="2315718" y="633983"/>
                </a:lnTo>
                <a:lnTo>
                  <a:pt x="2315718" y="1840229"/>
                </a:lnTo>
                <a:lnTo>
                  <a:pt x="2823972" y="1840229"/>
                </a:lnTo>
                <a:close/>
              </a:path>
            </a:pathLst>
          </a:custGeom>
          <a:solidFill>
            <a:srgbClr val="153888"/>
          </a:solidFill>
        </p:spPr>
        <p:txBody>
          <a:bodyPr wrap="square" lIns="0" tIns="0" rIns="0" bIns="0" rtlCol="0"/>
          <a:lstStyle/>
          <a:p>
            <a:endParaRPr/>
          </a:p>
        </p:txBody>
      </p:sp>
      <p:grpSp>
        <p:nvGrpSpPr>
          <p:cNvPr id="3" name="object 3"/>
          <p:cNvGrpSpPr/>
          <p:nvPr/>
        </p:nvGrpSpPr>
        <p:grpSpPr>
          <a:xfrm>
            <a:off x="774839" y="2800350"/>
            <a:ext cx="8617585" cy="646430"/>
            <a:chOff x="774839" y="2800350"/>
            <a:chExt cx="8617585" cy="646430"/>
          </a:xfrm>
        </p:grpSpPr>
        <p:sp>
          <p:nvSpPr>
            <p:cNvPr id="4" name="object 4"/>
            <p:cNvSpPr/>
            <p:nvPr/>
          </p:nvSpPr>
          <p:spPr>
            <a:xfrm>
              <a:off x="4707521" y="3086100"/>
              <a:ext cx="4685030" cy="76200"/>
            </a:xfrm>
            <a:custGeom>
              <a:avLst/>
              <a:gdLst/>
              <a:ahLst/>
              <a:cxnLst/>
              <a:rect l="l" t="t" r="r" b="b"/>
              <a:pathLst>
                <a:path w="4685030" h="76200">
                  <a:moveTo>
                    <a:pt x="74925" y="32004"/>
                  </a:moveTo>
                  <a:lnTo>
                    <a:pt x="73140" y="23467"/>
                  </a:lnTo>
                  <a:lnTo>
                    <a:pt x="64865" y="11334"/>
                  </a:lnTo>
                  <a:lnTo>
                    <a:pt x="52732" y="3059"/>
                  </a:lnTo>
                  <a:lnTo>
                    <a:pt x="38100" y="0"/>
                  </a:lnTo>
                  <a:lnTo>
                    <a:pt x="23145" y="3059"/>
                  </a:lnTo>
                  <a:lnTo>
                    <a:pt x="11049" y="11334"/>
                  </a:lnTo>
                  <a:lnTo>
                    <a:pt x="2952" y="23467"/>
                  </a:lnTo>
                  <a:lnTo>
                    <a:pt x="0" y="38099"/>
                  </a:lnTo>
                  <a:lnTo>
                    <a:pt x="2952" y="53054"/>
                  </a:lnTo>
                  <a:lnTo>
                    <a:pt x="11049" y="65150"/>
                  </a:lnTo>
                  <a:lnTo>
                    <a:pt x="23145" y="73247"/>
                  </a:lnTo>
                  <a:lnTo>
                    <a:pt x="38100" y="76199"/>
                  </a:lnTo>
                  <a:lnTo>
                    <a:pt x="38100" y="32004"/>
                  </a:lnTo>
                  <a:lnTo>
                    <a:pt x="74925" y="32004"/>
                  </a:lnTo>
                  <a:close/>
                </a:path>
                <a:path w="4685030" h="76200">
                  <a:moveTo>
                    <a:pt x="76200" y="38099"/>
                  </a:moveTo>
                  <a:lnTo>
                    <a:pt x="74925" y="32004"/>
                  </a:lnTo>
                  <a:lnTo>
                    <a:pt x="38100" y="32004"/>
                  </a:lnTo>
                  <a:lnTo>
                    <a:pt x="38100" y="44195"/>
                  </a:lnTo>
                  <a:lnTo>
                    <a:pt x="74952" y="44195"/>
                  </a:lnTo>
                  <a:lnTo>
                    <a:pt x="76200" y="38099"/>
                  </a:lnTo>
                  <a:close/>
                </a:path>
                <a:path w="4685030" h="76200">
                  <a:moveTo>
                    <a:pt x="74952" y="44195"/>
                  </a:moveTo>
                  <a:lnTo>
                    <a:pt x="38100" y="44195"/>
                  </a:lnTo>
                  <a:lnTo>
                    <a:pt x="38100" y="76199"/>
                  </a:lnTo>
                  <a:lnTo>
                    <a:pt x="52732" y="73247"/>
                  </a:lnTo>
                  <a:lnTo>
                    <a:pt x="64865" y="65150"/>
                  </a:lnTo>
                  <a:lnTo>
                    <a:pt x="73140" y="53054"/>
                  </a:lnTo>
                  <a:lnTo>
                    <a:pt x="74952" y="44195"/>
                  </a:lnTo>
                  <a:close/>
                </a:path>
                <a:path w="4685030" h="76200">
                  <a:moveTo>
                    <a:pt x="4609805" y="32004"/>
                  </a:moveTo>
                  <a:lnTo>
                    <a:pt x="74925" y="32004"/>
                  </a:lnTo>
                  <a:lnTo>
                    <a:pt x="76200" y="38099"/>
                  </a:lnTo>
                  <a:lnTo>
                    <a:pt x="76200" y="44195"/>
                  </a:lnTo>
                  <a:lnTo>
                    <a:pt x="4608576" y="44195"/>
                  </a:lnTo>
                  <a:lnTo>
                    <a:pt x="4608576" y="38099"/>
                  </a:lnTo>
                  <a:lnTo>
                    <a:pt x="4609805" y="32004"/>
                  </a:lnTo>
                  <a:close/>
                </a:path>
                <a:path w="4685030" h="76200">
                  <a:moveTo>
                    <a:pt x="76200" y="44195"/>
                  </a:moveTo>
                  <a:lnTo>
                    <a:pt x="76200" y="38099"/>
                  </a:lnTo>
                  <a:lnTo>
                    <a:pt x="74952" y="44195"/>
                  </a:lnTo>
                  <a:lnTo>
                    <a:pt x="76200" y="44195"/>
                  </a:lnTo>
                  <a:close/>
                </a:path>
                <a:path w="4685030" h="76200">
                  <a:moveTo>
                    <a:pt x="4646675" y="44195"/>
                  </a:moveTo>
                  <a:lnTo>
                    <a:pt x="4646675" y="32004"/>
                  </a:lnTo>
                  <a:lnTo>
                    <a:pt x="4609805" y="32004"/>
                  </a:lnTo>
                  <a:lnTo>
                    <a:pt x="4608576" y="38099"/>
                  </a:lnTo>
                  <a:lnTo>
                    <a:pt x="4609778" y="44195"/>
                  </a:lnTo>
                  <a:lnTo>
                    <a:pt x="4646675" y="44195"/>
                  </a:lnTo>
                  <a:close/>
                </a:path>
                <a:path w="4685030" h="76200">
                  <a:moveTo>
                    <a:pt x="4609778" y="44195"/>
                  </a:moveTo>
                  <a:lnTo>
                    <a:pt x="4608576" y="38099"/>
                  </a:lnTo>
                  <a:lnTo>
                    <a:pt x="4608576" y="44195"/>
                  </a:lnTo>
                  <a:lnTo>
                    <a:pt x="4609778" y="44195"/>
                  </a:lnTo>
                  <a:close/>
                </a:path>
                <a:path w="4685030" h="76200">
                  <a:moveTo>
                    <a:pt x="4646675" y="76199"/>
                  </a:moveTo>
                  <a:lnTo>
                    <a:pt x="4646675" y="44195"/>
                  </a:lnTo>
                  <a:lnTo>
                    <a:pt x="4609778" y="44195"/>
                  </a:lnTo>
                  <a:lnTo>
                    <a:pt x="4611526" y="53054"/>
                  </a:lnTo>
                  <a:lnTo>
                    <a:pt x="4619620" y="65150"/>
                  </a:lnTo>
                  <a:lnTo>
                    <a:pt x="4631716" y="73247"/>
                  </a:lnTo>
                  <a:lnTo>
                    <a:pt x="4646675" y="76199"/>
                  </a:lnTo>
                  <a:close/>
                </a:path>
                <a:path w="4685030" h="76200">
                  <a:moveTo>
                    <a:pt x="4684776" y="38099"/>
                  </a:moveTo>
                  <a:lnTo>
                    <a:pt x="4681716" y="23467"/>
                  </a:lnTo>
                  <a:lnTo>
                    <a:pt x="4673441" y="11334"/>
                  </a:lnTo>
                  <a:lnTo>
                    <a:pt x="4661308" y="3059"/>
                  </a:lnTo>
                  <a:lnTo>
                    <a:pt x="4646675" y="0"/>
                  </a:lnTo>
                  <a:lnTo>
                    <a:pt x="4631716" y="3059"/>
                  </a:lnTo>
                  <a:lnTo>
                    <a:pt x="4619620" y="11334"/>
                  </a:lnTo>
                  <a:lnTo>
                    <a:pt x="4611526" y="23467"/>
                  </a:lnTo>
                  <a:lnTo>
                    <a:pt x="4609805" y="32004"/>
                  </a:lnTo>
                  <a:lnTo>
                    <a:pt x="4646675" y="32004"/>
                  </a:lnTo>
                  <a:lnTo>
                    <a:pt x="4646675" y="76199"/>
                  </a:lnTo>
                  <a:lnTo>
                    <a:pt x="4661308" y="73247"/>
                  </a:lnTo>
                  <a:lnTo>
                    <a:pt x="4673441" y="65151"/>
                  </a:lnTo>
                  <a:lnTo>
                    <a:pt x="4681716" y="53054"/>
                  </a:lnTo>
                  <a:lnTo>
                    <a:pt x="4684776" y="38099"/>
                  </a:lnTo>
                  <a:close/>
                </a:path>
              </a:pathLst>
            </a:custGeom>
            <a:solidFill>
              <a:srgbClr val="CBCBCB"/>
            </a:solidFill>
          </p:spPr>
          <p:txBody>
            <a:bodyPr wrap="square" lIns="0" tIns="0" rIns="0" bIns="0" rtlCol="0"/>
            <a:lstStyle/>
            <a:p>
              <a:endParaRPr/>
            </a:p>
          </p:txBody>
        </p:sp>
        <p:sp>
          <p:nvSpPr>
            <p:cNvPr id="5" name="object 5"/>
            <p:cNvSpPr/>
            <p:nvPr/>
          </p:nvSpPr>
          <p:spPr>
            <a:xfrm>
              <a:off x="774839" y="2800350"/>
              <a:ext cx="3888740" cy="646430"/>
            </a:xfrm>
            <a:custGeom>
              <a:avLst/>
              <a:gdLst/>
              <a:ahLst/>
              <a:cxnLst/>
              <a:rect l="l" t="t" r="r" b="b"/>
              <a:pathLst>
                <a:path w="3888740" h="646429">
                  <a:moveTo>
                    <a:pt x="3888486" y="646176"/>
                  </a:moveTo>
                  <a:lnTo>
                    <a:pt x="3888486" y="0"/>
                  </a:lnTo>
                  <a:lnTo>
                    <a:pt x="0" y="0"/>
                  </a:lnTo>
                  <a:lnTo>
                    <a:pt x="0" y="646176"/>
                  </a:lnTo>
                  <a:lnTo>
                    <a:pt x="3888486" y="646176"/>
                  </a:lnTo>
                  <a:close/>
                </a:path>
              </a:pathLst>
            </a:custGeom>
            <a:solidFill>
              <a:srgbClr val="FFFFFF"/>
            </a:solidFill>
          </p:spPr>
          <p:txBody>
            <a:bodyPr wrap="square" lIns="0" tIns="0" rIns="0" bIns="0" rtlCol="0"/>
            <a:lstStyle/>
            <a:p>
              <a:endParaRPr/>
            </a:p>
          </p:txBody>
        </p:sp>
      </p:grpSp>
      <p:sp>
        <p:nvSpPr>
          <p:cNvPr id="6" name="object 6"/>
          <p:cNvSpPr txBox="1"/>
          <p:nvPr/>
        </p:nvSpPr>
        <p:spPr>
          <a:xfrm>
            <a:off x="1539373" y="2817367"/>
            <a:ext cx="2317115" cy="574040"/>
          </a:xfrm>
          <a:prstGeom prst="rect">
            <a:avLst/>
          </a:prstGeom>
        </p:spPr>
        <p:txBody>
          <a:bodyPr vert="horz" wrap="square" lIns="0" tIns="12700" rIns="0" bIns="0" rtlCol="0">
            <a:spAutoFit/>
          </a:bodyPr>
          <a:lstStyle/>
          <a:p>
            <a:pPr marL="12700">
              <a:lnSpc>
                <a:spcPct val="100000"/>
              </a:lnSpc>
              <a:spcBef>
                <a:spcPts val="100"/>
              </a:spcBef>
            </a:pPr>
            <a:r>
              <a:rPr sz="3600" b="1" spc="-105" dirty="0">
                <a:solidFill>
                  <a:srgbClr val="153888"/>
                </a:solidFill>
                <a:latin typeface="Times New Roman"/>
                <a:cs typeface="Times New Roman"/>
              </a:rPr>
              <a:t>PART</a:t>
            </a:r>
            <a:r>
              <a:rPr sz="3600" b="1" spc="-135" dirty="0">
                <a:solidFill>
                  <a:srgbClr val="153888"/>
                </a:solidFill>
                <a:latin typeface="Times New Roman"/>
                <a:cs typeface="Times New Roman"/>
              </a:rPr>
              <a:t> </a:t>
            </a:r>
            <a:r>
              <a:rPr sz="3600" b="1" spc="-5" dirty="0">
                <a:solidFill>
                  <a:srgbClr val="153888"/>
                </a:solidFill>
                <a:latin typeface="Times New Roman"/>
                <a:cs typeface="Times New Roman"/>
              </a:rPr>
              <a:t>ONE</a:t>
            </a:r>
            <a:endParaRPr sz="3600">
              <a:latin typeface="Times New Roman"/>
              <a:cs typeface="Times New Roman"/>
            </a:endParaRPr>
          </a:p>
        </p:txBody>
      </p:sp>
      <p:sp>
        <p:nvSpPr>
          <p:cNvPr id="7" name="object 7"/>
          <p:cNvSpPr txBox="1">
            <a:spLocks noGrp="1"/>
          </p:cNvSpPr>
          <p:nvPr>
            <p:ph type="title"/>
          </p:nvPr>
        </p:nvSpPr>
        <p:spPr>
          <a:xfrm>
            <a:off x="1796535" y="2488623"/>
            <a:ext cx="6902966" cy="545662"/>
          </a:xfrm>
          <a:prstGeom prst="rect">
            <a:avLst/>
          </a:prstGeom>
        </p:spPr>
        <p:txBody>
          <a:bodyPr vert="horz" wrap="square" lIns="0" tIns="12065" rIns="0" bIns="0" rtlCol="0">
            <a:spAutoFit/>
          </a:bodyPr>
          <a:lstStyle/>
          <a:p>
            <a:pPr marL="4394835" marR="5080" indent="-557530">
              <a:lnSpc>
                <a:spcPct val="117700"/>
              </a:lnSpc>
              <a:spcBef>
                <a:spcPts val="95"/>
              </a:spcBef>
            </a:pPr>
            <a:r>
              <a:rPr lang="en-US" altLang="zh-CN" spc="-5" dirty="0"/>
              <a:t>Introduction</a:t>
            </a:r>
            <a:endParaRPr spc="-1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74839" y="348995"/>
            <a:ext cx="6817995" cy="591829"/>
          </a:xfrm>
          <a:prstGeom prst="rect">
            <a:avLst/>
          </a:prstGeom>
          <a:solidFill>
            <a:srgbClr val="0E2F7E"/>
          </a:solidFill>
        </p:spPr>
        <p:txBody>
          <a:bodyPr vert="horz" wrap="square" lIns="0" tIns="159385" rIns="0" bIns="0" rtlCol="0">
            <a:spAutoFit/>
          </a:bodyPr>
          <a:lstStyle/>
          <a:p>
            <a:pPr marL="202565">
              <a:lnSpc>
                <a:spcPct val="100000"/>
              </a:lnSpc>
              <a:spcBef>
                <a:spcPts val="1255"/>
              </a:spcBef>
            </a:pPr>
            <a:r>
              <a:rPr lang="en-US" altLang="zh-CN" sz="2800" spc="-5" dirty="0" err="1">
                <a:solidFill>
                  <a:schemeClr val="bg1"/>
                </a:solidFill>
              </a:rPr>
              <a:t>Fixmatch</a:t>
            </a:r>
            <a:endParaRPr sz="2800" dirty="0">
              <a:solidFill>
                <a:schemeClr val="bg1"/>
              </a:solidFill>
            </a:endParaRPr>
          </a:p>
        </p:txBody>
      </p:sp>
      <p:pic>
        <p:nvPicPr>
          <p:cNvPr id="2052" name="Picture 4" descr="冖 冖 冖 (n)YI fj)UId'%)HÄ &#10;TV ">
            <a:extLst>
              <a:ext uri="{FF2B5EF4-FFF2-40B4-BE49-F238E27FC236}">
                <a16:creationId xmlns:a16="http://schemas.microsoft.com/office/drawing/2014/main" id="{746FC027-9392-47FA-A512-F444240E2A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255" y="1809673"/>
            <a:ext cx="6772275" cy="8858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yIX) &#10;61b = Normalize X &#10;Prn ">
            <a:extLst>
              <a:ext uri="{FF2B5EF4-FFF2-40B4-BE49-F238E27FC236}">
                <a16:creationId xmlns:a16="http://schemas.microsoft.com/office/drawing/2014/main" id="{C84BCFD3-3A38-4E75-8CBC-AAC865F58A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4300" y="3533699"/>
            <a:ext cx="3886200" cy="781050"/>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FDADEF59-B777-4A6B-B3AD-3FA6DC0014C6}"/>
              </a:ext>
            </a:extLst>
          </p:cNvPr>
          <p:cNvPicPr>
            <a:picLocks noChangeAspect="1"/>
          </p:cNvPicPr>
          <p:nvPr/>
        </p:nvPicPr>
        <p:blipFill>
          <a:blip r:embed="rId5"/>
          <a:stretch>
            <a:fillRect/>
          </a:stretch>
        </p:blipFill>
        <p:spPr>
          <a:xfrm>
            <a:off x="1407391" y="4497791"/>
            <a:ext cx="5486875" cy="876376"/>
          </a:xfrm>
          <a:prstGeom prst="rect">
            <a:avLst/>
          </a:prstGeom>
        </p:spPr>
      </p:pic>
      <p:sp>
        <p:nvSpPr>
          <p:cNvPr id="10" name="文本框 9">
            <a:extLst>
              <a:ext uri="{FF2B5EF4-FFF2-40B4-BE49-F238E27FC236}">
                <a16:creationId xmlns:a16="http://schemas.microsoft.com/office/drawing/2014/main" id="{D323E437-7ECC-48E2-9522-EE1609255711}"/>
              </a:ext>
            </a:extLst>
          </p:cNvPr>
          <p:cNvSpPr txBox="1"/>
          <p:nvPr/>
        </p:nvSpPr>
        <p:spPr>
          <a:xfrm>
            <a:off x="1079500" y="1343025"/>
            <a:ext cx="4419600" cy="369332"/>
          </a:xfrm>
          <a:prstGeom prst="rect">
            <a:avLst/>
          </a:prstGeom>
          <a:noFill/>
        </p:spPr>
        <p:txBody>
          <a:bodyPr wrap="square" rtlCol="0">
            <a:spAutoFit/>
          </a:bodyPr>
          <a:lstStyle/>
          <a:p>
            <a:r>
              <a:rPr lang="zh-CN" altLang="en-US" dirty="0"/>
              <a:t>应用增强锚定：</a:t>
            </a:r>
          </a:p>
        </p:txBody>
      </p:sp>
      <p:sp>
        <p:nvSpPr>
          <p:cNvPr id="11" name="文本框 10">
            <a:extLst>
              <a:ext uri="{FF2B5EF4-FFF2-40B4-BE49-F238E27FC236}">
                <a16:creationId xmlns:a16="http://schemas.microsoft.com/office/drawing/2014/main" id="{542ECAE0-4729-41EE-A51C-998C1D93EBF8}"/>
              </a:ext>
            </a:extLst>
          </p:cNvPr>
          <p:cNvSpPr txBox="1"/>
          <p:nvPr/>
        </p:nvSpPr>
        <p:spPr>
          <a:xfrm>
            <a:off x="1155700" y="2952750"/>
            <a:ext cx="3810000" cy="369332"/>
          </a:xfrm>
          <a:prstGeom prst="rect">
            <a:avLst/>
          </a:prstGeom>
          <a:noFill/>
        </p:spPr>
        <p:txBody>
          <a:bodyPr wrap="square" rtlCol="0">
            <a:spAutoFit/>
          </a:bodyPr>
          <a:lstStyle/>
          <a:p>
            <a:r>
              <a:rPr lang="zh-CN" altLang="en-US" dirty="0"/>
              <a:t>应用分布对齐：</a:t>
            </a:r>
          </a:p>
        </p:txBody>
      </p:sp>
    </p:spTree>
    <p:extLst>
      <p:ext uri="{BB962C8B-B14F-4D97-AF65-F5344CB8AC3E}">
        <p14:creationId xmlns:p14="http://schemas.microsoft.com/office/powerpoint/2010/main" val="823251425"/>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74839" y="348995"/>
            <a:ext cx="6817995" cy="591829"/>
          </a:xfrm>
          <a:prstGeom prst="rect">
            <a:avLst/>
          </a:prstGeom>
          <a:solidFill>
            <a:srgbClr val="0E2F7E"/>
          </a:solidFill>
        </p:spPr>
        <p:txBody>
          <a:bodyPr vert="horz" wrap="square" lIns="0" tIns="159385" rIns="0" bIns="0" rtlCol="0">
            <a:spAutoFit/>
          </a:bodyPr>
          <a:lstStyle/>
          <a:p>
            <a:pPr marL="202565">
              <a:lnSpc>
                <a:spcPct val="100000"/>
              </a:lnSpc>
              <a:spcBef>
                <a:spcPts val="1255"/>
              </a:spcBef>
            </a:pPr>
            <a:r>
              <a:rPr lang="en-US" altLang="zh-CN" sz="2800" spc="-5" dirty="0" err="1">
                <a:solidFill>
                  <a:schemeClr val="bg1"/>
                </a:solidFill>
              </a:rPr>
              <a:t>Fixmatch</a:t>
            </a:r>
            <a:endParaRPr sz="2800" dirty="0">
              <a:solidFill>
                <a:schemeClr val="bg1"/>
              </a:solidFill>
            </a:endParaRPr>
          </a:p>
        </p:txBody>
      </p:sp>
      <p:pic>
        <p:nvPicPr>
          <p:cNvPr id="3" name="图片 2"/>
          <p:cNvPicPr>
            <a:picLocks noChangeAspect="1"/>
          </p:cNvPicPr>
          <p:nvPr/>
        </p:nvPicPr>
        <p:blipFill>
          <a:blip r:embed="rId3"/>
          <a:stretch>
            <a:fillRect/>
          </a:stretch>
        </p:blipFill>
        <p:spPr>
          <a:xfrm>
            <a:off x="2070100" y="1266825"/>
            <a:ext cx="6096000" cy="2481179"/>
          </a:xfrm>
          <a:prstGeom prst="rect">
            <a:avLst/>
          </a:prstGeom>
        </p:spPr>
      </p:pic>
      <p:sp>
        <p:nvSpPr>
          <p:cNvPr id="5" name="文本框 4"/>
          <p:cNvSpPr txBox="1"/>
          <p:nvPr/>
        </p:nvSpPr>
        <p:spPr>
          <a:xfrm>
            <a:off x="1231900" y="3933825"/>
            <a:ext cx="8153400" cy="1477328"/>
          </a:xfrm>
          <a:prstGeom prst="rect">
            <a:avLst/>
          </a:prstGeom>
          <a:noFill/>
        </p:spPr>
        <p:txBody>
          <a:bodyPr wrap="square" rtlCol="0">
            <a:spAutoFit/>
          </a:bodyPr>
          <a:lstStyle/>
          <a:p>
            <a:r>
              <a:rPr lang="zh-CN" altLang="en-US" dirty="0"/>
              <a:t>图</a:t>
            </a:r>
            <a:r>
              <a:rPr lang="en-US" altLang="zh-CN" dirty="0"/>
              <a:t>(a)</a:t>
            </a:r>
            <a:r>
              <a:rPr lang="zh-CN" altLang="zh-CN" dirty="0"/>
              <a:t>：未标记数据的</a:t>
            </a:r>
            <a:r>
              <a:rPr lang="zh-CN" altLang="en-US" dirty="0"/>
              <a:t>伪</a:t>
            </a:r>
            <a:r>
              <a:rPr lang="zh-CN" altLang="zh-CN" dirty="0"/>
              <a:t>标签的准确性随着阈值的升高而增加，但也因此在</a:t>
            </a:r>
            <a:r>
              <a:rPr lang="zh-CN" altLang="en-US" dirty="0"/>
              <a:t>无标签数据的损失函数</a:t>
            </a:r>
            <a:r>
              <a:rPr lang="zh-CN" altLang="zh-CN" dirty="0"/>
              <a:t>中的有贡献的伪标记数据量减少。这表明了，为了达到高精度，伪标签的质量比数量更重要。</a:t>
            </a:r>
            <a:endParaRPr lang="en-US" altLang="zh-CN" dirty="0"/>
          </a:p>
          <a:p>
            <a:r>
              <a:rPr lang="zh-CN" altLang="en-US" dirty="0"/>
              <a:t>图</a:t>
            </a:r>
            <a:r>
              <a:rPr lang="en-US" altLang="zh-CN" dirty="0"/>
              <a:t>(b)</a:t>
            </a:r>
            <a:r>
              <a:rPr lang="zh-CN" altLang="en-US" dirty="0"/>
              <a:t>：作者将锐化操作和设立阈值的操作放在一起做了消融实验，作者通过这个实验数据表明，在阈值固定的情况下温度的设立并没有起到太大的作用。</a:t>
            </a:r>
            <a:endParaRPr lang="en-US" altLang="zh-CN" dirty="0"/>
          </a:p>
        </p:txBody>
      </p:sp>
    </p:spTree>
    <p:extLst>
      <p:ext uri="{BB962C8B-B14F-4D97-AF65-F5344CB8AC3E}">
        <p14:creationId xmlns:p14="http://schemas.microsoft.com/office/powerpoint/2010/main" val="3955657222"/>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74839" y="348995"/>
            <a:ext cx="6817995" cy="591829"/>
          </a:xfrm>
          <a:prstGeom prst="rect">
            <a:avLst/>
          </a:prstGeom>
          <a:solidFill>
            <a:srgbClr val="0E2F7E"/>
          </a:solidFill>
        </p:spPr>
        <p:txBody>
          <a:bodyPr vert="horz" wrap="square" lIns="0" tIns="159385" rIns="0" bIns="0" rtlCol="0">
            <a:spAutoFit/>
          </a:bodyPr>
          <a:lstStyle/>
          <a:p>
            <a:pPr marL="202565">
              <a:lnSpc>
                <a:spcPct val="100000"/>
              </a:lnSpc>
              <a:spcBef>
                <a:spcPts val="1255"/>
              </a:spcBef>
            </a:pPr>
            <a:r>
              <a:rPr lang="zh-CN" altLang="en-US" sz="2800" spc="-5" dirty="0">
                <a:solidFill>
                  <a:schemeClr val="bg1"/>
                </a:solidFill>
              </a:rPr>
              <a:t>归纳</a:t>
            </a:r>
            <a:endParaRPr sz="2800" dirty="0">
              <a:solidFill>
                <a:schemeClr val="bg1"/>
              </a:solidFill>
            </a:endParaRPr>
          </a:p>
        </p:txBody>
      </p:sp>
      <p:sp>
        <p:nvSpPr>
          <p:cNvPr id="4" name="文本框 3"/>
          <p:cNvSpPr txBox="1"/>
          <p:nvPr/>
        </p:nvSpPr>
        <p:spPr>
          <a:xfrm>
            <a:off x="774839" y="1266825"/>
            <a:ext cx="9601061" cy="646331"/>
          </a:xfrm>
          <a:prstGeom prst="rect">
            <a:avLst/>
          </a:prstGeom>
          <a:noFill/>
        </p:spPr>
        <p:txBody>
          <a:bodyPr wrap="square" rtlCol="0">
            <a:spAutoFit/>
          </a:bodyPr>
          <a:lstStyle/>
          <a:p>
            <a:r>
              <a:rPr lang="en-US" altLang="zh-CN" dirty="0" err="1"/>
              <a:t>MixMatch</a:t>
            </a:r>
            <a:r>
              <a:rPr lang="zh-CN" altLang="en-US" dirty="0"/>
              <a:t>、</a:t>
            </a:r>
            <a:r>
              <a:rPr lang="en-US" altLang="zh-CN" dirty="0"/>
              <a:t>UDA</a:t>
            </a:r>
            <a:r>
              <a:rPr lang="zh-CN" altLang="en-US" dirty="0"/>
              <a:t>和</a:t>
            </a:r>
            <a:r>
              <a:rPr lang="en-US" altLang="zh-CN" dirty="0" err="1"/>
              <a:t>ReMixMatch</a:t>
            </a:r>
            <a:r>
              <a:rPr lang="zh-CN" altLang="en-US" dirty="0"/>
              <a:t>都是通过</a:t>
            </a:r>
            <a:r>
              <a:rPr lang="en-US" altLang="zh-CN" dirty="0"/>
              <a:t>temperature sharpening</a:t>
            </a:r>
            <a:r>
              <a:rPr lang="zh-CN" altLang="en-US" dirty="0"/>
              <a:t>进行熵最小化操作，而</a:t>
            </a:r>
            <a:r>
              <a:rPr lang="en-US" altLang="zh-CN" dirty="0" err="1"/>
              <a:t>FixMatch</a:t>
            </a:r>
            <a:r>
              <a:rPr lang="zh-CN" altLang="en-US" dirty="0"/>
              <a:t>是利用</a:t>
            </a:r>
            <a:r>
              <a:rPr lang="en-US" altLang="zh-CN" dirty="0" err="1"/>
              <a:t>argmax</a:t>
            </a:r>
            <a:r>
              <a:rPr lang="zh-CN" altLang="en-US" dirty="0"/>
              <a:t>得到</a:t>
            </a:r>
            <a:r>
              <a:rPr lang="en-US" altLang="zh-CN" dirty="0"/>
              <a:t>one-hot</a:t>
            </a:r>
            <a:r>
              <a:rPr lang="zh-CN" altLang="en-US" dirty="0"/>
              <a:t>伪标签来进行熵最小化。</a:t>
            </a:r>
          </a:p>
        </p:txBody>
      </p:sp>
      <p:graphicFrame>
        <p:nvGraphicFramePr>
          <p:cNvPr id="7" name="表格 6"/>
          <p:cNvGraphicFramePr>
            <a:graphicFrameLocks noGrp="1"/>
          </p:cNvGraphicFramePr>
          <p:nvPr>
            <p:extLst>
              <p:ext uri="{D42A27DB-BD31-4B8C-83A1-F6EECF244321}">
                <p14:modId xmlns:p14="http://schemas.microsoft.com/office/powerpoint/2010/main" val="3816550694"/>
              </p:ext>
            </p:extLst>
          </p:nvPr>
        </p:nvGraphicFramePr>
        <p:xfrm>
          <a:off x="1346200" y="2089794"/>
          <a:ext cx="8001000" cy="3917113"/>
        </p:xfrm>
        <a:graphic>
          <a:graphicData uri="http://schemas.openxmlformats.org/drawingml/2006/table">
            <a:tbl>
              <a:tblPr firstRow="1" firstCol="1" bandRow="1">
                <a:tableStyleId>{5C22544A-7EE6-4342-B048-85BDC9FD1C3A}</a:tableStyleId>
              </a:tblPr>
              <a:tblGrid>
                <a:gridCol w="1225805">
                  <a:extLst>
                    <a:ext uri="{9D8B030D-6E8A-4147-A177-3AD203B41FA5}">
                      <a16:colId xmlns:a16="http://schemas.microsoft.com/office/drawing/2014/main" val="3731896675"/>
                    </a:ext>
                  </a:extLst>
                </a:gridCol>
                <a:gridCol w="3417977">
                  <a:extLst>
                    <a:ext uri="{9D8B030D-6E8A-4147-A177-3AD203B41FA5}">
                      <a16:colId xmlns:a16="http://schemas.microsoft.com/office/drawing/2014/main" val="2818273668"/>
                    </a:ext>
                  </a:extLst>
                </a:gridCol>
                <a:gridCol w="3357218">
                  <a:extLst>
                    <a:ext uri="{9D8B030D-6E8A-4147-A177-3AD203B41FA5}">
                      <a16:colId xmlns:a16="http://schemas.microsoft.com/office/drawing/2014/main" val="3416059699"/>
                    </a:ext>
                  </a:extLst>
                </a:gridCol>
              </a:tblGrid>
              <a:tr h="0">
                <a:tc>
                  <a:txBody>
                    <a:bodyPr/>
                    <a:lstStyle/>
                    <a:p>
                      <a:pPr algn="l">
                        <a:spcAft>
                          <a:spcPts val="0"/>
                        </a:spcAft>
                      </a:pPr>
                      <a:r>
                        <a:rPr lang="en-US" sz="1200" kern="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200" kern="0" dirty="0">
                          <a:effectLst/>
                        </a:rPr>
                        <a:t>人工标签预测</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200" kern="0">
                          <a:effectLst/>
                        </a:rPr>
                        <a:t>训练方式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98074178"/>
                  </a:ext>
                </a:extLst>
              </a:tr>
              <a:tr h="558361">
                <a:tc>
                  <a:txBody>
                    <a:bodyPr/>
                    <a:lstStyle/>
                    <a:p>
                      <a:pPr algn="l">
                        <a:spcAft>
                          <a:spcPts val="0"/>
                        </a:spcAft>
                      </a:pPr>
                      <a:r>
                        <a:rPr lang="en-US" sz="1200" kern="0">
                          <a:effectLst/>
                        </a:rPr>
                        <a:t>Mixmatch</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altLang="zh-CN" sz="1600" kern="0" dirty="0">
                          <a:solidFill>
                            <a:schemeClr val="dk1"/>
                          </a:solidFill>
                          <a:effectLst/>
                          <a:latin typeface="+mn-lt"/>
                          <a:ea typeface="+mn-ea"/>
                          <a:cs typeface="+mn-cs"/>
                        </a:rPr>
                        <a:t>K</a:t>
                      </a:r>
                      <a:r>
                        <a:rPr lang="zh-CN" altLang="zh-CN" sz="1600" kern="0" dirty="0">
                          <a:solidFill>
                            <a:schemeClr val="dk1"/>
                          </a:solidFill>
                          <a:effectLst/>
                          <a:latin typeface="+mn-lt"/>
                          <a:ea typeface="+mn-ea"/>
                          <a:cs typeface="+mn-cs"/>
                        </a:rPr>
                        <a:t>个弱增后求均值，再锐化</a:t>
                      </a:r>
                    </a:p>
                    <a:p>
                      <a:pPr algn="l">
                        <a:spcAft>
                          <a:spcPts val="0"/>
                        </a:spcAft>
                      </a:pP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600" kern="0" dirty="0">
                          <a:effectLst/>
                        </a:rPr>
                        <a:t>增强后的数据</a:t>
                      </a:r>
                      <a:r>
                        <a:rPr lang="en-US" sz="1600" kern="0" dirty="0">
                          <a:effectLst/>
                        </a:rPr>
                        <a:t>Mix up</a:t>
                      </a:r>
                      <a:r>
                        <a:rPr lang="zh-CN" sz="1600" kern="0" dirty="0">
                          <a:effectLst/>
                        </a:rPr>
                        <a:t>，再对混合后的有标记数据进行交叉熵，对无标记数据进行</a:t>
                      </a:r>
                      <a:r>
                        <a:rPr lang="en-US" sz="1600" kern="0" dirty="0">
                          <a:effectLst/>
                        </a:rPr>
                        <a:t>MSE</a:t>
                      </a:r>
                      <a:r>
                        <a:rPr lang="zh-CN" sz="1600" kern="0" dirty="0">
                          <a:effectLst/>
                        </a:rPr>
                        <a:t>计算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62606280"/>
                  </a:ext>
                </a:extLst>
              </a:tr>
              <a:tr h="426117">
                <a:tc>
                  <a:txBody>
                    <a:bodyPr/>
                    <a:lstStyle/>
                    <a:p>
                      <a:pPr algn="l">
                        <a:spcAft>
                          <a:spcPts val="0"/>
                        </a:spcAft>
                      </a:pPr>
                      <a:r>
                        <a:rPr lang="en-US" sz="1200" kern="0">
                          <a:effectLst/>
                        </a:rPr>
                        <a:t>UDA</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zh-CN" sz="1600" kern="0" dirty="0">
                          <a:effectLst/>
                        </a:rPr>
                        <a:t>一次弱增强，然后锐化</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600" kern="0" dirty="0">
                          <a:effectLst/>
                        </a:rPr>
                        <a:t>对有标记数据弱增强后和原标签做交叉熵，对无标签数据进行弱增强，然后强增强后进行交叉熵</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07550172"/>
                  </a:ext>
                </a:extLst>
              </a:tr>
              <a:tr h="977131">
                <a:tc>
                  <a:txBody>
                    <a:bodyPr/>
                    <a:lstStyle/>
                    <a:p>
                      <a:pPr algn="l">
                        <a:spcAft>
                          <a:spcPts val="0"/>
                        </a:spcAft>
                      </a:pPr>
                      <a:r>
                        <a:rPr lang="en-US" sz="1200" kern="0">
                          <a:effectLst/>
                        </a:rPr>
                        <a:t>ReMixmatch</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600" kern="0" dirty="0">
                          <a:effectLst/>
                        </a:rPr>
                        <a:t>一次弱增强，然后</a:t>
                      </a:r>
                      <a:r>
                        <a:rPr lang="en-US" sz="1600" kern="0" dirty="0">
                          <a:effectLst/>
                        </a:rPr>
                        <a:t>DA</a:t>
                      </a:r>
                      <a:r>
                        <a:rPr lang="zh-CN" sz="1600" kern="0" dirty="0">
                          <a:effectLst/>
                        </a:rPr>
                        <a:t>，再锐化</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600" kern="0" dirty="0">
                          <a:effectLst/>
                        </a:rPr>
                        <a:t>对有标记数据进行强增强，对无标签数据进行</a:t>
                      </a:r>
                      <a:r>
                        <a:rPr lang="en-US" sz="1600" kern="0" dirty="0">
                          <a:effectLst/>
                        </a:rPr>
                        <a:t>K</a:t>
                      </a:r>
                      <a:r>
                        <a:rPr lang="zh-CN" sz="1600" kern="0" dirty="0">
                          <a:effectLst/>
                        </a:rPr>
                        <a:t>次强增强后，对这些数据进行</a:t>
                      </a:r>
                      <a:r>
                        <a:rPr lang="en-US" sz="1600" kern="0" dirty="0">
                          <a:effectLst/>
                        </a:rPr>
                        <a:t>Mix up</a:t>
                      </a:r>
                      <a:r>
                        <a:rPr lang="zh-CN" sz="1600" kern="0" dirty="0">
                          <a:effectLst/>
                        </a:rPr>
                        <a:t>，再对有标记数据进行交叉熵，对于无标记数据一次和</a:t>
                      </a:r>
                      <a:r>
                        <a:rPr lang="en-US" sz="1600" kern="0" dirty="0">
                          <a:effectLst/>
                        </a:rPr>
                        <a:t>K</a:t>
                      </a:r>
                      <a:r>
                        <a:rPr lang="zh-CN" sz="1600" kern="0" dirty="0">
                          <a:effectLst/>
                        </a:rPr>
                        <a:t>次的数据集分别和人工标签进行交叉熵，再加上自监督的一个损失项</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385655"/>
                  </a:ext>
                </a:extLst>
              </a:tr>
              <a:tr h="808153">
                <a:tc>
                  <a:txBody>
                    <a:bodyPr/>
                    <a:lstStyle/>
                    <a:p>
                      <a:pPr algn="l">
                        <a:spcAft>
                          <a:spcPts val="0"/>
                        </a:spcAft>
                      </a:pPr>
                      <a:r>
                        <a:rPr lang="en-US" sz="1200" kern="0">
                          <a:effectLst/>
                        </a:rPr>
                        <a:t>FixMatch</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600" kern="0" dirty="0">
                          <a:effectLst/>
                        </a:rPr>
                        <a:t>一次弱增强，再</a:t>
                      </a:r>
                      <a:r>
                        <a:rPr lang="en-US" sz="1600" kern="0" dirty="0">
                          <a:effectLst/>
                        </a:rPr>
                        <a:t>argmax</a:t>
                      </a:r>
                      <a:r>
                        <a:rPr lang="zh-CN" sz="1600" kern="0" dirty="0">
                          <a:effectLst/>
                        </a:rPr>
                        <a:t>得到</a:t>
                      </a:r>
                      <a:r>
                        <a:rPr lang="en-US" sz="1600" kern="0" dirty="0">
                          <a:effectLst/>
                        </a:rPr>
                        <a:t>one-hot</a:t>
                      </a:r>
                      <a:r>
                        <a:rPr lang="zh-CN" sz="1600" kern="0" dirty="0">
                          <a:effectLst/>
                        </a:rPr>
                        <a:t>伪标签，并筛选大于阈值的数据</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600" kern="0" dirty="0">
                          <a:effectLst/>
                        </a:rPr>
                        <a:t>对有标记数据进行弱增强后进行交叉熵，对高于阈值的无标记数据进行强增强后和伪标签进行交叉熵</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98238189"/>
                  </a:ext>
                </a:extLst>
              </a:tr>
            </a:tbl>
          </a:graphicData>
        </a:graphic>
      </p:graphicFrame>
    </p:spTree>
    <p:extLst>
      <p:ext uri="{BB962C8B-B14F-4D97-AF65-F5344CB8AC3E}">
        <p14:creationId xmlns:p14="http://schemas.microsoft.com/office/powerpoint/2010/main" val="3119273686"/>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67082" y="3038177"/>
            <a:ext cx="8649130" cy="1542078"/>
            <a:chOff x="743421" y="3086100"/>
            <a:chExt cx="8649130" cy="1542078"/>
          </a:xfrm>
        </p:grpSpPr>
        <p:sp>
          <p:nvSpPr>
            <p:cNvPr id="4" name="object 4"/>
            <p:cNvSpPr/>
            <p:nvPr/>
          </p:nvSpPr>
          <p:spPr>
            <a:xfrm>
              <a:off x="4707521" y="3086100"/>
              <a:ext cx="4685030" cy="76200"/>
            </a:xfrm>
            <a:custGeom>
              <a:avLst/>
              <a:gdLst/>
              <a:ahLst/>
              <a:cxnLst/>
              <a:rect l="l" t="t" r="r" b="b"/>
              <a:pathLst>
                <a:path w="4685030" h="76200">
                  <a:moveTo>
                    <a:pt x="74925" y="32004"/>
                  </a:moveTo>
                  <a:lnTo>
                    <a:pt x="73140" y="23467"/>
                  </a:lnTo>
                  <a:lnTo>
                    <a:pt x="64865" y="11334"/>
                  </a:lnTo>
                  <a:lnTo>
                    <a:pt x="52732" y="3059"/>
                  </a:lnTo>
                  <a:lnTo>
                    <a:pt x="38100" y="0"/>
                  </a:lnTo>
                  <a:lnTo>
                    <a:pt x="23145" y="3059"/>
                  </a:lnTo>
                  <a:lnTo>
                    <a:pt x="11049" y="11334"/>
                  </a:lnTo>
                  <a:lnTo>
                    <a:pt x="2952" y="23467"/>
                  </a:lnTo>
                  <a:lnTo>
                    <a:pt x="0" y="38099"/>
                  </a:lnTo>
                  <a:lnTo>
                    <a:pt x="2952" y="53054"/>
                  </a:lnTo>
                  <a:lnTo>
                    <a:pt x="11049" y="65150"/>
                  </a:lnTo>
                  <a:lnTo>
                    <a:pt x="23145" y="73247"/>
                  </a:lnTo>
                  <a:lnTo>
                    <a:pt x="38100" y="76199"/>
                  </a:lnTo>
                  <a:lnTo>
                    <a:pt x="38100" y="32004"/>
                  </a:lnTo>
                  <a:lnTo>
                    <a:pt x="74925" y="32004"/>
                  </a:lnTo>
                  <a:close/>
                </a:path>
                <a:path w="4685030" h="76200">
                  <a:moveTo>
                    <a:pt x="76200" y="38099"/>
                  </a:moveTo>
                  <a:lnTo>
                    <a:pt x="74925" y="32004"/>
                  </a:lnTo>
                  <a:lnTo>
                    <a:pt x="38100" y="32004"/>
                  </a:lnTo>
                  <a:lnTo>
                    <a:pt x="38100" y="44195"/>
                  </a:lnTo>
                  <a:lnTo>
                    <a:pt x="74952" y="44195"/>
                  </a:lnTo>
                  <a:lnTo>
                    <a:pt x="76200" y="38099"/>
                  </a:lnTo>
                  <a:close/>
                </a:path>
                <a:path w="4685030" h="76200">
                  <a:moveTo>
                    <a:pt x="74952" y="44195"/>
                  </a:moveTo>
                  <a:lnTo>
                    <a:pt x="38100" y="44195"/>
                  </a:lnTo>
                  <a:lnTo>
                    <a:pt x="38100" y="76199"/>
                  </a:lnTo>
                  <a:lnTo>
                    <a:pt x="52732" y="73247"/>
                  </a:lnTo>
                  <a:lnTo>
                    <a:pt x="64865" y="65150"/>
                  </a:lnTo>
                  <a:lnTo>
                    <a:pt x="73140" y="53054"/>
                  </a:lnTo>
                  <a:lnTo>
                    <a:pt x="74952" y="44195"/>
                  </a:lnTo>
                  <a:close/>
                </a:path>
                <a:path w="4685030" h="76200">
                  <a:moveTo>
                    <a:pt x="4609805" y="32004"/>
                  </a:moveTo>
                  <a:lnTo>
                    <a:pt x="74925" y="32004"/>
                  </a:lnTo>
                  <a:lnTo>
                    <a:pt x="76200" y="38099"/>
                  </a:lnTo>
                  <a:lnTo>
                    <a:pt x="76200" y="44195"/>
                  </a:lnTo>
                  <a:lnTo>
                    <a:pt x="4608576" y="44195"/>
                  </a:lnTo>
                  <a:lnTo>
                    <a:pt x="4608576" y="38099"/>
                  </a:lnTo>
                  <a:lnTo>
                    <a:pt x="4609805" y="32004"/>
                  </a:lnTo>
                  <a:close/>
                </a:path>
                <a:path w="4685030" h="76200">
                  <a:moveTo>
                    <a:pt x="76200" y="44195"/>
                  </a:moveTo>
                  <a:lnTo>
                    <a:pt x="76200" y="38099"/>
                  </a:lnTo>
                  <a:lnTo>
                    <a:pt x="74952" y="44195"/>
                  </a:lnTo>
                  <a:lnTo>
                    <a:pt x="76200" y="44195"/>
                  </a:lnTo>
                  <a:close/>
                </a:path>
                <a:path w="4685030" h="76200">
                  <a:moveTo>
                    <a:pt x="4646675" y="44195"/>
                  </a:moveTo>
                  <a:lnTo>
                    <a:pt x="4646675" y="32004"/>
                  </a:lnTo>
                  <a:lnTo>
                    <a:pt x="4609805" y="32004"/>
                  </a:lnTo>
                  <a:lnTo>
                    <a:pt x="4608576" y="38099"/>
                  </a:lnTo>
                  <a:lnTo>
                    <a:pt x="4609778" y="44195"/>
                  </a:lnTo>
                  <a:lnTo>
                    <a:pt x="4646675" y="44195"/>
                  </a:lnTo>
                  <a:close/>
                </a:path>
                <a:path w="4685030" h="76200">
                  <a:moveTo>
                    <a:pt x="4609778" y="44195"/>
                  </a:moveTo>
                  <a:lnTo>
                    <a:pt x="4608576" y="38099"/>
                  </a:lnTo>
                  <a:lnTo>
                    <a:pt x="4608576" y="44195"/>
                  </a:lnTo>
                  <a:lnTo>
                    <a:pt x="4609778" y="44195"/>
                  </a:lnTo>
                  <a:close/>
                </a:path>
                <a:path w="4685030" h="76200">
                  <a:moveTo>
                    <a:pt x="4646675" y="76199"/>
                  </a:moveTo>
                  <a:lnTo>
                    <a:pt x="4646675" y="44195"/>
                  </a:lnTo>
                  <a:lnTo>
                    <a:pt x="4609778" y="44195"/>
                  </a:lnTo>
                  <a:lnTo>
                    <a:pt x="4611526" y="53054"/>
                  </a:lnTo>
                  <a:lnTo>
                    <a:pt x="4619620" y="65150"/>
                  </a:lnTo>
                  <a:lnTo>
                    <a:pt x="4631716" y="73247"/>
                  </a:lnTo>
                  <a:lnTo>
                    <a:pt x="4646675" y="76199"/>
                  </a:lnTo>
                  <a:close/>
                </a:path>
                <a:path w="4685030" h="76200">
                  <a:moveTo>
                    <a:pt x="4684776" y="38099"/>
                  </a:moveTo>
                  <a:lnTo>
                    <a:pt x="4681716" y="23467"/>
                  </a:lnTo>
                  <a:lnTo>
                    <a:pt x="4673441" y="11334"/>
                  </a:lnTo>
                  <a:lnTo>
                    <a:pt x="4661308" y="3059"/>
                  </a:lnTo>
                  <a:lnTo>
                    <a:pt x="4646675" y="0"/>
                  </a:lnTo>
                  <a:lnTo>
                    <a:pt x="4631716" y="3059"/>
                  </a:lnTo>
                  <a:lnTo>
                    <a:pt x="4619620" y="11334"/>
                  </a:lnTo>
                  <a:lnTo>
                    <a:pt x="4611526" y="23467"/>
                  </a:lnTo>
                  <a:lnTo>
                    <a:pt x="4609805" y="32004"/>
                  </a:lnTo>
                  <a:lnTo>
                    <a:pt x="4646675" y="32004"/>
                  </a:lnTo>
                  <a:lnTo>
                    <a:pt x="4646675" y="76199"/>
                  </a:lnTo>
                  <a:lnTo>
                    <a:pt x="4661308" y="73247"/>
                  </a:lnTo>
                  <a:lnTo>
                    <a:pt x="4673441" y="65151"/>
                  </a:lnTo>
                  <a:lnTo>
                    <a:pt x="4681716" y="53054"/>
                  </a:lnTo>
                  <a:lnTo>
                    <a:pt x="4684776" y="38099"/>
                  </a:lnTo>
                  <a:close/>
                </a:path>
              </a:pathLst>
            </a:custGeom>
            <a:solidFill>
              <a:srgbClr val="CBCBCB"/>
            </a:solidFill>
          </p:spPr>
          <p:txBody>
            <a:bodyPr wrap="square" lIns="0" tIns="0" rIns="0" bIns="0" rtlCol="0"/>
            <a:lstStyle/>
            <a:p>
              <a:endParaRPr/>
            </a:p>
          </p:txBody>
        </p:sp>
        <p:sp>
          <p:nvSpPr>
            <p:cNvPr id="5" name="object 5"/>
            <p:cNvSpPr/>
            <p:nvPr/>
          </p:nvSpPr>
          <p:spPr>
            <a:xfrm>
              <a:off x="743421" y="3981748"/>
              <a:ext cx="3888740" cy="646430"/>
            </a:xfrm>
            <a:custGeom>
              <a:avLst/>
              <a:gdLst/>
              <a:ahLst/>
              <a:cxnLst/>
              <a:rect l="l" t="t" r="r" b="b"/>
              <a:pathLst>
                <a:path w="3888740" h="646429">
                  <a:moveTo>
                    <a:pt x="3888486" y="646176"/>
                  </a:moveTo>
                  <a:lnTo>
                    <a:pt x="3888486" y="0"/>
                  </a:lnTo>
                  <a:lnTo>
                    <a:pt x="0" y="0"/>
                  </a:lnTo>
                  <a:lnTo>
                    <a:pt x="0" y="646176"/>
                  </a:lnTo>
                  <a:lnTo>
                    <a:pt x="3888486" y="646176"/>
                  </a:lnTo>
                  <a:close/>
                </a:path>
              </a:pathLst>
            </a:custGeom>
            <a:solidFill>
              <a:srgbClr val="FFFFFF"/>
            </a:solidFill>
          </p:spPr>
          <p:txBody>
            <a:bodyPr wrap="square" lIns="0" tIns="0" rIns="0" bIns="0" rtlCol="0"/>
            <a:lstStyle/>
            <a:p>
              <a:endParaRPr dirty="0"/>
            </a:p>
          </p:txBody>
        </p:sp>
      </p:grpSp>
      <p:sp>
        <p:nvSpPr>
          <p:cNvPr id="7" name="object 7"/>
          <p:cNvSpPr txBox="1">
            <a:spLocks noGrp="1"/>
          </p:cNvSpPr>
          <p:nvPr>
            <p:ph type="title"/>
          </p:nvPr>
        </p:nvSpPr>
        <p:spPr>
          <a:xfrm>
            <a:off x="4889500" y="2496041"/>
            <a:ext cx="5106670" cy="1084271"/>
          </a:xfrm>
          <a:prstGeom prst="rect">
            <a:avLst/>
          </a:prstGeom>
        </p:spPr>
        <p:txBody>
          <a:bodyPr vert="horz" wrap="square" lIns="0" tIns="98425" rIns="0" bIns="0" rtlCol="0">
            <a:spAutoFit/>
          </a:bodyPr>
          <a:lstStyle/>
          <a:p>
            <a:pPr algn="l"/>
            <a:r>
              <a:rPr lang="zh-CN" altLang="en-US" dirty="0"/>
              <a:t>          </a:t>
            </a:r>
            <a:r>
              <a:rPr lang="en-US" altLang="zh-CN" dirty="0"/>
              <a:t>Trend</a:t>
            </a:r>
            <a:br>
              <a:rPr lang="en-US" altLang="zh-CN" dirty="0"/>
            </a:br>
            <a:r>
              <a:rPr lang="en-US" altLang="zh-CN" dirty="0"/>
              <a:t>          </a:t>
            </a:r>
            <a:endParaRPr lang="zh-CN" altLang="en-US" dirty="0"/>
          </a:p>
        </p:txBody>
      </p:sp>
      <p:sp>
        <p:nvSpPr>
          <p:cNvPr id="17" name="矩形 16">
            <a:extLst>
              <a:ext uri="{FF2B5EF4-FFF2-40B4-BE49-F238E27FC236}">
                <a16:creationId xmlns:a16="http://schemas.microsoft.com/office/drawing/2014/main" id="{B53D9069-EEEC-9E5A-C082-E2E794F44AB9}"/>
              </a:ext>
            </a:extLst>
          </p:cNvPr>
          <p:cNvSpPr/>
          <p:nvPr/>
        </p:nvSpPr>
        <p:spPr>
          <a:xfrm>
            <a:off x="774700" y="1266825"/>
            <a:ext cx="4438238" cy="3770263"/>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lIns="91440" tIns="45720" rIns="91440" bIns="45720">
            <a:spAutoFit/>
          </a:bodyPr>
          <a:lstStyle/>
          <a:p>
            <a:pPr algn="ctr"/>
            <a:r>
              <a:rPr lang="en-US" altLang="zh-CN" sz="23900" b="1" dirty="0">
                <a:ln w="0"/>
                <a:solidFill>
                  <a:srgbClr val="002060">
                    <a:alpha val="92000"/>
                  </a:srgbClr>
                </a:solidFill>
                <a:latin typeface="Arial" panose="020B0604020202020204" pitchFamily="34" charset="0"/>
                <a:cs typeface="Arial" panose="020B0604020202020204" pitchFamily="34" charset="0"/>
              </a:rPr>
              <a:t>04</a:t>
            </a:r>
            <a:endParaRPr lang="zh-CN" altLang="en-US" sz="13800" b="1" cap="none" spc="0" dirty="0">
              <a:ln w="0"/>
              <a:solidFill>
                <a:srgbClr val="002060">
                  <a:alpha val="92000"/>
                </a:srgbClr>
              </a:solidFill>
              <a:latin typeface="Arial" panose="020B0604020202020204" pitchFamily="34" charset="0"/>
              <a:cs typeface="Arial" panose="020B0604020202020204" pitchFamily="34" charset="0"/>
            </a:endParaRPr>
          </a:p>
        </p:txBody>
      </p:sp>
      <p:grpSp>
        <p:nvGrpSpPr>
          <p:cNvPr id="18" name="object 3">
            <a:extLst>
              <a:ext uri="{FF2B5EF4-FFF2-40B4-BE49-F238E27FC236}">
                <a16:creationId xmlns:a16="http://schemas.microsoft.com/office/drawing/2014/main" id="{8614834B-DB75-8427-9B35-7FBED729061D}"/>
              </a:ext>
            </a:extLst>
          </p:cNvPr>
          <p:cNvGrpSpPr/>
          <p:nvPr/>
        </p:nvGrpSpPr>
        <p:grpSpPr>
          <a:xfrm>
            <a:off x="663385" y="2752427"/>
            <a:ext cx="8617585" cy="646430"/>
            <a:chOff x="774839" y="2800350"/>
            <a:chExt cx="8617585" cy="646430"/>
          </a:xfrm>
        </p:grpSpPr>
        <p:sp>
          <p:nvSpPr>
            <p:cNvPr id="19" name="object 4">
              <a:extLst>
                <a:ext uri="{FF2B5EF4-FFF2-40B4-BE49-F238E27FC236}">
                  <a16:creationId xmlns:a16="http://schemas.microsoft.com/office/drawing/2014/main" id="{AB288E74-FB0E-BA4B-4E01-87F448339C57}"/>
                </a:ext>
              </a:extLst>
            </p:cNvPr>
            <p:cNvSpPr/>
            <p:nvPr/>
          </p:nvSpPr>
          <p:spPr>
            <a:xfrm>
              <a:off x="4707521" y="3086100"/>
              <a:ext cx="4685030" cy="76200"/>
            </a:xfrm>
            <a:custGeom>
              <a:avLst/>
              <a:gdLst/>
              <a:ahLst/>
              <a:cxnLst/>
              <a:rect l="l" t="t" r="r" b="b"/>
              <a:pathLst>
                <a:path w="4685030" h="76200">
                  <a:moveTo>
                    <a:pt x="74925" y="32004"/>
                  </a:moveTo>
                  <a:lnTo>
                    <a:pt x="73140" y="23467"/>
                  </a:lnTo>
                  <a:lnTo>
                    <a:pt x="64865" y="11334"/>
                  </a:lnTo>
                  <a:lnTo>
                    <a:pt x="52732" y="3059"/>
                  </a:lnTo>
                  <a:lnTo>
                    <a:pt x="38100" y="0"/>
                  </a:lnTo>
                  <a:lnTo>
                    <a:pt x="23145" y="3059"/>
                  </a:lnTo>
                  <a:lnTo>
                    <a:pt x="11049" y="11334"/>
                  </a:lnTo>
                  <a:lnTo>
                    <a:pt x="2952" y="23467"/>
                  </a:lnTo>
                  <a:lnTo>
                    <a:pt x="0" y="38099"/>
                  </a:lnTo>
                  <a:lnTo>
                    <a:pt x="2952" y="53054"/>
                  </a:lnTo>
                  <a:lnTo>
                    <a:pt x="11049" y="65150"/>
                  </a:lnTo>
                  <a:lnTo>
                    <a:pt x="23145" y="73247"/>
                  </a:lnTo>
                  <a:lnTo>
                    <a:pt x="38100" y="76199"/>
                  </a:lnTo>
                  <a:lnTo>
                    <a:pt x="38100" y="32004"/>
                  </a:lnTo>
                  <a:lnTo>
                    <a:pt x="74925" y="32004"/>
                  </a:lnTo>
                  <a:close/>
                </a:path>
                <a:path w="4685030" h="76200">
                  <a:moveTo>
                    <a:pt x="76200" y="38099"/>
                  </a:moveTo>
                  <a:lnTo>
                    <a:pt x="74925" y="32004"/>
                  </a:lnTo>
                  <a:lnTo>
                    <a:pt x="38100" y="32004"/>
                  </a:lnTo>
                  <a:lnTo>
                    <a:pt x="38100" y="44195"/>
                  </a:lnTo>
                  <a:lnTo>
                    <a:pt x="74952" y="44195"/>
                  </a:lnTo>
                  <a:lnTo>
                    <a:pt x="76200" y="38099"/>
                  </a:lnTo>
                  <a:close/>
                </a:path>
                <a:path w="4685030" h="76200">
                  <a:moveTo>
                    <a:pt x="74952" y="44195"/>
                  </a:moveTo>
                  <a:lnTo>
                    <a:pt x="38100" y="44195"/>
                  </a:lnTo>
                  <a:lnTo>
                    <a:pt x="38100" y="76199"/>
                  </a:lnTo>
                  <a:lnTo>
                    <a:pt x="52732" y="73247"/>
                  </a:lnTo>
                  <a:lnTo>
                    <a:pt x="64865" y="65150"/>
                  </a:lnTo>
                  <a:lnTo>
                    <a:pt x="73140" y="53054"/>
                  </a:lnTo>
                  <a:lnTo>
                    <a:pt x="74952" y="44195"/>
                  </a:lnTo>
                  <a:close/>
                </a:path>
                <a:path w="4685030" h="76200">
                  <a:moveTo>
                    <a:pt x="4609805" y="32004"/>
                  </a:moveTo>
                  <a:lnTo>
                    <a:pt x="74925" y="32004"/>
                  </a:lnTo>
                  <a:lnTo>
                    <a:pt x="76200" y="38099"/>
                  </a:lnTo>
                  <a:lnTo>
                    <a:pt x="76200" y="44195"/>
                  </a:lnTo>
                  <a:lnTo>
                    <a:pt x="4608576" y="44195"/>
                  </a:lnTo>
                  <a:lnTo>
                    <a:pt x="4608576" y="38099"/>
                  </a:lnTo>
                  <a:lnTo>
                    <a:pt x="4609805" y="32004"/>
                  </a:lnTo>
                  <a:close/>
                </a:path>
                <a:path w="4685030" h="76200">
                  <a:moveTo>
                    <a:pt x="76200" y="44195"/>
                  </a:moveTo>
                  <a:lnTo>
                    <a:pt x="76200" y="38099"/>
                  </a:lnTo>
                  <a:lnTo>
                    <a:pt x="74952" y="44195"/>
                  </a:lnTo>
                  <a:lnTo>
                    <a:pt x="76200" y="44195"/>
                  </a:lnTo>
                  <a:close/>
                </a:path>
                <a:path w="4685030" h="76200">
                  <a:moveTo>
                    <a:pt x="4646675" y="44195"/>
                  </a:moveTo>
                  <a:lnTo>
                    <a:pt x="4646675" y="32004"/>
                  </a:lnTo>
                  <a:lnTo>
                    <a:pt x="4609805" y="32004"/>
                  </a:lnTo>
                  <a:lnTo>
                    <a:pt x="4608576" y="38099"/>
                  </a:lnTo>
                  <a:lnTo>
                    <a:pt x="4609778" y="44195"/>
                  </a:lnTo>
                  <a:lnTo>
                    <a:pt x="4646675" y="44195"/>
                  </a:lnTo>
                  <a:close/>
                </a:path>
                <a:path w="4685030" h="76200">
                  <a:moveTo>
                    <a:pt x="4609778" y="44195"/>
                  </a:moveTo>
                  <a:lnTo>
                    <a:pt x="4608576" y="38099"/>
                  </a:lnTo>
                  <a:lnTo>
                    <a:pt x="4608576" y="44195"/>
                  </a:lnTo>
                  <a:lnTo>
                    <a:pt x="4609778" y="44195"/>
                  </a:lnTo>
                  <a:close/>
                </a:path>
                <a:path w="4685030" h="76200">
                  <a:moveTo>
                    <a:pt x="4646675" y="76199"/>
                  </a:moveTo>
                  <a:lnTo>
                    <a:pt x="4646675" y="44195"/>
                  </a:lnTo>
                  <a:lnTo>
                    <a:pt x="4609778" y="44195"/>
                  </a:lnTo>
                  <a:lnTo>
                    <a:pt x="4611526" y="53054"/>
                  </a:lnTo>
                  <a:lnTo>
                    <a:pt x="4619620" y="65150"/>
                  </a:lnTo>
                  <a:lnTo>
                    <a:pt x="4631716" y="73247"/>
                  </a:lnTo>
                  <a:lnTo>
                    <a:pt x="4646675" y="76199"/>
                  </a:lnTo>
                  <a:close/>
                </a:path>
                <a:path w="4685030" h="76200">
                  <a:moveTo>
                    <a:pt x="4684776" y="38099"/>
                  </a:moveTo>
                  <a:lnTo>
                    <a:pt x="4681716" y="23467"/>
                  </a:lnTo>
                  <a:lnTo>
                    <a:pt x="4673441" y="11334"/>
                  </a:lnTo>
                  <a:lnTo>
                    <a:pt x="4661308" y="3059"/>
                  </a:lnTo>
                  <a:lnTo>
                    <a:pt x="4646675" y="0"/>
                  </a:lnTo>
                  <a:lnTo>
                    <a:pt x="4631716" y="3059"/>
                  </a:lnTo>
                  <a:lnTo>
                    <a:pt x="4619620" y="11334"/>
                  </a:lnTo>
                  <a:lnTo>
                    <a:pt x="4611526" y="23467"/>
                  </a:lnTo>
                  <a:lnTo>
                    <a:pt x="4609805" y="32004"/>
                  </a:lnTo>
                  <a:lnTo>
                    <a:pt x="4646675" y="32004"/>
                  </a:lnTo>
                  <a:lnTo>
                    <a:pt x="4646675" y="76199"/>
                  </a:lnTo>
                  <a:lnTo>
                    <a:pt x="4661308" y="73247"/>
                  </a:lnTo>
                  <a:lnTo>
                    <a:pt x="4673441" y="65151"/>
                  </a:lnTo>
                  <a:lnTo>
                    <a:pt x="4681716" y="53054"/>
                  </a:lnTo>
                  <a:lnTo>
                    <a:pt x="4684776" y="38099"/>
                  </a:lnTo>
                  <a:close/>
                </a:path>
              </a:pathLst>
            </a:custGeom>
            <a:solidFill>
              <a:srgbClr val="CBCBCB"/>
            </a:solidFill>
          </p:spPr>
          <p:txBody>
            <a:bodyPr wrap="square" lIns="0" tIns="0" rIns="0" bIns="0" rtlCol="0"/>
            <a:lstStyle/>
            <a:p>
              <a:endParaRPr/>
            </a:p>
          </p:txBody>
        </p:sp>
        <p:sp>
          <p:nvSpPr>
            <p:cNvPr id="20" name="object 5">
              <a:extLst>
                <a:ext uri="{FF2B5EF4-FFF2-40B4-BE49-F238E27FC236}">
                  <a16:creationId xmlns:a16="http://schemas.microsoft.com/office/drawing/2014/main" id="{28D94371-011A-84FD-4B2E-B9C4CC51B074}"/>
                </a:ext>
              </a:extLst>
            </p:cNvPr>
            <p:cNvSpPr/>
            <p:nvPr/>
          </p:nvSpPr>
          <p:spPr>
            <a:xfrm>
              <a:off x="774839" y="2800350"/>
              <a:ext cx="3888740" cy="646430"/>
            </a:xfrm>
            <a:custGeom>
              <a:avLst/>
              <a:gdLst/>
              <a:ahLst/>
              <a:cxnLst/>
              <a:rect l="l" t="t" r="r" b="b"/>
              <a:pathLst>
                <a:path w="3888740" h="646429">
                  <a:moveTo>
                    <a:pt x="3888486" y="646176"/>
                  </a:moveTo>
                  <a:lnTo>
                    <a:pt x="3888486" y="0"/>
                  </a:lnTo>
                  <a:lnTo>
                    <a:pt x="0" y="0"/>
                  </a:lnTo>
                  <a:lnTo>
                    <a:pt x="0" y="646176"/>
                  </a:lnTo>
                  <a:lnTo>
                    <a:pt x="3888486" y="646176"/>
                  </a:lnTo>
                  <a:close/>
                </a:path>
              </a:pathLst>
            </a:custGeom>
            <a:solidFill>
              <a:srgbClr val="FFFFFF"/>
            </a:solidFill>
          </p:spPr>
          <p:txBody>
            <a:bodyPr wrap="square" lIns="0" tIns="0" rIns="0" bIns="0" rtlCol="0"/>
            <a:lstStyle/>
            <a:p>
              <a:endParaRPr/>
            </a:p>
          </p:txBody>
        </p:sp>
      </p:grpSp>
      <p:sp>
        <p:nvSpPr>
          <p:cNvPr id="6" name="object 6"/>
          <p:cNvSpPr txBox="1"/>
          <p:nvPr/>
        </p:nvSpPr>
        <p:spPr>
          <a:xfrm>
            <a:off x="895119" y="2790094"/>
            <a:ext cx="3674564" cy="574040"/>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sz="3600" b="1" spc="-105" dirty="0">
                <a:solidFill>
                  <a:srgbClr val="153888"/>
                </a:solidFill>
                <a:latin typeface="Times New Roman"/>
                <a:cs typeface="Times New Roman"/>
              </a:rPr>
              <a:t>PART</a:t>
            </a:r>
            <a:r>
              <a:rPr sz="3600" b="1" spc="-195" dirty="0">
                <a:solidFill>
                  <a:srgbClr val="153888"/>
                </a:solidFill>
                <a:latin typeface="Times New Roman"/>
                <a:cs typeface="Times New Roman"/>
              </a:rPr>
              <a:t> </a:t>
            </a:r>
            <a:r>
              <a:rPr lang="en-US" sz="3600" b="1" spc="-5" dirty="0">
                <a:solidFill>
                  <a:srgbClr val="153888"/>
                </a:solidFill>
                <a:latin typeface="Times New Roman"/>
                <a:cs typeface="Times New Roman"/>
              </a:rPr>
              <a:t>FOUR</a:t>
            </a:r>
            <a:endParaRPr sz="3600" dirty="0">
              <a:latin typeface="Times New Roman"/>
              <a:cs typeface="Times New Roman"/>
            </a:endParaRPr>
          </a:p>
        </p:txBody>
      </p:sp>
    </p:spTree>
    <p:extLst>
      <p:ext uri="{BB962C8B-B14F-4D97-AF65-F5344CB8AC3E}">
        <p14:creationId xmlns:p14="http://schemas.microsoft.com/office/powerpoint/2010/main" val="775904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74839" y="348995"/>
            <a:ext cx="6817995" cy="591829"/>
          </a:xfrm>
          <a:prstGeom prst="rect">
            <a:avLst/>
          </a:prstGeom>
          <a:solidFill>
            <a:srgbClr val="0E2F7E"/>
          </a:solidFill>
        </p:spPr>
        <p:txBody>
          <a:bodyPr vert="horz" wrap="square" lIns="0" tIns="159385" rIns="0" bIns="0" rtlCol="0">
            <a:spAutoFit/>
          </a:bodyPr>
          <a:lstStyle/>
          <a:p>
            <a:pPr marL="202565">
              <a:lnSpc>
                <a:spcPct val="100000"/>
              </a:lnSpc>
              <a:spcBef>
                <a:spcPts val="1255"/>
              </a:spcBef>
            </a:pPr>
            <a:r>
              <a:rPr lang="en-US" sz="2800" spc="-5" dirty="0">
                <a:solidFill>
                  <a:schemeClr val="bg1"/>
                </a:solidFill>
              </a:rPr>
              <a:t>Trend</a:t>
            </a:r>
            <a:endParaRPr sz="2800" dirty="0">
              <a:solidFill>
                <a:schemeClr val="bg1"/>
              </a:solidFill>
            </a:endParaRPr>
          </a:p>
        </p:txBody>
      </p:sp>
      <p:sp>
        <p:nvSpPr>
          <p:cNvPr id="3" name="文本框 2">
            <a:extLst>
              <a:ext uri="{FF2B5EF4-FFF2-40B4-BE49-F238E27FC236}">
                <a16:creationId xmlns:a16="http://schemas.microsoft.com/office/drawing/2014/main" id="{FF9B5A17-F47A-4900-9D41-CFE138DCCAA7}"/>
              </a:ext>
            </a:extLst>
          </p:cNvPr>
          <p:cNvSpPr txBox="1"/>
          <p:nvPr/>
        </p:nvSpPr>
        <p:spPr>
          <a:xfrm>
            <a:off x="1011827" y="1724025"/>
            <a:ext cx="7687673" cy="390709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a:t>继续沿着熵最小化、一致性正则化和通用正则化的角度来进行算法的更新</a:t>
            </a:r>
            <a:endParaRPr lang="en-US" altLang="zh-CN" sz="2400" dirty="0"/>
          </a:p>
          <a:p>
            <a:pPr marL="285750" indent="-285750">
              <a:lnSpc>
                <a:spcPct val="150000"/>
              </a:lnSpc>
              <a:buFont typeface="Arial" panose="020B0604020202020204" pitchFamily="34" charset="0"/>
              <a:buChar char="•"/>
            </a:pPr>
            <a:r>
              <a:rPr lang="zh-CN" altLang="en-US" sz="2400" dirty="0"/>
              <a:t>将半监督学习与</a:t>
            </a:r>
            <a:r>
              <a:rPr lang="en-US" altLang="zh-CN" sz="2400" dirty="0"/>
              <a:t>OOD</a:t>
            </a:r>
            <a:r>
              <a:rPr lang="zh-CN" altLang="en-US" sz="2400" dirty="0"/>
              <a:t>相结合</a:t>
            </a:r>
            <a:endParaRPr lang="en-US" altLang="zh-CN" sz="2400" dirty="0"/>
          </a:p>
          <a:p>
            <a:pPr marL="285750" indent="-285750">
              <a:lnSpc>
                <a:spcPct val="150000"/>
              </a:lnSpc>
              <a:buFont typeface="Arial" panose="020B0604020202020204" pitchFamily="34" charset="0"/>
              <a:buChar char="•"/>
            </a:pPr>
            <a:r>
              <a:rPr lang="zh-CN" altLang="en-US" sz="2400" dirty="0"/>
              <a:t>探索不同的数据增强方式</a:t>
            </a:r>
            <a:endParaRPr lang="en-US" altLang="zh-CN" sz="2400" dirty="0"/>
          </a:p>
          <a:p>
            <a:pPr marL="285750" indent="-285750">
              <a:lnSpc>
                <a:spcPct val="150000"/>
              </a:lnSpc>
              <a:buFont typeface="Arial" panose="020B0604020202020204" pitchFamily="34" charset="0"/>
              <a:buChar char="•"/>
            </a:pPr>
            <a:r>
              <a:rPr lang="zh-CN" altLang="en-US" sz="2400" dirty="0"/>
              <a:t>可以去了解一下无监督学习，看是否能够结合</a:t>
            </a:r>
            <a:endParaRPr lang="en-US" altLang="zh-CN" sz="2400" dirty="0"/>
          </a:p>
          <a:p>
            <a:pPr marL="285750" indent="-285750">
              <a:lnSpc>
                <a:spcPct val="150000"/>
              </a:lnSpc>
              <a:buFont typeface="Arial" panose="020B0604020202020204" pitchFamily="34" charset="0"/>
              <a:buChar char="•"/>
            </a:pPr>
            <a:r>
              <a:rPr lang="zh-CN" altLang="en-US" sz="2400" dirty="0"/>
              <a:t>可以了解一下</a:t>
            </a:r>
            <a:r>
              <a:rPr lang="en-US" altLang="zh-CN" sz="2400" dirty="0"/>
              <a:t>Diffusion model</a:t>
            </a:r>
            <a:r>
              <a:rPr lang="zh-CN" altLang="en-US" sz="2400" dirty="0"/>
              <a:t>，看能否在数据扩充的角度去增强半监督学习</a:t>
            </a:r>
            <a:endParaRPr lang="en-US" altLang="zh-CN" sz="2400" dirty="0"/>
          </a:p>
        </p:txBody>
      </p:sp>
    </p:spTree>
    <p:extLst>
      <p:ext uri="{BB962C8B-B14F-4D97-AF65-F5344CB8AC3E}">
        <p14:creationId xmlns:p14="http://schemas.microsoft.com/office/powerpoint/2010/main" val="3698222934"/>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67082" y="3038177"/>
            <a:ext cx="8649130" cy="1542078"/>
            <a:chOff x="743421" y="3086100"/>
            <a:chExt cx="8649130" cy="1542078"/>
          </a:xfrm>
        </p:grpSpPr>
        <p:sp>
          <p:nvSpPr>
            <p:cNvPr id="4" name="object 4"/>
            <p:cNvSpPr/>
            <p:nvPr/>
          </p:nvSpPr>
          <p:spPr>
            <a:xfrm>
              <a:off x="4707521" y="3086100"/>
              <a:ext cx="4685030" cy="76200"/>
            </a:xfrm>
            <a:custGeom>
              <a:avLst/>
              <a:gdLst/>
              <a:ahLst/>
              <a:cxnLst/>
              <a:rect l="l" t="t" r="r" b="b"/>
              <a:pathLst>
                <a:path w="4685030" h="76200">
                  <a:moveTo>
                    <a:pt x="74925" y="32004"/>
                  </a:moveTo>
                  <a:lnTo>
                    <a:pt x="73140" y="23467"/>
                  </a:lnTo>
                  <a:lnTo>
                    <a:pt x="64865" y="11334"/>
                  </a:lnTo>
                  <a:lnTo>
                    <a:pt x="52732" y="3059"/>
                  </a:lnTo>
                  <a:lnTo>
                    <a:pt x="38100" y="0"/>
                  </a:lnTo>
                  <a:lnTo>
                    <a:pt x="23145" y="3059"/>
                  </a:lnTo>
                  <a:lnTo>
                    <a:pt x="11049" y="11334"/>
                  </a:lnTo>
                  <a:lnTo>
                    <a:pt x="2952" y="23467"/>
                  </a:lnTo>
                  <a:lnTo>
                    <a:pt x="0" y="38099"/>
                  </a:lnTo>
                  <a:lnTo>
                    <a:pt x="2952" y="53054"/>
                  </a:lnTo>
                  <a:lnTo>
                    <a:pt x="11049" y="65150"/>
                  </a:lnTo>
                  <a:lnTo>
                    <a:pt x="23145" y="73247"/>
                  </a:lnTo>
                  <a:lnTo>
                    <a:pt x="38100" y="76199"/>
                  </a:lnTo>
                  <a:lnTo>
                    <a:pt x="38100" y="32004"/>
                  </a:lnTo>
                  <a:lnTo>
                    <a:pt x="74925" y="32004"/>
                  </a:lnTo>
                  <a:close/>
                </a:path>
                <a:path w="4685030" h="76200">
                  <a:moveTo>
                    <a:pt x="76200" y="38099"/>
                  </a:moveTo>
                  <a:lnTo>
                    <a:pt x="74925" y="32004"/>
                  </a:lnTo>
                  <a:lnTo>
                    <a:pt x="38100" y="32004"/>
                  </a:lnTo>
                  <a:lnTo>
                    <a:pt x="38100" y="44195"/>
                  </a:lnTo>
                  <a:lnTo>
                    <a:pt x="74952" y="44195"/>
                  </a:lnTo>
                  <a:lnTo>
                    <a:pt x="76200" y="38099"/>
                  </a:lnTo>
                  <a:close/>
                </a:path>
                <a:path w="4685030" h="76200">
                  <a:moveTo>
                    <a:pt x="74952" y="44195"/>
                  </a:moveTo>
                  <a:lnTo>
                    <a:pt x="38100" y="44195"/>
                  </a:lnTo>
                  <a:lnTo>
                    <a:pt x="38100" y="76199"/>
                  </a:lnTo>
                  <a:lnTo>
                    <a:pt x="52732" y="73247"/>
                  </a:lnTo>
                  <a:lnTo>
                    <a:pt x="64865" y="65150"/>
                  </a:lnTo>
                  <a:lnTo>
                    <a:pt x="73140" y="53054"/>
                  </a:lnTo>
                  <a:lnTo>
                    <a:pt x="74952" y="44195"/>
                  </a:lnTo>
                  <a:close/>
                </a:path>
                <a:path w="4685030" h="76200">
                  <a:moveTo>
                    <a:pt x="4609805" y="32004"/>
                  </a:moveTo>
                  <a:lnTo>
                    <a:pt x="74925" y="32004"/>
                  </a:lnTo>
                  <a:lnTo>
                    <a:pt x="76200" y="38099"/>
                  </a:lnTo>
                  <a:lnTo>
                    <a:pt x="76200" y="44195"/>
                  </a:lnTo>
                  <a:lnTo>
                    <a:pt x="4608576" y="44195"/>
                  </a:lnTo>
                  <a:lnTo>
                    <a:pt x="4608576" y="38099"/>
                  </a:lnTo>
                  <a:lnTo>
                    <a:pt x="4609805" y="32004"/>
                  </a:lnTo>
                  <a:close/>
                </a:path>
                <a:path w="4685030" h="76200">
                  <a:moveTo>
                    <a:pt x="76200" y="44195"/>
                  </a:moveTo>
                  <a:lnTo>
                    <a:pt x="76200" y="38099"/>
                  </a:lnTo>
                  <a:lnTo>
                    <a:pt x="74952" y="44195"/>
                  </a:lnTo>
                  <a:lnTo>
                    <a:pt x="76200" y="44195"/>
                  </a:lnTo>
                  <a:close/>
                </a:path>
                <a:path w="4685030" h="76200">
                  <a:moveTo>
                    <a:pt x="4646675" y="44195"/>
                  </a:moveTo>
                  <a:lnTo>
                    <a:pt x="4646675" y="32004"/>
                  </a:lnTo>
                  <a:lnTo>
                    <a:pt x="4609805" y="32004"/>
                  </a:lnTo>
                  <a:lnTo>
                    <a:pt x="4608576" y="38099"/>
                  </a:lnTo>
                  <a:lnTo>
                    <a:pt x="4609778" y="44195"/>
                  </a:lnTo>
                  <a:lnTo>
                    <a:pt x="4646675" y="44195"/>
                  </a:lnTo>
                  <a:close/>
                </a:path>
                <a:path w="4685030" h="76200">
                  <a:moveTo>
                    <a:pt x="4609778" y="44195"/>
                  </a:moveTo>
                  <a:lnTo>
                    <a:pt x="4608576" y="38099"/>
                  </a:lnTo>
                  <a:lnTo>
                    <a:pt x="4608576" y="44195"/>
                  </a:lnTo>
                  <a:lnTo>
                    <a:pt x="4609778" y="44195"/>
                  </a:lnTo>
                  <a:close/>
                </a:path>
                <a:path w="4685030" h="76200">
                  <a:moveTo>
                    <a:pt x="4646675" y="76199"/>
                  </a:moveTo>
                  <a:lnTo>
                    <a:pt x="4646675" y="44195"/>
                  </a:lnTo>
                  <a:lnTo>
                    <a:pt x="4609778" y="44195"/>
                  </a:lnTo>
                  <a:lnTo>
                    <a:pt x="4611526" y="53054"/>
                  </a:lnTo>
                  <a:lnTo>
                    <a:pt x="4619620" y="65150"/>
                  </a:lnTo>
                  <a:lnTo>
                    <a:pt x="4631716" y="73247"/>
                  </a:lnTo>
                  <a:lnTo>
                    <a:pt x="4646675" y="76199"/>
                  </a:lnTo>
                  <a:close/>
                </a:path>
                <a:path w="4685030" h="76200">
                  <a:moveTo>
                    <a:pt x="4684776" y="38099"/>
                  </a:moveTo>
                  <a:lnTo>
                    <a:pt x="4681716" y="23467"/>
                  </a:lnTo>
                  <a:lnTo>
                    <a:pt x="4673441" y="11334"/>
                  </a:lnTo>
                  <a:lnTo>
                    <a:pt x="4661308" y="3059"/>
                  </a:lnTo>
                  <a:lnTo>
                    <a:pt x="4646675" y="0"/>
                  </a:lnTo>
                  <a:lnTo>
                    <a:pt x="4631716" y="3059"/>
                  </a:lnTo>
                  <a:lnTo>
                    <a:pt x="4619620" y="11334"/>
                  </a:lnTo>
                  <a:lnTo>
                    <a:pt x="4611526" y="23467"/>
                  </a:lnTo>
                  <a:lnTo>
                    <a:pt x="4609805" y="32004"/>
                  </a:lnTo>
                  <a:lnTo>
                    <a:pt x="4646675" y="32004"/>
                  </a:lnTo>
                  <a:lnTo>
                    <a:pt x="4646675" y="76199"/>
                  </a:lnTo>
                  <a:lnTo>
                    <a:pt x="4661308" y="73247"/>
                  </a:lnTo>
                  <a:lnTo>
                    <a:pt x="4673441" y="65151"/>
                  </a:lnTo>
                  <a:lnTo>
                    <a:pt x="4681716" y="53054"/>
                  </a:lnTo>
                  <a:lnTo>
                    <a:pt x="4684776" y="38099"/>
                  </a:lnTo>
                  <a:close/>
                </a:path>
              </a:pathLst>
            </a:custGeom>
            <a:solidFill>
              <a:srgbClr val="CBCBCB"/>
            </a:solidFill>
          </p:spPr>
          <p:txBody>
            <a:bodyPr wrap="square" lIns="0" tIns="0" rIns="0" bIns="0" rtlCol="0"/>
            <a:lstStyle/>
            <a:p>
              <a:endParaRPr/>
            </a:p>
          </p:txBody>
        </p:sp>
        <p:sp>
          <p:nvSpPr>
            <p:cNvPr id="5" name="object 5"/>
            <p:cNvSpPr/>
            <p:nvPr/>
          </p:nvSpPr>
          <p:spPr>
            <a:xfrm>
              <a:off x="743421" y="3981748"/>
              <a:ext cx="3888740" cy="646430"/>
            </a:xfrm>
            <a:custGeom>
              <a:avLst/>
              <a:gdLst/>
              <a:ahLst/>
              <a:cxnLst/>
              <a:rect l="l" t="t" r="r" b="b"/>
              <a:pathLst>
                <a:path w="3888740" h="646429">
                  <a:moveTo>
                    <a:pt x="3888486" y="646176"/>
                  </a:moveTo>
                  <a:lnTo>
                    <a:pt x="3888486" y="0"/>
                  </a:lnTo>
                  <a:lnTo>
                    <a:pt x="0" y="0"/>
                  </a:lnTo>
                  <a:lnTo>
                    <a:pt x="0" y="646176"/>
                  </a:lnTo>
                  <a:lnTo>
                    <a:pt x="3888486" y="646176"/>
                  </a:lnTo>
                  <a:close/>
                </a:path>
              </a:pathLst>
            </a:custGeom>
            <a:solidFill>
              <a:srgbClr val="FFFFFF"/>
            </a:solidFill>
          </p:spPr>
          <p:txBody>
            <a:bodyPr wrap="square" lIns="0" tIns="0" rIns="0" bIns="0" rtlCol="0"/>
            <a:lstStyle/>
            <a:p>
              <a:endParaRPr dirty="0"/>
            </a:p>
          </p:txBody>
        </p:sp>
      </p:grpSp>
      <p:sp>
        <p:nvSpPr>
          <p:cNvPr id="7" name="object 7"/>
          <p:cNvSpPr txBox="1">
            <a:spLocks noGrp="1"/>
          </p:cNvSpPr>
          <p:nvPr>
            <p:ph type="title"/>
          </p:nvPr>
        </p:nvSpPr>
        <p:spPr>
          <a:xfrm>
            <a:off x="4889500" y="2496041"/>
            <a:ext cx="5106670" cy="1084271"/>
          </a:xfrm>
          <a:prstGeom prst="rect">
            <a:avLst/>
          </a:prstGeom>
        </p:spPr>
        <p:txBody>
          <a:bodyPr vert="horz" wrap="square" lIns="0" tIns="98425" rIns="0" bIns="0" rtlCol="0">
            <a:spAutoFit/>
          </a:bodyPr>
          <a:lstStyle/>
          <a:p>
            <a:pPr algn="l"/>
            <a:r>
              <a:rPr lang="zh-CN" altLang="en-US" dirty="0"/>
              <a:t>        附件</a:t>
            </a:r>
            <a:br>
              <a:rPr lang="en-US" altLang="zh-CN" dirty="0"/>
            </a:br>
            <a:r>
              <a:rPr lang="en-US" altLang="zh-CN" dirty="0"/>
              <a:t>          </a:t>
            </a:r>
            <a:endParaRPr lang="zh-CN" altLang="en-US" dirty="0"/>
          </a:p>
        </p:txBody>
      </p:sp>
      <p:sp>
        <p:nvSpPr>
          <p:cNvPr id="17" name="矩形 16">
            <a:extLst>
              <a:ext uri="{FF2B5EF4-FFF2-40B4-BE49-F238E27FC236}">
                <a16:creationId xmlns:a16="http://schemas.microsoft.com/office/drawing/2014/main" id="{B53D9069-EEEC-9E5A-C082-E2E794F44AB9}"/>
              </a:ext>
            </a:extLst>
          </p:cNvPr>
          <p:cNvSpPr/>
          <p:nvPr/>
        </p:nvSpPr>
        <p:spPr>
          <a:xfrm>
            <a:off x="774700" y="1266825"/>
            <a:ext cx="4438238" cy="3770263"/>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lIns="91440" tIns="45720" rIns="91440" bIns="45720">
            <a:spAutoFit/>
          </a:bodyPr>
          <a:lstStyle/>
          <a:p>
            <a:pPr algn="ctr"/>
            <a:r>
              <a:rPr lang="en-US" altLang="zh-CN" sz="23900" b="1" dirty="0">
                <a:ln w="0"/>
                <a:solidFill>
                  <a:srgbClr val="002060">
                    <a:alpha val="92000"/>
                  </a:srgbClr>
                </a:solidFill>
                <a:latin typeface="Arial" panose="020B0604020202020204" pitchFamily="34" charset="0"/>
                <a:cs typeface="Arial" panose="020B0604020202020204" pitchFamily="34" charset="0"/>
              </a:rPr>
              <a:t>05</a:t>
            </a:r>
            <a:endParaRPr lang="zh-CN" altLang="en-US" sz="13800" b="1" cap="none" spc="0" dirty="0">
              <a:ln w="0"/>
              <a:solidFill>
                <a:srgbClr val="002060">
                  <a:alpha val="92000"/>
                </a:srgbClr>
              </a:solidFill>
              <a:latin typeface="Arial" panose="020B0604020202020204" pitchFamily="34" charset="0"/>
              <a:cs typeface="Arial" panose="020B0604020202020204" pitchFamily="34" charset="0"/>
            </a:endParaRPr>
          </a:p>
        </p:txBody>
      </p:sp>
      <p:grpSp>
        <p:nvGrpSpPr>
          <p:cNvPr id="18" name="object 3">
            <a:extLst>
              <a:ext uri="{FF2B5EF4-FFF2-40B4-BE49-F238E27FC236}">
                <a16:creationId xmlns:a16="http://schemas.microsoft.com/office/drawing/2014/main" id="{8614834B-DB75-8427-9B35-7FBED729061D}"/>
              </a:ext>
            </a:extLst>
          </p:cNvPr>
          <p:cNvGrpSpPr/>
          <p:nvPr/>
        </p:nvGrpSpPr>
        <p:grpSpPr>
          <a:xfrm>
            <a:off x="663385" y="2752427"/>
            <a:ext cx="8617585" cy="646430"/>
            <a:chOff x="774839" y="2800350"/>
            <a:chExt cx="8617585" cy="646430"/>
          </a:xfrm>
        </p:grpSpPr>
        <p:sp>
          <p:nvSpPr>
            <p:cNvPr id="19" name="object 4">
              <a:extLst>
                <a:ext uri="{FF2B5EF4-FFF2-40B4-BE49-F238E27FC236}">
                  <a16:creationId xmlns:a16="http://schemas.microsoft.com/office/drawing/2014/main" id="{AB288E74-FB0E-BA4B-4E01-87F448339C57}"/>
                </a:ext>
              </a:extLst>
            </p:cNvPr>
            <p:cNvSpPr/>
            <p:nvPr/>
          </p:nvSpPr>
          <p:spPr>
            <a:xfrm>
              <a:off x="4707521" y="3086100"/>
              <a:ext cx="4685030" cy="76200"/>
            </a:xfrm>
            <a:custGeom>
              <a:avLst/>
              <a:gdLst/>
              <a:ahLst/>
              <a:cxnLst/>
              <a:rect l="l" t="t" r="r" b="b"/>
              <a:pathLst>
                <a:path w="4685030" h="76200">
                  <a:moveTo>
                    <a:pt x="74925" y="32004"/>
                  </a:moveTo>
                  <a:lnTo>
                    <a:pt x="73140" y="23467"/>
                  </a:lnTo>
                  <a:lnTo>
                    <a:pt x="64865" y="11334"/>
                  </a:lnTo>
                  <a:lnTo>
                    <a:pt x="52732" y="3059"/>
                  </a:lnTo>
                  <a:lnTo>
                    <a:pt x="38100" y="0"/>
                  </a:lnTo>
                  <a:lnTo>
                    <a:pt x="23145" y="3059"/>
                  </a:lnTo>
                  <a:lnTo>
                    <a:pt x="11049" y="11334"/>
                  </a:lnTo>
                  <a:lnTo>
                    <a:pt x="2952" y="23467"/>
                  </a:lnTo>
                  <a:lnTo>
                    <a:pt x="0" y="38099"/>
                  </a:lnTo>
                  <a:lnTo>
                    <a:pt x="2952" y="53054"/>
                  </a:lnTo>
                  <a:lnTo>
                    <a:pt x="11049" y="65150"/>
                  </a:lnTo>
                  <a:lnTo>
                    <a:pt x="23145" y="73247"/>
                  </a:lnTo>
                  <a:lnTo>
                    <a:pt x="38100" y="76199"/>
                  </a:lnTo>
                  <a:lnTo>
                    <a:pt x="38100" y="32004"/>
                  </a:lnTo>
                  <a:lnTo>
                    <a:pt x="74925" y="32004"/>
                  </a:lnTo>
                  <a:close/>
                </a:path>
                <a:path w="4685030" h="76200">
                  <a:moveTo>
                    <a:pt x="76200" y="38099"/>
                  </a:moveTo>
                  <a:lnTo>
                    <a:pt x="74925" y="32004"/>
                  </a:lnTo>
                  <a:lnTo>
                    <a:pt x="38100" y="32004"/>
                  </a:lnTo>
                  <a:lnTo>
                    <a:pt x="38100" y="44195"/>
                  </a:lnTo>
                  <a:lnTo>
                    <a:pt x="74952" y="44195"/>
                  </a:lnTo>
                  <a:lnTo>
                    <a:pt x="76200" y="38099"/>
                  </a:lnTo>
                  <a:close/>
                </a:path>
                <a:path w="4685030" h="76200">
                  <a:moveTo>
                    <a:pt x="74952" y="44195"/>
                  </a:moveTo>
                  <a:lnTo>
                    <a:pt x="38100" y="44195"/>
                  </a:lnTo>
                  <a:lnTo>
                    <a:pt x="38100" y="76199"/>
                  </a:lnTo>
                  <a:lnTo>
                    <a:pt x="52732" y="73247"/>
                  </a:lnTo>
                  <a:lnTo>
                    <a:pt x="64865" y="65150"/>
                  </a:lnTo>
                  <a:lnTo>
                    <a:pt x="73140" y="53054"/>
                  </a:lnTo>
                  <a:lnTo>
                    <a:pt x="74952" y="44195"/>
                  </a:lnTo>
                  <a:close/>
                </a:path>
                <a:path w="4685030" h="76200">
                  <a:moveTo>
                    <a:pt x="4609805" y="32004"/>
                  </a:moveTo>
                  <a:lnTo>
                    <a:pt x="74925" y="32004"/>
                  </a:lnTo>
                  <a:lnTo>
                    <a:pt x="76200" y="38099"/>
                  </a:lnTo>
                  <a:lnTo>
                    <a:pt x="76200" y="44195"/>
                  </a:lnTo>
                  <a:lnTo>
                    <a:pt x="4608576" y="44195"/>
                  </a:lnTo>
                  <a:lnTo>
                    <a:pt x="4608576" y="38099"/>
                  </a:lnTo>
                  <a:lnTo>
                    <a:pt x="4609805" y="32004"/>
                  </a:lnTo>
                  <a:close/>
                </a:path>
                <a:path w="4685030" h="76200">
                  <a:moveTo>
                    <a:pt x="76200" y="44195"/>
                  </a:moveTo>
                  <a:lnTo>
                    <a:pt x="76200" y="38099"/>
                  </a:lnTo>
                  <a:lnTo>
                    <a:pt x="74952" y="44195"/>
                  </a:lnTo>
                  <a:lnTo>
                    <a:pt x="76200" y="44195"/>
                  </a:lnTo>
                  <a:close/>
                </a:path>
                <a:path w="4685030" h="76200">
                  <a:moveTo>
                    <a:pt x="4646675" y="44195"/>
                  </a:moveTo>
                  <a:lnTo>
                    <a:pt x="4646675" y="32004"/>
                  </a:lnTo>
                  <a:lnTo>
                    <a:pt x="4609805" y="32004"/>
                  </a:lnTo>
                  <a:lnTo>
                    <a:pt x="4608576" y="38099"/>
                  </a:lnTo>
                  <a:lnTo>
                    <a:pt x="4609778" y="44195"/>
                  </a:lnTo>
                  <a:lnTo>
                    <a:pt x="4646675" y="44195"/>
                  </a:lnTo>
                  <a:close/>
                </a:path>
                <a:path w="4685030" h="76200">
                  <a:moveTo>
                    <a:pt x="4609778" y="44195"/>
                  </a:moveTo>
                  <a:lnTo>
                    <a:pt x="4608576" y="38099"/>
                  </a:lnTo>
                  <a:lnTo>
                    <a:pt x="4608576" y="44195"/>
                  </a:lnTo>
                  <a:lnTo>
                    <a:pt x="4609778" y="44195"/>
                  </a:lnTo>
                  <a:close/>
                </a:path>
                <a:path w="4685030" h="76200">
                  <a:moveTo>
                    <a:pt x="4646675" y="76199"/>
                  </a:moveTo>
                  <a:lnTo>
                    <a:pt x="4646675" y="44195"/>
                  </a:lnTo>
                  <a:lnTo>
                    <a:pt x="4609778" y="44195"/>
                  </a:lnTo>
                  <a:lnTo>
                    <a:pt x="4611526" y="53054"/>
                  </a:lnTo>
                  <a:lnTo>
                    <a:pt x="4619620" y="65150"/>
                  </a:lnTo>
                  <a:lnTo>
                    <a:pt x="4631716" y="73247"/>
                  </a:lnTo>
                  <a:lnTo>
                    <a:pt x="4646675" y="76199"/>
                  </a:lnTo>
                  <a:close/>
                </a:path>
                <a:path w="4685030" h="76200">
                  <a:moveTo>
                    <a:pt x="4684776" y="38099"/>
                  </a:moveTo>
                  <a:lnTo>
                    <a:pt x="4681716" y="23467"/>
                  </a:lnTo>
                  <a:lnTo>
                    <a:pt x="4673441" y="11334"/>
                  </a:lnTo>
                  <a:lnTo>
                    <a:pt x="4661308" y="3059"/>
                  </a:lnTo>
                  <a:lnTo>
                    <a:pt x="4646675" y="0"/>
                  </a:lnTo>
                  <a:lnTo>
                    <a:pt x="4631716" y="3059"/>
                  </a:lnTo>
                  <a:lnTo>
                    <a:pt x="4619620" y="11334"/>
                  </a:lnTo>
                  <a:lnTo>
                    <a:pt x="4611526" y="23467"/>
                  </a:lnTo>
                  <a:lnTo>
                    <a:pt x="4609805" y="32004"/>
                  </a:lnTo>
                  <a:lnTo>
                    <a:pt x="4646675" y="32004"/>
                  </a:lnTo>
                  <a:lnTo>
                    <a:pt x="4646675" y="76199"/>
                  </a:lnTo>
                  <a:lnTo>
                    <a:pt x="4661308" y="73247"/>
                  </a:lnTo>
                  <a:lnTo>
                    <a:pt x="4673441" y="65151"/>
                  </a:lnTo>
                  <a:lnTo>
                    <a:pt x="4681716" y="53054"/>
                  </a:lnTo>
                  <a:lnTo>
                    <a:pt x="4684776" y="38099"/>
                  </a:lnTo>
                  <a:close/>
                </a:path>
              </a:pathLst>
            </a:custGeom>
            <a:solidFill>
              <a:srgbClr val="CBCBCB"/>
            </a:solidFill>
          </p:spPr>
          <p:txBody>
            <a:bodyPr wrap="square" lIns="0" tIns="0" rIns="0" bIns="0" rtlCol="0"/>
            <a:lstStyle/>
            <a:p>
              <a:endParaRPr/>
            </a:p>
          </p:txBody>
        </p:sp>
        <p:sp>
          <p:nvSpPr>
            <p:cNvPr id="20" name="object 5">
              <a:extLst>
                <a:ext uri="{FF2B5EF4-FFF2-40B4-BE49-F238E27FC236}">
                  <a16:creationId xmlns:a16="http://schemas.microsoft.com/office/drawing/2014/main" id="{28D94371-011A-84FD-4B2E-B9C4CC51B074}"/>
                </a:ext>
              </a:extLst>
            </p:cNvPr>
            <p:cNvSpPr/>
            <p:nvPr/>
          </p:nvSpPr>
          <p:spPr>
            <a:xfrm>
              <a:off x="774839" y="2800350"/>
              <a:ext cx="3888740" cy="646430"/>
            </a:xfrm>
            <a:custGeom>
              <a:avLst/>
              <a:gdLst/>
              <a:ahLst/>
              <a:cxnLst/>
              <a:rect l="l" t="t" r="r" b="b"/>
              <a:pathLst>
                <a:path w="3888740" h="646429">
                  <a:moveTo>
                    <a:pt x="3888486" y="646176"/>
                  </a:moveTo>
                  <a:lnTo>
                    <a:pt x="3888486" y="0"/>
                  </a:lnTo>
                  <a:lnTo>
                    <a:pt x="0" y="0"/>
                  </a:lnTo>
                  <a:lnTo>
                    <a:pt x="0" y="646176"/>
                  </a:lnTo>
                  <a:lnTo>
                    <a:pt x="3888486" y="646176"/>
                  </a:lnTo>
                  <a:close/>
                </a:path>
              </a:pathLst>
            </a:custGeom>
            <a:solidFill>
              <a:srgbClr val="FFFFFF"/>
            </a:solidFill>
          </p:spPr>
          <p:txBody>
            <a:bodyPr wrap="square" lIns="0" tIns="0" rIns="0" bIns="0" rtlCol="0"/>
            <a:lstStyle/>
            <a:p>
              <a:endParaRPr/>
            </a:p>
          </p:txBody>
        </p:sp>
      </p:grpSp>
      <p:sp>
        <p:nvSpPr>
          <p:cNvPr id="6" name="object 6"/>
          <p:cNvSpPr txBox="1"/>
          <p:nvPr/>
        </p:nvSpPr>
        <p:spPr>
          <a:xfrm>
            <a:off x="895119" y="2790094"/>
            <a:ext cx="3674564" cy="574040"/>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sz="3600" b="1" spc="-105" dirty="0">
                <a:solidFill>
                  <a:srgbClr val="153888"/>
                </a:solidFill>
                <a:latin typeface="Times New Roman"/>
                <a:cs typeface="Times New Roman"/>
              </a:rPr>
              <a:t>PART</a:t>
            </a:r>
            <a:r>
              <a:rPr sz="3600" b="1" spc="-195" dirty="0">
                <a:solidFill>
                  <a:srgbClr val="153888"/>
                </a:solidFill>
                <a:latin typeface="Times New Roman"/>
                <a:cs typeface="Times New Roman"/>
              </a:rPr>
              <a:t> </a:t>
            </a:r>
            <a:r>
              <a:rPr lang="en-US" sz="3600" b="1" spc="-5" dirty="0">
                <a:solidFill>
                  <a:srgbClr val="153888"/>
                </a:solidFill>
                <a:latin typeface="Times New Roman"/>
                <a:cs typeface="Times New Roman"/>
              </a:rPr>
              <a:t>FIVE</a:t>
            </a:r>
            <a:endParaRPr sz="3600" dirty="0">
              <a:latin typeface="Times New Roman"/>
              <a:cs typeface="Times New Roman"/>
            </a:endParaRPr>
          </a:p>
        </p:txBody>
      </p:sp>
    </p:spTree>
    <p:extLst>
      <p:ext uri="{BB962C8B-B14F-4D97-AF65-F5344CB8AC3E}">
        <p14:creationId xmlns:p14="http://schemas.microsoft.com/office/powerpoint/2010/main" val="1350311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74839" y="348995"/>
            <a:ext cx="6817995" cy="591829"/>
          </a:xfrm>
          <a:prstGeom prst="rect">
            <a:avLst/>
          </a:prstGeom>
          <a:solidFill>
            <a:srgbClr val="0E2F7E"/>
          </a:solidFill>
        </p:spPr>
        <p:txBody>
          <a:bodyPr vert="horz" wrap="square" lIns="0" tIns="159385" rIns="0" bIns="0" rtlCol="0">
            <a:spAutoFit/>
          </a:bodyPr>
          <a:lstStyle/>
          <a:p>
            <a:pPr marL="202565">
              <a:lnSpc>
                <a:spcPct val="100000"/>
              </a:lnSpc>
              <a:spcBef>
                <a:spcPts val="1255"/>
              </a:spcBef>
            </a:pPr>
            <a:r>
              <a:rPr lang="en-US" altLang="zh-CN" sz="2800" spc="-5" dirty="0" err="1">
                <a:solidFill>
                  <a:schemeClr val="bg1"/>
                </a:solidFill>
              </a:rPr>
              <a:t>Remixmatch</a:t>
            </a:r>
            <a:endParaRPr sz="2800" dirty="0">
              <a:solidFill>
                <a:schemeClr val="bg1"/>
              </a:solidFill>
            </a:endParaRPr>
          </a:p>
        </p:txBody>
      </p:sp>
      <p:pic>
        <p:nvPicPr>
          <p:cNvPr id="5" name="图片 4">
            <a:extLst>
              <a:ext uri="{FF2B5EF4-FFF2-40B4-BE49-F238E27FC236}">
                <a16:creationId xmlns:a16="http://schemas.microsoft.com/office/drawing/2014/main" id="{3849319D-D7A8-4582-9274-583C91007083}"/>
              </a:ext>
            </a:extLst>
          </p:cNvPr>
          <p:cNvPicPr>
            <a:picLocks noChangeAspect="1"/>
          </p:cNvPicPr>
          <p:nvPr/>
        </p:nvPicPr>
        <p:blipFill>
          <a:blip r:embed="rId4"/>
          <a:stretch>
            <a:fillRect/>
          </a:stretch>
        </p:blipFill>
        <p:spPr>
          <a:xfrm>
            <a:off x="698361" y="258150"/>
            <a:ext cx="9220200" cy="7046549"/>
          </a:xfrm>
          <a:prstGeom prst="rect">
            <a:avLst/>
          </a:prstGeom>
        </p:spPr>
      </p:pic>
    </p:spTree>
    <p:extLst>
      <p:ext uri="{BB962C8B-B14F-4D97-AF65-F5344CB8AC3E}">
        <p14:creationId xmlns:p14="http://schemas.microsoft.com/office/powerpoint/2010/main" val="740441291"/>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74839" y="348995"/>
            <a:ext cx="6817995" cy="591829"/>
          </a:xfrm>
          <a:prstGeom prst="rect">
            <a:avLst/>
          </a:prstGeom>
          <a:solidFill>
            <a:srgbClr val="0E2F7E"/>
          </a:solidFill>
        </p:spPr>
        <p:txBody>
          <a:bodyPr vert="horz" wrap="square" lIns="0" tIns="159385" rIns="0" bIns="0" rtlCol="0">
            <a:spAutoFit/>
          </a:bodyPr>
          <a:lstStyle/>
          <a:p>
            <a:pPr marL="202565">
              <a:lnSpc>
                <a:spcPct val="100000"/>
              </a:lnSpc>
              <a:spcBef>
                <a:spcPts val="1255"/>
              </a:spcBef>
            </a:pPr>
            <a:r>
              <a:rPr lang="en-US" sz="2800" dirty="0" err="1">
                <a:solidFill>
                  <a:schemeClr val="bg1"/>
                </a:solidFill>
              </a:rPr>
              <a:t>R</a:t>
            </a:r>
            <a:r>
              <a:rPr lang="en-US" altLang="zh-CN" sz="2800" dirty="0" err="1">
                <a:solidFill>
                  <a:schemeClr val="bg1"/>
                </a:solidFill>
              </a:rPr>
              <a:t>andAugment</a:t>
            </a:r>
            <a:endParaRPr sz="2800" dirty="0">
              <a:solidFill>
                <a:schemeClr val="bg1"/>
              </a:solidFill>
            </a:endParaRPr>
          </a:p>
        </p:txBody>
      </p:sp>
      <p:pic>
        <p:nvPicPr>
          <p:cNvPr id="5" name="图片 4">
            <a:extLst>
              <a:ext uri="{FF2B5EF4-FFF2-40B4-BE49-F238E27FC236}">
                <a16:creationId xmlns:a16="http://schemas.microsoft.com/office/drawing/2014/main" id="{56DA277B-B4E5-4703-84C4-30537B5EC758}"/>
              </a:ext>
            </a:extLst>
          </p:cNvPr>
          <p:cNvPicPr>
            <a:picLocks noChangeAspect="1"/>
          </p:cNvPicPr>
          <p:nvPr/>
        </p:nvPicPr>
        <p:blipFill>
          <a:blip r:embed="rId4"/>
          <a:stretch>
            <a:fillRect/>
          </a:stretch>
        </p:blipFill>
        <p:spPr>
          <a:xfrm>
            <a:off x="698500" y="940824"/>
            <a:ext cx="9074343" cy="5379401"/>
          </a:xfrm>
          <a:prstGeom prst="rect">
            <a:avLst/>
          </a:prstGeom>
        </p:spPr>
      </p:pic>
    </p:spTree>
    <p:extLst>
      <p:ext uri="{BB962C8B-B14F-4D97-AF65-F5344CB8AC3E}">
        <p14:creationId xmlns:p14="http://schemas.microsoft.com/office/powerpoint/2010/main" val="1532065517"/>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74839" y="348995"/>
            <a:ext cx="6817995" cy="591829"/>
          </a:xfrm>
          <a:prstGeom prst="rect">
            <a:avLst/>
          </a:prstGeom>
          <a:solidFill>
            <a:srgbClr val="0E2F7E"/>
          </a:solidFill>
        </p:spPr>
        <p:txBody>
          <a:bodyPr vert="horz" wrap="square" lIns="0" tIns="159385" rIns="0" bIns="0" rtlCol="0">
            <a:spAutoFit/>
          </a:bodyPr>
          <a:lstStyle/>
          <a:p>
            <a:pPr marL="202565">
              <a:lnSpc>
                <a:spcPct val="100000"/>
              </a:lnSpc>
              <a:spcBef>
                <a:spcPts val="1255"/>
              </a:spcBef>
            </a:pPr>
            <a:r>
              <a:rPr lang="en-US" sz="2800" dirty="0" err="1">
                <a:solidFill>
                  <a:schemeClr val="bg1"/>
                </a:solidFill>
              </a:rPr>
              <a:t>CT</a:t>
            </a:r>
            <a:r>
              <a:rPr lang="en-US" altLang="zh-CN" sz="2800" dirty="0" err="1">
                <a:solidFill>
                  <a:schemeClr val="bg1"/>
                </a:solidFill>
              </a:rPr>
              <a:t>Augment</a:t>
            </a:r>
            <a:endParaRPr sz="2800" dirty="0">
              <a:solidFill>
                <a:schemeClr val="bg1"/>
              </a:solidFill>
            </a:endParaRPr>
          </a:p>
        </p:txBody>
      </p:sp>
      <p:pic>
        <p:nvPicPr>
          <p:cNvPr id="4" name="图片 3">
            <a:extLst>
              <a:ext uri="{FF2B5EF4-FFF2-40B4-BE49-F238E27FC236}">
                <a16:creationId xmlns:a16="http://schemas.microsoft.com/office/drawing/2014/main" id="{F6B51217-A7C7-4C8E-B525-74B5F61558AD}"/>
              </a:ext>
            </a:extLst>
          </p:cNvPr>
          <p:cNvPicPr>
            <a:picLocks noChangeAspect="1"/>
          </p:cNvPicPr>
          <p:nvPr/>
        </p:nvPicPr>
        <p:blipFill>
          <a:blip r:embed="rId4"/>
          <a:stretch>
            <a:fillRect/>
          </a:stretch>
        </p:blipFill>
        <p:spPr>
          <a:xfrm>
            <a:off x="927100" y="940825"/>
            <a:ext cx="6477000" cy="5736516"/>
          </a:xfrm>
          <a:prstGeom prst="rect">
            <a:avLst/>
          </a:prstGeom>
        </p:spPr>
      </p:pic>
    </p:spTree>
    <p:extLst>
      <p:ext uri="{BB962C8B-B14F-4D97-AF65-F5344CB8AC3E}">
        <p14:creationId xmlns:p14="http://schemas.microsoft.com/office/powerpoint/2010/main" val="114832935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4839" y="348995"/>
            <a:ext cx="6817995" cy="591829"/>
          </a:xfrm>
          <a:prstGeom prst="rect">
            <a:avLst/>
          </a:prstGeom>
          <a:solidFill>
            <a:srgbClr val="0E2F7E"/>
          </a:solidFill>
        </p:spPr>
        <p:txBody>
          <a:bodyPr vert="horz" wrap="square" lIns="0" tIns="159385" rIns="0" bIns="0" rtlCol="0">
            <a:spAutoFit/>
          </a:bodyPr>
          <a:lstStyle/>
          <a:p>
            <a:pPr marL="202565">
              <a:lnSpc>
                <a:spcPct val="100000"/>
              </a:lnSpc>
              <a:spcBef>
                <a:spcPts val="1255"/>
              </a:spcBef>
            </a:pPr>
            <a:r>
              <a:rPr lang="zh-CN" altLang="en-US" sz="2800" b="0" dirty="0">
                <a:solidFill>
                  <a:srgbClr val="FFFFFF"/>
                </a:solidFill>
                <a:latin typeface="微软雅黑"/>
                <a:cs typeface="微软雅黑"/>
              </a:rPr>
              <a:t>半监督学习</a:t>
            </a:r>
            <a:endParaRPr sz="2400" dirty="0">
              <a:latin typeface="Times New Roman"/>
              <a:cs typeface="Times New Roman"/>
            </a:endParaRPr>
          </a:p>
        </p:txBody>
      </p:sp>
      <p:sp>
        <p:nvSpPr>
          <p:cNvPr id="3" name="文本框 2"/>
          <p:cNvSpPr txBox="1"/>
          <p:nvPr/>
        </p:nvSpPr>
        <p:spPr>
          <a:xfrm>
            <a:off x="774839" y="1419225"/>
            <a:ext cx="9067661" cy="3416320"/>
          </a:xfrm>
          <a:prstGeom prst="rect">
            <a:avLst/>
          </a:prstGeom>
          <a:noFill/>
        </p:spPr>
        <p:txBody>
          <a:bodyPr wrap="square" rtlCol="0">
            <a:spAutoFit/>
          </a:bodyPr>
          <a:lstStyle/>
          <a:p>
            <a:r>
              <a:rPr lang="zh-CN" altLang="en-US" dirty="0"/>
              <a:t>有监督学习：使用带标签的数据集来训练模型。在有监督学习中，算法从输入数据中学习规律并建立一个预测模型，使得对于新的输入数据，模型可以准确地输出相应的预测结果。</a:t>
            </a:r>
            <a:endParaRPr lang="en-US" altLang="zh-CN" dirty="0"/>
          </a:p>
          <a:p>
            <a:endParaRPr lang="en-US" altLang="zh-CN" dirty="0"/>
          </a:p>
          <a:p>
            <a:r>
              <a:rPr lang="zh-CN" altLang="en-US" dirty="0"/>
              <a:t>无监督学习：使用未带有标签的数据集来训练模型。在无监督学习中，算法从输入数据中学习规律并发现数据之间的内在结构，而不需要给定任何关于数据的先验知识或标签信息。</a:t>
            </a:r>
            <a:endParaRPr lang="en-US" altLang="zh-CN" dirty="0"/>
          </a:p>
          <a:p>
            <a:endParaRPr lang="en-US" altLang="zh-CN" dirty="0"/>
          </a:p>
          <a:p>
            <a:r>
              <a:rPr lang="zh-CN" altLang="en-US" dirty="0"/>
              <a:t>半监督学习：是介于无监督学习和有监督学习之间的一种学习方法，它使用带有少量标签的数据和大量未标记的数据来训练模型。半监督学习的目标是通过利用未标记的数据来提高模型的准确性和泛化能力。在半监督学习中，已标记的数据用于指导模型学习数据的结构，未标记的数据则用于增加模型对数据的理解。</a:t>
            </a:r>
            <a:endParaRPr lang="en-US" altLang="zh-CN" dirty="0"/>
          </a:p>
        </p:txBody>
      </p:sp>
      <p:sp>
        <p:nvSpPr>
          <p:cNvPr id="4" name="文本框 3"/>
          <p:cNvSpPr txBox="1"/>
          <p:nvPr/>
        </p:nvSpPr>
        <p:spPr>
          <a:xfrm>
            <a:off x="774839" y="5229225"/>
            <a:ext cx="8458061" cy="646331"/>
          </a:xfrm>
          <a:prstGeom prst="rect">
            <a:avLst/>
          </a:prstGeom>
          <a:noFill/>
        </p:spPr>
        <p:txBody>
          <a:bodyPr wrap="square" rtlCol="0">
            <a:spAutoFit/>
          </a:bodyPr>
          <a:lstStyle/>
          <a:p>
            <a:r>
              <a:rPr lang="en-US" altLang="zh-CN" dirty="0"/>
              <a:t>Effect:</a:t>
            </a:r>
          </a:p>
          <a:p>
            <a:r>
              <a:rPr lang="zh-CN" altLang="en-US" dirty="0"/>
              <a:t>可以用来解决数据不足的问题和数据标注成本较大的问题</a:t>
            </a:r>
            <a:endParaRPr lang="en-US" altLang="zh-CN" dirty="0"/>
          </a:p>
        </p:txBody>
      </p:sp>
    </p:spTree>
    <p:extLst>
      <p:ext uri="{BB962C8B-B14F-4D97-AF65-F5344CB8AC3E}">
        <p14:creationId xmlns:p14="http://schemas.microsoft.com/office/powerpoint/2010/main" val="1969247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39481" y="2119122"/>
            <a:ext cx="3156585" cy="1870710"/>
          </a:xfrm>
          <a:custGeom>
            <a:avLst/>
            <a:gdLst/>
            <a:ahLst/>
            <a:cxnLst/>
            <a:rect l="l" t="t" r="r" b="b"/>
            <a:pathLst>
              <a:path w="3156585" h="1870710">
                <a:moveTo>
                  <a:pt x="1478280" y="922019"/>
                </a:moveTo>
                <a:lnTo>
                  <a:pt x="1477492" y="867188"/>
                </a:lnTo>
                <a:lnTo>
                  <a:pt x="1475124" y="812982"/>
                </a:lnTo>
                <a:lnTo>
                  <a:pt x="1471167" y="759383"/>
                </a:lnTo>
                <a:lnTo>
                  <a:pt x="1465611" y="706373"/>
                </a:lnTo>
                <a:lnTo>
                  <a:pt x="1458448" y="653935"/>
                </a:lnTo>
                <a:lnTo>
                  <a:pt x="1449669" y="602051"/>
                </a:lnTo>
                <a:lnTo>
                  <a:pt x="1439264" y="550702"/>
                </a:lnTo>
                <a:lnTo>
                  <a:pt x="1427226" y="499871"/>
                </a:lnTo>
                <a:lnTo>
                  <a:pt x="1413521" y="448425"/>
                </a:lnTo>
                <a:lnTo>
                  <a:pt x="1397603" y="400335"/>
                </a:lnTo>
                <a:lnTo>
                  <a:pt x="1379541" y="355532"/>
                </a:lnTo>
                <a:lnTo>
                  <a:pt x="1359408" y="313943"/>
                </a:lnTo>
                <a:lnTo>
                  <a:pt x="1335833" y="274498"/>
                </a:lnTo>
                <a:lnTo>
                  <a:pt x="1308544" y="236124"/>
                </a:lnTo>
                <a:lnTo>
                  <a:pt x="1277540" y="198751"/>
                </a:lnTo>
                <a:lnTo>
                  <a:pt x="1242822" y="162305"/>
                </a:lnTo>
                <a:lnTo>
                  <a:pt x="1202959" y="127896"/>
                </a:lnTo>
                <a:lnTo>
                  <a:pt x="1157668" y="96773"/>
                </a:lnTo>
                <a:lnTo>
                  <a:pt x="1106947" y="69080"/>
                </a:lnTo>
                <a:lnTo>
                  <a:pt x="1050798" y="44957"/>
                </a:lnTo>
                <a:lnTo>
                  <a:pt x="1010094" y="31044"/>
                </a:lnTo>
                <a:lnTo>
                  <a:pt x="965708" y="19755"/>
                </a:lnTo>
                <a:lnTo>
                  <a:pt x="917447" y="11026"/>
                </a:lnTo>
                <a:lnTo>
                  <a:pt x="865886" y="4882"/>
                </a:lnTo>
                <a:lnTo>
                  <a:pt x="810450" y="1213"/>
                </a:lnTo>
                <a:lnTo>
                  <a:pt x="751331" y="0"/>
                </a:lnTo>
                <a:lnTo>
                  <a:pt x="693937" y="1217"/>
                </a:lnTo>
                <a:lnTo>
                  <a:pt x="638866" y="4869"/>
                </a:lnTo>
                <a:lnTo>
                  <a:pt x="586106" y="10957"/>
                </a:lnTo>
                <a:lnTo>
                  <a:pt x="535673" y="19478"/>
                </a:lnTo>
                <a:lnTo>
                  <a:pt x="487543" y="30434"/>
                </a:lnTo>
                <a:lnTo>
                  <a:pt x="441719" y="43826"/>
                </a:lnTo>
                <a:lnTo>
                  <a:pt x="398197" y="59652"/>
                </a:lnTo>
                <a:lnTo>
                  <a:pt x="356973" y="77913"/>
                </a:lnTo>
                <a:lnTo>
                  <a:pt x="318041" y="98609"/>
                </a:lnTo>
                <a:lnTo>
                  <a:pt x="281399" y="121739"/>
                </a:lnTo>
                <a:lnTo>
                  <a:pt x="247042" y="147304"/>
                </a:lnTo>
                <a:lnTo>
                  <a:pt x="214965" y="175305"/>
                </a:lnTo>
                <a:lnTo>
                  <a:pt x="185165" y="205739"/>
                </a:lnTo>
                <a:lnTo>
                  <a:pt x="139080" y="266359"/>
                </a:lnTo>
                <a:lnTo>
                  <a:pt x="118506" y="300764"/>
                </a:lnTo>
                <a:lnTo>
                  <a:pt x="99578" y="337903"/>
                </a:lnTo>
                <a:lnTo>
                  <a:pt x="82295" y="377782"/>
                </a:lnTo>
                <a:lnTo>
                  <a:pt x="66659" y="420404"/>
                </a:lnTo>
                <a:lnTo>
                  <a:pt x="52669" y="465773"/>
                </a:lnTo>
                <a:lnTo>
                  <a:pt x="40325" y="513894"/>
                </a:lnTo>
                <a:lnTo>
                  <a:pt x="29626" y="564770"/>
                </a:lnTo>
                <a:lnTo>
                  <a:pt x="20573" y="618405"/>
                </a:lnTo>
                <a:lnTo>
                  <a:pt x="13167" y="674804"/>
                </a:lnTo>
                <a:lnTo>
                  <a:pt x="7406" y="733970"/>
                </a:lnTo>
                <a:lnTo>
                  <a:pt x="3291" y="795908"/>
                </a:lnTo>
                <a:lnTo>
                  <a:pt x="822" y="860622"/>
                </a:lnTo>
                <a:lnTo>
                  <a:pt x="0" y="928115"/>
                </a:lnTo>
                <a:lnTo>
                  <a:pt x="538" y="979870"/>
                </a:lnTo>
                <a:lnTo>
                  <a:pt x="2166" y="1030545"/>
                </a:lnTo>
                <a:lnTo>
                  <a:pt x="4902" y="1080130"/>
                </a:lnTo>
                <a:lnTo>
                  <a:pt x="8763" y="1128617"/>
                </a:lnTo>
                <a:lnTo>
                  <a:pt x="13766" y="1175996"/>
                </a:lnTo>
                <a:lnTo>
                  <a:pt x="19931" y="1222259"/>
                </a:lnTo>
                <a:lnTo>
                  <a:pt x="27274" y="1267397"/>
                </a:lnTo>
                <a:lnTo>
                  <a:pt x="35814" y="1311402"/>
                </a:lnTo>
                <a:lnTo>
                  <a:pt x="48827" y="1366957"/>
                </a:lnTo>
                <a:lnTo>
                  <a:pt x="63471" y="1418533"/>
                </a:lnTo>
                <a:lnTo>
                  <a:pt x="79724" y="1466088"/>
                </a:lnTo>
                <a:lnTo>
                  <a:pt x="97564" y="1509578"/>
                </a:lnTo>
                <a:lnTo>
                  <a:pt x="116970" y="1548962"/>
                </a:lnTo>
                <a:lnTo>
                  <a:pt x="137922" y="1584197"/>
                </a:lnTo>
                <a:lnTo>
                  <a:pt x="169418" y="1629215"/>
                </a:lnTo>
                <a:lnTo>
                  <a:pt x="203708" y="1670529"/>
                </a:lnTo>
                <a:lnTo>
                  <a:pt x="240792" y="1708118"/>
                </a:lnTo>
                <a:lnTo>
                  <a:pt x="280670" y="1741960"/>
                </a:lnTo>
                <a:lnTo>
                  <a:pt x="323342" y="1772034"/>
                </a:lnTo>
                <a:lnTo>
                  <a:pt x="368808" y="1798319"/>
                </a:lnTo>
                <a:lnTo>
                  <a:pt x="405314" y="1815213"/>
                </a:lnTo>
                <a:lnTo>
                  <a:pt x="444543" y="1829883"/>
                </a:lnTo>
                <a:lnTo>
                  <a:pt x="486505" y="1842321"/>
                </a:lnTo>
                <a:lnTo>
                  <a:pt x="498348" y="1845022"/>
                </a:lnTo>
                <a:lnTo>
                  <a:pt x="498348" y="928877"/>
                </a:lnTo>
                <a:lnTo>
                  <a:pt x="499026" y="855585"/>
                </a:lnTo>
                <a:lnTo>
                  <a:pt x="501065" y="787605"/>
                </a:lnTo>
                <a:lnTo>
                  <a:pt x="504472" y="724944"/>
                </a:lnTo>
                <a:lnTo>
                  <a:pt x="509252" y="667607"/>
                </a:lnTo>
                <a:lnTo>
                  <a:pt x="515411" y="615600"/>
                </a:lnTo>
                <a:lnTo>
                  <a:pt x="522957" y="568931"/>
                </a:lnTo>
                <a:lnTo>
                  <a:pt x="531895" y="527606"/>
                </a:lnTo>
                <a:lnTo>
                  <a:pt x="553974" y="461009"/>
                </a:lnTo>
                <a:lnTo>
                  <a:pt x="578748" y="415375"/>
                </a:lnTo>
                <a:lnTo>
                  <a:pt x="609154" y="379945"/>
                </a:lnTo>
                <a:lnTo>
                  <a:pt x="645157" y="354683"/>
                </a:lnTo>
                <a:lnTo>
                  <a:pt x="686720" y="339553"/>
                </a:lnTo>
                <a:lnTo>
                  <a:pt x="733806" y="334517"/>
                </a:lnTo>
                <a:lnTo>
                  <a:pt x="780263" y="339455"/>
                </a:lnTo>
                <a:lnTo>
                  <a:pt x="821820" y="354269"/>
                </a:lnTo>
                <a:lnTo>
                  <a:pt x="858511" y="378957"/>
                </a:lnTo>
                <a:lnTo>
                  <a:pt x="890375" y="413522"/>
                </a:lnTo>
                <a:lnTo>
                  <a:pt x="917447" y="457961"/>
                </a:lnTo>
                <a:lnTo>
                  <a:pt x="939296" y="517215"/>
                </a:lnTo>
                <a:lnTo>
                  <a:pt x="956352" y="595304"/>
                </a:lnTo>
                <a:lnTo>
                  <a:pt x="963072" y="641413"/>
                </a:lnTo>
                <a:lnTo>
                  <a:pt x="968581" y="692231"/>
                </a:lnTo>
                <a:lnTo>
                  <a:pt x="972873" y="747758"/>
                </a:lnTo>
                <a:lnTo>
                  <a:pt x="975945" y="807994"/>
                </a:lnTo>
                <a:lnTo>
                  <a:pt x="977791" y="872939"/>
                </a:lnTo>
                <a:lnTo>
                  <a:pt x="978408" y="1845863"/>
                </a:lnTo>
                <a:lnTo>
                  <a:pt x="1015114" y="1836893"/>
                </a:lnTo>
                <a:lnTo>
                  <a:pt x="1062092" y="1822014"/>
                </a:lnTo>
                <a:lnTo>
                  <a:pt x="1106230" y="1804429"/>
                </a:lnTo>
                <a:lnTo>
                  <a:pt x="1147526" y="1784139"/>
                </a:lnTo>
                <a:lnTo>
                  <a:pt x="1185983" y="1761144"/>
                </a:lnTo>
                <a:lnTo>
                  <a:pt x="1221598" y="1735443"/>
                </a:lnTo>
                <a:lnTo>
                  <a:pt x="1254373" y="1707037"/>
                </a:lnTo>
                <a:lnTo>
                  <a:pt x="1284308" y="1675926"/>
                </a:lnTo>
                <a:lnTo>
                  <a:pt x="1311402" y="1642109"/>
                </a:lnTo>
                <a:lnTo>
                  <a:pt x="1332910" y="1610594"/>
                </a:lnTo>
                <a:lnTo>
                  <a:pt x="1352936" y="1576705"/>
                </a:lnTo>
                <a:lnTo>
                  <a:pt x="1371478" y="1540447"/>
                </a:lnTo>
                <a:lnTo>
                  <a:pt x="1388536" y="1501823"/>
                </a:lnTo>
                <a:lnTo>
                  <a:pt x="1404111" y="1460838"/>
                </a:lnTo>
                <a:lnTo>
                  <a:pt x="1418203" y="1417496"/>
                </a:lnTo>
                <a:lnTo>
                  <a:pt x="1430812" y="1371801"/>
                </a:lnTo>
                <a:lnTo>
                  <a:pt x="1441937" y="1323757"/>
                </a:lnTo>
                <a:lnTo>
                  <a:pt x="1451579" y="1273369"/>
                </a:lnTo>
                <a:lnTo>
                  <a:pt x="1459738" y="1220639"/>
                </a:lnTo>
                <a:lnTo>
                  <a:pt x="1466413" y="1165572"/>
                </a:lnTo>
                <a:lnTo>
                  <a:pt x="1471604" y="1108173"/>
                </a:lnTo>
                <a:lnTo>
                  <a:pt x="1475313" y="1048445"/>
                </a:lnTo>
                <a:lnTo>
                  <a:pt x="1477538" y="986393"/>
                </a:lnTo>
                <a:lnTo>
                  <a:pt x="1478280" y="922019"/>
                </a:lnTo>
                <a:close/>
              </a:path>
              <a:path w="3156585" h="1870710">
                <a:moveTo>
                  <a:pt x="978408" y="1845863"/>
                </a:moveTo>
                <a:lnTo>
                  <a:pt x="978408" y="942593"/>
                </a:lnTo>
                <a:lnTo>
                  <a:pt x="977850" y="1010149"/>
                </a:lnTo>
                <a:lnTo>
                  <a:pt x="976186" y="1072400"/>
                </a:lnTo>
                <a:lnTo>
                  <a:pt x="973429" y="1129359"/>
                </a:lnTo>
                <a:lnTo>
                  <a:pt x="969592" y="1181040"/>
                </a:lnTo>
                <a:lnTo>
                  <a:pt x="964689" y="1227455"/>
                </a:lnTo>
                <a:lnTo>
                  <a:pt x="958733" y="1268618"/>
                </a:lnTo>
                <a:lnTo>
                  <a:pt x="936736" y="1358407"/>
                </a:lnTo>
                <a:lnTo>
                  <a:pt x="918019" y="1404556"/>
                </a:lnTo>
                <a:lnTo>
                  <a:pt x="895588" y="1442989"/>
                </a:lnTo>
                <a:lnTo>
                  <a:pt x="869441" y="1473707"/>
                </a:lnTo>
                <a:lnTo>
                  <a:pt x="807624" y="1514189"/>
                </a:lnTo>
                <a:lnTo>
                  <a:pt x="736092" y="1527809"/>
                </a:lnTo>
                <a:lnTo>
                  <a:pt x="692103" y="1522774"/>
                </a:lnTo>
                <a:lnTo>
                  <a:pt x="652467" y="1507644"/>
                </a:lnTo>
                <a:lnTo>
                  <a:pt x="617146" y="1482382"/>
                </a:lnTo>
                <a:lnTo>
                  <a:pt x="586106" y="1446952"/>
                </a:lnTo>
                <a:lnTo>
                  <a:pt x="559308" y="1401317"/>
                </a:lnTo>
                <a:lnTo>
                  <a:pt x="537459" y="1341869"/>
                </a:lnTo>
                <a:lnTo>
                  <a:pt x="520403" y="1264974"/>
                </a:lnTo>
                <a:lnTo>
                  <a:pt x="513683" y="1219961"/>
                </a:lnTo>
                <a:lnTo>
                  <a:pt x="508174" y="1170560"/>
                </a:lnTo>
                <a:lnTo>
                  <a:pt x="503882" y="1116759"/>
                </a:lnTo>
                <a:lnTo>
                  <a:pt x="500810" y="1058552"/>
                </a:lnTo>
                <a:lnTo>
                  <a:pt x="498964" y="995927"/>
                </a:lnTo>
                <a:lnTo>
                  <a:pt x="498348" y="928877"/>
                </a:lnTo>
                <a:lnTo>
                  <a:pt x="498348" y="1845022"/>
                </a:lnTo>
                <a:lnTo>
                  <a:pt x="578748" y="1860472"/>
                </a:lnTo>
                <a:lnTo>
                  <a:pt x="628876" y="1866149"/>
                </a:lnTo>
                <a:lnTo>
                  <a:pt x="681857" y="1869568"/>
                </a:lnTo>
                <a:lnTo>
                  <a:pt x="737616" y="1870709"/>
                </a:lnTo>
                <a:lnTo>
                  <a:pt x="798796" y="1869357"/>
                </a:lnTo>
                <a:lnTo>
                  <a:pt x="857137" y="1865299"/>
                </a:lnTo>
                <a:lnTo>
                  <a:pt x="912637" y="1858536"/>
                </a:lnTo>
                <a:lnTo>
                  <a:pt x="965296" y="1849067"/>
                </a:lnTo>
                <a:lnTo>
                  <a:pt x="978408" y="1845863"/>
                </a:lnTo>
                <a:close/>
              </a:path>
              <a:path w="3156585" h="1870710">
                <a:moveTo>
                  <a:pt x="2642616" y="1209769"/>
                </a:moveTo>
                <a:lnTo>
                  <a:pt x="2642616" y="544067"/>
                </a:lnTo>
                <a:lnTo>
                  <a:pt x="2638758" y="582918"/>
                </a:lnTo>
                <a:lnTo>
                  <a:pt x="2627185" y="622839"/>
                </a:lnTo>
                <a:lnTo>
                  <a:pt x="2607897" y="663761"/>
                </a:lnTo>
                <a:lnTo>
                  <a:pt x="2580894" y="705611"/>
                </a:lnTo>
                <a:lnTo>
                  <a:pt x="2532730" y="760942"/>
                </a:lnTo>
                <a:lnTo>
                  <a:pt x="2498957" y="793366"/>
                </a:lnTo>
                <a:lnTo>
                  <a:pt x="2458707" y="828962"/>
                </a:lnTo>
                <a:lnTo>
                  <a:pt x="2411965" y="867731"/>
                </a:lnTo>
                <a:lnTo>
                  <a:pt x="2358718" y="909672"/>
                </a:lnTo>
                <a:lnTo>
                  <a:pt x="2244576" y="995677"/>
                </a:lnTo>
                <a:lnTo>
                  <a:pt x="2192932" y="1035705"/>
                </a:lnTo>
                <a:lnTo>
                  <a:pt x="2144020" y="1074871"/>
                </a:lnTo>
                <a:lnTo>
                  <a:pt x="2097840" y="1113177"/>
                </a:lnTo>
                <a:lnTo>
                  <a:pt x="2054392" y="1150627"/>
                </a:lnTo>
                <a:lnTo>
                  <a:pt x="2013677" y="1187221"/>
                </a:lnTo>
                <a:lnTo>
                  <a:pt x="1975694" y="1222962"/>
                </a:lnTo>
                <a:lnTo>
                  <a:pt x="1940444" y="1257851"/>
                </a:lnTo>
                <a:lnTo>
                  <a:pt x="1907926" y="1291892"/>
                </a:lnTo>
                <a:lnTo>
                  <a:pt x="1878140" y="1325086"/>
                </a:lnTo>
                <a:lnTo>
                  <a:pt x="1851087" y="1357434"/>
                </a:lnTo>
                <a:lnTo>
                  <a:pt x="1826766" y="1388940"/>
                </a:lnTo>
                <a:lnTo>
                  <a:pt x="1777292" y="1463632"/>
                </a:lnTo>
                <a:lnTo>
                  <a:pt x="1752047" y="1508336"/>
                </a:lnTo>
                <a:lnTo>
                  <a:pt x="1729429" y="1553717"/>
                </a:lnTo>
                <a:lnTo>
                  <a:pt x="1709427" y="1599776"/>
                </a:lnTo>
                <a:lnTo>
                  <a:pt x="1692027" y="1646512"/>
                </a:lnTo>
                <a:lnTo>
                  <a:pt x="1677218" y="1693925"/>
                </a:lnTo>
                <a:lnTo>
                  <a:pt x="1664986" y="1742016"/>
                </a:lnTo>
                <a:lnTo>
                  <a:pt x="1655320" y="1790784"/>
                </a:lnTo>
                <a:lnTo>
                  <a:pt x="1648206" y="1840229"/>
                </a:lnTo>
                <a:lnTo>
                  <a:pt x="2371344" y="1840229"/>
                </a:lnTo>
                <a:lnTo>
                  <a:pt x="2371344" y="1430273"/>
                </a:lnTo>
                <a:lnTo>
                  <a:pt x="2404943" y="1398019"/>
                </a:lnTo>
                <a:lnTo>
                  <a:pt x="2436114" y="1368837"/>
                </a:lnTo>
                <a:lnTo>
                  <a:pt x="2464998" y="1342941"/>
                </a:lnTo>
                <a:lnTo>
                  <a:pt x="2516331" y="1301154"/>
                </a:lnTo>
                <a:lnTo>
                  <a:pt x="2548932" y="1276788"/>
                </a:lnTo>
                <a:lnTo>
                  <a:pt x="2589507" y="1247412"/>
                </a:lnTo>
                <a:lnTo>
                  <a:pt x="2638877" y="1212387"/>
                </a:lnTo>
                <a:lnTo>
                  <a:pt x="2642616" y="1209769"/>
                </a:lnTo>
                <a:close/>
              </a:path>
              <a:path w="3156585" h="1870710">
                <a:moveTo>
                  <a:pt x="3144012" y="526541"/>
                </a:moveTo>
                <a:lnTo>
                  <a:pt x="3141662" y="475555"/>
                </a:lnTo>
                <a:lnTo>
                  <a:pt x="3134614" y="426240"/>
                </a:lnTo>
                <a:lnTo>
                  <a:pt x="3122866" y="378618"/>
                </a:lnTo>
                <a:lnTo>
                  <a:pt x="3106420" y="332711"/>
                </a:lnTo>
                <a:lnTo>
                  <a:pt x="3085274" y="288540"/>
                </a:lnTo>
                <a:lnTo>
                  <a:pt x="3059430" y="246125"/>
                </a:lnTo>
                <a:lnTo>
                  <a:pt x="3029517" y="206053"/>
                </a:lnTo>
                <a:lnTo>
                  <a:pt x="2996155" y="169643"/>
                </a:lnTo>
                <a:lnTo>
                  <a:pt x="2959322" y="136874"/>
                </a:lnTo>
                <a:lnTo>
                  <a:pt x="2918996" y="107724"/>
                </a:lnTo>
                <a:lnTo>
                  <a:pt x="2875156" y="82172"/>
                </a:lnTo>
                <a:lnTo>
                  <a:pt x="2827782" y="60197"/>
                </a:lnTo>
                <a:lnTo>
                  <a:pt x="2789064" y="46016"/>
                </a:lnTo>
                <a:lnTo>
                  <a:pt x="2746640" y="33754"/>
                </a:lnTo>
                <a:lnTo>
                  <a:pt x="2700520" y="23403"/>
                </a:lnTo>
                <a:lnTo>
                  <a:pt x="2650712" y="14954"/>
                </a:lnTo>
                <a:lnTo>
                  <a:pt x="2597224" y="8398"/>
                </a:lnTo>
                <a:lnTo>
                  <a:pt x="2540067" y="3726"/>
                </a:lnTo>
                <a:lnTo>
                  <a:pt x="2479248" y="930"/>
                </a:lnTo>
                <a:lnTo>
                  <a:pt x="2414778" y="0"/>
                </a:lnTo>
                <a:lnTo>
                  <a:pt x="2352804" y="998"/>
                </a:lnTo>
                <a:lnTo>
                  <a:pt x="2294322" y="3988"/>
                </a:lnTo>
                <a:lnTo>
                  <a:pt x="2239323" y="8960"/>
                </a:lnTo>
                <a:lnTo>
                  <a:pt x="2187797" y="15906"/>
                </a:lnTo>
                <a:lnTo>
                  <a:pt x="2139736" y="24817"/>
                </a:lnTo>
                <a:lnTo>
                  <a:pt x="2095130" y="35683"/>
                </a:lnTo>
                <a:lnTo>
                  <a:pt x="2053972" y="48495"/>
                </a:lnTo>
                <a:lnTo>
                  <a:pt x="2016252" y="63245"/>
                </a:lnTo>
                <a:lnTo>
                  <a:pt x="1970348" y="86105"/>
                </a:lnTo>
                <a:lnTo>
                  <a:pt x="1927916" y="112013"/>
                </a:lnTo>
                <a:lnTo>
                  <a:pt x="1888997" y="140969"/>
                </a:lnTo>
                <a:lnTo>
                  <a:pt x="1853635" y="172973"/>
                </a:lnTo>
                <a:lnTo>
                  <a:pt x="1821871" y="208025"/>
                </a:lnTo>
                <a:lnTo>
                  <a:pt x="1793748" y="246125"/>
                </a:lnTo>
                <a:lnTo>
                  <a:pt x="1772198" y="282002"/>
                </a:lnTo>
                <a:lnTo>
                  <a:pt x="1752635" y="321703"/>
                </a:lnTo>
                <a:lnTo>
                  <a:pt x="1735085" y="365231"/>
                </a:lnTo>
                <a:lnTo>
                  <a:pt x="1719574" y="412584"/>
                </a:lnTo>
                <a:lnTo>
                  <a:pt x="1706129" y="463762"/>
                </a:lnTo>
                <a:lnTo>
                  <a:pt x="1694776" y="518766"/>
                </a:lnTo>
                <a:lnTo>
                  <a:pt x="1685544" y="577595"/>
                </a:lnTo>
                <a:lnTo>
                  <a:pt x="2188464" y="617981"/>
                </a:lnTo>
                <a:lnTo>
                  <a:pt x="2198705" y="560460"/>
                </a:lnTo>
                <a:lnTo>
                  <a:pt x="2212055" y="510399"/>
                </a:lnTo>
                <a:lnTo>
                  <a:pt x="2228514" y="467764"/>
                </a:lnTo>
                <a:lnTo>
                  <a:pt x="2248082" y="432517"/>
                </a:lnTo>
                <a:lnTo>
                  <a:pt x="2303656" y="378178"/>
                </a:lnTo>
                <a:lnTo>
                  <a:pt x="2340768" y="359378"/>
                </a:lnTo>
                <a:lnTo>
                  <a:pt x="2382309" y="348150"/>
                </a:lnTo>
                <a:lnTo>
                  <a:pt x="2428494" y="344423"/>
                </a:lnTo>
                <a:lnTo>
                  <a:pt x="2472785" y="348019"/>
                </a:lnTo>
                <a:lnTo>
                  <a:pt x="2513076" y="358901"/>
                </a:lnTo>
                <a:lnTo>
                  <a:pt x="2549366" y="377213"/>
                </a:lnTo>
                <a:lnTo>
                  <a:pt x="2581656" y="403097"/>
                </a:lnTo>
                <a:lnTo>
                  <a:pt x="2608540" y="433804"/>
                </a:lnTo>
                <a:lnTo>
                  <a:pt x="2627566" y="467582"/>
                </a:lnTo>
                <a:lnTo>
                  <a:pt x="2638877" y="504360"/>
                </a:lnTo>
                <a:lnTo>
                  <a:pt x="2642616" y="544067"/>
                </a:lnTo>
                <a:lnTo>
                  <a:pt x="2642616" y="1209769"/>
                </a:lnTo>
                <a:lnTo>
                  <a:pt x="2694432" y="1173479"/>
                </a:lnTo>
                <a:lnTo>
                  <a:pt x="2744038" y="1137679"/>
                </a:lnTo>
                <a:lnTo>
                  <a:pt x="2790450" y="1102510"/>
                </a:lnTo>
                <a:lnTo>
                  <a:pt x="2833669" y="1067962"/>
                </a:lnTo>
                <a:lnTo>
                  <a:pt x="2873703" y="1034027"/>
                </a:lnTo>
                <a:lnTo>
                  <a:pt x="2910554" y="1000696"/>
                </a:lnTo>
                <a:lnTo>
                  <a:pt x="2944227" y="967959"/>
                </a:lnTo>
                <a:lnTo>
                  <a:pt x="2974728" y="935807"/>
                </a:lnTo>
                <a:lnTo>
                  <a:pt x="3002060" y="904231"/>
                </a:lnTo>
                <a:lnTo>
                  <a:pt x="3026228" y="873223"/>
                </a:lnTo>
                <a:lnTo>
                  <a:pt x="3072992" y="799382"/>
                </a:lnTo>
                <a:lnTo>
                  <a:pt x="3094748" y="755419"/>
                </a:lnTo>
                <a:lnTo>
                  <a:pt x="3112518" y="710870"/>
                </a:lnTo>
                <a:lnTo>
                  <a:pt x="3126317" y="665721"/>
                </a:lnTo>
                <a:lnTo>
                  <a:pt x="3136156" y="619959"/>
                </a:lnTo>
                <a:lnTo>
                  <a:pt x="3142050" y="573570"/>
                </a:lnTo>
                <a:lnTo>
                  <a:pt x="3144012" y="526541"/>
                </a:lnTo>
                <a:close/>
              </a:path>
              <a:path w="3156585" h="1870710">
                <a:moveTo>
                  <a:pt x="3156204" y="1840229"/>
                </a:moveTo>
                <a:lnTo>
                  <a:pt x="3156204" y="1430273"/>
                </a:lnTo>
                <a:lnTo>
                  <a:pt x="2371344" y="1430273"/>
                </a:lnTo>
                <a:lnTo>
                  <a:pt x="2371344" y="1840229"/>
                </a:lnTo>
                <a:lnTo>
                  <a:pt x="3156204" y="1840229"/>
                </a:lnTo>
                <a:close/>
              </a:path>
            </a:pathLst>
          </a:custGeom>
          <a:solidFill>
            <a:srgbClr val="153888"/>
          </a:solidFill>
        </p:spPr>
        <p:txBody>
          <a:bodyPr wrap="square" lIns="0" tIns="0" rIns="0" bIns="0" rtlCol="0"/>
          <a:lstStyle/>
          <a:p>
            <a:endParaRPr/>
          </a:p>
        </p:txBody>
      </p:sp>
      <p:grpSp>
        <p:nvGrpSpPr>
          <p:cNvPr id="3" name="object 3"/>
          <p:cNvGrpSpPr/>
          <p:nvPr/>
        </p:nvGrpSpPr>
        <p:grpSpPr>
          <a:xfrm>
            <a:off x="774839" y="2800350"/>
            <a:ext cx="8617585" cy="646430"/>
            <a:chOff x="774839" y="2800350"/>
            <a:chExt cx="8617585" cy="646430"/>
          </a:xfrm>
        </p:grpSpPr>
        <p:sp>
          <p:nvSpPr>
            <p:cNvPr id="4" name="object 4"/>
            <p:cNvSpPr/>
            <p:nvPr/>
          </p:nvSpPr>
          <p:spPr>
            <a:xfrm>
              <a:off x="4707521" y="3086100"/>
              <a:ext cx="4685030" cy="76200"/>
            </a:xfrm>
            <a:custGeom>
              <a:avLst/>
              <a:gdLst/>
              <a:ahLst/>
              <a:cxnLst/>
              <a:rect l="l" t="t" r="r" b="b"/>
              <a:pathLst>
                <a:path w="4685030" h="76200">
                  <a:moveTo>
                    <a:pt x="74925" y="32004"/>
                  </a:moveTo>
                  <a:lnTo>
                    <a:pt x="73140" y="23467"/>
                  </a:lnTo>
                  <a:lnTo>
                    <a:pt x="64865" y="11334"/>
                  </a:lnTo>
                  <a:lnTo>
                    <a:pt x="52732" y="3059"/>
                  </a:lnTo>
                  <a:lnTo>
                    <a:pt x="38100" y="0"/>
                  </a:lnTo>
                  <a:lnTo>
                    <a:pt x="23145" y="3059"/>
                  </a:lnTo>
                  <a:lnTo>
                    <a:pt x="11049" y="11334"/>
                  </a:lnTo>
                  <a:lnTo>
                    <a:pt x="2952" y="23467"/>
                  </a:lnTo>
                  <a:lnTo>
                    <a:pt x="0" y="38099"/>
                  </a:lnTo>
                  <a:lnTo>
                    <a:pt x="2952" y="53054"/>
                  </a:lnTo>
                  <a:lnTo>
                    <a:pt x="11049" y="65150"/>
                  </a:lnTo>
                  <a:lnTo>
                    <a:pt x="23145" y="73247"/>
                  </a:lnTo>
                  <a:lnTo>
                    <a:pt x="38100" y="76199"/>
                  </a:lnTo>
                  <a:lnTo>
                    <a:pt x="38100" y="32004"/>
                  </a:lnTo>
                  <a:lnTo>
                    <a:pt x="74925" y="32004"/>
                  </a:lnTo>
                  <a:close/>
                </a:path>
                <a:path w="4685030" h="76200">
                  <a:moveTo>
                    <a:pt x="76200" y="38099"/>
                  </a:moveTo>
                  <a:lnTo>
                    <a:pt x="74925" y="32004"/>
                  </a:lnTo>
                  <a:lnTo>
                    <a:pt x="38100" y="32004"/>
                  </a:lnTo>
                  <a:lnTo>
                    <a:pt x="38100" y="44195"/>
                  </a:lnTo>
                  <a:lnTo>
                    <a:pt x="74952" y="44195"/>
                  </a:lnTo>
                  <a:lnTo>
                    <a:pt x="76200" y="38099"/>
                  </a:lnTo>
                  <a:close/>
                </a:path>
                <a:path w="4685030" h="76200">
                  <a:moveTo>
                    <a:pt x="74952" y="44195"/>
                  </a:moveTo>
                  <a:lnTo>
                    <a:pt x="38100" y="44195"/>
                  </a:lnTo>
                  <a:lnTo>
                    <a:pt x="38100" y="76199"/>
                  </a:lnTo>
                  <a:lnTo>
                    <a:pt x="52732" y="73247"/>
                  </a:lnTo>
                  <a:lnTo>
                    <a:pt x="64865" y="65150"/>
                  </a:lnTo>
                  <a:lnTo>
                    <a:pt x="73140" y="53054"/>
                  </a:lnTo>
                  <a:lnTo>
                    <a:pt x="74952" y="44195"/>
                  </a:lnTo>
                  <a:close/>
                </a:path>
                <a:path w="4685030" h="76200">
                  <a:moveTo>
                    <a:pt x="4609805" y="32004"/>
                  </a:moveTo>
                  <a:lnTo>
                    <a:pt x="74925" y="32004"/>
                  </a:lnTo>
                  <a:lnTo>
                    <a:pt x="76200" y="38099"/>
                  </a:lnTo>
                  <a:lnTo>
                    <a:pt x="76200" y="44195"/>
                  </a:lnTo>
                  <a:lnTo>
                    <a:pt x="4608576" y="44195"/>
                  </a:lnTo>
                  <a:lnTo>
                    <a:pt x="4608576" y="38099"/>
                  </a:lnTo>
                  <a:lnTo>
                    <a:pt x="4609805" y="32004"/>
                  </a:lnTo>
                  <a:close/>
                </a:path>
                <a:path w="4685030" h="76200">
                  <a:moveTo>
                    <a:pt x="76200" y="44195"/>
                  </a:moveTo>
                  <a:lnTo>
                    <a:pt x="76200" y="38099"/>
                  </a:lnTo>
                  <a:lnTo>
                    <a:pt x="74952" y="44195"/>
                  </a:lnTo>
                  <a:lnTo>
                    <a:pt x="76200" y="44195"/>
                  </a:lnTo>
                  <a:close/>
                </a:path>
                <a:path w="4685030" h="76200">
                  <a:moveTo>
                    <a:pt x="4646675" y="44195"/>
                  </a:moveTo>
                  <a:lnTo>
                    <a:pt x="4646675" y="32004"/>
                  </a:lnTo>
                  <a:lnTo>
                    <a:pt x="4609805" y="32004"/>
                  </a:lnTo>
                  <a:lnTo>
                    <a:pt x="4608576" y="38099"/>
                  </a:lnTo>
                  <a:lnTo>
                    <a:pt x="4609778" y="44195"/>
                  </a:lnTo>
                  <a:lnTo>
                    <a:pt x="4646675" y="44195"/>
                  </a:lnTo>
                  <a:close/>
                </a:path>
                <a:path w="4685030" h="76200">
                  <a:moveTo>
                    <a:pt x="4609778" y="44195"/>
                  </a:moveTo>
                  <a:lnTo>
                    <a:pt x="4608576" y="38099"/>
                  </a:lnTo>
                  <a:lnTo>
                    <a:pt x="4608576" y="44195"/>
                  </a:lnTo>
                  <a:lnTo>
                    <a:pt x="4609778" y="44195"/>
                  </a:lnTo>
                  <a:close/>
                </a:path>
                <a:path w="4685030" h="76200">
                  <a:moveTo>
                    <a:pt x="4646675" y="76199"/>
                  </a:moveTo>
                  <a:lnTo>
                    <a:pt x="4646675" y="44195"/>
                  </a:lnTo>
                  <a:lnTo>
                    <a:pt x="4609778" y="44195"/>
                  </a:lnTo>
                  <a:lnTo>
                    <a:pt x="4611526" y="53054"/>
                  </a:lnTo>
                  <a:lnTo>
                    <a:pt x="4619620" y="65150"/>
                  </a:lnTo>
                  <a:lnTo>
                    <a:pt x="4631716" y="73247"/>
                  </a:lnTo>
                  <a:lnTo>
                    <a:pt x="4646675" y="76199"/>
                  </a:lnTo>
                  <a:close/>
                </a:path>
                <a:path w="4685030" h="76200">
                  <a:moveTo>
                    <a:pt x="4684776" y="38099"/>
                  </a:moveTo>
                  <a:lnTo>
                    <a:pt x="4681716" y="23467"/>
                  </a:lnTo>
                  <a:lnTo>
                    <a:pt x="4673441" y="11334"/>
                  </a:lnTo>
                  <a:lnTo>
                    <a:pt x="4661308" y="3059"/>
                  </a:lnTo>
                  <a:lnTo>
                    <a:pt x="4646675" y="0"/>
                  </a:lnTo>
                  <a:lnTo>
                    <a:pt x="4631716" y="3059"/>
                  </a:lnTo>
                  <a:lnTo>
                    <a:pt x="4619620" y="11334"/>
                  </a:lnTo>
                  <a:lnTo>
                    <a:pt x="4611526" y="23467"/>
                  </a:lnTo>
                  <a:lnTo>
                    <a:pt x="4609805" y="32004"/>
                  </a:lnTo>
                  <a:lnTo>
                    <a:pt x="4646675" y="32004"/>
                  </a:lnTo>
                  <a:lnTo>
                    <a:pt x="4646675" y="76199"/>
                  </a:lnTo>
                  <a:lnTo>
                    <a:pt x="4661308" y="73247"/>
                  </a:lnTo>
                  <a:lnTo>
                    <a:pt x="4673441" y="65151"/>
                  </a:lnTo>
                  <a:lnTo>
                    <a:pt x="4681716" y="53054"/>
                  </a:lnTo>
                  <a:lnTo>
                    <a:pt x="4684776" y="38099"/>
                  </a:lnTo>
                  <a:close/>
                </a:path>
              </a:pathLst>
            </a:custGeom>
            <a:solidFill>
              <a:srgbClr val="CBCBCB"/>
            </a:solidFill>
          </p:spPr>
          <p:txBody>
            <a:bodyPr wrap="square" lIns="0" tIns="0" rIns="0" bIns="0" rtlCol="0"/>
            <a:lstStyle/>
            <a:p>
              <a:endParaRPr/>
            </a:p>
          </p:txBody>
        </p:sp>
        <p:sp>
          <p:nvSpPr>
            <p:cNvPr id="5" name="object 5"/>
            <p:cNvSpPr/>
            <p:nvPr/>
          </p:nvSpPr>
          <p:spPr>
            <a:xfrm>
              <a:off x="774839" y="2800350"/>
              <a:ext cx="3888740" cy="646430"/>
            </a:xfrm>
            <a:custGeom>
              <a:avLst/>
              <a:gdLst/>
              <a:ahLst/>
              <a:cxnLst/>
              <a:rect l="l" t="t" r="r" b="b"/>
              <a:pathLst>
                <a:path w="3888740" h="646429">
                  <a:moveTo>
                    <a:pt x="3888486" y="646176"/>
                  </a:moveTo>
                  <a:lnTo>
                    <a:pt x="3888486" y="0"/>
                  </a:lnTo>
                  <a:lnTo>
                    <a:pt x="0" y="0"/>
                  </a:lnTo>
                  <a:lnTo>
                    <a:pt x="0" y="646176"/>
                  </a:lnTo>
                  <a:lnTo>
                    <a:pt x="3888486" y="646176"/>
                  </a:lnTo>
                  <a:close/>
                </a:path>
              </a:pathLst>
            </a:custGeom>
            <a:solidFill>
              <a:srgbClr val="FFFFFF"/>
            </a:solidFill>
          </p:spPr>
          <p:txBody>
            <a:bodyPr wrap="square" lIns="0" tIns="0" rIns="0" bIns="0" rtlCol="0"/>
            <a:lstStyle/>
            <a:p>
              <a:endParaRPr/>
            </a:p>
          </p:txBody>
        </p:sp>
      </p:grpSp>
      <p:sp>
        <p:nvSpPr>
          <p:cNvPr id="6" name="object 6"/>
          <p:cNvSpPr txBox="1"/>
          <p:nvPr/>
        </p:nvSpPr>
        <p:spPr>
          <a:xfrm>
            <a:off x="1539373" y="2817367"/>
            <a:ext cx="2435860" cy="574040"/>
          </a:xfrm>
          <a:prstGeom prst="rect">
            <a:avLst/>
          </a:prstGeom>
        </p:spPr>
        <p:txBody>
          <a:bodyPr vert="horz" wrap="square" lIns="0" tIns="12700" rIns="0" bIns="0" rtlCol="0">
            <a:spAutoFit/>
          </a:bodyPr>
          <a:lstStyle/>
          <a:p>
            <a:pPr marL="12700">
              <a:lnSpc>
                <a:spcPct val="100000"/>
              </a:lnSpc>
              <a:spcBef>
                <a:spcPts val="100"/>
              </a:spcBef>
            </a:pPr>
            <a:r>
              <a:rPr sz="3600" b="1" spc="-105" dirty="0">
                <a:solidFill>
                  <a:srgbClr val="153888"/>
                </a:solidFill>
                <a:latin typeface="Times New Roman"/>
                <a:cs typeface="Times New Roman"/>
              </a:rPr>
              <a:t>PART</a:t>
            </a:r>
            <a:r>
              <a:rPr sz="3600" b="1" spc="-195" dirty="0">
                <a:solidFill>
                  <a:srgbClr val="153888"/>
                </a:solidFill>
                <a:latin typeface="Times New Roman"/>
                <a:cs typeface="Times New Roman"/>
              </a:rPr>
              <a:t> </a:t>
            </a:r>
            <a:r>
              <a:rPr sz="3600" b="1" spc="-5" dirty="0">
                <a:solidFill>
                  <a:srgbClr val="153888"/>
                </a:solidFill>
                <a:latin typeface="Times New Roman"/>
                <a:cs typeface="Times New Roman"/>
              </a:rPr>
              <a:t>TWO</a:t>
            </a:r>
            <a:endParaRPr sz="3600">
              <a:latin typeface="Times New Roman"/>
              <a:cs typeface="Times New Roman"/>
            </a:endParaRPr>
          </a:p>
        </p:txBody>
      </p:sp>
      <p:sp>
        <p:nvSpPr>
          <p:cNvPr id="7" name="object 7"/>
          <p:cNvSpPr txBox="1">
            <a:spLocks noGrp="1"/>
          </p:cNvSpPr>
          <p:nvPr>
            <p:ph type="title"/>
          </p:nvPr>
        </p:nvSpPr>
        <p:spPr>
          <a:xfrm>
            <a:off x="1231900" y="2488623"/>
            <a:ext cx="8839199" cy="540341"/>
          </a:xfrm>
          <a:prstGeom prst="rect">
            <a:avLst/>
          </a:prstGeom>
        </p:spPr>
        <p:txBody>
          <a:bodyPr vert="horz" wrap="square" lIns="0" tIns="12065" rIns="0" bIns="0" rtlCol="0">
            <a:spAutoFit/>
          </a:bodyPr>
          <a:lstStyle/>
          <a:p>
            <a:pPr marL="4083685" marR="5080" indent="-246379">
              <a:lnSpc>
                <a:spcPct val="117700"/>
              </a:lnSpc>
              <a:spcBef>
                <a:spcPts val="95"/>
              </a:spcBef>
            </a:pPr>
            <a:r>
              <a:rPr lang="en-US" altLang="zh-CN" spc="-5" dirty="0"/>
              <a:t>SSL</a:t>
            </a:r>
            <a:r>
              <a:rPr lang="zh-CN" altLang="en-US" spc="-5" dirty="0"/>
              <a:t>中不同分类的算法</a:t>
            </a:r>
            <a:endParaRPr lang="en-US" spc="-3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74839" y="348995"/>
            <a:ext cx="6817995" cy="591829"/>
          </a:xfrm>
          <a:prstGeom prst="rect">
            <a:avLst/>
          </a:prstGeom>
          <a:solidFill>
            <a:srgbClr val="0E2F7E"/>
          </a:solidFill>
        </p:spPr>
        <p:txBody>
          <a:bodyPr vert="horz" wrap="square" lIns="0" tIns="159385" rIns="0" bIns="0" rtlCol="0">
            <a:spAutoFit/>
          </a:bodyPr>
          <a:lstStyle/>
          <a:p>
            <a:pPr marL="202565">
              <a:lnSpc>
                <a:spcPct val="100000"/>
              </a:lnSpc>
              <a:spcBef>
                <a:spcPts val="1255"/>
              </a:spcBef>
            </a:pPr>
            <a:r>
              <a:rPr lang="en-US" altLang="zh-CN" sz="2800" spc="-5" dirty="0">
                <a:solidFill>
                  <a:schemeClr val="bg1"/>
                </a:solidFill>
              </a:rPr>
              <a:t>SSL</a:t>
            </a:r>
            <a:r>
              <a:rPr lang="zh-CN" altLang="en-US" sz="2800" spc="-5" dirty="0">
                <a:solidFill>
                  <a:schemeClr val="bg1"/>
                </a:solidFill>
              </a:rPr>
              <a:t>中不同分类的算法</a:t>
            </a:r>
            <a:endParaRPr sz="2800" dirty="0">
              <a:solidFill>
                <a:schemeClr val="bg1"/>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900" y="1038225"/>
            <a:ext cx="5796494" cy="5507601"/>
          </a:xfrm>
          <a:prstGeom prst="rect">
            <a:avLst/>
          </a:prstGeom>
        </p:spPr>
      </p:pic>
    </p:spTree>
    <p:extLst>
      <p:ext uri="{BB962C8B-B14F-4D97-AF65-F5344CB8AC3E}">
        <p14:creationId xmlns:p14="http://schemas.microsoft.com/office/powerpoint/2010/main" val="170003109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74839" y="348995"/>
            <a:ext cx="6817995" cy="591829"/>
          </a:xfrm>
          <a:prstGeom prst="rect">
            <a:avLst/>
          </a:prstGeom>
          <a:solidFill>
            <a:srgbClr val="0E2F7E"/>
          </a:solidFill>
        </p:spPr>
        <p:txBody>
          <a:bodyPr vert="horz" wrap="square" lIns="0" tIns="159385" rIns="0" bIns="0" rtlCol="0">
            <a:spAutoFit/>
          </a:bodyPr>
          <a:lstStyle/>
          <a:p>
            <a:pPr marL="202565">
              <a:lnSpc>
                <a:spcPct val="100000"/>
              </a:lnSpc>
              <a:spcBef>
                <a:spcPts val="1255"/>
              </a:spcBef>
            </a:pPr>
            <a:r>
              <a:rPr lang="en-US" altLang="zh-CN" sz="2800" spc="-5" dirty="0">
                <a:solidFill>
                  <a:schemeClr val="bg1"/>
                </a:solidFill>
              </a:rPr>
              <a:t>SSL</a:t>
            </a:r>
            <a:r>
              <a:rPr lang="zh-CN" altLang="en-US" sz="2800" spc="-5" dirty="0">
                <a:solidFill>
                  <a:schemeClr val="bg1"/>
                </a:solidFill>
              </a:rPr>
              <a:t>中不同分类的算法</a:t>
            </a:r>
            <a:endParaRPr sz="2800" dirty="0">
              <a:solidFill>
                <a:schemeClr val="bg1"/>
              </a:solidFill>
            </a:endParaRPr>
          </a:p>
        </p:txBody>
      </p:sp>
      <p:pic>
        <p:nvPicPr>
          <p:cNvPr id="9" name="图片 8"/>
          <p:cNvPicPr>
            <a:picLocks noChangeAspect="1"/>
          </p:cNvPicPr>
          <p:nvPr/>
        </p:nvPicPr>
        <p:blipFill>
          <a:blip r:embed="rId3"/>
          <a:stretch>
            <a:fillRect/>
          </a:stretch>
        </p:blipFill>
        <p:spPr>
          <a:xfrm>
            <a:off x="1460500" y="1876425"/>
            <a:ext cx="6286500" cy="3067050"/>
          </a:xfrm>
          <a:prstGeom prst="rect">
            <a:avLst/>
          </a:prstGeom>
        </p:spPr>
      </p:pic>
      <p:sp>
        <p:nvSpPr>
          <p:cNvPr id="5" name="矩形 4">
            <a:extLst>
              <a:ext uri="{FF2B5EF4-FFF2-40B4-BE49-F238E27FC236}">
                <a16:creationId xmlns:a16="http://schemas.microsoft.com/office/drawing/2014/main" id="{A2937F9E-30B5-4DA3-9F98-BE3AFCF2A599}"/>
              </a:ext>
            </a:extLst>
          </p:cNvPr>
          <p:cNvSpPr/>
          <p:nvPr/>
        </p:nvSpPr>
        <p:spPr>
          <a:xfrm>
            <a:off x="774839" y="5762625"/>
            <a:ext cx="7109126" cy="923330"/>
          </a:xfrm>
          <a:prstGeom prst="rect">
            <a:avLst/>
          </a:prstGeom>
        </p:spPr>
        <p:txBody>
          <a:bodyPr wrap="none">
            <a:spAutoFit/>
          </a:bodyPr>
          <a:lstStyle/>
          <a:p>
            <a:r>
              <a:rPr lang="zh-CN" altLang="en-US" dirty="0"/>
              <a:t>A Survey on Deep Semi-supervised Learning</a:t>
            </a:r>
            <a:endParaRPr lang="en-US" altLang="zh-CN" dirty="0"/>
          </a:p>
          <a:p>
            <a:r>
              <a:rPr lang="en-US" altLang="zh-CN" dirty="0" err="1"/>
              <a:t>SimMatch</a:t>
            </a:r>
            <a:r>
              <a:rPr lang="en-US" altLang="zh-CN" dirty="0"/>
              <a:t>: Semi-supervised Learning with Similarity Matching</a:t>
            </a:r>
          </a:p>
          <a:p>
            <a:r>
              <a:rPr lang="en-US" altLang="zh-CN" dirty="0"/>
              <a:t>Extracting Class Activation Maps from Non-Discriminative Features as well</a:t>
            </a:r>
            <a:endParaRPr lang="zh-CN" altLang="en-US" dirty="0"/>
          </a:p>
        </p:txBody>
      </p:sp>
    </p:spTree>
    <p:extLst>
      <p:ext uri="{BB962C8B-B14F-4D97-AF65-F5344CB8AC3E}">
        <p14:creationId xmlns:p14="http://schemas.microsoft.com/office/powerpoint/2010/main" val="126337989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74839" y="348995"/>
            <a:ext cx="6817995" cy="591829"/>
          </a:xfrm>
          <a:prstGeom prst="rect">
            <a:avLst/>
          </a:prstGeom>
          <a:solidFill>
            <a:srgbClr val="0E2F7E"/>
          </a:solidFill>
        </p:spPr>
        <p:txBody>
          <a:bodyPr vert="horz" wrap="square" lIns="0" tIns="159385" rIns="0" bIns="0" rtlCol="0">
            <a:spAutoFit/>
          </a:bodyPr>
          <a:lstStyle/>
          <a:p>
            <a:pPr marL="202565">
              <a:lnSpc>
                <a:spcPct val="100000"/>
              </a:lnSpc>
              <a:spcBef>
                <a:spcPts val="1255"/>
              </a:spcBef>
            </a:pPr>
            <a:r>
              <a:rPr lang="en-US" altLang="zh-CN" sz="2800" spc="-5" dirty="0">
                <a:solidFill>
                  <a:schemeClr val="bg1"/>
                </a:solidFill>
              </a:rPr>
              <a:t>SSL</a:t>
            </a:r>
            <a:r>
              <a:rPr lang="zh-CN" altLang="en-US" sz="2800" spc="-5" dirty="0">
                <a:solidFill>
                  <a:schemeClr val="bg1"/>
                </a:solidFill>
              </a:rPr>
              <a:t>中不同分类的算法</a:t>
            </a:r>
            <a:endParaRPr sz="2800" dirty="0">
              <a:solidFill>
                <a:schemeClr val="bg1"/>
              </a:solidFill>
            </a:endParaRPr>
          </a:p>
        </p:txBody>
      </p:sp>
      <p:sp>
        <p:nvSpPr>
          <p:cNvPr id="4" name="矩形 3"/>
          <p:cNvSpPr/>
          <p:nvPr/>
        </p:nvSpPr>
        <p:spPr>
          <a:xfrm>
            <a:off x="774839" y="5762625"/>
            <a:ext cx="7109126" cy="923330"/>
          </a:xfrm>
          <a:prstGeom prst="rect">
            <a:avLst/>
          </a:prstGeom>
        </p:spPr>
        <p:txBody>
          <a:bodyPr wrap="none">
            <a:spAutoFit/>
          </a:bodyPr>
          <a:lstStyle/>
          <a:p>
            <a:r>
              <a:rPr lang="zh-CN" altLang="en-US" dirty="0"/>
              <a:t>A Survey on Deep Semi-supervised Learning</a:t>
            </a:r>
            <a:endParaRPr lang="en-US" altLang="zh-CN" dirty="0"/>
          </a:p>
          <a:p>
            <a:r>
              <a:rPr lang="en-US" altLang="zh-CN" dirty="0" err="1"/>
              <a:t>SimMatch</a:t>
            </a:r>
            <a:r>
              <a:rPr lang="en-US" altLang="zh-CN" dirty="0"/>
              <a:t>: Semi-supervised Learning with Similarity Matching</a:t>
            </a:r>
          </a:p>
          <a:p>
            <a:r>
              <a:rPr lang="en-US" altLang="zh-CN" dirty="0"/>
              <a:t>Extracting Class Activation Maps from Non-Discriminative Features as well</a:t>
            </a:r>
            <a:endParaRPr lang="zh-CN" altLang="en-US" dirty="0"/>
          </a:p>
        </p:txBody>
      </p:sp>
      <p:pic>
        <p:nvPicPr>
          <p:cNvPr id="6" name="图片 5"/>
          <p:cNvPicPr>
            <a:picLocks noChangeAspect="1"/>
          </p:cNvPicPr>
          <p:nvPr/>
        </p:nvPicPr>
        <p:blipFill>
          <a:blip r:embed="rId3"/>
          <a:stretch>
            <a:fillRect/>
          </a:stretch>
        </p:blipFill>
        <p:spPr>
          <a:xfrm>
            <a:off x="1315569" y="1724025"/>
            <a:ext cx="7528331" cy="2743200"/>
          </a:xfrm>
          <a:prstGeom prst="rect">
            <a:avLst/>
          </a:prstGeom>
        </p:spPr>
      </p:pic>
    </p:spTree>
    <p:extLst>
      <p:ext uri="{BB962C8B-B14F-4D97-AF65-F5344CB8AC3E}">
        <p14:creationId xmlns:p14="http://schemas.microsoft.com/office/powerpoint/2010/main" val="363755436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67082" y="3038177"/>
            <a:ext cx="8649130" cy="1542078"/>
            <a:chOff x="743421" y="3086100"/>
            <a:chExt cx="8649130" cy="1542078"/>
          </a:xfrm>
        </p:grpSpPr>
        <p:sp>
          <p:nvSpPr>
            <p:cNvPr id="4" name="object 4"/>
            <p:cNvSpPr/>
            <p:nvPr/>
          </p:nvSpPr>
          <p:spPr>
            <a:xfrm>
              <a:off x="4707521" y="3086100"/>
              <a:ext cx="4685030" cy="76200"/>
            </a:xfrm>
            <a:custGeom>
              <a:avLst/>
              <a:gdLst/>
              <a:ahLst/>
              <a:cxnLst/>
              <a:rect l="l" t="t" r="r" b="b"/>
              <a:pathLst>
                <a:path w="4685030" h="76200">
                  <a:moveTo>
                    <a:pt x="74925" y="32004"/>
                  </a:moveTo>
                  <a:lnTo>
                    <a:pt x="73140" y="23467"/>
                  </a:lnTo>
                  <a:lnTo>
                    <a:pt x="64865" y="11334"/>
                  </a:lnTo>
                  <a:lnTo>
                    <a:pt x="52732" y="3059"/>
                  </a:lnTo>
                  <a:lnTo>
                    <a:pt x="38100" y="0"/>
                  </a:lnTo>
                  <a:lnTo>
                    <a:pt x="23145" y="3059"/>
                  </a:lnTo>
                  <a:lnTo>
                    <a:pt x="11049" y="11334"/>
                  </a:lnTo>
                  <a:lnTo>
                    <a:pt x="2952" y="23467"/>
                  </a:lnTo>
                  <a:lnTo>
                    <a:pt x="0" y="38099"/>
                  </a:lnTo>
                  <a:lnTo>
                    <a:pt x="2952" y="53054"/>
                  </a:lnTo>
                  <a:lnTo>
                    <a:pt x="11049" y="65150"/>
                  </a:lnTo>
                  <a:lnTo>
                    <a:pt x="23145" y="73247"/>
                  </a:lnTo>
                  <a:lnTo>
                    <a:pt x="38100" y="76199"/>
                  </a:lnTo>
                  <a:lnTo>
                    <a:pt x="38100" y="32004"/>
                  </a:lnTo>
                  <a:lnTo>
                    <a:pt x="74925" y="32004"/>
                  </a:lnTo>
                  <a:close/>
                </a:path>
                <a:path w="4685030" h="76200">
                  <a:moveTo>
                    <a:pt x="76200" y="38099"/>
                  </a:moveTo>
                  <a:lnTo>
                    <a:pt x="74925" y="32004"/>
                  </a:lnTo>
                  <a:lnTo>
                    <a:pt x="38100" y="32004"/>
                  </a:lnTo>
                  <a:lnTo>
                    <a:pt x="38100" y="44195"/>
                  </a:lnTo>
                  <a:lnTo>
                    <a:pt x="74952" y="44195"/>
                  </a:lnTo>
                  <a:lnTo>
                    <a:pt x="76200" y="38099"/>
                  </a:lnTo>
                  <a:close/>
                </a:path>
                <a:path w="4685030" h="76200">
                  <a:moveTo>
                    <a:pt x="74952" y="44195"/>
                  </a:moveTo>
                  <a:lnTo>
                    <a:pt x="38100" y="44195"/>
                  </a:lnTo>
                  <a:lnTo>
                    <a:pt x="38100" y="76199"/>
                  </a:lnTo>
                  <a:lnTo>
                    <a:pt x="52732" y="73247"/>
                  </a:lnTo>
                  <a:lnTo>
                    <a:pt x="64865" y="65150"/>
                  </a:lnTo>
                  <a:lnTo>
                    <a:pt x="73140" y="53054"/>
                  </a:lnTo>
                  <a:lnTo>
                    <a:pt x="74952" y="44195"/>
                  </a:lnTo>
                  <a:close/>
                </a:path>
                <a:path w="4685030" h="76200">
                  <a:moveTo>
                    <a:pt x="4609805" y="32004"/>
                  </a:moveTo>
                  <a:lnTo>
                    <a:pt x="74925" y="32004"/>
                  </a:lnTo>
                  <a:lnTo>
                    <a:pt x="76200" y="38099"/>
                  </a:lnTo>
                  <a:lnTo>
                    <a:pt x="76200" y="44195"/>
                  </a:lnTo>
                  <a:lnTo>
                    <a:pt x="4608576" y="44195"/>
                  </a:lnTo>
                  <a:lnTo>
                    <a:pt x="4608576" y="38099"/>
                  </a:lnTo>
                  <a:lnTo>
                    <a:pt x="4609805" y="32004"/>
                  </a:lnTo>
                  <a:close/>
                </a:path>
                <a:path w="4685030" h="76200">
                  <a:moveTo>
                    <a:pt x="76200" y="44195"/>
                  </a:moveTo>
                  <a:lnTo>
                    <a:pt x="76200" y="38099"/>
                  </a:lnTo>
                  <a:lnTo>
                    <a:pt x="74952" y="44195"/>
                  </a:lnTo>
                  <a:lnTo>
                    <a:pt x="76200" y="44195"/>
                  </a:lnTo>
                  <a:close/>
                </a:path>
                <a:path w="4685030" h="76200">
                  <a:moveTo>
                    <a:pt x="4646675" y="44195"/>
                  </a:moveTo>
                  <a:lnTo>
                    <a:pt x="4646675" y="32004"/>
                  </a:lnTo>
                  <a:lnTo>
                    <a:pt x="4609805" y="32004"/>
                  </a:lnTo>
                  <a:lnTo>
                    <a:pt x="4608576" y="38099"/>
                  </a:lnTo>
                  <a:lnTo>
                    <a:pt x="4609778" y="44195"/>
                  </a:lnTo>
                  <a:lnTo>
                    <a:pt x="4646675" y="44195"/>
                  </a:lnTo>
                  <a:close/>
                </a:path>
                <a:path w="4685030" h="76200">
                  <a:moveTo>
                    <a:pt x="4609778" y="44195"/>
                  </a:moveTo>
                  <a:lnTo>
                    <a:pt x="4608576" y="38099"/>
                  </a:lnTo>
                  <a:lnTo>
                    <a:pt x="4608576" y="44195"/>
                  </a:lnTo>
                  <a:lnTo>
                    <a:pt x="4609778" y="44195"/>
                  </a:lnTo>
                  <a:close/>
                </a:path>
                <a:path w="4685030" h="76200">
                  <a:moveTo>
                    <a:pt x="4646675" y="76199"/>
                  </a:moveTo>
                  <a:lnTo>
                    <a:pt x="4646675" y="44195"/>
                  </a:lnTo>
                  <a:lnTo>
                    <a:pt x="4609778" y="44195"/>
                  </a:lnTo>
                  <a:lnTo>
                    <a:pt x="4611526" y="53054"/>
                  </a:lnTo>
                  <a:lnTo>
                    <a:pt x="4619620" y="65150"/>
                  </a:lnTo>
                  <a:lnTo>
                    <a:pt x="4631716" y="73247"/>
                  </a:lnTo>
                  <a:lnTo>
                    <a:pt x="4646675" y="76199"/>
                  </a:lnTo>
                  <a:close/>
                </a:path>
                <a:path w="4685030" h="76200">
                  <a:moveTo>
                    <a:pt x="4684776" y="38099"/>
                  </a:moveTo>
                  <a:lnTo>
                    <a:pt x="4681716" y="23467"/>
                  </a:lnTo>
                  <a:lnTo>
                    <a:pt x="4673441" y="11334"/>
                  </a:lnTo>
                  <a:lnTo>
                    <a:pt x="4661308" y="3059"/>
                  </a:lnTo>
                  <a:lnTo>
                    <a:pt x="4646675" y="0"/>
                  </a:lnTo>
                  <a:lnTo>
                    <a:pt x="4631716" y="3059"/>
                  </a:lnTo>
                  <a:lnTo>
                    <a:pt x="4619620" y="11334"/>
                  </a:lnTo>
                  <a:lnTo>
                    <a:pt x="4611526" y="23467"/>
                  </a:lnTo>
                  <a:lnTo>
                    <a:pt x="4609805" y="32004"/>
                  </a:lnTo>
                  <a:lnTo>
                    <a:pt x="4646675" y="32004"/>
                  </a:lnTo>
                  <a:lnTo>
                    <a:pt x="4646675" y="76199"/>
                  </a:lnTo>
                  <a:lnTo>
                    <a:pt x="4661308" y="73247"/>
                  </a:lnTo>
                  <a:lnTo>
                    <a:pt x="4673441" y="65151"/>
                  </a:lnTo>
                  <a:lnTo>
                    <a:pt x="4681716" y="53054"/>
                  </a:lnTo>
                  <a:lnTo>
                    <a:pt x="4684776" y="38099"/>
                  </a:lnTo>
                  <a:close/>
                </a:path>
              </a:pathLst>
            </a:custGeom>
            <a:solidFill>
              <a:srgbClr val="CBCBCB"/>
            </a:solidFill>
          </p:spPr>
          <p:txBody>
            <a:bodyPr wrap="square" lIns="0" tIns="0" rIns="0" bIns="0" rtlCol="0"/>
            <a:lstStyle/>
            <a:p>
              <a:endParaRPr/>
            </a:p>
          </p:txBody>
        </p:sp>
        <p:sp>
          <p:nvSpPr>
            <p:cNvPr id="5" name="object 5"/>
            <p:cNvSpPr/>
            <p:nvPr/>
          </p:nvSpPr>
          <p:spPr>
            <a:xfrm>
              <a:off x="743421" y="3981748"/>
              <a:ext cx="3888740" cy="646430"/>
            </a:xfrm>
            <a:custGeom>
              <a:avLst/>
              <a:gdLst/>
              <a:ahLst/>
              <a:cxnLst/>
              <a:rect l="l" t="t" r="r" b="b"/>
              <a:pathLst>
                <a:path w="3888740" h="646429">
                  <a:moveTo>
                    <a:pt x="3888486" y="646176"/>
                  </a:moveTo>
                  <a:lnTo>
                    <a:pt x="3888486" y="0"/>
                  </a:lnTo>
                  <a:lnTo>
                    <a:pt x="0" y="0"/>
                  </a:lnTo>
                  <a:lnTo>
                    <a:pt x="0" y="646176"/>
                  </a:lnTo>
                  <a:lnTo>
                    <a:pt x="3888486" y="646176"/>
                  </a:lnTo>
                  <a:close/>
                </a:path>
              </a:pathLst>
            </a:custGeom>
            <a:solidFill>
              <a:srgbClr val="FFFFFF"/>
            </a:solidFill>
          </p:spPr>
          <p:txBody>
            <a:bodyPr wrap="square" lIns="0" tIns="0" rIns="0" bIns="0" rtlCol="0"/>
            <a:lstStyle/>
            <a:p>
              <a:endParaRPr dirty="0"/>
            </a:p>
          </p:txBody>
        </p:sp>
      </p:grpSp>
      <p:sp>
        <p:nvSpPr>
          <p:cNvPr id="7" name="object 7"/>
          <p:cNvSpPr txBox="1">
            <a:spLocks noGrp="1"/>
          </p:cNvSpPr>
          <p:nvPr>
            <p:ph type="title"/>
          </p:nvPr>
        </p:nvSpPr>
        <p:spPr>
          <a:xfrm>
            <a:off x="4889500" y="2496041"/>
            <a:ext cx="5106670" cy="1084271"/>
          </a:xfrm>
          <a:prstGeom prst="rect">
            <a:avLst/>
          </a:prstGeom>
        </p:spPr>
        <p:txBody>
          <a:bodyPr vert="horz" wrap="square" lIns="0" tIns="98425" rIns="0" bIns="0" rtlCol="0">
            <a:spAutoFit/>
          </a:bodyPr>
          <a:lstStyle/>
          <a:p>
            <a:pPr algn="l"/>
            <a:r>
              <a:rPr lang="zh-CN" altLang="en-US" dirty="0"/>
              <a:t>        深度半监督学习</a:t>
            </a:r>
            <a:br>
              <a:rPr lang="en-US" altLang="zh-CN" dirty="0"/>
            </a:br>
            <a:r>
              <a:rPr lang="en-US" altLang="zh-CN" dirty="0"/>
              <a:t>          </a:t>
            </a:r>
            <a:r>
              <a:rPr lang="zh-CN" altLang="en-US" dirty="0"/>
              <a:t>经典论文介绍</a:t>
            </a:r>
          </a:p>
        </p:txBody>
      </p:sp>
      <p:sp>
        <p:nvSpPr>
          <p:cNvPr id="17" name="矩形 16">
            <a:extLst>
              <a:ext uri="{FF2B5EF4-FFF2-40B4-BE49-F238E27FC236}">
                <a16:creationId xmlns:a16="http://schemas.microsoft.com/office/drawing/2014/main" id="{B53D9069-EEEC-9E5A-C082-E2E794F44AB9}"/>
              </a:ext>
            </a:extLst>
          </p:cNvPr>
          <p:cNvSpPr/>
          <p:nvPr/>
        </p:nvSpPr>
        <p:spPr>
          <a:xfrm>
            <a:off x="774700" y="1266825"/>
            <a:ext cx="4438238" cy="3770263"/>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lIns="91440" tIns="45720" rIns="91440" bIns="45720">
            <a:spAutoFit/>
          </a:bodyPr>
          <a:lstStyle/>
          <a:p>
            <a:pPr algn="ctr"/>
            <a:r>
              <a:rPr lang="en-US" altLang="zh-CN" sz="23900" b="1" dirty="0">
                <a:ln w="0"/>
                <a:solidFill>
                  <a:srgbClr val="002060">
                    <a:alpha val="92000"/>
                  </a:srgbClr>
                </a:solidFill>
                <a:latin typeface="Arial" panose="020B0604020202020204" pitchFamily="34" charset="0"/>
                <a:cs typeface="Arial" panose="020B0604020202020204" pitchFamily="34" charset="0"/>
              </a:rPr>
              <a:t>03</a:t>
            </a:r>
            <a:endParaRPr lang="zh-CN" altLang="en-US" sz="13800" b="1" cap="none" spc="0" dirty="0">
              <a:ln w="0"/>
              <a:solidFill>
                <a:srgbClr val="002060">
                  <a:alpha val="92000"/>
                </a:srgbClr>
              </a:solidFill>
              <a:latin typeface="Arial" panose="020B0604020202020204" pitchFamily="34" charset="0"/>
              <a:cs typeface="Arial" panose="020B0604020202020204" pitchFamily="34" charset="0"/>
            </a:endParaRPr>
          </a:p>
        </p:txBody>
      </p:sp>
      <p:grpSp>
        <p:nvGrpSpPr>
          <p:cNvPr id="18" name="object 3">
            <a:extLst>
              <a:ext uri="{FF2B5EF4-FFF2-40B4-BE49-F238E27FC236}">
                <a16:creationId xmlns:a16="http://schemas.microsoft.com/office/drawing/2014/main" id="{8614834B-DB75-8427-9B35-7FBED729061D}"/>
              </a:ext>
            </a:extLst>
          </p:cNvPr>
          <p:cNvGrpSpPr/>
          <p:nvPr/>
        </p:nvGrpSpPr>
        <p:grpSpPr>
          <a:xfrm>
            <a:off x="663385" y="2752427"/>
            <a:ext cx="8617585" cy="646430"/>
            <a:chOff x="774839" y="2800350"/>
            <a:chExt cx="8617585" cy="646430"/>
          </a:xfrm>
        </p:grpSpPr>
        <p:sp>
          <p:nvSpPr>
            <p:cNvPr id="19" name="object 4">
              <a:extLst>
                <a:ext uri="{FF2B5EF4-FFF2-40B4-BE49-F238E27FC236}">
                  <a16:creationId xmlns:a16="http://schemas.microsoft.com/office/drawing/2014/main" id="{AB288E74-FB0E-BA4B-4E01-87F448339C57}"/>
                </a:ext>
              </a:extLst>
            </p:cNvPr>
            <p:cNvSpPr/>
            <p:nvPr/>
          </p:nvSpPr>
          <p:spPr>
            <a:xfrm>
              <a:off x="4707521" y="3086100"/>
              <a:ext cx="4685030" cy="76200"/>
            </a:xfrm>
            <a:custGeom>
              <a:avLst/>
              <a:gdLst/>
              <a:ahLst/>
              <a:cxnLst/>
              <a:rect l="l" t="t" r="r" b="b"/>
              <a:pathLst>
                <a:path w="4685030" h="76200">
                  <a:moveTo>
                    <a:pt x="74925" y="32004"/>
                  </a:moveTo>
                  <a:lnTo>
                    <a:pt x="73140" y="23467"/>
                  </a:lnTo>
                  <a:lnTo>
                    <a:pt x="64865" y="11334"/>
                  </a:lnTo>
                  <a:lnTo>
                    <a:pt x="52732" y="3059"/>
                  </a:lnTo>
                  <a:lnTo>
                    <a:pt x="38100" y="0"/>
                  </a:lnTo>
                  <a:lnTo>
                    <a:pt x="23145" y="3059"/>
                  </a:lnTo>
                  <a:lnTo>
                    <a:pt x="11049" y="11334"/>
                  </a:lnTo>
                  <a:lnTo>
                    <a:pt x="2952" y="23467"/>
                  </a:lnTo>
                  <a:lnTo>
                    <a:pt x="0" y="38099"/>
                  </a:lnTo>
                  <a:lnTo>
                    <a:pt x="2952" y="53054"/>
                  </a:lnTo>
                  <a:lnTo>
                    <a:pt x="11049" y="65150"/>
                  </a:lnTo>
                  <a:lnTo>
                    <a:pt x="23145" y="73247"/>
                  </a:lnTo>
                  <a:lnTo>
                    <a:pt x="38100" y="76199"/>
                  </a:lnTo>
                  <a:lnTo>
                    <a:pt x="38100" y="32004"/>
                  </a:lnTo>
                  <a:lnTo>
                    <a:pt x="74925" y="32004"/>
                  </a:lnTo>
                  <a:close/>
                </a:path>
                <a:path w="4685030" h="76200">
                  <a:moveTo>
                    <a:pt x="76200" y="38099"/>
                  </a:moveTo>
                  <a:lnTo>
                    <a:pt x="74925" y="32004"/>
                  </a:lnTo>
                  <a:lnTo>
                    <a:pt x="38100" y="32004"/>
                  </a:lnTo>
                  <a:lnTo>
                    <a:pt x="38100" y="44195"/>
                  </a:lnTo>
                  <a:lnTo>
                    <a:pt x="74952" y="44195"/>
                  </a:lnTo>
                  <a:lnTo>
                    <a:pt x="76200" y="38099"/>
                  </a:lnTo>
                  <a:close/>
                </a:path>
                <a:path w="4685030" h="76200">
                  <a:moveTo>
                    <a:pt x="74952" y="44195"/>
                  </a:moveTo>
                  <a:lnTo>
                    <a:pt x="38100" y="44195"/>
                  </a:lnTo>
                  <a:lnTo>
                    <a:pt x="38100" y="76199"/>
                  </a:lnTo>
                  <a:lnTo>
                    <a:pt x="52732" y="73247"/>
                  </a:lnTo>
                  <a:lnTo>
                    <a:pt x="64865" y="65150"/>
                  </a:lnTo>
                  <a:lnTo>
                    <a:pt x="73140" y="53054"/>
                  </a:lnTo>
                  <a:lnTo>
                    <a:pt x="74952" y="44195"/>
                  </a:lnTo>
                  <a:close/>
                </a:path>
                <a:path w="4685030" h="76200">
                  <a:moveTo>
                    <a:pt x="4609805" y="32004"/>
                  </a:moveTo>
                  <a:lnTo>
                    <a:pt x="74925" y="32004"/>
                  </a:lnTo>
                  <a:lnTo>
                    <a:pt x="76200" y="38099"/>
                  </a:lnTo>
                  <a:lnTo>
                    <a:pt x="76200" y="44195"/>
                  </a:lnTo>
                  <a:lnTo>
                    <a:pt x="4608576" y="44195"/>
                  </a:lnTo>
                  <a:lnTo>
                    <a:pt x="4608576" y="38099"/>
                  </a:lnTo>
                  <a:lnTo>
                    <a:pt x="4609805" y="32004"/>
                  </a:lnTo>
                  <a:close/>
                </a:path>
                <a:path w="4685030" h="76200">
                  <a:moveTo>
                    <a:pt x="76200" y="44195"/>
                  </a:moveTo>
                  <a:lnTo>
                    <a:pt x="76200" y="38099"/>
                  </a:lnTo>
                  <a:lnTo>
                    <a:pt x="74952" y="44195"/>
                  </a:lnTo>
                  <a:lnTo>
                    <a:pt x="76200" y="44195"/>
                  </a:lnTo>
                  <a:close/>
                </a:path>
                <a:path w="4685030" h="76200">
                  <a:moveTo>
                    <a:pt x="4646675" y="44195"/>
                  </a:moveTo>
                  <a:lnTo>
                    <a:pt x="4646675" y="32004"/>
                  </a:lnTo>
                  <a:lnTo>
                    <a:pt x="4609805" y="32004"/>
                  </a:lnTo>
                  <a:lnTo>
                    <a:pt x="4608576" y="38099"/>
                  </a:lnTo>
                  <a:lnTo>
                    <a:pt x="4609778" y="44195"/>
                  </a:lnTo>
                  <a:lnTo>
                    <a:pt x="4646675" y="44195"/>
                  </a:lnTo>
                  <a:close/>
                </a:path>
                <a:path w="4685030" h="76200">
                  <a:moveTo>
                    <a:pt x="4609778" y="44195"/>
                  </a:moveTo>
                  <a:lnTo>
                    <a:pt x="4608576" y="38099"/>
                  </a:lnTo>
                  <a:lnTo>
                    <a:pt x="4608576" y="44195"/>
                  </a:lnTo>
                  <a:lnTo>
                    <a:pt x="4609778" y="44195"/>
                  </a:lnTo>
                  <a:close/>
                </a:path>
                <a:path w="4685030" h="76200">
                  <a:moveTo>
                    <a:pt x="4646675" y="76199"/>
                  </a:moveTo>
                  <a:lnTo>
                    <a:pt x="4646675" y="44195"/>
                  </a:lnTo>
                  <a:lnTo>
                    <a:pt x="4609778" y="44195"/>
                  </a:lnTo>
                  <a:lnTo>
                    <a:pt x="4611526" y="53054"/>
                  </a:lnTo>
                  <a:lnTo>
                    <a:pt x="4619620" y="65150"/>
                  </a:lnTo>
                  <a:lnTo>
                    <a:pt x="4631716" y="73247"/>
                  </a:lnTo>
                  <a:lnTo>
                    <a:pt x="4646675" y="76199"/>
                  </a:lnTo>
                  <a:close/>
                </a:path>
                <a:path w="4685030" h="76200">
                  <a:moveTo>
                    <a:pt x="4684776" y="38099"/>
                  </a:moveTo>
                  <a:lnTo>
                    <a:pt x="4681716" y="23467"/>
                  </a:lnTo>
                  <a:lnTo>
                    <a:pt x="4673441" y="11334"/>
                  </a:lnTo>
                  <a:lnTo>
                    <a:pt x="4661308" y="3059"/>
                  </a:lnTo>
                  <a:lnTo>
                    <a:pt x="4646675" y="0"/>
                  </a:lnTo>
                  <a:lnTo>
                    <a:pt x="4631716" y="3059"/>
                  </a:lnTo>
                  <a:lnTo>
                    <a:pt x="4619620" y="11334"/>
                  </a:lnTo>
                  <a:lnTo>
                    <a:pt x="4611526" y="23467"/>
                  </a:lnTo>
                  <a:lnTo>
                    <a:pt x="4609805" y="32004"/>
                  </a:lnTo>
                  <a:lnTo>
                    <a:pt x="4646675" y="32004"/>
                  </a:lnTo>
                  <a:lnTo>
                    <a:pt x="4646675" y="76199"/>
                  </a:lnTo>
                  <a:lnTo>
                    <a:pt x="4661308" y="73247"/>
                  </a:lnTo>
                  <a:lnTo>
                    <a:pt x="4673441" y="65151"/>
                  </a:lnTo>
                  <a:lnTo>
                    <a:pt x="4681716" y="53054"/>
                  </a:lnTo>
                  <a:lnTo>
                    <a:pt x="4684776" y="38099"/>
                  </a:lnTo>
                  <a:close/>
                </a:path>
              </a:pathLst>
            </a:custGeom>
            <a:solidFill>
              <a:srgbClr val="CBCBCB"/>
            </a:solidFill>
          </p:spPr>
          <p:txBody>
            <a:bodyPr wrap="square" lIns="0" tIns="0" rIns="0" bIns="0" rtlCol="0"/>
            <a:lstStyle/>
            <a:p>
              <a:endParaRPr/>
            </a:p>
          </p:txBody>
        </p:sp>
        <p:sp>
          <p:nvSpPr>
            <p:cNvPr id="20" name="object 5">
              <a:extLst>
                <a:ext uri="{FF2B5EF4-FFF2-40B4-BE49-F238E27FC236}">
                  <a16:creationId xmlns:a16="http://schemas.microsoft.com/office/drawing/2014/main" id="{28D94371-011A-84FD-4B2E-B9C4CC51B074}"/>
                </a:ext>
              </a:extLst>
            </p:cNvPr>
            <p:cNvSpPr/>
            <p:nvPr/>
          </p:nvSpPr>
          <p:spPr>
            <a:xfrm>
              <a:off x="774839" y="2800350"/>
              <a:ext cx="3888740" cy="646430"/>
            </a:xfrm>
            <a:custGeom>
              <a:avLst/>
              <a:gdLst/>
              <a:ahLst/>
              <a:cxnLst/>
              <a:rect l="l" t="t" r="r" b="b"/>
              <a:pathLst>
                <a:path w="3888740" h="646429">
                  <a:moveTo>
                    <a:pt x="3888486" y="646176"/>
                  </a:moveTo>
                  <a:lnTo>
                    <a:pt x="3888486" y="0"/>
                  </a:lnTo>
                  <a:lnTo>
                    <a:pt x="0" y="0"/>
                  </a:lnTo>
                  <a:lnTo>
                    <a:pt x="0" y="646176"/>
                  </a:lnTo>
                  <a:lnTo>
                    <a:pt x="3888486" y="646176"/>
                  </a:lnTo>
                  <a:close/>
                </a:path>
              </a:pathLst>
            </a:custGeom>
            <a:solidFill>
              <a:srgbClr val="FFFFFF"/>
            </a:solidFill>
          </p:spPr>
          <p:txBody>
            <a:bodyPr wrap="square" lIns="0" tIns="0" rIns="0" bIns="0" rtlCol="0"/>
            <a:lstStyle/>
            <a:p>
              <a:endParaRPr/>
            </a:p>
          </p:txBody>
        </p:sp>
      </p:grpSp>
      <p:sp>
        <p:nvSpPr>
          <p:cNvPr id="6" name="object 6"/>
          <p:cNvSpPr txBox="1"/>
          <p:nvPr/>
        </p:nvSpPr>
        <p:spPr>
          <a:xfrm>
            <a:off x="895119" y="2790094"/>
            <a:ext cx="3674564" cy="574040"/>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sz="3600" b="1" spc="-105" dirty="0">
                <a:solidFill>
                  <a:srgbClr val="153888"/>
                </a:solidFill>
                <a:latin typeface="Times New Roman"/>
                <a:cs typeface="Times New Roman"/>
              </a:rPr>
              <a:t>PART</a:t>
            </a:r>
            <a:r>
              <a:rPr sz="3600" b="1" spc="-195" dirty="0">
                <a:solidFill>
                  <a:srgbClr val="153888"/>
                </a:solidFill>
                <a:latin typeface="Times New Roman"/>
                <a:cs typeface="Times New Roman"/>
              </a:rPr>
              <a:t> </a:t>
            </a:r>
            <a:r>
              <a:rPr lang="en-US" sz="3600" b="1" spc="-5" dirty="0">
                <a:solidFill>
                  <a:srgbClr val="153888"/>
                </a:solidFill>
                <a:latin typeface="Times New Roman"/>
                <a:cs typeface="Times New Roman"/>
              </a:rPr>
              <a:t>THREE</a:t>
            </a:r>
            <a:endParaRPr sz="3600" dirty="0">
              <a:latin typeface="Times New Roman"/>
              <a:cs typeface="Times New Roman"/>
            </a:endParaRPr>
          </a:p>
        </p:txBody>
      </p:sp>
    </p:spTree>
    <p:extLst>
      <p:ext uri="{BB962C8B-B14F-4D97-AF65-F5344CB8AC3E}">
        <p14:creationId xmlns:p14="http://schemas.microsoft.com/office/powerpoint/2010/main" val="4025827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3405</TotalTime>
  <Words>2098</Words>
  <Application>Microsoft Office PowerPoint</Application>
  <PresentationFormat>自定义</PresentationFormat>
  <Paragraphs>205</Paragraphs>
  <Slides>38</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38</vt:i4>
      </vt:variant>
    </vt:vector>
  </HeadingPairs>
  <TitlesOfParts>
    <vt:vector size="49" baseType="lpstr">
      <vt:lpstr>PingFangSC-Regular</vt:lpstr>
      <vt:lpstr>等线</vt:lpstr>
      <vt:lpstr>华文中宋</vt:lpstr>
      <vt:lpstr>宋体</vt:lpstr>
      <vt:lpstr>微软雅黑</vt:lpstr>
      <vt:lpstr>Arial</vt:lpstr>
      <vt:lpstr>Arial Black</vt:lpstr>
      <vt:lpstr>Calibri</vt:lpstr>
      <vt:lpstr>Courier New</vt:lpstr>
      <vt:lpstr>Times New Roman</vt:lpstr>
      <vt:lpstr>Office Theme</vt:lpstr>
      <vt:lpstr>Semi-Supervised Learning</vt:lpstr>
      <vt:lpstr>目 录 (CONTENT)</vt:lpstr>
      <vt:lpstr>Introduction</vt:lpstr>
      <vt:lpstr>半监督学习</vt:lpstr>
      <vt:lpstr>SSL中不同分类的算法</vt:lpstr>
      <vt:lpstr>SSL中不同分类的算法</vt:lpstr>
      <vt:lpstr>SSL中不同分类的算法</vt:lpstr>
      <vt:lpstr>SSL中不同分类的算法</vt:lpstr>
      <vt:lpstr>        深度半监督学习           经典论文介绍</vt:lpstr>
      <vt:lpstr>Preliminary and Background</vt:lpstr>
      <vt:lpstr>MixMatch</vt:lpstr>
      <vt:lpstr>MixMatch</vt:lpstr>
      <vt:lpstr>MixMatch</vt:lpstr>
      <vt:lpstr>MixMatch</vt:lpstr>
      <vt:lpstr>MixMatch</vt:lpstr>
      <vt:lpstr>MixMatch</vt:lpstr>
      <vt:lpstr>UDA</vt:lpstr>
      <vt:lpstr>UDA</vt:lpstr>
      <vt:lpstr>UDA</vt:lpstr>
      <vt:lpstr>Remixmatch</vt:lpstr>
      <vt:lpstr>Remixmatch</vt:lpstr>
      <vt:lpstr>Remixmatch</vt:lpstr>
      <vt:lpstr>Remixmatch</vt:lpstr>
      <vt:lpstr>Remixmatch</vt:lpstr>
      <vt:lpstr>Remixmatch</vt:lpstr>
      <vt:lpstr>Fixmatch</vt:lpstr>
      <vt:lpstr>Fixmatch</vt:lpstr>
      <vt:lpstr>Fixmatch</vt:lpstr>
      <vt:lpstr>Fixmatch</vt:lpstr>
      <vt:lpstr>Fixmatch</vt:lpstr>
      <vt:lpstr>Fixmatch</vt:lpstr>
      <vt:lpstr>归纳</vt:lpstr>
      <vt:lpstr>          Trend           </vt:lpstr>
      <vt:lpstr>Trend</vt:lpstr>
      <vt:lpstr>        附件           </vt:lpstr>
      <vt:lpstr>Remixmatch</vt:lpstr>
      <vt:lpstr>RandAugment</vt:lpstr>
      <vt:lpstr>CTAugment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- 10_循环神经网络1.pptx</dc:title>
  <dc:creator>Admin</dc:creator>
  <cp:lastModifiedBy>Tang peisong</cp:lastModifiedBy>
  <cp:revision>154</cp:revision>
  <dcterms:created xsi:type="dcterms:W3CDTF">2022-11-14T10:03:56Z</dcterms:created>
  <dcterms:modified xsi:type="dcterms:W3CDTF">2023-03-31T03:34:11Z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2022-10-18T00:00:00Z</vt:filetime>
  </property>
  <property fmtid="{D5CDD505-2E9C-101B-9397-08002B2CF9AE}" pid="3" name="Creator">
    <vt:lpwstr>PScript5.dll Version 5.2.2</vt:lpwstr>
  </property>
  <property fmtid="{D5CDD505-2E9C-101B-9397-08002B2CF9AE}" pid="4" name="LastSaved">
    <vt:filetime>2022-11-14T00:00:00Z</vt:filetime>
  </property>
</Properties>
</file>