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24"/>
  </p:notesMasterIdLst>
  <p:sldIdLst>
    <p:sldId id="263" r:id="rId2"/>
    <p:sldId id="264" r:id="rId3"/>
    <p:sldId id="268" r:id="rId4"/>
    <p:sldId id="266" r:id="rId5"/>
    <p:sldId id="271" r:id="rId6"/>
    <p:sldId id="284" r:id="rId7"/>
    <p:sldId id="285" r:id="rId8"/>
    <p:sldId id="269" r:id="rId9"/>
    <p:sldId id="267" r:id="rId10"/>
    <p:sldId id="275" r:id="rId11"/>
    <p:sldId id="272" r:id="rId12"/>
    <p:sldId id="273" r:id="rId13"/>
    <p:sldId id="274" r:id="rId14"/>
    <p:sldId id="270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810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AD4AD-9624-4F56-B322-1503A18B50EF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BE2B-3399-4E8B-B089-BDD83D1D7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6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74695"/>
            <a:ext cx="10972800" cy="62179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9200" y="3629321"/>
            <a:ext cx="9753600" cy="361292"/>
          </a:xfrm>
        </p:spPr>
        <p:txBody>
          <a:bodyPr>
            <a:normAutofit/>
          </a:bodyPr>
          <a:lstStyle>
            <a:lvl1pPr marL="0" indent="0" algn="ctr">
              <a:buNone/>
              <a:defRPr sz="20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Author Name 1 | Author Name 2 |…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3389214"/>
            <a:ext cx="12192000" cy="79572"/>
            <a:chOff x="0" y="793020"/>
            <a:chExt cx="9144000" cy="79572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0" y="793020"/>
              <a:ext cx="9144000" cy="0"/>
            </a:xfrm>
            <a:prstGeom prst="line">
              <a:avLst/>
            </a:prstGeom>
            <a:ln w="38100">
              <a:gradFill flip="none" rotWithShape="1">
                <a:gsLst>
                  <a:gs pos="50000">
                    <a:schemeClr val="tx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0" y="872592"/>
              <a:ext cx="9144000" cy="0"/>
            </a:xfrm>
            <a:prstGeom prst="line">
              <a:avLst/>
            </a:prstGeom>
            <a:ln w="38100">
              <a:gradFill>
                <a:gsLst>
                  <a:gs pos="50000">
                    <a:srgbClr val="B1810B"/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1219200" y="3963641"/>
            <a:ext cx="9753600" cy="339373"/>
          </a:xfrm>
        </p:spPr>
        <p:txBody>
          <a:bodyPr>
            <a:normAutofit/>
          </a:bodyPr>
          <a:lstStyle>
            <a:lvl1pPr marL="0" indent="0" algn="ctr">
              <a:buNone/>
              <a:defRPr sz="1800" cap="sm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Date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0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smtClean="0"/>
              <a:t> | </a:t>
            </a:r>
            <a:fld id="{AB6488A6-15A4-4B67-B2E9-FC63EBF15E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6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24" y="193178"/>
            <a:ext cx="11274552" cy="5029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24" y="942644"/>
            <a:ext cx="5586984" cy="5102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292" y="942644"/>
            <a:ext cx="5586984" cy="5102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smtClean="0"/>
              <a:t> | </a:t>
            </a:r>
            <a:fld id="{AB6488A6-15A4-4B67-B2E9-FC63EBF15E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1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24" y="942644"/>
            <a:ext cx="5586984" cy="438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24" y="1454708"/>
            <a:ext cx="5586984" cy="4590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6292" y="942644"/>
            <a:ext cx="5586984" cy="438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6292" y="1454708"/>
            <a:ext cx="5586984" cy="4590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smtClean="0"/>
              <a:t> | </a:t>
            </a:r>
            <a:fld id="{AB6488A6-15A4-4B67-B2E9-FC63EBF15E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8724" y="193178"/>
            <a:ext cx="11274552" cy="5029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503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dirty="0" smtClean="0"/>
              <a:t> | </a:t>
            </a:r>
            <a:fld id="{AB6488A6-15A4-4B67-B2E9-FC63EBF15E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458929"/>
            <a:ext cx="9144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4538501"/>
            <a:ext cx="12192000" cy="0"/>
          </a:xfrm>
          <a:prstGeom prst="line">
            <a:avLst/>
          </a:prstGeom>
          <a:ln w="38100">
            <a:gradFill>
              <a:gsLst>
                <a:gs pos="0">
                  <a:srgbClr val="B1810B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8724" y="4618534"/>
            <a:ext cx="11274552" cy="361292"/>
          </a:xfrm>
        </p:spPr>
        <p:txBody>
          <a:bodyPr>
            <a:normAutofit/>
          </a:bodyPr>
          <a:lstStyle>
            <a:lvl1pPr marL="0" indent="0" algn="l">
              <a:buNone/>
              <a:defRPr sz="20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Author Name 1 | Author Name 2 |…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458724" y="4952854"/>
            <a:ext cx="11274552" cy="339373"/>
          </a:xfrm>
        </p:spPr>
        <p:txBody>
          <a:bodyPr>
            <a:normAutofit/>
          </a:bodyPr>
          <a:lstStyle>
            <a:lvl1pPr marL="0" indent="0" algn="l">
              <a:buNone/>
              <a:defRPr sz="1800" cap="sm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Date Month Year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58724" y="3874916"/>
            <a:ext cx="11274552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small" baseline="0">
                <a:solidFill>
                  <a:schemeClr val="tx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63402" y="6101713"/>
            <a:ext cx="2110263" cy="759235"/>
            <a:chOff x="197551" y="6109804"/>
            <a:chExt cx="1582697" cy="759235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212371" y="6468929"/>
              <a:ext cx="156787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ARTEMIS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032" t="21667" r="33519" b="13257"/>
            <a:stretch/>
          </p:blipFill>
          <p:spPr>
            <a:xfrm>
              <a:off x="197551" y="6109804"/>
              <a:ext cx="681924" cy="759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860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smtClean="0"/>
              <a:t> | </a:t>
            </a:r>
            <a:fld id="{AB6488A6-15A4-4B67-B2E9-FC63EBF15E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01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724" y="193178"/>
            <a:ext cx="11274552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24" y="942644"/>
            <a:ext cx="11274552" cy="5102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8756" y="6356350"/>
            <a:ext cx="63204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0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6338AFE7-FFCB-42A1-ACDC-413E5962049B}" type="datetime1">
              <a:rPr lang="en-US" smtClean="0"/>
              <a:pPr/>
              <a:t>10/24/17</a:t>
            </a:fld>
            <a:r>
              <a:rPr lang="en-US" dirty="0" smtClean="0"/>
              <a:t> | </a:t>
            </a:r>
            <a:fld id="{AB6488A6-15A4-4B67-B2E9-FC63EBF15E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793020"/>
            <a:ext cx="9144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872592"/>
            <a:ext cx="12192000" cy="0"/>
          </a:xfrm>
          <a:prstGeom prst="line">
            <a:avLst/>
          </a:prstGeom>
          <a:ln w="38100">
            <a:gradFill>
              <a:gsLst>
                <a:gs pos="0">
                  <a:srgbClr val="B1810B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8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0" r:id="rId2"/>
    <p:sldLayoutId id="2147483672" r:id="rId3"/>
    <p:sldLayoutId id="2147483673" r:id="rId4"/>
    <p:sldLayoutId id="2147483681" r:id="rId5"/>
    <p:sldLayoutId id="2147483674" r:id="rId6"/>
    <p:sldLayoutId id="2147483675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small" baseline="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DAF 2.0 Overview, Usage, and Examples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Thomas Satterly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10/23/2017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Interacting with Other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– Two way communication</a:t>
            </a:r>
          </a:p>
          <a:p>
            <a:pPr lvl="1"/>
            <a:r>
              <a:rPr lang="en-US" dirty="0" smtClean="0"/>
              <a:t>Simple networks</a:t>
            </a:r>
          </a:p>
          <a:p>
            <a:pPr lvl="1"/>
            <a:r>
              <a:rPr lang="en-US" dirty="0" smtClean="0"/>
              <a:t>Star-Peer/Hub-Spoke</a:t>
            </a:r>
          </a:p>
          <a:p>
            <a:pPr lvl="1"/>
            <a:r>
              <a:rPr lang="en-US" dirty="0" smtClean="0"/>
              <a:t>Parent-Child*</a:t>
            </a:r>
            <a:endParaRPr lang="en-US" dirty="0"/>
          </a:p>
          <a:p>
            <a:r>
              <a:rPr lang="en-US" dirty="0" smtClean="0"/>
              <a:t>Observable Groups – One way observation</a:t>
            </a:r>
          </a:p>
          <a:p>
            <a:pPr lvl="1"/>
            <a:r>
              <a:rPr lang="en-US" dirty="0" smtClean="0"/>
              <a:t>Agents query a database of observable agents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smtClean="0"/>
              <a:t> | </a:t>
            </a:r>
            <a:fld id="{AB6488A6-15A4-4B67-B2E9-FC63EBF15E2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9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24" y="942644"/>
            <a:ext cx="11274552" cy="4002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Simulations are collections of interacting agents</a:t>
            </a:r>
          </a:p>
          <a:p>
            <a:r>
              <a:rPr lang="en-US" dirty="0" smtClean="0"/>
              <a:t>Agents added to simulation</a:t>
            </a:r>
          </a:p>
          <a:p>
            <a:r>
              <a:rPr lang="en-US" dirty="0" smtClean="0"/>
              <a:t>Agents connected to networks and/or added to observable groups</a:t>
            </a:r>
          </a:p>
          <a:p>
            <a:r>
              <a:rPr lang="en-US" dirty="0" smtClean="0"/>
              <a:t>Simulation run for period of 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 smtClean="0"/>
              <a:t>Model orchestrator useful/necessary as simulations become more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smtClean="0"/>
              <a:t> | </a:t>
            </a:r>
            <a:fld id="{AB6488A6-15A4-4B67-B2E9-FC63EBF15E2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3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24" y="942644"/>
            <a:ext cx="11274552" cy="1884270"/>
          </a:xfrm>
        </p:spPr>
        <p:txBody>
          <a:bodyPr/>
          <a:lstStyle/>
          <a:p>
            <a:r>
              <a:rPr lang="en-US" dirty="0" smtClean="0"/>
              <a:t>Simulation results stored in log files</a:t>
            </a:r>
          </a:p>
          <a:p>
            <a:r>
              <a:rPr lang="en-US" dirty="0" smtClean="0"/>
              <a:t>Basic analyzers available through DAF</a:t>
            </a:r>
          </a:p>
          <a:p>
            <a:r>
              <a:rPr lang="en-US" dirty="0" smtClean="0"/>
              <a:t>Complex analyzers constructed through the use of multiple basic analyzers</a:t>
            </a:r>
          </a:p>
          <a:p>
            <a:r>
              <a:rPr lang="en-US" dirty="0" smtClean="0"/>
              <a:t>Analysis coordinator manages analyzers to minimize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smtClean="0"/>
              <a:t> | </a:t>
            </a:r>
            <a:fld id="{AB6488A6-15A4-4B67-B2E9-FC63EBF15E2E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24374" y="3749596"/>
            <a:ext cx="10948150" cy="2168576"/>
            <a:chOff x="773664" y="2947163"/>
            <a:chExt cx="10948150" cy="2168576"/>
          </a:xfrm>
        </p:grpSpPr>
        <p:sp>
          <p:nvSpPr>
            <p:cNvPr id="18" name="Arc 17"/>
            <p:cNvSpPr/>
            <p:nvPr/>
          </p:nvSpPr>
          <p:spPr>
            <a:xfrm>
              <a:off x="4682722" y="3606208"/>
              <a:ext cx="2229609" cy="371475"/>
            </a:xfrm>
            <a:prstGeom prst="arc">
              <a:avLst>
                <a:gd name="adj1" fmla="val 10883155"/>
                <a:gd name="adj2" fmla="val 0"/>
              </a:avLst>
            </a:prstGeom>
            <a:ln w="25400">
              <a:solidFill>
                <a:schemeClr val="tx1"/>
              </a:solidFill>
              <a:prstDash val="sysDash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0800000">
              <a:off x="4686300" y="4097932"/>
              <a:ext cx="2226031" cy="371475"/>
            </a:xfrm>
            <a:prstGeom prst="arc">
              <a:avLst>
                <a:gd name="adj1" fmla="val 10883155"/>
                <a:gd name="adj2" fmla="val 0"/>
              </a:avLst>
            </a:prstGeom>
            <a:ln w="25400">
              <a:solidFill>
                <a:schemeClr val="tx1"/>
              </a:solidFill>
              <a:prstDash val="sysDash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73664" y="3008045"/>
              <a:ext cx="1380930" cy="2071397"/>
              <a:chOff x="793103" y="3470987"/>
              <a:chExt cx="1380930" cy="207139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93103" y="3470988"/>
                <a:ext cx="1380930" cy="207139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Log Data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5400000">
                <a:off x="777140" y="3486952"/>
                <a:ext cx="403257" cy="371328"/>
              </a:xfrm>
              <a:prstGeom prst="rtTriangle">
                <a:avLst/>
              </a:prstGeom>
              <a:solidFill>
                <a:schemeClr val="bg1"/>
              </a:solidFill>
              <a:ln w="28575" cap="sq">
                <a:solidFill>
                  <a:schemeClr val="bg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ight Triangle 6"/>
              <p:cNvSpPr/>
              <p:nvPr/>
            </p:nvSpPr>
            <p:spPr>
              <a:xfrm rot="16200000">
                <a:off x="779518" y="3489333"/>
                <a:ext cx="403257" cy="371328"/>
              </a:xfrm>
              <a:prstGeom prst="rtTriangle">
                <a:avLst/>
              </a:prstGeom>
              <a:solidFill>
                <a:schemeClr val="bg1"/>
              </a:solidFill>
              <a:ln w="254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587222" y="3008044"/>
              <a:ext cx="2095500" cy="2071397"/>
              <a:chOff x="2943225" y="3008045"/>
              <a:chExt cx="2095500" cy="2071397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43225" y="3008045"/>
                <a:ext cx="2095500" cy="20713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Coordinator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100388" y="3952875"/>
                <a:ext cx="1781175" cy="98583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Analyzer Pool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Straight Arrow Connector 12"/>
            <p:cNvCxnSpPr>
              <a:stCxn id="6" idx="3"/>
              <a:endCxn id="10" idx="1"/>
            </p:cNvCxnSpPr>
            <p:nvPr/>
          </p:nvCxnSpPr>
          <p:spPr>
            <a:xfrm flipV="1">
              <a:off x="2154594" y="4043743"/>
              <a:ext cx="432628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750139" y="2947163"/>
              <a:ext cx="1971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Analysis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06548" y="4469408"/>
              <a:ext cx="1971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Provide Persistent Analyzer Object</a:t>
              </a:r>
              <a:endParaRPr lang="en-US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174" y="3378375"/>
              <a:ext cx="1968640" cy="1330733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>
              <a:stCxn id="14" idx="3"/>
              <a:endCxn id="22" idx="1"/>
            </p:cNvCxnSpPr>
            <p:nvPr/>
          </p:nvCxnSpPr>
          <p:spPr>
            <a:xfrm>
              <a:off x="8402351" y="4043741"/>
              <a:ext cx="135082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813477" y="3266935"/>
              <a:ext cx="1971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Request Analyzer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475387" y="3417568"/>
              <a:ext cx="118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Process Data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906926" y="3008042"/>
              <a:ext cx="1495425" cy="207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Coordinator Analyzer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3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Excel Model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Automates and simplifies majority of building the simulation</a:t>
            </a:r>
          </a:p>
          <a:p>
            <a:r>
              <a:rPr lang="en-US" dirty="0" smtClean="0"/>
              <a:t>Orchestration: Define run time, global network and observable parameters</a:t>
            </a:r>
          </a:p>
          <a:p>
            <a:r>
              <a:rPr lang="en-US" dirty="0" smtClean="0"/>
              <a:t>Scenario: Define agent groups and connectivity in simulation</a:t>
            </a:r>
          </a:p>
          <a:p>
            <a:r>
              <a:rPr lang="en-US" dirty="0" smtClean="0"/>
              <a:t>Available Agents: Provide base agent types and configure options</a:t>
            </a:r>
          </a:p>
          <a:p>
            <a:r>
              <a:rPr lang="en-US" dirty="0" smtClean="0"/>
              <a:t>Agent Groups: Assemble available agents into groups and define relationship</a:t>
            </a:r>
          </a:p>
          <a:p>
            <a:r>
              <a:rPr lang="en-US" dirty="0" smtClean="0"/>
              <a:t>Network Links: Define available networked connection types</a:t>
            </a:r>
          </a:p>
          <a:p>
            <a:r>
              <a:rPr lang="en-US" dirty="0" smtClean="0"/>
              <a:t>Locations: Define universal locations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Custom orchestrators can be used with the Excel Model Builder, but are not in the scope of this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smtClean="0"/>
              <a:t> | </a:t>
            </a:r>
            <a:fld id="{AB6488A6-15A4-4B67-B2E9-FC63EBF15E2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42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Boid’s</a:t>
            </a:r>
            <a:r>
              <a:rPr lang="en-US" dirty="0" smtClean="0"/>
              <a:t> Birds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9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 rot="18177443">
            <a:off x="3576556" y="3390936"/>
            <a:ext cx="278790" cy="3883979"/>
            <a:chOff x="3340677" y="5032779"/>
            <a:chExt cx="195742" cy="763040"/>
          </a:xfrm>
        </p:grpSpPr>
        <p:sp>
          <p:nvSpPr>
            <p:cNvPr id="86" name="Arc 85"/>
            <p:cNvSpPr/>
            <p:nvPr/>
          </p:nvSpPr>
          <p:spPr>
            <a:xfrm rot="10248376">
              <a:off x="3340677" y="5032779"/>
              <a:ext cx="195742" cy="761966"/>
            </a:xfrm>
            <a:prstGeom prst="arc">
              <a:avLst>
                <a:gd name="adj1" fmla="val 16200000"/>
                <a:gd name="adj2" fmla="val 5148905"/>
              </a:avLst>
            </a:prstGeom>
            <a:ln w="25400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/>
            <p:cNvSpPr/>
            <p:nvPr/>
          </p:nvSpPr>
          <p:spPr>
            <a:xfrm rot="21138612">
              <a:off x="3340677" y="5033853"/>
              <a:ext cx="195742" cy="761966"/>
            </a:xfrm>
            <a:prstGeom prst="arc">
              <a:avLst>
                <a:gd name="adj1" fmla="val 16200000"/>
                <a:gd name="adj2" fmla="val 5148905"/>
              </a:avLst>
            </a:prstGeom>
            <a:ln w="25400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“Bird” Agent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4840016" y="1861309"/>
            <a:ext cx="1112173" cy="2440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6619185" y="3721576"/>
            <a:ext cx="1083034" cy="56951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6271118" y="2791443"/>
            <a:ext cx="29138" cy="14996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998909" y="1111801"/>
            <a:ext cx="4939819" cy="749508"/>
            <a:chOff x="2300736" y="1111801"/>
            <a:chExt cx="4939819" cy="749508"/>
          </a:xfrm>
        </p:grpSpPr>
        <p:sp>
          <p:nvSpPr>
            <p:cNvPr id="6" name="Rounded Rectangle 5"/>
            <p:cNvSpPr/>
            <p:nvPr/>
          </p:nvSpPr>
          <p:spPr>
            <a:xfrm>
              <a:off x="2300736" y="1111801"/>
              <a:ext cx="1682213" cy="7495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Movable</a:t>
              </a:r>
              <a:endParaRPr lang="en-US" sz="2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82949" y="1306761"/>
              <a:ext cx="325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Allows dynamic movement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82949" y="1111801"/>
              <a:ext cx="325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publicsim.agents.base.Movable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30011" y="2041935"/>
            <a:ext cx="4939819" cy="749508"/>
            <a:chOff x="4198368" y="2046525"/>
            <a:chExt cx="4939819" cy="749508"/>
          </a:xfrm>
        </p:grpSpPr>
        <p:sp>
          <p:nvSpPr>
            <p:cNvPr id="8" name="Rounded Rectangle 7"/>
            <p:cNvSpPr/>
            <p:nvPr/>
          </p:nvSpPr>
          <p:spPr>
            <a:xfrm>
              <a:off x="4198368" y="2046525"/>
              <a:ext cx="1682213" cy="7495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Periodic</a:t>
              </a:r>
              <a:endParaRPr lang="en-US" sz="2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80581" y="2231741"/>
              <a:ext cx="325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Allows periodic execution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80581" y="2046525"/>
              <a:ext cx="325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publicsim.agents.base.Periodic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982549" y="4301412"/>
            <a:ext cx="8448900" cy="2268493"/>
            <a:chOff x="3284376" y="4301412"/>
            <a:chExt cx="8448900" cy="2268493"/>
          </a:xfrm>
        </p:grpSpPr>
        <p:sp>
          <p:nvSpPr>
            <p:cNvPr id="5" name="Rounded Rectangle 4"/>
            <p:cNvSpPr/>
            <p:nvPr/>
          </p:nvSpPr>
          <p:spPr>
            <a:xfrm>
              <a:off x="3284376" y="4301412"/>
              <a:ext cx="2377189" cy="2268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Bird</a:t>
              </a:r>
              <a:endParaRPr lang="en-US" sz="2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61565" y="4301412"/>
              <a:ext cx="325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boids.agents.Bird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61565" y="4538580"/>
              <a:ext cx="60717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Does…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Implements periodic execution of movement</a:t>
              </a:r>
            </a:p>
            <a:p>
              <a:endParaRPr lang="en-US" dirty="0" smtClean="0"/>
            </a:p>
            <a:p>
              <a:r>
                <a:rPr lang="en-US" dirty="0" smtClean="0"/>
                <a:t>Does not…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Define how to interact with other birds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Define functions for finding new flight vector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861112" y="2972068"/>
            <a:ext cx="4939819" cy="749508"/>
            <a:chOff x="6096000" y="2981249"/>
            <a:chExt cx="4939819" cy="749508"/>
          </a:xfrm>
        </p:grpSpPr>
        <p:sp>
          <p:nvSpPr>
            <p:cNvPr id="7" name="Rounded Rectangle 6"/>
            <p:cNvSpPr/>
            <p:nvPr/>
          </p:nvSpPr>
          <p:spPr>
            <a:xfrm>
              <a:off x="6096000" y="2981249"/>
              <a:ext cx="1682213" cy="7495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Worldly</a:t>
              </a:r>
              <a:endParaRPr lang="en-US" sz="2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78213" y="3171337"/>
              <a:ext cx="325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Defines world, eases setup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778213" y="2981249"/>
              <a:ext cx="325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publicsim.agents.physical.Worldly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21007" y="4068418"/>
            <a:ext cx="4989797" cy="836419"/>
            <a:chOff x="6186450" y="3803374"/>
            <a:chExt cx="4989797" cy="836419"/>
          </a:xfrm>
        </p:grpSpPr>
        <p:sp>
          <p:nvSpPr>
            <p:cNvPr id="69" name="Parallelogram 68"/>
            <p:cNvSpPr/>
            <p:nvPr/>
          </p:nvSpPr>
          <p:spPr>
            <a:xfrm>
              <a:off x="6186450" y="3803374"/>
              <a:ext cx="2744560" cy="785205"/>
            </a:xfrm>
            <a:prstGeom prst="parallelogram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WrappingMovement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934394" y="3993462"/>
              <a:ext cx="2241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Lets agents move in wrapped-edge world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934394" y="3803374"/>
              <a:ext cx="2066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oids.funcs.movement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59026" y="2602372"/>
            <a:ext cx="4699700" cy="836419"/>
            <a:chOff x="6752620" y="3803374"/>
            <a:chExt cx="4699700" cy="836419"/>
          </a:xfrm>
        </p:grpSpPr>
        <p:sp>
          <p:nvSpPr>
            <p:cNvPr id="77" name="Parallelogram 76"/>
            <p:cNvSpPr/>
            <p:nvPr/>
          </p:nvSpPr>
          <p:spPr>
            <a:xfrm>
              <a:off x="6752620" y="3803374"/>
              <a:ext cx="2178389" cy="785205"/>
            </a:xfrm>
            <a:prstGeom prst="parallelogram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NewtonMotion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934394" y="3993462"/>
              <a:ext cx="2241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baseline="30000" dirty="0" smtClean="0"/>
                <a:t>st</a:t>
              </a:r>
              <a:r>
                <a:rPr lang="en-US" dirty="0" smtClean="0"/>
                <a:t> order motion integrator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934394" y="3803374"/>
              <a:ext cx="2517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publicsim.funcs.movement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0" name="Straight Arrow Connector 79"/>
          <p:cNvCxnSpPr>
            <a:stCxn id="77" idx="4"/>
          </p:cNvCxnSpPr>
          <p:nvPr/>
        </p:nvCxnSpPr>
        <p:spPr>
          <a:xfrm flipH="1">
            <a:off x="1348220" y="3387577"/>
            <a:ext cx="1" cy="6799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90076" y="6356350"/>
            <a:ext cx="2743200" cy="365125"/>
          </a:xfrm>
        </p:spPr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dirty="0" smtClean="0"/>
              <a:t> |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13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 rot="807642">
            <a:off x="7716953" y="5042301"/>
            <a:ext cx="195742" cy="763040"/>
            <a:chOff x="3340677" y="5032779"/>
            <a:chExt cx="195742" cy="763040"/>
          </a:xfrm>
        </p:grpSpPr>
        <p:sp>
          <p:nvSpPr>
            <p:cNvPr id="60" name="Arc 59"/>
            <p:cNvSpPr/>
            <p:nvPr/>
          </p:nvSpPr>
          <p:spPr>
            <a:xfrm rot="10248376">
              <a:off x="3340677" y="5032779"/>
              <a:ext cx="195742" cy="761966"/>
            </a:xfrm>
            <a:prstGeom prst="arc">
              <a:avLst>
                <a:gd name="adj1" fmla="val 16200000"/>
                <a:gd name="adj2" fmla="val 5148905"/>
              </a:avLst>
            </a:prstGeom>
            <a:ln w="25400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 rot="21138612">
              <a:off x="3340677" y="5033853"/>
              <a:ext cx="195742" cy="761966"/>
            </a:xfrm>
            <a:prstGeom prst="arc">
              <a:avLst>
                <a:gd name="adj1" fmla="val 16200000"/>
                <a:gd name="adj2" fmla="val 5148905"/>
              </a:avLst>
            </a:prstGeom>
            <a:ln w="25400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340677" y="5032779"/>
            <a:ext cx="195742" cy="763040"/>
            <a:chOff x="3340677" y="5032779"/>
            <a:chExt cx="195742" cy="763040"/>
          </a:xfrm>
        </p:grpSpPr>
        <p:sp>
          <p:nvSpPr>
            <p:cNvPr id="57" name="Arc 56"/>
            <p:cNvSpPr/>
            <p:nvPr/>
          </p:nvSpPr>
          <p:spPr>
            <a:xfrm rot="10248376">
              <a:off x="3340677" y="5032779"/>
              <a:ext cx="195742" cy="761966"/>
            </a:xfrm>
            <a:prstGeom prst="arc">
              <a:avLst>
                <a:gd name="adj1" fmla="val 16200000"/>
                <a:gd name="adj2" fmla="val 5148905"/>
              </a:avLst>
            </a:prstGeom>
            <a:ln w="25400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 rot="21138612">
              <a:off x="3340677" y="5033853"/>
              <a:ext cx="195742" cy="761966"/>
            </a:xfrm>
            <a:prstGeom prst="arc">
              <a:avLst>
                <a:gd name="adj1" fmla="val 16200000"/>
                <a:gd name="adj2" fmla="val 5148905"/>
              </a:avLst>
            </a:prstGeom>
            <a:ln w="25400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 Bird Agents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dirty="0" smtClean="0"/>
              <a:t> | </a:t>
            </a:r>
            <a:fld id="{AB6488A6-15A4-4B67-B2E9-FC63EBF15E2E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21" idx="0"/>
          </p:cNvCxnSpPr>
          <p:nvPr/>
        </p:nvCxnSpPr>
        <p:spPr>
          <a:xfrm>
            <a:off x="5355277" y="3299471"/>
            <a:ext cx="2755977" cy="8058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20" idx="0"/>
          </p:cNvCxnSpPr>
          <p:nvPr/>
        </p:nvCxnSpPr>
        <p:spPr>
          <a:xfrm flipH="1">
            <a:off x="2747521" y="3299471"/>
            <a:ext cx="2607756" cy="792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814101" y="2534361"/>
            <a:ext cx="7154062" cy="765110"/>
            <a:chOff x="5120389" y="1149565"/>
            <a:chExt cx="7154062" cy="765110"/>
          </a:xfrm>
        </p:grpSpPr>
        <p:sp>
          <p:nvSpPr>
            <p:cNvPr id="5" name="Rounded Rectangle 4"/>
            <p:cNvSpPr/>
            <p:nvPr/>
          </p:nvSpPr>
          <p:spPr>
            <a:xfrm>
              <a:off x="5120389" y="1149565"/>
              <a:ext cx="1082351" cy="765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Bird</a:t>
              </a:r>
              <a:endParaRPr lang="en-US" sz="2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02740" y="1149565"/>
              <a:ext cx="325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boids.agents.Bird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02740" y="1344963"/>
              <a:ext cx="6071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Defines low-level bird behavior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1630" y="4088642"/>
            <a:ext cx="5169388" cy="968899"/>
            <a:chOff x="2398224" y="2754014"/>
            <a:chExt cx="5169388" cy="968899"/>
          </a:xfrm>
        </p:grpSpPr>
        <p:sp>
          <p:nvSpPr>
            <p:cNvPr id="20" name="Rounded Rectangle 19"/>
            <p:cNvSpPr/>
            <p:nvPr/>
          </p:nvSpPr>
          <p:spPr>
            <a:xfrm>
              <a:off x="2398224" y="2757540"/>
              <a:ext cx="1911782" cy="965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Networked Bird</a:t>
              </a:r>
              <a:endParaRPr 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10006" y="2754014"/>
              <a:ext cx="325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boids.agents.NetworkedBird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90958" y="2922395"/>
              <a:ext cx="2669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Defines how to interact through networking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155363" y="4088642"/>
            <a:ext cx="4700346" cy="982056"/>
            <a:chOff x="7326813" y="2740857"/>
            <a:chExt cx="4700346" cy="982056"/>
          </a:xfrm>
        </p:grpSpPr>
        <p:sp>
          <p:nvSpPr>
            <p:cNvPr id="21" name="Rounded Rectangle 20"/>
            <p:cNvSpPr/>
            <p:nvPr/>
          </p:nvSpPr>
          <p:spPr>
            <a:xfrm>
              <a:off x="7326813" y="2757540"/>
              <a:ext cx="1911782" cy="965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Observing Bird</a:t>
              </a:r>
              <a:endParaRPr lang="en-US" sz="2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238595" y="2922395"/>
              <a:ext cx="2788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Defines how to interact through observable groups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43059" y="2740857"/>
              <a:ext cx="268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boids.agents.ObservingBird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6864" y="1326741"/>
            <a:ext cx="5473154" cy="765110"/>
            <a:chOff x="576864" y="1326741"/>
            <a:chExt cx="5473154" cy="765110"/>
          </a:xfrm>
        </p:grpSpPr>
        <p:sp>
          <p:nvSpPr>
            <p:cNvPr id="31" name="Rounded Rectangle 30"/>
            <p:cNvSpPr/>
            <p:nvPr/>
          </p:nvSpPr>
          <p:spPr>
            <a:xfrm>
              <a:off x="576864" y="1326741"/>
              <a:ext cx="1996215" cy="765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Networked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68575" y="1326741"/>
              <a:ext cx="325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publicsim.agents.base.Networked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68575" y="1516145"/>
              <a:ext cx="3481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Supports network communication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718846" y="1358207"/>
            <a:ext cx="5473154" cy="765110"/>
            <a:chOff x="576864" y="1326741"/>
            <a:chExt cx="5473154" cy="765110"/>
          </a:xfrm>
        </p:grpSpPr>
        <p:sp>
          <p:nvSpPr>
            <p:cNvPr id="42" name="Rounded Rectangle 41"/>
            <p:cNvSpPr/>
            <p:nvPr/>
          </p:nvSpPr>
          <p:spPr>
            <a:xfrm>
              <a:off x="576864" y="1326741"/>
              <a:ext cx="1996215" cy="765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Detectable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68575" y="1326741"/>
              <a:ext cx="325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publicsim.agents.base.Detectable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68575" y="1516145"/>
              <a:ext cx="3481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Flags for observable groups</a:t>
              </a:r>
              <a:endParaRPr lang="en-US" dirty="0"/>
            </a:p>
          </p:txBody>
        </p:sp>
      </p:grpSp>
      <p:cxnSp>
        <p:nvCxnSpPr>
          <p:cNvPr id="48" name="Straight Arrow Connector 47"/>
          <p:cNvCxnSpPr>
            <a:stCxn id="31" idx="2"/>
            <a:endCxn id="20" idx="0"/>
          </p:cNvCxnSpPr>
          <p:nvPr/>
        </p:nvCxnSpPr>
        <p:spPr>
          <a:xfrm>
            <a:off x="1574972" y="2091851"/>
            <a:ext cx="1172549" cy="20003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7677150" y="2124075"/>
            <a:ext cx="2002477" cy="1989917"/>
          </a:xfrm>
          <a:custGeom>
            <a:avLst/>
            <a:gdLst>
              <a:gd name="connsiteX0" fmla="*/ 0 w 2002477"/>
              <a:gd name="connsiteY0" fmla="*/ 0 h 2552700"/>
              <a:gd name="connsiteX1" fmla="*/ 2000250 w 2002477"/>
              <a:gd name="connsiteY1" fmla="*/ 1019175 h 2552700"/>
              <a:gd name="connsiteX2" fmla="*/ 419100 w 2002477"/>
              <a:gd name="connsiteY2" fmla="*/ 255270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77" h="2552700">
                <a:moveTo>
                  <a:pt x="0" y="0"/>
                </a:moveTo>
                <a:cubicBezTo>
                  <a:pt x="965200" y="296862"/>
                  <a:pt x="1930400" y="593725"/>
                  <a:pt x="2000250" y="1019175"/>
                </a:cubicBezTo>
                <a:cubicBezTo>
                  <a:pt x="2070100" y="1444625"/>
                  <a:pt x="474662" y="2365375"/>
                  <a:pt x="419100" y="255270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133725" y="5737083"/>
            <a:ext cx="7845861" cy="827869"/>
            <a:chOff x="3133725" y="5737083"/>
            <a:chExt cx="7845861" cy="827869"/>
          </a:xfrm>
        </p:grpSpPr>
        <p:sp>
          <p:nvSpPr>
            <p:cNvPr id="51" name="Parallelogram 50"/>
            <p:cNvSpPr/>
            <p:nvPr/>
          </p:nvSpPr>
          <p:spPr>
            <a:xfrm>
              <a:off x="3133725" y="5779747"/>
              <a:ext cx="5057775" cy="785205"/>
            </a:xfrm>
            <a:prstGeom prst="parallelogram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getNewStateFromFlock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191022" y="5918621"/>
              <a:ext cx="2788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Takes flock information, outputs new flight vector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95486" y="5737083"/>
              <a:ext cx="268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boids.funcs.flocking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431899" y="5406982"/>
            <a:ext cx="27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Common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24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 Bird Agents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dirty="0" smtClean="0"/>
              <a:t> | </a:t>
            </a:r>
            <a:fld id="{AB6488A6-15A4-4B67-B2E9-FC63EBF15E2E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48626" y="1124731"/>
            <a:ext cx="5169388" cy="968899"/>
            <a:chOff x="2398224" y="2754014"/>
            <a:chExt cx="5169388" cy="968899"/>
          </a:xfrm>
        </p:grpSpPr>
        <p:sp>
          <p:nvSpPr>
            <p:cNvPr id="20" name="Rounded Rectangle 19"/>
            <p:cNvSpPr/>
            <p:nvPr/>
          </p:nvSpPr>
          <p:spPr>
            <a:xfrm>
              <a:off x="2398224" y="2757540"/>
              <a:ext cx="1911782" cy="965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Networked Bird</a:t>
              </a:r>
              <a:endParaRPr 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10006" y="2754014"/>
              <a:ext cx="325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boids.agents.NetworkedBird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90958" y="2922395"/>
              <a:ext cx="2669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Defines how to interact through networking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48626" y="5570013"/>
            <a:ext cx="5188436" cy="968899"/>
            <a:chOff x="2398224" y="2754014"/>
            <a:chExt cx="5188436" cy="968899"/>
          </a:xfrm>
        </p:grpSpPr>
        <p:sp>
          <p:nvSpPr>
            <p:cNvPr id="35" name="Rounded Rectangle 34"/>
            <p:cNvSpPr/>
            <p:nvPr/>
          </p:nvSpPr>
          <p:spPr>
            <a:xfrm>
              <a:off x="2398224" y="2757540"/>
              <a:ext cx="1911782" cy="965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Leader Bird</a:t>
              </a:r>
              <a:endParaRPr lang="en-US" sz="2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10006" y="2754014"/>
              <a:ext cx="325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boids.agents.LeaderBird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90958" y="2922395"/>
              <a:ext cx="32957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Overrides Networked Bird functionality to fly in straight line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563888" y="3441695"/>
            <a:ext cx="5169388" cy="968899"/>
            <a:chOff x="2398224" y="2754014"/>
            <a:chExt cx="5169388" cy="968899"/>
          </a:xfrm>
        </p:grpSpPr>
        <p:sp>
          <p:nvSpPr>
            <p:cNvPr id="51" name="Rounded Rectangle 50"/>
            <p:cNvSpPr/>
            <p:nvPr/>
          </p:nvSpPr>
          <p:spPr>
            <a:xfrm>
              <a:off x="2398224" y="2757540"/>
              <a:ext cx="1911782" cy="965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Parent Bird</a:t>
              </a:r>
              <a:endParaRPr lang="en-US" sz="2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10006" y="2754014"/>
              <a:ext cx="325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boids.agents.ParentBird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90958" y="2922395"/>
              <a:ext cx="2669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Allows a networked bird to be a parent</a:t>
              </a:r>
              <a:endParaRPr lang="en-US" dirty="0"/>
            </a:p>
          </p:txBody>
        </p:sp>
      </p:grpSp>
      <p:cxnSp>
        <p:nvCxnSpPr>
          <p:cNvPr id="54" name="Straight Arrow Connector 53"/>
          <p:cNvCxnSpPr>
            <a:stCxn id="20" idx="2"/>
            <a:endCxn id="35" idx="0"/>
          </p:cNvCxnSpPr>
          <p:nvPr/>
        </p:nvCxnSpPr>
        <p:spPr>
          <a:xfrm>
            <a:off x="2004517" y="2093630"/>
            <a:ext cx="0" cy="3479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0" idx="2"/>
            <a:endCxn id="39" idx="0"/>
          </p:cNvCxnSpPr>
          <p:nvPr/>
        </p:nvCxnSpPr>
        <p:spPr>
          <a:xfrm>
            <a:off x="2004517" y="2093630"/>
            <a:ext cx="2772877" cy="2415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0" idx="2"/>
            <a:endCxn id="51" idx="1"/>
          </p:cNvCxnSpPr>
          <p:nvPr/>
        </p:nvCxnSpPr>
        <p:spPr>
          <a:xfrm>
            <a:off x="2004517" y="2093630"/>
            <a:ext cx="4559371" cy="183427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868401" y="2397704"/>
            <a:ext cx="5142624" cy="643393"/>
            <a:chOff x="2398224" y="2757540"/>
            <a:chExt cx="5142624" cy="643393"/>
          </a:xfrm>
        </p:grpSpPr>
        <p:sp>
          <p:nvSpPr>
            <p:cNvPr id="58" name="Rounded Rectangle 57"/>
            <p:cNvSpPr/>
            <p:nvPr/>
          </p:nvSpPr>
          <p:spPr>
            <a:xfrm>
              <a:off x="2398224" y="2757540"/>
              <a:ext cx="1304808" cy="6433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Parent</a:t>
              </a:r>
              <a:endParaRPr lang="en-US" sz="2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03032" y="2764133"/>
              <a:ext cx="3704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ublicsim.agents.hierarchical.Parent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03032" y="2922395"/>
              <a:ext cx="3837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Defines parent functionality in network</a:t>
              </a:r>
              <a:endParaRPr lang="en-US" dirty="0"/>
            </a:p>
          </p:txBody>
        </p:sp>
      </p:grpSp>
      <p:cxnSp>
        <p:nvCxnSpPr>
          <p:cNvPr id="65" name="Straight Arrow Connector 64"/>
          <p:cNvCxnSpPr>
            <a:stCxn id="58" idx="2"/>
            <a:endCxn id="51" idx="0"/>
          </p:cNvCxnSpPr>
          <p:nvPr/>
        </p:nvCxnSpPr>
        <p:spPr>
          <a:xfrm flipH="1">
            <a:off x="7519779" y="3041097"/>
            <a:ext cx="1026" cy="4041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2"/>
            <a:endCxn id="39" idx="0"/>
          </p:cNvCxnSpPr>
          <p:nvPr/>
        </p:nvCxnSpPr>
        <p:spPr>
          <a:xfrm flipH="1">
            <a:off x="4777394" y="2012269"/>
            <a:ext cx="1760320" cy="2497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821503" y="4505854"/>
            <a:ext cx="5169388" cy="968899"/>
            <a:chOff x="2398224" y="2754014"/>
            <a:chExt cx="5169388" cy="968899"/>
          </a:xfrm>
        </p:grpSpPr>
        <p:sp>
          <p:nvSpPr>
            <p:cNvPr id="39" name="Rounded Rectangle 38"/>
            <p:cNvSpPr/>
            <p:nvPr/>
          </p:nvSpPr>
          <p:spPr>
            <a:xfrm>
              <a:off x="2398224" y="2757540"/>
              <a:ext cx="1911782" cy="965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Child Bird</a:t>
              </a:r>
              <a:endParaRPr lang="en-US" sz="2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10006" y="2754014"/>
              <a:ext cx="325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boids.agents.ChildBird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90958" y="2922395"/>
              <a:ext cx="2669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Allows a networked bird to be a child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885310" y="1368876"/>
            <a:ext cx="5142624" cy="643393"/>
            <a:chOff x="2398224" y="2757540"/>
            <a:chExt cx="5142624" cy="643393"/>
          </a:xfrm>
        </p:grpSpPr>
        <p:sp>
          <p:nvSpPr>
            <p:cNvPr id="62" name="Rounded Rectangle 61"/>
            <p:cNvSpPr/>
            <p:nvPr/>
          </p:nvSpPr>
          <p:spPr>
            <a:xfrm>
              <a:off x="2398224" y="2757540"/>
              <a:ext cx="1304808" cy="6433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Child</a:t>
              </a:r>
              <a:endParaRPr lang="en-US" sz="28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03032" y="2764133"/>
              <a:ext cx="3704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ublicsim.agents.hierarchical.Child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03032" y="2922395"/>
              <a:ext cx="3837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Defines child functionality in network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282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c 19"/>
          <p:cNvSpPr/>
          <p:nvPr/>
        </p:nvSpPr>
        <p:spPr>
          <a:xfrm rot="5400000">
            <a:off x="4294213" y="4531236"/>
            <a:ext cx="924475" cy="200954"/>
          </a:xfrm>
          <a:prstGeom prst="arc">
            <a:avLst>
              <a:gd name="adj1" fmla="val 10883155"/>
              <a:gd name="adj2" fmla="val 0"/>
            </a:avLst>
          </a:prstGeom>
          <a:ln w="254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Bird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smtClean="0"/>
              <a:t> | </a:t>
            </a:r>
            <a:fld id="{AB6488A6-15A4-4B67-B2E9-FC63EBF15E2E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140409" y="1487640"/>
            <a:ext cx="5417489" cy="694739"/>
            <a:chOff x="2398224" y="2754014"/>
            <a:chExt cx="5417489" cy="694739"/>
          </a:xfrm>
        </p:grpSpPr>
        <p:sp>
          <p:nvSpPr>
            <p:cNvPr id="6" name="Rounded Rectangle 5"/>
            <p:cNvSpPr/>
            <p:nvPr/>
          </p:nvSpPr>
          <p:spPr>
            <a:xfrm>
              <a:off x="2398224" y="2757541"/>
              <a:ext cx="1911782" cy="6912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Movement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10006" y="2754014"/>
              <a:ext cx="325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ublicsim.analysis.basic.Movement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0957" y="2922395"/>
              <a:ext cx="3524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Provides time history physical state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40409" y="5092187"/>
            <a:ext cx="5417489" cy="694739"/>
            <a:chOff x="2398224" y="2754014"/>
            <a:chExt cx="5417489" cy="694739"/>
          </a:xfrm>
        </p:grpSpPr>
        <p:sp>
          <p:nvSpPr>
            <p:cNvPr id="10" name="Rounded Rectangle 9"/>
            <p:cNvSpPr/>
            <p:nvPr/>
          </p:nvSpPr>
          <p:spPr>
            <a:xfrm>
              <a:off x="2398224" y="2757541"/>
              <a:ext cx="1911782" cy="6912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Bird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10006" y="2754014"/>
              <a:ext cx="325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boids.analysis.Bird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90957" y="2922395"/>
              <a:ext cx="3524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Animates bird movement over time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31046" y="3121343"/>
            <a:ext cx="5888777" cy="1055929"/>
            <a:chOff x="2318521" y="2754014"/>
            <a:chExt cx="5497192" cy="1055929"/>
          </a:xfrm>
        </p:grpSpPr>
        <p:sp>
          <p:nvSpPr>
            <p:cNvPr id="14" name="Rounded Rectangle 13"/>
            <p:cNvSpPr/>
            <p:nvPr/>
          </p:nvSpPr>
          <p:spPr>
            <a:xfrm>
              <a:off x="2318521" y="2757541"/>
              <a:ext cx="1991485" cy="10524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Coordinated Analyzer</a:t>
              </a:r>
              <a:endParaRPr 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10006" y="2754014"/>
              <a:ext cx="3505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publicsim.analysis.CoordinatedAnalyzer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90957" y="2922395"/>
              <a:ext cx="3524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Coordinates access to analyzer pool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>
            <a:stCxn id="14" idx="2"/>
            <a:endCxn id="10" idx="0"/>
          </p:cNvCxnSpPr>
          <p:nvPr/>
        </p:nvCxnSpPr>
        <p:spPr>
          <a:xfrm flipH="1">
            <a:off x="4096300" y="4177272"/>
            <a:ext cx="1419" cy="918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56928" y="4458248"/>
            <a:ext cx="3955938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Requests movement analyzer</a:t>
            </a:r>
            <a:endParaRPr lang="en-US" dirty="0"/>
          </a:p>
        </p:txBody>
      </p:sp>
      <p:sp>
        <p:nvSpPr>
          <p:cNvPr id="22" name="Arc 21"/>
          <p:cNvSpPr/>
          <p:nvPr/>
        </p:nvSpPr>
        <p:spPr>
          <a:xfrm rot="5400000">
            <a:off x="3746813" y="2548482"/>
            <a:ext cx="924475" cy="200954"/>
          </a:xfrm>
          <a:prstGeom prst="arc">
            <a:avLst>
              <a:gd name="adj1" fmla="val 10883155"/>
              <a:gd name="adj2" fmla="val 0"/>
            </a:avLst>
          </a:prstGeom>
          <a:ln w="254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309528" y="2475494"/>
            <a:ext cx="3955938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 or finds requested analyzer</a:t>
            </a:r>
            <a:endParaRPr lang="en-US" dirty="0"/>
          </a:p>
        </p:txBody>
      </p:sp>
      <p:sp>
        <p:nvSpPr>
          <p:cNvPr id="24" name="Arc 23"/>
          <p:cNvSpPr/>
          <p:nvPr/>
        </p:nvSpPr>
        <p:spPr>
          <a:xfrm rot="16200000">
            <a:off x="3434528" y="2565172"/>
            <a:ext cx="924475" cy="200954"/>
          </a:xfrm>
          <a:prstGeom prst="arc">
            <a:avLst>
              <a:gd name="adj1" fmla="val 10883155"/>
              <a:gd name="adj2" fmla="val 0"/>
            </a:avLst>
          </a:prstGeom>
          <a:ln w="254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6200000">
            <a:off x="4134321" y="4557049"/>
            <a:ext cx="924475" cy="200954"/>
          </a:xfrm>
          <a:prstGeom prst="arc">
            <a:avLst>
              <a:gd name="adj1" fmla="val 10883155"/>
              <a:gd name="adj2" fmla="val 0"/>
            </a:avLst>
          </a:prstGeom>
          <a:ln w="254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78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Demo: Observing Birds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Birds interact with each other through an observable group</a:t>
            </a:r>
          </a:p>
          <a:p>
            <a:r>
              <a:rPr lang="en-US" dirty="0" smtClean="0"/>
              <a:t>All birds are the same type (</a:t>
            </a:r>
            <a:r>
              <a:rPr lang="en-US" dirty="0" err="1" smtClean="0"/>
              <a:t>ObservingBird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smtClean="0"/>
              <a:t> | </a:t>
            </a:r>
            <a:fld id="{AB6488A6-15A4-4B67-B2E9-FC63EBF15E2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observing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64626" y="2710219"/>
            <a:ext cx="41338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24" y="942643"/>
            <a:ext cx="11274552" cy="55331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DAF Overview</a:t>
            </a:r>
          </a:p>
          <a:p>
            <a:r>
              <a:rPr lang="en-US" dirty="0" smtClean="0"/>
              <a:t>Agents &amp; Functions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Logging</a:t>
            </a:r>
          </a:p>
          <a:p>
            <a:pPr marL="0" indent="0">
              <a:buNone/>
            </a:pPr>
            <a:r>
              <a:rPr lang="en-US" b="1" dirty="0" smtClean="0"/>
              <a:t>DAF Usage</a:t>
            </a:r>
          </a:p>
          <a:p>
            <a:r>
              <a:rPr lang="en-US" dirty="0" smtClean="0"/>
              <a:t>Constructing an Agent</a:t>
            </a:r>
          </a:p>
          <a:p>
            <a:r>
              <a:rPr lang="en-US" dirty="0" smtClean="0"/>
              <a:t>Interacting with Other Agents</a:t>
            </a:r>
          </a:p>
          <a:p>
            <a:r>
              <a:rPr lang="en-US" dirty="0" smtClean="0"/>
              <a:t>Building a Simulation Instance</a:t>
            </a:r>
          </a:p>
          <a:p>
            <a:r>
              <a:rPr lang="en-US" dirty="0" smtClean="0"/>
              <a:t>Analyzing Results</a:t>
            </a:r>
          </a:p>
          <a:p>
            <a:r>
              <a:rPr lang="en-US" dirty="0" smtClean="0"/>
              <a:t>Excel Model Builder</a:t>
            </a:r>
          </a:p>
          <a:p>
            <a:pPr marL="0" indent="0">
              <a:buNone/>
            </a:pPr>
            <a:r>
              <a:rPr lang="en-US" b="1" dirty="0" smtClean="0"/>
              <a:t>Example: </a:t>
            </a:r>
            <a:r>
              <a:rPr lang="en-US" b="1" dirty="0" err="1" smtClean="0"/>
              <a:t>Boid’s</a:t>
            </a:r>
            <a:r>
              <a:rPr lang="en-US" b="1" dirty="0" smtClean="0"/>
              <a:t> Birds</a:t>
            </a:r>
          </a:p>
          <a:p>
            <a:r>
              <a:rPr lang="en-US" dirty="0" smtClean="0"/>
              <a:t>Observing Birds</a:t>
            </a:r>
          </a:p>
          <a:p>
            <a:r>
              <a:rPr lang="en-US" dirty="0" smtClean="0"/>
              <a:t>Networking Birds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smtClean="0"/>
              <a:t> | </a:t>
            </a:r>
            <a:fld id="{AB6488A6-15A4-4B67-B2E9-FC63EBF15E2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09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Demo: Networked Birds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Birds broadcast their position to each other through a simple network</a:t>
            </a:r>
          </a:p>
          <a:p>
            <a:r>
              <a:rPr lang="en-US" dirty="0" smtClean="0"/>
              <a:t>All birds are the same type (</a:t>
            </a:r>
            <a:r>
              <a:rPr lang="en-US" dirty="0" err="1" smtClean="0"/>
              <a:t>NetworkedBird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smtClean="0"/>
              <a:t> | </a:t>
            </a:r>
            <a:fld id="{AB6488A6-15A4-4B67-B2E9-FC63EBF15E2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117" y="2079625"/>
            <a:ext cx="54673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65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Demo: Star-Peer Networked Birds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24" y="942644"/>
            <a:ext cx="11274552" cy="1203397"/>
          </a:xfrm>
        </p:spPr>
        <p:txBody>
          <a:bodyPr/>
          <a:lstStyle/>
          <a:p>
            <a:r>
              <a:rPr lang="en-US" dirty="0" smtClean="0"/>
              <a:t>Birds communicate to each other through two connected star-peer network</a:t>
            </a:r>
          </a:p>
          <a:p>
            <a:r>
              <a:rPr lang="en-US" dirty="0" smtClean="0"/>
              <a:t>Main central bird is a </a:t>
            </a:r>
            <a:r>
              <a:rPr lang="en-US" dirty="0" err="1" smtClean="0"/>
              <a:t>LeaderBird</a:t>
            </a:r>
            <a:r>
              <a:rPr lang="en-US" dirty="0" smtClean="0"/>
              <a:t>, others are </a:t>
            </a:r>
            <a:r>
              <a:rPr lang="en-US" dirty="0" err="1" smtClean="0"/>
              <a:t>NetworkedBird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smtClean="0"/>
              <a:t> | </a:t>
            </a:r>
            <a:fld id="{AB6488A6-15A4-4B67-B2E9-FC63EBF15E2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94" y="1974779"/>
            <a:ext cx="7583066" cy="45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8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Demo: Parent-Child Networked Birds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24" y="942644"/>
            <a:ext cx="11274552" cy="20524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Birds communicate to each other through parent-child networked relationship</a:t>
            </a:r>
          </a:p>
          <a:p>
            <a:r>
              <a:rPr lang="en-US" dirty="0" smtClean="0"/>
              <a:t>Parent-Child has other implications</a:t>
            </a:r>
          </a:p>
          <a:p>
            <a:pPr lvl="1"/>
            <a:r>
              <a:rPr lang="en-US" dirty="0" smtClean="0"/>
              <a:t>Movable types redirect physical state queries to parent</a:t>
            </a:r>
          </a:p>
          <a:p>
            <a:pPr lvl="1"/>
            <a:r>
              <a:rPr lang="en-US" dirty="0" err="1" smtClean="0"/>
              <a:t>getNestedProperty</a:t>
            </a:r>
            <a:r>
              <a:rPr lang="en-US" dirty="0" smtClean="0"/>
              <a:t> used for non-default Parent properties</a:t>
            </a:r>
          </a:p>
          <a:p>
            <a:r>
              <a:rPr lang="en-US" dirty="0" smtClean="0"/>
              <a:t>Result: Parent and all children move in sync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smtClean="0"/>
              <a:t> | </a:t>
            </a:r>
            <a:fld id="{AB6488A6-15A4-4B67-B2E9-FC63EBF15E2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553" y="3530922"/>
            <a:ext cx="3972605" cy="253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7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DAF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0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Agents exhibit…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8724" y="1454708"/>
            <a:ext cx="5586984" cy="1670877"/>
          </a:xfrm>
        </p:spPr>
        <p:txBody>
          <a:bodyPr>
            <a:normAutofit/>
          </a:bodyPr>
          <a:lstStyle/>
          <a:p>
            <a:r>
              <a:rPr lang="en-US" dirty="0" smtClean="0"/>
              <a:t>Persistence</a:t>
            </a:r>
          </a:p>
          <a:p>
            <a:r>
              <a:rPr lang="en-US" dirty="0" smtClean="0"/>
              <a:t>Event-based behavior</a:t>
            </a:r>
          </a:p>
          <a:p>
            <a:r>
              <a:rPr lang="en-US" dirty="0" smtClean="0"/>
              <a:t>Interaction between agents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Functions exhibit…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146292" y="1454708"/>
            <a:ext cx="5586984" cy="1670877"/>
          </a:xfrm>
        </p:spPr>
        <p:txBody>
          <a:bodyPr/>
          <a:lstStyle/>
          <a:p>
            <a:r>
              <a:rPr lang="en-US" dirty="0" smtClean="0"/>
              <a:t>Basic operations</a:t>
            </a:r>
          </a:p>
          <a:p>
            <a:r>
              <a:rPr lang="en-US" dirty="0" smtClean="0"/>
              <a:t>Generic execution</a:t>
            </a:r>
          </a:p>
          <a:p>
            <a:r>
              <a:rPr lang="en-US" dirty="0" smtClean="0"/>
              <a:t>Single-agent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smtClean="0"/>
              <a:t> | </a:t>
            </a:r>
            <a:fld id="{AB6488A6-15A4-4B67-B2E9-FC63EBF15E2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Agents &amp; Functions</a:t>
            </a:r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458724" y="3043762"/>
            <a:ext cx="5586984" cy="438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 agents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8724" y="3555825"/>
            <a:ext cx="5586984" cy="316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Bird</a:t>
            </a:r>
          </a:p>
          <a:p>
            <a:pPr lvl="1"/>
            <a:r>
              <a:rPr lang="en-US" dirty="0" smtClean="0"/>
              <a:t>Makes decision based on what it sees</a:t>
            </a:r>
          </a:p>
          <a:p>
            <a:pPr lvl="1"/>
            <a:r>
              <a:rPr lang="en-US" dirty="0" smtClean="0"/>
              <a:t>Maintains physical state</a:t>
            </a:r>
          </a:p>
          <a:p>
            <a:pPr lvl="1"/>
            <a:r>
              <a:rPr lang="en-US" dirty="0" smtClean="0"/>
              <a:t>Informs other birds of its location</a:t>
            </a:r>
          </a:p>
          <a:p>
            <a:pPr lvl="1"/>
            <a:endParaRPr lang="en-US" dirty="0" smtClean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6146292" y="3043762"/>
            <a:ext cx="5586984" cy="438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 functions</a:t>
            </a:r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146292" y="3555826"/>
            <a:ext cx="5586984" cy="3085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Numerical Motion </a:t>
            </a:r>
            <a:r>
              <a:rPr lang="en-US" dirty="0"/>
              <a:t>I</a:t>
            </a:r>
            <a:r>
              <a:rPr lang="en-US" dirty="0" smtClean="0"/>
              <a:t>ntegrator</a:t>
            </a:r>
          </a:p>
          <a:p>
            <a:pPr lvl="1"/>
            <a:r>
              <a:rPr lang="en-US" dirty="0" smtClean="0"/>
              <a:t>EOM’s are state independent (no need for persistence)</a:t>
            </a:r>
          </a:p>
          <a:p>
            <a:pPr lvl="1"/>
            <a:r>
              <a:rPr lang="en-US" dirty="0" smtClean="0"/>
              <a:t>Can be applied to any physical object</a:t>
            </a:r>
          </a:p>
        </p:txBody>
      </p:sp>
    </p:spTree>
    <p:extLst>
      <p:ext uri="{BB962C8B-B14F-4D97-AF65-F5344CB8AC3E}">
        <p14:creationId xmlns:p14="http://schemas.microsoft.com/office/powerpoint/2010/main" val="238099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Agent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Detectable</a:t>
            </a:r>
          </a:p>
          <a:p>
            <a:pPr lvl="1"/>
            <a:r>
              <a:rPr lang="en-US" dirty="0" smtClean="0"/>
              <a:t>Supports RADAR and IR detection and flags for observable groups</a:t>
            </a:r>
          </a:p>
          <a:p>
            <a:r>
              <a:rPr lang="en-US" dirty="0" smtClean="0"/>
              <a:t>Locatable</a:t>
            </a:r>
          </a:p>
          <a:p>
            <a:pPr lvl="1"/>
            <a:r>
              <a:rPr lang="en-US" dirty="0" smtClean="0"/>
              <a:t>Statically located agent</a:t>
            </a:r>
          </a:p>
          <a:p>
            <a:r>
              <a:rPr lang="en-US" dirty="0" smtClean="0"/>
              <a:t>Movable</a:t>
            </a:r>
          </a:p>
          <a:p>
            <a:pPr lvl="1"/>
            <a:r>
              <a:rPr lang="en-US" dirty="0" smtClean="0"/>
              <a:t>Dynamically moving agent based on a movement type</a:t>
            </a:r>
          </a:p>
          <a:p>
            <a:r>
              <a:rPr lang="en-US" dirty="0" smtClean="0"/>
              <a:t>Networked</a:t>
            </a:r>
          </a:p>
          <a:p>
            <a:pPr lvl="1"/>
            <a:r>
              <a:rPr lang="en-US" dirty="0" smtClean="0"/>
              <a:t>Supports network communication</a:t>
            </a:r>
          </a:p>
          <a:p>
            <a:r>
              <a:rPr lang="en-US" dirty="0" smtClean="0"/>
              <a:t>Periodic</a:t>
            </a:r>
          </a:p>
          <a:p>
            <a:pPr lvl="1"/>
            <a:r>
              <a:rPr lang="en-US" dirty="0" smtClean="0"/>
              <a:t>Supports periodic execution of agent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smtClean="0"/>
              <a:t> | </a:t>
            </a:r>
            <a:fld id="{AB6488A6-15A4-4B67-B2E9-FC63EBF15E2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3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24" y="942644"/>
            <a:ext cx="11274552" cy="2966883"/>
          </a:xfrm>
        </p:spPr>
        <p:txBody>
          <a:bodyPr/>
          <a:lstStyle/>
          <a:p>
            <a:r>
              <a:rPr lang="en-US" dirty="0" smtClean="0"/>
              <a:t>Networks built from switches and links</a:t>
            </a:r>
          </a:p>
          <a:p>
            <a:pPr lvl="1"/>
            <a:r>
              <a:rPr lang="en-US" dirty="0" smtClean="0"/>
              <a:t>Switches </a:t>
            </a:r>
          </a:p>
          <a:p>
            <a:pPr lvl="1"/>
            <a:r>
              <a:rPr lang="en-US" dirty="0" smtClean="0"/>
              <a:t>Links are defined by bandwidth and latency</a:t>
            </a:r>
          </a:p>
          <a:p>
            <a:r>
              <a:rPr lang="en-US" dirty="0" smtClean="0"/>
              <a:t>Messages are published via topic groups</a:t>
            </a:r>
          </a:p>
          <a:p>
            <a:r>
              <a:rPr lang="en-US" dirty="0" smtClean="0"/>
              <a:t>Messages are received by topic group subscribers</a:t>
            </a:r>
          </a:p>
          <a:p>
            <a:pPr lvl="1"/>
            <a:r>
              <a:rPr lang="en-US" dirty="0" smtClean="0"/>
              <a:t>Topic groups are defined by three topic levels (Topic, sub-topic, sub-sub-topic)</a:t>
            </a:r>
          </a:p>
          <a:p>
            <a:pPr lvl="1"/>
            <a:r>
              <a:rPr lang="en-US" dirty="0" smtClean="0"/>
              <a:t>Top level subscribers receive all messages regardless of sub-topic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smtClean="0"/>
              <a:t> | </a:t>
            </a:r>
            <a:fld id="{AB6488A6-15A4-4B67-B2E9-FC63EBF15E2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49077" y="4077477"/>
            <a:ext cx="1875453" cy="123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Subscriber</a:t>
            </a:r>
          </a:p>
          <a:p>
            <a:pPr algn="ctr"/>
            <a:endParaRPr lang="en-US" sz="600" dirty="0" smtClean="0"/>
          </a:p>
          <a:p>
            <a:pPr algn="ctr"/>
            <a:r>
              <a:rPr lang="en-US" dirty="0" smtClean="0"/>
              <a:t>Topic: Bird</a:t>
            </a:r>
          </a:p>
          <a:p>
            <a:pPr algn="ctr"/>
            <a:r>
              <a:rPr lang="en-US" dirty="0" smtClean="0"/>
              <a:t>Sub-topic: []</a:t>
            </a:r>
          </a:p>
          <a:p>
            <a:pPr algn="ctr"/>
            <a:r>
              <a:rPr lang="en-US" dirty="0" smtClean="0"/>
              <a:t>Sub-sub-topic: []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42762" y="4594452"/>
            <a:ext cx="1940767" cy="1603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Publisher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Topic: Bird</a:t>
            </a:r>
          </a:p>
          <a:p>
            <a:pPr algn="ctr"/>
            <a:r>
              <a:rPr lang="en-US" dirty="0" smtClean="0"/>
              <a:t>Sub-topic: 10001</a:t>
            </a:r>
          </a:p>
          <a:p>
            <a:pPr algn="ctr"/>
            <a:r>
              <a:rPr lang="en-US" dirty="0" smtClean="0"/>
              <a:t>Sub-sub-topic: []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49076" y="5479951"/>
            <a:ext cx="1875453" cy="121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Subscriber</a:t>
            </a:r>
          </a:p>
          <a:p>
            <a:pPr algn="ctr"/>
            <a:endParaRPr lang="en-US" sz="600" dirty="0" smtClean="0"/>
          </a:p>
          <a:p>
            <a:pPr algn="ctr"/>
            <a:r>
              <a:rPr lang="en-US" dirty="0" smtClean="0"/>
              <a:t>Topic: Bird</a:t>
            </a:r>
          </a:p>
          <a:p>
            <a:pPr algn="ctr"/>
            <a:r>
              <a:rPr lang="en-US" dirty="0" smtClean="0"/>
              <a:t>Sub-topic: 10002</a:t>
            </a:r>
          </a:p>
          <a:p>
            <a:pPr algn="ctr"/>
            <a:r>
              <a:rPr lang="en-US" dirty="0" smtClean="0"/>
              <a:t>Sub-sub-topic: []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3783529" y="4694739"/>
            <a:ext cx="16655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3783529" y="6086616"/>
            <a:ext cx="166554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68719" y="5874886"/>
            <a:ext cx="643812" cy="4814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268719" y="5874886"/>
            <a:ext cx="643812" cy="4234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89844" y="4233074"/>
            <a:ext cx="2477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top-level topic defined, receives all with “Topic” = “Bird”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24529" y="5588617"/>
            <a:ext cx="2659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Topic and Sub-topic defined, both must match to receive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9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is used to store data for post-simulation analysis</a:t>
            </a:r>
          </a:p>
          <a:p>
            <a:r>
              <a:rPr lang="en-US" dirty="0" smtClean="0"/>
              <a:t>Data is logged to logging topics defined by three topic levels</a:t>
            </a:r>
          </a:p>
          <a:p>
            <a:r>
              <a:rPr lang="en-US" dirty="0" smtClean="0"/>
              <a:t>Default topic used for universal log messages</a:t>
            </a:r>
          </a:p>
          <a:p>
            <a:pPr lvl="1"/>
            <a:r>
              <a:rPr lang="en-US" dirty="0" smtClean="0"/>
              <a:t>Locatable types log initial position</a:t>
            </a:r>
          </a:p>
          <a:p>
            <a:pPr lvl="1"/>
            <a:r>
              <a:rPr lang="en-US" dirty="0" smtClean="0"/>
              <a:t>Movable types periodically log position</a:t>
            </a:r>
          </a:p>
          <a:p>
            <a:r>
              <a:rPr lang="en-US" dirty="0" smtClean="0"/>
              <a:t>Custom log topics used for more specialized post processing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smtClean="0"/>
              <a:t> | </a:t>
            </a:r>
            <a:fld id="{AB6488A6-15A4-4B67-B2E9-FC63EBF15E2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4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DAF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2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an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 from basic types to create complex agents</a:t>
            </a:r>
            <a:endParaRPr lang="en-US" dirty="0"/>
          </a:p>
          <a:p>
            <a:r>
              <a:rPr lang="en-US" dirty="0" smtClean="0"/>
              <a:t>Most agents are combination of basic agent types</a:t>
            </a:r>
          </a:p>
          <a:p>
            <a:r>
              <a:rPr lang="en-US" dirty="0" smtClean="0"/>
              <a:t>Agent-specific functionality defined at as high of a level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AFE7-FFCB-42A1-ACDC-413E5962049B}" type="datetime1">
              <a:rPr lang="en-US" smtClean="0"/>
              <a:pPr/>
              <a:t>10/24/17</a:t>
            </a:fld>
            <a:r>
              <a:rPr lang="en-US" smtClean="0"/>
              <a:t> | </a:t>
            </a:r>
            <a:fld id="{AB6488A6-15A4-4B67-B2E9-FC63EBF15E2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73835"/>
      </p:ext>
    </p:extLst>
  </p:cSld>
  <p:clrMapOvr>
    <a:masterClrMapping/>
  </p:clrMapOvr>
</p:sld>
</file>

<file path=ppt/theme/theme1.xml><?xml version="1.0" encoding="utf-8"?>
<a:theme xmlns:a="http://schemas.openxmlformats.org/drawingml/2006/main" name="ARTEMIS 16:9 Master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TEMIS_TEMPLATE_16_9" id="{893D17FA-C446-447D-B99F-FC84ED09BD88}" vid="{F50A9F68-FA01-4B04-B7F0-F706C4462B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906</Words>
  <Application>Microsoft Macintosh PowerPoint</Application>
  <PresentationFormat>Widescreen</PresentationFormat>
  <Paragraphs>232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Century Schoolbook</vt:lpstr>
      <vt:lpstr>Courier New</vt:lpstr>
      <vt:lpstr>Segoe UI Semibold</vt:lpstr>
      <vt:lpstr>Times New Roman</vt:lpstr>
      <vt:lpstr>ARTEMIS 16:9 Master</vt:lpstr>
      <vt:lpstr>DAF 2.0 Overview, Usage, and Examples</vt:lpstr>
      <vt:lpstr>Contents</vt:lpstr>
      <vt:lpstr>DAF Overview</vt:lpstr>
      <vt:lpstr>Agents &amp; Functions</vt:lpstr>
      <vt:lpstr>Basic Agent Types</vt:lpstr>
      <vt:lpstr>Networking</vt:lpstr>
      <vt:lpstr>Logging</vt:lpstr>
      <vt:lpstr>DAF Usage</vt:lpstr>
      <vt:lpstr>Constructing an Agent</vt:lpstr>
      <vt:lpstr>Interacting with Other Agents</vt:lpstr>
      <vt:lpstr>Building a Simulation</vt:lpstr>
      <vt:lpstr>Analyzing Results</vt:lpstr>
      <vt:lpstr>Excel Model Builder</vt:lpstr>
      <vt:lpstr>Example: Boid’s Birds</vt:lpstr>
      <vt:lpstr>Basic “Bird” Agent</vt:lpstr>
      <vt:lpstr>Specific Bird Agents</vt:lpstr>
      <vt:lpstr>Specific Bird Agents (Cont.)</vt:lpstr>
      <vt:lpstr>Bird Analysis</vt:lpstr>
      <vt:lpstr>Demo: Observing Birds</vt:lpstr>
      <vt:lpstr>Demo: Networked Birds</vt:lpstr>
      <vt:lpstr>Demo: Star-Peer Networked Birds</vt:lpstr>
      <vt:lpstr>Demo: Parent-Child Networked Birds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DAF, MATLAB, and Tools for Success</dc:title>
  <dc:creator>Kris Ezra</dc:creator>
  <cp:lastModifiedBy>Thomas A Satterly</cp:lastModifiedBy>
  <cp:revision>156</cp:revision>
  <dcterms:created xsi:type="dcterms:W3CDTF">2016-01-28T17:19:58Z</dcterms:created>
  <dcterms:modified xsi:type="dcterms:W3CDTF">2017-10-24T06:04:56Z</dcterms:modified>
</cp:coreProperties>
</file>