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5C2CE"/>
    <a:srgbClr val="00D18E"/>
    <a:srgbClr val="FCBD0A"/>
    <a:srgbClr val="EB4B00"/>
    <a:srgbClr val="28AF84"/>
    <a:srgbClr val="00FFAD"/>
    <a:srgbClr val="FD8408"/>
    <a:srgbClr val="DB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23C91-A241-4F81-87F9-7552507C614B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F9996-CBA9-4E71-AFAA-5E0007F2E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98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297D9-7E37-4DD3-6583-BAC1F0102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ED0902-F32C-88AF-8406-EB70D6DEE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DA17A-84D0-8F89-BD6A-5F4CB733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2F04-0E89-4CC0-890C-F31168AC6DE6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E11118-865C-CD5D-4D7D-5F40DC2E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30ADDA-B38E-A595-854C-54C9F4CA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DB94-516E-4FCA-9C13-18501FE179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31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E8119-5695-AE9A-85FC-A109419B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D2CCAB-0895-1A2E-BE10-F6D692107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2AA81D-4B4F-BDE9-89C2-FF9D37D4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2F04-0E89-4CC0-890C-F31168AC6DE6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7211F3-CB45-A5ED-F793-35E7AF5C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39B73D-147D-5CA9-DCFB-93194766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DB94-516E-4FCA-9C13-18501FE179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9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2D6133-D569-EE5F-9663-4EAF47A9D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686DA-2501-DE25-2AE0-89F037656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ED6150-9BB3-7679-4765-52FF16E3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2F04-0E89-4CC0-890C-F31168AC6DE6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7A3E9-9F78-2B0B-4DE3-AC5413CE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B5B8AE-3EA7-FEA4-91E3-C9B5D1E4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DB94-516E-4FCA-9C13-18501FE179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76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60FA3-07F8-F74E-2EC5-6B9704FB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E3ED4-60AB-3B35-5B78-E1FA6E86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23E1BE-FBF5-3567-4734-8F8B7136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2F04-0E89-4CC0-890C-F31168AC6DE6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591CA-9997-3238-86F8-6E6D4E17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F33809-D890-4870-D042-F4836D1D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DB94-516E-4FCA-9C13-18501FE179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68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6D247-23CA-3C15-3BB8-A0CF153F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431977-9991-ED24-1A02-DA142FF93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BA8FD-2081-EE20-45F0-A06956B2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2F04-0E89-4CC0-890C-F31168AC6DE6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D68FB6-3C5E-AD2C-AA80-EC60368B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80D3F-4CAD-8E7F-89C2-4B9AB507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DB94-516E-4FCA-9C13-18501FE179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63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02A13-B2ED-1668-1B40-AE14AF1E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266D89-8433-03E8-B38F-8473F4D16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9C9414-85FB-EC83-09CE-3D942AE97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81819E-95E6-2CA4-0C40-051C843A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2F04-0E89-4CC0-890C-F31168AC6DE6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119A55-B262-69EA-4DE3-52977119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CF8753-8D61-D356-388C-C4970A4E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DB94-516E-4FCA-9C13-18501FE179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FB1F4-FC32-84D8-922C-4D0B38CA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F18D8E-418B-EC5B-9D6E-E8E985BB9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93E51D-AEDE-83E4-3C5D-C543736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97EF58-28E2-E757-5154-43C2A6C1D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FF4E51-EEB9-D255-CBE1-DBE1150FC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21CFE6-1CCD-1969-393A-CC6EB1C7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2F04-0E89-4CC0-890C-F31168AC6DE6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2F8859-4706-7B7E-3E41-D597CFAC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31E727-02EB-ACF4-00C5-8F400E0F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DB94-516E-4FCA-9C13-18501FE179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35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779A3-5257-4A74-8610-693965BD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791AFA-D8B5-A337-777D-D1C5A9AF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2F04-0E89-4CC0-890C-F31168AC6DE6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860026-E9E7-CBA1-F329-B3F2299E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EEB6B9-CB07-4BF7-542E-BEF9CA9F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DB94-516E-4FCA-9C13-18501FE179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9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B8DCBD-54F8-6190-ED2B-ACFFFCFB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2F04-0E89-4CC0-890C-F31168AC6DE6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C6E655-B840-913A-8AD4-2F1F6FCE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7D3F55-97D6-8700-468E-825F89EE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DB94-516E-4FCA-9C13-18501FE179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24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74AD2-556D-D2BF-F880-7C667A14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CDD00-B356-8C2B-9460-90725CFC4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E65675-E9EE-B7A4-C35D-743C0C6AA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38BC6B-BA62-755A-3456-684F9BB7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2F04-0E89-4CC0-890C-F31168AC6DE6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947F0C-0BD9-B7EE-4A33-7992D440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7F74B6-C2FC-44EC-E42A-C2C9B243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DB94-516E-4FCA-9C13-18501FE179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35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96319-510D-A5EA-06A1-5588023E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E70E3F-BE1A-6F2D-AB03-DF79B7054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E9EC40-B0DE-318A-044B-64ADAC00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2C6827-5C16-911C-AE5D-E2911F18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2F04-0E89-4CC0-890C-F31168AC6DE6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65E8F8-0E94-035E-A25A-F2177BB5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8EE579-71FD-C42B-A1E6-0405CBEF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DB94-516E-4FCA-9C13-18501FE179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73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2C5615-F98A-302F-5CF7-9B71AE20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7957E1-50E8-9A23-178D-7DD3E769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1DD8A9-2D47-5BC5-2A51-A336FA8B4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82F04-0E89-4CC0-890C-F31168AC6DE6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42E13-E62D-EA72-CEC8-FFF4DA8DF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17591E-688A-2E48-4DF3-B2D72D92D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E6DB94-516E-4FCA-9C13-18501FE179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56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FDAC599F-968B-17F6-F3B4-DDD683C1F830}"/>
              </a:ext>
            </a:extLst>
          </p:cNvPr>
          <p:cNvSpPr/>
          <p:nvPr/>
        </p:nvSpPr>
        <p:spPr>
          <a:xfrm>
            <a:off x="3990336" y="1484791"/>
            <a:ext cx="4211323" cy="421132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36EA14-4D73-A67B-2B88-161EC802DB75}"/>
              </a:ext>
            </a:extLst>
          </p:cNvPr>
          <p:cNvSpPr txBox="1"/>
          <p:nvPr/>
        </p:nvSpPr>
        <p:spPr>
          <a:xfrm>
            <a:off x="4853453" y="1335988"/>
            <a:ext cx="247772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>
                <a:latin typeface="Imprint MT Shadow" panose="04020605060303030202" pitchFamily="82" charset="0"/>
              </a:rPr>
              <a:t>2</a:t>
            </a:r>
            <a:endParaRPr lang="fr-FR" dirty="0">
              <a:latin typeface="Imprint MT Shadow" panose="04020605060303030202" pitchFamily="8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EC9C36-5A61-393F-38F9-50A444121188}"/>
              </a:ext>
            </a:extLst>
          </p:cNvPr>
          <p:cNvSpPr txBox="1"/>
          <p:nvPr/>
        </p:nvSpPr>
        <p:spPr>
          <a:xfrm>
            <a:off x="2541635" y="802466"/>
            <a:ext cx="7108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Grandview" panose="020B0502040204020203" pitchFamily="34" charset="0"/>
              </a:rPr>
              <a:t>Itération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7B4FDEF-2F93-F601-F6CB-A972F4A47144}"/>
              </a:ext>
            </a:extLst>
          </p:cNvPr>
          <p:cNvSpPr/>
          <p:nvPr/>
        </p:nvSpPr>
        <p:spPr>
          <a:xfrm>
            <a:off x="2835588" y="4037090"/>
            <a:ext cx="2477729" cy="2477729"/>
          </a:xfrm>
          <a:prstGeom prst="ellipse">
            <a:avLst/>
          </a:prstGeom>
          <a:solidFill>
            <a:srgbClr val="FCBD0A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DE81F97-117A-C7EB-06CE-97943D7ADC73}"/>
              </a:ext>
            </a:extLst>
          </p:cNvPr>
          <p:cNvSpPr/>
          <p:nvPr/>
        </p:nvSpPr>
        <p:spPr>
          <a:xfrm>
            <a:off x="4853452" y="4024015"/>
            <a:ext cx="2477729" cy="2477729"/>
          </a:xfrm>
          <a:prstGeom prst="ellipse">
            <a:avLst/>
          </a:prstGeom>
          <a:solidFill>
            <a:srgbClr val="00D18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AF7EB7B-34F3-3360-E096-282A6094FDBC}"/>
              </a:ext>
            </a:extLst>
          </p:cNvPr>
          <p:cNvSpPr/>
          <p:nvPr/>
        </p:nvSpPr>
        <p:spPr>
          <a:xfrm>
            <a:off x="6828137" y="4024015"/>
            <a:ext cx="2477729" cy="2477729"/>
          </a:xfrm>
          <a:prstGeom prst="ellipse">
            <a:avLst/>
          </a:prstGeom>
          <a:solidFill>
            <a:srgbClr val="EB4B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0247490-B96E-9B73-755F-F4ED9F213C5D}"/>
              </a:ext>
            </a:extLst>
          </p:cNvPr>
          <p:cNvSpPr txBox="1"/>
          <p:nvPr/>
        </p:nvSpPr>
        <p:spPr>
          <a:xfrm>
            <a:off x="3074796" y="5091288"/>
            <a:ext cx="60350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Faure Solène        Renard Tanguy       Zhang Xin      Laury Lucie</a:t>
            </a:r>
          </a:p>
        </p:txBody>
      </p:sp>
    </p:spTree>
    <p:extLst>
      <p:ext uri="{BB962C8B-B14F-4D97-AF65-F5344CB8AC3E}">
        <p14:creationId xmlns:p14="http://schemas.microsoft.com/office/powerpoint/2010/main" val="415809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8E54B58-7CC3-F987-B14F-C2721785729F}"/>
              </a:ext>
            </a:extLst>
          </p:cNvPr>
          <p:cNvSpPr txBox="1"/>
          <p:nvPr/>
        </p:nvSpPr>
        <p:spPr>
          <a:xfrm>
            <a:off x="375920" y="408214"/>
            <a:ext cx="7108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Grandview" panose="020B0502040204020203" pitchFamily="34" charset="0"/>
              </a:rPr>
              <a:t>I. Objectifs de l’itération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D580582-325E-9F89-E66F-D9D8D69A0A4E}"/>
              </a:ext>
            </a:extLst>
          </p:cNvPr>
          <p:cNvSpPr/>
          <p:nvPr/>
        </p:nvSpPr>
        <p:spPr>
          <a:xfrm>
            <a:off x="1950684" y="1480700"/>
            <a:ext cx="1372619" cy="1372619"/>
          </a:xfrm>
          <a:prstGeom prst="ellipse">
            <a:avLst/>
          </a:prstGeom>
          <a:solidFill>
            <a:srgbClr val="FCBD0A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13A794-1503-BE18-F949-D98D1F4155BC}"/>
              </a:ext>
            </a:extLst>
          </p:cNvPr>
          <p:cNvSpPr/>
          <p:nvPr/>
        </p:nvSpPr>
        <p:spPr>
          <a:xfrm>
            <a:off x="1951703" y="3115877"/>
            <a:ext cx="1371600" cy="1371600"/>
          </a:xfrm>
          <a:prstGeom prst="ellipse">
            <a:avLst/>
          </a:prstGeom>
          <a:solidFill>
            <a:srgbClr val="00D18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078FA21-466A-1B86-12DD-7189A7D657FC}"/>
              </a:ext>
            </a:extLst>
          </p:cNvPr>
          <p:cNvSpPr/>
          <p:nvPr/>
        </p:nvSpPr>
        <p:spPr>
          <a:xfrm>
            <a:off x="1951703" y="4750035"/>
            <a:ext cx="1371600" cy="1371600"/>
          </a:xfrm>
          <a:prstGeom prst="ellipse">
            <a:avLst/>
          </a:prstGeom>
          <a:solidFill>
            <a:srgbClr val="EB4B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9EEFF8-DD9F-DDC1-2AD8-0163ACF8C1B0}"/>
              </a:ext>
            </a:extLst>
          </p:cNvPr>
          <p:cNvSpPr/>
          <p:nvPr/>
        </p:nvSpPr>
        <p:spPr>
          <a:xfrm>
            <a:off x="6312310" y="2167009"/>
            <a:ext cx="7216877" cy="5377300"/>
          </a:xfrm>
          <a:prstGeom prst="rect">
            <a:avLst/>
          </a:prstGeom>
          <a:blipFill dpi="0" rotWithShape="1">
            <a:blip r:embed="rId2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C598B17-873C-76CC-603F-C443F122EDB0}"/>
              </a:ext>
            </a:extLst>
          </p:cNvPr>
          <p:cNvSpPr/>
          <p:nvPr/>
        </p:nvSpPr>
        <p:spPr>
          <a:xfrm>
            <a:off x="1863211" y="1445719"/>
            <a:ext cx="1407600" cy="14076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01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FA6543B-15BF-CFC1-39D2-64EE811F54F1}"/>
              </a:ext>
            </a:extLst>
          </p:cNvPr>
          <p:cNvSpPr txBox="1"/>
          <p:nvPr/>
        </p:nvSpPr>
        <p:spPr>
          <a:xfrm>
            <a:off x="3687095" y="1964853"/>
            <a:ext cx="6769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Finaliser la structure de données et améliorer ses performances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212C13-A51D-E73E-7179-67741FC1A119}"/>
              </a:ext>
            </a:extLst>
          </p:cNvPr>
          <p:cNvSpPr/>
          <p:nvPr/>
        </p:nvSpPr>
        <p:spPr>
          <a:xfrm>
            <a:off x="1863211" y="3079877"/>
            <a:ext cx="1407600" cy="14076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02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20C482-78FD-9B6A-BFCB-16F2E70FE378}"/>
              </a:ext>
            </a:extLst>
          </p:cNvPr>
          <p:cNvSpPr txBox="1"/>
          <p:nvPr/>
        </p:nvSpPr>
        <p:spPr>
          <a:xfrm>
            <a:off x="3687093" y="5233169"/>
            <a:ext cx="6769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Commencer à faire le lien entre le visuel et la structure de données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1AA0FE-51D5-17D1-C021-B356ADAED24E}"/>
              </a:ext>
            </a:extLst>
          </p:cNvPr>
          <p:cNvSpPr/>
          <p:nvPr/>
        </p:nvSpPr>
        <p:spPr>
          <a:xfrm>
            <a:off x="1863211" y="4714035"/>
            <a:ext cx="1407600" cy="14076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03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A2568D-F1EE-1874-3F02-C285DB46ACB0}"/>
              </a:ext>
            </a:extLst>
          </p:cNvPr>
          <p:cNvSpPr txBox="1"/>
          <p:nvPr/>
        </p:nvSpPr>
        <p:spPr>
          <a:xfrm>
            <a:off x="3687094" y="3617011"/>
            <a:ext cx="6769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Commencer à modifier la structure 3D</a:t>
            </a:r>
          </a:p>
        </p:txBody>
      </p:sp>
    </p:spTree>
    <p:extLst>
      <p:ext uri="{BB962C8B-B14F-4D97-AF65-F5344CB8AC3E}">
        <p14:creationId xmlns:p14="http://schemas.microsoft.com/office/powerpoint/2010/main" val="634365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9000">
              <a:schemeClr val="bg1">
                <a:lumMod val="95000"/>
              </a:schemeClr>
            </a:gs>
            <a:gs pos="91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3A2FFBF-7259-7ECB-A2AA-3658BA7BF453}"/>
              </a:ext>
            </a:extLst>
          </p:cNvPr>
          <p:cNvSpPr txBox="1"/>
          <p:nvPr/>
        </p:nvSpPr>
        <p:spPr>
          <a:xfrm>
            <a:off x="375920" y="408214"/>
            <a:ext cx="11442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Grandview" panose="020B0502040204020203" pitchFamily="34" charset="0"/>
              </a:rPr>
              <a:t>II. Changements par rapport à l’étude préalable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367F9F-D218-637B-FFFD-E0AB836C80D2}"/>
              </a:ext>
            </a:extLst>
          </p:cNvPr>
          <p:cNvSpPr/>
          <p:nvPr/>
        </p:nvSpPr>
        <p:spPr>
          <a:xfrm>
            <a:off x="1219200" y="1300480"/>
            <a:ext cx="3586480" cy="46634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DA9F55-18C2-F3CC-8929-CF3057BB521C}"/>
              </a:ext>
            </a:extLst>
          </p:cNvPr>
          <p:cNvSpPr txBox="1"/>
          <p:nvPr/>
        </p:nvSpPr>
        <p:spPr>
          <a:xfrm>
            <a:off x="1219200" y="1475320"/>
            <a:ext cx="3586480" cy="400110"/>
          </a:xfrm>
          <a:prstGeom prst="rect">
            <a:avLst/>
          </a:prstGeom>
          <a:solidFill>
            <a:srgbClr val="FCBD0A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+mj-lt"/>
              </a:rPr>
              <a:t>Fonctionnalités prévues</a:t>
            </a:r>
            <a:endParaRPr lang="fr-FR" b="1" dirty="0">
              <a:latin typeface="+mj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E63593-D7AD-40E8-49BF-71CA3A4A4113}"/>
              </a:ext>
            </a:extLst>
          </p:cNvPr>
          <p:cNvSpPr txBox="1"/>
          <p:nvPr/>
        </p:nvSpPr>
        <p:spPr>
          <a:xfrm>
            <a:off x="1412239" y="2620278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Fonctionnalité de modification de mode de visualisation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Fonctionnalité de modification des coordonnées d’un point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Fonctionnalité de détection des trous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61F3CCA-BD03-001A-3F52-9D037F1F1A1C}"/>
              </a:ext>
            </a:extLst>
          </p:cNvPr>
          <p:cNvSpPr/>
          <p:nvPr/>
        </p:nvSpPr>
        <p:spPr>
          <a:xfrm>
            <a:off x="2472439" y="5598760"/>
            <a:ext cx="1080000" cy="1080000"/>
          </a:xfrm>
          <a:prstGeom prst="ellipse">
            <a:avLst/>
          </a:prstGeom>
          <a:solidFill>
            <a:srgbClr val="FCBD0A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8D3727-2216-9416-A794-9359941838E0}"/>
              </a:ext>
            </a:extLst>
          </p:cNvPr>
          <p:cNvSpPr/>
          <p:nvPr/>
        </p:nvSpPr>
        <p:spPr>
          <a:xfrm>
            <a:off x="7122160" y="1300480"/>
            <a:ext cx="3586480" cy="46634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48A084-CCFF-ED1A-C302-E7D5892C1FAD}"/>
              </a:ext>
            </a:extLst>
          </p:cNvPr>
          <p:cNvSpPr txBox="1"/>
          <p:nvPr/>
        </p:nvSpPr>
        <p:spPr>
          <a:xfrm>
            <a:off x="7122160" y="1475320"/>
            <a:ext cx="3586480" cy="400110"/>
          </a:xfrm>
          <a:prstGeom prst="rect">
            <a:avLst/>
          </a:prstGeom>
          <a:solidFill>
            <a:srgbClr val="00D18E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+mj-lt"/>
              </a:rPr>
              <a:t>Fonctionnalités réalisées</a:t>
            </a:r>
            <a:endParaRPr lang="fr-FR" b="1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CACE51-0757-AFD5-90AA-937F778F3B3C}"/>
              </a:ext>
            </a:extLst>
          </p:cNvPr>
          <p:cNvSpPr txBox="1"/>
          <p:nvPr/>
        </p:nvSpPr>
        <p:spPr>
          <a:xfrm>
            <a:off x="7315198" y="1927780"/>
            <a:ext cx="320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Fonctionnalité de modification de mode de visualisation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Fonctionnalité de modification des coordonnées d’un point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Ajustement de la caméra au centre de l’objet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Export de la structure 3D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Configuration de l’anti-aliasing</a:t>
            </a:r>
          </a:p>
          <a:p>
            <a:pPr algn="just"/>
            <a:r>
              <a:rPr lang="fr-FR" dirty="0"/>
              <a:t>Ajout du repère dans le plan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B74CCF-D561-638C-E56C-3B9928FB45DB}"/>
              </a:ext>
            </a:extLst>
          </p:cNvPr>
          <p:cNvSpPr/>
          <p:nvPr/>
        </p:nvSpPr>
        <p:spPr>
          <a:xfrm>
            <a:off x="8375398" y="5570229"/>
            <a:ext cx="1080000" cy="1080000"/>
          </a:xfrm>
          <a:prstGeom prst="ellipse">
            <a:avLst/>
          </a:prstGeom>
          <a:solidFill>
            <a:srgbClr val="00D18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Graphique 15" descr="Boulier contour">
            <a:extLst>
              <a:ext uri="{FF2B5EF4-FFF2-40B4-BE49-F238E27FC236}">
                <a16:creationId xmlns:a16="http://schemas.microsoft.com/office/drawing/2014/main" id="{E2CCDD56-66CD-B82D-CDED-308C73CC4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2439" y="5778760"/>
            <a:ext cx="720000" cy="720000"/>
          </a:xfrm>
          <a:prstGeom prst="rect">
            <a:avLst/>
          </a:prstGeom>
        </p:spPr>
      </p:pic>
      <p:pic>
        <p:nvPicPr>
          <p:cNvPr id="18" name="Graphique 17" descr="Coche contour">
            <a:extLst>
              <a:ext uri="{FF2B5EF4-FFF2-40B4-BE49-F238E27FC236}">
                <a16:creationId xmlns:a16="http://schemas.microsoft.com/office/drawing/2014/main" id="{D97AC087-5396-B55E-B7F0-DE71FC096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5398" y="575022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7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89D2A2B-A073-712E-4DB9-026DB18B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024"/>
          <a:stretch>
            <a:fillRect/>
          </a:stretch>
        </p:blipFill>
        <p:spPr>
          <a:xfrm>
            <a:off x="4056792" y="700601"/>
            <a:ext cx="7759288" cy="5868219"/>
          </a:xfrm>
          <a:custGeom>
            <a:avLst/>
            <a:gdLst>
              <a:gd name="connsiteX0" fmla="*/ 0 w 7759288"/>
              <a:gd name="connsiteY0" fmla="*/ 439086 h 5868219"/>
              <a:gd name="connsiteX1" fmla="*/ 300172 w 7759288"/>
              <a:gd name="connsiteY1" fmla="*/ 439086 h 5868219"/>
              <a:gd name="connsiteX2" fmla="*/ 300172 w 7759288"/>
              <a:gd name="connsiteY2" fmla="*/ 1023861 h 5868219"/>
              <a:gd name="connsiteX3" fmla="*/ 0 w 7759288"/>
              <a:gd name="connsiteY3" fmla="*/ 1023861 h 5868219"/>
              <a:gd name="connsiteX4" fmla="*/ 300172 w 7759288"/>
              <a:gd name="connsiteY4" fmla="*/ 0 h 5868219"/>
              <a:gd name="connsiteX5" fmla="*/ 7759288 w 7759288"/>
              <a:gd name="connsiteY5" fmla="*/ 0 h 5868219"/>
              <a:gd name="connsiteX6" fmla="*/ 7759288 w 7759288"/>
              <a:gd name="connsiteY6" fmla="*/ 5868219 h 5868219"/>
              <a:gd name="connsiteX7" fmla="*/ 300172 w 7759288"/>
              <a:gd name="connsiteY7" fmla="*/ 5868219 h 5868219"/>
              <a:gd name="connsiteX8" fmla="*/ 300172 w 7759288"/>
              <a:gd name="connsiteY8" fmla="*/ 1023861 h 5868219"/>
              <a:gd name="connsiteX9" fmla="*/ 1700980 w 7759288"/>
              <a:gd name="connsiteY9" fmla="*/ 1023861 h 5868219"/>
              <a:gd name="connsiteX10" fmla="*/ 1700980 w 7759288"/>
              <a:gd name="connsiteY10" fmla="*/ 439086 h 5868219"/>
              <a:gd name="connsiteX11" fmla="*/ 300172 w 7759288"/>
              <a:gd name="connsiteY11" fmla="*/ 439086 h 586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59288" h="5868219">
                <a:moveTo>
                  <a:pt x="0" y="439086"/>
                </a:moveTo>
                <a:lnTo>
                  <a:pt x="300172" y="439086"/>
                </a:lnTo>
                <a:lnTo>
                  <a:pt x="300172" y="1023861"/>
                </a:lnTo>
                <a:lnTo>
                  <a:pt x="0" y="1023861"/>
                </a:lnTo>
                <a:close/>
                <a:moveTo>
                  <a:pt x="300172" y="0"/>
                </a:moveTo>
                <a:lnTo>
                  <a:pt x="7759288" y="0"/>
                </a:lnTo>
                <a:lnTo>
                  <a:pt x="7759288" y="5868219"/>
                </a:lnTo>
                <a:lnTo>
                  <a:pt x="300172" y="5868219"/>
                </a:lnTo>
                <a:lnTo>
                  <a:pt x="300172" y="1023861"/>
                </a:lnTo>
                <a:lnTo>
                  <a:pt x="1700980" y="1023861"/>
                </a:lnTo>
                <a:lnTo>
                  <a:pt x="1700980" y="439086"/>
                </a:lnTo>
                <a:lnTo>
                  <a:pt x="300172" y="439086"/>
                </a:lnTo>
                <a:close/>
              </a:path>
            </a:pathLst>
          </a:cu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8D0EEF0-22D9-041B-57FE-EEF3B9802814}"/>
              </a:ext>
            </a:extLst>
          </p:cNvPr>
          <p:cNvSpPr txBox="1"/>
          <p:nvPr/>
        </p:nvSpPr>
        <p:spPr>
          <a:xfrm>
            <a:off x="375920" y="408214"/>
            <a:ext cx="11442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Grandview" panose="020B0502040204020203" pitchFamily="34" charset="0"/>
              </a:rPr>
              <a:t>II. Changements par rapport à l’étude préalable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2559672-D7BB-788B-B3E9-11285A827777}"/>
              </a:ext>
            </a:extLst>
          </p:cNvPr>
          <p:cNvSpPr/>
          <p:nvPr/>
        </p:nvSpPr>
        <p:spPr>
          <a:xfrm>
            <a:off x="982407" y="2517128"/>
            <a:ext cx="353961" cy="353961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498D8E-AFE4-4880-9B15-D6D54CF7DC91}"/>
              </a:ext>
            </a:extLst>
          </p:cNvPr>
          <p:cNvSpPr txBox="1"/>
          <p:nvPr/>
        </p:nvSpPr>
        <p:spPr>
          <a:xfrm>
            <a:off x="893916" y="1976284"/>
            <a:ext cx="530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ED7D31"/>
                </a:solidFill>
              </a:rPr>
              <a:t>P1</a:t>
            </a:r>
            <a:endParaRPr lang="fr-FR" b="1" dirty="0">
              <a:solidFill>
                <a:srgbClr val="ED7D3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9B56FA-18C3-9F55-06E0-06D5FD137F2B}"/>
              </a:ext>
            </a:extLst>
          </p:cNvPr>
          <p:cNvSpPr txBox="1"/>
          <p:nvPr/>
        </p:nvSpPr>
        <p:spPr>
          <a:xfrm>
            <a:off x="943078" y="2950268"/>
            <a:ext cx="2595718" cy="1940957"/>
          </a:xfrm>
          <a:prstGeom prst="roundRect">
            <a:avLst/>
          </a:prstGeom>
          <a:solidFill>
            <a:srgbClr val="ED7D31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</a:p>
          <a:p>
            <a:r>
              <a:rPr lang="fr-FR" dirty="0"/>
              <a:t>	H1,</a:t>
            </a:r>
          </a:p>
          <a:p>
            <a:r>
              <a:rPr lang="fr-FR" dirty="0"/>
              <a:t>	H2,</a:t>
            </a:r>
          </a:p>
          <a:p>
            <a:r>
              <a:rPr lang="fr-FR" dirty="0"/>
              <a:t>	H3,</a:t>
            </a:r>
          </a:p>
          <a:p>
            <a:r>
              <a:rPr lang="fr-FR" dirty="0"/>
              <a:t>	H4</a:t>
            </a:r>
          </a:p>
          <a:p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9137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E32EC6-6B83-3CC8-21CB-A757C0E405F8}"/>
              </a:ext>
            </a:extLst>
          </p:cNvPr>
          <p:cNvSpPr txBox="1"/>
          <p:nvPr/>
        </p:nvSpPr>
        <p:spPr>
          <a:xfrm>
            <a:off x="375920" y="408214"/>
            <a:ext cx="11442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Grandview" panose="020B0502040204020203" pitchFamily="34" charset="0"/>
              </a:rPr>
              <a:t>II. Changements par rapport à l’étude préalable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5A36D6-337D-8C41-5917-F80C607D6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9" y="1340721"/>
            <a:ext cx="11850754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1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2925BB9-EE66-0076-E13E-3F00D837D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1" b="14702"/>
          <a:stretch/>
        </p:blipFill>
        <p:spPr bwMode="auto">
          <a:xfrm>
            <a:off x="-403123" y="1203530"/>
            <a:ext cx="12015019" cy="44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B6C403F-C183-907C-534C-54811965C7D4}"/>
              </a:ext>
            </a:extLst>
          </p:cNvPr>
          <p:cNvSpPr txBox="1"/>
          <p:nvPr/>
        </p:nvSpPr>
        <p:spPr>
          <a:xfrm>
            <a:off x="375920" y="408214"/>
            <a:ext cx="11442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Grandview" panose="020B0502040204020203" pitchFamily="34" charset="0"/>
              </a:rPr>
              <a:t>II. Changements par rapport à l’étude préalable </a:t>
            </a:r>
          </a:p>
        </p:txBody>
      </p:sp>
    </p:spTree>
    <p:extLst>
      <p:ext uri="{BB962C8B-B14F-4D97-AF65-F5344CB8AC3E}">
        <p14:creationId xmlns:p14="http://schemas.microsoft.com/office/powerpoint/2010/main" val="307952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E070DB5-4740-184A-7F99-83E8AD9A2D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"/>
            <a:ext cx="12466320" cy="6896549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BDE81F97-117A-C7EB-06CE-97943D7ADC73}"/>
              </a:ext>
            </a:extLst>
          </p:cNvPr>
          <p:cNvSpPr/>
          <p:nvPr/>
        </p:nvSpPr>
        <p:spPr>
          <a:xfrm>
            <a:off x="6255529" y="2341174"/>
            <a:ext cx="3582106" cy="3582106"/>
          </a:xfrm>
          <a:prstGeom prst="ellipse">
            <a:avLst/>
          </a:prstGeom>
          <a:solidFill>
            <a:srgbClr val="00D18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EC9C36-5A61-393F-38F9-50A444121188}"/>
              </a:ext>
            </a:extLst>
          </p:cNvPr>
          <p:cNvSpPr txBox="1"/>
          <p:nvPr/>
        </p:nvSpPr>
        <p:spPr>
          <a:xfrm>
            <a:off x="2537954" y="3044279"/>
            <a:ext cx="7108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spc="600" dirty="0">
                <a:latin typeface="Grandview" panose="020B0502040204020203" pitchFamily="34" charset="0"/>
              </a:rPr>
              <a:t>DÉMONSTRATION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7B4FDEF-2F93-F601-F6CB-A972F4A47144}"/>
              </a:ext>
            </a:extLst>
          </p:cNvPr>
          <p:cNvSpPr/>
          <p:nvPr/>
        </p:nvSpPr>
        <p:spPr>
          <a:xfrm>
            <a:off x="1549895" y="986437"/>
            <a:ext cx="2477729" cy="2477729"/>
          </a:xfrm>
          <a:prstGeom prst="ellipse">
            <a:avLst/>
          </a:prstGeom>
          <a:solidFill>
            <a:srgbClr val="FCBD0A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03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621BD48-97E5-A033-427E-75FEBCD06EC6}"/>
              </a:ext>
            </a:extLst>
          </p:cNvPr>
          <p:cNvSpPr txBox="1"/>
          <p:nvPr/>
        </p:nvSpPr>
        <p:spPr>
          <a:xfrm>
            <a:off x="375920" y="408214"/>
            <a:ext cx="11442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Grandview" panose="020B0502040204020203" pitchFamily="34" charset="0"/>
              </a:rPr>
              <a:t>IV. Planning pour l’itération 3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5CD4A3F-C23F-2DF4-0E87-78AFEF19B2F3}"/>
              </a:ext>
            </a:extLst>
          </p:cNvPr>
          <p:cNvSpPr/>
          <p:nvPr/>
        </p:nvSpPr>
        <p:spPr>
          <a:xfrm>
            <a:off x="682317" y="1401020"/>
            <a:ext cx="1372619" cy="1372619"/>
          </a:xfrm>
          <a:prstGeom prst="ellipse">
            <a:avLst/>
          </a:prstGeom>
          <a:solidFill>
            <a:srgbClr val="FCBD0A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90A549E-87D6-FFE6-03F0-A11FC45F9E43}"/>
              </a:ext>
            </a:extLst>
          </p:cNvPr>
          <p:cNvSpPr/>
          <p:nvPr/>
        </p:nvSpPr>
        <p:spPr>
          <a:xfrm>
            <a:off x="581064" y="3183191"/>
            <a:ext cx="1371600" cy="1371600"/>
          </a:xfrm>
          <a:prstGeom prst="ellipse">
            <a:avLst/>
          </a:prstGeom>
          <a:solidFill>
            <a:srgbClr val="00D18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3171881-027A-48BA-8FB1-1A7B3B733836}"/>
              </a:ext>
            </a:extLst>
          </p:cNvPr>
          <p:cNvSpPr/>
          <p:nvPr/>
        </p:nvSpPr>
        <p:spPr>
          <a:xfrm>
            <a:off x="581064" y="4948381"/>
            <a:ext cx="1371600" cy="1371600"/>
          </a:xfrm>
          <a:prstGeom prst="ellipse">
            <a:avLst/>
          </a:prstGeom>
          <a:solidFill>
            <a:srgbClr val="EB4B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EE25D98-F29F-0137-A493-7C34CF41A774}"/>
              </a:ext>
            </a:extLst>
          </p:cNvPr>
          <p:cNvSpPr/>
          <p:nvPr/>
        </p:nvSpPr>
        <p:spPr>
          <a:xfrm>
            <a:off x="6290047" y="1399491"/>
            <a:ext cx="1372619" cy="1372619"/>
          </a:xfrm>
          <a:prstGeom prst="ellipse">
            <a:avLst/>
          </a:prstGeom>
          <a:solidFill>
            <a:srgbClr val="FCBD0A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4336661-F6ED-EE49-B976-3B3366B55672}"/>
              </a:ext>
            </a:extLst>
          </p:cNvPr>
          <p:cNvSpPr/>
          <p:nvPr/>
        </p:nvSpPr>
        <p:spPr>
          <a:xfrm>
            <a:off x="6290047" y="3178612"/>
            <a:ext cx="1371600" cy="1371600"/>
          </a:xfrm>
          <a:prstGeom prst="ellipse">
            <a:avLst/>
          </a:prstGeom>
          <a:solidFill>
            <a:srgbClr val="00D18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CA076BD-AB90-0570-C165-17CE31FAC0D9}"/>
              </a:ext>
            </a:extLst>
          </p:cNvPr>
          <p:cNvSpPr/>
          <p:nvPr/>
        </p:nvSpPr>
        <p:spPr>
          <a:xfrm>
            <a:off x="6290047" y="4956714"/>
            <a:ext cx="1371600" cy="1371600"/>
          </a:xfrm>
          <a:prstGeom prst="ellipse">
            <a:avLst/>
          </a:prstGeom>
          <a:solidFill>
            <a:srgbClr val="EB4B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2778DB-795D-0C96-9DA8-8B6C13119F3D}"/>
              </a:ext>
            </a:extLst>
          </p:cNvPr>
          <p:cNvSpPr/>
          <p:nvPr/>
        </p:nvSpPr>
        <p:spPr>
          <a:xfrm>
            <a:off x="605071" y="1382001"/>
            <a:ext cx="1407600" cy="14076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01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98EC0F3-5EE9-73DE-CA72-B0061BCFC7DA}"/>
              </a:ext>
            </a:extLst>
          </p:cNvPr>
          <p:cNvSpPr/>
          <p:nvPr/>
        </p:nvSpPr>
        <p:spPr>
          <a:xfrm>
            <a:off x="504039" y="3168780"/>
            <a:ext cx="1407600" cy="14076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02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7C2CA3D-1BC2-9AEB-4DC6-3AE64EFB6291}"/>
              </a:ext>
            </a:extLst>
          </p:cNvPr>
          <p:cNvSpPr/>
          <p:nvPr/>
        </p:nvSpPr>
        <p:spPr>
          <a:xfrm>
            <a:off x="504039" y="4938714"/>
            <a:ext cx="1407600" cy="14076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03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FDA4C24-DA05-2767-D110-3AFFECA8F76E}"/>
              </a:ext>
            </a:extLst>
          </p:cNvPr>
          <p:cNvSpPr/>
          <p:nvPr/>
        </p:nvSpPr>
        <p:spPr>
          <a:xfrm>
            <a:off x="6211153" y="1380749"/>
            <a:ext cx="1407600" cy="14076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04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C37F85B-8F02-6F17-9BC2-189A6AE7DAE8}"/>
              </a:ext>
            </a:extLst>
          </p:cNvPr>
          <p:cNvSpPr/>
          <p:nvPr/>
        </p:nvSpPr>
        <p:spPr>
          <a:xfrm>
            <a:off x="6211153" y="3168731"/>
            <a:ext cx="1407600" cy="14076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05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ED186AA-8BC9-11C9-3F23-FE193B8ADC38}"/>
              </a:ext>
            </a:extLst>
          </p:cNvPr>
          <p:cNvSpPr/>
          <p:nvPr/>
        </p:nvSpPr>
        <p:spPr>
          <a:xfrm>
            <a:off x="6211153" y="4946881"/>
            <a:ext cx="1407600" cy="14076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06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451DC6-8006-037D-2EDD-D3ECC78884F4}"/>
              </a:ext>
            </a:extLst>
          </p:cNvPr>
          <p:cNvSpPr txBox="1"/>
          <p:nvPr/>
        </p:nvSpPr>
        <p:spPr>
          <a:xfrm>
            <a:off x="2448767" y="1896194"/>
            <a:ext cx="310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Sélection de plusieurs faces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D096573-5A82-E782-D2D5-829061B7DC49}"/>
              </a:ext>
            </a:extLst>
          </p:cNvPr>
          <p:cNvSpPr txBox="1"/>
          <p:nvPr/>
        </p:nvSpPr>
        <p:spPr>
          <a:xfrm>
            <a:off x="2448767" y="3541246"/>
            <a:ext cx="3106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Tester les algorithmes de détections des trous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CA8939A-2131-3275-ECB6-FD6310CE0D6E}"/>
              </a:ext>
            </a:extLst>
          </p:cNvPr>
          <p:cNvSpPr txBox="1"/>
          <p:nvPr/>
        </p:nvSpPr>
        <p:spPr>
          <a:xfrm>
            <a:off x="2528679" y="5311015"/>
            <a:ext cx="3106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Début des algorithmes de réparation du maillage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780E9D-EAFC-1CCB-3A27-2D15B5DDD64E}"/>
              </a:ext>
            </a:extLst>
          </p:cNvPr>
          <p:cNvSpPr txBox="1"/>
          <p:nvPr/>
        </p:nvSpPr>
        <p:spPr>
          <a:xfrm>
            <a:off x="8058070" y="1896194"/>
            <a:ext cx="310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Communication des erreurs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53DA722-5C6B-4428-EF9B-4F80B14C6B0C}"/>
              </a:ext>
            </a:extLst>
          </p:cNvPr>
          <p:cNvSpPr txBox="1"/>
          <p:nvPr/>
        </p:nvSpPr>
        <p:spPr>
          <a:xfrm>
            <a:off x="8058070" y="3687865"/>
            <a:ext cx="310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Affichage des arêtes à erreur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F3D3C31-A713-F0DE-EAC3-8DB038AB8155}"/>
              </a:ext>
            </a:extLst>
          </p:cNvPr>
          <p:cNvSpPr txBox="1"/>
          <p:nvPr/>
        </p:nvSpPr>
        <p:spPr>
          <a:xfrm>
            <a:off x="8058070" y="5319348"/>
            <a:ext cx="3106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Génération d’un point et ses trois triangles associés</a:t>
            </a:r>
          </a:p>
        </p:txBody>
      </p:sp>
    </p:spTree>
    <p:extLst>
      <p:ext uri="{BB962C8B-B14F-4D97-AF65-F5344CB8AC3E}">
        <p14:creationId xmlns:p14="http://schemas.microsoft.com/office/powerpoint/2010/main" val="38383524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198</Words>
  <Application>Microsoft Office PowerPoint</Application>
  <PresentationFormat>Grand écran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Grandview</vt:lpstr>
      <vt:lpstr>Imprint MT Shadow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Lucye laury</dc:creator>
  <cp:lastModifiedBy>Lucye laury</cp:lastModifiedBy>
  <cp:revision>2</cp:revision>
  <dcterms:created xsi:type="dcterms:W3CDTF">2024-01-18T07:54:19Z</dcterms:created>
  <dcterms:modified xsi:type="dcterms:W3CDTF">2024-01-18T09:19:35Z</dcterms:modified>
</cp:coreProperties>
</file>