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6"/>
  </p:notesMasterIdLst>
  <p:sldIdLst>
    <p:sldId id="256" r:id="rId2"/>
    <p:sldId id="260" r:id="rId3"/>
    <p:sldId id="287" r:id="rId4"/>
    <p:sldId id="288" r:id="rId5"/>
    <p:sldId id="273" r:id="rId6"/>
    <p:sldId id="296" r:id="rId7"/>
    <p:sldId id="294" r:id="rId8"/>
    <p:sldId id="295" r:id="rId9"/>
    <p:sldId id="259" r:id="rId10"/>
    <p:sldId id="298" r:id="rId11"/>
    <p:sldId id="303" r:id="rId12"/>
    <p:sldId id="299" r:id="rId13"/>
    <p:sldId id="302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2C1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6"/>
    <p:restoredTop sz="96303"/>
  </p:normalViewPr>
  <p:slideViewPr>
    <p:cSldViewPr snapToGrid="0">
      <p:cViewPr varScale="1">
        <p:scale>
          <a:sx n="148" d="100"/>
          <a:sy n="148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A206C-B515-4E4E-B2DC-85CDE3C8DCA5}" type="datetimeFigureOut">
              <a:rPr lang="en-NO" smtClean="0"/>
              <a:t>01/06/2025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DB961-9D77-1648-AE43-68D0729D950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018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1.1 million km</a:t>
            </a:r>
            <a:r>
              <a:rPr lang="en-GB" sz="1200" baseline="300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2</a:t>
            </a:r>
            <a:r>
              <a:rPr lang="en-GB" sz="12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A6333-A04F-4C76-98B2-3628A3F42F5B}" type="slidenum">
              <a:rPr lang="en-GB" smtClean="0"/>
              <a:t>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7F16-4E5F-A066-5438-23FEC63600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805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89071-B833-2CC8-A136-8BB70DE1E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983C0B-2868-3F42-A47C-04528F7F92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96EE9-6AFF-6BDE-6D6B-12696A794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1.1 million km</a:t>
            </a:r>
            <a:r>
              <a:rPr lang="en-GB" sz="1200" baseline="300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2</a:t>
            </a:r>
            <a:r>
              <a:rPr lang="en-GB" sz="12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8D968-9683-C952-4EC5-B277E598BC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A6333-A04F-4C76-98B2-3628A3F42F5B}" type="slidenum">
              <a:rPr lang="en-GB" smtClean="0"/>
              <a:t>13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20F-7656-8D2E-BAA1-31FA89AABB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55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O" dirty="0"/>
              <a:t>Biochemical/physical model</a:t>
            </a:r>
          </a:p>
          <a:p>
            <a:r>
              <a:rPr lang="en-NO" dirty="0"/>
              <a:t>If we study the areas where most changes in the &amp; variables:</a:t>
            </a:r>
          </a:p>
          <a:p>
            <a:r>
              <a:rPr lang="en-NO" dirty="0"/>
              <a:t>NS cummulate 5 hotspots of change</a:t>
            </a:r>
          </a:p>
          <a:p>
            <a:r>
              <a:rPr lang="en-NO" dirty="0"/>
              <a:t>Region with the most changes in the Atlantic</a:t>
            </a:r>
          </a:p>
          <a:p>
            <a:r>
              <a:rPr lang="en-NO" dirty="0"/>
              <a:t>Important study effect on ecosytem NS</a:t>
            </a:r>
          </a:p>
          <a:p>
            <a:endParaRPr lang="en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A6333-A04F-4C76-98B2-3628A3F42F5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30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Most impacting pressure:</a:t>
            </a:r>
          </a:p>
          <a:p>
            <a:pPr marL="171450" indent="-171450">
              <a:buFontTx/>
              <a:buChar char="-"/>
            </a:pPr>
            <a:r>
              <a:rPr lang="en-NO" dirty="0"/>
              <a:t>Species extraction</a:t>
            </a:r>
          </a:p>
          <a:p>
            <a:pPr marL="171450" indent="-171450">
              <a:buFontTx/>
              <a:buChar char="-"/>
            </a:pPr>
            <a:r>
              <a:rPr lang="en-NO" dirty="0"/>
              <a:t>Noise</a:t>
            </a:r>
          </a:p>
          <a:p>
            <a:pPr marL="171450" indent="-171450">
              <a:buFontTx/>
              <a:buChar char="-"/>
            </a:pPr>
            <a:r>
              <a:rPr lang="en-NO" dirty="0"/>
              <a:t>Bycatch</a:t>
            </a:r>
          </a:p>
          <a:p>
            <a:pPr marL="171450" indent="-171450">
              <a:buFontTx/>
              <a:buChar char="-"/>
            </a:pPr>
            <a:r>
              <a:rPr lang="en-NO" dirty="0"/>
              <a:t>Seafloor abrasion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A6333-A04F-4C76-98B2-3628A3F42F5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04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5A10B-FEEB-F4E9-8EF2-959530CC4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93EB7-6FBB-034B-4070-487CAA4ED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59CF9C-4756-6520-C04E-5278F7148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Second version of the model</a:t>
            </a:r>
          </a:p>
          <a:p>
            <a:r>
              <a:rPr lang="en-GB" dirty="0"/>
              <a:t>End 2 end: Microbiota to top predators</a:t>
            </a:r>
          </a:p>
          <a:p>
            <a:r>
              <a:rPr lang="en-GB" dirty="0"/>
              <a:t>Currency -&gt; Nitrogen: </a:t>
            </a: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most commonly limiting element in this environment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Black arrows: Exchanges between food web/ Orange arrows: Fisheries / Green arrows advection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Model of intermediate complexity -&gt; it may not be clear with this food web but a lot of choices for simplification have been made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0FA8B-CB65-AD50-77DC-8234D305D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A6333-A04F-4C76-98B2-3628A3F42F5B}" type="slidenum">
              <a:rPr lang="en-GB" smtClean="0"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0208-4DBD-E8AE-320F-0516D33833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06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9C4FB-8929-AC8B-8E22-82792DC5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ADF5A-572C-24B6-99E6-CD8AA3B15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49124-C04B-5A8E-EB6B-B6343E21A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Second version of the model</a:t>
            </a:r>
          </a:p>
          <a:p>
            <a:r>
              <a:rPr lang="en-GB" dirty="0"/>
              <a:t>End 2 end: Microbiota to top predators</a:t>
            </a:r>
          </a:p>
          <a:p>
            <a:r>
              <a:rPr lang="en-GB" dirty="0"/>
              <a:t>Currency -&gt; Nitrogen: </a:t>
            </a: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most commonly limiting element in this environment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Black arrows: Exchanges between food web/ Orange arrows: Fisheries / Green arrows advection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Model of intermediate complexity -&gt; it may not be clear with this food web but a lot of choices for simplification have been made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A4E22-1905-253A-4FA2-09C89420C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A6333-A04F-4C76-98B2-3628A3F42F5B}" type="slidenum">
              <a:rPr lang="en-GB" smtClean="0"/>
              <a:t>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53D07-CD16-45B7-EA0A-09C22377EF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62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E1A32-AC15-4AF9-4CF3-2C2E4F4CB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B2A9C-B26A-964B-C2EE-AE37C3D8DA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72D6D5-C53E-1A25-7EFA-01E1B34EA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Second version of the model</a:t>
            </a:r>
          </a:p>
          <a:p>
            <a:r>
              <a:rPr lang="en-GB" dirty="0"/>
              <a:t>End 2 end: Microbiota to top predators</a:t>
            </a:r>
          </a:p>
          <a:p>
            <a:r>
              <a:rPr lang="en-GB" dirty="0"/>
              <a:t>Currency -&gt; Nitrogen: </a:t>
            </a: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most commonly limiting element in this environment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Black arrows: Exchanges between food web/ Orange arrows: Fisheries / Green arrows advection 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Model of intermediate complexity -&gt; it may not be clear with this food web but a lot of choices for simplification have been made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6BA7-6BF9-8390-BC0B-BB61D9C51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A6333-A04F-4C76-98B2-3628A3F42F5B}" type="slidenum">
              <a:rPr lang="en-GB" smtClean="0"/>
              <a:t>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12B7-B494-533B-6F47-0C899EC77F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28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Fishes, top predators… -&gt; only horizontal</a:t>
            </a:r>
          </a:p>
          <a:p>
            <a:r>
              <a:rPr lang="en-GB"/>
              <a:t>Larvae -&gt; passive vertical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A6333-A04F-4C76-98B2-3628A3F42F5B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3592-B03B-A928-47A4-48ED74FFFB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44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B46EC-6F6F-1CBC-44A7-ADB591339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CE368-D796-E838-E8AE-B4C7BDA8C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F1775-8BA9-FD73-B8BF-6C8CB3973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1.1 million km</a:t>
            </a:r>
            <a:r>
              <a:rPr lang="en-GB" sz="1200" baseline="300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2</a:t>
            </a:r>
            <a:r>
              <a:rPr lang="en-GB" sz="12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06DDF-B2C5-3419-DCF5-EBB59D7D7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A6333-A04F-4C76-98B2-3628A3F42F5B}" type="slidenum">
              <a:rPr lang="en-GB" smtClean="0"/>
              <a:t>10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BFAE-80B6-FC17-B8C4-E57E87F643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05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7EAF6-998A-C041-21F9-EC02E4CF3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54831C-4496-9488-3B2D-291ABFA21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57EA9-3A40-1080-F266-1912B9434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1.1 million km</a:t>
            </a:r>
            <a:r>
              <a:rPr lang="en-GB" sz="1200" baseline="300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2</a:t>
            </a:r>
            <a:r>
              <a:rPr lang="en-GB" sz="12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C770C-7CA5-56FC-B9E4-85048C629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A6333-A04F-4C76-98B2-3628A3F42F5B}" type="slidenum">
              <a:rPr lang="en-GB" smtClean="0"/>
              <a:t>12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FBEC1-FD0A-E9CD-2490-9312FB151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57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3C55-436D-044D-AD81-CA94B8C20B4D}" type="datetime1">
              <a:rPr lang="nb-NO" smtClean="0"/>
              <a:t>01.06.2025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9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F87D-5D31-364A-A5FF-23101BAA9F25}" type="datetime1">
              <a:rPr lang="nb-NO" smtClean="0"/>
              <a:t>01.06.2025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4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B137-4285-3F4B-B2C6-ABE74187FF28}" type="datetime1">
              <a:rPr lang="nb-NO" smtClean="0"/>
              <a:t>01.06.2025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8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F037-4495-D445-A892-630221933554}" type="datetime1">
              <a:rPr lang="nb-NO" smtClean="0"/>
              <a:t>01.06.2025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7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31CF-BDF1-1E4D-8580-B51656D8EEF2}" type="datetime1">
              <a:rPr lang="nb-NO" smtClean="0"/>
              <a:t>01.06.2025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93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69B9-9B36-FB43-A3A5-7CE0D06EDF40}" type="datetime1">
              <a:rPr lang="nb-NO" smtClean="0"/>
              <a:t>01.06.2025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3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318-A0CB-604E-80AF-3C9483D2DDEB}" type="datetime1">
              <a:rPr lang="nb-NO" smtClean="0"/>
              <a:t>01.06.2025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64E6-386D-1049-BA69-7EC9FC26E820}" type="datetime1">
              <a:rPr lang="nb-NO" smtClean="0"/>
              <a:t>01.06.2025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883F-6E7F-D34B-8E38-CD90BCA398EF}" type="datetime1">
              <a:rPr lang="nb-NO" smtClean="0"/>
              <a:t>01.06.2025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8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09C8C8-DACB-7247-B03B-5367F5D911A9}" type="datetime1">
              <a:rPr lang="nb-NO" smtClean="0"/>
              <a:t>01.06.2025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8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D4AF-236F-394F-98F7-18CF5DC39B7F}" type="datetime1">
              <a:rPr lang="nb-NO" smtClean="0"/>
              <a:t>01.06.2025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6C38FB-1F3B-1048-A8B1-55290B5E2526}" type="datetime1">
              <a:rPr lang="nb-NO" smtClean="0"/>
              <a:t>01.06.2025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9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oat with fish and a whale in the water&#10;&#10;AI-generated content may be incorrect.">
            <a:extLst>
              <a:ext uri="{FF2B5EF4-FFF2-40B4-BE49-F238E27FC236}">
                <a16:creationId xmlns:a16="http://schemas.microsoft.com/office/drawing/2014/main" id="{C82725DC-9151-1CF3-1233-D20D8438FA96}"/>
              </a:ext>
            </a:extLst>
          </p:cNvPr>
          <p:cNvPicPr>
            <a:picLocks noChangeAspect="1"/>
          </p:cNvPicPr>
          <p:nvPr/>
        </p:nvPicPr>
        <p:blipFill>
          <a:blip/>
          <a:srcRect t="7941" b="2941"/>
          <a:stretch>
            <a:fillRect/>
          </a:stretch>
        </p:blipFill>
        <p:spPr>
          <a:xfrm>
            <a:off x="0" y="0"/>
            <a:ext cx="12192000" cy="72434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8D3EF-FAB7-B13D-1163-80EB686E8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NO" sz="5200" dirty="0">
                <a:solidFill>
                  <a:srgbClr val="FFFFFF"/>
                </a:solidFill>
              </a:rPr>
              <a:t>StrathE2E </a:t>
            </a:r>
            <a:br>
              <a:rPr lang="en-NO" sz="5200" dirty="0">
                <a:solidFill>
                  <a:srgbClr val="FFFFFF"/>
                </a:solidFill>
              </a:rPr>
            </a:br>
            <a:r>
              <a:rPr lang="en-NO" sz="5200" dirty="0">
                <a:solidFill>
                  <a:srgbClr val="FFFFFF"/>
                </a:solidFill>
              </a:rPr>
              <a:t>Norwegian Sea implementation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817E8-69C2-5E2F-9569-34F3463D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C0145-B488-9AC7-9168-1E038B7A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 descr="A person in a boat with fish and a whale in the water&#10;&#10;AI-generated content may be incorrect.">
            <a:extLst>
              <a:ext uri="{FF2B5EF4-FFF2-40B4-BE49-F238E27FC236}">
                <a16:creationId xmlns:a16="http://schemas.microsoft.com/office/drawing/2014/main" id="{47080C97-C206-C307-02B5-5243F7A833F8}"/>
              </a:ext>
            </a:extLst>
          </p:cNvPr>
          <p:cNvPicPr>
            <a:picLocks noChangeAspect="1"/>
          </p:cNvPicPr>
          <p:nvPr/>
        </p:nvPicPr>
        <p:blipFill>
          <a:blip/>
          <a:srcRect l="30441" t="22830" r="62794" b="72758"/>
          <a:stretch>
            <a:fillRect/>
          </a:stretch>
        </p:blipFill>
        <p:spPr>
          <a:xfrm>
            <a:off x="4285133" y="1210232"/>
            <a:ext cx="824753" cy="358589"/>
          </a:xfrm>
          <a:prstGeom prst="rect">
            <a:avLst/>
          </a:prstGeom>
        </p:spPr>
      </p:pic>
      <p:pic>
        <p:nvPicPr>
          <p:cNvPr id="10" name="Picture 9" descr="A person in a boat with fish and a whale in the water&#10;&#10;AI-generated content may be incorrect.">
            <a:extLst>
              <a:ext uri="{FF2B5EF4-FFF2-40B4-BE49-F238E27FC236}">
                <a16:creationId xmlns:a16="http://schemas.microsoft.com/office/drawing/2014/main" id="{53327651-AAA2-6427-040A-FC334802ECE3}"/>
              </a:ext>
            </a:extLst>
          </p:cNvPr>
          <p:cNvPicPr>
            <a:picLocks noChangeAspect="1"/>
          </p:cNvPicPr>
          <p:nvPr/>
        </p:nvPicPr>
        <p:blipFill>
          <a:blip/>
          <a:srcRect l="6544" t="8603" r="90377" b="84748"/>
          <a:stretch>
            <a:fillRect/>
          </a:stretch>
        </p:blipFill>
        <p:spPr>
          <a:xfrm>
            <a:off x="170329" y="24408"/>
            <a:ext cx="681319" cy="5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25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D497D-990B-896A-7E4D-FF7FB934F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FFA50404-9713-5D3A-E95D-805F5464DA4D}"/>
              </a:ext>
            </a:extLst>
          </p:cNvPr>
          <p:cNvSpPr txBox="1">
            <a:spLocks/>
          </p:cNvSpPr>
          <p:nvPr/>
        </p:nvSpPr>
        <p:spPr>
          <a:xfrm>
            <a:off x="197892" y="319088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Scenarios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2FBFB-B497-D640-07F4-932D828A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7E29-0B0E-4512-ABAB-51A7C616285D}" type="slidenum">
              <a:rPr lang="fr-FR" smtClean="0"/>
              <a:t>10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6C83D-4131-B58B-CEA8-41606828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Tanguy </a:t>
            </a:r>
            <a:r>
              <a:rPr lang="fr-FR" dirty="0" err="1"/>
              <a:t>Genthon</a:t>
            </a:r>
            <a:r>
              <a:rPr lang="fr-FR" dirty="0"/>
              <a:t> -  The Burn - June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BE007-3C9A-1D4C-54AB-510F5478A184}"/>
              </a:ext>
            </a:extLst>
          </p:cNvPr>
          <p:cNvSpPr txBox="1"/>
          <p:nvPr/>
        </p:nvSpPr>
        <p:spPr>
          <a:xfrm>
            <a:off x="1954305" y="1332473"/>
            <a:ext cx="459773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800" dirty="0"/>
              <a:t>24 models: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NO" sz="2800" dirty="0"/>
              <a:t>2 forcing climate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800" dirty="0"/>
              <a:t>GFDL-ESM4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800" dirty="0"/>
              <a:t>CNRM-CM6-1-HR</a:t>
            </a:r>
            <a:endParaRPr lang="en-NO" sz="28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NO" sz="2800" dirty="0"/>
              <a:t>2 SSP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O" sz="2800" dirty="0"/>
              <a:t>SSP126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O" sz="2800" dirty="0"/>
              <a:t>SSP370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NO" sz="2800" dirty="0"/>
              <a:t>6 decades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O" sz="2800" dirty="0"/>
              <a:t>2010-2019: Baseline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NO" sz="2800" dirty="0"/>
              <a:t>2020-2069: Scenarios</a:t>
            </a:r>
          </a:p>
        </p:txBody>
      </p:sp>
      <p:pic>
        <p:nvPicPr>
          <p:cNvPr id="8" name="Graphic 7" descr="Thermometer with solid fill">
            <a:extLst>
              <a:ext uri="{FF2B5EF4-FFF2-40B4-BE49-F238E27FC236}">
                <a16:creationId xmlns:a16="http://schemas.microsoft.com/office/drawing/2014/main" id="{3A843253-6E4B-2CF2-E3CD-7A249BB25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6266003" y="2088613"/>
            <a:ext cx="2888926" cy="288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27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81164-752F-2A5E-4D3A-B782374B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A44A5-C5B7-FDCF-AD24-3ABB61BC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0306A-290B-CF14-0F78-74C6AA3FCB2A}"/>
              </a:ext>
            </a:extLst>
          </p:cNvPr>
          <p:cNvPicPr>
            <a:picLocks noChangeAspect="1"/>
          </p:cNvPicPr>
          <p:nvPr/>
        </p:nvPicPr>
        <p:blipFill>
          <a:blip/>
          <a:srcRect l="2452" r="77665"/>
          <a:stretch>
            <a:fillRect/>
          </a:stretch>
        </p:blipFill>
        <p:spPr>
          <a:xfrm>
            <a:off x="2173857" y="327715"/>
            <a:ext cx="2001327" cy="5824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3EDA59-1EBD-B545-12FB-BE7FB5F52B3D}"/>
              </a:ext>
            </a:extLst>
          </p:cNvPr>
          <p:cNvSpPr txBox="1"/>
          <p:nvPr/>
        </p:nvSpPr>
        <p:spPr>
          <a:xfrm rot="16200000">
            <a:off x="-513272" y="2675102"/>
            <a:ext cx="341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3200" dirty="0"/>
              <a:t>Production (t/km</a:t>
            </a:r>
            <a:r>
              <a:rPr lang="en-NO" sz="3200" baseline="30000" dirty="0"/>
              <a:t>2</a:t>
            </a:r>
            <a:r>
              <a:rPr lang="en-NO" sz="3200" dirty="0"/>
              <a:t>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6E0D666-A43A-0E0D-F855-FD4BC91175C0}"/>
              </a:ext>
            </a:extLst>
          </p:cNvPr>
          <p:cNvPicPr>
            <a:picLocks noChangeAspect="1"/>
          </p:cNvPicPr>
          <p:nvPr/>
        </p:nvPicPr>
        <p:blipFill>
          <a:blip/>
          <a:srcRect t="93553"/>
          <a:stretch>
            <a:fillRect/>
          </a:stretch>
        </p:blipFill>
        <p:spPr>
          <a:xfrm>
            <a:off x="124261" y="5720459"/>
            <a:ext cx="11583547" cy="43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D8D0-6F25-6171-A4FF-2BCADBC8D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0A3D2D72-C623-0AA0-E76E-B338698A4D1B}"/>
              </a:ext>
            </a:extLst>
          </p:cNvPr>
          <p:cNvSpPr txBox="1">
            <a:spLocks/>
          </p:cNvSpPr>
          <p:nvPr/>
        </p:nvSpPr>
        <p:spPr>
          <a:xfrm>
            <a:off x="85748" y="113246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6CFA3-E46E-A9B2-3847-513D6531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7E29-0B0E-4512-ABAB-51A7C616285D}" type="slidenum">
              <a:rPr lang="fr-FR" smtClean="0"/>
              <a:t>12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2A2D0-B5CF-F256-868F-E84C6911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Tanguy </a:t>
            </a:r>
            <a:r>
              <a:rPr lang="fr-FR" dirty="0" err="1"/>
              <a:t>Genthon</a:t>
            </a:r>
            <a:r>
              <a:rPr lang="fr-FR" dirty="0"/>
              <a:t> -  The Burn - June 2025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96EAD8-056B-3975-DD52-6257853400D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935708" y="319088"/>
            <a:ext cx="9786869" cy="56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25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25145-71A3-91C2-1643-6249A8DA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E3C19-F908-9580-32A8-A2D21FB7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7E29-0B0E-4512-ABAB-51A7C616285D}" type="slidenum">
              <a:rPr lang="fr-FR" smtClean="0"/>
              <a:t>13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81D8-5787-9E87-577A-E1BFF742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Tanguy </a:t>
            </a:r>
            <a:r>
              <a:rPr lang="fr-FR" dirty="0" err="1"/>
              <a:t>Genthon</a:t>
            </a:r>
            <a:r>
              <a:rPr lang="fr-FR" dirty="0"/>
              <a:t> -  The Burn - June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158AD-BEC6-5C1C-C733-65A9B87A935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027740" y="220476"/>
            <a:ext cx="10369838" cy="60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7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A6B622-5D1F-A892-7911-55BFD86F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Tanguy Genthon -  The Burn - June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45F6F7-D407-40B5-E37F-63A6E484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0EF79-CBB8-9124-A2A6-0CDBAF0C0B7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832002" y="715408"/>
            <a:ext cx="7772400" cy="5498903"/>
          </a:xfrm>
          <a:prstGeom prst="rect">
            <a:avLst/>
          </a:prstGeom>
        </p:spPr>
      </p:pic>
      <p:sp>
        <p:nvSpPr>
          <p:cNvPr id="6" name="Titre 3">
            <a:extLst>
              <a:ext uri="{FF2B5EF4-FFF2-40B4-BE49-F238E27FC236}">
                <a16:creationId xmlns:a16="http://schemas.microsoft.com/office/drawing/2014/main" id="{64F95109-C875-B9A9-8F5F-5A34FE698DBE}"/>
              </a:ext>
            </a:extLst>
          </p:cNvPr>
          <p:cNvSpPr txBox="1">
            <a:spLocks/>
          </p:cNvSpPr>
          <p:nvPr/>
        </p:nvSpPr>
        <p:spPr>
          <a:xfrm>
            <a:off x="197892" y="319088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ADEBBBF-6AB4-8869-B12D-15C87E469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9604402" y="3802968"/>
            <a:ext cx="1965982" cy="76511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2267491-9402-74C6-92F2-F7E4467396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9604402" y="1739985"/>
            <a:ext cx="1689535" cy="8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1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3">
            <a:extLst>
              <a:ext uri="{FF2B5EF4-FFF2-40B4-BE49-F238E27FC236}">
                <a16:creationId xmlns:a16="http://schemas.microsoft.com/office/drawing/2014/main" id="{39B576D8-7B5A-FCD9-E614-E93563A45891}"/>
              </a:ext>
            </a:extLst>
          </p:cNvPr>
          <p:cNvSpPr txBox="1">
            <a:spLocks/>
          </p:cNvSpPr>
          <p:nvPr/>
        </p:nvSpPr>
        <p:spPr>
          <a:xfrm>
            <a:off x="197892" y="319088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The Norwegian Sea</a:t>
            </a:r>
          </a:p>
        </p:txBody>
      </p:sp>
      <p:pic>
        <p:nvPicPr>
          <p:cNvPr id="4" name="Image 3" descr="Une image contenant texte, eau, barrière de corail, bateau&#10;&#10;Description générée automatiquement">
            <a:extLst>
              <a:ext uri="{FF2B5EF4-FFF2-40B4-BE49-F238E27FC236}">
                <a16:creationId xmlns:a16="http://schemas.microsoft.com/office/drawing/2014/main" id="{B947A654-343B-BA83-2F23-FA50D2884D47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6" y="1540565"/>
            <a:ext cx="5134396" cy="385935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D3F89C9-EE76-DFD3-5B10-7E18326695E8}"/>
              </a:ext>
            </a:extLst>
          </p:cNvPr>
          <p:cNvSpPr txBox="1"/>
          <p:nvPr/>
        </p:nvSpPr>
        <p:spPr>
          <a:xfrm>
            <a:off x="5517691" y="1178121"/>
            <a:ext cx="5308505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Aptos" panose="020B0004020202020204" pitchFamily="34" charset="0"/>
              </a:rPr>
              <a:t>T</a:t>
            </a: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ransition zone for warm and saline Atlantic waters 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and cold and fresh Arctic waters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</a:rPr>
              <a:t>Norwegian Shelf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200-500m depth</a:t>
            </a:r>
            <a:endParaRPr lang="en-GB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N</a:t>
            </a:r>
            <a:r>
              <a:rPr lang="en-GB" dirty="0">
                <a:latin typeface="Calibri" panose="020F0502020204030204" pitchFamily="34" charset="0"/>
              </a:rPr>
              <a:t>orwegian Basin</a:t>
            </a:r>
            <a:endParaRPr lang="en-GB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3000-5000m depth</a:t>
            </a:r>
          </a:p>
        </p:txBody>
      </p:sp>
      <p:pic>
        <p:nvPicPr>
          <p:cNvPr id="6" name="Picture 5" descr="A map of the arctic&#10;&#10;Description automatically generated">
            <a:extLst>
              <a:ext uri="{FF2B5EF4-FFF2-40B4-BE49-F238E27FC236}">
                <a16:creationId xmlns:a16="http://schemas.microsoft.com/office/drawing/2014/main" id="{B9105807-821A-DBC8-5AD1-D106EC40DC8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397" y="2109440"/>
            <a:ext cx="2735557" cy="27109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F0874-492F-C202-1143-82E1DE1C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7E29-0B0E-4512-ABAB-51A7C616285D}" type="slidenum">
              <a:rPr lang="fr-FR" smtClean="0"/>
              <a:t>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97DDE-C00F-FE98-5A5A-5FC51569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Tanguy Genthon -  The Burn - June 2025</a:t>
            </a:r>
          </a:p>
        </p:txBody>
      </p:sp>
    </p:spTree>
    <p:extLst>
      <p:ext uri="{BB962C8B-B14F-4D97-AF65-F5344CB8AC3E}">
        <p14:creationId xmlns:p14="http://schemas.microsoft.com/office/powerpoint/2010/main" val="38271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64425D-9B6E-F3DE-FB1D-C3559E24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7E29-0B0E-4512-ABAB-51A7C616285D}" type="slidenum">
              <a:rPr lang="fr-FR" smtClean="0"/>
              <a:t>3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1E02BD-7B25-5102-F7B0-44116919471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24" y="393107"/>
            <a:ext cx="3180194" cy="271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7A892C-393D-AE44-EBCE-235D0977A00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2" y="3225162"/>
            <a:ext cx="3334812" cy="28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E3321-D55F-1398-E45E-706550E83A8E}"/>
              </a:ext>
            </a:extLst>
          </p:cNvPr>
          <p:cNvSpPr txBox="1"/>
          <p:nvPr/>
        </p:nvSpPr>
        <p:spPr>
          <a:xfrm>
            <a:off x="4606983" y="2219734"/>
            <a:ext cx="6097424" cy="2209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2775"/>
              </a:lnSpc>
            </a:pPr>
            <a:r>
              <a:rPr lang="en-GB" sz="1800" b="0" i="0" u="none" strike="noStrike" dirty="0">
                <a:solidFill>
                  <a:srgbClr val="FFD5D5"/>
                </a:solidFill>
                <a:effectLst/>
                <a:latin typeface="Arial" panose="020B0604020202020204" pitchFamily="34" charset="0"/>
              </a:rPr>
              <a:t>Nitrate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775"/>
              </a:lnSpc>
            </a:pPr>
            <a:r>
              <a:rPr lang="en-GB" sz="1800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Chlorophyll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775"/>
              </a:lnSpc>
            </a:pPr>
            <a:r>
              <a:rPr lang="en-GB" sz="1800" b="0" i="0" u="none" strike="noStrike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Salinity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775"/>
              </a:lnSpc>
            </a:pPr>
            <a:r>
              <a:rPr lang="en-GB" sz="1800" b="0" i="0" u="none" strike="noStrike" dirty="0">
                <a:solidFill>
                  <a:srgbClr val="22E6FF"/>
                </a:solidFill>
                <a:effectLst/>
                <a:latin typeface="Arial" panose="020B0604020202020204" pitchFamily="34" charset="0"/>
              </a:rPr>
              <a:t>pH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775"/>
              </a:lnSpc>
            </a:pPr>
            <a:r>
              <a:rPr lang="en-GB" sz="1800" b="0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2775"/>
              </a:lnSpc>
            </a:pPr>
            <a:r>
              <a:rPr lang="en-GB" sz="18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Temperature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B4796-B258-B1C6-EE70-C8C02B0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Tanguy Genthon -  The Burn - June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A7F0D-FD3E-0F0F-B2EA-D4D32E9F6ECC}"/>
              </a:ext>
            </a:extLst>
          </p:cNvPr>
          <p:cNvSpPr txBox="1"/>
          <p:nvPr/>
        </p:nvSpPr>
        <p:spPr>
          <a:xfrm>
            <a:off x="7602146" y="2552288"/>
            <a:ext cx="5617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Y.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Artioli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deMora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Conte, 2024</a:t>
            </a:r>
            <a:endParaRPr lang="en-NO" dirty="0"/>
          </a:p>
        </p:txBody>
      </p:sp>
      <p:pic>
        <p:nvPicPr>
          <p:cNvPr id="2052" name="Picture 4" descr="Plymouth Marine Laboratory | Helmholtz Research Software Directory">
            <a:extLst>
              <a:ext uri="{FF2B5EF4-FFF2-40B4-BE49-F238E27FC236}">
                <a16:creationId xmlns:a16="http://schemas.microsoft.com/office/drawing/2014/main" id="{EADDB678-353A-C47A-A627-679486E5124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894" y="2552288"/>
            <a:ext cx="3879272" cy="155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8BB69-EB10-2F50-929A-9E35266F3BB0}"/>
                  </a:ext>
                </a:extLst>
              </p:cNvPr>
              <p:cNvSpPr txBox="1"/>
              <p:nvPr/>
            </p:nvSpPr>
            <p:spPr>
              <a:xfrm>
                <a:off x="4581386" y="1661574"/>
                <a:ext cx="3029227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Areas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𝐴𝑡𝑙</m:t>
                            </m:r>
                          </m:sub>
                        </m:sSub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between 1990 and 2069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8BB69-EB10-2F50-929A-9E35266F3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386" y="1661574"/>
                <a:ext cx="3029227" cy="651269"/>
              </a:xfrm>
              <a:prstGeom prst="rect">
                <a:avLst/>
              </a:prstGeom>
              <a:blipFill>
                <a:blip r:embed="rId6"/>
                <a:stretch>
                  <a:fillRect l="-1815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BF4D3E83-5962-B2A6-689C-2A1B35366C3E}"/>
              </a:ext>
            </a:extLst>
          </p:cNvPr>
          <p:cNvSpPr txBox="1">
            <a:spLocks/>
          </p:cNvSpPr>
          <p:nvPr/>
        </p:nvSpPr>
        <p:spPr>
          <a:xfrm>
            <a:off x="224230" y="-64426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dirty="0" err="1"/>
              <a:t>Climate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659BB-1D9B-A944-FBB0-2DC59063332C}"/>
              </a:ext>
            </a:extLst>
          </p:cNvPr>
          <p:cNvSpPr txBox="1"/>
          <p:nvPr/>
        </p:nvSpPr>
        <p:spPr>
          <a:xfrm>
            <a:off x="5618246" y="374408"/>
            <a:ext cx="6349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O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NO" sz="3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NEMO-ERSEM</a:t>
            </a:r>
            <a:endParaRPr lang="en-NO" dirty="0"/>
          </a:p>
        </p:txBody>
      </p:sp>
      <p:pic>
        <p:nvPicPr>
          <p:cNvPr id="9" name="Image 17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24F3613E-F6D0-6823-A4E6-C1DD2601BF2D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814" y="117423"/>
            <a:ext cx="3070872" cy="10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1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555783-2CF5-35BB-E8A2-9D08012F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Tanguy Genthon -  The Burn - June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52F71-734F-DF5E-4925-AD65D8FB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7E29-0B0E-4512-ABAB-51A7C616285D}" type="slidenum">
              <a:rPr lang="fr-FR" smtClean="0"/>
              <a:t>4</a:t>
            </a:fld>
            <a:endParaRPr lang="fr-FR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94A9FEA7-4609-13AF-9AF7-055729CE278A}"/>
              </a:ext>
            </a:extLst>
          </p:cNvPr>
          <p:cNvSpPr txBox="1">
            <a:spLocks/>
          </p:cNvSpPr>
          <p:nvPr/>
        </p:nvSpPr>
        <p:spPr>
          <a:xfrm>
            <a:off x="91752" y="-117981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2800" dirty="0" err="1"/>
              <a:t>Fisheries</a:t>
            </a:r>
            <a:endParaRPr lang="en-GB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01D809-8DB8-CBF7-8E04-A1A1CA77EC1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1752" y="1306284"/>
            <a:ext cx="5840766" cy="37257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AE637F0-AD27-D723-C208-7002E60BA1F8}"/>
              </a:ext>
            </a:extLst>
          </p:cNvPr>
          <p:cNvGrpSpPr/>
          <p:nvPr/>
        </p:nvGrpSpPr>
        <p:grpSpPr>
          <a:xfrm>
            <a:off x="5227941" y="1757081"/>
            <a:ext cx="6914403" cy="2316163"/>
            <a:chOff x="5469466" y="1868201"/>
            <a:chExt cx="6914403" cy="231616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E1811B9-14C1-FECB-2552-236D99E74EA1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5469466" y="1868201"/>
              <a:ext cx="6914403" cy="198413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D96299-DA8C-5849-C0B4-3B34A1C04C13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6070599" y="3769955"/>
              <a:ext cx="6096000" cy="41440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365DFBA-B83A-29F4-3F14-DEC297EBC5EB}"/>
              </a:ext>
            </a:extLst>
          </p:cNvPr>
          <p:cNvSpPr txBox="1"/>
          <p:nvPr/>
        </p:nvSpPr>
        <p:spPr>
          <a:xfrm>
            <a:off x="1667933" y="5409808"/>
            <a:ext cx="296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ICES fisheries overview, 2022</a:t>
            </a:r>
            <a:endParaRPr lang="en-N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71F2C-F5B8-882C-CB82-1ECFDFBD0DAF}"/>
              </a:ext>
            </a:extLst>
          </p:cNvPr>
          <p:cNvPicPr>
            <a:picLocks noChangeAspect="1"/>
          </p:cNvPicPr>
          <p:nvPr/>
        </p:nvPicPr>
        <p:blipFill>
          <a:blip/>
          <a:srcRect b="49883"/>
          <a:stretch/>
        </p:blipFill>
        <p:spPr>
          <a:xfrm>
            <a:off x="5836056" y="4375255"/>
            <a:ext cx="5571989" cy="3634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A2F259-C874-F3F0-D7CA-25D1723FBD6C}"/>
              </a:ext>
            </a:extLst>
          </p:cNvPr>
          <p:cNvSpPr/>
          <p:nvPr/>
        </p:nvSpPr>
        <p:spPr>
          <a:xfrm>
            <a:off x="6674177" y="4469440"/>
            <a:ext cx="1147888" cy="2251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NSS herring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4DAE0-1410-AD71-F989-DE5D9EC862BA}"/>
              </a:ext>
            </a:extLst>
          </p:cNvPr>
          <p:cNvSpPr/>
          <p:nvPr/>
        </p:nvSpPr>
        <p:spPr>
          <a:xfrm>
            <a:off x="8804635" y="4468004"/>
            <a:ext cx="877216" cy="254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NEA mackerel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D7BD92-5BD8-3C15-CE59-4258D9A6DECD}"/>
              </a:ext>
            </a:extLst>
          </p:cNvPr>
          <p:cNvSpPr/>
          <p:nvPr/>
        </p:nvSpPr>
        <p:spPr>
          <a:xfrm>
            <a:off x="10048973" y="4517304"/>
            <a:ext cx="1089390" cy="1489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Blue whiting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1B5A27-FBCD-BD6E-ED88-A527F8E824EE}"/>
              </a:ext>
            </a:extLst>
          </p:cNvPr>
          <p:cNvSpPr txBox="1"/>
          <p:nvPr/>
        </p:nvSpPr>
        <p:spPr>
          <a:xfrm>
            <a:off x="4625789" y="3015251"/>
            <a:ext cx="690282" cy="307777"/>
          </a:xfrm>
          <a:prstGeom prst="rect">
            <a:avLst/>
          </a:prstGeom>
          <a:solidFill>
            <a:srgbClr val="8CD17D"/>
          </a:solidFill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chemeClr val="bg1"/>
                </a:solidFill>
              </a:rPr>
              <a:t>Pelagic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98A33B-EEDF-EC6A-76D0-FB9C19FC03F3}"/>
              </a:ext>
            </a:extLst>
          </p:cNvPr>
          <p:cNvSpPr txBox="1"/>
          <p:nvPr/>
        </p:nvSpPr>
        <p:spPr>
          <a:xfrm>
            <a:off x="4621204" y="3351058"/>
            <a:ext cx="869576" cy="307777"/>
          </a:xfrm>
          <a:prstGeom prst="rect">
            <a:avLst/>
          </a:prstGeom>
          <a:solidFill>
            <a:srgbClr val="59A14F"/>
          </a:solidFill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chemeClr val="bg1"/>
                </a:solidFill>
              </a:rPr>
              <a:t>Demersal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24C1C0-D503-B3E7-6EB2-4D6E43F765C9}"/>
              </a:ext>
            </a:extLst>
          </p:cNvPr>
          <p:cNvSpPr txBox="1"/>
          <p:nvPr/>
        </p:nvSpPr>
        <p:spPr>
          <a:xfrm>
            <a:off x="4949854" y="4244843"/>
            <a:ext cx="1018523" cy="307777"/>
          </a:xfrm>
          <a:prstGeom prst="rect">
            <a:avLst/>
          </a:prstGeom>
          <a:solidFill>
            <a:srgbClr val="F28E2C"/>
          </a:solidFill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chemeClr val="bg1"/>
                </a:solidFill>
              </a:rPr>
              <a:t>Crustacean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A4D05B-EEBA-80E6-FA8C-8D5054702034}"/>
              </a:ext>
            </a:extLst>
          </p:cNvPr>
          <p:cNvSpPr txBox="1"/>
          <p:nvPr/>
        </p:nvSpPr>
        <p:spPr>
          <a:xfrm>
            <a:off x="3881922" y="4221366"/>
            <a:ext cx="1018524" cy="307777"/>
          </a:xfrm>
          <a:prstGeom prst="rect">
            <a:avLst/>
          </a:prstGeom>
          <a:solidFill>
            <a:srgbClr val="FFBE7C"/>
          </a:solidFill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5A1B7-95F8-81DE-D1BB-7A6526C97788}"/>
              </a:ext>
            </a:extLst>
          </p:cNvPr>
          <p:cNvSpPr txBox="1"/>
          <p:nvPr/>
        </p:nvSpPr>
        <p:spPr>
          <a:xfrm>
            <a:off x="5028000" y="3916472"/>
            <a:ext cx="808056" cy="307777"/>
          </a:xfrm>
          <a:prstGeom prst="rect">
            <a:avLst/>
          </a:prstGeom>
          <a:solidFill>
            <a:srgbClr val="4D78A6"/>
          </a:solidFill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chemeClr val="bg1"/>
                </a:solidFill>
              </a:rPr>
              <a:t>Benthic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979CCC-FD8D-5667-534B-251BAFD0100F}"/>
              </a:ext>
            </a:extLst>
          </p:cNvPr>
          <p:cNvSpPr txBox="1"/>
          <p:nvPr/>
        </p:nvSpPr>
        <p:spPr>
          <a:xfrm>
            <a:off x="4631200" y="4585416"/>
            <a:ext cx="1301318" cy="307777"/>
          </a:xfrm>
          <a:prstGeom prst="rect">
            <a:avLst/>
          </a:prstGeom>
          <a:solidFill>
            <a:srgbClr val="A0CBE8"/>
          </a:solidFill>
        </p:spPr>
        <p:txBody>
          <a:bodyPr wrap="square" rtlCol="0">
            <a:spAutoFit/>
          </a:bodyPr>
          <a:lstStyle/>
          <a:p>
            <a:r>
              <a:rPr lang="en-NO" sz="1400" dirty="0">
                <a:solidFill>
                  <a:schemeClr val="bg1"/>
                </a:solidFill>
              </a:rPr>
              <a:t>Elsasmobranch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B90E9-96B0-6AE1-87F8-207EC3E844E7}"/>
              </a:ext>
            </a:extLst>
          </p:cNvPr>
          <p:cNvPicPr>
            <a:picLocks noChangeAspect="1"/>
          </p:cNvPicPr>
          <p:nvPr/>
        </p:nvPicPr>
        <p:blipFill>
          <a:blip/>
          <a:srcRect t="64869"/>
          <a:stretch/>
        </p:blipFill>
        <p:spPr>
          <a:xfrm>
            <a:off x="5836056" y="5066483"/>
            <a:ext cx="5571989" cy="2547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7CC3F5-83FF-7EAA-484B-AF627F54A388}"/>
              </a:ext>
            </a:extLst>
          </p:cNvPr>
          <p:cNvSpPr/>
          <p:nvPr/>
        </p:nvSpPr>
        <p:spPr>
          <a:xfrm>
            <a:off x="6705600" y="4931217"/>
            <a:ext cx="1713186" cy="3917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400" dirty="0"/>
              <a:t>Horse mackerel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A336FA-7168-79AA-54A6-BEDA1CD4F4E7}"/>
              </a:ext>
            </a:extLst>
          </p:cNvPr>
          <p:cNvSpPr/>
          <p:nvPr/>
        </p:nvSpPr>
        <p:spPr>
          <a:xfrm>
            <a:off x="8823489" y="5028676"/>
            <a:ext cx="782948" cy="2409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Beaked redfish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689084-4497-1962-74FF-9ED935CDBA98}"/>
              </a:ext>
            </a:extLst>
          </p:cNvPr>
          <p:cNvSpPr/>
          <p:nvPr/>
        </p:nvSpPr>
        <p:spPr>
          <a:xfrm>
            <a:off x="10096107" y="5011393"/>
            <a:ext cx="624263" cy="2204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Mean</a:t>
            </a:r>
            <a:endParaRPr lang="en-NO" sz="1400" dirty="0"/>
          </a:p>
        </p:txBody>
      </p:sp>
    </p:spTree>
    <p:extLst>
      <p:ext uri="{BB962C8B-B14F-4D97-AF65-F5344CB8AC3E}">
        <p14:creationId xmlns:p14="http://schemas.microsoft.com/office/powerpoint/2010/main" val="303058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963C6E-9F96-A229-E7F2-3039D865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7E29-0B0E-4512-ABAB-51A7C616285D}" type="slidenum">
              <a:rPr lang="fr-FR" smtClean="0"/>
              <a:t>5</a:t>
            </a:fld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78469-A940-45EB-63F2-DF1F26D37835}"/>
              </a:ext>
            </a:extLst>
          </p:cNvPr>
          <p:cNvSpPr txBox="1"/>
          <p:nvPr/>
        </p:nvSpPr>
        <p:spPr>
          <a:xfrm>
            <a:off x="2066075" y="1904999"/>
            <a:ext cx="68146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How will the combined impacts of climate change and fishing pressure affect fish stock productivity and ecosystem dynamics in the Norwegian Sea under future climate scenarios?</a:t>
            </a:r>
          </a:p>
        </p:txBody>
      </p:sp>
      <p:pic>
        <p:nvPicPr>
          <p:cNvPr id="8" name="Graphic 7" descr="Fishing with solid fill">
            <a:extLst>
              <a:ext uri="{FF2B5EF4-FFF2-40B4-BE49-F238E27FC236}">
                <a16:creationId xmlns:a16="http://schemas.microsoft.com/office/drawing/2014/main" id="{FAC93348-4319-EDB0-E3F3-317B6FF9C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8435396" y="1471161"/>
            <a:ext cx="3756604" cy="3756604"/>
          </a:xfrm>
          <a:prstGeom prst="rect">
            <a:avLst/>
          </a:prstGeom>
        </p:spPr>
      </p:pic>
      <p:pic>
        <p:nvPicPr>
          <p:cNvPr id="10" name="Graphic 9" descr="Thermometer with solid fill">
            <a:extLst>
              <a:ext uri="{FF2B5EF4-FFF2-40B4-BE49-F238E27FC236}">
                <a16:creationId xmlns:a16="http://schemas.microsoft.com/office/drawing/2014/main" id="{CF9EB0AF-3898-B174-F552-1475E4D43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-260303" y="1904999"/>
            <a:ext cx="2888926" cy="288892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05BDF-2367-768C-A0FC-50239DCF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Tanguy Genthon -  The Burn - June 2025</a:t>
            </a:r>
          </a:p>
        </p:txBody>
      </p:sp>
    </p:spTree>
    <p:extLst>
      <p:ext uri="{BB962C8B-B14F-4D97-AF65-F5344CB8AC3E}">
        <p14:creationId xmlns:p14="http://schemas.microsoft.com/office/powerpoint/2010/main" val="3366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7FE2B-5DBD-67D1-2E2F-293E34D1B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4D183B8-0E3F-2A65-FEC0-5E6DAC7F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7E29-0B0E-4512-ABAB-51A7C616285D}" type="slidenum">
              <a:rPr lang="fr-FR" smtClean="0"/>
              <a:t>6</a:t>
            </a:fld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F6FE2E-5745-59FA-F873-833CB64A889F}"/>
              </a:ext>
            </a:extLst>
          </p:cNvPr>
          <p:cNvCxnSpPr/>
          <p:nvPr/>
        </p:nvCxnSpPr>
        <p:spPr>
          <a:xfrm flipV="1">
            <a:off x="191996" y="580836"/>
            <a:ext cx="353746" cy="43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5C61A2-B739-A0ED-E865-A0D771DFE9C4}"/>
              </a:ext>
            </a:extLst>
          </p:cNvPr>
          <p:cNvSpPr txBox="1"/>
          <p:nvPr/>
        </p:nvSpPr>
        <p:spPr>
          <a:xfrm>
            <a:off x="457862" y="72851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err="1"/>
              <a:t>Biological</a:t>
            </a:r>
            <a:r>
              <a:rPr lang="nb-NO"/>
              <a:t> </a:t>
            </a:r>
            <a:r>
              <a:rPr lang="nb-NO" err="1"/>
              <a:t>fluxes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624C87-7410-0D40-AC37-221FD676CDE9}"/>
              </a:ext>
            </a:extLst>
          </p:cNvPr>
          <p:cNvCxnSpPr/>
          <p:nvPr/>
        </p:nvCxnSpPr>
        <p:spPr>
          <a:xfrm flipV="1">
            <a:off x="104116" y="1225791"/>
            <a:ext cx="353746" cy="4338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D061A5-B09B-AB59-8A71-1BB1D4B50C3C}"/>
              </a:ext>
            </a:extLst>
          </p:cNvPr>
          <p:cNvSpPr txBox="1"/>
          <p:nvPr/>
        </p:nvSpPr>
        <p:spPr>
          <a:xfrm>
            <a:off x="364420" y="1325908"/>
            <a:ext cx="226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err="1"/>
              <a:t>Advection</a:t>
            </a:r>
            <a:r>
              <a:rPr lang="nb-NO"/>
              <a:t>, </a:t>
            </a:r>
            <a:r>
              <a:rPr lang="nb-NO" err="1"/>
              <a:t>mixing</a:t>
            </a:r>
            <a:r>
              <a:rPr lang="nb-NO"/>
              <a:t> an</a:t>
            </a:r>
            <a:r>
              <a:rPr lang="en-GB"/>
              <a:t>d</a:t>
            </a:r>
          </a:p>
          <a:p>
            <a:r>
              <a:rPr lang="en-GB"/>
              <a:t>migration</a:t>
            </a:r>
            <a:endParaRPr lang="nb-NO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74597FB-72AC-002C-C71F-0335AA70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Tanguy Genthon -  The Burn - June 2025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295F7D0-32A5-3129-8AF4-49D1904D5F8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45742" y="-1314786"/>
            <a:ext cx="11696484" cy="119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54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D70D7-9FD8-232D-BD77-23001B09A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572DA5F-7682-187A-8D00-EDFB16DF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7E29-0B0E-4512-ABAB-51A7C616285D}" type="slidenum">
              <a:rPr lang="fr-FR" smtClean="0"/>
              <a:t>7</a:t>
            </a:fld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41206A-F4F5-A77C-8521-55B8DC5B5EE2}"/>
              </a:ext>
            </a:extLst>
          </p:cNvPr>
          <p:cNvCxnSpPr/>
          <p:nvPr/>
        </p:nvCxnSpPr>
        <p:spPr>
          <a:xfrm flipV="1">
            <a:off x="298246" y="5605373"/>
            <a:ext cx="353746" cy="43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51D5B7-95A4-001D-40F6-ABE70059E5F1}"/>
              </a:ext>
            </a:extLst>
          </p:cNvPr>
          <p:cNvSpPr txBox="1"/>
          <p:nvPr/>
        </p:nvSpPr>
        <p:spPr>
          <a:xfrm>
            <a:off x="545258" y="5715346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err="1"/>
              <a:t>Biological</a:t>
            </a:r>
            <a:r>
              <a:rPr lang="nb-NO"/>
              <a:t> </a:t>
            </a:r>
            <a:r>
              <a:rPr lang="nb-NO" err="1"/>
              <a:t>fluxes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66C30-BA51-025A-5C64-39D252FFA51F}"/>
              </a:ext>
            </a:extLst>
          </p:cNvPr>
          <p:cNvCxnSpPr/>
          <p:nvPr/>
        </p:nvCxnSpPr>
        <p:spPr>
          <a:xfrm flipV="1">
            <a:off x="2460999" y="5629478"/>
            <a:ext cx="353746" cy="4338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9B09A1-F446-6F9F-A294-D3D304859888}"/>
              </a:ext>
            </a:extLst>
          </p:cNvPr>
          <p:cNvSpPr txBox="1"/>
          <p:nvPr/>
        </p:nvSpPr>
        <p:spPr>
          <a:xfrm>
            <a:off x="2683595" y="5691889"/>
            <a:ext cx="226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Advection</a:t>
            </a:r>
            <a:r>
              <a:rPr lang="nb-NO" dirty="0"/>
              <a:t>, </a:t>
            </a:r>
            <a:r>
              <a:rPr lang="nb-NO" dirty="0" err="1"/>
              <a:t>mixing</a:t>
            </a:r>
            <a:r>
              <a:rPr lang="nb-NO" dirty="0"/>
              <a:t> an</a:t>
            </a:r>
            <a:r>
              <a:rPr lang="en-GB" dirty="0"/>
              <a:t>d</a:t>
            </a:r>
          </a:p>
          <a:p>
            <a:r>
              <a:rPr lang="en-GB" dirty="0"/>
              <a:t>migration</a:t>
            </a:r>
            <a:endParaRPr lang="nb-NO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3868C15-7D52-DD98-026A-344421E1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Tanguy Genthon -  The Burn - June 2025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C1940B-84FA-9F65-6B02-64166C8226D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90854" y="-5821791"/>
            <a:ext cx="11696484" cy="1190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37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2389A-E1F7-14D5-C733-873A58791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F13D2DE-2DC7-2310-8014-4037F947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7E29-0B0E-4512-ABAB-51A7C616285D}" type="slidenum">
              <a:rPr lang="fr-FR" smtClean="0"/>
              <a:t>8</a:t>
            </a:fld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43B2E-F4BA-67B3-C532-D934AEE7F68D}"/>
              </a:ext>
            </a:extLst>
          </p:cNvPr>
          <p:cNvSpPr txBox="1"/>
          <p:nvPr/>
        </p:nvSpPr>
        <p:spPr>
          <a:xfrm>
            <a:off x="9143172" y="5838572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/>
              <a:t>Adapted from Heath, 2023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FB38A2-004D-DDFF-67BA-D6E25E1D8EDB}"/>
              </a:ext>
            </a:extLst>
          </p:cNvPr>
          <p:cNvCxnSpPr/>
          <p:nvPr/>
        </p:nvCxnSpPr>
        <p:spPr>
          <a:xfrm flipV="1">
            <a:off x="1703222" y="652825"/>
            <a:ext cx="353746" cy="43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5EE141-51EC-A101-B820-518A522E4CF5}"/>
              </a:ext>
            </a:extLst>
          </p:cNvPr>
          <p:cNvSpPr txBox="1"/>
          <p:nvPr/>
        </p:nvSpPr>
        <p:spPr>
          <a:xfrm>
            <a:off x="1969088" y="800506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err="1"/>
              <a:t>Biological</a:t>
            </a:r>
            <a:r>
              <a:rPr lang="nb-NO"/>
              <a:t> </a:t>
            </a:r>
            <a:r>
              <a:rPr lang="nb-NO" err="1"/>
              <a:t>fluxes</a:t>
            </a:r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51389D-AB0F-903F-C694-EB38B37FEEB0}"/>
              </a:ext>
            </a:extLst>
          </p:cNvPr>
          <p:cNvCxnSpPr/>
          <p:nvPr/>
        </p:nvCxnSpPr>
        <p:spPr>
          <a:xfrm flipV="1">
            <a:off x="1519386" y="2124839"/>
            <a:ext cx="353746" cy="43384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C14F11-16F3-A6CE-DD4A-5005F64C4CAB}"/>
              </a:ext>
            </a:extLst>
          </p:cNvPr>
          <p:cNvSpPr txBox="1"/>
          <p:nvPr/>
        </p:nvSpPr>
        <p:spPr>
          <a:xfrm>
            <a:off x="1766342" y="2271677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Fishery-related</a:t>
            </a:r>
            <a:r>
              <a:rPr lang="nb-NO" dirty="0"/>
              <a:t> </a:t>
            </a:r>
            <a:r>
              <a:rPr lang="nb-NO" dirty="0" err="1"/>
              <a:t>fluxes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DFCDB2-805E-8995-8189-BA6EF084EFBD}"/>
              </a:ext>
            </a:extLst>
          </p:cNvPr>
          <p:cNvCxnSpPr/>
          <p:nvPr/>
        </p:nvCxnSpPr>
        <p:spPr>
          <a:xfrm flipV="1">
            <a:off x="1612828" y="1304566"/>
            <a:ext cx="353746" cy="4338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F79886-BE6C-648E-0B0E-D385F8781969}"/>
              </a:ext>
            </a:extLst>
          </p:cNvPr>
          <p:cNvSpPr txBox="1"/>
          <p:nvPr/>
        </p:nvSpPr>
        <p:spPr>
          <a:xfrm>
            <a:off x="1873132" y="1404683"/>
            <a:ext cx="226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err="1"/>
              <a:t>Advection</a:t>
            </a:r>
            <a:r>
              <a:rPr lang="nb-NO"/>
              <a:t>, </a:t>
            </a:r>
            <a:r>
              <a:rPr lang="nb-NO" err="1"/>
              <a:t>mixing</a:t>
            </a:r>
            <a:r>
              <a:rPr lang="nb-NO"/>
              <a:t> an</a:t>
            </a:r>
            <a:r>
              <a:rPr lang="en-GB"/>
              <a:t>d</a:t>
            </a:r>
          </a:p>
          <a:p>
            <a:r>
              <a:rPr lang="en-GB"/>
              <a:t>migration</a:t>
            </a:r>
            <a:endParaRPr lang="nb-NO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5003B2C-9FFB-CB73-4E89-E0B6982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Tanguy Genthon -  The Burn - June 2025</a:t>
            </a:r>
            <a:endParaRPr lang="fr-FR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1AE2EDC-97A1-1B65-C927-F0A9889BC93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594308" y="110098"/>
            <a:ext cx="6014196" cy="61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16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3">
            <a:extLst>
              <a:ext uri="{FF2B5EF4-FFF2-40B4-BE49-F238E27FC236}">
                <a16:creationId xmlns:a16="http://schemas.microsoft.com/office/drawing/2014/main" id="{3D697E72-D6E5-C156-1F49-1D11C90C1B66}"/>
              </a:ext>
            </a:extLst>
          </p:cNvPr>
          <p:cNvSpPr txBox="1">
            <a:spLocks/>
          </p:cNvSpPr>
          <p:nvPr/>
        </p:nvSpPr>
        <p:spPr>
          <a:xfrm>
            <a:off x="176627" y="120484"/>
            <a:ext cx="100584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Modelled area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F3B27-17E9-2EA5-5702-80521528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7E29-0B0E-4512-ABAB-51A7C616285D}" type="slidenum">
              <a:rPr lang="fr-FR" smtClean="0"/>
              <a:t>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8B5E8-4FC3-FBE7-3B5A-3461BF86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Tanguy Genthon -  The Burn - June 2025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460727-7581-6739-DEA1-376DF3F11AE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135763" y="779339"/>
            <a:ext cx="9429252" cy="507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156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E6779E9-6C1C-5C4E-8C8B-9E5CF1B71449}" vid="{DF61E642-B7D8-6A42-BFB7-5423F6F900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3078</TotalTime>
  <Words>577</Words>
  <Application>Microsoft Macintosh PowerPoint</Application>
  <PresentationFormat>Widescreen</PresentationFormat>
  <Paragraphs>129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-webkit-standard</vt:lpstr>
      <vt:lpstr>Aptos</vt:lpstr>
      <vt:lpstr>Arial</vt:lpstr>
      <vt:lpstr>Calibri</vt:lpstr>
      <vt:lpstr>Calibri Light</vt:lpstr>
      <vt:lpstr>Cambria Math</vt:lpstr>
      <vt:lpstr>Segoe UI</vt:lpstr>
      <vt:lpstr>Wingdings</vt:lpstr>
      <vt:lpstr>Theme2</vt:lpstr>
      <vt:lpstr>StrathE2E  Norwegian Sea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Genthon, Tanguy</dc:creator>
  <cp:lastModifiedBy>Genthon, Tanguy</cp:lastModifiedBy>
  <cp:revision>5</cp:revision>
  <dcterms:created xsi:type="dcterms:W3CDTF">2025-05-28T11:11:24Z</dcterms:created>
  <dcterms:modified xsi:type="dcterms:W3CDTF">2025-06-01T10:28:59Z</dcterms:modified>
</cp:coreProperties>
</file>