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sldIdLst>
    <p:sldId id="262" r:id="rId5"/>
    <p:sldId id="263" r:id="rId6"/>
    <p:sldId id="264" r:id="rId7"/>
    <p:sldId id="266" r:id="rId8"/>
    <p:sldId id="269" r:id="rId9"/>
    <p:sldId id="273" r:id="rId10"/>
    <p:sldId id="270" r:id="rId11"/>
    <p:sldId id="272" r:id="rId12"/>
    <p:sldId id="265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Minwei" initials="WM" lastIdx="4" clrIdx="0">
    <p:extLst>
      <p:ext uri="{19B8F6BF-5375-455C-9EA6-DF929625EA0E}">
        <p15:presenceInfo xmlns:p15="http://schemas.microsoft.com/office/powerpoint/2012/main" userId="S::Minwei.Wang@eu.agc.com::b277e95b-4197-4561-aee9-90d0b06f2f8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A2B9"/>
    <a:srgbClr val="3D6E8F"/>
    <a:srgbClr val="FF9900"/>
    <a:srgbClr val="0070C0"/>
    <a:srgbClr val="7F7F7F"/>
    <a:srgbClr val="001F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 autoAdjust="0"/>
    <p:restoredTop sz="95220" autoAdjust="0"/>
  </p:normalViewPr>
  <p:slideViewPr>
    <p:cSldViewPr snapToGrid="0">
      <p:cViewPr varScale="1">
        <p:scale>
          <a:sx n="107" d="100"/>
          <a:sy n="107" d="100"/>
        </p:scale>
        <p:origin x="132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280013-C7B5-445F-B38F-B758B1F018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4BA79A-1990-42DF-943E-2D9B53FC9B7A}" type="slidenum">
              <a:rPr lang="fr-FR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B23AE52-B629-40B6-89A8-5D856EF90A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382998"/>
            <a:ext cx="10515600" cy="4871320"/>
          </a:xfrm>
        </p:spPr>
        <p:txBody>
          <a:bodyPr/>
          <a:lstStyle/>
          <a:p>
            <a:pPr lvl="0"/>
            <a:r>
              <a:rPr lang="en-GB" noProof="0"/>
              <a:t>Modifier les styles du texte du masque</a:t>
            </a:r>
          </a:p>
          <a:p>
            <a:pPr lvl="1"/>
            <a:r>
              <a:rPr lang="en-GB" noProof="0"/>
              <a:t>Deuxième niveau</a:t>
            </a:r>
          </a:p>
          <a:p>
            <a:pPr lvl="2"/>
            <a:r>
              <a:rPr lang="en-GB" noProof="0"/>
              <a:t>Troisième niveau</a:t>
            </a:r>
          </a:p>
          <a:p>
            <a:pPr lvl="3"/>
            <a:r>
              <a:rPr lang="en-GB" noProof="0"/>
              <a:t>Quatrième niveau</a:t>
            </a:r>
          </a:p>
          <a:p>
            <a:pPr lvl="4"/>
            <a:r>
              <a:rPr lang="en-GB" noProof="0"/>
              <a:t>Cinquième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603682"/>
            <a:ext cx="10515600" cy="779316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550638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280013-C7B5-445F-B38F-B758B1F018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4BA79A-1990-42DF-943E-2D9B53FC9B7A}" type="slidenum">
              <a:rPr lang="fr-FR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027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Cliquez pour modifier le style du titre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526E1-8B30-463B-81C5-A31E6CC4F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21050" y="3941763"/>
            <a:ext cx="5549900" cy="14700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9445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280013-C7B5-445F-B38F-B758B1F018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4BA79A-1990-42DF-943E-2D9B53FC9B7A}" type="slidenum">
              <a:rPr lang="fr-FR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B23AE52-B629-40B6-89A8-5D856EF90A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382998"/>
            <a:ext cx="5257800" cy="4871320"/>
          </a:xfrm>
        </p:spPr>
        <p:txBody>
          <a:bodyPr/>
          <a:lstStyle/>
          <a:p>
            <a:pPr lvl="0"/>
            <a:r>
              <a:rPr lang="en-GB" noProof="0"/>
              <a:t>Modifier les styles du texte du masque</a:t>
            </a:r>
          </a:p>
          <a:p>
            <a:pPr lvl="1"/>
            <a:r>
              <a:rPr lang="en-GB" noProof="0"/>
              <a:t>Deuxième niveau</a:t>
            </a:r>
          </a:p>
          <a:p>
            <a:pPr lvl="2"/>
            <a:r>
              <a:rPr lang="en-GB" noProof="0"/>
              <a:t>Troisième niveau</a:t>
            </a:r>
          </a:p>
          <a:p>
            <a:pPr lvl="3"/>
            <a:r>
              <a:rPr lang="en-GB" noProof="0"/>
              <a:t>Quatrième niveau</a:t>
            </a:r>
          </a:p>
          <a:p>
            <a:pPr lvl="4"/>
            <a:r>
              <a:rPr lang="en-GB" noProof="0"/>
              <a:t>Cinquième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603682"/>
            <a:ext cx="10515600" cy="779316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1D3775ED-A2D3-4389-9B9A-CCDA42922D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382998"/>
            <a:ext cx="5257800" cy="4871320"/>
          </a:xfrm>
        </p:spPr>
        <p:txBody>
          <a:bodyPr/>
          <a:lstStyle/>
          <a:p>
            <a:pPr lvl="0"/>
            <a:r>
              <a:rPr lang="en-GB" noProof="0"/>
              <a:t>Modifier les styles du texte du masque</a:t>
            </a:r>
          </a:p>
          <a:p>
            <a:pPr lvl="1"/>
            <a:r>
              <a:rPr lang="en-GB" noProof="0"/>
              <a:t>Deuxième niveau</a:t>
            </a:r>
          </a:p>
          <a:p>
            <a:pPr lvl="2"/>
            <a:r>
              <a:rPr lang="en-GB" noProof="0"/>
              <a:t>Troisième niveau</a:t>
            </a:r>
          </a:p>
          <a:p>
            <a:pPr lvl="3"/>
            <a:r>
              <a:rPr lang="en-GB" noProof="0"/>
              <a:t>Quatrième niveau</a:t>
            </a:r>
          </a:p>
          <a:p>
            <a:pPr lvl="4"/>
            <a:r>
              <a:rPr lang="en-GB" noProof="0"/>
              <a:t>Cinquième niveau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A7DD20-F9C0-4117-9228-28FDE7CD35A0}"/>
              </a:ext>
            </a:extLst>
          </p:cNvPr>
          <p:cNvCxnSpPr>
            <a:stCxn id="7" idx="2"/>
          </p:cNvCxnSpPr>
          <p:nvPr userDrawn="1"/>
        </p:nvCxnSpPr>
        <p:spPr>
          <a:xfrm>
            <a:off x="6096000" y="1382998"/>
            <a:ext cx="0" cy="50510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29598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6C2EFB0-CD28-429F-A679-F0563561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9A2DCE-F542-4E16-9F64-556664302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A2D37B6-33EA-4E48-AF1D-6B7DCFA089E2}"/>
              </a:ext>
            </a:extLst>
          </p:cNvPr>
          <p:cNvCxnSpPr>
            <a:cxnSpLocks/>
          </p:cNvCxnSpPr>
          <p:nvPr/>
        </p:nvCxnSpPr>
        <p:spPr>
          <a:xfrm>
            <a:off x="2018270" y="6557321"/>
            <a:ext cx="9876539" cy="0"/>
          </a:xfrm>
          <a:prstGeom prst="line">
            <a:avLst/>
          </a:prstGeom>
          <a:ln w="9525">
            <a:solidFill>
              <a:srgbClr val="82A2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661EDB0D-5D89-4B26-BE19-EDD6BD73B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2083" y="6618502"/>
            <a:ext cx="352726" cy="203088"/>
          </a:xfrm>
          <a:prstGeom prst="rect">
            <a:avLst/>
          </a:prstGeom>
          <a:solidFill>
            <a:schemeClr val="bg1"/>
          </a:solidFill>
        </p:spPr>
        <p:txBody>
          <a:bodyPr vert="horz" wrap="none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4BA79A-1990-42DF-943E-2D9B53FC9B7A}" type="slidenum">
              <a:rPr lang="fr-FR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D0F60D12-E6D6-45EA-A01D-CBC81E660974}"/>
              </a:ext>
            </a:extLst>
          </p:cNvPr>
          <p:cNvGrpSpPr/>
          <p:nvPr/>
        </p:nvGrpSpPr>
        <p:grpSpPr>
          <a:xfrm>
            <a:off x="10650152" y="6392647"/>
            <a:ext cx="837513" cy="322812"/>
            <a:chOff x="10650152" y="6392647"/>
            <a:chExt cx="837513" cy="3228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C79281-665D-4EB5-A09F-1E88F6C593AD}"/>
                </a:ext>
              </a:extLst>
            </p:cNvPr>
            <p:cNvSpPr/>
            <p:nvPr userDrawn="1"/>
          </p:nvSpPr>
          <p:spPr>
            <a:xfrm>
              <a:off x="10650152" y="6402258"/>
              <a:ext cx="837513" cy="313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BE76C8A2-1814-4CA1-A363-20B720F79D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19148" y="6392647"/>
              <a:ext cx="710390" cy="313210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A45F48D-9D4D-458B-9F70-DAE429BC4C6A}"/>
              </a:ext>
            </a:extLst>
          </p:cNvPr>
          <p:cNvSpPr/>
          <p:nvPr/>
        </p:nvSpPr>
        <p:spPr>
          <a:xfrm>
            <a:off x="10650152" y="6353175"/>
            <a:ext cx="837513" cy="42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0289D2-A26B-4765-BEE6-C4A6FA3F8458}"/>
              </a:ext>
            </a:extLst>
          </p:cNvPr>
          <p:cNvSpPr/>
          <p:nvPr/>
        </p:nvSpPr>
        <p:spPr>
          <a:xfrm>
            <a:off x="0" y="698392"/>
            <a:ext cx="593125" cy="593125"/>
          </a:xfrm>
          <a:prstGeom prst="rect">
            <a:avLst/>
          </a:prstGeom>
          <a:solidFill>
            <a:srgbClr val="3D6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600"/>
              </a:spcAft>
            </a:pPr>
            <a:r>
              <a:rPr lang="en-GB" sz="3600" b="1" dirty="0">
                <a:latin typeface="+mj-lt"/>
              </a:rPr>
              <a:t>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2BF6AE-7D66-4BF9-BC2E-20017356A5B3}"/>
              </a:ext>
            </a:extLst>
          </p:cNvPr>
          <p:cNvSpPr/>
          <p:nvPr/>
        </p:nvSpPr>
        <p:spPr>
          <a:xfrm>
            <a:off x="-1" y="6427233"/>
            <a:ext cx="1853515" cy="244045"/>
          </a:xfrm>
          <a:prstGeom prst="rect">
            <a:avLst/>
          </a:prstGeom>
          <a:solidFill>
            <a:srgbClr val="3D6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MSIPCMContentMarking" descr="{&quot;HashCode&quot;:-1288266186,&quot;Placement&quot;:&quot;Header&quot;}"/>
          <p:cNvSpPr txBox="1"/>
          <p:nvPr userDrawn="1"/>
        </p:nvSpPr>
        <p:spPr>
          <a:xfrm>
            <a:off x="5965613" y="0"/>
            <a:ext cx="26077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1026" name="Picture 2" descr="Critics see mismatch between Coursera's mission, business model">
            <a:extLst>
              <a:ext uri="{FF2B5EF4-FFF2-40B4-BE49-F238E27FC236}">
                <a16:creationId xmlns:a16="http://schemas.microsoft.com/office/drawing/2014/main" id="{92CA207B-4829-42FC-8FF9-54594C5903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715" y="6238722"/>
            <a:ext cx="650385" cy="65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10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679A99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5E5F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5E5F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5E5F0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5E5F0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7E8A-B98C-4BFF-8F28-C414F6A0A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Severity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of road accidents in Belgium</a:t>
            </a:r>
            <a:br>
              <a:rPr lang="en-US" sz="34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 using machine learning</a:t>
            </a:r>
            <a:endParaRPr lang="en-US" sz="3400" kern="120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FBB49-2966-4B16-9D88-25DA0FFA5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08/11/2020</a:t>
            </a:r>
          </a:p>
          <a:p>
            <a:r>
              <a:rPr lang="en-US" sz="2000" dirty="0"/>
              <a:t>Tanguy Timmermans</a:t>
            </a:r>
          </a:p>
        </p:txBody>
      </p:sp>
    </p:spTree>
    <p:extLst>
      <p:ext uri="{BB962C8B-B14F-4D97-AF65-F5344CB8AC3E}">
        <p14:creationId xmlns:p14="http://schemas.microsoft.com/office/powerpoint/2010/main" val="1495011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B43B24-E4CC-465D-A8CA-C52F58F080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4BA79A-1990-42DF-943E-2D9B53FC9B7A}" type="slidenum">
              <a:rPr lang="fr-FR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3F6FE9-0700-4DEA-B849-76FBD1A6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Modelling: 3-classes</a:t>
            </a:r>
          </a:p>
        </p:txBody>
      </p:sp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D8A01B07-5F20-4FF9-9565-B1E11AB8F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722985"/>
              </p:ext>
            </p:extLst>
          </p:nvPr>
        </p:nvGraphicFramePr>
        <p:xfrm>
          <a:off x="98425" y="1896845"/>
          <a:ext cx="11796384" cy="42063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9096">
                  <a:extLst>
                    <a:ext uri="{9D8B030D-6E8A-4147-A177-3AD203B41FA5}">
                      <a16:colId xmlns:a16="http://schemas.microsoft.com/office/drawing/2014/main" val="2817168363"/>
                    </a:ext>
                  </a:extLst>
                </a:gridCol>
                <a:gridCol w="2949096">
                  <a:extLst>
                    <a:ext uri="{9D8B030D-6E8A-4147-A177-3AD203B41FA5}">
                      <a16:colId xmlns:a16="http://schemas.microsoft.com/office/drawing/2014/main" val="3829466674"/>
                    </a:ext>
                  </a:extLst>
                </a:gridCol>
                <a:gridCol w="2949096">
                  <a:extLst>
                    <a:ext uri="{9D8B030D-6E8A-4147-A177-3AD203B41FA5}">
                      <a16:colId xmlns:a16="http://schemas.microsoft.com/office/drawing/2014/main" val="797910038"/>
                    </a:ext>
                  </a:extLst>
                </a:gridCol>
                <a:gridCol w="2949096">
                  <a:extLst>
                    <a:ext uri="{9D8B030D-6E8A-4147-A177-3AD203B41FA5}">
                      <a16:colId xmlns:a16="http://schemas.microsoft.com/office/drawing/2014/main" val="4279558472"/>
                    </a:ext>
                  </a:extLst>
                </a:gridCol>
              </a:tblGrid>
              <a:tr h="261410">
                <a:tc>
                  <a:txBody>
                    <a:bodyPr/>
                    <a:lstStyle/>
                    <a:p>
                      <a:r>
                        <a:rPr lang="en-GB" sz="16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K nearest neighbour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416608"/>
                  </a:ext>
                </a:extLst>
              </a:tr>
              <a:tr h="2614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14 layers deep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Gini impurity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4 neighbours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Uniform distance weigh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Manhattan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Regularization : 0.1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RBF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Regularization : 0.1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Newton-cg solver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Multinomial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836775"/>
                  </a:ext>
                </a:extLst>
              </a:tr>
              <a:tr h="2712809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34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600" dirty="0"/>
                        <a:t>F1-score = 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F1-score = 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F1-score = 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F1-score = 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50774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1BD38C3D-77BE-4E18-887A-54B278192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3219666"/>
            <a:ext cx="2916000" cy="2543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2E54F8-8AC4-4178-91FE-DC89B19E3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80617" y="3220954"/>
            <a:ext cx="2916000" cy="2541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A33106-1660-427A-B416-8D7F7A1FD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809" y="3219666"/>
            <a:ext cx="2916000" cy="2543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6DEE257-B3CF-4A11-B52D-B7827C505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001" y="3219666"/>
            <a:ext cx="2916000" cy="254359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134915E4-4555-499F-98A8-50E14CAFB0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382998"/>
            <a:ext cx="10515600" cy="4871320"/>
          </a:xfrm>
        </p:spPr>
        <p:txBody>
          <a:bodyPr/>
          <a:lstStyle/>
          <a:p>
            <a:r>
              <a:rPr lang="en-GB" dirty="0"/>
              <a:t>Relatively low accuracy for the different algorithms</a:t>
            </a:r>
          </a:p>
        </p:txBody>
      </p:sp>
    </p:spTree>
    <p:extLst>
      <p:ext uri="{BB962C8B-B14F-4D97-AF65-F5344CB8AC3E}">
        <p14:creationId xmlns:p14="http://schemas.microsoft.com/office/powerpoint/2010/main" val="449693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B9C1E0-1654-44DE-B9A1-7DAECDCD78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4BA79A-1990-42DF-943E-2D9B53FC9B7A}" type="slidenum">
              <a:rPr lang="fr-FR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6562E-4CEA-4F91-BAA5-197ACEA3D6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Bundling slight and sever classes makes it easier to predict</a:t>
            </a:r>
          </a:p>
          <a:p>
            <a:r>
              <a:rPr lang="en-GB" dirty="0"/>
              <a:t>Decision starts to have quite good accuracy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135544-3BF0-48DF-AFBF-080A140B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Modelling: 2-classes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4E5683-19E3-4134-B1C1-068878B18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43362"/>
              </p:ext>
            </p:extLst>
          </p:nvPr>
        </p:nvGraphicFramePr>
        <p:xfrm>
          <a:off x="1104900" y="2760487"/>
          <a:ext cx="9982200" cy="313389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326688">
                  <a:extLst>
                    <a:ext uri="{9D8B030D-6E8A-4147-A177-3AD203B41FA5}">
                      <a16:colId xmlns:a16="http://schemas.microsoft.com/office/drawing/2014/main" val="1041787244"/>
                    </a:ext>
                  </a:extLst>
                </a:gridCol>
                <a:gridCol w="3327756">
                  <a:extLst>
                    <a:ext uri="{9D8B030D-6E8A-4147-A177-3AD203B41FA5}">
                      <a16:colId xmlns:a16="http://schemas.microsoft.com/office/drawing/2014/main" val="1088628724"/>
                    </a:ext>
                  </a:extLst>
                </a:gridCol>
                <a:gridCol w="3327756">
                  <a:extLst>
                    <a:ext uri="{9D8B030D-6E8A-4147-A177-3AD203B41FA5}">
                      <a16:colId xmlns:a16="http://schemas.microsoft.com/office/drawing/2014/main" val="662461861"/>
                    </a:ext>
                  </a:extLst>
                </a:gridCol>
              </a:tblGrid>
              <a:tr h="6267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fr-BE" sz="16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F1-score (training set)</a:t>
                      </a:r>
                      <a:endParaRPr lang="fr-BE" sz="16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F1-score (test set)</a:t>
                      </a:r>
                      <a:endParaRPr lang="fr-BE" sz="16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0511334"/>
                  </a:ext>
                </a:extLst>
              </a:tr>
              <a:tr h="6267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Decision tree</a:t>
                      </a:r>
                      <a:endParaRPr lang="fr-BE" sz="16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87%</a:t>
                      </a:r>
                      <a:endParaRPr lang="fr-BE" sz="16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87%</a:t>
                      </a:r>
                      <a:endParaRPr lang="fr-BE" sz="16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1573558"/>
                  </a:ext>
                </a:extLst>
              </a:tr>
              <a:tr h="6267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K nearest neighbours</a:t>
                      </a:r>
                      <a:endParaRPr lang="fr-BE" sz="16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60%</a:t>
                      </a:r>
                      <a:endParaRPr lang="fr-BE" sz="16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60%</a:t>
                      </a:r>
                      <a:endParaRPr lang="fr-BE" sz="16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0325596"/>
                  </a:ext>
                </a:extLst>
              </a:tr>
              <a:tr h="6267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Support vector machine</a:t>
                      </a:r>
                      <a:endParaRPr lang="fr-BE" sz="16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66%</a:t>
                      </a:r>
                      <a:endParaRPr lang="fr-BE" sz="16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67%</a:t>
                      </a:r>
                      <a:endParaRPr lang="fr-BE" sz="16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2423433"/>
                  </a:ext>
                </a:extLst>
              </a:tr>
              <a:tr h="6267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Logistic regression</a:t>
                      </a:r>
                      <a:endParaRPr lang="fr-BE" sz="16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65%</a:t>
                      </a:r>
                      <a:endParaRPr lang="fr-BE" sz="16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66%</a:t>
                      </a:r>
                      <a:endParaRPr lang="fr-BE" sz="16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1018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15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044D36-6CB2-4EC2-8980-DB5827A2B1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4BA79A-1990-42DF-943E-2D9B53FC9B7A}" type="slidenum">
              <a:rPr lang="fr-FR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2CAD6-3C04-4692-889C-43BC385A49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Built model to predict accident severity</a:t>
            </a:r>
          </a:p>
          <a:p>
            <a:r>
              <a:rPr lang="en-GB" dirty="0"/>
              <a:t>Predict deathly vs rest is easier than 3-classes classification</a:t>
            </a:r>
          </a:p>
          <a:p>
            <a:r>
              <a:rPr lang="en-GB" dirty="0"/>
              <a:t>Decision is quite good to predict deathly accident (up to 87% accuracy)</a:t>
            </a:r>
          </a:p>
          <a:p>
            <a:r>
              <a:rPr lang="en-GB" dirty="0"/>
              <a:t>Potential improvement</a:t>
            </a:r>
          </a:p>
          <a:p>
            <a:pPr lvl="1"/>
            <a:r>
              <a:rPr lang="en-GB" dirty="0"/>
              <a:t>No need for additional example</a:t>
            </a:r>
          </a:p>
          <a:p>
            <a:pPr lvl="1"/>
            <a:r>
              <a:rPr lang="en-GB" dirty="0"/>
              <a:t>Additional feature seems the best way forward</a:t>
            </a:r>
          </a:p>
          <a:p>
            <a:pPr lvl="2"/>
            <a:r>
              <a:rPr lang="en-GB" dirty="0"/>
              <a:t>Weather information</a:t>
            </a:r>
          </a:p>
          <a:p>
            <a:pPr lvl="2"/>
            <a:r>
              <a:rPr lang="en-GB" dirty="0"/>
              <a:t>Involvement of drugs or alcohol</a:t>
            </a:r>
          </a:p>
          <a:p>
            <a:pPr lvl="2"/>
            <a:r>
              <a:rPr lang="en-GB" dirty="0"/>
              <a:t>Speeding or reckless behaviour</a:t>
            </a:r>
          </a:p>
          <a:p>
            <a:pPr lvl="1"/>
            <a:r>
              <a:rPr lang="en-GB" dirty="0"/>
              <a:t>Discussion with domain expert</a:t>
            </a:r>
          </a:p>
          <a:p>
            <a:pPr lvl="2"/>
            <a:r>
              <a:rPr lang="en-GB" dirty="0"/>
              <a:t>Police</a:t>
            </a:r>
          </a:p>
          <a:p>
            <a:pPr lvl="2"/>
            <a:r>
              <a:rPr lang="en-GB" dirty="0"/>
              <a:t>Emergency services</a:t>
            </a:r>
          </a:p>
          <a:p>
            <a:pPr lvl="2"/>
            <a:r>
              <a:rPr lang="en-GB" dirty="0"/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D65002-07EC-44A1-A0F3-1CC8B8CD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4379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0FEA4C-C8A8-430E-AD93-174C8100F6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4BA79A-1990-42DF-943E-2D9B53FC9B7A}" type="slidenum">
              <a:rPr lang="fr-FR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3722D-C941-48D8-BCEC-8815A582D9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 the short run</a:t>
            </a:r>
          </a:p>
          <a:p>
            <a:pPr lvl="1"/>
            <a:r>
              <a:rPr lang="en-GB" dirty="0"/>
              <a:t>Help road users identify dangerous conditions or situation</a:t>
            </a:r>
          </a:p>
          <a:p>
            <a:pPr lvl="1"/>
            <a:r>
              <a:rPr lang="en-GB" dirty="0"/>
              <a:t>Help emergency services react more appropriately</a:t>
            </a:r>
          </a:p>
          <a:p>
            <a:pPr lvl="2"/>
            <a:r>
              <a:rPr lang="en-GB" dirty="0"/>
              <a:t>Send the right team when being notified of an accident</a:t>
            </a:r>
          </a:p>
          <a:p>
            <a:pPr lvl="2"/>
            <a:r>
              <a:rPr lang="en-GB" dirty="0"/>
              <a:t>Size the response teams and set up planning the have the right persons available at the right time</a:t>
            </a:r>
          </a:p>
          <a:p>
            <a:pPr lvl="1"/>
            <a:r>
              <a:rPr lang="en-GB" dirty="0"/>
              <a:t>Help safety agencies design road safety awareness campaigns</a:t>
            </a:r>
          </a:p>
          <a:p>
            <a:pPr lvl="1"/>
            <a:endParaRPr lang="en-GB" dirty="0"/>
          </a:p>
          <a:p>
            <a:r>
              <a:rPr lang="en-GB" dirty="0"/>
              <a:t>In the long run</a:t>
            </a:r>
          </a:p>
          <a:p>
            <a:pPr lvl="1"/>
            <a:r>
              <a:rPr lang="en-GB" dirty="0"/>
              <a:t>Improve road infrastructure to protect most vulnerable persons</a:t>
            </a:r>
          </a:p>
          <a:p>
            <a:pPr lvl="1"/>
            <a:r>
              <a:rPr lang="en-GB" dirty="0"/>
              <a:t>Improve vehicles safety features</a:t>
            </a:r>
          </a:p>
          <a:p>
            <a:pPr lvl="1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784296-D277-4D9C-8E31-19834272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Predicting accident severity can be useful</a:t>
            </a:r>
          </a:p>
        </p:txBody>
      </p:sp>
    </p:spTree>
    <p:extLst>
      <p:ext uri="{BB962C8B-B14F-4D97-AF65-F5344CB8AC3E}">
        <p14:creationId xmlns:p14="http://schemas.microsoft.com/office/powerpoint/2010/main" val="341698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D54E5D-E99F-4F48-8FC3-E626F6D45D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4BA79A-1990-42DF-943E-2D9B53FC9B7A}" type="slidenum">
              <a:rPr lang="fr-FR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CDB70-5E7C-4604-B384-C02AD48D9E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from the government website : data.gov.be</a:t>
            </a:r>
          </a:p>
          <a:p>
            <a:r>
              <a:rPr lang="en-GB" dirty="0"/>
              <a:t>All accidents between 2005 – 2019 involving casualties:</a:t>
            </a:r>
          </a:p>
          <a:p>
            <a:pPr lvl="1"/>
            <a:r>
              <a:rPr lang="en-GB" dirty="0"/>
              <a:t>Slightly injured victim</a:t>
            </a:r>
          </a:p>
          <a:p>
            <a:pPr lvl="1"/>
            <a:r>
              <a:rPr lang="en-GB" dirty="0"/>
              <a:t>Severely injured victim</a:t>
            </a:r>
          </a:p>
          <a:p>
            <a:pPr lvl="1"/>
            <a:r>
              <a:rPr lang="en-GB" dirty="0"/>
              <a:t>Deathly accident</a:t>
            </a:r>
          </a:p>
          <a:p>
            <a:r>
              <a:rPr lang="en-GB" dirty="0"/>
              <a:t>In total 734 301 training example with 42 columns</a:t>
            </a:r>
          </a:p>
          <a:p>
            <a:r>
              <a:rPr lang="en-GB" dirty="0"/>
              <a:t>Duplicated columns (translation) and correlated data were dropped</a:t>
            </a:r>
          </a:p>
          <a:p>
            <a:r>
              <a:rPr lang="en-GB" dirty="0"/>
              <a:t>In total 10 features were retained</a:t>
            </a:r>
          </a:p>
          <a:p>
            <a:r>
              <a:rPr lang="en-GB" dirty="0"/>
              <a:t>Example classified in 3 classes – dataset largely imbalanced:</a:t>
            </a:r>
          </a:p>
          <a:p>
            <a:pPr lvl="1"/>
            <a:r>
              <a:rPr lang="en-GB" dirty="0"/>
              <a:t>0 = only slightly injured people (89.3%)</a:t>
            </a:r>
            <a:endParaRPr lang="fr-BE" dirty="0"/>
          </a:p>
          <a:p>
            <a:pPr lvl="1"/>
            <a:r>
              <a:rPr lang="en-GB" dirty="0"/>
              <a:t>1 = at least severely injured person but no death (9.2%)</a:t>
            </a:r>
            <a:endParaRPr lang="fr-BE" dirty="0"/>
          </a:p>
          <a:p>
            <a:pPr lvl="1"/>
            <a:r>
              <a:rPr lang="en-GB" dirty="0"/>
              <a:t>2 = at least 1 death (1.5%)</a:t>
            </a:r>
            <a:endParaRPr lang="fr-BE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A5615D-22CA-4261-9177-411F671F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acquisition</a:t>
            </a:r>
          </a:p>
        </p:txBody>
      </p:sp>
    </p:spTree>
    <p:extLst>
      <p:ext uri="{BB962C8B-B14F-4D97-AF65-F5344CB8AC3E}">
        <p14:creationId xmlns:p14="http://schemas.microsoft.com/office/powerpoint/2010/main" val="11501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16AF0-8503-4E8E-B0B5-F1E7B0902C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4BA79A-1990-42DF-943E-2D9B53FC9B7A}" type="slidenum">
              <a:rPr lang="fr-FR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EE7B5-9BD1-4F66-A156-E61A1F9EA5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4607860"/>
            <a:ext cx="10515600" cy="1646458"/>
          </a:xfrm>
        </p:spPr>
        <p:txBody>
          <a:bodyPr/>
          <a:lstStyle/>
          <a:p>
            <a:r>
              <a:rPr lang="en-GB" dirty="0"/>
              <a:t>The percentage represent the proportion of “severe” + “deathly” accidents.</a:t>
            </a:r>
          </a:p>
          <a:p>
            <a:r>
              <a:rPr lang="en-GB" dirty="0"/>
              <a:t>No significant influence of month (or season) on severity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BC953-7F5F-4A5D-A69E-0A6407F2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analysis: Month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878EB-DD6D-4C8A-A163-A09CEC30FF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0904" y="1382999"/>
            <a:ext cx="9970189" cy="2914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868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16AF0-8503-4E8E-B0B5-F1E7B0902C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4BA79A-1990-42DF-943E-2D9B53FC9B7A}" type="slidenum">
              <a:rPr lang="fr-FR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EE7B5-9BD1-4F66-A156-E61A1F9EA5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5431089"/>
            <a:ext cx="10515600" cy="1646458"/>
          </a:xfrm>
        </p:spPr>
        <p:txBody>
          <a:bodyPr/>
          <a:lstStyle/>
          <a:p>
            <a:r>
              <a:rPr lang="en-GB" dirty="0"/>
              <a:t>Midnight – 5am is the worst period</a:t>
            </a:r>
          </a:p>
          <a:p>
            <a:r>
              <a:rPr lang="en-GB" dirty="0"/>
              <a:t>More accidents on Friday but Accidents on Sunday are a bit more severe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BC953-7F5F-4A5D-A69E-0A6407F2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analysis: Time of the accident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596EE-BE83-4CF0-940A-409615FD3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92000" y="3338089"/>
            <a:ext cx="7200000" cy="2089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890474-C71F-4181-B152-EEC6C17D0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8248" y="1317761"/>
            <a:ext cx="7149471" cy="2089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67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16AF0-8503-4E8E-B0B5-F1E7B0902C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4BA79A-1990-42DF-943E-2D9B53FC9B7A}" type="slidenum">
              <a:rPr lang="fr-FR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EE7B5-9BD1-4F66-A156-E61A1F9EA5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5431089"/>
            <a:ext cx="10515600" cy="1646458"/>
          </a:xfrm>
        </p:spPr>
        <p:txBody>
          <a:bodyPr/>
          <a:lstStyle/>
          <a:p>
            <a:r>
              <a:rPr lang="en-GB" dirty="0"/>
              <a:t>More accidents inside cities</a:t>
            </a:r>
          </a:p>
          <a:p>
            <a:r>
              <a:rPr lang="en-GB" dirty="0"/>
              <a:t>Accidents on outside the cities (on </a:t>
            </a:r>
            <a:r>
              <a:rPr lang="en-GB" dirty="0" err="1"/>
              <a:t>hihgways</a:t>
            </a:r>
            <a:r>
              <a:rPr lang="en-GB" dirty="0"/>
              <a:t>) are a bit more severe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BC953-7F5F-4A5D-A69E-0A6407F2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analysis: Location of the accident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878EB-DD6D-4C8A-A163-A09CEC30F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984" y="1314068"/>
            <a:ext cx="7200000" cy="2097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C596EE-BE83-4CF0-940A-409615FD3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000" y="3334935"/>
            <a:ext cx="7200000" cy="2096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556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16AF0-8503-4E8E-B0B5-F1E7B0902C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4BA79A-1990-42DF-943E-2D9B53FC9B7A}" type="slidenum">
              <a:rPr lang="fr-FR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EE7B5-9BD1-4F66-A156-E61A1F9EA5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4607860"/>
            <a:ext cx="10515600" cy="164645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Most victims are drivers, but likely because they are the most common road users</a:t>
            </a:r>
          </a:p>
          <a:p>
            <a:r>
              <a:rPr lang="en-GB" dirty="0"/>
              <a:t>21% of the time a motorcyclist is the victim, he is severely injured or dies</a:t>
            </a:r>
          </a:p>
          <a:p>
            <a:r>
              <a:rPr lang="en-GB" dirty="0"/>
              <a:t>Pedestrian are also ignorantly more injured by accidents than other users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BC953-7F5F-4A5D-A69E-0A6407F2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analysis: Victim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878EB-DD6D-4C8A-A163-A09CEC30FF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28456" y="1393224"/>
            <a:ext cx="9935085" cy="2893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853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16AF0-8503-4E8E-B0B5-F1E7B0902C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4BA79A-1990-42DF-943E-2D9B53FC9B7A}" type="slidenum">
              <a:rPr lang="fr-FR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EE7B5-9BD1-4F66-A156-E61A1F9EA5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5431089"/>
            <a:ext cx="11056609" cy="1646458"/>
          </a:xfrm>
        </p:spPr>
        <p:txBody>
          <a:bodyPr/>
          <a:lstStyle/>
          <a:p>
            <a:r>
              <a:rPr lang="en-GB" dirty="0"/>
              <a:t>Male are both the most frequent and the most severe victims of road accidents</a:t>
            </a:r>
          </a:p>
          <a:p>
            <a:r>
              <a:rPr lang="en-GB" dirty="0"/>
              <a:t>The older you get, the more severe the consequences of accidents are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BC953-7F5F-4A5D-A69E-0A6407F2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analysis: Victim gender and 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878EB-DD6D-4C8A-A163-A09CEC30F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984" y="1317761"/>
            <a:ext cx="7200000" cy="2089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C596EE-BE83-4CF0-940A-409615FD3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92000" y="3338089"/>
            <a:ext cx="7200000" cy="2089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632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8A1766-F58E-4306-965B-79D856C87C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4BA79A-1990-42DF-943E-2D9B53FC9B7A}" type="slidenum">
              <a:rPr lang="fr-FR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08436-D316-4BD7-A2C6-6FF531D4AD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Scaling of the data using standard scaler</a:t>
            </a:r>
          </a:p>
          <a:p>
            <a:r>
              <a:rPr lang="en-GB" dirty="0"/>
              <a:t>Under sampling: remove example of overly represented classes (0 &amp; 1):</a:t>
            </a:r>
          </a:p>
          <a:p>
            <a:pPr lvl="1"/>
            <a:r>
              <a:rPr lang="en-GB" dirty="0"/>
              <a:t>Avoid issues related to training on imbalanced dataset</a:t>
            </a:r>
          </a:p>
          <a:p>
            <a:pPr lvl="1"/>
            <a:r>
              <a:rPr lang="en-GB" dirty="0"/>
              <a:t>Reduce size of the dataset to speed calculation</a:t>
            </a:r>
          </a:p>
          <a:p>
            <a:pPr lvl="1"/>
            <a:r>
              <a:rPr lang="en-GB" dirty="0"/>
              <a:t>Performed in 2 step:</a:t>
            </a:r>
          </a:p>
          <a:p>
            <a:pPr lvl="2"/>
            <a:r>
              <a:rPr lang="en-GB" dirty="0"/>
              <a:t>Random under sampling: 734 301 </a:t>
            </a:r>
            <a:r>
              <a:rPr lang="en-GB" dirty="0">
                <a:sym typeface="Wingdings" panose="05000000000000000000" pitchFamily="2" charset="2"/>
              </a:rPr>
              <a:t> 22140 examples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Cluster centroid sampling: 22140  6861 examples</a:t>
            </a:r>
          </a:p>
          <a:p>
            <a:r>
              <a:rPr lang="en-GB" dirty="0">
                <a:sym typeface="Wingdings" panose="05000000000000000000" pitchFamily="2" charset="2"/>
              </a:rPr>
              <a:t>Split the remaining dataset: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Training set (80% of the data)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Test set (20% of the data)</a:t>
            </a:r>
          </a:p>
          <a:p>
            <a:r>
              <a:rPr lang="en-GB" dirty="0">
                <a:sym typeface="Wingdings" panose="05000000000000000000" pitchFamily="2" charset="2"/>
              </a:rPr>
              <a:t>Two different classification problems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3-classes: Slight vs Sever vs Death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2-classes: Slight or Sever vs Death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1280F8-D656-4867-9531-4B5CBA53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27140300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GLASSILED">
      <a:dk1>
        <a:sysClr val="windowText" lastClr="000000"/>
      </a:dk1>
      <a:lt1>
        <a:sysClr val="window" lastClr="FFFFFF"/>
      </a:lt1>
      <a:dk2>
        <a:srgbClr val="CB882E"/>
      </a:dk2>
      <a:lt2>
        <a:srgbClr val="4D606D"/>
      </a:lt2>
      <a:accent1>
        <a:srgbClr val="024EA2"/>
      </a:accent1>
      <a:accent2>
        <a:srgbClr val="EF3F6B"/>
      </a:accent2>
      <a:accent3>
        <a:srgbClr val="A5A5A5"/>
      </a:accent3>
      <a:accent4>
        <a:srgbClr val="4C4D4F"/>
      </a:accent4>
      <a:accent5>
        <a:srgbClr val="FFFFFF"/>
      </a:accent5>
      <a:accent6>
        <a:srgbClr val="FFFFFF"/>
      </a:accent6>
      <a:hlink>
        <a:srgbClr val="CB882E"/>
      </a:hlink>
      <a:folHlink>
        <a:srgbClr val="CB882E"/>
      </a:folHlink>
    </a:clrScheme>
    <a:fontScheme name="Glassiled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C8E755B88A4D47A21D5DC03484824C" ma:contentTypeVersion="" ma:contentTypeDescription="Create a new document." ma:contentTypeScope="" ma:versionID="4d48b43c4adb98cf868e23009fd0dd38">
  <xsd:schema xmlns:xsd="http://www.w3.org/2001/XMLSchema" xmlns:xs="http://www.w3.org/2001/XMLSchema" xmlns:p="http://schemas.microsoft.com/office/2006/metadata/properties" xmlns:ns2="a6ce1642-036a-468e-ac36-57e2d13e9cff" xmlns:ns3="b8e8d78c-1043-4f97-92da-f36aa8d8c328" targetNamespace="http://schemas.microsoft.com/office/2006/metadata/properties" ma:root="true" ma:fieldsID="bac7b4ff8b296af4ce3327953904f113" ns2:_="" ns3:_="">
    <xsd:import namespace="a6ce1642-036a-468e-ac36-57e2d13e9cff"/>
    <xsd:import namespace="b8e8d78c-1043-4f97-92da-f36aa8d8c3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ce1642-036a-468e-ac36-57e2d13e9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e8d78c-1043-4f97-92da-f36aa8d8c3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9B0D85-1667-4A12-8C56-56E4A3DAEF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ce1642-036a-468e-ac36-57e2d13e9cff"/>
    <ds:schemaRef ds:uri="b8e8d78c-1043-4f97-92da-f36aa8d8c3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E26B18-0997-40C0-AC93-2CF76E7601F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28601BF-E548-4CEC-812B-ED81E8BFB4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Narrow</vt:lpstr>
      <vt:lpstr>Calibri</vt:lpstr>
      <vt:lpstr>Wingdings</vt:lpstr>
      <vt:lpstr>Thème Office</vt:lpstr>
      <vt:lpstr>Severity of road accidents in Belgium Prediction using machine learning</vt:lpstr>
      <vt:lpstr>Predicting accident severity can be useful</vt:lpstr>
      <vt:lpstr>Data acquisition</vt:lpstr>
      <vt:lpstr>Feature analysis: Month</vt:lpstr>
      <vt:lpstr>Feature analysis: Time of the accident</vt:lpstr>
      <vt:lpstr>Feature analysis: Location of the accident</vt:lpstr>
      <vt:lpstr>Feature analysis: Victim type</vt:lpstr>
      <vt:lpstr>Feature analysis: Victim gender and age</vt:lpstr>
      <vt:lpstr>Data preparation</vt:lpstr>
      <vt:lpstr>Modelling: 3-classes</vt:lpstr>
      <vt:lpstr>Modelling: 2-classes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&amp; Sustainable cities Building performances – activities follow-up</dc:title>
  <dc:creator>Timmermans Tanguy</dc:creator>
  <cp:lastModifiedBy>Timmermans Tanguy</cp:lastModifiedBy>
  <cp:revision>14</cp:revision>
  <dcterms:created xsi:type="dcterms:W3CDTF">2020-10-23T07:21:04Z</dcterms:created>
  <dcterms:modified xsi:type="dcterms:W3CDTF">2020-11-08T19:40:31Z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0x010100F7C8E755B88A4D47A21D5DC03484824C</vt:lpwstr>
  </property>
  <property fmtid="{D5CDD505-2E9C-101B-9397-08002B2CF9AE}" pid="3" name="MSIP_Label_05f2eb32-1734-49e1-8398-a303cd34c189_Enabled">
    <vt:lpwstr>True</vt:lpwstr>
  </property>
  <property fmtid="{D5CDD505-2E9C-101B-9397-08002B2CF9AE}" pid="4" name="MSIP_Label_05f2eb32-1734-49e1-8398-a303cd34c189_SiteId">
    <vt:lpwstr>faa6053b-36c4-4c36-af04-796200c185bf</vt:lpwstr>
  </property>
  <property fmtid="{D5CDD505-2E9C-101B-9397-08002B2CF9AE}" pid="5" name="MSIP_Label_05f2eb32-1734-49e1-8398-a303cd34c189_Owner">
    <vt:lpwstr>Minwei.Wang@eu.agc.com</vt:lpwstr>
  </property>
  <property fmtid="{D5CDD505-2E9C-101B-9397-08002B2CF9AE}" pid="6" name="MSIP_Label_05f2eb32-1734-49e1-8398-a303cd34c189_SetDate">
    <vt:lpwstr>2020-11-05T08:09:21.5072081Z</vt:lpwstr>
  </property>
  <property fmtid="{D5CDD505-2E9C-101B-9397-08002B2CF9AE}" pid="7" name="MSIP_Label_05f2eb32-1734-49e1-8398-a303cd34c189_Name">
    <vt:lpwstr>Internal Use Only</vt:lpwstr>
  </property>
  <property fmtid="{D5CDD505-2E9C-101B-9397-08002B2CF9AE}" pid="8" name="MSIP_Label_05f2eb32-1734-49e1-8398-a303cd34c189_Application">
    <vt:lpwstr>Microsoft Azure Information Protection</vt:lpwstr>
  </property>
  <property fmtid="{D5CDD505-2E9C-101B-9397-08002B2CF9AE}" pid="9" name="MSIP_Label_05f2eb32-1734-49e1-8398-a303cd34c189_Extended_MSFT_Method">
    <vt:lpwstr>Automatic</vt:lpwstr>
  </property>
  <property fmtid="{D5CDD505-2E9C-101B-9397-08002B2CF9AE}" pid="10" name="Sensitivity">
    <vt:lpwstr>Internal Use Only</vt:lpwstr>
  </property>
</Properties>
</file>