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77" r:id="rId4"/>
    <p:sldId id="288" r:id="rId5"/>
    <p:sldId id="290" r:id="rId6"/>
    <p:sldId id="293" r:id="rId7"/>
    <p:sldId id="294" r:id="rId8"/>
    <p:sldId id="322" r:id="rId9"/>
    <p:sldId id="296" r:id="rId10"/>
    <p:sldId id="298" r:id="rId11"/>
    <p:sldId id="301" r:id="rId12"/>
    <p:sldId id="302" r:id="rId13"/>
    <p:sldId id="303" r:id="rId14"/>
    <p:sldId id="313" r:id="rId15"/>
    <p:sldId id="309" r:id="rId16"/>
    <p:sldId id="311" r:id="rId17"/>
    <p:sldId id="310" r:id="rId18"/>
    <p:sldId id="318" r:id="rId19"/>
    <p:sldId id="319" r:id="rId20"/>
    <p:sldId id="344" r:id="rId21"/>
    <p:sldId id="321" r:id="rId22"/>
    <p:sldId id="324" r:id="rId23"/>
    <p:sldId id="325" r:id="rId24"/>
    <p:sldId id="327" r:id="rId25"/>
    <p:sldId id="328" r:id="rId26"/>
    <p:sldId id="329" r:id="rId27"/>
    <p:sldId id="345" r:id="rId28"/>
    <p:sldId id="354" r:id="rId29"/>
    <p:sldId id="2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4DAEB"/>
    <a:srgbClr val="F1F3F5"/>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varScale="1">
        <p:scale>
          <a:sx n="78" d="100"/>
          <a:sy n="78" d="100"/>
        </p:scale>
        <p:origin x="1176" y="67"/>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p:cNvGrpSpPr/>
          <p:nvPr userDrawn="1"/>
        </p:nvGrpSpPr>
        <p:grpSpPr>
          <a:xfrm>
            <a:off x="8264427" y="-3419"/>
            <a:ext cx="3927573" cy="3165022"/>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11/16/2022</a:t>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p:cNvGrpSpPr/>
          <p:nvPr userDrawn="1"/>
        </p:nvGrpSpPr>
        <p:grpSpPr>
          <a:xfrm>
            <a:off x="8082092"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11/16/2022</a:t>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t>‹#›</a:t>
            </a:fld>
            <a:endParaRPr lang="en-US" dirty="0"/>
          </a:p>
        </p:txBody>
      </p:sp>
      <p:sp>
        <p:nvSpPr>
          <p:cNvPr id="13" name="Content Placeholder 2"/>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p:cNvGrpSpPr/>
          <p:nvPr userDrawn="1"/>
        </p:nvGrpSpPr>
        <p:grpSpPr>
          <a:xfrm>
            <a:off x="2587417"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11/16/2022</a:t>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8264427" y="3685939"/>
            <a:ext cx="3927573" cy="3178856"/>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9A72C8-1C87-42EF-8A11-BF6DFA19ED8B}" type="datetime1">
              <a:rPr lang="en-US" smtClean="0"/>
              <a:t>11/16/2022</a:t>
            </a:fld>
            <a:endParaRPr lang="en-US" dirty="0"/>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p:cNvGrpSpPr/>
          <p:nvPr userDrawn="1"/>
        </p:nvGrpSpPr>
        <p:grpSpPr>
          <a:xfrm>
            <a:off x="8082092"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11/16/2022</a:t>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11/16/2022</a:t>
            </a:fld>
            <a:endParaRPr lang="en-US" dirty="0"/>
          </a:p>
        </p:txBody>
      </p:sp>
      <p:sp>
        <p:nvSpPr>
          <p:cNvPr id="5" name="Footer Placeholder 4"/>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p:cNvGrpSpPr/>
          <p:nvPr userDrawn="1"/>
        </p:nvGrpSpPr>
        <p:grpSpPr>
          <a:xfrm rot="16200000">
            <a:off x="8286528" y="2207195"/>
            <a:ext cx="3032351" cy="2443610"/>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11/16/2022</a:t>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p:cNvGrpSpPr/>
          <p:nvPr userDrawn="1"/>
        </p:nvGrpSpPr>
        <p:grpSpPr>
          <a:xfrm rot="16200000">
            <a:off x="10772262" y="152641"/>
            <a:ext cx="1572380" cy="1267097"/>
            <a:chOff x="7413403" y="4976359"/>
            <a:chExt cx="2334986" cy="1881641"/>
          </a:xfrm>
        </p:grpSpPr>
        <p:sp>
          <p:nvSpPr>
            <p:cNvPr id="13" name="Freeform 12"/>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11/16/2022</a:t>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11/16/2022</a:t>
            </a:fld>
            <a:endParaRPr lang="en-US" dirty="0"/>
          </a:p>
        </p:txBody>
      </p:sp>
      <p:sp>
        <p:nvSpPr>
          <p:cNvPr id="4" name="Footer Placeholder 3"/>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11/16/2022</a:t>
            </a:fld>
            <a:endParaRPr lang="en-US" dirty="0"/>
          </a:p>
        </p:txBody>
      </p:sp>
      <p:sp>
        <p:nvSpPr>
          <p:cNvPr id="4" name="Footer Placeholder 3"/>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t>‹#›</a:t>
            </a:fld>
            <a:endParaRPr lang="en-US" dirty="0"/>
          </a:p>
        </p:txBody>
      </p:sp>
      <p:sp>
        <p:nvSpPr>
          <p:cNvPr id="19" name="Freeform 18"/>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11/16/2022</a:t>
            </a:fld>
            <a:endParaRPr lang="en-US" dirty="0"/>
          </a:p>
        </p:txBody>
      </p:sp>
      <p:sp>
        <p:nvSpPr>
          <p:cNvPr id="22" name="Footer Placeholder 21"/>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11/16/2022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3647" y="1346481"/>
            <a:ext cx="7899573" cy="998071"/>
          </a:xfrm>
        </p:spPr>
        <p:txBody>
          <a:bodyPr/>
          <a:lstStyle/>
          <a:p>
            <a:r>
              <a:rPr lang="en-US" sz="5200" dirty="0">
                <a:latin typeface="Times New Roman" panose="02020603050405020304"/>
                <a:cs typeface="Times New Roman" panose="02020603050405020304"/>
              </a:rPr>
              <a:t>TÌM HIỂU VỀ SNIFFING</a:t>
            </a:r>
          </a:p>
        </p:txBody>
      </p:sp>
      <p:sp>
        <p:nvSpPr>
          <p:cNvPr id="3" name="Subtitle 2"/>
          <p:cNvSpPr>
            <a:spLocks noGrp="1"/>
          </p:cNvSpPr>
          <p:nvPr>
            <p:ph type="subTitle" idx="1"/>
          </p:nvPr>
        </p:nvSpPr>
        <p:spPr>
          <a:xfrm>
            <a:off x="652022" y="2582303"/>
            <a:ext cx="9500507" cy="1591086"/>
          </a:xfrm>
        </p:spPr>
        <p:txBody>
          <a:bodyPr vert="horz" lIns="91440" tIns="45720" rIns="91440" bIns="45720" rtlCol="0" anchor="t">
            <a:noAutofit/>
          </a:bodyPr>
          <a:lstStyle/>
          <a:p>
            <a:pPr marL="457200" indent="-457200">
              <a:buChar char="•"/>
            </a:pPr>
            <a:r>
              <a:rPr lang="en-US" dirty="0">
                <a:latin typeface="Times New Roman" panose="02020603050405020304"/>
                <a:cs typeface="Times New Roman" panose="02020603050405020304"/>
              </a:rPr>
              <a:t>Phạm Phúc Bảo</a:t>
            </a:r>
          </a:p>
          <a:p>
            <a:pPr marL="457200" indent="-457200">
              <a:buChar char="•"/>
            </a:pPr>
            <a:r>
              <a:rPr lang="en-US" dirty="0">
                <a:latin typeface="Times New Roman" panose="02020603050405020304"/>
                <a:cs typeface="Times New Roman" panose="02020603050405020304"/>
                <a:sym typeface="+mn-ea"/>
              </a:rPr>
              <a:t>Nguyễn Thành Đức</a:t>
            </a:r>
            <a:endParaRPr lang="en-US" dirty="0">
              <a:latin typeface="Times New Roman" panose="02020603050405020304"/>
              <a:cs typeface="Times New Roman" panose="02020603050405020304"/>
            </a:endParaRPr>
          </a:p>
          <a:p>
            <a:pPr marL="457200" indent="-457200">
              <a:buChar char="•"/>
            </a:pPr>
            <a:r>
              <a:rPr lang="en-US" dirty="0">
                <a:latin typeface="Times New Roman" panose="02020603050405020304"/>
                <a:cs typeface="Times New Roman" panose="02020603050405020304"/>
              </a:rPr>
              <a:t>Trương Anh Nguyên</a:t>
            </a:r>
          </a:p>
          <a:p>
            <a:pPr marL="457200" indent="-457200">
              <a:buChar char="•"/>
            </a:pPr>
            <a:endParaRPr lang="en-US" dirty="0">
              <a:latin typeface="Times New Roman" panose="02020603050405020304"/>
              <a:cs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750" fill="hold">
                                          <p:stCondLst>
                                            <p:cond delay="0"/>
                                          </p:stCondLst>
                                        </p:cTn>
                                        <p:tgtEl>
                                          <p:spTgt spid="3">
                                            <p:txEl>
                                              <p:pRg st="0" end="0"/>
                                            </p:txEl>
                                          </p:spTgt>
                                        </p:tgtEl>
                                        <p:attrNameLst>
                                          <p:attrName>style.visibility</p:attrName>
                                        </p:attrNameLst>
                                      </p:cBhvr>
                                      <p:to>
                                        <p:strVal val="visible"/>
                                      </p:to>
                                    </p:set>
                                    <p:anim calcmode="lin" valueType="num">
                                      <p:cBhvr additive="base">
                                        <p:cTn id="11"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2" presetClass="entr" presetSubtype="4" fill="hold" nodeType="afterEffect">
                                  <p:stCondLst>
                                    <p:cond delay="0"/>
                                  </p:stCondLst>
                                  <p:childTnLst>
                                    <p:set>
                                      <p:cBhvr>
                                        <p:cTn id="15" dur="750" fill="hold">
                                          <p:stCondLst>
                                            <p:cond delay="0"/>
                                          </p:stCondLst>
                                        </p:cTn>
                                        <p:tgtEl>
                                          <p:spTgt spid="3">
                                            <p:txEl>
                                              <p:pRg st="1" end="1"/>
                                            </p:txEl>
                                          </p:spTgt>
                                        </p:tgtEl>
                                        <p:attrNameLst>
                                          <p:attrName>style.visibility</p:attrName>
                                        </p:attrNameLst>
                                      </p:cBhvr>
                                      <p:to>
                                        <p:strVal val="visible"/>
                                      </p:to>
                                    </p:set>
                                    <p:anim calcmode="lin" valueType="num">
                                      <p:cBhvr additive="base">
                                        <p:cTn id="16"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7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nodeType="afterEffect">
                                  <p:stCondLst>
                                    <p:cond delay="50"/>
                                  </p:stCondLst>
                                  <p:childTnLst>
                                    <p:set>
                                      <p:cBhvr>
                                        <p:cTn id="20" dur="750" fill="hold">
                                          <p:stCondLst>
                                            <p:cond delay="0"/>
                                          </p:stCondLst>
                                        </p:cTn>
                                        <p:tgtEl>
                                          <p:spTgt spid="3">
                                            <p:txEl>
                                              <p:pRg st="2" end="2"/>
                                            </p:txEl>
                                          </p:spTgt>
                                        </p:tgtEl>
                                        <p:attrNameLst>
                                          <p:attrName>style.visibility</p:attrName>
                                        </p:attrNameLst>
                                      </p:cBhvr>
                                      <p:to>
                                        <p:strVal val="visible"/>
                                      </p:to>
                                    </p:set>
                                    <p:anim calcmode="lin" valueType="num">
                                      <p:cBhvr additive="base">
                                        <p:cTn id="21"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7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167765" y="1270000"/>
            <a:ext cx="9853295" cy="3354705"/>
          </a:xfrm>
        </p:spPr>
        <p:txBody>
          <a:bodyPr/>
          <a:lstStyle/>
          <a:p>
            <a:pPr marL="457200" indent="-457200">
              <a:buFont typeface="Wingdings" panose="05000000000000000000" charset="0"/>
              <a:buChar char="Ø"/>
            </a:pPr>
            <a:r>
              <a:rPr lang="vi-VN" altLang="en-US" sz="2300">
                <a:latin typeface="Times New Roman" panose="02020603050405020304" charset="0"/>
                <a:cs typeface="Times New Roman" panose="02020603050405020304" charset="0"/>
              </a:rPr>
              <a:t>Lắng nghe thông tin qua Hub:</a:t>
            </a:r>
          </a:p>
          <a:p>
            <a:pPr>
              <a:buFont typeface="Wingdings" panose="05000000000000000000" charset="0"/>
            </a:pPr>
            <a:r>
              <a:rPr lang="vi-VN" altLang="en-US" sz="2300">
                <a:latin typeface="Times New Roman" panose="02020603050405020304" charset="0"/>
                <a:cs typeface="Times New Roman" panose="02020603050405020304" charset="0"/>
              </a:rPr>
              <a:t>         Gói tin được gửi đi qua thiết bị Hub thì sẽ đi qua tất cả các cổng kết nối với Hub đó. Một khung gói tin khi chuyển từ máy A sang máy B thì đồng thời nó gửi đến tất cả các máy khác đang kết nối cùng Hub theo cơ chế loan tin (broadcast).</a:t>
            </a:r>
          </a:p>
          <a:p>
            <a:pPr>
              <a:buFont typeface="Wingdings" panose="05000000000000000000" charset="0"/>
            </a:pPr>
            <a:r>
              <a:rPr lang="vi-VN" altLang="en-US" sz="2300">
                <a:latin typeface="Times New Roman" panose="02020603050405020304" charset="0"/>
                <a:cs typeface="Times New Roman" panose="02020603050405020304" charset="0"/>
              </a:rPr>
              <a:t>         Khi hai hay nhiều thiết bị truyền thông ngay tại cùng một thời điểm, sẽ dễ xảy ra xung đột. Kết quả gây ra sẽ là mất mát gói tin, và các thiết bị sẽ phải truyền lại các gói tin đó, khiến cho mạng càng trở nên tắc nghẽn.</a:t>
            </a:r>
          </a:p>
          <a:p>
            <a:pPr>
              <a:buFont typeface="Wingdings" panose="05000000000000000000" charset="0"/>
            </a:pPr>
            <a:r>
              <a:rPr lang="vi-VN" altLang="en-US" sz="2300">
                <a:latin typeface="Times New Roman" panose="02020603050405020304" charset="0"/>
                <a:cs typeface="Times New Roman" panose="02020603050405020304" charset="0"/>
              </a:rPr>
              <a:t>         Vì thế nên dù Hub có tiện lợi, dễ sử dụng nhưng ngày nay, hầu hết các mạng đều sử dụng Switch thay cho Hub.</a:t>
            </a:r>
          </a:p>
          <a:p>
            <a:pPr>
              <a:buFont typeface="Wingdings" panose="05000000000000000000" charset="0"/>
            </a:pPr>
            <a:endParaRPr lang="vi-VN" altLang="en-US" sz="2300">
              <a:latin typeface="Times New Roman" panose="02020603050405020304" charset="0"/>
              <a:cs typeface="Times New Roman" panose="02020603050405020304" charset="0"/>
            </a:endParaRPr>
          </a:p>
        </p:txBody>
      </p:sp>
      <p:sp>
        <p:nvSpPr>
          <p:cNvPr id="5" name="Slide Number Placeholder 4"/>
          <p:cNvSpPr>
            <a:spLocks noGrp="1"/>
          </p:cNvSpPr>
          <p:nvPr>
            <p:ph type="sldNum" sz="quarter" idx="4"/>
          </p:nvPr>
        </p:nvSpPr>
        <p:spPr/>
        <p:txBody>
          <a:bodyPr/>
          <a:lstStyle/>
          <a:p>
            <a:fld id="{294A09A9-5501-47C1-A89A-A340965A2BE2}" type="slidenum">
              <a:rPr lang="en-US" smtClean="0"/>
              <a:t>10</a:t>
            </a:fld>
            <a:endParaRPr lang="en-US" dirty="0"/>
          </a:p>
        </p:txBody>
      </p:sp>
      <p:sp>
        <p:nvSpPr>
          <p:cNvPr id="12" name="Title 11"/>
          <p:cNvSpPr>
            <a:spLocks noGrp="1"/>
          </p:cNvSpPr>
          <p:nvPr/>
        </p:nvSpPr>
        <p:spPr>
          <a:xfrm>
            <a:off x="1167765" y="381000"/>
            <a:ext cx="9779635" cy="889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vi-VN" altLang="en-US" sz="4000" dirty="0">
                <a:solidFill>
                  <a:schemeClr val="accent1">
                    <a:lumMod val="75000"/>
                  </a:schemeClr>
                </a:solidFill>
                <a:latin typeface="Times New Roman" panose="02020603050405020304"/>
                <a:cs typeface="Times New Roman" panose="02020603050405020304"/>
              </a:rPr>
              <a:t>CÁC PHƯƠNG THỨC TẤN CÔNG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p:cTn id="12" dur="500" fill="hold"/>
                                        <p:tgtEl>
                                          <p:spTgt spid="7">
                                            <p:txEl>
                                              <p:pRg st="1" end="1"/>
                                            </p:txEl>
                                          </p:spTgt>
                                        </p:tgtEl>
                                        <p:attrNameLst>
                                          <p:attrName>ppt_w</p:attrName>
                                        </p:attrNameLst>
                                      </p:cBhvr>
                                      <p:tavLst>
                                        <p:tav tm="0">
                                          <p:val>
                                            <p:strVal val="#ppt_w*0.05"/>
                                          </p:val>
                                        </p:tav>
                                        <p:tav tm="100000">
                                          <p:val>
                                            <p:strVal val="#ppt_w"/>
                                          </p:val>
                                        </p:tav>
                                      </p:tavLst>
                                    </p:anim>
                                    <p:anim calcmode="lin" valueType="num">
                                      <p:cBhvr>
                                        <p:cTn id="13" dur="5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14" dur="500" fill="hold"/>
                                        <p:tgtEl>
                                          <p:spTgt spid="7">
                                            <p:txEl>
                                              <p:pRg st="1" end="1"/>
                                            </p:txEl>
                                          </p:spTgt>
                                        </p:tgtEl>
                                        <p:attrNameLst>
                                          <p:attrName>ppt_x</p:attrName>
                                        </p:attrNameLst>
                                      </p:cBhvr>
                                      <p:tavLst>
                                        <p:tav tm="0">
                                          <p:val>
                                            <p:strVal val="#ppt_x-.2"/>
                                          </p:val>
                                        </p:tav>
                                        <p:tav tm="100000">
                                          <p:val>
                                            <p:strVal val="#ppt_x"/>
                                          </p:val>
                                        </p:tav>
                                      </p:tavLst>
                                    </p:anim>
                                    <p:anim calcmode="lin" valueType="num">
                                      <p:cBhvr>
                                        <p:cTn id="15" dur="500" fill="hold"/>
                                        <p:tgtEl>
                                          <p:spTgt spid="7">
                                            <p:txEl>
                                              <p:pRg st="1" end="1"/>
                                            </p:txEl>
                                          </p:spTgt>
                                        </p:tgtEl>
                                        <p:attrNameLst>
                                          <p:attrName>ppt_y</p:attrName>
                                        </p:attrNameLst>
                                      </p:cBhvr>
                                      <p:tavLst>
                                        <p:tav tm="0">
                                          <p:val>
                                            <p:strVal val="#ppt_y"/>
                                          </p:val>
                                        </p:tav>
                                        <p:tav tm="100000">
                                          <p:val>
                                            <p:strVal val="#ppt_y"/>
                                          </p:val>
                                        </p:tav>
                                      </p:tavLst>
                                    </p:anim>
                                    <p:animEffect transition="in" filter="fade">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4" presetClass="entr" presetSubtype="0" accel="10000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p:cTn id="21" dur="500" fill="hold"/>
                                        <p:tgtEl>
                                          <p:spTgt spid="7">
                                            <p:txEl>
                                              <p:pRg st="2" end="2"/>
                                            </p:txEl>
                                          </p:spTgt>
                                        </p:tgtEl>
                                        <p:attrNameLst>
                                          <p:attrName>ppt_w</p:attrName>
                                        </p:attrNameLst>
                                      </p:cBhvr>
                                      <p:tavLst>
                                        <p:tav tm="0">
                                          <p:val>
                                            <p:strVal val="#ppt_w*0.05"/>
                                          </p:val>
                                        </p:tav>
                                        <p:tav tm="100000">
                                          <p:val>
                                            <p:strVal val="#ppt_w"/>
                                          </p:val>
                                        </p:tav>
                                      </p:tavLst>
                                    </p:anim>
                                    <p:anim calcmode="lin" valueType="num">
                                      <p:cBhvr>
                                        <p:cTn id="22" dur="5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23" dur="500" fill="hold"/>
                                        <p:tgtEl>
                                          <p:spTgt spid="7">
                                            <p:txEl>
                                              <p:pRg st="2" end="2"/>
                                            </p:txEl>
                                          </p:spTgt>
                                        </p:tgtEl>
                                        <p:attrNameLst>
                                          <p:attrName>ppt_x</p:attrName>
                                        </p:attrNameLst>
                                      </p:cBhvr>
                                      <p:tavLst>
                                        <p:tav tm="0">
                                          <p:val>
                                            <p:strVal val="#ppt_x-.2"/>
                                          </p:val>
                                        </p:tav>
                                        <p:tav tm="100000">
                                          <p:val>
                                            <p:strVal val="#ppt_x"/>
                                          </p:val>
                                        </p:tav>
                                      </p:tavLst>
                                    </p:anim>
                                    <p:anim calcmode="lin" valueType="num">
                                      <p:cBhvr>
                                        <p:cTn id="24" dur="500" fill="hold"/>
                                        <p:tgtEl>
                                          <p:spTgt spid="7">
                                            <p:txEl>
                                              <p:pRg st="2" end="2"/>
                                            </p:txEl>
                                          </p:spTgt>
                                        </p:tgtEl>
                                        <p:attrNameLst>
                                          <p:attrName>ppt_y</p:attrName>
                                        </p:attrNameLst>
                                      </p:cBhvr>
                                      <p:tavLst>
                                        <p:tav tm="0">
                                          <p:val>
                                            <p:strVal val="#ppt_y"/>
                                          </p:val>
                                        </p:tav>
                                        <p:tav tm="100000">
                                          <p:val>
                                            <p:strVal val="#ppt_y"/>
                                          </p:val>
                                        </p:tav>
                                      </p:tavLst>
                                    </p:anim>
                                    <p:animEffect transition="in" filter="fade">
                                      <p:cBhvr>
                                        <p:cTn id="25" dur="500"/>
                                        <p:tgtEl>
                                          <p:spTgt spid="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4" presetClass="entr" presetSubtype="0" accel="100000" fill="hold"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 calcmode="lin" valueType="num">
                                      <p:cBhvr>
                                        <p:cTn id="30" dur="500" fill="hold"/>
                                        <p:tgtEl>
                                          <p:spTgt spid="7">
                                            <p:txEl>
                                              <p:pRg st="3" end="3"/>
                                            </p:txEl>
                                          </p:spTgt>
                                        </p:tgtEl>
                                        <p:attrNameLst>
                                          <p:attrName>ppt_w</p:attrName>
                                        </p:attrNameLst>
                                      </p:cBhvr>
                                      <p:tavLst>
                                        <p:tav tm="0">
                                          <p:val>
                                            <p:strVal val="#ppt_w*0.05"/>
                                          </p:val>
                                        </p:tav>
                                        <p:tav tm="100000">
                                          <p:val>
                                            <p:strVal val="#ppt_w"/>
                                          </p:val>
                                        </p:tav>
                                      </p:tavLst>
                                    </p:anim>
                                    <p:anim calcmode="lin" valueType="num">
                                      <p:cBhvr>
                                        <p:cTn id="31" dur="5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32" dur="500" fill="hold"/>
                                        <p:tgtEl>
                                          <p:spTgt spid="7">
                                            <p:txEl>
                                              <p:pRg st="3" end="3"/>
                                            </p:txEl>
                                          </p:spTgt>
                                        </p:tgtEl>
                                        <p:attrNameLst>
                                          <p:attrName>ppt_x</p:attrName>
                                        </p:attrNameLst>
                                      </p:cBhvr>
                                      <p:tavLst>
                                        <p:tav tm="0">
                                          <p:val>
                                            <p:strVal val="#ppt_x-.2"/>
                                          </p:val>
                                        </p:tav>
                                        <p:tav tm="100000">
                                          <p:val>
                                            <p:strVal val="#ppt_x"/>
                                          </p:val>
                                        </p:tav>
                                      </p:tavLst>
                                    </p:anim>
                                    <p:anim calcmode="lin" valueType="num">
                                      <p:cBhvr>
                                        <p:cTn id="33" dur="500" fill="hold"/>
                                        <p:tgtEl>
                                          <p:spTgt spid="7">
                                            <p:txEl>
                                              <p:pRg st="3" end="3"/>
                                            </p:txEl>
                                          </p:spTgt>
                                        </p:tgtEl>
                                        <p:attrNameLst>
                                          <p:attrName>ppt_y</p:attrName>
                                        </p:attrNameLst>
                                      </p:cBhvr>
                                      <p:tavLst>
                                        <p:tav tm="0">
                                          <p:val>
                                            <p:strVal val="#ppt_y"/>
                                          </p:val>
                                        </p:tav>
                                        <p:tav tm="100000">
                                          <p:val>
                                            <p:strVal val="#ppt_y"/>
                                          </p:val>
                                        </p:tav>
                                      </p:tavLst>
                                    </p:anim>
                                    <p:animEffect transition="in" filter="fade">
                                      <p:cBhvr>
                                        <p:cTn id="34"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294A09A9-5501-47C1-A89A-A340965A2BE2}" type="slidenum">
              <a:rPr lang="en-US" smtClean="0"/>
              <a:t>11</a:t>
            </a:fld>
            <a:endParaRPr lang="en-US" dirty="0"/>
          </a:p>
        </p:txBody>
      </p:sp>
      <p:sp>
        <p:nvSpPr>
          <p:cNvPr id="12" name="Title 11"/>
          <p:cNvSpPr>
            <a:spLocks noGrp="1"/>
          </p:cNvSpPr>
          <p:nvPr/>
        </p:nvSpPr>
        <p:spPr>
          <a:xfrm>
            <a:off x="1167765" y="381000"/>
            <a:ext cx="9779635" cy="889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vi-VN" altLang="en-US" sz="4000" dirty="0">
                <a:solidFill>
                  <a:schemeClr val="accent1">
                    <a:lumMod val="75000"/>
                  </a:schemeClr>
                </a:solidFill>
                <a:latin typeface="Times New Roman" panose="02020603050405020304"/>
                <a:cs typeface="Times New Roman" panose="02020603050405020304"/>
              </a:rPr>
              <a:t>CÁC PHƯƠNG THỨC TẤN CÔNG</a:t>
            </a:r>
          </a:p>
        </p:txBody>
      </p:sp>
      <p:pic>
        <p:nvPicPr>
          <p:cNvPr id="8" name="Content Placeholder 7"/>
          <p:cNvPicPr>
            <a:picLocks noGrp="1" noChangeAspect="1"/>
          </p:cNvPicPr>
          <p:nvPr>
            <p:ph idx="1"/>
          </p:nvPr>
        </p:nvPicPr>
        <p:blipFill>
          <a:blip r:embed="rId2"/>
          <a:stretch>
            <a:fillRect/>
          </a:stretch>
        </p:blipFill>
        <p:spPr>
          <a:xfrm>
            <a:off x="2027555" y="1440180"/>
            <a:ext cx="8136890" cy="3843020"/>
          </a:xfrm>
          <a:prstGeom prst="rect">
            <a:avLst/>
          </a:prstGeom>
        </p:spPr>
      </p:pic>
      <p:sp>
        <p:nvSpPr>
          <p:cNvPr id="9" name="Text Box 8"/>
          <p:cNvSpPr txBox="1"/>
          <p:nvPr/>
        </p:nvSpPr>
        <p:spPr>
          <a:xfrm>
            <a:off x="4185285" y="5453380"/>
            <a:ext cx="3821430" cy="460375"/>
          </a:xfrm>
          <a:prstGeom prst="rect">
            <a:avLst/>
          </a:prstGeom>
          <a:noFill/>
        </p:spPr>
        <p:txBody>
          <a:bodyPr wrap="square" rtlCol="0">
            <a:spAutoFit/>
          </a:bodyPr>
          <a:lstStyle/>
          <a:p>
            <a:r>
              <a:rPr lang="vi-VN" altLang="en-US" sz="2400">
                <a:latin typeface="Times New Roman" panose="02020603050405020304" charset="0"/>
                <a:cs typeface="Times New Roman" panose="02020603050405020304" charset="0"/>
              </a:rPr>
              <a:t>Lắng nghe thông tin qua Hub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000"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53" presetClass="entr" presetSubtype="16" fill="hold" grpId="0" nodeType="withEffect">
                                  <p:stCondLst>
                                    <p:cond delay="0"/>
                                  </p:stCondLst>
                                  <p:childTnLst>
                                    <p:set>
                                      <p:cBhvr>
                                        <p:cTn id="11" dur="1000"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Effect transition="in" filter="fade">
                                      <p:cBhvr>
                                        <p:cTn id="1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167765" y="1214120"/>
            <a:ext cx="10438130" cy="5264785"/>
          </a:xfrm>
        </p:spPr>
        <p:txBody>
          <a:bodyPr/>
          <a:lstStyle/>
          <a:p>
            <a:pPr marL="457200" indent="-457200">
              <a:buFont typeface="Wingdings" panose="05000000000000000000" charset="0"/>
              <a:buChar char="Ø"/>
            </a:pPr>
            <a:r>
              <a:rPr lang="vi-VN" altLang="en-US" sz="2300">
                <a:latin typeface="Times New Roman" panose="02020603050405020304" charset="0"/>
                <a:cs typeface="Times New Roman" panose="02020603050405020304" charset="0"/>
              </a:rPr>
              <a:t>Tấn công MAC:</a:t>
            </a:r>
          </a:p>
          <a:p>
            <a:pPr>
              <a:buFont typeface="Wingdings" panose="05000000000000000000" charset="0"/>
            </a:pPr>
            <a:r>
              <a:rPr lang="vi-VN" altLang="en-US" sz="2300">
                <a:latin typeface="Times New Roman" panose="02020603050405020304" charset="0"/>
                <a:cs typeface="Times New Roman" panose="02020603050405020304" charset="0"/>
              </a:rPr>
              <a:t>         Tấn công MAC là kỹ thuật khá phổ biến trong mạng LAN. Mục đích của kỹ thuật này là làm ngập lụt switch với một số lượng lớn yêu cầu.</a:t>
            </a:r>
          </a:p>
          <a:p>
            <a:pPr>
              <a:buFont typeface="Wingdings" panose="05000000000000000000" charset="0"/>
            </a:pPr>
            <a:r>
              <a:rPr lang="vi-VN" altLang="en-US" sz="2300">
                <a:latin typeface="Times New Roman" panose="02020603050405020304" charset="0"/>
                <a:cs typeface="Times New Roman" panose="02020603050405020304" charset="0"/>
              </a:rPr>
              <a:t>         Kẻ tấn công phải nằm trong chính mạng LAN đó và sử dụng một ứng dụng phần mềm để tạo thật nhiều frame với địa chỉ MAC giả mạo (MAC spoofing) rồi gửi đến switch. Khi nhận được frame này, switch không phân biệt được đâu là giả đâu là thật và sẽ xem nó như một frame bình thường. Lúc này, switch sẽ cập nhật các địa chỉ MAC mới vào bảng CAM.</a:t>
            </a:r>
          </a:p>
          <a:p>
            <a:pPr>
              <a:buFont typeface="Wingdings" panose="05000000000000000000" charset="0"/>
            </a:pPr>
            <a:r>
              <a:rPr lang="vi-VN" altLang="en-US" sz="2300">
                <a:latin typeface="Times New Roman" panose="02020603050405020304" charset="0"/>
                <a:cs typeface="Times New Roman" panose="02020603050405020304" charset="0"/>
              </a:rPr>
              <a:t>         Bảng CAM (Bảng MAC), là nơi lưu trữ các địa chỉ MAC của các port và các tham số VLAN trong switch. Nhờ vào bảng CAM, switch có thể biết được một thiết bị có địa chỉ MAC X đang nằm port vật lý nào để còn đẩy frame trả lời về port đó. Kẻ tấn công sẽ đầu độc switch liên tục toàn các địa chỉ MAC giả mạo. Bảng CAM của switch thì có kích thước giới hạn, nên đến một thời điểm nào đó bảng CAM sẽ bị đầy.</a:t>
            </a:r>
          </a:p>
        </p:txBody>
      </p:sp>
      <p:sp>
        <p:nvSpPr>
          <p:cNvPr id="5" name="Slide Number Placeholder 4"/>
          <p:cNvSpPr>
            <a:spLocks noGrp="1"/>
          </p:cNvSpPr>
          <p:nvPr>
            <p:ph type="sldNum" sz="quarter" idx="4"/>
          </p:nvPr>
        </p:nvSpPr>
        <p:spPr/>
        <p:txBody>
          <a:bodyPr/>
          <a:lstStyle/>
          <a:p>
            <a:fld id="{294A09A9-5501-47C1-A89A-A340965A2BE2}" type="slidenum">
              <a:rPr lang="en-US" smtClean="0"/>
              <a:t>12</a:t>
            </a:fld>
            <a:endParaRPr lang="en-US" dirty="0"/>
          </a:p>
        </p:txBody>
      </p:sp>
      <p:sp>
        <p:nvSpPr>
          <p:cNvPr id="12" name="Title 11"/>
          <p:cNvSpPr>
            <a:spLocks noGrp="1"/>
          </p:cNvSpPr>
          <p:nvPr/>
        </p:nvSpPr>
        <p:spPr>
          <a:xfrm>
            <a:off x="1167765" y="381000"/>
            <a:ext cx="9779635" cy="889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vi-VN" altLang="en-US" sz="4000" dirty="0">
                <a:solidFill>
                  <a:schemeClr val="accent1">
                    <a:lumMod val="75000"/>
                  </a:schemeClr>
                </a:solidFill>
                <a:latin typeface="Times New Roman" panose="02020603050405020304"/>
                <a:cs typeface="Times New Roman" panose="02020603050405020304"/>
              </a:rPr>
              <a:t>CÁC PHƯƠNG THỨC TẤN CÔNG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down)">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294A09A9-5501-47C1-A89A-A340965A2BE2}" type="slidenum">
              <a:rPr lang="en-US" smtClean="0"/>
              <a:t>13</a:t>
            </a:fld>
            <a:endParaRPr lang="en-US" dirty="0"/>
          </a:p>
        </p:txBody>
      </p:sp>
      <p:sp>
        <p:nvSpPr>
          <p:cNvPr id="12" name="Title 11"/>
          <p:cNvSpPr>
            <a:spLocks noGrp="1"/>
          </p:cNvSpPr>
          <p:nvPr/>
        </p:nvSpPr>
        <p:spPr>
          <a:xfrm>
            <a:off x="1167765" y="381000"/>
            <a:ext cx="9779635" cy="889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vi-VN" altLang="en-US" sz="4000" dirty="0">
                <a:solidFill>
                  <a:schemeClr val="accent1">
                    <a:lumMod val="75000"/>
                  </a:schemeClr>
                </a:solidFill>
                <a:latin typeface="Times New Roman" panose="02020603050405020304"/>
                <a:cs typeface="Times New Roman" panose="02020603050405020304"/>
              </a:rPr>
              <a:t>CÁC PHƯƠNG THỨC TẤN CÔNG</a:t>
            </a:r>
          </a:p>
        </p:txBody>
      </p:sp>
      <p:pic>
        <p:nvPicPr>
          <p:cNvPr id="8" name="Content Placeholder 7"/>
          <p:cNvPicPr>
            <a:picLocks noGrp="1" noChangeAspect="1"/>
          </p:cNvPicPr>
          <p:nvPr>
            <p:ph idx="1"/>
          </p:nvPr>
        </p:nvPicPr>
        <p:blipFill>
          <a:blip r:embed="rId2"/>
          <a:stretch>
            <a:fillRect/>
          </a:stretch>
        </p:blipFill>
        <p:spPr>
          <a:xfrm>
            <a:off x="2566670" y="1391285"/>
            <a:ext cx="6981825" cy="3128010"/>
          </a:xfrm>
          <a:prstGeom prst="rect">
            <a:avLst/>
          </a:prstGeom>
        </p:spPr>
      </p:pic>
      <p:sp>
        <p:nvSpPr>
          <p:cNvPr id="9" name="Text Box 8"/>
          <p:cNvSpPr txBox="1"/>
          <p:nvPr/>
        </p:nvSpPr>
        <p:spPr>
          <a:xfrm>
            <a:off x="2524760" y="4751070"/>
            <a:ext cx="7143115" cy="798830"/>
          </a:xfrm>
          <a:prstGeom prst="rect">
            <a:avLst/>
          </a:prstGeom>
          <a:noFill/>
        </p:spPr>
        <p:txBody>
          <a:bodyPr wrap="square" rtlCol="0">
            <a:spAutoFit/>
          </a:bodyPr>
          <a:lstStyle/>
          <a:p>
            <a:pPr algn="ctr"/>
            <a:r>
              <a:rPr lang="en-US" sz="2300">
                <a:latin typeface="Times New Roman" panose="02020603050405020304" charset="0"/>
                <a:cs typeface="Times New Roman" panose="02020603050405020304" charset="0"/>
              </a:rPr>
              <a:t>K</a:t>
            </a:r>
            <a:r>
              <a:rPr lang="vi-VN" altLang="en-US" sz="2300">
                <a:latin typeface="Times New Roman" panose="02020603050405020304" charset="0"/>
                <a:cs typeface="Times New Roman" panose="02020603050405020304" charset="0"/>
              </a:rPr>
              <a:t>ẻ</a:t>
            </a:r>
            <a:r>
              <a:rPr lang="en-US" sz="2300">
                <a:latin typeface="Times New Roman" panose="02020603050405020304" charset="0"/>
                <a:cs typeface="Times New Roman" panose="02020603050405020304" charset="0"/>
              </a:rPr>
              <a:t> t</a:t>
            </a:r>
            <a:r>
              <a:rPr lang="vi-VN" altLang="en-US" sz="2300">
                <a:latin typeface="Times New Roman" panose="02020603050405020304" charset="0"/>
                <a:cs typeface="Times New Roman" panose="02020603050405020304" charset="0"/>
              </a:rPr>
              <a:t>ấ</a:t>
            </a:r>
            <a:r>
              <a:rPr lang="en-US" sz="2300">
                <a:latin typeface="Times New Roman" panose="02020603050405020304" charset="0"/>
                <a:cs typeface="Times New Roman" panose="02020603050405020304" charset="0"/>
              </a:rPr>
              <a:t>n công đ</a:t>
            </a:r>
            <a:r>
              <a:rPr lang="vi-VN" altLang="en-US" sz="2300">
                <a:latin typeface="Times New Roman" panose="02020603050405020304" charset="0"/>
                <a:cs typeface="Times New Roman" panose="02020603050405020304" charset="0"/>
              </a:rPr>
              <a:t>ầ</a:t>
            </a:r>
            <a:r>
              <a:rPr lang="en-US" sz="2300">
                <a:latin typeface="Times New Roman" panose="02020603050405020304" charset="0"/>
                <a:cs typeface="Times New Roman" panose="02020603050405020304" charset="0"/>
              </a:rPr>
              <a:t>u đ</a:t>
            </a:r>
            <a:r>
              <a:rPr lang="vi-VN" altLang="en-US" sz="2300">
                <a:latin typeface="Times New Roman" panose="02020603050405020304" charset="0"/>
                <a:cs typeface="Times New Roman" panose="02020603050405020304" charset="0"/>
              </a:rPr>
              <a:t>ộ</a:t>
            </a:r>
            <a:r>
              <a:rPr lang="en-US" sz="2300">
                <a:latin typeface="Times New Roman" panose="02020603050405020304" charset="0"/>
                <a:cs typeface="Times New Roman" panose="02020603050405020304" charset="0"/>
              </a:rPr>
              <a:t>c switch b</a:t>
            </a:r>
            <a:r>
              <a:rPr lang="vi-VN" altLang="en-US" sz="2300">
                <a:latin typeface="Times New Roman" panose="02020603050405020304" charset="0"/>
                <a:cs typeface="Times New Roman" panose="02020603050405020304" charset="0"/>
              </a:rPr>
              <a:t>ằ</a:t>
            </a:r>
            <a:r>
              <a:rPr lang="en-US" sz="2300">
                <a:latin typeface="Times New Roman" panose="02020603050405020304" charset="0"/>
                <a:cs typeface="Times New Roman" panose="02020603050405020304" charset="0"/>
              </a:rPr>
              <a:t>ng đ</a:t>
            </a:r>
            <a:r>
              <a:rPr lang="vi-VN" altLang="en-US" sz="2300">
                <a:latin typeface="Times New Roman" panose="02020603050405020304" charset="0"/>
                <a:cs typeface="Times New Roman" panose="02020603050405020304" charset="0"/>
              </a:rPr>
              <a:t>ị</a:t>
            </a:r>
            <a:r>
              <a:rPr lang="en-US" sz="2300">
                <a:latin typeface="Times New Roman" panose="02020603050405020304" charset="0"/>
                <a:cs typeface="Times New Roman" panose="02020603050405020304" charset="0"/>
              </a:rPr>
              <a:t>a ch</a:t>
            </a:r>
            <a:r>
              <a:rPr lang="vi-VN" altLang="en-US" sz="2300">
                <a:latin typeface="Times New Roman" panose="02020603050405020304" charset="0"/>
                <a:cs typeface="Times New Roman" panose="02020603050405020304" charset="0"/>
              </a:rPr>
              <a:t>ỉ</a:t>
            </a:r>
            <a:r>
              <a:rPr lang="en-US" sz="2300">
                <a:latin typeface="Times New Roman" panose="02020603050405020304" charset="0"/>
                <a:cs typeface="Times New Roman" panose="02020603050405020304" charset="0"/>
              </a:rPr>
              <a:t> MAC gi</a:t>
            </a:r>
            <a:r>
              <a:rPr lang="vi-VN" altLang="en-US" sz="2300">
                <a:latin typeface="Times New Roman" panose="02020603050405020304" charset="0"/>
                <a:cs typeface="Times New Roman" panose="02020603050405020304" charset="0"/>
              </a:rPr>
              <a:t>ả</a:t>
            </a:r>
            <a:r>
              <a:rPr lang="en-US" sz="2300">
                <a:latin typeface="Times New Roman" panose="02020603050405020304" charset="0"/>
                <a:cs typeface="Times New Roman" panose="02020603050405020304" charset="0"/>
              </a:rPr>
              <a:t> m</a:t>
            </a:r>
            <a:r>
              <a:rPr lang="vi-VN" altLang="en-US" sz="2300">
                <a:latin typeface="Times New Roman" panose="02020603050405020304" charset="0"/>
                <a:cs typeface="Times New Roman" panose="02020603050405020304" charset="0"/>
              </a:rPr>
              <a:t>ạo</a:t>
            </a:r>
            <a:r>
              <a:rPr lang="en-US" sz="2300">
                <a:latin typeface="Times New Roman" panose="02020603050405020304" charset="0"/>
                <a:cs typeface="Times New Roman" panose="02020603050405020304" charset="0"/>
              </a:rPr>
              <a:t> khi</a:t>
            </a:r>
            <a:r>
              <a:rPr lang="vi-VN" altLang="en-US" sz="2300">
                <a:latin typeface="Times New Roman" panose="02020603050405020304" charset="0"/>
                <a:cs typeface="Times New Roman" panose="02020603050405020304" charset="0"/>
              </a:rPr>
              <a:t>ế</a:t>
            </a:r>
            <a:r>
              <a:rPr lang="en-US" sz="2300">
                <a:latin typeface="Times New Roman" panose="02020603050405020304" charset="0"/>
                <a:cs typeface="Times New Roman" panose="02020603050405020304" charset="0"/>
              </a:rPr>
              <a:t>n b</a:t>
            </a:r>
            <a:r>
              <a:rPr lang="vi-VN" altLang="en-US" sz="2300">
                <a:latin typeface="Times New Roman" panose="02020603050405020304" charset="0"/>
                <a:cs typeface="Times New Roman" panose="02020603050405020304" charset="0"/>
              </a:rPr>
              <a:t>ả</a:t>
            </a:r>
            <a:r>
              <a:rPr lang="en-US" sz="2300">
                <a:latin typeface="Times New Roman" panose="02020603050405020304" charset="0"/>
                <a:cs typeface="Times New Roman" panose="02020603050405020304" charset="0"/>
              </a:rPr>
              <a:t>ng CAM trong switch b</a:t>
            </a:r>
            <a:r>
              <a:rPr lang="vi-VN" altLang="en-US" sz="2300">
                <a:latin typeface="Times New Roman" panose="02020603050405020304" charset="0"/>
                <a:cs typeface="Times New Roman" panose="02020603050405020304" charset="0"/>
              </a:rPr>
              <a:t>ị</a:t>
            </a:r>
            <a:r>
              <a:rPr lang="en-US" sz="2300">
                <a:latin typeface="Times New Roman" panose="02020603050405020304" charset="0"/>
                <a:cs typeface="Times New Roman" panose="02020603050405020304" charset="0"/>
              </a:rPr>
              <a:t> đ</a:t>
            </a:r>
            <a:r>
              <a:rPr lang="vi-VN" altLang="en-US" sz="2300">
                <a:latin typeface="Times New Roman" panose="02020603050405020304" charset="0"/>
                <a:cs typeface="Times New Roman" panose="02020603050405020304" charset="0"/>
              </a:rPr>
              <a:t>ầ</a:t>
            </a:r>
            <a:r>
              <a:rPr lang="en-US" sz="2300">
                <a:latin typeface="Times New Roman" panose="02020603050405020304" charset="0"/>
                <a:cs typeface="Times New Roman" panose="02020603050405020304" charset="0"/>
              </a:rPr>
              <a: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700" fill="hold">
                                          <p:stCondLst>
                                            <p:cond delay="0"/>
                                          </p:stCondLst>
                                        </p:cTn>
                                        <p:tgtEl>
                                          <p:spTgt spid="8"/>
                                        </p:tgtEl>
                                        <p:attrNameLst>
                                          <p:attrName>style.visibility</p:attrName>
                                        </p:attrNameLst>
                                      </p:cBhvr>
                                      <p:to>
                                        <p:strVal val="visible"/>
                                      </p:to>
                                    </p:set>
                                    <p:anim calcmode="lin" valueType="num">
                                      <p:cBhvr>
                                        <p:cTn id="7" dur="700" fill="hold"/>
                                        <p:tgtEl>
                                          <p:spTgt spid="8"/>
                                        </p:tgtEl>
                                        <p:attrNameLst>
                                          <p:attrName>ppt_x</p:attrName>
                                        </p:attrNameLst>
                                      </p:cBhvr>
                                      <p:tavLst>
                                        <p:tav tm="0">
                                          <p:val>
                                            <p:strVal val="#ppt_x-.2"/>
                                          </p:val>
                                        </p:tav>
                                        <p:tav tm="100000">
                                          <p:val>
                                            <p:strVal val="#ppt_x"/>
                                          </p:val>
                                        </p:tav>
                                      </p:tavLst>
                                    </p:anim>
                                    <p:anim calcmode="lin" valueType="num">
                                      <p:cBhvr>
                                        <p:cTn id="8" dur="7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700"/>
                                        <p:tgtEl>
                                          <p:spTgt spid="8"/>
                                        </p:tgtEl>
                                      </p:cBhvr>
                                    </p:animEffect>
                                  </p:childTnLst>
                                </p:cTn>
                              </p:par>
                              <p:par>
                                <p:cTn id="10" presetID="29" presetClass="entr" presetSubtype="0" fill="hold" nodeType="withEffect">
                                  <p:stCondLst>
                                    <p:cond delay="0"/>
                                  </p:stCondLst>
                                  <p:childTnLst>
                                    <p:set>
                                      <p:cBhvr>
                                        <p:cTn id="11" dur="700" fill="hold">
                                          <p:stCondLst>
                                            <p:cond delay="0"/>
                                          </p:stCondLst>
                                        </p:cTn>
                                        <p:tgtEl>
                                          <p:spTgt spid="9">
                                            <p:txEl>
                                              <p:pRg st="0" end="0"/>
                                            </p:txEl>
                                          </p:spTgt>
                                        </p:tgtEl>
                                        <p:attrNameLst>
                                          <p:attrName>style.visibility</p:attrName>
                                        </p:attrNameLst>
                                      </p:cBhvr>
                                      <p:to>
                                        <p:strVal val="visible"/>
                                      </p:to>
                                    </p:set>
                                    <p:anim calcmode="lin" valueType="num">
                                      <p:cBhvr>
                                        <p:cTn id="12" dur="700" fill="hold"/>
                                        <p:tgtEl>
                                          <p:spTgt spid="9">
                                            <p:txEl>
                                              <p:pRg st="0" end="0"/>
                                            </p:txEl>
                                          </p:spTgt>
                                        </p:tgtEl>
                                        <p:attrNameLst>
                                          <p:attrName>ppt_x</p:attrName>
                                        </p:attrNameLst>
                                      </p:cBhvr>
                                      <p:tavLst>
                                        <p:tav tm="0">
                                          <p:val>
                                            <p:strVal val="#ppt_x-.2"/>
                                          </p:val>
                                        </p:tav>
                                        <p:tav tm="100000">
                                          <p:val>
                                            <p:strVal val="#ppt_x"/>
                                          </p:val>
                                        </p:tav>
                                      </p:tavLst>
                                    </p:anim>
                                    <p:anim calcmode="lin" valueType="num">
                                      <p:cBhvr>
                                        <p:cTn id="13" dur="700" fill="hold"/>
                                        <p:tgtEl>
                                          <p:spTgt spid="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7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167765" y="1270000"/>
            <a:ext cx="9779000" cy="5085715"/>
          </a:xfrm>
        </p:spPr>
        <p:txBody>
          <a:bodyPr/>
          <a:lstStyle/>
          <a:p>
            <a:pPr marL="457200" indent="-457200">
              <a:buFont typeface="Wingdings" panose="05000000000000000000" charset="0"/>
              <a:buChar char="Ø"/>
            </a:pPr>
            <a:r>
              <a:rPr lang="vi-VN" altLang="en-US" sz="2300">
                <a:latin typeface="Times New Roman" panose="02020603050405020304" charset="0"/>
                <a:cs typeface="Times New Roman" panose="02020603050405020304" charset="0"/>
                <a:sym typeface="+mn-ea"/>
              </a:rPr>
              <a:t>Tấn công DHCP:</a:t>
            </a:r>
          </a:p>
          <a:p>
            <a:pPr>
              <a:buFont typeface="Wingdings" panose="05000000000000000000" charset="0"/>
            </a:pPr>
            <a:r>
              <a:rPr lang="vi-VN" altLang="en-US" sz="2300">
                <a:latin typeface="Times New Roman" panose="02020603050405020304" charset="0"/>
                <a:cs typeface="Times New Roman" panose="02020603050405020304" charset="0"/>
              </a:rPr>
              <a:t>	</a:t>
            </a:r>
            <a:r>
              <a:rPr lang="en-US" sz="2300">
                <a:latin typeface="Times New Roman" panose="02020603050405020304" charset="0"/>
                <a:cs typeface="Times New Roman" panose="02020603050405020304" charset="0"/>
              </a:rPr>
              <a:t>K</a:t>
            </a:r>
            <a:r>
              <a:rPr lang="vi-VN" altLang="en-US" sz="2300">
                <a:latin typeface="Times New Roman" panose="02020603050405020304" charset="0"/>
                <a:cs typeface="Times New Roman" panose="02020603050405020304" charset="0"/>
              </a:rPr>
              <a:t>ẻ</a:t>
            </a:r>
            <a:r>
              <a:rPr lang="en-US" sz="2300">
                <a:latin typeface="Times New Roman" panose="02020603050405020304" charset="0"/>
                <a:cs typeface="Times New Roman" panose="02020603050405020304" charset="0"/>
              </a:rPr>
              <a:t> t</a:t>
            </a:r>
            <a:r>
              <a:rPr lang="vi-VN" altLang="en-US" sz="2300">
                <a:latin typeface="Times New Roman" panose="02020603050405020304" charset="0"/>
                <a:cs typeface="Times New Roman" panose="02020603050405020304" charset="0"/>
              </a:rPr>
              <a:t>ấ</a:t>
            </a:r>
            <a:r>
              <a:rPr lang="en-US" sz="2300">
                <a:latin typeface="Times New Roman" panose="02020603050405020304" charset="0"/>
                <a:cs typeface="Times New Roman" panose="02020603050405020304" charset="0"/>
              </a:rPr>
              <a:t>n công s</a:t>
            </a:r>
            <a:r>
              <a:rPr lang="vi-VN" altLang="en-US" sz="2300">
                <a:latin typeface="Times New Roman" panose="02020603050405020304" charset="0"/>
                <a:cs typeface="Times New Roman" panose="02020603050405020304" charset="0"/>
              </a:rPr>
              <a:t>ẽ</a:t>
            </a:r>
            <a:r>
              <a:rPr lang="en-US" sz="2300">
                <a:latin typeface="Times New Roman" panose="02020603050405020304" charset="0"/>
                <a:cs typeface="Times New Roman" panose="02020603050405020304" charset="0"/>
              </a:rPr>
              <a:t> t</a:t>
            </a:r>
            <a:r>
              <a:rPr lang="vi-VN" altLang="en-US" sz="2300">
                <a:latin typeface="Times New Roman" panose="02020603050405020304" charset="0"/>
                <a:cs typeface="Times New Roman" panose="02020603050405020304" charset="0"/>
              </a:rPr>
              <a:t>ạ</a:t>
            </a:r>
            <a:r>
              <a:rPr lang="en-US" sz="2300">
                <a:latin typeface="Times New Roman" panose="02020603050405020304" charset="0"/>
                <a:cs typeface="Times New Roman" panose="02020603050405020304" charset="0"/>
              </a:rPr>
              <a:t>o ra m</a:t>
            </a:r>
            <a:r>
              <a:rPr lang="vi-VN" altLang="en-US" sz="2300">
                <a:latin typeface="Times New Roman" panose="02020603050405020304" charset="0"/>
                <a:cs typeface="Times New Roman" panose="02020603050405020304" charset="0"/>
              </a:rPr>
              <a:t>ộ</a:t>
            </a:r>
            <a:r>
              <a:rPr lang="en-US" sz="2300">
                <a:latin typeface="Times New Roman" panose="02020603050405020304" charset="0"/>
                <a:cs typeface="Times New Roman" panose="02020603050405020304" charset="0"/>
              </a:rPr>
              <a:t>t server gi</a:t>
            </a:r>
            <a:r>
              <a:rPr lang="vi-VN" altLang="en-US" sz="2300">
                <a:latin typeface="Times New Roman" panose="02020603050405020304" charset="0"/>
                <a:cs typeface="Times New Roman" panose="02020603050405020304" charset="0"/>
              </a:rPr>
              <a:t>ả</a:t>
            </a:r>
            <a:r>
              <a:rPr lang="en-US" sz="2300">
                <a:latin typeface="Times New Roman" panose="02020603050405020304" charset="0"/>
                <a:cs typeface="Times New Roman" panose="02020603050405020304" charset="0"/>
              </a:rPr>
              <a:t> m</a:t>
            </a:r>
            <a:r>
              <a:rPr lang="vi-VN" altLang="en-US" sz="2300">
                <a:latin typeface="Times New Roman" panose="02020603050405020304" charset="0"/>
                <a:cs typeface="Times New Roman" panose="02020603050405020304" charset="0"/>
              </a:rPr>
              <a:t>ạ</a:t>
            </a:r>
            <a:r>
              <a:rPr lang="en-US" sz="2300">
                <a:latin typeface="Times New Roman" panose="02020603050405020304" charset="0"/>
                <a:cs typeface="Times New Roman" panose="02020603050405020304" charset="0"/>
              </a:rPr>
              <a:t>o vào trong m</a:t>
            </a:r>
            <a:r>
              <a:rPr lang="vi-VN" altLang="en-US" sz="2300">
                <a:latin typeface="Times New Roman" panose="02020603050405020304" charset="0"/>
                <a:cs typeface="Times New Roman" panose="02020603050405020304" charset="0"/>
              </a:rPr>
              <a:t>ạ</a:t>
            </a:r>
            <a:r>
              <a:rPr lang="en-US" sz="2300">
                <a:latin typeface="Times New Roman" panose="02020603050405020304" charset="0"/>
                <a:cs typeface="Times New Roman" panose="02020603050405020304" charset="0"/>
              </a:rPr>
              <a:t>ng. Server này có kh</a:t>
            </a:r>
            <a:r>
              <a:rPr lang="vi-VN" altLang="en-US" sz="2300">
                <a:latin typeface="Times New Roman" panose="02020603050405020304" charset="0"/>
                <a:cs typeface="Times New Roman" panose="02020603050405020304" charset="0"/>
              </a:rPr>
              <a:t>ả</a:t>
            </a:r>
            <a:r>
              <a:rPr lang="en-US" sz="2300">
                <a:latin typeface="Times New Roman" panose="02020603050405020304" charset="0"/>
                <a:cs typeface="Times New Roman" panose="02020603050405020304" charset="0"/>
              </a:rPr>
              <a:t> năng ph</a:t>
            </a:r>
            <a:r>
              <a:rPr lang="vi-VN" altLang="en-US" sz="2300">
                <a:latin typeface="Times New Roman" panose="02020603050405020304" charset="0"/>
                <a:cs typeface="Times New Roman" panose="02020603050405020304" charset="0"/>
              </a:rPr>
              <a:t>ả</a:t>
            </a:r>
            <a:r>
              <a:rPr lang="en-US" sz="2300">
                <a:latin typeface="Times New Roman" panose="02020603050405020304" charset="0"/>
                <a:cs typeface="Times New Roman" panose="02020603050405020304" charset="0"/>
              </a:rPr>
              <a:t>n h</a:t>
            </a:r>
            <a:r>
              <a:rPr lang="vi-VN" altLang="en-US" sz="2300">
                <a:latin typeface="Times New Roman" panose="02020603050405020304" charset="0"/>
                <a:cs typeface="Times New Roman" panose="02020603050405020304" charset="0"/>
              </a:rPr>
              <a:t>ồ</a:t>
            </a:r>
            <a:r>
              <a:rPr lang="en-US" sz="2300">
                <a:latin typeface="Times New Roman" panose="02020603050405020304" charset="0"/>
                <a:cs typeface="Times New Roman" panose="02020603050405020304" charset="0"/>
              </a:rPr>
              <a:t>i DHCP discovery request t</a:t>
            </a:r>
            <a:r>
              <a:rPr lang="vi-VN" altLang="en-US" sz="2300">
                <a:latin typeface="Times New Roman" panose="02020603050405020304" charset="0"/>
                <a:cs typeface="Times New Roman" panose="02020603050405020304" charset="0"/>
              </a:rPr>
              <a:t>ừ</a:t>
            </a:r>
            <a:r>
              <a:rPr lang="en-US" sz="2300">
                <a:latin typeface="Times New Roman" panose="02020603050405020304" charset="0"/>
                <a:cs typeface="Times New Roman" panose="02020603050405020304" charset="0"/>
              </a:rPr>
              <a:t> phía client. V</a:t>
            </a:r>
            <a:r>
              <a:rPr lang="vi-VN" altLang="en-US" sz="2300">
                <a:latin typeface="Times New Roman" panose="02020603050405020304" charset="0"/>
                <a:cs typeface="Times New Roman" panose="02020603050405020304" charset="0"/>
              </a:rPr>
              <a:t>ậ</a:t>
            </a:r>
            <a:r>
              <a:rPr lang="en-US" sz="2300">
                <a:latin typeface="Times New Roman" panose="02020603050405020304" charset="0"/>
                <a:cs typeface="Times New Roman" panose="02020603050405020304" charset="0"/>
              </a:rPr>
              <a:t>y nên cả server gi</a:t>
            </a:r>
            <a:r>
              <a:rPr lang="vi-VN" altLang="en-US" sz="2300">
                <a:latin typeface="Times New Roman" panose="02020603050405020304" charset="0"/>
                <a:cs typeface="Times New Roman" panose="02020603050405020304" charset="0"/>
              </a:rPr>
              <a:t>ả</a:t>
            </a:r>
            <a:r>
              <a:rPr lang="en-US" sz="2300">
                <a:latin typeface="Times New Roman" panose="02020603050405020304" charset="0"/>
                <a:cs typeface="Times New Roman" panose="02020603050405020304" charset="0"/>
              </a:rPr>
              <a:t> m</a:t>
            </a:r>
            <a:r>
              <a:rPr lang="vi-VN" altLang="en-US" sz="2300">
                <a:latin typeface="Times New Roman" panose="02020603050405020304" charset="0"/>
                <a:cs typeface="Times New Roman" panose="02020603050405020304" charset="0"/>
              </a:rPr>
              <a:t>ạ</a:t>
            </a:r>
            <a:r>
              <a:rPr lang="en-US" sz="2300">
                <a:latin typeface="Times New Roman" panose="02020603050405020304" charset="0"/>
                <a:cs typeface="Times New Roman" panose="02020603050405020304" charset="0"/>
              </a:rPr>
              <a:t>o và server th</a:t>
            </a:r>
            <a:r>
              <a:rPr lang="vi-VN" altLang="en-US" sz="2300">
                <a:latin typeface="Times New Roman" panose="02020603050405020304" charset="0"/>
                <a:cs typeface="Times New Roman" panose="02020603050405020304" charset="0"/>
              </a:rPr>
              <a:t>ự</a:t>
            </a:r>
            <a:r>
              <a:rPr lang="en-US" sz="2300">
                <a:latin typeface="Times New Roman" panose="02020603050405020304" charset="0"/>
                <a:cs typeface="Times New Roman" panose="02020603050405020304" charset="0"/>
              </a:rPr>
              <a:t>c đ</a:t>
            </a:r>
            <a:r>
              <a:rPr lang="vi-VN" altLang="en-US" sz="2300">
                <a:latin typeface="Times New Roman" panose="02020603050405020304" charset="0"/>
                <a:cs typeface="Times New Roman" panose="02020603050405020304" charset="0"/>
              </a:rPr>
              <a:t>ề</a:t>
            </a:r>
            <a:r>
              <a:rPr lang="en-US" sz="2300">
                <a:latin typeface="Times New Roman" panose="02020603050405020304" charset="0"/>
                <a:cs typeface="Times New Roman" panose="02020603050405020304" charset="0"/>
              </a:rPr>
              <a:t>u có kh</a:t>
            </a:r>
            <a:r>
              <a:rPr lang="vi-VN" altLang="en-US" sz="2300">
                <a:latin typeface="Times New Roman" panose="02020603050405020304" charset="0"/>
                <a:cs typeface="Times New Roman" panose="02020603050405020304" charset="0"/>
              </a:rPr>
              <a:t>ả</a:t>
            </a:r>
            <a:r>
              <a:rPr lang="en-US" sz="2300">
                <a:latin typeface="Times New Roman" panose="02020603050405020304" charset="0"/>
                <a:cs typeface="Times New Roman" panose="02020603050405020304" charset="0"/>
              </a:rPr>
              <a:t> năng ph</a:t>
            </a:r>
            <a:r>
              <a:rPr lang="vi-VN" altLang="en-US" sz="2300">
                <a:latin typeface="Times New Roman" panose="02020603050405020304" charset="0"/>
                <a:cs typeface="Times New Roman" panose="02020603050405020304" charset="0"/>
              </a:rPr>
              <a:t>ả</a:t>
            </a:r>
            <a:r>
              <a:rPr lang="en-US" sz="2300">
                <a:latin typeface="Times New Roman" panose="02020603050405020304" charset="0"/>
                <a:cs typeface="Times New Roman" panose="02020603050405020304" charset="0"/>
              </a:rPr>
              <a:t>n h</a:t>
            </a:r>
            <a:r>
              <a:rPr lang="vi-VN" altLang="en-US" sz="2300">
                <a:latin typeface="Times New Roman" panose="02020603050405020304" charset="0"/>
                <a:cs typeface="Times New Roman" panose="02020603050405020304" charset="0"/>
              </a:rPr>
              <a:t>ồ</a:t>
            </a:r>
            <a:r>
              <a:rPr lang="en-US" sz="2300">
                <a:latin typeface="Times New Roman" panose="02020603050405020304" charset="0"/>
                <a:cs typeface="Times New Roman" panose="02020603050405020304" charset="0"/>
              </a:rPr>
              <a:t>i các yêu c</a:t>
            </a:r>
            <a:r>
              <a:rPr lang="vi-VN" altLang="en-US" sz="2300">
                <a:latin typeface="Times New Roman" panose="02020603050405020304" charset="0"/>
                <a:cs typeface="Times New Roman" panose="02020603050405020304" charset="0"/>
              </a:rPr>
              <a:t>ầ</a:t>
            </a:r>
            <a:r>
              <a:rPr lang="en-US" sz="2300">
                <a:latin typeface="Times New Roman" panose="02020603050405020304" charset="0"/>
                <a:cs typeface="Times New Roman" panose="02020603050405020304" charset="0"/>
              </a:rPr>
              <a:t>u c</a:t>
            </a:r>
            <a:r>
              <a:rPr lang="vi-VN" altLang="en-US" sz="2300">
                <a:latin typeface="Times New Roman" panose="02020603050405020304" charset="0"/>
                <a:cs typeface="Times New Roman" panose="02020603050405020304" charset="0"/>
              </a:rPr>
              <a:t>ủa</a:t>
            </a:r>
            <a:r>
              <a:rPr lang="en-US" sz="2300">
                <a:latin typeface="Times New Roman" panose="02020603050405020304" charset="0"/>
                <a:cs typeface="Times New Roman" panose="02020603050405020304" charset="0"/>
              </a:rPr>
              <a:t> client và server nào đáp </a:t>
            </a:r>
            <a:r>
              <a:rPr lang="vi-VN" altLang="en-US" sz="2300">
                <a:latin typeface="Times New Roman" panose="02020603050405020304" charset="0"/>
                <a:cs typeface="Times New Roman" panose="02020603050405020304" charset="0"/>
              </a:rPr>
              <a:t>ứ</a:t>
            </a:r>
            <a:r>
              <a:rPr lang="en-US" sz="2300">
                <a:latin typeface="Times New Roman" panose="02020603050405020304" charset="0"/>
                <a:cs typeface="Times New Roman" panose="02020603050405020304" charset="0"/>
              </a:rPr>
              <a:t>ng t</a:t>
            </a:r>
            <a:r>
              <a:rPr lang="vi-VN" altLang="en-US" sz="2300">
                <a:latin typeface="Times New Roman" panose="02020603050405020304" charset="0"/>
                <a:cs typeface="Times New Roman" panose="02020603050405020304" charset="0"/>
              </a:rPr>
              <a:t>r</a:t>
            </a:r>
            <a:r>
              <a:rPr lang="en-US" sz="2300">
                <a:latin typeface="Times New Roman" panose="02020603050405020304" charset="0"/>
                <a:cs typeface="Times New Roman" panose="02020603050405020304" charset="0"/>
              </a:rPr>
              <a:t>ước s</a:t>
            </a:r>
            <a:r>
              <a:rPr lang="vi-VN" altLang="en-US" sz="2300">
                <a:latin typeface="Times New Roman" panose="02020603050405020304" charset="0"/>
                <a:cs typeface="Times New Roman" panose="02020603050405020304" charset="0"/>
              </a:rPr>
              <a:t>ẽ</a:t>
            </a:r>
            <a:r>
              <a:rPr lang="en-US" sz="2300">
                <a:latin typeface="Times New Roman" panose="02020603050405020304" charset="0"/>
                <a:cs typeface="Times New Roman" panose="02020603050405020304" charset="0"/>
              </a:rPr>
              <a:t> ki</a:t>
            </a:r>
            <a:r>
              <a:rPr lang="vi-VN" altLang="en-US" sz="2300">
                <a:latin typeface="Times New Roman" panose="02020603050405020304" charset="0"/>
                <a:cs typeface="Times New Roman" panose="02020603050405020304" charset="0"/>
              </a:rPr>
              <a:t>ể</a:t>
            </a:r>
            <a:r>
              <a:rPr lang="en-US" sz="2300">
                <a:latin typeface="Times New Roman" panose="02020603050405020304" charset="0"/>
                <a:cs typeface="Times New Roman" panose="02020603050405020304" charset="0"/>
              </a:rPr>
              <a:t>m soát được client đó. DHCP server gi</a:t>
            </a:r>
            <a:r>
              <a:rPr lang="vi-VN" altLang="en-US" sz="2300">
                <a:latin typeface="Times New Roman" panose="02020603050405020304" charset="0"/>
                <a:cs typeface="Times New Roman" panose="02020603050405020304" charset="0"/>
              </a:rPr>
              <a:t>ả</a:t>
            </a:r>
            <a:r>
              <a:rPr lang="en-US" sz="2300">
                <a:latin typeface="Times New Roman" panose="02020603050405020304" charset="0"/>
                <a:cs typeface="Times New Roman" panose="02020603050405020304" charset="0"/>
              </a:rPr>
              <a:t> m</a:t>
            </a:r>
            <a:r>
              <a:rPr lang="vi-VN" altLang="en-US" sz="2300">
                <a:latin typeface="Times New Roman" panose="02020603050405020304" charset="0"/>
                <a:cs typeface="Times New Roman" panose="02020603050405020304" charset="0"/>
              </a:rPr>
              <a:t>ạ</a:t>
            </a:r>
            <a:r>
              <a:rPr lang="en-US" sz="2300">
                <a:latin typeface="Times New Roman" panose="02020603050405020304" charset="0"/>
                <a:cs typeface="Times New Roman" panose="02020603050405020304" charset="0"/>
              </a:rPr>
              <a:t>o có th</a:t>
            </a:r>
            <a:r>
              <a:rPr lang="vi-VN" altLang="en-US" sz="2300">
                <a:latin typeface="Times New Roman" panose="02020603050405020304" charset="0"/>
                <a:cs typeface="Times New Roman" panose="02020603050405020304" charset="0"/>
              </a:rPr>
              <a:t>ể</a:t>
            </a:r>
            <a:r>
              <a:rPr lang="en-US" sz="2300">
                <a:latin typeface="Times New Roman" panose="02020603050405020304" charset="0"/>
                <a:cs typeface="Times New Roman" panose="02020603050405020304" charset="0"/>
              </a:rPr>
              <a:t> gán đ</a:t>
            </a:r>
            <a:r>
              <a:rPr lang="vi-VN" altLang="en-US" sz="2300">
                <a:latin typeface="Times New Roman" panose="02020603050405020304" charset="0"/>
                <a:cs typeface="Times New Roman" panose="02020603050405020304" charset="0"/>
              </a:rPr>
              <a:t>ị</a:t>
            </a:r>
            <a:r>
              <a:rPr lang="en-US" sz="2300">
                <a:latin typeface="Times New Roman" panose="02020603050405020304" charset="0"/>
                <a:cs typeface="Times New Roman" panose="02020603050405020304" charset="0"/>
              </a:rPr>
              <a:t>a ch</a:t>
            </a:r>
            <a:r>
              <a:rPr lang="vi-VN" altLang="en-US" sz="2300">
                <a:latin typeface="Times New Roman" panose="02020603050405020304" charset="0"/>
                <a:cs typeface="Times New Roman" panose="02020603050405020304" charset="0"/>
              </a:rPr>
              <a:t>ỉ</a:t>
            </a:r>
            <a:r>
              <a:rPr lang="en-US" sz="2300">
                <a:latin typeface="Times New Roman" panose="02020603050405020304" charset="0"/>
                <a:cs typeface="Times New Roman" panose="02020603050405020304" charset="0"/>
              </a:rPr>
              <a:t> IP c</a:t>
            </a:r>
            <a:r>
              <a:rPr lang="vi-VN" altLang="en-US" sz="2300">
                <a:latin typeface="Times New Roman" panose="02020603050405020304" charset="0"/>
                <a:cs typeface="Times New Roman" panose="02020603050405020304" charset="0"/>
              </a:rPr>
              <a:t>ủ</a:t>
            </a:r>
            <a:r>
              <a:rPr lang="en-US" sz="2300">
                <a:latin typeface="Times New Roman" panose="02020603050405020304" charset="0"/>
                <a:cs typeface="Times New Roman" panose="02020603050405020304" charset="0"/>
              </a:rPr>
              <a:t>a mình thành default gateway cho client. Như v</a:t>
            </a:r>
            <a:r>
              <a:rPr lang="vi-VN" altLang="en-US" sz="2300">
                <a:latin typeface="Times New Roman" panose="02020603050405020304" charset="0"/>
                <a:cs typeface="Times New Roman" panose="02020603050405020304" charset="0"/>
              </a:rPr>
              <a:t>ậ</a:t>
            </a:r>
            <a:r>
              <a:rPr lang="en-US" sz="2300">
                <a:latin typeface="Times New Roman" panose="02020603050405020304" charset="0"/>
                <a:cs typeface="Times New Roman" panose="02020603050405020304" charset="0"/>
              </a:rPr>
              <a:t>y, t</a:t>
            </a:r>
            <a:r>
              <a:rPr lang="vi-VN" altLang="en-US" sz="2300">
                <a:latin typeface="Times New Roman" panose="02020603050405020304" charset="0"/>
                <a:cs typeface="Times New Roman" panose="02020603050405020304" charset="0"/>
              </a:rPr>
              <a:t>ấ</a:t>
            </a:r>
            <a:r>
              <a:rPr lang="en-US" sz="2300">
                <a:latin typeface="Times New Roman" panose="02020603050405020304" charset="0"/>
                <a:cs typeface="Times New Roman" panose="02020603050405020304" charset="0"/>
              </a:rPr>
              <a:t>t c</a:t>
            </a:r>
            <a:r>
              <a:rPr lang="vi-VN" altLang="en-US" sz="2300">
                <a:latin typeface="Times New Roman" panose="02020603050405020304" charset="0"/>
                <a:cs typeface="Times New Roman" panose="02020603050405020304" charset="0"/>
              </a:rPr>
              <a:t>ả</a:t>
            </a:r>
            <a:r>
              <a:rPr lang="en-US" sz="2300">
                <a:latin typeface="Times New Roman" panose="02020603050405020304" charset="0"/>
                <a:cs typeface="Times New Roman" panose="02020603050405020304" charset="0"/>
              </a:rPr>
              <a:t> các thông tin t</a:t>
            </a:r>
            <a:r>
              <a:rPr lang="vi-VN" altLang="en-US" sz="2300">
                <a:latin typeface="Times New Roman" panose="02020603050405020304" charset="0"/>
                <a:cs typeface="Times New Roman" panose="02020603050405020304" charset="0"/>
              </a:rPr>
              <a:t>ừ</a:t>
            </a:r>
            <a:r>
              <a:rPr lang="en-US" sz="2300">
                <a:latin typeface="Times New Roman" panose="02020603050405020304" charset="0"/>
                <a:cs typeface="Times New Roman" panose="02020603050405020304" charset="0"/>
              </a:rPr>
              <a:t> client sẽ ược g</a:t>
            </a:r>
            <a:r>
              <a:rPr lang="vi-VN" altLang="en-US" sz="2300">
                <a:latin typeface="Times New Roman" panose="02020603050405020304" charset="0"/>
                <a:cs typeface="Times New Roman" panose="02020603050405020304" charset="0"/>
              </a:rPr>
              <a:t>ử</a:t>
            </a:r>
            <a:r>
              <a:rPr lang="en-US" sz="2300">
                <a:latin typeface="Times New Roman" panose="02020603050405020304" charset="0"/>
                <a:cs typeface="Times New Roman" panose="02020603050405020304" charset="0"/>
              </a:rPr>
              <a:t>i t</a:t>
            </a:r>
            <a:r>
              <a:rPr lang="vi-VN" altLang="en-US" sz="2300">
                <a:latin typeface="Times New Roman" panose="02020603050405020304" charset="0"/>
                <a:cs typeface="Times New Roman" panose="02020603050405020304" charset="0"/>
              </a:rPr>
              <a:t>ớ</a:t>
            </a:r>
            <a:r>
              <a:rPr lang="en-US" sz="2300">
                <a:latin typeface="Times New Roman" panose="02020603050405020304" charset="0"/>
                <a:cs typeface="Times New Roman" panose="02020603050405020304" charset="0"/>
              </a:rPr>
              <a:t>i đ</a:t>
            </a:r>
            <a:r>
              <a:rPr lang="vi-VN" altLang="en-US" sz="2300">
                <a:latin typeface="Times New Roman" panose="02020603050405020304" charset="0"/>
                <a:cs typeface="Times New Roman" panose="02020603050405020304" charset="0"/>
              </a:rPr>
              <a:t>ị</a:t>
            </a:r>
            <a:r>
              <a:rPr lang="en-US" sz="2300">
                <a:latin typeface="Times New Roman" panose="02020603050405020304" charset="0"/>
                <a:cs typeface="Times New Roman" panose="02020603050405020304" charset="0"/>
              </a:rPr>
              <a:t>a ch</a:t>
            </a:r>
            <a:r>
              <a:rPr lang="vi-VN" altLang="en-US" sz="2300">
                <a:latin typeface="Times New Roman" panose="02020603050405020304" charset="0"/>
                <a:cs typeface="Times New Roman" panose="02020603050405020304" charset="0"/>
              </a:rPr>
              <a:t>ỉ</a:t>
            </a:r>
            <a:r>
              <a:rPr lang="en-US" sz="2300">
                <a:latin typeface="Times New Roman" panose="02020603050405020304" charset="0"/>
                <a:cs typeface="Times New Roman" panose="02020603050405020304" charset="0"/>
              </a:rPr>
              <a:t> c</a:t>
            </a:r>
            <a:r>
              <a:rPr lang="vi-VN" altLang="en-US" sz="2300">
                <a:latin typeface="Times New Roman" panose="02020603050405020304" charset="0"/>
                <a:cs typeface="Times New Roman" panose="02020603050405020304" charset="0"/>
              </a:rPr>
              <a:t>ủ</a:t>
            </a:r>
            <a:r>
              <a:rPr lang="en-US" sz="2300">
                <a:latin typeface="Times New Roman" panose="02020603050405020304" charset="0"/>
                <a:cs typeface="Times New Roman" panose="02020603050405020304" charset="0"/>
              </a:rPr>
              <a:t>a k</a:t>
            </a:r>
            <a:r>
              <a:rPr lang="vi-VN" altLang="en-US" sz="2300">
                <a:latin typeface="Times New Roman" panose="02020603050405020304" charset="0"/>
                <a:cs typeface="Times New Roman" panose="02020603050405020304" charset="0"/>
              </a:rPr>
              <a:t>ẻ</a:t>
            </a:r>
            <a:r>
              <a:rPr lang="en-US" sz="2300">
                <a:latin typeface="Times New Roman" panose="02020603050405020304" charset="0"/>
                <a:cs typeface="Times New Roman" panose="02020603050405020304" charset="0"/>
              </a:rPr>
              <a:t> t</a:t>
            </a:r>
            <a:r>
              <a:rPr lang="vi-VN" altLang="en-US" sz="2300">
                <a:latin typeface="Times New Roman" panose="02020603050405020304" charset="0"/>
                <a:cs typeface="Times New Roman" panose="02020603050405020304" charset="0"/>
              </a:rPr>
              <a:t>ấ</a:t>
            </a:r>
            <a:r>
              <a:rPr lang="en-US" sz="2300">
                <a:latin typeface="Times New Roman" panose="02020603050405020304" charset="0"/>
                <a:cs typeface="Times New Roman" panose="02020603050405020304" charset="0"/>
              </a:rPr>
              <a:t>n công. </a:t>
            </a:r>
            <a:r>
              <a:rPr lang="vi-VN" altLang="en-US" sz="2300">
                <a:latin typeface="Times New Roman" panose="02020603050405020304" charset="0"/>
                <a:cs typeface="Times New Roman" panose="02020603050405020304" charset="0"/>
              </a:rPr>
              <a:t>K</a:t>
            </a:r>
            <a:r>
              <a:rPr lang="en-US" sz="2300">
                <a:latin typeface="Times New Roman" panose="02020603050405020304" charset="0"/>
                <a:cs typeface="Times New Roman" panose="02020603050405020304" charset="0"/>
              </a:rPr>
              <a:t>ẻ t</a:t>
            </a:r>
            <a:r>
              <a:rPr lang="vi-VN" altLang="en-US" sz="2300">
                <a:latin typeface="Times New Roman" panose="02020603050405020304" charset="0"/>
                <a:cs typeface="Times New Roman" panose="02020603050405020304" charset="0"/>
              </a:rPr>
              <a:t>ấ</a:t>
            </a:r>
            <a:r>
              <a:rPr lang="en-US" sz="2300">
                <a:latin typeface="Times New Roman" panose="02020603050405020304" charset="0"/>
                <a:cs typeface="Times New Roman" panose="02020603050405020304" charset="0"/>
              </a:rPr>
              <a:t>n công sau khi thu th</a:t>
            </a:r>
            <a:r>
              <a:rPr lang="vi-VN" altLang="en-US" sz="2300">
                <a:latin typeface="Times New Roman" panose="02020603050405020304" charset="0"/>
                <a:cs typeface="Times New Roman" panose="02020603050405020304" charset="0"/>
              </a:rPr>
              <a:t>ậ</a:t>
            </a:r>
            <a:r>
              <a:rPr lang="en-US" sz="2300">
                <a:latin typeface="Times New Roman" panose="02020603050405020304" charset="0"/>
                <a:cs typeface="Times New Roman" panose="02020603050405020304" charset="0"/>
              </a:rPr>
              <a:t>p t</a:t>
            </a:r>
            <a:r>
              <a:rPr lang="vi-VN" altLang="en-US" sz="2300">
                <a:latin typeface="Times New Roman" panose="02020603050405020304" charset="0"/>
                <a:cs typeface="Times New Roman" panose="02020603050405020304" charset="0"/>
              </a:rPr>
              <a:t>ấ</a:t>
            </a:r>
            <a:r>
              <a:rPr lang="en-US" sz="2300">
                <a:latin typeface="Times New Roman" panose="02020603050405020304" charset="0"/>
                <a:cs typeface="Times New Roman" panose="02020603050405020304" charset="0"/>
              </a:rPr>
              <a:t>t c</a:t>
            </a:r>
            <a:r>
              <a:rPr lang="vi-VN" altLang="en-US" sz="2300">
                <a:latin typeface="Times New Roman" panose="02020603050405020304" charset="0"/>
                <a:cs typeface="Times New Roman" panose="02020603050405020304" charset="0"/>
              </a:rPr>
              <a:t>ả</a:t>
            </a:r>
            <a:r>
              <a:rPr lang="en-US" sz="2300">
                <a:latin typeface="Times New Roman" panose="02020603050405020304" charset="0"/>
                <a:cs typeface="Times New Roman" panose="02020603050405020304" charset="0"/>
              </a:rPr>
              <a:t> nh</a:t>
            </a:r>
            <a:r>
              <a:rPr lang="vi-VN" altLang="en-US" sz="2300">
                <a:latin typeface="Times New Roman" panose="02020603050405020304" charset="0"/>
                <a:cs typeface="Times New Roman" panose="02020603050405020304" charset="0"/>
              </a:rPr>
              <a:t>ữ</a:t>
            </a:r>
            <a:r>
              <a:rPr lang="en-US" sz="2300">
                <a:latin typeface="Times New Roman" panose="02020603050405020304" charset="0"/>
                <a:cs typeface="Times New Roman" panose="02020603050405020304" charset="0"/>
              </a:rPr>
              <a:t>ng thông tin này, r</a:t>
            </a:r>
            <a:r>
              <a:rPr lang="vi-VN" altLang="en-US" sz="2300">
                <a:latin typeface="Times New Roman" panose="02020603050405020304" charset="0"/>
                <a:cs typeface="Times New Roman" panose="02020603050405020304" charset="0"/>
              </a:rPr>
              <a:t>ồ</a:t>
            </a:r>
            <a:r>
              <a:rPr lang="en-US" sz="2300">
                <a:latin typeface="Times New Roman" panose="02020603050405020304" charset="0"/>
                <a:cs typeface="Times New Roman" panose="02020603050405020304" charset="0"/>
              </a:rPr>
              <a:t>i chuy</a:t>
            </a:r>
            <a:r>
              <a:rPr lang="vi-VN" altLang="en-US" sz="2300">
                <a:latin typeface="Times New Roman" panose="02020603050405020304" charset="0"/>
                <a:cs typeface="Times New Roman" panose="02020603050405020304" charset="0"/>
              </a:rPr>
              <a:t>ể</a:t>
            </a:r>
            <a:r>
              <a:rPr lang="en-US" sz="2300">
                <a:latin typeface="Times New Roman" panose="02020603050405020304" charset="0"/>
                <a:cs typeface="Times New Roman" panose="02020603050405020304" charset="0"/>
              </a:rPr>
              <a:t>n đ</a:t>
            </a:r>
            <a:r>
              <a:rPr lang="vi-VN" altLang="en-US" sz="2300">
                <a:latin typeface="Times New Roman" panose="02020603050405020304" charset="0"/>
                <a:cs typeface="Times New Roman" panose="02020603050405020304" charset="0"/>
              </a:rPr>
              <a:t>ế</a:t>
            </a:r>
            <a:r>
              <a:rPr lang="en-US" sz="2300">
                <a:latin typeface="Times New Roman" panose="02020603050405020304" charset="0"/>
                <a:cs typeface="Times New Roman" panose="02020603050405020304" charset="0"/>
              </a:rPr>
              <a:t>n default gateway đúng c</a:t>
            </a:r>
            <a:r>
              <a:rPr lang="vi-VN" altLang="en-US" sz="2300">
                <a:latin typeface="Times New Roman" panose="02020603050405020304" charset="0"/>
                <a:cs typeface="Times New Roman" panose="02020603050405020304" charset="0"/>
              </a:rPr>
              <a:t>ủ</a:t>
            </a:r>
            <a:r>
              <a:rPr lang="en-US" sz="2300">
                <a:latin typeface="Times New Roman" panose="02020603050405020304" charset="0"/>
                <a:cs typeface="Times New Roman" panose="02020603050405020304" charset="0"/>
              </a:rPr>
              <a:t>a m</a:t>
            </a:r>
            <a:r>
              <a:rPr lang="vi-VN" altLang="en-US" sz="2300">
                <a:latin typeface="Times New Roman" panose="02020603050405020304" charset="0"/>
                <a:cs typeface="Times New Roman" panose="02020603050405020304" charset="0"/>
              </a:rPr>
              <a:t>ạ</a:t>
            </a:r>
            <a:r>
              <a:rPr lang="en-US" sz="2300">
                <a:latin typeface="Times New Roman" panose="02020603050405020304" charset="0"/>
                <a:cs typeface="Times New Roman" panose="02020603050405020304" charset="0"/>
              </a:rPr>
              <a:t>ng. Vì th</a:t>
            </a:r>
            <a:r>
              <a:rPr lang="vi-VN" altLang="en-US" sz="2300">
                <a:latin typeface="Times New Roman" panose="02020603050405020304" charset="0"/>
                <a:cs typeface="Times New Roman" panose="02020603050405020304" charset="0"/>
              </a:rPr>
              <a:t>ế</a:t>
            </a:r>
            <a:r>
              <a:rPr lang="en-US" sz="2300">
                <a:latin typeface="Times New Roman" panose="02020603050405020304" charset="0"/>
                <a:cs typeface="Times New Roman" panose="02020603050405020304" charset="0"/>
              </a:rPr>
              <a:t> client v</a:t>
            </a:r>
            <a:r>
              <a:rPr lang="vi-VN" altLang="en-US" sz="2300">
                <a:latin typeface="Times New Roman" panose="02020603050405020304" charset="0"/>
                <a:cs typeface="Times New Roman" panose="02020603050405020304" charset="0"/>
              </a:rPr>
              <a:t>ẫ</a:t>
            </a:r>
            <a:r>
              <a:rPr lang="en-US" sz="2300">
                <a:latin typeface="Times New Roman" panose="02020603050405020304" charset="0"/>
                <a:cs typeface="Times New Roman" panose="02020603050405020304" charset="0"/>
              </a:rPr>
              <a:t>n truy</a:t>
            </a:r>
            <a:r>
              <a:rPr lang="vi-VN" altLang="en-US" sz="2300">
                <a:latin typeface="Times New Roman" panose="02020603050405020304" charset="0"/>
                <a:cs typeface="Times New Roman" panose="02020603050405020304" charset="0"/>
              </a:rPr>
              <a:t>ề</a:t>
            </a:r>
            <a:r>
              <a:rPr lang="en-US" sz="2300">
                <a:latin typeface="Times New Roman" panose="02020603050405020304" charset="0"/>
                <a:cs typeface="Times New Roman" panose="02020603050405020304" charset="0"/>
              </a:rPr>
              <a:t>n bình thường v</a:t>
            </a:r>
            <a:r>
              <a:rPr lang="vi-VN" altLang="en-US" sz="2300">
                <a:latin typeface="Times New Roman" panose="02020603050405020304" charset="0"/>
                <a:cs typeface="Times New Roman" panose="02020603050405020304" charset="0"/>
              </a:rPr>
              <a:t>ớ</a:t>
            </a:r>
            <a:r>
              <a:rPr lang="en-US" sz="2300">
                <a:latin typeface="Times New Roman" panose="02020603050405020304" charset="0"/>
                <a:cs typeface="Times New Roman" panose="02020603050405020304" charset="0"/>
              </a:rPr>
              <a:t>i các máy</a:t>
            </a:r>
            <a:r>
              <a:rPr lang="vi-VN" altLang="en-US" sz="2300">
                <a:latin typeface="Times New Roman" panose="02020603050405020304" charset="0"/>
                <a:cs typeface="Times New Roman" panose="02020603050405020304" charset="0"/>
              </a:rPr>
              <a:t> </a:t>
            </a:r>
            <a:r>
              <a:rPr lang="en-US" sz="2300">
                <a:latin typeface="Times New Roman" panose="02020603050405020304" charset="0"/>
                <a:cs typeface="Times New Roman" panose="02020603050405020304" charset="0"/>
              </a:rPr>
              <a:t>ngoài m</a:t>
            </a:r>
            <a:r>
              <a:rPr lang="vi-VN" altLang="en-US" sz="2300">
                <a:latin typeface="Times New Roman" panose="02020603050405020304" charset="0"/>
                <a:cs typeface="Times New Roman" panose="02020603050405020304" charset="0"/>
              </a:rPr>
              <a:t>ạ</a:t>
            </a:r>
            <a:r>
              <a:rPr lang="en-US" sz="2300">
                <a:latin typeface="Times New Roman" panose="02020603050405020304" charset="0"/>
                <a:cs typeface="Times New Roman" panose="02020603050405020304" charset="0"/>
              </a:rPr>
              <a:t>ng mà không h</a:t>
            </a:r>
            <a:r>
              <a:rPr lang="vi-VN" altLang="en-US" sz="2300">
                <a:latin typeface="Times New Roman" panose="02020603050405020304" charset="0"/>
                <a:cs typeface="Times New Roman" panose="02020603050405020304" charset="0"/>
              </a:rPr>
              <a:t>ề</a:t>
            </a:r>
            <a:r>
              <a:rPr lang="en-US" sz="2300">
                <a:latin typeface="Times New Roman" panose="02020603050405020304" charset="0"/>
                <a:cs typeface="Times New Roman" panose="02020603050405020304" charset="0"/>
              </a:rPr>
              <a:t> bi</a:t>
            </a:r>
            <a:r>
              <a:rPr lang="vi-VN" altLang="en-US" sz="2300">
                <a:latin typeface="Times New Roman" panose="02020603050405020304" charset="0"/>
                <a:cs typeface="Times New Roman" panose="02020603050405020304" charset="0"/>
              </a:rPr>
              <a:t>ế</a:t>
            </a:r>
            <a:r>
              <a:rPr lang="en-US" sz="2300">
                <a:latin typeface="Times New Roman" panose="02020603050405020304" charset="0"/>
                <a:cs typeface="Times New Roman" panose="02020603050405020304" charset="0"/>
              </a:rPr>
              <a:t>t h</a:t>
            </a:r>
            <a:r>
              <a:rPr lang="vi-VN" altLang="en-US" sz="2300">
                <a:latin typeface="Times New Roman" panose="02020603050405020304" charset="0"/>
                <a:cs typeface="Times New Roman" panose="02020603050405020304" charset="0"/>
              </a:rPr>
              <a:t>ọ</a:t>
            </a:r>
            <a:r>
              <a:rPr lang="en-US" sz="2300">
                <a:latin typeface="Times New Roman" panose="02020603050405020304" charset="0"/>
                <a:cs typeface="Times New Roman" panose="02020603050405020304" charset="0"/>
              </a:rPr>
              <a:t> đã đ</a:t>
            </a:r>
            <a:r>
              <a:rPr lang="vi-VN" altLang="en-US" sz="2300">
                <a:latin typeface="Times New Roman" panose="02020603050405020304" charset="0"/>
                <a:cs typeface="Times New Roman" panose="02020603050405020304" charset="0"/>
              </a:rPr>
              <a:t>ể</a:t>
            </a:r>
            <a:r>
              <a:rPr lang="en-US" sz="2300">
                <a:latin typeface="Times New Roman" panose="02020603050405020304" charset="0"/>
                <a:cs typeface="Times New Roman" panose="02020603050405020304" charset="0"/>
              </a:rPr>
              <a:t> l</a:t>
            </a:r>
            <a:r>
              <a:rPr lang="vi-VN" altLang="en-US" sz="2300">
                <a:latin typeface="Times New Roman" panose="02020603050405020304" charset="0"/>
                <a:cs typeface="Times New Roman" panose="02020603050405020304" charset="0"/>
              </a:rPr>
              <a:t>ộ</a:t>
            </a:r>
            <a:r>
              <a:rPr lang="en-US" sz="2300">
                <a:latin typeface="Times New Roman" panose="02020603050405020304" charset="0"/>
                <a:cs typeface="Times New Roman" panose="02020603050405020304" charset="0"/>
              </a:rPr>
              <a:t> thông tin cho k</a:t>
            </a:r>
            <a:r>
              <a:rPr lang="vi-VN" altLang="en-US" sz="2300">
                <a:latin typeface="Times New Roman" panose="02020603050405020304" charset="0"/>
                <a:cs typeface="Times New Roman" panose="02020603050405020304" charset="0"/>
              </a:rPr>
              <a:t>ẻ</a:t>
            </a:r>
            <a:r>
              <a:rPr lang="en-US" sz="2300">
                <a:latin typeface="Times New Roman" panose="02020603050405020304" charset="0"/>
                <a:cs typeface="Times New Roman" panose="02020603050405020304" charset="0"/>
              </a:rPr>
              <a:t> t</a:t>
            </a:r>
            <a:r>
              <a:rPr lang="vi-VN" altLang="en-US" sz="2300">
                <a:latin typeface="Times New Roman" panose="02020603050405020304" charset="0"/>
                <a:cs typeface="Times New Roman" panose="02020603050405020304" charset="0"/>
              </a:rPr>
              <a:t>ấ</a:t>
            </a:r>
            <a:r>
              <a:rPr lang="en-US" sz="2300">
                <a:latin typeface="Times New Roman" panose="02020603050405020304" charset="0"/>
                <a:cs typeface="Times New Roman" panose="02020603050405020304" charset="0"/>
              </a:rPr>
              <a:t>n công.</a:t>
            </a:r>
          </a:p>
          <a:p>
            <a:pPr>
              <a:buFont typeface="Wingdings" panose="05000000000000000000" charset="0"/>
            </a:pPr>
            <a:r>
              <a:rPr lang="vi-VN" altLang="en-US" sz="2300">
                <a:latin typeface="Times New Roman" panose="02020603050405020304" charset="0"/>
                <a:cs typeface="Times New Roman" panose="02020603050405020304" charset="0"/>
              </a:rPr>
              <a:t>	Nguy hiểm hơn, nếu kẻ tấn công phá vỡ được các hàng rào bảo vệ mạng và đoạt được quyền kiểm soát DHCP Server thì có thể tạo ra những thay đổi trong cấu hình của DHCP Server theo ý muốn.</a:t>
            </a:r>
          </a:p>
        </p:txBody>
      </p:sp>
      <p:sp>
        <p:nvSpPr>
          <p:cNvPr id="5" name="Slide Number Placeholder 4"/>
          <p:cNvSpPr>
            <a:spLocks noGrp="1"/>
          </p:cNvSpPr>
          <p:nvPr>
            <p:ph type="sldNum" sz="quarter" idx="4"/>
          </p:nvPr>
        </p:nvSpPr>
        <p:spPr/>
        <p:txBody>
          <a:bodyPr/>
          <a:lstStyle/>
          <a:p>
            <a:fld id="{294A09A9-5501-47C1-A89A-A340965A2BE2}" type="slidenum">
              <a:rPr lang="en-US" smtClean="0"/>
              <a:t>14</a:t>
            </a:fld>
            <a:endParaRPr lang="en-US" dirty="0"/>
          </a:p>
        </p:txBody>
      </p:sp>
      <p:sp>
        <p:nvSpPr>
          <p:cNvPr id="12" name="Title 11"/>
          <p:cNvSpPr>
            <a:spLocks noGrp="1"/>
          </p:cNvSpPr>
          <p:nvPr/>
        </p:nvSpPr>
        <p:spPr>
          <a:xfrm>
            <a:off x="1167765" y="381000"/>
            <a:ext cx="9779635" cy="889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vi-VN" altLang="en-US" sz="4000" dirty="0">
                <a:solidFill>
                  <a:schemeClr val="accent1">
                    <a:lumMod val="75000"/>
                  </a:schemeClr>
                </a:solidFill>
                <a:latin typeface="Times New Roman" panose="02020603050405020304"/>
                <a:cs typeface="Times New Roman" panose="02020603050405020304"/>
              </a:rPr>
              <a:t>CÁC PHƯƠNG THỨC TẤN CÔNG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294A09A9-5501-47C1-A89A-A340965A2BE2}" type="slidenum">
              <a:rPr lang="en-US" smtClean="0"/>
              <a:t>15</a:t>
            </a:fld>
            <a:endParaRPr lang="en-US" dirty="0"/>
          </a:p>
        </p:txBody>
      </p:sp>
      <p:sp>
        <p:nvSpPr>
          <p:cNvPr id="12" name="Title 11"/>
          <p:cNvSpPr>
            <a:spLocks noGrp="1"/>
          </p:cNvSpPr>
          <p:nvPr/>
        </p:nvSpPr>
        <p:spPr>
          <a:xfrm>
            <a:off x="1167765" y="381000"/>
            <a:ext cx="9779635" cy="889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vi-VN" altLang="en-US" sz="4000" dirty="0">
                <a:solidFill>
                  <a:schemeClr val="accent1">
                    <a:lumMod val="75000"/>
                  </a:schemeClr>
                </a:solidFill>
                <a:latin typeface="Times New Roman" panose="02020603050405020304"/>
                <a:cs typeface="Times New Roman" panose="02020603050405020304"/>
              </a:rPr>
              <a:t>CÁC PHƯƠNG THỨC TẤN CÔNG</a:t>
            </a:r>
          </a:p>
        </p:txBody>
      </p:sp>
      <p:sp>
        <p:nvSpPr>
          <p:cNvPr id="9" name="Content Placeholder 8"/>
          <p:cNvSpPr>
            <a:spLocks noGrp="1"/>
          </p:cNvSpPr>
          <p:nvPr>
            <p:ph idx="1"/>
          </p:nvPr>
        </p:nvSpPr>
        <p:spPr>
          <a:xfrm>
            <a:off x="1167765" y="1214120"/>
            <a:ext cx="10642600" cy="4907915"/>
          </a:xfrm>
        </p:spPr>
        <p:txBody>
          <a:bodyPr/>
          <a:lstStyle/>
          <a:p>
            <a:pPr marL="457200" indent="-457200">
              <a:lnSpc>
                <a:spcPct val="100000"/>
              </a:lnSpc>
              <a:buFont typeface="Wingdings" panose="05000000000000000000" charset="0"/>
              <a:buChar char="Ø"/>
            </a:pPr>
            <a:r>
              <a:rPr lang="vi-VN" altLang="en-US" sz="2300">
                <a:latin typeface="Times New Roman" panose="02020603050405020304" charset="0"/>
                <a:cs typeface="Times New Roman" panose="02020603050405020304" charset="0"/>
              </a:rPr>
              <a:t>Chặn bắt thông tin dùng ARP - Poisoning:</a:t>
            </a:r>
          </a:p>
          <a:p>
            <a:pPr>
              <a:lnSpc>
                <a:spcPct val="100000"/>
              </a:lnSpc>
              <a:buFont typeface="Wingdings" panose="05000000000000000000" charset="0"/>
            </a:pPr>
            <a:r>
              <a:rPr lang="vi-VN" altLang="en-US" sz="2000">
                <a:latin typeface="Times New Roman" panose="02020603050405020304" charset="0"/>
                <a:cs typeface="Times New Roman" panose="02020603050405020304" charset="0"/>
              </a:rPr>
              <a:t>          Giao thức ARP vốn được thiết kế ra nhằm mục đích tạo tính thuận tiện để trao đổi địa chỉ giữa lớp thứ 2 và lớp thứ 3 của mô hình OSI. Tổ chức của giao thức ARP vốn xoay quanh hai gói tin chính, đó là ARP request và ARP reply.</a:t>
            </a:r>
          </a:p>
          <a:p>
            <a:pPr>
              <a:lnSpc>
                <a:spcPct val="100000"/>
              </a:lnSpc>
              <a:buFont typeface="Wingdings" panose="05000000000000000000" charset="0"/>
            </a:pPr>
            <a:r>
              <a:rPr lang="vi-VN" alt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sym typeface="+mn-ea"/>
              </a:rPr>
              <a:t>B</a:t>
            </a:r>
            <a:r>
              <a:rPr lang="vi-VN" altLang="en-US" sz="2000">
                <a:latin typeface="Times New Roman" panose="02020603050405020304" charset="0"/>
                <a:cs typeface="Times New Roman" panose="02020603050405020304" charset="0"/>
                <a:sym typeface="+mn-ea"/>
              </a:rPr>
              <a:t>ấ</a:t>
            </a:r>
            <a:r>
              <a:rPr lang="en-US" sz="2000">
                <a:latin typeface="Times New Roman" panose="02020603050405020304" charset="0"/>
                <a:cs typeface="Times New Roman" panose="02020603050405020304" charset="0"/>
                <a:sym typeface="+mn-ea"/>
              </a:rPr>
              <a:t>t kỳ m</a:t>
            </a:r>
            <a:r>
              <a:rPr lang="vi-VN" altLang="en-US" sz="2000">
                <a:latin typeface="Times New Roman" panose="02020603050405020304" charset="0"/>
                <a:cs typeface="Times New Roman" panose="02020603050405020304" charset="0"/>
                <a:sym typeface="+mn-ea"/>
              </a:rPr>
              <a:t>ộ</a:t>
            </a:r>
            <a:r>
              <a:rPr lang="en-US" sz="2000">
                <a:latin typeface="Times New Roman" panose="02020603050405020304" charset="0"/>
                <a:cs typeface="Times New Roman" panose="02020603050405020304" charset="0"/>
                <a:sym typeface="+mn-ea"/>
              </a:rPr>
              <a:t>t máy tính nào đó không ph</a:t>
            </a:r>
            <a:r>
              <a:rPr lang="vi-VN" altLang="en-US" sz="2000">
                <a:latin typeface="Times New Roman" panose="02020603050405020304" charset="0"/>
                <a:cs typeface="Times New Roman" panose="02020603050405020304" charset="0"/>
                <a:sym typeface="+mn-ea"/>
              </a:rPr>
              <a:t>ả</a:t>
            </a:r>
            <a:r>
              <a:rPr lang="en-US" sz="2000">
                <a:latin typeface="Times New Roman" panose="02020603050405020304" charset="0"/>
                <a:cs typeface="Times New Roman" panose="02020603050405020304" charset="0"/>
                <a:sym typeface="+mn-ea"/>
              </a:rPr>
              <a:t>i mang đ</a:t>
            </a:r>
            <a:r>
              <a:rPr lang="vi-VN" altLang="en-US" sz="2000">
                <a:latin typeface="Times New Roman" panose="02020603050405020304" charset="0"/>
                <a:cs typeface="Times New Roman" panose="02020603050405020304" charset="0"/>
                <a:sym typeface="+mn-ea"/>
              </a:rPr>
              <a:t>ị</a:t>
            </a:r>
            <a:r>
              <a:rPr lang="en-US" sz="2000">
                <a:latin typeface="Times New Roman" panose="02020603050405020304" charset="0"/>
                <a:cs typeface="Times New Roman" panose="02020603050405020304" charset="0"/>
                <a:sym typeface="+mn-ea"/>
              </a:rPr>
              <a:t>a ch</a:t>
            </a:r>
            <a:r>
              <a:rPr lang="vi-VN" altLang="en-US" sz="2000">
                <a:latin typeface="Times New Roman" panose="02020603050405020304" charset="0"/>
                <a:cs typeface="Times New Roman" panose="02020603050405020304" charset="0"/>
                <a:sym typeface="+mn-ea"/>
              </a:rPr>
              <a:t>ỉ</a:t>
            </a:r>
            <a:r>
              <a:rPr lang="en-US" sz="2000">
                <a:latin typeface="Times New Roman" panose="02020603050405020304" charset="0"/>
                <a:cs typeface="Times New Roman" panose="02020603050405020304" charset="0"/>
                <a:sym typeface="+mn-ea"/>
              </a:rPr>
              <a:t> Y.Y.Y.Y nh</a:t>
            </a:r>
            <a:r>
              <a:rPr lang="vi-VN" altLang="en-US" sz="2000">
                <a:latin typeface="Times New Roman" panose="02020603050405020304" charset="0"/>
                <a:cs typeface="Times New Roman" panose="02020603050405020304" charset="0"/>
                <a:sym typeface="+mn-ea"/>
              </a:rPr>
              <a:t>ư</a:t>
            </a:r>
            <a:r>
              <a:rPr lang="en-US" sz="2000">
                <a:latin typeface="Times New Roman" panose="02020603050405020304" charset="0"/>
                <a:cs typeface="Times New Roman" panose="02020603050405020304" charset="0"/>
                <a:sym typeface="+mn-ea"/>
              </a:rPr>
              <a:t>ng h</a:t>
            </a:r>
            <a:r>
              <a:rPr lang="vi-VN" altLang="en-US" sz="2000">
                <a:latin typeface="Times New Roman" panose="02020603050405020304" charset="0"/>
                <a:cs typeface="Times New Roman" panose="02020603050405020304" charset="0"/>
                <a:sym typeface="+mn-ea"/>
              </a:rPr>
              <a:t>ắ</a:t>
            </a:r>
            <a:r>
              <a:rPr lang="en-US" sz="2000">
                <a:latin typeface="Times New Roman" panose="02020603050405020304" charset="0"/>
                <a:cs typeface="Times New Roman" panose="02020603050405020304" charset="0"/>
                <a:sym typeface="+mn-ea"/>
              </a:rPr>
              <a:t>n cũng có th</a:t>
            </a:r>
            <a:r>
              <a:rPr lang="vi-VN" altLang="en-US" sz="2000">
                <a:latin typeface="Times New Roman" panose="02020603050405020304" charset="0"/>
                <a:cs typeface="Times New Roman" panose="02020603050405020304" charset="0"/>
                <a:sym typeface="+mn-ea"/>
              </a:rPr>
              <a:t>ể</a:t>
            </a:r>
            <a:r>
              <a:rPr lang="en-US" sz="2000">
                <a:latin typeface="Times New Roman" panose="02020603050405020304" charset="0"/>
                <a:cs typeface="Times New Roman" panose="02020603050405020304" charset="0"/>
                <a:sym typeface="+mn-ea"/>
              </a:rPr>
              <a:t> l</a:t>
            </a:r>
            <a:r>
              <a:rPr lang="vi-VN" altLang="en-US" sz="2000">
                <a:latin typeface="Times New Roman" panose="02020603050405020304" charset="0"/>
                <a:cs typeface="Times New Roman" panose="02020603050405020304" charset="0"/>
                <a:sym typeface="+mn-ea"/>
              </a:rPr>
              <a:t>ấ</a:t>
            </a:r>
            <a:r>
              <a:rPr lang="en-US" sz="2000">
                <a:latin typeface="Times New Roman" panose="02020603050405020304" charset="0"/>
                <a:cs typeface="Times New Roman" panose="02020603050405020304" charset="0"/>
                <a:sym typeface="+mn-ea"/>
              </a:rPr>
              <a:t>n quy</a:t>
            </a:r>
            <a:r>
              <a:rPr lang="vi-VN" altLang="en-US" sz="2000">
                <a:latin typeface="Times New Roman" panose="02020603050405020304" charset="0"/>
                <a:cs typeface="Times New Roman" panose="02020603050405020304" charset="0"/>
                <a:sym typeface="+mn-ea"/>
              </a:rPr>
              <a:t>ề</a:t>
            </a:r>
            <a:r>
              <a:rPr lang="en-US" sz="2000">
                <a:latin typeface="Times New Roman" panose="02020603050405020304" charset="0"/>
                <a:cs typeface="Times New Roman" panose="02020603050405020304" charset="0"/>
                <a:sym typeface="+mn-ea"/>
              </a:rPr>
              <a:t>n máy th</a:t>
            </a:r>
            <a:r>
              <a:rPr lang="vi-VN" altLang="en-US" sz="2000">
                <a:latin typeface="Times New Roman" panose="02020603050405020304" charset="0"/>
                <a:cs typeface="Times New Roman" panose="02020603050405020304" charset="0"/>
                <a:sym typeface="+mn-ea"/>
              </a:rPr>
              <a:t>ậ</a:t>
            </a:r>
            <a:r>
              <a:rPr lang="en-US" sz="2000">
                <a:latin typeface="Times New Roman" panose="02020603050405020304" charset="0"/>
                <a:cs typeface="Times New Roman" panose="02020603050405020304" charset="0"/>
                <a:sym typeface="+mn-ea"/>
              </a:rPr>
              <a:t>t</a:t>
            </a:r>
            <a:r>
              <a:rPr lang="vi-VN" altLang="en-US" sz="2000">
                <a:latin typeface="Times New Roman" panose="02020603050405020304" charset="0"/>
                <a:cs typeface="Times New Roman" panose="02020603050405020304" charset="0"/>
                <a:sym typeface="+mn-ea"/>
              </a:rPr>
              <a:t> </a:t>
            </a:r>
            <a:r>
              <a:rPr lang="en-US" sz="2000">
                <a:latin typeface="Times New Roman" panose="02020603050405020304" charset="0"/>
                <a:cs typeface="Times New Roman" panose="02020603050405020304" charset="0"/>
                <a:sym typeface="+mn-ea"/>
              </a:rPr>
              <a:t>và gi</a:t>
            </a:r>
            <a:r>
              <a:rPr lang="vi-VN" altLang="en-US" sz="2000">
                <a:latin typeface="Times New Roman" panose="02020603050405020304" charset="0"/>
                <a:cs typeface="Times New Roman" panose="02020603050405020304" charset="0"/>
                <a:sym typeface="+mn-ea"/>
              </a:rPr>
              <a:t>ả</a:t>
            </a:r>
            <a:r>
              <a:rPr lang="en-US" sz="2000">
                <a:latin typeface="Times New Roman" panose="02020603050405020304" charset="0"/>
                <a:cs typeface="Times New Roman" panose="02020603050405020304" charset="0"/>
                <a:sym typeface="+mn-ea"/>
              </a:rPr>
              <a:t> m</a:t>
            </a:r>
            <a:r>
              <a:rPr lang="vi-VN" altLang="en-US" sz="2000">
                <a:latin typeface="Times New Roman" panose="02020603050405020304" charset="0"/>
                <a:cs typeface="Times New Roman" panose="02020603050405020304" charset="0"/>
                <a:sym typeface="+mn-ea"/>
              </a:rPr>
              <a:t>ạ</a:t>
            </a:r>
            <a:r>
              <a:rPr lang="en-US" sz="2000">
                <a:latin typeface="Times New Roman" panose="02020603050405020304" charset="0"/>
                <a:cs typeface="Times New Roman" panose="02020603050405020304" charset="0"/>
                <a:sym typeface="+mn-ea"/>
              </a:rPr>
              <a:t>o r</a:t>
            </a:r>
            <a:r>
              <a:rPr lang="vi-VN" altLang="en-US" sz="2000">
                <a:latin typeface="Times New Roman" panose="02020603050405020304" charset="0"/>
                <a:cs typeface="Times New Roman" panose="02020603050405020304" charset="0"/>
                <a:sym typeface="+mn-ea"/>
              </a:rPr>
              <a:t>ằ</a:t>
            </a:r>
            <a:r>
              <a:rPr lang="en-US" sz="2000">
                <a:latin typeface="Times New Roman" panose="02020603050405020304" charset="0"/>
                <a:cs typeface="Times New Roman" panose="02020603050405020304" charset="0"/>
                <a:sym typeface="+mn-ea"/>
              </a:rPr>
              <a:t>ng mình mang IP đó, và sau đó đem đ</a:t>
            </a:r>
            <a:r>
              <a:rPr lang="vi-VN" altLang="en-US" sz="2000">
                <a:latin typeface="Times New Roman" panose="02020603050405020304" charset="0"/>
                <a:cs typeface="Times New Roman" panose="02020603050405020304" charset="0"/>
                <a:sym typeface="+mn-ea"/>
              </a:rPr>
              <a:t>ị</a:t>
            </a:r>
            <a:r>
              <a:rPr lang="en-US" sz="2000">
                <a:latin typeface="Times New Roman" panose="02020603050405020304" charset="0"/>
                <a:cs typeface="Times New Roman" panose="02020603050405020304" charset="0"/>
                <a:sym typeface="+mn-ea"/>
              </a:rPr>
              <a:t>a ch</a:t>
            </a:r>
            <a:r>
              <a:rPr lang="vi-VN" altLang="en-US" sz="2000">
                <a:latin typeface="Times New Roman" panose="02020603050405020304" charset="0"/>
                <a:cs typeface="Times New Roman" panose="02020603050405020304" charset="0"/>
                <a:sym typeface="+mn-ea"/>
              </a:rPr>
              <a:t>ỉ </a:t>
            </a:r>
            <a:r>
              <a:rPr lang="en-US" sz="2000">
                <a:latin typeface="Times New Roman" panose="02020603050405020304" charset="0"/>
                <a:cs typeface="Times New Roman" panose="02020603050405020304" charset="0"/>
                <a:sym typeface="+mn-ea"/>
              </a:rPr>
              <a:t>MAC c</a:t>
            </a:r>
            <a:r>
              <a:rPr lang="vi-VN" altLang="en-US" sz="2000">
                <a:latin typeface="Times New Roman" panose="02020603050405020304" charset="0"/>
                <a:cs typeface="Times New Roman" panose="02020603050405020304" charset="0"/>
                <a:sym typeface="+mn-ea"/>
              </a:rPr>
              <a:t>ủ</a:t>
            </a:r>
            <a:r>
              <a:rPr lang="en-US" sz="2000">
                <a:latin typeface="Times New Roman" panose="02020603050405020304" charset="0"/>
                <a:cs typeface="Times New Roman" panose="02020603050405020304" charset="0"/>
                <a:sym typeface="+mn-ea"/>
              </a:rPr>
              <a:t>a mình ra</a:t>
            </a:r>
            <a:r>
              <a:rPr lang="vi-VN" altLang="en-US" sz="2000">
                <a:latin typeface="Times New Roman" panose="02020603050405020304" charset="0"/>
                <a:cs typeface="Times New Roman" panose="02020603050405020304" charset="0"/>
                <a:sym typeface="+mn-ea"/>
              </a:rPr>
              <a:t> </a:t>
            </a:r>
            <a:r>
              <a:rPr lang="en-US" sz="2000">
                <a:latin typeface="Times New Roman" panose="02020603050405020304" charset="0"/>
                <a:cs typeface="Times New Roman" panose="02020603050405020304" charset="0"/>
                <a:sym typeface="+mn-ea"/>
              </a:rPr>
              <a:t>cung c</a:t>
            </a:r>
            <a:r>
              <a:rPr lang="vi-VN" altLang="en-US" sz="2000">
                <a:latin typeface="Times New Roman" panose="02020603050405020304" charset="0"/>
                <a:cs typeface="Times New Roman" panose="02020603050405020304" charset="0"/>
                <a:sym typeface="+mn-ea"/>
              </a:rPr>
              <a:t>ấ</a:t>
            </a:r>
            <a:r>
              <a:rPr lang="en-US" sz="2000">
                <a:latin typeface="Times New Roman" panose="02020603050405020304" charset="0"/>
                <a:cs typeface="Times New Roman" panose="02020603050405020304" charset="0"/>
                <a:sym typeface="+mn-ea"/>
              </a:rPr>
              <a:t>p. Bên request không có c</a:t>
            </a:r>
            <a:r>
              <a:rPr lang="vi-VN" altLang="en-US" sz="2000">
                <a:latin typeface="Times New Roman" panose="02020603050405020304" charset="0"/>
                <a:cs typeface="Times New Roman" panose="02020603050405020304" charset="0"/>
                <a:sym typeface="+mn-ea"/>
              </a:rPr>
              <a:t>á</a:t>
            </a:r>
            <a:r>
              <a:rPr lang="en-US" sz="2000">
                <a:latin typeface="Times New Roman" panose="02020603050405020304" charset="0"/>
                <a:cs typeface="Times New Roman" panose="02020603050405020304" charset="0"/>
                <a:sym typeface="+mn-ea"/>
              </a:rPr>
              <a:t>ch ki</a:t>
            </a:r>
            <a:r>
              <a:rPr lang="vi-VN" altLang="en-US" sz="2000">
                <a:latin typeface="Times New Roman" panose="02020603050405020304" charset="0"/>
                <a:cs typeface="Times New Roman" panose="02020603050405020304" charset="0"/>
                <a:sym typeface="+mn-ea"/>
              </a:rPr>
              <a:t>ể</a:t>
            </a:r>
            <a:r>
              <a:rPr lang="en-US" sz="2000">
                <a:latin typeface="Times New Roman" panose="02020603050405020304" charset="0"/>
                <a:cs typeface="Times New Roman" panose="02020603050405020304" charset="0"/>
                <a:sym typeface="+mn-ea"/>
              </a:rPr>
              <a:t>m soát ch</a:t>
            </a:r>
            <a:r>
              <a:rPr lang="vi-VN" altLang="en-US" sz="2000">
                <a:latin typeface="Times New Roman" panose="02020603050405020304" charset="0"/>
                <a:cs typeface="Times New Roman" panose="02020603050405020304" charset="0"/>
                <a:sym typeface="+mn-ea"/>
              </a:rPr>
              <a:t>ặ</a:t>
            </a:r>
            <a:r>
              <a:rPr lang="en-US" sz="2000">
                <a:latin typeface="Times New Roman" panose="02020603050405020304" charset="0"/>
                <a:cs typeface="Times New Roman" panose="02020603050405020304" charset="0"/>
                <a:sym typeface="+mn-ea"/>
              </a:rPr>
              <a:t>t ch</a:t>
            </a:r>
            <a:r>
              <a:rPr lang="vi-VN" altLang="en-US" sz="2000">
                <a:latin typeface="Times New Roman" panose="02020603050405020304" charset="0"/>
                <a:cs typeface="Times New Roman" panose="02020603050405020304" charset="0"/>
                <a:sym typeface="+mn-ea"/>
              </a:rPr>
              <a:t>ẽ</a:t>
            </a:r>
            <a:r>
              <a:rPr lang="en-US" sz="2000">
                <a:latin typeface="Times New Roman" panose="02020603050405020304" charset="0"/>
                <a:cs typeface="Times New Roman" panose="02020603050405020304" charset="0"/>
                <a:sym typeface="+mn-ea"/>
              </a:rPr>
              <a:t> ng</a:t>
            </a:r>
            <a:r>
              <a:rPr lang="vi-VN" altLang="en-US" sz="2000">
                <a:latin typeface="Times New Roman" panose="02020603050405020304" charset="0"/>
                <a:cs typeface="Times New Roman" panose="02020603050405020304" charset="0"/>
                <a:sym typeface="+mn-ea"/>
              </a:rPr>
              <a:t>ườ</a:t>
            </a:r>
            <a:r>
              <a:rPr lang="en-US" sz="2000">
                <a:latin typeface="Times New Roman" panose="02020603050405020304" charset="0"/>
                <a:cs typeface="Times New Roman" panose="02020603050405020304" charset="0"/>
                <a:sym typeface="+mn-ea"/>
              </a:rPr>
              <a:t>i đ</a:t>
            </a:r>
            <a:r>
              <a:rPr lang="vi-VN" altLang="en-US" sz="2000">
                <a:latin typeface="Times New Roman" panose="02020603050405020304" charset="0"/>
                <a:cs typeface="Times New Roman" panose="02020603050405020304" charset="0"/>
                <a:sym typeface="+mn-ea"/>
              </a:rPr>
              <a:t>ứ</a:t>
            </a:r>
            <a:r>
              <a:rPr lang="en-US" sz="2000">
                <a:latin typeface="Times New Roman" panose="02020603050405020304" charset="0"/>
                <a:cs typeface="Times New Roman" panose="02020603050405020304" charset="0"/>
                <a:sym typeface="+mn-ea"/>
              </a:rPr>
              <a:t>ng ra</a:t>
            </a:r>
            <a:r>
              <a:rPr lang="vi-VN" altLang="en-US" sz="2000">
                <a:latin typeface="Times New Roman" panose="02020603050405020304" charset="0"/>
                <a:cs typeface="Times New Roman" panose="02020603050405020304" charset="0"/>
                <a:sym typeface="+mn-ea"/>
              </a:rPr>
              <a:t> </a:t>
            </a:r>
            <a:r>
              <a:rPr lang="en-US" sz="2000">
                <a:latin typeface="Times New Roman" panose="02020603050405020304" charset="0"/>
                <a:cs typeface="Times New Roman" panose="02020603050405020304" charset="0"/>
                <a:sym typeface="+mn-ea"/>
              </a:rPr>
              <a:t>nh</a:t>
            </a:r>
            <a:r>
              <a:rPr lang="vi-VN" altLang="en-US" sz="2000">
                <a:latin typeface="Times New Roman" panose="02020603050405020304" charset="0"/>
                <a:cs typeface="Times New Roman" panose="02020603050405020304" charset="0"/>
                <a:sym typeface="+mn-ea"/>
              </a:rPr>
              <a:t>ậ</a:t>
            </a:r>
            <a:r>
              <a:rPr lang="en-US" sz="2000">
                <a:latin typeface="Times New Roman" panose="02020603050405020304" charset="0"/>
                <a:cs typeface="Times New Roman" panose="02020603050405020304" charset="0"/>
                <a:sym typeface="+mn-ea"/>
              </a:rPr>
              <a:t>n, mà ch</a:t>
            </a:r>
            <a:r>
              <a:rPr lang="vi-VN" altLang="en-US" sz="2000">
                <a:latin typeface="Times New Roman" panose="02020603050405020304" charset="0"/>
                <a:cs typeface="Times New Roman" panose="02020603050405020304" charset="0"/>
                <a:sym typeface="+mn-ea"/>
              </a:rPr>
              <a:t>ỉ</a:t>
            </a:r>
            <a:r>
              <a:rPr lang="en-US" sz="2000">
                <a:latin typeface="Times New Roman" panose="02020603050405020304" charset="0"/>
                <a:cs typeface="Times New Roman" panose="02020603050405020304" charset="0"/>
                <a:sym typeface="+mn-ea"/>
              </a:rPr>
              <a:t> căn c</a:t>
            </a:r>
            <a:r>
              <a:rPr lang="vi-VN" altLang="en-US" sz="2000">
                <a:latin typeface="Times New Roman" panose="02020603050405020304" charset="0"/>
                <a:cs typeface="Times New Roman" panose="02020603050405020304" charset="0"/>
                <a:sym typeface="+mn-ea"/>
              </a:rPr>
              <a:t>ứ</a:t>
            </a:r>
            <a:r>
              <a:rPr lang="en-US" sz="2000">
                <a:latin typeface="Times New Roman" panose="02020603050405020304" charset="0"/>
                <a:cs typeface="Times New Roman" panose="02020603050405020304" charset="0"/>
                <a:sym typeface="+mn-ea"/>
              </a:rPr>
              <a:t> vào m</a:t>
            </a:r>
            <a:r>
              <a:rPr lang="vi-VN" altLang="en-US" sz="2000">
                <a:latin typeface="Times New Roman" panose="02020603050405020304" charset="0"/>
                <a:cs typeface="Times New Roman" panose="02020603050405020304" charset="0"/>
                <a:sym typeface="+mn-ea"/>
              </a:rPr>
              <a:t>ỗ</a:t>
            </a:r>
            <a:r>
              <a:rPr lang="en-US" sz="2000">
                <a:latin typeface="Times New Roman" panose="02020603050405020304" charset="0"/>
                <a:cs typeface="Times New Roman" panose="02020603050405020304" charset="0"/>
                <a:sym typeface="+mn-ea"/>
              </a:rPr>
              <a:t>i đ</a:t>
            </a:r>
            <a:r>
              <a:rPr lang="vi-VN" altLang="en-US" sz="2000">
                <a:latin typeface="Times New Roman" panose="02020603050405020304" charset="0"/>
                <a:cs typeface="Times New Roman" panose="02020603050405020304" charset="0"/>
                <a:sym typeface="+mn-ea"/>
              </a:rPr>
              <a:t>ị</a:t>
            </a:r>
            <a:r>
              <a:rPr lang="en-US" sz="2000">
                <a:latin typeface="Times New Roman" panose="02020603050405020304" charset="0"/>
                <a:cs typeface="Times New Roman" panose="02020603050405020304" charset="0"/>
                <a:sym typeface="+mn-ea"/>
              </a:rPr>
              <a:t>a ch</a:t>
            </a:r>
            <a:r>
              <a:rPr lang="vi-VN" altLang="en-US" sz="2000">
                <a:latin typeface="Times New Roman" panose="02020603050405020304" charset="0"/>
                <a:cs typeface="Times New Roman" panose="02020603050405020304" charset="0"/>
                <a:sym typeface="+mn-ea"/>
              </a:rPr>
              <a:t>ỉ</a:t>
            </a:r>
            <a:r>
              <a:rPr lang="en-US" sz="2000">
                <a:latin typeface="Times New Roman" panose="02020603050405020304" charset="0"/>
                <a:cs typeface="Times New Roman" panose="02020603050405020304" charset="0"/>
                <a:sym typeface="+mn-ea"/>
              </a:rPr>
              <a:t> IP r</a:t>
            </a:r>
            <a:r>
              <a:rPr lang="vi-VN" altLang="en-US" sz="2000">
                <a:latin typeface="Times New Roman" panose="02020603050405020304" charset="0"/>
                <a:cs typeface="Times New Roman" panose="02020603050405020304" charset="0"/>
                <a:sym typeface="+mn-ea"/>
              </a:rPr>
              <a:t>ồ</a:t>
            </a:r>
            <a:r>
              <a:rPr lang="en-US" sz="2000">
                <a:latin typeface="Times New Roman" panose="02020603050405020304" charset="0"/>
                <a:cs typeface="Times New Roman" panose="02020603050405020304" charset="0"/>
                <a:sym typeface="+mn-ea"/>
              </a:rPr>
              <a:t>i ch</a:t>
            </a:r>
            <a:r>
              <a:rPr lang="vi-VN" altLang="en-US" sz="2000">
                <a:latin typeface="Times New Roman" panose="02020603050405020304" charset="0"/>
                <a:cs typeface="Times New Roman" panose="02020603050405020304" charset="0"/>
                <a:sym typeface="+mn-ea"/>
              </a:rPr>
              <a:t>ấ</a:t>
            </a:r>
            <a:r>
              <a:rPr lang="en-US" sz="2000">
                <a:latin typeface="Times New Roman" panose="02020603050405020304" charset="0"/>
                <a:cs typeface="Times New Roman" panose="02020603050405020304" charset="0"/>
                <a:sym typeface="+mn-ea"/>
              </a:rPr>
              <a:t>p nh</a:t>
            </a:r>
            <a:r>
              <a:rPr lang="vi-VN" altLang="en-US" sz="2000">
                <a:latin typeface="Times New Roman" panose="02020603050405020304" charset="0"/>
                <a:cs typeface="Times New Roman" panose="02020603050405020304" charset="0"/>
                <a:sym typeface="+mn-ea"/>
              </a:rPr>
              <a:t>ậ</a:t>
            </a:r>
            <a:r>
              <a:rPr lang="en-US" sz="2000">
                <a:latin typeface="Times New Roman" panose="02020603050405020304" charset="0"/>
                <a:cs typeface="Times New Roman" panose="02020603050405020304" charset="0"/>
                <a:sym typeface="+mn-ea"/>
              </a:rPr>
              <a:t>n chuy</a:t>
            </a:r>
            <a:r>
              <a:rPr lang="vi-VN" altLang="en-US" sz="2000">
                <a:latin typeface="Times New Roman" panose="02020603050405020304" charset="0"/>
                <a:cs typeface="Times New Roman" panose="02020603050405020304" charset="0"/>
                <a:sym typeface="+mn-ea"/>
              </a:rPr>
              <a:t>ể</a:t>
            </a:r>
            <a:r>
              <a:rPr lang="en-US" sz="2000">
                <a:latin typeface="Times New Roman" panose="02020603050405020304" charset="0"/>
                <a:cs typeface="Times New Roman" panose="02020603050405020304" charset="0"/>
                <a:sym typeface="+mn-ea"/>
              </a:rPr>
              <a:t>n đi.</a:t>
            </a:r>
            <a:endParaRPr lang="en-US" sz="2000">
              <a:latin typeface="Times New Roman" panose="02020603050405020304" charset="0"/>
              <a:cs typeface="Times New Roman" panose="02020603050405020304" charset="0"/>
            </a:endParaRPr>
          </a:p>
          <a:p>
            <a:pPr>
              <a:lnSpc>
                <a:spcPct val="100000"/>
              </a:lnSpc>
              <a:buFont typeface="Wingdings" panose="05000000000000000000" charset="0"/>
            </a:pPr>
            <a:endParaRPr lang="vi-VN" altLang="en-US" sz="2000">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2"/>
          <a:stretch>
            <a:fillRect/>
          </a:stretch>
        </p:blipFill>
        <p:spPr>
          <a:xfrm>
            <a:off x="1421765" y="4148455"/>
            <a:ext cx="4991100" cy="1973580"/>
          </a:xfrm>
          <a:prstGeom prst="rect">
            <a:avLst/>
          </a:prstGeom>
        </p:spPr>
      </p:pic>
      <p:pic>
        <p:nvPicPr>
          <p:cNvPr id="13" name="Picture 12"/>
          <p:cNvPicPr>
            <a:picLocks noChangeAspect="1"/>
          </p:cNvPicPr>
          <p:nvPr/>
        </p:nvPicPr>
        <p:blipFill>
          <a:blip r:embed="rId3"/>
          <a:stretch>
            <a:fillRect/>
          </a:stretch>
        </p:blipFill>
        <p:spPr>
          <a:xfrm>
            <a:off x="6412865" y="4148455"/>
            <a:ext cx="5257800" cy="19735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strips(down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strips(down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par>
                                <p:cTn id="23" presetID="22" presetClass="entr" presetSubtype="4"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294A09A9-5501-47C1-A89A-A340965A2BE2}" type="slidenum">
              <a:rPr lang="en-US" smtClean="0"/>
              <a:t>16</a:t>
            </a:fld>
            <a:endParaRPr lang="en-US" dirty="0"/>
          </a:p>
        </p:txBody>
      </p:sp>
      <p:sp>
        <p:nvSpPr>
          <p:cNvPr id="12" name="Title 11"/>
          <p:cNvSpPr>
            <a:spLocks noGrp="1"/>
          </p:cNvSpPr>
          <p:nvPr/>
        </p:nvSpPr>
        <p:spPr>
          <a:xfrm>
            <a:off x="1167765" y="381000"/>
            <a:ext cx="9779635" cy="889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vi-VN" altLang="en-US" sz="4000" dirty="0">
                <a:solidFill>
                  <a:schemeClr val="accent1">
                    <a:lumMod val="75000"/>
                  </a:schemeClr>
                </a:solidFill>
                <a:latin typeface="Times New Roman" panose="02020603050405020304"/>
                <a:cs typeface="Times New Roman" panose="02020603050405020304"/>
              </a:rPr>
              <a:t>CÁC PHƯƠNG THỨC TẤN CÔNG</a:t>
            </a:r>
          </a:p>
        </p:txBody>
      </p:sp>
      <p:sp>
        <p:nvSpPr>
          <p:cNvPr id="9" name="Content Placeholder 8"/>
          <p:cNvSpPr>
            <a:spLocks noGrp="1"/>
          </p:cNvSpPr>
          <p:nvPr>
            <p:ph idx="1"/>
          </p:nvPr>
        </p:nvSpPr>
        <p:spPr>
          <a:xfrm>
            <a:off x="1167765" y="1214120"/>
            <a:ext cx="10642600" cy="5507355"/>
          </a:xfrm>
        </p:spPr>
        <p:txBody>
          <a:bodyPr/>
          <a:lstStyle/>
          <a:p>
            <a:pPr marL="457200" indent="-457200">
              <a:lnSpc>
                <a:spcPct val="100000"/>
              </a:lnSpc>
              <a:buFont typeface="Wingdings" panose="05000000000000000000" charset="0"/>
              <a:buChar char="Ø"/>
            </a:pPr>
            <a:r>
              <a:rPr lang="vi-VN" altLang="en-US" sz="2300">
                <a:latin typeface="Times New Roman" panose="02020603050405020304" charset="0"/>
                <a:cs typeface="Times New Roman" panose="02020603050405020304" charset="0"/>
              </a:rPr>
              <a:t>Chặn bắt thông tin dùng DNS - Spoofing:</a:t>
            </a:r>
          </a:p>
          <a:p>
            <a:pPr>
              <a:lnSpc>
                <a:spcPct val="100000"/>
              </a:lnSpc>
              <a:buFont typeface="Wingdings" panose="05000000000000000000" charset="0"/>
            </a:pPr>
            <a:r>
              <a:rPr lang="en-US" altLang="vi-VN" sz="2200">
                <a:latin typeface="Times New Roman" panose="02020603050405020304" charset="0"/>
                <a:cs typeface="Times New Roman" panose="02020603050405020304" charset="0"/>
              </a:rPr>
              <a:t>	DNS – spoofing là m</a:t>
            </a:r>
            <a:r>
              <a:rPr lang="vi-VN" altLang="en-US" sz="2200">
                <a:latin typeface="Times New Roman" panose="02020603050405020304" charset="0"/>
                <a:cs typeface="Times New Roman" panose="02020603050405020304" charset="0"/>
              </a:rPr>
              <a:t>ộ</a:t>
            </a:r>
            <a:r>
              <a:rPr lang="en-US" altLang="vi-VN" sz="2200">
                <a:latin typeface="Times New Roman" panose="02020603050405020304" charset="0"/>
                <a:cs typeface="Times New Roman" panose="02020603050405020304" charset="0"/>
              </a:rPr>
              <a:t>t kĩ thu</a:t>
            </a:r>
            <a:r>
              <a:rPr lang="vi-VN" altLang="en-US" sz="2200">
                <a:latin typeface="Times New Roman" panose="02020603050405020304" charset="0"/>
                <a:cs typeface="Times New Roman" panose="02020603050405020304" charset="0"/>
              </a:rPr>
              <a:t>ậ</a:t>
            </a:r>
            <a:r>
              <a:rPr lang="en-US" altLang="vi-VN" sz="2200">
                <a:latin typeface="Times New Roman" panose="02020603050405020304" charset="0"/>
                <a:cs typeface="Times New Roman" panose="02020603050405020304" charset="0"/>
              </a:rPr>
              <a:t>t cung c</a:t>
            </a:r>
            <a:r>
              <a:rPr lang="vi-VN" altLang="en-US" sz="2200">
                <a:latin typeface="Times New Roman" panose="02020603050405020304" charset="0"/>
                <a:cs typeface="Times New Roman" panose="02020603050405020304" charset="0"/>
              </a:rPr>
              <a:t>ấ</a:t>
            </a:r>
            <a:r>
              <a:rPr lang="en-US" altLang="vi-VN" sz="2200">
                <a:latin typeface="Times New Roman" panose="02020603050405020304" charset="0"/>
                <a:cs typeface="Times New Roman" panose="02020603050405020304" charset="0"/>
              </a:rPr>
              <a:t>p thông tin DNS sai l</a:t>
            </a:r>
            <a:r>
              <a:rPr lang="vi-VN" altLang="en-US" sz="2200">
                <a:latin typeface="Times New Roman" panose="02020603050405020304" charset="0"/>
                <a:cs typeface="Times New Roman" panose="02020603050405020304" charset="0"/>
              </a:rPr>
              <a:t>ệ</a:t>
            </a:r>
            <a:r>
              <a:rPr lang="en-US" altLang="vi-VN" sz="2200">
                <a:latin typeface="Times New Roman" panose="02020603050405020304" charset="0"/>
                <a:cs typeface="Times New Roman" panose="02020603050405020304" charset="0"/>
              </a:rPr>
              <a:t>ch cho</a:t>
            </a:r>
            <a:r>
              <a:rPr lang="vi-VN" altLang="en-US" sz="2200">
                <a:latin typeface="Times New Roman" panose="02020603050405020304" charset="0"/>
                <a:cs typeface="Times New Roman" panose="02020603050405020304" charset="0"/>
              </a:rPr>
              <a:t> một host. Khi người dùng yêu cầu truy cập đến một địa chỉ website thì nó sẽ chuyển hướng, đưa người dùng tới một địa chỉ giả mạo có hình thức giống với địa chỉ thật và họ không hề hay biết rằng mình đang bị lừa. Kẻ tấn công sẽ lấy cắp được những thông tin nhạy cảm của người dùng, hoặc cài các phần mềm độc hại, hay có thể gây ra một từ chối dịch vụ nào đó.</a:t>
            </a:r>
          </a:p>
          <a:p>
            <a:pPr>
              <a:lnSpc>
                <a:spcPct val="100000"/>
              </a:lnSpc>
              <a:buFont typeface="Wingdings" panose="05000000000000000000" charset="0"/>
            </a:pPr>
            <a:r>
              <a:rPr lang="en-US" altLang="vi-VN" sz="2200">
                <a:latin typeface="Times New Roman" panose="02020603050405020304" charset="0"/>
                <a:cs typeface="Times New Roman" panose="02020603050405020304" charset="0"/>
              </a:rPr>
              <a:t>	</a:t>
            </a:r>
            <a:r>
              <a:rPr lang="vi-VN" altLang="en-US" sz="2000">
                <a:latin typeface="Times New Roman" panose="02020603050405020304" charset="0"/>
                <a:cs typeface="Times New Roman" panose="02020603050405020304" charset="0"/>
              </a:rPr>
              <a:t>	</a:t>
            </a:r>
          </a:p>
        </p:txBody>
      </p:sp>
      <p:pic>
        <p:nvPicPr>
          <p:cNvPr id="2" name="Picture 1"/>
          <p:cNvPicPr>
            <a:picLocks noChangeAspect="1"/>
          </p:cNvPicPr>
          <p:nvPr/>
        </p:nvPicPr>
        <p:blipFill>
          <a:blip r:embed="rId2"/>
          <a:stretch>
            <a:fillRect/>
          </a:stretch>
        </p:blipFill>
        <p:spPr>
          <a:xfrm>
            <a:off x="3950335" y="3567430"/>
            <a:ext cx="4213860" cy="2354580"/>
          </a:xfrm>
          <a:prstGeom prst="rect">
            <a:avLst/>
          </a:prstGeom>
        </p:spPr>
      </p:pic>
      <p:sp>
        <p:nvSpPr>
          <p:cNvPr id="7" name="Text Box 6"/>
          <p:cNvSpPr txBox="1"/>
          <p:nvPr/>
        </p:nvSpPr>
        <p:spPr>
          <a:xfrm>
            <a:off x="4337685" y="6124575"/>
            <a:ext cx="3516630" cy="368300"/>
          </a:xfrm>
          <a:prstGeom prst="rect">
            <a:avLst/>
          </a:prstGeom>
          <a:noFill/>
        </p:spPr>
        <p:txBody>
          <a:bodyPr wrap="square" rtlCol="0">
            <a:spAutoFit/>
          </a:bodyPr>
          <a:lstStyle/>
          <a:p>
            <a:r>
              <a:rPr lang="vi-VN" altLang="en-US">
                <a:latin typeface="Times New Roman" panose="02020603050405020304" charset="0"/>
                <a:cs typeface="Times New Roman" panose="02020603050405020304" charset="0"/>
              </a:rPr>
              <a:t>Mô hình tấn công DNS - spoofing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294A09A9-5501-47C1-A89A-A340965A2BE2}" type="slidenum">
              <a:rPr lang="en-US" smtClean="0"/>
              <a:t>17</a:t>
            </a:fld>
            <a:endParaRPr lang="en-US" dirty="0"/>
          </a:p>
        </p:txBody>
      </p:sp>
      <p:sp>
        <p:nvSpPr>
          <p:cNvPr id="12" name="Title 11"/>
          <p:cNvSpPr>
            <a:spLocks noGrp="1"/>
          </p:cNvSpPr>
          <p:nvPr/>
        </p:nvSpPr>
        <p:spPr>
          <a:xfrm>
            <a:off x="1167765" y="381000"/>
            <a:ext cx="9779635" cy="889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vi-VN" altLang="en-US" sz="4000" dirty="0">
                <a:solidFill>
                  <a:schemeClr val="accent1">
                    <a:lumMod val="75000"/>
                  </a:schemeClr>
                </a:solidFill>
                <a:latin typeface="Times New Roman" panose="02020603050405020304"/>
                <a:cs typeface="Times New Roman" panose="02020603050405020304"/>
              </a:rPr>
              <a:t>CÁC PHƯƠNG THỨC TẤN CÔNG</a:t>
            </a:r>
          </a:p>
        </p:txBody>
      </p:sp>
      <p:sp>
        <p:nvSpPr>
          <p:cNvPr id="9" name="Content Placeholder 8"/>
          <p:cNvSpPr>
            <a:spLocks noGrp="1"/>
          </p:cNvSpPr>
          <p:nvPr>
            <p:ph idx="1"/>
          </p:nvPr>
        </p:nvSpPr>
        <p:spPr>
          <a:xfrm>
            <a:off x="1167765" y="1214120"/>
            <a:ext cx="10642600" cy="5507355"/>
          </a:xfrm>
        </p:spPr>
        <p:txBody>
          <a:bodyPr/>
          <a:lstStyle/>
          <a:p>
            <a:pPr marL="457200" indent="-457200">
              <a:lnSpc>
                <a:spcPct val="100000"/>
              </a:lnSpc>
              <a:buFont typeface="Wingdings" panose="05000000000000000000" charset="0"/>
              <a:buChar char="Ø"/>
            </a:pPr>
            <a:r>
              <a:rPr lang="vi-VN" altLang="en-US" sz="2300">
                <a:latin typeface="Times New Roman" panose="02020603050405020304" charset="0"/>
                <a:cs typeface="Times New Roman" panose="02020603050405020304" charset="0"/>
              </a:rPr>
              <a:t>VLAN Hopping:</a:t>
            </a:r>
          </a:p>
          <a:p>
            <a:pPr>
              <a:lnSpc>
                <a:spcPct val="100000"/>
              </a:lnSpc>
              <a:buFont typeface="Wingdings" panose="05000000000000000000" charset="0"/>
            </a:pPr>
            <a:r>
              <a:rPr lang="en-US" altLang="vi-VN" sz="2200">
                <a:latin typeface="Times New Roman" panose="02020603050405020304" charset="0"/>
                <a:cs typeface="Times New Roman" panose="02020603050405020304" charset="0"/>
              </a:rPr>
              <a:t>	VLAN Hopping là m</a:t>
            </a:r>
            <a:r>
              <a:rPr lang="vi-VN" altLang="en-US" sz="2200">
                <a:latin typeface="Times New Roman" panose="02020603050405020304" charset="0"/>
                <a:cs typeface="Times New Roman" panose="02020603050405020304" charset="0"/>
              </a:rPr>
              <a:t>ộ</a:t>
            </a:r>
            <a:r>
              <a:rPr lang="en-US" altLang="vi-VN" sz="2200">
                <a:latin typeface="Times New Roman" panose="02020603050405020304" charset="0"/>
                <a:cs typeface="Times New Roman" panose="02020603050405020304" charset="0"/>
              </a:rPr>
              <a:t>t ph</a:t>
            </a:r>
            <a:r>
              <a:rPr lang="vi-VN" altLang="en-US" sz="2200">
                <a:latin typeface="Times New Roman" panose="02020603050405020304" charset="0"/>
                <a:cs typeface="Times New Roman" panose="02020603050405020304" charset="0"/>
              </a:rPr>
              <a:t>ươ</a:t>
            </a:r>
            <a:r>
              <a:rPr lang="en-US" altLang="vi-VN" sz="2200">
                <a:latin typeface="Times New Roman" panose="02020603050405020304" charset="0"/>
                <a:cs typeface="Times New Roman" panose="02020603050405020304" charset="0"/>
              </a:rPr>
              <a:t>ng th</a:t>
            </a:r>
            <a:r>
              <a:rPr lang="vi-VN" altLang="en-US" sz="2200">
                <a:latin typeface="Times New Roman" panose="02020603050405020304" charset="0"/>
                <a:cs typeface="Times New Roman" panose="02020603050405020304" charset="0"/>
              </a:rPr>
              <a:t>ứ</a:t>
            </a:r>
            <a:r>
              <a:rPr lang="en-US" altLang="vi-VN" sz="2200">
                <a:latin typeface="Times New Roman" panose="02020603050405020304" charset="0"/>
                <a:cs typeface="Times New Roman" panose="02020603050405020304" charset="0"/>
              </a:rPr>
              <a:t>c t</a:t>
            </a:r>
            <a:r>
              <a:rPr lang="vi-VN" altLang="en-US" sz="2200">
                <a:latin typeface="Times New Roman" panose="02020603050405020304" charset="0"/>
                <a:cs typeface="Times New Roman" panose="02020603050405020304" charset="0"/>
              </a:rPr>
              <a:t>ấ</a:t>
            </a:r>
            <a:r>
              <a:rPr lang="en-US" altLang="vi-VN" sz="2200">
                <a:latin typeface="Times New Roman" panose="02020603050405020304" charset="0"/>
                <a:cs typeface="Times New Roman" panose="02020603050405020304" charset="0"/>
              </a:rPr>
              <a:t>n công m</a:t>
            </a:r>
            <a:r>
              <a:rPr lang="vi-VN" altLang="en-US" sz="2200">
                <a:latin typeface="Times New Roman" panose="02020603050405020304" charset="0"/>
                <a:cs typeface="Times New Roman" panose="02020603050405020304" charset="0"/>
              </a:rPr>
              <a:t>ạ</a:t>
            </a:r>
            <a:r>
              <a:rPr lang="en-US" altLang="vi-VN" sz="2200">
                <a:latin typeface="Times New Roman" panose="02020603050405020304" charset="0"/>
                <a:cs typeface="Times New Roman" panose="02020603050405020304" charset="0"/>
              </a:rPr>
              <a:t>ng d</a:t>
            </a:r>
            <a:r>
              <a:rPr lang="vi-VN" altLang="en-US" sz="2200">
                <a:latin typeface="Times New Roman" panose="02020603050405020304" charset="0"/>
                <a:cs typeface="Times New Roman" panose="02020603050405020304" charset="0"/>
              </a:rPr>
              <a:t>ự</a:t>
            </a:r>
            <a:r>
              <a:rPr lang="en-US" altLang="vi-VN" sz="2200">
                <a:latin typeface="Times New Roman" panose="02020603050405020304" charset="0"/>
                <a:cs typeface="Times New Roman" panose="02020603050405020304" charset="0"/>
              </a:rPr>
              <a:t>a trên nh</a:t>
            </a:r>
            <a:r>
              <a:rPr lang="vi-VN" altLang="en-US" sz="2200">
                <a:latin typeface="Times New Roman" panose="02020603050405020304" charset="0"/>
                <a:cs typeface="Times New Roman" panose="02020603050405020304" charset="0"/>
              </a:rPr>
              <a:t>ữ</a:t>
            </a:r>
            <a:r>
              <a:rPr lang="en-US" altLang="vi-VN" sz="2200">
                <a:latin typeface="Times New Roman" panose="02020603050405020304" charset="0"/>
                <a:cs typeface="Times New Roman" panose="02020603050405020304" charset="0"/>
              </a:rPr>
              <a:t>ng </a:t>
            </a:r>
            <a:r>
              <a:rPr lang="vi-VN" altLang="en-US" sz="2200">
                <a:latin typeface="Times New Roman" panose="02020603050405020304" charset="0"/>
                <a:cs typeface="Times New Roman" panose="02020603050405020304" charset="0"/>
              </a:rPr>
              <a:t>yế</a:t>
            </a:r>
            <a:r>
              <a:rPr lang="vi-VN" altLang="en-US" sz="2000">
                <a:latin typeface="Times New Roman" panose="02020603050405020304" charset="0"/>
                <a:cs typeface="Times New Roman" panose="02020603050405020304" charset="0"/>
              </a:rPr>
              <a:t>u tố cửa VLAN. Attacker sử dụng VLAN Hopping khi muốn đi vòng qua các thiết bị lớp 2, lớp 3 khi trao đổi thông tin từ một VLAN này sang một VLAN khác. Ý tưởng tấn công dựa trên các trunk port trên Switch được cấu hình bất hợp lý.</a:t>
            </a:r>
          </a:p>
          <a:p>
            <a:pPr>
              <a:lnSpc>
                <a:spcPct val="100000"/>
              </a:lnSpc>
              <a:buFont typeface="Wingdings" panose="05000000000000000000" charset="0"/>
            </a:pPr>
            <a:r>
              <a:rPr lang="vi-VN" altLang="en-US" sz="2000">
                <a:latin typeface="Times New Roman" panose="02020603050405020304" charset="0"/>
                <a:cs typeface="Times New Roman" panose="02020603050405020304" charset="0"/>
              </a:rPr>
              <a:t>	VLAN Hopping có thể được sử dụng để ăn cắp mật khẩu và các thông tin nhạy cảm khác từ các thuê bao mạng cụ thể . VLAN hopping cũng có thể được sử dụng để sửa đổi, làm hỏng, hoặc xóa dữ liệu, hay cài đặt phần mềm gián điệp hoặc các chương trình phần mềm độc hại khác và lan truyền virus, worms, Trojan trong mạng.</a:t>
            </a:r>
          </a:p>
          <a:p>
            <a:pPr>
              <a:lnSpc>
                <a:spcPct val="100000"/>
              </a:lnSpc>
              <a:buFont typeface="Wingdings" panose="05000000000000000000" charset="0"/>
            </a:pPr>
            <a:r>
              <a:rPr lang="vi-VN" altLang="en-US" sz="2000">
                <a:latin typeface="Times New Roman" panose="02020603050405020304" charset="0"/>
                <a:cs typeface="Times New Roman" panose="02020603050405020304" charset="0"/>
              </a:rPr>
              <a:t>	VLAN Hopping được thực hiện theo 2 cách:</a:t>
            </a:r>
          </a:p>
          <a:p>
            <a:pPr marL="1371600" lvl="2" indent="-457200">
              <a:lnSpc>
                <a:spcPct val="100000"/>
              </a:lnSpc>
              <a:buFont typeface="Wingdings" panose="05000000000000000000" charset="0"/>
              <a:buAutoNum type="arabicPeriod"/>
            </a:pPr>
            <a:r>
              <a:rPr lang="vi-VN" altLang="en-US">
                <a:latin typeface="Times New Roman" panose="02020603050405020304" charset="0"/>
                <a:cs typeface="Times New Roman" panose="02020603050405020304" charset="0"/>
              </a:rPr>
              <a:t>VLAN Hopping với Switch Spoofing.</a:t>
            </a:r>
          </a:p>
          <a:p>
            <a:pPr marL="1371600" lvl="2" indent="-457200">
              <a:lnSpc>
                <a:spcPct val="100000"/>
              </a:lnSpc>
              <a:buFont typeface="Wingdings" panose="05000000000000000000" charset="0"/>
              <a:buAutoNum type="arabicPeriod"/>
            </a:pPr>
            <a:r>
              <a:rPr lang="vi-VN" altLang="en-US">
                <a:latin typeface="Times New Roman" panose="02020603050405020304" charset="0"/>
                <a:cs typeface="Times New Roman" panose="02020603050405020304" charset="0"/>
              </a:rPr>
              <a:t>VLAN Hopping với Double Tagging.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 calcmode="lin" valueType="num">
                                      <p:cBhvr>
                                        <p:cTn id="12"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9">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 calcmode="lin" valueType="num">
                                      <p:cBhvr>
                                        <p:cTn id="18" dur="500" fill="hold"/>
                                        <p:tgtEl>
                                          <p:spTgt spid="9">
                                            <p:txEl>
                                              <p:pRg st="2" end="2"/>
                                            </p:txEl>
                                          </p:spTgt>
                                        </p:tgtEl>
                                        <p:attrNameLst>
                                          <p:attrName>ppt_w</p:attrName>
                                        </p:attrNameLst>
                                      </p:cBhvr>
                                      <p:tavLst>
                                        <p:tav tm="0">
                                          <p:val>
                                            <p:fltVal val="0"/>
                                          </p:val>
                                        </p:tav>
                                        <p:tav tm="100000">
                                          <p:val>
                                            <p:strVal val="#ppt_w"/>
                                          </p:val>
                                        </p:tav>
                                      </p:tavLst>
                                    </p:anim>
                                    <p:anim calcmode="lin" valueType="num">
                                      <p:cBhvr>
                                        <p:cTn id="19" dur="500" fill="hold"/>
                                        <p:tgtEl>
                                          <p:spTgt spid="9">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wipe(down)">
                                      <p:cBhvr>
                                        <p:cTn id="24" dur="500"/>
                                        <p:tgtEl>
                                          <p:spTgt spid="9">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wipe(down)">
                                      <p:cBhvr>
                                        <p:cTn id="29" dur="500"/>
                                        <p:tgtEl>
                                          <p:spTgt spid="9">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9">
                                            <p:txEl>
                                              <p:pRg st="5" end="5"/>
                                            </p:txEl>
                                          </p:spTgt>
                                        </p:tgtEl>
                                        <p:attrNameLst>
                                          <p:attrName>style.visibility</p:attrName>
                                        </p:attrNameLst>
                                      </p:cBhvr>
                                      <p:to>
                                        <p:strVal val="visible"/>
                                      </p:to>
                                    </p:set>
                                    <p:animEffect transition="in" filter="wipe(down)">
                                      <p:cBhvr>
                                        <p:cTn id="34"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294A09A9-5501-47C1-A89A-A340965A2BE2}" type="slidenum">
              <a:rPr lang="en-US" smtClean="0"/>
              <a:t>18</a:t>
            </a:fld>
            <a:endParaRPr lang="en-US" dirty="0"/>
          </a:p>
        </p:txBody>
      </p:sp>
      <p:sp>
        <p:nvSpPr>
          <p:cNvPr id="12" name="Title 11"/>
          <p:cNvSpPr>
            <a:spLocks noGrp="1"/>
          </p:cNvSpPr>
          <p:nvPr/>
        </p:nvSpPr>
        <p:spPr>
          <a:xfrm>
            <a:off x="1167765" y="381000"/>
            <a:ext cx="9779635" cy="889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vi-VN" altLang="en-US" sz="4000" dirty="0">
                <a:solidFill>
                  <a:schemeClr val="accent1">
                    <a:lumMod val="75000"/>
                  </a:schemeClr>
                </a:solidFill>
                <a:latin typeface="Times New Roman" panose="02020603050405020304"/>
                <a:cs typeface="Times New Roman" panose="02020603050405020304"/>
              </a:rPr>
              <a:t>CÁC PHƯƠNG THỨC TẤN CÔNG</a:t>
            </a:r>
          </a:p>
        </p:txBody>
      </p:sp>
      <p:sp>
        <p:nvSpPr>
          <p:cNvPr id="9" name="Content Placeholder 8"/>
          <p:cNvSpPr>
            <a:spLocks noGrp="1"/>
          </p:cNvSpPr>
          <p:nvPr>
            <p:ph idx="1"/>
          </p:nvPr>
        </p:nvSpPr>
        <p:spPr>
          <a:xfrm>
            <a:off x="1167765" y="1214120"/>
            <a:ext cx="10642600" cy="5507355"/>
          </a:xfrm>
        </p:spPr>
        <p:txBody>
          <a:bodyPr/>
          <a:lstStyle/>
          <a:p>
            <a:pPr marL="457200" indent="-457200">
              <a:lnSpc>
                <a:spcPct val="100000"/>
              </a:lnSpc>
              <a:buFont typeface="Wingdings" panose="05000000000000000000" charset="0"/>
              <a:buChar char="Ø"/>
            </a:pPr>
            <a:r>
              <a:rPr lang="vi-VN" altLang="en-US" sz="2300">
                <a:latin typeface="Times New Roman" panose="02020603050405020304" charset="0"/>
                <a:cs typeface="Times New Roman" panose="02020603050405020304" charset="0"/>
              </a:rPr>
              <a:t>VLAN Hopping với Switch Spoofing:</a:t>
            </a:r>
          </a:p>
          <a:p>
            <a:pPr>
              <a:lnSpc>
                <a:spcPct val="100000"/>
              </a:lnSpc>
              <a:buFont typeface="Wingdings" panose="05000000000000000000" charset="0"/>
            </a:pPr>
            <a:r>
              <a:rPr lang="en-US" altLang="vi-VN" sz="2200">
                <a:latin typeface="Times New Roman" panose="02020603050405020304" charset="0"/>
                <a:cs typeface="Times New Roman" panose="02020603050405020304" charset="0"/>
              </a:rPr>
              <a:t>	</a:t>
            </a:r>
            <a:r>
              <a:rPr lang="vi-VN" altLang="en-US" sz="2200">
                <a:latin typeface="Times New Roman" panose="02020603050405020304" charset="0"/>
                <a:cs typeface="Times New Roman" panose="02020603050405020304" charset="0"/>
              </a:rPr>
              <a:t>Để tiến hành tấn công VLAN Hopping theo kiểu Switch Spoofing, Attacker sẽ gửi các gói tin được đóng gói theo các chuẩn Inter - Switch Link (ISL) hoặc 802.1Q cùng với Dynamic Trunking Protocol (DTP), để thiết lập kết nối trunk đến Switch. Khi Attacker gửi DTP packet đến Switch thì Switch sẽ kết nối trunk với Attacker. Do đó, Attacker sẽ dễ dàng truy cập vào tất cả các VLAN. Attacker có thể gửi packet hoặc nhận các packet tới bất kỳ VLAN nào.</a:t>
            </a:r>
          </a:p>
          <a:p>
            <a:pPr>
              <a:lnSpc>
                <a:spcPct val="100000"/>
              </a:lnSpc>
              <a:buFont typeface="Wingdings" panose="05000000000000000000" charset="0"/>
            </a:pPr>
            <a:endParaRPr lang="vi-VN" altLang="en-US" sz="2200">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2"/>
          <a:stretch>
            <a:fillRect/>
          </a:stretch>
        </p:blipFill>
        <p:spPr>
          <a:xfrm>
            <a:off x="3619500" y="3695700"/>
            <a:ext cx="4953000" cy="1973580"/>
          </a:xfrm>
          <a:prstGeom prst="rect">
            <a:avLst/>
          </a:prstGeom>
        </p:spPr>
      </p:pic>
      <p:sp>
        <p:nvSpPr>
          <p:cNvPr id="14" name="Text Box 13"/>
          <p:cNvSpPr txBox="1"/>
          <p:nvPr/>
        </p:nvSpPr>
        <p:spPr>
          <a:xfrm>
            <a:off x="4601845" y="5826760"/>
            <a:ext cx="3774440" cy="398780"/>
          </a:xfrm>
          <a:prstGeom prst="rect">
            <a:avLst/>
          </a:prstGeom>
          <a:noFill/>
        </p:spPr>
        <p:txBody>
          <a:bodyPr wrap="square" rtlCol="0">
            <a:spAutoFit/>
          </a:bodyPr>
          <a:lstStyle/>
          <a:p>
            <a:r>
              <a:rPr lang="vi-VN" altLang="en-US" sz="2000">
                <a:latin typeface="Times New Roman" panose="02020603050405020304" charset="0"/>
                <a:cs typeface="Times New Roman" panose="02020603050405020304" charset="0"/>
              </a:rPr>
              <a:t>VLAN Hopping - Switch Spoofing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fill="hold"/>
                                        <p:tgtEl>
                                          <p:spTgt spid="9">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9">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9">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9">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7" presetClass="entr" presetSubtype="0"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fade">
                                      <p:cBhvr>
                                        <p:cTn id="16" dur="1000"/>
                                        <p:tgtEl>
                                          <p:spTgt spid="9">
                                            <p:txEl>
                                              <p:pRg st="1" end="1"/>
                                            </p:txEl>
                                          </p:spTgt>
                                        </p:tgtEl>
                                      </p:cBhvr>
                                    </p:animEffect>
                                    <p:anim calcmode="lin" valueType="num">
                                      <p:cBhvr>
                                        <p:cTn id="17"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8" dur="900" decel="100000" fill="hold"/>
                                        <p:tgtEl>
                                          <p:spTgt spid="9">
                                            <p:txEl>
                                              <p:pRg st="1" end="1"/>
                                            </p:txEl>
                                          </p:spTgt>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9">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7"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900" decel="100000" fill="hold"/>
                                        <p:tgtEl>
                                          <p:spTgt spid="8"/>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28" presetID="37"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900" decel="100000" fill="hold"/>
                                        <p:tgtEl>
                                          <p:spTgt spid="14"/>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294A09A9-5501-47C1-A89A-A340965A2BE2}" type="slidenum">
              <a:rPr lang="en-US" smtClean="0"/>
              <a:t>19</a:t>
            </a:fld>
            <a:endParaRPr lang="en-US" dirty="0"/>
          </a:p>
        </p:txBody>
      </p:sp>
      <p:sp>
        <p:nvSpPr>
          <p:cNvPr id="12" name="Title 11"/>
          <p:cNvSpPr>
            <a:spLocks noGrp="1"/>
          </p:cNvSpPr>
          <p:nvPr/>
        </p:nvSpPr>
        <p:spPr>
          <a:xfrm>
            <a:off x="1167765" y="381000"/>
            <a:ext cx="9779635" cy="889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vi-VN" altLang="en-US" sz="4000" dirty="0">
                <a:solidFill>
                  <a:schemeClr val="accent1">
                    <a:lumMod val="75000"/>
                  </a:schemeClr>
                </a:solidFill>
                <a:latin typeface="Times New Roman" panose="02020603050405020304"/>
                <a:cs typeface="Times New Roman" panose="02020603050405020304"/>
              </a:rPr>
              <a:t>CÁC PHƯƠNG THỨC TẤN CÔNG</a:t>
            </a:r>
          </a:p>
        </p:txBody>
      </p:sp>
      <p:sp>
        <p:nvSpPr>
          <p:cNvPr id="9" name="Content Placeholder 8"/>
          <p:cNvSpPr>
            <a:spLocks noGrp="1"/>
          </p:cNvSpPr>
          <p:nvPr>
            <p:ph idx="1"/>
          </p:nvPr>
        </p:nvSpPr>
        <p:spPr>
          <a:xfrm>
            <a:off x="1167765" y="1214120"/>
            <a:ext cx="10642600" cy="5507355"/>
          </a:xfrm>
        </p:spPr>
        <p:txBody>
          <a:bodyPr/>
          <a:lstStyle/>
          <a:p>
            <a:pPr marL="457200" indent="-457200">
              <a:lnSpc>
                <a:spcPct val="100000"/>
              </a:lnSpc>
              <a:buFont typeface="Wingdings" panose="05000000000000000000" charset="0"/>
              <a:buChar char="Ø"/>
            </a:pPr>
            <a:r>
              <a:rPr lang="vi-VN" altLang="en-US" sz="2300">
                <a:latin typeface="Times New Roman" panose="02020603050405020304" charset="0"/>
                <a:cs typeface="Times New Roman" panose="02020603050405020304" charset="0"/>
              </a:rPr>
              <a:t>VLAN Hopping với Double Tagging:</a:t>
            </a:r>
          </a:p>
          <a:p>
            <a:pPr>
              <a:lnSpc>
                <a:spcPct val="100000"/>
              </a:lnSpc>
              <a:buFont typeface="Wingdings" panose="05000000000000000000" charset="0"/>
            </a:pPr>
            <a:r>
              <a:rPr lang="en-US" altLang="vi-VN" sz="2200">
                <a:latin typeface="Times New Roman" panose="02020603050405020304" charset="0"/>
                <a:cs typeface="Times New Roman" panose="02020603050405020304" charset="0"/>
              </a:rPr>
              <a:t>	</a:t>
            </a:r>
            <a:r>
              <a:rPr lang="vi-VN" altLang="en-US" sz="2200">
                <a:latin typeface="Times New Roman" panose="02020603050405020304" charset="0"/>
                <a:cs typeface="Times New Roman" panose="02020603050405020304" charset="0"/>
              </a:rPr>
              <a:t>Kiểu tấn công này lợi dụng cách thức hoạt động của Switch. Hiện nay, phần lớn các Switch chỉ thực hiện đóng gói IEEE 802.1Q. Điều này cho phép Attacker trong những tình huống cụ thể có khả năng gắn các đuôi 802.1Q (gọi là .1Q tag) vào khung. Khung này sẽ vào VLAN với đuôi .1Q đầu ra không xác định. Một đặc điểm quan trọng của kiểu tấn công VLAN Hopping Double Tagging là nó thậm chí có thể tiến hành với các cổng trunk đã được thiết lập ở chế độ off.</a:t>
            </a:r>
          </a:p>
          <a:p>
            <a:pPr>
              <a:lnSpc>
                <a:spcPct val="100000"/>
              </a:lnSpc>
              <a:buFont typeface="Wingdings" panose="05000000000000000000" charset="0"/>
            </a:pPr>
            <a:endParaRPr lang="vi-VN" altLang="en-US" sz="2200">
              <a:latin typeface="Times New Roman" panose="02020603050405020304" charset="0"/>
              <a:cs typeface="Times New Roman" panose="02020603050405020304" charset="0"/>
            </a:endParaRPr>
          </a:p>
        </p:txBody>
      </p:sp>
      <p:sp>
        <p:nvSpPr>
          <p:cNvPr id="14" name="Text Box 13"/>
          <p:cNvSpPr txBox="1"/>
          <p:nvPr/>
        </p:nvSpPr>
        <p:spPr>
          <a:xfrm>
            <a:off x="4601845" y="5957570"/>
            <a:ext cx="3774440" cy="398780"/>
          </a:xfrm>
          <a:prstGeom prst="rect">
            <a:avLst/>
          </a:prstGeom>
          <a:noFill/>
        </p:spPr>
        <p:txBody>
          <a:bodyPr wrap="square" rtlCol="0">
            <a:spAutoFit/>
          </a:bodyPr>
          <a:lstStyle/>
          <a:p>
            <a:r>
              <a:rPr lang="vi-VN" altLang="en-US" sz="2000">
                <a:latin typeface="Times New Roman" panose="02020603050405020304" charset="0"/>
                <a:cs typeface="Times New Roman" panose="02020603050405020304" charset="0"/>
              </a:rPr>
              <a:t>VLAN Hopping - Double Tagging</a:t>
            </a:r>
          </a:p>
        </p:txBody>
      </p:sp>
      <p:pic>
        <p:nvPicPr>
          <p:cNvPr id="2" name="Picture 1"/>
          <p:cNvPicPr>
            <a:picLocks noChangeAspect="1"/>
          </p:cNvPicPr>
          <p:nvPr/>
        </p:nvPicPr>
        <p:blipFill>
          <a:blip r:embed="rId2"/>
          <a:stretch>
            <a:fillRect/>
          </a:stretch>
        </p:blipFill>
        <p:spPr>
          <a:xfrm>
            <a:off x="2452370" y="3779520"/>
            <a:ext cx="8073390" cy="20104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 fill="hold"/>
                                        <p:tgtEl>
                                          <p:spTgt spid="9">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9">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9">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9">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7" presetClass="entr" presetSubtype="0"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fade">
                                      <p:cBhvr>
                                        <p:cTn id="16" dur="1000"/>
                                        <p:tgtEl>
                                          <p:spTgt spid="9">
                                            <p:txEl>
                                              <p:pRg st="1" end="1"/>
                                            </p:txEl>
                                          </p:spTgt>
                                        </p:tgtEl>
                                      </p:cBhvr>
                                    </p:animEffect>
                                    <p:anim calcmode="lin" valueType="num">
                                      <p:cBhvr>
                                        <p:cTn id="17"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8" dur="900" decel="100000" fill="hold"/>
                                        <p:tgtEl>
                                          <p:spTgt spid="9">
                                            <p:txEl>
                                              <p:pRg st="1" end="1"/>
                                            </p:txEl>
                                          </p:spTgt>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9">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7"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900" decel="100000" fill="hold"/>
                                        <p:tgtEl>
                                          <p:spTgt spid="2"/>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28" presetID="37"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900" decel="100000" fill="hold"/>
                                        <p:tgtEl>
                                          <p:spTgt spid="14"/>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801594" cy="888534"/>
          </a:xfrm>
        </p:spPr>
        <p:txBody>
          <a:bodyPr/>
          <a:lstStyle/>
          <a:p>
            <a:r>
              <a:rPr lang="en-US" dirty="0">
                <a:latin typeface="Times New Roman" panose="02020603050405020304"/>
                <a:cs typeface="Times New Roman" panose="02020603050405020304"/>
              </a:rPr>
              <a:t>NỘI DUNG</a:t>
            </a:r>
          </a:p>
        </p:txBody>
      </p:sp>
      <p:sp>
        <p:nvSpPr>
          <p:cNvPr id="6" name="Slide Number Placeholder 5"/>
          <p:cNvSpPr>
            <a:spLocks noGrp="1"/>
          </p:cNvSpPr>
          <p:nvPr>
            <p:ph type="sldNum" sz="quarter" idx="4"/>
          </p:nvPr>
        </p:nvSpPr>
        <p:spPr>
          <a:xfrm>
            <a:off x="10153276" y="6356350"/>
            <a:ext cx="1657723" cy="365125"/>
          </a:xfrm>
        </p:spPr>
        <p:txBody>
          <a:bodyPr/>
          <a:lstStyle/>
          <a:p>
            <a:fld id="{294A09A9-5501-47C1-A89A-A340965A2BE2}" type="slidenum">
              <a:rPr lang="en-US" smtClean="0"/>
              <a:t>2</a:t>
            </a:fld>
            <a:endParaRPr lang="en-US" dirty="0"/>
          </a:p>
        </p:txBody>
      </p:sp>
      <p:sp>
        <p:nvSpPr>
          <p:cNvPr id="40" name="Rectangle 39"/>
          <p:cNvSpPr/>
          <p:nvPr/>
        </p:nvSpPr>
        <p:spPr>
          <a:xfrm>
            <a:off x="2348827" y="1744615"/>
            <a:ext cx="6906490" cy="41024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err="1">
                <a:solidFill>
                  <a:srgbClr val="FF0000"/>
                </a:solidFill>
                <a:latin typeface="Times New Roman" panose="02020603050405020304"/>
                <a:cs typeface="Times New Roman" panose="02020603050405020304"/>
              </a:rPr>
              <a:t>Giới</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thiệu</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về</a:t>
            </a:r>
            <a:r>
              <a:rPr lang="en-US" b="1" dirty="0">
                <a:solidFill>
                  <a:srgbClr val="FF0000"/>
                </a:solidFill>
                <a:latin typeface="Times New Roman" panose="02020603050405020304"/>
                <a:cs typeface="Times New Roman" panose="02020603050405020304"/>
              </a:rPr>
              <a:t> Sniffing</a:t>
            </a:r>
          </a:p>
        </p:txBody>
      </p:sp>
      <p:sp>
        <p:nvSpPr>
          <p:cNvPr id="41" name="Flowchart: Connector 40"/>
          <p:cNvSpPr/>
          <p:nvPr/>
        </p:nvSpPr>
        <p:spPr>
          <a:xfrm>
            <a:off x="2072217" y="1682750"/>
            <a:ext cx="558800" cy="541867"/>
          </a:xfrm>
          <a:prstGeom prst="flowChart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a:t>
            </a:r>
          </a:p>
        </p:txBody>
      </p:sp>
      <p:sp>
        <p:nvSpPr>
          <p:cNvPr id="42" name="Rectangle 41"/>
          <p:cNvSpPr/>
          <p:nvPr/>
        </p:nvSpPr>
        <p:spPr>
          <a:xfrm>
            <a:off x="2695960" y="2633191"/>
            <a:ext cx="6906490" cy="41024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b="1" dirty="0">
                <a:solidFill>
                  <a:srgbClr val="FF0000"/>
                </a:solidFill>
                <a:latin typeface="Times New Roman" panose="02020603050405020304"/>
                <a:cs typeface="Times New Roman" panose="02020603050405020304"/>
              </a:rPr>
              <a:t>Các </a:t>
            </a:r>
            <a:r>
              <a:rPr lang="en-US" b="1" dirty="0" err="1">
                <a:solidFill>
                  <a:srgbClr val="FF0000"/>
                </a:solidFill>
                <a:latin typeface="Times New Roman" panose="02020603050405020304"/>
                <a:cs typeface="Times New Roman" panose="02020603050405020304"/>
              </a:rPr>
              <a:t>phương</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thức</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tấn</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công</a:t>
            </a:r>
            <a:endParaRPr lang="en-US" b="1">
              <a:solidFill>
                <a:srgbClr val="FF0000"/>
              </a:solidFill>
              <a:latin typeface="Times New Roman" panose="02020603050405020304"/>
              <a:cs typeface="Times New Roman" panose="02020603050405020304"/>
            </a:endParaRPr>
          </a:p>
        </p:txBody>
      </p:sp>
      <p:sp>
        <p:nvSpPr>
          <p:cNvPr id="43" name="Flowchart: Connector 42"/>
          <p:cNvSpPr/>
          <p:nvPr/>
        </p:nvSpPr>
        <p:spPr>
          <a:xfrm>
            <a:off x="2419350" y="2571326"/>
            <a:ext cx="558800" cy="541867"/>
          </a:xfrm>
          <a:prstGeom prst="flowChart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FF0000"/>
                </a:solidFill>
              </a:rPr>
              <a:t>2</a:t>
            </a:r>
          </a:p>
        </p:txBody>
      </p:sp>
      <p:sp>
        <p:nvSpPr>
          <p:cNvPr id="46" name="Rectangle 45"/>
          <p:cNvSpPr/>
          <p:nvPr/>
        </p:nvSpPr>
        <p:spPr>
          <a:xfrm>
            <a:off x="2696383" y="3576588"/>
            <a:ext cx="6906490" cy="41024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b="1" dirty="0">
                <a:solidFill>
                  <a:srgbClr val="FF0000"/>
                </a:solidFill>
                <a:latin typeface="Times New Roman" panose="02020603050405020304"/>
                <a:cs typeface="Times New Roman" panose="02020603050405020304"/>
              </a:rPr>
              <a:t>Các </a:t>
            </a:r>
            <a:r>
              <a:rPr lang="en-US" b="1" dirty="0" err="1">
                <a:solidFill>
                  <a:srgbClr val="FF0000"/>
                </a:solidFill>
                <a:latin typeface="Times New Roman" panose="02020603050405020304"/>
                <a:cs typeface="Times New Roman" panose="02020603050405020304"/>
              </a:rPr>
              <a:t>phương</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pháp</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ngăn</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chặn</a:t>
            </a:r>
            <a:r>
              <a:rPr lang="en-US" b="1" dirty="0">
                <a:solidFill>
                  <a:srgbClr val="FF0000"/>
                </a:solidFill>
                <a:latin typeface="Times New Roman" panose="02020603050405020304"/>
                <a:cs typeface="Times New Roman" panose="02020603050405020304"/>
              </a:rPr>
              <a:t> Sniffing</a:t>
            </a:r>
          </a:p>
        </p:txBody>
      </p:sp>
      <p:sp>
        <p:nvSpPr>
          <p:cNvPr id="47" name="Flowchart: Connector 46"/>
          <p:cNvSpPr/>
          <p:nvPr/>
        </p:nvSpPr>
        <p:spPr>
          <a:xfrm>
            <a:off x="2419774" y="3514723"/>
            <a:ext cx="558800" cy="541867"/>
          </a:xfrm>
          <a:prstGeom prst="flowChart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tLang="en-US" dirty="0">
                <a:solidFill>
                  <a:srgbClr val="FF0000"/>
                </a:solidFill>
              </a:rPr>
              <a:t>3</a:t>
            </a:r>
          </a:p>
        </p:txBody>
      </p:sp>
      <p:sp>
        <p:nvSpPr>
          <p:cNvPr id="48" name="Rectangle 47"/>
          <p:cNvSpPr/>
          <p:nvPr/>
        </p:nvSpPr>
        <p:spPr>
          <a:xfrm>
            <a:off x="2348615" y="4514908"/>
            <a:ext cx="6906490" cy="41024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1"/>
            <a:r>
              <a:rPr lang="vi-VN" altLang="en-US" b="1" dirty="0">
                <a:solidFill>
                  <a:srgbClr val="FF0000"/>
                </a:solidFill>
                <a:latin typeface="Times New Roman" panose="02020603050405020304"/>
                <a:cs typeface="Times New Roman" panose="02020603050405020304"/>
              </a:rPr>
              <a:t>Demo</a:t>
            </a:r>
            <a:r>
              <a:rPr lang="en-US" b="1" dirty="0">
                <a:solidFill>
                  <a:srgbClr val="FF0000"/>
                </a:solidFill>
                <a:latin typeface="Times New Roman" panose="02020603050405020304"/>
                <a:cs typeface="Times New Roman" panose="02020603050405020304"/>
              </a:rPr>
              <a:t> </a:t>
            </a:r>
            <a:r>
              <a:rPr lang="vi-VN" altLang="en-US" b="1" dirty="0">
                <a:solidFill>
                  <a:srgbClr val="FF0000"/>
                </a:solidFill>
                <a:latin typeface="Times New Roman" panose="02020603050405020304"/>
                <a:cs typeface="Times New Roman" panose="02020603050405020304"/>
              </a:rPr>
              <a:t>một số phương pháp tấn công</a:t>
            </a:r>
            <a:r>
              <a:rPr lang="en-US" b="1" dirty="0">
                <a:solidFill>
                  <a:srgbClr val="FF0000"/>
                </a:solidFill>
                <a:latin typeface="Times New Roman" panose="02020603050405020304"/>
                <a:cs typeface="Times New Roman" panose="02020603050405020304"/>
              </a:rPr>
              <a:t> Sniffing</a:t>
            </a:r>
          </a:p>
        </p:txBody>
      </p:sp>
      <p:sp>
        <p:nvSpPr>
          <p:cNvPr id="49" name="Flowchart: Connector 48"/>
          <p:cNvSpPr/>
          <p:nvPr/>
        </p:nvSpPr>
        <p:spPr>
          <a:xfrm>
            <a:off x="2072005" y="4453043"/>
            <a:ext cx="558800" cy="541867"/>
          </a:xfrm>
          <a:prstGeom prst="flowChart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tLang="en-US" dirty="0">
                <a:solidFill>
                  <a:srgbClr val="FF0000"/>
                </a:solidFill>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xit" presetSubtype="12" fill="hold" grpId="0" nodeType="clickEffect">
                                  <p:stCondLst>
                                    <p:cond delay="0"/>
                                  </p:stCondLst>
                                  <p:childTnLst>
                                    <p:animEffect transition="out" filter="strips(downLeft)">
                                      <p:cBhvr>
                                        <p:cTn id="6" dur="500"/>
                                        <p:tgtEl>
                                          <p:spTgt spid="43"/>
                                        </p:tgtEl>
                                      </p:cBhvr>
                                    </p:animEffect>
                                    <p:set>
                                      <p:cBhvr>
                                        <p:cTn id="7" dur="1" fill="hold">
                                          <p:stCondLst>
                                            <p:cond delay="499"/>
                                          </p:stCondLst>
                                        </p:cTn>
                                        <p:tgtEl>
                                          <p:spTgt spid="43"/>
                                        </p:tgtEl>
                                        <p:attrNameLst>
                                          <p:attrName>style.visibility</p:attrName>
                                        </p:attrNameLst>
                                      </p:cBhvr>
                                      <p:to>
                                        <p:strVal val="hidden"/>
                                      </p:to>
                                    </p:set>
                                  </p:childTnLst>
                                </p:cTn>
                              </p:par>
                              <p:par>
                                <p:cTn id="8" presetID="18" presetClass="exit" presetSubtype="12" fill="hold" grpId="0" nodeType="withEffect">
                                  <p:stCondLst>
                                    <p:cond delay="0"/>
                                  </p:stCondLst>
                                  <p:childTnLst>
                                    <p:animEffect transition="out" filter="strips(downLeft)">
                                      <p:cBhvr>
                                        <p:cTn id="9" dur="500"/>
                                        <p:tgtEl>
                                          <p:spTgt spid="42"/>
                                        </p:tgtEl>
                                      </p:cBhvr>
                                    </p:animEffect>
                                    <p:set>
                                      <p:cBhvr>
                                        <p:cTn id="10" dur="1" fill="hold">
                                          <p:stCondLst>
                                            <p:cond delay="499"/>
                                          </p:stCondLst>
                                        </p:cTn>
                                        <p:tgtEl>
                                          <p:spTgt spid="42"/>
                                        </p:tgtEl>
                                        <p:attrNameLst>
                                          <p:attrName>style.visibility</p:attrName>
                                        </p:attrNameLst>
                                      </p:cBhvr>
                                      <p:to>
                                        <p:strVal val="hidden"/>
                                      </p:to>
                                    </p:set>
                                  </p:childTnLst>
                                </p:cTn>
                              </p:par>
                              <p:par>
                                <p:cTn id="11" presetID="18" presetClass="exit" presetSubtype="12" fill="hold" grpId="0" nodeType="withEffect">
                                  <p:stCondLst>
                                    <p:cond delay="0"/>
                                  </p:stCondLst>
                                  <p:childTnLst>
                                    <p:animEffect transition="out" filter="strips(downLeft)">
                                      <p:cBhvr>
                                        <p:cTn id="12" dur="500"/>
                                        <p:tgtEl>
                                          <p:spTgt spid="46"/>
                                        </p:tgtEl>
                                      </p:cBhvr>
                                    </p:animEffect>
                                    <p:set>
                                      <p:cBhvr>
                                        <p:cTn id="13" dur="1" fill="hold">
                                          <p:stCondLst>
                                            <p:cond delay="499"/>
                                          </p:stCondLst>
                                        </p:cTn>
                                        <p:tgtEl>
                                          <p:spTgt spid="46"/>
                                        </p:tgtEl>
                                        <p:attrNameLst>
                                          <p:attrName>style.visibility</p:attrName>
                                        </p:attrNameLst>
                                      </p:cBhvr>
                                      <p:to>
                                        <p:strVal val="hidden"/>
                                      </p:to>
                                    </p:set>
                                  </p:childTnLst>
                                </p:cTn>
                              </p:par>
                              <p:par>
                                <p:cTn id="14" presetID="18" presetClass="exit" presetSubtype="12" fill="hold" grpId="0" nodeType="withEffect">
                                  <p:stCondLst>
                                    <p:cond delay="0"/>
                                  </p:stCondLst>
                                  <p:childTnLst>
                                    <p:animEffect transition="out" filter="strips(downLeft)">
                                      <p:cBhvr>
                                        <p:cTn id="15" dur="500"/>
                                        <p:tgtEl>
                                          <p:spTgt spid="47"/>
                                        </p:tgtEl>
                                      </p:cBhvr>
                                    </p:animEffect>
                                    <p:set>
                                      <p:cBhvr>
                                        <p:cTn id="16" dur="1" fill="hold">
                                          <p:stCondLst>
                                            <p:cond delay="499"/>
                                          </p:stCondLst>
                                        </p:cTn>
                                        <p:tgtEl>
                                          <p:spTgt spid="47"/>
                                        </p:tgtEl>
                                        <p:attrNameLst>
                                          <p:attrName>style.visibility</p:attrName>
                                        </p:attrNameLst>
                                      </p:cBhvr>
                                      <p:to>
                                        <p:strVal val="hidden"/>
                                      </p:to>
                                    </p:set>
                                  </p:childTnLst>
                                </p:cTn>
                              </p:par>
                              <p:par>
                                <p:cTn id="17" presetID="18" presetClass="exit" presetSubtype="12" fill="hold" grpId="0" nodeType="withEffect">
                                  <p:stCondLst>
                                    <p:cond delay="0"/>
                                  </p:stCondLst>
                                  <p:childTnLst>
                                    <p:animEffect transition="out" filter="strips(downLeft)">
                                      <p:cBhvr>
                                        <p:cTn id="18" dur="500"/>
                                        <p:tgtEl>
                                          <p:spTgt spid="49"/>
                                        </p:tgtEl>
                                      </p:cBhvr>
                                    </p:animEffect>
                                    <p:set>
                                      <p:cBhvr>
                                        <p:cTn id="19" dur="1" fill="hold">
                                          <p:stCondLst>
                                            <p:cond delay="499"/>
                                          </p:stCondLst>
                                        </p:cTn>
                                        <p:tgtEl>
                                          <p:spTgt spid="49"/>
                                        </p:tgtEl>
                                        <p:attrNameLst>
                                          <p:attrName>style.visibility</p:attrName>
                                        </p:attrNameLst>
                                      </p:cBhvr>
                                      <p:to>
                                        <p:strVal val="hidden"/>
                                      </p:to>
                                    </p:set>
                                  </p:childTnLst>
                                </p:cTn>
                              </p:par>
                              <p:par>
                                <p:cTn id="20" presetID="18" presetClass="exit" presetSubtype="12" fill="hold" grpId="0" nodeType="withEffect">
                                  <p:stCondLst>
                                    <p:cond delay="0"/>
                                  </p:stCondLst>
                                  <p:childTnLst>
                                    <p:animEffect transition="out" filter="strips(downLeft)">
                                      <p:cBhvr>
                                        <p:cTn id="21" dur="500"/>
                                        <p:tgtEl>
                                          <p:spTgt spid="48"/>
                                        </p:tgtEl>
                                      </p:cBhvr>
                                    </p:animEffect>
                                    <p:set>
                                      <p:cBhvr>
                                        <p:cTn id="22"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1" animBg="1"/>
      <p:bldP spid="41" grpId="1" animBg="1"/>
      <p:bldP spid="42" grpId="0" animBg="1"/>
      <p:bldP spid="42" grpId="1" animBg="1"/>
      <p:bldP spid="43" grpId="0" animBg="1"/>
      <p:bldP spid="43" grpId="1" animBg="1"/>
      <p:bldP spid="46" grpId="0" animBg="1"/>
      <p:bldP spid="46" grpId="1" animBg="1"/>
      <p:bldP spid="47" grpId="0" animBg="1"/>
      <p:bldP spid="47" grpId="1" animBg="1"/>
      <p:bldP spid="48" grpId="0" animBg="1"/>
      <p:bldP spid="48" grpId="1" animBg="1"/>
      <p:bldP spid="49" grpId="0" animBg="1"/>
      <p:bldP spid="49"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801594" cy="888534"/>
          </a:xfrm>
        </p:spPr>
        <p:txBody>
          <a:bodyPr/>
          <a:lstStyle/>
          <a:p>
            <a:r>
              <a:rPr lang="en-US" dirty="0">
                <a:latin typeface="Times New Roman" panose="02020603050405020304"/>
                <a:cs typeface="Times New Roman" panose="02020603050405020304"/>
              </a:rPr>
              <a:t>NỘI DUNG</a:t>
            </a:r>
          </a:p>
        </p:txBody>
      </p:sp>
      <p:sp>
        <p:nvSpPr>
          <p:cNvPr id="6" name="Slide Number Placeholder 5"/>
          <p:cNvSpPr>
            <a:spLocks noGrp="1"/>
          </p:cNvSpPr>
          <p:nvPr>
            <p:ph type="sldNum" sz="quarter" idx="4"/>
          </p:nvPr>
        </p:nvSpPr>
        <p:spPr>
          <a:xfrm>
            <a:off x="10153276" y="6356350"/>
            <a:ext cx="1657723" cy="365125"/>
          </a:xfrm>
        </p:spPr>
        <p:txBody>
          <a:bodyPr/>
          <a:lstStyle/>
          <a:p>
            <a:fld id="{294A09A9-5501-47C1-A89A-A340965A2BE2}" type="slidenum">
              <a:rPr lang="en-US" smtClean="0"/>
              <a:t>20</a:t>
            </a:fld>
            <a:endParaRPr lang="en-US" dirty="0"/>
          </a:p>
        </p:txBody>
      </p:sp>
      <p:sp>
        <p:nvSpPr>
          <p:cNvPr id="40" name="Rectangle 39"/>
          <p:cNvSpPr/>
          <p:nvPr/>
        </p:nvSpPr>
        <p:spPr>
          <a:xfrm>
            <a:off x="2348827" y="1744615"/>
            <a:ext cx="6906490" cy="41024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err="1">
                <a:solidFill>
                  <a:srgbClr val="FF0000"/>
                </a:solidFill>
                <a:latin typeface="Times New Roman" panose="02020603050405020304"/>
                <a:cs typeface="Times New Roman" panose="02020603050405020304"/>
              </a:rPr>
              <a:t>Giới</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thiệu</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về</a:t>
            </a:r>
            <a:r>
              <a:rPr lang="en-US" b="1" dirty="0">
                <a:solidFill>
                  <a:srgbClr val="FF0000"/>
                </a:solidFill>
                <a:latin typeface="Times New Roman" panose="02020603050405020304"/>
                <a:cs typeface="Times New Roman" panose="02020603050405020304"/>
              </a:rPr>
              <a:t> Sniffing</a:t>
            </a:r>
          </a:p>
        </p:txBody>
      </p:sp>
      <p:sp>
        <p:nvSpPr>
          <p:cNvPr id="41" name="Flowchart: Connector 40"/>
          <p:cNvSpPr/>
          <p:nvPr/>
        </p:nvSpPr>
        <p:spPr>
          <a:xfrm>
            <a:off x="2072217" y="1682750"/>
            <a:ext cx="558800" cy="541867"/>
          </a:xfrm>
          <a:prstGeom prst="flowChart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a:t>
            </a:r>
          </a:p>
        </p:txBody>
      </p:sp>
      <p:sp>
        <p:nvSpPr>
          <p:cNvPr id="42" name="Rectangle 41"/>
          <p:cNvSpPr/>
          <p:nvPr/>
        </p:nvSpPr>
        <p:spPr>
          <a:xfrm>
            <a:off x="2695960" y="2633191"/>
            <a:ext cx="6906490" cy="41024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b="1" dirty="0">
                <a:solidFill>
                  <a:srgbClr val="FF0000"/>
                </a:solidFill>
                <a:latin typeface="Times New Roman" panose="02020603050405020304"/>
                <a:cs typeface="Times New Roman" panose="02020603050405020304"/>
              </a:rPr>
              <a:t>Các </a:t>
            </a:r>
            <a:r>
              <a:rPr lang="en-US" b="1" dirty="0" err="1">
                <a:solidFill>
                  <a:srgbClr val="FF0000"/>
                </a:solidFill>
                <a:latin typeface="Times New Roman" panose="02020603050405020304"/>
                <a:cs typeface="Times New Roman" panose="02020603050405020304"/>
              </a:rPr>
              <a:t>phương</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thức</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tấn</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công</a:t>
            </a:r>
            <a:endParaRPr lang="en-US" b="1">
              <a:solidFill>
                <a:srgbClr val="FF0000"/>
              </a:solidFill>
              <a:latin typeface="Times New Roman" panose="02020603050405020304"/>
              <a:cs typeface="Times New Roman" panose="02020603050405020304"/>
            </a:endParaRPr>
          </a:p>
        </p:txBody>
      </p:sp>
      <p:sp>
        <p:nvSpPr>
          <p:cNvPr id="43" name="Flowchart: Connector 42"/>
          <p:cNvSpPr/>
          <p:nvPr/>
        </p:nvSpPr>
        <p:spPr>
          <a:xfrm>
            <a:off x="2419350" y="2571326"/>
            <a:ext cx="558800" cy="541867"/>
          </a:xfrm>
          <a:prstGeom prst="flowChart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FF0000"/>
                </a:solidFill>
              </a:rPr>
              <a:t>2</a:t>
            </a:r>
          </a:p>
        </p:txBody>
      </p:sp>
      <p:sp>
        <p:nvSpPr>
          <p:cNvPr id="46" name="Rectangle 45"/>
          <p:cNvSpPr/>
          <p:nvPr/>
        </p:nvSpPr>
        <p:spPr>
          <a:xfrm>
            <a:off x="2696383" y="3576588"/>
            <a:ext cx="6906490" cy="41024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b="1" dirty="0">
                <a:solidFill>
                  <a:srgbClr val="FF0000"/>
                </a:solidFill>
                <a:latin typeface="Times New Roman" panose="02020603050405020304"/>
                <a:cs typeface="Times New Roman" panose="02020603050405020304"/>
              </a:rPr>
              <a:t>Các </a:t>
            </a:r>
            <a:r>
              <a:rPr lang="en-US" b="1" dirty="0" err="1">
                <a:solidFill>
                  <a:srgbClr val="FF0000"/>
                </a:solidFill>
                <a:latin typeface="Times New Roman" panose="02020603050405020304"/>
                <a:cs typeface="Times New Roman" panose="02020603050405020304"/>
              </a:rPr>
              <a:t>phương</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pháp</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ngăn</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chặn</a:t>
            </a:r>
            <a:r>
              <a:rPr lang="en-US" b="1" dirty="0">
                <a:solidFill>
                  <a:srgbClr val="FF0000"/>
                </a:solidFill>
                <a:latin typeface="Times New Roman" panose="02020603050405020304"/>
                <a:cs typeface="Times New Roman" panose="02020603050405020304"/>
              </a:rPr>
              <a:t> Sniffing</a:t>
            </a:r>
          </a:p>
        </p:txBody>
      </p:sp>
      <p:sp>
        <p:nvSpPr>
          <p:cNvPr id="47" name="Flowchart: Connector 46"/>
          <p:cNvSpPr/>
          <p:nvPr/>
        </p:nvSpPr>
        <p:spPr>
          <a:xfrm>
            <a:off x="2419774" y="3514723"/>
            <a:ext cx="558800" cy="541867"/>
          </a:xfrm>
          <a:prstGeom prst="flowChart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tLang="en-US" dirty="0">
                <a:solidFill>
                  <a:srgbClr val="FF0000"/>
                </a:solidFill>
              </a:rPr>
              <a:t>3</a:t>
            </a:r>
          </a:p>
        </p:txBody>
      </p:sp>
      <p:sp>
        <p:nvSpPr>
          <p:cNvPr id="48" name="Rectangle 47"/>
          <p:cNvSpPr/>
          <p:nvPr/>
        </p:nvSpPr>
        <p:spPr>
          <a:xfrm>
            <a:off x="2348615" y="4514908"/>
            <a:ext cx="6906490" cy="41024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1"/>
            <a:r>
              <a:rPr lang="vi-VN" altLang="en-US" b="1" dirty="0">
                <a:solidFill>
                  <a:srgbClr val="FF0000"/>
                </a:solidFill>
                <a:latin typeface="Times New Roman" panose="02020603050405020304"/>
                <a:cs typeface="Times New Roman" panose="02020603050405020304"/>
              </a:rPr>
              <a:t>Demo</a:t>
            </a:r>
            <a:r>
              <a:rPr lang="en-US" b="1" dirty="0">
                <a:solidFill>
                  <a:srgbClr val="FF0000"/>
                </a:solidFill>
                <a:latin typeface="Times New Roman" panose="02020603050405020304"/>
                <a:cs typeface="Times New Roman" panose="02020603050405020304"/>
              </a:rPr>
              <a:t> </a:t>
            </a:r>
            <a:r>
              <a:rPr lang="vi-VN" altLang="en-US" b="1" dirty="0">
                <a:solidFill>
                  <a:srgbClr val="FF0000"/>
                </a:solidFill>
                <a:latin typeface="Times New Roman" panose="02020603050405020304"/>
                <a:cs typeface="Times New Roman" panose="02020603050405020304"/>
              </a:rPr>
              <a:t>một số phương pháp tấn công</a:t>
            </a:r>
            <a:r>
              <a:rPr lang="en-US" b="1" dirty="0">
                <a:solidFill>
                  <a:srgbClr val="FF0000"/>
                </a:solidFill>
                <a:latin typeface="Times New Roman" panose="02020603050405020304"/>
                <a:cs typeface="Times New Roman" panose="02020603050405020304"/>
              </a:rPr>
              <a:t> Sniffing</a:t>
            </a:r>
          </a:p>
        </p:txBody>
      </p:sp>
      <p:sp>
        <p:nvSpPr>
          <p:cNvPr id="49" name="Flowchart: Connector 48"/>
          <p:cNvSpPr/>
          <p:nvPr/>
        </p:nvSpPr>
        <p:spPr>
          <a:xfrm>
            <a:off x="2072005" y="4453043"/>
            <a:ext cx="558800" cy="541867"/>
          </a:xfrm>
          <a:prstGeom prst="flowChart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tLang="en-US" dirty="0">
                <a:solidFill>
                  <a:srgbClr val="FF0000"/>
                </a:solidFill>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xit" presetSubtype="12" fill="hold" grpId="0" nodeType="clickEffect">
                                  <p:stCondLst>
                                    <p:cond delay="0"/>
                                  </p:stCondLst>
                                  <p:childTnLst>
                                    <p:animEffect transition="out" filter="strips(downLeft)">
                                      <p:cBhvr>
                                        <p:cTn id="6" dur="500"/>
                                        <p:tgtEl>
                                          <p:spTgt spid="48"/>
                                        </p:tgtEl>
                                      </p:cBhvr>
                                    </p:animEffect>
                                    <p:set>
                                      <p:cBhvr>
                                        <p:cTn id="7" dur="1" fill="hold">
                                          <p:stCondLst>
                                            <p:cond delay="499"/>
                                          </p:stCondLst>
                                        </p:cTn>
                                        <p:tgtEl>
                                          <p:spTgt spid="48"/>
                                        </p:tgtEl>
                                        <p:attrNameLst>
                                          <p:attrName>style.visibility</p:attrName>
                                        </p:attrNameLst>
                                      </p:cBhvr>
                                      <p:to>
                                        <p:strVal val="hidden"/>
                                      </p:to>
                                    </p:set>
                                  </p:childTnLst>
                                </p:cTn>
                              </p:par>
                              <p:par>
                                <p:cTn id="8" presetID="18" presetClass="exit" presetSubtype="12" fill="hold" grpId="0" nodeType="withEffect">
                                  <p:stCondLst>
                                    <p:cond delay="0"/>
                                  </p:stCondLst>
                                  <p:childTnLst>
                                    <p:animEffect transition="out" filter="strips(downLeft)">
                                      <p:cBhvr>
                                        <p:cTn id="9" dur="500"/>
                                        <p:tgtEl>
                                          <p:spTgt spid="49"/>
                                        </p:tgtEl>
                                      </p:cBhvr>
                                    </p:animEffect>
                                    <p:set>
                                      <p:cBhvr>
                                        <p:cTn id="10" dur="1" fill="hold">
                                          <p:stCondLst>
                                            <p:cond delay="499"/>
                                          </p:stCondLst>
                                        </p:cTn>
                                        <p:tgtEl>
                                          <p:spTgt spid="49"/>
                                        </p:tgtEl>
                                        <p:attrNameLst>
                                          <p:attrName>style.visibility</p:attrName>
                                        </p:attrNameLst>
                                      </p:cBhvr>
                                      <p:to>
                                        <p:strVal val="hidden"/>
                                      </p:to>
                                    </p:set>
                                  </p:childTnLst>
                                </p:cTn>
                              </p:par>
                              <p:par>
                                <p:cTn id="11" presetID="18" presetClass="exit" presetSubtype="12" fill="hold" grpId="0" nodeType="withEffect">
                                  <p:stCondLst>
                                    <p:cond delay="0"/>
                                  </p:stCondLst>
                                  <p:childTnLst>
                                    <p:animEffect transition="out" filter="strips(downLeft)">
                                      <p:cBhvr>
                                        <p:cTn id="12" dur="500"/>
                                        <p:tgtEl>
                                          <p:spTgt spid="43"/>
                                        </p:tgtEl>
                                      </p:cBhvr>
                                    </p:animEffect>
                                    <p:set>
                                      <p:cBhvr>
                                        <p:cTn id="13" dur="1" fill="hold">
                                          <p:stCondLst>
                                            <p:cond delay="499"/>
                                          </p:stCondLst>
                                        </p:cTn>
                                        <p:tgtEl>
                                          <p:spTgt spid="43"/>
                                        </p:tgtEl>
                                        <p:attrNameLst>
                                          <p:attrName>style.visibility</p:attrName>
                                        </p:attrNameLst>
                                      </p:cBhvr>
                                      <p:to>
                                        <p:strVal val="hidden"/>
                                      </p:to>
                                    </p:set>
                                  </p:childTnLst>
                                </p:cTn>
                              </p:par>
                              <p:par>
                                <p:cTn id="14" presetID="18" presetClass="exit" presetSubtype="12" fill="hold" grpId="0" nodeType="withEffect">
                                  <p:stCondLst>
                                    <p:cond delay="0"/>
                                  </p:stCondLst>
                                  <p:childTnLst>
                                    <p:animEffect transition="out" filter="strips(downLeft)">
                                      <p:cBhvr>
                                        <p:cTn id="15" dur="500"/>
                                        <p:tgtEl>
                                          <p:spTgt spid="42"/>
                                        </p:tgtEl>
                                      </p:cBhvr>
                                    </p:animEffect>
                                    <p:set>
                                      <p:cBhvr>
                                        <p:cTn id="16" dur="1" fill="hold">
                                          <p:stCondLst>
                                            <p:cond delay="499"/>
                                          </p:stCondLst>
                                        </p:cTn>
                                        <p:tgtEl>
                                          <p:spTgt spid="42"/>
                                        </p:tgtEl>
                                        <p:attrNameLst>
                                          <p:attrName>style.visibility</p:attrName>
                                        </p:attrNameLst>
                                      </p:cBhvr>
                                      <p:to>
                                        <p:strVal val="hidden"/>
                                      </p:to>
                                    </p:set>
                                  </p:childTnLst>
                                </p:cTn>
                              </p:par>
                              <p:par>
                                <p:cTn id="17" presetID="18" presetClass="exit" presetSubtype="12" fill="hold" grpId="0" nodeType="withEffect">
                                  <p:stCondLst>
                                    <p:cond delay="0"/>
                                  </p:stCondLst>
                                  <p:childTnLst>
                                    <p:animEffect transition="out" filter="strips(downLeft)">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8" presetClass="exit" presetSubtype="12" fill="hold" grpId="0" nodeType="withEffect">
                                  <p:stCondLst>
                                    <p:cond delay="0"/>
                                  </p:stCondLst>
                                  <p:childTnLst>
                                    <p:animEffect transition="out" filter="strips(downLeft)">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42" grpId="0" animBg="1"/>
      <p:bldP spid="42" grpId="1" animBg="1"/>
      <p:bldP spid="43" grpId="0" animBg="1"/>
      <p:bldP spid="43" grpId="1" animBg="1"/>
      <p:bldP spid="46" grpId="1" animBg="1"/>
      <p:bldP spid="47" grpId="1" animBg="1"/>
      <p:bldP spid="48" grpId="0" animBg="1"/>
      <p:bldP spid="48" grpId="1" animBg="1"/>
      <p:bldP spid="49" grpId="0" animBg="1"/>
      <p:bldP spid="49"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294A09A9-5501-47C1-A89A-A340965A2BE2}" type="slidenum">
              <a:rPr lang="en-US" smtClean="0"/>
              <a:t>21</a:t>
            </a:fld>
            <a:endParaRPr lang="en-US" dirty="0"/>
          </a:p>
        </p:txBody>
      </p:sp>
      <p:sp>
        <p:nvSpPr>
          <p:cNvPr id="12" name="Title 11"/>
          <p:cNvSpPr>
            <a:spLocks noGrp="1"/>
          </p:cNvSpPr>
          <p:nvPr/>
        </p:nvSpPr>
        <p:spPr>
          <a:xfrm>
            <a:off x="1167765" y="381000"/>
            <a:ext cx="9779635" cy="889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vi-VN" altLang="en-US" sz="4000" dirty="0">
                <a:solidFill>
                  <a:schemeClr val="accent1">
                    <a:lumMod val="75000"/>
                  </a:schemeClr>
                </a:solidFill>
                <a:latin typeface="Times New Roman" panose="02020603050405020304"/>
                <a:cs typeface="Times New Roman" panose="02020603050405020304"/>
              </a:rPr>
              <a:t>CÁC PHƯƠNG PHÁP NGĂN CHẶN</a:t>
            </a:r>
          </a:p>
        </p:txBody>
      </p:sp>
      <p:sp>
        <p:nvSpPr>
          <p:cNvPr id="8" name="Content Placeholder 7"/>
          <p:cNvSpPr>
            <a:spLocks noGrp="1"/>
          </p:cNvSpPr>
          <p:nvPr>
            <p:ph idx="1"/>
          </p:nvPr>
        </p:nvSpPr>
        <p:spPr>
          <a:xfrm>
            <a:off x="1167765" y="1270000"/>
            <a:ext cx="9853295" cy="4263390"/>
          </a:xfrm>
        </p:spPr>
        <p:txBody>
          <a:bodyPr/>
          <a:lstStyle/>
          <a:p>
            <a:pPr marL="457200" indent="-457200">
              <a:buFont typeface="Wingdings" panose="05000000000000000000" charset="0"/>
              <a:buChar char="Ø"/>
            </a:pPr>
            <a:r>
              <a:rPr lang="vi-VN" altLang="en-US" sz="2400">
                <a:latin typeface="Times New Roman" panose="02020603050405020304" charset="0"/>
                <a:cs typeface="Times New Roman" panose="02020603050405020304" charset="0"/>
              </a:rPr>
              <a:t>Lắng nghe thông tin qua Hub:</a:t>
            </a:r>
          </a:p>
          <a:p>
            <a:pPr>
              <a:buFont typeface="Wingdings" panose="05000000000000000000" charset="0"/>
            </a:pPr>
            <a:r>
              <a:rPr lang="vi-VN" altLang="en-US" sz="2300">
                <a:latin typeface="Times New Roman" panose="02020603050405020304" charset="0"/>
                <a:cs typeface="Times New Roman" panose="02020603050405020304" charset="0"/>
              </a:rPr>
              <a:t>	Phương pháp lắng nghe thông tin qua Hub khó phát hiện và phòng chống, vì kẻ tấn công chỉ tiến hành lắng nghe trên đường truyền và bắt giữ lại những gói tin mà không có sự tác động đáng kể nào vào hệ thống. Vì thế một trong những cách đơn giản nhất là làm cách nào để các gói tin không còn broadcast nữa, bằng cách sử dụng Switch thay cho Hub.</a:t>
            </a:r>
          </a:p>
          <a:p>
            <a:pPr>
              <a:buFont typeface="Wingdings" panose="05000000000000000000" charset="0"/>
            </a:pPr>
            <a:r>
              <a:rPr lang="vi-VN" altLang="en-US" sz="2300">
                <a:latin typeface="Times New Roman" panose="02020603050405020304" charset="0"/>
                <a:cs typeface="Times New Roman" panose="02020603050405020304" charset="0"/>
              </a:rPr>
              <a:t>	Ngoài ra có thể dùng phương pháp “lấy độc trị độc” là sử dụng chính các công cụ nghe lén để phát hiện mình có bị nghe lén hay không. Các công cụ này ngoài việc thực hiện tác vụ nghe lén, còn có khả năng dò tìm trên mạng nội bộ có máy nào đang nghe lén hay không.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 calcmode="lin" valueType="num">
                                      <p:cBhvr>
                                        <p:cTn id="14"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8">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 calcmode="lin" valueType="num">
                                      <p:cBhvr>
                                        <p:cTn id="20"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8">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294A09A9-5501-47C1-A89A-A340965A2BE2}" type="slidenum">
              <a:rPr lang="en-US" smtClean="0"/>
              <a:t>22</a:t>
            </a:fld>
            <a:endParaRPr lang="en-US" dirty="0"/>
          </a:p>
        </p:txBody>
      </p:sp>
      <p:sp>
        <p:nvSpPr>
          <p:cNvPr id="12" name="Title 11"/>
          <p:cNvSpPr>
            <a:spLocks noGrp="1"/>
          </p:cNvSpPr>
          <p:nvPr/>
        </p:nvSpPr>
        <p:spPr>
          <a:xfrm>
            <a:off x="1167765" y="381000"/>
            <a:ext cx="9779635" cy="889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vi-VN" altLang="en-US" sz="4000" dirty="0">
                <a:solidFill>
                  <a:schemeClr val="accent1">
                    <a:lumMod val="75000"/>
                  </a:schemeClr>
                </a:solidFill>
                <a:latin typeface="Times New Roman" panose="02020603050405020304"/>
                <a:cs typeface="Times New Roman" panose="02020603050405020304"/>
              </a:rPr>
              <a:t>CÁC PHƯƠNG PHÁP NGĂN CHẶN</a:t>
            </a:r>
          </a:p>
        </p:txBody>
      </p:sp>
      <p:sp>
        <p:nvSpPr>
          <p:cNvPr id="8" name="Content Placeholder 7"/>
          <p:cNvSpPr>
            <a:spLocks noGrp="1"/>
          </p:cNvSpPr>
          <p:nvPr>
            <p:ph idx="1"/>
          </p:nvPr>
        </p:nvSpPr>
        <p:spPr>
          <a:xfrm>
            <a:off x="1167765" y="1270000"/>
            <a:ext cx="9853295" cy="5083175"/>
          </a:xfrm>
        </p:spPr>
        <p:txBody>
          <a:bodyPr/>
          <a:lstStyle/>
          <a:p>
            <a:pPr marL="457200" indent="-457200">
              <a:buFont typeface="Wingdings" panose="05000000000000000000" charset="0"/>
              <a:buChar char="Ø"/>
            </a:pPr>
            <a:r>
              <a:rPr lang="vi-VN" altLang="en-US" sz="2400" dirty="0">
                <a:latin typeface="Times New Roman" panose="02020603050405020304" charset="0"/>
                <a:cs typeface="Times New Roman" panose="02020603050405020304" charset="0"/>
              </a:rPr>
              <a:t>Tấn công MAC:</a:t>
            </a:r>
          </a:p>
          <a:p>
            <a:pPr>
              <a:buFont typeface="Wingdings" panose="05000000000000000000" charset="0"/>
            </a:pPr>
            <a:r>
              <a:rPr lang="vi-VN" altLang="en-US" sz="2300" dirty="0">
                <a:latin typeface="Times New Roman" panose="02020603050405020304" charset="0"/>
                <a:cs typeface="Times New Roman" panose="02020603050405020304" charset="0"/>
              </a:rPr>
              <a:t>	Nguyên lí chung của các phương pháp phòng chống là không để các gói tin có địa chỉ MAC lạ đi qua switch. Phương pháp phòng chống hiệu quả nhất là cấu hình port security trên switch. Đây là một đặc trưng cấu hình cho phép điều khiển việc truy cập vào cổng switch thông qua địa chỉ MAC của thiết bị gắn vào.</a:t>
            </a:r>
          </a:p>
          <a:p>
            <a:pPr>
              <a:buFont typeface="Wingdings" panose="05000000000000000000" charset="0"/>
            </a:pPr>
            <a:r>
              <a:rPr lang="vi-VN" altLang="en-US" sz="2300" dirty="0">
                <a:latin typeface="Times New Roman" panose="02020603050405020304" charset="0"/>
                <a:cs typeface="Times New Roman" panose="02020603050405020304" charset="0"/>
              </a:rPr>
              <a:t>	Khi switch nhận được một gói tin chuyển đến, nó sẽ kiểm tra địa chỉ MAC nguồn của gói tin với danh sách các địa chỉ đã được cấu hình trước đó. Nếu hai địa chỉ này khác nhau thì tuỳ theo sự cấu hình của người quản trị mà switch sẽ xử lí gói tin đến với các mức độ khác nhau.</a:t>
            </a:r>
          </a:p>
          <a:p>
            <a:pPr marL="342900" indent="-342900">
              <a:buFont typeface="Wingdings" panose="05000000000000000000" charset="0"/>
              <a:buChar char="v"/>
            </a:pPr>
            <a:r>
              <a:rPr lang="vi-VN" altLang="en-US" sz="2300" dirty="0">
                <a:latin typeface="Times New Roman" panose="02020603050405020304" charset="0"/>
                <a:cs typeface="Times New Roman" panose="02020603050405020304" charset="0"/>
              </a:rPr>
              <a:t>Các lệnh cấu hình port security:</a:t>
            </a:r>
          </a:p>
          <a:p>
            <a:pPr>
              <a:lnSpc>
                <a:spcPct val="80000"/>
              </a:lnSpc>
              <a:buFont typeface="Wingdings" panose="05000000000000000000" charset="0"/>
            </a:pPr>
            <a:r>
              <a:rPr lang="vi-VN" altLang="en-US" sz="2300" dirty="0">
                <a:latin typeface="Times New Roman" panose="02020603050405020304" charset="0"/>
                <a:cs typeface="Times New Roman" panose="02020603050405020304" charset="0"/>
              </a:rPr>
              <a:t>  -  Switch(config-if)# switchport mode access</a:t>
            </a:r>
          </a:p>
          <a:p>
            <a:pPr>
              <a:lnSpc>
                <a:spcPct val="80000"/>
              </a:lnSpc>
              <a:buFont typeface="Wingdings" panose="05000000000000000000" charset="0"/>
            </a:pPr>
            <a:r>
              <a:rPr lang="vi-VN" altLang="en-US" sz="2300" dirty="0">
                <a:latin typeface="Times New Roman" panose="02020603050405020304" charset="0"/>
                <a:cs typeface="Times New Roman" panose="02020603050405020304" charset="0"/>
                <a:sym typeface="+mn-ea"/>
              </a:rPr>
              <a:t>  -  Switch(config-if)# switchport port-security</a:t>
            </a:r>
          </a:p>
          <a:p>
            <a:pPr>
              <a:lnSpc>
                <a:spcPct val="80000"/>
              </a:lnSpc>
              <a:buFont typeface="Wingdings" panose="05000000000000000000" charset="0"/>
            </a:pPr>
            <a:r>
              <a:rPr lang="vi-VN" altLang="en-US" sz="2300" dirty="0">
                <a:latin typeface="Times New Roman" panose="02020603050405020304" charset="0"/>
                <a:cs typeface="Times New Roman" panose="02020603050405020304" charset="0"/>
                <a:sym typeface="+mn-ea"/>
              </a:rPr>
              <a:t>  -  Switch(config-if)#</a:t>
            </a:r>
            <a:r>
              <a:rPr lang="en-US" altLang="en-US" sz="2300" dirty="0">
                <a:latin typeface="Times New Roman" panose="02020603050405020304" charset="0"/>
                <a:cs typeface="Times New Roman" panose="02020603050405020304" charset="0"/>
                <a:sym typeface="+mn-ea"/>
              </a:rPr>
              <a:t> </a:t>
            </a:r>
            <a:r>
              <a:rPr lang="vi-VN" altLang="en-US" sz="2300" dirty="0">
                <a:latin typeface="Times New Roman" panose="02020603050405020304" charset="0"/>
                <a:cs typeface="Times New Roman" panose="02020603050405020304" charset="0"/>
                <a:sym typeface="+mn-ea"/>
              </a:rPr>
              <a:t>sw port-security violation shutdown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700" fill="hold">
                                          <p:stCondLst>
                                            <p:cond delay="0"/>
                                          </p:stCondLst>
                                        </p:cTn>
                                        <p:tgtEl>
                                          <p:spTgt spid="8">
                                            <p:txEl>
                                              <p:pRg st="1" end="1"/>
                                            </p:txEl>
                                          </p:spTgt>
                                        </p:tgtEl>
                                        <p:attrNameLst>
                                          <p:attrName>style.visibility</p:attrName>
                                        </p:attrNameLst>
                                      </p:cBhvr>
                                      <p:to>
                                        <p:strVal val="visible"/>
                                      </p:to>
                                    </p:set>
                                    <p:anim calcmode="lin" valueType="num">
                                      <p:cBhvr>
                                        <p:cTn id="14" dur="700" fill="hold"/>
                                        <p:tgtEl>
                                          <p:spTgt spid="8">
                                            <p:txEl>
                                              <p:pRg st="1" end="1"/>
                                            </p:txEl>
                                          </p:spTgt>
                                        </p:tgtEl>
                                        <p:attrNameLst>
                                          <p:attrName>ppt_w</p:attrName>
                                        </p:attrNameLst>
                                      </p:cBhvr>
                                      <p:tavLst>
                                        <p:tav tm="0">
                                          <p:val>
                                            <p:strVal val="#ppt_w+.3"/>
                                          </p:val>
                                        </p:tav>
                                        <p:tav tm="100000">
                                          <p:val>
                                            <p:strVal val="#ppt_w"/>
                                          </p:val>
                                        </p:tav>
                                      </p:tavLst>
                                    </p:anim>
                                    <p:anim calcmode="lin" valueType="num">
                                      <p:cBhvr>
                                        <p:cTn id="15" dur="700" fill="hold"/>
                                        <p:tgtEl>
                                          <p:spTgt spid="8">
                                            <p:txEl>
                                              <p:pRg st="1" end="1"/>
                                            </p:txEl>
                                          </p:spTgt>
                                        </p:tgtEl>
                                        <p:attrNameLst>
                                          <p:attrName>ppt_h</p:attrName>
                                        </p:attrNameLst>
                                      </p:cBhvr>
                                      <p:tavLst>
                                        <p:tav tm="0">
                                          <p:val>
                                            <p:strVal val="#ppt_h"/>
                                          </p:val>
                                        </p:tav>
                                        <p:tav tm="100000">
                                          <p:val>
                                            <p:strVal val="#ppt_h"/>
                                          </p:val>
                                        </p:tav>
                                      </p:tavLst>
                                    </p:anim>
                                    <p:animEffect transition="in" filter="fade">
                                      <p:cBhvr>
                                        <p:cTn id="16" dur="700"/>
                                        <p:tgtEl>
                                          <p:spTgt spid="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nodeType="clickEffect">
                                  <p:stCondLst>
                                    <p:cond delay="0"/>
                                  </p:stCondLst>
                                  <p:childTnLst>
                                    <p:set>
                                      <p:cBhvr>
                                        <p:cTn id="20" dur="700" fill="hold">
                                          <p:stCondLst>
                                            <p:cond delay="0"/>
                                          </p:stCondLst>
                                        </p:cTn>
                                        <p:tgtEl>
                                          <p:spTgt spid="8">
                                            <p:txEl>
                                              <p:pRg st="2" end="2"/>
                                            </p:txEl>
                                          </p:spTgt>
                                        </p:tgtEl>
                                        <p:attrNameLst>
                                          <p:attrName>style.visibility</p:attrName>
                                        </p:attrNameLst>
                                      </p:cBhvr>
                                      <p:to>
                                        <p:strVal val="visible"/>
                                      </p:to>
                                    </p:set>
                                    <p:anim calcmode="lin" valueType="num">
                                      <p:cBhvr>
                                        <p:cTn id="21" dur="700" fill="hold"/>
                                        <p:tgtEl>
                                          <p:spTgt spid="8">
                                            <p:txEl>
                                              <p:pRg st="2" end="2"/>
                                            </p:txEl>
                                          </p:spTgt>
                                        </p:tgtEl>
                                        <p:attrNameLst>
                                          <p:attrName>ppt_w</p:attrName>
                                        </p:attrNameLst>
                                      </p:cBhvr>
                                      <p:tavLst>
                                        <p:tav tm="0">
                                          <p:val>
                                            <p:strVal val="#ppt_w+.3"/>
                                          </p:val>
                                        </p:tav>
                                        <p:tav tm="100000">
                                          <p:val>
                                            <p:strVal val="#ppt_w"/>
                                          </p:val>
                                        </p:tav>
                                      </p:tavLst>
                                    </p:anim>
                                    <p:anim calcmode="lin" valueType="num">
                                      <p:cBhvr>
                                        <p:cTn id="22" dur="700" fill="hold"/>
                                        <p:tgtEl>
                                          <p:spTgt spid="8">
                                            <p:txEl>
                                              <p:pRg st="2" end="2"/>
                                            </p:txEl>
                                          </p:spTgt>
                                        </p:tgtEl>
                                        <p:attrNameLst>
                                          <p:attrName>ppt_h</p:attrName>
                                        </p:attrNameLst>
                                      </p:cBhvr>
                                      <p:tavLst>
                                        <p:tav tm="0">
                                          <p:val>
                                            <p:strVal val="#ppt_h"/>
                                          </p:val>
                                        </p:tav>
                                        <p:tav tm="100000">
                                          <p:val>
                                            <p:strVal val="#ppt_h"/>
                                          </p:val>
                                        </p:tav>
                                      </p:tavLst>
                                    </p:anim>
                                    <p:animEffect transition="in" filter="fade">
                                      <p:cBhvr>
                                        <p:cTn id="23" dur="7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500" fill="hold">
                                          <p:stCondLst>
                                            <p:cond delay="0"/>
                                          </p:stCondLst>
                                        </p:cTn>
                                        <p:tgtEl>
                                          <p:spTgt spid="8">
                                            <p:txEl>
                                              <p:pRg st="3" end="3"/>
                                            </p:txEl>
                                          </p:spTgt>
                                        </p:tgtEl>
                                        <p:attrNameLst>
                                          <p:attrName>style.visibility</p:attrName>
                                        </p:attrNameLst>
                                      </p:cBhvr>
                                      <p:to>
                                        <p:strVal val="visible"/>
                                      </p:to>
                                    </p:set>
                                    <p:animEffect transition="in" filter="fade">
                                      <p:cBhvr>
                                        <p:cTn id="28" dur="500"/>
                                        <p:tgtEl>
                                          <p:spTgt spid="8">
                                            <p:txEl>
                                              <p:pRg st="3" end="3"/>
                                            </p:txEl>
                                          </p:spTgt>
                                        </p:tgtEl>
                                      </p:cBhvr>
                                    </p:animEffect>
                                    <p:anim calcmode="lin" valueType="num">
                                      <p:cBhvr>
                                        <p:cTn id="2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500"/>
                            </p:stCondLst>
                            <p:childTnLst>
                              <p:par>
                                <p:cTn id="32" presetID="47" presetClass="entr" presetSubtype="0" fill="hold" nodeType="afterEffect">
                                  <p:stCondLst>
                                    <p:cond delay="0"/>
                                  </p:stCondLst>
                                  <p:childTnLst>
                                    <p:set>
                                      <p:cBhvr>
                                        <p:cTn id="33" dur="500" fill="hold">
                                          <p:stCondLst>
                                            <p:cond delay="0"/>
                                          </p:stCondLst>
                                        </p:cTn>
                                        <p:tgtEl>
                                          <p:spTgt spid="8">
                                            <p:txEl>
                                              <p:pRg st="4" end="4"/>
                                            </p:txEl>
                                          </p:spTgt>
                                        </p:tgtEl>
                                        <p:attrNameLst>
                                          <p:attrName>style.visibility</p:attrName>
                                        </p:attrNameLst>
                                      </p:cBhvr>
                                      <p:to>
                                        <p:strVal val="visible"/>
                                      </p:to>
                                    </p:set>
                                    <p:animEffect transition="in" filter="fade">
                                      <p:cBhvr>
                                        <p:cTn id="34" dur="500"/>
                                        <p:tgtEl>
                                          <p:spTgt spid="8">
                                            <p:txEl>
                                              <p:pRg st="4" end="4"/>
                                            </p:txEl>
                                          </p:spTgt>
                                        </p:tgtEl>
                                      </p:cBhvr>
                                    </p:animEffect>
                                    <p:anim calcmode="lin" valueType="num">
                                      <p:cBhvr>
                                        <p:cTn id="3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47" presetClass="entr" presetSubtype="0" fill="hold" nodeType="afterEffect">
                                  <p:stCondLst>
                                    <p:cond delay="0"/>
                                  </p:stCondLst>
                                  <p:childTnLst>
                                    <p:set>
                                      <p:cBhvr>
                                        <p:cTn id="39" dur="500" fill="hold">
                                          <p:stCondLst>
                                            <p:cond delay="0"/>
                                          </p:stCondLst>
                                        </p:cTn>
                                        <p:tgtEl>
                                          <p:spTgt spid="8">
                                            <p:txEl>
                                              <p:pRg st="5" end="5"/>
                                            </p:txEl>
                                          </p:spTgt>
                                        </p:tgtEl>
                                        <p:attrNameLst>
                                          <p:attrName>style.visibility</p:attrName>
                                        </p:attrNameLst>
                                      </p:cBhvr>
                                      <p:to>
                                        <p:strVal val="visible"/>
                                      </p:to>
                                    </p:set>
                                    <p:animEffect transition="in" filter="fade">
                                      <p:cBhvr>
                                        <p:cTn id="40" dur="500"/>
                                        <p:tgtEl>
                                          <p:spTgt spid="8">
                                            <p:txEl>
                                              <p:pRg st="5" end="5"/>
                                            </p:txEl>
                                          </p:spTgt>
                                        </p:tgtEl>
                                      </p:cBhvr>
                                    </p:animEffect>
                                    <p:anim calcmode="lin" valueType="num">
                                      <p:cBhvr>
                                        <p:cTn id="4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2" dur="5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par>
                          <p:cTn id="43" fill="hold">
                            <p:stCondLst>
                              <p:cond delay="1500"/>
                            </p:stCondLst>
                            <p:childTnLst>
                              <p:par>
                                <p:cTn id="44" presetID="47" presetClass="entr" presetSubtype="0" fill="hold" nodeType="afterEffect">
                                  <p:stCondLst>
                                    <p:cond delay="0"/>
                                  </p:stCondLst>
                                  <p:childTnLst>
                                    <p:set>
                                      <p:cBhvr>
                                        <p:cTn id="45" dur="500" fill="hold">
                                          <p:stCondLst>
                                            <p:cond delay="0"/>
                                          </p:stCondLst>
                                        </p:cTn>
                                        <p:tgtEl>
                                          <p:spTgt spid="8">
                                            <p:txEl>
                                              <p:pRg st="6" end="6"/>
                                            </p:txEl>
                                          </p:spTgt>
                                        </p:tgtEl>
                                        <p:attrNameLst>
                                          <p:attrName>style.visibility</p:attrName>
                                        </p:attrNameLst>
                                      </p:cBhvr>
                                      <p:to>
                                        <p:strVal val="visible"/>
                                      </p:to>
                                    </p:set>
                                    <p:animEffect transition="in" filter="fade">
                                      <p:cBhvr>
                                        <p:cTn id="46" dur="500"/>
                                        <p:tgtEl>
                                          <p:spTgt spid="8">
                                            <p:txEl>
                                              <p:pRg st="6" end="6"/>
                                            </p:txEl>
                                          </p:spTgt>
                                        </p:tgtEl>
                                      </p:cBhvr>
                                    </p:animEffect>
                                    <p:anim calcmode="lin" valueType="num">
                                      <p:cBhvr>
                                        <p:cTn id="4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8" dur="5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294A09A9-5501-47C1-A89A-A340965A2BE2}" type="slidenum">
              <a:rPr lang="en-US" smtClean="0"/>
              <a:t>23</a:t>
            </a:fld>
            <a:endParaRPr lang="en-US" dirty="0"/>
          </a:p>
        </p:txBody>
      </p:sp>
      <p:sp>
        <p:nvSpPr>
          <p:cNvPr id="12" name="Title 11"/>
          <p:cNvSpPr>
            <a:spLocks noGrp="1"/>
          </p:cNvSpPr>
          <p:nvPr/>
        </p:nvSpPr>
        <p:spPr>
          <a:xfrm>
            <a:off x="1167765" y="381000"/>
            <a:ext cx="9779635" cy="889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vi-VN" altLang="en-US" sz="4000" dirty="0">
                <a:solidFill>
                  <a:schemeClr val="accent1">
                    <a:lumMod val="75000"/>
                  </a:schemeClr>
                </a:solidFill>
                <a:latin typeface="Times New Roman" panose="02020603050405020304"/>
                <a:cs typeface="Times New Roman" panose="02020603050405020304"/>
              </a:rPr>
              <a:t>CÁC PHƯƠNG PHÁP NGĂN CHẶN</a:t>
            </a:r>
          </a:p>
        </p:txBody>
      </p:sp>
      <p:sp>
        <p:nvSpPr>
          <p:cNvPr id="8" name="Content Placeholder 7"/>
          <p:cNvSpPr>
            <a:spLocks noGrp="1"/>
          </p:cNvSpPr>
          <p:nvPr>
            <p:ph idx="1"/>
          </p:nvPr>
        </p:nvSpPr>
        <p:spPr>
          <a:xfrm>
            <a:off x="1167765" y="1270000"/>
            <a:ext cx="9853295" cy="5083175"/>
          </a:xfrm>
        </p:spPr>
        <p:txBody>
          <a:bodyPr/>
          <a:lstStyle/>
          <a:p>
            <a:pPr marL="457200" indent="-457200">
              <a:buFont typeface="Wingdings" panose="05000000000000000000" charset="0"/>
              <a:buChar char="Ø"/>
            </a:pPr>
            <a:r>
              <a:rPr lang="vi-VN" altLang="en-US" sz="2400">
                <a:latin typeface="Times New Roman" panose="02020603050405020304" charset="0"/>
                <a:cs typeface="Times New Roman" panose="02020603050405020304" charset="0"/>
              </a:rPr>
              <a:t>Tấn công DHCP:</a:t>
            </a:r>
          </a:p>
          <a:p>
            <a:pPr>
              <a:lnSpc>
                <a:spcPct val="100000"/>
              </a:lnSpc>
              <a:buFont typeface="Wingdings" panose="05000000000000000000" charset="0"/>
            </a:pPr>
            <a:r>
              <a:rPr lang="vi-VN" altLang="en-US" sz="2200">
                <a:latin typeface="Times New Roman" panose="02020603050405020304" charset="0"/>
                <a:cs typeface="Times New Roman" panose="02020603050405020304" charset="0"/>
              </a:rPr>
              <a:t>	Kẻ tấn công đã dùng phương pháp “vét cạn”, liên tục gửi tới DHCP </a:t>
            </a:r>
            <a:r>
              <a:rPr lang="vi-VN" altLang="en-US" sz="2200">
                <a:latin typeface="Times New Roman" panose="02020603050405020304" charset="0"/>
                <a:cs typeface="Times New Roman" panose="02020603050405020304" charset="0"/>
                <a:sym typeface="+mn-ea"/>
              </a:rPr>
              <a:t>Server các gói tin yêu cầu xin cấp IP với các địa chỉ MAC không có thực, cho tới khi dải IP có sẵn trên DHCP Server cạn kiệt vì bị thuê hết. Vì thế cần phải có biện pháp ngăn chặn việc này như:</a:t>
            </a:r>
          </a:p>
          <a:p>
            <a:pPr>
              <a:lnSpc>
                <a:spcPct val="100000"/>
              </a:lnSpc>
              <a:buFont typeface="Wingdings" panose="05000000000000000000" charset="0"/>
            </a:pPr>
            <a:r>
              <a:rPr lang="vi-VN" altLang="en-US" sz="2200">
                <a:latin typeface="Times New Roman" panose="02020603050405020304" charset="0"/>
                <a:cs typeface="Times New Roman" panose="02020603050405020304" charset="0"/>
                <a:sym typeface="+mn-ea"/>
              </a:rPr>
              <a:t> -  Xây dựng một bảng chứa thông tin liên quan giữa: địa chỉ MAC máy client-địa chỉ IP - VLAN - số hiệu cổng. Bảng này dùng để giám sát việc xin cấp phát địa chỉ IP của các máy client, tránh việc 1 máy client xin cấp phát nhiều địa chỉ IP.</a:t>
            </a:r>
          </a:p>
          <a:p>
            <a:pPr>
              <a:buFont typeface="Wingdings" panose="05000000000000000000" charset="0"/>
            </a:pPr>
            <a:r>
              <a:rPr lang="vi-VN" altLang="en-US" sz="2200">
                <a:latin typeface="Times New Roman" panose="02020603050405020304" charset="0"/>
                <a:cs typeface="Times New Roman" panose="02020603050405020304" charset="0"/>
                <a:sym typeface="+mn-ea"/>
              </a:rPr>
              <a:t>- Quy định số lượng gói tin DHCP đến 1 cổng/đơn vị thời gian.</a:t>
            </a:r>
          </a:p>
          <a:p>
            <a:pPr marL="342900" indent="-342900">
              <a:lnSpc>
                <a:spcPct val="80000"/>
              </a:lnSpc>
              <a:buFont typeface="Wingdings" panose="05000000000000000000" charset="0"/>
              <a:buChar char="v"/>
            </a:pPr>
            <a:r>
              <a:rPr lang="vi-VN" altLang="en-US" sz="2200">
                <a:latin typeface="Times New Roman" panose="02020603050405020304" charset="0"/>
                <a:cs typeface="Times New Roman" panose="02020603050405020304" charset="0"/>
                <a:sym typeface="+mn-ea"/>
              </a:rPr>
              <a:t>Ngoài ra có thể sử dụng một số giải pháp của các hãng công nghệ.</a:t>
            </a:r>
          </a:p>
          <a:p>
            <a:pPr>
              <a:lnSpc>
                <a:spcPct val="100000"/>
              </a:lnSpc>
              <a:buFont typeface="Wingdings" panose="05000000000000000000" charset="0"/>
            </a:pPr>
            <a:r>
              <a:rPr lang="vi-VN" altLang="en-US" sz="2200">
                <a:latin typeface="Times New Roman" panose="02020603050405020304" charset="0"/>
                <a:cs typeface="Times New Roman" panose="02020603050405020304" charset="0"/>
                <a:sym typeface="+mn-ea"/>
              </a:rPr>
              <a:t>Hãng Cisco đã đưa công nghệ DHCP snooping (giám sát DHCP) vào thiết bị switch.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500" fill="hold">
                                          <p:stCondLst>
                                            <p:cond delay="0"/>
                                          </p:stCondLst>
                                        </p:cTn>
                                        <p:tgtEl>
                                          <p:spTgt spid="8">
                                            <p:txEl>
                                              <p:pRg st="1" end="1"/>
                                            </p:txEl>
                                          </p:spTgt>
                                        </p:tgtEl>
                                        <p:attrNameLst>
                                          <p:attrName>style.visibility</p:attrName>
                                        </p:attrNameLst>
                                      </p:cBhvr>
                                      <p:to>
                                        <p:strVal val="visible"/>
                                      </p:to>
                                    </p:set>
                                    <p:animEffect transition="in" filter="fade">
                                      <p:cBhvr>
                                        <p:cTn id="14" dur="500"/>
                                        <p:tgtEl>
                                          <p:spTgt spid="8">
                                            <p:txEl>
                                              <p:pRg st="1" end="1"/>
                                            </p:txEl>
                                          </p:spTgt>
                                        </p:tgtEl>
                                      </p:cBhvr>
                                    </p:animEffect>
                                    <p:anim calcmode="lin" valueType="num">
                                      <p:cBhvr>
                                        <p:cTn id="1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500" fill="hold">
                                          <p:stCondLst>
                                            <p:cond delay="0"/>
                                          </p:stCondLst>
                                        </p:cTn>
                                        <p:tgtEl>
                                          <p:spTgt spid="8">
                                            <p:txEl>
                                              <p:pRg st="2" end="2"/>
                                            </p:txEl>
                                          </p:spTgt>
                                        </p:tgtEl>
                                        <p:attrNameLst>
                                          <p:attrName>style.visibility</p:attrName>
                                        </p:attrNameLst>
                                      </p:cBhvr>
                                      <p:to>
                                        <p:strVal val="visible"/>
                                      </p:to>
                                    </p:set>
                                    <p:animEffect transition="in" filter="fade">
                                      <p:cBhvr>
                                        <p:cTn id="21" dur="500"/>
                                        <p:tgtEl>
                                          <p:spTgt spid="8">
                                            <p:txEl>
                                              <p:pRg st="2" end="2"/>
                                            </p:txEl>
                                          </p:spTgt>
                                        </p:tgtEl>
                                      </p:cBhvr>
                                    </p:animEffect>
                                    <p:anim calcmode="lin" valueType="num">
                                      <p:cBhvr>
                                        <p:cTn id="22"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500" fill="hold">
                                          <p:stCondLst>
                                            <p:cond delay="0"/>
                                          </p:stCondLst>
                                        </p:cTn>
                                        <p:tgtEl>
                                          <p:spTgt spid="8">
                                            <p:txEl>
                                              <p:pRg st="3" end="3"/>
                                            </p:txEl>
                                          </p:spTgt>
                                        </p:tgtEl>
                                        <p:attrNameLst>
                                          <p:attrName>style.visibility</p:attrName>
                                        </p:attrNameLst>
                                      </p:cBhvr>
                                      <p:to>
                                        <p:strVal val="visible"/>
                                      </p:to>
                                    </p:set>
                                    <p:animEffect transition="in" filter="fade">
                                      <p:cBhvr>
                                        <p:cTn id="28" dur="500"/>
                                        <p:tgtEl>
                                          <p:spTgt spid="8">
                                            <p:txEl>
                                              <p:pRg st="3" end="3"/>
                                            </p:txEl>
                                          </p:spTgt>
                                        </p:tgtEl>
                                      </p:cBhvr>
                                    </p:animEffect>
                                    <p:anim calcmode="lin" valueType="num">
                                      <p:cBhvr>
                                        <p:cTn id="2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0" presetClass="entr" presetSubtype="0" decel="100000" fill="hold" nodeType="clickEffect">
                                  <p:stCondLst>
                                    <p:cond delay="0"/>
                                  </p:stCondLst>
                                  <p:childTnLst>
                                    <p:set>
                                      <p:cBhvr>
                                        <p:cTn id="34" dur="500" fill="hold">
                                          <p:stCondLst>
                                            <p:cond delay="0"/>
                                          </p:stCondLst>
                                        </p:cTn>
                                        <p:tgtEl>
                                          <p:spTgt spid="8">
                                            <p:txEl>
                                              <p:pRg st="4" end="4"/>
                                            </p:txEl>
                                          </p:spTgt>
                                        </p:tgtEl>
                                        <p:attrNameLst>
                                          <p:attrName>style.visibility</p:attrName>
                                        </p:attrNameLst>
                                      </p:cBhvr>
                                      <p:to>
                                        <p:strVal val="visible"/>
                                      </p:to>
                                    </p:set>
                                    <p:anim calcmode="lin" valueType="num">
                                      <p:cBhvr>
                                        <p:cTn id="35" dur="500" fill="hold"/>
                                        <p:tgtEl>
                                          <p:spTgt spid="8">
                                            <p:txEl>
                                              <p:pRg st="4" end="4"/>
                                            </p:txEl>
                                          </p:spTgt>
                                        </p:tgtEl>
                                        <p:attrNameLst>
                                          <p:attrName>ppt_w</p:attrName>
                                        </p:attrNameLst>
                                      </p:cBhvr>
                                      <p:tavLst>
                                        <p:tav tm="0">
                                          <p:val>
                                            <p:strVal val="#ppt_w+.3"/>
                                          </p:val>
                                        </p:tav>
                                        <p:tav tm="100000">
                                          <p:val>
                                            <p:strVal val="#ppt_w"/>
                                          </p:val>
                                        </p:tav>
                                      </p:tavLst>
                                    </p:anim>
                                    <p:anim calcmode="lin" valueType="num">
                                      <p:cBhvr>
                                        <p:cTn id="36" dur="500" fill="hold"/>
                                        <p:tgtEl>
                                          <p:spTgt spid="8">
                                            <p:txEl>
                                              <p:pRg st="4" end="4"/>
                                            </p:txEl>
                                          </p:spTgt>
                                        </p:tgtEl>
                                        <p:attrNameLst>
                                          <p:attrName>ppt_h</p:attrName>
                                        </p:attrNameLst>
                                      </p:cBhvr>
                                      <p:tavLst>
                                        <p:tav tm="0">
                                          <p:val>
                                            <p:strVal val="#ppt_h"/>
                                          </p:val>
                                        </p:tav>
                                        <p:tav tm="100000">
                                          <p:val>
                                            <p:strVal val="#ppt_h"/>
                                          </p:val>
                                        </p:tav>
                                      </p:tavLst>
                                    </p:anim>
                                    <p:animEffect transition="in" filter="fade">
                                      <p:cBhvr>
                                        <p:cTn id="37" dur="500"/>
                                        <p:tgtEl>
                                          <p:spTgt spid="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500" fill="hold">
                                          <p:stCondLst>
                                            <p:cond delay="0"/>
                                          </p:stCondLst>
                                        </p:cTn>
                                        <p:tgtEl>
                                          <p:spTgt spid="8">
                                            <p:txEl>
                                              <p:pRg st="5" end="5"/>
                                            </p:txEl>
                                          </p:spTgt>
                                        </p:tgtEl>
                                        <p:attrNameLst>
                                          <p:attrName>style.visibility</p:attrName>
                                        </p:attrNameLst>
                                      </p:cBhvr>
                                      <p:to>
                                        <p:strVal val="visible"/>
                                      </p:to>
                                    </p:set>
                                    <p:animEffect transition="in" filter="fade">
                                      <p:cBhvr>
                                        <p:cTn id="42" dur="500"/>
                                        <p:tgtEl>
                                          <p:spTgt spid="8">
                                            <p:txEl>
                                              <p:pRg st="5" end="5"/>
                                            </p:txEl>
                                          </p:spTgt>
                                        </p:tgtEl>
                                      </p:cBhvr>
                                    </p:animEffect>
                                    <p:anim calcmode="lin" valueType="num">
                                      <p:cBhvr>
                                        <p:cTn id="4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294A09A9-5501-47C1-A89A-A340965A2BE2}" type="slidenum">
              <a:rPr lang="en-US" smtClean="0"/>
              <a:t>24</a:t>
            </a:fld>
            <a:endParaRPr lang="en-US" dirty="0"/>
          </a:p>
        </p:txBody>
      </p:sp>
      <p:sp>
        <p:nvSpPr>
          <p:cNvPr id="12" name="Title 11"/>
          <p:cNvSpPr>
            <a:spLocks noGrp="1"/>
          </p:cNvSpPr>
          <p:nvPr/>
        </p:nvSpPr>
        <p:spPr>
          <a:xfrm>
            <a:off x="1167765" y="381000"/>
            <a:ext cx="9779635" cy="889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vi-VN" altLang="en-US" sz="4000" dirty="0">
                <a:solidFill>
                  <a:schemeClr val="accent1">
                    <a:lumMod val="75000"/>
                  </a:schemeClr>
                </a:solidFill>
                <a:latin typeface="Times New Roman" panose="02020603050405020304"/>
                <a:cs typeface="Times New Roman" panose="02020603050405020304"/>
              </a:rPr>
              <a:t>CÁC PHƯƠNG PHÁP NGĂN CHẶN</a:t>
            </a:r>
          </a:p>
        </p:txBody>
      </p:sp>
      <p:sp>
        <p:nvSpPr>
          <p:cNvPr id="8" name="Content Placeholder 7"/>
          <p:cNvSpPr>
            <a:spLocks noGrp="1"/>
          </p:cNvSpPr>
          <p:nvPr>
            <p:ph idx="1"/>
          </p:nvPr>
        </p:nvSpPr>
        <p:spPr>
          <a:xfrm>
            <a:off x="1167765" y="1271270"/>
            <a:ext cx="9780905" cy="5083175"/>
          </a:xfrm>
        </p:spPr>
        <p:txBody>
          <a:bodyPr/>
          <a:lstStyle/>
          <a:p>
            <a:pPr marL="457200" indent="-457200">
              <a:buFont typeface="Wingdings" panose="05000000000000000000" charset="0"/>
              <a:buChar char="Ø"/>
            </a:pPr>
            <a:r>
              <a:rPr lang="vi-VN" altLang="en-US" sz="2400">
                <a:latin typeface="Times New Roman" panose="02020603050405020304" charset="0"/>
                <a:cs typeface="Times New Roman" panose="02020603050405020304" charset="0"/>
                <a:sym typeface="+mn-ea"/>
              </a:rPr>
              <a:t>Chặn bắt thông tin dùng ARP - Poisoning:</a:t>
            </a:r>
          </a:p>
          <a:p>
            <a:pPr marL="800100" lvl="1" indent="-342900">
              <a:lnSpc>
                <a:spcPct val="70000"/>
              </a:lnSpc>
              <a:buFont typeface="Wingdings" panose="05000000000000000000" charset="0"/>
              <a:buChar char="ü"/>
            </a:pPr>
            <a:r>
              <a:rPr lang="vi-VN" altLang="en-US" sz="2200">
                <a:latin typeface="Times New Roman" panose="02020603050405020304" charset="0"/>
                <a:cs typeface="Times New Roman" panose="02020603050405020304" charset="0"/>
                <a:sym typeface="+mn-ea"/>
              </a:rPr>
              <a:t>Bảo mật LAN:</a:t>
            </a:r>
          </a:p>
          <a:p>
            <a:pPr>
              <a:buFont typeface="Wingdings" panose="05000000000000000000" charset="0"/>
            </a:pPr>
            <a:r>
              <a:rPr lang="vi-VN" altLang="en-US" sz="2200">
                <a:latin typeface="Times New Roman" panose="02020603050405020304" charset="0"/>
                <a:cs typeface="Times New Roman" panose="02020603050405020304" charset="0"/>
                <a:sym typeface="+mn-ea"/>
              </a:rPr>
              <a:t>       Giả mạo ARP Cache là một kỹ thuật tấn công mà nó chỉ sống sót khi cố gắng chặn lưu lượng giữa 2 thiết bị trên cùng một LAN. Chỉ có một lý do đáng lo ngại về vấn đề này là liệu thiết bị nội bộ trên mạng có bị thỏa hiệp, hoặc ai đó có thể cắm một thiết bị không tin cậy vào mạng.</a:t>
            </a:r>
          </a:p>
          <a:p>
            <a:pPr marL="800100" lvl="1" indent="-342900">
              <a:lnSpc>
                <a:spcPct val="80000"/>
              </a:lnSpc>
              <a:buFont typeface="Wingdings" panose="05000000000000000000" charset="0"/>
              <a:buChar char="ü"/>
            </a:pPr>
            <a:r>
              <a:rPr lang="vi-VN" altLang="en-US" sz="2200">
                <a:latin typeface="Times New Roman" panose="02020603050405020304" charset="0"/>
                <a:cs typeface="Times New Roman" panose="02020603050405020304" charset="0"/>
                <a:sym typeface="+mn-ea"/>
              </a:rPr>
              <a:t>Mã hóa ARP Cache:</a:t>
            </a:r>
          </a:p>
          <a:p>
            <a:pPr>
              <a:lnSpc>
                <a:spcPct val="90000"/>
              </a:lnSpc>
              <a:buFont typeface="Wingdings" panose="05000000000000000000" charset="0"/>
            </a:pPr>
            <a:r>
              <a:rPr lang="vi-VN" altLang="en-US" sz="2200">
                <a:latin typeface="Times New Roman" panose="02020603050405020304" charset="0"/>
                <a:cs typeface="Times New Roman" panose="02020603050405020304" charset="0"/>
                <a:sym typeface="+mn-ea"/>
              </a:rPr>
              <a:t>       Một cách có thể bảo vệ chống lại vấn đề không an toàn vốn có trong các ARP request và ARP reply là thực hiện một quá trình kém động hơn. Đây là một tùy chọn vì các máy tính Windows cho phép ta bổ sung các entry tĩnh vào ARP cache.</a:t>
            </a:r>
          </a:p>
          <a:p>
            <a:pPr marL="800100" lvl="1" indent="-342900">
              <a:lnSpc>
                <a:spcPct val="80000"/>
              </a:lnSpc>
              <a:buFont typeface="Wingdings" panose="05000000000000000000" charset="0"/>
              <a:buChar char="ü"/>
            </a:pPr>
            <a:r>
              <a:rPr lang="vi-VN" altLang="en-US" sz="2200">
                <a:latin typeface="Times New Roman" panose="02020603050405020304" charset="0"/>
                <a:cs typeface="Times New Roman" panose="02020603050405020304" charset="0"/>
                <a:sym typeface="+mn-ea"/>
              </a:rPr>
              <a:t>Kiểm tra lưu lượng ARP với chương trình của hãng thứ ba:</a:t>
            </a:r>
          </a:p>
          <a:p>
            <a:pPr marL="0" lvl="1">
              <a:buFont typeface="Wingdings" panose="05000000000000000000" charset="0"/>
            </a:pPr>
            <a:r>
              <a:rPr lang="vi-VN" altLang="en-US" sz="2200">
                <a:latin typeface="Times New Roman" panose="02020603050405020304" charset="0"/>
                <a:cs typeface="Times New Roman" panose="02020603050405020304" charset="0"/>
                <a:sym typeface="+mn-ea"/>
              </a:rPr>
              <a:t>       Ta có thể thực hiện điều này với một vài hệ thống phát hiện xâm phạm (chẳng hạn như Snort) hoặc thông qua các tiện ích được thiết kế đặc biệt cho mục đích này. Điều này có thể khả thi, tuy nhiên nó vẫn khá cồng kềnh và vướng mắt trong việc giải quyết với toàn bộ đoạn mạng.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 calcmode="lin" valueType="num">
                                      <p:cBhvr>
                                        <p:cTn id="14"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8">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 calcmode="lin" valueType="num">
                                      <p:cBhvr>
                                        <p:cTn id="20"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8">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nodeType="click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 calcmode="lin" valueType="num">
                                      <p:cBhvr>
                                        <p:cTn id="26" dur="500" fill="hold"/>
                                        <p:tgtEl>
                                          <p:spTgt spid="8">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8">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 calcmode="lin" valueType="num">
                                      <p:cBhvr>
                                        <p:cTn id="32" dur="500" fill="hold"/>
                                        <p:tgtEl>
                                          <p:spTgt spid="8">
                                            <p:txEl>
                                              <p:pRg st="4" end="4"/>
                                            </p:txEl>
                                          </p:spTgt>
                                        </p:tgtEl>
                                        <p:attrNameLst>
                                          <p:attrName>ppt_w</p:attrName>
                                        </p:attrNameLst>
                                      </p:cBhvr>
                                      <p:tavLst>
                                        <p:tav tm="0">
                                          <p:val>
                                            <p:fltVal val="0"/>
                                          </p:val>
                                        </p:tav>
                                        <p:tav tm="100000">
                                          <p:val>
                                            <p:strVal val="#ppt_w"/>
                                          </p:val>
                                        </p:tav>
                                      </p:tavLst>
                                    </p:anim>
                                    <p:anim calcmode="lin" valueType="num">
                                      <p:cBhvr>
                                        <p:cTn id="33" dur="500" fill="hold"/>
                                        <p:tgtEl>
                                          <p:spTgt spid="8">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7" presetClass="entr" presetSubtype="10" fill="hold" nodeType="clickEffect">
                                  <p:stCondLst>
                                    <p:cond delay="0"/>
                                  </p:stCondLst>
                                  <p:childTnLst>
                                    <p:set>
                                      <p:cBhvr>
                                        <p:cTn id="37" dur="1" fill="hold">
                                          <p:stCondLst>
                                            <p:cond delay="0"/>
                                          </p:stCondLst>
                                        </p:cTn>
                                        <p:tgtEl>
                                          <p:spTgt spid="8">
                                            <p:txEl>
                                              <p:pRg st="5" end="5"/>
                                            </p:txEl>
                                          </p:spTgt>
                                        </p:tgtEl>
                                        <p:attrNameLst>
                                          <p:attrName>style.visibility</p:attrName>
                                        </p:attrNameLst>
                                      </p:cBhvr>
                                      <p:to>
                                        <p:strVal val="visible"/>
                                      </p:to>
                                    </p:set>
                                    <p:anim calcmode="lin" valueType="num">
                                      <p:cBhvr>
                                        <p:cTn id="38" dur="500" fill="hold"/>
                                        <p:tgtEl>
                                          <p:spTgt spid="8">
                                            <p:txEl>
                                              <p:pRg st="5" end="5"/>
                                            </p:txEl>
                                          </p:spTgt>
                                        </p:tgtEl>
                                        <p:attrNameLst>
                                          <p:attrName>ppt_w</p:attrName>
                                        </p:attrNameLst>
                                      </p:cBhvr>
                                      <p:tavLst>
                                        <p:tav tm="0">
                                          <p:val>
                                            <p:fltVal val="0"/>
                                          </p:val>
                                        </p:tav>
                                        <p:tav tm="100000">
                                          <p:val>
                                            <p:strVal val="#ppt_w"/>
                                          </p:val>
                                        </p:tav>
                                      </p:tavLst>
                                    </p:anim>
                                    <p:anim calcmode="lin" valueType="num">
                                      <p:cBhvr>
                                        <p:cTn id="39" dur="500" fill="hold"/>
                                        <p:tgtEl>
                                          <p:spTgt spid="8">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nodeType="clickEffect">
                                  <p:stCondLst>
                                    <p:cond delay="0"/>
                                  </p:stCondLst>
                                  <p:childTnLst>
                                    <p:set>
                                      <p:cBhvr>
                                        <p:cTn id="43" dur="1" fill="hold">
                                          <p:stCondLst>
                                            <p:cond delay="0"/>
                                          </p:stCondLst>
                                        </p:cTn>
                                        <p:tgtEl>
                                          <p:spTgt spid="8">
                                            <p:txEl>
                                              <p:pRg st="6" end="6"/>
                                            </p:txEl>
                                          </p:spTgt>
                                        </p:tgtEl>
                                        <p:attrNameLst>
                                          <p:attrName>style.visibility</p:attrName>
                                        </p:attrNameLst>
                                      </p:cBhvr>
                                      <p:to>
                                        <p:strVal val="visible"/>
                                      </p:to>
                                    </p:set>
                                    <p:anim calcmode="lin" valueType="num">
                                      <p:cBhvr>
                                        <p:cTn id="44" dur="500" fill="hold"/>
                                        <p:tgtEl>
                                          <p:spTgt spid="8">
                                            <p:txEl>
                                              <p:pRg st="6" end="6"/>
                                            </p:txEl>
                                          </p:spTgt>
                                        </p:tgtEl>
                                        <p:attrNameLst>
                                          <p:attrName>ppt_w</p:attrName>
                                        </p:attrNameLst>
                                      </p:cBhvr>
                                      <p:tavLst>
                                        <p:tav tm="0">
                                          <p:val>
                                            <p:fltVal val="0"/>
                                          </p:val>
                                        </p:tav>
                                        <p:tav tm="100000">
                                          <p:val>
                                            <p:strVal val="#ppt_w"/>
                                          </p:val>
                                        </p:tav>
                                      </p:tavLst>
                                    </p:anim>
                                    <p:anim calcmode="lin" valueType="num">
                                      <p:cBhvr>
                                        <p:cTn id="45" dur="500" fill="hold"/>
                                        <p:tgtEl>
                                          <p:spTgt spid="8">
                                            <p:txEl>
                                              <p:pRg st="6" end="6"/>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294A09A9-5501-47C1-A89A-A340965A2BE2}" type="slidenum">
              <a:rPr lang="en-US" smtClean="0"/>
              <a:t>25</a:t>
            </a:fld>
            <a:endParaRPr lang="en-US" dirty="0"/>
          </a:p>
        </p:txBody>
      </p:sp>
      <p:sp>
        <p:nvSpPr>
          <p:cNvPr id="12" name="Title 11"/>
          <p:cNvSpPr>
            <a:spLocks noGrp="1"/>
          </p:cNvSpPr>
          <p:nvPr/>
        </p:nvSpPr>
        <p:spPr>
          <a:xfrm>
            <a:off x="1167765" y="381000"/>
            <a:ext cx="9779635" cy="889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vi-VN" altLang="en-US" sz="4000" dirty="0">
                <a:solidFill>
                  <a:schemeClr val="accent1">
                    <a:lumMod val="75000"/>
                  </a:schemeClr>
                </a:solidFill>
                <a:latin typeface="Times New Roman" panose="02020603050405020304"/>
                <a:cs typeface="Times New Roman" panose="02020603050405020304"/>
              </a:rPr>
              <a:t>CÁC PHƯƠNG PHÁP NGĂN CHẶN</a:t>
            </a:r>
          </a:p>
        </p:txBody>
      </p:sp>
      <p:sp>
        <p:nvSpPr>
          <p:cNvPr id="8" name="Content Placeholder 7"/>
          <p:cNvSpPr>
            <a:spLocks noGrp="1"/>
          </p:cNvSpPr>
          <p:nvPr>
            <p:ph idx="1"/>
          </p:nvPr>
        </p:nvSpPr>
        <p:spPr>
          <a:xfrm>
            <a:off x="1167765" y="1270000"/>
            <a:ext cx="9780905" cy="4878070"/>
          </a:xfrm>
        </p:spPr>
        <p:txBody>
          <a:bodyPr/>
          <a:lstStyle/>
          <a:p>
            <a:pPr marL="457200" indent="-457200">
              <a:buFont typeface="Wingdings" panose="05000000000000000000" charset="0"/>
              <a:buChar char="Ø"/>
            </a:pPr>
            <a:r>
              <a:rPr lang="vi-VN" altLang="en-US" sz="2400">
                <a:latin typeface="Times New Roman" panose="02020603050405020304" charset="0"/>
                <a:cs typeface="Times New Roman" panose="02020603050405020304" charset="0"/>
                <a:sym typeface="+mn-ea"/>
              </a:rPr>
              <a:t>Chặn bắt thông tin dùng DNS - Spoofing:</a:t>
            </a:r>
          </a:p>
          <a:p>
            <a:pPr marL="800100" lvl="1" indent="-342900">
              <a:lnSpc>
                <a:spcPct val="90000"/>
              </a:lnSpc>
              <a:buFont typeface="Wingdings" panose="05000000000000000000" charset="0"/>
              <a:buChar char="ü"/>
            </a:pPr>
            <a:r>
              <a:rPr lang="vi-VN" altLang="en-US" sz="2300">
                <a:latin typeface="Times New Roman" panose="02020603050405020304" charset="0"/>
                <a:cs typeface="Times New Roman" panose="02020603050405020304" charset="0"/>
                <a:sym typeface="+mn-ea"/>
              </a:rPr>
              <a:t>Bảo mật hệ thống máy tính: Các dạng tấn công này thường xuất phát ngay từ trong nội bộ. Nếu làm công tác bảo mật tốt ngay từ yếu tố môi trường thật, yếu tố con người thì việc bị lợi dụng để chuyển hướng DNS là bất khả thi.</a:t>
            </a:r>
          </a:p>
          <a:p>
            <a:pPr marL="800100" lvl="1" indent="-342900">
              <a:lnSpc>
                <a:spcPct val="80000"/>
              </a:lnSpc>
              <a:buFont typeface="Wingdings" panose="05000000000000000000" charset="0"/>
              <a:buChar char="ü"/>
            </a:pPr>
            <a:r>
              <a:rPr lang="vi-VN" altLang="en-US" sz="2300">
                <a:latin typeface="Times New Roman" panose="02020603050405020304" charset="0"/>
                <a:cs typeface="Times New Roman" panose="02020603050405020304" charset="0"/>
                <a:sym typeface="+mn-ea"/>
              </a:rPr>
              <a:t>Tránh sử dụng DNS cho các hệ thống bảo mật: Điều này đồng nghĩa, nếu môi trường đó có chứa dữ liệu nhạy cảm của công ty, thì việc hạn chế sử dụng Internet, cấm truy cập mạng ở các máy tính đó là điều cần thiết.</a:t>
            </a:r>
          </a:p>
          <a:p>
            <a:pPr marL="800100" lvl="1" indent="-342900">
              <a:lnSpc>
                <a:spcPct val="90000"/>
              </a:lnSpc>
              <a:buFont typeface="Wingdings" panose="05000000000000000000" charset="0"/>
              <a:buChar char="ü"/>
            </a:pPr>
            <a:r>
              <a:rPr lang="vi-VN" altLang="en-US" sz="2300">
                <a:latin typeface="Times New Roman" panose="02020603050405020304" charset="0"/>
                <a:cs typeface="Times New Roman" panose="02020603050405020304" charset="0"/>
                <a:sym typeface="+mn-ea"/>
              </a:rPr>
              <a:t>Sử dụng IDS: Một dạng hệ thống phát hiện dấu hiệu xâm nhập. Khi được đặt và triển khai trên hệ thống của ta, nó có thể phát hiện các hình thứ giả mạo ARP cache và giả mạo DSN.</a:t>
            </a:r>
          </a:p>
          <a:p>
            <a:pPr marL="800100" lvl="1" indent="-342900">
              <a:lnSpc>
                <a:spcPct val="100000"/>
              </a:lnSpc>
              <a:buFont typeface="Wingdings" panose="05000000000000000000" charset="0"/>
              <a:buChar char="ü"/>
            </a:pPr>
            <a:r>
              <a:rPr lang="vi-VN" altLang="en-US" sz="2300">
                <a:latin typeface="Times New Roman" panose="02020603050405020304" charset="0"/>
                <a:cs typeface="Times New Roman" panose="02020603050405020304" charset="0"/>
                <a:sym typeface="+mn-ea"/>
              </a:rPr>
              <a:t>Sử dụng DNSSEC: DNSSEC là một giải pháp thay thế mới cho DNS, sử dụng các bản ghi DNS có chữ ký (Signature) để đảm bảo sự hợp lệ hóa của đáp trả truy vấn. Giải pháp này đã có sự triển khai nhất định.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 calcmode="lin" valueType="num">
                                      <p:cBhvr additive="base">
                                        <p:cTn id="14"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 calcmode="lin" valueType="num">
                                      <p:cBhvr additive="base">
                                        <p:cTn id="20"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 calcmode="lin" valueType="num">
                                      <p:cBhvr additive="base">
                                        <p:cTn id="26"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 calcmode="lin" valueType="num">
                                      <p:cBhvr additive="base">
                                        <p:cTn id="32"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294A09A9-5501-47C1-A89A-A340965A2BE2}" type="slidenum">
              <a:rPr lang="en-US" smtClean="0"/>
              <a:t>26</a:t>
            </a:fld>
            <a:endParaRPr lang="en-US" dirty="0"/>
          </a:p>
        </p:txBody>
      </p:sp>
      <p:sp>
        <p:nvSpPr>
          <p:cNvPr id="12" name="Title 11"/>
          <p:cNvSpPr>
            <a:spLocks noGrp="1"/>
          </p:cNvSpPr>
          <p:nvPr/>
        </p:nvSpPr>
        <p:spPr>
          <a:xfrm>
            <a:off x="1167765" y="381000"/>
            <a:ext cx="9779635" cy="889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vi-VN" altLang="en-US" sz="4000" dirty="0">
                <a:solidFill>
                  <a:schemeClr val="accent1">
                    <a:lumMod val="75000"/>
                  </a:schemeClr>
                </a:solidFill>
                <a:latin typeface="Times New Roman" panose="02020603050405020304"/>
                <a:cs typeface="Times New Roman" panose="02020603050405020304"/>
              </a:rPr>
              <a:t>CÁC PHƯƠNG PHÁP NGĂN CHẶN</a:t>
            </a:r>
          </a:p>
        </p:txBody>
      </p:sp>
      <p:sp>
        <p:nvSpPr>
          <p:cNvPr id="8" name="Content Placeholder 7"/>
          <p:cNvSpPr>
            <a:spLocks noGrp="1"/>
          </p:cNvSpPr>
          <p:nvPr>
            <p:ph idx="1"/>
          </p:nvPr>
        </p:nvSpPr>
        <p:spPr>
          <a:xfrm>
            <a:off x="1167765" y="1270000"/>
            <a:ext cx="9780905" cy="4878070"/>
          </a:xfrm>
        </p:spPr>
        <p:txBody>
          <a:bodyPr/>
          <a:lstStyle/>
          <a:p>
            <a:pPr marL="457200" indent="-457200">
              <a:buFont typeface="Wingdings" panose="05000000000000000000" charset="0"/>
              <a:buChar char="Ø"/>
            </a:pPr>
            <a:r>
              <a:rPr lang="vi-VN" altLang="en-US" sz="2400">
                <a:latin typeface="Times New Roman" panose="02020603050405020304" charset="0"/>
                <a:cs typeface="Times New Roman" panose="02020603050405020304" charset="0"/>
                <a:sym typeface="+mn-ea"/>
              </a:rPr>
              <a:t>VLAN Hopping:</a:t>
            </a:r>
          </a:p>
          <a:p>
            <a:pPr>
              <a:buFont typeface="Wingdings" panose="05000000000000000000" charset="0"/>
            </a:pPr>
            <a:endParaRPr lang="vi-VN" altLang="en-US" sz="2400">
              <a:latin typeface="Times New Roman" panose="02020603050405020304" charset="0"/>
              <a:cs typeface="Times New Roman" panose="02020603050405020304" charset="0"/>
              <a:sym typeface="+mn-ea"/>
            </a:endParaRPr>
          </a:p>
          <a:p>
            <a:pPr marL="800100" lvl="1" indent="-342900">
              <a:buFont typeface="Wingdings" panose="05000000000000000000" charset="0"/>
              <a:buChar char="ü"/>
            </a:pPr>
            <a:r>
              <a:rPr lang="vi-VN" altLang="en-US" sz="2300">
                <a:latin typeface="Times New Roman" panose="02020603050405020304" charset="0"/>
                <a:cs typeface="Times New Roman" panose="02020603050405020304" charset="0"/>
                <a:sym typeface="+mn-ea"/>
              </a:rPr>
              <a:t>Cách phòng chống VLAN Hopping với Switch Spoofing:</a:t>
            </a:r>
          </a:p>
          <a:p>
            <a:pPr>
              <a:lnSpc>
                <a:spcPct val="100000"/>
              </a:lnSpc>
              <a:buFont typeface="Wingdings" panose="05000000000000000000" charset="0"/>
            </a:pPr>
            <a:r>
              <a:rPr lang="vi-VN" altLang="en-US" sz="2300">
                <a:latin typeface="Times New Roman" panose="02020603050405020304" charset="0"/>
                <a:cs typeface="Times New Roman" panose="02020603050405020304" charset="0"/>
                <a:sym typeface="+mn-ea"/>
              </a:rPr>
              <a:t>	Tắt tính năng trunking trên tất cả các port ngoại trừ port dùng để kết nối đến các Switch khác. Trên port trunk thì cũng tắt tính năng Dynamic trunking (DTP), chỉ cấu hình trunk tĩnh.</a:t>
            </a:r>
          </a:p>
          <a:p>
            <a:pPr>
              <a:lnSpc>
                <a:spcPct val="100000"/>
              </a:lnSpc>
              <a:buFont typeface="Wingdings" panose="05000000000000000000" charset="0"/>
            </a:pPr>
            <a:endParaRPr lang="vi-VN" altLang="en-US" sz="2300">
              <a:latin typeface="Times New Roman" panose="02020603050405020304" charset="0"/>
              <a:cs typeface="Times New Roman" panose="02020603050405020304" charset="0"/>
              <a:sym typeface="+mn-ea"/>
            </a:endParaRPr>
          </a:p>
          <a:p>
            <a:pPr marL="800100" lvl="1" indent="-342900">
              <a:lnSpc>
                <a:spcPct val="100000"/>
              </a:lnSpc>
              <a:buFont typeface="Wingdings" panose="05000000000000000000" charset="0"/>
              <a:buChar char="ü"/>
            </a:pPr>
            <a:r>
              <a:rPr lang="vi-VN" altLang="en-US" sz="2300">
                <a:latin typeface="Times New Roman" panose="02020603050405020304" charset="0"/>
                <a:cs typeface="Times New Roman" panose="02020603050405020304" charset="0"/>
                <a:sym typeface="+mn-ea"/>
              </a:rPr>
              <a:t>Cách phòng chống VLAN Hopping với Double Tagging:</a:t>
            </a:r>
          </a:p>
          <a:p>
            <a:pPr>
              <a:lnSpc>
                <a:spcPct val="100000"/>
              </a:lnSpc>
              <a:buFont typeface="Wingdings" panose="05000000000000000000" charset="0"/>
            </a:pPr>
            <a:r>
              <a:rPr lang="vi-VN" altLang="en-US" sz="2300">
                <a:latin typeface="Times New Roman" panose="02020603050405020304" charset="0"/>
                <a:cs typeface="Times New Roman" panose="02020603050405020304" charset="0"/>
                <a:sym typeface="+mn-ea"/>
              </a:rPr>
              <a:t>	Kiểu tấn công này chỉ xảy ra khi native VLAN trên đường trunk trùng với VLAN mà Attacker sử dụng để tấn công. Vì thế cần cài đặt native trên các đường trunk là một VLAN không có user nào sử dụng (không có port nào gán vào VLAN này - unused VLAN).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500" fill="hold">
                                          <p:stCondLst>
                                            <p:cond delay="0"/>
                                          </p:stCondLst>
                                        </p:cTn>
                                        <p:tgtEl>
                                          <p:spTgt spid="8">
                                            <p:txEl>
                                              <p:pRg st="2" end="2"/>
                                            </p:txEl>
                                          </p:spTgt>
                                        </p:tgtEl>
                                        <p:attrNameLst>
                                          <p:attrName>style.visibility</p:attrName>
                                        </p:attrNameLst>
                                      </p:cBhvr>
                                      <p:to>
                                        <p:strVal val="visible"/>
                                      </p:to>
                                    </p:set>
                                    <p:animEffect transition="in" filter="fade">
                                      <p:cBhvr>
                                        <p:cTn id="14" dur="500"/>
                                        <p:tgtEl>
                                          <p:spTgt spid="8">
                                            <p:txEl>
                                              <p:pRg st="2" end="2"/>
                                            </p:txEl>
                                          </p:spTgt>
                                        </p:tgtEl>
                                      </p:cBhvr>
                                    </p:animEffect>
                                    <p:anim calcmode="lin" valueType="num">
                                      <p:cBhvr>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checkerboard(across)">
                                      <p:cBhvr>
                                        <p:cTn id="21" dur="500"/>
                                        <p:tgtEl>
                                          <p:spTgt spid="8">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500" fill="hold">
                                          <p:stCondLst>
                                            <p:cond delay="0"/>
                                          </p:stCondLst>
                                        </p:cTn>
                                        <p:tgtEl>
                                          <p:spTgt spid="8">
                                            <p:txEl>
                                              <p:pRg st="5" end="5"/>
                                            </p:txEl>
                                          </p:spTgt>
                                        </p:tgtEl>
                                        <p:attrNameLst>
                                          <p:attrName>style.visibility</p:attrName>
                                        </p:attrNameLst>
                                      </p:cBhvr>
                                      <p:to>
                                        <p:strVal val="visible"/>
                                      </p:to>
                                    </p:set>
                                    <p:animEffect transition="in" filter="fade">
                                      <p:cBhvr>
                                        <p:cTn id="26" dur="500"/>
                                        <p:tgtEl>
                                          <p:spTgt spid="8">
                                            <p:txEl>
                                              <p:pRg st="5" end="5"/>
                                            </p:txEl>
                                          </p:spTgt>
                                        </p:tgtEl>
                                      </p:cBhvr>
                                    </p:animEffect>
                                    <p:anim calcmode="lin" valueType="num">
                                      <p:cBhvr>
                                        <p:cTn id="2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28" dur="5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Effect transition="in" filter="checkerboard(across)">
                                      <p:cBhvr>
                                        <p:cTn id="33"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801594" cy="888534"/>
          </a:xfrm>
        </p:spPr>
        <p:txBody>
          <a:bodyPr/>
          <a:lstStyle/>
          <a:p>
            <a:r>
              <a:rPr lang="en-US" dirty="0">
                <a:latin typeface="Times New Roman" panose="02020603050405020304"/>
                <a:cs typeface="Times New Roman" panose="02020603050405020304"/>
              </a:rPr>
              <a:t>NỘI DUNG</a:t>
            </a:r>
          </a:p>
        </p:txBody>
      </p:sp>
      <p:sp>
        <p:nvSpPr>
          <p:cNvPr id="6" name="Slide Number Placeholder 5"/>
          <p:cNvSpPr>
            <a:spLocks noGrp="1"/>
          </p:cNvSpPr>
          <p:nvPr>
            <p:ph type="sldNum" sz="quarter" idx="4"/>
          </p:nvPr>
        </p:nvSpPr>
        <p:spPr>
          <a:xfrm>
            <a:off x="10153276" y="6356350"/>
            <a:ext cx="1657723" cy="365125"/>
          </a:xfrm>
        </p:spPr>
        <p:txBody>
          <a:bodyPr/>
          <a:lstStyle/>
          <a:p>
            <a:fld id="{294A09A9-5501-47C1-A89A-A340965A2BE2}" type="slidenum">
              <a:rPr lang="en-US" smtClean="0"/>
              <a:t>27</a:t>
            </a:fld>
            <a:endParaRPr lang="en-US" dirty="0"/>
          </a:p>
        </p:txBody>
      </p:sp>
      <p:sp>
        <p:nvSpPr>
          <p:cNvPr id="40" name="Rectangle 39"/>
          <p:cNvSpPr/>
          <p:nvPr/>
        </p:nvSpPr>
        <p:spPr>
          <a:xfrm>
            <a:off x="2348827" y="1744615"/>
            <a:ext cx="6906490" cy="41024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err="1">
                <a:solidFill>
                  <a:srgbClr val="FF0000"/>
                </a:solidFill>
                <a:latin typeface="Times New Roman" panose="02020603050405020304"/>
                <a:cs typeface="Times New Roman" panose="02020603050405020304"/>
              </a:rPr>
              <a:t>Giới</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thiệu</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về</a:t>
            </a:r>
            <a:r>
              <a:rPr lang="en-US" b="1" dirty="0">
                <a:solidFill>
                  <a:srgbClr val="FF0000"/>
                </a:solidFill>
                <a:latin typeface="Times New Roman" panose="02020603050405020304"/>
                <a:cs typeface="Times New Roman" panose="02020603050405020304"/>
              </a:rPr>
              <a:t> Sniffing</a:t>
            </a:r>
          </a:p>
        </p:txBody>
      </p:sp>
      <p:sp>
        <p:nvSpPr>
          <p:cNvPr id="41" name="Flowchart: Connector 40"/>
          <p:cNvSpPr/>
          <p:nvPr/>
        </p:nvSpPr>
        <p:spPr>
          <a:xfrm>
            <a:off x="2072217" y="1682750"/>
            <a:ext cx="558800" cy="541867"/>
          </a:xfrm>
          <a:prstGeom prst="flowChart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a:t>
            </a:r>
          </a:p>
        </p:txBody>
      </p:sp>
      <p:sp>
        <p:nvSpPr>
          <p:cNvPr id="42" name="Rectangle 41"/>
          <p:cNvSpPr/>
          <p:nvPr/>
        </p:nvSpPr>
        <p:spPr>
          <a:xfrm>
            <a:off x="2695960" y="2633191"/>
            <a:ext cx="6906490" cy="41024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b="1" dirty="0">
                <a:solidFill>
                  <a:srgbClr val="FF0000"/>
                </a:solidFill>
                <a:latin typeface="Times New Roman" panose="02020603050405020304"/>
                <a:cs typeface="Times New Roman" panose="02020603050405020304"/>
              </a:rPr>
              <a:t>Các </a:t>
            </a:r>
            <a:r>
              <a:rPr lang="en-US" b="1" dirty="0" err="1">
                <a:solidFill>
                  <a:srgbClr val="FF0000"/>
                </a:solidFill>
                <a:latin typeface="Times New Roman" panose="02020603050405020304"/>
                <a:cs typeface="Times New Roman" panose="02020603050405020304"/>
              </a:rPr>
              <a:t>phương</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thức</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tấn</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công</a:t>
            </a:r>
            <a:endParaRPr lang="en-US" b="1">
              <a:solidFill>
                <a:srgbClr val="FF0000"/>
              </a:solidFill>
              <a:latin typeface="Times New Roman" panose="02020603050405020304"/>
              <a:cs typeface="Times New Roman" panose="02020603050405020304"/>
            </a:endParaRPr>
          </a:p>
        </p:txBody>
      </p:sp>
      <p:sp>
        <p:nvSpPr>
          <p:cNvPr id="43" name="Flowchart: Connector 42"/>
          <p:cNvSpPr/>
          <p:nvPr/>
        </p:nvSpPr>
        <p:spPr>
          <a:xfrm>
            <a:off x="2419350" y="2571326"/>
            <a:ext cx="558800" cy="541867"/>
          </a:xfrm>
          <a:prstGeom prst="flowChart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FF0000"/>
                </a:solidFill>
              </a:rPr>
              <a:t>2</a:t>
            </a:r>
          </a:p>
        </p:txBody>
      </p:sp>
      <p:sp>
        <p:nvSpPr>
          <p:cNvPr id="46" name="Rectangle 45"/>
          <p:cNvSpPr/>
          <p:nvPr/>
        </p:nvSpPr>
        <p:spPr>
          <a:xfrm>
            <a:off x="2696383" y="3576588"/>
            <a:ext cx="6906490" cy="41024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b="1" dirty="0">
                <a:solidFill>
                  <a:srgbClr val="FF0000"/>
                </a:solidFill>
                <a:latin typeface="Times New Roman" panose="02020603050405020304"/>
                <a:cs typeface="Times New Roman" panose="02020603050405020304"/>
              </a:rPr>
              <a:t>Các </a:t>
            </a:r>
            <a:r>
              <a:rPr lang="en-US" b="1" dirty="0" err="1">
                <a:solidFill>
                  <a:srgbClr val="FF0000"/>
                </a:solidFill>
                <a:latin typeface="Times New Roman" panose="02020603050405020304"/>
                <a:cs typeface="Times New Roman" panose="02020603050405020304"/>
              </a:rPr>
              <a:t>phương</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pháp</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ngăn</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chặn</a:t>
            </a:r>
            <a:r>
              <a:rPr lang="en-US" b="1" dirty="0">
                <a:solidFill>
                  <a:srgbClr val="FF0000"/>
                </a:solidFill>
                <a:latin typeface="Times New Roman" panose="02020603050405020304"/>
                <a:cs typeface="Times New Roman" panose="02020603050405020304"/>
              </a:rPr>
              <a:t> Sniffing</a:t>
            </a:r>
          </a:p>
        </p:txBody>
      </p:sp>
      <p:sp>
        <p:nvSpPr>
          <p:cNvPr id="47" name="Flowchart: Connector 46"/>
          <p:cNvSpPr/>
          <p:nvPr/>
        </p:nvSpPr>
        <p:spPr>
          <a:xfrm>
            <a:off x="2419774" y="3514723"/>
            <a:ext cx="558800" cy="541867"/>
          </a:xfrm>
          <a:prstGeom prst="flowChart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tLang="en-US" dirty="0">
                <a:solidFill>
                  <a:srgbClr val="FF0000"/>
                </a:solidFill>
              </a:rPr>
              <a:t>3</a:t>
            </a:r>
          </a:p>
        </p:txBody>
      </p:sp>
      <p:sp>
        <p:nvSpPr>
          <p:cNvPr id="48" name="Rectangle 47"/>
          <p:cNvSpPr/>
          <p:nvPr/>
        </p:nvSpPr>
        <p:spPr>
          <a:xfrm>
            <a:off x="2348615" y="4514908"/>
            <a:ext cx="6906490" cy="41024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1"/>
            <a:r>
              <a:rPr lang="vi-VN" altLang="en-US" b="1" dirty="0">
                <a:solidFill>
                  <a:srgbClr val="FF0000"/>
                </a:solidFill>
                <a:latin typeface="Times New Roman" panose="02020603050405020304"/>
                <a:cs typeface="Times New Roman" panose="02020603050405020304"/>
              </a:rPr>
              <a:t>Demo</a:t>
            </a:r>
            <a:r>
              <a:rPr lang="en-US" b="1" dirty="0">
                <a:solidFill>
                  <a:srgbClr val="FF0000"/>
                </a:solidFill>
                <a:latin typeface="Times New Roman" panose="02020603050405020304"/>
                <a:cs typeface="Times New Roman" panose="02020603050405020304"/>
              </a:rPr>
              <a:t> </a:t>
            </a:r>
            <a:r>
              <a:rPr lang="vi-VN" altLang="en-US" b="1" dirty="0">
                <a:solidFill>
                  <a:srgbClr val="FF0000"/>
                </a:solidFill>
                <a:latin typeface="Times New Roman" panose="02020603050405020304"/>
                <a:cs typeface="Times New Roman" panose="02020603050405020304"/>
              </a:rPr>
              <a:t>một số phương pháp tấn công</a:t>
            </a:r>
            <a:r>
              <a:rPr lang="en-US" b="1" dirty="0">
                <a:solidFill>
                  <a:srgbClr val="FF0000"/>
                </a:solidFill>
                <a:latin typeface="Times New Roman" panose="02020603050405020304"/>
                <a:cs typeface="Times New Roman" panose="02020603050405020304"/>
              </a:rPr>
              <a:t> Sniffing</a:t>
            </a:r>
          </a:p>
        </p:txBody>
      </p:sp>
      <p:sp>
        <p:nvSpPr>
          <p:cNvPr id="49" name="Flowchart: Connector 48"/>
          <p:cNvSpPr/>
          <p:nvPr/>
        </p:nvSpPr>
        <p:spPr>
          <a:xfrm>
            <a:off x="2072005" y="4453043"/>
            <a:ext cx="558800" cy="541867"/>
          </a:xfrm>
          <a:prstGeom prst="flowChart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tLang="en-US" dirty="0">
                <a:solidFill>
                  <a:srgbClr val="FF0000"/>
                </a:solidFill>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xit" presetSubtype="12" fill="hold" grpId="0" nodeType="clickEffect">
                                  <p:stCondLst>
                                    <p:cond delay="0"/>
                                  </p:stCondLst>
                                  <p:childTnLst>
                                    <p:animEffect transition="out" filter="strips(downLeft)">
                                      <p:cBhvr>
                                        <p:cTn id="6" dur="500"/>
                                        <p:tgtEl>
                                          <p:spTgt spid="40"/>
                                        </p:tgtEl>
                                      </p:cBhvr>
                                    </p:animEffect>
                                    <p:set>
                                      <p:cBhvr>
                                        <p:cTn id="7" dur="1" fill="hold">
                                          <p:stCondLst>
                                            <p:cond delay="499"/>
                                          </p:stCondLst>
                                        </p:cTn>
                                        <p:tgtEl>
                                          <p:spTgt spid="40"/>
                                        </p:tgtEl>
                                        <p:attrNameLst>
                                          <p:attrName>style.visibility</p:attrName>
                                        </p:attrNameLst>
                                      </p:cBhvr>
                                      <p:to>
                                        <p:strVal val="hidden"/>
                                      </p:to>
                                    </p:set>
                                  </p:childTnLst>
                                </p:cTn>
                              </p:par>
                              <p:par>
                                <p:cTn id="8" presetID="18" presetClass="exit" presetSubtype="12" fill="hold" grpId="0" nodeType="withEffect">
                                  <p:stCondLst>
                                    <p:cond delay="0"/>
                                  </p:stCondLst>
                                  <p:childTnLst>
                                    <p:animEffect transition="out" filter="strips(downLeft)">
                                      <p:cBhvr>
                                        <p:cTn id="9" dur="500"/>
                                        <p:tgtEl>
                                          <p:spTgt spid="41"/>
                                        </p:tgtEl>
                                      </p:cBhvr>
                                    </p:animEffect>
                                    <p:set>
                                      <p:cBhvr>
                                        <p:cTn id="10" dur="1" fill="hold">
                                          <p:stCondLst>
                                            <p:cond delay="499"/>
                                          </p:stCondLst>
                                        </p:cTn>
                                        <p:tgtEl>
                                          <p:spTgt spid="41"/>
                                        </p:tgtEl>
                                        <p:attrNameLst>
                                          <p:attrName>style.visibility</p:attrName>
                                        </p:attrNameLst>
                                      </p:cBhvr>
                                      <p:to>
                                        <p:strVal val="hidden"/>
                                      </p:to>
                                    </p:set>
                                  </p:childTnLst>
                                </p:cTn>
                              </p:par>
                              <p:par>
                                <p:cTn id="11" presetID="18" presetClass="exit" presetSubtype="12" fill="hold" grpId="0" nodeType="withEffect">
                                  <p:stCondLst>
                                    <p:cond delay="0"/>
                                  </p:stCondLst>
                                  <p:childTnLst>
                                    <p:animEffect transition="out" filter="strips(downLeft)">
                                      <p:cBhvr>
                                        <p:cTn id="12" dur="500"/>
                                        <p:tgtEl>
                                          <p:spTgt spid="43"/>
                                        </p:tgtEl>
                                      </p:cBhvr>
                                    </p:animEffect>
                                    <p:set>
                                      <p:cBhvr>
                                        <p:cTn id="13" dur="1" fill="hold">
                                          <p:stCondLst>
                                            <p:cond delay="499"/>
                                          </p:stCondLst>
                                        </p:cTn>
                                        <p:tgtEl>
                                          <p:spTgt spid="43"/>
                                        </p:tgtEl>
                                        <p:attrNameLst>
                                          <p:attrName>style.visibility</p:attrName>
                                        </p:attrNameLst>
                                      </p:cBhvr>
                                      <p:to>
                                        <p:strVal val="hidden"/>
                                      </p:to>
                                    </p:set>
                                  </p:childTnLst>
                                </p:cTn>
                              </p:par>
                              <p:par>
                                <p:cTn id="14" presetID="18" presetClass="exit" presetSubtype="12" fill="hold" grpId="0" nodeType="withEffect">
                                  <p:stCondLst>
                                    <p:cond delay="0"/>
                                  </p:stCondLst>
                                  <p:childTnLst>
                                    <p:animEffect transition="out" filter="strips(downLeft)">
                                      <p:cBhvr>
                                        <p:cTn id="15" dur="500"/>
                                        <p:tgtEl>
                                          <p:spTgt spid="42"/>
                                        </p:tgtEl>
                                      </p:cBhvr>
                                    </p:animEffect>
                                    <p:set>
                                      <p:cBhvr>
                                        <p:cTn id="16" dur="1" fill="hold">
                                          <p:stCondLst>
                                            <p:cond delay="499"/>
                                          </p:stCondLst>
                                        </p:cTn>
                                        <p:tgtEl>
                                          <p:spTgt spid="42"/>
                                        </p:tgtEl>
                                        <p:attrNameLst>
                                          <p:attrName>style.visibility</p:attrName>
                                        </p:attrNameLst>
                                      </p:cBhvr>
                                      <p:to>
                                        <p:strVal val="hidden"/>
                                      </p:to>
                                    </p:set>
                                  </p:childTnLst>
                                </p:cTn>
                              </p:par>
                              <p:par>
                                <p:cTn id="17" presetID="18" presetClass="exit" presetSubtype="12" fill="hold" grpId="0" nodeType="withEffect">
                                  <p:stCondLst>
                                    <p:cond delay="0"/>
                                  </p:stCondLst>
                                  <p:childTnLst>
                                    <p:animEffect transition="out" filter="strips(downLeft)">
                                      <p:cBhvr>
                                        <p:cTn id="18" dur="500"/>
                                        <p:tgtEl>
                                          <p:spTgt spid="47"/>
                                        </p:tgtEl>
                                      </p:cBhvr>
                                    </p:animEffect>
                                    <p:set>
                                      <p:cBhvr>
                                        <p:cTn id="19" dur="1" fill="hold">
                                          <p:stCondLst>
                                            <p:cond delay="499"/>
                                          </p:stCondLst>
                                        </p:cTn>
                                        <p:tgtEl>
                                          <p:spTgt spid="47"/>
                                        </p:tgtEl>
                                        <p:attrNameLst>
                                          <p:attrName>style.visibility</p:attrName>
                                        </p:attrNameLst>
                                      </p:cBhvr>
                                      <p:to>
                                        <p:strVal val="hidden"/>
                                      </p:to>
                                    </p:set>
                                  </p:childTnLst>
                                </p:cTn>
                              </p:par>
                              <p:par>
                                <p:cTn id="20" presetID="18" presetClass="exit" presetSubtype="12" fill="hold" grpId="0" nodeType="withEffect">
                                  <p:stCondLst>
                                    <p:cond delay="0"/>
                                  </p:stCondLst>
                                  <p:childTnLst>
                                    <p:animEffect transition="out" filter="strips(downLeft)">
                                      <p:cBhvr>
                                        <p:cTn id="21" dur="500"/>
                                        <p:tgtEl>
                                          <p:spTgt spid="46"/>
                                        </p:tgtEl>
                                      </p:cBhvr>
                                    </p:animEffect>
                                    <p:set>
                                      <p:cBhvr>
                                        <p:cTn id="22"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42" grpId="0" animBg="1"/>
      <p:bldP spid="42" grpId="1" animBg="1"/>
      <p:bldP spid="43" grpId="0" animBg="1"/>
      <p:bldP spid="43" grpId="1" animBg="1"/>
      <p:bldP spid="46" grpId="0" animBg="1"/>
      <p:bldP spid="46" grpId="1" animBg="1"/>
      <p:bldP spid="47" grpId="0" animBg="1"/>
      <p:bldP spid="47" grpId="1" animBg="1"/>
      <p:bldP spid="48" grpId="1" animBg="1"/>
      <p:bldP spid="49"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294A09A9-5501-47C1-A89A-A340965A2BE2}" type="slidenum">
              <a:rPr lang="en-US" smtClean="0"/>
              <a:t>28</a:t>
            </a:fld>
            <a:endParaRPr lang="en-US" dirty="0"/>
          </a:p>
        </p:txBody>
      </p:sp>
      <p:sp>
        <p:nvSpPr>
          <p:cNvPr id="2" name="Title 11"/>
          <p:cNvSpPr>
            <a:spLocks noGrp="1"/>
          </p:cNvSpPr>
          <p:nvPr/>
        </p:nvSpPr>
        <p:spPr>
          <a:xfrm>
            <a:off x="1167765" y="381000"/>
            <a:ext cx="9779000" cy="13976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vi-VN" altLang="en-US" sz="4000" dirty="0">
                <a:solidFill>
                  <a:schemeClr val="accent1">
                    <a:lumMod val="75000"/>
                  </a:schemeClr>
                </a:solidFill>
                <a:latin typeface="Times New Roman" panose="02020603050405020304"/>
                <a:cs typeface="Times New Roman" panose="02020603050405020304"/>
              </a:rPr>
              <a:t>DEMO MỘT SỐ PHƯƠNG PHÁP TẤN CÔNG SNIFFING</a:t>
            </a:r>
          </a:p>
        </p:txBody>
      </p:sp>
      <p:sp>
        <p:nvSpPr>
          <p:cNvPr id="6" name="Content Placeholder 5">
            <a:extLst>
              <a:ext uri="{FF2B5EF4-FFF2-40B4-BE49-F238E27FC236}">
                <a16:creationId xmlns:a16="http://schemas.microsoft.com/office/drawing/2014/main" id="{B3D3B7A3-2B93-8B9C-7B1D-EE831EE6C85B}"/>
              </a:ext>
            </a:extLst>
          </p:cNvPr>
          <p:cNvSpPr>
            <a:spLocks noGrp="1"/>
          </p:cNvSpPr>
          <p:nvPr>
            <p:ph idx="1"/>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9595" y="1153160"/>
            <a:ext cx="7619365" cy="2387600"/>
          </a:xfrm>
        </p:spPr>
        <p:txBody>
          <a:bodyPr/>
          <a:lstStyle/>
          <a:p>
            <a:r>
              <a:rPr lang="en-US" sz="5000" dirty="0"/>
              <a:t>Thanks For Watching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765" y="381000"/>
            <a:ext cx="8224520" cy="889000"/>
          </a:xfrm>
        </p:spPr>
        <p:txBody>
          <a:bodyPr/>
          <a:lstStyle/>
          <a:p>
            <a:r>
              <a:rPr lang="en-US" sz="4000" dirty="0">
                <a:solidFill>
                  <a:schemeClr val="accent1">
                    <a:lumMod val="75000"/>
                  </a:schemeClr>
                </a:solidFill>
                <a:latin typeface="Times New Roman" panose="02020603050405020304"/>
                <a:cs typeface="Times New Roman" panose="02020603050405020304"/>
              </a:rPr>
              <a:t>GIỚI THIỆU VỀ SNIFFING</a:t>
            </a:r>
          </a:p>
        </p:txBody>
      </p:sp>
      <p:sp>
        <p:nvSpPr>
          <p:cNvPr id="3" name="Content Placeholder 2"/>
          <p:cNvSpPr>
            <a:spLocks noGrp="1"/>
          </p:cNvSpPr>
          <p:nvPr>
            <p:ph idx="1"/>
          </p:nvPr>
        </p:nvSpPr>
        <p:spPr>
          <a:xfrm>
            <a:off x="1167765" y="1270000"/>
            <a:ext cx="9779000" cy="4284980"/>
          </a:xfrm>
        </p:spPr>
        <p:txBody>
          <a:bodyPr/>
          <a:lstStyle/>
          <a:p>
            <a:r>
              <a:rPr lang="vi-VN" altLang="en-US" b="1">
                <a:solidFill>
                  <a:srgbClr val="FF0000"/>
                </a:solidFill>
                <a:latin typeface="Times New Roman" panose="02020603050405020304" charset="0"/>
                <a:cs typeface="Times New Roman" panose="02020603050405020304" charset="0"/>
              </a:rPr>
              <a:t>1. </a:t>
            </a:r>
            <a:r>
              <a:rPr lang="en-US" b="1">
                <a:solidFill>
                  <a:srgbClr val="FF0000"/>
                </a:solidFill>
                <a:latin typeface="Times New Roman" panose="02020603050405020304" charset="0"/>
                <a:cs typeface="Times New Roman" panose="02020603050405020304" charset="0"/>
              </a:rPr>
              <a:t>Sniffing </a:t>
            </a:r>
            <a:r>
              <a:rPr lang="vi-VN" b="1">
                <a:solidFill>
                  <a:srgbClr val="FF0000"/>
                </a:solidFill>
                <a:latin typeface="Times New Roman" panose="02020603050405020304" charset="0"/>
                <a:cs typeface="Times New Roman" panose="02020603050405020304" charset="0"/>
              </a:rPr>
              <a:t>là gì?</a:t>
            </a:r>
          </a:p>
        </p:txBody>
      </p:sp>
      <p:sp>
        <p:nvSpPr>
          <p:cNvPr id="5" name="Slide Number Placeholder 4"/>
          <p:cNvSpPr>
            <a:spLocks noGrp="1"/>
          </p:cNvSpPr>
          <p:nvPr>
            <p:ph type="sldNum" sz="quarter" idx="4"/>
          </p:nvPr>
        </p:nvSpPr>
        <p:spPr/>
        <p:txBody>
          <a:bodyPr/>
          <a:lstStyle/>
          <a:p>
            <a:fld id="{294A09A9-5501-47C1-A89A-A340965A2BE2}" type="slidenum">
              <a:rPr lang="en-US" smtClean="0"/>
              <a:t>3</a:t>
            </a:fld>
            <a:endParaRPr lang="en-US" dirty="0"/>
          </a:p>
        </p:txBody>
      </p:sp>
      <p:pic>
        <p:nvPicPr>
          <p:cNvPr id="101" name="Picture 100"/>
          <p:cNvPicPr/>
          <p:nvPr/>
        </p:nvPicPr>
        <p:blipFill>
          <a:blip r:embed="rId2"/>
          <a:stretch>
            <a:fillRect/>
          </a:stretch>
        </p:blipFill>
        <p:spPr>
          <a:xfrm>
            <a:off x="4867275" y="3249295"/>
            <a:ext cx="826135" cy="826135"/>
          </a:xfrm>
          <a:prstGeom prst="rect">
            <a:avLst/>
          </a:prstGeom>
          <a:noFill/>
          <a:ln w="9525">
            <a:noFill/>
          </a:ln>
        </p:spPr>
      </p:pic>
      <p:sp>
        <p:nvSpPr>
          <p:cNvPr id="10" name="Text Box 9"/>
          <p:cNvSpPr txBox="1"/>
          <p:nvPr/>
        </p:nvSpPr>
        <p:spPr>
          <a:xfrm>
            <a:off x="5636260" y="3401060"/>
            <a:ext cx="1696085" cy="521970"/>
          </a:xfrm>
          <a:prstGeom prst="rect">
            <a:avLst/>
          </a:prstGeom>
          <a:noFill/>
        </p:spPr>
        <p:txBody>
          <a:bodyPr wrap="square" rtlCol="0">
            <a:spAutoFit/>
          </a:bodyPr>
          <a:lstStyle/>
          <a:p>
            <a:r>
              <a:rPr lang="vi-VN" altLang="en-US" sz="2800">
                <a:latin typeface="Arial" panose="020B0604020202020204" pitchFamily="34" charset="0"/>
                <a:cs typeface="Arial" panose="020B0604020202020204" pitchFamily="34" charset="0"/>
              </a:rPr>
              <a:t>Program</a:t>
            </a:r>
          </a:p>
        </p:txBody>
      </p:sp>
      <p:sp>
        <p:nvSpPr>
          <p:cNvPr id="11" name="Oval 10"/>
          <p:cNvSpPr/>
          <p:nvPr/>
        </p:nvSpPr>
        <p:spPr>
          <a:xfrm>
            <a:off x="1457325" y="1974850"/>
            <a:ext cx="2720340" cy="875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a:solidFill>
                  <a:schemeClr val="tx1"/>
                </a:solidFill>
                <a:latin typeface="Times New Roman" panose="02020603050405020304" charset="0"/>
                <a:cs typeface="Times New Roman" panose="02020603050405020304" charset="0"/>
              </a:rPr>
              <a:t>Nghe ngóng lưu lượng thông tin</a:t>
            </a:r>
          </a:p>
        </p:txBody>
      </p:sp>
      <p:sp>
        <p:nvSpPr>
          <p:cNvPr id="12" name="Oval 11"/>
          <p:cNvSpPr/>
          <p:nvPr/>
        </p:nvSpPr>
        <p:spPr>
          <a:xfrm>
            <a:off x="8153400" y="1974850"/>
            <a:ext cx="2720340" cy="875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a:solidFill>
                  <a:schemeClr val="tx1"/>
                </a:solidFill>
                <a:latin typeface="Times New Roman" panose="02020603050405020304" charset="0"/>
                <a:cs typeface="Times New Roman" panose="02020603050405020304" charset="0"/>
              </a:rPr>
              <a:t>Giám sát cuộc gọi và hội thoại</a:t>
            </a:r>
          </a:p>
        </p:txBody>
      </p:sp>
      <p:sp>
        <p:nvSpPr>
          <p:cNvPr id="13" name="Oval 12"/>
          <p:cNvSpPr/>
          <p:nvPr/>
        </p:nvSpPr>
        <p:spPr>
          <a:xfrm>
            <a:off x="1457325" y="4578350"/>
            <a:ext cx="2720340" cy="875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a:solidFill>
                  <a:schemeClr val="tx1"/>
                </a:solidFill>
                <a:latin typeface="Times New Roman" panose="02020603050405020304" charset="0"/>
                <a:cs typeface="Times New Roman" panose="02020603050405020304" charset="0"/>
              </a:rPr>
              <a:t>Lấy cắp các thông tin quan trọng</a:t>
            </a:r>
          </a:p>
        </p:txBody>
      </p:sp>
      <p:sp>
        <p:nvSpPr>
          <p:cNvPr id="14" name="Oval 13"/>
          <p:cNvSpPr/>
          <p:nvPr/>
        </p:nvSpPr>
        <p:spPr>
          <a:xfrm>
            <a:off x="8153400" y="4578350"/>
            <a:ext cx="2720340" cy="875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a:solidFill>
                  <a:schemeClr val="tx1"/>
                </a:solidFill>
                <a:latin typeface="Times New Roman" panose="02020603050405020304" charset="0"/>
                <a:cs typeface="Times New Roman" panose="02020603050405020304" charset="0"/>
              </a:rPr>
              <a:t>Theo dõi và bảo vệ hệ thống mạng</a:t>
            </a:r>
          </a:p>
        </p:txBody>
      </p:sp>
      <p:cxnSp>
        <p:nvCxnSpPr>
          <p:cNvPr id="15" name="Straight Arrow Connector 14"/>
          <p:cNvCxnSpPr/>
          <p:nvPr/>
        </p:nvCxnSpPr>
        <p:spPr>
          <a:xfrm flipH="1" flipV="1">
            <a:off x="4026535" y="2618105"/>
            <a:ext cx="995680" cy="7156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4069080" y="4010660"/>
            <a:ext cx="977900" cy="829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V="1">
            <a:off x="7107555" y="2587625"/>
            <a:ext cx="1144905" cy="7829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7107555" y="3923030"/>
            <a:ext cx="1280160" cy="8432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par>
                                <p:cTn id="13" presetID="22" presetClass="entr" presetSubtype="4" fill="hold" nodeType="with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wipe(down)">
                                      <p:cBhvr>
                                        <p:cTn id="15" dur="500"/>
                                        <p:tgtEl>
                                          <p:spTgt spid="10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000" fill="hold">
                                          <p:stCondLst>
                                            <p:cond delay="0"/>
                                          </p:stCondLst>
                                        </p:cTn>
                                        <p:tgtEl>
                                          <p:spTgt spid="11"/>
                                        </p:tgtEl>
                                        <p:attrNameLst>
                                          <p:attrName>style.visibility</p:attrName>
                                        </p:attrNameLst>
                                      </p:cBhvr>
                                      <p:to>
                                        <p:strVal val="visible"/>
                                      </p:to>
                                    </p:set>
                                    <p:animEffect transition="in" filter="randombar(horizontal)">
                                      <p:cBhvr>
                                        <p:cTn id="20" dur="1000"/>
                                        <p:tgtEl>
                                          <p:spTgt spid="11"/>
                                        </p:tgtEl>
                                      </p:cBhvr>
                                    </p:animEffect>
                                  </p:childTnLst>
                                </p:cTn>
                              </p:par>
                              <p:par>
                                <p:cTn id="21" presetID="14" presetClass="entr" presetSubtype="10" fill="hold" nodeType="withEffect">
                                  <p:stCondLst>
                                    <p:cond delay="0"/>
                                  </p:stCondLst>
                                  <p:childTnLst>
                                    <p:set>
                                      <p:cBhvr>
                                        <p:cTn id="22" dur="1000" fill="hold">
                                          <p:stCondLst>
                                            <p:cond delay="0"/>
                                          </p:stCondLst>
                                        </p:cTn>
                                        <p:tgtEl>
                                          <p:spTgt spid="15"/>
                                        </p:tgtEl>
                                        <p:attrNameLst>
                                          <p:attrName>style.visibility</p:attrName>
                                        </p:attrNameLst>
                                      </p:cBhvr>
                                      <p:to>
                                        <p:strVal val="visible"/>
                                      </p:to>
                                    </p:set>
                                    <p:animEffect transition="in" filter="randombar(horizontal)">
                                      <p:cBhvr>
                                        <p:cTn id="23" dur="10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000" fill="hold">
                                          <p:stCondLst>
                                            <p:cond delay="0"/>
                                          </p:stCondLst>
                                        </p:cTn>
                                        <p:tgtEl>
                                          <p:spTgt spid="17"/>
                                        </p:tgtEl>
                                        <p:attrNameLst>
                                          <p:attrName>style.visibility</p:attrName>
                                        </p:attrNameLst>
                                      </p:cBhvr>
                                      <p:to>
                                        <p:strVal val="visible"/>
                                      </p:to>
                                    </p:set>
                                    <p:animEffect transition="in" filter="randombar(horizontal)">
                                      <p:cBhvr>
                                        <p:cTn id="28" dur="1000"/>
                                        <p:tgtEl>
                                          <p:spTgt spid="17"/>
                                        </p:tgtEl>
                                      </p:cBhvr>
                                    </p:animEffect>
                                  </p:childTnLst>
                                </p:cTn>
                              </p:par>
                              <p:par>
                                <p:cTn id="29" presetID="14" presetClass="entr" presetSubtype="10" fill="hold" grpId="0" nodeType="withEffect">
                                  <p:stCondLst>
                                    <p:cond delay="0"/>
                                  </p:stCondLst>
                                  <p:childTnLst>
                                    <p:set>
                                      <p:cBhvr>
                                        <p:cTn id="30" dur="1000" fill="hold">
                                          <p:stCondLst>
                                            <p:cond delay="0"/>
                                          </p:stCondLst>
                                        </p:cTn>
                                        <p:tgtEl>
                                          <p:spTgt spid="12"/>
                                        </p:tgtEl>
                                        <p:attrNameLst>
                                          <p:attrName>style.visibility</p:attrName>
                                        </p:attrNameLst>
                                      </p:cBhvr>
                                      <p:to>
                                        <p:strVal val="visible"/>
                                      </p:to>
                                    </p:set>
                                    <p:animEffect transition="in" filter="randombar(horizontal)">
                                      <p:cBhvr>
                                        <p:cTn id="31" dur="10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000" fill="hold">
                                          <p:stCondLst>
                                            <p:cond delay="0"/>
                                          </p:stCondLst>
                                        </p:cTn>
                                        <p:tgtEl>
                                          <p:spTgt spid="19"/>
                                        </p:tgtEl>
                                        <p:attrNameLst>
                                          <p:attrName>style.visibility</p:attrName>
                                        </p:attrNameLst>
                                      </p:cBhvr>
                                      <p:to>
                                        <p:strVal val="visible"/>
                                      </p:to>
                                    </p:set>
                                    <p:animEffect transition="in" filter="randombar(horizontal)">
                                      <p:cBhvr>
                                        <p:cTn id="36" dur="1000"/>
                                        <p:tgtEl>
                                          <p:spTgt spid="19"/>
                                        </p:tgtEl>
                                      </p:cBhvr>
                                    </p:animEffect>
                                  </p:childTnLst>
                                </p:cTn>
                              </p:par>
                              <p:par>
                                <p:cTn id="37" presetID="14" presetClass="entr" presetSubtype="10" fill="hold" grpId="0" nodeType="withEffect">
                                  <p:stCondLst>
                                    <p:cond delay="0"/>
                                  </p:stCondLst>
                                  <p:childTnLst>
                                    <p:set>
                                      <p:cBhvr>
                                        <p:cTn id="38" dur="1000" fill="hold">
                                          <p:stCondLst>
                                            <p:cond delay="0"/>
                                          </p:stCondLst>
                                        </p:cTn>
                                        <p:tgtEl>
                                          <p:spTgt spid="14"/>
                                        </p:tgtEl>
                                        <p:attrNameLst>
                                          <p:attrName>style.visibility</p:attrName>
                                        </p:attrNameLst>
                                      </p:cBhvr>
                                      <p:to>
                                        <p:strVal val="visible"/>
                                      </p:to>
                                    </p:set>
                                    <p:animEffect transition="in" filter="randombar(horizontal)">
                                      <p:cBhvr>
                                        <p:cTn id="39" dur="10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000" fill="hold">
                                          <p:stCondLst>
                                            <p:cond delay="0"/>
                                          </p:stCondLst>
                                        </p:cTn>
                                        <p:tgtEl>
                                          <p:spTgt spid="13"/>
                                        </p:tgtEl>
                                        <p:attrNameLst>
                                          <p:attrName>style.visibility</p:attrName>
                                        </p:attrNameLst>
                                      </p:cBhvr>
                                      <p:to>
                                        <p:strVal val="visible"/>
                                      </p:to>
                                    </p:set>
                                    <p:animEffect transition="in" filter="randombar(horizontal)">
                                      <p:cBhvr>
                                        <p:cTn id="44" dur="1000"/>
                                        <p:tgtEl>
                                          <p:spTgt spid="13"/>
                                        </p:tgtEl>
                                      </p:cBhvr>
                                    </p:animEffect>
                                  </p:childTnLst>
                                </p:cTn>
                              </p:par>
                              <p:par>
                                <p:cTn id="45" presetID="14" presetClass="entr" presetSubtype="10" fill="hold" nodeType="withEffect">
                                  <p:stCondLst>
                                    <p:cond delay="0"/>
                                  </p:stCondLst>
                                  <p:childTnLst>
                                    <p:set>
                                      <p:cBhvr>
                                        <p:cTn id="46" dur="1000" fill="hold">
                                          <p:stCondLst>
                                            <p:cond delay="0"/>
                                          </p:stCondLst>
                                        </p:cTn>
                                        <p:tgtEl>
                                          <p:spTgt spid="16"/>
                                        </p:tgtEl>
                                        <p:attrNameLst>
                                          <p:attrName>style.visibility</p:attrName>
                                        </p:attrNameLst>
                                      </p:cBhvr>
                                      <p:to>
                                        <p:strVal val="visible"/>
                                      </p:to>
                                    </p:set>
                                    <p:animEffect transition="in" filter="randombar(horizontal)">
                                      <p:cBhvr>
                                        <p:cTn id="4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animBg="1"/>
      <p:bldP spid="11" grpId="1" animBg="1"/>
      <p:bldP spid="12" grpId="0" animBg="1"/>
      <p:bldP spid="12" grpId="1" animBg="1"/>
      <p:bldP spid="13" grpId="0" animBg="1"/>
      <p:bldP spid="13" grpId="1" animBg="1"/>
      <p:bldP spid="14" grpId="0" animBg="1"/>
      <p:bldP spid="1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294A09A9-5501-47C1-A89A-A340965A2BE2}" type="slidenum">
              <a:rPr lang="en-US" smtClean="0"/>
              <a:t>4</a:t>
            </a:fld>
            <a:endParaRPr lang="en-US" dirty="0"/>
          </a:p>
        </p:txBody>
      </p:sp>
      <p:sp>
        <p:nvSpPr>
          <p:cNvPr id="12" name="Title 11"/>
          <p:cNvSpPr>
            <a:spLocks noGrp="1"/>
          </p:cNvSpPr>
          <p:nvPr>
            <p:ph type="title"/>
          </p:nvPr>
        </p:nvSpPr>
        <p:spPr>
          <a:xfrm>
            <a:off x="1167765" y="381000"/>
            <a:ext cx="8651240" cy="889000"/>
          </a:xfrm>
        </p:spPr>
        <p:txBody>
          <a:bodyPr/>
          <a:lstStyle/>
          <a:p>
            <a:r>
              <a:rPr lang="en-US" sz="4000" dirty="0">
                <a:solidFill>
                  <a:schemeClr val="accent1">
                    <a:lumMod val="75000"/>
                  </a:schemeClr>
                </a:solidFill>
                <a:latin typeface="Times New Roman" panose="02020603050405020304"/>
                <a:cs typeface="Times New Roman" panose="02020603050405020304"/>
              </a:rPr>
              <a:t>GIỚI THIỆU VỀ SNIFFING</a:t>
            </a:r>
          </a:p>
        </p:txBody>
      </p:sp>
      <p:sp>
        <p:nvSpPr>
          <p:cNvPr id="15" name="Rectangles 14"/>
          <p:cNvSpPr/>
          <p:nvPr/>
        </p:nvSpPr>
        <p:spPr>
          <a:xfrm>
            <a:off x="1351280" y="2026920"/>
            <a:ext cx="3584575" cy="1473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2">
                    <a:lumMod val="50000"/>
                  </a:schemeClr>
                </a:solidFill>
                <a:latin typeface="Times New Roman" panose="02020603050405020304" charset="0"/>
                <a:cs typeface="Times New Roman" panose="02020603050405020304" charset="0"/>
              </a:rPr>
              <a:t>Password (từ Email, Web, SMB, FTP, SQL hoặc Telnet)</a:t>
            </a:r>
          </a:p>
        </p:txBody>
      </p:sp>
      <p:sp>
        <p:nvSpPr>
          <p:cNvPr id="16" name="Rectangles 15"/>
          <p:cNvSpPr/>
          <p:nvPr/>
        </p:nvSpPr>
        <p:spPr>
          <a:xfrm>
            <a:off x="6487160" y="2026920"/>
            <a:ext cx="3584575" cy="1473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2">
                    <a:lumMod val="50000"/>
                  </a:schemeClr>
                </a:solidFill>
                <a:latin typeface="Times New Roman" panose="02020603050405020304" charset="0"/>
                <a:cs typeface="Times New Roman" panose="02020603050405020304" charset="0"/>
              </a:rPr>
              <a:t>Các thông tin về thẻ tín dụng</a:t>
            </a:r>
          </a:p>
        </p:txBody>
      </p:sp>
      <p:sp>
        <p:nvSpPr>
          <p:cNvPr id="17" name="Rectangles 16"/>
          <p:cNvSpPr/>
          <p:nvPr/>
        </p:nvSpPr>
        <p:spPr>
          <a:xfrm>
            <a:off x="1351280" y="4074160"/>
            <a:ext cx="3584575" cy="1473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2">
                    <a:lumMod val="50000"/>
                  </a:schemeClr>
                </a:solidFill>
                <a:latin typeface="Times New Roman" panose="02020603050405020304" charset="0"/>
                <a:cs typeface="Times New Roman" panose="02020603050405020304" charset="0"/>
              </a:rPr>
              <a:t>Các tập tin đang di động trên mạng (tập tin Email, FTP hoặc SMB)</a:t>
            </a:r>
          </a:p>
        </p:txBody>
      </p:sp>
      <p:sp>
        <p:nvSpPr>
          <p:cNvPr id="18" name="Rectangles 17"/>
          <p:cNvSpPr/>
          <p:nvPr/>
        </p:nvSpPr>
        <p:spPr>
          <a:xfrm>
            <a:off x="6487160" y="4074160"/>
            <a:ext cx="3584575" cy="1473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2">
                    <a:lumMod val="50000"/>
                  </a:schemeClr>
                </a:solidFill>
                <a:latin typeface="Times New Roman" panose="02020603050405020304" charset="0"/>
                <a:cs typeface="Times New Roman" panose="02020603050405020304" charset="0"/>
              </a:rPr>
              <a:t>Văn bản của Email</a:t>
            </a:r>
          </a:p>
        </p:txBody>
      </p:sp>
      <p:sp>
        <p:nvSpPr>
          <p:cNvPr id="19" name="Content Placeholder 18"/>
          <p:cNvSpPr>
            <a:spLocks noGrp="1"/>
          </p:cNvSpPr>
          <p:nvPr>
            <p:ph idx="1"/>
          </p:nvPr>
        </p:nvSpPr>
        <p:spPr>
          <a:xfrm>
            <a:off x="1167765" y="1270000"/>
            <a:ext cx="9779000" cy="536575"/>
          </a:xfrm>
        </p:spPr>
        <p:txBody>
          <a:bodyPr/>
          <a:lstStyle/>
          <a:p>
            <a:r>
              <a:rPr lang="vi-VN" altLang="en-US" sz="2800" b="1">
                <a:solidFill>
                  <a:srgbClr val="FF0000"/>
                </a:solidFill>
                <a:latin typeface="Times New Roman" panose="02020603050405020304" charset="0"/>
                <a:cs typeface="Times New Roman" panose="02020603050405020304" charset="0"/>
                <a:sym typeface="+mn-ea"/>
              </a:rPr>
              <a:t>1.1 Đối tượng của Sniffing:</a:t>
            </a:r>
            <a:endParaRPr lang="en-US"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barn(inVertical)">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ppt_y</p:attrName>
                                        </p:attrNameLst>
                                      </p:cBhvr>
                                      <p:tavLst>
                                        <p:tav tm="0">
                                          <p:val>
                                            <p:strVal val="#ppt_y+#ppt_h*1.125000"/>
                                          </p:val>
                                        </p:tav>
                                        <p:tav tm="100000">
                                          <p:val>
                                            <p:strVal val="#ppt_y"/>
                                          </p:val>
                                        </p:tav>
                                      </p:tavLst>
                                    </p:anim>
                                    <p:animEffect transition="in" filter="wipe(up)">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p:tgtEl>
                                          <p:spTgt spid="16"/>
                                        </p:tgtEl>
                                        <p:attrNameLst>
                                          <p:attrName>ppt_y</p:attrName>
                                        </p:attrNameLst>
                                      </p:cBhvr>
                                      <p:tavLst>
                                        <p:tav tm="0">
                                          <p:val>
                                            <p:strVal val="#ppt_y+#ppt_h*1.125000"/>
                                          </p:val>
                                        </p:tav>
                                        <p:tav tm="100000">
                                          <p:val>
                                            <p:strVal val="#ppt_y"/>
                                          </p:val>
                                        </p:tav>
                                      </p:tavLst>
                                    </p:anim>
                                    <p:animEffect transition="in" filter="wipe(up)">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p:tgtEl>
                                          <p:spTgt spid="17"/>
                                        </p:tgtEl>
                                        <p:attrNameLst>
                                          <p:attrName>ppt_y</p:attrName>
                                        </p:attrNameLst>
                                      </p:cBhvr>
                                      <p:tavLst>
                                        <p:tav tm="0">
                                          <p:val>
                                            <p:strVal val="#ppt_y+#ppt_h*1.125000"/>
                                          </p:val>
                                        </p:tav>
                                        <p:tav tm="100000">
                                          <p:val>
                                            <p:strVal val="#ppt_y"/>
                                          </p:val>
                                        </p:tav>
                                      </p:tavLst>
                                    </p:anim>
                                    <p:animEffect transition="in" filter="wipe(up)">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p:tgtEl>
                                          <p:spTgt spid="18"/>
                                        </p:tgtEl>
                                        <p:attrNameLst>
                                          <p:attrName>ppt_y</p:attrName>
                                        </p:attrNameLst>
                                      </p:cBhvr>
                                      <p:tavLst>
                                        <p:tav tm="0">
                                          <p:val>
                                            <p:strVal val="#ppt_y+#ppt_h*1.125000"/>
                                          </p:val>
                                        </p:tav>
                                        <p:tav tm="100000">
                                          <p:val>
                                            <p:strVal val="#ppt_y"/>
                                          </p:val>
                                        </p:tav>
                                      </p:tavLst>
                                    </p:anim>
                                    <p:animEffect transition="in" filter="wipe(up)">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P spid="18" grpId="0" animBg="1"/>
      <p:bldP spid="1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7765" y="1270000"/>
            <a:ext cx="5226050" cy="4274820"/>
          </a:xfrm>
        </p:spPr>
        <p:txBody>
          <a:bodyPr/>
          <a:lstStyle/>
          <a:p>
            <a:r>
              <a:rPr lang="vi-VN" altLang="en-US" sz="2800" b="1">
                <a:solidFill>
                  <a:srgbClr val="FF0000"/>
                </a:solidFill>
                <a:latin typeface="Times New Roman" panose="02020603050405020304" charset="0"/>
                <a:cs typeface="Times New Roman" panose="02020603050405020304" charset="0"/>
              </a:rPr>
              <a:t>1.2 </a:t>
            </a:r>
            <a:r>
              <a:rPr lang="en-US" sz="2800" b="1">
                <a:solidFill>
                  <a:srgbClr val="FF0000"/>
                </a:solidFill>
                <a:latin typeface="Times New Roman" panose="02020603050405020304" charset="0"/>
                <a:cs typeface="Times New Roman" panose="02020603050405020304" charset="0"/>
              </a:rPr>
              <a:t>Sniffing </a:t>
            </a:r>
            <a:r>
              <a:rPr lang="vi-VN" sz="2800" b="1">
                <a:solidFill>
                  <a:srgbClr val="FF0000"/>
                </a:solidFill>
                <a:latin typeface="Times New Roman" panose="02020603050405020304" charset="0"/>
                <a:cs typeface="Times New Roman" panose="02020603050405020304" charset="0"/>
              </a:rPr>
              <a:t>thường xảy ra ở đâu?</a:t>
            </a:r>
          </a:p>
          <a:p>
            <a:pPr algn="l">
              <a:lnSpc>
                <a:spcPct val="140000"/>
              </a:lnSpc>
            </a:pPr>
            <a:r>
              <a:rPr lang="vi-VN" sz="2300">
                <a:latin typeface="Times New Roman" panose="02020603050405020304" charset="0"/>
                <a:cs typeface="Times New Roman" panose="02020603050405020304" charset="0"/>
              </a:rPr>
              <a:t>Sniffing chủ yếu xảy ra ở mặt vật lý.</a:t>
            </a:r>
          </a:p>
          <a:p>
            <a:pPr>
              <a:lnSpc>
                <a:spcPct val="90000"/>
              </a:lnSpc>
            </a:pPr>
            <a:r>
              <a:rPr lang="vi-VN" sz="2300">
                <a:latin typeface="Times New Roman" panose="02020603050405020304" charset="0"/>
                <a:cs typeface="Times New Roman" panose="02020603050405020304" charset="0"/>
              </a:rPr>
              <a:t>Có nghĩa là kẻ tấn công phải tiếp cận và có thể điều khiển một thành phần của hệ thống mạng, chẳng hạn như một máy tính nào đó.</a:t>
            </a:r>
          </a:p>
          <a:p>
            <a:pPr>
              <a:lnSpc>
                <a:spcPct val="90000"/>
              </a:lnSpc>
            </a:pPr>
            <a:r>
              <a:rPr lang="vi-VN" sz="2300">
                <a:latin typeface="Times New Roman" panose="02020603050405020304" charset="0"/>
                <a:cs typeface="Times New Roman" panose="02020603050405020304" charset="0"/>
              </a:rPr>
              <a:t>Ví dụ, kẻ tấn công tìm cách điều khiển một máy tính nào đó trong hệ thống. Rồi cài đặt trình nghe lén vào máy đó để thực hiện nghe trộm từ xa.</a:t>
            </a:r>
          </a:p>
          <a:p>
            <a:pPr>
              <a:lnSpc>
                <a:spcPct val="90000"/>
              </a:lnSpc>
            </a:pPr>
            <a:endParaRPr lang="vi-VN" sz="2300">
              <a:latin typeface="Times New Roman" panose="02020603050405020304" charset="0"/>
              <a:cs typeface="Times New Roman" panose="02020603050405020304" charset="0"/>
            </a:endParaRPr>
          </a:p>
        </p:txBody>
      </p:sp>
      <p:sp>
        <p:nvSpPr>
          <p:cNvPr id="5" name="Slide Number Placeholder 4"/>
          <p:cNvSpPr>
            <a:spLocks noGrp="1"/>
          </p:cNvSpPr>
          <p:nvPr>
            <p:ph type="sldNum" sz="quarter" idx="4"/>
          </p:nvPr>
        </p:nvSpPr>
        <p:spPr/>
        <p:txBody>
          <a:bodyPr/>
          <a:lstStyle/>
          <a:p>
            <a:fld id="{294A09A9-5501-47C1-A89A-A340965A2BE2}" type="slidenum">
              <a:rPr lang="en-US" smtClean="0"/>
              <a:t>5</a:t>
            </a:fld>
            <a:endParaRPr lang="en-US" dirty="0"/>
          </a:p>
        </p:txBody>
      </p:sp>
      <p:pic>
        <p:nvPicPr>
          <p:cNvPr id="102" name="Picture 101"/>
          <p:cNvPicPr/>
          <p:nvPr/>
        </p:nvPicPr>
        <p:blipFill>
          <a:blip r:embed="rId2"/>
          <a:stretch>
            <a:fillRect/>
          </a:stretch>
        </p:blipFill>
        <p:spPr>
          <a:xfrm>
            <a:off x="6096000" y="3429000"/>
            <a:ext cx="0" cy="0"/>
          </a:xfrm>
          <a:prstGeom prst="rect">
            <a:avLst/>
          </a:prstGeom>
          <a:noFill/>
          <a:ln w="9525">
            <a:noFill/>
          </a:ln>
        </p:spPr>
      </p:pic>
      <p:pic>
        <p:nvPicPr>
          <p:cNvPr id="103" name="Content Placeholder 102"/>
          <p:cNvPicPr>
            <a:picLocks noGrp="1" noChangeAspect="1"/>
          </p:cNvPicPr>
          <p:nvPr>
            <p:ph idx="10"/>
          </p:nvPr>
        </p:nvPicPr>
        <p:blipFill>
          <a:blip r:embed="rId2"/>
          <a:stretch>
            <a:fillRect/>
          </a:stretch>
        </p:blipFill>
        <p:spPr>
          <a:xfrm>
            <a:off x="6567170" y="1453515"/>
            <a:ext cx="4886960" cy="3671570"/>
          </a:xfrm>
          <a:prstGeom prst="rect">
            <a:avLst/>
          </a:prstGeom>
          <a:noFill/>
          <a:ln w="9525">
            <a:noFill/>
          </a:ln>
        </p:spPr>
      </p:pic>
      <p:sp>
        <p:nvSpPr>
          <p:cNvPr id="21" name="Title 20"/>
          <p:cNvSpPr>
            <a:spLocks noGrp="1"/>
          </p:cNvSpPr>
          <p:nvPr>
            <p:ph type="title"/>
          </p:nvPr>
        </p:nvSpPr>
        <p:spPr>
          <a:xfrm>
            <a:off x="1167765" y="381000"/>
            <a:ext cx="8651240" cy="889000"/>
          </a:xfrm>
        </p:spPr>
        <p:txBody>
          <a:bodyPr/>
          <a:lstStyle/>
          <a:p>
            <a:r>
              <a:rPr lang="en-US" sz="4000" dirty="0">
                <a:solidFill>
                  <a:schemeClr val="accent1">
                    <a:lumMod val="75000"/>
                  </a:schemeClr>
                </a:solidFill>
                <a:latin typeface="Times New Roman" panose="02020603050405020304"/>
                <a:cs typeface="Times New Roman" panose="02020603050405020304"/>
              </a:rPr>
              <a:t>GIỚI THIỆU VỀ SNIFFING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000" fill="hold">
                                          <p:stCondLst>
                                            <p:cond delay="0"/>
                                          </p:stCondLst>
                                        </p:cTn>
                                        <p:tgtEl>
                                          <p:spTgt spid="3">
                                            <p:txEl>
                                              <p:pRg st="1" end="1"/>
                                            </p:txEl>
                                          </p:spTgt>
                                        </p:tgtEl>
                                        <p:attrNameLst>
                                          <p:attrName>style.visibility</p:attrName>
                                        </p:attrNameLst>
                                      </p:cBhvr>
                                      <p:to>
                                        <p:strVal val="visible"/>
                                      </p:to>
                                    </p:set>
                                    <p:animEffect transition="in" filter="strips(downLeft)">
                                      <p:cBhvr>
                                        <p:cTn id="12" dur="1000"/>
                                        <p:tgtEl>
                                          <p:spTgt spid="3">
                                            <p:txEl>
                                              <p:pRg st="1" end="1"/>
                                            </p:txEl>
                                          </p:spTgt>
                                        </p:tgtEl>
                                      </p:cBhvr>
                                    </p:animEffect>
                                  </p:childTnLst>
                                </p:cTn>
                              </p:par>
                              <p:par>
                                <p:cTn id="13" presetID="18" presetClass="entr" presetSubtype="12" fill="hold" nodeType="withEffect">
                                  <p:stCondLst>
                                    <p:cond delay="0"/>
                                  </p:stCondLst>
                                  <p:childTnLst>
                                    <p:set>
                                      <p:cBhvr>
                                        <p:cTn id="14" dur="1000" fill="hold">
                                          <p:stCondLst>
                                            <p:cond delay="0"/>
                                          </p:stCondLst>
                                        </p:cTn>
                                        <p:tgtEl>
                                          <p:spTgt spid="3">
                                            <p:txEl>
                                              <p:pRg st="2" end="2"/>
                                            </p:txEl>
                                          </p:spTgt>
                                        </p:tgtEl>
                                        <p:attrNameLst>
                                          <p:attrName>style.visibility</p:attrName>
                                        </p:attrNameLst>
                                      </p:cBhvr>
                                      <p:to>
                                        <p:strVal val="visible"/>
                                      </p:to>
                                    </p:set>
                                    <p:animEffect transition="in" filter="strips(downLeft)">
                                      <p:cBhvr>
                                        <p:cTn id="15" dur="1000"/>
                                        <p:tgtEl>
                                          <p:spTgt spid="3">
                                            <p:txEl>
                                              <p:pRg st="2" end="2"/>
                                            </p:txEl>
                                          </p:spTgt>
                                        </p:tgtEl>
                                      </p:cBhvr>
                                    </p:animEffect>
                                  </p:childTnLst>
                                </p:cTn>
                              </p:par>
                              <p:par>
                                <p:cTn id="16" presetID="18" presetClass="entr" presetSubtype="12" fill="hold" nodeType="withEffect">
                                  <p:stCondLst>
                                    <p:cond delay="0"/>
                                  </p:stCondLst>
                                  <p:childTnLst>
                                    <p:set>
                                      <p:cBhvr>
                                        <p:cTn id="17" dur="1000" fill="hold">
                                          <p:stCondLst>
                                            <p:cond delay="0"/>
                                          </p:stCondLst>
                                        </p:cTn>
                                        <p:tgtEl>
                                          <p:spTgt spid="3">
                                            <p:txEl>
                                              <p:pRg st="3" end="3"/>
                                            </p:txEl>
                                          </p:spTgt>
                                        </p:tgtEl>
                                        <p:attrNameLst>
                                          <p:attrName>style.visibility</p:attrName>
                                        </p:attrNameLst>
                                      </p:cBhvr>
                                      <p:to>
                                        <p:strVal val="visible"/>
                                      </p:to>
                                    </p:set>
                                    <p:animEffect transition="in" filter="strips(downLeft)">
                                      <p:cBhvr>
                                        <p:cTn id="18" dur="1000"/>
                                        <p:tgtEl>
                                          <p:spTgt spid="3">
                                            <p:txEl>
                                              <p:pRg st="3" end="3"/>
                                            </p:txEl>
                                          </p:spTgt>
                                        </p:tgtEl>
                                      </p:cBhvr>
                                    </p:animEffect>
                                  </p:childTnLst>
                                </p:cTn>
                              </p:par>
                              <p:par>
                                <p:cTn id="19" presetID="18" presetClass="entr" presetSubtype="12" fill="hold" nodeType="withEffect">
                                  <p:stCondLst>
                                    <p:cond delay="0"/>
                                  </p:stCondLst>
                                  <p:childTnLst>
                                    <p:set>
                                      <p:cBhvr>
                                        <p:cTn id="20" dur="1000" fill="hold">
                                          <p:stCondLst>
                                            <p:cond delay="0"/>
                                          </p:stCondLst>
                                        </p:cTn>
                                        <p:tgtEl>
                                          <p:spTgt spid="103"/>
                                        </p:tgtEl>
                                        <p:attrNameLst>
                                          <p:attrName>style.visibility</p:attrName>
                                        </p:attrNameLst>
                                      </p:cBhvr>
                                      <p:to>
                                        <p:strVal val="visible"/>
                                      </p:to>
                                    </p:set>
                                    <p:animEffect transition="in" filter="strips(downLeft)">
                                      <p:cBhvr>
                                        <p:cTn id="21"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167765" y="1270000"/>
            <a:ext cx="9779000" cy="4518660"/>
          </a:xfrm>
        </p:spPr>
        <p:txBody>
          <a:bodyPr/>
          <a:lstStyle/>
          <a:p>
            <a:r>
              <a:rPr lang="vi-VN" altLang="en-US" b="1">
                <a:solidFill>
                  <a:srgbClr val="FF0000"/>
                </a:solidFill>
                <a:latin typeface="Times New Roman" panose="02020603050405020304" charset="0"/>
                <a:cs typeface="Times New Roman" panose="02020603050405020304" charset="0"/>
                <a:sym typeface="+mn-ea"/>
              </a:rPr>
              <a:t>1.3 Phân loại </a:t>
            </a:r>
            <a:r>
              <a:rPr lang="en-US" b="1">
                <a:solidFill>
                  <a:srgbClr val="FF0000"/>
                </a:solidFill>
                <a:latin typeface="Times New Roman" panose="02020603050405020304" charset="0"/>
                <a:cs typeface="Times New Roman" panose="02020603050405020304" charset="0"/>
                <a:sym typeface="+mn-ea"/>
              </a:rPr>
              <a:t>Sniffing</a:t>
            </a:r>
            <a:r>
              <a:rPr lang="vi-VN" altLang="en-US" b="1">
                <a:solidFill>
                  <a:srgbClr val="FF0000"/>
                </a:solidFill>
                <a:latin typeface="Times New Roman" panose="02020603050405020304" charset="0"/>
                <a:cs typeface="Times New Roman" panose="02020603050405020304" charset="0"/>
                <a:sym typeface="+mn-ea"/>
              </a:rPr>
              <a:t>:</a:t>
            </a:r>
          </a:p>
          <a:p>
            <a:pPr marL="914400" lvl="1" indent="-457200">
              <a:buFont typeface="Wingdings" panose="05000000000000000000" charset="0"/>
              <a:buChar char="§"/>
            </a:pPr>
            <a:r>
              <a:rPr lang="vi-VN" altLang="en-US" b="1">
                <a:solidFill>
                  <a:srgbClr val="0070C0"/>
                </a:solidFill>
                <a:latin typeface="Times New Roman" panose="02020603050405020304" charset="0"/>
                <a:cs typeface="Times New Roman" panose="02020603050405020304" charset="0"/>
                <a:sym typeface="+mn-ea"/>
              </a:rPr>
              <a:t>Active:</a:t>
            </a:r>
          </a:p>
          <a:p>
            <a:pPr lvl="1">
              <a:buFont typeface="Wingdings" panose="05000000000000000000" charset="0"/>
            </a:pPr>
            <a:r>
              <a:rPr lang="vi-VN" altLang="en-US" sz="2300">
                <a:solidFill>
                  <a:schemeClr val="tx1"/>
                </a:solidFill>
                <a:latin typeface="Times New Roman" panose="02020603050405020304" charset="0"/>
                <a:cs typeface="Times New Roman" panose="02020603050405020304" charset="0"/>
                <a:sym typeface="+mn-ea"/>
              </a:rPr>
              <a:t>Chủ yếu hoạt động trong môi trường có các thiết bị chuyển mạch gói, phổ biến hiện nay là các dạng mạch sử dụng Switch.</a:t>
            </a:r>
          </a:p>
          <a:p>
            <a:pPr lvl="1">
              <a:buFont typeface="Wingdings" panose="05000000000000000000" charset="0"/>
            </a:pPr>
            <a:endParaRPr lang="vi-VN" altLang="en-US" sz="2300">
              <a:solidFill>
                <a:schemeClr val="tx1"/>
              </a:solidFill>
              <a:latin typeface="Times New Roman" panose="02020603050405020304" charset="0"/>
              <a:cs typeface="Times New Roman" panose="02020603050405020304" charset="0"/>
              <a:sym typeface="+mn-ea"/>
            </a:endParaRPr>
          </a:p>
          <a:p>
            <a:pPr lvl="1">
              <a:buFont typeface="Wingdings" panose="05000000000000000000" charset="0"/>
            </a:pPr>
            <a:r>
              <a:rPr lang="vi-VN" altLang="en-US" sz="2300">
                <a:solidFill>
                  <a:schemeClr val="tx1"/>
                </a:solidFill>
                <a:latin typeface="Times New Roman" panose="02020603050405020304" charset="0"/>
                <a:cs typeface="Times New Roman" panose="02020603050405020304" charset="0"/>
                <a:sym typeface="+mn-ea"/>
              </a:rPr>
              <a:t>Kẻ tấn công thực hiện sniffing dựa trên cơ chế ARP và RARP bằng cách phát đi các gói tin đầu độc. Ngoài ra, các sniffer còn có thể dùng phương pháp giả địa chỉ MAC qua đó ép dòng dữ liệu đi qua card mạng của mình.</a:t>
            </a:r>
          </a:p>
          <a:p>
            <a:pPr lvl="1">
              <a:buFont typeface="Wingdings" panose="05000000000000000000" charset="0"/>
            </a:pPr>
            <a:endParaRPr lang="vi-VN" altLang="en-US" sz="2300">
              <a:solidFill>
                <a:schemeClr val="tx1"/>
              </a:solidFill>
              <a:latin typeface="Times New Roman" panose="02020603050405020304" charset="0"/>
              <a:cs typeface="Times New Roman" panose="02020603050405020304" charset="0"/>
              <a:sym typeface="+mn-ea"/>
            </a:endParaRPr>
          </a:p>
          <a:p>
            <a:pPr lvl="1">
              <a:buFont typeface="Wingdings" panose="05000000000000000000" charset="0"/>
            </a:pPr>
            <a:r>
              <a:rPr lang="vi-VN" altLang="en-US" sz="2300">
                <a:solidFill>
                  <a:schemeClr val="tx1"/>
                </a:solidFill>
                <a:latin typeface="Times New Roman" panose="02020603050405020304" charset="0"/>
                <a:cs typeface="Times New Roman" panose="02020603050405020304" charset="0"/>
                <a:sym typeface="+mn-ea"/>
              </a:rPr>
              <a:t>Tuy nhiên, do gói tin phải gửi đi nên sẽ chiếm băng thông. Nếu thực hiện sniffing quá nhiều máy trong mạng thì lượng gói tin gửi đi sẽ rất lớn (do liên tục gửi đi các gói tin giả mạo) có thể dẫn đến nghẽn mạng.</a:t>
            </a:r>
          </a:p>
        </p:txBody>
      </p:sp>
      <p:sp>
        <p:nvSpPr>
          <p:cNvPr id="5" name="Slide Number Placeholder 4"/>
          <p:cNvSpPr>
            <a:spLocks noGrp="1"/>
          </p:cNvSpPr>
          <p:nvPr>
            <p:ph type="sldNum" sz="quarter" idx="4"/>
          </p:nvPr>
        </p:nvSpPr>
        <p:spPr/>
        <p:txBody>
          <a:bodyPr/>
          <a:lstStyle/>
          <a:p>
            <a:fld id="{294A09A9-5501-47C1-A89A-A340965A2BE2}" type="slidenum">
              <a:rPr lang="en-US" smtClean="0"/>
              <a:t>6</a:t>
            </a:fld>
            <a:endParaRPr lang="en-US" dirty="0"/>
          </a:p>
        </p:txBody>
      </p:sp>
      <p:sp>
        <p:nvSpPr>
          <p:cNvPr id="12" name="Title 11"/>
          <p:cNvSpPr>
            <a:spLocks noGrp="1"/>
          </p:cNvSpPr>
          <p:nvPr/>
        </p:nvSpPr>
        <p:spPr>
          <a:xfrm>
            <a:off x="1167765" y="381000"/>
            <a:ext cx="8651240" cy="889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4000" dirty="0">
                <a:solidFill>
                  <a:schemeClr val="accent1">
                    <a:lumMod val="75000"/>
                  </a:schemeClr>
                </a:solidFill>
                <a:latin typeface="Times New Roman" panose="02020603050405020304"/>
                <a:cs typeface="Times New Roman" panose="02020603050405020304"/>
              </a:rPr>
              <a:t>GIỚI THIỆU VỀ SNIFFING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nodeType="clickEffect">
                                  <p:stCondLst>
                                    <p:cond delay="0"/>
                                  </p:stCondLst>
                                  <p:childTnLst>
                                    <p:set>
                                      <p:cBhvr>
                                        <p:cTn id="11" dur="500" fill="hold">
                                          <p:stCondLst>
                                            <p:cond delay="0"/>
                                          </p:stCondLst>
                                        </p:cTn>
                                        <p:tgtEl>
                                          <p:spTgt spid="7">
                                            <p:txEl>
                                              <p:pRg st="1" end="1"/>
                                            </p:txEl>
                                          </p:spTgt>
                                        </p:tgtEl>
                                        <p:attrNameLst>
                                          <p:attrName>style.visibility</p:attrName>
                                        </p:attrNameLst>
                                      </p:cBhvr>
                                      <p:to>
                                        <p:strVal val="visible"/>
                                      </p:to>
                                    </p:set>
                                    <p:anim calcmode="lin" valueType="num">
                                      <p:cBhvr additive="base">
                                        <p:cTn id="12"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nodeType="clickEffect">
                                  <p:stCondLst>
                                    <p:cond delay="0"/>
                                  </p:stCondLst>
                                  <p:childTnLst>
                                    <p:set>
                                      <p:cBhvr>
                                        <p:cTn id="17" dur="750" fill="hold">
                                          <p:stCondLst>
                                            <p:cond delay="0"/>
                                          </p:stCondLst>
                                        </p:cTn>
                                        <p:tgtEl>
                                          <p:spTgt spid="7">
                                            <p:txEl>
                                              <p:pRg st="2" end="2"/>
                                            </p:txEl>
                                          </p:spTgt>
                                        </p:tgtEl>
                                        <p:attrNameLst>
                                          <p:attrName>style.visibility</p:attrName>
                                        </p:attrNameLst>
                                      </p:cBhvr>
                                      <p:to>
                                        <p:strVal val="visible"/>
                                      </p:to>
                                    </p:set>
                                    <p:anim calcmode="lin" valueType="num">
                                      <p:cBhvr>
                                        <p:cTn id="18" dur="750" fill="hold"/>
                                        <p:tgtEl>
                                          <p:spTgt spid="7">
                                            <p:txEl>
                                              <p:pRg st="2" end="2"/>
                                            </p:txEl>
                                          </p:spTgt>
                                        </p:tgtEl>
                                        <p:attrNameLst>
                                          <p:attrName>ppt_x</p:attrName>
                                        </p:attrNameLst>
                                      </p:cBhvr>
                                      <p:tavLst>
                                        <p:tav tm="0">
                                          <p:val>
                                            <p:strVal val="#ppt_x-.2"/>
                                          </p:val>
                                        </p:tav>
                                        <p:tav tm="100000">
                                          <p:val>
                                            <p:strVal val="#ppt_x"/>
                                          </p:val>
                                        </p:tav>
                                      </p:tavLst>
                                    </p:anim>
                                    <p:anim calcmode="lin" valueType="num">
                                      <p:cBhvr>
                                        <p:cTn id="19" dur="750" fill="hold"/>
                                        <p:tgtEl>
                                          <p:spTgt spid="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0" dur="750"/>
                                        <p:tgtEl>
                                          <p:spTgt spid="7">
                                            <p:txEl>
                                              <p:pRg st="2" end="2"/>
                                            </p:txEl>
                                          </p:spTgt>
                                        </p:tgtEl>
                                      </p:cBhvr>
                                    </p:animEffect>
                                  </p:childTnLst>
                                </p:cTn>
                              </p:par>
                              <p:par>
                                <p:cTn id="21" presetID="29" presetClass="entr" presetSubtype="0" fill="hold" nodeType="withEffect">
                                  <p:stCondLst>
                                    <p:cond delay="0"/>
                                  </p:stCondLst>
                                  <p:childTnLst>
                                    <p:set>
                                      <p:cBhvr>
                                        <p:cTn id="22" dur="750" fill="hold">
                                          <p:stCondLst>
                                            <p:cond delay="0"/>
                                          </p:stCondLst>
                                        </p:cTn>
                                        <p:tgtEl>
                                          <p:spTgt spid="7">
                                            <p:txEl>
                                              <p:pRg st="4" end="4"/>
                                            </p:txEl>
                                          </p:spTgt>
                                        </p:tgtEl>
                                        <p:attrNameLst>
                                          <p:attrName>style.visibility</p:attrName>
                                        </p:attrNameLst>
                                      </p:cBhvr>
                                      <p:to>
                                        <p:strVal val="visible"/>
                                      </p:to>
                                    </p:set>
                                    <p:anim calcmode="lin" valueType="num">
                                      <p:cBhvr>
                                        <p:cTn id="23" dur="750" fill="hold"/>
                                        <p:tgtEl>
                                          <p:spTgt spid="7">
                                            <p:txEl>
                                              <p:pRg st="4" end="4"/>
                                            </p:txEl>
                                          </p:spTgt>
                                        </p:tgtEl>
                                        <p:attrNameLst>
                                          <p:attrName>ppt_x</p:attrName>
                                        </p:attrNameLst>
                                      </p:cBhvr>
                                      <p:tavLst>
                                        <p:tav tm="0">
                                          <p:val>
                                            <p:strVal val="#ppt_x-.2"/>
                                          </p:val>
                                        </p:tav>
                                        <p:tav tm="100000">
                                          <p:val>
                                            <p:strVal val="#ppt_x"/>
                                          </p:val>
                                        </p:tav>
                                      </p:tavLst>
                                    </p:anim>
                                    <p:anim calcmode="lin" valueType="num">
                                      <p:cBhvr>
                                        <p:cTn id="24" dur="750" fill="hold"/>
                                        <p:tgtEl>
                                          <p:spTgt spid="7">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5" dur="750"/>
                                        <p:tgtEl>
                                          <p:spTgt spid="7">
                                            <p:txEl>
                                              <p:pRg st="4" end="4"/>
                                            </p:txEl>
                                          </p:spTgt>
                                        </p:tgtEl>
                                      </p:cBhvr>
                                    </p:animEffect>
                                  </p:childTnLst>
                                </p:cTn>
                              </p:par>
                              <p:par>
                                <p:cTn id="26" presetID="29" presetClass="entr" presetSubtype="0" fill="hold" nodeType="withEffect">
                                  <p:stCondLst>
                                    <p:cond delay="0"/>
                                  </p:stCondLst>
                                  <p:childTnLst>
                                    <p:set>
                                      <p:cBhvr>
                                        <p:cTn id="27" dur="750" fill="hold">
                                          <p:stCondLst>
                                            <p:cond delay="0"/>
                                          </p:stCondLst>
                                        </p:cTn>
                                        <p:tgtEl>
                                          <p:spTgt spid="7">
                                            <p:txEl>
                                              <p:pRg st="6" end="6"/>
                                            </p:txEl>
                                          </p:spTgt>
                                        </p:tgtEl>
                                        <p:attrNameLst>
                                          <p:attrName>style.visibility</p:attrName>
                                        </p:attrNameLst>
                                      </p:cBhvr>
                                      <p:to>
                                        <p:strVal val="visible"/>
                                      </p:to>
                                    </p:set>
                                    <p:anim calcmode="lin" valueType="num">
                                      <p:cBhvr>
                                        <p:cTn id="28" dur="750" fill="hold"/>
                                        <p:tgtEl>
                                          <p:spTgt spid="7">
                                            <p:txEl>
                                              <p:pRg st="6" end="6"/>
                                            </p:txEl>
                                          </p:spTgt>
                                        </p:tgtEl>
                                        <p:attrNameLst>
                                          <p:attrName>ppt_x</p:attrName>
                                        </p:attrNameLst>
                                      </p:cBhvr>
                                      <p:tavLst>
                                        <p:tav tm="0">
                                          <p:val>
                                            <p:strVal val="#ppt_x-.2"/>
                                          </p:val>
                                        </p:tav>
                                        <p:tav tm="100000">
                                          <p:val>
                                            <p:strVal val="#ppt_x"/>
                                          </p:val>
                                        </p:tav>
                                      </p:tavLst>
                                    </p:anim>
                                    <p:anim calcmode="lin" valueType="num">
                                      <p:cBhvr>
                                        <p:cTn id="29" dur="750" fill="hold"/>
                                        <p:tgtEl>
                                          <p:spTgt spid="7">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0" dur="75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167765" y="1270000"/>
            <a:ext cx="9779000" cy="4518660"/>
          </a:xfrm>
        </p:spPr>
        <p:txBody>
          <a:bodyPr/>
          <a:lstStyle/>
          <a:p>
            <a:r>
              <a:rPr lang="vi-VN" altLang="en-US" b="1">
                <a:solidFill>
                  <a:srgbClr val="FF0000"/>
                </a:solidFill>
                <a:latin typeface="Times New Roman" panose="02020603050405020304" charset="0"/>
                <a:cs typeface="Times New Roman" panose="02020603050405020304" charset="0"/>
                <a:sym typeface="+mn-ea"/>
              </a:rPr>
              <a:t>1.3 Phân loại </a:t>
            </a:r>
            <a:r>
              <a:rPr lang="en-US" b="1">
                <a:solidFill>
                  <a:srgbClr val="FF0000"/>
                </a:solidFill>
                <a:latin typeface="Times New Roman" panose="02020603050405020304" charset="0"/>
                <a:cs typeface="Times New Roman" panose="02020603050405020304" charset="0"/>
                <a:sym typeface="+mn-ea"/>
              </a:rPr>
              <a:t>Sniffing</a:t>
            </a:r>
            <a:r>
              <a:rPr lang="vi-VN" altLang="en-US" b="1">
                <a:solidFill>
                  <a:srgbClr val="FF0000"/>
                </a:solidFill>
                <a:latin typeface="Times New Roman" panose="02020603050405020304" charset="0"/>
                <a:cs typeface="Times New Roman" panose="02020603050405020304" charset="0"/>
                <a:sym typeface="+mn-ea"/>
              </a:rPr>
              <a:t>:</a:t>
            </a:r>
          </a:p>
          <a:p>
            <a:pPr marL="914400" lvl="1" indent="-457200">
              <a:buFont typeface="Wingdings" panose="05000000000000000000" charset="0"/>
              <a:buChar char="§"/>
            </a:pPr>
            <a:r>
              <a:rPr lang="vi-VN" altLang="en-US" b="1">
                <a:solidFill>
                  <a:srgbClr val="0070C0"/>
                </a:solidFill>
                <a:latin typeface="Times New Roman" panose="02020603050405020304" charset="0"/>
                <a:cs typeface="Times New Roman" panose="02020603050405020304" charset="0"/>
                <a:sym typeface="+mn-ea"/>
              </a:rPr>
              <a:t>Passive:</a:t>
            </a:r>
          </a:p>
          <a:p>
            <a:pPr lvl="1">
              <a:buFont typeface="Wingdings" panose="05000000000000000000" charset="0"/>
            </a:pPr>
            <a:r>
              <a:rPr lang="vi-VN" altLang="en-US" sz="2300">
                <a:solidFill>
                  <a:schemeClr val="tx1"/>
                </a:solidFill>
                <a:latin typeface="Times New Roman" panose="02020603050405020304" charset="0"/>
                <a:cs typeface="Times New Roman" panose="02020603050405020304" charset="0"/>
                <a:sym typeface="+mn-ea"/>
              </a:rPr>
              <a:t>Chủ yếu hoạt động trong môi trường không có các thiết bị chuyển mạch gói, phổ biến hiện nay là các dạng mạng sử dụng Hub.</a:t>
            </a:r>
          </a:p>
          <a:p>
            <a:pPr lvl="1">
              <a:buFont typeface="Wingdings" panose="05000000000000000000" charset="0"/>
            </a:pPr>
            <a:endParaRPr lang="vi-VN" altLang="en-US" sz="2300">
              <a:solidFill>
                <a:schemeClr val="tx1"/>
              </a:solidFill>
              <a:latin typeface="Times New Roman" panose="02020603050405020304" charset="0"/>
              <a:cs typeface="Times New Roman" panose="02020603050405020304" charset="0"/>
              <a:sym typeface="+mn-ea"/>
            </a:endParaRPr>
          </a:p>
          <a:p>
            <a:pPr lvl="1">
              <a:buFont typeface="Wingdings" panose="05000000000000000000" charset="0"/>
            </a:pPr>
            <a:r>
              <a:rPr lang="vi-VN" altLang="en-US" sz="2300">
                <a:solidFill>
                  <a:schemeClr val="tx1"/>
                </a:solidFill>
                <a:latin typeface="Times New Roman" panose="02020603050405020304" charset="0"/>
                <a:cs typeface="Times New Roman" panose="02020603050405020304" charset="0"/>
                <a:sym typeface="+mn-ea"/>
              </a:rPr>
              <a:t>Do không có các thiết bị chuyển mạch gói nên các gói tin được broadcast đi trong mạng. Chính vì vậy, việc thực hiện sniffing là khá đơn giản. Kẻ tấn công không cần gửi ra gói tin giả mạo nào, chỉ cần bắt các gói tin từ Port về.</a:t>
            </a:r>
          </a:p>
          <a:p>
            <a:pPr lvl="1">
              <a:buFont typeface="Wingdings" panose="05000000000000000000" charset="0"/>
            </a:pPr>
            <a:endParaRPr lang="vi-VN" altLang="en-US" sz="2300">
              <a:solidFill>
                <a:schemeClr val="tx1"/>
              </a:solidFill>
              <a:latin typeface="Times New Roman" panose="02020603050405020304" charset="0"/>
              <a:cs typeface="Times New Roman" panose="02020603050405020304" charset="0"/>
              <a:sym typeface="+mn-ea"/>
            </a:endParaRPr>
          </a:p>
          <a:p>
            <a:pPr lvl="1">
              <a:buFont typeface="Wingdings" panose="05000000000000000000" charset="0"/>
            </a:pPr>
            <a:r>
              <a:rPr lang="vi-VN" altLang="en-US" sz="2300">
                <a:solidFill>
                  <a:schemeClr val="tx1"/>
                </a:solidFill>
                <a:latin typeface="Times New Roman" panose="02020603050405020304" charset="0"/>
                <a:cs typeface="Times New Roman" panose="02020603050405020304" charset="0"/>
                <a:sym typeface="+mn-ea"/>
              </a:rPr>
              <a:t>Hình thức sniffing này rất khó phát hiện do các máy tự broadcast các gói tin. Ngày nay hình thức này thường ít được sử dụng do Hub không còn được ưa chuộng nhiều, thay vào đó là Switch.</a:t>
            </a:r>
          </a:p>
          <a:p>
            <a:endParaRPr lang="vi-VN" altLang="en-US" sz="2300">
              <a:solidFill>
                <a:schemeClr val="tx1"/>
              </a:solidFill>
              <a:latin typeface="Times New Roman" panose="02020603050405020304" charset="0"/>
              <a:cs typeface="Times New Roman" panose="02020603050405020304" charset="0"/>
              <a:sym typeface="+mn-ea"/>
            </a:endParaRPr>
          </a:p>
        </p:txBody>
      </p:sp>
      <p:sp>
        <p:nvSpPr>
          <p:cNvPr id="5" name="Slide Number Placeholder 4"/>
          <p:cNvSpPr>
            <a:spLocks noGrp="1"/>
          </p:cNvSpPr>
          <p:nvPr>
            <p:ph type="sldNum" sz="quarter" idx="4"/>
          </p:nvPr>
        </p:nvSpPr>
        <p:spPr/>
        <p:txBody>
          <a:bodyPr/>
          <a:lstStyle/>
          <a:p>
            <a:fld id="{294A09A9-5501-47C1-A89A-A340965A2BE2}" type="slidenum">
              <a:rPr lang="en-US" smtClean="0"/>
              <a:t>7</a:t>
            </a:fld>
            <a:endParaRPr lang="en-US" dirty="0"/>
          </a:p>
        </p:txBody>
      </p:sp>
      <p:sp>
        <p:nvSpPr>
          <p:cNvPr id="12" name="Title 11"/>
          <p:cNvSpPr>
            <a:spLocks noGrp="1"/>
          </p:cNvSpPr>
          <p:nvPr/>
        </p:nvSpPr>
        <p:spPr>
          <a:xfrm>
            <a:off x="1167765" y="381000"/>
            <a:ext cx="8651240" cy="889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4000" dirty="0">
                <a:solidFill>
                  <a:schemeClr val="accent1">
                    <a:lumMod val="75000"/>
                  </a:schemeClr>
                </a:solidFill>
                <a:latin typeface="Times New Roman" panose="02020603050405020304"/>
                <a:cs typeface="Times New Roman" panose="02020603050405020304"/>
              </a:rPr>
              <a:t>GIỚI THIỆU VỀ SNIFFING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750" fill="hold">
                                          <p:stCondLst>
                                            <p:cond delay="0"/>
                                          </p:stCondLst>
                                        </p:cTn>
                                        <p:tgtEl>
                                          <p:spTgt spid="7">
                                            <p:txEl>
                                              <p:pRg st="1" end="1"/>
                                            </p:txEl>
                                          </p:spTgt>
                                        </p:tgtEl>
                                        <p:attrNameLst>
                                          <p:attrName>style.visibility</p:attrName>
                                        </p:attrNameLst>
                                      </p:cBhvr>
                                      <p:to>
                                        <p:strVal val="visible"/>
                                      </p:to>
                                    </p:set>
                                    <p:anim calcmode="lin" valueType="num">
                                      <p:cBhvr additive="base">
                                        <p:cTn id="7" dur="75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9" presetClass="entr" presetSubtype="0" fill="hold" nodeType="clickEffect">
                                  <p:stCondLst>
                                    <p:cond delay="0"/>
                                  </p:stCondLst>
                                  <p:childTnLst>
                                    <p:set>
                                      <p:cBhvr>
                                        <p:cTn id="12" dur="750" fill="hold">
                                          <p:stCondLst>
                                            <p:cond delay="0"/>
                                          </p:stCondLst>
                                        </p:cTn>
                                        <p:tgtEl>
                                          <p:spTgt spid="7">
                                            <p:txEl>
                                              <p:pRg st="2" end="2"/>
                                            </p:txEl>
                                          </p:spTgt>
                                        </p:tgtEl>
                                        <p:attrNameLst>
                                          <p:attrName>style.visibility</p:attrName>
                                        </p:attrNameLst>
                                      </p:cBhvr>
                                      <p:to>
                                        <p:strVal val="visible"/>
                                      </p:to>
                                    </p:set>
                                    <p:anim calcmode="lin" valueType="num">
                                      <p:cBhvr>
                                        <p:cTn id="13" dur="750" fill="hold"/>
                                        <p:tgtEl>
                                          <p:spTgt spid="7">
                                            <p:txEl>
                                              <p:pRg st="2" end="2"/>
                                            </p:txEl>
                                          </p:spTgt>
                                        </p:tgtEl>
                                        <p:attrNameLst>
                                          <p:attrName>ppt_x</p:attrName>
                                        </p:attrNameLst>
                                      </p:cBhvr>
                                      <p:tavLst>
                                        <p:tav tm="0">
                                          <p:val>
                                            <p:strVal val="#ppt_x-.2"/>
                                          </p:val>
                                        </p:tav>
                                        <p:tav tm="100000">
                                          <p:val>
                                            <p:strVal val="#ppt_x"/>
                                          </p:val>
                                        </p:tav>
                                      </p:tavLst>
                                    </p:anim>
                                    <p:anim calcmode="lin" valueType="num">
                                      <p:cBhvr>
                                        <p:cTn id="14" dur="750" fill="hold"/>
                                        <p:tgtEl>
                                          <p:spTgt spid="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5" dur="750"/>
                                        <p:tgtEl>
                                          <p:spTgt spid="7">
                                            <p:txEl>
                                              <p:pRg st="2" end="2"/>
                                            </p:txEl>
                                          </p:spTgt>
                                        </p:tgtEl>
                                      </p:cBhvr>
                                    </p:animEffect>
                                  </p:childTnLst>
                                </p:cTn>
                              </p:par>
                              <p:par>
                                <p:cTn id="16" presetID="29" presetClass="entr" presetSubtype="0" fill="hold" nodeType="withEffect">
                                  <p:stCondLst>
                                    <p:cond delay="0"/>
                                  </p:stCondLst>
                                  <p:childTnLst>
                                    <p:set>
                                      <p:cBhvr>
                                        <p:cTn id="17" dur="750" fill="hold">
                                          <p:stCondLst>
                                            <p:cond delay="0"/>
                                          </p:stCondLst>
                                        </p:cTn>
                                        <p:tgtEl>
                                          <p:spTgt spid="7">
                                            <p:txEl>
                                              <p:pRg st="4" end="4"/>
                                            </p:txEl>
                                          </p:spTgt>
                                        </p:tgtEl>
                                        <p:attrNameLst>
                                          <p:attrName>style.visibility</p:attrName>
                                        </p:attrNameLst>
                                      </p:cBhvr>
                                      <p:to>
                                        <p:strVal val="visible"/>
                                      </p:to>
                                    </p:set>
                                    <p:anim calcmode="lin" valueType="num">
                                      <p:cBhvr>
                                        <p:cTn id="18" dur="750" fill="hold"/>
                                        <p:tgtEl>
                                          <p:spTgt spid="7">
                                            <p:txEl>
                                              <p:pRg st="4" end="4"/>
                                            </p:txEl>
                                          </p:spTgt>
                                        </p:tgtEl>
                                        <p:attrNameLst>
                                          <p:attrName>ppt_x</p:attrName>
                                        </p:attrNameLst>
                                      </p:cBhvr>
                                      <p:tavLst>
                                        <p:tav tm="0">
                                          <p:val>
                                            <p:strVal val="#ppt_x-.2"/>
                                          </p:val>
                                        </p:tav>
                                        <p:tav tm="100000">
                                          <p:val>
                                            <p:strVal val="#ppt_x"/>
                                          </p:val>
                                        </p:tav>
                                      </p:tavLst>
                                    </p:anim>
                                    <p:anim calcmode="lin" valueType="num">
                                      <p:cBhvr>
                                        <p:cTn id="19" dur="750" fill="hold"/>
                                        <p:tgtEl>
                                          <p:spTgt spid="7">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0" dur="750"/>
                                        <p:tgtEl>
                                          <p:spTgt spid="7">
                                            <p:txEl>
                                              <p:pRg st="4" end="4"/>
                                            </p:txEl>
                                          </p:spTgt>
                                        </p:tgtEl>
                                      </p:cBhvr>
                                    </p:animEffect>
                                  </p:childTnLst>
                                </p:cTn>
                              </p:par>
                              <p:par>
                                <p:cTn id="21" presetID="29" presetClass="entr" presetSubtype="0" fill="hold" nodeType="withEffect">
                                  <p:stCondLst>
                                    <p:cond delay="0"/>
                                  </p:stCondLst>
                                  <p:childTnLst>
                                    <p:set>
                                      <p:cBhvr>
                                        <p:cTn id="22" dur="750" fill="hold">
                                          <p:stCondLst>
                                            <p:cond delay="0"/>
                                          </p:stCondLst>
                                        </p:cTn>
                                        <p:tgtEl>
                                          <p:spTgt spid="7">
                                            <p:txEl>
                                              <p:pRg st="6" end="6"/>
                                            </p:txEl>
                                          </p:spTgt>
                                        </p:tgtEl>
                                        <p:attrNameLst>
                                          <p:attrName>style.visibility</p:attrName>
                                        </p:attrNameLst>
                                      </p:cBhvr>
                                      <p:to>
                                        <p:strVal val="visible"/>
                                      </p:to>
                                    </p:set>
                                    <p:anim calcmode="lin" valueType="num">
                                      <p:cBhvr>
                                        <p:cTn id="23" dur="750" fill="hold"/>
                                        <p:tgtEl>
                                          <p:spTgt spid="7">
                                            <p:txEl>
                                              <p:pRg st="6" end="6"/>
                                            </p:txEl>
                                          </p:spTgt>
                                        </p:tgtEl>
                                        <p:attrNameLst>
                                          <p:attrName>ppt_x</p:attrName>
                                        </p:attrNameLst>
                                      </p:cBhvr>
                                      <p:tavLst>
                                        <p:tav tm="0">
                                          <p:val>
                                            <p:strVal val="#ppt_x-.2"/>
                                          </p:val>
                                        </p:tav>
                                        <p:tav tm="100000">
                                          <p:val>
                                            <p:strVal val="#ppt_x"/>
                                          </p:val>
                                        </p:tav>
                                      </p:tavLst>
                                    </p:anim>
                                    <p:anim calcmode="lin" valueType="num">
                                      <p:cBhvr>
                                        <p:cTn id="24" dur="750" fill="hold"/>
                                        <p:tgtEl>
                                          <p:spTgt spid="7">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25" dur="75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801594" cy="888534"/>
          </a:xfrm>
        </p:spPr>
        <p:txBody>
          <a:bodyPr/>
          <a:lstStyle/>
          <a:p>
            <a:r>
              <a:rPr lang="en-US" dirty="0">
                <a:latin typeface="Times New Roman" panose="02020603050405020304"/>
                <a:cs typeface="Times New Roman" panose="02020603050405020304"/>
              </a:rPr>
              <a:t>NỘI DUNG</a:t>
            </a:r>
          </a:p>
        </p:txBody>
      </p:sp>
      <p:sp>
        <p:nvSpPr>
          <p:cNvPr id="6" name="Slide Number Placeholder 5"/>
          <p:cNvSpPr>
            <a:spLocks noGrp="1"/>
          </p:cNvSpPr>
          <p:nvPr>
            <p:ph type="sldNum" sz="quarter" idx="4"/>
          </p:nvPr>
        </p:nvSpPr>
        <p:spPr>
          <a:xfrm>
            <a:off x="10153276" y="6356350"/>
            <a:ext cx="1657723" cy="365125"/>
          </a:xfrm>
        </p:spPr>
        <p:txBody>
          <a:bodyPr/>
          <a:lstStyle/>
          <a:p>
            <a:fld id="{294A09A9-5501-47C1-A89A-A340965A2BE2}" type="slidenum">
              <a:rPr lang="en-US" smtClean="0"/>
              <a:t>8</a:t>
            </a:fld>
            <a:endParaRPr lang="en-US" dirty="0"/>
          </a:p>
        </p:txBody>
      </p:sp>
      <p:sp>
        <p:nvSpPr>
          <p:cNvPr id="40" name="Rectangle 39"/>
          <p:cNvSpPr/>
          <p:nvPr/>
        </p:nvSpPr>
        <p:spPr>
          <a:xfrm>
            <a:off x="2348827" y="1744615"/>
            <a:ext cx="6906490" cy="41024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err="1">
                <a:solidFill>
                  <a:srgbClr val="FF0000"/>
                </a:solidFill>
                <a:latin typeface="Times New Roman" panose="02020603050405020304"/>
                <a:cs typeface="Times New Roman" panose="02020603050405020304"/>
              </a:rPr>
              <a:t>Giới</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thiệu</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về</a:t>
            </a:r>
            <a:r>
              <a:rPr lang="en-US" b="1" dirty="0">
                <a:solidFill>
                  <a:srgbClr val="FF0000"/>
                </a:solidFill>
                <a:latin typeface="Times New Roman" panose="02020603050405020304"/>
                <a:cs typeface="Times New Roman" panose="02020603050405020304"/>
              </a:rPr>
              <a:t> Sniffing</a:t>
            </a:r>
          </a:p>
        </p:txBody>
      </p:sp>
      <p:sp>
        <p:nvSpPr>
          <p:cNvPr id="41" name="Flowchart: Connector 40"/>
          <p:cNvSpPr/>
          <p:nvPr/>
        </p:nvSpPr>
        <p:spPr>
          <a:xfrm>
            <a:off x="2072217" y="1682750"/>
            <a:ext cx="558800" cy="541867"/>
          </a:xfrm>
          <a:prstGeom prst="flowChart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1</a:t>
            </a:r>
          </a:p>
        </p:txBody>
      </p:sp>
      <p:sp>
        <p:nvSpPr>
          <p:cNvPr id="42" name="Rectangle 41"/>
          <p:cNvSpPr/>
          <p:nvPr/>
        </p:nvSpPr>
        <p:spPr>
          <a:xfrm>
            <a:off x="2695960" y="2595091"/>
            <a:ext cx="6906490" cy="41024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b="1" dirty="0">
                <a:solidFill>
                  <a:srgbClr val="FF0000"/>
                </a:solidFill>
                <a:latin typeface="Times New Roman" panose="02020603050405020304"/>
                <a:cs typeface="Times New Roman" panose="02020603050405020304"/>
              </a:rPr>
              <a:t>Các </a:t>
            </a:r>
            <a:r>
              <a:rPr lang="en-US" b="1" dirty="0" err="1">
                <a:solidFill>
                  <a:srgbClr val="FF0000"/>
                </a:solidFill>
                <a:latin typeface="Times New Roman" panose="02020603050405020304"/>
                <a:cs typeface="Times New Roman" panose="02020603050405020304"/>
              </a:rPr>
              <a:t>phương</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thức</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tấn</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công</a:t>
            </a:r>
            <a:endParaRPr lang="en-US" b="1">
              <a:solidFill>
                <a:srgbClr val="FF0000"/>
              </a:solidFill>
              <a:latin typeface="Times New Roman" panose="02020603050405020304"/>
              <a:cs typeface="Times New Roman" panose="02020603050405020304"/>
            </a:endParaRPr>
          </a:p>
        </p:txBody>
      </p:sp>
      <p:sp>
        <p:nvSpPr>
          <p:cNvPr id="43" name="Flowchart: Connector 42"/>
          <p:cNvSpPr/>
          <p:nvPr/>
        </p:nvSpPr>
        <p:spPr>
          <a:xfrm>
            <a:off x="2419350" y="2533226"/>
            <a:ext cx="558800" cy="541867"/>
          </a:xfrm>
          <a:prstGeom prst="flowChart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FF0000"/>
                </a:solidFill>
              </a:rPr>
              <a:t>2</a:t>
            </a:r>
          </a:p>
        </p:txBody>
      </p:sp>
      <p:sp>
        <p:nvSpPr>
          <p:cNvPr id="46" name="Rectangle 45"/>
          <p:cNvSpPr/>
          <p:nvPr/>
        </p:nvSpPr>
        <p:spPr>
          <a:xfrm>
            <a:off x="2696383" y="3586113"/>
            <a:ext cx="6906490" cy="41024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b="1" dirty="0">
                <a:solidFill>
                  <a:srgbClr val="FF0000"/>
                </a:solidFill>
                <a:latin typeface="Times New Roman" panose="02020603050405020304"/>
                <a:cs typeface="Times New Roman" panose="02020603050405020304"/>
              </a:rPr>
              <a:t>Các </a:t>
            </a:r>
            <a:r>
              <a:rPr lang="en-US" b="1" dirty="0" err="1">
                <a:solidFill>
                  <a:srgbClr val="FF0000"/>
                </a:solidFill>
                <a:latin typeface="Times New Roman" panose="02020603050405020304"/>
                <a:cs typeface="Times New Roman" panose="02020603050405020304"/>
              </a:rPr>
              <a:t>phương</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pháp</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ngăn</a:t>
            </a:r>
            <a:r>
              <a:rPr lang="en-US" b="1" dirty="0">
                <a:solidFill>
                  <a:srgbClr val="FF0000"/>
                </a:solidFill>
                <a:latin typeface="Times New Roman" panose="02020603050405020304"/>
                <a:cs typeface="Times New Roman" panose="02020603050405020304"/>
              </a:rPr>
              <a:t> </a:t>
            </a:r>
            <a:r>
              <a:rPr lang="en-US" b="1" dirty="0" err="1">
                <a:solidFill>
                  <a:srgbClr val="FF0000"/>
                </a:solidFill>
                <a:latin typeface="Times New Roman" panose="02020603050405020304"/>
                <a:cs typeface="Times New Roman" panose="02020603050405020304"/>
              </a:rPr>
              <a:t>chặn</a:t>
            </a:r>
            <a:r>
              <a:rPr lang="en-US" b="1" dirty="0">
                <a:solidFill>
                  <a:srgbClr val="FF0000"/>
                </a:solidFill>
                <a:latin typeface="Times New Roman" panose="02020603050405020304"/>
                <a:cs typeface="Times New Roman" panose="02020603050405020304"/>
              </a:rPr>
              <a:t> Sniffing</a:t>
            </a:r>
          </a:p>
        </p:txBody>
      </p:sp>
      <p:sp>
        <p:nvSpPr>
          <p:cNvPr id="47" name="Flowchart: Connector 46"/>
          <p:cNvSpPr/>
          <p:nvPr/>
        </p:nvSpPr>
        <p:spPr>
          <a:xfrm>
            <a:off x="2419774" y="3524248"/>
            <a:ext cx="558800" cy="541867"/>
          </a:xfrm>
          <a:prstGeom prst="flowChart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tLang="en-US" dirty="0">
                <a:solidFill>
                  <a:srgbClr val="FF0000"/>
                </a:solidFill>
              </a:rPr>
              <a:t>3</a:t>
            </a:r>
          </a:p>
        </p:txBody>
      </p:sp>
      <p:sp>
        <p:nvSpPr>
          <p:cNvPr id="48" name="Rectangle 47"/>
          <p:cNvSpPr/>
          <p:nvPr/>
        </p:nvSpPr>
        <p:spPr>
          <a:xfrm>
            <a:off x="2348615" y="4514908"/>
            <a:ext cx="6906490" cy="41024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1"/>
            <a:r>
              <a:rPr lang="vi-VN" altLang="en-US" b="1" dirty="0">
                <a:solidFill>
                  <a:srgbClr val="FF0000"/>
                </a:solidFill>
                <a:latin typeface="Times New Roman" panose="02020603050405020304"/>
                <a:cs typeface="Times New Roman" panose="02020603050405020304"/>
              </a:rPr>
              <a:t>Demo</a:t>
            </a:r>
            <a:r>
              <a:rPr lang="en-US" b="1" dirty="0">
                <a:solidFill>
                  <a:srgbClr val="FF0000"/>
                </a:solidFill>
                <a:latin typeface="Times New Roman" panose="02020603050405020304"/>
                <a:cs typeface="Times New Roman" panose="02020603050405020304"/>
              </a:rPr>
              <a:t> </a:t>
            </a:r>
            <a:r>
              <a:rPr lang="vi-VN" altLang="en-US" b="1" dirty="0">
                <a:solidFill>
                  <a:srgbClr val="FF0000"/>
                </a:solidFill>
                <a:latin typeface="Times New Roman" panose="02020603050405020304"/>
                <a:cs typeface="Times New Roman" panose="02020603050405020304"/>
              </a:rPr>
              <a:t>một số phương pháp tấn công</a:t>
            </a:r>
            <a:r>
              <a:rPr lang="en-US" b="1" dirty="0">
                <a:solidFill>
                  <a:srgbClr val="FF0000"/>
                </a:solidFill>
                <a:latin typeface="Times New Roman" panose="02020603050405020304"/>
                <a:cs typeface="Times New Roman" panose="02020603050405020304"/>
              </a:rPr>
              <a:t> Sniffing</a:t>
            </a:r>
          </a:p>
        </p:txBody>
      </p:sp>
      <p:sp>
        <p:nvSpPr>
          <p:cNvPr id="49" name="Flowchart: Connector 48"/>
          <p:cNvSpPr/>
          <p:nvPr/>
        </p:nvSpPr>
        <p:spPr>
          <a:xfrm>
            <a:off x="2072005" y="4453043"/>
            <a:ext cx="558800" cy="541867"/>
          </a:xfrm>
          <a:prstGeom prst="flowChartConnector">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altLang="en-US" dirty="0">
                <a:solidFill>
                  <a:srgbClr val="FF0000"/>
                </a:solidFill>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xit" presetSubtype="12" fill="hold" grpId="0" nodeType="clickEffect">
                                  <p:stCondLst>
                                    <p:cond delay="0"/>
                                  </p:stCondLst>
                                  <p:childTnLst>
                                    <p:animEffect transition="out" filter="strips(downLeft)">
                                      <p:cBhvr>
                                        <p:cTn id="6" dur="500"/>
                                        <p:tgtEl>
                                          <p:spTgt spid="40"/>
                                        </p:tgtEl>
                                      </p:cBhvr>
                                    </p:animEffect>
                                    <p:set>
                                      <p:cBhvr>
                                        <p:cTn id="7" dur="1" fill="hold">
                                          <p:stCondLst>
                                            <p:cond delay="499"/>
                                          </p:stCondLst>
                                        </p:cTn>
                                        <p:tgtEl>
                                          <p:spTgt spid="40"/>
                                        </p:tgtEl>
                                        <p:attrNameLst>
                                          <p:attrName>style.visibility</p:attrName>
                                        </p:attrNameLst>
                                      </p:cBhvr>
                                      <p:to>
                                        <p:strVal val="hidden"/>
                                      </p:to>
                                    </p:set>
                                  </p:childTnLst>
                                </p:cTn>
                              </p:par>
                              <p:par>
                                <p:cTn id="8" presetID="18" presetClass="exit" presetSubtype="12" fill="hold" grpId="0" nodeType="withEffect">
                                  <p:stCondLst>
                                    <p:cond delay="0"/>
                                  </p:stCondLst>
                                  <p:childTnLst>
                                    <p:animEffect transition="out" filter="strips(downLeft)">
                                      <p:cBhvr>
                                        <p:cTn id="9" dur="500"/>
                                        <p:tgtEl>
                                          <p:spTgt spid="41"/>
                                        </p:tgtEl>
                                      </p:cBhvr>
                                    </p:animEffect>
                                    <p:set>
                                      <p:cBhvr>
                                        <p:cTn id="10" dur="1" fill="hold">
                                          <p:stCondLst>
                                            <p:cond delay="499"/>
                                          </p:stCondLst>
                                        </p:cTn>
                                        <p:tgtEl>
                                          <p:spTgt spid="41"/>
                                        </p:tgtEl>
                                        <p:attrNameLst>
                                          <p:attrName>style.visibility</p:attrName>
                                        </p:attrNameLst>
                                      </p:cBhvr>
                                      <p:to>
                                        <p:strVal val="hidden"/>
                                      </p:to>
                                    </p:set>
                                  </p:childTnLst>
                                </p:cTn>
                              </p:par>
                              <p:par>
                                <p:cTn id="11" presetID="18" presetClass="exit" presetSubtype="12" fill="hold" grpId="0" nodeType="withEffect">
                                  <p:stCondLst>
                                    <p:cond delay="0"/>
                                  </p:stCondLst>
                                  <p:childTnLst>
                                    <p:animEffect transition="out" filter="strips(downLeft)">
                                      <p:cBhvr>
                                        <p:cTn id="12" dur="500"/>
                                        <p:tgtEl>
                                          <p:spTgt spid="47"/>
                                        </p:tgtEl>
                                      </p:cBhvr>
                                    </p:animEffect>
                                    <p:set>
                                      <p:cBhvr>
                                        <p:cTn id="13" dur="1" fill="hold">
                                          <p:stCondLst>
                                            <p:cond delay="499"/>
                                          </p:stCondLst>
                                        </p:cTn>
                                        <p:tgtEl>
                                          <p:spTgt spid="47"/>
                                        </p:tgtEl>
                                        <p:attrNameLst>
                                          <p:attrName>style.visibility</p:attrName>
                                        </p:attrNameLst>
                                      </p:cBhvr>
                                      <p:to>
                                        <p:strVal val="hidden"/>
                                      </p:to>
                                    </p:set>
                                  </p:childTnLst>
                                </p:cTn>
                              </p:par>
                              <p:par>
                                <p:cTn id="14" presetID="18" presetClass="exit" presetSubtype="12" fill="hold" grpId="0" nodeType="withEffect">
                                  <p:stCondLst>
                                    <p:cond delay="0"/>
                                  </p:stCondLst>
                                  <p:childTnLst>
                                    <p:animEffect transition="out" filter="strips(downLeft)">
                                      <p:cBhvr>
                                        <p:cTn id="15" dur="500"/>
                                        <p:tgtEl>
                                          <p:spTgt spid="46"/>
                                        </p:tgtEl>
                                      </p:cBhvr>
                                    </p:animEffect>
                                    <p:set>
                                      <p:cBhvr>
                                        <p:cTn id="16" dur="1" fill="hold">
                                          <p:stCondLst>
                                            <p:cond delay="499"/>
                                          </p:stCondLst>
                                        </p:cTn>
                                        <p:tgtEl>
                                          <p:spTgt spid="46"/>
                                        </p:tgtEl>
                                        <p:attrNameLst>
                                          <p:attrName>style.visibility</p:attrName>
                                        </p:attrNameLst>
                                      </p:cBhvr>
                                      <p:to>
                                        <p:strVal val="hidden"/>
                                      </p:to>
                                    </p:set>
                                  </p:childTnLst>
                                </p:cTn>
                              </p:par>
                              <p:par>
                                <p:cTn id="17" presetID="18" presetClass="exit" presetSubtype="12" fill="hold" grpId="0" nodeType="withEffect">
                                  <p:stCondLst>
                                    <p:cond delay="0"/>
                                  </p:stCondLst>
                                  <p:childTnLst>
                                    <p:animEffect transition="out" filter="strips(downLeft)">
                                      <p:cBhvr>
                                        <p:cTn id="18" dur="500"/>
                                        <p:tgtEl>
                                          <p:spTgt spid="49"/>
                                        </p:tgtEl>
                                      </p:cBhvr>
                                    </p:animEffect>
                                    <p:set>
                                      <p:cBhvr>
                                        <p:cTn id="19" dur="1" fill="hold">
                                          <p:stCondLst>
                                            <p:cond delay="499"/>
                                          </p:stCondLst>
                                        </p:cTn>
                                        <p:tgtEl>
                                          <p:spTgt spid="49"/>
                                        </p:tgtEl>
                                        <p:attrNameLst>
                                          <p:attrName>style.visibility</p:attrName>
                                        </p:attrNameLst>
                                      </p:cBhvr>
                                      <p:to>
                                        <p:strVal val="hidden"/>
                                      </p:to>
                                    </p:set>
                                  </p:childTnLst>
                                </p:cTn>
                              </p:par>
                              <p:par>
                                <p:cTn id="20" presetID="18" presetClass="exit" presetSubtype="12" fill="hold" grpId="0" nodeType="withEffect">
                                  <p:stCondLst>
                                    <p:cond delay="0"/>
                                  </p:stCondLst>
                                  <p:childTnLst>
                                    <p:animEffect transition="out" filter="strips(downLeft)">
                                      <p:cBhvr>
                                        <p:cTn id="21" dur="500"/>
                                        <p:tgtEl>
                                          <p:spTgt spid="48"/>
                                        </p:tgtEl>
                                      </p:cBhvr>
                                    </p:animEffect>
                                    <p:set>
                                      <p:cBhvr>
                                        <p:cTn id="22"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46" grpId="0" animBg="1"/>
      <p:bldP spid="46" grpId="1" animBg="1"/>
      <p:bldP spid="47" grpId="0" animBg="1"/>
      <p:bldP spid="47" grpId="1" animBg="1"/>
      <p:bldP spid="48" grpId="0" animBg="1"/>
      <p:bldP spid="48" grpId="1" animBg="1"/>
      <p:bldP spid="49" grpId="0" animBg="1"/>
      <p:bldP spid="4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167765" y="1270000"/>
            <a:ext cx="9779000" cy="4184015"/>
          </a:xfrm>
        </p:spPr>
        <p:txBody>
          <a:bodyPr/>
          <a:lstStyle/>
          <a:p>
            <a:r>
              <a:rPr lang="en-US" sz="2300">
                <a:latin typeface="Times New Roman" panose="02020603050405020304" charset="0"/>
                <a:cs typeface="Times New Roman" panose="02020603050405020304" charset="0"/>
              </a:rPr>
              <a:t>Có khá nhi</a:t>
            </a:r>
            <a:r>
              <a:rPr lang="vi-VN" sz="2300">
                <a:latin typeface="Times New Roman" panose="02020603050405020304" charset="0"/>
                <a:cs typeface="Times New Roman" panose="02020603050405020304" charset="0"/>
              </a:rPr>
              <a:t>ề</a:t>
            </a:r>
            <a:r>
              <a:rPr lang="en-US" sz="2300">
                <a:latin typeface="Times New Roman" panose="02020603050405020304" charset="0"/>
                <a:cs typeface="Times New Roman" panose="02020603050405020304" charset="0"/>
              </a:rPr>
              <a:t>u các ph</a:t>
            </a:r>
            <a:r>
              <a:rPr lang="vi-VN" altLang="en-US" sz="2300">
                <a:latin typeface="Times New Roman" panose="02020603050405020304" charset="0"/>
                <a:cs typeface="Times New Roman" panose="02020603050405020304" charset="0"/>
              </a:rPr>
              <a:t>ươ</a:t>
            </a:r>
            <a:r>
              <a:rPr lang="en-US" sz="2300">
                <a:latin typeface="Times New Roman" panose="02020603050405020304" charset="0"/>
                <a:cs typeface="Times New Roman" panose="02020603050405020304" charset="0"/>
              </a:rPr>
              <a:t>ng pháp đ</a:t>
            </a:r>
            <a:r>
              <a:rPr lang="vi-VN" altLang="en-US" sz="2300">
                <a:latin typeface="Times New Roman" panose="02020603050405020304" charset="0"/>
                <a:cs typeface="Times New Roman" panose="02020603050405020304" charset="0"/>
              </a:rPr>
              <a:t>ể</a:t>
            </a:r>
            <a:r>
              <a:rPr lang="en-US" sz="2300">
                <a:latin typeface="Times New Roman" panose="02020603050405020304" charset="0"/>
                <a:cs typeface="Times New Roman" panose="02020603050405020304" charset="0"/>
              </a:rPr>
              <a:t> th</a:t>
            </a:r>
            <a:r>
              <a:rPr lang="vi-VN" altLang="en-US" sz="2300">
                <a:latin typeface="Times New Roman" panose="02020603050405020304" charset="0"/>
                <a:cs typeface="Times New Roman" panose="02020603050405020304" charset="0"/>
              </a:rPr>
              <a:t>ự</a:t>
            </a:r>
            <a:r>
              <a:rPr lang="en-US" sz="2300">
                <a:latin typeface="Times New Roman" panose="02020603050405020304" charset="0"/>
                <a:cs typeface="Times New Roman" panose="02020603050405020304" charset="0"/>
              </a:rPr>
              <a:t>c hi</a:t>
            </a:r>
            <a:r>
              <a:rPr lang="vi-VN" altLang="en-US" sz="2300">
                <a:latin typeface="Times New Roman" panose="02020603050405020304" charset="0"/>
                <a:cs typeface="Times New Roman" panose="02020603050405020304" charset="0"/>
              </a:rPr>
              <a:t>ệ</a:t>
            </a:r>
            <a:r>
              <a:rPr lang="en-US" sz="2300">
                <a:latin typeface="Times New Roman" panose="02020603050405020304" charset="0"/>
                <a:cs typeface="Times New Roman" panose="02020603050405020304" charset="0"/>
              </a:rPr>
              <a:t>n sniffing,</a:t>
            </a:r>
            <a:r>
              <a:rPr lang="vi-VN" altLang="en-US" sz="2300">
                <a:latin typeface="Times New Roman" panose="02020603050405020304" charset="0"/>
                <a:cs typeface="Times New Roman" panose="02020603050405020304" charset="0"/>
              </a:rPr>
              <a:t> cụ thể có 6 phương pháp:</a:t>
            </a:r>
          </a:p>
          <a:p>
            <a:pPr marL="800100" lvl="1" indent="-342900">
              <a:buFont typeface="Wingdings" panose="05000000000000000000" charset="0"/>
              <a:buChar char="Ø"/>
            </a:pPr>
            <a:r>
              <a:rPr lang="vi-VN" altLang="en-US" sz="1970">
                <a:latin typeface="Times New Roman" panose="02020603050405020304" charset="0"/>
                <a:cs typeface="Times New Roman" panose="02020603050405020304" charset="0"/>
              </a:rPr>
              <a:t>Lắng nghe thông tin qua Hub.</a:t>
            </a:r>
          </a:p>
          <a:p>
            <a:pPr marL="800100" lvl="1" indent="-342900">
              <a:buFont typeface="Wingdings" panose="05000000000000000000" charset="0"/>
              <a:buChar char="Ø"/>
            </a:pPr>
            <a:r>
              <a:rPr lang="vi-VN" altLang="en-US" sz="1970">
                <a:latin typeface="Times New Roman" panose="02020603050405020304" charset="0"/>
                <a:cs typeface="Times New Roman" panose="02020603050405020304" charset="0"/>
              </a:rPr>
              <a:t>Tấn công MAC.</a:t>
            </a:r>
          </a:p>
          <a:p>
            <a:pPr marL="800100" lvl="1" indent="-342900">
              <a:buFont typeface="Wingdings" panose="05000000000000000000" charset="0"/>
              <a:buChar char="Ø"/>
            </a:pPr>
            <a:r>
              <a:rPr lang="vi-VN" altLang="en-US" sz="1970">
                <a:latin typeface="Times New Roman" panose="02020603050405020304" charset="0"/>
                <a:cs typeface="Times New Roman" panose="02020603050405020304" charset="0"/>
              </a:rPr>
              <a:t>Tấn công DHCP.</a:t>
            </a:r>
          </a:p>
          <a:p>
            <a:pPr marL="800100" lvl="1" indent="-342900">
              <a:buFont typeface="Wingdings" panose="05000000000000000000" charset="0"/>
              <a:buChar char="Ø"/>
            </a:pPr>
            <a:r>
              <a:rPr lang="vi-VN" altLang="en-US" sz="1970">
                <a:latin typeface="Times New Roman" panose="02020603050405020304" charset="0"/>
                <a:cs typeface="Times New Roman" panose="02020603050405020304" charset="0"/>
              </a:rPr>
              <a:t>Chặn bắt thông tin dùng ARP - poisoning.</a:t>
            </a:r>
          </a:p>
          <a:p>
            <a:pPr marL="800100" lvl="1" indent="-342900">
              <a:buFont typeface="Wingdings" panose="05000000000000000000" charset="0"/>
              <a:buChar char="Ø"/>
            </a:pPr>
            <a:r>
              <a:rPr lang="vi-VN" altLang="en-US" sz="1970">
                <a:latin typeface="Times New Roman" panose="02020603050405020304" charset="0"/>
                <a:cs typeface="Times New Roman" panose="02020603050405020304" charset="0"/>
              </a:rPr>
              <a:t>Chặn bắt thông tin dùng DNS - spoofing.</a:t>
            </a:r>
          </a:p>
          <a:p>
            <a:pPr marL="800100" lvl="1" indent="-342900">
              <a:buFont typeface="Wingdings" panose="05000000000000000000" charset="0"/>
              <a:buChar char="Ø"/>
            </a:pPr>
            <a:r>
              <a:rPr lang="vi-VN" altLang="en-US" sz="1970">
                <a:latin typeface="Times New Roman" panose="02020603050405020304" charset="0"/>
                <a:cs typeface="Times New Roman" panose="02020603050405020304" charset="0"/>
              </a:rPr>
              <a:t>VLAN Hopping.</a:t>
            </a:r>
          </a:p>
        </p:txBody>
      </p:sp>
      <p:sp>
        <p:nvSpPr>
          <p:cNvPr id="5" name="Slide Number Placeholder 4"/>
          <p:cNvSpPr>
            <a:spLocks noGrp="1"/>
          </p:cNvSpPr>
          <p:nvPr>
            <p:ph type="sldNum" sz="quarter" idx="4"/>
          </p:nvPr>
        </p:nvSpPr>
        <p:spPr/>
        <p:txBody>
          <a:bodyPr/>
          <a:lstStyle/>
          <a:p>
            <a:fld id="{294A09A9-5501-47C1-A89A-A340965A2BE2}" type="slidenum">
              <a:rPr lang="en-US" smtClean="0"/>
              <a:t>9</a:t>
            </a:fld>
            <a:endParaRPr lang="en-US" dirty="0"/>
          </a:p>
        </p:txBody>
      </p:sp>
      <p:sp>
        <p:nvSpPr>
          <p:cNvPr id="12" name="Title 11"/>
          <p:cNvSpPr>
            <a:spLocks noGrp="1"/>
          </p:cNvSpPr>
          <p:nvPr/>
        </p:nvSpPr>
        <p:spPr>
          <a:xfrm>
            <a:off x="1167765" y="381000"/>
            <a:ext cx="9779635" cy="8890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vi-VN" altLang="en-US" sz="4000" dirty="0">
                <a:solidFill>
                  <a:schemeClr val="accent1">
                    <a:lumMod val="75000"/>
                  </a:schemeClr>
                </a:solidFill>
                <a:latin typeface="Times New Roman" panose="02020603050405020304"/>
                <a:cs typeface="Times New Roman" panose="02020603050405020304"/>
              </a:rPr>
              <a:t>CÁC PHƯƠNG THỨC TẤN CÔNG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additive="base">
                                        <p:cTn id="12" dur="500"/>
                                        <p:tgtEl>
                                          <p:spTgt spid="7">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 calcmode="lin" valueType="num">
                                      <p:cBhvr additive="base">
                                        <p:cTn id="18" dur="500"/>
                                        <p:tgtEl>
                                          <p:spTgt spid="7">
                                            <p:txEl>
                                              <p:pRg st="2" end="2"/>
                                            </p:txEl>
                                          </p:spTgt>
                                        </p:tgtEl>
                                        <p:attrNameLst>
                                          <p:attrName>ppt_y</p:attrName>
                                        </p:attrNameLst>
                                      </p:cBhvr>
                                      <p:tavLst>
                                        <p:tav tm="0">
                                          <p:val>
                                            <p:strVal val="#ppt_y+#ppt_h*1.125000"/>
                                          </p:val>
                                        </p:tav>
                                        <p:tav tm="100000">
                                          <p:val>
                                            <p:strVal val="#ppt_y"/>
                                          </p:val>
                                        </p:tav>
                                      </p:tavLst>
                                    </p:anim>
                                    <p:animEffect transition="in" filter="wipe(up)">
                                      <p:cBhvr>
                                        <p:cTn id="19" dur="500"/>
                                        <p:tgtEl>
                                          <p:spTgt spid="7">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 calcmode="lin" valueType="num">
                                      <p:cBhvr additive="base">
                                        <p:cTn id="24" dur="500"/>
                                        <p:tgtEl>
                                          <p:spTgt spid="7">
                                            <p:txEl>
                                              <p:pRg st="3" end="3"/>
                                            </p:txEl>
                                          </p:spTgt>
                                        </p:tgtEl>
                                        <p:attrNameLst>
                                          <p:attrName>ppt_y</p:attrName>
                                        </p:attrNameLst>
                                      </p:cBhvr>
                                      <p:tavLst>
                                        <p:tav tm="0">
                                          <p:val>
                                            <p:strVal val="#ppt_y+#ppt_h*1.125000"/>
                                          </p:val>
                                        </p:tav>
                                        <p:tav tm="100000">
                                          <p:val>
                                            <p:strVal val="#ppt_y"/>
                                          </p:val>
                                        </p:tav>
                                      </p:tavLst>
                                    </p:anim>
                                    <p:animEffect transition="in" filter="wipe(up)">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 calcmode="lin" valueType="num">
                                      <p:cBhvr additive="base">
                                        <p:cTn id="30" dur="500"/>
                                        <p:tgtEl>
                                          <p:spTgt spid="7">
                                            <p:txEl>
                                              <p:pRg st="4" end="4"/>
                                            </p:txEl>
                                          </p:spTgt>
                                        </p:tgtEl>
                                        <p:attrNameLst>
                                          <p:attrName>ppt_y</p:attrName>
                                        </p:attrNameLst>
                                      </p:cBhvr>
                                      <p:tavLst>
                                        <p:tav tm="0">
                                          <p:val>
                                            <p:strVal val="#ppt_y+#ppt_h*1.125000"/>
                                          </p:val>
                                        </p:tav>
                                        <p:tav tm="100000">
                                          <p:val>
                                            <p:strVal val="#ppt_y"/>
                                          </p:val>
                                        </p:tav>
                                      </p:tavLst>
                                    </p:anim>
                                    <p:animEffect transition="in" filter="wipe(up)">
                                      <p:cBhvr>
                                        <p:cTn id="31" dur="500"/>
                                        <p:tgtEl>
                                          <p:spTgt spid="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nodeType="click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anim calcmode="lin" valueType="num">
                                      <p:cBhvr additive="base">
                                        <p:cTn id="36" dur="500"/>
                                        <p:tgtEl>
                                          <p:spTgt spid="7">
                                            <p:txEl>
                                              <p:pRg st="5" end="5"/>
                                            </p:txEl>
                                          </p:spTgt>
                                        </p:tgtEl>
                                        <p:attrNameLst>
                                          <p:attrName>ppt_y</p:attrName>
                                        </p:attrNameLst>
                                      </p:cBhvr>
                                      <p:tavLst>
                                        <p:tav tm="0">
                                          <p:val>
                                            <p:strVal val="#ppt_y+#ppt_h*1.125000"/>
                                          </p:val>
                                        </p:tav>
                                        <p:tav tm="100000">
                                          <p:val>
                                            <p:strVal val="#ppt_y"/>
                                          </p:val>
                                        </p:tav>
                                      </p:tavLst>
                                    </p:anim>
                                    <p:animEffect transition="in" filter="wipe(up)">
                                      <p:cBhvr>
                                        <p:cTn id="37" dur="500"/>
                                        <p:tgtEl>
                                          <p:spTgt spid="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 calcmode="lin" valueType="num">
                                      <p:cBhvr additive="base">
                                        <p:cTn id="42" dur="500"/>
                                        <p:tgtEl>
                                          <p:spTgt spid="7">
                                            <p:txEl>
                                              <p:pRg st="6" end="6"/>
                                            </p:txEl>
                                          </p:spTgt>
                                        </p:tgtEl>
                                        <p:attrNameLst>
                                          <p:attrName>ppt_y</p:attrName>
                                        </p:attrNameLst>
                                      </p:cBhvr>
                                      <p:tavLst>
                                        <p:tav tm="0">
                                          <p:val>
                                            <p:strVal val="#ppt_y+#ppt_h*1.125000"/>
                                          </p:val>
                                        </p:tav>
                                        <p:tav tm="100000">
                                          <p:val>
                                            <p:strVal val="#ppt_y"/>
                                          </p:val>
                                        </p:tav>
                                      </p:tavLst>
                                    </p:anim>
                                    <p:animEffect transition="in" filter="wipe(up)">
                                      <p:cBhvr>
                                        <p:cTn id="43"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TM45331398</Template>
  <TotalTime>10</TotalTime>
  <Words>3293</Words>
  <Application>Microsoft Office PowerPoint</Application>
  <PresentationFormat>Widescreen</PresentationFormat>
  <Paragraphs>194</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Tenorite</vt:lpstr>
      <vt:lpstr>Times New Roman</vt:lpstr>
      <vt:lpstr>Wingdings</vt:lpstr>
      <vt:lpstr>Office Theme</vt:lpstr>
      <vt:lpstr>TÌM HIỂU VỀ SNIFFING</vt:lpstr>
      <vt:lpstr>NỘI DUNG</vt:lpstr>
      <vt:lpstr>GIỚI THIỆU VỀ SNIFFING</vt:lpstr>
      <vt:lpstr>GIỚI THIỆU VỀ SNIFFING</vt:lpstr>
      <vt:lpstr>GIỚI THIỆU VỀ SNIFFING</vt:lpstr>
      <vt:lpstr>PowerPoint Presentation</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NỘI DUNG</vt:lpstr>
      <vt:lpstr>PowerPoint Presentation</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Thành Đức</dc:creator>
  <cp:lastModifiedBy>Nguyễn Thành Đức</cp:lastModifiedBy>
  <cp:revision>139</cp:revision>
  <dcterms:created xsi:type="dcterms:W3CDTF">2022-10-20T11:14:00Z</dcterms:created>
  <dcterms:modified xsi:type="dcterms:W3CDTF">2022-11-16T02:08:12Z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7066F7510D0144A39B09DA1B74B6E62D</vt:lpwstr>
  </property>
  <property fmtid="{D5CDD505-2E9C-101B-9397-08002B2CF9AE}" pid="4" name="KSOProductBuildVer">
    <vt:lpwstr>1033-11.2.0.11373</vt:lpwstr>
  </property>
</Properties>
</file>