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6" r:id="rId4"/>
    <p:sldId id="258" r:id="rId6"/>
    <p:sldId id="264" r:id="rId7"/>
    <p:sldId id="270" r:id="rId8"/>
    <p:sldId id="268" r:id="rId9"/>
    <p:sldId id="263" r:id="rId10"/>
    <p:sldId id="271" r:id="rId11"/>
    <p:sldId id="272" r:id="rId12"/>
    <p:sldId id="275" r:id="rId13"/>
    <p:sldId id="276" r:id="rId14"/>
    <p:sldId id="265"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3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1" autoAdjust="0"/>
    <p:restoredTop sz="94660"/>
  </p:normalViewPr>
  <p:slideViewPr>
    <p:cSldViewPr snapToGrid="0">
      <p:cViewPr varScale="1">
        <p:scale>
          <a:sx n="89" d="100"/>
          <a:sy n="89"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4AD99-CB3D-4DDE-982F-6D1961FEC09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E03A0-9705-4EFD-8B74-B78A1FD8FF9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5" name="Google Shape;15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3"/>
        <p:cNvGrpSpPr/>
        <p:nvPr/>
      </p:nvGrpSpPr>
      <p:grpSpPr>
        <a:xfrm>
          <a:off x="0" y="0"/>
          <a:ext cx="0" cy="0"/>
          <a:chOff x="0" y="0"/>
          <a:chExt cx="0" cy="0"/>
        </a:xfrm>
      </p:grpSpPr>
      <p:sp>
        <p:nvSpPr>
          <p:cNvPr id="174" name="Google Shape;17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5" name="Google Shape;17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5" name="Google Shape;19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9"/>
        <p:cNvGrpSpPr/>
        <p:nvPr/>
      </p:nvGrpSpPr>
      <p:grpSpPr>
        <a:xfrm>
          <a:off x="0" y="0"/>
          <a:ext cx="0" cy="0"/>
          <a:chOff x="0" y="0"/>
          <a:chExt cx="0" cy="0"/>
        </a:xfrm>
      </p:grpSpPr>
      <p:sp>
        <p:nvSpPr>
          <p:cNvPr id="230" name="Google Shape;2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31" name="Google Shape;2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57" name="Google Shape;35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605216-C05D-4083-990D-D0D7AE7D12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A605216-C05D-4083-990D-D0D7AE7D12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A605216-C05D-4083-990D-D0D7AE7D12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62F8-0500-4912-B88B-B1FF4BEBB9F7}"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A605216-C05D-4083-990D-D0D7AE7D12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A605216-C05D-4083-990D-D0D7AE7D12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62F8-0500-4912-B88B-B1FF4BEBB9F7}"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A605216-C05D-4083-990D-D0D7AE7D12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A605216-C05D-4083-990D-D0D7AE7D12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A605216-C05D-4083-990D-D0D7AE7D12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A605216-C05D-4083-990D-D0D7AE7D12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A605216-C05D-4083-990D-D0D7AE7D12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A605216-C05D-4083-990D-D0D7AE7D12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A605216-C05D-4083-990D-D0D7AE7D12B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605216-C05D-4083-990D-D0D7AE7D12B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05216-C05D-4083-990D-D0D7AE7D12B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605216-C05D-4083-990D-D0D7AE7D12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605216-C05D-4083-990D-D0D7AE7D12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62F8-0500-4912-B88B-B1FF4BEBB9F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605216-C05D-4083-990D-D0D7AE7D12B0}"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A4862F8-0500-4912-B88B-B1FF4BEBB9F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441" y="1438375"/>
            <a:ext cx="7766936" cy="1646302"/>
          </a:xfrm>
        </p:spPr>
        <p:txBody>
          <a:bodyPr>
            <a:normAutofit fontScale="90000"/>
          </a:bodyPr>
          <a:lstStyle/>
          <a:p>
            <a:pPr algn="ctr"/>
            <a:r>
              <a:rPr lang="en-US" dirty="0" err="1" smtClean="0">
                <a:latin typeface="Times New Roman" panose="02020603050405020304" pitchFamily="18" charset="0"/>
                <a:cs typeface="Times New Roman" panose="02020603050405020304" pitchFamily="18" charset="0"/>
              </a:rPr>
              <a:t>Đồ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lửa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t>
            </a:r>
            <a:r>
              <a:rPr lang="en-US" dirty="0" err="1" smtClean="0">
                <a:latin typeface="Times New Roman" panose="02020603050405020304" pitchFamily="18" charset="0"/>
                <a:cs typeface="Times New Roman" panose="02020603050405020304" pitchFamily="18" charset="0"/>
              </a:rPr>
              <a:t>fsense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812211" y="3610719"/>
            <a:ext cx="6616461" cy="1573756"/>
          </a:xfrm>
        </p:spPr>
        <p:txBody>
          <a:bodyPr>
            <a:normAutofit fontScale="70000" lnSpcReduction="20000"/>
          </a:bodyPr>
          <a:lstStyle/>
          <a:p>
            <a:r>
              <a:rPr lang="en-US" sz="3200" dirty="0" smtClean="0">
                <a:latin typeface="Times New Roman" panose="02020603050405020304" pitchFamily="18" charset="0"/>
                <a:cs typeface="Times New Roman" panose="02020603050405020304" pitchFamily="18" charset="0"/>
              </a:rPr>
              <a:t>SVTH:</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0306201515  </a:t>
            </a:r>
            <a:r>
              <a:rPr lang="en-US" sz="3200" dirty="0" err="1" smtClean="0">
                <a:latin typeface="Times New Roman" panose="02020603050405020304" pitchFamily="18" charset="0"/>
                <a:cs typeface="Times New Roman" panose="02020603050405020304" pitchFamily="18" charset="0"/>
              </a:rPr>
              <a:t>Phạm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Phúc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Bảo</a:t>
            </a:r>
            <a:r>
              <a:rPr lang="en-US" sz="3200" dirty="0" smtClean="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0306201526  </a:t>
            </a:r>
            <a:r>
              <a:rPr lang="en-US" sz="3200" dirty="0" err="1" smtClean="0">
                <a:latin typeface="Times New Roman" panose="02020603050405020304" pitchFamily="18" charset="0"/>
                <a:cs typeface="Times New Roman" panose="02020603050405020304" pitchFamily="18" charset="0"/>
              </a:rPr>
              <a:t>Nguyễn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Thành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Đức</a:t>
            </a:r>
            <a:r>
              <a:rPr lang="en-US" sz="3200" dirty="0" smtClean="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0306201559 </a:t>
            </a:r>
            <a:r>
              <a:rPr lang="en-US" sz="3200" dirty="0" err="1" smtClean="0">
                <a:latin typeface="Times New Roman" panose="02020603050405020304" pitchFamily="18" charset="0"/>
                <a:cs typeface="Times New Roman" panose="02020603050405020304" pitchFamily="18" charset="0"/>
              </a:rPr>
              <a:t>Trương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Anh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Nguyên</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658264" y="3179832"/>
            <a:ext cx="4135703"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GVHD: </a:t>
            </a:r>
            <a:r>
              <a:rPr lang="en-US" sz="2200" dirty="0" err="1" smtClean="0">
                <a:latin typeface="Times New Roman" panose="02020603050405020304" pitchFamily="18" charset="0"/>
                <a:cs typeface="Times New Roman" panose="02020603050405020304" pitchFamily="18" charset="0"/>
              </a:rPr>
              <a:t>Võ</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Nguyễn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Khanh</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904" y="1867291"/>
            <a:ext cx="10847556" cy="4680158"/>
          </a:xfrm>
        </p:spPr>
        <p:txBody>
          <a:bodyPr>
            <a:normAutofit/>
          </a:bodyPr>
          <a:lstStyle/>
          <a:p>
            <a:r>
              <a:rPr lang="en-US" sz="2800" b="1" dirty="0" err="1" smtClean="0">
                <a:latin typeface="Times New Roman" panose="02020603050405020304" pitchFamily="18" charset="0"/>
                <a:cs typeface="Times New Roman" panose="02020603050405020304" pitchFamily="18" charset="0"/>
              </a:rPr>
              <a:t>Mô</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hình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triển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khai</a:t>
            </a:r>
            <a:endParaRPr lang="en-US" sz="2800" b="1" dirty="0">
              <a:latin typeface="Times New Roman" panose="02020603050405020304" pitchFamily="18" charset="0"/>
              <a:cs typeface="Times New Roman" panose="02020603050405020304" pitchFamily="18" charset="0"/>
            </a:endParaRPr>
          </a:p>
        </p:txBody>
      </p:sp>
      <p:sp>
        <p:nvSpPr>
          <p:cNvPr id="4" name="Title 1"/>
          <p:cNvSpPr txBox="1"/>
          <p:nvPr/>
        </p:nvSpPr>
        <p:spPr>
          <a:xfrm>
            <a:off x="0" y="609600"/>
            <a:ext cx="810020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ctr">
              <a:spcBef>
                <a:spcPts val="0"/>
              </a:spcBef>
              <a:buClr>
                <a:srgbClr val="000000"/>
              </a:buClr>
              <a:buSzPts val="2000"/>
            </a:pPr>
            <a:r>
              <a:rPr lang="en-US" dirty="0" err="1" smtClean="0">
                <a:solidFill>
                  <a:srgbClr val="FFFF00"/>
                </a:solidFill>
                <a:latin typeface="Times New Roman" panose="02020603050405020304" pitchFamily="18" charset="0"/>
                <a:cs typeface="Times New Roman" panose="02020603050405020304" pitchFamily="18" charset="0"/>
              </a:rPr>
              <a:t>Chương</a:t>
            </a:r>
            <a:r>
              <a:rPr lang="en-US" dirty="0" smtClean="0">
                <a:solidFill>
                  <a:srgbClr val="FFFF00"/>
                </a:solidFill>
                <a:latin typeface="Times New Roman" panose="02020603050405020304" pitchFamily="18" charset="0"/>
                <a:cs typeface="Times New Roman" panose="02020603050405020304" pitchFamily="18" charset="0"/>
              </a:rPr>
              <a:t> 4: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Mô</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hình</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yêu</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cầu</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chức</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năng</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và</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tổng</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kết</a:t>
            </a:r>
            <a:endPar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2539" y="2416473"/>
            <a:ext cx="8443824" cy="42172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904" y="1867291"/>
            <a:ext cx="10847556" cy="4680158"/>
          </a:xfrm>
        </p:spPr>
        <p:txBody>
          <a:bodyPr>
            <a:normAutofit/>
          </a:bodyPr>
          <a:lstStyle/>
          <a:p>
            <a:r>
              <a:rPr lang="en-US" sz="2800" b="1" dirty="0" err="1" smtClean="0">
                <a:latin typeface="Times New Roman" panose="02020603050405020304" pitchFamily="18" charset="0"/>
                <a:cs typeface="Times New Roman" panose="02020603050405020304" pitchFamily="18" charset="0"/>
              </a:rPr>
              <a:t>Yêu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cầu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chức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năng</a:t>
            </a:r>
            <a:r>
              <a:rPr lang="en-US" sz="2800" b="1" dirty="0" smtClean="0">
                <a:latin typeface="Times New Roman" panose="02020603050405020304" pitchFamily="18" charset="0"/>
                <a:cs typeface="Times New Roman" panose="02020603050405020304" pitchFamily="18" charset="0"/>
              </a:rPr>
              <a:t> :</a:t>
            </a:r>
            <a:endParaRPr lang="en-US" sz="28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Chặn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nhân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viên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truy</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cập</a:t>
            </a:r>
            <a:r>
              <a:rPr lang="en-US" sz="2800" b="1" dirty="0" smtClean="0">
                <a:latin typeface="Times New Roman" panose="02020603050405020304" pitchFamily="18" charset="0"/>
                <a:cs typeface="Times New Roman" panose="02020603050405020304" pitchFamily="18" charset="0"/>
              </a:rPr>
              <a:t> internet.</a:t>
            </a:r>
            <a:endParaRPr lang="en-US" sz="28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Chặn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trưởng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phòng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truy</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cập</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facebook</a:t>
            </a:r>
            <a:r>
              <a:rPr lang="en-US" sz="2800" b="1" smtClean="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err="1" smtClean="0">
                <a:latin typeface="Times New Roman" panose="02020603050405020304" pitchFamily="18" charset="0"/>
                <a:cs typeface="Times New Roman" panose="02020603050405020304" pitchFamily="18" charset="0"/>
              </a:rPr>
              <a:t>Thiết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lập</a:t>
            </a:r>
            <a:r>
              <a:rPr lang="en-US" sz="2800" b="1" dirty="0" smtClean="0">
                <a:latin typeface="Times New Roman" panose="02020603050405020304" pitchFamily="18" charset="0"/>
                <a:cs typeface="Times New Roman" panose="02020603050405020304" pitchFamily="18" charset="0"/>
              </a:rPr>
              <a:t> upload 10Mb/s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download 5Mb/s </a:t>
            </a:r>
            <a:r>
              <a:rPr lang="en-US" sz="2800" b="1" dirty="0" err="1" smtClean="0">
                <a:latin typeface="Times New Roman" panose="02020603050405020304" pitchFamily="18" charset="0"/>
                <a:cs typeface="Times New Roman" panose="02020603050405020304" pitchFamily="18" charset="0"/>
              </a:rPr>
              <a:t>cho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nhân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viên</a:t>
            </a:r>
            <a:r>
              <a:rPr lang="en-US" sz="2800" b="1" dirty="0" smtClean="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err="1" smtClean="0">
                <a:latin typeface="Times New Roman" panose="02020603050405020304" pitchFamily="18" charset="0"/>
                <a:cs typeface="Times New Roman" panose="02020603050405020304" pitchFamily="18" charset="0"/>
              </a:rPr>
              <a:t>Thiết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lập</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thời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gian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làm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việc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nhân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viên</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itle 1"/>
          <p:cNvSpPr txBox="1"/>
          <p:nvPr/>
        </p:nvSpPr>
        <p:spPr>
          <a:xfrm>
            <a:off x="0" y="609600"/>
            <a:ext cx="810020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ctr">
              <a:spcBef>
                <a:spcPts val="0"/>
              </a:spcBef>
              <a:buClr>
                <a:srgbClr val="000000"/>
              </a:buClr>
              <a:buSzPts val="2000"/>
            </a:pPr>
            <a:r>
              <a:rPr lang="en-US" dirty="0" err="1" smtClean="0">
                <a:solidFill>
                  <a:srgbClr val="FFFF00"/>
                </a:solidFill>
                <a:latin typeface="Times New Roman" panose="02020603050405020304" pitchFamily="18" charset="0"/>
                <a:cs typeface="Times New Roman" panose="02020603050405020304" pitchFamily="18" charset="0"/>
              </a:rPr>
              <a:t>Chương</a:t>
            </a:r>
            <a:r>
              <a:rPr lang="en-US" dirty="0" smtClean="0">
                <a:solidFill>
                  <a:srgbClr val="FFFF00"/>
                </a:solidFill>
                <a:latin typeface="Times New Roman" panose="02020603050405020304" pitchFamily="18" charset="0"/>
                <a:cs typeface="Times New Roman" panose="02020603050405020304" pitchFamily="18" charset="0"/>
              </a:rPr>
              <a:t> 4: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Mô</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hình</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yêu</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cầu</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chức</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năng</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và</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tổng</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kết</a:t>
            </a:r>
            <a:endPar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501660"/>
            <a:ext cx="8596668" cy="3539702"/>
          </a:xfrm>
        </p:spPr>
        <p:txBody>
          <a:bodyPr/>
          <a:lstStyle/>
          <a:p>
            <a:r>
              <a:rPr lang="en-US" sz="2400" dirty="0" smtClean="0"/>
              <a:t>- </a:t>
            </a:r>
            <a:r>
              <a:rPr lang="en-US" sz="2400" dirty="0" err="1" smtClean="0">
                <a:latin typeface="Times New Roman" panose="02020603050405020304" pitchFamily="18" charset="0"/>
                <a:cs typeface="Times New Roman" panose="02020603050405020304" pitchFamily="18" charset="0"/>
              </a:rPr>
              <a:t>PfSense</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firewall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ban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dàng</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Nền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ổn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phú</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6" name="Title 1"/>
          <p:cNvSpPr txBox="1"/>
          <p:nvPr/>
        </p:nvSpPr>
        <p:spPr>
          <a:xfrm>
            <a:off x="0" y="609600"/>
            <a:ext cx="810020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ctr">
              <a:spcBef>
                <a:spcPts val="0"/>
              </a:spcBef>
              <a:buClr>
                <a:srgbClr val="000000"/>
              </a:buClr>
              <a:buSzPts val="2000"/>
            </a:pPr>
            <a:r>
              <a:rPr lang="en-US" dirty="0" err="1" smtClean="0">
                <a:solidFill>
                  <a:srgbClr val="FFFF00"/>
                </a:solidFill>
                <a:latin typeface="Times New Roman" panose="02020603050405020304" pitchFamily="18" charset="0"/>
                <a:cs typeface="Times New Roman" panose="02020603050405020304" pitchFamily="18" charset="0"/>
              </a:rPr>
              <a:t>Chương</a:t>
            </a:r>
            <a:r>
              <a:rPr lang="en-US" dirty="0" smtClean="0">
                <a:solidFill>
                  <a:srgbClr val="FFFF00"/>
                </a:solidFill>
                <a:latin typeface="Times New Roman" panose="02020603050405020304" pitchFamily="18" charset="0"/>
                <a:cs typeface="Times New Roman" panose="02020603050405020304" pitchFamily="18" charset="0"/>
              </a:rPr>
              <a:t> 4: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Mô</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hình</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yêu</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cầu</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chức</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năng</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và</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tổng</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kết</a:t>
            </a:r>
            <a:endPar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 name="Rectangle 6"/>
          <p:cNvSpPr/>
          <p:nvPr/>
        </p:nvSpPr>
        <p:spPr>
          <a:xfrm>
            <a:off x="724619" y="1930400"/>
            <a:ext cx="2682815" cy="415985"/>
          </a:xfrm>
          <a:prstGeom prst="rect">
            <a:avLst/>
          </a:prstGeom>
          <a:solidFill>
            <a:srgbClr val="39302A"/>
          </a:solidFill>
          <a:ln>
            <a:solidFill>
              <a:srgbClr val="393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latin typeface="Times New Roman" panose="02020603050405020304" pitchFamily="18" charset="0"/>
                <a:cs typeface="Times New Roman" panose="02020603050405020304" pitchFamily="18" charset="0"/>
              </a:rPr>
              <a:t>Tổng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kết</a:t>
            </a:r>
            <a:endParaRPr lang="en-US" sz="2800" b="1" dirty="0">
              <a:latin typeface="Times New Roman" panose="02020603050405020304" pitchFamily="18" charset="0"/>
              <a:cs typeface="Times New Roman" panose="02020603050405020304" pitchFamily="18" charset="0"/>
            </a:endParaRPr>
          </a:p>
        </p:txBody>
      </p:sp>
      <p:sp>
        <p:nvSpPr>
          <p:cNvPr id="8" name="Right Arrow 7"/>
          <p:cNvSpPr/>
          <p:nvPr/>
        </p:nvSpPr>
        <p:spPr>
          <a:xfrm>
            <a:off x="720464" y="2035832"/>
            <a:ext cx="599376" cy="2587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 name="Picture 2" descr="A picture containing silhouette&#10;&#10;Description automatically generated"/>
          <p:cNvPicPr>
            <a:picLocks noChangeAspect="1"/>
          </p:cNvPicPr>
          <p:nvPr/>
        </p:nvPicPr>
        <p:blipFill>
          <a:blip r:embed="rId1"/>
          <a:stretch>
            <a:fillRect/>
          </a:stretch>
        </p:blipFill>
        <p:spPr>
          <a:xfrm>
            <a:off x="0" y="0"/>
            <a:ext cx="12192000" cy="6135624"/>
          </a:xfrm>
          <a:prstGeom prst="rect">
            <a:avLst/>
          </a:prstGeom>
        </p:spPr>
      </p:pic>
      <p:pic>
        <p:nvPicPr>
          <p:cNvPr id="360" name="Google Shape;360;p28"/>
          <p:cNvPicPr preferRelativeResize="0"/>
          <p:nvPr/>
        </p:nvPicPr>
        <p:blipFill rotWithShape="1">
          <a:blip r:embed="rId2"/>
          <a:srcRect l="20063" t="5322" r="15215"/>
          <a:stretch>
            <a:fillRect/>
          </a:stretch>
        </p:blipFill>
        <p:spPr>
          <a:xfrm>
            <a:off x="3690890" y="460248"/>
            <a:ext cx="5742432" cy="56753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1" name="Google Shape;361;p28"/>
          <p:cNvSpPr/>
          <p:nvPr/>
        </p:nvSpPr>
        <p:spPr>
          <a:xfrm>
            <a:off x="4050792" y="2580640"/>
            <a:ext cx="4554728" cy="2765778"/>
          </a:xfrm>
          <a:custGeom>
            <a:avLst/>
            <a:gdLst/>
            <a:ahLst/>
            <a:cxnLst/>
            <a:rect l="l" t="t" r="r" b="b"/>
            <a:pathLst>
              <a:path w="4572000" h="2722880" extrusionOk="0">
                <a:moveTo>
                  <a:pt x="0" y="0"/>
                </a:moveTo>
                <a:lnTo>
                  <a:pt x="4572000" y="0"/>
                </a:lnTo>
                <a:lnTo>
                  <a:pt x="4511040" y="2722880"/>
                </a:lnTo>
                <a:lnTo>
                  <a:pt x="40640" y="2245360"/>
                </a:lnTo>
                <a:lnTo>
                  <a:pt x="0" y="0"/>
                </a:lnTo>
                <a:close/>
              </a:path>
            </a:pathLst>
          </a:custGeom>
          <a:solidFill>
            <a:srgbClr val="F2F2F2"/>
          </a:solidFill>
          <a:ln w="25400" cap="flat" cmpd="sng">
            <a:solidFill>
              <a:srgbClr val="4578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CẢM ƠN THẦY CÔ VÀ CÁC BẠN ĐÃ THEO DÕI BÀI THUYẾT TRÌNH CỦA NHÓM CHÚNG EM.</a:t>
            </a:r>
            <a:endParaRPr sz="2400" b="1"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animEffect transition="in" filter="randombar(horizontal)">
                                      <p:cBhvr>
                                        <p:cTn id="7" dur="500"/>
                                        <p:tgtEl>
                                          <p:spTgt spid="36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1"/>
                                        </p:tgtEl>
                                        <p:attrNameLst>
                                          <p:attrName>style.visibility</p:attrName>
                                        </p:attrNameLst>
                                      </p:cBhvr>
                                      <p:to>
                                        <p:strVal val="visible"/>
                                      </p:to>
                                    </p:set>
                                    <p:animEffect transition="in" filter="randombar(horizontal)">
                                      <p:cBhvr>
                                        <p:cTn id="10" dur="5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3" name="Picture 2" descr="Diagram&#10;&#10;Description automatically generated"/>
          <p:cNvPicPr>
            <a:picLocks noChangeAspect="1"/>
          </p:cNvPicPr>
          <p:nvPr/>
        </p:nvPicPr>
        <p:blipFill>
          <a:blip r:embed="rId1"/>
          <a:stretch>
            <a:fillRect/>
          </a:stretch>
        </p:blipFill>
        <p:spPr>
          <a:xfrm>
            <a:off x="5218981" y="842748"/>
            <a:ext cx="6957041" cy="5162325"/>
          </a:xfrm>
          <a:prstGeom prst="rect">
            <a:avLst/>
          </a:prstGeom>
        </p:spPr>
      </p:pic>
      <p:sp>
        <p:nvSpPr>
          <p:cNvPr id="116" name="Google Shape;116;p2"/>
          <p:cNvSpPr txBox="1"/>
          <p:nvPr/>
        </p:nvSpPr>
        <p:spPr>
          <a:xfrm>
            <a:off x="759123" y="903043"/>
            <a:ext cx="2094678"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000"/>
              <a:buFont typeface="Times New Roman" panose="02020603050405020304"/>
              <a:buNone/>
            </a:pPr>
            <a:r>
              <a:rPr lang="en-US" sz="2400" b="1" i="0" u="none" strike="noStrike" cap="none"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Nội</a:t>
            </a:r>
            <a:r>
              <a:rPr lang="en-US" sz="2400" b="1" i="0" u="none" strike="noStrike" cap="none"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dung:</a:t>
            </a:r>
            <a:endParaRPr sz="2400" b="0" i="0" u="none" strike="noStrike" cap="none" dirty="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17" name="Google Shape;117;p2"/>
          <p:cNvGrpSpPr/>
          <p:nvPr/>
        </p:nvGrpSpPr>
        <p:grpSpPr>
          <a:xfrm>
            <a:off x="1" y="1661825"/>
            <a:ext cx="5355778" cy="900219"/>
            <a:chOff x="2984973" y="1131591"/>
            <a:chExt cx="4831488" cy="576000"/>
          </a:xfrm>
        </p:grpSpPr>
        <p:sp>
          <p:nvSpPr>
            <p:cNvPr id="118" name="Google Shape;118;p2"/>
            <p:cNvSpPr/>
            <p:nvPr/>
          </p:nvSpPr>
          <p:spPr>
            <a:xfrm rot="5400000">
              <a:off x="5330134" y="-850711"/>
              <a:ext cx="432048" cy="4540606"/>
            </a:xfrm>
            <a:prstGeom prst="round2SameRect">
              <a:avLst>
                <a:gd name="adj1" fmla="val 34953"/>
                <a:gd name="adj2" fmla="val 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Palatino Linotype" panose="020405020505050303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9" name="Google Shape;119;p2"/>
            <p:cNvSpPr/>
            <p:nvPr/>
          </p:nvSpPr>
          <p:spPr>
            <a:xfrm rot="-5400000" flipH="1">
              <a:off x="2984973" y="1131591"/>
              <a:ext cx="576000" cy="576000"/>
            </a:xfrm>
            <a:prstGeom prst="ellipse">
              <a:avLst/>
            </a:prstGeom>
            <a:solidFill>
              <a:schemeClr val="lt1"/>
            </a:solidFill>
            <a:ln w="508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Palatino Linotype" panose="02040502050505030304"/>
                <a:buNone/>
              </a:pPr>
              <a:endParaRPr sz="2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0" name="Google Shape;120;p2"/>
            <p:cNvSpPr txBox="1"/>
            <p:nvPr/>
          </p:nvSpPr>
          <p:spPr>
            <a:xfrm>
              <a:off x="2991171" y="1301433"/>
              <a:ext cx="569802" cy="236315"/>
            </a:xfrm>
            <a:prstGeom prst="rect">
              <a:avLst/>
            </a:prstGeom>
            <a:noFill/>
            <a:ln>
              <a:noFill/>
            </a:ln>
          </p:spPr>
          <p:txBody>
            <a:bodyPr spcFirstLastPara="1" wrap="square" lIns="91425" tIns="0" rIns="91425" bIns="0" anchor="ctr" anchorCtr="0">
              <a:spAutoFit/>
            </a:bodyPr>
            <a:lstStyle/>
            <a:p>
              <a:pPr marL="0" marR="0" lvl="0" indent="0" algn="ctr" rtl="0">
                <a:lnSpc>
                  <a:spcPct val="100000"/>
                </a:lnSpc>
                <a:spcBef>
                  <a:spcPts val="0"/>
                </a:spcBef>
                <a:spcAft>
                  <a:spcPts val="0"/>
                </a:spcAft>
                <a:buClr>
                  <a:srgbClr val="FFC000"/>
                </a:buClr>
                <a:buSzPts val="2400"/>
                <a:buFont typeface="Arial" panose="020B0604020202020204"/>
                <a:buNone/>
              </a:pPr>
              <a:r>
                <a:rPr lang="en-US" sz="2400" b="1" i="0" u="none" strike="noStrike" cap="none">
                  <a:solidFill>
                    <a:srgbClr val="FFC000"/>
                  </a:solidFill>
                  <a:latin typeface="Arial" panose="020B0604020202020204"/>
                  <a:ea typeface="Arial" panose="020B0604020202020204"/>
                  <a:cs typeface="Arial" panose="020B0604020202020204"/>
                  <a:sym typeface="Arial" panose="020B0604020202020204"/>
                </a:rPr>
                <a:t>1</a:t>
              </a:r>
              <a:endParaRPr sz="1800" b="0" i="0" u="none" strike="noStrike" cap="none">
                <a:solidFill>
                  <a:srgbClr val="FFC000"/>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21" name="Google Shape;121;p2"/>
            <p:cNvSpPr txBox="1"/>
            <p:nvPr/>
          </p:nvSpPr>
          <p:spPr>
            <a:xfrm>
              <a:off x="3667249" y="1284159"/>
              <a:ext cx="4026778" cy="255982"/>
            </a:xfrm>
            <a:prstGeom prst="rect">
              <a:avLst/>
            </a:prstGeom>
            <a:solidFill>
              <a:srgbClr val="FFC000"/>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Giới</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thiệu</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về Firewall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Pfsense</a:t>
              </a:r>
              <a:endParaRPr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22" name="Google Shape;122;p2"/>
          <p:cNvGrpSpPr/>
          <p:nvPr/>
        </p:nvGrpSpPr>
        <p:grpSpPr>
          <a:xfrm>
            <a:off x="-2" y="2779285"/>
            <a:ext cx="5495028" cy="900219"/>
            <a:chOff x="2984973" y="1131591"/>
            <a:chExt cx="4831488" cy="576000"/>
          </a:xfrm>
        </p:grpSpPr>
        <p:sp>
          <p:nvSpPr>
            <p:cNvPr id="123" name="Google Shape;123;p2"/>
            <p:cNvSpPr/>
            <p:nvPr/>
          </p:nvSpPr>
          <p:spPr>
            <a:xfrm rot="5400000">
              <a:off x="5330134" y="-850711"/>
              <a:ext cx="432048" cy="4540606"/>
            </a:xfrm>
            <a:prstGeom prst="round2SameRect">
              <a:avLst>
                <a:gd name="adj1" fmla="val 34953"/>
                <a:gd name="adj2" fmla="val 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Palatino Linotype" panose="020405020505050303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2"/>
            <p:cNvSpPr/>
            <p:nvPr/>
          </p:nvSpPr>
          <p:spPr>
            <a:xfrm rot="-5400000" flipH="1">
              <a:off x="2984973" y="1131591"/>
              <a:ext cx="576000" cy="576000"/>
            </a:xfrm>
            <a:prstGeom prst="ellipse">
              <a:avLst/>
            </a:prstGeom>
            <a:solidFill>
              <a:schemeClr val="lt1"/>
            </a:solidFill>
            <a:ln w="508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Palatino Linotype" panose="02040502050505030304"/>
                <a:buNone/>
              </a:pPr>
              <a:endParaRPr sz="2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5" name="Google Shape;125;p2"/>
            <p:cNvSpPr txBox="1"/>
            <p:nvPr/>
          </p:nvSpPr>
          <p:spPr>
            <a:xfrm>
              <a:off x="2991171" y="1301433"/>
              <a:ext cx="569802" cy="236315"/>
            </a:xfrm>
            <a:prstGeom prst="rect">
              <a:avLst/>
            </a:prstGeom>
            <a:noFill/>
            <a:ln>
              <a:noFill/>
            </a:ln>
          </p:spPr>
          <p:txBody>
            <a:bodyPr spcFirstLastPara="1" wrap="square" lIns="91425" tIns="0" rIns="91425" bIns="0" anchor="ctr" anchorCtr="0">
              <a:spAutoFit/>
            </a:bodyPr>
            <a:lstStyle/>
            <a:p>
              <a:pPr marL="0" marR="0" lvl="0" indent="0" algn="ctr" rtl="0">
                <a:lnSpc>
                  <a:spcPct val="100000"/>
                </a:lnSpc>
                <a:spcBef>
                  <a:spcPts val="0"/>
                </a:spcBef>
                <a:spcAft>
                  <a:spcPts val="0"/>
                </a:spcAft>
                <a:buClr>
                  <a:srgbClr val="FFC000"/>
                </a:buClr>
                <a:buSzPts val="2400"/>
                <a:buFont typeface="Arial" panose="020B0604020202020204"/>
                <a:buNone/>
              </a:pPr>
              <a:r>
                <a:rPr lang="en-US" sz="2400" b="1" i="0" u="none" strike="noStrike" cap="none">
                  <a:solidFill>
                    <a:srgbClr val="FFC000"/>
                  </a:solidFill>
                  <a:latin typeface="Arial" panose="020B0604020202020204"/>
                  <a:ea typeface="Arial" panose="020B0604020202020204"/>
                  <a:cs typeface="Arial" panose="020B0604020202020204"/>
                  <a:sym typeface="Arial" panose="020B0604020202020204"/>
                </a:rPr>
                <a:t>2</a:t>
              </a:r>
              <a:endParaRPr sz="2400" b="0" i="0" u="none" strike="noStrike" cap="none">
                <a:solidFill>
                  <a:srgbClr val="FFC000"/>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26" name="Google Shape;126;p2"/>
            <p:cNvSpPr txBox="1"/>
            <p:nvPr/>
          </p:nvSpPr>
          <p:spPr>
            <a:xfrm>
              <a:off x="3667248" y="1284159"/>
              <a:ext cx="4026780" cy="255982"/>
            </a:xfrm>
            <a:prstGeom prst="rect">
              <a:avLst/>
            </a:prstGeom>
            <a:solidFill>
              <a:srgbClr val="FFC000"/>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Các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chức</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năng của Firewall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Pfsense</a:t>
              </a:r>
              <a:endParaRPr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27" name="Google Shape;127;p2"/>
          <p:cNvGrpSpPr/>
          <p:nvPr/>
        </p:nvGrpSpPr>
        <p:grpSpPr>
          <a:xfrm>
            <a:off x="15978" y="3922150"/>
            <a:ext cx="5729214" cy="900219"/>
            <a:chOff x="2984973" y="1131591"/>
            <a:chExt cx="4831488" cy="576000"/>
          </a:xfrm>
        </p:grpSpPr>
        <p:sp>
          <p:nvSpPr>
            <p:cNvPr id="128" name="Google Shape;128;p2"/>
            <p:cNvSpPr/>
            <p:nvPr/>
          </p:nvSpPr>
          <p:spPr>
            <a:xfrm rot="5400000">
              <a:off x="5330134" y="-850711"/>
              <a:ext cx="432048" cy="4540606"/>
            </a:xfrm>
            <a:prstGeom prst="round2SameRect">
              <a:avLst>
                <a:gd name="adj1" fmla="val 34953"/>
                <a:gd name="adj2" fmla="val 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Palatino Linotype" panose="020405020505050303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2"/>
            <p:cNvSpPr/>
            <p:nvPr/>
          </p:nvSpPr>
          <p:spPr>
            <a:xfrm rot="-5400000" flipH="1">
              <a:off x="2984973" y="1131591"/>
              <a:ext cx="576000" cy="576000"/>
            </a:xfrm>
            <a:prstGeom prst="ellipse">
              <a:avLst/>
            </a:prstGeom>
            <a:solidFill>
              <a:schemeClr val="lt1"/>
            </a:solidFill>
            <a:ln w="508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Palatino Linotype" panose="02040502050505030304"/>
                <a:buNone/>
              </a:pPr>
              <a:endParaRPr sz="2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2"/>
            <p:cNvSpPr txBox="1"/>
            <p:nvPr/>
          </p:nvSpPr>
          <p:spPr>
            <a:xfrm>
              <a:off x="2991171" y="1301433"/>
              <a:ext cx="569802" cy="236315"/>
            </a:xfrm>
            <a:prstGeom prst="rect">
              <a:avLst/>
            </a:prstGeom>
            <a:noFill/>
            <a:ln>
              <a:noFill/>
            </a:ln>
          </p:spPr>
          <p:txBody>
            <a:bodyPr spcFirstLastPara="1" wrap="square" lIns="91425" tIns="0" rIns="91425" bIns="0" anchor="ctr" anchorCtr="0">
              <a:spAutoFit/>
            </a:bodyPr>
            <a:lstStyle/>
            <a:p>
              <a:pPr marL="0" marR="0" lvl="0" indent="0" algn="ctr" rtl="0">
                <a:lnSpc>
                  <a:spcPct val="100000"/>
                </a:lnSpc>
                <a:spcBef>
                  <a:spcPts val="0"/>
                </a:spcBef>
                <a:spcAft>
                  <a:spcPts val="0"/>
                </a:spcAft>
                <a:buClr>
                  <a:srgbClr val="FFC000"/>
                </a:buClr>
                <a:buSzPts val="2400"/>
                <a:buFont typeface="Arial" panose="020B0604020202020204"/>
                <a:buNone/>
              </a:pPr>
              <a:r>
                <a:rPr lang="en-US" sz="2400" b="1" i="0" u="none" strike="noStrike" cap="none">
                  <a:solidFill>
                    <a:srgbClr val="FFC000"/>
                  </a:solidFill>
                  <a:latin typeface="Arial" panose="020B0604020202020204"/>
                  <a:ea typeface="Arial" panose="020B0604020202020204"/>
                  <a:cs typeface="Arial" panose="020B0604020202020204"/>
                  <a:sym typeface="Arial" panose="020B0604020202020204"/>
                </a:rPr>
                <a:t>3</a:t>
              </a:r>
              <a:endParaRPr sz="2400" b="0" i="0" u="none" strike="noStrike" cap="none">
                <a:solidFill>
                  <a:srgbClr val="FFC000"/>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31" name="Google Shape;131;p2"/>
            <p:cNvSpPr txBox="1"/>
            <p:nvPr/>
          </p:nvSpPr>
          <p:spPr>
            <a:xfrm>
              <a:off x="3667249" y="1284159"/>
              <a:ext cx="4022176" cy="255982"/>
            </a:xfrm>
            <a:prstGeom prst="rect">
              <a:avLst/>
            </a:prstGeom>
            <a:solidFill>
              <a:srgbClr val="FFC000"/>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Các dịch vụ của Firewall Pfsense</a:t>
              </a: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32" name="Google Shape;132;p2"/>
          <p:cNvGrpSpPr/>
          <p:nvPr/>
        </p:nvGrpSpPr>
        <p:grpSpPr>
          <a:xfrm>
            <a:off x="-4" y="5104854"/>
            <a:ext cx="6133385" cy="900219"/>
            <a:chOff x="2984973" y="1131591"/>
            <a:chExt cx="4831488" cy="576000"/>
          </a:xfrm>
        </p:grpSpPr>
        <p:sp>
          <p:nvSpPr>
            <p:cNvPr id="133" name="Google Shape;133;p2"/>
            <p:cNvSpPr/>
            <p:nvPr/>
          </p:nvSpPr>
          <p:spPr>
            <a:xfrm rot="5400000">
              <a:off x="5330134" y="-850711"/>
              <a:ext cx="432048" cy="4540606"/>
            </a:xfrm>
            <a:prstGeom prst="round2SameRect">
              <a:avLst>
                <a:gd name="adj1" fmla="val 34953"/>
                <a:gd name="adj2" fmla="val 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Palatino Linotype" panose="020405020505050303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2"/>
            <p:cNvSpPr/>
            <p:nvPr/>
          </p:nvSpPr>
          <p:spPr>
            <a:xfrm rot="-5400000" flipH="1">
              <a:off x="2984973" y="1131591"/>
              <a:ext cx="576000" cy="576000"/>
            </a:xfrm>
            <a:prstGeom prst="ellipse">
              <a:avLst/>
            </a:prstGeom>
            <a:solidFill>
              <a:schemeClr val="lt1"/>
            </a:solidFill>
            <a:ln w="508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Palatino Linotype" panose="02040502050505030304"/>
                <a:buNone/>
              </a:pPr>
              <a:endParaRPr sz="2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2"/>
            <p:cNvSpPr txBox="1"/>
            <p:nvPr/>
          </p:nvSpPr>
          <p:spPr>
            <a:xfrm>
              <a:off x="2991171" y="1301433"/>
              <a:ext cx="569802" cy="236315"/>
            </a:xfrm>
            <a:prstGeom prst="rect">
              <a:avLst/>
            </a:prstGeom>
            <a:noFill/>
            <a:ln>
              <a:noFill/>
            </a:ln>
          </p:spPr>
          <p:txBody>
            <a:bodyPr spcFirstLastPara="1" wrap="square" lIns="91425" tIns="0" rIns="91425" bIns="0" anchor="ctr" anchorCtr="0">
              <a:spAutoFit/>
            </a:bodyPr>
            <a:lstStyle/>
            <a:p>
              <a:pPr marL="0" marR="0" lvl="0" indent="0" algn="ctr" rtl="0">
                <a:lnSpc>
                  <a:spcPct val="100000"/>
                </a:lnSpc>
                <a:spcBef>
                  <a:spcPts val="0"/>
                </a:spcBef>
                <a:spcAft>
                  <a:spcPts val="0"/>
                </a:spcAft>
                <a:buClr>
                  <a:srgbClr val="FFC000"/>
                </a:buClr>
                <a:buSzPts val="2400"/>
                <a:buFont typeface="Arial" panose="020B0604020202020204"/>
                <a:buNone/>
              </a:pPr>
              <a:r>
                <a:rPr lang="en-US" sz="2400" b="1" i="0" u="none" strike="noStrike" cap="none">
                  <a:solidFill>
                    <a:srgbClr val="FFC000"/>
                  </a:solidFill>
                  <a:latin typeface="Arial" panose="020B0604020202020204"/>
                  <a:ea typeface="Arial" panose="020B0604020202020204"/>
                  <a:cs typeface="Arial" panose="020B0604020202020204"/>
                  <a:sym typeface="Arial" panose="020B0604020202020204"/>
                </a:rPr>
                <a:t>4</a:t>
              </a:r>
              <a:endParaRPr sz="2400" b="0" i="0" u="none" strike="noStrike" cap="none">
                <a:solidFill>
                  <a:srgbClr val="FFC000"/>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36" name="Google Shape;136;p2"/>
            <p:cNvSpPr txBox="1"/>
            <p:nvPr/>
          </p:nvSpPr>
          <p:spPr>
            <a:xfrm>
              <a:off x="3667249" y="1284159"/>
              <a:ext cx="3891112" cy="255982"/>
            </a:xfrm>
            <a:prstGeom prst="rect">
              <a:avLst/>
            </a:prstGeom>
            <a:solidFill>
              <a:srgbClr val="FFC000"/>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Mô</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hình</a:t>
              </a:r>
              <a:r>
                <a:rPr lang="en-US" sz="20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20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yêu</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cầu</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chức</a:t>
              </a:r>
              <a:r>
                <a:rPr lang="en-US" sz="20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năng</a:t>
              </a:r>
              <a:r>
                <a:rPr lang="en-US" sz="20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và</a:t>
              </a:r>
              <a:r>
                <a:rPr lang="en-US" sz="20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tổng</a:t>
              </a:r>
              <a:r>
                <a:rPr lang="en-US" sz="20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kết</a:t>
              </a:r>
              <a:endParaRPr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138" name="Google Shape;138;p2"/>
          <p:cNvSpPr txBox="1"/>
          <p:nvPr/>
        </p:nvSpPr>
        <p:spPr>
          <a:xfrm>
            <a:off x="693389" y="148133"/>
            <a:ext cx="8770037"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2000"/>
              <a:buFont typeface="Times New Roman" panose="02020603050405020304"/>
              <a:buNone/>
            </a:pPr>
            <a:r>
              <a:rPr lang="vi-VN" sz="2400" b="1" i="0" u="none" strike="noStrike" cap="none"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TÌM HIỂU, TRIỂN KHAI HỆ THỐNG TƯỜNG LỬA </a:t>
            </a:r>
            <a:r>
              <a:rPr lang="vi-VN" sz="2400" b="1" i="0" u="none" strike="noStrike" cap="none"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PFSENSE</a:t>
            </a:r>
            <a:endParaRPr sz="2400" b="0" i="0" u="none" strike="noStrike" cap="none" dirty="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75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p:tgtEl>
                                          <p:spTgt spid="11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 calcmode="lin" valueType="num">
                                      <p:cBhvr additive="base">
                                        <p:cTn id="12" dur="500"/>
                                        <p:tgtEl>
                                          <p:spTgt spid="12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 calcmode="lin" valueType="num">
                                      <p:cBhvr additive="base">
                                        <p:cTn id="17" dur="500"/>
                                        <p:tgtEl>
                                          <p:spTgt spid="12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2"/>
                                        </p:tgtEl>
                                        <p:attrNameLst>
                                          <p:attrName>style.visibility</p:attrName>
                                        </p:attrNameLst>
                                      </p:cBhvr>
                                      <p:to>
                                        <p:strVal val="visible"/>
                                      </p:to>
                                    </p:set>
                                    <p:anim calcmode="lin" valueType="num">
                                      <p:cBhvr additive="base">
                                        <p:cTn id="22" dur="500"/>
                                        <p:tgtEl>
                                          <p:spTgt spid="1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p:txBody>
          <a:bodyPr/>
          <a:lstStyle/>
          <a:p>
            <a:endParaRPr lang="en-US"/>
          </a:p>
        </p:txBody>
      </p:sp>
      <p:sp>
        <p:nvSpPr>
          <p:cNvPr id="18" name="Google Shape;145;p3"/>
          <p:cNvSpPr txBox="1"/>
          <p:nvPr/>
        </p:nvSpPr>
        <p:spPr>
          <a:xfrm>
            <a:off x="0" y="246221"/>
            <a:ext cx="8272732"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US" sz="3200" b="1" i="0" u="none" strike="noStrike" cap="none"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Chương</a:t>
            </a:r>
            <a:r>
              <a:rPr lang="en-US" sz="3200" b="1" i="0" u="none" strike="noStrike" cap="none"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 1. </a:t>
            </a:r>
            <a:r>
              <a:rPr lang="en-US" sz="3200" b="1" i="0" u="none" strike="noStrike" cap="none"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Giới</a:t>
            </a:r>
            <a:r>
              <a:rPr lang="en-US" sz="3200" b="1" i="0" u="none" strike="noStrike" cap="none"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sz="3200" b="1" i="0" u="none" strike="noStrike" cap="none"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thiệu</a:t>
            </a:r>
            <a:r>
              <a:rPr lang="en-US" sz="3200" b="1" i="0" u="none" strike="noStrike" cap="none"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sz="3200" b="1" i="0" u="none" strike="noStrike" cap="none"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về</a:t>
            </a:r>
            <a:r>
              <a:rPr lang="en-US" sz="3200" b="1" i="0" u="none" strike="noStrike" cap="none"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Firewall </a:t>
            </a:r>
            <a:r>
              <a:rPr lang="en-US" sz="3200" b="1" i="0" u="none" strike="noStrike" cap="none"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Pfsense</a:t>
            </a:r>
            <a:endParaRPr sz="3200" b="1" i="0" u="none" strike="noStrike" cap="none" dirty="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 name="Google Shape;146;p3"/>
          <p:cNvSpPr/>
          <p:nvPr/>
        </p:nvSpPr>
        <p:spPr>
          <a:xfrm>
            <a:off x="4657700" y="2239019"/>
            <a:ext cx="3107185" cy="3067555"/>
          </a:xfrm>
          <a:prstGeom prst="flowChartConnector">
            <a:avLst/>
          </a:prstGeom>
          <a:solidFill>
            <a:srgbClr val="D8D8D8"/>
          </a:solidFill>
          <a:ln w="15875" cap="flat" cmpd="sng">
            <a:solidFill>
              <a:srgbClr val="0C0C0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Logo</a:t>
            </a:r>
            <a:r>
              <a:rPr lang="en-US" sz="18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18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Pfsense</a:t>
            </a:r>
            <a:endParaRPr sz="1800" b="0" i="0" u="none" strike="noStrike" cap="none" dirty="0">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pic>
        <p:nvPicPr>
          <p:cNvPr id="20" name="Google Shape;147;p3" descr="Sử dụng template firewall- Pfsense trên Cloud Nhân Hòa | Cloud365"/>
          <p:cNvPicPr preferRelativeResize="0"/>
          <p:nvPr/>
        </p:nvPicPr>
        <p:blipFill rotWithShape="1">
          <a:blip r:embed="rId1"/>
          <a:srcRect/>
          <a:stretch>
            <a:fillRect/>
          </a:stretch>
        </p:blipFill>
        <p:spPr>
          <a:xfrm>
            <a:off x="4800612" y="3168133"/>
            <a:ext cx="2835716" cy="1139134"/>
          </a:xfrm>
          <a:prstGeom prst="rect">
            <a:avLst/>
          </a:prstGeom>
          <a:noFill/>
          <a:ln>
            <a:noFill/>
          </a:ln>
        </p:spPr>
      </p:pic>
      <p:sp>
        <p:nvSpPr>
          <p:cNvPr id="21" name="Google Shape;148;p3"/>
          <p:cNvSpPr/>
          <p:nvPr/>
        </p:nvSpPr>
        <p:spPr>
          <a:xfrm>
            <a:off x="463318" y="1523549"/>
            <a:ext cx="4439321" cy="1784412"/>
          </a:xfrm>
          <a:prstGeom prst="hexagon">
            <a:avLst>
              <a:gd name="adj" fmla="val 25000"/>
              <a:gd name="vf" fmla="val 115470"/>
            </a:avLst>
          </a:prstGeom>
          <a:solidFill>
            <a:schemeClr val="lt1"/>
          </a:solidFill>
          <a:ln w="15875" cap="flat" cmpd="sng">
            <a:solidFill>
              <a:srgbClr val="457825"/>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Pfsense</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Firewall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ra</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đời</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vào</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năm</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2004</a:t>
            </a:r>
            <a:endParaRPr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Là</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một</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phần</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mềm</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mã</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nguồn</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mở</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dựa</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trên</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hệ</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điều</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hành</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FreeBSD.</a:t>
            </a:r>
            <a:endParaRPr sz="2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149;p3"/>
          <p:cNvSpPr/>
          <p:nvPr/>
        </p:nvSpPr>
        <p:spPr>
          <a:xfrm>
            <a:off x="463317" y="4173702"/>
            <a:ext cx="4439321" cy="1695445"/>
          </a:xfrm>
          <a:prstGeom prst="hexagon">
            <a:avLst>
              <a:gd name="adj" fmla="val 25000"/>
              <a:gd name="vf" fmla="val 115470"/>
            </a:avLst>
          </a:prstGeom>
          <a:solidFill>
            <a:schemeClr val="lt1"/>
          </a:solidFill>
          <a:ln w="15875" cap="flat" cmpd="sng">
            <a:solidFill>
              <a:srgbClr val="457825"/>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Pfsense</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được</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sử</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dụng</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để</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bảo</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vệ</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các</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mạng</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có</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tất</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cả</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kích</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cỡ</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từ</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mạng</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gia</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đình</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đến</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các</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mạng</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lớn</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của</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các</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công</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ty,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doanh</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nghiệp</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 name="Google Shape;150;p3"/>
          <p:cNvSpPr/>
          <p:nvPr/>
        </p:nvSpPr>
        <p:spPr>
          <a:xfrm>
            <a:off x="7534301" y="1523549"/>
            <a:ext cx="4543001" cy="1784412"/>
          </a:xfrm>
          <a:prstGeom prst="hexagon">
            <a:avLst>
              <a:gd name="adj" fmla="val 25000"/>
              <a:gd name="vf" fmla="val 115470"/>
            </a:avLst>
          </a:prstGeom>
          <a:solidFill>
            <a:schemeClr val="lt1"/>
          </a:solidFill>
          <a:ln w="15875" cap="flat" cmpd="sng">
            <a:solidFill>
              <a:srgbClr val="457825"/>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Với</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giao</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diện</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người</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dùng</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(GUI)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trên</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nền</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Web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tạo</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sự</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quản</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lý</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một</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cách</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dễ</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dàng</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151;p3"/>
          <p:cNvSpPr/>
          <p:nvPr/>
        </p:nvSpPr>
        <p:spPr>
          <a:xfrm>
            <a:off x="7534301" y="4173702"/>
            <a:ext cx="4606928" cy="1695445"/>
          </a:xfrm>
          <a:prstGeom prst="hexagon">
            <a:avLst>
              <a:gd name="adj" fmla="val 25000"/>
              <a:gd name="vf" fmla="val 115470"/>
            </a:avLst>
          </a:prstGeom>
          <a:solidFill>
            <a:schemeClr val="lt1"/>
          </a:solidFill>
          <a:ln w="15875" cap="flat" cmpd="sng">
            <a:solidFill>
              <a:srgbClr val="457825"/>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Pfsense</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cũng</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hỗ</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trợ</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chính</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sách</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định</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tuyến</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và</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cơ</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chế</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hoạt</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động</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trong</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chế</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độ</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brigde</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hoặc</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transparent.</a:t>
            </a:r>
            <a:endParaRPr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p:tgtEl>
                                          <p:spTgt spid="2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p:tgtEl>
                                          <p:spTgt spid="2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274002" cy="1320800"/>
          </a:xfrm>
        </p:spPr>
        <p:txBody>
          <a:bodyPr/>
          <a:lstStyle/>
          <a:p>
            <a:pPr algn="ctr"/>
            <a:r>
              <a:rPr lang="en-US" dirty="0" err="1">
                <a:solidFill>
                  <a:srgbClr val="FFFF00"/>
                </a:solidFill>
                <a:latin typeface="Times New Roman" panose="02020603050405020304" pitchFamily="18" charset="0"/>
                <a:cs typeface="Times New Roman" panose="02020603050405020304" pitchFamily="18" charset="0"/>
              </a:rPr>
              <a:t>Chương</a:t>
            </a:r>
            <a:r>
              <a:rPr lang="en-US" dirty="0">
                <a:solidFill>
                  <a:srgbClr val="FFFF00"/>
                </a:solidFill>
                <a:latin typeface="Times New Roman" panose="02020603050405020304" pitchFamily="18" charset="0"/>
                <a:cs typeface="Times New Roman" panose="02020603050405020304" pitchFamily="18" charset="0"/>
              </a:rPr>
              <a:t> 2: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Các</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chức</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năng</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của</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Firewall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Pfsense</a:t>
            </a:r>
            <a:endParaRPr lang="en-US" dirty="0"/>
          </a:p>
        </p:txBody>
      </p:sp>
      <p:sp>
        <p:nvSpPr>
          <p:cNvPr id="3" name="Content Placeholder 2"/>
          <p:cNvSpPr>
            <a:spLocks noGrp="1"/>
          </p:cNvSpPr>
          <p:nvPr>
            <p:ph idx="1"/>
          </p:nvPr>
        </p:nvSpPr>
        <p:spPr/>
        <p:txBody>
          <a:bodyPr>
            <a:normAutofit/>
          </a:bodyPr>
          <a:lstStyle/>
          <a:p>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44782" y="3029412"/>
            <a:ext cx="2143125" cy="2143125"/>
          </a:xfrm>
          <a:prstGeom prst="rect">
            <a:avLst/>
          </a:prstGeom>
        </p:spPr>
      </p:pic>
      <p:sp>
        <p:nvSpPr>
          <p:cNvPr id="5" name="TextBox 4"/>
          <p:cNvSpPr txBox="1"/>
          <p:nvPr/>
        </p:nvSpPr>
        <p:spPr>
          <a:xfrm>
            <a:off x="1151792" y="3143712"/>
            <a:ext cx="877163" cy="369332"/>
          </a:xfrm>
          <a:prstGeom prst="rect">
            <a:avLst/>
          </a:prstGeom>
          <a:noFill/>
        </p:spPr>
        <p:txBody>
          <a:bodyPr wrap="none" rtlCol="0">
            <a:spAutoFit/>
          </a:bodyPr>
          <a:lstStyle/>
          <a:p>
            <a:r>
              <a:rPr lang="en-US" b="1" dirty="0">
                <a:latin typeface="Times New Roman" panose="02020603050405020304"/>
                <a:ea typeface="Times New Roman" panose="02020603050405020304"/>
                <a:cs typeface="Times New Roman" panose="02020603050405020304"/>
                <a:sym typeface="Times New Roman" panose="02020603050405020304"/>
              </a:rPr>
              <a:t>Aliases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232458" y="3916308"/>
            <a:ext cx="73609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Rules</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1859740" y="4680523"/>
            <a:ext cx="654859" cy="369332"/>
          </a:xfrm>
          <a:prstGeom prst="rect">
            <a:avLst/>
          </a:prstGeom>
        </p:spPr>
        <p:txBody>
          <a:bodyPr wrap="none">
            <a:spAutoFit/>
          </a:bodyPr>
          <a:lstStyle/>
          <a:p>
            <a:r>
              <a:rPr lang="en-US" b="1" dirty="0" smtClean="0">
                <a:latin typeface="Times New Roman" panose="02020603050405020304"/>
                <a:ea typeface="Times New Roman" panose="02020603050405020304"/>
                <a:cs typeface="Times New Roman" panose="02020603050405020304"/>
                <a:sym typeface="Times New Roman" panose="02020603050405020304"/>
              </a:rPr>
              <a:t>NAT</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6918190" y="3143712"/>
            <a:ext cx="1676613" cy="369332"/>
          </a:xfrm>
          <a:prstGeom prst="rect">
            <a:avLst/>
          </a:prstGeom>
        </p:spPr>
        <p:txBody>
          <a:bodyPr wrap="none">
            <a:spAutoFit/>
          </a:bodyPr>
          <a:lstStyle/>
          <a:p>
            <a:pPr lvl="0"/>
            <a:r>
              <a:rPr lang="en-US" b="1" dirty="0">
                <a:latin typeface="Times New Roman" panose="02020603050405020304"/>
                <a:ea typeface="Times New Roman" panose="02020603050405020304"/>
                <a:cs typeface="Times New Roman" panose="02020603050405020304"/>
                <a:sym typeface="Times New Roman" panose="02020603050405020304"/>
              </a:rPr>
              <a:t>Traffic Shaper </a:t>
            </a:r>
            <a:endParaRPr lang="en-US" b="1" dirty="0">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9" name="Rectangle 8"/>
          <p:cNvSpPr/>
          <p:nvPr/>
        </p:nvSpPr>
        <p:spPr>
          <a:xfrm>
            <a:off x="7344850" y="3838752"/>
            <a:ext cx="1332993" cy="355482"/>
          </a:xfrm>
          <a:prstGeom prst="rect">
            <a:avLst/>
          </a:prstGeom>
        </p:spPr>
        <p:txBody>
          <a:bodyPr wrap="none">
            <a:spAutoFit/>
          </a:bodyPr>
          <a:lstStyle/>
          <a:p>
            <a:pPr lvl="0" algn="ctr">
              <a:lnSpc>
                <a:spcPct val="90000"/>
              </a:lnSpc>
              <a:buClr>
                <a:srgbClr val="222222"/>
              </a:buClr>
              <a:buSzPts val="1900"/>
            </a:pPr>
            <a:r>
              <a:rPr lang="en-US" sz="1900" b="1" dirty="0">
                <a:latin typeface="Times New Roman" panose="02020603050405020304"/>
                <a:ea typeface="Times New Roman" panose="02020603050405020304"/>
                <a:cs typeface="Times New Roman" panose="02020603050405020304"/>
                <a:sym typeface="Times New Roman" panose="02020603050405020304"/>
              </a:rPr>
              <a:t>Virtual IPs</a:t>
            </a:r>
            <a:endParaRPr lang="en-US" sz="1900" dirty="0">
              <a:latin typeface="Palatino Linotype" panose="02040502050505030304"/>
              <a:ea typeface="Palatino Linotype" panose="02040502050505030304"/>
              <a:cs typeface="Palatino Linotype" panose="02040502050505030304"/>
              <a:sym typeface="Palatino Linotype" panose="02040502050505030304"/>
            </a:endParaRPr>
          </a:p>
        </p:txBody>
      </p:sp>
      <p:cxnSp>
        <p:nvCxnSpPr>
          <p:cNvPr id="11" name="Straight Arrow Connector 10"/>
          <p:cNvCxnSpPr>
            <a:endCxn id="5" idx="3"/>
          </p:cNvCxnSpPr>
          <p:nvPr/>
        </p:nvCxnSpPr>
        <p:spPr>
          <a:xfrm flipH="1" flipV="1">
            <a:off x="2028955" y="3328378"/>
            <a:ext cx="1875152" cy="566617"/>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endCxn id="6" idx="3"/>
          </p:cNvCxnSpPr>
          <p:nvPr/>
        </p:nvCxnSpPr>
        <p:spPr>
          <a:xfrm flipH="1">
            <a:off x="1968557" y="3894994"/>
            <a:ext cx="1935549" cy="205980"/>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a:off x="2514600" y="3894994"/>
            <a:ext cx="1389506" cy="958360"/>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4" idx="3"/>
            <a:endCxn id="8" idx="1"/>
          </p:cNvCxnSpPr>
          <p:nvPr/>
        </p:nvCxnSpPr>
        <p:spPr>
          <a:xfrm flipV="1">
            <a:off x="6187907" y="3328378"/>
            <a:ext cx="730283" cy="772597"/>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a:stCxn id="4" idx="3"/>
          </p:cNvCxnSpPr>
          <p:nvPr/>
        </p:nvCxnSpPr>
        <p:spPr>
          <a:xfrm flipV="1">
            <a:off x="6187907" y="3997984"/>
            <a:ext cx="1203553" cy="102991"/>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stCxn id="4" idx="3"/>
            <a:endCxn id="22" idx="1"/>
          </p:cNvCxnSpPr>
          <p:nvPr/>
        </p:nvCxnSpPr>
        <p:spPr>
          <a:xfrm>
            <a:off x="6187907" y="4100975"/>
            <a:ext cx="661375" cy="738856"/>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sp>
        <p:nvSpPr>
          <p:cNvPr id="22" name="Rectangle 21"/>
          <p:cNvSpPr/>
          <p:nvPr/>
        </p:nvSpPr>
        <p:spPr>
          <a:xfrm>
            <a:off x="6849282" y="4662090"/>
            <a:ext cx="1213794" cy="355482"/>
          </a:xfrm>
          <a:prstGeom prst="rect">
            <a:avLst/>
          </a:prstGeom>
        </p:spPr>
        <p:txBody>
          <a:bodyPr wrap="none">
            <a:spAutoFit/>
          </a:bodyPr>
          <a:lstStyle/>
          <a:p>
            <a:pPr lvl="0" algn="ctr">
              <a:lnSpc>
                <a:spcPct val="90000"/>
              </a:lnSpc>
              <a:buClr>
                <a:srgbClr val="333333"/>
              </a:buClr>
              <a:buSzPts val="1900"/>
            </a:pPr>
            <a:r>
              <a:rPr lang="en-US" sz="1900" b="1" dirty="0">
                <a:latin typeface="Times New Roman" panose="02020603050405020304"/>
                <a:ea typeface="Times New Roman" panose="02020603050405020304"/>
                <a:cs typeface="Times New Roman" panose="02020603050405020304"/>
                <a:sym typeface="Times New Roman" panose="02020603050405020304"/>
              </a:rPr>
              <a:t>Schedules</a:t>
            </a:r>
            <a:endParaRPr lang="en-US" sz="1900" dirty="0">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1000"/>
                                        <p:tgtEl>
                                          <p:spTgt spid="8"/>
                                        </p:tgtEl>
                                      </p:cBhvr>
                                    </p:animEffect>
                                    <p:anim calcmode="lin" valueType="num">
                                      <p:cBhvr>
                                        <p:cTn id="56" dur="1000" fill="hold"/>
                                        <p:tgtEl>
                                          <p:spTgt spid="8"/>
                                        </p:tgtEl>
                                        <p:attrNameLst>
                                          <p:attrName>ppt_x</p:attrName>
                                        </p:attrNameLst>
                                      </p:cBhvr>
                                      <p:tavLst>
                                        <p:tav tm="0">
                                          <p:val>
                                            <p:strVal val="#ppt_x"/>
                                          </p:val>
                                        </p:tav>
                                        <p:tav tm="100000">
                                          <p:val>
                                            <p:strVal val="#ppt_x"/>
                                          </p:val>
                                        </p:tav>
                                      </p:tavLst>
                                    </p:anim>
                                    <p:anim calcmode="lin" valueType="num">
                                      <p:cBhvr>
                                        <p:cTn id="5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1000"/>
                                        <p:tgtEl>
                                          <p:spTgt spid="20"/>
                                        </p:tgtEl>
                                      </p:cBhvr>
                                    </p:animEffect>
                                    <p:anim calcmode="lin" valueType="num">
                                      <p:cBhvr>
                                        <p:cTn id="63" dur="1000" fill="hold"/>
                                        <p:tgtEl>
                                          <p:spTgt spid="20"/>
                                        </p:tgtEl>
                                        <p:attrNameLst>
                                          <p:attrName>ppt_x</p:attrName>
                                        </p:attrNameLst>
                                      </p:cBhvr>
                                      <p:tavLst>
                                        <p:tav tm="0">
                                          <p:val>
                                            <p:strVal val="#ppt_x"/>
                                          </p:val>
                                        </p:tav>
                                        <p:tav tm="100000">
                                          <p:val>
                                            <p:strVal val="#ppt_x"/>
                                          </p:val>
                                        </p:tav>
                                      </p:tavLst>
                                    </p:anim>
                                    <p:anim calcmode="lin" valueType="num">
                                      <p:cBhvr>
                                        <p:cTn id="64" dur="1000" fill="hold"/>
                                        <p:tgtEl>
                                          <p:spTgt spid="2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1000"/>
                                        <p:tgtEl>
                                          <p:spTgt spid="9"/>
                                        </p:tgtEl>
                                      </p:cBhvr>
                                    </p:animEffect>
                                    <p:anim calcmode="lin" valueType="num">
                                      <p:cBhvr>
                                        <p:cTn id="68" dur="1000" fill="hold"/>
                                        <p:tgtEl>
                                          <p:spTgt spid="9"/>
                                        </p:tgtEl>
                                        <p:attrNameLst>
                                          <p:attrName>ppt_x</p:attrName>
                                        </p:attrNameLst>
                                      </p:cBhvr>
                                      <p:tavLst>
                                        <p:tav tm="0">
                                          <p:val>
                                            <p:strVal val="#ppt_x"/>
                                          </p:val>
                                        </p:tav>
                                        <p:tav tm="100000">
                                          <p:val>
                                            <p:strVal val="#ppt_x"/>
                                          </p:val>
                                        </p:tav>
                                      </p:tavLst>
                                    </p:anim>
                                    <p:anim calcmode="lin" valueType="num">
                                      <p:cBhvr>
                                        <p:cTn id="6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1000"/>
                                        <p:tgtEl>
                                          <p:spTgt spid="22"/>
                                        </p:tgtEl>
                                      </p:cBhvr>
                                    </p:animEffect>
                                    <p:anim calcmode="lin" valueType="num">
                                      <p:cBhvr>
                                        <p:cTn id="80" dur="1000" fill="hold"/>
                                        <p:tgtEl>
                                          <p:spTgt spid="22"/>
                                        </p:tgtEl>
                                        <p:attrNameLst>
                                          <p:attrName>ppt_x</p:attrName>
                                        </p:attrNameLst>
                                      </p:cBhvr>
                                      <p:tavLst>
                                        <p:tav tm="0">
                                          <p:val>
                                            <p:strVal val="#ppt_x"/>
                                          </p:val>
                                        </p:tav>
                                        <p:tav tm="100000">
                                          <p:val>
                                            <p:strVal val="#ppt_x"/>
                                          </p:val>
                                        </p:tav>
                                      </p:tavLst>
                                    </p:anim>
                                    <p:anim calcmode="lin" valueType="num">
                                      <p:cBhvr>
                                        <p:cTn id="8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pSp>
        <p:nvGrpSpPr>
          <p:cNvPr id="159" name="Google Shape;159;p4"/>
          <p:cNvGrpSpPr/>
          <p:nvPr/>
        </p:nvGrpSpPr>
        <p:grpSpPr>
          <a:xfrm>
            <a:off x="235743" y="1359105"/>
            <a:ext cx="11006743" cy="4631142"/>
            <a:chOff x="1007708" y="-91555"/>
            <a:chExt cx="11006743" cy="4631142"/>
          </a:xfrm>
        </p:grpSpPr>
        <p:sp>
          <p:nvSpPr>
            <p:cNvPr id="160" name="Google Shape;160;p4"/>
            <p:cNvSpPr/>
            <p:nvPr/>
          </p:nvSpPr>
          <p:spPr>
            <a:xfrm rot="5400000">
              <a:off x="653373" y="281613"/>
              <a:ext cx="1716380" cy="1007709"/>
            </a:xfrm>
            <a:prstGeom prst="chevron">
              <a:avLst>
                <a:gd name="adj" fmla="val 50000"/>
              </a:avLst>
            </a:prstGeom>
            <a:gradFill>
              <a:gsLst>
                <a:gs pos="0">
                  <a:srgbClr val="D2E2CD"/>
                </a:gs>
                <a:gs pos="100000">
                  <a:srgbClr val="93BF82">
                    <a:alpha val="90980"/>
                  </a:srgbClr>
                </a:gs>
              </a:gsLst>
              <a:lin ang="5400000" scaled="0"/>
            </a:gradFill>
            <a:ln w="9525" cap="flat" cmpd="sng">
              <a:solidFill>
                <a:srgbClr val="5DA5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4"/>
            <p:cNvSpPr txBox="1"/>
            <p:nvPr/>
          </p:nvSpPr>
          <p:spPr>
            <a:xfrm>
              <a:off x="1007709" y="431133"/>
              <a:ext cx="1007709" cy="70867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Times New Roman" panose="02020603050405020304"/>
                <a:buNone/>
              </a:pP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Aliases</a:t>
              </a:r>
              <a:endParaRPr sz="2000" b="1"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62" name="Google Shape;162;p4"/>
            <p:cNvSpPr/>
            <p:nvPr/>
          </p:nvSpPr>
          <p:spPr>
            <a:xfrm rot="5400000">
              <a:off x="6389658" y="-4465795"/>
              <a:ext cx="1250553" cy="9999032"/>
            </a:xfrm>
            <a:prstGeom prst="round2SameRect">
              <a:avLst>
                <a:gd name="adj1" fmla="val 16667"/>
                <a:gd name="adj2" fmla="val 0"/>
              </a:avLst>
            </a:prstGeom>
            <a:solidFill>
              <a:schemeClr val="lt1">
                <a:alpha val="89019"/>
              </a:schemeClr>
            </a:solidFill>
            <a:ln w="9525" cap="flat" cmpd="sng">
              <a:solidFill>
                <a:srgbClr val="5DA5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 name="Google Shape;163;p4"/>
            <p:cNvSpPr txBox="1"/>
            <p:nvPr/>
          </p:nvSpPr>
          <p:spPr>
            <a:xfrm>
              <a:off x="2015419" y="-30510"/>
              <a:ext cx="9999031" cy="1128459"/>
            </a:xfrm>
            <a:prstGeom prst="rect">
              <a:avLst/>
            </a:prstGeom>
            <a:noFill/>
            <a:ln>
              <a:noFill/>
            </a:ln>
          </p:spPr>
          <p:txBody>
            <a:bodyPr spcFirstLastPara="1" wrap="square" lIns="142225" tIns="12700" rIns="12700" bIns="12700" anchor="ctr" anchorCtr="0">
              <a:noAutofit/>
            </a:bodyPr>
            <a:lstStyle/>
            <a:p>
              <a:pPr marL="228600" marR="0" lvl="1" indent="-228600" algn="l" rtl="0">
                <a:lnSpc>
                  <a:spcPct val="90000"/>
                </a:lnSpc>
                <a:spcBef>
                  <a:spcPts val="0"/>
                </a:spcBef>
                <a:spcAft>
                  <a:spcPts val="0"/>
                </a:spcAft>
                <a:buClr>
                  <a:srgbClr val="222222"/>
                </a:buClr>
                <a:buSzPts val="2000"/>
                <a:buFont typeface="Times New Roman" panose="02020603050405020304"/>
                <a:buChar char="•"/>
              </a:pP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Là</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tính</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năng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mà</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chúng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ta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có</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thể</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gom</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nhóm</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các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ports, host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hoặc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Network(s)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khác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nhau</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và</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đặt</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cho</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chúng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một</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cái</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tên</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chung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để</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thiết</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lập</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những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quy</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tắc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được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dễ</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dàng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và</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nhanh</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chóng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hơn</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endParaRPr sz="2000" b="1"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64" name="Google Shape;164;p4"/>
            <p:cNvSpPr/>
            <p:nvPr/>
          </p:nvSpPr>
          <p:spPr>
            <a:xfrm rot="5400000">
              <a:off x="720436" y="1745859"/>
              <a:ext cx="1582255" cy="1007709"/>
            </a:xfrm>
            <a:prstGeom prst="chevron">
              <a:avLst>
                <a:gd name="adj" fmla="val 50000"/>
              </a:avLst>
            </a:prstGeom>
            <a:gradFill>
              <a:gsLst>
                <a:gs pos="0">
                  <a:srgbClr val="D2E2CD"/>
                </a:gs>
                <a:gs pos="100000">
                  <a:srgbClr val="93BF82">
                    <a:alpha val="90980"/>
                  </a:srgbClr>
                </a:gs>
              </a:gsLst>
              <a:lin ang="5400000" scaled="0"/>
            </a:gradFill>
            <a:ln w="9525" cap="flat" cmpd="sng">
              <a:solidFill>
                <a:srgbClr val="5DA5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4"/>
            <p:cNvSpPr txBox="1"/>
            <p:nvPr/>
          </p:nvSpPr>
          <p:spPr>
            <a:xfrm>
              <a:off x="1007710" y="1962441"/>
              <a:ext cx="1007709" cy="574546"/>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rgbClr val="222222"/>
                </a:buClr>
                <a:buSzPts val="3000"/>
                <a:buFont typeface="Times New Roman" panose="02020603050405020304"/>
                <a:buNone/>
              </a:pP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Rules</a:t>
              </a:r>
              <a:endParaRPr sz="2000" b="0"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66" name="Google Shape;166;p4"/>
            <p:cNvSpPr/>
            <p:nvPr/>
          </p:nvSpPr>
          <p:spPr>
            <a:xfrm rot="5400000">
              <a:off x="6437684" y="-2943817"/>
              <a:ext cx="1034575" cy="9879110"/>
            </a:xfrm>
            <a:prstGeom prst="round2SameRect">
              <a:avLst>
                <a:gd name="adj1" fmla="val 16667"/>
                <a:gd name="adj2" fmla="val 0"/>
              </a:avLst>
            </a:prstGeom>
            <a:solidFill>
              <a:schemeClr val="lt1">
                <a:alpha val="89019"/>
              </a:schemeClr>
            </a:solidFill>
            <a:ln w="9525" cap="flat" cmpd="sng">
              <a:solidFill>
                <a:srgbClr val="5DA5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4"/>
            <p:cNvSpPr txBox="1"/>
            <p:nvPr/>
          </p:nvSpPr>
          <p:spPr>
            <a:xfrm>
              <a:off x="2015418" y="1528954"/>
              <a:ext cx="9879111" cy="933567"/>
            </a:xfrm>
            <a:prstGeom prst="rect">
              <a:avLst/>
            </a:prstGeom>
            <a:noFill/>
            <a:ln>
              <a:noFill/>
            </a:ln>
          </p:spPr>
          <p:txBody>
            <a:bodyPr spcFirstLastPara="1" wrap="square" lIns="142225" tIns="12700" rIns="12700" bIns="12700" anchor="ctr" anchorCtr="0">
              <a:noAutofit/>
            </a:bodyPr>
            <a:lstStyle/>
            <a:p>
              <a:pPr marL="228600" marR="0" lvl="1" indent="-228600" algn="l" rtl="0">
                <a:lnSpc>
                  <a:spcPct val="90000"/>
                </a:lnSpc>
                <a:spcBef>
                  <a:spcPts val="0"/>
                </a:spcBef>
                <a:spcAft>
                  <a:spcPts val="0"/>
                </a:spcAft>
                <a:buClr>
                  <a:srgbClr val="222222"/>
                </a:buClr>
                <a:buSzPts val="2000"/>
                <a:buFont typeface="Times New Roman" panose="02020603050405020304"/>
                <a:buChar char="•"/>
              </a:pP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Là</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nơi</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lưu</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các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rules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luật</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của</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Firewall.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Mặc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định</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Pfsense</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cho</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phép</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mọi</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lưu</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thông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ra</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vào</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hệ</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thống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Vì</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vậy</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ta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phải</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tạo</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các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rules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để</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quản</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lý</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mạng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bên</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trong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Firewall</a:t>
              </a:r>
              <a:endParaRPr sz="2000" b="1"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68" name="Google Shape;168;p4"/>
            <p:cNvSpPr/>
            <p:nvPr/>
          </p:nvSpPr>
          <p:spPr>
            <a:xfrm rot="5400000">
              <a:off x="693656" y="3217826"/>
              <a:ext cx="1635813" cy="1007709"/>
            </a:xfrm>
            <a:prstGeom prst="chevron">
              <a:avLst>
                <a:gd name="adj" fmla="val 50000"/>
              </a:avLst>
            </a:prstGeom>
            <a:gradFill>
              <a:gsLst>
                <a:gs pos="0">
                  <a:srgbClr val="D2E2CD"/>
                </a:gs>
                <a:gs pos="100000">
                  <a:srgbClr val="93BF82">
                    <a:alpha val="90980"/>
                  </a:srgbClr>
                </a:gs>
              </a:gsLst>
              <a:lin ang="5400000" scaled="0"/>
            </a:gradFill>
            <a:ln w="9525" cap="flat" cmpd="sng">
              <a:solidFill>
                <a:srgbClr val="5DA5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4"/>
            <p:cNvSpPr txBox="1"/>
            <p:nvPr/>
          </p:nvSpPr>
          <p:spPr>
            <a:xfrm>
              <a:off x="1007709" y="3407629"/>
              <a:ext cx="1007709" cy="628104"/>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rgbClr val="222222"/>
                </a:buClr>
                <a:buSzPts val="3000"/>
                <a:buFont typeface="Times New Roman" panose="02020603050405020304"/>
                <a:buNone/>
              </a:pP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NAT</a:t>
              </a:r>
              <a:endParaRPr sz="2000" b="0"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70" name="Google Shape;170;p4"/>
            <p:cNvSpPr/>
            <p:nvPr/>
          </p:nvSpPr>
          <p:spPr>
            <a:xfrm rot="5400000">
              <a:off x="6332359" y="-1420286"/>
              <a:ext cx="1245228" cy="9879111"/>
            </a:xfrm>
            <a:prstGeom prst="round2SameRect">
              <a:avLst>
                <a:gd name="adj1" fmla="val 16667"/>
                <a:gd name="adj2" fmla="val 0"/>
              </a:avLst>
            </a:prstGeom>
            <a:solidFill>
              <a:schemeClr val="lt1">
                <a:alpha val="89019"/>
              </a:schemeClr>
            </a:solidFill>
            <a:ln w="9525" cap="flat" cmpd="sng">
              <a:solidFill>
                <a:srgbClr val="5DA5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4"/>
            <p:cNvSpPr txBox="1"/>
            <p:nvPr/>
          </p:nvSpPr>
          <p:spPr>
            <a:xfrm>
              <a:off x="2015417" y="2957442"/>
              <a:ext cx="9714219" cy="1123654"/>
            </a:xfrm>
            <a:prstGeom prst="rect">
              <a:avLst/>
            </a:prstGeom>
            <a:noFill/>
            <a:ln>
              <a:noFill/>
            </a:ln>
          </p:spPr>
          <p:txBody>
            <a:bodyPr spcFirstLastPara="1" wrap="square" lIns="142225" tIns="12700" rIns="12700" bIns="12700" anchor="ctr" anchorCtr="0">
              <a:noAutofit/>
            </a:bodyPr>
            <a:lstStyle/>
            <a:p>
              <a:pPr marL="228600" marR="0" lvl="1" indent="-228600" algn="l" rtl="0">
                <a:lnSpc>
                  <a:spcPct val="90000"/>
                </a:lnSpc>
                <a:spcBef>
                  <a:spcPts val="0"/>
                </a:spcBef>
                <a:spcAft>
                  <a:spcPts val="0"/>
                </a:spcAft>
                <a:buClr>
                  <a:srgbClr val="222222"/>
                </a:buClr>
                <a:buSzPts val="2000"/>
                <a:buFont typeface="Times New Roman" panose="02020603050405020304"/>
                <a:buChar char="•"/>
              </a:pPr>
              <a:r>
                <a:rPr lang="en-US" sz="2000" b="1"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Trong Firewall ta cũng có thể cấu hình các thiết lập NAT nếu cần sử dụng cổng chuyển tiếp cho các dịch vụ hoặc cấu hình NAT tĩnh (1:1) cho các host cụ thể.</a:t>
              </a:r>
              <a:endParaRPr sz="2000" b="1"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sp>
        <p:nvSpPr>
          <p:cNvPr id="18" name="Title 1"/>
          <p:cNvSpPr>
            <a:spLocks noGrp="1"/>
          </p:cNvSpPr>
          <p:nvPr>
            <p:ph type="title"/>
          </p:nvPr>
        </p:nvSpPr>
        <p:spPr>
          <a:xfrm>
            <a:off x="0" y="609600"/>
            <a:ext cx="9274002" cy="1320800"/>
          </a:xfrm>
        </p:spPr>
        <p:txBody>
          <a:bodyPr/>
          <a:lstStyle/>
          <a:p>
            <a:pPr algn="ctr"/>
            <a:r>
              <a:rPr lang="en-US" dirty="0" err="1">
                <a:solidFill>
                  <a:srgbClr val="FFFF00"/>
                </a:solidFill>
                <a:latin typeface="Times New Roman" panose="02020603050405020304" pitchFamily="18" charset="0"/>
                <a:cs typeface="Times New Roman" panose="02020603050405020304" pitchFamily="18" charset="0"/>
              </a:rPr>
              <a:t>Chương</a:t>
            </a:r>
            <a:r>
              <a:rPr lang="en-US" dirty="0">
                <a:solidFill>
                  <a:srgbClr val="FFFF00"/>
                </a:solidFill>
                <a:latin typeface="Times New Roman" panose="02020603050405020304" pitchFamily="18" charset="0"/>
                <a:cs typeface="Times New Roman" panose="02020603050405020304" pitchFamily="18" charset="0"/>
              </a:rPr>
              <a:t> 2: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Các</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chức</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năng</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của</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Firewall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Pfsense</a:t>
            </a: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anim calcmode="lin" valueType="num">
                                      <p:cBhvr>
                                        <p:cTn id="8" dur="1000" fill="hold"/>
                                        <p:tgtEl>
                                          <p:spTgt spid="159"/>
                                        </p:tgtEl>
                                        <p:attrNameLst>
                                          <p:attrName>ppt_x</p:attrName>
                                        </p:attrNameLst>
                                      </p:cBhvr>
                                      <p:tavLst>
                                        <p:tav tm="0">
                                          <p:val>
                                            <p:strVal val="#ppt_x"/>
                                          </p:val>
                                        </p:tav>
                                        <p:tav tm="100000">
                                          <p:val>
                                            <p:strVal val="#ppt_x"/>
                                          </p:val>
                                        </p:tav>
                                      </p:tavLst>
                                    </p:anim>
                                    <p:anim calcmode="lin" valueType="num">
                                      <p:cBhvr>
                                        <p:cTn id="9"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grpSp>
        <p:nvGrpSpPr>
          <p:cNvPr id="179" name="Google Shape;179;p5"/>
          <p:cNvGrpSpPr/>
          <p:nvPr/>
        </p:nvGrpSpPr>
        <p:grpSpPr>
          <a:xfrm>
            <a:off x="185577" y="1340540"/>
            <a:ext cx="10647679" cy="4437050"/>
            <a:chOff x="1" y="8477"/>
            <a:chExt cx="10647679" cy="4437050"/>
          </a:xfrm>
        </p:grpSpPr>
        <p:sp>
          <p:nvSpPr>
            <p:cNvPr id="180" name="Google Shape;180;p5"/>
            <p:cNvSpPr/>
            <p:nvPr/>
          </p:nvSpPr>
          <p:spPr>
            <a:xfrm rot="5400000">
              <a:off x="-254444" y="270771"/>
              <a:ext cx="1674814" cy="1165925"/>
            </a:xfrm>
            <a:prstGeom prst="chevron">
              <a:avLst>
                <a:gd name="adj" fmla="val 50000"/>
              </a:avLst>
            </a:prstGeom>
            <a:gradFill>
              <a:gsLst>
                <a:gs pos="0">
                  <a:srgbClr val="D2E2CD"/>
                </a:gs>
                <a:gs pos="100000">
                  <a:srgbClr val="93BF82">
                    <a:alpha val="90980"/>
                  </a:srgbClr>
                </a:gs>
              </a:gsLst>
              <a:lin ang="5400000" scaled="0"/>
            </a:gradFill>
            <a:ln w="9525" cap="flat" cmpd="sng">
              <a:solidFill>
                <a:srgbClr val="5DA5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5"/>
            <p:cNvSpPr txBox="1"/>
            <p:nvPr/>
          </p:nvSpPr>
          <p:spPr>
            <a:xfrm>
              <a:off x="1" y="599290"/>
              <a:ext cx="1165925" cy="508889"/>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rgbClr val="222222"/>
                </a:buClr>
                <a:buSzPts val="2000"/>
                <a:buFont typeface="Times New Roman" panose="02020603050405020304"/>
                <a:buNone/>
              </a:pP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Traffic Shaper </a:t>
              </a:r>
              <a:endParaRPr sz="2000" b="1"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82" name="Google Shape;182;p5"/>
            <p:cNvSpPr/>
            <p:nvPr/>
          </p:nvSpPr>
          <p:spPr>
            <a:xfrm rot="5400000">
              <a:off x="5347430" y="-4152738"/>
              <a:ext cx="1086186" cy="9408616"/>
            </a:xfrm>
            <a:prstGeom prst="round2SameRect">
              <a:avLst>
                <a:gd name="adj1" fmla="val 16667"/>
                <a:gd name="adj2" fmla="val 0"/>
              </a:avLst>
            </a:prstGeom>
            <a:solidFill>
              <a:schemeClr val="lt1">
                <a:alpha val="89019"/>
              </a:schemeClr>
            </a:solidFill>
            <a:ln w="9525" cap="flat" cmpd="sng">
              <a:solidFill>
                <a:srgbClr val="5DA5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5"/>
            <p:cNvSpPr txBox="1"/>
            <p:nvPr/>
          </p:nvSpPr>
          <p:spPr>
            <a:xfrm>
              <a:off x="1186215" y="61499"/>
              <a:ext cx="9408615" cy="980140"/>
            </a:xfrm>
            <a:prstGeom prst="rect">
              <a:avLst/>
            </a:prstGeom>
            <a:noFill/>
            <a:ln>
              <a:noFill/>
            </a:ln>
          </p:spPr>
          <p:txBody>
            <a:bodyPr spcFirstLastPara="1" wrap="square" lIns="128000" tIns="11425" rIns="11425" bIns="11425" anchor="ctr" anchorCtr="0">
              <a:noAutofit/>
            </a:bodyPr>
            <a:lstStyle/>
            <a:p>
              <a:pPr marL="171450" marR="0" lvl="1" indent="-171450" algn="l" rtl="0">
                <a:lnSpc>
                  <a:spcPct val="90000"/>
                </a:lnSpc>
                <a:spcBef>
                  <a:spcPts val="0"/>
                </a:spcBef>
                <a:spcAft>
                  <a:spcPts val="0"/>
                </a:spcAft>
                <a:buClr>
                  <a:srgbClr val="222222"/>
                </a:buClr>
                <a:buSzPts val="1800"/>
                <a:buFont typeface="Times New Roman" panose="02020603050405020304"/>
                <a:buChar char="•"/>
              </a:pP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Pfsense</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cung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cấp</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tính</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năng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Traffic Shaper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giúp</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ta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theo</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dõi</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và</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quản</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lí</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băng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thông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mạng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dễ</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dàng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và</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hiệu</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quả</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hơn</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endParaRPr sz="2000" b="1"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84" name="Google Shape;184;p5"/>
            <p:cNvSpPr/>
            <p:nvPr/>
          </p:nvSpPr>
          <p:spPr>
            <a:xfrm rot="5400000">
              <a:off x="-245350" y="1661865"/>
              <a:ext cx="1680131" cy="1165925"/>
            </a:xfrm>
            <a:prstGeom prst="chevron">
              <a:avLst>
                <a:gd name="adj" fmla="val 50000"/>
              </a:avLst>
            </a:prstGeom>
            <a:gradFill>
              <a:gsLst>
                <a:gs pos="0">
                  <a:srgbClr val="D2E2CD"/>
                </a:gs>
                <a:gs pos="100000">
                  <a:srgbClr val="93BF82">
                    <a:alpha val="90980"/>
                  </a:srgbClr>
                </a:gs>
              </a:gsLst>
              <a:lin ang="5400000" scaled="0"/>
            </a:gradFill>
            <a:ln w="9525" cap="flat" cmpd="sng">
              <a:solidFill>
                <a:srgbClr val="5DA5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5"/>
            <p:cNvSpPr txBox="1"/>
            <p:nvPr/>
          </p:nvSpPr>
          <p:spPr>
            <a:xfrm>
              <a:off x="11754" y="1987725"/>
              <a:ext cx="1165925" cy="514206"/>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rgbClr val="222222"/>
                </a:buClr>
                <a:buSzPts val="1900"/>
                <a:buFont typeface="Times New Roman" panose="02020603050405020304"/>
                <a:buNone/>
              </a:pPr>
              <a:r>
                <a:rPr lang="en-US" sz="19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Virtual IPs</a:t>
              </a:r>
              <a:endParaRPr sz="1900" b="0"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86" name="Google Shape;186;p5"/>
            <p:cNvSpPr/>
            <p:nvPr/>
          </p:nvSpPr>
          <p:spPr>
            <a:xfrm rot="5400000">
              <a:off x="5385009" y="-2743737"/>
              <a:ext cx="1084249" cy="9441091"/>
            </a:xfrm>
            <a:prstGeom prst="round2SameRect">
              <a:avLst>
                <a:gd name="adj1" fmla="val 16667"/>
                <a:gd name="adj2" fmla="val 0"/>
              </a:avLst>
            </a:prstGeom>
            <a:solidFill>
              <a:schemeClr val="lt1">
                <a:alpha val="89019"/>
              </a:schemeClr>
            </a:solidFill>
            <a:ln w="9525" cap="flat" cmpd="sng">
              <a:solidFill>
                <a:srgbClr val="5DA5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5"/>
            <p:cNvSpPr txBox="1"/>
            <p:nvPr/>
          </p:nvSpPr>
          <p:spPr>
            <a:xfrm>
              <a:off x="1206590" y="1487612"/>
              <a:ext cx="9429336" cy="978391"/>
            </a:xfrm>
            <a:prstGeom prst="rect">
              <a:avLst/>
            </a:prstGeom>
            <a:noFill/>
            <a:ln>
              <a:noFill/>
            </a:ln>
          </p:spPr>
          <p:txBody>
            <a:bodyPr spcFirstLastPara="1" wrap="square" lIns="113775" tIns="10150" rIns="10150" bIns="10150" anchor="ctr" anchorCtr="0">
              <a:noAutofit/>
            </a:bodyPr>
            <a:lstStyle/>
            <a:p>
              <a:pPr marL="171450" marR="0" lvl="1" indent="-171450" algn="l" rtl="0">
                <a:lnSpc>
                  <a:spcPct val="90000"/>
                </a:lnSpc>
                <a:spcBef>
                  <a:spcPts val="0"/>
                </a:spcBef>
                <a:spcAft>
                  <a:spcPts val="0"/>
                </a:spcAft>
                <a:buClr>
                  <a:srgbClr val="222222"/>
                </a:buClr>
                <a:buSzPts val="1600"/>
                <a:buFont typeface="Times New Roman" panose="02020603050405020304"/>
                <a:buChar char="•"/>
              </a:pP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Pfsense</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cho</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phép</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sử dụng nhiều địa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chỉ</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IP công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cộng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kết hợp với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cơ</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chế NAT thông qua IP ảo.</a:t>
              </a:r>
              <a:endParaRPr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1" indent="-171450" algn="l" rtl="0">
                <a:lnSpc>
                  <a:spcPct val="90000"/>
                </a:lnSpc>
                <a:spcBef>
                  <a:spcPts val="240"/>
                </a:spcBef>
                <a:spcAft>
                  <a:spcPts val="0"/>
                </a:spcAft>
                <a:buClr>
                  <a:srgbClr val="222222"/>
                </a:buClr>
                <a:buSzPts val="1600"/>
                <a:buFont typeface="Times New Roman" panose="02020603050405020304"/>
                <a:buChar char="•"/>
              </a:pP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Virtual IP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được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sử dụng để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cho</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phép</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Pfsense</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đúng cách chuyển tiếp lưu lượng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cho</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những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việc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như chuyển tiếp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cổng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NAT, NAT Outbound và NAT 1:1</a:t>
              </a:r>
              <a:endParaRPr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8" name="Google Shape;188;p5"/>
            <p:cNvSpPr/>
            <p:nvPr/>
          </p:nvSpPr>
          <p:spPr>
            <a:xfrm rot="5400000">
              <a:off x="-245402" y="3034199"/>
              <a:ext cx="1656730" cy="1165925"/>
            </a:xfrm>
            <a:prstGeom prst="chevron">
              <a:avLst>
                <a:gd name="adj" fmla="val 50000"/>
              </a:avLst>
            </a:prstGeom>
            <a:gradFill>
              <a:gsLst>
                <a:gs pos="0">
                  <a:srgbClr val="D2E2CD"/>
                </a:gs>
                <a:gs pos="100000">
                  <a:srgbClr val="93BF82">
                    <a:alpha val="90980"/>
                  </a:srgbClr>
                </a:gs>
              </a:gsLst>
              <a:lin ang="5400000" scaled="0"/>
            </a:gradFill>
            <a:ln w="9525" cap="flat" cmpd="sng">
              <a:solidFill>
                <a:srgbClr val="5DA5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5"/>
            <p:cNvSpPr txBox="1"/>
            <p:nvPr/>
          </p:nvSpPr>
          <p:spPr>
            <a:xfrm>
              <a:off x="1" y="3371760"/>
              <a:ext cx="1165925" cy="490805"/>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rgbClr val="333333"/>
                </a:buClr>
                <a:buSzPts val="1900"/>
                <a:buFont typeface="Times New Roman" panose="02020603050405020304"/>
                <a:buNone/>
              </a:pPr>
              <a:r>
                <a:rPr lang="en-US" sz="19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Schedules</a:t>
              </a:r>
              <a:endParaRPr sz="1900" b="0"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90" name="Google Shape;190;p5"/>
            <p:cNvSpPr/>
            <p:nvPr/>
          </p:nvSpPr>
          <p:spPr>
            <a:xfrm rot="5400000">
              <a:off x="5365480" y="-1399053"/>
              <a:ext cx="1082645" cy="9481754"/>
            </a:xfrm>
            <a:prstGeom prst="round2SameRect">
              <a:avLst>
                <a:gd name="adj1" fmla="val 16667"/>
                <a:gd name="adj2" fmla="val 0"/>
              </a:avLst>
            </a:prstGeom>
            <a:solidFill>
              <a:schemeClr val="lt1">
                <a:alpha val="89019"/>
              </a:schemeClr>
            </a:solidFill>
            <a:ln w="9525" cap="flat" cmpd="sng">
              <a:solidFill>
                <a:srgbClr val="5DA5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5"/>
            <p:cNvSpPr txBox="1"/>
            <p:nvPr/>
          </p:nvSpPr>
          <p:spPr>
            <a:xfrm>
              <a:off x="1165926" y="2853351"/>
              <a:ext cx="9428904" cy="976945"/>
            </a:xfrm>
            <a:prstGeom prst="rect">
              <a:avLst/>
            </a:prstGeom>
            <a:noFill/>
            <a:ln>
              <a:noFill/>
            </a:ln>
          </p:spPr>
          <p:txBody>
            <a:bodyPr spcFirstLastPara="1" wrap="square" lIns="113775" tIns="10150" rIns="10150" bIns="10150" anchor="ctr" anchorCtr="0">
              <a:noAutofit/>
            </a:bodyPr>
            <a:lstStyle/>
            <a:p>
              <a:pPr marL="171450" marR="0" lvl="1" indent="-171450" algn="l" rtl="0">
                <a:lnSpc>
                  <a:spcPct val="90000"/>
                </a:lnSpc>
                <a:spcBef>
                  <a:spcPts val="0"/>
                </a:spcBef>
                <a:spcAft>
                  <a:spcPts val="0"/>
                </a:spcAft>
                <a:buClr>
                  <a:srgbClr val="333333"/>
                </a:buClr>
                <a:buSzPts val="1600"/>
                <a:buFont typeface="Times New Roman" panose="02020603050405020304"/>
                <a:buChar char="•"/>
              </a:pPr>
              <a:r>
                <a:rPr lang="en-US" sz="2000" b="1" i="0" u="none" strike="noStrike" cap="none">
                  <a:solidFill>
                    <a:srgbClr val="333333"/>
                  </a:solidFill>
                  <a:latin typeface="Times New Roman" panose="02020603050405020304"/>
                  <a:ea typeface="Times New Roman" panose="02020603050405020304"/>
                  <a:cs typeface="Times New Roman" panose="02020603050405020304"/>
                  <a:sym typeface="Times New Roman" panose="02020603050405020304"/>
                </a:rPr>
                <a:t>Các Firewall rules có thể được sắp xếp để nó có thể chỉ hoạt động vào các thời điểm nhất định cụ thể hoặc các ngày trong tuần. Đây là một tính năng giúp kiểm soát được thời gian làm việc ngoài ra Schedule còn giúp ta có một lịch làm việc cụ thể và rõ ràng hơn.</a:t>
              </a:r>
              <a:endParaRPr sz="2000" b="1"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sp>
        <p:nvSpPr>
          <p:cNvPr id="18" name="Title 1"/>
          <p:cNvSpPr>
            <a:spLocks noGrp="1"/>
          </p:cNvSpPr>
          <p:nvPr>
            <p:ph type="title"/>
          </p:nvPr>
        </p:nvSpPr>
        <p:spPr>
          <a:xfrm>
            <a:off x="0" y="609600"/>
            <a:ext cx="9274002" cy="1320800"/>
          </a:xfrm>
        </p:spPr>
        <p:txBody>
          <a:bodyPr/>
          <a:lstStyle/>
          <a:p>
            <a:pPr algn="ctr"/>
            <a:r>
              <a:rPr lang="en-US" dirty="0" err="1">
                <a:solidFill>
                  <a:srgbClr val="FFFF00"/>
                </a:solidFill>
                <a:latin typeface="Times New Roman" panose="02020603050405020304" pitchFamily="18" charset="0"/>
                <a:cs typeface="Times New Roman" panose="02020603050405020304" pitchFamily="18" charset="0"/>
              </a:rPr>
              <a:t>Chương</a:t>
            </a:r>
            <a:r>
              <a:rPr lang="en-US" dirty="0">
                <a:solidFill>
                  <a:srgbClr val="FFFF00"/>
                </a:solidFill>
                <a:latin typeface="Times New Roman" panose="02020603050405020304" pitchFamily="18" charset="0"/>
                <a:cs typeface="Times New Roman" panose="02020603050405020304" pitchFamily="18" charset="0"/>
              </a:rPr>
              <a:t> 2: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Các</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chức</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năng</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của</a:t>
            </a:r>
            <a:r>
              <a:rPr lang="en-US"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Firewall </a:t>
            </a:r>
            <a:r>
              <a:rPr lang="en-US" b="1" dirty="0" err="1">
                <a:solidFill>
                  <a:srgbClr val="FFFF00"/>
                </a:solidFill>
                <a:latin typeface="Times New Roman" panose="02020603050405020304"/>
                <a:ea typeface="Times New Roman" panose="02020603050405020304"/>
                <a:cs typeface="Times New Roman" panose="02020603050405020304"/>
                <a:sym typeface="Times New Roman" panose="02020603050405020304"/>
              </a:rPr>
              <a:t>Pfsense</a:t>
            </a: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30401"/>
            <a:ext cx="8596668" cy="4110962"/>
          </a:xfrm>
        </p:spPr>
        <p:txBody>
          <a:bodyPr/>
          <a:lstStyle/>
          <a:p>
            <a:r>
              <a:rPr lang="en-US" sz="2500" b="1" dirty="0" err="1" smtClean="0">
                <a:latin typeface="Times New Roman" panose="02020603050405020304" pitchFamily="18" charset="0"/>
                <a:cs typeface="Times New Roman" panose="02020603050405020304" pitchFamily="18" charset="0"/>
              </a:rPr>
              <a:t>Dịch</a:t>
            </a:r>
            <a:r>
              <a:rPr lang="en-US" sz="2500" b="1" dirty="0" smtClean="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vụ</a:t>
            </a:r>
            <a:endParaRPr lang="en-US" sz="2500" b="1" dirty="0" smtClean="0">
              <a:latin typeface="Times New Roman" panose="02020603050405020304" pitchFamily="18" charset="0"/>
              <a:cs typeface="Times New Roman" panose="02020603050405020304" pitchFamily="18" charset="0"/>
            </a:endParaRPr>
          </a:p>
          <a:p>
            <a:pPr marL="0" indent="0">
              <a:buNone/>
            </a:pPr>
            <a:endParaRPr lang="en-US" sz="25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04105" y="2823430"/>
            <a:ext cx="2143125" cy="2143125"/>
          </a:xfrm>
          <a:prstGeom prst="rect">
            <a:avLst/>
          </a:prstGeom>
        </p:spPr>
      </p:pic>
      <p:sp>
        <p:nvSpPr>
          <p:cNvPr id="5" name="TextBox 4"/>
          <p:cNvSpPr txBox="1"/>
          <p:nvPr/>
        </p:nvSpPr>
        <p:spPr>
          <a:xfrm>
            <a:off x="6501443" y="2693186"/>
            <a:ext cx="1538242" cy="369332"/>
          </a:xfrm>
          <a:prstGeom prst="rect">
            <a:avLst/>
          </a:prstGeom>
          <a:noFill/>
        </p:spPr>
        <p:txBody>
          <a:bodyPr wrap="none" rtlCol="0">
            <a:spAutoFit/>
          </a:bodyPr>
          <a:lstStyle/>
          <a:p>
            <a:r>
              <a:rPr lang="en-US" b="1" smtClean="0">
                <a:latin typeface="Times New Roman" panose="02020603050405020304" pitchFamily="18" charset="0"/>
                <a:cs typeface="Times New Roman" panose="02020603050405020304" pitchFamily="18" charset="0"/>
              </a:rPr>
              <a:t>DHCP Server</a:t>
            </a:r>
            <a:endParaRPr lang="en-US" b="1">
              <a:latin typeface="Times New Roman" panose="02020603050405020304" pitchFamily="18" charset="0"/>
              <a:cs typeface="Times New Roman" panose="02020603050405020304" pitchFamily="18" charset="0"/>
            </a:endParaRPr>
          </a:p>
        </p:txBody>
      </p:sp>
      <p:sp>
        <p:nvSpPr>
          <p:cNvPr id="6" name="TextBox 5"/>
          <p:cNvSpPr txBox="1"/>
          <p:nvPr/>
        </p:nvSpPr>
        <p:spPr>
          <a:xfrm>
            <a:off x="6838808" y="3710326"/>
            <a:ext cx="1627369" cy="341632"/>
          </a:xfrm>
          <a:prstGeom prst="rect">
            <a:avLst/>
          </a:prstGeom>
          <a:noFill/>
        </p:spPr>
        <p:txBody>
          <a:bodyPr wrap="none" rtlCol="0">
            <a:spAutoFit/>
          </a:bodyPr>
          <a:lstStyle/>
          <a:p>
            <a:pPr lvl="0">
              <a:lnSpc>
                <a:spcPct val="90000"/>
              </a:lnSpc>
              <a:buClr>
                <a:schemeClr val="dk1"/>
              </a:buClr>
              <a:buSzPts val="2300"/>
            </a:pPr>
            <a:r>
              <a:rPr lang="en-US" b="1" dirty="0">
                <a:latin typeface="Times New Roman" panose="02020603050405020304"/>
                <a:ea typeface="Times New Roman" panose="02020603050405020304"/>
                <a:cs typeface="Times New Roman" panose="02020603050405020304"/>
                <a:sym typeface="Times New Roman" panose="02020603050405020304"/>
              </a:rPr>
              <a:t>Captive </a:t>
            </a:r>
            <a:r>
              <a:rPr lang="en-US" b="1" dirty="0" smtClean="0">
                <a:latin typeface="Times New Roman" panose="02020603050405020304"/>
                <a:ea typeface="Times New Roman" panose="02020603050405020304"/>
                <a:cs typeface="Times New Roman" panose="02020603050405020304"/>
                <a:sym typeface="Times New Roman" panose="02020603050405020304"/>
              </a:rPr>
              <a:t>Portal</a:t>
            </a:r>
            <a:endParaRPr lang="en-US" dirty="0">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8" name="TextBox 7"/>
          <p:cNvSpPr txBox="1"/>
          <p:nvPr/>
        </p:nvSpPr>
        <p:spPr>
          <a:xfrm>
            <a:off x="6501443" y="4427589"/>
            <a:ext cx="2038708" cy="341632"/>
          </a:xfrm>
          <a:prstGeom prst="rect">
            <a:avLst/>
          </a:prstGeom>
          <a:noFill/>
        </p:spPr>
        <p:txBody>
          <a:bodyPr wrap="square" rtlCol="0">
            <a:spAutoFit/>
          </a:bodyPr>
          <a:lstStyle/>
          <a:p>
            <a:pPr lvl="0">
              <a:lnSpc>
                <a:spcPct val="90000"/>
              </a:lnSpc>
              <a:buClr>
                <a:schemeClr val="dk1"/>
              </a:buClr>
              <a:buSzPts val="2300"/>
            </a:pPr>
            <a:r>
              <a:rPr lang="en-US" b="1" dirty="0" err="1" smtClean="0">
                <a:latin typeface="Times New Roman" panose="02020603050405020304"/>
                <a:ea typeface="Times New Roman" panose="02020603050405020304"/>
                <a:cs typeface="Times New Roman" panose="02020603050405020304"/>
                <a:sym typeface="Times New Roman" panose="02020603050405020304"/>
              </a:rPr>
              <a:t>LoadBalancing</a:t>
            </a:r>
            <a:endParaRPr lang="en-US" dirty="0">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9" name="TextBox 8"/>
          <p:cNvSpPr txBox="1"/>
          <p:nvPr/>
        </p:nvSpPr>
        <p:spPr>
          <a:xfrm>
            <a:off x="988208" y="2863385"/>
            <a:ext cx="1618135" cy="369332"/>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PPPoE</a:t>
            </a:r>
            <a:r>
              <a:rPr lang="en-US" b="1" dirty="0">
                <a:latin typeface="Times New Roman" panose="02020603050405020304" pitchFamily="18" charset="0"/>
                <a:cs typeface="Times New Roman" panose="02020603050405020304" pitchFamily="18" charset="0"/>
              </a:rPr>
              <a:t> Server</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16073" y="3703286"/>
            <a:ext cx="1752805" cy="369332"/>
          </a:xfrm>
          <a:prstGeom prst="rect">
            <a:avLst/>
          </a:prstGeom>
          <a:noFill/>
        </p:spPr>
        <p:txBody>
          <a:bodyPr wrap="square" rtlCol="0">
            <a:spAutoFit/>
          </a:bodyPr>
          <a:lstStyle/>
          <a:p>
            <a:r>
              <a:rPr lang="en-US" b="1" dirty="0">
                <a:latin typeface="Times New Roman" panose="02020603050405020304"/>
                <a:ea typeface="Times New Roman" panose="02020603050405020304"/>
                <a:cs typeface="Times New Roman" panose="02020603050405020304"/>
                <a:sym typeface="Times New Roman" panose="02020603050405020304"/>
              </a:rPr>
              <a:t>Dynamic DNS</a:t>
            </a:r>
            <a:endParaRPr lang="en-US"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400406" y="4460016"/>
            <a:ext cx="71269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VPN</a:t>
            </a:r>
            <a:endParaRPr lang="en-US" b="1" dirty="0">
              <a:latin typeface="Times New Roman" panose="02020603050405020304" pitchFamily="18" charset="0"/>
              <a:cs typeface="Times New Roman" panose="02020603050405020304" pitchFamily="18" charset="0"/>
            </a:endParaRPr>
          </a:p>
        </p:txBody>
      </p:sp>
      <p:cxnSp>
        <p:nvCxnSpPr>
          <p:cNvPr id="14" name="Straight Arrow Connector 13"/>
          <p:cNvCxnSpPr>
            <a:stCxn id="4" idx="1"/>
            <a:endCxn id="9" idx="3"/>
          </p:cNvCxnSpPr>
          <p:nvPr/>
        </p:nvCxnSpPr>
        <p:spPr>
          <a:xfrm flipH="1" flipV="1">
            <a:off x="2606343" y="3048051"/>
            <a:ext cx="1297762" cy="846942"/>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4" idx="1"/>
            <a:endCxn id="10" idx="3"/>
          </p:cNvCxnSpPr>
          <p:nvPr/>
        </p:nvCxnSpPr>
        <p:spPr>
          <a:xfrm flipH="1" flipV="1">
            <a:off x="2668878" y="3887952"/>
            <a:ext cx="1235227" cy="7041"/>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4" idx="1"/>
            <a:endCxn id="11" idx="3"/>
          </p:cNvCxnSpPr>
          <p:nvPr/>
        </p:nvCxnSpPr>
        <p:spPr>
          <a:xfrm flipH="1">
            <a:off x="2113102" y="3894993"/>
            <a:ext cx="1791003" cy="749689"/>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4" idx="3"/>
            <a:endCxn id="5" idx="1"/>
          </p:cNvCxnSpPr>
          <p:nvPr/>
        </p:nvCxnSpPr>
        <p:spPr>
          <a:xfrm flipV="1">
            <a:off x="6047230" y="2877852"/>
            <a:ext cx="454213" cy="1017141"/>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4" idx="3"/>
            <a:endCxn id="6" idx="1"/>
          </p:cNvCxnSpPr>
          <p:nvPr/>
        </p:nvCxnSpPr>
        <p:spPr>
          <a:xfrm flipV="1">
            <a:off x="6047230" y="3881142"/>
            <a:ext cx="791578" cy="13851"/>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4" idx="3"/>
            <a:endCxn id="8" idx="1"/>
          </p:cNvCxnSpPr>
          <p:nvPr/>
        </p:nvCxnSpPr>
        <p:spPr>
          <a:xfrm>
            <a:off x="6047230" y="3894993"/>
            <a:ext cx="454213" cy="703412"/>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sp>
        <p:nvSpPr>
          <p:cNvPr id="18" name="Title 1"/>
          <p:cNvSpPr txBox="1"/>
          <p:nvPr/>
        </p:nvSpPr>
        <p:spPr>
          <a:xfrm>
            <a:off x="0" y="609600"/>
            <a:ext cx="927400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smtClean="0">
                <a:solidFill>
                  <a:srgbClr val="FFFF00"/>
                </a:solidFill>
                <a:latin typeface="Times New Roman" panose="02020603050405020304" pitchFamily="18" charset="0"/>
                <a:cs typeface="Times New Roman" panose="02020603050405020304" pitchFamily="18" charset="0"/>
              </a:rPr>
              <a:t>Chương</a:t>
            </a:r>
            <a:r>
              <a:rPr lang="en-US" dirty="0" smtClean="0">
                <a:solidFill>
                  <a:srgbClr val="FFFF00"/>
                </a:solidFill>
                <a:latin typeface="Times New Roman" panose="02020603050405020304" pitchFamily="18" charset="0"/>
                <a:cs typeface="Times New Roman" panose="02020603050405020304" pitchFamily="18" charset="0"/>
              </a:rPr>
              <a:t> 3: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Các</a:t>
            </a:r>
            <a:r>
              <a:rPr lang="en-US" b="1"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dịch</a:t>
            </a:r>
            <a:r>
              <a:rPr lang="en-US" b="1"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vụ</a:t>
            </a:r>
            <a:r>
              <a:rPr lang="en-US" b="1"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của</a:t>
            </a:r>
            <a:r>
              <a:rPr lang="en-US" b="1"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 Firewall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Pfsense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1000" fill="hold"/>
                                        <p:tgtEl>
                                          <p:spTgt spid="22"/>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anim calcmode="lin" valueType="num">
                                      <p:cBhvr>
                                        <p:cTn id="56" dur="1000" fill="hold"/>
                                        <p:tgtEl>
                                          <p:spTgt spid="5"/>
                                        </p:tgtEl>
                                        <p:attrNameLst>
                                          <p:attrName>ppt_x</p:attrName>
                                        </p:attrNameLst>
                                      </p:cBhvr>
                                      <p:tavLst>
                                        <p:tav tm="0">
                                          <p:val>
                                            <p:strVal val="#ppt_x"/>
                                          </p:val>
                                        </p:tav>
                                        <p:tav tm="100000">
                                          <p:val>
                                            <p:strVal val="#ppt_x"/>
                                          </p:val>
                                        </p:tav>
                                      </p:tavLst>
                                    </p:anim>
                                    <p:anim calcmode="lin" valueType="num">
                                      <p:cBhvr>
                                        <p:cTn id="5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1000"/>
                                        <p:tgtEl>
                                          <p:spTgt spid="6"/>
                                        </p:tgtEl>
                                      </p:cBhvr>
                                    </p:animEffect>
                                    <p:anim calcmode="lin" valueType="num">
                                      <p:cBhvr>
                                        <p:cTn id="68" dur="1000" fill="hold"/>
                                        <p:tgtEl>
                                          <p:spTgt spid="6"/>
                                        </p:tgtEl>
                                        <p:attrNameLst>
                                          <p:attrName>ppt_x</p:attrName>
                                        </p:attrNameLst>
                                      </p:cBhvr>
                                      <p:tavLst>
                                        <p:tav tm="0">
                                          <p:val>
                                            <p:strVal val="#ppt_x"/>
                                          </p:val>
                                        </p:tav>
                                        <p:tav tm="100000">
                                          <p:val>
                                            <p:strVal val="#ppt_x"/>
                                          </p:val>
                                        </p:tav>
                                      </p:tavLst>
                                    </p:anim>
                                    <p:anim calcmode="lin" valueType="num">
                                      <p:cBhvr>
                                        <p:cTn id="6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fade">
                                      <p:cBhvr>
                                        <p:cTn id="74" dur="1000"/>
                                        <p:tgtEl>
                                          <p:spTgt spid="8"/>
                                        </p:tgtEl>
                                      </p:cBhvr>
                                    </p:animEffect>
                                    <p:anim calcmode="lin" valueType="num">
                                      <p:cBhvr>
                                        <p:cTn id="75" dur="1000" fill="hold"/>
                                        <p:tgtEl>
                                          <p:spTgt spid="8"/>
                                        </p:tgtEl>
                                        <p:attrNameLst>
                                          <p:attrName>ppt_x</p:attrName>
                                        </p:attrNameLst>
                                      </p:cBhvr>
                                      <p:tavLst>
                                        <p:tav tm="0">
                                          <p:val>
                                            <p:strVal val="#ppt_x"/>
                                          </p:val>
                                        </p:tav>
                                        <p:tav tm="100000">
                                          <p:val>
                                            <p:strVal val="#ppt_x"/>
                                          </p:val>
                                        </p:tav>
                                      </p:tavLst>
                                    </p:anim>
                                    <p:anim calcmode="lin" valueType="num">
                                      <p:cBhvr>
                                        <p:cTn id="76" dur="1000" fill="hold"/>
                                        <p:tgtEl>
                                          <p:spTgt spid="8"/>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1000"/>
                                        <p:tgtEl>
                                          <p:spTgt spid="28"/>
                                        </p:tgtEl>
                                      </p:cBhvr>
                                    </p:animEffect>
                                    <p:anim calcmode="lin" valueType="num">
                                      <p:cBhvr>
                                        <p:cTn id="80" dur="1000" fill="hold"/>
                                        <p:tgtEl>
                                          <p:spTgt spid="28"/>
                                        </p:tgtEl>
                                        <p:attrNameLst>
                                          <p:attrName>ppt_x</p:attrName>
                                        </p:attrNameLst>
                                      </p:cBhvr>
                                      <p:tavLst>
                                        <p:tav tm="0">
                                          <p:val>
                                            <p:strVal val="#ppt_x"/>
                                          </p:val>
                                        </p:tav>
                                        <p:tav tm="100000">
                                          <p:val>
                                            <p:strVal val="#ppt_x"/>
                                          </p:val>
                                        </p:tav>
                                      </p:tavLst>
                                    </p:anim>
                                    <p:anim calcmode="lin" valueType="num">
                                      <p:cBhvr>
                                        <p:cTn id="8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6"/>
          <p:cNvSpPr txBox="1"/>
          <p:nvPr/>
        </p:nvSpPr>
        <p:spPr>
          <a:xfrm>
            <a:off x="-79623" y="1849112"/>
            <a:ext cx="8868228" cy="707886"/>
          </a:xfrm>
          <a:prstGeom prst="rect">
            <a:avLst/>
          </a:prstGeom>
          <a:noFill/>
          <a:ln>
            <a:noFill/>
          </a:ln>
        </p:spPr>
        <p:txBody>
          <a:bodyPr spcFirstLastPara="1" wrap="square" lIns="91425" tIns="45700" rIns="91425" bIns="45700" anchor="t" anchorCtr="0">
            <a:spAutoFit/>
          </a:bodyPr>
          <a:lstStyle/>
          <a:p>
            <a:pPr marL="508000" marR="0" lvl="0" indent="-206375" algn="just" rtl="0">
              <a:lnSpc>
                <a:spcPct val="100000"/>
              </a:lnSpc>
              <a:spcBef>
                <a:spcPts val="0"/>
              </a:spcBef>
              <a:spcAft>
                <a:spcPts val="0"/>
              </a:spcAft>
              <a:buClr>
                <a:schemeClr val="dk1"/>
              </a:buClr>
              <a:buSzPts val="2000"/>
              <a:buFont typeface="Noto Sans Symbols"/>
              <a:buNone/>
            </a:pPr>
            <a:endParaRPr sz="2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508000" marR="0" lvl="0" indent="-206375" algn="just" rtl="0">
              <a:lnSpc>
                <a:spcPct val="100000"/>
              </a:lnSpc>
              <a:spcBef>
                <a:spcPts val="0"/>
              </a:spcBef>
              <a:spcAft>
                <a:spcPts val="0"/>
              </a:spcAft>
              <a:buClr>
                <a:schemeClr val="dk1"/>
              </a:buClr>
              <a:buSzPts val="2000"/>
              <a:buFont typeface="Noto Sans Symbols"/>
              <a:buNone/>
            </a:pPr>
            <a:endParaRPr sz="2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00" name="Google Shape;200;p6"/>
          <p:cNvGrpSpPr/>
          <p:nvPr/>
        </p:nvGrpSpPr>
        <p:grpSpPr>
          <a:xfrm>
            <a:off x="435430" y="1231222"/>
            <a:ext cx="10013428" cy="5017840"/>
            <a:chOff x="2217632" y="954793"/>
            <a:chExt cx="6399651" cy="5017840"/>
          </a:xfrm>
        </p:grpSpPr>
        <p:sp>
          <p:nvSpPr>
            <p:cNvPr id="201" name="Google Shape;201;p6"/>
            <p:cNvSpPr/>
            <p:nvPr/>
          </p:nvSpPr>
          <p:spPr>
            <a:xfrm>
              <a:off x="2217632" y="954793"/>
              <a:ext cx="5938432" cy="539857"/>
            </a:xfrm>
            <a:custGeom>
              <a:avLst/>
              <a:gdLst/>
              <a:ahLst/>
              <a:cxnLst/>
              <a:rect l="l" t="t" r="r" b="b"/>
              <a:pathLst>
                <a:path w="5938432" h="539857" extrusionOk="0">
                  <a:moveTo>
                    <a:pt x="0" y="0"/>
                  </a:moveTo>
                  <a:lnTo>
                    <a:pt x="5938432" y="0"/>
                  </a:lnTo>
                  <a:lnTo>
                    <a:pt x="5938432" y="539857"/>
                  </a:lnTo>
                  <a:lnTo>
                    <a:pt x="0" y="539857"/>
                  </a:lnTo>
                  <a:lnTo>
                    <a:pt x="0" y="0"/>
                  </a:lnTo>
                  <a:close/>
                </a:path>
              </a:pathLst>
            </a:custGeom>
            <a:noFill/>
            <a:ln w="9525" cap="flat" cmpd="sng">
              <a:solidFill>
                <a:schemeClr val="dk1">
                  <a:alpha val="0"/>
                </a:schemeClr>
              </a:solidFill>
              <a:prstDash val="solid"/>
              <a:round/>
              <a:headEnd type="none" w="sm" len="sm"/>
              <a:tailEnd type="none" w="sm" len="sm"/>
            </a:ln>
          </p:spPr>
          <p:txBody>
            <a:bodyPr spcFirstLastPara="1" wrap="square" lIns="87625" tIns="87625" rIns="87625" bIns="87625" anchor="b" anchorCtr="0">
              <a:noAutofit/>
            </a:bodyPr>
            <a:lstStyle/>
            <a:p>
              <a:pPr marL="0" marR="0" lvl="0" indent="0" algn="l" rtl="0">
                <a:lnSpc>
                  <a:spcPct val="90000"/>
                </a:lnSpc>
                <a:spcBef>
                  <a:spcPts val="0"/>
                </a:spcBef>
                <a:spcAft>
                  <a:spcPts val="0"/>
                </a:spcAft>
                <a:buClr>
                  <a:schemeClr val="dk1"/>
                </a:buClr>
                <a:buSzPts val="2300"/>
                <a:buFont typeface="Times New Roman" panose="02020603050405020304"/>
                <a:buNone/>
              </a:pPr>
              <a:r>
                <a:rPr lang="en-US" sz="2300" b="1" i="0" u="sng" strike="noStrike" cap="none" dirty="0">
                  <a:solidFill>
                    <a:schemeClr val="accent2">
                      <a:lumMod val="60000"/>
                      <a:lumOff val="40000"/>
                    </a:schemeClr>
                  </a:solidFill>
                  <a:latin typeface="Times New Roman" panose="02020603050405020304"/>
                  <a:ea typeface="Times New Roman" panose="02020603050405020304"/>
                  <a:cs typeface="Times New Roman" panose="02020603050405020304"/>
                  <a:sym typeface="Times New Roman" panose="02020603050405020304"/>
                </a:rPr>
                <a:t>DHCP </a:t>
              </a:r>
              <a:r>
                <a:rPr lang="en-US" sz="2300" b="1" i="0" u="sng" strike="noStrike" cap="none" dirty="0" smtClean="0">
                  <a:solidFill>
                    <a:schemeClr val="accent2">
                      <a:lumMod val="60000"/>
                      <a:lumOff val="40000"/>
                    </a:schemeClr>
                  </a:solidFill>
                  <a:latin typeface="Times New Roman" panose="02020603050405020304"/>
                  <a:ea typeface="Times New Roman" panose="02020603050405020304"/>
                  <a:cs typeface="Times New Roman" panose="02020603050405020304"/>
                  <a:sym typeface="Times New Roman" panose="02020603050405020304"/>
                </a:rPr>
                <a:t>Server:</a:t>
              </a:r>
              <a:endParaRPr sz="2300" b="0" i="0" u="none" strike="noStrike" cap="none" dirty="0">
                <a:solidFill>
                  <a:schemeClr val="accent2">
                    <a:lumMod val="60000"/>
                    <a:lumOff val="40000"/>
                  </a:schemeClr>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02" name="Google Shape;202;p6"/>
            <p:cNvSpPr/>
            <p:nvPr/>
          </p:nvSpPr>
          <p:spPr>
            <a:xfrm>
              <a:off x="2217632"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 name="Google Shape;203;p6"/>
            <p:cNvSpPr/>
            <p:nvPr/>
          </p:nvSpPr>
          <p:spPr>
            <a:xfrm>
              <a:off x="3052312"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 name="Google Shape;204;p6"/>
            <p:cNvSpPr/>
            <p:nvPr/>
          </p:nvSpPr>
          <p:spPr>
            <a:xfrm>
              <a:off x="3887651"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6"/>
            <p:cNvSpPr/>
            <p:nvPr/>
          </p:nvSpPr>
          <p:spPr>
            <a:xfrm>
              <a:off x="4722331"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6"/>
            <p:cNvSpPr/>
            <p:nvPr/>
          </p:nvSpPr>
          <p:spPr>
            <a:xfrm>
              <a:off x="5557670"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6"/>
            <p:cNvSpPr/>
            <p:nvPr/>
          </p:nvSpPr>
          <p:spPr>
            <a:xfrm>
              <a:off x="6392350"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6"/>
            <p:cNvSpPr/>
            <p:nvPr/>
          </p:nvSpPr>
          <p:spPr>
            <a:xfrm>
              <a:off x="7227690"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6"/>
            <p:cNvSpPr/>
            <p:nvPr/>
          </p:nvSpPr>
          <p:spPr>
            <a:xfrm>
              <a:off x="2217632" y="1604621"/>
              <a:ext cx="6015631" cy="879767"/>
            </a:xfrm>
            <a:custGeom>
              <a:avLst/>
              <a:gdLst/>
              <a:ahLst/>
              <a:cxnLst/>
              <a:rect l="l" t="t" r="r" b="b"/>
              <a:pathLst>
                <a:path w="6015631" h="879767" extrusionOk="0">
                  <a:moveTo>
                    <a:pt x="0" y="0"/>
                  </a:moveTo>
                  <a:lnTo>
                    <a:pt x="6015631" y="0"/>
                  </a:lnTo>
                  <a:lnTo>
                    <a:pt x="6015631" y="879767"/>
                  </a:lnTo>
                  <a:lnTo>
                    <a:pt x="0" y="879767"/>
                  </a:lnTo>
                  <a:lnTo>
                    <a:pt x="0" y="0"/>
                  </a:ln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chemeClr val="dk1"/>
                </a:buClr>
                <a:buSzPts val="1800"/>
                <a:buFont typeface="Noto Sans Symbols"/>
                <a:buNone/>
              </a:pP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Dịch</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vụ</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này</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cho</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phép</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PfSense</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cấp</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địa</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chỉ</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IP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và</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các</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thông</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tin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cấu</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hình</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cho</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client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trong</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mạng</a:t>
              </a: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LAN.</a:t>
              </a:r>
              <a:endParaRPr sz="2000" b="1"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10" name="Google Shape;210;p6"/>
            <p:cNvSpPr/>
            <p:nvPr/>
          </p:nvSpPr>
          <p:spPr>
            <a:xfrm>
              <a:off x="2217632" y="2643930"/>
              <a:ext cx="5938432" cy="539857"/>
            </a:xfrm>
            <a:custGeom>
              <a:avLst/>
              <a:gdLst/>
              <a:ahLst/>
              <a:cxnLst/>
              <a:rect l="l" t="t" r="r" b="b"/>
              <a:pathLst>
                <a:path w="5938432" h="539857" extrusionOk="0">
                  <a:moveTo>
                    <a:pt x="0" y="0"/>
                  </a:moveTo>
                  <a:lnTo>
                    <a:pt x="5938432" y="0"/>
                  </a:lnTo>
                  <a:lnTo>
                    <a:pt x="5938432" y="539857"/>
                  </a:lnTo>
                  <a:lnTo>
                    <a:pt x="0" y="539857"/>
                  </a:lnTo>
                  <a:lnTo>
                    <a:pt x="0" y="0"/>
                  </a:lnTo>
                  <a:close/>
                </a:path>
              </a:pathLst>
            </a:custGeom>
            <a:noFill/>
            <a:ln w="9525" cap="flat" cmpd="sng">
              <a:solidFill>
                <a:schemeClr val="dk1">
                  <a:alpha val="0"/>
                </a:schemeClr>
              </a:solidFill>
              <a:prstDash val="solid"/>
              <a:round/>
              <a:headEnd type="none" w="sm" len="sm"/>
              <a:tailEnd type="none" w="sm" len="sm"/>
            </a:ln>
          </p:spPr>
          <p:txBody>
            <a:bodyPr spcFirstLastPara="1" wrap="square" lIns="87625" tIns="87625" rIns="87625" bIns="87625" anchor="b" anchorCtr="0">
              <a:noAutofit/>
            </a:bodyPr>
            <a:lstStyle/>
            <a:p>
              <a:pPr marL="0" marR="0" lvl="0" indent="0" algn="l" rtl="0">
                <a:lnSpc>
                  <a:spcPct val="90000"/>
                </a:lnSpc>
                <a:spcBef>
                  <a:spcPts val="0"/>
                </a:spcBef>
                <a:spcAft>
                  <a:spcPts val="0"/>
                </a:spcAft>
                <a:buClr>
                  <a:schemeClr val="dk1"/>
                </a:buClr>
                <a:buSzPts val="2300"/>
                <a:buFont typeface="Noto Sans Symbols"/>
                <a:buNone/>
              </a:pPr>
              <a:r>
                <a:rPr lang="en-US" sz="2300" b="1" i="0" u="sng" strike="noStrike" cap="none" dirty="0">
                  <a:solidFill>
                    <a:schemeClr val="accent2">
                      <a:lumMod val="60000"/>
                      <a:lumOff val="40000"/>
                    </a:schemeClr>
                  </a:solidFill>
                  <a:latin typeface="Times New Roman" panose="02020603050405020304"/>
                  <a:ea typeface="Times New Roman" panose="02020603050405020304"/>
                  <a:cs typeface="Times New Roman" panose="02020603050405020304"/>
                  <a:sym typeface="Times New Roman" panose="02020603050405020304"/>
                </a:rPr>
                <a:t>Captive Portal:</a:t>
              </a:r>
              <a:endParaRPr sz="2300" b="0" i="0" u="none" strike="noStrike" cap="none" dirty="0">
                <a:solidFill>
                  <a:schemeClr val="accent2">
                    <a:lumMod val="60000"/>
                    <a:lumOff val="40000"/>
                  </a:schemeClr>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11" name="Google Shape;211;p6"/>
            <p:cNvSpPr/>
            <p:nvPr/>
          </p:nvSpPr>
          <p:spPr>
            <a:xfrm>
              <a:off x="2217632"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6"/>
            <p:cNvSpPr/>
            <p:nvPr/>
          </p:nvSpPr>
          <p:spPr>
            <a:xfrm>
              <a:off x="3052312"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6"/>
            <p:cNvSpPr/>
            <p:nvPr/>
          </p:nvSpPr>
          <p:spPr>
            <a:xfrm>
              <a:off x="3887651"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 name="Google Shape;214;p6"/>
            <p:cNvSpPr/>
            <p:nvPr/>
          </p:nvSpPr>
          <p:spPr>
            <a:xfrm>
              <a:off x="4722331"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6"/>
            <p:cNvSpPr/>
            <p:nvPr/>
          </p:nvSpPr>
          <p:spPr>
            <a:xfrm>
              <a:off x="5557670"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 name="Google Shape;216;p6"/>
            <p:cNvSpPr/>
            <p:nvPr/>
          </p:nvSpPr>
          <p:spPr>
            <a:xfrm>
              <a:off x="6392350"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7" name="Google Shape;217;p6"/>
            <p:cNvSpPr/>
            <p:nvPr/>
          </p:nvSpPr>
          <p:spPr>
            <a:xfrm>
              <a:off x="7227690"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8" name="Google Shape;218;p6"/>
            <p:cNvSpPr/>
            <p:nvPr/>
          </p:nvSpPr>
          <p:spPr>
            <a:xfrm>
              <a:off x="2217632" y="3293758"/>
              <a:ext cx="6015631" cy="879767"/>
            </a:xfrm>
            <a:custGeom>
              <a:avLst/>
              <a:gdLst/>
              <a:ahLst/>
              <a:cxnLst/>
              <a:rect l="l" t="t" r="r" b="b"/>
              <a:pathLst>
                <a:path w="6015631" h="879767" extrusionOk="0">
                  <a:moveTo>
                    <a:pt x="0" y="0"/>
                  </a:moveTo>
                  <a:lnTo>
                    <a:pt x="6015631" y="0"/>
                  </a:lnTo>
                  <a:lnTo>
                    <a:pt x="6015631" y="879767"/>
                  </a:lnTo>
                  <a:lnTo>
                    <a:pt x="0" y="879767"/>
                  </a:lnTo>
                  <a:lnTo>
                    <a:pt x="0" y="0"/>
                  </a:ln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chemeClr val="dk1"/>
                </a:buClr>
                <a:buSzPts val="1800"/>
                <a:buFont typeface="Times New Roman" panose="020206030504050203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Captive portal cho phép admin có thể chuyển hướng client tới một trang web khác, từ trang web này client có thể phải chứng thực trước khi kết nối tới internet</a:t>
              </a:r>
              <a:endParaRPr sz="2000" b="1"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19" name="Google Shape;219;p6"/>
            <p:cNvSpPr/>
            <p:nvPr/>
          </p:nvSpPr>
          <p:spPr>
            <a:xfrm>
              <a:off x="2217632" y="4333067"/>
              <a:ext cx="5938432" cy="539857"/>
            </a:xfrm>
            <a:custGeom>
              <a:avLst/>
              <a:gdLst/>
              <a:ahLst/>
              <a:cxnLst/>
              <a:rect l="l" t="t" r="r" b="b"/>
              <a:pathLst>
                <a:path w="5938432" h="539857" extrusionOk="0">
                  <a:moveTo>
                    <a:pt x="0" y="0"/>
                  </a:moveTo>
                  <a:lnTo>
                    <a:pt x="5938432" y="0"/>
                  </a:lnTo>
                  <a:lnTo>
                    <a:pt x="5938432" y="539857"/>
                  </a:lnTo>
                  <a:lnTo>
                    <a:pt x="0" y="539857"/>
                  </a:lnTo>
                  <a:lnTo>
                    <a:pt x="0" y="0"/>
                  </a:lnTo>
                  <a:close/>
                </a:path>
              </a:pathLst>
            </a:custGeom>
            <a:noFill/>
            <a:ln w="9525" cap="flat" cmpd="sng">
              <a:solidFill>
                <a:schemeClr val="dk1">
                  <a:alpha val="0"/>
                </a:schemeClr>
              </a:solidFill>
              <a:prstDash val="solid"/>
              <a:round/>
              <a:headEnd type="none" w="sm" len="sm"/>
              <a:tailEnd type="none" w="sm" len="sm"/>
            </a:ln>
          </p:spPr>
          <p:txBody>
            <a:bodyPr spcFirstLastPara="1" wrap="square" lIns="87625" tIns="87625" rIns="87625" bIns="87625" anchor="b" anchorCtr="0">
              <a:noAutofit/>
            </a:bodyPr>
            <a:lstStyle/>
            <a:p>
              <a:pPr marL="0" marR="0" lvl="0" indent="0" algn="l" rtl="0">
                <a:lnSpc>
                  <a:spcPct val="90000"/>
                </a:lnSpc>
                <a:spcBef>
                  <a:spcPts val="0"/>
                </a:spcBef>
                <a:spcAft>
                  <a:spcPts val="0"/>
                </a:spcAft>
                <a:buClr>
                  <a:schemeClr val="dk1"/>
                </a:buClr>
                <a:buSzPts val="2300"/>
                <a:buFont typeface="Noto Sans Symbols"/>
                <a:buNone/>
              </a:pPr>
              <a:r>
                <a:rPr lang="en-US" sz="2300" b="1" i="0" u="sng" strike="noStrike" cap="none" dirty="0" err="1">
                  <a:solidFill>
                    <a:schemeClr val="accent2">
                      <a:lumMod val="60000"/>
                      <a:lumOff val="40000"/>
                    </a:schemeClr>
                  </a:solidFill>
                  <a:latin typeface="Times New Roman" panose="02020603050405020304"/>
                  <a:ea typeface="Times New Roman" panose="02020603050405020304"/>
                  <a:cs typeface="Times New Roman" panose="02020603050405020304"/>
                  <a:sym typeface="Times New Roman" panose="02020603050405020304"/>
                </a:rPr>
                <a:t>LoadBalancing</a:t>
              </a:r>
              <a:r>
                <a:rPr lang="en-US" sz="2300" b="1" i="0" u="sng" strike="noStrike" cap="none" dirty="0">
                  <a:solidFill>
                    <a:schemeClr val="accent2">
                      <a:lumMod val="60000"/>
                      <a:lumOff val="40000"/>
                    </a:schemeClr>
                  </a:solidFill>
                  <a:latin typeface="Times New Roman" panose="02020603050405020304"/>
                  <a:ea typeface="Times New Roman" panose="02020603050405020304"/>
                  <a:cs typeface="Times New Roman" panose="02020603050405020304"/>
                  <a:sym typeface="Times New Roman" panose="02020603050405020304"/>
                </a:rPr>
                <a:t>:</a:t>
              </a:r>
              <a:endParaRPr sz="2300" b="0" i="0" u="none" strike="noStrike" cap="none" dirty="0">
                <a:solidFill>
                  <a:schemeClr val="accent2">
                    <a:lumMod val="60000"/>
                    <a:lumOff val="40000"/>
                  </a:schemeClr>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20" name="Google Shape;220;p6"/>
            <p:cNvSpPr/>
            <p:nvPr/>
          </p:nvSpPr>
          <p:spPr>
            <a:xfrm>
              <a:off x="2217632"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1" name="Google Shape;221;p6"/>
            <p:cNvSpPr/>
            <p:nvPr/>
          </p:nvSpPr>
          <p:spPr>
            <a:xfrm>
              <a:off x="3052312"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 name="Google Shape;222;p6"/>
            <p:cNvSpPr/>
            <p:nvPr/>
          </p:nvSpPr>
          <p:spPr>
            <a:xfrm>
              <a:off x="3887651"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3" name="Google Shape;223;p6"/>
            <p:cNvSpPr/>
            <p:nvPr/>
          </p:nvSpPr>
          <p:spPr>
            <a:xfrm>
              <a:off x="4722331"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 name="Google Shape;224;p6"/>
            <p:cNvSpPr/>
            <p:nvPr/>
          </p:nvSpPr>
          <p:spPr>
            <a:xfrm>
              <a:off x="5557670"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p6"/>
            <p:cNvSpPr/>
            <p:nvPr/>
          </p:nvSpPr>
          <p:spPr>
            <a:xfrm>
              <a:off x="6392350"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 name="Google Shape;226;p6"/>
            <p:cNvSpPr/>
            <p:nvPr/>
          </p:nvSpPr>
          <p:spPr>
            <a:xfrm>
              <a:off x="7227690"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 name="Google Shape;227;p6"/>
            <p:cNvSpPr/>
            <p:nvPr/>
          </p:nvSpPr>
          <p:spPr>
            <a:xfrm>
              <a:off x="2217632" y="4982895"/>
              <a:ext cx="6015631" cy="879767"/>
            </a:xfrm>
            <a:custGeom>
              <a:avLst/>
              <a:gdLst/>
              <a:ahLst/>
              <a:cxnLst/>
              <a:rect l="l" t="t" r="r" b="b"/>
              <a:pathLst>
                <a:path w="6015631" h="879767" extrusionOk="0">
                  <a:moveTo>
                    <a:pt x="0" y="0"/>
                  </a:moveTo>
                  <a:lnTo>
                    <a:pt x="6015631" y="0"/>
                  </a:lnTo>
                  <a:lnTo>
                    <a:pt x="6015631" y="879767"/>
                  </a:lnTo>
                  <a:lnTo>
                    <a:pt x="0" y="879767"/>
                  </a:lnTo>
                  <a:lnTo>
                    <a:pt x="0" y="0"/>
                  </a:ln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chemeClr val="dk1"/>
                </a:buClr>
                <a:buSzPts val="1800"/>
                <a:buFont typeface="Times New Roman" panose="020206030504050203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Là một dịch vụ hỗ trợ khi một trong hai đường ADSL bị ngắt thì nó sẽ sử dụng đường còn lại hoặc nó có thể gom cả hai đường ADSL này thành một để tăng tốc độ tải xuống. </a:t>
              </a:r>
              <a:endParaRPr sz="2000" b="1"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sp>
        <p:nvSpPr>
          <p:cNvPr id="34" name="Title 1"/>
          <p:cNvSpPr txBox="1"/>
          <p:nvPr/>
        </p:nvSpPr>
        <p:spPr>
          <a:xfrm>
            <a:off x="0" y="609600"/>
            <a:ext cx="927400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smtClean="0">
                <a:solidFill>
                  <a:srgbClr val="FFFF00"/>
                </a:solidFill>
                <a:latin typeface="Times New Roman" panose="02020603050405020304" pitchFamily="18" charset="0"/>
                <a:cs typeface="Times New Roman" panose="02020603050405020304" pitchFamily="18" charset="0"/>
              </a:rPr>
              <a:t>Chương</a:t>
            </a:r>
            <a:r>
              <a:rPr lang="en-US" dirty="0" smtClean="0">
                <a:solidFill>
                  <a:srgbClr val="FFFF00"/>
                </a:solidFill>
                <a:latin typeface="Times New Roman" panose="02020603050405020304" pitchFamily="18" charset="0"/>
                <a:cs typeface="Times New Roman" panose="02020603050405020304" pitchFamily="18" charset="0"/>
              </a:rPr>
              <a:t> 3: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Các</a:t>
            </a:r>
            <a:r>
              <a:rPr lang="en-US" b="1"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dịch</a:t>
            </a:r>
            <a:r>
              <a:rPr lang="en-US" b="1"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vụ</a:t>
            </a:r>
            <a:r>
              <a:rPr lang="en-US" b="1"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của</a:t>
            </a:r>
            <a:r>
              <a:rPr lang="en-US" b="1"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 Firewall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Pfsense</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circle(in)">
                                      <p:cBhvr>
                                        <p:cTn id="7" dur="2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7"/>
          <p:cNvSpPr txBox="1"/>
          <p:nvPr/>
        </p:nvSpPr>
        <p:spPr>
          <a:xfrm>
            <a:off x="435430" y="1269315"/>
            <a:ext cx="8868228" cy="707886"/>
          </a:xfrm>
          <a:prstGeom prst="rect">
            <a:avLst/>
          </a:prstGeom>
          <a:noFill/>
          <a:ln>
            <a:noFill/>
          </a:ln>
        </p:spPr>
        <p:txBody>
          <a:bodyPr spcFirstLastPara="1" wrap="square" lIns="91425" tIns="45700" rIns="91425" bIns="45700" anchor="t" anchorCtr="0">
            <a:spAutoFit/>
          </a:bodyPr>
          <a:lstStyle/>
          <a:p>
            <a:pPr marL="508000" marR="0" lvl="0" indent="-206375" algn="just" rtl="0">
              <a:lnSpc>
                <a:spcPct val="100000"/>
              </a:lnSpc>
              <a:spcBef>
                <a:spcPts val="0"/>
              </a:spcBef>
              <a:spcAft>
                <a:spcPts val="0"/>
              </a:spcAft>
              <a:buClr>
                <a:schemeClr val="dk1"/>
              </a:buClr>
              <a:buSzPts val="2000"/>
              <a:buFont typeface="Noto Sans Symbols"/>
              <a:buNone/>
            </a:pPr>
            <a:endParaRPr sz="2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508000" marR="0" lvl="0" indent="-206375" algn="just" rtl="0">
              <a:lnSpc>
                <a:spcPct val="100000"/>
              </a:lnSpc>
              <a:spcBef>
                <a:spcPts val="0"/>
              </a:spcBef>
              <a:spcAft>
                <a:spcPts val="0"/>
              </a:spcAft>
              <a:buClr>
                <a:schemeClr val="dk1"/>
              </a:buClr>
              <a:buSzPts val="2000"/>
              <a:buFont typeface="Noto Sans Symbols"/>
              <a:buNone/>
            </a:pPr>
            <a:endParaRPr sz="2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36" name="Google Shape;236;p7"/>
          <p:cNvGrpSpPr/>
          <p:nvPr/>
        </p:nvGrpSpPr>
        <p:grpSpPr>
          <a:xfrm>
            <a:off x="435430" y="1360234"/>
            <a:ext cx="10167612" cy="5017840"/>
            <a:chOff x="2217632" y="954793"/>
            <a:chExt cx="6399651" cy="5017840"/>
          </a:xfrm>
        </p:grpSpPr>
        <p:sp>
          <p:nvSpPr>
            <p:cNvPr id="237" name="Google Shape;237;p7"/>
            <p:cNvSpPr/>
            <p:nvPr/>
          </p:nvSpPr>
          <p:spPr>
            <a:xfrm>
              <a:off x="2217632" y="954793"/>
              <a:ext cx="5938432" cy="539857"/>
            </a:xfrm>
            <a:custGeom>
              <a:avLst/>
              <a:gdLst/>
              <a:ahLst/>
              <a:cxnLst/>
              <a:rect l="l" t="t" r="r" b="b"/>
              <a:pathLst>
                <a:path w="5938432" h="539857" extrusionOk="0">
                  <a:moveTo>
                    <a:pt x="0" y="0"/>
                  </a:moveTo>
                  <a:lnTo>
                    <a:pt x="5938432" y="0"/>
                  </a:lnTo>
                  <a:lnTo>
                    <a:pt x="5938432" y="539857"/>
                  </a:lnTo>
                  <a:lnTo>
                    <a:pt x="0" y="539857"/>
                  </a:lnTo>
                  <a:lnTo>
                    <a:pt x="0" y="0"/>
                  </a:lnTo>
                  <a:close/>
                </a:path>
              </a:pathLst>
            </a:custGeom>
            <a:noFill/>
            <a:ln w="9525" cap="flat" cmpd="sng">
              <a:solidFill>
                <a:schemeClr val="dk1">
                  <a:alpha val="0"/>
                </a:schemeClr>
              </a:solidFill>
              <a:prstDash val="solid"/>
              <a:round/>
              <a:headEnd type="none" w="sm" len="sm"/>
              <a:tailEnd type="none" w="sm" len="sm"/>
            </a:ln>
          </p:spPr>
          <p:txBody>
            <a:bodyPr spcFirstLastPara="1" wrap="square" lIns="87625" tIns="87625" rIns="87625" bIns="87625" anchor="b" anchorCtr="0">
              <a:noAutofit/>
            </a:bodyPr>
            <a:lstStyle/>
            <a:p>
              <a:pPr marL="0" marR="0" lvl="0" indent="0" algn="l" rtl="0">
                <a:lnSpc>
                  <a:spcPct val="90000"/>
                </a:lnSpc>
                <a:spcBef>
                  <a:spcPts val="0"/>
                </a:spcBef>
                <a:spcAft>
                  <a:spcPts val="0"/>
                </a:spcAft>
                <a:buClr>
                  <a:schemeClr val="dk1"/>
                </a:buClr>
                <a:buSzPts val="2300"/>
                <a:buFont typeface="Times New Roman" panose="02020603050405020304"/>
                <a:buNone/>
              </a:pPr>
              <a:r>
                <a:rPr lang="en-US" sz="2300" b="1" i="0" u="sng" strike="noStrike" cap="none" dirty="0">
                  <a:solidFill>
                    <a:schemeClr val="accent2">
                      <a:lumMod val="60000"/>
                      <a:lumOff val="40000"/>
                    </a:schemeClr>
                  </a:solidFill>
                  <a:latin typeface="Times New Roman" panose="02020603050405020304"/>
                  <a:ea typeface="Times New Roman" panose="02020603050405020304"/>
                  <a:cs typeface="Times New Roman" panose="02020603050405020304"/>
                  <a:sym typeface="Times New Roman" panose="02020603050405020304"/>
                </a:rPr>
                <a:t>VPN:</a:t>
              </a:r>
              <a:endParaRPr sz="2300" b="0" i="0" u="none" strike="noStrike" cap="none" dirty="0">
                <a:solidFill>
                  <a:schemeClr val="accent2">
                    <a:lumMod val="60000"/>
                    <a:lumOff val="40000"/>
                  </a:schemeClr>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38" name="Google Shape;238;p7"/>
            <p:cNvSpPr/>
            <p:nvPr/>
          </p:nvSpPr>
          <p:spPr>
            <a:xfrm>
              <a:off x="2217632"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7"/>
            <p:cNvSpPr/>
            <p:nvPr/>
          </p:nvSpPr>
          <p:spPr>
            <a:xfrm>
              <a:off x="3052312"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7"/>
            <p:cNvSpPr/>
            <p:nvPr/>
          </p:nvSpPr>
          <p:spPr>
            <a:xfrm>
              <a:off x="3887651"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7"/>
            <p:cNvSpPr/>
            <p:nvPr/>
          </p:nvSpPr>
          <p:spPr>
            <a:xfrm>
              <a:off x="4722331"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7"/>
            <p:cNvSpPr/>
            <p:nvPr/>
          </p:nvSpPr>
          <p:spPr>
            <a:xfrm>
              <a:off x="5557670"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7"/>
            <p:cNvSpPr/>
            <p:nvPr/>
          </p:nvSpPr>
          <p:spPr>
            <a:xfrm>
              <a:off x="6392350"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7"/>
            <p:cNvSpPr/>
            <p:nvPr/>
          </p:nvSpPr>
          <p:spPr>
            <a:xfrm>
              <a:off x="7227690" y="1494650"/>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7"/>
            <p:cNvSpPr/>
            <p:nvPr/>
          </p:nvSpPr>
          <p:spPr>
            <a:xfrm>
              <a:off x="2217632" y="1604621"/>
              <a:ext cx="6015631" cy="879767"/>
            </a:xfrm>
            <a:custGeom>
              <a:avLst/>
              <a:gdLst/>
              <a:ahLst/>
              <a:cxnLst/>
              <a:rect l="l" t="t" r="r" b="b"/>
              <a:pathLst>
                <a:path w="6015631" h="879767" extrusionOk="0">
                  <a:moveTo>
                    <a:pt x="0" y="0"/>
                  </a:moveTo>
                  <a:lnTo>
                    <a:pt x="6015631" y="0"/>
                  </a:lnTo>
                  <a:lnTo>
                    <a:pt x="6015631" y="879767"/>
                  </a:lnTo>
                  <a:lnTo>
                    <a:pt x="0" y="879767"/>
                  </a:lnTo>
                  <a:lnTo>
                    <a:pt x="0" y="0"/>
                  </a:ln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0000"/>
                </a:buClr>
                <a:buSzPts val="1800"/>
                <a:buFont typeface="Arial" panose="020B0604020202020204"/>
                <a:buNone/>
              </a:pP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VPN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là</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một</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mạng</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riêng</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sử</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dụng</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hệ</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thống</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mạng</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công</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cộng</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thường</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là</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Internet)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để</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kết</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nối</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các</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địa</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điểm</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hoặc</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người</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dùng</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từ</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xa</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với</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một</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mạng</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LAN ở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trụ</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sở</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trung</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333333"/>
                  </a:solidFill>
                  <a:latin typeface="Times New Roman" panose="02020603050405020304"/>
                  <a:ea typeface="Times New Roman" panose="02020603050405020304"/>
                  <a:cs typeface="Times New Roman" panose="02020603050405020304"/>
                  <a:sym typeface="Times New Roman" panose="02020603050405020304"/>
                </a:rPr>
                <a:t>tâm</a:t>
              </a:r>
              <a:r>
                <a:rPr lang="en-US" sz="2000" b="1" i="0" u="none" strike="noStrike" cap="none" dirty="0">
                  <a:solidFill>
                    <a:srgbClr val="333333"/>
                  </a:solidFill>
                  <a:latin typeface="Times New Roman" panose="02020603050405020304"/>
                  <a:ea typeface="Times New Roman" panose="02020603050405020304"/>
                  <a:cs typeface="Times New Roman" panose="02020603050405020304"/>
                  <a:sym typeface="Times New Roman" panose="02020603050405020304"/>
                </a:rPr>
                <a:t>.</a:t>
              </a:r>
              <a:endParaRPr sz="2000" b="1"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46" name="Google Shape;246;p7"/>
            <p:cNvSpPr/>
            <p:nvPr/>
          </p:nvSpPr>
          <p:spPr>
            <a:xfrm>
              <a:off x="2217632" y="2643930"/>
              <a:ext cx="5938432" cy="539857"/>
            </a:xfrm>
            <a:custGeom>
              <a:avLst/>
              <a:gdLst/>
              <a:ahLst/>
              <a:cxnLst/>
              <a:rect l="l" t="t" r="r" b="b"/>
              <a:pathLst>
                <a:path w="5938432" h="539857" extrusionOk="0">
                  <a:moveTo>
                    <a:pt x="0" y="0"/>
                  </a:moveTo>
                  <a:lnTo>
                    <a:pt x="5938432" y="0"/>
                  </a:lnTo>
                  <a:lnTo>
                    <a:pt x="5938432" y="539857"/>
                  </a:lnTo>
                  <a:lnTo>
                    <a:pt x="0" y="539857"/>
                  </a:lnTo>
                  <a:lnTo>
                    <a:pt x="0" y="0"/>
                  </a:lnTo>
                  <a:close/>
                </a:path>
              </a:pathLst>
            </a:custGeom>
            <a:noFill/>
            <a:ln w="9525" cap="flat" cmpd="sng">
              <a:solidFill>
                <a:schemeClr val="dk1">
                  <a:alpha val="0"/>
                </a:schemeClr>
              </a:solidFill>
              <a:prstDash val="solid"/>
              <a:round/>
              <a:headEnd type="none" w="sm" len="sm"/>
              <a:tailEnd type="none" w="sm" len="sm"/>
            </a:ln>
          </p:spPr>
          <p:txBody>
            <a:bodyPr spcFirstLastPara="1" wrap="square" lIns="87625" tIns="87625" rIns="87625" bIns="87625" anchor="b" anchorCtr="0">
              <a:noAutofit/>
            </a:bodyPr>
            <a:lstStyle/>
            <a:p>
              <a:pPr marL="0" marR="0" lvl="0" indent="0" algn="l" rtl="0">
                <a:lnSpc>
                  <a:spcPct val="90000"/>
                </a:lnSpc>
                <a:spcBef>
                  <a:spcPts val="0"/>
                </a:spcBef>
                <a:spcAft>
                  <a:spcPts val="0"/>
                </a:spcAft>
                <a:buClr>
                  <a:srgbClr val="000000"/>
                </a:buClr>
                <a:buSzPts val="2400"/>
                <a:buFont typeface="Arial" panose="020B0604020202020204"/>
                <a:buNone/>
              </a:pPr>
              <a:r>
                <a:rPr lang="en-US" sz="2400" b="1" i="0" u="none" strike="noStrike" cap="none" dirty="0" err="1">
                  <a:solidFill>
                    <a:schemeClr val="accent2">
                      <a:lumMod val="60000"/>
                      <a:lumOff val="40000"/>
                    </a:schemeClr>
                  </a:solidFill>
                  <a:latin typeface="Times New Roman" panose="02020603050405020304"/>
                  <a:ea typeface="Times New Roman" panose="02020603050405020304"/>
                  <a:cs typeface="Times New Roman" panose="02020603050405020304"/>
                  <a:sym typeface="Times New Roman" panose="02020603050405020304"/>
                </a:rPr>
                <a:t>PPPoE</a:t>
              </a:r>
              <a:r>
                <a:rPr lang="en-US" sz="2400" b="1" i="0" u="none" strike="noStrike" cap="none" dirty="0">
                  <a:solidFill>
                    <a:schemeClr val="accent2">
                      <a:lumMod val="60000"/>
                      <a:lumOff val="40000"/>
                    </a:schemeClr>
                  </a:solidFill>
                  <a:latin typeface="Times New Roman" panose="02020603050405020304"/>
                  <a:ea typeface="Times New Roman" panose="02020603050405020304"/>
                  <a:cs typeface="Times New Roman" panose="02020603050405020304"/>
                  <a:sym typeface="Times New Roman" panose="02020603050405020304"/>
                </a:rPr>
                <a:t> Server</a:t>
              </a:r>
              <a:r>
                <a:rPr lang="en-US" sz="2300" b="1" i="0" u="sng" strike="noStrike" cap="none" dirty="0">
                  <a:solidFill>
                    <a:schemeClr val="accent2">
                      <a:lumMod val="60000"/>
                      <a:lumOff val="40000"/>
                    </a:schemeClr>
                  </a:solidFill>
                  <a:latin typeface="Times New Roman" panose="02020603050405020304"/>
                  <a:ea typeface="Times New Roman" panose="02020603050405020304"/>
                  <a:cs typeface="Times New Roman" panose="02020603050405020304"/>
                  <a:sym typeface="Times New Roman" panose="02020603050405020304"/>
                </a:rPr>
                <a:t>:</a:t>
              </a:r>
              <a:endParaRPr sz="2300" b="0" i="0" u="none" strike="noStrike" cap="none" dirty="0">
                <a:solidFill>
                  <a:schemeClr val="accent2">
                    <a:lumMod val="60000"/>
                    <a:lumOff val="40000"/>
                  </a:schemeClr>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47" name="Google Shape;247;p7"/>
            <p:cNvSpPr/>
            <p:nvPr/>
          </p:nvSpPr>
          <p:spPr>
            <a:xfrm>
              <a:off x="2217632"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7"/>
            <p:cNvSpPr/>
            <p:nvPr/>
          </p:nvSpPr>
          <p:spPr>
            <a:xfrm>
              <a:off x="3052312"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7"/>
            <p:cNvSpPr/>
            <p:nvPr/>
          </p:nvSpPr>
          <p:spPr>
            <a:xfrm>
              <a:off x="3887651"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7"/>
            <p:cNvSpPr/>
            <p:nvPr/>
          </p:nvSpPr>
          <p:spPr>
            <a:xfrm>
              <a:off x="4722331"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7"/>
            <p:cNvSpPr/>
            <p:nvPr/>
          </p:nvSpPr>
          <p:spPr>
            <a:xfrm>
              <a:off x="5557670"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7"/>
            <p:cNvSpPr/>
            <p:nvPr/>
          </p:nvSpPr>
          <p:spPr>
            <a:xfrm>
              <a:off x="6392350"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7"/>
            <p:cNvSpPr/>
            <p:nvPr/>
          </p:nvSpPr>
          <p:spPr>
            <a:xfrm>
              <a:off x="7227690" y="3183787"/>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7"/>
            <p:cNvSpPr/>
            <p:nvPr/>
          </p:nvSpPr>
          <p:spPr>
            <a:xfrm>
              <a:off x="2217632" y="3293758"/>
              <a:ext cx="6015631" cy="879767"/>
            </a:xfrm>
            <a:custGeom>
              <a:avLst/>
              <a:gdLst/>
              <a:ahLst/>
              <a:cxnLst/>
              <a:rect l="l" t="t" r="r" b="b"/>
              <a:pathLst>
                <a:path w="6015631" h="879767" extrusionOk="0">
                  <a:moveTo>
                    <a:pt x="0" y="0"/>
                  </a:moveTo>
                  <a:lnTo>
                    <a:pt x="6015631" y="0"/>
                  </a:lnTo>
                  <a:lnTo>
                    <a:pt x="6015631" y="879767"/>
                  </a:lnTo>
                  <a:lnTo>
                    <a:pt x="0" y="879767"/>
                  </a:lnTo>
                  <a:lnTo>
                    <a:pt x="0" y="0"/>
                  </a:ln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0000"/>
                </a:buClr>
                <a:buSzPts val="1800"/>
                <a:buFont typeface="Arial" panose="020B0604020202020204"/>
                <a:buNone/>
              </a:pP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Được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dùng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để</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bắt</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buộc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người</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dùng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xác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thực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trước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khi</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được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quyền</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truy</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cập</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mạng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hoặc</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kiểm</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soát</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hoạt</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động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đăng</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nhập</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của</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dirty="0" err="1">
                  <a:solidFill>
                    <a:srgbClr val="222222"/>
                  </a:solidFill>
                  <a:latin typeface="Times New Roman" panose="02020603050405020304"/>
                  <a:ea typeface="Times New Roman" panose="02020603050405020304"/>
                  <a:cs typeface="Times New Roman" panose="02020603050405020304"/>
                  <a:sym typeface="Times New Roman" panose="02020603050405020304"/>
                </a:rPr>
                <a:t>họ</a:t>
              </a:r>
              <a:r>
                <a:rPr lang="en-US"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endParaRPr sz="2000" b="1" i="0" u="none" strike="noStrike" cap="none"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5" name="Google Shape;255;p7"/>
            <p:cNvSpPr/>
            <p:nvPr/>
          </p:nvSpPr>
          <p:spPr>
            <a:xfrm>
              <a:off x="2217632" y="4333067"/>
              <a:ext cx="5938432" cy="539857"/>
            </a:xfrm>
            <a:custGeom>
              <a:avLst/>
              <a:gdLst/>
              <a:ahLst/>
              <a:cxnLst/>
              <a:rect l="l" t="t" r="r" b="b"/>
              <a:pathLst>
                <a:path w="5938432" h="539857" extrusionOk="0">
                  <a:moveTo>
                    <a:pt x="0" y="0"/>
                  </a:moveTo>
                  <a:lnTo>
                    <a:pt x="5938432" y="0"/>
                  </a:lnTo>
                  <a:lnTo>
                    <a:pt x="5938432" y="539857"/>
                  </a:lnTo>
                  <a:lnTo>
                    <a:pt x="0" y="539857"/>
                  </a:lnTo>
                  <a:lnTo>
                    <a:pt x="0" y="0"/>
                  </a:lnTo>
                  <a:close/>
                </a:path>
              </a:pathLst>
            </a:custGeom>
            <a:noFill/>
            <a:ln w="9525" cap="flat" cmpd="sng">
              <a:solidFill>
                <a:schemeClr val="dk1">
                  <a:alpha val="0"/>
                </a:schemeClr>
              </a:solidFill>
              <a:prstDash val="solid"/>
              <a:round/>
              <a:headEnd type="none" w="sm" len="sm"/>
              <a:tailEnd type="none" w="sm" len="sm"/>
            </a:ln>
          </p:spPr>
          <p:txBody>
            <a:bodyPr spcFirstLastPara="1" wrap="square" lIns="87625" tIns="87625" rIns="87625" bIns="87625" anchor="b" anchorCtr="0">
              <a:noAutofit/>
            </a:bodyPr>
            <a:lstStyle/>
            <a:p>
              <a:pPr marL="0" marR="0" lvl="0" indent="0" algn="l" rtl="0">
                <a:lnSpc>
                  <a:spcPct val="90000"/>
                </a:lnSpc>
                <a:spcBef>
                  <a:spcPts val="0"/>
                </a:spcBef>
                <a:spcAft>
                  <a:spcPts val="0"/>
                </a:spcAft>
                <a:buClr>
                  <a:srgbClr val="000000"/>
                </a:buClr>
                <a:buSzPts val="2400"/>
                <a:buFont typeface="Arial" panose="020B0604020202020204"/>
                <a:buNone/>
              </a:pPr>
              <a:r>
                <a:rPr lang="en-US" sz="2400" b="1" i="0" u="none" strike="noStrike" cap="none" dirty="0">
                  <a:solidFill>
                    <a:schemeClr val="accent2">
                      <a:lumMod val="60000"/>
                      <a:lumOff val="40000"/>
                    </a:schemeClr>
                  </a:solidFill>
                  <a:latin typeface="Times New Roman" panose="02020603050405020304"/>
                  <a:ea typeface="Times New Roman" panose="02020603050405020304"/>
                  <a:cs typeface="Times New Roman" panose="02020603050405020304"/>
                  <a:sym typeface="Times New Roman" panose="02020603050405020304"/>
                </a:rPr>
                <a:t>Dynamic DNS</a:t>
              </a:r>
              <a:r>
                <a:rPr lang="en-US" sz="2300" b="1" i="0" u="sng" strike="noStrike" cap="none" dirty="0">
                  <a:solidFill>
                    <a:schemeClr val="accent2">
                      <a:lumMod val="60000"/>
                      <a:lumOff val="40000"/>
                    </a:schemeClr>
                  </a:solidFill>
                  <a:latin typeface="Times New Roman" panose="02020603050405020304"/>
                  <a:ea typeface="Times New Roman" panose="02020603050405020304"/>
                  <a:cs typeface="Times New Roman" panose="02020603050405020304"/>
                  <a:sym typeface="Times New Roman" panose="02020603050405020304"/>
                </a:rPr>
                <a:t>:</a:t>
              </a:r>
              <a:endParaRPr sz="2300" b="0" i="0" u="none" strike="noStrike" cap="none" dirty="0">
                <a:solidFill>
                  <a:schemeClr val="accent2">
                    <a:lumMod val="60000"/>
                    <a:lumOff val="40000"/>
                  </a:schemeClr>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56" name="Google Shape;256;p7"/>
            <p:cNvSpPr/>
            <p:nvPr/>
          </p:nvSpPr>
          <p:spPr>
            <a:xfrm>
              <a:off x="2217632"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7"/>
            <p:cNvSpPr/>
            <p:nvPr/>
          </p:nvSpPr>
          <p:spPr>
            <a:xfrm>
              <a:off x="3052312"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p7"/>
            <p:cNvSpPr/>
            <p:nvPr/>
          </p:nvSpPr>
          <p:spPr>
            <a:xfrm>
              <a:off x="3887651"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p7"/>
            <p:cNvSpPr/>
            <p:nvPr/>
          </p:nvSpPr>
          <p:spPr>
            <a:xfrm>
              <a:off x="4722331"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7"/>
            <p:cNvSpPr/>
            <p:nvPr/>
          </p:nvSpPr>
          <p:spPr>
            <a:xfrm>
              <a:off x="5557670"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7"/>
            <p:cNvSpPr/>
            <p:nvPr/>
          </p:nvSpPr>
          <p:spPr>
            <a:xfrm>
              <a:off x="6392350"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7"/>
            <p:cNvSpPr/>
            <p:nvPr/>
          </p:nvSpPr>
          <p:spPr>
            <a:xfrm>
              <a:off x="7227690" y="4872924"/>
              <a:ext cx="1389593" cy="1099709"/>
            </a:xfrm>
            <a:prstGeom prst="chevron">
              <a:avLst>
                <a:gd name="adj" fmla="val 70610"/>
              </a:avLst>
            </a:prstGeom>
            <a:solidFill>
              <a:srgbClr val="5DA5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7"/>
            <p:cNvSpPr/>
            <p:nvPr/>
          </p:nvSpPr>
          <p:spPr>
            <a:xfrm>
              <a:off x="2217632" y="4982895"/>
              <a:ext cx="6015631" cy="879767"/>
            </a:xfrm>
            <a:custGeom>
              <a:avLst/>
              <a:gdLst/>
              <a:ahLst/>
              <a:cxnLst/>
              <a:rect l="l" t="t" r="r" b="b"/>
              <a:pathLst>
                <a:path w="6015631" h="879767" extrusionOk="0">
                  <a:moveTo>
                    <a:pt x="0" y="0"/>
                  </a:moveTo>
                  <a:lnTo>
                    <a:pt x="6015631" y="0"/>
                  </a:lnTo>
                  <a:lnTo>
                    <a:pt x="6015631" y="879767"/>
                  </a:lnTo>
                  <a:lnTo>
                    <a:pt x="0" y="879767"/>
                  </a:lnTo>
                  <a:lnTo>
                    <a:pt x="0" y="0"/>
                  </a:lnTo>
                  <a:close/>
                </a:path>
              </a:pathLst>
            </a:custGeom>
            <a:solidFill>
              <a:schemeClr val="lt1"/>
            </a:solidFill>
            <a:ln>
              <a:noFill/>
            </a:ln>
          </p:spPr>
          <p:txBody>
            <a:bodyPr spcFirstLastPara="1" wrap="square" lIns="45700" tIns="45700" rIns="45700" bIns="45700" anchor="ctr" anchorCtr="0">
              <a:noAutofit/>
            </a:bodyPr>
            <a:lstStyle/>
            <a:p>
              <a:pPr marL="174625" marR="0" lvl="0" indent="0" algn="just" rtl="0">
                <a:lnSpc>
                  <a:spcPct val="100000"/>
                </a:lnSpc>
                <a:spcBef>
                  <a:spcPts val="0"/>
                </a:spcBef>
                <a:spcAft>
                  <a:spcPts val="0"/>
                </a:spcAft>
                <a:buClr>
                  <a:srgbClr val="000000"/>
                </a:buClr>
                <a:buSzPts val="1800"/>
                <a:buFont typeface="Arial" panose="020B0604020202020204"/>
                <a:buNone/>
              </a:pPr>
              <a:r>
                <a:rPr lang="en-US" sz="2000" b="1"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Pfsense cho phép đăng ký địa chỉ IP của WAN interface của nhiều nhà cung cấp DNS động. Nó rất hữu ích khi muốn điều khiển từ xa.</a:t>
              </a:r>
              <a:endParaRPr sz="2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4" name="Title 1"/>
          <p:cNvSpPr txBox="1"/>
          <p:nvPr/>
        </p:nvSpPr>
        <p:spPr>
          <a:xfrm>
            <a:off x="0" y="609600"/>
            <a:ext cx="927400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smtClean="0">
                <a:solidFill>
                  <a:srgbClr val="FFFF00"/>
                </a:solidFill>
                <a:latin typeface="Times New Roman" panose="02020603050405020304" pitchFamily="18" charset="0"/>
                <a:cs typeface="Times New Roman" panose="02020603050405020304" pitchFamily="18" charset="0"/>
              </a:rPr>
              <a:t>Chương</a:t>
            </a:r>
            <a:r>
              <a:rPr lang="en-US" dirty="0" smtClean="0">
                <a:solidFill>
                  <a:srgbClr val="FFFF00"/>
                </a:solidFill>
                <a:latin typeface="Times New Roman" panose="02020603050405020304" pitchFamily="18" charset="0"/>
                <a:cs typeface="Times New Roman" panose="02020603050405020304" pitchFamily="18" charset="0"/>
              </a:rPr>
              <a:t> 3: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Các</a:t>
            </a:r>
            <a:r>
              <a:rPr lang="en-US" b="1"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dịch</a:t>
            </a:r>
            <a:r>
              <a:rPr lang="en-US" b="1"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vụ</a:t>
            </a:r>
            <a:r>
              <a:rPr lang="en-US" b="1"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của</a:t>
            </a:r>
            <a:r>
              <a:rPr lang="en-US" b="1" dirty="0"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 Firewall </a:t>
            </a:r>
            <a:r>
              <a:rPr lang="en-US" b="1" dirty="0" err="1" smtClean="0">
                <a:solidFill>
                  <a:srgbClr val="FFFF00"/>
                </a:solidFill>
                <a:latin typeface="Times New Roman" panose="02020603050405020304"/>
                <a:ea typeface="Times New Roman" panose="02020603050405020304"/>
                <a:cs typeface="Times New Roman" panose="02020603050405020304"/>
                <a:sym typeface="Times New Roman" panose="02020603050405020304"/>
              </a:rPr>
              <a:t>Pfsense</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wheel(1)">
                                      <p:cBhvr>
                                        <p:cTn id="7" dur="20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3909</Words>
  <Application>WPS Presentation</Application>
  <PresentationFormat>Widescreen</PresentationFormat>
  <Paragraphs>165</Paragraphs>
  <Slides>13</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Wingdings 3</vt:lpstr>
      <vt:lpstr>Arial</vt:lpstr>
      <vt:lpstr>Times New Roman</vt:lpstr>
      <vt:lpstr>Times New Roman</vt:lpstr>
      <vt:lpstr>Palatino Linotype</vt:lpstr>
      <vt:lpstr>Noto Sans Symbols</vt:lpstr>
      <vt:lpstr>Segoe Print</vt:lpstr>
      <vt:lpstr>Microsoft YaHei</vt:lpstr>
      <vt:lpstr>Arial Unicode MS</vt:lpstr>
      <vt:lpstr>Trebuchet MS</vt:lpstr>
      <vt:lpstr>Calibri</vt:lpstr>
      <vt:lpstr>Facet</vt:lpstr>
      <vt:lpstr>Đồ án: Tìm hiểu và triển khai hệ thống tường lửa Pfsense</vt:lpstr>
      <vt:lpstr>PowerPoint 演示文稿</vt:lpstr>
      <vt:lpstr>PowerPoint 演示文稿</vt:lpstr>
      <vt:lpstr>Chương 2: Các chức năng của Firewall Pfsense</vt:lpstr>
      <vt:lpstr>Chương 2: Các chức năng của Firewall Pfsense</vt:lpstr>
      <vt:lpstr>Chương 2: Các chức năng của Firewall Pfsense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:Tìm hiểu và triển khai hệ thống tường lửa Pfsense</dc:title>
  <dc:creator>ADMIN</dc:creator>
  <cp:lastModifiedBy>Truong Anh Nguyen</cp:lastModifiedBy>
  <cp:revision>57</cp:revision>
  <dcterms:created xsi:type="dcterms:W3CDTF">2022-07-20T02:57:00Z</dcterms:created>
  <dcterms:modified xsi:type="dcterms:W3CDTF">2022-12-14T07:25:25Z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D05811FD130A40AA89B980084CD82C96</vt:lpwstr>
  </property>
  <property fmtid="{D5CDD505-2E9C-101B-9397-08002B2CF9AE}" pid="3" name="KSOProductBuildVer">
    <vt:lpwstr>1033-11.2.0.11417</vt:lpwstr>
  </property>
</Properties>
</file>